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gl0HzycE1kQ22uGLnKYMFhUFf4c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0F7A62A-9D02-41A5-A35F-2B16C0E4ADC0}">
  <a:tblStyle styleId="{C0F7A62A-9D02-41A5-A35F-2B16C0E4ADC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464" autoAdjust="0"/>
  </p:normalViewPr>
  <p:slideViewPr>
    <p:cSldViewPr snapToGrid="0">
      <p:cViewPr varScale="1">
        <p:scale>
          <a:sx n="59" d="100"/>
          <a:sy n="59" d="100"/>
        </p:scale>
        <p:origin x="3036" y="78"/>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cbi.nlm.nih.gov/pmc/articles/PMC7894983/"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8" name="Google Shape;38;p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Welcome to Patient Advocacy, part of the Oncology Patient Navigator Training: The Fundamentals course. My name is PRESENTER NAME AND TITLE, and I will be your presenter for this lesson of the course.</a:t>
            </a:r>
            <a:endParaRPr/>
          </a:p>
        </p:txBody>
      </p:sp>
      <p:sp>
        <p:nvSpPr>
          <p:cNvPr id="39" name="Google Shape;39;p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f74e3ec56a_0_295: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g2f74e3ec56a_0_295: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As a patient navigator, you will be in a unique role to see system issues for patients. You will know if there are certain barriers many patients face, and it is your role to advocate on behalf of patients in general in addition to advocating on behalf of individual patients. Some examples of system advocacy include: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a:latin typeface="Arial"/>
                <a:ea typeface="Arial"/>
                <a:cs typeface="Arial"/>
                <a:sym typeface="Arial"/>
              </a:rPr>
              <a:t>Speaking up at tumor boards about issues that many patients are facing, such as problems getting tests preauthorized</a:t>
            </a:r>
            <a:endParaRPr>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a:latin typeface="Arial"/>
                <a:ea typeface="Arial"/>
                <a:cs typeface="Arial"/>
                <a:sym typeface="Arial"/>
              </a:rPr>
              <a:t>Talking with doctors about issues you see, for example, tell them if a drug company was delayed in processing assistance applications, so they can follow up; or, tell them about patients who are eligible for clinical trials who are not being asked to join. </a:t>
            </a:r>
            <a:endParaRPr>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a:latin typeface="Arial"/>
                <a:ea typeface="Arial"/>
                <a:cs typeface="Arial"/>
                <a:sym typeface="Arial"/>
              </a:rPr>
              <a:t>Convening a meeting with key stakeholders about an issue you’ve noticed.</a:t>
            </a:r>
            <a:endParaRPr>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a:latin typeface="Arial"/>
                <a:ea typeface="Arial"/>
                <a:cs typeface="Arial"/>
                <a:sym typeface="Arial"/>
              </a:rPr>
              <a:t>Joining a state cancer coalition</a:t>
            </a:r>
            <a:endParaRPr>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a:latin typeface="Arial"/>
                <a:ea typeface="Arial"/>
                <a:cs typeface="Arial"/>
                <a:sym typeface="Arial"/>
              </a:rPr>
              <a:t>Joining a local, regional or national advocacy organization to let them know what challenges patients are facing. For example, an organization might benefit from knowing that their eligibility criteria for services is too restrictive for your neediest patients. Or,  </a:t>
            </a:r>
            <a:endParaRPr>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a:latin typeface="Arial"/>
                <a:ea typeface="Arial"/>
                <a:cs typeface="Arial"/>
                <a:sym typeface="Arial"/>
              </a:rPr>
              <a:t>Calling state or national representatives. </a:t>
            </a:r>
            <a:endParaRPr>
              <a:latin typeface="Arial"/>
              <a:ea typeface="Arial"/>
              <a:cs typeface="Arial"/>
              <a:sym typeface="Arial"/>
            </a:endParaRPr>
          </a:p>
        </p:txBody>
      </p:sp>
      <p:sp>
        <p:nvSpPr>
          <p:cNvPr id="113" name="Google Shape;113;g2f74e3ec56a_0_295: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1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We covered advocating for others, let’s learn about self-advocacy. Self-advocacy refers to behaviors to overcome challenges in getting preferences, needs, and values met in the face of a challenge.</a:t>
            </a:r>
            <a:r>
              <a:rPr lang="en-US">
                <a:uFill>
                  <a:noFill/>
                </a:uFill>
                <a:latin typeface="Arial"/>
                <a:ea typeface="Arial"/>
                <a:cs typeface="Arial"/>
                <a:sym typeface="Arial"/>
                <a:hlinkClick r:id="rId3"/>
              </a:rPr>
              <a:t> </a:t>
            </a:r>
            <a:r>
              <a:rPr lang="en-US">
                <a:latin typeface="Arial"/>
                <a:ea typeface="Arial"/>
                <a:cs typeface="Arial"/>
                <a:sym typeface="Arial"/>
              </a:rPr>
              <a:t>Remember that self-advocacy is more than confidence in abilities, self-management, or completing the tasks necessary to manage one’s care. Self-advocates stand up for their needs; and patient navigators equip patients with the skills and confidence to do so. Self-advocacy is a process of internalizing skills and resources to act in a way that supports survivors’ needs and goals.</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a:latin typeface="Arial"/>
                <a:ea typeface="Arial"/>
                <a:cs typeface="Arial"/>
                <a:sym typeface="Arial"/>
              </a:rPr>
              <a:t>Personality traits, skills, and lived experiences can all affect a person’s confidence and capacity to self-advocate. These traits may change during an individual’s cancer experience so it is important for everyone involved in the patient’s care to notice changes in a patient’s ability to self-advocate.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In this section, we will explore best practices on how to assess your patient’s ability to self advocate, barriers to self-advocacy, and the basic elements of self-advocacy.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a:solidFill>
                <a:srgbClr val="9900FF"/>
              </a:solidFill>
              <a:latin typeface="Arial"/>
              <a:ea typeface="Arial"/>
              <a:cs typeface="Arial"/>
              <a:sym typeface="Arial"/>
            </a:endParaRPr>
          </a:p>
        </p:txBody>
      </p:sp>
      <p:sp>
        <p:nvSpPr>
          <p:cNvPr id="120" name="Google Shape;120;p1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f74e3ec56a_0_211: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g2f74e3ec56a_0_211: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This is the Engagement Behavior Framework. This framework provides an overview of ways that patients can self-advocate to support their health and benefit from their care.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These actions are:</a:t>
            </a:r>
            <a:endParaRPr dirty="0">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dirty="0">
                <a:latin typeface="Arial"/>
                <a:ea typeface="Arial"/>
                <a:cs typeface="Arial"/>
                <a:sym typeface="Arial"/>
              </a:rPr>
              <a:t>Find Good Health Care</a:t>
            </a:r>
            <a:endParaRPr dirty="0">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dirty="0">
                <a:latin typeface="Arial"/>
                <a:ea typeface="Arial"/>
                <a:cs typeface="Arial"/>
                <a:sym typeface="Arial"/>
              </a:rPr>
              <a:t>Communicate With Your Doctors</a:t>
            </a:r>
            <a:endParaRPr dirty="0">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dirty="0">
                <a:latin typeface="Arial"/>
                <a:ea typeface="Arial"/>
                <a:cs typeface="Arial"/>
                <a:sym typeface="Arial"/>
              </a:rPr>
              <a:t>Participate in Your Treatment</a:t>
            </a:r>
            <a:endParaRPr dirty="0">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dirty="0">
                <a:latin typeface="Arial"/>
                <a:ea typeface="Arial"/>
                <a:cs typeface="Arial"/>
                <a:sym typeface="Arial"/>
              </a:rPr>
              <a:t>Promote Your Health</a:t>
            </a:r>
            <a:endParaRPr dirty="0">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dirty="0">
                <a:latin typeface="Arial"/>
                <a:ea typeface="Arial"/>
                <a:cs typeface="Arial"/>
                <a:sym typeface="Arial"/>
              </a:rPr>
              <a:t>Organize Your Health Care</a:t>
            </a:r>
            <a:endParaRPr dirty="0">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dirty="0">
                <a:latin typeface="Arial"/>
                <a:ea typeface="Arial"/>
                <a:cs typeface="Arial"/>
                <a:sym typeface="Arial"/>
              </a:rPr>
              <a:t>Get Preventive Health Care</a:t>
            </a:r>
            <a:endParaRPr dirty="0">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dirty="0">
                <a:latin typeface="Arial"/>
                <a:ea typeface="Arial"/>
                <a:cs typeface="Arial"/>
                <a:sym typeface="Arial"/>
              </a:rPr>
              <a:t>Pay for Your Health Care</a:t>
            </a:r>
            <a:endParaRPr dirty="0">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dirty="0">
                <a:latin typeface="Arial"/>
                <a:ea typeface="Arial"/>
                <a:cs typeface="Arial"/>
                <a:sym typeface="Arial"/>
              </a:rPr>
              <a:t>Plan For Your End-of-Life Care</a:t>
            </a:r>
            <a:endParaRPr dirty="0">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dirty="0">
                <a:latin typeface="Arial"/>
                <a:ea typeface="Arial"/>
                <a:cs typeface="Arial"/>
                <a:sym typeface="Arial"/>
              </a:rPr>
              <a:t>Make Good Treatment Decisions</a:t>
            </a:r>
            <a:endParaRPr dirty="0">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dirty="0">
                <a:latin typeface="Arial"/>
                <a:ea typeface="Arial"/>
                <a:cs typeface="Arial"/>
                <a:sym typeface="Arial"/>
              </a:rPr>
              <a:t>Seek Knowledge About Your Health</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As a patient navigator, you will be in a position to help patients with the activities so they can be more engaged in their care and more effectively advocate for themselves.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128" name="Google Shape;128;g2f74e3ec56a_0_211: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f74e3ec56a_0_131: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g2f74e3ec56a_0_131: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latin typeface="Arial"/>
                <a:ea typeface="Arial"/>
                <a:cs typeface="Arial"/>
                <a:sym typeface="Arial"/>
              </a:rPr>
              <a:t>S</a:t>
            </a:r>
            <a:r>
              <a:rPr lang="en-US" sz="1200" dirty="0">
                <a:solidFill>
                  <a:schemeClr val="dk1"/>
                </a:solidFill>
                <a:latin typeface="Arial"/>
                <a:ea typeface="Arial"/>
                <a:cs typeface="Arial"/>
                <a:sym typeface="Arial"/>
              </a:rPr>
              <a:t>elf-advocacy </a:t>
            </a:r>
            <a:r>
              <a:rPr lang="en-US" dirty="0">
                <a:latin typeface="Arial"/>
                <a:ea typeface="Arial"/>
                <a:cs typeface="Arial"/>
                <a:sym typeface="Arial"/>
              </a:rPr>
              <a:t>has many positive benefits. Outcomes can include</a:t>
            </a:r>
            <a:r>
              <a:rPr lang="en-US" sz="1200" dirty="0">
                <a:solidFill>
                  <a:schemeClr val="dk1"/>
                </a:solidFill>
                <a:latin typeface="Arial"/>
                <a:ea typeface="Arial"/>
                <a:cs typeface="Arial"/>
                <a:sym typeface="Arial"/>
              </a:rPr>
              <a:t> improved</a:t>
            </a:r>
            <a:r>
              <a:rPr lang="en-US" dirty="0">
                <a:latin typeface="Arial"/>
                <a:ea typeface="Arial"/>
                <a:cs typeface="Arial"/>
                <a:sym typeface="Arial"/>
              </a:rPr>
              <a:t> </a:t>
            </a:r>
            <a:r>
              <a:rPr lang="en-US" sz="1200" dirty="0">
                <a:solidFill>
                  <a:schemeClr val="dk1"/>
                </a:solidFill>
                <a:latin typeface="Arial"/>
                <a:ea typeface="Arial"/>
                <a:cs typeface="Arial"/>
                <a:sym typeface="Arial"/>
              </a:rPr>
              <a:t>self-concept, control and sense of autonomy. Other outcomes of self-advocacy may include improved symptom management, adherence, satisfaction with care and quality of life along with decreased healthcare use. </a:t>
            </a:r>
            <a:endParaRPr dirty="0">
              <a:latin typeface="Arial"/>
              <a:ea typeface="Arial"/>
              <a:cs typeface="Arial"/>
              <a:sym typeface="Arial"/>
            </a:endParaRPr>
          </a:p>
        </p:txBody>
      </p:sp>
      <p:sp>
        <p:nvSpPr>
          <p:cNvPr id="166" name="Google Shape;166;g2f74e3ec56a_0_131: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f74e3ec56a_0_268: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g2f74e3ec56a_0_2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The best way to help support patient empowerment is by learning about the patient first. </a:t>
            </a:r>
            <a:r>
              <a:rPr lang="en-US" sz="1200" dirty="0">
                <a:solidFill>
                  <a:schemeClr val="dk1"/>
                </a:solidFill>
                <a:latin typeface="Arial"/>
                <a:ea typeface="Arial"/>
                <a:cs typeface="Arial"/>
                <a:sym typeface="Arial"/>
              </a:rPr>
              <a:t>Each patient has different needs, priorities and strengths. Patient na</a:t>
            </a:r>
            <a:r>
              <a:rPr lang="en-US" dirty="0">
                <a:latin typeface="Arial"/>
                <a:ea typeface="Arial"/>
                <a:cs typeface="Arial"/>
                <a:sym typeface="Arial"/>
              </a:rPr>
              <a:t>vigators should also ask questions to</a:t>
            </a:r>
            <a:r>
              <a:rPr lang="en-US" sz="1200" dirty="0">
                <a:solidFill>
                  <a:schemeClr val="dk1"/>
                </a:solidFill>
                <a:latin typeface="Arial"/>
                <a:ea typeface="Arial"/>
                <a:cs typeface="Arial"/>
                <a:sym typeface="Arial"/>
              </a:rPr>
              <a:t> understand the patient</a:t>
            </a:r>
            <a:r>
              <a:rPr lang="en-US" dirty="0">
                <a:latin typeface="Arial"/>
                <a:ea typeface="Arial"/>
                <a:cs typeface="Arial"/>
                <a:sym typeface="Arial"/>
              </a:rPr>
              <a:t>’s </a:t>
            </a:r>
            <a:r>
              <a:rPr lang="en-US" sz="1200" dirty="0">
                <a:solidFill>
                  <a:schemeClr val="dk1"/>
                </a:solidFill>
                <a:latin typeface="Arial"/>
                <a:ea typeface="Arial"/>
                <a:cs typeface="Arial"/>
                <a:sym typeface="Arial"/>
              </a:rPr>
              <a:t>culture and beliefs </a:t>
            </a:r>
            <a:r>
              <a:rPr lang="en-US" dirty="0">
                <a:latin typeface="Arial"/>
                <a:ea typeface="Arial"/>
                <a:cs typeface="Arial"/>
                <a:sym typeface="Arial"/>
              </a:rPr>
              <a:t>and how those relate to </a:t>
            </a:r>
            <a:r>
              <a:rPr lang="en-US" sz="1200" dirty="0">
                <a:solidFill>
                  <a:schemeClr val="dk1"/>
                </a:solidFill>
                <a:latin typeface="Arial"/>
                <a:ea typeface="Arial"/>
                <a:cs typeface="Arial"/>
                <a:sym typeface="Arial"/>
              </a:rPr>
              <a:t>their medical and personal preferences. By identifying </a:t>
            </a:r>
            <a:r>
              <a:rPr lang="en-US" dirty="0">
                <a:latin typeface="Arial"/>
                <a:ea typeface="Arial"/>
                <a:cs typeface="Arial"/>
                <a:sym typeface="Arial"/>
              </a:rPr>
              <a:t>patient strengths and supports and asking about challenges, a navigator is well positioned to help patients understand and use their strengths and existing support system as much as possible to address challenges they may experience. </a:t>
            </a:r>
            <a:r>
              <a:rPr lang="en-US" sz="1200" dirty="0">
                <a:solidFill>
                  <a:schemeClr val="dk1"/>
                </a:solidFill>
                <a:latin typeface="Arial"/>
                <a:ea typeface="Arial"/>
                <a:cs typeface="Arial"/>
                <a:sym typeface="Arial"/>
              </a:rPr>
              <a:t>This information allows </a:t>
            </a:r>
            <a:r>
              <a:rPr lang="en-US" dirty="0">
                <a:latin typeface="Arial"/>
                <a:ea typeface="Arial"/>
                <a:cs typeface="Arial"/>
                <a:sym typeface="Arial"/>
              </a:rPr>
              <a:t>a patient navigator</a:t>
            </a:r>
            <a:r>
              <a:rPr lang="en-US" sz="1200" dirty="0">
                <a:solidFill>
                  <a:schemeClr val="dk1"/>
                </a:solidFill>
                <a:latin typeface="Arial"/>
                <a:ea typeface="Arial"/>
                <a:cs typeface="Arial"/>
                <a:sym typeface="Arial"/>
              </a:rPr>
              <a:t> to help the patient find solutions and create achievable personal goals. </a:t>
            </a:r>
            <a:r>
              <a:rPr lang="en-US" dirty="0">
                <a:latin typeface="Arial"/>
                <a:ea typeface="Arial"/>
                <a:cs typeface="Arial"/>
                <a:sym typeface="Arial"/>
              </a:rPr>
              <a:t>Using a strengths-based approach, navigators</a:t>
            </a:r>
            <a:r>
              <a:rPr lang="en-US" sz="1200" dirty="0">
                <a:solidFill>
                  <a:schemeClr val="dk1"/>
                </a:solidFill>
                <a:latin typeface="Arial"/>
                <a:ea typeface="Arial"/>
                <a:cs typeface="Arial"/>
                <a:sym typeface="Arial"/>
              </a:rPr>
              <a:t> can supp</a:t>
            </a:r>
            <a:r>
              <a:rPr lang="en-US" dirty="0">
                <a:latin typeface="Arial"/>
                <a:ea typeface="Arial"/>
                <a:cs typeface="Arial"/>
                <a:sym typeface="Arial"/>
              </a:rPr>
              <a:t>lement the patient’s personal strengths and social supports with additional resources to reduce barriers to care.</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sz="1200" dirty="0">
                <a:solidFill>
                  <a:schemeClr val="dk1"/>
                </a:solidFill>
                <a:latin typeface="Arial"/>
                <a:ea typeface="Arial"/>
                <a:cs typeface="Arial"/>
                <a:sym typeface="Arial"/>
              </a:rPr>
              <a:t>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190" name="Google Shape;190;g2f74e3ec56a_0_2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2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Not all patients will be able to advocate for themselves, so it’s important to assess each patient’s ability and willingness to do so using the criteria we discussed. Consider the following questions:</a:t>
            </a:r>
            <a:endParaRPr dirty="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dirty="0">
                <a:latin typeface="Arial"/>
                <a:ea typeface="Arial"/>
                <a:cs typeface="Arial"/>
                <a:sym typeface="Arial"/>
              </a:rPr>
              <a:t>Does the patient accept cancer as part of their life? Do they feel empowered?</a:t>
            </a:r>
            <a:endParaRPr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dirty="0">
                <a:latin typeface="Arial"/>
                <a:ea typeface="Arial"/>
                <a:cs typeface="Arial"/>
                <a:sym typeface="Arial"/>
              </a:rPr>
              <a:t>Is the patient assertive and engaged in shared decision-making?</a:t>
            </a:r>
            <a:endParaRPr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dirty="0">
                <a:latin typeface="Arial"/>
                <a:ea typeface="Arial"/>
                <a:cs typeface="Arial"/>
                <a:sym typeface="Arial"/>
              </a:rPr>
              <a:t>Does the patient utilize available resources?</a:t>
            </a:r>
            <a:endParaRPr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dirty="0">
                <a:latin typeface="Arial"/>
                <a:ea typeface="Arial"/>
                <a:cs typeface="Arial"/>
                <a:sym typeface="Arial"/>
              </a:rPr>
              <a:t>Does the patient possess personal characteristics that support self-advocacy?</a:t>
            </a:r>
            <a:endParaRPr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dirty="0">
                <a:latin typeface="Arial"/>
                <a:ea typeface="Arial"/>
                <a:cs typeface="Arial"/>
                <a:sym typeface="Arial"/>
              </a:rPr>
              <a:t>Does the patient have the necessary skills?</a:t>
            </a:r>
            <a:endParaRPr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dirty="0">
                <a:latin typeface="Arial"/>
                <a:ea typeface="Arial"/>
                <a:cs typeface="Arial"/>
                <a:sym typeface="Arial"/>
              </a:rPr>
              <a:t>Does the patient have access to support?</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As you interact with the patient and evaluate these factors, think about the best ways to support them. For example, if the patient could benefit from improved problem-solving skills, how can you assist them? How can you help the patient identify and utilize available resources and support?</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Remember, patients may struggle to ask for help, influenced by their cultural background, linguistic abilities, or physical abilities, such as hearing. Take special care to ensure the patient truly understands what you are asking and isn’t simply agreeing to avoid embarrassment.</a:t>
            </a:r>
            <a:endParaRPr dirty="0">
              <a:latin typeface="Arial"/>
              <a:ea typeface="Arial"/>
              <a:cs typeface="Arial"/>
              <a:sym typeface="Arial"/>
            </a:endParaRPr>
          </a:p>
          <a:p>
            <a:pPr marL="0" lvl="0" indent="0" algn="l" rtl="0">
              <a:spcBef>
                <a:spcPts val="1200"/>
              </a:spcBef>
              <a:spcAft>
                <a:spcPts val="0"/>
              </a:spcAft>
              <a:buClr>
                <a:schemeClr val="dk1"/>
              </a:buClr>
              <a:buSzPts val="12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218" name="Google Shape;218;p2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2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sz="1200" dirty="0">
                <a:solidFill>
                  <a:schemeClr val="dk1"/>
                </a:solidFill>
                <a:latin typeface="Arial"/>
                <a:ea typeface="Arial"/>
                <a:cs typeface="Arial"/>
                <a:sym typeface="Arial"/>
              </a:rPr>
              <a:t>It’s not uncommon for patients to need help with self-advocacy. They often don’t know what they don’t know. </a:t>
            </a:r>
            <a:r>
              <a:rPr lang="en-US" dirty="0">
                <a:latin typeface="Arial"/>
                <a:ea typeface="Arial"/>
                <a:cs typeface="Arial"/>
                <a:sym typeface="Arial"/>
              </a:rPr>
              <a:t>Navigators empower patients to activate themselves in their own care by sharing information and easy to use and accessible tools that bolster their knowledge and ability to communicate with their health team to ask questions and express their wants and needs. This gives patients greater confidence, increased understanding of medical system and the ability for them to meet their own needs. It also prepares patients for times and situations when they do not have access to a patient navigator, empowering them to manage their own care, and sharing knowledge with them that they can share with others.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solidFill>
                <a:srgbClr val="CC4125"/>
              </a:solidFill>
              <a:latin typeface="Arial"/>
              <a:ea typeface="Arial"/>
              <a:cs typeface="Arial"/>
              <a:sym typeface="Arial"/>
            </a:endParaRPr>
          </a:p>
        </p:txBody>
      </p:sp>
      <p:sp>
        <p:nvSpPr>
          <p:cNvPr id="244" name="Google Shape;244;p2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There are three essential elements patients need to be able to advocate for themselves: informed decision-making, effective communication, and a strong support network. Let’s explore each one.</a:t>
            </a:r>
            <a:endParaRPr dirty="0">
              <a:latin typeface="Arial"/>
              <a:ea typeface="Arial"/>
              <a:cs typeface="Arial"/>
              <a:sym typeface="Arial"/>
            </a:endParaRPr>
          </a:p>
        </p:txBody>
      </p:sp>
      <p:sp>
        <p:nvSpPr>
          <p:cNvPr id="261" name="Google Shape;261;p1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1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The first element is informed decision-making. This involves several key behaviors:</a:t>
            </a:r>
            <a:endParaRPr dirty="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dirty="0">
                <a:latin typeface="Arial"/>
                <a:ea typeface="Arial"/>
                <a:cs typeface="Arial"/>
                <a:sym typeface="Arial"/>
              </a:rPr>
              <a:t>Accessing reliable health information</a:t>
            </a:r>
            <a:endParaRPr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dirty="0">
                <a:latin typeface="Arial"/>
                <a:ea typeface="Arial"/>
                <a:cs typeface="Arial"/>
                <a:sym typeface="Arial"/>
              </a:rPr>
              <a:t>Identifying opportunities to make decisions</a:t>
            </a:r>
            <a:endParaRPr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dirty="0">
                <a:latin typeface="Arial"/>
                <a:ea typeface="Arial"/>
                <a:cs typeface="Arial"/>
                <a:sym typeface="Arial"/>
              </a:rPr>
              <a:t>Weighing the risks and benefits of different options</a:t>
            </a:r>
            <a:endParaRPr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dirty="0">
                <a:latin typeface="Arial"/>
                <a:ea typeface="Arial"/>
                <a:cs typeface="Arial"/>
                <a:sym typeface="Arial"/>
              </a:rPr>
              <a:t>Making decisions based on personal priorities</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An important step in self-advocacy is finding and utilizing accurate health information. When patients gain knowledge about their cancer, treatment options, management strategies, and the healthcare system, they better understand their situation and how to navigate it. With this knowledge, they can recognize important decision points in their care and carefully consider the risks and benefits of each option.</a:t>
            </a:r>
            <a:endParaRPr dirty="0">
              <a:latin typeface="Arial"/>
              <a:ea typeface="Arial"/>
              <a:cs typeface="Arial"/>
              <a:sym typeface="Arial"/>
            </a:endParaRPr>
          </a:p>
          <a:p>
            <a:pPr marL="0" lvl="0" indent="0" algn="l" rtl="0">
              <a:spcBef>
                <a:spcPts val="1200"/>
              </a:spcBef>
              <a:spcAft>
                <a:spcPts val="0"/>
              </a:spcAft>
              <a:buNone/>
            </a:pPr>
            <a:endParaRPr dirty="0">
              <a:solidFill>
                <a:srgbClr val="603620"/>
              </a:solidFill>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269" name="Google Shape;269;p14: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5: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The second basic element of self-advocacy is effective communication with healthcare professionals. This involves key behaviors such as:</a:t>
            </a:r>
            <a:endParaRPr sz="110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sz="1100">
                <a:latin typeface="Arial"/>
                <a:ea typeface="Arial"/>
                <a:cs typeface="Arial"/>
                <a:sym typeface="Arial"/>
              </a:rPr>
              <a:t>Asking questions</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Sharing opinions and preferences</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Discussing personal experiences</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Openly communicating concerns</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Patients may find it challenging to communicate with their doctors due to time constraints or subtle interpersonal cues, which can limit opportunities to discuss important topics. Effective communication fosters a shared understanding between patients and healthcare professionals, creating an environment where concerns and challenges can be openly addressed. This may require patients to explicitly state their needs or respectfully decline recommendations that do not align with their preferences or values. Patient navigators can follow up with patients to make sure their concerns are addressed. Additionally, navigators can help patients prepare for appointments by helping them write down questions they want to discuss.</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2000"/>
              </a:spcBef>
              <a:spcAft>
                <a:spcPts val="0"/>
              </a:spcAft>
              <a:buClr>
                <a:schemeClr val="dk1"/>
              </a:buClr>
              <a:buSzPts val="1100"/>
              <a:buFont typeface="Arial"/>
              <a:buNone/>
            </a:pPr>
            <a:endParaRPr>
              <a:solidFill>
                <a:srgbClr val="603620"/>
              </a:solidFill>
              <a:latin typeface="Arial"/>
              <a:ea typeface="Arial"/>
              <a:cs typeface="Arial"/>
              <a:sym typeface="Arial"/>
            </a:endParaRPr>
          </a:p>
          <a:p>
            <a:pPr marL="0" marR="0" lvl="1" indent="0" algn="l" rtl="0">
              <a:lnSpc>
                <a:spcPct val="100000"/>
              </a:lnSpc>
              <a:spcBef>
                <a:spcPts val="200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277" name="Google Shape;277;p15: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 name="Google Shape;45;p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Before we begin, we would like to acknowledge the Centers for Disease Control and Prevention for supporting this work. Its contents are solely the responsibility of the authors and do not necessarily represent the official views of the Centers for Disease Control and Prevention.</a:t>
            </a:r>
            <a:endParaRPr dirty="0">
              <a:latin typeface="Arial"/>
              <a:ea typeface="Arial"/>
              <a:cs typeface="Arial"/>
              <a:sym typeface="Arial"/>
            </a:endParaRPr>
          </a:p>
          <a:p>
            <a:pPr marL="0" lvl="0" indent="0" algn="l" rtl="0">
              <a:spcBef>
                <a:spcPts val="1200"/>
              </a:spcBef>
              <a:spcAft>
                <a:spcPts val="0"/>
              </a:spcAft>
              <a:buClr>
                <a:schemeClr val="dk1"/>
              </a:buClr>
              <a:buSzPts val="1100"/>
              <a:buFont typeface="Arial"/>
              <a:buNone/>
            </a:pPr>
            <a:r>
              <a:rPr lang="en-US" dirty="0">
                <a:latin typeface="Arial"/>
                <a:ea typeface="Arial"/>
                <a:cs typeface="Arial"/>
                <a:sym typeface="Arial"/>
              </a:rPr>
              <a:t>We would like to thank the GW Clinical Learning and Simulation Skills (CLASS) Center for providing space to film video simulations for this lesson. Additionally, we would like to thank Thelma D. Jones and Falasha Culpepper, the Patient Navigator actors in the simulation videos.</a:t>
            </a:r>
            <a:br>
              <a:rPr lang="en-US" dirty="0">
                <a:latin typeface="Arial"/>
                <a:ea typeface="Arial"/>
                <a:cs typeface="Arial"/>
                <a:sym typeface="Arial"/>
              </a:rPr>
            </a:br>
            <a:endParaRPr dirty="0">
              <a:latin typeface="Arial"/>
              <a:ea typeface="Arial"/>
              <a:cs typeface="Arial"/>
              <a:sym typeface="Arial"/>
            </a:endParaRPr>
          </a:p>
          <a:p>
            <a:pPr marL="0" lvl="0" indent="0" algn="l" rtl="0">
              <a:spcBef>
                <a:spcPts val="400"/>
              </a:spcBef>
              <a:spcAft>
                <a:spcPts val="0"/>
              </a:spcAft>
              <a:buClr>
                <a:schemeClr val="dk1"/>
              </a:buClr>
              <a:buSzPts val="1100"/>
              <a:buFont typeface="Arial"/>
              <a:buNone/>
            </a:pPr>
            <a:r>
              <a:rPr lang="en-US" dirty="0">
                <a:latin typeface="Arial"/>
                <a:ea typeface="Arial"/>
                <a:cs typeface="Arial"/>
                <a:sym typeface="Arial"/>
              </a:rPr>
              <a:t>We would also like to thank the many professionals listed here for their assistance with content revision: </a:t>
            </a:r>
            <a:endParaRPr dirty="0">
              <a:latin typeface="Arial"/>
              <a:ea typeface="Arial"/>
              <a:cs typeface="Arial"/>
              <a:sym typeface="Arial"/>
            </a:endParaRPr>
          </a:p>
          <a:p>
            <a:pPr marL="0" lvl="0" indent="0" algn="l" rtl="0">
              <a:spcBef>
                <a:spcPts val="40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15000"/>
              </a:lnSpc>
              <a:spcBef>
                <a:spcPts val="400"/>
              </a:spcBef>
              <a:spcAft>
                <a:spcPts val="0"/>
              </a:spcAft>
              <a:buClr>
                <a:schemeClr val="dk1"/>
              </a:buClr>
              <a:buSzPts val="1100"/>
              <a:buFont typeface="Arial"/>
              <a:buNone/>
            </a:pPr>
            <a:r>
              <a:rPr lang="en-US" dirty="0">
                <a:latin typeface="Arial"/>
                <a:ea typeface="Arial"/>
                <a:cs typeface="Arial"/>
                <a:sym typeface="Arial"/>
              </a:rPr>
              <a:t>•</a:t>
            </a:r>
            <a:r>
              <a:rPr lang="en-US" dirty="0">
                <a:solidFill>
                  <a:srgbClr val="333333"/>
                </a:solidFill>
                <a:latin typeface="Arial"/>
                <a:ea typeface="Arial"/>
                <a:cs typeface="Arial"/>
                <a:sym typeface="Arial"/>
              </a:rPr>
              <a:t>Monica Dean, Academy of Oncology Nurse &amp; Patient Navigators</a:t>
            </a:r>
            <a:endParaRPr dirty="0">
              <a:solidFill>
                <a:srgbClr val="333333"/>
              </a:solidFill>
              <a:latin typeface="Arial"/>
              <a:ea typeface="Arial"/>
              <a:cs typeface="Arial"/>
              <a:sym typeface="Arial"/>
            </a:endParaRPr>
          </a:p>
          <a:p>
            <a:pPr marL="0" lvl="0" indent="0" algn="l" rtl="0">
              <a:lnSpc>
                <a:spcPct val="115000"/>
              </a:lnSpc>
              <a:spcBef>
                <a:spcPts val="400"/>
              </a:spcBef>
              <a:spcAft>
                <a:spcPts val="0"/>
              </a:spcAft>
              <a:buClr>
                <a:schemeClr val="dk1"/>
              </a:buClr>
              <a:buSzPts val="1100"/>
              <a:buFont typeface="Arial"/>
              <a:buNone/>
            </a:pPr>
            <a:r>
              <a:rPr lang="en-US" dirty="0">
                <a:latin typeface="Arial"/>
                <a:ea typeface="Arial"/>
                <a:cs typeface="Arial"/>
                <a:sym typeface="Arial"/>
              </a:rPr>
              <a:t>•</a:t>
            </a:r>
            <a:r>
              <a:rPr lang="en-US" dirty="0">
                <a:solidFill>
                  <a:srgbClr val="333333"/>
                </a:solidFill>
                <a:latin typeface="Arial"/>
                <a:ea typeface="Arial"/>
                <a:cs typeface="Arial"/>
                <a:sym typeface="Arial"/>
              </a:rPr>
              <a:t>Jess Quiring, Patient Navigation Advisors</a:t>
            </a:r>
            <a:endParaRPr dirty="0">
              <a:solidFill>
                <a:srgbClr val="333333"/>
              </a:solidFill>
              <a:latin typeface="Arial"/>
              <a:ea typeface="Arial"/>
              <a:cs typeface="Arial"/>
              <a:sym typeface="Arial"/>
            </a:endParaRPr>
          </a:p>
          <a:p>
            <a:pPr marL="0" lvl="0" indent="0" algn="l" rtl="0">
              <a:lnSpc>
                <a:spcPct val="115000"/>
              </a:lnSpc>
              <a:spcBef>
                <a:spcPts val="400"/>
              </a:spcBef>
              <a:spcAft>
                <a:spcPts val="0"/>
              </a:spcAft>
              <a:buClr>
                <a:schemeClr val="dk1"/>
              </a:buClr>
              <a:buSzPts val="1100"/>
              <a:buFont typeface="Arial"/>
              <a:buNone/>
            </a:pPr>
            <a:r>
              <a:rPr lang="en-US" dirty="0">
                <a:latin typeface="Arial"/>
                <a:ea typeface="Arial"/>
                <a:cs typeface="Arial"/>
                <a:sym typeface="Arial"/>
              </a:rPr>
              <a:t>•</a:t>
            </a:r>
            <a:r>
              <a:rPr lang="en-US" dirty="0" err="1">
                <a:solidFill>
                  <a:srgbClr val="333333"/>
                </a:solidFill>
                <a:latin typeface="Arial"/>
                <a:ea typeface="Arial"/>
                <a:cs typeface="Arial"/>
                <a:sym typeface="Arial"/>
              </a:rPr>
              <a:t>Zarek</a:t>
            </a:r>
            <a:r>
              <a:rPr lang="en-US" dirty="0">
                <a:solidFill>
                  <a:srgbClr val="333333"/>
                </a:solidFill>
                <a:latin typeface="Arial"/>
                <a:ea typeface="Arial"/>
                <a:cs typeface="Arial"/>
                <a:sym typeface="Arial"/>
              </a:rPr>
              <a:t> Mena, Patient Navigation Advisors</a:t>
            </a:r>
            <a:endParaRPr dirty="0">
              <a:solidFill>
                <a:srgbClr val="333333"/>
              </a:solidFill>
              <a:latin typeface="Arial"/>
              <a:ea typeface="Arial"/>
              <a:cs typeface="Arial"/>
              <a:sym typeface="Arial"/>
            </a:endParaRPr>
          </a:p>
          <a:p>
            <a:pPr marL="0" lvl="0" indent="0" algn="l" rtl="0">
              <a:lnSpc>
                <a:spcPct val="115000"/>
              </a:lnSpc>
              <a:spcBef>
                <a:spcPts val="400"/>
              </a:spcBef>
              <a:spcAft>
                <a:spcPts val="0"/>
              </a:spcAft>
              <a:buClr>
                <a:schemeClr val="dk1"/>
              </a:buClr>
              <a:buSzPts val="1100"/>
              <a:buFont typeface="Arial"/>
              <a:buNone/>
            </a:pPr>
            <a:r>
              <a:rPr lang="en-US" dirty="0">
                <a:latin typeface="Arial"/>
                <a:ea typeface="Arial"/>
                <a:cs typeface="Arial"/>
                <a:sym typeface="Arial"/>
              </a:rPr>
              <a:t>•</a:t>
            </a:r>
            <a:r>
              <a:rPr lang="en-US" dirty="0" err="1">
                <a:solidFill>
                  <a:srgbClr val="333333"/>
                </a:solidFill>
                <a:latin typeface="Arial"/>
                <a:ea typeface="Arial"/>
                <a:cs typeface="Arial"/>
                <a:sym typeface="Arial"/>
              </a:rPr>
              <a:t>Reesa</a:t>
            </a:r>
            <a:r>
              <a:rPr lang="en-US" dirty="0">
                <a:solidFill>
                  <a:srgbClr val="333333"/>
                </a:solidFill>
                <a:latin typeface="Arial"/>
                <a:ea typeface="Arial"/>
                <a:cs typeface="Arial"/>
                <a:sym typeface="Arial"/>
              </a:rPr>
              <a:t> </a:t>
            </a:r>
            <a:r>
              <a:rPr lang="en-US" dirty="0" err="1">
                <a:solidFill>
                  <a:srgbClr val="333333"/>
                </a:solidFill>
                <a:latin typeface="Arial"/>
                <a:ea typeface="Arial"/>
                <a:cs typeface="Arial"/>
                <a:sym typeface="Arial"/>
              </a:rPr>
              <a:t>Sherin</a:t>
            </a:r>
            <a:r>
              <a:rPr lang="en-US" dirty="0">
                <a:solidFill>
                  <a:srgbClr val="333333"/>
                </a:solidFill>
                <a:latin typeface="Arial"/>
                <a:ea typeface="Arial"/>
                <a:cs typeface="Arial"/>
                <a:sym typeface="Arial"/>
              </a:rPr>
              <a:t>, Association of Cancer Care Centers</a:t>
            </a:r>
            <a:endParaRPr dirty="0">
              <a:solidFill>
                <a:srgbClr val="333333"/>
              </a:solidFill>
              <a:latin typeface="Arial"/>
              <a:ea typeface="Arial"/>
              <a:cs typeface="Arial"/>
              <a:sym typeface="Arial"/>
            </a:endParaRPr>
          </a:p>
          <a:p>
            <a:pPr marL="0" lvl="0" indent="0" algn="l" rtl="0">
              <a:spcBef>
                <a:spcPts val="40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46" name="Google Shape;46;p2: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1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solidFill>
                  <a:srgbClr val="212121"/>
                </a:solidFill>
                <a:latin typeface="Arial"/>
                <a:ea typeface="Arial"/>
                <a:cs typeface="Arial"/>
                <a:sym typeface="Arial"/>
              </a:rPr>
              <a:t>While the first two dimensions of self-advocacy focus on the individual's role within the healthcare setting, the third dimension emphasizes gaining strength through connection with others.</a:t>
            </a:r>
            <a:endParaRPr>
              <a:solidFill>
                <a:srgbClr val="212121"/>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solidFill>
                  <a:srgbClr val="212121"/>
                </a:solidFill>
                <a:latin typeface="Arial"/>
                <a:ea typeface="Arial"/>
                <a:cs typeface="Arial"/>
                <a:sym typeface="Arial"/>
              </a:rPr>
              <a:t>Key behaviors include:</a:t>
            </a:r>
            <a:endParaRPr>
              <a:solidFill>
                <a:srgbClr val="212121"/>
              </a:solidFill>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a:solidFill>
                  <a:srgbClr val="212121"/>
                </a:solidFill>
                <a:latin typeface="Arial"/>
                <a:ea typeface="Arial"/>
                <a:cs typeface="Arial"/>
                <a:sym typeface="Arial"/>
              </a:rPr>
              <a:t>Seeking support from others</a:t>
            </a:r>
            <a:endParaRPr>
              <a:solidFill>
                <a:srgbClr val="21212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solidFill>
                  <a:srgbClr val="212121"/>
                </a:solidFill>
                <a:latin typeface="Arial"/>
                <a:ea typeface="Arial"/>
                <a:cs typeface="Arial"/>
                <a:sym typeface="Arial"/>
              </a:rPr>
              <a:t>Providing support to others</a:t>
            </a:r>
            <a:endParaRPr>
              <a:solidFill>
                <a:srgbClr val="21212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solidFill>
                  <a:srgbClr val="212121"/>
                </a:solidFill>
                <a:latin typeface="Arial"/>
                <a:ea typeface="Arial"/>
                <a:cs typeface="Arial"/>
                <a:sym typeface="Arial"/>
              </a:rPr>
              <a:t>Sharing their experience with cancer</a:t>
            </a:r>
            <a:endParaRPr>
              <a:solidFill>
                <a:srgbClr val="21212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solidFill>
                  <a:srgbClr val="212121"/>
                </a:solidFill>
                <a:latin typeface="Arial"/>
                <a:ea typeface="Arial"/>
                <a:cs typeface="Arial"/>
                <a:sym typeface="Arial"/>
              </a:rPr>
              <a:t>Raising awareness about cancer</a:t>
            </a:r>
            <a:endParaRPr>
              <a:solidFill>
                <a:srgbClr val="212121"/>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solidFill>
                  <a:srgbClr val="212121"/>
                </a:solidFill>
                <a:latin typeface="Arial"/>
                <a:ea typeface="Arial"/>
                <a:cs typeface="Arial"/>
                <a:sym typeface="Arial"/>
              </a:rPr>
              <a:t>Openly asking for support and specific types of help is a sign of strong self-advocacy. People who are used to being caregivers may need to rely partially or fully on others in a way they never have before. It can be challenging to balance giving and receiving support. Patient navigators can help normalize the need for support and the frustration some patients may feel in not being able to do as much on their own as they are used to. Patient navigators can offer community resources that supplement the patient’s own social support network of family and friends.</a:t>
            </a:r>
            <a:endParaRPr>
              <a:solidFill>
                <a:srgbClr val="212121"/>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solidFill>
                  <a:srgbClr val="212121"/>
                </a:solidFill>
                <a:latin typeface="Arial"/>
                <a:ea typeface="Arial"/>
                <a:cs typeface="Arial"/>
                <a:sym typeface="Arial"/>
              </a:rPr>
              <a:t>Connected strength also manifests in those who self-advocate by supporting others with cancer, perhaps sharing their own cancer journey as a way to connect and uplift others. </a:t>
            </a:r>
            <a:endParaRPr>
              <a:solidFill>
                <a:srgbClr val="212121"/>
              </a:solidFill>
              <a:latin typeface="Arial"/>
              <a:ea typeface="Arial"/>
              <a:cs typeface="Arial"/>
              <a:sym typeface="Arial"/>
            </a:endParaRPr>
          </a:p>
          <a:p>
            <a:pPr marL="0" lvl="0" indent="0" algn="l" rtl="0">
              <a:lnSpc>
                <a:spcPct val="100000"/>
              </a:lnSpc>
              <a:spcBef>
                <a:spcPts val="1200"/>
              </a:spcBef>
              <a:spcAft>
                <a:spcPts val="0"/>
              </a:spcAft>
              <a:buSzPts val="1400"/>
              <a:buNone/>
            </a:pPr>
            <a:endParaRPr>
              <a:latin typeface="Arial"/>
              <a:ea typeface="Arial"/>
              <a:cs typeface="Arial"/>
              <a:sym typeface="Arial"/>
            </a:endParaRPr>
          </a:p>
        </p:txBody>
      </p:sp>
      <p:sp>
        <p:nvSpPr>
          <p:cNvPr id="285" name="Google Shape;285;p1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2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To support self-advocacy, patient navigators can assist individuals in:</a:t>
            </a:r>
            <a:endParaRPr>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a:latin typeface="Arial"/>
                <a:ea typeface="Arial"/>
                <a:cs typeface="Arial"/>
                <a:sym typeface="Arial"/>
              </a:rPr>
              <a:t>Seeking information</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Engaging with healthcare providers</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Communicating with family and caregivers</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Organizing their preferences and priorities</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Utilizing available resources</a:t>
            </a:r>
            <a:endParaRPr>
              <a:latin typeface="Arial"/>
              <a:ea typeface="Arial"/>
              <a:cs typeface="Arial"/>
              <a:sym typeface="Arial"/>
            </a:endParaRPr>
          </a:p>
          <a:p>
            <a:pPr marL="0" lvl="0" indent="0" algn="l" rtl="0">
              <a:lnSpc>
                <a:spcPct val="100000"/>
              </a:lnSpc>
              <a:spcBef>
                <a:spcPts val="1200"/>
              </a:spcBef>
              <a:spcAft>
                <a:spcPts val="0"/>
              </a:spcAft>
              <a:buSzPts val="1400"/>
              <a:buNone/>
            </a:pPr>
            <a:endParaRPr>
              <a:latin typeface="Arial"/>
              <a:ea typeface="Arial"/>
              <a:cs typeface="Arial"/>
              <a:sym typeface="Arial"/>
            </a:endParaRPr>
          </a:p>
        </p:txBody>
      </p:sp>
      <p:sp>
        <p:nvSpPr>
          <p:cNvPr id="293" name="Google Shape;293;p24: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f74e3ec56a_0_248: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g2f74e3ec56a_0_24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There are several other ways navigators can support the patient empowerment to advocate for themselves.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For example, you can sit with your patient and discuss and write down questions they may want to ask their providers. Patients may not know the right questions to ask—so you can make some suggestions of questions to prompt their thoughts. This way, patients can make sure that all of their concerns are addressed when they meet their providers without feeling overwhelmed. Preparing questions ahead of time and discussing them with you will also increase their confidence in asking those questions.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Similarly, making a checklist of things patients may want to take to their appointments may be helpful. Things on the list may include anything from bus passes to insurance information and documents to voice recorders.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It may also be helpful to have a list of local resources such as support groups and financial and legal counselors on hand. Information packets with information on their illness and other sources of information will help patients make informed decisions.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Providing patients with informational packets is also an easy way for patients to share their situation and gain understanding with their family and caregivers. </a:t>
            </a:r>
            <a:endParaRPr>
              <a:latin typeface="Arial"/>
              <a:ea typeface="Arial"/>
              <a:cs typeface="Arial"/>
              <a:sym typeface="Arial"/>
            </a:endParaRPr>
          </a:p>
        </p:txBody>
      </p:sp>
      <p:sp>
        <p:nvSpPr>
          <p:cNvPr id="304" name="Google Shape;304;g2f74e3ec56a_0_24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2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Patients share the responsibility of finding and using resources and may need to directly contact organizations as well. You can help them by giving them information about the organization and process so that they are prepared for the call. For example, you can tell them the menu tree options that they will need to press, or let them know that they will be expected to report their contact information, cancer diagnosis, and current treatment.</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Patients sometimes have difficulty making calls because they are fatigued and overwhelmed from their illness or treatment side effects. You can encourage them to prioritize their calls to make the most important or urgent ones first. The patient does not have to make all their phone calls or web searches in one sitting. They can strategize by setting aside a time for making calls when they know that they will have the most energy. Before making calls, the patient can make sure that they are in a comfortable spot and have their glasses or magnifying glass at hand. The patient should take notes and write down information so that they do not forget it, including the date, name of the person that he or she spoke with and the information received. This information should be kept together in an easy to access place such as a spiral notebook so that it does not get lost later on.</a:t>
            </a:r>
            <a:endParaRPr>
              <a:latin typeface="Arial"/>
              <a:ea typeface="Arial"/>
              <a:cs typeface="Arial"/>
              <a:sym typeface="Arial"/>
            </a:endParaRPr>
          </a:p>
        </p:txBody>
      </p:sp>
      <p:sp>
        <p:nvSpPr>
          <p:cNvPr id="325" name="Google Shape;325;p2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2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latin typeface="Arial"/>
                <a:ea typeface="Arial"/>
                <a:cs typeface="Arial"/>
                <a:sym typeface="Arial"/>
              </a:rPr>
              <a:t>When your patient’s primary language is not English, it is best to connect them with services in their preferred language whenever possible. Many government-funded services are accessible in multiple languages because of anti-discrimination laws and national standards. You should look beyond your list of usual organizations to find local community organizations that serve specific populations. These organizations often have the strongest linguistic and cultural capacity, and may offer services relevant to your patient. For example, there may be senior centers, churches, or social agencies that host cancer support groups in other languages.</a:t>
            </a: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dirty="0">
                <a:latin typeface="Arial"/>
                <a:ea typeface="Arial"/>
                <a:cs typeface="Arial"/>
                <a:sym typeface="Arial"/>
              </a:rPr>
              <a:t>Some non-profit organizations that serve mostly English-speakers may also have bilingual capacity. Provide your patient with the contact information and instructions that most directly and clearly connect them with the staff person or resource appropriate to their language. You do not want your patient to get lost in a phone menu tree or become discouraged because they see a lot of English text and do not know how to navigate to the bilingual portion of a website. For example, if your patient is Spanish-speaking, provide them with the direct extension of the Spanish-speaking staff, and provide the URL to the Spanish version of the website.</a:t>
            </a: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dirty="0">
                <a:latin typeface="Arial"/>
                <a:ea typeface="Arial"/>
                <a:cs typeface="Arial"/>
                <a:sym typeface="Arial"/>
              </a:rPr>
              <a:t>There may be language access services available where you work. Familiarize yourself with your location’s protocols for use of interpreter services as well as how to request these services. When working with interpreters, be sure to allow extra time for the communication, be clear with your word choices, pause after every couple of sentences so that the interpreter can repeat what you said, and refrain from trying to summarize information.</a:t>
            </a: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dirty="0">
                <a:latin typeface="Arial"/>
                <a:ea typeface="Arial"/>
                <a:cs typeface="Arial"/>
                <a:sym typeface="Arial"/>
              </a:rPr>
              <a:t>Bilingual patient family members and friends should NOT be asked to interpret medical information. Professional certified medical interpreters are necessary to make sure that medical information is accurately and neutrally conveyed to the patient. However, the patient’s bilingual family members and friends may be willing and able to put their language skills to use in other ways, for example by accompanying the patient to social service agencies or by helping the patient fill out assistance application forms.</a:t>
            </a: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dirty="0">
                <a:latin typeface="Arial"/>
                <a:ea typeface="Arial"/>
                <a:cs typeface="Arial"/>
                <a:sym typeface="Arial"/>
              </a:rPr>
              <a:t>If you are a bilingual navigator, you have the advantage of being able to directly walk the patient through services and applications which can make the processes simpler. However, you may need to spend more time assisting patients with limited English proficiency, especially if they do not have bilingual people who can support them in their social network.</a:t>
            </a: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dirty="0">
                <a:latin typeface="Arial"/>
                <a:ea typeface="Arial"/>
                <a:cs typeface="Arial"/>
                <a:sym typeface="Arial"/>
              </a:rPr>
              <a:t>Again, if you have not been trained in medical interpretation, you should not interpret medical information to patients. If medical interpreters are not available, hospitals and clinics can use language lines, to make sure the patient receives medical information and instructions in their native language.</a:t>
            </a: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dirty="0">
                <a:latin typeface="Arial"/>
                <a:ea typeface="Arial"/>
                <a:cs typeface="Arial"/>
                <a:sym typeface="Arial"/>
              </a:rPr>
              <a:t>Navigators can also:</a:t>
            </a: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dirty="0">
              <a:latin typeface="Arial"/>
              <a:ea typeface="Arial"/>
              <a:cs typeface="Arial"/>
              <a:sym typeface="Arial"/>
            </a:endParaRPr>
          </a:p>
          <a:p>
            <a:pPr marL="457200" marR="0" lvl="0" indent="-317500" algn="l" rtl="0">
              <a:lnSpc>
                <a:spcPct val="100000"/>
              </a:lnSpc>
              <a:spcBef>
                <a:spcPts val="0"/>
              </a:spcBef>
              <a:spcAft>
                <a:spcPts val="0"/>
              </a:spcAft>
              <a:buSzPts val="1400"/>
              <a:buFont typeface="Arial"/>
              <a:buChar char="●"/>
            </a:pPr>
            <a:r>
              <a:rPr lang="en-US" dirty="0">
                <a:latin typeface="Arial"/>
                <a:ea typeface="Arial"/>
                <a:cs typeface="Arial"/>
                <a:sym typeface="Arial"/>
              </a:rPr>
              <a:t>Help patients identify family members, friends and neighbors who can help them make calls in English</a:t>
            </a:r>
            <a:endParaRPr dirty="0">
              <a:latin typeface="Arial"/>
              <a:ea typeface="Arial"/>
              <a:cs typeface="Arial"/>
              <a:sym typeface="Arial"/>
            </a:endParaRPr>
          </a:p>
          <a:p>
            <a:pPr marL="457200" marR="0" lvl="0" indent="-317500" algn="l" rtl="0">
              <a:lnSpc>
                <a:spcPct val="100000"/>
              </a:lnSpc>
              <a:spcBef>
                <a:spcPts val="0"/>
              </a:spcBef>
              <a:spcAft>
                <a:spcPts val="0"/>
              </a:spcAft>
              <a:buSzPts val="1400"/>
              <a:buFont typeface="Arial"/>
              <a:buChar char="●"/>
            </a:pPr>
            <a:r>
              <a:rPr lang="en-US" dirty="0">
                <a:latin typeface="Arial"/>
                <a:ea typeface="Arial"/>
                <a:cs typeface="Arial"/>
                <a:sym typeface="Arial"/>
              </a:rPr>
              <a:t>Practice with the patient to ask for a person who speaks their language, and</a:t>
            </a:r>
            <a:endParaRPr dirty="0">
              <a:latin typeface="Arial"/>
              <a:ea typeface="Arial"/>
              <a:cs typeface="Arial"/>
              <a:sym typeface="Arial"/>
            </a:endParaRPr>
          </a:p>
          <a:p>
            <a:pPr marL="457200" marR="0" lvl="0" indent="-317500" algn="l" rtl="0">
              <a:lnSpc>
                <a:spcPct val="100000"/>
              </a:lnSpc>
              <a:spcBef>
                <a:spcPts val="0"/>
              </a:spcBef>
              <a:spcAft>
                <a:spcPts val="0"/>
              </a:spcAft>
              <a:buSzPts val="1400"/>
              <a:buFont typeface="Arial"/>
              <a:buChar char="●"/>
            </a:pPr>
            <a:r>
              <a:rPr lang="en-US" dirty="0">
                <a:latin typeface="Arial"/>
                <a:ea typeface="Arial"/>
                <a:cs typeface="Arial"/>
                <a:sym typeface="Arial"/>
              </a:rPr>
              <a:t>Identify agencies that the patient can visit in person </a:t>
            </a:r>
            <a:endParaRPr dirty="0">
              <a:latin typeface="Arial"/>
              <a:ea typeface="Arial"/>
              <a:cs typeface="Arial"/>
              <a:sym typeface="Arial"/>
            </a:endParaRPr>
          </a:p>
        </p:txBody>
      </p:sp>
      <p:sp>
        <p:nvSpPr>
          <p:cNvPr id="333" name="Google Shape;333;p27: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3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3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latin typeface="Arial"/>
                <a:ea typeface="Arial"/>
                <a:cs typeface="Arial"/>
                <a:sym typeface="Arial"/>
              </a:rPr>
              <a:t>Take a moment to observe this video where Patient Navigator, Falasha, talks with a patient who has low health literacy and feels embarrassed to ask questions in front of a physician and the rest of the medical team.</a:t>
            </a: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b="1" u="sng" dirty="0">
                <a:latin typeface="Arial"/>
                <a:ea typeface="Arial"/>
                <a:cs typeface="Arial"/>
                <a:sym typeface="Arial"/>
              </a:rPr>
              <a:t>Video transcription:</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sz="1200" dirty="0">
                <a:solidFill>
                  <a:schemeClr val="dk1"/>
                </a:solidFill>
                <a:latin typeface="Arial"/>
                <a:ea typeface="Arial"/>
                <a:cs typeface="Arial"/>
                <a:sym typeface="Arial"/>
              </a:rPr>
              <a:t>Patient: By the way, I wanted to ask you about something.  So, when my cousin was going through this, he was taking some drug… dox-something?</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sz="1200"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200" dirty="0">
                <a:solidFill>
                  <a:schemeClr val="dk1"/>
                </a:solidFill>
                <a:latin typeface="Arial"/>
                <a:ea typeface="Arial"/>
                <a:cs typeface="Arial"/>
                <a:sym typeface="Arial"/>
              </a:rPr>
              <a:t>Navigator: Doxorubicin?</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sz="1200"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200" dirty="0">
                <a:solidFill>
                  <a:schemeClr val="dk1"/>
                </a:solidFill>
                <a:latin typeface="Arial"/>
                <a:ea typeface="Arial"/>
                <a:cs typeface="Arial"/>
                <a:sym typeface="Arial"/>
              </a:rPr>
              <a:t>P: Yeah that’s it!  Shouldn’t I be taking that?  I mean, you know I, we, have the same type of cancer and the doctor said it was really important that he take that. So, should I be doing that?</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sz="1200"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200" dirty="0">
                <a:solidFill>
                  <a:schemeClr val="dk1"/>
                </a:solidFill>
                <a:latin typeface="Arial"/>
                <a:ea typeface="Arial"/>
                <a:cs typeface="Arial"/>
                <a:sym typeface="Arial"/>
              </a:rPr>
              <a:t>N: Yeah, that’s a really good question. Did you think about asking Dr. Chang during your appointment today?</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sz="1200"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200" dirty="0">
                <a:solidFill>
                  <a:schemeClr val="dk1"/>
                </a:solidFill>
                <a:latin typeface="Arial"/>
                <a:ea typeface="Arial"/>
                <a:cs typeface="Arial"/>
                <a:sym typeface="Arial"/>
              </a:rPr>
              <a:t>P: Well, no.  I don’t want her to think that I think know better or something. Yeah, I know she’s the doctor, so… you know.</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sz="1200"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200" dirty="0">
                <a:solidFill>
                  <a:schemeClr val="dk1"/>
                </a:solidFill>
                <a:latin typeface="Arial"/>
                <a:ea typeface="Arial"/>
                <a:cs typeface="Arial"/>
                <a:sym typeface="Arial"/>
              </a:rPr>
              <a:t>N: Yeah, but she’s here to answer any questions. We want you to be completely comfortable. So, if you have any questions about your treatment or treatment options, she would be glad to answer them.</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sz="1200"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200" dirty="0">
                <a:solidFill>
                  <a:schemeClr val="dk1"/>
                </a:solidFill>
                <a:latin typeface="Arial"/>
                <a:ea typeface="Arial"/>
                <a:cs typeface="Arial"/>
                <a:sym typeface="Arial"/>
              </a:rPr>
              <a:t>P: I just don’t feel comfortable asking her.  I am sure she knows best anyway.</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sz="1200"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200" dirty="0">
                <a:solidFill>
                  <a:schemeClr val="dk1"/>
                </a:solidFill>
                <a:latin typeface="Arial"/>
                <a:ea typeface="Arial"/>
                <a:cs typeface="Arial"/>
                <a:sym typeface="Arial"/>
              </a:rPr>
              <a:t>N: I rest assure, we want everyone to feel comfortable and I just saw her go into her office. Let’s me grab her and we can all sit and talk.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sz="1200"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200" dirty="0">
                <a:solidFill>
                  <a:schemeClr val="dk1"/>
                </a:solidFill>
                <a:latin typeface="Arial"/>
                <a:ea typeface="Arial"/>
                <a:cs typeface="Arial"/>
                <a:sym typeface="Arial"/>
              </a:rPr>
              <a:t>P: Well, if you don’t think she would mind…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sz="1200"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200" dirty="0">
                <a:solidFill>
                  <a:schemeClr val="dk1"/>
                </a:solidFill>
                <a:latin typeface="Arial"/>
                <a:ea typeface="Arial"/>
                <a:cs typeface="Arial"/>
                <a:sym typeface="Arial"/>
              </a:rPr>
              <a:t>N: Not at all.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sz="1200"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200" dirty="0">
                <a:solidFill>
                  <a:schemeClr val="dk1"/>
                </a:solidFill>
                <a:latin typeface="Arial"/>
                <a:ea typeface="Arial"/>
                <a:cs typeface="Arial"/>
                <a:sym typeface="Arial"/>
              </a:rPr>
              <a:t>P: Okay, thank you.</a:t>
            </a: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341" name="Google Shape;341;p3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3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3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Did you notice that when the patient first sat down with Falasha she did not seem empowered or in control of care?  She was reluctant to ask questions or “challenge” perceived authority because she do not feel as powerful as the doctor. The Patient wants to know more about her treatment, but not at the risk of potentially alienating her medical team.</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What did Falasha do to help? </a:t>
            </a:r>
            <a:endParaRPr dirty="0">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Char char="•"/>
            </a:pPr>
            <a:r>
              <a:rPr lang="en-US" dirty="0">
                <a:latin typeface="Arial"/>
                <a:ea typeface="Arial"/>
                <a:cs typeface="Arial"/>
                <a:sym typeface="Arial"/>
              </a:rPr>
              <a:t>She starts by </a:t>
            </a:r>
            <a:r>
              <a:rPr lang="en-US" sz="1200" dirty="0">
                <a:latin typeface="Arial"/>
                <a:ea typeface="Arial"/>
                <a:cs typeface="Arial"/>
                <a:sym typeface="Arial"/>
              </a:rPr>
              <a:t>relying on her familiarity with medical terms to understand the patient is describing a medication</a:t>
            </a:r>
            <a:endParaRPr dirty="0">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dirty="0">
                <a:latin typeface="Arial"/>
                <a:ea typeface="Arial"/>
                <a:cs typeface="Arial"/>
                <a:sym typeface="Arial"/>
              </a:rPr>
              <a:t>She is empathic, encouraging, positive and reassuring and she is focused on working with the patient</a:t>
            </a:r>
            <a:endParaRPr dirty="0">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dirty="0">
                <a:latin typeface="Arial"/>
                <a:ea typeface="Arial"/>
                <a:cs typeface="Arial"/>
                <a:sym typeface="Arial"/>
              </a:rPr>
              <a:t>Falasha is able to gently confront the patient to challenge defeatist thinking and help the patient feel more empowered. And,</a:t>
            </a:r>
            <a:endParaRPr dirty="0">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dirty="0">
                <a:latin typeface="Arial"/>
                <a:ea typeface="Arial"/>
                <a:cs typeface="Arial"/>
                <a:sym typeface="Arial"/>
              </a:rPr>
              <a:t>She encourages the patient to speak up and ask questions and to make sure she understands all of the treatment options.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 </a:t>
            </a:r>
            <a:endParaRPr dirty="0">
              <a:latin typeface="Arial"/>
              <a:ea typeface="Arial"/>
              <a:cs typeface="Arial"/>
              <a:sym typeface="Arial"/>
            </a:endParaRPr>
          </a:p>
        </p:txBody>
      </p:sp>
      <p:sp>
        <p:nvSpPr>
          <p:cNvPr id="350" name="Google Shape;350;p32: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3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3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While helping patients get resources, it is important to use open and clear communication with them. Services or resources may require applications from third parties. Be sure that the patient understands that applying does not necessarily mean that they will definitely get the service. Even if the outside organization usually provides a certain service, don’t ever promise anything that you cannot personally deliver on because you run the risk of being wrong and breaking their trust. If you do agree to directly provide the patient with a resource, be sure to keep your word and follow through. If something has changed to prevent you from doing so, be open and honest with the patient. When requesting outside resources that are not guaranteed, make sure that the patient’s expectations are realistic and that they understand all possible outcomes. This information can help patients make informed decisions about which resources they would like to try before taking any action, and allows the patient to be prepared for all possible outcome scenarios. Keep patients updated – this allows them to be informed partners with you in deciding how to proceed, maintains trust, and keeps them from worrying.</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357" name="Google Shape;357;p3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3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30: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sz="1200" i="0" dirty="0">
                <a:solidFill>
                  <a:schemeClr val="dk1"/>
                </a:solidFill>
                <a:latin typeface="Arial"/>
                <a:ea typeface="Arial"/>
                <a:cs typeface="Arial"/>
                <a:sym typeface="Arial"/>
              </a:rPr>
              <a:t>The Cancer Survival Toolbox, created by the National Coalition for Cancer Survivorship, is a free, self-learning audio program to help people develop skills to better meet and understand the challenges of cancer. It includes basic self-advocacy skills and other special topics, and the program can be used at any point in the cancer continuum. </a:t>
            </a:r>
            <a:r>
              <a:rPr lang="en-US" dirty="0">
                <a:latin typeface="Arial"/>
                <a:ea typeface="Arial"/>
                <a:cs typeface="Arial"/>
                <a:sym typeface="Arial"/>
              </a:rPr>
              <a:t>Program 6 “Standing up for your Rights” is a great complement to this lesson. You can access the Toolbox from the website listed on the slide and on Apple Podcasts.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sz="1200" i="0"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200" i="0" dirty="0">
                <a:solidFill>
                  <a:schemeClr val="dk1"/>
                </a:solidFill>
                <a:latin typeface="Arial"/>
                <a:ea typeface="Arial"/>
                <a:cs typeface="Arial"/>
                <a:sym typeface="Arial"/>
              </a:rPr>
              <a:t>The National Coalition for Cancer Survivorship also has a Cancer Survivor’s Handbook, which is a booklet that helps patients advocate for themselves. It provides training steps and tools.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sz="1200" i="0"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200" i="0" dirty="0">
                <a:solidFill>
                  <a:schemeClr val="dk1"/>
                </a:solidFill>
                <a:latin typeface="Arial"/>
                <a:ea typeface="Arial"/>
                <a:cs typeface="Arial"/>
                <a:sym typeface="Arial"/>
              </a:rPr>
              <a:t>The organization’s website is on this screen and will be listed in the resources section of the learning management system. </a:t>
            </a:r>
            <a:endParaRPr dirty="0">
              <a:latin typeface="Arial"/>
              <a:ea typeface="Arial"/>
              <a:cs typeface="Arial"/>
              <a:sym typeface="Arial"/>
            </a:endParaRPr>
          </a:p>
        </p:txBody>
      </p:sp>
      <p:sp>
        <p:nvSpPr>
          <p:cNvPr id="364" name="Google Shape;364;p30: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3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35: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None/>
            </a:pPr>
            <a:r>
              <a:rPr lang="en-US" sz="1100" dirty="0">
                <a:latin typeface="Arial"/>
                <a:ea typeface="Arial"/>
                <a:cs typeface="Arial"/>
                <a:sym typeface="Arial"/>
              </a:rPr>
              <a:t>You have reached the end of the Patient Advocacy lesson, part of the Oncology Patient Navigator Training: The Fundamentals.  During this lesson, you learned to:</a:t>
            </a:r>
            <a:endParaRPr sz="1100" dirty="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sz="1100" dirty="0">
                <a:latin typeface="Arial"/>
                <a:ea typeface="Arial"/>
                <a:cs typeface="Arial"/>
                <a:sym typeface="Arial"/>
              </a:rPr>
              <a:t>Define the terms advocacy and self-advocacy</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dirty="0">
                <a:latin typeface="Arial"/>
                <a:ea typeface="Arial"/>
                <a:cs typeface="Arial"/>
                <a:sym typeface="Arial"/>
              </a:rPr>
              <a:t>Implement strategies for advocating effectively on behalf of your patients</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dirty="0">
                <a:latin typeface="Arial"/>
                <a:ea typeface="Arial"/>
                <a:cs typeface="Arial"/>
                <a:sym typeface="Arial"/>
              </a:rPr>
              <a:t>Describe the key components of self-advocacy</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dirty="0">
                <a:latin typeface="Arial"/>
                <a:ea typeface="Arial"/>
                <a:cs typeface="Arial"/>
                <a:sym typeface="Arial"/>
              </a:rPr>
              <a:t>Assess a patient's ability to advocate for themselves</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dirty="0">
                <a:latin typeface="Arial"/>
                <a:ea typeface="Arial"/>
                <a:cs typeface="Arial"/>
                <a:sym typeface="Arial"/>
              </a:rPr>
              <a:t>Support personal empowerment to help patients and caregivers take an active role in their care</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dirty="0">
                <a:latin typeface="Arial"/>
                <a:ea typeface="Arial"/>
                <a:cs typeface="Arial"/>
                <a:sym typeface="Arial"/>
              </a:rPr>
              <a:t>Identify strategies to enhance a patient's ability to advocate for themselves and communicate effectively with the medical team</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dirty="0">
                <a:latin typeface="Arial"/>
                <a:ea typeface="Arial"/>
                <a:cs typeface="Arial"/>
                <a:sym typeface="Arial"/>
              </a:rPr>
              <a:t>Describe strategies for advocating for quality patient care and optimal patient systems</a:t>
            </a:r>
            <a:endParaRPr sz="1100" dirty="0">
              <a:latin typeface="Arial"/>
              <a:ea typeface="Arial"/>
              <a:cs typeface="Arial"/>
              <a:sym typeface="Arial"/>
            </a:endParaRPr>
          </a:p>
          <a:p>
            <a:pPr marL="0" lvl="0" indent="0" algn="l" rtl="0">
              <a:lnSpc>
                <a:spcPct val="115000"/>
              </a:lnSpc>
              <a:spcBef>
                <a:spcPts val="1200"/>
              </a:spcBef>
              <a:spcAft>
                <a:spcPts val="1200"/>
              </a:spcAft>
              <a:buNone/>
            </a:pPr>
            <a:r>
              <a:rPr lang="en-US" sz="1100" dirty="0">
                <a:latin typeface="Arial"/>
                <a:ea typeface="Arial"/>
                <a:cs typeface="Arial"/>
                <a:sym typeface="Arial"/>
              </a:rPr>
              <a:t>Thank you for your participation in this lesson. Your commitment to learning these skills is essential in providing the best possible support and care for those you serve.</a:t>
            </a:r>
            <a:endParaRPr dirty="0">
              <a:latin typeface="Arial"/>
              <a:ea typeface="Arial"/>
              <a:cs typeface="Arial"/>
              <a:sym typeface="Arial"/>
            </a:endParaRPr>
          </a:p>
        </p:txBody>
      </p:sp>
      <p:sp>
        <p:nvSpPr>
          <p:cNvPr id="373" name="Google Shape;373;p35: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 name="Google Shape;52;p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0"/>
              </a:spcBef>
              <a:spcAft>
                <a:spcPts val="0"/>
              </a:spcAft>
              <a:buNone/>
            </a:pPr>
            <a:r>
              <a:rPr lang="en-US" dirty="0">
                <a:latin typeface="Arial"/>
                <a:ea typeface="Arial"/>
                <a:cs typeface="Arial"/>
                <a:sym typeface="Arial"/>
              </a:rPr>
              <a:t>After completing this lesson, you will be able to:</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457200" lvl="0" indent="-304800" algn="l" rtl="0">
              <a:lnSpc>
                <a:spcPct val="120000"/>
              </a:lnSpc>
              <a:spcBef>
                <a:spcPts val="0"/>
              </a:spcBef>
              <a:spcAft>
                <a:spcPts val="0"/>
              </a:spcAft>
              <a:buClr>
                <a:schemeClr val="dk1"/>
              </a:buClr>
              <a:buSzPts val="1200"/>
              <a:buChar char="•"/>
            </a:pPr>
            <a:r>
              <a:rPr lang="en-US" dirty="0">
                <a:latin typeface="Arial"/>
                <a:ea typeface="Arial"/>
                <a:cs typeface="Arial"/>
                <a:sym typeface="Arial"/>
              </a:rPr>
              <a:t>Describe the terms advocacy and self-advocacy </a:t>
            </a:r>
            <a:endParaRPr dirty="0">
              <a:latin typeface="Arial"/>
              <a:ea typeface="Arial"/>
              <a:cs typeface="Arial"/>
              <a:sym typeface="Arial"/>
            </a:endParaRPr>
          </a:p>
          <a:p>
            <a:pPr marL="457200" lvl="0" indent="-304800" algn="l" rtl="0">
              <a:lnSpc>
                <a:spcPct val="120000"/>
              </a:lnSpc>
              <a:spcBef>
                <a:spcPts val="0"/>
              </a:spcBef>
              <a:spcAft>
                <a:spcPts val="0"/>
              </a:spcAft>
              <a:buClr>
                <a:schemeClr val="dk1"/>
              </a:buClr>
              <a:buSzPts val="1200"/>
              <a:buChar char="•"/>
            </a:pPr>
            <a:r>
              <a:rPr lang="en-US" dirty="0">
                <a:latin typeface="Arial"/>
                <a:ea typeface="Arial"/>
                <a:cs typeface="Arial"/>
                <a:sym typeface="Arial"/>
              </a:rPr>
              <a:t>Implement strategies for advocating for your patient </a:t>
            </a:r>
            <a:endParaRPr dirty="0">
              <a:latin typeface="Arial"/>
              <a:ea typeface="Arial"/>
              <a:cs typeface="Arial"/>
              <a:sym typeface="Arial"/>
            </a:endParaRPr>
          </a:p>
          <a:p>
            <a:pPr marL="457200" lvl="0" indent="-304800" algn="l" rtl="0">
              <a:lnSpc>
                <a:spcPct val="120000"/>
              </a:lnSpc>
              <a:spcBef>
                <a:spcPts val="0"/>
              </a:spcBef>
              <a:spcAft>
                <a:spcPts val="0"/>
              </a:spcAft>
              <a:buClr>
                <a:schemeClr val="dk1"/>
              </a:buClr>
              <a:buSzPts val="1200"/>
              <a:buChar char="•"/>
            </a:pPr>
            <a:r>
              <a:rPr lang="en-US" dirty="0">
                <a:latin typeface="Arial"/>
                <a:ea typeface="Arial"/>
                <a:cs typeface="Arial"/>
                <a:sym typeface="Arial"/>
              </a:rPr>
              <a:t>Describe components of self-advocacy </a:t>
            </a:r>
            <a:endParaRPr dirty="0">
              <a:latin typeface="Arial"/>
              <a:ea typeface="Arial"/>
              <a:cs typeface="Arial"/>
              <a:sym typeface="Arial"/>
            </a:endParaRPr>
          </a:p>
          <a:p>
            <a:pPr marL="457200" lvl="0" indent="-304800" algn="l" rtl="0">
              <a:lnSpc>
                <a:spcPct val="120000"/>
              </a:lnSpc>
              <a:spcBef>
                <a:spcPts val="0"/>
              </a:spcBef>
              <a:spcAft>
                <a:spcPts val="0"/>
              </a:spcAft>
              <a:buClr>
                <a:schemeClr val="dk1"/>
              </a:buClr>
              <a:buSzPts val="1200"/>
              <a:buChar char="•"/>
            </a:pPr>
            <a:r>
              <a:rPr lang="en-US" dirty="0">
                <a:latin typeface="Arial"/>
                <a:ea typeface="Arial"/>
                <a:cs typeface="Arial"/>
                <a:sym typeface="Arial"/>
              </a:rPr>
              <a:t>Assess patient capacity to advocate for themselves</a:t>
            </a:r>
            <a:endParaRPr dirty="0">
              <a:latin typeface="Arial"/>
              <a:ea typeface="Arial"/>
              <a:cs typeface="Arial"/>
              <a:sym typeface="Arial"/>
            </a:endParaRPr>
          </a:p>
          <a:p>
            <a:pPr marL="457200" lvl="0" indent="-304800" algn="l" rtl="0">
              <a:lnSpc>
                <a:spcPct val="120000"/>
              </a:lnSpc>
              <a:spcBef>
                <a:spcPts val="0"/>
              </a:spcBef>
              <a:spcAft>
                <a:spcPts val="0"/>
              </a:spcAft>
              <a:buClr>
                <a:schemeClr val="dk1"/>
              </a:buClr>
              <a:buSzPts val="1200"/>
              <a:buChar char="•"/>
            </a:pPr>
            <a:r>
              <a:rPr lang="en-US" dirty="0">
                <a:latin typeface="Arial"/>
                <a:ea typeface="Arial"/>
                <a:cs typeface="Arial"/>
                <a:sym typeface="Arial"/>
              </a:rPr>
              <a:t>Support personal empowerment to help patients and caregivers advocate for themselves </a:t>
            </a:r>
            <a:endParaRPr dirty="0">
              <a:latin typeface="Arial"/>
              <a:ea typeface="Arial"/>
              <a:cs typeface="Arial"/>
              <a:sym typeface="Arial"/>
            </a:endParaRPr>
          </a:p>
          <a:p>
            <a:pPr marL="457200" lvl="0" indent="-304800" algn="l" rtl="0">
              <a:lnSpc>
                <a:spcPct val="120000"/>
              </a:lnSpc>
              <a:spcBef>
                <a:spcPts val="0"/>
              </a:spcBef>
              <a:spcAft>
                <a:spcPts val="0"/>
              </a:spcAft>
              <a:buClr>
                <a:schemeClr val="dk1"/>
              </a:buClr>
              <a:buSzPts val="1200"/>
              <a:buChar char="•"/>
            </a:pPr>
            <a:r>
              <a:rPr lang="en-US" dirty="0">
                <a:latin typeface="Arial"/>
                <a:ea typeface="Arial"/>
                <a:cs typeface="Arial"/>
                <a:sym typeface="Arial"/>
              </a:rPr>
              <a:t>Identify strategies to support the patient's ability to advocate for themselves and communicate with the medical team </a:t>
            </a:r>
            <a:endParaRPr dirty="0">
              <a:latin typeface="Arial"/>
              <a:ea typeface="Arial"/>
              <a:cs typeface="Arial"/>
              <a:sym typeface="Arial"/>
            </a:endParaRPr>
          </a:p>
          <a:p>
            <a:pPr marL="457200" lvl="0" indent="-304800" algn="l" rtl="0">
              <a:lnSpc>
                <a:spcPct val="120000"/>
              </a:lnSpc>
              <a:spcBef>
                <a:spcPts val="0"/>
              </a:spcBef>
              <a:spcAft>
                <a:spcPts val="0"/>
              </a:spcAft>
              <a:buClr>
                <a:schemeClr val="dk1"/>
              </a:buClr>
              <a:buSzPts val="1200"/>
              <a:buChar char="•"/>
            </a:pPr>
            <a:r>
              <a:rPr lang="en-US" dirty="0">
                <a:latin typeface="Arial"/>
                <a:ea typeface="Arial"/>
                <a:cs typeface="Arial"/>
                <a:sym typeface="Arial"/>
              </a:rPr>
              <a:t>Describe strategies for advocating for quality patient care and optimal patient systems</a:t>
            </a:r>
            <a:endParaRPr dirty="0">
              <a:latin typeface="Arial"/>
              <a:ea typeface="Arial"/>
              <a:cs typeface="Arial"/>
              <a:sym typeface="Arial"/>
            </a:endParaRPr>
          </a:p>
          <a:p>
            <a:pPr marL="0" lvl="0" indent="0" algn="l" rtl="0">
              <a:lnSpc>
                <a:spcPct val="120000"/>
              </a:lnSpc>
              <a:spcBef>
                <a:spcPts val="0"/>
              </a:spcBef>
              <a:spcAft>
                <a:spcPts val="0"/>
              </a:spcAft>
              <a:buNone/>
            </a:pPr>
            <a:endParaRPr dirty="0">
              <a:latin typeface="Arial"/>
              <a:ea typeface="Arial"/>
              <a:cs typeface="Arial"/>
              <a:sym typeface="Arial"/>
            </a:endParaRPr>
          </a:p>
          <a:p>
            <a:pPr marL="0" lvl="0" indent="0" algn="l" rtl="0">
              <a:lnSpc>
                <a:spcPct val="100000"/>
              </a:lnSpc>
              <a:spcBef>
                <a:spcPts val="0"/>
              </a:spcBef>
              <a:spcAft>
                <a:spcPts val="0"/>
              </a:spcAft>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53" name="Google Shape;53;p4: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3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379" name="Google Shape;379;p3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2f5448ce51b_0_0: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85" name="Google Shape;385;g2f5448ce51b_0_0: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 name="Google Shape;59;p5: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Over the years, the dynamic between patients and healthcare professionals has shifted significantly—from a paternalistic approach, where professionals largely controlled the conversation, to a patient-centered model that prioritizes the patient’s voice. In the patient-centered model, patients are encouraged to express their wants, needs, and preferences.</a:t>
            </a:r>
            <a:endParaRPr dirty="0">
              <a:latin typeface="Arial"/>
              <a:ea typeface="Arial"/>
              <a:cs typeface="Arial"/>
              <a:sym typeface="Arial"/>
            </a:endParaRPr>
          </a:p>
          <a:p>
            <a:pPr marL="0" lvl="0" indent="0" algn="l" rtl="0">
              <a:lnSpc>
                <a:spcPct val="115000"/>
              </a:lnSpc>
              <a:spcBef>
                <a:spcPts val="1200"/>
              </a:spcBef>
              <a:spcAft>
                <a:spcPts val="1200"/>
              </a:spcAft>
              <a:buClr>
                <a:schemeClr val="dk1"/>
              </a:buClr>
              <a:buSzPts val="1100"/>
              <a:buFont typeface="Arial"/>
              <a:buNone/>
            </a:pPr>
            <a:r>
              <a:rPr lang="en-US" dirty="0">
                <a:latin typeface="Arial"/>
                <a:ea typeface="Arial"/>
                <a:cs typeface="Arial"/>
                <a:sym typeface="Arial"/>
              </a:rPr>
              <a:t>To achieve optimal health outcomes and enhance patient satisfaction, it is important for patients to advocate for themselves. Patient navigators play an important role in this process by providing essential information and boosting patient confidence, enabling them to make informed decisions. Patient navigators support patient empowerment by helping patients take an active role in their care. Navigators can share information and provide easy-to-use, accessible tools that enhance patient knowledge and the patient’s ability to communicate effectively with their healthcare team, allowing them to ask questions and express their wants and needs. While patient navigators may sometimes need to take direct action on behalf of patients, it is equally important for patients to develop the skills to manage their own care. This preparation is invaluable for situations where patients do not have immediate access to a navigator, empowering them to take control of their healthcare and share their knowledge with others.</a:t>
            </a:r>
            <a:endParaRPr dirty="0">
              <a:latin typeface="Arial"/>
              <a:ea typeface="Arial"/>
              <a:cs typeface="Arial"/>
              <a:sym typeface="Arial"/>
            </a:endParaRPr>
          </a:p>
        </p:txBody>
      </p:sp>
      <p:sp>
        <p:nvSpPr>
          <p:cNvPr id="60" name="Google Shape;60;p5: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 name="Google Shape;72;p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Before we dive into patient advocacy, what does the term ‘advocacy’ mean? Advocacy can be defined as:</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“the act or process of supporting a cause or proposal.”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73" name="Google Shape;73;p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The National Cancer Institute’s definition of a patient advocate is a</a:t>
            </a:r>
            <a:r>
              <a:rPr lang="en-US">
                <a:solidFill>
                  <a:srgbClr val="333333"/>
                </a:solidFill>
                <a:latin typeface="Arial"/>
                <a:ea typeface="Arial"/>
                <a:cs typeface="Arial"/>
                <a:sym typeface="Arial"/>
              </a:rPr>
              <a:t> person who helps guide a patient through the healthcare system. This includes help going through the screening, diagnosis, treatment, and follow-up of a medical condition, such as cancer. A patient advocate is someone that helps patients communicate with their health care professionals so they get the information they need to make decisions about their health care. Patient advocates may also help patients set up appointments for doctor visits and medical tests and connect patient to financial, legal, and social support. They may also work with insurance companies, employers, case managers, attorneys, and others who may have an impact on a patient’s health care needs. This person can also be called a patient navigator.</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81" name="Google Shape;81;p7: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8: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i="0">
                <a:solidFill>
                  <a:schemeClr val="dk1"/>
                </a:solidFill>
                <a:latin typeface="Arial"/>
                <a:ea typeface="Arial"/>
                <a:cs typeface="Arial"/>
                <a:sym typeface="Arial"/>
              </a:rPr>
              <a:t>The first step in advocating for your patient is </a:t>
            </a:r>
            <a:r>
              <a:rPr lang="en-US">
                <a:latin typeface="Arial"/>
                <a:ea typeface="Arial"/>
                <a:cs typeface="Arial"/>
                <a:sym typeface="Arial"/>
              </a:rPr>
              <a:t>understanding </a:t>
            </a:r>
            <a:r>
              <a:rPr lang="en-US" i="0">
                <a:solidFill>
                  <a:schemeClr val="dk1"/>
                </a:solidFill>
                <a:latin typeface="Arial"/>
                <a:ea typeface="Arial"/>
                <a:cs typeface="Arial"/>
                <a:sym typeface="Arial"/>
              </a:rPr>
              <a:t>your patient's wants and needs, which means knowing the patient and their medical background</a:t>
            </a:r>
            <a:r>
              <a:rPr lang="en-US">
                <a:latin typeface="Arial"/>
                <a:ea typeface="Arial"/>
                <a:cs typeface="Arial"/>
                <a:sym typeface="Arial"/>
              </a:rPr>
              <a:t>.</a:t>
            </a:r>
            <a:r>
              <a:rPr lang="en-US" i="0">
                <a:solidFill>
                  <a:schemeClr val="dk1"/>
                </a:solidFill>
                <a:latin typeface="Arial"/>
                <a:ea typeface="Arial"/>
                <a:cs typeface="Arial"/>
                <a:sym typeface="Arial"/>
              </a:rPr>
              <a:t> A</a:t>
            </a:r>
            <a:r>
              <a:rPr lang="en-US">
                <a:latin typeface="Arial"/>
                <a:ea typeface="Arial"/>
                <a:cs typeface="Arial"/>
                <a:sym typeface="Arial"/>
              </a:rPr>
              <a:t>ssessing the patient for their own individual abilities, strengths and needs will help you</a:t>
            </a:r>
            <a:r>
              <a:rPr lang="en-US" i="0">
                <a:solidFill>
                  <a:schemeClr val="dk1"/>
                </a:solidFill>
                <a:latin typeface="Arial"/>
                <a:ea typeface="Arial"/>
                <a:cs typeface="Arial"/>
                <a:sym typeface="Arial"/>
              </a:rPr>
              <a:t> understand what is unique about them and </a:t>
            </a:r>
            <a:r>
              <a:rPr lang="en-US">
                <a:latin typeface="Arial"/>
                <a:ea typeface="Arial"/>
                <a:cs typeface="Arial"/>
                <a:sym typeface="Arial"/>
              </a:rPr>
              <a:t>what kind of support would be most helpful to them</a:t>
            </a:r>
            <a:r>
              <a:rPr lang="en-US" i="0">
                <a:solidFill>
                  <a:schemeClr val="dk1"/>
                </a:solidFill>
                <a:latin typeface="Arial"/>
                <a:ea typeface="Arial"/>
                <a:cs typeface="Arial"/>
                <a:sym typeface="Arial"/>
              </a:rPr>
              <a:t>. Sometimes, it is easy enough to ask if they need help with a problem, if they want you to call the doctor or if they want you to talk to their family. Other times, you may need to determine what is in your patient's best interests. It's important not to confuse what you want with what your patient wants. As an advocate you can help patients and their families come to agreement on decisions that need to be made. You may also need to help find legal assistance for patients and their families. </a:t>
            </a:r>
            <a:endParaRPr i="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endParaRPr i="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i="0">
                <a:solidFill>
                  <a:schemeClr val="dk1"/>
                </a:solidFill>
                <a:latin typeface="Arial"/>
                <a:ea typeface="Arial"/>
                <a:cs typeface="Arial"/>
                <a:sym typeface="Arial"/>
              </a:rPr>
              <a:t>Remember, advocate for your patient’s wishes, not yours or the family's. The second strategy for advocating on behalf of your patient is determining </a:t>
            </a:r>
            <a:r>
              <a:rPr lang="en-US" i="1">
                <a:solidFill>
                  <a:schemeClr val="dk1"/>
                </a:solidFill>
                <a:latin typeface="Arial"/>
                <a:ea typeface="Arial"/>
                <a:cs typeface="Arial"/>
                <a:sym typeface="Arial"/>
              </a:rPr>
              <a:t>when </a:t>
            </a:r>
            <a:r>
              <a:rPr lang="en-US" i="0">
                <a:solidFill>
                  <a:schemeClr val="dk1"/>
                </a:solidFill>
                <a:latin typeface="Arial"/>
                <a:ea typeface="Arial"/>
                <a:cs typeface="Arial"/>
                <a:sym typeface="Arial"/>
              </a:rPr>
              <a:t>to advocate. It may be difficult to know when to advocate for your patient or when to speak up. You should speak if the patient is unable or unwilling to speak for themselves, but you know they </a:t>
            </a:r>
            <a:r>
              <a:rPr lang="en-US">
                <a:latin typeface="Arial"/>
                <a:ea typeface="Arial"/>
                <a:cs typeface="Arial"/>
                <a:sym typeface="Arial"/>
              </a:rPr>
              <a:t>lack clarity about an aspect of care or they have a strong value or preference that is not being considered</a:t>
            </a:r>
            <a:r>
              <a:rPr lang="en-US" i="0">
                <a:solidFill>
                  <a:schemeClr val="dk1"/>
                </a:solidFill>
                <a:latin typeface="Arial"/>
                <a:ea typeface="Arial"/>
                <a:cs typeface="Arial"/>
                <a:sym typeface="Arial"/>
              </a:rPr>
              <a:t>. Sometimes that means asking another colleague for help advocating for the patient, such as a social worker or nurse.</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Another strategy of patient advocacy is building a network of partnerships with providers and community resources, so that you have resources to refer patients to when a need arises.</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i="0">
                <a:solidFill>
                  <a:schemeClr val="dk1"/>
                </a:solidFill>
                <a:latin typeface="Arial"/>
                <a:ea typeface="Arial"/>
                <a:cs typeface="Arial"/>
                <a:sym typeface="Arial"/>
              </a:rPr>
              <a:t>Lastly, advocates must be assertive. This means standing your ground and making your patients’ needs known. However, assertiveness is not the same as aggression. You still need to keep the mindset of negotiating, </a:t>
            </a:r>
            <a:r>
              <a:rPr lang="en-US">
                <a:latin typeface="Arial"/>
                <a:ea typeface="Arial"/>
                <a:cs typeface="Arial"/>
                <a:sym typeface="Arial"/>
              </a:rPr>
              <a:t>remaining calm</a:t>
            </a:r>
            <a:r>
              <a:rPr lang="en-US" i="0">
                <a:solidFill>
                  <a:schemeClr val="dk1"/>
                </a:solidFill>
                <a:latin typeface="Arial"/>
                <a:ea typeface="Arial"/>
                <a:cs typeface="Arial"/>
                <a:sym typeface="Arial"/>
              </a:rPr>
              <a:t> and thinking about the patient's needs first and foremost.</a:t>
            </a:r>
            <a:endParaRPr i="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a:latin typeface="Arial"/>
              <a:ea typeface="Arial"/>
              <a:cs typeface="Arial"/>
              <a:sym typeface="Arial"/>
            </a:endParaRPr>
          </a:p>
        </p:txBody>
      </p:sp>
      <p:sp>
        <p:nvSpPr>
          <p:cNvPr id="89" name="Google Shape;89;p8: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9: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latin typeface="Arial"/>
                <a:ea typeface="Arial"/>
                <a:cs typeface="Arial"/>
                <a:sym typeface="Arial"/>
              </a:rPr>
              <a:t>Here are several examples of how you might advocate on behalf of a patient:</a:t>
            </a: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Char char="•"/>
            </a:pPr>
            <a:r>
              <a:rPr lang="en-US">
                <a:latin typeface="Arial"/>
                <a:ea typeface="Arial"/>
                <a:cs typeface="Arial"/>
                <a:sym typeface="Arial"/>
              </a:rPr>
              <a:t>Letting a doctor know about a conversation with the patient where the patient expressed a concern.</a:t>
            </a:r>
            <a:endParaRPr>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Char char="•"/>
            </a:pPr>
            <a:r>
              <a:rPr lang="en-US">
                <a:latin typeface="Arial"/>
                <a:ea typeface="Arial"/>
                <a:cs typeface="Arial"/>
                <a:sym typeface="Arial"/>
              </a:rPr>
              <a:t>Working with internal departments, like the billing department, to help reduce costs to the patient.</a:t>
            </a:r>
            <a:endParaRPr>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Char char="•"/>
            </a:pPr>
            <a:r>
              <a:rPr lang="en-US">
                <a:latin typeface="Arial"/>
                <a:ea typeface="Arial"/>
                <a:cs typeface="Arial"/>
                <a:sym typeface="Arial"/>
              </a:rPr>
              <a:t>Speaking up at a team meeting if you feel a patient’s preferences aren’t being factored in, such as how they deliver information to the patient.</a:t>
            </a:r>
            <a:endParaRPr>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n-US">
                <a:latin typeface="Arial"/>
                <a:ea typeface="Arial"/>
                <a:cs typeface="Arial"/>
                <a:sym typeface="Arial"/>
              </a:rPr>
              <a:t>Helping a patient access services, for example, calling the radiation oncology department to try to get them to see a patient if a patient</a:t>
            </a:r>
            <a:r>
              <a:rPr lang="en-US">
                <a:solidFill>
                  <a:srgbClr val="FF0000"/>
                </a:solidFill>
                <a:latin typeface="Arial"/>
                <a:ea typeface="Arial"/>
                <a:cs typeface="Arial"/>
                <a:sym typeface="Arial"/>
              </a:rPr>
              <a:t> </a:t>
            </a:r>
            <a:r>
              <a:rPr lang="en-US">
                <a:latin typeface="Arial"/>
                <a:ea typeface="Arial"/>
                <a:cs typeface="Arial"/>
                <a:sym typeface="Arial"/>
              </a:rPr>
              <a:t>has difficulty getting an appointment.</a:t>
            </a:r>
            <a:endParaRPr>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Char char="•"/>
            </a:pPr>
            <a:r>
              <a:rPr lang="en-US">
                <a:latin typeface="Arial"/>
                <a:ea typeface="Arial"/>
                <a:cs typeface="Arial"/>
                <a:sym typeface="Arial"/>
              </a:rPr>
              <a:t>Writing appeal letters to insurance companies for different drugs or for disabilities. Or,</a:t>
            </a:r>
            <a:endParaRPr>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Char char="•"/>
            </a:pPr>
            <a:r>
              <a:rPr lang="en-US">
                <a:latin typeface="Arial"/>
                <a:ea typeface="Arial"/>
                <a:cs typeface="Arial"/>
                <a:sym typeface="Arial"/>
              </a:rPr>
              <a:t>Calling utilities companies to seek assistance, for example, if a patient can’t pay a bill</a:t>
            </a:r>
            <a:endParaRPr>
              <a:latin typeface="Arial"/>
              <a:ea typeface="Arial"/>
              <a:cs typeface="Arial"/>
              <a:sym typeface="Arial"/>
            </a:endParaRPr>
          </a:p>
          <a:p>
            <a:pPr marL="171450" marR="0" lvl="0" indent="-9525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These are just a few examples of situations that might require you to advocate. There are many other ways you can advocate on behalf of patients.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97" name="Google Shape;97;p9: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10: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sz="1100">
                <a:latin typeface="Arial"/>
                <a:ea typeface="Arial"/>
                <a:cs typeface="Arial"/>
                <a:sym typeface="Arial"/>
              </a:rPr>
              <a:t>Let’s observe how Thelma advocates on behalf of a patient whose cultural needs may impact her care.</a:t>
            </a: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b="1" u="sng">
                <a:latin typeface="Arial"/>
                <a:ea typeface="Arial"/>
                <a:cs typeface="Arial"/>
                <a:sym typeface="Arial"/>
              </a:rPr>
              <a:t>Video Transcript: </a:t>
            </a: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a:solidFill>
                  <a:schemeClr val="dk1"/>
                </a:solidFill>
                <a:latin typeface="Arial"/>
                <a:ea typeface="Arial"/>
                <a:cs typeface="Arial"/>
                <a:sym typeface="Arial"/>
              </a:rPr>
              <a:t>Navigator: Dr. Wood, can I talk to you about a new patient on your schedule today- Adira Bachman?  She’s coming in at 1:30.</a:t>
            </a: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a:solidFill>
                  <a:schemeClr val="dk1"/>
                </a:solidFill>
                <a:latin typeface="Arial"/>
                <a:ea typeface="Arial"/>
                <a:cs typeface="Arial"/>
                <a:sym typeface="Arial"/>
              </a:rPr>
              <a:t> </a:t>
            </a: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a:solidFill>
                  <a:schemeClr val="dk1"/>
                </a:solidFill>
                <a:latin typeface="Arial"/>
                <a:ea typeface="Arial"/>
                <a:cs typeface="Arial"/>
                <a:sym typeface="Arial"/>
              </a:rPr>
              <a:t>Doctor: Ah, sure.  Do you know her?</a:t>
            </a: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a:solidFill>
                  <a:schemeClr val="dk1"/>
                </a:solidFill>
                <a:latin typeface="Arial"/>
                <a:ea typeface="Arial"/>
                <a:cs typeface="Arial"/>
                <a:sym typeface="Arial"/>
              </a:rPr>
              <a:t> </a:t>
            </a: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a:solidFill>
                  <a:schemeClr val="dk1"/>
                </a:solidFill>
                <a:latin typeface="Arial"/>
                <a:ea typeface="Arial"/>
                <a:cs typeface="Arial"/>
                <a:sym typeface="Arial"/>
              </a:rPr>
              <a:t>N: Actually, we haven’t met but I have spoken with her over the phone.  She was just diagnosed last week and today will be her first consult.  She’s Jewish, and is Orthodox, so we discussed some cultural things that might impact her care and her priorities for treatment.</a:t>
            </a: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a:solidFill>
                  <a:schemeClr val="dk1"/>
                </a:solidFill>
                <a:latin typeface="Arial"/>
                <a:ea typeface="Arial"/>
                <a:cs typeface="Arial"/>
                <a:sym typeface="Arial"/>
              </a:rPr>
              <a:t> </a:t>
            </a: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a:solidFill>
                  <a:schemeClr val="dk1"/>
                </a:solidFill>
                <a:latin typeface="Arial"/>
                <a:ea typeface="Arial"/>
                <a:cs typeface="Arial"/>
                <a:sym typeface="Arial"/>
              </a:rPr>
              <a:t>D: Okay, like what?</a:t>
            </a: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a:solidFill>
                  <a:schemeClr val="dk1"/>
                </a:solidFill>
                <a:latin typeface="Arial"/>
                <a:ea typeface="Arial"/>
                <a:cs typeface="Arial"/>
                <a:sym typeface="Arial"/>
              </a:rPr>
              <a:t> </a:t>
            </a: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a:solidFill>
                  <a:schemeClr val="dk1"/>
                </a:solidFill>
                <a:latin typeface="Arial"/>
                <a:ea typeface="Arial"/>
                <a:cs typeface="Arial"/>
                <a:sym typeface="Arial"/>
              </a:rPr>
              <a:t>N: Actually, are you sure this is a good time? </a:t>
            </a: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a:solidFill>
                  <a:schemeClr val="dk1"/>
                </a:solidFill>
                <a:latin typeface="Arial"/>
                <a:ea typeface="Arial"/>
                <a:cs typeface="Arial"/>
                <a:sym typeface="Arial"/>
              </a:rPr>
              <a:t> </a:t>
            </a: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a:solidFill>
                  <a:schemeClr val="dk1"/>
                </a:solidFill>
                <a:latin typeface="Arial"/>
                <a:ea typeface="Arial"/>
                <a:cs typeface="Arial"/>
                <a:sym typeface="Arial"/>
              </a:rPr>
              <a:t>D: Yeah, yeah it’s a good time.</a:t>
            </a: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a:solidFill>
                  <a:schemeClr val="dk1"/>
                </a:solidFill>
                <a:latin typeface="Arial"/>
                <a:ea typeface="Arial"/>
                <a:cs typeface="Arial"/>
                <a:sym typeface="Arial"/>
              </a:rPr>
              <a:t> </a:t>
            </a: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a:solidFill>
                  <a:schemeClr val="dk1"/>
                </a:solidFill>
                <a:latin typeface="Arial"/>
                <a:ea typeface="Arial"/>
                <a:cs typeface="Arial"/>
                <a:sym typeface="Arial"/>
              </a:rPr>
              <a:t>N: Oh, okay. Well, some of the concerns are, if someone needs to touch her - take her temperature or other vitals, do a blood draw or give any type of exam, for example - it needs to be a woman. Orthodox Jews do not touch members of the opposite gender, not even to shake hands.</a:t>
            </a: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a:solidFill>
                  <a:schemeClr val="dk1"/>
                </a:solidFill>
                <a:latin typeface="Arial"/>
                <a:ea typeface="Arial"/>
                <a:cs typeface="Arial"/>
                <a:sym typeface="Arial"/>
              </a:rPr>
              <a:t> </a:t>
            </a: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a:solidFill>
                  <a:schemeClr val="dk1"/>
                </a:solidFill>
                <a:latin typeface="Arial"/>
                <a:ea typeface="Arial"/>
                <a:cs typeface="Arial"/>
                <a:sym typeface="Arial"/>
              </a:rPr>
              <a:t>D: Wow, I didn’t even know that. Something I didn’t know.</a:t>
            </a: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a:solidFill>
                  <a:schemeClr val="dk1"/>
                </a:solidFill>
                <a:latin typeface="Arial"/>
                <a:ea typeface="Arial"/>
                <a:cs typeface="Arial"/>
                <a:sym typeface="Arial"/>
              </a:rPr>
              <a:t> </a:t>
            </a: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a:solidFill>
                  <a:schemeClr val="dk1"/>
                </a:solidFill>
                <a:latin typeface="Arial"/>
                <a:ea typeface="Arial"/>
                <a:cs typeface="Arial"/>
                <a:sym typeface="Arial"/>
              </a:rPr>
              <a:t>N: And another point, she’s married, so she will probably wear a wig, or maybe a scarf, to cover her hair.  But, Adira doesn’t have children, and having and raising children is extremely important to her and her family. So, I know she and her husband are very concerned about fertility, and that’s something she would like to discuss right away.</a:t>
            </a: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a:solidFill>
                  <a:schemeClr val="dk1"/>
                </a:solidFill>
                <a:latin typeface="Arial"/>
                <a:ea typeface="Arial"/>
                <a:cs typeface="Arial"/>
                <a:sym typeface="Arial"/>
              </a:rPr>
              <a:t> </a:t>
            </a: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a:solidFill>
                  <a:schemeClr val="dk1"/>
                </a:solidFill>
                <a:latin typeface="Arial"/>
                <a:ea typeface="Arial"/>
                <a:cs typeface="Arial"/>
                <a:sym typeface="Arial"/>
              </a:rPr>
              <a:t>D: Okay that’s no problem, I will be happy to discuss that with them. I will bring that up with her for sure.</a:t>
            </a: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a:solidFill>
                  <a:schemeClr val="dk1"/>
                </a:solidFill>
                <a:latin typeface="Arial"/>
                <a:ea typeface="Arial"/>
                <a:cs typeface="Arial"/>
                <a:sym typeface="Arial"/>
              </a:rPr>
              <a:t> </a:t>
            </a: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a:solidFill>
                  <a:schemeClr val="dk1"/>
                </a:solidFill>
                <a:latin typeface="Arial"/>
                <a:ea typeface="Arial"/>
                <a:cs typeface="Arial"/>
                <a:sym typeface="Arial"/>
              </a:rPr>
              <a:t>N: Okay, thank you. So, a few other things, she and I have also talked about resources and supportive services.  Adira feels very strongly about using support from her community. </a:t>
            </a: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a:solidFill>
                  <a:schemeClr val="dk1"/>
                </a:solidFill>
                <a:latin typeface="Arial"/>
                <a:ea typeface="Arial"/>
                <a:cs typeface="Arial"/>
                <a:sym typeface="Arial"/>
              </a:rPr>
              <a:t> </a:t>
            </a: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a:solidFill>
                  <a:schemeClr val="dk1"/>
                </a:solidFill>
                <a:latin typeface="Arial"/>
                <a:ea typeface="Arial"/>
                <a:cs typeface="Arial"/>
                <a:sym typeface="Arial"/>
              </a:rPr>
              <a:t>D: Okay.</a:t>
            </a: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a:solidFill>
                  <a:schemeClr val="dk1"/>
                </a:solidFill>
                <a:latin typeface="Arial"/>
                <a:ea typeface="Arial"/>
                <a:cs typeface="Arial"/>
                <a:sym typeface="Arial"/>
              </a:rPr>
              <a:t> </a:t>
            </a: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a:solidFill>
                  <a:schemeClr val="dk1"/>
                </a:solidFill>
                <a:latin typeface="Arial"/>
                <a:ea typeface="Arial"/>
                <a:cs typeface="Arial"/>
                <a:sym typeface="Arial"/>
              </a:rPr>
              <a:t>N: Also, I will be working to find different resources and services available that she will feel comfortable with.  I think she’ll need a lot of support during her treatment. </a:t>
            </a: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a:solidFill>
                  <a:schemeClr val="dk1"/>
                </a:solidFill>
                <a:latin typeface="Arial"/>
                <a:ea typeface="Arial"/>
                <a:cs typeface="Arial"/>
                <a:sym typeface="Arial"/>
              </a:rPr>
              <a:t> </a:t>
            </a: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a:solidFill>
                  <a:schemeClr val="dk1"/>
                </a:solidFill>
                <a:latin typeface="Arial"/>
                <a:ea typeface="Arial"/>
                <a:cs typeface="Arial"/>
                <a:sym typeface="Arial"/>
              </a:rPr>
              <a:t>D: Okay, we have resources here that are available, psychologists and social workers that she can use here, that are readily available for use.</a:t>
            </a: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a:solidFill>
                  <a:schemeClr val="dk1"/>
                </a:solidFill>
                <a:latin typeface="Arial"/>
                <a:ea typeface="Arial"/>
                <a:cs typeface="Arial"/>
                <a:sym typeface="Arial"/>
              </a:rPr>
              <a:t> </a:t>
            </a: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a:solidFill>
                  <a:schemeClr val="dk1"/>
                </a:solidFill>
                <a:latin typeface="Arial"/>
                <a:ea typeface="Arial"/>
                <a:cs typeface="Arial"/>
                <a:sym typeface="Arial"/>
              </a:rPr>
              <a:t>N: Thank you, I appreciate your reminding me of that, however, she has asked that her rabbi be informed about her treatment process and the ways her community can help her and her family. So, if she is willing, I know of another Orthodox Jewish woman who was treated here and who would be a good person to speak with. So, Adira would like to meet someone from her background who’s been through a similar experience.  She does not know anyone who has survived cancer and so that is definitely has caused a lot of fear.</a:t>
            </a: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a:solidFill>
                  <a:schemeClr val="dk1"/>
                </a:solidFill>
                <a:latin typeface="Arial"/>
                <a:ea typeface="Arial"/>
                <a:cs typeface="Arial"/>
                <a:sym typeface="Arial"/>
              </a:rPr>
              <a:t> </a:t>
            </a: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a:solidFill>
                  <a:schemeClr val="dk1"/>
                </a:solidFill>
                <a:latin typeface="Arial"/>
                <a:ea typeface="Arial"/>
                <a:cs typeface="Arial"/>
                <a:sym typeface="Arial"/>
              </a:rPr>
              <a:t>D: Okay, well, I think then that’s probably a really good idea. I think that’s a good idea. </a:t>
            </a: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a:solidFill>
                  <a:schemeClr val="dk1"/>
                </a:solidFill>
                <a:latin typeface="Arial"/>
                <a:ea typeface="Arial"/>
                <a:cs typeface="Arial"/>
                <a:sym typeface="Arial"/>
              </a:rPr>
              <a:t> </a:t>
            </a: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a:solidFill>
                  <a:schemeClr val="dk1"/>
                </a:solidFill>
                <a:latin typeface="Arial"/>
                <a:ea typeface="Arial"/>
                <a:cs typeface="Arial"/>
                <a:sym typeface="Arial"/>
              </a:rPr>
              <a:t>N: Back on your point about the psychologist and social workers, just as a reminder so at least for now, she wants to speak with someone from her community, who has a shared background.  So, I’ll call our other patient today and see if she would be interested in speaking with Adira.  </a:t>
            </a: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a:solidFill>
                  <a:schemeClr val="dk1"/>
                </a:solidFill>
                <a:latin typeface="Arial"/>
                <a:ea typeface="Arial"/>
                <a:cs typeface="Arial"/>
                <a:sym typeface="Arial"/>
              </a:rPr>
              <a:t> </a:t>
            </a: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a:solidFill>
                  <a:schemeClr val="dk1"/>
                </a:solidFill>
                <a:latin typeface="Arial"/>
                <a:ea typeface="Arial"/>
                <a:cs typeface="Arial"/>
                <a:sym typeface="Arial"/>
              </a:rPr>
              <a:t>D: Okay, great, if you can set that up, that would be wonderful. </a:t>
            </a: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a:solidFill>
                  <a:schemeClr val="dk1"/>
                </a:solidFill>
                <a:latin typeface="Arial"/>
                <a:ea typeface="Arial"/>
                <a:cs typeface="Arial"/>
                <a:sym typeface="Arial"/>
              </a:rPr>
              <a:t> </a:t>
            </a: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a:solidFill>
                  <a:schemeClr val="dk1"/>
                </a:solidFill>
                <a:latin typeface="Arial"/>
                <a:ea typeface="Arial"/>
                <a:cs typeface="Arial"/>
                <a:sym typeface="Arial"/>
              </a:rPr>
              <a:t>N: Okay, thank you. So, and just finally, I’ve set aside some time to meet with her later today so we can continue to discuss her preferences and other needs. And then, I will let you know if there are other considerations as important to her care. </a:t>
            </a: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a:solidFill>
                  <a:schemeClr val="dk1"/>
                </a:solidFill>
                <a:latin typeface="Arial"/>
                <a:ea typeface="Arial"/>
                <a:cs typeface="Arial"/>
                <a:sym typeface="Arial"/>
              </a:rPr>
              <a:t> </a:t>
            </a: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a:solidFill>
                  <a:schemeClr val="dk1"/>
                </a:solidFill>
                <a:latin typeface="Arial"/>
                <a:ea typeface="Arial"/>
                <a:cs typeface="Arial"/>
                <a:sym typeface="Arial"/>
              </a:rPr>
              <a:t>D: Okay, okay, thank you so much.</a:t>
            </a: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What did you observe during that interaction?</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Thelma was polite, concise, and deferential when speaking with the doctor. Rather than directing the doctor’s work, she aimed to enhance it by providing important information about the patient’s cultural preferences that the doctor wasn’t aware of. Initially, the doctor seemed rushed and distracted, but as Thelma shared valuable insights about the patient’s cultural and religious beliefs, the doctor became more engaged and receptive. You can see the doctor’s posture and attitude shift as she realizes the significance of what Thelma is saying and how it could impact the patient’s care and perspective on treatment.</a:t>
            </a:r>
            <a:endParaRPr sz="1100">
              <a:latin typeface="Arial"/>
              <a:ea typeface="Arial"/>
              <a:cs typeface="Arial"/>
              <a:sym typeface="Arial"/>
            </a:endParaRPr>
          </a:p>
          <a:p>
            <a:pPr marL="0" lvl="0" indent="0" algn="l" rtl="0">
              <a:lnSpc>
                <a:spcPct val="115000"/>
              </a:lnSpc>
              <a:spcBef>
                <a:spcPts val="1200"/>
              </a:spcBef>
              <a:spcAft>
                <a:spcPts val="1200"/>
              </a:spcAft>
              <a:buClr>
                <a:schemeClr val="dk1"/>
              </a:buClr>
              <a:buSzPts val="1100"/>
              <a:buFont typeface="Arial"/>
              <a:buNone/>
            </a:pPr>
            <a:r>
              <a:rPr lang="en-US" sz="1100">
                <a:latin typeface="Arial"/>
                <a:ea typeface="Arial"/>
                <a:cs typeface="Arial"/>
                <a:sym typeface="Arial"/>
              </a:rPr>
              <a:t>It's important to note that Thelma had not previously worked with a patient who had these specific cultural needs. However, she made sure that she took thorough notes during her phone conversation with the patient and referenced these notes during her discussion with the doctor to accurately convey the information.</a:t>
            </a:r>
            <a:endParaRPr sz="1100">
              <a:latin typeface="Arial"/>
              <a:ea typeface="Arial"/>
              <a:cs typeface="Arial"/>
              <a:sym typeface="Arial"/>
            </a:endParaRPr>
          </a:p>
        </p:txBody>
      </p:sp>
      <p:sp>
        <p:nvSpPr>
          <p:cNvPr id="104" name="Google Shape;104;p10: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1">
  <p:cSld name="Title Slide1">
    <p:spTree>
      <p:nvGrpSpPr>
        <p:cNvPr id="1" name="Shape 16"/>
        <p:cNvGrpSpPr/>
        <p:nvPr/>
      </p:nvGrpSpPr>
      <p:grpSpPr>
        <a:xfrm>
          <a:off x="0" y="0"/>
          <a:ext cx="0" cy="0"/>
          <a:chOff x="0" y="0"/>
          <a:chExt cx="0" cy="0"/>
        </a:xfrm>
      </p:grpSpPr>
      <p:pic>
        <p:nvPicPr>
          <p:cNvPr id="17" name="Google Shape;17;p39" descr="PPT-General7.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8" name="Google Shape;18;p39"/>
          <p:cNvSpPr txBox="1">
            <a:spLocks noGrp="1"/>
          </p:cNvSpPr>
          <p:nvPr>
            <p:ph type="subTitle" idx="1"/>
          </p:nvPr>
        </p:nvSpPr>
        <p:spPr>
          <a:xfrm>
            <a:off x="2590800" y="3137687"/>
            <a:ext cx="6324599" cy="1752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640"/>
              </a:spcBef>
              <a:spcAft>
                <a:spcPts val="0"/>
              </a:spcAft>
              <a:buClr>
                <a:srgbClr val="ECE9C6"/>
              </a:buClr>
              <a:buSzPts val="3200"/>
              <a:buFont typeface="Arial"/>
              <a:buNone/>
              <a:defRPr>
                <a:solidFill>
                  <a:srgbClr val="ECE9C6"/>
                </a:solidFill>
                <a:latin typeface="Arial"/>
                <a:ea typeface="Arial"/>
                <a:cs typeface="Arial"/>
                <a:sym typeface="Arial"/>
              </a:defRPr>
            </a:lvl1pPr>
            <a:lvl2pPr lvl="1" algn="ctr">
              <a:lnSpc>
                <a:spcPct val="100000"/>
              </a:lnSpc>
              <a:spcBef>
                <a:spcPts val="560"/>
              </a:spcBef>
              <a:spcAft>
                <a:spcPts val="0"/>
              </a:spcAft>
              <a:buClr>
                <a:srgbClr val="888888"/>
              </a:buClr>
              <a:buSzPts val="2800"/>
              <a:buFont typeface="Arial"/>
              <a:buNone/>
              <a:defRPr>
                <a:solidFill>
                  <a:srgbClr val="888888"/>
                </a:solidFill>
              </a:defRPr>
            </a:lvl2pPr>
            <a:lvl3pPr lvl="2" algn="ctr">
              <a:lnSpc>
                <a:spcPct val="100000"/>
              </a:lnSpc>
              <a:spcBef>
                <a:spcPts val="480"/>
              </a:spcBef>
              <a:spcAft>
                <a:spcPts val="0"/>
              </a:spcAft>
              <a:buClr>
                <a:srgbClr val="888888"/>
              </a:buClr>
              <a:buSzPts val="2400"/>
              <a:buFont typeface="Arial"/>
              <a:buNone/>
              <a:defRPr>
                <a:solidFill>
                  <a:srgbClr val="888888"/>
                </a:solidFill>
              </a:defRPr>
            </a:lvl3pPr>
            <a:lvl4pPr lvl="3" algn="ctr">
              <a:lnSpc>
                <a:spcPct val="100000"/>
              </a:lnSpc>
              <a:spcBef>
                <a:spcPts val="400"/>
              </a:spcBef>
              <a:spcAft>
                <a:spcPts val="0"/>
              </a:spcAft>
              <a:buClr>
                <a:srgbClr val="888888"/>
              </a:buClr>
              <a:buSzPts val="2000"/>
              <a:buFont typeface="Arial"/>
              <a:buNone/>
              <a:defRPr>
                <a:solidFill>
                  <a:srgbClr val="888888"/>
                </a:solidFill>
              </a:defRPr>
            </a:lvl4pPr>
            <a:lvl5pPr lvl="4" algn="ctr">
              <a:lnSpc>
                <a:spcPct val="100000"/>
              </a:lnSpc>
              <a:spcBef>
                <a:spcPts val="400"/>
              </a:spcBef>
              <a:spcAft>
                <a:spcPts val="0"/>
              </a:spcAft>
              <a:buClr>
                <a:srgbClr val="888888"/>
              </a:buClr>
              <a:buSzPts val="2000"/>
              <a:buFont typeface="Arial"/>
              <a:buNone/>
              <a:defRPr>
                <a:solidFill>
                  <a:srgbClr val="888888"/>
                </a:solidFill>
              </a:defRPr>
            </a:lvl5pPr>
            <a:lvl6pPr lvl="5" algn="ctr">
              <a:lnSpc>
                <a:spcPct val="100000"/>
              </a:lnSpc>
              <a:spcBef>
                <a:spcPts val="400"/>
              </a:spcBef>
              <a:spcAft>
                <a:spcPts val="0"/>
              </a:spcAft>
              <a:buClr>
                <a:srgbClr val="888888"/>
              </a:buClr>
              <a:buSzPts val="2000"/>
              <a:buFont typeface="Arial"/>
              <a:buNone/>
              <a:defRPr>
                <a:solidFill>
                  <a:srgbClr val="888888"/>
                </a:solidFill>
              </a:defRPr>
            </a:lvl6pPr>
            <a:lvl7pPr lvl="6" algn="ctr">
              <a:lnSpc>
                <a:spcPct val="100000"/>
              </a:lnSpc>
              <a:spcBef>
                <a:spcPts val="400"/>
              </a:spcBef>
              <a:spcAft>
                <a:spcPts val="0"/>
              </a:spcAft>
              <a:buClr>
                <a:srgbClr val="888888"/>
              </a:buClr>
              <a:buSzPts val="2000"/>
              <a:buFont typeface="Arial"/>
              <a:buNone/>
              <a:defRPr>
                <a:solidFill>
                  <a:srgbClr val="888888"/>
                </a:solidFill>
              </a:defRPr>
            </a:lvl7pPr>
            <a:lvl8pPr lvl="7" algn="ctr">
              <a:lnSpc>
                <a:spcPct val="100000"/>
              </a:lnSpc>
              <a:spcBef>
                <a:spcPts val="400"/>
              </a:spcBef>
              <a:spcAft>
                <a:spcPts val="0"/>
              </a:spcAft>
              <a:buClr>
                <a:srgbClr val="888888"/>
              </a:buClr>
              <a:buSzPts val="2000"/>
              <a:buFont typeface="Arial"/>
              <a:buNone/>
              <a:defRPr>
                <a:solidFill>
                  <a:srgbClr val="888888"/>
                </a:solidFill>
              </a:defRPr>
            </a:lvl8pPr>
            <a:lvl9pPr lvl="8" algn="ctr">
              <a:lnSpc>
                <a:spcPct val="100000"/>
              </a:lnSpc>
              <a:spcBef>
                <a:spcPts val="400"/>
              </a:spcBef>
              <a:spcAft>
                <a:spcPts val="0"/>
              </a:spcAft>
              <a:buClr>
                <a:srgbClr val="888888"/>
              </a:buClr>
              <a:buSzPts val="2000"/>
              <a:buFont typeface="Arial"/>
              <a:buNone/>
              <a:defRPr>
                <a:solidFill>
                  <a:srgbClr val="888888"/>
                </a:solidFill>
              </a:defRPr>
            </a:lvl9pPr>
          </a:lstStyle>
          <a:p>
            <a:endParaRPr/>
          </a:p>
        </p:txBody>
      </p:sp>
      <p:sp>
        <p:nvSpPr>
          <p:cNvPr id="19" name="Google Shape;19;p39"/>
          <p:cNvSpPr txBox="1">
            <a:spLocks noGrp="1"/>
          </p:cNvSpPr>
          <p:nvPr>
            <p:ph type="title"/>
          </p:nvPr>
        </p:nvSpPr>
        <p:spPr>
          <a:xfrm>
            <a:off x="2590800" y="457200"/>
            <a:ext cx="6324599" cy="2514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solidFill>
                  <a:schemeClr val="lt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pic>
        <p:nvPicPr>
          <p:cNvPr id="20" name="Google Shape;20;p39"/>
          <p:cNvPicPr preferRelativeResize="0"/>
          <p:nvPr/>
        </p:nvPicPr>
        <p:blipFill rotWithShape="1">
          <a:blip r:embed="rId3">
            <a:alphaModFix/>
          </a:blip>
          <a:srcRect/>
          <a:stretch/>
        </p:blipFill>
        <p:spPr>
          <a:xfrm>
            <a:off x="5640897" y="5858870"/>
            <a:ext cx="3200400" cy="54193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0"/>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4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3" name="Google Shape;23;p40"/>
          <p:cNvSpPr txBox="1">
            <a:spLocks noGrp="1"/>
          </p:cNvSpPr>
          <p:nvPr>
            <p:ph type="body" idx="1"/>
          </p:nvPr>
        </p:nvSpPr>
        <p:spPr>
          <a:xfrm>
            <a:off x="457200" y="1600201"/>
            <a:ext cx="8229600" cy="38100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3F3F3F"/>
              </a:buClr>
              <a:buSzPts val="1800"/>
              <a:buChar char="•"/>
              <a:defRPr/>
            </a:lvl1pPr>
            <a:lvl2pPr marL="914400" lvl="1" indent="-342900" algn="l">
              <a:lnSpc>
                <a:spcPct val="100000"/>
              </a:lnSpc>
              <a:spcBef>
                <a:spcPts val="360"/>
              </a:spcBef>
              <a:spcAft>
                <a:spcPts val="0"/>
              </a:spcAft>
              <a:buClr>
                <a:srgbClr val="3F3F3F"/>
              </a:buClr>
              <a:buSzPts val="1800"/>
              <a:buChar char="–"/>
              <a:defRPr/>
            </a:lvl2pPr>
            <a:lvl3pPr marL="1371600" lvl="2" indent="-342900" algn="l">
              <a:lnSpc>
                <a:spcPct val="100000"/>
              </a:lnSpc>
              <a:spcBef>
                <a:spcPts val="360"/>
              </a:spcBef>
              <a:spcAft>
                <a:spcPts val="0"/>
              </a:spcAft>
              <a:buClr>
                <a:srgbClr val="3F3F3F"/>
              </a:buClr>
              <a:buSzPts val="1800"/>
              <a:buChar char="•"/>
              <a:defRPr/>
            </a:lvl3pPr>
            <a:lvl4pPr marL="1828800" lvl="3" indent="-342900" algn="l">
              <a:lnSpc>
                <a:spcPct val="100000"/>
              </a:lnSpc>
              <a:spcBef>
                <a:spcPts val="360"/>
              </a:spcBef>
              <a:spcAft>
                <a:spcPts val="0"/>
              </a:spcAft>
              <a:buClr>
                <a:srgbClr val="3F3F3F"/>
              </a:buClr>
              <a:buSzPts val="1800"/>
              <a:buChar char="–"/>
              <a:defRPr/>
            </a:lvl4pPr>
            <a:lvl5pPr marL="2286000" lvl="4" indent="-342900" algn="l">
              <a:lnSpc>
                <a:spcPct val="100000"/>
              </a:lnSpc>
              <a:spcBef>
                <a:spcPts val="360"/>
              </a:spcBef>
              <a:spcAft>
                <a:spcPts val="0"/>
              </a:spcAft>
              <a:buClr>
                <a:srgbClr val="3F3F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
        <p:cNvGrpSpPr/>
        <p:nvPr/>
      </p:nvGrpSpPr>
      <p:grpSpPr>
        <a:xfrm>
          <a:off x="0" y="0"/>
          <a:ext cx="0" cy="0"/>
          <a:chOff x="0" y="0"/>
          <a:chExt cx="0" cy="0"/>
        </a:xfrm>
      </p:grpSpPr>
      <p:sp>
        <p:nvSpPr>
          <p:cNvPr id="25" name="Google Shape;25;p41"/>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6" name="Google Shape;26;p41"/>
          <p:cNvSpPr txBox="1">
            <a:spLocks noGrp="1"/>
          </p:cNvSpPr>
          <p:nvPr>
            <p:ph type="body" idx="1"/>
          </p:nvPr>
        </p:nvSpPr>
        <p:spPr>
          <a:xfrm>
            <a:off x="457200" y="1600201"/>
            <a:ext cx="4038600" cy="38862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rgbClr val="3F3F3F"/>
              </a:buClr>
              <a:buSzPts val="2800"/>
              <a:buFont typeface="Arial"/>
              <a:buChar char="•"/>
              <a:defRPr sz="2800"/>
            </a:lvl1pPr>
            <a:lvl2pPr marL="914400" lvl="1" indent="-381000" algn="l">
              <a:lnSpc>
                <a:spcPct val="100000"/>
              </a:lnSpc>
              <a:spcBef>
                <a:spcPts val="480"/>
              </a:spcBef>
              <a:spcAft>
                <a:spcPts val="0"/>
              </a:spcAft>
              <a:buClr>
                <a:srgbClr val="3F3F3F"/>
              </a:buClr>
              <a:buSzPts val="2400"/>
              <a:buFont typeface="Arial"/>
              <a:buChar char="–"/>
              <a:defRPr sz="2400"/>
            </a:lvl2pPr>
            <a:lvl3pPr marL="1371600" lvl="2" indent="-355600" algn="l">
              <a:lnSpc>
                <a:spcPct val="100000"/>
              </a:lnSpc>
              <a:spcBef>
                <a:spcPts val="400"/>
              </a:spcBef>
              <a:spcAft>
                <a:spcPts val="0"/>
              </a:spcAft>
              <a:buClr>
                <a:srgbClr val="3F3F3F"/>
              </a:buClr>
              <a:buSzPts val="2000"/>
              <a:buFont typeface="Arial"/>
              <a:buChar char="•"/>
              <a:defRPr sz="2000"/>
            </a:lvl3pPr>
            <a:lvl4pPr marL="1828800" lvl="3" indent="-342900" algn="l">
              <a:lnSpc>
                <a:spcPct val="100000"/>
              </a:lnSpc>
              <a:spcBef>
                <a:spcPts val="360"/>
              </a:spcBef>
              <a:spcAft>
                <a:spcPts val="0"/>
              </a:spcAft>
              <a:buClr>
                <a:srgbClr val="3F3F3F"/>
              </a:buClr>
              <a:buSzPts val="1800"/>
              <a:buFont typeface="Arial"/>
              <a:buChar char="–"/>
              <a:defRPr sz="1800"/>
            </a:lvl4pPr>
            <a:lvl5pPr marL="2286000" lvl="4" indent="-342900" algn="l">
              <a:lnSpc>
                <a:spcPct val="100000"/>
              </a:lnSpc>
              <a:spcBef>
                <a:spcPts val="360"/>
              </a:spcBef>
              <a:spcAft>
                <a:spcPts val="0"/>
              </a:spcAft>
              <a:buClr>
                <a:srgbClr val="3F3F3F"/>
              </a:buClr>
              <a:buSzPts val="1800"/>
              <a:buFont typeface="Arial"/>
              <a:buChar char="»"/>
              <a:defRPr sz="1800"/>
            </a:lvl5pPr>
            <a:lvl6pPr marL="2743200" lvl="5" indent="-342900" algn="l">
              <a:lnSpc>
                <a:spcPct val="100000"/>
              </a:lnSpc>
              <a:spcBef>
                <a:spcPts val="360"/>
              </a:spcBef>
              <a:spcAft>
                <a:spcPts val="0"/>
              </a:spcAft>
              <a:buClr>
                <a:schemeClr val="dk1"/>
              </a:buClr>
              <a:buSzPts val="1800"/>
              <a:buFont typeface="Arial"/>
              <a:buChar char="»"/>
              <a:defRPr sz="1800"/>
            </a:lvl6pPr>
            <a:lvl7pPr marL="3200400" lvl="6" indent="-342900" algn="l">
              <a:lnSpc>
                <a:spcPct val="100000"/>
              </a:lnSpc>
              <a:spcBef>
                <a:spcPts val="360"/>
              </a:spcBef>
              <a:spcAft>
                <a:spcPts val="0"/>
              </a:spcAft>
              <a:buClr>
                <a:schemeClr val="dk1"/>
              </a:buClr>
              <a:buSzPts val="1800"/>
              <a:buFont typeface="Arial"/>
              <a:buChar char="»"/>
              <a:defRPr sz="1800"/>
            </a:lvl7pPr>
            <a:lvl8pPr marL="3657600" lvl="7" indent="-342900" algn="l">
              <a:lnSpc>
                <a:spcPct val="100000"/>
              </a:lnSpc>
              <a:spcBef>
                <a:spcPts val="360"/>
              </a:spcBef>
              <a:spcAft>
                <a:spcPts val="0"/>
              </a:spcAft>
              <a:buClr>
                <a:schemeClr val="dk1"/>
              </a:buClr>
              <a:buSzPts val="1800"/>
              <a:buFont typeface="Arial"/>
              <a:buChar char="»"/>
              <a:defRPr sz="1800"/>
            </a:lvl8pPr>
            <a:lvl9pPr marL="4114800" lvl="8" indent="-342900" algn="l">
              <a:lnSpc>
                <a:spcPct val="100000"/>
              </a:lnSpc>
              <a:spcBef>
                <a:spcPts val="360"/>
              </a:spcBef>
              <a:spcAft>
                <a:spcPts val="0"/>
              </a:spcAft>
              <a:buClr>
                <a:schemeClr val="dk1"/>
              </a:buClr>
              <a:buSzPts val="1800"/>
              <a:buFont typeface="Arial"/>
              <a:buChar char="»"/>
              <a:defRPr sz="1800"/>
            </a:lvl9pPr>
          </a:lstStyle>
          <a:p>
            <a:endParaRPr/>
          </a:p>
        </p:txBody>
      </p:sp>
      <p:sp>
        <p:nvSpPr>
          <p:cNvPr id="27" name="Google Shape;27;p41"/>
          <p:cNvSpPr txBox="1">
            <a:spLocks noGrp="1"/>
          </p:cNvSpPr>
          <p:nvPr>
            <p:ph type="body" idx="2"/>
          </p:nvPr>
        </p:nvSpPr>
        <p:spPr>
          <a:xfrm>
            <a:off x="4648200" y="1600201"/>
            <a:ext cx="4038600" cy="38862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rgbClr val="3F3F3F"/>
              </a:buClr>
              <a:buSzPts val="2800"/>
              <a:buFont typeface="Arial"/>
              <a:buChar char="•"/>
              <a:defRPr sz="2800"/>
            </a:lvl1pPr>
            <a:lvl2pPr marL="914400" lvl="1" indent="-381000" algn="l">
              <a:lnSpc>
                <a:spcPct val="100000"/>
              </a:lnSpc>
              <a:spcBef>
                <a:spcPts val="480"/>
              </a:spcBef>
              <a:spcAft>
                <a:spcPts val="0"/>
              </a:spcAft>
              <a:buClr>
                <a:srgbClr val="3F3F3F"/>
              </a:buClr>
              <a:buSzPts val="2400"/>
              <a:buFont typeface="Arial"/>
              <a:buChar char="–"/>
              <a:defRPr sz="2400"/>
            </a:lvl2pPr>
            <a:lvl3pPr marL="1371600" lvl="2" indent="-355600" algn="l">
              <a:lnSpc>
                <a:spcPct val="100000"/>
              </a:lnSpc>
              <a:spcBef>
                <a:spcPts val="400"/>
              </a:spcBef>
              <a:spcAft>
                <a:spcPts val="0"/>
              </a:spcAft>
              <a:buClr>
                <a:srgbClr val="3F3F3F"/>
              </a:buClr>
              <a:buSzPts val="2000"/>
              <a:buFont typeface="Arial"/>
              <a:buChar char="•"/>
              <a:defRPr sz="2000"/>
            </a:lvl3pPr>
            <a:lvl4pPr marL="1828800" lvl="3" indent="-342900" algn="l">
              <a:lnSpc>
                <a:spcPct val="100000"/>
              </a:lnSpc>
              <a:spcBef>
                <a:spcPts val="360"/>
              </a:spcBef>
              <a:spcAft>
                <a:spcPts val="0"/>
              </a:spcAft>
              <a:buClr>
                <a:srgbClr val="3F3F3F"/>
              </a:buClr>
              <a:buSzPts val="1800"/>
              <a:buFont typeface="Arial"/>
              <a:buChar char="–"/>
              <a:defRPr sz="1800"/>
            </a:lvl4pPr>
            <a:lvl5pPr marL="2286000" lvl="4" indent="-342900" algn="l">
              <a:lnSpc>
                <a:spcPct val="100000"/>
              </a:lnSpc>
              <a:spcBef>
                <a:spcPts val="360"/>
              </a:spcBef>
              <a:spcAft>
                <a:spcPts val="0"/>
              </a:spcAft>
              <a:buClr>
                <a:srgbClr val="3F3F3F"/>
              </a:buClr>
              <a:buSzPts val="1800"/>
              <a:buFont typeface="Arial"/>
              <a:buChar char="»"/>
              <a:defRPr sz="1800"/>
            </a:lvl5pPr>
            <a:lvl6pPr marL="2743200" lvl="5" indent="-342900" algn="l">
              <a:lnSpc>
                <a:spcPct val="100000"/>
              </a:lnSpc>
              <a:spcBef>
                <a:spcPts val="360"/>
              </a:spcBef>
              <a:spcAft>
                <a:spcPts val="0"/>
              </a:spcAft>
              <a:buClr>
                <a:schemeClr val="dk1"/>
              </a:buClr>
              <a:buSzPts val="1800"/>
              <a:buFont typeface="Arial"/>
              <a:buChar char="»"/>
              <a:defRPr sz="1800"/>
            </a:lvl6pPr>
            <a:lvl7pPr marL="3200400" lvl="6" indent="-342900" algn="l">
              <a:lnSpc>
                <a:spcPct val="100000"/>
              </a:lnSpc>
              <a:spcBef>
                <a:spcPts val="360"/>
              </a:spcBef>
              <a:spcAft>
                <a:spcPts val="0"/>
              </a:spcAft>
              <a:buClr>
                <a:schemeClr val="dk1"/>
              </a:buClr>
              <a:buSzPts val="1800"/>
              <a:buFont typeface="Arial"/>
              <a:buChar char="»"/>
              <a:defRPr sz="1800"/>
            </a:lvl7pPr>
            <a:lvl8pPr marL="3657600" lvl="7" indent="-342900" algn="l">
              <a:lnSpc>
                <a:spcPct val="100000"/>
              </a:lnSpc>
              <a:spcBef>
                <a:spcPts val="360"/>
              </a:spcBef>
              <a:spcAft>
                <a:spcPts val="0"/>
              </a:spcAft>
              <a:buClr>
                <a:schemeClr val="dk1"/>
              </a:buClr>
              <a:buSzPts val="1800"/>
              <a:buFont typeface="Arial"/>
              <a:buChar char="»"/>
              <a:defRPr sz="1800"/>
            </a:lvl8pPr>
            <a:lvl9pPr marL="4114800" lvl="8" indent="-342900" algn="l">
              <a:lnSpc>
                <a:spcPct val="100000"/>
              </a:lnSpc>
              <a:spcBef>
                <a:spcPts val="360"/>
              </a:spcBef>
              <a:spcAft>
                <a:spcPts val="0"/>
              </a:spcAft>
              <a:buClr>
                <a:schemeClr val="dk1"/>
              </a:buClr>
              <a:buSzPts val="1800"/>
              <a:buFont typeface="Arial"/>
              <a:buChar char="»"/>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8"/>
        <p:cNvGrpSpPr/>
        <p:nvPr/>
      </p:nvGrpSpPr>
      <p:grpSpPr>
        <a:xfrm>
          <a:off x="0" y="0"/>
          <a:ext cx="0" cy="0"/>
          <a:chOff x="0" y="0"/>
          <a:chExt cx="0" cy="0"/>
        </a:xfrm>
      </p:grpSpPr>
      <p:sp>
        <p:nvSpPr>
          <p:cNvPr id="29" name="Google Shape;29;p42"/>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0" name="Google Shape;30;p42"/>
          <p:cNvSpPr txBox="1">
            <a:spLocks noGrp="1"/>
          </p:cNvSpPr>
          <p:nvPr>
            <p:ph type="body" idx="1"/>
          </p:nvPr>
        </p:nvSpPr>
        <p:spPr>
          <a:xfrm>
            <a:off x="457200" y="1600201"/>
            <a:ext cx="8229600" cy="3886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rgbClr val="3F3F3F"/>
              </a:buClr>
              <a:buSzPts val="1800"/>
              <a:buChar char="•"/>
              <a:defRPr/>
            </a:lvl1pPr>
            <a:lvl2pPr marL="914400" lvl="1" indent="-342900" algn="l">
              <a:lnSpc>
                <a:spcPct val="100000"/>
              </a:lnSpc>
              <a:spcBef>
                <a:spcPts val="360"/>
              </a:spcBef>
              <a:spcAft>
                <a:spcPts val="0"/>
              </a:spcAft>
              <a:buClr>
                <a:srgbClr val="3F3F3F"/>
              </a:buClr>
              <a:buSzPts val="1800"/>
              <a:buChar char="–"/>
              <a:defRPr/>
            </a:lvl2pPr>
            <a:lvl3pPr marL="1371600" lvl="2" indent="-342900" algn="l">
              <a:lnSpc>
                <a:spcPct val="100000"/>
              </a:lnSpc>
              <a:spcBef>
                <a:spcPts val="360"/>
              </a:spcBef>
              <a:spcAft>
                <a:spcPts val="0"/>
              </a:spcAft>
              <a:buClr>
                <a:srgbClr val="3F3F3F"/>
              </a:buClr>
              <a:buSzPts val="1800"/>
              <a:buChar char="•"/>
              <a:defRPr/>
            </a:lvl3pPr>
            <a:lvl4pPr marL="1828800" lvl="3" indent="-342900" algn="l">
              <a:lnSpc>
                <a:spcPct val="100000"/>
              </a:lnSpc>
              <a:spcBef>
                <a:spcPts val="360"/>
              </a:spcBef>
              <a:spcAft>
                <a:spcPts val="0"/>
              </a:spcAft>
              <a:buClr>
                <a:srgbClr val="3F3F3F"/>
              </a:buClr>
              <a:buSzPts val="1800"/>
              <a:buChar char="–"/>
              <a:defRPr/>
            </a:lvl4pPr>
            <a:lvl5pPr marL="2286000" lvl="4" indent="-342900" algn="l">
              <a:lnSpc>
                <a:spcPct val="100000"/>
              </a:lnSpc>
              <a:spcBef>
                <a:spcPts val="360"/>
              </a:spcBef>
              <a:spcAft>
                <a:spcPts val="0"/>
              </a:spcAft>
              <a:buClr>
                <a:srgbClr val="3F3F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pic>
        <p:nvPicPr>
          <p:cNvPr id="32" name="Google Shape;32;p43"/>
          <p:cNvPicPr preferRelativeResize="0"/>
          <p:nvPr/>
        </p:nvPicPr>
        <p:blipFill rotWithShape="1">
          <a:blip r:embed="rId2">
            <a:alphaModFix/>
          </a:blip>
          <a:srcRect/>
          <a:stretch/>
        </p:blipFill>
        <p:spPr>
          <a:xfrm>
            <a:off x="0" y="-19050"/>
            <a:ext cx="9144000" cy="323850"/>
          </a:xfrm>
          <a:prstGeom prst="rect">
            <a:avLst/>
          </a:prstGeom>
          <a:noFill/>
          <a:ln>
            <a:noFill/>
          </a:ln>
        </p:spPr>
      </p:pic>
      <p:sp>
        <p:nvSpPr>
          <p:cNvPr id="33" name="Google Shape;33;p43"/>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4" name="Google Shape;34;p4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5" name="Google Shape;35;p43"/>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8" descr="PPT-General6.jpg"/>
          <p:cNvPicPr preferRelativeResize="0"/>
          <p:nvPr/>
        </p:nvPicPr>
        <p:blipFill rotWithShape="1">
          <a:blip r:embed="rId7">
            <a:alphaModFix/>
          </a:blip>
          <a:srcRect r="50038"/>
          <a:stretch/>
        </p:blipFill>
        <p:spPr>
          <a:xfrm>
            <a:off x="4572000" y="-66429"/>
            <a:ext cx="4663440" cy="7000629"/>
          </a:xfrm>
          <a:prstGeom prst="rect">
            <a:avLst/>
          </a:prstGeom>
          <a:noFill/>
          <a:ln>
            <a:noFill/>
          </a:ln>
        </p:spPr>
      </p:pic>
      <p:pic>
        <p:nvPicPr>
          <p:cNvPr id="11" name="Google Shape;11;p38" descr="PPT-General6.jpg"/>
          <p:cNvPicPr preferRelativeResize="0"/>
          <p:nvPr/>
        </p:nvPicPr>
        <p:blipFill rotWithShape="1">
          <a:blip r:embed="rId7">
            <a:alphaModFix/>
          </a:blip>
          <a:srcRect r="50038"/>
          <a:stretch/>
        </p:blipFill>
        <p:spPr>
          <a:xfrm>
            <a:off x="0" y="-66429"/>
            <a:ext cx="4663440" cy="7000629"/>
          </a:xfrm>
          <a:prstGeom prst="rect">
            <a:avLst/>
          </a:prstGeom>
          <a:noFill/>
          <a:ln>
            <a:noFill/>
          </a:ln>
        </p:spPr>
      </p:pic>
      <p:sp>
        <p:nvSpPr>
          <p:cNvPr id="12" name="Google Shape;12;p38"/>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rgbClr val="000000"/>
              </a:buClr>
              <a:buSzPts val="1400"/>
              <a:buFont typeface="Arial"/>
              <a:buNone/>
              <a:defRPr sz="4400" b="1" i="0" u="none" strike="noStrike" cap="none">
                <a:solidFill>
                  <a:srgbClr val="3F3F3F"/>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3600" b="0" i="0" u="none" strike="noStrike" cap="none">
                <a:solidFill>
                  <a:srgbClr val="365F91"/>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3600" b="0" i="0" u="none" strike="noStrike" cap="none">
                <a:solidFill>
                  <a:srgbClr val="365F91"/>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3600" b="0" i="0" u="none" strike="noStrike" cap="none">
                <a:solidFill>
                  <a:srgbClr val="365F91"/>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3600" b="0" i="0" u="none" strike="noStrike" cap="none">
                <a:solidFill>
                  <a:srgbClr val="365F91"/>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rgbClr val="365F91"/>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rgbClr val="365F91"/>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rgbClr val="365F91"/>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rgbClr val="365F91"/>
                </a:solidFill>
                <a:latin typeface="Arial"/>
                <a:ea typeface="Arial"/>
                <a:cs typeface="Arial"/>
                <a:sym typeface="Arial"/>
              </a:defRPr>
            </a:lvl9pPr>
          </a:lstStyle>
          <a:p>
            <a:endParaRPr/>
          </a:p>
        </p:txBody>
      </p:sp>
      <p:sp>
        <p:nvSpPr>
          <p:cNvPr id="13" name="Google Shape;13;p38"/>
          <p:cNvSpPr txBox="1">
            <a:spLocks noGrp="1"/>
          </p:cNvSpPr>
          <p:nvPr>
            <p:ph type="body" idx="1"/>
          </p:nvPr>
        </p:nvSpPr>
        <p:spPr>
          <a:xfrm>
            <a:off x="457200" y="1600201"/>
            <a:ext cx="8229600" cy="38100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rgbClr val="3F3F3F"/>
              </a:buClr>
              <a:buSzPts val="3200"/>
              <a:buFont typeface="Arial"/>
              <a:buChar char="•"/>
              <a:defRPr sz="32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rgbClr val="3F3F3F"/>
              </a:buClr>
              <a:buSzPts val="2800"/>
              <a:buFont typeface="Arial"/>
              <a:buChar char="–"/>
              <a:defRPr sz="2800" b="0" i="0" u="none" strike="noStrike" cap="none">
                <a:solidFill>
                  <a:srgbClr val="3F3F3F"/>
                </a:solidFill>
                <a:latin typeface="Arial"/>
                <a:ea typeface="Arial"/>
                <a:cs typeface="Arial"/>
                <a:sym typeface="Arial"/>
              </a:defRPr>
            </a:lvl2pPr>
            <a:lvl3pPr marL="1371600" marR="0" lvl="2" indent="-381000" algn="l" rtl="0">
              <a:lnSpc>
                <a:spcPct val="100000"/>
              </a:lnSpc>
              <a:spcBef>
                <a:spcPts val="48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3pPr>
            <a:lvl4pPr marL="1828800" marR="0" lvl="3" indent="-355600" algn="l" rtl="0">
              <a:lnSpc>
                <a:spcPct val="100000"/>
              </a:lnSpc>
              <a:spcBef>
                <a:spcPts val="4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4pPr>
            <a:lvl5pPr marL="2286000" marR="0" lvl="4" indent="-355600" algn="l" rtl="0">
              <a:lnSpc>
                <a:spcPct val="100000"/>
              </a:lnSpc>
              <a:spcBef>
                <a:spcPts val="4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4" name="Google Shape;14;p38"/>
          <p:cNvPicPr preferRelativeResize="0"/>
          <p:nvPr/>
        </p:nvPicPr>
        <p:blipFill rotWithShape="1">
          <a:blip r:embed="rId8">
            <a:alphaModFix/>
          </a:blip>
          <a:srcRect/>
          <a:stretch/>
        </p:blipFill>
        <p:spPr>
          <a:xfrm>
            <a:off x="5636004" y="5840274"/>
            <a:ext cx="3200400" cy="541932"/>
          </a:xfrm>
          <a:prstGeom prst="rect">
            <a:avLst/>
          </a:prstGeom>
          <a:noFill/>
          <a:ln>
            <a:noFill/>
          </a:ln>
        </p:spPr>
      </p:pic>
      <p:pic>
        <p:nvPicPr>
          <p:cNvPr id="15" name="Google Shape;15;p38"/>
          <p:cNvPicPr preferRelativeResize="0"/>
          <p:nvPr/>
        </p:nvPicPr>
        <p:blipFill rotWithShape="1">
          <a:blip r:embed="rId9">
            <a:alphaModFix/>
          </a:blip>
          <a:srcRect/>
          <a:stretch/>
        </p:blipFill>
        <p:spPr>
          <a:xfrm>
            <a:off x="381000" y="5745480"/>
            <a:ext cx="960421" cy="73152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youtube.com/watch?v=pjJdsnwz9zw&amp;list=PLRIKI4g49d06ocKBZEcTHIiGy0uCuTenq&amp;index=9"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canceradvocacy.or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doi.org/10.1097/ANS.0000000000000342" TargetMode="External"/><Relationship Id="rId3" Type="http://schemas.openxmlformats.org/officeDocument/2006/relationships/hyperlink" Target="https://www.jons-online.com/issues/2016/september-2016-vol-7-no-8/1485-patient-advocacypatient-empowerment" TargetMode="External"/><Relationship Id="rId7" Type="http://schemas.openxmlformats.org/officeDocument/2006/relationships/hyperlink" Target="http://patientnavigatortraining.or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www.canceradvocacy.org/resources/cancer%E2%80%90survival%E2%80%90toolbox/" TargetMode="External"/><Relationship Id="rId5" Type="http://schemas.openxmlformats.org/officeDocument/2006/relationships/hyperlink" Target="about:blank" TargetMode="External"/><Relationship Id="rId4" Type="http://schemas.openxmlformats.org/officeDocument/2006/relationships/hyperlink" Target="https://preparedpatient.org/engagement-behavior-framework/" TargetMode="External"/><Relationship Id="rId9" Type="http://schemas.openxmlformats.org/officeDocument/2006/relationships/hyperlink" Target="https://connection.asco.org/blogs/collective-wisdom-patient-centered-care-and-research"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signup.e2ma.net/signup/1979213/1946684/" TargetMode="External"/><Relationship Id="rId7"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visitor.r20.constantcontact.com/manage/optin?v=001lLYlTIgswvK7TYd6aWfL4Acy3Z0lNH2hCHbXC5wQHFOW5Fs64pTWI5uwpBAhqT_mQpHyRczMmUY-zUxoqnCu-cI2TYYzOIhcUyEKWdyB9zw%3D" TargetMode="External"/><Relationship Id="rId4" Type="http://schemas.openxmlformats.org/officeDocument/2006/relationships/hyperlink" Target="https://signup.e2ma.net/signup/1979215/194668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merriam-webster.com/dictionary/nou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youtube.com/watch?v=4uS6QgIXx_A&amp;list=PLRIKI4g49d06ocKBZEcTHIiGy0uCuTenq&amp;index=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1"/>
          <p:cNvSpPr txBox="1">
            <a:spLocks noGrp="1"/>
          </p:cNvSpPr>
          <p:nvPr>
            <p:ph type="title"/>
          </p:nvPr>
        </p:nvSpPr>
        <p:spPr>
          <a:xfrm>
            <a:off x="451850" y="2179050"/>
            <a:ext cx="8243700" cy="2514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t>Patient Advocacy</a:t>
            </a:r>
            <a:endParaRPr/>
          </a:p>
        </p:txBody>
      </p:sp>
      <p:sp>
        <p:nvSpPr>
          <p:cNvPr id="42" name="Google Shape;42;p1"/>
          <p:cNvSpPr txBox="1"/>
          <p:nvPr/>
        </p:nvSpPr>
        <p:spPr>
          <a:xfrm>
            <a:off x="2746350" y="450700"/>
            <a:ext cx="8157900" cy="1046700"/>
          </a:xfrm>
          <a:prstGeom prst="rect">
            <a:avLst/>
          </a:prstGeom>
          <a:noFill/>
          <a:ln>
            <a:noFill/>
          </a:ln>
        </p:spPr>
        <p:txBody>
          <a:bodyPr spcFirstLastPara="1" wrap="square" lIns="91425" tIns="91425" rIns="91425" bIns="91425" anchor="t" anchorCtr="0">
            <a:spAutoFit/>
          </a:bodyPr>
          <a:lstStyle/>
          <a:p>
            <a:pPr marL="0" lvl="0" indent="0" algn="l" rtl="0">
              <a:spcBef>
                <a:spcPts val="640"/>
              </a:spcBef>
              <a:spcAft>
                <a:spcPts val="0"/>
              </a:spcAft>
              <a:buNone/>
            </a:pPr>
            <a:r>
              <a:rPr lang="en-US" sz="2800">
                <a:solidFill>
                  <a:srgbClr val="FFFFFF"/>
                </a:solidFill>
              </a:rPr>
              <a:t>Oncology Patient Navigator Training: </a:t>
            </a:r>
            <a:br>
              <a:rPr lang="en-US" sz="2800">
                <a:solidFill>
                  <a:srgbClr val="FFFFFF"/>
                </a:solidFill>
              </a:rPr>
            </a:br>
            <a:r>
              <a:rPr lang="en-US" sz="2800">
                <a:solidFill>
                  <a:srgbClr val="FFFFFF"/>
                </a:solidFill>
              </a:rPr>
              <a:t>The Fundamentals</a:t>
            </a:r>
            <a:endParaRPr sz="280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2f74e3ec56a_0_295"/>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System Advocacy</a:t>
            </a:r>
            <a:endParaRPr/>
          </a:p>
        </p:txBody>
      </p:sp>
      <p:sp>
        <p:nvSpPr>
          <p:cNvPr id="116" name="Google Shape;116;g2f74e3ec56a_0_295"/>
          <p:cNvSpPr txBox="1">
            <a:spLocks noGrp="1"/>
          </p:cNvSpPr>
          <p:nvPr>
            <p:ph type="body" idx="1"/>
          </p:nvPr>
        </p:nvSpPr>
        <p:spPr>
          <a:xfrm>
            <a:off x="457200" y="1447800"/>
            <a:ext cx="8229600" cy="3810000"/>
          </a:xfrm>
          <a:prstGeom prst="rect">
            <a:avLst/>
          </a:prstGeom>
          <a:noFill/>
          <a:ln>
            <a:noFill/>
          </a:ln>
        </p:spPr>
        <p:txBody>
          <a:bodyPr spcFirstLastPara="1" wrap="square" lIns="91425" tIns="45700" rIns="91425" bIns="45700" anchor="t" anchorCtr="0">
            <a:noAutofit/>
          </a:bodyPr>
          <a:lstStyle/>
          <a:p>
            <a:pPr marL="342900" lvl="0" indent="-320040" algn="l" rtl="0">
              <a:lnSpc>
                <a:spcPct val="100000"/>
              </a:lnSpc>
              <a:spcBef>
                <a:spcPts val="0"/>
              </a:spcBef>
              <a:spcAft>
                <a:spcPts val="0"/>
              </a:spcAft>
              <a:buClr>
                <a:srgbClr val="3F3F3F"/>
              </a:buClr>
              <a:buSzPts val="2600"/>
              <a:buFont typeface="Arial"/>
              <a:buChar char="•"/>
            </a:pPr>
            <a:r>
              <a:rPr lang="en-US" sz="2600"/>
              <a:t>Speak up at tumor boards </a:t>
            </a:r>
            <a:endParaRPr sz="2600"/>
          </a:p>
          <a:p>
            <a:pPr marL="342900" lvl="0" indent="-320040" algn="l" rtl="0">
              <a:lnSpc>
                <a:spcPct val="100000"/>
              </a:lnSpc>
              <a:spcBef>
                <a:spcPts val="1200"/>
              </a:spcBef>
              <a:spcAft>
                <a:spcPts val="0"/>
              </a:spcAft>
              <a:buClr>
                <a:srgbClr val="3F3F3F"/>
              </a:buClr>
              <a:buSzPts val="2600"/>
              <a:buFont typeface="Arial"/>
              <a:buChar char="•"/>
            </a:pPr>
            <a:r>
              <a:rPr lang="en-US" sz="2600"/>
              <a:t>Talk with doctors about common issues you notice</a:t>
            </a:r>
            <a:endParaRPr sz="2600"/>
          </a:p>
          <a:p>
            <a:pPr marL="342900" lvl="0" indent="-320040" algn="l" rtl="0">
              <a:lnSpc>
                <a:spcPct val="100000"/>
              </a:lnSpc>
              <a:spcBef>
                <a:spcPts val="1200"/>
              </a:spcBef>
              <a:spcAft>
                <a:spcPts val="0"/>
              </a:spcAft>
              <a:buClr>
                <a:srgbClr val="3F3F3F"/>
              </a:buClr>
              <a:buSzPts val="2600"/>
              <a:buFont typeface="Arial"/>
              <a:buChar char="•"/>
            </a:pPr>
            <a:r>
              <a:rPr lang="en-US" sz="2600"/>
              <a:t>Convene a meeting</a:t>
            </a:r>
            <a:endParaRPr sz="2600"/>
          </a:p>
          <a:p>
            <a:pPr marL="342900" lvl="0" indent="-320040" algn="l" rtl="0">
              <a:lnSpc>
                <a:spcPct val="100000"/>
              </a:lnSpc>
              <a:spcBef>
                <a:spcPts val="1200"/>
              </a:spcBef>
              <a:spcAft>
                <a:spcPts val="0"/>
              </a:spcAft>
              <a:buClr>
                <a:srgbClr val="3F3F3F"/>
              </a:buClr>
              <a:buSzPts val="2600"/>
              <a:buFont typeface="Arial"/>
              <a:buChar char="•"/>
            </a:pPr>
            <a:r>
              <a:rPr lang="en-US" sz="2600"/>
              <a:t>Join a state cancer coalition</a:t>
            </a:r>
            <a:endParaRPr sz="2600"/>
          </a:p>
          <a:p>
            <a:pPr marL="342900" lvl="0" indent="-320040" algn="l" rtl="0">
              <a:lnSpc>
                <a:spcPct val="100000"/>
              </a:lnSpc>
              <a:spcBef>
                <a:spcPts val="1200"/>
              </a:spcBef>
              <a:spcAft>
                <a:spcPts val="0"/>
              </a:spcAft>
              <a:buClr>
                <a:srgbClr val="3F3F3F"/>
              </a:buClr>
              <a:buSzPts val="2600"/>
              <a:buFont typeface="Arial"/>
              <a:buChar char="•"/>
            </a:pPr>
            <a:r>
              <a:rPr lang="en-US" sz="2600"/>
              <a:t>Join local, regional and national cancer advocacy organizations</a:t>
            </a:r>
            <a:endParaRPr sz="2600"/>
          </a:p>
          <a:p>
            <a:pPr marL="342900" lvl="0" indent="-320040" algn="l" rtl="0">
              <a:lnSpc>
                <a:spcPct val="100000"/>
              </a:lnSpc>
              <a:spcBef>
                <a:spcPts val="1200"/>
              </a:spcBef>
              <a:spcAft>
                <a:spcPts val="0"/>
              </a:spcAft>
              <a:buClr>
                <a:srgbClr val="3F3F3F"/>
              </a:buClr>
              <a:buSzPts val="2600"/>
              <a:buFont typeface="Arial"/>
              <a:buChar char="•"/>
            </a:pPr>
            <a:r>
              <a:rPr lang="en-US" sz="2600"/>
              <a:t>Call state or national representatives</a:t>
            </a:r>
            <a:endParaRPr sz="2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1"/>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Definition: Self-Advocacy</a:t>
            </a:r>
            <a:endParaRPr/>
          </a:p>
        </p:txBody>
      </p:sp>
      <p:sp>
        <p:nvSpPr>
          <p:cNvPr id="123" name="Google Shape;123;p11"/>
          <p:cNvSpPr txBox="1"/>
          <p:nvPr/>
        </p:nvSpPr>
        <p:spPr>
          <a:xfrm>
            <a:off x="1160700" y="1858225"/>
            <a:ext cx="6822600" cy="1662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3600" i="0" u="none" strike="noStrike" cap="none">
                <a:solidFill>
                  <a:schemeClr val="dk1"/>
                </a:solidFill>
              </a:rPr>
              <a:t>“</a:t>
            </a:r>
            <a:r>
              <a:rPr lang="en-US" sz="3000">
                <a:solidFill>
                  <a:srgbClr val="212121"/>
                </a:solidFill>
                <a:highlight>
                  <a:srgbClr val="FFFFFF"/>
                </a:highlight>
              </a:rPr>
              <a:t>Patient behaviors to get their preferences, needs, and values met in the face of a challenge.</a:t>
            </a:r>
            <a:r>
              <a:rPr lang="en-US" sz="3600" i="0" u="none" strike="noStrike" cap="none">
                <a:solidFill>
                  <a:schemeClr val="dk1"/>
                </a:solidFill>
              </a:rPr>
              <a:t>”</a:t>
            </a:r>
            <a:endParaRPr sz="3600" i="0" u="none" strike="noStrike" cap="none">
              <a:solidFill>
                <a:srgbClr val="000000"/>
              </a:solidFill>
            </a:endParaRPr>
          </a:p>
        </p:txBody>
      </p:sp>
      <p:sp>
        <p:nvSpPr>
          <p:cNvPr id="124" name="Google Shape;124;p11"/>
          <p:cNvSpPr txBox="1"/>
          <p:nvPr/>
        </p:nvSpPr>
        <p:spPr>
          <a:xfrm>
            <a:off x="6553200" y="5257800"/>
            <a:ext cx="24384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chemeClr val="lt2"/>
                </a:solidFill>
                <a:latin typeface="Arial"/>
                <a:ea typeface="Arial"/>
                <a:cs typeface="Arial"/>
                <a:sym typeface="Arial"/>
              </a:rPr>
              <a:t>Source:</a:t>
            </a:r>
            <a:r>
              <a:rPr lang="en-US" sz="1200" i="1">
                <a:solidFill>
                  <a:schemeClr val="lt2"/>
                </a:solidFill>
              </a:rPr>
              <a:t>Thomas et al, 2021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2f74e3ec56a_0_211"/>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8889"/>
              <a:buNone/>
            </a:pPr>
            <a:r>
              <a:rPr lang="en-US"/>
              <a:t>Engagement Behavior Framework</a:t>
            </a:r>
            <a:endParaRPr/>
          </a:p>
        </p:txBody>
      </p:sp>
      <p:grpSp>
        <p:nvGrpSpPr>
          <p:cNvPr id="131" name="Google Shape;131;g2f74e3ec56a_0_211"/>
          <p:cNvGrpSpPr/>
          <p:nvPr/>
        </p:nvGrpSpPr>
        <p:grpSpPr>
          <a:xfrm>
            <a:off x="609600" y="1222433"/>
            <a:ext cx="7806900" cy="4033800"/>
            <a:chOff x="0" y="79433"/>
            <a:chExt cx="7806900" cy="4033800"/>
          </a:xfrm>
        </p:grpSpPr>
        <p:sp>
          <p:nvSpPr>
            <p:cNvPr id="132" name="Google Shape;132;g2f74e3ec56a_0_211"/>
            <p:cNvSpPr/>
            <p:nvPr/>
          </p:nvSpPr>
          <p:spPr>
            <a:xfrm>
              <a:off x="0" y="212273"/>
              <a:ext cx="7806900" cy="226800"/>
            </a:xfrm>
            <a:prstGeom prst="rect">
              <a:avLst/>
            </a:prstGeom>
            <a:solidFill>
              <a:schemeClr val="lt1">
                <a:alpha val="89410"/>
              </a:schemeClr>
            </a:solidFill>
            <a:ln w="25400" cap="flat" cmpd="sng">
              <a:solidFill>
                <a:srgbClr val="BBE0E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g2f74e3ec56a_0_211"/>
            <p:cNvSpPr/>
            <p:nvPr/>
          </p:nvSpPr>
          <p:spPr>
            <a:xfrm>
              <a:off x="390351" y="79433"/>
              <a:ext cx="5464800" cy="265800"/>
            </a:xfrm>
            <a:prstGeom prst="roundRect">
              <a:avLst>
                <a:gd name="adj" fmla="val 16667"/>
              </a:avLst>
            </a:prstGeom>
            <a:solidFill>
              <a:srgbClr val="365F9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g2f74e3ec56a_0_211"/>
            <p:cNvSpPr txBox="1"/>
            <p:nvPr/>
          </p:nvSpPr>
          <p:spPr>
            <a:xfrm>
              <a:off x="403320" y="92402"/>
              <a:ext cx="5439000" cy="239700"/>
            </a:xfrm>
            <a:prstGeom prst="rect">
              <a:avLst/>
            </a:prstGeom>
            <a:noFill/>
            <a:ln>
              <a:noFill/>
            </a:ln>
          </p:spPr>
          <p:txBody>
            <a:bodyPr spcFirstLastPara="1" wrap="square" lIns="206550" tIns="0" rIns="206550" bIns="0" anchor="ctr" anchorCtr="0">
              <a:noAutofit/>
            </a:bodyPr>
            <a:lstStyle/>
            <a:p>
              <a:pPr marL="0" marR="0" lvl="0" indent="0" algn="l"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Find Good Health Care</a:t>
              </a:r>
              <a:endParaRPr sz="1600" b="0" i="0" u="none" strike="noStrike" cap="none">
                <a:solidFill>
                  <a:schemeClr val="lt1"/>
                </a:solidFill>
                <a:latin typeface="Arial"/>
                <a:ea typeface="Arial"/>
                <a:cs typeface="Arial"/>
                <a:sym typeface="Arial"/>
              </a:endParaRPr>
            </a:p>
          </p:txBody>
        </p:sp>
        <p:sp>
          <p:nvSpPr>
            <p:cNvPr id="135" name="Google Shape;135;g2f74e3ec56a_0_211"/>
            <p:cNvSpPr/>
            <p:nvPr/>
          </p:nvSpPr>
          <p:spPr>
            <a:xfrm>
              <a:off x="0" y="620513"/>
              <a:ext cx="7806900" cy="226800"/>
            </a:xfrm>
            <a:prstGeom prst="rect">
              <a:avLst/>
            </a:prstGeom>
            <a:solidFill>
              <a:schemeClr val="lt1">
                <a:alpha val="89410"/>
              </a:schemeClr>
            </a:solidFill>
            <a:ln w="25400" cap="flat" cmpd="sng">
              <a:solidFill>
                <a:srgbClr val="BBE0E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g2f74e3ec56a_0_211"/>
            <p:cNvSpPr/>
            <p:nvPr/>
          </p:nvSpPr>
          <p:spPr>
            <a:xfrm>
              <a:off x="390351" y="487673"/>
              <a:ext cx="5464800" cy="265800"/>
            </a:xfrm>
            <a:prstGeom prst="roundRect">
              <a:avLst>
                <a:gd name="adj" fmla="val 16667"/>
              </a:avLst>
            </a:prstGeom>
            <a:solidFill>
              <a:srgbClr val="365F9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g2f74e3ec56a_0_211"/>
            <p:cNvSpPr txBox="1"/>
            <p:nvPr/>
          </p:nvSpPr>
          <p:spPr>
            <a:xfrm>
              <a:off x="403320" y="500642"/>
              <a:ext cx="5439000" cy="239700"/>
            </a:xfrm>
            <a:prstGeom prst="rect">
              <a:avLst/>
            </a:prstGeom>
            <a:noFill/>
            <a:ln>
              <a:noFill/>
            </a:ln>
          </p:spPr>
          <p:txBody>
            <a:bodyPr spcFirstLastPara="1" wrap="square" lIns="206550" tIns="0" rIns="206550" bIns="0" anchor="ctr" anchorCtr="0">
              <a:noAutofit/>
            </a:bodyPr>
            <a:lstStyle/>
            <a:p>
              <a:pPr marL="0" marR="0" lvl="0" indent="0" algn="l"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Communicate With Your Doctors</a:t>
              </a:r>
              <a:endParaRPr sz="1600" b="0" i="0" u="none" strike="noStrike" cap="none">
                <a:solidFill>
                  <a:schemeClr val="lt1"/>
                </a:solidFill>
                <a:latin typeface="Arial"/>
                <a:ea typeface="Arial"/>
                <a:cs typeface="Arial"/>
                <a:sym typeface="Arial"/>
              </a:endParaRPr>
            </a:p>
          </p:txBody>
        </p:sp>
        <p:sp>
          <p:nvSpPr>
            <p:cNvPr id="138" name="Google Shape;138;g2f74e3ec56a_0_211"/>
            <p:cNvSpPr/>
            <p:nvPr/>
          </p:nvSpPr>
          <p:spPr>
            <a:xfrm>
              <a:off x="0" y="1028753"/>
              <a:ext cx="7806900" cy="226800"/>
            </a:xfrm>
            <a:prstGeom prst="rect">
              <a:avLst/>
            </a:prstGeom>
            <a:solidFill>
              <a:schemeClr val="lt1">
                <a:alpha val="89410"/>
              </a:schemeClr>
            </a:solidFill>
            <a:ln w="25400" cap="flat" cmpd="sng">
              <a:solidFill>
                <a:srgbClr val="BBE0E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g2f74e3ec56a_0_211"/>
            <p:cNvSpPr/>
            <p:nvPr/>
          </p:nvSpPr>
          <p:spPr>
            <a:xfrm>
              <a:off x="390351" y="895913"/>
              <a:ext cx="5464800" cy="265800"/>
            </a:xfrm>
            <a:prstGeom prst="roundRect">
              <a:avLst>
                <a:gd name="adj" fmla="val 16667"/>
              </a:avLst>
            </a:prstGeom>
            <a:solidFill>
              <a:srgbClr val="365F9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g2f74e3ec56a_0_211"/>
            <p:cNvSpPr txBox="1"/>
            <p:nvPr/>
          </p:nvSpPr>
          <p:spPr>
            <a:xfrm>
              <a:off x="403320" y="908882"/>
              <a:ext cx="5439000" cy="239700"/>
            </a:xfrm>
            <a:prstGeom prst="rect">
              <a:avLst/>
            </a:prstGeom>
            <a:noFill/>
            <a:ln>
              <a:noFill/>
            </a:ln>
          </p:spPr>
          <p:txBody>
            <a:bodyPr spcFirstLastPara="1" wrap="square" lIns="206550" tIns="0" rIns="206550" bIns="0" anchor="ctr" anchorCtr="0">
              <a:noAutofit/>
            </a:bodyPr>
            <a:lstStyle/>
            <a:p>
              <a:pPr marL="0" marR="0" lvl="0" indent="0" algn="l"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Participate in Your Treatment</a:t>
              </a:r>
              <a:endParaRPr sz="1600" b="0" i="0" u="none" strike="noStrike" cap="none">
                <a:solidFill>
                  <a:schemeClr val="lt1"/>
                </a:solidFill>
                <a:latin typeface="Arial"/>
                <a:ea typeface="Arial"/>
                <a:cs typeface="Arial"/>
                <a:sym typeface="Arial"/>
              </a:endParaRPr>
            </a:p>
          </p:txBody>
        </p:sp>
        <p:sp>
          <p:nvSpPr>
            <p:cNvPr id="141" name="Google Shape;141;g2f74e3ec56a_0_211"/>
            <p:cNvSpPr/>
            <p:nvPr/>
          </p:nvSpPr>
          <p:spPr>
            <a:xfrm>
              <a:off x="0" y="1436993"/>
              <a:ext cx="7806900" cy="226800"/>
            </a:xfrm>
            <a:prstGeom prst="rect">
              <a:avLst/>
            </a:prstGeom>
            <a:solidFill>
              <a:schemeClr val="lt1">
                <a:alpha val="89410"/>
              </a:schemeClr>
            </a:solidFill>
            <a:ln w="25400" cap="flat" cmpd="sng">
              <a:solidFill>
                <a:srgbClr val="BBE0E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g2f74e3ec56a_0_211"/>
            <p:cNvSpPr/>
            <p:nvPr/>
          </p:nvSpPr>
          <p:spPr>
            <a:xfrm>
              <a:off x="390351" y="1304153"/>
              <a:ext cx="5464800" cy="265800"/>
            </a:xfrm>
            <a:prstGeom prst="roundRect">
              <a:avLst>
                <a:gd name="adj" fmla="val 16667"/>
              </a:avLst>
            </a:prstGeom>
            <a:solidFill>
              <a:srgbClr val="365F9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g2f74e3ec56a_0_211"/>
            <p:cNvSpPr txBox="1"/>
            <p:nvPr/>
          </p:nvSpPr>
          <p:spPr>
            <a:xfrm>
              <a:off x="403320" y="1317122"/>
              <a:ext cx="5439000" cy="239700"/>
            </a:xfrm>
            <a:prstGeom prst="rect">
              <a:avLst/>
            </a:prstGeom>
            <a:noFill/>
            <a:ln>
              <a:noFill/>
            </a:ln>
          </p:spPr>
          <p:txBody>
            <a:bodyPr spcFirstLastPara="1" wrap="square" lIns="206550" tIns="0" rIns="206550" bIns="0" anchor="ctr" anchorCtr="0">
              <a:noAutofit/>
            </a:bodyPr>
            <a:lstStyle/>
            <a:p>
              <a:pPr marL="0" marR="0" lvl="0" indent="0" algn="l"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Promote Your Health</a:t>
              </a:r>
              <a:endParaRPr sz="1600" b="0" i="0" u="none" strike="noStrike" cap="none">
                <a:solidFill>
                  <a:schemeClr val="lt1"/>
                </a:solidFill>
                <a:latin typeface="Arial"/>
                <a:ea typeface="Arial"/>
                <a:cs typeface="Arial"/>
                <a:sym typeface="Arial"/>
              </a:endParaRPr>
            </a:p>
          </p:txBody>
        </p:sp>
        <p:sp>
          <p:nvSpPr>
            <p:cNvPr id="144" name="Google Shape;144;g2f74e3ec56a_0_211"/>
            <p:cNvSpPr/>
            <p:nvPr/>
          </p:nvSpPr>
          <p:spPr>
            <a:xfrm>
              <a:off x="0" y="1845233"/>
              <a:ext cx="7806900" cy="226800"/>
            </a:xfrm>
            <a:prstGeom prst="rect">
              <a:avLst/>
            </a:prstGeom>
            <a:solidFill>
              <a:schemeClr val="lt1">
                <a:alpha val="89410"/>
              </a:schemeClr>
            </a:solidFill>
            <a:ln w="25400" cap="flat" cmpd="sng">
              <a:solidFill>
                <a:srgbClr val="BBE0E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g2f74e3ec56a_0_211"/>
            <p:cNvSpPr/>
            <p:nvPr/>
          </p:nvSpPr>
          <p:spPr>
            <a:xfrm>
              <a:off x="390351" y="1712393"/>
              <a:ext cx="5464800" cy="265800"/>
            </a:xfrm>
            <a:prstGeom prst="roundRect">
              <a:avLst>
                <a:gd name="adj" fmla="val 16667"/>
              </a:avLst>
            </a:prstGeom>
            <a:solidFill>
              <a:srgbClr val="365F9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g2f74e3ec56a_0_211"/>
            <p:cNvSpPr txBox="1"/>
            <p:nvPr/>
          </p:nvSpPr>
          <p:spPr>
            <a:xfrm>
              <a:off x="403320" y="1725362"/>
              <a:ext cx="5439000" cy="239700"/>
            </a:xfrm>
            <a:prstGeom prst="rect">
              <a:avLst/>
            </a:prstGeom>
            <a:noFill/>
            <a:ln>
              <a:noFill/>
            </a:ln>
          </p:spPr>
          <p:txBody>
            <a:bodyPr spcFirstLastPara="1" wrap="square" lIns="206550" tIns="0" rIns="206550" bIns="0" anchor="ctr" anchorCtr="0">
              <a:noAutofit/>
            </a:bodyPr>
            <a:lstStyle/>
            <a:p>
              <a:pPr marL="0" marR="0" lvl="0" indent="0" algn="l"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Organize Your Health Care</a:t>
              </a:r>
              <a:endParaRPr sz="1600" b="0" i="0" u="none" strike="noStrike" cap="none">
                <a:solidFill>
                  <a:schemeClr val="lt1"/>
                </a:solidFill>
                <a:latin typeface="Arial"/>
                <a:ea typeface="Arial"/>
                <a:cs typeface="Arial"/>
                <a:sym typeface="Arial"/>
              </a:endParaRPr>
            </a:p>
          </p:txBody>
        </p:sp>
        <p:sp>
          <p:nvSpPr>
            <p:cNvPr id="147" name="Google Shape;147;g2f74e3ec56a_0_211"/>
            <p:cNvSpPr/>
            <p:nvPr/>
          </p:nvSpPr>
          <p:spPr>
            <a:xfrm>
              <a:off x="0" y="2253473"/>
              <a:ext cx="7806900" cy="226800"/>
            </a:xfrm>
            <a:prstGeom prst="rect">
              <a:avLst/>
            </a:prstGeom>
            <a:solidFill>
              <a:schemeClr val="lt1">
                <a:alpha val="89410"/>
              </a:schemeClr>
            </a:solidFill>
            <a:ln w="25400" cap="flat" cmpd="sng">
              <a:solidFill>
                <a:srgbClr val="BBE0E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g2f74e3ec56a_0_211"/>
            <p:cNvSpPr/>
            <p:nvPr/>
          </p:nvSpPr>
          <p:spPr>
            <a:xfrm>
              <a:off x="390351" y="2120633"/>
              <a:ext cx="5464800" cy="265800"/>
            </a:xfrm>
            <a:prstGeom prst="roundRect">
              <a:avLst>
                <a:gd name="adj" fmla="val 16667"/>
              </a:avLst>
            </a:prstGeom>
            <a:solidFill>
              <a:srgbClr val="365F9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g2f74e3ec56a_0_211"/>
            <p:cNvSpPr txBox="1"/>
            <p:nvPr/>
          </p:nvSpPr>
          <p:spPr>
            <a:xfrm>
              <a:off x="403320" y="2133602"/>
              <a:ext cx="5439000" cy="239700"/>
            </a:xfrm>
            <a:prstGeom prst="rect">
              <a:avLst/>
            </a:prstGeom>
            <a:noFill/>
            <a:ln>
              <a:noFill/>
            </a:ln>
          </p:spPr>
          <p:txBody>
            <a:bodyPr spcFirstLastPara="1" wrap="square" lIns="206550" tIns="0" rIns="206550" bIns="0" anchor="ctr" anchorCtr="0">
              <a:noAutofit/>
            </a:bodyPr>
            <a:lstStyle/>
            <a:p>
              <a:pPr marL="0" marR="0" lvl="0" indent="0" algn="l"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Get Preventive Health Care</a:t>
              </a:r>
              <a:endParaRPr sz="1600" b="0" i="0" u="none" strike="noStrike" cap="none">
                <a:solidFill>
                  <a:schemeClr val="lt1"/>
                </a:solidFill>
                <a:latin typeface="Arial"/>
                <a:ea typeface="Arial"/>
                <a:cs typeface="Arial"/>
                <a:sym typeface="Arial"/>
              </a:endParaRPr>
            </a:p>
          </p:txBody>
        </p:sp>
        <p:sp>
          <p:nvSpPr>
            <p:cNvPr id="150" name="Google Shape;150;g2f74e3ec56a_0_211"/>
            <p:cNvSpPr/>
            <p:nvPr/>
          </p:nvSpPr>
          <p:spPr>
            <a:xfrm>
              <a:off x="0" y="2661713"/>
              <a:ext cx="7806900" cy="226800"/>
            </a:xfrm>
            <a:prstGeom prst="rect">
              <a:avLst/>
            </a:prstGeom>
            <a:solidFill>
              <a:schemeClr val="lt1">
                <a:alpha val="89410"/>
              </a:schemeClr>
            </a:solidFill>
            <a:ln w="25400" cap="flat" cmpd="sng">
              <a:solidFill>
                <a:srgbClr val="BBE0E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g2f74e3ec56a_0_211"/>
            <p:cNvSpPr/>
            <p:nvPr/>
          </p:nvSpPr>
          <p:spPr>
            <a:xfrm>
              <a:off x="390351" y="2528873"/>
              <a:ext cx="5464800" cy="265800"/>
            </a:xfrm>
            <a:prstGeom prst="roundRect">
              <a:avLst>
                <a:gd name="adj" fmla="val 16667"/>
              </a:avLst>
            </a:prstGeom>
            <a:solidFill>
              <a:srgbClr val="365F9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g2f74e3ec56a_0_211"/>
            <p:cNvSpPr txBox="1"/>
            <p:nvPr/>
          </p:nvSpPr>
          <p:spPr>
            <a:xfrm>
              <a:off x="403320" y="2541842"/>
              <a:ext cx="5439000" cy="239700"/>
            </a:xfrm>
            <a:prstGeom prst="rect">
              <a:avLst/>
            </a:prstGeom>
            <a:noFill/>
            <a:ln>
              <a:noFill/>
            </a:ln>
          </p:spPr>
          <p:txBody>
            <a:bodyPr spcFirstLastPara="1" wrap="square" lIns="206550" tIns="0" rIns="206550" bIns="0" anchor="ctr" anchorCtr="0">
              <a:noAutofit/>
            </a:bodyPr>
            <a:lstStyle/>
            <a:p>
              <a:pPr marL="0" marR="0" lvl="0" indent="0" algn="l"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Pay for Your Health Care</a:t>
              </a:r>
              <a:endParaRPr sz="1600" b="0" i="0" u="none" strike="noStrike" cap="none">
                <a:solidFill>
                  <a:schemeClr val="lt1"/>
                </a:solidFill>
                <a:latin typeface="Arial"/>
                <a:ea typeface="Arial"/>
                <a:cs typeface="Arial"/>
                <a:sym typeface="Arial"/>
              </a:endParaRPr>
            </a:p>
          </p:txBody>
        </p:sp>
        <p:sp>
          <p:nvSpPr>
            <p:cNvPr id="153" name="Google Shape;153;g2f74e3ec56a_0_211"/>
            <p:cNvSpPr/>
            <p:nvPr/>
          </p:nvSpPr>
          <p:spPr>
            <a:xfrm>
              <a:off x="0" y="3069953"/>
              <a:ext cx="7806900" cy="226800"/>
            </a:xfrm>
            <a:prstGeom prst="rect">
              <a:avLst/>
            </a:prstGeom>
            <a:solidFill>
              <a:schemeClr val="lt1">
                <a:alpha val="89410"/>
              </a:schemeClr>
            </a:solidFill>
            <a:ln w="25400" cap="flat" cmpd="sng">
              <a:solidFill>
                <a:srgbClr val="BBE0E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g2f74e3ec56a_0_211"/>
            <p:cNvSpPr/>
            <p:nvPr/>
          </p:nvSpPr>
          <p:spPr>
            <a:xfrm>
              <a:off x="390351" y="2937113"/>
              <a:ext cx="5464800" cy="265800"/>
            </a:xfrm>
            <a:prstGeom prst="roundRect">
              <a:avLst>
                <a:gd name="adj" fmla="val 16667"/>
              </a:avLst>
            </a:prstGeom>
            <a:solidFill>
              <a:srgbClr val="365F9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g2f74e3ec56a_0_211"/>
            <p:cNvSpPr txBox="1"/>
            <p:nvPr/>
          </p:nvSpPr>
          <p:spPr>
            <a:xfrm>
              <a:off x="403320" y="2950082"/>
              <a:ext cx="5439000" cy="239700"/>
            </a:xfrm>
            <a:prstGeom prst="rect">
              <a:avLst/>
            </a:prstGeom>
            <a:noFill/>
            <a:ln>
              <a:noFill/>
            </a:ln>
          </p:spPr>
          <p:txBody>
            <a:bodyPr spcFirstLastPara="1" wrap="square" lIns="206550" tIns="0" rIns="206550" bIns="0" anchor="ctr" anchorCtr="0">
              <a:noAutofit/>
            </a:bodyPr>
            <a:lstStyle/>
            <a:p>
              <a:pPr marL="0" marR="0" lvl="0" indent="0" algn="l"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Plan For Your End-of-Life Care</a:t>
              </a:r>
              <a:endParaRPr sz="1600" b="0" i="0" u="none" strike="noStrike" cap="none">
                <a:solidFill>
                  <a:schemeClr val="lt1"/>
                </a:solidFill>
                <a:latin typeface="Arial"/>
                <a:ea typeface="Arial"/>
                <a:cs typeface="Arial"/>
                <a:sym typeface="Arial"/>
              </a:endParaRPr>
            </a:p>
          </p:txBody>
        </p:sp>
        <p:sp>
          <p:nvSpPr>
            <p:cNvPr id="156" name="Google Shape;156;g2f74e3ec56a_0_211"/>
            <p:cNvSpPr/>
            <p:nvPr/>
          </p:nvSpPr>
          <p:spPr>
            <a:xfrm>
              <a:off x="0" y="3478193"/>
              <a:ext cx="7806900" cy="226800"/>
            </a:xfrm>
            <a:prstGeom prst="rect">
              <a:avLst/>
            </a:prstGeom>
            <a:solidFill>
              <a:schemeClr val="lt1">
                <a:alpha val="89410"/>
              </a:schemeClr>
            </a:solidFill>
            <a:ln w="25400" cap="flat" cmpd="sng">
              <a:solidFill>
                <a:srgbClr val="BBE0E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g2f74e3ec56a_0_211"/>
            <p:cNvSpPr/>
            <p:nvPr/>
          </p:nvSpPr>
          <p:spPr>
            <a:xfrm>
              <a:off x="390351" y="3345353"/>
              <a:ext cx="5464800" cy="265800"/>
            </a:xfrm>
            <a:prstGeom prst="roundRect">
              <a:avLst>
                <a:gd name="adj" fmla="val 16667"/>
              </a:avLst>
            </a:prstGeom>
            <a:solidFill>
              <a:srgbClr val="365F9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g2f74e3ec56a_0_211"/>
            <p:cNvSpPr txBox="1"/>
            <p:nvPr/>
          </p:nvSpPr>
          <p:spPr>
            <a:xfrm>
              <a:off x="403320" y="3358322"/>
              <a:ext cx="5439000" cy="239700"/>
            </a:xfrm>
            <a:prstGeom prst="rect">
              <a:avLst/>
            </a:prstGeom>
            <a:noFill/>
            <a:ln>
              <a:noFill/>
            </a:ln>
          </p:spPr>
          <p:txBody>
            <a:bodyPr spcFirstLastPara="1" wrap="square" lIns="206550" tIns="0" rIns="206550" bIns="0" anchor="ctr" anchorCtr="0">
              <a:noAutofit/>
            </a:bodyPr>
            <a:lstStyle/>
            <a:p>
              <a:pPr marL="0" marR="0" lvl="0" indent="0" algn="l"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Make Good Treatment Decisions</a:t>
              </a:r>
              <a:endParaRPr sz="1600" b="0" i="0" u="none" strike="noStrike" cap="none">
                <a:solidFill>
                  <a:schemeClr val="lt1"/>
                </a:solidFill>
                <a:latin typeface="Arial"/>
                <a:ea typeface="Arial"/>
                <a:cs typeface="Arial"/>
                <a:sym typeface="Arial"/>
              </a:endParaRPr>
            </a:p>
          </p:txBody>
        </p:sp>
        <p:sp>
          <p:nvSpPr>
            <p:cNvPr id="159" name="Google Shape;159;g2f74e3ec56a_0_211"/>
            <p:cNvSpPr/>
            <p:nvPr/>
          </p:nvSpPr>
          <p:spPr>
            <a:xfrm>
              <a:off x="0" y="3886433"/>
              <a:ext cx="7806900" cy="226800"/>
            </a:xfrm>
            <a:prstGeom prst="rect">
              <a:avLst/>
            </a:prstGeom>
            <a:solidFill>
              <a:schemeClr val="lt1">
                <a:alpha val="89410"/>
              </a:schemeClr>
            </a:solidFill>
            <a:ln w="25400" cap="flat" cmpd="sng">
              <a:solidFill>
                <a:srgbClr val="BBE0E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g2f74e3ec56a_0_211"/>
            <p:cNvSpPr/>
            <p:nvPr/>
          </p:nvSpPr>
          <p:spPr>
            <a:xfrm>
              <a:off x="390351" y="3753593"/>
              <a:ext cx="5464800" cy="265800"/>
            </a:xfrm>
            <a:prstGeom prst="roundRect">
              <a:avLst>
                <a:gd name="adj" fmla="val 16667"/>
              </a:avLst>
            </a:prstGeom>
            <a:solidFill>
              <a:srgbClr val="365F9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g2f74e3ec56a_0_211"/>
            <p:cNvSpPr txBox="1"/>
            <p:nvPr/>
          </p:nvSpPr>
          <p:spPr>
            <a:xfrm>
              <a:off x="403320" y="3766562"/>
              <a:ext cx="5439000" cy="239700"/>
            </a:xfrm>
            <a:prstGeom prst="rect">
              <a:avLst/>
            </a:prstGeom>
            <a:noFill/>
            <a:ln>
              <a:noFill/>
            </a:ln>
          </p:spPr>
          <p:txBody>
            <a:bodyPr spcFirstLastPara="1" wrap="square" lIns="206550" tIns="0" rIns="206550" bIns="0" anchor="ctr" anchorCtr="0">
              <a:noAutofit/>
            </a:bodyPr>
            <a:lstStyle/>
            <a:p>
              <a:pPr marL="0" marR="0" lvl="0" indent="0" algn="l"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Seek Knowledge About Your Health</a:t>
              </a:r>
              <a:endParaRPr sz="1600" b="0" i="0" u="none" strike="noStrike" cap="none">
                <a:solidFill>
                  <a:schemeClr val="lt1"/>
                </a:solidFill>
                <a:latin typeface="Arial"/>
                <a:ea typeface="Arial"/>
                <a:cs typeface="Arial"/>
                <a:sym typeface="Arial"/>
              </a:endParaRPr>
            </a:p>
          </p:txBody>
        </p:sp>
      </p:grpSp>
      <p:sp>
        <p:nvSpPr>
          <p:cNvPr id="162" name="Google Shape;162;g2f74e3ec56a_0_211"/>
          <p:cNvSpPr txBox="1"/>
          <p:nvPr/>
        </p:nvSpPr>
        <p:spPr>
          <a:xfrm>
            <a:off x="4648200" y="5257800"/>
            <a:ext cx="44196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a:t>
            </a:r>
            <a:r>
              <a:rPr lang="en-US" sz="1200" i="1">
                <a:solidFill>
                  <a:srgbClr val="7F7F7F"/>
                </a:solidFill>
              </a:rPr>
              <a:t>GW Cancer Center, n.d.</a:t>
            </a:r>
            <a:endParaRPr sz="1200" b="0" i="1" u="none" strike="noStrike" cap="none">
              <a:solidFill>
                <a:srgbClr val="7F7F7F"/>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2f74e3ec56a_0_131"/>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Outcomes of Self-Advocacy</a:t>
            </a:r>
            <a:endParaRPr/>
          </a:p>
        </p:txBody>
      </p:sp>
      <p:grpSp>
        <p:nvGrpSpPr>
          <p:cNvPr id="169" name="Google Shape;169;g2f74e3ec56a_0_131"/>
          <p:cNvGrpSpPr/>
          <p:nvPr/>
        </p:nvGrpSpPr>
        <p:grpSpPr>
          <a:xfrm>
            <a:off x="573844" y="1924722"/>
            <a:ext cx="7996404" cy="2417425"/>
            <a:chOff x="2344" y="629322"/>
            <a:chExt cx="7996404" cy="2417425"/>
          </a:xfrm>
        </p:grpSpPr>
        <p:sp>
          <p:nvSpPr>
            <p:cNvPr id="170" name="Google Shape;170;g2f74e3ec56a_0_131"/>
            <p:cNvSpPr/>
            <p:nvPr/>
          </p:nvSpPr>
          <p:spPr>
            <a:xfrm>
              <a:off x="2344" y="629322"/>
              <a:ext cx="1859700" cy="1115700"/>
            </a:xfrm>
            <a:prstGeom prst="rect">
              <a:avLst/>
            </a:prstGeom>
            <a:solidFill>
              <a:srgbClr val="336699"/>
            </a:solidFill>
            <a:ln>
              <a:noFill/>
            </a:ln>
            <a:effectLst>
              <a:outerShdw blurRad="40000" dist="20000" dir="5400000" rotWithShape="0">
                <a:srgbClr val="000000">
                  <a:alpha val="372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g2f74e3ec56a_0_131"/>
            <p:cNvSpPr txBox="1"/>
            <p:nvPr/>
          </p:nvSpPr>
          <p:spPr>
            <a:xfrm>
              <a:off x="2344" y="629322"/>
              <a:ext cx="1859700" cy="11157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n-US" sz="2000" b="0" i="0" u="none" strike="noStrike" cap="none">
                  <a:solidFill>
                    <a:schemeClr val="lt1"/>
                  </a:solidFill>
                  <a:latin typeface="Arial"/>
                  <a:ea typeface="Arial"/>
                  <a:cs typeface="Arial"/>
                  <a:sym typeface="Arial"/>
                </a:rPr>
                <a:t>Improved self-concept</a:t>
              </a:r>
              <a:endParaRPr sz="2000" b="0" i="0" u="none" strike="noStrike" cap="none">
                <a:solidFill>
                  <a:schemeClr val="lt1"/>
                </a:solidFill>
                <a:latin typeface="Arial"/>
                <a:ea typeface="Arial"/>
                <a:cs typeface="Arial"/>
                <a:sym typeface="Arial"/>
              </a:endParaRPr>
            </a:p>
          </p:txBody>
        </p:sp>
        <p:sp>
          <p:nvSpPr>
            <p:cNvPr id="172" name="Google Shape;172;g2f74e3ec56a_0_131"/>
            <p:cNvSpPr/>
            <p:nvPr/>
          </p:nvSpPr>
          <p:spPr>
            <a:xfrm>
              <a:off x="2047912" y="629322"/>
              <a:ext cx="1859700" cy="1115700"/>
            </a:xfrm>
            <a:prstGeom prst="rect">
              <a:avLst/>
            </a:prstGeom>
            <a:solidFill>
              <a:srgbClr val="336699"/>
            </a:solidFill>
            <a:ln>
              <a:noFill/>
            </a:ln>
            <a:effectLst>
              <a:outerShdw blurRad="40000" dist="20000" dir="5400000" rotWithShape="0">
                <a:srgbClr val="000000">
                  <a:alpha val="372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g2f74e3ec56a_0_131"/>
            <p:cNvSpPr txBox="1"/>
            <p:nvPr/>
          </p:nvSpPr>
          <p:spPr>
            <a:xfrm>
              <a:off x="2047912" y="629322"/>
              <a:ext cx="1859700" cy="11157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n-US" sz="2000" b="0" i="0" u="none" strike="noStrike" cap="none">
                  <a:solidFill>
                    <a:schemeClr val="lt1"/>
                  </a:solidFill>
                  <a:latin typeface="Arial"/>
                  <a:ea typeface="Arial"/>
                  <a:cs typeface="Arial"/>
                  <a:sym typeface="Arial"/>
                </a:rPr>
                <a:t>Increased control over one’s own care</a:t>
              </a:r>
              <a:endParaRPr sz="1400" b="0" i="0" u="none" strike="noStrike" cap="none">
                <a:solidFill>
                  <a:srgbClr val="000000"/>
                </a:solidFill>
                <a:latin typeface="Arial"/>
                <a:ea typeface="Arial"/>
                <a:cs typeface="Arial"/>
                <a:sym typeface="Arial"/>
              </a:endParaRPr>
            </a:p>
          </p:txBody>
        </p:sp>
        <p:sp>
          <p:nvSpPr>
            <p:cNvPr id="174" name="Google Shape;174;g2f74e3ec56a_0_131"/>
            <p:cNvSpPr/>
            <p:nvPr/>
          </p:nvSpPr>
          <p:spPr>
            <a:xfrm>
              <a:off x="4093480" y="629322"/>
              <a:ext cx="1859700" cy="1115700"/>
            </a:xfrm>
            <a:prstGeom prst="rect">
              <a:avLst/>
            </a:prstGeom>
            <a:solidFill>
              <a:srgbClr val="336699"/>
            </a:solidFill>
            <a:ln>
              <a:noFill/>
            </a:ln>
            <a:effectLst>
              <a:outerShdw blurRad="40000" dist="20000" dir="5400000" rotWithShape="0">
                <a:srgbClr val="000000">
                  <a:alpha val="372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g2f74e3ec56a_0_131"/>
            <p:cNvSpPr txBox="1"/>
            <p:nvPr/>
          </p:nvSpPr>
          <p:spPr>
            <a:xfrm>
              <a:off x="4093480" y="629322"/>
              <a:ext cx="1859700" cy="11157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n-US" sz="2000" b="0" i="0" u="none" strike="noStrike" cap="none">
                  <a:solidFill>
                    <a:schemeClr val="lt1"/>
                  </a:solidFill>
                  <a:latin typeface="Arial"/>
                  <a:ea typeface="Arial"/>
                  <a:cs typeface="Arial"/>
                  <a:sym typeface="Arial"/>
                </a:rPr>
                <a:t>Strengthened sense of autonomy</a:t>
              </a:r>
              <a:endParaRPr sz="1400" b="0" i="0" u="none" strike="noStrike" cap="none">
                <a:solidFill>
                  <a:srgbClr val="000000"/>
                </a:solidFill>
                <a:latin typeface="Arial"/>
                <a:ea typeface="Arial"/>
                <a:cs typeface="Arial"/>
                <a:sym typeface="Arial"/>
              </a:endParaRPr>
            </a:p>
          </p:txBody>
        </p:sp>
        <p:sp>
          <p:nvSpPr>
            <p:cNvPr id="176" name="Google Shape;176;g2f74e3ec56a_0_131"/>
            <p:cNvSpPr/>
            <p:nvPr/>
          </p:nvSpPr>
          <p:spPr>
            <a:xfrm>
              <a:off x="6139048" y="629322"/>
              <a:ext cx="1859700" cy="1115700"/>
            </a:xfrm>
            <a:prstGeom prst="rect">
              <a:avLst/>
            </a:prstGeom>
            <a:solidFill>
              <a:srgbClr val="336699"/>
            </a:solidFill>
            <a:ln>
              <a:noFill/>
            </a:ln>
            <a:effectLst>
              <a:outerShdw blurRad="40000" dist="20000" dir="5400000" rotWithShape="0">
                <a:srgbClr val="000000">
                  <a:alpha val="372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g2f74e3ec56a_0_131"/>
            <p:cNvSpPr txBox="1"/>
            <p:nvPr/>
          </p:nvSpPr>
          <p:spPr>
            <a:xfrm>
              <a:off x="6139048" y="629322"/>
              <a:ext cx="1859700" cy="11157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n-US" sz="2000" b="0" i="0" u="none" strike="noStrike" cap="none">
                  <a:solidFill>
                    <a:schemeClr val="lt1"/>
                  </a:solidFill>
                  <a:latin typeface="Arial"/>
                  <a:ea typeface="Arial"/>
                  <a:cs typeface="Arial"/>
                  <a:sym typeface="Arial"/>
                </a:rPr>
                <a:t>Improved symptom management</a:t>
              </a:r>
              <a:endParaRPr sz="1400" b="0" i="0" u="none" strike="noStrike" cap="none">
                <a:solidFill>
                  <a:srgbClr val="000000"/>
                </a:solidFill>
                <a:latin typeface="Arial"/>
                <a:ea typeface="Arial"/>
                <a:cs typeface="Arial"/>
                <a:sym typeface="Arial"/>
              </a:endParaRPr>
            </a:p>
          </p:txBody>
        </p:sp>
        <p:sp>
          <p:nvSpPr>
            <p:cNvPr id="178" name="Google Shape;178;g2f74e3ec56a_0_131"/>
            <p:cNvSpPr/>
            <p:nvPr/>
          </p:nvSpPr>
          <p:spPr>
            <a:xfrm>
              <a:off x="2344" y="1931047"/>
              <a:ext cx="1859700" cy="1115700"/>
            </a:xfrm>
            <a:prstGeom prst="rect">
              <a:avLst/>
            </a:prstGeom>
            <a:solidFill>
              <a:srgbClr val="336699"/>
            </a:solidFill>
            <a:ln>
              <a:noFill/>
            </a:ln>
            <a:effectLst>
              <a:outerShdw blurRad="40000" dist="20000" dir="5400000" rotWithShape="0">
                <a:srgbClr val="000000">
                  <a:alpha val="372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g2f74e3ec56a_0_131"/>
            <p:cNvSpPr txBox="1"/>
            <p:nvPr/>
          </p:nvSpPr>
          <p:spPr>
            <a:xfrm>
              <a:off x="2344" y="1931047"/>
              <a:ext cx="1859700" cy="11157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n-US" sz="2000" b="0" i="0" u="none" strike="noStrike" cap="none">
                  <a:solidFill>
                    <a:schemeClr val="lt1"/>
                  </a:solidFill>
                  <a:latin typeface="Arial"/>
                  <a:ea typeface="Arial"/>
                  <a:cs typeface="Arial"/>
                  <a:sym typeface="Arial"/>
                </a:rPr>
                <a:t>Improved adherence</a:t>
              </a:r>
              <a:endParaRPr sz="1400" b="0" i="0" u="none" strike="noStrike" cap="none">
                <a:solidFill>
                  <a:srgbClr val="000000"/>
                </a:solidFill>
                <a:latin typeface="Arial"/>
                <a:ea typeface="Arial"/>
                <a:cs typeface="Arial"/>
                <a:sym typeface="Arial"/>
              </a:endParaRPr>
            </a:p>
          </p:txBody>
        </p:sp>
        <p:sp>
          <p:nvSpPr>
            <p:cNvPr id="180" name="Google Shape;180;g2f74e3ec56a_0_131"/>
            <p:cNvSpPr/>
            <p:nvPr/>
          </p:nvSpPr>
          <p:spPr>
            <a:xfrm>
              <a:off x="2047912" y="1931047"/>
              <a:ext cx="1859700" cy="1115700"/>
            </a:xfrm>
            <a:prstGeom prst="rect">
              <a:avLst/>
            </a:prstGeom>
            <a:solidFill>
              <a:srgbClr val="336699"/>
            </a:solidFill>
            <a:ln>
              <a:noFill/>
            </a:ln>
            <a:effectLst>
              <a:outerShdw blurRad="40000" dist="20000" dir="5400000" rotWithShape="0">
                <a:srgbClr val="000000">
                  <a:alpha val="372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g2f74e3ec56a_0_131"/>
            <p:cNvSpPr txBox="1"/>
            <p:nvPr/>
          </p:nvSpPr>
          <p:spPr>
            <a:xfrm>
              <a:off x="2047912" y="1931047"/>
              <a:ext cx="1859700" cy="11157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n-US" sz="2000" b="0" i="0" u="none" strike="noStrike" cap="none">
                  <a:solidFill>
                    <a:schemeClr val="lt1"/>
                  </a:solidFill>
                  <a:latin typeface="Arial"/>
                  <a:ea typeface="Arial"/>
                  <a:cs typeface="Arial"/>
                  <a:sym typeface="Arial"/>
                </a:rPr>
                <a:t>Increased satisfaction with care</a:t>
              </a:r>
              <a:endParaRPr sz="1400" b="0" i="0" u="none" strike="noStrike" cap="none">
                <a:solidFill>
                  <a:srgbClr val="000000"/>
                </a:solidFill>
                <a:latin typeface="Arial"/>
                <a:ea typeface="Arial"/>
                <a:cs typeface="Arial"/>
                <a:sym typeface="Arial"/>
              </a:endParaRPr>
            </a:p>
          </p:txBody>
        </p:sp>
        <p:sp>
          <p:nvSpPr>
            <p:cNvPr id="182" name="Google Shape;182;g2f74e3ec56a_0_131"/>
            <p:cNvSpPr/>
            <p:nvPr/>
          </p:nvSpPr>
          <p:spPr>
            <a:xfrm>
              <a:off x="4093480" y="1931047"/>
              <a:ext cx="1859700" cy="1115700"/>
            </a:xfrm>
            <a:prstGeom prst="rect">
              <a:avLst/>
            </a:prstGeom>
            <a:solidFill>
              <a:srgbClr val="336699"/>
            </a:solidFill>
            <a:ln>
              <a:noFill/>
            </a:ln>
            <a:effectLst>
              <a:outerShdw blurRad="40000" dist="20000" dir="5400000" rotWithShape="0">
                <a:srgbClr val="000000">
                  <a:alpha val="372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g2f74e3ec56a_0_131"/>
            <p:cNvSpPr txBox="1"/>
            <p:nvPr/>
          </p:nvSpPr>
          <p:spPr>
            <a:xfrm>
              <a:off x="4093480" y="1931047"/>
              <a:ext cx="1859700" cy="11157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n-US" sz="2000" b="0" i="0" u="none" strike="noStrike" cap="none">
                  <a:solidFill>
                    <a:schemeClr val="lt1"/>
                  </a:solidFill>
                  <a:latin typeface="Arial"/>
                  <a:ea typeface="Arial"/>
                  <a:cs typeface="Arial"/>
                  <a:sym typeface="Arial"/>
                </a:rPr>
                <a:t>Improved quality of life</a:t>
              </a:r>
              <a:endParaRPr sz="1400" b="0" i="0" u="none" strike="noStrike" cap="none">
                <a:solidFill>
                  <a:srgbClr val="000000"/>
                </a:solidFill>
                <a:latin typeface="Arial"/>
                <a:ea typeface="Arial"/>
                <a:cs typeface="Arial"/>
                <a:sym typeface="Arial"/>
              </a:endParaRPr>
            </a:p>
          </p:txBody>
        </p:sp>
        <p:sp>
          <p:nvSpPr>
            <p:cNvPr id="184" name="Google Shape;184;g2f74e3ec56a_0_131"/>
            <p:cNvSpPr/>
            <p:nvPr/>
          </p:nvSpPr>
          <p:spPr>
            <a:xfrm>
              <a:off x="6139048" y="1931047"/>
              <a:ext cx="1859700" cy="1115700"/>
            </a:xfrm>
            <a:prstGeom prst="rect">
              <a:avLst/>
            </a:prstGeom>
            <a:solidFill>
              <a:srgbClr val="336699"/>
            </a:solidFill>
            <a:ln>
              <a:noFill/>
            </a:ln>
            <a:effectLst>
              <a:outerShdw blurRad="40000" dist="20000" dir="5400000" rotWithShape="0">
                <a:srgbClr val="000000">
                  <a:alpha val="372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g2f74e3ec56a_0_131"/>
            <p:cNvSpPr txBox="1"/>
            <p:nvPr/>
          </p:nvSpPr>
          <p:spPr>
            <a:xfrm>
              <a:off x="6139048" y="1931047"/>
              <a:ext cx="1859700" cy="11157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n-US" sz="2000" b="0" i="0" u="none" strike="noStrike" cap="none">
                  <a:solidFill>
                    <a:schemeClr val="lt1"/>
                  </a:solidFill>
                  <a:latin typeface="Arial"/>
                  <a:ea typeface="Arial"/>
                  <a:cs typeface="Arial"/>
                  <a:sym typeface="Arial"/>
                </a:rPr>
                <a:t>Decreased health care use</a:t>
              </a:r>
              <a:endParaRPr sz="1400" b="0" i="0" u="none" strike="noStrike" cap="none">
                <a:solidFill>
                  <a:srgbClr val="000000"/>
                </a:solidFill>
                <a:latin typeface="Arial"/>
                <a:ea typeface="Arial"/>
                <a:cs typeface="Arial"/>
                <a:sym typeface="Arial"/>
              </a:endParaRPr>
            </a:p>
          </p:txBody>
        </p:sp>
      </p:grpSp>
      <p:sp>
        <p:nvSpPr>
          <p:cNvPr id="186" name="Google Shape;186;g2f74e3ec56a_0_131"/>
          <p:cNvSpPr txBox="1"/>
          <p:nvPr/>
        </p:nvSpPr>
        <p:spPr>
          <a:xfrm>
            <a:off x="6553200" y="5257800"/>
            <a:ext cx="24384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chemeClr val="lt2"/>
                </a:solidFill>
                <a:latin typeface="Arial"/>
                <a:ea typeface="Arial"/>
                <a:cs typeface="Arial"/>
                <a:sym typeface="Arial"/>
              </a:rPr>
              <a:t>Source: Hagan </a:t>
            </a:r>
            <a:r>
              <a:rPr lang="en-US" sz="1200" i="1">
                <a:solidFill>
                  <a:schemeClr val="lt2"/>
                </a:solidFill>
              </a:rPr>
              <a:t>&amp; Donovan</a:t>
            </a:r>
            <a:r>
              <a:rPr lang="en-US" sz="1200" b="0" i="1" u="none" strike="noStrike" cap="none">
                <a:solidFill>
                  <a:schemeClr val="lt2"/>
                </a:solidFill>
                <a:latin typeface="Arial"/>
                <a:ea typeface="Arial"/>
                <a:cs typeface="Arial"/>
                <a:sym typeface="Arial"/>
              </a:rPr>
              <a:t>. 2013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grpSp>
        <p:nvGrpSpPr>
          <p:cNvPr id="192" name="Google Shape;192;g2f74e3ec56a_0_268"/>
          <p:cNvGrpSpPr/>
          <p:nvPr/>
        </p:nvGrpSpPr>
        <p:grpSpPr>
          <a:xfrm>
            <a:off x="1023886" y="1548008"/>
            <a:ext cx="2906712" cy="3737013"/>
            <a:chOff x="451693" y="519"/>
            <a:chExt cx="2906712" cy="3737013"/>
          </a:xfrm>
        </p:grpSpPr>
        <p:sp>
          <p:nvSpPr>
            <p:cNvPr id="193" name="Google Shape;193;g2f74e3ec56a_0_268"/>
            <p:cNvSpPr/>
            <p:nvPr/>
          </p:nvSpPr>
          <p:spPr>
            <a:xfrm>
              <a:off x="451693" y="519"/>
              <a:ext cx="1384200" cy="830400"/>
            </a:xfrm>
            <a:prstGeom prst="rect">
              <a:avLst/>
            </a:prstGeom>
            <a:solidFill>
              <a:srgbClr val="365F9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g2f74e3ec56a_0_268"/>
            <p:cNvSpPr txBox="1"/>
            <p:nvPr/>
          </p:nvSpPr>
          <p:spPr>
            <a:xfrm>
              <a:off x="451693" y="519"/>
              <a:ext cx="1384200" cy="830400"/>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1700"/>
                <a:buFont typeface="Arial"/>
                <a:buNone/>
              </a:pPr>
              <a:r>
                <a:rPr lang="en-US" sz="1700" b="0" i="0" u="none" strike="noStrike" cap="none">
                  <a:solidFill>
                    <a:schemeClr val="lt1"/>
                  </a:solidFill>
                  <a:latin typeface="Arial"/>
                  <a:ea typeface="Arial"/>
                  <a:cs typeface="Arial"/>
                  <a:sym typeface="Arial"/>
                </a:rPr>
                <a:t>Main Issues</a:t>
              </a:r>
              <a:endParaRPr sz="1400" b="0" i="0" u="none" strike="noStrike" cap="none">
                <a:solidFill>
                  <a:srgbClr val="000000"/>
                </a:solidFill>
                <a:latin typeface="Arial"/>
                <a:ea typeface="Arial"/>
                <a:cs typeface="Arial"/>
                <a:sym typeface="Arial"/>
              </a:endParaRPr>
            </a:p>
          </p:txBody>
        </p:sp>
        <p:sp>
          <p:nvSpPr>
            <p:cNvPr id="195" name="Google Shape;195;g2f74e3ec56a_0_268"/>
            <p:cNvSpPr/>
            <p:nvPr/>
          </p:nvSpPr>
          <p:spPr>
            <a:xfrm>
              <a:off x="1974205" y="519"/>
              <a:ext cx="1384200" cy="830400"/>
            </a:xfrm>
            <a:prstGeom prst="rect">
              <a:avLst/>
            </a:prstGeom>
            <a:solidFill>
              <a:srgbClr val="365F9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g2f74e3ec56a_0_268"/>
            <p:cNvSpPr txBox="1"/>
            <p:nvPr/>
          </p:nvSpPr>
          <p:spPr>
            <a:xfrm>
              <a:off x="1974205" y="519"/>
              <a:ext cx="1384200" cy="830400"/>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1700"/>
                <a:buFont typeface="Arial"/>
                <a:buNone/>
              </a:pPr>
              <a:r>
                <a:rPr lang="en-US" sz="1700" b="0" i="0" u="none" strike="noStrike" cap="none">
                  <a:solidFill>
                    <a:schemeClr val="lt1"/>
                  </a:solidFill>
                  <a:latin typeface="Arial"/>
                  <a:ea typeface="Arial"/>
                  <a:cs typeface="Arial"/>
                  <a:sym typeface="Arial"/>
                </a:rPr>
                <a:t>Barriers and Problems</a:t>
              </a:r>
              <a:endParaRPr sz="1400" b="0" i="0" u="none" strike="noStrike" cap="none">
                <a:solidFill>
                  <a:srgbClr val="000000"/>
                </a:solidFill>
                <a:latin typeface="Arial"/>
                <a:ea typeface="Arial"/>
                <a:cs typeface="Arial"/>
                <a:sym typeface="Arial"/>
              </a:endParaRPr>
            </a:p>
          </p:txBody>
        </p:sp>
        <p:sp>
          <p:nvSpPr>
            <p:cNvPr id="197" name="Google Shape;197;g2f74e3ec56a_0_268"/>
            <p:cNvSpPr/>
            <p:nvPr/>
          </p:nvSpPr>
          <p:spPr>
            <a:xfrm>
              <a:off x="451693" y="969390"/>
              <a:ext cx="1384200" cy="830400"/>
            </a:xfrm>
            <a:prstGeom prst="rect">
              <a:avLst/>
            </a:prstGeom>
            <a:solidFill>
              <a:srgbClr val="365F9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g2f74e3ec56a_0_268"/>
            <p:cNvSpPr txBox="1"/>
            <p:nvPr/>
          </p:nvSpPr>
          <p:spPr>
            <a:xfrm>
              <a:off x="451693" y="969390"/>
              <a:ext cx="1384200" cy="830400"/>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1700"/>
                <a:buFont typeface="Arial"/>
                <a:buNone/>
              </a:pPr>
              <a:r>
                <a:rPr lang="en-US" sz="1700" b="0" i="0" u="none" strike="noStrike" cap="none">
                  <a:solidFill>
                    <a:schemeClr val="lt1"/>
                  </a:solidFill>
                  <a:latin typeface="Arial"/>
                  <a:ea typeface="Arial"/>
                  <a:cs typeface="Arial"/>
                  <a:sym typeface="Arial"/>
                </a:rPr>
                <a:t>Strengths and Weaknesses</a:t>
              </a:r>
              <a:endParaRPr sz="1400" b="0" i="0" u="none" strike="noStrike" cap="none">
                <a:solidFill>
                  <a:srgbClr val="000000"/>
                </a:solidFill>
                <a:latin typeface="Arial"/>
                <a:ea typeface="Arial"/>
                <a:cs typeface="Arial"/>
                <a:sym typeface="Arial"/>
              </a:endParaRPr>
            </a:p>
          </p:txBody>
        </p:sp>
        <p:sp>
          <p:nvSpPr>
            <p:cNvPr id="199" name="Google Shape;199;g2f74e3ec56a_0_268"/>
            <p:cNvSpPr/>
            <p:nvPr/>
          </p:nvSpPr>
          <p:spPr>
            <a:xfrm>
              <a:off x="1974205" y="969390"/>
              <a:ext cx="1384200" cy="830400"/>
            </a:xfrm>
            <a:prstGeom prst="rect">
              <a:avLst/>
            </a:prstGeom>
            <a:solidFill>
              <a:srgbClr val="365F9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g2f74e3ec56a_0_268"/>
            <p:cNvSpPr txBox="1"/>
            <p:nvPr/>
          </p:nvSpPr>
          <p:spPr>
            <a:xfrm>
              <a:off x="1974205" y="969390"/>
              <a:ext cx="1384200" cy="830400"/>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1700"/>
                <a:buFont typeface="Arial"/>
                <a:buNone/>
              </a:pPr>
              <a:r>
                <a:rPr lang="en-US" sz="1700" b="0" i="0" u="none" strike="noStrike" cap="none">
                  <a:solidFill>
                    <a:schemeClr val="lt1"/>
                  </a:solidFill>
                  <a:latin typeface="Arial"/>
                  <a:ea typeface="Arial"/>
                  <a:cs typeface="Arial"/>
                  <a:sym typeface="Arial"/>
                </a:rPr>
                <a:t>Personal History</a:t>
              </a:r>
              <a:endParaRPr sz="1400" b="0" i="0" u="none" strike="noStrike" cap="none">
                <a:solidFill>
                  <a:srgbClr val="000000"/>
                </a:solidFill>
                <a:latin typeface="Arial"/>
                <a:ea typeface="Arial"/>
                <a:cs typeface="Arial"/>
                <a:sym typeface="Arial"/>
              </a:endParaRPr>
            </a:p>
          </p:txBody>
        </p:sp>
        <p:sp>
          <p:nvSpPr>
            <p:cNvPr id="201" name="Google Shape;201;g2f74e3ec56a_0_268"/>
            <p:cNvSpPr/>
            <p:nvPr/>
          </p:nvSpPr>
          <p:spPr>
            <a:xfrm>
              <a:off x="451693" y="1938261"/>
              <a:ext cx="1384200" cy="830400"/>
            </a:xfrm>
            <a:prstGeom prst="rect">
              <a:avLst/>
            </a:prstGeom>
            <a:solidFill>
              <a:srgbClr val="365F9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g2f74e3ec56a_0_268"/>
            <p:cNvSpPr txBox="1"/>
            <p:nvPr/>
          </p:nvSpPr>
          <p:spPr>
            <a:xfrm>
              <a:off x="451693" y="1938261"/>
              <a:ext cx="1384200" cy="830400"/>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1700"/>
                <a:buFont typeface="Arial"/>
                <a:buNone/>
              </a:pPr>
              <a:r>
                <a:rPr lang="en-US" sz="1700" b="0" i="0" u="none" strike="noStrike" cap="none">
                  <a:solidFill>
                    <a:schemeClr val="lt1"/>
                  </a:solidFill>
                  <a:latin typeface="Arial"/>
                  <a:ea typeface="Arial"/>
                  <a:cs typeface="Arial"/>
                  <a:sym typeface="Arial"/>
                </a:rPr>
                <a:t>Culture</a:t>
              </a:r>
              <a:endParaRPr sz="1400" b="0" i="0" u="none" strike="noStrike" cap="none">
                <a:solidFill>
                  <a:srgbClr val="000000"/>
                </a:solidFill>
                <a:latin typeface="Arial"/>
                <a:ea typeface="Arial"/>
                <a:cs typeface="Arial"/>
                <a:sym typeface="Arial"/>
              </a:endParaRPr>
            </a:p>
          </p:txBody>
        </p:sp>
        <p:sp>
          <p:nvSpPr>
            <p:cNvPr id="203" name="Google Shape;203;g2f74e3ec56a_0_268"/>
            <p:cNvSpPr/>
            <p:nvPr/>
          </p:nvSpPr>
          <p:spPr>
            <a:xfrm>
              <a:off x="1974205" y="1938261"/>
              <a:ext cx="1384200" cy="830400"/>
            </a:xfrm>
            <a:prstGeom prst="rect">
              <a:avLst/>
            </a:prstGeom>
            <a:solidFill>
              <a:srgbClr val="365F9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g2f74e3ec56a_0_268"/>
            <p:cNvSpPr txBox="1"/>
            <p:nvPr/>
          </p:nvSpPr>
          <p:spPr>
            <a:xfrm>
              <a:off x="1974205" y="1938261"/>
              <a:ext cx="1384200" cy="830400"/>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1700"/>
                <a:buFont typeface="Arial"/>
                <a:buNone/>
              </a:pPr>
              <a:r>
                <a:rPr lang="en-US" sz="1700" b="0" i="0" u="none" strike="noStrike" cap="none">
                  <a:solidFill>
                    <a:schemeClr val="lt1"/>
                  </a:solidFill>
                  <a:latin typeface="Arial"/>
                  <a:ea typeface="Arial"/>
                  <a:cs typeface="Arial"/>
                  <a:sym typeface="Arial"/>
                </a:rPr>
                <a:t>Beliefs</a:t>
              </a:r>
              <a:endParaRPr sz="1400" b="0" i="0" u="none" strike="noStrike" cap="none">
                <a:solidFill>
                  <a:srgbClr val="000000"/>
                </a:solidFill>
                <a:latin typeface="Arial"/>
                <a:ea typeface="Arial"/>
                <a:cs typeface="Arial"/>
                <a:sym typeface="Arial"/>
              </a:endParaRPr>
            </a:p>
          </p:txBody>
        </p:sp>
        <p:sp>
          <p:nvSpPr>
            <p:cNvPr id="205" name="Google Shape;205;g2f74e3ec56a_0_268"/>
            <p:cNvSpPr/>
            <p:nvPr/>
          </p:nvSpPr>
          <p:spPr>
            <a:xfrm>
              <a:off x="1212949" y="2907132"/>
              <a:ext cx="1384200" cy="830400"/>
            </a:xfrm>
            <a:prstGeom prst="rect">
              <a:avLst/>
            </a:prstGeom>
            <a:solidFill>
              <a:srgbClr val="365F9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g2f74e3ec56a_0_268"/>
            <p:cNvSpPr txBox="1"/>
            <p:nvPr/>
          </p:nvSpPr>
          <p:spPr>
            <a:xfrm>
              <a:off x="1212949" y="2907132"/>
              <a:ext cx="1384200" cy="830400"/>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1700"/>
                <a:buFont typeface="Arial"/>
                <a:buNone/>
              </a:pPr>
              <a:r>
                <a:rPr lang="en-US" sz="1700" b="0" i="0" u="none" strike="noStrike" cap="none">
                  <a:solidFill>
                    <a:schemeClr val="lt1"/>
                  </a:solidFill>
                  <a:latin typeface="Arial"/>
                  <a:ea typeface="Arial"/>
                  <a:cs typeface="Arial"/>
                  <a:sym typeface="Arial"/>
                </a:rPr>
                <a:t>Support System</a:t>
              </a:r>
              <a:endParaRPr sz="1400" b="0" i="0" u="none" strike="noStrike" cap="none">
                <a:solidFill>
                  <a:srgbClr val="000000"/>
                </a:solidFill>
                <a:latin typeface="Arial"/>
                <a:ea typeface="Arial"/>
                <a:cs typeface="Arial"/>
                <a:sym typeface="Arial"/>
              </a:endParaRPr>
            </a:p>
          </p:txBody>
        </p:sp>
      </p:grpSp>
      <p:sp>
        <p:nvSpPr>
          <p:cNvPr id="207" name="Google Shape;207;g2f74e3ec56a_0_268"/>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Learning About the Patient</a:t>
            </a:r>
            <a:endParaRPr/>
          </a:p>
        </p:txBody>
      </p:sp>
      <p:sp>
        <p:nvSpPr>
          <p:cNvPr id="208" name="Google Shape;208;g2f74e3ec56a_0_268"/>
          <p:cNvSpPr/>
          <p:nvPr/>
        </p:nvSpPr>
        <p:spPr>
          <a:xfrm>
            <a:off x="4495800" y="2509307"/>
            <a:ext cx="1066800" cy="990600"/>
          </a:xfrm>
          <a:prstGeom prst="rightArrow">
            <a:avLst>
              <a:gd name="adj1" fmla="val 50000"/>
              <a:gd name="adj2" fmla="val 50000"/>
            </a:avLst>
          </a:prstGeom>
          <a:solidFill>
            <a:srgbClr val="365F91"/>
          </a:solidFill>
          <a:ln w="25400" cap="flat" cmpd="sng">
            <a:solidFill>
              <a:srgbClr val="365F9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209" name="Google Shape;209;g2f74e3ec56a_0_268"/>
          <p:cNvGrpSpPr/>
          <p:nvPr/>
        </p:nvGrpSpPr>
        <p:grpSpPr>
          <a:xfrm>
            <a:off x="6019800" y="1899586"/>
            <a:ext cx="2514600" cy="2210040"/>
            <a:chOff x="0" y="39009"/>
            <a:chExt cx="2514600" cy="2210040"/>
          </a:xfrm>
        </p:grpSpPr>
        <p:sp>
          <p:nvSpPr>
            <p:cNvPr id="210" name="Google Shape;210;g2f74e3ec56a_0_268"/>
            <p:cNvSpPr/>
            <p:nvPr/>
          </p:nvSpPr>
          <p:spPr>
            <a:xfrm>
              <a:off x="0" y="39009"/>
              <a:ext cx="2514600" cy="1064700"/>
            </a:xfrm>
            <a:prstGeom prst="roundRect">
              <a:avLst>
                <a:gd name="adj" fmla="val 16667"/>
              </a:avLst>
            </a:prstGeom>
            <a:solidFill>
              <a:srgbClr val="BBE0E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g2f74e3ec56a_0_268"/>
            <p:cNvSpPr txBox="1"/>
            <p:nvPr/>
          </p:nvSpPr>
          <p:spPr>
            <a:xfrm>
              <a:off x="51974" y="90983"/>
              <a:ext cx="2410800" cy="960900"/>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Solutions</a:t>
              </a:r>
              <a:endParaRPr sz="1400" b="0" i="0" u="none" strike="noStrike" cap="none">
                <a:solidFill>
                  <a:srgbClr val="000000"/>
                </a:solidFill>
                <a:latin typeface="Arial"/>
                <a:ea typeface="Arial"/>
                <a:cs typeface="Arial"/>
                <a:sym typeface="Arial"/>
              </a:endParaRPr>
            </a:p>
          </p:txBody>
        </p:sp>
        <p:sp>
          <p:nvSpPr>
            <p:cNvPr id="212" name="Google Shape;212;g2f74e3ec56a_0_268"/>
            <p:cNvSpPr/>
            <p:nvPr/>
          </p:nvSpPr>
          <p:spPr>
            <a:xfrm>
              <a:off x="0" y="1184349"/>
              <a:ext cx="2514600" cy="1064700"/>
            </a:xfrm>
            <a:prstGeom prst="roundRect">
              <a:avLst>
                <a:gd name="adj" fmla="val 16667"/>
              </a:avLst>
            </a:prstGeom>
            <a:solidFill>
              <a:srgbClr val="BBE0E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g2f74e3ec56a_0_268"/>
            <p:cNvSpPr txBox="1"/>
            <p:nvPr/>
          </p:nvSpPr>
          <p:spPr>
            <a:xfrm>
              <a:off x="51974" y="1236323"/>
              <a:ext cx="2410800" cy="960900"/>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Personal Goals</a:t>
              </a:r>
              <a:endParaRPr sz="1400" b="0" i="0" u="none" strike="noStrike" cap="none">
                <a:solidFill>
                  <a:srgbClr val="000000"/>
                </a:solidFill>
                <a:latin typeface="Arial"/>
                <a:ea typeface="Arial"/>
                <a:cs typeface="Arial"/>
                <a:sym typeface="Arial"/>
              </a:endParaRPr>
            </a:p>
          </p:txBody>
        </p:sp>
      </p:grpSp>
      <p:sp>
        <p:nvSpPr>
          <p:cNvPr id="214" name="Google Shape;214;g2f74e3ec56a_0_268"/>
          <p:cNvSpPr txBox="1"/>
          <p:nvPr/>
        </p:nvSpPr>
        <p:spPr>
          <a:xfrm>
            <a:off x="4572000" y="5285602"/>
            <a:ext cx="44196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PNTC</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1"/>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8888"/>
              <a:buNone/>
            </a:pPr>
            <a:r>
              <a:rPr lang="en-US"/>
              <a:t>Assessing a Patient’s Ability to Self-Advocate</a:t>
            </a:r>
            <a:endParaRPr/>
          </a:p>
        </p:txBody>
      </p:sp>
      <p:grpSp>
        <p:nvGrpSpPr>
          <p:cNvPr id="221" name="Google Shape;221;p21"/>
          <p:cNvGrpSpPr/>
          <p:nvPr/>
        </p:nvGrpSpPr>
        <p:grpSpPr>
          <a:xfrm>
            <a:off x="-4243377" y="513983"/>
            <a:ext cx="12724927" cy="5830022"/>
            <a:chOff x="-4515565" y="-692432"/>
            <a:chExt cx="12310077" cy="5379242"/>
          </a:xfrm>
        </p:grpSpPr>
        <p:sp>
          <p:nvSpPr>
            <p:cNvPr id="222" name="Google Shape;222;p21"/>
            <p:cNvSpPr/>
            <p:nvPr/>
          </p:nvSpPr>
          <p:spPr>
            <a:xfrm>
              <a:off x="-4515565" y="-692432"/>
              <a:ext cx="5379242" cy="5379242"/>
            </a:xfrm>
            <a:prstGeom prst="blockArc">
              <a:avLst>
                <a:gd name="adj1" fmla="val 18900000"/>
                <a:gd name="adj2" fmla="val 2700000"/>
                <a:gd name="adj3" fmla="val 402"/>
              </a:avLst>
            </a:prstGeom>
            <a:noFill/>
            <a:ln w="25400" cap="flat" cmpd="sng">
              <a:solidFill>
                <a:srgbClr val="93B1B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21"/>
            <p:cNvSpPr/>
            <p:nvPr/>
          </p:nvSpPr>
          <p:spPr>
            <a:xfrm>
              <a:off x="322582" y="210343"/>
              <a:ext cx="7471930" cy="420528"/>
            </a:xfrm>
            <a:prstGeom prst="rect">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21"/>
            <p:cNvSpPr txBox="1"/>
            <p:nvPr/>
          </p:nvSpPr>
          <p:spPr>
            <a:xfrm>
              <a:off x="322582" y="210343"/>
              <a:ext cx="7471930" cy="420528"/>
            </a:xfrm>
            <a:prstGeom prst="rect">
              <a:avLst/>
            </a:prstGeom>
            <a:noFill/>
            <a:ln>
              <a:noFill/>
            </a:ln>
          </p:spPr>
          <p:txBody>
            <a:bodyPr spcFirstLastPara="1" wrap="square" lIns="333775" tIns="40625" rIns="40625" bIns="40625" anchor="ctr" anchorCtr="0">
              <a:noAutofit/>
            </a:bodyPr>
            <a:lstStyle/>
            <a:p>
              <a:pPr marL="0" marR="0" lvl="0" indent="0" algn="l"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Does the patient accept cancer as part of their life? Do they feel empowered?</a:t>
              </a:r>
              <a:endParaRPr sz="1400" b="0" i="0" u="none" strike="noStrike" cap="none">
                <a:solidFill>
                  <a:srgbClr val="000000"/>
                </a:solidFill>
                <a:latin typeface="Arial"/>
                <a:ea typeface="Arial"/>
                <a:cs typeface="Arial"/>
                <a:sym typeface="Arial"/>
              </a:endParaRPr>
            </a:p>
          </p:txBody>
        </p:sp>
        <p:sp>
          <p:nvSpPr>
            <p:cNvPr id="225" name="Google Shape;225;p21"/>
            <p:cNvSpPr/>
            <p:nvPr/>
          </p:nvSpPr>
          <p:spPr>
            <a:xfrm>
              <a:off x="59752" y="157777"/>
              <a:ext cx="525660" cy="525660"/>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21"/>
            <p:cNvSpPr/>
            <p:nvPr/>
          </p:nvSpPr>
          <p:spPr>
            <a:xfrm>
              <a:off x="668495" y="841056"/>
              <a:ext cx="7126017" cy="420528"/>
            </a:xfrm>
            <a:prstGeom prst="rect">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21"/>
            <p:cNvSpPr txBox="1"/>
            <p:nvPr/>
          </p:nvSpPr>
          <p:spPr>
            <a:xfrm>
              <a:off x="668495" y="841056"/>
              <a:ext cx="7126017" cy="420528"/>
            </a:xfrm>
            <a:prstGeom prst="rect">
              <a:avLst/>
            </a:prstGeom>
            <a:noFill/>
            <a:ln>
              <a:noFill/>
            </a:ln>
          </p:spPr>
          <p:txBody>
            <a:bodyPr spcFirstLastPara="1" wrap="square" lIns="333775" tIns="40625" rIns="40625" bIns="40625" anchor="ctr" anchorCtr="0">
              <a:noAutofit/>
            </a:bodyPr>
            <a:lstStyle/>
            <a:p>
              <a:pPr marL="0" marR="0" lvl="0" indent="0" algn="l"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Is the patient assertive and engaged in shared decision-making?</a:t>
              </a:r>
              <a:endParaRPr sz="1600" b="0" i="0" u="none" strike="noStrike" cap="none">
                <a:solidFill>
                  <a:schemeClr val="lt1"/>
                </a:solidFill>
                <a:latin typeface="Arial"/>
                <a:ea typeface="Arial"/>
                <a:cs typeface="Arial"/>
                <a:sym typeface="Arial"/>
              </a:endParaRPr>
            </a:p>
          </p:txBody>
        </p:sp>
        <p:sp>
          <p:nvSpPr>
            <p:cNvPr id="228" name="Google Shape;228;p21"/>
            <p:cNvSpPr/>
            <p:nvPr/>
          </p:nvSpPr>
          <p:spPr>
            <a:xfrm>
              <a:off x="405665" y="788490"/>
              <a:ext cx="525660" cy="525660"/>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21"/>
            <p:cNvSpPr/>
            <p:nvPr/>
          </p:nvSpPr>
          <p:spPr>
            <a:xfrm>
              <a:off x="826673" y="1471768"/>
              <a:ext cx="6967839" cy="420528"/>
            </a:xfrm>
            <a:prstGeom prst="rect">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21"/>
            <p:cNvSpPr txBox="1"/>
            <p:nvPr/>
          </p:nvSpPr>
          <p:spPr>
            <a:xfrm>
              <a:off x="826673" y="1471768"/>
              <a:ext cx="6967839" cy="420528"/>
            </a:xfrm>
            <a:prstGeom prst="rect">
              <a:avLst/>
            </a:prstGeom>
            <a:noFill/>
            <a:ln>
              <a:noFill/>
            </a:ln>
          </p:spPr>
          <p:txBody>
            <a:bodyPr spcFirstLastPara="1" wrap="square" lIns="333775" tIns="40625" rIns="40625" bIns="40625" anchor="ctr" anchorCtr="0">
              <a:noAutofit/>
            </a:bodyPr>
            <a:lstStyle/>
            <a:p>
              <a:pPr marL="0" marR="0" lvl="0" indent="0" algn="l"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Does the patient use available resources?</a:t>
              </a:r>
              <a:endParaRPr sz="1400" b="0" i="0" u="none" strike="noStrike" cap="none">
                <a:solidFill>
                  <a:srgbClr val="000000"/>
                </a:solidFill>
                <a:latin typeface="Arial"/>
                <a:ea typeface="Arial"/>
                <a:cs typeface="Arial"/>
                <a:sym typeface="Arial"/>
              </a:endParaRPr>
            </a:p>
          </p:txBody>
        </p:sp>
        <p:sp>
          <p:nvSpPr>
            <p:cNvPr id="231" name="Google Shape;231;p21"/>
            <p:cNvSpPr/>
            <p:nvPr/>
          </p:nvSpPr>
          <p:spPr>
            <a:xfrm>
              <a:off x="563843" y="1419202"/>
              <a:ext cx="525660" cy="525660"/>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21"/>
            <p:cNvSpPr/>
            <p:nvPr/>
          </p:nvSpPr>
          <p:spPr>
            <a:xfrm>
              <a:off x="826673" y="2102080"/>
              <a:ext cx="6967839" cy="420528"/>
            </a:xfrm>
            <a:prstGeom prst="rect">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21"/>
            <p:cNvSpPr txBox="1"/>
            <p:nvPr/>
          </p:nvSpPr>
          <p:spPr>
            <a:xfrm>
              <a:off x="826673" y="2102080"/>
              <a:ext cx="6967839" cy="420528"/>
            </a:xfrm>
            <a:prstGeom prst="rect">
              <a:avLst/>
            </a:prstGeom>
            <a:noFill/>
            <a:ln>
              <a:noFill/>
            </a:ln>
          </p:spPr>
          <p:txBody>
            <a:bodyPr spcFirstLastPara="1" wrap="square" lIns="333775" tIns="40625" rIns="40625" bIns="40625" anchor="ctr" anchorCtr="0">
              <a:noAutofit/>
            </a:bodyPr>
            <a:lstStyle/>
            <a:p>
              <a:pPr marL="0" marR="0" lvl="0" indent="0" algn="l"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Does the patient have personal characteristics to help them advocate?</a:t>
              </a:r>
              <a:endParaRPr sz="1600" b="0" i="0" u="none" strike="noStrike" cap="none">
                <a:solidFill>
                  <a:schemeClr val="lt1"/>
                </a:solidFill>
                <a:latin typeface="Arial"/>
                <a:ea typeface="Arial"/>
                <a:cs typeface="Arial"/>
                <a:sym typeface="Arial"/>
              </a:endParaRPr>
            </a:p>
          </p:txBody>
        </p:sp>
        <p:sp>
          <p:nvSpPr>
            <p:cNvPr id="234" name="Google Shape;234;p21"/>
            <p:cNvSpPr/>
            <p:nvPr/>
          </p:nvSpPr>
          <p:spPr>
            <a:xfrm>
              <a:off x="563843" y="2049514"/>
              <a:ext cx="525660" cy="525660"/>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21"/>
            <p:cNvSpPr/>
            <p:nvPr/>
          </p:nvSpPr>
          <p:spPr>
            <a:xfrm>
              <a:off x="668495" y="2732792"/>
              <a:ext cx="7126017" cy="420528"/>
            </a:xfrm>
            <a:prstGeom prst="rect">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21"/>
            <p:cNvSpPr txBox="1"/>
            <p:nvPr/>
          </p:nvSpPr>
          <p:spPr>
            <a:xfrm>
              <a:off x="668495" y="2732792"/>
              <a:ext cx="7126017" cy="420528"/>
            </a:xfrm>
            <a:prstGeom prst="rect">
              <a:avLst/>
            </a:prstGeom>
            <a:noFill/>
            <a:ln>
              <a:noFill/>
            </a:ln>
          </p:spPr>
          <p:txBody>
            <a:bodyPr spcFirstLastPara="1" wrap="square" lIns="333775" tIns="40625" rIns="40625" bIns="40625" anchor="ctr" anchorCtr="0">
              <a:noAutofit/>
            </a:bodyPr>
            <a:lstStyle/>
            <a:p>
              <a:pPr marL="0" marR="0" lvl="0" indent="0" algn="l"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Does the patient have the skills needed to advocate?</a:t>
              </a:r>
              <a:endParaRPr sz="1600" b="0" i="0" u="none" strike="noStrike" cap="none">
                <a:solidFill>
                  <a:schemeClr val="lt1"/>
                </a:solidFill>
                <a:latin typeface="Arial"/>
                <a:ea typeface="Arial"/>
                <a:cs typeface="Arial"/>
                <a:sym typeface="Arial"/>
              </a:endParaRPr>
            </a:p>
          </p:txBody>
        </p:sp>
        <p:sp>
          <p:nvSpPr>
            <p:cNvPr id="237" name="Google Shape;237;p21"/>
            <p:cNvSpPr/>
            <p:nvPr/>
          </p:nvSpPr>
          <p:spPr>
            <a:xfrm>
              <a:off x="405665" y="2680226"/>
              <a:ext cx="525660" cy="525660"/>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21"/>
            <p:cNvSpPr/>
            <p:nvPr/>
          </p:nvSpPr>
          <p:spPr>
            <a:xfrm>
              <a:off x="322582" y="3363505"/>
              <a:ext cx="7471930" cy="420528"/>
            </a:xfrm>
            <a:prstGeom prst="rect">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21"/>
            <p:cNvSpPr txBox="1"/>
            <p:nvPr/>
          </p:nvSpPr>
          <p:spPr>
            <a:xfrm>
              <a:off x="322582" y="3363505"/>
              <a:ext cx="7471930" cy="420528"/>
            </a:xfrm>
            <a:prstGeom prst="rect">
              <a:avLst/>
            </a:prstGeom>
            <a:noFill/>
            <a:ln>
              <a:noFill/>
            </a:ln>
          </p:spPr>
          <p:txBody>
            <a:bodyPr spcFirstLastPara="1" wrap="square" lIns="333775" tIns="40625" rIns="40625" bIns="40625" anchor="ctr" anchorCtr="0">
              <a:noAutofit/>
            </a:bodyPr>
            <a:lstStyle/>
            <a:p>
              <a:pPr marL="0" marR="0" lvl="0" indent="0" algn="l"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Does the patient have access to support?</a:t>
              </a:r>
              <a:endParaRPr sz="1600" b="0" i="0" u="none" strike="noStrike" cap="none">
                <a:solidFill>
                  <a:schemeClr val="lt1"/>
                </a:solidFill>
                <a:latin typeface="Arial"/>
                <a:ea typeface="Arial"/>
                <a:cs typeface="Arial"/>
                <a:sym typeface="Arial"/>
              </a:endParaRPr>
            </a:p>
          </p:txBody>
        </p:sp>
        <p:sp>
          <p:nvSpPr>
            <p:cNvPr id="240" name="Google Shape;240;p21"/>
            <p:cNvSpPr/>
            <p:nvPr/>
          </p:nvSpPr>
          <p:spPr>
            <a:xfrm>
              <a:off x="59752" y="3310939"/>
              <a:ext cx="525660" cy="525660"/>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3"/>
          <p:cNvSpPr txBox="1">
            <a:spLocks noGrp="1"/>
          </p:cNvSpPr>
          <p:nvPr>
            <p:ph type="title"/>
          </p:nvPr>
        </p:nvSpPr>
        <p:spPr>
          <a:xfrm>
            <a:off x="457200" y="218857"/>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8888"/>
              <a:buNone/>
            </a:pPr>
            <a:r>
              <a:rPr lang="en-US"/>
              <a:t>Supporting Patient Empowerment</a:t>
            </a:r>
            <a:endParaRPr/>
          </a:p>
        </p:txBody>
      </p:sp>
      <p:grpSp>
        <p:nvGrpSpPr>
          <p:cNvPr id="247" name="Google Shape;247;p23"/>
          <p:cNvGrpSpPr/>
          <p:nvPr/>
        </p:nvGrpSpPr>
        <p:grpSpPr>
          <a:xfrm>
            <a:off x="2393162" y="1271873"/>
            <a:ext cx="4738675" cy="3932435"/>
            <a:chOff x="1402562" y="-105224"/>
            <a:chExt cx="4738675" cy="3932435"/>
          </a:xfrm>
        </p:grpSpPr>
        <p:sp>
          <p:nvSpPr>
            <p:cNvPr id="248" name="Google Shape;248;p23"/>
            <p:cNvSpPr/>
            <p:nvPr/>
          </p:nvSpPr>
          <p:spPr>
            <a:xfrm>
              <a:off x="2693795" y="-105224"/>
              <a:ext cx="2106802" cy="1602209"/>
            </a:xfrm>
            <a:prstGeom prst="roundRect">
              <a:avLst>
                <a:gd name="adj" fmla="val 16667"/>
              </a:avLst>
            </a:prstGeom>
            <a:solidFill>
              <a:srgbClr val="365F9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23"/>
            <p:cNvSpPr txBox="1"/>
            <p:nvPr/>
          </p:nvSpPr>
          <p:spPr>
            <a:xfrm>
              <a:off x="2772008" y="-27011"/>
              <a:ext cx="1950300" cy="1445700"/>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chemeClr val="lt1"/>
                </a:buClr>
                <a:buSzPts val="1400"/>
                <a:buFont typeface="Arial"/>
                <a:buNone/>
              </a:pPr>
              <a:r>
                <a:rPr lang="en-US" sz="1400" b="1" i="0" u="none" strike="noStrike" cap="none">
                  <a:solidFill>
                    <a:schemeClr val="lt1"/>
                  </a:solidFill>
                  <a:latin typeface="Arial"/>
                  <a:ea typeface="Arial"/>
                  <a:cs typeface="Arial"/>
                  <a:sym typeface="Arial"/>
                </a:rPr>
                <a:t>Knowledge</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490"/>
                </a:spcBef>
                <a:spcAft>
                  <a:spcPts val="0"/>
                </a:spcAft>
                <a:buClr>
                  <a:schemeClr val="lt1"/>
                </a:buClr>
                <a:buSzPts val="1400"/>
                <a:buFont typeface="Arial"/>
                <a:buChar char="•"/>
              </a:pPr>
              <a:r>
                <a:rPr lang="en-US" sz="1400" b="0" i="0" u="none" strike="noStrike" cap="none">
                  <a:solidFill>
                    <a:schemeClr val="lt1"/>
                  </a:solidFill>
                  <a:latin typeface="Arial"/>
                  <a:ea typeface="Arial"/>
                  <a:cs typeface="Arial"/>
                  <a:sym typeface="Arial"/>
                </a:rPr>
                <a:t>Providing information and resources</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210"/>
                </a:spcBef>
                <a:spcAft>
                  <a:spcPts val="0"/>
                </a:spcAft>
                <a:buClr>
                  <a:schemeClr val="lt1"/>
                </a:buClr>
                <a:buSzPts val="1400"/>
                <a:buFont typeface="Arial"/>
                <a:buChar char="•"/>
              </a:pPr>
              <a:r>
                <a:rPr lang="en-US" sz="1400" b="0" i="0" u="none" strike="noStrike" cap="none">
                  <a:solidFill>
                    <a:schemeClr val="lt1"/>
                  </a:solidFill>
                  <a:latin typeface="Arial"/>
                  <a:ea typeface="Arial"/>
                  <a:cs typeface="Arial"/>
                  <a:sym typeface="Arial"/>
                </a:rPr>
                <a:t>Discussing options</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210"/>
                </a:spcBef>
                <a:spcAft>
                  <a:spcPts val="0"/>
                </a:spcAft>
                <a:buClr>
                  <a:schemeClr val="lt1"/>
                </a:buClr>
                <a:buSzPts val="1400"/>
                <a:buFont typeface="Arial"/>
                <a:buChar char="•"/>
              </a:pPr>
              <a:r>
                <a:rPr lang="en-US" sz="1400" b="0" i="0" u="none" strike="noStrike" cap="none">
                  <a:solidFill>
                    <a:schemeClr val="lt1"/>
                  </a:solidFill>
                  <a:latin typeface="Arial"/>
                  <a:ea typeface="Arial"/>
                  <a:cs typeface="Arial"/>
                  <a:sym typeface="Arial"/>
                </a:rPr>
                <a:t>Helping with decision-making</a:t>
              </a:r>
              <a:endParaRPr sz="1400" b="0" i="0" u="none" strike="noStrike" cap="none">
                <a:solidFill>
                  <a:srgbClr val="000000"/>
                </a:solidFill>
                <a:latin typeface="Arial"/>
                <a:ea typeface="Arial"/>
                <a:cs typeface="Arial"/>
                <a:sym typeface="Arial"/>
              </a:endParaRPr>
            </a:p>
          </p:txBody>
        </p:sp>
        <p:sp>
          <p:nvSpPr>
            <p:cNvPr id="250" name="Google Shape;250;p23"/>
            <p:cNvSpPr/>
            <p:nvPr/>
          </p:nvSpPr>
          <p:spPr>
            <a:xfrm>
              <a:off x="2181531" y="695880"/>
              <a:ext cx="3131331" cy="3131331"/>
            </a:xfrm>
            <a:custGeom>
              <a:avLst/>
              <a:gdLst/>
              <a:ahLst/>
              <a:cxnLst/>
              <a:rect l="l" t="t" r="r" b="b"/>
              <a:pathLst>
                <a:path w="120000" h="120000" extrusionOk="0">
                  <a:moveTo>
                    <a:pt x="100742" y="15953"/>
                  </a:moveTo>
                  <a:lnTo>
                    <a:pt x="100742" y="15953"/>
                  </a:lnTo>
                  <a:cubicBezTo>
                    <a:pt x="113467" y="27723"/>
                    <a:pt x="120480" y="44420"/>
                    <a:pt x="119975" y="61746"/>
                  </a:cubicBezTo>
                </a:path>
              </a:pathLst>
            </a:custGeom>
            <a:noFill/>
            <a:ln w="9525" cap="flat" cmpd="sng">
              <a:solidFill>
                <a:srgbClr val="3030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23"/>
            <p:cNvSpPr/>
            <p:nvPr/>
          </p:nvSpPr>
          <p:spPr>
            <a:xfrm>
              <a:off x="4064969" y="2320314"/>
              <a:ext cx="2076268" cy="1448129"/>
            </a:xfrm>
            <a:prstGeom prst="roundRect">
              <a:avLst>
                <a:gd name="adj" fmla="val 16667"/>
              </a:avLst>
            </a:prstGeom>
            <a:solidFill>
              <a:srgbClr val="365F9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23"/>
            <p:cNvSpPr txBox="1"/>
            <p:nvPr/>
          </p:nvSpPr>
          <p:spPr>
            <a:xfrm>
              <a:off x="4135661" y="2391006"/>
              <a:ext cx="1934884" cy="1306745"/>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chemeClr val="lt1"/>
                </a:buClr>
                <a:buSzPts val="1400"/>
                <a:buFont typeface="Arial"/>
                <a:buNone/>
              </a:pPr>
              <a:r>
                <a:rPr lang="en-US" sz="1400" b="1" i="0" u="none" strike="noStrike" cap="none">
                  <a:solidFill>
                    <a:schemeClr val="lt1"/>
                  </a:solidFill>
                  <a:latin typeface="Arial"/>
                  <a:ea typeface="Arial"/>
                  <a:cs typeface="Arial"/>
                  <a:sym typeface="Arial"/>
                </a:rPr>
                <a:t>Skills</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490"/>
                </a:spcBef>
                <a:spcAft>
                  <a:spcPts val="0"/>
                </a:spcAft>
                <a:buClr>
                  <a:schemeClr val="lt1"/>
                </a:buClr>
                <a:buSzPts val="1400"/>
                <a:buFont typeface="Arial"/>
                <a:buChar char="•"/>
              </a:pPr>
              <a:r>
                <a:rPr lang="en-US" sz="1400" b="0" i="0" u="none" strike="noStrike" cap="none">
                  <a:solidFill>
                    <a:schemeClr val="lt1"/>
                  </a:solidFill>
                  <a:latin typeface="Arial"/>
                  <a:ea typeface="Arial"/>
                  <a:cs typeface="Arial"/>
                  <a:sym typeface="Arial"/>
                </a:rPr>
                <a:t>Ability to self-care</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210"/>
                </a:spcBef>
                <a:spcAft>
                  <a:spcPts val="0"/>
                </a:spcAft>
                <a:buClr>
                  <a:schemeClr val="lt1"/>
                </a:buClr>
                <a:buSzPts val="1400"/>
                <a:buFont typeface="Arial"/>
                <a:buChar char="•"/>
              </a:pPr>
              <a:r>
                <a:rPr lang="en-US" sz="1400" b="0" i="0" u="none" strike="noStrike" cap="none">
                  <a:solidFill>
                    <a:schemeClr val="lt1"/>
                  </a:solidFill>
                  <a:latin typeface="Arial"/>
                  <a:ea typeface="Arial"/>
                  <a:cs typeface="Arial"/>
                  <a:sym typeface="Arial"/>
                </a:rPr>
                <a:t>Ability to cope</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210"/>
                </a:spcBef>
                <a:spcAft>
                  <a:spcPts val="0"/>
                </a:spcAft>
                <a:buClr>
                  <a:schemeClr val="lt1"/>
                </a:buClr>
                <a:buSzPts val="1400"/>
                <a:buFont typeface="Arial"/>
                <a:buChar char="•"/>
              </a:pPr>
              <a:r>
                <a:rPr lang="en-US" sz="1400" b="0" i="0" u="none" strike="noStrike" cap="none">
                  <a:solidFill>
                    <a:schemeClr val="lt1"/>
                  </a:solidFill>
                  <a:latin typeface="Arial"/>
                  <a:ea typeface="Arial"/>
                  <a:cs typeface="Arial"/>
                  <a:sym typeface="Arial"/>
                </a:rPr>
                <a:t>Ability to actively communicate</a:t>
              </a:r>
              <a:endParaRPr sz="1400" b="0" i="0" u="none" strike="noStrike" cap="none">
                <a:solidFill>
                  <a:srgbClr val="000000"/>
                </a:solidFill>
                <a:latin typeface="Arial"/>
                <a:ea typeface="Arial"/>
                <a:cs typeface="Arial"/>
                <a:sym typeface="Arial"/>
              </a:endParaRPr>
            </a:p>
          </p:txBody>
        </p:sp>
        <p:sp>
          <p:nvSpPr>
            <p:cNvPr id="253" name="Google Shape;253;p23"/>
            <p:cNvSpPr/>
            <p:nvPr/>
          </p:nvSpPr>
          <p:spPr>
            <a:xfrm>
              <a:off x="2181531" y="695880"/>
              <a:ext cx="3131331" cy="3131331"/>
            </a:xfrm>
            <a:custGeom>
              <a:avLst/>
              <a:gdLst/>
              <a:ahLst/>
              <a:cxnLst/>
              <a:rect l="l" t="t" r="r" b="b"/>
              <a:pathLst>
                <a:path w="120000" h="120000" extrusionOk="0">
                  <a:moveTo>
                    <a:pt x="75971" y="117835"/>
                  </a:moveTo>
                  <a:lnTo>
                    <a:pt x="75971" y="117835"/>
                  </a:lnTo>
                  <a:cubicBezTo>
                    <a:pt x="65519" y="120721"/>
                    <a:pt x="54481" y="120721"/>
                    <a:pt x="44029" y="117835"/>
                  </a:cubicBezTo>
                </a:path>
              </a:pathLst>
            </a:custGeom>
            <a:noFill/>
            <a:ln w="9525" cap="flat" cmpd="sng">
              <a:solidFill>
                <a:srgbClr val="3030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23"/>
            <p:cNvSpPr/>
            <p:nvPr/>
          </p:nvSpPr>
          <p:spPr>
            <a:xfrm>
              <a:off x="1402562" y="2320314"/>
              <a:ext cx="1977457" cy="1448129"/>
            </a:xfrm>
            <a:prstGeom prst="roundRect">
              <a:avLst>
                <a:gd name="adj" fmla="val 16667"/>
              </a:avLst>
            </a:prstGeom>
            <a:solidFill>
              <a:srgbClr val="365F9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23"/>
            <p:cNvSpPr txBox="1"/>
            <p:nvPr/>
          </p:nvSpPr>
          <p:spPr>
            <a:xfrm>
              <a:off x="1473254" y="2391006"/>
              <a:ext cx="1836073" cy="1306745"/>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chemeClr val="lt1"/>
                </a:buClr>
                <a:buSzPts val="1400"/>
                <a:buFont typeface="Arial"/>
                <a:buNone/>
              </a:pPr>
              <a:r>
                <a:rPr lang="en-US" sz="1400" b="1" i="0" u="none" strike="noStrike" cap="none">
                  <a:solidFill>
                    <a:schemeClr val="lt1"/>
                  </a:solidFill>
                  <a:latin typeface="Arial"/>
                  <a:ea typeface="Arial"/>
                  <a:cs typeface="Arial"/>
                  <a:sym typeface="Arial"/>
                </a:rPr>
                <a:t>Attitudes</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490"/>
                </a:spcBef>
                <a:spcAft>
                  <a:spcPts val="0"/>
                </a:spcAft>
                <a:buClr>
                  <a:schemeClr val="lt1"/>
                </a:buClr>
                <a:buSzPts val="1400"/>
                <a:buFont typeface="Arial"/>
                <a:buChar char="•"/>
              </a:pPr>
              <a:r>
                <a:rPr lang="en-US" sz="1400" b="0" i="0" u="none" strike="noStrike" cap="none">
                  <a:solidFill>
                    <a:schemeClr val="lt1"/>
                  </a:solidFill>
                  <a:latin typeface="Arial"/>
                  <a:ea typeface="Arial"/>
                  <a:cs typeface="Arial"/>
                  <a:sym typeface="Arial"/>
                </a:rPr>
                <a:t>Encouraging assertiveness</a:t>
              </a:r>
              <a:endParaRPr sz="1400" b="0" i="0" u="none" strike="noStrike" cap="none">
                <a:solidFill>
                  <a:srgbClr val="000000"/>
                </a:solidFill>
                <a:latin typeface="Arial"/>
                <a:ea typeface="Arial"/>
                <a:cs typeface="Arial"/>
                <a:sym typeface="Arial"/>
              </a:endParaRPr>
            </a:p>
          </p:txBody>
        </p:sp>
        <p:sp>
          <p:nvSpPr>
            <p:cNvPr id="256" name="Google Shape;256;p23"/>
            <p:cNvSpPr/>
            <p:nvPr/>
          </p:nvSpPr>
          <p:spPr>
            <a:xfrm>
              <a:off x="2181531" y="695880"/>
              <a:ext cx="3131331" cy="3131331"/>
            </a:xfrm>
            <a:custGeom>
              <a:avLst/>
              <a:gdLst/>
              <a:ahLst/>
              <a:cxnLst/>
              <a:rect l="l" t="t" r="r" b="b"/>
              <a:pathLst>
                <a:path w="120000" h="120000" extrusionOk="0">
                  <a:moveTo>
                    <a:pt x="25" y="61747"/>
                  </a:moveTo>
                  <a:lnTo>
                    <a:pt x="25" y="61747"/>
                  </a:lnTo>
                  <a:cubicBezTo>
                    <a:pt x="-480" y="44421"/>
                    <a:pt x="6533" y="27723"/>
                    <a:pt x="19258" y="15954"/>
                  </a:cubicBezTo>
                </a:path>
              </a:pathLst>
            </a:custGeom>
            <a:noFill/>
            <a:ln w="9525" cap="flat" cmpd="sng">
              <a:solidFill>
                <a:srgbClr val="365F9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7" name="Google Shape;257;p23"/>
          <p:cNvSpPr txBox="1"/>
          <p:nvPr/>
        </p:nvSpPr>
        <p:spPr>
          <a:xfrm>
            <a:off x="3952075" y="5302050"/>
            <a:ext cx="51918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Sources: PNTC;</a:t>
            </a:r>
            <a:r>
              <a:rPr lang="en-US" sz="1200" i="1">
                <a:solidFill>
                  <a:srgbClr val="7F7F7F"/>
                </a:solidFill>
              </a:rPr>
              <a:t> National Coalition for Cancer Survivorship, </a:t>
            </a:r>
            <a:r>
              <a:rPr lang="en-US" sz="1200" b="0" i="1" u="none" strike="noStrike" cap="none">
                <a:solidFill>
                  <a:srgbClr val="7F7F7F"/>
                </a:solidFill>
                <a:latin typeface="Arial"/>
                <a:ea typeface="Arial"/>
                <a:cs typeface="Arial"/>
                <a:sym typeface="Arial"/>
              </a:rPr>
              <a:t>n.d.</a:t>
            </a:r>
            <a:endParaRPr sz="1200" b="0" i="1" u="none" strike="noStrike" cap="none">
              <a:solidFill>
                <a:srgbClr val="7F7F7F"/>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3"/>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Basic Elements of Self-Advocacy</a:t>
            </a:r>
            <a:endParaRPr/>
          </a:p>
        </p:txBody>
      </p:sp>
      <p:sp>
        <p:nvSpPr>
          <p:cNvPr id="264" name="Google Shape;264;p13"/>
          <p:cNvSpPr txBox="1">
            <a:spLocks noGrp="1"/>
          </p:cNvSpPr>
          <p:nvPr>
            <p:ph type="body" idx="1"/>
          </p:nvPr>
        </p:nvSpPr>
        <p:spPr>
          <a:xfrm>
            <a:off x="533400" y="1508925"/>
            <a:ext cx="7567200" cy="3687900"/>
          </a:xfrm>
          <a:prstGeom prst="rect">
            <a:avLst/>
          </a:prstGeom>
          <a:noFill/>
          <a:ln>
            <a:noFill/>
          </a:ln>
        </p:spPr>
        <p:txBody>
          <a:bodyPr spcFirstLastPara="1" wrap="square" lIns="91425" tIns="45700" rIns="91425" bIns="45700" anchor="t" anchorCtr="0">
            <a:normAutofit/>
          </a:bodyPr>
          <a:lstStyle/>
          <a:p>
            <a:pPr marL="514350" lvl="0" indent="-501650" algn="l" rtl="0">
              <a:lnSpc>
                <a:spcPct val="100000"/>
              </a:lnSpc>
              <a:spcBef>
                <a:spcPts val="0"/>
              </a:spcBef>
              <a:spcAft>
                <a:spcPts val="0"/>
              </a:spcAft>
              <a:buClr>
                <a:srgbClr val="3F3F3F"/>
              </a:buClr>
              <a:buSzPts val="3000"/>
              <a:buFont typeface="Arial"/>
              <a:buAutoNum type="arabicPeriod"/>
            </a:pPr>
            <a:r>
              <a:rPr lang="en-US" sz="3000"/>
              <a:t>Informed Decision-Making</a:t>
            </a:r>
            <a:endParaRPr sz="3000"/>
          </a:p>
          <a:p>
            <a:pPr marL="514350" lvl="0" indent="-501650" algn="l" rtl="0">
              <a:lnSpc>
                <a:spcPct val="100000"/>
              </a:lnSpc>
              <a:spcBef>
                <a:spcPts val="1200"/>
              </a:spcBef>
              <a:spcAft>
                <a:spcPts val="0"/>
              </a:spcAft>
              <a:buClr>
                <a:srgbClr val="3F3F3F"/>
              </a:buClr>
              <a:buSzPts val="3000"/>
              <a:buFont typeface="Arial"/>
              <a:buAutoNum type="arabicPeriod"/>
            </a:pPr>
            <a:r>
              <a:rPr lang="en-US" sz="3000"/>
              <a:t>Effective Communication</a:t>
            </a:r>
            <a:endParaRPr sz="3000"/>
          </a:p>
          <a:p>
            <a:pPr marL="514350" lvl="0" indent="-501650" algn="l" rtl="0">
              <a:lnSpc>
                <a:spcPct val="100000"/>
              </a:lnSpc>
              <a:spcBef>
                <a:spcPts val="1200"/>
              </a:spcBef>
              <a:spcAft>
                <a:spcPts val="0"/>
              </a:spcAft>
              <a:buClr>
                <a:srgbClr val="3F3F3F"/>
              </a:buClr>
              <a:buSzPts val="3000"/>
              <a:buFont typeface="Arial"/>
              <a:buAutoNum type="arabicPeriod"/>
            </a:pPr>
            <a:r>
              <a:rPr lang="en-US" sz="3000"/>
              <a:t>Connected Strength</a:t>
            </a:r>
            <a:endParaRPr sz="3000"/>
          </a:p>
        </p:txBody>
      </p:sp>
      <p:sp>
        <p:nvSpPr>
          <p:cNvPr id="265" name="Google Shape;265;p13"/>
          <p:cNvSpPr txBox="1"/>
          <p:nvPr/>
        </p:nvSpPr>
        <p:spPr>
          <a:xfrm>
            <a:off x="6407575" y="5257800"/>
            <a:ext cx="25839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chemeClr val="lt2"/>
                </a:solidFill>
                <a:latin typeface="Arial"/>
                <a:ea typeface="Arial"/>
                <a:cs typeface="Arial"/>
                <a:sym typeface="Arial"/>
              </a:rPr>
              <a:t>Source: Hagan </a:t>
            </a:r>
            <a:r>
              <a:rPr lang="en-US" sz="1200" i="1">
                <a:solidFill>
                  <a:schemeClr val="lt2"/>
                </a:solidFill>
              </a:rPr>
              <a:t>&amp; Donovan, </a:t>
            </a:r>
            <a:r>
              <a:rPr lang="en-US" sz="1200" b="0" i="1" u="none" strike="noStrike" cap="none">
                <a:solidFill>
                  <a:schemeClr val="lt2"/>
                </a:solidFill>
                <a:latin typeface="Arial"/>
                <a:ea typeface="Arial"/>
                <a:cs typeface="Arial"/>
                <a:sym typeface="Arial"/>
              </a:rPr>
              <a:t> 2013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4"/>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Informed Decision-Making</a:t>
            </a:r>
            <a:endParaRPr/>
          </a:p>
        </p:txBody>
      </p:sp>
      <p:sp>
        <p:nvSpPr>
          <p:cNvPr id="272" name="Google Shape;272;p14"/>
          <p:cNvSpPr txBox="1">
            <a:spLocks noGrp="1"/>
          </p:cNvSpPr>
          <p:nvPr>
            <p:ph type="body" idx="1"/>
          </p:nvPr>
        </p:nvSpPr>
        <p:spPr>
          <a:xfrm>
            <a:off x="457200" y="1600200"/>
            <a:ext cx="8382000" cy="4525963"/>
          </a:xfrm>
          <a:prstGeom prst="rect">
            <a:avLst/>
          </a:prstGeom>
          <a:noFill/>
          <a:ln>
            <a:noFill/>
          </a:ln>
        </p:spPr>
        <p:txBody>
          <a:bodyPr spcFirstLastPara="1" wrap="square" lIns="91425" tIns="45700" rIns="91425" bIns="45700" anchor="t" anchorCtr="0">
            <a:normAutofit/>
          </a:bodyPr>
          <a:lstStyle/>
          <a:p>
            <a:pPr marL="457200" lvl="0" indent="-419100" algn="l" rtl="0">
              <a:spcBef>
                <a:spcPts val="0"/>
              </a:spcBef>
              <a:spcAft>
                <a:spcPts val="0"/>
              </a:spcAft>
              <a:buClr>
                <a:schemeClr val="dk1"/>
              </a:buClr>
              <a:buSzPts val="3000"/>
              <a:buChar char="●"/>
            </a:pPr>
            <a:r>
              <a:rPr lang="en-US" sz="3000">
                <a:solidFill>
                  <a:srgbClr val="212121"/>
                </a:solidFill>
              </a:rPr>
              <a:t>Accessing health information</a:t>
            </a:r>
            <a:endParaRPr sz="3000">
              <a:solidFill>
                <a:srgbClr val="212121"/>
              </a:solidFill>
            </a:endParaRPr>
          </a:p>
          <a:p>
            <a:pPr marL="457200" lvl="0" indent="-419100" algn="l" rtl="0">
              <a:spcBef>
                <a:spcPts val="0"/>
              </a:spcBef>
              <a:spcAft>
                <a:spcPts val="0"/>
              </a:spcAft>
              <a:buClr>
                <a:schemeClr val="dk1"/>
              </a:buClr>
              <a:buSzPts val="3000"/>
              <a:buChar char="●"/>
            </a:pPr>
            <a:r>
              <a:rPr lang="en-US" sz="3000">
                <a:solidFill>
                  <a:srgbClr val="212121"/>
                </a:solidFill>
              </a:rPr>
              <a:t>Recognizing opportunities to make decisions</a:t>
            </a:r>
            <a:endParaRPr sz="3000">
              <a:solidFill>
                <a:srgbClr val="212121"/>
              </a:solidFill>
            </a:endParaRPr>
          </a:p>
          <a:p>
            <a:pPr marL="457200" lvl="0" indent="-419100" algn="l" rtl="0">
              <a:spcBef>
                <a:spcPts val="0"/>
              </a:spcBef>
              <a:spcAft>
                <a:spcPts val="0"/>
              </a:spcAft>
              <a:buClr>
                <a:schemeClr val="dk1"/>
              </a:buClr>
              <a:buSzPts val="3000"/>
              <a:buChar char="●"/>
            </a:pPr>
            <a:r>
              <a:rPr lang="en-US" sz="3000">
                <a:solidFill>
                  <a:srgbClr val="212121"/>
                </a:solidFill>
              </a:rPr>
              <a:t>Weighing risks and benefits of various options</a:t>
            </a:r>
            <a:endParaRPr sz="3000">
              <a:solidFill>
                <a:srgbClr val="212121"/>
              </a:solidFill>
            </a:endParaRPr>
          </a:p>
          <a:p>
            <a:pPr marL="457200" lvl="0" indent="-419100" algn="l" rtl="0">
              <a:spcBef>
                <a:spcPts val="0"/>
              </a:spcBef>
              <a:spcAft>
                <a:spcPts val="0"/>
              </a:spcAft>
              <a:buClr>
                <a:schemeClr val="dk1"/>
              </a:buClr>
              <a:buSzPts val="3000"/>
              <a:buChar char="●"/>
            </a:pPr>
            <a:r>
              <a:rPr lang="en-US" sz="3000">
                <a:solidFill>
                  <a:srgbClr val="212121"/>
                </a:solidFill>
              </a:rPr>
              <a:t>Making decisions based on priorities</a:t>
            </a:r>
            <a:endParaRPr sz="3000"/>
          </a:p>
        </p:txBody>
      </p:sp>
      <p:sp>
        <p:nvSpPr>
          <p:cNvPr id="273" name="Google Shape;273;p14"/>
          <p:cNvSpPr txBox="1"/>
          <p:nvPr/>
        </p:nvSpPr>
        <p:spPr>
          <a:xfrm>
            <a:off x="6553200" y="5257800"/>
            <a:ext cx="2438400"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chemeClr val="lt2"/>
                </a:solidFill>
                <a:latin typeface="Arial"/>
                <a:ea typeface="Arial"/>
                <a:cs typeface="Arial"/>
                <a:sym typeface="Arial"/>
              </a:rPr>
              <a:t>Source: Hagan </a:t>
            </a:r>
            <a:r>
              <a:rPr lang="en-US" sz="1200" i="1">
                <a:solidFill>
                  <a:schemeClr val="lt2"/>
                </a:solidFill>
              </a:rPr>
              <a:t>&amp; Donovan,</a:t>
            </a:r>
            <a:r>
              <a:rPr lang="en-US" sz="1200" b="0" i="1" u="none" strike="noStrike" cap="none">
                <a:solidFill>
                  <a:schemeClr val="lt2"/>
                </a:solidFill>
                <a:latin typeface="Arial"/>
                <a:ea typeface="Arial"/>
                <a:cs typeface="Arial"/>
                <a:sym typeface="Arial"/>
              </a:rPr>
              <a:t> 2013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5"/>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Effective Communication</a:t>
            </a:r>
            <a:endParaRPr/>
          </a:p>
        </p:txBody>
      </p:sp>
      <p:sp>
        <p:nvSpPr>
          <p:cNvPr id="280" name="Google Shape;280;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457200" lvl="0" indent="-419100" algn="l" rtl="0">
              <a:spcBef>
                <a:spcPts val="0"/>
              </a:spcBef>
              <a:spcAft>
                <a:spcPts val="0"/>
              </a:spcAft>
              <a:buClr>
                <a:schemeClr val="dk1"/>
              </a:buClr>
              <a:buSzPts val="3000"/>
              <a:buChar char="●"/>
            </a:pPr>
            <a:r>
              <a:rPr lang="en-US" sz="3000">
                <a:solidFill>
                  <a:srgbClr val="212121"/>
                </a:solidFill>
              </a:rPr>
              <a:t>Asking questions</a:t>
            </a:r>
            <a:endParaRPr sz="3000">
              <a:solidFill>
                <a:srgbClr val="212121"/>
              </a:solidFill>
            </a:endParaRPr>
          </a:p>
          <a:p>
            <a:pPr marL="457200" lvl="0" indent="-419100" algn="l" rtl="0">
              <a:spcBef>
                <a:spcPts val="0"/>
              </a:spcBef>
              <a:spcAft>
                <a:spcPts val="0"/>
              </a:spcAft>
              <a:buClr>
                <a:schemeClr val="dk1"/>
              </a:buClr>
              <a:buSzPts val="3000"/>
              <a:buChar char="●"/>
            </a:pPr>
            <a:r>
              <a:rPr lang="en-US" sz="3000">
                <a:solidFill>
                  <a:srgbClr val="212121"/>
                </a:solidFill>
              </a:rPr>
              <a:t>Sharing opinions and preferences</a:t>
            </a:r>
            <a:endParaRPr sz="3000">
              <a:solidFill>
                <a:srgbClr val="212121"/>
              </a:solidFill>
            </a:endParaRPr>
          </a:p>
          <a:p>
            <a:pPr marL="457200" lvl="0" indent="-419100" algn="l" rtl="0">
              <a:spcBef>
                <a:spcPts val="0"/>
              </a:spcBef>
              <a:spcAft>
                <a:spcPts val="0"/>
              </a:spcAft>
              <a:buClr>
                <a:schemeClr val="dk1"/>
              </a:buClr>
              <a:buSzPts val="3000"/>
              <a:buChar char="●"/>
            </a:pPr>
            <a:r>
              <a:rPr lang="en-US" sz="3000">
                <a:solidFill>
                  <a:srgbClr val="212121"/>
                </a:solidFill>
              </a:rPr>
              <a:t>Discussing personal experiences</a:t>
            </a:r>
            <a:endParaRPr sz="3000">
              <a:solidFill>
                <a:srgbClr val="212121"/>
              </a:solidFill>
            </a:endParaRPr>
          </a:p>
          <a:p>
            <a:pPr marL="457200" lvl="0" indent="-419100" algn="l" rtl="0">
              <a:spcBef>
                <a:spcPts val="0"/>
              </a:spcBef>
              <a:spcAft>
                <a:spcPts val="0"/>
              </a:spcAft>
              <a:buClr>
                <a:schemeClr val="dk1"/>
              </a:buClr>
              <a:buSzPts val="3000"/>
              <a:buChar char="●"/>
            </a:pPr>
            <a:r>
              <a:rPr lang="en-US" sz="3000">
                <a:solidFill>
                  <a:srgbClr val="212121"/>
                </a:solidFill>
              </a:rPr>
              <a:t>Openly communicating concerns</a:t>
            </a:r>
            <a:endParaRPr sz="3000"/>
          </a:p>
        </p:txBody>
      </p:sp>
      <p:sp>
        <p:nvSpPr>
          <p:cNvPr id="281" name="Google Shape;281;p15"/>
          <p:cNvSpPr txBox="1"/>
          <p:nvPr/>
        </p:nvSpPr>
        <p:spPr>
          <a:xfrm>
            <a:off x="6334925" y="5257800"/>
            <a:ext cx="26568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chemeClr val="lt2"/>
                </a:solidFill>
                <a:latin typeface="Arial"/>
                <a:ea typeface="Arial"/>
                <a:cs typeface="Arial"/>
                <a:sym typeface="Arial"/>
              </a:rPr>
              <a:t>Source: Hagan </a:t>
            </a:r>
            <a:r>
              <a:rPr lang="en-US" sz="1200" i="1">
                <a:solidFill>
                  <a:schemeClr val="lt2"/>
                </a:solidFill>
              </a:rPr>
              <a:t>and Donovan,</a:t>
            </a:r>
            <a:r>
              <a:rPr lang="en-US" sz="1200" b="0" i="1" u="none" strike="noStrike" cap="none">
                <a:solidFill>
                  <a:schemeClr val="lt2"/>
                </a:solidFill>
                <a:latin typeface="Arial"/>
                <a:ea typeface="Arial"/>
                <a:cs typeface="Arial"/>
                <a:sym typeface="Arial"/>
              </a:rPr>
              <a:t> 2013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2"/>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Acknowledgments</a:t>
            </a:r>
            <a:endParaRPr/>
          </a:p>
        </p:txBody>
      </p:sp>
      <p:sp>
        <p:nvSpPr>
          <p:cNvPr id="49" name="Google Shape;49;p2"/>
          <p:cNvSpPr txBox="1">
            <a:spLocks noGrp="1"/>
          </p:cNvSpPr>
          <p:nvPr>
            <p:ph type="body" idx="1"/>
          </p:nvPr>
        </p:nvSpPr>
        <p:spPr>
          <a:xfrm>
            <a:off x="457200" y="1295401"/>
            <a:ext cx="8229600" cy="4343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sz="1500">
                <a:solidFill>
                  <a:srgbClr val="333333"/>
                </a:solidFill>
              </a:rPr>
              <a:t>This work was supported by Cooperative Agreement #NU58DP007539-01 from the Centers for Disease Control and Prevention. Its contents are solely the responsibility of the authors and do not necessarily represent the official views of the Centers for Disease Control and Prevention.</a:t>
            </a:r>
            <a:endParaRPr sz="1500">
              <a:solidFill>
                <a:srgbClr val="333333"/>
              </a:solidFill>
            </a:endParaRPr>
          </a:p>
          <a:p>
            <a:pPr marL="0" lvl="0" indent="0" algn="l" rtl="0">
              <a:lnSpc>
                <a:spcPct val="100000"/>
              </a:lnSpc>
              <a:spcBef>
                <a:spcPts val="1200"/>
              </a:spcBef>
              <a:spcAft>
                <a:spcPts val="0"/>
              </a:spcAft>
              <a:buNone/>
            </a:pPr>
            <a:r>
              <a:rPr lang="en-US" sz="1500">
                <a:solidFill>
                  <a:srgbClr val="333333"/>
                </a:solidFill>
              </a:rPr>
              <a:t>We would like to thank: </a:t>
            </a:r>
            <a:endParaRPr sz="1500">
              <a:solidFill>
                <a:srgbClr val="333333"/>
              </a:solidFill>
            </a:endParaRPr>
          </a:p>
          <a:p>
            <a:pPr marL="457200" lvl="0" indent="0" algn="l" rtl="0">
              <a:lnSpc>
                <a:spcPct val="100000"/>
              </a:lnSpc>
              <a:spcBef>
                <a:spcPts val="1200"/>
              </a:spcBef>
              <a:spcAft>
                <a:spcPts val="0"/>
              </a:spcAft>
              <a:buNone/>
            </a:pPr>
            <a:r>
              <a:rPr lang="en-US" sz="1500">
                <a:solidFill>
                  <a:srgbClr val="333333"/>
                </a:solidFill>
              </a:rPr>
              <a:t>The GW Clinical Learning and Simulation Skills (CLASS) Center for providing space to film video simulations for this lesson. Patient navigator actors in the simulation videos:  Thelma D. Jones and Falasha Culpepper</a:t>
            </a:r>
            <a:br>
              <a:rPr lang="en-US" sz="1500">
                <a:solidFill>
                  <a:srgbClr val="333333"/>
                </a:solidFill>
              </a:rPr>
            </a:br>
            <a:endParaRPr sz="1500">
              <a:solidFill>
                <a:srgbClr val="333333"/>
              </a:solidFill>
            </a:endParaRPr>
          </a:p>
          <a:p>
            <a:pPr marL="0" lvl="0" indent="0" algn="l" rtl="0">
              <a:spcBef>
                <a:spcPts val="400"/>
              </a:spcBef>
              <a:spcAft>
                <a:spcPts val="0"/>
              </a:spcAft>
              <a:buClr>
                <a:schemeClr val="dk1"/>
              </a:buClr>
              <a:buSzPts val="1100"/>
              <a:buFont typeface="Arial"/>
              <a:buNone/>
            </a:pPr>
            <a:r>
              <a:rPr lang="en-US" sz="1500">
                <a:solidFill>
                  <a:srgbClr val="333333"/>
                </a:solidFill>
              </a:rPr>
              <a:t>We would also like to thank the following for their assistance with content revision: </a:t>
            </a:r>
            <a:endParaRPr sz="1500">
              <a:solidFill>
                <a:srgbClr val="333333"/>
              </a:solidFill>
            </a:endParaRPr>
          </a:p>
          <a:p>
            <a:pPr marL="457200" lvl="0" indent="-323850" algn="l" rtl="0">
              <a:spcBef>
                <a:spcPts val="400"/>
              </a:spcBef>
              <a:spcAft>
                <a:spcPts val="0"/>
              </a:spcAft>
              <a:buClr>
                <a:srgbClr val="333333"/>
              </a:buClr>
              <a:buSzPts val="1500"/>
              <a:buChar char="•"/>
            </a:pPr>
            <a:r>
              <a:rPr lang="en-US" sz="1500">
                <a:solidFill>
                  <a:srgbClr val="333333"/>
                </a:solidFill>
              </a:rPr>
              <a:t>Monica Dean, Academy of Oncology Nurse &amp; Patient Navigators</a:t>
            </a:r>
            <a:endParaRPr sz="1500">
              <a:solidFill>
                <a:srgbClr val="333333"/>
              </a:solidFill>
            </a:endParaRPr>
          </a:p>
          <a:p>
            <a:pPr marL="457200" lvl="0" indent="-323850" algn="l" rtl="0">
              <a:spcBef>
                <a:spcPts val="400"/>
              </a:spcBef>
              <a:spcAft>
                <a:spcPts val="0"/>
              </a:spcAft>
              <a:buClr>
                <a:srgbClr val="333333"/>
              </a:buClr>
              <a:buSzPts val="1500"/>
              <a:buChar char="•"/>
            </a:pPr>
            <a:r>
              <a:rPr lang="en-US" sz="1500">
                <a:solidFill>
                  <a:srgbClr val="333333"/>
                </a:solidFill>
              </a:rPr>
              <a:t>Jess Quiring, Patient Navigation Advisors</a:t>
            </a:r>
            <a:endParaRPr sz="1500">
              <a:solidFill>
                <a:srgbClr val="333333"/>
              </a:solidFill>
            </a:endParaRPr>
          </a:p>
          <a:p>
            <a:pPr marL="457200" lvl="0" indent="-323850" algn="l" rtl="0">
              <a:spcBef>
                <a:spcPts val="400"/>
              </a:spcBef>
              <a:spcAft>
                <a:spcPts val="0"/>
              </a:spcAft>
              <a:buClr>
                <a:srgbClr val="333333"/>
              </a:buClr>
              <a:buSzPts val="1500"/>
              <a:buChar char="•"/>
            </a:pPr>
            <a:r>
              <a:rPr lang="en-US" sz="1500">
                <a:solidFill>
                  <a:srgbClr val="333333"/>
                </a:solidFill>
              </a:rPr>
              <a:t>Zarek Mena, Patient Navigation Advisors</a:t>
            </a:r>
            <a:endParaRPr sz="1500">
              <a:solidFill>
                <a:srgbClr val="333333"/>
              </a:solidFill>
            </a:endParaRPr>
          </a:p>
          <a:p>
            <a:pPr marL="457200" lvl="0" indent="-323850" algn="l" rtl="0">
              <a:spcBef>
                <a:spcPts val="400"/>
              </a:spcBef>
              <a:spcAft>
                <a:spcPts val="0"/>
              </a:spcAft>
              <a:buClr>
                <a:srgbClr val="333333"/>
              </a:buClr>
              <a:buSzPts val="1500"/>
              <a:buChar char="•"/>
            </a:pPr>
            <a:r>
              <a:rPr lang="en-US" sz="1500">
                <a:solidFill>
                  <a:srgbClr val="333333"/>
                </a:solidFill>
              </a:rPr>
              <a:t>Reesa Sherin, Association of Cancer Care Centers</a:t>
            </a:r>
            <a:endParaRPr sz="1500">
              <a:solidFill>
                <a:srgbClr val="333333"/>
              </a:solidFill>
            </a:endParaRPr>
          </a:p>
          <a:p>
            <a:pPr marL="0" lvl="0" indent="0" algn="l" rtl="0">
              <a:lnSpc>
                <a:spcPct val="100000"/>
              </a:lnSpc>
              <a:spcBef>
                <a:spcPts val="1200"/>
              </a:spcBef>
              <a:spcAft>
                <a:spcPts val="0"/>
              </a:spcAft>
              <a:buNone/>
            </a:pPr>
            <a:endParaRPr sz="1500">
              <a:solidFill>
                <a:srgbClr val="333333"/>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6"/>
          <p:cNvSpPr txBox="1">
            <a:spLocks noGrp="1"/>
          </p:cNvSpPr>
          <p:nvPr>
            <p:ph type="body" idx="1"/>
          </p:nvPr>
        </p:nvSpPr>
        <p:spPr>
          <a:xfrm>
            <a:off x="457200" y="1600200"/>
            <a:ext cx="8229600" cy="3528000"/>
          </a:xfrm>
          <a:prstGeom prst="rect">
            <a:avLst/>
          </a:prstGeom>
          <a:noFill/>
          <a:ln>
            <a:noFill/>
          </a:ln>
        </p:spPr>
        <p:txBody>
          <a:bodyPr spcFirstLastPara="1" wrap="square" lIns="91425" tIns="45700" rIns="91425" bIns="45700" anchor="t" anchorCtr="0">
            <a:normAutofit/>
          </a:bodyPr>
          <a:lstStyle/>
          <a:p>
            <a:pPr marL="457200" lvl="0" indent="-419100" algn="l" rtl="0">
              <a:spcBef>
                <a:spcPts val="0"/>
              </a:spcBef>
              <a:spcAft>
                <a:spcPts val="0"/>
              </a:spcAft>
              <a:buClr>
                <a:schemeClr val="dk1"/>
              </a:buClr>
              <a:buSzPts val="3000"/>
              <a:buChar char="●"/>
            </a:pPr>
            <a:r>
              <a:rPr lang="en-US" sz="3000">
                <a:solidFill>
                  <a:srgbClr val="212121"/>
                </a:solidFill>
              </a:rPr>
              <a:t>Seeking support from others</a:t>
            </a:r>
            <a:endParaRPr sz="3000">
              <a:solidFill>
                <a:srgbClr val="212121"/>
              </a:solidFill>
            </a:endParaRPr>
          </a:p>
          <a:p>
            <a:pPr marL="457200" lvl="0" indent="-419100" algn="l" rtl="0">
              <a:spcBef>
                <a:spcPts val="0"/>
              </a:spcBef>
              <a:spcAft>
                <a:spcPts val="0"/>
              </a:spcAft>
              <a:buClr>
                <a:schemeClr val="dk1"/>
              </a:buClr>
              <a:buSzPts val="3000"/>
              <a:buChar char="●"/>
            </a:pPr>
            <a:r>
              <a:rPr lang="en-US" sz="3000">
                <a:solidFill>
                  <a:srgbClr val="212121"/>
                </a:solidFill>
              </a:rPr>
              <a:t>Providing support to others</a:t>
            </a:r>
            <a:endParaRPr sz="3000">
              <a:solidFill>
                <a:srgbClr val="212121"/>
              </a:solidFill>
            </a:endParaRPr>
          </a:p>
          <a:p>
            <a:pPr marL="457200" lvl="0" indent="-419100" algn="l" rtl="0">
              <a:spcBef>
                <a:spcPts val="0"/>
              </a:spcBef>
              <a:spcAft>
                <a:spcPts val="0"/>
              </a:spcAft>
              <a:buClr>
                <a:schemeClr val="dk1"/>
              </a:buClr>
              <a:buSzPts val="3000"/>
              <a:buChar char="●"/>
            </a:pPr>
            <a:r>
              <a:rPr lang="en-US" sz="3000">
                <a:solidFill>
                  <a:srgbClr val="212121"/>
                </a:solidFill>
              </a:rPr>
              <a:t>Sharing their experience of cancer with others</a:t>
            </a:r>
            <a:endParaRPr sz="3000">
              <a:solidFill>
                <a:srgbClr val="212121"/>
              </a:solidFill>
            </a:endParaRPr>
          </a:p>
          <a:p>
            <a:pPr marL="457200" lvl="0" indent="-419100" algn="l" rtl="0">
              <a:spcBef>
                <a:spcPts val="0"/>
              </a:spcBef>
              <a:spcAft>
                <a:spcPts val="0"/>
              </a:spcAft>
              <a:buClr>
                <a:schemeClr val="dk1"/>
              </a:buClr>
              <a:buSzPts val="3000"/>
              <a:buChar char="●"/>
            </a:pPr>
            <a:r>
              <a:rPr lang="en-US" sz="3000">
                <a:solidFill>
                  <a:srgbClr val="212121"/>
                </a:solidFill>
              </a:rPr>
              <a:t>Raising awareness about cancer</a:t>
            </a:r>
            <a:endParaRPr sz="3000"/>
          </a:p>
        </p:txBody>
      </p:sp>
      <p:sp>
        <p:nvSpPr>
          <p:cNvPr id="288" name="Google Shape;288;p16"/>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Connected Strength</a:t>
            </a:r>
            <a:endParaRPr/>
          </a:p>
        </p:txBody>
      </p:sp>
      <p:sp>
        <p:nvSpPr>
          <p:cNvPr id="289" name="Google Shape;289;p16"/>
          <p:cNvSpPr txBox="1"/>
          <p:nvPr/>
        </p:nvSpPr>
        <p:spPr>
          <a:xfrm>
            <a:off x="6218700" y="5257800"/>
            <a:ext cx="27729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chemeClr val="lt2"/>
                </a:solidFill>
                <a:latin typeface="Arial"/>
                <a:ea typeface="Arial"/>
                <a:cs typeface="Arial"/>
                <a:sym typeface="Arial"/>
              </a:rPr>
              <a:t>Source: Hagan </a:t>
            </a:r>
            <a:r>
              <a:rPr lang="en-US" sz="1200" i="1">
                <a:solidFill>
                  <a:schemeClr val="lt2"/>
                </a:solidFill>
              </a:rPr>
              <a:t>and Donovan</a:t>
            </a:r>
            <a:r>
              <a:rPr lang="en-US" sz="1200" b="0" i="1" u="none" strike="noStrike" cap="none">
                <a:solidFill>
                  <a:schemeClr val="lt2"/>
                </a:solidFill>
                <a:latin typeface="Arial"/>
                <a:ea typeface="Arial"/>
                <a:cs typeface="Arial"/>
                <a:sym typeface="Arial"/>
              </a:rPr>
              <a:t>. 2013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4"/>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8888"/>
              <a:buNone/>
            </a:pPr>
            <a:r>
              <a:rPr lang="en-US"/>
              <a:t>Strategies to Support the Patient's Ability to Advocate</a:t>
            </a:r>
            <a:endParaRPr/>
          </a:p>
        </p:txBody>
      </p:sp>
      <p:grpSp>
        <p:nvGrpSpPr>
          <p:cNvPr id="296" name="Google Shape;296;p24"/>
          <p:cNvGrpSpPr/>
          <p:nvPr/>
        </p:nvGrpSpPr>
        <p:grpSpPr>
          <a:xfrm>
            <a:off x="1828800" y="1810259"/>
            <a:ext cx="5486400" cy="2940300"/>
            <a:chOff x="0" y="210059"/>
            <a:chExt cx="5486400" cy="2940300"/>
          </a:xfrm>
        </p:grpSpPr>
        <p:sp>
          <p:nvSpPr>
            <p:cNvPr id="297" name="Google Shape;297;p24"/>
            <p:cNvSpPr/>
            <p:nvPr/>
          </p:nvSpPr>
          <p:spPr>
            <a:xfrm>
              <a:off x="0" y="210059"/>
              <a:ext cx="5486400" cy="832140"/>
            </a:xfrm>
            <a:prstGeom prst="rect">
              <a:avLst/>
            </a:prstGeom>
            <a:solidFill>
              <a:srgbClr val="365F91"/>
            </a:solidFill>
            <a:ln w="25400" cap="flat" cmpd="sng">
              <a:solidFill>
                <a:srgbClr val="365F9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24"/>
            <p:cNvSpPr txBox="1"/>
            <p:nvPr/>
          </p:nvSpPr>
          <p:spPr>
            <a:xfrm>
              <a:off x="0" y="210059"/>
              <a:ext cx="5486400" cy="832140"/>
            </a:xfrm>
            <a:prstGeom prst="rect">
              <a:avLst/>
            </a:prstGeom>
            <a:noFill/>
            <a:ln>
              <a:noFill/>
            </a:ln>
          </p:spPr>
          <p:txBody>
            <a:bodyPr spcFirstLastPara="1" wrap="square" lIns="170675" tIns="97525" rIns="170675" bIns="97525"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Arial"/>
                  <a:ea typeface="Arial"/>
                  <a:cs typeface="Arial"/>
                  <a:sym typeface="Arial"/>
                </a:rPr>
                <a:t>Patient navigators can help patients to:</a:t>
              </a:r>
              <a:endParaRPr sz="1400" b="0" i="0" u="none" strike="noStrike" cap="none">
                <a:solidFill>
                  <a:srgbClr val="000000"/>
                </a:solidFill>
                <a:latin typeface="Arial"/>
                <a:ea typeface="Arial"/>
                <a:cs typeface="Arial"/>
                <a:sym typeface="Arial"/>
              </a:endParaRPr>
            </a:p>
          </p:txBody>
        </p:sp>
        <p:sp>
          <p:nvSpPr>
            <p:cNvPr id="299" name="Google Shape;299;p24"/>
            <p:cNvSpPr/>
            <p:nvPr/>
          </p:nvSpPr>
          <p:spPr>
            <a:xfrm>
              <a:off x="0" y="1042199"/>
              <a:ext cx="5486400" cy="2108160"/>
            </a:xfrm>
            <a:prstGeom prst="rect">
              <a:avLst/>
            </a:prstGeom>
            <a:solidFill>
              <a:srgbClr val="BBE0E3">
                <a:alpha val="89411"/>
              </a:srgbClr>
            </a:solidFill>
            <a:ln w="25400" cap="flat" cmpd="sng">
              <a:solidFill>
                <a:srgbClr val="BBE0E3">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24"/>
            <p:cNvSpPr txBox="1"/>
            <p:nvPr/>
          </p:nvSpPr>
          <p:spPr>
            <a:xfrm>
              <a:off x="0" y="1042199"/>
              <a:ext cx="5486400" cy="2108160"/>
            </a:xfrm>
            <a:prstGeom prst="rect">
              <a:avLst/>
            </a:prstGeom>
            <a:noFill/>
            <a:ln>
              <a:noFill/>
            </a:ln>
          </p:spPr>
          <p:txBody>
            <a:bodyPr spcFirstLastPara="1" wrap="square" lIns="128000" tIns="128000" rIns="170675" bIns="192000" anchor="t" anchorCtr="0">
              <a:noAutofit/>
            </a:bodyPr>
            <a:lstStyle/>
            <a:p>
              <a:pPr marL="228600" marR="0" lvl="1" indent="-215900" algn="l" rtl="0">
                <a:lnSpc>
                  <a:spcPct val="90000"/>
                </a:lnSpc>
                <a:spcBef>
                  <a:spcPts val="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Seek information</a:t>
              </a:r>
              <a:endParaRPr sz="2200" b="0" i="0" u="none" strike="noStrike" cap="none">
                <a:solidFill>
                  <a:srgbClr val="000000"/>
                </a:solidFill>
                <a:latin typeface="Arial"/>
                <a:ea typeface="Arial"/>
                <a:cs typeface="Arial"/>
                <a:sym typeface="Arial"/>
              </a:endParaRPr>
            </a:p>
            <a:p>
              <a:pPr marL="228600" marR="0" lvl="1" indent="-215900" algn="l" rtl="0">
                <a:lnSpc>
                  <a:spcPct val="90000"/>
                </a:lnSpc>
                <a:spcBef>
                  <a:spcPts val="36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Engage providers</a:t>
              </a:r>
              <a:endParaRPr sz="2200" b="0" i="0" u="none" strike="noStrike" cap="none">
                <a:solidFill>
                  <a:srgbClr val="000000"/>
                </a:solidFill>
                <a:latin typeface="Arial"/>
                <a:ea typeface="Arial"/>
                <a:cs typeface="Arial"/>
                <a:sym typeface="Arial"/>
              </a:endParaRPr>
            </a:p>
            <a:p>
              <a:pPr marL="228600" marR="0" lvl="1" indent="-215900" algn="l" rtl="0">
                <a:lnSpc>
                  <a:spcPct val="90000"/>
                </a:lnSpc>
                <a:spcBef>
                  <a:spcPts val="36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Talk to family and caregivers</a:t>
              </a:r>
              <a:endParaRPr sz="2200" b="0" i="0" u="none" strike="noStrike" cap="none">
                <a:solidFill>
                  <a:srgbClr val="000000"/>
                </a:solidFill>
                <a:latin typeface="Arial"/>
                <a:ea typeface="Arial"/>
                <a:cs typeface="Arial"/>
                <a:sym typeface="Arial"/>
              </a:endParaRPr>
            </a:p>
            <a:p>
              <a:pPr marL="228600" marR="0" lvl="1" indent="-215900" algn="l" rtl="0">
                <a:lnSpc>
                  <a:spcPct val="90000"/>
                </a:lnSpc>
                <a:spcBef>
                  <a:spcPts val="36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Organize preferences and priorities</a:t>
              </a:r>
              <a:endParaRPr sz="2200" b="0" i="0" u="none" strike="noStrike" cap="none">
                <a:solidFill>
                  <a:srgbClr val="000000"/>
                </a:solidFill>
                <a:latin typeface="Arial"/>
                <a:ea typeface="Arial"/>
                <a:cs typeface="Arial"/>
                <a:sym typeface="Arial"/>
              </a:endParaRPr>
            </a:p>
            <a:p>
              <a:pPr marL="228600" marR="0" lvl="1" indent="-215900" algn="l" rtl="0">
                <a:lnSpc>
                  <a:spcPct val="90000"/>
                </a:lnSpc>
                <a:spcBef>
                  <a:spcPts val="36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Use resources</a:t>
              </a:r>
              <a:endParaRPr sz="2200" b="0" i="0" u="none" strike="noStrike" cap="none">
                <a:solidFill>
                  <a:srgbClr val="000000"/>
                </a:solidFill>
                <a:latin typeface="Arial"/>
                <a:ea typeface="Arial"/>
                <a:cs typeface="Arial"/>
                <a:sym typeface="Aria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2f74e3ec56a_0_248"/>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8889"/>
              <a:buNone/>
            </a:pPr>
            <a:r>
              <a:rPr lang="en-US"/>
              <a:t>Self-Advocacy Tools to Support Patients</a:t>
            </a:r>
            <a:endParaRPr/>
          </a:p>
        </p:txBody>
      </p:sp>
      <p:grpSp>
        <p:nvGrpSpPr>
          <p:cNvPr id="307" name="Google Shape;307;g2f74e3ec56a_0_248"/>
          <p:cNvGrpSpPr/>
          <p:nvPr/>
        </p:nvGrpSpPr>
        <p:grpSpPr>
          <a:xfrm>
            <a:off x="-3945987" y="787238"/>
            <a:ext cx="12502962" cy="5336400"/>
            <a:chOff x="-4479387" y="-686932"/>
            <a:chExt cx="12502962" cy="5336400"/>
          </a:xfrm>
        </p:grpSpPr>
        <p:sp>
          <p:nvSpPr>
            <p:cNvPr id="308" name="Google Shape;308;g2f74e3ec56a_0_248"/>
            <p:cNvSpPr/>
            <p:nvPr/>
          </p:nvSpPr>
          <p:spPr>
            <a:xfrm>
              <a:off x="-4479387" y="-686932"/>
              <a:ext cx="5336400" cy="5336400"/>
            </a:xfrm>
            <a:prstGeom prst="blockArc">
              <a:avLst>
                <a:gd name="adj1" fmla="val 18900000"/>
                <a:gd name="adj2" fmla="val 2700000"/>
                <a:gd name="adj3" fmla="val 405"/>
              </a:avLst>
            </a:prstGeom>
            <a:noFill/>
            <a:ln w="25400" cap="flat" cmpd="sng">
              <a:solidFill>
                <a:srgbClr val="BBE0E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g2f74e3ec56a_0_248"/>
            <p:cNvSpPr/>
            <p:nvPr/>
          </p:nvSpPr>
          <p:spPr>
            <a:xfrm>
              <a:off x="448850" y="304629"/>
              <a:ext cx="7574700" cy="609600"/>
            </a:xfrm>
            <a:prstGeom prst="rect">
              <a:avLst/>
            </a:prstGeom>
            <a:solidFill>
              <a:srgbClr val="365F9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g2f74e3ec56a_0_248"/>
            <p:cNvSpPr txBox="1"/>
            <p:nvPr/>
          </p:nvSpPr>
          <p:spPr>
            <a:xfrm>
              <a:off x="448850" y="304629"/>
              <a:ext cx="7574700" cy="609600"/>
            </a:xfrm>
            <a:prstGeom prst="rect">
              <a:avLst/>
            </a:prstGeom>
            <a:noFill/>
            <a:ln>
              <a:noFill/>
            </a:ln>
          </p:spPr>
          <p:txBody>
            <a:bodyPr spcFirstLastPara="1" wrap="square" lIns="483850" tIns="33000" rIns="33000" bIns="33000" anchor="ctr" anchorCtr="0">
              <a:noAutofit/>
            </a:bodyPr>
            <a:lstStyle/>
            <a:p>
              <a:pPr marL="0" marR="0" lvl="0" indent="0" algn="l" rtl="0">
                <a:lnSpc>
                  <a:spcPct val="90000"/>
                </a:lnSpc>
                <a:spcBef>
                  <a:spcPts val="0"/>
                </a:spcBef>
                <a:spcAft>
                  <a:spcPts val="0"/>
                </a:spcAft>
                <a:buClr>
                  <a:schemeClr val="lt1"/>
                </a:buClr>
                <a:buSzPts val="1300"/>
                <a:buFont typeface="Arial"/>
                <a:buNone/>
              </a:pPr>
              <a:r>
                <a:rPr lang="en-US" sz="1300" b="1" i="0" u="none" strike="noStrike" cap="none">
                  <a:solidFill>
                    <a:schemeClr val="lt1"/>
                  </a:solidFill>
                  <a:latin typeface="Arial"/>
                  <a:ea typeface="Arial"/>
                  <a:cs typeface="Arial"/>
                  <a:sym typeface="Arial"/>
                </a:rPr>
                <a:t>Checklist of questions to ask providers</a:t>
              </a:r>
              <a:endParaRPr sz="1400" b="0" i="0" u="none" strike="noStrike" cap="none">
                <a:solidFill>
                  <a:srgbClr val="000000"/>
                </a:solidFill>
                <a:latin typeface="Arial"/>
                <a:ea typeface="Arial"/>
                <a:cs typeface="Arial"/>
                <a:sym typeface="Arial"/>
              </a:endParaRPr>
            </a:p>
          </p:txBody>
        </p:sp>
        <p:sp>
          <p:nvSpPr>
            <p:cNvPr id="311" name="Google Shape;311;g2f74e3ec56a_0_248"/>
            <p:cNvSpPr/>
            <p:nvPr/>
          </p:nvSpPr>
          <p:spPr>
            <a:xfrm>
              <a:off x="67865" y="228432"/>
              <a:ext cx="762000" cy="762000"/>
            </a:xfrm>
            <a:prstGeom prst="ellipse">
              <a:avLst/>
            </a:prstGeom>
            <a:solidFill>
              <a:schemeClr val="lt1"/>
            </a:solidFill>
            <a:ln w="25400" cap="flat" cmpd="sng">
              <a:solidFill>
                <a:srgbClr val="BBE0E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g2f74e3ec56a_0_248"/>
            <p:cNvSpPr/>
            <p:nvPr/>
          </p:nvSpPr>
          <p:spPr>
            <a:xfrm>
              <a:off x="798334" y="1219151"/>
              <a:ext cx="7225200" cy="609600"/>
            </a:xfrm>
            <a:prstGeom prst="rect">
              <a:avLst/>
            </a:prstGeom>
            <a:solidFill>
              <a:srgbClr val="365F9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g2f74e3ec56a_0_248"/>
            <p:cNvSpPr txBox="1"/>
            <p:nvPr/>
          </p:nvSpPr>
          <p:spPr>
            <a:xfrm>
              <a:off x="798334" y="1219151"/>
              <a:ext cx="7225200" cy="609600"/>
            </a:xfrm>
            <a:prstGeom prst="rect">
              <a:avLst/>
            </a:prstGeom>
            <a:noFill/>
            <a:ln>
              <a:noFill/>
            </a:ln>
          </p:spPr>
          <p:txBody>
            <a:bodyPr spcFirstLastPara="1" wrap="square" lIns="483850" tIns="33000" rIns="33000" bIns="33000" anchor="ctr" anchorCtr="0">
              <a:noAutofit/>
            </a:bodyPr>
            <a:lstStyle/>
            <a:p>
              <a:pPr marL="0" marR="0" lvl="0" indent="0" algn="l" rtl="0">
                <a:lnSpc>
                  <a:spcPct val="90000"/>
                </a:lnSpc>
                <a:spcBef>
                  <a:spcPts val="0"/>
                </a:spcBef>
                <a:spcAft>
                  <a:spcPts val="0"/>
                </a:spcAft>
                <a:buClr>
                  <a:schemeClr val="lt1"/>
                </a:buClr>
                <a:buSzPts val="1300"/>
                <a:buFont typeface="Arial"/>
                <a:buNone/>
              </a:pPr>
              <a:r>
                <a:rPr lang="en-US" sz="1300" b="1" i="0" u="none" strike="noStrike" cap="none">
                  <a:solidFill>
                    <a:schemeClr val="lt1"/>
                  </a:solidFill>
                  <a:latin typeface="Arial"/>
                  <a:ea typeface="Arial"/>
                  <a:cs typeface="Arial"/>
                  <a:sym typeface="Arial"/>
                </a:rPr>
                <a:t>Checklist of items and documents to take to appointments</a:t>
              </a:r>
              <a:endParaRPr sz="1400" b="0" i="0" u="none" strike="noStrike" cap="none">
                <a:solidFill>
                  <a:srgbClr val="000000"/>
                </a:solidFill>
                <a:latin typeface="Arial"/>
                <a:ea typeface="Arial"/>
                <a:cs typeface="Arial"/>
                <a:sym typeface="Arial"/>
              </a:endParaRPr>
            </a:p>
          </p:txBody>
        </p:sp>
        <p:sp>
          <p:nvSpPr>
            <p:cNvPr id="314" name="Google Shape;314;g2f74e3ec56a_0_248"/>
            <p:cNvSpPr/>
            <p:nvPr/>
          </p:nvSpPr>
          <p:spPr>
            <a:xfrm>
              <a:off x="417349" y="1142954"/>
              <a:ext cx="762000" cy="762000"/>
            </a:xfrm>
            <a:prstGeom prst="ellipse">
              <a:avLst/>
            </a:prstGeom>
            <a:solidFill>
              <a:schemeClr val="lt1"/>
            </a:solidFill>
            <a:ln w="25400" cap="flat" cmpd="sng">
              <a:solidFill>
                <a:srgbClr val="BBE0E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g2f74e3ec56a_0_248"/>
            <p:cNvSpPr/>
            <p:nvPr/>
          </p:nvSpPr>
          <p:spPr>
            <a:xfrm>
              <a:off x="798334" y="2133673"/>
              <a:ext cx="7225200" cy="609600"/>
            </a:xfrm>
            <a:prstGeom prst="rect">
              <a:avLst/>
            </a:prstGeom>
            <a:solidFill>
              <a:srgbClr val="365F9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g2f74e3ec56a_0_248"/>
            <p:cNvSpPr txBox="1"/>
            <p:nvPr/>
          </p:nvSpPr>
          <p:spPr>
            <a:xfrm>
              <a:off x="798375" y="2300014"/>
              <a:ext cx="7225200" cy="276900"/>
            </a:xfrm>
            <a:prstGeom prst="rect">
              <a:avLst/>
            </a:prstGeom>
            <a:noFill/>
            <a:ln>
              <a:noFill/>
            </a:ln>
          </p:spPr>
          <p:txBody>
            <a:bodyPr spcFirstLastPara="1" wrap="square" lIns="483850" tIns="33000" rIns="33000" bIns="33000" anchor="t" anchorCtr="0">
              <a:noAutofit/>
            </a:bodyPr>
            <a:lstStyle/>
            <a:p>
              <a:pPr marL="0" marR="0" lvl="0" indent="0" algn="l" rtl="0">
                <a:lnSpc>
                  <a:spcPct val="90000"/>
                </a:lnSpc>
                <a:spcBef>
                  <a:spcPts val="0"/>
                </a:spcBef>
                <a:spcAft>
                  <a:spcPts val="0"/>
                </a:spcAft>
                <a:buClr>
                  <a:schemeClr val="lt1"/>
                </a:buClr>
                <a:buSzPts val="1300"/>
                <a:buFont typeface="Arial"/>
                <a:buNone/>
              </a:pPr>
              <a:r>
                <a:rPr lang="en-US" sz="1300" b="1" i="0" u="none" strike="noStrike" cap="none">
                  <a:solidFill>
                    <a:schemeClr val="lt1"/>
                  </a:solidFill>
                  <a:latin typeface="Arial"/>
                  <a:ea typeface="Arial"/>
                  <a:cs typeface="Arial"/>
                  <a:sym typeface="Arial"/>
                </a:rPr>
                <a:t>List of local resources, such as support gro</a:t>
              </a:r>
              <a:r>
                <a:rPr lang="en-US" sz="1300" b="1">
                  <a:solidFill>
                    <a:schemeClr val="lt1"/>
                  </a:solidFill>
                </a:rPr>
                <a:t>ups or financial and legal counsel</a:t>
              </a:r>
              <a:r>
                <a:rPr lang="en-US"/>
                <a:t> </a:t>
              </a:r>
              <a:endParaRPr sz="1400" b="0" i="0" u="none" strike="noStrike" cap="none">
                <a:solidFill>
                  <a:srgbClr val="000000"/>
                </a:solidFill>
                <a:latin typeface="Arial"/>
                <a:ea typeface="Arial"/>
                <a:cs typeface="Arial"/>
                <a:sym typeface="Arial"/>
              </a:endParaRPr>
            </a:p>
          </p:txBody>
        </p:sp>
        <p:sp>
          <p:nvSpPr>
            <p:cNvPr id="317" name="Google Shape;317;g2f74e3ec56a_0_248"/>
            <p:cNvSpPr/>
            <p:nvPr/>
          </p:nvSpPr>
          <p:spPr>
            <a:xfrm>
              <a:off x="417349" y="2057476"/>
              <a:ext cx="762000" cy="762000"/>
            </a:xfrm>
            <a:prstGeom prst="ellipse">
              <a:avLst/>
            </a:prstGeom>
            <a:solidFill>
              <a:schemeClr val="lt1"/>
            </a:solidFill>
            <a:ln w="25400" cap="flat" cmpd="sng">
              <a:solidFill>
                <a:srgbClr val="BBE0E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g2f74e3ec56a_0_248"/>
            <p:cNvSpPr/>
            <p:nvPr/>
          </p:nvSpPr>
          <p:spPr>
            <a:xfrm>
              <a:off x="448850" y="3048195"/>
              <a:ext cx="7574700" cy="609600"/>
            </a:xfrm>
            <a:prstGeom prst="rect">
              <a:avLst/>
            </a:prstGeom>
            <a:solidFill>
              <a:srgbClr val="365F9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g2f74e3ec56a_0_248"/>
            <p:cNvSpPr txBox="1"/>
            <p:nvPr/>
          </p:nvSpPr>
          <p:spPr>
            <a:xfrm>
              <a:off x="448850" y="3048195"/>
              <a:ext cx="7574700" cy="609600"/>
            </a:xfrm>
            <a:prstGeom prst="rect">
              <a:avLst/>
            </a:prstGeom>
            <a:noFill/>
            <a:ln>
              <a:noFill/>
            </a:ln>
          </p:spPr>
          <p:txBody>
            <a:bodyPr spcFirstLastPara="1" wrap="square" lIns="483850" tIns="33000" rIns="33000" bIns="33000" anchor="ctr" anchorCtr="0">
              <a:noAutofit/>
            </a:bodyPr>
            <a:lstStyle/>
            <a:p>
              <a:pPr marL="0" marR="0" lvl="0" indent="0" algn="l" rtl="0">
                <a:lnSpc>
                  <a:spcPct val="90000"/>
                </a:lnSpc>
                <a:spcBef>
                  <a:spcPts val="0"/>
                </a:spcBef>
                <a:spcAft>
                  <a:spcPts val="0"/>
                </a:spcAft>
                <a:buClr>
                  <a:schemeClr val="lt1"/>
                </a:buClr>
                <a:buSzPts val="1300"/>
                <a:buFont typeface="Arial"/>
                <a:buNone/>
              </a:pPr>
              <a:r>
                <a:rPr lang="en-US" sz="1300" b="1" i="0" u="none" strike="noStrike" cap="none">
                  <a:solidFill>
                    <a:schemeClr val="lt1"/>
                  </a:solidFill>
                  <a:latin typeface="Arial"/>
                  <a:ea typeface="Arial"/>
                  <a:cs typeface="Arial"/>
                  <a:sym typeface="Arial"/>
                </a:rPr>
                <a:t>Information packets</a:t>
              </a:r>
              <a:endParaRPr sz="1400" b="0" i="0" u="none" strike="noStrike" cap="none">
                <a:solidFill>
                  <a:srgbClr val="000000"/>
                </a:solidFill>
                <a:latin typeface="Arial"/>
                <a:ea typeface="Arial"/>
                <a:cs typeface="Arial"/>
                <a:sym typeface="Arial"/>
              </a:endParaRPr>
            </a:p>
          </p:txBody>
        </p:sp>
        <p:sp>
          <p:nvSpPr>
            <p:cNvPr id="320" name="Google Shape;320;g2f74e3ec56a_0_248"/>
            <p:cNvSpPr/>
            <p:nvPr/>
          </p:nvSpPr>
          <p:spPr>
            <a:xfrm>
              <a:off x="67865" y="2971998"/>
              <a:ext cx="762000" cy="762000"/>
            </a:xfrm>
            <a:prstGeom prst="ellipse">
              <a:avLst/>
            </a:prstGeom>
            <a:solidFill>
              <a:schemeClr val="lt1"/>
            </a:solidFill>
            <a:ln w="25400" cap="flat" cmpd="sng">
              <a:solidFill>
                <a:srgbClr val="BBE0E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21" name="Google Shape;321;g2f74e3ec56a_0_248"/>
          <p:cNvSpPr txBox="1"/>
          <p:nvPr/>
        </p:nvSpPr>
        <p:spPr>
          <a:xfrm>
            <a:off x="4572000" y="5285602"/>
            <a:ext cx="44196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PNTC</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6"/>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8888"/>
              <a:buNone/>
            </a:pPr>
            <a:r>
              <a:rPr lang="en-US"/>
              <a:t>Helping Patients Contact Organizations</a:t>
            </a:r>
            <a:endParaRPr/>
          </a:p>
        </p:txBody>
      </p:sp>
      <p:sp>
        <p:nvSpPr>
          <p:cNvPr id="328" name="Google Shape;328;p26"/>
          <p:cNvSpPr txBox="1">
            <a:spLocks noGrp="1"/>
          </p:cNvSpPr>
          <p:nvPr>
            <p:ph type="body" idx="1"/>
          </p:nvPr>
        </p:nvSpPr>
        <p:spPr>
          <a:xfrm>
            <a:off x="457200" y="1676400"/>
            <a:ext cx="5105400" cy="4525963"/>
          </a:xfrm>
          <a:prstGeom prst="rect">
            <a:avLst/>
          </a:prstGeom>
          <a:noFill/>
          <a:ln>
            <a:noFill/>
          </a:ln>
        </p:spPr>
        <p:txBody>
          <a:bodyPr spcFirstLastPara="1" wrap="square" lIns="91425" tIns="45700" rIns="91425" bIns="45700" anchor="t" anchorCtr="0">
            <a:normAutofit/>
          </a:bodyPr>
          <a:lstStyle/>
          <a:p>
            <a:pPr marL="342900" lvl="0" indent="-330200" algn="l" rtl="0">
              <a:lnSpc>
                <a:spcPct val="100000"/>
              </a:lnSpc>
              <a:spcBef>
                <a:spcPts val="0"/>
              </a:spcBef>
              <a:spcAft>
                <a:spcPts val="0"/>
              </a:spcAft>
              <a:buClr>
                <a:srgbClr val="3F3F3F"/>
              </a:buClr>
              <a:buSzPts val="3000"/>
              <a:buFont typeface="Arial"/>
              <a:buChar char="•"/>
            </a:pPr>
            <a:r>
              <a:rPr lang="en-US" sz="3000"/>
              <a:t>Prioritize</a:t>
            </a:r>
            <a:endParaRPr sz="3000"/>
          </a:p>
          <a:p>
            <a:pPr marL="342900" lvl="0" indent="-330200" algn="l" rtl="0">
              <a:lnSpc>
                <a:spcPct val="100000"/>
              </a:lnSpc>
              <a:spcBef>
                <a:spcPts val="1200"/>
              </a:spcBef>
              <a:spcAft>
                <a:spcPts val="0"/>
              </a:spcAft>
              <a:buClr>
                <a:srgbClr val="3F3F3F"/>
              </a:buClr>
              <a:buSzPts val="3000"/>
              <a:buFont typeface="Arial"/>
              <a:buChar char="•"/>
            </a:pPr>
            <a:r>
              <a:rPr lang="en-US" sz="3000"/>
              <a:t>Pace yourself</a:t>
            </a:r>
            <a:endParaRPr sz="3000"/>
          </a:p>
          <a:p>
            <a:pPr marL="342900" lvl="0" indent="-330200" algn="l" rtl="0">
              <a:lnSpc>
                <a:spcPct val="100000"/>
              </a:lnSpc>
              <a:spcBef>
                <a:spcPts val="1200"/>
              </a:spcBef>
              <a:spcAft>
                <a:spcPts val="0"/>
              </a:spcAft>
              <a:buClr>
                <a:srgbClr val="3F3F3F"/>
              </a:buClr>
              <a:buSzPts val="3000"/>
              <a:buFont typeface="Arial"/>
              <a:buChar char="•"/>
            </a:pPr>
            <a:r>
              <a:rPr lang="en-US" sz="3000"/>
              <a:t>Get comfortable</a:t>
            </a:r>
            <a:endParaRPr sz="3000"/>
          </a:p>
          <a:p>
            <a:pPr marL="342900" lvl="0" indent="-330200" algn="l" rtl="0">
              <a:lnSpc>
                <a:spcPct val="100000"/>
              </a:lnSpc>
              <a:spcBef>
                <a:spcPts val="1200"/>
              </a:spcBef>
              <a:spcAft>
                <a:spcPts val="0"/>
              </a:spcAft>
              <a:buClr>
                <a:srgbClr val="3F3F3F"/>
              </a:buClr>
              <a:buSzPts val="3000"/>
              <a:buFont typeface="Arial"/>
              <a:buChar char="•"/>
            </a:pPr>
            <a:r>
              <a:rPr lang="en-US" sz="3000"/>
              <a:t>Write things down</a:t>
            </a:r>
            <a:endParaRPr sz="3000"/>
          </a:p>
          <a:p>
            <a:pPr marL="342900" lvl="0" indent="-330200" algn="l" rtl="0">
              <a:lnSpc>
                <a:spcPct val="100000"/>
              </a:lnSpc>
              <a:spcBef>
                <a:spcPts val="1200"/>
              </a:spcBef>
              <a:spcAft>
                <a:spcPts val="0"/>
              </a:spcAft>
              <a:buClr>
                <a:srgbClr val="3F3F3F"/>
              </a:buClr>
              <a:buSzPts val="3000"/>
              <a:buFont typeface="Arial"/>
              <a:buChar char="•"/>
            </a:pPr>
            <a:r>
              <a:rPr lang="en-US" sz="3000"/>
              <a:t>Be organized </a:t>
            </a:r>
            <a:endParaRPr sz="3000"/>
          </a:p>
        </p:txBody>
      </p:sp>
      <p:sp>
        <p:nvSpPr>
          <p:cNvPr id="329" name="Google Shape;329;p26"/>
          <p:cNvSpPr txBox="1"/>
          <p:nvPr/>
        </p:nvSpPr>
        <p:spPr>
          <a:xfrm>
            <a:off x="4572000" y="5285602"/>
            <a:ext cx="4419600"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PNTC</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27"/>
          <p:cNvSpPr txBox="1">
            <a:spLocks noGrp="1"/>
          </p:cNvSpPr>
          <p:nvPr>
            <p:ph type="title"/>
          </p:nvPr>
        </p:nvSpPr>
        <p:spPr>
          <a:xfrm>
            <a:off x="457200" y="23666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8888"/>
              <a:buNone/>
            </a:pPr>
            <a:r>
              <a:rPr lang="en-US"/>
              <a:t>Helping Patients with Limited English Proficiency</a:t>
            </a:r>
            <a:endParaRPr/>
          </a:p>
        </p:txBody>
      </p:sp>
      <p:sp>
        <p:nvSpPr>
          <p:cNvPr id="336" name="Google Shape;336;p27"/>
          <p:cNvSpPr txBox="1">
            <a:spLocks noGrp="1"/>
          </p:cNvSpPr>
          <p:nvPr>
            <p:ph type="body" idx="1"/>
          </p:nvPr>
        </p:nvSpPr>
        <p:spPr>
          <a:xfrm>
            <a:off x="457200" y="1524000"/>
            <a:ext cx="85344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rgbClr val="3F3F3F"/>
              </a:buClr>
              <a:buSzPts val="2200"/>
              <a:buFont typeface="Arial"/>
              <a:buChar char="•"/>
            </a:pPr>
            <a:r>
              <a:rPr lang="en-US" sz="2200"/>
              <a:t>Find language-concordant services when possible</a:t>
            </a:r>
            <a:endParaRPr/>
          </a:p>
          <a:p>
            <a:pPr marL="342900" lvl="0" indent="-342900" algn="l" rtl="0">
              <a:lnSpc>
                <a:spcPct val="100000"/>
              </a:lnSpc>
              <a:spcBef>
                <a:spcPts val="0"/>
              </a:spcBef>
              <a:spcAft>
                <a:spcPts val="0"/>
              </a:spcAft>
              <a:buClr>
                <a:srgbClr val="3F3F3F"/>
              </a:buClr>
              <a:buSzPts val="2200"/>
              <a:buFont typeface="Arial"/>
              <a:buChar char="•"/>
            </a:pPr>
            <a:r>
              <a:rPr lang="en-US" sz="2200"/>
              <a:t>Work with interpreter services if available</a:t>
            </a:r>
            <a:endParaRPr/>
          </a:p>
          <a:p>
            <a:pPr marL="342900" lvl="0" indent="-342900" algn="l" rtl="0">
              <a:lnSpc>
                <a:spcPct val="100000"/>
              </a:lnSpc>
              <a:spcBef>
                <a:spcPts val="0"/>
              </a:spcBef>
              <a:spcAft>
                <a:spcPts val="0"/>
              </a:spcAft>
              <a:buClr>
                <a:srgbClr val="3F3F3F"/>
              </a:buClr>
              <a:buSzPts val="2200"/>
              <a:buFont typeface="Arial"/>
              <a:buChar char="•"/>
            </a:pPr>
            <a:r>
              <a:rPr lang="en-US" sz="2200"/>
              <a:t>Enlist family members, friends and neighbors to make calls in English and provide other support</a:t>
            </a:r>
            <a:endParaRPr/>
          </a:p>
          <a:p>
            <a:pPr marL="342900" lvl="0" indent="-342900" algn="l" rtl="0">
              <a:lnSpc>
                <a:spcPct val="100000"/>
              </a:lnSpc>
              <a:spcBef>
                <a:spcPts val="0"/>
              </a:spcBef>
              <a:spcAft>
                <a:spcPts val="0"/>
              </a:spcAft>
              <a:buClr>
                <a:srgbClr val="3F3F3F"/>
              </a:buClr>
              <a:buSzPts val="2200"/>
              <a:buFont typeface="Arial"/>
              <a:buChar char="•"/>
            </a:pPr>
            <a:r>
              <a:rPr lang="en-US" sz="2200"/>
              <a:t>Practice asking for a person who speaks the language of the patient</a:t>
            </a:r>
            <a:endParaRPr/>
          </a:p>
          <a:p>
            <a:pPr marL="342900" lvl="0" indent="-342900" algn="l" rtl="0">
              <a:lnSpc>
                <a:spcPct val="100000"/>
              </a:lnSpc>
              <a:spcBef>
                <a:spcPts val="0"/>
              </a:spcBef>
              <a:spcAft>
                <a:spcPts val="0"/>
              </a:spcAft>
              <a:buClr>
                <a:srgbClr val="3F3F3F"/>
              </a:buClr>
              <a:buSzPts val="2200"/>
              <a:buFont typeface="Arial"/>
              <a:buChar char="•"/>
            </a:pPr>
            <a:r>
              <a:rPr lang="en-US" sz="2200"/>
              <a:t>Identify agencies that the patient can visit in person</a:t>
            </a:r>
            <a:endParaRPr/>
          </a:p>
        </p:txBody>
      </p:sp>
      <p:sp>
        <p:nvSpPr>
          <p:cNvPr id="337" name="Google Shape;337;p27"/>
          <p:cNvSpPr txBox="1"/>
          <p:nvPr/>
        </p:nvSpPr>
        <p:spPr>
          <a:xfrm>
            <a:off x="4572000" y="5285602"/>
            <a:ext cx="4419600"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PNTC</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1"/>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Video</a:t>
            </a:r>
            <a:endParaRPr/>
          </a:p>
        </p:txBody>
      </p:sp>
      <p:pic>
        <p:nvPicPr>
          <p:cNvPr id="344" name="Google Shape;344;p31"/>
          <p:cNvPicPr preferRelativeResize="0">
            <a:picLocks noGrp="1"/>
          </p:cNvPicPr>
          <p:nvPr>
            <p:ph type="body" idx="1"/>
          </p:nvPr>
        </p:nvPicPr>
        <p:blipFill rotWithShape="1">
          <a:blip r:embed="rId3">
            <a:alphaModFix/>
          </a:blip>
          <a:srcRect/>
          <a:stretch/>
        </p:blipFill>
        <p:spPr>
          <a:xfrm>
            <a:off x="1531817" y="1447800"/>
            <a:ext cx="6080366" cy="3253763"/>
          </a:xfrm>
          <a:prstGeom prst="rect">
            <a:avLst/>
          </a:prstGeom>
          <a:noFill/>
          <a:ln>
            <a:noFill/>
          </a:ln>
        </p:spPr>
      </p:pic>
      <p:sp>
        <p:nvSpPr>
          <p:cNvPr id="345" name="Google Shape;345;p31"/>
          <p:cNvSpPr txBox="1"/>
          <p:nvPr/>
        </p:nvSpPr>
        <p:spPr>
          <a:xfrm>
            <a:off x="3009900" y="5040868"/>
            <a:ext cx="31242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Click </a:t>
            </a:r>
            <a:r>
              <a:rPr lang="en-US" sz="180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here</a:t>
            </a:r>
            <a:r>
              <a:rPr lang="en-US" sz="1800" b="0" i="0" u="none" strike="noStrike" cap="none">
                <a:solidFill>
                  <a:schemeClr val="dk1"/>
                </a:solidFill>
                <a:latin typeface="Arial"/>
                <a:ea typeface="Arial"/>
                <a:cs typeface="Arial"/>
                <a:sym typeface="Arial"/>
              </a:rPr>
              <a:t> to watch the video</a:t>
            </a:r>
            <a:endParaRPr sz="1400" b="0" i="0" u="none" strike="noStrike" cap="none">
              <a:solidFill>
                <a:srgbClr val="000000"/>
              </a:solidFill>
              <a:latin typeface="Arial"/>
              <a:ea typeface="Arial"/>
              <a:cs typeface="Arial"/>
              <a:sym typeface="Arial"/>
            </a:endParaRPr>
          </a:p>
        </p:txBody>
      </p:sp>
      <p:sp>
        <p:nvSpPr>
          <p:cNvPr id="346" name="Google Shape;346;p31"/>
          <p:cNvSpPr txBox="1"/>
          <p:nvPr/>
        </p:nvSpPr>
        <p:spPr>
          <a:xfrm>
            <a:off x="3934050" y="5285600"/>
            <a:ext cx="50214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chemeClr val="lt2"/>
                </a:solidFill>
                <a:latin typeface="Arial"/>
                <a:ea typeface="Arial"/>
                <a:cs typeface="Arial"/>
                <a:sym typeface="Arial"/>
              </a:rPr>
              <a:t>Source: </a:t>
            </a:r>
            <a:r>
              <a:rPr lang="en-US" sz="1200" i="1">
                <a:solidFill>
                  <a:schemeClr val="lt2"/>
                </a:solidFill>
              </a:rPr>
              <a:t>GW Cancer Center, 2021.</a:t>
            </a:r>
            <a:endParaRPr sz="1200" b="0" i="0" u="none" strike="noStrike" cap="none">
              <a:solidFill>
                <a:schemeClr val="lt2"/>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32"/>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Supporting Patients</a:t>
            </a:r>
            <a:endParaRPr/>
          </a:p>
        </p:txBody>
      </p:sp>
      <p:sp>
        <p:nvSpPr>
          <p:cNvPr id="353" name="Google Shape;353;p32"/>
          <p:cNvSpPr txBox="1">
            <a:spLocks noGrp="1"/>
          </p:cNvSpPr>
          <p:nvPr>
            <p:ph type="body" idx="1"/>
          </p:nvPr>
        </p:nvSpPr>
        <p:spPr>
          <a:xfrm>
            <a:off x="457200" y="1447800"/>
            <a:ext cx="8229600" cy="3810000"/>
          </a:xfrm>
          <a:prstGeom prst="rect">
            <a:avLst/>
          </a:prstGeom>
          <a:noFill/>
          <a:ln>
            <a:noFill/>
          </a:ln>
        </p:spPr>
        <p:txBody>
          <a:bodyPr spcFirstLastPara="1" wrap="square" lIns="91425" tIns="45700" rIns="91425" bIns="45700" anchor="t" anchorCtr="0">
            <a:noAutofit/>
          </a:bodyPr>
          <a:lstStyle/>
          <a:p>
            <a:pPr marL="342900" lvl="0" indent="-343535" algn="l" rtl="0">
              <a:lnSpc>
                <a:spcPct val="100000"/>
              </a:lnSpc>
              <a:spcBef>
                <a:spcPts val="0"/>
              </a:spcBef>
              <a:spcAft>
                <a:spcPts val="0"/>
              </a:spcAft>
              <a:buClr>
                <a:srgbClr val="3F3F3F"/>
              </a:buClr>
              <a:buSzPts val="2600"/>
              <a:buFont typeface="Arial"/>
              <a:buChar char="•"/>
            </a:pPr>
            <a:r>
              <a:rPr lang="en-US" sz="2600"/>
              <a:t>Draw from knowledge of medical terms</a:t>
            </a:r>
            <a:endParaRPr sz="2600"/>
          </a:p>
          <a:p>
            <a:pPr marL="342900" lvl="0" indent="-343535" algn="l" rtl="0">
              <a:lnSpc>
                <a:spcPct val="100000"/>
              </a:lnSpc>
              <a:spcBef>
                <a:spcPts val="1200"/>
              </a:spcBef>
              <a:spcAft>
                <a:spcPts val="0"/>
              </a:spcAft>
              <a:buClr>
                <a:srgbClr val="3F3F3F"/>
              </a:buClr>
              <a:buSzPts val="2600"/>
              <a:buFont typeface="Arial"/>
              <a:buChar char="•"/>
            </a:pPr>
            <a:r>
              <a:rPr lang="en-US" sz="2600"/>
              <a:t>Remain empathic, encouraging, positive and reassuring</a:t>
            </a:r>
            <a:endParaRPr sz="2600"/>
          </a:p>
          <a:p>
            <a:pPr marL="342900" lvl="0" indent="-343535" algn="l" rtl="0">
              <a:lnSpc>
                <a:spcPct val="100000"/>
              </a:lnSpc>
              <a:spcBef>
                <a:spcPts val="1200"/>
              </a:spcBef>
              <a:spcAft>
                <a:spcPts val="0"/>
              </a:spcAft>
              <a:buClr>
                <a:srgbClr val="3F3F3F"/>
              </a:buClr>
              <a:buSzPts val="2600"/>
              <a:buFont typeface="Arial"/>
              <a:buChar char="•"/>
            </a:pPr>
            <a:r>
              <a:rPr lang="en-US" sz="2600"/>
              <a:t>Focus on working with the patient</a:t>
            </a:r>
            <a:endParaRPr sz="2600"/>
          </a:p>
          <a:p>
            <a:pPr marL="342900" lvl="0" indent="-343535" algn="l" rtl="0">
              <a:lnSpc>
                <a:spcPct val="100000"/>
              </a:lnSpc>
              <a:spcBef>
                <a:spcPts val="1200"/>
              </a:spcBef>
              <a:spcAft>
                <a:spcPts val="0"/>
              </a:spcAft>
              <a:buClr>
                <a:srgbClr val="3F3F3F"/>
              </a:buClr>
              <a:buSzPts val="2600"/>
              <a:buFont typeface="Arial"/>
              <a:buChar char="•"/>
            </a:pPr>
            <a:r>
              <a:rPr lang="en-US" sz="2600"/>
              <a:t>Gently confront the patient when necessary</a:t>
            </a:r>
            <a:endParaRPr sz="2600"/>
          </a:p>
          <a:p>
            <a:pPr marL="342900" lvl="0" indent="-343535" algn="l" rtl="0">
              <a:lnSpc>
                <a:spcPct val="100000"/>
              </a:lnSpc>
              <a:spcBef>
                <a:spcPts val="1200"/>
              </a:spcBef>
              <a:spcAft>
                <a:spcPts val="0"/>
              </a:spcAft>
              <a:buClr>
                <a:srgbClr val="3F3F3F"/>
              </a:buClr>
              <a:buSzPts val="2600"/>
              <a:buFont typeface="Arial"/>
              <a:buChar char="•"/>
            </a:pPr>
            <a:r>
              <a:rPr lang="en-US" sz="2600"/>
              <a:t>Encourage the patient to speak up and ask questions and to make sure she understands all of the treatment options </a:t>
            </a:r>
            <a:endParaRPr sz="2600"/>
          </a:p>
          <a:p>
            <a:pPr marL="342900" lvl="0" indent="-178435" algn="l" rtl="0">
              <a:lnSpc>
                <a:spcPct val="100000"/>
              </a:lnSpc>
              <a:spcBef>
                <a:spcPts val="1118"/>
              </a:spcBef>
              <a:spcAft>
                <a:spcPts val="0"/>
              </a:spcAft>
              <a:buClr>
                <a:srgbClr val="3F3F3F"/>
              </a:buClr>
              <a:buSzPts val="2800"/>
              <a:buFont typeface="Arial"/>
              <a:buNone/>
            </a:pPr>
            <a:endParaRPr sz="26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33"/>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8888"/>
              <a:buNone/>
            </a:pPr>
            <a:r>
              <a:rPr lang="en-US"/>
              <a:t>Maintain Communication with the Patient</a:t>
            </a:r>
            <a:endParaRPr/>
          </a:p>
        </p:txBody>
      </p:sp>
      <p:sp>
        <p:nvSpPr>
          <p:cNvPr id="360" name="Google Shape;360;p33"/>
          <p:cNvSpPr txBox="1">
            <a:spLocks noGrp="1"/>
          </p:cNvSpPr>
          <p:nvPr>
            <p:ph type="body" idx="1"/>
          </p:nvPr>
        </p:nvSpPr>
        <p:spPr>
          <a:xfrm>
            <a:off x="533400" y="1676400"/>
            <a:ext cx="8229600" cy="4525963"/>
          </a:xfrm>
          <a:prstGeom prst="rect">
            <a:avLst/>
          </a:prstGeom>
          <a:noFill/>
          <a:ln>
            <a:noFill/>
          </a:ln>
        </p:spPr>
        <p:txBody>
          <a:bodyPr spcFirstLastPara="1" wrap="square" lIns="91425" tIns="45700" rIns="91425" bIns="45700" anchor="t" anchorCtr="0">
            <a:normAutofit/>
          </a:bodyPr>
          <a:lstStyle/>
          <a:p>
            <a:pPr marL="342900" lvl="0" indent="-330200" algn="l" rtl="0">
              <a:lnSpc>
                <a:spcPct val="100000"/>
              </a:lnSpc>
              <a:spcBef>
                <a:spcPts val="0"/>
              </a:spcBef>
              <a:spcAft>
                <a:spcPts val="0"/>
              </a:spcAft>
              <a:buClr>
                <a:srgbClr val="3F3F3F"/>
              </a:buClr>
              <a:buSzPts val="2600"/>
              <a:buFont typeface="Arial"/>
              <a:buChar char="•"/>
            </a:pPr>
            <a:r>
              <a:rPr lang="en-US" sz="2600" b="1"/>
              <a:t>Do not ever </a:t>
            </a:r>
            <a:r>
              <a:rPr lang="en-US" sz="2600"/>
              <a:t>promise or guarantee anything that you cannot definitely provide yourself</a:t>
            </a:r>
            <a:endParaRPr sz="2600"/>
          </a:p>
          <a:p>
            <a:pPr marL="342900" lvl="0" indent="-330200" algn="l" rtl="0">
              <a:lnSpc>
                <a:spcPct val="100000"/>
              </a:lnSpc>
              <a:spcBef>
                <a:spcPts val="1200"/>
              </a:spcBef>
              <a:spcAft>
                <a:spcPts val="0"/>
              </a:spcAft>
              <a:buClr>
                <a:srgbClr val="3F3F3F"/>
              </a:buClr>
              <a:buSzPts val="2600"/>
              <a:buFont typeface="Arial"/>
              <a:buChar char="•"/>
            </a:pPr>
            <a:r>
              <a:rPr lang="en-US" sz="2600"/>
              <a:t>Always keep your word and follow through</a:t>
            </a:r>
            <a:endParaRPr sz="2600"/>
          </a:p>
          <a:p>
            <a:pPr marL="342900" lvl="0" indent="-330200" algn="l" rtl="0">
              <a:lnSpc>
                <a:spcPct val="100000"/>
              </a:lnSpc>
              <a:spcBef>
                <a:spcPts val="1200"/>
              </a:spcBef>
              <a:spcAft>
                <a:spcPts val="0"/>
              </a:spcAft>
              <a:buClr>
                <a:srgbClr val="3F3F3F"/>
              </a:buClr>
              <a:buSzPts val="2600"/>
              <a:buFont typeface="Arial"/>
              <a:buChar char="•"/>
            </a:pPr>
            <a:r>
              <a:rPr lang="en-US" sz="2600"/>
              <a:t>Be open and honest with the patient about realistic outcomes</a:t>
            </a:r>
            <a:endParaRPr sz="2600"/>
          </a:p>
          <a:p>
            <a:pPr marL="342900" lvl="0" indent="-330200" algn="l" rtl="0">
              <a:lnSpc>
                <a:spcPct val="100000"/>
              </a:lnSpc>
              <a:spcBef>
                <a:spcPts val="1200"/>
              </a:spcBef>
              <a:spcAft>
                <a:spcPts val="0"/>
              </a:spcAft>
              <a:buClr>
                <a:srgbClr val="3F3F3F"/>
              </a:buClr>
              <a:buSzPts val="2600"/>
              <a:buFont typeface="Arial"/>
              <a:buChar char="•"/>
            </a:pPr>
            <a:r>
              <a:rPr lang="en-US" sz="2600"/>
              <a:t>Keep the patient updated</a:t>
            </a:r>
            <a:endParaRPr sz="26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0"/>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8888"/>
              <a:buNone/>
            </a:pPr>
            <a:r>
              <a:rPr lang="en-US"/>
              <a:t>Self-Advocacy Tools to Support Patients</a:t>
            </a:r>
            <a:endParaRPr/>
          </a:p>
        </p:txBody>
      </p:sp>
      <p:sp>
        <p:nvSpPr>
          <p:cNvPr id="367" name="Google Shape;367;p30"/>
          <p:cNvSpPr txBox="1">
            <a:spLocks noGrp="1"/>
          </p:cNvSpPr>
          <p:nvPr>
            <p:ph type="body" idx="1"/>
          </p:nvPr>
        </p:nvSpPr>
        <p:spPr>
          <a:xfrm>
            <a:off x="457200" y="1600200"/>
            <a:ext cx="4573200" cy="40386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rgbClr val="3F3F3F"/>
              </a:buClr>
              <a:buSzPts val="2800"/>
              <a:buFont typeface="Arial"/>
              <a:buChar char="•"/>
            </a:pPr>
            <a:r>
              <a:rPr lang="en-US" sz="2800"/>
              <a:t>The National Coalition for Cancer Survivorship</a:t>
            </a:r>
            <a:endParaRPr/>
          </a:p>
          <a:p>
            <a:pPr marL="914400" lvl="1" indent="-406400" algn="l" rtl="0">
              <a:lnSpc>
                <a:spcPct val="100000"/>
              </a:lnSpc>
              <a:spcBef>
                <a:spcPts val="0"/>
              </a:spcBef>
              <a:spcAft>
                <a:spcPts val="0"/>
              </a:spcAft>
              <a:buSzPts val="2800"/>
              <a:buChar char="–"/>
            </a:pPr>
            <a:r>
              <a:rPr lang="en-US" sz="2800"/>
              <a:t>Cancer Survival Toolbox</a:t>
            </a:r>
            <a:endParaRPr sz="2800"/>
          </a:p>
          <a:p>
            <a:pPr marL="914400" lvl="1" indent="-406400" algn="l" rtl="0">
              <a:lnSpc>
                <a:spcPct val="100000"/>
              </a:lnSpc>
              <a:spcBef>
                <a:spcPts val="0"/>
              </a:spcBef>
              <a:spcAft>
                <a:spcPts val="0"/>
              </a:spcAft>
              <a:buSzPts val="2800"/>
              <a:buChar char="–"/>
            </a:pPr>
            <a:r>
              <a:rPr lang="en-US" sz="2800"/>
              <a:t>Self-Advocacy: A Cancer Survivor’s Handbook</a:t>
            </a:r>
            <a:endParaRPr sz="2800"/>
          </a:p>
        </p:txBody>
      </p:sp>
      <p:sp>
        <p:nvSpPr>
          <p:cNvPr id="368" name="Google Shape;368;p30"/>
          <p:cNvSpPr txBox="1"/>
          <p:nvPr/>
        </p:nvSpPr>
        <p:spPr>
          <a:xfrm>
            <a:off x="484909" y="4876800"/>
            <a:ext cx="51816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sng" strike="noStrike" cap="none">
                <a:solidFill>
                  <a:srgbClr val="595959"/>
                </a:solidFill>
                <a:latin typeface="Arial"/>
                <a:ea typeface="Arial"/>
                <a:cs typeface="Arial"/>
                <a:sym typeface="Arial"/>
                <a:hlinkClick r:id="rId3">
                  <a:extLst>
                    <a:ext uri="{A12FA001-AC4F-418D-AE19-62706E023703}">
                      <ahyp:hlinkClr xmlns:ahyp="http://schemas.microsoft.com/office/drawing/2018/hyperlinkcolor" val="tx"/>
                    </a:ext>
                  </a:extLst>
                </a:hlinkClick>
              </a:rPr>
              <a:t>www.CancerAdvocacy.org</a:t>
            </a:r>
            <a:endParaRPr sz="3200" b="0" i="0" u="none" strike="noStrike" cap="none">
              <a:solidFill>
                <a:srgbClr val="595959"/>
              </a:solidFill>
              <a:latin typeface="Arial"/>
              <a:ea typeface="Arial"/>
              <a:cs typeface="Arial"/>
              <a:sym typeface="Arial"/>
            </a:endParaRPr>
          </a:p>
        </p:txBody>
      </p:sp>
      <p:pic>
        <p:nvPicPr>
          <p:cNvPr id="369" name="Google Shape;369;p30"/>
          <p:cNvPicPr preferRelativeResize="0"/>
          <p:nvPr/>
        </p:nvPicPr>
        <p:blipFill rotWithShape="1">
          <a:blip r:embed="rId4">
            <a:alphaModFix/>
          </a:blip>
          <a:srcRect l="29286" t="17699" r="30834" b="12536"/>
          <a:stretch/>
        </p:blipFill>
        <p:spPr>
          <a:xfrm>
            <a:off x="5130075" y="1515800"/>
            <a:ext cx="3423677" cy="336917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5"/>
          <p:cNvSpPr txBox="1">
            <a:spLocks noGrp="1"/>
          </p:cNvSpPr>
          <p:nvPr>
            <p:ph type="title"/>
          </p:nvPr>
        </p:nvSpPr>
        <p:spPr>
          <a:xfrm>
            <a:off x="457200" y="1524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Conclusion</a:t>
            </a:r>
            <a:endParaRPr/>
          </a:p>
        </p:txBody>
      </p:sp>
      <p:sp>
        <p:nvSpPr>
          <p:cNvPr id="376" name="Google Shape;376;p35"/>
          <p:cNvSpPr txBox="1">
            <a:spLocks noGrp="1"/>
          </p:cNvSpPr>
          <p:nvPr>
            <p:ph type="body" idx="1"/>
          </p:nvPr>
        </p:nvSpPr>
        <p:spPr>
          <a:xfrm>
            <a:off x="457200" y="1143000"/>
            <a:ext cx="82296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2000">
              <a:solidFill>
                <a:schemeClr val="dk1"/>
              </a:solidFill>
            </a:endParaRPr>
          </a:p>
          <a:p>
            <a:pPr marL="457200" lvl="0" indent="-355600" algn="l" rtl="0">
              <a:lnSpc>
                <a:spcPct val="120000"/>
              </a:lnSpc>
              <a:spcBef>
                <a:spcPts val="0"/>
              </a:spcBef>
              <a:spcAft>
                <a:spcPts val="0"/>
              </a:spcAft>
              <a:buClr>
                <a:schemeClr val="dk1"/>
              </a:buClr>
              <a:buSzPts val="2000"/>
              <a:buChar char="•"/>
            </a:pPr>
            <a:r>
              <a:rPr lang="en-US" sz="2000">
                <a:solidFill>
                  <a:schemeClr val="dk1"/>
                </a:solidFill>
              </a:rPr>
              <a:t>Describe the terms advocacy and self-advocacy </a:t>
            </a:r>
            <a:endParaRPr sz="2000">
              <a:solidFill>
                <a:schemeClr val="dk1"/>
              </a:solidFill>
            </a:endParaRPr>
          </a:p>
          <a:p>
            <a:pPr marL="457200" lvl="0" indent="-355600" algn="l" rtl="0">
              <a:lnSpc>
                <a:spcPct val="120000"/>
              </a:lnSpc>
              <a:spcBef>
                <a:spcPts val="0"/>
              </a:spcBef>
              <a:spcAft>
                <a:spcPts val="0"/>
              </a:spcAft>
              <a:buClr>
                <a:schemeClr val="dk1"/>
              </a:buClr>
              <a:buSzPts val="2000"/>
              <a:buChar char="•"/>
            </a:pPr>
            <a:r>
              <a:rPr lang="en-US" sz="2000">
                <a:solidFill>
                  <a:schemeClr val="dk1"/>
                </a:solidFill>
              </a:rPr>
              <a:t>Implement strategies for advocating for your patient </a:t>
            </a:r>
            <a:endParaRPr sz="2000">
              <a:solidFill>
                <a:schemeClr val="dk1"/>
              </a:solidFill>
            </a:endParaRPr>
          </a:p>
          <a:p>
            <a:pPr marL="457200" lvl="0" indent="-355600" algn="l" rtl="0">
              <a:lnSpc>
                <a:spcPct val="120000"/>
              </a:lnSpc>
              <a:spcBef>
                <a:spcPts val="0"/>
              </a:spcBef>
              <a:spcAft>
                <a:spcPts val="0"/>
              </a:spcAft>
              <a:buClr>
                <a:schemeClr val="dk1"/>
              </a:buClr>
              <a:buSzPts val="2000"/>
              <a:buChar char="•"/>
            </a:pPr>
            <a:r>
              <a:rPr lang="en-US" sz="2000">
                <a:solidFill>
                  <a:schemeClr val="dk1"/>
                </a:solidFill>
              </a:rPr>
              <a:t>Describe components of self-advocacy </a:t>
            </a:r>
            <a:endParaRPr sz="2000">
              <a:solidFill>
                <a:schemeClr val="dk1"/>
              </a:solidFill>
            </a:endParaRPr>
          </a:p>
          <a:p>
            <a:pPr marL="457200" lvl="0" indent="-355600" algn="l" rtl="0">
              <a:lnSpc>
                <a:spcPct val="120000"/>
              </a:lnSpc>
              <a:spcBef>
                <a:spcPts val="0"/>
              </a:spcBef>
              <a:spcAft>
                <a:spcPts val="0"/>
              </a:spcAft>
              <a:buClr>
                <a:schemeClr val="dk1"/>
              </a:buClr>
              <a:buSzPts val="2000"/>
              <a:buChar char="•"/>
            </a:pPr>
            <a:r>
              <a:rPr lang="en-US" sz="2000">
                <a:solidFill>
                  <a:schemeClr val="dk1"/>
                </a:solidFill>
              </a:rPr>
              <a:t>Assess patient capacity to advocate for her or himself </a:t>
            </a:r>
            <a:endParaRPr sz="2000">
              <a:solidFill>
                <a:schemeClr val="dk1"/>
              </a:solidFill>
            </a:endParaRPr>
          </a:p>
          <a:p>
            <a:pPr marL="457200" lvl="0" indent="-355600" algn="l" rtl="0">
              <a:lnSpc>
                <a:spcPct val="120000"/>
              </a:lnSpc>
              <a:spcBef>
                <a:spcPts val="0"/>
              </a:spcBef>
              <a:spcAft>
                <a:spcPts val="0"/>
              </a:spcAft>
              <a:buClr>
                <a:schemeClr val="dk1"/>
              </a:buClr>
              <a:buSzPts val="2000"/>
              <a:buChar char="•"/>
            </a:pPr>
            <a:r>
              <a:rPr lang="en-US" sz="2000">
                <a:solidFill>
                  <a:schemeClr val="dk1"/>
                </a:solidFill>
              </a:rPr>
              <a:t>Support personal empowerment to help patients and caregivers advocate for themselves </a:t>
            </a:r>
            <a:endParaRPr sz="2000">
              <a:solidFill>
                <a:schemeClr val="dk1"/>
              </a:solidFill>
            </a:endParaRPr>
          </a:p>
          <a:p>
            <a:pPr marL="457200" lvl="0" indent="-355600" algn="l" rtl="0">
              <a:lnSpc>
                <a:spcPct val="120000"/>
              </a:lnSpc>
              <a:spcBef>
                <a:spcPts val="0"/>
              </a:spcBef>
              <a:spcAft>
                <a:spcPts val="0"/>
              </a:spcAft>
              <a:buClr>
                <a:schemeClr val="dk1"/>
              </a:buClr>
              <a:buSzPts val="2000"/>
              <a:buChar char="•"/>
            </a:pPr>
            <a:r>
              <a:rPr lang="en-US" sz="2000">
                <a:solidFill>
                  <a:schemeClr val="dk1"/>
                </a:solidFill>
              </a:rPr>
              <a:t>Identify strategies to support the patient's ability to advocate for him or herself and communicate with the medical team </a:t>
            </a:r>
            <a:endParaRPr sz="2000">
              <a:solidFill>
                <a:schemeClr val="dk1"/>
              </a:solidFill>
            </a:endParaRPr>
          </a:p>
          <a:p>
            <a:pPr marL="457200" lvl="0" indent="-355600" algn="l" rtl="0">
              <a:lnSpc>
                <a:spcPct val="120000"/>
              </a:lnSpc>
              <a:spcBef>
                <a:spcPts val="0"/>
              </a:spcBef>
              <a:spcAft>
                <a:spcPts val="0"/>
              </a:spcAft>
              <a:buClr>
                <a:schemeClr val="dk1"/>
              </a:buClr>
              <a:buSzPts val="2000"/>
              <a:buChar char="•"/>
            </a:pPr>
            <a:r>
              <a:rPr lang="en-US" sz="2000">
                <a:solidFill>
                  <a:schemeClr val="dk1"/>
                </a:solidFill>
              </a:rPr>
              <a:t>Describe strategies for advocating for quality patient care and optimal patient systems</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4"/>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Learning Objectives</a:t>
            </a:r>
            <a:endParaRPr/>
          </a:p>
        </p:txBody>
      </p:sp>
      <p:graphicFrame>
        <p:nvGraphicFramePr>
          <p:cNvPr id="56" name="Google Shape;56;p4"/>
          <p:cNvGraphicFramePr/>
          <p:nvPr/>
        </p:nvGraphicFramePr>
        <p:xfrm>
          <a:off x="974150" y="1447800"/>
          <a:ext cx="7308850" cy="3444464"/>
        </p:xfrm>
        <a:graphic>
          <a:graphicData uri="http://schemas.openxmlformats.org/drawingml/2006/table">
            <a:tbl>
              <a:tblPr>
                <a:solidFill>
                  <a:srgbClr val="FFFFFF"/>
                </a:solidFill>
                <a:tableStyleId>{C0F7A62A-9D02-41A5-A35F-2B16C0E4ADC0}</a:tableStyleId>
              </a:tblPr>
              <a:tblGrid>
                <a:gridCol w="7308850">
                  <a:extLst>
                    <a:ext uri="{9D8B030D-6E8A-4147-A177-3AD203B41FA5}">
                      <a16:colId xmlns:a16="http://schemas.microsoft.com/office/drawing/2014/main" val="20000"/>
                    </a:ext>
                  </a:extLst>
                </a:gridCol>
              </a:tblGrid>
              <a:tr h="666750">
                <a:tc>
                  <a:txBody>
                    <a:bodyPr/>
                    <a:lstStyle/>
                    <a:p>
                      <a:pPr marL="457200" lvl="0" indent="-342900" algn="l" rtl="0">
                        <a:lnSpc>
                          <a:spcPct val="120000"/>
                        </a:lnSpc>
                        <a:spcBef>
                          <a:spcPts val="0"/>
                        </a:spcBef>
                        <a:spcAft>
                          <a:spcPts val="0"/>
                        </a:spcAft>
                        <a:buClr>
                          <a:schemeClr val="dk1"/>
                        </a:buClr>
                        <a:buSzPts val="1800"/>
                        <a:buChar char="●"/>
                      </a:pPr>
                      <a:r>
                        <a:rPr lang="en-US" sz="1800">
                          <a:solidFill>
                            <a:schemeClr val="dk1"/>
                          </a:solidFill>
                          <a:highlight>
                            <a:srgbClr val="FFFFFF"/>
                          </a:highlight>
                        </a:rPr>
                        <a:t>Describe the terms advocacy and self-advocacy </a:t>
                      </a:r>
                      <a:endParaRPr sz="1800">
                        <a:solidFill>
                          <a:schemeClr val="dk1"/>
                        </a:solidFill>
                        <a:highlight>
                          <a:srgbClr val="FFFFFF"/>
                        </a:highlight>
                      </a:endParaRPr>
                    </a:p>
                    <a:p>
                      <a:pPr marL="457200" lvl="0" indent="-342900" algn="l" rtl="0">
                        <a:lnSpc>
                          <a:spcPct val="120000"/>
                        </a:lnSpc>
                        <a:spcBef>
                          <a:spcPts val="0"/>
                        </a:spcBef>
                        <a:spcAft>
                          <a:spcPts val="0"/>
                        </a:spcAft>
                        <a:buClr>
                          <a:schemeClr val="dk1"/>
                        </a:buClr>
                        <a:buSzPts val="1800"/>
                        <a:buChar char="●"/>
                      </a:pPr>
                      <a:r>
                        <a:rPr lang="en-US" sz="1800">
                          <a:solidFill>
                            <a:schemeClr val="dk1"/>
                          </a:solidFill>
                          <a:highlight>
                            <a:srgbClr val="FFFFFF"/>
                          </a:highlight>
                        </a:rPr>
                        <a:t>Implement strategies for advocating for your patient </a:t>
                      </a:r>
                      <a:endParaRPr sz="1800">
                        <a:solidFill>
                          <a:schemeClr val="dk1"/>
                        </a:solidFill>
                        <a:highlight>
                          <a:srgbClr val="FFFFFF"/>
                        </a:highlight>
                      </a:endParaRPr>
                    </a:p>
                    <a:p>
                      <a:pPr marL="457200" lvl="0" indent="-342900" algn="l" rtl="0">
                        <a:lnSpc>
                          <a:spcPct val="120000"/>
                        </a:lnSpc>
                        <a:spcBef>
                          <a:spcPts val="0"/>
                        </a:spcBef>
                        <a:spcAft>
                          <a:spcPts val="0"/>
                        </a:spcAft>
                        <a:buClr>
                          <a:schemeClr val="dk1"/>
                        </a:buClr>
                        <a:buSzPts val="1800"/>
                        <a:buChar char="●"/>
                      </a:pPr>
                      <a:r>
                        <a:rPr lang="en-US" sz="1800">
                          <a:solidFill>
                            <a:schemeClr val="dk1"/>
                          </a:solidFill>
                          <a:highlight>
                            <a:srgbClr val="FFFFFF"/>
                          </a:highlight>
                        </a:rPr>
                        <a:t>Describe components of self-advocacy </a:t>
                      </a:r>
                      <a:endParaRPr sz="1800">
                        <a:solidFill>
                          <a:schemeClr val="dk1"/>
                        </a:solidFill>
                        <a:highlight>
                          <a:srgbClr val="FFFFFF"/>
                        </a:highlight>
                      </a:endParaRPr>
                    </a:p>
                    <a:p>
                      <a:pPr marL="457200" lvl="0" indent="-342900" algn="l" rtl="0">
                        <a:lnSpc>
                          <a:spcPct val="120000"/>
                        </a:lnSpc>
                        <a:spcBef>
                          <a:spcPts val="0"/>
                        </a:spcBef>
                        <a:spcAft>
                          <a:spcPts val="0"/>
                        </a:spcAft>
                        <a:buClr>
                          <a:schemeClr val="dk1"/>
                        </a:buClr>
                        <a:buSzPts val="1800"/>
                        <a:buChar char="●"/>
                      </a:pPr>
                      <a:r>
                        <a:rPr lang="en-US" sz="1800">
                          <a:solidFill>
                            <a:schemeClr val="dk1"/>
                          </a:solidFill>
                          <a:highlight>
                            <a:srgbClr val="FFFFFF"/>
                          </a:highlight>
                        </a:rPr>
                        <a:t>Assess patient capacity to advocate for themselves </a:t>
                      </a:r>
                      <a:endParaRPr sz="1800">
                        <a:solidFill>
                          <a:schemeClr val="dk1"/>
                        </a:solidFill>
                        <a:highlight>
                          <a:srgbClr val="FFFFFF"/>
                        </a:highlight>
                      </a:endParaRPr>
                    </a:p>
                    <a:p>
                      <a:pPr marL="457200" lvl="0" indent="-342900" algn="l" rtl="0">
                        <a:lnSpc>
                          <a:spcPct val="120000"/>
                        </a:lnSpc>
                        <a:spcBef>
                          <a:spcPts val="0"/>
                        </a:spcBef>
                        <a:spcAft>
                          <a:spcPts val="0"/>
                        </a:spcAft>
                        <a:buClr>
                          <a:schemeClr val="dk1"/>
                        </a:buClr>
                        <a:buSzPts val="1800"/>
                        <a:buChar char="●"/>
                      </a:pPr>
                      <a:r>
                        <a:rPr lang="en-US" sz="1800">
                          <a:solidFill>
                            <a:schemeClr val="dk1"/>
                          </a:solidFill>
                          <a:highlight>
                            <a:srgbClr val="FFFFFF"/>
                          </a:highlight>
                        </a:rPr>
                        <a:t>Support personal empowerment to help patients and caregivers advocate for themselves </a:t>
                      </a:r>
                      <a:endParaRPr sz="1800">
                        <a:solidFill>
                          <a:schemeClr val="dk1"/>
                        </a:solidFill>
                        <a:highlight>
                          <a:srgbClr val="FFFFFF"/>
                        </a:highlight>
                      </a:endParaRPr>
                    </a:p>
                    <a:p>
                      <a:pPr marL="457200" lvl="0" indent="-342900" algn="l" rtl="0">
                        <a:lnSpc>
                          <a:spcPct val="120000"/>
                        </a:lnSpc>
                        <a:spcBef>
                          <a:spcPts val="0"/>
                        </a:spcBef>
                        <a:spcAft>
                          <a:spcPts val="0"/>
                        </a:spcAft>
                        <a:buClr>
                          <a:schemeClr val="dk1"/>
                        </a:buClr>
                        <a:buSzPts val="1800"/>
                        <a:buChar char="●"/>
                      </a:pPr>
                      <a:r>
                        <a:rPr lang="en-US" sz="1800">
                          <a:solidFill>
                            <a:schemeClr val="dk1"/>
                          </a:solidFill>
                          <a:highlight>
                            <a:srgbClr val="FFFFFF"/>
                          </a:highlight>
                        </a:rPr>
                        <a:t>Identify strategies to support the patient's ability to advocate for themselves and communicate with the medical team </a:t>
                      </a:r>
                      <a:endParaRPr sz="1800">
                        <a:solidFill>
                          <a:schemeClr val="dk1"/>
                        </a:solidFill>
                        <a:highlight>
                          <a:srgbClr val="FFFFFF"/>
                        </a:highlight>
                      </a:endParaRPr>
                    </a:p>
                    <a:p>
                      <a:pPr marL="457200" lvl="0" indent="-342900" algn="l" rtl="0">
                        <a:lnSpc>
                          <a:spcPct val="120000"/>
                        </a:lnSpc>
                        <a:spcBef>
                          <a:spcPts val="0"/>
                        </a:spcBef>
                        <a:spcAft>
                          <a:spcPts val="0"/>
                        </a:spcAft>
                        <a:buClr>
                          <a:schemeClr val="dk1"/>
                        </a:buClr>
                        <a:buSzPts val="1800"/>
                        <a:buChar char="●"/>
                      </a:pPr>
                      <a:r>
                        <a:rPr lang="en-US" sz="1800">
                          <a:solidFill>
                            <a:schemeClr val="dk1"/>
                          </a:solidFill>
                          <a:highlight>
                            <a:srgbClr val="FFFFFF"/>
                          </a:highlight>
                        </a:rPr>
                        <a:t>Describe strategies for advocating for quality patient care and optimal patient systems</a:t>
                      </a:r>
                      <a:endParaRPr sz="1800">
                        <a:solidFill>
                          <a:schemeClr val="dk1"/>
                        </a:solidFill>
                        <a:highlight>
                          <a:srgbClr val="FFFFFF"/>
                        </a:highlight>
                      </a:endParaRPr>
                    </a:p>
                  </a:txBody>
                  <a:tcPr marL="91425" marR="91425" marT="91425" marB="91425">
                    <a:lnL w="12700" cap="flat" cmpd="sng">
                      <a:solidFill>
                        <a:srgbClr val="000000">
                          <a:alpha val="0"/>
                        </a:srgbClr>
                      </a:solidFill>
                      <a:prstDash val="solid"/>
                      <a:round/>
                      <a:headEnd type="none" w="sm" len="sm"/>
                      <a:tailEnd type="none" w="sm" len="sm"/>
                    </a:lnL>
                    <a:lnR w="12700" cap="flat" cmpd="sng">
                      <a:solidFill>
                        <a:srgbClr val="000000">
                          <a:alpha val="0"/>
                        </a:srgbClr>
                      </a:solidFill>
                      <a:prstDash val="solid"/>
                      <a:round/>
                      <a:headEnd type="none" w="sm" len="sm"/>
                      <a:tailEnd type="none" w="sm" len="sm"/>
                    </a:lnR>
                    <a:lnT w="12700" cap="flat" cmpd="sng">
                      <a:solidFill>
                        <a:srgbClr val="000000">
                          <a:alpha val="0"/>
                        </a:srgbClr>
                      </a:solidFill>
                      <a:prstDash val="solid"/>
                      <a:round/>
                      <a:headEnd type="none" w="sm" len="sm"/>
                      <a:tailEnd type="none" w="sm" len="sm"/>
                    </a:lnT>
                    <a:lnB w="12700"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36"/>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References</a:t>
            </a:r>
            <a:endParaRPr/>
          </a:p>
        </p:txBody>
      </p:sp>
      <p:sp>
        <p:nvSpPr>
          <p:cNvPr id="382" name="Google Shape;382;p36"/>
          <p:cNvSpPr txBox="1">
            <a:spLocks noGrp="1"/>
          </p:cNvSpPr>
          <p:nvPr>
            <p:ph type="body" idx="1"/>
          </p:nvPr>
        </p:nvSpPr>
        <p:spPr>
          <a:xfrm>
            <a:off x="457200" y="1476904"/>
            <a:ext cx="8229600" cy="4113600"/>
          </a:xfrm>
          <a:prstGeom prst="rect">
            <a:avLst/>
          </a:prstGeom>
          <a:noFill/>
          <a:ln>
            <a:noFill/>
          </a:ln>
        </p:spPr>
        <p:txBody>
          <a:bodyPr spcFirstLastPara="1" wrap="square" lIns="91425" tIns="45700" rIns="91425" bIns="45700" anchor="t" anchorCtr="0">
            <a:noAutofit/>
          </a:bodyPr>
          <a:lstStyle/>
          <a:p>
            <a:pPr marL="457200" lvl="0" indent="-298450" algn="l" rtl="0">
              <a:spcBef>
                <a:spcPts val="360"/>
              </a:spcBef>
              <a:spcAft>
                <a:spcPts val="0"/>
              </a:spcAft>
              <a:buSzPts val="1100"/>
              <a:buChar char="•"/>
            </a:pPr>
            <a:r>
              <a:rPr lang="en-US" sz="1100"/>
              <a:t>Bellomo. C., (2016). Patient Advocacy/Patient Empowerment. Journal of Oncology Navigation &amp; Survivorship. September 2016 Vol 7, No 8mber 2016 Vol 7, No 8. </a:t>
            </a:r>
            <a:r>
              <a:rPr lang="en-US" sz="1100" u="sng">
                <a:solidFill>
                  <a:schemeClr val="hlink"/>
                </a:solidFill>
                <a:hlinkClick r:id="rId3"/>
              </a:rPr>
              <a:t>https://www.jons-online.com/issues/2016/september-2016-vol-7-no-8/1485-patient-advocacypatient-empowerment</a:t>
            </a:r>
            <a:r>
              <a:rPr lang="en-US" sz="1100"/>
              <a:t> </a:t>
            </a:r>
            <a:endParaRPr sz="1100"/>
          </a:p>
          <a:p>
            <a:pPr marL="457200" lvl="0" indent="-298450" algn="l" rtl="0">
              <a:spcBef>
                <a:spcPts val="360"/>
              </a:spcBef>
              <a:spcAft>
                <a:spcPts val="0"/>
              </a:spcAft>
              <a:buSzPts val="1100"/>
              <a:buChar char="•"/>
            </a:pPr>
            <a:r>
              <a:rPr lang="en-US" sz="1100"/>
              <a:t>GW Cancer Center (n.d.). Prepared Patient. </a:t>
            </a:r>
            <a:r>
              <a:rPr lang="en-US" sz="1100" u="sng">
                <a:solidFill>
                  <a:schemeClr val="hlink"/>
                </a:solidFill>
                <a:hlinkClick r:id="rId4"/>
              </a:rPr>
              <a:t>https://preparedpatient.org/engagement-behavior-framework/</a:t>
            </a:r>
            <a:r>
              <a:rPr lang="en-US" sz="1100"/>
              <a:t> </a:t>
            </a:r>
            <a:endParaRPr sz="1100"/>
          </a:p>
          <a:p>
            <a:pPr marL="457200" lvl="0" indent="-298450" algn="l" rtl="0">
              <a:spcBef>
                <a:spcPts val="360"/>
              </a:spcBef>
              <a:spcAft>
                <a:spcPts val="0"/>
              </a:spcAft>
              <a:buSzPts val="1100"/>
              <a:buChar char="•"/>
            </a:pPr>
            <a:r>
              <a:rPr lang="en-US" sz="1100"/>
              <a:t>Hagan, T., &amp; Donovan, H. (2013). Self‐advocacy and cancer: A concept analysis. Journal of Advanced Nursing, 69(10):2348–2359. doi: 10.1111/jan.12084.  </a:t>
            </a:r>
            <a:endParaRPr sz="1100"/>
          </a:p>
          <a:p>
            <a:pPr marL="457200" lvl="0" indent="-298450" algn="l" rtl="0">
              <a:spcBef>
                <a:spcPts val="360"/>
              </a:spcBef>
              <a:spcAft>
                <a:spcPts val="0"/>
              </a:spcAft>
              <a:buSzPts val="1100"/>
              <a:buChar char="•"/>
            </a:pPr>
            <a:r>
              <a:rPr lang="en-US" sz="1100"/>
              <a:t>Merriam‐Webster Online Dictionary. (2024). </a:t>
            </a:r>
            <a:r>
              <a:rPr lang="en-US" sz="1100" u="sng">
                <a:solidFill>
                  <a:schemeClr val="hlink"/>
                </a:solidFill>
                <a:hlinkClick r:id="rId5"/>
              </a:rPr>
              <a:t>http://www.merriam‐webster.com</a:t>
            </a:r>
            <a:r>
              <a:rPr lang="en-US" sz="1100"/>
              <a:t> </a:t>
            </a:r>
            <a:endParaRPr sz="1100"/>
          </a:p>
          <a:p>
            <a:pPr marL="457200" lvl="0" indent="-298450" algn="l" rtl="0">
              <a:spcBef>
                <a:spcPts val="360"/>
              </a:spcBef>
              <a:spcAft>
                <a:spcPts val="0"/>
              </a:spcAft>
              <a:buSzPts val="1100"/>
              <a:buChar char="•"/>
            </a:pPr>
            <a:r>
              <a:rPr lang="en-US" sz="1100"/>
              <a:t>National Cancer Institute. (n.d.). Dictionary of cancer terms. http://www.cancer.gov/dictionary.   </a:t>
            </a:r>
            <a:endParaRPr sz="1100"/>
          </a:p>
          <a:p>
            <a:pPr marL="457200" lvl="0" indent="-298450" algn="l" rtl="0">
              <a:spcBef>
                <a:spcPts val="360"/>
              </a:spcBef>
              <a:spcAft>
                <a:spcPts val="0"/>
              </a:spcAft>
              <a:buSzPts val="1100"/>
              <a:buChar char="•"/>
            </a:pPr>
            <a:r>
              <a:rPr lang="en-US" sz="1100"/>
              <a:t>National Coalition for Cancer Survivorship. (n.d.). Cancer survival toolbox©. </a:t>
            </a:r>
            <a:r>
              <a:rPr lang="en-US" sz="1100" u="sng">
                <a:solidFill>
                  <a:schemeClr val="hlink"/>
                </a:solidFill>
                <a:hlinkClick r:id="rId6"/>
              </a:rPr>
              <a:t>http://www.canceradvocacy.org/resources/cancer‐survival‐toolbox/</a:t>
            </a:r>
            <a:r>
              <a:rPr lang="en-US" sz="1100"/>
              <a:t> </a:t>
            </a:r>
            <a:endParaRPr sz="1100"/>
          </a:p>
          <a:p>
            <a:pPr marL="457200" lvl="0" indent="-298450" algn="l" rtl="0">
              <a:spcBef>
                <a:spcPts val="360"/>
              </a:spcBef>
              <a:spcAft>
                <a:spcPts val="0"/>
              </a:spcAft>
              <a:buSzPts val="1100"/>
              <a:buChar char="•"/>
            </a:pPr>
            <a:r>
              <a:rPr lang="en-US" sz="1100"/>
              <a:t>Patient Navigator Training Collaborative. (n.d.). </a:t>
            </a:r>
            <a:r>
              <a:rPr lang="en-US" sz="1100" u="sng">
                <a:solidFill>
                  <a:schemeClr val="hlink"/>
                </a:solidFill>
                <a:hlinkClick r:id="rId7"/>
              </a:rPr>
              <a:t>http://patientnavigatortraining.org/</a:t>
            </a:r>
            <a:endParaRPr sz="1100"/>
          </a:p>
          <a:p>
            <a:pPr marL="457200" lvl="0" indent="-298450" algn="l" rtl="0">
              <a:spcBef>
                <a:spcPts val="360"/>
              </a:spcBef>
              <a:spcAft>
                <a:spcPts val="0"/>
              </a:spcAft>
              <a:buSzPts val="1100"/>
              <a:buChar char="•"/>
            </a:pPr>
            <a:r>
              <a:rPr lang="en-US" sz="1100"/>
              <a:t>Thomas, T. H., Donovan, H. S., Rosenzweig, M. Q., Bender, C. M., &amp; Schenker, Y. (2021). A Conceptual Framework of Self-advocacy in Women With Cancer. ANS. Advances in nursing science, 44(1), E1–E13. </a:t>
            </a:r>
            <a:r>
              <a:rPr lang="en-US" sz="1100" u="sng">
                <a:solidFill>
                  <a:schemeClr val="hlink"/>
                </a:solidFill>
                <a:hlinkClick r:id="rId8"/>
              </a:rPr>
              <a:t>https://doi.org/10.1097/ANS.0000000000000342</a:t>
            </a:r>
            <a:r>
              <a:rPr lang="en-US" sz="1100"/>
              <a:t> </a:t>
            </a:r>
            <a:endParaRPr sz="1100"/>
          </a:p>
          <a:p>
            <a:pPr marL="457200" lvl="0" indent="-298450" algn="l" rtl="0">
              <a:spcBef>
                <a:spcPts val="360"/>
              </a:spcBef>
              <a:spcAft>
                <a:spcPts val="0"/>
              </a:spcAft>
              <a:buSzPts val="1100"/>
              <a:buChar char="•"/>
            </a:pPr>
            <a:r>
              <a:rPr lang="en-US" sz="1100"/>
              <a:t>Vose, J. (2015). Collective Wisdom: Patient-Centered Care and Research. ASCO Connection Blog. </a:t>
            </a:r>
            <a:r>
              <a:rPr lang="en-US" sz="1100" u="sng">
                <a:solidFill>
                  <a:schemeClr val="hlink"/>
                </a:solidFill>
                <a:hlinkClick r:id="rId9"/>
              </a:rPr>
              <a:t>https://connection.asco.org/blogs/collective-wisdom-patient-centered-care-and-research</a:t>
            </a:r>
            <a:r>
              <a:rPr lang="en-US" sz="1100"/>
              <a:t> </a:t>
            </a:r>
            <a:endParaRPr sz="1100"/>
          </a:p>
          <a:p>
            <a:pPr marL="0" lvl="0" indent="0" algn="l" rtl="0">
              <a:spcBef>
                <a:spcPts val="360"/>
              </a:spcBef>
              <a:spcAft>
                <a:spcPts val="0"/>
              </a:spcAft>
              <a:buNone/>
            </a:pPr>
            <a:endParaRPr sz="1100"/>
          </a:p>
          <a:p>
            <a:pPr marL="0" lvl="0" indent="0" algn="l" rtl="0">
              <a:spcBef>
                <a:spcPts val="360"/>
              </a:spcBef>
              <a:spcAft>
                <a:spcPts val="0"/>
              </a:spcAft>
              <a:buClr>
                <a:srgbClr val="3F3F3F"/>
              </a:buClr>
              <a:buSzPts val="1600"/>
              <a:buFont typeface="Arial"/>
              <a:buNone/>
            </a:pPr>
            <a:endParaRPr sz="11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g2f5448ce51b_0_0"/>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Thank you!</a:t>
            </a:r>
            <a:endParaRPr/>
          </a:p>
        </p:txBody>
      </p:sp>
      <p:sp>
        <p:nvSpPr>
          <p:cNvPr id="388" name="Google Shape;388;g2f5448ce51b_0_0"/>
          <p:cNvSpPr txBox="1">
            <a:spLocks noGrp="1"/>
          </p:cNvSpPr>
          <p:nvPr>
            <p:ph type="body" idx="1"/>
          </p:nvPr>
        </p:nvSpPr>
        <p:spPr>
          <a:xfrm>
            <a:off x="4658075" y="4272825"/>
            <a:ext cx="4397100" cy="1262400"/>
          </a:xfrm>
          <a:prstGeom prst="rect">
            <a:avLst/>
          </a:prstGeom>
          <a:noFill/>
          <a:ln>
            <a:noFill/>
          </a:ln>
        </p:spPr>
        <p:txBody>
          <a:bodyPr spcFirstLastPara="1" wrap="square" lIns="91425" tIns="45700" rIns="91425" bIns="45700" anchor="t" anchorCtr="0">
            <a:normAutofit lnSpcReduction="10000"/>
          </a:bodyPr>
          <a:lstStyle/>
          <a:p>
            <a:pPr marL="0" lvl="0" indent="0" algn="ctr" rtl="0">
              <a:spcBef>
                <a:spcPts val="0"/>
              </a:spcBef>
              <a:spcAft>
                <a:spcPts val="0"/>
              </a:spcAft>
              <a:buClr>
                <a:schemeClr val="dk1"/>
              </a:buClr>
              <a:buSzPts val="1500"/>
              <a:buFont typeface="Arial"/>
              <a:buNone/>
            </a:pPr>
            <a:r>
              <a:rPr lang="en-US" sz="1500"/>
              <a:t>S</a:t>
            </a:r>
            <a:r>
              <a:rPr lang="en-US" sz="1500" i="1"/>
              <a:t>ign up for the GW Cancer Center’s </a:t>
            </a:r>
            <a:br>
              <a:rPr lang="en-US" sz="1500" i="1"/>
            </a:br>
            <a:r>
              <a:rPr lang="en-US" sz="1500" i="1"/>
              <a:t>Cancer Control </a:t>
            </a:r>
            <a:br>
              <a:rPr lang="en-US" sz="1500" i="1"/>
            </a:br>
            <a:r>
              <a:rPr lang="en-US" sz="1500" i="1"/>
              <a:t>Technical Assistance E-Newsletter</a:t>
            </a:r>
            <a:r>
              <a:rPr lang="en-US" sz="1500"/>
              <a:t>:</a:t>
            </a:r>
            <a:endParaRPr sz="1500"/>
          </a:p>
          <a:p>
            <a:pPr marL="0" lvl="0" indent="0" algn="ctr" rtl="0">
              <a:spcBef>
                <a:spcPts val="0"/>
              </a:spcBef>
              <a:spcAft>
                <a:spcPts val="0"/>
              </a:spcAft>
              <a:buClr>
                <a:schemeClr val="dk1"/>
              </a:buClr>
              <a:buSzPts val="1500"/>
              <a:buFont typeface="Arial"/>
              <a:buNone/>
            </a:pPr>
            <a:r>
              <a:rPr lang="en-US" sz="1500" u="sng">
                <a:solidFill>
                  <a:schemeClr val="hlink"/>
                </a:solidFill>
                <a:hlinkClick r:id="rId3"/>
              </a:rPr>
              <a:t> </a:t>
            </a:r>
            <a:r>
              <a:rPr lang="en-US" sz="1500" b="1" u="sng">
                <a:solidFill>
                  <a:schemeClr val="hlink"/>
                </a:solidFill>
                <a:hlinkClick r:id="rId3"/>
              </a:rPr>
              <a:t>TAP Subscription</a:t>
            </a:r>
            <a:endParaRPr b="1"/>
          </a:p>
        </p:txBody>
      </p:sp>
      <p:sp>
        <p:nvSpPr>
          <p:cNvPr id="389" name="Google Shape;389;g2f5448ce51b_0_0"/>
          <p:cNvSpPr txBox="1"/>
          <p:nvPr/>
        </p:nvSpPr>
        <p:spPr>
          <a:xfrm>
            <a:off x="609600" y="4239150"/>
            <a:ext cx="4162800" cy="1477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0" i="1" u="none" strike="noStrike" cap="none">
                <a:solidFill>
                  <a:srgbClr val="3F3F3F"/>
                </a:solidFill>
                <a:latin typeface="Arial"/>
                <a:ea typeface="Arial"/>
                <a:cs typeface="Arial"/>
                <a:sym typeface="Arial"/>
              </a:rPr>
              <a:t>Sign</a:t>
            </a:r>
            <a:r>
              <a:rPr lang="en-US" sz="1500" i="1">
                <a:solidFill>
                  <a:srgbClr val="3F3F3F"/>
                </a:solidFill>
              </a:rPr>
              <a:t> </a:t>
            </a:r>
            <a:r>
              <a:rPr lang="en-US" sz="1500" b="0" i="1" u="none" strike="noStrike" cap="none">
                <a:solidFill>
                  <a:srgbClr val="3F3F3F"/>
                </a:solidFill>
                <a:latin typeface="Arial"/>
                <a:ea typeface="Arial"/>
                <a:cs typeface="Arial"/>
                <a:sym typeface="Arial"/>
              </a:rPr>
              <a:t>up for the GW Cancer Center’s </a:t>
            </a:r>
            <a:br>
              <a:rPr lang="en-US" sz="1500" b="0" i="1" u="none" strike="noStrike" cap="none">
                <a:solidFill>
                  <a:srgbClr val="3F3F3F"/>
                </a:solidFill>
                <a:latin typeface="Arial"/>
                <a:ea typeface="Arial"/>
                <a:cs typeface="Arial"/>
                <a:sym typeface="Arial"/>
              </a:rPr>
            </a:br>
            <a:r>
              <a:rPr lang="en-US" sz="1500" b="0" i="1" u="none" strike="noStrike" cap="none">
                <a:solidFill>
                  <a:srgbClr val="3F3F3F"/>
                </a:solidFill>
                <a:latin typeface="Arial"/>
                <a:ea typeface="Arial"/>
                <a:cs typeface="Arial"/>
                <a:sym typeface="Arial"/>
              </a:rPr>
              <a:t>Patient Navigation </a:t>
            </a:r>
            <a:br>
              <a:rPr lang="en-US" sz="1500" b="0" i="1" u="none" strike="noStrike" cap="none">
                <a:solidFill>
                  <a:srgbClr val="3F3F3F"/>
                </a:solidFill>
                <a:latin typeface="Arial"/>
                <a:ea typeface="Arial"/>
                <a:cs typeface="Arial"/>
                <a:sym typeface="Arial"/>
              </a:rPr>
            </a:br>
            <a:r>
              <a:rPr lang="en-US" sz="1500" b="0" i="1" u="none" strike="noStrike" cap="none">
                <a:solidFill>
                  <a:srgbClr val="3F3F3F"/>
                </a:solidFill>
                <a:latin typeface="Arial"/>
                <a:ea typeface="Arial"/>
                <a:cs typeface="Arial"/>
                <a:sym typeface="Arial"/>
              </a:rPr>
              <a:t>and Survivorship E-Newsletter</a:t>
            </a:r>
            <a:r>
              <a:rPr lang="en-US" sz="1500" b="0" i="0" u="none" strike="noStrike" cap="none">
                <a:solidFill>
                  <a:srgbClr val="3F3F3F"/>
                </a:solidFill>
                <a:latin typeface="Arial"/>
                <a:ea typeface="Arial"/>
                <a:cs typeface="Arial"/>
                <a:sym typeface="Arial"/>
              </a:rPr>
              <a:t>:</a:t>
            </a:r>
            <a:endParaRPr sz="1500">
              <a:solidFill>
                <a:srgbClr val="3F3F3F"/>
              </a:solidFill>
            </a:endParaRPr>
          </a:p>
          <a:p>
            <a:pPr marL="0" marR="0" lvl="0" indent="0" algn="ctr" rtl="0">
              <a:lnSpc>
                <a:spcPct val="100000"/>
              </a:lnSpc>
              <a:spcBef>
                <a:spcPts val="0"/>
              </a:spcBef>
              <a:spcAft>
                <a:spcPts val="0"/>
              </a:spcAft>
              <a:buClr>
                <a:srgbClr val="000000"/>
              </a:buClr>
              <a:buSzPts val="1500"/>
              <a:buFont typeface="Arial"/>
              <a:buNone/>
            </a:pPr>
            <a:r>
              <a:rPr lang="en-US" sz="1500" b="1" u="sng">
                <a:solidFill>
                  <a:schemeClr val="hlink"/>
                </a:solidFill>
                <a:hlinkClick r:id="rId4"/>
              </a:rPr>
              <a:t>PNS Subscription</a:t>
            </a:r>
            <a:r>
              <a:rPr lang="en-US" sz="1500" b="0" i="0" u="sng" strike="noStrike" cap="none">
                <a:solidFill>
                  <a:srgbClr val="3F3F3F"/>
                </a:solidFill>
                <a:latin typeface="Arial"/>
                <a:ea typeface="Arial"/>
                <a:cs typeface="Arial"/>
                <a:sym typeface="Arial"/>
                <a:hlinkClick r:id="rId5">
                  <a:extLst>
                    <a:ext uri="{A12FA001-AC4F-418D-AE19-62706E023703}">
                      <ahyp:hlinkClr xmlns:ahyp="http://schemas.microsoft.com/office/drawing/2018/hyperlinkcolor" val="tx"/>
                    </a:ext>
                  </a:extLst>
                </a:hlinkClick>
              </a:rPr>
              <a:t>  </a:t>
            </a:r>
            <a:endParaRPr sz="1500" b="0" i="0" u="none" strike="noStrike" cap="none">
              <a:solidFill>
                <a:srgbClr val="3F3F3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3F3F3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endParaRPr sz="1500" b="1" i="0" u="none" strike="noStrike" cap="none">
              <a:solidFill>
                <a:srgbClr val="0096D6"/>
              </a:solidFill>
              <a:latin typeface="Arial"/>
              <a:ea typeface="Arial"/>
              <a:cs typeface="Arial"/>
              <a:sym typeface="Arial"/>
            </a:endParaRPr>
          </a:p>
        </p:txBody>
      </p:sp>
      <p:pic>
        <p:nvPicPr>
          <p:cNvPr id="390" name="Google Shape;390;g2f5448ce51b_0_0"/>
          <p:cNvPicPr preferRelativeResize="0"/>
          <p:nvPr/>
        </p:nvPicPr>
        <p:blipFill>
          <a:blip r:embed="rId6">
            <a:alphaModFix/>
          </a:blip>
          <a:stretch>
            <a:fillRect/>
          </a:stretch>
        </p:blipFill>
        <p:spPr>
          <a:xfrm>
            <a:off x="1438000" y="1236831"/>
            <a:ext cx="6268009" cy="1067544"/>
          </a:xfrm>
          <a:prstGeom prst="rect">
            <a:avLst/>
          </a:prstGeom>
          <a:noFill/>
          <a:ln>
            <a:noFill/>
          </a:ln>
        </p:spPr>
      </p:pic>
      <p:pic>
        <p:nvPicPr>
          <p:cNvPr id="391" name="Google Shape;391;g2f5448ce51b_0_0"/>
          <p:cNvPicPr preferRelativeResize="0"/>
          <p:nvPr/>
        </p:nvPicPr>
        <p:blipFill>
          <a:blip r:embed="rId7">
            <a:alphaModFix/>
          </a:blip>
          <a:stretch>
            <a:fillRect/>
          </a:stretch>
        </p:blipFill>
        <p:spPr>
          <a:xfrm>
            <a:off x="5963475" y="2380575"/>
            <a:ext cx="1663650" cy="1663650"/>
          </a:xfrm>
          <a:prstGeom prst="rect">
            <a:avLst/>
          </a:prstGeom>
          <a:noFill/>
          <a:ln>
            <a:noFill/>
          </a:ln>
        </p:spPr>
      </p:pic>
      <p:pic>
        <p:nvPicPr>
          <p:cNvPr id="392" name="Google Shape;392;g2f5448ce51b_0_0"/>
          <p:cNvPicPr preferRelativeResize="0"/>
          <p:nvPr/>
        </p:nvPicPr>
        <p:blipFill>
          <a:blip r:embed="rId8">
            <a:alphaModFix/>
          </a:blip>
          <a:stretch>
            <a:fillRect/>
          </a:stretch>
        </p:blipFill>
        <p:spPr>
          <a:xfrm>
            <a:off x="1723613" y="2456775"/>
            <a:ext cx="1629975" cy="1629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5"/>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Patient-Provider Communication</a:t>
            </a:r>
            <a:endParaRPr/>
          </a:p>
        </p:txBody>
      </p:sp>
      <p:grpSp>
        <p:nvGrpSpPr>
          <p:cNvPr id="63" name="Google Shape;63;p5"/>
          <p:cNvGrpSpPr/>
          <p:nvPr/>
        </p:nvGrpSpPr>
        <p:grpSpPr>
          <a:xfrm>
            <a:off x="368593" y="2762418"/>
            <a:ext cx="2399713" cy="1333174"/>
            <a:chOff x="133643" y="406"/>
            <a:chExt cx="2399713" cy="1333174"/>
          </a:xfrm>
        </p:grpSpPr>
        <p:sp>
          <p:nvSpPr>
            <p:cNvPr id="64" name="Google Shape;64;p5"/>
            <p:cNvSpPr/>
            <p:nvPr/>
          </p:nvSpPr>
          <p:spPr>
            <a:xfrm>
              <a:off x="133643" y="406"/>
              <a:ext cx="2399713" cy="1333174"/>
            </a:xfrm>
            <a:prstGeom prst="roundRect">
              <a:avLst>
                <a:gd name="adj" fmla="val 10000"/>
              </a:avLst>
            </a:prstGeom>
            <a:solidFill>
              <a:srgbClr val="365F9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5"/>
            <p:cNvSpPr txBox="1"/>
            <p:nvPr/>
          </p:nvSpPr>
          <p:spPr>
            <a:xfrm>
              <a:off x="172690" y="39453"/>
              <a:ext cx="2321619" cy="1255080"/>
            </a:xfrm>
            <a:prstGeom prst="rect">
              <a:avLst/>
            </a:prstGeom>
            <a:noFill/>
            <a:ln>
              <a:noFill/>
            </a:ln>
          </p:spPr>
          <p:txBody>
            <a:bodyPr spcFirstLastPara="1" wrap="square" lIns="118100" tIns="118100" rIns="118100" bIns="118100" anchor="ctr" anchorCtr="0">
              <a:noAutofit/>
            </a:bodyPr>
            <a:lstStyle/>
            <a:p>
              <a:pPr marL="0" marR="0" lvl="0" indent="0" algn="ctr" rtl="0">
                <a:lnSpc>
                  <a:spcPct val="90000"/>
                </a:lnSpc>
                <a:spcBef>
                  <a:spcPts val="0"/>
                </a:spcBef>
                <a:spcAft>
                  <a:spcPts val="0"/>
                </a:spcAft>
                <a:buClr>
                  <a:schemeClr val="lt1"/>
                </a:buClr>
                <a:buSzPts val="3100"/>
                <a:buFont typeface="Arial"/>
                <a:buNone/>
              </a:pPr>
              <a:r>
                <a:rPr lang="en-US" sz="3100" b="0" i="0" u="none" strike="noStrike" cap="none">
                  <a:solidFill>
                    <a:schemeClr val="lt1"/>
                  </a:solidFill>
                  <a:latin typeface="Arial"/>
                  <a:ea typeface="Arial"/>
                  <a:cs typeface="Arial"/>
                  <a:sym typeface="Arial"/>
                </a:rPr>
                <a:t>Paternalism</a:t>
              </a:r>
              <a:endParaRPr sz="1400" b="0" i="0" u="none" strike="noStrike" cap="none">
                <a:solidFill>
                  <a:srgbClr val="000000"/>
                </a:solidFill>
                <a:latin typeface="Arial"/>
                <a:ea typeface="Arial"/>
                <a:cs typeface="Arial"/>
                <a:sym typeface="Arial"/>
              </a:endParaRPr>
            </a:p>
          </p:txBody>
        </p:sp>
      </p:grpSp>
      <p:sp>
        <p:nvSpPr>
          <p:cNvPr id="66" name="Google Shape;66;p5"/>
          <p:cNvSpPr txBox="1"/>
          <p:nvPr/>
        </p:nvSpPr>
        <p:spPr>
          <a:xfrm>
            <a:off x="5852576" y="5296150"/>
            <a:ext cx="31380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a:t>
            </a:r>
            <a:r>
              <a:rPr lang="en-US" sz="1200" i="1">
                <a:solidFill>
                  <a:srgbClr val="7F7F7F"/>
                </a:solidFill>
              </a:rPr>
              <a:t>Vose, 2015</a:t>
            </a:r>
            <a:endParaRPr sz="1400" b="0" i="0" u="none" strike="noStrike" cap="none">
              <a:solidFill>
                <a:srgbClr val="000000"/>
              </a:solidFill>
              <a:latin typeface="Arial"/>
              <a:ea typeface="Arial"/>
              <a:cs typeface="Arial"/>
              <a:sym typeface="Arial"/>
            </a:endParaRPr>
          </a:p>
        </p:txBody>
      </p:sp>
      <p:pic>
        <p:nvPicPr>
          <p:cNvPr id="67" name="Google Shape;67;p5"/>
          <p:cNvPicPr preferRelativeResize="0"/>
          <p:nvPr/>
        </p:nvPicPr>
        <p:blipFill>
          <a:blip r:embed="rId3">
            <a:alphaModFix/>
          </a:blip>
          <a:stretch>
            <a:fillRect/>
          </a:stretch>
        </p:blipFill>
        <p:spPr>
          <a:xfrm>
            <a:off x="4095456" y="1447800"/>
            <a:ext cx="4504314" cy="3543560"/>
          </a:xfrm>
          <a:prstGeom prst="rect">
            <a:avLst/>
          </a:prstGeom>
          <a:noFill/>
          <a:ln>
            <a:noFill/>
          </a:ln>
        </p:spPr>
      </p:pic>
      <p:sp>
        <p:nvSpPr>
          <p:cNvPr id="68" name="Google Shape;68;p5"/>
          <p:cNvSpPr/>
          <p:nvPr/>
        </p:nvSpPr>
        <p:spPr>
          <a:xfrm>
            <a:off x="2921000" y="3136200"/>
            <a:ext cx="1174500" cy="486900"/>
          </a:xfrm>
          <a:prstGeom prst="right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9" name="Google Shape;69;p5"/>
          <p:cNvSpPr/>
          <p:nvPr/>
        </p:nvSpPr>
        <p:spPr>
          <a:xfrm>
            <a:off x="5852575" y="2839850"/>
            <a:ext cx="857400" cy="621900"/>
          </a:xfrm>
          <a:prstGeom prst="ellipse">
            <a:avLst/>
          </a:prstGeom>
          <a:solidFill>
            <a:srgbClr val="0096D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800">
                <a:solidFill>
                  <a:schemeClr val="lt1"/>
                </a:solidFill>
              </a:rPr>
              <a:t>Patient</a:t>
            </a:r>
            <a:endParaRPr sz="80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6"/>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Definition: Advocacy</a:t>
            </a:r>
            <a:endParaRPr/>
          </a:p>
        </p:txBody>
      </p:sp>
      <p:sp>
        <p:nvSpPr>
          <p:cNvPr id="76" name="Google Shape;76;p6"/>
          <p:cNvSpPr txBox="1">
            <a:spLocks noGrp="1"/>
          </p:cNvSpPr>
          <p:nvPr>
            <p:ph type="body" idx="1"/>
          </p:nvPr>
        </p:nvSpPr>
        <p:spPr>
          <a:xfrm>
            <a:off x="457200" y="1600201"/>
            <a:ext cx="8229600" cy="3810000"/>
          </a:xfrm>
          <a:prstGeom prst="rect">
            <a:avLst/>
          </a:prstGeom>
          <a:noFill/>
          <a:ln>
            <a:noFill/>
          </a:ln>
        </p:spPr>
        <p:txBody>
          <a:bodyPr spcFirstLastPara="1" wrap="square" lIns="91425" tIns="45700" rIns="91425" bIns="45700" anchor="t" anchorCtr="0">
            <a:normAutofit/>
          </a:bodyPr>
          <a:lstStyle/>
          <a:p>
            <a:pPr marL="0" lvl="0" indent="0" algn="l" rtl="0">
              <a:lnSpc>
                <a:spcPct val="137234"/>
              </a:lnSpc>
              <a:spcBef>
                <a:spcPts val="400"/>
              </a:spcBef>
              <a:spcAft>
                <a:spcPts val="0"/>
              </a:spcAft>
              <a:buClr>
                <a:schemeClr val="dk1"/>
              </a:buClr>
              <a:buSzPts val="1100"/>
              <a:buFont typeface="Arial"/>
              <a:buNone/>
            </a:pPr>
            <a:r>
              <a:rPr lang="en-US" sz="3000" b="1">
                <a:solidFill>
                  <a:srgbClr val="333333"/>
                </a:solidFill>
                <a:highlight>
                  <a:srgbClr val="FFFFFF"/>
                </a:highlight>
                <a:uFill>
                  <a:noFill/>
                </a:uFill>
                <a:hlinkClick r:id="rId3">
                  <a:extLst>
                    <a:ext uri="{A12FA001-AC4F-418D-AE19-62706E023703}">
                      <ahyp:hlinkClr xmlns:ahyp="http://schemas.microsoft.com/office/drawing/2018/hyperlinkcolor" val="tx"/>
                    </a:ext>
                  </a:extLst>
                </a:hlinkClick>
              </a:rPr>
              <a:t>no</a:t>
            </a:r>
            <a:r>
              <a:rPr lang="en-US" sz="3000" b="1">
                <a:solidFill>
                  <a:srgbClr val="333333"/>
                </a:solidFill>
                <a:highlight>
                  <a:srgbClr val="FFFFFF"/>
                </a:highlight>
                <a:uFill>
                  <a:noFill/>
                </a:uFill>
                <a:hlinkClick r:id="rId3">
                  <a:extLst>
                    <a:ext uri="{A12FA001-AC4F-418D-AE19-62706E023703}">
                      <ahyp:hlinkClr xmlns:ahyp="http://schemas.microsoft.com/office/drawing/2018/hyperlinkcolor" val="tx"/>
                    </a:ext>
                  </a:extLst>
                </a:hlinkClick>
              </a:rPr>
              <a:t>un</a:t>
            </a:r>
            <a:endParaRPr sz="3000" b="1">
              <a:solidFill>
                <a:srgbClr val="333333"/>
              </a:solidFill>
              <a:highlight>
                <a:srgbClr val="FFFFFF"/>
              </a:highlight>
            </a:endParaRPr>
          </a:p>
          <a:p>
            <a:pPr marL="0" marR="101600" lvl="0" indent="0" algn="l" rtl="0">
              <a:lnSpc>
                <a:spcPct val="129310"/>
              </a:lnSpc>
              <a:spcBef>
                <a:spcPts val="700"/>
              </a:spcBef>
              <a:spcAft>
                <a:spcPts val="0"/>
              </a:spcAft>
              <a:buClr>
                <a:schemeClr val="dk1"/>
              </a:buClr>
              <a:buSzPts val="1100"/>
              <a:buFont typeface="Arial"/>
              <a:buNone/>
            </a:pPr>
            <a:r>
              <a:rPr lang="en-US" sz="2650" i="1">
                <a:solidFill>
                  <a:srgbClr val="333333"/>
                </a:solidFill>
                <a:highlight>
                  <a:srgbClr val="FFFFFF"/>
                </a:highlight>
              </a:rPr>
              <a:t>ad·​vo·​ca·​cy ˈad-və-kə-sē</a:t>
            </a:r>
            <a:r>
              <a:rPr lang="en-US" sz="2650">
                <a:solidFill>
                  <a:srgbClr val="333333"/>
                </a:solidFill>
                <a:highlight>
                  <a:srgbClr val="FFFFFF"/>
                </a:highlight>
              </a:rPr>
              <a:t> </a:t>
            </a:r>
            <a:endParaRPr sz="2650">
              <a:solidFill>
                <a:srgbClr val="333333"/>
              </a:solidFill>
              <a:highlight>
                <a:srgbClr val="FFFFFF"/>
              </a:highlight>
            </a:endParaRPr>
          </a:p>
          <a:p>
            <a:pPr marL="0" lvl="0" indent="0" algn="l" rtl="0">
              <a:lnSpc>
                <a:spcPct val="115000"/>
              </a:lnSpc>
              <a:spcBef>
                <a:spcPts val="600"/>
              </a:spcBef>
              <a:spcAft>
                <a:spcPts val="0"/>
              </a:spcAft>
              <a:buClr>
                <a:schemeClr val="dk1"/>
              </a:buClr>
              <a:buSzPts val="1100"/>
              <a:buFont typeface="Arial"/>
              <a:buNone/>
            </a:pPr>
            <a:r>
              <a:rPr lang="en-US" sz="2650">
                <a:solidFill>
                  <a:srgbClr val="333333"/>
                </a:solidFill>
                <a:highlight>
                  <a:srgbClr val="FFFFFF"/>
                </a:highlight>
              </a:rPr>
              <a:t>the act or process of supporting a cause or proposal</a:t>
            </a:r>
            <a:endParaRPr sz="2650">
              <a:solidFill>
                <a:srgbClr val="333333"/>
              </a:solidFill>
              <a:highlight>
                <a:srgbClr val="FFFFFF"/>
              </a:highlight>
            </a:endParaRPr>
          </a:p>
          <a:p>
            <a:pPr marL="0" lvl="0" indent="0" algn="l" rtl="0">
              <a:lnSpc>
                <a:spcPct val="100000"/>
              </a:lnSpc>
              <a:spcBef>
                <a:spcPts val="1200"/>
              </a:spcBef>
              <a:spcAft>
                <a:spcPts val="0"/>
              </a:spcAft>
              <a:buClr>
                <a:srgbClr val="3F3F3F"/>
              </a:buClr>
              <a:buSzPts val="3200"/>
              <a:buFont typeface="Arial"/>
              <a:buNone/>
            </a:pPr>
            <a:endParaRPr>
              <a:solidFill>
                <a:srgbClr val="333333"/>
              </a:solidFill>
            </a:endParaRPr>
          </a:p>
          <a:p>
            <a:pPr marL="342900" lvl="0" indent="-139700" algn="l" rtl="0">
              <a:lnSpc>
                <a:spcPct val="100000"/>
              </a:lnSpc>
              <a:spcBef>
                <a:spcPts val="1240"/>
              </a:spcBef>
              <a:spcAft>
                <a:spcPts val="0"/>
              </a:spcAft>
              <a:buClr>
                <a:srgbClr val="3F3F3F"/>
              </a:buClr>
              <a:buSzPts val="3200"/>
              <a:buFont typeface="Arial"/>
              <a:buNone/>
            </a:pPr>
            <a:endParaRPr>
              <a:solidFill>
                <a:srgbClr val="333333"/>
              </a:solidFill>
            </a:endParaRPr>
          </a:p>
        </p:txBody>
      </p:sp>
      <p:sp>
        <p:nvSpPr>
          <p:cNvPr id="77" name="Google Shape;77;p6"/>
          <p:cNvSpPr txBox="1"/>
          <p:nvPr/>
        </p:nvSpPr>
        <p:spPr>
          <a:xfrm>
            <a:off x="3886200" y="5271701"/>
            <a:ext cx="5105400"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Merriam-Webster Online</a:t>
            </a:r>
            <a:r>
              <a:rPr lang="en-US" sz="1200" i="1">
                <a:solidFill>
                  <a:srgbClr val="7F7F7F"/>
                </a:solidFill>
              </a:rPr>
              <a:t>,</a:t>
            </a:r>
            <a:r>
              <a:rPr lang="en-US" sz="1200" b="0" i="1" u="none" strike="noStrike" cap="none">
                <a:solidFill>
                  <a:srgbClr val="7F7F7F"/>
                </a:solidFill>
                <a:latin typeface="Arial"/>
                <a:ea typeface="Arial"/>
                <a:cs typeface="Arial"/>
                <a:sym typeface="Arial"/>
              </a:rPr>
              <a:t> n.d.</a:t>
            </a:r>
            <a:endParaRPr sz="1200" b="0" i="1" u="none" strike="noStrike" cap="none">
              <a:solidFill>
                <a:srgbClr val="7F7F7F"/>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7"/>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Definition: Patient Advocate</a:t>
            </a:r>
            <a:endParaRPr/>
          </a:p>
        </p:txBody>
      </p:sp>
      <p:sp>
        <p:nvSpPr>
          <p:cNvPr id="84" name="Google Shape;84;p7"/>
          <p:cNvSpPr txBox="1">
            <a:spLocks noGrp="1"/>
          </p:cNvSpPr>
          <p:nvPr>
            <p:ph type="body" idx="1"/>
          </p:nvPr>
        </p:nvSpPr>
        <p:spPr>
          <a:xfrm>
            <a:off x="609600" y="1533432"/>
            <a:ext cx="8229600" cy="4297363"/>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900">
                <a:solidFill>
                  <a:srgbClr val="333333"/>
                </a:solidFill>
                <a:highlight>
                  <a:srgbClr val="FFFFFF"/>
                </a:highlight>
              </a:rPr>
              <a:t>“A person who helps guide a patient through the healthcare system. This includes help going through the screening, diagnosis, treatment, and follow-up of a medical condition, such as cancer. A patient advocate helps patients communicate with their health care providers so they get the information they need to make decisions about their health care. Patient advocates may also help patients set up appointments for doctor visits and medical tests and get financial, legal, and social support. They may also work with insurance companies, employers, case managers, lawyers, and others who may have an effect on a patient’s health care needs. Also called patient navigator.”</a:t>
            </a:r>
            <a:endParaRPr sz="1900">
              <a:solidFill>
                <a:srgbClr val="333333"/>
              </a:solidFill>
              <a:highlight>
                <a:srgbClr val="FFFFFF"/>
              </a:highlight>
            </a:endParaRPr>
          </a:p>
          <a:p>
            <a:pPr marL="0" lvl="0" indent="0" algn="l" rtl="0">
              <a:lnSpc>
                <a:spcPct val="100000"/>
              </a:lnSpc>
              <a:spcBef>
                <a:spcPts val="0"/>
              </a:spcBef>
              <a:spcAft>
                <a:spcPts val="0"/>
              </a:spcAft>
              <a:buClr>
                <a:srgbClr val="3F3F3F"/>
              </a:buClr>
              <a:buSzPts val="2800"/>
              <a:buFont typeface="Arial"/>
              <a:buNone/>
            </a:pPr>
            <a:endParaRPr sz="2800"/>
          </a:p>
        </p:txBody>
      </p:sp>
      <p:sp>
        <p:nvSpPr>
          <p:cNvPr id="85" name="Google Shape;85;p7"/>
          <p:cNvSpPr txBox="1"/>
          <p:nvPr/>
        </p:nvSpPr>
        <p:spPr>
          <a:xfrm>
            <a:off x="5638800" y="5257800"/>
            <a:ext cx="3352799"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chemeClr val="lt2"/>
                </a:solidFill>
                <a:latin typeface="Arial"/>
                <a:ea typeface="Arial"/>
                <a:cs typeface="Arial"/>
                <a:sym typeface="Arial"/>
              </a:rPr>
              <a:t>Source: NCI Dictionary of Cancer Terms. n.d.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8"/>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8888"/>
              <a:buNone/>
            </a:pPr>
            <a:r>
              <a:rPr lang="en-US"/>
              <a:t>Strategies for Advocating For Your Patient</a:t>
            </a:r>
            <a:endParaRPr/>
          </a:p>
        </p:txBody>
      </p:sp>
      <p:sp>
        <p:nvSpPr>
          <p:cNvPr id="92" name="Google Shape;92;p8"/>
          <p:cNvSpPr txBox="1">
            <a:spLocks noGrp="1"/>
          </p:cNvSpPr>
          <p:nvPr>
            <p:ph type="body" idx="1"/>
          </p:nvPr>
        </p:nvSpPr>
        <p:spPr>
          <a:xfrm>
            <a:off x="609600" y="1600200"/>
            <a:ext cx="8077200" cy="3962400"/>
          </a:xfrm>
          <a:prstGeom prst="rect">
            <a:avLst/>
          </a:prstGeom>
          <a:noFill/>
          <a:ln>
            <a:noFill/>
          </a:ln>
        </p:spPr>
        <p:txBody>
          <a:bodyPr spcFirstLastPara="1" wrap="square" lIns="91425" tIns="45700" rIns="91425" bIns="45700" anchor="t" anchorCtr="0">
            <a:normAutofit/>
          </a:bodyPr>
          <a:lstStyle/>
          <a:p>
            <a:pPr marL="342900" lvl="0" indent="-298450" algn="l" rtl="0">
              <a:lnSpc>
                <a:spcPct val="100000"/>
              </a:lnSpc>
              <a:spcBef>
                <a:spcPts val="0"/>
              </a:spcBef>
              <a:spcAft>
                <a:spcPts val="0"/>
              </a:spcAft>
              <a:buClr>
                <a:schemeClr val="dk1"/>
              </a:buClr>
              <a:buSzPts val="2100"/>
              <a:buChar char="•"/>
            </a:pPr>
            <a:r>
              <a:rPr lang="en-US" sz="2100">
                <a:solidFill>
                  <a:schemeClr val="dk1"/>
                </a:solidFill>
              </a:rPr>
              <a:t>Assess patient abilities, strengths and needs</a:t>
            </a:r>
            <a:endParaRPr sz="2100">
              <a:solidFill>
                <a:schemeClr val="dk1"/>
              </a:solidFill>
            </a:endParaRPr>
          </a:p>
          <a:p>
            <a:pPr marL="342900" lvl="0" indent="-298450" algn="l" rtl="0">
              <a:lnSpc>
                <a:spcPct val="100000"/>
              </a:lnSpc>
              <a:spcBef>
                <a:spcPts val="0"/>
              </a:spcBef>
              <a:spcAft>
                <a:spcPts val="0"/>
              </a:spcAft>
              <a:buClr>
                <a:schemeClr val="dk1"/>
              </a:buClr>
              <a:buSzPts val="2100"/>
              <a:buChar char="•"/>
            </a:pPr>
            <a:r>
              <a:rPr lang="en-US" sz="2100">
                <a:solidFill>
                  <a:schemeClr val="dk1"/>
                </a:solidFill>
              </a:rPr>
              <a:t>Determine when to advocate</a:t>
            </a:r>
            <a:endParaRPr sz="2100">
              <a:solidFill>
                <a:schemeClr val="dk1"/>
              </a:solidFill>
            </a:endParaRPr>
          </a:p>
          <a:p>
            <a:pPr marL="342900" lvl="0" indent="-298450" algn="l" rtl="0">
              <a:lnSpc>
                <a:spcPct val="100000"/>
              </a:lnSpc>
              <a:spcBef>
                <a:spcPts val="0"/>
              </a:spcBef>
              <a:spcAft>
                <a:spcPts val="0"/>
              </a:spcAft>
              <a:buClr>
                <a:schemeClr val="dk1"/>
              </a:buClr>
              <a:buSzPts val="2100"/>
              <a:buChar char="•"/>
            </a:pPr>
            <a:r>
              <a:rPr lang="en-US" sz="2100">
                <a:solidFill>
                  <a:schemeClr val="dk1"/>
                </a:solidFill>
                <a:highlight>
                  <a:srgbClr val="FFFFFF"/>
                </a:highlight>
              </a:rPr>
              <a:t>Build strong partnerships with providers while working toward system improvement to support patient-centered care </a:t>
            </a:r>
            <a:endParaRPr sz="2100">
              <a:solidFill>
                <a:schemeClr val="dk1"/>
              </a:solidFill>
            </a:endParaRPr>
          </a:p>
          <a:p>
            <a:pPr marL="342900" lvl="0" indent="-298450" algn="l" rtl="0">
              <a:lnSpc>
                <a:spcPct val="100000"/>
              </a:lnSpc>
              <a:spcBef>
                <a:spcPts val="600"/>
              </a:spcBef>
              <a:spcAft>
                <a:spcPts val="0"/>
              </a:spcAft>
              <a:buClr>
                <a:schemeClr val="dk1"/>
              </a:buClr>
              <a:buSzPts val="2100"/>
              <a:buChar char="•"/>
            </a:pPr>
            <a:r>
              <a:rPr lang="en-US" sz="2100">
                <a:solidFill>
                  <a:schemeClr val="dk1"/>
                </a:solidFill>
                <a:highlight>
                  <a:srgbClr val="FFFFFF"/>
                </a:highlight>
              </a:rPr>
              <a:t>Provide patients with the best evidence-based care that includes treatment options, decision-making tools, culturally and health literacy appropriate educational materials, and full disclosure of cost, side effects, and impact on quality of life</a:t>
            </a:r>
            <a:endParaRPr sz="2100">
              <a:solidFill>
                <a:schemeClr val="dk1"/>
              </a:solidFill>
              <a:highlight>
                <a:srgbClr val="FFFFFF"/>
              </a:highlight>
            </a:endParaRPr>
          </a:p>
          <a:p>
            <a:pPr marL="342900" lvl="0" indent="-298450" algn="l" rtl="0">
              <a:lnSpc>
                <a:spcPct val="100000"/>
              </a:lnSpc>
              <a:spcBef>
                <a:spcPts val="600"/>
              </a:spcBef>
              <a:spcAft>
                <a:spcPts val="0"/>
              </a:spcAft>
              <a:buClr>
                <a:schemeClr val="dk1"/>
              </a:buClr>
              <a:buSzPts val="2100"/>
              <a:buChar char="•"/>
            </a:pPr>
            <a:r>
              <a:rPr lang="en-US" sz="2100">
                <a:solidFill>
                  <a:schemeClr val="dk1"/>
                </a:solidFill>
                <a:highlight>
                  <a:srgbClr val="FFFFFF"/>
                </a:highlight>
              </a:rPr>
              <a:t>Display confidence and assertiveness</a:t>
            </a:r>
            <a:endParaRPr sz="2100">
              <a:solidFill>
                <a:schemeClr val="dk1"/>
              </a:solidFill>
              <a:highlight>
                <a:srgbClr val="FFFFFF"/>
              </a:highlight>
            </a:endParaRPr>
          </a:p>
        </p:txBody>
      </p:sp>
      <p:sp>
        <p:nvSpPr>
          <p:cNvPr id="93" name="Google Shape;93;p8"/>
          <p:cNvSpPr txBox="1"/>
          <p:nvPr/>
        </p:nvSpPr>
        <p:spPr>
          <a:xfrm>
            <a:off x="3934050" y="5285600"/>
            <a:ext cx="50214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chemeClr val="lt2"/>
                </a:solidFill>
                <a:latin typeface="Arial"/>
                <a:ea typeface="Arial"/>
                <a:cs typeface="Arial"/>
                <a:sym typeface="Arial"/>
              </a:rPr>
              <a:t>Source: </a:t>
            </a:r>
            <a:r>
              <a:rPr lang="en-US" sz="1200" i="1">
                <a:solidFill>
                  <a:schemeClr val="lt2"/>
                </a:solidFill>
              </a:rPr>
              <a:t>Bellomo, 2016   </a:t>
            </a:r>
            <a:endParaRPr sz="1200" b="0" i="0" u="none" strike="noStrike" cap="none">
              <a:solidFill>
                <a:schemeClr val="lt2"/>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9"/>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8888"/>
              <a:buNone/>
            </a:pPr>
            <a:r>
              <a:rPr lang="en-US"/>
              <a:t>Advocating on Behalf of a Patient</a:t>
            </a:r>
            <a:endParaRPr/>
          </a:p>
        </p:txBody>
      </p:sp>
      <p:sp>
        <p:nvSpPr>
          <p:cNvPr id="100" name="Google Shape;100;p9"/>
          <p:cNvSpPr txBox="1">
            <a:spLocks noGrp="1"/>
          </p:cNvSpPr>
          <p:nvPr>
            <p:ph type="body" idx="1"/>
          </p:nvPr>
        </p:nvSpPr>
        <p:spPr>
          <a:xfrm>
            <a:off x="457200" y="1600201"/>
            <a:ext cx="8229600" cy="3810000"/>
          </a:xfrm>
          <a:prstGeom prst="rect">
            <a:avLst/>
          </a:prstGeom>
          <a:noFill/>
          <a:ln>
            <a:noFill/>
          </a:ln>
        </p:spPr>
        <p:txBody>
          <a:bodyPr spcFirstLastPara="1" wrap="square" lIns="91425" tIns="45700" rIns="91425" bIns="45700" anchor="t" anchorCtr="0">
            <a:normAutofit/>
          </a:bodyPr>
          <a:lstStyle/>
          <a:p>
            <a:pPr marL="342900" lvl="0" indent="-330200" algn="l" rtl="0">
              <a:lnSpc>
                <a:spcPct val="100000"/>
              </a:lnSpc>
              <a:spcBef>
                <a:spcPts val="0"/>
              </a:spcBef>
              <a:spcAft>
                <a:spcPts val="0"/>
              </a:spcAft>
              <a:buClr>
                <a:srgbClr val="3F3F3F"/>
              </a:buClr>
              <a:buSzPts val="3000"/>
              <a:buFont typeface="Arial"/>
              <a:buChar char="•"/>
            </a:pPr>
            <a:r>
              <a:rPr lang="en-US" sz="3000"/>
              <a:t>Letting a doctor know</a:t>
            </a:r>
            <a:endParaRPr sz="3000"/>
          </a:p>
          <a:p>
            <a:pPr marL="342900" lvl="0" indent="-330200" algn="l" rtl="0">
              <a:lnSpc>
                <a:spcPct val="100000"/>
              </a:lnSpc>
              <a:spcBef>
                <a:spcPts val="0"/>
              </a:spcBef>
              <a:spcAft>
                <a:spcPts val="0"/>
              </a:spcAft>
              <a:buClr>
                <a:srgbClr val="3F3F3F"/>
              </a:buClr>
              <a:buSzPts val="3000"/>
              <a:buFont typeface="Arial"/>
              <a:buChar char="•"/>
            </a:pPr>
            <a:r>
              <a:rPr lang="en-US" sz="3000"/>
              <a:t>Working with internal departments</a:t>
            </a:r>
            <a:endParaRPr sz="3000"/>
          </a:p>
          <a:p>
            <a:pPr marL="342900" lvl="0" indent="-330200" algn="l" rtl="0">
              <a:lnSpc>
                <a:spcPct val="100000"/>
              </a:lnSpc>
              <a:spcBef>
                <a:spcPts val="0"/>
              </a:spcBef>
              <a:spcAft>
                <a:spcPts val="0"/>
              </a:spcAft>
              <a:buClr>
                <a:srgbClr val="3F3F3F"/>
              </a:buClr>
              <a:buSzPts val="3000"/>
              <a:buFont typeface="Arial"/>
              <a:buChar char="•"/>
            </a:pPr>
            <a:r>
              <a:rPr lang="en-US" sz="3000"/>
              <a:t>Speaking up at a team meeting</a:t>
            </a:r>
            <a:endParaRPr sz="3000"/>
          </a:p>
          <a:p>
            <a:pPr marL="342900" lvl="0" indent="-330200" algn="l" rtl="0">
              <a:lnSpc>
                <a:spcPct val="100000"/>
              </a:lnSpc>
              <a:spcBef>
                <a:spcPts val="0"/>
              </a:spcBef>
              <a:spcAft>
                <a:spcPts val="0"/>
              </a:spcAft>
              <a:buClr>
                <a:srgbClr val="3F3F3F"/>
              </a:buClr>
              <a:buSzPts val="3000"/>
              <a:buFont typeface="Arial"/>
              <a:buChar char="•"/>
            </a:pPr>
            <a:r>
              <a:rPr lang="en-US" sz="3000"/>
              <a:t>Helping a patient access services</a:t>
            </a:r>
            <a:endParaRPr sz="3000"/>
          </a:p>
          <a:p>
            <a:pPr marL="342900" lvl="0" indent="-330200" algn="l" rtl="0">
              <a:lnSpc>
                <a:spcPct val="100000"/>
              </a:lnSpc>
              <a:spcBef>
                <a:spcPts val="0"/>
              </a:spcBef>
              <a:spcAft>
                <a:spcPts val="0"/>
              </a:spcAft>
              <a:buClr>
                <a:srgbClr val="3F3F3F"/>
              </a:buClr>
              <a:buSzPts val="3000"/>
              <a:buFont typeface="Arial"/>
              <a:buChar char="•"/>
            </a:pPr>
            <a:r>
              <a:rPr lang="en-US" sz="3000"/>
              <a:t>Writing appeal letters</a:t>
            </a:r>
            <a:endParaRPr sz="3000"/>
          </a:p>
          <a:p>
            <a:pPr marL="342900" lvl="0" indent="-330200" algn="l" rtl="0">
              <a:lnSpc>
                <a:spcPct val="100000"/>
              </a:lnSpc>
              <a:spcBef>
                <a:spcPts val="0"/>
              </a:spcBef>
              <a:spcAft>
                <a:spcPts val="0"/>
              </a:spcAft>
              <a:buClr>
                <a:srgbClr val="3F3F3F"/>
              </a:buClr>
              <a:buSzPts val="3000"/>
              <a:buFont typeface="Arial"/>
              <a:buChar char="•"/>
            </a:pPr>
            <a:r>
              <a:rPr lang="en-US" sz="3000"/>
              <a:t>Calling utilities company</a:t>
            </a:r>
            <a:endParaRPr sz="3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0"/>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8888"/>
              <a:buNone/>
            </a:pPr>
            <a:r>
              <a:rPr lang="en-US"/>
              <a:t>Advocating on Behalf of a Patient</a:t>
            </a:r>
            <a:endParaRPr/>
          </a:p>
        </p:txBody>
      </p:sp>
      <p:pic>
        <p:nvPicPr>
          <p:cNvPr id="107" name="Google Shape;107;p10"/>
          <p:cNvPicPr preferRelativeResize="0">
            <a:picLocks noGrp="1"/>
          </p:cNvPicPr>
          <p:nvPr>
            <p:ph type="body" idx="1"/>
          </p:nvPr>
        </p:nvPicPr>
        <p:blipFill rotWithShape="1">
          <a:blip r:embed="rId3">
            <a:alphaModFix/>
          </a:blip>
          <a:srcRect/>
          <a:stretch/>
        </p:blipFill>
        <p:spPr>
          <a:xfrm>
            <a:off x="1524000" y="1447800"/>
            <a:ext cx="6096000" cy="3380107"/>
          </a:xfrm>
          <a:prstGeom prst="rect">
            <a:avLst/>
          </a:prstGeom>
          <a:noFill/>
          <a:ln>
            <a:noFill/>
          </a:ln>
        </p:spPr>
      </p:pic>
      <p:sp>
        <p:nvSpPr>
          <p:cNvPr id="108" name="Google Shape;108;p10"/>
          <p:cNvSpPr txBox="1"/>
          <p:nvPr/>
        </p:nvSpPr>
        <p:spPr>
          <a:xfrm>
            <a:off x="2933700" y="5040868"/>
            <a:ext cx="32766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Click </a:t>
            </a:r>
            <a:r>
              <a:rPr lang="en-US" sz="180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here</a:t>
            </a:r>
            <a:r>
              <a:rPr lang="en-US" sz="1800" b="0" i="0" u="none" strike="noStrike" cap="none">
                <a:solidFill>
                  <a:schemeClr val="dk1"/>
                </a:solidFill>
                <a:latin typeface="Arial"/>
                <a:ea typeface="Arial"/>
                <a:cs typeface="Arial"/>
                <a:sym typeface="Arial"/>
              </a:rPr>
              <a:t> to watch the video</a:t>
            </a:r>
            <a:endParaRPr sz="1400" b="0" i="0" u="none" strike="noStrike" cap="none">
              <a:solidFill>
                <a:srgbClr val="000000"/>
              </a:solidFill>
              <a:latin typeface="Arial"/>
              <a:ea typeface="Arial"/>
              <a:cs typeface="Arial"/>
              <a:sym typeface="Arial"/>
            </a:endParaRPr>
          </a:p>
        </p:txBody>
      </p:sp>
      <p:sp>
        <p:nvSpPr>
          <p:cNvPr id="109" name="Google Shape;109;p10"/>
          <p:cNvSpPr txBox="1"/>
          <p:nvPr/>
        </p:nvSpPr>
        <p:spPr>
          <a:xfrm>
            <a:off x="3934050" y="5285600"/>
            <a:ext cx="50214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chemeClr val="lt2"/>
                </a:solidFill>
                <a:latin typeface="Arial"/>
                <a:ea typeface="Arial"/>
                <a:cs typeface="Arial"/>
                <a:sym typeface="Arial"/>
              </a:rPr>
              <a:t>Source: </a:t>
            </a:r>
            <a:r>
              <a:rPr lang="en-US" sz="1200" i="1">
                <a:solidFill>
                  <a:schemeClr val="lt2"/>
                </a:solidFill>
              </a:rPr>
              <a:t>GW Cancer Center, 2021.</a:t>
            </a:r>
            <a:endParaRPr sz="1200" b="0" i="0" u="none" strike="noStrike" cap="none">
              <a:solidFill>
                <a:schemeClr val="lt2"/>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3_Default Design">
  <a:themeElements>
    <a:clrScheme name="Custom 17">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6D6"/>
      </a:hlink>
      <a:folHlink>
        <a:srgbClr val="0096D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7076</Words>
  <Application>Microsoft Office PowerPoint</Application>
  <PresentationFormat>On-screen Show (4:3)</PresentationFormat>
  <Paragraphs>470</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Trebuchet MS</vt:lpstr>
      <vt:lpstr>3_Default Design</vt:lpstr>
      <vt:lpstr>Patient Advocacy</vt:lpstr>
      <vt:lpstr>Acknowledgments</vt:lpstr>
      <vt:lpstr>Learning Objectives</vt:lpstr>
      <vt:lpstr>Patient-Provider Communication</vt:lpstr>
      <vt:lpstr>Definition: Advocacy</vt:lpstr>
      <vt:lpstr>Definition: Patient Advocate</vt:lpstr>
      <vt:lpstr>Strategies for Advocating For Your Patient</vt:lpstr>
      <vt:lpstr>Advocating on Behalf of a Patient</vt:lpstr>
      <vt:lpstr>Advocating on Behalf of a Patient</vt:lpstr>
      <vt:lpstr>System Advocacy</vt:lpstr>
      <vt:lpstr>Definition: Self-Advocacy</vt:lpstr>
      <vt:lpstr>Engagement Behavior Framework</vt:lpstr>
      <vt:lpstr>Outcomes of Self-Advocacy</vt:lpstr>
      <vt:lpstr>Learning About the Patient</vt:lpstr>
      <vt:lpstr>Assessing a Patient’s Ability to Self-Advocate</vt:lpstr>
      <vt:lpstr>Supporting Patient Empowerment</vt:lpstr>
      <vt:lpstr>Basic Elements of Self-Advocacy</vt:lpstr>
      <vt:lpstr>Informed Decision-Making</vt:lpstr>
      <vt:lpstr>Effective Communication</vt:lpstr>
      <vt:lpstr>Connected Strength</vt:lpstr>
      <vt:lpstr>Strategies to Support the Patient's Ability to Advocate</vt:lpstr>
      <vt:lpstr>Self-Advocacy Tools to Support Patients</vt:lpstr>
      <vt:lpstr>Helping Patients Contact Organizations</vt:lpstr>
      <vt:lpstr>Helping Patients with Limited English Proficiency</vt:lpstr>
      <vt:lpstr>Video</vt:lpstr>
      <vt:lpstr>Supporting Patients</vt:lpstr>
      <vt:lpstr>Maintain Communication with the Patient</vt:lpstr>
      <vt:lpstr>Self-Advocacy Tools to Support Patients</vt:lpstr>
      <vt:lpstr>Conclusion</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 Advocacy</dc:title>
  <dc:creator>GWU</dc:creator>
  <cp:lastModifiedBy>Angell, Kelly</cp:lastModifiedBy>
  <cp:revision>1</cp:revision>
  <dcterms:created xsi:type="dcterms:W3CDTF">2014-05-08T22:31:29Z</dcterms:created>
  <dcterms:modified xsi:type="dcterms:W3CDTF">2025-03-17T02:09:46Z</dcterms:modified>
</cp:coreProperties>
</file>