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7023100" cy="9309100"/>
  <p:embeddedFontLst>
    <p:embeddedFont>
      <p:font typeface="Robo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928">
          <p15:clr>
            <a:srgbClr val="A4A3A4"/>
          </p15:clr>
        </p15:guide>
        <p15:guide id="2" pos="2208">
          <p15:clr>
            <a:srgbClr val="A4A3A4"/>
          </p15:clr>
        </p15:guide>
        <p15:guide id="3" orient="horz" pos="2932">
          <p15:clr>
            <a:srgbClr val="A4A3A4"/>
          </p15:clr>
        </p15:guide>
        <p15:guide id="4" pos="2212">
          <p15:clr>
            <a:srgbClr val="A4A3A4"/>
          </p15:clr>
        </p15:guide>
      </p15:notesGuideLst>
    </p:ext>
    <p:ext uri="GoogleSlidesCustomDataVersion2">
      <go:slidesCustomData xmlns:go="http://customooxmlschemas.google.com/" r:id="rId26" roundtripDataSignature="AMtx7mgZs7NlEYN0FNjr2Jm/EkWPl6/F8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928" orient="horz"/>
        <p:guide pos="2208"/>
        <p:guide pos="2932" orient="horz"/>
        <p:guide pos="2212"/>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regular.fntdata"/><Relationship Id="rId21" Type="http://schemas.openxmlformats.org/officeDocument/2006/relationships/slide" Target="slides/slide16.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43343" cy="465455"/>
          </a:xfrm>
          <a:prstGeom prst="rect">
            <a:avLst/>
          </a:prstGeom>
          <a:noFill/>
          <a:ln>
            <a:noFill/>
          </a:ln>
        </p:spPr>
        <p:txBody>
          <a:bodyPr anchorCtr="0" anchor="t" bIns="46650" lIns="93300" spcFirstLastPara="1" rIns="93300" wrap="square" tIns="46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8132" y="0"/>
            <a:ext cx="3043343" cy="465455"/>
          </a:xfrm>
          <a:prstGeom prst="rect">
            <a:avLst/>
          </a:prstGeom>
          <a:noFill/>
          <a:ln>
            <a:noFill/>
          </a:ln>
        </p:spPr>
        <p:txBody>
          <a:bodyPr anchorCtr="0" anchor="t" bIns="46650" lIns="93300" spcFirstLastPara="1" rIns="93300" wrap="square" tIns="4665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2030"/>
            <a:ext cx="3043343" cy="465455"/>
          </a:xfrm>
          <a:prstGeom prst="rect">
            <a:avLst/>
          </a:prstGeom>
          <a:noFill/>
          <a:ln>
            <a:noFill/>
          </a:ln>
        </p:spPr>
        <p:txBody>
          <a:bodyPr anchorCtr="0" anchor="b" bIns="46650" lIns="93300" spcFirstLastPara="1" rIns="93300" wrap="square" tIns="46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8132" y="8842030"/>
            <a:ext cx="3043343" cy="465455"/>
          </a:xfrm>
          <a:prstGeom prst="rect">
            <a:avLst/>
          </a:prstGeom>
          <a:noFill/>
          <a:ln>
            <a:noFill/>
          </a:ln>
        </p:spPr>
        <p:txBody>
          <a:bodyPr anchorCtr="0" anchor="b" bIns="46650" lIns="93300" spcFirstLastPara="1" rIns="93300" wrap="square" tIns="466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3" name="Google Shape;53;p1:notes"/>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rmAutofit/>
          </a:bodyPr>
          <a:lstStyle/>
          <a:p>
            <a:pPr indent="0" lvl="0" marL="0" rtl="0" algn="l">
              <a:lnSpc>
                <a:spcPct val="115000"/>
              </a:lnSpc>
              <a:spcBef>
                <a:spcPts val="0"/>
              </a:spcBef>
              <a:spcAft>
                <a:spcPts val="0"/>
              </a:spcAft>
              <a:buSzPts val="1100"/>
              <a:buNone/>
            </a:pPr>
            <a:r>
              <a:rPr b="1" lang="en-US" sz="1100">
                <a:latin typeface="Arial"/>
                <a:ea typeface="Arial"/>
                <a:cs typeface="Arial"/>
                <a:sym typeface="Arial"/>
              </a:rPr>
              <a:t>[TITLE SLIDE]:</a:t>
            </a:r>
            <a:r>
              <a:rPr lang="en-US" sz="1100">
                <a:latin typeface="Arial"/>
                <a:ea typeface="Arial"/>
                <a:cs typeface="Arial"/>
                <a:sym typeface="Arial"/>
              </a:rPr>
              <a:t> Welcome to "The Value of Patient Navigation." This lesson is part of the GW Oncology Patient Navigator Training: The Fundamentals.</a:t>
            </a:r>
            <a:endParaRPr sz="1100">
              <a:latin typeface="Arial"/>
              <a:ea typeface="Arial"/>
              <a:cs typeface="Arial"/>
              <a:sym typeface="Arial"/>
            </a:endParaRPr>
          </a:p>
          <a:p>
            <a:pPr indent="0" lvl="0" marL="0" rtl="0" algn="l">
              <a:lnSpc>
                <a:spcPct val="115000"/>
              </a:lnSpc>
              <a:spcBef>
                <a:spcPts val="1200"/>
              </a:spcBef>
              <a:spcAft>
                <a:spcPts val="0"/>
              </a:spcAft>
              <a:buSzPts val="1100"/>
              <a:buNone/>
            </a:pPr>
            <a:r>
              <a:rPr lang="en-US" sz="1100">
                <a:latin typeface="Arial"/>
                <a:ea typeface="Arial"/>
                <a:cs typeface="Arial"/>
                <a:sym typeface="Arial"/>
              </a:rPr>
              <a:t>I am _________________and I am pleased to be the presenter for this lesson. </a:t>
            </a:r>
            <a:endParaRPr sz="11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t/>
            </a:r>
            <a:endParaRPr sz="1100">
              <a:latin typeface="Arial"/>
              <a:ea typeface="Arial"/>
              <a:cs typeface="Arial"/>
              <a:sym typeface="Arial"/>
            </a:endParaRPr>
          </a:p>
        </p:txBody>
      </p:sp>
      <p:sp>
        <p:nvSpPr>
          <p:cNvPr id="54" name="Google Shape;54;p1:notes"/>
          <p:cNvSpPr txBox="1"/>
          <p:nvPr>
            <p:ph idx="12" type="sldNum"/>
          </p:nvPr>
        </p:nvSpPr>
        <p:spPr>
          <a:xfrm>
            <a:off x="3978132" y="8842030"/>
            <a:ext cx="3043343" cy="465455"/>
          </a:xfrm>
          <a:prstGeom prst="rect">
            <a:avLst/>
          </a:prstGeom>
          <a:noFill/>
          <a:ln>
            <a:noFill/>
          </a:ln>
        </p:spPr>
        <p:txBody>
          <a:bodyPr anchorCtr="0" anchor="b" bIns="46650" lIns="93300" spcFirstLastPara="1" rIns="93300" wrap="square" tIns="4665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ea29c87899_0_165:notes"/>
          <p:cNvSpPr txBox="1"/>
          <p:nvPr>
            <p:ph idx="1" type="body"/>
          </p:nvPr>
        </p:nvSpPr>
        <p:spPr>
          <a:xfrm>
            <a:off x="702310" y="4421823"/>
            <a:ext cx="5618400" cy="4189200"/>
          </a:xfrm>
          <a:prstGeom prst="rect">
            <a:avLst/>
          </a:prstGeom>
        </p:spPr>
        <p:txBody>
          <a:bodyPr anchorCtr="0" anchor="t" bIns="46650" lIns="93300" spcFirstLastPara="1" rIns="93300" wrap="square" tIns="46650">
            <a:noAutofit/>
          </a:bodyPr>
          <a:lstStyle/>
          <a:p>
            <a:pPr indent="0" lvl="0" marL="0" rtl="0" algn="l">
              <a:spcBef>
                <a:spcPts val="360"/>
              </a:spcBef>
              <a:spcAft>
                <a:spcPts val="0"/>
              </a:spcAft>
              <a:buClr>
                <a:schemeClr val="dk1"/>
              </a:buClr>
              <a:buSzPts val="1100"/>
              <a:buFont typeface="Arial"/>
              <a:buNone/>
            </a:pPr>
            <a:r>
              <a:rPr b="1" lang="en-US" sz="1100">
                <a:latin typeface="Arial"/>
                <a:ea typeface="Arial"/>
                <a:cs typeface="Arial"/>
                <a:sym typeface="Arial"/>
              </a:rPr>
              <a:t>[EXAMPLE: UNIVERSITY OF ALABAMA]:</a:t>
            </a:r>
            <a:r>
              <a:rPr lang="en-US" sz="1100">
                <a:latin typeface="Arial"/>
                <a:ea typeface="Arial"/>
                <a:cs typeface="Arial"/>
                <a:sym typeface="Arial"/>
              </a:rPr>
              <a:t> </a:t>
            </a:r>
            <a:r>
              <a:rPr lang="en-US" sz="1100">
                <a:solidFill>
                  <a:srgbClr val="212121"/>
                </a:solidFill>
                <a:latin typeface="Arial"/>
                <a:ea typeface="Arial"/>
                <a:cs typeface="Arial"/>
                <a:sym typeface="Arial"/>
              </a:rPr>
              <a:t>Here is another case example.</a:t>
            </a:r>
            <a:endParaRPr sz="1100">
              <a:solidFill>
                <a:srgbClr val="212121"/>
              </a:solidFill>
              <a:latin typeface="Arial"/>
              <a:ea typeface="Arial"/>
              <a:cs typeface="Arial"/>
              <a:sym typeface="Arial"/>
            </a:endParaRPr>
          </a:p>
          <a:p>
            <a:pPr indent="0" lvl="0" marL="0" rtl="0" algn="l">
              <a:lnSpc>
                <a:spcPct val="115000"/>
              </a:lnSpc>
              <a:spcBef>
                <a:spcPts val="2000"/>
              </a:spcBef>
              <a:spcAft>
                <a:spcPts val="0"/>
              </a:spcAft>
              <a:buClr>
                <a:schemeClr val="dk1"/>
              </a:buClr>
              <a:buSzPts val="1100"/>
              <a:buFont typeface="Arial"/>
              <a:buNone/>
            </a:pPr>
            <a:r>
              <a:rPr lang="en-US" sz="1100">
                <a:solidFill>
                  <a:srgbClr val="212121"/>
                </a:solidFill>
                <a:latin typeface="Arial"/>
                <a:ea typeface="Arial"/>
                <a:cs typeface="Arial"/>
                <a:sym typeface="Arial"/>
              </a:rPr>
              <a:t>The University of Alabama at Birmingham received a 2012 CMS Innovation award to implement a patient navigation program called Patient Care Connect, across 12 cancer centers in the southeastern United States. Patient Care Connect focused on improving the triple aim of enhancing the patient experience of care, improving population health, and reducing the per capita cost of health care. This program employed patient navigators, not nurse navigators or social workers. These patient navigators supported more than 10,000 patients with cancer from diagnosis through survivorship and end-of-life care over 3 years. The navigators performed routine screening to identify patient barriers to care and helped patients actively participate in their health care to overcome these barriers.</a:t>
            </a:r>
            <a:endParaRPr sz="1100" u="sng">
              <a:solidFill>
                <a:srgbClr val="376FAA"/>
              </a:solidFill>
              <a:latin typeface="Arial"/>
              <a:ea typeface="Arial"/>
              <a:cs typeface="Arial"/>
              <a:sym typeface="Arial"/>
            </a:endParaRPr>
          </a:p>
          <a:p>
            <a:pPr indent="0" lvl="0" marL="0" rtl="0" algn="l">
              <a:lnSpc>
                <a:spcPct val="115000"/>
              </a:lnSpc>
              <a:spcBef>
                <a:spcPts val="2000"/>
              </a:spcBef>
              <a:spcAft>
                <a:spcPts val="0"/>
              </a:spcAft>
              <a:buClr>
                <a:schemeClr val="dk1"/>
              </a:buClr>
              <a:buSzPts val="1100"/>
              <a:buFont typeface="Arial"/>
              <a:buNone/>
            </a:pPr>
            <a:r>
              <a:rPr lang="en-US" sz="1100">
                <a:solidFill>
                  <a:srgbClr val="212121"/>
                </a:solidFill>
                <a:latin typeface="Arial"/>
                <a:ea typeface="Arial"/>
                <a:cs typeface="Arial"/>
                <a:sym typeface="Arial"/>
              </a:rPr>
              <a:t>As a result, 92% of patient concerns were addressed. 90% of patients stated that they would recommend the program to another cancer survivor.</a:t>
            </a:r>
            <a:endParaRPr sz="1100">
              <a:solidFill>
                <a:srgbClr val="212121"/>
              </a:solidFill>
              <a:latin typeface="Arial"/>
              <a:ea typeface="Arial"/>
              <a:cs typeface="Arial"/>
              <a:sym typeface="Arial"/>
            </a:endParaRPr>
          </a:p>
          <a:p>
            <a:pPr indent="0" lvl="0" marL="0" rtl="0" algn="l">
              <a:lnSpc>
                <a:spcPct val="115000"/>
              </a:lnSpc>
              <a:spcBef>
                <a:spcPts val="2000"/>
              </a:spcBef>
              <a:spcAft>
                <a:spcPts val="0"/>
              </a:spcAft>
              <a:buClr>
                <a:schemeClr val="dk1"/>
              </a:buClr>
              <a:buSzPts val="1100"/>
              <a:buFont typeface="Arial"/>
              <a:buNone/>
            </a:pPr>
            <a:r>
              <a:rPr lang="en-US" sz="1100">
                <a:solidFill>
                  <a:srgbClr val="212121"/>
                </a:solidFill>
                <a:latin typeface="Arial"/>
                <a:ea typeface="Arial"/>
                <a:cs typeface="Arial"/>
                <a:sym typeface="Arial"/>
              </a:rPr>
              <a:t>The percentage of Emergency Department visits, hospitalizations, and intensive care unit admissions declined for all patients, but they declined by 6.0%, 7.9%, and 10.6% </a:t>
            </a:r>
            <a:r>
              <a:rPr b="1" lang="en-US" sz="1100">
                <a:solidFill>
                  <a:srgbClr val="212121"/>
                </a:solidFill>
                <a:latin typeface="Arial"/>
                <a:ea typeface="Arial"/>
                <a:cs typeface="Arial"/>
                <a:sym typeface="Arial"/>
              </a:rPr>
              <a:t>more</a:t>
            </a:r>
            <a:r>
              <a:rPr lang="en-US" sz="1100">
                <a:solidFill>
                  <a:srgbClr val="212121"/>
                </a:solidFill>
                <a:latin typeface="Arial"/>
                <a:ea typeface="Arial"/>
                <a:cs typeface="Arial"/>
                <a:sym typeface="Arial"/>
              </a:rPr>
              <a:t> per quarter, for patients in the Patient Care Connect program compared to those receiving usual care without tailored support.</a:t>
            </a:r>
            <a:endParaRPr sz="1100">
              <a:solidFill>
                <a:srgbClr val="212121"/>
              </a:solidFill>
              <a:latin typeface="Arial"/>
              <a:ea typeface="Arial"/>
              <a:cs typeface="Arial"/>
              <a:sym typeface="Arial"/>
            </a:endParaRPr>
          </a:p>
          <a:p>
            <a:pPr indent="0" lvl="0" marL="0" rtl="0" algn="l">
              <a:lnSpc>
                <a:spcPct val="115000"/>
              </a:lnSpc>
              <a:spcBef>
                <a:spcPts val="2000"/>
              </a:spcBef>
              <a:spcAft>
                <a:spcPts val="0"/>
              </a:spcAft>
              <a:buClr>
                <a:schemeClr val="dk1"/>
              </a:buClr>
              <a:buSzPts val="1100"/>
              <a:buFont typeface="Arial"/>
              <a:buNone/>
            </a:pPr>
            <a:r>
              <a:rPr lang="en-US" sz="1100">
                <a:solidFill>
                  <a:srgbClr val="212121"/>
                </a:solidFill>
                <a:latin typeface="Arial"/>
                <a:ea typeface="Arial"/>
                <a:cs typeface="Arial"/>
                <a:sym typeface="Arial"/>
              </a:rPr>
              <a:t>What did this mean in financial terms? The Patient Care Connect program saved $781.29 per quarter per patient in the program, resulting in an estimated 10:1 return on investment to the institution.</a:t>
            </a:r>
            <a:endParaRPr sz="1100">
              <a:solidFill>
                <a:srgbClr val="212121"/>
              </a:solidFill>
              <a:latin typeface="Arial"/>
              <a:ea typeface="Arial"/>
              <a:cs typeface="Arial"/>
              <a:sym typeface="Arial"/>
            </a:endParaRPr>
          </a:p>
          <a:p>
            <a:pPr indent="0" lvl="0" marL="0" rtl="0" algn="l">
              <a:spcBef>
                <a:spcPts val="0"/>
              </a:spcBef>
              <a:spcAft>
                <a:spcPts val="0"/>
              </a:spcAft>
              <a:buNone/>
            </a:pPr>
            <a:r>
              <a:t/>
            </a:r>
            <a:endParaRPr>
              <a:solidFill>
                <a:srgbClr val="212121"/>
              </a:solidFill>
              <a:latin typeface="Arial"/>
              <a:ea typeface="Arial"/>
              <a:cs typeface="Arial"/>
              <a:sym typeface="Arial"/>
            </a:endParaRPr>
          </a:p>
        </p:txBody>
      </p:sp>
      <p:sp>
        <p:nvSpPr>
          <p:cNvPr id="123" name="Google Shape;123;g2ea29c87899_0_165: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ea29c87899_0_187: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1" name="Google Shape;131;g2ea29c87899_0_187:notes"/>
          <p:cNvSpPr txBox="1"/>
          <p:nvPr>
            <p:ph idx="1" type="body"/>
          </p:nvPr>
        </p:nvSpPr>
        <p:spPr>
          <a:xfrm>
            <a:off x="702310" y="4421823"/>
            <a:ext cx="5618400" cy="41892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2000"/>
              </a:spcBef>
              <a:spcAft>
                <a:spcPts val="0"/>
              </a:spcAft>
              <a:buClr>
                <a:schemeClr val="dk1"/>
              </a:buClr>
              <a:buSzPts val="1100"/>
              <a:buFont typeface="Arial"/>
              <a:buNone/>
            </a:pPr>
            <a:r>
              <a:rPr b="1" lang="en-US" sz="1100">
                <a:latin typeface="Arial"/>
                <a:ea typeface="Arial"/>
                <a:cs typeface="Arial"/>
                <a:sym typeface="Arial"/>
              </a:rPr>
              <a:t>[ACCREDITATION COMPLIANCE]</a:t>
            </a:r>
            <a:r>
              <a:rPr lang="en-US" sz="1100">
                <a:latin typeface="Arial"/>
                <a:ea typeface="Arial"/>
                <a:cs typeface="Arial"/>
                <a:sym typeface="Arial"/>
              </a:rPr>
              <a:t>: </a:t>
            </a:r>
            <a:r>
              <a:rPr lang="en-US" sz="1100">
                <a:solidFill>
                  <a:srgbClr val="212121"/>
                </a:solidFill>
                <a:latin typeface="Arial"/>
                <a:ea typeface="Arial"/>
                <a:cs typeface="Arial"/>
                <a:sym typeface="Arial"/>
              </a:rPr>
              <a:t>If that were not persuasive enough, navigation is an expected standard of care and accreditation requirement for several important oncology accreditation and standard setting bodies like the American College of Surgeons Commission on Cancer. To become accredited by the Commission on Cancer, cancer programs must undergo a rigorous evaluation and review of its performance to demonstrate compliance with the CoC standards. </a:t>
            </a:r>
            <a:endParaRPr sz="1100">
              <a:latin typeface="Arial"/>
              <a:ea typeface="Arial"/>
              <a:cs typeface="Arial"/>
              <a:sym typeface="Arial"/>
            </a:endParaRPr>
          </a:p>
        </p:txBody>
      </p:sp>
      <p:sp>
        <p:nvSpPr>
          <p:cNvPr id="132" name="Google Shape;132;g2ea29c87899_0_187:notes"/>
          <p:cNvSpPr txBox="1"/>
          <p:nvPr>
            <p:ph idx="12" type="sldNum"/>
          </p:nvPr>
        </p:nvSpPr>
        <p:spPr>
          <a:xfrm>
            <a:off x="3978132" y="8842030"/>
            <a:ext cx="3043200" cy="465600"/>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ec76ae2a2d_2_1: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g2ec76ae2a2d_2_1:notes"/>
          <p:cNvSpPr txBox="1"/>
          <p:nvPr>
            <p:ph idx="1" type="body"/>
          </p:nvPr>
        </p:nvSpPr>
        <p:spPr>
          <a:xfrm>
            <a:off x="702310" y="4421823"/>
            <a:ext cx="5618400" cy="41892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2000"/>
              </a:spcBef>
              <a:spcAft>
                <a:spcPts val="0"/>
              </a:spcAft>
              <a:buClr>
                <a:schemeClr val="dk1"/>
              </a:buClr>
              <a:buSzPts val="1100"/>
              <a:buFont typeface="Arial"/>
              <a:buNone/>
            </a:pPr>
            <a:r>
              <a:rPr b="1" lang="en-US" sz="1100">
                <a:latin typeface="Arial"/>
                <a:ea typeface="Arial"/>
                <a:cs typeface="Arial"/>
                <a:sym typeface="Arial"/>
              </a:rPr>
              <a:t>[ACCREDITATION COMPLIANCE NAPBC]</a:t>
            </a:r>
            <a:r>
              <a:rPr lang="en-US" sz="1100">
                <a:latin typeface="Arial"/>
                <a:ea typeface="Arial"/>
                <a:cs typeface="Arial"/>
                <a:sym typeface="Arial"/>
              </a:rPr>
              <a:t>: The National Accreditation Program for Breast Centers (NAPBC) states that Navigation services must be provided by qualified navigation professionals, including Clinical Navigators and Patient Navigators, who have documented training and education in providing individualized assistance to patients with breast disease or breast cancer, their families, and their caregivers. </a:t>
            </a:r>
            <a:endParaRPr sz="1100">
              <a:latin typeface="Arial"/>
              <a:ea typeface="Arial"/>
              <a:cs typeface="Arial"/>
              <a:sym typeface="Arial"/>
            </a:endParaRPr>
          </a:p>
          <a:p>
            <a:pPr indent="0" lvl="0" marL="0" rtl="0" algn="l">
              <a:spcBef>
                <a:spcPts val="36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360"/>
              </a:spcBef>
              <a:spcAft>
                <a:spcPts val="0"/>
              </a:spcAft>
              <a:buClr>
                <a:schemeClr val="dk1"/>
              </a:buClr>
              <a:buSzPts val="1100"/>
              <a:buFont typeface="Arial"/>
              <a:buNone/>
            </a:pPr>
            <a:r>
              <a:rPr lang="en-US" sz="1100">
                <a:latin typeface="Arial"/>
                <a:ea typeface="Arial"/>
                <a:cs typeface="Arial"/>
                <a:sym typeface="Arial"/>
              </a:rPr>
              <a:t>Having a patient navigation program meets several of the standards of the National Accreditation Program for Breast Centers.</a:t>
            </a:r>
            <a:endParaRPr sz="1100">
              <a:latin typeface="Arial"/>
              <a:ea typeface="Arial"/>
              <a:cs typeface="Arial"/>
              <a:sym typeface="Arial"/>
            </a:endParaRPr>
          </a:p>
        </p:txBody>
      </p:sp>
      <p:sp>
        <p:nvSpPr>
          <p:cNvPr id="140" name="Google Shape;140;g2ec76ae2a2d_2_1:notes"/>
          <p:cNvSpPr txBox="1"/>
          <p:nvPr>
            <p:ph idx="12" type="sldNum"/>
          </p:nvPr>
        </p:nvSpPr>
        <p:spPr>
          <a:xfrm>
            <a:off x="3978132" y="8842030"/>
            <a:ext cx="3043200" cy="465600"/>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ea29c87899_0_253: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g2ea29c87899_0_253:notes"/>
          <p:cNvSpPr txBox="1"/>
          <p:nvPr>
            <p:ph idx="1" type="body"/>
          </p:nvPr>
        </p:nvSpPr>
        <p:spPr>
          <a:xfrm>
            <a:off x="702310" y="4421823"/>
            <a:ext cx="5618400" cy="41892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2000"/>
              </a:spcBef>
              <a:spcAft>
                <a:spcPts val="0"/>
              </a:spcAft>
              <a:buClr>
                <a:schemeClr val="dk1"/>
              </a:buClr>
              <a:buSzPts val="1100"/>
              <a:buFont typeface="Arial"/>
              <a:buNone/>
            </a:pPr>
            <a:r>
              <a:rPr b="1" lang="en-US" sz="1100">
                <a:solidFill>
                  <a:srgbClr val="212121"/>
                </a:solidFill>
                <a:latin typeface="Arial"/>
                <a:ea typeface="Arial"/>
                <a:cs typeface="Arial"/>
                <a:sym typeface="Arial"/>
              </a:rPr>
              <a:t>[PATIENT NAVIGATION MAKES ECONOMIC SENSE]: </a:t>
            </a:r>
            <a:r>
              <a:rPr lang="en-US" sz="1100">
                <a:solidFill>
                  <a:srgbClr val="333333"/>
                </a:solidFill>
                <a:latin typeface="Arial"/>
                <a:ea typeface="Arial"/>
                <a:cs typeface="Arial"/>
                <a:sym typeface="Arial"/>
              </a:rPr>
              <a:t>Patient navigation, as part of a comprehensive strategy to address health disparities in the U.S., also makes economic sense for the country.</a:t>
            </a:r>
            <a:endParaRPr sz="1100">
              <a:solidFill>
                <a:srgbClr val="333333"/>
              </a:solidFill>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100">
                <a:solidFill>
                  <a:srgbClr val="333333"/>
                </a:solidFill>
                <a:latin typeface="Arial"/>
                <a:ea typeface="Arial"/>
                <a:cs typeface="Arial"/>
                <a:sym typeface="Arial"/>
              </a:rPr>
              <a:t>In 2018, health disparities in the U.S. cost the nation approximately $193 billion. Premature deaths resulting from preventable health disparities, including cancer and other chronic diseases, weaken the nation's economic productivity and impact the sustainability of programs like Social Security.</a:t>
            </a:r>
            <a:endParaRPr sz="1100">
              <a:solidFill>
                <a:srgbClr val="333333"/>
              </a:solidFill>
              <a:latin typeface="Arial"/>
              <a:ea typeface="Arial"/>
              <a:cs typeface="Arial"/>
              <a:sym typeface="Arial"/>
            </a:endParaRPr>
          </a:p>
          <a:p>
            <a:pPr indent="0" lvl="0" marL="0" rtl="0" algn="l">
              <a:lnSpc>
                <a:spcPct val="115000"/>
              </a:lnSpc>
              <a:spcBef>
                <a:spcPts val="1200"/>
              </a:spcBef>
              <a:spcAft>
                <a:spcPts val="1200"/>
              </a:spcAft>
              <a:buClr>
                <a:schemeClr val="dk1"/>
              </a:buClr>
              <a:buSzPts val="1100"/>
              <a:buFont typeface="Arial"/>
              <a:buNone/>
            </a:pPr>
            <a:r>
              <a:rPr lang="en-US" sz="1100">
                <a:solidFill>
                  <a:srgbClr val="333333"/>
                </a:solidFill>
                <a:latin typeface="Arial"/>
                <a:ea typeface="Arial"/>
                <a:cs typeface="Arial"/>
                <a:sym typeface="Arial"/>
              </a:rPr>
              <a:t>A 2009 report revealed that the U.S. was facing increasing chronic morbidity, significantly weakening the workforce needed to meet national security physical health requirements. While addressing this issue requires multiple interventions, patient navigation can be one part of the solution. </a:t>
            </a:r>
            <a:endParaRPr>
              <a:solidFill>
                <a:srgbClr val="333333"/>
              </a:solidFill>
              <a:latin typeface="Arial"/>
              <a:ea typeface="Arial"/>
              <a:cs typeface="Arial"/>
              <a:sym typeface="Arial"/>
            </a:endParaRPr>
          </a:p>
        </p:txBody>
      </p:sp>
      <p:sp>
        <p:nvSpPr>
          <p:cNvPr id="148" name="Google Shape;148;g2ea29c87899_0_253:notes"/>
          <p:cNvSpPr txBox="1"/>
          <p:nvPr>
            <p:ph idx="12" type="sldNum"/>
          </p:nvPr>
        </p:nvSpPr>
        <p:spPr>
          <a:xfrm>
            <a:off x="3978132" y="8842030"/>
            <a:ext cx="3043200" cy="465600"/>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40: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40:notes"/>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2000"/>
              </a:spcBef>
              <a:spcAft>
                <a:spcPts val="0"/>
              </a:spcAft>
              <a:buClr>
                <a:schemeClr val="dk1"/>
              </a:buClr>
              <a:buSzPts val="1100"/>
              <a:buFont typeface="Arial"/>
              <a:buNone/>
            </a:pPr>
            <a:r>
              <a:rPr b="1" lang="en-US" sz="1100">
                <a:latin typeface="Arial"/>
                <a:ea typeface="Arial"/>
                <a:cs typeface="Arial"/>
                <a:sym typeface="Arial"/>
              </a:rPr>
              <a:t>[CONCLUSION]:</a:t>
            </a:r>
            <a:r>
              <a:rPr lang="en-US" sz="1100">
                <a:latin typeface="Arial"/>
                <a:ea typeface="Arial"/>
                <a:cs typeface="Arial"/>
                <a:sym typeface="Arial"/>
              </a:rPr>
              <a:t> This marks the end of this lesson: The Value of Patient Navigation. In this lesson, you learned to:</a:t>
            </a:r>
            <a:endParaRPr sz="1100">
              <a:latin typeface="Arial"/>
              <a:ea typeface="Arial"/>
              <a:cs typeface="Arial"/>
              <a:sym typeface="Arial"/>
            </a:endParaRPr>
          </a:p>
          <a:p>
            <a:pPr indent="-298450" lvl="0" marL="457200" rtl="0" algn="l">
              <a:lnSpc>
                <a:spcPct val="115000"/>
              </a:lnSpc>
              <a:spcBef>
                <a:spcPts val="0"/>
              </a:spcBef>
              <a:spcAft>
                <a:spcPts val="0"/>
              </a:spcAft>
              <a:buClr>
                <a:schemeClr val="dk1"/>
              </a:buClr>
              <a:buSzPts val="1100"/>
              <a:buChar char="●"/>
            </a:pPr>
            <a:r>
              <a:rPr lang="en-US" sz="1100">
                <a:latin typeface="Arial"/>
                <a:ea typeface="Arial"/>
                <a:cs typeface="Arial"/>
                <a:sym typeface="Arial"/>
              </a:rPr>
              <a:t>Describe the value of patient navigation to patients, populations, healthcare providers, and health systems</a:t>
            </a:r>
            <a:endParaRPr sz="1100">
              <a:latin typeface="Arial"/>
              <a:ea typeface="Arial"/>
              <a:cs typeface="Arial"/>
              <a:sym typeface="Arial"/>
            </a:endParaRPr>
          </a:p>
          <a:p>
            <a:pPr indent="-298450" lvl="0" marL="457200" rtl="0" algn="l">
              <a:lnSpc>
                <a:spcPct val="115000"/>
              </a:lnSpc>
              <a:spcBef>
                <a:spcPts val="0"/>
              </a:spcBef>
              <a:spcAft>
                <a:spcPts val="0"/>
              </a:spcAft>
              <a:buClr>
                <a:schemeClr val="dk1"/>
              </a:buClr>
              <a:buSzPts val="1100"/>
              <a:buChar char="●"/>
            </a:pPr>
            <a:r>
              <a:rPr lang="en-US" sz="1100">
                <a:latin typeface="Arial"/>
                <a:ea typeface="Arial"/>
                <a:cs typeface="Arial"/>
                <a:sym typeface="Arial"/>
              </a:rPr>
              <a:t>Describe the value of patient navigation in moral, performance, and economic terms</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Thank you for participating in this lesson, and for your commitment to enhancing patient care through effective navigation.</a:t>
            </a:r>
            <a:endParaRPr/>
          </a:p>
        </p:txBody>
      </p:sp>
      <p:sp>
        <p:nvSpPr>
          <p:cNvPr id="156" name="Google Shape;156;p40:notes"/>
          <p:cNvSpPr txBox="1"/>
          <p:nvPr>
            <p:ph idx="12" type="sldNum"/>
          </p:nvPr>
        </p:nvSpPr>
        <p:spPr>
          <a:xfrm>
            <a:off x="3978132" y="8842030"/>
            <a:ext cx="3043343" cy="465455"/>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41:notes"/>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Autofit/>
          </a:bodyPr>
          <a:lstStyle/>
          <a:p>
            <a:pPr indent="0" lvl="0" marL="0" rtl="0" algn="l">
              <a:lnSpc>
                <a:spcPct val="100000"/>
              </a:lnSpc>
              <a:spcBef>
                <a:spcPts val="0"/>
              </a:spcBef>
              <a:spcAft>
                <a:spcPts val="0"/>
              </a:spcAft>
              <a:buSzPts val="1400"/>
              <a:buNone/>
            </a:pPr>
            <a:r>
              <a:t/>
            </a:r>
            <a:endParaRPr b="1">
              <a:solidFill>
                <a:srgbClr val="FF0000"/>
              </a:solidFill>
            </a:endParaRPr>
          </a:p>
        </p:txBody>
      </p:sp>
      <p:sp>
        <p:nvSpPr>
          <p:cNvPr id="162" name="Google Shape;162;p41: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43:notes"/>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Autofit/>
          </a:bodyPr>
          <a:lstStyle/>
          <a:p>
            <a:pPr indent="0" lvl="0" marL="0" rtl="0" algn="l">
              <a:lnSpc>
                <a:spcPct val="100000"/>
              </a:lnSpc>
              <a:spcBef>
                <a:spcPts val="0"/>
              </a:spcBef>
              <a:spcAft>
                <a:spcPts val="0"/>
              </a:spcAft>
              <a:buSzPts val="1400"/>
              <a:buNone/>
            </a:pPr>
            <a:r>
              <a:t/>
            </a:r>
            <a:endParaRPr b="1"/>
          </a:p>
        </p:txBody>
      </p:sp>
      <p:sp>
        <p:nvSpPr>
          <p:cNvPr id="168" name="Google Shape;168;p43: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 name="Google Shape;60;p2:notes"/>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0"/>
              </a:spcBef>
              <a:spcAft>
                <a:spcPts val="0"/>
              </a:spcAft>
              <a:buClr>
                <a:schemeClr val="dk1"/>
              </a:buClr>
              <a:buSzPts val="1100"/>
              <a:buFont typeface="Arial"/>
              <a:buNone/>
            </a:pPr>
            <a:r>
              <a:rPr b="1" lang="en-US" sz="1100">
                <a:latin typeface="Arial"/>
                <a:ea typeface="Arial"/>
                <a:cs typeface="Arial"/>
                <a:sym typeface="Arial"/>
              </a:rPr>
              <a:t>[ACKNOWLEDGEMENTS]:</a:t>
            </a:r>
            <a:r>
              <a:rPr lang="en-US" sz="1100">
                <a:latin typeface="Arial"/>
                <a:ea typeface="Arial"/>
                <a:cs typeface="Arial"/>
                <a:sym typeface="Arial"/>
              </a:rPr>
              <a:t> Before we begin, we would like to acknowledge the Centers for Disease Control and Prevention for supporting and funding this work. Its contents are solely the responsibility of the authors and do not necessarily represent the official views of the CDC. </a:t>
            </a:r>
            <a:endParaRPr/>
          </a:p>
        </p:txBody>
      </p:sp>
      <p:sp>
        <p:nvSpPr>
          <p:cNvPr id="61" name="Google Shape;61;p2:notes"/>
          <p:cNvSpPr txBox="1"/>
          <p:nvPr>
            <p:ph idx="12" type="sldNum"/>
          </p:nvPr>
        </p:nvSpPr>
        <p:spPr>
          <a:xfrm>
            <a:off x="3978132" y="8842030"/>
            <a:ext cx="3043343" cy="465455"/>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4: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4:notes"/>
          <p:cNvSpPr txBox="1"/>
          <p:nvPr>
            <p:ph idx="1" type="body"/>
          </p:nvPr>
        </p:nvSpPr>
        <p:spPr>
          <a:xfrm>
            <a:off x="702310" y="4421823"/>
            <a:ext cx="5618480" cy="4189095"/>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0"/>
              </a:spcBef>
              <a:spcAft>
                <a:spcPts val="0"/>
              </a:spcAft>
              <a:buNone/>
            </a:pPr>
            <a:r>
              <a:rPr b="1" lang="en-US" sz="1100">
                <a:latin typeface="Arial"/>
                <a:ea typeface="Arial"/>
                <a:cs typeface="Arial"/>
                <a:sym typeface="Arial"/>
              </a:rPr>
              <a:t>[LEARNING OBJECTIVES]: </a:t>
            </a:r>
            <a:r>
              <a:rPr lang="en-US" sz="1100">
                <a:latin typeface="Arial"/>
                <a:ea typeface="Arial"/>
                <a:cs typeface="Arial"/>
                <a:sym typeface="Arial"/>
              </a:rPr>
              <a:t>After completing this lesson, you will be able to: </a:t>
            </a:r>
            <a:endParaRPr sz="1100">
              <a:latin typeface="Arial"/>
              <a:ea typeface="Arial"/>
              <a:cs typeface="Arial"/>
              <a:sym typeface="Arial"/>
            </a:endParaRPr>
          </a:p>
          <a:p>
            <a:pPr indent="0" lvl="0" marL="0" rtl="0" algn="l">
              <a:lnSpc>
                <a:spcPct val="115000"/>
              </a:lnSpc>
              <a:spcBef>
                <a:spcPts val="0"/>
              </a:spcBef>
              <a:spcAft>
                <a:spcPts val="0"/>
              </a:spcAft>
              <a:buNone/>
            </a:pPr>
            <a:r>
              <a:t/>
            </a:r>
            <a:endParaRPr sz="1100">
              <a:latin typeface="Arial"/>
              <a:ea typeface="Arial"/>
              <a:cs typeface="Arial"/>
              <a:sym typeface="Arial"/>
            </a:endParaRPr>
          </a:p>
          <a:p>
            <a:pPr indent="-298450" lvl="0" marL="457200" rtl="0" algn="l">
              <a:lnSpc>
                <a:spcPct val="115000"/>
              </a:lnSpc>
              <a:spcBef>
                <a:spcPts val="0"/>
              </a:spcBef>
              <a:spcAft>
                <a:spcPts val="0"/>
              </a:spcAft>
              <a:buClr>
                <a:schemeClr val="dk1"/>
              </a:buClr>
              <a:buSzPts val="1100"/>
              <a:buChar char="●"/>
            </a:pPr>
            <a:r>
              <a:rPr lang="en-US" sz="1100">
                <a:latin typeface="Arial"/>
                <a:ea typeface="Arial"/>
                <a:cs typeface="Arial"/>
                <a:sym typeface="Arial"/>
              </a:rPr>
              <a:t>Describe the value of patient navigation to patients, populations, healthcare providers, and health systems</a:t>
            </a:r>
            <a:endParaRPr sz="1100">
              <a:latin typeface="Arial"/>
              <a:ea typeface="Arial"/>
              <a:cs typeface="Arial"/>
              <a:sym typeface="Arial"/>
            </a:endParaRPr>
          </a:p>
          <a:p>
            <a:pPr indent="-298450" lvl="0" marL="457200" rtl="0" algn="l">
              <a:lnSpc>
                <a:spcPct val="115000"/>
              </a:lnSpc>
              <a:spcBef>
                <a:spcPts val="0"/>
              </a:spcBef>
              <a:spcAft>
                <a:spcPts val="0"/>
              </a:spcAft>
              <a:buClr>
                <a:schemeClr val="dk1"/>
              </a:buClr>
              <a:buSzPts val="1100"/>
              <a:buChar char="●"/>
            </a:pPr>
            <a:r>
              <a:rPr lang="en-US" sz="1100">
                <a:latin typeface="Arial"/>
                <a:ea typeface="Arial"/>
                <a:cs typeface="Arial"/>
                <a:sym typeface="Arial"/>
              </a:rPr>
              <a:t>Describe the value of patient navigation in moral, performance, and economic terms</a:t>
            </a:r>
            <a:endParaRPr sz="1100">
              <a:latin typeface="Arial"/>
              <a:ea typeface="Arial"/>
              <a:cs typeface="Arial"/>
              <a:sym typeface="Arial"/>
            </a:endParaRPr>
          </a:p>
          <a:p>
            <a:pPr indent="0" lvl="0" marL="0" rtl="0" algn="l">
              <a:lnSpc>
                <a:spcPct val="115000"/>
              </a:lnSpc>
              <a:spcBef>
                <a:spcPts val="0"/>
              </a:spcBef>
              <a:spcAft>
                <a:spcPts val="0"/>
              </a:spcAft>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Join me in the next video to get started. </a:t>
            </a:r>
            <a:endParaRPr sz="1100">
              <a:latin typeface="Arial"/>
              <a:ea typeface="Arial"/>
              <a:cs typeface="Arial"/>
              <a:sym typeface="Arial"/>
            </a:endParaRPr>
          </a:p>
        </p:txBody>
      </p:sp>
      <p:sp>
        <p:nvSpPr>
          <p:cNvPr id="68" name="Google Shape;68;p4:notes"/>
          <p:cNvSpPr txBox="1"/>
          <p:nvPr>
            <p:ph idx="12" type="sldNum"/>
          </p:nvPr>
        </p:nvSpPr>
        <p:spPr>
          <a:xfrm>
            <a:off x="3978132" y="8842030"/>
            <a:ext cx="3043343" cy="465455"/>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e93545f8c4_0_205: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p:spPr>
      </p:sp>
      <p:sp>
        <p:nvSpPr>
          <p:cNvPr id="74" name="Google Shape;74;g2e93545f8c4_0_205:notes"/>
          <p:cNvSpPr txBox="1"/>
          <p:nvPr>
            <p:ph idx="1" type="body"/>
          </p:nvPr>
        </p:nvSpPr>
        <p:spPr>
          <a:xfrm>
            <a:off x="702310" y="4421823"/>
            <a:ext cx="5618400" cy="4189200"/>
          </a:xfrm>
          <a:prstGeom prst="rect">
            <a:avLst/>
          </a:prstGeom>
        </p:spPr>
        <p:txBody>
          <a:bodyPr anchorCtr="0" anchor="t" bIns="46650" lIns="93300" spcFirstLastPara="1" rIns="93300" wrap="square" tIns="46650">
            <a:noAutofit/>
          </a:bodyPr>
          <a:lstStyle/>
          <a:p>
            <a:pPr indent="0" lvl="0" marL="0" rtl="0" algn="l">
              <a:spcBef>
                <a:spcPts val="360"/>
              </a:spcBef>
              <a:spcAft>
                <a:spcPts val="0"/>
              </a:spcAft>
              <a:buClr>
                <a:schemeClr val="dk1"/>
              </a:buClr>
              <a:buSzPts val="1100"/>
              <a:buFont typeface="Arial"/>
              <a:buNone/>
            </a:pPr>
            <a:r>
              <a:rPr b="1" lang="en-US" sz="1100">
                <a:latin typeface="Arial"/>
                <a:ea typeface="Arial"/>
                <a:cs typeface="Arial"/>
                <a:sym typeface="Arial"/>
              </a:rPr>
              <a:t>[BENEFITS OF PN TO PATIENTS]: </a:t>
            </a:r>
            <a:r>
              <a:rPr lang="en-US" sz="1100">
                <a:latin typeface="Arial"/>
                <a:ea typeface="Arial"/>
                <a:cs typeface="Arial"/>
                <a:sym typeface="Arial"/>
              </a:rPr>
              <a:t>Patient navigation has been shown to enhance patient satisfaction, improve care coordination, and elevate the overall quality of life for patients.</a:t>
            </a:r>
            <a:endParaRPr sz="1100">
              <a:latin typeface="Arial"/>
              <a:ea typeface="Arial"/>
              <a:cs typeface="Arial"/>
              <a:sym typeface="Arial"/>
            </a:endParaRPr>
          </a:p>
          <a:p>
            <a:pPr indent="0" lvl="0" marL="0" rtl="0" algn="l">
              <a:spcBef>
                <a:spcPts val="1200"/>
              </a:spcBef>
              <a:spcAft>
                <a:spcPts val="0"/>
              </a:spcAft>
              <a:buClr>
                <a:schemeClr val="dk1"/>
              </a:buClr>
              <a:buSzPts val="1100"/>
              <a:buFont typeface="Arial"/>
              <a:buNone/>
            </a:pPr>
            <a:r>
              <a:rPr lang="en-US" sz="1100">
                <a:latin typeface="Arial"/>
                <a:ea typeface="Arial"/>
                <a:cs typeface="Arial"/>
                <a:sym typeface="Arial"/>
              </a:rPr>
              <a:t>A recent systematic review of 61 studies consolidated the evidence for cancer patient navigation. According to rigorous evaluation criteria, the authors found strong evidence that patient navigation significantly boosts patient satisfaction and quality of life.</a:t>
            </a:r>
            <a:endParaRPr/>
          </a:p>
          <a:p>
            <a:pPr indent="0" lvl="0" marL="0" rtl="0" algn="l">
              <a:spcBef>
                <a:spcPts val="1200"/>
              </a:spcBef>
              <a:spcAft>
                <a:spcPts val="0"/>
              </a:spcAft>
              <a:buNone/>
            </a:pPr>
            <a:r>
              <a:t/>
            </a:r>
            <a:endParaRPr/>
          </a:p>
          <a:p>
            <a:pPr indent="0" lvl="0" marL="0" rtl="0" algn="l">
              <a:spcBef>
                <a:spcPts val="0"/>
              </a:spcBef>
              <a:spcAft>
                <a:spcPts val="0"/>
              </a:spcAft>
              <a:buNone/>
            </a:pPr>
            <a:r>
              <a:t/>
            </a:r>
            <a:endParaRPr/>
          </a:p>
        </p:txBody>
      </p:sp>
      <p:sp>
        <p:nvSpPr>
          <p:cNvPr id="75" name="Google Shape;75;g2e93545f8c4_0_205:notes"/>
          <p:cNvSpPr txBox="1"/>
          <p:nvPr>
            <p:ph idx="12" type="sldNum"/>
          </p:nvPr>
        </p:nvSpPr>
        <p:spPr>
          <a:xfrm>
            <a:off x="3978132" y="8842030"/>
            <a:ext cx="3043200" cy="4656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e93545f8c4_0_229: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p:spPr>
      </p:sp>
      <p:sp>
        <p:nvSpPr>
          <p:cNvPr id="82" name="Google Shape;82;g2e93545f8c4_0_229:notes"/>
          <p:cNvSpPr txBox="1"/>
          <p:nvPr>
            <p:ph idx="1" type="body"/>
          </p:nvPr>
        </p:nvSpPr>
        <p:spPr>
          <a:xfrm>
            <a:off x="702310" y="4421823"/>
            <a:ext cx="5618400" cy="4189200"/>
          </a:xfrm>
          <a:prstGeom prst="rect">
            <a:avLst/>
          </a:prstGeom>
        </p:spPr>
        <p:txBody>
          <a:bodyPr anchorCtr="0" anchor="t" bIns="46650" lIns="93300" spcFirstLastPara="1" rIns="93300" wrap="square" tIns="46650">
            <a:noAutofit/>
          </a:bodyPr>
          <a:lstStyle/>
          <a:p>
            <a:pPr indent="0" lvl="0" marL="0" rtl="0" algn="l">
              <a:spcBef>
                <a:spcPts val="360"/>
              </a:spcBef>
              <a:spcAft>
                <a:spcPts val="0"/>
              </a:spcAft>
              <a:buClr>
                <a:schemeClr val="dk1"/>
              </a:buClr>
              <a:buSzPts val="1100"/>
              <a:buFont typeface="Arial"/>
              <a:buNone/>
            </a:pPr>
            <a:r>
              <a:rPr b="1" lang="en-US"/>
              <a:t>[BENEFITS OF PATIENT NAVIGATION TO POPULATIONS]: </a:t>
            </a:r>
            <a:r>
              <a:rPr lang="en-US"/>
              <a:t>The allegory of the orchard illustrates how certain populations experience health disparities due to historically biased policies in the United States. To address and reverse these disparities, we need evidence-based strategies such as patient navigation. When applied effectively to specific populations facing these disparities, patient navigation can help reduce health inequities by increasing screening rates and facilitating earlier cancer detection.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83" name="Google Shape;83;g2e93545f8c4_0_229:notes"/>
          <p:cNvSpPr txBox="1"/>
          <p:nvPr>
            <p:ph idx="12" type="sldNum"/>
          </p:nvPr>
        </p:nvSpPr>
        <p:spPr>
          <a:xfrm>
            <a:off x="3978132" y="8842030"/>
            <a:ext cx="3043200" cy="4656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ea29c87899_0_233: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p:spPr>
      </p:sp>
      <p:sp>
        <p:nvSpPr>
          <p:cNvPr id="90" name="Google Shape;90;g2ea29c87899_0_233:notes"/>
          <p:cNvSpPr txBox="1"/>
          <p:nvPr>
            <p:ph idx="1" type="body"/>
          </p:nvPr>
        </p:nvSpPr>
        <p:spPr>
          <a:xfrm>
            <a:off x="702310" y="4421823"/>
            <a:ext cx="5618400" cy="4189200"/>
          </a:xfrm>
          <a:prstGeom prst="rect">
            <a:avLst/>
          </a:prstGeom>
        </p:spPr>
        <p:txBody>
          <a:bodyPr anchorCtr="0" anchor="t" bIns="46650" lIns="93300" spcFirstLastPara="1" rIns="93300" wrap="square" tIns="46650">
            <a:noAutofit/>
          </a:bodyPr>
          <a:lstStyle/>
          <a:p>
            <a:pPr indent="0" lvl="0" marL="0" rtl="0" algn="l">
              <a:spcBef>
                <a:spcPts val="360"/>
              </a:spcBef>
              <a:spcAft>
                <a:spcPts val="0"/>
              </a:spcAft>
              <a:buClr>
                <a:schemeClr val="dk1"/>
              </a:buClr>
              <a:buSzPts val="1100"/>
              <a:buFont typeface="Arial"/>
              <a:buNone/>
            </a:pPr>
            <a:r>
              <a:rPr b="1" lang="en-US">
                <a:latin typeface="Arial"/>
                <a:ea typeface="Arial"/>
                <a:cs typeface="Arial"/>
                <a:sym typeface="Arial"/>
              </a:rPr>
              <a:t>[PATIENT NAVIGATION IMPROVES P</a:t>
            </a:r>
            <a:r>
              <a:rPr b="1" lang="en-US">
                <a:latin typeface="Arial"/>
                <a:ea typeface="Arial"/>
                <a:cs typeface="Arial"/>
                <a:sym typeface="Arial"/>
              </a:rPr>
              <a:t>ERFORMANCE]:</a:t>
            </a:r>
            <a:r>
              <a:rPr lang="en-US">
                <a:latin typeface="Arial"/>
                <a:ea typeface="Arial"/>
                <a:cs typeface="Arial"/>
                <a:sym typeface="Arial"/>
              </a:rPr>
              <a:t> So far, we</a:t>
            </a:r>
            <a:r>
              <a:rPr lang="en-US">
                <a:latin typeface="Arial"/>
                <a:ea typeface="Arial"/>
                <a:cs typeface="Arial"/>
                <a:sym typeface="Arial"/>
              </a:rPr>
              <a:t> have discussed how patient navigation can support patients and populations who have been historically disadvantaged. Additionally, patient navigation assists healthcare providers in delivering better care and helps healthcare systems enhance the overall quality of care that they </a:t>
            </a:r>
            <a:r>
              <a:rPr lang="en-US">
                <a:latin typeface="Arial"/>
                <a:ea typeface="Arial"/>
                <a:cs typeface="Arial"/>
                <a:sym typeface="Arial"/>
              </a:rPr>
              <a:t>deliver</a:t>
            </a:r>
            <a:r>
              <a:rPr lang="en-US">
                <a:latin typeface="Arial"/>
                <a:ea typeface="Arial"/>
                <a:cs typeface="Arial"/>
                <a:sym typeface="Arial"/>
              </a:rPr>
              <a:t>. This often results in financial benefits for the healthcare system. Let's delve into how this works.</a:t>
            </a:r>
            <a:endParaRPr>
              <a:latin typeface="Arial"/>
              <a:ea typeface="Arial"/>
              <a:cs typeface="Arial"/>
              <a:sym typeface="Arial"/>
            </a:endParaRPr>
          </a:p>
        </p:txBody>
      </p:sp>
      <p:sp>
        <p:nvSpPr>
          <p:cNvPr id="91" name="Google Shape;91;g2ea29c87899_0_233:notes"/>
          <p:cNvSpPr txBox="1"/>
          <p:nvPr>
            <p:ph idx="12" type="sldNum"/>
          </p:nvPr>
        </p:nvSpPr>
        <p:spPr>
          <a:xfrm>
            <a:off x="3978132" y="8842030"/>
            <a:ext cx="3043200" cy="4656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ea29c87899_0_95: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p:spPr>
      </p:sp>
      <p:sp>
        <p:nvSpPr>
          <p:cNvPr id="98" name="Google Shape;98;g2ea29c87899_0_95:notes"/>
          <p:cNvSpPr txBox="1"/>
          <p:nvPr>
            <p:ph idx="1" type="body"/>
          </p:nvPr>
        </p:nvSpPr>
        <p:spPr>
          <a:xfrm>
            <a:off x="702310" y="4421823"/>
            <a:ext cx="5618400" cy="4189200"/>
          </a:xfrm>
          <a:prstGeom prst="rect">
            <a:avLst/>
          </a:prstGeom>
        </p:spPr>
        <p:txBody>
          <a:bodyPr anchorCtr="0" anchor="t" bIns="46650" lIns="93300" spcFirstLastPara="1" rIns="93300" wrap="square" tIns="46650">
            <a:noAutofit/>
          </a:bodyPr>
          <a:lstStyle/>
          <a:p>
            <a:pPr indent="0" lvl="0" marL="0" rtl="0" algn="l">
              <a:spcBef>
                <a:spcPts val="360"/>
              </a:spcBef>
              <a:spcAft>
                <a:spcPts val="0"/>
              </a:spcAft>
              <a:buClr>
                <a:schemeClr val="dk1"/>
              </a:buClr>
              <a:buSzPts val="1100"/>
              <a:buFont typeface="Arial"/>
              <a:buNone/>
            </a:pPr>
            <a:r>
              <a:rPr lang="en-US" sz="1100">
                <a:latin typeface="Arial"/>
                <a:ea typeface="Arial"/>
                <a:cs typeface="Arial"/>
                <a:sym typeface="Arial"/>
              </a:rPr>
              <a:t>Firstly, patient navigation enhances the quality of care that healthcare providers can offer their patients.</a:t>
            </a:r>
            <a:endParaRPr sz="1100">
              <a:latin typeface="Arial"/>
              <a:ea typeface="Arial"/>
              <a:cs typeface="Arial"/>
              <a:sym typeface="Arial"/>
            </a:endParaRPr>
          </a:p>
          <a:p>
            <a:pPr indent="0" lvl="0" marL="0" rtl="0" algn="l">
              <a:spcBef>
                <a:spcPts val="1200"/>
              </a:spcBef>
              <a:spcAft>
                <a:spcPts val="0"/>
              </a:spcAft>
              <a:buClr>
                <a:schemeClr val="dk1"/>
              </a:buClr>
              <a:buSzPts val="1100"/>
              <a:buFont typeface="Arial"/>
              <a:buNone/>
            </a:pPr>
            <a:r>
              <a:rPr lang="en-US" sz="1100">
                <a:latin typeface="Arial"/>
                <a:ea typeface="Arial"/>
                <a:cs typeface="Arial"/>
                <a:sym typeface="Arial"/>
              </a:rPr>
              <a:t>In cancer care, patient navigation has been shown to increase the uptake of screenings for breast, cervical, colorectal, and lung cancers, and reduce the time from </a:t>
            </a:r>
            <a:r>
              <a:rPr lang="en-US" sz="1100">
                <a:latin typeface="Arial"/>
                <a:ea typeface="Arial"/>
                <a:cs typeface="Arial"/>
                <a:sym typeface="Arial"/>
                <a:extLst>
                  <a:ext uri="http://customooxmlschemas.google.com/">
                    <go:slidesCustomData xmlns:go="http://customooxmlschemas.google.com/" textRoundtripDataId="1"/>
                  </a:ext>
                </a:extLst>
              </a:rPr>
              <a:t>screening to diagnosis, and from diagnosis to treatment.</a:t>
            </a:r>
            <a:endParaRPr sz="1100">
              <a:latin typeface="Arial"/>
              <a:ea typeface="Arial"/>
              <a:cs typeface="Arial"/>
              <a:sym typeface="Arial"/>
            </a:endParaRPr>
          </a:p>
          <a:p>
            <a:pPr indent="0" lvl="0" marL="0" rtl="0" algn="l">
              <a:spcBef>
                <a:spcPts val="1200"/>
              </a:spcBef>
              <a:spcAft>
                <a:spcPts val="0"/>
              </a:spcAft>
              <a:buClr>
                <a:schemeClr val="dk1"/>
              </a:buClr>
              <a:buSzPts val="1100"/>
              <a:buFont typeface="Arial"/>
              <a:buNone/>
            </a:pPr>
            <a:r>
              <a:rPr lang="en-US" sz="1100">
                <a:latin typeface="Arial"/>
                <a:ea typeface="Arial"/>
                <a:cs typeface="Arial"/>
                <a:sym typeface="Arial"/>
              </a:rPr>
              <a:t>Tailoring patient navigation to meet individual and population-specific needs yields the best results.</a:t>
            </a:r>
            <a:endParaRPr/>
          </a:p>
          <a:p>
            <a:pPr indent="0" lvl="0" marL="0" rtl="0" algn="l">
              <a:spcBef>
                <a:spcPts val="1200"/>
              </a:spcBef>
              <a:spcAft>
                <a:spcPts val="0"/>
              </a:spcAft>
              <a:buClr>
                <a:schemeClr val="dk1"/>
              </a:buClr>
              <a:buSzPts val="1946"/>
              <a:buFont typeface="Arial"/>
              <a:buNone/>
            </a:pPr>
            <a:r>
              <a:t/>
            </a:r>
            <a:endParaRPr/>
          </a:p>
          <a:p>
            <a:pPr indent="0" lvl="0" marL="0" rtl="0" algn="l">
              <a:spcBef>
                <a:spcPts val="360"/>
              </a:spcBef>
              <a:spcAft>
                <a:spcPts val="0"/>
              </a:spcAft>
              <a:buClr>
                <a:schemeClr val="dk1"/>
              </a:buClr>
              <a:buSzPts val="1100"/>
              <a:buFont typeface="Arial"/>
              <a:buNone/>
            </a:pPr>
            <a:r>
              <a:t/>
            </a:r>
            <a:endParaRPr/>
          </a:p>
        </p:txBody>
      </p:sp>
      <p:sp>
        <p:nvSpPr>
          <p:cNvPr id="99" name="Google Shape;99;g2ea29c87899_0_95:notes"/>
          <p:cNvSpPr txBox="1"/>
          <p:nvPr>
            <p:ph idx="12" type="sldNum"/>
          </p:nvPr>
        </p:nvSpPr>
        <p:spPr>
          <a:xfrm>
            <a:off x="3978132" y="8842030"/>
            <a:ext cx="3043200" cy="4656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ea29c87899_0_22: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g2ea29c87899_0_22:notes"/>
          <p:cNvSpPr txBox="1"/>
          <p:nvPr>
            <p:ph idx="1" type="body"/>
          </p:nvPr>
        </p:nvSpPr>
        <p:spPr>
          <a:xfrm>
            <a:off x="702310" y="4421823"/>
            <a:ext cx="5618400" cy="4189200"/>
          </a:xfrm>
          <a:prstGeom prst="rect">
            <a:avLst/>
          </a:prstGeom>
          <a:noFill/>
          <a:ln>
            <a:noFill/>
          </a:ln>
        </p:spPr>
        <p:txBody>
          <a:bodyPr anchorCtr="0" anchor="t" bIns="46650" lIns="93300" spcFirstLastPara="1" rIns="93300" wrap="square" tIns="46650">
            <a:noAutofit/>
          </a:bodyPr>
          <a:lstStyle/>
          <a:p>
            <a:pPr indent="0" lvl="0" marL="0" rtl="0" algn="l">
              <a:spcBef>
                <a:spcPts val="1200"/>
              </a:spcBef>
              <a:spcAft>
                <a:spcPts val="0"/>
              </a:spcAft>
              <a:buClr>
                <a:schemeClr val="dk1"/>
              </a:buClr>
              <a:buSzPts val="1100"/>
              <a:buFont typeface="Arial"/>
              <a:buNone/>
            </a:pPr>
            <a:r>
              <a:rPr b="1" lang="en-US" sz="1100">
                <a:latin typeface="Arial"/>
                <a:ea typeface="Arial"/>
                <a:cs typeface="Arial"/>
                <a:sym typeface="Arial"/>
              </a:rPr>
              <a:t>[CASE STUDY: ACCURE]: </a:t>
            </a:r>
            <a:r>
              <a:rPr lang="en-US" sz="1100">
                <a:latin typeface="Arial"/>
                <a:ea typeface="Arial"/>
                <a:cs typeface="Arial"/>
                <a:sym typeface="Arial"/>
              </a:rPr>
              <a:t>Now for some real-world examples. A National Cancer Institute-funded study, called the ACCURE Trial, was able to completely eliminate lung and breast cancer treatment disparities. ACCURE stands for Accountability for Cancer Care through Undoing Racism and Equity. ACCURE investigators accomplished this by including a real-time alert system to let them know when a patient was not completing a critical milestone on time. They paired that technology with a nurse navigation intervention to help patients get back on track. </a:t>
            </a:r>
            <a:endParaRPr sz="1100">
              <a:latin typeface="Arial"/>
              <a:ea typeface="Arial"/>
              <a:cs typeface="Arial"/>
              <a:sym typeface="Arial"/>
            </a:endParaRPr>
          </a:p>
          <a:p>
            <a:pPr indent="0" lvl="0" marL="0" rtl="0" algn="l">
              <a:spcBef>
                <a:spcPts val="1200"/>
              </a:spcBef>
              <a:spcAft>
                <a:spcPts val="0"/>
              </a:spcAft>
              <a:buClr>
                <a:schemeClr val="dk1"/>
              </a:buClr>
              <a:buSzPts val="1100"/>
              <a:buFont typeface="Arial"/>
              <a:buNone/>
            </a:pPr>
            <a:r>
              <a:rPr lang="en-US" sz="1100">
                <a:solidFill>
                  <a:srgbClr val="333132"/>
                </a:solidFill>
                <a:latin typeface="Arial"/>
                <a:ea typeface="Arial"/>
                <a:cs typeface="Arial"/>
                <a:sym typeface="Arial"/>
              </a:rPr>
              <a:t>From diagnosis through treatment, patients had the same navigator the entire time which helped to build trust and rapport. The nurse navigators reached out to patients within the first month of diagnosis, then scheduled monthly progress assessments, mostly over the phone. Navigators followed up with patients until they confirmed adherence to the next milestone. When milestones were missed, the registry system generated an alert to the navigator who then either interacted directly with the patient to address the issue or advocated on the patient’s behalf with the clinical team to reach the milestone. </a:t>
            </a:r>
            <a:endParaRPr>
              <a:solidFill>
                <a:srgbClr val="000000"/>
              </a:solidFill>
              <a:latin typeface="Arial"/>
              <a:ea typeface="Arial"/>
              <a:cs typeface="Arial"/>
              <a:sym typeface="Arial"/>
            </a:endParaRPr>
          </a:p>
        </p:txBody>
      </p:sp>
      <p:sp>
        <p:nvSpPr>
          <p:cNvPr id="107" name="Google Shape;107;g2ea29c87899_0_22:notes"/>
          <p:cNvSpPr txBox="1"/>
          <p:nvPr>
            <p:ph idx="12" type="sldNum"/>
          </p:nvPr>
        </p:nvSpPr>
        <p:spPr>
          <a:xfrm>
            <a:off x="3978132" y="8842030"/>
            <a:ext cx="3043200" cy="465600"/>
          </a:xfrm>
          <a:prstGeom prst="rect">
            <a:avLst/>
          </a:prstGeom>
          <a:noFill/>
          <a:ln>
            <a:noFill/>
          </a:ln>
        </p:spPr>
        <p:txBody>
          <a:bodyPr anchorCtr="0" anchor="b" bIns="46650" lIns="93300" spcFirstLastPara="1" rIns="93300" wrap="square" tIns="4665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e93545f8c4_0_247:notes"/>
          <p:cNvSpPr/>
          <p:nvPr>
            <p:ph idx="2" type="sldImg"/>
          </p:nvPr>
        </p:nvSpPr>
        <p:spPr>
          <a:xfrm>
            <a:off x="1184275" y="698500"/>
            <a:ext cx="4654500" cy="34908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e93545f8c4_0_247:notes"/>
          <p:cNvSpPr txBox="1"/>
          <p:nvPr>
            <p:ph idx="1" type="body"/>
          </p:nvPr>
        </p:nvSpPr>
        <p:spPr>
          <a:xfrm>
            <a:off x="702310" y="4421823"/>
            <a:ext cx="5618400" cy="4189200"/>
          </a:xfrm>
          <a:prstGeom prst="rect">
            <a:avLst/>
          </a:prstGeom>
        </p:spPr>
        <p:txBody>
          <a:bodyPr anchorCtr="0" anchor="t" bIns="46650" lIns="93300" spcFirstLastPara="1" rIns="93300" wrap="square" tIns="46650">
            <a:noAutofit/>
          </a:bodyPr>
          <a:lstStyle/>
          <a:p>
            <a:pPr indent="0" lvl="0" marL="0" rtl="0" algn="l">
              <a:spcBef>
                <a:spcPts val="360"/>
              </a:spcBef>
              <a:spcAft>
                <a:spcPts val="0"/>
              </a:spcAft>
              <a:buClr>
                <a:schemeClr val="dk1"/>
              </a:buClr>
              <a:buSzPts val="1100"/>
              <a:buFont typeface="Arial"/>
              <a:buNone/>
            </a:pPr>
            <a:r>
              <a:rPr b="1" lang="en-US" sz="1100">
                <a:solidFill>
                  <a:srgbClr val="333132"/>
                </a:solidFill>
                <a:latin typeface="Arial"/>
                <a:ea typeface="Arial"/>
                <a:cs typeface="Arial"/>
                <a:sym typeface="Arial"/>
              </a:rPr>
              <a:t>[BENEFITS OF PN TO HEALTHCARE SYSTEMS]: </a:t>
            </a:r>
            <a:r>
              <a:rPr lang="en-US" sz="1100">
                <a:solidFill>
                  <a:srgbClr val="333132"/>
                </a:solidFill>
                <a:latin typeface="Arial"/>
                <a:ea typeface="Arial"/>
                <a:cs typeface="Arial"/>
                <a:sym typeface="Arial"/>
              </a:rPr>
              <a:t>Other benefits of patient navigation for healthcare systems include:</a:t>
            </a:r>
            <a:endParaRPr sz="1100">
              <a:solidFill>
                <a:srgbClr val="333132"/>
              </a:solidFill>
              <a:latin typeface="Arial"/>
              <a:ea typeface="Arial"/>
              <a:cs typeface="Arial"/>
              <a:sym typeface="Arial"/>
            </a:endParaRPr>
          </a:p>
          <a:p>
            <a:pPr indent="-298450" lvl="0" marL="457200" rtl="0" algn="l">
              <a:spcBef>
                <a:spcPts val="360"/>
              </a:spcBef>
              <a:spcAft>
                <a:spcPts val="0"/>
              </a:spcAft>
              <a:buClr>
                <a:srgbClr val="333132"/>
              </a:buClr>
              <a:buSzPts val="1100"/>
              <a:buChar char="●"/>
            </a:pPr>
            <a:r>
              <a:rPr lang="en-US" sz="1100">
                <a:solidFill>
                  <a:srgbClr val="333132"/>
                </a:solidFill>
                <a:latin typeface="Arial"/>
                <a:ea typeface="Arial"/>
                <a:cs typeface="Arial"/>
                <a:sym typeface="Arial"/>
              </a:rPr>
              <a:t>Fewer unplanned hospital admissions and readmissions</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Reduced length of hospital stay</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Reduced ER visits</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Reduced missed appointments</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Improved patient retention</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Reduced outmigration and loss to follow up</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Increased market competitiveness</a:t>
            </a:r>
            <a:endParaRPr sz="1100">
              <a:solidFill>
                <a:srgbClr val="333132"/>
              </a:solidFill>
              <a:latin typeface="Arial"/>
              <a:ea typeface="Arial"/>
              <a:cs typeface="Arial"/>
              <a:sym typeface="Arial"/>
            </a:endParaRPr>
          </a:p>
          <a:p>
            <a:pPr indent="-298450" lvl="0" marL="457200" rtl="0" algn="l">
              <a:spcBef>
                <a:spcPts val="0"/>
              </a:spcBef>
              <a:spcAft>
                <a:spcPts val="0"/>
              </a:spcAft>
              <a:buClr>
                <a:srgbClr val="333132"/>
              </a:buClr>
              <a:buSzPts val="1100"/>
              <a:buChar char="●"/>
            </a:pPr>
            <a:r>
              <a:rPr lang="en-US" sz="1100">
                <a:solidFill>
                  <a:srgbClr val="333132"/>
                </a:solidFill>
                <a:latin typeface="Arial"/>
                <a:ea typeface="Arial"/>
                <a:cs typeface="Arial"/>
                <a:sym typeface="Arial"/>
              </a:rPr>
              <a:t>Increased downstream revenue as a result of patient retention in the system and referral to other services within the same healthcare system</a:t>
            </a:r>
            <a:endParaRPr sz="1100"/>
          </a:p>
          <a:p>
            <a:pPr indent="0" lvl="0" marL="0" rtl="0" algn="l">
              <a:spcBef>
                <a:spcPts val="0"/>
              </a:spcBef>
              <a:spcAft>
                <a:spcPts val="0"/>
              </a:spcAft>
              <a:buClr>
                <a:schemeClr val="dk1"/>
              </a:buClr>
              <a:buSzPts val="1100"/>
              <a:buFont typeface="Arial"/>
              <a:buNone/>
            </a:pPr>
            <a:r>
              <a:t/>
            </a:r>
            <a:endParaRPr>
              <a:latin typeface="Arial"/>
              <a:ea typeface="Arial"/>
              <a:cs typeface="Arial"/>
              <a:sym typeface="Arial"/>
            </a:endParaRPr>
          </a:p>
          <a:p>
            <a:pPr indent="0" lvl="0" marL="0" rtl="0" algn="l">
              <a:spcBef>
                <a:spcPts val="0"/>
              </a:spcBef>
              <a:spcAft>
                <a:spcPts val="0"/>
              </a:spcAft>
              <a:buNone/>
            </a:pPr>
            <a:r>
              <a:t/>
            </a:r>
            <a:endParaRPr/>
          </a:p>
        </p:txBody>
      </p:sp>
      <p:sp>
        <p:nvSpPr>
          <p:cNvPr id="116" name="Google Shape;116;g2e93545f8c4_0_247:notes"/>
          <p:cNvSpPr txBox="1"/>
          <p:nvPr>
            <p:ph idx="12" type="sldNum"/>
          </p:nvPr>
        </p:nvSpPr>
        <p:spPr>
          <a:xfrm>
            <a:off x="3978132" y="8842030"/>
            <a:ext cx="3043200" cy="4656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1" showMasterSp="0">
  <p:cSld name="Title Slide1">
    <p:spTree>
      <p:nvGrpSpPr>
        <p:cNvPr id="16" name="Shape 16"/>
        <p:cNvGrpSpPr/>
        <p:nvPr/>
      </p:nvGrpSpPr>
      <p:grpSpPr>
        <a:xfrm>
          <a:off x="0" y="0"/>
          <a:ext cx="0" cy="0"/>
          <a:chOff x="0" y="0"/>
          <a:chExt cx="0" cy="0"/>
        </a:xfrm>
      </p:grpSpPr>
      <p:pic>
        <p:nvPicPr>
          <p:cNvPr descr="PPT-General7.jpg" id="17" name="Google Shape;17;p45"/>
          <p:cNvPicPr preferRelativeResize="0"/>
          <p:nvPr/>
        </p:nvPicPr>
        <p:blipFill rotWithShape="1">
          <a:blip r:embed="rId2">
            <a:alphaModFix/>
          </a:blip>
          <a:srcRect b="0" l="0" r="0" t="0"/>
          <a:stretch/>
        </p:blipFill>
        <p:spPr>
          <a:xfrm>
            <a:off x="0" y="0"/>
            <a:ext cx="9144000" cy="6858000"/>
          </a:xfrm>
          <a:prstGeom prst="rect">
            <a:avLst/>
          </a:prstGeom>
          <a:noFill/>
          <a:ln>
            <a:noFill/>
          </a:ln>
        </p:spPr>
      </p:pic>
      <p:sp>
        <p:nvSpPr>
          <p:cNvPr id="18" name="Google Shape;18;p45"/>
          <p:cNvSpPr txBox="1"/>
          <p:nvPr>
            <p:ph idx="1" type="subTitle"/>
          </p:nvPr>
        </p:nvSpPr>
        <p:spPr>
          <a:xfrm>
            <a:off x="2590800" y="3137687"/>
            <a:ext cx="6324599"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640"/>
              </a:spcBef>
              <a:spcAft>
                <a:spcPts val="0"/>
              </a:spcAft>
              <a:buClr>
                <a:srgbClr val="ECE9C6"/>
              </a:buClr>
              <a:buSzPts val="3200"/>
              <a:buFont typeface="Arial"/>
              <a:buNone/>
              <a:defRPr>
                <a:solidFill>
                  <a:srgbClr val="ECE9C6"/>
                </a:solidFill>
                <a:latin typeface="Arial"/>
                <a:ea typeface="Arial"/>
                <a:cs typeface="Arial"/>
                <a:sym typeface="Arial"/>
              </a:defRPr>
            </a:lvl1pPr>
            <a:lvl2pPr lvl="1" algn="ctr">
              <a:lnSpc>
                <a:spcPct val="100000"/>
              </a:lnSpc>
              <a:spcBef>
                <a:spcPts val="560"/>
              </a:spcBef>
              <a:spcAft>
                <a:spcPts val="0"/>
              </a:spcAft>
              <a:buClr>
                <a:srgbClr val="888888"/>
              </a:buClr>
              <a:buSzPts val="2800"/>
              <a:buFont typeface="Arial"/>
              <a:buNone/>
              <a:defRPr>
                <a:solidFill>
                  <a:srgbClr val="888888"/>
                </a:solidFill>
              </a:defRPr>
            </a:lvl2pPr>
            <a:lvl3pPr lvl="2" algn="ctr">
              <a:lnSpc>
                <a:spcPct val="100000"/>
              </a:lnSpc>
              <a:spcBef>
                <a:spcPts val="480"/>
              </a:spcBef>
              <a:spcAft>
                <a:spcPts val="0"/>
              </a:spcAft>
              <a:buClr>
                <a:srgbClr val="888888"/>
              </a:buClr>
              <a:buSzPts val="2400"/>
              <a:buFont typeface="Arial"/>
              <a:buNone/>
              <a:defRPr>
                <a:solidFill>
                  <a:srgbClr val="888888"/>
                </a:solidFill>
              </a:defRPr>
            </a:lvl3pPr>
            <a:lvl4pPr lvl="3" algn="ctr">
              <a:lnSpc>
                <a:spcPct val="100000"/>
              </a:lnSpc>
              <a:spcBef>
                <a:spcPts val="400"/>
              </a:spcBef>
              <a:spcAft>
                <a:spcPts val="0"/>
              </a:spcAft>
              <a:buClr>
                <a:srgbClr val="888888"/>
              </a:buClr>
              <a:buSzPts val="2000"/>
              <a:buFont typeface="Arial"/>
              <a:buNone/>
              <a:defRPr>
                <a:solidFill>
                  <a:srgbClr val="888888"/>
                </a:solidFill>
              </a:defRPr>
            </a:lvl4pPr>
            <a:lvl5pPr lvl="4" algn="ctr">
              <a:lnSpc>
                <a:spcPct val="100000"/>
              </a:lnSpc>
              <a:spcBef>
                <a:spcPts val="400"/>
              </a:spcBef>
              <a:spcAft>
                <a:spcPts val="0"/>
              </a:spcAft>
              <a:buClr>
                <a:srgbClr val="888888"/>
              </a:buClr>
              <a:buSzPts val="2000"/>
              <a:buFont typeface="Arial"/>
              <a:buNone/>
              <a:defRPr>
                <a:solidFill>
                  <a:srgbClr val="888888"/>
                </a:solidFill>
              </a:defRPr>
            </a:lvl5pPr>
            <a:lvl6pPr lvl="5" algn="ctr">
              <a:lnSpc>
                <a:spcPct val="100000"/>
              </a:lnSpc>
              <a:spcBef>
                <a:spcPts val="400"/>
              </a:spcBef>
              <a:spcAft>
                <a:spcPts val="0"/>
              </a:spcAft>
              <a:buClr>
                <a:srgbClr val="888888"/>
              </a:buClr>
              <a:buSzPts val="2000"/>
              <a:buFont typeface="Arial"/>
              <a:buNone/>
              <a:defRPr>
                <a:solidFill>
                  <a:srgbClr val="888888"/>
                </a:solidFill>
              </a:defRPr>
            </a:lvl6pPr>
            <a:lvl7pPr lvl="6" algn="ctr">
              <a:lnSpc>
                <a:spcPct val="100000"/>
              </a:lnSpc>
              <a:spcBef>
                <a:spcPts val="400"/>
              </a:spcBef>
              <a:spcAft>
                <a:spcPts val="0"/>
              </a:spcAft>
              <a:buClr>
                <a:srgbClr val="888888"/>
              </a:buClr>
              <a:buSzPts val="2000"/>
              <a:buFont typeface="Arial"/>
              <a:buNone/>
              <a:defRPr>
                <a:solidFill>
                  <a:srgbClr val="888888"/>
                </a:solidFill>
              </a:defRPr>
            </a:lvl7pPr>
            <a:lvl8pPr lvl="7" algn="ctr">
              <a:lnSpc>
                <a:spcPct val="100000"/>
              </a:lnSpc>
              <a:spcBef>
                <a:spcPts val="400"/>
              </a:spcBef>
              <a:spcAft>
                <a:spcPts val="0"/>
              </a:spcAft>
              <a:buClr>
                <a:srgbClr val="888888"/>
              </a:buClr>
              <a:buSzPts val="2000"/>
              <a:buFont typeface="Arial"/>
              <a:buNone/>
              <a:defRPr>
                <a:solidFill>
                  <a:srgbClr val="888888"/>
                </a:solidFill>
              </a:defRPr>
            </a:lvl8pPr>
            <a:lvl9pPr lvl="8" algn="ctr">
              <a:lnSpc>
                <a:spcPct val="100000"/>
              </a:lnSpc>
              <a:spcBef>
                <a:spcPts val="400"/>
              </a:spcBef>
              <a:spcAft>
                <a:spcPts val="0"/>
              </a:spcAft>
              <a:buClr>
                <a:srgbClr val="888888"/>
              </a:buClr>
              <a:buSzPts val="2000"/>
              <a:buFont typeface="Arial"/>
              <a:buNone/>
              <a:defRPr>
                <a:solidFill>
                  <a:srgbClr val="888888"/>
                </a:solidFill>
              </a:defRPr>
            </a:lvl9pPr>
          </a:lstStyle>
          <a:p/>
        </p:txBody>
      </p:sp>
      <p:sp>
        <p:nvSpPr>
          <p:cNvPr id="19" name="Google Shape;19;p45"/>
          <p:cNvSpPr txBox="1"/>
          <p:nvPr>
            <p:ph type="title"/>
          </p:nvPr>
        </p:nvSpPr>
        <p:spPr>
          <a:xfrm>
            <a:off x="2590800" y="457200"/>
            <a:ext cx="6324599" cy="2514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400"/>
              <a:buNone/>
              <a:defRPr>
                <a:solidFill>
                  <a:schemeClr val="lt1"/>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pic>
        <p:nvPicPr>
          <p:cNvPr id="20" name="Google Shape;20;p45"/>
          <p:cNvPicPr preferRelativeResize="0"/>
          <p:nvPr/>
        </p:nvPicPr>
        <p:blipFill rotWithShape="1">
          <a:blip r:embed="rId3">
            <a:alphaModFix/>
          </a:blip>
          <a:srcRect b="0" l="0" r="0" t="0"/>
          <a:stretch/>
        </p:blipFill>
        <p:spPr>
          <a:xfrm>
            <a:off x="5640897" y="5858870"/>
            <a:ext cx="3200400" cy="54193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6"/>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400"/>
              <a:buNone/>
              <a:defRPr sz="4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 name="Google Shape;23;p46"/>
          <p:cNvSpPr txBox="1"/>
          <p:nvPr>
            <p:ph idx="1" type="body"/>
          </p:nvPr>
        </p:nvSpPr>
        <p:spPr>
          <a:xfrm>
            <a:off x="457200" y="1600201"/>
            <a:ext cx="8229600" cy="3810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rgbClr val="3F3F3F"/>
              </a:buClr>
              <a:buSzPts val="1800"/>
              <a:buChar char="•"/>
              <a:defRPr/>
            </a:lvl1pPr>
            <a:lvl2pPr indent="-342900" lvl="1" marL="914400" algn="l">
              <a:lnSpc>
                <a:spcPct val="100000"/>
              </a:lnSpc>
              <a:spcBef>
                <a:spcPts val="360"/>
              </a:spcBef>
              <a:spcAft>
                <a:spcPts val="0"/>
              </a:spcAft>
              <a:buClr>
                <a:srgbClr val="3F3F3F"/>
              </a:buClr>
              <a:buSzPts val="1800"/>
              <a:buChar char="–"/>
              <a:defRPr/>
            </a:lvl2pPr>
            <a:lvl3pPr indent="-342900" lvl="2" marL="1371600" algn="l">
              <a:lnSpc>
                <a:spcPct val="100000"/>
              </a:lnSpc>
              <a:spcBef>
                <a:spcPts val="360"/>
              </a:spcBef>
              <a:spcAft>
                <a:spcPts val="0"/>
              </a:spcAft>
              <a:buClr>
                <a:srgbClr val="3F3F3F"/>
              </a:buClr>
              <a:buSzPts val="1800"/>
              <a:buChar char="•"/>
              <a:defRPr/>
            </a:lvl3pPr>
            <a:lvl4pPr indent="-342900" lvl="3" marL="1828800" algn="l">
              <a:lnSpc>
                <a:spcPct val="100000"/>
              </a:lnSpc>
              <a:spcBef>
                <a:spcPts val="360"/>
              </a:spcBef>
              <a:spcAft>
                <a:spcPts val="0"/>
              </a:spcAft>
              <a:buClr>
                <a:srgbClr val="3F3F3F"/>
              </a:buClr>
              <a:buSzPts val="1800"/>
              <a:buChar char="–"/>
              <a:defRPr/>
            </a:lvl4pPr>
            <a:lvl5pPr indent="-342900" lvl="4" marL="2286000" algn="l">
              <a:lnSpc>
                <a:spcPct val="100000"/>
              </a:lnSpc>
              <a:spcBef>
                <a:spcPts val="360"/>
              </a:spcBef>
              <a:spcAft>
                <a:spcPts val="0"/>
              </a:spcAft>
              <a:buClr>
                <a:srgbClr val="3F3F3F"/>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24" name="Shape 24"/>
        <p:cNvGrpSpPr/>
        <p:nvPr/>
      </p:nvGrpSpPr>
      <p:grpSpPr>
        <a:xfrm>
          <a:off x="0" y="0"/>
          <a:ext cx="0" cy="0"/>
          <a:chOff x="0" y="0"/>
          <a:chExt cx="0" cy="0"/>
        </a:xfrm>
      </p:grpSpPr>
      <p:sp>
        <p:nvSpPr>
          <p:cNvPr id="25" name="Google Shape;25;p13"/>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400"/>
              <a:buNone/>
              <a:defRPr sz="3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6" name="Google Shape;26;p13"/>
          <p:cNvSpPr txBox="1"/>
          <p:nvPr>
            <p:ph idx="1" type="body"/>
          </p:nvPr>
        </p:nvSpPr>
        <p:spPr>
          <a:xfrm>
            <a:off x="457200" y="1600201"/>
            <a:ext cx="8229600" cy="3810000"/>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SzPts val="3200"/>
              <a:buChar char="•"/>
              <a:defRPr/>
            </a:lvl1pPr>
            <a:lvl2pPr indent="-406400" lvl="1" marL="914400" algn="l">
              <a:lnSpc>
                <a:spcPct val="100000"/>
              </a:lnSpc>
              <a:spcBef>
                <a:spcPts val="560"/>
              </a:spcBef>
              <a:spcAft>
                <a:spcPts val="0"/>
              </a:spcAft>
              <a:buSzPts val="2800"/>
              <a:buChar char="–"/>
              <a:defRPr/>
            </a:lvl2pPr>
            <a:lvl3pPr indent="-381000" lvl="2" marL="1371600" algn="l">
              <a:lnSpc>
                <a:spcPct val="100000"/>
              </a:lnSpc>
              <a:spcBef>
                <a:spcPts val="480"/>
              </a:spcBef>
              <a:spcAft>
                <a:spcPts val="0"/>
              </a:spcAft>
              <a:buSzPts val="2400"/>
              <a:buChar char="•"/>
              <a:defRPr/>
            </a:lvl3pPr>
            <a:lvl4pPr indent="-355600" lvl="3" marL="1828800" algn="l">
              <a:lnSpc>
                <a:spcPct val="100000"/>
              </a:lnSpc>
              <a:spcBef>
                <a:spcPts val="400"/>
              </a:spcBef>
              <a:spcAft>
                <a:spcPts val="0"/>
              </a:spcAft>
              <a:buSzPts val="2000"/>
              <a:buChar char="–"/>
              <a:defRPr/>
            </a:lvl4pPr>
            <a:lvl5pPr indent="-355600" lvl="4" marL="2286000" algn="l">
              <a:lnSpc>
                <a:spcPct val="100000"/>
              </a:lnSpc>
              <a:spcBef>
                <a:spcPts val="400"/>
              </a:spcBef>
              <a:spcAft>
                <a:spcPts val="0"/>
              </a:spcAft>
              <a:buSzPts val="2000"/>
              <a:buChar char="»"/>
              <a:defRPr/>
            </a:lvl5pPr>
            <a:lvl6pPr indent="-355600" lvl="5" marL="2743200" algn="l">
              <a:lnSpc>
                <a:spcPct val="100000"/>
              </a:lnSpc>
              <a:spcBef>
                <a:spcPts val="400"/>
              </a:spcBef>
              <a:spcAft>
                <a:spcPts val="0"/>
              </a:spcAft>
              <a:buSzPts val="2000"/>
              <a:buChar char="»"/>
              <a:defRPr/>
            </a:lvl6pPr>
            <a:lvl7pPr indent="-355600" lvl="6" marL="3200400" algn="l">
              <a:lnSpc>
                <a:spcPct val="100000"/>
              </a:lnSpc>
              <a:spcBef>
                <a:spcPts val="400"/>
              </a:spcBef>
              <a:spcAft>
                <a:spcPts val="0"/>
              </a:spcAft>
              <a:buSzPts val="2000"/>
              <a:buChar char="»"/>
              <a:defRPr/>
            </a:lvl7pPr>
            <a:lvl8pPr indent="-355600" lvl="7" marL="3657600" algn="l">
              <a:lnSpc>
                <a:spcPct val="100000"/>
              </a:lnSpc>
              <a:spcBef>
                <a:spcPts val="400"/>
              </a:spcBef>
              <a:spcAft>
                <a:spcPts val="0"/>
              </a:spcAft>
              <a:buSzPts val="2000"/>
              <a:buChar char="»"/>
              <a:defRPr/>
            </a:lvl8pPr>
            <a:lvl9pPr indent="-355600" lvl="8" marL="4114800" algn="l">
              <a:lnSpc>
                <a:spcPct val="100000"/>
              </a:lnSpc>
              <a:spcBef>
                <a:spcPts val="400"/>
              </a:spcBef>
              <a:spcAft>
                <a:spcPts val="0"/>
              </a:spcAft>
              <a:buSzPts val="2000"/>
              <a:buChar char="»"/>
              <a:defRPr/>
            </a:lvl9pPr>
          </a:lstStyle>
          <a:p/>
        </p:txBody>
      </p:sp>
      <p:sp>
        <p:nvSpPr>
          <p:cNvPr id="27" name="Google Shape;27;p13"/>
          <p:cNvSpPr txBox="1"/>
          <p:nvPr>
            <p:ph idx="2" type="body"/>
          </p:nvPr>
        </p:nvSpPr>
        <p:spPr>
          <a:xfrm>
            <a:off x="457200" y="6248400"/>
            <a:ext cx="5562600" cy="3810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640"/>
              </a:spcBef>
              <a:spcAft>
                <a:spcPts val="0"/>
              </a:spcAft>
              <a:buSzPts val="3200"/>
              <a:buNone/>
              <a:defRPr i="1" sz="1050"/>
            </a:lvl1pPr>
            <a:lvl2pPr indent="-406400" lvl="1" marL="914400" algn="l">
              <a:lnSpc>
                <a:spcPct val="100000"/>
              </a:lnSpc>
              <a:spcBef>
                <a:spcPts val="560"/>
              </a:spcBef>
              <a:spcAft>
                <a:spcPts val="0"/>
              </a:spcAft>
              <a:buSzPts val="2800"/>
              <a:buChar char="–"/>
              <a:defRPr/>
            </a:lvl2pPr>
            <a:lvl3pPr indent="-381000" lvl="2" marL="1371600" algn="l">
              <a:lnSpc>
                <a:spcPct val="100000"/>
              </a:lnSpc>
              <a:spcBef>
                <a:spcPts val="480"/>
              </a:spcBef>
              <a:spcAft>
                <a:spcPts val="0"/>
              </a:spcAft>
              <a:buSzPts val="2400"/>
              <a:buChar char="•"/>
              <a:defRPr/>
            </a:lvl3pPr>
            <a:lvl4pPr indent="-355600" lvl="3" marL="1828800" algn="l">
              <a:lnSpc>
                <a:spcPct val="100000"/>
              </a:lnSpc>
              <a:spcBef>
                <a:spcPts val="400"/>
              </a:spcBef>
              <a:spcAft>
                <a:spcPts val="0"/>
              </a:spcAft>
              <a:buSzPts val="2000"/>
              <a:buChar char="–"/>
              <a:defRPr/>
            </a:lvl4pPr>
            <a:lvl5pPr indent="-355600" lvl="4" marL="2286000" algn="l">
              <a:lnSpc>
                <a:spcPct val="100000"/>
              </a:lnSpc>
              <a:spcBef>
                <a:spcPts val="400"/>
              </a:spcBef>
              <a:spcAft>
                <a:spcPts val="0"/>
              </a:spcAft>
              <a:buSzPts val="2000"/>
              <a:buChar char="»"/>
              <a:defRPr/>
            </a:lvl5pPr>
            <a:lvl6pPr indent="-355600" lvl="5" marL="2743200" algn="l">
              <a:lnSpc>
                <a:spcPct val="100000"/>
              </a:lnSpc>
              <a:spcBef>
                <a:spcPts val="400"/>
              </a:spcBef>
              <a:spcAft>
                <a:spcPts val="0"/>
              </a:spcAft>
              <a:buSzPts val="2000"/>
              <a:buChar char="»"/>
              <a:defRPr/>
            </a:lvl6pPr>
            <a:lvl7pPr indent="-355600" lvl="6" marL="3200400" algn="l">
              <a:lnSpc>
                <a:spcPct val="100000"/>
              </a:lnSpc>
              <a:spcBef>
                <a:spcPts val="400"/>
              </a:spcBef>
              <a:spcAft>
                <a:spcPts val="0"/>
              </a:spcAft>
              <a:buSzPts val="2000"/>
              <a:buChar char="»"/>
              <a:defRPr/>
            </a:lvl7pPr>
            <a:lvl8pPr indent="-355600" lvl="7" marL="3657600" algn="l">
              <a:lnSpc>
                <a:spcPct val="100000"/>
              </a:lnSpc>
              <a:spcBef>
                <a:spcPts val="400"/>
              </a:spcBef>
              <a:spcAft>
                <a:spcPts val="0"/>
              </a:spcAft>
              <a:buSzPts val="2000"/>
              <a:buChar char="»"/>
              <a:defRPr/>
            </a:lvl8pPr>
            <a:lvl9pPr indent="-355600" lvl="8" marL="4114800" algn="l">
              <a:lnSpc>
                <a:spcPct val="100000"/>
              </a:lnSpc>
              <a:spcBef>
                <a:spcPts val="400"/>
              </a:spcBef>
              <a:spcAft>
                <a:spcPts val="0"/>
              </a:spcAft>
              <a:buSzPts val="20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28" name="Shape 28"/>
        <p:cNvGrpSpPr/>
        <p:nvPr/>
      </p:nvGrpSpPr>
      <p:grpSpPr>
        <a:xfrm>
          <a:off x="0" y="0"/>
          <a:ext cx="0" cy="0"/>
          <a:chOff x="0" y="0"/>
          <a:chExt cx="0" cy="0"/>
        </a:xfrm>
      </p:grpSpPr>
      <p:sp>
        <p:nvSpPr>
          <p:cNvPr id="29" name="Google Shape;29;p14"/>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400"/>
              <a:buNone/>
              <a:defRPr sz="3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0" name="Google Shape;30;p14"/>
          <p:cNvSpPr txBox="1"/>
          <p:nvPr>
            <p:ph idx="1" type="body"/>
          </p:nvPr>
        </p:nvSpPr>
        <p:spPr>
          <a:xfrm>
            <a:off x="457200" y="1600201"/>
            <a:ext cx="8229600" cy="3810000"/>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SzPts val="3200"/>
              <a:buChar char="•"/>
              <a:defRPr/>
            </a:lvl1pPr>
            <a:lvl2pPr indent="-406400" lvl="1" marL="914400" algn="l">
              <a:lnSpc>
                <a:spcPct val="100000"/>
              </a:lnSpc>
              <a:spcBef>
                <a:spcPts val="560"/>
              </a:spcBef>
              <a:spcAft>
                <a:spcPts val="0"/>
              </a:spcAft>
              <a:buSzPts val="2800"/>
              <a:buChar char="–"/>
              <a:defRPr/>
            </a:lvl2pPr>
            <a:lvl3pPr indent="-381000" lvl="2" marL="1371600" algn="l">
              <a:lnSpc>
                <a:spcPct val="100000"/>
              </a:lnSpc>
              <a:spcBef>
                <a:spcPts val="480"/>
              </a:spcBef>
              <a:spcAft>
                <a:spcPts val="0"/>
              </a:spcAft>
              <a:buSzPts val="2400"/>
              <a:buChar char="•"/>
              <a:defRPr/>
            </a:lvl3pPr>
            <a:lvl4pPr indent="-355600" lvl="3" marL="1828800" algn="l">
              <a:lnSpc>
                <a:spcPct val="100000"/>
              </a:lnSpc>
              <a:spcBef>
                <a:spcPts val="400"/>
              </a:spcBef>
              <a:spcAft>
                <a:spcPts val="0"/>
              </a:spcAft>
              <a:buSzPts val="2000"/>
              <a:buChar char="–"/>
              <a:defRPr/>
            </a:lvl4pPr>
            <a:lvl5pPr indent="-355600" lvl="4" marL="2286000" algn="l">
              <a:lnSpc>
                <a:spcPct val="100000"/>
              </a:lnSpc>
              <a:spcBef>
                <a:spcPts val="400"/>
              </a:spcBef>
              <a:spcAft>
                <a:spcPts val="0"/>
              </a:spcAft>
              <a:buSzPts val="2000"/>
              <a:buChar char="»"/>
              <a:defRPr/>
            </a:lvl5pPr>
            <a:lvl6pPr indent="-355600" lvl="5" marL="2743200" algn="l">
              <a:lnSpc>
                <a:spcPct val="100000"/>
              </a:lnSpc>
              <a:spcBef>
                <a:spcPts val="400"/>
              </a:spcBef>
              <a:spcAft>
                <a:spcPts val="0"/>
              </a:spcAft>
              <a:buSzPts val="2000"/>
              <a:buChar char="»"/>
              <a:defRPr/>
            </a:lvl6pPr>
            <a:lvl7pPr indent="-355600" lvl="6" marL="3200400" algn="l">
              <a:lnSpc>
                <a:spcPct val="100000"/>
              </a:lnSpc>
              <a:spcBef>
                <a:spcPts val="400"/>
              </a:spcBef>
              <a:spcAft>
                <a:spcPts val="0"/>
              </a:spcAft>
              <a:buSzPts val="2000"/>
              <a:buChar char="»"/>
              <a:defRPr/>
            </a:lvl7pPr>
            <a:lvl8pPr indent="-355600" lvl="7" marL="3657600" algn="l">
              <a:lnSpc>
                <a:spcPct val="100000"/>
              </a:lnSpc>
              <a:spcBef>
                <a:spcPts val="400"/>
              </a:spcBef>
              <a:spcAft>
                <a:spcPts val="0"/>
              </a:spcAft>
              <a:buSzPts val="2000"/>
              <a:buChar char="»"/>
              <a:defRPr/>
            </a:lvl8pPr>
            <a:lvl9pPr indent="-355600" lvl="8" marL="4114800" algn="l">
              <a:lnSpc>
                <a:spcPct val="100000"/>
              </a:lnSpc>
              <a:spcBef>
                <a:spcPts val="400"/>
              </a:spcBef>
              <a:spcAft>
                <a:spcPts val="0"/>
              </a:spcAft>
              <a:buSzPts val="2000"/>
              <a:buChar char="»"/>
              <a:defRPr/>
            </a:lvl9pPr>
          </a:lstStyle>
          <a:p/>
        </p:txBody>
      </p:sp>
      <p:sp>
        <p:nvSpPr>
          <p:cNvPr id="31" name="Google Shape;31;p14"/>
          <p:cNvSpPr txBox="1"/>
          <p:nvPr>
            <p:ph idx="2" type="body"/>
          </p:nvPr>
        </p:nvSpPr>
        <p:spPr>
          <a:xfrm>
            <a:off x="457200" y="6248400"/>
            <a:ext cx="5562600" cy="3810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640"/>
              </a:spcBef>
              <a:spcAft>
                <a:spcPts val="0"/>
              </a:spcAft>
              <a:buSzPts val="3200"/>
              <a:buNone/>
              <a:defRPr i="1" sz="1050"/>
            </a:lvl1pPr>
            <a:lvl2pPr indent="-406400" lvl="1" marL="914400" algn="l">
              <a:lnSpc>
                <a:spcPct val="100000"/>
              </a:lnSpc>
              <a:spcBef>
                <a:spcPts val="560"/>
              </a:spcBef>
              <a:spcAft>
                <a:spcPts val="0"/>
              </a:spcAft>
              <a:buSzPts val="2800"/>
              <a:buChar char="–"/>
              <a:defRPr/>
            </a:lvl2pPr>
            <a:lvl3pPr indent="-381000" lvl="2" marL="1371600" algn="l">
              <a:lnSpc>
                <a:spcPct val="100000"/>
              </a:lnSpc>
              <a:spcBef>
                <a:spcPts val="480"/>
              </a:spcBef>
              <a:spcAft>
                <a:spcPts val="0"/>
              </a:spcAft>
              <a:buSzPts val="2400"/>
              <a:buChar char="•"/>
              <a:defRPr/>
            </a:lvl3pPr>
            <a:lvl4pPr indent="-355600" lvl="3" marL="1828800" algn="l">
              <a:lnSpc>
                <a:spcPct val="100000"/>
              </a:lnSpc>
              <a:spcBef>
                <a:spcPts val="400"/>
              </a:spcBef>
              <a:spcAft>
                <a:spcPts val="0"/>
              </a:spcAft>
              <a:buSzPts val="2000"/>
              <a:buChar char="–"/>
              <a:defRPr/>
            </a:lvl4pPr>
            <a:lvl5pPr indent="-355600" lvl="4" marL="2286000" algn="l">
              <a:lnSpc>
                <a:spcPct val="100000"/>
              </a:lnSpc>
              <a:spcBef>
                <a:spcPts val="400"/>
              </a:spcBef>
              <a:spcAft>
                <a:spcPts val="0"/>
              </a:spcAft>
              <a:buSzPts val="2000"/>
              <a:buChar char="»"/>
              <a:defRPr/>
            </a:lvl5pPr>
            <a:lvl6pPr indent="-355600" lvl="5" marL="2743200" algn="l">
              <a:lnSpc>
                <a:spcPct val="100000"/>
              </a:lnSpc>
              <a:spcBef>
                <a:spcPts val="400"/>
              </a:spcBef>
              <a:spcAft>
                <a:spcPts val="0"/>
              </a:spcAft>
              <a:buSzPts val="2000"/>
              <a:buChar char="»"/>
              <a:defRPr/>
            </a:lvl6pPr>
            <a:lvl7pPr indent="-355600" lvl="6" marL="3200400" algn="l">
              <a:lnSpc>
                <a:spcPct val="100000"/>
              </a:lnSpc>
              <a:spcBef>
                <a:spcPts val="400"/>
              </a:spcBef>
              <a:spcAft>
                <a:spcPts val="0"/>
              </a:spcAft>
              <a:buSzPts val="2000"/>
              <a:buChar char="»"/>
              <a:defRPr/>
            </a:lvl7pPr>
            <a:lvl8pPr indent="-355600" lvl="7" marL="3657600" algn="l">
              <a:lnSpc>
                <a:spcPct val="100000"/>
              </a:lnSpc>
              <a:spcBef>
                <a:spcPts val="400"/>
              </a:spcBef>
              <a:spcAft>
                <a:spcPts val="0"/>
              </a:spcAft>
              <a:buSzPts val="2000"/>
              <a:buChar char="»"/>
              <a:defRPr/>
            </a:lvl8pPr>
            <a:lvl9pPr indent="-355600" lvl="8" marL="4114800" algn="l">
              <a:lnSpc>
                <a:spcPct val="100000"/>
              </a:lnSpc>
              <a:spcBef>
                <a:spcPts val="400"/>
              </a:spcBef>
              <a:spcAft>
                <a:spcPts val="0"/>
              </a:spcAft>
              <a:buSzPts val="20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32" name="Shape 32"/>
        <p:cNvGrpSpPr/>
        <p:nvPr/>
      </p:nvGrpSpPr>
      <p:grpSpPr>
        <a:xfrm>
          <a:off x="0" y="0"/>
          <a:ext cx="0" cy="0"/>
          <a:chOff x="0" y="0"/>
          <a:chExt cx="0" cy="0"/>
        </a:xfrm>
      </p:grpSpPr>
      <p:sp>
        <p:nvSpPr>
          <p:cNvPr id="33" name="Google Shape;33;p16"/>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4" name="Google Shape;34;p16"/>
          <p:cNvSpPr txBox="1"/>
          <p:nvPr>
            <p:ph idx="1" type="body"/>
          </p:nvPr>
        </p:nvSpPr>
        <p:spPr>
          <a:xfrm>
            <a:off x="457200" y="2057400"/>
            <a:ext cx="4038600" cy="4038600"/>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SzPts val="3200"/>
              <a:buChar char="•"/>
              <a:defRPr sz="2100"/>
            </a:lvl1pPr>
            <a:lvl2pPr indent="-406400" lvl="1" marL="914400" algn="l">
              <a:lnSpc>
                <a:spcPct val="100000"/>
              </a:lnSpc>
              <a:spcBef>
                <a:spcPts val="560"/>
              </a:spcBef>
              <a:spcAft>
                <a:spcPts val="0"/>
              </a:spcAft>
              <a:buSzPts val="2800"/>
              <a:buChar char="–"/>
              <a:defRPr sz="1800"/>
            </a:lvl2pPr>
            <a:lvl3pPr indent="-381000" lvl="2" marL="1371600" algn="l">
              <a:lnSpc>
                <a:spcPct val="100000"/>
              </a:lnSpc>
              <a:spcBef>
                <a:spcPts val="480"/>
              </a:spcBef>
              <a:spcAft>
                <a:spcPts val="0"/>
              </a:spcAft>
              <a:buSzPts val="2400"/>
              <a:buChar char="•"/>
              <a:defRPr sz="1500"/>
            </a:lvl3pPr>
            <a:lvl4pPr indent="-355600" lvl="3" marL="1828800" algn="l">
              <a:lnSpc>
                <a:spcPct val="100000"/>
              </a:lnSpc>
              <a:spcBef>
                <a:spcPts val="400"/>
              </a:spcBef>
              <a:spcAft>
                <a:spcPts val="0"/>
              </a:spcAft>
              <a:buSzPts val="2000"/>
              <a:buChar char="–"/>
              <a:defRPr sz="1350"/>
            </a:lvl4pPr>
            <a:lvl5pPr indent="-355600" lvl="4" marL="2286000" algn="l">
              <a:lnSpc>
                <a:spcPct val="100000"/>
              </a:lnSpc>
              <a:spcBef>
                <a:spcPts val="400"/>
              </a:spcBef>
              <a:spcAft>
                <a:spcPts val="0"/>
              </a:spcAft>
              <a:buSzPts val="2000"/>
              <a:buChar char="»"/>
              <a:defRPr sz="1350"/>
            </a:lvl5pPr>
            <a:lvl6pPr indent="-355600" lvl="5" marL="2743200" algn="l">
              <a:lnSpc>
                <a:spcPct val="100000"/>
              </a:lnSpc>
              <a:spcBef>
                <a:spcPts val="400"/>
              </a:spcBef>
              <a:spcAft>
                <a:spcPts val="0"/>
              </a:spcAft>
              <a:buSzPts val="2000"/>
              <a:buChar char="»"/>
              <a:defRPr sz="1350"/>
            </a:lvl6pPr>
            <a:lvl7pPr indent="-355600" lvl="6" marL="3200400" algn="l">
              <a:lnSpc>
                <a:spcPct val="100000"/>
              </a:lnSpc>
              <a:spcBef>
                <a:spcPts val="400"/>
              </a:spcBef>
              <a:spcAft>
                <a:spcPts val="0"/>
              </a:spcAft>
              <a:buSzPts val="2000"/>
              <a:buChar char="»"/>
              <a:defRPr sz="1350"/>
            </a:lvl7pPr>
            <a:lvl8pPr indent="-355600" lvl="7" marL="3657600" algn="l">
              <a:lnSpc>
                <a:spcPct val="100000"/>
              </a:lnSpc>
              <a:spcBef>
                <a:spcPts val="400"/>
              </a:spcBef>
              <a:spcAft>
                <a:spcPts val="0"/>
              </a:spcAft>
              <a:buSzPts val="2000"/>
              <a:buChar char="»"/>
              <a:defRPr sz="1350"/>
            </a:lvl8pPr>
            <a:lvl9pPr indent="-355600" lvl="8" marL="4114800" algn="l">
              <a:lnSpc>
                <a:spcPct val="100000"/>
              </a:lnSpc>
              <a:spcBef>
                <a:spcPts val="400"/>
              </a:spcBef>
              <a:spcAft>
                <a:spcPts val="0"/>
              </a:spcAft>
              <a:buSzPts val="2000"/>
              <a:buChar char="»"/>
              <a:defRPr sz="1350"/>
            </a:lvl9pPr>
          </a:lstStyle>
          <a:p/>
        </p:txBody>
      </p:sp>
      <p:sp>
        <p:nvSpPr>
          <p:cNvPr id="35" name="Google Shape;35;p16"/>
          <p:cNvSpPr txBox="1"/>
          <p:nvPr>
            <p:ph idx="2" type="body"/>
          </p:nvPr>
        </p:nvSpPr>
        <p:spPr>
          <a:xfrm>
            <a:off x="4648200" y="2057400"/>
            <a:ext cx="4038600" cy="4038600"/>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SzPts val="3200"/>
              <a:buChar char="•"/>
              <a:defRPr sz="2100"/>
            </a:lvl1pPr>
            <a:lvl2pPr indent="-406400" lvl="1" marL="914400" algn="l">
              <a:lnSpc>
                <a:spcPct val="100000"/>
              </a:lnSpc>
              <a:spcBef>
                <a:spcPts val="560"/>
              </a:spcBef>
              <a:spcAft>
                <a:spcPts val="0"/>
              </a:spcAft>
              <a:buSzPts val="2800"/>
              <a:buChar char="–"/>
              <a:defRPr sz="1800"/>
            </a:lvl2pPr>
            <a:lvl3pPr indent="-381000" lvl="2" marL="1371600" algn="l">
              <a:lnSpc>
                <a:spcPct val="100000"/>
              </a:lnSpc>
              <a:spcBef>
                <a:spcPts val="480"/>
              </a:spcBef>
              <a:spcAft>
                <a:spcPts val="0"/>
              </a:spcAft>
              <a:buSzPts val="2400"/>
              <a:buChar char="•"/>
              <a:defRPr sz="1500"/>
            </a:lvl3pPr>
            <a:lvl4pPr indent="-355600" lvl="3" marL="1828800" algn="l">
              <a:lnSpc>
                <a:spcPct val="100000"/>
              </a:lnSpc>
              <a:spcBef>
                <a:spcPts val="400"/>
              </a:spcBef>
              <a:spcAft>
                <a:spcPts val="0"/>
              </a:spcAft>
              <a:buSzPts val="2000"/>
              <a:buChar char="–"/>
              <a:defRPr sz="1350"/>
            </a:lvl4pPr>
            <a:lvl5pPr indent="-355600" lvl="4" marL="2286000" algn="l">
              <a:lnSpc>
                <a:spcPct val="100000"/>
              </a:lnSpc>
              <a:spcBef>
                <a:spcPts val="400"/>
              </a:spcBef>
              <a:spcAft>
                <a:spcPts val="0"/>
              </a:spcAft>
              <a:buSzPts val="2000"/>
              <a:buChar char="»"/>
              <a:defRPr sz="1350"/>
            </a:lvl5pPr>
            <a:lvl6pPr indent="-355600" lvl="5" marL="2743200" algn="l">
              <a:lnSpc>
                <a:spcPct val="100000"/>
              </a:lnSpc>
              <a:spcBef>
                <a:spcPts val="400"/>
              </a:spcBef>
              <a:spcAft>
                <a:spcPts val="0"/>
              </a:spcAft>
              <a:buSzPts val="2000"/>
              <a:buChar char="»"/>
              <a:defRPr sz="1350"/>
            </a:lvl6pPr>
            <a:lvl7pPr indent="-355600" lvl="6" marL="3200400" algn="l">
              <a:lnSpc>
                <a:spcPct val="100000"/>
              </a:lnSpc>
              <a:spcBef>
                <a:spcPts val="400"/>
              </a:spcBef>
              <a:spcAft>
                <a:spcPts val="0"/>
              </a:spcAft>
              <a:buSzPts val="2000"/>
              <a:buChar char="»"/>
              <a:defRPr sz="1350"/>
            </a:lvl7pPr>
            <a:lvl8pPr indent="-355600" lvl="7" marL="3657600" algn="l">
              <a:lnSpc>
                <a:spcPct val="100000"/>
              </a:lnSpc>
              <a:spcBef>
                <a:spcPts val="400"/>
              </a:spcBef>
              <a:spcAft>
                <a:spcPts val="0"/>
              </a:spcAft>
              <a:buSzPts val="2000"/>
              <a:buChar char="»"/>
              <a:defRPr sz="1350"/>
            </a:lvl8pPr>
            <a:lvl9pPr indent="-355600" lvl="8" marL="4114800" algn="l">
              <a:lnSpc>
                <a:spcPct val="100000"/>
              </a:lnSpc>
              <a:spcBef>
                <a:spcPts val="400"/>
              </a:spcBef>
              <a:spcAft>
                <a:spcPts val="0"/>
              </a:spcAft>
              <a:buSzPts val="2000"/>
              <a:buChar char="»"/>
              <a:defRPr sz="1350"/>
            </a:lvl9pPr>
          </a:lstStyle>
          <a:p/>
        </p:txBody>
      </p:sp>
      <p:sp>
        <p:nvSpPr>
          <p:cNvPr id="36" name="Google Shape;36;p16"/>
          <p:cNvSpPr txBox="1"/>
          <p:nvPr>
            <p:ph idx="3" type="body"/>
          </p:nvPr>
        </p:nvSpPr>
        <p:spPr>
          <a:xfrm>
            <a:off x="457200" y="6248400"/>
            <a:ext cx="5562600" cy="3810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640"/>
              </a:spcBef>
              <a:spcAft>
                <a:spcPts val="0"/>
              </a:spcAft>
              <a:buSzPts val="3200"/>
              <a:buNone/>
              <a:defRPr i="1" sz="1050"/>
            </a:lvl1pPr>
            <a:lvl2pPr indent="-406400" lvl="1" marL="914400" algn="l">
              <a:lnSpc>
                <a:spcPct val="100000"/>
              </a:lnSpc>
              <a:spcBef>
                <a:spcPts val="560"/>
              </a:spcBef>
              <a:spcAft>
                <a:spcPts val="0"/>
              </a:spcAft>
              <a:buSzPts val="2800"/>
              <a:buChar char="–"/>
              <a:defRPr/>
            </a:lvl2pPr>
            <a:lvl3pPr indent="-381000" lvl="2" marL="1371600" algn="l">
              <a:lnSpc>
                <a:spcPct val="100000"/>
              </a:lnSpc>
              <a:spcBef>
                <a:spcPts val="480"/>
              </a:spcBef>
              <a:spcAft>
                <a:spcPts val="0"/>
              </a:spcAft>
              <a:buSzPts val="2400"/>
              <a:buChar char="•"/>
              <a:defRPr/>
            </a:lvl3pPr>
            <a:lvl4pPr indent="-355600" lvl="3" marL="1828800" algn="l">
              <a:lnSpc>
                <a:spcPct val="100000"/>
              </a:lnSpc>
              <a:spcBef>
                <a:spcPts val="400"/>
              </a:spcBef>
              <a:spcAft>
                <a:spcPts val="0"/>
              </a:spcAft>
              <a:buSzPts val="2000"/>
              <a:buChar char="–"/>
              <a:defRPr/>
            </a:lvl4pPr>
            <a:lvl5pPr indent="-355600" lvl="4" marL="2286000" algn="l">
              <a:lnSpc>
                <a:spcPct val="100000"/>
              </a:lnSpc>
              <a:spcBef>
                <a:spcPts val="400"/>
              </a:spcBef>
              <a:spcAft>
                <a:spcPts val="0"/>
              </a:spcAft>
              <a:buSzPts val="2000"/>
              <a:buChar char="»"/>
              <a:defRPr/>
            </a:lvl5pPr>
            <a:lvl6pPr indent="-355600" lvl="5" marL="2743200" algn="l">
              <a:lnSpc>
                <a:spcPct val="100000"/>
              </a:lnSpc>
              <a:spcBef>
                <a:spcPts val="400"/>
              </a:spcBef>
              <a:spcAft>
                <a:spcPts val="0"/>
              </a:spcAft>
              <a:buSzPts val="2000"/>
              <a:buChar char="»"/>
              <a:defRPr/>
            </a:lvl6pPr>
            <a:lvl7pPr indent="-355600" lvl="6" marL="3200400" algn="l">
              <a:lnSpc>
                <a:spcPct val="100000"/>
              </a:lnSpc>
              <a:spcBef>
                <a:spcPts val="400"/>
              </a:spcBef>
              <a:spcAft>
                <a:spcPts val="0"/>
              </a:spcAft>
              <a:buSzPts val="2000"/>
              <a:buChar char="»"/>
              <a:defRPr/>
            </a:lvl7pPr>
            <a:lvl8pPr indent="-355600" lvl="7" marL="3657600" algn="l">
              <a:lnSpc>
                <a:spcPct val="100000"/>
              </a:lnSpc>
              <a:spcBef>
                <a:spcPts val="400"/>
              </a:spcBef>
              <a:spcAft>
                <a:spcPts val="0"/>
              </a:spcAft>
              <a:buSzPts val="2000"/>
              <a:buChar char="»"/>
              <a:defRPr/>
            </a:lvl8pPr>
            <a:lvl9pPr indent="-355600" lvl="8" marL="4114800" algn="l">
              <a:lnSpc>
                <a:spcPct val="100000"/>
              </a:lnSpc>
              <a:spcBef>
                <a:spcPts val="400"/>
              </a:spcBef>
              <a:spcAft>
                <a:spcPts val="0"/>
              </a:spcAft>
              <a:buSzPts val="20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 and Content w/Subhead">
  <p:cSld name="Head and Content w/Subhead">
    <p:spTree>
      <p:nvGrpSpPr>
        <p:cNvPr id="37" name="Shape 37"/>
        <p:cNvGrpSpPr/>
        <p:nvPr/>
      </p:nvGrpSpPr>
      <p:grpSpPr>
        <a:xfrm>
          <a:off x="0" y="0"/>
          <a:ext cx="0" cy="0"/>
          <a:chOff x="0" y="0"/>
          <a:chExt cx="0" cy="0"/>
        </a:xfrm>
      </p:grpSpPr>
      <p:sp>
        <p:nvSpPr>
          <p:cNvPr id="38" name="Google Shape;38;p17"/>
          <p:cNvSpPr txBox="1"/>
          <p:nvPr>
            <p:ph type="title"/>
          </p:nvPr>
        </p:nvSpPr>
        <p:spPr>
          <a:xfrm>
            <a:off x="653733" y="438914"/>
            <a:ext cx="8089901" cy="769441"/>
          </a:xfrm>
          <a:prstGeom prst="rect">
            <a:avLst/>
          </a:prstGeom>
          <a:noFill/>
          <a:ln>
            <a:noFill/>
          </a:ln>
        </p:spPr>
        <p:txBody>
          <a:bodyPr anchorCtr="0" anchor="t" bIns="45700" lIns="91425" spcFirstLastPara="1" rIns="91425" wrap="square" tIns="45700">
            <a:sp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9" name="Google Shape;39;p17"/>
          <p:cNvSpPr txBox="1"/>
          <p:nvPr>
            <p:ph idx="1" type="body"/>
          </p:nvPr>
        </p:nvSpPr>
        <p:spPr>
          <a:xfrm>
            <a:off x="661375" y="2021792"/>
            <a:ext cx="8325548" cy="4011502"/>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SzPts val="3200"/>
              <a:buChar char="•"/>
              <a:defRPr/>
            </a:lvl1pPr>
            <a:lvl2pPr indent="-406400" lvl="1" marL="914400" algn="l">
              <a:lnSpc>
                <a:spcPct val="100000"/>
              </a:lnSpc>
              <a:spcBef>
                <a:spcPts val="560"/>
              </a:spcBef>
              <a:spcAft>
                <a:spcPts val="0"/>
              </a:spcAft>
              <a:buSzPts val="2800"/>
              <a:buChar char="–"/>
              <a:defRPr/>
            </a:lvl2pPr>
            <a:lvl3pPr indent="-381000" lvl="2" marL="1371600" algn="l">
              <a:lnSpc>
                <a:spcPct val="100000"/>
              </a:lnSpc>
              <a:spcBef>
                <a:spcPts val="480"/>
              </a:spcBef>
              <a:spcAft>
                <a:spcPts val="0"/>
              </a:spcAft>
              <a:buSzPts val="2400"/>
              <a:buChar char="•"/>
              <a:defRPr/>
            </a:lvl3pPr>
            <a:lvl4pPr indent="-355600" lvl="3" marL="1828800" algn="l">
              <a:lnSpc>
                <a:spcPct val="100000"/>
              </a:lnSpc>
              <a:spcBef>
                <a:spcPts val="400"/>
              </a:spcBef>
              <a:spcAft>
                <a:spcPts val="0"/>
              </a:spcAft>
              <a:buSzPts val="2000"/>
              <a:buChar char="–"/>
              <a:defRPr/>
            </a:lvl4pPr>
            <a:lvl5pPr indent="-355600" lvl="4" marL="2286000" algn="l">
              <a:lnSpc>
                <a:spcPct val="100000"/>
              </a:lnSpc>
              <a:spcBef>
                <a:spcPts val="400"/>
              </a:spcBef>
              <a:spcAft>
                <a:spcPts val="0"/>
              </a:spcAft>
              <a:buSzPts val="2000"/>
              <a:buChar char="»"/>
              <a:defRPr/>
            </a:lvl5pPr>
            <a:lvl6pPr indent="-355600" lvl="5" marL="2743200" algn="l">
              <a:lnSpc>
                <a:spcPct val="100000"/>
              </a:lnSpc>
              <a:spcBef>
                <a:spcPts val="400"/>
              </a:spcBef>
              <a:spcAft>
                <a:spcPts val="0"/>
              </a:spcAft>
              <a:buSzPts val="2000"/>
              <a:buChar char="»"/>
              <a:defRPr/>
            </a:lvl6pPr>
            <a:lvl7pPr indent="-355600" lvl="6" marL="3200400" algn="l">
              <a:lnSpc>
                <a:spcPct val="100000"/>
              </a:lnSpc>
              <a:spcBef>
                <a:spcPts val="400"/>
              </a:spcBef>
              <a:spcAft>
                <a:spcPts val="0"/>
              </a:spcAft>
              <a:buSzPts val="2000"/>
              <a:buChar char="»"/>
              <a:defRPr/>
            </a:lvl7pPr>
            <a:lvl8pPr indent="-355600" lvl="7" marL="3657600" algn="l">
              <a:lnSpc>
                <a:spcPct val="100000"/>
              </a:lnSpc>
              <a:spcBef>
                <a:spcPts val="400"/>
              </a:spcBef>
              <a:spcAft>
                <a:spcPts val="0"/>
              </a:spcAft>
              <a:buSzPts val="2000"/>
              <a:buChar char="»"/>
              <a:defRPr/>
            </a:lvl8pPr>
            <a:lvl9pPr indent="-355600" lvl="8" marL="4114800" algn="l">
              <a:lnSpc>
                <a:spcPct val="100000"/>
              </a:lnSpc>
              <a:spcBef>
                <a:spcPts val="400"/>
              </a:spcBef>
              <a:spcAft>
                <a:spcPts val="0"/>
              </a:spcAft>
              <a:buSzPts val="2000"/>
              <a:buChar char="»"/>
              <a:defRPr/>
            </a:lvl9pPr>
          </a:lstStyle>
          <a:p/>
        </p:txBody>
      </p:sp>
      <p:sp>
        <p:nvSpPr>
          <p:cNvPr id="40" name="Google Shape;40;p17"/>
          <p:cNvSpPr txBox="1"/>
          <p:nvPr>
            <p:ph idx="2" type="body"/>
          </p:nvPr>
        </p:nvSpPr>
        <p:spPr>
          <a:xfrm>
            <a:off x="638227" y="1563684"/>
            <a:ext cx="8087171" cy="31393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640"/>
              </a:spcBef>
              <a:spcAft>
                <a:spcPts val="0"/>
              </a:spcAft>
              <a:buSzPts val="3200"/>
              <a:buNone/>
              <a:defRPr b="0" sz="1575">
                <a:solidFill>
                  <a:schemeClr val="dk1"/>
                </a:solidFill>
                <a:latin typeface="Arial"/>
                <a:ea typeface="Arial"/>
                <a:cs typeface="Arial"/>
                <a:sym typeface="Arial"/>
              </a:defRPr>
            </a:lvl1pPr>
            <a:lvl2pPr indent="-228600" lvl="1" marL="914400" algn="l">
              <a:lnSpc>
                <a:spcPct val="100000"/>
              </a:lnSpc>
              <a:spcBef>
                <a:spcPts val="560"/>
              </a:spcBef>
              <a:spcAft>
                <a:spcPts val="0"/>
              </a:spcAft>
              <a:buSzPts val="2800"/>
              <a:buNone/>
              <a:defRPr sz="1350">
                <a:solidFill>
                  <a:srgbClr val="888888"/>
                </a:solidFill>
              </a:defRPr>
            </a:lvl2pPr>
            <a:lvl3pPr indent="-228600" lvl="2" marL="1371600" algn="l">
              <a:lnSpc>
                <a:spcPct val="100000"/>
              </a:lnSpc>
              <a:spcBef>
                <a:spcPts val="480"/>
              </a:spcBef>
              <a:spcAft>
                <a:spcPts val="0"/>
              </a:spcAft>
              <a:buSzPts val="2400"/>
              <a:buNone/>
              <a:defRPr sz="1200">
                <a:solidFill>
                  <a:srgbClr val="888888"/>
                </a:solidFill>
              </a:defRPr>
            </a:lvl3pPr>
            <a:lvl4pPr indent="-228600" lvl="3" marL="1828800" algn="l">
              <a:lnSpc>
                <a:spcPct val="100000"/>
              </a:lnSpc>
              <a:spcBef>
                <a:spcPts val="400"/>
              </a:spcBef>
              <a:spcAft>
                <a:spcPts val="0"/>
              </a:spcAft>
              <a:buSzPts val="2000"/>
              <a:buNone/>
              <a:defRPr sz="1050">
                <a:solidFill>
                  <a:srgbClr val="888888"/>
                </a:solidFill>
              </a:defRPr>
            </a:lvl4pPr>
            <a:lvl5pPr indent="-228600" lvl="4" marL="2286000" algn="l">
              <a:lnSpc>
                <a:spcPct val="100000"/>
              </a:lnSpc>
              <a:spcBef>
                <a:spcPts val="400"/>
              </a:spcBef>
              <a:spcAft>
                <a:spcPts val="0"/>
              </a:spcAft>
              <a:buSzPts val="2000"/>
              <a:buNone/>
              <a:defRPr sz="1050">
                <a:solidFill>
                  <a:srgbClr val="888888"/>
                </a:solidFill>
              </a:defRPr>
            </a:lvl5pPr>
            <a:lvl6pPr indent="-228600" lvl="5" marL="2743200" algn="l">
              <a:lnSpc>
                <a:spcPct val="100000"/>
              </a:lnSpc>
              <a:spcBef>
                <a:spcPts val="400"/>
              </a:spcBef>
              <a:spcAft>
                <a:spcPts val="0"/>
              </a:spcAft>
              <a:buSzPts val="2000"/>
              <a:buNone/>
              <a:defRPr sz="1050">
                <a:solidFill>
                  <a:srgbClr val="888888"/>
                </a:solidFill>
              </a:defRPr>
            </a:lvl6pPr>
            <a:lvl7pPr indent="-228600" lvl="6" marL="3200400" algn="l">
              <a:lnSpc>
                <a:spcPct val="100000"/>
              </a:lnSpc>
              <a:spcBef>
                <a:spcPts val="400"/>
              </a:spcBef>
              <a:spcAft>
                <a:spcPts val="0"/>
              </a:spcAft>
              <a:buSzPts val="2000"/>
              <a:buNone/>
              <a:defRPr sz="1050">
                <a:solidFill>
                  <a:srgbClr val="888888"/>
                </a:solidFill>
              </a:defRPr>
            </a:lvl7pPr>
            <a:lvl8pPr indent="-228600" lvl="7" marL="3657600" algn="l">
              <a:lnSpc>
                <a:spcPct val="100000"/>
              </a:lnSpc>
              <a:spcBef>
                <a:spcPts val="400"/>
              </a:spcBef>
              <a:spcAft>
                <a:spcPts val="0"/>
              </a:spcAft>
              <a:buSzPts val="2000"/>
              <a:buNone/>
              <a:defRPr sz="1050">
                <a:solidFill>
                  <a:srgbClr val="888888"/>
                </a:solidFill>
              </a:defRPr>
            </a:lvl8pPr>
            <a:lvl9pPr indent="-228600" lvl="8" marL="4114800" algn="l">
              <a:lnSpc>
                <a:spcPct val="100000"/>
              </a:lnSpc>
              <a:spcBef>
                <a:spcPts val="400"/>
              </a:spcBef>
              <a:spcAft>
                <a:spcPts val="0"/>
              </a:spcAft>
              <a:buSzPts val="2000"/>
              <a:buNone/>
              <a:defRPr sz="1050">
                <a:solidFill>
                  <a:srgbClr val="888888"/>
                </a:solidFill>
              </a:defRPr>
            </a:lvl9pPr>
          </a:lstStyle>
          <a:p/>
        </p:txBody>
      </p:sp>
      <p:sp>
        <p:nvSpPr>
          <p:cNvPr id="41" name="Google Shape;41;p17"/>
          <p:cNvSpPr txBox="1"/>
          <p:nvPr>
            <p:ph idx="10" type="dt"/>
          </p:nvPr>
        </p:nvSpPr>
        <p:spPr>
          <a:xfrm>
            <a:off x="6334638" y="6452362"/>
            <a:ext cx="927193" cy="155235"/>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675"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2" name="Google Shape;42;p17"/>
          <p:cNvSpPr txBox="1"/>
          <p:nvPr>
            <p:ph idx="11" type="ftr"/>
          </p:nvPr>
        </p:nvSpPr>
        <p:spPr>
          <a:xfrm>
            <a:off x="729161" y="6470128"/>
            <a:ext cx="4310907" cy="13798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SzPts val="1400"/>
              <a:buNone/>
              <a:defRPr b="0" i="0" sz="675"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3" name="Google Shape;43;p17"/>
          <p:cNvSpPr txBox="1"/>
          <p:nvPr>
            <p:ph idx="12" type="sldNum"/>
          </p:nvPr>
        </p:nvSpPr>
        <p:spPr>
          <a:xfrm>
            <a:off x="358010" y="6453505"/>
            <a:ext cx="246061" cy="155233"/>
          </a:xfrm>
          <a:prstGeom prst="rect">
            <a:avLst/>
          </a:prstGeom>
          <a:noFill/>
          <a:ln>
            <a:noFill/>
          </a:ln>
        </p:spPr>
        <p:txBody>
          <a:bodyPr anchorCtr="0" anchor="b" bIns="0" lIns="0" spcFirstLastPara="1" rIns="0" wrap="square" tIns="0">
            <a:noAutofit/>
          </a:bodyPr>
          <a:lstStyle>
            <a:lvl1pPr indent="0" lvl="0"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1pPr>
            <a:lvl2pPr indent="0" lvl="1"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2pPr>
            <a:lvl3pPr indent="0" lvl="2"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3pPr>
            <a:lvl4pPr indent="0" lvl="3"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4pPr>
            <a:lvl5pPr indent="0" lvl="4"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5pPr>
            <a:lvl6pPr indent="0" lvl="5"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6pPr>
            <a:lvl7pPr indent="0" lvl="6"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7pPr>
            <a:lvl8pPr indent="0" lvl="7"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8pPr>
            <a:lvl9pPr indent="0" lvl="8" marL="0" marR="0" rtl="0" algn="l">
              <a:lnSpc>
                <a:spcPct val="100000"/>
              </a:lnSpc>
              <a:spcBef>
                <a:spcPts val="0"/>
              </a:spcBef>
              <a:spcAft>
                <a:spcPts val="0"/>
              </a:spcAft>
              <a:buNone/>
              <a:defRPr b="0" i="0" sz="675"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47"/>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 name="Google Shape;46;p47"/>
          <p:cNvSpPr txBox="1"/>
          <p:nvPr>
            <p:ph idx="1" type="body"/>
          </p:nvPr>
        </p:nvSpPr>
        <p:spPr>
          <a:xfrm>
            <a:off x="457200" y="1600201"/>
            <a:ext cx="4038600" cy="3886200"/>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rgbClr val="3F3F3F"/>
              </a:buClr>
              <a:buSzPts val="2800"/>
              <a:buFont typeface="Arial"/>
              <a:buChar char="•"/>
              <a:defRPr sz="2800"/>
            </a:lvl1pPr>
            <a:lvl2pPr indent="-381000" lvl="1" marL="914400" algn="l">
              <a:lnSpc>
                <a:spcPct val="100000"/>
              </a:lnSpc>
              <a:spcBef>
                <a:spcPts val="480"/>
              </a:spcBef>
              <a:spcAft>
                <a:spcPts val="0"/>
              </a:spcAft>
              <a:buClr>
                <a:srgbClr val="3F3F3F"/>
              </a:buClr>
              <a:buSzPts val="2400"/>
              <a:buFont typeface="Arial"/>
              <a:buChar char="–"/>
              <a:defRPr sz="2400"/>
            </a:lvl2pPr>
            <a:lvl3pPr indent="-355600" lvl="2" marL="1371600" algn="l">
              <a:lnSpc>
                <a:spcPct val="100000"/>
              </a:lnSpc>
              <a:spcBef>
                <a:spcPts val="400"/>
              </a:spcBef>
              <a:spcAft>
                <a:spcPts val="0"/>
              </a:spcAft>
              <a:buClr>
                <a:srgbClr val="3F3F3F"/>
              </a:buClr>
              <a:buSzPts val="2000"/>
              <a:buFont typeface="Arial"/>
              <a:buChar char="•"/>
              <a:defRPr sz="2000"/>
            </a:lvl3pPr>
            <a:lvl4pPr indent="-342900" lvl="3" marL="1828800" algn="l">
              <a:lnSpc>
                <a:spcPct val="100000"/>
              </a:lnSpc>
              <a:spcBef>
                <a:spcPts val="360"/>
              </a:spcBef>
              <a:spcAft>
                <a:spcPts val="0"/>
              </a:spcAft>
              <a:buClr>
                <a:srgbClr val="3F3F3F"/>
              </a:buClr>
              <a:buSzPts val="1800"/>
              <a:buFont typeface="Arial"/>
              <a:buChar char="–"/>
              <a:defRPr sz="1800"/>
            </a:lvl4pPr>
            <a:lvl5pPr indent="-342900" lvl="4" marL="2286000" algn="l">
              <a:lnSpc>
                <a:spcPct val="100000"/>
              </a:lnSpc>
              <a:spcBef>
                <a:spcPts val="360"/>
              </a:spcBef>
              <a:spcAft>
                <a:spcPts val="0"/>
              </a:spcAft>
              <a:buClr>
                <a:srgbClr val="3F3F3F"/>
              </a:buClr>
              <a:buSzPts val="1800"/>
              <a:buFont typeface="Arial"/>
              <a:buChar char="»"/>
              <a:defRPr sz="1800"/>
            </a:lvl5pPr>
            <a:lvl6pPr indent="-342900" lvl="5" marL="2743200" algn="l">
              <a:lnSpc>
                <a:spcPct val="100000"/>
              </a:lnSpc>
              <a:spcBef>
                <a:spcPts val="360"/>
              </a:spcBef>
              <a:spcAft>
                <a:spcPts val="0"/>
              </a:spcAft>
              <a:buClr>
                <a:schemeClr val="dk1"/>
              </a:buClr>
              <a:buSzPts val="1800"/>
              <a:buFont typeface="Arial"/>
              <a:buChar char="»"/>
              <a:defRPr sz="1800"/>
            </a:lvl6pPr>
            <a:lvl7pPr indent="-342900" lvl="6" marL="3200400" algn="l">
              <a:lnSpc>
                <a:spcPct val="100000"/>
              </a:lnSpc>
              <a:spcBef>
                <a:spcPts val="360"/>
              </a:spcBef>
              <a:spcAft>
                <a:spcPts val="0"/>
              </a:spcAft>
              <a:buClr>
                <a:schemeClr val="dk1"/>
              </a:buClr>
              <a:buSzPts val="1800"/>
              <a:buFont typeface="Arial"/>
              <a:buChar char="»"/>
              <a:defRPr sz="1800"/>
            </a:lvl7pPr>
            <a:lvl8pPr indent="-342900" lvl="7" marL="3657600" algn="l">
              <a:lnSpc>
                <a:spcPct val="100000"/>
              </a:lnSpc>
              <a:spcBef>
                <a:spcPts val="360"/>
              </a:spcBef>
              <a:spcAft>
                <a:spcPts val="0"/>
              </a:spcAft>
              <a:buClr>
                <a:schemeClr val="dk1"/>
              </a:buClr>
              <a:buSzPts val="1800"/>
              <a:buFont typeface="Arial"/>
              <a:buChar char="»"/>
              <a:defRPr sz="1800"/>
            </a:lvl8pPr>
            <a:lvl9pPr indent="-342900" lvl="8" marL="4114800" algn="l">
              <a:lnSpc>
                <a:spcPct val="100000"/>
              </a:lnSpc>
              <a:spcBef>
                <a:spcPts val="360"/>
              </a:spcBef>
              <a:spcAft>
                <a:spcPts val="0"/>
              </a:spcAft>
              <a:buClr>
                <a:schemeClr val="dk1"/>
              </a:buClr>
              <a:buSzPts val="1800"/>
              <a:buFont typeface="Arial"/>
              <a:buChar char="»"/>
              <a:defRPr sz="1800"/>
            </a:lvl9pPr>
          </a:lstStyle>
          <a:p/>
        </p:txBody>
      </p:sp>
      <p:sp>
        <p:nvSpPr>
          <p:cNvPr id="47" name="Google Shape;47;p47"/>
          <p:cNvSpPr txBox="1"/>
          <p:nvPr>
            <p:ph idx="2" type="body"/>
          </p:nvPr>
        </p:nvSpPr>
        <p:spPr>
          <a:xfrm>
            <a:off x="4648200" y="1600201"/>
            <a:ext cx="4038600" cy="3886200"/>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rgbClr val="3F3F3F"/>
              </a:buClr>
              <a:buSzPts val="2800"/>
              <a:buFont typeface="Arial"/>
              <a:buChar char="•"/>
              <a:defRPr sz="2800"/>
            </a:lvl1pPr>
            <a:lvl2pPr indent="-381000" lvl="1" marL="914400" algn="l">
              <a:lnSpc>
                <a:spcPct val="100000"/>
              </a:lnSpc>
              <a:spcBef>
                <a:spcPts val="480"/>
              </a:spcBef>
              <a:spcAft>
                <a:spcPts val="0"/>
              </a:spcAft>
              <a:buClr>
                <a:srgbClr val="3F3F3F"/>
              </a:buClr>
              <a:buSzPts val="2400"/>
              <a:buFont typeface="Arial"/>
              <a:buChar char="–"/>
              <a:defRPr sz="2400"/>
            </a:lvl2pPr>
            <a:lvl3pPr indent="-355600" lvl="2" marL="1371600" algn="l">
              <a:lnSpc>
                <a:spcPct val="100000"/>
              </a:lnSpc>
              <a:spcBef>
                <a:spcPts val="400"/>
              </a:spcBef>
              <a:spcAft>
                <a:spcPts val="0"/>
              </a:spcAft>
              <a:buClr>
                <a:srgbClr val="3F3F3F"/>
              </a:buClr>
              <a:buSzPts val="2000"/>
              <a:buFont typeface="Arial"/>
              <a:buChar char="•"/>
              <a:defRPr sz="2000"/>
            </a:lvl3pPr>
            <a:lvl4pPr indent="-342900" lvl="3" marL="1828800" algn="l">
              <a:lnSpc>
                <a:spcPct val="100000"/>
              </a:lnSpc>
              <a:spcBef>
                <a:spcPts val="360"/>
              </a:spcBef>
              <a:spcAft>
                <a:spcPts val="0"/>
              </a:spcAft>
              <a:buClr>
                <a:srgbClr val="3F3F3F"/>
              </a:buClr>
              <a:buSzPts val="1800"/>
              <a:buFont typeface="Arial"/>
              <a:buChar char="–"/>
              <a:defRPr sz="1800"/>
            </a:lvl4pPr>
            <a:lvl5pPr indent="-342900" lvl="4" marL="2286000" algn="l">
              <a:lnSpc>
                <a:spcPct val="100000"/>
              </a:lnSpc>
              <a:spcBef>
                <a:spcPts val="360"/>
              </a:spcBef>
              <a:spcAft>
                <a:spcPts val="0"/>
              </a:spcAft>
              <a:buClr>
                <a:srgbClr val="3F3F3F"/>
              </a:buClr>
              <a:buSzPts val="1800"/>
              <a:buFont typeface="Arial"/>
              <a:buChar char="»"/>
              <a:defRPr sz="1800"/>
            </a:lvl5pPr>
            <a:lvl6pPr indent="-342900" lvl="5" marL="2743200" algn="l">
              <a:lnSpc>
                <a:spcPct val="100000"/>
              </a:lnSpc>
              <a:spcBef>
                <a:spcPts val="360"/>
              </a:spcBef>
              <a:spcAft>
                <a:spcPts val="0"/>
              </a:spcAft>
              <a:buClr>
                <a:schemeClr val="dk1"/>
              </a:buClr>
              <a:buSzPts val="1800"/>
              <a:buFont typeface="Arial"/>
              <a:buChar char="»"/>
              <a:defRPr sz="1800"/>
            </a:lvl6pPr>
            <a:lvl7pPr indent="-342900" lvl="6" marL="3200400" algn="l">
              <a:lnSpc>
                <a:spcPct val="100000"/>
              </a:lnSpc>
              <a:spcBef>
                <a:spcPts val="360"/>
              </a:spcBef>
              <a:spcAft>
                <a:spcPts val="0"/>
              </a:spcAft>
              <a:buClr>
                <a:schemeClr val="dk1"/>
              </a:buClr>
              <a:buSzPts val="1800"/>
              <a:buFont typeface="Arial"/>
              <a:buChar char="»"/>
              <a:defRPr sz="1800"/>
            </a:lvl7pPr>
            <a:lvl8pPr indent="-342900" lvl="7" marL="3657600" algn="l">
              <a:lnSpc>
                <a:spcPct val="100000"/>
              </a:lnSpc>
              <a:spcBef>
                <a:spcPts val="360"/>
              </a:spcBef>
              <a:spcAft>
                <a:spcPts val="0"/>
              </a:spcAft>
              <a:buClr>
                <a:schemeClr val="dk1"/>
              </a:buClr>
              <a:buSzPts val="1800"/>
              <a:buFont typeface="Arial"/>
              <a:buChar char="»"/>
              <a:defRPr sz="1800"/>
            </a:lvl8pPr>
            <a:lvl9pPr indent="-342900" lvl="8" marL="4114800" algn="l">
              <a:lnSpc>
                <a:spcPct val="100000"/>
              </a:lnSpc>
              <a:spcBef>
                <a:spcPts val="360"/>
              </a:spcBef>
              <a:spcAft>
                <a:spcPts val="0"/>
              </a:spcAft>
              <a:buClr>
                <a:schemeClr val="dk1"/>
              </a:buClr>
              <a:buSzPts val="1800"/>
              <a:buFont typeface="Arial"/>
              <a:buChar char="»"/>
              <a:defRPr sz="1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48" name="Shape 48"/>
        <p:cNvGrpSpPr/>
        <p:nvPr/>
      </p:nvGrpSpPr>
      <p:grpSpPr>
        <a:xfrm>
          <a:off x="0" y="0"/>
          <a:ext cx="0" cy="0"/>
          <a:chOff x="0" y="0"/>
          <a:chExt cx="0" cy="0"/>
        </a:xfrm>
      </p:grpSpPr>
      <p:sp>
        <p:nvSpPr>
          <p:cNvPr id="49" name="Google Shape;49;p48"/>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0" name="Google Shape;50;p48"/>
          <p:cNvSpPr txBox="1"/>
          <p:nvPr>
            <p:ph idx="1" type="body"/>
          </p:nvPr>
        </p:nvSpPr>
        <p:spPr>
          <a:xfrm>
            <a:off x="457200" y="1600201"/>
            <a:ext cx="8229600" cy="38862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rgbClr val="3F3F3F"/>
              </a:buClr>
              <a:buSzPts val="1800"/>
              <a:buChar char="•"/>
              <a:defRPr/>
            </a:lvl1pPr>
            <a:lvl2pPr indent="-342900" lvl="1" marL="914400" algn="l">
              <a:lnSpc>
                <a:spcPct val="100000"/>
              </a:lnSpc>
              <a:spcBef>
                <a:spcPts val="360"/>
              </a:spcBef>
              <a:spcAft>
                <a:spcPts val="0"/>
              </a:spcAft>
              <a:buClr>
                <a:srgbClr val="3F3F3F"/>
              </a:buClr>
              <a:buSzPts val="1800"/>
              <a:buChar char="–"/>
              <a:defRPr/>
            </a:lvl2pPr>
            <a:lvl3pPr indent="-342900" lvl="2" marL="1371600" algn="l">
              <a:lnSpc>
                <a:spcPct val="100000"/>
              </a:lnSpc>
              <a:spcBef>
                <a:spcPts val="360"/>
              </a:spcBef>
              <a:spcAft>
                <a:spcPts val="0"/>
              </a:spcAft>
              <a:buClr>
                <a:srgbClr val="3F3F3F"/>
              </a:buClr>
              <a:buSzPts val="1800"/>
              <a:buChar char="•"/>
              <a:defRPr/>
            </a:lvl3pPr>
            <a:lvl4pPr indent="-342900" lvl="3" marL="1828800" algn="l">
              <a:lnSpc>
                <a:spcPct val="100000"/>
              </a:lnSpc>
              <a:spcBef>
                <a:spcPts val="360"/>
              </a:spcBef>
              <a:spcAft>
                <a:spcPts val="0"/>
              </a:spcAft>
              <a:buClr>
                <a:srgbClr val="3F3F3F"/>
              </a:buClr>
              <a:buSzPts val="1800"/>
              <a:buChar char="–"/>
              <a:defRPr/>
            </a:lvl4pPr>
            <a:lvl5pPr indent="-342900" lvl="4" marL="2286000" algn="l">
              <a:lnSpc>
                <a:spcPct val="100000"/>
              </a:lnSpc>
              <a:spcBef>
                <a:spcPts val="360"/>
              </a:spcBef>
              <a:spcAft>
                <a:spcPts val="0"/>
              </a:spcAft>
              <a:buClr>
                <a:srgbClr val="3F3F3F"/>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3.png"/><Relationship Id="rId3" Type="http://schemas.openxmlformats.org/officeDocument/2006/relationships/image" Target="../media/image6.png"/><Relationship Id="rId4" Type="http://schemas.openxmlformats.org/officeDocument/2006/relationships/slideLayout" Target="../slideLayouts/slideLayout1.xml"/><Relationship Id="rId11" Type="http://schemas.openxmlformats.org/officeDocument/2006/relationships/slideLayout" Target="../slideLayouts/slideLayout8.xml"/><Relationship Id="rId10" Type="http://schemas.openxmlformats.org/officeDocument/2006/relationships/slideLayout" Target="../slideLayouts/slideLayout7.xml"/><Relationship Id="rId12" Type="http://schemas.openxmlformats.org/officeDocument/2006/relationships/theme" Target="../theme/theme2.xml"/><Relationship Id="rId9" Type="http://schemas.openxmlformats.org/officeDocument/2006/relationships/slideLayout" Target="../slideLayouts/slideLayout6.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PPT-General6.jpg" id="10" name="Google Shape;10;p44"/>
          <p:cNvPicPr preferRelativeResize="0"/>
          <p:nvPr/>
        </p:nvPicPr>
        <p:blipFill rotWithShape="1">
          <a:blip r:embed="rId1">
            <a:alphaModFix/>
          </a:blip>
          <a:srcRect b="0" l="0" r="50038" t="0"/>
          <a:stretch/>
        </p:blipFill>
        <p:spPr>
          <a:xfrm>
            <a:off x="4572000" y="0"/>
            <a:ext cx="4568428" cy="6858000"/>
          </a:xfrm>
          <a:prstGeom prst="rect">
            <a:avLst/>
          </a:prstGeom>
          <a:noFill/>
          <a:ln>
            <a:noFill/>
          </a:ln>
        </p:spPr>
      </p:pic>
      <p:pic>
        <p:nvPicPr>
          <p:cNvPr descr="PPT-General6.jpg" id="11" name="Google Shape;11;p44"/>
          <p:cNvPicPr preferRelativeResize="0"/>
          <p:nvPr/>
        </p:nvPicPr>
        <p:blipFill rotWithShape="1">
          <a:blip r:embed="rId1">
            <a:alphaModFix/>
          </a:blip>
          <a:srcRect b="0" l="0" r="50038" t="0"/>
          <a:stretch/>
        </p:blipFill>
        <p:spPr>
          <a:xfrm>
            <a:off x="0" y="0"/>
            <a:ext cx="4568428" cy="6858000"/>
          </a:xfrm>
          <a:prstGeom prst="rect">
            <a:avLst/>
          </a:prstGeom>
          <a:noFill/>
          <a:ln>
            <a:noFill/>
          </a:ln>
        </p:spPr>
      </p:pic>
      <p:sp>
        <p:nvSpPr>
          <p:cNvPr id="12" name="Google Shape;12;p44"/>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rgbClr val="000000"/>
              </a:buClr>
              <a:buSzPts val="1400"/>
              <a:buFont typeface="Arial"/>
              <a:buNone/>
              <a:defRPr b="1" i="0" sz="4400" u="none" cap="none" strike="noStrike">
                <a:solidFill>
                  <a:srgbClr val="3F3F3F"/>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3600" u="none" cap="none" strike="noStrike">
                <a:solidFill>
                  <a:srgbClr val="365F91"/>
                </a:solidFill>
                <a:latin typeface="Trebuchet MS"/>
                <a:ea typeface="Trebuchet MS"/>
                <a:cs typeface="Trebuchet MS"/>
                <a:sym typeface="Trebuchet MS"/>
              </a:defRPr>
            </a:lvl2pPr>
            <a:lvl3pPr lvl="2" marR="0" rtl="0" algn="ctr">
              <a:lnSpc>
                <a:spcPct val="100000"/>
              </a:lnSpc>
              <a:spcBef>
                <a:spcPts val="0"/>
              </a:spcBef>
              <a:spcAft>
                <a:spcPts val="0"/>
              </a:spcAft>
              <a:buClr>
                <a:srgbClr val="000000"/>
              </a:buClr>
              <a:buSzPts val="1400"/>
              <a:buFont typeface="Arial"/>
              <a:buNone/>
              <a:defRPr b="0" i="0" sz="3600" u="none" cap="none" strike="noStrike">
                <a:solidFill>
                  <a:srgbClr val="365F91"/>
                </a:solidFill>
                <a:latin typeface="Trebuchet MS"/>
                <a:ea typeface="Trebuchet MS"/>
                <a:cs typeface="Trebuchet MS"/>
                <a:sym typeface="Trebuchet MS"/>
              </a:defRPr>
            </a:lvl3pPr>
            <a:lvl4pPr lvl="3" marR="0" rtl="0" algn="ctr">
              <a:lnSpc>
                <a:spcPct val="100000"/>
              </a:lnSpc>
              <a:spcBef>
                <a:spcPts val="0"/>
              </a:spcBef>
              <a:spcAft>
                <a:spcPts val="0"/>
              </a:spcAft>
              <a:buClr>
                <a:srgbClr val="000000"/>
              </a:buClr>
              <a:buSzPts val="1400"/>
              <a:buFont typeface="Arial"/>
              <a:buNone/>
              <a:defRPr b="0" i="0" sz="3600" u="none" cap="none" strike="noStrike">
                <a:solidFill>
                  <a:srgbClr val="365F91"/>
                </a:solidFill>
                <a:latin typeface="Trebuchet MS"/>
                <a:ea typeface="Trebuchet MS"/>
                <a:cs typeface="Trebuchet MS"/>
                <a:sym typeface="Trebuchet MS"/>
              </a:defRPr>
            </a:lvl4pPr>
            <a:lvl5pPr lvl="4" marR="0" rtl="0" algn="ctr">
              <a:lnSpc>
                <a:spcPct val="100000"/>
              </a:lnSpc>
              <a:spcBef>
                <a:spcPts val="0"/>
              </a:spcBef>
              <a:spcAft>
                <a:spcPts val="0"/>
              </a:spcAft>
              <a:buClr>
                <a:srgbClr val="000000"/>
              </a:buClr>
              <a:buSzPts val="1400"/>
              <a:buFont typeface="Arial"/>
              <a:buNone/>
              <a:defRPr b="0" i="0" sz="3600" u="none" cap="none" strike="noStrike">
                <a:solidFill>
                  <a:srgbClr val="365F91"/>
                </a:solidFill>
                <a:latin typeface="Trebuchet MS"/>
                <a:ea typeface="Trebuchet MS"/>
                <a:cs typeface="Trebuchet MS"/>
                <a:sym typeface="Trebuchet MS"/>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rgbClr val="365F91"/>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rgbClr val="365F91"/>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rgbClr val="365F91"/>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rgbClr val="365F91"/>
                </a:solidFill>
                <a:latin typeface="Arial"/>
                <a:ea typeface="Arial"/>
                <a:cs typeface="Arial"/>
                <a:sym typeface="Arial"/>
              </a:defRPr>
            </a:lvl9pPr>
          </a:lstStyle>
          <a:p/>
        </p:txBody>
      </p:sp>
      <p:sp>
        <p:nvSpPr>
          <p:cNvPr id="13" name="Google Shape;13;p44"/>
          <p:cNvSpPr txBox="1"/>
          <p:nvPr>
            <p:ph idx="1" type="body"/>
          </p:nvPr>
        </p:nvSpPr>
        <p:spPr>
          <a:xfrm>
            <a:off x="457200" y="1600201"/>
            <a:ext cx="8229600" cy="3810000"/>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Arial"/>
                <a:ea typeface="Arial"/>
                <a:cs typeface="Arial"/>
                <a:sym typeface="Arial"/>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Arial"/>
                <a:ea typeface="Arial"/>
                <a:cs typeface="Arial"/>
                <a:sym typeface="Arial"/>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Arial"/>
                <a:ea typeface="Arial"/>
                <a:cs typeface="Arial"/>
                <a:sym typeface="Arial"/>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Arial"/>
                <a:ea typeface="Arial"/>
                <a:cs typeface="Arial"/>
                <a:sym typeface="Arial"/>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pic>
        <p:nvPicPr>
          <p:cNvPr id="14" name="Google Shape;14;p44"/>
          <p:cNvPicPr preferRelativeResize="0"/>
          <p:nvPr/>
        </p:nvPicPr>
        <p:blipFill rotWithShape="1">
          <a:blip r:embed="rId2">
            <a:alphaModFix/>
          </a:blip>
          <a:srcRect b="0" l="0" r="0" t="0"/>
          <a:stretch/>
        </p:blipFill>
        <p:spPr>
          <a:xfrm>
            <a:off x="5636004" y="5840274"/>
            <a:ext cx="3200400" cy="541932"/>
          </a:xfrm>
          <a:prstGeom prst="rect">
            <a:avLst/>
          </a:prstGeom>
          <a:noFill/>
          <a:ln>
            <a:noFill/>
          </a:ln>
        </p:spPr>
      </p:pic>
      <p:pic>
        <p:nvPicPr>
          <p:cNvPr id="15" name="Google Shape;15;p44"/>
          <p:cNvPicPr preferRelativeResize="0"/>
          <p:nvPr/>
        </p:nvPicPr>
        <p:blipFill rotWithShape="1">
          <a:blip r:embed="rId3">
            <a:alphaModFix/>
          </a:blip>
          <a:srcRect b="0" l="0" r="0" t="0"/>
          <a:stretch/>
        </p:blipFill>
        <p:spPr>
          <a:xfrm>
            <a:off x="381000" y="5745480"/>
            <a:ext cx="960421" cy="73152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facs.org/quality-pograms/cancer-programs/commission-on-cancer/standards-and-resources/2020/accept/" TargetMode="External"/><Relationship Id="rId4" Type="http://schemas.openxmlformats.org/officeDocument/2006/relationships/hyperlink" Target="https://www.facs.org/quality-pograms/cancer-programs/commission-on-cancer/standards-and-resources/2020/accept/" TargetMode="External"/><Relationship Id="rId10" Type="http://schemas.openxmlformats.org/officeDocument/2006/relationships/hyperlink" Target="https://doi.org/10.1001/jamaoncol.2016.6307" TargetMode="External"/><Relationship Id="rId9" Type="http://schemas.openxmlformats.org/officeDocument/2006/relationships/hyperlink" Target="https://doi.org/10.1200/JOP.19.00230" TargetMode="External"/><Relationship Id="rId5" Type="http://schemas.openxmlformats.org/officeDocument/2006/relationships/hyperlink" Target="https://www.facs.org/quality-programs/cancer-programs/national-accreditation-program-for-breast-centers/standards-and-resources/" TargetMode="External"/><Relationship Id="rId6" Type="http://schemas.openxmlformats.org/officeDocument/2006/relationships/hyperlink" Target="https://doi.org/10.3322/caac.21788" TargetMode="External"/><Relationship Id="rId7" Type="http://schemas.openxmlformats.org/officeDocument/2006/relationships/hyperlink" Target="https://jons-on-line.com/special-issues-and-supplements/2022/reducing-racial-dispari-ties-in-cancer-care-using-the-accure-trial-as-a-model-learning-guide" TargetMode="External"/><Relationship Id="rId8" Type="http://schemas.openxmlformats.org/officeDocument/2006/relationships/hyperlink" Target="https://doi.org/10.1186/s13561-018-0196-4"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signup.e2ma.net/signup/1979213/1946684/" TargetMode="External"/><Relationship Id="rId4" Type="http://schemas.openxmlformats.org/officeDocument/2006/relationships/hyperlink" Target="https://signup.e2ma.net/signup/1979215/1946684/" TargetMode="External"/><Relationship Id="rId5" Type="http://schemas.openxmlformats.org/officeDocument/2006/relationships/hyperlink" Target="https://visitor.r20.constantcontact.com/manage/optin?v=001lLYlTIgswvK7TYd6aWfL4Acy3Z0lNH2hCHbXC5wQHFOW5Fs64pTWI5uwpBAhqT_mQpHyRczMmUY-zUxoqnCu-cI2TYYzOIhcUyEKWdyB9zw%3D" TargetMode="External"/><Relationship Id="rId6" Type="http://schemas.openxmlformats.org/officeDocument/2006/relationships/image" Target="../media/image7.png"/><Relationship Id="rId7" Type="http://schemas.openxmlformats.org/officeDocument/2006/relationships/image" Target="../media/image9.png"/><Relationship Id="rId8"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
          <p:cNvSpPr txBox="1"/>
          <p:nvPr>
            <p:ph type="title"/>
          </p:nvPr>
        </p:nvSpPr>
        <p:spPr>
          <a:xfrm>
            <a:off x="426250" y="1901925"/>
            <a:ext cx="8833500" cy="2514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a:t>The Value of Patient </a:t>
            </a:r>
            <a:r>
              <a:rPr lang="en-US">
                <a:extLst>
                  <a:ext uri="http://customooxmlschemas.google.com/">
                    <go:slidesCustomData xmlns:go="http://customooxmlschemas.google.com/" textRoundtripDataId="0"/>
                  </a:ext>
                </a:extLst>
              </a:rPr>
              <a:t>Navigation</a:t>
            </a:r>
            <a:endParaRPr/>
          </a:p>
        </p:txBody>
      </p:sp>
      <p:sp>
        <p:nvSpPr>
          <p:cNvPr id="57" name="Google Shape;57;p1"/>
          <p:cNvSpPr txBox="1"/>
          <p:nvPr/>
        </p:nvSpPr>
        <p:spPr>
          <a:xfrm>
            <a:off x="2523725" y="387787"/>
            <a:ext cx="6324600" cy="1752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2800">
                <a:solidFill>
                  <a:srgbClr val="FFFFFF"/>
                </a:solidFill>
              </a:rPr>
              <a:t>Oncology Patient Navigator Training</a:t>
            </a:r>
            <a:endParaRPr sz="3200">
              <a:solidFill>
                <a:srgbClr val="ECE9C6"/>
              </a:solidFill>
            </a:endParaRPr>
          </a:p>
          <a:p>
            <a:pPr indent="0" lvl="0" marL="0" rtl="0" algn="l">
              <a:spcBef>
                <a:spcPts val="560"/>
              </a:spcBef>
              <a:spcAft>
                <a:spcPts val="0"/>
              </a:spcAft>
              <a:buNone/>
            </a:pPr>
            <a:r>
              <a:rPr lang="en-US" sz="2800">
                <a:solidFill>
                  <a:srgbClr val="FFFFFF"/>
                </a:solidFill>
              </a:rPr>
              <a:t>Special Topics:</a:t>
            </a:r>
            <a:endParaRPr sz="3200">
              <a:solidFill>
                <a:srgbClr val="ECE9C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2ea29c87899_0_165"/>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556"/>
              <a:buNone/>
            </a:pPr>
            <a:r>
              <a:rPr lang="en-US" sz="3000"/>
              <a:t>Example: University of Alabama</a:t>
            </a:r>
            <a:endParaRPr sz="3000"/>
          </a:p>
        </p:txBody>
      </p:sp>
      <p:sp>
        <p:nvSpPr>
          <p:cNvPr id="126" name="Google Shape;126;g2ea29c87899_0_165"/>
          <p:cNvSpPr txBox="1"/>
          <p:nvPr>
            <p:ph idx="1" type="body"/>
          </p:nvPr>
        </p:nvSpPr>
        <p:spPr>
          <a:xfrm>
            <a:off x="457200" y="1670075"/>
            <a:ext cx="5772300" cy="2737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560"/>
              </a:spcBef>
              <a:spcAft>
                <a:spcPts val="0"/>
              </a:spcAft>
              <a:buSzPts val="2800"/>
              <a:buNone/>
            </a:pPr>
            <a:r>
              <a:t/>
            </a:r>
            <a:endParaRPr sz="1200"/>
          </a:p>
          <a:p>
            <a:pPr indent="0" lvl="0" marL="0" rtl="0" algn="l">
              <a:lnSpc>
                <a:spcPct val="100000"/>
              </a:lnSpc>
              <a:spcBef>
                <a:spcPts val="560"/>
              </a:spcBef>
              <a:spcAft>
                <a:spcPts val="0"/>
              </a:spcAft>
              <a:buSzPts val="2800"/>
              <a:buNone/>
            </a:pPr>
            <a:r>
              <a:rPr lang="en-US" sz="2700"/>
              <a:t>Patient</a:t>
            </a:r>
            <a:r>
              <a:rPr lang="en-US" sz="2700"/>
              <a:t> navigators serving 10,000 </a:t>
            </a:r>
            <a:r>
              <a:rPr lang="en-US" sz="2700"/>
              <a:t>patients</a:t>
            </a:r>
            <a:r>
              <a:rPr lang="en-US" sz="2700"/>
              <a:t> </a:t>
            </a:r>
            <a:r>
              <a:rPr b="1" lang="en-US" sz="2700"/>
              <a:t>saved $781.29 per navigated patient</a:t>
            </a:r>
            <a:r>
              <a:rPr lang="en-US" sz="2700"/>
              <a:t> through reduced ED, ICU, and unplanned hospital admissions</a:t>
            </a:r>
            <a:endParaRPr/>
          </a:p>
        </p:txBody>
      </p:sp>
      <p:pic>
        <p:nvPicPr>
          <p:cNvPr id="127" name="Google Shape;127;g2ea29c87899_0_165"/>
          <p:cNvPicPr preferRelativeResize="0"/>
          <p:nvPr>
            <p:ph idx="2" type="body"/>
          </p:nvPr>
        </p:nvPicPr>
        <p:blipFill rotWithShape="1">
          <a:blip r:embed="rId3">
            <a:alphaModFix/>
          </a:blip>
          <a:srcRect b="0" l="0" r="0" t="0"/>
          <a:stretch/>
        </p:blipFill>
        <p:spPr>
          <a:xfrm>
            <a:off x="6405294" y="1534475"/>
            <a:ext cx="2484600" cy="2737500"/>
          </a:xfrm>
          <a:prstGeom prst="rect">
            <a:avLst/>
          </a:prstGeom>
          <a:noFill/>
          <a:ln>
            <a:noFill/>
          </a:ln>
        </p:spPr>
      </p:pic>
      <p:sp>
        <p:nvSpPr>
          <p:cNvPr id="128" name="Google Shape;128;g2ea29c87899_0_165"/>
          <p:cNvSpPr txBox="1"/>
          <p:nvPr/>
        </p:nvSpPr>
        <p:spPr>
          <a:xfrm>
            <a:off x="6913200" y="5165750"/>
            <a:ext cx="22308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i="1" lang="en-US" sz="1000">
                <a:solidFill>
                  <a:schemeClr val="lt2"/>
                </a:solidFill>
              </a:rPr>
              <a:t>Source: </a:t>
            </a:r>
            <a:r>
              <a:rPr i="1" lang="en-US" sz="1000">
                <a:solidFill>
                  <a:schemeClr val="lt2"/>
                </a:solidFill>
              </a:rPr>
              <a:t>Rocque GB 2017</a:t>
            </a:r>
            <a:endParaRPr i="1" sz="1000">
              <a:solidFill>
                <a:schemeClr val="lt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g2ea29c87899_0_187"/>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a:t>Accreditation</a:t>
            </a:r>
            <a:r>
              <a:rPr lang="en-US"/>
              <a:t> Compliance</a:t>
            </a:r>
            <a:endParaRPr/>
          </a:p>
        </p:txBody>
      </p:sp>
      <p:sp>
        <p:nvSpPr>
          <p:cNvPr id="135" name="Google Shape;135;g2ea29c87899_0_187"/>
          <p:cNvSpPr txBox="1"/>
          <p:nvPr/>
        </p:nvSpPr>
        <p:spPr>
          <a:xfrm>
            <a:off x="457200" y="1338775"/>
            <a:ext cx="7912800" cy="3732600"/>
          </a:xfrm>
          <a:prstGeom prst="rect">
            <a:avLst/>
          </a:prstGeom>
          <a:noFill/>
          <a:ln>
            <a:noFill/>
          </a:ln>
        </p:spPr>
        <p:txBody>
          <a:bodyPr anchorCtr="0" anchor="t" bIns="91425" lIns="91425" spcFirstLastPara="1" rIns="91425" wrap="square" tIns="91425">
            <a:spAutoFit/>
          </a:bodyPr>
          <a:lstStyle/>
          <a:p>
            <a:pPr indent="0" lvl="0" marL="0" rtl="0" algn="l">
              <a:spcBef>
                <a:spcPts val="360"/>
              </a:spcBef>
              <a:spcAft>
                <a:spcPts val="0"/>
              </a:spcAft>
              <a:buNone/>
            </a:pPr>
            <a:r>
              <a:rPr lang="en-US" sz="1900">
                <a:solidFill>
                  <a:srgbClr val="212121"/>
                </a:solidFill>
                <a:highlight>
                  <a:schemeClr val="lt1"/>
                </a:highlight>
              </a:rPr>
              <a:t>A patient </a:t>
            </a:r>
            <a:r>
              <a:rPr lang="en-US" sz="1900">
                <a:solidFill>
                  <a:srgbClr val="212121"/>
                </a:solidFill>
                <a:highlight>
                  <a:schemeClr val="lt1"/>
                </a:highlight>
              </a:rPr>
              <a:t>navigator</a:t>
            </a:r>
            <a:r>
              <a:rPr lang="en-US" sz="1900">
                <a:solidFill>
                  <a:srgbClr val="212121"/>
                </a:solidFill>
                <a:highlight>
                  <a:schemeClr val="lt1"/>
                </a:highlight>
              </a:rPr>
              <a:t> or patient navigation program can help cancer centers meet Commission on Cancer (Coc) Standards below:</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4.4 Genetic Counseling and Risk Assessment</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4.5 Palliative Care Services</a:t>
            </a:r>
            <a:endParaRPr sz="1900">
              <a:solidFill>
                <a:srgbClr val="212121"/>
              </a:solidFill>
              <a:highlight>
                <a:schemeClr val="lt1"/>
              </a:highlight>
              <a:extLst>
                <a:ext uri="http://customooxmlschemas.google.com/">
                  <go:slidesCustomData xmlns:go="http://customooxmlschemas.google.com/" textRoundtripDataId="2"/>
                </a:ext>
              </a:extLst>
            </a:endParaRPr>
          </a:p>
          <a:p>
            <a:pPr indent="0" lvl="0" marL="457200" rtl="0" algn="l">
              <a:spcBef>
                <a:spcPts val="360"/>
              </a:spcBef>
              <a:spcAft>
                <a:spcPts val="0"/>
              </a:spcAft>
              <a:buNone/>
            </a:pPr>
            <a:r>
              <a:rPr lang="en-US" sz="1900">
                <a:solidFill>
                  <a:srgbClr val="212121"/>
                </a:solidFill>
                <a:highlight>
                  <a:schemeClr val="lt1"/>
                </a:highlight>
              </a:rPr>
              <a:t>4.6 Rehabilitation Care Services</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4.7 Oncology Nutrition Services</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4.8 Survivorship Program</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5.2 Psychosocial Distress Screening</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6.5 Follow-up of Patients</a:t>
            </a:r>
            <a:endParaRPr sz="1900">
              <a:solidFill>
                <a:srgbClr val="212121"/>
              </a:solidFill>
              <a:highlight>
                <a:schemeClr val="lt1"/>
              </a:highlight>
            </a:endParaRPr>
          </a:p>
          <a:p>
            <a:pPr indent="0" lvl="0" marL="457200" rtl="0" algn="l">
              <a:spcBef>
                <a:spcPts val="360"/>
              </a:spcBef>
              <a:spcAft>
                <a:spcPts val="0"/>
              </a:spcAft>
              <a:buNone/>
            </a:pPr>
            <a:r>
              <a:rPr lang="en-US" sz="1900">
                <a:solidFill>
                  <a:srgbClr val="212121"/>
                </a:solidFill>
                <a:highlight>
                  <a:schemeClr val="lt1"/>
                </a:highlight>
              </a:rPr>
              <a:t>8.1 Addressing Barriers to Care</a:t>
            </a:r>
            <a:endParaRPr sz="1900">
              <a:solidFill>
                <a:srgbClr val="212121"/>
              </a:solidFill>
              <a:highlight>
                <a:schemeClr val="lt1"/>
              </a:highlight>
            </a:endParaRPr>
          </a:p>
          <a:p>
            <a:pPr indent="0" lvl="0" marL="0" rtl="0" algn="l">
              <a:spcBef>
                <a:spcPts val="360"/>
              </a:spcBef>
              <a:spcAft>
                <a:spcPts val="0"/>
              </a:spcAft>
              <a:buNone/>
            </a:pPr>
            <a:r>
              <a:t/>
            </a:r>
            <a:endParaRPr sz="1350">
              <a:solidFill>
                <a:srgbClr val="555555"/>
              </a:solidFill>
            </a:endParaRPr>
          </a:p>
        </p:txBody>
      </p:sp>
      <p:sp>
        <p:nvSpPr>
          <p:cNvPr id="136" name="Google Shape;136;g2ea29c87899_0_187"/>
          <p:cNvSpPr txBox="1"/>
          <p:nvPr/>
        </p:nvSpPr>
        <p:spPr>
          <a:xfrm>
            <a:off x="5897100" y="5167750"/>
            <a:ext cx="32469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i="1" lang="en-US" sz="1000">
                <a:solidFill>
                  <a:schemeClr val="lt2"/>
                </a:solidFill>
              </a:rPr>
              <a:t>Source: American College of Surgeons 2024</a:t>
            </a:r>
            <a:endParaRPr i="1" sz="1000">
              <a:solidFill>
                <a:schemeClr val="l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ec76ae2a2d_2_1"/>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a:t>Accreditation Compliance</a:t>
            </a:r>
            <a:endParaRPr/>
          </a:p>
        </p:txBody>
      </p:sp>
      <p:sp>
        <p:nvSpPr>
          <p:cNvPr id="143" name="Google Shape;143;g2ec76ae2a2d_2_1"/>
          <p:cNvSpPr txBox="1"/>
          <p:nvPr/>
        </p:nvSpPr>
        <p:spPr>
          <a:xfrm>
            <a:off x="265825" y="1372325"/>
            <a:ext cx="8759700" cy="3628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360"/>
              </a:spcBef>
              <a:spcAft>
                <a:spcPts val="0"/>
              </a:spcAft>
              <a:buNone/>
            </a:pPr>
            <a:r>
              <a:rPr lang="en-US" sz="1900">
                <a:solidFill>
                  <a:srgbClr val="212121"/>
                </a:solidFill>
                <a:highlight>
                  <a:schemeClr val="lt1"/>
                </a:highlight>
              </a:rPr>
              <a:t>A patient navigator or patient navigation program can help cancer centers meet </a:t>
            </a:r>
            <a:r>
              <a:rPr lang="en-US" sz="1800">
                <a:solidFill>
                  <a:schemeClr val="dk1"/>
                </a:solidFill>
              </a:rPr>
              <a:t>t</a:t>
            </a:r>
            <a:r>
              <a:rPr lang="en-US" sz="1800">
                <a:solidFill>
                  <a:schemeClr val="dk1"/>
                </a:solidFill>
              </a:rPr>
              <a:t>he 2024 standards for the the </a:t>
            </a:r>
            <a:r>
              <a:rPr lang="en-US" sz="1800">
                <a:solidFill>
                  <a:schemeClr val="dk1"/>
                </a:solidFill>
              </a:rPr>
              <a:t>National Accreditation Program for Breast Centers (NAPBC) standards: </a:t>
            </a:r>
            <a:endParaRPr sz="1800">
              <a:solidFill>
                <a:schemeClr val="dk1"/>
              </a:solidFill>
            </a:endParaRPr>
          </a:p>
          <a:p>
            <a:pPr indent="0" lvl="0" marL="457200" rtl="0" algn="l">
              <a:lnSpc>
                <a:spcPct val="115000"/>
              </a:lnSpc>
              <a:spcBef>
                <a:spcPts val="360"/>
              </a:spcBef>
              <a:spcAft>
                <a:spcPts val="0"/>
              </a:spcAft>
              <a:buNone/>
            </a:pPr>
            <a:r>
              <a:rPr lang="en-US" sz="1800">
                <a:solidFill>
                  <a:schemeClr val="dk1"/>
                </a:solidFill>
              </a:rPr>
              <a:t>4.5 Navigation Professional Credentials</a:t>
            </a:r>
            <a:endParaRPr sz="1800">
              <a:solidFill>
                <a:schemeClr val="dk1"/>
              </a:solidFill>
            </a:endParaRPr>
          </a:p>
          <a:p>
            <a:pPr indent="0" lvl="0" marL="457200" rtl="0" algn="l">
              <a:lnSpc>
                <a:spcPct val="115000"/>
              </a:lnSpc>
              <a:spcBef>
                <a:spcPts val="360"/>
              </a:spcBef>
              <a:spcAft>
                <a:spcPts val="0"/>
              </a:spcAft>
              <a:buNone/>
            </a:pPr>
            <a:r>
              <a:rPr lang="en-US" sz="1800">
                <a:solidFill>
                  <a:schemeClr val="dk1"/>
                </a:solidFill>
              </a:rPr>
              <a:t>5.6 Evaluation and Treatment Planning for the Newly Diagnosed Cancer Patient</a:t>
            </a:r>
            <a:endParaRPr sz="1800">
              <a:solidFill>
                <a:schemeClr val="dk1"/>
              </a:solidFill>
            </a:endParaRPr>
          </a:p>
          <a:p>
            <a:pPr indent="0" lvl="0" marL="457200" rtl="0" algn="l">
              <a:lnSpc>
                <a:spcPct val="115000"/>
              </a:lnSpc>
              <a:spcBef>
                <a:spcPts val="360"/>
              </a:spcBef>
              <a:spcAft>
                <a:spcPts val="0"/>
              </a:spcAft>
              <a:buNone/>
            </a:pPr>
            <a:r>
              <a:rPr lang="en-US" sz="1800">
                <a:solidFill>
                  <a:schemeClr val="dk1"/>
                </a:solidFill>
              </a:rPr>
              <a:t>5.7 Comprehensive Evaluation of Patient Factors Before Treatment</a:t>
            </a:r>
            <a:endParaRPr sz="1800">
              <a:solidFill>
                <a:schemeClr val="dk1"/>
              </a:solidFill>
            </a:endParaRPr>
          </a:p>
          <a:p>
            <a:pPr indent="0" lvl="0" marL="457200" rtl="0" algn="l">
              <a:lnSpc>
                <a:spcPct val="115000"/>
              </a:lnSpc>
              <a:spcBef>
                <a:spcPts val="360"/>
              </a:spcBef>
              <a:spcAft>
                <a:spcPts val="0"/>
              </a:spcAft>
              <a:buNone/>
            </a:pPr>
            <a:r>
              <a:rPr lang="en-US" sz="1800">
                <a:solidFill>
                  <a:schemeClr val="dk1"/>
                </a:solidFill>
              </a:rPr>
              <a:t>5.8 Patient Navigation</a:t>
            </a:r>
            <a:endParaRPr sz="1800">
              <a:solidFill>
                <a:schemeClr val="dk1"/>
              </a:solidFill>
            </a:endParaRPr>
          </a:p>
          <a:p>
            <a:pPr indent="0" lvl="0" marL="457200" rtl="0" algn="l">
              <a:lnSpc>
                <a:spcPct val="115000"/>
              </a:lnSpc>
              <a:spcBef>
                <a:spcPts val="360"/>
              </a:spcBef>
              <a:spcAft>
                <a:spcPts val="0"/>
              </a:spcAft>
              <a:buNone/>
            </a:pPr>
            <a:r>
              <a:rPr lang="en-US" sz="1800">
                <a:solidFill>
                  <a:schemeClr val="dk1"/>
                </a:solidFill>
              </a:rPr>
              <a:t>5.15 Survivorship</a:t>
            </a:r>
            <a:endParaRPr sz="1800">
              <a:solidFill>
                <a:schemeClr val="dk1"/>
              </a:solidFill>
            </a:endParaRPr>
          </a:p>
          <a:p>
            <a:pPr indent="0" lvl="0" marL="0" rtl="0" algn="l">
              <a:spcBef>
                <a:spcPts val="360"/>
              </a:spcBef>
              <a:spcAft>
                <a:spcPts val="0"/>
              </a:spcAft>
              <a:buNone/>
            </a:pPr>
            <a:r>
              <a:t/>
            </a:r>
            <a:endParaRPr sz="1800">
              <a:solidFill>
                <a:schemeClr val="dk1"/>
              </a:solidFill>
            </a:endParaRPr>
          </a:p>
          <a:p>
            <a:pPr indent="0" lvl="0" marL="0" rtl="0" algn="l">
              <a:spcBef>
                <a:spcPts val="360"/>
              </a:spcBef>
              <a:spcAft>
                <a:spcPts val="0"/>
              </a:spcAft>
              <a:buNone/>
            </a:pPr>
            <a:r>
              <a:t/>
            </a:r>
            <a:endParaRPr sz="1800">
              <a:solidFill>
                <a:schemeClr val="dk1"/>
              </a:solidFill>
            </a:endParaRPr>
          </a:p>
        </p:txBody>
      </p:sp>
      <p:sp>
        <p:nvSpPr>
          <p:cNvPr id="144" name="Google Shape;144;g2ec76ae2a2d_2_1"/>
          <p:cNvSpPr txBox="1"/>
          <p:nvPr/>
        </p:nvSpPr>
        <p:spPr>
          <a:xfrm>
            <a:off x="6252625" y="5232400"/>
            <a:ext cx="28914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i="1" lang="en-US" sz="1000">
                <a:solidFill>
                  <a:schemeClr val="lt2"/>
                </a:solidFill>
              </a:rPr>
              <a:t>Source: </a:t>
            </a:r>
            <a:r>
              <a:rPr i="1" lang="en-US" sz="1000">
                <a:solidFill>
                  <a:schemeClr val="lt2"/>
                </a:solidFill>
              </a:rPr>
              <a:t>American College of Surgeons </a:t>
            </a:r>
            <a:r>
              <a:rPr i="1" lang="en-US" sz="1000">
                <a:solidFill>
                  <a:schemeClr val="lt2"/>
                </a:solidFill>
              </a:rPr>
              <a:t>2024 </a:t>
            </a:r>
            <a:endParaRPr i="1" sz="1000">
              <a:solidFill>
                <a:schemeClr val="lt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2ea29c87899_0_253"/>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35000"/>
              <a:buNone/>
            </a:pPr>
            <a:r>
              <a:rPr lang="en-US"/>
              <a:t>Patient Navigation Makes Economic Sense</a:t>
            </a:r>
            <a:endParaRPr/>
          </a:p>
        </p:txBody>
      </p:sp>
      <p:sp>
        <p:nvSpPr>
          <p:cNvPr id="151" name="Google Shape;151;g2ea29c87899_0_253"/>
          <p:cNvSpPr txBox="1"/>
          <p:nvPr>
            <p:ph idx="1" type="body"/>
          </p:nvPr>
        </p:nvSpPr>
        <p:spPr>
          <a:xfrm>
            <a:off x="541500" y="2028312"/>
            <a:ext cx="8229600" cy="2801400"/>
          </a:xfrm>
          <a:prstGeom prst="rect">
            <a:avLst/>
          </a:prstGeom>
          <a:noFill/>
          <a:ln>
            <a:noFill/>
          </a:ln>
        </p:spPr>
        <p:txBody>
          <a:bodyPr anchorCtr="0" anchor="t" bIns="45700" lIns="91425" spcFirstLastPara="1" rIns="91425" wrap="square" tIns="45700">
            <a:noAutofit/>
          </a:bodyPr>
          <a:lstStyle/>
          <a:p>
            <a:pPr indent="0" lvl="0" marL="0" rtl="0" algn="l">
              <a:spcBef>
                <a:spcPts val="360"/>
              </a:spcBef>
              <a:spcAft>
                <a:spcPts val="0"/>
              </a:spcAft>
              <a:buSzPts val="1946"/>
              <a:buNone/>
            </a:pPr>
            <a:r>
              <a:rPr lang="en-US" sz="3000">
                <a:solidFill>
                  <a:srgbClr val="333333"/>
                </a:solidFill>
              </a:rPr>
              <a:t>Racial/ethnic disparities in cancer cost an estimated annual $193 billion in premature death and $471.5 million in lost productivity in the United States.</a:t>
            </a:r>
            <a:endParaRPr sz="2050">
              <a:solidFill>
                <a:srgbClr val="333333"/>
              </a:solidFill>
              <a:highlight>
                <a:srgbClr val="FFFFFF"/>
              </a:highlight>
            </a:endParaRPr>
          </a:p>
        </p:txBody>
      </p:sp>
      <p:sp>
        <p:nvSpPr>
          <p:cNvPr id="152" name="Google Shape;152;g2ea29c87899_0_253"/>
          <p:cNvSpPr txBox="1"/>
          <p:nvPr/>
        </p:nvSpPr>
        <p:spPr>
          <a:xfrm>
            <a:off x="6461100" y="5268950"/>
            <a:ext cx="2682900" cy="338700"/>
          </a:xfrm>
          <a:prstGeom prst="rect">
            <a:avLst/>
          </a:prstGeom>
          <a:noFill/>
          <a:ln>
            <a:noFill/>
          </a:ln>
        </p:spPr>
        <p:txBody>
          <a:bodyPr anchorCtr="0" anchor="t" bIns="91425" lIns="91425" spcFirstLastPara="1" rIns="91425" wrap="square" tIns="91425">
            <a:spAutoFit/>
          </a:bodyPr>
          <a:lstStyle/>
          <a:p>
            <a:pPr indent="0" lvl="0" marL="0" rtl="0" algn="r">
              <a:spcBef>
                <a:spcPts val="360"/>
              </a:spcBef>
              <a:spcAft>
                <a:spcPts val="0"/>
              </a:spcAft>
              <a:buNone/>
            </a:pPr>
            <a:r>
              <a:rPr i="1" lang="en-US" sz="1000">
                <a:solidFill>
                  <a:schemeClr val="lt2"/>
                </a:solidFill>
                <a:highlight>
                  <a:srgbClr val="FFFFFF"/>
                </a:highlight>
                <a:latin typeface="Roboto"/>
                <a:ea typeface="Roboto"/>
                <a:cs typeface="Roboto"/>
                <a:sym typeface="Roboto"/>
              </a:rPr>
              <a:t>Source: </a:t>
            </a:r>
            <a:r>
              <a:rPr i="1" lang="en-US" sz="1000">
                <a:solidFill>
                  <a:schemeClr val="lt2"/>
                </a:solidFill>
                <a:highlight>
                  <a:srgbClr val="FFFFFF"/>
                </a:highlight>
                <a:latin typeface="Roboto"/>
                <a:ea typeface="Roboto"/>
                <a:cs typeface="Roboto"/>
                <a:sym typeface="Roboto"/>
              </a:rPr>
              <a:t>Gervès-Pinquié, C. 2018</a:t>
            </a:r>
            <a:endParaRPr i="1" sz="1000">
              <a:solidFill>
                <a:schemeClr val="l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40"/>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sz="3600"/>
              <a:t>Conclusion</a:t>
            </a:r>
            <a:r>
              <a:rPr lang="en-US"/>
              <a:t> </a:t>
            </a:r>
            <a:endParaRPr/>
          </a:p>
        </p:txBody>
      </p:sp>
      <p:sp>
        <p:nvSpPr>
          <p:cNvPr id="159" name="Google Shape;159;p40"/>
          <p:cNvSpPr txBox="1"/>
          <p:nvPr>
            <p:ph idx="1" type="body"/>
          </p:nvPr>
        </p:nvSpPr>
        <p:spPr>
          <a:xfrm>
            <a:off x="457200" y="1600201"/>
            <a:ext cx="8229600" cy="3810000"/>
          </a:xfrm>
          <a:prstGeom prst="rect">
            <a:avLst/>
          </a:prstGeom>
          <a:noFill/>
          <a:ln>
            <a:noFill/>
          </a:ln>
        </p:spPr>
        <p:txBody>
          <a:bodyPr anchorCtr="0" anchor="t" bIns="45700" lIns="91425" spcFirstLastPara="1" rIns="91425" wrap="square" tIns="45700">
            <a:normAutofit/>
          </a:bodyPr>
          <a:lstStyle/>
          <a:p>
            <a:pPr indent="-330200" lvl="0" marL="457200" rtl="0" algn="l">
              <a:lnSpc>
                <a:spcPct val="90000"/>
              </a:lnSpc>
              <a:spcBef>
                <a:spcPts val="0"/>
              </a:spcBef>
              <a:spcAft>
                <a:spcPts val="0"/>
              </a:spcAft>
              <a:buSzPts val="1600"/>
              <a:buChar char="●"/>
            </a:pPr>
            <a:r>
              <a:rPr lang="en-US" sz="3000"/>
              <a:t>Patient </a:t>
            </a:r>
            <a:r>
              <a:rPr lang="en-US" sz="3000">
                <a:extLst>
                  <a:ext uri="http://customooxmlschemas.google.com/">
                    <go:slidesCustomData xmlns:go="http://customooxmlschemas.google.com/" textRoundtripDataId="3"/>
                  </a:ext>
                </a:extLst>
              </a:rPr>
              <a:t>navigation</a:t>
            </a:r>
            <a:r>
              <a:rPr lang="en-US" sz="3000"/>
              <a:t> has strong evidence to support better health outcomes for patients and supports healthcare providers and </a:t>
            </a:r>
            <a:r>
              <a:rPr lang="en-US" sz="3000"/>
              <a:t>healthcare systems to provide better care</a:t>
            </a:r>
            <a:endParaRPr sz="3000"/>
          </a:p>
          <a:p>
            <a:pPr indent="-330200" lvl="0" marL="457200" rtl="0" algn="l">
              <a:lnSpc>
                <a:spcPct val="90000"/>
              </a:lnSpc>
              <a:spcBef>
                <a:spcPts val="0"/>
              </a:spcBef>
              <a:spcAft>
                <a:spcPts val="0"/>
              </a:spcAft>
              <a:buSzPts val="1600"/>
              <a:buChar char="●"/>
            </a:pPr>
            <a:r>
              <a:rPr lang="en-US" sz="3000"/>
              <a:t>Patient navigation makes moral and economic sense and improves healthcare provider and health system performance</a:t>
            </a:r>
            <a:endParaRPr sz="3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41"/>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sz="3600"/>
              <a:t>References</a:t>
            </a:r>
            <a:endParaRPr/>
          </a:p>
        </p:txBody>
      </p:sp>
      <p:sp>
        <p:nvSpPr>
          <p:cNvPr id="165" name="Google Shape;165;p41"/>
          <p:cNvSpPr txBox="1"/>
          <p:nvPr>
            <p:ph idx="1" type="body"/>
          </p:nvPr>
        </p:nvSpPr>
        <p:spPr>
          <a:xfrm>
            <a:off x="457200" y="1349825"/>
            <a:ext cx="8229600" cy="3914400"/>
          </a:xfrm>
          <a:prstGeom prst="rect">
            <a:avLst/>
          </a:prstGeom>
          <a:noFill/>
          <a:ln>
            <a:noFill/>
          </a:ln>
        </p:spPr>
        <p:txBody>
          <a:bodyPr anchorCtr="0" anchor="t" bIns="45700" lIns="91425" spcFirstLastPara="1" rIns="91425" wrap="square" tIns="45700">
            <a:noAutofit/>
          </a:bodyPr>
          <a:lstStyle/>
          <a:p>
            <a:pPr indent="-298450" lvl="0" marL="457200" rtl="0" algn="l">
              <a:spcBef>
                <a:spcPts val="360"/>
              </a:spcBef>
              <a:spcAft>
                <a:spcPts val="0"/>
              </a:spcAft>
              <a:buSzPts val="1100"/>
              <a:buChar char="•"/>
            </a:pPr>
            <a:r>
              <a:rPr lang="en-US" sz="1100"/>
              <a:t>American College of </a:t>
            </a:r>
            <a:r>
              <a:rPr lang="en-US" sz="1100"/>
              <a:t>Surgeons</a:t>
            </a:r>
            <a:r>
              <a:rPr lang="en-US" sz="1100"/>
              <a:t> </a:t>
            </a:r>
            <a:r>
              <a:rPr lang="en-US" sz="1100"/>
              <a:t>Commission</a:t>
            </a:r>
            <a:r>
              <a:rPr lang="en-US" sz="1100"/>
              <a:t> on Cancer. (2024). Optimal Resources for Cancer Care (2020 Standards). </a:t>
            </a:r>
            <a:r>
              <a:rPr lang="en-US" sz="1100" u="sng">
                <a:solidFill>
                  <a:schemeClr val="hlink"/>
                </a:solidFill>
                <a:hlinkClick r:id="rId3"/>
              </a:rPr>
              <a:t>https://www.facs.org/quality-pograms/cancer-programs/commission-on-cancer/standards-and-resources/2020/accept/</a:t>
            </a:r>
            <a:r>
              <a:rPr lang="en-US" sz="1100"/>
              <a:t> </a:t>
            </a:r>
            <a:endParaRPr sz="1100"/>
          </a:p>
          <a:p>
            <a:pPr indent="-298450" lvl="0" marL="457200" rtl="0" algn="l">
              <a:spcBef>
                <a:spcPts val="360"/>
              </a:spcBef>
              <a:spcAft>
                <a:spcPts val="0"/>
              </a:spcAft>
              <a:buSzPts val="1100"/>
              <a:buChar char="•"/>
            </a:pPr>
            <a:r>
              <a:rPr lang="en-US" sz="1100"/>
              <a:t>American College of Surgeons Commission on Cancer. (2024).NAPBC Standards and Resources. </a:t>
            </a:r>
            <a:r>
              <a:rPr lang="en-US" sz="1100" u="sng">
                <a:solidFill>
                  <a:schemeClr val="hlink"/>
                </a:solidFill>
                <a:hlinkClick r:id="rId4"/>
              </a:rPr>
              <a:t>https://www.facs.org/quality-pograms/cancer-programs/commission-on-cancer/standards-and-resources/2020/accept/</a:t>
            </a:r>
            <a:r>
              <a:rPr lang="en-US" sz="1100"/>
              <a:t> </a:t>
            </a:r>
            <a:r>
              <a:rPr lang="en-US" sz="1100" u="sng">
                <a:solidFill>
                  <a:schemeClr val="hlink"/>
                </a:solidFill>
                <a:hlinkClick r:id="rId5"/>
              </a:rPr>
              <a:t>https://www.facs.org/quality-programs/cancer-programs/national-accreditation-program-for-breast-centers/standards-and-resources/</a:t>
            </a:r>
            <a:r>
              <a:rPr lang="en-US" sz="1100"/>
              <a:t> </a:t>
            </a:r>
            <a:endParaRPr sz="1100"/>
          </a:p>
          <a:p>
            <a:pPr indent="-298450" lvl="0" marL="457200" rtl="0" algn="l">
              <a:spcBef>
                <a:spcPts val="360"/>
              </a:spcBef>
              <a:spcAft>
                <a:spcPts val="0"/>
              </a:spcAft>
              <a:buSzPts val="1100"/>
              <a:buChar char="•"/>
            </a:pPr>
            <a:r>
              <a:rPr lang="en-US" sz="1100"/>
              <a:t>Chan, RJ; Milch, VE; Crawford-Williams, F; et al., (2023). Patient navigation across the cancer care continuum: An overview of systematic reviews and emerging literature. CA Cancer Journal for Clinicians, 73(6), 565-589. </a:t>
            </a:r>
            <a:br>
              <a:rPr lang="en-US" sz="1100"/>
            </a:br>
            <a:r>
              <a:rPr lang="en-US" sz="1100" u="sng">
                <a:solidFill>
                  <a:schemeClr val="hlink"/>
                </a:solidFill>
                <a:hlinkClick r:id="rId6"/>
              </a:rPr>
              <a:t>https://doi.org/10.3322/caac.21788</a:t>
            </a:r>
            <a:r>
              <a:rPr lang="en-US" sz="1100"/>
              <a:t> </a:t>
            </a:r>
            <a:endParaRPr sz="1100"/>
          </a:p>
          <a:p>
            <a:pPr indent="-298450" lvl="0" marL="457200" rtl="0" algn="l">
              <a:spcBef>
                <a:spcPts val="360"/>
              </a:spcBef>
              <a:spcAft>
                <a:spcPts val="0"/>
              </a:spcAft>
              <a:buSzPts val="1100"/>
              <a:buChar char="•"/>
            </a:pPr>
            <a:r>
              <a:rPr lang="en-US" sz="1100"/>
              <a:t>Cykert S, Gentry E, Manning M, et al. (2020) Reducing racial disparities in cancer care using the ACCURE trial as a model learning guide. J Oncol Nav &amp; Surviv. </a:t>
            </a:r>
            <a:r>
              <a:rPr lang="en-US" sz="1100" u="sng">
                <a:solidFill>
                  <a:schemeClr val="hlink"/>
                </a:solidFill>
                <a:hlinkClick r:id="rId7"/>
              </a:rPr>
              <a:t>https://jons-on-line.com/special-issues-and-supplements/2022/reducing-racial-dispari-ties-in-cancer-care-using-the-accure-trial-as-a-model-learning-guide</a:t>
            </a:r>
            <a:r>
              <a:rPr lang="en-US" sz="1100"/>
              <a:t>   </a:t>
            </a:r>
            <a:endParaRPr sz="1100"/>
          </a:p>
          <a:p>
            <a:pPr indent="-298450" lvl="0" marL="457200" rtl="0" algn="l">
              <a:spcBef>
                <a:spcPts val="360"/>
              </a:spcBef>
              <a:spcAft>
                <a:spcPts val="0"/>
              </a:spcAft>
              <a:buSzPts val="1100"/>
              <a:buChar char="•"/>
            </a:pPr>
            <a:r>
              <a:rPr lang="en-US" sz="1100"/>
              <a:t>Gervès-Pinquié, C., Girault, A., Phillips, S., Raskin, S., &amp; Pratt-Chapman, M. (2018). Economic evaluation of patient navigation programs in colorectal cancer care, a systematic review. Health economics review, 8(1), 12. </a:t>
            </a:r>
            <a:r>
              <a:rPr lang="en-US" sz="1100" u="sng">
                <a:solidFill>
                  <a:schemeClr val="hlink"/>
                </a:solidFill>
                <a:hlinkClick r:id="rId8"/>
              </a:rPr>
              <a:t>https://doi.org/10.1186/s13561-018-0196-4</a:t>
            </a:r>
            <a:r>
              <a:rPr lang="en-US" sz="1100"/>
              <a:t> </a:t>
            </a:r>
            <a:endParaRPr sz="1100"/>
          </a:p>
          <a:p>
            <a:pPr indent="-298450" lvl="0" marL="457200" rtl="0" algn="l">
              <a:spcBef>
                <a:spcPts val="360"/>
              </a:spcBef>
              <a:spcAft>
                <a:spcPts val="0"/>
              </a:spcAft>
              <a:buSzPts val="1100"/>
              <a:buChar char="•"/>
            </a:pPr>
            <a:r>
              <a:rPr lang="en-US" sz="1100"/>
              <a:t>Kline, R. M., Rocque, G. B., Rohan, E. A., Blackley, K. A., Cantril, C. A., Pratt-Chapman, M. L., Burris, H. A., &amp; Shulman, L. N. (2019). Patient Navigation in Cancer: The Business Case to Support Clinical Needs. Journal of oncology practice, 15(11), 585–590. </a:t>
            </a:r>
            <a:r>
              <a:rPr lang="en-US" sz="1100" u="sng">
                <a:solidFill>
                  <a:schemeClr val="hlink"/>
                </a:solidFill>
                <a:hlinkClick r:id="rId9"/>
              </a:rPr>
              <a:t>https://doi.org/10.1200/JOP.19.00230</a:t>
            </a:r>
            <a:r>
              <a:rPr lang="en-US" sz="1100"/>
              <a:t> </a:t>
            </a:r>
            <a:endParaRPr sz="1100"/>
          </a:p>
          <a:p>
            <a:pPr indent="-298450" lvl="0" marL="457200" rtl="0" algn="l">
              <a:spcBef>
                <a:spcPts val="360"/>
              </a:spcBef>
              <a:spcAft>
                <a:spcPts val="0"/>
              </a:spcAft>
              <a:buSzPts val="1100"/>
              <a:buChar char="•"/>
            </a:pPr>
            <a:r>
              <a:rPr lang="en-US" sz="1100"/>
              <a:t>Rocque, G.B.,,Pisu, M., Jackson B.E., et. al. (2017) Patient Care Connect Group.Resource use and Medicare costs during lay navigation for geriatric patients with cancer. JAMA oncology, 3(6), 817–825. </a:t>
            </a:r>
            <a:r>
              <a:rPr lang="en-US" sz="1100" u="sng">
                <a:solidFill>
                  <a:schemeClr val="hlink"/>
                </a:solidFill>
                <a:hlinkClick r:id="rId10"/>
              </a:rPr>
              <a:t>https://doi.org/10.1001/jamaoncol.2016.6307</a:t>
            </a:r>
            <a:r>
              <a:rPr lang="en-US" sz="1100"/>
              <a:t> </a:t>
            </a:r>
            <a:endParaRPr sz="1100"/>
          </a:p>
          <a:p>
            <a:pPr indent="0" lvl="0" marL="0" rtl="0" algn="l">
              <a:spcBef>
                <a:spcPts val="360"/>
              </a:spcBef>
              <a:spcAft>
                <a:spcPts val="0"/>
              </a:spcAft>
              <a:buNone/>
            </a:pPr>
            <a:r>
              <a:t/>
            </a:r>
            <a:endParaRPr sz="11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43"/>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sz="3600"/>
              <a:t>Thank you!</a:t>
            </a:r>
            <a:endParaRPr/>
          </a:p>
        </p:txBody>
      </p:sp>
      <p:sp>
        <p:nvSpPr>
          <p:cNvPr id="171" name="Google Shape;171;p43"/>
          <p:cNvSpPr txBox="1"/>
          <p:nvPr/>
        </p:nvSpPr>
        <p:spPr>
          <a:xfrm>
            <a:off x="4658075" y="4272825"/>
            <a:ext cx="4397100" cy="1262400"/>
          </a:xfrm>
          <a:prstGeom prst="rect">
            <a:avLst/>
          </a:prstGeom>
          <a:noFill/>
          <a:ln>
            <a:noFill/>
          </a:ln>
        </p:spPr>
        <p:txBody>
          <a:bodyPr anchorCtr="0" anchor="t" bIns="45700" lIns="91425" spcFirstLastPara="1" rIns="91425" wrap="square" tIns="45700">
            <a:normAutofit lnSpcReduction="10000"/>
          </a:bodyPr>
          <a:lstStyle/>
          <a:p>
            <a:pPr indent="0" lvl="0" marL="0" rtl="0" algn="ctr">
              <a:spcBef>
                <a:spcPts val="0"/>
              </a:spcBef>
              <a:spcAft>
                <a:spcPts val="0"/>
              </a:spcAft>
              <a:buNone/>
            </a:pPr>
            <a:r>
              <a:rPr lang="en-US" sz="1500">
                <a:solidFill>
                  <a:srgbClr val="3F3F3F"/>
                </a:solidFill>
              </a:rPr>
              <a:t>S</a:t>
            </a:r>
            <a:r>
              <a:rPr i="1" lang="en-US" sz="1500">
                <a:solidFill>
                  <a:srgbClr val="3F3F3F"/>
                </a:solidFill>
              </a:rPr>
              <a:t>ign up for the GW Cancer Center’s </a:t>
            </a:r>
            <a:br>
              <a:rPr i="1" lang="en-US" sz="1500">
                <a:solidFill>
                  <a:srgbClr val="3F3F3F"/>
                </a:solidFill>
              </a:rPr>
            </a:br>
            <a:r>
              <a:rPr i="1" lang="en-US" sz="1500">
                <a:solidFill>
                  <a:srgbClr val="3F3F3F"/>
                </a:solidFill>
              </a:rPr>
              <a:t>Cancer Control </a:t>
            </a:r>
            <a:br>
              <a:rPr i="1" lang="en-US" sz="1500">
                <a:solidFill>
                  <a:srgbClr val="3F3F3F"/>
                </a:solidFill>
              </a:rPr>
            </a:br>
            <a:r>
              <a:rPr i="1" lang="en-US" sz="1500">
                <a:solidFill>
                  <a:srgbClr val="3F3F3F"/>
                </a:solidFill>
              </a:rPr>
              <a:t>Technical Assistance E-Newsletter</a:t>
            </a:r>
            <a:r>
              <a:rPr lang="en-US" sz="1500">
                <a:solidFill>
                  <a:srgbClr val="3F3F3F"/>
                </a:solidFill>
              </a:rPr>
              <a:t>:</a:t>
            </a:r>
            <a:endParaRPr sz="1500">
              <a:solidFill>
                <a:srgbClr val="3F3F3F"/>
              </a:solidFill>
            </a:endParaRPr>
          </a:p>
          <a:p>
            <a:pPr indent="0" lvl="0" marL="0" rtl="0" algn="ctr">
              <a:spcBef>
                <a:spcPts val="0"/>
              </a:spcBef>
              <a:spcAft>
                <a:spcPts val="0"/>
              </a:spcAft>
              <a:buNone/>
            </a:pPr>
            <a:r>
              <a:rPr lang="en-US" sz="1500">
                <a:solidFill>
                  <a:srgbClr val="3F3F3F"/>
                </a:solidFill>
              </a:rPr>
              <a:t> </a:t>
            </a:r>
            <a:r>
              <a:rPr b="1" lang="en-US" sz="1500" u="sng">
                <a:solidFill>
                  <a:srgbClr val="0097D5"/>
                </a:solidFill>
                <a:hlinkClick r:id="rId3">
                  <a:extLst>
                    <a:ext uri="{A12FA001-AC4F-418D-AE19-62706E023703}">
                      <ahyp:hlinkClr val="tx"/>
                    </a:ext>
                  </a:extLst>
                </a:hlinkClick>
              </a:rPr>
              <a:t>TAP Subscription</a:t>
            </a:r>
            <a:endParaRPr b="1" sz="3200">
              <a:solidFill>
                <a:srgbClr val="3F3F3F"/>
              </a:solidFill>
            </a:endParaRPr>
          </a:p>
        </p:txBody>
      </p:sp>
      <p:sp>
        <p:nvSpPr>
          <p:cNvPr id="172" name="Google Shape;172;p43"/>
          <p:cNvSpPr txBox="1"/>
          <p:nvPr/>
        </p:nvSpPr>
        <p:spPr>
          <a:xfrm>
            <a:off x="609600" y="4239150"/>
            <a:ext cx="4162800" cy="1477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Arial"/>
              <a:buNone/>
            </a:pPr>
            <a:r>
              <a:rPr b="0" i="1" lang="en-US" sz="1500" u="none" cap="none" strike="noStrike">
                <a:solidFill>
                  <a:srgbClr val="3F3F3F"/>
                </a:solidFill>
                <a:latin typeface="Arial"/>
                <a:ea typeface="Arial"/>
                <a:cs typeface="Arial"/>
                <a:sym typeface="Arial"/>
              </a:rPr>
              <a:t>Sign</a:t>
            </a:r>
            <a:r>
              <a:rPr i="1" lang="en-US" sz="1500">
                <a:solidFill>
                  <a:srgbClr val="3F3F3F"/>
                </a:solidFill>
              </a:rPr>
              <a:t> </a:t>
            </a:r>
            <a:r>
              <a:rPr b="0" i="1" lang="en-US" sz="1500" u="none" cap="none" strike="noStrike">
                <a:solidFill>
                  <a:srgbClr val="3F3F3F"/>
                </a:solidFill>
                <a:latin typeface="Arial"/>
                <a:ea typeface="Arial"/>
                <a:cs typeface="Arial"/>
                <a:sym typeface="Arial"/>
              </a:rPr>
              <a:t>up for the GW Cancer Center’s </a:t>
            </a:r>
            <a:br>
              <a:rPr b="0" i="1" lang="en-US" sz="1500" u="none" cap="none" strike="noStrike">
                <a:solidFill>
                  <a:srgbClr val="3F3F3F"/>
                </a:solidFill>
                <a:latin typeface="Arial"/>
                <a:ea typeface="Arial"/>
                <a:cs typeface="Arial"/>
                <a:sym typeface="Arial"/>
              </a:rPr>
            </a:br>
            <a:r>
              <a:rPr b="0" i="1" lang="en-US" sz="1500" u="none" cap="none" strike="noStrike">
                <a:solidFill>
                  <a:srgbClr val="3F3F3F"/>
                </a:solidFill>
                <a:latin typeface="Arial"/>
                <a:ea typeface="Arial"/>
                <a:cs typeface="Arial"/>
                <a:sym typeface="Arial"/>
              </a:rPr>
              <a:t>Patient Navigation </a:t>
            </a:r>
            <a:br>
              <a:rPr b="0" i="1" lang="en-US" sz="1500" u="none" cap="none" strike="noStrike">
                <a:solidFill>
                  <a:srgbClr val="3F3F3F"/>
                </a:solidFill>
                <a:latin typeface="Arial"/>
                <a:ea typeface="Arial"/>
                <a:cs typeface="Arial"/>
                <a:sym typeface="Arial"/>
              </a:rPr>
            </a:br>
            <a:r>
              <a:rPr b="0" i="1" lang="en-US" sz="1500" u="none" cap="none" strike="noStrike">
                <a:solidFill>
                  <a:srgbClr val="3F3F3F"/>
                </a:solidFill>
                <a:latin typeface="Arial"/>
                <a:ea typeface="Arial"/>
                <a:cs typeface="Arial"/>
                <a:sym typeface="Arial"/>
              </a:rPr>
              <a:t>and Survivorship E-Newsletter</a:t>
            </a:r>
            <a:r>
              <a:rPr b="0" i="0" lang="en-US" sz="1500" u="none" cap="none" strike="noStrike">
                <a:solidFill>
                  <a:srgbClr val="3F3F3F"/>
                </a:solidFill>
                <a:latin typeface="Arial"/>
                <a:ea typeface="Arial"/>
                <a:cs typeface="Arial"/>
                <a:sym typeface="Arial"/>
              </a:rPr>
              <a:t>:</a:t>
            </a:r>
            <a:endParaRPr sz="1500">
              <a:solidFill>
                <a:srgbClr val="3F3F3F"/>
              </a:solidFill>
            </a:endParaRPr>
          </a:p>
          <a:p>
            <a:pPr indent="0" lvl="0" marL="0" marR="0" rtl="0" algn="ctr">
              <a:lnSpc>
                <a:spcPct val="100000"/>
              </a:lnSpc>
              <a:spcBef>
                <a:spcPts val="0"/>
              </a:spcBef>
              <a:spcAft>
                <a:spcPts val="0"/>
              </a:spcAft>
              <a:buClr>
                <a:srgbClr val="000000"/>
              </a:buClr>
              <a:buSzPts val="1500"/>
              <a:buFont typeface="Arial"/>
              <a:buNone/>
            </a:pPr>
            <a:r>
              <a:rPr b="1" lang="en-US" sz="1500" u="sng">
                <a:solidFill>
                  <a:srgbClr val="0097D5"/>
                </a:solidFill>
                <a:hlinkClick r:id="rId4">
                  <a:extLst>
                    <a:ext uri="{A12FA001-AC4F-418D-AE19-62706E023703}">
                      <ahyp:hlinkClr val="tx"/>
                    </a:ext>
                  </a:extLst>
                </a:hlinkClick>
              </a:rPr>
              <a:t>PNS Subscription</a:t>
            </a:r>
            <a:r>
              <a:rPr b="0" i="0" lang="en-US" sz="1500" u="sng" cap="none" strike="noStrike">
                <a:solidFill>
                  <a:srgbClr val="3F3F3F"/>
                </a:solidFill>
                <a:latin typeface="Arial"/>
                <a:ea typeface="Arial"/>
                <a:cs typeface="Arial"/>
                <a:sym typeface="Arial"/>
                <a:hlinkClick r:id="rId5">
                  <a:extLst>
                    <a:ext uri="{A12FA001-AC4F-418D-AE19-62706E023703}">
                      <ahyp:hlinkClr val="tx"/>
                    </a:ext>
                  </a:extLst>
                </a:hlinkClick>
              </a:rPr>
              <a:t>  </a:t>
            </a:r>
            <a:endParaRPr b="0" i="0" sz="1500" u="none" cap="none" strike="noStrike">
              <a:solidFill>
                <a:srgbClr val="3F3F3F"/>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3F3F3F"/>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1" i="0" sz="1500" u="none" cap="none" strike="noStrike">
              <a:solidFill>
                <a:srgbClr val="0096D6"/>
              </a:solidFill>
              <a:latin typeface="Arial"/>
              <a:ea typeface="Arial"/>
              <a:cs typeface="Arial"/>
              <a:sym typeface="Arial"/>
            </a:endParaRPr>
          </a:p>
        </p:txBody>
      </p:sp>
      <p:pic>
        <p:nvPicPr>
          <p:cNvPr id="173" name="Google Shape;173;p43"/>
          <p:cNvPicPr preferRelativeResize="0"/>
          <p:nvPr/>
        </p:nvPicPr>
        <p:blipFill>
          <a:blip r:embed="rId6">
            <a:alphaModFix/>
          </a:blip>
          <a:stretch>
            <a:fillRect/>
          </a:stretch>
        </p:blipFill>
        <p:spPr>
          <a:xfrm>
            <a:off x="1438000" y="1236831"/>
            <a:ext cx="6268009" cy="1067544"/>
          </a:xfrm>
          <a:prstGeom prst="rect">
            <a:avLst/>
          </a:prstGeom>
          <a:noFill/>
          <a:ln>
            <a:noFill/>
          </a:ln>
        </p:spPr>
      </p:pic>
      <p:pic>
        <p:nvPicPr>
          <p:cNvPr id="174" name="Google Shape;174;p43"/>
          <p:cNvPicPr preferRelativeResize="0"/>
          <p:nvPr/>
        </p:nvPicPr>
        <p:blipFill>
          <a:blip r:embed="rId7">
            <a:alphaModFix/>
          </a:blip>
          <a:stretch>
            <a:fillRect/>
          </a:stretch>
        </p:blipFill>
        <p:spPr>
          <a:xfrm>
            <a:off x="5963475" y="2380575"/>
            <a:ext cx="1663650" cy="1663650"/>
          </a:xfrm>
          <a:prstGeom prst="rect">
            <a:avLst/>
          </a:prstGeom>
          <a:noFill/>
          <a:ln>
            <a:noFill/>
          </a:ln>
        </p:spPr>
      </p:pic>
      <p:pic>
        <p:nvPicPr>
          <p:cNvPr id="175" name="Google Shape;175;p43"/>
          <p:cNvPicPr preferRelativeResize="0"/>
          <p:nvPr/>
        </p:nvPicPr>
        <p:blipFill>
          <a:blip r:embed="rId8">
            <a:alphaModFix/>
          </a:blip>
          <a:stretch>
            <a:fillRect/>
          </a:stretch>
        </p:blipFill>
        <p:spPr>
          <a:xfrm>
            <a:off x="1723613" y="2456775"/>
            <a:ext cx="1629975" cy="1629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2"/>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sz="3600"/>
              <a:t>Acknowledgments</a:t>
            </a:r>
            <a:endParaRPr/>
          </a:p>
        </p:txBody>
      </p:sp>
      <p:sp>
        <p:nvSpPr>
          <p:cNvPr id="64" name="Google Shape;64;p2"/>
          <p:cNvSpPr txBox="1"/>
          <p:nvPr>
            <p:ph idx="1" type="body"/>
          </p:nvPr>
        </p:nvSpPr>
        <p:spPr>
          <a:xfrm>
            <a:off x="457200" y="1345476"/>
            <a:ext cx="8229600" cy="38100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00000"/>
              </a:lnSpc>
              <a:spcBef>
                <a:spcPts val="0"/>
              </a:spcBef>
              <a:spcAft>
                <a:spcPts val="0"/>
              </a:spcAft>
              <a:buClr>
                <a:srgbClr val="3F3F3F"/>
              </a:buClr>
              <a:buSzPct val="101587"/>
              <a:buFont typeface="Arial"/>
              <a:buNone/>
            </a:pPr>
            <a:r>
              <a:rPr lang="en-US" sz="3150"/>
              <a:t>This work was supported by Cooperative Agreement </a:t>
            </a:r>
            <a:r>
              <a:rPr lang="en-US" sz="3150">
                <a:solidFill>
                  <a:srgbClr val="333333"/>
                </a:solidFill>
                <a:highlight>
                  <a:srgbClr val="FFFFFF"/>
                </a:highlight>
              </a:rPr>
              <a:t>#NU58DP007539 </a:t>
            </a:r>
            <a:r>
              <a:rPr lang="en-US" sz="3150"/>
              <a:t>from the Centers for Disease Control and Preventio</a:t>
            </a:r>
            <a:r>
              <a:rPr lang="en-US"/>
              <a:t>n. Its contents are solely the responsibility of the authors and do not necessarily represent the official views of the Centers for Disease Control and Prevention.</a:t>
            </a:r>
            <a:endParaRPr/>
          </a:p>
          <a:p>
            <a:pPr indent="0" lvl="0" marL="0" rtl="0" algn="l">
              <a:lnSpc>
                <a:spcPct val="100000"/>
              </a:lnSpc>
              <a:spcBef>
                <a:spcPts val="1200"/>
              </a:spcBef>
              <a:spcAft>
                <a:spcPts val="0"/>
              </a:spcAft>
              <a:buClr>
                <a:srgbClr val="3F3F3F"/>
              </a:buClr>
              <a:buSzPct val="100000"/>
              <a:buFont typeface="Arial"/>
              <a:buNone/>
            </a:pPr>
            <a:r>
              <a:t/>
            </a:r>
            <a:endParaRPr/>
          </a:p>
          <a:p>
            <a:pPr indent="0" lvl="0" marL="0" rtl="0" algn="l">
              <a:lnSpc>
                <a:spcPct val="100000"/>
              </a:lnSpc>
              <a:spcBef>
                <a:spcPts val="1144"/>
              </a:spcBef>
              <a:spcAft>
                <a:spcPts val="0"/>
              </a:spcAft>
              <a:buClr>
                <a:srgbClr val="3F3F3F"/>
              </a:buClr>
              <a:buSzPct val="100000"/>
              <a:buFont typeface="Arial"/>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4"/>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sz="3600">
                <a:solidFill>
                  <a:schemeClr val="dk1"/>
                </a:solidFill>
              </a:rPr>
              <a:t>Learning Objectives</a:t>
            </a:r>
            <a:endParaRPr>
              <a:solidFill>
                <a:schemeClr val="dk1"/>
              </a:solidFill>
            </a:endParaRPr>
          </a:p>
        </p:txBody>
      </p:sp>
      <p:sp>
        <p:nvSpPr>
          <p:cNvPr id="71" name="Google Shape;71;p4"/>
          <p:cNvSpPr txBox="1"/>
          <p:nvPr>
            <p:ph idx="1" type="body"/>
          </p:nvPr>
        </p:nvSpPr>
        <p:spPr>
          <a:xfrm>
            <a:off x="627425" y="1600200"/>
            <a:ext cx="7983300" cy="3739200"/>
          </a:xfrm>
          <a:prstGeom prst="rect">
            <a:avLst/>
          </a:prstGeom>
          <a:noFill/>
          <a:ln>
            <a:noFill/>
          </a:ln>
        </p:spPr>
        <p:txBody>
          <a:bodyPr anchorCtr="0" anchor="t" bIns="45700" lIns="91425" spcFirstLastPara="1" rIns="91425" wrap="square" tIns="45700">
            <a:normAutofit/>
          </a:bodyPr>
          <a:lstStyle/>
          <a:p>
            <a:pPr indent="-400050" lvl="0" marL="457200" rtl="0" algn="l">
              <a:lnSpc>
                <a:spcPct val="100000"/>
              </a:lnSpc>
              <a:spcBef>
                <a:spcPts val="640"/>
              </a:spcBef>
              <a:spcAft>
                <a:spcPts val="0"/>
              </a:spcAft>
              <a:buClr>
                <a:schemeClr val="dk1"/>
              </a:buClr>
              <a:buSzPts val="2700"/>
              <a:buChar char="•"/>
            </a:pPr>
            <a:r>
              <a:rPr lang="en-US" sz="2700">
                <a:solidFill>
                  <a:schemeClr val="dk1"/>
                </a:solidFill>
                <a:highlight>
                  <a:srgbClr val="FFFFFF"/>
                </a:highlight>
              </a:rPr>
              <a:t>Describe the value of patient navigation to patients, populations, healthcare providers, and health systems </a:t>
            </a:r>
            <a:endParaRPr sz="2700">
              <a:solidFill>
                <a:schemeClr val="dk1"/>
              </a:solidFill>
              <a:highlight>
                <a:srgbClr val="FFFFFF"/>
              </a:highlight>
            </a:endParaRPr>
          </a:p>
          <a:p>
            <a:pPr indent="-400050" lvl="0" marL="457200" rtl="0" algn="l">
              <a:lnSpc>
                <a:spcPct val="100000"/>
              </a:lnSpc>
              <a:spcBef>
                <a:spcPts val="0"/>
              </a:spcBef>
              <a:spcAft>
                <a:spcPts val="0"/>
              </a:spcAft>
              <a:buClr>
                <a:schemeClr val="dk1"/>
              </a:buClr>
              <a:buSzPts val="2700"/>
              <a:buChar char="•"/>
            </a:pPr>
            <a:r>
              <a:rPr lang="en-US" sz="2700">
                <a:solidFill>
                  <a:schemeClr val="dk1"/>
                </a:solidFill>
                <a:highlight>
                  <a:srgbClr val="FFFFFF"/>
                </a:highlight>
              </a:rPr>
              <a:t>Describe the value of patient navigation in moral, performance, and economic terms</a:t>
            </a:r>
            <a:endParaRPr sz="2700">
              <a:solidFill>
                <a:schemeClr val="dk1"/>
              </a:solidFill>
              <a:highlight>
                <a:srgbClr val="FFFFFF"/>
              </a:highlight>
            </a:endParaRPr>
          </a:p>
          <a:p>
            <a:pPr indent="0" lvl="0" marL="457200" rtl="0" algn="l">
              <a:lnSpc>
                <a:spcPct val="100000"/>
              </a:lnSpc>
              <a:spcBef>
                <a:spcPts val="640"/>
              </a:spcBef>
              <a:spcAft>
                <a:spcPts val="0"/>
              </a:spcAft>
              <a:buSzPts val="1800"/>
              <a:buNone/>
            </a:pPr>
            <a:r>
              <a:t/>
            </a:r>
            <a:endParaRPr sz="2700">
              <a:solidFill>
                <a:schemeClr val="dk1"/>
              </a:solidFill>
              <a:highlight>
                <a:srgbClr val="FFFFFF"/>
              </a:highlight>
            </a:endParaRPr>
          </a:p>
          <a:p>
            <a:pPr indent="0" lvl="0" marL="457200" rtl="0" algn="l">
              <a:lnSpc>
                <a:spcPct val="100000"/>
              </a:lnSpc>
              <a:spcBef>
                <a:spcPts val="640"/>
              </a:spcBef>
              <a:spcAft>
                <a:spcPts val="0"/>
              </a:spcAft>
              <a:buSzPts val="1800"/>
              <a:buNone/>
            </a:pPr>
            <a:r>
              <a:t/>
            </a:r>
            <a:endParaRPr sz="27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g2e93545f8c4_0_205"/>
          <p:cNvSpPr txBox="1"/>
          <p:nvPr>
            <p:ph type="title"/>
          </p:nvPr>
        </p:nvSpPr>
        <p:spPr>
          <a:xfrm>
            <a:off x="457200" y="304800"/>
            <a:ext cx="8229600" cy="11430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Benefits of Patient Navigation to Patients</a:t>
            </a:r>
            <a:endParaRPr/>
          </a:p>
        </p:txBody>
      </p:sp>
      <p:sp>
        <p:nvSpPr>
          <p:cNvPr id="78" name="Google Shape;78;g2e93545f8c4_0_205"/>
          <p:cNvSpPr txBox="1"/>
          <p:nvPr>
            <p:ph idx="1" type="body"/>
          </p:nvPr>
        </p:nvSpPr>
        <p:spPr>
          <a:xfrm>
            <a:off x="457200" y="1600201"/>
            <a:ext cx="8229600" cy="38100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Improved patient satisfaction with care</a:t>
            </a:r>
            <a:endParaRPr/>
          </a:p>
          <a:p>
            <a:pPr indent="0" lvl="0" marL="0" rtl="0" algn="l">
              <a:spcBef>
                <a:spcPts val="360"/>
              </a:spcBef>
              <a:spcAft>
                <a:spcPts val="0"/>
              </a:spcAft>
              <a:buNone/>
            </a:pPr>
            <a:r>
              <a:rPr lang="en-US"/>
              <a:t>Improved care coordination</a:t>
            </a:r>
            <a:endParaRPr/>
          </a:p>
          <a:p>
            <a:pPr indent="0" lvl="0" marL="0" rtl="0" algn="l">
              <a:spcBef>
                <a:spcPts val="360"/>
              </a:spcBef>
              <a:spcAft>
                <a:spcPts val="0"/>
              </a:spcAft>
              <a:buNone/>
            </a:pPr>
            <a:r>
              <a:rPr lang="en-US"/>
              <a:t>Improved quality of life</a:t>
            </a:r>
            <a:endParaRPr/>
          </a:p>
          <a:p>
            <a:pPr indent="0" lvl="0" marL="0" rtl="0" algn="l">
              <a:spcBef>
                <a:spcPts val="360"/>
              </a:spcBef>
              <a:spcAft>
                <a:spcPts val="0"/>
              </a:spcAft>
              <a:buNone/>
            </a:pPr>
            <a:r>
              <a:t/>
            </a:r>
            <a:endParaRPr/>
          </a:p>
        </p:txBody>
      </p:sp>
      <p:sp>
        <p:nvSpPr>
          <p:cNvPr id="79" name="Google Shape;79;g2e93545f8c4_0_205"/>
          <p:cNvSpPr txBox="1"/>
          <p:nvPr/>
        </p:nvSpPr>
        <p:spPr>
          <a:xfrm>
            <a:off x="6900325" y="5309025"/>
            <a:ext cx="2161800" cy="338700"/>
          </a:xfrm>
          <a:prstGeom prst="rect">
            <a:avLst/>
          </a:prstGeom>
          <a:noFill/>
          <a:ln>
            <a:noFill/>
          </a:ln>
        </p:spPr>
        <p:txBody>
          <a:bodyPr anchorCtr="0" anchor="t" bIns="91425" lIns="91425" spcFirstLastPara="1" rIns="91425" wrap="square" tIns="91425">
            <a:spAutoFit/>
          </a:bodyPr>
          <a:lstStyle/>
          <a:p>
            <a:pPr indent="0" lvl="0" marL="0" rtl="0" algn="l">
              <a:spcBef>
                <a:spcPts val="360"/>
              </a:spcBef>
              <a:spcAft>
                <a:spcPts val="0"/>
              </a:spcAft>
              <a:buNone/>
            </a:pPr>
            <a:r>
              <a:rPr i="1" lang="en-US" sz="1000">
                <a:solidFill>
                  <a:schemeClr val="lt2"/>
                </a:solidFill>
              </a:rPr>
              <a:t>Source: Chan, R. J., et al. 2023</a:t>
            </a:r>
            <a:endParaRPr i="1" sz="1000">
              <a:solidFill>
                <a:schemeClr val="l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g2e93545f8c4_0_229"/>
          <p:cNvSpPr txBox="1"/>
          <p:nvPr>
            <p:ph type="title"/>
          </p:nvPr>
        </p:nvSpPr>
        <p:spPr>
          <a:xfrm>
            <a:off x="457200" y="304800"/>
            <a:ext cx="8229600" cy="11430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Benefits of Patient Navigation to Populations</a:t>
            </a:r>
            <a:endParaRPr/>
          </a:p>
        </p:txBody>
      </p:sp>
      <p:sp>
        <p:nvSpPr>
          <p:cNvPr id="86" name="Google Shape;86;g2e93545f8c4_0_229"/>
          <p:cNvSpPr txBox="1"/>
          <p:nvPr>
            <p:ph idx="1" type="body"/>
          </p:nvPr>
        </p:nvSpPr>
        <p:spPr>
          <a:xfrm>
            <a:off x="457200" y="2167150"/>
            <a:ext cx="8229600" cy="2412000"/>
          </a:xfrm>
          <a:prstGeom prst="rect">
            <a:avLst/>
          </a:prstGeom>
        </p:spPr>
        <p:txBody>
          <a:bodyPr anchorCtr="0" anchor="t" bIns="45700" lIns="91425" spcFirstLastPara="1" rIns="91425" wrap="square" tIns="45700">
            <a:normAutofit/>
          </a:bodyPr>
          <a:lstStyle/>
          <a:p>
            <a:pPr indent="-342900" lvl="0" marL="457200" rtl="0" algn="l">
              <a:spcBef>
                <a:spcPts val="360"/>
              </a:spcBef>
              <a:spcAft>
                <a:spcPts val="0"/>
              </a:spcAft>
              <a:buSzPts val="1800"/>
              <a:buChar char="•"/>
            </a:pPr>
            <a:r>
              <a:rPr lang="en-US"/>
              <a:t>Improved cancer screening rates to help find cancer early</a:t>
            </a:r>
            <a:endParaRPr/>
          </a:p>
          <a:p>
            <a:pPr indent="-342900" lvl="0" marL="457200" rtl="0" algn="l">
              <a:spcBef>
                <a:spcPts val="0"/>
              </a:spcBef>
              <a:spcAft>
                <a:spcPts val="0"/>
              </a:spcAft>
              <a:buSzPts val="1800"/>
              <a:buChar char="•"/>
            </a:pPr>
            <a:r>
              <a:rPr lang="en-US"/>
              <a:t>Reduced late stage diagnosis</a:t>
            </a:r>
            <a:endParaRPr/>
          </a:p>
          <a:p>
            <a:pPr indent="-342900" lvl="0" marL="457200" rtl="0" algn="l">
              <a:spcBef>
                <a:spcPts val="0"/>
              </a:spcBef>
              <a:spcAft>
                <a:spcPts val="0"/>
              </a:spcAft>
              <a:buSzPts val="1800"/>
              <a:buChar char="•"/>
            </a:pPr>
            <a:r>
              <a:rPr lang="en-US"/>
              <a:t>Reduced health disparities </a:t>
            </a:r>
            <a:endParaRPr/>
          </a:p>
        </p:txBody>
      </p:sp>
      <p:sp>
        <p:nvSpPr>
          <p:cNvPr id="87" name="Google Shape;87;g2e93545f8c4_0_229"/>
          <p:cNvSpPr txBox="1"/>
          <p:nvPr/>
        </p:nvSpPr>
        <p:spPr>
          <a:xfrm>
            <a:off x="6900325" y="5298500"/>
            <a:ext cx="2161800" cy="338700"/>
          </a:xfrm>
          <a:prstGeom prst="rect">
            <a:avLst/>
          </a:prstGeom>
          <a:noFill/>
          <a:ln>
            <a:noFill/>
          </a:ln>
        </p:spPr>
        <p:txBody>
          <a:bodyPr anchorCtr="0" anchor="t" bIns="91425" lIns="91425" spcFirstLastPara="1" rIns="91425" wrap="square" tIns="91425">
            <a:spAutoFit/>
          </a:bodyPr>
          <a:lstStyle/>
          <a:p>
            <a:pPr indent="0" lvl="0" marL="0" rtl="0" algn="l">
              <a:spcBef>
                <a:spcPts val="360"/>
              </a:spcBef>
              <a:spcAft>
                <a:spcPts val="0"/>
              </a:spcAft>
              <a:buNone/>
            </a:pPr>
            <a:r>
              <a:rPr i="1" lang="en-US" sz="1000">
                <a:solidFill>
                  <a:schemeClr val="lt2"/>
                </a:solidFill>
              </a:rPr>
              <a:t>Source: Chan, R. J., et al. 2023</a:t>
            </a:r>
            <a:endParaRPr i="1" sz="1000">
              <a:solidFill>
                <a:schemeClr val="lt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g2ea29c87899_0_233"/>
          <p:cNvSpPr txBox="1"/>
          <p:nvPr>
            <p:ph type="title"/>
          </p:nvPr>
        </p:nvSpPr>
        <p:spPr>
          <a:xfrm>
            <a:off x="457200" y="304800"/>
            <a:ext cx="8229600" cy="11430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Patient Navigation Improves </a:t>
            </a:r>
            <a:r>
              <a:rPr lang="en-US"/>
              <a:t>Performance</a:t>
            </a:r>
            <a:endParaRPr/>
          </a:p>
        </p:txBody>
      </p:sp>
      <p:sp>
        <p:nvSpPr>
          <p:cNvPr id="94" name="Google Shape;94;g2ea29c87899_0_233"/>
          <p:cNvSpPr txBox="1"/>
          <p:nvPr>
            <p:ph idx="1" type="body"/>
          </p:nvPr>
        </p:nvSpPr>
        <p:spPr>
          <a:xfrm>
            <a:off x="457200" y="2206325"/>
            <a:ext cx="8229600" cy="20943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Patient navigation improves patient experience and outcomes, provider experiences, and health system revenue</a:t>
            </a:r>
            <a:endParaRPr/>
          </a:p>
        </p:txBody>
      </p:sp>
      <p:sp>
        <p:nvSpPr>
          <p:cNvPr id="95" name="Google Shape;95;g2ea29c87899_0_233"/>
          <p:cNvSpPr txBox="1"/>
          <p:nvPr/>
        </p:nvSpPr>
        <p:spPr>
          <a:xfrm>
            <a:off x="6900325" y="5309025"/>
            <a:ext cx="2161800" cy="338700"/>
          </a:xfrm>
          <a:prstGeom prst="rect">
            <a:avLst/>
          </a:prstGeom>
          <a:noFill/>
          <a:ln>
            <a:noFill/>
          </a:ln>
        </p:spPr>
        <p:txBody>
          <a:bodyPr anchorCtr="0" anchor="t" bIns="91425" lIns="91425" spcFirstLastPara="1" rIns="91425" wrap="square" tIns="91425">
            <a:spAutoFit/>
          </a:bodyPr>
          <a:lstStyle/>
          <a:p>
            <a:pPr indent="0" lvl="0" marL="0" rtl="0" algn="l">
              <a:spcBef>
                <a:spcPts val="360"/>
              </a:spcBef>
              <a:spcAft>
                <a:spcPts val="0"/>
              </a:spcAft>
              <a:buNone/>
            </a:pPr>
            <a:r>
              <a:rPr i="1" lang="en-US" sz="1000">
                <a:solidFill>
                  <a:schemeClr val="lt2"/>
                </a:solidFill>
              </a:rPr>
              <a:t>Source: Chan, R. J., et al. 2023</a:t>
            </a:r>
            <a:endParaRPr i="1" sz="1000">
              <a:solidFill>
                <a:schemeClr val="lt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g2ea29c87899_0_95"/>
          <p:cNvSpPr txBox="1"/>
          <p:nvPr>
            <p:ph type="title"/>
          </p:nvPr>
        </p:nvSpPr>
        <p:spPr>
          <a:xfrm>
            <a:off x="457200" y="304800"/>
            <a:ext cx="8229600" cy="11430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Benefits of Patient Navigation to Healthcare Providers</a:t>
            </a:r>
            <a:endParaRPr/>
          </a:p>
        </p:txBody>
      </p:sp>
      <p:sp>
        <p:nvSpPr>
          <p:cNvPr id="102" name="Google Shape;102;g2ea29c87899_0_95"/>
          <p:cNvSpPr txBox="1"/>
          <p:nvPr>
            <p:ph idx="1" type="body"/>
          </p:nvPr>
        </p:nvSpPr>
        <p:spPr>
          <a:xfrm>
            <a:off x="457200" y="1761300"/>
            <a:ext cx="8229600" cy="3335400"/>
          </a:xfrm>
          <a:prstGeom prst="rect">
            <a:avLst/>
          </a:prstGeom>
        </p:spPr>
        <p:txBody>
          <a:bodyPr anchorCtr="0" anchor="t" bIns="45700" lIns="91425" spcFirstLastPara="1" rIns="91425" wrap="square" tIns="45700">
            <a:normAutofit/>
          </a:bodyPr>
          <a:lstStyle/>
          <a:p>
            <a:pPr indent="-330200" lvl="0" marL="457200" rtl="0" algn="l">
              <a:spcBef>
                <a:spcPts val="360"/>
              </a:spcBef>
              <a:spcAft>
                <a:spcPts val="0"/>
              </a:spcAft>
              <a:buSzPts val="1600"/>
              <a:buChar char="•"/>
            </a:pPr>
            <a:r>
              <a:rPr lang="en-US" sz="3000"/>
              <a:t>Increased cancer screening uptake</a:t>
            </a:r>
            <a:endParaRPr sz="3000"/>
          </a:p>
          <a:p>
            <a:pPr indent="-330200" lvl="0" marL="457200" rtl="0" algn="l">
              <a:spcBef>
                <a:spcPts val="0"/>
              </a:spcBef>
              <a:spcAft>
                <a:spcPts val="0"/>
              </a:spcAft>
              <a:buSzPts val="1600"/>
              <a:buChar char="•"/>
            </a:pPr>
            <a:r>
              <a:rPr lang="en-US" sz="3000"/>
              <a:t>Reduced time to treatment initiation</a:t>
            </a:r>
            <a:endParaRPr sz="3000"/>
          </a:p>
          <a:p>
            <a:pPr indent="-330200" lvl="0" marL="457200" rtl="0" algn="l">
              <a:spcBef>
                <a:spcPts val="0"/>
              </a:spcBef>
              <a:spcAft>
                <a:spcPts val="0"/>
              </a:spcAft>
              <a:buSzPts val="1600"/>
              <a:buChar char="•"/>
            </a:pPr>
            <a:r>
              <a:rPr lang="en-US" sz="3000"/>
              <a:t>Reduced time to diagnostic resolution</a:t>
            </a:r>
            <a:endParaRPr sz="3000"/>
          </a:p>
          <a:p>
            <a:pPr indent="-330200" lvl="0" marL="457200" rtl="0" algn="l">
              <a:spcBef>
                <a:spcPts val="0"/>
              </a:spcBef>
              <a:spcAft>
                <a:spcPts val="0"/>
              </a:spcAft>
              <a:buSzPts val="1600"/>
              <a:buChar char="•"/>
            </a:pPr>
            <a:r>
              <a:rPr lang="en-US" sz="3000"/>
              <a:t>Improved shared decision making</a:t>
            </a:r>
            <a:endParaRPr sz="3000"/>
          </a:p>
          <a:p>
            <a:pPr indent="-330200" lvl="0" marL="457200" rtl="0" algn="l">
              <a:spcBef>
                <a:spcPts val="0"/>
              </a:spcBef>
              <a:spcAft>
                <a:spcPts val="0"/>
              </a:spcAft>
              <a:buSzPts val="1600"/>
              <a:buChar char="•"/>
            </a:pPr>
            <a:r>
              <a:rPr lang="en-US" sz="3000"/>
              <a:t>Improved care coordination</a:t>
            </a:r>
            <a:endParaRPr sz="3000"/>
          </a:p>
          <a:p>
            <a:pPr indent="-330200" lvl="0" marL="457200" rtl="0" algn="l">
              <a:spcBef>
                <a:spcPts val="0"/>
              </a:spcBef>
              <a:spcAft>
                <a:spcPts val="0"/>
              </a:spcAft>
              <a:buSzPts val="1600"/>
              <a:buChar char="•"/>
            </a:pPr>
            <a:r>
              <a:rPr lang="en-US" sz="3000"/>
              <a:t>Increased adherence to surveillance</a:t>
            </a:r>
            <a:endParaRPr sz="3000"/>
          </a:p>
        </p:txBody>
      </p:sp>
      <p:sp>
        <p:nvSpPr>
          <p:cNvPr id="103" name="Google Shape;103;g2ea29c87899_0_95"/>
          <p:cNvSpPr txBox="1"/>
          <p:nvPr/>
        </p:nvSpPr>
        <p:spPr>
          <a:xfrm>
            <a:off x="6982200" y="5251300"/>
            <a:ext cx="2161800" cy="338700"/>
          </a:xfrm>
          <a:prstGeom prst="rect">
            <a:avLst/>
          </a:prstGeom>
          <a:noFill/>
          <a:ln>
            <a:noFill/>
          </a:ln>
        </p:spPr>
        <p:txBody>
          <a:bodyPr anchorCtr="0" anchor="t" bIns="91425" lIns="91425" spcFirstLastPara="1" rIns="91425" wrap="square" tIns="91425">
            <a:spAutoFit/>
          </a:bodyPr>
          <a:lstStyle/>
          <a:p>
            <a:pPr indent="0" lvl="0" marL="0" rtl="0" algn="r">
              <a:spcBef>
                <a:spcPts val="360"/>
              </a:spcBef>
              <a:spcAft>
                <a:spcPts val="0"/>
              </a:spcAft>
              <a:buNone/>
            </a:pPr>
            <a:r>
              <a:rPr i="1" lang="en-US" sz="1000">
                <a:solidFill>
                  <a:schemeClr val="lt2"/>
                </a:solidFill>
              </a:rPr>
              <a:t>Source: Chan, R. J., et al. 2023</a:t>
            </a:r>
            <a:endParaRPr i="1" sz="1000">
              <a:solidFill>
                <a:schemeClr val="lt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ea29c87899_0_22"/>
          <p:cNvSpPr txBox="1"/>
          <p:nvPr>
            <p:ph type="title"/>
          </p:nvPr>
        </p:nvSpPr>
        <p:spPr>
          <a:xfrm>
            <a:off x="212875" y="15735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400"/>
              <a:buNone/>
            </a:pPr>
            <a:r>
              <a:rPr lang="en-US"/>
              <a:t>Case Study: ACCURE</a:t>
            </a:r>
            <a:endParaRPr/>
          </a:p>
        </p:txBody>
      </p:sp>
      <p:sp>
        <p:nvSpPr>
          <p:cNvPr id="110" name="Google Shape;110;g2ea29c87899_0_22"/>
          <p:cNvSpPr txBox="1"/>
          <p:nvPr>
            <p:ph idx="1" type="body"/>
          </p:nvPr>
        </p:nvSpPr>
        <p:spPr>
          <a:xfrm>
            <a:off x="369625" y="1300350"/>
            <a:ext cx="8732100" cy="3810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360"/>
              </a:spcBef>
              <a:spcAft>
                <a:spcPts val="0"/>
              </a:spcAft>
              <a:buSzPts val="1800"/>
              <a:buNone/>
            </a:pPr>
            <a:r>
              <a:rPr b="1" lang="en-US" sz="2686">
                <a:solidFill>
                  <a:schemeClr val="dk1"/>
                </a:solidFill>
                <a:highlight>
                  <a:srgbClr val="FFFFFF"/>
                </a:highlight>
              </a:rPr>
              <a:t>ACCURE </a:t>
            </a:r>
            <a:endParaRPr b="1" sz="2686">
              <a:solidFill>
                <a:schemeClr val="dk1"/>
              </a:solidFill>
              <a:highlight>
                <a:srgbClr val="FFFFFF"/>
              </a:highlight>
            </a:endParaRPr>
          </a:p>
          <a:p>
            <a:pPr indent="0" lvl="0" marL="0" rtl="0" algn="l">
              <a:lnSpc>
                <a:spcPct val="100000"/>
              </a:lnSpc>
              <a:spcBef>
                <a:spcPts val="360"/>
              </a:spcBef>
              <a:spcAft>
                <a:spcPts val="0"/>
              </a:spcAft>
              <a:buSzPts val="1800"/>
              <a:buNone/>
            </a:pPr>
            <a:r>
              <a:rPr lang="en-US" sz="2186">
                <a:solidFill>
                  <a:schemeClr val="dk1"/>
                </a:solidFill>
                <a:highlight>
                  <a:srgbClr val="FFFFFF"/>
                </a:highlight>
              </a:rPr>
              <a:t>(</a:t>
            </a:r>
            <a:r>
              <a:rPr b="1" lang="en-US" sz="2186">
                <a:solidFill>
                  <a:schemeClr val="dk1"/>
                </a:solidFill>
                <a:highlight>
                  <a:srgbClr val="FFFFFF"/>
                </a:highlight>
              </a:rPr>
              <a:t>A</a:t>
            </a:r>
            <a:r>
              <a:rPr lang="en-US" sz="2186">
                <a:solidFill>
                  <a:schemeClr val="dk1"/>
                </a:solidFill>
                <a:highlight>
                  <a:srgbClr val="FFFFFF"/>
                </a:highlight>
              </a:rPr>
              <a:t>ccountability for </a:t>
            </a:r>
            <a:r>
              <a:rPr b="1" lang="en-US" sz="2186">
                <a:solidFill>
                  <a:schemeClr val="dk1"/>
                </a:solidFill>
                <a:highlight>
                  <a:srgbClr val="FFFFFF"/>
                </a:highlight>
              </a:rPr>
              <a:t>C</a:t>
            </a:r>
            <a:r>
              <a:rPr lang="en-US" sz="2186">
                <a:solidFill>
                  <a:schemeClr val="dk1"/>
                </a:solidFill>
                <a:highlight>
                  <a:srgbClr val="FFFFFF"/>
                </a:highlight>
              </a:rPr>
              <a:t>ancer </a:t>
            </a:r>
            <a:r>
              <a:rPr b="1" lang="en-US" sz="2186">
                <a:solidFill>
                  <a:schemeClr val="dk1"/>
                </a:solidFill>
                <a:highlight>
                  <a:srgbClr val="FFFFFF"/>
                </a:highlight>
              </a:rPr>
              <a:t>C</a:t>
            </a:r>
            <a:r>
              <a:rPr lang="en-US" sz="2186">
                <a:solidFill>
                  <a:schemeClr val="dk1"/>
                </a:solidFill>
                <a:highlight>
                  <a:srgbClr val="FFFFFF"/>
                </a:highlight>
              </a:rPr>
              <a:t>are through </a:t>
            </a:r>
            <a:r>
              <a:rPr b="1" lang="en-US" sz="2186">
                <a:solidFill>
                  <a:schemeClr val="dk1"/>
                </a:solidFill>
                <a:highlight>
                  <a:srgbClr val="FFFFFF"/>
                </a:highlight>
              </a:rPr>
              <a:t>U</a:t>
            </a:r>
            <a:r>
              <a:rPr lang="en-US" sz="2186">
                <a:solidFill>
                  <a:schemeClr val="dk1"/>
                </a:solidFill>
                <a:highlight>
                  <a:srgbClr val="FFFFFF"/>
                </a:highlight>
              </a:rPr>
              <a:t>ndoing</a:t>
            </a:r>
            <a:r>
              <a:rPr b="1" lang="en-US" sz="2186">
                <a:solidFill>
                  <a:schemeClr val="dk1"/>
                </a:solidFill>
                <a:highlight>
                  <a:srgbClr val="FFFFFF"/>
                </a:highlight>
              </a:rPr>
              <a:t> R</a:t>
            </a:r>
            <a:r>
              <a:rPr lang="en-US" sz="2186">
                <a:solidFill>
                  <a:schemeClr val="dk1"/>
                </a:solidFill>
                <a:highlight>
                  <a:srgbClr val="FFFFFF"/>
                </a:highlight>
              </a:rPr>
              <a:t>acism and </a:t>
            </a:r>
            <a:r>
              <a:rPr b="1" lang="en-US" sz="2186">
                <a:solidFill>
                  <a:schemeClr val="dk1"/>
                </a:solidFill>
                <a:highlight>
                  <a:srgbClr val="FFFFFF"/>
                </a:highlight>
              </a:rPr>
              <a:t>E</a:t>
            </a:r>
            <a:r>
              <a:rPr lang="en-US" sz="2186">
                <a:solidFill>
                  <a:schemeClr val="dk1"/>
                </a:solidFill>
                <a:highlight>
                  <a:srgbClr val="FFFFFF"/>
                </a:highlight>
              </a:rPr>
              <a:t>quity)</a:t>
            </a:r>
            <a:endParaRPr sz="2186">
              <a:solidFill>
                <a:schemeClr val="dk1"/>
              </a:solidFill>
              <a:highlight>
                <a:srgbClr val="FFFFFF"/>
              </a:highlight>
            </a:endParaRPr>
          </a:p>
          <a:p>
            <a:pPr indent="-373261" lvl="0" marL="457200" rtl="0" algn="l">
              <a:lnSpc>
                <a:spcPct val="100000"/>
              </a:lnSpc>
              <a:spcBef>
                <a:spcPts val="360"/>
              </a:spcBef>
              <a:spcAft>
                <a:spcPts val="0"/>
              </a:spcAft>
              <a:buClr>
                <a:schemeClr val="dk1"/>
              </a:buClr>
              <a:buSzPts val="2278"/>
              <a:buChar char="•"/>
            </a:pPr>
            <a:r>
              <a:rPr lang="en-US" sz="2278">
                <a:solidFill>
                  <a:schemeClr val="dk1"/>
                </a:solidFill>
                <a:highlight>
                  <a:srgbClr val="FFFFFF"/>
                </a:highlight>
              </a:rPr>
              <a:t>Included a real-time alert system using automated uploads of data from electronic health records (EHRs), coupled with race-specific completion of cancer treatment information that was sent to clinical teams</a:t>
            </a:r>
            <a:br>
              <a:rPr lang="en-US" sz="2278">
                <a:solidFill>
                  <a:schemeClr val="dk1"/>
                </a:solidFill>
                <a:highlight>
                  <a:srgbClr val="FFFFFF"/>
                </a:highlight>
              </a:rPr>
            </a:br>
            <a:endParaRPr sz="1928">
              <a:solidFill>
                <a:schemeClr val="dk1"/>
              </a:solidFill>
              <a:highlight>
                <a:srgbClr val="FFFFFF"/>
              </a:highlight>
            </a:endParaRPr>
          </a:p>
          <a:p>
            <a:pPr indent="-373261" lvl="0" marL="457200" rtl="0" algn="l">
              <a:lnSpc>
                <a:spcPct val="100000"/>
              </a:lnSpc>
              <a:spcBef>
                <a:spcPts val="0"/>
              </a:spcBef>
              <a:spcAft>
                <a:spcPts val="0"/>
              </a:spcAft>
              <a:buClr>
                <a:schemeClr val="dk1"/>
              </a:buClr>
              <a:buSzPts val="2278"/>
              <a:buChar char="•"/>
            </a:pPr>
            <a:r>
              <a:rPr lang="en-US" sz="2278">
                <a:solidFill>
                  <a:schemeClr val="dk1"/>
                </a:solidFill>
                <a:highlight>
                  <a:srgbClr val="FFFFFF"/>
                </a:highlight>
              </a:rPr>
              <a:t>Nurse navigators given access to the alert system and played a critical role in the success of the intervention</a:t>
            </a:r>
            <a:endParaRPr i="1" sz="1091">
              <a:solidFill>
                <a:schemeClr val="dk1"/>
              </a:solidFill>
              <a:highlight>
                <a:srgbClr val="FFFFFF"/>
              </a:highlight>
            </a:endParaRPr>
          </a:p>
          <a:p>
            <a:pPr indent="0" lvl="0" marL="0" rtl="0" algn="l">
              <a:lnSpc>
                <a:spcPct val="100000"/>
              </a:lnSpc>
              <a:spcBef>
                <a:spcPts val="360"/>
              </a:spcBef>
              <a:spcAft>
                <a:spcPts val="0"/>
              </a:spcAft>
              <a:buSzPts val="1800"/>
              <a:buNone/>
            </a:pPr>
            <a:r>
              <a:t/>
            </a:r>
            <a:endParaRPr i="1" sz="1500">
              <a:solidFill>
                <a:schemeClr val="dk1"/>
              </a:solidFill>
              <a:highlight>
                <a:srgbClr val="FFFFFF"/>
              </a:highlight>
            </a:endParaRPr>
          </a:p>
        </p:txBody>
      </p:sp>
      <p:pic>
        <p:nvPicPr>
          <p:cNvPr id="111" name="Google Shape;111;g2ea29c87899_0_22" title="File:Notifications alert badge - 1 alert.svg - Wikipedia"/>
          <p:cNvPicPr preferRelativeResize="0"/>
          <p:nvPr/>
        </p:nvPicPr>
        <p:blipFill rotWithShape="1">
          <a:blip r:embed="rId3">
            <a:alphaModFix/>
          </a:blip>
          <a:srcRect b="0" l="0" r="0" t="0"/>
          <a:stretch/>
        </p:blipFill>
        <p:spPr>
          <a:xfrm>
            <a:off x="7352300" y="314100"/>
            <a:ext cx="1305700" cy="1305700"/>
          </a:xfrm>
          <a:prstGeom prst="rect">
            <a:avLst/>
          </a:prstGeom>
          <a:noFill/>
          <a:ln>
            <a:noFill/>
          </a:ln>
        </p:spPr>
      </p:pic>
      <p:sp>
        <p:nvSpPr>
          <p:cNvPr id="112" name="Google Shape;112;g2ea29c87899_0_22"/>
          <p:cNvSpPr txBox="1"/>
          <p:nvPr/>
        </p:nvSpPr>
        <p:spPr>
          <a:xfrm>
            <a:off x="7578900" y="5207275"/>
            <a:ext cx="1565100" cy="3387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360"/>
              </a:spcBef>
              <a:spcAft>
                <a:spcPts val="0"/>
              </a:spcAft>
              <a:buClr>
                <a:srgbClr val="000000"/>
              </a:buClr>
              <a:buSzPts val="1100"/>
              <a:buFont typeface="Arial"/>
              <a:buNone/>
            </a:pPr>
            <a:r>
              <a:rPr i="1" lang="en-US" sz="1000">
                <a:solidFill>
                  <a:schemeClr val="lt2"/>
                </a:solidFill>
              </a:rPr>
              <a:t>Source: </a:t>
            </a:r>
            <a:r>
              <a:rPr b="0" i="1" lang="en-US" sz="1000" u="none" cap="none" strike="noStrike">
                <a:solidFill>
                  <a:schemeClr val="lt2"/>
                </a:solidFill>
                <a:latin typeface="Arial"/>
                <a:ea typeface="Arial"/>
                <a:cs typeface="Arial"/>
                <a:sym typeface="Arial"/>
              </a:rPr>
              <a:t>Cykert S</a:t>
            </a:r>
            <a:r>
              <a:rPr i="1" lang="en-US" sz="1000">
                <a:solidFill>
                  <a:schemeClr val="lt2"/>
                </a:solidFill>
              </a:rPr>
              <a:t>. </a:t>
            </a:r>
            <a:r>
              <a:rPr b="0" i="1" lang="en-US" sz="1000" u="none" cap="none" strike="noStrike">
                <a:solidFill>
                  <a:schemeClr val="lt2"/>
                </a:solidFill>
                <a:latin typeface="Arial"/>
                <a:ea typeface="Arial"/>
                <a:cs typeface="Arial"/>
                <a:sym typeface="Arial"/>
              </a:rPr>
              <a:t>2020 </a:t>
            </a:r>
            <a:endParaRPr b="0" i="1" sz="1000" u="none" cap="none" strike="noStrike">
              <a:solidFill>
                <a:schemeClr val="lt2"/>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2e93545f8c4_0_247"/>
          <p:cNvSpPr txBox="1"/>
          <p:nvPr>
            <p:ph type="title"/>
          </p:nvPr>
        </p:nvSpPr>
        <p:spPr>
          <a:xfrm>
            <a:off x="457200" y="304800"/>
            <a:ext cx="8229600" cy="11430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Benefits of Patient Navigation to Healthcare Systems</a:t>
            </a:r>
            <a:endParaRPr/>
          </a:p>
        </p:txBody>
      </p:sp>
      <p:sp>
        <p:nvSpPr>
          <p:cNvPr id="119" name="Google Shape;119;g2e93545f8c4_0_247"/>
          <p:cNvSpPr txBox="1"/>
          <p:nvPr>
            <p:ph idx="1" type="body"/>
          </p:nvPr>
        </p:nvSpPr>
        <p:spPr>
          <a:xfrm>
            <a:off x="457200" y="1600201"/>
            <a:ext cx="8229600" cy="3810000"/>
          </a:xfrm>
          <a:prstGeom prst="rect">
            <a:avLst/>
          </a:prstGeom>
        </p:spPr>
        <p:txBody>
          <a:bodyPr anchorCtr="0" anchor="t" bIns="45700" lIns="91425" spcFirstLastPara="1" rIns="91425" wrap="square" tIns="45700">
            <a:normAutofit/>
          </a:bodyPr>
          <a:lstStyle/>
          <a:p>
            <a:pPr indent="0" lvl="0" marL="0" rtl="0" algn="l">
              <a:lnSpc>
                <a:spcPct val="80000"/>
              </a:lnSpc>
              <a:spcBef>
                <a:spcPts val="360"/>
              </a:spcBef>
              <a:spcAft>
                <a:spcPts val="0"/>
              </a:spcAft>
              <a:buSzPts val="1018"/>
              <a:buNone/>
            </a:pPr>
            <a:r>
              <a:rPr lang="en-US" sz="2760"/>
              <a:t>Fewer unplanned hospital admissions and readmissions</a:t>
            </a:r>
            <a:endParaRPr sz="2760"/>
          </a:p>
          <a:p>
            <a:pPr indent="0" lvl="0" marL="0" rtl="0" algn="l">
              <a:lnSpc>
                <a:spcPct val="80000"/>
              </a:lnSpc>
              <a:spcBef>
                <a:spcPts val="360"/>
              </a:spcBef>
              <a:spcAft>
                <a:spcPts val="0"/>
              </a:spcAft>
              <a:buSzPts val="1018"/>
              <a:buNone/>
            </a:pPr>
            <a:r>
              <a:rPr lang="en-US" sz="2760"/>
              <a:t>Reduced length of hospital stay</a:t>
            </a:r>
            <a:endParaRPr sz="2760"/>
          </a:p>
          <a:p>
            <a:pPr indent="0" lvl="0" marL="0" rtl="0" algn="l">
              <a:lnSpc>
                <a:spcPct val="80000"/>
              </a:lnSpc>
              <a:spcBef>
                <a:spcPts val="360"/>
              </a:spcBef>
              <a:spcAft>
                <a:spcPts val="0"/>
              </a:spcAft>
              <a:buSzPts val="1018"/>
              <a:buNone/>
            </a:pPr>
            <a:r>
              <a:rPr lang="en-US" sz="2760"/>
              <a:t>Reduced ER visits </a:t>
            </a:r>
            <a:endParaRPr sz="2760"/>
          </a:p>
          <a:p>
            <a:pPr indent="0" lvl="0" marL="0" rtl="0" algn="l">
              <a:lnSpc>
                <a:spcPct val="80000"/>
              </a:lnSpc>
              <a:spcBef>
                <a:spcPts val="360"/>
              </a:spcBef>
              <a:spcAft>
                <a:spcPts val="0"/>
              </a:spcAft>
              <a:buSzPts val="1018"/>
              <a:buNone/>
            </a:pPr>
            <a:r>
              <a:rPr lang="en-US" sz="2760"/>
              <a:t>Reduced missed appointments</a:t>
            </a:r>
            <a:endParaRPr sz="2760"/>
          </a:p>
          <a:p>
            <a:pPr indent="0" lvl="0" marL="0" rtl="0" algn="l">
              <a:lnSpc>
                <a:spcPct val="80000"/>
              </a:lnSpc>
              <a:spcBef>
                <a:spcPts val="360"/>
              </a:spcBef>
              <a:spcAft>
                <a:spcPts val="0"/>
              </a:spcAft>
              <a:buSzPts val="1018"/>
              <a:buNone/>
            </a:pPr>
            <a:r>
              <a:rPr lang="en-US" sz="2760"/>
              <a:t>Improved patient retention</a:t>
            </a:r>
            <a:endParaRPr sz="2760"/>
          </a:p>
          <a:p>
            <a:pPr indent="0" lvl="0" marL="0" rtl="0" algn="l">
              <a:lnSpc>
                <a:spcPct val="80000"/>
              </a:lnSpc>
              <a:spcBef>
                <a:spcPts val="360"/>
              </a:spcBef>
              <a:spcAft>
                <a:spcPts val="0"/>
              </a:spcAft>
              <a:buSzPts val="1018"/>
              <a:buNone/>
            </a:pPr>
            <a:r>
              <a:rPr lang="en-US" sz="2760"/>
              <a:t>Reduced outmigration and loss to follow up</a:t>
            </a:r>
            <a:endParaRPr sz="2760"/>
          </a:p>
          <a:p>
            <a:pPr indent="0" lvl="0" marL="0" rtl="0" algn="l">
              <a:lnSpc>
                <a:spcPct val="80000"/>
              </a:lnSpc>
              <a:spcBef>
                <a:spcPts val="360"/>
              </a:spcBef>
              <a:spcAft>
                <a:spcPts val="0"/>
              </a:spcAft>
              <a:buSzPts val="1018"/>
              <a:buNone/>
            </a:pPr>
            <a:r>
              <a:rPr lang="en-US" sz="2760"/>
              <a:t>Increased market competitiveness</a:t>
            </a:r>
            <a:endParaRPr sz="2760"/>
          </a:p>
          <a:p>
            <a:pPr indent="0" lvl="0" marL="0" rtl="0" algn="l">
              <a:lnSpc>
                <a:spcPct val="80000"/>
              </a:lnSpc>
              <a:spcBef>
                <a:spcPts val="360"/>
              </a:spcBef>
              <a:spcAft>
                <a:spcPts val="0"/>
              </a:spcAft>
              <a:buSzPts val="1018"/>
              <a:buNone/>
            </a:pPr>
            <a:r>
              <a:rPr lang="en-US" sz="2760"/>
              <a:t>Increased </a:t>
            </a:r>
            <a:r>
              <a:rPr lang="en-US" sz="2760"/>
              <a:t>downstream</a:t>
            </a:r>
            <a:r>
              <a:rPr lang="en-US" sz="2760"/>
              <a:t> revenue</a:t>
            </a:r>
            <a:endParaRPr sz="2760"/>
          </a:p>
        </p:txBody>
      </p:sp>
      <p:sp>
        <p:nvSpPr>
          <p:cNvPr id="120" name="Google Shape;120;g2e93545f8c4_0_247"/>
          <p:cNvSpPr txBox="1"/>
          <p:nvPr>
            <p:ph idx="1" type="body"/>
          </p:nvPr>
        </p:nvSpPr>
        <p:spPr>
          <a:xfrm>
            <a:off x="3259200" y="5262800"/>
            <a:ext cx="5884800" cy="2340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360"/>
              </a:spcBef>
              <a:spcAft>
                <a:spcPts val="0"/>
              </a:spcAft>
              <a:buSzPts val="1800"/>
              <a:buNone/>
            </a:pPr>
            <a:r>
              <a:rPr i="1" lang="en-US" sz="1000">
                <a:solidFill>
                  <a:schemeClr val="lt2"/>
                </a:solidFill>
              </a:rPr>
              <a:t>Sources: </a:t>
            </a:r>
            <a:r>
              <a:rPr i="1" lang="en-US" sz="1000">
                <a:solidFill>
                  <a:schemeClr val="lt2"/>
                </a:solidFill>
                <a:latin typeface="Arial"/>
                <a:ea typeface="Arial"/>
                <a:cs typeface="Arial"/>
                <a:sym typeface="Arial"/>
              </a:rPr>
              <a:t>Kline RM</a:t>
            </a:r>
            <a:r>
              <a:rPr i="1" lang="en-US" sz="1000">
                <a:solidFill>
                  <a:schemeClr val="lt2"/>
                </a:solidFill>
              </a:rPr>
              <a:t> 2</a:t>
            </a:r>
            <a:r>
              <a:rPr i="1" lang="en-US" sz="1000">
                <a:solidFill>
                  <a:schemeClr val="lt2"/>
                </a:solidFill>
                <a:latin typeface="Arial"/>
                <a:ea typeface="Arial"/>
                <a:cs typeface="Arial"/>
                <a:sym typeface="Arial"/>
              </a:rPr>
              <a:t>019</a:t>
            </a:r>
            <a:r>
              <a:rPr i="1" lang="en-US" sz="1000">
                <a:solidFill>
                  <a:schemeClr val="lt2"/>
                </a:solidFill>
              </a:rPr>
              <a:t>; Chan, RJ 2023</a:t>
            </a:r>
            <a:endParaRPr i="1" sz="1000">
              <a:solidFill>
                <a:schemeClr val="lt2"/>
              </a:solidFill>
            </a:endParaRPr>
          </a:p>
          <a:p>
            <a:pPr indent="0" lvl="0" marL="0" rtl="0" algn="r">
              <a:lnSpc>
                <a:spcPct val="100000"/>
              </a:lnSpc>
              <a:spcBef>
                <a:spcPts val="360"/>
              </a:spcBef>
              <a:spcAft>
                <a:spcPts val="0"/>
              </a:spcAft>
              <a:buSzPts val="1800"/>
              <a:buNone/>
            </a:pPr>
            <a:r>
              <a:t/>
            </a:r>
            <a:endParaRPr i="1" sz="1000">
              <a:solidFill>
                <a:schemeClr val="lt2"/>
              </a:solidFill>
              <a:highlight>
                <a:srgbClr val="FFFFFF"/>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Default Design">
  <a:themeElements>
    <a:clrScheme name="Custom 1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2014-05-08T22:31:29Z</dcterms:created>
  <dc:creator>GWU</dc:creator>
</cp:coreProperties>
</file>