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Lst>
  <p:notesMasterIdLst>
    <p:notesMasterId r:id="rId48"/>
  </p:notesMasterIdLst>
  <p:sldIdLst>
    <p:sldId id="301"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9" r:id="rId46"/>
    <p:sldId id="300" r:id="rId47"/>
  </p:sldIdLst>
  <p:sldSz cx="12192000" cy="6858000"/>
  <p:notesSz cx="7026275" cy="9312275"/>
  <p:embeddedFontLst>
    <p:embeddedFont>
      <p:font typeface="Arimo" panose="020B0604020202020204" charset="0"/>
      <p:regular r:id="rId49"/>
      <p:bold r:id="rId50"/>
      <p:italic r:id="rId51"/>
      <p:boldItalic r:id="rId52"/>
    </p:embeddedFont>
    <p:embeddedFont>
      <p:font typeface="Open Sans" panose="020B0606030504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jhOVlbnpfI3MXoI0n24CGd2Qvh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25"/>
    <p:restoredTop sz="61027"/>
  </p:normalViewPr>
  <p:slideViewPr>
    <p:cSldViewPr snapToGrid="0">
      <p:cViewPr varScale="1">
        <p:scale>
          <a:sx n="44" d="100"/>
          <a:sy n="44" d="100"/>
        </p:scale>
        <p:origin x="896" y="2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font" Target="fonts/font7.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66"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64" Type="http://customschemas.google.com/relationships/presentationmetadata" Target="metadata"/><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4719" cy="465614"/>
          </a:xfrm>
          <a:prstGeom prst="rect">
            <a:avLst/>
          </a:prstGeom>
          <a:noFill/>
          <a:ln>
            <a:noFill/>
          </a:ln>
        </p:spPr>
        <p:txBody>
          <a:bodyPr spcFirstLastPara="1" wrap="square" lIns="93325" tIns="46650" rIns="93325"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9931" y="0"/>
            <a:ext cx="3044719" cy="465614"/>
          </a:xfrm>
          <a:prstGeom prst="rect">
            <a:avLst/>
          </a:prstGeom>
          <a:noFill/>
          <a:ln>
            <a:noFill/>
          </a:ln>
        </p:spPr>
        <p:txBody>
          <a:bodyPr spcFirstLastPara="1" wrap="square" lIns="93325" tIns="46650" rIns="93325"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5045"/>
            <a:ext cx="3044719" cy="465614"/>
          </a:xfrm>
          <a:prstGeom prst="rect">
            <a:avLst/>
          </a:prstGeom>
          <a:noFill/>
          <a:ln>
            <a:noFill/>
          </a:ln>
        </p:spPr>
        <p:txBody>
          <a:bodyPr spcFirstLastPara="1" wrap="square" lIns="93325" tIns="46650" rIns="93325"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pint.org/en/home/"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abrale.org.br/" TargetMode="External"/><Relationship Id="rId5" Type="http://schemas.openxmlformats.org/officeDocument/2006/relationships/hyperlink" Target="https://cancercontroltap.smhs.gwu.edu/sites/g/files/zaskib661/files/2022-09/guide_for_patient_navigators_spanish_2022_508_compliant_small.pdf" TargetMode="External"/><Relationship Id="rId4" Type="http://schemas.openxmlformats.org/officeDocument/2006/relationships/hyperlink" Target="https://cancercontroltap.smhs.gwu.edu/sites/g/files/zaskib661/files/2022-04/PN%20guide_Final.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 name="Google Shape;43;p1: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rmAutofit/>
          </a:bodyPr>
          <a:lstStyle/>
          <a:p>
            <a:pPr marL="0" lvl="0" indent="0" algn="l" rtl="0">
              <a:spcBef>
                <a:spcPts val="0"/>
              </a:spcBef>
              <a:spcAft>
                <a:spcPts val="0"/>
              </a:spcAft>
              <a:buClr>
                <a:srgbClr val="000000"/>
              </a:buClr>
              <a:buFont typeface="Arial"/>
              <a:buNone/>
            </a:pPr>
            <a:endParaRPr sz="1100" dirty="0">
              <a:solidFill>
                <a:srgbClr val="222222"/>
              </a:solidFill>
              <a:highlight>
                <a:srgbClr val="FFFFFF"/>
              </a:highlight>
              <a:latin typeface="+mj-lt"/>
              <a:ea typeface="verdana"/>
              <a:cs typeface="verdana"/>
              <a:sym typeface="verdana"/>
            </a:endParaRPr>
          </a:p>
          <a:p>
            <a:pPr marL="0" lvl="0" indent="0" algn="l" rtl="0">
              <a:spcBef>
                <a:spcPts val="0"/>
              </a:spcBef>
              <a:spcAft>
                <a:spcPts val="0"/>
              </a:spcAft>
              <a:buNone/>
            </a:pPr>
            <a:r>
              <a:rPr lang="en-US" sz="1100" b="0" i="0" dirty="0">
                <a:solidFill>
                  <a:srgbClr val="222222"/>
                </a:solidFill>
                <a:highlight>
                  <a:srgbClr val="FFFFFF"/>
                </a:highlight>
                <a:latin typeface="+mj-lt"/>
                <a:ea typeface="verdana"/>
                <a:cs typeface="verdana"/>
                <a:sym typeface="verdana"/>
              </a:rPr>
              <a:t>Welcome to </a:t>
            </a:r>
            <a:r>
              <a:rPr lang="en-US" sz="1100" dirty="0">
                <a:latin typeface="+mj-lt"/>
              </a:rPr>
              <a:t>Special Topics in Patient Navigation. This session is called, “Getting Paid for Patient Navigation: What you should know about the 2024 Physician Payment Rule.”</a:t>
            </a:r>
            <a:endParaRPr sz="1100" dirty="0">
              <a:latin typeface="+mj-lt"/>
            </a:endParaRPr>
          </a:p>
          <a:p>
            <a:pPr marL="0" lvl="0" indent="0" algn="l" rtl="0">
              <a:spcBef>
                <a:spcPts val="0"/>
              </a:spcBef>
              <a:spcAft>
                <a:spcPts val="0"/>
              </a:spcAft>
              <a:buNone/>
            </a:pPr>
            <a:endParaRPr sz="1100" dirty="0">
              <a:latin typeface="+mj-lt"/>
            </a:endParaRPr>
          </a:p>
          <a:p>
            <a:pPr marL="0" lvl="0" indent="0" algn="l" rtl="0">
              <a:spcBef>
                <a:spcPts val="0"/>
              </a:spcBef>
              <a:spcAft>
                <a:spcPts val="0"/>
              </a:spcAft>
              <a:buNone/>
            </a:pPr>
            <a:r>
              <a:rPr lang="en-US" sz="1100" dirty="0">
                <a:latin typeface="+mj-lt"/>
              </a:rPr>
              <a:t>I am Dr. Mandi Pratt-Chapman, Associate Center Director for Community Outreach, Engagement and Equity for the GW Cancer Center and Principal Investigator of our technical assistance work in cancer control.</a:t>
            </a:r>
            <a:br>
              <a:rPr lang="en-US" sz="1100" dirty="0">
                <a:latin typeface="+mj-lt"/>
              </a:rPr>
            </a:br>
            <a:endParaRPr sz="1100" b="0" dirty="0">
              <a:latin typeface="+mj-lt"/>
              <a:ea typeface="Arial"/>
              <a:cs typeface="Arial"/>
              <a:sym typeface="Arial"/>
            </a:endParaRPr>
          </a:p>
        </p:txBody>
      </p:sp>
      <p:sp>
        <p:nvSpPr>
          <p:cNvPr id="44" name="Google Shape;44;p1: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10: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5" name="Google Shape;1045;p10: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So how do you find out if your state has requirements?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These are two resources for you to check out.</a:t>
            </a:r>
            <a:endParaRPr dirty="0"/>
          </a:p>
        </p:txBody>
      </p:sp>
      <p:sp>
        <p:nvSpPr>
          <p:cNvPr id="1046" name="Google Shape;1046;p10: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p11: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7" name="Google Shape;1077;p11: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You can look up your state through the National Academy for State Health Policy.</a:t>
            </a:r>
            <a:endParaRPr dirty="0"/>
          </a:p>
        </p:txBody>
      </p:sp>
      <p:sp>
        <p:nvSpPr>
          <p:cNvPr id="1078" name="Google Shape;1078;p11: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12: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0" name="Google Shape;1100;p12: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This chart shows differences across states in terms of whether states cover CHW services through Medicaid, how services are paid for through Medicaid (e.g. 1115 waiver), whether states have a certification program, and how to learn more by clicking on your CHW association or organization.</a:t>
            </a:r>
            <a:endParaRPr dirty="0"/>
          </a:p>
        </p:txBody>
      </p:sp>
      <p:sp>
        <p:nvSpPr>
          <p:cNvPr id="1101" name="Google Shape;1101;p12: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p13: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3" name="Google Shape;1113;p13: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If a state does have a CHW certification program, the state CHW association should be contacted to find out if navigators are required to meet the same requirements as CHWs. Some states, for example, specifically list navigators under the scope of their state rules. Other states do not specifically name patient navigators. This may not be clear, so the safest route is to follow state rules for CHW certification if there is a CHW program. CMS requirements are likely to be clearer on this point and state rules will likely evolve as these new codes are implemented.</a:t>
            </a:r>
            <a:endParaRPr dirty="0"/>
          </a:p>
        </p:txBody>
      </p:sp>
      <p:sp>
        <p:nvSpPr>
          <p:cNvPr id="1114" name="Google Shape;1114;p13: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p14: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0" name="Google Shape;1120;p14: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There are currently freely available trainings that align with all of the CMS competency requirements. </a:t>
            </a:r>
            <a:endParaRPr dirty="0"/>
          </a:p>
        </p:txBody>
      </p:sp>
      <p:sp>
        <p:nvSpPr>
          <p:cNvPr id="1121" name="Google Shape;1121;p14: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15: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6" name="Google Shape;1206;p15: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For all cancer patient navigators, the GW Cancer Center Oncology Patient Navigator Training: The Fundamentals provides training in all of the areas listed in the CMS rule.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Susan G. Komen has adopted the GW Training and adapted it by adding additional content for breast-specific navigators. This training is also free.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 certificate of completion is available for both of these trainings to document training in the relevant areas.</a:t>
            </a:r>
            <a:endParaRPr dirty="0"/>
          </a:p>
          <a:p>
            <a:pPr marL="0" lvl="0" indent="0" algn="l" rtl="0">
              <a:spcBef>
                <a:spcPts val="0"/>
              </a:spcBef>
              <a:spcAft>
                <a:spcPts val="0"/>
              </a:spcAft>
              <a:buNone/>
            </a:pPr>
            <a:endParaRPr dirty="0"/>
          </a:p>
        </p:txBody>
      </p:sp>
      <p:sp>
        <p:nvSpPr>
          <p:cNvPr id="1207" name="Google Shape;1207;p15: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p16: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7" name="Google Shape;1257;p16: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sz="1200" b="0" i="0" dirty="0">
                <a:solidFill>
                  <a:srgbClr val="212121"/>
                </a:solidFill>
                <a:latin typeface="Calibri" panose="020F0502020204030204" pitchFamily="34" charset="0"/>
                <a:ea typeface="Calibri" panose="020F0502020204030204" pitchFamily="34" charset="0"/>
                <a:cs typeface="Calibri" panose="020F0502020204030204" pitchFamily="34" charset="0"/>
                <a:sym typeface="Cambria"/>
              </a:rPr>
              <a:t>The GW Oncology Patient Navigator Training: The Fundamentals was developed from 2013-2015 and made publicly available in 2015.</a:t>
            </a:r>
            <a:endParaRPr lang="en-US" sz="1200" b="0" i="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0"/>
              </a:spcBef>
              <a:spcAft>
                <a:spcPts val="0"/>
              </a:spcAft>
              <a:buNone/>
            </a:pPr>
            <a:r>
              <a:rPr lang="en-US" sz="1200" b="0" i="0" dirty="0">
                <a:solidFill>
                  <a:srgbClr val="212121"/>
                </a:solidFill>
                <a:latin typeface="Calibri" panose="020F0502020204030204" pitchFamily="34" charset="0"/>
                <a:ea typeface="Calibri" panose="020F0502020204030204" pitchFamily="34" charset="0"/>
                <a:cs typeface="Calibri" panose="020F0502020204030204" pitchFamily="34" charset="0"/>
                <a:sym typeface="Cambria"/>
              </a:rPr>
              <a:t>When designing the program, we first established consensus-based core developed in alignment with the Association of American Medical Colleges’ framework for health professional competencies. Partners in the development of these competencies, published in 2015, included:</a:t>
            </a:r>
          </a:p>
          <a:p>
            <a:pPr marL="171450" lvl="0" indent="-171450" algn="l" rtl="0">
              <a:spcBef>
                <a:spcPts val="0"/>
              </a:spcBef>
              <a:spcAft>
                <a:spcPts val="0"/>
              </a:spcAft>
              <a:buFont typeface="Arial" panose="020B0604020202020204" pitchFamily="34" charset="0"/>
              <a:buChar char="•"/>
            </a:pPr>
            <a:r>
              <a:rPr lang="en-US" sz="1200" b="0" i="0" dirty="0">
                <a:solidFill>
                  <a:srgbClr val="212121"/>
                </a:solidFill>
                <a:latin typeface="Calibri" panose="020F0502020204030204" pitchFamily="34" charset="0"/>
                <a:ea typeface="Calibri" panose="020F0502020204030204" pitchFamily="34" charset="0"/>
                <a:cs typeface="Calibri" panose="020F0502020204030204" pitchFamily="34" charset="0"/>
                <a:sym typeface="Cambria"/>
              </a:rPr>
              <a:t>Oncology Nursing Society</a:t>
            </a:r>
          </a:p>
          <a:p>
            <a:pPr marL="171450" lvl="0" indent="-171450" algn="l" rtl="0">
              <a:spcBef>
                <a:spcPts val="0"/>
              </a:spcBef>
              <a:spcAft>
                <a:spcPts val="0"/>
              </a:spcAft>
              <a:buFont typeface="Arial" panose="020B0604020202020204" pitchFamily="34" charset="0"/>
              <a:buChar char="•"/>
            </a:pPr>
            <a:r>
              <a:rPr lang="en-US" sz="1200" b="0" i="0" dirty="0">
                <a:solidFill>
                  <a:srgbClr val="212121"/>
                </a:solidFill>
                <a:latin typeface="Calibri" panose="020F0502020204030204" pitchFamily="34" charset="0"/>
                <a:ea typeface="Calibri" panose="020F0502020204030204" pitchFamily="34" charset="0"/>
                <a:cs typeface="Calibri" panose="020F0502020204030204" pitchFamily="34" charset="0"/>
                <a:sym typeface="Cambria"/>
              </a:rPr>
              <a:t>Academy of Oncology Nurse and Patient Navigators</a:t>
            </a:r>
          </a:p>
          <a:p>
            <a:pPr marL="171450" lvl="0" indent="-171450" algn="l" rtl="0">
              <a:spcBef>
                <a:spcPts val="0"/>
              </a:spcBef>
              <a:spcAft>
                <a:spcPts val="0"/>
              </a:spcAft>
              <a:buFont typeface="Arial" panose="020B0604020202020204" pitchFamily="34" charset="0"/>
              <a:buChar char="•"/>
            </a:pPr>
            <a:r>
              <a:rPr lang="en-US" sz="1200" b="0" i="0" dirty="0">
                <a:solidFill>
                  <a:srgbClr val="212121"/>
                </a:solidFill>
                <a:latin typeface="Calibri" panose="020F0502020204030204" pitchFamily="34" charset="0"/>
                <a:ea typeface="Calibri" panose="020F0502020204030204" pitchFamily="34" charset="0"/>
                <a:cs typeface="Calibri" panose="020F0502020204030204" pitchFamily="34" charset="0"/>
                <a:sym typeface="Cambria"/>
              </a:rPr>
              <a:t>Association of Community Cancer Centers</a:t>
            </a:r>
            <a:endParaRPr sz="1200" dirty="0">
              <a:latin typeface="Calibri" panose="020F0502020204030204" pitchFamily="34" charset="0"/>
              <a:ea typeface="Calibri" panose="020F0502020204030204" pitchFamily="34" charset="0"/>
              <a:cs typeface="Calibri" panose="020F0502020204030204" pitchFamily="34" charset="0"/>
            </a:endParaRPr>
          </a:p>
          <a:p>
            <a:pPr marL="171450" lvl="0" indent="-171450" algn="l" rtl="0">
              <a:spcBef>
                <a:spcPts val="4000"/>
              </a:spcBef>
              <a:spcAft>
                <a:spcPts val="0"/>
              </a:spcAft>
              <a:buClr>
                <a:srgbClr val="212121"/>
              </a:buClr>
              <a:buSzPts val="1200"/>
              <a:buFont typeface="Arial" panose="020B0604020202020204" pitchFamily="34" charset="0"/>
              <a:buChar char="•"/>
            </a:pPr>
            <a:r>
              <a:rPr lang="en-US" sz="1200" b="0" i="0" dirty="0">
                <a:solidFill>
                  <a:srgbClr val="212121"/>
                </a:solidFill>
                <a:latin typeface="Calibri" panose="020F0502020204030204" pitchFamily="34" charset="0"/>
                <a:ea typeface="Calibri" panose="020F0502020204030204" pitchFamily="34" charset="0"/>
                <a:cs typeface="Calibri" panose="020F0502020204030204" pitchFamily="34" charset="0"/>
                <a:sym typeface="Cambria"/>
              </a:rPr>
              <a:t>University of Colorado Cancer Center</a:t>
            </a:r>
          </a:p>
          <a:p>
            <a:pPr marL="171450" lvl="0" indent="-171450" algn="l" rtl="0">
              <a:spcBef>
                <a:spcPts val="4000"/>
              </a:spcBef>
              <a:spcAft>
                <a:spcPts val="0"/>
              </a:spcAft>
              <a:buClr>
                <a:srgbClr val="212121"/>
              </a:buClr>
              <a:buSzPts val="1200"/>
              <a:buFont typeface="Arial" panose="020B0604020202020204" pitchFamily="34" charset="0"/>
              <a:buChar char="•"/>
            </a:pPr>
            <a:r>
              <a:rPr lang="en-US" sz="1200" b="0" i="0" dirty="0">
                <a:solidFill>
                  <a:srgbClr val="212121"/>
                </a:solidFill>
                <a:latin typeface="Calibri" panose="020F0502020204030204" pitchFamily="34" charset="0"/>
                <a:ea typeface="Calibri" panose="020F0502020204030204" pitchFamily="34" charset="0"/>
                <a:cs typeface="Calibri" panose="020F0502020204030204" pitchFamily="34" charset="0"/>
                <a:sym typeface="Cambria"/>
              </a:rPr>
              <a:t>Georgia Center for Oncology Research and Education</a:t>
            </a:r>
          </a:p>
          <a:p>
            <a:pPr marL="171450" lvl="0" indent="-171450" algn="l" rtl="0">
              <a:spcBef>
                <a:spcPts val="4000"/>
              </a:spcBef>
              <a:spcAft>
                <a:spcPts val="0"/>
              </a:spcAft>
              <a:buClr>
                <a:srgbClr val="212121"/>
              </a:buClr>
              <a:buSzPts val="1200"/>
              <a:buFont typeface="Arial" panose="020B0604020202020204" pitchFamily="34" charset="0"/>
              <a:buChar char="•"/>
            </a:pPr>
            <a:r>
              <a:rPr lang="en-US" sz="1200" b="0" i="0" dirty="0">
                <a:solidFill>
                  <a:srgbClr val="212121"/>
                </a:solidFill>
                <a:latin typeface="Calibri" panose="020F0502020204030204" pitchFamily="34" charset="0"/>
                <a:ea typeface="Calibri" panose="020F0502020204030204" pitchFamily="34" charset="0"/>
                <a:cs typeface="Calibri" panose="020F0502020204030204" pitchFamily="34" charset="0"/>
                <a:sym typeface="Cambria"/>
              </a:rPr>
              <a:t>University of Alabama Birmingham Patient Navigation Network </a:t>
            </a:r>
          </a:p>
          <a:p>
            <a:pPr marL="171450" lvl="0" indent="-171450" algn="l" rtl="0">
              <a:spcBef>
                <a:spcPts val="4000"/>
              </a:spcBef>
              <a:spcAft>
                <a:spcPts val="0"/>
              </a:spcAft>
              <a:buClr>
                <a:srgbClr val="212121"/>
              </a:buClr>
              <a:buSzPts val="1200"/>
              <a:buFont typeface="Arial" panose="020B0604020202020204" pitchFamily="34" charset="0"/>
              <a:buChar char="•"/>
            </a:pPr>
            <a:r>
              <a:rPr lang="en-US" sz="1200" b="0" i="0" dirty="0">
                <a:solidFill>
                  <a:srgbClr val="212121"/>
                </a:solidFill>
                <a:latin typeface="Calibri" panose="020F0502020204030204" pitchFamily="34" charset="0"/>
                <a:ea typeface="Calibri" panose="020F0502020204030204" pitchFamily="34" charset="0"/>
                <a:cs typeface="Calibri" panose="020F0502020204030204" pitchFamily="34" charset="0"/>
                <a:sym typeface="Cambria"/>
              </a:rPr>
              <a:t>Community health workers and navigators from community-based organizations </a:t>
            </a:r>
          </a:p>
          <a:p>
            <a:pPr marL="0" lvl="0" indent="0" algn="l" rtl="0">
              <a:spcBef>
                <a:spcPts val="4000"/>
              </a:spcBef>
              <a:spcAft>
                <a:spcPts val="0"/>
              </a:spcAft>
              <a:buClr>
                <a:srgbClr val="212121"/>
              </a:buClr>
              <a:buSzPts val="1200"/>
              <a:buFont typeface="Arial" panose="020B0604020202020204" pitchFamily="34" charset="0"/>
              <a:buNone/>
            </a:pPr>
            <a:r>
              <a:rPr lang="en-US" sz="1200" b="0" i="0" dirty="0">
                <a:solidFill>
                  <a:srgbClr val="212121"/>
                </a:solidFill>
                <a:latin typeface="Calibri" panose="020F0502020204030204" pitchFamily="34" charset="0"/>
                <a:ea typeface="Calibri" panose="020F0502020204030204" pitchFamily="34" charset="0"/>
                <a:cs typeface="Calibri" panose="020F0502020204030204" pitchFamily="34" charset="0"/>
                <a:sym typeface="Cambria"/>
              </a:rPr>
              <a:t>To develop the competencies, we asked 22 subject matter experts to rate and rank endorsement of the competencies. Then we survey of 525 navigators in 2013-2014. Based on data from early learners from our training in 2015-2017, we analyzed pre- and post-lesson data from 671 learners using paired </a:t>
            </a:r>
            <a:r>
              <a:rPr lang="en-US" sz="1200" b="0" i="1" dirty="0">
                <a:solidFill>
                  <a:srgbClr val="212121"/>
                </a:solidFill>
                <a:latin typeface="Calibri" panose="020F0502020204030204" pitchFamily="34" charset="0"/>
                <a:ea typeface="Calibri" panose="020F0502020204030204" pitchFamily="34" charset="0"/>
                <a:cs typeface="Calibri" panose="020F0502020204030204" pitchFamily="34" charset="0"/>
                <a:sym typeface="Cambria"/>
              </a:rPr>
              <a:t>t</a:t>
            </a:r>
            <a:r>
              <a:rPr lang="en-US" sz="1200" b="0" i="0" dirty="0">
                <a:solidFill>
                  <a:srgbClr val="212121"/>
                </a:solidFill>
                <a:latin typeface="Calibri" panose="020F0502020204030204" pitchFamily="34" charset="0"/>
                <a:ea typeface="Calibri" panose="020F0502020204030204" pitchFamily="34" charset="0"/>
                <a:cs typeface="Calibri" panose="020F0502020204030204" pitchFamily="34" charset="0"/>
                <a:sym typeface="Cambria"/>
              </a:rPr>
              <a:t> tests. Learners reported statistically significant (</a:t>
            </a:r>
            <a:r>
              <a:rPr lang="en-US" sz="1200" b="0" i="1" dirty="0">
                <a:solidFill>
                  <a:srgbClr val="212121"/>
                </a:solidFill>
                <a:latin typeface="Calibri" panose="020F0502020204030204" pitchFamily="34" charset="0"/>
                <a:ea typeface="Calibri" panose="020F0502020204030204" pitchFamily="34" charset="0"/>
                <a:cs typeface="Calibri" panose="020F0502020204030204" pitchFamily="34" charset="0"/>
                <a:sym typeface="Cambria"/>
              </a:rPr>
              <a:t>P</a:t>
            </a:r>
            <a:r>
              <a:rPr lang="en-US" sz="1200" b="0" i="0" dirty="0">
                <a:solidFill>
                  <a:srgbClr val="212121"/>
                </a:solidFill>
                <a:latin typeface="Calibri" panose="020F0502020204030204" pitchFamily="34" charset="0"/>
                <a:ea typeface="Calibri" panose="020F0502020204030204" pitchFamily="34" charset="0"/>
                <a:cs typeface="Calibri" panose="020F0502020204030204" pitchFamily="34" charset="0"/>
                <a:sym typeface="Cambria"/>
              </a:rPr>
              <a:t> &lt;.001) improvements in confidence across all objectives. </a:t>
            </a:r>
            <a:endParaRPr sz="1200" dirty="0">
              <a:latin typeface="Calibri" panose="020F0502020204030204" pitchFamily="34" charset="0"/>
              <a:ea typeface="Calibri" panose="020F0502020204030204" pitchFamily="34" charset="0"/>
              <a:cs typeface="Calibri" panose="020F0502020204030204" pitchFamily="34" charset="0"/>
            </a:endParaRPr>
          </a:p>
        </p:txBody>
      </p:sp>
      <p:sp>
        <p:nvSpPr>
          <p:cNvPr id="1258" name="Google Shape;1258;p16: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p17: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0" name="Google Shape;1310;p17: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This shows the alignment of CMS required domains for competency and the content in the GW Oncology Patient Navigation Training: The Fundamentals.</a:t>
            </a:r>
            <a:endParaRPr dirty="0"/>
          </a:p>
        </p:txBody>
      </p:sp>
      <p:sp>
        <p:nvSpPr>
          <p:cNvPr id="1311" name="Google Shape;1311;p17: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p18: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5" name="Google Shape;1375;p18: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The GW training comes with a corresponding guide in English and in Spanish that can be used as a reference throughout and after completion of the course.</a:t>
            </a:r>
            <a:endParaRPr dirty="0"/>
          </a:p>
        </p:txBody>
      </p:sp>
      <p:sp>
        <p:nvSpPr>
          <p:cNvPr id="1376" name="Google Shape;1376;p18: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p19: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1" name="Google Shape;1431;p19: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sz="1200" b="0" i="0" dirty="0">
                <a:solidFill>
                  <a:srgbClr val="222222"/>
                </a:solidFill>
                <a:latin typeface="Calibri" panose="020F0502020204030204" pitchFamily="34" charset="0"/>
                <a:ea typeface="Calibri" panose="020F0502020204030204" pitchFamily="34" charset="0"/>
                <a:cs typeface="Calibri" panose="020F0502020204030204" pitchFamily="34" charset="0"/>
                <a:sym typeface="Arial"/>
              </a:rPr>
              <a:t>Since inception, more than 6,000 learners with a 15.3% increase from 49 states, the District of Columbia, 2 U.S. territories and 16 countries have completed the GW Oncology Patient Navigator Training. </a:t>
            </a:r>
            <a:endParaRPr lang="en-US" sz="1200" b="0" i="0"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br>
              <a:rPr lang="en-US" sz="1200" b="0" i="0" dirty="0">
                <a:solidFill>
                  <a:srgbClr val="222222"/>
                </a:solidFill>
                <a:latin typeface="Calibri" panose="020F0502020204030204" pitchFamily="34" charset="0"/>
                <a:ea typeface="Calibri" panose="020F0502020204030204" pitchFamily="34" charset="0"/>
                <a:cs typeface="Calibri" panose="020F0502020204030204" pitchFamily="34" charset="0"/>
                <a:sym typeface="Arial"/>
              </a:rPr>
            </a:br>
            <a:r>
              <a:rPr lang="en-US" sz="1200" b="0" i="0" dirty="0">
                <a:solidFill>
                  <a:srgbClr val="222222"/>
                </a:solidFill>
                <a:latin typeface="Calibri" panose="020F0502020204030204" pitchFamily="34" charset="0"/>
                <a:ea typeface="Calibri" panose="020F0502020204030204" pitchFamily="34" charset="0"/>
                <a:cs typeface="Calibri" panose="020F0502020204030204" pitchFamily="34" charset="0"/>
                <a:sym typeface="Arial"/>
              </a:rPr>
              <a:t>In open ended feedback, learners have reported the improvements to their confidence to effectively navigate, efficiency, team collaboration, communication and relationship building with patients and data collection as a result of completing the training.</a:t>
            </a:r>
            <a:endParaRPr sz="12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200" b="0" i="0" dirty="0">
              <a:solidFill>
                <a:srgbClr val="212121"/>
              </a:solidFill>
              <a:latin typeface="Calibri" panose="020F0502020204030204" pitchFamily="34" charset="0"/>
              <a:ea typeface="Calibri" panose="020F0502020204030204" pitchFamily="34" charset="0"/>
              <a:cs typeface="Calibri" panose="020F0502020204030204" pitchFamily="34" charset="0"/>
              <a:sym typeface="Cambria"/>
            </a:endParaRPr>
          </a:p>
          <a:p>
            <a:pPr marL="0" marR="0" lvl="0" indent="0" algn="l" rtl="0">
              <a:lnSpc>
                <a:spcPct val="100000"/>
              </a:lnSpc>
              <a:spcBef>
                <a:spcPts val="0"/>
              </a:spcBef>
              <a:spcAft>
                <a:spcPts val="0"/>
              </a:spcAft>
              <a:buClr>
                <a:schemeClr val="dk1"/>
              </a:buClr>
              <a:buSzPts val="1800"/>
              <a:buFont typeface="Calibri"/>
              <a:buNone/>
            </a:pPr>
            <a:r>
              <a:rPr lang="en-US" sz="1200" b="0" dirty="0">
                <a:highlight>
                  <a:srgbClr val="FFFFFF"/>
                </a:highlight>
                <a:latin typeface="Calibri" panose="020F0502020204030204" pitchFamily="34" charset="0"/>
                <a:ea typeface="Calibri" panose="020F0502020204030204" pitchFamily="34" charset="0"/>
                <a:cs typeface="Calibri" panose="020F0502020204030204" pitchFamily="34" charset="0"/>
                <a:sym typeface="Calibri"/>
              </a:rPr>
              <a:t>Several regional and international organizations have adapted the GW training with </a:t>
            </a:r>
            <a:r>
              <a:rPr lang="en-US" sz="1200" b="0" dirty="0">
                <a:latin typeface="Calibri" panose="020F0502020204030204" pitchFamily="34" charset="0"/>
                <a:ea typeface="Calibri" panose="020F0502020204030204" pitchFamily="34" charset="0"/>
                <a:cs typeface="Calibri" panose="020F0502020204030204" pitchFamily="34" charset="0"/>
                <a:sym typeface="Calibri"/>
              </a:rPr>
              <a:t>appropriate permission and acknowledgment to tailor information for specific audiences. </a:t>
            </a:r>
            <a:endParaRPr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800"/>
              <a:buFont typeface="Calibri"/>
              <a:buNone/>
            </a:pPr>
            <a:endParaRPr sz="1200" b="0" dirty="0">
              <a:latin typeface="Calibri" panose="020F0502020204030204" pitchFamily="34" charset="0"/>
              <a:ea typeface="Calibri" panose="020F0502020204030204" pitchFamily="34" charset="0"/>
              <a:cs typeface="Calibri" panose="020F0502020204030204" pitchFamily="34" charset="0"/>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200" b="0" dirty="0">
                <a:latin typeface="Calibri" panose="020F0502020204030204" pitchFamily="34" charset="0"/>
                <a:ea typeface="Calibri" panose="020F0502020204030204" pitchFamily="34" charset="0"/>
                <a:cs typeface="Calibri" panose="020F0502020204030204" pitchFamily="34" charset="0"/>
                <a:sym typeface="Calibri"/>
              </a:rPr>
              <a:t>Susan G. Komen - 391 breast cancer navigators completing all modules and 2,612 completing at least one course or workshop</a:t>
            </a:r>
            <a:endParaRPr sz="12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1155CC"/>
              </a:buClr>
              <a:buSzPts val="1800"/>
              <a:buFont typeface="Arial"/>
              <a:buChar char="•"/>
            </a:pPr>
            <a:r>
              <a:rPr lang="en-US" sz="1200" b="0" u="sng" dirty="0" err="1">
                <a:solidFill>
                  <a:srgbClr val="1155CC"/>
                </a:solidFill>
                <a:latin typeface="Calibri" panose="020F0502020204030204" pitchFamily="34" charset="0"/>
                <a:ea typeface="Calibri" panose="020F0502020204030204" pitchFamily="34" charset="0"/>
                <a:cs typeface="Calibri" panose="020F0502020204030204" pitchFamily="34" charset="0"/>
                <a:sym typeface="Calibri"/>
                <a:hlinkClick r:id="rId3">
                  <a:extLst>
                    <a:ext uri="{A12FA001-AC4F-418D-AE19-62706E023703}">
                      <ahyp:hlinkClr xmlns:ahyp="http://schemas.microsoft.com/office/drawing/2018/hyperlinkcolor" val="tx"/>
                    </a:ext>
                  </a:extLst>
                </a:hlinkClick>
              </a:rPr>
              <a:t>Navegacion</a:t>
            </a:r>
            <a:r>
              <a:rPr lang="en-US" sz="1200" b="0" u="sng" dirty="0">
                <a:solidFill>
                  <a:srgbClr val="1155CC"/>
                </a:solidFill>
                <a:latin typeface="Calibri" panose="020F0502020204030204" pitchFamily="34" charset="0"/>
                <a:ea typeface="Calibri" panose="020F0502020204030204" pitchFamily="34" charset="0"/>
                <a:cs typeface="Calibri" panose="020F0502020204030204" pitchFamily="34" charset="0"/>
                <a:sym typeface="Calibri"/>
                <a:hlinkClick r:id="rId3">
                  <a:extLst>
                    <a:ext uri="{A12FA001-AC4F-418D-AE19-62706E023703}">
                      <ahyp:hlinkClr xmlns:ahyp="http://schemas.microsoft.com/office/drawing/2018/hyperlinkcolor" val="tx"/>
                    </a:ext>
                  </a:extLst>
                </a:hlinkClick>
              </a:rPr>
              <a:t> de </a:t>
            </a:r>
            <a:r>
              <a:rPr lang="en-US" sz="1200" b="0" u="sng" dirty="0" err="1">
                <a:solidFill>
                  <a:srgbClr val="1155CC"/>
                </a:solidFill>
                <a:latin typeface="Calibri" panose="020F0502020204030204" pitchFamily="34" charset="0"/>
                <a:ea typeface="Calibri" panose="020F0502020204030204" pitchFamily="34" charset="0"/>
                <a:cs typeface="Calibri" panose="020F0502020204030204" pitchFamily="34" charset="0"/>
                <a:sym typeface="Calibri"/>
                <a:hlinkClick r:id="rId3">
                  <a:extLst>
                    <a:ext uri="{A12FA001-AC4F-418D-AE19-62706E023703}">
                      <ahyp:hlinkClr xmlns:ahyp="http://schemas.microsoft.com/office/drawing/2018/hyperlinkcolor" val="tx"/>
                    </a:ext>
                  </a:extLst>
                </a:hlinkClick>
              </a:rPr>
              <a:t>Pacientes</a:t>
            </a:r>
            <a:r>
              <a:rPr lang="en-US" sz="1200" b="0" u="sng" dirty="0">
                <a:solidFill>
                  <a:srgbClr val="1155CC"/>
                </a:solidFill>
                <a:latin typeface="Calibri" panose="020F0502020204030204" pitchFamily="34" charset="0"/>
                <a:ea typeface="Calibri" panose="020F0502020204030204" pitchFamily="34" charset="0"/>
                <a:cs typeface="Calibri" panose="020F0502020204030204" pitchFamily="34" charset="0"/>
                <a:sym typeface="Calibri"/>
                <a:hlinkClick r:id="rId3">
                  <a:extLst>
                    <a:ext uri="{A12FA001-AC4F-418D-AE19-62706E023703}">
                      <ahyp:hlinkClr xmlns:ahyp="http://schemas.microsoft.com/office/drawing/2018/hyperlinkcolor" val="tx"/>
                    </a:ext>
                  </a:extLst>
                </a:hlinkClick>
              </a:rPr>
              <a:t> International (NPI)</a:t>
            </a:r>
            <a:r>
              <a:rPr lang="en-US" sz="1200" b="0" dirty="0">
                <a:latin typeface="Calibri" panose="020F0502020204030204" pitchFamily="34" charset="0"/>
                <a:ea typeface="Calibri" panose="020F0502020204030204" pitchFamily="34" charset="0"/>
                <a:cs typeface="Calibri" panose="020F0502020204030204" pitchFamily="34" charset="0"/>
                <a:sym typeface="Calibri"/>
              </a:rPr>
              <a:t> has translated content from the </a:t>
            </a:r>
            <a:r>
              <a:rPr lang="en-US" sz="1200" b="0" u="sng" dirty="0">
                <a:solidFill>
                  <a:srgbClr val="1155CC"/>
                </a:solidFill>
                <a:latin typeface="Calibri" panose="020F0502020204030204" pitchFamily="34" charset="0"/>
                <a:ea typeface="Calibri" panose="020F050202020403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GW Patient Navigation Guide</a:t>
            </a:r>
            <a:r>
              <a:rPr lang="en-US" sz="1200" b="0" dirty="0">
                <a:latin typeface="Calibri" panose="020F0502020204030204" pitchFamily="34" charset="0"/>
                <a:ea typeface="Calibri" panose="020F0502020204030204" pitchFamily="34" charset="0"/>
                <a:cs typeface="Calibri" panose="020F0502020204030204" pitchFamily="34" charset="0"/>
                <a:sym typeface="Calibri"/>
              </a:rPr>
              <a:t> into </a:t>
            </a:r>
            <a:r>
              <a:rPr lang="en-US" sz="1200" b="0" u="sng" dirty="0">
                <a:solidFill>
                  <a:srgbClr val="1155CC"/>
                </a:solidFill>
                <a:latin typeface="Calibri" panose="020F0502020204030204" pitchFamily="34" charset="0"/>
                <a:ea typeface="Calibri" panose="020F050202020403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Spanish</a:t>
            </a:r>
            <a:r>
              <a:rPr lang="en-US" sz="1200" b="0" dirty="0">
                <a:latin typeface="Calibri" panose="020F0502020204030204" pitchFamily="34" charset="0"/>
                <a:ea typeface="Calibri" panose="020F0502020204030204" pitchFamily="34" charset="0"/>
                <a:cs typeface="Calibri" panose="020F0502020204030204" pitchFamily="34" charset="0"/>
                <a:sym typeface="Calibri"/>
              </a:rPr>
              <a:t> and has trained 59 navigators in Latin America</a:t>
            </a:r>
            <a:endParaRPr sz="12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1155CC"/>
              </a:buClr>
              <a:buSzPts val="1800"/>
              <a:buFont typeface="Arial"/>
              <a:buChar char="•"/>
            </a:pPr>
            <a:r>
              <a:rPr lang="en-US" sz="1200" b="0" u="sng" dirty="0" err="1">
                <a:solidFill>
                  <a:srgbClr val="1155CC"/>
                </a:solidFill>
                <a:latin typeface="Calibri" panose="020F0502020204030204" pitchFamily="34" charset="0"/>
                <a:ea typeface="Calibri" panose="020F0502020204030204" pitchFamily="34" charset="0"/>
                <a:cs typeface="Calibri" panose="020F0502020204030204" pitchFamily="34" charset="0"/>
                <a:sym typeface="Calibri"/>
                <a:hlinkClick r:id="rId6">
                  <a:extLst>
                    <a:ext uri="{A12FA001-AC4F-418D-AE19-62706E023703}">
                      <ahyp:hlinkClr xmlns:ahyp="http://schemas.microsoft.com/office/drawing/2018/hyperlinkcolor" val="tx"/>
                    </a:ext>
                  </a:extLst>
                </a:hlinkClick>
              </a:rPr>
              <a:t>Abrale</a:t>
            </a:r>
            <a:r>
              <a:rPr lang="en-US" sz="1200" b="0" dirty="0">
                <a:latin typeface="Calibri" panose="020F0502020204030204" pitchFamily="34" charset="0"/>
                <a:ea typeface="Calibri" panose="020F0502020204030204" pitchFamily="34" charset="0"/>
                <a:cs typeface="Calibri" panose="020F0502020204030204" pitchFamily="34" charset="0"/>
                <a:sym typeface="Calibri"/>
              </a:rPr>
              <a:t> (Brazil Leukemia Lymphoma Society) is working on a Portuguese version of the training </a:t>
            </a:r>
            <a:endParaRPr sz="12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chemeClr val="dk1"/>
              </a:buClr>
              <a:buSzPts val="1800"/>
              <a:buFont typeface="Arial"/>
              <a:buChar char="•"/>
            </a:pPr>
            <a:r>
              <a:rPr lang="en-US" sz="1200" b="0" dirty="0">
                <a:latin typeface="Calibri" panose="020F0502020204030204" pitchFamily="34" charset="0"/>
                <a:ea typeface="Calibri" panose="020F0502020204030204" pitchFamily="34" charset="0"/>
                <a:cs typeface="Calibri" panose="020F0502020204030204" pitchFamily="34" charset="0"/>
                <a:sym typeface="Calibri"/>
              </a:rPr>
              <a:t>Gallaudet University is evaluating an adaptation for deaf, deafblind, and hard-of-hearing learners who use American Sign Language (ASL); they have trained over 50 ASL-using deaf and hard-of-hearing learners nationwide – examining impact in an NIH-funded trial currently</a:t>
            </a:r>
            <a:endParaRPr sz="12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chemeClr val="dk1"/>
              </a:buClr>
              <a:buSzPts val="1800"/>
              <a:buFont typeface="Arial"/>
              <a:buChar char="•"/>
            </a:pPr>
            <a:r>
              <a:rPr lang="en-US" sz="1200" b="0" dirty="0">
                <a:latin typeface="Calibri" panose="020F0502020204030204" pitchFamily="34" charset="0"/>
                <a:ea typeface="Calibri" panose="020F0502020204030204" pitchFamily="34" charset="0"/>
                <a:cs typeface="Calibri" panose="020F0502020204030204" pitchFamily="34" charset="0"/>
                <a:sym typeface="Calibri"/>
              </a:rPr>
              <a:t>The UHN Toronto Health System – adapted for Canadian setting, prostate cancer navigation primarily</a:t>
            </a:r>
            <a:endParaRPr sz="12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chemeClr val="dk1"/>
              </a:buClr>
              <a:buSzPts val="1800"/>
              <a:buFont typeface="Arial"/>
              <a:buChar char="•"/>
            </a:pPr>
            <a:r>
              <a:rPr lang="en-US" sz="1200" b="0" dirty="0">
                <a:latin typeface="Calibri" panose="020F0502020204030204" pitchFamily="34" charset="0"/>
                <a:ea typeface="Calibri" panose="020F0502020204030204" pitchFamily="34" charset="0"/>
                <a:cs typeface="Calibri" panose="020F0502020204030204" pitchFamily="34" charset="0"/>
                <a:sym typeface="Calibri"/>
              </a:rPr>
              <a:t>Indiana Veterans Administration – adaptation for Veteran mental health</a:t>
            </a:r>
            <a:endParaRPr sz="12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chemeClr val="dk1"/>
              </a:buClr>
              <a:buSzPts val="1800"/>
              <a:buFont typeface="Arial"/>
              <a:buChar char="•"/>
            </a:pPr>
            <a:r>
              <a:rPr lang="en-US" sz="1200" b="0" dirty="0">
                <a:latin typeface="Calibri" panose="020F0502020204030204" pitchFamily="34" charset="0"/>
                <a:ea typeface="Calibri" panose="020F0502020204030204" pitchFamily="34" charset="0"/>
                <a:cs typeface="Calibri" panose="020F0502020204030204" pitchFamily="34" charset="0"/>
                <a:sym typeface="Calibri"/>
              </a:rPr>
              <a:t>University of Houston Department of Social Work – 3 credit course</a:t>
            </a:r>
            <a:endParaRPr sz="12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chemeClr val="dk1"/>
              </a:buClr>
              <a:buSzPts val="1800"/>
              <a:buFont typeface="Arial"/>
              <a:buChar char="•"/>
            </a:pPr>
            <a:r>
              <a:rPr lang="en-US" sz="1200" b="0" dirty="0">
                <a:latin typeface="Calibri" panose="020F0502020204030204" pitchFamily="34" charset="0"/>
                <a:ea typeface="Calibri" panose="020F0502020204030204" pitchFamily="34" charset="0"/>
                <a:cs typeface="Calibri" panose="020F0502020204030204" pitchFamily="34" charset="0"/>
                <a:sym typeface="Calibri"/>
              </a:rPr>
              <a:t>The Beyond Pink Foundation is currently adapting the curriculum for breast mentors </a:t>
            </a:r>
            <a:endParaRPr sz="12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212121"/>
              </a:buClr>
              <a:buSzPts val="1800"/>
              <a:buFont typeface="Arial"/>
              <a:buChar char="•"/>
            </a:pPr>
            <a:r>
              <a:rPr lang="en-US" sz="1200" b="0" i="0" dirty="0">
                <a:solidFill>
                  <a:srgbClr val="212121"/>
                </a:solidFill>
                <a:latin typeface="Calibri" panose="020F0502020204030204" pitchFamily="34" charset="0"/>
                <a:ea typeface="Calibri" panose="020F0502020204030204" pitchFamily="34" charset="0"/>
                <a:cs typeface="Calibri" panose="020F0502020204030204" pitchFamily="34" charset="0"/>
                <a:sym typeface="Cambria"/>
              </a:rPr>
              <a:t>Key resource listed under the Oncology Navigation Standards of Professional Practice, which has been promoted under the Biden Moonshot</a:t>
            </a:r>
            <a:endParaRPr sz="1200" b="0" dirty="0">
              <a:latin typeface="Calibri" panose="020F0502020204030204" pitchFamily="34" charset="0"/>
              <a:ea typeface="Calibri" panose="020F0502020204030204" pitchFamily="34" charset="0"/>
              <a:cs typeface="Calibri" panose="020F0502020204030204" pitchFamily="34" charset="0"/>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200" b="0" dirty="0">
                <a:latin typeface="Calibri" panose="020F0502020204030204" pitchFamily="34" charset="0"/>
                <a:ea typeface="Calibri" panose="020F0502020204030204" pitchFamily="34" charset="0"/>
                <a:cs typeface="Calibri" panose="020F0502020204030204" pitchFamily="34" charset="0"/>
                <a:sym typeface="Calibri"/>
              </a:rPr>
              <a:t>World Health Organization references the GW training as a key resource in its Global Breast Health Initiative Technical Brief on Cancer Patient Navigation, forthcoming in 2024</a:t>
            </a:r>
            <a:endParaRPr sz="12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200" b="0" dirty="0">
              <a:latin typeface="Calibri" panose="020F0502020204030204" pitchFamily="34" charset="0"/>
              <a:ea typeface="Calibri" panose="020F0502020204030204" pitchFamily="34" charset="0"/>
              <a:cs typeface="Calibri" panose="020F0502020204030204" pitchFamily="34" charset="0"/>
            </a:endParaRPr>
          </a:p>
        </p:txBody>
      </p:sp>
      <p:sp>
        <p:nvSpPr>
          <p:cNvPr id="1432" name="Google Shape;1432;p19: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2: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sz="1100" dirty="0"/>
              <a:t>We appreciate funding from the Centers for Disease Control and Prevention, which allows us to do this work. The views expressed here are my own and do not necessarily reflect the views of the CDC.</a:t>
            </a:r>
            <a:endParaRPr sz="1100" dirty="0"/>
          </a:p>
        </p:txBody>
      </p:sp>
      <p:sp>
        <p:nvSpPr>
          <p:cNvPr id="51" name="Google Shape;51;p2: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20: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9" name="Google Shape;1459;p20: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CMS also recognizes that training beyond fundamental skills in the specific area of navigation a person is performing is critical to effective practice.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Look for specialized training in the specific type of cancer you should be knowledgeable about. The National Consortium of Breast Centers, for example, have a certification program that can document credentialing specifically for breast cancer-specific knowledge for practice. </a:t>
            </a:r>
            <a:endParaRPr dirty="0"/>
          </a:p>
        </p:txBody>
      </p:sp>
      <p:sp>
        <p:nvSpPr>
          <p:cNvPr id="1460" name="Google Shape;1460;p20: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p21: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2" name="Google Shape;1522;p21: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Now that we have discussed WHO can receive services and WHO can provide services, let’s walk through the process of providing and billing for PIN services.</a:t>
            </a:r>
            <a:endParaRPr dirty="0"/>
          </a:p>
        </p:txBody>
      </p:sp>
      <p:sp>
        <p:nvSpPr>
          <p:cNvPr id="1523" name="Google Shape;1523;p21: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p22: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3" name="Google Shape;1723;p22: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a:t>CMS requires an Initiating Visit.</a:t>
            </a:r>
            <a:endParaRPr/>
          </a:p>
        </p:txBody>
      </p:sp>
      <p:sp>
        <p:nvSpPr>
          <p:cNvPr id="1724" name="Google Shape;1724;p22: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
        <p:cNvGrpSpPr/>
        <p:nvPr/>
      </p:nvGrpSpPr>
      <p:grpSpPr>
        <a:xfrm>
          <a:off x="0" y="0"/>
          <a:ext cx="0" cy="0"/>
          <a:chOff x="0" y="0"/>
          <a:chExt cx="0" cy="0"/>
        </a:xfrm>
      </p:grpSpPr>
      <p:sp>
        <p:nvSpPr>
          <p:cNvPr id="1924" name="Google Shape;1924;p23: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5" name="Google Shape;1925;p23: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a:t>Before PIN services can be provided, the billing provider must perform an initiating visit. This could be at an evaluation and management visit or a wellness visit. This visit establishes the medical necessity for PIN services and documents a treatment plan.</a:t>
            </a:r>
            <a:endParaRPr/>
          </a:p>
        </p:txBody>
      </p:sp>
      <p:sp>
        <p:nvSpPr>
          <p:cNvPr id="1926" name="Google Shape;1926;p23: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p24: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4" name="Google Shape;2104;p24: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a:t>Treatment plans will be specific to each patient’s specific situation. The treatment plan should document why PIN services are recommended.</a:t>
            </a:r>
            <a:endParaRPr/>
          </a:p>
        </p:txBody>
      </p:sp>
      <p:sp>
        <p:nvSpPr>
          <p:cNvPr id="2105" name="Google Shape;2105;p24: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5"/>
        <p:cNvGrpSpPr/>
        <p:nvPr/>
      </p:nvGrpSpPr>
      <p:grpSpPr>
        <a:xfrm>
          <a:off x="0" y="0"/>
          <a:ext cx="0" cy="0"/>
          <a:chOff x="0" y="0"/>
          <a:chExt cx="0" cy="0"/>
        </a:xfrm>
      </p:grpSpPr>
      <p:sp>
        <p:nvSpPr>
          <p:cNvPr id="2306" name="Google Shape;2306;p25: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7" name="Google Shape;2307;p25: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CMS requires that patients consent to receive PIN services. This is because CMS is required to charge a 20% cost-share for covered services. </a:t>
            </a:r>
            <a:endParaRPr/>
          </a:p>
          <a:p>
            <a:pPr marL="0" lvl="0" indent="0" algn="l" rtl="0">
              <a:spcBef>
                <a:spcPts val="0"/>
              </a:spcBef>
              <a:spcAft>
                <a:spcPts val="0"/>
              </a:spcAft>
              <a:buNone/>
            </a:pPr>
            <a:endParaRPr/>
          </a:p>
        </p:txBody>
      </p:sp>
      <p:sp>
        <p:nvSpPr>
          <p:cNvPr id="2308" name="Google Shape;2308;p25: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9"/>
        <p:cNvGrpSpPr/>
        <p:nvPr/>
      </p:nvGrpSpPr>
      <p:grpSpPr>
        <a:xfrm>
          <a:off x="0" y="0"/>
          <a:ext cx="0" cy="0"/>
          <a:chOff x="0" y="0"/>
          <a:chExt cx="0" cy="0"/>
        </a:xfrm>
      </p:grpSpPr>
      <p:sp>
        <p:nvSpPr>
          <p:cNvPr id="2510" name="Google Shape;2510;p26: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1" name="Google Shape;2511;p26: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Consent does not need to be written, it can be verbal and over the phone. But the navigator must document the consent in the medical record. The navigator must tell the patient that cost-sharing applies to services that are provided and billed. CMS anticipates that people for whom this would be a heavy burden will have cost-sharing covered through Medicaid as a dual beneficiary or through other supplemental insurance. It will be important for navigators to share actual experiences in practice and provide ongoing feedback to CMS through public commentary periods to ensure that cost-sharing does not prevent patients from getting critical navigation services.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Consent can be done by the navigator – it does not have to be done by the billing provider.</a:t>
            </a:r>
            <a:endParaRPr dirty="0"/>
          </a:p>
        </p:txBody>
      </p:sp>
      <p:sp>
        <p:nvSpPr>
          <p:cNvPr id="2512" name="Google Shape;2512;p26: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8"/>
        <p:cNvGrpSpPr/>
        <p:nvPr/>
      </p:nvGrpSpPr>
      <p:grpSpPr>
        <a:xfrm>
          <a:off x="0" y="0"/>
          <a:ext cx="0" cy="0"/>
          <a:chOff x="0" y="0"/>
          <a:chExt cx="0" cy="0"/>
        </a:xfrm>
      </p:grpSpPr>
      <p:sp>
        <p:nvSpPr>
          <p:cNvPr id="2689" name="Google Shape;2689;p27: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0" name="Google Shape;2690;p27: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Provision of services will look different for every patient. Obtaining training that aligns with CMS required competencies, building up skills as a navigator in practice, and seeking peer learning opportunities and ongoing professional development will help navigators optimize services for their patients.</a:t>
            </a:r>
            <a:endParaRPr/>
          </a:p>
          <a:p>
            <a:pPr marL="0" lvl="0" indent="0" algn="l" rtl="0">
              <a:spcBef>
                <a:spcPts val="0"/>
              </a:spcBef>
              <a:spcAft>
                <a:spcPts val="0"/>
              </a:spcAft>
              <a:buNone/>
            </a:pPr>
            <a:endParaRPr/>
          </a:p>
        </p:txBody>
      </p:sp>
      <p:sp>
        <p:nvSpPr>
          <p:cNvPr id="2691" name="Google Shape;2691;p27: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3"/>
        <p:cNvGrpSpPr/>
        <p:nvPr/>
      </p:nvGrpSpPr>
      <p:grpSpPr>
        <a:xfrm>
          <a:off x="0" y="0"/>
          <a:ext cx="0" cy="0"/>
          <a:chOff x="0" y="0"/>
          <a:chExt cx="0" cy="0"/>
        </a:xfrm>
      </p:grpSpPr>
      <p:sp>
        <p:nvSpPr>
          <p:cNvPr id="2924" name="Google Shape;2924;p28: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5" name="Google Shape;2925;p28: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CMS allows navigators to bill for these services (WILL READ SLIDE).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last service – leveraging knowledge of the condition or lived experience to provide support, mentorship, and inspiration to meet treatment goals – is notable as it honors the lived experiences of people who share the diagnosis and or challenges of patients needing support. </a:t>
            </a:r>
            <a:endParaRPr dirty="0"/>
          </a:p>
        </p:txBody>
      </p:sp>
      <p:sp>
        <p:nvSpPr>
          <p:cNvPr id="2926" name="Google Shape;2926;p28: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2"/>
        <p:cNvGrpSpPr/>
        <p:nvPr/>
      </p:nvGrpSpPr>
      <p:grpSpPr>
        <a:xfrm>
          <a:off x="0" y="0"/>
          <a:ext cx="0" cy="0"/>
          <a:chOff x="0" y="0"/>
          <a:chExt cx="0" cy="0"/>
        </a:xfrm>
      </p:grpSpPr>
      <p:sp>
        <p:nvSpPr>
          <p:cNvPr id="3133" name="Google Shape;3133;p29: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4" name="Google Shape;3134;p29: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endParaRPr/>
          </a:p>
        </p:txBody>
      </p:sp>
      <p:sp>
        <p:nvSpPr>
          <p:cNvPr id="3135" name="Google Shape;3135;p29: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Here are our learning objectives. I will walk you through the new Principal Illness Navigation requirements in the 2024 Physician Payment Rule from the Centers for Medicare and Medicaid Services. I will also describe free resources currently available to set you up for success.</a:t>
            </a:r>
            <a:endParaRPr dirty="0"/>
          </a:p>
        </p:txBody>
      </p:sp>
      <p:sp>
        <p:nvSpPr>
          <p:cNvPr id="112" name="Google Shape;112;p3: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7"/>
        <p:cNvGrpSpPr/>
        <p:nvPr/>
      </p:nvGrpSpPr>
      <p:grpSpPr>
        <a:xfrm>
          <a:off x="0" y="0"/>
          <a:ext cx="0" cy="0"/>
          <a:chOff x="0" y="0"/>
          <a:chExt cx="0" cy="0"/>
        </a:xfrm>
      </p:grpSpPr>
      <p:sp>
        <p:nvSpPr>
          <p:cNvPr id="3338" name="Google Shape;3338;p30: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9" name="Google Shape;3339;p30: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endParaRPr/>
          </a:p>
        </p:txBody>
      </p:sp>
      <p:sp>
        <p:nvSpPr>
          <p:cNvPr id="3340" name="Google Shape;3340;p30: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2"/>
        <p:cNvGrpSpPr/>
        <p:nvPr/>
      </p:nvGrpSpPr>
      <p:grpSpPr>
        <a:xfrm>
          <a:off x="0" y="0"/>
          <a:ext cx="0" cy="0"/>
          <a:chOff x="0" y="0"/>
          <a:chExt cx="0" cy="0"/>
        </a:xfrm>
      </p:grpSpPr>
      <p:sp>
        <p:nvSpPr>
          <p:cNvPr id="3543" name="Google Shape;3543;p31: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4" name="Google Shape;3544;p31: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Navigators will need to capture time spent providing services, actual activities performed, how activities are related to the patient’s treatment plan, and social risks identified in the medical record, so that billing practitioners have documentation for billing.</a:t>
            </a:r>
            <a:endParaRPr dirty="0"/>
          </a:p>
        </p:txBody>
      </p:sp>
      <p:sp>
        <p:nvSpPr>
          <p:cNvPr id="3545" name="Google Shape;3545;p31: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1"/>
        <p:cNvGrpSpPr/>
        <p:nvPr/>
      </p:nvGrpSpPr>
      <p:grpSpPr>
        <a:xfrm>
          <a:off x="0" y="0"/>
          <a:ext cx="0" cy="0"/>
          <a:chOff x="0" y="0"/>
          <a:chExt cx="0" cy="0"/>
        </a:xfrm>
      </p:grpSpPr>
      <p:sp>
        <p:nvSpPr>
          <p:cNvPr id="3722" name="Google Shape;3722;p32: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3" name="Google Shape;3723;p32: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endParaRPr/>
          </a:p>
        </p:txBody>
      </p:sp>
      <p:sp>
        <p:nvSpPr>
          <p:cNvPr id="3724" name="Google Shape;3724;p32: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7"/>
        <p:cNvGrpSpPr/>
        <p:nvPr/>
      </p:nvGrpSpPr>
      <p:grpSpPr>
        <a:xfrm>
          <a:off x="0" y="0"/>
          <a:ext cx="0" cy="0"/>
          <a:chOff x="0" y="0"/>
          <a:chExt cx="0" cy="0"/>
        </a:xfrm>
      </p:grpSpPr>
      <p:sp>
        <p:nvSpPr>
          <p:cNvPr id="3928" name="Google Shape;3928;p33: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9" name="Google Shape;3929;p33: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endParaRPr/>
          </a:p>
        </p:txBody>
      </p:sp>
      <p:sp>
        <p:nvSpPr>
          <p:cNvPr id="3930" name="Google Shape;3930;p33: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9"/>
        <p:cNvGrpSpPr/>
        <p:nvPr/>
      </p:nvGrpSpPr>
      <p:grpSpPr>
        <a:xfrm>
          <a:off x="0" y="0"/>
          <a:ext cx="0" cy="0"/>
          <a:chOff x="0" y="0"/>
          <a:chExt cx="0" cy="0"/>
        </a:xfrm>
      </p:grpSpPr>
      <p:sp>
        <p:nvSpPr>
          <p:cNvPr id="4160" name="Google Shape;4160;p34: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1" name="Google Shape;4161;p34: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The initial billing code for PIN services is G0023 – this is the first 60 minutes in a calendar month performing any of the activities previously discussed that are eligible for billing.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After the initial 60 minutes, G0024 can be used for every additional 30 minutes providing PIN services. There is no limit to billable time, but time cannot be double billed – in other words, the same person cannot bill multiple codes for the same services within a particular time period. However, multiple people can provide complementary services to the same patient and add up the collective time of all of those individuals in providing PIN services when calculating the total time spent.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are separate codes for PIN-Peer support – as mentioned these are intended for peer navigators trained through SAMSHA’s program.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are also separate codes for PIN services provided in Federally Qualified Health Centers.</a:t>
            </a:r>
            <a:endParaRPr dirty="0"/>
          </a:p>
        </p:txBody>
      </p:sp>
      <p:sp>
        <p:nvSpPr>
          <p:cNvPr id="4162" name="Google Shape;4162;p34: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5"/>
        <p:cNvGrpSpPr/>
        <p:nvPr/>
      </p:nvGrpSpPr>
      <p:grpSpPr>
        <a:xfrm>
          <a:off x="0" y="0"/>
          <a:ext cx="0" cy="0"/>
          <a:chOff x="0" y="0"/>
          <a:chExt cx="0" cy="0"/>
        </a:xfrm>
      </p:grpSpPr>
      <p:sp>
        <p:nvSpPr>
          <p:cNvPr id="4386" name="Google Shape;4386;p35: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7" name="Google Shape;4387;p35: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While we will not walk through the details of Community Health Integration Services, who can provide the services and requirements for billing are very similar to PIN codes. What is different about CHI services is that a patient does not have to have a serious high-risk condition. Providers can bill for CHI services for Medicare patients that have documented social risk factors that are getting in the way of diagnosis or treatment of a medical condition. This suggests that CHI codes could be used for navigators who function in cancer screening settings, prior to diagnosis of cancer. </a:t>
            </a:r>
            <a:endParaRPr dirty="0"/>
          </a:p>
        </p:txBody>
      </p:sp>
      <p:sp>
        <p:nvSpPr>
          <p:cNvPr id="4388" name="Google Shape;4388;p35: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9"/>
        <p:cNvGrpSpPr/>
        <p:nvPr/>
      </p:nvGrpSpPr>
      <p:grpSpPr>
        <a:xfrm>
          <a:off x="0" y="0"/>
          <a:ext cx="0" cy="0"/>
          <a:chOff x="0" y="0"/>
          <a:chExt cx="0" cy="0"/>
        </a:xfrm>
      </p:grpSpPr>
      <p:sp>
        <p:nvSpPr>
          <p:cNvPr id="4400" name="Google Shape;4400;p36: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1" name="Google Shape;4401;p36: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Like PIN services, CHI services require an initiating visit documenting the need for services, which can be during an evaluation and management visit or a wellness visit – social risk factors impeding diagnosis or treatment advancement should be noted as part of the justification for CHI service provision.</a:t>
            </a:r>
            <a:endParaRPr dirty="0"/>
          </a:p>
        </p:txBody>
      </p:sp>
      <p:sp>
        <p:nvSpPr>
          <p:cNvPr id="4402" name="Google Shape;4402;p36: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3"/>
        <p:cNvGrpSpPr/>
        <p:nvPr/>
      </p:nvGrpSpPr>
      <p:grpSpPr>
        <a:xfrm>
          <a:off x="0" y="0"/>
          <a:ext cx="0" cy="0"/>
          <a:chOff x="0" y="0"/>
          <a:chExt cx="0" cy="0"/>
        </a:xfrm>
      </p:grpSpPr>
      <p:sp>
        <p:nvSpPr>
          <p:cNvPr id="4414" name="Google Shape;4414;p37: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5" name="Google Shape;4415;p37: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Like PIN services, patients must consent to receive CHI services because of the 20% cost-share. Importantly, only ONE provider can bill for CHI services per month – so if a navigator is working in a breast screening center and bills for services, a navigator working in a primary care office could not bill for CHI services related to supporting the patient through breast screening in the same month.</a:t>
            </a:r>
            <a:endParaRPr dirty="0"/>
          </a:p>
          <a:p>
            <a:pPr marL="0" marR="0" lvl="0" indent="0" algn="l" rtl="0">
              <a:lnSpc>
                <a:spcPct val="100000"/>
              </a:lnSpc>
              <a:spcBef>
                <a:spcPts val="0"/>
              </a:spcBef>
              <a:spcAft>
                <a:spcPts val="0"/>
              </a:spcAft>
              <a:buClr>
                <a:schemeClr val="dk1"/>
              </a:buClr>
              <a:buSzPts val="1200"/>
              <a:buFont typeface="Arial"/>
              <a:buNone/>
            </a:pPr>
            <a:endParaRPr dirty="0"/>
          </a:p>
          <a:p>
            <a:pPr marL="0" marR="0" lvl="0" indent="0" algn="l" rtl="0">
              <a:lnSpc>
                <a:spcPct val="100000"/>
              </a:lnSpc>
              <a:spcBef>
                <a:spcPts val="0"/>
              </a:spcBef>
              <a:spcAft>
                <a:spcPts val="0"/>
              </a:spcAft>
              <a:buClr>
                <a:schemeClr val="dk1"/>
              </a:buClr>
              <a:buSzPts val="1200"/>
              <a:buFont typeface="Arial"/>
              <a:buNone/>
            </a:pPr>
            <a:r>
              <a:rPr lang="en-US" dirty="0"/>
              <a:t>Consent only needs to be obtained once unless the health care practitioner under which CHI services are billed changes.</a:t>
            </a:r>
            <a:endParaRPr dirty="0"/>
          </a:p>
        </p:txBody>
      </p:sp>
      <p:sp>
        <p:nvSpPr>
          <p:cNvPr id="4416" name="Google Shape;4416;p37: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7"/>
        <p:cNvGrpSpPr/>
        <p:nvPr/>
      </p:nvGrpSpPr>
      <p:grpSpPr>
        <a:xfrm>
          <a:off x="0" y="0"/>
          <a:ext cx="0" cy="0"/>
          <a:chOff x="0" y="0"/>
          <a:chExt cx="0" cy="0"/>
        </a:xfrm>
      </p:grpSpPr>
      <p:sp>
        <p:nvSpPr>
          <p:cNvPr id="4428" name="Google Shape;4428;p38: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9" name="Google Shape;4429;p38: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CMS specifies that billing for social determinants of health risk assessment is appropriate when the billing practitioner has reasons to believe there are </a:t>
            </a:r>
            <a:r>
              <a:rPr lang="en-US" dirty="0" err="1"/>
              <a:t>unmen</a:t>
            </a:r>
            <a:r>
              <a:rPr lang="en-US" dirty="0"/>
              <a:t> social needs that are interfering with diagnosis or treatment of a medical condition. CMS indicates that the SDOH risk assessment code is not meant for routine screening – this means, they do not want providers to bill for SDOH risk assessment for every patient. How providers determine whom to screen for social risks remains an implementation question.</a:t>
            </a:r>
            <a:endParaRPr dirty="0"/>
          </a:p>
        </p:txBody>
      </p:sp>
      <p:sp>
        <p:nvSpPr>
          <p:cNvPr id="4430" name="Google Shape;4430;p38: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2"/>
        <p:cNvGrpSpPr/>
        <p:nvPr/>
      </p:nvGrpSpPr>
      <p:grpSpPr>
        <a:xfrm>
          <a:off x="0" y="0"/>
          <a:ext cx="0" cy="0"/>
          <a:chOff x="0" y="0"/>
          <a:chExt cx="0" cy="0"/>
        </a:xfrm>
      </p:grpSpPr>
      <p:sp>
        <p:nvSpPr>
          <p:cNvPr id="4473" name="Google Shape;4473;p39: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4" name="Google Shape;4474;p39: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If you bill for SDOH risk assessment, you need to use a standardized, evidence based tool. CMS does not require a specific tool, but they offer suggestions for some evidence-based tools. SDOH assessment must be documented in the medical record and does not have to be in person.</a:t>
            </a:r>
            <a:endParaRPr/>
          </a:p>
        </p:txBody>
      </p:sp>
      <p:sp>
        <p:nvSpPr>
          <p:cNvPr id="4475" name="Google Shape;4475;p39: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First a quick reminder: While CMS oversees both Medicare and Medicaid, Medicare is a federal program while Medicaid is run by state government. Therefore, states may vary widely in terms of whether they pay for navigation services and to what extent.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 this session, we are focused specifically on Medicare reimbursement, which is what is covered in the 2024 Physician Payment Rule from CMS.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Medicare Physician Fee Schedule covers physicians and other qualified healthcare providers to bill for over 10,000 unique services. In 2024, new codes were added to support patient navigation.</a:t>
            </a:r>
            <a:endParaRPr dirty="0"/>
          </a:p>
        </p:txBody>
      </p:sp>
      <p:sp>
        <p:nvSpPr>
          <p:cNvPr id="119" name="Google Shape;119;p4: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5"/>
        <p:cNvGrpSpPr/>
        <p:nvPr/>
      </p:nvGrpSpPr>
      <p:grpSpPr>
        <a:xfrm>
          <a:off x="0" y="0"/>
          <a:ext cx="0" cy="0"/>
          <a:chOff x="0" y="0"/>
          <a:chExt cx="0" cy="0"/>
        </a:xfrm>
      </p:grpSpPr>
      <p:sp>
        <p:nvSpPr>
          <p:cNvPr id="4496" name="Google Shape;4496;p40: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7" name="Google Shape;4497;p40: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SDOH risk assessments cannot be billed for more than every 6 months. They can be done in an evaluation and management visit, a wellness visit, or a behavioral health visit.</a:t>
            </a:r>
            <a:endParaRPr/>
          </a:p>
        </p:txBody>
      </p:sp>
      <p:sp>
        <p:nvSpPr>
          <p:cNvPr id="4498" name="Google Shape;4498;p40: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8"/>
        <p:cNvGrpSpPr/>
        <p:nvPr/>
      </p:nvGrpSpPr>
      <p:grpSpPr>
        <a:xfrm>
          <a:off x="0" y="0"/>
          <a:ext cx="0" cy="0"/>
          <a:chOff x="0" y="0"/>
          <a:chExt cx="0" cy="0"/>
        </a:xfrm>
      </p:grpSpPr>
      <p:sp>
        <p:nvSpPr>
          <p:cNvPr id="4519" name="Google Shape;4519;p41: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0" name="Google Shape;4520;p41: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a:t>Here are additional resources that may be helpful to you.</a:t>
            </a:r>
            <a:endParaRPr/>
          </a:p>
        </p:txBody>
      </p:sp>
      <p:sp>
        <p:nvSpPr>
          <p:cNvPr id="4521" name="Google Shape;4521;p41: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8"/>
        <p:cNvGrpSpPr/>
        <p:nvPr/>
      </p:nvGrpSpPr>
      <p:grpSpPr>
        <a:xfrm>
          <a:off x="0" y="0"/>
          <a:ext cx="0" cy="0"/>
          <a:chOff x="0" y="0"/>
          <a:chExt cx="0" cy="0"/>
        </a:xfrm>
      </p:grpSpPr>
      <p:sp>
        <p:nvSpPr>
          <p:cNvPr id="4539" name="Google Shape;4539;p42: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0" name="Google Shape;4540;p42: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These two articles provide additional details on topics covered in today’s session.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 a reminder, this is brand new policy, so specifications from CMS may very well change as early as Jan 1, 2025 and as frequently as annually with each new Physician Payment Schedule. We are figuring out how to best implement billing as a field and will benefit from shared experiences and lessons learned as implementation of the billing is piloted and refined in practice and as CMS, state-level, and private insurance policy evolves.</a:t>
            </a:r>
            <a:endParaRPr dirty="0"/>
          </a:p>
        </p:txBody>
      </p:sp>
      <p:sp>
        <p:nvSpPr>
          <p:cNvPr id="4541" name="Google Shape;4541;p42: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7"/>
        <p:cNvGrpSpPr/>
        <p:nvPr/>
      </p:nvGrpSpPr>
      <p:grpSpPr>
        <a:xfrm>
          <a:off x="0" y="0"/>
          <a:ext cx="0" cy="0"/>
          <a:chOff x="0" y="0"/>
          <a:chExt cx="0" cy="0"/>
        </a:xfrm>
      </p:grpSpPr>
      <p:sp>
        <p:nvSpPr>
          <p:cNvPr id="4588" name="Google Shape;4588;p44: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9" name="Google Shape;4589;p44: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endParaRPr/>
          </a:p>
        </p:txBody>
      </p:sp>
      <p:sp>
        <p:nvSpPr>
          <p:cNvPr id="4590" name="Google Shape;4590;p44: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4"/>
        <p:cNvGrpSpPr/>
        <p:nvPr/>
      </p:nvGrpSpPr>
      <p:grpSpPr>
        <a:xfrm>
          <a:off x="0" y="0"/>
          <a:ext cx="0" cy="0"/>
          <a:chOff x="0" y="0"/>
          <a:chExt cx="0" cy="0"/>
        </a:xfrm>
      </p:grpSpPr>
      <p:sp>
        <p:nvSpPr>
          <p:cNvPr id="4595" name="Google Shape;4595;p45: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6" name="Google Shape;4596;p45: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endParaRPr sz="1000" b="0" i="1">
              <a:latin typeface="Arial"/>
              <a:ea typeface="Arial"/>
              <a:cs typeface="Arial"/>
              <a:sym typeface="Arial"/>
            </a:endParaRPr>
          </a:p>
        </p:txBody>
      </p:sp>
      <p:sp>
        <p:nvSpPr>
          <p:cNvPr id="4597" name="Google Shape;4597;p45: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5: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5: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Starting January 1, 2024, the new codes took effect. Medicare providers can use these new codes to seek payment for patient navigation services provided to Medicare enrollees.</a:t>
            </a:r>
            <a:endParaRPr dirty="0"/>
          </a:p>
        </p:txBody>
      </p:sp>
      <p:sp>
        <p:nvSpPr>
          <p:cNvPr id="289" name="Google Shape;289;p5: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6: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6: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This is a summary of the new codes. While I am primarily focused here on Principal Illness Navigation Services, which you may hear referred to as “PIN” codes, there are also new codes for Community Health Integration, or CHI, as well as Social Determinants of Health Risk Assessment. You may see abbreviations for Social Determinants of Health as SDOH.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purpose of each of these codes are listed here in the middle column and the actual codes are listed on the right. We are going to walk through these details now.</a:t>
            </a:r>
            <a:endParaRPr dirty="0"/>
          </a:p>
        </p:txBody>
      </p:sp>
      <p:sp>
        <p:nvSpPr>
          <p:cNvPr id="459" name="Google Shape;459;p6: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7: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7: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So, let’s start with PIN services. Who qualifies for PIN services?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First, it is critical to note that PIN codes as described in the Physician Fee Schedule cover services to </a:t>
            </a:r>
            <a:r>
              <a:rPr lang="en-US" b="1" dirty="0"/>
              <a:t>Medicare patients. </a:t>
            </a:r>
            <a:r>
              <a:rPr lang="en-US" b="0" dirty="0"/>
              <a:t>While some private insurers have indicated a commitment to follow CMS’s lead, which private insurers cover patients and to what extent is evolving.</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0" dirty="0"/>
              <a:t>Second, to use the PIN codes, services must be provided to a patient who has a </a:t>
            </a:r>
            <a:r>
              <a:rPr lang="en-US" b="1" dirty="0"/>
              <a:t>serious high-risk condition. CMS defines this as a condition that is expected to last at least 3 months in duration and puts a person at significant risk for hospitalization, nursing home placement, acute exacerbation/ decomposition, functional decline or death.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CMS expects that someone with a serious high-risk condition will have a disease-specific care plan that requires ongoing management and adjustment. </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0" dirty="0"/>
              <a:t>NOTE: There are separate codes for behavioral health conditions, and the PIN codes are not meant for behavioral services. There are special Peer Support PIN codes that are specific to peer support programs that have rigorous requirements established through the Substance Abuse and Mental Health Services Administration, also referred to as SAMHSA for short.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29" name="Google Shape;629;p7: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8: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p8: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r>
              <a:rPr lang="en-US" dirty="0"/>
              <a:t>Next, who can provide PIN services to patients?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Anyone who has training that meets the competencies listed by CMS in the rule can provide services.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It is important to remember that institutions must bill for services under a qualifying billing provider, such as a physician.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Now let’s get into the details.</a:t>
            </a:r>
            <a:endParaRPr dirty="0"/>
          </a:p>
        </p:txBody>
      </p:sp>
      <p:sp>
        <p:nvSpPr>
          <p:cNvPr id="799" name="Google Shape;799;p8: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9:notes"/>
          <p:cNvSpPr>
            <a:spLocks noGrp="1" noRot="1" noChangeAspect="1"/>
          </p:cNvSpPr>
          <p:nvPr>
            <p:ph type="sldImg" idx="2"/>
          </p:nvPr>
        </p:nvSpPr>
        <p:spPr>
          <a:xfrm>
            <a:off x="411163"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p9: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marR="0" lvl="0" indent="0" algn="l" rtl="0">
              <a:lnSpc>
                <a:spcPct val="115000"/>
              </a:lnSpc>
              <a:spcBef>
                <a:spcPts val="0"/>
              </a:spcBef>
              <a:spcAft>
                <a:spcPts val="0"/>
              </a:spcAft>
              <a:buNone/>
            </a:pPr>
            <a:r>
              <a:rPr lang="en-US" sz="1200" dirty="0">
                <a:latin typeface="Calibri" panose="020F0502020204030204" pitchFamily="34" charset="0"/>
                <a:ea typeface="Calibri" panose="020F0502020204030204" pitchFamily="34" charset="0"/>
                <a:cs typeface="Calibri" panose="020F0502020204030204" pitchFamily="34" charset="0"/>
                <a:sym typeface="Calibri"/>
              </a:rPr>
              <a:t>It is critical to remember that CMS defers to state-based credentialing requirements, which vary broadly.</a:t>
            </a:r>
            <a:endParaRPr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15000"/>
              </a:lnSpc>
              <a:spcBef>
                <a:spcPts val="0"/>
              </a:spcBef>
              <a:spcAft>
                <a:spcPts val="0"/>
              </a:spcAft>
              <a:buNone/>
            </a:pPr>
            <a:endParaRPr sz="1200" dirty="0">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15000"/>
              </a:lnSpc>
              <a:spcBef>
                <a:spcPts val="0"/>
              </a:spcBef>
              <a:spcAft>
                <a:spcPts val="0"/>
              </a:spcAft>
              <a:buNone/>
            </a:pPr>
            <a:r>
              <a:rPr lang="en-US" sz="1200" dirty="0">
                <a:latin typeface="Calibri" panose="020F0502020204030204" pitchFamily="34" charset="0"/>
                <a:ea typeface="Calibri" panose="020F0502020204030204" pitchFamily="34" charset="0"/>
                <a:cs typeface="Calibri" panose="020F0502020204030204" pitchFamily="34" charset="0"/>
                <a:sym typeface="Calibri"/>
              </a:rPr>
              <a:t>Some states have standards for credentialing for Community Health Workers (also called CHWs), but it is currently unclear whether cancer patient navigators need to fulfill their state’s CHW requirement given their more specific role in assisting cancer patients as compared to the more general scope of practice of many CHWs.</a:t>
            </a:r>
            <a:endParaRPr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15000"/>
              </a:lnSpc>
              <a:spcBef>
                <a:spcPts val="0"/>
              </a:spcBef>
              <a:spcAft>
                <a:spcPts val="0"/>
              </a:spcAft>
              <a:buNone/>
            </a:pPr>
            <a:endParaRPr sz="1200" dirty="0">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15000"/>
              </a:lnSpc>
              <a:spcBef>
                <a:spcPts val="0"/>
              </a:spcBef>
              <a:spcAft>
                <a:spcPts val="0"/>
              </a:spcAft>
              <a:buNone/>
            </a:pPr>
            <a:r>
              <a:rPr lang="en-US" sz="1200" dirty="0">
                <a:latin typeface="Calibri" panose="020F0502020204030204" pitchFamily="34" charset="0"/>
                <a:ea typeface="Calibri" panose="020F0502020204030204" pitchFamily="34" charset="0"/>
                <a:cs typeface="Calibri" panose="020F0502020204030204" pitchFamily="34" charset="0"/>
                <a:sym typeface="Calibri"/>
              </a:rPr>
              <a:t>While it may be more than is required, there are some “safe” pathways to documenting credentialing. </a:t>
            </a:r>
            <a:endParaRPr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15000"/>
              </a:lnSpc>
              <a:spcBef>
                <a:spcPts val="0"/>
              </a:spcBef>
              <a:spcAft>
                <a:spcPts val="0"/>
              </a:spcAft>
              <a:buNone/>
            </a:pPr>
            <a:endParaRPr sz="1200" dirty="0">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15000"/>
              </a:lnSpc>
              <a:spcBef>
                <a:spcPts val="0"/>
              </a:spcBef>
              <a:spcAft>
                <a:spcPts val="0"/>
              </a:spcAft>
              <a:buNone/>
            </a:pPr>
            <a:r>
              <a:rPr lang="en-US" sz="1200" dirty="0">
                <a:latin typeface="Calibri" panose="020F0502020204030204" pitchFamily="34" charset="0"/>
                <a:ea typeface="Calibri" panose="020F0502020204030204" pitchFamily="34" charset="0"/>
                <a:cs typeface="Calibri" panose="020F0502020204030204" pitchFamily="34" charset="0"/>
                <a:sym typeface="Calibri"/>
              </a:rPr>
              <a:t>First, if your state has CHW credentialing standards, get credentialed through your state program.</a:t>
            </a:r>
            <a:endParaRPr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15000"/>
              </a:lnSpc>
              <a:spcBef>
                <a:spcPts val="0"/>
              </a:spcBef>
              <a:spcAft>
                <a:spcPts val="0"/>
              </a:spcAft>
              <a:buNone/>
            </a:pPr>
            <a:endParaRPr sz="1200" dirty="0">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15000"/>
              </a:lnSpc>
              <a:spcBef>
                <a:spcPts val="0"/>
              </a:spcBef>
              <a:spcAft>
                <a:spcPts val="0"/>
              </a:spcAft>
              <a:buClr>
                <a:schemeClr val="dk1"/>
              </a:buClr>
              <a:buSzPts val="1800"/>
              <a:buFont typeface="Calibri"/>
              <a:buNone/>
            </a:pPr>
            <a:r>
              <a:rPr lang="en-US" sz="1200" dirty="0">
                <a:latin typeface="Calibri" panose="020F0502020204030204" pitchFamily="34" charset="0"/>
                <a:ea typeface="Calibri" panose="020F0502020204030204" pitchFamily="34" charset="0"/>
                <a:cs typeface="Calibri" panose="020F0502020204030204" pitchFamily="34" charset="0"/>
                <a:sym typeface="Calibri"/>
              </a:rPr>
              <a:t>Second, CMS expects that navigators have training that includes </a:t>
            </a:r>
            <a:r>
              <a:rPr lang="en-US" sz="1200" b="1" dirty="0">
                <a:highlight>
                  <a:srgbClr val="FFFF00"/>
                </a:highlight>
                <a:latin typeface="Calibri" panose="020F0502020204030204" pitchFamily="34" charset="0"/>
                <a:ea typeface="Calibri" panose="020F0502020204030204" pitchFamily="34" charset="0"/>
                <a:cs typeface="Calibri" panose="020F0502020204030204" pitchFamily="34" charset="0"/>
                <a:sym typeface="Open Sans"/>
              </a:rPr>
              <a:t>competencies of patient and family communication, interpersonal and relationship-building, patient and family capacity building, service coordination and systems navigation, patient advocacy, facilitation, individual and community assessment, professionalism and ethical conduct. </a:t>
            </a:r>
            <a:r>
              <a:rPr lang="en-US" sz="1200" dirty="0">
                <a:latin typeface="Calibri" panose="020F0502020204030204" pitchFamily="34" charset="0"/>
                <a:ea typeface="Calibri" panose="020F0502020204030204" pitchFamily="34" charset="0"/>
                <a:cs typeface="Calibri" panose="020F0502020204030204" pitchFamily="34" charset="0"/>
                <a:sym typeface="Calibri"/>
              </a:rPr>
              <a:t>It is important to emphasize that CMS does </a:t>
            </a:r>
            <a:r>
              <a:rPr lang="en-US" sz="1200" b="1" dirty="0">
                <a:latin typeface="Calibri" panose="020F0502020204030204" pitchFamily="34" charset="0"/>
                <a:ea typeface="Calibri" panose="020F0502020204030204" pitchFamily="34" charset="0"/>
                <a:cs typeface="Calibri" panose="020F0502020204030204" pitchFamily="34" charset="0"/>
                <a:sym typeface="Calibri"/>
              </a:rPr>
              <a:t>not</a:t>
            </a:r>
            <a:r>
              <a:rPr lang="en-US" sz="1200" dirty="0">
                <a:latin typeface="Calibri" panose="020F0502020204030204" pitchFamily="34" charset="0"/>
                <a:ea typeface="Calibri" panose="020F0502020204030204" pitchFamily="34" charset="0"/>
                <a:cs typeface="Calibri" panose="020F0502020204030204" pitchFamily="34" charset="0"/>
                <a:sym typeface="Calibri"/>
              </a:rPr>
              <a:t> require CERTIFICATION in the 2024 rule. Rather it specifies expectations for training that would reasonably result in navigator competency in the areas mentioned.</a:t>
            </a:r>
            <a:endParaRPr sz="1200" b="1" dirty="0">
              <a:highlight>
                <a:srgbClr val="FFFF00"/>
              </a:highlight>
              <a:latin typeface="Calibri" panose="020F0502020204030204" pitchFamily="34" charset="0"/>
              <a:ea typeface="Calibri" panose="020F0502020204030204" pitchFamily="34" charset="0"/>
              <a:cs typeface="Calibri" panose="020F0502020204030204" pitchFamily="34" charset="0"/>
              <a:sym typeface="Open Sans"/>
            </a:endParaRPr>
          </a:p>
          <a:p>
            <a:pPr marL="0" marR="0" lvl="0" indent="0" algn="l" rtl="0">
              <a:lnSpc>
                <a:spcPct val="115000"/>
              </a:lnSpc>
              <a:spcBef>
                <a:spcPts val="0"/>
              </a:spcBef>
              <a:spcAft>
                <a:spcPts val="0"/>
              </a:spcAft>
              <a:buNone/>
            </a:pPr>
            <a:endParaRPr sz="1200" b="1" dirty="0">
              <a:highlight>
                <a:srgbClr val="FFFF00"/>
              </a:highlight>
              <a:latin typeface="Calibri" panose="020F0502020204030204" pitchFamily="34" charset="0"/>
              <a:ea typeface="Calibri" panose="020F0502020204030204" pitchFamily="34" charset="0"/>
              <a:cs typeface="Calibri" panose="020F0502020204030204" pitchFamily="34" charset="0"/>
              <a:sym typeface="Open Sans"/>
            </a:endParaRPr>
          </a:p>
          <a:p>
            <a:pPr marL="0" marR="0" lvl="0" indent="0" algn="l" rtl="0">
              <a:lnSpc>
                <a:spcPct val="115000"/>
              </a:lnSpc>
              <a:spcBef>
                <a:spcPts val="0"/>
              </a:spcBef>
              <a:spcAft>
                <a:spcPts val="0"/>
              </a:spcAft>
              <a:buNone/>
            </a:pPr>
            <a:r>
              <a:rPr lang="en-US" sz="1200" b="1" dirty="0">
                <a:highlight>
                  <a:srgbClr val="FFFF00"/>
                </a:highlight>
                <a:latin typeface="Calibri" panose="020F0502020204030204" pitchFamily="34" charset="0"/>
                <a:ea typeface="Calibri" panose="020F0502020204030204" pitchFamily="34" charset="0"/>
                <a:cs typeface="Calibri" panose="020F0502020204030204" pitchFamily="34" charset="0"/>
                <a:sym typeface="Open Sans"/>
              </a:rPr>
              <a:t>Third, CMS expects that navigators develop an appropriate knowledge base. This will look different for navigators based on whom they are assisting for services.</a:t>
            </a:r>
            <a:endParaRPr sz="1200" dirty="0">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15000"/>
              </a:lnSpc>
              <a:spcBef>
                <a:spcPts val="0"/>
              </a:spcBef>
              <a:spcAft>
                <a:spcPts val="0"/>
              </a:spcAft>
              <a:buNone/>
            </a:pPr>
            <a:endParaRPr sz="1200"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69" name="Google Shape;969;p9:notes"/>
          <p:cNvSpPr txBox="1">
            <a:spLocks noGrp="1"/>
          </p:cNvSpPr>
          <p:nvPr>
            <p:ph type="sldNum" idx="12"/>
          </p:nvPr>
        </p:nvSpPr>
        <p:spPr>
          <a:xfrm>
            <a:off x="3979931" y="8845045"/>
            <a:ext cx="3044719" cy="465614"/>
          </a:xfrm>
          <a:prstGeom prst="rect">
            <a:avLst/>
          </a:prstGeom>
          <a:noFill/>
          <a:ln>
            <a:noFill/>
          </a:ln>
        </p:spPr>
        <p:txBody>
          <a:bodyPr spcFirstLastPara="1" wrap="square" lIns="93325" tIns="46650" rIns="93325" bIns="4665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1">
  <p:cSld name="Title Slide1">
    <p:spTree>
      <p:nvGrpSpPr>
        <p:cNvPr id="1" name="Shape 15"/>
        <p:cNvGrpSpPr/>
        <p:nvPr/>
      </p:nvGrpSpPr>
      <p:grpSpPr>
        <a:xfrm>
          <a:off x="0" y="0"/>
          <a:ext cx="0" cy="0"/>
          <a:chOff x="0" y="0"/>
          <a:chExt cx="0" cy="0"/>
        </a:xfrm>
      </p:grpSpPr>
      <p:pic>
        <p:nvPicPr>
          <p:cNvPr id="16" name="Google Shape;16;p47" descr="PPT-General7.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47"/>
          <p:cNvSpPr txBox="1">
            <a:spLocks noGrp="1"/>
          </p:cNvSpPr>
          <p:nvPr>
            <p:ph type="subTitle" idx="1"/>
          </p:nvPr>
        </p:nvSpPr>
        <p:spPr>
          <a:xfrm>
            <a:off x="3454401" y="3137687"/>
            <a:ext cx="8432799" cy="1752600"/>
          </a:xfrm>
          <a:prstGeom prst="rect">
            <a:avLst/>
          </a:prstGeom>
          <a:noFill/>
          <a:ln>
            <a:noFill/>
          </a:ln>
        </p:spPr>
        <p:txBody>
          <a:bodyPr spcFirstLastPara="1" wrap="square" lIns="91425" tIns="45700" rIns="91425" bIns="45700" anchor="t" anchorCtr="0">
            <a:noAutofit/>
          </a:bodyPr>
          <a:lstStyle>
            <a:lvl1pPr lvl="0" algn="l">
              <a:spcBef>
                <a:spcPts val="640"/>
              </a:spcBef>
              <a:spcAft>
                <a:spcPts val="0"/>
              </a:spcAft>
              <a:buClr>
                <a:srgbClr val="ECE9C6"/>
              </a:buClr>
              <a:buSzPts val="3200"/>
              <a:buFont typeface="Arial"/>
              <a:buNone/>
              <a:defRPr>
                <a:solidFill>
                  <a:srgbClr val="ECE9C6"/>
                </a:solidFill>
                <a:latin typeface="Arial"/>
                <a:ea typeface="Arial"/>
                <a:cs typeface="Arial"/>
                <a:sym typeface="Arial"/>
              </a:defRPr>
            </a:lvl1pPr>
            <a:lvl2pPr lvl="1" algn="ctr">
              <a:spcBef>
                <a:spcPts val="560"/>
              </a:spcBef>
              <a:spcAft>
                <a:spcPts val="0"/>
              </a:spcAft>
              <a:buClr>
                <a:srgbClr val="888888"/>
              </a:buClr>
              <a:buSzPts val="2800"/>
              <a:buFont typeface="Arial"/>
              <a:buNone/>
              <a:defRPr>
                <a:solidFill>
                  <a:srgbClr val="888888"/>
                </a:solidFill>
              </a:defRPr>
            </a:lvl2pPr>
            <a:lvl3pPr lvl="2" algn="ctr">
              <a:spcBef>
                <a:spcPts val="480"/>
              </a:spcBef>
              <a:spcAft>
                <a:spcPts val="0"/>
              </a:spcAft>
              <a:buClr>
                <a:srgbClr val="888888"/>
              </a:buClr>
              <a:buSzPts val="2400"/>
              <a:buFont typeface="Arial"/>
              <a:buNone/>
              <a:defRPr>
                <a:solidFill>
                  <a:srgbClr val="888888"/>
                </a:solidFill>
              </a:defRPr>
            </a:lvl3pPr>
            <a:lvl4pPr lvl="3" algn="ctr">
              <a:spcBef>
                <a:spcPts val="400"/>
              </a:spcBef>
              <a:spcAft>
                <a:spcPts val="0"/>
              </a:spcAft>
              <a:buClr>
                <a:srgbClr val="888888"/>
              </a:buClr>
              <a:buSzPts val="2000"/>
              <a:buFont typeface="Arial"/>
              <a:buNone/>
              <a:defRPr>
                <a:solidFill>
                  <a:srgbClr val="888888"/>
                </a:solidFill>
              </a:defRPr>
            </a:lvl4pPr>
            <a:lvl5pPr lvl="4" algn="ctr">
              <a:spcBef>
                <a:spcPts val="400"/>
              </a:spcBef>
              <a:spcAft>
                <a:spcPts val="0"/>
              </a:spcAft>
              <a:buClr>
                <a:srgbClr val="888888"/>
              </a:buClr>
              <a:buSzPts val="2000"/>
              <a:buFont typeface="Arial"/>
              <a:buNone/>
              <a:defRPr>
                <a:solidFill>
                  <a:srgbClr val="888888"/>
                </a:solidFill>
              </a:defRPr>
            </a:lvl5pPr>
            <a:lvl6pPr lvl="5" algn="ctr">
              <a:spcBef>
                <a:spcPts val="400"/>
              </a:spcBef>
              <a:spcAft>
                <a:spcPts val="0"/>
              </a:spcAft>
              <a:buClr>
                <a:srgbClr val="888888"/>
              </a:buClr>
              <a:buSzPts val="2000"/>
              <a:buFont typeface="Arial"/>
              <a:buNone/>
              <a:defRPr>
                <a:solidFill>
                  <a:srgbClr val="888888"/>
                </a:solidFill>
              </a:defRPr>
            </a:lvl6pPr>
            <a:lvl7pPr lvl="6" algn="ctr">
              <a:spcBef>
                <a:spcPts val="400"/>
              </a:spcBef>
              <a:spcAft>
                <a:spcPts val="0"/>
              </a:spcAft>
              <a:buClr>
                <a:srgbClr val="888888"/>
              </a:buClr>
              <a:buSzPts val="2000"/>
              <a:buFont typeface="Arial"/>
              <a:buNone/>
              <a:defRPr>
                <a:solidFill>
                  <a:srgbClr val="888888"/>
                </a:solidFill>
              </a:defRPr>
            </a:lvl7pPr>
            <a:lvl8pPr lvl="7" algn="ctr">
              <a:spcBef>
                <a:spcPts val="400"/>
              </a:spcBef>
              <a:spcAft>
                <a:spcPts val="0"/>
              </a:spcAft>
              <a:buClr>
                <a:srgbClr val="888888"/>
              </a:buClr>
              <a:buSzPts val="2000"/>
              <a:buFont typeface="Arial"/>
              <a:buNone/>
              <a:defRPr>
                <a:solidFill>
                  <a:srgbClr val="888888"/>
                </a:solidFill>
              </a:defRPr>
            </a:lvl8pPr>
            <a:lvl9pPr lvl="8" algn="ctr">
              <a:spcBef>
                <a:spcPts val="400"/>
              </a:spcBef>
              <a:spcAft>
                <a:spcPts val="0"/>
              </a:spcAft>
              <a:buClr>
                <a:srgbClr val="888888"/>
              </a:buClr>
              <a:buSzPts val="2000"/>
              <a:buFont typeface="Arial"/>
              <a:buNone/>
              <a:defRPr>
                <a:solidFill>
                  <a:srgbClr val="888888"/>
                </a:solidFill>
              </a:defRPr>
            </a:lvl9pPr>
          </a:lstStyle>
          <a:p>
            <a:endParaRPr/>
          </a:p>
        </p:txBody>
      </p:sp>
      <p:sp>
        <p:nvSpPr>
          <p:cNvPr id="18" name="Google Shape;18;p47"/>
          <p:cNvSpPr txBox="1">
            <a:spLocks noGrp="1"/>
          </p:cNvSpPr>
          <p:nvPr>
            <p:ph type="title"/>
          </p:nvPr>
        </p:nvSpPr>
        <p:spPr>
          <a:xfrm>
            <a:off x="3454401" y="457200"/>
            <a:ext cx="8432799" cy="2514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19" name="Google Shape;19;p47"/>
          <p:cNvPicPr preferRelativeResize="0"/>
          <p:nvPr/>
        </p:nvPicPr>
        <p:blipFill rotWithShape="1">
          <a:blip r:embed="rId3">
            <a:alphaModFix/>
          </a:blip>
          <a:srcRect/>
          <a:stretch/>
        </p:blipFill>
        <p:spPr>
          <a:xfrm>
            <a:off x="8534400" y="5858870"/>
            <a:ext cx="3200400" cy="541930"/>
          </a:xfrm>
          <a:prstGeom prst="rect">
            <a:avLst/>
          </a:prstGeom>
          <a:noFill/>
          <a:ln>
            <a:noFill/>
          </a:ln>
        </p:spPr>
      </p:pic>
      <p:pic>
        <p:nvPicPr>
          <p:cNvPr id="20" name="Google Shape;20;p47"/>
          <p:cNvPicPr preferRelativeResize="0"/>
          <p:nvPr/>
        </p:nvPicPr>
        <p:blipFill rotWithShape="1">
          <a:blip r:embed="rId4">
            <a:alphaModFix/>
          </a:blip>
          <a:srcRect/>
          <a:stretch/>
        </p:blipFill>
        <p:spPr>
          <a:xfrm>
            <a:off x="609600" y="304800"/>
            <a:ext cx="2540001" cy="18907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8"/>
          <p:cNvSpPr txBox="1">
            <a:spLocks noGrp="1"/>
          </p:cNvSpPr>
          <p:nvPr>
            <p:ph type="title"/>
          </p:nvPr>
        </p:nvSpPr>
        <p:spPr>
          <a:xfrm>
            <a:off x="609600" y="304800"/>
            <a:ext cx="10972800" cy="685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3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48"/>
          <p:cNvSpPr txBox="1">
            <a:spLocks noGrp="1"/>
          </p:cNvSpPr>
          <p:nvPr>
            <p:ph type="body" idx="1"/>
          </p:nvPr>
        </p:nvSpPr>
        <p:spPr>
          <a:xfrm>
            <a:off x="609600" y="1447800"/>
            <a:ext cx="10972800" cy="4114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3F3F3F"/>
              </a:buClr>
              <a:buSzPts val="1800"/>
              <a:buChar char="•"/>
              <a:defRPr/>
            </a:lvl1pPr>
            <a:lvl2pPr marL="914400" lvl="1" indent="-342900" algn="l">
              <a:spcBef>
                <a:spcPts val="360"/>
              </a:spcBef>
              <a:spcAft>
                <a:spcPts val="0"/>
              </a:spcAft>
              <a:buClr>
                <a:srgbClr val="3F3F3F"/>
              </a:buClr>
              <a:buSzPts val="1800"/>
              <a:buChar char="–"/>
              <a:defRPr/>
            </a:lvl2pPr>
            <a:lvl3pPr marL="1371600" lvl="2" indent="-342900" algn="l">
              <a:spcBef>
                <a:spcPts val="360"/>
              </a:spcBef>
              <a:spcAft>
                <a:spcPts val="0"/>
              </a:spcAft>
              <a:buClr>
                <a:srgbClr val="3F3F3F"/>
              </a:buClr>
              <a:buSzPts val="1800"/>
              <a:buChar char="•"/>
              <a:defRPr/>
            </a:lvl3pPr>
            <a:lvl4pPr marL="1828800" lvl="3" indent="-342900" algn="l">
              <a:spcBef>
                <a:spcPts val="360"/>
              </a:spcBef>
              <a:spcAft>
                <a:spcPts val="0"/>
              </a:spcAft>
              <a:buClr>
                <a:srgbClr val="3F3F3F"/>
              </a:buClr>
              <a:buSzPts val="1800"/>
              <a:buChar char="–"/>
              <a:defRPr/>
            </a:lvl4pPr>
            <a:lvl5pPr marL="2286000" lvl="4" indent="-342900" algn="l">
              <a:spcBef>
                <a:spcPts val="36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4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4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4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4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rgbClr val="3F3F3F"/>
              </a:buClr>
              <a:buSzPts val="1800"/>
              <a:buFont typeface="Arial"/>
              <a:buNone/>
              <a:defRPr sz="1800"/>
            </a:lvl1pPr>
            <a:lvl2pPr lvl="1" algn="ctr">
              <a:spcBef>
                <a:spcPts val="300"/>
              </a:spcBef>
              <a:spcAft>
                <a:spcPts val="0"/>
              </a:spcAft>
              <a:buClr>
                <a:srgbClr val="3F3F3F"/>
              </a:buClr>
              <a:buSzPts val="1500"/>
              <a:buFont typeface="Arial"/>
              <a:buNone/>
              <a:defRPr sz="1500"/>
            </a:lvl2pPr>
            <a:lvl3pPr lvl="2" algn="ctr">
              <a:spcBef>
                <a:spcPts val="270"/>
              </a:spcBef>
              <a:spcAft>
                <a:spcPts val="0"/>
              </a:spcAft>
              <a:buClr>
                <a:srgbClr val="3F3F3F"/>
              </a:buClr>
              <a:buSzPts val="1350"/>
              <a:buFont typeface="Arial"/>
              <a:buNone/>
              <a:defRPr sz="1350"/>
            </a:lvl3pPr>
            <a:lvl4pPr lvl="3" algn="ctr">
              <a:spcBef>
                <a:spcPts val="240"/>
              </a:spcBef>
              <a:spcAft>
                <a:spcPts val="0"/>
              </a:spcAft>
              <a:buClr>
                <a:srgbClr val="3F3F3F"/>
              </a:buClr>
              <a:buSzPts val="1200"/>
              <a:buFont typeface="Arial"/>
              <a:buNone/>
              <a:defRPr sz="1200"/>
            </a:lvl4pPr>
            <a:lvl5pPr lvl="4" algn="ctr">
              <a:spcBef>
                <a:spcPts val="240"/>
              </a:spcBef>
              <a:spcAft>
                <a:spcPts val="0"/>
              </a:spcAft>
              <a:buClr>
                <a:srgbClr val="3F3F3F"/>
              </a:buClr>
              <a:buSzPts val="1200"/>
              <a:buFont typeface="Arial"/>
              <a:buNone/>
              <a:defRPr sz="1200"/>
            </a:lvl5pPr>
            <a:lvl6pPr lvl="5" algn="ctr">
              <a:spcBef>
                <a:spcPts val="240"/>
              </a:spcBef>
              <a:spcAft>
                <a:spcPts val="0"/>
              </a:spcAft>
              <a:buClr>
                <a:schemeClr val="dk1"/>
              </a:buClr>
              <a:buSzPts val="1200"/>
              <a:buFont typeface="Arial"/>
              <a:buNone/>
              <a:defRPr sz="1200"/>
            </a:lvl6pPr>
            <a:lvl7pPr lvl="6" algn="ctr">
              <a:spcBef>
                <a:spcPts val="240"/>
              </a:spcBef>
              <a:spcAft>
                <a:spcPts val="0"/>
              </a:spcAft>
              <a:buClr>
                <a:schemeClr val="dk1"/>
              </a:buClr>
              <a:buSzPts val="1200"/>
              <a:buFont typeface="Arial"/>
              <a:buNone/>
              <a:defRPr sz="1200"/>
            </a:lvl7pPr>
            <a:lvl8pPr lvl="7" algn="ctr">
              <a:spcBef>
                <a:spcPts val="240"/>
              </a:spcBef>
              <a:spcAft>
                <a:spcPts val="0"/>
              </a:spcAft>
              <a:buClr>
                <a:schemeClr val="dk1"/>
              </a:buClr>
              <a:buSzPts val="1200"/>
              <a:buFont typeface="Arial"/>
              <a:buNone/>
              <a:defRPr sz="1200"/>
            </a:lvl8pPr>
            <a:lvl9pPr lvl="8" algn="ctr">
              <a:spcBef>
                <a:spcPts val="240"/>
              </a:spcBef>
              <a:spcAft>
                <a:spcPts val="0"/>
              </a:spcAft>
              <a:buClr>
                <a:schemeClr val="dk1"/>
              </a:buClr>
              <a:buSzPts val="1200"/>
              <a:buFont typeface="Arial"/>
              <a:buNone/>
              <a:defRPr sz="1200"/>
            </a:lvl9pPr>
          </a:lstStyle>
          <a:p>
            <a:endParaRPr/>
          </a:p>
        </p:txBody>
      </p:sp>
      <p:sp>
        <p:nvSpPr>
          <p:cNvPr id="31" name="Google Shape;31;p5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Google Shape;32;p5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5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1"/>
          <p:cNvSpPr txBox="1">
            <a:spLocks noGrp="1"/>
          </p:cNvSpPr>
          <p:nvPr>
            <p:ph type="title"/>
          </p:nvPr>
        </p:nvSpPr>
        <p:spPr>
          <a:xfrm>
            <a:off x="609600" y="304800"/>
            <a:ext cx="109728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51"/>
          <p:cNvSpPr txBox="1">
            <a:spLocks noGrp="1"/>
          </p:cNvSpPr>
          <p:nvPr>
            <p:ph type="body" idx="1"/>
          </p:nvPr>
        </p:nvSpPr>
        <p:spPr>
          <a:xfrm>
            <a:off x="609600" y="1600201"/>
            <a:ext cx="5384800" cy="38862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3F3F3F"/>
              </a:buClr>
              <a:buSzPts val="2800"/>
              <a:buFont typeface="Arial"/>
              <a:buChar char="•"/>
              <a:defRPr sz="2800"/>
            </a:lvl1pPr>
            <a:lvl2pPr marL="914400" lvl="1" indent="-381000" algn="l">
              <a:spcBef>
                <a:spcPts val="480"/>
              </a:spcBef>
              <a:spcAft>
                <a:spcPts val="0"/>
              </a:spcAft>
              <a:buClr>
                <a:srgbClr val="3F3F3F"/>
              </a:buClr>
              <a:buSzPts val="2400"/>
              <a:buFont typeface="Arial"/>
              <a:buChar char="–"/>
              <a:defRPr sz="2400"/>
            </a:lvl2pPr>
            <a:lvl3pPr marL="1371600" lvl="2" indent="-355600" algn="l">
              <a:spcBef>
                <a:spcPts val="400"/>
              </a:spcBef>
              <a:spcAft>
                <a:spcPts val="0"/>
              </a:spcAft>
              <a:buClr>
                <a:srgbClr val="3F3F3F"/>
              </a:buClr>
              <a:buSzPts val="2000"/>
              <a:buFont typeface="Arial"/>
              <a:buChar char="•"/>
              <a:defRPr sz="2000"/>
            </a:lvl3pPr>
            <a:lvl4pPr marL="1828800" lvl="3" indent="-342900" algn="l">
              <a:spcBef>
                <a:spcPts val="360"/>
              </a:spcBef>
              <a:spcAft>
                <a:spcPts val="0"/>
              </a:spcAft>
              <a:buClr>
                <a:srgbClr val="3F3F3F"/>
              </a:buClr>
              <a:buSzPts val="1800"/>
              <a:buFont typeface="Arial"/>
              <a:buChar char="–"/>
              <a:defRPr sz="1800"/>
            </a:lvl4pPr>
            <a:lvl5pPr marL="2286000" lvl="4" indent="-342900" algn="l">
              <a:spcBef>
                <a:spcPts val="360"/>
              </a:spcBef>
              <a:spcAft>
                <a:spcPts val="0"/>
              </a:spcAft>
              <a:buClr>
                <a:srgbClr val="3F3F3F"/>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7" name="Google Shape;37;p51"/>
          <p:cNvSpPr txBox="1">
            <a:spLocks noGrp="1"/>
          </p:cNvSpPr>
          <p:nvPr>
            <p:ph type="body" idx="2"/>
          </p:nvPr>
        </p:nvSpPr>
        <p:spPr>
          <a:xfrm>
            <a:off x="6197600" y="1600201"/>
            <a:ext cx="5384800" cy="38862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3F3F3F"/>
              </a:buClr>
              <a:buSzPts val="2800"/>
              <a:buFont typeface="Arial"/>
              <a:buChar char="•"/>
              <a:defRPr sz="2800"/>
            </a:lvl1pPr>
            <a:lvl2pPr marL="914400" lvl="1" indent="-381000" algn="l">
              <a:spcBef>
                <a:spcPts val="480"/>
              </a:spcBef>
              <a:spcAft>
                <a:spcPts val="0"/>
              </a:spcAft>
              <a:buClr>
                <a:srgbClr val="3F3F3F"/>
              </a:buClr>
              <a:buSzPts val="2400"/>
              <a:buFont typeface="Arial"/>
              <a:buChar char="–"/>
              <a:defRPr sz="2400"/>
            </a:lvl2pPr>
            <a:lvl3pPr marL="1371600" lvl="2" indent="-355600" algn="l">
              <a:spcBef>
                <a:spcPts val="400"/>
              </a:spcBef>
              <a:spcAft>
                <a:spcPts val="0"/>
              </a:spcAft>
              <a:buClr>
                <a:srgbClr val="3F3F3F"/>
              </a:buClr>
              <a:buSzPts val="2000"/>
              <a:buFont typeface="Arial"/>
              <a:buChar char="•"/>
              <a:defRPr sz="2000"/>
            </a:lvl3pPr>
            <a:lvl4pPr marL="1828800" lvl="3" indent="-342900" algn="l">
              <a:spcBef>
                <a:spcPts val="360"/>
              </a:spcBef>
              <a:spcAft>
                <a:spcPts val="0"/>
              </a:spcAft>
              <a:buClr>
                <a:srgbClr val="3F3F3F"/>
              </a:buClr>
              <a:buSzPts val="1800"/>
              <a:buFont typeface="Arial"/>
              <a:buChar char="–"/>
              <a:defRPr sz="1800"/>
            </a:lvl4pPr>
            <a:lvl5pPr marL="2286000" lvl="4" indent="-342900" algn="l">
              <a:spcBef>
                <a:spcPts val="360"/>
              </a:spcBef>
              <a:spcAft>
                <a:spcPts val="0"/>
              </a:spcAft>
              <a:buClr>
                <a:srgbClr val="3F3F3F"/>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8"/>
        <p:cNvGrpSpPr/>
        <p:nvPr/>
      </p:nvGrpSpPr>
      <p:grpSpPr>
        <a:xfrm>
          <a:off x="0" y="0"/>
          <a:ext cx="0" cy="0"/>
          <a:chOff x="0" y="0"/>
          <a:chExt cx="0" cy="0"/>
        </a:xfrm>
      </p:grpSpPr>
      <p:sp>
        <p:nvSpPr>
          <p:cNvPr id="39" name="Google Shape;39;p52"/>
          <p:cNvSpPr txBox="1">
            <a:spLocks noGrp="1"/>
          </p:cNvSpPr>
          <p:nvPr>
            <p:ph type="title"/>
          </p:nvPr>
        </p:nvSpPr>
        <p:spPr>
          <a:xfrm>
            <a:off x="609600" y="304800"/>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52"/>
          <p:cNvSpPr txBox="1">
            <a:spLocks noGrp="1"/>
          </p:cNvSpPr>
          <p:nvPr>
            <p:ph type="body" idx="1"/>
          </p:nvPr>
        </p:nvSpPr>
        <p:spPr>
          <a:xfrm>
            <a:off x="609600" y="1600201"/>
            <a:ext cx="10972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3F3F3F"/>
              </a:buClr>
              <a:buSzPts val="1800"/>
              <a:buChar char="•"/>
              <a:defRPr/>
            </a:lvl1pPr>
            <a:lvl2pPr marL="914400" lvl="1" indent="-342900" algn="l">
              <a:spcBef>
                <a:spcPts val="360"/>
              </a:spcBef>
              <a:spcAft>
                <a:spcPts val="0"/>
              </a:spcAft>
              <a:buClr>
                <a:srgbClr val="3F3F3F"/>
              </a:buClr>
              <a:buSzPts val="1800"/>
              <a:buChar char="–"/>
              <a:defRPr/>
            </a:lvl2pPr>
            <a:lvl3pPr marL="1371600" lvl="2" indent="-342900" algn="l">
              <a:spcBef>
                <a:spcPts val="360"/>
              </a:spcBef>
              <a:spcAft>
                <a:spcPts val="0"/>
              </a:spcAft>
              <a:buClr>
                <a:srgbClr val="3F3F3F"/>
              </a:buClr>
              <a:buSzPts val="1800"/>
              <a:buChar char="•"/>
              <a:defRPr/>
            </a:lvl3pPr>
            <a:lvl4pPr marL="1828800" lvl="3" indent="-342900" algn="l">
              <a:spcBef>
                <a:spcPts val="360"/>
              </a:spcBef>
              <a:spcAft>
                <a:spcPts val="0"/>
              </a:spcAft>
              <a:buClr>
                <a:srgbClr val="3F3F3F"/>
              </a:buClr>
              <a:buSzPts val="1800"/>
              <a:buChar char="–"/>
              <a:defRPr/>
            </a:lvl4pPr>
            <a:lvl5pPr marL="2286000" lvl="4" indent="-342900" algn="l">
              <a:spcBef>
                <a:spcPts val="36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C00C-EF72-EDAB-4553-F9DF3EE1CC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E00625-A50E-0559-DB3D-13F7F23159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3B25AF-2642-1910-CBFE-4C3ADF003F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8277B4-E56C-4D1B-9A9F-2F16D528C1A3}"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37EC6E93-7A0E-774F-CCAB-A21DF1903F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6EED517D-BC53-F251-9F7F-1AEAC9C1A8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378E6D-65B6-41C2-8515-2F1633BF0193}"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1238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6" descr="PPT-General6.jpg"/>
          <p:cNvPicPr preferRelativeResize="0"/>
          <p:nvPr/>
        </p:nvPicPr>
        <p:blipFill rotWithShape="1">
          <a:blip r:embed="rId8">
            <a:alphaModFix/>
          </a:blip>
          <a:srcRect r="50038"/>
          <a:stretch/>
        </p:blipFill>
        <p:spPr>
          <a:xfrm>
            <a:off x="0" y="2438400"/>
            <a:ext cx="12192000" cy="4419600"/>
          </a:xfrm>
          <a:prstGeom prst="rect">
            <a:avLst/>
          </a:prstGeom>
          <a:noFill/>
          <a:ln>
            <a:noFill/>
          </a:ln>
        </p:spPr>
      </p:pic>
      <p:sp>
        <p:nvSpPr>
          <p:cNvPr id="11" name="Google Shape;11;p46"/>
          <p:cNvSpPr txBox="1">
            <a:spLocks noGrp="1"/>
          </p:cNvSpPr>
          <p:nvPr>
            <p:ph type="title"/>
          </p:nvPr>
        </p:nvSpPr>
        <p:spPr>
          <a:xfrm>
            <a:off x="609600" y="304800"/>
            <a:ext cx="10972800" cy="762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3500" b="1" i="0" u="none" strike="noStrike" cap="none">
                <a:solidFill>
                  <a:srgbClr val="3F3F3F"/>
                </a:solidFill>
                <a:latin typeface="Arial"/>
                <a:ea typeface="Arial"/>
                <a:cs typeface="Arial"/>
                <a:sym typeface="Arial"/>
              </a:defRPr>
            </a:lvl1pPr>
            <a:lvl2pPr marR="0" lvl="1" algn="ctr" rtl="0">
              <a:spcBef>
                <a:spcPts val="0"/>
              </a:spcBef>
              <a:spcAft>
                <a:spcPts val="0"/>
              </a:spcAft>
              <a:buSzPts val="1400"/>
              <a:buNone/>
              <a:defRPr sz="3600" b="0" i="0" u="none" strike="noStrike" cap="none">
                <a:solidFill>
                  <a:srgbClr val="365F91"/>
                </a:solidFill>
                <a:latin typeface="Trebuchet MS"/>
                <a:ea typeface="Trebuchet MS"/>
                <a:cs typeface="Trebuchet MS"/>
                <a:sym typeface="Trebuchet MS"/>
              </a:defRPr>
            </a:lvl2pPr>
            <a:lvl3pPr marR="0" lvl="2" algn="ctr" rtl="0">
              <a:spcBef>
                <a:spcPts val="0"/>
              </a:spcBef>
              <a:spcAft>
                <a:spcPts val="0"/>
              </a:spcAft>
              <a:buSzPts val="1400"/>
              <a:buNone/>
              <a:defRPr sz="3600" b="0" i="0" u="none" strike="noStrike" cap="none">
                <a:solidFill>
                  <a:srgbClr val="365F91"/>
                </a:solidFill>
                <a:latin typeface="Trebuchet MS"/>
                <a:ea typeface="Trebuchet MS"/>
                <a:cs typeface="Trebuchet MS"/>
                <a:sym typeface="Trebuchet MS"/>
              </a:defRPr>
            </a:lvl3pPr>
            <a:lvl4pPr marR="0" lvl="3" algn="ctr" rtl="0">
              <a:spcBef>
                <a:spcPts val="0"/>
              </a:spcBef>
              <a:spcAft>
                <a:spcPts val="0"/>
              </a:spcAft>
              <a:buSzPts val="1400"/>
              <a:buNone/>
              <a:defRPr sz="3600" b="0" i="0" u="none" strike="noStrike" cap="none">
                <a:solidFill>
                  <a:srgbClr val="365F91"/>
                </a:solidFill>
                <a:latin typeface="Trebuchet MS"/>
                <a:ea typeface="Trebuchet MS"/>
                <a:cs typeface="Trebuchet MS"/>
                <a:sym typeface="Trebuchet MS"/>
              </a:defRPr>
            </a:lvl4pPr>
            <a:lvl5pPr marR="0" lvl="4" algn="ctr" rtl="0">
              <a:spcBef>
                <a:spcPts val="0"/>
              </a:spcBef>
              <a:spcAft>
                <a:spcPts val="0"/>
              </a:spcAft>
              <a:buSzPts val="1400"/>
              <a:buNone/>
              <a:defRPr sz="3600" b="0" i="0" u="none" strike="noStrike" cap="none">
                <a:solidFill>
                  <a:srgbClr val="365F91"/>
                </a:solidFill>
                <a:latin typeface="Trebuchet MS"/>
                <a:ea typeface="Trebuchet MS"/>
                <a:cs typeface="Trebuchet MS"/>
                <a:sym typeface="Trebuchet MS"/>
              </a:defRPr>
            </a:lvl5pPr>
            <a:lvl6pPr marR="0" lvl="5" algn="ctr" rtl="0">
              <a:spcBef>
                <a:spcPts val="0"/>
              </a:spcBef>
              <a:spcAft>
                <a:spcPts val="0"/>
              </a:spcAft>
              <a:buSzPts val="1400"/>
              <a:buNone/>
              <a:defRPr sz="4400" b="0" i="0" u="none" strike="noStrike" cap="none">
                <a:solidFill>
                  <a:srgbClr val="365F9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365F9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365F9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365F91"/>
                </a:solidFill>
                <a:latin typeface="Arial"/>
                <a:ea typeface="Arial"/>
                <a:cs typeface="Arial"/>
                <a:sym typeface="Arial"/>
              </a:defRPr>
            </a:lvl9pPr>
          </a:lstStyle>
          <a:p>
            <a:endParaRPr/>
          </a:p>
        </p:txBody>
      </p:sp>
      <p:sp>
        <p:nvSpPr>
          <p:cNvPr id="12" name="Google Shape;12;p46"/>
          <p:cNvSpPr txBox="1">
            <a:spLocks noGrp="1"/>
          </p:cNvSpPr>
          <p:nvPr>
            <p:ph type="body" idx="1"/>
          </p:nvPr>
        </p:nvSpPr>
        <p:spPr>
          <a:xfrm>
            <a:off x="609600" y="1371600"/>
            <a:ext cx="10972800" cy="4191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3" name="Google Shape;13;p46"/>
          <p:cNvPicPr preferRelativeResize="0"/>
          <p:nvPr/>
        </p:nvPicPr>
        <p:blipFill rotWithShape="1">
          <a:blip r:embed="rId9">
            <a:alphaModFix/>
          </a:blip>
          <a:srcRect/>
          <a:stretch/>
        </p:blipFill>
        <p:spPr>
          <a:xfrm>
            <a:off x="609600" y="6154334"/>
            <a:ext cx="762000" cy="580389"/>
          </a:xfrm>
          <a:prstGeom prst="rect">
            <a:avLst/>
          </a:prstGeom>
          <a:noFill/>
          <a:ln>
            <a:noFill/>
          </a:ln>
        </p:spPr>
      </p:pic>
      <p:pic>
        <p:nvPicPr>
          <p:cNvPr id="14" name="Google Shape;14;p46"/>
          <p:cNvPicPr preferRelativeResize="0"/>
          <p:nvPr/>
        </p:nvPicPr>
        <p:blipFill rotWithShape="1">
          <a:blip r:embed="rId10">
            <a:alphaModFix/>
          </a:blip>
          <a:srcRect/>
          <a:stretch/>
        </p:blipFill>
        <p:spPr>
          <a:xfrm>
            <a:off x="8915400" y="6160179"/>
            <a:ext cx="2667000" cy="4516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96EA9-500D-5C0E-1121-5B55B262A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44DA46-9976-2C08-A507-00BC27B1BF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84D7-775B-8CB7-48BC-B109A2B43A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8277B4-E56C-4D1B-9A9F-2F16D528C1A3}" type="datetimeFigureOut">
              <a:rPr lang="en-US" smtClean="0"/>
              <a:t>4/18/2025</a:t>
            </a:fld>
            <a:endParaRPr lang="en-US"/>
          </a:p>
        </p:txBody>
      </p:sp>
      <p:sp>
        <p:nvSpPr>
          <p:cNvPr id="5" name="Footer Placeholder 4">
            <a:extLst>
              <a:ext uri="{FF2B5EF4-FFF2-40B4-BE49-F238E27FC236}">
                <a16:creationId xmlns:a16="http://schemas.microsoft.com/office/drawing/2014/main" id="{3A9B3947-C055-5DDA-25F7-0D03D2D9B3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CBECFF-7A16-915B-9039-687B8C814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378E6D-65B6-41C2-8515-2F1633BF0193}" type="slidenum">
              <a:rPr lang="en-US" smtClean="0"/>
              <a:t>‹#›</a:t>
            </a:fld>
            <a:endParaRPr lang="en-US"/>
          </a:p>
        </p:txBody>
      </p:sp>
    </p:spTree>
    <p:extLst>
      <p:ext uri="{BB962C8B-B14F-4D97-AF65-F5344CB8AC3E}">
        <p14:creationId xmlns:p14="http://schemas.microsoft.com/office/powerpoint/2010/main" val="3981571013"/>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me.smhs.gwu.edu/gw-cancer-center-/content/sexual-health-and-cancer-survivorship#group-tabs-node-course-default1"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mailto:cancercontrol@gwu.edu"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federalregister.gov/d/2023-24184" TargetMode="External"/><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hyperlink" Target="https://www.federalregister.gov/d/2023-2418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bit.ly/PNTraining"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bit.ly/PNTraining"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bit.ly/PNTraining" TargetMode="External"/><Relationship Id="rId4" Type="http://schemas.openxmlformats.org/officeDocument/2006/relationships/image" Target="../media/image17.png"/><Relationship Id="rId9" Type="http://schemas.openxmlformats.org/officeDocument/2006/relationships/hyperlink" Target="https://bit.ly/PNGuides202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bit.ly/PNGuides2023"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hyperlink" Target="https://bit.ly/PNTrain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bit.ly/PNGuides2023" TargetMode="External"/><Relationship Id="rId11" Type="http://schemas.openxmlformats.org/officeDocument/2006/relationships/image" Target="../media/image27.png"/><Relationship Id="rId5" Type="http://schemas.openxmlformats.org/officeDocument/2006/relationships/image" Target="../media/image20.png"/><Relationship Id="rId10"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29.png"/><Relationship Id="rId12" Type="http://schemas.openxmlformats.org/officeDocument/2006/relationships/hyperlink" Target="http://bit.ly/GWCCTEAMtraining%E2%80%8B"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bit.ly/PNTraining" TargetMode="External"/><Relationship Id="rId11" Type="http://schemas.openxmlformats.org/officeDocument/2006/relationships/image" Target="../media/image32.png"/><Relationship Id="rId5" Type="http://schemas.openxmlformats.org/officeDocument/2006/relationships/image" Target="../media/image20.png"/><Relationship Id="rId10" Type="http://schemas.openxmlformats.org/officeDocument/2006/relationships/hyperlink" Target="http://bit.ly/TEAMPatientCards%E2%80%8B" TargetMode="External"/><Relationship Id="rId4" Type="http://schemas.openxmlformats.org/officeDocument/2006/relationships/hyperlink" Target="https://bit.ly/PNGuides2023" TargetMode="External"/><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hyperlink" Target="https://www.jons-online.com/issues/2013/december-2013-vol-4-no-6/1249-development-of-a-framework-for-patient-navigation-delineating-roles-across-navigator-types" TargetMode="External"/><Relationship Id="rId13" Type="http://schemas.openxmlformats.org/officeDocument/2006/relationships/image" Target="../media/image35.png"/><Relationship Id="rId3" Type="http://schemas.openxmlformats.org/officeDocument/2006/relationships/hyperlink" Target="https://old-prod.asco.org/sites/new-www.asco.org/files/content-files/practice-patients/documents/Care-Management-SDOH-CHI-PIN-Comparison.pdf" TargetMode="External"/><Relationship Id="rId7" Type="http://schemas.openxmlformats.org/officeDocument/2006/relationships/hyperlink" Target="https://link.springer.com/article/10.1007/s00520-019-04739-8" TargetMode="External"/><Relationship Id="rId12"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ww.jons-online.com/issues/2015/april-2015-vol-6-no-2/1320-core-competencies-for-oncology-patient-navigators" TargetMode="External"/><Relationship Id="rId11" Type="http://schemas.openxmlformats.org/officeDocument/2006/relationships/hyperlink" Target="https://www.jons-online.com/issues/2022/march-2022-vol-13-no-3/4399-oncology-navigation-standards-of-professional-practice" TargetMode="External"/><Relationship Id="rId5" Type="http://schemas.openxmlformats.org/officeDocument/2006/relationships/hyperlink" Target="https://chwtraining.org/core-competencies-to-start-your-chw-program/" TargetMode="External"/><Relationship Id="rId10" Type="http://schemas.openxmlformats.org/officeDocument/2006/relationships/hyperlink" Target="https://www.ncbi.nlm.nih.gov/pmc/articles/PMC8790714/" TargetMode="External"/><Relationship Id="rId4" Type="http://schemas.openxmlformats.org/officeDocument/2006/relationships/hyperlink" Target="https://www.aonnonline.org/images/resources/navigation_tools/2020-AONN-Navigation-Metrics-Toolkit.pdf" TargetMode="External"/><Relationship Id="rId9" Type="http://schemas.openxmlformats.org/officeDocument/2006/relationships/hyperlink" Target="https://www.navigatorcertifications.org/certification/"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jons-online.com/issues/2015/april-2015-vol-6-no-2/1320-core-competencies-for-oncology-patient-navigators" TargetMode="External"/><Relationship Id="rId13" Type="http://schemas.openxmlformats.org/officeDocument/2006/relationships/hyperlink" Target="https://www.jons-online.com/issues/2022/march-2022-vol-13-no-3/4399-oncology-navigation-standards-of-professional-practice" TargetMode="External"/><Relationship Id="rId3" Type="http://schemas.openxmlformats.org/officeDocument/2006/relationships/image" Target="../media/image34.png"/><Relationship Id="rId7" Type="http://schemas.openxmlformats.org/officeDocument/2006/relationships/hyperlink" Target="https://chwtraining.org/core-competencies-to-start-your-chw-program/" TargetMode="External"/><Relationship Id="rId12" Type="http://schemas.openxmlformats.org/officeDocument/2006/relationships/hyperlink" Target="https://www.ncbi.nlm.nih.gov/pmc/articles/PMC8790714/"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www.aonnonline.org/images/resources/navigation_tools/2020-AONN-Navigation-Metrics-Toolkit.pdf" TargetMode="External"/><Relationship Id="rId11" Type="http://schemas.openxmlformats.org/officeDocument/2006/relationships/hyperlink" Target="https://www.navigatorcertifications.org/certification/" TargetMode="External"/><Relationship Id="rId5" Type="http://schemas.openxmlformats.org/officeDocument/2006/relationships/hyperlink" Target="https://old-prod.asco.org/sites/new-www.asco.org/files/content-files/practice-patients/documents/Care-Management-SDOH-CHI-PIN-Comparison.pdf" TargetMode="External"/><Relationship Id="rId10" Type="http://schemas.openxmlformats.org/officeDocument/2006/relationships/hyperlink" Target="https://www.jons-online.com/issues/2013/december-2013-vol-4-no-6/1249-development-of-a-framework-for-patient-navigation-delineating-roles-across-navigator-types" TargetMode="External"/><Relationship Id="rId4" Type="http://schemas.openxmlformats.org/officeDocument/2006/relationships/image" Target="../media/image35.png"/><Relationship Id="rId9" Type="http://schemas.openxmlformats.org/officeDocument/2006/relationships/hyperlink" Target="https://link.springer.com/article/10.1007/s00520-019-04739-8"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2B65B-40FA-DC29-C569-FD1B00B3A575}"/>
            </a:ext>
          </a:extLst>
        </p:cNvPr>
        <p:cNvGrpSpPr/>
        <p:nvPr/>
      </p:nvGrpSpPr>
      <p:grpSpPr>
        <a:xfrm>
          <a:off x="0" y="0"/>
          <a:ext cx="0" cy="0"/>
          <a:chOff x="0" y="0"/>
          <a:chExt cx="0" cy="0"/>
        </a:xfrm>
      </p:grpSpPr>
      <p:pic>
        <p:nvPicPr>
          <p:cNvPr id="6" name="Picture 5" descr="A black background with white text&#10;&#10;Description automatically generated">
            <a:extLst>
              <a:ext uri="{FF2B5EF4-FFF2-40B4-BE49-F238E27FC236}">
                <a16:creationId xmlns:a16="http://schemas.microsoft.com/office/drawing/2014/main" id="{B1D46813-9146-EBC1-FFB3-356AC0D36F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86"/>
          <a:stretch/>
        </p:blipFill>
        <p:spPr bwMode="auto">
          <a:xfrm>
            <a:off x="477462" y="366624"/>
            <a:ext cx="2755265" cy="1003935"/>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7A3CCCEA-0E20-E8BB-1046-C1674287D14E}"/>
              </a:ext>
            </a:extLst>
          </p:cNvPr>
          <p:cNvSpPr txBox="1"/>
          <p:nvPr/>
        </p:nvSpPr>
        <p:spPr>
          <a:xfrm>
            <a:off x="477462" y="1546047"/>
            <a:ext cx="10464411" cy="484684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This content may be used or adapted for noncommercial, educational purposes only. Please use the following citation: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George Washington University Cancer Center TAP. (2024). </a:t>
            </a:r>
            <a:r>
              <a:rPr kumimoji="0" lang="en-US" sz="18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Special Topics in Patient Navigation: Getting Paid for Patient Navigation</a:t>
            </a: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[PowerPoint Slides]. GWU Cancer Center TAP. </a:t>
            </a:r>
            <a:r>
              <a:rPr kumimoji="0" lang="en-US" sz="1800" b="0" i="0" u="sng" strike="noStrike" kern="100" cap="none" spc="0" normalizeH="0" baseline="0" noProof="0" dirty="0">
                <a:ln>
                  <a:noFill/>
                </a:ln>
                <a:solidFill>
                  <a:srgbClr val="467886"/>
                </a:solidFill>
                <a:effectLst/>
                <a:uLnTx/>
                <a:uFillTx/>
                <a:latin typeface="Aptos" panose="020B0004020202020204" pitchFamily="34" charset="0"/>
                <a:ea typeface="Aptos" panose="020B0004020202020204" pitchFamily="34" charset="0"/>
                <a:cs typeface="Times New Roman" panose="02020603050405020304" pitchFamily="18" charset="0"/>
                <a:hlinkClick r:id="rId3"/>
              </a:rPr>
              <a:t>https://cme.smhs.gwu.edu/gw-cancer-center-/content/sexual-health-and-cancer-survivorship#group-tabs-node-course-default1</a:t>
            </a: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This content was adapted from the GW Cancer Center the Oncology Patient Navigation Training: The Fundamentals (PI: Pratt-Chapman) developed and maintained by CDC cooperative agreements #NU38DP004972, #5NU58DP006461 and #NU58DP007539. The content added, changed, or adapted by our organization do not necessarily represent the views of the GW Cancer Center or the CDC.</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If you have any questions about the following material or would like permission to use this material, please contact </a:t>
            </a:r>
            <a:r>
              <a:rPr kumimoji="0" lang="en-US" sz="1800" b="0" i="0" u="sng" strike="noStrike" kern="100" cap="none" spc="0" normalizeH="0" baseline="0" noProof="0" dirty="0">
                <a:ln>
                  <a:noFill/>
                </a:ln>
                <a:solidFill>
                  <a:srgbClr val="467886"/>
                </a:solidFill>
                <a:effectLst/>
                <a:uLnTx/>
                <a:uFillTx/>
                <a:latin typeface="Aptos" panose="020B0004020202020204" pitchFamily="34" charset="0"/>
                <a:ea typeface="Aptos" panose="020B0004020202020204" pitchFamily="34" charset="0"/>
                <a:cs typeface="Times New Roman" panose="02020603050405020304" pitchFamily="18" charset="0"/>
                <a:hlinkClick r:id="rId4"/>
              </a:rPr>
              <a:t>cancercontrol@gwu.edu</a:t>
            </a:r>
            <a:r>
              <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3083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grpSp>
        <p:nvGrpSpPr>
          <p:cNvPr id="971" name="Google Shape;971;p9"/>
          <p:cNvGrpSpPr/>
          <p:nvPr/>
        </p:nvGrpSpPr>
        <p:grpSpPr>
          <a:xfrm>
            <a:off x="-160564" y="-120423"/>
            <a:ext cx="12513128" cy="6281737"/>
            <a:chOff x="-160564" y="-120423"/>
            <a:chExt cx="12513128" cy="6281737"/>
          </a:xfrm>
        </p:grpSpPr>
        <p:grpSp>
          <p:nvGrpSpPr>
            <p:cNvPr id="972" name="Google Shape;972;p9"/>
            <p:cNvGrpSpPr/>
            <p:nvPr/>
          </p:nvGrpSpPr>
          <p:grpSpPr>
            <a:xfrm>
              <a:off x="457200" y="457200"/>
              <a:ext cx="11277600" cy="5181601"/>
              <a:chOff x="457200" y="457200"/>
              <a:chExt cx="11277600" cy="5181601"/>
            </a:xfrm>
          </p:grpSpPr>
          <p:sp>
            <p:nvSpPr>
              <p:cNvPr id="973" name="Google Shape;973;p9"/>
              <p:cNvSpPr/>
              <p:nvPr/>
            </p:nvSpPr>
            <p:spPr>
              <a:xfrm rot="10800000">
                <a:off x="457200" y="457200"/>
                <a:ext cx="11277600" cy="5181600"/>
              </a:xfrm>
              <a:prstGeom prst="round2DiagRect">
                <a:avLst>
                  <a:gd name="adj1" fmla="val 16667"/>
                  <a:gd name="adj2" fmla="val 0"/>
                </a:avLst>
              </a:prstGeom>
              <a:solidFill>
                <a:srgbClr val="D8D8D8">
                  <a:alpha val="21960"/>
                </a:srgbClr>
              </a:solidFill>
              <a:ln w="47625" cap="flat" cmpd="sng">
                <a:solidFill>
                  <a:srgbClr val="0097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974" name="Google Shape;974;p9"/>
              <p:cNvGrpSpPr/>
              <p:nvPr/>
            </p:nvGrpSpPr>
            <p:grpSpPr>
              <a:xfrm>
                <a:off x="952500" y="835182"/>
                <a:ext cx="10287000" cy="4803619"/>
                <a:chOff x="952500" y="772197"/>
                <a:chExt cx="10287000" cy="4803619"/>
              </a:xfrm>
            </p:grpSpPr>
            <p:sp>
              <p:nvSpPr>
                <p:cNvPr id="975" name="Google Shape;975;p9"/>
                <p:cNvSpPr txBox="1"/>
                <p:nvPr/>
              </p:nvSpPr>
              <p:spPr>
                <a:xfrm>
                  <a:off x="5596619" y="5206484"/>
                  <a:ext cx="50237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rgbClr val="0096D6"/>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FR Doc. 2023–24184</a:t>
                  </a:r>
                  <a:r>
                    <a:rPr lang="en-US" sz="1800">
                      <a:solidFill>
                        <a:srgbClr val="0096D6"/>
                      </a:solidFill>
                      <a:latin typeface="Open Sans"/>
                      <a:ea typeface="Open Sans"/>
                      <a:cs typeface="Open Sans"/>
                      <a:sym typeface="Open Sans"/>
                    </a:rPr>
                    <a:t> Filed 11–2–23; 4:15 pm</a:t>
                  </a:r>
                  <a:endParaRPr/>
                </a:p>
              </p:txBody>
            </p:sp>
            <p:sp>
              <p:nvSpPr>
                <p:cNvPr id="976" name="Google Shape;976;p9"/>
                <p:cNvSpPr txBox="1"/>
                <p:nvPr/>
              </p:nvSpPr>
              <p:spPr>
                <a:xfrm>
                  <a:off x="952500" y="1520785"/>
                  <a:ext cx="10287000" cy="38164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Open Sans"/>
                      <a:ea typeface="Open Sans"/>
                      <a:cs typeface="Open Sans"/>
                      <a:sym typeface="Open Sans"/>
                    </a:rPr>
                    <a:t>“In States that do not have applicable licensure, certification, or other laws or regulations governing the certification or training of auxiliary personnel, we proposed to require auxiliary personnel providing PIN services be trained to provide all service elements. </a:t>
                  </a:r>
                  <a:r>
                    <a:rPr lang="en-US" sz="2200" b="1">
                      <a:solidFill>
                        <a:schemeClr val="dk1"/>
                      </a:solidFill>
                      <a:highlight>
                        <a:srgbClr val="FFFF00"/>
                      </a:highlight>
                      <a:latin typeface="Open Sans"/>
                      <a:ea typeface="Open Sans"/>
                      <a:cs typeface="Open Sans"/>
                      <a:sym typeface="Open Sans"/>
                    </a:rPr>
                    <a:t>Training must include the competencies of patient and family communication, interpersonal and relationship-building, patient and family capacity building, service coordination and systems navigation, patient advocacy, facilitation, individual and community assessment, professionalism and ethical conduct, and the development of an appropriate knowledge base</a:t>
                  </a:r>
                  <a:r>
                    <a:rPr lang="en-US" sz="2200">
                      <a:solidFill>
                        <a:schemeClr val="dk1"/>
                      </a:solidFill>
                      <a:latin typeface="Open Sans"/>
                      <a:ea typeface="Open Sans"/>
                      <a:cs typeface="Open Sans"/>
                      <a:sym typeface="Open Sans"/>
                    </a:rPr>
                    <a:t>, including specific certification or training on the serious, high-risk condition/illness/disease addressed in the initiating visit.” </a:t>
                  </a:r>
                  <a:endParaRPr/>
                </a:p>
              </p:txBody>
            </p:sp>
            <p:sp>
              <p:nvSpPr>
                <p:cNvPr id="977" name="Google Shape;977;p9"/>
                <p:cNvSpPr txBox="1"/>
                <p:nvPr/>
              </p:nvSpPr>
              <p:spPr>
                <a:xfrm>
                  <a:off x="952500" y="772197"/>
                  <a:ext cx="100965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Open Sans"/>
                      <a:ea typeface="Open Sans"/>
                      <a:cs typeface="Open Sans"/>
                      <a:sym typeface="Open Sans"/>
                    </a:rPr>
                    <a:t>CMS Training Requirement</a:t>
                  </a:r>
                  <a:endParaRPr/>
                </a:p>
              </p:txBody>
            </p:sp>
          </p:grpSp>
        </p:grpSp>
        <p:pic>
          <p:nvPicPr>
            <p:cNvPr id="978" name="Google Shape;978;p9" descr="Open quotation mark with solid fill"/>
            <p:cNvPicPr preferRelativeResize="0"/>
            <p:nvPr/>
          </p:nvPicPr>
          <p:blipFill rotWithShape="1">
            <a:blip r:embed="rId4">
              <a:alphaModFix/>
            </a:blip>
            <a:srcRect/>
            <a:stretch/>
          </p:blipFill>
          <p:spPr>
            <a:xfrm>
              <a:off x="-160564" y="-120423"/>
              <a:ext cx="1423307" cy="1423307"/>
            </a:xfrm>
            <a:prstGeom prst="rect">
              <a:avLst/>
            </a:prstGeom>
            <a:noFill/>
            <a:ln>
              <a:noFill/>
            </a:ln>
          </p:spPr>
        </p:pic>
        <p:pic>
          <p:nvPicPr>
            <p:cNvPr id="979" name="Google Shape;979;p9" descr="Open quotation mark with solid fill"/>
            <p:cNvPicPr preferRelativeResize="0"/>
            <p:nvPr/>
          </p:nvPicPr>
          <p:blipFill rotWithShape="1">
            <a:blip r:embed="rId4">
              <a:alphaModFix/>
            </a:blip>
            <a:srcRect/>
            <a:stretch/>
          </p:blipFill>
          <p:spPr>
            <a:xfrm rot="10800000">
              <a:off x="10929257" y="4738007"/>
              <a:ext cx="1423307" cy="1423307"/>
            </a:xfrm>
            <a:prstGeom prst="rect">
              <a:avLst/>
            </a:prstGeom>
            <a:noFill/>
            <a:ln>
              <a:noFill/>
            </a:ln>
          </p:spPr>
        </p:pic>
      </p:grpSp>
      <p:sp>
        <p:nvSpPr>
          <p:cNvPr id="980" name="Google Shape;980;p9"/>
          <p:cNvSpPr txBox="1"/>
          <p:nvPr/>
        </p:nvSpPr>
        <p:spPr>
          <a:xfrm>
            <a:off x="-12877799" y="5660826"/>
            <a:ext cx="113538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9B9B9B"/>
                </a:solidFill>
                <a:latin typeface="Open Sans"/>
                <a:ea typeface="Open Sans"/>
                <a:cs typeface="Open Sans"/>
                <a:sym typeface="Open Sans"/>
              </a:rPr>
              <a:t> Fees based on search on February 19, 2024 at https://www.cms.gov/medicare/physician-fee-schedule/search </a:t>
            </a:r>
            <a:endParaRPr/>
          </a:p>
        </p:txBody>
      </p:sp>
      <p:grpSp>
        <p:nvGrpSpPr>
          <p:cNvPr id="981" name="Google Shape;981;p9"/>
          <p:cNvGrpSpPr/>
          <p:nvPr/>
        </p:nvGrpSpPr>
        <p:grpSpPr>
          <a:xfrm>
            <a:off x="-12877798" y="1184364"/>
            <a:ext cx="1066800" cy="4419312"/>
            <a:chOff x="361950" y="685800"/>
            <a:chExt cx="1066800" cy="4419312"/>
          </a:xfrm>
        </p:grpSpPr>
        <p:sp>
          <p:nvSpPr>
            <p:cNvPr id="982" name="Google Shape;982;p9"/>
            <p:cNvSpPr/>
            <p:nvPr/>
          </p:nvSpPr>
          <p:spPr>
            <a:xfrm>
              <a:off x="361950" y="685800"/>
              <a:ext cx="1066800" cy="5334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424242"/>
                  </a:solidFill>
                  <a:latin typeface="Open Sans"/>
                  <a:ea typeface="Open Sans"/>
                  <a:cs typeface="Open Sans"/>
                  <a:sym typeface="Open Sans"/>
                </a:rPr>
                <a:t>Code</a:t>
              </a:r>
              <a:endParaRPr/>
            </a:p>
          </p:txBody>
        </p:sp>
        <p:sp>
          <p:nvSpPr>
            <p:cNvPr id="983" name="Google Shape;983;p9"/>
            <p:cNvSpPr/>
            <p:nvPr/>
          </p:nvSpPr>
          <p:spPr>
            <a:xfrm>
              <a:off x="361950" y="1371600"/>
              <a:ext cx="1066800" cy="533400"/>
            </a:xfrm>
            <a:prstGeom prst="snip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G0136</a:t>
              </a:r>
              <a:endParaRPr/>
            </a:p>
          </p:txBody>
        </p:sp>
        <p:sp>
          <p:nvSpPr>
            <p:cNvPr id="984" name="Google Shape;984;p9"/>
            <p:cNvSpPr/>
            <p:nvPr/>
          </p:nvSpPr>
          <p:spPr>
            <a:xfrm>
              <a:off x="361950" y="1905000"/>
              <a:ext cx="106680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G0019</a:t>
              </a:r>
              <a:endParaRPr/>
            </a:p>
          </p:txBody>
        </p:sp>
        <p:sp>
          <p:nvSpPr>
            <p:cNvPr id="985" name="Google Shape;985;p9"/>
            <p:cNvSpPr/>
            <p:nvPr/>
          </p:nvSpPr>
          <p:spPr>
            <a:xfrm>
              <a:off x="361950" y="2438400"/>
              <a:ext cx="1066800" cy="53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G0022</a:t>
              </a:r>
              <a:endParaRPr/>
            </a:p>
          </p:txBody>
        </p:sp>
        <p:sp>
          <p:nvSpPr>
            <p:cNvPr id="986" name="Google Shape;986;p9"/>
            <p:cNvSpPr/>
            <p:nvPr/>
          </p:nvSpPr>
          <p:spPr>
            <a:xfrm>
              <a:off x="361950" y="2971656"/>
              <a:ext cx="106680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G0023</a:t>
              </a:r>
              <a:endParaRPr/>
            </a:p>
          </p:txBody>
        </p:sp>
        <p:sp>
          <p:nvSpPr>
            <p:cNvPr id="987" name="Google Shape;987;p9"/>
            <p:cNvSpPr/>
            <p:nvPr/>
          </p:nvSpPr>
          <p:spPr>
            <a:xfrm>
              <a:off x="361950" y="3505056"/>
              <a:ext cx="1066800" cy="53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G0024</a:t>
              </a:r>
              <a:endParaRPr/>
            </a:p>
          </p:txBody>
        </p:sp>
        <p:sp>
          <p:nvSpPr>
            <p:cNvPr id="988" name="Google Shape;988;p9"/>
            <p:cNvSpPr/>
            <p:nvPr/>
          </p:nvSpPr>
          <p:spPr>
            <a:xfrm>
              <a:off x="361950" y="4038312"/>
              <a:ext cx="106680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G0140</a:t>
              </a:r>
              <a:endParaRPr/>
            </a:p>
          </p:txBody>
        </p:sp>
        <p:sp>
          <p:nvSpPr>
            <p:cNvPr id="989" name="Google Shape;989;p9"/>
            <p:cNvSpPr/>
            <p:nvPr/>
          </p:nvSpPr>
          <p:spPr>
            <a:xfrm rot="10800000">
              <a:off x="361950" y="4571712"/>
              <a:ext cx="1066800" cy="533400"/>
            </a:xfrm>
            <a:prstGeom prst="snip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0" name="Google Shape;990;p9"/>
            <p:cNvSpPr txBox="1"/>
            <p:nvPr/>
          </p:nvSpPr>
          <p:spPr>
            <a:xfrm>
              <a:off x="485778" y="4676723"/>
              <a:ext cx="81915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G0146</a:t>
              </a:r>
              <a:endParaRPr/>
            </a:p>
          </p:txBody>
        </p:sp>
      </p:grpSp>
      <p:grpSp>
        <p:nvGrpSpPr>
          <p:cNvPr id="991" name="Google Shape;991;p9"/>
          <p:cNvGrpSpPr/>
          <p:nvPr/>
        </p:nvGrpSpPr>
        <p:grpSpPr>
          <a:xfrm>
            <a:off x="-11677648" y="1184364"/>
            <a:ext cx="4362450" cy="4416729"/>
            <a:chOff x="1562100" y="685800"/>
            <a:chExt cx="4362450" cy="4416729"/>
          </a:xfrm>
        </p:grpSpPr>
        <p:sp>
          <p:nvSpPr>
            <p:cNvPr id="992" name="Google Shape;992;p9"/>
            <p:cNvSpPr/>
            <p:nvPr/>
          </p:nvSpPr>
          <p:spPr>
            <a:xfrm>
              <a:off x="1562100" y="685800"/>
              <a:ext cx="4343400" cy="5334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424242"/>
                  </a:solidFill>
                  <a:latin typeface="Open Sans"/>
                  <a:ea typeface="Open Sans"/>
                  <a:cs typeface="Open Sans"/>
                  <a:sym typeface="Open Sans"/>
                </a:rPr>
                <a:t>Purpose</a:t>
              </a:r>
              <a:endParaRPr/>
            </a:p>
          </p:txBody>
        </p:sp>
        <p:sp>
          <p:nvSpPr>
            <p:cNvPr id="993" name="Google Shape;993;p9"/>
            <p:cNvSpPr/>
            <p:nvPr/>
          </p:nvSpPr>
          <p:spPr>
            <a:xfrm>
              <a:off x="1581150" y="1369017"/>
              <a:ext cx="4324350" cy="533400"/>
            </a:xfrm>
            <a:prstGeom prst="snip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4" name="Google Shape;994;p9"/>
            <p:cNvSpPr/>
            <p:nvPr/>
          </p:nvSpPr>
          <p:spPr>
            <a:xfrm>
              <a:off x="1581150" y="1902417"/>
              <a:ext cx="432435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5" name="Google Shape;995;p9"/>
            <p:cNvSpPr/>
            <p:nvPr/>
          </p:nvSpPr>
          <p:spPr>
            <a:xfrm>
              <a:off x="1581150" y="2435817"/>
              <a:ext cx="4324350" cy="53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6" name="Google Shape;996;p9"/>
            <p:cNvSpPr/>
            <p:nvPr/>
          </p:nvSpPr>
          <p:spPr>
            <a:xfrm>
              <a:off x="1581150" y="2969073"/>
              <a:ext cx="432435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7" name="Google Shape;997;p9"/>
            <p:cNvSpPr/>
            <p:nvPr/>
          </p:nvSpPr>
          <p:spPr>
            <a:xfrm>
              <a:off x="1581150" y="3502473"/>
              <a:ext cx="4324350" cy="53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8" name="Google Shape;998;p9"/>
            <p:cNvSpPr/>
            <p:nvPr/>
          </p:nvSpPr>
          <p:spPr>
            <a:xfrm>
              <a:off x="1581150" y="4035729"/>
              <a:ext cx="432435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9" name="Google Shape;999;p9"/>
            <p:cNvSpPr/>
            <p:nvPr/>
          </p:nvSpPr>
          <p:spPr>
            <a:xfrm rot="10800000">
              <a:off x="1581150" y="4569129"/>
              <a:ext cx="4324350" cy="533400"/>
            </a:xfrm>
            <a:prstGeom prst="snip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0" name="Google Shape;1000;p9"/>
            <p:cNvSpPr txBox="1"/>
            <p:nvPr/>
          </p:nvSpPr>
          <p:spPr>
            <a:xfrm>
              <a:off x="1581150" y="1369017"/>
              <a:ext cx="43434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Open Sans"/>
                  <a:ea typeface="Open Sans"/>
                  <a:cs typeface="Open Sans"/>
                  <a:sym typeface="Open Sans"/>
                </a:rPr>
                <a:t>Social determinants of health (SDOH) risk assessment (not routine screening)</a:t>
              </a:r>
              <a:endParaRPr/>
            </a:p>
          </p:txBody>
        </p:sp>
        <p:sp>
          <p:nvSpPr>
            <p:cNvPr id="1001" name="Google Shape;1001;p9"/>
            <p:cNvSpPr txBox="1"/>
            <p:nvPr/>
          </p:nvSpPr>
          <p:spPr>
            <a:xfrm>
              <a:off x="1581148" y="1913733"/>
              <a:ext cx="4343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Open Sans"/>
                  <a:ea typeface="Open Sans"/>
                  <a:cs typeface="Open Sans"/>
                  <a:sym typeface="Open Sans"/>
                </a:rPr>
                <a:t>Community Health Integration (CHI) initiating visit</a:t>
              </a:r>
              <a:endParaRPr/>
            </a:p>
          </p:txBody>
        </p:sp>
        <p:sp>
          <p:nvSpPr>
            <p:cNvPr id="1002" name="Google Shape;1002;p9"/>
            <p:cNvSpPr txBox="1"/>
            <p:nvPr/>
          </p:nvSpPr>
          <p:spPr>
            <a:xfrm>
              <a:off x="1581148" y="2456152"/>
              <a:ext cx="43434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Open Sans"/>
                  <a:ea typeface="Open Sans"/>
                  <a:cs typeface="Open Sans"/>
                  <a:sym typeface="Open Sans"/>
                </a:rPr>
                <a:t>CHI services to address SDOH needs interfering with diagnosis or treatment</a:t>
              </a:r>
              <a:endParaRPr/>
            </a:p>
          </p:txBody>
        </p:sp>
        <p:sp>
          <p:nvSpPr>
            <p:cNvPr id="1003" name="Google Shape;1003;p9"/>
            <p:cNvSpPr txBox="1"/>
            <p:nvPr/>
          </p:nvSpPr>
          <p:spPr>
            <a:xfrm>
              <a:off x="1581148" y="2989408"/>
              <a:ext cx="43434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Open Sans"/>
                  <a:ea typeface="Open Sans"/>
                  <a:cs typeface="Open Sans"/>
                  <a:sym typeface="Open Sans"/>
                </a:rPr>
                <a:t>Person-centered assessment for Principal Illness Navigation (PIN) services</a:t>
              </a:r>
              <a:endParaRPr/>
            </a:p>
          </p:txBody>
        </p:sp>
        <p:sp>
          <p:nvSpPr>
            <p:cNvPr id="1004" name="Google Shape;1004;p9"/>
            <p:cNvSpPr txBox="1"/>
            <p:nvPr/>
          </p:nvSpPr>
          <p:spPr>
            <a:xfrm>
              <a:off x="1581148" y="3522664"/>
              <a:ext cx="4343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Open Sans"/>
                  <a:ea typeface="Open Sans"/>
                  <a:cs typeface="Open Sans"/>
                  <a:sym typeface="Open Sans"/>
                </a:rPr>
                <a:t>PIN services after initial assessment</a:t>
              </a:r>
              <a:endParaRPr/>
            </a:p>
          </p:txBody>
        </p:sp>
        <p:sp>
          <p:nvSpPr>
            <p:cNvPr id="1005" name="Google Shape;1005;p9"/>
            <p:cNvSpPr txBox="1"/>
            <p:nvPr/>
          </p:nvSpPr>
          <p:spPr>
            <a:xfrm>
              <a:off x="1581148" y="4055920"/>
              <a:ext cx="43434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Open Sans"/>
                  <a:ea typeface="Open Sans"/>
                  <a:cs typeface="Open Sans"/>
                  <a:sym typeface="Open Sans"/>
                </a:rPr>
                <a:t>PIN services by peers adhering to guidelines from SAMHSA</a:t>
              </a:r>
              <a:endParaRPr/>
            </a:p>
          </p:txBody>
        </p:sp>
        <p:sp>
          <p:nvSpPr>
            <p:cNvPr id="1006" name="Google Shape;1006;p9"/>
            <p:cNvSpPr txBox="1"/>
            <p:nvPr/>
          </p:nvSpPr>
          <p:spPr>
            <a:xfrm>
              <a:off x="1581148" y="4589176"/>
              <a:ext cx="43434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300"/>
                <a:buFont typeface="Open Sans"/>
                <a:buNone/>
              </a:pPr>
              <a:r>
                <a:rPr lang="en-US" sz="1300">
                  <a:solidFill>
                    <a:schemeClr val="dk1"/>
                  </a:solidFill>
                  <a:latin typeface="Open Sans"/>
                  <a:ea typeface="Open Sans"/>
                  <a:cs typeface="Open Sans"/>
                  <a:sym typeface="Open Sans"/>
                </a:rPr>
                <a:t>PIN services by peers adhering to guidelines from SAMHSA</a:t>
              </a:r>
              <a:endParaRPr/>
            </a:p>
          </p:txBody>
        </p:sp>
      </p:grpSp>
      <p:grpSp>
        <p:nvGrpSpPr>
          <p:cNvPr id="1007" name="Google Shape;1007;p9"/>
          <p:cNvGrpSpPr/>
          <p:nvPr/>
        </p:nvGrpSpPr>
        <p:grpSpPr>
          <a:xfrm>
            <a:off x="-7200898" y="1184364"/>
            <a:ext cx="4400552" cy="4454436"/>
            <a:chOff x="6038850" y="685800"/>
            <a:chExt cx="4400552" cy="4454436"/>
          </a:xfrm>
        </p:grpSpPr>
        <p:sp>
          <p:nvSpPr>
            <p:cNvPr id="1008" name="Google Shape;1008;p9"/>
            <p:cNvSpPr/>
            <p:nvPr/>
          </p:nvSpPr>
          <p:spPr>
            <a:xfrm>
              <a:off x="6038850" y="685800"/>
              <a:ext cx="4343400" cy="5334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Minimum time to bill</a:t>
              </a:r>
              <a:endParaRPr/>
            </a:p>
          </p:txBody>
        </p:sp>
        <p:sp>
          <p:nvSpPr>
            <p:cNvPr id="1009" name="Google Shape;1009;p9"/>
            <p:cNvSpPr/>
            <p:nvPr/>
          </p:nvSpPr>
          <p:spPr>
            <a:xfrm>
              <a:off x="6057898" y="1369017"/>
              <a:ext cx="4324349" cy="533400"/>
            </a:xfrm>
            <a:prstGeom prst="snip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0" name="Google Shape;1010;p9"/>
            <p:cNvSpPr/>
            <p:nvPr/>
          </p:nvSpPr>
          <p:spPr>
            <a:xfrm>
              <a:off x="6057898" y="1902417"/>
              <a:ext cx="4324349"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1" name="Google Shape;1011;p9"/>
            <p:cNvSpPr/>
            <p:nvPr/>
          </p:nvSpPr>
          <p:spPr>
            <a:xfrm>
              <a:off x="6057898" y="2435817"/>
              <a:ext cx="4324349" cy="53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2" name="Google Shape;1012;p9"/>
            <p:cNvSpPr/>
            <p:nvPr/>
          </p:nvSpPr>
          <p:spPr>
            <a:xfrm>
              <a:off x="6057898" y="2969073"/>
              <a:ext cx="4324349"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3" name="Google Shape;1013;p9"/>
            <p:cNvSpPr/>
            <p:nvPr/>
          </p:nvSpPr>
          <p:spPr>
            <a:xfrm>
              <a:off x="6057898" y="3502473"/>
              <a:ext cx="4324349" cy="53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4" name="Google Shape;1014;p9"/>
            <p:cNvSpPr/>
            <p:nvPr/>
          </p:nvSpPr>
          <p:spPr>
            <a:xfrm>
              <a:off x="6057898" y="4035729"/>
              <a:ext cx="4324349"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5" name="Google Shape;1015;p9"/>
            <p:cNvSpPr/>
            <p:nvPr/>
          </p:nvSpPr>
          <p:spPr>
            <a:xfrm rot="10800000">
              <a:off x="6057898" y="4569129"/>
              <a:ext cx="4324349" cy="533400"/>
            </a:xfrm>
            <a:prstGeom prst="snip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6" name="Google Shape;1016;p9"/>
            <p:cNvSpPr txBox="1"/>
            <p:nvPr/>
          </p:nvSpPr>
          <p:spPr>
            <a:xfrm>
              <a:off x="6096002" y="1382109"/>
              <a:ext cx="4343400" cy="53796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300">
                  <a:solidFill>
                    <a:srgbClr val="000000"/>
                  </a:solidFill>
                  <a:latin typeface="Open Sans"/>
                  <a:ea typeface="Open Sans"/>
                  <a:cs typeface="Open Sans"/>
                  <a:sym typeface="Open Sans"/>
                </a:rPr>
                <a:t>5-15 minutes not more than every 6 months per practitioner per beneficiary</a:t>
              </a:r>
              <a:endParaRPr sz="1300">
                <a:solidFill>
                  <a:schemeClr val="dk1"/>
                </a:solidFill>
                <a:latin typeface="Open Sans"/>
                <a:ea typeface="Open Sans"/>
                <a:cs typeface="Open Sans"/>
                <a:sym typeface="Open Sans"/>
              </a:endParaRPr>
            </a:p>
          </p:txBody>
        </p:sp>
        <p:sp>
          <p:nvSpPr>
            <p:cNvPr id="1017" name="Google Shape;1017;p9"/>
            <p:cNvSpPr txBox="1"/>
            <p:nvPr/>
          </p:nvSpPr>
          <p:spPr>
            <a:xfrm>
              <a:off x="6096000" y="1926825"/>
              <a:ext cx="4343400" cy="30790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300">
                  <a:solidFill>
                    <a:srgbClr val="000000"/>
                  </a:solidFill>
                  <a:latin typeface="Open Sans"/>
                  <a:ea typeface="Open Sans"/>
                  <a:cs typeface="Open Sans"/>
                  <a:sym typeface="Open Sans"/>
                </a:rPr>
                <a:t>60 minutes (once/ month)</a:t>
              </a:r>
              <a:endParaRPr sz="1300">
                <a:solidFill>
                  <a:schemeClr val="dk1"/>
                </a:solidFill>
                <a:latin typeface="Open Sans"/>
                <a:ea typeface="Open Sans"/>
                <a:cs typeface="Open Sans"/>
                <a:sym typeface="Open Sans"/>
              </a:endParaRPr>
            </a:p>
          </p:txBody>
        </p:sp>
        <p:sp>
          <p:nvSpPr>
            <p:cNvPr id="1018" name="Google Shape;1018;p9"/>
            <p:cNvSpPr txBox="1"/>
            <p:nvPr/>
          </p:nvSpPr>
          <p:spPr>
            <a:xfrm>
              <a:off x="6096000" y="2469244"/>
              <a:ext cx="4343400" cy="30790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300">
                  <a:solidFill>
                    <a:srgbClr val="000000"/>
                  </a:solidFill>
                  <a:latin typeface="Open Sans"/>
                  <a:ea typeface="Open Sans"/>
                  <a:cs typeface="Open Sans"/>
                  <a:sym typeface="Open Sans"/>
                </a:rPr>
                <a:t>Additional 30-minute increments (unlimited)</a:t>
              </a:r>
              <a:endParaRPr sz="1300">
                <a:solidFill>
                  <a:schemeClr val="dk1"/>
                </a:solidFill>
                <a:latin typeface="Open Sans"/>
                <a:ea typeface="Open Sans"/>
                <a:cs typeface="Open Sans"/>
                <a:sym typeface="Open Sans"/>
              </a:endParaRPr>
            </a:p>
          </p:txBody>
        </p:sp>
        <p:sp>
          <p:nvSpPr>
            <p:cNvPr id="1019" name="Google Shape;1019;p9"/>
            <p:cNvSpPr txBox="1"/>
            <p:nvPr/>
          </p:nvSpPr>
          <p:spPr>
            <a:xfrm>
              <a:off x="6096000" y="3002500"/>
              <a:ext cx="4343400" cy="30790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300">
                  <a:solidFill>
                    <a:srgbClr val="000000"/>
                  </a:solidFill>
                  <a:latin typeface="Open Sans"/>
                  <a:ea typeface="Open Sans"/>
                  <a:cs typeface="Open Sans"/>
                  <a:sym typeface="Open Sans"/>
                </a:rPr>
                <a:t>First 60 minutes per calendar month (once/month)</a:t>
              </a:r>
              <a:endParaRPr sz="1300">
                <a:solidFill>
                  <a:schemeClr val="dk1"/>
                </a:solidFill>
                <a:latin typeface="Open Sans"/>
                <a:ea typeface="Open Sans"/>
                <a:cs typeface="Open Sans"/>
                <a:sym typeface="Open Sans"/>
              </a:endParaRPr>
            </a:p>
          </p:txBody>
        </p:sp>
        <p:sp>
          <p:nvSpPr>
            <p:cNvPr id="1020" name="Google Shape;1020;p9"/>
            <p:cNvSpPr txBox="1"/>
            <p:nvPr/>
          </p:nvSpPr>
          <p:spPr>
            <a:xfrm>
              <a:off x="6096000" y="3535756"/>
              <a:ext cx="4343400" cy="53796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300">
                  <a:solidFill>
                    <a:srgbClr val="000000"/>
                  </a:solidFill>
                  <a:latin typeface="Open Sans"/>
                  <a:ea typeface="Open Sans"/>
                  <a:cs typeface="Open Sans"/>
                  <a:sym typeface="Open Sans"/>
                </a:rPr>
                <a:t>Additional 30-minute increments per calendar month (unlimited)</a:t>
              </a:r>
              <a:endParaRPr sz="1300">
                <a:solidFill>
                  <a:schemeClr val="dk1"/>
                </a:solidFill>
                <a:latin typeface="Open Sans"/>
                <a:ea typeface="Open Sans"/>
                <a:cs typeface="Open Sans"/>
                <a:sym typeface="Open Sans"/>
              </a:endParaRPr>
            </a:p>
          </p:txBody>
        </p:sp>
        <p:sp>
          <p:nvSpPr>
            <p:cNvPr id="1021" name="Google Shape;1021;p9"/>
            <p:cNvSpPr txBox="1"/>
            <p:nvPr/>
          </p:nvSpPr>
          <p:spPr>
            <a:xfrm>
              <a:off x="6096000" y="4069012"/>
              <a:ext cx="4343400" cy="30790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300">
                  <a:solidFill>
                    <a:srgbClr val="000000"/>
                  </a:solidFill>
                  <a:latin typeface="Open Sans"/>
                  <a:ea typeface="Open Sans"/>
                  <a:cs typeface="Open Sans"/>
                  <a:sym typeface="Open Sans"/>
                </a:rPr>
                <a:t>First 60 minutes per calendar month (once/month)</a:t>
              </a:r>
              <a:endParaRPr sz="1300">
                <a:solidFill>
                  <a:schemeClr val="dk1"/>
                </a:solidFill>
                <a:latin typeface="Open Sans"/>
                <a:ea typeface="Open Sans"/>
                <a:cs typeface="Open Sans"/>
                <a:sym typeface="Open Sans"/>
              </a:endParaRPr>
            </a:p>
          </p:txBody>
        </p:sp>
        <p:sp>
          <p:nvSpPr>
            <p:cNvPr id="1022" name="Google Shape;1022;p9"/>
            <p:cNvSpPr txBox="1"/>
            <p:nvPr/>
          </p:nvSpPr>
          <p:spPr>
            <a:xfrm>
              <a:off x="6096000" y="4602268"/>
              <a:ext cx="4343400" cy="53796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300">
                  <a:solidFill>
                    <a:srgbClr val="000000"/>
                  </a:solidFill>
                  <a:latin typeface="Open Sans"/>
                  <a:ea typeface="Open Sans"/>
                  <a:cs typeface="Open Sans"/>
                  <a:sym typeface="Open Sans"/>
                </a:rPr>
                <a:t>Additional 30-minute increments per calendar month (unlimited)</a:t>
              </a:r>
              <a:endParaRPr sz="1300">
                <a:solidFill>
                  <a:schemeClr val="dk1"/>
                </a:solidFill>
                <a:latin typeface="Open Sans"/>
                <a:ea typeface="Open Sans"/>
                <a:cs typeface="Open Sans"/>
                <a:sym typeface="Open Sans"/>
              </a:endParaRPr>
            </a:p>
          </p:txBody>
        </p:sp>
      </p:grpSp>
      <p:grpSp>
        <p:nvGrpSpPr>
          <p:cNvPr id="1023" name="Google Shape;1023;p9"/>
          <p:cNvGrpSpPr/>
          <p:nvPr/>
        </p:nvGrpSpPr>
        <p:grpSpPr>
          <a:xfrm>
            <a:off x="-2724148" y="1184364"/>
            <a:ext cx="1333495" cy="4416729"/>
            <a:chOff x="10515600" y="685800"/>
            <a:chExt cx="1333495" cy="4416729"/>
          </a:xfrm>
        </p:grpSpPr>
        <p:sp>
          <p:nvSpPr>
            <p:cNvPr id="1024" name="Google Shape;1024;p9"/>
            <p:cNvSpPr/>
            <p:nvPr/>
          </p:nvSpPr>
          <p:spPr>
            <a:xfrm>
              <a:off x="10515600" y="685800"/>
              <a:ext cx="1314450" cy="5334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2024 Rate</a:t>
              </a:r>
              <a:endParaRPr/>
            </a:p>
          </p:txBody>
        </p:sp>
        <p:sp>
          <p:nvSpPr>
            <p:cNvPr id="1025" name="Google Shape;1025;p9"/>
            <p:cNvSpPr/>
            <p:nvPr/>
          </p:nvSpPr>
          <p:spPr>
            <a:xfrm>
              <a:off x="10534645" y="1369017"/>
              <a:ext cx="1314450" cy="533400"/>
            </a:xfrm>
            <a:prstGeom prst="snip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$18.66</a:t>
              </a:r>
              <a:endParaRPr/>
            </a:p>
          </p:txBody>
        </p:sp>
        <p:sp>
          <p:nvSpPr>
            <p:cNvPr id="1026" name="Google Shape;1026;p9"/>
            <p:cNvSpPr/>
            <p:nvPr/>
          </p:nvSpPr>
          <p:spPr>
            <a:xfrm>
              <a:off x="10534645" y="1902417"/>
              <a:ext cx="131445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$79.24</a:t>
              </a:r>
              <a:endParaRPr/>
            </a:p>
          </p:txBody>
        </p:sp>
        <p:sp>
          <p:nvSpPr>
            <p:cNvPr id="1027" name="Google Shape;1027;p9"/>
            <p:cNvSpPr/>
            <p:nvPr/>
          </p:nvSpPr>
          <p:spPr>
            <a:xfrm>
              <a:off x="10534645" y="2435817"/>
              <a:ext cx="1314450" cy="53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$49.44</a:t>
              </a:r>
              <a:endParaRPr/>
            </a:p>
          </p:txBody>
        </p:sp>
        <p:sp>
          <p:nvSpPr>
            <p:cNvPr id="1028" name="Google Shape;1028;p9"/>
            <p:cNvSpPr/>
            <p:nvPr/>
          </p:nvSpPr>
          <p:spPr>
            <a:xfrm>
              <a:off x="10534645" y="2969073"/>
              <a:ext cx="131445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$79.24</a:t>
              </a:r>
              <a:endParaRPr/>
            </a:p>
          </p:txBody>
        </p:sp>
        <p:sp>
          <p:nvSpPr>
            <p:cNvPr id="1029" name="Google Shape;1029;p9"/>
            <p:cNvSpPr/>
            <p:nvPr/>
          </p:nvSpPr>
          <p:spPr>
            <a:xfrm>
              <a:off x="10534645" y="3502473"/>
              <a:ext cx="1314450" cy="53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$49.44</a:t>
              </a:r>
              <a:endParaRPr/>
            </a:p>
          </p:txBody>
        </p:sp>
        <p:sp>
          <p:nvSpPr>
            <p:cNvPr id="1030" name="Google Shape;1030;p9"/>
            <p:cNvSpPr/>
            <p:nvPr/>
          </p:nvSpPr>
          <p:spPr>
            <a:xfrm>
              <a:off x="10534645" y="4035729"/>
              <a:ext cx="131445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$79.24</a:t>
              </a:r>
              <a:endParaRPr/>
            </a:p>
          </p:txBody>
        </p:sp>
        <p:sp>
          <p:nvSpPr>
            <p:cNvPr id="1031" name="Google Shape;1031;p9"/>
            <p:cNvSpPr/>
            <p:nvPr/>
          </p:nvSpPr>
          <p:spPr>
            <a:xfrm rot="10800000">
              <a:off x="10534645" y="4569129"/>
              <a:ext cx="1314450" cy="533400"/>
            </a:xfrm>
            <a:prstGeom prst="snip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2" name="Google Shape;1032;p9"/>
            <p:cNvSpPr txBox="1"/>
            <p:nvPr/>
          </p:nvSpPr>
          <p:spPr>
            <a:xfrm>
              <a:off x="10763250" y="4676723"/>
              <a:ext cx="81915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$49.44</a:t>
              </a:r>
              <a:endParaRPr/>
            </a:p>
          </p:txBody>
        </p:sp>
      </p:grpSp>
      <p:sp>
        <p:nvSpPr>
          <p:cNvPr id="1033" name="Google Shape;1033;p9"/>
          <p:cNvSpPr txBox="1"/>
          <p:nvPr/>
        </p:nvSpPr>
        <p:spPr>
          <a:xfrm>
            <a:off x="-12913175" y="352833"/>
            <a:ext cx="1138917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Open Sans"/>
                <a:ea typeface="Open Sans"/>
                <a:cs typeface="Open Sans"/>
                <a:sym typeface="Open Sans"/>
              </a:rPr>
              <a:t>Health Equity G-Codes, Rates &amp; Intended Use</a:t>
            </a:r>
            <a:endParaRPr/>
          </a:p>
        </p:txBody>
      </p:sp>
      <p:pic>
        <p:nvPicPr>
          <p:cNvPr id="1034" name="Google Shape;1034;p9" descr="A logo with text on it&#10;&#10;Description automatically generated"/>
          <p:cNvPicPr preferRelativeResize="0"/>
          <p:nvPr/>
        </p:nvPicPr>
        <p:blipFill rotWithShape="1">
          <a:blip r:embed="rId5">
            <a:alphaModFix/>
          </a:blip>
          <a:srcRect/>
          <a:stretch/>
        </p:blipFill>
        <p:spPr>
          <a:xfrm>
            <a:off x="1130483" y="9654543"/>
            <a:ext cx="4495800" cy="1460273"/>
          </a:xfrm>
          <a:prstGeom prst="rect">
            <a:avLst/>
          </a:prstGeom>
          <a:noFill/>
          <a:ln>
            <a:noFill/>
          </a:ln>
        </p:spPr>
      </p:pic>
      <p:pic>
        <p:nvPicPr>
          <p:cNvPr id="1035" name="Google Shape;1035;p9" descr="A blue text on a white background&#10;&#10;Description automatically generated"/>
          <p:cNvPicPr preferRelativeResize="0"/>
          <p:nvPr/>
        </p:nvPicPr>
        <p:blipFill rotWithShape="1">
          <a:blip r:embed="rId6">
            <a:alphaModFix/>
          </a:blip>
          <a:srcRect/>
          <a:stretch/>
        </p:blipFill>
        <p:spPr>
          <a:xfrm>
            <a:off x="1270314" y="11358721"/>
            <a:ext cx="4203517" cy="564211"/>
          </a:xfrm>
          <a:prstGeom prst="rect">
            <a:avLst/>
          </a:prstGeom>
          <a:noFill/>
          <a:ln>
            <a:noFill/>
          </a:ln>
        </p:spPr>
      </p:pic>
      <p:pic>
        <p:nvPicPr>
          <p:cNvPr id="1036" name="Google Shape;1036;p9" descr="A close-up of a logo&#10;&#10;Description automatically generated"/>
          <p:cNvPicPr preferRelativeResize="0"/>
          <p:nvPr/>
        </p:nvPicPr>
        <p:blipFill rotWithShape="1">
          <a:blip r:embed="rId7">
            <a:alphaModFix/>
          </a:blip>
          <a:srcRect/>
          <a:stretch/>
        </p:blipFill>
        <p:spPr>
          <a:xfrm>
            <a:off x="6948470" y="10301180"/>
            <a:ext cx="3362804" cy="766002"/>
          </a:xfrm>
          <a:prstGeom prst="rect">
            <a:avLst/>
          </a:prstGeom>
          <a:noFill/>
          <a:ln>
            <a:noFill/>
          </a:ln>
        </p:spPr>
      </p:pic>
      <p:pic>
        <p:nvPicPr>
          <p:cNvPr id="1037" name="Google Shape;1037;p9" descr="A blue and white logo&#10;&#10;Description automatically generated"/>
          <p:cNvPicPr preferRelativeResize="0"/>
          <p:nvPr/>
        </p:nvPicPr>
        <p:blipFill rotWithShape="1">
          <a:blip r:embed="rId8">
            <a:alphaModFix/>
          </a:blip>
          <a:srcRect/>
          <a:stretch/>
        </p:blipFill>
        <p:spPr>
          <a:xfrm>
            <a:off x="6645375" y="8925500"/>
            <a:ext cx="4029433" cy="1131724"/>
          </a:xfrm>
          <a:prstGeom prst="rect">
            <a:avLst/>
          </a:prstGeom>
          <a:noFill/>
          <a:ln>
            <a:noFill/>
          </a:ln>
        </p:spPr>
      </p:pic>
      <p:sp>
        <p:nvSpPr>
          <p:cNvPr id="1038" name="Google Shape;1038;p9"/>
          <p:cNvSpPr/>
          <p:nvPr/>
        </p:nvSpPr>
        <p:spPr>
          <a:xfrm>
            <a:off x="965566" y="9300402"/>
            <a:ext cx="4825634" cy="3882198"/>
          </a:xfrm>
          <a:prstGeom prst="round2DiagRect">
            <a:avLst>
              <a:gd name="adj1" fmla="val 16667"/>
              <a:gd name="adj2" fmla="val 0"/>
            </a:avLst>
          </a:prstGeom>
          <a:noFill/>
          <a:ln w="57150"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9" name="Google Shape;1039;p9"/>
          <p:cNvSpPr txBox="1"/>
          <p:nvPr/>
        </p:nvSpPr>
        <p:spPr>
          <a:xfrm>
            <a:off x="785155" y="7916764"/>
            <a:ext cx="501005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Open Sans"/>
                <a:ea typeface="Open Sans"/>
                <a:cs typeface="Open Sans"/>
                <a:sym typeface="Open Sans"/>
              </a:rPr>
              <a:t>How do I find my state’s requirements?</a:t>
            </a:r>
            <a:endParaRPr/>
          </a:p>
        </p:txBody>
      </p:sp>
      <p:sp>
        <p:nvSpPr>
          <p:cNvPr id="1040" name="Google Shape;1040;p9"/>
          <p:cNvSpPr txBox="1"/>
          <p:nvPr/>
        </p:nvSpPr>
        <p:spPr>
          <a:xfrm>
            <a:off x="1454322" y="12282381"/>
            <a:ext cx="38355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96D6"/>
                </a:solidFill>
                <a:latin typeface="Open Sans"/>
                <a:ea typeface="Open Sans"/>
                <a:cs typeface="Open Sans"/>
                <a:sym typeface="Open Sans"/>
              </a:rPr>
              <a:t>https://nashp.org/state-tracker/state-community-health-worker-policies/</a:t>
            </a:r>
            <a:endParaRPr/>
          </a:p>
        </p:txBody>
      </p:sp>
      <p:sp>
        <p:nvSpPr>
          <p:cNvPr id="1041" name="Google Shape;1041;p9"/>
          <p:cNvSpPr/>
          <p:nvPr/>
        </p:nvSpPr>
        <p:spPr>
          <a:xfrm>
            <a:off x="6223366" y="8462202"/>
            <a:ext cx="4825634" cy="3882198"/>
          </a:xfrm>
          <a:prstGeom prst="round2DiagRect">
            <a:avLst>
              <a:gd name="adj1" fmla="val 16667"/>
              <a:gd name="adj2" fmla="val 0"/>
            </a:avLst>
          </a:prstGeom>
          <a:noFill/>
          <a:ln w="57150"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2" name="Google Shape;1042;p9"/>
          <p:cNvSpPr txBox="1"/>
          <p:nvPr/>
        </p:nvSpPr>
        <p:spPr>
          <a:xfrm>
            <a:off x="6712122" y="11444181"/>
            <a:ext cx="38355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96D6"/>
                </a:solidFill>
                <a:latin typeface="Open Sans"/>
                <a:ea typeface="Open Sans"/>
                <a:cs typeface="Open Sans"/>
                <a:sym typeface="Open Sans"/>
              </a:rPr>
              <a:t>https://chwtraining.org/core-competencies-to-start-your-chw-program/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10"/>
          <p:cNvSpPr txBox="1"/>
          <p:nvPr/>
        </p:nvSpPr>
        <p:spPr>
          <a:xfrm>
            <a:off x="785155" y="445162"/>
            <a:ext cx="501005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Open Sans"/>
                <a:ea typeface="Open Sans"/>
                <a:cs typeface="Open Sans"/>
                <a:sym typeface="Open Sans"/>
              </a:rPr>
              <a:t>How do I find my state’s requirements?</a:t>
            </a:r>
            <a:endParaRPr/>
          </a:p>
        </p:txBody>
      </p:sp>
      <p:grpSp>
        <p:nvGrpSpPr>
          <p:cNvPr id="1049" name="Google Shape;1049;p10"/>
          <p:cNvGrpSpPr/>
          <p:nvPr/>
        </p:nvGrpSpPr>
        <p:grpSpPr>
          <a:xfrm>
            <a:off x="965566" y="1828800"/>
            <a:ext cx="4825634" cy="3882198"/>
            <a:chOff x="965566" y="1828800"/>
            <a:chExt cx="4825634" cy="3882198"/>
          </a:xfrm>
        </p:grpSpPr>
        <p:pic>
          <p:nvPicPr>
            <p:cNvPr id="1050" name="Google Shape;1050;p10" descr="A logo with text on it&#10;&#10;Description automatically generated"/>
            <p:cNvPicPr preferRelativeResize="0"/>
            <p:nvPr/>
          </p:nvPicPr>
          <p:blipFill rotWithShape="1">
            <a:blip r:embed="rId3">
              <a:alphaModFix/>
            </a:blip>
            <a:srcRect/>
            <a:stretch/>
          </p:blipFill>
          <p:spPr>
            <a:xfrm>
              <a:off x="1130483" y="2182941"/>
              <a:ext cx="4495800" cy="1460273"/>
            </a:xfrm>
            <a:prstGeom prst="rect">
              <a:avLst/>
            </a:prstGeom>
            <a:noFill/>
            <a:ln>
              <a:noFill/>
            </a:ln>
          </p:spPr>
        </p:pic>
        <p:pic>
          <p:nvPicPr>
            <p:cNvPr id="1051" name="Google Shape;1051;p10" descr="A blue text on a white background&#10;&#10;Description automatically generated"/>
            <p:cNvPicPr preferRelativeResize="0"/>
            <p:nvPr/>
          </p:nvPicPr>
          <p:blipFill rotWithShape="1">
            <a:blip r:embed="rId4">
              <a:alphaModFix/>
            </a:blip>
            <a:srcRect/>
            <a:stretch/>
          </p:blipFill>
          <p:spPr>
            <a:xfrm>
              <a:off x="1270314" y="3887119"/>
              <a:ext cx="4203517" cy="564211"/>
            </a:xfrm>
            <a:prstGeom prst="rect">
              <a:avLst/>
            </a:prstGeom>
            <a:noFill/>
            <a:ln>
              <a:noFill/>
            </a:ln>
          </p:spPr>
        </p:pic>
        <p:sp>
          <p:nvSpPr>
            <p:cNvPr id="1052" name="Google Shape;1052;p10"/>
            <p:cNvSpPr/>
            <p:nvPr/>
          </p:nvSpPr>
          <p:spPr>
            <a:xfrm>
              <a:off x="965566" y="1828800"/>
              <a:ext cx="4825634" cy="3882198"/>
            </a:xfrm>
            <a:prstGeom prst="round2DiagRect">
              <a:avLst>
                <a:gd name="adj1" fmla="val 16667"/>
                <a:gd name="adj2" fmla="val 0"/>
              </a:avLst>
            </a:prstGeom>
            <a:noFill/>
            <a:ln w="57150"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3" name="Google Shape;1053;p10"/>
            <p:cNvSpPr txBox="1"/>
            <p:nvPr/>
          </p:nvSpPr>
          <p:spPr>
            <a:xfrm>
              <a:off x="1454322" y="4810779"/>
              <a:ext cx="38355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96D6"/>
                  </a:solidFill>
                  <a:latin typeface="Open Sans"/>
                  <a:ea typeface="Open Sans"/>
                  <a:cs typeface="Open Sans"/>
                  <a:sym typeface="Open Sans"/>
                </a:rPr>
                <a:t>https://nashp.org/state-tracker/state-community-health-worker-policies/</a:t>
              </a:r>
              <a:endParaRPr/>
            </a:p>
          </p:txBody>
        </p:sp>
      </p:grpSp>
      <p:grpSp>
        <p:nvGrpSpPr>
          <p:cNvPr id="1054" name="Google Shape;1054;p10"/>
          <p:cNvGrpSpPr/>
          <p:nvPr/>
        </p:nvGrpSpPr>
        <p:grpSpPr>
          <a:xfrm>
            <a:off x="6223366" y="990600"/>
            <a:ext cx="4825634" cy="3882198"/>
            <a:chOff x="6223366" y="990600"/>
            <a:chExt cx="4825634" cy="3882198"/>
          </a:xfrm>
        </p:grpSpPr>
        <p:pic>
          <p:nvPicPr>
            <p:cNvPr id="1055" name="Google Shape;1055;p10" descr="A close-up of a logo&#10;&#10;Description automatically generated"/>
            <p:cNvPicPr preferRelativeResize="0"/>
            <p:nvPr/>
          </p:nvPicPr>
          <p:blipFill rotWithShape="1">
            <a:blip r:embed="rId5">
              <a:alphaModFix/>
            </a:blip>
            <a:srcRect/>
            <a:stretch/>
          </p:blipFill>
          <p:spPr>
            <a:xfrm>
              <a:off x="6948470" y="2829578"/>
              <a:ext cx="3362804" cy="766002"/>
            </a:xfrm>
            <a:prstGeom prst="rect">
              <a:avLst/>
            </a:prstGeom>
            <a:noFill/>
            <a:ln>
              <a:noFill/>
            </a:ln>
          </p:spPr>
        </p:pic>
        <p:pic>
          <p:nvPicPr>
            <p:cNvPr id="1056" name="Google Shape;1056;p10" descr="A blue and white logo&#10;&#10;Description automatically generated"/>
            <p:cNvPicPr preferRelativeResize="0"/>
            <p:nvPr/>
          </p:nvPicPr>
          <p:blipFill rotWithShape="1">
            <a:blip r:embed="rId6">
              <a:alphaModFix/>
            </a:blip>
            <a:srcRect/>
            <a:stretch/>
          </p:blipFill>
          <p:spPr>
            <a:xfrm>
              <a:off x="6645375" y="1453898"/>
              <a:ext cx="4029433" cy="1131724"/>
            </a:xfrm>
            <a:prstGeom prst="rect">
              <a:avLst/>
            </a:prstGeom>
            <a:noFill/>
            <a:ln>
              <a:noFill/>
            </a:ln>
          </p:spPr>
        </p:pic>
        <p:sp>
          <p:nvSpPr>
            <p:cNvPr id="1057" name="Google Shape;1057;p10"/>
            <p:cNvSpPr/>
            <p:nvPr/>
          </p:nvSpPr>
          <p:spPr>
            <a:xfrm>
              <a:off x="6223366" y="990600"/>
              <a:ext cx="4825634" cy="3882198"/>
            </a:xfrm>
            <a:prstGeom prst="round2DiagRect">
              <a:avLst>
                <a:gd name="adj1" fmla="val 16667"/>
                <a:gd name="adj2" fmla="val 0"/>
              </a:avLst>
            </a:prstGeom>
            <a:noFill/>
            <a:ln w="57150"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8" name="Google Shape;1058;p10"/>
            <p:cNvSpPr txBox="1"/>
            <p:nvPr/>
          </p:nvSpPr>
          <p:spPr>
            <a:xfrm>
              <a:off x="6712122" y="3972579"/>
              <a:ext cx="38355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96D6"/>
                  </a:solidFill>
                  <a:latin typeface="Open Sans"/>
                  <a:ea typeface="Open Sans"/>
                  <a:cs typeface="Open Sans"/>
                  <a:sym typeface="Open Sans"/>
                </a:rPr>
                <a:t>https://chwtraining.org/core-competencies-to-start-your-chw-program/</a:t>
              </a:r>
              <a:endParaRPr/>
            </a:p>
          </p:txBody>
        </p:sp>
      </p:grpSp>
      <p:grpSp>
        <p:nvGrpSpPr>
          <p:cNvPr id="1059" name="Google Shape;1059;p10"/>
          <p:cNvGrpSpPr/>
          <p:nvPr/>
        </p:nvGrpSpPr>
        <p:grpSpPr>
          <a:xfrm>
            <a:off x="-160564" y="-7239000"/>
            <a:ext cx="12513128" cy="6281737"/>
            <a:chOff x="-160564" y="-120423"/>
            <a:chExt cx="12513128" cy="6281737"/>
          </a:xfrm>
        </p:grpSpPr>
        <p:grpSp>
          <p:nvGrpSpPr>
            <p:cNvPr id="1060" name="Google Shape;1060;p10"/>
            <p:cNvGrpSpPr/>
            <p:nvPr/>
          </p:nvGrpSpPr>
          <p:grpSpPr>
            <a:xfrm>
              <a:off x="457200" y="457200"/>
              <a:ext cx="11277600" cy="5181601"/>
              <a:chOff x="457200" y="457200"/>
              <a:chExt cx="11277600" cy="5181601"/>
            </a:xfrm>
          </p:grpSpPr>
          <p:sp>
            <p:nvSpPr>
              <p:cNvPr id="1061" name="Google Shape;1061;p10"/>
              <p:cNvSpPr/>
              <p:nvPr/>
            </p:nvSpPr>
            <p:spPr>
              <a:xfrm rot="10800000">
                <a:off x="457200" y="457200"/>
                <a:ext cx="11277600" cy="5181600"/>
              </a:xfrm>
              <a:prstGeom prst="round2DiagRect">
                <a:avLst>
                  <a:gd name="adj1" fmla="val 16667"/>
                  <a:gd name="adj2" fmla="val 0"/>
                </a:avLst>
              </a:prstGeom>
              <a:solidFill>
                <a:srgbClr val="D8D8D8">
                  <a:alpha val="21960"/>
                </a:srgbClr>
              </a:solidFill>
              <a:ln w="47625" cap="flat" cmpd="sng">
                <a:solidFill>
                  <a:srgbClr val="0097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062" name="Google Shape;1062;p10"/>
              <p:cNvGrpSpPr/>
              <p:nvPr/>
            </p:nvGrpSpPr>
            <p:grpSpPr>
              <a:xfrm>
                <a:off x="952500" y="835182"/>
                <a:ext cx="10287000" cy="4803619"/>
                <a:chOff x="952500" y="772197"/>
                <a:chExt cx="10287000" cy="4803619"/>
              </a:xfrm>
            </p:grpSpPr>
            <p:sp>
              <p:nvSpPr>
                <p:cNvPr id="1063" name="Google Shape;1063;p10"/>
                <p:cNvSpPr txBox="1"/>
                <p:nvPr/>
              </p:nvSpPr>
              <p:spPr>
                <a:xfrm>
                  <a:off x="5596619" y="5206484"/>
                  <a:ext cx="50237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rgbClr val="0096D6"/>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FR Doc. 2023–24184</a:t>
                  </a:r>
                  <a:r>
                    <a:rPr lang="en-US" sz="1800">
                      <a:solidFill>
                        <a:srgbClr val="0096D6"/>
                      </a:solidFill>
                      <a:latin typeface="Open Sans"/>
                      <a:ea typeface="Open Sans"/>
                      <a:cs typeface="Open Sans"/>
                      <a:sym typeface="Open Sans"/>
                    </a:rPr>
                    <a:t> Filed 11–2–23; 4:15 pm</a:t>
                  </a:r>
                  <a:endParaRPr/>
                </a:p>
              </p:txBody>
            </p:sp>
            <p:sp>
              <p:nvSpPr>
                <p:cNvPr id="1064" name="Google Shape;1064;p10"/>
                <p:cNvSpPr txBox="1"/>
                <p:nvPr/>
              </p:nvSpPr>
              <p:spPr>
                <a:xfrm>
                  <a:off x="952500" y="1520785"/>
                  <a:ext cx="10287000" cy="38164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Open Sans"/>
                      <a:ea typeface="Open Sans"/>
                      <a:cs typeface="Open Sans"/>
                      <a:sym typeface="Open Sans"/>
                    </a:rPr>
                    <a:t>“In States that do not have applicable licensure, certification, or other laws or regulations governing the certification or training of auxiliary personnel, we proposed to require auxiliary personnel providing PIN services be trained to provide all service elements. </a:t>
                  </a:r>
                  <a:r>
                    <a:rPr lang="en-US" sz="2200" b="1">
                      <a:solidFill>
                        <a:schemeClr val="dk1"/>
                      </a:solidFill>
                      <a:highlight>
                        <a:srgbClr val="FFFF00"/>
                      </a:highlight>
                      <a:latin typeface="Open Sans"/>
                      <a:ea typeface="Open Sans"/>
                      <a:cs typeface="Open Sans"/>
                      <a:sym typeface="Open Sans"/>
                    </a:rPr>
                    <a:t>Training must include the competencies of patient and family communication, interpersonal and relationship-building, patient and family capacity building, service coordination and systems navigation, patient advocacy, facilitation, individual and community assessment, professionalism and ethical conduct, and the development of an appropriate knowledge base</a:t>
                  </a:r>
                  <a:r>
                    <a:rPr lang="en-US" sz="2200">
                      <a:solidFill>
                        <a:schemeClr val="dk1"/>
                      </a:solidFill>
                      <a:latin typeface="Open Sans"/>
                      <a:ea typeface="Open Sans"/>
                      <a:cs typeface="Open Sans"/>
                      <a:sym typeface="Open Sans"/>
                    </a:rPr>
                    <a:t>, including specific certification or training on the serious, high-risk condition/illness/disease addressed in the initiating visit.” </a:t>
                  </a:r>
                  <a:endParaRPr/>
                </a:p>
              </p:txBody>
            </p:sp>
            <p:sp>
              <p:nvSpPr>
                <p:cNvPr id="1065" name="Google Shape;1065;p10"/>
                <p:cNvSpPr txBox="1"/>
                <p:nvPr/>
              </p:nvSpPr>
              <p:spPr>
                <a:xfrm>
                  <a:off x="952500" y="772197"/>
                  <a:ext cx="100965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Open Sans"/>
                      <a:ea typeface="Open Sans"/>
                      <a:cs typeface="Open Sans"/>
                      <a:sym typeface="Open Sans"/>
                    </a:rPr>
                    <a:t>CMS Training Requirement</a:t>
                  </a:r>
                  <a:endParaRPr/>
                </a:p>
              </p:txBody>
            </p:sp>
          </p:grpSp>
        </p:grpSp>
        <p:pic>
          <p:nvPicPr>
            <p:cNvPr id="1066" name="Google Shape;1066;p10" descr="Open quotation mark with solid fill"/>
            <p:cNvPicPr preferRelativeResize="0"/>
            <p:nvPr/>
          </p:nvPicPr>
          <p:blipFill rotWithShape="1">
            <a:blip r:embed="rId8">
              <a:alphaModFix/>
            </a:blip>
            <a:srcRect/>
            <a:stretch/>
          </p:blipFill>
          <p:spPr>
            <a:xfrm>
              <a:off x="-160564" y="-120423"/>
              <a:ext cx="1423307" cy="1423307"/>
            </a:xfrm>
            <a:prstGeom prst="rect">
              <a:avLst/>
            </a:prstGeom>
            <a:noFill/>
            <a:ln>
              <a:noFill/>
            </a:ln>
          </p:spPr>
        </p:pic>
        <p:pic>
          <p:nvPicPr>
            <p:cNvPr id="1067" name="Google Shape;1067;p10" descr="Open quotation mark with solid fill"/>
            <p:cNvPicPr preferRelativeResize="0"/>
            <p:nvPr/>
          </p:nvPicPr>
          <p:blipFill rotWithShape="1">
            <a:blip r:embed="rId8">
              <a:alphaModFix/>
            </a:blip>
            <a:srcRect/>
            <a:stretch/>
          </p:blipFill>
          <p:spPr>
            <a:xfrm rot="10800000">
              <a:off x="10929257" y="4738007"/>
              <a:ext cx="1423307" cy="1423307"/>
            </a:xfrm>
            <a:prstGeom prst="rect">
              <a:avLst/>
            </a:prstGeom>
            <a:noFill/>
            <a:ln>
              <a:noFill/>
            </a:ln>
          </p:spPr>
        </p:pic>
      </p:grpSp>
      <p:pic>
        <p:nvPicPr>
          <p:cNvPr id="1068" name="Google Shape;1068;p10"/>
          <p:cNvPicPr preferRelativeResize="0"/>
          <p:nvPr/>
        </p:nvPicPr>
        <p:blipFill rotWithShape="1">
          <a:blip r:embed="rId9">
            <a:alphaModFix/>
          </a:blip>
          <a:srcRect l="3323" t="1506"/>
          <a:stretch/>
        </p:blipFill>
        <p:spPr>
          <a:xfrm>
            <a:off x="20279848" y="4067878"/>
            <a:ext cx="3418352" cy="1600200"/>
          </a:xfrm>
          <a:prstGeom prst="rect">
            <a:avLst/>
          </a:prstGeom>
          <a:noFill/>
          <a:ln>
            <a:noFill/>
          </a:ln>
        </p:spPr>
      </p:pic>
      <p:grpSp>
        <p:nvGrpSpPr>
          <p:cNvPr id="1069" name="Google Shape;1069;p10"/>
          <p:cNvGrpSpPr/>
          <p:nvPr/>
        </p:nvGrpSpPr>
        <p:grpSpPr>
          <a:xfrm>
            <a:off x="13274677" y="1641288"/>
            <a:ext cx="10134600" cy="1821579"/>
            <a:chOff x="1752600" y="1546027"/>
            <a:chExt cx="10134600" cy="1821579"/>
          </a:xfrm>
        </p:grpSpPr>
        <p:sp>
          <p:nvSpPr>
            <p:cNvPr id="1070" name="Google Shape;1070;p10"/>
            <p:cNvSpPr/>
            <p:nvPr/>
          </p:nvSpPr>
          <p:spPr>
            <a:xfrm>
              <a:off x="1781175" y="2817178"/>
              <a:ext cx="3124438" cy="550428"/>
            </a:xfrm>
            <a:custGeom>
              <a:avLst/>
              <a:gdLst/>
              <a:ahLst/>
              <a:cxnLst/>
              <a:rect l="l" t="t" r="r" b="b"/>
              <a:pathLst>
                <a:path w="21601" h="21864" extrusionOk="0">
                  <a:moveTo>
                    <a:pt x="2028" y="0"/>
                  </a:moveTo>
                  <a:lnTo>
                    <a:pt x="19551" y="0"/>
                  </a:lnTo>
                  <a:cubicBezTo>
                    <a:pt x="21470" y="0"/>
                    <a:pt x="21593" y="7156"/>
                    <a:pt x="21601" y="10800"/>
                  </a:cubicBezTo>
                  <a:cubicBezTo>
                    <a:pt x="21609" y="14444"/>
                    <a:pt x="21516" y="21864"/>
                    <a:pt x="19597" y="21864"/>
                  </a:cubicBezTo>
                  <a:lnTo>
                    <a:pt x="2074" y="21732"/>
                  </a:lnTo>
                  <a:cubicBezTo>
                    <a:pt x="155" y="21732"/>
                    <a:pt x="9" y="14422"/>
                    <a:pt x="1" y="10800"/>
                  </a:cubicBezTo>
                  <a:cubicBezTo>
                    <a:pt x="-7" y="7178"/>
                    <a:pt x="109" y="0"/>
                    <a:pt x="2028" y="0"/>
                  </a:cubicBezTo>
                  <a:close/>
                </a:path>
              </a:pathLst>
            </a:custGeom>
            <a:noFill/>
            <a:ln w="25400" cap="flat" cmpd="sng">
              <a:solidFill>
                <a:srgbClr val="4E5E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1" name="Google Shape;1071;p10"/>
            <p:cNvSpPr txBox="1"/>
            <p:nvPr/>
          </p:nvSpPr>
          <p:spPr>
            <a:xfrm>
              <a:off x="1781175" y="1546027"/>
              <a:ext cx="266700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latin typeface="Open Sans"/>
                  <a:ea typeface="Open Sans"/>
                  <a:cs typeface="Open Sans"/>
                  <a:sym typeface="Open Sans"/>
                </a:rPr>
                <a:t>State Overviews</a:t>
              </a:r>
              <a:endParaRPr/>
            </a:p>
          </p:txBody>
        </p:sp>
        <p:sp>
          <p:nvSpPr>
            <p:cNvPr id="1072" name="Google Shape;1072;p10"/>
            <p:cNvSpPr txBox="1"/>
            <p:nvPr/>
          </p:nvSpPr>
          <p:spPr>
            <a:xfrm>
              <a:off x="1752600" y="1976914"/>
              <a:ext cx="10134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Explore each state’s policies and partnerships that support a sustainable CHW workforce. Use the dropdown below to see how each state is defining, training, certifying, and paying CHWs. </a:t>
              </a:r>
              <a:endParaRPr/>
            </a:p>
          </p:txBody>
        </p:sp>
        <p:sp>
          <p:nvSpPr>
            <p:cNvPr id="1073" name="Google Shape;1073;p10"/>
            <p:cNvSpPr txBox="1"/>
            <p:nvPr/>
          </p:nvSpPr>
          <p:spPr>
            <a:xfrm>
              <a:off x="1933720" y="2923115"/>
              <a:ext cx="23622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9B9B9B"/>
                  </a:solidFill>
                  <a:latin typeface="Open Sans"/>
                  <a:ea typeface="Open Sans"/>
                  <a:cs typeface="Open Sans"/>
                  <a:sym typeface="Open Sans"/>
                </a:rPr>
                <a:t>SELECT A STATE</a:t>
              </a:r>
              <a:endParaRPr/>
            </a:p>
          </p:txBody>
        </p:sp>
        <p:pic>
          <p:nvPicPr>
            <p:cNvPr id="1074" name="Google Shape;1074;p10" descr="Caret Down outline"/>
            <p:cNvPicPr preferRelativeResize="0"/>
            <p:nvPr/>
          </p:nvPicPr>
          <p:blipFill rotWithShape="1">
            <a:blip r:embed="rId10">
              <a:alphaModFix/>
            </a:blip>
            <a:srcRect/>
            <a:stretch/>
          </p:blipFill>
          <p:spPr>
            <a:xfrm>
              <a:off x="4419745" y="2861051"/>
              <a:ext cx="485868" cy="485868"/>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pic>
        <p:nvPicPr>
          <p:cNvPr id="1080" name="Google Shape;1080;p11"/>
          <p:cNvPicPr preferRelativeResize="0"/>
          <p:nvPr/>
        </p:nvPicPr>
        <p:blipFill rotWithShape="1">
          <a:blip r:embed="rId3">
            <a:alphaModFix/>
          </a:blip>
          <a:srcRect l="3323" t="1506"/>
          <a:stretch/>
        </p:blipFill>
        <p:spPr>
          <a:xfrm>
            <a:off x="8033871" y="4067878"/>
            <a:ext cx="3418352" cy="1600200"/>
          </a:xfrm>
          <a:prstGeom prst="rect">
            <a:avLst/>
          </a:prstGeom>
          <a:noFill/>
          <a:ln>
            <a:noFill/>
          </a:ln>
        </p:spPr>
      </p:pic>
      <p:grpSp>
        <p:nvGrpSpPr>
          <p:cNvPr id="1081" name="Google Shape;1081;p11"/>
          <p:cNvGrpSpPr/>
          <p:nvPr/>
        </p:nvGrpSpPr>
        <p:grpSpPr>
          <a:xfrm>
            <a:off x="1028700" y="1641288"/>
            <a:ext cx="10134600" cy="1821579"/>
            <a:chOff x="1752600" y="1546027"/>
            <a:chExt cx="10134600" cy="1821579"/>
          </a:xfrm>
        </p:grpSpPr>
        <p:sp>
          <p:nvSpPr>
            <p:cNvPr id="1082" name="Google Shape;1082;p11"/>
            <p:cNvSpPr/>
            <p:nvPr/>
          </p:nvSpPr>
          <p:spPr>
            <a:xfrm>
              <a:off x="1781175" y="2817178"/>
              <a:ext cx="3124438" cy="550428"/>
            </a:xfrm>
            <a:custGeom>
              <a:avLst/>
              <a:gdLst/>
              <a:ahLst/>
              <a:cxnLst/>
              <a:rect l="l" t="t" r="r" b="b"/>
              <a:pathLst>
                <a:path w="21601" h="21864" extrusionOk="0">
                  <a:moveTo>
                    <a:pt x="2028" y="0"/>
                  </a:moveTo>
                  <a:lnTo>
                    <a:pt x="19551" y="0"/>
                  </a:lnTo>
                  <a:cubicBezTo>
                    <a:pt x="21470" y="0"/>
                    <a:pt x="21593" y="7156"/>
                    <a:pt x="21601" y="10800"/>
                  </a:cubicBezTo>
                  <a:cubicBezTo>
                    <a:pt x="21609" y="14444"/>
                    <a:pt x="21516" y="21864"/>
                    <a:pt x="19597" y="21864"/>
                  </a:cubicBezTo>
                  <a:lnTo>
                    <a:pt x="2074" y="21732"/>
                  </a:lnTo>
                  <a:cubicBezTo>
                    <a:pt x="155" y="21732"/>
                    <a:pt x="9" y="14422"/>
                    <a:pt x="1" y="10800"/>
                  </a:cubicBezTo>
                  <a:cubicBezTo>
                    <a:pt x="-7" y="7178"/>
                    <a:pt x="109" y="0"/>
                    <a:pt x="2028" y="0"/>
                  </a:cubicBezTo>
                  <a:close/>
                </a:path>
              </a:pathLst>
            </a:custGeom>
            <a:noFill/>
            <a:ln w="25400" cap="flat" cmpd="sng">
              <a:solidFill>
                <a:srgbClr val="4E5E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83" name="Google Shape;1083;p11"/>
            <p:cNvSpPr txBox="1"/>
            <p:nvPr/>
          </p:nvSpPr>
          <p:spPr>
            <a:xfrm>
              <a:off x="1781175" y="1546027"/>
              <a:ext cx="266700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latin typeface="Open Sans"/>
                  <a:ea typeface="Open Sans"/>
                  <a:cs typeface="Open Sans"/>
                  <a:sym typeface="Open Sans"/>
                </a:rPr>
                <a:t>State Overviews</a:t>
              </a:r>
              <a:endParaRPr/>
            </a:p>
          </p:txBody>
        </p:sp>
        <p:sp>
          <p:nvSpPr>
            <p:cNvPr id="1084" name="Google Shape;1084;p11"/>
            <p:cNvSpPr txBox="1"/>
            <p:nvPr/>
          </p:nvSpPr>
          <p:spPr>
            <a:xfrm>
              <a:off x="1752600" y="1976914"/>
              <a:ext cx="10134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Explore each state’s policies and partnerships that support a sustainable CHW workforce. Use the dropdown below to see how each state is defining, training, certifying, and paying CHWs. </a:t>
              </a:r>
              <a:endParaRPr/>
            </a:p>
          </p:txBody>
        </p:sp>
        <p:sp>
          <p:nvSpPr>
            <p:cNvPr id="1085" name="Google Shape;1085;p11"/>
            <p:cNvSpPr txBox="1"/>
            <p:nvPr/>
          </p:nvSpPr>
          <p:spPr>
            <a:xfrm>
              <a:off x="1933720" y="2923115"/>
              <a:ext cx="23622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9B9B9B"/>
                  </a:solidFill>
                  <a:latin typeface="Open Sans"/>
                  <a:ea typeface="Open Sans"/>
                  <a:cs typeface="Open Sans"/>
                  <a:sym typeface="Open Sans"/>
                </a:rPr>
                <a:t>SELECT A STATE</a:t>
              </a:r>
              <a:endParaRPr/>
            </a:p>
          </p:txBody>
        </p:sp>
        <p:pic>
          <p:nvPicPr>
            <p:cNvPr id="1086" name="Google Shape;1086;p11" descr="Caret Down outline"/>
            <p:cNvPicPr preferRelativeResize="0"/>
            <p:nvPr/>
          </p:nvPicPr>
          <p:blipFill rotWithShape="1">
            <a:blip r:embed="rId4">
              <a:alphaModFix/>
            </a:blip>
            <a:srcRect/>
            <a:stretch/>
          </p:blipFill>
          <p:spPr>
            <a:xfrm>
              <a:off x="4419745" y="2861051"/>
              <a:ext cx="485868" cy="485868"/>
            </a:xfrm>
            <a:prstGeom prst="rect">
              <a:avLst/>
            </a:prstGeom>
            <a:noFill/>
            <a:ln>
              <a:noFill/>
            </a:ln>
          </p:spPr>
        </p:pic>
      </p:grpSp>
      <p:sp>
        <p:nvSpPr>
          <p:cNvPr id="1087" name="Google Shape;1087;p11"/>
          <p:cNvSpPr txBox="1"/>
          <p:nvPr/>
        </p:nvSpPr>
        <p:spPr>
          <a:xfrm>
            <a:off x="-1790403" y="-2601532"/>
            <a:ext cx="501005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Open Sans"/>
                <a:ea typeface="Open Sans"/>
                <a:cs typeface="Open Sans"/>
                <a:sym typeface="Open Sans"/>
              </a:rPr>
              <a:t>How do I find my state’s requirements?</a:t>
            </a:r>
            <a:endParaRPr/>
          </a:p>
        </p:txBody>
      </p:sp>
      <p:grpSp>
        <p:nvGrpSpPr>
          <p:cNvPr id="1088" name="Google Shape;1088;p11"/>
          <p:cNvGrpSpPr/>
          <p:nvPr/>
        </p:nvGrpSpPr>
        <p:grpSpPr>
          <a:xfrm>
            <a:off x="-4572000" y="8077200"/>
            <a:ext cx="4825634" cy="3882198"/>
            <a:chOff x="965566" y="1828800"/>
            <a:chExt cx="4825634" cy="3882198"/>
          </a:xfrm>
        </p:grpSpPr>
        <p:pic>
          <p:nvPicPr>
            <p:cNvPr id="1089" name="Google Shape;1089;p11" descr="A logo with text on it&#10;&#10;Description automatically generated"/>
            <p:cNvPicPr preferRelativeResize="0"/>
            <p:nvPr/>
          </p:nvPicPr>
          <p:blipFill rotWithShape="1">
            <a:blip r:embed="rId5">
              <a:alphaModFix/>
            </a:blip>
            <a:srcRect/>
            <a:stretch/>
          </p:blipFill>
          <p:spPr>
            <a:xfrm>
              <a:off x="1130483" y="2182941"/>
              <a:ext cx="4495800" cy="1460273"/>
            </a:xfrm>
            <a:prstGeom prst="rect">
              <a:avLst/>
            </a:prstGeom>
            <a:noFill/>
            <a:ln>
              <a:noFill/>
            </a:ln>
          </p:spPr>
        </p:pic>
        <p:pic>
          <p:nvPicPr>
            <p:cNvPr id="1090" name="Google Shape;1090;p11" descr="A blue text on a white background&#10;&#10;Description automatically generated"/>
            <p:cNvPicPr preferRelativeResize="0"/>
            <p:nvPr/>
          </p:nvPicPr>
          <p:blipFill rotWithShape="1">
            <a:blip r:embed="rId6">
              <a:alphaModFix/>
            </a:blip>
            <a:srcRect/>
            <a:stretch/>
          </p:blipFill>
          <p:spPr>
            <a:xfrm>
              <a:off x="1270314" y="3887119"/>
              <a:ext cx="4203517" cy="564211"/>
            </a:xfrm>
            <a:prstGeom prst="rect">
              <a:avLst/>
            </a:prstGeom>
            <a:noFill/>
            <a:ln>
              <a:noFill/>
            </a:ln>
          </p:spPr>
        </p:pic>
        <p:sp>
          <p:nvSpPr>
            <p:cNvPr id="1091" name="Google Shape;1091;p11"/>
            <p:cNvSpPr/>
            <p:nvPr/>
          </p:nvSpPr>
          <p:spPr>
            <a:xfrm>
              <a:off x="965566" y="1828800"/>
              <a:ext cx="4825634" cy="3882198"/>
            </a:xfrm>
            <a:prstGeom prst="round2DiagRect">
              <a:avLst>
                <a:gd name="adj1" fmla="val 16667"/>
                <a:gd name="adj2" fmla="val 0"/>
              </a:avLst>
            </a:prstGeom>
            <a:noFill/>
            <a:ln w="57150"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92" name="Google Shape;1092;p11"/>
            <p:cNvSpPr txBox="1"/>
            <p:nvPr/>
          </p:nvSpPr>
          <p:spPr>
            <a:xfrm>
              <a:off x="1454322" y="4810779"/>
              <a:ext cx="38355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96D6"/>
                  </a:solidFill>
                  <a:latin typeface="Open Sans"/>
                  <a:ea typeface="Open Sans"/>
                  <a:cs typeface="Open Sans"/>
                  <a:sym typeface="Open Sans"/>
                </a:rPr>
                <a:t>https://nashp.org/state-tracker/state-community-health-worker-policies/</a:t>
              </a:r>
              <a:endParaRPr/>
            </a:p>
          </p:txBody>
        </p:sp>
      </p:grpSp>
      <p:grpSp>
        <p:nvGrpSpPr>
          <p:cNvPr id="1093" name="Google Shape;1093;p11"/>
          <p:cNvGrpSpPr/>
          <p:nvPr/>
        </p:nvGrpSpPr>
        <p:grpSpPr>
          <a:xfrm>
            <a:off x="11469497" y="-5558764"/>
            <a:ext cx="4825634" cy="3882198"/>
            <a:chOff x="6223366" y="990600"/>
            <a:chExt cx="4825634" cy="3882198"/>
          </a:xfrm>
        </p:grpSpPr>
        <p:pic>
          <p:nvPicPr>
            <p:cNvPr id="1094" name="Google Shape;1094;p11" descr="A close-up of a logo&#10;&#10;Description automatically generated"/>
            <p:cNvPicPr preferRelativeResize="0"/>
            <p:nvPr/>
          </p:nvPicPr>
          <p:blipFill rotWithShape="1">
            <a:blip r:embed="rId7">
              <a:alphaModFix/>
            </a:blip>
            <a:srcRect/>
            <a:stretch/>
          </p:blipFill>
          <p:spPr>
            <a:xfrm>
              <a:off x="6948470" y="2829578"/>
              <a:ext cx="3362804" cy="766002"/>
            </a:xfrm>
            <a:prstGeom prst="rect">
              <a:avLst/>
            </a:prstGeom>
            <a:noFill/>
            <a:ln>
              <a:noFill/>
            </a:ln>
          </p:spPr>
        </p:pic>
        <p:pic>
          <p:nvPicPr>
            <p:cNvPr id="1095" name="Google Shape;1095;p11" descr="A blue and white logo&#10;&#10;Description automatically generated"/>
            <p:cNvPicPr preferRelativeResize="0"/>
            <p:nvPr/>
          </p:nvPicPr>
          <p:blipFill rotWithShape="1">
            <a:blip r:embed="rId8">
              <a:alphaModFix/>
            </a:blip>
            <a:srcRect/>
            <a:stretch/>
          </p:blipFill>
          <p:spPr>
            <a:xfrm>
              <a:off x="6645375" y="1453898"/>
              <a:ext cx="4029433" cy="1131724"/>
            </a:xfrm>
            <a:prstGeom prst="rect">
              <a:avLst/>
            </a:prstGeom>
            <a:noFill/>
            <a:ln>
              <a:noFill/>
            </a:ln>
          </p:spPr>
        </p:pic>
        <p:sp>
          <p:nvSpPr>
            <p:cNvPr id="1096" name="Google Shape;1096;p11"/>
            <p:cNvSpPr/>
            <p:nvPr/>
          </p:nvSpPr>
          <p:spPr>
            <a:xfrm>
              <a:off x="6223366" y="990600"/>
              <a:ext cx="4825634" cy="3882198"/>
            </a:xfrm>
            <a:prstGeom prst="round2DiagRect">
              <a:avLst>
                <a:gd name="adj1" fmla="val 16667"/>
                <a:gd name="adj2" fmla="val 0"/>
              </a:avLst>
            </a:prstGeom>
            <a:noFill/>
            <a:ln w="57150"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97" name="Google Shape;1097;p11"/>
            <p:cNvSpPr txBox="1"/>
            <p:nvPr/>
          </p:nvSpPr>
          <p:spPr>
            <a:xfrm>
              <a:off x="6712122" y="3972579"/>
              <a:ext cx="38355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96D6"/>
                  </a:solidFill>
                  <a:latin typeface="Open Sans"/>
                  <a:ea typeface="Open Sans"/>
                  <a:cs typeface="Open Sans"/>
                  <a:sym typeface="Open Sans"/>
                </a:rPr>
                <a:t>https://chwtraining.org/core-competencies-to-start-your-chw-program/</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pic>
        <p:nvPicPr>
          <p:cNvPr id="1103" name="Google Shape;1103;p12"/>
          <p:cNvPicPr preferRelativeResize="0"/>
          <p:nvPr/>
        </p:nvPicPr>
        <p:blipFill rotWithShape="1">
          <a:blip r:embed="rId3">
            <a:alphaModFix/>
          </a:blip>
          <a:srcRect l="3323" t="1506"/>
          <a:stretch/>
        </p:blipFill>
        <p:spPr>
          <a:xfrm>
            <a:off x="560388" y="533400"/>
            <a:ext cx="11071223" cy="5182664"/>
          </a:xfrm>
          <a:prstGeom prst="rect">
            <a:avLst/>
          </a:prstGeom>
          <a:noFill/>
          <a:ln>
            <a:noFill/>
          </a:ln>
        </p:spPr>
      </p:pic>
      <p:grpSp>
        <p:nvGrpSpPr>
          <p:cNvPr id="1104" name="Google Shape;1104;p12"/>
          <p:cNvGrpSpPr/>
          <p:nvPr/>
        </p:nvGrpSpPr>
        <p:grpSpPr>
          <a:xfrm>
            <a:off x="-6858000" y="-2819400"/>
            <a:ext cx="10134600" cy="1821579"/>
            <a:chOff x="1752600" y="1546027"/>
            <a:chExt cx="10134600" cy="1821579"/>
          </a:xfrm>
        </p:grpSpPr>
        <p:sp>
          <p:nvSpPr>
            <p:cNvPr id="1105" name="Google Shape;1105;p12"/>
            <p:cNvSpPr/>
            <p:nvPr/>
          </p:nvSpPr>
          <p:spPr>
            <a:xfrm>
              <a:off x="1781175" y="2817178"/>
              <a:ext cx="3124438" cy="550428"/>
            </a:xfrm>
            <a:custGeom>
              <a:avLst/>
              <a:gdLst/>
              <a:ahLst/>
              <a:cxnLst/>
              <a:rect l="l" t="t" r="r" b="b"/>
              <a:pathLst>
                <a:path w="21601" h="21864" extrusionOk="0">
                  <a:moveTo>
                    <a:pt x="2028" y="0"/>
                  </a:moveTo>
                  <a:lnTo>
                    <a:pt x="19551" y="0"/>
                  </a:lnTo>
                  <a:cubicBezTo>
                    <a:pt x="21470" y="0"/>
                    <a:pt x="21593" y="7156"/>
                    <a:pt x="21601" y="10800"/>
                  </a:cubicBezTo>
                  <a:cubicBezTo>
                    <a:pt x="21609" y="14444"/>
                    <a:pt x="21516" y="21864"/>
                    <a:pt x="19597" y="21864"/>
                  </a:cubicBezTo>
                  <a:lnTo>
                    <a:pt x="2074" y="21732"/>
                  </a:lnTo>
                  <a:cubicBezTo>
                    <a:pt x="155" y="21732"/>
                    <a:pt x="9" y="14422"/>
                    <a:pt x="1" y="10800"/>
                  </a:cubicBezTo>
                  <a:cubicBezTo>
                    <a:pt x="-7" y="7178"/>
                    <a:pt x="109" y="0"/>
                    <a:pt x="2028" y="0"/>
                  </a:cubicBezTo>
                  <a:close/>
                </a:path>
              </a:pathLst>
            </a:custGeom>
            <a:noFill/>
            <a:ln w="25400" cap="flat" cmpd="sng">
              <a:solidFill>
                <a:srgbClr val="4E5E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12"/>
            <p:cNvSpPr txBox="1"/>
            <p:nvPr/>
          </p:nvSpPr>
          <p:spPr>
            <a:xfrm>
              <a:off x="1781175" y="1546027"/>
              <a:ext cx="266700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latin typeface="Open Sans"/>
                  <a:ea typeface="Open Sans"/>
                  <a:cs typeface="Open Sans"/>
                  <a:sym typeface="Open Sans"/>
                </a:rPr>
                <a:t>State Overviews</a:t>
              </a:r>
              <a:endParaRPr/>
            </a:p>
          </p:txBody>
        </p:sp>
        <p:sp>
          <p:nvSpPr>
            <p:cNvPr id="1107" name="Google Shape;1107;p12"/>
            <p:cNvSpPr txBox="1"/>
            <p:nvPr/>
          </p:nvSpPr>
          <p:spPr>
            <a:xfrm>
              <a:off x="1752600" y="1976914"/>
              <a:ext cx="10134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Explore each state’s policies and partnerships that support a sustainable CHW workforce. Use the dropdown below to see how each state is defining, training, certifying, and paying CHWs. </a:t>
              </a:r>
              <a:endParaRPr/>
            </a:p>
          </p:txBody>
        </p:sp>
        <p:sp>
          <p:nvSpPr>
            <p:cNvPr id="1108" name="Google Shape;1108;p12"/>
            <p:cNvSpPr txBox="1"/>
            <p:nvPr/>
          </p:nvSpPr>
          <p:spPr>
            <a:xfrm>
              <a:off x="1933720" y="2923115"/>
              <a:ext cx="23622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9B9B9B"/>
                  </a:solidFill>
                  <a:latin typeface="Open Sans"/>
                  <a:ea typeface="Open Sans"/>
                  <a:cs typeface="Open Sans"/>
                  <a:sym typeface="Open Sans"/>
                </a:rPr>
                <a:t>SELECT A STATE</a:t>
              </a:r>
              <a:endParaRPr/>
            </a:p>
          </p:txBody>
        </p:sp>
        <p:pic>
          <p:nvPicPr>
            <p:cNvPr id="1109" name="Google Shape;1109;p12" descr="Caret Down outline"/>
            <p:cNvPicPr preferRelativeResize="0"/>
            <p:nvPr/>
          </p:nvPicPr>
          <p:blipFill rotWithShape="1">
            <a:blip r:embed="rId4">
              <a:alphaModFix/>
            </a:blip>
            <a:srcRect/>
            <a:stretch/>
          </p:blipFill>
          <p:spPr>
            <a:xfrm>
              <a:off x="4419745" y="2861051"/>
              <a:ext cx="485868" cy="485868"/>
            </a:xfrm>
            <a:prstGeom prst="rect">
              <a:avLst/>
            </a:prstGeom>
            <a:noFill/>
            <a:ln>
              <a:noFill/>
            </a:ln>
          </p:spPr>
        </p:pic>
      </p:grpSp>
      <p:pic>
        <p:nvPicPr>
          <p:cNvPr id="1110" name="Google Shape;1110;p12"/>
          <p:cNvPicPr preferRelativeResize="0"/>
          <p:nvPr/>
        </p:nvPicPr>
        <p:blipFill rotWithShape="1">
          <a:blip r:embed="rId5">
            <a:alphaModFix/>
          </a:blip>
          <a:srcRect l="3022"/>
          <a:stretch/>
        </p:blipFill>
        <p:spPr>
          <a:xfrm>
            <a:off x="12750800" y="304800"/>
            <a:ext cx="11480800" cy="5689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pic>
        <p:nvPicPr>
          <p:cNvPr id="1116" name="Google Shape;1116;p13"/>
          <p:cNvPicPr preferRelativeResize="0"/>
          <p:nvPr/>
        </p:nvPicPr>
        <p:blipFill rotWithShape="1">
          <a:blip r:embed="rId3">
            <a:alphaModFix/>
          </a:blip>
          <a:srcRect l="3022"/>
          <a:stretch/>
        </p:blipFill>
        <p:spPr>
          <a:xfrm>
            <a:off x="533400" y="304800"/>
            <a:ext cx="11480800" cy="5689600"/>
          </a:xfrm>
          <a:prstGeom prst="rect">
            <a:avLst/>
          </a:prstGeom>
          <a:noFill/>
          <a:ln>
            <a:noFill/>
          </a:ln>
        </p:spPr>
      </p:pic>
      <p:pic>
        <p:nvPicPr>
          <p:cNvPr id="1117" name="Google Shape;1117;p13"/>
          <p:cNvPicPr preferRelativeResize="0"/>
          <p:nvPr/>
        </p:nvPicPr>
        <p:blipFill rotWithShape="1">
          <a:blip r:embed="rId4">
            <a:alphaModFix/>
          </a:blip>
          <a:srcRect l="3323" t="1506"/>
          <a:stretch/>
        </p:blipFill>
        <p:spPr>
          <a:xfrm>
            <a:off x="-11555412" y="533400"/>
            <a:ext cx="11071223" cy="51826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14"/>
          <p:cNvSpPr txBox="1"/>
          <p:nvPr/>
        </p:nvSpPr>
        <p:spPr>
          <a:xfrm>
            <a:off x="0" y="5670255"/>
            <a:ext cx="385154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0096D6"/>
                </a:solidFill>
                <a:latin typeface="Open Sans"/>
                <a:ea typeface="Open Sans"/>
                <a:cs typeface="Open Sans"/>
                <a:sym typeface="Open Sans"/>
              </a:rPr>
              <a:t>Pratt-Chapman et al. (2024, in press). The Centers for Medicare &amp; Medicaid Services Will Pay for Patient Navigation—Now What? Oncology Issues.  </a:t>
            </a:r>
            <a:endParaRPr/>
          </a:p>
        </p:txBody>
      </p:sp>
      <p:sp>
        <p:nvSpPr>
          <p:cNvPr id="1124" name="Google Shape;1124;p14"/>
          <p:cNvSpPr txBox="1"/>
          <p:nvPr/>
        </p:nvSpPr>
        <p:spPr>
          <a:xfrm>
            <a:off x="186490" y="210831"/>
            <a:ext cx="900994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dk1"/>
                </a:solidFill>
                <a:latin typeface="Open Sans"/>
                <a:ea typeface="Open Sans"/>
                <a:cs typeface="Open Sans"/>
                <a:sym typeface="Open Sans"/>
              </a:rPr>
              <a:t>Core Trainings that meet CMS Requirements</a:t>
            </a:r>
            <a:endParaRPr/>
          </a:p>
        </p:txBody>
      </p:sp>
      <p:grpSp>
        <p:nvGrpSpPr>
          <p:cNvPr id="1125" name="Google Shape;1125;p14"/>
          <p:cNvGrpSpPr/>
          <p:nvPr/>
        </p:nvGrpSpPr>
        <p:grpSpPr>
          <a:xfrm>
            <a:off x="3294470" y="794846"/>
            <a:ext cx="5066498" cy="5066498"/>
            <a:chOff x="1175254" y="800902"/>
            <a:chExt cx="5066498" cy="5066498"/>
          </a:xfrm>
        </p:grpSpPr>
        <p:grpSp>
          <p:nvGrpSpPr>
            <p:cNvPr id="1126" name="Google Shape;1126;p14"/>
            <p:cNvGrpSpPr/>
            <p:nvPr/>
          </p:nvGrpSpPr>
          <p:grpSpPr>
            <a:xfrm>
              <a:off x="1175254" y="800902"/>
              <a:ext cx="5066498" cy="5066498"/>
              <a:chOff x="1061834" y="393709"/>
              <a:chExt cx="5204268" cy="5204268"/>
            </a:xfrm>
          </p:grpSpPr>
          <p:grpSp>
            <p:nvGrpSpPr>
              <p:cNvPr id="1127" name="Google Shape;1127;p14"/>
              <p:cNvGrpSpPr/>
              <p:nvPr/>
            </p:nvGrpSpPr>
            <p:grpSpPr>
              <a:xfrm>
                <a:off x="1061834" y="393709"/>
                <a:ext cx="5204268" cy="5204268"/>
                <a:chOff x="3505200" y="25400"/>
                <a:chExt cx="5486400" cy="5486400"/>
              </a:xfrm>
            </p:grpSpPr>
            <p:sp>
              <p:nvSpPr>
                <p:cNvPr id="1128" name="Google Shape;1128;p14"/>
                <p:cNvSpPr/>
                <p:nvPr/>
              </p:nvSpPr>
              <p:spPr>
                <a:xfrm rot="5400000">
                  <a:off x="3505200" y="25400"/>
                  <a:ext cx="5486400" cy="5486400"/>
                </a:xfrm>
                <a:prstGeom prst="pie">
                  <a:avLst>
                    <a:gd name="adj1" fmla="val 5400000"/>
                    <a:gd name="adj2" fmla="val 16200000"/>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129" name="Google Shape;1129;p14"/>
                <p:cNvSpPr txBox="1"/>
                <p:nvPr/>
              </p:nvSpPr>
              <p:spPr>
                <a:xfrm>
                  <a:off x="4530560" y="904181"/>
                  <a:ext cx="3505200" cy="14331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5F5F4"/>
                      </a:solidFill>
                      <a:latin typeface="Open Sans"/>
                      <a:ea typeface="Open Sans"/>
                      <a:cs typeface="Open Sans"/>
                      <a:sym typeface="Open Sans"/>
                    </a:rPr>
                    <a:t>GW Cancer Center Oncology Patient Navigator Training: The Fundamentals</a:t>
                  </a:r>
                  <a:endParaRPr/>
                </a:p>
              </p:txBody>
            </p:sp>
          </p:grpSp>
          <p:sp>
            <p:nvSpPr>
              <p:cNvPr id="1130" name="Google Shape;1130;p14"/>
              <p:cNvSpPr/>
              <p:nvPr/>
            </p:nvSpPr>
            <p:spPr>
              <a:xfrm>
                <a:off x="1734793" y="2650639"/>
                <a:ext cx="533400" cy="609601"/>
              </a:xfrm>
              <a:prstGeom prst="downArrow">
                <a:avLst>
                  <a:gd name="adj1" fmla="val 50000"/>
                  <a:gd name="adj2" fmla="val 50000"/>
                </a:avLst>
              </a:prstGeom>
              <a:solidFill>
                <a:srgbClr val="0097D6"/>
              </a:solidFill>
              <a:ln>
                <a:noFill/>
              </a:ln>
              <a:effectLst>
                <a:outerShdw blurRad="127000" dist="50800" algn="l"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131" name="Google Shape;1131;p14"/>
            <p:cNvGrpSpPr/>
            <p:nvPr/>
          </p:nvGrpSpPr>
          <p:grpSpPr>
            <a:xfrm>
              <a:off x="1524000" y="3662407"/>
              <a:ext cx="2366428" cy="1734314"/>
              <a:chOff x="1524000" y="3662407"/>
              <a:chExt cx="2366428" cy="1734314"/>
            </a:xfrm>
          </p:grpSpPr>
          <p:sp>
            <p:nvSpPr>
              <p:cNvPr id="1133" name="Google Shape;1133;p14"/>
              <p:cNvSpPr txBox="1"/>
              <p:nvPr/>
            </p:nvSpPr>
            <p:spPr>
              <a:xfrm>
                <a:off x="1600212" y="3677465"/>
                <a:ext cx="685800"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Cost</a:t>
                </a:r>
                <a:r>
                  <a:rPr lang="en-US" sz="1000" b="1">
                    <a:solidFill>
                      <a:schemeClr val="dk1"/>
                    </a:solidFill>
                    <a:latin typeface="Open Sans"/>
                    <a:ea typeface="Open Sans"/>
                    <a:cs typeface="Open Sans"/>
                    <a:sym typeface="Open Sans"/>
                  </a:rPr>
                  <a:t>: </a:t>
                </a:r>
                <a:endParaRPr/>
              </a:p>
              <a:p>
                <a:pPr marL="0" marR="0" lvl="0" indent="0" algn="l" rtl="0">
                  <a:spcBef>
                    <a:spcPts val="0"/>
                  </a:spcBef>
                  <a:spcAft>
                    <a:spcPts val="0"/>
                  </a:spcAft>
                  <a:buNone/>
                </a:pPr>
                <a:endParaRPr sz="10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100">
                    <a:solidFill>
                      <a:schemeClr val="dk1"/>
                    </a:solidFill>
                    <a:latin typeface="Open Sans"/>
                    <a:ea typeface="Open Sans"/>
                    <a:cs typeface="Open Sans"/>
                    <a:sym typeface="Open Sans"/>
                  </a:rPr>
                  <a:t>Free</a:t>
                </a:r>
                <a:endParaRPr sz="1100" b="1">
                  <a:solidFill>
                    <a:schemeClr val="dk1"/>
                  </a:solidFill>
                  <a:latin typeface="Open Sans"/>
                  <a:ea typeface="Open Sans"/>
                  <a:cs typeface="Open Sans"/>
                  <a:sym typeface="Open Sans"/>
                </a:endParaRPr>
              </a:p>
            </p:txBody>
          </p:sp>
          <p:sp>
            <p:nvSpPr>
              <p:cNvPr id="1134" name="Google Shape;1134;p14"/>
              <p:cNvSpPr txBox="1"/>
              <p:nvPr/>
            </p:nvSpPr>
            <p:spPr>
              <a:xfrm>
                <a:off x="2349678" y="3662407"/>
                <a:ext cx="154075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How to Access: </a:t>
                </a:r>
                <a:endParaRPr/>
              </a:p>
              <a:p>
                <a:pPr marL="0" marR="0" lvl="0" indent="0" algn="l" rtl="0">
                  <a:spcBef>
                    <a:spcPts val="0"/>
                  </a:spcBef>
                  <a:spcAft>
                    <a:spcPts val="0"/>
                  </a:spcAft>
                  <a:buNone/>
                </a:pPr>
                <a:endParaRPr sz="10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100">
                    <a:solidFill>
                      <a:schemeClr val="dk1"/>
                    </a:solidFill>
                    <a:latin typeface="Open Sans"/>
                    <a:ea typeface="Open Sans"/>
                    <a:cs typeface="Open Sans"/>
                    <a:sym typeface="Open Sans"/>
                  </a:rPr>
                  <a:t>Online at </a:t>
                </a:r>
                <a:r>
                  <a:rPr lang="en-US" sz="1100" u="sng">
                    <a:solidFill>
                      <a:schemeClr val="dk1"/>
                    </a:solidFill>
                    <a:latin typeface="Open Sans"/>
                    <a:ea typeface="Open Sans"/>
                    <a:cs typeface="Open Sans"/>
                    <a:sym typeface="Open Sans"/>
                  </a:rPr>
                  <a:t>bit.ly/PNTraining </a:t>
                </a:r>
                <a:endParaRPr/>
              </a:p>
            </p:txBody>
          </p:sp>
          <p:cxnSp>
            <p:nvCxnSpPr>
              <p:cNvPr id="1136" name="Google Shape;1136;p14"/>
              <p:cNvCxnSpPr/>
              <p:nvPr/>
            </p:nvCxnSpPr>
            <p:spPr>
              <a:xfrm>
                <a:off x="1524000" y="3998581"/>
                <a:ext cx="0" cy="1398140"/>
              </a:xfrm>
              <a:prstGeom prst="straightConnector1">
                <a:avLst/>
              </a:prstGeom>
              <a:noFill/>
              <a:ln w="9525" cap="flat" cmpd="sng">
                <a:solidFill>
                  <a:srgbClr val="E6E6E6">
                    <a:alpha val="0"/>
                  </a:srgbClr>
                </a:solidFill>
                <a:prstDash val="solid"/>
                <a:round/>
                <a:headEnd type="none" w="sm" len="sm"/>
                <a:tailEnd type="none" w="sm" len="sm"/>
              </a:ln>
            </p:spPr>
          </p:cxnSp>
          <p:cxnSp>
            <p:nvCxnSpPr>
              <p:cNvPr id="1137" name="Google Shape;1137;p14"/>
              <p:cNvCxnSpPr/>
              <p:nvPr/>
            </p:nvCxnSpPr>
            <p:spPr>
              <a:xfrm>
                <a:off x="2209800" y="3998581"/>
                <a:ext cx="0" cy="1398140"/>
              </a:xfrm>
              <a:prstGeom prst="straightConnector1">
                <a:avLst/>
              </a:prstGeom>
              <a:noFill/>
              <a:ln w="9525" cap="flat" cmpd="sng">
                <a:solidFill>
                  <a:srgbClr val="E6E6E6">
                    <a:alpha val="0"/>
                  </a:srgbClr>
                </a:solidFill>
                <a:prstDash val="solid"/>
                <a:round/>
                <a:headEnd type="none" w="sm" len="sm"/>
                <a:tailEnd type="none" w="sm" len="sm"/>
              </a:ln>
            </p:spPr>
          </p:cxnSp>
          <p:cxnSp>
            <p:nvCxnSpPr>
              <p:cNvPr id="1138" name="Google Shape;1138;p14"/>
              <p:cNvCxnSpPr/>
              <p:nvPr/>
            </p:nvCxnSpPr>
            <p:spPr>
              <a:xfrm>
                <a:off x="3733800" y="3998581"/>
                <a:ext cx="0" cy="1398140"/>
              </a:xfrm>
              <a:prstGeom prst="straightConnector1">
                <a:avLst/>
              </a:prstGeom>
              <a:noFill/>
              <a:ln w="9525" cap="flat" cmpd="sng">
                <a:solidFill>
                  <a:srgbClr val="E6E6E6">
                    <a:alpha val="0"/>
                  </a:srgbClr>
                </a:solidFill>
                <a:prstDash val="solid"/>
                <a:round/>
                <a:headEnd type="none" w="sm" len="sm"/>
                <a:tailEnd type="none" w="sm" len="sm"/>
              </a:ln>
            </p:spPr>
          </p:cxnSp>
        </p:grpSp>
      </p:grpSp>
      <p:grpSp>
        <p:nvGrpSpPr>
          <p:cNvPr id="1139" name="Google Shape;1139;p14"/>
          <p:cNvGrpSpPr/>
          <p:nvPr/>
        </p:nvGrpSpPr>
        <p:grpSpPr>
          <a:xfrm>
            <a:off x="3291213" y="794847"/>
            <a:ext cx="5066498" cy="5066498"/>
            <a:chOff x="6172200" y="800902"/>
            <a:chExt cx="5066498" cy="5066498"/>
          </a:xfrm>
        </p:grpSpPr>
        <p:grpSp>
          <p:nvGrpSpPr>
            <p:cNvPr id="1140" name="Google Shape;1140;p14"/>
            <p:cNvGrpSpPr/>
            <p:nvPr/>
          </p:nvGrpSpPr>
          <p:grpSpPr>
            <a:xfrm>
              <a:off x="6172200" y="800902"/>
              <a:ext cx="5066498" cy="5066498"/>
              <a:chOff x="6133038" y="532769"/>
              <a:chExt cx="5204268" cy="5204268"/>
            </a:xfrm>
          </p:grpSpPr>
          <p:grpSp>
            <p:nvGrpSpPr>
              <p:cNvPr id="1141" name="Google Shape;1141;p14"/>
              <p:cNvGrpSpPr/>
              <p:nvPr/>
            </p:nvGrpSpPr>
            <p:grpSpPr>
              <a:xfrm>
                <a:off x="6133038" y="532769"/>
                <a:ext cx="5204268" cy="5204268"/>
                <a:chOff x="3505200" y="304800"/>
                <a:chExt cx="5486400" cy="5486400"/>
              </a:xfrm>
            </p:grpSpPr>
            <p:sp>
              <p:nvSpPr>
                <p:cNvPr id="1142" name="Google Shape;1142;p14"/>
                <p:cNvSpPr/>
                <p:nvPr/>
              </p:nvSpPr>
              <p:spPr>
                <a:xfrm rot="-5400000">
                  <a:off x="3505200" y="304800"/>
                  <a:ext cx="5486400" cy="5486400"/>
                </a:xfrm>
                <a:prstGeom prst="pie">
                  <a:avLst>
                    <a:gd name="adj1" fmla="val 5400000"/>
                    <a:gd name="adj2" fmla="val 16200000"/>
                  </a:avLst>
                </a:prstGeom>
                <a:solidFill>
                  <a:srgbClr val="E9F5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14"/>
                <p:cNvSpPr txBox="1"/>
                <p:nvPr/>
              </p:nvSpPr>
              <p:spPr>
                <a:xfrm>
                  <a:off x="4525464" y="3767497"/>
                  <a:ext cx="3505200" cy="10998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Open Sans"/>
                      <a:ea typeface="Open Sans"/>
                      <a:cs typeface="Open Sans"/>
                      <a:sym typeface="Open Sans"/>
                    </a:rPr>
                    <a:t>Susan G. Komen Patient Navigation Training Program</a:t>
                  </a:r>
                  <a:endParaRPr/>
                </a:p>
              </p:txBody>
            </p:sp>
          </p:grpSp>
          <p:sp>
            <p:nvSpPr>
              <p:cNvPr id="1144" name="Google Shape;1144;p14"/>
              <p:cNvSpPr/>
              <p:nvPr/>
            </p:nvSpPr>
            <p:spPr>
              <a:xfrm rot="10800000">
                <a:off x="10364779" y="2880092"/>
                <a:ext cx="533400" cy="609601"/>
              </a:xfrm>
              <a:prstGeom prst="downArrow">
                <a:avLst>
                  <a:gd name="adj1" fmla="val 50000"/>
                  <a:gd name="adj2" fmla="val 50000"/>
                </a:avLst>
              </a:prstGeom>
              <a:solidFill>
                <a:srgbClr val="E9F5FB"/>
              </a:solidFill>
              <a:ln>
                <a:noFill/>
              </a:ln>
              <a:effectLst>
                <a:outerShdw blurRad="127000" dist="50800" algn="l"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145" name="Google Shape;1145;p14"/>
            <p:cNvGrpSpPr/>
            <p:nvPr/>
          </p:nvGrpSpPr>
          <p:grpSpPr>
            <a:xfrm>
              <a:off x="7576602" y="1769981"/>
              <a:ext cx="2405598" cy="1398140"/>
              <a:chOff x="7576602" y="1769981"/>
              <a:chExt cx="2405598" cy="1398140"/>
            </a:xfrm>
          </p:grpSpPr>
          <p:cxnSp>
            <p:nvCxnSpPr>
              <p:cNvPr id="1150" name="Google Shape;1150;p14"/>
              <p:cNvCxnSpPr/>
              <p:nvPr/>
            </p:nvCxnSpPr>
            <p:spPr>
              <a:xfrm>
                <a:off x="7576602" y="1769981"/>
                <a:ext cx="0" cy="1398140"/>
              </a:xfrm>
              <a:prstGeom prst="straightConnector1">
                <a:avLst/>
              </a:prstGeom>
              <a:noFill/>
              <a:ln w="9525" cap="flat" cmpd="sng">
                <a:solidFill>
                  <a:srgbClr val="E6E6E6">
                    <a:alpha val="0"/>
                  </a:srgbClr>
                </a:solidFill>
                <a:prstDash val="solid"/>
                <a:round/>
                <a:headEnd type="none" w="sm" len="sm"/>
                <a:tailEnd type="none" w="sm" len="sm"/>
              </a:ln>
            </p:spPr>
          </p:cxnSp>
          <p:cxnSp>
            <p:nvCxnSpPr>
              <p:cNvPr id="1151" name="Google Shape;1151;p14"/>
              <p:cNvCxnSpPr/>
              <p:nvPr/>
            </p:nvCxnSpPr>
            <p:spPr>
              <a:xfrm>
                <a:off x="8305787" y="1769981"/>
                <a:ext cx="0" cy="1398140"/>
              </a:xfrm>
              <a:prstGeom prst="straightConnector1">
                <a:avLst/>
              </a:prstGeom>
              <a:noFill/>
              <a:ln w="9525" cap="flat" cmpd="sng">
                <a:solidFill>
                  <a:srgbClr val="E6E6E6">
                    <a:alpha val="0"/>
                  </a:srgbClr>
                </a:solidFill>
                <a:prstDash val="solid"/>
                <a:round/>
                <a:headEnd type="none" w="sm" len="sm"/>
                <a:tailEnd type="none" w="sm" len="sm"/>
              </a:ln>
            </p:spPr>
          </p:cxnSp>
          <p:cxnSp>
            <p:nvCxnSpPr>
              <p:cNvPr id="1152" name="Google Shape;1152;p14"/>
              <p:cNvCxnSpPr/>
              <p:nvPr/>
            </p:nvCxnSpPr>
            <p:spPr>
              <a:xfrm>
                <a:off x="9982200" y="1769981"/>
                <a:ext cx="0" cy="1398140"/>
              </a:xfrm>
              <a:prstGeom prst="straightConnector1">
                <a:avLst/>
              </a:prstGeom>
              <a:noFill/>
              <a:ln w="9525" cap="flat" cmpd="sng">
                <a:solidFill>
                  <a:srgbClr val="E6E6E6">
                    <a:alpha val="0"/>
                  </a:srgbClr>
                </a:solidFill>
                <a:prstDash val="solid"/>
                <a:round/>
                <a:headEnd type="none" w="sm" len="sm"/>
                <a:tailEnd type="none" w="sm" len="sm"/>
              </a:ln>
            </p:spPr>
          </p:cxnSp>
        </p:grpSp>
      </p:grpSp>
      <p:sp>
        <p:nvSpPr>
          <p:cNvPr id="1153" name="Google Shape;1153;p14"/>
          <p:cNvSpPr txBox="1">
            <a:spLocks noGrp="1"/>
          </p:cNvSpPr>
          <p:nvPr>
            <p:ph type="title"/>
          </p:nvPr>
        </p:nvSpPr>
        <p:spPr>
          <a:xfrm>
            <a:off x="14386360" y="331745"/>
            <a:ext cx="8839199" cy="83813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000">
                <a:latin typeface="Open Sans"/>
                <a:ea typeface="Open Sans"/>
                <a:cs typeface="Open Sans"/>
                <a:sym typeface="Open Sans"/>
              </a:rPr>
              <a:t>Core Credentialing that meet CMS Requirements</a:t>
            </a:r>
            <a:endParaRPr/>
          </a:p>
        </p:txBody>
      </p:sp>
      <p:sp>
        <p:nvSpPr>
          <p:cNvPr id="1154" name="Google Shape;1154;p14"/>
          <p:cNvSpPr txBox="1"/>
          <p:nvPr/>
        </p:nvSpPr>
        <p:spPr>
          <a:xfrm>
            <a:off x="13052250" y="5710789"/>
            <a:ext cx="883919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96D6"/>
                </a:solidFill>
                <a:latin typeface="Open Sans"/>
                <a:ea typeface="Open Sans"/>
                <a:cs typeface="Open Sans"/>
                <a:sym typeface="Open Sans"/>
              </a:rPr>
              <a:t>Pratt-Chapman et al. (2024, in press). The Centers for Medicare &amp; Medicaid Services Will Pay for Patient Navigation—Now What? Oncology Issues.  </a:t>
            </a:r>
            <a:endParaRPr/>
          </a:p>
        </p:txBody>
      </p:sp>
      <p:grpSp>
        <p:nvGrpSpPr>
          <p:cNvPr id="1155" name="Google Shape;1155;p14"/>
          <p:cNvGrpSpPr/>
          <p:nvPr/>
        </p:nvGrpSpPr>
        <p:grpSpPr>
          <a:xfrm>
            <a:off x="13052250" y="1188406"/>
            <a:ext cx="3628431" cy="1068391"/>
            <a:chOff x="460970" y="668968"/>
            <a:chExt cx="3628431" cy="1068391"/>
          </a:xfrm>
        </p:grpSpPr>
        <p:sp>
          <p:nvSpPr>
            <p:cNvPr id="1156" name="Google Shape;1156;p14"/>
            <p:cNvSpPr/>
            <p:nvPr/>
          </p:nvSpPr>
          <p:spPr>
            <a:xfrm>
              <a:off x="460970" y="668968"/>
              <a:ext cx="3628431" cy="1068391"/>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7" name="Google Shape;1157;p14"/>
            <p:cNvSpPr txBox="1"/>
            <p:nvPr/>
          </p:nvSpPr>
          <p:spPr>
            <a:xfrm>
              <a:off x="505116" y="818835"/>
              <a:ext cx="3563646" cy="7848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F5F5F4"/>
                  </a:solidFill>
                  <a:latin typeface="Open Sans"/>
                  <a:ea typeface="Open Sans"/>
                  <a:cs typeface="Open Sans"/>
                  <a:sym typeface="Open Sans"/>
                </a:rPr>
                <a:t>Academy of Oncology Nurse and Patient Navigators (AONN+) – OPN-CG certification</a:t>
              </a:r>
              <a:endParaRPr/>
            </a:p>
          </p:txBody>
        </p:sp>
      </p:grpSp>
      <p:grpSp>
        <p:nvGrpSpPr>
          <p:cNvPr id="1158" name="Google Shape;1158;p14"/>
          <p:cNvGrpSpPr/>
          <p:nvPr/>
        </p:nvGrpSpPr>
        <p:grpSpPr>
          <a:xfrm>
            <a:off x="16964244" y="1462911"/>
            <a:ext cx="3635926" cy="991206"/>
            <a:chOff x="4299552" y="746154"/>
            <a:chExt cx="3635926" cy="991206"/>
          </a:xfrm>
        </p:grpSpPr>
        <p:sp>
          <p:nvSpPr>
            <p:cNvPr id="1159" name="Google Shape;1159;p14"/>
            <p:cNvSpPr/>
            <p:nvPr/>
          </p:nvSpPr>
          <p:spPr>
            <a:xfrm>
              <a:off x="4299552" y="746154"/>
              <a:ext cx="3635926" cy="991206"/>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0" name="Google Shape;1160;p14"/>
            <p:cNvSpPr txBox="1"/>
            <p:nvPr/>
          </p:nvSpPr>
          <p:spPr>
            <a:xfrm>
              <a:off x="4393383" y="862174"/>
              <a:ext cx="3405048" cy="7848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chemeClr val="lt1"/>
                  </a:solidFill>
                  <a:latin typeface="Open Sans"/>
                  <a:ea typeface="Open Sans"/>
                  <a:cs typeface="Open Sans"/>
                  <a:sym typeface="Open Sans"/>
                </a:rPr>
                <a:t>American Cancer Society Leadership in Oncology Navigation (LION)</a:t>
              </a:r>
              <a:endParaRPr/>
            </a:p>
          </p:txBody>
        </p:sp>
      </p:grpSp>
      <p:grpSp>
        <p:nvGrpSpPr>
          <p:cNvPr id="1161" name="Google Shape;1161;p14"/>
          <p:cNvGrpSpPr/>
          <p:nvPr/>
        </p:nvGrpSpPr>
        <p:grpSpPr>
          <a:xfrm>
            <a:off x="20898525" y="1003495"/>
            <a:ext cx="3585645" cy="860003"/>
            <a:chOff x="8204242" y="877356"/>
            <a:chExt cx="3585645" cy="860003"/>
          </a:xfrm>
        </p:grpSpPr>
        <p:sp>
          <p:nvSpPr>
            <p:cNvPr id="1162" name="Google Shape;1162;p14"/>
            <p:cNvSpPr/>
            <p:nvPr/>
          </p:nvSpPr>
          <p:spPr>
            <a:xfrm>
              <a:off x="8204242" y="877356"/>
              <a:ext cx="3585645" cy="860003"/>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3" name="Google Shape;1163;p14"/>
            <p:cNvSpPr txBox="1"/>
            <p:nvPr/>
          </p:nvSpPr>
          <p:spPr>
            <a:xfrm>
              <a:off x="8339795" y="1037219"/>
              <a:ext cx="3327741"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chemeClr val="lt1"/>
                  </a:solidFill>
                  <a:latin typeface="Open Sans"/>
                  <a:ea typeface="Open Sans"/>
                  <a:cs typeface="Open Sans"/>
                  <a:sym typeface="Open Sans"/>
                </a:rPr>
                <a:t>Patient Navigation &amp; Community Health Worker Training</a:t>
              </a:r>
              <a:endParaRPr/>
            </a:p>
          </p:txBody>
        </p:sp>
      </p:grpSp>
      <p:grpSp>
        <p:nvGrpSpPr>
          <p:cNvPr id="1164" name="Google Shape;1164;p14"/>
          <p:cNvGrpSpPr/>
          <p:nvPr/>
        </p:nvGrpSpPr>
        <p:grpSpPr>
          <a:xfrm>
            <a:off x="13052250" y="1935051"/>
            <a:ext cx="11459915" cy="1247056"/>
            <a:chOff x="357967" y="1935051"/>
            <a:chExt cx="11459915" cy="1247056"/>
          </a:xfrm>
        </p:grpSpPr>
        <p:grpSp>
          <p:nvGrpSpPr>
            <p:cNvPr id="1165" name="Google Shape;1165;p14"/>
            <p:cNvGrpSpPr/>
            <p:nvPr/>
          </p:nvGrpSpPr>
          <p:grpSpPr>
            <a:xfrm>
              <a:off x="357967" y="2343973"/>
              <a:ext cx="3642188" cy="838134"/>
              <a:chOff x="354950" y="1952120"/>
              <a:chExt cx="3642188" cy="838134"/>
            </a:xfrm>
          </p:grpSpPr>
          <p:sp>
            <p:nvSpPr>
              <p:cNvPr id="1166" name="Google Shape;1166;p14"/>
              <p:cNvSpPr/>
              <p:nvPr/>
            </p:nvSpPr>
            <p:spPr>
              <a:xfrm>
                <a:off x="354950" y="1952120"/>
                <a:ext cx="3628431" cy="838134"/>
              </a:xfrm>
              <a:prstGeom prst="roundRect">
                <a:avLst>
                  <a:gd name="adj" fmla="val 16667"/>
                </a:avLst>
              </a:prstGeom>
              <a:noFill/>
              <a:ln w="34925" cap="flat" cmpd="sng">
                <a:solidFill>
                  <a:srgbClr val="0097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7" name="Google Shape;1167;p14"/>
              <p:cNvSpPr txBox="1"/>
              <p:nvPr/>
            </p:nvSpPr>
            <p:spPr>
              <a:xfrm>
                <a:off x="396222" y="2014812"/>
                <a:ext cx="360091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Scope: </a:t>
                </a:r>
                <a:r>
                  <a:rPr lang="en-US" sz="1200">
                    <a:solidFill>
                      <a:schemeClr val="dk1"/>
                    </a:solidFill>
                    <a:latin typeface="Open Sans"/>
                    <a:ea typeface="Open Sans"/>
                    <a:cs typeface="Open Sans"/>
                    <a:sym typeface="Open Sans"/>
                  </a:rPr>
                  <a:t>National certification that requires successful completion of an examination and a number of years of experience.</a:t>
                </a:r>
                <a:endParaRPr/>
              </a:p>
            </p:txBody>
          </p:sp>
        </p:grpSp>
        <p:grpSp>
          <p:nvGrpSpPr>
            <p:cNvPr id="1168" name="Google Shape;1168;p14"/>
            <p:cNvGrpSpPr/>
            <p:nvPr/>
          </p:nvGrpSpPr>
          <p:grpSpPr>
            <a:xfrm>
              <a:off x="8189451" y="1935051"/>
              <a:ext cx="3628431" cy="720440"/>
              <a:chOff x="12618044" y="1844205"/>
              <a:chExt cx="3628431" cy="720440"/>
            </a:xfrm>
          </p:grpSpPr>
          <p:sp>
            <p:nvSpPr>
              <p:cNvPr id="1169" name="Google Shape;1169;p14"/>
              <p:cNvSpPr txBox="1"/>
              <p:nvPr/>
            </p:nvSpPr>
            <p:spPr>
              <a:xfrm>
                <a:off x="12646537" y="1861770"/>
                <a:ext cx="341723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Scope: </a:t>
                </a:r>
                <a:r>
                  <a:rPr lang="en-US" sz="1200">
                    <a:solidFill>
                      <a:schemeClr val="dk1"/>
                    </a:solidFill>
                    <a:latin typeface="Open Sans"/>
                    <a:ea typeface="Open Sans"/>
                    <a:cs typeface="Open Sans"/>
                    <a:sym typeface="Open Sans"/>
                  </a:rPr>
                  <a:t>A full curriculum for patient navigators, care coordinators and community health workers. </a:t>
                </a:r>
                <a:endParaRPr/>
              </a:p>
            </p:txBody>
          </p:sp>
          <p:sp>
            <p:nvSpPr>
              <p:cNvPr id="1170" name="Google Shape;1170;p14"/>
              <p:cNvSpPr/>
              <p:nvPr/>
            </p:nvSpPr>
            <p:spPr>
              <a:xfrm>
                <a:off x="12618044" y="1844205"/>
                <a:ext cx="3628431" cy="720440"/>
              </a:xfrm>
              <a:prstGeom prst="roundRect">
                <a:avLst>
                  <a:gd name="adj" fmla="val 16667"/>
                </a:avLst>
              </a:prstGeom>
              <a:noFill/>
              <a:ln w="34925" cap="flat" cmpd="sng">
                <a:solidFill>
                  <a:srgbClr val="0097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171" name="Google Shape;1171;p14"/>
            <p:cNvGrpSpPr/>
            <p:nvPr/>
          </p:nvGrpSpPr>
          <p:grpSpPr>
            <a:xfrm>
              <a:off x="4287948" y="2544762"/>
              <a:ext cx="3628431" cy="370135"/>
              <a:chOff x="4299553" y="1879077"/>
              <a:chExt cx="3628431" cy="370135"/>
            </a:xfrm>
          </p:grpSpPr>
          <p:sp>
            <p:nvSpPr>
              <p:cNvPr id="1172" name="Google Shape;1172;p14"/>
              <p:cNvSpPr txBox="1"/>
              <p:nvPr/>
            </p:nvSpPr>
            <p:spPr>
              <a:xfrm>
                <a:off x="4308996" y="1929214"/>
                <a:ext cx="32766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Scope: </a:t>
                </a:r>
                <a:r>
                  <a:rPr lang="en-US" sz="1200">
                    <a:solidFill>
                      <a:schemeClr val="dk1"/>
                    </a:solidFill>
                    <a:latin typeface="Open Sans"/>
                    <a:ea typeface="Open Sans"/>
                    <a:cs typeface="Open Sans"/>
                    <a:sym typeface="Open Sans"/>
                  </a:rPr>
                  <a:t>National training and certification.</a:t>
                </a:r>
                <a:endParaRPr/>
              </a:p>
            </p:txBody>
          </p:sp>
          <p:sp>
            <p:nvSpPr>
              <p:cNvPr id="1173" name="Google Shape;1173;p14"/>
              <p:cNvSpPr/>
              <p:nvPr/>
            </p:nvSpPr>
            <p:spPr>
              <a:xfrm>
                <a:off x="4299553" y="1879077"/>
                <a:ext cx="3628431" cy="370135"/>
              </a:xfrm>
              <a:prstGeom prst="roundRect">
                <a:avLst>
                  <a:gd name="adj" fmla="val 16667"/>
                </a:avLst>
              </a:prstGeom>
              <a:noFill/>
              <a:ln w="34925" cap="flat" cmpd="sng">
                <a:solidFill>
                  <a:srgbClr val="0097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174" name="Google Shape;1174;p14"/>
          <p:cNvGrpSpPr/>
          <p:nvPr/>
        </p:nvGrpSpPr>
        <p:grpSpPr>
          <a:xfrm>
            <a:off x="13059129" y="2748322"/>
            <a:ext cx="11477271" cy="954446"/>
            <a:chOff x="364846" y="2748322"/>
            <a:chExt cx="11477271" cy="954446"/>
          </a:xfrm>
        </p:grpSpPr>
        <p:grpSp>
          <p:nvGrpSpPr>
            <p:cNvPr id="1175" name="Google Shape;1175;p14"/>
            <p:cNvGrpSpPr/>
            <p:nvPr/>
          </p:nvGrpSpPr>
          <p:grpSpPr>
            <a:xfrm>
              <a:off x="364846" y="3295305"/>
              <a:ext cx="3628431" cy="407463"/>
              <a:chOff x="-4343402" y="2790254"/>
              <a:chExt cx="3628431" cy="407463"/>
            </a:xfrm>
          </p:grpSpPr>
          <p:sp>
            <p:nvSpPr>
              <p:cNvPr id="1176" name="Google Shape;1176;p14"/>
              <p:cNvSpPr/>
              <p:nvPr/>
            </p:nvSpPr>
            <p:spPr>
              <a:xfrm>
                <a:off x="-4343402" y="2790254"/>
                <a:ext cx="3628431" cy="407463"/>
              </a:xfrm>
              <a:prstGeom prst="roundRect">
                <a:avLst>
                  <a:gd name="adj" fmla="val 16667"/>
                </a:avLst>
              </a:prstGeom>
              <a:noFill/>
              <a:ln w="34925" cap="flat" cmpd="sng">
                <a:solidFill>
                  <a:srgbClr val="0097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77" name="Google Shape;1177;p14"/>
              <p:cNvSpPr txBox="1"/>
              <p:nvPr/>
            </p:nvSpPr>
            <p:spPr>
              <a:xfrm>
                <a:off x="-4334127" y="2855485"/>
                <a:ext cx="109569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Cost: </a:t>
                </a:r>
                <a:r>
                  <a:rPr lang="en-US" sz="1200">
                    <a:solidFill>
                      <a:schemeClr val="dk1"/>
                    </a:solidFill>
                    <a:latin typeface="Open Sans"/>
                    <a:ea typeface="Open Sans"/>
                    <a:cs typeface="Open Sans"/>
                    <a:sym typeface="Open Sans"/>
                  </a:rPr>
                  <a:t>$150</a:t>
                </a:r>
                <a:endParaRPr/>
              </a:p>
            </p:txBody>
          </p:sp>
        </p:grpSp>
        <p:grpSp>
          <p:nvGrpSpPr>
            <p:cNvPr id="1178" name="Google Shape;1178;p14"/>
            <p:cNvGrpSpPr/>
            <p:nvPr/>
          </p:nvGrpSpPr>
          <p:grpSpPr>
            <a:xfrm>
              <a:off x="8204242" y="2748322"/>
              <a:ext cx="3637875" cy="360675"/>
              <a:chOff x="12618044" y="2853672"/>
              <a:chExt cx="3637875" cy="360675"/>
            </a:xfrm>
          </p:grpSpPr>
          <p:sp>
            <p:nvSpPr>
              <p:cNvPr id="1179" name="Google Shape;1179;p14"/>
              <p:cNvSpPr txBox="1"/>
              <p:nvPr/>
            </p:nvSpPr>
            <p:spPr>
              <a:xfrm>
                <a:off x="12618044" y="2893060"/>
                <a:ext cx="109716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Cost: </a:t>
                </a:r>
                <a:r>
                  <a:rPr lang="en-US" sz="1200">
                    <a:solidFill>
                      <a:schemeClr val="dk1"/>
                    </a:solidFill>
                    <a:latin typeface="Open Sans"/>
                    <a:ea typeface="Open Sans"/>
                    <a:cs typeface="Open Sans"/>
                    <a:sym typeface="Open Sans"/>
                  </a:rPr>
                  <a:t>Varies</a:t>
                </a:r>
                <a:endParaRPr/>
              </a:p>
            </p:txBody>
          </p:sp>
          <p:sp>
            <p:nvSpPr>
              <p:cNvPr id="1180" name="Google Shape;1180;p14"/>
              <p:cNvSpPr/>
              <p:nvPr/>
            </p:nvSpPr>
            <p:spPr>
              <a:xfrm>
                <a:off x="12627488" y="2853672"/>
                <a:ext cx="3628431" cy="360675"/>
              </a:xfrm>
              <a:prstGeom prst="roundRect">
                <a:avLst>
                  <a:gd name="adj" fmla="val 16667"/>
                </a:avLst>
              </a:prstGeom>
              <a:noFill/>
              <a:ln w="34925" cap="flat" cmpd="sng">
                <a:solidFill>
                  <a:srgbClr val="0097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181" name="Google Shape;1181;p14"/>
            <p:cNvGrpSpPr/>
            <p:nvPr/>
          </p:nvGrpSpPr>
          <p:grpSpPr>
            <a:xfrm>
              <a:off x="4297461" y="2996743"/>
              <a:ext cx="3628432" cy="407463"/>
              <a:chOff x="4308995" y="2410313"/>
              <a:chExt cx="3628432" cy="407463"/>
            </a:xfrm>
          </p:grpSpPr>
          <p:sp>
            <p:nvSpPr>
              <p:cNvPr id="1182" name="Google Shape;1182;p14"/>
              <p:cNvSpPr txBox="1"/>
              <p:nvPr/>
            </p:nvSpPr>
            <p:spPr>
              <a:xfrm>
                <a:off x="4308995" y="2487945"/>
                <a:ext cx="98925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Cost: </a:t>
                </a:r>
                <a:r>
                  <a:rPr lang="en-US" sz="1200">
                    <a:solidFill>
                      <a:schemeClr val="dk1"/>
                    </a:solidFill>
                    <a:latin typeface="Open Sans"/>
                    <a:ea typeface="Open Sans"/>
                    <a:cs typeface="Open Sans"/>
                    <a:sym typeface="Open Sans"/>
                  </a:rPr>
                  <a:t>$495</a:t>
                </a:r>
                <a:endParaRPr/>
              </a:p>
            </p:txBody>
          </p:sp>
          <p:sp>
            <p:nvSpPr>
              <p:cNvPr id="1183" name="Google Shape;1183;p14"/>
              <p:cNvSpPr/>
              <p:nvPr/>
            </p:nvSpPr>
            <p:spPr>
              <a:xfrm>
                <a:off x="4308996" y="2410313"/>
                <a:ext cx="3628431" cy="407463"/>
              </a:xfrm>
              <a:prstGeom prst="roundRect">
                <a:avLst>
                  <a:gd name="adj" fmla="val 16667"/>
                </a:avLst>
              </a:prstGeom>
              <a:noFill/>
              <a:ln w="34925" cap="flat" cmpd="sng">
                <a:solidFill>
                  <a:srgbClr val="0097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184" name="Google Shape;1184;p14"/>
          <p:cNvGrpSpPr/>
          <p:nvPr/>
        </p:nvGrpSpPr>
        <p:grpSpPr>
          <a:xfrm>
            <a:off x="13059129" y="3200475"/>
            <a:ext cx="11468847" cy="1206647"/>
            <a:chOff x="364846" y="3200475"/>
            <a:chExt cx="11468847" cy="1206647"/>
          </a:xfrm>
        </p:grpSpPr>
        <p:grpSp>
          <p:nvGrpSpPr>
            <p:cNvPr id="1185" name="Google Shape;1185;p14"/>
            <p:cNvGrpSpPr/>
            <p:nvPr/>
          </p:nvGrpSpPr>
          <p:grpSpPr>
            <a:xfrm>
              <a:off x="364846" y="3795392"/>
              <a:ext cx="3628432" cy="407463"/>
              <a:chOff x="-4343402" y="3503403"/>
              <a:chExt cx="3628432" cy="407463"/>
            </a:xfrm>
          </p:grpSpPr>
          <p:sp>
            <p:nvSpPr>
              <p:cNvPr id="1186" name="Google Shape;1186;p14"/>
              <p:cNvSpPr/>
              <p:nvPr/>
            </p:nvSpPr>
            <p:spPr>
              <a:xfrm>
                <a:off x="-4343401" y="3503403"/>
                <a:ext cx="3628431" cy="407463"/>
              </a:xfrm>
              <a:prstGeom prst="roundRect">
                <a:avLst>
                  <a:gd name="adj" fmla="val 16667"/>
                </a:avLst>
              </a:prstGeom>
              <a:noFill/>
              <a:ln w="34925" cap="flat" cmpd="sng">
                <a:solidFill>
                  <a:srgbClr val="0097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87" name="Google Shape;1187;p14"/>
              <p:cNvSpPr txBox="1"/>
              <p:nvPr/>
            </p:nvSpPr>
            <p:spPr>
              <a:xfrm>
                <a:off x="-4343402" y="3568860"/>
                <a:ext cx="331552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How to Access: </a:t>
                </a:r>
                <a:r>
                  <a:rPr lang="en-US" sz="1200">
                    <a:solidFill>
                      <a:schemeClr val="dk1"/>
                    </a:solidFill>
                    <a:latin typeface="Open Sans"/>
                    <a:ea typeface="Open Sans"/>
                    <a:cs typeface="Open Sans"/>
                    <a:sym typeface="Open Sans"/>
                  </a:rPr>
                  <a:t>Online at </a:t>
                </a:r>
                <a:r>
                  <a:rPr lang="en-US" sz="1200" u="sng">
                    <a:solidFill>
                      <a:schemeClr val="dk1"/>
                    </a:solidFill>
                    <a:latin typeface="Open Sans"/>
                    <a:ea typeface="Open Sans"/>
                    <a:cs typeface="Open Sans"/>
                    <a:sym typeface="Open Sans"/>
                  </a:rPr>
                  <a:t>aonnffl.org/renew</a:t>
                </a:r>
                <a:endParaRPr/>
              </a:p>
            </p:txBody>
          </p:sp>
        </p:grpSp>
        <p:grpSp>
          <p:nvGrpSpPr>
            <p:cNvPr id="1188" name="Google Shape;1188;p14"/>
            <p:cNvGrpSpPr/>
            <p:nvPr/>
          </p:nvGrpSpPr>
          <p:grpSpPr>
            <a:xfrm>
              <a:off x="8205262" y="3200475"/>
              <a:ext cx="3628431" cy="733163"/>
              <a:chOff x="12618044" y="3432469"/>
              <a:chExt cx="3628431" cy="733163"/>
            </a:xfrm>
          </p:grpSpPr>
          <p:sp>
            <p:nvSpPr>
              <p:cNvPr id="1189" name="Google Shape;1189;p14"/>
              <p:cNvSpPr txBox="1"/>
              <p:nvPr/>
            </p:nvSpPr>
            <p:spPr>
              <a:xfrm>
                <a:off x="12619529" y="3476757"/>
                <a:ext cx="34442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How to Access: </a:t>
                </a:r>
                <a:r>
                  <a:rPr lang="en-US" sz="1200">
                    <a:solidFill>
                      <a:schemeClr val="dk1"/>
                    </a:solidFill>
                    <a:latin typeface="Open Sans"/>
                    <a:ea typeface="Open Sans"/>
                    <a:cs typeface="Open Sans"/>
                    <a:sym typeface="Open Sans"/>
                  </a:rPr>
                  <a:t>Sign up at </a:t>
                </a:r>
                <a:r>
                  <a:rPr lang="en-US" sz="1200" u="sng">
                    <a:solidFill>
                      <a:schemeClr val="dk1"/>
                    </a:solidFill>
                    <a:latin typeface="Open Sans"/>
                    <a:ea typeface="Open Sans"/>
                    <a:cs typeface="Open Sans"/>
                    <a:sym typeface="Open Sans"/>
                  </a:rPr>
                  <a:t>PatientNavigatorTraining.org </a:t>
                </a:r>
                <a:r>
                  <a:rPr lang="en-US" sz="1200" i="1">
                    <a:solidFill>
                      <a:schemeClr val="dk1"/>
                    </a:solidFill>
                    <a:latin typeface="Open Sans"/>
                    <a:ea typeface="Open Sans"/>
                    <a:cs typeface="Open Sans"/>
                    <a:sym typeface="Open Sans"/>
                  </a:rPr>
                  <a:t>(hybrid; in-person and online)</a:t>
                </a:r>
                <a:endParaRPr/>
              </a:p>
            </p:txBody>
          </p:sp>
          <p:sp>
            <p:nvSpPr>
              <p:cNvPr id="1190" name="Google Shape;1190;p14"/>
              <p:cNvSpPr/>
              <p:nvPr/>
            </p:nvSpPr>
            <p:spPr>
              <a:xfrm>
                <a:off x="12618044" y="3432469"/>
                <a:ext cx="3628431" cy="733163"/>
              </a:xfrm>
              <a:prstGeom prst="roundRect">
                <a:avLst>
                  <a:gd name="adj" fmla="val 16667"/>
                </a:avLst>
              </a:prstGeom>
              <a:noFill/>
              <a:ln w="34925" cap="flat" cmpd="sng">
                <a:solidFill>
                  <a:srgbClr val="0097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191" name="Google Shape;1191;p14"/>
            <p:cNvGrpSpPr/>
            <p:nvPr/>
          </p:nvGrpSpPr>
          <p:grpSpPr>
            <a:xfrm>
              <a:off x="4297462" y="3504814"/>
              <a:ext cx="3628431" cy="902308"/>
              <a:chOff x="4299552" y="2989110"/>
              <a:chExt cx="3628431" cy="902308"/>
            </a:xfrm>
          </p:grpSpPr>
          <p:sp>
            <p:nvSpPr>
              <p:cNvPr id="1192" name="Google Shape;1192;p14"/>
              <p:cNvSpPr txBox="1"/>
              <p:nvPr/>
            </p:nvSpPr>
            <p:spPr>
              <a:xfrm>
                <a:off x="4308995" y="3040634"/>
                <a:ext cx="342724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How to Access: </a:t>
                </a:r>
                <a:r>
                  <a:rPr lang="en-US" sz="1200">
                    <a:solidFill>
                      <a:schemeClr val="dk1"/>
                    </a:solidFill>
                    <a:latin typeface="Open Sans"/>
                    <a:ea typeface="Open Sans"/>
                    <a:cs typeface="Open Sans"/>
                    <a:sym typeface="Open Sans"/>
                  </a:rPr>
                  <a:t>Online at </a:t>
                </a:r>
                <a:r>
                  <a:rPr lang="en-US" sz="1200" u="sng">
                    <a:solidFill>
                      <a:schemeClr val="dk1"/>
                    </a:solidFill>
                    <a:latin typeface="Open Sans"/>
                    <a:ea typeface="Open Sans"/>
                    <a:cs typeface="Open Sans"/>
                    <a:sym typeface="Open Sans"/>
                  </a:rPr>
                  <a:t>cancer.org/health-care-professionals/resources-for-professionals/resources-for-professionals/patient-navigator-training.html</a:t>
                </a:r>
                <a:endParaRPr sz="1200" u="sng">
                  <a:solidFill>
                    <a:schemeClr val="dk1"/>
                  </a:solidFill>
                  <a:latin typeface="Open Sans"/>
                  <a:ea typeface="Open Sans"/>
                  <a:cs typeface="Open Sans"/>
                  <a:sym typeface="Open Sans"/>
                </a:endParaRPr>
              </a:p>
            </p:txBody>
          </p:sp>
          <p:sp>
            <p:nvSpPr>
              <p:cNvPr id="1193" name="Google Shape;1193;p14"/>
              <p:cNvSpPr/>
              <p:nvPr/>
            </p:nvSpPr>
            <p:spPr>
              <a:xfrm>
                <a:off x="4299552" y="2989110"/>
                <a:ext cx="3628431" cy="902308"/>
              </a:xfrm>
              <a:prstGeom prst="roundRect">
                <a:avLst>
                  <a:gd name="adj" fmla="val 16667"/>
                </a:avLst>
              </a:prstGeom>
              <a:noFill/>
              <a:ln w="34925" cap="flat" cmpd="sng">
                <a:solidFill>
                  <a:srgbClr val="0097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194" name="Google Shape;1194;p14"/>
          <p:cNvGrpSpPr/>
          <p:nvPr/>
        </p:nvGrpSpPr>
        <p:grpSpPr>
          <a:xfrm>
            <a:off x="13059129" y="4013830"/>
            <a:ext cx="11453036" cy="1655763"/>
            <a:chOff x="364846" y="4013830"/>
            <a:chExt cx="11453036" cy="1655763"/>
          </a:xfrm>
        </p:grpSpPr>
        <p:grpSp>
          <p:nvGrpSpPr>
            <p:cNvPr id="1195" name="Google Shape;1195;p14"/>
            <p:cNvGrpSpPr/>
            <p:nvPr/>
          </p:nvGrpSpPr>
          <p:grpSpPr>
            <a:xfrm>
              <a:off x="364846" y="4303309"/>
              <a:ext cx="3628431" cy="1366284"/>
              <a:chOff x="-4343400" y="4191001"/>
              <a:chExt cx="3628431" cy="1366284"/>
            </a:xfrm>
          </p:grpSpPr>
          <p:sp>
            <p:nvSpPr>
              <p:cNvPr id="1196" name="Google Shape;1196;p14"/>
              <p:cNvSpPr/>
              <p:nvPr/>
            </p:nvSpPr>
            <p:spPr>
              <a:xfrm>
                <a:off x="-4343400" y="4191001"/>
                <a:ext cx="3628431" cy="1366284"/>
              </a:xfrm>
              <a:prstGeom prst="roundRect">
                <a:avLst>
                  <a:gd name="adj" fmla="val 16667"/>
                </a:avLst>
              </a:prstGeom>
              <a:noFill/>
              <a:ln w="34925" cap="flat" cmpd="sng">
                <a:solidFill>
                  <a:srgbClr val="0097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97" name="Google Shape;1197;p14"/>
              <p:cNvSpPr txBox="1"/>
              <p:nvPr/>
            </p:nvSpPr>
            <p:spPr>
              <a:xfrm>
                <a:off x="-4334128" y="4299690"/>
                <a:ext cx="359164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Considerations:</a:t>
                </a:r>
                <a:endParaRPr/>
              </a:p>
              <a:p>
                <a:pPr marL="0" marR="0" lvl="0" indent="0" algn="l" rtl="0">
                  <a:spcBef>
                    <a:spcPts val="0"/>
                  </a:spcBef>
                  <a:spcAft>
                    <a:spcPts val="0"/>
                  </a:spcAft>
                  <a:buNone/>
                </a:pPr>
                <a:endParaRPr sz="1200" b="1">
                  <a:solidFill>
                    <a:schemeClr val="dk1"/>
                  </a:solidFill>
                  <a:latin typeface="Open Sans"/>
                  <a:ea typeface="Open Sans"/>
                  <a:cs typeface="Open Sans"/>
                  <a:sym typeface="Open Sans"/>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Open Sans"/>
                    <a:ea typeface="Open Sans"/>
                    <a:cs typeface="Open Sans"/>
                    <a:sym typeface="Open Sans"/>
                  </a:rPr>
                  <a:t>Currently on hold, but still valid to document appropriate training if you have the credential. </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Open Sans"/>
                    <a:ea typeface="Open Sans"/>
                    <a:cs typeface="Open Sans"/>
                    <a:sym typeface="Open Sans"/>
                  </a:rPr>
                  <a:t>Requires renewal after 3 years.</a:t>
                </a:r>
                <a:endParaRPr/>
              </a:p>
            </p:txBody>
          </p:sp>
        </p:grpSp>
        <p:grpSp>
          <p:nvGrpSpPr>
            <p:cNvPr id="1198" name="Google Shape;1198;p14"/>
            <p:cNvGrpSpPr/>
            <p:nvPr/>
          </p:nvGrpSpPr>
          <p:grpSpPr>
            <a:xfrm>
              <a:off x="8189451" y="4013830"/>
              <a:ext cx="3628431" cy="1613948"/>
              <a:chOff x="12627487" y="4383754"/>
              <a:chExt cx="3628431" cy="1613948"/>
            </a:xfrm>
          </p:grpSpPr>
          <p:sp>
            <p:nvSpPr>
              <p:cNvPr id="1199" name="Google Shape;1199;p14"/>
              <p:cNvSpPr txBox="1"/>
              <p:nvPr/>
            </p:nvSpPr>
            <p:spPr>
              <a:xfrm>
                <a:off x="12659403" y="4428042"/>
                <a:ext cx="3568520" cy="15081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50" b="1">
                    <a:solidFill>
                      <a:schemeClr val="dk1"/>
                    </a:solidFill>
                    <a:latin typeface="Open Sans"/>
                    <a:ea typeface="Open Sans"/>
                    <a:cs typeface="Open Sans"/>
                    <a:sym typeface="Open Sans"/>
                  </a:rPr>
                  <a:t>Considerations: </a:t>
                </a:r>
                <a:endParaRPr/>
              </a:p>
              <a:p>
                <a:pPr marL="0" marR="0" lvl="0" indent="0" algn="l" rtl="0">
                  <a:spcBef>
                    <a:spcPts val="0"/>
                  </a:spcBef>
                  <a:spcAft>
                    <a:spcPts val="0"/>
                  </a:spcAft>
                  <a:buNone/>
                </a:pPr>
                <a:endParaRPr sz="1150" b="1">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1150"/>
                  <a:buFont typeface="Arial"/>
                  <a:buChar char="•"/>
                </a:pPr>
                <a:r>
                  <a:rPr lang="en-US" sz="1150">
                    <a:solidFill>
                      <a:schemeClr val="dk1"/>
                    </a:solidFill>
                    <a:latin typeface="Open Sans"/>
                    <a:ea typeface="Open Sans"/>
                    <a:cs typeface="Open Sans"/>
                    <a:sym typeface="Open Sans"/>
                  </a:rPr>
                  <a:t>Requests for financial aid considered on a case-by-case basis. </a:t>
                </a:r>
                <a:endParaRPr/>
              </a:p>
              <a:p>
                <a:pPr marL="285750" marR="0" lvl="0" indent="-285750" algn="l" rtl="0">
                  <a:spcBef>
                    <a:spcPts val="0"/>
                  </a:spcBef>
                  <a:spcAft>
                    <a:spcPts val="0"/>
                  </a:spcAft>
                  <a:buClr>
                    <a:schemeClr val="dk1"/>
                  </a:buClr>
                  <a:buSzPts val="1150"/>
                  <a:buFont typeface="Arial"/>
                  <a:buChar char="•"/>
                </a:pPr>
                <a:r>
                  <a:rPr lang="en-US" sz="1150">
                    <a:solidFill>
                      <a:schemeClr val="dk1"/>
                    </a:solidFill>
                    <a:latin typeface="Open Sans"/>
                    <a:ea typeface="Open Sans"/>
                    <a:cs typeface="Open Sans"/>
                    <a:sym typeface="Open Sans"/>
                  </a:rPr>
                  <a:t>May not cover all required competencies for CMS billing with Level 1 training only. </a:t>
                </a:r>
                <a:endParaRPr/>
              </a:p>
              <a:p>
                <a:pPr marL="285750" marR="0" lvl="0" indent="-285750" algn="l" rtl="0">
                  <a:spcBef>
                    <a:spcPts val="0"/>
                  </a:spcBef>
                  <a:spcAft>
                    <a:spcPts val="0"/>
                  </a:spcAft>
                  <a:buClr>
                    <a:schemeClr val="dk1"/>
                  </a:buClr>
                  <a:buSzPts val="1150"/>
                  <a:buFont typeface="Arial"/>
                  <a:buChar char="•"/>
                </a:pPr>
                <a:r>
                  <a:rPr lang="en-US" sz="1150">
                    <a:solidFill>
                      <a:schemeClr val="dk1"/>
                    </a:solidFill>
                    <a:latin typeface="Open Sans"/>
                    <a:ea typeface="Open Sans"/>
                    <a:cs typeface="Open Sans"/>
                    <a:sym typeface="Open Sans"/>
                  </a:rPr>
                  <a:t>Hours vary based on level and degree of tailoring.</a:t>
                </a:r>
                <a:endParaRPr/>
              </a:p>
            </p:txBody>
          </p:sp>
          <p:sp>
            <p:nvSpPr>
              <p:cNvPr id="1200" name="Google Shape;1200;p14"/>
              <p:cNvSpPr/>
              <p:nvPr/>
            </p:nvSpPr>
            <p:spPr>
              <a:xfrm>
                <a:off x="12627487" y="4383754"/>
                <a:ext cx="3628431" cy="1613948"/>
              </a:xfrm>
              <a:prstGeom prst="roundRect">
                <a:avLst>
                  <a:gd name="adj" fmla="val 16667"/>
                </a:avLst>
              </a:prstGeom>
              <a:noFill/>
              <a:ln w="34925" cap="flat" cmpd="sng">
                <a:solidFill>
                  <a:srgbClr val="0097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01" name="Google Shape;1201;p14"/>
            <p:cNvGrpSpPr/>
            <p:nvPr/>
          </p:nvGrpSpPr>
          <p:grpSpPr>
            <a:xfrm>
              <a:off x="4297462" y="4482540"/>
              <a:ext cx="3628431" cy="1158150"/>
              <a:chOff x="4308995" y="4034806"/>
              <a:chExt cx="3628431" cy="1158150"/>
            </a:xfrm>
          </p:grpSpPr>
          <p:sp>
            <p:nvSpPr>
              <p:cNvPr id="1202" name="Google Shape;1202;p14"/>
              <p:cNvSpPr txBox="1"/>
              <p:nvPr/>
            </p:nvSpPr>
            <p:spPr>
              <a:xfrm>
                <a:off x="4368379" y="4104004"/>
                <a:ext cx="343014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Considerations:</a:t>
                </a:r>
                <a:endParaRPr/>
              </a:p>
              <a:p>
                <a:pPr marL="0" marR="0" lvl="0" indent="0" algn="l" rtl="0">
                  <a:spcBef>
                    <a:spcPts val="0"/>
                  </a:spcBef>
                  <a:spcAft>
                    <a:spcPts val="0"/>
                  </a:spcAft>
                  <a:buNone/>
                </a:pPr>
                <a:endParaRPr sz="1200" b="1">
                  <a:solidFill>
                    <a:schemeClr val="dk1"/>
                  </a:solidFill>
                  <a:latin typeface="Open Sans"/>
                  <a:ea typeface="Open Sans"/>
                  <a:cs typeface="Open Sans"/>
                  <a:sym typeface="Open Sans"/>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Open Sans"/>
                    <a:ea typeface="Open Sans"/>
                    <a:cs typeface="Open Sans"/>
                    <a:sym typeface="Open Sans"/>
                  </a:rPr>
                  <a:t>Cost associated.</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Open Sans"/>
                    <a:ea typeface="Open Sans"/>
                    <a:cs typeface="Open Sans"/>
                    <a:sym typeface="Open Sans"/>
                  </a:rPr>
                  <a:t>Requires renewal every 3 years. </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Open Sans"/>
                    <a:ea typeface="Open Sans"/>
                    <a:cs typeface="Open Sans"/>
                    <a:sym typeface="Open Sans"/>
                  </a:rPr>
                  <a:t>Approximately 10 hours. </a:t>
                </a:r>
                <a:endParaRPr/>
              </a:p>
            </p:txBody>
          </p:sp>
          <p:sp>
            <p:nvSpPr>
              <p:cNvPr id="1203" name="Google Shape;1203;p14"/>
              <p:cNvSpPr/>
              <p:nvPr/>
            </p:nvSpPr>
            <p:spPr>
              <a:xfrm>
                <a:off x="4308995" y="4034806"/>
                <a:ext cx="3628431" cy="1158150"/>
              </a:xfrm>
              <a:prstGeom prst="roundRect">
                <a:avLst>
                  <a:gd name="adj" fmla="val 16667"/>
                </a:avLst>
              </a:prstGeom>
              <a:noFill/>
              <a:ln w="34925" cap="flat" cmpd="sng">
                <a:solidFill>
                  <a:srgbClr val="0097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15"/>
          <p:cNvSpPr txBox="1"/>
          <p:nvPr/>
        </p:nvSpPr>
        <p:spPr>
          <a:xfrm>
            <a:off x="0" y="5670255"/>
            <a:ext cx="385154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0096D6"/>
                </a:solidFill>
                <a:latin typeface="Open Sans"/>
                <a:ea typeface="Open Sans"/>
                <a:cs typeface="Open Sans"/>
                <a:sym typeface="Open Sans"/>
              </a:rPr>
              <a:t>Pratt-Chapman et al. (2024, in press). The Centers for Medicare &amp; Medicaid Services Will Pay for Patient Navigation—Now What? Oncology Issues.  </a:t>
            </a:r>
            <a:endParaRPr/>
          </a:p>
        </p:txBody>
      </p:sp>
      <p:sp>
        <p:nvSpPr>
          <p:cNvPr id="1210" name="Google Shape;1210;p15"/>
          <p:cNvSpPr txBox="1"/>
          <p:nvPr/>
        </p:nvSpPr>
        <p:spPr>
          <a:xfrm>
            <a:off x="186490" y="210831"/>
            <a:ext cx="900994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dk1"/>
                </a:solidFill>
                <a:latin typeface="Open Sans"/>
                <a:ea typeface="Open Sans"/>
                <a:cs typeface="Open Sans"/>
                <a:sym typeface="Open Sans"/>
              </a:rPr>
              <a:t>Core Trainings that meet CMS Requirements</a:t>
            </a:r>
            <a:endParaRPr/>
          </a:p>
        </p:txBody>
      </p:sp>
      <p:grpSp>
        <p:nvGrpSpPr>
          <p:cNvPr id="1211" name="Google Shape;1211;p15"/>
          <p:cNvGrpSpPr/>
          <p:nvPr/>
        </p:nvGrpSpPr>
        <p:grpSpPr>
          <a:xfrm>
            <a:off x="0" y="794846"/>
            <a:ext cx="6365287" cy="5134245"/>
            <a:chOff x="14384" y="800902"/>
            <a:chExt cx="6365287" cy="5134245"/>
          </a:xfrm>
        </p:grpSpPr>
        <p:grpSp>
          <p:nvGrpSpPr>
            <p:cNvPr id="1212" name="Google Shape;1212;p15"/>
            <p:cNvGrpSpPr/>
            <p:nvPr/>
          </p:nvGrpSpPr>
          <p:grpSpPr>
            <a:xfrm>
              <a:off x="1175254" y="800902"/>
              <a:ext cx="5066498" cy="5066498"/>
              <a:chOff x="1061834" y="393709"/>
              <a:chExt cx="5204268" cy="5204268"/>
            </a:xfrm>
          </p:grpSpPr>
          <p:grpSp>
            <p:nvGrpSpPr>
              <p:cNvPr id="1213" name="Google Shape;1213;p15"/>
              <p:cNvGrpSpPr/>
              <p:nvPr/>
            </p:nvGrpSpPr>
            <p:grpSpPr>
              <a:xfrm>
                <a:off x="1061834" y="393709"/>
                <a:ext cx="5204268" cy="5204268"/>
                <a:chOff x="3505200" y="25400"/>
                <a:chExt cx="5486400" cy="5486400"/>
              </a:xfrm>
            </p:grpSpPr>
            <p:sp>
              <p:nvSpPr>
                <p:cNvPr id="1214" name="Google Shape;1214;p15"/>
                <p:cNvSpPr/>
                <p:nvPr/>
              </p:nvSpPr>
              <p:spPr>
                <a:xfrm rot="5400000">
                  <a:off x="3505200" y="25400"/>
                  <a:ext cx="5486400" cy="5486400"/>
                </a:xfrm>
                <a:prstGeom prst="pie">
                  <a:avLst>
                    <a:gd name="adj1" fmla="val 5400000"/>
                    <a:gd name="adj2" fmla="val 16200000"/>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15"/>
                <p:cNvSpPr txBox="1"/>
                <p:nvPr/>
              </p:nvSpPr>
              <p:spPr>
                <a:xfrm>
                  <a:off x="4530560" y="904181"/>
                  <a:ext cx="3505200" cy="14331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5F5F4"/>
                      </a:solidFill>
                      <a:latin typeface="Open Sans"/>
                      <a:ea typeface="Open Sans"/>
                      <a:cs typeface="Open Sans"/>
                      <a:sym typeface="Open Sans"/>
                    </a:rPr>
                    <a:t>GW Cancer Center Oncology Patient Navigator Training: The Fundamentals</a:t>
                  </a:r>
                  <a:endParaRPr/>
                </a:p>
              </p:txBody>
            </p:sp>
          </p:grpSp>
          <p:sp>
            <p:nvSpPr>
              <p:cNvPr id="1216" name="Google Shape;1216;p15"/>
              <p:cNvSpPr/>
              <p:nvPr/>
            </p:nvSpPr>
            <p:spPr>
              <a:xfrm>
                <a:off x="1734793" y="2650639"/>
                <a:ext cx="533400" cy="609601"/>
              </a:xfrm>
              <a:prstGeom prst="downArrow">
                <a:avLst>
                  <a:gd name="adj1" fmla="val 50000"/>
                  <a:gd name="adj2" fmla="val 50000"/>
                </a:avLst>
              </a:prstGeom>
              <a:solidFill>
                <a:srgbClr val="0097D6"/>
              </a:solidFill>
              <a:ln>
                <a:noFill/>
              </a:ln>
              <a:effectLst>
                <a:outerShdw blurRad="127000" dist="50800" algn="l"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17" name="Google Shape;1217;p15"/>
            <p:cNvGrpSpPr/>
            <p:nvPr/>
          </p:nvGrpSpPr>
          <p:grpSpPr>
            <a:xfrm>
              <a:off x="14384" y="3657600"/>
              <a:ext cx="6365287" cy="2277547"/>
              <a:chOff x="14384" y="3657600"/>
              <a:chExt cx="6365287" cy="2277547"/>
            </a:xfrm>
          </p:grpSpPr>
          <p:sp>
            <p:nvSpPr>
              <p:cNvPr id="1218" name="Google Shape;1218;p15"/>
              <p:cNvSpPr txBox="1"/>
              <p:nvPr/>
            </p:nvSpPr>
            <p:spPr>
              <a:xfrm>
                <a:off x="14384" y="3677465"/>
                <a:ext cx="1447902" cy="19697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Scope:</a:t>
                </a:r>
                <a:endParaRPr/>
              </a:p>
              <a:p>
                <a:pPr marL="0" marR="0" lvl="0" indent="0" algn="l" rtl="0">
                  <a:spcBef>
                    <a:spcPts val="0"/>
                  </a:spcBef>
                  <a:spcAft>
                    <a:spcPts val="0"/>
                  </a:spcAft>
                  <a:buNone/>
                </a:pPr>
                <a:endParaRPr sz="1000" b="1">
                  <a:solidFill>
                    <a:schemeClr val="dk1"/>
                  </a:solidFill>
                  <a:latin typeface="Open Sans"/>
                  <a:ea typeface="Open Sans"/>
                  <a:cs typeface="Open Sans"/>
                  <a:sym typeface="Open Sans"/>
                </a:endParaRPr>
              </a:p>
              <a:p>
                <a:pPr marL="171450" marR="0" lvl="0" indent="-171450" algn="l" rtl="0">
                  <a:spcBef>
                    <a:spcPts val="0"/>
                  </a:spcBef>
                  <a:spcAft>
                    <a:spcPts val="0"/>
                  </a:spcAft>
                  <a:buClr>
                    <a:schemeClr val="dk1"/>
                  </a:buClr>
                  <a:buSzPts val="1000"/>
                  <a:buFont typeface="Arial"/>
                  <a:buChar char="•"/>
                </a:pPr>
                <a:r>
                  <a:rPr lang="en-US" sz="1000">
                    <a:solidFill>
                      <a:schemeClr val="dk1"/>
                    </a:solidFill>
                    <a:latin typeface="Open Sans"/>
                    <a:ea typeface="Open Sans"/>
                    <a:cs typeface="Open Sans"/>
                    <a:sym typeface="Open Sans"/>
                  </a:rPr>
                  <a:t>National training for those supporting patients of all cancer types</a:t>
                </a:r>
                <a:endParaRPr/>
              </a:p>
              <a:p>
                <a:pPr marL="171450" marR="0" lvl="0" indent="-171450" algn="l" rtl="0">
                  <a:spcBef>
                    <a:spcPts val="0"/>
                  </a:spcBef>
                  <a:spcAft>
                    <a:spcPts val="0"/>
                  </a:spcAft>
                  <a:buClr>
                    <a:schemeClr val="dk1"/>
                  </a:buClr>
                  <a:buSzPts val="1000"/>
                  <a:buFont typeface="Arial"/>
                  <a:buChar char="•"/>
                </a:pPr>
                <a:r>
                  <a:rPr lang="en-US" sz="1000">
                    <a:solidFill>
                      <a:schemeClr val="dk1"/>
                    </a:solidFill>
                    <a:latin typeface="Open Sans"/>
                    <a:ea typeface="Open Sans"/>
                    <a:cs typeface="Open Sans"/>
                    <a:sym typeface="Open Sans"/>
                  </a:rPr>
                  <a:t>Certificate provided</a:t>
                </a:r>
                <a:endParaRPr/>
              </a:p>
              <a:p>
                <a:pPr marL="171450" marR="0" lvl="0" indent="-171450" algn="l" rtl="0">
                  <a:spcBef>
                    <a:spcPts val="0"/>
                  </a:spcBef>
                  <a:spcAft>
                    <a:spcPts val="0"/>
                  </a:spcAft>
                  <a:buClr>
                    <a:schemeClr val="dk1"/>
                  </a:buClr>
                  <a:buSzPts val="1000"/>
                  <a:buFont typeface="Arial"/>
                  <a:buChar char="•"/>
                </a:pPr>
                <a:r>
                  <a:rPr lang="en-US" sz="1000">
                    <a:solidFill>
                      <a:schemeClr val="dk1"/>
                    </a:solidFill>
                    <a:latin typeface="Open Sans"/>
                    <a:ea typeface="Open Sans"/>
                    <a:cs typeface="Open Sans"/>
                    <a:sym typeface="Open Sans"/>
                  </a:rPr>
                  <a:t>Prepares Learners for AONN+ OPN-CG certification.</a:t>
                </a:r>
                <a:endParaRPr/>
              </a:p>
            </p:txBody>
          </p:sp>
          <p:sp>
            <p:nvSpPr>
              <p:cNvPr id="1219" name="Google Shape;1219;p15"/>
              <p:cNvSpPr txBox="1"/>
              <p:nvPr/>
            </p:nvSpPr>
            <p:spPr>
              <a:xfrm>
                <a:off x="1600212" y="3677465"/>
                <a:ext cx="685800"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Cost</a:t>
                </a:r>
                <a:r>
                  <a:rPr lang="en-US" sz="1000" b="1">
                    <a:solidFill>
                      <a:schemeClr val="dk1"/>
                    </a:solidFill>
                    <a:latin typeface="Open Sans"/>
                    <a:ea typeface="Open Sans"/>
                    <a:cs typeface="Open Sans"/>
                    <a:sym typeface="Open Sans"/>
                  </a:rPr>
                  <a:t>: </a:t>
                </a:r>
                <a:endParaRPr/>
              </a:p>
              <a:p>
                <a:pPr marL="0" marR="0" lvl="0" indent="0" algn="l" rtl="0">
                  <a:spcBef>
                    <a:spcPts val="0"/>
                  </a:spcBef>
                  <a:spcAft>
                    <a:spcPts val="0"/>
                  </a:spcAft>
                  <a:buNone/>
                </a:pPr>
                <a:endParaRPr sz="10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100">
                    <a:solidFill>
                      <a:schemeClr val="dk1"/>
                    </a:solidFill>
                    <a:latin typeface="Open Sans"/>
                    <a:ea typeface="Open Sans"/>
                    <a:cs typeface="Open Sans"/>
                    <a:sym typeface="Open Sans"/>
                  </a:rPr>
                  <a:t>Free</a:t>
                </a:r>
                <a:endParaRPr sz="1100" b="1">
                  <a:solidFill>
                    <a:schemeClr val="dk1"/>
                  </a:solidFill>
                  <a:latin typeface="Open Sans"/>
                  <a:ea typeface="Open Sans"/>
                  <a:cs typeface="Open Sans"/>
                  <a:sym typeface="Open Sans"/>
                </a:endParaRPr>
              </a:p>
            </p:txBody>
          </p:sp>
          <p:sp>
            <p:nvSpPr>
              <p:cNvPr id="1220" name="Google Shape;1220;p15"/>
              <p:cNvSpPr txBox="1"/>
              <p:nvPr/>
            </p:nvSpPr>
            <p:spPr>
              <a:xfrm>
                <a:off x="2349678" y="3662407"/>
                <a:ext cx="154075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How to Access: </a:t>
                </a:r>
                <a:endParaRPr/>
              </a:p>
              <a:p>
                <a:pPr marL="0" marR="0" lvl="0" indent="0" algn="l" rtl="0">
                  <a:spcBef>
                    <a:spcPts val="0"/>
                  </a:spcBef>
                  <a:spcAft>
                    <a:spcPts val="0"/>
                  </a:spcAft>
                  <a:buNone/>
                </a:pPr>
                <a:endParaRPr sz="10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100">
                    <a:solidFill>
                      <a:schemeClr val="dk1"/>
                    </a:solidFill>
                    <a:latin typeface="Open Sans"/>
                    <a:ea typeface="Open Sans"/>
                    <a:cs typeface="Open Sans"/>
                    <a:sym typeface="Open Sans"/>
                  </a:rPr>
                  <a:t>Online at </a:t>
                </a:r>
                <a:r>
                  <a:rPr lang="en-US" sz="1100" u="sng">
                    <a:solidFill>
                      <a:schemeClr val="dk1"/>
                    </a:solidFill>
                    <a:latin typeface="Open Sans"/>
                    <a:ea typeface="Open Sans"/>
                    <a:cs typeface="Open Sans"/>
                    <a:sym typeface="Open Sans"/>
                  </a:rPr>
                  <a:t>bit.ly/PNTraining </a:t>
                </a:r>
                <a:endParaRPr/>
              </a:p>
            </p:txBody>
          </p:sp>
          <p:sp>
            <p:nvSpPr>
              <p:cNvPr id="1221" name="Google Shape;1221;p15"/>
              <p:cNvSpPr txBox="1"/>
              <p:nvPr/>
            </p:nvSpPr>
            <p:spPr>
              <a:xfrm>
                <a:off x="3890428" y="3657600"/>
                <a:ext cx="2489243" cy="22775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Considerations:</a:t>
                </a:r>
                <a:endParaRPr/>
              </a:p>
              <a:p>
                <a:pPr marL="0" marR="0" lvl="0" indent="0" algn="l" rtl="0">
                  <a:spcBef>
                    <a:spcPts val="0"/>
                  </a:spcBef>
                  <a:spcAft>
                    <a:spcPts val="0"/>
                  </a:spcAft>
                  <a:buNone/>
                </a:pPr>
                <a:endParaRPr sz="1000" b="1">
                  <a:solidFill>
                    <a:schemeClr val="dk1"/>
                  </a:solidFill>
                  <a:latin typeface="Open Sans"/>
                  <a:ea typeface="Open Sans"/>
                  <a:cs typeface="Open Sans"/>
                  <a:sym typeface="Open Sans"/>
                </a:endParaRPr>
              </a:p>
              <a:p>
                <a:pPr marL="171450" marR="0" lvl="0" indent="-171450" algn="l" rtl="0">
                  <a:spcBef>
                    <a:spcPts val="0"/>
                  </a:spcBef>
                  <a:spcAft>
                    <a:spcPts val="0"/>
                  </a:spcAft>
                  <a:buClr>
                    <a:schemeClr val="dk1"/>
                  </a:buClr>
                  <a:buSzPts val="1000"/>
                  <a:buFont typeface="Arial"/>
                  <a:buChar char="•"/>
                </a:pPr>
                <a:r>
                  <a:rPr lang="en-US" sz="1000">
                    <a:solidFill>
                      <a:schemeClr val="dk1"/>
                    </a:solidFill>
                    <a:latin typeface="Open Sans"/>
                    <a:ea typeface="Open Sans"/>
                    <a:cs typeface="Open Sans"/>
                    <a:sym typeface="Open Sans"/>
                  </a:rPr>
                  <a:t>Funded by the Centers for Disease Control and Prevention, this training aims to level set navigator knowledge</a:t>
                </a:r>
                <a:endParaRPr/>
              </a:p>
              <a:p>
                <a:pPr marL="171450" marR="0" lvl="0" indent="-171450" algn="l" rtl="0">
                  <a:spcBef>
                    <a:spcPts val="0"/>
                  </a:spcBef>
                  <a:spcAft>
                    <a:spcPts val="0"/>
                  </a:spcAft>
                  <a:buClr>
                    <a:schemeClr val="dk1"/>
                  </a:buClr>
                  <a:buSzPts val="1000"/>
                  <a:buFont typeface="Arial"/>
                  <a:buChar char="•"/>
                </a:pPr>
                <a:r>
                  <a:rPr lang="en-US" sz="1000">
                    <a:solidFill>
                      <a:schemeClr val="dk1"/>
                    </a:solidFill>
                    <a:latin typeface="Open Sans"/>
                    <a:ea typeface="Open Sans"/>
                    <a:cs typeface="Open Sans"/>
                    <a:sym typeface="Open Sans"/>
                  </a:rPr>
                  <a:t>Institutions should provide supplemental context-specific and cancer specific training tailored to the specific duties of the navigator following this foundational training</a:t>
                </a:r>
                <a:endParaRPr/>
              </a:p>
              <a:p>
                <a:pPr marL="171450" marR="0" lvl="0" indent="-171450" algn="l" rtl="0">
                  <a:spcBef>
                    <a:spcPts val="0"/>
                  </a:spcBef>
                  <a:spcAft>
                    <a:spcPts val="0"/>
                  </a:spcAft>
                  <a:buClr>
                    <a:schemeClr val="dk1"/>
                  </a:buClr>
                  <a:buSzPts val="1000"/>
                  <a:buFont typeface="Arial"/>
                  <a:buChar char="•"/>
                </a:pPr>
                <a:r>
                  <a:rPr lang="en-US" sz="1000">
                    <a:solidFill>
                      <a:schemeClr val="dk1"/>
                    </a:solidFill>
                    <a:latin typeface="Open Sans"/>
                    <a:ea typeface="Open Sans"/>
                    <a:cs typeface="Open Sans"/>
                    <a:sym typeface="Open Sans"/>
                  </a:rPr>
                  <a:t>10 hours of core requirements plus supplemental reading (estimated 17 hours total)</a:t>
                </a:r>
                <a:endParaRPr/>
              </a:p>
            </p:txBody>
          </p:sp>
          <p:cxnSp>
            <p:nvCxnSpPr>
              <p:cNvPr id="1222" name="Google Shape;1222;p15"/>
              <p:cNvCxnSpPr/>
              <p:nvPr/>
            </p:nvCxnSpPr>
            <p:spPr>
              <a:xfrm>
                <a:off x="1524000" y="3998581"/>
                <a:ext cx="0" cy="1398140"/>
              </a:xfrm>
              <a:prstGeom prst="straightConnector1">
                <a:avLst/>
              </a:prstGeom>
              <a:noFill/>
              <a:ln w="9525" cap="flat" cmpd="sng">
                <a:solidFill>
                  <a:srgbClr val="E6E6E6">
                    <a:alpha val="0"/>
                  </a:srgbClr>
                </a:solidFill>
                <a:prstDash val="solid"/>
                <a:round/>
                <a:headEnd type="none" w="sm" len="sm"/>
                <a:tailEnd type="none" w="sm" len="sm"/>
              </a:ln>
            </p:spPr>
          </p:cxnSp>
          <p:cxnSp>
            <p:nvCxnSpPr>
              <p:cNvPr id="1223" name="Google Shape;1223;p15"/>
              <p:cNvCxnSpPr/>
              <p:nvPr/>
            </p:nvCxnSpPr>
            <p:spPr>
              <a:xfrm>
                <a:off x="2209800" y="3998581"/>
                <a:ext cx="0" cy="1398140"/>
              </a:xfrm>
              <a:prstGeom prst="straightConnector1">
                <a:avLst/>
              </a:prstGeom>
              <a:noFill/>
              <a:ln w="9525" cap="flat" cmpd="sng">
                <a:solidFill>
                  <a:srgbClr val="E6E6E6">
                    <a:alpha val="0"/>
                  </a:srgbClr>
                </a:solidFill>
                <a:prstDash val="solid"/>
                <a:round/>
                <a:headEnd type="none" w="sm" len="sm"/>
                <a:tailEnd type="none" w="sm" len="sm"/>
              </a:ln>
            </p:spPr>
          </p:cxnSp>
          <p:cxnSp>
            <p:nvCxnSpPr>
              <p:cNvPr id="1224" name="Google Shape;1224;p15"/>
              <p:cNvCxnSpPr/>
              <p:nvPr/>
            </p:nvCxnSpPr>
            <p:spPr>
              <a:xfrm>
                <a:off x="3733800" y="3998581"/>
                <a:ext cx="0" cy="1398140"/>
              </a:xfrm>
              <a:prstGeom prst="straightConnector1">
                <a:avLst/>
              </a:prstGeom>
              <a:noFill/>
              <a:ln w="9525" cap="flat" cmpd="sng">
                <a:solidFill>
                  <a:srgbClr val="E6E6E6">
                    <a:alpha val="0"/>
                  </a:srgbClr>
                </a:solidFill>
                <a:prstDash val="solid"/>
                <a:round/>
                <a:headEnd type="none" w="sm" len="sm"/>
                <a:tailEnd type="none" w="sm" len="sm"/>
              </a:ln>
            </p:spPr>
          </p:cxnSp>
        </p:grpSp>
      </p:grpSp>
      <p:cxnSp>
        <p:nvCxnSpPr>
          <p:cNvPr id="1225" name="Google Shape;1225;p15"/>
          <p:cNvCxnSpPr/>
          <p:nvPr/>
        </p:nvCxnSpPr>
        <p:spPr>
          <a:xfrm>
            <a:off x="1447902" y="3671409"/>
            <a:ext cx="0" cy="1969770"/>
          </a:xfrm>
          <a:prstGeom prst="straightConnector1">
            <a:avLst/>
          </a:prstGeom>
          <a:noFill/>
          <a:ln w="9525" cap="flat" cmpd="sng">
            <a:solidFill>
              <a:srgbClr val="E6E6E6"/>
            </a:solidFill>
            <a:prstDash val="solid"/>
            <a:round/>
            <a:headEnd type="none" w="sm" len="sm"/>
            <a:tailEnd type="none" w="sm" len="sm"/>
          </a:ln>
        </p:spPr>
      </p:cxnSp>
      <p:cxnSp>
        <p:nvCxnSpPr>
          <p:cNvPr id="1226" name="Google Shape;1226;p15"/>
          <p:cNvCxnSpPr/>
          <p:nvPr/>
        </p:nvCxnSpPr>
        <p:spPr>
          <a:xfrm>
            <a:off x="2271628" y="3664349"/>
            <a:ext cx="0" cy="1969770"/>
          </a:xfrm>
          <a:prstGeom prst="straightConnector1">
            <a:avLst/>
          </a:prstGeom>
          <a:noFill/>
          <a:ln w="9525" cap="flat" cmpd="sng">
            <a:solidFill>
              <a:srgbClr val="E6E6E6"/>
            </a:solidFill>
            <a:prstDash val="solid"/>
            <a:round/>
            <a:headEnd type="none" w="sm" len="sm"/>
            <a:tailEnd type="none" w="sm" len="sm"/>
          </a:ln>
        </p:spPr>
      </p:cxnSp>
      <p:cxnSp>
        <p:nvCxnSpPr>
          <p:cNvPr id="1227" name="Google Shape;1227;p15"/>
          <p:cNvCxnSpPr/>
          <p:nvPr/>
        </p:nvCxnSpPr>
        <p:spPr>
          <a:xfrm>
            <a:off x="3733800" y="3657289"/>
            <a:ext cx="0" cy="1969770"/>
          </a:xfrm>
          <a:prstGeom prst="straightConnector1">
            <a:avLst/>
          </a:prstGeom>
          <a:noFill/>
          <a:ln w="9525" cap="flat" cmpd="sng">
            <a:solidFill>
              <a:srgbClr val="E6E6E6"/>
            </a:solidFill>
            <a:prstDash val="solid"/>
            <a:round/>
            <a:headEnd type="none" w="sm" len="sm"/>
            <a:tailEnd type="none" w="sm" len="sm"/>
          </a:ln>
        </p:spPr>
      </p:cxnSp>
      <p:cxnSp>
        <p:nvCxnSpPr>
          <p:cNvPr id="1228" name="Google Shape;1228;p15"/>
          <p:cNvCxnSpPr/>
          <p:nvPr/>
        </p:nvCxnSpPr>
        <p:spPr>
          <a:xfrm>
            <a:off x="8342863" y="2057400"/>
            <a:ext cx="0" cy="1219200"/>
          </a:xfrm>
          <a:prstGeom prst="straightConnector1">
            <a:avLst/>
          </a:prstGeom>
          <a:noFill/>
          <a:ln w="9525" cap="flat" cmpd="sng">
            <a:solidFill>
              <a:srgbClr val="E6E6E6"/>
            </a:solidFill>
            <a:prstDash val="solid"/>
            <a:round/>
            <a:headEnd type="none" w="sm" len="sm"/>
            <a:tailEnd type="none" w="sm" len="sm"/>
          </a:ln>
        </p:spPr>
      </p:cxnSp>
      <p:cxnSp>
        <p:nvCxnSpPr>
          <p:cNvPr id="1229" name="Google Shape;1229;p15"/>
          <p:cNvCxnSpPr/>
          <p:nvPr/>
        </p:nvCxnSpPr>
        <p:spPr>
          <a:xfrm>
            <a:off x="9929483" y="1318990"/>
            <a:ext cx="0" cy="1969770"/>
          </a:xfrm>
          <a:prstGeom prst="straightConnector1">
            <a:avLst/>
          </a:prstGeom>
          <a:noFill/>
          <a:ln w="9525" cap="flat" cmpd="sng">
            <a:solidFill>
              <a:srgbClr val="E6E6E6"/>
            </a:solidFill>
            <a:prstDash val="solid"/>
            <a:round/>
            <a:headEnd type="none" w="sm" len="sm"/>
            <a:tailEnd type="none" w="sm" len="sm"/>
          </a:ln>
        </p:spPr>
      </p:cxnSp>
      <p:cxnSp>
        <p:nvCxnSpPr>
          <p:cNvPr id="1230" name="Google Shape;1230;p15"/>
          <p:cNvCxnSpPr/>
          <p:nvPr/>
        </p:nvCxnSpPr>
        <p:spPr>
          <a:xfrm>
            <a:off x="7620000" y="2052831"/>
            <a:ext cx="0" cy="1219200"/>
          </a:xfrm>
          <a:prstGeom prst="straightConnector1">
            <a:avLst/>
          </a:prstGeom>
          <a:noFill/>
          <a:ln w="9525" cap="flat" cmpd="sng">
            <a:solidFill>
              <a:srgbClr val="E6E6E6"/>
            </a:solidFill>
            <a:prstDash val="solid"/>
            <a:round/>
            <a:headEnd type="none" w="sm" len="sm"/>
            <a:tailEnd type="none" w="sm" len="sm"/>
          </a:ln>
        </p:spPr>
      </p:cxnSp>
      <p:grpSp>
        <p:nvGrpSpPr>
          <p:cNvPr id="1231" name="Google Shape;1231;p15"/>
          <p:cNvGrpSpPr/>
          <p:nvPr/>
        </p:nvGrpSpPr>
        <p:grpSpPr>
          <a:xfrm>
            <a:off x="6182016" y="794847"/>
            <a:ext cx="6009984" cy="5066498"/>
            <a:chOff x="6124160" y="800902"/>
            <a:chExt cx="6009984" cy="5066498"/>
          </a:xfrm>
        </p:grpSpPr>
        <p:grpSp>
          <p:nvGrpSpPr>
            <p:cNvPr id="1232" name="Google Shape;1232;p15"/>
            <p:cNvGrpSpPr/>
            <p:nvPr/>
          </p:nvGrpSpPr>
          <p:grpSpPr>
            <a:xfrm>
              <a:off x="6172200" y="800902"/>
              <a:ext cx="5066498" cy="5066498"/>
              <a:chOff x="6133038" y="532769"/>
              <a:chExt cx="5204268" cy="5204268"/>
            </a:xfrm>
          </p:grpSpPr>
          <p:grpSp>
            <p:nvGrpSpPr>
              <p:cNvPr id="1233" name="Google Shape;1233;p15"/>
              <p:cNvGrpSpPr/>
              <p:nvPr/>
            </p:nvGrpSpPr>
            <p:grpSpPr>
              <a:xfrm>
                <a:off x="6133038" y="532769"/>
                <a:ext cx="5204268" cy="5204268"/>
                <a:chOff x="3505200" y="304800"/>
                <a:chExt cx="5486400" cy="5486400"/>
              </a:xfrm>
            </p:grpSpPr>
            <p:sp>
              <p:nvSpPr>
                <p:cNvPr id="1234" name="Google Shape;1234;p15"/>
                <p:cNvSpPr/>
                <p:nvPr/>
              </p:nvSpPr>
              <p:spPr>
                <a:xfrm rot="-5400000">
                  <a:off x="3505200" y="304800"/>
                  <a:ext cx="5486400" cy="5486400"/>
                </a:xfrm>
                <a:prstGeom prst="pie">
                  <a:avLst>
                    <a:gd name="adj1" fmla="val 5400000"/>
                    <a:gd name="adj2" fmla="val 16200000"/>
                  </a:avLst>
                </a:prstGeom>
                <a:solidFill>
                  <a:srgbClr val="E9F5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15"/>
                <p:cNvSpPr txBox="1"/>
                <p:nvPr/>
              </p:nvSpPr>
              <p:spPr>
                <a:xfrm>
                  <a:off x="4525464" y="3767497"/>
                  <a:ext cx="3505200" cy="10998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Open Sans"/>
                      <a:ea typeface="Open Sans"/>
                      <a:cs typeface="Open Sans"/>
                      <a:sym typeface="Open Sans"/>
                    </a:rPr>
                    <a:t>Susan G. Komen Patient Navigation Training Program</a:t>
                  </a:r>
                  <a:endParaRPr/>
                </a:p>
              </p:txBody>
            </p:sp>
          </p:grpSp>
          <p:sp>
            <p:nvSpPr>
              <p:cNvPr id="1236" name="Google Shape;1236;p15"/>
              <p:cNvSpPr/>
              <p:nvPr/>
            </p:nvSpPr>
            <p:spPr>
              <a:xfrm rot="10800000">
                <a:off x="10364779" y="2880092"/>
                <a:ext cx="533400" cy="609601"/>
              </a:xfrm>
              <a:prstGeom prst="downArrow">
                <a:avLst>
                  <a:gd name="adj1" fmla="val 50000"/>
                  <a:gd name="adj2" fmla="val 50000"/>
                </a:avLst>
              </a:prstGeom>
              <a:solidFill>
                <a:srgbClr val="E9F5FB"/>
              </a:solidFill>
              <a:ln>
                <a:noFill/>
              </a:ln>
              <a:effectLst>
                <a:outerShdw blurRad="127000" dist="50800" algn="l"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37" name="Google Shape;1237;p15"/>
            <p:cNvGrpSpPr/>
            <p:nvPr/>
          </p:nvGrpSpPr>
          <p:grpSpPr>
            <a:xfrm>
              <a:off x="6124160" y="843121"/>
              <a:ext cx="6009984" cy="2434965"/>
              <a:chOff x="6124160" y="843121"/>
              <a:chExt cx="6009984" cy="2434965"/>
            </a:xfrm>
          </p:grpSpPr>
          <p:sp>
            <p:nvSpPr>
              <p:cNvPr id="1238" name="Google Shape;1238;p15"/>
              <p:cNvSpPr txBox="1"/>
              <p:nvPr/>
            </p:nvSpPr>
            <p:spPr>
              <a:xfrm>
                <a:off x="6124160" y="1769983"/>
                <a:ext cx="1465694" cy="13542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Scope:</a:t>
                </a:r>
                <a:endParaRPr/>
              </a:p>
              <a:p>
                <a:pPr marL="0" marR="0" lvl="0" indent="0" algn="l" rtl="0">
                  <a:spcBef>
                    <a:spcPts val="0"/>
                  </a:spcBef>
                  <a:spcAft>
                    <a:spcPts val="0"/>
                  </a:spcAft>
                  <a:buNone/>
                </a:pPr>
                <a:endParaRPr sz="1000">
                  <a:solidFill>
                    <a:schemeClr val="dk1"/>
                  </a:solidFill>
                  <a:latin typeface="Open Sans"/>
                  <a:ea typeface="Open Sans"/>
                  <a:cs typeface="Open Sans"/>
                  <a:sym typeface="Open Sans"/>
                </a:endParaRPr>
              </a:p>
              <a:p>
                <a:pPr marL="171450" marR="0" lvl="0" indent="-171450" algn="l" rtl="0">
                  <a:spcBef>
                    <a:spcPts val="0"/>
                  </a:spcBef>
                  <a:spcAft>
                    <a:spcPts val="0"/>
                  </a:spcAft>
                  <a:buClr>
                    <a:schemeClr val="dk1"/>
                  </a:buClr>
                  <a:buSzPts val="1000"/>
                  <a:buFont typeface="Arial"/>
                  <a:buChar char="•"/>
                </a:pPr>
                <a:r>
                  <a:rPr lang="en-US" sz="1000">
                    <a:solidFill>
                      <a:schemeClr val="dk1"/>
                    </a:solidFill>
                    <a:latin typeface="Open Sans"/>
                    <a:ea typeface="Open Sans"/>
                    <a:cs typeface="Open Sans"/>
                    <a:sym typeface="Open Sans"/>
                  </a:rPr>
                  <a:t>National training for those affected by all cancers with additional breast cancer focused content</a:t>
                </a:r>
                <a:endParaRPr/>
              </a:p>
            </p:txBody>
          </p:sp>
          <p:sp>
            <p:nvSpPr>
              <p:cNvPr id="1239" name="Google Shape;1239;p15"/>
              <p:cNvSpPr txBox="1"/>
              <p:nvPr/>
            </p:nvSpPr>
            <p:spPr>
              <a:xfrm>
                <a:off x="7603365" y="1769981"/>
                <a:ext cx="71964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Cost: </a:t>
                </a:r>
                <a:endParaRPr/>
              </a:p>
              <a:p>
                <a:pPr marL="0" marR="0" lvl="0" indent="0" algn="l" rtl="0">
                  <a:spcBef>
                    <a:spcPts val="0"/>
                  </a:spcBef>
                  <a:spcAft>
                    <a:spcPts val="0"/>
                  </a:spcAft>
                  <a:buNone/>
                </a:pPr>
                <a:endParaRPr sz="10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000">
                    <a:solidFill>
                      <a:schemeClr val="dk1"/>
                    </a:solidFill>
                    <a:latin typeface="Open Sans"/>
                    <a:ea typeface="Open Sans"/>
                    <a:cs typeface="Open Sans"/>
                    <a:sym typeface="Open Sans"/>
                  </a:rPr>
                  <a:t>Free</a:t>
                </a:r>
                <a:endParaRPr sz="1000" b="1">
                  <a:solidFill>
                    <a:schemeClr val="dk1"/>
                  </a:solidFill>
                  <a:latin typeface="Open Sans"/>
                  <a:ea typeface="Open Sans"/>
                  <a:cs typeface="Open Sans"/>
                  <a:sym typeface="Open Sans"/>
                </a:endParaRPr>
              </a:p>
            </p:txBody>
          </p:sp>
          <p:sp>
            <p:nvSpPr>
              <p:cNvPr id="1240" name="Google Shape;1240;p15"/>
              <p:cNvSpPr txBox="1"/>
              <p:nvPr/>
            </p:nvSpPr>
            <p:spPr>
              <a:xfrm>
                <a:off x="8379285" y="1769981"/>
                <a:ext cx="1492342" cy="15081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How to Access: </a:t>
                </a:r>
                <a:endParaRPr/>
              </a:p>
              <a:p>
                <a:pPr marL="0" marR="0" lvl="0" indent="0" algn="l" rtl="0">
                  <a:spcBef>
                    <a:spcPts val="0"/>
                  </a:spcBef>
                  <a:spcAft>
                    <a:spcPts val="0"/>
                  </a:spcAft>
                  <a:buNone/>
                </a:pPr>
                <a:endParaRPr sz="1000" b="1">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000">
                    <a:solidFill>
                      <a:schemeClr val="dk1"/>
                    </a:solidFill>
                    <a:latin typeface="Open Sans"/>
                    <a:ea typeface="Open Sans"/>
                    <a:cs typeface="Open Sans"/>
                    <a:sym typeface="Open Sans"/>
                  </a:rPr>
                  <a:t>Online at </a:t>
                </a:r>
                <a:r>
                  <a:rPr lang="en-US" sz="1000" u="sng">
                    <a:solidFill>
                      <a:schemeClr val="dk1"/>
                    </a:solidFill>
                    <a:latin typeface="Open Sans"/>
                    <a:ea typeface="Open Sans"/>
                    <a:cs typeface="Open Sans"/>
                    <a:sym typeface="Open Sans"/>
                  </a:rPr>
                  <a:t>komen.org/about-komen/our-impact/breast-cancer/navigation-national-training-program/</a:t>
                </a:r>
                <a:endParaRPr/>
              </a:p>
            </p:txBody>
          </p:sp>
          <p:sp>
            <p:nvSpPr>
              <p:cNvPr id="1241" name="Google Shape;1241;p15"/>
              <p:cNvSpPr txBox="1"/>
              <p:nvPr/>
            </p:nvSpPr>
            <p:spPr>
              <a:xfrm>
                <a:off x="10069862" y="843121"/>
                <a:ext cx="2064282" cy="22775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Considerations:</a:t>
                </a:r>
                <a:endParaRPr/>
              </a:p>
              <a:p>
                <a:pPr marL="0" marR="0" lvl="0" indent="0" algn="l" rtl="0">
                  <a:spcBef>
                    <a:spcPts val="0"/>
                  </a:spcBef>
                  <a:spcAft>
                    <a:spcPts val="0"/>
                  </a:spcAft>
                  <a:buNone/>
                </a:pPr>
                <a:endParaRPr sz="1000" b="1">
                  <a:solidFill>
                    <a:schemeClr val="dk1"/>
                  </a:solidFill>
                  <a:latin typeface="Open Sans"/>
                  <a:ea typeface="Open Sans"/>
                  <a:cs typeface="Open Sans"/>
                  <a:sym typeface="Open Sans"/>
                </a:endParaRPr>
              </a:p>
              <a:p>
                <a:pPr marL="171450" marR="0" lvl="0" indent="-171450" algn="l" rtl="0">
                  <a:spcBef>
                    <a:spcPts val="0"/>
                  </a:spcBef>
                  <a:spcAft>
                    <a:spcPts val="0"/>
                  </a:spcAft>
                  <a:buClr>
                    <a:schemeClr val="dk1"/>
                  </a:buClr>
                  <a:buSzPts val="1000"/>
                  <a:buFont typeface="Arial"/>
                  <a:buChar char="•"/>
                </a:pPr>
                <a:r>
                  <a:rPr lang="en-US" sz="1000">
                    <a:solidFill>
                      <a:schemeClr val="dk1"/>
                    </a:solidFill>
                    <a:latin typeface="Open Sans"/>
                    <a:ea typeface="Open Sans"/>
                    <a:cs typeface="Open Sans"/>
                    <a:sym typeface="Open Sans"/>
                  </a:rPr>
                  <a:t>Originally adapted from GW Cancer Center Oncology Patient Navigator Training: The Fundamentals with additional unique content developed by Komen.</a:t>
                </a:r>
                <a:endParaRPr/>
              </a:p>
              <a:p>
                <a:pPr marL="171450" marR="0" lvl="0" indent="-171450" algn="l" rtl="0">
                  <a:spcBef>
                    <a:spcPts val="0"/>
                  </a:spcBef>
                  <a:spcAft>
                    <a:spcPts val="0"/>
                  </a:spcAft>
                  <a:buClr>
                    <a:schemeClr val="dk1"/>
                  </a:buClr>
                  <a:buSzPts val="1000"/>
                  <a:buFont typeface="Arial"/>
                  <a:buChar char="•"/>
                </a:pPr>
                <a:r>
                  <a:rPr lang="en-US" sz="1000">
                    <a:solidFill>
                      <a:schemeClr val="dk1"/>
                    </a:solidFill>
                    <a:latin typeface="Open Sans"/>
                    <a:ea typeface="Open Sans"/>
                    <a:cs typeface="Open Sans"/>
                    <a:sym typeface="Open Sans"/>
                  </a:rPr>
                  <a:t>Features virtual ongoing educational events and peer networking. </a:t>
                </a:r>
                <a:endParaRPr/>
              </a:p>
              <a:p>
                <a:pPr marL="171450" marR="0" lvl="0" indent="-171450" algn="l" rtl="0">
                  <a:spcBef>
                    <a:spcPts val="0"/>
                  </a:spcBef>
                  <a:spcAft>
                    <a:spcPts val="0"/>
                  </a:spcAft>
                  <a:buClr>
                    <a:schemeClr val="dk1"/>
                  </a:buClr>
                  <a:buSzPts val="1000"/>
                  <a:buFont typeface="Arial"/>
                  <a:buChar char="•"/>
                </a:pPr>
                <a:r>
                  <a:rPr lang="en-US" sz="1000">
                    <a:solidFill>
                      <a:schemeClr val="dk1"/>
                    </a:solidFill>
                    <a:latin typeface="Open Sans"/>
                    <a:ea typeface="Open Sans"/>
                    <a:cs typeface="Open Sans"/>
                    <a:sym typeface="Open Sans"/>
                  </a:rPr>
                  <a:t>10 hours of core requirements plus special topics. </a:t>
                </a:r>
                <a:endParaRPr/>
              </a:p>
            </p:txBody>
          </p:sp>
          <p:cxnSp>
            <p:nvCxnSpPr>
              <p:cNvPr id="1242" name="Google Shape;1242;p15"/>
              <p:cNvCxnSpPr/>
              <p:nvPr/>
            </p:nvCxnSpPr>
            <p:spPr>
              <a:xfrm>
                <a:off x="7576602" y="1769981"/>
                <a:ext cx="0" cy="1398140"/>
              </a:xfrm>
              <a:prstGeom prst="straightConnector1">
                <a:avLst/>
              </a:prstGeom>
              <a:noFill/>
              <a:ln w="9525" cap="flat" cmpd="sng">
                <a:solidFill>
                  <a:srgbClr val="E6E6E6">
                    <a:alpha val="0"/>
                  </a:srgbClr>
                </a:solidFill>
                <a:prstDash val="solid"/>
                <a:round/>
                <a:headEnd type="none" w="sm" len="sm"/>
                <a:tailEnd type="none" w="sm" len="sm"/>
              </a:ln>
            </p:spPr>
          </p:cxnSp>
          <p:cxnSp>
            <p:nvCxnSpPr>
              <p:cNvPr id="1243" name="Google Shape;1243;p15"/>
              <p:cNvCxnSpPr/>
              <p:nvPr/>
            </p:nvCxnSpPr>
            <p:spPr>
              <a:xfrm>
                <a:off x="8305787" y="1769981"/>
                <a:ext cx="0" cy="1398140"/>
              </a:xfrm>
              <a:prstGeom prst="straightConnector1">
                <a:avLst/>
              </a:prstGeom>
              <a:noFill/>
              <a:ln w="9525" cap="flat" cmpd="sng">
                <a:solidFill>
                  <a:srgbClr val="E6E6E6">
                    <a:alpha val="0"/>
                  </a:srgbClr>
                </a:solidFill>
                <a:prstDash val="solid"/>
                <a:round/>
                <a:headEnd type="none" w="sm" len="sm"/>
                <a:tailEnd type="none" w="sm" len="sm"/>
              </a:ln>
            </p:spPr>
          </p:cxnSp>
          <p:cxnSp>
            <p:nvCxnSpPr>
              <p:cNvPr id="1244" name="Google Shape;1244;p15"/>
              <p:cNvCxnSpPr/>
              <p:nvPr/>
            </p:nvCxnSpPr>
            <p:spPr>
              <a:xfrm>
                <a:off x="9982200" y="1769981"/>
                <a:ext cx="0" cy="1398140"/>
              </a:xfrm>
              <a:prstGeom prst="straightConnector1">
                <a:avLst/>
              </a:prstGeom>
              <a:noFill/>
              <a:ln w="9525" cap="flat" cmpd="sng">
                <a:solidFill>
                  <a:srgbClr val="E6E6E6">
                    <a:alpha val="0"/>
                  </a:srgbClr>
                </a:solidFill>
                <a:prstDash val="solid"/>
                <a:round/>
                <a:headEnd type="none" w="sm" len="sm"/>
                <a:tailEnd type="none" w="sm" len="sm"/>
              </a:ln>
            </p:spPr>
          </p:cxnSp>
        </p:grpSp>
      </p:grpSp>
      <p:pic>
        <p:nvPicPr>
          <p:cNvPr id="1245" name="Google Shape;1245;p15"/>
          <p:cNvPicPr preferRelativeResize="0">
            <a:picLocks noGrp="1"/>
          </p:cNvPicPr>
          <p:nvPr>
            <p:ph type="body" idx="1"/>
          </p:nvPr>
        </p:nvPicPr>
        <p:blipFill rotWithShape="1">
          <a:blip r:embed="rId3">
            <a:alphaModFix/>
          </a:blip>
          <a:srcRect/>
          <a:stretch/>
        </p:blipFill>
        <p:spPr>
          <a:xfrm>
            <a:off x="3841516" y="-4908427"/>
            <a:ext cx="7822424" cy="4400113"/>
          </a:xfrm>
          <a:prstGeom prst="rect">
            <a:avLst/>
          </a:prstGeom>
          <a:noFill/>
          <a:ln>
            <a:noFill/>
          </a:ln>
        </p:spPr>
      </p:pic>
      <p:pic>
        <p:nvPicPr>
          <p:cNvPr id="1246" name="Google Shape;1246;p15" descr="Graphical user interface, text, application&#10;&#10;Description automatically generated"/>
          <p:cNvPicPr preferRelativeResize="0"/>
          <p:nvPr/>
        </p:nvPicPr>
        <p:blipFill rotWithShape="1">
          <a:blip r:embed="rId4">
            <a:alphaModFix/>
          </a:blip>
          <a:srcRect/>
          <a:stretch/>
        </p:blipFill>
        <p:spPr>
          <a:xfrm>
            <a:off x="235729" y="-5815700"/>
            <a:ext cx="3471515" cy="1701938"/>
          </a:xfrm>
          <a:prstGeom prst="rect">
            <a:avLst/>
          </a:prstGeom>
          <a:noFill/>
          <a:ln>
            <a:noFill/>
          </a:ln>
          <a:effectLst>
            <a:outerShdw blurRad="292100" dist="139700" dir="2700000" algn="tl" rotWithShape="0">
              <a:srgbClr val="333333">
                <a:alpha val="64705"/>
              </a:srgbClr>
            </a:outerShdw>
          </a:effectLst>
        </p:spPr>
      </p:pic>
      <p:sp>
        <p:nvSpPr>
          <p:cNvPr id="1247" name="Google Shape;1247;p15"/>
          <p:cNvSpPr txBox="1"/>
          <p:nvPr/>
        </p:nvSpPr>
        <p:spPr>
          <a:xfrm>
            <a:off x="74142" y="-624114"/>
            <a:ext cx="2468203" cy="34291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600" u="sng">
                <a:solidFill>
                  <a:srgbClr val="0096D6"/>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https://bit.ly/PNTraining</a:t>
            </a:r>
            <a:r>
              <a:rPr lang="en-US" sz="1600">
                <a:solidFill>
                  <a:srgbClr val="0096D6"/>
                </a:solidFill>
                <a:latin typeface="Open Sans"/>
                <a:ea typeface="Open Sans"/>
                <a:cs typeface="Open Sans"/>
                <a:sym typeface="Open Sans"/>
              </a:rPr>
              <a:t> </a:t>
            </a:r>
            <a:endParaRPr/>
          </a:p>
        </p:txBody>
      </p:sp>
      <p:sp>
        <p:nvSpPr>
          <p:cNvPr id="1248" name="Google Shape;1248;p15"/>
          <p:cNvSpPr txBox="1"/>
          <p:nvPr/>
        </p:nvSpPr>
        <p:spPr>
          <a:xfrm>
            <a:off x="3786223" y="-474159"/>
            <a:ext cx="809119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096D6"/>
                </a:solidFill>
                <a:latin typeface="Open Sans"/>
                <a:ea typeface="Open Sans"/>
                <a:cs typeface="Open Sans"/>
                <a:sym typeface="Open Sans"/>
              </a:rPr>
              <a:t>Created and maintained with support from the CDC (#U38DP004972, #NU58DP006461 and #NU58DP007539).</a:t>
            </a:r>
            <a:endParaRPr/>
          </a:p>
        </p:txBody>
      </p:sp>
      <p:grpSp>
        <p:nvGrpSpPr>
          <p:cNvPr id="1249" name="Google Shape;1249;p15"/>
          <p:cNvGrpSpPr/>
          <p:nvPr/>
        </p:nvGrpSpPr>
        <p:grpSpPr>
          <a:xfrm>
            <a:off x="383625" y="-2274623"/>
            <a:ext cx="1698750" cy="1612766"/>
            <a:chOff x="594411" y="3120032"/>
            <a:chExt cx="2669736" cy="2534604"/>
          </a:xfrm>
        </p:grpSpPr>
        <p:pic>
          <p:nvPicPr>
            <p:cNvPr id="1250" name="Google Shape;1250;p15" descr="Qr code&#10;&#10;Description automatically generated"/>
            <p:cNvPicPr preferRelativeResize="0"/>
            <p:nvPr/>
          </p:nvPicPr>
          <p:blipFill rotWithShape="1">
            <a:blip r:embed="rId6">
              <a:alphaModFix/>
            </a:blip>
            <a:srcRect/>
            <a:stretch/>
          </p:blipFill>
          <p:spPr>
            <a:xfrm>
              <a:off x="1106554" y="3564261"/>
              <a:ext cx="1596887" cy="1618973"/>
            </a:xfrm>
            <a:prstGeom prst="rect">
              <a:avLst/>
            </a:prstGeom>
            <a:noFill/>
            <a:ln>
              <a:noFill/>
            </a:ln>
          </p:spPr>
        </p:pic>
        <p:sp>
          <p:nvSpPr>
            <p:cNvPr id="1251" name="Google Shape;1251;p15"/>
            <p:cNvSpPr/>
            <p:nvPr/>
          </p:nvSpPr>
          <p:spPr>
            <a:xfrm>
              <a:off x="594411" y="3284879"/>
              <a:ext cx="2369757" cy="2369757"/>
            </a:xfrm>
            <a:prstGeom prst="ellipse">
              <a:avLst/>
            </a:prstGeom>
            <a:noFill/>
            <a:ln w="57150" cap="flat" cmpd="sng">
              <a:solidFill>
                <a:srgbClr val="C7E5F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2" name="Google Shape;1252;p15"/>
            <p:cNvSpPr/>
            <p:nvPr/>
          </p:nvSpPr>
          <p:spPr>
            <a:xfrm>
              <a:off x="720120" y="3146272"/>
              <a:ext cx="2369757" cy="2369757"/>
            </a:xfrm>
            <a:prstGeom prst="ellipse">
              <a:avLst/>
            </a:prstGeom>
            <a:noFill/>
            <a:ln w="98425"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3" name="Google Shape;1253;p15"/>
            <p:cNvSpPr/>
            <p:nvPr/>
          </p:nvSpPr>
          <p:spPr>
            <a:xfrm>
              <a:off x="894390" y="3120032"/>
              <a:ext cx="2369757" cy="2369757"/>
            </a:xfrm>
            <a:prstGeom prst="ellipse">
              <a:avLst/>
            </a:prstGeom>
            <a:noFill/>
            <a:ln w="57150" cap="flat" cmpd="sng">
              <a:solidFill>
                <a:srgbClr val="E9F5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254" name="Google Shape;1254;p15"/>
          <p:cNvSpPr txBox="1"/>
          <p:nvPr/>
        </p:nvSpPr>
        <p:spPr>
          <a:xfrm>
            <a:off x="3874460" y="-6019800"/>
            <a:ext cx="7822423"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Open Sans"/>
                <a:ea typeface="Open Sans"/>
                <a:cs typeface="Open Sans"/>
                <a:sym typeface="Open Sans"/>
              </a:rPr>
              <a:t>Oncology Patient Navigation Training Fundamentals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pic>
        <p:nvPicPr>
          <p:cNvPr id="1260" name="Google Shape;1260;p16"/>
          <p:cNvPicPr preferRelativeResize="0">
            <a:picLocks noGrp="1"/>
          </p:cNvPicPr>
          <p:nvPr>
            <p:ph type="body" idx="1"/>
          </p:nvPr>
        </p:nvPicPr>
        <p:blipFill rotWithShape="1">
          <a:blip r:embed="rId3">
            <a:alphaModFix/>
          </a:blip>
          <a:srcRect/>
          <a:stretch/>
        </p:blipFill>
        <p:spPr>
          <a:xfrm>
            <a:off x="8983274" y="4164664"/>
            <a:ext cx="2680665" cy="1507874"/>
          </a:xfrm>
          <a:prstGeom prst="rect">
            <a:avLst/>
          </a:prstGeom>
          <a:noFill/>
          <a:ln>
            <a:noFill/>
          </a:ln>
        </p:spPr>
      </p:pic>
      <p:pic>
        <p:nvPicPr>
          <p:cNvPr id="1261" name="Google Shape;1261;p16" descr="Graphical user interface, text, application&#10;&#10;Description automatically generated"/>
          <p:cNvPicPr preferRelativeResize="0"/>
          <p:nvPr/>
        </p:nvPicPr>
        <p:blipFill rotWithShape="1">
          <a:blip r:embed="rId4">
            <a:alphaModFix/>
          </a:blip>
          <a:srcRect/>
          <a:stretch/>
        </p:blipFill>
        <p:spPr>
          <a:xfrm>
            <a:off x="1581778" y="316289"/>
            <a:ext cx="7384271" cy="3620198"/>
          </a:xfrm>
          <a:prstGeom prst="rect">
            <a:avLst/>
          </a:prstGeom>
          <a:noFill/>
          <a:ln>
            <a:noFill/>
          </a:ln>
          <a:effectLst>
            <a:outerShdw blurRad="292100" dist="139700" dir="2700000" algn="tl" rotWithShape="0">
              <a:srgbClr val="333333">
                <a:alpha val="64705"/>
              </a:srgbClr>
            </a:outerShdw>
          </a:effectLst>
        </p:spPr>
      </p:pic>
      <p:sp>
        <p:nvSpPr>
          <p:cNvPr id="1262" name="Google Shape;1262;p16"/>
          <p:cNvSpPr txBox="1"/>
          <p:nvPr/>
        </p:nvSpPr>
        <p:spPr>
          <a:xfrm>
            <a:off x="74142" y="5556738"/>
            <a:ext cx="2468203" cy="31162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400" u="sng">
                <a:solidFill>
                  <a:srgbClr val="0096D6"/>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https://bit.ly/PNTraining</a:t>
            </a:r>
            <a:r>
              <a:rPr lang="en-US" sz="1400">
                <a:solidFill>
                  <a:srgbClr val="0096D6"/>
                </a:solidFill>
                <a:latin typeface="Open Sans"/>
                <a:ea typeface="Open Sans"/>
                <a:cs typeface="Open Sans"/>
                <a:sym typeface="Open Sans"/>
              </a:rPr>
              <a:t> </a:t>
            </a:r>
            <a:endParaRPr/>
          </a:p>
        </p:txBody>
      </p:sp>
      <p:sp>
        <p:nvSpPr>
          <p:cNvPr id="1263" name="Google Shape;1263;p16"/>
          <p:cNvSpPr txBox="1"/>
          <p:nvPr/>
        </p:nvSpPr>
        <p:spPr>
          <a:xfrm>
            <a:off x="3874460" y="5700708"/>
            <a:ext cx="809119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096D6"/>
                </a:solidFill>
                <a:latin typeface="Open Sans"/>
                <a:ea typeface="Open Sans"/>
                <a:cs typeface="Open Sans"/>
                <a:sym typeface="Open Sans"/>
              </a:rPr>
              <a:t>Created and maintained with support from the CDC (#U38DP004972, #NU58DP006461 and #NU58DP007539).</a:t>
            </a:r>
            <a:endParaRPr/>
          </a:p>
        </p:txBody>
      </p:sp>
      <p:grpSp>
        <p:nvGrpSpPr>
          <p:cNvPr id="1264" name="Google Shape;1264;p16"/>
          <p:cNvGrpSpPr/>
          <p:nvPr/>
        </p:nvGrpSpPr>
        <p:grpSpPr>
          <a:xfrm>
            <a:off x="-7267585" y="386937"/>
            <a:ext cx="1577667" cy="5285601"/>
            <a:chOff x="360456" y="773321"/>
            <a:chExt cx="1068294" cy="2721743"/>
          </a:xfrm>
        </p:grpSpPr>
        <p:sp>
          <p:nvSpPr>
            <p:cNvPr id="1265" name="Google Shape;1265;p16"/>
            <p:cNvSpPr/>
            <p:nvPr/>
          </p:nvSpPr>
          <p:spPr>
            <a:xfrm>
              <a:off x="361950" y="773321"/>
              <a:ext cx="1066800" cy="533400"/>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a:ea typeface="Open Sans"/>
                  <a:cs typeface="Open Sans"/>
                  <a:sym typeface="Open Sans"/>
                </a:rPr>
                <a:t>CMS Required Domain</a:t>
              </a:r>
              <a:endParaRPr/>
            </a:p>
          </p:txBody>
        </p:sp>
        <p:sp>
          <p:nvSpPr>
            <p:cNvPr id="1266" name="Google Shape;1266;p16"/>
            <p:cNvSpPr/>
            <p:nvPr/>
          </p:nvSpPr>
          <p:spPr>
            <a:xfrm>
              <a:off x="361541" y="1366082"/>
              <a:ext cx="1066800" cy="378995"/>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and family communication</a:t>
              </a:r>
              <a:endParaRPr/>
            </a:p>
          </p:txBody>
        </p:sp>
        <p:sp>
          <p:nvSpPr>
            <p:cNvPr id="1267" name="Google Shape;1267;p16"/>
            <p:cNvSpPr/>
            <p:nvPr/>
          </p:nvSpPr>
          <p:spPr>
            <a:xfrm>
              <a:off x="361541" y="1755114"/>
              <a:ext cx="1066800" cy="533400"/>
            </a:xfrm>
            <a:prstGeom prst="rect">
              <a:avLst/>
            </a:prstGeom>
            <a:solidFill>
              <a:srgbClr val="E9F5FB">
                <a:alpha val="25098"/>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and family capacity building </a:t>
              </a:r>
              <a:endParaRPr/>
            </a:p>
          </p:txBody>
        </p:sp>
        <p:sp>
          <p:nvSpPr>
            <p:cNvPr id="1268" name="Google Shape;1268;p16"/>
            <p:cNvSpPr/>
            <p:nvPr/>
          </p:nvSpPr>
          <p:spPr>
            <a:xfrm>
              <a:off x="361541" y="2287659"/>
              <a:ext cx="1066800" cy="674005"/>
            </a:xfrm>
            <a:prstGeom prst="rect">
              <a:avLst/>
            </a:prstGeom>
            <a:solidFill>
              <a:srgbClr val="C7E5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Interpersonal and relationship-building</a:t>
              </a:r>
              <a:endParaRPr/>
            </a:p>
          </p:txBody>
        </p:sp>
        <p:sp>
          <p:nvSpPr>
            <p:cNvPr id="1269" name="Google Shape;1269;p16"/>
            <p:cNvSpPr/>
            <p:nvPr/>
          </p:nvSpPr>
          <p:spPr>
            <a:xfrm rot="10800000">
              <a:off x="361541" y="2961664"/>
              <a:ext cx="1066800" cy="533400"/>
            </a:xfrm>
            <a:prstGeom prst="snip2SameRect">
              <a:avLst>
                <a:gd name="adj1" fmla="val 16667"/>
                <a:gd name="adj2" fmla="val 0"/>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0" name="Google Shape;1270;p16"/>
            <p:cNvSpPr txBox="1"/>
            <p:nvPr/>
          </p:nvSpPr>
          <p:spPr>
            <a:xfrm>
              <a:off x="360456" y="3021251"/>
              <a:ext cx="1066800" cy="352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Service coordination and health systems</a:t>
              </a:r>
              <a:endParaRPr/>
            </a:p>
          </p:txBody>
        </p:sp>
      </p:grpSp>
      <p:grpSp>
        <p:nvGrpSpPr>
          <p:cNvPr id="1271" name="Google Shape;1271;p16"/>
          <p:cNvGrpSpPr/>
          <p:nvPr/>
        </p:nvGrpSpPr>
        <p:grpSpPr>
          <a:xfrm>
            <a:off x="-5614958" y="386938"/>
            <a:ext cx="3563772" cy="5276488"/>
            <a:chOff x="1562100" y="773699"/>
            <a:chExt cx="4343400" cy="2728773"/>
          </a:xfrm>
        </p:grpSpPr>
        <p:sp>
          <p:nvSpPr>
            <p:cNvPr id="1272" name="Google Shape;1272;p16"/>
            <p:cNvSpPr/>
            <p:nvPr/>
          </p:nvSpPr>
          <p:spPr>
            <a:xfrm>
              <a:off x="1562100" y="773699"/>
              <a:ext cx="4343400" cy="533400"/>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a:solidFill>
                    <a:schemeClr val="lt1"/>
                  </a:solidFill>
                  <a:latin typeface="Open Sans"/>
                  <a:ea typeface="Open Sans"/>
                  <a:cs typeface="Open Sans"/>
                  <a:sym typeface="Open Sans"/>
                </a:rPr>
                <a:t>Relevant Module in GW Oncology Patient Navigator Training: The Fundamentals</a:t>
              </a:r>
              <a:endParaRPr/>
            </a:p>
          </p:txBody>
        </p:sp>
        <p:sp>
          <p:nvSpPr>
            <p:cNvPr id="1273" name="Google Shape;1273;p16"/>
            <p:cNvSpPr/>
            <p:nvPr/>
          </p:nvSpPr>
          <p:spPr>
            <a:xfrm>
              <a:off x="1569642" y="1369017"/>
              <a:ext cx="4324350" cy="380631"/>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4" name="Google Shape;1274;p16"/>
            <p:cNvSpPr/>
            <p:nvPr/>
          </p:nvSpPr>
          <p:spPr>
            <a:xfrm>
              <a:off x="1569642" y="1752949"/>
              <a:ext cx="4324350" cy="533400"/>
            </a:xfrm>
            <a:prstGeom prst="rect">
              <a:avLst/>
            </a:prstGeom>
            <a:solidFill>
              <a:srgbClr val="E9F5FB">
                <a:alpha val="25098"/>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5" name="Google Shape;1275;p16"/>
            <p:cNvSpPr/>
            <p:nvPr/>
          </p:nvSpPr>
          <p:spPr>
            <a:xfrm>
              <a:off x="1569642" y="2289650"/>
              <a:ext cx="4324350" cy="683479"/>
            </a:xfrm>
            <a:prstGeom prst="rect">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6" name="Google Shape;1276;p16"/>
            <p:cNvSpPr/>
            <p:nvPr/>
          </p:nvSpPr>
          <p:spPr>
            <a:xfrm rot="10800000">
              <a:off x="1569642" y="2969072"/>
              <a:ext cx="4324350" cy="533400"/>
            </a:xfrm>
            <a:prstGeom prst="snip2SameRect">
              <a:avLst>
                <a:gd name="adj1" fmla="val 16667"/>
                <a:gd name="adj2" fmla="val 0"/>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7" name="Google Shape;1277;p16"/>
            <p:cNvSpPr txBox="1"/>
            <p:nvPr/>
          </p:nvSpPr>
          <p:spPr>
            <a:xfrm>
              <a:off x="1669841" y="1435179"/>
              <a:ext cx="3987820" cy="2387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Communicating with Patients </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Culturally Competent Communication</a:t>
              </a:r>
              <a:endParaRPr/>
            </a:p>
          </p:txBody>
        </p:sp>
        <p:sp>
          <p:nvSpPr>
            <p:cNvPr id="1278" name="Google Shape;1278;p16"/>
            <p:cNvSpPr txBox="1"/>
            <p:nvPr/>
          </p:nvSpPr>
          <p:spPr>
            <a:xfrm>
              <a:off x="1669841" y="1840601"/>
              <a:ext cx="4076714" cy="3342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Communication with Patients </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Shared Decision Making </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Advocacy</a:t>
              </a:r>
              <a:endParaRPr/>
            </a:p>
          </p:txBody>
        </p:sp>
        <p:sp>
          <p:nvSpPr>
            <p:cNvPr id="1279" name="Google Shape;1279;p16"/>
            <p:cNvSpPr txBox="1"/>
            <p:nvPr/>
          </p:nvSpPr>
          <p:spPr>
            <a:xfrm>
              <a:off x="1653389" y="2301789"/>
              <a:ext cx="4041502" cy="6207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Assessment</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Shared Decision Making</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Culturally Competent Communication</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Practicing Efficiently and Effectively</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Health Care Team Collaboration</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Personal and Professional Development</a:t>
              </a:r>
              <a:endParaRPr/>
            </a:p>
          </p:txBody>
        </p:sp>
        <p:sp>
          <p:nvSpPr>
            <p:cNvPr id="1280" name="Google Shape;1280;p16"/>
            <p:cNvSpPr txBox="1"/>
            <p:nvPr/>
          </p:nvSpPr>
          <p:spPr>
            <a:xfrm>
              <a:off x="1653389" y="3010752"/>
              <a:ext cx="3714085" cy="4297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Clinical Trials</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US Healthcare System</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Health Care Payment and Financing</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Health Care Team Collaboration</a:t>
              </a:r>
              <a:endParaRPr/>
            </a:p>
          </p:txBody>
        </p:sp>
      </p:grpSp>
      <p:grpSp>
        <p:nvGrpSpPr>
          <p:cNvPr id="1281" name="Google Shape;1281;p16"/>
          <p:cNvGrpSpPr/>
          <p:nvPr/>
        </p:nvGrpSpPr>
        <p:grpSpPr>
          <a:xfrm>
            <a:off x="16232765" y="304473"/>
            <a:ext cx="3563772" cy="5238403"/>
            <a:chOff x="1562100" y="761377"/>
            <a:chExt cx="4343400" cy="2850986"/>
          </a:xfrm>
        </p:grpSpPr>
        <p:sp>
          <p:nvSpPr>
            <p:cNvPr id="1282" name="Google Shape;1282;p16"/>
            <p:cNvSpPr/>
            <p:nvPr/>
          </p:nvSpPr>
          <p:spPr>
            <a:xfrm>
              <a:off x="1562100" y="761377"/>
              <a:ext cx="4343400" cy="556057"/>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a:solidFill>
                    <a:schemeClr val="lt1"/>
                  </a:solidFill>
                  <a:latin typeface="Open Sans"/>
                  <a:ea typeface="Open Sans"/>
                  <a:cs typeface="Open Sans"/>
                  <a:sym typeface="Open Sans"/>
                </a:rPr>
                <a:t>Relevant Module in GW Oncology Patient Navigator Training: The Fundamentals</a:t>
              </a:r>
              <a:endParaRPr/>
            </a:p>
          </p:txBody>
        </p:sp>
        <p:sp>
          <p:nvSpPr>
            <p:cNvPr id="1283" name="Google Shape;1283;p16"/>
            <p:cNvSpPr/>
            <p:nvPr/>
          </p:nvSpPr>
          <p:spPr>
            <a:xfrm>
              <a:off x="1569642" y="1369016"/>
              <a:ext cx="4324349" cy="387244"/>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4" name="Google Shape;1284;p16"/>
            <p:cNvSpPr/>
            <p:nvPr/>
          </p:nvSpPr>
          <p:spPr>
            <a:xfrm>
              <a:off x="1569642" y="1752949"/>
              <a:ext cx="4324350" cy="533400"/>
            </a:xfrm>
            <a:prstGeom prst="rect">
              <a:avLst/>
            </a:prstGeom>
            <a:solidFill>
              <a:srgbClr val="E9F5FB">
                <a:alpha val="25098"/>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5" name="Google Shape;1285;p16"/>
            <p:cNvSpPr/>
            <p:nvPr/>
          </p:nvSpPr>
          <p:spPr>
            <a:xfrm>
              <a:off x="1569642" y="2293737"/>
              <a:ext cx="4324349" cy="405621"/>
            </a:xfrm>
            <a:prstGeom prst="rect">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6" name="Google Shape;1286;p16"/>
            <p:cNvSpPr/>
            <p:nvPr/>
          </p:nvSpPr>
          <p:spPr>
            <a:xfrm rot="10800000">
              <a:off x="1569640" y="2928884"/>
              <a:ext cx="4324349" cy="683479"/>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7" name="Google Shape;1287;p16"/>
            <p:cNvSpPr txBox="1"/>
            <p:nvPr/>
          </p:nvSpPr>
          <p:spPr>
            <a:xfrm>
              <a:off x="1669841" y="1482130"/>
              <a:ext cx="3987820" cy="1507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Advocacy</a:t>
              </a:r>
              <a:endParaRPr/>
            </a:p>
          </p:txBody>
        </p:sp>
        <p:sp>
          <p:nvSpPr>
            <p:cNvPr id="1288" name="Google Shape;1288;p16"/>
            <p:cNvSpPr txBox="1"/>
            <p:nvPr/>
          </p:nvSpPr>
          <p:spPr>
            <a:xfrm>
              <a:off x="1669841" y="1840601"/>
              <a:ext cx="4076714" cy="3517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Identifying resources</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Program Evaluation and Quality Improvements</a:t>
              </a:r>
              <a:endParaRPr/>
            </a:p>
          </p:txBody>
        </p:sp>
        <p:sp>
          <p:nvSpPr>
            <p:cNvPr id="1289" name="Google Shape;1289;p16"/>
            <p:cNvSpPr txBox="1"/>
            <p:nvPr/>
          </p:nvSpPr>
          <p:spPr>
            <a:xfrm>
              <a:off x="1653389" y="2301789"/>
              <a:ext cx="4041502" cy="3517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Scope of Practice</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Practicing Efficiently and Effectively</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Personal and Professional Development</a:t>
              </a:r>
              <a:endParaRPr/>
            </a:p>
          </p:txBody>
        </p:sp>
        <p:sp>
          <p:nvSpPr>
            <p:cNvPr id="1290" name="Google Shape;1290;p16"/>
            <p:cNvSpPr txBox="1"/>
            <p:nvPr/>
          </p:nvSpPr>
          <p:spPr>
            <a:xfrm>
              <a:off x="1671903" y="2952885"/>
              <a:ext cx="4233597" cy="653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Overview of Patient Navigation and Competencies</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Medical Terminology</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Cancer Basics </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Impact of Cancer</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The Role of the Patient Navigator</a:t>
              </a:r>
              <a:endParaRPr/>
            </a:p>
          </p:txBody>
        </p:sp>
        <p:sp>
          <p:nvSpPr>
            <p:cNvPr id="1291" name="Google Shape;1291;p16"/>
            <p:cNvSpPr/>
            <p:nvPr/>
          </p:nvSpPr>
          <p:spPr>
            <a:xfrm>
              <a:off x="1569642" y="2699358"/>
              <a:ext cx="4324349" cy="231474"/>
            </a:xfrm>
            <a:prstGeom prst="rect">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2" name="Google Shape;1292;p16"/>
            <p:cNvSpPr txBox="1"/>
            <p:nvPr/>
          </p:nvSpPr>
          <p:spPr>
            <a:xfrm>
              <a:off x="1653389" y="2741210"/>
              <a:ext cx="4041502" cy="1507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Ethics and Patient Rights</a:t>
              </a:r>
              <a:endParaRPr/>
            </a:p>
          </p:txBody>
        </p:sp>
      </p:grpSp>
      <p:grpSp>
        <p:nvGrpSpPr>
          <p:cNvPr id="1293" name="Google Shape;1293;p16"/>
          <p:cNvGrpSpPr/>
          <p:nvPr/>
        </p:nvGrpSpPr>
        <p:grpSpPr>
          <a:xfrm>
            <a:off x="14609480" y="291136"/>
            <a:ext cx="1584907" cy="5265315"/>
            <a:chOff x="359743" y="748565"/>
            <a:chExt cx="1073197" cy="2713447"/>
          </a:xfrm>
        </p:grpSpPr>
        <p:sp>
          <p:nvSpPr>
            <p:cNvPr id="1294" name="Google Shape;1294;p16"/>
            <p:cNvSpPr/>
            <p:nvPr/>
          </p:nvSpPr>
          <p:spPr>
            <a:xfrm>
              <a:off x="361950" y="748565"/>
              <a:ext cx="1066800" cy="533400"/>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a:ea typeface="Open Sans"/>
                  <a:cs typeface="Open Sans"/>
                  <a:sym typeface="Open Sans"/>
                </a:rPr>
                <a:t>CMS Required Domain</a:t>
              </a:r>
              <a:endParaRPr/>
            </a:p>
          </p:txBody>
        </p:sp>
        <p:sp>
          <p:nvSpPr>
            <p:cNvPr id="1295" name="Google Shape;1295;p16"/>
            <p:cNvSpPr/>
            <p:nvPr/>
          </p:nvSpPr>
          <p:spPr>
            <a:xfrm>
              <a:off x="361541" y="1330298"/>
              <a:ext cx="1066800" cy="367923"/>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advocacy facilitation</a:t>
              </a:r>
              <a:endParaRPr/>
            </a:p>
          </p:txBody>
        </p:sp>
        <p:sp>
          <p:nvSpPr>
            <p:cNvPr id="1296" name="Google Shape;1296;p16"/>
            <p:cNvSpPr/>
            <p:nvPr/>
          </p:nvSpPr>
          <p:spPr>
            <a:xfrm>
              <a:off x="360455" y="1697486"/>
              <a:ext cx="1066800" cy="508934"/>
            </a:xfrm>
            <a:prstGeom prst="rect">
              <a:avLst/>
            </a:prstGeom>
            <a:solidFill>
              <a:srgbClr val="E9F5FB">
                <a:alpha val="25098"/>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Individual and community assessment</a:t>
              </a:r>
              <a:endParaRPr/>
            </a:p>
          </p:txBody>
        </p:sp>
        <p:sp>
          <p:nvSpPr>
            <p:cNvPr id="1297" name="Google Shape;1297;p16"/>
            <p:cNvSpPr/>
            <p:nvPr/>
          </p:nvSpPr>
          <p:spPr>
            <a:xfrm>
              <a:off x="366140" y="2210474"/>
              <a:ext cx="1066800" cy="380571"/>
            </a:xfrm>
            <a:prstGeom prst="rect">
              <a:avLst/>
            </a:prstGeom>
            <a:solidFill>
              <a:srgbClr val="C7E5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Professionalism</a:t>
              </a:r>
              <a:endParaRPr/>
            </a:p>
          </p:txBody>
        </p:sp>
        <p:sp>
          <p:nvSpPr>
            <p:cNvPr id="1298" name="Google Shape;1298;p16"/>
            <p:cNvSpPr/>
            <p:nvPr/>
          </p:nvSpPr>
          <p:spPr>
            <a:xfrm rot="10800000">
              <a:off x="366139" y="2807836"/>
              <a:ext cx="1066800" cy="654176"/>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9" name="Google Shape;1299;p16"/>
            <p:cNvSpPr txBox="1"/>
            <p:nvPr/>
          </p:nvSpPr>
          <p:spPr>
            <a:xfrm>
              <a:off x="359743" y="3060913"/>
              <a:ext cx="1066800" cy="1509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Knowledge Base</a:t>
              </a:r>
              <a:endParaRPr/>
            </a:p>
          </p:txBody>
        </p:sp>
        <p:sp>
          <p:nvSpPr>
            <p:cNvPr id="1300" name="Google Shape;1300;p16"/>
            <p:cNvSpPr/>
            <p:nvPr/>
          </p:nvSpPr>
          <p:spPr>
            <a:xfrm>
              <a:off x="360455" y="2590500"/>
              <a:ext cx="1066800" cy="217336"/>
            </a:xfrm>
            <a:prstGeom prst="rect">
              <a:avLst/>
            </a:prstGeom>
            <a:solidFill>
              <a:srgbClr val="F9FC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Ethical Conduct</a:t>
              </a:r>
              <a:endParaRPr/>
            </a:p>
          </p:txBody>
        </p:sp>
      </p:grpSp>
      <p:sp>
        <p:nvSpPr>
          <p:cNvPr id="1301" name="Google Shape;1301;p16"/>
          <p:cNvSpPr txBox="1"/>
          <p:nvPr/>
        </p:nvSpPr>
        <p:spPr>
          <a:xfrm>
            <a:off x="149578" y="6916579"/>
            <a:ext cx="1196622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96D6"/>
                </a:solidFill>
                <a:latin typeface="Open Sans"/>
                <a:ea typeface="Open Sans"/>
                <a:cs typeface="Open Sans"/>
                <a:sym typeface="Open Sans"/>
              </a:rPr>
              <a:t>Pratt-Chapman et al. (2024, in press). CMS Payment for Principal Illness Navigation: How do I Credential My Navigators? Journal of Oncology Navigation &amp; Survivorship.</a:t>
            </a:r>
            <a:endParaRPr/>
          </a:p>
        </p:txBody>
      </p:sp>
      <p:grpSp>
        <p:nvGrpSpPr>
          <p:cNvPr id="1302" name="Google Shape;1302;p16"/>
          <p:cNvGrpSpPr/>
          <p:nvPr/>
        </p:nvGrpSpPr>
        <p:grpSpPr>
          <a:xfrm>
            <a:off x="383625" y="3906229"/>
            <a:ext cx="1698750" cy="1612766"/>
            <a:chOff x="594411" y="3120032"/>
            <a:chExt cx="2669736" cy="2534604"/>
          </a:xfrm>
        </p:grpSpPr>
        <p:pic>
          <p:nvPicPr>
            <p:cNvPr id="1303" name="Google Shape;1303;p16" descr="Qr code&#10;&#10;Description automatically generated"/>
            <p:cNvPicPr preferRelativeResize="0"/>
            <p:nvPr/>
          </p:nvPicPr>
          <p:blipFill rotWithShape="1">
            <a:blip r:embed="rId6">
              <a:alphaModFix/>
            </a:blip>
            <a:srcRect/>
            <a:stretch/>
          </p:blipFill>
          <p:spPr>
            <a:xfrm>
              <a:off x="1106554" y="3564261"/>
              <a:ext cx="1596887" cy="1618973"/>
            </a:xfrm>
            <a:prstGeom prst="rect">
              <a:avLst/>
            </a:prstGeom>
            <a:noFill/>
            <a:ln>
              <a:noFill/>
            </a:ln>
          </p:spPr>
        </p:pic>
        <p:sp>
          <p:nvSpPr>
            <p:cNvPr id="1304" name="Google Shape;1304;p16"/>
            <p:cNvSpPr/>
            <p:nvPr/>
          </p:nvSpPr>
          <p:spPr>
            <a:xfrm>
              <a:off x="594411" y="3284879"/>
              <a:ext cx="2369757" cy="2369757"/>
            </a:xfrm>
            <a:prstGeom prst="ellipse">
              <a:avLst/>
            </a:prstGeom>
            <a:noFill/>
            <a:ln w="57150" cap="flat" cmpd="sng">
              <a:solidFill>
                <a:srgbClr val="C7E5F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5" name="Google Shape;1305;p16"/>
            <p:cNvSpPr/>
            <p:nvPr/>
          </p:nvSpPr>
          <p:spPr>
            <a:xfrm>
              <a:off x="720120" y="3146272"/>
              <a:ext cx="2369757" cy="2369757"/>
            </a:xfrm>
            <a:prstGeom prst="ellipse">
              <a:avLst/>
            </a:prstGeom>
            <a:noFill/>
            <a:ln w="98425"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6" name="Google Shape;1306;p16"/>
            <p:cNvSpPr/>
            <p:nvPr/>
          </p:nvSpPr>
          <p:spPr>
            <a:xfrm>
              <a:off x="894390" y="3120032"/>
              <a:ext cx="2369757" cy="2369757"/>
            </a:xfrm>
            <a:prstGeom prst="ellipse">
              <a:avLst/>
            </a:prstGeom>
            <a:noFill/>
            <a:ln w="57150" cap="flat" cmpd="sng">
              <a:solidFill>
                <a:srgbClr val="E9F5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307" name="Google Shape;1307;p16"/>
          <p:cNvSpPr txBox="1"/>
          <p:nvPr/>
        </p:nvSpPr>
        <p:spPr>
          <a:xfrm>
            <a:off x="9084189" y="304473"/>
            <a:ext cx="3109583"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Open Sans"/>
                <a:ea typeface="Open Sans"/>
                <a:cs typeface="Open Sans"/>
                <a:sym typeface="Open Sans"/>
              </a:rPr>
              <a:t>Oncology Patient Navigation Training Fundamentals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17"/>
          <p:cNvSpPr txBox="1"/>
          <p:nvPr/>
        </p:nvSpPr>
        <p:spPr>
          <a:xfrm>
            <a:off x="149578" y="5742801"/>
            <a:ext cx="1196622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96D6"/>
                </a:solidFill>
                <a:latin typeface="Open Sans"/>
                <a:ea typeface="Open Sans"/>
                <a:cs typeface="Open Sans"/>
                <a:sym typeface="Open Sans"/>
              </a:rPr>
              <a:t>Pratt-Chapman et al. (2024, in press). CMS Payment for Principal Illness Navigation: How do I Credential My Navigators? Journal of Oncology Navigation &amp; Survivorship.</a:t>
            </a:r>
            <a:endParaRPr/>
          </a:p>
        </p:txBody>
      </p:sp>
      <p:grpSp>
        <p:nvGrpSpPr>
          <p:cNvPr id="1314" name="Google Shape;1314;p17"/>
          <p:cNvGrpSpPr/>
          <p:nvPr/>
        </p:nvGrpSpPr>
        <p:grpSpPr>
          <a:xfrm>
            <a:off x="496670" y="367508"/>
            <a:ext cx="1577667" cy="5285601"/>
            <a:chOff x="360456" y="773321"/>
            <a:chExt cx="1068294" cy="2721743"/>
          </a:xfrm>
        </p:grpSpPr>
        <p:sp>
          <p:nvSpPr>
            <p:cNvPr id="1315" name="Google Shape;1315;p17"/>
            <p:cNvSpPr/>
            <p:nvPr/>
          </p:nvSpPr>
          <p:spPr>
            <a:xfrm>
              <a:off x="361950" y="773321"/>
              <a:ext cx="1066800" cy="533400"/>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a:ea typeface="Open Sans"/>
                  <a:cs typeface="Open Sans"/>
                  <a:sym typeface="Open Sans"/>
                </a:rPr>
                <a:t>CMS Required Domain</a:t>
              </a:r>
              <a:endParaRPr/>
            </a:p>
          </p:txBody>
        </p:sp>
        <p:sp>
          <p:nvSpPr>
            <p:cNvPr id="1316" name="Google Shape;1316;p17"/>
            <p:cNvSpPr/>
            <p:nvPr/>
          </p:nvSpPr>
          <p:spPr>
            <a:xfrm>
              <a:off x="361541" y="1366082"/>
              <a:ext cx="1066800" cy="378995"/>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and family communication</a:t>
              </a:r>
              <a:endParaRPr/>
            </a:p>
          </p:txBody>
        </p:sp>
        <p:sp>
          <p:nvSpPr>
            <p:cNvPr id="1317" name="Google Shape;1317;p17"/>
            <p:cNvSpPr/>
            <p:nvPr/>
          </p:nvSpPr>
          <p:spPr>
            <a:xfrm>
              <a:off x="361541" y="1755114"/>
              <a:ext cx="1066800" cy="533400"/>
            </a:xfrm>
            <a:prstGeom prst="rect">
              <a:avLst/>
            </a:prstGeom>
            <a:solidFill>
              <a:srgbClr val="E9F5FB">
                <a:alpha val="25098"/>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and family capacity building </a:t>
              </a:r>
              <a:endParaRPr/>
            </a:p>
          </p:txBody>
        </p:sp>
        <p:sp>
          <p:nvSpPr>
            <p:cNvPr id="1318" name="Google Shape;1318;p17"/>
            <p:cNvSpPr/>
            <p:nvPr/>
          </p:nvSpPr>
          <p:spPr>
            <a:xfrm>
              <a:off x="361541" y="2287659"/>
              <a:ext cx="1066800" cy="674005"/>
            </a:xfrm>
            <a:prstGeom prst="rect">
              <a:avLst/>
            </a:prstGeom>
            <a:solidFill>
              <a:srgbClr val="C7E5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Interpersonal and relationship-building</a:t>
              </a:r>
              <a:endParaRPr/>
            </a:p>
          </p:txBody>
        </p:sp>
        <p:sp>
          <p:nvSpPr>
            <p:cNvPr id="1319" name="Google Shape;1319;p17"/>
            <p:cNvSpPr/>
            <p:nvPr/>
          </p:nvSpPr>
          <p:spPr>
            <a:xfrm rot="10800000">
              <a:off x="361541" y="2961664"/>
              <a:ext cx="1066800" cy="533400"/>
            </a:xfrm>
            <a:prstGeom prst="snip2SameRect">
              <a:avLst>
                <a:gd name="adj1" fmla="val 16667"/>
                <a:gd name="adj2" fmla="val 0"/>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20" name="Google Shape;1320;p17"/>
            <p:cNvSpPr txBox="1"/>
            <p:nvPr/>
          </p:nvSpPr>
          <p:spPr>
            <a:xfrm>
              <a:off x="360456" y="3021251"/>
              <a:ext cx="1066800" cy="352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Service coordination and health systems</a:t>
              </a:r>
              <a:endParaRPr/>
            </a:p>
          </p:txBody>
        </p:sp>
      </p:grpSp>
      <p:grpSp>
        <p:nvGrpSpPr>
          <p:cNvPr id="1321" name="Google Shape;1321;p17"/>
          <p:cNvGrpSpPr/>
          <p:nvPr/>
        </p:nvGrpSpPr>
        <p:grpSpPr>
          <a:xfrm>
            <a:off x="8087930" y="386937"/>
            <a:ext cx="3563772" cy="5238403"/>
            <a:chOff x="1562100" y="761377"/>
            <a:chExt cx="4343400" cy="2850986"/>
          </a:xfrm>
        </p:grpSpPr>
        <p:sp>
          <p:nvSpPr>
            <p:cNvPr id="1322" name="Google Shape;1322;p17"/>
            <p:cNvSpPr/>
            <p:nvPr/>
          </p:nvSpPr>
          <p:spPr>
            <a:xfrm>
              <a:off x="1562100" y="761377"/>
              <a:ext cx="4343400" cy="556057"/>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a:solidFill>
                    <a:schemeClr val="lt1"/>
                  </a:solidFill>
                  <a:latin typeface="Open Sans"/>
                  <a:ea typeface="Open Sans"/>
                  <a:cs typeface="Open Sans"/>
                  <a:sym typeface="Open Sans"/>
                </a:rPr>
                <a:t>Relevant Module in GW Oncology Patient Navigator Training: The Fundamentals</a:t>
              </a:r>
              <a:endParaRPr/>
            </a:p>
          </p:txBody>
        </p:sp>
        <p:sp>
          <p:nvSpPr>
            <p:cNvPr id="1323" name="Google Shape;1323;p17"/>
            <p:cNvSpPr/>
            <p:nvPr/>
          </p:nvSpPr>
          <p:spPr>
            <a:xfrm>
              <a:off x="1569642" y="1369016"/>
              <a:ext cx="4324349" cy="387244"/>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24" name="Google Shape;1324;p17"/>
            <p:cNvSpPr/>
            <p:nvPr/>
          </p:nvSpPr>
          <p:spPr>
            <a:xfrm>
              <a:off x="1569642" y="1752949"/>
              <a:ext cx="4324350" cy="533400"/>
            </a:xfrm>
            <a:prstGeom prst="rect">
              <a:avLst/>
            </a:prstGeom>
            <a:solidFill>
              <a:srgbClr val="E9F5FB">
                <a:alpha val="25098"/>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25" name="Google Shape;1325;p17"/>
            <p:cNvSpPr/>
            <p:nvPr/>
          </p:nvSpPr>
          <p:spPr>
            <a:xfrm>
              <a:off x="1569642" y="2293737"/>
              <a:ext cx="4324349" cy="405621"/>
            </a:xfrm>
            <a:prstGeom prst="rect">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26" name="Google Shape;1326;p17"/>
            <p:cNvSpPr/>
            <p:nvPr/>
          </p:nvSpPr>
          <p:spPr>
            <a:xfrm rot="10800000">
              <a:off x="1569640" y="2928884"/>
              <a:ext cx="4324349" cy="683479"/>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27" name="Google Shape;1327;p17"/>
            <p:cNvSpPr txBox="1"/>
            <p:nvPr/>
          </p:nvSpPr>
          <p:spPr>
            <a:xfrm>
              <a:off x="1669841" y="1482130"/>
              <a:ext cx="3987820" cy="1507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Advocacy</a:t>
              </a:r>
              <a:endParaRPr/>
            </a:p>
          </p:txBody>
        </p:sp>
        <p:sp>
          <p:nvSpPr>
            <p:cNvPr id="1328" name="Google Shape;1328;p17"/>
            <p:cNvSpPr txBox="1"/>
            <p:nvPr/>
          </p:nvSpPr>
          <p:spPr>
            <a:xfrm>
              <a:off x="1669841" y="1840601"/>
              <a:ext cx="4076714" cy="3517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Identifying resources</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Program Evaluation and Quality Improvements</a:t>
              </a:r>
              <a:endParaRPr/>
            </a:p>
          </p:txBody>
        </p:sp>
        <p:sp>
          <p:nvSpPr>
            <p:cNvPr id="1329" name="Google Shape;1329;p17"/>
            <p:cNvSpPr txBox="1"/>
            <p:nvPr/>
          </p:nvSpPr>
          <p:spPr>
            <a:xfrm>
              <a:off x="1653389" y="2301789"/>
              <a:ext cx="4041502" cy="3517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Scope of Practice</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Practicing Efficiently and Effectively</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Personal and Professional Development</a:t>
              </a:r>
              <a:endParaRPr/>
            </a:p>
          </p:txBody>
        </p:sp>
        <p:sp>
          <p:nvSpPr>
            <p:cNvPr id="1330" name="Google Shape;1330;p17"/>
            <p:cNvSpPr txBox="1"/>
            <p:nvPr/>
          </p:nvSpPr>
          <p:spPr>
            <a:xfrm>
              <a:off x="1671903" y="2952885"/>
              <a:ext cx="4233597" cy="653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Overview of Patient Navigation and Competencies</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Medical Terminology</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Cancer Basics </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Impact of Cancer</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The Role of the Patient Navigator</a:t>
              </a:r>
              <a:endParaRPr/>
            </a:p>
          </p:txBody>
        </p:sp>
        <p:sp>
          <p:nvSpPr>
            <p:cNvPr id="1331" name="Google Shape;1331;p17"/>
            <p:cNvSpPr/>
            <p:nvPr/>
          </p:nvSpPr>
          <p:spPr>
            <a:xfrm>
              <a:off x="1569642" y="2699358"/>
              <a:ext cx="4324349" cy="231474"/>
            </a:xfrm>
            <a:prstGeom prst="rect">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2" name="Google Shape;1332;p17"/>
            <p:cNvSpPr txBox="1"/>
            <p:nvPr/>
          </p:nvSpPr>
          <p:spPr>
            <a:xfrm>
              <a:off x="1653389" y="2741210"/>
              <a:ext cx="4041502" cy="1507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Ethics and Patient Rights</a:t>
              </a:r>
              <a:endParaRPr/>
            </a:p>
          </p:txBody>
        </p:sp>
      </p:grpSp>
      <p:grpSp>
        <p:nvGrpSpPr>
          <p:cNvPr id="1333" name="Google Shape;1333;p17"/>
          <p:cNvGrpSpPr/>
          <p:nvPr/>
        </p:nvGrpSpPr>
        <p:grpSpPr>
          <a:xfrm>
            <a:off x="6464645" y="373600"/>
            <a:ext cx="1584907" cy="5265315"/>
            <a:chOff x="359743" y="748565"/>
            <a:chExt cx="1073197" cy="2713447"/>
          </a:xfrm>
        </p:grpSpPr>
        <p:sp>
          <p:nvSpPr>
            <p:cNvPr id="1334" name="Google Shape;1334;p17"/>
            <p:cNvSpPr/>
            <p:nvPr/>
          </p:nvSpPr>
          <p:spPr>
            <a:xfrm>
              <a:off x="361950" y="748565"/>
              <a:ext cx="1066800" cy="533400"/>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a:ea typeface="Open Sans"/>
                  <a:cs typeface="Open Sans"/>
                  <a:sym typeface="Open Sans"/>
                </a:rPr>
                <a:t>CMS Required Domain</a:t>
              </a:r>
              <a:endParaRPr/>
            </a:p>
          </p:txBody>
        </p:sp>
        <p:sp>
          <p:nvSpPr>
            <p:cNvPr id="1335" name="Google Shape;1335;p17"/>
            <p:cNvSpPr/>
            <p:nvPr/>
          </p:nvSpPr>
          <p:spPr>
            <a:xfrm>
              <a:off x="361541" y="1330298"/>
              <a:ext cx="1066800" cy="367923"/>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advocacy facilitation</a:t>
              </a:r>
              <a:endParaRPr/>
            </a:p>
          </p:txBody>
        </p:sp>
        <p:sp>
          <p:nvSpPr>
            <p:cNvPr id="1336" name="Google Shape;1336;p17"/>
            <p:cNvSpPr/>
            <p:nvPr/>
          </p:nvSpPr>
          <p:spPr>
            <a:xfrm>
              <a:off x="360455" y="1697486"/>
              <a:ext cx="1066800" cy="508934"/>
            </a:xfrm>
            <a:prstGeom prst="rect">
              <a:avLst/>
            </a:prstGeom>
            <a:solidFill>
              <a:srgbClr val="E9F5FB">
                <a:alpha val="25098"/>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Individual and community assessment</a:t>
              </a:r>
              <a:endParaRPr/>
            </a:p>
          </p:txBody>
        </p:sp>
        <p:sp>
          <p:nvSpPr>
            <p:cNvPr id="1337" name="Google Shape;1337;p17"/>
            <p:cNvSpPr/>
            <p:nvPr/>
          </p:nvSpPr>
          <p:spPr>
            <a:xfrm>
              <a:off x="366140" y="2210474"/>
              <a:ext cx="1066800" cy="380571"/>
            </a:xfrm>
            <a:prstGeom prst="rect">
              <a:avLst/>
            </a:prstGeom>
            <a:solidFill>
              <a:srgbClr val="C7E5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Professionalism</a:t>
              </a:r>
              <a:endParaRPr/>
            </a:p>
          </p:txBody>
        </p:sp>
        <p:sp>
          <p:nvSpPr>
            <p:cNvPr id="1338" name="Google Shape;1338;p17"/>
            <p:cNvSpPr/>
            <p:nvPr/>
          </p:nvSpPr>
          <p:spPr>
            <a:xfrm rot="10800000">
              <a:off x="366139" y="2807836"/>
              <a:ext cx="1066800" cy="654176"/>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9" name="Google Shape;1339;p17"/>
            <p:cNvSpPr txBox="1"/>
            <p:nvPr/>
          </p:nvSpPr>
          <p:spPr>
            <a:xfrm>
              <a:off x="359743" y="3060913"/>
              <a:ext cx="1066800" cy="1509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Knowledge Base</a:t>
              </a:r>
              <a:endParaRPr/>
            </a:p>
          </p:txBody>
        </p:sp>
        <p:sp>
          <p:nvSpPr>
            <p:cNvPr id="1340" name="Google Shape;1340;p17"/>
            <p:cNvSpPr/>
            <p:nvPr/>
          </p:nvSpPr>
          <p:spPr>
            <a:xfrm>
              <a:off x="360455" y="2590500"/>
              <a:ext cx="1066800" cy="217336"/>
            </a:xfrm>
            <a:prstGeom prst="rect">
              <a:avLst/>
            </a:prstGeom>
            <a:solidFill>
              <a:srgbClr val="F9FC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Ethical Conduct</a:t>
              </a:r>
              <a:endParaRPr/>
            </a:p>
          </p:txBody>
        </p:sp>
      </p:grpSp>
      <p:grpSp>
        <p:nvGrpSpPr>
          <p:cNvPr id="1341" name="Google Shape;1341;p17"/>
          <p:cNvGrpSpPr/>
          <p:nvPr/>
        </p:nvGrpSpPr>
        <p:grpSpPr>
          <a:xfrm>
            <a:off x="2149297" y="367509"/>
            <a:ext cx="3563772" cy="5276488"/>
            <a:chOff x="1562100" y="773699"/>
            <a:chExt cx="4343400" cy="2728773"/>
          </a:xfrm>
        </p:grpSpPr>
        <p:sp>
          <p:nvSpPr>
            <p:cNvPr id="1342" name="Google Shape;1342;p17"/>
            <p:cNvSpPr/>
            <p:nvPr/>
          </p:nvSpPr>
          <p:spPr>
            <a:xfrm>
              <a:off x="1562100" y="773699"/>
              <a:ext cx="4343400" cy="533400"/>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a:solidFill>
                    <a:schemeClr val="lt1"/>
                  </a:solidFill>
                  <a:latin typeface="Open Sans"/>
                  <a:ea typeface="Open Sans"/>
                  <a:cs typeface="Open Sans"/>
                  <a:sym typeface="Open Sans"/>
                </a:rPr>
                <a:t>Relevant Module in GW Oncology Patient Navigator Training: The Fundamentals</a:t>
              </a:r>
              <a:endParaRPr/>
            </a:p>
          </p:txBody>
        </p:sp>
        <p:sp>
          <p:nvSpPr>
            <p:cNvPr id="1343" name="Google Shape;1343;p17"/>
            <p:cNvSpPr/>
            <p:nvPr/>
          </p:nvSpPr>
          <p:spPr>
            <a:xfrm>
              <a:off x="1569642" y="1369017"/>
              <a:ext cx="4324350" cy="380631"/>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4" name="Google Shape;1344;p17"/>
            <p:cNvSpPr/>
            <p:nvPr/>
          </p:nvSpPr>
          <p:spPr>
            <a:xfrm>
              <a:off x="1569642" y="1752949"/>
              <a:ext cx="4324350" cy="533400"/>
            </a:xfrm>
            <a:prstGeom prst="rect">
              <a:avLst/>
            </a:prstGeom>
            <a:solidFill>
              <a:srgbClr val="E9F5FB">
                <a:alpha val="25098"/>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5" name="Google Shape;1345;p17"/>
            <p:cNvSpPr/>
            <p:nvPr/>
          </p:nvSpPr>
          <p:spPr>
            <a:xfrm>
              <a:off x="1569642" y="2289650"/>
              <a:ext cx="4324350" cy="683479"/>
            </a:xfrm>
            <a:prstGeom prst="rect">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6" name="Google Shape;1346;p17"/>
            <p:cNvSpPr/>
            <p:nvPr/>
          </p:nvSpPr>
          <p:spPr>
            <a:xfrm rot="10800000">
              <a:off x="1569642" y="2969072"/>
              <a:ext cx="4324350" cy="533400"/>
            </a:xfrm>
            <a:prstGeom prst="snip2SameRect">
              <a:avLst>
                <a:gd name="adj1" fmla="val 16667"/>
                <a:gd name="adj2" fmla="val 0"/>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7" name="Google Shape;1347;p17"/>
            <p:cNvSpPr txBox="1"/>
            <p:nvPr/>
          </p:nvSpPr>
          <p:spPr>
            <a:xfrm>
              <a:off x="1669841" y="1435179"/>
              <a:ext cx="3987820" cy="2387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Communicating with Patients </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Culturally Competent Communication</a:t>
              </a:r>
              <a:endParaRPr/>
            </a:p>
          </p:txBody>
        </p:sp>
        <p:sp>
          <p:nvSpPr>
            <p:cNvPr id="1348" name="Google Shape;1348;p17"/>
            <p:cNvSpPr txBox="1"/>
            <p:nvPr/>
          </p:nvSpPr>
          <p:spPr>
            <a:xfrm>
              <a:off x="1669841" y="1840601"/>
              <a:ext cx="4076714" cy="3342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Communication with Patients </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Shared Decision Making </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Advocacy</a:t>
              </a:r>
              <a:endParaRPr/>
            </a:p>
          </p:txBody>
        </p:sp>
        <p:sp>
          <p:nvSpPr>
            <p:cNvPr id="1349" name="Google Shape;1349;p17"/>
            <p:cNvSpPr txBox="1"/>
            <p:nvPr/>
          </p:nvSpPr>
          <p:spPr>
            <a:xfrm>
              <a:off x="1653389" y="2301789"/>
              <a:ext cx="4041502" cy="6207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Assessment</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Shared Decision Making</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Culturally Competent Communication</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Practicing Efficiently and Effectively</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Health Care Team Collaboration</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Personal and Professional Development</a:t>
              </a:r>
              <a:endParaRPr/>
            </a:p>
          </p:txBody>
        </p:sp>
        <p:sp>
          <p:nvSpPr>
            <p:cNvPr id="1350" name="Google Shape;1350;p17"/>
            <p:cNvSpPr txBox="1"/>
            <p:nvPr/>
          </p:nvSpPr>
          <p:spPr>
            <a:xfrm>
              <a:off x="1653389" y="3010752"/>
              <a:ext cx="3714085" cy="4297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Clinical Trials</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US Healthcare System</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Health Care Payment and Financing</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Health Care Team Collaboration</a:t>
              </a:r>
              <a:endParaRPr/>
            </a:p>
          </p:txBody>
        </p:sp>
      </p:grpSp>
      <p:cxnSp>
        <p:nvCxnSpPr>
          <p:cNvPr id="1351" name="Google Shape;1351;p17"/>
          <p:cNvCxnSpPr/>
          <p:nvPr/>
        </p:nvCxnSpPr>
        <p:spPr>
          <a:xfrm>
            <a:off x="6096000" y="0"/>
            <a:ext cx="0" cy="5742801"/>
          </a:xfrm>
          <a:prstGeom prst="straightConnector1">
            <a:avLst/>
          </a:prstGeom>
          <a:noFill/>
          <a:ln w="9525" cap="flat" cmpd="sng">
            <a:solidFill>
              <a:srgbClr val="E6E6E6"/>
            </a:solidFill>
            <a:prstDash val="solid"/>
            <a:round/>
            <a:headEnd type="none" w="sm" len="sm"/>
            <a:tailEnd type="none" w="sm" len="sm"/>
          </a:ln>
        </p:spPr>
      </p:cxnSp>
      <p:pic>
        <p:nvPicPr>
          <p:cNvPr id="1352" name="Google Shape;1352;p17"/>
          <p:cNvPicPr preferRelativeResize="0">
            <a:picLocks noGrp="1"/>
          </p:cNvPicPr>
          <p:nvPr>
            <p:ph type="body" idx="1"/>
          </p:nvPr>
        </p:nvPicPr>
        <p:blipFill rotWithShape="1">
          <a:blip r:embed="rId3">
            <a:alphaModFix/>
          </a:blip>
          <a:srcRect/>
          <a:stretch/>
        </p:blipFill>
        <p:spPr>
          <a:xfrm>
            <a:off x="8983274" y="11140957"/>
            <a:ext cx="2680665" cy="1507874"/>
          </a:xfrm>
          <a:prstGeom prst="rect">
            <a:avLst/>
          </a:prstGeom>
          <a:noFill/>
          <a:ln>
            <a:noFill/>
          </a:ln>
        </p:spPr>
      </p:pic>
      <p:pic>
        <p:nvPicPr>
          <p:cNvPr id="1353" name="Google Shape;1353;p17" descr="Graphical user interface, text, application&#10;&#10;Description automatically generated"/>
          <p:cNvPicPr preferRelativeResize="0"/>
          <p:nvPr/>
        </p:nvPicPr>
        <p:blipFill rotWithShape="1">
          <a:blip r:embed="rId4">
            <a:alphaModFix/>
          </a:blip>
          <a:srcRect/>
          <a:stretch/>
        </p:blipFill>
        <p:spPr>
          <a:xfrm>
            <a:off x="1581778" y="7292582"/>
            <a:ext cx="7384271" cy="3620198"/>
          </a:xfrm>
          <a:prstGeom prst="rect">
            <a:avLst/>
          </a:prstGeom>
          <a:noFill/>
          <a:ln>
            <a:noFill/>
          </a:ln>
          <a:effectLst>
            <a:outerShdw blurRad="292100" dist="139700" dir="2700000" algn="tl" rotWithShape="0">
              <a:srgbClr val="333333">
                <a:alpha val="64705"/>
              </a:srgbClr>
            </a:outerShdw>
          </a:effectLst>
        </p:spPr>
      </p:pic>
      <p:sp>
        <p:nvSpPr>
          <p:cNvPr id="1354" name="Google Shape;1354;p17"/>
          <p:cNvSpPr txBox="1"/>
          <p:nvPr/>
        </p:nvSpPr>
        <p:spPr>
          <a:xfrm>
            <a:off x="74142" y="12533031"/>
            <a:ext cx="2468203" cy="34291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600" u="sng">
                <a:solidFill>
                  <a:srgbClr val="0096D6"/>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https://bit.ly/PNTraining</a:t>
            </a:r>
            <a:r>
              <a:rPr lang="en-US" sz="1600">
                <a:solidFill>
                  <a:srgbClr val="0096D6"/>
                </a:solidFill>
                <a:latin typeface="Open Sans"/>
                <a:ea typeface="Open Sans"/>
                <a:cs typeface="Open Sans"/>
                <a:sym typeface="Open Sans"/>
              </a:rPr>
              <a:t> </a:t>
            </a:r>
            <a:endParaRPr/>
          </a:p>
        </p:txBody>
      </p:sp>
      <p:sp>
        <p:nvSpPr>
          <p:cNvPr id="1355" name="Google Shape;1355;p17"/>
          <p:cNvSpPr txBox="1"/>
          <p:nvPr/>
        </p:nvSpPr>
        <p:spPr>
          <a:xfrm>
            <a:off x="3874460" y="12677001"/>
            <a:ext cx="809119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096D6"/>
                </a:solidFill>
                <a:latin typeface="Open Sans"/>
                <a:ea typeface="Open Sans"/>
                <a:cs typeface="Open Sans"/>
                <a:sym typeface="Open Sans"/>
              </a:rPr>
              <a:t>Created and maintained with support from the CDC (#U38DP004972, #NU58DP006461 and #NU58DP007539).</a:t>
            </a:r>
            <a:endParaRPr/>
          </a:p>
        </p:txBody>
      </p:sp>
      <p:grpSp>
        <p:nvGrpSpPr>
          <p:cNvPr id="1356" name="Google Shape;1356;p17"/>
          <p:cNvGrpSpPr/>
          <p:nvPr/>
        </p:nvGrpSpPr>
        <p:grpSpPr>
          <a:xfrm>
            <a:off x="383625" y="10882522"/>
            <a:ext cx="1698750" cy="1612766"/>
            <a:chOff x="594411" y="3120032"/>
            <a:chExt cx="2669736" cy="2534604"/>
          </a:xfrm>
        </p:grpSpPr>
        <p:pic>
          <p:nvPicPr>
            <p:cNvPr id="1357" name="Google Shape;1357;p17" descr="Qr code&#10;&#10;Description automatically generated"/>
            <p:cNvPicPr preferRelativeResize="0"/>
            <p:nvPr/>
          </p:nvPicPr>
          <p:blipFill rotWithShape="1">
            <a:blip r:embed="rId6">
              <a:alphaModFix/>
            </a:blip>
            <a:srcRect/>
            <a:stretch/>
          </p:blipFill>
          <p:spPr>
            <a:xfrm>
              <a:off x="1106554" y="3564261"/>
              <a:ext cx="1596887" cy="1618973"/>
            </a:xfrm>
            <a:prstGeom prst="rect">
              <a:avLst/>
            </a:prstGeom>
            <a:noFill/>
            <a:ln>
              <a:noFill/>
            </a:ln>
          </p:spPr>
        </p:pic>
        <p:sp>
          <p:nvSpPr>
            <p:cNvPr id="1358" name="Google Shape;1358;p17"/>
            <p:cNvSpPr/>
            <p:nvPr/>
          </p:nvSpPr>
          <p:spPr>
            <a:xfrm>
              <a:off x="594411" y="3284879"/>
              <a:ext cx="2369757" cy="2369757"/>
            </a:xfrm>
            <a:prstGeom prst="ellipse">
              <a:avLst/>
            </a:prstGeom>
            <a:noFill/>
            <a:ln w="57150" cap="flat" cmpd="sng">
              <a:solidFill>
                <a:srgbClr val="C7E5F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9" name="Google Shape;1359;p17"/>
            <p:cNvSpPr/>
            <p:nvPr/>
          </p:nvSpPr>
          <p:spPr>
            <a:xfrm>
              <a:off x="720120" y="3146272"/>
              <a:ext cx="2369757" cy="2369757"/>
            </a:xfrm>
            <a:prstGeom prst="ellipse">
              <a:avLst/>
            </a:prstGeom>
            <a:noFill/>
            <a:ln w="98425"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0" name="Google Shape;1360;p17"/>
            <p:cNvSpPr/>
            <p:nvPr/>
          </p:nvSpPr>
          <p:spPr>
            <a:xfrm>
              <a:off x="894390" y="3120032"/>
              <a:ext cx="2369757" cy="2369757"/>
            </a:xfrm>
            <a:prstGeom prst="ellipse">
              <a:avLst/>
            </a:prstGeom>
            <a:noFill/>
            <a:ln w="57150" cap="flat" cmpd="sng">
              <a:solidFill>
                <a:srgbClr val="E9F5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361" name="Google Shape;1361;p17"/>
          <p:cNvSpPr txBox="1"/>
          <p:nvPr/>
        </p:nvSpPr>
        <p:spPr>
          <a:xfrm>
            <a:off x="9084189" y="7280766"/>
            <a:ext cx="3109583"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Open Sans"/>
                <a:ea typeface="Open Sans"/>
                <a:cs typeface="Open Sans"/>
                <a:sym typeface="Open Sans"/>
              </a:rPr>
              <a:t>Oncology Patient Navigation Training Fundamentals </a:t>
            </a:r>
            <a:endParaRPr/>
          </a:p>
        </p:txBody>
      </p:sp>
      <p:pic>
        <p:nvPicPr>
          <p:cNvPr id="1362" name="Google Shape;1362;p17"/>
          <p:cNvPicPr preferRelativeResize="0"/>
          <p:nvPr/>
        </p:nvPicPr>
        <p:blipFill rotWithShape="1">
          <a:blip r:embed="rId7">
            <a:alphaModFix/>
          </a:blip>
          <a:srcRect/>
          <a:stretch/>
        </p:blipFill>
        <p:spPr>
          <a:xfrm>
            <a:off x="-9220200" y="795265"/>
            <a:ext cx="8831737" cy="4630129"/>
          </a:xfrm>
          <a:prstGeom prst="rect">
            <a:avLst/>
          </a:prstGeom>
          <a:noFill/>
          <a:ln>
            <a:noFill/>
          </a:ln>
        </p:spPr>
      </p:pic>
      <p:sp>
        <p:nvSpPr>
          <p:cNvPr id="1363" name="Google Shape;1363;p17"/>
          <p:cNvSpPr txBox="1"/>
          <p:nvPr/>
        </p:nvSpPr>
        <p:spPr>
          <a:xfrm>
            <a:off x="0" y="6901190"/>
            <a:ext cx="68580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424242"/>
                </a:solidFill>
                <a:latin typeface="Open Sans"/>
                <a:ea typeface="Open Sans"/>
                <a:cs typeface="Open Sans"/>
                <a:sym typeface="Open Sans"/>
              </a:rPr>
              <a:t>Created and maintained with support from the CDC (#NU58DP006461 and #NU58DP007539).</a:t>
            </a:r>
            <a:endParaRPr/>
          </a:p>
        </p:txBody>
      </p:sp>
      <p:grpSp>
        <p:nvGrpSpPr>
          <p:cNvPr id="1364" name="Google Shape;1364;p17"/>
          <p:cNvGrpSpPr/>
          <p:nvPr/>
        </p:nvGrpSpPr>
        <p:grpSpPr>
          <a:xfrm>
            <a:off x="12496800" y="0"/>
            <a:ext cx="6705600" cy="6019800"/>
            <a:chOff x="7467600" y="0"/>
            <a:chExt cx="6705600" cy="6019800"/>
          </a:xfrm>
        </p:grpSpPr>
        <p:sp>
          <p:nvSpPr>
            <p:cNvPr id="1365" name="Google Shape;1365;p17"/>
            <p:cNvSpPr/>
            <p:nvPr/>
          </p:nvSpPr>
          <p:spPr>
            <a:xfrm>
              <a:off x="7467600" y="0"/>
              <a:ext cx="6705600" cy="6019800"/>
            </a:xfrm>
            <a:prstGeom prst="parallelogram">
              <a:avLst>
                <a:gd name="adj" fmla="val 25000"/>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366" name="Google Shape;1366;p17"/>
            <p:cNvGrpSpPr/>
            <p:nvPr/>
          </p:nvGrpSpPr>
          <p:grpSpPr>
            <a:xfrm>
              <a:off x="9399525" y="3588900"/>
              <a:ext cx="1698750" cy="1612766"/>
              <a:chOff x="9853524" y="1317658"/>
              <a:chExt cx="1698750" cy="1612766"/>
            </a:xfrm>
          </p:grpSpPr>
          <p:pic>
            <p:nvPicPr>
              <p:cNvPr id="1367" name="Google Shape;1367;p17" descr="A qr code with a letter b&#10;&#10;Description automatically generated"/>
              <p:cNvPicPr preferRelativeResize="0"/>
              <p:nvPr/>
            </p:nvPicPr>
            <p:blipFill rotWithShape="1">
              <a:blip r:embed="rId8">
                <a:alphaModFix/>
              </a:blip>
              <a:srcRect/>
              <a:stretch/>
            </p:blipFill>
            <p:spPr>
              <a:xfrm>
                <a:off x="10164406" y="1567151"/>
                <a:ext cx="1046086" cy="1046086"/>
              </a:xfrm>
              <a:prstGeom prst="rect">
                <a:avLst/>
              </a:prstGeom>
              <a:noFill/>
              <a:ln>
                <a:noFill/>
              </a:ln>
            </p:spPr>
          </p:pic>
          <p:sp>
            <p:nvSpPr>
              <p:cNvPr id="1368" name="Google Shape;1368;p17"/>
              <p:cNvSpPr/>
              <p:nvPr/>
            </p:nvSpPr>
            <p:spPr>
              <a:xfrm>
                <a:off x="9853524" y="1422550"/>
                <a:ext cx="1507874" cy="1507874"/>
              </a:xfrm>
              <a:prstGeom prst="ellipse">
                <a:avLst/>
              </a:prstGeom>
              <a:noFill/>
              <a:ln w="57150" cap="flat" cmpd="sng">
                <a:solidFill>
                  <a:srgbClr val="C7E5F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9" name="Google Shape;1369;p17"/>
              <p:cNvSpPr/>
              <p:nvPr/>
            </p:nvSpPr>
            <p:spPr>
              <a:xfrm>
                <a:off x="9933512" y="1334354"/>
                <a:ext cx="1507874" cy="1507874"/>
              </a:xfrm>
              <a:prstGeom prst="ellipse">
                <a:avLst/>
              </a:prstGeom>
              <a:noFill/>
              <a:ln w="98425" cap="flat" cmpd="sng">
                <a:solidFill>
                  <a:srgbClr val="89C9E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70" name="Google Shape;1370;p17"/>
              <p:cNvSpPr/>
              <p:nvPr/>
            </p:nvSpPr>
            <p:spPr>
              <a:xfrm>
                <a:off x="10044400" y="1317658"/>
                <a:ext cx="1507874" cy="1507874"/>
              </a:xfrm>
              <a:prstGeom prst="ellipse">
                <a:avLst/>
              </a:prstGeom>
              <a:noFill/>
              <a:ln w="57150" cap="flat" cmpd="sng">
                <a:solidFill>
                  <a:srgbClr val="E9F5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371" name="Google Shape;1371;p17"/>
            <p:cNvSpPr txBox="1"/>
            <p:nvPr/>
          </p:nvSpPr>
          <p:spPr>
            <a:xfrm>
              <a:off x="9296400" y="5476276"/>
              <a:ext cx="1905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u="sng">
                  <a:solidFill>
                    <a:srgbClr val="424242"/>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bit.ly/PNGuides2023 </a:t>
              </a:r>
              <a:r>
                <a:rPr lang="en-US" sz="1400" b="0">
                  <a:solidFill>
                    <a:srgbClr val="424242"/>
                  </a:solidFill>
                  <a:latin typeface="Open Sans"/>
                  <a:ea typeface="Open Sans"/>
                  <a:cs typeface="Open Sans"/>
                  <a:sym typeface="Open Sans"/>
                </a:rPr>
                <a:t> </a:t>
              </a:r>
              <a:endParaRPr/>
            </a:p>
          </p:txBody>
        </p:sp>
        <p:sp>
          <p:nvSpPr>
            <p:cNvPr id="1372" name="Google Shape;1372;p17"/>
            <p:cNvSpPr txBox="1"/>
            <p:nvPr/>
          </p:nvSpPr>
          <p:spPr>
            <a:xfrm>
              <a:off x="8458200" y="1171338"/>
              <a:ext cx="35814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F5F5F4"/>
                  </a:solidFill>
                  <a:latin typeface="Open Sans"/>
                  <a:ea typeface="Open Sans"/>
                  <a:cs typeface="Open Sans"/>
                  <a:sym typeface="Open Sans"/>
                </a:rPr>
                <a:t>Patient Navigation Guides in English &amp; Spanish</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pic>
        <p:nvPicPr>
          <p:cNvPr id="1378" name="Google Shape;1378;p18"/>
          <p:cNvPicPr preferRelativeResize="0">
            <a:picLocks noGrp="1"/>
          </p:cNvPicPr>
          <p:nvPr>
            <p:ph type="body" idx="1"/>
          </p:nvPr>
        </p:nvPicPr>
        <p:blipFill rotWithShape="1">
          <a:blip r:embed="rId3">
            <a:alphaModFix/>
          </a:blip>
          <a:srcRect/>
          <a:stretch/>
        </p:blipFill>
        <p:spPr>
          <a:xfrm>
            <a:off x="0" y="795265"/>
            <a:ext cx="8831737" cy="4630129"/>
          </a:xfrm>
          <a:prstGeom prst="rect">
            <a:avLst/>
          </a:prstGeom>
          <a:noFill/>
          <a:ln>
            <a:noFill/>
          </a:ln>
        </p:spPr>
      </p:pic>
      <p:sp>
        <p:nvSpPr>
          <p:cNvPr id="1379" name="Google Shape;1379;p18"/>
          <p:cNvSpPr txBox="1"/>
          <p:nvPr/>
        </p:nvSpPr>
        <p:spPr>
          <a:xfrm>
            <a:off x="0" y="5758190"/>
            <a:ext cx="68580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424242"/>
                </a:solidFill>
                <a:latin typeface="Open Sans"/>
                <a:ea typeface="Open Sans"/>
                <a:cs typeface="Open Sans"/>
                <a:sym typeface="Open Sans"/>
              </a:rPr>
              <a:t>Created and maintained with support from the CDC (#NU58DP006461 and #NU58DP007539).</a:t>
            </a:r>
            <a:endParaRPr/>
          </a:p>
        </p:txBody>
      </p:sp>
      <p:sp>
        <p:nvSpPr>
          <p:cNvPr id="1380" name="Google Shape;1380;p18"/>
          <p:cNvSpPr txBox="1"/>
          <p:nvPr/>
        </p:nvSpPr>
        <p:spPr>
          <a:xfrm>
            <a:off x="149578" y="-3827621"/>
            <a:ext cx="1196622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96D6"/>
                </a:solidFill>
                <a:latin typeface="Open Sans"/>
                <a:ea typeface="Open Sans"/>
                <a:cs typeface="Open Sans"/>
                <a:sym typeface="Open Sans"/>
              </a:rPr>
              <a:t>Pratt-Chapman et al. (2024, in press). CMS Payment for Principal Illness Navigation: How do I Credential My Navigators? Journal of Oncology Navigation &amp; Survivorship.</a:t>
            </a:r>
            <a:endParaRPr/>
          </a:p>
        </p:txBody>
      </p:sp>
      <p:grpSp>
        <p:nvGrpSpPr>
          <p:cNvPr id="1381" name="Google Shape;1381;p18"/>
          <p:cNvGrpSpPr/>
          <p:nvPr/>
        </p:nvGrpSpPr>
        <p:grpSpPr>
          <a:xfrm>
            <a:off x="496670" y="-9202914"/>
            <a:ext cx="1577667" cy="5285601"/>
            <a:chOff x="360456" y="773321"/>
            <a:chExt cx="1068294" cy="2721743"/>
          </a:xfrm>
        </p:grpSpPr>
        <p:sp>
          <p:nvSpPr>
            <p:cNvPr id="1382" name="Google Shape;1382;p18"/>
            <p:cNvSpPr/>
            <p:nvPr/>
          </p:nvSpPr>
          <p:spPr>
            <a:xfrm>
              <a:off x="361950" y="773321"/>
              <a:ext cx="1066800" cy="533400"/>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a:ea typeface="Open Sans"/>
                  <a:cs typeface="Open Sans"/>
                  <a:sym typeface="Open Sans"/>
                </a:rPr>
                <a:t>CMS Required Domain</a:t>
              </a:r>
              <a:endParaRPr/>
            </a:p>
          </p:txBody>
        </p:sp>
        <p:sp>
          <p:nvSpPr>
            <p:cNvPr id="1383" name="Google Shape;1383;p18"/>
            <p:cNvSpPr/>
            <p:nvPr/>
          </p:nvSpPr>
          <p:spPr>
            <a:xfrm>
              <a:off x="361541" y="1366082"/>
              <a:ext cx="1066800" cy="378995"/>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and family communication</a:t>
              </a:r>
              <a:endParaRPr/>
            </a:p>
          </p:txBody>
        </p:sp>
        <p:sp>
          <p:nvSpPr>
            <p:cNvPr id="1384" name="Google Shape;1384;p18"/>
            <p:cNvSpPr/>
            <p:nvPr/>
          </p:nvSpPr>
          <p:spPr>
            <a:xfrm>
              <a:off x="361541" y="1755114"/>
              <a:ext cx="1066800" cy="533400"/>
            </a:xfrm>
            <a:prstGeom prst="rect">
              <a:avLst/>
            </a:prstGeom>
            <a:solidFill>
              <a:srgbClr val="E9F5FB">
                <a:alpha val="25098"/>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and family capacity building </a:t>
              </a:r>
              <a:endParaRPr/>
            </a:p>
          </p:txBody>
        </p:sp>
        <p:sp>
          <p:nvSpPr>
            <p:cNvPr id="1385" name="Google Shape;1385;p18"/>
            <p:cNvSpPr/>
            <p:nvPr/>
          </p:nvSpPr>
          <p:spPr>
            <a:xfrm>
              <a:off x="361541" y="2287659"/>
              <a:ext cx="1066800" cy="674005"/>
            </a:xfrm>
            <a:prstGeom prst="rect">
              <a:avLst/>
            </a:prstGeom>
            <a:solidFill>
              <a:srgbClr val="C7E5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Interpersonal and relationship-building</a:t>
              </a:r>
              <a:endParaRPr/>
            </a:p>
          </p:txBody>
        </p:sp>
        <p:sp>
          <p:nvSpPr>
            <p:cNvPr id="1386" name="Google Shape;1386;p18"/>
            <p:cNvSpPr/>
            <p:nvPr/>
          </p:nvSpPr>
          <p:spPr>
            <a:xfrm rot="10800000">
              <a:off x="361541" y="2961664"/>
              <a:ext cx="1066800" cy="533400"/>
            </a:xfrm>
            <a:prstGeom prst="snip2SameRect">
              <a:avLst>
                <a:gd name="adj1" fmla="val 16667"/>
                <a:gd name="adj2" fmla="val 0"/>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87" name="Google Shape;1387;p18"/>
            <p:cNvSpPr txBox="1"/>
            <p:nvPr/>
          </p:nvSpPr>
          <p:spPr>
            <a:xfrm>
              <a:off x="360456" y="3021251"/>
              <a:ext cx="1066800" cy="352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Service coordination and health systems</a:t>
              </a:r>
              <a:endParaRPr/>
            </a:p>
          </p:txBody>
        </p:sp>
      </p:grpSp>
      <p:grpSp>
        <p:nvGrpSpPr>
          <p:cNvPr id="1388" name="Google Shape;1388;p18"/>
          <p:cNvGrpSpPr/>
          <p:nvPr/>
        </p:nvGrpSpPr>
        <p:grpSpPr>
          <a:xfrm>
            <a:off x="8087930" y="-9183485"/>
            <a:ext cx="3563772" cy="5238403"/>
            <a:chOff x="1562100" y="761377"/>
            <a:chExt cx="4343400" cy="2850986"/>
          </a:xfrm>
        </p:grpSpPr>
        <p:sp>
          <p:nvSpPr>
            <p:cNvPr id="1389" name="Google Shape;1389;p18"/>
            <p:cNvSpPr/>
            <p:nvPr/>
          </p:nvSpPr>
          <p:spPr>
            <a:xfrm>
              <a:off x="1562100" y="761377"/>
              <a:ext cx="4343400" cy="556057"/>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a:solidFill>
                    <a:schemeClr val="lt1"/>
                  </a:solidFill>
                  <a:latin typeface="Open Sans"/>
                  <a:ea typeface="Open Sans"/>
                  <a:cs typeface="Open Sans"/>
                  <a:sym typeface="Open Sans"/>
                </a:rPr>
                <a:t>Relevant Module in GW Oncology Patient Navigator Training: The Fundamentals</a:t>
              </a:r>
              <a:endParaRPr/>
            </a:p>
          </p:txBody>
        </p:sp>
        <p:sp>
          <p:nvSpPr>
            <p:cNvPr id="1390" name="Google Shape;1390;p18"/>
            <p:cNvSpPr/>
            <p:nvPr/>
          </p:nvSpPr>
          <p:spPr>
            <a:xfrm>
              <a:off x="1569642" y="1369016"/>
              <a:ext cx="4324349" cy="387244"/>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1" name="Google Shape;1391;p18"/>
            <p:cNvSpPr/>
            <p:nvPr/>
          </p:nvSpPr>
          <p:spPr>
            <a:xfrm>
              <a:off x="1569642" y="1752949"/>
              <a:ext cx="4324350" cy="533400"/>
            </a:xfrm>
            <a:prstGeom prst="rect">
              <a:avLst/>
            </a:prstGeom>
            <a:solidFill>
              <a:srgbClr val="E9F5FB">
                <a:alpha val="25098"/>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2" name="Google Shape;1392;p18"/>
            <p:cNvSpPr/>
            <p:nvPr/>
          </p:nvSpPr>
          <p:spPr>
            <a:xfrm>
              <a:off x="1569642" y="2293737"/>
              <a:ext cx="4324349" cy="405621"/>
            </a:xfrm>
            <a:prstGeom prst="rect">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3" name="Google Shape;1393;p18"/>
            <p:cNvSpPr/>
            <p:nvPr/>
          </p:nvSpPr>
          <p:spPr>
            <a:xfrm rot="10800000">
              <a:off x="1569640" y="2928884"/>
              <a:ext cx="4324349" cy="683479"/>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4" name="Google Shape;1394;p18"/>
            <p:cNvSpPr txBox="1"/>
            <p:nvPr/>
          </p:nvSpPr>
          <p:spPr>
            <a:xfrm>
              <a:off x="1669841" y="1482130"/>
              <a:ext cx="3987820" cy="1507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Advocacy</a:t>
              </a:r>
              <a:endParaRPr/>
            </a:p>
          </p:txBody>
        </p:sp>
        <p:sp>
          <p:nvSpPr>
            <p:cNvPr id="1395" name="Google Shape;1395;p18"/>
            <p:cNvSpPr txBox="1"/>
            <p:nvPr/>
          </p:nvSpPr>
          <p:spPr>
            <a:xfrm>
              <a:off x="1669841" y="1840601"/>
              <a:ext cx="4076714" cy="3517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Identifying resources</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Program Evaluation and Quality Improvements</a:t>
              </a:r>
              <a:endParaRPr/>
            </a:p>
          </p:txBody>
        </p:sp>
        <p:sp>
          <p:nvSpPr>
            <p:cNvPr id="1396" name="Google Shape;1396;p18"/>
            <p:cNvSpPr txBox="1"/>
            <p:nvPr/>
          </p:nvSpPr>
          <p:spPr>
            <a:xfrm>
              <a:off x="1653389" y="2301789"/>
              <a:ext cx="4041502" cy="3517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Scope of Practice</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Practicing Efficiently and Effectively</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Personal and Professional Development</a:t>
              </a:r>
              <a:endParaRPr/>
            </a:p>
          </p:txBody>
        </p:sp>
        <p:sp>
          <p:nvSpPr>
            <p:cNvPr id="1397" name="Google Shape;1397;p18"/>
            <p:cNvSpPr txBox="1"/>
            <p:nvPr/>
          </p:nvSpPr>
          <p:spPr>
            <a:xfrm>
              <a:off x="1671903" y="2952885"/>
              <a:ext cx="4233597" cy="653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Overview of Patient Navigation and Competencies</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Medical Terminology</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Cancer Basics </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Impact of Cancer</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The Role of the Patient Navigator</a:t>
              </a:r>
              <a:endParaRPr/>
            </a:p>
          </p:txBody>
        </p:sp>
        <p:sp>
          <p:nvSpPr>
            <p:cNvPr id="1398" name="Google Shape;1398;p18"/>
            <p:cNvSpPr/>
            <p:nvPr/>
          </p:nvSpPr>
          <p:spPr>
            <a:xfrm>
              <a:off x="1569642" y="2699358"/>
              <a:ext cx="4324349" cy="231474"/>
            </a:xfrm>
            <a:prstGeom prst="rect">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9" name="Google Shape;1399;p18"/>
            <p:cNvSpPr txBox="1"/>
            <p:nvPr/>
          </p:nvSpPr>
          <p:spPr>
            <a:xfrm>
              <a:off x="1653389" y="2741210"/>
              <a:ext cx="4041502" cy="1507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Ethics and Patient Rights</a:t>
              </a:r>
              <a:endParaRPr/>
            </a:p>
          </p:txBody>
        </p:sp>
      </p:grpSp>
      <p:grpSp>
        <p:nvGrpSpPr>
          <p:cNvPr id="1400" name="Google Shape;1400;p18"/>
          <p:cNvGrpSpPr/>
          <p:nvPr/>
        </p:nvGrpSpPr>
        <p:grpSpPr>
          <a:xfrm>
            <a:off x="6464645" y="-9196822"/>
            <a:ext cx="1584907" cy="5265315"/>
            <a:chOff x="359743" y="748565"/>
            <a:chExt cx="1073197" cy="2713447"/>
          </a:xfrm>
        </p:grpSpPr>
        <p:sp>
          <p:nvSpPr>
            <p:cNvPr id="1401" name="Google Shape;1401;p18"/>
            <p:cNvSpPr/>
            <p:nvPr/>
          </p:nvSpPr>
          <p:spPr>
            <a:xfrm>
              <a:off x="361950" y="748565"/>
              <a:ext cx="1066800" cy="533400"/>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a:ea typeface="Open Sans"/>
                  <a:cs typeface="Open Sans"/>
                  <a:sym typeface="Open Sans"/>
                </a:rPr>
                <a:t>CMS Required Domain</a:t>
              </a:r>
              <a:endParaRPr/>
            </a:p>
          </p:txBody>
        </p:sp>
        <p:sp>
          <p:nvSpPr>
            <p:cNvPr id="1402" name="Google Shape;1402;p18"/>
            <p:cNvSpPr/>
            <p:nvPr/>
          </p:nvSpPr>
          <p:spPr>
            <a:xfrm>
              <a:off x="361541" y="1330298"/>
              <a:ext cx="1066800" cy="367923"/>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advocacy facilitation</a:t>
              </a:r>
              <a:endParaRPr/>
            </a:p>
          </p:txBody>
        </p:sp>
        <p:sp>
          <p:nvSpPr>
            <p:cNvPr id="1403" name="Google Shape;1403;p18"/>
            <p:cNvSpPr/>
            <p:nvPr/>
          </p:nvSpPr>
          <p:spPr>
            <a:xfrm>
              <a:off x="360455" y="1697486"/>
              <a:ext cx="1066800" cy="508934"/>
            </a:xfrm>
            <a:prstGeom prst="rect">
              <a:avLst/>
            </a:prstGeom>
            <a:solidFill>
              <a:srgbClr val="E9F5FB">
                <a:alpha val="25098"/>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Individual and community assessment</a:t>
              </a:r>
              <a:endParaRPr/>
            </a:p>
          </p:txBody>
        </p:sp>
        <p:sp>
          <p:nvSpPr>
            <p:cNvPr id="1404" name="Google Shape;1404;p18"/>
            <p:cNvSpPr/>
            <p:nvPr/>
          </p:nvSpPr>
          <p:spPr>
            <a:xfrm>
              <a:off x="366140" y="2210474"/>
              <a:ext cx="1066800" cy="380571"/>
            </a:xfrm>
            <a:prstGeom prst="rect">
              <a:avLst/>
            </a:prstGeom>
            <a:solidFill>
              <a:srgbClr val="C7E5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Professionalism</a:t>
              </a:r>
              <a:endParaRPr/>
            </a:p>
          </p:txBody>
        </p:sp>
        <p:sp>
          <p:nvSpPr>
            <p:cNvPr id="1405" name="Google Shape;1405;p18"/>
            <p:cNvSpPr/>
            <p:nvPr/>
          </p:nvSpPr>
          <p:spPr>
            <a:xfrm rot="10800000">
              <a:off x="366139" y="2807836"/>
              <a:ext cx="1066800" cy="654176"/>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6" name="Google Shape;1406;p18"/>
            <p:cNvSpPr txBox="1"/>
            <p:nvPr/>
          </p:nvSpPr>
          <p:spPr>
            <a:xfrm>
              <a:off x="359743" y="3060913"/>
              <a:ext cx="1066800" cy="1509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Knowledge Base</a:t>
              </a:r>
              <a:endParaRPr/>
            </a:p>
          </p:txBody>
        </p:sp>
        <p:sp>
          <p:nvSpPr>
            <p:cNvPr id="1407" name="Google Shape;1407;p18"/>
            <p:cNvSpPr/>
            <p:nvPr/>
          </p:nvSpPr>
          <p:spPr>
            <a:xfrm>
              <a:off x="360455" y="2590500"/>
              <a:ext cx="1066800" cy="217336"/>
            </a:xfrm>
            <a:prstGeom prst="rect">
              <a:avLst/>
            </a:prstGeom>
            <a:solidFill>
              <a:srgbClr val="F9FC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Ethical Conduct</a:t>
              </a:r>
              <a:endParaRPr/>
            </a:p>
          </p:txBody>
        </p:sp>
      </p:grpSp>
      <p:grpSp>
        <p:nvGrpSpPr>
          <p:cNvPr id="1408" name="Google Shape;1408;p18"/>
          <p:cNvGrpSpPr/>
          <p:nvPr/>
        </p:nvGrpSpPr>
        <p:grpSpPr>
          <a:xfrm>
            <a:off x="2149297" y="-9202913"/>
            <a:ext cx="3563772" cy="5276488"/>
            <a:chOff x="1562100" y="773699"/>
            <a:chExt cx="4343400" cy="2728773"/>
          </a:xfrm>
        </p:grpSpPr>
        <p:sp>
          <p:nvSpPr>
            <p:cNvPr id="1409" name="Google Shape;1409;p18"/>
            <p:cNvSpPr/>
            <p:nvPr/>
          </p:nvSpPr>
          <p:spPr>
            <a:xfrm>
              <a:off x="1562100" y="773699"/>
              <a:ext cx="4343400" cy="533400"/>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a:solidFill>
                    <a:schemeClr val="lt1"/>
                  </a:solidFill>
                  <a:latin typeface="Open Sans"/>
                  <a:ea typeface="Open Sans"/>
                  <a:cs typeface="Open Sans"/>
                  <a:sym typeface="Open Sans"/>
                </a:rPr>
                <a:t>Relevant Module in GW Oncology Patient Navigator Training: The Fundamentals</a:t>
              </a:r>
              <a:endParaRPr/>
            </a:p>
          </p:txBody>
        </p:sp>
        <p:sp>
          <p:nvSpPr>
            <p:cNvPr id="1410" name="Google Shape;1410;p18"/>
            <p:cNvSpPr/>
            <p:nvPr/>
          </p:nvSpPr>
          <p:spPr>
            <a:xfrm>
              <a:off x="1569642" y="1369017"/>
              <a:ext cx="4324350" cy="380631"/>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1" name="Google Shape;1411;p18"/>
            <p:cNvSpPr/>
            <p:nvPr/>
          </p:nvSpPr>
          <p:spPr>
            <a:xfrm>
              <a:off x="1569642" y="1752949"/>
              <a:ext cx="4324350" cy="533400"/>
            </a:xfrm>
            <a:prstGeom prst="rect">
              <a:avLst/>
            </a:prstGeom>
            <a:solidFill>
              <a:srgbClr val="E9F5FB">
                <a:alpha val="25098"/>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2" name="Google Shape;1412;p18"/>
            <p:cNvSpPr/>
            <p:nvPr/>
          </p:nvSpPr>
          <p:spPr>
            <a:xfrm>
              <a:off x="1569642" y="2289650"/>
              <a:ext cx="4324350" cy="683479"/>
            </a:xfrm>
            <a:prstGeom prst="rect">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3" name="Google Shape;1413;p18"/>
            <p:cNvSpPr/>
            <p:nvPr/>
          </p:nvSpPr>
          <p:spPr>
            <a:xfrm rot="10800000">
              <a:off x="1569642" y="2969072"/>
              <a:ext cx="4324350" cy="533400"/>
            </a:xfrm>
            <a:prstGeom prst="snip2SameRect">
              <a:avLst>
                <a:gd name="adj1" fmla="val 16667"/>
                <a:gd name="adj2" fmla="val 0"/>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4" name="Google Shape;1414;p18"/>
            <p:cNvSpPr txBox="1"/>
            <p:nvPr/>
          </p:nvSpPr>
          <p:spPr>
            <a:xfrm>
              <a:off x="1669841" y="1435179"/>
              <a:ext cx="3987820" cy="2387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Communicating with Patients </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Culturally Competent Communication</a:t>
              </a:r>
              <a:endParaRPr/>
            </a:p>
          </p:txBody>
        </p:sp>
        <p:sp>
          <p:nvSpPr>
            <p:cNvPr id="1415" name="Google Shape;1415;p18"/>
            <p:cNvSpPr txBox="1"/>
            <p:nvPr/>
          </p:nvSpPr>
          <p:spPr>
            <a:xfrm>
              <a:off x="1669841" y="1840601"/>
              <a:ext cx="4076714" cy="3342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Communication with Patients </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Shared Decision Making </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Advocacy</a:t>
              </a:r>
              <a:endParaRPr/>
            </a:p>
          </p:txBody>
        </p:sp>
        <p:sp>
          <p:nvSpPr>
            <p:cNvPr id="1416" name="Google Shape;1416;p18"/>
            <p:cNvSpPr txBox="1"/>
            <p:nvPr/>
          </p:nvSpPr>
          <p:spPr>
            <a:xfrm>
              <a:off x="1653389" y="2301789"/>
              <a:ext cx="4041502" cy="6207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Patient Assessment</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Shared Decision Making</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Culturally Competent Communication</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Practicing Efficiently and Effectively</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Health Care Team Collaboration</a:t>
              </a:r>
              <a:endParaRPr/>
            </a:p>
            <a:p>
              <a:pPr marL="0" marR="0" lvl="0" indent="0" algn="l" rtl="0">
                <a:spcBef>
                  <a:spcPts val="0"/>
                </a:spcBef>
                <a:spcAft>
                  <a:spcPts val="0"/>
                </a:spcAft>
                <a:buNone/>
              </a:pPr>
              <a:r>
                <a:rPr lang="en-US" sz="1200">
                  <a:solidFill>
                    <a:srgbClr val="424242"/>
                  </a:solidFill>
                  <a:latin typeface="Open Sans"/>
                  <a:ea typeface="Open Sans"/>
                  <a:cs typeface="Open Sans"/>
                  <a:sym typeface="Open Sans"/>
                </a:rPr>
                <a:t>Personal and Professional Development</a:t>
              </a:r>
              <a:endParaRPr/>
            </a:p>
          </p:txBody>
        </p:sp>
        <p:sp>
          <p:nvSpPr>
            <p:cNvPr id="1417" name="Google Shape;1417;p18"/>
            <p:cNvSpPr txBox="1"/>
            <p:nvPr/>
          </p:nvSpPr>
          <p:spPr>
            <a:xfrm>
              <a:off x="1653389" y="3010752"/>
              <a:ext cx="3714085" cy="4297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Clinical Trials</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US Healthcare System</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Health Care Payment and Financing</a:t>
              </a:r>
              <a:endParaRPr/>
            </a:p>
            <a:p>
              <a:pPr marL="0" marR="0" lvl="0" indent="0" algn="l" rtl="0">
                <a:lnSpc>
                  <a:spcPct val="100000"/>
                </a:lnSpc>
                <a:spcBef>
                  <a:spcPts val="0"/>
                </a:spcBef>
                <a:spcAft>
                  <a:spcPts val="0"/>
                </a:spcAft>
                <a:buClr>
                  <a:srgbClr val="424242"/>
                </a:buClr>
                <a:buSzPts val="1200"/>
                <a:buFont typeface="Open Sans"/>
                <a:buNone/>
              </a:pPr>
              <a:r>
                <a:rPr lang="en-US" sz="1200">
                  <a:solidFill>
                    <a:srgbClr val="424242"/>
                  </a:solidFill>
                  <a:latin typeface="Open Sans"/>
                  <a:ea typeface="Open Sans"/>
                  <a:cs typeface="Open Sans"/>
                  <a:sym typeface="Open Sans"/>
                </a:rPr>
                <a:t>Health Care Team Collaboration</a:t>
              </a:r>
              <a:endParaRPr/>
            </a:p>
          </p:txBody>
        </p:sp>
      </p:grpSp>
      <p:cxnSp>
        <p:nvCxnSpPr>
          <p:cNvPr id="1418" name="Google Shape;1418;p18"/>
          <p:cNvCxnSpPr/>
          <p:nvPr/>
        </p:nvCxnSpPr>
        <p:spPr>
          <a:xfrm>
            <a:off x="6096000" y="-9982200"/>
            <a:ext cx="0" cy="5742801"/>
          </a:xfrm>
          <a:prstGeom prst="straightConnector1">
            <a:avLst/>
          </a:prstGeom>
          <a:noFill/>
          <a:ln w="9525" cap="flat" cmpd="sng">
            <a:solidFill>
              <a:srgbClr val="E6E6E6"/>
            </a:solidFill>
            <a:prstDash val="solid"/>
            <a:round/>
            <a:headEnd type="none" w="sm" len="sm"/>
            <a:tailEnd type="none" w="sm" len="sm"/>
          </a:ln>
        </p:spPr>
      </p:cxnSp>
      <p:sp>
        <p:nvSpPr>
          <p:cNvPr id="1419" name="Google Shape;1419;p18"/>
          <p:cNvSpPr/>
          <p:nvPr/>
        </p:nvSpPr>
        <p:spPr>
          <a:xfrm>
            <a:off x="7467600" y="-3827621"/>
            <a:ext cx="6705600" cy="9847421"/>
          </a:xfrm>
          <a:prstGeom prst="parallelogram">
            <a:avLst>
              <a:gd name="adj" fmla="val 25000"/>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420" name="Google Shape;1420;p18"/>
          <p:cNvGrpSpPr/>
          <p:nvPr/>
        </p:nvGrpSpPr>
        <p:grpSpPr>
          <a:xfrm>
            <a:off x="9399525" y="3588900"/>
            <a:ext cx="1698750" cy="1612766"/>
            <a:chOff x="9853524" y="1317658"/>
            <a:chExt cx="1698750" cy="1612766"/>
          </a:xfrm>
        </p:grpSpPr>
        <p:pic>
          <p:nvPicPr>
            <p:cNvPr id="1421" name="Google Shape;1421;p18" descr="A qr code with a letter b&#10;&#10;Description automatically generated"/>
            <p:cNvPicPr preferRelativeResize="0"/>
            <p:nvPr/>
          </p:nvPicPr>
          <p:blipFill rotWithShape="1">
            <a:blip r:embed="rId4">
              <a:alphaModFix/>
            </a:blip>
            <a:srcRect/>
            <a:stretch/>
          </p:blipFill>
          <p:spPr>
            <a:xfrm>
              <a:off x="10164406" y="1567151"/>
              <a:ext cx="1046086" cy="1046086"/>
            </a:xfrm>
            <a:prstGeom prst="rect">
              <a:avLst/>
            </a:prstGeom>
            <a:noFill/>
            <a:ln>
              <a:noFill/>
            </a:ln>
          </p:spPr>
        </p:pic>
        <p:sp>
          <p:nvSpPr>
            <p:cNvPr id="1422" name="Google Shape;1422;p18"/>
            <p:cNvSpPr/>
            <p:nvPr/>
          </p:nvSpPr>
          <p:spPr>
            <a:xfrm>
              <a:off x="9853524" y="1422550"/>
              <a:ext cx="1507874" cy="1507874"/>
            </a:xfrm>
            <a:prstGeom prst="ellipse">
              <a:avLst/>
            </a:prstGeom>
            <a:noFill/>
            <a:ln w="57150" cap="flat" cmpd="sng">
              <a:solidFill>
                <a:srgbClr val="C7E5F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3" name="Google Shape;1423;p18"/>
            <p:cNvSpPr/>
            <p:nvPr/>
          </p:nvSpPr>
          <p:spPr>
            <a:xfrm>
              <a:off x="9933512" y="1334354"/>
              <a:ext cx="1507874" cy="1507874"/>
            </a:xfrm>
            <a:prstGeom prst="ellipse">
              <a:avLst/>
            </a:prstGeom>
            <a:noFill/>
            <a:ln w="98425" cap="flat" cmpd="sng">
              <a:solidFill>
                <a:srgbClr val="89C9E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4" name="Google Shape;1424;p18"/>
            <p:cNvSpPr/>
            <p:nvPr/>
          </p:nvSpPr>
          <p:spPr>
            <a:xfrm>
              <a:off x="10044400" y="1317658"/>
              <a:ext cx="1507874" cy="1507874"/>
            </a:xfrm>
            <a:prstGeom prst="ellipse">
              <a:avLst/>
            </a:prstGeom>
            <a:noFill/>
            <a:ln w="57150" cap="flat" cmpd="sng">
              <a:solidFill>
                <a:srgbClr val="E9F5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425" name="Google Shape;1425;p18"/>
          <p:cNvSpPr txBox="1"/>
          <p:nvPr/>
        </p:nvSpPr>
        <p:spPr>
          <a:xfrm>
            <a:off x="9296400" y="5476276"/>
            <a:ext cx="1905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u="sng">
                <a:solidFill>
                  <a:srgbClr val="424242"/>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bit.ly/PNGuides2023 </a:t>
            </a:r>
            <a:r>
              <a:rPr lang="en-US" sz="1400" b="0">
                <a:solidFill>
                  <a:srgbClr val="424242"/>
                </a:solidFill>
                <a:latin typeface="Open Sans"/>
                <a:ea typeface="Open Sans"/>
                <a:cs typeface="Open Sans"/>
                <a:sym typeface="Open Sans"/>
              </a:rPr>
              <a:t> </a:t>
            </a:r>
            <a:endParaRPr/>
          </a:p>
        </p:txBody>
      </p:sp>
      <p:sp>
        <p:nvSpPr>
          <p:cNvPr id="1426" name="Google Shape;1426;p18"/>
          <p:cNvSpPr txBox="1"/>
          <p:nvPr/>
        </p:nvSpPr>
        <p:spPr>
          <a:xfrm>
            <a:off x="8458200" y="1171338"/>
            <a:ext cx="35814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F5F5F4"/>
                </a:solidFill>
                <a:latin typeface="Open Sans"/>
                <a:ea typeface="Open Sans"/>
                <a:cs typeface="Open Sans"/>
                <a:sym typeface="Open Sans"/>
              </a:rPr>
              <a:t>Patient Navigation Guides in English &amp; Spanish</a:t>
            </a:r>
            <a:endParaRPr/>
          </a:p>
        </p:txBody>
      </p:sp>
      <p:sp>
        <p:nvSpPr>
          <p:cNvPr id="1427" name="Google Shape;1427;p18"/>
          <p:cNvSpPr txBox="1"/>
          <p:nvPr/>
        </p:nvSpPr>
        <p:spPr>
          <a:xfrm>
            <a:off x="9710407" y="-3303548"/>
            <a:ext cx="3215640"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5F5F4"/>
                </a:solidFill>
                <a:latin typeface="Open Sans"/>
                <a:ea typeface="Open Sans"/>
                <a:cs typeface="Open Sans"/>
                <a:sym typeface="Open Sans"/>
              </a:rPr>
              <a:t>GW Oncology Patient Navigator Training Participation</a:t>
            </a:r>
            <a:endParaRPr/>
          </a:p>
        </p:txBody>
      </p:sp>
      <p:pic>
        <p:nvPicPr>
          <p:cNvPr id="1428" name="Google Shape;1428;p18" descr="A graph on a white sheet&#10;&#10;Description automatically generated"/>
          <p:cNvPicPr preferRelativeResize="0"/>
          <p:nvPr/>
        </p:nvPicPr>
        <p:blipFill rotWithShape="1">
          <a:blip r:embed="rId6">
            <a:alphaModFix/>
          </a:blip>
          <a:srcRect t="18493" b="6588"/>
          <a:stretch/>
        </p:blipFill>
        <p:spPr>
          <a:xfrm>
            <a:off x="-8686800" y="795265"/>
            <a:ext cx="8001000" cy="4495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subTitle" idx="1"/>
          </p:nvPr>
        </p:nvSpPr>
        <p:spPr>
          <a:xfrm>
            <a:off x="3483532" y="3733800"/>
            <a:ext cx="8432799" cy="1752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Mandi L. Pratt-Chapman, PhD (she/her)</a:t>
            </a:r>
            <a:endParaRPr/>
          </a:p>
          <a:p>
            <a:pPr marL="0" lvl="0" indent="0" algn="l" rtl="0">
              <a:spcBef>
                <a:spcPts val="400"/>
              </a:spcBef>
              <a:spcAft>
                <a:spcPts val="0"/>
              </a:spcAft>
              <a:buClr>
                <a:schemeClr val="lt1"/>
              </a:buClr>
              <a:buSzPts val="2000"/>
              <a:buFont typeface="Arial"/>
              <a:buNone/>
            </a:pPr>
            <a:r>
              <a:rPr lang="en-US" sz="2000">
                <a:solidFill>
                  <a:schemeClr val="lt1"/>
                </a:solidFill>
                <a:latin typeface="Arial"/>
                <a:ea typeface="Arial"/>
                <a:cs typeface="Arial"/>
                <a:sym typeface="Arial"/>
              </a:rPr>
              <a:t>Associate Professor, Medicine</a:t>
            </a:r>
            <a:endParaRPr/>
          </a:p>
          <a:p>
            <a:pPr marL="0" lvl="0" indent="0" algn="l" rtl="0">
              <a:spcBef>
                <a:spcPts val="400"/>
              </a:spcBef>
              <a:spcAft>
                <a:spcPts val="0"/>
              </a:spcAft>
              <a:buClr>
                <a:schemeClr val="lt1"/>
              </a:buClr>
              <a:buSzPts val="2000"/>
              <a:buFont typeface="Arial"/>
              <a:buNone/>
            </a:pPr>
            <a:r>
              <a:rPr lang="en-US" sz="2000">
                <a:solidFill>
                  <a:schemeClr val="lt1"/>
                </a:solidFill>
                <a:latin typeface="Arial"/>
                <a:ea typeface="Arial"/>
                <a:cs typeface="Arial"/>
                <a:sym typeface="Arial"/>
              </a:rPr>
              <a:t>Associate Professor, Prevention &amp; Community Health</a:t>
            </a:r>
            <a:endParaRPr/>
          </a:p>
          <a:p>
            <a:pPr marL="0" lvl="0" indent="0" algn="l" rtl="0">
              <a:spcBef>
                <a:spcPts val="400"/>
              </a:spcBef>
              <a:spcAft>
                <a:spcPts val="0"/>
              </a:spcAft>
              <a:buClr>
                <a:schemeClr val="lt1"/>
              </a:buClr>
              <a:buSzPts val="2000"/>
              <a:buFont typeface="Arial"/>
              <a:buNone/>
            </a:pPr>
            <a:r>
              <a:rPr lang="en-US" sz="2000">
                <a:solidFill>
                  <a:schemeClr val="lt1"/>
                </a:solidFill>
                <a:latin typeface="Arial"/>
                <a:ea typeface="Arial"/>
                <a:cs typeface="Arial"/>
                <a:sym typeface="Arial"/>
              </a:rPr>
              <a:t>Associate Director, Community Outreach, Engagement and Equity</a:t>
            </a:r>
            <a:endParaRPr/>
          </a:p>
        </p:txBody>
      </p:sp>
      <p:sp>
        <p:nvSpPr>
          <p:cNvPr id="47" name="Google Shape;47;p1"/>
          <p:cNvSpPr txBox="1">
            <a:spLocks noGrp="1"/>
          </p:cNvSpPr>
          <p:nvPr>
            <p:ph type="title"/>
          </p:nvPr>
        </p:nvSpPr>
        <p:spPr>
          <a:xfrm>
            <a:off x="3483532" y="419100"/>
            <a:ext cx="8432799" cy="2705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sz="4000"/>
              <a:t>Special Topics in Patient Navigation:</a:t>
            </a:r>
            <a:br>
              <a:rPr lang="en-US" sz="4000"/>
            </a:br>
            <a:r>
              <a:rPr lang="en-US" sz="4000"/>
              <a:t>Getting Paid for Patient Navigation: What you should know about the 2024 Physician Payment Rule</a:t>
            </a:r>
            <a:br>
              <a:rPr lang="en-US" sz="4000"/>
            </a:br>
            <a:endParaRPr sz="3600" b="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pic>
        <p:nvPicPr>
          <p:cNvPr id="1434" name="Google Shape;1434;p19" descr="A map of the world with points of location&#10;&#10;Description automatically generated"/>
          <p:cNvPicPr preferRelativeResize="0"/>
          <p:nvPr/>
        </p:nvPicPr>
        <p:blipFill rotWithShape="1">
          <a:blip r:embed="rId3">
            <a:alphaModFix/>
          </a:blip>
          <a:srcRect/>
          <a:stretch/>
        </p:blipFill>
        <p:spPr>
          <a:xfrm>
            <a:off x="161194" y="422871"/>
            <a:ext cx="7620559" cy="4708930"/>
          </a:xfrm>
          <a:prstGeom prst="rect">
            <a:avLst/>
          </a:prstGeom>
          <a:noFill/>
          <a:ln>
            <a:noFill/>
          </a:ln>
        </p:spPr>
      </p:pic>
      <p:pic>
        <p:nvPicPr>
          <p:cNvPr id="1435" name="Google Shape;1435;p19"/>
          <p:cNvPicPr preferRelativeResize="0">
            <a:picLocks noGrp="1"/>
          </p:cNvPicPr>
          <p:nvPr>
            <p:ph type="body" idx="1"/>
          </p:nvPr>
        </p:nvPicPr>
        <p:blipFill rotWithShape="1">
          <a:blip r:embed="rId4">
            <a:alphaModFix/>
          </a:blip>
          <a:srcRect/>
          <a:stretch/>
        </p:blipFill>
        <p:spPr>
          <a:xfrm>
            <a:off x="-10340730" y="795265"/>
            <a:ext cx="8831737" cy="4630129"/>
          </a:xfrm>
          <a:prstGeom prst="rect">
            <a:avLst/>
          </a:prstGeom>
          <a:noFill/>
          <a:ln>
            <a:noFill/>
          </a:ln>
        </p:spPr>
      </p:pic>
      <p:sp>
        <p:nvSpPr>
          <p:cNvPr id="1436" name="Google Shape;1436;p19"/>
          <p:cNvSpPr/>
          <p:nvPr/>
        </p:nvSpPr>
        <p:spPr>
          <a:xfrm>
            <a:off x="7467600" y="-3827621"/>
            <a:ext cx="6705600" cy="9847421"/>
          </a:xfrm>
          <a:prstGeom prst="parallelogram">
            <a:avLst>
              <a:gd name="adj" fmla="val 25000"/>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437" name="Google Shape;1437;p19"/>
          <p:cNvGrpSpPr/>
          <p:nvPr/>
        </p:nvGrpSpPr>
        <p:grpSpPr>
          <a:xfrm>
            <a:off x="7799325" y="9844447"/>
            <a:ext cx="1698750" cy="1612766"/>
            <a:chOff x="9853524" y="7371987"/>
            <a:chExt cx="1698750" cy="1612766"/>
          </a:xfrm>
        </p:grpSpPr>
        <p:pic>
          <p:nvPicPr>
            <p:cNvPr id="1438" name="Google Shape;1438;p19" descr="A qr code with a letter b&#10;&#10;Description automatically generated"/>
            <p:cNvPicPr preferRelativeResize="0"/>
            <p:nvPr/>
          </p:nvPicPr>
          <p:blipFill rotWithShape="1">
            <a:blip r:embed="rId5">
              <a:alphaModFix/>
            </a:blip>
            <a:srcRect/>
            <a:stretch/>
          </p:blipFill>
          <p:spPr>
            <a:xfrm>
              <a:off x="10164406" y="7621480"/>
              <a:ext cx="1046086" cy="1046086"/>
            </a:xfrm>
            <a:prstGeom prst="rect">
              <a:avLst/>
            </a:prstGeom>
            <a:noFill/>
            <a:ln>
              <a:noFill/>
            </a:ln>
          </p:spPr>
        </p:pic>
        <p:sp>
          <p:nvSpPr>
            <p:cNvPr id="1439" name="Google Shape;1439;p19"/>
            <p:cNvSpPr/>
            <p:nvPr/>
          </p:nvSpPr>
          <p:spPr>
            <a:xfrm>
              <a:off x="9853524" y="7476879"/>
              <a:ext cx="1507874" cy="1507874"/>
            </a:xfrm>
            <a:prstGeom prst="ellipse">
              <a:avLst/>
            </a:prstGeom>
            <a:noFill/>
            <a:ln w="57150" cap="flat" cmpd="sng">
              <a:solidFill>
                <a:srgbClr val="C7E5F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0" name="Google Shape;1440;p19"/>
            <p:cNvSpPr/>
            <p:nvPr/>
          </p:nvSpPr>
          <p:spPr>
            <a:xfrm>
              <a:off x="9933512" y="7388683"/>
              <a:ext cx="1507874" cy="1507874"/>
            </a:xfrm>
            <a:prstGeom prst="ellipse">
              <a:avLst/>
            </a:prstGeom>
            <a:noFill/>
            <a:ln w="98425" cap="flat" cmpd="sng">
              <a:solidFill>
                <a:srgbClr val="89C9E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1" name="Google Shape;1441;p19"/>
            <p:cNvSpPr/>
            <p:nvPr/>
          </p:nvSpPr>
          <p:spPr>
            <a:xfrm>
              <a:off x="10044400" y="7371987"/>
              <a:ext cx="1507874" cy="1507874"/>
            </a:xfrm>
            <a:prstGeom prst="ellipse">
              <a:avLst/>
            </a:prstGeom>
            <a:noFill/>
            <a:ln w="57150" cap="flat" cmpd="sng">
              <a:solidFill>
                <a:srgbClr val="E9F5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442" name="Google Shape;1442;p19"/>
          <p:cNvSpPr txBox="1"/>
          <p:nvPr/>
        </p:nvSpPr>
        <p:spPr>
          <a:xfrm>
            <a:off x="7696200" y="11731823"/>
            <a:ext cx="1905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u="sng">
                <a:solidFill>
                  <a:srgbClr val="424242"/>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bit.ly/PNGuides2023 </a:t>
            </a:r>
            <a:r>
              <a:rPr lang="en-US" sz="1400" b="0">
                <a:solidFill>
                  <a:srgbClr val="424242"/>
                </a:solidFill>
                <a:latin typeface="Open Sans"/>
                <a:ea typeface="Open Sans"/>
                <a:cs typeface="Open Sans"/>
                <a:sym typeface="Open Sans"/>
              </a:rPr>
              <a:t> </a:t>
            </a:r>
            <a:endParaRPr/>
          </a:p>
        </p:txBody>
      </p:sp>
      <p:sp>
        <p:nvSpPr>
          <p:cNvPr id="1443" name="Google Shape;1443;p19"/>
          <p:cNvSpPr txBox="1"/>
          <p:nvPr/>
        </p:nvSpPr>
        <p:spPr>
          <a:xfrm>
            <a:off x="6858000" y="7711026"/>
            <a:ext cx="35814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F5F5F4"/>
                </a:solidFill>
                <a:latin typeface="Open Sans"/>
                <a:ea typeface="Open Sans"/>
                <a:cs typeface="Open Sans"/>
                <a:sym typeface="Open Sans"/>
              </a:rPr>
              <a:t>Patient Navigation Guides in English &amp; Spanish</a:t>
            </a:r>
            <a:endParaRPr/>
          </a:p>
        </p:txBody>
      </p:sp>
      <p:sp>
        <p:nvSpPr>
          <p:cNvPr id="1444" name="Google Shape;1444;p19"/>
          <p:cNvSpPr txBox="1"/>
          <p:nvPr/>
        </p:nvSpPr>
        <p:spPr>
          <a:xfrm>
            <a:off x="8553262" y="1612004"/>
            <a:ext cx="3215640"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5F5F4"/>
                </a:solidFill>
                <a:latin typeface="Open Sans"/>
                <a:ea typeface="Open Sans"/>
                <a:cs typeface="Open Sans"/>
                <a:sym typeface="Open Sans"/>
              </a:rPr>
              <a:t>GW Oncology Patient Navigator Training Participation</a:t>
            </a:r>
            <a:endParaRPr/>
          </a:p>
        </p:txBody>
      </p:sp>
      <p:pic>
        <p:nvPicPr>
          <p:cNvPr id="1445" name="Google Shape;1445;p19"/>
          <p:cNvPicPr preferRelativeResize="0"/>
          <p:nvPr/>
        </p:nvPicPr>
        <p:blipFill rotWithShape="1">
          <a:blip r:embed="rId7">
            <a:alphaModFix/>
          </a:blip>
          <a:srcRect/>
          <a:stretch/>
        </p:blipFill>
        <p:spPr>
          <a:xfrm>
            <a:off x="679938" y="10294544"/>
            <a:ext cx="4495800" cy="508000"/>
          </a:xfrm>
          <a:prstGeom prst="rect">
            <a:avLst/>
          </a:prstGeom>
          <a:noFill/>
          <a:ln>
            <a:noFill/>
          </a:ln>
        </p:spPr>
      </p:pic>
      <p:pic>
        <p:nvPicPr>
          <p:cNvPr id="1446" name="Google Shape;1446;p19"/>
          <p:cNvPicPr preferRelativeResize="0"/>
          <p:nvPr/>
        </p:nvPicPr>
        <p:blipFill rotWithShape="1">
          <a:blip r:embed="rId8">
            <a:alphaModFix/>
          </a:blip>
          <a:srcRect/>
          <a:stretch/>
        </p:blipFill>
        <p:spPr>
          <a:xfrm>
            <a:off x="1264137" y="10802544"/>
            <a:ext cx="3911600" cy="508000"/>
          </a:xfrm>
          <a:prstGeom prst="rect">
            <a:avLst/>
          </a:prstGeom>
          <a:noFill/>
          <a:ln>
            <a:noFill/>
          </a:ln>
        </p:spPr>
      </p:pic>
      <p:pic>
        <p:nvPicPr>
          <p:cNvPr id="1447" name="Google Shape;1447;p19"/>
          <p:cNvPicPr preferRelativeResize="0"/>
          <p:nvPr/>
        </p:nvPicPr>
        <p:blipFill rotWithShape="1">
          <a:blip r:embed="rId9">
            <a:alphaModFix/>
          </a:blip>
          <a:srcRect/>
          <a:stretch/>
        </p:blipFill>
        <p:spPr>
          <a:xfrm>
            <a:off x="1391137" y="11338522"/>
            <a:ext cx="3784600" cy="495300"/>
          </a:xfrm>
          <a:prstGeom prst="rect">
            <a:avLst/>
          </a:prstGeom>
          <a:noFill/>
          <a:ln>
            <a:noFill/>
          </a:ln>
        </p:spPr>
      </p:pic>
      <p:pic>
        <p:nvPicPr>
          <p:cNvPr id="1448" name="Google Shape;1448;p19"/>
          <p:cNvPicPr preferRelativeResize="0"/>
          <p:nvPr/>
        </p:nvPicPr>
        <p:blipFill rotWithShape="1">
          <a:blip r:embed="rId10">
            <a:alphaModFix/>
          </a:blip>
          <a:srcRect/>
          <a:stretch/>
        </p:blipFill>
        <p:spPr>
          <a:xfrm>
            <a:off x="1010138" y="11861800"/>
            <a:ext cx="4165600" cy="558800"/>
          </a:xfrm>
          <a:prstGeom prst="rect">
            <a:avLst/>
          </a:prstGeom>
          <a:noFill/>
          <a:ln>
            <a:noFill/>
          </a:ln>
        </p:spPr>
      </p:pic>
      <p:pic>
        <p:nvPicPr>
          <p:cNvPr id="1449" name="Google Shape;1449;p19" descr="Cursor with solid fill"/>
          <p:cNvPicPr preferRelativeResize="0"/>
          <p:nvPr/>
        </p:nvPicPr>
        <p:blipFill rotWithShape="1">
          <a:blip r:embed="rId11">
            <a:alphaModFix/>
          </a:blip>
          <a:srcRect/>
          <a:stretch/>
        </p:blipFill>
        <p:spPr>
          <a:xfrm>
            <a:off x="10058400" y="10014290"/>
            <a:ext cx="736600" cy="736600"/>
          </a:xfrm>
          <a:prstGeom prst="rect">
            <a:avLst/>
          </a:prstGeom>
          <a:noFill/>
          <a:ln>
            <a:noFill/>
          </a:ln>
        </p:spPr>
      </p:pic>
      <p:grpSp>
        <p:nvGrpSpPr>
          <p:cNvPr id="1450" name="Google Shape;1450;p19"/>
          <p:cNvGrpSpPr/>
          <p:nvPr/>
        </p:nvGrpSpPr>
        <p:grpSpPr>
          <a:xfrm>
            <a:off x="5567388" y="9207907"/>
            <a:ext cx="1908051" cy="2069693"/>
            <a:chOff x="5567388" y="3841817"/>
            <a:chExt cx="1908051" cy="2069693"/>
          </a:xfrm>
        </p:grpSpPr>
        <p:sp>
          <p:nvSpPr>
            <p:cNvPr id="1451" name="Google Shape;1451;p19"/>
            <p:cNvSpPr txBox="1"/>
            <p:nvPr/>
          </p:nvSpPr>
          <p:spPr>
            <a:xfrm>
              <a:off x="5567388" y="5631177"/>
              <a:ext cx="1908051" cy="28033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200" u="sng">
                  <a:solidFill>
                    <a:srgbClr val="0096D6"/>
                  </a:solidFill>
                  <a:latin typeface="Open Sans"/>
                  <a:ea typeface="Open Sans"/>
                  <a:cs typeface="Open Sans"/>
                  <a:sym typeface="Open Sans"/>
                  <a:hlinkClick r:id="rId12">
                    <a:extLst>
                      <a:ext uri="{A12FA001-AC4F-418D-AE19-62706E023703}">
                        <ahyp:hlinkClr xmlns:ahyp="http://schemas.microsoft.com/office/drawing/2018/hyperlinkcolor" val="tx"/>
                      </a:ext>
                    </a:extLst>
                  </a:hlinkClick>
                </a:rPr>
                <a:t>https://bit.ly/PNTraining</a:t>
              </a:r>
              <a:r>
                <a:rPr lang="en-US" sz="1200">
                  <a:solidFill>
                    <a:srgbClr val="0096D6"/>
                  </a:solidFill>
                  <a:latin typeface="Open Sans"/>
                  <a:ea typeface="Open Sans"/>
                  <a:cs typeface="Open Sans"/>
                  <a:sym typeface="Open Sans"/>
                </a:rPr>
                <a:t> </a:t>
              </a:r>
              <a:endParaRPr/>
            </a:p>
          </p:txBody>
        </p:sp>
        <p:grpSp>
          <p:nvGrpSpPr>
            <p:cNvPr id="1452" name="Google Shape;1452;p19"/>
            <p:cNvGrpSpPr/>
            <p:nvPr/>
          </p:nvGrpSpPr>
          <p:grpSpPr>
            <a:xfrm>
              <a:off x="5687489" y="3841817"/>
              <a:ext cx="1698750" cy="1612766"/>
              <a:chOff x="5689880" y="3906229"/>
              <a:chExt cx="1698750" cy="1612766"/>
            </a:xfrm>
          </p:grpSpPr>
          <p:pic>
            <p:nvPicPr>
              <p:cNvPr id="1453" name="Google Shape;1453;p19" descr="A qr code with a letter b&#10;&#10;Description automatically generated"/>
              <p:cNvPicPr preferRelativeResize="0"/>
              <p:nvPr/>
            </p:nvPicPr>
            <p:blipFill rotWithShape="1">
              <a:blip r:embed="rId5">
                <a:alphaModFix/>
              </a:blip>
              <a:srcRect/>
              <a:stretch/>
            </p:blipFill>
            <p:spPr>
              <a:xfrm>
                <a:off x="5987866" y="4185922"/>
                <a:ext cx="1071878" cy="1071878"/>
              </a:xfrm>
              <a:prstGeom prst="rect">
                <a:avLst/>
              </a:prstGeom>
              <a:noFill/>
              <a:ln>
                <a:noFill/>
              </a:ln>
            </p:spPr>
          </p:pic>
          <p:sp>
            <p:nvSpPr>
              <p:cNvPr id="1454" name="Google Shape;1454;p19"/>
              <p:cNvSpPr/>
              <p:nvPr/>
            </p:nvSpPr>
            <p:spPr>
              <a:xfrm>
                <a:off x="5689880" y="4011121"/>
                <a:ext cx="1507874" cy="1507874"/>
              </a:xfrm>
              <a:prstGeom prst="ellipse">
                <a:avLst/>
              </a:prstGeom>
              <a:noFill/>
              <a:ln w="57150" cap="flat" cmpd="sng">
                <a:solidFill>
                  <a:srgbClr val="C7E5F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5" name="Google Shape;1455;p19"/>
              <p:cNvSpPr/>
              <p:nvPr/>
            </p:nvSpPr>
            <p:spPr>
              <a:xfrm>
                <a:off x="5769868" y="3922925"/>
                <a:ext cx="1507874" cy="1507874"/>
              </a:xfrm>
              <a:prstGeom prst="ellipse">
                <a:avLst/>
              </a:prstGeom>
              <a:noFill/>
              <a:ln w="98425"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6" name="Google Shape;1456;p19"/>
              <p:cNvSpPr/>
              <p:nvPr/>
            </p:nvSpPr>
            <p:spPr>
              <a:xfrm>
                <a:off x="5880756" y="3906229"/>
                <a:ext cx="1507874" cy="1507874"/>
              </a:xfrm>
              <a:prstGeom prst="ellipse">
                <a:avLst/>
              </a:prstGeom>
              <a:noFill/>
              <a:ln w="57150" cap="flat" cmpd="sng">
                <a:solidFill>
                  <a:srgbClr val="E9F5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20"/>
          <p:cNvSpPr txBox="1"/>
          <p:nvPr/>
        </p:nvSpPr>
        <p:spPr>
          <a:xfrm>
            <a:off x="3283736" y="5744621"/>
            <a:ext cx="890826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96D6"/>
                </a:solidFill>
                <a:latin typeface="Open Sans"/>
                <a:ea typeface="Open Sans"/>
                <a:cs typeface="Open Sans"/>
                <a:sym typeface="Open Sans"/>
              </a:rPr>
              <a:t>Pratt-Chapman et al. (2024, in press). The Centers for Medicare &amp; Medicaid Services Will Pay for Patient Navigation—Now What? Oncology Issues.  </a:t>
            </a:r>
            <a:endParaRPr/>
          </a:p>
        </p:txBody>
      </p:sp>
      <p:grpSp>
        <p:nvGrpSpPr>
          <p:cNvPr id="1463" name="Google Shape;1463;p20"/>
          <p:cNvGrpSpPr/>
          <p:nvPr/>
        </p:nvGrpSpPr>
        <p:grpSpPr>
          <a:xfrm>
            <a:off x="990600" y="919581"/>
            <a:ext cx="2813252" cy="4751026"/>
            <a:chOff x="360925" y="1019235"/>
            <a:chExt cx="1081099" cy="2446471"/>
          </a:xfrm>
        </p:grpSpPr>
        <p:sp>
          <p:nvSpPr>
            <p:cNvPr id="1464" name="Google Shape;1464;p20"/>
            <p:cNvSpPr/>
            <p:nvPr/>
          </p:nvSpPr>
          <p:spPr>
            <a:xfrm>
              <a:off x="375224" y="1019235"/>
              <a:ext cx="1066800" cy="314699"/>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Open Sans"/>
                  <a:ea typeface="Open Sans"/>
                  <a:cs typeface="Open Sans"/>
                  <a:sym typeface="Open Sans"/>
                </a:rPr>
                <a:t>Population</a:t>
              </a:r>
              <a:endParaRPr/>
            </a:p>
          </p:txBody>
        </p:sp>
        <p:sp>
          <p:nvSpPr>
            <p:cNvPr id="1465" name="Google Shape;1465;p20"/>
            <p:cNvSpPr/>
            <p:nvPr/>
          </p:nvSpPr>
          <p:spPr>
            <a:xfrm>
              <a:off x="361541" y="1366082"/>
              <a:ext cx="1066800" cy="378995"/>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a:solidFill>
                    <a:srgbClr val="424242"/>
                  </a:solidFill>
                  <a:latin typeface="Open Sans"/>
                  <a:ea typeface="Open Sans"/>
                  <a:cs typeface="Open Sans"/>
                  <a:sym typeface="Open Sans"/>
                </a:rPr>
                <a:t>Black, Latino, LGBTQI persons</a:t>
              </a:r>
              <a:endParaRPr/>
            </a:p>
          </p:txBody>
        </p:sp>
        <p:sp>
          <p:nvSpPr>
            <p:cNvPr id="1466" name="Google Shape;1466;p20"/>
            <p:cNvSpPr/>
            <p:nvPr/>
          </p:nvSpPr>
          <p:spPr>
            <a:xfrm>
              <a:off x="360925" y="1745077"/>
              <a:ext cx="1066800" cy="771313"/>
            </a:xfrm>
            <a:prstGeom prst="rect">
              <a:avLst/>
            </a:prstGeom>
            <a:solidFill>
              <a:srgbClr val="E9F5F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a:solidFill>
                    <a:srgbClr val="424242"/>
                  </a:solidFill>
                  <a:latin typeface="Open Sans"/>
                  <a:ea typeface="Open Sans"/>
                  <a:cs typeface="Open Sans"/>
                  <a:sym typeface="Open Sans"/>
                </a:rPr>
                <a:t>Elderly persons from thirteen diverse ethnic backgrounds</a:t>
              </a:r>
              <a:endParaRPr/>
            </a:p>
          </p:txBody>
        </p:sp>
        <p:sp>
          <p:nvSpPr>
            <p:cNvPr id="1467" name="Google Shape;1467;p20"/>
            <p:cNvSpPr/>
            <p:nvPr/>
          </p:nvSpPr>
          <p:spPr>
            <a:xfrm>
              <a:off x="360925" y="2516389"/>
              <a:ext cx="1066800" cy="469616"/>
            </a:xfrm>
            <a:prstGeom prst="rect">
              <a:avLst/>
            </a:prstGeom>
            <a:solidFill>
              <a:srgbClr val="C7E5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a:solidFill>
                    <a:srgbClr val="424242"/>
                  </a:solidFill>
                  <a:latin typeface="Open Sans"/>
                  <a:ea typeface="Open Sans"/>
                  <a:cs typeface="Open Sans"/>
                  <a:sym typeface="Open Sans"/>
                </a:rPr>
                <a:t>LGBTQI persons</a:t>
              </a:r>
              <a:endParaRPr/>
            </a:p>
          </p:txBody>
        </p:sp>
        <p:sp>
          <p:nvSpPr>
            <p:cNvPr id="1468" name="Google Shape;1468;p20"/>
            <p:cNvSpPr/>
            <p:nvPr/>
          </p:nvSpPr>
          <p:spPr>
            <a:xfrm rot="10800000">
              <a:off x="360925" y="2968144"/>
              <a:ext cx="1066800" cy="497562"/>
            </a:xfrm>
            <a:prstGeom prst="snip2SameRect">
              <a:avLst>
                <a:gd name="adj1" fmla="val 16667"/>
                <a:gd name="adj2" fmla="val 0"/>
              </a:avLst>
            </a:prstGeom>
            <a:solidFill>
              <a:srgbClr val="E9F5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9" name="Google Shape;1469;p20"/>
            <p:cNvSpPr txBox="1"/>
            <p:nvPr/>
          </p:nvSpPr>
          <p:spPr>
            <a:xfrm>
              <a:off x="360925" y="3069015"/>
              <a:ext cx="1066800" cy="2694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424242"/>
                  </a:solidFill>
                  <a:latin typeface="Open Sans"/>
                  <a:ea typeface="Open Sans"/>
                  <a:cs typeface="Open Sans"/>
                  <a:sym typeface="Open Sans"/>
                </a:rPr>
                <a:t>Native American/Alaska Native persons</a:t>
              </a:r>
              <a:endParaRPr/>
            </a:p>
          </p:txBody>
        </p:sp>
      </p:grpSp>
      <p:grpSp>
        <p:nvGrpSpPr>
          <p:cNvPr id="1470" name="Google Shape;1470;p20"/>
          <p:cNvGrpSpPr/>
          <p:nvPr/>
        </p:nvGrpSpPr>
        <p:grpSpPr>
          <a:xfrm>
            <a:off x="3834485" y="914400"/>
            <a:ext cx="3567937" cy="4756206"/>
            <a:chOff x="1545516" y="1013015"/>
            <a:chExt cx="4348476" cy="2459706"/>
          </a:xfrm>
        </p:grpSpPr>
        <p:sp>
          <p:nvSpPr>
            <p:cNvPr id="1471" name="Google Shape;1471;p20"/>
            <p:cNvSpPr/>
            <p:nvPr/>
          </p:nvSpPr>
          <p:spPr>
            <a:xfrm>
              <a:off x="1545516" y="1013015"/>
              <a:ext cx="4343400" cy="318736"/>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Open Sans"/>
                  <a:ea typeface="Open Sans"/>
                  <a:cs typeface="Open Sans"/>
                  <a:sym typeface="Open Sans"/>
                </a:rPr>
                <a:t>Training</a:t>
              </a:r>
              <a:endParaRPr/>
            </a:p>
          </p:txBody>
        </p:sp>
        <p:sp>
          <p:nvSpPr>
            <p:cNvPr id="1472" name="Google Shape;1472;p20"/>
            <p:cNvSpPr/>
            <p:nvPr/>
          </p:nvSpPr>
          <p:spPr>
            <a:xfrm>
              <a:off x="1569642" y="1369017"/>
              <a:ext cx="4324350" cy="380631"/>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3" name="Google Shape;1473;p20"/>
            <p:cNvSpPr/>
            <p:nvPr/>
          </p:nvSpPr>
          <p:spPr>
            <a:xfrm>
              <a:off x="1569640" y="1748900"/>
              <a:ext cx="4324349" cy="770409"/>
            </a:xfrm>
            <a:prstGeom prst="rect">
              <a:avLst/>
            </a:prstGeom>
            <a:solidFill>
              <a:srgbClr val="E9F5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4" name="Google Shape;1474;p20"/>
            <p:cNvSpPr/>
            <p:nvPr/>
          </p:nvSpPr>
          <p:spPr>
            <a:xfrm>
              <a:off x="1569638" y="2522097"/>
              <a:ext cx="4324349" cy="450916"/>
            </a:xfrm>
            <a:prstGeom prst="rect">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5" name="Google Shape;1475;p20"/>
            <p:cNvSpPr/>
            <p:nvPr/>
          </p:nvSpPr>
          <p:spPr>
            <a:xfrm rot="10800000">
              <a:off x="1569638" y="2973011"/>
              <a:ext cx="4324349" cy="499710"/>
            </a:xfrm>
            <a:prstGeom prst="snip2SameRect">
              <a:avLst>
                <a:gd name="adj1" fmla="val 16667"/>
                <a:gd name="adj2" fmla="val 0"/>
              </a:avLst>
            </a:prstGeom>
            <a:solidFill>
              <a:srgbClr val="E9F5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6" name="Google Shape;1476;p20"/>
            <p:cNvSpPr txBox="1"/>
            <p:nvPr/>
          </p:nvSpPr>
          <p:spPr>
            <a:xfrm>
              <a:off x="1669841" y="1435179"/>
              <a:ext cx="3987820" cy="2546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424242"/>
                  </a:solidFill>
                  <a:latin typeface="Open Sans"/>
                  <a:ea typeface="Open Sans"/>
                  <a:cs typeface="Open Sans"/>
                  <a:sym typeface="Open Sans"/>
                </a:rPr>
                <a:t>GW Cancer Center Together-Equitable-Accessible-Meaningful (TEAM) Training</a:t>
              </a:r>
              <a:endParaRPr/>
            </a:p>
          </p:txBody>
        </p:sp>
        <p:sp>
          <p:nvSpPr>
            <p:cNvPr id="1477" name="Google Shape;1477;p20"/>
            <p:cNvSpPr txBox="1"/>
            <p:nvPr/>
          </p:nvSpPr>
          <p:spPr>
            <a:xfrm>
              <a:off x="1669841" y="1840601"/>
              <a:ext cx="4076714" cy="2705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424242"/>
                  </a:solidFill>
                  <a:latin typeface="Open Sans"/>
                  <a:ea typeface="Open Sans"/>
                  <a:cs typeface="Open Sans"/>
                  <a:sym typeface="Open Sans"/>
                </a:rPr>
                <a:t>Stanford Internet-Based Successful Aging (iSAGE)</a:t>
              </a:r>
              <a:endParaRPr/>
            </a:p>
          </p:txBody>
        </p:sp>
        <p:sp>
          <p:nvSpPr>
            <p:cNvPr id="1478" name="Google Shape;1478;p20"/>
            <p:cNvSpPr txBox="1"/>
            <p:nvPr/>
          </p:nvSpPr>
          <p:spPr>
            <a:xfrm>
              <a:off x="1643000" y="2637073"/>
              <a:ext cx="4041502" cy="2705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424242"/>
                  </a:solidFill>
                  <a:latin typeface="Open Sans"/>
                  <a:ea typeface="Open Sans"/>
                  <a:cs typeface="Open Sans"/>
                  <a:sym typeface="Open Sans"/>
                </a:rPr>
                <a:t>National LGBT Cancer Network Welcoming Spaces Training</a:t>
              </a:r>
              <a:endParaRPr/>
            </a:p>
          </p:txBody>
        </p:sp>
        <p:sp>
          <p:nvSpPr>
            <p:cNvPr id="1479" name="Google Shape;1479;p20"/>
            <p:cNvSpPr txBox="1"/>
            <p:nvPr/>
          </p:nvSpPr>
          <p:spPr>
            <a:xfrm>
              <a:off x="1643955" y="3082272"/>
              <a:ext cx="4102600" cy="2705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242"/>
                </a:buClr>
                <a:buSzPts val="1400"/>
                <a:buFont typeface="Open Sans"/>
                <a:buNone/>
              </a:pPr>
              <a:r>
                <a:rPr lang="en-US" sz="1400">
                  <a:solidFill>
                    <a:srgbClr val="424242"/>
                  </a:solidFill>
                  <a:latin typeface="Open Sans"/>
                  <a:ea typeface="Open Sans"/>
                  <a:cs typeface="Open Sans"/>
                  <a:sym typeface="Open Sans"/>
                </a:rPr>
                <a:t>Native American Cancer Research Corporation</a:t>
              </a:r>
              <a:endParaRPr/>
            </a:p>
          </p:txBody>
        </p:sp>
      </p:grpSp>
      <p:grpSp>
        <p:nvGrpSpPr>
          <p:cNvPr id="1480" name="Google Shape;1480;p20"/>
          <p:cNvGrpSpPr/>
          <p:nvPr/>
        </p:nvGrpSpPr>
        <p:grpSpPr>
          <a:xfrm>
            <a:off x="7499108" y="914400"/>
            <a:ext cx="3809822" cy="4769023"/>
            <a:chOff x="360925" y="1016588"/>
            <a:chExt cx="1067775" cy="2455737"/>
          </a:xfrm>
        </p:grpSpPr>
        <p:sp>
          <p:nvSpPr>
            <p:cNvPr id="1481" name="Google Shape;1481;p20"/>
            <p:cNvSpPr/>
            <p:nvPr/>
          </p:nvSpPr>
          <p:spPr>
            <a:xfrm>
              <a:off x="360925" y="1016588"/>
              <a:ext cx="1066800" cy="317366"/>
            </a:xfrm>
            <a:prstGeom prst="roundRect">
              <a:avLst>
                <a:gd name="adj" fmla="val 16667"/>
              </a:avLst>
            </a:prstGeom>
            <a:solidFill>
              <a:srgbClr val="0097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Open Sans"/>
                  <a:ea typeface="Open Sans"/>
                  <a:cs typeface="Open Sans"/>
                  <a:sym typeface="Open Sans"/>
                </a:rPr>
                <a:t>How to Access</a:t>
              </a:r>
              <a:endParaRPr/>
            </a:p>
          </p:txBody>
        </p:sp>
        <p:sp>
          <p:nvSpPr>
            <p:cNvPr id="1482" name="Google Shape;1482;p20"/>
            <p:cNvSpPr/>
            <p:nvPr/>
          </p:nvSpPr>
          <p:spPr>
            <a:xfrm>
              <a:off x="361541" y="1366082"/>
              <a:ext cx="1066800" cy="378995"/>
            </a:xfrm>
            <a:prstGeom prst="snip2SameRect">
              <a:avLst>
                <a:gd name="adj1" fmla="val 16667"/>
                <a:gd name="adj2" fmla="val 0"/>
              </a:avLst>
            </a:prstGeom>
            <a:solidFill>
              <a:srgbClr val="C7E5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a:solidFill>
                    <a:srgbClr val="424242"/>
                  </a:solidFill>
                  <a:latin typeface="Open Sans"/>
                  <a:ea typeface="Open Sans"/>
                  <a:cs typeface="Open Sans"/>
                  <a:sym typeface="Open Sans"/>
                </a:rPr>
                <a:t>Free, self-paced, online</a:t>
              </a:r>
              <a:endParaRPr/>
            </a:p>
            <a:p>
              <a:pPr marL="0" marR="0" lvl="0" indent="0" algn="l" rtl="0">
                <a:spcBef>
                  <a:spcPts val="0"/>
                </a:spcBef>
                <a:spcAft>
                  <a:spcPts val="0"/>
                </a:spcAft>
                <a:buNone/>
              </a:pPr>
              <a:r>
                <a:rPr lang="en-US" sz="1400">
                  <a:solidFill>
                    <a:srgbClr val="424242"/>
                  </a:solidFill>
                  <a:latin typeface="Open Sans"/>
                  <a:ea typeface="Open Sans"/>
                  <a:cs typeface="Open Sans"/>
                  <a:sym typeface="Open Sans"/>
                </a:rPr>
                <a:t>Access at </a:t>
              </a:r>
              <a:r>
                <a:rPr lang="en-US" sz="1400" i="1">
                  <a:solidFill>
                    <a:srgbClr val="424242"/>
                  </a:solidFill>
                  <a:latin typeface="Open Sans"/>
                  <a:ea typeface="Open Sans"/>
                  <a:cs typeface="Open Sans"/>
                  <a:sym typeface="Open Sans"/>
                </a:rPr>
                <a:t>bit.ly/GWCCTEAMtraining </a:t>
              </a:r>
              <a:endParaRPr/>
            </a:p>
          </p:txBody>
        </p:sp>
        <p:sp>
          <p:nvSpPr>
            <p:cNvPr id="1483" name="Google Shape;1483;p20"/>
            <p:cNvSpPr/>
            <p:nvPr/>
          </p:nvSpPr>
          <p:spPr>
            <a:xfrm>
              <a:off x="361900" y="1742586"/>
              <a:ext cx="1066800" cy="773823"/>
            </a:xfrm>
            <a:prstGeom prst="rect">
              <a:avLst/>
            </a:prstGeom>
            <a:solidFill>
              <a:srgbClr val="E9F5FB"/>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US" sz="1400">
                  <a:solidFill>
                    <a:srgbClr val="424242"/>
                  </a:solidFill>
                  <a:latin typeface="Open Sans"/>
                  <a:ea typeface="Open Sans"/>
                  <a:cs typeface="Open Sans"/>
                  <a:sym typeface="Open Sans"/>
                </a:rPr>
                <a:t>Free, but limited capacity; </a:t>
              </a:r>
              <a:endParaRPr/>
            </a:p>
            <a:p>
              <a:pPr marL="0" marR="0" lvl="0" indent="0" algn="l" rtl="0">
                <a:lnSpc>
                  <a:spcPct val="115000"/>
                </a:lnSpc>
                <a:spcBef>
                  <a:spcPts val="0"/>
                </a:spcBef>
                <a:spcAft>
                  <a:spcPts val="0"/>
                </a:spcAft>
                <a:buNone/>
              </a:pPr>
              <a:r>
                <a:rPr lang="en-US" sz="1400">
                  <a:solidFill>
                    <a:srgbClr val="424242"/>
                  </a:solidFill>
                  <a:latin typeface="Open Sans"/>
                  <a:ea typeface="Open Sans"/>
                  <a:cs typeface="Open Sans"/>
                  <a:sym typeface="Open Sans"/>
                </a:rPr>
                <a:t>Includes community of practice with secure interaction forum and dialogue; </a:t>
              </a:r>
              <a:endParaRPr/>
            </a:p>
            <a:p>
              <a:pPr marL="0" marR="0" lvl="0" indent="0" algn="l" rtl="0">
                <a:lnSpc>
                  <a:spcPct val="115000"/>
                </a:lnSpc>
                <a:spcBef>
                  <a:spcPts val="0"/>
                </a:spcBef>
                <a:spcAft>
                  <a:spcPts val="0"/>
                </a:spcAft>
                <a:buNone/>
              </a:pPr>
              <a:r>
                <a:rPr lang="en-US" sz="1400">
                  <a:solidFill>
                    <a:srgbClr val="424242"/>
                  </a:solidFill>
                  <a:latin typeface="Open Sans"/>
                  <a:ea typeface="Open Sans"/>
                  <a:cs typeface="Open Sans"/>
                  <a:sym typeface="Open Sans"/>
                </a:rPr>
                <a:t>Access at </a:t>
              </a:r>
              <a:r>
                <a:rPr lang="en-US" sz="1400" i="1">
                  <a:solidFill>
                    <a:srgbClr val="424242"/>
                  </a:solidFill>
                  <a:latin typeface="Open Sans"/>
                  <a:ea typeface="Open Sans"/>
                  <a:cs typeface="Open Sans"/>
                  <a:sym typeface="Open Sans"/>
                </a:rPr>
                <a:t>https://geriatrics.stanford.edu/about.html</a:t>
              </a:r>
              <a:endParaRPr sz="1400" i="1">
                <a:solidFill>
                  <a:srgbClr val="424242"/>
                </a:solidFill>
                <a:latin typeface="Open Sans"/>
                <a:ea typeface="Open Sans"/>
                <a:cs typeface="Open Sans"/>
                <a:sym typeface="Open Sans"/>
              </a:endParaRPr>
            </a:p>
          </p:txBody>
        </p:sp>
        <p:sp>
          <p:nvSpPr>
            <p:cNvPr id="1484" name="Google Shape;1484;p20"/>
            <p:cNvSpPr/>
            <p:nvPr/>
          </p:nvSpPr>
          <p:spPr>
            <a:xfrm>
              <a:off x="360925" y="2513918"/>
              <a:ext cx="1066800" cy="454244"/>
            </a:xfrm>
            <a:prstGeom prst="rect">
              <a:avLst/>
            </a:prstGeom>
            <a:solidFill>
              <a:srgbClr val="C7E5F5"/>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US" sz="1400">
                  <a:solidFill>
                    <a:srgbClr val="424242"/>
                  </a:solidFill>
                  <a:latin typeface="Open Sans"/>
                  <a:ea typeface="Open Sans"/>
                  <a:cs typeface="Open Sans"/>
                  <a:sym typeface="Open Sans"/>
                </a:rPr>
                <a:t>Free, self-paced, online; </a:t>
              </a:r>
              <a:endParaRPr/>
            </a:p>
            <a:p>
              <a:pPr marL="0" marR="0" lvl="0" indent="0" algn="l" rtl="0">
                <a:lnSpc>
                  <a:spcPct val="115000"/>
                </a:lnSpc>
                <a:spcBef>
                  <a:spcPts val="0"/>
                </a:spcBef>
                <a:spcAft>
                  <a:spcPts val="0"/>
                </a:spcAft>
                <a:buNone/>
              </a:pPr>
              <a:r>
                <a:rPr lang="en-US" sz="1400">
                  <a:solidFill>
                    <a:srgbClr val="424242"/>
                  </a:solidFill>
                  <a:latin typeface="Open Sans"/>
                  <a:ea typeface="Open Sans"/>
                  <a:cs typeface="Open Sans"/>
                  <a:sym typeface="Open Sans"/>
                </a:rPr>
                <a:t>Access at </a:t>
              </a:r>
              <a:r>
                <a:rPr lang="en-US" sz="1400" i="1">
                  <a:solidFill>
                    <a:srgbClr val="424242"/>
                  </a:solidFill>
                  <a:latin typeface="Open Sans"/>
                  <a:ea typeface="Open Sans"/>
                  <a:cs typeface="Open Sans"/>
                  <a:sym typeface="Open Sans"/>
                </a:rPr>
                <a:t>https://cancer-network.org/welcoming-spaces/</a:t>
              </a:r>
              <a:endParaRPr/>
            </a:p>
          </p:txBody>
        </p:sp>
        <p:sp>
          <p:nvSpPr>
            <p:cNvPr id="1485" name="Google Shape;1485;p20"/>
            <p:cNvSpPr/>
            <p:nvPr/>
          </p:nvSpPr>
          <p:spPr>
            <a:xfrm rot="10800000">
              <a:off x="360925" y="2968162"/>
              <a:ext cx="1066800" cy="504163"/>
            </a:xfrm>
            <a:prstGeom prst="snip2SameRect">
              <a:avLst>
                <a:gd name="adj1" fmla="val 16667"/>
                <a:gd name="adj2" fmla="val 0"/>
              </a:avLst>
            </a:prstGeom>
            <a:solidFill>
              <a:srgbClr val="E9F5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6" name="Google Shape;1486;p20"/>
            <p:cNvSpPr txBox="1"/>
            <p:nvPr/>
          </p:nvSpPr>
          <p:spPr>
            <a:xfrm>
              <a:off x="367970" y="3021125"/>
              <a:ext cx="1026457" cy="41942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400">
                  <a:solidFill>
                    <a:srgbClr val="000000"/>
                  </a:solidFill>
                  <a:latin typeface="Open Sans"/>
                  <a:ea typeface="Open Sans"/>
                  <a:cs typeface="Open Sans"/>
                  <a:sym typeface="Open Sans"/>
                </a:rPr>
                <a:t>Cost associated; </a:t>
              </a:r>
              <a:endParaRPr/>
            </a:p>
            <a:p>
              <a:pPr marL="0" marR="0" lvl="0" indent="0" algn="l" rtl="0">
                <a:lnSpc>
                  <a:spcPct val="115000"/>
                </a:lnSpc>
                <a:spcBef>
                  <a:spcPts val="0"/>
                </a:spcBef>
                <a:spcAft>
                  <a:spcPts val="0"/>
                </a:spcAft>
                <a:buNone/>
              </a:pPr>
              <a:r>
                <a:rPr lang="en-US" sz="1400">
                  <a:solidFill>
                    <a:srgbClr val="000000"/>
                  </a:solidFill>
                  <a:latin typeface="Open Sans"/>
                  <a:ea typeface="Open Sans"/>
                  <a:cs typeface="Open Sans"/>
                  <a:sym typeface="Open Sans"/>
                </a:rPr>
                <a:t>Access at </a:t>
              </a:r>
              <a:r>
                <a:rPr lang="en-US" sz="1400" i="1">
                  <a:solidFill>
                    <a:srgbClr val="000000"/>
                  </a:solidFill>
                  <a:latin typeface="Open Sans"/>
                  <a:ea typeface="Open Sans"/>
                  <a:cs typeface="Open Sans"/>
                  <a:sym typeface="Open Sans"/>
                </a:rPr>
                <a:t>https://natamcancer.org/Patient-Navigator-Training</a:t>
              </a:r>
              <a:endParaRPr sz="1400" i="1">
                <a:solidFill>
                  <a:schemeClr val="dk1"/>
                </a:solidFill>
                <a:latin typeface="Open Sans"/>
                <a:ea typeface="Open Sans"/>
                <a:cs typeface="Open Sans"/>
                <a:sym typeface="Open Sans"/>
              </a:endParaRPr>
            </a:p>
          </p:txBody>
        </p:sp>
      </p:grpSp>
      <p:sp>
        <p:nvSpPr>
          <p:cNvPr id="1487" name="Google Shape;1487;p20"/>
          <p:cNvSpPr txBox="1"/>
          <p:nvPr/>
        </p:nvSpPr>
        <p:spPr>
          <a:xfrm>
            <a:off x="213632" y="237196"/>
            <a:ext cx="1176473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Open Sans"/>
                <a:ea typeface="Open Sans"/>
                <a:cs typeface="Open Sans"/>
                <a:sym typeface="Open Sans"/>
              </a:rPr>
              <a:t>Trainings: Affirming Care for Priority Populations</a:t>
            </a:r>
            <a:endParaRPr/>
          </a:p>
        </p:txBody>
      </p:sp>
      <p:pic>
        <p:nvPicPr>
          <p:cNvPr id="1488" name="Google Shape;1488;p20" descr="A close-up of a text&#10;&#10;Description automatically generated"/>
          <p:cNvPicPr preferRelativeResize="0"/>
          <p:nvPr/>
        </p:nvPicPr>
        <p:blipFill rotWithShape="1">
          <a:blip r:embed="rId3">
            <a:alphaModFix/>
          </a:blip>
          <a:srcRect/>
          <a:stretch/>
        </p:blipFill>
        <p:spPr>
          <a:xfrm>
            <a:off x="-14706600" y="1262895"/>
            <a:ext cx="11143190" cy="2057400"/>
          </a:xfrm>
          <a:prstGeom prst="rect">
            <a:avLst/>
          </a:prstGeom>
          <a:noFill/>
          <a:ln>
            <a:noFill/>
          </a:ln>
        </p:spPr>
      </p:pic>
      <p:grpSp>
        <p:nvGrpSpPr>
          <p:cNvPr id="1489" name="Google Shape;1489;p20"/>
          <p:cNvGrpSpPr/>
          <p:nvPr/>
        </p:nvGrpSpPr>
        <p:grpSpPr>
          <a:xfrm>
            <a:off x="-8613568" y="3359993"/>
            <a:ext cx="2149889" cy="2533595"/>
            <a:chOff x="6579720" y="3422867"/>
            <a:chExt cx="2149889" cy="2533595"/>
          </a:xfrm>
        </p:grpSpPr>
        <p:sp>
          <p:nvSpPr>
            <p:cNvPr id="1490" name="Google Shape;1490;p20"/>
            <p:cNvSpPr txBox="1"/>
            <p:nvPr/>
          </p:nvSpPr>
          <p:spPr>
            <a:xfrm>
              <a:off x="6695680" y="5644838"/>
              <a:ext cx="1908051" cy="31162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400" b="0" u="sng">
                  <a:solidFill>
                    <a:srgbClr val="0096D6"/>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bit.ly/PNGuides2023 </a:t>
              </a:r>
              <a:r>
                <a:rPr lang="en-US" sz="1400" b="0">
                  <a:solidFill>
                    <a:srgbClr val="0096D6"/>
                  </a:solidFill>
                  <a:latin typeface="Open Sans"/>
                  <a:ea typeface="Open Sans"/>
                  <a:cs typeface="Open Sans"/>
                  <a:sym typeface="Open Sans"/>
                </a:rPr>
                <a:t> </a:t>
              </a:r>
              <a:endParaRPr/>
            </a:p>
          </p:txBody>
        </p:sp>
        <p:grpSp>
          <p:nvGrpSpPr>
            <p:cNvPr id="1491" name="Google Shape;1491;p20"/>
            <p:cNvGrpSpPr/>
            <p:nvPr/>
          </p:nvGrpSpPr>
          <p:grpSpPr>
            <a:xfrm>
              <a:off x="6579720" y="3422867"/>
              <a:ext cx="2149889" cy="2041070"/>
              <a:chOff x="10102301" y="3716568"/>
              <a:chExt cx="1698750" cy="1612766"/>
            </a:xfrm>
          </p:grpSpPr>
          <p:pic>
            <p:nvPicPr>
              <p:cNvPr id="1492" name="Google Shape;1492;p20" descr="A qr code with a letter b&#10;&#10;Description automatically generated"/>
              <p:cNvPicPr preferRelativeResize="0"/>
              <p:nvPr/>
            </p:nvPicPr>
            <p:blipFill rotWithShape="1">
              <a:blip r:embed="rId5">
                <a:alphaModFix/>
              </a:blip>
              <a:srcRect/>
              <a:stretch/>
            </p:blipFill>
            <p:spPr>
              <a:xfrm>
                <a:off x="10439400" y="4012484"/>
                <a:ext cx="1016716" cy="1016716"/>
              </a:xfrm>
              <a:prstGeom prst="rect">
                <a:avLst/>
              </a:prstGeom>
              <a:noFill/>
              <a:ln>
                <a:noFill/>
              </a:ln>
            </p:spPr>
          </p:pic>
          <p:sp>
            <p:nvSpPr>
              <p:cNvPr id="1493" name="Google Shape;1493;p20"/>
              <p:cNvSpPr/>
              <p:nvPr/>
            </p:nvSpPr>
            <p:spPr>
              <a:xfrm>
                <a:off x="10102301" y="3821460"/>
                <a:ext cx="1507874" cy="1507874"/>
              </a:xfrm>
              <a:prstGeom prst="ellipse">
                <a:avLst/>
              </a:prstGeom>
              <a:noFill/>
              <a:ln w="57150" cap="flat" cmpd="sng">
                <a:solidFill>
                  <a:srgbClr val="C7E5F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20"/>
              <p:cNvSpPr/>
              <p:nvPr/>
            </p:nvSpPr>
            <p:spPr>
              <a:xfrm>
                <a:off x="10182289" y="3733264"/>
                <a:ext cx="1507874" cy="1507874"/>
              </a:xfrm>
              <a:prstGeom prst="ellipse">
                <a:avLst/>
              </a:prstGeom>
              <a:noFill/>
              <a:ln w="98425"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20"/>
              <p:cNvSpPr/>
              <p:nvPr/>
            </p:nvSpPr>
            <p:spPr>
              <a:xfrm>
                <a:off x="10293177" y="3716568"/>
                <a:ext cx="1507874" cy="1507874"/>
              </a:xfrm>
              <a:prstGeom prst="ellipse">
                <a:avLst/>
              </a:prstGeom>
              <a:noFill/>
              <a:ln w="57150" cap="flat" cmpd="sng">
                <a:solidFill>
                  <a:srgbClr val="E9F5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496" name="Google Shape;1496;p20"/>
          <p:cNvSpPr txBox="1"/>
          <p:nvPr/>
        </p:nvSpPr>
        <p:spPr>
          <a:xfrm>
            <a:off x="-14624550" y="646408"/>
            <a:ext cx="770790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Open Sans"/>
                <a:ea typeface="Open Sans"/>
                <a:cs typeface="Open Sans"/>
                <a:sym typeface="Open Sans"/>
              </a:rPr>
              <a:t>Adaptation for Noncommercial Purposes</a:t>
            </a:r>
            <a:endParaRPr/>
          </a:p>
        </p:txBody>
      </p:sp>
      <p:grpSp>
        <p:nvGrpSpPr>
          <p:cNvPr id="1497" name="Google Shape;1497;p20"/>
          <p:cNvGrpSpPr/>
          <p:nvPr/>
        </p:nvGrpSpPr>
        <p:grpSpPr>
          <a:xfrm>
            <a:off x="-11932632" y="3338736"/>
            <a:ext cx="2286000" cy="2557657"/>
            <a:chOff x="3317406" y="3338736"/>
            <a:chExt cx="2286000" cy="2557657"/>
          </a:xfrm>
        </p:grpSpPr>
        <p:sp>
          <p:nvSpPr>
            <p:cNvPr id="1498" name="Google Shape;1498;p20"/>
            <p:cNvSpPr txBox="1"/>
            <p:nvPr/>
          </p:nvSpPr>
          <p:spPr>
            <a:xfrm>
              <a:off x="3317406" y="5584769"/>
              <a:ext cx="2286000" cy="31162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400" u="sng">
                  <a:solidFill>
                    <a:srgbClr val="0096D6"/>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https://bit.ly/PNTraining</a:t>
              </a:r>
              <a:r>
                <a:rPr lang="en-US" sz="1400">
                  <a:solidFill>
                    <a:srgbClr val="0096D6"/>
                  </a:solidFill>
                  <a:latin typeface="Open Sans"/>
                  <a:ea typeface="Open Sans"/>
                  <a:cs typeface="Open Sans"/>
                  <a:sym typeface="Open Sans"/>
                </a:rPr>
                <a:t> </a:t>
              </a:r>
              <a:endParaRPr/>
            </a:p>
          </p:txBody>
        </p:sp>
        <p:grpSp>
          <p:nvGrpSpPr>
            <p:cNvPr id="1499" name="Google Shape;1499;p20"/>
            <p:cNvGrpSpPr/>
            <p:nvPr/>
          </p:nvGrpSpPr>
          <p:grpSpPr>
            <a:xfrm>
              <a:off x="3399830" y="3338736"/>
              <a:ext cx="2162771" cy="2053300"/>
              <a:chOff x="5689880" y="3906229"/>
              <a:chExt cx="1698750" cy="1612766"/>
            </a:xfrm>
          </p:grpSpPr>
          <p:pic>
            <p:nvPicPr>
              <p:cNvPr id="1500" name="Google Shape;1500;p20" descr="A qr code with a letter b&#10;&#10;Description automatically generated"/>
              <p:cNvPicPr preferRelativeResize="0"/>
              <p:nvPr/>
            </p:nvPicPr>
            <p:blipFill rotWithShape="1">
              <a:blip r:embed="rId5">
                <a:alphaModFix/>
              </a:blip>
              <a:srcRect/>
              <a:stretch/>
            </p:blipFill>
            <p:spPr>
              <a:xfrm>
                <a:off x="5987866" y="4185922"/>
                <a:ext cx="1071878" cy="1071878"/>
              </a:xfrm>
              <a:prstGeom prst="rect">
                <a:avLst/>
              </a:prstGeom>
              <a:noFill/>
              <a:ln>
                <a:noFill/>
              </a:ln>
            </p:spPr>
          </p:pic>
          <p:sp>
            <p:nvSpPr>
              <p:cNvPr id="1501" name="Google Shape;1501;p20"/>
              <p:cNvSpPr/>
              <p:nvPr/>
            </p:nvSpPr>
            <p:spPr>
              <a:xfrm>
                <a:off x="5689880" y="4011121"/>
                <a:ext cx="1507874" cy="1507874"/>
              </a:xfrm>
              <a:prstGeom prst="ellipse">
                <a:avLst/>
              </a:prstGeom>
              <a:noFill/>
              <a:ln w="57150" cap="flat" cmpd="sng">
                <a:solidFill>
                  <a:srgbClr val="C7E5F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2" name="Google Shape;1502;p20"/>
              <p:cNvSpPr/>
              <p:nvPr/>
            </p:nvSpPr>
            <p:spPr>
              <a:xfrm>
                <a:off x="5769868" y="3922925"/>
                <a:ext cx="1507874" cy="1507874"/>
              </a:xfrm>
              <a:prstGeom prst="ellipse">
                <a:avLst/>
              </a:prstGeom>
              <a:noFill/>
              <a:ln w="98425"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3" name="Google Shape;1503;p20"/>
              <p:cNvSpPr/>
              <p:nvPr/>
            </p:nvSpPr>
            <p:spPr>
              <a:xfrm>
                <a:off x="5880756" y="3906229"/>
                <a:ext cx="1507874" cy="1507874"/>
              </a:xfrm>
              <a:prstGeom prst="ellipse">
                <a:avLst/>
              </a:prstGeom>
              <a:noFill/>
              <a:ln w="57150" cap="flat" cmpd="sng">
                <a:solidFill>
                  <a:srgbClr val="E9F5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pic>
        <p:nvPicPr>
          <p:cNvPr id="1504" name="Google Shape;1504;p20"/>
          <p:cNvPicPr preferRelativeResize="0">
            <a:picLocks noGrp="1"/>
          </p:cNvPicPr>
          <p:nvPr>
            <p:ph type="body" idx="1"/>
          </p:nvPr>
        </p:nvPicPr>
        <p:blipFill rotWithShape="1">
          <a:blip r:embed="rId7">
            <a:alphaModFix/>
          </a:blip>
          <a:srcRect/>
          <a:stretch/>
        </p:blipFill>
        <p:spPr>
          <a:xfrm>
            <a:off x="15925800" y="1326434"/>
            <a:ext cx="3733800" cy="2632207"/>
          </a:xfrm>
          <a:prstGeom prst="rect">
            <a:avLst/>
          </a:prstGeom>
          <a:noFill/>
          <a:ln>
            <a:noFill/>
          </a:ln>
          <a:effectLst>
            <a:outerShdw blurRad="292100" dist="139700" dir="2700000" algn="tl" rotWithShape="0">
              <a:srgbClr val="333333">
                <a:alpha val="64705"/>
              </a:srgbClr>
            </a:outerShdw>
          </a:effectLst>
        </p:spPr>
      </p:pic>
      <p:sp>
        <p:nvSpPr>
          <p:cNvPr id="1505" name="Google Shape;1505;p20"/>
          <p:cNvSpPr txBox="1"/>
          <p:nvPr/>
        </p:nvSpPr>
        <p:spPr>
          <a:xfrm>
            <a:off x="20319793" y="5730064"/>
            <a:ext cx="734624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Created with support from the Pfizer Foundation. Maintained by Cooperative Agreement #NU58DP006461 from the CDC.</a:t>
            </a:r>
            <a:endParaRPr/>
          </a:p>
        </p:txBody>
      </p:sp>
      <p:pic>
        <p:nvPicPr>
          <p:cNvPr id="1506" name="Google Shape;1506;p20" descr="A white background with blue text&#10;&#10;Description automatically generated"/>
          <p:cNvPicPr preferRelativeResize="0"/>
          <p:nvPr/>
        </p:nvPicPr>
        <p:blipFill rotWithShape="1">
          <a:blip r:embed="rId8">
            <a:alphaModFix/>
          </a:blip>
          <a:srcRect/>
          <a:stretch/>
        </p:blipFill>
        <p:spPr>
          <a:xfrm>
            <a:off x="20882847" y="1504250"/>
            <a:ext cx="6102544" cy="1483646"/>
          </a:xfrm>
          <a:prstGeom prst="rect">
            <a:avLst/>
          </a:prstGeom>
          <a:noFill/>
          <a:ln>
            <a:noFill/>
          </a:ln>
          <a:effectLst>
            <a:outerShdw blurRad="292100" dist="139700" dir="2700000" algn="tl" rotWithShape="0">
              <a:srgbClr val="333333">
                <a:alpha val="64705"/>
              </a:srgbClr>
            </a:outerShdw>
          </a:effectLst>
        </p:spPr>
      </p:pic>
      <p:grpSp>
        <p:nvGrpSpPr>
          <p:cNvPr id="1507" name="Google Shape;1507;p20"/>
          <p:cNvGrpSpPr/>
          <p:nvPr/>
        </p:nvGrpSpPr>
        <p:grpSpPr>
          <a:xfrm>
            <a:off x="18215776" y="3148233"/>
            <a:ext cx="2286000" cy="2523032"/>
            <a:chOff x="2155373" y="3280453"/>
            <a:chExt cx="2286000" cy="2523032"/>
          </a:xfrm>
        </p:grpSpPr>
        <p:pic>
          <p:nvPicPr>
            <p:cNvPr id="1508" name="Google Shape;1508;p20" descr="A qr code on a white background&#10;&#10;Description automatically generated"/>
            <p:cNvPicPr preferRelativeResize="0"/>
            <p:nvPr/>
          </p:nvPicPr>
          <p:blipFill rotWithShape="1">
            <a:blip r:embed="rId9">
              <a:alphaModFix/>
            </a:blip>
            <a:srcRect/>
            <a:stretch/>
          </p:blipFill>
          <p:spPr>
            <a:xfrm>
              <a:off x="2623657" y="3598601"/>
              <a:ext cx="1349432" cy="1349432"/>
            </a:xfrm>
            <a:prstGeom prst="rect">
              <a:avLst/>
            </a:prstGeom>
            <a:noFill/>
            <a:ln>
              <a:noFill/>
            </a:ln>
          </p:spPr>
        </p:pic>
        <p:sp>
          <p:nvSpPr>
            <p:cNvPr id="1509" name="Google Shape;1509;p20"/>
            <p:cNvSpPr txBox="1"/>
            <p:nvPr/>
          </p:nvSpPr>
          <p:spPr>
            <a:xfrm>
              <a:off x="2155373" y="5526486"/>
              <a:ext cx="228600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u="sng">
                  <a:solidFill>
                    <a:srgbClr val="0096D6"/>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bit.ly/TEAMPatientCards</a:t>
              </a:r>
              <a:endParaRPr sz="1200">
                <a:solidFill>
                  <a:srgbClr val="0096D6"/>
                </a:solidFill>
                <a:latin typeface="Open Sans"/>
                <a:ea typeface="Open Sans"/>
                <a:cs typeface="Open Sans"/>
                <a:sym typeface="Open Sans"/>
              </a:endParaRPr>
            </a:p>
          </p:txBody>
        </p:sp>
        <p:sp>
          <p:nvSpPr>
            <p:cNvPr id="1510" name="Google Shape;1510;p20"/>
            <p:cNvSpPr/>
            <p:nvPr/>
          </p:nvSpPr>
          <p:spPr>
            <a:xfrm>
              <a:off x="2237797" y="3413997"/>
              <a:ext cx="1919756" cy="1919756"/>
            </a:xfrm>
            <a:prstGeom prst="ellipse">
              <a:avLst/>
            </a:prstGeom>
            <a:noFill/>
            <a:ln w="57150" cap="flat" cmpd="sng">
              <a:solidFill>
                <a:srgbClr val="C7E5F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20"/>
            <p:cNvSpPr/>
            <p:nvPr/>
          </p:nvSpPr>
          <p:spPr>
            <a:xfrm>
              <a:off x="2339634" y="3301710"/>
              <a:ext cx="1919756" cy="1919756"/>
            </a:xfrm>
            <a:prstGeom prst="ellipse">
              <a:avLst/>
            </a:prstGeom>
            <a:noFill/>
            <a:ln w="98425"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2" name="Google Shape;1512;p20"/>
            <p:cNvSpPr/>
            <p:nvPr/>
          </p:nvSpPr>
          <p:spPr>
            <a:xfrm>
              <a:off x="2480812" y="3280453"/>
              <a:ext cx="1919756" cy="1919756"/>
            </a:xfrm>
            <a:prstGeom prst="ellipse">
              <a:avLst/>
            </a:prstGeom>
            <a:noFill/>
            <a:ln w="57150" cap="flat" cmpd="sng">
              <a:solidFill>
                <a:srgbClr val="E9F5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13" name="Google Shape;1513;p20"/>
          <p:cNvGrpSpPr/>
          <p:nvPr/>
        </p:nvGrpSpPr>
        <p:grpSpPr>
          <a:xfrm>
            <a:off x="24422051" y="2675564"/>
            <a:ext cx="2286000" cy="2523032"/>
            <a:chOff x="7772400" y="3336335"/>
            <a:chExt cx="2286000" cy="2523032"/>
          </a:xfrm>
        </p:grpSpPr>
        <p:pic>
          <p:nvPicPr>
            <p:cNvPr id="1514" name="Google Shape;1514;p20" descr="A qr code with a letter b&#10;&#10;Description automatically generated"/>
            <p:cNvPicPr preferRelativeResize="0"/>
            <p:nvPr/>
          </p:nvPicPr>
          <p:blipFill rotWithShape="1">
            <a:blip r:embed="rId11">
              <a:alphaModFix/>
            </a:blip>
            <a:srcRect/>
            <a:stretch/>
          </p:blipFill>
          <p:spPr>
            <a:xfrm>
              <a:off x="8229600" y="3657600"/>
              <a:ext cx="1388082" cy="1388083"/>
            </a:xfrm>
            <a:prstGeom prst="rect">
              <a:avLst/>
            </a:prstGeom>
            <a:noFill/>
            <a:ln>
              <a:noFill/>
            </a:ln>
          </p:spPr>
        </p:pic>
        <p:sp>
          <p:nvSpPr>
            <p:cNvPr id="1515" name="Google Shape;1515;p20"/>
            <p:cNvSpPr txBox="1"/>
            <p:nvPr/>
          </p:nvSpPr>
          <p:spPr>
            <a:xfrm>
              <a:off x="7772400" y="5582368"/>
              <a:ext cx="228600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i="0" u="sng">
                  <a:solidFill>
                    <a:srgbClr val="0096D6"/>
                  </a:solidFill>
                  <a:latin typeface="Open Sans"/>
                  <a:ea typeface="Open Sans"/>
                  <a:cs typeface="Open Sans"/>
                  <a:sym typeface="Open Sans"/>
                  <a:hlinkClick r:id="rId12">
                    <a:extLst>
                      <a:ext uri="{A12FA001-AC4F-418D-AE19-62706E023703}">
                        <ahyp:hlinkClr xmlns:ahyp="http://schemas.microsoft.com/office/drawing/2018/hyperlinkcolor" val="tx"/>
                      </a:ext>
                    </a:extLst>
                  </a:hlinkClick>
                </a:rPr>
                <a:t>bit.ly/GWCCTEAMtraining</a:t>
              </a:r>
              <a:endParaRPr sz="1200" u="sng">
                <a:solidFill>
                  <a:srgbClr val="0096D6"/>
                </a:solidFill>
                <a:latin typeface="Open Sans"/>
                <a:ea typeface="Open Sans"/>
                <a:cs typeface="Open Sans"/>
                <a:sym typeface="Open Sans"/>
                <a:hlinkClick r:id="rId12">
                  <a:extLst>
                    <a:ext uri="{A12FA001-AC4F-418D-AE19-62706E023703}">
                      <ahyp:hlinkClr xmlns:ahyp="http://schemas.microsoft.com/office/drawing/2018/hyperlinkcolor" val="tx"/>
                    </a:ext>
                  </a:extLst>
                </a:hlinkClick>
              </a:endParaRPr>
            </a:p>
          </p:txBody>
        </p:sp>
        <p:sp>
          <p:nvSpPr>
            <p:cNvPr id="1516" name="Google Shape;1516;p20"/>
            <p:cNvSpPr/>
            <p:nvPr/>
          </p:nvSpPr>
          <p:spPr>
            <a:xfrm>
              <a:off x="7854824" y="3469879"/>
              <a:ext cx="1919756" cy="1919756"/>
            </a:xfrm>
            <a:prstGeom prst="ellipse">
              <a:avLst/>
            </a:prstGeom>
            <a:noFill/>
            <a:ln w="57150" cap="flat" cmpd="sng">
              <a:solidFill>
                <a:srgbClr val="C7E5F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7" name="Google Shape;1517;p20"/>
            <p:cNvSpPr/>
            <p:nvPr/>
          </p:nvSpPr>
          <p:spPr>
            <a:xfrm>
              <a:off x="7956661" y="3357592"/>
              <a:ext cx="1919756" cy="1919756"/>
            </a:xfrm>
            <a:prstGeom prst="ellipse">
              <a:avLst/>
            </a:prstGeom>
            <a:noFill/>
            <a:ln w="98425"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8" name="Google Shape;1518;p20"/>
            <p:cNvSpPr/>
            <p:nvPr/>
          </p:nvSpPr>
          <p:spPr>
            <a:xfrm>
              <a:off x="8097839" y="3336335"/>
              <a:ext cx="1919756" cy="1919756"/>
            </a:xfrm>
            <a:prstGeom prst="ellipse">
              <a:avLst/>
            </a:prstGeom>
            <a:noFill/>
            <a:ln w="57150" cap="flat" cmpd="sng">
              <a:solidFill>
                <a:srgbClr val="E9F5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519" name="Google Shape;1519;p20"/>
          <p:cNvSpPr txBox="1"/>
          <p:nvPr/>
        </p:nvSpPr>
        <p:spPr>
          <a:xfrm>
            <a:off x="15925800" y="436403"/>
            <a:ext cx="1125593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Open Sans"/>
                <a:ea typeface="Open Sans"/>
                <a:cs typeface="Open Sans"/>
                <a:sym typeface="Open Sans"/>
              </a:rPr>
              <a:t>Resources: TEAM Training &amp; I Want You to Know Cards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21"/>
          <p:cNvSpPr/>
          <p:nvPr/>
        </p:nvSpPr>
        <p:spPr>
          <a:xfrm>
            <a:off x="-102184200" y="-914401"/>
            <a:ext cx="1437132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526" name="Google Shape;1526;p21"/>
          <p:cNvGrpSpPr/>
          <p:nvPr/>
        </p:nvGrpSpPr>
        <p:grpSpPr>
          <a:xfrm>
            <a:off x="-98907600" y="1278168"/>
            <a:ext cx="2628900" cy="1527757"/>
            <a:chOff x="863384" y="-231864"/>
            <a:chExt cx="2628900" cy="1527757"/>
          </a:xfrm>
        </p:grpSpPr>
        <p:sp>
          <p:nvSpPr>
            <p:cNvPr id="1527" name="Google Shape;1527;p21"/>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1528" name="Google Shape;1528;p21"/>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1529" name="Google Shape;1529;p21"/>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1530" name="Google Shape;1530;p21"/>
          <p:cNvSpPr txBox="1"/>
          <p:nvPr/>
        </p:nvSpPr>
        <p:spPr>
          <a:xfrm>
            <a:off x="-1004379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1531" name="Google Shape;1531;p21"/>
          <p:cNvGrpSpPr/>
          <p:nvPr/>
        </p:nvGrpSpPr>
        <p:grpSpPr>
          <a:xfrm>
            <a:off x="-93802200" y="990599"/>
            <a:ext cx="4343400" cy="4310152"/>
            <a:chOff x="7094351" y="1019972"/>
            <a:chExt cx="4343400" cy="4310152"/>
          </a:xfrm>
        </p:grpSpPr>
        <p:grpSp>
          <p:nvGrpSpPr>
            <p:cNvPr id="1532" name="Google Shape;1532;p21"/>
            <p:cNvGrpSpPr/>
            <p:nvPr/>
          </p:nvGrpSpPr>
          <p:grpSpPr>
            <a:xfrm>
              <a:off x="7094351" y="1019972"/>
              <a:ext cx="2057400" cy="4306276"/>
              <a:chOff x="6557074" y="1021910"/>
              <a:chExt cx="2057400" cy="4306276"/>
            </a:xfrm>
          </p:grpSpPr>
          <p:grpSp>
            <p:nvGrpSpPr>
              <p:cNvPr id="1533" name="Google Shape;1533;p21"/>
              <p:cNvGrpSpPr/>
              <p:nvPr/>
            </p:nvGrpSpPr>
            <p:grpSpPr>
              <a:xfrm>
                <a:off x="6557074" y="1021910"/>
                <a:ext cx="2057400" cy="2057400"/>
                <a:chOff x="3853911" y="2895600"/>
                <a:chExt cx="2057400" cy="2057400"/>
              </a:xfrm>
            </p:grpSpPr>
            <p:sp>
              <p:nvSpPr>
                <p:cNvPr id="1534" name="Google Shape;1534;p21"/>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21"/>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1536" name="Google Shape;1536;p21"/>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1537" name="Google Shape;1537;p21"/>
              <p:cNvGrpSpPr/>
              <p:nvPr/>
            </p:nvGrpSpPr>
            <p:grpSpPr>
              <a:xfrm>
                <a:off x="6557074" y="3270786"/>
                <a:ext cx="2057400" cy="2057400"/>
                <a:chOff x="3853911" y="2895600"/>
                <a:chExt cx="2057400" cy="2057400"/>
              </a:xfrm>
            </p:grpSpPr>
            <p:sp>
              <p:nvSpPr>
                <p:cNvPr id="1538" name="Google Shape;1538;p21"/>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21"/>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1540" name="Google Shape;1540;p21"/>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1541" name="Google Shape;1541;p21"/>
            <p:cNvGrpSpPr/>
            <p:nvPr/>
          </p:nvGrpSpPr>
          <p:grpSpPr>
            <a:xfrm>
              <a:off x="9380351" y="1019972"/>
              <a:ext cx="2057400" cy="4310152"/>
              <a:chOff x="9380351" y="1019972"/>
              <a:chExt cx="2057400" cy="4310152"/>
            </a:xfrm>
          </p:grpSpPr>
          <p:grpSp>
            <p:nvGrpSpPr>
              <p:cNvPr id="1542" name="Google Shape;1542;p21"/>
              <p:cNvGrpSpPr/>
              <p:nvPr/>
            </p:nvGrpSpPr>
            <p:grpSpPr>
              <a:xfrm>
                <a:off x="9380351" y="1019972"/>
                <a:ext cx="2057400" cy="2057400"/>
                <a:chOff x="3853911" y="2895600"/>
                <a:chExt cx="2057400" cy="2057400"/>
              </a:xfrm>
            </p:grpSpPr>
            <p:sp>
              <p:nvSpPr>
                <p:cNvPr id="1543" name="Google Shape;1543;p21"/>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4" name="Google Shape;1544;p21"/>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1545" name="Google Shape;1545;p21"/>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1546" name="Google Shape;1546;p21"/>
              <p:cNvGrpSpPr/>
              <p:nvPr/>
            </p:nvGrpSpPr>
            <p:grpSpPr>
              <a:xfrm>
                <a:off x="9380351" y="3272724"/>
                <a:ext cx="2057400" cy="2057400"/>
                <a:chOff x="3853911" y="2895600"/>
                <a:chExt cx="2057400" cy="2057400"/>
              </a:xfrm>
            </p:grpSpPr>
            <p:sp>
              <p:nvSpPr>
                <p:cNvPr id="1547" name="Google Shape;1547;p21"/>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8" name="Google Shape;1548;p21"/>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1549" name="Google Shape;1549;p21"/>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1550" name="Google Shape;1550;p21"/>
          <p:cNvSpPr/>
          <p:nvPr/>
        </p:nvSpPr>
        <p:spPr>
          <a:xfrm rot="-871900">
            <a:off x="-920624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551" name="Google Shape;1551;p21"/>
          <p:cNvGrpSpPr/>
          <p:nvPr/>
        </p:nvGrpSpPr>
        <p:grpSpPr>
          <a:xfrm>
            <a:off x="-88011000" y="228600"/>
            <a:ext cx="2286000" cy="917378"/>
            <a:chOff x="863384" y="-231864"/>
            <a:chExt cx="2628900" cy="886363"/>
          </a:xfrm>
        </p:grpSpPr>
        <p:sp>
          <p:nvSpPr>
            <p:cNvPr id="1552" name="Google Shape;1552;p21"/>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553" name="Google Shape;1553;p21"/>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1554" name="Google Shape;1554;p21"/>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1555" name="Google Shape;1555;p21"/>
          <p:cNvSpPr txBox="1"/>
          <p:nvPr/>
        </p:nvSpPr>
        <p:spPr>
          <a:xfrm>
            <a:off x="-849630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1556" name="Google Shape;1556;p21"/>
          <p:cNvGrpSpPr/>
          <p:nvPr/>
        </p:nvGrpSpPr>
        <p:grpSpPr>
          <a:xfrm>
            <a:off x="-76339793" y="228600"/>
            <a:ext cx="2286000" cy="917378"/>
            <a:chOff x="863384" y="-231864"/>
            <a:chExt cx="2628900" cy="886363"/>
          </a:xfrm>
        </p:grpSpPr>
        <p:sp>
          <p:nvSpPr>
            <p:cNvPr id="1557" name="Google Shape;1557;p21"/>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558" name="Google Shape;1558;p21"/>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1559" name="Google Shape;1559;p21"/>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1560" name="Google Shape;1560;p21"/>
          <p:cNvSpPr txBox="1"/>
          <p:nvPr/>
        </p:nvSpPr>
        <p:spPr>
          <a:xfrm>
            <a:off x="-73171302"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1561" name="Google Shape;1561;p21"/>
          <p:cNvGrpSpPr/>
          <p:nvPr/>
        </p:nvGrpSpPr>
        <p:grpSpPr>
          <a:xfrm>
            <a:off x="-75933300" y="3770423"/>
            <a:ext cx="10896600" cy="1526452"/>
            <a:chOff x="381000" y="4112348"/>
            <a:chExt cx="10896600" cy="1526452"/>
          </a:xfrm>
        </p:grpSpPr>
        <p:sp>
          <p:nvSpPr>
            <p:cNvPr id="1562" name="Google Shape;1562;p21"/>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1563" name="Google Shape;1563;p21"/>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64" name="Google Shape;1564;p21"/>
          <p:cNvGrpSpPr/>
          <p:nvPr/>
        </p:nvGrpSpPr>
        <p:grpSpPr>
          <a:xfrm>
            <a:off x="-62547593" y="228600"/>
            <a:ext cx="2286000" cy="917378"/>
            <a:chOff x="863384" y="-231864"/>
            <a:chExt cx="2628900" cy="886363"/>
          </a:xfrm>
        </p:grpSpPr>
        <p:sp>
          <p:nvSpPr>
            <p:cNvPr id="1565" name="Google Shape;1565;p21"/>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566" name="Google Shape;1566;p21"/>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1567" name="Google Shape;1567;p21"/>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1568" name="Google Shape;1568;p21"/>
          <p:cNvGrpSpPr/>
          <p:nvPr/>
        </p:nvGrpSpPr>
        <p:grpSpPr>
          <a:xfrm>
            <a:off x="-60812418" y="1222832"/>
            <a:ext cx="9834618" cy="4415968"/>
            <a:chOff x="707235" y="1331753"/>
            <a:chExt cx="9834618" cy="4415968"/>
          </a:xfrm>
        </p:grpSpPr>
        <p:grpSp>
          <p:nvGrpSpPr>
            <p:cNvPr id="1569" name="Google Shape;1569;p21"/>
            <p:cNvGrpSpPr/>
            <p:nvPr/>
          </p:nvGrpSpPr>
          <p:grpSpPr>
            <a:xfrm>
              <a:off x="707235" y="1331753"/>
              <a:ext cx="1914824" cy="4380272"/>
              <a:chOff x="707235" y="1331753"/>
              <a:chExt cx="1914824" cy="4380272"/>
            </a:xfrm>
          </p:grpSpPr>
          <p:sp>
            <p:nvSpPr>
              <p:cNvPr id="1570" name="Google Shape;1570;p21"/>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571" name="Google Shape;1571;p21"/>
              <p:cNvGrpSpPr/>
              <p:nvPr/>
            </p:nvGrpSpPr>
            <p:grpSpPr>
              <a:xfrm>
                <a:off x="707235" y="1895206"/>
                <a:ext cx="1902767" cy="1211104"/>
                <a:chOff x="367248" y="1351516"/>
                <a:chExt cx="2762091" cy="1594829"/>
              </a:xfrm>
            </p:grpSpPr>
            <p:sp>
              <p:nvSpPr>
                <p:cNvPr id="1572" name="Google Shape;1572;p21"/>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3" name="Google Shape;1573;p21"/>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1574" name="Google Shape;1574;p21"/>
              <p:cNvGrpSpPr/>
              <p:nvPr/>
            </p:nvGrpSpPr>
            <p:grpSpPr>
              <a:xfrm>
                <a:off x="707584" y="3273372"/>
                <a:ext cx="1902069" cy="1138118"/>
                <a:chOff x="358059" y="1325927"/>
                <a:chExt cx="2761078" cy="1498718"/>
              </a:xfrm>
            </p:grpSpPr>
            <p:sp>
              <p:nvSpPr>
                <p:cNvPr id="1575" name="Google Shape;1575;p21"/>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6" name="Google Shape;1576;p21"/>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1577" name="Google Shape;1577;p21"/>
              <p:cNvGrpSpPr/>
              <p:nvPr/>
            </p:nvGrpSpPr>
            <p:grpSpPr>
              <a:xfrm>
                <a:off x="712697" y="4586479"/>
                <a:ext cx="1909362" cy="1125546"/>
                <a:chOff x="329517" y="1325927"/>
                <a:chExt cx="2771665" cy="1482162"/>
              </a:xfrm>
            </p:grpSpPr>
            <p:sp>
              <p:nvSpPr>
                <p:cNvPr id="1578" name="Google Shape;1578;p21"/>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9" name="Google Shape;1579;p21"/>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1580" name="Google Shape;1580;p21"/>
            <p:cNvGrpSpPr/>
            <p:nvPr/>
          </p:nvGrpSpPr>
          <p:grpSpPr>
            <a:xfrm>
              <a:off x="2911630" y="1331753"/>
              <a:ext cx="3658735" cy="4380272"/>
              <a:chOff x="2911630" y="1331753"/>
              <a:chExt cx="3658735" cy="4380272"/>
            </a:xfrm>
          </p:grpSpPr>
          <p:grpSp>
            <p:nvGrpSpPr>
              <p:cNvPr id="1581" name="Google Shape;1581;p21"/>
              <p:cNvGrpSpPr/>
              <p:nvPr/>
            </p:nvGrpSpPr>
            <p:grpSpPr>
              <a:xfrm>
                <a:off x="2911630" y="1331753"/>
                <a:ext cx="3630783" cy="400618"/>
                <a:chOff x="439983" y="668969"/>
                <a:chExt cx="3630783" cy="400618"/>
              </a:xfrm>
            </p:grpSpPr>
            <p:sp>
              <p:nvSpPr>
                <p:cNvPr id="1582" name="Google Shape;1582;p21"/>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83" name="Google Shape;1583;p21"/>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1584" name="Google Shape;1584;p21"/>
              <p:cNvGrpSpPr/>
              <p:nvPr/>
            </p:nvGrpSpPr>
            <p:grpSpPr>
              <a:xfrm>
                <a:off x="2911630" y="1895014"/>
                <a:ext cx="3658735" cy="1195916"/>
                <a:chOff x="343281" y="1952120"/>
                <a:chExt cx="3658735" cy="1195916"/>
              </a:xfrm>
            </p:grpSpPr>
            <p:sp>
              <p:nvSpPr>
                <p:cNvPr id="1585" name="Google Shape;1585;p21"/>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86" name="Google Shape;1586;p21"/>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1587" name="Google Shape;1587;p21"/>
              <p:cNvGrpSpPr/>
              <p:nvPr/>
            </p:nvGrpSpPr>
            <p:grpSpPr>
              <a:xfrm>
                <a:off x="2911630" y="3253573"/>
                <a:ext cx="3630783" cy="1161242"/>
                <a:chOff x="366355" y="1952119"/>
                <a:chExt cx="3630783" cy="1161242"/>
              </a:xfrm>
            </p:grpSpPr>
            <p:sp>
              <p:nvSpPr>
                <p:cNvPr id="1588" name="Google Shape;1588;p21"/>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89" name="Google Shape;1589;p21"/>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1590" name="Google Shape;1590;p21"/>
              <p:cNvGrpSpPr/>
              <p:nvPr/>
            </p:nvGrpSpPr>
            <p:grpSpPr>
              <a:xfrm>
                <a:off x="2911630" y="4577458"/>
                <a:ext cx="3628431" cy="1134567"/>
                <a:chOff x="375938" y="1923054"/>
                <a:chExt cx="3628431" cy="1134567"/>
              </a:xfrm>
            </p:grpSpPr>
            <p:sp>
              <p:nvSpPr>
                <p:cNvPr id="1591" name="Google Shape;1591;p21"/>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92" name="Google Shape;1592;p21"/>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1593" name="Google Shape;1593;p21"/>
            <p:cNvGrpSpPr/>
            <p:nvPr/>
          </p:nvGrpSpPr>
          <p:grpSpPr>
            <a:xfrm>
              <a:off x="6821281" y="1331753"/>
              <a:ext cx="3720572" cy="4415968"/>
              <a:chOff x="6821281" y="1331753"/>
              <a:chExt cx="3720572" cy="4415968"/>
            </a:xfrm>
          </p:grpSpPr>
          <p:grpSp>
            <p:nvGrpSpPr>
              <p:cNvPr id="1594" name="Google Shape;1594;p21"/>
              <p:cNvGrpSpPr/>
              <p:nvPr/>
            </p:nvGrpSpPr>
            <p:grpSpPr>
              <a:xfrm>
                <a:off x="6821281" y="1331753"/>
                <a:ext cx="3628431" cy="400618"/>
                <a:chOff x="453945" y="668969"/>
                <a:chExt cx="3628431" cy="400618"/>
              </a:xfrm>
            </p:grpSpPr>
            <p:sp>
              <p:nvSpPr>
                <p:cNvPr id="1595" name="Google Shape;1595;p21"/>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96" name="Google Shape;1596;p21"/>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1597" name="Google Shape;1597;p21"/>
              <p:cNvGrpSpPr/>
              <p:nvPr/>
            </p:nvGrpSpPr>
            <p:grpSpPr>
              <a:xfrm>
                <a:off x="6821281" y="1895013"/>
                <a:ext cx="3720572" cy="1211297"/>
                <a:chOff x="347925" y="1952119"/>
                <a:chExt cx="3720572" cy="1211297"/>
              </a:xfrm>
            </p:grpSpPr>
            <p:sp>
              <p:nvSpPr>
                <p:cNvPr id="1598" name="Google Shape;1598;p21"/>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99" name="Google Shape;1599;p21"/>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1600" name="Google Shape;1600;p21"/>
              <p:cNvGrpSpPr/>
              <p:nvPr/>
            </p:nvGrpSpPr>
            <p:grpSpPr>
              <a:xfrm>
                <a:off x="6821281" y="3250248"/>
                <a:ext cx="3706521" cy="1161242"/>
                <a:chOff x="361976" y="1952120"/>
                <a:chExt cx="3706521" cy="1161242"/>
              </a:xfrm>
            </p:grpSpPr>
            <p:sp>
              <p:nvSpPr>
                <p:cNvPr id="1601" name="Google Shape;1601;p21"/>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02" name="Google Shape;1602;p21"/>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1603" name="Google Shape;1603;p21"/>
              <p:cNvGrpSpPr/>
              <p:nvPr/>
            </p:nvGrpSpPr>
            <p:grpSpPr>
              <a:xfrm>
                <a:off x="6821281" y="4586479"/>
                <a:ext cx="3628431" cy="1161242"/>
                <a:chOff x="347925" y="1952120"/>
                <a:chExt cx="3628431" cy="1161242"/>
              </a:xfrm>
            </p:grpSpPr>
            <p:sp>
              <p:nvSpPr>
                <p:cNvPr id="1604" name="Google Shape;1604;p21"/>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05" name="Google Shape;1605;p21"/>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1606" name="Google Shape;1606;p21"/>
          <p:cNvSpPr txBox="1"/>
          <p:nvPr/>
        </p:nvSpPr>
        <p:spPr>
          <a:xfrm>
            <a:off x="-58149644"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1607" name="Google Shape;1607;p21"/>
          <p:cNvGrpSpPr/>
          <p:nvPr/>
        </p:nvGrpSpPr>
        <p:grpSpPr>
          <a:xfrm>
            <a:off x="-48983993" y="228600"/>
            <a:ext cx="2286000" cy="1194376"/>
            <a:chOff x="863384" y="-231864"/>
            <a:chExt cx="2628900" cy="1153996"/>
          </a:xfrm>
        </p:grpSpPr>
        <p:sp>
          <p:nvSpPr>
            <p:cNvPr id="1608" name="Google Shape;1608;p21"/>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609" name="Google Shape;1609;p21"/>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1610" name="Google Shape;1610;p21"/>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1611" name="Google Shape;1611;p21"/>
          <p:cNvSpPr txBox="1"/>
          <p:nvPr/>
        </p:nvSpPr>
        <p:spPr>
          <a:xfrm>
            <a:off x="-450342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1612" name="Google Shape;1612;p21" descr="User outline"/>
          <p:cNvPicPr preferRelativeResize="0"/>
          <p:nvPr/>
        </p:nvPicPr>
        <p:blipFill rotWithShape="1">
          <a:blip r:embed="rId3">
            <a:alphaModFix/>
          </a:blip>
          <a:srcRect/>
          <a:stretch/>
        </p:blipFill>
        <p:spPr>
          <a:xfrm>
            <a:off x="-48166073" y="1759697"/>
            <a:ext cx="3061219" cy="3061219"/>
          </a:xfrm>
          <a:prstGeom prst="rect">
            <a:avLst/>
          </a:prstGeom>
          <a:noFill/>
          <a:ln>
            <a:noFill/>
          </a:ln>
        </p:spPr>
      </p:pic>
      <p:grpSp>
        <p:nvGrpSpPr>
          <p:cNvPr id="1613" name="Google Shape;1613;p21"/>
          <p:cNvGrpSpPr/>
          <p:nvPr/>
        </p:nvGrpSpPr>
        <p:grpSpPr>
          <a:xfrm>
            <a:off x="-36563393" y="228600"/>
            <a:ext cx="2286000" cy="1194375"/>
            <a:chOff x="863384" y="-231864"/>
            <a:chExt cx="2628900" cy="1153995"/>
          </a:xfrm>
        </p:grpSpPr>
        <p:sp>
          <p:nvSpPr>
            <p:cNvPr id="1614" name="Google Shape;1614;p21"/>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615" name="Google Shape;1615;p21"/>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1616" name="Google Shape;1616;p21"/>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1617" name="Google Shape;1617;p21"/>
          <p:cNvGrpSpPr/>
          <p:nvPr/>
        </p:nvGrpSpPr>
        <p:grpSpPr>
          <a:xfrm>
            <a:off x="-34078677" y="685800"/>
            <a:ext cx="7495743" cy="4793343"/>
            <a:chOff x="3629457" y="421164"/>
            <a:chExt cx="7495743" cy="4793343"/>
          </a:xfrm>
        </p:grpSpPr>
        <p:grpSp>
          <p:nvGrpSpPr>
            <p:cNvPr id="1618" name="Google Shape;1618;p21"/>
            <p:cNvGrpSpPr/>
            <p:nvPr/>
          </p:nvGrpSpPr>
          <p:grpSpPr>
            <a:xfrm>
              <a:off x="3629457" y="421164"/>
              <a:ext cx="7495743" cy="400618"/>
              <a:chOff x="3200400" y="1709630"/>
              <a:chExt cx="6521814" cy="400618"/>
            </a:xfrm>
          </p:grpSpPr>
          <p:sp>
            <p:nvSpPr>
              <p:cNvPr id="1619" name="Google Shape;1619;p21"/>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20" name="Google Shape;1620;p21"/>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1621" name="Google Shape;1621;p21"/>
            <p:cNvGrpSpPr/>
            <p:nvPr/>
          </p:nvGrpSpPr>
          <p:grpSpPr>
            <a:xfrm>
              <a:off x="3629457" y="950035"/>
              <a:ext cx="7495743" cy="400618"/>
              <a:chOff x="3629457" y="950035"/>
              <a:chExt cx="7495743" cy="400618"/>
            </a:xfrm>
          </p:grpSpPr>
          <p:sp>
            <p:nvSpPr>
              <p:cNvPr id="1622" name="Google Shape;1622;p2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23" name="Google Shape;1623;p2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1624" name="Google Shape;1624;p21"/>
            <p:cNvGrpSpPr/>
            <p:nvPr/>
          </p:nvGrpSpPr>
          <p:grpSpPr>
            <a:xfrm>
              <a:off x="3629457" y="1411138"/>
              <a:ext cx="7495743" cy="400618"/>
              <a:chOff x="3629457" y="950035"/>
              <a:chExt cx="7495743" cy="400618"/>
            </a:xfrm>
          </p:grpSpPr>
          <p:sp>
            <p:nvSpPr>
              <p:cNvPr id="1625" name="Google Shape;1625;p2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26" name="Google Shape;1626;p21"/>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1627" name="Google Shape;1627;p21"/>
            <p:cNvGrpSpPr/>
            <p:nvPr/>
          </p:nvGrpSpPr>
          <p:grpSpPr>
            <a:xfrm>
              <a:off x="3629457" y="1872241"/>
              <a:ext cx="7495743" cy="400618"/>
              <a:chOff x="3629457" y="950035"/>
              <a:chExt cx="7495743" cy="400618"/>
            </a:xfrm>
          </p:grpSpPr>
          <p:sp>
            <p:nvSpPr>
              <p:cNvPr id="1628" name="Google Shape;1628;p2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29" name="Google Shape;1629;p2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1630" name="Google Shape;1630;p21"/>
            <p:cNvGrpSpPr/>
            <p:nvPr/>
          </p:nvGrpSpPr>
          <p:grpSpPr>
            <a:xfrm>
              <a:off x="3629457" y="2333344"/>
              <a:ext cx="7495743" cy="400618"/>
              <a:chOff x="3629457" y="950035"/>
              <a:chExt cx="7495743" cy="400618"/>
            </a:xfrm>
          </p:grpSpPr>
          <p:sp>
            <p:nvSpPr>
              <p:cNvPr id="1631" name="Google Shape;1631;p2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32" name="Google Shape;1632;p2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1633" name="Google Shape;1633;p21"/>
            <p:cNvGrpSpPr/>
            <p:nvPr/>
          </p:nvGrpSpPr>
          <p:grpSpPr>
            <a:xfrm>
              <a:off x="3629457" y="2794447"/>
              <a:ext cx="7495743" cy="400618"/>
              <a:chOff x="3629457" y="950035"/>
              <a:chExt cx="7495743" cy="400618"/>
            </a:xfrm>
          </p:grpSpPr>
          <p:sp>
            <p:nvSpPr>
              <p:cNvPr id="1634" name="Google Shape;1634;p2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35" name="Google Shape;1635;p2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1636" name="Google Shape;1636;p21"/>
            <p:cNvGrpSpPr/>
            <p:nvPr/>
          </p:nvGrpSpPr>
          <p:grpSpPr>
            <a:xfrm>
              <a:off x="3629457" y="3255550"/>
              <a:ext cx="7495743" cy="400618"/>
              <a:chOff x="3629457" y="950035"/>
              <a:chExt cx="7495743" cy="400618"/>
            </a:xfrm>
          </p:grpSpPr>
          <p:sp>
            <p:nvSpPr>
              <p:cNvPr id="1637" name="Google Shape;1637;p2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38" name="Google Shape;1638;p21"/>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1639" name="Google Shape;1639;p21"/>
            <p:cNvGrpSpPr/>
            <p:nvPr/>
          </p:nvGrpSpPr>
          <p:grpSpPr>
            <a:xfrm>
              <a:off x="3629457" y="3716653"/>
              <a:ext cx="7495743" cy="400618"/>
              <a:chOff x="3629457" y="950035"/>
              <a:chExt cx="7495743" cy="400618"/>
            </a:xfrm>
          </p:grpSpPr>
          <p:sp>
            <p:nvSpPr>
              <p:cNvPr id="1640" name="Google Shape;1640;p2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1" name="Google Shape;1641;p21"/>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1642" name="Google Shape;1642;p21"/>
            <p:cNvGrpSpPr/>
            <p:nvPr/>
          </p:nvGrpSpPr>
          <p:grpSpPr>
            <a:xfrm>
              <a:off x="3629457" y="4177756"/>
              <a:ext cx="7495743" cy="400618"/>
              <a:chOff x="3629457" y="950035"/>
              <a:chExt cx="7495743" cy="400618"/>
            </a:xfrm>
          </p:grpSpPr>
          <p:sp>
            <p:nvSpPr>
              <p:cNvPr id="1643" name="Google Shape;1643;p2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4" name="Google Shape;1644;p2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1645" name="Google Shape;1645;p21"/>
            <p:cNvGrpSpPr/>
            <p:nvPr/>
          </p:nvGrpSpPr>
          <p:grpSpPr>
            <a:xfrm>
              <a:off x="3629457" y="4638858"/>
              <a:ext cx="7495743" cy="575649"/>
              <a:chOff x="3629457" y="950034"/>
              <a:chExt cx="7495743" cy="575649"/>
            </a:xfrm>
          </p:grpSpPr>
          <p:sp>
            <p:nvSpPr>
              <p:cNvPr id="1646" name="Google Shape;1646;p21"/>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7" name="Google Shape;1647;p21"/>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1648" name="Google Shape;1648;p21"/>
          <p:cNvSpPr/>
          <p:nvPr/>
        </p:nvSpPr>
        <p:spPr>
          <a:xfrm>
            <a:off x="-316992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1649" name="Google Shape;1649;p21"/>
          <p:cNvGrpSpPr/>
          <p:nvPr/>
        </p:nvGrpSpPr>
        <p:grpSpPr>
          <a:xfrm>
            <a:off x="-23990393" y="228600"/>
            <a:ext cx="2286000" cy="1194376"/>
            <a:chOff x="863384" y="-231864"/>
            <a:chExt cx="2628900" cy="1153996"/>
          </a:xfrm>
        </p:grpSpPr>
        <p:sp>
          <p:nvSpPr>
            <p:cNvPr id="1650" name="Google Shape;1650;p21"/>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651" name="Google Shape;1651;p21"/>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1652" name="Google Shape;1652;p21"/>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1653" name="Google Shape;1653;p21"/>
          <p:cNvSpPr txBox="1"/>
          <p:nvPr/>
        </p:nvSpPr>
        <p:spPr>
          <a:xfrm>
            <a:off x="-21545826"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1654" name="Google Shape;1654;p21"/>
          <p:cNvGrpSpPr/>
          <p:nvPr/>
        </p:nvGrpSpPr>
        <p:grpSpPr>
          <a:xfrm>
            <a:off x="-12712793" y="228600"/>
            <a:ext cx="2286000" cy="1440597"/>
            <a:chOff x="863384" y="-231864"/>
            <a:chExt cx="2628900" cy="1391893"/>
          </a:xfrm>
        </p:grpSpPr>
        <p:sp>
          <p:nvSpPr>
            <p:cNvPr id="1655" name="Google Shape;1655;p21"/>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656" name="Google Shape;1656;p21"/>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1657" name="Google Shape;1657;p21"/>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1658" name="Google Shape;1658;p21"/>
          <p:cNvGrpSpPr/>
          <p:nvPr/>
        </p:nvGrpSpPr>
        <p:grpSpPr>
          <a:xfrm>
            <a:off x="-10228077" y="685800"/>
            <a:ext cx="7495743" cy="4793343"/>
            <a:chOff x="3629457" y="421164"/>
            <a:chExt cx="7495743" cy="4793343"/>
          </a:xfrm>
        </p:grpSpPr>
        <p:grpSp>
          <p:nvGrpSpPr>
            <p:cNvPr id="1659" name="Google Shape;1659;p21"/>
            <p:cNvGrpSpPr/>
            <p:nvPr/>
          </p:nvGrpSpPr>
          <p:grpSpPr>
            <a:xfrm>
              <a:off x="3629457" y="421164"/>
              <a:ext cx="7495743" cy="400618"/>
              <a:chOff x="3200400" y="1709630"/>
              <a:chExt cx="6521814" cy="400618"/>
            </a:xfrm>
          </p:grpSpPr>
          <p:sp>
            <p:nvSpPr>
              <p:cNvPr id="1660" name="Google Shape;1660;p21"/>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61" name="Google Shape;1661;p21"/>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1662" name="Google Shape;1662;p21"/>
            <p:cNvGrpSpPr/>
            <p:nvPr/>
          </p:nvGrpSpPr>
          <p:grpSpPr>
            <a:xfrm>
              <a:off x="3629457" y="950035"/>
              <a:ext cx="7495743" cy="400618"/>
              <a:chOff x="3629457" y="950035"/>
              <a:chExt cx="7495743" cy="400618"/>
            </a:xfrm>
          </p:grpSpPr>
          <p:sp>
            <p:nvSpPr>
              <p:cNvPr id="1663" name="Google Shape;1663;p2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64" name="Google Shape;1664;p2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1665" name="Google Shape;1665;p21"/>
            <p:cNvGrpSpPr/>
            <p:nvPr/>
          </p:nvGrpSpPr>
          <p:grpSpPr>
            <a:xfrm>
              <a:off x="3629457" y="1411138"/>
              <a:ext cx="7495743" cy="400618"/>
              <a:chOff x="3629457" y="950035"/>
              <a:chExt cx="7495743" cy="400618"/>
            </a:xfrm>
          </p:grpSpPr>
          <p:sp>
            <p:nvSpPr>
              <p:cNvPr id="1666" name="Google Shape;1666;p2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67" name="Google Shape;1667;p21"/>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1668" name="Google Shape;1668;p21"/>
            <p:cNvGrpSpPr/>
            <p:nvPr/>
          </p:nvGrpSpPr>
          <p:grpSpPr>
            <a:xfrm>
              <a:off x="3629457" y="1872241"/>
              <a:ext cx="7495743" cy="400618"/>
              <a:chOff x="3629457" y="950035"/>
              <a:chExt cx="7495743" cy="400618"/>
            </a:xfrm>
          </p:grpSpPr>
          <p:sp>
            <p:nvSpPr>
              <p:cNvPr id="1669" name="Google Shape;1669;p2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0" name="Google Shape;1670;p2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1671" name="Google Shape;1671;p21"/>
            <p:cNvGrpSpPr/>
            <p:nvPr/>
          </p:nvGrpSpPr>
          <p:grpSpPr>
            <a:xfrm>
              <a:off x="3629457" y="2333344"/>
              <a:ext cx="7495743" cy="400618"/>
              <a:chOff x="3629457" y="950035"/>
              <a:chExt cx="7495743" cy="400618"/>
            </a:xfrm>
          </p:grpSpPr>
          <p:sp>
            <p:nvSpPr>
              <p:cNvPr id="1672" name="Google Shape;1672;p2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3" name="Google Shape;1673;p2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1674" name="Google Shape;1674;p21"/>
            <p:cNvGrpSpPr/>
            <p:nvPr/>
          </p:nvGrpSpPr>
          <p:grpSpPr>
            <a:xfrm>
              <a:off x="3629457" y="2794447"/>
              <a:ext cx="7495743" cy="400618"/>
              <a:chOff x="3629457" y="950035"/>
              <a:chExt cx="7495743" cy="400618"/>
            </a:xfrm>
          </p:grpSpPr>
          <p:sp>
            <p:nvSpPr>
              <p:cNvPr id="1675" name="Google Shape;1675;p2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6" name="Google Shape;1676;p2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1677" name="Google Shape;1677;p21"/>
            <p:cNvGrpSpPr/>
            <p:nvPr/>
          </p:nvGrpSpPr>
          <p:grpSpPr>
            <a:xfrm>
              <a:off x="3629457" y="3255550"/>
              <a:ext cx="7495743" cy="400618"/>
              <a:chOff x="3629457" y="950035"/>
              <a:chExt cx="7495743" cy="400618"/>
            </a:xfrm>
          </p:grpSpPr>
          <p:sp>
            <p:nvSpPr>
              <p:cNvPr id="1678" name="Google Shape;1678;p2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9" name="Google Shape;1679;p21"/>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1680" name="Google Shape;1680;p21"/>
            <p:cNvGrpSpPr/>
            <p:nvPr/>
          </p:nvGrpSpPr>
          <p:grpSpPr>
            <a:xfrm>
              <a:off x="3629457" y="3716653"/>
              <a:ext cx="7495743" cy="400618"/>
              <a:chOff x="3629457" y="950035"/>
              <a:chExt cx="7495743" cy="400618"/>
            </a:xfrm>
          </p:grpSpPr>
          <p:sp>
            <p:nvSpPr>
              <p:cNvPr id="1681" name="Google Shape;1681;p2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2" name="Google Shape;1682;p21"/>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1683" name="Google Shape;1683;p21"/>
            <p:cNvGrpSpPr/>
            <p:nvPr/>
          </p:nvGrpSpPr>
          <p:grpSpPr>
            <a:xfrm>
              <a:off x="3629457" y="4177756"/>
              <a:ext cx="7495743" cy="400618"/>
              <a:chOff x="3629457" y="950035"/>
              <a:chExt cx="7495743" cy="400618"/>
            </a:xfrm>
          </p:grpSpPr>
          <p:sp>
            <p:nvSpPr>
              <p:cNvPr id="1684" name="Google Shape;1684;p2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5" name="Google Shape;1685;p2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1686" name="Google Shape;1686;p21"/>
            <p:cNvGrpSpPr/>
            <p:nvPr/>
          </p:nvGrpSpPr>
          <p:grpSpPr>
            <a:xfrm>
              <a:off x="3629457" y="4638858"/>
              <a:ext cx="7495743" cy="575649"/>
              <a:chOff x="3629457" y="950034"/>
              <a:chExt cx="7495743" cy="575649"/>
            </a:xfrm>
          </p:grpSpPr>
          <p:sp>
            <p:nvSpPr>
              <p:cNvPr id="1687" name="Google Shape;1687;p21"/>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8" name="Google Shape;1688;p21"/>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1689" name="Google Shape;1689;p21"/>
          <p:cNvSpPr txBox="1"/>
          <p:nvPr/>
        </p:nvSpPr>
        <p:spPr>
          <a:xfrm>
            <a:off x="-10272671"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grpSp>
        <p:nvGrpSpPr>
          <p:cNvPr id="1690" name="Google Shape;1690;p21"/>
          <p:cNvGrpSpPr/>
          <p:nvPr/>
        </p:nvGrpSpPr>
        <p:grpSpPr>
          <a:xfrm>
            <a:off x="241207" y="228600"/>
            <a:ext cx="2286000" cy="978932"/>
            <a:chOff x="863384" y="-231864"/>
            <a:chExt cx="2628900" cy="945836"/>
          </a:xfrm>
        </p:grpSpPr>
        <p:sp>
          <p:nvSpPr>
            <p:cNvPr id="1691" name="Google Shape;1691;p21"/>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PIN Services</a:t>
              </a:r>
              <a:endParaRPr/>
            </a:p>
          </p:txBody>
        </p:sp>
        <p:sp>
          <p:nvSpPr>
            <p:cNvPr id="1692" name="Google Shape;1692;p21"/>
            <p:cNvSpPr txBox="1"/>
            <p:nvPr/>
          </p:nvSpPr>
          <p:spPr>
            <a:xfrm>
              <a:off x="961700" y="357127"/>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Process</a:t>
              </a:r>
              <a:endParaRPr/>
            </a:p>
          </p:txBody>
        </p:sp>
        <p:cxnSp>
          <p:nvCxnSpPr>
            <p:cNvPr id="1693" name="Google Shape;1693;p21"/>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1694" name="Google Shape;1694;p21"/>
          <p:cNvSpPr/>
          <p:nvPr/>
        </p:nvSpPr>
        <p:spPr>
          <a:xfrm>
            <a:off x="4267199" y="1673615"/>
            <a:ext cx="3401311" cy="3401311"/>
          </a:xfrm>
          <a:custGeom>
            <a:avLst/>
            <a:gdLst/>
            <a:ahLst/>
            <a:cxnLst/>
            <a:rect l="l" t="t" r="r" b="b"/>
            <a:pathLst>
              <a:path w="3690570" h="3690570" extrusionOk="0">
                <a:moveTo>
                  <a:pt x="1845285" y="0"/>
                </a:moveTo>
                <a:cubicBezTo>
                  <a:pt x="2864408" y="0"/>
                  <a:pt x="3690570" y="826162"/>
                  <a:pt x="3690570" y="1845285"/>
                </a:cubicBezTo>
                <a:cubicBezTo>
                  <a:pt x="3690570" y="2864408"/>
                  <a:pt x="2864408" y="3690570"/>
                  <a:pt x="1845285" y="3690570"/>
                </a:cubicBezTo>
                <a:cubicBezTo>
                  <a:pt x="826162" y="3690570"/>
                  <a:pt x="0" y="2864408"/>
                  <a:pt x="0" y="1845285"/>
                </a:cubicBezTo>
                <a:cubicBezTo>
                  <a:pt x="0" y="826162"/>
                  <a:pt x="826162" y="0"/>
                  <a:pt x="1845285" y="0"/>
                </a:cubicBezTo>
                <a:close/>
                <a:moveTo>
                  <a:pt x="1845286" y="238299"/>
                </a:moveTo>
                <a:cubicBezTo>
                  <a:pt x="957772" y="238299"/>
                  <a:pt x="238299" y="957772"/>
                  <a:pt x="238299" y="1845286"/>
                </a:cubicBezTo>
                <a:cubicBezTo>
                  <a:pt x="238299" y="2732800"/>
                  <a:pt x="957772" y="3452273"/>
                  <a:pt x="1845286" y="3452273"/>
                </a:cubicBezTo>
                <a:cubicBezTo>
                  <a:pt x="2732800" y="3452273"/>
                  <a:pt x="3452273" y="2732800"/>
                  <a:pt x="3452273" y="1845286"/>
                </a:cubicBezTo>
                <a:cubicBezTo>
                  <a:pt x="3452273" y="957772"/>
                  <a:pt x="2732800" y="238299"/>
                  <a:pt x="1845286" y="238299"/>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5" name="Google Shape;1695;p21"/>
          <p:cNvSpPr/>
          <p:nvPr/>
        </p:nvSpPr>
        <p:spPr>
          <a:xfrm>
            <a:off x="5393927" y="438190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6" name="Google Shape;1696;p21"/>
          <p:cNvSpPr/>
          <p:nvPr/>
        </p:nvSpPr>
        <p:spPr>
          <a:xfrm>
            <a:off x="6841544" y="183657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7" name="Google Shape;1697;p21"/>
          <p:cNvSpPr/>
          <p:nvPr/>
        </p:nvSpPr>
        <p:spPr>
          <a:xfrm>
            <a:off x="3925185" y="186496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8" name="Google Shape;1698;p21"/>
          <p:cNvSpPr/>
          <p:nvPr/>
        </p:nvSpPr>
        <p:spPr>
          <a:xfrm>
            <a:off x="3925185" y="3560750"/>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9" name="Google Shape;1699;p21"/>
          <p:cNvSpPr/>
          <p:nvPr/>
        </p:nvSpPr>
        <p:spPr>
          <a:xfrm>
            <a:off x="6841544" y="3538421"/>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00" name="Google Shape;1700;p21"/>
          <p:cNvSpPr/>
          <p:nvPr/>
        </p:nvSpPr>
        <p:spPr>
          <a:xfrm rot="1671848">
            <a:off x="6690751" y="146321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01" name="Google Shape;1701;p21"/>
          <p:cNvSpPr/>
          <p:nvPr/>
        </p:nvSpPr>
        <p:spPr>
          <a:xfrm rot="5400000">
            <a:off x="7651887" y="3096343"/>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02" name="Google Shape;1702;p21"/>
          <p:cNvSpPr/>
          <p:nvPr/>
        </p:nvSpPr>
        <p:spPr>
          <a:xfrm rot="8782795">
            <a:off x="6777187" y="4847336"/>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03" name="Google Shape;1703;p21"/>
          <p:cNvSpPr/>
          <p:nvPr/>
        </p:nvSpPr>
        <p:spPr>
          <a:xfrm rot="-9071727">
            <a:off x="4687749" y="4852837"/>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04" name="Google Shape;1704;p21"/>
          <p:cNvSpPr/>
          <p:nvPr/>
        </p:nvSpPr>
        <p:spPr>
          <a:xfrm rot="-5400000">
            <a:off x="3780911" y="3135438"/>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05" name="Google Shape;1705;p21"/>
          <p:cNvSpPr/>
          <p:nvPr/>
        </p:nvSpPr>
        <p:spPr>
          <a:xfrm rot="-1726632">
            <a:off x="4770449" y="147897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06" name="Google Shape;1706;p21"/>
          <p:cNvSpPr txBox="1"/>
          <p:nvPr/>
        </p:nvSpPr>
        <p:spPr>
          <a:xfrm>
            <a:off x="4881206" y="2632471"/>
            <a:ext cx="2152171"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rgbClr val="F5F5F4"/>
                </a:solidFill>
                <a:latin typeface="Open Sans"/>
                <a:ea typeface="Open Sans"/>
                <a:cs typeface="Open Sans"/>
                <a:sym typeface="Open Sans"/>
              </a:rPr>
              <a:t>Process </a:t>
            </a:r>
            <a:r>
              <a:rPr lang="en-US" sz="2600">
                <a:solidFill>
                  <a:srgbClr val="F5F5F4"/>
                </a:solidFill>
                <a:latin typeface="Open Sans"/>
                <a:ea typeface="Open Sans"/>
                <a:cs typeface="Open Sans"/>
                <a:sym typeface="Open Sans"/>
              </a:rPr>
              <a:t>of Providing PIN Services</a:t>
            </a:r>
            <a:endParaRPr/>
          </a:p>
        </p:txBody>
      </p:sp>
      <p:sp>
        <p:nvSpPr>
          <p:cNvPr id="1707" name="Google Shape;1707;p21"/>
          <p:cNvSpPr txBox="1"/>
          <p:nvPr/>
        </p:nvSpPr>
        <p:spPr>
          <a:xfrm>
            <a:off x="6868163" y="2192672"/>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Treatment Plan</a:t>
            </a:r>
            <a:endParaRPr/>
          </a:p>
        </p:txBody>
      </p:sp>
      <p:sp>
        <p:nvSpPr>
          <p:cNvPr id="1708" name="Google Shape;1708;p21"/>
          <p:cNvSpPr txBox="1"/>
          <p:nvPr/>
        </p:nvSpPr>
        <p:spPr>
          <a:xfrm>
            <a:off x="6877400" y="3959721"/>
            <a:ext cx="1090873" cy="292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Consent</a:t>
            </a:r>
            <a:endParaRPr/>
          </a:p>
        </p:txBody>
      </p:sp>
      <p:sp>
        <p:nvSpPr>
          <p:cNvPr id="1709" name="Google Shape;1709;p21"/>
          <p:cNvSpPr txBox="1"/>
          <p:nvPr/>
        </p:nvSpPr>
        <p:spPr>
          <a:xfrm>
            <a:off x="5401252" y="4716185"/>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Provision of Services</a:t>
            </a:r>
            <a:endParaRPr/>
          </a:p>
        </p:txBody>
      </p:sp>
      <p:sp>
        <p:nvSpPr>
          <p:cNvPr id="1710" name="Google Shape;1710;p21"/>
          <p:cNvSpPr txBox="1"/>
          <p:nvPr/>
        </p:nvSpPr>
        <p:spPr>
          <a:xfrm>
            <a:off x="3775487" y="4031908"/>
            <a:ext cx="143554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Documentation</a:t>
            </a:r>
            <a:endParaRPr/>
          </a:p>
        </p:txBody>
      </p:sp>
      <p:sp>
        <p:nvSpPr>
          <p:cNvPr id="1711" name="Google Shape;1711;p21"/>
          <p:cNvSpPr txBox="1"/>
          <p:nvPr/>
        </p:nvSpPr>
        <p:spPr>
          <a:xfrm>
            <a:off x="4033318" y="2300725"/>
            <a:ext cx="93347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Open Sans"/>
                <a:ea typeface="Open Sans"/>
                <a:cs typeface="Open Sans"/>
                <a:sym typeface="Open Sans"/>
              </a:rPr>
              <a:t>Billing</a:t>
            </a:r>
            <a:endParaRPr/>
          </a:p>
        </p:txBody>
      </p:sp>
      <p:grpSp>
        <p:nvGrpSpPr>
          <p:cNvPr id="1712" name="Google Shape;1712;p21"/>
          <p:cNvGrpSpPr/>
          <p:nvPr/>
        </p:nvGrpSpPr>
        <p:grpSpPr>
          <a:xfrm>
            <a:off x="5393927" y="1038934"/>
            <a:ext cx="1147854" cy="1147854"/>
            <a:chOff x="5393927" y="1038934"/>
            <a:chExt cx="1147854" cy="1147854"/>
          </a:xfrm>
        </p:grpSpPr>
        <p:sp>
          <p:nvSpPr>
            <p:cNvPr id="1713" name="Google Shape;1713;p21"/>
            <p:cNvSpPr/>
            <p:nvPr/>
          </p:nvSpPr>
          <p:spPr>
            <a:xfrm>
              <a:off x="5393927" y="1038934"/>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14" name="Google Shape;1714;p21"/>
            <p:cNvSpPr txBox="1"/>
            <p:nvPr/>
          </p:nvSpPr>
          <p:spPr>
            <a:xfrm>
              <a:off x="5445978" y="1403150"/>
              <a:ext cx="1034256"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Initiating Visit</a:t>
              </a:r>
              <a:endParaRPr/>
            </a:p>
          </p:txBody>
        </p:sp>
        <p:sp>
          <p:nvSpPr>
            <p:cNvPr id="1715" name="Google Shape;1715;p21"/>
            <p:cNvSpPr txBox="1"/>
            <p:nvPr/>
          </p:nvSpPr>
          <p:spPr>
            <a:xfrm>
              <a:off x="5690193" y="121467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1</a:t>
              </a:r>
              <a:endParaRPr/>
            </a:p>
          </p:txBody>
        </p:sp>
      </p:grpSp>
      <p:sp>
        <p:nvSpPr>
          <p:cNvPr id="1716" name="Google Shape;1716;p21"/>
          <p:cNvSpPr txBox="1"/>
          <p:nvPr/>
        </p:nvSpPr>
        <p:spPr>
          <a:xfrm>
            <a:off x="7146899" y="2048709"/>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2</a:t>
            </a:r>
            <a:endParaRPr/>
          </a:p>
        </p:txBody>
      </p:sp>
      <p:sp>
        <p:nvSpPr>
          <p:cNvPr id="1717" name="Google Shape;1717;p21"/>
          <p:cNvSpPr txBox="1"/>
          <p:nvPr/>
        </p:nvSpPr>
        <p:spPr>
          <a:xfrm>
            <a:off x="7166830" y="379212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3</a:t>
            </a:r>
            <a:endParaRPr/>
          </a:p>
        </p:txBody>
      </p:sp>
      <p:sp>
        <p:nvSpPr>
          <p:cNvPr id="1718" name="Google Shape;1718;p21"/>
          <p:cNvSpPr txBox="1"/>
          <p:nvPr/>
        </p:nvSpPr>
        <p:spPr>
          <a:xfrm>
            <a:off x="5679988" y="4516292"/>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4</a:t>
            </a:r>
            <a:endParaRPr/>
          </a:p>
        </p:txBody>
      </p:sp>
      <p:sp>
        <p:nvSpPr>
          <p:cNvPr id="1719" name="Google Shape;1719;p21"/>
          <p:cNvSpPr txBox="1"/>
          <p:nvPr/>
        </p:nvSpPr>
        <p:spPr>
          <a:xfrm>
            <a:off x="4226558" y="3795483"/>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5</a:t>
            </a:r>
            <a:endParaRPr/>
          </a:p>
        </p:txBody>
      </p:sp>
      <p:sp>
        <p:nvSpPr>
          <p:cNvPr id="1720" name="Google Shape;1720;p21"/>
          <p:cNvSpPr txBox="1"/>
          <p:nvPr/>
        </p:nvSpPr>
        <p:spPr>
          <a:xfrm>
            <a:off x="4243944" y="2079066"/>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6</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6" name="Google Shape;1726;p22"/>
          <p:cNvSpPr/>
          <p:nvPr/>
        </p:nvSpPr>
        <p:spPr>
          <a:xfrm>
            <a:off x="-102184200" y="-914401"/>
            <a:ext cx="1437132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727" name="Google Shape;1727;p22"/>
          <p:cNvGrpSpPr/>
          <p:nvPr/>
        </p:nvGrpSpPr>
        <p:grpSpPr>
          <a:xfrm>
            <a:off x="-98907600" y="1278168"/>
            <a:ext cx="2628900" cy="1527757"/>
            <a:chOff x="863384" y="-231864"/>
            <a:chExt cx="2628900" cy="1527757"/>
          </a:xfrm>
        </p:grpSpPr>
        <p:sp>
          <p:nvSpPr>
            <p:cNvPr id="1728" name="Google Shape;1728;p22"/>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1729" name="Google Shape;1729;p22"/>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1730" name="Google Shape;1730;p22"/>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1731" name="Google Shape;1731;p22"/>
          <p:cNvSpPr txBox="1"/>
          <p:nvPr/>
        </p:nvSpPr>
        <p:spPr>
          <a:xfrm>
            <a:off x="-1004379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1732" name="Google Shape;1732;p22"/>
          <p:cNvGrpSpPr/>
          <p:nvPr/>
        </p:nvGrpSpPr>
        <p:grpSpPr>
          <a:xfrm>
            <a:off x="-93802200" y="990599"/>
            <a:ext cx="4343400" cy="4310152"/>
            <a:chOff x="7094351" y="1019972"/>
            <a:chExt cx="4343400" cy="4310152"/>
          </a:xfrm>
        </p:grpSpPr>
        <p:grpSp>
          <p:nvGrpSpPr>
            <p:cNvPr id="1733" name="Google Shape;1733;p22"/>
            <p:cNvGrpSpPr/>
            <p:nvPr/>
          </p:nvGrpSpPr>
          <p:grpSpPr>
            <a:xfrm>
              <a:off x="7094351" y="1019972"/>
              <a:ext cx="2057400" cy="4306276"/>
              <a:chOff x="6557074" y="1021910"/>
              <a:chExt cx="2057400" cy="4306276"/>
            </a:xfrm>
          </p:grpSpPr>
          <p:grpSp>
            <p:nvGrpSpPr>
              <p:cNvPr id="1734" name="Google Shape;1734;p22"/>
              <p:cNvGrpSpPr/>
              <p:nvPr/>
            </p:nvGrpSpPr>
            <p:grpSpPr>
              <a:xfrm>
                <a:off x="6557074" y="1021910"/>
                <a:ext cx="2057400" cy="2057400"/>
                <a:chOff x="3853911" y="2895600"/>
                <a:chExt cx="2057400" cy="2057400"/>
              </a:xfrm>
            </p:grpSpPr>
            <p:sp>
              <p:nvSpPr>
                <p:cNvPr id="1735" name="Google Shape;1735;p22"/>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36" name="Google Shape;1736;p22"/>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1737" name="Google Shape;1737;p22"/>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1738" name="Google Shape;1738;p22"/>
              <p:cNvGrpSpPr/>
              <p:nvPr/>
            </p:nvGrpSpPr>
            <p:grpSpPr>
              <a:xfrm>
                <a:off x="6557074" y="3270786"/>
                <a:ext cx="2057400" cy="2057400"/>
                <a:chOff x="3853911" y="2895600"/>
                <a:chExt cx="2057400" cy="2057400"/>
              </a:xfrm>
            </p:grpSpPr>
            <p:sp>
              <p:nvSpPr>
                <p:cNvPr id="1739" name="Google Shape;1739;p22"/>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40" name="Google Shape;1740;p22"/>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1741" name="Google Shape;1741;p22"/>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1742" name="Google Shape;1742;p22"/>
            <p:cNvGrpSpPr/>
            <p:nvPr/>
          </p:nvGrpSpPr>
          <p:grpSpPr>
            <a:xfrm>
              <a:off x="9380351" y="1019972"/>
              <a:ext cx="2057400" cy="4310152"/>
              <a:chOff x="9380351" y="1019972"/>
              <a:chExt cx="2057400" cy="4310152"/>
            </a:xfrm>
          </p:grpSpPr>
          <p:grpSp>
            <p:nvGrpSpPr>
              <p:cNvPr id="1743" name="Google Shape;1743;p22"/>
              <p:cNvGrpSpPr/>
              <p:nvPr/>
            </p:nvGrpSpPr>
            <p:grpSpPr>
              <a:xfrm>
                <a:off x="9380351" y="1019972"/>
                <a:ext cx="2057400" cy="2057400"/>
                <a:chOff x="3853911" y="2895600"/>
                <a:chExt cx="2057400" cy="2057400"/>
              </a:xfrm>
            </p:grpSpPr>
            <p:sp>
              <p:nvSpPr>
                <p:cNvPr id="1744" name="Google Shape;1744;p22"/>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45" name="Google Shape;1745;p22"/>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1746" name="Google Shape;1746;p22"/>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1747" name="Google Shape;1747;p22"/>
              <p:cNvGrpSpPr/>
              <p:nvPr/>
            </p:nvGrpSpPr>
            <p:grpSpPr>
              <a:xfrm>
                <a:off x="9380351" y="3272724"/>
                <a:ext cx="2057400" cy="2057400"/>
                <a:chOff x="3853911" y="2895600"/>
                <a:chExt cx="2057400" cy="2057400"/>
              </a:xfrm>
            </p:grpSpPr>
            <p:sp>
              <p:nvSpPr>
                <p:cNvPr id="1748" name="Google Shape;1748;p22"/>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49" name="Google Shape;1749;p22"/>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1750" name="Google Shape;1750;p22"/>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1751" name="Google Shape;1751;p22"/>
          <p:cNvSpPr/>
          <p:nvPr/>
        </p:nvSpPr>
        <p:spPr>
          <a:xfrm rot="-871900">
            <a:off x="-920624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752" name="Google Shape;1752;p22"/>
          <p:cNvGrpSpPr/>
          <p:nvPr/>
        </p:nvGrpSpPr>
        <p:grpSpPr>
          <a:xfrm>
            <a:off x="-88011000" y="228600"/>
            <a:ext cx="2286000" cy="917378"/>
            <a:chOff x="863384" y="-231864"/>
            <a:chExt cx="2628900" cy="886363"/>
          </a:xfrm>
        </p:grpSpPr>
        <p:sp>
          <p:nvSpPr>
            <p:cNvPr id="1753" name="Google Shape;1753;p22"/>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754" name="Google Shape;1754;p22"/>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1755" name="Google Shape;1755;p22"/>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1756" name="Google Shape;1756;p22"/>
          <p:cNvSpPr txBox="1"/>
          <p:nvPr/>
        </p:nvSpPr>
        <p:spPr>
          <a:xfrm>
            <a:off x="-849630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1757" name="Google Shape;1757;p22"/>
          <p:cNvGrpSpPr/>
          <p:nvPr/>
        </p:nvGrpSpPr>
        <p:grpSpPr>
          <a:xfrm>
            <a:off x="-76339793" y="228600"/>
            <a:ext cx="2286000" cy="917378"/>
            <a:chOff x="863384" y="-231864"/>
            <a:chExt cx="2628900" cy="886363"/>
          </a:xfrm>
        </p:grpSpPr>
        <p:sp>
          <p:nvSpPr>
            <p:cNvPr id="1758" name="Google Shape;1758;p22"/>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759" name="Google Shape;1759;p22"/>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1760" name="Google Shape;1760;p22"/>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1761" name="Google Shape;1761;p22"/>
          <p:cNvSpPr txBox="1"/>
          <p:nvPr/>
        </p:nvSpPr>
        <p:spPr>
          <a:xfrm>
            <a:off x="-73171302"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1762" name="Google Shape;1762;p22"/>
          <p:cNvGrpSpPr/>
          <p:nvPr/>
        </p:nvGrpSpPr>
        <p:grpSpPr>
          <a:xfrm>
            <a:off x="-75933300" y="3770423"/>
            <a:ext cx="10896600" cy="1526452"/>
            <a:chOff x="381000" y="4112348"/>
            <a:chExt cx="10896600" cy="1526452"/>
          </a:xfrm>
        </p:grpSpPr>
        <p:sp>
          <p:nvSpPr>
            <p:cNvPr id="1763" name="Google Shape;1763;p22"/>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1764" name="Google Shape;1764;p22"/>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765" name="Google Shape;1765;p22"/>
          <p:cNvGrpSpPr/>
          <p:nvPr/>
        </p:nvGrpSpPr>
        <p:grpSpPr>
          <a:xfrm>
            <a:off x="-62547593" y="228600"/>
            <a:ext cx="2286000" cy="917378"/>
            <a:chOff x="863384" y="-231864"/>
            <a:chExt cx="2628900" cy="886363"/>
          </a:xfrm>
        </p:grpSpPr>
        <p:sp>
          <p:nvSpPr>
            <p:cNvPr id="1766" name="Google Shape;1766;p22"/>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767" name="Google Shape;1767;p22"/>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1768" name="Google Shape;1768;p22"/>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1769" name="Google Shape;1769;p22"/>
          <p:cNvGrpSpPr/>
          <p:nvPr/>
        </p:nvGrpSpPr>
        <p:grpSpPr>
          <a:xfrm>
            <a:off x="-60812418" y="1222832"/>
            <a:ext cx="9834618" cy="4415968"/>
            <a:chOff x="707235" y="1331753"/>
            <a:chExt cx="9834618" cy="4415968"/>
          </a:xfrm>
        </p:grpSpPr>
        <p:grpSp>
          <p:nvGrpSpPr>
            <p:cNvPr id="1770" name="Google Shape;1770;p22"/>
            <p:cNvGrpSpPr/>
            <p:nvPr/>
          </p:nvGrpSpPr>
          <p:grpSpPr>
            <a:xfrm>
              <a:off x="707235" y="1331753"/>
              <a:ext cx="1914824" cy="4380272"/>
              <a:chOff x="707235" y="1331753"/>
              <a:chExt cx="1914824" cy="4380272"/>
            </a:xfrm>
          </p:grpSpPr>
          <p:sp>
            <p:nvSpPr>
              <p:cNvPr id="1771" name="Google Shape;1771;p22"/>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772" name="Google Shape;1772;p22"/>
              <p:cNvGrpSpPr/>
              <p:nvPr/>
            </p:nvGrpSpPr>
            <p:grpSpPr>
              <a:xfrm>
                <a:off x="707235" y="1895206"/>
                <a:ext cx="1902767" cy="1211104"/>
                <a:chOff x="367248" y="1351516"/>
                <a:chExt cx="2762091" cy="1594829"/>
              </a:xfrm>
            </p:grpSpPr>
            <p:sp>
              <p:nvSpPr>
                <p:cNvPr id="1773" name="Google Shape;1773;p22"/>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74" name="Google Shape;1774;p22"/>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1775" name="Google Shape;1775;p22"/>
              <p:cNvGrpSpPr/>
              <p:nvPr/>
            </p:nvGrpSpPr>
            <p:grpSpPr>
              <a:xfrm>
                <a:off x="707584" y="3273372"/>
                <a:ext cx="1902069" cy="1138118"/>
                <a:chOff x="358059" y="1325927"/>
                <a:chExt cx="2761078" cy="1498718"/>
              </a:xfrm>
            </p:grpSpPr>
            <p:sp>
              <p:nvSpPr>
                <p:cNvPr id="1776" name="Google Shape;1776;p22"/>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77" name="Google Shape;1777;p22"/>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1778" name="Google Shape;1778;p22"/>
              <p:cNvGrpSpPr/>
              <p:nvPr/>
            </p:nvGrpSpPr>
            <p:grpSpPr>
              <a:xfrm>
                <a:off x="712697" y="4586479"/>
                <a:ext cx="1909362" cy="1125546"/>
                <a:chOff x="329517" y="1325927"/>
                <a:chExt cx="2771665" cy="1482162"/>
              </a:xfrm>
            </p:grpSpPr>
            <p:sp>
              <p:nvSpPr>
                <p:cNvPr id="1779" name="Google Shape;1779;p22"/>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0" name="Google Shape;1780;p22"/>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1781" name="Google Shape;1781;p22"/>
            <p:cNvGrpSpPr/>
            <p:nvPr/>
          </p:nvGrpSpPr>
          <p:grpSpPr>
            <a:xfrm>
              <a:off x="2911630" y="1331753"/>
              <a:ext cx="3658735" cy="4380272"/>
              <a:chOff x="2911630" y="1331753"/>
              <a:chExt cx="3658735" cy="4380272"/>
            </a:xfrm>
          </p:grpSpPr>
          <p:grpSp>
            <p:nvGrpSpPr>
              <p:cNvPr id="1782" name="Google Shape;1782;p22"/>
              <p:cNvGrpSpPr/>
              <p:nvPr/>
            </p:nvGrpSpPr>
            <p:grpSpPr>
              <a:xfrm>
                <a:off x="2911630" y="1331753"/>
                <a:ext cx="3630783" cy="400618"/>
                <a:chOff x="439983" y="668969"/>
                <a:chExt cx="3630783" cy="400618"/>
              </a:xfrm>
            </p:grpSpPr>
            <p:sp>
              <p:nvSpPr>
                <p:cNvPr id="1783" name="Google Shape;1783;p22"/>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4" name="Google Shape;1784;p22"/>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1785" name="Google Shape;1785;p22"/>
              <p:cNvGrpSpPr/>
              <p:nvPr/>
            </p:nvGrpSpPr>
            <p:grpSpPr>
              <a:xfrm>
                <a:off x="2911630" y="1895014"/>
                <a:ext cx="3658735" cy="1195916"/>
                <a:chOff x="343281" y="1952120"/>
                <a:chExt cx="3658735" cy="1195916"/>
              </a:xfrm>
            </p:grpSpPr>
            <p:sp>
              <p:nvSpPr>
                <p:cNvPr id="1786" name="Google Shape;1786;p22"/>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7" name="Google Shape;1787;p22"/>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1788" name="Google Shape;1788;p22"/>
              <p:cNvGrpSpPr/>
              <p:nvPr/>
            </p:nvGrpSpPr>
            <p:grpSpPr>
              <a:xfrm>
                <a:off x="2911630" y="3253573"/>
                <a:ext cx="3630783" cy="1161242"/>
                <a:chOff x="366355" y="1952119"/>
                <a:chExt cx="3630783" cy="1161242"/>
              </a:xfrm>
            </p:grpSpPr>
            <p:sp>
              <p:nvSpPr>
                <p:cNvPr id="1789" name="Google Shape;1789;p22"/>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90" name="Google Shape;1790;p22"/>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1791" name="Google Shape;1791;p22"/>
              <p:cNvGrpSpPr/>
              <p:nvPr/>
            </p:nvGrpSpPr>
            <p:grpSpPr>
              <a:xfrm>
                <a:off x="2911630" y="4577458"/>
                <a:ext cx="3628431" cy="1134567"/>
                <a:chOff x="375938" y="1923054"/>
                <a:chExt cx="3628431" cy="1134567"/>
              </a:xfrm>
            </p:grpSpPr>
            <p:sp>
              <p:nvSpPr>
                <p:cNvPr id="1792" name="Google Shape;1792;p22"/>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93" name="Google Shape;1793;p22"/>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1794" name="Google Shape;1794;p22"/>
            <p:cNvGrpSpPr/>
            <p:nvPr/>
          </p:nvGrpSpPr>
          <p:grpSpPr>
            <a:xfrm>
              <a:off x="6821281" y="1331753"/>
              <a:ext cx="3720572" cy="4415968"/>
              <a:chOff x="6821281" y="1331753"/>
              <a:chExt cx="3720572" cy="4415968"/>
            </a:xfrm>
          </p:grpSpPr>
          <p:grpSp>
            <p:nvGrpSpPr>
              <p:cNvPr id="1795" name="Google Shape;1795;p22"/>
              <p:cNvGrpSpPr/>
              <p:nvPr/>
            </p:nvGrpSpPr>
            <p:grpSpPr>
              <a:xfrm>
                <a:off x="6821281" y="1331753"/>
                <a:ext cx="3628431" cy="400618"/>
                <a:chOff x="453945" y="668969"/>
                <a:chExt cx="3628431" cy="400618"/>
              </a:xfrm>
            </p:grpSpPr>
            <p:sp>
              <p:nvSpPr>
                <p:cNvPr id="1796" name="Google Shape;1796;p22"/>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97" name="Google Shape;1797;p22"/>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1798" name="Google Shape;1798;p22"/>
              <p:cNvGrpSpPr/>
              <p:nvPr/>
            </p:nvGrpSpPr>
            <p:grpSpPr>
              <a:xfrm>
                <a:off x="6821281" y="1895013"/>
                <a:ext cx="3720572" cy="1211297"/>
                <a:chOff x="347925" y="1952119"/>
                <a:chExt cx="3720572" cy="1211297"/>
              </a:xfrm>
            </p:grpSpPr>
            <p:sp>
              <p:nvSpPr>
                <p:cNvPr id="1799" name="Google Shape;1799;p22"/>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0" name="Google Shape;1800;p22"/>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1801" name="Google Shape;1801;p22"/>
              <p:cNvGrpSpPr/>
              <p:nvPr/>
            </p:nvGrpSpPr>
            <p:grpSpPr>
              <a:xfrm>
                <a:off x="6821281" y="3250248"/>
                <a:ext cx="3706521" cy="1161242"/>
                <a:chOff x="361976" y="1952120"/>
                <a:chExt cx="3706521" cy="1161242"/>
              </a:xfrm>
            </p:grpSpPr>
            <p:sp>
              <p:nvSpPr>
                <p:cNvPr id="1802" name="Google Shape;1802;p22"/>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3" name="Google Shape;1803;p22"/>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1804" name="Google Shape;1804;p22"/>
              <p:cNvGrpSpPr/>
              <p:nvPr/>
            </p:nvGrpSpPr>
            <p:grpSpPr>
              <a:xfrm>
                <a:off x="6821281" y="4586479"/>
                <a:ext cx="3628431" cy="1161242"/>
                <a:chOff x="347925" y="1952120"/>
                <a:chExt cx="3628431" cy="1161242"/>
              </a:xfrm>
            </p:grpSpPr>
            <p:sp>
              <p:nvSpPr>
                <p:cNvPr id="1805" name="Google Shape;1805;p22"/>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6" name="Google Shape;1806;p22"/>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1807" name="Google Shape;1807;p22"/>
          <p:cNvSpPr txBox="1"/>
          <p:nvPr/>
        </p:nvSpPr>
        <p:spPr>
          <a:xfrm>
            <a:off x="-58149644"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1808" name="Google Shape;1808;p22"/>
          <p:cNvGrpSpPr/>
          <p:nvPr/>
        </p:nvGrpSpPr>
        <p:grpSpPr>
          <a:xfrm>
            <a:off x="-48983993" y="228600"/>
            <a:ext cx="2286000" cy="1194376"/>
            <a:chOff x="863384" y="-231864"/>
            <a:chExt cx="2628900" cy="1153996"/>
          </a:xfrm>
        </p:grpSpPr>
        <p:sp>
          <p:nvSpPr>
            <p:cNvPr id="1809" name="Google Shape;1809;p22"/>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810" name="Google Shape;1810;p22"/>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1811" name="Google Shape;1811;p22"/>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1812" name="Google Shape;1812;p22"/>
          <p:cNvSpPr txBox="1"/>
          <p:nvPr/>
        </p:nvSpPr>
        <p:spPr>
          <a:xfrm>
            <a:off x="-450342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1813" name="Google Shape;1813;p22" descr="User outline"/>
          <p:cNvPicPr preferRelativeResize="0"/>
          <p:nvPr/>
        </p:nvPicPr>
        <p:blipFill rotWithShape="1">
          <a:blip r:embed="rId3">
            <a:alphaModFix/>
          </a:blip>
          <a:srcRect/>
          <a:stretch/>
        </p:blipFill>
        <p:spPr>
          <a:xfrm>
            <a:off x="-48166073" y="1759697"/>
            <a:ext cx="3061219" cy="3061219"/>
          </a:xfrm>
          <a:prstGeom prst="rect">
            <a:avLst/>
          </a:prstGeom>
          <a:noFill/>
          <a:ln>
            <a:noFill/>
          </a:ln>
        </p:spPr>
      </p:pic>
      <p:grpSp>
        <p:nvGrpSpPr>
          <p:cNvPr id="1814" name="Google Shape;1814;p22"/>
          <p:cNvGrpSpPr/>
          <p:nvPr/>
        </p:nvGrpSpPr>
        <p:grpSpPr>
          <a:xfrm>
            <a:off x="-36563393" y="228600"/>
            <a:ext cx="2286000" cy="1194375"/>
            <a:chOff x="863384" y="-231864"/>
            <a:chExt cx="2628900" cy="1153995"/>
          </a:xfrm>
        </p:grpSpPr>
        <p:sp>
          <p:nvSpPr>
            <p:cNvPr id="1815" name="Google Shape;1815;p22"/>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816" name="Google Shape;1816;p22"/>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1817" name="Google Shape;1817;p22"/>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1818" name="Google Shape;1818;p22"/>
          <p:cNvGrpSpPr/>
          <p:nvPr/>
        </p:nvGrpSpPr>
        <p:grpSpPr>
          <a:xfrm>
            <a:off x="-34078677" y="685800"/>
            <a:ext cx="7495743" cy="4793343"/>
            <a:chOff x="3629457" y="421164"/>
            <a:chExt cx="7495743" cy="4793343"/>
          </a:xfrm>
        </p:grpSpPr>
        <p:grpSp>
          <p:nvGrpSpPr>
            <p:cNvPr id="1819" name="Google Shape;1819;p22"/>
            <p:cNvGrpSpPr/>
            <p:nvPr/>
          </p:nvGrpSpPr>
          <p:grpSpPr>
            <a:xfrm>
              <a:off x="3629457" y="421164"/>
              <a:ext cx="7495743" cy="400618"/>
              <a:chOff x="3200400" y="1709630"/>
              <a:chExt cx="6521814" cy="400618"/>
            </a:xfrm>
          </p:grpSpPr>
          <p:sp>
            <p:nvSpPr>
              <p:cNvPr id="1820" name="Google Shape;1820;p22"/>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1" name="Google Shape;1821;p22"/>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1822" name="Google Shape;1822;p22"/>
            <p:cNvGrpSpPr/>
            <p:nvPr/>
          </p:nvGrpSpPr>
          <p:grpSpPr>
            <a:xfrm>
              <a:off x="3629457" y="950035"/>
              <a:ext cx="7495743" cy="400618"/>
              <a:chOff x="3629457" y="950035"/>
              <a:chExt cx="7495743" cy="400618"/>
            </a:xfrm>
          </p:grpSpPr>
          <p:sp>
            <p:nvSpPr>
              <p:cNvPr id="1823" name="Google Shape;1823;p2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4" name="Google Shape;1824;p2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1825" name="Google Shape;1825;p22"/>
            <p:cNvGrpSpPr/>
            <p:nvPr/>
          </p:nvGrpSpPr>
          <p:grpSpPr>
            <a:xfrm>
              <a:off x="3629457" y="1411138"/>
              <a:ext cx="7495743" cy="400618"/>
              <a:chOff x="3629457" y="950035"/>
              <a:chExt cx="7495743" cy="400618"/>
            </a:xfrm>
          </p:grpSpPr>
          <p:sp>
            <p:nvSpPr>
              <p:cNvPr id="1826" name="Google Shape;1826;p2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7" name="Google Shape;1827;p22"/>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1828" name="Google Shape;1828;p22"/>
            <p:cNvGrpSpPr/>
            <p:nvPr/>
          </p:nvGrpSpPr>
          <p:grpSpPr>
            <a:xfrm>
              <a:off x="3629457" y="1872241"/>
              <a:ext cx="7495743" cy="400618"/>
              <a:chOff x="3629457" y="950035"/>
              <a:chExt cx="7495743" cy="400618"/>
            </a:xfrm>
          </p:grpSpPr>
          <p:sp>
            <p:nvSpPr>
              <p:cNvPr id="1829" name="Google Shape;1829;p2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30" name="Google Shape;1830;p2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1831" name="Google Shape;1831;p22"/>
            <p:cNvGrpSpPr/>
            <p:nvPr/>
          </p:nvGrpSpPr>
          <p:grpSpPr>
            <a:xfrm>
              <a:off x="3629457" y="2333344"/>
              <a:ext cx="7495743" cy="400618"/>
              <a:chOff x="3629457" y="950035"/>
              <a:chExt cx="7495743" cy="400618"/>
            </a:xfrm>
          </p:grpSpPr>
          <p:sp>
            <p:nvSpPr>
              <p:cNvPr id="1832" name="Google Shape;1832;p2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33" name="Google Shape;1833;p2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1834" name="Google Shape;1834;p22"/>
            <p:cNvGrpSpPr/>
            <p:nvPr/>
          </p:nvGrpSpPr>
          <p:grpSpPr>
            <a:xfrm>
              <a:off x="3629457" y="2794447"/>
              <a:ext cx="7495743" cy="400618"/>
              <a:chOff x="3629457" y="950035"/>
              <a:chExt cx="7495743" cy="400618"/>
            </a:xfrm>
          </p:grpSpPr>
          <p:sp>
            <p:nvSpPr>
              <p:cNvPr id="1835" name="Google Shape;1835;p2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36" name="Google Shape;1836;p2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1837" name="Google Shape;1837;p22"/>
            <p:cNvGrpSpPr/>
            <p:nvPr/>
          </p:nvGrpSpPr>
          <p:grpSpPr>
            <a:xfrm>
              <a:off x="3629457" y="3255550"/>
              <a:ext cx="7495743" cy="400618"/>
              <a:chOff x="3629457" y="950035"/>
              <a:chExt cx="7495743" cy="400618"/>
            </a:xfrm>
          </p:grpSpPr>
          <p:sp>
            <p:nvSpPr>
              <p:cNvPr id="1838" name="Google Shape;1838;p2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39" name="Google Shape;1839;p22"/>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1840" name="Google Shape;1840;p22"/>
            <p:cNvGrpSpPr/>
            <p:nvPr/>
          </p:nvGrpSpPr>
          <p:grpSpPr>
            <a:xfrm>
              <a:off x="3629457" y="3716653"/>
              <a:ext cx="7495743" cy="400618"/>
              <a:chOff x="3629457" y="950035"/>
              <a:chExt cx="7495743" cy="400618"/>
            </a:xfrm>
          </p:grpSpPr>
          <p:sp>
            <p:nvSpPr>
              <p:cNvPr id="1841" name="Google Shape;1841;p2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42" name="Google Shape;1842;p22"/>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1843" name="Google Shape;1843;p22"/>
            <p:cNvGrpSpPr/>
            <p:nvPr/>
          </p:nvGrpSpPr>
          <p:grpSpPr>
            <a:xfrm>
              <a:off x="3629457" y="4177756"/>
              <a:ext cx="7495743" cy="400618"/>
              <a:chOff x="3629457" y="950035"/>
              <a:chExt cx="7495743" cy="400618"/>
            </a:xfrm>
          </p:grpSpPr>
          <p:sp>
            <p:nvSpPr>
              <p:cNvPr id="1844" name="Google Shape;1844;p2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45" name="Google Shape;1845;p2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1846" name="Google Shape;1846;p22"/>
            <p:cNvGrpSpPr/>
            <p:nvPr/>
          </p:nvGrpSpPr>
          <p:grpSpPr>
            <a:xfrm>
              <a:off x="3629457" y="4638858"/>
              <a:ext cx="7495743" cy="575649"/>
              <a:chOff x="3629457" y="950034"/>
              <a:chExt cx="7495743" cy="575649"/>
            </a:xfrm>
          </p:grpSpPr>
          <p:sp>
            <p:nvSpPr>
              <p:cNvPr id="1847" name="Google Shape;1847;p22"/>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48" name="Google Shape;1848;p22"/>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1849" name="Google Shape;1849;p22"/>
          <p:cNvSpPr/>
          <p:nvPr/>
        </p:nvSpPr>
        <p:spPr>
          <a:xfrm>
            <a:off x="-316992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1850" name="Google Shape;1850;p22"/>
          <p:cNvGrpSpPr/>
          <p:nvPr/>
        </p:nvGrpSpPr>
        <p:grpSpPr>
          <a:xfrm>
            <a:off x="-23990393" y="228600"/>
            <a:ext cx="2286000" cy="1194376"/>
            <a:chOff x="863384" y="-231864"/>
            <a:chExt cx="2628900" cy="1153996"/>
          </a:xfrm>
        </p:grpSpPr>
        <p:sp>
          <p:nvSpPr>
            <p:cNvPr id="1851" name="Google Shape;1851;p22"/>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852" name="Google Shape;1852;p22"/>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1853" name="Google Shape;1853;p22"/>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1854" name="Google Shape;1854;p22"/>
          <p:cNvSpPr txBox="1"/>
          <p:nvPr/>
        </p:nvSpPr>
        <p:spPr>
          <a:xfrm>
            <a:off x="-21545826"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1855" name="Google Shape;1855;p22"/>
          <p:cNvGrpSpPr/>
          <p:nvPr/>
        </p:nvGrpSpPr>
        <p:grpSpPr>
          <a:xfrm>
            <a:off x="-12712793" y="228600"/>
            <a:ext cx="2286000" cy="1440597"/>
            <a:chOff x="863384" y="-231864"/>
            <a:chExt cx="2628900" cy="1391893"/>
          </a:xfrm>
        </p:grpSpPr>
        <p:sp>
          <p:nvSpPr>
            <p:cNvPr id="1856" name="Google Shape;1856;p22"/>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857" name="Google Shape;1857;p22"/>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1858" name="Google Shape;1858;p22"/>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1859" name="Google Shape;1859;p22"/>
          <p:cNvGrpSpPr/>
          <p:nvPr/>
        </p:nvGrpSpPr>
        <p:grpSpPr>
          <a:xfrm>
            <a:off x="-10228077" y="685800"/>
            <a:ext cx="7495743" cy="4793343"/>
            <a:chOff x="3629457" y="421164"/>
            <a:chExt cx="7495743" cy="4793343"/>
          </a:xfrm>
        </p:grpSpPr>
        <p:grpSp>
          <p:nvGrpSpPr>
            <p:cNvPr id="1860" name="Google Shape;1860;p22"/>
            <p:cNvGrpSpPr/>
            <p:nvPr/>
          </p:nvGrpSpPr>
          <p:grpSpPr>
            <a:xfrm>
              <a:off x="3629457" y="421164"/>
              <a:ext cx="7495743" cy="400618"/>
              <a:chOff x="3200400" y="1709630"/>
              <a:chExt cx="6521814" cy="400618"/>
            </a:xfrm>
          </p:grpSpPr>
          <p:sp>
            <p:nvSpPr>
              <p:cNvPr id="1861" name="Google Shape;1861;p22"/>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2" name="Google Shape;1862;p22"/>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1863" name="Google Shape;1863;p22"/>
            <p:cNvGrpSpPr/>
            <p:nvPr/>
          </p:nvGrpSpPr>
          <p:grpSpPr>
            <a:xfrm>
              <a:off x="3629457" y="950035"/>
              <a:ext cx="7495743" cy="400618"/>
              <a:chOff x="3629457" y="950035"/>
              <a:chExt cx="7495743" cy="400618"/>
            </a:xfrm>
          </p:grpSpPr>
          <p:sp>
            <p:nvSpPr>
              <p:cNvPr id="1864" name="Google Shape;1864;p2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5" name="Google Shape;1865;p2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1866" name="Google Shape;1866;p22"/>
            <p:cNvGrpSpPr/>
            <p:nvPr/>
          </p:nvGrpSpPr>
          <p:grpSpPr>
            <a:xfrm>
              <a:off x="3629457" y="1411138"/>
              <a:ext cx="7495743" cy="400618"/>
              <a:chOff x="3629457" y="950035"/>
              <a:chExt cx="7495743" cy="400618"/>
            </a:xfrm>
          </p:grpSpPr>
          <p:sp>
            <p:nvSpPr>
              <p:cNvPr id="1867" name="Google Shape;1867;p2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8" name="Google Shape;1868;p22"/>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1869" name="Google Shape;1869;p22"/>
            <p:cNvGrpSpPr/>
            <p:nvPr/>
          </p:nvGrpSpPr>
          <p:grpSpPr>
            <a:xfrm>
              <a:off x="3629457" y="1872241"/>
              <a:ext cx="7495743" cy="400618"/>
              <a:chOff x="3629457" y="950035"/>
              <a:chExt cx="7495743" cy="400618"/>
            </a:xfrm>
          </p:grpSpPr>
          <p:sp>
            <p:nvSpPr>
              <p:cNvPr id="1870" name="Google Shape;1870;p2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71" name="Google Shape;1871;p2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1872" name="Google Shape;1872;p22"/>
            <p:cNvGrpSpPr/>
            <p:nvPr/>
          </p:nvGrpSpPr>
          <p:grpSpPr>
            <a:xfrm>
              <a:off x="3629457" y="2333344"/>
              <a:ext cx="7495743" cy="400618"/>
              <a:chOff x="3629457" y="950035"/>
              <a:chExt cx="7495743" cy="400618"/>
            </a:xfrm>
          </p:grpSpPr>
          <p:sp>
            <p:nvSpPr>
              <p:cNvPr id="1873" name="Google Shape;1873;p2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74" name="Google Shape;1874;p2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1875" name="Google Shape;1875;p22"/>
            <p:cNvGrpSpPr/>
            <p:nvPr/>
          </p:nvGrpSpPr>
          <p:grpSpPr>
            <a:xfrm>
              <a:off x="3629457" y="2794447"/>
              <a:ext cx="7495743" cy="400618"/>
              <a:chOff x="3629457" y="950035"/>
              <a:chExt cx="7495743" cy="400618"/>
            </a:xfrm>
          </p:grpSpPr>
          <p:sp>
            <p:nvSpPr>
              <p:cNvPr id="1876" name="Google Shape;1876;p2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77" name="Google Shape;1877;p2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1878" name="Google Shape;1878;p22"/>
            <p:cNvGrpSpPr/>
            <p:nvPr/>
          </p:nvGrpSpPr>
          <p:grpSpPr>
            <a:xfrm>
              <a:off x="3629457" y="3255550"/>
              <a:ext cx="7495743" cy="400618"/>
              <a:chOff x="3629457" y="950035"/>
              <a:chExt cx="7495743" cy="400618"/>
            </a:xfrm>
          </p:grpSpPr>
          <p:sp>
            <p:nvSpPr>
              <p:cNvPr id="1879" name="Google Shape;1879;p2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80" name="Google Shape;1880;p22"/>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1881" name="Google Shape;1881;p22"/>
            <p:cNvGrpSpPr/>
            <p:nvPr/>
          </p:nvGrpSpPr>
          <p:grpSpPr>
            <a:xfrm>
              <a:off x="3629457" y="3716653"/>
              <a:ext cx="7495743" cy="400618"/>
              <a:chOff x="3629457" y="950035"/>
              <a:chExt cx="7495743" cy="400618"/>
            </a:xfrm>
          </p:grpSpPr>
          <p:sp>
            <p:nvSpPr>
              <p:cNvPr id="1882" name="Google Shape;1882;p2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83" name="Google Shape;1883;p22"/>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1884" name="Google Shape;1884;p22"/>
            <p:cNvGrpSpPr/>
            <p:nvPr/>
          </p:nvGrpSpPr>
          <p:grpSpPr>
            <a:xfrm>
              <a:off x="3629457" y="4177756"/>
              <a:ext cx="7495743" cy="400618"/>
              <a:chOff x="3629457" y="950035"/>
              <a:chExt cx="7495743" cy="400618"/>
            </a:xfrm>
          </p:grpSpPr>
          <p:sp>
            <p:nvSpPr>
              <p:cNvPr id="1885" name="Google Shape;1885;p2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86" name="Google Shape;1886;p2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1887" name="Google Shape;1887;p22"/>
            <p:cNvGrpSpPr/>
            <p:nvPr/>
          </p:nvGrpSpPr>
          <p:grpSpPr>
            <a:xfrm>
              <a:off x="3629457" y="4638858"/>
              <a:ext cx="7495743" cy="575649"/>
              <a:chOff x="3629457" y="950034"/>
              <a:chExt cx="7495743" cy="575649"/>
            </a:xfrm>
          </p:grpSpPr>
          <p:sp>
            <p:nvSpPr>
              <p:cNvPr id="1888" name="Google Shape;1888;p22"/>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89" name="Google Shape;1889;p22"/>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1890" name="Google Shape;1890;p22"/>
          <p:cNvSpPr txBox="1"/>
          <p:nvPr/>
        </p:nvSpPr>
        <p:spPr>
          <a:xfrm>
            <a:off x="-10272671"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sp>
        <p:nvSpPr>
          <p:cNvPr id="1891" name="Google Shape;1891;p22"/>
          <p:cNvSpPr/>
          <p:nvPr/>
        </p:nvSpPr>
        <p:spPr>
          <a:xfrm>
            <a:off x="4267199" y="1673615"/>
            <a:ext cx="3401311" cy="3401311"/>
          </a:xfrm>
          <a:custGeom>
            <a:avLst/>
            <a:gdLst/>
            <a:ahLst/>
            <a:cxnLst/>
            <a:rect l="l" t="t" r="r" b="b"/>
            <a:pathLst>
              <a:path w="3690570" h="3690570" extrusionOk="0">
                <a:moveTo>
                  <a:pt x="1845285" y="0"/>
                </a:moveTo>
                <a:cubicBezTo>
                  <a:pt x="2864408" y="0"/>
                  <a:pt x="3690570" y="826162"/>
                  <a:pt x="3690570" y="1845285"/>
                </a:cubicBezTo>
                <a:cubicBezTo>
                  <a:pt x="3690570" y="2864408"/>
                  <a:pt x="2864408" y="3690570"/>
                  <a:pt x="1845285" y="3690570"/>
                </a:cubicBezTo>
                <a:cubicBezTo>
                  <a:pt x="826162" y="3690570"/>
                  <a:pt x="0" y="2864408"/>
                  <a:pt x="0" y="1845285"/>
                </a:cubicBezTo>
                <a:cubicBezTo>
                  <a:pt x="0" y="826162"/>
                  <a:pt x="826162" y="0"/>
                  <a:pt x="1845285" y="0"/>
                </a:cubicBezTo>
                <a:close/>
                <a:moveTo>
                  <a:pt x="1845286" y="238299"/>
                </a:moveTo>
                <a:cubicBezTo>
                  <a:pt x="957772" y="238299"/>
                  <a:pt x="238299" y="957772"/>
                  <a:pt x="238299" y="1845286"/>
                </a:cubicBezTo>
                <a:cubicBezTo>
                  <a:pt x="238299" y="2732800"/>
                  <a:pt x="957772" y="3452273"/>
                  <a:pt x="1845286" y="3452273"/>
                </a:cubicBezTo>
                <a:cubicBezTo>
                  <a:pt x="2732800" y="3452273"/>
                  <a:pt x="3452273" y="2732800"/>
                  <a:pt x="3452273" y="1845286"/>
                </a:cubicBezTo>
                <a:cubicBezTo>
                  <a:pt x="3452273" y="957772"/>
                  <a:pt x="2732800" y="238299"/>
                  <a:pt x="1845286" y="238299"/>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92" name="Google Shape;1892;p22"/>
          <p:cNvSpPr/>
          <p:nvPr/>
        </p:nvSpPr>
        <p:spPr>
          <a:xfrm>
            <a:off x="5393927" y="438190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93" name="Google Shape;1893;p22"/>
          <p:cNvSpPr/>
          <p:nvPr/>
        </p:nvSpPr>
        <p:spPr>
          <a:xfrm>
            <a:off x="6841544" y="183657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94" name="Google Shape;1894;p22"/>
          <p:cNvSpPr/>
          <p:nvPr/>
        </p:nvSpPr>
        <p:spPr>
          <a:xfrm>
            <a:off x="3925185" y="186496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95" name="Google Shape;1895;p22"/>
          <p:cNvSpPr/>
          <p:nvPr/>
        </p:nvSpPr>
        <p:spPr>
          <a:xfrm>
            <a:off x="3925185" y="3560750"/>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96" name="Google Shape;1896;p22"/>
          <p:cNvSpPr/>
          <p:nvPr/>
        </p:nvSpPr>
        <p:spPr>
          <a:xfrm>
            <a:off x="6841544" y="3538421"/>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97" name="Google Shape;1897;p22"/>
          <p:cNvSpPr/>
          <p:nvPr/>
        </p:nvSpPr>
        <p:spPr>
          <a:xfrm rot="1671848">
            <a:off x="6690751" y="146321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98" name="Google Shape;1898;p22"/>
          <p:cNvSpPr/>
          <p:nvPr/>
        </p:nvSpPr>
        <p:spPr>
          <a:xfrm rot="5400000">
            <a:off x="7651887" y="3096343"/>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99" name="Google Shape;1899;p22"/>
          <p:cNvSpPr/>
          <p:nvPr/>
        </p:nvSpPr>
        <p:spPr>
          <a:xfrm rot="8782795">
            <a:off x="6777187" y="4847336"/>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00" name="Google Shape;1900;p22"/>
          <p:cNvSpPr/>
          <p:nvPr/>
        </p:nvSpPr>
        <p:spPr>
          <a:xfrm rot="-9071727">
            <a:off x="4687749" y="4852837"/>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01" name="Google Shape;1901;p22"/>
          <p:cNvSpPr/>
          <p:nvPr/>
        </p:nvSpPr>
        <p:spPr>
          <a:xfrm rot="-5400000">
            <a:off x="3780911" y="3135438"/>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02" name="Google Shape;1902;p22"/>
          <p:cNvSpPr/>
          <p:nvPr/>
        </p:nvSpPr>
        <p:spPr>
          <a:xfrm rot="-1726632">
            <a:off x="4770449" y="147897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03" name="Google Shape;1903;p22"/>
          <p:cNvSpPr txBox="1"/>
          <p:nvPr/>
        </p:nvSpPr>
        <p:spPr>
          <a:xfrm>
            <a:off x="4881206" y="2632471"/>
            <a:ext cx="2152171"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rgbClr val="F5F5F4"/>
                </a:solidFill>
                <a:latin typeface="Open Sans"/>
                <a:ea typeface="Open Sans"/>
                <a:cs typeface="Open Sans"/>
                <a:sym typeface="Open Sans"/>
              </a:rPr>
              <a:t>Process </a:t>
            </a:r>
            <a:r>
              <a:rPr lang="en-US" sz="2600">
                <a:solidFill>
                  <a:srgbClr val="F5F5F4"/>
                </a:solidFill>
                <a:latin typeface="Open Sans"/>
                <a:ea typeface="Open Sans"/>
                <a:cs typeface="Open Sans"/>
                <a:sym typeface="Open Sans"/>
              </a:rPr>
              <a:t>of Providing PIN Services</a:t>
            </a:r>
            <a:endParaRPr/>
          </a:p>
        </p:txBody>
      </p:sp>
      <p:sp>
        <p:nvSpPr>
          <p:cNvPr id="1904" name="Google Shape;1904;p22"/>
          <p:cNvSpPr txBox="1"/>
          <p:nvPr/>
        </p:nvSpPr>
        <p:spPr>
          <a:xfrm>
            <a:off x="6868163" y="2192672"/>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Treatment Plan</a:t>
            </a:r>
            <a:endParaRPr/>
          </a:p>
        </p:txBody>
      </p:sp>
      <p:sp>
        <p:nvSpPr>
          <p:cNvPr id="1905" name="Google Shape;1905;p22"/>
          <p:cNvSpPr txBox="1"/>
          <p:nvPr/>
        </p:nvSpPr>
        <p:spPr>
          <a:xfrm>
            <a:off x="6877400" y="3959721"/>
            <a:ext cx="1090873" cy="292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Consent</a:t>
            </a:r>
            <a:endParaRPr/>
          </a:p>
        </p:txBody>
      </p:sp>
      <p:sp>
        <p:nvSpPr>
          <p:cNvPr id="1906" name="Google Shape;1906;p22"/>
          <p:cNvSpPr txBox="1"/>
          <p:nvPr/>
        </p:nvSpPr>
        <p:spPr>
          <a:xfrm>
            <a:off x="5401252" y="4716185"/>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Provision of Services</a:t>
            </a:r>
            <a:endParaRPr/>
          </a:p>
        </p:txBody>
      </p:sp>
      <p:sp>
        <p:nvSpPr>
          <p:cNvPr id="1907" name="Google Shape;1907;p22"/>
          <p:cNvSpPr txBox="1"/>
          <p:nvPr/>
        </p:nvSpPr>
        <p:spPr>
          <a:xfrm>
            <a:off x="3775487" y="4031908"/>
            <a:ext cx="143554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Documentation</a:t>
            </a:r>
            <a:endParaRPr/>
          </a:p>
        </p:txBody>
      </p:sp>
      <p:sp>
        <p:nvSpPr>
          <p:cNvPr id="1908" name="Google Shape;1908;p22"/>
          <p:cNvSpPr txBox="1"/>
          <p:nvPr/>
        </p:nvSpPr>
        <p:spPr>
          <a:xfrm>
            <a:off x="4033318" y="2300725"/>
            <a:ext cx="93347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Open Sans"/>
                <a:ea typeface="Open Sans"/>
                <a:cs typeface="Open Sans"/>
                <a:sym typeface="Open Sans"/>
              </a:rPr>
              <a:t>Billing</a:t>
            </a:r>
            <a:endParaRPr/>
          </a:p>
        </p:txBody>
      </p:sp>
      <p:grpSp>
        <p:nvGrpSpPr>
          <p:cNvPr id="1909" name="Google Shape;1909;p22"/>
          <p:cNvGrpSpPr/>
          <p:nvPr/>
        </p:nvGrpSpPr>
        <p:grpSpPr>
          <a:xfrm>
            <a:off x="5393927" y="223746"/>
            <a:ext cx="1147854" cy="1147854"/>
            <a:chOff x="5393927" y="1038934"/>
            <a:chExt cx="1147854" cy="1147854"/>
          </a:xfrm>
        </p:grpSpPr>
        <p:sp>
          <p:nvSpPr>
            <p:cNvPr id="1910" name="Google Shape;1910;p22"/>
            <p:cNvSpPr/>
            <p:nvPr/>
          </p:nvSpPr>
          <p:spPr>
            <a:xfrm>
              <a:off x="5393927" y="1038934"/>
              <a:ext cx="1147854" cy="1147854"/>
            </a:xfrm>
            <a:prstGeom prst="ellipse">
              <a:avLst/>
            </a:pr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11" name="Google Shape;1911;p22"/>
            <p:cNvSpPr txBox="1"/>
            <p:nvPr/>
          </p:nvSpPr>
          <p:spPr>
            <a:xfrm>
              <a:off x="5445978" y="1403150"/>
              <a:ext cx="1034256"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Initiating Visit</a:t>
              </a:r>
              <a:endParaRPr/>
            </a:p>
          </p:txBody>
        </p:sp>
        <p:sp>
          <p:nvSpPr>
            <p:cNvPr id="1912" name="Google Shape;1912;p22"/>
            <p:cNvSpPr txBox="1"/>
            <p:nvPr/>
          </p:nvSpPr>
          <p:spPr>
            <a:xfrm>
              <a:off x="5690193" y="121467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1</a:t>
              </a:r>
              <a:endParaRPr/>
            </a:p>
          </p:txBody>
        </p:sp>
      </p:grpSp>
      <p:sp>
        <p:nvSpPr>
          <p:cNvPr id="1913" name="Google Shape;1913;p22"/>
          <p:cNvSpPr txBox="1"/>
          <p:nvPr/>
        </p:nvSpPr>
        <p:spPr>
          <a:xfrm>
            <a:off x="7146899" y="2048709"/>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2</a:t>
            </a:r>
            <a:endParaRPr/>
          </a:p>
        </p:txBody>
      </p:sp>
      <p:sp>
        <p:nvSpPr>
          <p:cNvPr id="1914" name="Google Shape;1914;p22"/>
          <p:cNvSpPr txBox="1"/>
          <p:nvPr/>
        </p:nvSpPr>
        <p:spPr>
          <a:xfrm>
            <a:off x="7166830" y="379212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3</a:t>
            </a:r>
            <a:endParaRPr/>
          </a:p>
        </p:txBody>
      </p:sp>
      <p:sp>
        <p:nvSpPr>
          <p:cNvPr id="1915" name="Google Shape;1915;p22"/>
          <p:cNvSpPr txBox="1"/>
          <p:nvPr/>
        </p:nvSpPr>
        <p:spPr>
          <a:xfrm>
            <a:off x="5679988" y="4516292"/>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4</a:t>
            </a:r>
            <a:endParaRPr/>
          </a:p>
        </p:txBody>
      </p:sp>
      <p:sp>
        <p:nvSpPr>
          <p:cNvPr id="1916" name="Google Shape;1916;p22"/>
          <p:cNvSpPr txBox="1"/>
          <p:nvPr/>
        </p:nvSpPr>
        <p:spPr>
          <a:xfrm>
            <a:off x="4226558" y="3795483"/>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5</a:t>
            </a:r>
            <a:endParaRPr/>
          </a:p>
        </p:txBody>
      </p:sp>
      <p:sp>
        <p:nvSpPr>
          <p:cNvPr id="1917" name="Google Shape;1917;p22"/>
          <p:cNvSpPr txBox="1"/>
          <p:nvPr/>
        </p:nvSpPr>
        <p:spPr>
          <a:xfrm>
            <a:off x="4243944" y="2079066"/>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6</a:t>
            </a:r>
            <a:endParaRPr/>
          </a:p>
        </p:txBody>
      </p:sp>
      <p:sp>
        <p:nvSpPr>
          <p:cNvPr id="1918" name="Google Shape;1918;p22"/>
          <p:cNvSpPr txBox="1"/>
          <p:nvPr/>
        </p:nvSpPr>
        <p:spPr>
          <a:xfrm>
            <a:off x="12496800" y="981461"/>
            <a:ext cx="8229600" cy="40010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Open Sans"/>
              <a:buNone/>
            </a:pPr>
            <a:r>
              <a:rPr lang="en-US" sz="3200" b="1" i="0" strike="noStrike" cap="none">
                <a:solidFill>
                  <a:srgbClr val="FFFFFF"/>
                </a:solidFill>
                <a:latin typeface="Open Sans"/>
                <a:ea typeface="Open Sans"/>
                <a:cs typeface="Open Sans"/>
                <a:sym typeface="Open Sans"/>
              </a:rPr>
              <a:t>Starting Out – Initiating Visit + Treatment Plan</a:t>
            </a:r>
            <a:endParaRPr/>
          </a:p>
          <a:p>
            <a:pPr marL="457200" marR="0" lvl="0"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Before PIN services can begin, billing practitioner must perform an “initiating visit”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Visit types: </a:t>
            </a:r>
            <a:r>
              <a:rPr lang="en-US" sz="2000" b="0" i="0" u="none" strike="noStrike" cap="none">
                <a:solidFill>
                  <a:srgbClr val="FFFFFF"/>
                </a:solidFill>
                <a:latin typeface="Open Sans"/>
                <a:ea typeface="Open Sans"/>
                <a:cs typeface="Open Sans"/>
                <a:sym typeface="Open Sans"/>
              </a:rPr>
              <a:t>Evaluation and management (E/M) visit; annual wellness visit; psychiatric diagnostic evaluation; or visit involving Health Behavior Assessment and Intervention services</a:t>
            </a:r>
            <a:r>
              <a:rPr lang="en-US" sz="2000" b="1" i="0" u="sng" strike="noStrike" cap="none">
                <a:solidFill>
                  <a:srgbClr val="FFFFFF"/>
                </a:solidFill>
                <a:latin typeface="Open Sans"/>
                <a:ea typeface="Open Sans"/>
                <a:cs typeface="Open Sans"/>
                <a:sym typeface="Open Sans"/>
              </a:rPr>
              <a:t> </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Visit elements: </a:t>
            </a:r>
            <a:r>
              <a:rPr lang="en-US" sz="2000" b="0" i="0" u="none" strike="noStrike" cap="none">
                <a:solidFill>
                  <a:srgbClr val="FFFFFF"/>
                </a:solidFill>
                <a:latin typeface="Open Sans"/>
                <a:ea typeface="Open Sans"/>
                <a:cs typeface="Open Sans"/>
                <a:sym typeface="Open Sans"/>
              </a:rPr>
              <a:t>Establish medical necessity, develop treatment plan</a:t>
            </a:r>
            <a:endParaRPr/>
          </a:p>
        </p:txBody>
      </p:sp>
      <p:grpSp>
        <p:nvGrpSpPr>
          <p:cNvPr id="1919" name="Google Shape;1919;p22"/>
          <p:cNvGrpSpPr/>
          <p:nvPr/>
        </p:nvGrpSpPr>
        <p:grpSpPr>
          <a:xfrm>
            <a:off x="241207" y="228600"/>
            <a:ext cx="2286000" cy="978932"/>
            <a:chOff x="863384" y="-231864"/>
            <a:chExt cx="2628900" cy="945836"/>
          </a:xfrm>
        </p:grpSpPr>
        <p:sp>
          <p:nvSpPr>
            <p:cNvPr id="1920" name="Google Shape;1920;p22"/>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PIN Services</a:t>
              </a:r>
              <a:endParaRPr/>
            </a:p>
          </p:txBody>
        </p:sp>
        <p:sp>
          <p:nvSpPr>
            <p:cNvPr id="1921" name="Google Shape;1921;p22"/>
            <p:cNvSpPr txBox="1"/>
            <p:nvPr/>
          </p:nvSpPr>
          <p:spPr>
            <a:xfrm>
              <a:off x="961700" y="357127"/>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Process</a:t>
              </a:r>
              <a:endParaRPr/>
            </a:p>
          </p:txBody>
        </p:sp>
        <p:cxnSp>
          <p:nvCxnSpPr>
            <p:cNvPr id="1922" name="Google Shape;1922;p22"/>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7"/>
        <p:cNvGrpSpPr/>
        <p:nvPr/>
      </p:nvGrpSpPr>
      <p:grpSpPr>
        <a:xfrm>
          <a:off x="0" y="0"/>
          <a:ext cx="0" cy="0"/>
          <a:chOff x="0" y="0"/>
          <a:chExt cx="0" cy="0"/>
        </a:xfrm>
      </p:grpSpPr>
      <p:sp>
        <p:nvSpPr>
          <p:cNvPr id="1928" name="Google Shape;1928;p23"/>
          <p:cNvSpPr/>
          <p:nvPr/>
        </p:nvSpPr>
        <p:spPr>
          <a:xfrm>
            <a:off x="-102184200" y="-914401"/>
            <a:ext cx="1437132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929" name="Google Shape;1929;p23"/>
          <p:cNvGrpSpPr/>
          <p:nvPr/>
        </p:nvGrpSpPr>
        <p:grpSpPr>
          <a:xfrm>
            <a:off x="-98907600" y="1278168"/>
            <a:ext cx="2628900" cy="1527757"/>
            <a:chOff x="863384" y="-231864"/>
            <a:chExt cx="2628900" cy="1527757"/>
          </a:xfrm>
        </p:grpSpPr>
        <p:sp>
          <p:nvSpPr>
            <p:cNvPr id="1930" name="Google Shape;1930;p23"/>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1931" name="Google Shape;1931;p23"/>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1932" name="Google Shape;1932;p23"/>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1933" name="Google Shape;1933;p23"/>
          <p:cNvSpPr txBox="1"/>
          <p:nvPr/>
        </p:nvSpPr>
        <p:spPr>
          <a:xfrm>
            <a:off x="-1004379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1934" name="Google Shape;1934;p23"/>
          <p:cNvGrpSpPr/>
          <p:nvPr/>
        </p:nvGrpSpPr>
        <p:grpSpPr>
          <a:xfrm>
            <a:off x="-93802200" y="990599"/>
            <a:ext cx="4343400" cy="4310152"/>
            <a:chOff x="7094351" y="1019972"/>
            <a:chExt cx="4343400" cy="4310152"/>
          </a:xfrm>
        </p:grpSpPr>
        <p:grpSp>
          <p:nvGrpSpPr>
            <p:cNvPr id="1935" name="Google Shape;1935;p23"/>
            <p:cNvGrpSpPr/>
            <p:nvPr/>
          </p:nvGrpSpPr>
          <p:grpSpPr>
            <a:xfrm>
              <a:off x="7094351" y="1019972"/>
              <a:ext cx="2057400" cy="4306276"/>
              <a:chOff x="6557074" y="1021910"/>
              <a:chExt cx="2057400" cy="4306276"/>
            </a:xfrm>
          </p:grpSpPr>
          <p:grpSp>
            <p:nvGrpSpPr>
              <p:cNvPr id="1936" name="Google Shape;1936;p23"/>
              <p:cNvGrpSpPr/>
              <p:nvPr/>
            </p:nvGrpSpPr>
            <p:grpSpPr>
              <a:xfrm>
                <a:off x="6557074" y="1021910"/>
                <a:ext cx="2057400" cy="2057400"/>
                <a:chOff x="3853911" y="2895600"/>
                <a:chExt cx="2057400" cy="2057400"/>
              </a:xfrm>
            </p:grpSpPr>
            <p:sp>
              <p:nvSpPr>
                <p:cNvPr id="1937" name="Google Shape;1937;p23"/>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38" name="Google Shape;1938;p23"/>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1939" name="Google Shape;1939;p23"/>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1940" name="Google Shape;1940;p23"/>
              <p:cNvGrpSpPr/>
              <p:nvPr/>
            </p:nvGrpSpPr>
            <p:grpSpPr>
              <a:xfrm>
                <a:off x="6557074" y="3270786"/>
                <a:ext cx="2057400" cy="2057400"/>
                <a:chOff x="3853911" y="2895600"/>
                <a:chExt cx="2057400" cy="2057400"/>
              </a:xfrm>
            </p:grpSpPr>
            <p:sp>
              <p:nvSpPr>
                <p:cNvPr id="1941" name="Google Shape;1941;p23"/>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42" name="Google Shape;1942;p23"/>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1943" name="Google Shape;1943;p23"/>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1944" name="Google Shape;1944;p23"/>
            <p:cNvGrpSpPr/>
            <p:nvPr/>
          </p:nvGrpSpPr>
          <p:grpSpPr>
            <a:xfrm>
              <a:off x="9380351" y="1019972"/>
              <a:ext cx="2057400" cy="4310152"/>
              <a:chOff x="9380351" y="1019972"/>
              <a:chExt cx="2057400" cy="4310152"/>
            </a:xfrm>
          </p:grpSpPr>
          <p:grpSp>
            <p:nvGrpSpPr>
              <p:cNvPr id="1945" name="Google Shape;1945;p23"/>
              <p:cNvGrpSpPr/>
              <p:nvPr/>
            </p:nvGrpSpPr>
            <p:grpSpPr>
              <a:xfrm>
                <a:off x="9380351" y="1019972"/>
                <a:ext cx="2057400" cy="2057400"/>
                <a:chOff x="3853911" y="2895600"/>
                <a:chExt cx="2057400" cy="2057400"/>
              </a:xfrm>
            </p:grpSpPr>
            <p:sp>
              <p:nvSpPr>
                <p:cNvPr id="1946" name="Google Shape;1946;p23"/>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47" name="Google Shape;1947;p23"/>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1948" name="Google Shape;1948;p23"/>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1949" name="Google Shape;1949;p23"/>
              <p:cNvGrpSpPr/>
              <p:nvPr/>
            </p:nvGrpSpPr>
            <p:grpSpPr>
              <a:xfrm>
                <a:off x="9380351" y="3272724"/>
                <a:ext cx="2057400" cy="2057400"/>
                <a:chOff x="3853911" y="2895600"/>
                <a:chExt cx="2057400" cy="2057400"/>
              </a:xfrm>
            </p:grpSpPr>
            <p:sp>
              <p:nvSpPr>
                <p:cNvPr id="1950" name="Google Shape;1950;p23"/>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51" name="Google Shape;1951;p23"/>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1952" name="Google Shape;1952;p23"/>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1953" name="Google Shape;1953;p23"/>
          <p:cNvSpPr/>
          <p:nvPr/>
        </p:nvSpPr>
        <p:spPr>
          <a:xfrm rot="-871900">
            <a:off x="-920624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954" name="Google Shape;1954;p23"/>
          <p:cNvGrpSpPr/>
          <p:nvPr/>
        </p:nvGrpSpPr>
        <p:grpSpPr>
          <a:xfrm>
            <a:off x="-88011000" y="228600"/>
            <a:ext cx="2286000" cy="917378"/>
            <a:chOff x="863384" y="-231864"/>
            <a:chExt cx="2628900" cy="886363"/>
          </a:xfrm>
        </p:grpSpPr>
        <p:sp>
          <p:nvSpPr>
            <p:cNvPr id="1955" name="Google Shape;1955;p23"/>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956" name="Google Shape;1956;p23"/>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1957" name="Google Shape;1957;p23"/>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1958" name="Google Shape;1958;p23"/>
          <p:cNvSpPr txBox="1"/>
          <p:nvPr/>
        </p:nvSpPr>
        <p:spPr>
          <a:xfrm>
            <a:off x="-849630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1959" name="Google Shape;1959;p23"/>
          <p:cNvGrpSpPr/>
          <p:nvPr/>
        </p:nvGrpSpPr>
        <p:grpSpPr>
          <a:xfrm>
            <a:off x="-76339793" y="228600"/>
            <a:ext cx="2286000" cy="917378"/>
            <a:chOff x="863384" y="-231864"/>
            <a:chExt cx="2628900" cy="886363"/>
          </a:xfrm>
        </p:grpSpPr>
        <p:sp>
          <p:nvSpPr>
            <p:cNvPr id="1960" name="Google Shape;1960;p23"/>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961" name="Google Shape;1961;p23"/>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1962" name="Google Shape;1962;p23"/>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1963" name="Google Shape;1963;p23"/>
          <p:cNvSpPr txBox="1"/>
          <p:nvPr/>
        </p:nvSpPr>
        <p:spPr>
          <a:xfrm>
            <a:off x="-73171302"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1964" name="Google Shape;1964;p23"/>
          <p:cNvGrpSpPr/>
          <p:nvPr/>
        </p:nvGrpSpPr>
        <p:grpSpPr>
          <a:xfrm>
            <a:off x="-75933300" y="3770423"/>
            <a:ext cx="10896600" cy="1526452"/>
            <a:chOff x="381000" y="4112348"/>
            <a:chExt cx="10896600" cy="1526452"/>
          </a:xfrm>
        </p:grpSpPr>
        <p:sp>
          <p:nvSpPr>
            <p:cNvPr id="1965" name="Google Shape;1965;p23"/>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1966" name="Google Shape;1966;p23"/>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967" name="Google Shape;1967;p23"/>
          <p:cNvGrpSpPr/>
          <p:nvPr/>
        </p:nvGrpSpPr>
        <p:grpSpPr>
          <a:xfrm>
            <a:off x="-62547593" y="228600"/>
            <a:ext cx="2286000" cy="917378"/>
            <a:chOff x="863384" y="-231864"/>
            <a:chExt cx="2628900" cy="886363"/>
          </a:xfrm>
        </p:grpSpPr>
        <p:sp>
          <p:nvSpPr>
            <p:cNvPr id="1968" name="Google Shape;1968;p23"/>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969" name="Google Shape;1969;p23"/>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1970" name="Google Shape;1970;p23"/>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1971" name="Google Shape;1971;p23"/>
          <p:cNvGrpSpPr/>
          <p:nvPr/>
        </p:nvGrpSpPr>
        <p:grpSpPr>
          <a:xfrm>
            <a:off x="-60812418" y="1222832"/>
            <a:ext cx="9834618" cy="4415968"/>
            <a:chOff x="707235" y="1331753"/>
            <a:chExt cx="9834618" cy="4415968"/>
          </a:xfrm>
        </p:grpSpPr>
        <p:grpSp>
          <p:nvGrpSpPr>
            <p:cNvPr id="1972" name="Google Shape;1972;p23"/>
            <p:cNvGrpSpPr/>
            <p:nvPr/>
          </p:nvGrpSpPr>
          <p:grpSpPr>
            <a:xfrm>
              <a:off x="707235" y="1331753"/>
              <a:ext cx="1914824" cy="4380272"/>
              <a:chOff x="707235" y="1331753"/>
              <a:chExt cx="1914824" cy="4380272"/>
            </a:xfrm>
          </p:grpSpPr>
          <p:sp>
            <p:nvSpPr>
              <p:cNvPr id="1973" name="Google Shape;1973;p23"/>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974" name="Google Shape;1974;p23"/>
              <p:cNvGrpSpPr/>
              <p:nvPr/>
            </p:nvGrpSpPr>
            <p:grpSpPr>
              <a:xfrm>
                <a:off x="707235" y="1895206"/>
                <a:ext cx="1902767" cy="1211104"/>
                <a:chOff x="367248" y="1351516"/>
                <a:chExt cx="2762091" cy="1594829"/>
              </a:xfrm>
            </p:grpSpPr>
            <p:sp>
              <p:nvSpPr>
                <p:cNvPr id="1975" name="Google Shape;1975;p23"/>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76" name="Google Shape;1976;p23"/>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1977" name="Google Shape;1977;p23"/>
              <p:cNvGrpSpPr/>
              <p:nvPr/>
            </p:nvGrpSpPr>
            <p:grpSpPr>
              <a:xfrm>
                <a:off x="707584" y="3273372"/>
                <a:ext cx="1902069" cy="1138118"/>
                <a:chOff x="358059" y="1325927"/>
                <a:chExt cx="2761078" cy="1498718"/>
              </a:xfrm>
            </p:grpSpPr>
            <p:sp>
              <p:nvSpPr>
                <p:cNvPr id="1978" name="Google Shape;1978;p23"/>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79" name="Google Shape;1979;p23"/>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1980" name="Google Shape;1980;p23"/>
              <p:cNvGrpSpPr/>
              <p:nvPr/>
            </p:nvGrpSpPr>
            <p:grpSpPr>
              <a:xfrm>
                <a:off x="712697" y="4586479"/>
                <a:ext cx="1909362" cy="1125546"/>
                <a:chOff x="329517" y="1325927"/>
                <a:chExt cx="2771665" cy="1482162"/>
              </a:xfrm>
            </p:grpSpPr>
            <p:sp>
              <p:nvSpPr>
                <p:cNvPr id="1981" name="Google Shape;1981;p23"/>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2" name="Google Shape;1982;p23"/>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1983" name="Google Shape;1983;p23"/>
            <p:cNvGrpSpPr/>
            <p:nvPr/>
          </p:nvGrpSpPr>
          <p:grpSpPr>
            <a:xfrm>
              <a:off x="2911630" y="1331753"/>
              <a:ext cx="3658735" cy="4380272"/>
              <a:chOff x="2911630" y="1331753"/>
              <a:chExt cx="3658735" cy="4380272"/>
            </a:xfrm>
          </p:grpSpPr>
          <p:grpSp>
            <p:nvGrpSpPr>
              <p:cNvPr id="1984" name="Google Shape;1984;p23"/>
              <p:cNvGrpSpPr/>
              <p:nvPr/>
            </p:nvGrpSpPr>
            <p:grpSpPr>
              <a:xfrm>
                <a:off x="2911630" y="1331753"/>
                <a:ext cx="3630783" cy="400618"/>
                <a:chOff x="439983" y="668969"/>
                <a:chExt cx="3630783" cy="400618"/>
              </a:xfrm>
            </p:grpSpPr>
            <p:sp>
              <p:nvSpPr>
                <p:cNvPr id="1985" name="Google Shape;1985;p23"/>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6" name="Google Shape;1986;p23"/>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1987" name="Google Shape;1987;p23"/>
              <p:cNvGrpSpPr/>
              <p:nvPr/>
            </p:nvGrpSpPr>
            <p:grpSpPr>
              <a:xfrm>
                <a:off x="2911630" y="1895014"/>
                <a:ext cx="3658735" cy="1195916"/>
                <a:chOff x="343281" y="1952120"/>
                <a:chExt cx="3658735" cy="1195916"/>
              </a:xfrm>
            </p:grpSpPr>
            <p:sp>
              <p:nvSpPr>
                <p:cNvPr id="1988" name="Google Shape;1988;p23"/>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9" name="Google Shape;1989;p23"/>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1990" name="Google Shape;1990;p23"/>
              <p:cNvGrpSpPr/>
              <p:nvPr/>
            </p:nvGrpSpPr>
            <p:grpSpPr>
              <a:xfrm>
                <a:off x="2911630" y="3253573"/>
                <a:ext cx="3630783" cy="1161242"/>
                <a:chOff x="366355" y="1952119"/>
                <a:chExt cx="3630783" cy="1161242"/>
              </a:xfrm>
            </p:grpSpPr>
            <p:sp>
              <p:nvSpPr>
                <p:cNvPr id="1991" name="Google Shape;1991;p23"/>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92" name="Google Shape;1992;p23"/>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1993" name="Google Shape;1993;p23"/>
              <p:cNvGrpSpPr/>
              <p:nvPr/>
            </p:nvGrpSpPr>
            <p:grpSpPr>
              <a:xfrm>
                <a:off x="2911630" y="4577458"/>
                <a:ext cx="3628431" cy="1134567"/>
                <a:chOff x="375938" y="1923054"/>
                <a:chExt cx="3628431" cy="1134567"/>
              </a:xfrm>
            </p:grpSpPr>
            <p:sp>
              <p:nvSpPr>
                <p:cNvPr id="1994" name="Google Shape;1994;p23"/>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95" name="Google Shape;1995;p23"/>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1996" name="Google Shape;1996;p23"/>
            <p:cNvGrpSpPr/>
            <p:nvPr/>
          </p:nvGrpSpPr>
          <p:grpSpPr>
            <a:xfrm>
              <a:off x="6821281" y="1331753"/>
              <a:ext cx="3720572" cy="4415968"/>
              <a:chOff x="6821281" y="1331753"/>
              <a:chExt cx="3720572" cy="4415968"/>
            </a:xfrm>
          </p:grpSpPr>
          <p:grpSp>
            <p:nvGrpSpPr>
              <p:cNvPr id="1997" name="Google Shape;1997;p23"/>
              <p:cNvGrpSpPr/>
              <p:nvPr/>
            </p:nvGrpSpPr>
            <p:grpSpPr>
              <a:xfrm>
                <a:off x="6821281" y="1331753"/>
                <a:ext cx="3628431" cy="400618"/>
                <a:chOff x="453945" y="668969"/>
                <a:chExt cx="3628431" cy="400618"/>
              </a:xfrm>
            </p:grpSpPr>
            <p:sp>
              <p:nvSpPr>
                <p:cNvPr id="1998" name="Google Shape;1998;p23"/>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99" name="Google Shape;1999;p23"/>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2000" name="Google Shape;2000;p23"/>
              <p:cNvGrpSpPr/>
              <p:nvPr/>
            </p:nvGrpSpPr>
            <p:grpSpPr>
              <a:xfrm>
                <a:off x="6821281" y="1895013"/>
                <a:ext cx="3720572" cy="1211297"/>
                <a:chOff x="347925" y="1952119"/>
                <a:chExt cx="3720572" cy="1211297"/>
              </a:xfrm>
            </p:grpSpPr>
            <p:sp>
              <p:nvSpPr>
                <p:cNvPr id="2001" name="Google Shape;2001;p23"/>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2" name="Google Shape;2002;p23"/>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2003" name="Google Shape;2003;p23"/>
              <p:cNvGrpSpPr/>
              <p:nvPr/>
            </p:nvGrpSpPr>
            <p:grpSpPr>
              <a:xfrm>
                <a:off x="6821281" y="3250248"/>
                <a:ext cx="3706521" cy="1161242"/>
                <a:chOff x="361976" y="1952120"/>
                <a:chExt cx="3706521" cy="1161242"/>
              </a:xfrm>
            </p:grpSpPr>
            <p:sp>
              <p:nvSpPr>
                <p:cNvPr id="2004" name="Google Shape;2004;p23"/>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5" name="Google Shape;2005;p23"/>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2006" name="Google Shape;2006;p23"/>
              <p:cNvGrpSpPr/>
              <p:nvPr/>
            </p:nvGrpSpPr>
            <p:grpSpPr>
              <a:xfrm>
                <a:off x="6821281" y="4586479"/>
                <a:ext cx="3628431" cy="1161242"/>
                <a:chOff x="347925" y="1952120"/>
                <a:chExt cx="3628431" cy="1161242"/>
              </a:xfrm>
            </p:grpSpPr>
            <p:sp>
              <p:nvSpPr>
                <p:cNvPr id="2007" name="Google Shape;2007;p23"/>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8" name="Google Shape;2008;p23"/>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2009" name="Google Shape;2009;p23"/>
          <p:cNvSpPr txBox="1"/>
          <p:nvPr/>
        </p:nvSpPr>
        <p:spPr>
          <a:xfrm>
            <a:off x="-58149644"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2010" name="Google Shape;2010;p23"/>
          <p:cNvGrpSpPr/>
          <p:nvPr/>
        </p:nvGrpSpPr>
        <p:grpSpPr>
          <a:xfrm>
            <a:off x="-48983993" y="228600"/>
            <a:ext cx="2286000" cy="1194376"/>
            <a:chOff x="863384" y="-231864"/>
            <a:chExt cx="2628900" cy="1153996"/>
          </a:xfrm>
        </p:grpSpPr>
        <p:sp>
          <p:nvSpPr>
            <p:cNvPr id="2011" name="Google Shape;2011;p23"/>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012" name="Google Shape;2012;p23"/>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2013" name="Google Shape;2013;p23"/>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014" name="Google Shape;2014;p23"/>
          <p:cNvSpPr txBox="1"/>
          <p:nvPr/>
        </p:nvSpPr>
        <p:spPr>
          <a:xfrm>
            <a:off x="-450342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2015" name="Google Shape;2015;p23" descr="User outline"/>
          <p:cNvPicPr preferRelativeResize="0"/>
          <p:nvPr/>
        </p:nvPicPr>
        <p:blipFill rotWithShape="1">
          <a:blip r:embed="rId3">
            <a:alphaModFix/>
          </a:blip>
          <a:srcRect/>
          <a:stretch/>
        </p:blipFill>
        <p:spPr>
          <a:xfrm>
            <a:off x="-48166073" y="1759697"/>
            <a:ext cx="3061219" cy="3061219"/>
          </a:xfrm>
          <a:prstGeom prst="rect">
            <a:avLst/>
          </a:prstGeom>
          <a:noFill/>
          <a:ln>
            <a:noFill/>
          </a:ln>
        </p:spPr>
      </p:pic>
      <p:grpSp>
        <p:nvGrpSpPr>
          <p:cNvPr id="2016" name="Google Shape;2016;p23"/>
          <p:cNvGrpSpPr/>
          <p:nvPr/>
        </p:nvGrpSpPr>
        <p:grpSpPr>
          <a:xfrm>
            <a:off x="-36563393" y="228600"/>
            <a:ext cx="2286000" cy="1194375"/>
            <a:chOff x="863384" y="-231864"/>
            <a:chExt cx="2628900" cy="1153995"/>
          </a:xfrm>
        </p:grpSpPr>
        <p:sp>
          <p:nvSpPr>
            <p:cNvPr id="2017" name="Google Shape;2017;p23"/>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018" name="Google Shape;2018;p23"/>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2019" name="Google Shape;2019;p23"/>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2020" name="Google Shape;2020;p23"/>
          <p:cNvGrpSpPr/>
          <p:nvPr/>
        </p:nvGrpSpPr>
        <p:grpSpPr>
          <a:xfrm>
            <a:off x="-34078677" y="685800"/>
            <a:ext cx="7495743" cy="4793343"/>
            <a:chOff x="3629457" y="421164"/>
            <a:chExt cx="7495743" cy="4793343"/>
          </a:xfrm>
        </p:grpSpPr>
        <p:grpSp>
          <p:nvGrpSpPr>
            <p:cNvPr id="2021" name="Google Shape;2021;p23"/>
            <p:cNvGrpSpPr/>
            <p:nvPr/>
          </p:nvGrpSpPr>
          <p:grpSpPr>
            <a:xfrm>
              <a:off x="3629457" y="421164"/>
              <a:ext cx="7495743" cy="400618"/>
              <a:chOff x="3200400" y="1709630"/>
              <a:chExt cx="6521814" cy="400618"/>
            </a:xfrm>
          </p:grpSpPr>
          <p:sp>
            <p:nvSpPr>
              <p:cNvPr id="2022" name="Google Shape;2022;p23"/>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23" name="Google Shape;2023;p23"/>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2024" name="Google Shape;2024;p23"/>
            <p:cNvGrpSpPr/>
            <p:nvPr/>
          </p:nvGrpSpPr>
          <p:grpSpPr>
            <a:xfrm>
              <a:off x="3629457" y="950035"/>
              <a:ext cx="7495743" cy="400618"/>
              <a:chOff x="3629457" y="950035"/>
              <a:chExt cx="7495743" cy="400618"/>
            </a:xfrm>
          </p:grpSpPr>
          <p:sp>
            <p:nvSpPr>
              <p:cNvPr id="2025" name="Google Shape;2025;p2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26" name="Google Shape;2026;p2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2027" name="Google Shape;2027;p23"/>
            <p:cNvGrpSpPr/>
            <p:nvPr/>
          </p:nvGrpSpPr>
          <p:grpSpPr>
            <a:xfrm>
              <a:off x="3629457" y="1411138"/>
              <a:ext cx="7495743" cy="400618"/>
              <a:chOff x="3629457" y="950035"/>
              <a:chExt cx="7495743" cy="400618"/>
            </a:xfrm>
          </p:grpSpPr>
          <p:sp>
            <p:nvSpPr>
              <p:cNvPr id="2028" name="Google Shape;2028;p2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29" name="Google Shape;2029;p23"/>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2030" name="Google Shape;2030;p23"/>
            <p:cNvGrpSpPr/>
            <p:nvPr/>
          </p:nvGrpSpPr>
          <p:grpSpPr>
            <a:xfrm>
              <a:off x="3629457" y="1872241"/>
              <a:ext cx="7495743" cy="400618"/>
              <a:chOff x="3629457" y="950035"/>
              <a:chExt cx="7495743" cy="400618"/>
            </a:xfrm>
          </p:grpSpPr>
          <p:sp>
            <p:nvSpPr>
              <p:cNvPr id="2031" name="Google Shape;2031;p2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32" name="Google Shape;2032;p2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2033" name="Google Shape;2033;p23"/>
            <p:cNvGrpSpPr/>
            <p:nvPr/>
          </p:nvGrpSpPr>
          <p:grpSpPr>
            <a:xfrm>
              <a:off x="3629457" y="2333344"/>
              <a:ext cx="7495743" cy="400618"/>
              <a:chOff x="3629457" y="950035"/>
              <a:chExt cx="7495743" cy="400618"/>
            </a:xfrm>
          </p:grpSpPr>
          <p:sp>
            <p:nvSpPr>
              <p:cNvPr id="2034" name="Google Shape;2034;p2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35" name="Google Shape;2035;p2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2036" name="Google Shape;2036;p23"/>
            <p:cNvGrpSpPr/>
            <p:nvPr/>
          </p:nvGrpSpPr>
          <p:grpSpPr>
            <a:xfrm>
              <a:off x="3629457" y="2794447"/>
              <a:ext cx="7495743" cy="400618"/>
              <a:chOff x="3629457" y="950035"/>
              <a:chExt cx="7495743" cy="400618"/>
            </a:xfrm>
          </p:grpSpPr>
          <p:sp>
            <p:nvSpPr>
              <p:cNvPr id="2037" name="Google Shape;2037;p2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38" name="Google Shape;2038;p2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2039" name="Google Shape;2039;p23"/>
            <p:cNvGrpSpPr/>
            <p:nvPr/>
          </p:nvGrpSpPr>
          <p:grpSpPr>
            <a:xfrm>
              <a:off x="3629457" y="3255550"/>
              <a:ext cx="7495743" cy="400618"/>
              <a:chOff x="3629457" y="950035"/>
              <a:chExt cx="7495743" cy="400618"/>
            </a:xfrm>
          </p:grpSpPr>
          <p:sp>
            <p:nvSpPr>
              <p:cNvPr id="2040" name="Google Shape;2040;p2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41" name="Google Shape;2041;p23"/>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2042" name="Google Shape;2042;p23"/>
            <p:cNvGrpSpPr/>
            <p:nvPr/>
          </p:nvGrpSpPr>
          <p:grpSpPr>
            <a:xfrm>
              <a:off x="3629457" y="3716653"/>
              <a:ext cx="7495743" cy="400618"/>
              <a:chOff x="3629457" y="950035"/>
              <a:chExt cx="7495743" cy="400618"/>
            </a:xfrm>
          </p:grpSpPr>
          <p:sp>
            <p:nvSpPr>
              <p:cNvPr id="2043" name="Google Shape;2043;p2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44" name="Google Shape;2044;p23"/>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2045" name="Google Shape;2045;p23"/>
            <p:cNvGrpSpPr/>
            <p:nvPr/>
          </p:nvGrpSpPr>
          <p:grpSpPr>
            <a:xfrm>
              <a:off x="3629457" y="4177756"/>
              <a:ext cx="7495743" cy="400618"/>
              <a:chOff x="3629457" y="950035"/>
              <a:chExt cx="7495743" cy="400618"/>
            </a:xfrm>
          </p:grpSpPr>
          <p:sp>
            <p:nvSpPr>
              <p:cNvPr id="2046" name="Google Shape;2046;p2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47" name="Google Shape;2047;p2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2048" name="Google Shape;2048;p23"/>
            <p:cNvGrpSpPr/>
            <p:nvPr/>
          </p:nvGrpSpPr>
          <p:grpSpPr>
            <a:xfrm>
              <a:off x="3629457" y="4638858"/>
              <a:ext cx="7495743" cy="575649"/>
              <a:chOff x="3629457" y="950034"/>
              <a:chExt cx="7495743" cy="575649"/>
            </a:xfrm>
          </p:grpSpPr>
          <p:sp>
            <p:nvSpPr>
              <p:cNvPr id="2049" name="Google Shape;2049;p23"/>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50" name="Google Shape;2050;p23"/>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2051" name="Google Shape;2051;p23"/>
          <p:cNvSpPr/>
          <p:nvPr/>
        </p:nvSpPr>
        <p:spPr>
          <a:xfrm>
            <a:off x="-316992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2052" name="Google Shape;2052;p23"/>
          <p:cNvGrpSpPr/>
          <p:nvPr/>
        </p:nvGrpSpPr>
        <p:grpSpPr>
          <a:xfrm>
            <a:off x="-23990393" y="228600"/>
            <a:ext cx="2286000" cy="1194376"/>
            <a:chOff x="863384" y="-231864"/>
            <a:chExt cx="2628900" cy="1153996"/>
          </a:xfrm>
        </p:grpSpPr>
        <p:sp>
          <p:nvSpPr>
            <p:cNvPr id="2053" name="Google Shape;2053;p23"/>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054" name="Google Shape;2054;p23"/>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2055" name="Google Shape;2055;p23"/>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056" name="Google Shape;2056;p23"/>
          <p:cNvSpPr txBox="1"/>
          <p:nvPr/>
        </p:nvSpPr>
        <p:spPr>
          <a:xfrm>
            <a:off x="-21545826"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2057" name="Google Shape;2057;p23"/>
          <p:cNvGrpSpPr/>
          <p:nvPr/>
        </p:nvGrpSpPr>
        <p:grpSpPr>
          <a:xfrm>
            <a:off x="-12712793" y="228600"/>
            <a:ext cx="2286000" cy="1440597"/>
            <a:chOff x="863384" y="-231864"/>
            <a:chExt cx="2628900" cy="1391893"/>
          </a:xfrm>
        </p:grpSpPr>
        <p:sp>
          <p:nvSpPr>
            <p:cNvPr id="2058" name="Google Shape;2058;p23"/>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059" name="Google Shape;2059;p23"/>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2060" name="Google Shape;2060;p23"/>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2061" name="Google Shape;2061;p23"/>
          <p:cNvGrpSpPr/>
          <p:nvPr/>
        </p:nvGrpSpPr>
        <p:grpSpPr>
          <a:xfrm>
            <a:off x="-10228077" y="685800"/>
            <a:ext cx="7495743" cy="4793343"/>
            <a:chOff x="3629457" y="421164"/>
            <a:chExt cx="7495743" cy="4793343"/>
          </a:xfrm>
        </p:grpSpPr>
        <p:grpSp>
          <p:nvGrpSpPr>
            <p:cNvPr id="2062" name="Google Shape;2062;p23"/>
            <p:cNvGrpSpPr/>
            <p:nvPr/>
          </p:nvGrpSpPr>
          <p:grpSpPr>
            <a:xfrm>
              <a:off x="3629457" y="421164"/>
              <a:ext cx="7495743" cy="400618"/>
              <a:chOff x="3200400" y="1709630"/>
              <a:chExt cx="6521814" cy="400618"/>
            </a:xfrm>
          </p:grpSpPr>
          <p:sp>
            <p:nvSpPr>
              <p:cNvPr id="2063" name="Google Shape;2063;p23"/>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64" name="Google Shape;2064;p23"/>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2065" name="Google Shape;2065;p23"/>
            <p:cNvGrpSpPr/>
            <p:nvPr/>
          </p:nvGrpSpPr>
          <p:grpSpPr>
            <a:xfrm>
              <a:off x="3629457" y="950035"/>
              <a:ext cx="7495743" cy="400618"/>
              <a:chOff x="3629457" y="950035"/>
              <a:chExt cx="7495743" cy="400618"/>
            </a:xfrm>
          </p:grpSpPr>
          <p:sp>
            <p:nvSpPr>
              <p:cNvPr id="2066" name="Google Shape;2066;p2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67" name="Google Shape;2067;p2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2068" name="Google Shape;2068;p23"/>
            <p:cNvGrpSpPr/>
            <p:nvPr/>
          </p:nvGrpSpPr>
          <p:grpSpPr>
            <a:xfrm>
              <a:off x="3629457" y="1411138"/>
              <a:ext cx="7495743" cy="400618"/>
              <a:chOff x="3629457" y="950035"/>
              <a:chExt cx="7495743" cy="400618"/>
            </a:xfrm>
          </p:grpSpPr>
          <p:sp>
            <p:nvSpPr>
              <p:cNvPr id="2069" name="Google Shape;2069;p2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70" name="Google Shape;2070;p23"/>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2071" name="Google Shape;2071;p23"/>
            <p:cNvGrpSpPr/>
            <p:nvPr/>
          </p:nvGrpSpPr>
          <p:grpSpPr>
            <a:xfrm>
              <a:off x="3629457" y="1872241"/>
              <a:ext cx="7495743" cy="400618"/>
              <a:chOff x="3629457" y="950035"/>
              <a:chExt cx="7495743" cy="400618"/>
            </a:xfrm>
          </p:grpSpPr>
          <p:sp>
            <p:nvSpPr>
              <p:cNvPr id="2072" name="Google Shape;2072;p2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73" name="Google Shape;2073;p2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2074" name="Google Shape;2074;p23"/>
            <p:cNvGrpSpPr/>
            <p:nvPr/>
          </p:nvGrpSpPr>
          <p:grpSpPr>
            <a:xfrm>
              <a:off x="3629457" y="2333344"/>
              <a:ext cx="7495743" cy="400618"/>
              <a:chOff x="3629457" y="950035"/>
              <a:chExt cx="7495743" cy="400618"/>
            </a:xfrm>
          </p:grpSpPr>
          <p:sp>
            <p:nvSpPr>
              <p:cNvPr id="2075" name="Google Shape;2075;p2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76" name="Google Shape;2076;p2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2077" name="Google Shape;2077;p23"/>
            <p:cNvGrpSpPr/>
            <p:nvPr/>
          </p:nvGrpSpPr>
          <p:grpSpPr>
            <a:xfrm>
              <a:off x="3629457" y="2794447"/>
              <a:ext cx="7495743" cy="400618"/>
              <a:chOff x="3629457" y="950035"/>
              <a:chExt cx="7495743" cy="400618"/>
            </a:xfrm>
          </p:grpSpPr>
          <p:sp>
            <p:nvSpPr>
              <p:cNvPr id="2078" name="Google Shape;2078;p2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79" name="Google Shape;2079;p2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2080" name="Google Shape;2080;p23"/>
            <p:cNvGrpSpPr/>
            <p:nvPr/>
          </p:nvGrpSpPr>
          <p:grpSpPr>
            <a:xfrm>
              <a:off x="3629457" y="3255550"/>
              <a:ext cx="7495743" cy="400618"/>
              <a:chOff x="3629457" y="950035"/>
              <a:chExt cx="7495743" cy="400618"/>
            </a:xfrm>
          </p:grpSpPr>
          <p:sp>
            <p:nvSpPr>
              <p:cNvPr id="2081" name="Google Shape;2081;p2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82" name="Google Shape;2082;p23"/>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2083" name="Google Shape;2083;p23"/>
            <p:cNvGrpSpPr/>
            <p:nvPr/>
          </p:nvGrpSpPr>
          <p:grpSpPr>
            <a:xfrm>
              <a:off x="3629457" y="3716653"/>
              <a:ext cx="7495743" cy="400618"/>
              <a:chOff x="3629457" y="950035"/>
              <a:chExt cx="7495743" cy="400618"/>
            </a:xfrm>
          </p:grpSpPr>
          <p:sp>
            <p:nvSpPr>
              <p:cNvPr id="2084" name="Google Shape;2084;p2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85" name="Google Shape;2085;p23"/>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2086" name="Google Shape;2086;p23"/>
            <p:cNvGrpSpPr/>
            <p:nvPr/>
          </p:nvGrpSpPr>
          <p:grpSpPr>
            <a:xfrm>
              <a:off x="3629457" y="4177756"/>
              <a:ext cx="7495743" cy="400618"/>
              <a:chOff x="3629457" y="950035"/>
              <a:chExt cx="7495743" cy="400618"/>
            </a:xfrm>
          </p:grpSpPr>
          <p:sp>
            <p:nvSpPr>
              <p:cNvPr id="2087" name="Google Shape;2087;p2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88" name="Google Shape;2088;p2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2089" name="Google Shape;2089;p23"/>
            <p:cNvGrpSpPr/>
            <p:nvPr/>
          </p:nvGrpSpPr>
          <p:grpSpPr>
            <a:xfrm>
              <a:off x="3629457" y="4638858"/>
              <a:ext cx="7495743" cy="575649"/>
              <a:chOff x="3629457" y="950034"/>
              <a:chExt cx="7495743" cy="575649"/>
            </a:xfrm>
          </p:grpSpPr>
          <p:sp>
            <p:nvSpPr>
              <p:cNvPr id="2090" name="Google Shape;2090;p23"/>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91" name="Google Shape;2091;p23"/>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2092" name="Google Shape;2092;p23"/>
          <p:cNvSpPr txBox="1"/>
          <p:nvPr/>
        </p:nvSpPr>
        <p:spPr>
          <a:xfrm>
            <a:off x="-10272671"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grpSp>
        <p:nvGrpSpPr>
          <p:cNvPr id="2093" name="Google Shape;2093;p23"/>
          <p:cNvGrpSpPr/>
          <p:nvPr/>
        </p:nvGrpSpPr>
        <p:grpSpPr>
          <a:xfrm>
            <a:off x="561002" y="2018066"/>
            <a:ext cx="1646407" cy="1646407"/>
            <a:chOff x="5393927" y="1038934"/>
            <a:chExt cx="1147854" cy="1147854"/>
          </a:xfrm>
        </p:grpSpPr>
        <p:sp>
          <p:nvSpPr>
            <p:cNvPr id="2094" name="Google Shape;2094;p23"/>
            <p:cNvSpPr/>
            <p:nvPr/>
          </p:nvSpPr>
          <p:spPr>
            <a:xfrm>
              <a:off x="5393927" y="1038934"/>
              <a:ext cx="1147854" cy="1147854"/>
            </a:xfrm>
            <a:prstGeom prst="ellipse">
              <a:avLst/>
            </a:pr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95" name="Google Shape;2095;p23"/>
            <p:cNvSpPr txBox="1"/>
            <p:nvPr/>
          </p:nvSpPr>
          <p:spPr>
            <a:xfrm>
              <a:off x="5450725" y="1464224"/>
              <a:ext cx="1034256" cy="4506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Initiating Visit</a:t>
              </a:r>
              <a:endParaRPr/>
            </a:p>
          </p:txBody>
        </p:sp>
        <p:sp>
          <p:nvSpPr>
            <p:cNvPr id="2096" name="Google Shape;2096;p23"/>
            <p:cNvSpPr txBox="1"/>
            <p:nvPr/>
          </p:nvSpPr>
          <p:spPr>
            <a:xfrm>
              <a:off x="5701152" y="1282672"/>
              <a:ext cx="533400" cy="1931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Open Sans"/>
                  <a:ea typeface="Open Sans"/>
                  <a:cs typeface="Open Sans"/>
                  <a:sym typeface="Open Sans"/>
                </a:rPr>
                <a:t>Step 1</a:t>
              </a:r>
              <a:endParaRPr/>
            </a:p>
          </p:txBody>
        </p:sp>
      </p:grpSp>
      <p:sp>
        <p:nvSpPr>
          <p:cNvPr id="2097" name="Google Shape;2097;p23"/>
          <p:cNvSpPr txBox="1"/>
          <p:nvPr/>
        </p:nvSpPr>
        <p:spPr>
          <a:xfrm>
            <a:off x="3163956" y="981461"/>
            <a:ext cx="8229600" cy="40010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Open Sans"/>
              <a:buNone/>
            </a:pPr>
            <a:r>
              <a:rPr lang="en-US" sz="3200" b="1" i="0" strike="noStrike" cap="none">
                <a:solidFill>
                  <a:srgbClr val="FFFFFF"/>
                </a:solidFill>
                <a:latin typeface="Open Sans"/>
                <a:ea typeface="Open Sans"/>
                <a:cs typeface="Open Sans"/>
                <a:sym typeface="Open Sans"/>
              </a:rPr>
              <a:t>Starting Out – Initiating Visit + Treatment Plan</a:t>
            </a:r>
            <a:endParaRPr/>
          </a:p>
          <a:p>
            <a:pPr marL="457200" marR="0" lvl="0"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Before PIN services can begin, billing practitioner must perform an “initiating visit”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Visit types: </a:t>
            </a:r>
            <a:r>
              <a:rPr lang="en-US" sz="2000" b="0" i="0" u="none" strike="noStrike" cap="none">
                <a:solidFill>
                  <a:srgbClr val="FFFFFF"/>
                </a:solidFill>
                <a:latin typeface="Open Sans"/>
                <a:ea typeface="Open Sans"/>
                <a:cs typeface="Open Sans"/>
                <a:sym typeface="Open Sans"/>
              </a:rPr>
              <a:t>Evaluation and management (E/M) visit; annual wellness visit; psychiatric diagnostic evaluation; or visit involving Health Behavior Assessment and Intervention services</a:t>
            </a:r>
            <a:r>
              <a:rPr lang="en-US" sz="2000" b="1" i="0" u="sng" strike="noStrike" cap="none">
                <a:solidFill>
                  <a:srgbClr val="FFFFFF"/>
                </a:solidFill>
                <a:latin typeface="Open Sans"/>
                <a:ea typeface="Open Sans"/>
                <a:cs typeface="Open Sans"/>
                <a:sym typeface="Open Sans"/>
              </a:rPr>
              <a:t> </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Visit elements: </a:t>
            </a:r>
            <a:r>
              <a:rPr lang="en-US" sz="2000" b="0" i="0" u="none" strike="noStrike" cap="none">
                <a:solidFill>
                  <a:srgbClr val="FFFFFF"/>
                </a:solidFill>
                <a:latin typeface="Open Sans"/>
                <a:ea typeface="Open Sans"/>
                <a:cs typeface="Open Sans"/>
                <a:sym typeface="Open Sans"/>
              </a:rPr>
              <a:t>Establish medical necessity, develop treatment plan</a:t>
            </a:r>
            <a:endParaRPr/>
          </a:p>
        </p:txBody>
      </p:sp>
      <p:grpSp>
        <p:nvGrpSpPr>
          <p:cNvPr id="2098" name="Google Shape;2098;p23"/>
          <p:cNvGrpSpPr/>
          <p:nvPr/>
        </p:nvGrpSpPr>
        <p:grpSpPr>
          <a:xfrm>
            <a:off x="241207" y="228600"/>
            <a:ext cx="2286000" cy="978932"/>
            <a:chOff x="863384" y="-231864"/>
            <a:chExt cx="2628900" cy="945836"/>
          </a:xfrm>
        </p:grpSpPr>
        <p:sp>
          <p:nvSpPr>
            <p:cNvPr id="2099" name="Google Shape;2099;p23"/>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PIN Services</a:t>
              </a:r>
              <a:endParaRPr/>
            </a:p>
          </p:txBody>
        </p:sp>
        <p:sp>
          <p:nvSpPr>
            <p:cNvPr id="2100" name="Google Shape;2100;p23"/>
            <p:cNvSpPr txBox="1"/>
            <p:nvPr/>
          </p:nvSpPr>
          <p:spPr>
            <a:xfrm>
              <a:off x="961700" y="357127"/>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Process</a:t>
              </a:r>
              <a:endParaRPr/>
            </a:p>
          </p:txBody>
        </p:sp>
        <p:cxnSp>
          <p:nvCxnSpPr>
            <p:cNvPr id="2101" name="Google Shape;2101;p23"/>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6"/>
        <p:cNvGrpSpPr/>
        <p:nvPr/>
      </p:nvGrpSpPr>
      <p:grpSpPr>
        <a:xfrm>
          <a:off x="0" y="0"/>
          <a:ext cx="0" cy="0"/>
          <a:chOff x="0" y="0"/>
          <a:chExt cx="0" cy="0"/>
        </a:xfrm>
      </p:grpSpPr>
      <p:sp>
        <p:nvSpPr>
          <p:cNvPr id="2107" name="Google Shape;2107;p24"/>
          <p:cNvSpPr/>
          <p:nvPr/>
        </p:nvSpPr>
        <p:spPr>
          <a:xfrm>
            <a:off x="-102184200" y="-914401"/>
            <a:ext cx="1437132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108" name="Google Shape;2108;p24"/>
          <p:cNvGrpSpPr/>
          <p:nvPr/>
        </p:nvGrpSpPr>
        <p:grpSpPr>
          <a:xfrm>
            <a:off x="-98907600" y="1278168"/>
            <a:ext cx="2628900" cy="1527757"/>
            <a:chOff x="863384" y="-231864"/>
            <a:chExt cx="2628900" cy="1527757"/>
          </a:xfrm>
        </p:grpSpPr>
        <p:sp>
          <p:nvSpPr>
            <p:cNvPr id="2109" name="Google Shape;2109;p24"/>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2110" name="Google Shape;2110;p24"/>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2111" name="Google Shape;2111;p24"/>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2112" name="Google Shape;2112;p24"/>
          <p:cNvSpPr txBox="1"/>
          <p:nvPr/>
        </p:nvSpPr>
        <p:spPr>
          <a:xfrm>
            <a:off x="-1004379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2113" name="Google Shape;2113;p24"/>
          <p:cNvGrpSpPr/>
          <p:nvPr/>
        </p:nvGrpSpPr>
        <p:grpSpPr>
          <a:xfrm>
            <a:off x="-93802200" y="990599"/>
            <a:ext cx="4343400" cy="4310152"/>
            <a:chOff x="7094351" y="1019972"/>
            <a:chExt cx="4343400" cy="4310152"/>
          </a:xfrm>
        </p:grpSpPr>
        <p:grpSp>
          <p:nvGrpSpPr>
            <p:cNvPr id="2114" name="Google Shape;2114;p24"/>
            <p:cNvGrpSpPr/>
            <p:nvPr/>
          </p:nvGrpSpPr>
          <p:grpSpPr>
            <a:xfrm>
              <a:off x="7094351" y="1019972"/>
              <a:ext cx="2057400" cy="4306276"/>
              <a:chOff x="6557074" y="1021910"/>
              <a:chExt cx="2057400" cy="4306276"/>
            </a:xfrm>
          </p:grpSpPr>
          <p:grpSp>
            <p:nvGrpSpPr>
              <p:cNvPr id="2115" name="Google Shape;2115;p24"/>
              <p:cNvGrpSpPr/>
              <p:nvPr/>
            </p:nvGrpSpPr>
            <p:grpSpPr>
              <a:xfrm>
                <a:off x="6557074" y="1021910"/>
                <a:ext cx="2057400" cy="2057400"/>
                <a:chOff x="3853911" y="2895600"/>
                <a:chExt cx="2057400" cy="2057400"/>
              </a:xfrm>
            </p:grpSpPr>
            <p:sp>
              <p:nvSpPr>
                <p:cNvPr id="2116" name="Google Shape;2116;p24"/>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17" name="Google Shape;2117;p24"/>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2118" name="Google Shape;2118;p24"/>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2119" name="Google Shape;2119;p24"/>
              <p:cNvGrpSpPr/>
              <p:nvPr/>
            </p:nvGrpSpPr>
            <p:grpSpPr>
              <a:xfrm>
                <a:off x="6557074" y="3270786"/>
                <a:ext cx="2057400" cy="2057400"/>
                <a:chOff x="3853911" y="2895600"/>
                <a:chExt cx="2057400" cy="2057400"/>
              </a:xfrm>
            </p:grpSpPr>
            <p:sp>
              <p:nvSpPr>
                <p:cNvPr id="2120" name="Google Shape;2120;p24"/>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1" name="Google Shape;2121;p24"/>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2122" name="Google Shape;2122;p24"/>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2123" name="Google Shape;2123;p24"/>
            <p:cNvGrpSpPr/>
            <p:nvPr/>
          </p:nvGrpSpPr>
          <p:grpSpPr>
            <a:xfrm>
              <a:off x="9380351" y="1019972"/>
              <a:ext cx="2057400" cy="4310152"/>
              <a:chOff x="9380351" y="1019972"/>
              <a:chExt cx="2057400" cy="4310152"/>
            </a:xfrm>
          </p:grpSpPr>
          <p:grpSp>
            <p:nvGrpSpPr>
              <p:cNvPr id="2124" name="Google Shape;2124;p24"/>
              <p:cNvGrpSpPr/>
              <p:nvPr/>
            </p:nvGrpSpPr>
            <p:grpSpPr>
              <a:xfrm>
                <a:off x="9380351" y="1019972"/>
                <a:ext cx="2057400" cy="2057400"/>
                <a:chOff x="3853911" y="2895600"/>
                <a:chExt cx="2057400" cy="2057400"/>
              </a:xfrm>
            </p:grpSpPr>
            <p:sp>
              <p:nvSpPr>
                <p:cNvPr id="2125" name="Google Shape;2125;p24"/>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6" name="Google Shape;2126;p24"/>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2127" name="Google Shape;2127;p24"/>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2128" name="Google Shape;2128;p24"/>
              <p:cNvGrpSpPr/>
              <p:nvPr/>
            </p:nvGrpSpPr>
            <p:grpSpPr>
              <a:xfrm>
                <a:off x="9380351" y="3272724"/>
                <a:ext cx="2057400" cy="2057400"/>
                <a:chOff x="3853911" y="2895600"/>
                <a:chExt cx="2057400" cy="2057400"/>
              </a:xfrm>
            </p:grpSpPr>
            <p:sp>
              <p:nvSpPr>
                <p:cNvPr id="2129" name="Google Shape;2129;p24"/>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0" name="Google Shape;2130;p24"/>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2131" name="Google Shape;2131;p24"/>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2132" name="Google Shape;2132;p24"/>
          <p:cNvSpPr/>
          <p:nvPr/>
        </p:nvSpPr>
        <p:spPr>
          <a:xfrm rot="-871900">
            <a:off x="-920624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133" name="Google Shape;2133;p24"/>
          <p:cNvGrpSpPr/>
          <p:nvPr/>
        </p:nvGrpSpPr>
        <p:grpSpPr>
          <a:xfrm>
            <a:off x="-88011000" y="228600"/>
            <a:ext cx="2286000" cy="917378"/>
            <a:chOff x="863384" y="-231864"/>
            <a:chExt cx="2628900" cy="886363"/>
          </a:xfrm>
        </p:grpSpPr>
        <p:sp>
          <p:nvSpPr>
            <p:cNvPr id="2134" name="Google Shape;2134;p2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135" name="Google Shape;2135;p24"/>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2136" name="Google Shape;2136;p2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137" name="Google Shape;2137;p24"/>
          <p:cNvSpPr txBox="1"/>
          <p:nvPr/>
        </p:nvSpPr>
        <p:spPr>
          <a:xfrm>
            <a:off x="-849630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2138" name="Google Shape;2138;p24"/>
          <p:cNvGrpSpPr/>
          <p:nvPr/>
        </p:nvGrpSpPr>
        <p:grpSpPr>
          <a:xfrm>
            <a:off x="-76339793" y="228600"/>
            <a:ext cx="2286000" cy="917378"/>
            <a:chOff x="863384" y="-231864"/>
            <a:chExt cx="2628900" cy="886363"/>
          </a:xfrm>
        </p:grpSpPr>
        <p:sp>
          <p:nvSpPr>
            <p:cNvPr id="2139" name="Google Shape;2139;p2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140" name="Google Shape;2140;p24"/>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2141" name="Google Shape;2141;p2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142" name="Google Shape;2142;p24"/>
          <p:cNvSpPr txBox="1"/>
          <p:nvPr/>
        </p:nvSpPr>
        <p:spPr>
          <a:xfrm>
            <a:off x="-73171302"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2143" name="Google Shape;2143;p24"/>
          <p:cNvGrpSpPr/>
          <p:nvPr/>
        </p:nvGrpSpPr>
        <p:grpSpPr>
          <a:xfrm>
            <a:off x="-75933300" y="3770423"/>
            <a:ext cx="10896600" cy="1526452"/>
            <a:chOff x="381000" y="4112348"/>
            <a:chExt cx="10896600" cy="1526452"/>
          </a:xfrm>
        </p:grpSpPr>
        <p:sp>
          <p:nvSpPr>
            <p:cNvPr id="2144" name="Google Shape;2144;p24"/>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2145" name="Google Shape;2145;p24"/>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146" name="Google Shape;2146;p24"/>
          <p:cNvGrpSpPr/>
          <p:nvPr/>
        </p:nvGrpSpPr>
        <p:grpSpPr>
          <a:xfrm>
            <a:off x="-62547593" y="228600"/>
            <a:ext cx="2286000" cy="917378"/>
            <a:chOff x="863384" y="-231864"/>
            <a:chExt cx="2628900" cy="886363"/>
          </a:xfrm>
        </p:grpSpPr>
        <p:sp>
          <p:nvSpPr>
            <p:cNvPr id="2147" name="Google Shape;2147;p2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148" name="Google Shape;2148;p24"/>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2149" name="Google Shape;2149;p2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2150" name="Google Shape;2150;p24"/>
          <p:cNvGrpSpPr/>
          <p:nvPr/>
        </p:nvGrpSpPr>
        <p:grpSpPr>
          <a:xfrm>
            <a:off x="-60812418" y="1222832"/>
            <a:ext cx="9834618" cy="4415968"/>
            <a:chOff x="707235" y="1331753"/>
            <a:chExt cx="9834618" cy="4415968"/>
          </a:xfrm>
        </p:grpSpPr>
        <p:grpSp>
          <p:nvGrpSpPr>
            <p:cNvPr id="2151" name="Google Shape;2151;p24"/>
            <p:cNvGrpSpPr/>
            <p:nvPr/>
          </p:nvGrpSpPr>
          <p:grpSpPr>
            <a:xfrm>
              <a:off x="707235" y="1331753"/>
              <a:ext cx="1914824" cy="4380272"/>
              <a:chOff x="707235" y="1331753"/>
              <a:chExt cx="1914824" cy="4380272"/>
            </a:xfrm>
          </p:grpSpPr>
          <p:sp>
            <p:nvSpPr>
              <p:cNvPr id="2152" name="Google Shape;2152;p24"/>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153" name="Google Shape;2153;p24"/>
              <p:cNvGrpSpPr/>
              <p:nvPr/>
            </p:nvGrpSpPr>
            <p:grpSpPr>
              <a:xfrm>
                <a:off x="707235" y="1895206"/>
                <a:ext cx="1902767" cy="1211104"/>
                <a:chOff x="367248" y="1351516"/>
                <a:chExt cx="2762091" cy="1594829"/>
              </a:xfrm>
            </p:grpSpPr>
            <p:sp>
              <p:nvSpPr>
                <p:cNvPr id="2154" name="Google Shape;2154;p24"/>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55" name="Google Shape;2155;p24"/>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2156" name="Google Shape;2156;p24"/>
              <p:cNvGrpSpPr/>
              <p:nvPr/>
            </p:nvGrpSpPr>
            <p:grpSpPr>
              <a:xfrm>
                <a:off x="707584" y="3273372"/>
                <a:ext cx="1902069" cy="1138118"/>
                <a:chOff x="358059" y="1325927"/>
                <a:chExt cx="2761078" cy="1498718"/>
              </a:xfrm>
            </p:grpSpPr>
            <p:sp>
              <p:nvSpPr>
                <p:cNvPr id="2157" name="Google Shape;2157;p24"/>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58" name="Google Shape;2158;p24"/>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2159" name="Google Shape;2159;p24"/>
              <p:cNvGrpSpPr/>
              <p:nvPr/>
            </p:nvGrpSpPr>
            <p:grpSpPr>
              <a:xfrm>
                <a:off x="712697" y="4586479"/>
                <a:ext cx="1909362" cy="1125546"/>
                <a:chOff x="329517" y="1325927"/>
                <a:chExt cx="2771665" cy="1482162"/>
              </a:xfrm>
            </p:grpSpPr>
            <p:sp>
              <p:nvSpPr>
                <p:cNvPr id="2160" name="Google Shape;2160;p24"/>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61" name="Google Shape;2161;p24"/>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2162" name="Google Shape;2162;p24"/>
            <p:cNvGrpSpPr/>
            <p:nvPr/>
          </p:nvGrpSpPr>
          <p:grpSpPr>
            <a:xfrm>
              <a:off x="2911630" y="1331753"/>
              <a:ext cx="3658735" cy="4380272"/>
              <a:chOff x="2911630" y="1331753"/>
              <a:chExt cx="3658735" cy="4380272"/>
            </a:xfrm>
          </p:grpSpPr>
          <p:grpSp>
            <p:nvGrpSpPr>
              <p:cNvPr id="2163" name="Google Shape;2163;p24"/>
              <p:cNvGrpSpPr/>
              <p:nvPr/>
            </p:nvGrpSpPr>
            <p:grpSpPr>
              <a:xfrm>
                <a:off x="2911630" y="1331753"/>
                <a:ext cx="3630783" cy="400618"/>
                <a:chOff x="439983" y="668969"/>
                <a:chExt cx="3630783" cy="400618"/>
              </a:xfrm>
            </p:grpSpPr>
            <p:sp>
              <p:nvSpPr>
                <p:cNvPr id="2164" name="Google Shape;2164;p24"/>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65" name="Google Shape;2165;p24"/>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2166" name="Google Shape;2166;p24"/>
              <p:cNvGrpSpPr/>
              <p:nvPr/>
            </p:nvGrpSpPr>
            <p:grpSpPr>
              <a:xfrm>
                <a:off x="2911630" y="1895014"/>
                <a:ext cx="3658735" cy="1195916"/>
                <a:chOff x="343281" y="1952120"/>
                <a:chExt cx="3658735" cy="1195916"/>
              </a:xfrm>
            </p:grpSpPr>
            <p:sp>
              <p:nvSpPr>
                <p:cNvPr id="2167" name="Google Shape;2167;p24"/>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68" name="Google Shape;2168;p24"/>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2169" name="Google Shape;2169;p24"/>
              <p:cNvGrpSpPr/>
              <p:nvPr/>
            </p:nvGrpSpPr>
            <p:grpSpPr>
              <a:xfrm>
                <a:off x="2911630" y="3253573"/>
                <a:ext cx="3630783" cy="1161242"/>
                <a:chOff x="366355" y="1952119"/>
                <a:chExt cx="3630783" cy="1161242"/>
              </a:xfrm>
            </p:grpSpPr>
            <p:sp>
              <p:nvSpPr>
                <p:cNvPr id="2170" name="Google Shape;2170;p24"/>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71" name="Google Shape;2171;p24"/>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2172" name="Google Shape;2172;p24"/>
              <p:cNvGrpSpPr/>
              <p:nvPr/>
            </p:nvGrpSpPr>
            <p:grpSpPr>
              <a:xfrm>
                <a:off x="2911630" y="4577458"/>
                <a:ext cx="3628431" cy="1134567"/>
                <a:chOff x="375938" y="1923054"/>
                <a:chExt cx="3628431" cy="1134567"/>
              </a:xfrm>
            </p:grpSpPr>
            <p:sp>
              <p:nvSpPr>
                <p:cNvPr id="2173" name="Google Shape;2173;p24"/>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74" name="Google Shape;2174;p24"/>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2175" name="Google Shape;2175;p24"/>
            <p:cNvGrpSpPr/>
            <p:nvPr/>
          </p:nvGrpSpPr>
          <p:grpSpPr>
            <a:xfrm>
              <a:off x="6821281" y="1331753"/>
              <a:ext cx="3720572" cy="4415968"/>
              <a:chOff x="6821281" y="1331753"/>
              <a:chExt cx="3720572" cy="4415968"/>
            </a:xfrm>
          </p:grpSpPr>
          <p:grpSp>
            <p:nvGrpSpPr>
              <p:cNvPr id="2176" name="Google Shape;2176;p24"/>
              <p:cNvGrpSpPr/>
              <p:nvPr/>
            </p:nvGrpSpPr>
            <p:grpSpPr>
              <a:xfrm>
                <a:off x="6821281" y="1331753"/>
                <a:ext cx="3628431" cy="400618"/>
                <a:chOff x="453945" y="668969"/>
                <a:chExt cx="3628431" cy="400618"/>
              </a:xfrm>
            </p:grpSpPr>
            <p:sp>
              <p:nvSpPr>
                <p:cNvPr id="2177" name="Google Shape;2177;p24"/>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78" name="Google Shape;2178;p24"/>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2179" name="Google Shape;2179;p24"/>
              <p:cNvGrpSpPr/>
              <p:nvPr/>
            </p:nvGrpSpPr>
            <p:grpSpPr>
              <a:xfrm>
                <a:off x="6821281" y="1895013"/>
                <a:ext cx="3720572" cy="1211297"/>
                <a:chOff x="347925" y="1952119"/>
                <a:chExt cx="3720572" cy="1211297"/>
              </a:xfrm>
            </p:grpSpPr>
            <p:sp>
              <p:nvSpPr>
                <p:cNvPr id="2180" name="Google Shape;2180;p24"/>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81" name="Google Shape;2181;p24"/>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2182" name="Google Shape;2182;p24"/>
              <p:cNvGrpSpPr/>
              <p:nvPr/>
            </p:nvGrpSpPr>
            <p:grpSpPr>
              <a:xfrm>
                <a:off x="6821281" y="3250248"/>
                <a:ext cx="3706521" cy="1161242"/>
                <a:chOff x="361976" y="1952120"/>
                <a:chExt cx="3706521" cy="1161242"/>
              </a:xfrm>
            </p:grpSpPr>
            <p:sp>
              <p:nvSpPr>
                <p:cNvPr id="2183" name="Google Shape;2183;p24"/>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84" name="Google Shape;2184;p24"/>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2185" name="Google Shape;2185;p24"/>
              <p:cNvGrpSpPr/>
              <p:nvPr/>
            </p:nvGrpSpPr>
            <p:grpSpPr>
              <a:xfrm>
                <a:off x="6821281" y="4586479"/>
                <a:ext cx="3628431" cy="1161242"/>
                <a:chOff x="347925" y="1952120"/>
                <a:chExt cx="3628431" cy="1161242"/>
              </a:xfrm>
            </p:grpSpPr>
            <p:sp>
              <p:nvSpPr>
                <p:cNvPr id="2186" name="Google Shape;2186;p24"/>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87" name="Google Shape;2187;p24"/>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2188" name="Google Shape;2188;p24"/>
          <p:cNvSpPr txBox="1"/>
          <p:nvPr/>
        </p:nvSpPr>
        <p:spPr>
          <a:xfrm>
            <a:off x="-58149644"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2189" name="Google Shape;2189;p24"/>
          <p:cNvGrpSpPr/>
          <p:nvPr/>
        </p:nvGrpSpPr>
        <p:grpSpPr>
          <a:xfrm>
            <a:off x="-48983993" y="228600"/>
            <a:ext cx="2286000" cy="1194376"/>
            <a:chOff x="863384" y="-231864"/>
            <a:chExt cx="2628900" cy="1153996"/>
          </a:xfrm>
        </p:grpSpPr>
        <p:sp>
          <p:nvSpPr>
            <p:cNvPr id="2190" name="Google Shape;2190;p2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191" name="Google Shape;2191;p24"/>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2192" name="Google Shape;2192;p2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193" name="Google Shape;2193;p24"/>
          <p:cNvSpPr txBox="1"/>
          <p:nvPr/>
        </p:nvSpPr>
        <p:spPr>
          <a:xfrm>
            <a:off x="-450342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2194" name="Google Shape;2194;p24" descr="User outline"/>
          <p:cNvPicPr preferRelativeResize="0"/>
          <p:nvPr/>
        </p:nvPicPr>
        <p:blipFill rotWithShape="1">
          <a:blip r:embed="rId3">
            <a:alphaModFix/>
          </a:blip>
          <a:srcRect/>
          <a:stretch/>
        </p:blipFill>
        <p:spPr>
          <a:xfrm>
            <a:off x="-48166073" y="1759697"/>
            <a:ext cx="3061219" cy="3061219"/>
          </a:xfrm>
          <a:prstGeom prst="rect">
            <a:avLst/>
          </a:prstGeom>
          <a:noFill/>
          <a:ln>
            <a:noFill/>
          </a:ln>
        </p:spPr>
      </p:pic>
      <p:grpSp>
        <p:nvGrpSpPr>
          <p:cNvPr id="2195" name="Google Shape;2195;p24"/>
          <p:cNvGrpSpPr/>
          <p:nvPr/>
        </p:nvGrpSpPr>
        <p:grpSpPr>
          <a:xfrm>
            <a:off x="-36563393" y="228600"/>
            <a:ext cx="2286000" cy="1194375"/>
            <a:chOff x="863384" y="-231864"/>
            <a:chExt cx="2628900" cy="1153995"/>
          </a:xfrm>
        </p:grpSpPr>
        <p:sp>
          <p:nvSpPr>
            <p:cNvPr id="2196" name="Google Shape;2196;p2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197" name="Google Shape;2197;p24"/>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2198" name="Google Shape;2198;p2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2199" name="Google Shape;2199;p24"/>
          <p:cNvGrpSpPr/>
          <p:nvPr/>
        </p:nvGrpSpPr>
        <p:grpSpPr>
          <a:xfrm>
            <a:off x="-34078677" y="685800"/>
            <a:ext cx="7495743" cy="4793343"/>
            <a:chOff x="3629457" y="421164"/>
            <a:chExt cx="7495743" cy="4793343"/>
          </a:xfrm>
        </p:grpSpPr>
        <p:grpSp>
          <p:nvGrpSpPr>
            <p:cNvPr id="2200" name="Google Shape;2200;p24"/>
            <p:cNvGrpSpPr/>
            <p:nvPr/>
          </p:nvGrpSpPr>
          <p:grpSpPr>
            <a:xfrm>
              <a:off x="3629457" y="421164"/>
              <a:ext cx="7495743" cy="400618"/>
              <a:chOff x="3200400" y="1709630"/>
              <a:chExt cx="6521814" cy="400618"/>
            </a:xfrm>
          </p:grpSpPr>
          <p:sp>
            <p:nvSpPr>
              <p:cNvPr id="2201" name="Google Shape;2201;p24"/>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02" name="Google Shape;2202;p24"/>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2203" name="Google Shape;2203;p24"/>
            <p:cNvGrpSpPr/>
            <p:nvPr/>
          </p:nvGrpSpPr>
          <p:grpSpPr>
            <a:xfrm>
              <a:off x="3629457" y="950035"/>
              <a:ext cx="7495743" cy="400618"/>
              <a:chOff x="3629457" y="950035"/>
              <a:chExt cx="7495743" cy="400618"/>
            </a:xfrm>
          </p:grpSpPr>
          <p:sp>
            <p:nvSpPr>
              <p:cNvPr id="2204" name="Google Shape;2204;p2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05" name="Google Shape;2205;p2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2206" name="Google Shape;2206;p24"/>
            <p:cNvGrpSpPr/>
            <p:nvPr/>
          </p:nvGrpSpPr>
          <p:grpSpPr>
            <a:xfrm>
              <a:off x="3629457" y="1411138"/>
              <a:ext cx="7495743" cy="400618"/>
              <a:chOff x="3629457" y="950035"/>
              <a:chExt cx="7495743" cy="400618"/>
            </a:xfrm>
          </p:grpSpPr>
          <p:sp>
            <p:nvSpPr>
              <p:cNvPr id="2207" name="Google Shape;2207;p2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08" name="Google Shape;2208;p24"/>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2209" name="Google Shape;2209;p24"/>
            <p:cNvGrpSpPr/>
            <p:nvPr/>
          </p:nvGrpSpPr>
          <p:grpSpPr>
            <a:xfrm>
              <a:off x="3629457" y="1872241"/>
              <a:ext cx="7495743" cy="400618"/>
              <a:chOff x="3629457" y="950035"/>
              <a:chExt cx="7495743" cy="400618"/>
            </a:xfrm>
          </p:grpSpPr>
          <p:sp>
            <p:nvSpPr>
              <p:cNvPr id="2210" name="Google Shape;2210;p2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11" name="Google Shape;2211;p2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2212" name="Google Shape;2212;p24"/>
            <p:cNvGrpSpPr/>
            <p:nvPr/>
          </p:nvGrpSpPr>
          <p:grpSpPr>
            <a:xfrm>
              <a:off x="3629457" y="2333344"/>
              <a:ext cx="7495743" cy="400618"/>
              <a:chOff x="3629457" y="950035"/>
              <a:chExt cx="7495743" cy="400618"/>
            </a:xfrm>
          </p:grpSpPr>
          <p:sp>
            <p:nvSpPr>
              <p:cNvPr id="2213" name="Google Shape;2213;p2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14" name="Google Shape;2214;p2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2215" name="Google Shape;2215;p24"/>
            <p:cNvGrpSpPr/>
            <p:nvPr/>
          </p:nvGrpSpPr>
          <p:grpSpPr>
            <a:xfrm>
              <a:off x="3629457" y="2794447"/>
              <a:ext cx="7495743" cy="400618"/>
              <a:chOff x="3629457" y="950035"/>
              <a:chExt cx="7495743" cy="400618"/>
            </a:xfrm>
          </p:grpSpPr>
          <p:sp>
            <p:nvSpPr>
              <p:cNvPr id="2216" name="Google Shape;2216;p2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17" name="Google Shape;2217;p2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2218" name="Google Shape;2218;p24"/>
            <p:cNvGrpSpPr/>
            <p:nvPr/>
          </p:nvGrpSpPr>
          <p:grpSpPr>
            <a:xfrm>
              <a:off x="3629457" y="3255550"/>
              <a:ext cx="7495743" cy="400618"/>
              <a:chOff x="3629457" y="950035"/>
              <a:chExt cx="7495743" cy="400618"/>
            </a:xfrm>
          </p:grpSpPr>
          <p:sp>
            <p:nvSpPr>
              <p:cNvPr id="2219" name="Google Shape;2219;p2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20" name="Google Shape;2220;p24"/>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2221" name="Google Shape;2221;p24"/>
            <p:cNvGrpSpPr/>
            <p:nvPr/>
          </p:nvGrpSpPr>
          <p:grpSpPr>
            <a:xfrm>
              <a:off x="3629457" y="3716653"/>
              <a:ext cx="7495743" cy="400618"/>
              <a:chOff x="3629457" y="950035"/>
              <a:chExt cx="7495743" cy="400618"/>
            </a:xfrm>
          </p:grpSpPr>
          <p:sp>
            <p:nvSpPr>
              <p:cNvPr id="2222" name="Google Shape;2222;p2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23" name="Google Shape;2223;p24"/>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2224" name="Google Shape;2224;p24"/>
            <p:cNvGrpSpPr/>
            <p:nvPr/>
          </p:nvGrpSpPr>
          <p:grpSpPr>
            <a:xfrm>
              <a:off x="3629457" y="4177756"/>
              <a:ext cx="7495743" cy="400618"/>
              <a:chOff x="3629457" y="950035"/>
              <a:chExt cx="7495743" cy="400618"/>
            </a:xfrm>
          </p:grpSpPr>
          <p:sp>
            <p:nvSpPr>
              <p:cNvPr id="2225" name="Google Shape;2225;p2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26" name="Google Shape;2226;p2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2227" name="Google Shape;2227;p24"/>
            <p:cNvGrpSpPr/>
            <p:nvPr/>
          </p:nvGrpSpPr>
          <p:grpSpPr>
            <a:xfrm>
              <a:off x="3629457" y="4638858"/>
              <a:ext cx="7495743" cy="575649"/>
              <a:chOff x="3629457" y="950034"/>
              <a:chExt cx="7495743" cy="575649"/>
            </a:xfrm>
          </p:grpSpPr>
          <p:sp>
            <p:nvSpPr>
              <p:cNvPr id="2228" name="Google Shape;2228;p24"/>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29" name="Google Shape;2229;p24"/>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2230" name="Google Shape;2230;p24"/>
          <p:cNvSpPr/>
          <p:nvPr/>
        </p:nvSpPr>
        <p:spPr>
          <a:xfrm>
            <a:off x="-316992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2231" name="Google Shape;2231;p24"/>
          <p:cNvGrpSpPr/>
          <p:nvPr/>
        </p:nvGrpSpPr>
        <p:grpSpPr>
          <a:xfrm>
            <a:off x="-23990393" y="228600"/>
            <a:ext cx="2286000" cy="1194376"/>
            <a:chOff x="863384" y="-231864"/>
            <a:chExt cx="2628900" cy="1153996"/>
          </a:xfrm>
        </p:grpSpPr>
        <p:sp>
          <p:nvSpPr>
            <p:cNvPr id="2232" name="Google Shape;2232;p2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233" name="Google Shape;2233;p24"/>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2234" name="Google Shape;2234;p2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235" name="Google Shape;2235;p24"/>
          <p:cNvSpPr txBox="1"/>
          <p:nvPr/>
        </p:nvSpPr>
        <p:spPr>
          <a:xfrm>
            <a:off x="-21545826"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2236" name="Google Shape;2236;p24"/>
          <p:cNvGrpSpPr/>
          <p:nvPr/>
        </p:nvGrpSpPr>
        <p:grpSpPr>
          <a:xfrm>
            <a:off x="-12712793" y="228600"/>
            <a:ext cx="2286000" cy="1440597"/>
            <a:chOff x="863384" y="-231864"/>
            <a:chExt cx="2628900" cy="1391893"/>
          </a:xfrm>
        </p:grpSpPr>
        <p:sp>
          <p:nvSpPr>
            <p:cNvPr id="2237" name="Google Shape;2237;p2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238" name="Google Shape;2238;p24"/>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2239" name="Google Shape;2239;p2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2240" name="Google Shape;2240;p24"/>
          <p:cNvGrpSpPr/>
          <p:nvPr/>
        </p:nvGrpSpPr>
        <p:grpSpPr>
          <a:xfrm>
            <a:off x="-10228077" y="685800"/>
            <a:ext cx="7495743" cy="4793343"/>
            <a:chOff x="3629457" y="421164"/>
            <a:chExt cx="7495743" cy="4793343"/>
          </a:xfrm>
        </p:grpSpPr>
        <p:grpSp>
          <p:nvGrpSpPr>
            <p:cNvPr id="2241" name="Google Shape;2241;p24"/>
            <p:cNvGrpSpPr/>
            <p:nvPr/>
          </p:nvGrpSpPr>
          <p:grpSpPr>
            <a:xfrm>
              <a:off x="3629457" y="421164"/>
              <a:ext cx="7495743" cy="400618"/>
              <a:chOff x="3200400" y="1709630"/>
              <a:chExt cx="6521814" cy="400618"/>
            </a:xfrm>
          </p:grpSpPr>
          <p:sp>
            <p:nvSpPr>
              <p:cNvPr id="2242" name="Google Shape;2242;p24"/>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3" name="Google Shape;2243;p24"/>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2244" name="Google Shape;2244;p24"/>
            <p:cNvGrpSpPr/>
            <p:nvPr/>
          </p:nvGrpSpPr>
          <p:grpSpPr>
            <a:xfrm>
              <a:off x="3629457" y="950035"/>
              <a:ext cx="7495743" cy="400618"/>
              <a:chOff x="3629457" y="950035"/>
              <a:chExt cx="7495743" cy="400618"/>
            </a:xfrm>
          </p:grpSpPr>
          <p:sp>
            <p:nvSpPr>
              <p:cNvPr id="2245" name="Google Shape;2245;p2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6" name="Google Shape;2246;p2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2247" name="Google Shape;2247;p24"/>
            <p:cNvGrpSpPr/>
            <p:nvPr/>
          </p:nvGrpSpPr>
          <p:grpSpPr>
            <a:xfrm>
              <a:off x="3629457" y="1411138"/>
              <a:ext cx="7495743" cy="400618"/>
              <a:chOff x="3629457" y="950035"/>
              <a:chExt cx="7495743" cy="400618"/>
            </a:xfrm>
          </p:grpSpPr>
          <p:sp>
            <p:nvSpPr>
              <p:cNvPr id="2248" name="Google Shape;2248;p2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9" name="Google Shape;2249;p24"/>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2250" name="Google Shape;2250;p24"/>
            <p:cNvGrpSpPr/>
            <p:nvPr/>
          </p:nvGrpSpPr>
          <p:grpSpPr>
            <a:xfrm>
              <a:off x="3629457" y="1872241"/>
              <a:ext cx="7495743" cy="400618"/>
              <a:chOff x="3629457" y="950035"/>
              <a:chExt cx="7495743" cy="400618"/>
            </a:xfrm>
          </p:grpSpPr>
          <p:sp>
            <p:nvSpPr>
              <p:cNvPr id="2251" name="Google Shape;2251;p2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52" name="Google Shape;2252;p2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2253" name="Google Shape;2253;p24"/>
            <p:cNvGrpSpPr/>
            <p:nvPr/>
          </p:nvGrpSpPr>
          <p:grpSpPr>
            <a:xfrm>
              <a:off x="3629457" y="2333344"/>
              <a:ext cx="7495743" cy="400618"/>
              <a:chOff x="3629457" y="950035"/>
              <a:chExt cx="7495743" cy="400618"/>
            </a:xfrm>
          </p:grpSpPr>
          <p:sp>
            <p:nvSpPr>
              <p:cNvPr id="2254" name="Google Shape;2254;p2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55" name="Google Shape;2255;p2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2256" name="Google Shape;2256;p24"/>
            <p:cNvGrpSpPr/>
            <p:nvPr/>
          </p:nvGrpSpPr>
          <p:grpSpPr>
            <a:xfrm>
              <a:off x="3629457" y="2794447"/>
              <a:ext cx="7495743" cy="400618"/>
              <a:chOff x="3629457" y="950035"/>
              <a:chExt cx="7495743" cy="400618"/>
            </a:xfrm>
          </p:grpSpPr>
          <p:sp>
            <p:nvSpPr>
              <p:cNvPr id="2257" name="Google Shape;2257;p2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58" name="Google Shape;2258;p2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2259" name="Google Shape;2259;p24"/>
            <p:cNvGrpSpPr/>
            <p:nvPr/>
          </p:nvGrpSpPr>
          <p:grpSpPr>
            <a:xfrm>
              <a:off x="3629457" y="3255550"/>
              <a:ext cx="7495743" cy="400618"/>
              <a:chOff x="3629457" y="950035"/>
              <a:chExt cx="7495743" cy="400618"/>
            </a:xfrm>
          </p:grpSpPr>
          <p:sp>
            <p:nvSpPr>
              <p:cNvPr id="2260" name="Google Shape;2260;p2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61" name="Google Shape;2261;p24"/>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2262" name="Google Shape;2262;p24"/>
            <p:cNvGrpSpPr/>
            <p:nvPr/>
          </p:nvGrpSpPr>
          <p:grpSpPr>
            <a:xfrm>
              <a:off x="3629457" y="3716653"/>
              <a:ext cx="7495743" cy="400618"/>
              <a:chOff x="3629457" y="950035"/>
              <a:chExt cx="7495743" cy="400618"/>
            </a:xfrm>
          </p:grpSpPr>
          <p:sp>
            <p:nvSpPr>
              <p:cNvPr id="2263" name="Google Shape;2263;p2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64" name="Google Shape;2264;p24"/>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2265" name="Google Shape;2265;p24"/>
            <p:cNvGrpSpPr/>
            <p:nvPr/>
          </p:nvGrpSpPr>
          <p:grpSpPr>
            <a:xfrm>
              <a:off x="3629457" y="4177756"/>
              <a:ext cx="7495743" cy="400618"/>
              <a:chOff x="3629457" y="950035"/>
              <a:chExt cx="7495743" cy="400618"/>
            </a:xfrm>
          </p:grpSpPr>
          <p:sp>
            <p:nvSpPr>
              <p:cNvPr id="2266" name="Google Shape;2266;p2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67" name="Google Shape;2267;p2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2268" name="Google Shape;2268;p24"/>
            <p:cNvGrpSpPr/>
            <p:nvPr/>
          </p:nvGrpSpPr>
          <p:grpSpPr>
            <a:xfrm>
              <a:off x="3629457" y="4638858"/>
              <a:ext cx="7495743" cy="575649"/>
              <a:chOff x="3629457" y="950034"/>
              <a:chExt cx="7495743" cy="575649"/>
            </a:xfrm>
          </p:grpSpPr>
          <p:sp>
            <p:nvSpPr>
              <p:cNvPr id="2269" name="Google Shape;2269;p24"/>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0" name="Google Shape;2270;p24"/>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2271" name="Google Shape;2271;p24"/>
          <p:cNvSpPr txBox="1"/>
          <p:nvPr/>
        </p:nvSpPr>
        <p:spPr>
          <a:xfrm>
            <a:off x="-10272671"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sp>
        <p:nvSpPr>
          <p:cNvPr id="2272" name="Google Shape;2272;p24"/>
          <p:cNvSpPr/>
          <p:nvPr/>
        </p:nvSpPr>
        <p:spPr>
          <a:xfrm>
            <a:off x="4267199" y="1673615"/>
            <a:ext cx="3401311" cy="3401311"/>
          </a:xfrm>
          <a:custGeom>
            <a:avLst/>
            <a:gdLst/>
            <a:ahLst/>
            <a:cxnLst/>
            <a:rect l="l" t="t" r="r" b="b"/>
            <a:pathLst>
              <a:path w="3690570" h="3690570" extrusionOk="0">
                <a:moveTo>
                  <a:pt x="1845285" y="0"/>
                </a:moveTo>
                <a:cubicBezTo>
                  <a:pt x="2864408" y="0"/>
                  <a:pt x="3690570" y="826162"/>
                  <a:pt x="3690570" y="1845285"/>
                </a:cubicBezTo>
                <a:cubicBezTo>
                  <a:pt x="3690570" y="2864408"/>
                  <a:pt x="2864408" y="3690570"/>
                  <a:pt x="1845285" y="3690570"/>
                </a:cubicBezTo>
                <a:cubicBezTo>
                  <a:pt x="826162" y="3690570"/>
                  <a:pt x="0" y="2864408"/>
                  <a:pt x="0" y="1845285"/>
                </a:cubicBezTo>
                <a:cubicBezTo>
                  <a:pt x="0" y="826162"/>
                  <a:pt x="826162" y="0"/>
                  <a:pt x="1845285" y="0"/>
                </a:cubicBezTo>
                <a:close/>
                <a:moveTo>
                  <a:pt x="1845286" y="238299"/>
                </a:moveTo>
                <a:cubicBezTo>
                  <a:pt x="957772" y="238299"/>
                  <a:pt x="238299" y="957772"/>
                  <a:pt x="238299" y="1845286"/>
                </a:cubicBezTo>
                <a:cubicBezTo>
                  <a:pt x="238299" y="2732800"/>
                  <a:pt x="957772" y="3452273"/>
                  <a:pt x="1845286" y="3452273"/>
                </a:cubicBezTo>
                <a:cubicBezTo>
                  <a:pt x="2732800" y="3452273"/>
                  <a:pt x="3452273" y="2732800"/>
                  <a:pt x="3452273" y="1845286"/>
                </a:cubicBezTo>
                <a:cubicBezTo>
                  <a:pt x="3452273" y="957772"/>
                  <a:pt x="2732800" y="238299"/>
                  <a:pt x="1845286" y="238299"/>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3" name="Google Shape;2273;p24"/>
          <p:cNvSpPr/>
          <p:nvPr/>
        </p:nvSpPr>
        <p:spPr>
          <a:xfrm>
            <a:off x="5393927" y="438190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4" name="Google Shape;2274;p24"/>
          <p:cNvSpPr/>
          <p:nvPr/>
        </p:nvSpPr>
        <p:spPr>
          <a:xfrm>
            <a:off x="3925185" y="186496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5" name="Google Shape;2275;p24"/>
          <p:cNvSpPr/>
          <p:nvPr/>
        </p:nvSpPr>
        <p:spPr>
          <a:xfrm>
            <a:off x="3925185" y="3560750"/>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6" name="Google Shape;2276;p24"/>
          <p:cNvSpPr/>
          <p:nvPr/>
        </p:nvSpPr>
        <p:spPr>
          <a:xfrm rot="1671848">
            <a:off x="6690751" y="146321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7" name="Google Shape;2277;p24"/>
          <p:cNvSpPr/>
          <p:nvPr/>
        </p:nvSpPr>
        <p:spPr>
          <a:xfrm rot="5400000">
            <a:off x="7651887" y="3096343"/>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8" name="Google Shape;2278;p24"/>
          <p:cNvSpPr/>
          <p:nvPr/>
        </p:nvSpPr>
        <p:spPr>
          <a:xfrm rot="8782795">
            <a:off x="6777187" y="4847336"/>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9" name="Google Shape;2279;p24"/>
          <p:cNvSpPr/>
          <p:nvPr/>
        </p:nvSpPr>
        <p:spPr>
          <a:xfrm rot="-9071727">
            <a:off x="4687749" y="4852837"/>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0" name="Google Shape;2280;p24"/>
          <p:cNvSpPr/>
          <p:nvPr/>
        </p:nvSpPr>
        <p:spPr>
          <a:xfrm rot="-5400000">
            <a:off x="3780911" y="3135438"/>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1" name="Google Shape;2281;p24"/>
          <p:cNvSpPr/>
          <p:nvPr/>
        </p:nvSpPr>
        <p:spPr>
          <a:xfrm rot="-1726632">
            <a:off x="4770449" y="147897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2" name="Google Shape;2282;p24"/>
          <p:cNvSpPr txBox="1"/>
          <p:nvPr/>
        </p:nvSpPr>
        <p:spPr>
          <a:xfrm>
            <a:off x="4881206" y="2632471"/>
            <a:ext cx="2152171"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rgbClr val="F5F5F4"/>
                </a:solidFill>
                <a:latin typeface="Open Sans"/>
                <a:ea typeface="Open Sans"/>
                <a:cs typeface="Open Sans"/>
                <a:sym typeface="Open Sans"/>
              </a:rPr>
              <a:t>Process </a:t>
            </a:r>
            <a:r>
              <a:rPr lang="en-US" sz="2600">
                <a:solidFill>
                  <a:srgbClr val="F5F5F4"/>
                </a:solidFill>
                <a:latin typeface="Open Sans"/>
                <a:ea typeface="Open Sans"/>
                <a:cs typeface="Open Sans"/>
                <a:sym typeface="Open Sans"/>
              </a:rPr>
              <a:t>of Providing PIN Services</a:t>
            </a:r>
            <a:endParaRPr/>
          </a:p>
        </p:txBody>
      </p:sp>
      <p:sp>
        <p:nvSpPr>
          <p:cNvPr id="2283" name="Google Shape;2283;p24"/>
          <p:cNvSpPr txBox="1"/>
          <p:nvPr/>
        </p:nvSpPr>
        <p:spPr>
          <a:xfrm>
            <a:off x="5401252" y="4716185"/>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Provision of Services</a:t>
            </a:r>
            <a:endParaRPr/>
          </a:p>
        </p:txBody>
      </p:sp>
      <p:sp>
        <p:nvSpPr>
          <p:cNvPr id="2284" name="Google Shape;2284;p24"/>
          <p:cNvSpPr txBox="1"/>
          <p:nvPr/>
        </p:nvSpPr>
        <p:spPr>
          <a:xfrm>
            <a:off x="3775487" y="4031908"/>
            <a:ext cx="143554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Documentation</a:t>
            </a:r>
            <a:endParaRPr/>
          </a:p>
        </p:txBody>
      </p:sp>
      <p:sp>
        <p:nvSpPr>
          <p:cNvPr id="2285" name="Google Shape;2285;p24"/>
          <p:cNvSpPr txBox="1"/>
          <p:nvPr/>
        </p:nvSpPr>
        <p:spPr>
          <a:xfrm>
            <a:off x="4033318" y="2300725"/>
            <a:ext cx="93347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Open Sans"/>
                <a:ea typeface="Open Sans"/>
                <a:cs typeface="Open Sans"/>
                <a:sym typeface="Open Sans"/>
              </a:rPr>
              <a:t>Billing</a:t>
            </a:r>
            <a:endParaRPr/>
          </a:p>
        </p:txBody>
      </p:sp>
      <p:grpSp>
        <p:nvGrpSpPr>
          <p:cNvPr id="2286" name="Google Shape;2286;p24"/>
          <p:cNvGrpSpPr/>
          <p:nvPr/>
        </p:nvGrpSpPr>
        <p:grpSpPr>
          <a:xfrm>
            <a:off x="5393927" y="1038934"/>
            <a:ext cx="1147854" cy="1147854"/>
            <a:chOff x="5393927" y="1038934"/>
            <a:chExt cx="1147854" cy="1147854"/>
          </a:xfrm>
        </p:grpSpPr>
        <p:sp>
          <p:nvSpPr>
            <p:cNvPr id="2287" name="Google Shape;2287;p24"/>
            <p:cNvSpPr/>
            <p:nvPr/>
          </p:nvSpPr>
          <p:spPr>
            <a:xfrm>
              <a:off x="5393927" y="1038934"/>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8" name="Google Shape;2288;p24"/>
            <p:cNvSpPr txBox="1"/>
            <p:nvPr/>
          </p:nvSpPr>
          <p:spPr>
            <a:xfrm>
              <a:off x="5445978" y="1403150"/>
              <a:ext cx="1034256"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Initiating Visit</a:t>
              </a:r>
              <a:endParaRPr/>
            </a:p>
          </p:txBody>
        </p:sp>
        <p:sp>
          <p:nvSpPr>
            <p:cNvPr id="2289" name="Google Shape;2289;p24"/>
            <p:cNvSpPr txBox="1"/>
            <p:nvPr/>
          </p:nvSpPr>
          <p:spPr>
            <a:xfrm>
              <a:off x="5690193" y="121467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1</a:t>
              </a:r>
              <a:endParaRPr/>
            </a:p>
          </p:txBody>
        </p:sp>
      </p:grpSp>
      <p:grpSp>
        <p:nvGrpSpPr>
          <p:cNvPr id="2290" name="Google Shape;2290;p24"/>
          <p:cNvGrpSpPr/>
          <p:nvPr/>
        </p:nvGrpSpPr>
        <p:grpSpPr>
          <a:xfrm>
            <a:off x="6841544" y="1836577"/>
            <a:ext cx="1147854" cy="1147854"/>
            <a:chOff x="6841544" y="1836577"/>
            <a:chExt cx="1147854" cy="1147854"/>
          </a:xfrm>
        </p:grpSpPr>
        <p:sp>
          <p:nvSpPr>
            <p:cNvPr id="2291" name="Google Shape;2291;p24"/>
            <p:cNvSpPr/>
            <p:nvPr/>
          </p:nvSpPr>
          <p:spPr>
            <a:xfrm>
              <a:off x="6841544" y="183657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2" name="Google Shape;2292;p24"/>
            <p:cNvSpPr txBox="1"/>
            <p:nvPr/>
          </p:nvSpPr>
          <p:spPr>
            <a:xfrm>
              <a:off x="6868163" y="2192672"/>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Treatment Plan</a:t>
              </a:r>
              <a:endParaRPr/>
            </a:p>
          </p:txBody>
        </p:sp>
        <p:sp>
          <p:nvSpPr>
            <p:cNvPr id="2293" name="Google Shape;2293;p24"/>
            <p:cNvSpPr txBox="1"/>
            <p:nvPr/>
          </p:nvSpPr>
          <p:spPr>
            <a:xfrm>
              <a:off x="7146899" y="2048709"/>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2</a:t>
              </a:r>
              <a:endParaRPr/>
            </a:p>
          </p:txBody>
        </p:sp>
      </p:grpSp>
      <p:grpSp>
        <p:nvGrpSpPr>
          <p:cNvPr id="2294" name="Google Shape;2294;p24"/>
          <p:cNvGrpSpPr/>
          <p:nvPr/>
        </p:nvGrpSpPr>
        <p:grpSpPr>
          <a:xfrm>
            <a:off x="6841544" y="3538421"/>
            <a:ext cx="1147854" cy="1147854"/>
            <a:chOff x="6841544" y="3538421"/>
            <a:chExt cx="1147854" cy="1147854"/>
          </a:xfrm>
        </p:grpSpPr>
        <p:sp>
          <p:nvSpPr>
            <p:cNvPr id="2295" name="Google Shape;2295;p24"/>
            <p:cNvSpPr/>
            <p:nvPr/>
          </p:nvSpPr>
          <p:spPr>
            <a:xfrm>
              <a:off x="6841544" y="3538421"/>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6" name="Google Shape;2296;p24"/>
            <p:cNvSpPr txBox="1"/>
            <p:nvPr/>
          </p:nvSpPr>
          <p:spPr>
            <a:xfrm>
              <a:off x="6877400" y="3959721"/>
              <a:ext cx="1090873" cy="292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Consent</a:t>
              </a:r>
              <a:endParaRPr/>
            </a:p>
          </p:txBody>
        </p:sp>
        <p:sp>
          <p:nvSpPr>
            <p:cNvPr id="2297" name="Google Shape;2297;p24"/>
            <p:cNvSpPr txBox="1"/>
            <p:nvPr/>
          </p:nvSpPr>
          <p:spPr>
            <a:xfrm>
              <a:off x="7166830" y="379212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3</a:t>
              </a:r>
              <a:endParaRPr/>
            </a:p>
          </p:txBody>
        </p:sp>
      </p:grpSp>
      <p:sp>
        <p:nvSpPr>
          <p:cNvPr id="2298" name="Google Shape;2298;p24"/>
          <p:cNvSpPr txBox="1"/>
          <p:nvPr/>
        </p:nvSpPr>
        <p:spPr>
          <a:xfrm>
            <a:off x="5679988" y="4516292"/>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4</a:t>
            </a:r>
            <a:endParaRPr/>
          </a:p>
        </p:txBody>
      </p:sp>
      <p:sp>
        <p:nvSpPr>
          <p:cNvPr id="2299" name="Google Shape;2299;p24"/>
          <p:cNvSpPr txBox="1"/>
          <p:nvPr/>
        </p:nvSpPr>
        <p:spPr>
          <a:xfrm>
            <a:off x="4226558" y="3795483"/>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5</a:t>
            </a:r>
            <a:endParaRPr/>
          </a:p>
        </p:txBody>
      </p:sp>
      <p:sp>
        <p:nvSpPr>
          <p:cNvPr id="2300" name="Google Shape;2300;p24"/>
          <p:cNvSpPr txBox="1"/>
          <p:nvPr/>
        </p:nvSpPr>
        <p:spPr>
          <a:xfrm>
            <a:off x="4243944" y="2079066"/>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6</a:t>
            </a:r>
            <a:endParaRPr/>
          </a:p>
        </p:txBody>
      </p:sp>
      <p:grpSp>
        <p:nvGrpSpPr>
          <p:cNvPr id="2301" name="Google Shape;2301;p24"/>
          <p:cNvGrpSpPr/>
          <p:nvPr/>
        </p:nvGrpSpPr>
        <p:grpSpPr>
          <a:xfrm>
            <a:off x="241207" y="228600"/>
            <a:ext cx="2286000" cy="978932"/>
            <a:chOff x="863384" y="-231864"/>
            <a:chExt cx="2628900" cy="945836"/>
          </a:xfrm>
        </p:grpSpPr>
        <p:sp>
          <p:nvSpPr>
            <p:cNvPr id="2302" name="Google Shape;2302;p2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PIN Services</a:t>
              </a:r>
              <a:endParaRPr/>
            </a:p>
          </p:txBody>
        </p:sp>
        <p:sp>
          <p:nvSpPr>
            <p:cNvPr id="2303" name="Google Shape;2303;p24"/>
            <p:cNvSpPr txBox="1"/>
            <p:nvPr/>
          </p:nvSpPr>
          <p:spPr>
            <a:xfrm>
              <a:off x="961700" y="357127"/>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Process</a:t>
              </a:r>
              <a:endParaRPr/>
            </a:p>
          </p:txBody>
        </p:sp>
        <p:cxnSp>
          <p:nvCxnSpPr>
            <p:cNvPr id="2304" name="Google Shape;2304;p2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2310" name="Google Shape;2310;p25"/>
          <p:cNvSpPr/>
          <p:nvPr/>
        </p:nvSpPr>
        <p:spPr>
          <a:xfrm>
            <a:off x="-102184200" y="-914401"/>
            <a:ext cx="1437132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311" name="Google Shape;2311;p25"/>
          <p:cNvGrpSpPr/>
          <p:nvPr/>
        </p:nvGrpSpPr>
        <p:grpSpPr>
          <a:xfrm>
            <a:off x="-98907600" y="1278168"/>
            <a:ext cx="2628900" cy="1527757"/>
            <a:chOff x="863384" y="-231864"/>
            <a:chExt cx="2628900" cy="1527757"/>
          </a:xfrm>
        </p:grpSpPr>
        <p:sp>
          <p:nvSpPr>
            <p:cNvPr id="2312" name="Google Shape;2312;p25"/>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2313" name="Google Shape;2313;p25"/>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2314" name="Google Shape;2314;p25"/>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2315" name="Google Shape;2315;p25"/>
          <p:cNvSpPr txBox="1"/>
          <p:nvPr/>
        </p:nvSpPr>
        <p:spPr>
          <a:xfrm>
            <a:off x="-1004379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2316" name="Google Shape;2316;p25"/>
          <p:cNvGrpSpPr/>
          <p:nvPr/>
        </p:nvGrpSpPr>
        <p:grpSpPr>
          <a:xfrm>
            <a:off x="-93802200" y="990599"/>
            <a:ext cx="4343400" cy="4310152"/>
            <a:chOff x="7094351" y="1019972"/>
            <a:chExt cx="4343400" cy="4310152"/>
          </a:xfrm>
        </p:grpSpPr>
        <p:grpSp>
          <p:nvGrpSpPr>
            <p:cNvPr id="2317" name="Google Shape;2317;p25"/>
            <p:cNvGrpSpPr/>
            <p:nvPr/>
          </p:nvGrpSpPr>
          <p:grpSpPr>
            <a:xfrm>
              <a:off x="7094351" y="1019972"/>
              <a:ext cx="2057400" cy="4306276"/>
              <a:chOff x="6557074" y="1021910"/>
              <a:chExt cx="2057400" cy="4306276"/>
            </a:xfrm>
          </p:grpSpPr>
          <p:grpSp>
            <p:nvGrpSpPr>
              <p:cNvPr id="2318" name="Google Shape;2318;p25"/>
              <p:cNvGrpSpPr/>
              <p:nvPr/>
            </p:nvGrpSpPr>
            <p:grpSpPr>
              <a:xfrm>
                <a:off x="6557074" y="1021910"/>
                <a:ext cx="2057400" cy="2057400"/>
                <a:chOff x="3853911" y="2895600"/>
                <a:chExt cx="2057400" cy="2057400"/>
              </a:xfrm>
            </p:grpSpPr>
            <p:sp>
              <p:nvSpPr>
                <p:cNvPr id="2319" name="Google Shape;2319;p25"/>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20" name="Google Shape;2320;p25"/>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2321" name="Google Shape;2321;p25"/>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2322" name="Google Shape;2322;p25"/>
              <p:cNvGrpSpPr/>
              <p:nvPr/>
            </p:nvGrpSpPr>
            <p:grpSpPr>
              <a:xfrm>
                <a:off x="6557074" y="3270786"/>
                <a:ext cx="2057400" cy="2057400"/>
                <a:chOff x="3853911" y="2895600"/>
                <a:chExt cx="2057400" cy="2057400"/>
              </a:xfrm>
            </p:grpSpPr>
            <p:sp>
              <p:nvSpPr>
                <p:cNvPr id="2323" name="Google Shape;2323;p25"/>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24" name="Google Shape;2324;p25"/>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2325" name="Google Shape;2325;p25"/>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2326" name="Google Shape;2326;p25"/>
            <p:cNvGrpSpPr/>
            <p:nvPr/>
          </p:nvGrpSpPr>
          <p:grpSpPr>
            <a:xfrm>
              <a:off x="9380351" y="1019972"/>
              <a:ext cx="2057400" cy="4310152"/>
              <a:chOff x="9380351" y="1019972"/>
              <a:chExt cx="2057400" cy="4310152"/>
            </a:xfrm>
          </p:grpSpPr>
          <p:grpSp>
            <p:nvGrpSpPr>
              <p:cNvPr id="2327" name="Google Shape;2327;p25"/>
              <p:cNvGrpSpPr/>
              <p:nvPr/>
            </p:nvGrpSpPr>
            <p:grpSpPr>
              <a:xfrm>
                <a:off x="9380351" y="1019972"/>
                <a:ext cx="2057400" cy="2057400"/>
                <a:chOff x="3853911" y="2895600"/>
                <a:chExt cx="2057400" cy="2057400"/>
              </a:xfrm>
            </p:grpSpPr>
            <p:sp>
              <p:nvSpPr>
                <p:cNvPr id="2328" name="Google Shape;2328;p25"/>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29" name="Google Shape;2329;p25"/>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2330" name="Google Shape;2330;p25"/>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2331" name="Google Shape;2331;p25"/>
              <p:cNvGrpSpPr/>
              <p:nvPr/>
            </p:nvGrpSpPr>
            <p:grpSpPr>
              <a:xfrm>
                <a:off x="9380351" y="3272724"/>
                <a:ext cx="2057400" cy="2057400"/>
                <a:chOff x="3853911" y="2895600"/>
                <a:chExt cx="2057400" cy="2057400"/>
              </a:xfrm>
            </p:grpSpPr>
            <p:sp>
              <p:nvSpPr>
                <p:cNvPr id="2332" name="Google Shape;2332;p25"/>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33" name="Google Shape;2333;p25"/>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2334" name="Google Shape;2334;p25"/>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2335" name="Google Shape;2335;p25"/>
          <p:cNvSpPr/>
          <p:nvPr/>
        </p:nvSpPr>
        <p:spPr>
          <a:xfrm rot="-871900">
            <a:off x="-920624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336" name="Google Shape;2336;p25"/>
          <p:cNvGrpSpPr/>
          <p:nvPr/>
        </p:nvGrpSpPr>
        <p:grpSpPr>
          <a:xfrm>
            <a:off x="-88011000" y="228600"/>
            <a:ext cx="2286000" cy="917378"/>
            <a:chOff x="863384" y="-231864"/>
            <a:chExt cx="2628900" cy="886363"/>
          </a:xfrm>
        </p:grpSpPr>
        <p:sp>
          <p:nvSpPr>
            <p:cNvPr id="2337" name="Google Shape;2337;p25"/>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338" name="Google Shape;2338;p25"/>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2339" name="Google Shape;2339;p25"/>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340" name="Google Shape;2340;p25"/>
          <p:cNvSpPr txBox="1"/>
          <p:nvPr/>
        </p:nvSpPr>
        <p:spPr>
          <a:xfrm>
            <a:off x="-849630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2341" name="Google Shape;2341;p25"/>
          <p:cNvGrpSpPr/>
          <p:nvPr/>
        </p:nvGrpSpPr>
        <p:grpSpPr>
          <a:xfrm>
            <a:off x="-76339793" y="228600"/>
            <a:ext cx="2286000" cy="917378"/>
            <a:chOff x="863384" y="-231864"/>
            <a:chExt cx="2628900" cy="886363"/>
          </a:xfrm>
        </p:grpSpPr>
        <p:sp>
          <p:nvSpPr>
            <p:cNvPr id="2342" name="Google Shape;2342;p25"/>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343" name="Google Shape;2343;p25"/>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2344" name="Google Shape;2344;p25"/>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345" name="Google Shape;2345;p25"/>
          <p:cNvSpPr txBox="1"/>
          <p:nvPr/>
        </p:nvSpPr>
        <p:spPr>
          <a:xfrm>
            <a:off x="-73171302"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2346" name="Google Shape;2346;p25"/>
          <p:cNvGrpSpPr/>
          <p:nvPr/>
        </p:nvGrpSpPr>
        <p:grpSpPr>
          <a:xfrm>
            <a:off x="-75933300" y="3770423"/>
            <a:ext cx="10896600" cy="1526452"/>
            <a:chOff x="381000" y="4112348"/>
            <a:chExt cx="10896600" cy="1526452"/>
          </a:xfrm>
        </p:grpSpPr>
        <p:sp>
          <p:nvSpPr>
            <p:cNvPr id="2347" name="Google Shape;2347;p25"/>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2348" name="Google Shape;2348;p25"/>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349" name="Google Shape;2349;p25"/>
          <p:cNvGrpSpPr/>
          <p:nvPr/>
        </p:nvGrpSpPr>
        <p:grpSpPr>
          <a:xfrm>
            <a:off x="-62547593" y="228600"/>
            <a:ext cx="2286000" cy="917378"/>
            <a:chOff x="863384" y="-231864"/>
            <a:chExt cx="2628900" cy="886363"/>
          </a:xfrm>
        </p:grpSpPr>
        <p:sp>
          <p:nvSpPr>
            <p:cNvPr id="2350" name="Google Shape;2350;p25"/>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351" name="Google Shape;2351;p25"/>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2352" name="Google Shape;2352;p25"/>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2353" name="Google Shape;2353;p25"/>
          <p:cNvGrpSpPr/>
          <p:nvPr/>
        </p:nvGrpSpPr>
        <p:grpSpPr>
          <a:xfrm>
            <a:off x="-60812418" y="1222832"/>
            <a:ext cx="9834618" cy="4415968"/>
            <a:chOff x="707235" y="1331753"/>
            <a:chExt cx="9834618" cy="4415968"/>
          </a:xfrm>
        </p:grpSpPr>
        <p:grpSp>
          <p:nvGrpSpPr>
            <p:cNvPr id="2354" name="Google Shape;2354;p25"/>
            <p:cNvGrpSpPr/>
            <p:nvPr/>
          </p:nvGrpSpPr>
          <p:grpSpPr>
            <a:xfrm>
              <a:off x="707235" y="1331753"/>
              <a:ext cx="1914824" cy="4380272"/>
              <a:chOff x="707235" y="1331753"/>
              <a:chExt cx="1914824" cy="4380272"/>
            </a:xfrm>
          </p:grpSpPr>
          <p:sp>
            <p:nvSpPr>
              <p:cNvPr id="2355" name="Google Shape;2355;p25"/>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356" name="Google Shape;2356;p25"/>
              <p:cNvGrpSpPr/>
              <p:nvPr/>
            </p:nvGrpSpPr>
            <p:grpSpPr>
              <a:xfrm>
                <a:off x="707235" y="1895206"/>
                <a:ext cx="1902767" cy="1211104"/>
                <a:chOff x="367248" y="1351516"/>
                <a:chExt cx="2762091" cy="1594829"/>
              </a:xfrm>
            </p:grpSpPr>
            <p:sp>
              <p:nvSpPr>
                <p:cNvPr id="2357" name="Google Shape;2357;p25"/>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58" name="Google Shape;2358;p25"/>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2359" name="Google Shape;2359;p25"/>
              <p:cNvGrpSpPr/>
              <p:nvPr/>
            </p:nvGrpSpPr>
            <p:grpSpPr>
              <a:xfrm>
                <a:off x="707584" y="3273372"/>
                <a:ext cx="1902069" cy="1138118"/>
                <a:chOff x="358059" y="1325927"/>
                <a:chExt cx="2761078" cy="1498718"/>
              </a:xfrm>
            </p:grpSpPr>
            <p:sp>
              <p:nvSpPr>
                <p:cNvPr id="2360" name="Google Shape;2360;p25"/>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61" name="Google Shape;2361;p25"/>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2362" name="Google Shape;2362;p25"/>
              <p:cNvGrpSpPr/>
              <p:nvPr/>
            </p:nvGrpSpPr>
            <p:grpSpPr>
              <a:xfrm>
                <a:off x="712697" y="4586479"/>
                <a:ext cx="1909362" cy="1125546"/>
                <a:chOff x="329517" y="1325927"/>
                <a:chExt cx="2771665" cy="1482162"/>
              </a:xfrm>
            </p:grpSpPr>
            <p:sp>
              <p:nvSpPr>
                <p:cNvPr id="2363" name="Google Shape;2363;p25"/>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64" name="Google Shape;2364;p25"/>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2365" name="Google Shape;2365;p25"/>
            <p:cNvGrpSpPr/>
            <p:nvPr/>
          </p:nvGrpSpPr>
          <p:grpSpPr>
            <a:xfrm>
              <a:off x="2911630" y="1331753"/>
              <a:ext cx="3658735" cy="4380272"/>
              <a:chOff x="2911630" y="1331753"/>
              <a:chExt cx="3658735" cy="4380272"/>
            </a:xfrm>
          </p:grpSpPr>
          <p:grpSp>
            <p:nvGrpSpPr>
              <p:cNvPr id="2366" name="Google Shape;2366;p25"/>
              <p:cNvGrpSpPr/>
              <p:nvPr/>
            </p:nvGrpSpPr>
            <p:grpSpPr>
              <a:xfrm>
                <a:off x="2911630" y="1331753"/>
                <a:ext cx="3630783" cy="400618"/>
                <a:chOff x="439983" y="668969"/>
                <a:chExt cx="3630783" cy="400618"/>
              </a:xfrm>
            </p:grpSpPr>
            <p:sp>
              <p:nvSpPr>
                <p:cNvPr id="2367" name="Google Shape;2367;p25"/>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68" name="Google Shape;2368;p25"/>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2369" name="Google Shape;2369;p25"/>
              <p:cNvGrpSpPr/>
              <p:nvPr/>
            </p:nvGrpSpPr>
            <p:grpSpPr>
              <a:xfrm>
                <a:off x="2911630" y="1895014"/>
                <a:ext cx="3658735" cy="1195916"/>
                <a:chOff x="343281" y="1952120"/>
                <a:chExt cx="3658735" cy="1195916"/>
              </a:xfrm>
            </p:grpSpPr>
            <p:sp>
              <p:nvSpPr>
                <p:cNvPr id="2370" name="Google Shape;2370;p25"/>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1" name="Google Shape;2371;p25"/>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2372" name="Google Shape;2372;p25"/>
              <p:cNvGrpSpPr/>
              <p:nvPr/>
            </p:nvGrpSpPr>
            <p:grpSpPr>
              <a:xfrm>
                <a:off x="2911630" y="3253573"/>
                <a:ext cx="3630783" cy="1161242"/>
                <a:chOff x="366355" y="1952119"/>
                <a:chExt cx="3630783" cy="1161242"/>
              </a:xfrm>
            </p:grpSpPr>
            <p:sp>
              <p:nvSpPr>
                <p:cNvPr id="2373" name="Google Shape;2373;p25"/>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4" name="Google Shape;2374;p25"/>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2375" name="Google Shape;2375;p25"/>
              <p:cNvGrpSpPr/>
              <p:nvPr/>
            </p:nvGrpSpPr>
            <p:grpSpPr>
              <a:xfrm>
                <a:off x="2911630" y="4577458"/>
                <a:ext cx="3628431" cy="1134567"/>
                <a:chOff x="375938" y="1923054"/>
                <a:chExt cx="3628431" cy="1134567"/>
              </a:xfrm>
            </p:grpSpPr>
            <p:sp>
              <p:nvSpPr>
                <p:cNvPr id="2376" name="Google Shape;2376;p25"/>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7" name="Google Shape;2377;p25"/>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2378" name="Google Shape;2378;p25"/>
            <p:cNvGrpSpPr/>
            <p:nvPr/>
          </p:nvGrpSpPr>
          <p:grpSpPr>
            <a:xfrm>
              <a:off x="6821281" y="1331753"/>
              <a:ext cx="3720572" cy="4415968"/>
              <a:chOff x="6821281" y="1331753"/>
              <a:chExt cx="3720572" cy="4415968"/>
            </a:xfrm>
          </p:grpSpPr>
          <p:grpSp>
            <p:nvGrpSpPr>
              <p:cNvPr id="2379" name="Google Shape;2379;p25"/>
              <p:cNvGrpSpPr/>
              <p:nvPr/>
            </p:nvGrpSpPr>
            <p:grpSpPr>
              <a:xfrm>
                <a:off x="6821281" y="1331753"/>
                <a:ext cx="3628431" cy="400618"/>
                <a:chOff x="453945" y="668969"/>
                <a:chExt cx="3628431" cy="400618"/>
              </a:xfrm>
            </p:grpSpPr>
            <p:sp>
              <p:nvSpPr>
                <p:cNvPr id="2380" name="Google Shape;2380;p25"/>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1" name="Google Shape;2381;p25"/>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2382" name="Google Shape;2382;p25"/>
              <p:cNvGrpSpPr/>
              <p:nvPr/>
            </p:nvGrpSpPr>
            <p:grpSpPr>
              <a:xfrm>
                <a:off x="6821281" y="1895013"/>
                <a:ext cx="3720572" cy="1211297"/>
                <a:chOff x="347925" y="1952119"/>
                <a:chExt cx="3720572" cy="1211297"/>
              </a:xfrm>
            </p:grpSpPr>
            <p:sp>
              <p:nvSpPr>
                <p:cNvPr id="2383" name="Google Shape;2383;p25"/>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4" name="Google Shape;2384;p25"/>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2385" name="Google Shape;2385;p25"/>
              <p:cNvGrpSpPr/>
              <p:nvPr/>
            </p:nvGrpSpPr>
            <p:grpSpPr>
              <a:xfrm>
                <a:off x="6821281" y="3250248"/>
                <a:ext cx="3706521" cy="1161242"/>
                <a:chOff x="361976" y="1952120"/>
                <a:chExt cx="3706521" cy="1161242"/>
              </a:xfrm>
            </p:grpSpPr>
            <p:sp>
              <p:nvSpPr>
                <p:cNvPr id="2386" name="Google Shape;2386;p25"/>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7" name="Google Shape;2387;p25"/>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2388" name="Google Shape;2388;p25"/>
              <p:cNvGrpSpPr/>
              <p:nvPr/>
            </p:nvGrpSpPr>
            <p:grpSpPr>
              <a:xfrm>
                <a:off x="6821281" y="4586479"/>
                <a:ext cx="3628431" cy="1161242"/>
                <a:chOff x="347925" y="1952120"/>
                <a:chExt cx="3628431" cy="1161242"/>
              </a:xfrm>
            </p:grpSpPr>
            <p:sp>
              <p:nvSpPr>
                <p:cNvPr id="2389" name="Google Shape;2389;p25"/>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90" name="Google Shape;2390;p25"/>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2391" name="Google Shape;2391;p25"/>
          <p:cNvSpPr txBox="1"/>
          <p:nvPr/>
        </p:nvSpPr>
        <p:spPr>
          <a:xfrm>
            <a:off x="-58149644"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2392" name="Google Shape;2392;p25"/>
          <p:cNvGrpSpPr/>
          <p:nvPr/>
        </p:nvGrpSpPr>
        <p:grpSpPr>
          <a:xfrm>
            <a:off x="-48983993" y="228600"/>
            <a:ext cx="2286000" cy="1194376"/>
            <a:chOff x="863384" y="-231864"/>
            <a:chExt cx="2628900" cy="1153996"/>
          </a:xfrm>
        </p:grpSpPr>
        <p:sp>
          <p:nvSpPr>
            <p:cNvPr id="2393" name="Google Shape;2393;p25"/>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394" name="Google Shape;2394;p25"/>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2395" name="Google Shape;2395;p25"/>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396" name="Google Shape;2396;p25"/>
          <p:cNvSpPr txBox="1"/>
          <p:nvPr/>
        </p:nvSpPr>
        <p:spPr>
          <a:xfrm>
            <a:off x="-450342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2397" name="Google Shape;2397;p25" descr="User outline"/>
          <p:cNvPicPr preferRelativeResize="0"/>
          <p:nvPr/>
        </p:nvPicPr>
        <p:blipFill rotWithShape="1">
          <a:blip r:embed="rId3">
            <a:alphaModFix/>
          </a:blip>
          <a:srcRect/>
          <a:stretch/>
        </p:blipFill>
        <p:spPr>
          <a:xfrm>
            <a:off x="-48166073" y="1759697"/>
            <a:ext cx="3061219" cy="3061219"/>
          </a:xfrm>
          <a:prstGeom prst="rect">
            <a:avLst/>
          </a:prstGeom>
          <a:noFill/>
          <a:ln>
            <a:noFill/>
          </a:ln>
        </p:spPr>
      </p:pic>
      <p:grpSp>
        <p:nvGrpSpPr>
          <p:cNvPr id="2398" name="Google Shape;2398;p25"/>
          <p:cNvGrpSpPr/>
          <p:nvPr/>
        </p:nvGrpSpPr>
        <p:grpSpPr>
          <a:xfrm>
            <a:off x="-36563393" y="228600"/>
            <a:ext cx="2286000" cy="1194375"/>
            <a:chOff x="863384" y="-231864"/>
            <a:chExt cx="2628900" cy="1153995"/>
          </a:xfrm>
        </p:grpSpPr>
        <p:sp>
          <p:nvSpPr>
            <p:cNvPr id="2399" name="Google Shape;2399;p25"/>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400" name="Google Shape;2400;p25"/>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2401" name="Google Shape;2401;p25"/>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2402" name="Google Shape;2402;p25"/>
          <p:cNvGrpSpPr/>
          <p:nvPr/>
        </p:nvGrpSpPr>
        <p:grpSpPr>
          <a:xfrm>
            <a:off x="-34078677" y="685800"/>
            <a:ext cx="7495743" cy="4793343"/>
            <a:chOff x="3629457" y="421164"/>
            <a:chExt cx="7495743" cy="4793343"/>
          </a:xfrm>
        </p:grpSpPr>
        <p:grpSp>
          <p:nvGrpSpPr>
            <p:cNvPr id="2403" name="Google Shape;2403;p25"/>
            <p:cNvGrpSpPr/>
            <p:nvPr/>
          </p:nvGrpSpPr>
          <p:grpSpPr>
            <a:xfrm>
              <a:off x="3629457" y="421164"/>
              <a:ext cx="7495743" cy="400618"/>
              <a:chOff x="3200400" y="1709630"/>
              <a:chExt cx="6521814" cy="400618"/>
            </a:xfrm>
          </p:grpSpPr>
          <p:sp>
            <p:nvSpPr>
              <p:cNvPr id="2404" name="Google Shape;2404;p25"/>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05" name="Google Shape;2405;p25"/>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2406" name="Google Shape;2406;p25"/>
            <p:cNvGrpSpPr/>
            <p:nvPr/>
          </p:nvGrpSpPr>
          <p:grpSpPr>
            <a:xfrm>
              <a:off x="3629457" y="950035"/>
              <a:ext cx="7495743" cy="400618"/>
              <a:chOff x="3629457" y="950035"/>
              <a:chExt cx="7495743" cy="400618"/>
            </a:xfrm>
          </p:grpSpPr>
          <p:sp>
            <p:nvSpPr>
              <p:cNvPr id="2407" name="Google Shape;2407;p2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08" name="Google Shape;2408;p2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2409" name="Google Shape;2409;p25"/>
            <p:cNvGrpSpPr/>
            <p:nvPr/>
          </p:nvGrpSpPr>
          <p:grpSpPr>
            <a:xfrm>
              <a:off x="3629457" y="1411138"/>
              <a:ext cx="7495743" cy="400618"/>
              <a:chOff x="3629457" y="950035"/>
              <a:chExt cx="7495743" cy="400618"/>
            </a:xfrm>
          </p:grpSpPr>
          <p:sp>
            <p:nvSpPr>
              <p:cNvPr id="2410" name="Google Shape;2410;p2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11" name="Google Shape;2411;p25"/>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2412" name="Google Shape;2412;p25"/>
            <p:cNvGrpSpPr/>
            <p:nvPr/>
          </p:nvGrpSpPr>
          <p:grpSpPr>
            <a:xfrm>
              <a:off x="3629457" y="1872241"/>
              <a:ext cx="7495743" cy="400618"/>
              <a:chOff x="3629457" y="950035"/>
              <a:chExt cx="7495743" cy="400618"/>
            </a:xfrm>
          </p:grpSpPr>
          <p:sp>
            <p:nvSpPr>
              <p:cNvPr id="2413" name="Google Shape;2413;p2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14" name="Google Shape;2414;p2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2415" name="Google Shape;2415;p25"/>
            <p:cNvGrpSpPr/>
            <p:nvPr/>
          </p:nvGrpSpPr>
          <p:grpSpPr>
            <a:xfrm>
              <a:off x="3629457" y="2333344"/>
              <a:ext cx="7495743" cy="400618"/>
              <a:chOff x="3629457" y="950035"/>
              <a:chExt cx="7495743" cy="400618"/>
            </a:xfrm>
          </p:grpSpPr>
          <p:sp>
            <p:nvSpPr>
              <p:cNvPr id="2416" name="Google Shape;2416;p2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17" name="Google Shape;2417;p2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2418" name="Google Shape;2418;p25"/>
            <p:cNvGrpSpPr/>
            <p:nvPr/>
          </p:nvGrpSpPr>
          <p:grpSpPr>
            <a:xfrm>
              <a:off x="3629457" y="2794447"/>
              <a:ext cx="7495743" cy="400618"/>
              <a:chOff x="3629457" y="950035"/>
              <a:chExt cx="7495743" cy="400618"/>
            </a:xfrm>
          </p:grpSpPr>
          <p:sp>
            <p:nvSpPr>
              <p:cNvPr id="2419" name="Google Shape;2419;p2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20" name="Google Shape;2420;p2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2421" name="Google Shape;2421;p25"/>
            <p:cNvGrpSpPr/>
            <p:nvPr/>
          </p:nvGrpSpPr>
          <p:grpSpPr>
            <a:xfrm>
              <a:off x="3629457" y="3255550"/>
              <a:ext cx="7495743" cy="400618"/>
              <a:chOff x="3629457" y="950035"/>
              <a:chExt cx="7495743" cy="400618"/>
            </a:xfrm>
          </p:grpSpPr>
          <p:sp>
            <p:nvSpPr>
              <p:cNvPr id="2422" name="Google Shape;2422;p2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23" name="Google Shape;2423;p25"/>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2424" name="Google Shape;2424;p25"/>
            <p:cNvGrpSpPr/>
            <p:nvPr/>
          </p:nvGrpSpPr>
          <p:grpSpPr>
            <a:xfrm>
              <a:off x="3629457" y="3716653"/>
              <a:ext cx="7495743" cy="400618"/>
              <a:chOff x="3629457" y="950035"/>
              <a:chExt cx="7495743" cy="400618"/>
            </a:xfrm>
          </p:grpSpPr>
          <p:sp>
            <p:nvSpPr>
              <p:cNvPr id="2425" name="Google Shape;2425;p2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26" name="Google Shape;2426;p25"/>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2427" name="Google Shape;2427;p25"/>
            <p:cNvGrpSpPr/>
            <p:nvPr/>
          </p:nvGrpSpPr>
          <p:grpSpPr>
            <a:xfrm>
              <a:off x="3629457" y="4177756"/>
              <a:ext cx="7495743" cy="400618"/>
              <a:chOff x="3629457" y="950035"/>
              <a:chExt cx="7495743" cy="400618"/>
            </a:xfrm>
          </p:grpSpPr>
          <p:sp>
            <p:nvSpPr>
              <p:cNvPr id="2428" name="Google Shape;2428;p2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29" name="Google Shape;2429;p2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2430" name="Google Shape;2430;p25"/>
            <p:cNvGrpSpPr/>
            <p:nvPr/>
          </p:nvGrpSpPr>
          <p:grpSpPr>
            <a:xfrm>
              <a:off x="3629457" y="4638858"/>
              <a:ext cx="7495743" cy="575649"/>
              <a:chOff x="3629457" y="950034"/>
              <a:chExt cx="7495743" cy="575649"/>
            </a:xfrm>
          </p:grpSpPr>
          <p:sp>
            <p:nvSpPr>
              <p:cNvPr id="2431" name="Google Shape;2431;p25"/>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32" name="Google Shape;2432;p25"/>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2433" name="Google Shape;2433;p25"/>
          <p:cNvSpPr/>
          <p:nvPr/>
        </p:nvSpPr>
        <p:spPr>
          <a:xfrm>
            <a:off x="-316992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2434" name="Google Shape;2434;p25"/>
          <p:cNvGrpSpPr/>
          <p:nvPr/>
        </p:nvGrpSpPr>
        <p:grpSpPr>
          <a:xfrm>
            <a:off x="-23990393" y="228600"/>
            <a:ext cx="2286000" cy="1194376"/>
            <a:chOff x="863384" y="-231864"/>
            <a:chExt cx="2628900" cy="1153996"/>
          </a:xfrm>
        </p:grpSpPr>
        <p:sp>
          <p:nvSpPr>
            <p:cNvPr id="2435" name="Google Shape;2435;p25"/>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436" name="Google Shape;2436;p25"/>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2437" name="Google Shape;2437;p25"/>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438" name="Google Shape;2438;p25"/>
          <p:cNvSpPr txBox="1"/>
          <p:nvPr/>
        </p:nvSpPr>
        <p:spPr>
          <a:xfrm>
            <a:off x="-21545826"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2439" name="Google Shape;2439;p25"/>
          <p:cNvGrpSpPr/>
          <p:nvPr/>
        </p:nvGrpSpPr>
        <p:grpSpPr>
          <a:xfrm>
            <a:off x="-12712793" y="228600"/>
            <a:ext cx="2286000" cy="1440597"/>
            <a:chOff x="863384" y="-231864"/>
            <a:chExt cx="2628900" cy="1391893"/>
          </a:xfrm>
        </p:grpSpPr>
        <p:sp>
          <p:nvSpPr>
            <p:cNvPr id="2440" name="Google Shape;2440;p25"/>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441" name="Google Shape;2441;p25"/>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2442" name="Google Shape;2442;p25"/>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2443" name="Google Shape;2443;p25"/>
          <p:cNvGrpSpPr/>
          <p:nvPr/>
        </p:nvGrpSpPr>
        <p:grpSpPr>
          <a:xfrm>
            <a:off x="-10228077" y="685800"/>
            <a:ext cx="7495743" cy="4793343"/>
            <a:chOff x="3629457" y="421164"/>
            <a:chExt cx="7495743" cy="4793343"/>
          </a:xfrm>
        </p:grpSpPr>
        <p:grpSp>
          <p:nvGrpSpPr>
            <p:cNvPr id="2444" name="Google Shape;2444;p25"/>
            <p:cNvGrpSpPr/>
            <p:nvPr/>
          </p:nvGrpSpPr>
          <p:grpSpPr>
            <a:xfrm>
              <a:off x="3629457" y="421164"/>
              <a:ext cx="7495743" cy="400618"/>
              <a:chOff x="3200400" y="1709630"/>
              <a:chExt cx="6521814" cy="400618"/>
            </a:xfrm>
          </p:grpSpPr>
          <p:sp>
            <p:nvSpPr>
              <p:cNvPr id="2445" name="Google Shape;2445;p25"/>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46" name="Google Shape;2446;p25"/>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2447" name="Google Shape;2447;p25"/>
            <p:cNvGrpSpPr/>
            <p:nvPr/>
          </p:nvGrpSpPr>
          <p:grpSpPr>
            <a:xfrm>
              <a:off x="3629457" y="950035"/>
              <a:ext cx="7495743" cy="400618"/>
              <a:chOff x="3629457" y="950035"/>
              <a:chExt cx="7495743" cy="400618"/>
            </a:xfrm>
          </p:grpSpPr>
          <p:sp>
            <p:nvSpPr>
              <p:cNvPr id="2448" name="Google Shape;2448;p2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49" name="Google Shape;2449;p2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2450" name="Google Shape;2450;p25"/>
            <p:cNvGrpSpPr/>
            <p:nvPr/>
          </p:nvGrpSpPr>
          <p:grpSpPr>
            <a:xfrm>
              <a:off x="3629457" y="1411138"/>
              <a:ext cx="7495743" cy="400618"/>
              <a:chOff x="3629457" y="950035"/>
              <a:chExt cx="7495743" cy="400618"/>
            </a:xfrm>
          </p:grpSpPr>
          <p:sp>
            <p:nvSpPr>
              <p:cNvPr id="2451" name="Google Shape;2451;p2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52" name="Google Shape;2452;p25"/>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2453" name="Google Shape;2453;p25"/>
            <p:cNvGrpSpPr/>
            <p:nvPr/>
          </p:nvGrpSpPr>
          <p:grpSpPr>
            <a:xfrm>
              <a:off x="3629457" y="1872241"/>
              <a:ext cx="7495743" cy="400618"/>
              <a:chOff x="3629457" y="950035"/>
              <a:chExt cx="7495743" cy="400618"/>
            </a:xfrm>
          </p:grpSpPr>
          <p:sp>
            <p:nvSpPr>
              <p:cNvPr id="2454" name="Google Shape;2454;p2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55" name="Google Shape;2455;p2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2456" name="Google Shape;2456;p25"/>
            <p:cNvGrpSpPr/>
            <p:nvPr/>
          </p:nvGrpSpPr>
          <p:grpSpPr>
            <a:xfrm>
              <a:off x="3629457" y="2333344"/>
              <a:ext cx="7495743" cy="400618"/>
              <a:chOff x="3629457" y="950035"/>
              <a:chExt cx="7495743" cy="400618"/>
            </a:xfrm>
          </p:grpSpPr>
          <p:sp>
            <p:nvSpPr>
              <p:cNvPr id="2457" name="Google Shape;2457;p2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58" name="Google Shape;2458;p2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2459" name="Google Shape;2459;p25"/>
            <p:cNvGrpSpPr/>
            <p:nvPr/>
          </p:nvGrpSpPr>
          <p:grpSpPr>
            <a:xfrm>
              <a:off x="3629457" y="2794447"/>
              <a:ext cx="7495743" cy="400618"/>
              <a:chOff x="3629457" y="950035"/>
              <a:chExt cx="7495743" cy="400618"/>
            </a:xfrm>
          </p:grpSpPr>
          <p:sp>
            <p:nvSpPr>
              <p:cNvPr id="2460" name="Google Shape;2460;p2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61" name="Google Shape;2461;p2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2462" name="Google Shape;2462;p25"/>
            <p:cNvGrpSpPr/>
            <p:nvPr/>
          </p:nvGrpSpPr>
          <p:grpSpPr>
            <a:xfrm>
              <a:off x="3629457" y="3255550"/>
              <a:ext cx="7495743" cy="400618"/>
              <a:chOff x="3629457" y="950035"/>
              <a:chExt cx="7495743" cy="400618"/>
            </a:xfrm>
          </p:grpSpPr>
          <p:sp>
            <p:nvSpPr>
              <p:cNvPr id="2463" name="Google Shape;2463;p2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64" name="Google Shape;2464;p25"/>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2465" name="Google Shape;2465;p25"/>
            <p:cNvGrpSpPr/>
            <p:nvPr/>
          </p:nvGrpSpPr>
          <p:grpSpPr>
            <a:xfrm>
              <a:off x="3629457" y="3716653"/>
              <a:ext cx="7495743" cy="400618"/>
              <a:chOff x="3629457" y="950035"/>
              <a:chExt cx="7495743" cy="400618"/>
            </a:xfrm>
          </p:grpSpPr>
          <p:sp>
            <p:nvSpPr>
              <p:cNvPr id="2466" name="Google Shape;2466;p2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67" name="Google Shape;2467;p25"/>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2468" name="Google Shape;2468;p25"/>
            <p:cNvGrpSpPr/>
            <p:nvPr/>
          </p:nvGrpSpPr>
          <p:grpSpPr>
            <a:xfrm>
              <a:off x="3629457" y="4177756"/>
              <a:ext cx="7495743" cy="400618"/>
              <a:chOff x="3629457" y="950035"/>
              <a:chExt cx="7495743" cy="400618"/>
            </a:xfrm>
          </p:grpSpPr>
          <p:sp>
            <p:nvSpPr>
              <p:cNvPr id="2469" name="Google Shape;2469;p2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0" name="Google Shape;2470;p2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2471" name="Google Shape;2471;p25"/>
            <p:cNvGrpSpPr/>
            <p:nvPr/>
          </p:nvGrpSpPr>
          <p:grpSpPr>
            <a:xfrm>
              <a:off x="3629457" y="4638858"/>
              <a:ext cx="7495743" cy="575649"/>
              <a:chOff x="3629457" y="950034"/>
              <a:chExt cx="7495743" cy="575649"/>
            </a:xfrm>
          </p:grpSpPr>
          <p:sp>
            <p:nvSpPr>
              <p:cNvPr id="2472" name="Google Shape;2472;p25"/>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3" name="Google Shape;2473;p25"/>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2474" name="Google Shape;2474;p25"/>
          <p:cNvSpPr txBox="1"/>
          <p:nvPr/>
        </p:nvSpPr>
        <p:spPr>
          <a:xfrm>
            <a:off x="-10272671"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sp>
        <p:nvSpPr>
          <p:cNvPr id="2475" name="Google Shape;2475;p25"/>
          <p:cNvSpPr/>
          <p:nvPr/>
        </p:nvSpPr>
        <p:spPr>
          <a:xfrm>
            <a:off x="4267199" y="1673615"/>
            <a:ext cx="3401311" cy="3401311"/>
          </a:xfrm>
          <a:custGeom>
            <a:avLst/>
            <a:gdLst/>
            <a:ahLst/>
            <a:cxnLst/>
            <a:rect l="l" t="t" r="r" b="b"/>
            <a:pathLst>
              <a:path w="3690570" h="3690570" extrusionOk="0">
                <a:moveTo>
                  <a:pt x="1845285" y="0"/>
                </a:moveTo>
                <a:cubicBezTo>
                  <a:pt x="2864408" y="0"/>
                  <a:pt x="3690570" y="826162"/>
                  <a:pt x="3690570" y="1845285"/>
                </a:cubicBezTo>
                <a:cubicBezTo>
                  <a:pt x="3690570" y="2864408"/>
                  <a:pt x="2864408" y="3690570"/>
                  <a:pt x="1845285" y="3690570"/>
                </a:cubicBezTo>
                <a:cubicBezTo>
                  <a:pt x="826162" y="3690570"/>
                  <a:pt x="0" y="2864408"/>
                  <a:pt x="0" y="1845285"/>
                </a:cubicBezTo>
                <a:cubicBezTo>
                  <a:pt x="0" y="826162"/>
                  <a:pt x="826162" y="0"/>
                  <a:pt x="1845285" y="0"/>
                </a:cubicBezTo>
                <a:close/>
                <a:moveTo>
                  <a:pt x="1845286" y="238299"/>
                </a:moveTo>
                <a:cubicBezTo>
                  <a:pt x="957772" y="238299"/>
                  <a:pt x="238299" y="957772"/>
                  <a:pt x="238299" y="1845286"/>
                </a:cubicBezTo>
                <a:cubicBezTo>
                  <a:pt x="238299" y="2732800"/>
                  <a:pt x="957772" y="3452273"/>
                  <a:pt x="1845286" y="3452273"/>
                </a:cubicBezTo>
                <a:cubicBezTo>
                  <a:pt x="2732800" y="3452273"/>
                  <a:pt x="3452273" y="2732800"/>
                  <a:pt x="3452273" y="1845286"/>
                </a:cubicBezTo>
                <a:cubicBezTo>
                  <a:pt x="3452273" y="957772"/>
                  <a:pt x="2732800" y="238299"/>
                  <a:pt x="1845286" y="238299"/>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6" name="Google Shape;2476;p25"/>
          <p:cNvSpPr/>
          <p:nvPr/>
        </p:nvSpPr>
        <p:spPr>
          <a:xfrm>
            <a:off x="5393927" y="438190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7" name="Google Shape;2477;p25"/>
          <p:cNvSpPr/>
          <p:nvPr/>
        </p:nvSpPr>
        <p:spPr>
          <a:xfrm>
            <a:off x="3925185" y="186496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8" name="Google Shape;2478;p25"/>
          <p:cNvSpPr/>
          <p:nvPr/>
        </p:nvSpPr>
        <p:spPr>
          <a:xfrm>
            <a:off x="3925185" y="3560750"/>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9" name="Google Shape;2479;p25"/>
          <p:cNvSpPr/>
          <p:nvPr/>
        </p:nvSpPr>
        <p:spPr>
          <a:xfrm rot="1671848">
            <a:off x="6690751" y="146321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0" name="Google Shape;2480;p25"/>
          <p:cNvSpPr/>
          <p:nvPr/>
        </p:nvSpPr>
        <p:spPr>
          <a:xfrm rot="5400000">
            <a:off x="7651887" y="3096343"/>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1" name="Google Shape;2481;p25"/>
          <p:cNvSpPr/>
          <p:nvPr/>
        </p:nvSpPr>
        <p:spPr>
          <a:xfrm rot="8782795">
            <a:off x="6777187" y="4847336"/>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2" name="Google Shape;2482;p25"/>
          <p:cNvSpPr/>
          <p:nvPr/>
        </p:nvSpPr>
        <p:spPr>
          <a:xfrm rot="-9071727">
            <a:off x="4687749" y="4852837"/>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3" name="Google Shape;2483;p25"/>
          <p:cNvSpPr/>
          <p:nvPr/>
        </p:nvSpPr>
        <p:spPr>
          <a:xfrm rot="-5400000">
            <a:off x="3780911" y="3135438"/>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4" name="Google Shape;2484;p25"/>
          <p:cNvSpPr/>
          <p:nvPr/>
        </p:nvSpPr>
        <p:spPr>
          <a:xfrm rot="-1726632">
            <a:off x="4770449" y="147897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5" name="Google Shape;2485;p25"/>
          <p:cNvSpPr txBox="1"/>
          <p:nvPr/>
        </p:nvSpPr>
        <p:spPr>
          <a:xfrm>
            <a:off x="4881206" y="2632471"/>
            <a:ext cx="2152171"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rgbClr val="F5F5F4"/>
                </a:solidFill>
                <a:latin typeface="Open Sans"/>
                <a:ea typeface="Open Sans"/>
                <a:cs typeface="Open Sans"/>
                <a:sym typeface="Open Sans"/>
              </a:rPr>
              <a:t>Process </a:t>
            </a:r>
            <a:r>
              <a:rPr lang="en-US" sz="2600">
                <a:solidFill>
                  <a:srgbClr val="F5F5F4"/>
                </a:solidFill>
                <a:latin typeface="Open Sans"/>
                <a:ea typeface="Open Sans"/>
                <a:cs typeface="Open Sans"/>
                <a:sym typeface="Open Sans"/>
              </a:rPr>
              <a:t>of Providing PIN Services</a:t>
            </a:r>
            <a:endParaRPr/>
          </a:p>
        </p:txBody>
      </p:sp>
      <p:sp>
        <p:nvSpPr>
          <p:cNvPr id="2486" name="Google Shape;2486;p25"/>
          <p:cNvSpPr txBox="1"/>
          <p:nvPr/>
        </p:nvSpPr>
        <p:spPr>
          <a:xfrm>
            <a:off x="5401252" y="4716185"/>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Provision of Services</a:t>
            </a:r>
            <a:endParaRPr/>
          </a:p>
        </p:txBody>
      </p:sp>
      <p:sp>
        <p:nvSpPr>
          <p:cNvPr id="2487" name="Google Shape;2487;p25"/>
          <p:cNvSpPr txBox="1"/>
          <p:nvPr/>
        </p:nvSpPr>
        <p:spPr>
          <a:xfrm>
            <a:off x="3775487" y="4031908"/>
            <a:ext cx="143554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Documentation</a:t>
            </a:r>
            <a:endParaRPr/>
          </a:p>
        </p:txBody>
      </p:sp>
      <p:sp>
        <p:nvSpPr>
          <p:cNvPr id="2488" name="Google Shape;2488;p25"/>
          <p:cNvSpPr txBox="1"/>
          <p:nvPr/>
        </p:nvSpPr>
        <p:spPr>
          <a:xfrm>
            <a:off x="4033318" y="2300725"/>
            <a:ext cx="93347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Open Sans"/>
                <a:ea typeface="Open Sans"/>
                <a:cs typeface="Open Sans"/>
                <a:sym typeface="Open Sans"/>
              </a:rPr>
              <a:t>Billing</a:t>
            </a:r>
            <a:endParaRPr/>
          </a:p>
        </p:txBody>
      </p:sp>
      <p:grpSp>
        <p:nvGrpSpPr>
          <p:cNvPr id="2489" name="Google Shape;2489;p25"/>
          <p:cNvGrpSpPr/>
          <p:nvPr/>
        </p:nvGrpSpPr>
        <p:grpSpPr>
          <a:xfrm>
            <a:off x="5393927" y="1038934"/>
            <a:ext cx="1147854" cy="1147854"/>
            <a:chOff x="5393927" y="1038934"/>
            <a:chExt cx="1147854" cy="1147854"/>
          </a:xfrm>
        </p:grpSpPr>
        <p:sp>
          <p:nvSpPr>
            <p:cNvPr id="2490" name="Google Shape;2490;p25"/>
            <p:cNvSpPr/>
            <p:nvPr/>
          </p:nvSpPr>
          <p:spPr>
            <a:xfrm>
              <a:off x="5393927" y="1038934"/>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91" name="Google Shape;2491;p25"/>
            <p:cNvSpPr txBox="1"/>
            <p:nvPr/>
          </p:nvSpPr>
          <p:spPr>
            <a:xfrm>
              <a:off x="5445978" y="1403150"/>
              <a:ext cx="1034256"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Initiating Visit</a:t>
              </a:r>
              <a:endParaRPr/>
            </a:p>
          </p:txBody>
        </p:sp>
        <p:sp>
          <p:nvSpPr>
            <p:cNvPr id="2492" name="Google Shape;2492;p25"/>
            <p:cNvSpPr txBox="1"/>
            <p:nvPr/>
          </p:nvSpPr>
          <p:spPr>
            <a:xfrm>
              <a:off x="5690193" y="121467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1</a:t>
              </a:r>
              <a:endParaRPr/>
            </a:p>
          </p:txBody>
        </p:sp>
      </p:grpSp>
      <p:grpSp>
        <p:nvGrpSpPr>
          <p:cNvPr id="2493" name="Google Shape;2493;p25"/>
          <p:cNvGrpSpPr/>
          <p:nvPr/>
        </p:nvGrpSpPr>
        <p:grpSpPr>
          <a:xfrm>
            <a:off x="6841544" y="1836577"/>
            <a:ext cx="1147854" cy="1147854"/>
            <a:chOff x="6841544" y="1836577"/>
            <a:chExt cx="1147854" cy="1147854"/>
          </a:xfrm>
        </p:grpSpPr>
        <p:sp>
          <p:nvSpPr>
            <p:cNvPr id="2494" name="Google Shape;2494;p25"/>
            <p:cNvSpPr/>
            <p:nvPr/>
          </p:nvSpPr>
          <p:spPr>
            <a:xfrm>
              <a:off x="6841544" y="183657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95" name="Google Shape;2495;p25"/>
            <p:cNvSpPr txBox="1"/>
            <p:nvPr/>
          </p:nvSpPr>
          <p:spPr>
            <a:xfrm>
              <a:off x="6868163" y="2192672"/>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Treatment Plan</a:t>
              </a:r>
              <a:endParaRPr/>
            </a:p>
          </p:txBody>
        </p:sp>
        <p:sp>
          <p:nvSpPr>
            <p:cNvPr id="2496" name="Google Shape;2496;p25"/>
            <p:cNvSpPr txBox="1"/>
            <p:nvPr/>
          </p:nvSpPr>
          <p:spPr>
            <a:xfrm>
              <a:off x="7146899" y="2048709"/>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2</a:t>
              </a:r>
              <a:endParaRPr/>
            </a:p>
          </p:txBody>
        </p:sp>
      </p:grpSp>
      <p:grpSp>
        <p:nvGrpSpPr>
          <p:cNvPr id="2497" name="Google Shape;2497;p25"/>
          <p:cNvGrpSpPr/>
          <p:nvPr/>
        </p:nvGrpSpPr>
        <p:grpSpPr>
          <a:xfrm>
            <a:off x="8062502" y="4112348"/>
            <a:ext cx="1147854" cy="1147854"/>
            <a:chOff x="6841544" y="3538421"/>
            <a:chExt cx="1147854" cy="1147854"/>
          </a:xfrm>
        </p:grpSpPr>
        <p:sp>
          <p:nvSpPr>
            <p:cNvPr id="2498" name="Google Shape;2498;p25"/>
            <p:cNvSpPr/>
            <p:nvPr/>
          </p:nvSpPr>
          <p:spPr>
            <a:xfrm>
              <a:off x="6841544" y="3538421"/>
              <a:ext cx="1147854" cy="1147854"/>
            </a:xfrm>
            <a:prstGeom prst="ellipse">
              <a:avLst/>
            </a:pr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99" name="Google Shape;2499;p25"/>
            <p:cNvSpPr txBox="1"/>
            <p:nvPr/>
          </p:nvSpPr>
          <p:spPr>
            <a:xfrm>
              <a:off x="6877400" y="3959721"/>
              <a:ext cx="1090873" cy="292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Consent</a:t>
              </a:r>
              <a:endParaRPr/>
            </a:p>
          </p:txBody>
        </p:sp>
        <p:sp>
          <p:nvSpPr>
            <p:cNvPr id="2500" name="Google Shape;2500;p25"/>
            <p:cNvSpPr txBox="1"/>
            <p:nvPr/>
          </p:nvSpPr>
          <p:spPr>
            <a:xfrm>
              <a:off x="7166830" y="379212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3</a:t>
              </a:r>
              <a:endParaRPr/>
            </a:p>
          </p:txBody>
        </p:sp>
      </p:grpSp>
      <p:sp>
        <p:nvSpPr>
          <p:cNvPr id="2501" name="Google Shape;2501;p25"/>
          <p:cNvSpPr txBox="1"/>
          <p:nvPr/>
        </p:nvSpPr>
        <p:spPr>
          <a:xfrm>
            <a:off x="5679988" y="4516292"/>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4</a:t>
            </a:r>
            <a:endParaRPr/>
          </a:p>
        </p:txBody>
      </p:sp>
      <p:sp>
        <p:nvSpPr>
          <p:cNvPr id="2502" name="Google Shape;2502;p25"/>
          <p:cNvSpPr txBox="1"/>
          <p:nvPr/>
        </p:nvSpPr>
        <p:spPr>
          <a:xfrm>
            <a:off x="4226558" y="3795483"/>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5</a:t>
            </a:r>
            <a:endParaRPr/>
          </a:p>
        </p:txBody>
      </p:sp>
      <p:sp>
        <p:nvSpPr>
          <p:cNvPr id="2503" name="Google Shape;2503;p25"/>
          <p:cNvSpPr txBox="1"/>
          <p:nvPr/>
        </p:nvSpPr>
        <p:spPr>
          <a:xfrm>
            <a:off x="4243944" y="2079066"/>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6</a:t>
            </a:r>
            <a:endParaRPr/>
          </a:p>
        </p:txBody>
      </p:sp>
      <p:sp>
        <p:nvSpPr>
          <p:cNvPr id="2504" name="Google Shape;2504;p25"/>
          <p:cNvSpPr txBox="1"/>
          <p:nvPr/>
        </p:nvSpPr>
        <p:spPr>
          <a:xfrm>
            <a:off x="12801600" y="1128192"/>
            <a:ext cx="7086600" cy="36625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Open Sans"/>
              <a:buNone/>
            </a:pPr>
            <a:r>
              <a:rPr lang="en-US" sz="3200" b="1" i="0" strike="noStrike" cap="none">
                <a:solidFill>
                  <a:srgbClr val="FFFFFF"/>
                </a:solidFill>
                <a:latin typeface="Open Sans"/>
                <a:ea typeface="Open Sans"/>
                <a:cs typeface="Open Sans"/>
                <a:sym typeface="Open Sans"/>
              </a:rPr>
              <a:t>Starting Out – Consent</a:t>
            </a:r>
            <a:endParaRPr/>
          </a:p>
          <a:p>
            <a:pPr marL="457200" marR="0" lvl="0" indent="-457200" algn="l" rtl="0">
              <a:lnSpc>
                <a:spcPct val="100000"/>
              </a:lnSpc>
              <a:spcBef>
                <a:spcPts val="1200"/>
              </a:spcBef>
              <a:spcAft>
                <a:spcPts val="0"/>
              </a:spcAft>
              <a:buClr>
                <a:srgbClr val="FFFFFF"/>
              </a:buClr>
              <a:buSzPts val="2000"/>
              <a:buFont typeface="Arial"/>
              <a:buChar char="•"/>
            </a:pPr>
            <a:r>
              <a:rPr lang="en-US" sz="2000" b="0" i="0" strike="noStrike" cap="none">
                <a:solidFill>
                  <a:srgbClr val="FFFFFF"/>
                </a:solidFill>
                <a:latin typeface="Open Sans"/>
                <a:ea typeface="Open Sans"/>
                <a:cs typeface="Open Sans"/>
                <a:sym typeface="Open Sans"/>
              </a:rPr>
              <a:t>Before PIN services can begin, must obtain </a:t>
            </a:r>
            <a:r>
              <a:rPr lang="en-US" sz="2000" b="1" i="0" strike="noStrike" cap="none">
                <a:solidFill>
                  <a:srgbClr val="FFFFFF"/>
                </a:solidFill>
                <a:latin typeface="Open Sans"/>
                <a:ea typeface="Open Sans"/>
                <a:cs typeface="Open Sans"/>
                <a:sym typeface="Open Sans"/>
              </a:rPr>
              <a:t>patient consent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Written or verbal</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Documented in patient medical record</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Must explain that cost-sharing applies</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Must be obtained annually</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Can be obtained by auxiliary personnel</a:t>
            </a:r>
            <a:endParaRPr/>
          </a:p>
        </p:txBody>
      </p:sp>
      <p:grpSp>
        <p:nvGrpSpPr>
          <p:cNvPr id="2505" name="Google Shape;2505;p25"/>
          <p:cNvGrpSpPr/>
          <p:nvPr/>
        </p:nvGrpSpPr>
        <p:grpSpPr>
          <a:xfrm>
            <a:off x="241207" y="228600"/>
            <a:ext cx="2286000" cy="978932"/>
            <a:chOff x="863384" y="-231864"/>
            <a:chExt cx="2628900" cy="945836"/>
          </a:xfrm>
        </p:grpSpPr>
        <p:sp>
          <p:nvSpPr>
            <p:cNvPr id="2506" name="Google Shape;2506;p25"/>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PIN Services</a:t>
              </a:r>
              <a:endParaRPr/>
            </a:p>
          </p:txBody>
        </p:sp>
        <p:sp>
          <p:nvSpPr>
            <p:cNvPr id="2507" name="Google Shape;2507;p25"/>
            <p:cNvSpPr txBox="1"/>
            <p:nvPr/>
          </p:nvSpPr>
          <p:spPr>
            <a:xfrm>
              <a:off x="961700" y="357127"/>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Process</a:t>
              </a:r>
              <a:endParaRPr/>
            </a:p>
          </p:txBody>
        </p:sp>
        <p:cxnSp>
          <p:nvCxnSpPr>
            <p:cNvPr id="2508" name="Google Shape;2508;p25"/>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sp>
        <p:nvSpPr>
          <p:cNvPr id="2514" name="Google Shape;2514;p26"/>
          <p:cNvSpPr/>
          <p:nvPr/>
        </p:nvSpPr>
        <p:spPr>
          <a:xfrm>
            <a:off x="-102184200" y="-914401"/>
            <a:ext cx="1437132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515" name="Google Shape;2515;p26"/>
          <p:cNvGrpSpPr/>
          <p:nvPr/>
        </p:nvGrpSpPr>
        <p:grpSpPr>
          <a:xfrm>
            <a:off x="-98907600" y="1278168"/>
            <a:ext cx="2628900" cy="1527757"/>
            <a:chOff x="863384" y="-231864"/>
            <a:chExt cx="2628900" cy="1527757"/>
          </a:xfrm>
        </p:grpSpPr>
        <p:sp>
          <p:nvSpPr>
            <p:cNvPr id="2516" name="Google Shape;2516;p26"/>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2517" name="Google Shape;2517;p26"/>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2518" name="Google Shape;2518;p26"/>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2519" name="Google Shape;2519;p26"/>
          <p:cNvSpPr txBox="1"/>
          <p:nvPr/>
        </p:nvSpPr>
        <p:spPr>
          <a:xfrm>
            <a:off x="-1004379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2520" name="Google Shape;2520;p26"/>
          <p:cNvGrpSpPr/>
          <p:nvPr/>
        </p:nvGrpSpPr>
        <p:grpSpPr>
          <a:xfrm>
            <a:off x="-93802200" y="990599"/>
            <a:ext cx="4343400" cy="4310152"/>
            <a:chOff x="7094351" y="1019972"/>
            <a:chExt cx="4343400" cy="4310152"/>
          </a:xfrm>
        </p:grpSpPr>
        <p:grpSp>
          <p:nvGrpSpPr>
            <p:cNvPr id="2521" name="Google Shape;2521;p26"/>
            <p:cNvGrpSpPr/>
            <p:nvPr/>
          </p:nvGrpSpPr>
          <p:grpSpPr>
            <a:xfrm>
              <a:off x="7094351" y="1019972"/>
              <a:ext cx="2057400" cy="4306276"/>
              <a:chOff x="6557074" y="1021910"/>
              <a:chExt cx="2057400" cy="4306276"/>
            </a:xfrm>
          </p:grpSpPr>
          <p:grpSp>
            <p:nvGrpSpPr>
              <p:cNvPr id="2522" name="Google Shape;2522;p26"/>
              <p:cNvGrpSpPr/>
              <p:nvPr/>
            </p:nvGrpSpPr>
            <p:grpSpPr>
              <a:xfrm>
                <a:off x="6557074" y="1021910"/>
                <a:ext cx="2057400" cy="2057400"/>
                <a:chOff x="3853911" y="2895600"/>
                <a:chExt cx="2057400" cy="2057400"/>
              </a:xfrm>
            </p:grpSpPr>
            <p:sp>
              <p:nvSpPr>
                <p:cNvPr id="2523" name="Google Shape;2523;p26"/>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24" name="Google Shape;2524;p26"/>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2525" name="Google Shape;2525;p26"/>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2526" name="Google Shape;2526;p26"/>
              <p:cNvGrpSpPr/>
              <p:nvPr/>
            </p:nvGrpSpPr>
            <p:grpSpPr>
              <a:xfrm>
                <a:off x="6557074" y="3270786"/>
                <a:ext cx="2057400" cy="2057400"/>
                <a:chOff x="3853911" y="2895600"/>
                <a:chExt cx="2057400" cy="2057400"/>
              </a:xfrm>
            </p:grpSpPr>
            <p:sp>
              <p:nvSpPr>
                <p:cNvPr id="2527" name="Google Shape;2527;p26"/>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28" name="Google Shape;2528;p26"/>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2529" name="Google Shape;2529;p26"/>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2530" name="Google Shape;2530;p26"/>
            <p:cNvGrpSpPr/>
            <p:nvPr/>
          </p:nvGrpSpPr>
          <p:grpSpPr>
            <a:xfrm>
              <a:off x="9380351" y="1019972"/>
              <a:ext cx="2057400" cy="4310152"/>
              <a:chOff x="9380351" y="1019972"/>
              <a:chExt cx="2057400" cy="4310152"/>
            </a:xfrm>
          </p:grpSpPr>
          <p:grpSp>
            <p:nvGrpSpPr>
              <p:cNvPr id="2531" name="Google Shape;2531;p26"/>
              <p:cNvGrpSpPr/>
              <p:nvPr/>
            </p:nvGrpSpPr>
            <p:grpSpPr>
              <a:xfrm>
                <a:off x="9380351" y="1019972"/>
                <a:ext cx="2057400" cy="2057400"/>
                <a:chOff x="3853911" y="2895600"/>
                <a:chExt cx="2057400" cy="2057400"/>
              </a:xfrm>
            </p:grpSpPr>
            <p:sp>
              <p:nvSpPr>
                <p:cNvPr id="2532" name="Google Shape;2532;p26"/>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33" name="Google Shape;2533;p26"/>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2534" name="Google Shape;2534;p26"/>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2535" name="Google Shape;2535;p26"/>
              <p:cNvGrpSpPr/>
              <p:nvPr/>
            </p:nvGrpSpPr>
            <p:grpSpPr>
              <a:xfrm>
                <a:off x="9380351" y="3272724"/>
                <a:ext cx="2057400" cy="2057400"/>
                <a:chOff x="3853911" y="2895600"/>
                <a:chExt cx="2057400" cy="2057400"/>
              </a:xfrm>
            </p:grpSpPr>
            <p:sp>
              <p:nvSpPr>
                <p:cNvPr id="2536" name="Google Shape;2536;p26"/>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37" name="Google Shape;2537;p26"/>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2538" name="Google Shape;2538;p26"/>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2539" name="Google Shape;2539;p26"/>
          <p:cNvSpPr/>
          <p:nvPr/>
        </p:nvSpPr>
        <p:spPr>
          <a:xfrm rot="-871900">
            <a:off x="-920624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540" name="Google Shape;2540;p26"/>
          <p:cNvGrpSpPr/>
          <p:nvPr/>
        </p:nvGrpSpPr>
        <p:grpSpPr>
          <a:xfrm>
            <a:off x="-88011000" y="228600"/>
            <a:ext cx="2286000" cy="917378"/>
            <a:chOff x="863384" y="-231864"/>
            <a:chExt cx="2628900" cy="886363"/>
          </a:xfrm>
        </p:grpSpPr>
        <p:sp>
          <p:nvSpPr>
            <p:cNvPr id="2541" name="Google Shape;2541;p26"/>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542" name="Google Shape;2542;p26"/>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2543" name="Google Shape;2543;p26"/>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544" name="Google Shape;2544;p26"/>
          <p:cNvSpPr txBox="1"/>
          <p:nvPr/>
        </p:nvSpPr>
        <p:spPr>
          <a:xfrm>
            <a:off x="-849630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2545" name="Google Shape;2545;p26"/>
          <p:cNvGrpSpPr/>
          <p:nvPr/>
        </p:nvGrpSpPr>
        <p:grpSpPr>
          <a:xfrm>
            <a:off x="-76339793" y="228600"/>
            <a:ext cx="2286000" cy="917378"/>
            <a:chOff x="863384" y="-231864"/>
            <a:chExt cx="2628900" cy="886363"/>
          </a:xfrm>
        </p:grpSpPr>
        <p:sp>
          <p:nvSpPr>
            <p:cNvPr id="2546" name="Google Shape;2546;p26"/>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547" name="Google Shape;2547;p26"/>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2548" name="Google Shape;2548;p26"/>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549" name="Google Shape;2549;p26"/>
          <p:cNvSpPr txBox="1"/>
          <p:nvPr/>
        </p:nvSpPr>
        <p:spPr>
          <a:xfrm>
            <a:off x="-73171302"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2550" name="Google Shape;2550;p26"/>
          <p:cNvGrpSpPr/>
          <p:nvPr/>
        </p:nvGrpSpPr>
        <p:grpSpPr>
          <a:xfrm>
            <a:off x="-75933300" y="3770423"/>
            <a:ext cx="10896600" cy="1526452"/>
            <a:chOff x="381000" y="4112348"/>
            <a:chExt cx="10896600" cy="1526452"/>
          </a:xfrm>
        </p:grpSpPr>
        <p:sp>
          <p:nvSpPr>
            <p:cNvPr id="2551" name="Google Shape;2551;p26"/>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2552" name="Google Shape;2552;p26"/>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553" name="Google Shape;2553;p26"/>
          <p:cNvGrpSpPr/>
          <p:nvPr/>
        </p:nvGrpSpPr>
        <p:grpSpPr>
          <a:xfrm>
            <a:off x="-62547593" y="228600"/>
            <a:ext cx="2286000" cy="917378"/>
            <a:chOff x="863384" y="-231864"/>
            <a:chExt cx="2628900" cy="886363"/>
          </a:xfrm>
        </p:grpSpPr>
        <p:sp>
          <p:nvSpPr>
            <p:cNvPr id="2554" name="Google Shape;2554;p26"/>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555" name="Google Shape;2555;p26"/>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2556" name="Google Shape;2556;p26"/>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2557" name="Google Shape;2557;p26"/>
          <p:cNvGrpSpPr/>
          <p:nvPr/>
        </p:nvGrpSpPr>
        <p:grpSpPr>
          <a:xfrm>
            <a:off x="-60812418" y="1222832"/>
            <a:ext cx="9834618" cy="4415968"/>
            <a:chOff x="707235" y="1331753"/>
            <a:chExt cx="9834618" cy="4415968"/>
          </a:xfrm>
        </p:grpSpPr>
        <p:grpSp>
          <p:nvGrpSpPr>
            <p:cNvPr id="2558" name="Google Shape;2558;p26"/>
            <p:cNvGrpSpPr/>
            <p:nvPr/>
          </p:nvGrpSpPr>
          <p:grpSpPr>
            <a:xfrm>
              <a:off x="707235" y="1331753"/>
              <a:ext cx="1914824" cy="4380272"/>
              <a:chOff x="707235" y="1331753"/>
              <a:chExt cx="1914824" cy="4380272"/>
            </a:xfrm>
          </p:grpSpPr>
          <p:sp>
            <p:nvSpPr>
              <p:cNvPr id="2559" name="Google Shape;2559;p26"/>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560" name="Google Shape;2560;p26"/>
              <p:cNvGrpSpPr/>
              <p:nvPr/>
            </p:nvGrpSpPr>
            <p:grpSpPr>
              <a:xfrm>
                <a:off x="707235" y="1895206"/>
                <a:ext cx="1902767" cy="1211104"/>
                <a:chOff x="367248" y="1351516"/>
                <a:chExt cx="2762091" cy="1594829"/>
              </a:xfrm>
            </p:grpSpPr>
            <p:sp>
              <p:nvSpPr>
                <p:cNvPr id="2561" name="Google Shape;2561;p26"/>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62" name="Google Shape;2562;p26"/>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2563" name="Google Shape;2563;p26"/>
              <p:cNvGrpSpPr/>
              <p:nvPr/>
            </p:nvGrpSpPr>
            <p:grpSpPr>
              <a:xfrm>
                <a:off x="707584" y="3273372"/>
                <a:ext cx="1902069" cy="1138118"/>
                <a:chOff x="358059" y="1325927"/>
                <a:chExt cx="2761078" cy="1498718"/>
              </a:xfrm>
            </p:grpSpPr>
            <p:sp>
              <p:nvSpPr>
                <p:cNvPr id="2564" name="Google Shape;2564;p26"/>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65" name="Google Shape;2565;p26"/>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2566" name="Google Shape;2566;p26"/>
              <p:cNvGrpSpPr/>
              <p:nvPr/>
            </p:nvGrpSpPr>
            <p:grpSpPr>
              <a:xfrm>
                <a:off x="712697" y="4586479"/>
                <a:ext cx="1909362" cy="1125546"/>
                <a:chOff x="329517" y="1325927"/>
                <a:chExt cx="2771665" cy="1482162"/>
              </a:xfrm>
            </p:grpSpPr>
            <p:sp>
              <p:nvSpPr>
                <p:cNvPr id="2567" name="Google Shape;2567;p26"/>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68" name="Google Shape;2568;p26"/>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2569" name="Google Shape;2569;p26"/>
            <p:cNvGrpSpPr/>
            <p:nvPr/>
          </p:nvGrpSpPr>
          <p:grpSpPr>
            <a:xfrm>
              <a:off x="2911630" y="1331753"/>
              <a:ext cx="3658735" cy="4380272"/>
              <a:chOff x="2911630" y="1331753"/>
              <a:chExt cx="3658735" cy="4380272"/>
            </a:xfrm>
          </p:grpSpPr>
          <p:grpSp>
            <p:nvGrpSpPr>
              <p:cNvPr id="2570" name="Google Shape;2570;p26"/>
              <p:cNvGrpSpPr/>
              <p:nvPr/>
            </p:nvGrpSpPr>
            <p:grpSpPr>
              <a:xfrm>
                <a:off x="2911630" y="1331753"/>
                <a:ext cx="3630783" cy="400618"/>
                <a:chOff x="439983" y="668969"/>
                <a:chExt cx="3630783" cy="400618"/>
              </a:xfrm>
            </p:grpSpPr>
            <p:sp>
              <p:nvSpPr>
                <p:cNvPr id="2571" name="Google Shape;2571;p26"/>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72" name="Google Shape;2572;p26"/>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2573" name="Google Shape;2573;p26"/>
              <p:cNvGrpSpPr/>
              <p:nvPr/>
            </p:nvGrpSpPr>
            <p:grpSpPr>
              <a:xfrm>
                <a:off x="2911630" y="1895014"/>
                <a:ext cx="3658735" cy="1195916"/>
                <a:chOff x="343281" y="1952120"/>
                <a:chExt cx="3658735" cy="1195916"/>
              </a:xfrm>
            </p:grpSpPr>
            <p:sp>
              <p:nvSpPr>
                <p:cNvPr id="2574" name="Google Shape;2574;p26"/>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75" name="Google Shape;2575;p26"/>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2576" name="Google Shape;2576;p26"/>
              <p:cNvGrpSpPr/>
              <p:nvPr/>
            </p:nvGrpSpPr>
            <p:grpSpPr>
              <a:xfrm>
                <a:off x="2911630" y="3253573"/>
                <a:ext cx="3630783" cy="1161242"/>
                <a:chOff x="366355" y="1952119"/>
                <a:chExt cx="3630783" cy="1161242"/>
              </a:xfrm>
            </p:grpSpPr>
            <p:sp>
              <p:nvSpPr>
                <p:cNvPr id="2577" name="Google Shape;2577;p26"/>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78" name="Google Shape;2578;p26"/>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2579" name="Google Shape;2579;p26"/>
              <p:cNvGrpSpPr/>
              <p:nvPr/>
            </p:nvGrpSpPr>
            <p:grpSpPr>
              <a:xfrm>
                <a:off x="2911630" y="4577458"/>
                <a:ext cx="3628431" cy="1134567"/>
                <a:chOff x="375938" y="1923054"/>
                <a:chExt cx="3628431" cy="1134567"/>
              </a:xfrm>
            </p:grpSpPr>
            <p:sp>
              <p:nvSpPr>
                <p:cNvPr id="2580" name="Google Shape;2580;p26"/>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81" name="Google Shape;2581;p26"/>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2582" name="Google Shape;2582;p26"/>
            <p:cNvGrpSpPr/>
            <p:nvPr/>
          </p:nvGrpSpPr>
          <p:grpSpPr>
            <a:xfrm>
              <a:off x="6821281" y="1331753"/>
              <a:ext cx="3720572" cy="4415968"/>
              <a:chOff x="6821281" y="1331753"/>
              <a:chExt cx="3720572" cy="4415968"/>
            </a:xfrm>
          </p:grpSpPr>
          <p:grpSp>
            <p:nvGrpSpPr>
              <p:cNvPr id="2583" name="Google Shape;2583;p26"/>
              <p:cNvGrpSpPr/>
              <p:nvPr/>
            </p:nvGrpSpPr>
            <p:grpSpPr>
              <a:xfrm>
                <a:off x="6821281" y="1331753"/>
                <a:ext cx="3628431" cy="400618"/>
                <a:chOff x="453945" y="668969"/>
                <a:chExt cx="3628431" cy="400618"/>
              </a:xfrm>
            </p:grpSpPr>
            <p:sp>
              <p:nvSpPr>
                <p:cNvPr id="2584" name="Google Shape;2584;p26"/>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85" name="Google Shape;2585;p26"/>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2586" name="Google Shape;2586;p26"/>
              <p:cNvGrpSpPr/>
              <p:nvPr/>
            </p:nvGrpSpPr>
            <p:grpSpPr>
              <a:xfrm>
                <a:off x="6821281" y="1895013"/>
                <a:ext cx="3720572" cy="1211297"/>
                <a:chOff x="347925" y="1952119"/>
                <a:chExt cx="3720572" cy="1211297"/>
              </a:xfrm>
            </p:grpSpPr>
            <p:sp>
              <p:nvSpPr>
                <p:cNvPr id="2587" name="Google Shape;2587;p26"/>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88" name="Google Shape;2588;p26"/>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2589" name="Google Shape;2589;p26"/>
              <p:cNvGrpSpPr/>
              <p:nvPr/>
            </p:nvGrpSpPr>
            <p:grpSpPr>
              <a:xfrm>
                <a:off x="6821281" y="3250248"/>
                <a:ext cx="3706521" cy="1161242"/>
                <a:chOff x="361976" y="1952120"/>
                <a:chExt cx="3706521" cy="1161242"/>
              </a:xfrm>
            </p:grpSpPr>
            <p:sp>
              <p:nvSpPr>
                <p:cNvPr id="2590" name="Google Shape;2590;p26"/>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91" name="Google Shape;2591;p26"/>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2592" name="Google Shape;2592;p26"/>
              <p:cNvGrpSpPr/>
              <p:nvPr/>
            </p:nvGrpSpPr>
            <p:grpSpPr>
              <a:xfrm>
                <a:off x="6821281" y="4586479"/>
                <a:ext cx="3628431" cy="1161242"/>
                <a:chOff x="347925" y="1952120"/>
                <a:chExt cx="3628431" cy="1161242"/>
              </a:xfrm>
            </p:grpSpPr>
            <p:sp>
              <p:nvSpPr>
                <p:cNvPr id="2593" name="Google Shape;2593;p26"/>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94" name="Google Shape;2594;p26"/>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2595" name="Google Shape;2595;p26"/>
          <p:cNvSpPr txBox="1"/>
          <p:nvPr/>
        </p:nvSpPr>
        <p:spPr>
          <a:xfrm>
            <a:off x="-58149644"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2596" name="Google Shape;2596;p26"/>
          <p:cNvGrpSpPr/>
          <p:nvPr/>
        </p:nvGrpSpPr>
        <p:grpSpPr>
          <a:xfrm>
            <a:off x="-48983993" y="228600"/>
            <a:ext cx="2286000" cy="1194376"/>
            <a:chOff x="863384" y="-231864"/>
            <a:chExt cx="2628900" cy="1153996"/>
          </a:xfrm>
        </p:grpSpPr>
        <p:sp>
          <p:nvSpPr>
            <p:cNvPr id="2597" name="Google Shape;2597;p26"/>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598" name="Google Shape;2598;p26"/>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2599" name="Google Shape;2599;p26"/>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600" name="Google Shape;2600;p26"/>
          <p:cNvSpPr txBox="1"/>
          <p:nvPr/>
        </p:nvSpPr>
        <p:spPr>
          <a:xfrm>
            <a:off x="-450342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2601" name="Google Shape;2601;p26" descr="User outline"/>
          <p:cNvPicPr preferRelativeResize="0"/>
          <p:nvPr/>
        </p:nvPicPr>
        <p:blipFill rotWithShape="1">
          <a:blip r:embed="rId3">
            <a:alphaModFix/>
          </a:blip>
          <a:srcRect/>
          <a:stretch/>
        </p:blipFill>
        <p:spPr>
          <a:xfrm>
            <a:off x="-48166073" y="1759697"/>
            <a:ext cx="3061219" cy="3061219"/>
          </a:xfrm>
          <a:prstGeom prst="rect">
            <a:avLst/>
          </a:prstGeom>
          <a:noFill/>
          <a:ln>
            <a:noFill/>
          </a:ln>
        </p:spPr>
      </p:pic>
      <p:grpSp>
        <p:nvGrpSpPr>
          <p:cNvPr id="2602" name="Google Shape;2602;p26"/>
          <p:cNvGrpSpPr/>
          <p:nvPr/>
        </p:nvGrpSpPr>
        <p:grpSpPr>
          <a:xfrm>
            <a:off x="-36563393" y="228600"/>
            <a:ext cx="2286000" cy="1194375"/>
            <a:chOff x="863384" y="-231864"/>
            <a:chExt cx="2628900" cy="1153995"/>
          </a:xfrm>
        </p:grpSpPr>
        <p:sp>
          <p:nvSpPr>
            <p:cNvPr id="2603" name="Google Shape;2603;p26"/>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604" name="Google Shape;2604;p26"/>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2605" name="Google Shape;2605;p26"/>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2606" name="Google Shape;2606;p26"/>
          <p:cNvGrpSpPr/>
          <p:nvPr/>
        </p:nvGrpSpPr>
        <p:grpSpPr>
          <a:xfrm>
            <a:off x="-34078677" y="685800"/>
            <a:ext cx="7495743" cy="4793343"/>
            <a:chOff x="3629457" y="421164"/>
            <a:chExt cx="7495743" cy="4793343"/>
          </a:xfrm>
        </p:grpSpPr>
        <p:grpSp>
          <p:nvGrpSpPr>
            <p:cNvPr id="2607" name="Google Shape;2607;p26"/>
            <p:cNvGrpSpPr/>
            <p:nvPr/>
          </p:nvGrpSpPr>
          <p:grpSpPr>
            <a:xfrm>
              <a:off x="3629457" y="421164"/>
              <a:ext cx="7495743" cy="400618"/>
              <a:chOff x="3200400" y="1709630"/>
              <a:chExt cx="6521814" cy="400618"/>
            </a:xfrm>
          </p:grpSpPr>
          <p:sp>
            <p:nvSpPr>
              <p:cNvPr id="2608" name="Google Shape;2608;p26"/>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09" name="Google Shape;2609;p26"/>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2610" name="Google Shape;2610;p26"/>
            <p:cNvGrpSpPr/>
            <p:nvPr/>
          </p:nvGrpSpPr>
          <p:grpSpPr>
            <a:xfrm>
              <a:off x="3629457" y="950035"/>
              <a:ext cx="7495743" cy="400618"/>
              <a:chOff x="3629457" y="950035"/>
              <a:chExt cx="7495743" cy="400618"/>
            </a:xfrm>
          </p:grpSpPr>
          <p:sp>
            <p:nvSpPr>
              <p:cNvPr id="2611" name="Google Shape;2611;p2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12" name="Google Shape;2612;p2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2613" name="Google Shape;2613;p26"/>
            <p:cNvGrpSpPr/>
            <p:nvPr/>
          </p:nvGrpSpPr>
          <p:grpSpPr>
            <a:xfrm>
              <a:off x="3629457" y="1411138"/>
              <a:ext cx="7495743" cy="400618"/>
              <a:chOff x="3629457" y="950035"/>
              <a:chExt cx="7495743" cy="400618"/>
            </a:xfrm>
          </p:grpSpPr>
          <p:sp>
            <p:nvSpPr>
              <p:cNvPr id="2614" name="Google Shape;2614;p2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15" name="Google Shape;2615;p26"/>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2616" name="Google Shape;2616;p26"/>
            <p:cNvGrpSpPr/>
            <p:nvPr/>
          </p:nvGrpSpPr>
          <p:grpSpPr>
            <a:xfrm>
              <a:off x="3629457" y="1872241"/>
              <a:ext cx="7495743" cy="400618"/>
              <a:chOff x="3629457" y="950035"/>
              <a:chExt cx="7495743" cy="400618"/>
            </a:xfrm>
          </p:grpSpPr>
          <p:sp>
            <p:nvSpPr>
              <p:cNvPr id="2617" name="Google Shape;2617;p2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18" name="Google Shape;2618;p2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2619" name="Google Shape;2619;p26"/>
            <p:cNvGrpSpPr/>
            <p:nvPr/>
          </p:nvGrpSpPr>
          <p:grpSpPr>
            <a:xfrm>
              <a:off x="3629457" y="2333344"/>
              <a:ext cx="7495743" cy="400618"/>
              <a:chOff x="3629457" y="950035"/>
              <a:chExt cx="7495743" cy="400618"/>
            </a:xfrm>
          </p:grpSpPr>
          <p:sp>
            <p:nvSpPr>
              <p:cNvPr id="2620" name="Google Shape;2620;p2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1" name="Google Shape;2621;p2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2622" name="Google Shape;2622;p26"/>
            <p:cNvGrpSpPr/>
            <p:nvPr/>
          </p:nvGrpSpPr>
          <p:grpSpPr>
            <a:xfrm>
              <a:off x="3629457" y="2794447"/>
              <a:ext cx="7495743" cy="400618"/>
              <a:chOff x="3629457" y="950035"/>
              <a:chExt cx="7495743" cy="400618"/>
            </a:xfrm>
          </p:grpSpPr>
          <p:sp>
            <p:nvSpPr>
              <p:cNvPr id="2623" name="Google Shape;2623;p2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4" name="Google Shape;2624;p2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2625" name="Google Shape;2625;p26"/>
            <p:cNvGrpSpPr/>
            <p:nvPr/>
          </p:nvGrpSpPr>
          <p:grpSpPr>
            <a:xfrm>
              <a:off x="3629457" y="3255550"/>
              <a:ext cx="7495743" cy="400618"/>
              <a:chOff x="3629457" y="950035"/>
              <a:chExt cx="7495743" cy="400618"/>
            </a:xfrm>
          </p:grpSpPr>
          <p:sp>
            <p:nvSpPr>
              <p:cNvPr id="2626" name="Google Shape;2626;p2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7" name="Google Shape;2627;p26"/>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2628" name="Google Shape;2628;p26"/>
            <p:cNvGrpSpPr/>
            <p:nvPr/>
          </p:nvGrpSpPr>
          <p:grpSpPr>
            <a:xfrm>
              <a:off x="3629457" y="3716653"/>
              <a:ext cx="7495743" cy="400618"/>
              <a:chOff x="3629457" y="950035"/>
              <a:chExt cx="7495743" cy="400618"/>
            </a:xfrm>
          </p:grpSpPr>
          <p:sp>
            <p:nvSpPr>
              <p:cNvPr id="2629" name="Google Shape;2629;p2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26"/>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2631" name="Google Shape;2631;p26"/>
            <p:cNvGrpSpPr/>
            <p:nvPr/>
          </p:nvGrpSpPr>
          <p:grpSpPr>
            <a:xfrm>
              <a:off x="3629457" y="4177756"/>
              <a:ext cx="7495743" cy="400618"/>
              <a:chOff x="3629457" y="950035"/>
              <a:chExt cx="7495743" cy="400618"/>
            </a:xfrm>
          </p:grpSpPr>
          <p:sp>
            <p:nvSpPr>
              <p:cNvPr id="2632" name="Google Shape;2632;p2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2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2634" name="Google Shape;2634;p26"/>
            <p:cNvGrpSpPr/>
            <p:nvPr/>
          </p:nvGrpSpPr>
          <p:grpSpPr>
            <a:xfrm>
              <a:off x="3629457" y="4638858"/>
              <a:ext cx="7495743" cy="575649"/>
              <a:chOff x="3629457" y="950034"/>
              <a:chExt cx="7495743" cy="575649"/>
            </a:xfrm>
          </p:grpSpPr>
          <p:sp>
            <p:nvSpPr>
              <p:cNvPr id="2635" name="Google Shape;2635;p26"/>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26"/>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2637" name="Google Shape;2637;p26"/>
          <p:cNvSpPr/>
          <p:nvPr/>
        </p:nvSpPr>
        <p:spPr>
          <a:xfrm>
            <a:off x="-316992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2638" name="Google Shape;2638;p26"/>
          <p:cNvGrpSpPr/>
          <p:nvPr/>
        </p:nvGrpSpPr>
        <p:grpSpPr>
          <a:xfrm>
            <a:off x="-23990393" y="228600"/>
            <a:ext cx="2286000" cy="1194376"/>
            <a:chOff x="863384" y="-231864"/>
            <a:chExt cx="2628900" cy="1153996"/>
          </a:xfrm>
        </p:grpSpPr>
        <p:sp>
          <p:nvSpPr>
            <p:cNvPr id="2639" name="Google Shape;2639;p26"/>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640" name="Google Shape;2640;p26"/>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2641" name="Google Shape;2641;p26"/>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642" name="Google Shape;2642;p26"/>
          <p:cNvSpPr txBox="1"/>
          <p:nvPr/>
        </p:nvSpPr>
        <p:spPr>
          <a:xfrm>
            <a:off x="-21545826"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2643" name="Google Shape;2643;p26"/>
          <p:cNvGrpSpPr/>
          <p:nvPr/>
        </p:nvGrpSpPr>
        <p:grpSpPr>
          <a:xfrm>
            <a:off x="-12712793" y="228600"/>
            <a:ext cx="2286000" cy="1440597"/>
            <a:chOff x="863384" y="-231864"/>
            <a:chExt cx="2628900" cy="1391893"/>
          </a:xfrm>
        </p:grpSpPr>
        <p:sp>
          <p:nvSpPr>
            <p:cNvPr id="2644" name="Google Shape;2644;p26"/>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645" name="Google Shape;2645;p26"/>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2646" name="Google Shape;2646;p26"/>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2647" name="Google Shape;2647;p26"/>
          <p:cNvGrpSpPr/>
          <p:nvPr/>
        </p:nvGrpSpPr>
        <p:grpSpPr>
          <a:xfrm>
            <a:off x="-10228077" y="685800"/>
            <a:ext cx="7495743" cy="4793343"/>
            <a:chOff x="3629457" y="421164"/>
            <a:chExt cx="7495743" cy="4793343"/>
          </a:xfrm>
        </p:grpSpPr>
        <p:grpSp>
          <p:nvGrpSpPr>
            <p:cNvPr id="2648" name="Google Shape;2648;p26"/>
            <p:cNvGrpSpPr/>
            <p:nvPr/>
          </p:nvGrpSpPr>
          <p:grpSpPr>
            <a:xfrm>
              <a:off x="3629457" y="421164"/>
              <a:ext cx="7495743" cy="400618"/>
              <a:chOff x="3200400" y="1709630"/>
              <a:chExt cx="6521814" cy="400618"/>
            </a:xfrm>
          </p:grpSpPr>
          <p:sp>
            <p:nvSpPr>
              <p:cNvPr id="2649" name="Google Shape;2649;p26"/>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26"/>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2651" name="Google Shape;2651;p26"/>
            <p:cNvGrpSpPr/>
            <p:nvPr/>
          </p:nvGrpSpPr>
          <p:grpSpPr>
            <a:xfrm>
              <a:off x="3629457" y="950035"/>
              <a:ext cx="7495743" cy="400618"/>
              <a:chOff x="3629457" y="950035"/>
              <a:chExt cx="7495743" cy="400618"/>
            </a:xfrm>
          </p:grpSpPr>
          <p:sp>
            <p:nvSpPr>
              <p:cNvPr id="2652" name="Google Shape;2652;p2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2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2654" name="Google Shape;2654;p26"/>
            <p:cNvGrpSpPr/>
            <p:nvPr/>
          </p:nvGrpSpPr>
          <p:grpSpPr>
            <a:xfrm>
              <a:off x="3629457" y="1411138"/>
              <a:ext cx="7495743" cy="400618"/>
              <a:chOff x="3629457" y="950035"/>
              <a:chExt cx="7495743" cy="400618"/>
            </a:xfrm>
          </p:grpSpPr>
          <p:sp>
            <p:nvSpPr>
              <p:cNvPr id="2655" name="Google Shape;2655;p2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26"/>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2657" name="Google Shape;2657;p26"/>
            <p:cNvGrpSpPr/>
            <p:nvPr/>
          </p:nvGrpSpPr>
          <p:grpSpPr>
            <a:xfrm>
              <a:off x="3629457" y="1872241"/>
              <a:ext cx="7495743" cy="400618"/>
              <a:chOff x="3629457" y="950035"/>
              <a:chExt cx="7495743" cy="400618"/>
            </a:xfrm>
          </p:grpSpPr>
          <p:sp>
            <p:nvSpPr>
              <p:cNvPr id="2658" name="Google Shape;2658;p2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2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2660" name="Google Shape;2660;p26"/>
            <p:cNvGrpSpPr/>
            <p:nvPr/>
          </p:nvGrpSpPr>
          <p:grpSpPr>
            <a:xfrm>
              <a:off x="3629457" y="2333344"/>
              <a:ext cx="7495743" cy="400618"/>
              <a:chOff x="3629457" y="950035"/>
              <a:chExt cx="7495743" cy="400618"/>
            </a:xfrm>
          </p:grpSpPr>
          <p:sp>
            <p:nvSpPr>
              <p:cNvPr id="2661" name="Google Shape;2661;p2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2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2663" name="Google Shape;2663;p26"/>
            <p:cNvGrpSpPr/>
            <p:nvPr/>
          </p:nvGrpSpPr>
          <p:grpSpPr>
            <a:xfrm>
              <a:off x="3629457" y="2794447"/>
              <a:ext cx="7495743" cy="400618"/>
              <a:chOff x="3629457" y="950035"/>
              <a:chExt cx="7495743" cy="400618"/>
            </a:xfrm>
          </p:grpSpPr>
          <p:sp>
            <p:nvSpPr>
              <p:cNvPr id="2664" name="Google Shape;2664;p2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2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2666" name="Google Shape;2666;p26"/>
            <p:cNvGrpSpPr/>
            <p:nvPr/>
          </p:nvGrpSpPr>
          <p:grpSpPr>
            <a:xfrm>
              <a:off x="3629457" y="3255550"/>
              <a:ext cx="7495743" cy="400618"/>
              <a:chOff x="3629457" y="950035"/>
              <a:chExt cx="7495743" cy="400618"/>
            </a:xfrm>
          </p:grpSpPr>
          <p:sp>
            <p:nvSpPr>
              <p:cNvPr id="2667" name="Google Shape;2667;p2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26"/>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2669" name="Google Shape;2669;p26"/>
            <p:cNvGrpSpPr/>
            <p:nvPr/>
          </p:nvGrpSpPr>
          <p:grpSpPr>
            <a:xfrm>
              <a:off x="3629457" y="3716653"/>
              <a:ext cx="7495743" cy="400618"/>
              <a:chOff x="3629457" y="950035"/>
              <a:chExt cx="7495743" cy="400618"/>
            </a:xfrm>
          </p:grpSpPr>
          <p:sp>
            <p:nvSpPr>
              <p:cNvPr id="2670" name="Google Shape;2670;p2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26"/>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2672" name="Google Shape;2672;p26"/>
            <p:cNvGrpSpPr/>
            <p:nvPr/>
          </p:nvGrpSpPr>
          <p:grpSpPr>
            <a:xfrm>
              <a:off x="3629457" y="4177756"/>
              <a:ext cx="7495743" cy="400618"/>
              <a:chOff x="3629457" y="950035"/>
              <a:chExt cx="7495743" cy="400618"/>
            </a:xfrm>
          </p:grpSpPr>
          <p:sp>
            <p:nvSpPr>
              <p:cNvPr id="2673" name="Google Shape;2673;p2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2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2675" name="Google Shape;2675;p26"/>
            <p:cNvGrpSpPr/>
            <p:nvPr/>
          </p:nvGrpSpPr>
          <p:grpSpPr>
            <a:xfrm>
              <a:off x="3629457" y="4638858"/>
              <a:ext cx="7495743" cy="575649"/>
              <a:chOff x="3629457" y="950034"/>
              <a:chExt cx="7495743" cy="575649"/>
            </a:xfrm>
          </p:grpSpPr>
          <p:sp>
            <p:nvSpPr>
              <p:cNvPr id="2676" name="Google Shape;2676;p26"/>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26"/>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2678" name="Google Shape;2678;p26"/>
          <p:cNvSpPr txBox="1"/>
          <p:nvPr/>
        </p:nvSpPr>
        <p:spPr>
          <a:xfrm>
            <a:off x="-10272671"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grpSp>
        <p:nvGrpSpPr>
          <p:cNvPr id="2679" name="Google Shape;2679;p26"/>
          <p:cNvGrpSpPr/>
          <p:nvPr/>
        </p:nvGrpSpPr>
        <p:grpSpPr>
          <a:xfrm>
            <a:off x="538946" y="1986054"/>
            <a:ext cx="1556618" cy="1556618"/>
            <a:chOff x="6841544" y="3538421"/>
            <a:chExt cx="1147854" cy="1147854"/>
          </a:xfrm>
        </p:grpSpPr>
        <p:sp>
          <p:nvSpPr>
            <p:cNvPr id="2680" name="Google Shape;2680;p26"/>
            <p:cNvSpPr/>
            <p:nvPr/>
          </p:nvSpPr>
          <p:spPr>
            <a:xfrm>
              <a:off x="6841544" y="3538421"/>
              <a:ext cx="1147854" cy="1147854"/>
            </a:xfrm>
            <a:prstGeom prst="ellipse">
              <a:avLst/>
            </a:pr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26"/>
            <p:cNvSpPr txBox="1"/>
            <p:nvPr/>
          </p:nvSpPr>
          <p:spPr>
            <a:xfrm>
              <a:off x="6870034" y="4015305"/>
              <a:ext cx="1090873" cy="2723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Consent</a:t>
              </a:r>
              <a:endParaRPr/>
            </a:p>
          </p:txBody>
        </p:sp>
        <p:sp>
          <p:nvSpPr>
            <p:cNvPr id="2682" name="Google Shape;2682;p26"/>
            <p:cNvSpPr txBox="1"/>
            <p:nvPr/>
          </p:nvSpPr>
          <p:spPr>
            <a:xfrm>
              <a:off x="7148770" y="3831493"/>
              <a:ext cx="533400" cy="2042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Open Sans"/>
                  <a:ea typeface="Open Sans"/>
                  <a:cs typeface="Open Sans"/>
                  <a:sym typeface="Open Sans"/>
                </a:rPr>
                <a:t>Step 3</a:t>
              </a:r>
              <a:endParaRPr/>
            </a:p>
          </p:txBody>
        </p:sp>
      </p:grpSp>
      <p:sp>
        <p:nvSpPr>
          <p:cNvPr id="2683" name="Google Shape;2683;p26"/>
          <p:cNvSpPr txBox="1"/>
          <p:nvPr/>
        </p:nvSpPr>
        <p:spPr>
          <a:xfrm>
            <a:off x="3657600" y="1128192"/>
            <a:ext cx="7086600" cy="36625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Open Sans"/>
              <a:buNone/>
            </a:pPr>
            <a:r>
              <a:rPr lang="en-US" sz="3200" b="1" i="0" strike="noStrike" cap="none">
                <a:solidFill>
                  <a:srgbClr val="FFFFFF"/>
                </a:solidFill>
                <a:latin typeface="Open Sans"/>
                <a:ea typeface="Open Sans"/>
                <a:cs typeface="Open Sans"/>
                <a:sym typeface="Open Sans"/>
              </a:rPr>
              <a:t>Starting Out – Consent</a:t>
            </a:r>
            <a:endParaRPr/>
          </a:p>
          <a:p>
            <a:pPr marL="457200" marR="0" lvl="0" indent="-457200" algn="l" rtl="0">
              <a:lnSpc>
                <a:spcPct val="100000"/>
              </a:lnSpc>
              <a:spcBef>
                <a:spcPts val="1200"/>
              </a:spcBef>
              <a:spcAft>
                <a:spcPts val="0"/>
              </a:spcAft>
              <a:buClr>
                <a:srgbClr val="FFFFFF"/>
              </a:buClr>
              <a:buSzPts val="2000"/>
              <a:buFont typeface="Arial"/>
              <a:buChar char="•"/>
            </a:pPr>
            <a:r>
              <a:rPr lang="en-US" sz="2000" b="0" i="0" strike="noStrike" cap="none">
                <a:solidFill>
                  <a:srgbClr val="FFFFFF"/>
                </a:solidFill>
                <a:latin typeface="Open Sans"/>
                <a:ea typeface="Open Sans"/>
                <a:cs typeface="Open Sans"/>
                <a:sym typeface="Open Sans"/>
              </a:rPr>
              <a:t>Before PIN services can begin, must obtain </a:t>
            </a:r>
            <a:r>
              <a:rPr lang="en-US" sz="2000" b="1" i="0" strike="noStrike" cap="none">
                <a:solidFill>
                  <a:srgbClr val="FFFFFF"/>
                </a:solidFill>
                <a:latin typeface="Open Sans"/>
                <a:ea typeface="Open Sans"/>
                <a:cs typeface="Open Sans"/>
                <a:sym typeface="Open Sans"/>
              </a:rPr>
              <a:t>patient consent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Written or verbal</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Documented in patient medical record</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Must explain that cost-sharing applies</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Must be obtained annually</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Can be obtained by auxiliary personnel</a:t>
            </a:r>
            <a:endParaRPr/>
          </a:p>
        </p:txBody>
      </p:sp>
      <p:grpSp>
        <p:nvGrpSpPr>
          <p:cNvPr id="2684" name="Google Shape;2684;p26"/>
          <p:cNvGrpSpPr/>
          <p:nvPr/>
        </p:nvGrpSpPr>
        <p:grpSpPr>
          <a:xfrm>
            <a:off x="241207" y="228600"/>
            <a:ext cx="2286000" cy="978932"/>
            <a:chOff x="863384" y="-231864"/>
            <a:chExt cx="2628900" cy="945836"/>
          </a:xfrm>
        </p:grpSpPr>
        <p:sp>
          <p:nvSpPr>
            <p:cNvPr id="2685" name="Google Shape;2685;p26"/>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PIN Services</a:t>
              </a:r>
              <a:endParaRPr/>
            </a:p>
          </p:txBody>
        </p:sp>
        <p:sp>
          <p:nvSpPr>
            <p:cNvPr id="2686" name="Google Shape;2686;p26"/>
            <p:cNvSpPr txBox="1"/>
            <p:nvPr/>
          </p:nvSpPr>
          <p:spPr>
            <a:xfrm>
              <a:off x="961700" y="357127"/>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Process</a:t>
              </a:r>
              <a:endParaRPr/>
            </a:p>
          </p:txBody>
        </p:sp>
        <p:cxnSp>
          <p:nvCxnSpPr>
            <p:cNvPr id="2687" name="Google Shape;2687;p26"/>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2"/>
        <p:cNvGrpSpPr/>
        <p:nvPr/>
      </p:nvGrpSpPr>
      <p:grpSpPr>
        <a:xfrm>
          <a:off x="0" y="0"/>
          <a:ext cx="0" cy="0"/>
          <a:chOff x="0" y="0"/>
          <a:chExt cx="0" cy="0"/>
        </a:xfrm>
      </p:grpSpPr>
      <p:sp>
        <p:nvSpPr>
          <p:cNvPr id="2693" name="Google Shape;2693;p27"/>
          <p:cNvSpPr/>
          <p:nvPr/>
        </p:nvSpPr>
        <p:spPr>
          <a:xfrm>
            <a:off x="-102184200" y="-914401"/>
            <a:ext cx="1437132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694" name="Google Shape;2694;p27"/>
          <p:cNvGrpSpPr/>
          <p:nvPr/>
        </p:nvGrpSpPr>
        <p:grpSpPr>
          <a:xfrm>
            <a:off x="-98907600" y="1278168"/>
            <a:ext cx="2628900" cy="1527757"/>
            <a:chOff x="863384" y="-231864"/>
            <a:chExt cx="2628900" cy="1527757"/>
          </a:xfrm>
        </p:grpSpPr>
        <p:sp>
          <p:nvSpPr>
            <p:cNvPr id="2695" name="Google Shape;2695;p27"/>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2696" name="Google Shape;2696;p27"/>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2697" name="Google Shape;2697;p27"/>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2698" name="Google Shape;2698;p27"/>
          <p:cNvSpPr txBox="1"/>
          <p:nvPr/>
        </p:nvSpPr>
        <p:spPr>
          <a:xfrm>
            <a:off x="-1004379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2699" name="Google Shape;2699;p27"/>
          <p:cNvGrpSpPr/>
          <p:nvPr/>
        </p:nvGrpSpPr>
        <p:grpSpPr>
          <a:xfrm>
            <a:off x="-93802200" y="990599"/>
            <a:ext cx="4343400" cy="4310152"/>
            <a:chOff x="7094351" y="1019972"/>
            <a:chExt cx="4343400" cy="4310152"/>
          </a:xfrm>
        </p:grpSpPr>
        <p:grpSp>
          <p:nvGrpSpPr>
            <p:cNvPr id="2700" name="Google Shape;2700;p27"/>
            <p:cNvGrpSpPr/>
            <p:nvPr/>
          </p:nvGrpSpPr>
          <p:grpSpPr>
            <a:xfrm>
              <a:off x="7094351" y="1019972"/>
              <a:ext cx="2057400" cy="4306276"/>
              <a:chOff x="6557074" y="1021910"/>
              <a:chExt cx="2057400" cy="4306276"/>
            </a:xfrm>
          </p:grpSpPr>
          <p:grpSp>
            <p:nvGrpSpPr>
              <p:cNvPr id="2701" name="Google Shape;2701;p27"/>
              <p:cNvGrpSpPr/>
              <p:nvPr/>
            </p:nvGrpSpPr>
            <p:grpSpPr>
              <a:xfrm>
                <a:off x="6557074" y="1021910"/>
                <a:ext cx="2057400" cy="2057400"/>
                <a:chOff x="3853911" y="2895600"/>
                <a:chExt cx="2057400" cy="2057400"/>
              </a:xfrm>
            </p:grpSpPr>
            <p:sp>
              <p:nvSpPr>
                <p:cNvPr id="2702" name="Google Shape;2702;p27"/>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27"/>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2704" name="Google Shape;2704;p27"/>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2705" name="Google Shape;2705;p27"/>
              <p:cNvGrpSpPr/>
              <p:nvPr/>
            </p:nvGrpSpPr>
            <p:grpSpPr>
              <a:xfrm>
                <a:off x="6557074" y="3270786"/>
                <a:ext cx="2057400" cy="2057400"/>
                <a:chOff x="3853911" y="2895600"/>
                <a:chExt cx="2057400" cy="2057400"/>
              </a:xfrm>
            </p:grpSpPr>
            <p:sp>
              <p:nvSpPr>
                <p:cNvPr id="2706" name="Google Shape;2706;p27"/>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27"/>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2708" name="Google Shape;2708;p27"/>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2709" name="Google Shape;2709;p27"/>
            <p:cNvGrpSpPr/>
            <p:nvPr/>
          </p:nvGrpSpPr>
          <p:grpSpPr>
            <a:xfrm>
              <a:off x="9380351" y="1019972"/>
              <a:ext cx="2057400" cy="4310152"/>
              <a:chOff x="9380351" y="1019972"/>
              <a:chExt cx="2057400" cy="4310152"/>
            </a:xfrm>
          </p:grpSpPr>
          <p:grpSp>
            <p:nvGrpSpPr>
              <p:cNvPr id="2710" name="Google Shape;2710;p27"/>
              <p:cNvGrpSpPr/>
              <p:nvPr/>
            </p:nvGrpSpPr>
            <p:grpSpPr>
              <a:xfrm>
                <a:off x="9380351" y="1019972"/>
                <a:ext cx="2057400" cy="2057400"/>
                <a:chOff x="3853911" y="2895600"/>
                <a:chExt cx="2057400" cy="2057400"/>
              </a:xfrm>
            </p:grpSpPr>
            <p:sp>
              <p:nvSpPr>
                <p:cNvPr id="2711" name="Google Shape;2711;p27"/>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27"/>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2713" name="Google Shape;2713;p27"/>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2714" name="Google Shape;2714;p27"/>
              <p:cNvGrpSpPr/>
              <p:nvPr/>
            </p:nvGrpSpPr>
            <p:grpSpPr>
              <a:xfrm>
                <a:off x="9380351" y="3272724"/>
                <a:ext cx="2057400" cy="2057400"/>
                <a:chOff x="3853911" y="2895600"/>
                <a:chExt cx="2057400" cy="2057400"/>
              </a:xfrm>
            </p:grpSpPr>
            <p:sp>
              <p:nvSpPr>
                <p:cNvPr id="2715" name="Google Shape;2715;p27"/>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27"/>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2717" name="Google Shape;2717;p27"/>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2718" name="Google Shape;2718;p27"/>
          <p:cNvSpPr/>
          <p:nvPr/>
        </p:nvSpPr>
        <p:spPr>
          <a:xfrm rot="-871900">
            <a:off x="-920624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719" name="Google Shape;2719;p27"/>
          <p:cNvGrpSpPr/>
          <p:nvPr/>
        </p:nvGrpSpPr>
        <p:grpSpPr>
          <a:xfrm>
            <a:off x="-88011000" y="228600"/>
            <a:ext cx="2286000" cy="917378"/>
            <a:chOff x="863384" y="-231864"/>
            <a:chExt cx="2628900" cy="886363"/>
          </a:xfrm>
        </p:grpSpPr>
        <p:sp>
          <p:nvSpPr>
            <p:cNvPr id="2720" name="Google Shape;2720;p27"/>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721" name="Google Shape;2721;p27"/>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2722" name="Google Shape;2722;p27"/>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723" name="Google Shape;2723;p27"/>
          <p:cNvSpPr txBox="1"/>
          <p:nvPr/>
        </p:nvSpPr>
        <p:spPr>
          <a:xfrm>
            <a:off x="-849630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2724" name="Google Shape;2724;p27"/>
          <p:cNvGrpSpPr/>
          <p:nvPr/>
        </p:nvGrpSpPr>
        <p:grpSpPr>
          <a:xfrm>
            <a:off x="-76339793" y="228600"/>
            <a:ext cx="2286000" cy="917378"/>
            <a:chOff x="863384" y="-231864"/>
            <a:chExt cx="2628900" cy="886363"/>
          </a:xfrm>
        </p:grpSpPr>
        <p:sp>
          <p:nvSpPr>
            <p:cNvPr id="2725" name="Google Shape;2725;p27"/>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726" name="Google Shape;2726;p27"/>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2727" name="Google Shape;2727;p27"/>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728" name="Google Shape;2728;p27"/>
          <p:cNvSpPr txBox="1"/>
          <p:nvPr/>
        </p:nvSpPr>
        <p:spPr>
          <a:xfrm>
            <a:off x="-73171302"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2729" name="Google Shape;2729;p27"/>
          <p:cNvGrpSpPr/>
          <p:nvPr/>
        </p:nvGrpSpPr>
        <p:grpSpPr>
          <a:xfrm>
            <a:off x="-75933300" y="3770423"/>
            <a:ext cx="10896600" cy="1526452"/>
            <a:chOff x="381000" y="4112348"/>
            <a:chExt cx="10896600" cy="1526452"/>
          </a:xfrm>
        </p:grpSpPr>
        <p:sp>
          <p:nvSpPr>
            <p:cNvPr id="2730" name="Google Shape;2730;p27"/>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2731" name="Google Shape;2731;p27"/>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32" name="Google Shape;2732;p27"/>
          <p:cNvGrpSpPr/>
          <p:nvPr/>
        </p:nvGrpSpPr>
        <p:grpSpPr>
          <a:xfrm>
            <a:off x="-62547593" y="228600"/>
            <a:ext cx="2286000" cy="917378"/>
            <a:chOff x="863384" y="-231864"/>
            <a:chExt cx="2628900" cy="886363"/>
          </a:xfrm>
        </p:grpSpPr>
        <p:sp>
          <p:nvSpPr>
            <p:cNvPr id="2733" name="Google Shape;2733;p27"/>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734" name="Google Shape;2734;p27"/>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2735" name="Google Shape;2735;p27"/>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2736" name="Google Shape;2736;p27"/>
          <p:cNvGrpSpPr/>
          <p:nvPr/>
        </p:nvGrpSpPr>
        <p:grpSpPr>
          <a:xfrm>
            <a:off x="-60812418" y="1222832"/>
            <a:ext cx="9834618" cy="4415968"/>
            <a:chOff x="707235" y="1331753"/>
            <a:chExt cx="9834618" cy="4415968"/>
          </a:xfrm>
        </p:grpSpPr>
        <p:grpSp>
          <p:nvGrpSpPr>
            <p:cNvPr id="2737" name="Google Shape;2737;p27"/>
            <p:cNvGrpSpPr/>
            <p:nvPr/>
          </p:nvGrpSpPr>
          <p:grpSpPr>
            <a:xfrm>
              <a:off x="707235" y="1331753"/>
              <a:ext cx="1914824" cy="4380272"/>
              <a:chOff x="707235" y="1331753"/>
              <a:chExt cx="1914824" cy="4380272"/>
            </a:xfrm>
          </p:grpSpPr>
          <p:sp>
            <p:nvSpPr>
              <p:cNvPr id="2738" name="Google Shape;2738;p27"/>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739" name="Google Shape;2739;p27"/>
              <p:cNvGrpSpPr/>
              <p:nvPr/>
            </p:nvGrpSpPr>
            <p:grpSpPr>
              <a:xfrm>
                <a:off x="707235" y="1895206"/>
                <a:ext cx="1902767" cy="1211104"/>
                <a:chOff x="367248" y="1351516"/>
                <a:chExt cx="2762091" cy="1594829"/>
              </a:xfrm>
            </p:grpSpPr>
            <p:sp>
              <p:nvSpPr>
                <p:cNvPr id="2740" name="Google Shape;2740;p27"/>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27"/>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2742" name="Google Shape;2742;p27"/>
              <p:cNvGrpSpPr/>
              <p:nvPr/>
            </p:nvGrpSpPr>
            <p:grpSpPr>
              <a:xfrm>
                <a:off x="707584" y="3273372"/>
                <a:ext cx="1902069" cy="1138118"/>
                <a:chOff x="358059" y="1325927"/>
                <a:chExt cx="2761078" cy="1498718"/>
              </a:xfrm>
            </p:grpSpPr>
            <p:sp>
              <p:nvSpPr>
                <p:cNvPr id="2743" name="Google Shape;2743;p27"/>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27"/>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2745" name="Google Shape;2745;p27"/>
              <p:cNvGrpSpPr/>
              <p:nvPr/>
            </p:nvGrpSpPr>
            <p:grpSpPr>
              <a:xfrm>
                <a:off x="712697" y="4586479"/>
                <a:ext cx="1909362" cy="1125546"/>
                <a:chOff x="329517" y="1325927"/>
                <a:chExt cx="2771665" cy="1482162"/>
              </a:xfrm>
            </p:grpSpPr>
            <p:sp>
              <p:nvSpPr>
                <p:cNvPr id="2746" name="Google Shape;2746;p27"/>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27"/>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2748" name="Google Shape;2748;p27"/>
            <p:cNvGrpSpPr/>
            <p:nvPr/>
          </p:nvGrpSpPr>
          <p:grpSpPr>
            <a:xfrm>
              <a:off x="2911630" y="1331753"/>
              <a:ext cx="3658735" cy="4380272"/>
              <a:chOff x="2911630" y="1331753"/>
              <a:chExt cx="3658735" cy="4380272"/>
            </a:xfrm>
          </p:grpSpPr>
          <p:grpSp>
            <p:nvGrpSpPr>
              <p:cNvPr id="2749" name="Google Shape;2749;p27"/>
              <p:cNvGrpSpPr/>
              <p:nvPr/>
            </p:nvGrpSpPr>
            <p:grpSpPr>
              <a:xfrm>
                <a:off x="2911630" y="1331753"/>
                <a:ext cx="3630783" cy="400618"/>
                <a:chOff x="439983" y="668969"/>
                <a:chExt cx="3630783" cy="400618"/>
              </a:xfrm>
            </p:grpSpPr>
            <p:sp>
              <p:nvSpPr>
                <p:cNvPr id="2750" name="Google Shape;2750;p27"/>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27"/>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2752" name="Google Shape;2752;p27"/>
              <p:cNvGrpSpPr/>
              <p:nvPr/>
            </p:nvGrpSpPr>
            <p:grpSpPr>
              <a:xfrm>
                <a:off x="2911630" y="1895014"/>
                <a:ext cx="3658735" cy="1195916"/>
                <a:chOff x="343281" y="1952120"/>
                <a:chExt cx="3658735" cy="1195916"/>
              </a:xfrm>
            </p:grpSpPr>
            <p:sp>
              <p:nvSpPr>
                <p:cNvPr id="2753" name="Google Shape;2753;p27"/>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27"/>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2755" name="Google Shape;2755;p27"/>
              <p:cNvGrpSpPr/>
              <p:nvPr/>
            </p:nvGrpSpPr>
            <p:grpSpPr>
              <a:xfrm>
                <a:off x="2911630" y="3253573"/>
                <a:ext cx="3630783" cy="1161242"/>
                <a:chOff x="366355" y="1952119"/>
                <a:chExt cx="3630783" cy="1161242"/>
              </a:xfrm>
            </p:grpSpPr>
            <p:sp>
              <p:nvSpPr>
                <p:cNvPr id="2756" name="Google Shape;2756;p27"/>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27"/>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2758" name="Google Shape;2758;p27"/>
              <p:cNvGrpSpPr/>
              <p:nvPr/>
            </p:nvGrpSpPr>
            <p:grpSpPr>
              <a:xfrm>
                <a:off x="2911630" y="4577458"/>
                <a:ext cx="3628431" cy="1134567"/>
                <a:chOff x="375938" y="1923054"/>
                <a:chExt cx="3628431" cy="1134567"/>
              </a:xfrm>
            </p:grpSpPr>
            <p:sp>
              <p:nvSpPr>
                <p:cNvPr id="2759" name="Google Shape;2759;p27"/>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27"/>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2761" name="Google Shape;2761;p27"/>
            <p:cNvGrpSpPr/>
            <p:nvPr/>
          </p:nvGrpSpPr>
          <p:grpSpPr>
            <a:xfrm>
              <a:off x="6821281" y="1331753"/>
              <a:ext cx="3720572" cy="4415968"/>
              <a:chOff x="6821281" y="1331753"/>
              <a:chExt cx="3720572" cy="4415968"/>
            </a:xfrm>
          </p:grpSpPr>
          <p:grpSp>
            <p:nvGrpSpPr>
              <p:cNvPr id="2762" name="Google Shape;2762;p27"/>
              <p:cNvGrpSpPr/>
              <p:nvPr/>
            </p:nvGrpSpPr>
            <p:grpSpPr>
              <a:xfrm>
                <a:off x="6821281" y="1331753"/>
                <a:ext cx="3628431" cy="400618"/>
                <a:chOff x="453945" y="668969"/>
                <a:chExt cx="3628431" cy="400618"/>
              </a:xfrm>
            </p:grpSpPr>
            <p:sp>
              <p:nvSpPr>
                <p:cNvPr id="2763" name="Google Shape;2763;p27"/>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27"/>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2765" name="Google Shape;2765;p27"/>
              <p:cNvGrpSpPr/>
              <p:nvPr/>
            </p:nvGrpSpPr>
            <p:grpSpPr>
              <a:xfrm>
                <a:off x="6821281" y="1895013"/>
                <a:ext cx="3720572" cy="1211297"/>
                <a:chOff x="347925" y="1952119"/>
                <a:chExt cx="3720572" cy="1211297"/>
              </a:xfrm>
            </p:grpSpPr>
            <p:sp>
              <p:nvSpPr>
                <p:cNvPr id="2766" name="Google Shape;2766;p27"/>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27"/>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2768" name="Google Shape;2768;p27"/>
              <p:cNvGrpSpPr/>
              <p:nvPr/>
            </p:nvGrpSpPr>
            <p:grpSpPr>
              <a:xfrm>
                <a:off x="6821281" y="3250248"/>
                <a:ext cx="3706521" cy="1161242"/>
                <a:chOff x="361976" y="1952120"/>
                <a:chExt cx="3706521" cy="1161242"/>
              </a:xfrm>
            </p:grpSpPr>
            <p:sp>
              <p:nvSpPr>
                <p:cNvPr id="2769" name="Google Shape;2769;p27"/>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27"/>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2771" name="Google Shape;2771;p27"/>
              <p:cNvGrpSpPr/>
              <p:nvPr/>
            </p:nvGrpSpPr>
            <p:grpSpPr>
              <a:xfrm>
                <a:off x="6821281" y="4586479"/>
                <a:ext cx="3628431" cy="1161242"/>
                <a:chOff x="347925" y="1952120"/>
                <a:chExt cx="3628431" cy="1161242"/>
              </a:xfrm>
            </p:grpSpPr>
            <p:sp>
              <p:nvSpPr>
                <p:cNvPr id="2772" name="Google Shape;2772;p27"/>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27"/>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2774" name="Google Shape;2774;p27"/>
          <p:cNvSpPr txBox="1"/>
          <p:nvPr/>
        </p:nvSpPr>
        <p:spPr>
          <a:xfrm>
            <a:off x="-58149644"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2775" name="Google Shape;2775;p27"/>
          <p:cNvGrpSpPr/>
          <p:nvPr/>
        </p:nvGrpSpPr>
        <p:grpSpPr>
          <a:xfrm>
            <a:off x="-48983993" y="228600"/>
            <a:ext cx="2286000" cy="1194376"/>
            <a:chOff x="863384" y="-231864"/>
            <a:chExt cx="2628900" cy="1153996"/>
          </a:xfrm>
        </p:grpSpPr>
        <p:sp>
          <p:nvSpPr>
            <p:cNvPr id="2776" name="Google Shape;2776;p27"/>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777" name="Google Shape;2777;p27"/>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2778" name="Google Shape;2778;p27"/>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779" name="Google Shape;2779;p27"/>
          <p:cNvSpPr txBox="1"/>
          <p:nvPr/>
        </p:nvSpPr>
        <p:spPr>
          <a:xfrm>
            <a:off x="-450342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2780" name="Google Shape;2780;p27" descr="User outline"/>
          <p:cNvPicPr preferRelativeResize="0"/>
          <p:nvPr/>
        </p:nvPicPr>
        <p:blipFill rotWithShape="1">
          <a:blip r:embed="rId3">
            <a:alphaModFix/>
          </a:blip>
          <a:srcRect/>
          <a:stretch/>
        </p:blipFill>
        <p:spPr>
          <a:xfrm>
            <a:off x="-48166073" y="1759697"/>
            <a:ext cx="3061219" cy="3061219"/>
          </a:xfrm>
          <a:prstGeom prst="rect">
            <a:avLst/>
          </a:prstGeom>
          <a:noFill/>
          <a:ln>
            <a:noFill/>
          </a:ln>
        </p:spPr>
      </p:pic>
      <p:grpSp>
        <p:nvGrpSpPr>
          <p:cNvPr id="2781" name="Google Shape;2781;p27"/>
          <p:cNvGrpSpPr/>
          <p:nvPr/>
        </p:nvGrpSpPr>
        <p:grpSpPr>
          <a:xfrm>
            <a:off x="-36563393" y="228600"/>
            <a:ext cx="2286000" cy="1194375"/>
            <a:chOff x="863384" y="-231864"/>
            <a:chExt cx="2628900" cy="1153995"/>
          </a:xfrm>
        </p:grpSpPr>
        <p:sp>
          <p:nvSpPr>
            <p:cNvPr id="2782" name="Google Shape;2782;p27"/>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783" name="Google Shape;2783;p27"/>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2784" name="Google Shape;2784;p27"/>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2785" name="Google Shape;2785;p27"/>
          <p:cNvGrpSpPr/>
          <p:nvPr/>
        </p:nvGrpSpPr>
        <p:grpSpPr>
          <a:xfrm>
            <a:off x="-34078677" y="685800"/>
            <a:ext cx="7495743" cy="4793343"/>
            <a:chOff x="3629457" y="421164"/>
            <a:chExt cx="7495743" cy="4793343"/>
          </a:xfrm>
        </p:grpSpPr>
        <p:grpSp>
          <p:nvGrpSpPr>
            <p:cNvPr id="2786" name="Google Shape;2786;p27"/>
            <p:cNvGrpSpPr/>
            <p:nvPr/>
          </p:nvGrpSpPr>
          <p:grpSpPr>
            <a:xfrm>
              <a:off x="3629457" y="421164"/>
              <a:ext cx="7495743" cy="400618"/>
              <a:chOff x="3200400" y="1709630"/>
              <a:chExt cx="6521814" cy="400618"/>
            </a:xfrm>
          </p:grpSpPr>
          <p:sp>
            <p:nvSpPr>
              <p:cNvPr id="2787" name="Google Shape;2787;p27"/>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27"/>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2789" name="Google Shape;2789;p27"/>
            <p:cNvGrpSpPr/>
            <p:nvPr/>
          </p:nvGrpSpPr>
          <p:grpSpPr>
            <a:xfrm>
              <a:off x="3629457" y="950035"/>
              <a:ext cx="7495743" cy="400618"/>
              <a:chOff x="3629457" y="950035"/>
              <a:chExt cx="7495743" cy="400618"/>
            </a:xfrm>
          </p:grpSpPr>
          <p:sp>
            <p:nvSpPr>
              <p:cNvPr id="2790" name="Google Shape;2790;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2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2792" name="Google Shape;2792;p27"/>
            <p:cNvGrpSpPr/>
            <p:nvPr/>
          </p:nvGrpSpPr>
          <p:grpSpPr>
            <a:xfrm>
              <a:off x="3629457" y="1411138"/>
              <a:ext cx="7495743" cy="400618"/>
              <a:chOff x="3629457" y="950035"/>
              <a:chExt cx="7495743" cy="400618"/>
            </a:xfrm>
          </p:grpSpPr>
          <p:sp>
            <p:nvSpPr>
              <p:cNvPr id="2793" name="Google Shape;2793;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27"/>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2795" name="Google Shape;2795;p27"/>
            <p:cNvGrpSpPr/>
            <p:nvPr/>
          </p:nvGrpSpPr>
          <p:grpSpPr>
            <a:xfrm>
              <a:off x="3629457" y="1872241"/>
              <a:ext cx="7495743" cy="400618"/>
              <a:chOff x="3629457" y="950035"/>
              <a:chExt cx="7495743" cy="400618"/>
            </a:xfrm>
          </p:grpSpPr>
          <p:sp>
            <p:nvSpPr>
              <p:cNvPr id="2796" name="Google Shape;2796;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2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2798" name="Google Shape;2798;p27"/>
            <p:cNvGrpSpPr/>
            <p:nvPr/>
          </p:nvGrpSpPr>
          <p:grpSpPr>
            <a:xfrm>
              <a:off x="3629457" y="2333344"/>
              <a:ext cx="7495743" cy="400618"/>
              <a:chOff x="3629457" y="950035"/>
              <a:chExt cx="7495743" cy="400618"/>
            </a:xfrm>
          </p:grpSpPr>
          <p:sp>
            <p:nvSpPr>
              <p:cNvPr id="2799" name="Google Shape;2799;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2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2801" name="Google Shape;2801;p27"/>
            <p:cNvGrpSpPr/>
            <p:nvPr/>
          </p:nvGrpSpPr>
          <p:grpSpPr>
            <a:xfrm>
              <a:off x="3629457" y="2794447"/>
              <a:ext cx="7495743" cy="400618"/>
              <a:chOff x="3629457" y="950035"/>
              <a:chExt cx="7495743" cy="400618"/>
            </a:xfrm>
          </p:grpSpPr>
          <p:sp>
            <p:nvSpPr>
              <p:cNvPr id="2802" name="Google Shape;2802;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2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2804" name="Google Shape;2804;p27"/>
            <p:cNvGrpSpPr/>
            <p:nvPr/>
          </p:nvGrpSpPr>
          <p:grpSpPr>
            <a:xfrm>
              <a:off x="3629457" y="3255550"/>
              <a:ext cx="7495743" cy="400618"/>
              <a:chOff x="3629457" y="950035"/>
              <a:chExt cx="7495743" cy="400618"/>
            </a:xfrm>
          </p:grpSpPr>
          <p:sp>
            <p:nvSpPr>
              <p:cNvPr id="2805" name="Google Shape;2805;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27"/>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2807" name="Google Shape;2807;p27"/>
            <p:cNvGrpSpPr/>
            <p:nvPr/>
          </p:nvGrpSpPr>
          <p:grpSpPr>
            <a:xfrm>
              <a:off x="3629457" y="3716653"/>
              <a:ext cx="7495743" cy="400618"/>
              <a:chOff x="3629457" y="950035"/>
              <a:chExt cx="7495743" cy="400618"/>
            </a:xfrm>
          </p:grpSpPr>
          <p:sp>
            <p:nvSpPr>
              <p:cNvPr id="2808" name="Google Shape;2808;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27"/>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2810" name="Google Shape;2810;p27"/>
            <p:cNvGrpSpPr/>
            <p:nvPr/>
          </p:nvGrpSpPr>
          <p:grpSpPr>
            <a:xfrm>
              <a:off x="3629457" y="4177756"/>
              <a:ext cx="7495743" cy="400618"/>
              <a:chOff x="3629457" y="950035"/>
              <a:chExt cx="7495743" cy="400618"/>
            </a:xfrm>
          </p:grpSpPr>
          <p:sp>
            <p:nvSpPr>
              <p:cNvPr id="2811" name="Google Shape;2811;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2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2813" name="Google Shape;2813;p27"/>
            <p:cNvGrpSpPr/>
            <p:nvPr/>
          </p:nvGrpSpPr>
          <p:grpSpPr>
            <a:xfrm>
              <a:off x="3629457" y="4638858"/>
              <a:ext cx="7495743" cy="575649"/>
              <a:chOff x="3629457" y="950034"/>
              <a:chExt cx="7495743" cy="575649"/>
            </a:xfrm>
          </p:grpSpPr>
          <p:sp>
            <p:nvSpPr>
              <p:cNvPr id="2814" name="Google Shape;2814;p27"/>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27"/>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2816" name="Google Shape;2816;p27"/>
          <p:cNvSpPr/>
          <p:nvPr/>
        </p:nvSpPr>
        <p:spPr>
          <a:xfrm>
            <a:off x="-316992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2817" name="Google Shape;2817;p27"/>
          <p:cNvGrpSpPr/>
          <p:nvPr/>
        </p:nvGrpSpPr>
        <p:grpSpPr>
          <a:xfrm>
            <a:off x="-23990393" y="228600"/>
            <a:ext cx="2286000" cy="1194376"/>
            <a:chOff x="863384" y="-231864"/>
            <a:chExt cx="2628900" cy="1153996"/>
          </a:xfrm>
        </p:grpSpPr>
        <p:sp>
          <p:nvSpPr>
            <p:cNvPr id="2818" name="Google Shape;2818;p27"/>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819" name="Google Shape;2819;p27"/>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2820" name="Google Shape;2820;p27"/>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821" name="Google Shape;2821;p27"/>
          <p:cNvSpPr txBox="1"/>
          <p:nvPr/>
        </p:nvSpPr>
        <p:spPr>
          <a:xfrm>
            <a:off x="-21545826"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2822" name="Google Shape;2822;p27"/>
          <p:cNvGrpSpPr/>
          <p:nvPr/>
        </p:nvGrpSpPr>
        <p:grpSpPr>
          <a:xfrm>
            <a:off x="-12712793" y="228600"/>
            <a:ext cx="2286000" cy="1440597"/>
            <a:chOff x="863384" y="-231864"/>
            <a:chExt cx="2628900" cy="1391893"/>
          </a:xfrm>
        </p:grpSpPr>
        <p:sp>
          <p:nvSpPr>
            <p:cNvPr id="2823" name="Google Shape;2823;p27"/>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824" name="Google Shape;2824;p27"/>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2825" name="Google Shape;2825;p27"/>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2826" name="Google Shape;2826;p27"/>
          <p:cNvGrpSpPr/>
          <p:nvPr/>
        </p:nvGrpSpPr>
        <p:grpSpPr>
          <a:xfrm>
            <a:off x="-10228077" y="685800"/>
            <a:ext cx="7495743" cy="4793343"/>
            <a:chOff x="3629457" y="421164"/>
            <a:chExt cx="7495743" cy="4793343"/>
          </a:xfrm>
        </p:grpSpPr>
        <p:grpSp>
          <p:nvGrpSpPr>
            <p:cNvPr id="2827" name="Google Shape;2827;p27"/>
            <p:cNvGrpSpPr/>
            <p:nvPr/>
          </p:nvGrpSpPr>
          <p:grpSpPr>
            <a:xfrm>
              <a:off x="3629457" y="421164"/>
              <a:ext cx="7495743" cy="400618"/>
              <a:chOff x="3200400" y="1709630"/>
              <a:chExt cx="6521814" cy="400618"/>
            </a:xfrm>
          </p:grpSpPr>
          <p:sp>
            <p:nvSpPr>
              <p:cNvPr id="2828" name="Google Shape;2828;p27"/>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9" name="Google Shape;2829;p27"/>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2830" name="Google Shape;2830;p27"/>
            <p:cNvGrpSpPr/>
            <p:nvPr/>
          </p:nvGrpSpPr>
          <p:grpSpPr>
            <a:xfrm>
              <a:off x="3629457" y="950035"/>
              <a:ext cx="7495743" cy="400618"/>
              <a:chOff x="3629457" y="950035"/>
              <a:chExt cx="7495743" cy="400618"/>
            </a:xfrm>
          </p:grpSpPr>
          <p:sp>
            <p:nvSpPr>
              <p:cNvPr id="2831" name="Google Shape;2831;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2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2833" name="Google Shape;2833;p27"/>
            <p:cNvGrpSpPr/>
            <p:nvPr/>
          </p:nvGrpSpPr>
          <p:grpSpPr>
            <a:xfrm>
              <a:off x="3629457" y="1411138"/>
              <a:ext cx="7495743" cy="400618"/>
              <a:chOff x="3629457" y="950035"/>
              <a:chExt cx="7495743" cy="400618"/>
            </a:xfrm>
          </p:grpSpPr>
          <p:sp>
            <p:nvSpPr>
              <p:cNvPr id="2834" name="Google Shape;2834;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27"/>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2836" name="Google Shape;2836;p27"/>
            <p:cNvGrpSpPr/>
            <p:nvPr/>
          </p:nvGrpSpPr>
          <p:grpSpPr>
            <a:xfrm>
              <a:off x="3629457" y="1872241"/>
              <a:ext cx="7495743" cy="400618"/>
              <a:chOff x="3629457" y="950035"/>
              <a:chExt cx="7495743" cy="400618"/>
            </a:xfrm>
          </p:grpSpPr>
          <p:sp>
            <p:nvSpPr>
              <p:cNvPr id="2837" name="Google Shape;2837;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2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2839" name="Google Shape;2839;p27"/>
            <p:cNvGrpSpPr/>
            <p:nvPr/>
          </p:nvGrpSpPr>
          <p:grpSpPr>
            <a:xfrm>
              <a:off x="3629457" y="2333344"/>
              <a:ext cx="7495743" cy="400618"/>
              <a:chOff x="3629457" y="950035"/>
              <a:chExt cx="7495743" cy="400618"/>
            </a:xfrm>
          </p:grpSpPr>
          <p:sp>
            <p:nvSpPr>
              <p:cNvPr id="2840" name="Google Shape;2840;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2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2842" name="Google Shape;2842;p27"/>
            <p:cNvGrpSpPr/>
            <p:nvPr/>
          </p:nvGrpSpPr>
          <p:grpSpPr>
            <a:xfrm>
              <a:off x="3629457" y="2794447"/>
              <a:ext cx="7495743" cy="400618"/>
              <a:chOff x="3629457" y="950035"/>
              <a:chExt cx="7495743" cy="400618"/>
            </a:xfrm>
          </p:grpSpPr>
          <p:sp>
            <p:nvSpPr>
              <p:cNvPr id="2843" name="Google Shape;2843;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2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2845" name="Google Shape;2845;p27"/>
            <p:cNvGrpSpPr/>
            <p:nvPr/>
          </p:nvGrpSpPr>
          <p:grpSpPr>
            <a:xfrm>
              <a:off x="3629457" y="3255550"/>
              <a:ext cx="7495743" cy="400618"/>
              <a:chOff x="3629457" y="950035"/>
              <a:chExt cx="7495743" cy="400618"/>
            </a:xfrm>
          </p:grpSpPr>
          <p:sp>
            <p:nvSpPr>
              <p:cNvPr id="2846" name="Google Shape;2846;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27"/>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2848" name="Google Shape;2848;p27"/>
            <p:cNvGrpSpPr/>
            <p:nvPr/>
          </p:nvGrpSpPr>
          <p:grpSpPr>
            <a:xfrm>
              <a:off x="3629457" y="3716653"/>
              <a:ext cx="7495743" cy="400618"/>
              <a:chOff x="3629457" y="950035"/>
              <a:chExt cx="7495743" cy="400618"/>
            </a:xfrm>
          </p:grpSpPr>
          <p:sp>
            <p:nvSpPr>
              <p:cNvPr id="2849" name="Google Shape;2849;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27"/>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2851" name="Google Shape;2851;p27"/>
            <p:cNvGrpSpPr/>
            <p:nvPr/>
          </p:nvGrpSpPr>
          <p:grpSpPr>
            <a:xfrm>
              <a:off x="3629457" y="4177756"/>
              <a:ext cx="7495743" cy="400618"/>
              <a:chOff x="3629457" y="950035"/>
              <a:chExt cx="7495743" cy="400618"/>
            </a:xfrm>
          </p:grpSpPr>
          <p:sp>
            <p:nvSpPr>
              <p:cNvPr id="2852" name="Google Shape;2852;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2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2854" name="Google Shape;2854;p27"/>
            <p:cNvGrpSpPr/>
            <p:nvPr/>
          </p:nvGrpSpPr>
          <p:grpSpPr>
            <a:xfrm>
              <a:off x="3629457" y="4638858"/>
              <a:ext cx="7495743" cy="575649"/>
              <a:chOff x="3629457" y="950034"/>
              <a:chExt cx="7495743" cy="575649"/>
            </a:xfrm>
          </p:grpSpPr>
          <p:sp>
            <p:nvSpPr>
              <p:cNvPr id="2855" name="Google Shape;2855;p27"/>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27"/>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2857" name="Google Shape;2857;p27"/>
          <p:cNvSpPr txBox="1"/>
          <p:nvPr/>
        </p:nvSpPr>
        <p:spPr>
          <a:xfrm>
            <a:off x="-10272671"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sp>
        <p:nvSpPr>
          <p:cNvPr id="2858" name="Google Shape;2858;p27"/>
          <p:cNvSpPr/>
          <p:nvPr/>
        </p:nvSpPr>
        <p:spPr>
          <a:xfrm>
            <a:off x="4267199" y="1673615"/>
            <a:ext cx="3401311" cy="3401311"/>
          </a:xfrm>
          <a:custGeom>
            <a:avLst/>
            <a:gdLst/>
            <a:ahLst/>
            <a:cxnLst/>
            <a:rect l="l" t="t" r="r" b="b"/>
            <a:pathLst>
              <a:path w="3690570" h="3690570" extrusionOk="0">
                <a:moveTo>
                  <a:pt x="1845285" y="0"/>
                </a:moveTo>
                <a:cubicBezTo>
                  <a:pt x="2864408" y="0"/>
                  <a:pt x="3690570" y="826162"/>
                  <a:pt x="3690570" y="1845285"/>
                </a:cubicBezTo>
                <a:cubicBezTo>
                  <a:pt x="3690570" y="2864408"/>
                  <a:pt x="2864408" y="3690570"/>
                  <a:pt x="1845285" y="3690570"/>
                </a:cubicBezTo>
                <a:cubicBezTo>
                  <a:pt x="826162" y="3690570"/>
                  <a:pt x="0" y="2864408"/>
                  <a:pt x="0" y="1845285"/>
                </a:cubicBezTo>
                <a:cubicBezTo>
                  <a:pt x="0" y="826162"/>
                  <a:pt x="826162" y="0"/>
                  <a:pt x="1845285" y="0"/>
                </a:cubicBezTo>
                <a:close/>
                <a:moveTo>
                  <a:pt x="1845286" y="238299"/>
                </a:moveTo>
                <a:cubicBezTo>
                  <a:pt x="957772" y="238299"/>
                  <a:pt x="238299" y="957772"/>
                  <a:pt x="238299" y="1845286"/>
                </a:cubicBezTo>
                <a:cubicBezTo>
                  <a:pt x="238299" y="2732800"/>
                  <a:pt x="957772" y="3452273"/>
                  <a:pt x="1845286" y="3452273"/>
                </a:cubicBezTo>
                <a:cubicBezTo>
                  <a:pt x="2732800" y="3452273"/>
                  <a:pt x="3452273" y="2732800"/>
                  <a:pt x="3452273" y="1845286"/>
                </a:cubicBezTo>
                <a:cubicBezTo>
                  <a:pt x="3452273" y="957772"/>
                  <a:pt x="2732800" y="238299"/>
                  <a:pt x="1845286" y="238299"/>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27"/>
          <p:cNvSpPr/>
          <p:nvPr/>
        </p:nvSpPr>
        <p:spPr>
          <a:xfrm>
            <a:off x="3925185" y="186496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27"/>
          <p:cNvSpPr/>
          <p:nvPr/>
        </p:nvSpPr>
        <p:spPr>
          <a:xfrm>
            <a:off x="3925185" y="3560750"/>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27"/>
          <p:cNvSpPr/>
          <p:nvPr/>
        </p:nvSpPr>
        <p:spPr>
          <a:xfrm rot="1671848">
            <a:off x="6690751" y="146321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27"/>
          <p:cNvSpPr/>
          <p:nvPr/>
        </p:nvSpPr>
        <p:spPr>
          <a:xfrm rot="5400000">
            <a:off x="7651887" y="3096343"/>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27"/>
          <p:cNvSpPr/>
          <p:nvPr/>
        </p:nvSpPr>
        <p:spPr>
          <a:xfrm rot="8782795">
            <a:off x="6777187" y="4847336"/>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27"/>
          <p:cNvSpPr/>
          <p:nvPr/>
        </p:nvSpPr>
        <p:spPr>
          <a:xfrm rot="-9071727">
            <a:off x="4687749" y="4852837"/>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27"/>
          <p:cNvSpPr/>
          <p:nvPr/>
        </p:nvSpPr>
        <p:spPr>
          <a:xfrm rot="-5400000">
            <a:off x="3780911" y="3135438"/>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27"/>
          <p:cNvSpPr/>
          <p:nvPr/>
        </p:nvSpPr>
        <p:spPr>
          <a:xfrm rot="-1726632">
            <a:off x="4770449" y="147897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27"/>
          <p:cNvSpPr txBox="1"/>
          <p:nvPr/>
        </p:nvSpPr>
        <p:spPr>
          <a:xfrm>
            <a:off x="4881206" y="2632471"/>
            <a:ext cx="2152171"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rgbClr val="F5F5F4"/>
                </a:solidFill>
                <a:latin typeface="Open Sans"/>
                <a:ea typeface="Open Sans"/>
                <a:cs typeface="Open Sans"/>
                <a:sym typeface="Open Sans"/>
              </a:rPr>
              <a:t>Process </a:t>
            </a:r>
            <a:r>
              <a:rPr lang="en-US" sz="2600">
                <a:solidFill>
                  <a:srgbClr val="F5F5F4"/>
                </a:solidFill>
                <a:latin typeface="Open Sans"/>
                <a:ea typeface="Open Sans"/>
                <a:cs typeface="Open Sans"/>
                <a:sym typeface="Open Sans"/>
              </a:rPr>
              <a:t>of Providing PIN Services</a:t>
            </a:r>
            <a:endParaRPr/>
          </a:p>
        </p:txBody>
      </p:sp>
      <p:sp>
        <p:nvSpPr>
          <p:cNvPr id="2868" name="Google Shape;2868;p27"/>
          <p:cNvSpPr txBox="1"/>
          <p:nvPr/>
        </p:nvSpPr>
        <p:spPr>
          <a:xfrm>
            <a:off x="3775487" y="4031908"/>
            <a:ext cx="143554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Documentation</a:t>
            </a:r>
            <a:endParaRPr/>
          </a:p>
        </p:txBody>
      </p:sp>
      <p:sp>
        <p:nvSpPr>
          <p:cNvPr id="2869" name="Google Shape;2869;p27"/>
          <p:cNvSpPr txBox="1"/>
          <p:nvPr/>
        </p:nvSpPr>
        <p:spPr>
          <a:xfrm>
            <a:off x="4033318" y="2300725"/>
            <a:ext cx="93347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Open Sans"/>
                <a:ea typeface="Open Sans"/>
                <a:cs typeface="Open Sans"/>
                <a:sym typeface="Open Sans"/>
              </a:rPr>
              <a:t>Billing</a:t>
            </a:r>
            <a:endParaRPr/>
          </a:p>
        </p:txBody>
      </p:sp>
      <p:grpSp>
        <p:nvGrpSpPr>
          <p:cNvPr id="2870" name="Google Shape;2870;p27"/>
          <p:cNvGrpSpPr/>
          <p:nvPr/>
        </p:nvGrpSpPr>
        <p:grpSpPr>
          <a:xfrm>
            <a:off x="5393927" y="1038934"/>
            <a:ext cx="1147854" cy="1147854"/>
            <a:chOff x="5393927" y="1038934"/>
            <a:chExt cx="1147854" cy="1147854"/>
          </a:xfrm>
        </p:grpSpPr>
        <p:sp>
          <p:nvSpPr>
            <p:cNvPr id="2871" name="Google Shape;2871;p27"/>
            <p:cNvSpPr/>
            <p:nvPr/>
          </p:nvSpPr>
          <p:spPr>
            <a:xfrm>
              <a:off x="5393927" y="1038934"/>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27"/>
            <p:cNvSpPr txBox="1"/>
            <p:nvPr/>
          </p:nvSpPr>
          <p:spPr>
            <a:xfrm>
              <a:off x="5445978" y="1403150"/>
              <a:ext cx="1034256"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Initiating Visit</a:t>
              </a:r>
              <a:endParaRPr/>
            </a:p>
          </p:txBody>
        </p:sp>
        <p:sp>
          <p:nvSpPr>
            <p:cNvPr id="2873" name="Google Shape;2873;p27"/>
            <p:cNvSpPr txBox="1"/>
            <p:nvPr/>
          </p:nvSpPr>
          <p:spPr>
            <a:xfrm>
              <a:off x="5690193" y="121467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1</a:t>
              </a:r>
              <a:endParaRPr/>
            </a:p>
          </p:txBody>
        </p:sp>
      </p:grpSp>
      <p:grpSp>
        <p:nvGrpSpPr>
          <p:cNvPr id="2874" name="Google Shape;2874;p27"/>
          <p:cNvGrpSpPr/>
          <p:nvPr/>
        </p:nvGrpSpPr>
        <p:grpSpPr>
          <a:xfrm>
            <a:off x="6841544" y="1836577"/>
            <a:ext cx="1147854" cy="1147854"/>
            <a:chOff x="6841544" y="1836577"/>
            <a:chExt cx="1147854" cy="1147854"/>
          </a:xfrm>
        </p:grpSpPr>
        <p:sp>
          <p:nvSpPr>
            <p:cNvPr id="2875" name="Google Shape;2875;p27"/>
            <p:cNvSpPr/>
            <p:nvPr/>
          </p:nvSpPr>
          <p:spPr>
            <a:xfrm>
              <a:off x="6841544" y="183657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27"/>
            <p:cNvSpPr txBox="1"/>
            <p:nvPr/>
          </p:nvSpPr>
          <p:spPr>
            <a:xfrm>
              <a:off x="6868163" y="2192672"/>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Treatment Plan</a:t>
              </a:r>
              <a:endParaRPr/>
            </a:p>
          </p:txBody>
        </p:sp>
        <p:sp>
          <p:nvSpPr>
            <p:cNvPr id="2877" name="Google Shape;2877;p27"/>
            <p:cNvSpPr txBox="1"/>
            <p:nvPr/>
          </p:nvSpPr>
          <p:spPr>
            <a:xfrm>
              <a:off x="7146899" y="2048709"/>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2</a:t>
              </a:r>
              <a:endParaRPr/>
            </a:p>
          </p:txBody>
        </p:sp>
      </p:grpSp>
      <p:grpSp>
        <p:nvGrpSpPr>
          <p:cNvPr id="2878" name="Google Shape;2878;p27"/>
          <p:cNvGrpSpPr/>
          <p:nvPr/>
        </p:nvGrpSpPr>
        <p:grpSpPr>
          <a:xfrm>
            <a:off x="6841544" y="3538421"/>
            <a:ext cx="1147854" cy="1147854"/>
            <a:chOff x="6841544" y="3538421"/>
            <a:chExt cx="1147854" cy="1147854"/>
          </a:xfrm>
        </p:grpSpPr>
        <p:sp>
          <p:nvSpPr>
            <p:cNvPr id="2879" name="Google Shape;2879;p27"/>
            <p:cNvSpPr/>
            <p:nvPr/>
          </p:nvSpPr>
          <p:spPr>
            <a:xfrm>
              <a:off x="6841544" y="3538421"/>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27"/>
            <p:cNvSpPr txBox="1"/>
            <p:nvPr/>
          </p:nvSpPr>
          <p:spPr>
            <a:xfrm>
              <a:off x="6877400" y="3959721"/>
              <a:ext cx="1090873" cy="292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Consent</a:t>
              </a:r>
              <a:endParaRPr/>
            </a:p>
          </p:txBody>
        </p:sp>
        <p:sp>
          <p:nvSpPr>
            <p:cNvPr id="2881" name="Google Shape;2881;p27"/>
            <p:cNvSpPr txBox="1"/>
            <p:nvPr/>
          </p:nvSpPr>
          <p:spPr>
            <a:xfrm>
              <a:off x="7166830" y="379212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3</a:t>
              </a:r>
              <a:endParaRPr/>
            </a:p>
          </p:txBody>
        </p:sp>
      </p:grpSp>
      <p:grpSp>
        <p:nvGrpSpPr>
          <p:cNvPr id="2882" name="Google Shape;2882;p27"/>
          <p:cNvGrpSpPr/>
          <p:nvPr/>
        </p:nvGrpSpPr>
        <p:grpSpPr>
          <a:xfrm>
            <a:off x="5393927" y="5204456"/>
            <a:ext cx="1147854" cy="1147854"/>
            <a:chOff x="5393927" y="4381907"/>
            <a:chExt cx="1147854" cy="1147854"/>
          </a:xfrm>
        </p:grpSpPr>
        <p:sp>
          <p:nvSpPr>
            <p:cNvPr id="2883" name="Google Shape;2883;p27"/>
            <p:cNvSpPr/>
            <p:nvPr/>
          </p:nvSpPr>
          <p:spPr>
            <a:xfrm>
              <a:off x="5393927" y="4381907"/>
              <a:ext cx="1147854" cy="1147854"/>
            </a:xfrm>
            <a:prstGeom prst="ellipse">
              <a:avLst/>
            </a:pr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27"/>
            <p:cNvSpPr txBox="1"/>
            <p:nvPr/>
          </p:nvSpPr>
          <p:spPr>
            <a:xfrm>
              <a:off x="5401252" y="4716185"/>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Provision of Services</a:t>
              </a:r>
              <a:endParaRPr/>
            </a:p>
          </p:txBody>
        </p:sp>
        <p:sp>
          <p:nvSpPr>
            <p:cNvPr id="2885" name="Google Shape;2885;p27"/>
            <p:cNvSpPr txBox="1"/>
            <p:nvPr/>
          </p:nvSpPr>
          <p:spPr>
            <a:xfrm>
              <a:off x="5679988" y="4516292"/>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4</a:t>
              </a:r>
              <a:endParaRPr/>
            </a:p>
          </p:txBody>
        </p:sp>
      </p:grpSp>
      <p:sp>
        <p:nvSpPr>
          <p:cNvPr id="2886" name="Google Shape;2886;p27"/>
          <p:cNvSpPr txBox="1"/>
          <p:nvPr/>
        </p:nvSpPr>
        <p:spPr>
          <a:xfrm>
            <a:off x="4226558" y="3795483"/>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5</a:t>
            </a:r>
            <a:endParaRPr/>
          </a:p>
        </p:txBody>
      </p:sp>
      <p:sp>
        <p:nvSpPr>
          <p:cNvPr id="2887" name="Google Shape;2887;p27"/>
          <p:cNvSpPr txBox="1"/>
          <p:nvPr/>
        </p:nvSpPr>
        <p:spPr>
          <a:xfrm>
            <a:off x="4243944" y="2079066"/>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6</a:t>
            </a:r>
            <a:endParaRPr/>
          </a:p>
        </p:txBody>
      </p:sp>
      <p:grpSp>
        <p:nvGrpSpPr>
          <p:cNvPr id="2888" name="Google Shape;2888;p27"/>
          <p:cNvGrpSpPr/>
          <p:nvPr/>
        </p:nvGrpSpPr>
        <p:grpSpPr>
          <a:xfrm>
            <a:off x="12925857" y="685800"/>
            <a:ext cx="7495743" cy="4793343"/>
            <a:chOff x="3629457" y="421164"/>
            <a:chExt cx="7495743" cy="4793343"/>
          </a:xfrm>
        </p:grpSpPr>
        <p:grpSp>
          <p:nvGrpSpPr>
            <p:cNvPr id="2889" name="Google Shape;2889;p27"/>
            <p:cNvGrpSpPr/>
            <p:nvPr/>
          </p:nvGrpSpPr>
          <p:grpSpPr>
            <a:xfrm>
              <a:off x="3629457" y="421164"/>
              <a:ext cx="7495743" cy="400618"/>
              <a:chOff x="3200400" y="1709630"/>
              <a:chExt cx="6521814" cy="400618"/>
            </a:xfrm>
          </p:grpSpPr>
          <p:sp>
            <p:nvSpPr>
              <p:cNvPr id="2890" name="Google Shape;2890;p27"/>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27"/>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2892" name="Google Shape;2892;p27"/>
            <p:cNvGrpSpPr/>
            <p:nvPr/>
          </p:nvGrpSpPr>
          <p:grpSpPr>
            <a:xfrm>
              <a:off x="3629457" y="950035"/>
              <a:ext cx="7495743" cy="400618"/>
              <a:chOff x="3629457" y="950035"/>
              <a:chExt cx="7495743" cy="400618"/>
            </a:xfrm>
          </p:grpSpPr>
          <p:sp>
            <p:nvSpPr>
              <p:cNvPr id="2893" name="Google Shape;2893;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2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2895" name="Google Shape;2895;p27"/>
            <p:cNvGrpSpPr/>
            <p:nvPr/>
          </p:nvGrpSpPr>
          <p:grpSpPr>
            <a:xfrm>
              <a:off x="3629457" y="1411138"/>
              <a:ext cx="7495743" cy="400618"/>
              <a:chOff x="3629457" y="950035"/>
              <a:chExt cx="7495743" cy="400618"/>
            </a:xfrm>
          </p:grpSpPr>
          <p:sp>
            <p:nvSpPr>
              <p:cNvPr id="2896" name="Google Shape;2896;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27"/>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2898" name="Google Shape;2898;p27"/>
            <p:cNvGrpSpPr/>
            <p:nvPr/>
          </p:nvGrpSpPr>
          <p:grpSpPr>
            <a:xfrm>
              <a:off x="3629457" y="1872241"/>
              <a:ext cx="7495743" cy="400618"/>
              <a:chOff x="3629457" y="950035"/>
              <a:chExt cx="7495743" cy="400618"/>
            </a:xfrm>
          </p:grpSpPr>
          <p:sp>
            <p:nvSpPr>
              <p:cNvPr id="2899" name="Google Shape;2899;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2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2901" name="Google Shape;2901;p27"/>
            <p:cNvGrpSpPr/>
            <p:nvPr/>
          </p:nvGrpSpPr>
          <p:grpSpPr>
            <a:xfrm>
              <a:off x="3629457" y="2333344"/>
              <a:ext cx="7495743" cy="400618"/>
              <a:chOff x="3629457" y="950035"/>
              <a:chExt cx="7495743" cy="400618"/>
            </a:xfrm>
          </p:grpSpPr>
          <p:sp>
            <p:nvSpPr>
              <p:cNvPr id="2902" name="Google Shape;2902;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2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2904" name="Google Shape;2904;p27"/>
            <p:cNvGrpSpPr/>
            <p:nvPr/>
          </p:nvGrpSpPr>
          <p:grpSpPr>
            <a:xfrm>
              <a:off x="3629457" y="2794447"/>
              <a:ext cx="7495743" cy="400618"/>
              <a:chOff x="3629457" y="950035"/>
              <a:chExt cx="7495743" cy="400618"/>
            </a:xfrm>
          </p:grpSpPr>
          <p:sp>
            <p:nvSpPr>
              <p:cNvPr id="2905" name="Google Shape;2905;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2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2907" name="Google Shape;2907;p27"/>
            <p:cNvGrpSpPr/>
            <p:nvPr/>
          </p:nvGrpSpPr>
          <p:grpSpPr>
            <a:xfrm>
              <a:off x="3629457" y="3255550"/>
              <a:ext cx="7495743" cy="400618"/>
              <a:chOff x="3629457" y="950035"/>
              <a:chExt cx="7495743" cy="400618"/>
            </a:xfrm>
          </p:grpSpPr>
          <p:sp>
            <p:nvSpPr>
              <p:cNvPr id="2908" name="Google Shape;2908;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27"/>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2910" name="Google Shape;2910;p27"/>
            <p:cNvGrpSpPr/>
            <p:nvPr/>
          </p:nvGrpSpPr>
          <p:grpSpPr>
            <a:xfrm>
              <a:off x="3629457" y="3716653"/>
              <a:ext cx="7495743" cy="400618"/>
              <a:chOff x="3629457" y="950035"/>
              <a:chExt cx="7495743" cy="400618"/>
            </a:xfrm>
          </p:grpSpPr>
          <p:sp>
            <p:nvSpPr>
              <p:cNvPr id="2911" name="Google Shape;2911;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27"/>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2913" name="Google Shape;2913;p27"/>
            <p:cNvGrpSpPr/>
            <p:nvPr/>
          </p:nvGrpSpPr>
          <p:grpSpPr>
            <a:xfrm>
              <a:off x="3629457" y="4177756"/>
              <a:ext cx="7495743" cy="400618"/>
              <a:chOff x="3629457" y="950035"/>
              <a:chExt cx="7495743" cy="400618"/>
            </a:xfrm>
          </p:grpSpPr>
          <p:sp>
            <p:nvSpPr>
              <p:cNvPr id="2914" name="Google Shape;2914;p2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2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2916" name="Google Shape;2916;p27"/>
            <p:cNvGrpSpPr/>
            <p:nvPr/>
          </p:nvGrpSpPr>
          <p:grpSpPr>
            <a:xfrm>
              <a:off x="3629457" y="4638858"/>
              <a:ext cx="7495743" cy="575649"/>
              <a:chOff x="3629457" y="950034"/>
              <a:chExt cx="7495743" cy="575649"/>
            </a:xfrm>
          </p:grpSpPr>
          <p:sp>
            <p:nvSpPr>
              <p:cNvPr id="2917" name="Google Shape;2917;p27"/>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27"/>
              <p:cNvSpPr txBox="1"/>
              <p:nvPr/>
            </p:nvSpPr>
            <p:spPr>
              <a:xfrm>
                <a:off x="3733800" y="990599"/>
                <a:ext cx="7239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grpSp>
        <p:nvGrpSpPr>
          <p:cNvPr id="2919" name="Google Shape;2919;p27"/>
          <p:cNvGrpSpPr/>
          <p:nvPr/>
        </p:nvGrpSpPr>
        <p:grpSpPr>
          <a:xfrm>
            <a:off x="241207" y="228600"/>
            <a:ext cx="2286000" cy="978932"/>
            <a:chOff x="863384" y="-231864"/>
            <a:chExt cx="2628900" cy="945836"/>
          </a:xfrm>
        </p:grpSpPr>
        <p:sp>
          <p:nvSpPr>
            <p:cNvPr id="2920" name="Google Shape;2920;p27"/>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PIN Services</a:t>
              </a:r>
              <a:endParaRPr/>
            </a:p>
          </p:txBody>
        </p:sp>
        <p:sp>
          <p:nvSpPr>
            <p:cNvPr id="2921" name="Google Shape;2921;p27"/>
            <p:cNvSpPr txBox="1"/>
            <p:nvPr/>
          </p:nvSpPr>
          <p:spPr>
            <a:xfrm>
              <a:off x="961700" y="357127"/>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Process</a:t>
              </a:r>
              <a:endParaRPr/>
            </a:p>
          </p:txBody>
        </p:sp>
        <p:cxnSp>
          <p:nvCxnSpPr>
            <p:cNvPr id="2922" name="Google Shape;2922;p27"/>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7"/>
        <p:cNvGrpSpPr/>
        <p:nvPr/>
      </p:nvGrpSpPr>
      <p:grpSpPr>
        <a:xfrm>
          <a:off x="0" y="0"/>
          <a:ext cx="0" cy="0"/>
          <a:chOff x="0" y="0"/>
          <a:chExt cx="0" cy="0"/>
        </a:xfrm>
      </p:grpSpPr>
      <p:sp>
        <p:nvSpPr>
          <p:cNvPr id="2928" name="Google Shape;2928;p28"/>
          <p:cNvSpPr/>
          <p:nvPr/>
        </p:nvSpPr>
        <p:spPr>
          <a:xfrm>
            <a:off x="-102184200" y="-914401"/>
            <a:ext cx="1437132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929" name="Google Shape;2929;p28"/>
          <p:cNvGrpSpPr/>
          <p:nvPr/>
        </p:nvGrpSpPr>
        <p:grpSpPr>
          <a:xfrm>
            <a:off x="-98907600" y="1278168"/>
            <a:ext cx="2628900" cy="1527757"/>
            <a:chOff x="863384" y="-231864"/>
            <a:chExt cx="2628900" cy="1527757"/>
          </a:xfrm>
        </p:grpSpPr>
        <p:sp>
          <p:nvSpPr>
            <p:cNvPr id="2930" name="Google Shape;2930;p28"/>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2931" name="Google Shape;2931;p28"/>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2932" name="Google Shape;2932;p28"/>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2933" name="Google Shape;2933;p28"/>
          <p:cNvSpPr txBox="1"/>
          <p:nvPr/>
        </p:nvSpPr>
        <p:spPr>
          <a:xfrm>
            <a:off x="-1004379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2934" name="Google Shape;2934;p28"/>
          <p:cNvGrpSpPr/>
          <p:nvPr/>
        </p:nvGrpSpPr>
        <p:grpSpPr>
          <a:xfrm>
            <a:off x="-93802200" y="990599"/>
            <a:ext cx="4343400" cy="4310152"/>
            <a:chOff x="7094351" y="1019972"/>
            <a:chExt cx="4343400" cy="4310152"/>
          </a:xfrm>
        </p:grpSpPr>
        <p:grpSp>
          <p:nvGrpSpPr>
            <p:cNvPr id="2935" name="Google Shape;2935;p28"/>
            <p:cNvGrpSpPr/>
            <p:nvPr/>
          </p:nvGrpSpPr>
          <p:grpSpPr>
            <a:xfrm>
              <a:off x="7094351" y="1019972"/>
              <a:ext cx="2057400" cy="4306276"/>
              <a:chOff x="6557074" y="1021910"/>
              <a:chExt cx="2057400" cy="4306276"/>
            </a:xfrm>
          </p:grpSpPr>
          <p:grpSp>
            <p:nvGrpSpPr>
              <p:cNvPr id="2936" name="Google Shape;2936;p28"/>
              <p:cNvGrpSpPr/>
              <p:nvPr/>
            </p:nvGrpSpPr>
            <p:grpSpPr>
              <a:xfrm>
                <a:off x="6557074" y="1021910"/>
                <a:ext cx="2057400" cy="2057400"/>
                <a:chOff x="3853911" y="2895600"/>
                <a:chExt cx="2057400" cy="2057400"/>
              </a:xfrm>
            </p:grpSpPr>
            <p:sp>
              <p:nvSpPr>
                <p:cNvPr id="2937" name="Google Shape;2937;p28"/>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28"/>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2939" name="Google Shape;2939;p28"/>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2940" name="Google Shape;2940;p28"/>
              <p:cNvGrpSpPr/>
              <p:nvPr/>
            </p:nvGrpSpPr>
            <p:grpSpPr>
              <a:xfrm>
                <a:off x="6557074" y="3270786"/>
                <a:ext cx="2057400" cy="2057400"/>
                <a:chOff x="3853911" y="2895600"/>
                <a:chExt cx="2057400" cy="2057400"/>
              </a:xfrm>
            </p:grpSpPr>
            <p:sp>
              <p:nvSpPr>
                <p:cNvPr id="2941" name="Google Shape;2941;p28"/>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2" name="Google Shape;2942;p28"/>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2943" name="Google Shape;2943;p28"/>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2944" name="Google Shape;2944;p28"/>
            <p:cNvGrpSpPr/>
            <p:nvPr/>
          </p:nvGrpSpPr>
          <p:grpSpPr>
            <a:xfrm>
              <a:off x="9380351" y="1019972"/>
              <a:ext cx="2057400" cy="4310152"/>
              <a:chOff x="9380351" y="1019972"/>
              <a:chExt cx="2057400" cy="4310152"/>
            </a:xfrm>
          </p:grpSpPr>
          <p:grpSp>
            <p:nvGrpSpPr>
              <p:cNvPr id="2945" name="Google Shape;2945;p28"/>
              <p:cNvGrpSpPr/>
              <p:nvPr/>
            </p:nvGrpSpPr>
            <p:grpSpPr>
              <a:xfrm>
                <a:off x="9380351" y="1019972"/>
                <a:ext cx="2057400" cy="2057400"/>
                <a:chOff x="3853911" y="2895600"/>
                <a:chExt cx="2057400" cy="2057400"/>
              </a:xfrm>
            </p:grpSpPr>
            <p:sp>
              <p:nvSpPr>
                <p:cNvPr id="2946" name="Google Shape;2946;p28"/>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28"/>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2948" name="Google Shape;2948;p28"/>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2949" name="Google Shape;2949;p28"/>
              <p:cNvGrpSpPr/>
              <p:nvPr/>
            </p:nvGrpSpPr>
            <p:grpSpPr>
              <a:xfrm>
                <a:off x="9380351" y="3272724"/>
                <a:ext cx="2057400" cy="2057400"/>
                <a:chOff x="3853911" y="2895600"/>
                <a:chExt cx="2057400" cy="2057400"/>
              </a:xfrm>
            </p:grpSpPr>
            <p:sp>
              <p:nvSpPr>
                <p:cNvPr id="2950" name="Google Shape;2950;p28"/>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28"/>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2952" name="Google Shape;2952;p28"/>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2953" name="Google Shape;2953;p28"/>
          <p:cNvSpPr/>
          <p:nvPr/>
        </p:nvSpPr>
        <p:spPr>
          <a:xfrm rot="-871900">
            <a:off x="-920624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954" name="Google Shape;2954;p28"/>
          <p:cNvGrpSpPr/>
          <p:nvPr/>
        </p:nvGrpSpPr>
        <p:grpSpPr>
          <a:xfrm>
            <a:off x="-88011000" y="228600"/>
            <a:ext cx="2286000" cy="917378"/>
            <a:chOff x="863384" y="-231864"/>
            <a:chExt cx="2628900" cy="886363"/>
          </a:xfrm>
        </p:grpSpPr>
        <p:sp>
          <p:nvSpPr>
            <p:cNvPr id="2955" name="Google Shape;2955;p28"/>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956" name="Google Shape;2956;p28"/>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2957" name="Google Shape;2957;p28"/>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958" name="Google Shape;2958;p28"/>
          <p:cNvSpPr txBox="1"/>
          <p:nvPr/>
        </p:nvSpPr>
        <p:spPr>
          <a:xfrm>
            <a:off x="-849630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2959" name="Google Shape;2959;p28"/>
          <p:cNvGrpSpPr/>
          <p:nvPr/>
        </p:nvGrpSpPr>
        <p:grpSpPr>
          <a:xfrm>
            <a:off x="-76339793" y="228600"/>
            <a:ext cx="2286000" cy="917378"/>
            <a:chOff x="863384" y="-231864"/>
            <a:chExt cx="2628900" cy="886363"/>
          </a:xfrm>
        </p:grpSpPr>
        <p:sp>
          <p:nvSpPr>
            <p:cNvPr id="2960" name="Google Shape;2960;p28"/>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961" name="Google Shape;2961;p28"/>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2962" name="Google Shape;2962;p28"/>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963" name="Google Shape;2963;p28"/>
          <p:cNvSpPr txBox="1"/>
          <p:nvPr/>
        </p:nvSpPr>
        <p:spPr>
          <a:xfrm>
            <a:off x="-73171302"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2964" name="Google Shape;2964;p28"/>
          <p:cNvGrpSpPr/>
          <p:nvPr/>
        </p:nvGrpSpPr>
        <p:grpSpPr>
          <a:xfrm>
            <a:off x="-75933300" y="3770423"/>
            <a:ext cx="10896600" cy="1526452"/>
            <a:chOff x="381000" y="4112348"/>
            <a:chExt cx="10896600" cy="1526452"/>
          </a:xfrm>
        </p:grpSpPr>
        <p:sp>
          <p:nvSpPr>
            <p:cNvPr id="2965" name="Google Shape;2965;p28"/>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2966" name="Google Shape;2966;p28"/>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67" name="Google Shape;2967;p28"/>
          <p:cNvGrpSpPr/>
          <p:nvPr/>
        </p:nvGrpSpPr>
        <p:grpSpPr>
          <a:xfrm>
            <a:off x="-62547593" y="228600"/>
            <a:ext cx="2286000" cy="917378"/>
            <a:chOff x="863384" y="-231864"/>
            <a:chExt cx="2628900" cy="886363"/>
          </a:xfrm>
        </p:grpSpPr>
        <p:sp>
          <p:nvSpPr>
            <p:cNvPr id="2968" name="Google Shape;2968;p28"/>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969" name="Google Shape;2969;p28"/>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2970" name="Google Shape;2970;p28"/>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2971" name="Google Shape;2971;p28"/>
          <p:cNvGrpSpPr/>
          <p:nvPr/>
        </p:nvGrpSpPr>
        <p:grpSpPr>
          <a:xfrm>
            <a:off x="-60812418" y="1222832"/>
            <a:ext cx="9834618" cy="4415968"/>
            <a:chOff x="707235" y="1331753"/>
            <a:chExt cx="9834618" cy="4415968"/>
          </a:xfrm>
        </p:grpSpPr>
        <p:grpSp>
          <p:nvGrpSpPr>
            <p:cNvPr id="2972" name="Google Shape;2972;p28"/>
            <p:cNvGrpSpPr/>
            <p:nvPr/>
          </p:nvGrpSpPr>
          <p:grpSpPr>
            <a:xfrm>
              <a:off x="707235" y="1331753"/>
              <a:ext cx="1914824" cy="4380272"/>
              <a:chOff x="707235" y="1331753"/>
              <a:chExt cx="1914824" cy="4380272"/>
            </a:xfrm>
          </p:grpSpPr>
          <p:sp>
            <p:nvSpPr>
              <p:cNvPr id="2973" name="Google Shape;2973;p28"/>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974" name="Google Shape;2974;p28"/>
              <p:cNvGrpSpPr/>
              <p:nvPr/>
            </p:nvGrpSpPr>
            <p:grpSpPr>
              <a:xfrm>
                <a:off x="707235" y="1895206"/>
                <a:ext cx="1902767" cy="1211104"/>
                <a:chOff x="367248" y="1351516"/>
                <a:chExt cx="2762091" cy="1594829"/>
              </a:xfrm>
            </p:grpSpPr>
            <p:sp>
              <p:nvSpPr>
                <p:cNvPr id="2975" name="Google Shape;2975;p28"/>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28"/>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2977" name="Google Shape;2977;p28"/>
              <p:cNvGrpSpPr/>
              <p:nvPr/>
            </p:nvGrpSpPr>
            <p:grpSpPr>
              <a:xfrm>
                <a:off x="707584" y="3273372"/>
                <a:ext cx="1902069" cy="1138118"/>
                <a:chOff x="358059" y="1325927"/>
                <a:chExt cx="2761078" cy="1498718"/>
              </a:xfrm>
            </p:grpSpPr>
            <p:sp>
              <p:nvSpPr>
                <p:cNvPr id="2978" name="Google Shape;2978;p28"/>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28"/>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2980" name="Google Shape;2980;p28"/>
              <p:cNvGrpSpPr/>
              <p:nvPr/>
            </p:nvGrpSpPr>
            <p:grpSpPr>
              <a:xfrm>
                <a:off x="712697" y="4586479"/>
                <a:ext cx="1909362" cy="1125546"/>
                <a:chOff x="329517" y="1325927"/>
                <a:chExt cx="2771665" cy="1482162"/>
              </a:xfrm>
            </p:grpSpPr>
            <p:sp>
              <p:nvSpPr>
                <p:cNvPr id="2981" name="Google Shape;2981;p28"/>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28"/>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2983" name="Google Shape;2983;p28"/>
            <p:cNvGrpSpPr/>
            <p:nvPr/>
          </p:nvGrpSpPr>
          <p:grpSpPr>
            <a:xfrm>
              <a:off x="2911630" y="1331753"/>
              <a:ext cx="3658735" cy="4380272"/>
              <a:chOff x="2911630" y="1331753"/>
              <a:chExt cx="3658735" cy="4380272"/>
            </a:xfrm>
          </p:grpSpPr>
          <p:grpSp>
            <p:nvGrpSpPr>
              <p:cNvPr id="2984" name="Google Shape;2984;p28"/>
              <p:cNvGrpSpPr/>
              <p:nvPr/>
            </p:nvGrpSpPr>
            <p:grpSpPr>
              <a:xfrm>
                <a:off x="2911630" y="1331753"/>
                <a:ext cx="3630783" cy="400618"/>
                <a:chOff x="439983" y="668969"/>
                <a:chExt cx="3630783" cy="400618"/>
              </a:xfrm>
            </p:grpSpPr>
            <p:sp>
              <p:nvSpPr>
                <p:cNvPr id="2985" name="Google Shape;2985;p28"/>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6" name="Google Shape;2986;p28"/>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2987" name="Google Shape;2987;p28"/>
              <p:cNvGrpSpPr/>
              <p:nvPr/>
            </p:nvGrpSpPr>
            <p:grpSpPr>
              <a:xfrm>
                <a:off x="2911630" y="1895014"/>
                <a:ext cx="3658735" cy="1195916"/>
                <a:chOff x="343281" y="1952120"/>
                <a:chExt cx="3658735" cy="1195916"/>
              </a:xfrm>
            </p:grpSpPr>
            <p:sp>
              <p:nvSpPr>
                <p:cNvPr id="2988" name="Google Shape;2988;p28"/>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28"/>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2990" name="Google Shape;2990;p28"/>
              <p:cNvGrpSpPr/>
              <p:nvPr/>
            </p:nvGrpSpPr>
            <p:grpSpPr>
              <a:xfrm>
                <a:off x="2911630" y="3253573"/>
                <a:ext cx="3630783" cy="1161242"/>
                <a:chOff x="366355" y="1952119"/>
                <a:chExt cx="3630783" cy="1161242"/>
              </a:xfrm>
            </p:grpSpPr>
            <p:sp>
              <p:nvSpPr>
                <p:cNvPr id="2991" name="Google Shape;2991;p28"/>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28"/>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2993" name="Google Shape;2993;p28"/>
              <p:cNvGrpSpPr/>
              <p:nvPr/>
            </p:nvGrpSpPr>
            <p:grpSpPr>
              <a:xfrm>
                <a:off x="2911630" y="4577458"/>
                <a:ext cx="3628431" cy="1134567"/>
                <a:chOff x="375938" y="1923054"/>
                <a:chExt cx="3628431" cy="1134567"/>
              </a:xfrm>
            </p:grpSpPr>
            <p:sp>
              <p:nvSpPr>
                <p:cNvPr id="2994" name="Google Shape;2994;p28"/>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28"/>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2996" name="Google Shape;2996;p28"/>
            <p:cNvGrpSpPr/>
            <p:nvPr/>
          </p:nvGrpSpPr>
          <p:grpSpPr>
            <a:xfrm>
              <a:off x="6821281" y="1331753"/>
              <a:ext cx="3720572" cy="4415968"/>
              <a:chOff x="6821281" y="1331753"/>
              <a:chExt cx="3720572" cy="4415968"/>
            </a:xfrm>
          </p:grpSpPr>
          <p:grpSp>
            <p:nvGrpSpPr>
              <p:cNvPr id="2997" name="Google Shape;2997;p28"/>
              <p:cNvGrpSpPr/>
              <p:nvPr/>
            </p:nvGrpSpPr>
            <p:grpSpPr>
              <a:xfrm>
                <a:off x="6821281" y="1331753"/>
                <a:ext cx="3628431" cy="400618"/>
                <a:chOff x="453945" y="668969"/>
                <a:chExt cx="3628431" cy="400618"/>
              </a:xfrm>
            </p:grpSpPr>
            <p:sp>
              <p:nvSpPr>
                <p:cNvPr id="2998" name="Google Shape;2998;p28"/>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28"/>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3000" name="Google Shape;3000;p28"/>
              <p:cNvGrpSpPr/>
              <p:nvPr/>
            </p:nvGrpSpPr>
            <p:grpSpPr>
              <a:xfrm>
                <a:off x="6821281" y="1895013"/>
                <a:ext cx="3720572" cy="1211297"/>
                <a:chOff x="347925" y="1952119"/>
                <a:chExt cx="3720572" cy="1211297"/>
              </a:xfrm>
            </p:grpSpPr>
            <p:sp>
              <p:nvSpPr>
                <p:cNvPr id="3001" name="Google Shape;3001;p28"/>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28"/>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3003" name="Google Shape;3003;p28"/>
              <p:cNvGrpSpPr/>
              <p:nvPr/>
            </p:nvGrpSpPr>
            <p:grpSpPr>
              <a:xfrm>
                <a:off x="6821281" y="3250248"/>
                <a:ext cx="3706521" cy="1161242"/>
                <a:chOff x="361976" y="1952120"/>
                <a:chExt cx="3706521" cy="1161242"/>
              </a:xfrm>
            </p:grpSpPr>
            <p:sp>
              <p:nvSpPr>
                <p:cNvPr id="3004" name="Google Shape;3004;p28"/>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28"/>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3006" name="Google Shape;3006;p28"/>
              <p:cNvGrpSpPr/>
              <p:nvPr/>
            </p:nvGrpSpPr>
            <p:grpSpPr>
              <a:xfrm>
                <a:off x="6821281" y="4586479"/>
                <a:ext cx="3628431" cy="1161242"/>
                <a:chOff x="347925" y="1952120"/>
                <a:chExt cx="3628431" cy="1161242"/>
              </a:xfrm>
            </p:grpSpPr>
            <p:sp>
              <p:nvSpPr>
                <p:cNvPr id="3007" name="Google Shape;3007;p28"/>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8" name="Google Shape;3008;p28"/>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3009" name="Google Shape;3009;p28"/>
          <p:cNvSpPr txBox="1"/>
          <p:nvPr/>
        </p:nvSpPr>
        <p:spPr>
          <a:xfrm>
            <a:off x="-58149644"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3010" name="Google Shape;3010;p28"/>
          <p:cNvGrpSpPr/>
          <p:nvPr/>
        </p:nvGrpSpPr>
        <p:grpSpPr>
          <a:xfrm>
            <a:off x="-48983993" y="228600"/>
            <a:ext cx="2286000" cy="1194376"/>
            <a:chOff x="863384" y="-231864"/>
            <a:chExt cx="2628900" cy="1153996"/>
          </a:xfrm>
        </p:grpSpPr>
        <p:sp>
          <p:nvSpPr>
            <p:cNvPr id="3011" name="Google Shape;3011;p28"/>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012" name="Google Shape;3012;p28"/>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3013" name="Google Shape;3013;p28"/>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014" name="Google Shape;3014;p28"/>
          <p:cNvSpPr txBox="1"/>
          <p:nvPr/>
        </p:nvSpPr>
        <p:spPr>
          <a:xfrm>
            <a:off x="-450342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3015" name="Google Shape;3015;p28" descr="User outline"/>
          <p:cNvPicPr preferRelativeResize="0"/>
          <p:nvPr/>
        </p:nvPicPr>
        <p:blipFill rotWithShape="1">
          <a:blip r:embed="rId3">
            <a:alphaModFix/>
          </a:blip>
          <a:srcRect/>
          <a:stretch/>
        </p:blipFill>
        <p:spPr>
          <a:xfrm>
            <a:off x="-48166073" y="1759697"/>
            <a:ext cx="3061219" cy="3061219"/>
          </a:xfrm>
          <a:prstGeom prst="rect">
            <a:avLst/>
          </a:prstGeom>
          <a:noFill/>
          <a:ln>
            <a:noFill/>
          </a:ln>
        </p:spPr>
      </p:pic>
      <p:grpSp>
        <p:nvGrpSpPr>
          <p:cNvPr id="3016" name="Google Shape;3016;p28"/>
          <p:cNvGrpSpPr/>
          <p:nvPr/>
        </p:nvGrpSpPr>
        <p:grpSpPr>
          <a:xfrm>
            <a:off x="-36563393" y="228600"/>
            <a:ext cx="2286000" cy="1194375"/>
            <a:chOff x="863384" y="-231864"/>
            <a:chExt cx="2628900" cy="1153995"/>
          </a:xfrm>
        </p:grpSpPr>
        <p:sp>
          <p:nvSpPr>
            <p:cNvPr id="3017" name="Google Shape;3017;p28"/>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018" name="Google Shape;3018;p28"/>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3019" name="Google Shape;3019;p28"/>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020" name="Google Shape;3020;p28"/>
          <p:cNvGrpSpPr/>
          <p:nvPr/>
        </p:nvGrpSpPr>
        <p:grpSpPr>
          <a:xfrm>
            <a:off x="-34078677" y="685800"/>
            <a:ext cx="7495743" cy="4793343"/>
            <a:chOff x="3629457" y="421164"/>
            <a:chExt cx="7495743" cy="4793343"/>
          </a:xfrm>
        </p:grpSpPr>
        <p:grpSp>
          <p:nvGrpSpPr>
            <p:cNvPr id="3021" name="Google Shape;3021;p28"/>
            <p:cNvGrpSpPr/>
            <p:nvPr/>
          </p:nvGrpSpPr>
          <p:grpSpPr>
            <a:xfrm>
              <a:off x="3629457" y="421164"/>
              <a:ext cx="7495743" cy="400618"/>
              <a:chOff x="3200400" y="1709630"/>
              <a:chExt cx="6521814" cy="400618"/>
            </a:xfrm>
          </p:grpSpPr>
          <p:sp>
            <p:nvSpPr>
              <p:cNvPr id="3022" name="Google Shape;3022;p28"/>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28"/>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3024" name="Google Shape;3024;p28"/>
            <p:cNvGrpSpPr/>
            <p:nvPr/>
          </p:nvGrpSpPr>
          <p:grpSpPr>
            <a:xfrm>
              <a:off x="3629457" y="950035"/>
              <a:ext cx="7495743" cy="400618"/>
              <a:chOff x="3629457" y="950035"/>
              <a:chExt cx="7495743" cy="400618"/>
            </a:xfrm>
          </p:grpSpPr>
          <p:sp>
            <p:nvSpPr>
              <p:cNvPr id="3025" name="Google Shape;3025;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6" name="Google Shape;3026;p2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3027" name="Google Shape;3027;p28"/>
            <p:cNvGrpSpPr/>
            <p:nvPr/>
          </p:nvGrpSpPr>
          <p:grpSpPr>
            <a:xfrm>
              <a:off x="3629457" y="1411138"/>
              <a:ext cx="7495743" cy="400618"/>
              <a:chOff x="3629457" y="950035"/>
              <a:chExt cx="7495743" cy="400618"/>
            </a:xfrm>
          </p:grpSpPr>
          <p:sp>
            <p:nvSpPr>
              <p:cNvPr id="3028" name="Google Shape;3028;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9" name="Google Shape;3029;p28"/>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3030" name="Google Shape;3030;p28"/>
            <p:cNvGrpSpPr/>
            <p:nvPr/>
          </p:nvGrpSpPr>
          <p:grpSpPr>
            <a:xfrm>
              <a:off x="3629457" y="1872241"/>
              <a:ext cx="7495743" cy="400618"/>
              <a:chOff x="3629457" y="950035"/>
              <a:chExt cx="7495743" cy="400618"/>
            </a:xfrm>
          </p:grpSpPr>
          <p:sp>
            <p:nvSpPr>
              <p:cNvPr id="3031" name="Google Shape;3031;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2" name="Google Shape;3032;p2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3033" name="Google Shape;3033;p28"/>
            <p:cNvGrpSpPr/>
            <p:nvPr/>
          </p:nvGrpSpPr>
          <p:grpSpPr>
            <a:xfrm>
              <a:off x="3629457" y="2333344"/>
              <a:ext cx="7495743" cy="400618"/>
              <a:chOff x="3629457" y="950035"/>
              <a:chExt cx="7495743" cy="400618"/>
            </a:xfrm>
          </p:grpSpPr>
          <p:sp>
            <p:nvSpPr>
              <p:cNvPr id="3034" name="Google Shape;3034;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2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3036" name="Google Shape;3036;p28"/>
            <p:cNvGrpSpPr/>
            <p:nvPr/>
          </p:nvGrpSpPr>
          <p:grpSpPr>
            <a:xfrm>
              <a:off x="3629457" y="2794447"/>
              <a:ext cx="7495743" cy="400618"/>
              <a:chOff x="3629457" y="950035"/>
              <a:chExt cx="7495743" cy="400618"/>
            </a:xfrm>
          </p:grpSpPr>
          <p:sp>
            <p:nvSpPr>
              <p:cNvPr id="3037" name="Google Shape;3037;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2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3039" name="Google Shape;3039;p28"/>
            <p:cNvGrpSpPr/>
            <p:nvPr/>
          </p:nvGrpSpPr>
          <p:grpSpPr>
            <a:xfrm>
              <a:off x="3629457" y="3255550"/>
              <a:ext cx="7495743" cy="400618"/>
              <a:chOff x="3629457" y="950035"/>
              <a:chExt cx="7495743" cy="400618"/>
            </a:xfrm>
          </p:grpSpPr>
          <p:sp>
            <p:nvSpPr>
              <p:cNvPr id="3040" name="Google Shape;3040;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28"/>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3042" name="Google Shape;3042;p28"/>
            <p:cNvGrpSpPr/>
            <p:nvPr/>
          </p:nvGrpSpPr>
          <p:grpSpPr>
            <a:xfrm>
              <a:off x="3629457" y="3716653"/>
              <a:ext cx="7495743" cy="400618"/>
              <a:chOff x="3629457" y="950035"/>
              <a:chExt cx="7495743" cy="400618"/>
            </a:xfrm>
          </p:grpSpPr>
          <p:sp>
            <p:nvSpPr>
              <p:cNvPr id="3043" name="Google Shape;3043;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4" name="Google Shape;3044;p28"/>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3045" name="Google Shape;3045;p28"/>
            <p:cNvGrpSpPr/>
            <p:nvPr/>
          </p:nvGrpSpPr>
          <p:grpSpPr>
            <a:xfrm>
              <a:off x="3629457" y="4177756"/>
              <a:ext cx="7495743" cy="400618"/>
              <a:chOff x="3629457" y="950035"/>
              <a:chExt cx="7495743" cy="400618"/>
            </a:xfrm>
          </p:grpSpPr>
          <p:sp>
            <p:nvSpPr>
              <p:cNvPr id="3046" name="Google Shape;3046;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7" name="Google Shape;3047;p2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3048" name="Google Shape;3048;p28"/>
            <p:cNvGrpSpPr/>
            <p:nvPr/>
          </p:nvGrpSpPr>
          <p:grpSpPr>
            <a:xfrm>
              <a:off x="3629457" y="4638858"/>
              <a:ext cx="7495743" cy="575649"/>
              <a:chOff x="3629457" y="950034"/>
              <a:chExt cx="7495743" cy="575649"/>
            </a:xfrm>
          </p:grpSpPr>
          <p:sp>
            <p:nvSpPr>
              <p:cNvPr id="3049" name="Google Shape;3049;p28"/>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0" name="Google Shape;3050;p28"/>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3051" name="Google Shape;3051;p28"/>
          <p:cNvSpPr/>
          <p:nvPr/>
        </p:nvSpPr>
        <p:spPr>
          <a:xfrm>
            <a:off x="-316992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3052" name="Google Shape;3052;p28"/>
          <p:cNvGrpSpPr/>
          <p:nvPr/>
        </p:nvGrpSpPr>
        <p:grpSpPr>
          <a:xfrm>
            <a:off x="-23990393" y="228600"/>
            <a:ext cx="2286000" cy="1194376"/>
            <a:chOff x="863384" y="-231864"/>
            <a:chExt cx="2628900" cy="1153996"/>
          </a:xfrm>
        </p:grpSpPr>
        <p:sp>
          <p:nvSpPr>
            <p:cNvPr id="3053" name="Google Shape;3053;p28"/>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054" name="Google Shape;3054;p28"/>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3055" name="Google Shape;3055;p28"/>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056" name="Google Shape;3056;p28"/>
          <p:cNvSpPr txBox="1"/>
          <p:nvPr/>
        </p:nvSpPr>
        <p:spPr>
          <a:xfrm>
            <a:off x="-21545826"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3057" name="Google Shape;3057;p28"/>
          <p:cNvGrpSpPr/>
          <p:nvPr/>
        </p:nvGrpSpPr>
        <p:grpSpPr>
          <a:xfrm>
            <a:off x="-12712793" y="228600"/>
            <a:ext cx="2286000" cy="1440597"/>
            <a:chOff x="863384" y="-231864"/>
            <a:chExt cx="2628900" cy="1391893"/>
          </a:xfrm>
        </p:grpSpPr>
        <p:sp>
          <p:nvSpPr>
            <p:cNvPr id="3058" name="Google Shape;3058;p28"/>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059" name="Google Shape;3059;p28"/>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3060" name="Google Shape;3060;p28"/>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061" name="Google Shape;3061;p28"/>
          <p:cNvGrpSpPr/>
          <p:nvPr/>
        </p:nvGrpSpPr>
        <p:grpSpPr>
          <a:xfrm>
            <a:off x="-10228077" y="685800"/>
            <a:ext cx="7495743" cy="4793343"/>
            <a:chOff x="3629457" y="421164"/>
            <a:chExt cx="7495743" cy="4793343"/>
          </a:xfrm>
        </p:grpSpPr>
        <p:grpSp>
          <p:nvGrpSpPr>
            <p:cNvPr id="3062" name="Google Shape;3062;p28"/>
            <p:cNvGrpSpPr/>
            <p:nvPr/>
          </p:nvGrpSpPr>
          <p:grpSpPr>
            <a:xfrm>
              <a:off x="3629457" y="421164"/>
              <a:ext cx="7495743" cy="400618"/>
              <a:chOff x="3200400" y="1709630"/>
              <a:chExt cx="6521814" cy="400618"/>
            </a:xfrm>
          </p:grpSpPr>
          <p:sp>
            <p:nvSpPr>
              <p:cNvPr id="3063" name="Google Shape;3063;p28"/>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4" name="Google Shape;3064;p28"/>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3065" name="Google Shape;3065;p28"/>
            <p:cNvGrpSpPr/>
            <p:nvPr/>
          </p:nvGrpSpPr>
          <p:grpSpPr>
            <a:xfrm>
              <a:off x="3629457" y="950035"/>
              <a:ext cx="7495743" cy="400618"/>
              <a:chOff x="3629457" y="950035"/>
              <a:chExt cx="7495743" cy="400618"/>
            </a:xfrm>
          </p:grpSpPr>
          <p:sp>
            <p:nvSpPr>
              <p:cNvPr id="3066" name="Google Shape;3066;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7" name="Google Shape;3067;p2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3068" name="Google Shape;3068;p28"/>
            <p:cNvGrpSpPr/>
            <p:nvPr/>
          </p:nvGrpSpPr>
          <p:grpSpPr>
            <a:xfrm>
              <a:off x="3629457" y="1411138"/>
              <a:ext cx="7495743" cy="400618"/>
              <a:chOff x="3629457" y="950035"/>
              <a:chExt cx="7495743" cy="400618"/>
            </a:xfrm>
          </p:grpSpPr>
          <p:sp>
            <p:nvSpPr>
              <p:cNvPr id="3069" name="Google Shape;3069;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0" name="Google Shape;3070;p28"/>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3071" name="Google Shape;3071;p28"/>
            <p:cNvGrpSpPr/>
            <p:nvPr/>
          </p:nvGrpSpPr>
          <p:grpSpPr>
            <a:xfrm>
              <a:off x="3629457" y="1872241"/>
              <a:ext cx="7495743" cy="400618"/>
              <a:chOff x="3629457" y="950035"/>
              <a:chExt cx="7495743" cy="400618"/>
            </a:xfrm>
          </p:grpSpPr>
          <p:sp>
            <p:nvSpPr>
              <p:cNvPr id="3072" name="Google Shape;3072;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3" name="Google Shape;3073;p2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3074" name="Google Shape;3074;p28"/>
            <p:cNvGrpSpPr/>
            <p:nvPr/>
          </p:nvGrpSpPr>
          <p:grpSpPr>
            <a:xfrm>
              <a:off x="3629457" y="2333344"/>
              <a:ext cx="7495743" cy="400618"/>
              <a:chOff x="3629457" y="950035"/>
              <a:chExt cx="7495743" cy="400618"/>
            </a:xfrm>
          </p:grpSpPr>
          <p:sp>
            <p:nvSpPr>
              <p:cNvPr id="3075" name="Google Shape;3075;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6" name="Google Shape;3076;p2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3077" name="Google Shape;3077;p28"/>
            <p:cNvGrpSpPr/>
            <p:nvPr/>
          </p:nvGrpSpPr>
          <p:grpSpPr>
            <a:xfrm>
              <a:off x="3629457" y="2794447"/>
              <a:ext cx="7495743" cy="400618"/>
              <a:chOff x="3629457" y="950035"/>
              <a:chExt cx="7495743" cy="400618"/>
            </a:xfrm>
          </p:grpSpPr>
          <p:sp>
            <p:nvSpPr>
              <p:cNvPr id="3078" name="Google Shape;3078;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9" name="Google Shape;3079;p2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3080" name="Google Shape;3080;p28"/>
            <p:cNvGrpSpPr/>
            <p:nvPr/>
          </p:nvGrpSpPr>
          <p:grpSpPr>
            <a:xfrm>
              <a:off x="3629457" y="3255550"/>
              <a:ext cx="7495743" cy="400618"/>
              <a:chOff x="3629457" y="950035"/>
              <a:chExt cx="7495743" cy="400618"/>
            </a:xfrm>
          </p:grpSpPr>
          <p:sp>
            <p:nvSpPr>
              <p:cNvPr id="3081" name="Google Shape;3081;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2" name="Google Shape;3082;p28"/>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3083" name="Google Shape;3083;p28"/>
            <p:cNvGrpSpPr/>
            <p:nvPr/>
          </p:nvGrpSpPr>
          <p:grpSpPr>
            <a:xfrm>
              <a:off x="3629457" y="3716653"/>
              <a:ext cx="7495743" cy="400618"/>
              <a:chOff x="3629457" y="950035"/>
              <a:chExt cx="7495743" cy="400618"/>
            </a:xfrm>
          </p:grpSpPr>
          <p:sp>
            <p:nvSpPr>
              <p:cNvPr id="3084" name="Google Shape;3084;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5" name="Google Shape;3085;p28"/>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3086" name="Google Shape;3086;p28"/>
            <p:cNvGrpSpPr/>
            <p:nvPr/>
          </p:nvGrpSpPr>
          <p:grpSpPr>
            <a:xfrm>
              <a:off x="3629457" y="4177756"/>
              <a:ext cx="7495743" cy="400618"/>
              <a:chOff x="3629457" y="950035"/>
              <a:chExt cx="7495743" cy="400618"/>
            </a:xfrm>
          </p:grpSpPr>
          <p:sp>
            <p:nvSpPr>
              <p:cNvPr id="3087" name="Google Shape;3087;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8" name="Google Shape;3088;p2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3089" name="Google Shape;3089;p28"/>
            <p:cNvGrpSpPr/>
            <p:nvPr/>
          </p:nvGrpSpPr>
          <p:grpSpPr>
            <a:xfrm>
              <a:off x="3629457" y="4638858"/>
              <a:ext cx="7495743" cy="575649"/>
              <a:chOff x="3629457" y="950034"/>
              <a:chExt cx="7495743" cy="575649"/>
            </a:xfrm>
          </p:grpSpPr>
          <p:sp>
            <p:nvSpPr>
              <p:cNvPr id="3090" name="Google Shape;3090;p28"/>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1" name="Google Shape;3091;p28"/>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3092" name="Google Shape;3092;p28"/>
          <p:cNvSpPr txBox="1"/>
          <p:nvPr/>
        </p:nvSpPr>
        <p:spPr>
          <a:xfrm>
            <a:off x="-10272671"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grpSp>
        <p:nvGrpSpPr>
          <p:cNvPr id="3093" name="Google Shape;3093;p28"/>
          <p:cNvGrpSpPr/>
          <p:nvPr/>
        </p:nvGrpSpPr>
        <p:grpSpPr>
          <a:xfrm>
            <a:off x="538946" y="1945840"/>
            <a:ext cx="1704898" cy="1704898"/>
            <a:chOff x="5393927" y="4381907"/>
            <a:chExt cx="1147854" cy="1147854"/>
          </a:xfrm>
        </p:grpSpPr>
        <p:sp>
          <p:nvSpPr>
            <p:cNvPr id="3094" name="Google Shape;3094;p28"/>
            <p:cNvSpPr/>
            <p:nvPr/>
          </p:nvSpPr>
          <p:spPr>
            <a:xfrm>
              <a:off x="5393927" y="4381907"/>
              <a:ext cx="1147854" cy="1147854"/>
            </a:xfrm>
            <a:prstGeom prst="ellipse">
              <a:avLst/>
            </a:pr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5" name="Google Shape;3095;p28"/>
            <p:cNvSpPr txBox="1"/>
            <p:nvPr/>
          </p:nvSpPr>
          <p:spPr>
            <a:xfrm>
              <a:off x="5401251" y="4807335"/>
              <a:ext cx="1090873" cy="4351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Provision of Services</a:t>
              </a:r>
              <a:endParaRPr/>
            </a:p>
          </p:txBody>
        </p:sp>
        <p:sp>
          <p:nvSpPr>
            <p:cNvPr id="3096" name="Google Shape;3096;p28"/>
            <p:cNvSpPr txBox="1"/>
            <p:nvPr/>
          </p:nvSpPr>
          <p:spPr>
            <a:xfrm>
              <a:off x="5679987" y="4641445"/>
              <a:ext cx="533400" cy="1864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Open Sans"/>
                  <a:ea typeface="Open Sans"/>
                  <a:cs typeface="Open Sans"/>
                  <a:sym typeface="Open Sans"/>
                </a:rPr>
                <a:t>Step 4</a:t>
              </a:r>
              <a:endParaRPr/>
            </a:p>
          </p:txBody>
        </p:sp>
      </p:grpSp>
      <p:grpSp>
        <p:nvGrpSpPr>
          <p:cNvPr id="3097" name="Google Shape;3097;p28"/>
          <p:cNvGrpSpPr/>
          <p:nvPr/>
        </p:nvGrpSpPr>
        <p:grpSpPr>
          <a:xfrm>
            <a:off x="2725923" y="685800"/>
            <a:ext cx="7495743" cy="4793343"/>
            <a:chOff x="3629457" y="421164"/>
            <a:chExt cx="7495743" cy="4793343"/>
          </a:xfrm>
        </p:grpSpPr>
        <p:grpSp>
          <p:nvGrpSpPr>
            <p:cNvPr id="3098" name="Google Shape;3098;p28"/>
            <p:cNvGrpSpPr/>
            <p:nvPr/>
          </p:nvGrpSpPr>
          <p:grpSpPr>
            <a:xfrm>
              <a:off x="3629457" y="421164"/>
              <a:ext cx="7495743" cy="400618"/>
              <a:chOff x="3200400" y="1709630"/>
              <a:chExt cx="6521814" cy="400618"/>
            </a:xfrm>
          </p:grpSpPr>
          <p:sp>
            <p:nvSpPr>
              <p:cNvPr id="3099" name="Google Shape;3099;p28"/>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0" name="Google Shape;3100;p28"/>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3101" name="Google Shape;3101;p28"/>
            <p:cNvGrpSpPr/>
            <p:nvPr/>
          </p:nvGrpSpPr>
          <p:grpSpPr>
            <a:xfrm>
              <a:off x="3629457" y="950035"/>
              <a:ext cx="7495743" cy="400618"/>
              <a:chOff x="3629457" y="950035"/>
              <a:chExt cx="7495743" cy="400618"/>
            </a:xfrm>
          </p:grpSpPr>
          <p:sp>
            <p:nvSpPr>
              <p:cNvPr id="3102" name="Google Shape;3102;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3" name="Google Shape;3103;p2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3104" name="Google Shape;3104;p28"/>
            <p:cNvGrpSpPr/>
            <p:nvPr/>
          </p:nvGrpSpPr>
          <p:grpSpPr>
            <a:xfrm>
              <a:off x="3629457" y="1411138"/>
              <a:ext cx="7495743" cy="400618"/>
              <a:chOff x="3629457" y="950035"/>
              <a:chExt cx="7495743" cy="400618"/>
            </a:xfrm>
          </p:grpSpPr>
          <p:sp>
            <p:nvSpPr>
              <p:cNvPr id="3105" name="Google Shape;3105;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6" name="Google Shape;3106;p28"/>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3107" name="Google Shape;3107;p28"/>
            <p:cNvGrpSpPr/>
            <p:nvPr/>
          </p:nvGrpSpPr>
          <p:grpSpPr>
            <a:xfrm>
              <a:off x="3629457" y="1872241"/>
              <a:ext cx="7495743" cy="400618"/>
              <a:chOff x="3629457" y="950035"/>
              <a:chExt cx="7495743" cy="400618"/>
            </a:xfrm>
          </p:grpSpPr>
          <p:sp>
            <p:nvSpPr>
              <p:cNvPr id="3108" name="Google Shape;3108;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9" name="Google Shape;3109;p2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3110" name="Google Shape;3110;p28"/>
            <p:cNvGrpSpPr/>
            <p:nvPr/>
          </p:nvGrpSpPr>
          <p:grpSpPr>
            <a:xfrm>
              <a:off x="3629457" y="2333344"/>
              <a:ext cx="7495743" cy="400618"/>
              <a:chOff x="3629457" y="950035"/>
              <a:chExt cx="7495743" cy="400618"/>
            </a:xfrm>
          </p:grpSpPr>
          <p:sp>
            <p:nvSpPr>
              <p:cNvPr id="3111" name="Google Shape;3111;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2" name="Google Shape;3112;p2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3113" name="Google Shape;3113;p28"/>
            <p:cNvGrpSpPr/>
            <p:nvPr/>
          </p:nvGrpSpPr>
          <p:grpSpPr>
            <a:xfrm>
              <a:off x="3629457" y="2794447"/>
              <a:ext cx="7495743" cy="400618"/>
              <a:chOff x="3629457" y="950035"/>
              <a:chExt cx="7495743" cy="400618"/>
            </a:xfrm>
          </p:grpSpPr>
          <p:sp>
            <p:nvSpPr>
              <p:cNvPr id="3114" name="Google Shape;3114;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5" name="Google Shape;3115;p2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3116" name="Google Shape;3116;p28"/>
            <p:cNvGrpSpPr/>
            <p:nvPr/>
          </p:nvGrpSpPr>
          <p:grpSpPr>
            <a:xfrm>
              <a:off x="3629457" y="3255550"/>
              <a:ext cx="7495743" cy="400618"/>
              <a:chOff x="3629457" y="950035"/>
              <a:chExt cx="7495743" cy="400618"/>
            </a:xfrm>
          </p:grpSpPr>
          <p:sp>
            <p:nvSpPr>
              <p:cNvPr id="3117" name="Google Shape;3117;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8" name="Google Shape;3118;p28"/>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3119" name="Google Shape;3119;p28"/>
            <p:cNvGrpSpPr/>
            <p:nvPr/>
          </p:nvGrpSpPr>
          <p:grpSpPr>
            <a:xfrm>
              <a:off x="3629457" y="3716653"/>
              <a:ext cx="7495743" cy="400618"/>
              <a:chOff x="3629457" y="950035"/>
              <a:chExt cx="7495743" cy="400618"/>
            </a:xfrm>
          </p:grpSpPr>
          <p:sp>
            <p:nvSpPr>
              <p:cNvPr id="3120" name="Google Shape;3120;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1" name="Google Shape;3121;p28"/>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3122" name="Google Shape;3122;p28"/>
            <p:cNvGrpSpPr/>
            <p:nvPr/>
          </p:nvGrpSpPr>
          <p:grpSpPr>
            <a:xfrm>
              <a:off x="3629457" y="4177756"/>
              <a:ext cx="7495743" cy="400618"/>
              <a:chOff x="3629457" y="950035"/>
              <a:chExt cx="7495743" cy="400618"/>
            </a:xfrm>
          </p:grpSpPr>
          <p:sp>
            <p:nvSpPr>
              <p:cNvPr id="3123" name="Google Shape;3123;p2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4" name="Google Shape;3124;p2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3125" name="Google Shape;3125;p28"/>
            <p:cNvGrpSpPr/>
            <p:nvPr/>
          </p:nvGrpSpPr>
          <p:grpSpPr>
            <a:xfrm>
              <a:off x="3629457" y="4638858"/>
              <a:ext cx="7495743" cy="575649"/>
              <a:chOff x="3629457" y="950034"/>
              <a:chExt cx="7495743" cy="575649"/>
            </a:xfrm>
          </p:grpSpPr>
          <p:sp>
            <p:nvSpPr>
              <p:cNvPr id="3126" name="Google Shape;3126;p28"/>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7" name="Google Shape;3127;p28"/>
              <p:cNvSpPr txBox="1"/>
              <p:nvPr/>
            </p:nvSpPr>
            <p:spPr>
              <a:xfrm>
                <a:off x="3733800" y="990599"/>
                <a:ext cx="7239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grpSp>
        <p:nvGrpSpPr>
          <p:cNvPr id="3128" name="Google Shape;3128;p28"/>
          <p:cNvGrpSpPr/>
          <p:nvPr/>
        </p:nvGrpSpPr>
        <p:grpSpPr>
          <a:xfrm>
            <a:off x="241207" y="228600"/>
            <a:ext cx="2286000" cy="978932"/>
            <a:chOff x="863384" y="-231864"/>
            <a:chExt cx="2628900" cy="945836"/>
          </a:xfrm>
        </p:grpSpPr>
        <p:sp>
          <p:nvSpPr>
            <p:cNvPr id="3129" name="Google Shape;3129;p28"/>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PIN Services</a:t>
              </a:r>
              <a:endParaRPr/>
            </a:p>
          </p:txBody>
        </p:sp>
        <p:sp>
          <p:nvSpPr>
            <p:cNvPr id="3130" name="Google Shape;3130;p28"/>
            <p:cNvSpPr txBox="1"/>
            <p:nvPr/>
          </p:nvSpPr>
          <p:spPr>
            <a:xfrm>
              <a:off x="961700" y="357127"/>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Process</a:t>
              </a:r>
              <a:endParaRPr/>
            </a:p>
          </p:txBody>
        </p:sp>
        <p:cxnSp>
          <p:nvCxnSpPr>
            <p:cNvPr id="3131" name="Google Shape;3131;p28"/>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2"/>
          <p:cNvSpPr txBox="1"/>
          <p:nvPr/>
        </p:nvSpPr>
        <p:spPr>
          <a:xfrm>
            <a:off x="211015" y="8305800"/>
            <a:ext cx="113538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rgbClr val="9B9B9B"/>
                </a:solidFill>
                <a:latin typeface="Open Sans"/>
                <a:ea typeface="Open Sans"/>
                <a:cs typeface="Open Sans"/>
                <a:sym typeface="Open Sans"/>
              </a:rPr>
              <a:t> Fees based on search on February 19, 2024 at https://www.cms.gov/medicare/physician-fee-schedule/search </a:t>
            </a:r>
            <a:endParaRPr/>
          </a:p>
        </p:txBody>
      </p:sp>
      <p:grpSp>
        <p:nvGrpSpPr>
          <p:cNvPr id="54" name="Google Shape;54;p2"/>
          <p:cNvGrpSpPr/>
          <p:nvPr/>
        </p:nvGrpSpPr>
        <p:grpSpPr>
          <a:xfrm>
            <a:off x="-7086600" y="6723799"/>
            <a:ext cx="1066800" cy="4419312"/>
            <a:chOff x="361950" y="685800"/>
            <a:chExt cx="1066800" cy="4419312"/>
          </a:xfrm>
        </p:grpSpPr>
        <p:sp>
          <p:nvSpPr>
            <p:cNvPr id="55" name="Google Shape;55;p2"/>
            <p:cNvSpPr/>
            <p:nvPr/>
          </p:nvSpPr>
          <p:spPr>
            <a:xfrm>
              <a:off x="361950" y="685800"/>
              <a:ext cx="1066800" cy="5334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424242"/>
                  </a:solidFill>
                  <a:latin typeface="Open Sans"/>
                  <a:ea typeface="Open Sans"/>
                  <a:cs typeface="Open Sans"/>
                  <a:sym typeface="Open Sans"/>
                </a:rPr>
                <a:t>Code</a:t>
              </a:r>
              <a:endParaRPr/>
            </a:p>
          </p:txBody>
        </p:sp>
        <p:sp>
          <p:nvSpPr>
            <p:cNvPr id="56" name="Google Shape;56;p2"/>
            <p:cNvSpPr/>
            <p:nvPr/>
          </p:nvSpPr>
          <p:spPr>
            <a:xfrm>
              <a:off x="361950" y="1371600"/>
              <a:ext cx="1066800" cy="533400"/>
            </a:xfrm>
            <a:prstGeom prst="snip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G0136</a:t>
              </a:r>
              <a:endParaRPr/>
            </a:p>
          </p:txBody>
        </p:sp>
        <p:sp>
          <p:nvSpPr>
            <p:cNvPr id="57" name="Google Shape;57;p2"/>
            <p:cNvSpPr/>
            <p:nvPr/>
          </p:nvSpPr>
          <p:spPr>
            <a:xfrm>
              <a:off x="361950" y="1905000"/>
              <a:ext cx="106680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G0019</a:t>
              </a:r>
              <a:endParaRPr/>
            </a:p>
          </p:txBody>
        </p:sp>
        <p:sp>
          <p:nvSpPr>
            <p:cNvPr id="58" name="Google Shape;58;p2"/>
            <p:cNvSpPr/>
            <p:nvPr/>
          </p:nvSpPr>
          <p:spPr>
            <a:xfrm>
              <a:off x="361950" y="2438400"/>
              <a:ext cx="1066800" cy="53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G0022</a:t>
              </a:r>
              <a:endParaRPr/>
            </a:p>
          </p:txBody>
        </p:sp>
        <p:sp>
          <p:nvSpPr>
            <p:cNvPr id="59" name="Google Shape;59;p2"/>
            <p:cNvSpPr/>
            <p:nvPr/>
          </p:nvSpPr>
          <p:spPr>
            <a:xfrm>
              <a:off x="361950" y="2971656"/>
              <a:ext cx="106680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G0023</a:t>
              </a:r>
              <a:endParaRPr/>
            </a:p>
          </p:txBody>
        </p:sp>
        <p:sp>
          <p:nvSpPr>
            <p:cNvPr id="60" name="Google Shape;60;p2"/>
            <p:cNvSpPr/>
            <p:nvPr/>
          </p:nvSpPr>
          <p:spPr>
            <a:xfrm>
              <a:off x="361950" y="3505056"/>
              <a:ext cx="1066800" cy="53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G0024</a:t>
              </a:r>
              <a:endParaRPr/>
            </a:p>
          </p:txBody>
        </p:sp>
        <p:sp>
          <p:nvSpPr>
            <p:cNvPr id="61" name="Google Shape;61;p2"/>
            <p:cNvSpPr/>
            <p:nvPr/>
          </p:nvSpPr>
          <p:spPr>
            <a:xfrm>
              <a:off x="361950" y="4038312"/>
              <a:ext cx="106680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G0140</a:t>
              </a:r>
              <a:endParaRPr/>
            </a:p>
          </p:txBody>
        </p:sp>
        <p:sp>
          <p:nvSpPr>
            <p:cNvPr id="62" name="Google Shape;62;p2"/>
            <p:cNvSpPr/>
            <p:nvPr/>
          </p:nvSpPr>
          <p:spPr>
            <a:xfrm rot="10800000">
              <a:off x="361950" y="4571712"/>
              <a:ext cx="1066800" cy="533400"/>
            </a:xfrm>
            <a:prstGeom prst="snip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 name="Google Shape;63;p2"/>
            <p:cNvSpPr txBox="1"/>
            <p:nvPr/>
          </p:nvSpPr>
          <p:spPr>
            <a:xfrm>
              <a:off x="485778" y="4676723"/>
              <a:ext cx="81915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G0146</a:t>
              </a:r>
              <a:endParaRPr/>
            </a:p>
          </p:txBody>
        </p:sp>
      </p:grpSp>
      <p:grpSp>
        <p:nvGrpSpPr>
          <p:cNvPr id="64" name="Google Shape;64;p2"/>
          <p:cNvGrpSpPr/>
          <p:nvPr/>
        </p:nvGrpSpPr>
        <p:grpSpPr>
          <a:xfrm>
            <a:off x="-3752850" y="11873277"/>
            <a:ext cx="4362450" cy="4416729"/>
            <a:chOff x="1562100" y="685800"/>
            <a:chExt cx="4362450" cy="4416729"/>
          </a:xfrm>
        </p:grpSpPr>
        <p:sp>
          <p:nvSpPr>
            <p:cNvPr id="65" name="Google Shape;65;p2"/>
            <p:cNvSpPr/>
            <p:nvPr/>
          </p:nvSpPr>
          <p:spPr>
            <a:xfrm>
              <a:off x="1562100" y="685800"/>
              <a:ext cx="4343400" cy="5334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424242"/>
                  </a:solidFill>
                  <a:latin typeface="Open Sans"/>
                  <a:ea typeface="Open Sans"/>
                  <a:cs typeface="Open Sans"/>
                  <a:sym typeface="Open Sans"/>
                </a:rPr>
                <a:t>Purpose</a:t>
              </a:r>
              <a:endParaRPr/>
            </a:p>
          </p:txBody>
        </p:sp>
        <p:sp>
          <p:nvSpPr>
            <p:cNvPr id="66" name="Google Shape;66;p2"/>
            <p:cNvSpPr/>
            <p:nvPr/>
          </p:nvSpPr>
          <p:spPr>
            <a:xfrm>
              <a:off x="1581150" y="1369017"/>
              <a:ext cx="4324350" cy="533400"/>
            </a:xfrm>
            <a:prstGeom prst="snip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 name="Google Shape;67;p2"/>
            <p:cNvSpPr/>
            <p:nvPr/>
          </p:nvSpPr>
          <p:spPr>
            <a:xfrm>
              <a:off x="1581150" y="1902417"/>
              <a:ext cx="432435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 name="Google Shape;68;p2"/>
            <p:cNvSpPr/>
            <p:nvPr/>
          </p:nvSpPr>
          <p:spPr>
            <a:xfrm>
              <a:off x="1581150" y="2435817"/>
              <a:ext cx="4324350" cy="53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 name="Google Shape;69;p2"/>
            <p:cNvSpPr/>
            <p:nvPr/>
          </p:nvSpPr>
          <p:spPr>
            <a:xfrm>
              <a:off x="1581150" y="2969073"/>
              <a:ext cx="432435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 name="Google Shape;70;p2"/>
            <p:cNvSpPr/>
            <p:nvPr/>
          </p:nvSpPr>
          <p:spPr>
            <a:xfrm>
              <a:off x="1581150" y="3502473"/>
              <a:ext cx="4324350" cy="53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 name="Google Shape;71;p2"/>
            <p:cNvSpPr/>
            <p:nvPr/>
          </p:nvSpPr>
          <p:spPr>
            <a:xfrm>
              <a:off x="1581150" y="4035729"/>
              <a:ext cx="432435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 name="Google Shape;72;p2"/>
            <p:cNvSpPr/>
            <p:nvPr/>
          </p:nvSpPr>
          <p:spPr>
            <a:xfrm rot="10800000">
              <a:off x="1581150" y="4569129"/>
              <a:ext cx="4324350" cy="533400"/>
            </a:xfrm>
            <a:prstGeom prst="snip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 name="Google Shape;73;p2"/>
            <p:cNvSpPr txBox="1"/>
            <p:nvPr/>
          </p:nvSpPr>
          <p:spPr>
            <a:xfrm>
              <a:off x="1581150" y="1369017"/>
              <a:ext cx="43434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Open Sans"/>
                  <a:ea typeface="Open Sans"/>
                  <a:cs typeface="Open Sans"/>
                  <a:sym typeface="Open Sans"/>
                </a:rPr>
                <a:t>Social determinants of health (SDOH) risk assessment (not routine screening)</a:t>
              </a:r>
              <a:endParaRPr/>
            </a:p>
          </p:txBody>
        </p:sp>
        <p:sp>
          <p:nvSpPr>
            <p:cNvPr id="74" name="Google Shape;74;p2"/>
            <p:cNvSpPr txBox="1"/>
            <p:nvPr/>
          </p:nvSpPr>
          <p:spPr>
            <a:xfrm>
              <a:off x="1581148" y="1913733"/>
              <a:ext cx="4343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Open Sans"/>
                  <a:ea typeface="Open Sans"/>
                  <a:cs typeface="Open Sans"/>
                  <a:sym typeface="Open Sans"/>
                </a:rPr>
                <a:t>Community Health Integration (CHI) initiating visit</a:t>
              </a:r>
              <a:endParaRPr/>
            </a:p>
          </p:txBody>
        </p:sp>
        <p:sp>
          <p:nvSpPr>
            <p:cNvPr id="75" name="Google Shape;75;p2"/>
            <p:cNvSpPr txBox="1"/>
            <p:nvPr/>
          </p:nvSpPr>
          <p:spPr>
            <a:xfrm>
              <a:off x="1581148" y="2456152"/>
              <a:ext cx="43434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Open Sans"/>
                  <a:ea typeface="Open Sans"/>
                  <a:cs typeface="Open Sans"/>
                  <a:sym typeface="Open Sans"/>
                </a:rPr>
                <a:t>CHI services to address SDOH needs interfering with diagnosis or treatment</a:t>
              </a:r>
              <a:endParaRPr/>
            </a:p>
          </p:txBody>
        </p:sp>
        <p:sp>
          <p:nvSpPr>
            <p:cNvPr id="76" name="Google Shape;76;p2"/>
            <p:cNvSpPr txBox="1"/>
            <p:nvPr/>
          </p:nvSpPr>
          <p:spPr>
            <a:xfrm>
              <a:off x="1581148" y="2989408"/>
              <a:ext cx="43434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Open Sans"/>
                  <a:ea typeface="Open Sans"/>
                  <a:cs typeface="Open Sans"/>
                  <a:sym typeface="Open Sans"/>
                </a:rPr>
                <a:t>Person-centered assessment for Principal Illness Navigation (PIN) services</a:t>
              </a:r>
              <a:endParaRPr/>
            </a:p>
          </p:txBody>
        </p:sp>
        <p:sp>
          <p:nvSpPr>
            <p:cNvPr id="77" name="Google Shape;77;p2"/>
            <p:cNvSpPr txBox="1"/>
            <p:nvPr/>
          </p:nvSpPr>
          <p:spPr>
            <a:xfrm>
              <a:off x="1581148" y="3522664"/>
              <a:ext cx="4343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Open Sans"/>
                  <a:ea typeface="Open Sans"/>
                  <a:cs typeface="Open Sans"/>
                  <a:sym typeface="Open Sans"/>
                </a:rPr>
                <a:t>PIN services after initial assessment</a:t>
              </a:r>
              <a:endParaRPr/>
            </a:p>
          </p:txBody>
        </p:sp>
        <p:sp>
          <p:nvSpPr>
            <p:cNvPr id="78" name="Google Shape;78;p2"/>
            <p:cNvSpPr txBox="1"/>
            <p:nvPr/>
          </p:nvSpPr>
          <p:spPr>
            <a:xfrm>
              <a:off x="1581148" y="4055920"/>
              <a:ext cx="43434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Open Sans"/>
                  <a:ea typeface="Open Sans"/>
                  <a:cs typeface="Open Sans"/>
                  <a:sym typeface="Open Sans"/>
                </a:rPr>
                <a:t>PIN services by peers adhering to guidelines from SAMHSA</a:t>
              </a:r>
              <a:endParaRPr/>
            </a:p>
          </p:txBody>
        </p:sp>
        <p:sp>
          <p:nvSpPr>
            <p:cNvPr id="79" name="Google Shape;79;p2"/>
            <p:cNvSpPr txBox="1"/>
            <p:nvPr/>
          </p:nvSpPr>
          <p:spPr>
            <a:xfrm>
              <a:off x="1581148" y="4589176"/>
              <a:ext cx="43434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300"/>
                <a:buFont typeface="Open Sans"/>
                <a:buNone/>
              </a:pPr>
              <a:r>
                <a:rPr lang="en-US" sz="1300">
                  <a:solidFill>
                    <a:schemeClr val="dk1"/>
                  </a:solidFill>
                  <a:latin typeface="Open Sans"/>
                  <a:ea typeface="Open Sans"/>
                  <a:cs typeface="Open Sans"/>
                  <a:sym typeface="Open Sans"/>
                </a:rPr>
                <a:t>PIN services by peers adhering to guidelines from SAMHSA</a:t>
              </a:r>
              <a:endParaRPr/>
            </a:p>
          </p:txBody>
        </p:sp>
      </p:grpSp>
      <p:grpSp>
        <p:nvGrpSpPr>
          <p:cNvPr id="80" name="Google Shape;80;p2"/>
          <p:cNvGrpSpPr/>
          <p:nvPr/>
        </p:nvGrpSpPr>
        <p:grpSpPr>
          <a:xfrm>
            <a:off x="7429498" y="11785794"/>
            <a:ext cx="4400552" cy="4454436"/>
            <a:chOff x="6038850" y="685800"/>
            <a:chExt cx="4400552" cy="4454436"/>
          </a:xfrm>
        </p:grpSpPr>
        <p:sp>
          <p:nvSpPr>
            <p:cNvPr id="81" name="Google Shape;81;p2"/>
            <p:cNvSpPr/>
            <p:nvPr/>
          </p:nvSpPr>
          <p:spPr>
            <a:xfrm>
              <a:off x="6038850" y="685800"/>
              <a:ext cx="4343400" cy="5334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Minimum time to bill</a:t>
              </a:r>
              <a:endParaRPr/>
            </a:p>
          </p:txBody>
        </p:sp>
        <p:sp>
          <p:nvSpPr>
            <p:cNvPr id="82" name="Google Shape;82;p2"/>
            <p:cNvSpPr/>
            <p:nvPr/>
          </p:nvSpPr>
          <p:spPr>
            <a:xfrm>
              <a:off x="6057898" y="1369017"/>
              <a:ext cx="4324349" cy="533400"/>
            </a:xfrm>
            <a:prstGeom prst="snip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 name="Google Shape;83;p2"/>
            <p:cNvSpPr/>
            <p:nvPr/>
          </p:nvSpPr>
          <p:spPr>
            <a:xfrm>
              <a:off x="6057898" y="1902417"/>
              <a:ext cx="4324349"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 name="Google Shape;84;p2"/>
            <p:cNvSpPr/>
            <p:nvPr/>
          </p:nvSpPr>
          <p:spPr>
            <a:xfrm>
              <a:off x="6057898" y="2435817"/>
              <a:ext cx="4324349" cy="53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 name="Google Shape;85;p2"/>
            <p:cNvSpPr/>
            <p:nvPr/>
          </p:nvSpPr>
          <p:spPr>
            <a:xfrm>
              <a:off x="6057898" y="2969073"/>
              <a:ext cx="4324349"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 name="Google Shape;86;p2"/>
            <p:cNvSpPr/>
            <p:nvPr/>
          </p:nvSpPr>
          <p:spPr>
            <a:xfrm>
              <a:off x="6057898" y="3502473"/>
              <a:ext cx="4324349" cy="53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 name="Google Shape;87;p2"/>
            <p:cNvSpPr/>
            <p:nvPr/>
          </p:nvSpPr>
          <p:spPr>
            <a:xfrm>
              <a:off x="6057898" y="4035729"/>
              <a:ext cx="4324349"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2"/>
            <p:cNvSpPr/>
            <p:nvPr/>
          </p:nvSpPr>
          <p:spPr>
            <a:xfrm rot="10800000">
              <a:off x="6057898" y="4569129"/>
              <a:ext cx="4324349" cy="533400"/>
            </a:xfrm>
            <a:prstGeom prst="snip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 name="Google Shape;89;p2"/>
            <p:cNvSpPr txBox="1"/>
            <p:nvPr/>
          </p:nvSpPr>
          <p:spPr>
            <a:xfrm>
              <a:off x="6096002" y="1382109"/>
              <a:ext cx="4343400" cy="53796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300">
                  <a:solidFill>
                    <a:srgbClr val="000000"/>
                  </a:solidFill>
                  <a:latin typeface="Open Sans"/>
                  <a:ea typeface="Open Sans"/>
                  <a:cs typeface="Open Sans"/>
                  <a:sym typeface="Open Sans"/>
                </a:rPr>
                <a:t>5-15 minutes not more than every 6 months per practitioner per beneficiary</a:t>
              </a:r>
              <a:endParaRPr sz="1300">
                <a:solidFill>
                  <a:schemeClr val="dk1"/>
                </a:solidFill>
                <a:latin typeface="Open Sans"/>
                <a:ea typeface="Open Sans"/>
                <a:cs typeface="Open Sans"/>
                <a:sym typeface="Open Sans"/>
              </a:endParaRPr>
            </a:p>
          </p:txBody>
        </p:sp>
        <p:sp>
          <p:nvSpPr>
            <p:cNvPr id="90" name="Google Shape;90;p2"/>
            <p:cNvSpPr txBox="1"/>
            <p:nvPr/>
          </p:nvSpPr>
          <p:spPr>
            <a:xfrm>
              <a:off x="6096000" y="1926825"/>
              <a:ext cx="4343400" cy="30790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300">
                  <a:solidFill>
                    <a:srgbClr val="000000"/>
                  </a:solidFill>
                  <a:latin typeface="Open Sans"/>
                  <a:ea typeface="Open Sans"/>
                  <a:cs typeface="Open Sans"/>
                  <a:sym typeface="Open Sans"/>
                </a:rPr>
                <a:t>60 minutes (once/ month)</a:t>
              </a:r>
              <a:endParaRPr sz="1300">
                <a:solidFill>
                  <a:schemeClr val="dk1"/>
                </a:solidFill>
                <a:latin typeface="Open Sans"/>
                <a:ea typeface="Open Sans"/>
                <a:cs typeface="Open Sans"/>
                <a:sym typeface="Open Sans"/>
              </a:endParaRPr>
            </a:p>
          </p:txBody>
        </p:sp>
        <p:sp>
          <p:nvSpPr>
            <p:cNvPr id="91" name="Google Shape;91;p2"/>
            <p:cNvSpPr txBox="1"/>
            <p:nvPr/>
          </p:nvSpPr>
          <p:spPr>
            <a:xfrm>
              <a:off x="6096000" y="2469244"/>
              <a:ext cx="4343400" cy="30790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300">
                  <a:solidFill>
                    <a:srgbClr val="000000"/>
                  </a:solidFill>
                  <a:latin typeface="Open Sans"/>
                  <a:ea typeface="Open Sans"/>
                  <a:cs typeface="Open Sans"/>
                  <a:sym typeface="Open Sans"/>
                </a:rPr>
                <a:t>Additional 30-minute increments (unlimited)</a:t>
              </a:r>
              <a:endParaRPr sz="1300">
                <a:solidFill>
                  <a:schemeClr val="dk1"/>
                </a:solidFill>
                <a:latin typeface="Open Sans"/>
                <a:ea typeface="Open Sans"/>
                <a:cs typeface="Open Sans"/>
                <a:sym typeface="Open Sans"/>
              </a:endParaRPr>
            </a:p>
          </p:txBody>
        </p:sp>
        <p:sp>
          <p:nvSpPr>
            <p:cNvPr id="92" name="Google Shape;92;p2"/>
            <p:cNvSpPr txBox="1"/>
            <p:nvPr/>
          </p:nvSpPr>
          <p:spPr>
            <a:xfrm>
              <a:off x="6096000" y="3002500"/>
              <a:ext cx="4343400" cy="30790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300">
                  <a:solidFill>
                    <a:srgbClr val="000000"/>
                  </a:solidFill>
                  <a:latin typeface="Open Sans"/>
                  <a:ea typeface="Open Sans"/>
                  <a:cs typeface="Open Sans"/>
                  <a:sym typeface="Open Sans"/>
                </a:rPr>
                <a:t>First 60 minutes per calendar month (once/month)</a:t>
              </a:r>
              <a:endParaRPr sz="1300">
                <a:solidFill>
                  <a:schemeClr val="dk1"/>
                </a:solidFill>
                <a:latin typeface="Open Sans"/>
                <a:ea typeface="Open Sans"/>
                <a:cs typeface="Open Sans"/>
                <a:sym typeface="Open Sans"/>
              </a:endParaRPr>
            </a:p>
          </p:txBody>
        </p:sp>
        <p:sp>
          <p:nvSpPr>
            <p:cNvPr id="93" name="Google Shape;93;p2"/>
            <p:cNvSpPr txBox="1"/>
            <p:nvPr/>
          </p:nvSpPr>
          <p:spPr>
            <a:xfrm>
              <a:off x="6096000" y="3535756"/>
              <a:ext cx="4343400" cy="53796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300">
                  <a:solidFill>
                    <a:srgbClr val="000000"/>
                  </a:solidFill>
                  <a:latin typeface="Open Sans"/>
                  <a:ea typeface="Open Sans"/>
                  <a:cs typeface="Open Sans"/>
                  <a:sym typeface="Open Sans"/>
                </a:rPr>
                <a:t>Additional 30-minute increments per calendar month (unlimited)</a:t>
              </a:r>
              <a:endParaRPr sz="1300">
                <a:solidFill>
                  <a:schemeClr val="dk1"/>
                </a:solidFill>
                <a:latin typeface="Open Sans"/>
                <a:ea typeface="Open Sans"/>
                <a:cs typeface="Open Sans"/>
                <a:sym typeface="Open Sans"/>
              </a:endParaRPr>
            </a:p>
          </p:txBody>
        </p:sp>
        <p:sp>
          <p:nvSpPr>
            <p:cNvPr id="94" name="Google Shape;94;p2"/>
            <p:cNvSpPr txBox="1"/>
            <p:nvPr/>
          </p:nvSpPr>
          <p:spPr>
            <a:xfrm>
              <a:off x="6096000" y="4069012"/>
              <a:ext cx="4343400" cy="30790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300">
                  <a:solidFill>
                    <a:srgbClr val="000000"/>
                  </a:solidFill>
                  <a:latin typeface="Open Sans"/>
                  <a:ea typeface="Open Sans"/>
                  <a:cs typeface="Open Sans"/>
                  <a:sym typeface="Open Sans"/>
                </a:rPr>
                <a:t>First 60 minutes per calendar month (once/month)</a:t>
              </a:r>
              <a:endParaRPr sz="1300">
                <a:solidFill>
                  <a:schemeClr val="dk1"/>
                </a:solidFill>
                <a:latin typeface="Open Sans"/>
                <a:ea typeface="Open Sans"/>
                <a:cs typeface="Open Sans"/>
                <a:sym typeface="Open Sans"/>
              </a:endParaRPr>
            </a:p>
          </p:txBody>
        </p:sp>
        <p:sp>
          <p:nvSpPr>
            <p:cNvPr id="95" name="Google Shape;95;p2"/>
            <p:cNvSpPr txBox="1"/>
            <p:nvPr/>
          </p:nvSpPr>
          <p:spPr>
            <a:xfrm>
              <a:off x="6096000" y="4602268"/>
              <a:ext cx="4343400" cy="53796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300">
                  <a:solidFill>
                    <a:srgbClr val="000000"/>
                  </a:solidFill>
                  <a:latin typeface="Open Sans"/>
                  <a:ea typeface="Open Sans"/>
                  <a:cs typeface="Open Sans"/>
                  <a:sym typeface="Open Sans"/>
                </a:rPr>
                <a:t>Additional 30-minute increments per calendar month (unlimited)</a:t>
              </a:r>
              <a:endParaRPr sz="1300">
                <a:solidFill>
                  <a:schemeClr val="dk1"/>
                </a:solidFill>
                <a:latin typeface="Open Sans"/>
                <a:ea typeface="Open Sans"/>
                <a:cs typeface="Open Sans"/>
                <a:sym typeface="Open Sans"/>
              </a:endParaRPr>
            </a:p>
          </p:txBody>
        </p:sp>
      </p:grpSp>
      <p:grpSp>
        <p:nvGrpSpPr>
          <p:cNvPr id="96" name="Google Shape;96;p2"/>
          <p:cNvGrpSpPr/>
          <p:nvPr/>
        </p:nvGrpSpPr>
        <p:grpSpPr>
          <a:xfrm>
            <a:off x="15697200" y="6726382"/>
            <a:ext cx="1333495" cy="4416729"/>
            <a:chOff x="10515600" y="685800"/>
            <a:chExt cx="1333495" cy="4416729"/>
          </a:xfrm>
        </p:grpSpPr>
        <p:sp>
          <p:nvSpPr>
            <p:cNvPr id="97" name="Google Shape;97;p2"/>
            <p:cNvSpPr/>
            <p:nvPr/>
          </p:nvSpPr>
          <p:spPr>
            <a:xfrm>
              <a:off x="10515600" y="685800"/>
              <a:ext cx="1314450" cy="5334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2024 Rate</a:t>
              </a:r>
              <a:endParaRPr/>
            </a:p>
          </p:txBody>
        </p:sp>
        <p:sp>
          <p:nvSpPr>
            <p:cNvPr id="98" name="Google Shape;98;p2"/>
            <p:cNvSpPr/>
            <p:nvPr/>
          </p:nvSpPr>
          <p:spPr>
            <a:xfrm>
              <a:off x="10534645" y="1369017"/>
              <a:ext cx="1314450" cy="533400"/>
            </a:xfrm>
            <a:prstGeom prst="snip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$18.66</a:t>
              </a:r>
              <a:endParaRPr/>
            </a:p>
          </p:txBody>
        </p:sp>
        <p:sp>
          <p:nvSpPr>
            <p:cNvPr id="99" name="Google Shape;99;p2"/>
            <p:cNvSpPr/>
            <p:nvPr/>
          </p:nvSpPr>
          <p:spPr>
            <a:xfrm>
              <a:off x="10534645" y="1902417"/>
              <a:ext cx="131445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$79.24</a:t>
              </a:r>
              <a:endParaRPr/>
            </a:p>
          </p:txBody>
        </p:sp>
        <p:sp>
          <p:nvSpPr>
            <p:cNvPr id="100" name="Google Shape;100;p2"/>
            <p:cNvSpPr/>
            <p:nvPr/>
          </p:nvSpPr>
          <p:spPr>
            <a:xfrm>
              <a:off x="10534645" y="2435817"/>
              <a:ext cx="1314450" cy="53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$49.44</a:t>
              </a:r>
              <a:endParaRPr/>
            </a:p>
          </p:txBody>
        </p:sp>
        <p:sp>
          <p:nvSpPr>
            <p:cNvPr id="101" name="Google Shape;101;p2"/>
            <p:cNvSpPr/>
            <p:nvPr/>
          </p:nvSpPr>
          <p:spPr>
            <a:xfrm>
              <a:off x="10534645" y="2969073"/>
              <a:ext cx="131445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$79.24</a:t>
              </a:r>
              <a:endParaRPr/>
            </a:p>
          </p:txBody>
        </p:sp>
        <p:sp>
          <p:nvSpPr>
            <p:cNvPr id="102" name="Google Shape;102;p2"/>
            <p:cNvSpPr/>
            <p:nvPr/>
          </p:nvSpPr>
          <p:spPr>
            <a:xfrm>
              <a:off x="10534645" y="3502473"/>
              <a:ext cx="1314450" cy="53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$49.44</a:t>
              </a:r>
              <a:endParaRPr/>
            </a:p>
          </p:txBody>
        </p:sp>
        <p:sp>
          <p:nvSpPr>
            <p:cNvPr id="103" name="Google Shape;103;p2"/>
            <p:cNvSpPr/>
            <p:nvPr/>
          </p:nvSpPr>
          <p:spPr>
            <a:xfrm>
              <a:off x="10534645" y="4035729"/>
              <a:ext cx="1314450" cy="533400"/>
            </a:xfrm>
            <a:prstGeom prst="rect">
              <a:avLst/>
            </a:prstGeom>
            <a:solidFill>
              <a:schemeClr val="accent1">
                <a:alpha val="25098"/>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$79.24</a:t>
              </a:r>
              <a:endParaRPr/>
            </a:p>
          </p:txBody>
        </p:sp>
        <p:sp>
          <p:nvSpPr>
            <p:cNvPr id="104" name="Google Shape;104;p2"/>
            <p:cNvSpPr/>
            <p:nvPr/>
          </p:nvSpPr>
          <p:spPr>
            <a:xfrm rot="10800000">
              <a:off x="10534645" y="4569129"/>
              <a:ext cx="1314450" cy="533400"/>
            </a:xfrm>
            <a:prstGeom prst="snip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 name="Google Shape;105;p2"/>
            <p:cNvSpPr txBox="1"/>
            <p:nvPr/>
          </p:nvSpPr>
          <p:spPr>
            <a:xfrm>
              <a:off x="10763250" y="4676723"/>
              <a:ext cx="81915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$49.44</a:t>
              </a:r>
              <a:endParaRPr/>
            </a:p>
          </p:txBody>
        </p:sp>
      </p:grpSp>
      <p:sp>
        <p:nvSpPr>
          <p:cNvPr id="106" name="Google Shape;106;p2"/>
          <p:cNvSpPr txBox="1"/>
          <p:nvPr/>
        </p:nvSpPr>
        <p:spPr>
          <a:xfrm>
            <a:off x="590550" y="591999"/>
            <a:ext cx="112028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Open Sans"/>
                <a:ea typeface="Open Sans"/>
                <a:cs typeface="Open Sans"/>
                <a:sym typeface="Open Sans"/>
              </a:rPr>
              <a:t>Disclosures</a:t>
            </a:r>
            <a:endParaRPr/>
          </a:p>
        </p:txBody>
      </p:sp>
      <p:sp>
        <p:nvSpPr>
          <p:cNvPr id="107" name="Google Shape;107;p2"/>
          <p:cNvSpPr txBox="1"/>
          <p:nvPr/>
        </p:nvSpPr>
        <p:spPr>
          <a:xfrm>
            <a:off x="568779" y="1329021"/>
            <a:ext cx="11182200" cy="4015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3F3F3F"/>
              </a:buClr>
              <a:buSzPts val="3200"/>
              <a:buFont typeface="Arial"/>
              <a:buNone/>
            </a:pPr>
            <a:r>
              <a:rPr lang="en-US" sz="3781">
                <a:solidFill>
                  <a:srgbClr val="3F3F3F"/>
                </a:solidFill>
              </a:rPr>
              <a:t>This work was supported by Cooperative Agreement </a:t>
            </a:r>
            <a:r>
              <a:rPr lang="en-US" sz="3781">
                <a:solidFill>
                  <a:srgbClr val="333333"/>
                </a:solidFill>
                <a:highlight>
                  <a:schemeClr val="lt1"/>
                </a:highlight>
              </a:rPr>
              <a:t>#NU58DP007539-01</a:t>
            </a:r>
            <a:r>
              <a:rPr lang="en-US" sz="3781">
                <a:solidFill>
                  <a:srgbClr val="3F3F3F"/>
                </a:solidFill>
              </a:rPr>
              <a:t> from the Centers for Disease Control and Preventio</a:t>
            </a:r>
            <a:r>
              <a:rPr lang="en-US" sz="3831">
                <a:solidFill>
                  <a:srgbClr val="3F3F3F"/>
                </a:solidFill>
              </a:rPr>
              <a:t>n. Its contents are solely the responsibility of the authors and do not necessarily represent the official views of the Centers for Disease Control and Prevention.</a:t>
            </a:r>
            <a:endParaRPr sz="3600">
              <a:solidFill>
                <a:schemeClr val="dk1"/>
              </a:solidFill>
              <a:highlight>
                <a:srgbClr val="FFFF00"/>
              </a:highlight>
              <a:latin typeface="Arial"/>
              <a:ea typeface="Arial"/>
              <a:cs typeface="Arial"/>
              <a:sym typeface="Arial"/>
            </a:endParaRPr>
          </a:p>
          <a:p>
            <a:pPr marL="0" marR="0" lvl="0" indent="0" algn="l" rtl="0">
              <a:spcBef>
                <a:spcPts val="0"/>
              </a:spcBef>
              <a:spcAft>
                <a:spcPts val="0"/>
              </a:spcAft>
              <a:buClr>
                <a:schemeClr val="dk1"/>
              </a:buClr>
              <a:buSzPts val="2600"/>
              <a:buFont typeface="Arial"/>
              <a:buNone/>
            </a:pPr>
            <a:endParaRPr sz="2600">
              <a:solidFill>
                <a:schemeClr val="dk1"/>
              </a:solidFill>
              <a:latin typeface="Open Sans"/>
              <a:ea typeface="Open Sans"/>
              <a:cs typeface="Open Sans"/>
              <a:sym typeface="Open Sans"/>
            </a:endParaRPr>
          </a:p>
        </p:txBody>
      </p:sp>
      <p:sp>
        <p:nvSpPr>
          <p:cNvPr id="108" name="Google Shape;108;p2"/>
          <p:cNvSpPr txBox="1"/>
          <p:nvPr/>
        </p:nvSpPr>
        <p:spPr>
          <a:xfrm>
            <a:off x="361949" y="7111425"/>
            <a:ext cx="1138917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Open Sans"/>
                <a:ea typeface="Open Sans"/>
                <a:cs typeface="Open Sans"/>
                <a:sym typeface="Open Sans"/>
              </a:rPr>
              <a:t>Health Equity G-Codes, Rates &amp; Intended Use</a:t>
            </a:r>
            <a:endParaRPr/>
          </a:p>
        </p:txBody>
      </p:sp>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6"/>
        <p:cNvGrpSpPr/>
        <p:nvPr/>
      </p:nvGrpSpPr>
      <p:grpSpPr>
        <a:xfrm>
          <a:off x="0" y="0"/>
          <a:ext cx="0" cy="0"/>
          <a:chOff x="0" y="0"/>
          <a:chExt cx="0" cy="0"/>
        </a:xfrm>
      </p:grpSpPr>
      <p:sp>
        <p:nvSpPr>
          <p:cNvPr id="3137" name="Google Shape;3137;p29"/>
          <p:cNvSpPr/>
          <p:nvPr/>
        </p:nvSpPr>
        <p:spPr>
          <a:xfrm>
            <a:off x="-102184200" y="-914401"/>
            <a:ext cx="1437132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38" name="Google Shape;3138;p29"/>
          <p:cNvGrpSpPr/>
          <p:nvPr/>
        </p:nvGrpSpPr>
        <p:grpSpPr>
          <a:xfrm>
            <a:off x="-98907600" y="1278168"/>
            <a:ext cx="2628900" cy="1527757"/>
            <a:chOff x="863384" y="-231864"/>
            <a:chExt cx="2628900" cy="1527757"/>
          </a:xfrm>
        </p:grpSpPr>
        <p:sp>
          <p:nvSpPr>
            <p:cNvPr id="3139" name="Google Shape;3139;p29"/>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3140" name="Google Shape;3140;p29"/>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3141" name="Google Shape;3141;p29"/>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3142" name="Google Shape;3142;p29"/>
          <p:cNvSpPr txBox="1"/>
          <p:nvPr/>
        </p:nvSpPr>
        <p:spPr>
          <a:xfrm>
            <a:off x="-1004379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3143" name="Google Shape;3143;p29"/>
          <p:cNvGrpSpPr/>
          <p:nvPr/>
        </p:nvGrpSpPr>
        <p:grpSpPr>
          <a:xfrm>
            <a:off x="-93802200" y="990599"/>
            <a:ext cx="4343400" cy="4310152"/>
            <a:chOff x="7094351" y="1019972"/>
            <a:chExt cx="4343400" cy="4310152"/>
          </a:xfrm>
        </p:grpSpPr>
        <p:grpSp>
          <p:nvGrpSpPr>
            <p:cNvPr id="3144" name="Google Shape;3144;p29"/>
            <p:cNvGrpSpPr/>
            <p:nvPr/>
          </p:nvGrpSpPr>
          <p:grpSpPr>
            <a:xfrm>
              <a:off x="7094351" y="1019972"/>
              <a:ext cx="2057400" cy="4306276"/>
              <a:chOff x="6557074" y="1021910"/>
              <a:chExt cx="2057400" cy="4306276"/>
            </a:xfrm>
          </p:grpSpPr>
          <p:grpSp>
            <p:nvGrpSpPr>
              <p:cNvPr id="3145" name="Google Shape;3145;p29"/>
              <p:cNvGrpSpPr/>
              <p:nvPr/>
            </p:nvGrpSpPr>
            <p:grpSpPr>
              <a:xfrm>
                <a:off x="6557074" y="1021910"/>
                <a:ext cx="2057400" cy="2057400"/>
                <a:chOff x="3853911" y="2895600"/>
                <a:chExt cx="2057400" cy="2057400"/>
              </a:xfrm>
            </p:grpSpPr>
            <p:sp>
              <p:nvSpPr>
                <p:cNvPr id="3146" name="Google Shape;3146;p29"/>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29"/>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3148" name="Google Shape;3148;p29"/>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3149" name="Google Shape;3149;p29"/>
              <p:cNvGrpSpPr/>
              <p:nvPr/>
            </p:nvGrpSpPr>
            <p:grpSpPr>
              <a:xfrm>
                <a:off x="6557074" y="3270786"/>
                <a:ext cx="2057400" cy="2057400"/>
                <a:chOff x="3853911" y="2895600"/>
                <a:chExt cx="2057400" cy="2057400"/>
              </a:xfrm>
            </p:grpSpPr>
            <p:sp>
              <p:nvSpPr>
                <p:cNvPr id="3150" name="Google Shape;3150;p29"/>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29"/>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3152" name="Google Shape;3152;p29"/>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3153" name="Google Shape;3153;p29"/>
            <p:cNvGrpSpPr/>
            <p:nvPr/>
          </p:nvGrpSpPr>
          <p:grpSpPr>
            <a:xfrm>
              <a:off x="9380351" y="1019972"/>
              <a:ext cx="2057400" cy="4310152"/>
              <a:chOff x="9380351" y="1019972"/>
              <a:chExt cx="2057400" cy="4310152"/>
            </a:xfrm>
          </p:grpSpPr>
          <p:grpSp>
            <p:nvGrpSpPr>
              <p:cNvPr id="3154" name="Google Shape;3154;p29"/>
              <p:cNvGrpSpPr/>
              <p:nvPr/>
            </p:nvGrpSpPr>
            <p:grpSpPr>
              <a:xfrm>
                <a:off x="9380351" y="1019972"/>
                <a:ext cx="2057400" cy="2057400"/>
                <a:chOff x="3853911" y="2895600"/>
                <a:chExt cx="2057400" cy="2057400"/>
              </a:xfrm>
            </p:grpSpPr>
            <p:sp>
              <p:nvSpPr>
                <p:cNvPr id="3155" name="Google Shape;3155;p29"/>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6" name="Google Shape;3156;p29"/>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3157" name="Google Shape;3157;p29"/>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3158" name="Google Shape;3158;p29"/>
              <p:cNvGrpSpPr/>
              <p:nvPr/>
            </p:nvGrpSpPr>
            <p:grpSpPr>
              <a:xfrm>
                <a:off x="9380351" y="3272724"/>
                <a:ext cx="2057400" cy="2057400"/>
                <a:chOff x="3853911" y="2895600"/>
                <a:chExt cx="2057400" cy="2057400"/>
              </a:xfrm>
            </p:grpSpPr>
            <p:sp>
              <p:nvSpPr>
                <p:cNvPr id="3159" name="Google Shape;3159;p29"/>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29"/>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3161" name="Google Shape;3161;p29"/>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3162" name="Google Shape;3162;p29"/>
          <p:cNvSpPr/>
          <p:nvPr/>
        </p:nvSpPr>
        <p:spPr>
          <a:xfrm rot="-871900">
            <a:off x="-920624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63" name="Google Shape;3163;p29"/>
          <p:cNvGrpSpPr/>
          <p:nvPr/>
        </p:nvGrpSpPr>
        <p:grpSpPr>
          <a:xfrm>
            <a:off x="-88011000" y="228600"/>
            <a:ext cx="2286000" cy="917378"/>
            <a:chOff x="863384" y="-231864"/>
            <a:chExt cx="2628900" cy="886363"/>
          </a:xfrm>
        </p:grpSpPr>
        <p:sp>
          <p:nvSpPr>
            <p:cNvPr id="3164" name="Google Shape;3164;p29"/>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165" name="Google Shape;3165;p29"/>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3166" name="Google Shape;3166;p29"/>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167" name="Google Shape;3167;p29"/>
          <p:cNvSpPr txBox="1"/>
          <p:nvPr/>
        </p:nvSpPr>
        <p:spPr>
          <a:xfrm>
            <a:off x="-849630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3168" name="Google Shape;3168;p29"/>
          <p:cNvGrpSpPr/>
          <p:nvPr/>
        </p:nvGrpSpPr>
        <p:grpSpPr>
          <a:xfrm>
            <a:off x="-76339793" y="228600"/>
            <a:ext cx="2286000" cy="917378"/>
            <a:chOff x="863384" y="-231864"/>
            <a:chExt cx="2628900" cy="886363"/>
          </a:xfrm>
        </p:grpSpPr>
        <p:sp>
          <p:nvSpPr>
            <p:cNvPr id="3169" name="Google Shape;3169;p29"/>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170" name="Google Shape;3170;p29"/>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3171" name="Google Shape;3171;p29"/>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172" name="Google Shape;3172;p29"/>
          <p:cNvSpPr txBox="1"/>
          <p:nvPr/>
        </p:nvSpPr>
        <p:spPr>
          <a:xfrm>
            <a:off x="-73171302"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3173" name="Google Shape;3173;p29"/>
          <p:cNvGrpSpPr/>
          <p:nvPr/>
        </p:nvGrpSpPr>
        <p:grpSpPr>
          <a:xfrm>
            <a:off x="-75933300" y="3770423"/>
            <a:ext cx="10896600" cy="1526452"/>
            <a:chOff x="381000" y="4112348"/>
            <a:chExt cx="10896600" cy="1526452"/>
          </a:xfrm>
        </p:grpSpPr>
        <p:sp>
          <p:nvSpPr>
            <p:cNvPr id="3174" name="Google Shape;3174;p29"/>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3175" name="Google Shape;3175;p29"/>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76" name="Google Shape;3176;p29"/>
          <p:cNvGrpSpPr/>
          <p:nvPr/>
        </p:nvGrpSpPr>
        <p:grpSpPr>
          <a:xfrm>
            <a:off x="-62547593" y="228600"/>
            <a:ext cx="2286000" cy="917378"/>
            <a:chOff x="863384" y="-231864"/>
            <a:chExt cx="2628900" cy="886363"/>
          </a:xfrm>
        </p:grpSpPr>
        <p:sp>
          <p:nvSpPr>
            <p:cNvPr id="3177" name="Google Shape;3177;p29"/>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178" name="Google Shape;3178;p29"/>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3179" name="Google Shape;3179;p29"/>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180" name="Google Shape;3180;p29"/>
          <p:cNvGrpSpPr/>
          <p:nvPr/>
        </p:nvGrpSpPr>
        <p:grpSpPr>
          <a:xfrm>
            <a:off x="-60812418" y="1222832"/>
            <a:ext cx="9834618" cy="4415968"/>
            <a:chOff x="707235" y="1331753"/>
            <a:chExt cx="9834618" cy="4415968"/>
          </a:xfrm>
        </p:grpSpPr>
        <p:grpSp>
          <p:nvGrpSpPr>
            <p:cNvPr id="3181" name="Google Shape;3181;p29"/>
            <p:cNvGrpSpPr/>
            <p:nvPr/>
          </p:nvGrpSpPr>
          <p:grpSpPr>
            <a:xfrm>
              <a:off x="707235" y="1331753"/>
              <a:ext cx="1914824" cy="4380272"/>
              <a:chOff x="707235" y="1331753"/>
              <a:chExt cx="1914824" cy="4380272"/>
            </a:xfrm>
          </p:grpSpPr>
          <p:sp>
            <p:nvSpPr>
              <p:cNvPr id="3182" name="Google Shape;3182;p29"/>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83" name="Google Shape;3183;p29"/>
              <p:cNvGrpSpPr/>
              <p:nvPr/>
            </p:nvGrpSpPr>
            <p:grpSpPr>
              <a:xfrm>
                <a:off x="707235" y="1895206"/>
                <a:ext cx="1902767" cy="1211104"/>
                <a:chOff x="367248" y="1351516"/>
                <a:chExt cx="2762091" cy="1594829"/>
              </a:xfrm>
            </p:grpSpPr>
            <p:sp>
              <p:nvSpPr>
                <p:cNvPr id="3184" name="Google Shape;3184;p29"/>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29"/>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3186" name="Google Shape;3186;p29"/>
              <p:cNvGrpSpPr/>
              <p:nvPr/>
            </p:nvGrpSpPr>
            <p:grpSpPr>
              <a:xfrm>
                <a:off x="707584" y="3273372"/>
                <a:ext cx="1902069" cy="1138118"/>
                <a:chOff x="358059" y="1325927"/>
                <a:chExt cx="2761078" cy="1498718"/>
              </a:xfrm>
            </p:grpSpPr>
            <p:sp>
              <p:nvSpPr>
                <p:cNvPr id="3187" name="Google Shape;3187;p29"/>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8" name="Google Shape;3188;p29"/>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3189" name="Google Shape;3189;p29"/>
              <p:cNvGrpSpPr/>
              <p:nvPr/>
            </p:nvGrpSpPr>
            <p:grpSpPr>
              <a:xfrm>
                <a:off x="712697" y="4586479"/>
                <a:ext cx="1909362" cy="1125546"/>
                <a:chOff x="329517" y="1325927"/>
                <a:chExt cx="2771665" cy="1482162"/>
              </a:xfrm>
            </p:grpSpPr>
            <p:sp>
              <p:nvSpPr>
                <p:cNvPr id="3190" name="Google Shape;3190;p29"/>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29"/>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3192" name="Google Shape;3192;p29"/>
            <p:cNvGrpSpPr/>
            <p:nvPr/>
          </p:nvGrpSpPr>
          <p:grpSpPr>
            <a:xfrm>
              <a:off x="2911630" y="1331753"/>
              <a:ext cx="3658735" cy="4380272"/>
              <a:chOff x="2911630" y="1331753"/>
              <a:chExt cx="3658735" cy="4380272"/>
            </a:xfrm>
          </p:grpSpPr>
          <p:grpSp>
            <p:nvGrpSpPr>
              <p:cNvPr id="3193" name="Google Shape;3193;p29"/>
              <p:cNvGrpSpPr/>
              <p:nvPr/>
            </p:nvGrpSpPr>
            <p:grpSpPr>
              <a:xfrm>
                <a:off x="2911630" y="1331753"/>
                <a:ext cx="3630783" cy="400618"/>
                <a:chOff x="439983" y="668969"/>
                <a:chExt cx="3630783" cy="400618"/>
              </a:xfrm>
            </p:grpSpPr>
            <p:sp>
              <p:nvSpPr>
                <p:cNvPr id="3194" name="Google Shape;3194;p29"/>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29"/>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3196" name="Google Shape;3196;p29"/>
              <p:cNvGrpSpPr/>
              <p:nvPr/>
            </p:nvGrpSpPr>
            <p:grpSpPr>
              <a:xfrm>
                <a:off x="2911630" y="1895014"/>
                <a:ext cx="3658735" cy="1195916"/>
                <a:chOff x="343281" y="1952120"/>
                <a:chExt cx="3658735" cy="1195916"/>
              </a:xfrm>
            </p:grpSpPr>
            <p:sp>
              <p:nvSpPr>
                <p:cNvPr id="3197" name="Google Shape;3197;p29"/>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29"/>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3199" name="Google Shape;3199;p29"/>
              <p:cNvGrpSpPr/>
              <p:nvPr/>
            </p:nvGrpSpPr>
            <p:grpSpPr>
              <a:xfrm>
                <a:off x="2911630" y="3253573"/>
                <a:ext cx="3630783" cy="1161242"/>
                <a:chOff x="366355" y="1952119"/>
                <a:chExt cx="3630783" cy="1161242"/>
              </a:xfrm>
            </p:grpSpPr>
            <p:sp>
              <p:nvSpPr>
                <p:cNvPr id="3200" name="Google Shape;3200;p29"/>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29"/>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3202" name="Google Shape;3202;p29"/>
              <p:cNvGrpSpPr/>
              <p:nvPr/>
            </p:nvGrpSpPr>
            <p:grpSpPr>
              <a:xfrm>
                <a:off x="2911630" y="4577458"/>
                <a:ext cx="3628431" cy="1134567"/>
                <a:chOff x="375938" y="1923054"/>
                <a:chExt cx="3628431" cy="1134567"/>
              </a:xfrm>
            </p:grpSpPr>
            <p:sp>
              <p:nvSpPr>
                <p:cNvPr id="3203" name="Google Shape;3203;p29"/>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29"/>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3205" name="Google Shape;3205;p29"/>
            <p:cNvGrpSpPr/>
            <p:nvPr/>
          </p:nvGrpSpPr>
          <p:grpSpPr>
            <a:xfrm>
              <a:off x="6821281" y="1331753"/>
              <a:ext cx="3720572" cy="4415968"/>
              <a:chOff x="6821281" y="1331753"/>
              <a:chExt cx="3720572" cy="4415968"/>
            </a:xfrm>
          </p:grpSpPr>
          <p:grpSp>
            <p:nvGrpSpPr>
              <p:cNvPr id="3206" name="Google Shape;3206;p29"/>
              <p:cNvGrpSpPr/>
              <p:nvPr/>
            </p:nvGrpSpPr>
            <p:grpSpPr>
              <a:xfrm>
                <a:off x="6821281" y="1331753"/>
                <a:ext cx="3628431" cy="400618"/>
                <a:chOff x="453945" y="668969"/>
                <a:chExt cx="3628431" cy="400618"/>
              </a:xfrm>
            </p:grpSpPr>
            <p:sp>
              <p:nvSpPr>
                <p:cNvPr id="3207" name="Google Shape;3207;p29"/>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29"/>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3209" name="Google Shape;3209;p29"/>
              <p:cNvGrpSpPr/>
              <p:nvPr/>
            </p:nvGrpSpPr>
            <p:grpSpPr>
              <a:xfrm>
                <a:off x="6821281" y="1895013"/>
                <a:ext cx="3720572" cy="1211297"/>
                <a:chOff x="347925" y="1952119"/>
                <a:chExt cx="3720572" cy="1211297"/>
              </a:xfrm>
            </p:grpSpPr>
            <p:sp>
              <p:nvSpPr>
                <p:cNvPr id="3210" name="Google Shape;3210;p29"/>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1" name="Google Shape;3211;p29"/>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3212" name="Google Shape;3212;p29"/>
              <p:cNvGrpSpPr/>
              <p:nvPr/>
            </p:nvGrpSpPr>
            <p:grpSpPr>
              <a:xfrm>
                <a:off x="6821281" y="3250248"/>
                <a:ext cx="3706521" cy="1161242"/>
                <a:chOff x="361976" y="1952120"/>
                <a:chExt cx="3706521" cy="1161242"/>
              </a:xfrm>
            </p:grpSpPr>
            <p:sp>
              <p:nvSpPr>
                <p:cNvPr id="3213" name="Google Shape;3213;p29"/>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29"/>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3215" name="Google Shape;3215;p29"/>
              <p:cNvGrpSpPr/>
              <p:nvPr/>
            </p:nvGrpSpPr>
            <p:grpSpPr>
              <a:xfrm>
                <a:off x="6821281" y="4586479"/>
                <a:ext cx="3628431" cy="1161242"/>
                <a:chOff x="347925" y="1952120"/>
                <a:chExt cx="3628431" cy="1161242"/>
              </a:xfrm>
            </p:grpSpPr>
            <p:sp>
              <p:nvSpPr>
                <p:cNvPr id="3216" name="Google Shape;3216;p29"/>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29"/>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3218" name="Google Shape;3218;p29"/>
          <p:cNvSpPr txBox="1"/>
          <p:nvPr/>
        </p:nvSpPr>
        <p:spPr>
          <a:xfrm>
            <a:off x="-58149644"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3219" name="Google Shape;3219;p29"/>
          <p:cNvGrpSpPr/>
          <p:nvPr/>
        </p:nvGrpSpPr>
        <p:grpSpPr>
          <a:xfrm>
            <a:off x="-48983993" y="228600"/>
            <a:ext cx="2286000" cy="1194376"/>
            <a:chOff x="863384" y="-231864"/>
            <a:chExt cx="2628900" cy="1153996"/>
          </a:xfrm>
        </p:grpSpPr>
        <p:sp>
          <p:nvSpPr>
            <p:cNvPr id="3220" name="Google Shape;3220;p29"/>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221" name="Google Shape;3221;p29"/>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3222" name="Google Shape;3222;p29"/>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223" name="Google Shape;3223;p29"/>
          <p:cNvSpPr txBox="1"/>
          <p:nvPr/>
        </p:nvSpPr>
        <p:spPr>
          <a:xfrm>
            <a:off x="-450342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3224" name="Google Shape;3224;p29" descr="User outline"/>
          <p:cNvPicPr preferRelativeResize="0"/>
          <p:nvPr/>
        </p:nvPicPr>
        <p:blipFill rotWithShape="1">
          <a:blip r:embed="rId3">
            <a:alphaModFix/>
          </a:blip>
          <a:srcRect/>
          <a:stretch/>
        </p:blipFill>
        <p:spPr>
          <a:xfrm>
            <a:off x="-48166073" y="1759697"/>
            <a:ext cx="3061219" cy="3061219"/>
          </a:xfrm>
          <a:prstGeom prst="rect">
            <a:avLst/>
          </a:prstGeom>
          <a:noFill/>
          <a:ln>
            <a:noFill/>
          </a:ln>
        </p:spPr>
      </p:pic>
      <p:grpSp>
        <p:nvGrpSpPr>
          <p:cNvPr id="3225" name="Google Shape;3225;p29"/>
          <p:cNvGrpSpPr/>
          <p:nvPr/>
        </p:nvGrpSpPr>
        <p:grpSpPr>
          <a:xfrm>
            <a:off x="-36563393" y="228600"/>
            <a:ext cx="2286000" cy="1194375"/>
            <a:chOff x="863384" y="-231864"/>
            <a:chExt cx="2628900" cy="1153995"/>
          </a:xfrm>
        </p:grpSpPr>
        <p:sp>
          <p:nvSpPr>
            <p:cNvPr id="3226" name="Google Shape;3226;p29"/>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227" name="Google Shape;3227;p29"/>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3228" name="Google Shape;3228;p29"/>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229" name="Google Shape;3229;p29"/>
          <p:cNvGrpSpPr/>
          <p:nvPr/>
        </p:nvGrpSpPr>
        <p:grpSpPr>
          <a:xfrm>
            <a:off x="-34078677" y="685800"/>
            <a:ext cx="7495743" cy="4793343"/>
            <a:chOff x="3629457" y="421164"/>
            <a:chExt cx="7495743" cy="4793343"/>
          </a:xfrm>
        </p:grpSpPr>
        <p:grpSp>
          <p:nvGrpSpPr>
            <p:cNvPr id="3230" name="Google Shape;3230;p29"/>
            <p:cNvGrpSpPr/>
            <p:nvPr/>
          </p:nvGrpSpPr>
          <p:grpSpPr>
            <a:xfrm>
              <a:off x="3629457" y="421164"/>
              <a:ext cx="7495743" cy="400618"/>
              <a:chOff x="3200400" y="1709630"/>
              <a:chExt cx="6521814" cy="400618"/>
            </a:xfrm>
          </p:grpSpPr>
          <p:sp>
            <p:nvSpPr>
              <p:cNvPr id="3231" name="Google Shape;3231;p29"/>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32" name="Google Shape;3232;p29"/>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3233" name="Google Shape;3233;p29"/>
            <p:cNvGrpSpPr/>
            <p:nvPr/>
          </p:nvGrpSpPr>
          <p:grpSpPr>
            <a:xfrm>
              <a:off x="3629457" y="950035"/>
              <a:ext cx="7495743" cy="400618"/>
              <a:chOff x="3629457" y="950035"/>
              <a:chExt cx="7495743" cy="400618"/>
            </a:xfrm>
          </p:grpSpPr>
          <p:sp>
            <p:nvSpPr>
              <p:cNvPr id="3234" name="Google Shape;3234;p29"/>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35" name="Google Shape;3235;p29"/>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3236" name="Google Shape;3236;p29"/>
            <p:cNvGrpSpPr/>
            <p:nvPr/>
          </p:nvGrpSpPr>
          <p:grpSpPr>
            <a:xfrm>
              <a:off x="3629457" y="1411138"/>
              <a:ext cx="7495743" cy="400618"/>
              <a:chOff x="3629457" y="950035"/>
              <a:chExt cx="7495743" cy="400618"/>
            </a:xfrm>
          </p:grpSpPr>
          <p:sp>
            <p:nvSpPr>
              <p:cNvPr id="3237" name="Google Shape;3237;p29"/>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38" name="Google Shape;3238;p29"/>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3239" name="Google Shape;3239;p29"/>
            <p:cNvGrpSpPr/>
            <p:nvPr/>
          </p:nvGrpSpPr>
          <p:grpSpPr>
            <a:xfrm>
              <a:off x="3629457" y="1872241"/>
              <a:ext cx="7495743" cy="400618"/>
              <a:chOff x="3629457" y="950035"/>
              <a:chExt cx="7495743" cy="400618"/>
            </a:xfrm>
          </p:grpSpPr>
          <p:sp>
            <p:nvSpPr>
              <p:cNvPr id="3240" name="Google Shape;3240;p29"/>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1" name="Google Shape;3241;p29"/>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3242" name="Google Shape;3242;p29"/>
            <p:cNvGrpSpPr/>
            <p:nvPr/>
          </p:nvGrpSpPr>
          <p:grpSpPr>
            <a:xfrm>
              <a:off x="3629457" y="2333344"/>
              <a:ext cx="7495743" cy="400618"/>
              <a:chOff x="3629457" y="950035"/>
              <a:chExt cx="7495743" cy="400618"/>
            </a:xfrm>
          </p:grpSpPr>
          <p:sp>
            <p:nvSpPr>
              <p:cNvPr id="3243" name="Google Shape;3243;p29"/>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29"/>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3245" name="Google Shape;3245;p29"/>
            <p:cNvGrpSpPr/>
            <p:nvPr/>
          </p:nvGrpSpPr>
          <p:grpSpPr>
            <a:xfrm>
              <a:off x="3629457" y="2794447"/>
              <a:ext cx="7495743" cy="400618"/>
              <a:chOff x="3629457" y="950035"/>
              <a:chExt cx="7495743" cy="400618"/>
            </a:xfrm>
          </p:grpSpPr>
          <p:sp>
            <p:nvSpPr>
              <p:cNvPr id="3246" name="Google Shape;3246;p29"/>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7" name="Google Shape;3247;p29"/>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3248" name="Google Shape;3248;p29"/>
            <p:cNvGrpSpPr/>
            <p:nvPr/>
          </p:nvGrpSpPr>
          <p:grpSpPr>
            <a:xfrm>
              <a:off x="3629457" y="3255550"/>
              <a:ext cx="7495743" cy="400618"/>
              <a:chOff x="3629457" y="950035"/>
              <a:chExt cx="7495743" cy="400618"/>
            </a:xfrm>
          </p:grpSpPr>
          <p:sp>
            <p:nvSpPr>
              <p:cNvPr id="3249" name="Google Shape;3249;p29"/>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50" name="Google Shape;3250;p29"/>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3251" name="Google Shape;3251;p29"/>
            <p:cNvGrpSpPr/>
            <p:nvPr/>
          </p:nvGrpSpPr>
          <p:grpSpPr>
            <a:xfrm>
              <a:off x="3629457" y="3716653"/>
              <a:ext cx="7495743" cy="400618"/>
              <a:chOff x="3629457" y="950035"/>
              <a:chExt cx="7495743" cy="400618"/>
            </a:xfrm>
          </p:grpSpPr>
          <p:sp>
            <p:nvSpPr>
              <p:cNvPr id="3252" name="Google Shape;3252;p29"/>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53" name="Google Shape;3253;p29"/>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3254" name="Google Shape;3254;p29"/>
            <p:cNvGrpSpPr/>
            <p:nvPr/>
          </p:nvGrpSpPr>
          <p:grpSpPr>
            <a:xfrm>
              <a:off x="3629457" y="4177756"/>
              <a:ext cx="7495743" cy="400618"/>
              <a:chOff x="3629457" y="950035"/>
              <a:chExt cx="7495743" cy="400618"/>
            </a:xfrm>
          </p:grpSpPr>
          <p:sp>
            <p:nvSpPr>
              <p:cNvPr id="3255" name="Google Shape;3255;p29"/>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56" name="Google Shape;3256;p29"/>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3257" name="Google Shape;3257;p29"/>
            <p:cNvGrpSpPr/>
            <p:nvPr/>
          </p:nvGrpSpPr>
          <p:grpSpPr>
            <a:xfrm>
              <a:off x="3629457" y="4638858"/>
              <a:ext cx="7495743" cy="575649"/>
              <a:chOff x="3629457" y="950034"/>
              <a:chExt cx="7495743" cy="575649"/>
            </a:xfrm>
          </p:grpSpPr>
          <p:sp>
            <p:nvSpPr>
              <p:cNvPr id="3258" name="Google Shape;3258;p29"/>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59" name="Google Shape;3259;p29"/>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3260" name="Google Shape;3260;p29"/>
          <p:cNvSpPr/>
          <p:nvPr/>
        </p:nvSpPr>
        <p:spPr>
          <a:xfrm>
            <a:off x="-316992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3261" name="Google Shape;3261;p29"/>
          <p:cNvGrpSpPr/>
          <p:nvPr/>
        </p:nvGrpSpPr>
        <p:grpSpPr>
          <a:xfrm>
            <a:off x="-23990393" y="228600"/>
            <a:ext cx="2286000" cy="1194376"/>
            <a:chOff x="863384" y="-231864"/>
            <a:chExt cx="2628900" cy="1153996"/>
          </a:xfrm>
        </p:grpSpPr>
        <p:sp>
          <p:nvSpPr>
            <p:cNvPr id="3262" name="Google Shape;3262;p29"/>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263" name="Google Shape;3263;p29"/>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3264" name="Google Shape;3264;p29"/>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265" name="Google Shape;3265;p29"/>
          <p:cNvSpPr txBox="1"/>
          <p:nvPr/>
        </p:nvSpPr>
        <p:spPr>
          <a:xfrm>
            <a:off x="-21545826"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3266" name="Google Shape;3266;p29"/>
          <p:cNvGrpSpPr/>
          <p:nvPr/>
        </p:nvGrpSpPr>
        <p:grpSpPr>
          <a:xfrm>
            <a:off x="-12712793" y="228600"/>
            <a:ext cx="2286000" cy="1440597"/>
            <a:chOff x="863384" y="-231864"/>
            <a:chExt cx="2628900" cy="1391893"/>
          </a:xfrm>
        </p:grpSpPr>
        <p:sp>
          <p:nvSpPr>
            <p:cNvPr id="3267" name="Google Shape;3267;p29"/>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268" name="Google Shape;3268;p29"/>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3269" name="Google Shape;3269;p29"/>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270" name="Google Shape;3270;p29"/>
          <p:cNvGrpSpPr/>
          <p:nvPr/>
        </p:nvGrpSpPr>
        <p:grpSpPr>
          <a:xfrm>
            <a:off x="-10228077" y="685800"/>
            <a:ext cx="7495743" cy="4793343"/>
            <a:chOff x="3629457" y="421164"/>
            <a:chExt cx="7495743" cy="4793343"/>
          </a:xfrm>
        </p:grpSpPr>
        <p:grpSp>
          <p:nvGrpSpPr>
            <p:cNvPr id="3271" name="Google Shape;3271;p29"/>
            <p:cNvGrpSpPr/>
            <p:nvPr/>
          </p:nvGrpSpPr>
          <p:grpSpPr>
            <a:xfrm>
              <a:off x="3629457" y="421164"/>
              <a:ext cx="7495743" cy="400618"/>
              <a:chOff x="3200400" y="1709630"/>
              <a:chExt cx="6521814" cy="400618"/>
            </a:xfrm>
          </p:grpSpPr>
          <p:sp>
            <p:nvSpPr>
              <p:cNvPr id="3272" name="Google Shape;3272;p29"/>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3" name="Google Shape;3273;p29"/>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3274" name="Google Shape;3274;p29"/>
            <p:cNvGrpSpPr/>
            <p:nvPr/>
          </p:nvGrpSpPr>
          <p:grpSpPr>
            <a:xfrm>
              <a:off x="3629457" y="950035"/>
              <a:ext cx="7495743" cy="400618"/>
              <a:chOff x="3629457" y="950035"/>
              <a:chExt cx="7495743" cy="400618"/>
            </a:xfrm>
          </p:grpSpPr>
          <p:sp>
            <p:nvSpPr>
              <p:cNvPr id="3275" name="Google Shape;3275;p29"/>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6" name="Google Shape;3276;p29"/>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3277" name="Google Shape;3277;p29"/>
            <p:cNvGrpSpPr/>
            <p:nvPr/>
          </p:nvGrpSpPr>
          <p:grpSpPr>
            <a:xfrm>
              <a:off x="3629457" y="1411138"/>
              <a:ext cx="7495743" cy="400618"/>
              <a:chOff x="3629457" y="950035"/>
              <a:chExt cx="7495743" cy="400618"/>
            </a:xfrm>
          </p:grpSpPr>
          <p:sp>
            <p:nvSpPr>
              <p:cNvPr id="3278" name="Google Shape;3278;p29"/>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9" name="Google Shape;3279;p29"/>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3280" name="Google Shape;3280;p29"/>
            <p:cNvGrpSpPr/>
            <p:nvPr/>
          </p:nvGrpSpPr>
          <p:grpSpPr>
            <a:xfrm>
              <a:off x="3629457" y="1872241"/>
              <a:ext cx="7495743" cy="400618"/>
              <a:chOff x="3629457" y="950035"/>
              <a:chExt cx="7495743" cy="400618"/>
            </a:xfrm>
          </p:grpSpPr>
          <p:sp>
            <p:nvSpPr>
              <p:cNvPr id="3281" name="Google Shape;3281;p29"/>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82" name="Google Shape;3282;p29"/>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3283" name="Google Shape;3283;p29"/>
            <p:cNvGrpSpPr/>
            <p:nvPr/>
          </p:nvGrpSpPr>
          <p:grpSpPr>
            <a:xfrm>
              <a:off x="3629457" y="2333344"/>
              <a:ext cx="7495743" cy="400618"/>
              <a:chOff x="3629457" y="950035"/>
              <a:chExt cx="7495743" cy="400618"/>
            </a:xfrm>
          </p:grpSpPr>
          <p:sp>
            <p:nvSpPr>
              <p:cNvPr id="3284" name="Google Shape;3284;p29"/>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85" name="Google Shape;3285;p29"/>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3286" name="Google Shape;3286;p29"/>
            <p:cNvGrpSpPr/>
            <p:nvPr/>
          </p:nvGrpSpPr>
          <p:grpSpPr>
            <a:xfrm>
              <a:off x="3629457" y="2794447"/>
              <a:ext cx="7495743" cy="400618"/>
              <a:chOff x="3629457" y="950035"/>
              <a:chExt cx="7495743" cy="400618"/>
            </a:xfrm>
          </p:grpSpPr>
          <p:sp>
            <p:nvSpPr>
              <p:cNvPr id="3287" name="Google Shape;3287;p29"/>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88" name="Google Shape;3288;p29"/>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3289" name="Google Shape;3289;p29"/>
            <p:cNvGrpSpPr/>
            <p:nvPr/>
          </p:nvGrpSpPr>
          <p:grpSpPr>
            <a:xfrm>
              <a:off x="3629457" y="3255550"/>
              <a:ext cx="7495743" cy="400618"/>
              <a:chOff x="3629457" y="950035"/>
              <a:chExt cx="7495743" cy="400618"/>
            </a:xfrm>
          </p:grpSpPr>
          <p:sp>
            <p:nvSpPr>
              <p:cNvPr id="3290" name="Google Shape;3290;p29"/>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91" name="Google Shape;3291;p29"/>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3292" name="Google Shape;3292;p29"/>
            <p:cNvGrpSpPr/>
            <p:nvPr/>
          </p:nvGrpSpPr>
          <p:grpSpPr>
            <a:xfrm>
              <a:off x="3629457" y="3716653"/>
              <a:ext cx="7495743" cy="400618"/>
              <a:chOff x="3629457" y="950035"/>
              <a:chExt cx="7495743" cy="400618"/>
            </a:xfrm>
          </p:grpSpPr>
          <p:sp>
            <p:nvSpPr>
              <p:cNvPr id="3293" name="Google Shape;3293;p29"/>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94" name="Google Shape;3294;p29"/>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3295" name="Google Shape;3295;p29"/>
            <p:cNvGrpSpPr/>
            <p:nvPr/>
          </p:nvGrpSpPr>
          <p:grpSpPr>
            <a:xfrm>
              <a:off x="3629457" y="4177756"/>
              <a:ext cx="7495743" cy="400618"/>
              <a:chOff x="3629457" y="950035"/>
              <a:chExt cx="7495743" cy="400618"/>
            </a:xfrm>
          </p:grpSpPr>
          <p:sp>
            <p:nvSpPr>
              <p:cNvPr id="3296" name="Google Shape;3296;p29"/>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97" name="Google Shape;3297;p29"/>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3298" name="Google Shape;3298;p29"/>
            <p:cNvGrpSpPr/>
            <p:nvPr/>
          </p:nvGrpSpPr>
          <p:grpSpPr>
            <a:xfrm>
              <a:off x="3629457" y="4638858"/>
              <a:ext cx="7495743" cy="575649"/>
              <a:chOff x="3629457" y="950034"/>
              <a:chExt cx="7495743" cy="575649"/>
            </a:xfrm>
          </p:grpSpPr>
          <p:sp>
            <p:nvSpPr>
              <p:cNvPr id="3299" name="Google Shape;3299;p29"/>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00" name="Google Shape;3300;p29"/>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3301" name="Google Shape;3301;p29"/>
          <p:cNvSpPr txBox="1"/>
          <p:nvPr/>
        </p:nvSpPr>
        <p:spPr>
          <a:xfrm>
            <a:off x="-10272671"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sp>
        <p:nvSpPr>
          <p:cNvPr id="3302" name="Google Shape;3302;p29"/>
          <p:cNvSpPr/>
          <p:nvPr/>
        </p:nvSpPr>
        <p:spPr>
          <a:xfrm>
            <a:off x="4267199" y="1673615"/>
            <a:ext cx="3401311" cy="3401311"/>
          </a:xfrm>
          <a:custGeom>
            <a:avLst/>
            <a:gdLst/>
            <a:ahLst/>
            <a:cxnLst/>
            <a:rect l="l" t="t" r="r" b="b"/>
            <a:pathLst>
              <a:path w="3690570" h="3690570" extrusionOk="0">
                <a:moveTo>
                  <a:pt x="1845285" y="0"/>
                </a:moveTo>
                <a:cubicBezTo>
                  <a:pt x="2864408" y="0"/>
                  <a:pt x="3690570" y="826162"/>
                  <a:pt x="3690570" y="1845285"/>
                </a:cubicBezTo>
                <a:cubicBezTo>
                  <a:pt x="3690570" y="2864408"/>
                  <a:pt x="2864408" y="3690570"/>
                  <a:pt x="1845285" y="3690570"/>
                </a:cubicBezTo>
                <a:cubicBezTo>
                  <a:pt x="826162" y="3690570"/>
                  <a:pt x="0" y="2864408"/>
                  <a:pt x="0" y="1845285"/>
                </a:cubicBezTo>
                <a:cubicBezTo>
                  <a:pt x="0" y="826162"/>
                  <a:pt x="826162" y="0"/>
                  <a:pt x="1845285" y="0"/>
                </a:cubicBezTo>
                <a:close/>
                <a:moveTo>
                  <a:pt x="1845286" y="238299"/>
                </a:moveTo>
                <a:cubicBezTo>
                  <a:pt x="957772" y="238299"/>
                  <a:pt x="238299" y="957772"/>
                  <a:pt x="238299" y="1845286"/>
                </a:cubicBezTo>
                <a:cubicBezTo>
                  <a:pt x="238299" y="2732800"/>
                  <a:pt x="957772" y="3452273"/>
                  <a:pt x="1845286" y="3452273"/>
                </a:cubicBezTo>
                <a:cubicBezTo>
                  <a:pt x="2732800" y="3452273"/>
                  <a:pt x="3452273" y="2732800"/>
                  <a:pt x="3452273" y="1845286"/>
                </a:cubicBezTo>
                <a:cubicBezTo>
                  <a:pt x="3452273" y="957772"/>
                  <a:pt x="2732800" y="238299"/>
                  <a:pt x="1845286" y="238299"/>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03" name="Google Shape;3303;p29"/>
          <p:cNvSpPr/>
          <p:nvPr/>
        </p:nvSpPr>
        <p:spPr>
          <a:xfrm>
            <a:off x="3925185" y="186496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04" name="Google Shape;3304;p29"/>
          <p:cNvSpPr/>
          <p:nvPr/>
        </p:nvSpPr>
        <p:spPr>
          <a:xfrm rot="1671848">
            <a:off x="6690751" y="146321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05" name="Google Shape;3305;p29"/>
          <p:cNvSpPr/>
          <p:nvPr/>
        </p:nvSpPr>
        <p:spPr>
          <a:xfrm rot="5400000">
            <a:off x="7651887" y="3096343"/>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06" name="Google Shape;3306;p29"/>
          <p:cNvSpPr/>
          <p:nvPr/>
        </p:nvSpPr>
        <p:spPr>
          <a:xfrm rot="8782795">
            <a:off x="6777187" y="4847336"/>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07" name="Google Shape;3307;p29"/>
          <p:cNvSpPr/>
          <p:nvPr/>
        </p:nvSpPr>
        <p:spPr>
          <a:xfrm rot="-9071727">
            <a:off x="4687749" y="4852837"/>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08" name="Google Shape;3308;p29"/>
          <p:cNvSpPr/>
          <p:nvPr/>
        </p:nvSpPr>
        <p:spPr>
          <a:xfrm rot="-5400000">
            <a:off x="3780911" y="3135438"/>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09" name="Google Shape;3309;p29"/>
          <p:cNvSpPr/>
          <p:nvPr/>
        </p:nvSpPr>
        <p:spPr>
          <a:xfrm rot="-1726632">
            <a:off x="4770449" y="147897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10" name="Google Shape;3310;p29"/>
          <p:cNvSpPr txBox="1"/>
          <p:nvPr/>
        </p:nvSpPr>
        <p:spPr>
          <a:xfrm>
            <a:off x="4881206" y="2632471"/>
            <a:ext cx="2152171"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rgbClr val="F5F5F4"/>
                </a:solidFill>
                <a:latin typeface="Open Sans"/>
                <a:ea typeface="Open Sans"/>
                <a:cs typeface="Open Sans"/>
                <a:sym typeface="Open Sans"/>
              </a:rPr>
              <a:t>Process </a:t>
            </a:r>
            <a:r>
              <a:rPr lang="en-US" sz="2600">
                <a:solidFill>
                  <a:srgbClr val="F5F5F4"/>
                </a:solidFill>
                <a:latin typeface="Open Sans"/>
                <a:ea typeface="Open Sans"/>
                <a:cs typeface="Open Sans"/>
                <a:sym typeface="Open Sans"/>
              </a:rPr>
              <a:t>of Providing PIN Services</a:t>
            </a:r>
            <a:endParaRPr/>
          </a:p>
        </p:txBody>
      </p:sp>
      <p:sp>
        <p:nvSpPr>
          <p:cNvPr id="3311" name="Google Shape;3311;p29"/>
          <p:cNvSpPr txBox="1"/>
          <p:nvPr/>
        </p:nvSpPr>
        <p:spPr>
          <a:xfrm>
            <a:off x="4033318" y="2300725"/>
            <a:ext cx="93347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Open Sans"/>
                <a:ea typeface="Open Sans"/>
                <a:cs typeface="Open Sans"/>
                <a:sym typeface="Open Sans"/>
              </a:rPr>
              <a:t>Billing</a:t>
            </a:r>
            <a:endParaRPr/>
          </a:p>
        </p:txBody>
      </p:sp>
      <p:grpSp>
        <p:nvGrpSpPr>
          <p:cNvPr id="3312" name="Google Shape;3312;p29"/>
          <p:cNvGrpSpPr/>
          <p:nvPr/>
        </p:nvGrpSpPr>
        <p:grpSpPr>
          <a:xfrm>
            <a:off x="5393927" y="1038934"/>
            <a:ext cx="1147854" cy="1147854"/>
            <a:chOff x="5393927" y="1038934"/>
            <a:chExt cx="1147854" cy="1147854"/>
          </a:xfrm>
        </p:grpSpPr>
        <p:sp>
          <p:nvSpPr>
            <p:cNvPr id="3313" name="Google Shape;3313;p29"/>
            <p:cNvSpPr/>
            <p:nvPr/>
          </p:nvSpPr>
          <p:spPr>
            <a:xfrm>
              <a:off x="5393927" y="1038934"/>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14" name="Google Shape;3314;p29"/>
            <p:cNvSpPr txBox="1"/>
            <p:nvPr/>
          </p:nvSpPr>
          <p:spPr>
            <a:xfrm>
              <a:off x="5445978" y="1403150"/>
              <a:ext cx="1034256"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Initiating Visit</a:t>
              </a:r>
              <a:endParaRPr/>
            </a:p>
          </p:txBody>
        </p:sp>
        <p:sp>
          <p:nvSpPr>
            <p:cNvPr id="3315" name="Google Shape;3315;p29"/>
            <p:cNvSpPr txBox="1"/>
            <p:nvPr/>
          </p:nvSpPr>
          <p:spPr>
            <a:xfrm>
              <a:off x="5690193" y="121467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1</a:t>
              </a:r>
              <a:endParaRPr/>
            </a:p>
          </p:txBody>
        </p:sp>
      </p:grpSp>
      <p:grpSp>
        <p:nvGrpSpPr>
          <p:cNvPr id="3316" name="Google Shape;3316;p29"/>
          <p:cNvGrpSpPr/>
          <p:nvPr/>
        </p:nvGrpSpPr>
        <p:grpSpPr>
          <a:xfrm>
            <a:off x="6841544" y="1836577"/>
            <a:ext cx="1147854" cy="1147854"/>
            <a:chOff x="6841544" y="1836577"/>
            <a:chExt cx="1147854" cy="1147854"/>
          </a:xfrm>
        </p:grpSpPr>
        <p:sp>
          <p:nvSpPr>
            <p:cNvPr id="3317" name="Google Shape;3317;p29"/>
            <p:cNvSpPr/>
            <p:nvPr/>
          </p:nvSpPr>
          <p:spPr>
            <a:xfrm>
              <a:off x="6841544" y="183657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18" name="Google Shape;3318;p29"/>
            <p:cNvSpPr txBox="1"/>
            <p:nvPr/>
          </p:nvSpPr>
          <p:spPr>
            <a:xfrm>
              <a:off x="6868163" y="2192672"/>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Treatment Plan</a:t>
              </a:r>
              <a:endParaRPr/>
            </a:p>
          </p:txBody>
        </p:sp>
        <p:sp>
          <p:nvSpPr>
            <p:cNvPr id="3319" name="Google Shape;3319;p29"/>
            <p:cNvSpPr txBox="1"/>
            <p:nvPr/>
          </p:nvSpPr>
          <p:spPr>
            <a:xfrm>
              <a:off x="7146899" y="2048709"/>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2</a:t>
              </a:r>
              <a:endParaRPr/>
            </a:p>
          </p:txBody>
        </p:sp>
      </p:grpSp>
      <p:grpSp>
        <p:nvGrpSpPr>
          <p:cNvPr id="3320" name="Google Shape;3320;p29"/>
          <p:cNvGrpSpPr/>
          <p:nvPr/>
        </p:nvGrpSpPr>
        <p:grpSpPr>
          <a:xfrm>
            <a:off x="6841544" y="3538421"/>
            <a:ext cx="1147854" cy="1147854"/>
            <a:chOff x="6841544" y="3538421"/>
            <a:chExt cx="1147854" cy="1147854"/>
          </a:xfrm>
        </p:grpSpPr>
        <p:sp>
          <p:nvSpPr>
            <p:cNvPr id="3321" name="Google Shape;3321;p29"/>
            <p:cNvSpPr/>
            <p:nvPr/>
          </p:nvSpPr>
          <p:spPr>
            <a:xfrm>
              <a:off x="6841544" y="3538421"/>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2" name="Google Shape;3322;p29"/>
            <p:cNvSpPr txBox="1"/>
            <p:nvPr/>
          </p:nvSpPr>
          <p:spPr>
            <a:xfrm>
              <a:off x="6877400" y="3959721"/>
              <a:ext cx="1090873" cy="292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Consent</a:t>
              </a:r>
              <a:endParaRPr/>
            </a:p>
          </p:txBody>
        </p:sp>
        <p:sp>
          <p:nvSpPr>
            <p:cNvPr id="3323" name="Google Shape;3323;p29"/>
            <p:cNvSpPr txBox="1"/>
            <p:nvPr/>
          </p:nvSpPr>
          <p:spPr>
            <a:xfrm>
              <a:off x="7166830" y="379212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3</a:t>
              </a:r>
              <a:endParaRPr/>
            </a:p>
          </p:txBody>
        </p:sp>
      </p:grpSp>
      <p:grpSp>
        <p:nvGrpSpPr>
          <p:cNvPr id="3324" name="Google Shape;3324;p29"/>
          <p:cNvGrpSpPr/>
          <p:nvPr/>
        </p:nvGrpSpPr>
        <p:grpSpPr>
          <a:xfrm>
            <a:off x="5393927" y="4381907"/>
            <a:ext cx="1147854" cy="1147854"/>
            <a:chOff x="5393927" y="4381907"/>
            <a:chExt cx="1147854" cy="1147854"/>
          </a:xfrm>
        </p:grpSpPr>
        <p:sp>
          <p:nvSpPr>
            <p:cNvPr id="3325" name="Google Shape;3325;p29"/>
            <p:cNvSpPr/>
            <p:nvPr/>
          </p:nvSpPr>
          <p:spPr>
            <a:xfrm>
              <a:off x="5393927" y="438190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6" name="Google Shape;3326;p29"/>
            <p:cNvSpPr txBox="1"/>
            <p:nvPr/>
          </p:nvSpPr>
          <p:spPr>
            <a:xfrm>
              <a:off x="5401252" y="4716185"/>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Provision of Services</a:t>
              </a:r>
              <a:endParaRPr/>
            </a:p>
          </p:txBody>
        </p:sp>
        <p:sp>
          <p:nvSpPr>
            <p:cNvPr id="3327" name="Google Shape;3327;p29"/>
            <p:cNvSpPr txBox="1"/>
            <p:nvPr/>
          </p:nvSpPr>
          <p:spPr>
            <a:xfrm>
              <a:off x="5679988" y="4516292"/>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4</a:t>
              </a:r>
              <a:endParaRPr/>
            </a:p>
          </p:txBody>
        </p:sp>
      </p:grpSp>
      <p:grpSp>
        <p:nvGrpSpPr>
          <p:cNvPr id="3328" name="Google Shape;3328;p29"/>
          <p:cNvGrpSpPr/>
          <p:nvPr/>
        </p:nvGrpSpPr>
        <p:grpSpPr>
          <a:xfrm>
            <a:off x="3775487" y="3560750"/>
            <a:ext cx="1435543" cy="1147854"/>
            <a:chOff x="3775487" y="3560750"/>
            <a:chExt cx="1435543" cy="1147854"/>
          </a:xfrm>
        </p:grpSpPr>
        <p:sp>
          <p:nvSpPr>
            <p:cNvPr id="3329" name="Google Shape;3329;p29"/>
            <p:cNvSpPr/>
            <p:nvPr/>
          </p:nvSpPr>
          <p:spPr>
            <a:xfrm>
              <a:off x="3925185" y="3560750"/>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30" name="Google Shape;3330;p29"/>
            <p:cNvSpPr txBox="1"/>
            <p:nvPr/>
          </p:nvSpPr>
          <p:spPr>
            <a:xfrm>
              <a:off x="3775487" y="4031908"/>
              <a:ext cx="143554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Documentation</a:t>
              </a:r>
              <a:endParaRPr/>
            </a:p>
          </p:txBody>
        </p:sp>
        <p:sp>
          <p:nvSpPr>
            <p:cNvPr id="3331" name="Google Shape;3331;p29"/>
            <p:cNvSpPr txBox="1"/>
            <p:nvPr/>
          </p:nvSpPr>
          <p:spPr>
            <a:xfrm>
              <a:off x="4226558" y="3795483"/>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5</a:t>
              </a:r>
              <a:endParaRPr/>
            </a:p>
          </p:txBody>
        </p:sp>
      </p:grpSp>
      <p:sp>
        <p:nvSpPr>
          <p:cNvPr id="3332" name="Google Shape;3332;p29"/>
          <p:cNvSpPr txBox="1"/>
          <p:nvPr/>
        </p:nvSpPr>
        <p:spPr>
          <a:xfrm>
            <a:off x="4243944" y="2079066"/>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6</a:t>
            </a:r>
            <a:endParaRPr/>
          </a:p>
        </p:txBody>
      </p:sp>
      <p:grpSp>
        <p:nvGrpSpPr>
          <p:cNvPr id="3333" name="Google Shape;3333;p29"/>
          <p:cNvGrpSpPr/>
          <p:nvPr/>
        </p:nvGrpSpPr>
        <p:grpSpPr>
          <a:xfrm>
            <a:off x="241207" y="228600"/>
            <a:ext cx="2286000" cy="978932"/>
            <a:chOff x="863384" y="-231864"/>
            <a:chExt cx="2628900" cy="945836"/>
          </a:xfrm>
        </p:grpSpPr>
        <p:sp>
          <p:nvSpPr>
            <p:cNvPr id="3334" name="Google Shape;3334;p29"/>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PIN Services</a:t>
              </a:r>
              <a:endParaRPr/>
            </a:p>
          </p:txBody>
        </p:sp>
        <p:sp>
          <p:nvSpPr>
            <p:cNvPr id="3335" name="Google Shape;3335;p29"/>
            <p:cNvSpPr txBox="1"/>
            <p:nvPr/>
          </p:nvSpPr>
          <p:spPr>
            <a:xfrm>
              <a:off x="961700" y="357127"/>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Process</a:t>
              </a:r>
              <a:endParaRPr/>
            </a:p>
          </p:txBody>
        </p:sp>
        <p:cxnSp>
          <p:nvCxnSpPr>
            <p:cNvPr id="3336" name="Google Shape;3336;p29"/>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1"/>
        <p:cNvGrpSpPr/>
        <p:nvPr/>
      </p:nvGrpSpPr>
      <p:grpSpPr>
        <a:xfrm>
          <a:off x="0" y="0"/>
          <a:ext cx="0" cy="0"/>
          <a:chOff x="0" y="0"/>
          <a:chExt cx="0" cy="0"/>
        </a:xfrm>
      </p:grpSpPr>
      <p:sp>
        <p:nvSpPr>
          <p:cNvPr id="3342" name="Google Shape;3342;p30"/>
          <p:cNvSpPr/>
          <p:nvPr/>
        </p:nvSpPr>
        <p:spPr>
          <a:xfrm>
            <a:off x="-102184200" y="-914401"/>
            <a:ext cx="1437132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343" name="Google Shape;3343;p30"/>
          <p:cNvGrpSpPr/>
          <p:nvPr/>
        </p:nvGrpSpPr>
        <p:grpSpPr>
          <a:xfrm>
            <a:off x="-98907600" y="1278168"/>
            <a:ext cx="2628900" cy="1527757"/>
            <a:chOff x="863384" y="-231864"/>
            <a:chExt cx="2628900" cy="1527757"/>
          </a:xfrm>
        </p:grpSpPr>
        <p:sp>
          <p:nvSpPr>
            <p:cNvPr id="3344" name="Google Shape;3344;p30"/>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3345" name="Google Shape;3345;p30"/>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3346" name="Google Shape;3346;p30"/>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3347" name="Google Shape;3347;p30"/>
          <p:cNvSpPr txBox="1"/>
          <p:nvPr/>
        </p:nvSpPr>
        <p:spPr>
          <a:xfrm>
            <a:off x="-1004379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3348" name="Google Shape;3348;p30"/>
          <p:cNvGrpSpPr/>
          <p:nvPr/>
        </p:nvGrpSpPr>
        <p:grpSpPr>
          <a:xfrm>
            <a:off x="-93802200" y="990599"/>
            <a:ext cx="4343400" cy="4310152"/>
            <a:chOff x="7094351" y="1019972"/>
            <a:chExt cx="4343400" cy="4310152"/>
          </a:xfrm>
        </p:grpSpPr>
        <p:grpSp>
          <p:nvGrpSpPr>
            <p:cNvPr id="3349" name="Google Shape;3349;p30"/>
            <p:cNvGrpSpPr/>
            <p:nvPr/>
          </p:nvGrpSpPr>
          <p:grpSpPr>
            <a:xfrm>
              <a:off x="7094351" y="1019972"/>
              <a:ext cx="2057400" cy="4306276"/>
              <a:chOff x="6557074" y="1021910"/>
              <a:chExt cx="2057400" cy="4306276"/>
            </a:xfrm>
          </p:grpSpPr>
          <p:grpSp>
            <p:nvGrpSpPr>
              <p:cNvPr id="3350" name="Google Shape;3350;p30"/>
              <p:cNvGrpSpPr/>
              <p:nvPr/>
            </p:nvGrpSpPr>
            <p:grpSpPr>
              <a:xfrm>
                <a:off x="6557074" y="1021910"/>
                <a:ext cx="2057400" cy="2057400"/>
                <a:chOff x="3853911" y="2895600"/>
                <a:chExt cx="2057400" cy="2057400"/>
              </a:xfrm>
            </p:grpSpPr>
            <p:sp>
              <p:nvSpPr>
                <p:cNvPr id="3351" name="Google Shape;3351;p30"/>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52" name="Google Shape;3352;p30"/>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3353" name="Google Shape;3353;p30"/>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3354" name="Google Shape;3354;p30"/>
              <p:cNvGrpSpPr/>
              <p:nvPr/>
            </p:nvGrpSpPr>
            <p:grpSpPr>
              <a:xfrm>
                <a:off x="6557074" y="3270786"/>
                <a:ext cx="2057400" cy="2057400"/>
                <a:chOff x="3853911" y="2895600"/>
                <a:chExt cx="2057400" cy="2057400"/>
              </a:xfrm>
            </p:grpSpPr>
            <p:sp>
              <p:nvSpPr>
                <p:cNvPr id="3355" name="Google Shape;3355;p30"/>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56" name="Google Shape;3356;p30"/>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3357" name="Google Shape;3357;p30"/>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3358" name="Google Shape;3358;p30"/>
            <p:cNvGrpSpPr/>
            <p:nvPr/>
          </p:nvGrpSpPr>
          <p:grpSpPr>
            <a:xfrm>
              <a:off x="9380351" y="1019972"/>
              <a:ext cx="2057400" cy="4310152"/>
              <a:chOff x="9380351" y="1019972"/>
              <a:chExt cx="2057400" cy="4310152"/>
            </a:xfrm>
          </p:grpSpPr>
          <p:grpSp>
            <p:nvGrpSpPr>
              <p:cNvPr id="3359" name="Google Shape;3359;p30"/>
              <p:cNvGrpSpPr/>
              <p:nvPr/>
            </p:nvGrpSpPr>
            <p:grpSpPr>
              <a:xfrm>
                <a:off x="9380351" y="1019972"/>
                <a:ext cx="2057400" cy="2057400"/>
                <a:chOff x="3853911" y="2895600"/>
                <a:chExt cx="2057400" cy="2057400"/>
              </a:xfrm>
            </p:grpSpPr>
            <p:sp>
              <p:nvSpPr>
                <p:cNvPr id="3360" name="Google Shape;3360;p30"/>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61" name="Google Shape;3361;p30"/>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3362" name="Google Shape;3362;p30"/>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3363" name="Google Shape;3363;p30"/>
              <p:cNvGrpSpPr/>
              <p:nvPr/>
            </p:nvGrpSpPr>
            <p:grpSpPr>
              <a:xfrm>
                <a:off x="9380351" y="3272724"/>
                <a:ext cx="2057400" cy="2057400"/>
                <a:chOff x="3853911" y="2895600"/>
                <a:chExt cx="2057400" cy="2057400"/>
              </a:xfrm>
            </p:grpSpPr>
            <p:sp>
              <p:nvSpPr>
                <p:cNvPr id="3364" name="Google Shape;3364;p30"/>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65" name="Google Shape;3365;p30"/>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3366" name="Google Shape;3366;p30"/>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3367" name="Google Shape;3367;p30"/>
          <p:cNvSpPr/>
          <p:nvPr/>
        </p:nvSpPr>
        <p:spPr>
          <a:xfrm rot="-871900">
            <a:off x="-920624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368" name="Google Shape;3368;p30"/>
          <p:cNvGrpSpPr/>
          <p:nvPr/>
        </p:nvGrpSpPr>
        <p:grpSpPr>
          <a:xfrm>
            <a:off x="-88011000" y="228600"/>
            <a:ext cx="2286000" cy="917378"/>
            <a:chOff x="863384" y="-231864"/>
            <a:chExt cx="2628900" cy="886363"/>
          </a:xfrm>
        </p:grpSpPr>
        <p:sp>
          <p:nvSpPr>
            <p:cNvPr id="3369" name="Google Shape;3369;p30"/>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370" name="Google Shape;3370;p30"/>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3371" name="Google Shape;3371;p30"/>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372" name="Google Shape;3372;p30"/>
          <p:cNvSpPr txBox="1"/>
          <p:nvPr/>
        </p:nvSpPr>
        <p:spPr>
          <a:xfrm>
            <a:off x="-849630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3373" name="Google Shape;3373;p30"/>
          <p:cNvGrpSpPr/>
          <p:nvPr/>
        </p:nvGrpSpPr>
        <p:grpSpPr>
          <a:xfrm>
            <a:off x="-76339793" y="228600"/>
            <a:ext cx="2286000" cy="917378"/>
            <a:chOff x="863384" y="-231864"/>
            <a:chExt cx="2628900" cy="886363"/>
          </a:xfrm>
        </p:grpSpPr>
        <p:sp>
          <p:nvSpPr>
            <p:cNvPr id="3374" name="Google Shape;3374;p30"/>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375" name="Google Shape;3375;p30"/>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3376" name="Google Shape;3376;p30"/>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377" name="Google Shape;3377;p30"/>
          <p:cNvSpPr txBox="1"/>
          <p:nvPr/>
        </p:nvSpPr>
        <p:spPr>
          <a:xfrm>
            <a:off x="-73171302"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3378" name="Google Shape;3378;p30"/>
          <p:cNvGrpSpPr/>
          <p:nvPr/>
        </p:nvGrpSpPr>
        <p:grpSpPr>
          <a:xfrm>
            <a:off x="-75933300" y="3770423"/>
            <a:ext cx="10896600" cy="1526452"/>
            <a:chOff x="381000" y="4112348"/>
            <a:chExt cx="10896600" cy="1526452"/>
          </a:xfrm>
        </p:grpSpPr>
        <p:sp>
          <p:nvSpPr>
            <p:cNvPr id="3379" name="Google Shape;3379;p30"/>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3380" name="Google Shape;3380;p30"/>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381" name="Google Shape;3381;p30"/>
          <p:cNvGrpSpPr/>
          <p:nvPr/>
        </p:nvGrpSpPr>
        <p:grpSpPr>
          <a:xfrm>
            <a:off x="-62547593" y="228600"/>
            <a:ext cx="2286000" cy="917378"/>
            <a:chOff x="863384" y="-231864"/>
            <a:chExt cx="2628900" cy="886363"/>
          </a:xfrm>
        </p:grpSpPr>
        <p:sp>
          <p:nvSpPr>
            <p:cNvPr id="3382" name="Google Shape;3382;p30"/>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383" name="Google Shape;3383;p30"/>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3384" name="Google Shape;3384;p30"/>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385" name="Google Shape;3385;p30"/>
          <p:cNvGrpSpPr/>
          <p:nvPr/>
        </p:nvGrpSpPr>
        <p:grpSpPr>
          <a:xfrm>
            <a:off x="-60812418" y="1222832"/>
            <a:ext cx="9834618" cy="4415968"/>
            <a:chOff x="707235" y="1331753"/>
            <a:chExt cx="9834618" cy="4415968"/>
          </a:xfrm>
        </p:grpSpPr>
        <p:grpSp>
          <p:nvGrpSpPr>
            <p:cNvPr id="3386" name="Google Shape;3386;p30"/>
            <p:cNvGrpSpPr/>
            <p:nvPr/>
          </p:nvGrpSpPr>
          <p:grpSpPr>
            <a:xfrm>
              <a:off x="707235" y="1331753"/>
              <a:ext cx="1914824" cy="4380272"/>
              <a:chOff x="707235" y="1331753"/>
              <a:chExt cx="1914824" cy="4380272"/>
            </a:xfrm>
          </p:grpSpPr>
          <p:sp>
            <p:nvSpPr>
              <p:cNvPr id="3387" name="Google Shape;3387;p30"/>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388" name="Google Shape;3388;p30"/>
              <p:cNvGrpSpPr/>
              <p:nvPr/>
            </p:nvGrpSpPr>
            <p:grpSpPr>
              <a:xfrm>
                <a:off x="707235" y="1895206"/>
                <a:ext cx="1902767" cy="1211104"/>
                <a:chOff x="367248" y="1351516"/>
                <a:chExt cx="2762091" cy="1594829"/>
              </a:xfrm>
            </p:grpSpPr>
            <p:sp>
              <p:nvSpPr>
                <p:cNvPr id="3389" name="Google Shape;3389;p30"/>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90" name="Google Shape;3390;p30"/>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3391" name="Google Shape;3391;p30"/>
              <p:cNvGrpSpPr/>
              <p:nvPr/>
            </p:nvGrpSpPr>
            <p:grpSpPr>
              <a:xfrm>
                <a:off x="707584" y="3273372"/>
                <a:ext cx="1902069" cy="1138118"/>
                <a:chOff x="358059" y="1325927"/>
                <a:chExt cx="2761078" cy="1498718"/>
              </a:xfrm>
            </p:grpSpPr>
            <p:sp>
              <p:nvSpPr>
                <p:cNvPr id="3392" name="Google Shape;3392;p30"/>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93" name="Google Shape;3393;p30"/>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3394" name="Google Shape;3394;p30"/>
              <p:cNvGrpSpPr/>
              <p:nvPr/>
            </p:nvGrpSpPr>
            <p:grpSpPr>
              <a:xfrm>
                <a:off x="712697" y="4586479"/>
                <a:ext cx="1909362" cy="1125546"/>
                <a:chOff x="329517" y="1325927"/>
                <a:chExt cx="2771665" cy="1482162"/>
              </a:xfrm>
            </p:grpSpPr>
            <p:sp>
              <p:nvSpPr>
                <p:cNvPr id="3395" name="Google Shape;3395;p30"/>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96" name="Google Shape;3396;p30"/>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3397" name="Google Shape;3397;p30"/>
            <p:cNvGrpSpPr/>
            <p:nvPr/>
          </p:nvGrpSpPr>
          <p:grpSpPr>
            <a:xfrm>
              <a:off x="2911630" y="1331753"/>
              <a:ext cx="3658735" cy="4380272"/>
              <a:chOff x="2911630" y="1331753"/>
              <a:chExt cx="3658735" cy="4380272"/>
            </a:xfrm>
          </p:grpSpPr>
          <p:grpSp>
            <p:nvGrpSpPr>
              <p:cNvPr id="3398" name="Google Shape;3398;p30"/>
              <p:cNvGrpSpPr/>
              <p:nvPr/>
            </p:nvGrpSpPr>
            <p:grpSpPr>
              <a:xfrm>
                <a:off x="2911630" y="1331753"/>
                <a:ext cx="3630783" cy="400618"/>
                <a:chOff x="439983" y="668969"/>
                <a:chExt cx="3630783" cy="400618"/>
              </a:xfrm>
            </p:grpSpPr>
            <p:sp>
              <p:nvSpPr>
                <p:cNvPr id="3399" name="Google Shape;3399;p30"/>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00" name="Google Shape;3400;p30"/>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3401" name="Google Shape;3401;p30"/>
              <p:cNvGrpSpPr/>
              <p:nvPr/>
            </p:nvGrpSpPr>
            <p:grpSpPr>
              <a:xfrm>
                <a:off x="2911630" y="1895014"/>
                <a:ext cx="3658735" cy="1195916"/>
                <a:chOff x="343281" y="1952120"/>
                <a:chExt cx="3658735" cy="1195916"/>
              </a:xfrm>
            </p:grpSpPr>
            <p:sp>
              <p:nvSpPr>
                <p:cNvPr id="3402" name="Google Shape;3402;p30"/>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03" name="Google Shape;3403;p30"/>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3404" name="Google Shape;3404;p30"/>
              <p:cNvGrpSpPr/>
              <p:nvPr/>
            </p:nvGrpSpPr>
            <p:grpSpPr>
              <a:xfrm>
                <a:off x="2911630" y="3253573"/>
                <a:ext cx="3630783" cy="1161242"/>
                <a:chOff x="366355" y="1952119"/>
                <a:chExt cx="3630783" cy="1161242"/>
              </a:xfrm>
            </p:grpSpPr>
            <p:sp>
              <p:nvSpPr>
                <p:cNvPr id="3405" name="Google Shape;3405;p30"/>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06" name="Google Shape;3406;p30"/>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3407" name="Google Shape;3407;p30"/>
              <p:cNvGrpSpPr/>
              <p:nvPr/>
            </p:nvGrpSpPr>
            <p:grpSpPr>
              <a:xfrm>
                <a:off x="2911630" y="4577458"/>
                <a:ext cx="3628431" cy="1134567"/>
                <a:chOff x="375938" y="1923054"/>
                <a:chExt cx="3628431" cy="1134567"/>
              </a:xfrm>
            </p:grpSpPr>
            <p:sp>
              <p:nvSpPr>
                <p:cNvPr id="3408" name="Google Shape;3408;p30"/>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09" name="Google Shape;3409;p30"/>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3410" name="Google Shape;3410;p30"/>
            <p:cNvGrpSpPr/>
            <p:nvPr/>
          </p:nvGrpSpPr>
          <p:grpSpPr>
            <a:xfrm>
              <a:off x="6821281" y="1331753"/>
              <a:ext cx="3720572" cy="4415968"/>
              <a:chOff x="6821281" y="1331753"/>
              <a:chExt cx="3720572" cy="4415968"/>
            </a:xfrm>
          </p:grpSpPr>
          <p:grpSp>
            <p:nvGrpSpPr>
              <p:cNvPr id="3411" name="Google Shape;3411;p30"/>
              <p:cNvGrpSpPr/>
              <p:nvPr/>
            </p:nvGrpSpPr>
            <p:grpSpPr>
              <a:xfrm>
                <a:off x="6821281" y="1331753"/>
                <a:ext cx="3628431" cy="400618"/>
                <a:chOff x="453945" y="668969"/>
                <a:chExt cx="3628431" cy="400618"/>
              </a:xfrm>
            </p:grpSpPr>
            <p:sp>
              <p:nvSpPr>
                <p:cNvPr id="3412" name="Google Shape;3412;p30"/>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13" name="Google Shape;3413;p30"/>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3414" name="Google Shape;3414;p30"/>
              <p:cNvGrpSpPr/>
              <p:nvPr/>
            </p:nvGrpSpPr>
            <p:grpSpPr>
              <a:xfrm>
                <a:off x="6821281" y="1895013"/>
                <a:ext cx="3720572" cy="1211297"/>
                <a:chOff x="347925" y="1952119"/>
                <a:chExt cx="3720572" cy="1211297"/>
              </a:xfrm>
            </p:grpSpPr>
            <p:sp>
              <p:nvSpPr>
                <p:cNvPr id="3415" name="Google Shape;3415;p30"/>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16" name="Google Shape;3416;p30"/>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3417" name="Google Shape;3417;p30"/>
              <p:cNvGrpSpPr/>
              <p:nvPr/>
            </p:nvGrpSpPr>
            <p:grpSpPr>
              <a:xfrm>
                <a:off x="6821281" y="3250248"/>
                <a:ext cx="3706521" cy="1161242"/>
                <a:chOff x="361976" y="1952120"/>
                <a:chExt cx="3706521" cy="1161242"/>
              </a:xfrm>
            </p:grpSpPr>
            <p:sp>
              <p:nvSpPr>
                <p:cNvPr id="3418" name="Google Shape;3418;p30"/>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19" name="Google Shape;3419;p30"/>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3420" name="Google Shape;3420;p30"/>
              <p:cNvGrpSpPr/>
              <p:nvPr/>
            </p:nvGrpSpPr>
            <p:grpSpPr>
              <a:xfrm>
                <a:off x="6821281" y="4586479"/>
                <a:ext cx="3628431" cy="1161242"/>
                <a:chOff x="347925" y="1952120"/>
                <a:chExt cx="3628431" cy="1161242"/>
              </a:xfrm>
            </p:grpSpPr>
            <p:sp>
              <p:nvSpPr>
                <p:cNvPr id="3421" name="Google Shape;3421;p30"/>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22" name="Google Shape;3422;p30"/>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3423" name="Google Shape;3423;p30"/>
          <p:cNvSpPr txBox="1"/>
          <p:nvPr/>
        </p:nvSpPr>
        <p:spPr>
          <a:xfrm>
            <a:off x="-58149644"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3424" name="Google Shape;3424;p30"/>
          <p:cNvGrpSpPr/>
          <p:nvPr/>
        </p:nvGrpSpPr>
        <p:grpSpPr>
          <a:xfrm>
            <a:off x="-48983993" y="228600"/>
            <a:ext cx="2286000" cy="1194376"/>
            <a:chOff x="863384" y="-231864"/>
            <a:chExt cx="2628900" cy="1153996"/>
          </a:xfrm>
        </p:grpSpPr>
        <p:sp>
          <p:nvSpPr>
            <p:cNvPr id="3425" name="Google Shape;3425;p30"/>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426" name="Google Shape;3426;p30"/>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3427" name="Google Shape;3427;p30"/>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428" name="Google Shape;3428;p30"/>
          <p:cNvSpPr txBox="1"/>
          <p:nvPr/>
        </p:nvSpPr>
        <p:spPr>
          <a:xfrm>
            <a:off x="-450342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3429" name="Google Shape;3429;p30" descr="User outline"/>
          <p:cNvPicPr preferRelativeResize="0"/>
          <p:nvPr/>
        </p:nvPicPr>
        <p:blipFill rotWithShape="1">
          <a:blip r:embed="rId3">
            <a:alphaModFix/>
          </a:blip>
          <a:srcRect/>
          <a:stretch/>
        </p:blipFill>
        <p:spPr>
          <a:xfrm>
            <a:off x="-48166073" y="1759697"/>
            <a:ext cx="3061219" cy="3061219"/>
          </a:xfrm>
          <a:prstGeom prst="rect">
            <a:avLst/>
          </a:prstGeom>
          <a:noFill/>
          <a:ln>
            <a:noFill/>
          </a:ln>
        </p:spPr>
      </p:pic>
      <p:grpSp>
        <p:nvGrpSpPr>
          <p:cNvPr id="3430" name="Google Shape;3430;p30"/>
          <p:cNvGrpSpPr/>
          <p:nvPr/>
        </p:nvGrpSpPr>
        <p:grpSpPr>
          <a:xfrm>
            <a:off x="-36563393" y="228600"/>
            <a:ext cx="2286000" cy="1194375"/>
            <a:chOff x="863384" y="-231864"/>
            <a:chExt cx="2628900" cy="1153995"/>
          </a:xfrm>
        </p:grpSpPr>
        <p:sp>
          <p:nvSpPr>
            <p:cNvPr id="3431" name="Google Shape;3431;p30"/>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432" name="Google Shape;3432;p30"/>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3433" name="Google Shape;3433;p30"/>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434" name="Google Shape;3434;p30"/>
          <p:cNvGrpSpPr/>
          <p:nvPr/>
        </p:nvGrpSpPr>
        <p:grpSpPr>
          <a:xfrm>
            <a:off x="-34078677" y="685800"/>
            <a:ext cx="7495743" cy="4793343"/>
            <a:chOff x="3629457" y="421164"/>
            <a:chExt cx="7495743" cy="4793343"/>
          </a:xfrm>
        </p:grpSpPr>
        <p:grpSp>
          <p:nvGrpSpPr>
            <p:cNvPr id="3435" name="Google Shape;3435;p30"/>
            <p:cNvGrpSpPr/>
            <p:nvPr/>
          </p:nvGrpSpPr>
          <p:grpSpPr>
            <a:xfrm>
              <a:off x="3629457" y="421164"/>
              <a:ext cx="7495743" cy="400618"/>
              <a:chOff x="3200400" y="1709630"/>
              <a:chExt cx="6521814" cy="400618"/>
            </a:xfrm>
          </p:grpSpPr>
          <p:sp>
            <p:nvSpPr>
              <p:cNvPr id="3436" name="Google Shape;3436;p30"/>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37" name="Google Shape;3437;p30"/>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3438" name="Google Shape;3438;p30"/>
            <p:cNvGrpSpPr/>
            <p:nvPr/>
          </p:nvGrpSpPr>
          <p:grpSpPr>
            <a:xfrm>
              <a:off x="3629457" y="950035"/>
              <a:ext cx="7495743" cy="400618"/>
              <a:chOff x="3629457" y="950035"/>
              <a:chExt cx="7495743" cy="400618"/>
            </a:xfrm>
          </p:grpSpPr>
          <p:sp>
            <p:nvSpPr>
              <p:cNvPr id="3439" name="Google Shape;3439;p30"/>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40" name="Google Shape;3440;p30"/>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3441" name="Google Shape;3441;p30"/>
            <p:cNvGrpSpPr/>
            <p:nvPr/>
          </p:nvGrpSpPr>
          <p:grpSpPr>
            <a:xfrm>
              <a:off x="3629457" y="1411138"/>
              <a:ext cx="7495743" cy="400618"/>
              <a:chOff x="3629457" y="950035"/>
              <a:chExt cx="7495743" cy="400618"/>
            </a:xfrm>
          </p:grpSpPr>
          <p:sp>
            <p:nvSpPr>
              <p:cNvPr id="3442" name="Google Shape;3442;p30"/>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43" name="Google Shape;3443;p30"/>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3444" name="Google Shape;3444;p30"/>
            <p:cNvGrpSpPr/>
            <p:nvPr/>
          </p:nvGrpSpPr>
          <p:grpSpPr>
            <a:xfrm>
              <a:off x="3629457" y="1872241"/>
              <a:ext cx="7495743" cy="400618"/>
              <a:chOff x="3629457" y="950035"/>
              <a:chExt cx="7495743" cy="400618"/>
            </a:xfrm>
          </p:grpSpPr>
          <p:sp>
            <p:nvSpPr>
              <p:cNvPr id="3445" name="Google Shape;3445;p30"/>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46" name="Google Shape;3446;p30"/>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3447" name="Google Shape;3447;p30"/>
            <p:cNvGrpSpPr/>
            <p:nvPr/>
          </p:nvGrpSpPr>
          <p:grpSpPr>
            <a:xfrm>
              <a:off x="3629457" y="2333344"/>
              <a:ext cx="7495743" cy="400618"/>
              <a:chOff x="3629457" y="950035"/>
              <a:chExt cx="7495743" cy="400618"/>
            </a:xfrm>
          </p:grpSpPr>
          <p:sp>
            <p:nvSpPr>
              <p:cNvPr id="3448" name="Google Shape;3448;p30"/>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49" name="Google Shape;3449;p30"/>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3450" name="Google Shape;3450;p30"/>
            <p:cNvGrpSpPr/>
            <p:nvPr/>
          </p:nvGrpSpPr>
          <p:grpSpPr>
            <a:xfrm>
              <a:off x="3629457" y="2794447"/>
              <a:ext cx="7495743" cy="400618"/>
              <a:chOff x="3629457" y="950035"/>
              <a:chExt cx="7495743" cy="400618"/>
            </a:xfrm>
          </p:grpSpPr>
          <p:sp>
            <p:nvSpPr>
              <p:cNvPr id="3451" name="Google Shape;3451;p30"/>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52" name="Google Shape;3452;p30"/>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3453" name="Google Shape;3453;p30"/>
            <p:cNvGrpSpPr/>
            <p:nvPr/>
          </p:nvGrpSpPr>
          <p:grpSpPr>
            <a:xfrm>
              <a:off x="3629457" y="3255550"/>
              <a:ext cx="7495743" cy="400618"/>
              <a:chOff x="3629457" y="950035"/>
              <a:chExt cx="7495743" cy="400618"/>
            </a:xfrm>
          </p:grpSpPr>
          <p:sp>
            <p:nvSpPr>
              <p:cNvPr id="3454" name="Google Shape;3454;p30"/>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55" name="Google Shape;3455;p30"/>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3456" name="Google Shape;3456;p30"/>
            <p:cNvGrpSpPr/>
            <p:nvPr/>
          </p:nvGrpSpPr>
          <p:grpSpPr>
            <a:xfrm>
              <a:off x="3629457" y="3716653"/>
              <a:ext cx="7495743" cy="400618"/>
              <a:chOff x="3629457" y="950035"/>
              <a:chExt cx="7495743" cy="400618"/>
            </a:xfrm>
          </p:grpSpPr>
          <p:sp>
            <p:nvSpPr>
              <p:cNvPr id="3457" name="Google Shape;3457;p30"/>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58" name="Google Shape;3458;p30"/>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3459" name="Google Shape;3459;p30"/>
            <p:cNvGrpSpPr/>
            <p:nvPr/>
          </p:nvGrpSpPr>
          <p:grpSpPr>
            <a:xfrm>
              <a:off x="3629457" y="4177756"/>
              <a:ext cx="7495743" cy="400618"/>
              <a:chOff x="3629457" y="950035"/>
              <a:chExt cx="7495743" cy="400618"/>
            </a:xfrm>
          </p:grpSpPr>
          <p:sp>
            <p:nvSpPr>
              <p:cNvPr id="3460" name="Google Shape;3460;p30"/>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1" name="Google Shape;3461;p30"/>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3462" name="Google Shape;3462;p30"/>
            <p:cNvGrpSpPr/>
            <p:nvPr/>
          </p:nvGrpSpPr>
          <p:grpSpPr>
            <a:xfrm>
              <a:off x="3629457" y="4638858"/>
              <a:ext cx="7495743" cy="575649"/>
              <a:chOff x="3629457" y="950034"/>
              <a:chExt cx="7495743" cy="575649"/>
            </a:xfrm>
          </p:grpSpPr>
          <p:sp>
            <p:nvSpPr>
              <p:cNvPr id="3463" name="Google Shape;3463;p30"/>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4" name="Google Shape;3464;p30"/>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3465" name="Google Shape;3465;p30"/>
          <p:cNvSpPr/>
          <p:nvPr/>
        </p:nvSpPr>
        <p:spPr>
          <a:xfrm>
            <a:off x="-316992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3466" name="Google Shape;3466;p30"/>
          <p:cNvGrpSpPr/>
          <p:nvPr/>
        </p:nvGrpSpPr>
        <p:grpSpPr>
          <a:xfrm>
            <a:off x="-23990393" y="228600"/>
            <a:ext cx="2286000" cy="1194376"/>
            <a:chOff x="863384" y="-231864"/>
            <a:chExt cx="2628900" cy="1153996"/>
          </a:xfrm>
        </p:grpSpPr>
        <p:sp>
          <p:nvSpPr>
            <p:cNvPr id="3467" name="Google Shape;3467;p30"/>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468" name="Google Shape;3468;p30"/>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3469" name="Google Shape;3469;p30"/>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470" name="Google Shape;3470;p30"/>
          <p:cNvSpPr txBox="1"/>
          <p:nvPr/>
        </p:nvSpPr>
        <p:spPr>
          <a:xfrm>
            <a:off x="-21545826"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3471" name="Google Shape;3471;p30"/>
          <p:cNvGrpSpPr/>
          <p:nvPr/>
        </p:nvGrpSpPr>
        <p:grpSpPr>
          <a:xfrm>
            <a:off x="-12712793" y="228600"/>
            <a:ext cx="2286000" cy="1440597"/>
            <a:chOff x="863384" y="-231864"/>
            <a:chExt cx="2628900" cy="1391893"/>
          </a:xfrm>
        </p:grpSpPr>
        <p:sp>
          <p:nvSpPr>
            <p:cNvPr id="3472" name="Google Shape;3472;p30"/>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473" name="Google Shape;3473;p30"/>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3474" name="Google Shape;3474;p30"/>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475" name="Google Shape;3475;p30"/>
          <p:cNvGrpSpPr/>
          <p:nvPr/>
        </p:nvGrpSpPr>
        <p:grpSpPr>
          <a:xfrm>
            <a:off x="-10228077" y="685800"/>
            <a:ext cx="7495743" cy="4793343"/>
            <a:chOff x="3629457" y="421164"/>
            <a:chExt cx="7495743" cy="4793343"/>
          </a:xfrm>
        </p:grpSpPr>
        <p:grpSp>
          <p:nvGrpSpPr>
            <p:cNvPr id="3476" name="Google Shape;3476;p30"/>
            <p:cNvGrpSpPr/>
            <p:nvPr/>
          </p:nvGrpSpPr>
          <p:grpSpPr>
            <a:xfrm>
              <a:off x="3629457" y="421164"/>
              <a:ext cx="7495743" cy="400618"/>
              <a:chOff x="3200400" y="1709630"/>
              <a:chExt cx="6521814" cy="400618"/>
            </a:xfrm>
          </p:grpSpPr>
          <p:sp>
            <p:nvSpPr>
              <p:cNvPr id="3477" name="Google Shape;3477;p30"/>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78" name="Google Shape;3478;p30"/>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3479" name="Google Shape;3479;p30"/>
            <p:cNvGrpSpPr/>
            <p:nvPr/>
          </p:nvGrpSpPr>
          <p:grpSpPr>
            <a:xfrm>
              <a:off x="3629457" y="950035"/>
              <a:ext cx="7495743" cy="400618"/>
              <a:chOff x="3629457" y="950035"/>
              <a:chExt cx="7495743" cy="400618"/>
            </a:xfrm>
          </p:grpSpPr>
          <p:sp>
            <p:nvSpPr>
              <p:cNvPr id="3480" name="Google Shape;3480;p30"/>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81" name="Google Shape;3481;p30"/>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3482" name="Google Shape;3482;p30"/>
            <p:cNvGrpSpPr/>
            <p:nvPr/>
          </p:nvGrpSpPr>
          <p:grpSpPr>
            <a:xfrm>
              <a:off x="3629457" y="1411138"/>
              <a:ext cx="7495743" cy="400618"/>
              <a:chOff x="3629457" y="950035"/>
              <a:chExt cx="7495743" cy="400618"/>
            </a:xfrm>
          </p:grpSpPr>
          <p:sp>
            <p:nvSpPr>
              <p:cNvPr id="3483" name="Google Shape;3483;p30"/>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84" name="Google Shape;3484;p30"/>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3485" name="Google Shape;3485;p30"/>
            <p:cNvGrpSpPr/>
            <p:nvPr/>
          </p:nvGrpSpPr>
          <p:grpSpPr>
            <a:xfrm>
              <a:off x="3629457" y="1872241"/>
              <a:ext cx="7495743" cy="400618"/>
              <a:chOff x="3629457" y="950035"/>
              <a:chExt cx="7495743" cy="400618"/>
            </a:xfrm>
          </p:grpSpPr>
          <p:sp>
            <p:nvSpPr>
              <p:cNvPr id="3486" name="Google Shape;3486;p30"/>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87" name="Google Shape;3487;p30"/>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3488" name="Google Shape;3488;p30"/>
            <p:cNvGrpSpPr/>
            <p:nvPr/>
          </p:nvGrpSpPr>
          <p:grpSpPr>
            <a:xfrm>
              <a:off x="3629457" y="2333344"/>
              <a:ext cx="7495743" cy="400618"/>
              <a:chOff x="3629457" y="950035"/>
              <a:chExt cx="7495743" cy="400618"/>
            </a:xfrm>
          </p:grpSpPr>
          <p:sp>
            <p:nvSpPr>
              <p:cNvPr id="3489" name="Google Shape;3489;p30"/>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90" name="Google Shape;3490;p30"/>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3491" name="Google Shape;3491;p30"/>
            <p:cNvGrpSpPr/>
            <p:nvPr/>
          </p:nvGrpSpPr>
          <p:grpSpPr>
            <a:xfrm>
              <a:off x="3629457" y="2794447"/>
              <a:ext cx="7495743" cy="400618"/>
              <a:chOff x="3629457" y="950035"/>
              <a:chExt cx="7495743" cy="400618"/>
            </a:xfrm>
          </p:grpSpPr>
          <p:sp>
            <p:nvSpPr>
              <p:cNvPr id="3492" name="Google Shape;3492;p30"/>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93" name="Google Shape;3493;p30"/>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3494" name="Google Shape;3494;p30"/>
            <p:cNvGrpSpPr/>
            <p:nvPr/>
          </p:nvGrpSpPr>
          <p:grpSpPr>
            <a:xfrm>
              <a:off x="3629457" y="3255550"/>
              <a:ext cx="7495743" cy="400618"/>
              <a:chOff x="3629457" y="950035"/>
              <a:chExt cx="7495743" cy="400618"/>
            </a:xfrm>
          </p:grpSpPr>
          <p:sp>
            <p:nvSpPr>
              <p:cNvPr id="3495" name="Google Shape;3495;p30"/>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96" name="Google Shape;3496;p30"/>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3497" name="Google Shape;3497;p30"/>
            <p:cNvGrpSpPr/>
            <p:nvPr/>
          </p:nvGrpSpPr>
          <p:grpSpPr>
            <a:xfrm>
              <a:off x="3629457" y="3716653"/>
              <a:ext cx="7495743" cy="400618"/>
              <a:chOff x="3629457" y="950035"/>
              <a:chExt cx="7495743" cy="400618"/>
            </a:xfrm>
          </p:grpSpPr>
          <p:sp>
            <p:nvSpPr>
              <p:cNvPr id="3498" name="Google Shape;3498;p30"/>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99" name="Google Shape;3499;p30"/>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3500" name="Google Shape;3500;p30"/>
            <p:cNvGrpSpPr/>
            <p:nvPr/>
          </p:nvGrpSpPr>
          <p:grpSpPr>
            <a:xfrm>
              <a:off x="3629457" y="4177756"/>
              <a:ext cx="7495743" cy="400618"/>
              <a:chOff x="3629457" y="950035"/>
              <a:chExt cx="7495743" cy="400618"/>
            </a:xfrm>
          </p:grpSpPr>
          <p:sp>
            <p:nvSpPr>
              <p:cNvPr id="3501" name="Google Shape;3501;p30"/>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02" name="Google Shape;3502;p30"/>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3503" name="Google Shape;3503;p30"/>
            <p:cNvGrpSpPr/>
            <p:nvPr/>
          </p:nvGrpSpPr>
          <p:grpSpPr>
            <a:xfrm>
              <a:off x="3629457" y="4638858"/>
              <a:ext cx="7495743" cy="575649"/>
              <a:chOff x="3629457" y="950034"/>
              <a:chExt cx="7495743" cy="575649"/>
            </a:xfrm>
          </p:grpSpPr>
          <p:sp>
            <p:nvSpPr>
              <p:cNvPr id="3504" name="Google Shape;3504;p30"/>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05" name="Google Shape;3505;p30"/>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3506" name="Google Shape;3506;p30"/>
          <p:cNvSpPr txBox="1"/>
          <p:nvPr/>
        </p:nvSpPr>
        <p:spPr>
          <a:xfrm>
            <a:off x="-10272671"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sp>
        <p:nvSpPr>
          <p:cNvPr id="3507" name="Google Shape;3507;p30"/>
          <p:cNvSpPr/>
          <p:nvPr/>
        </p:nvSpPr>
        <p:spPr>
          <a:xfrm>
            <a:off x="4267199" y="1673615"/>
            <a:ext cx="3401311" cy="3401311"/>
          </a:xfrm>
          <a:custGeom>
            <a:avLst/>
            <a:gdLst/>
            <a:ahLst/>
            <a:cxnLst/>
            <a:rect l="l" t="t" r="r" b="b"/>
            <a:pathLst>
              <a:path w="3690570" h="3690570" extrusionOk="0">
                <a:moveTo>
                  <a:pt x="1845285" y="0"/>
                </a:moveTo>
                <a:cubicBezTo>
                  <a:pt x="2864408" y="0"/>
                  <a:pt x="3690570" y="826162"/>
                  <a:pt x="3690570" y="1845285"/>
                </a:cubicBezTo>
                <a:cubicBezTo>
                  <a:pt x="3690570" y="2864408"/>
                  <a:pt x="2864408" y="3690570"/>
                  <a:pt x="1845285" y="3690570"/>
                </a:cubicBezTo>
                <a:cubicBezTo>
                  <a:pt x="826162" y="3690570"/>
                  <a:pt x="0" y="2864408"/>
                  <a:pt x="0" y="1845285"/>
                </a:cubicBezTo>
                <a:cubicBezTo>
                  <a:pt x="0" y="826162"/>
                  <a:pt x="826162" y="0"/>
                  <a:pt x="1845285" y="0"/>
                </a:cubicBezTo>
                <a:close/>
                <a:moveTo>
                  <a:pt x="1845286" y="238299"/>
                </a:moveTo>
                <a:cubicBezTo>
                  <a:pt x="957772" y="238299"/>
                  <a:pt x="238299" y="957772"/>
                  <a:pt x="238299" y="1845286"/>
                </a:cubicBezTo>
                <a:cubicBezTo>
                  <a:pt x="238299" y="2732800"/>
                  <a:pt x="957772" y="3452273"/>
                  <a:pt x="1845286" y="3452273"/>
                </a:cubicBezTo>
                <a:cubicBezTo>
                  <a:pt x="2732800" y="3452273"/>
                  <a:pt x="3452273" y="2732800"/>
                  <a:pt x="3452273" y="1845286"/>
                </a:cubicBezTo>
                <a:cubicBezTo>
                  <a:pt x="3452273" y="957772"/>
                  <a:pt x="2732800" y="238299"/>
                  <a:pt x="1845286" y="238299"/>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08" name="Google Shape;3508;p30"/>
          <p:cNvSpPr/>
          <p:nvPr/>
        </p:nvSpPr>
        <p:spPr>
          <a:xfrm>
            <a:off x="3925185" y="186496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09" name="Google Shape;3509;p30"/>
          <p:cNvSpPr/>
          <p:nvPr/>
        </p:nvSpPr>
        <p:spPr>
          <a:xfrm rot="1671848">
            <a:off x="6690751" y="146321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0" name="Google Shape;3510;p30"/>
          <p:cNvSpPr/>
          <p:nvPr/>
        </p:nvSpPr>
        <p:spPr>
          <a:xfrm rot="5400000">
            <a:off x="7651887" y="3096343"/>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1" name="Google Shape;3511;p30"/>
          <p:cNvSpPr/>
          <p:nvPr/>
        </p:nvSpPr>
        <p:spPr>
          <a:xfrm rot="8782795">
            <a:off x="6777187" y="4847336"/>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2" name="Google Shape;3512;p30"/>
          <p:cNvSpPr/>
          <p:nvPr/>
        </p:nvSpPr>
        <p:spPr>
          <a:xfrm rot="-9071727">
            <a:off x="4687749" y="4852837"/>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3" name="Google Shape;3513;p30"/>
          <p:cNvSpPr/>
          <p:nvPr/>
        </p:nvSpPr>
        <p:spPr>
          <a:xfrm rot="-5400000">
            <a:off x="3780911" y="3135438"/>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4" name="Google Shape;3514;p30"/>
          <p:cNvSpPr/>
          <p:nvPr/>
        </p:nvSpPr>
        <p:spPr>
          <a:xfrm rot="-1726632">
            <a:off x="4770449" y="147897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5" name="Google Shape;3515;p30"/>
          <p:cNvSpPr txBox="1"/>
          <p:nvPr/>
        </p:nvSpPr>
        <p:spPr>
          <a:xfrm>
            <a:off x="4881206" y="2632471"/>
            <a:ext cx="2152171"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rgbClr val="F5F5F4"/>
                </a:solidFill>
                <a:latin typeface="Open Sans"/>
                <a:ea typeface="Open Sans"/>
                <a:cs typeface="Open Sans"/>
                <a:sym typeface="Open Sans"/>
              </a:rPr>
              <a:t>Process </a:t>
            </a:r>
            <a:r>
              <a:rPr lang="en-US" sz="2600">
                <a:solidFill>
                  <a:srgbClr val="F5F5F4"/>
                </a:solidFill>
                <a:latin typeface="Open Sans"/>
                <a:ea typeface="Open Sans"/>
                <a:cs typeface="Open Sans"/>
                <a:sym typeface="Open Sans"/>
              </a:rPr>
              <a:t>of Providing PIN Services</a:t>
            </a:r>
            <a:endParaRPr/>
          </a:p>
        </p:txBody>
      </p:sp>
      <p:sp>
        <p:nvSpPr>
          <p:cNvPr id="3516" name="Google Shape;3516;p30"/>
          <p:cNvSpPr txBox="1"/>
          <p:nvPr/>
        </p:nvSpPr>
        <p:spPr>
          <a:xfrm>
            <a:off x="4033318" y="2300725"/>
            <a:ext cx="93347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Open Sans"/>
                <a:ea typeface="Open Sans"/>
                <a:cs typeface="Open Sans"/>
                <a:sym typeface="Open Sans"/>
              </a:rPr>
              <a:t>Billing</a:t>
            </a:r>
            <a:endParaRPr/>
          </a:p>
        </p:txBody>
      </p:sp>
      <p:grpSp>
        <p:nvGrpSpPr>
          <p:cNvPr id="3517" name="Google Shape;3517;p30"/>
          <p:cNvGrpSpPr/>
          <p:nvPr/>
        </p:nvGrpSpPr>
        <p:grpSpPr>
          <a:xfrm>
            <a:off x="5393927" y="1038934"/>
            <a:ext cx="1147854" cy="1147854"/>
            <a:chOff x="5393927" y="1038934"/>
            <a:chExt cx="1147854" cy="1147854"/>
          </a:xfrm>
        </p:grpSpPr>
        <p:sp>
          <p:nvSpPr>
            <p:cNvPr id="3518" name="Google Shape;3518;p30"/>
            <p:cNvSpPr/>
            <p:nvPr/>
          </p:nvSpPr>
          <p:spPr>
            <a:xfrm>
              <a:off x="5393927" y="1038934"/>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9" name="Google Shape;3519;p30"/>
            <p:cNvSpPr txBox="1"/>
            <p:nvPr/>
          </p:nvSpPr>
          <p:spPr>
            <a:xfrm>
              <a:off x="5445978" y="1403150"/>
              <a:ext cx="1034256"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Initiating Visit</a:t>
              </a:r>
              <a:endParaRPr/>
            </a:p>
          </p:txBody>
        </p:sp>
        <p:sp>
          <p:nvSpPr>
            <p:cNvPr id="3520" name="Google Shape;3520;p30"/>
            <p:cNvSpPr txBox="1"/>
            <p:nvPr/>
          </p:nvSpPr>
          <p:spPr>
            <a:xfrm>
              <a:off x="5690193" y="121467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1</a:t>
              </a:r>
              <a:endParaRPr/>
            </a:p>
          </p:txBody>
        </p:sp>
      </p:grpSp>
      <p:grpSp>
        <p:nvGrpSpPr>
          <p:cNvPr id="3521" name="Google Shape;3521;p30"/>
          <p:cNvGrpSpPr/>
          <p:nvPr/>
        </p:nvGrpSpPr>
        <p:grpSpPr>
          <a:xfrm>
            <a:off x="6841544" y="1836577"/>
            <a:ext cx="1147854" cy="1147854"/>
            <a:chOff x="6841544" y="1836577"/>
            <a:chExt cx="1147854" cy="1147854"/>
          </a:xfrm>
        </p:grpSpPr>
        <p:sp>
          <p:nvSpPr>
            <p:cNvPr id="3522" name="Google Shape;3522;p30"/>
            <p:cNvSpPr/>
            <p:nvPr/>
          </p:nvSpPr>
          <p:spPr>
            <a:xfrm>
              <a:off x="6841544" y="183657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3" name="Google Shape;3523;p30"/>
            <p:cNvSpPr txBox="1"/>
            <p:nvPr/>
          </p:nvSpPr>
          <p:spPr>
            <a:xfrm>
              <a:off x="6868163" y="2192672"/>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Treatment Plan</a:t>
              </a:r>
              <a:endParaRPr/>
            </a:p>
          </p:txBody>
        </p:sp>
        <p:sp>
          <p:nvSpPr>
            <p:cNvPr id="3524" name="Google Shape;3524;p30"/>
            <p:cNvSpPr txBox="1"/>
            <p:nvPr/>
          </p:nvSpPr>
          <p:spPr>
            <a:xfrm>
              <a:off x="7146899" y="2048709"/>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2</a:t>
              </a:r>
              <a:endParaRPr/>
            </a:p>
          </p:txBody>
        </p:sp>
      </p:grpSp>
      <p:grpSp>
        <p:nvGrpSpPr>
          <p:cNvPr id="3525" name="Google Shape;3525;p30"/>
          <p:cNvGrpSpPr/>
          <p:nvPr/>
        </p:nvGrpSpPr>
        <p:grpSpPr>
          <a:xfrm>
            <a:off x="6841544" y="3538421"/>
            <a:ext cx="1147854" cy="1147854"/>
            <a:chOff x="6841544" y="3538421"/>
            <a:chExt cx="1147854" cy="1147854"/>
          </a:xfrm>
        </p:grpSpPr>
        <p:sp>
          <p:nvSpPr>
            <p:cNvPr id="3526" name="Google Shape;3526;p30"/>
            <p:cNvSpPr/>
            <p:nvPr/>
          </p:nvSpPr>
          <p:spPr>
            <a:xfrm>
              <a:off x="6841544" y="3538421"/>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7" name="Google Shape;3527;p30"/>
            <p:cNvSpPr txBox="1"/>
            <p:nvPr/>
          </p:nvSpPr>
          <p:spPr>
            <a:xfrm>
              <a:off x="6877400" y="3959721"/>
              <a:ext cx="1090873" cy="292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Consent</a:t>
              </a:r>
              <a:endParaRPr/>
            </a:p>
          </p:txBody>
        </p:sp>
        <p:sp>
          <p:nvSpPr>
            <p:cNvPr id="3528" name="Google Shape;3528;p30"/>
            <p:cNvSpPr txBox="1"/>
            <p:nvPr/>
          </p:nvSpPr>
          <p:spPr>
            <a:xfrm>
              <a:off x="7166830" y="379212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3</a:t>
              </a:r>
              <a:endParaRPr/>
            </a:p>
          </p:txBody>
        </p:sp>
      </p:grpSp>
      <p:grpSp>
        <p:nvGrpSpPr>
          <p:cNvPr id="3529" name="Google Shape;3529;p30"/>
          <p:cNvGrpSpPr/>
          <p:nvPr/>
        </p:nvGrpSpPr>
        <p:grpSpPr>
          <a:xfrm>
            <a:off x="5393927" y="4381907"/>
            <a:ext cx="1147854" cy="1147854"/>
            <a:chOff x="5393927" y="4381907"/>
            <a:chExt cx="1147854" cy="1147854"/>
          </a:xfrm>
        </p:grpSpPr>
        <p:sp>
          <p:nvSpPr>
            <p:cNvPr id="3530" name="Google Shape;3530;p30"/>
            <p:cNvSpPr/>
            <p:nvPr/>
          </p:nvSpPr>
          <p:spPr>
            <a:xfrm>
              <a:off x="5393927" y="438190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31" name="Google Shape;3531;p30"/>
            <p:cNvSpPr txBox="1"/>
            <p:nvPr/>
          </p:nvSpPr>
          <p:spPr>
            <a:xfrm>
              <a:off x="5401252" y="4716185"/>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Provision of Services</a:t>
              </a:r>
              <a:endParaRPr/>
            </a:p>
          </p:txBody>
        </p:sp>
        <p:sp>
          <p:nvSpPr>
            <p:cNvPr id="3532" name="Google Shape;3532;p30"/>
            <p:cNvSpPr txBox="1"/>
            <p:nvPr/>
          </p:nvSpPr>
          <p:spPr>
            <a:xfrm>
              <a:off x="5679988" y="4516292"/>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4</a:t>
              </a:r>
              <a:endParaRPr/>
            </a:p>
          </p:txBody>
        </p:sp>
      </p:grpSp>
      <p:grpSp>
        <p:nvGrpSpPr>
          <p:cNvPr id="3533" name="Google Shape;3533;p30"/>
          <p:cNvGrpSpPr/>
          <p:nvPr/>
        </p:nvGrpSpPr>
        <p:grpSpPr>
          <a:xfrm>
            <a:off x="2925678" y="3981289"/>
            <a:ext cx="1435543" cy="1147854"/>
            <a:chOff x="3775487" y="3560750"/>
            <a:chExt cx="1435543" cy="1147854"/>
          </a:xfrm>
        </p:grpSpPr>
        <p:sp>
          <p:nvSpPr>
            <p:cNvPr id="3534" name="Google Shape;3534;p30"/>
            <p:cNvSpPr/>
            <p:nvPr/>
          </p:nvSpPr>
          <p:spPr>
            <a:xfrm>
              <a:off x="3925185" y="3560750"/>
              <a:ext cx="1147854" cy="1147854"/>
            </a:xfrm>
            <a:prstGeom prst="ellipse">
              <a:avLst/>
            </a:pr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35" name="Google Shape;3535;p30"/>
            <p:cNvSpPr txBox="1"/>
            <p:nvPr/>
          </p:nvSpPr>
          <p:spPr>
            <a:xfrm>
              <a:off x="3775487" y="4031908"/>
              <a:ext cx="143554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Documentation</a:t>
              </a:r>
              <a:endParaRPr/>
            </a:p>
          </p:txBody>
        </p:sp>
        <p:sp>
          <p:nvSpPr>
            <p:cNvPr id="3536" name="Google Shape;3536;p30"/>
            <p:cNvSpPr txBox="1"/>
            <p:nvPr/>
          </p:nvSpPr>
          <p:spPr>
            <a:xfrm>
              <a:off x="4226558" y="3795483"/>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5</a:t>
              </a:r>
              <a:endParaRPr/>
            </a:p>
          </p:txBody>
        </p:sp>
      </p:grpSp>
      <p:sp>
        <p:nvSpPr>
          <p:cNvPr id="3537" name="Google Shape;3537;p30"/>
          <p:cNvSpPr txBox="1"/>
          <p:nvPr/>
        </p:nvSpPr>
        <p:spPr>
          <a:xfrm>
            <a:off x="4243944" y="2079066"/>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6</a:t>
            </a:r>
            <a:endParaRPr/>
          </a:p>
        </p:txBody>
      </p:sp>
      <p:grpSp>
        <p:nvGrpSpPr>
          <p:cNvPr id="3538" name="Google Shape;3538;p30"/>
          <p:cNvGrpSpPr/>
          <p:nvPr/>
        </p:nvGrpSpPr>
        <p:grpSpPr>
          <a:xfrm>
            <a:off x="241207" y="228600"/>
            <a:ext cx="2286000" cy="978932"/>
            <a:chOff x="863384" y="-231864"/>
            <a:chExt cx="2628900" cy="945836"/>
          </a:xfrm>
        </p:grpSpPr>
        <p:sp>
          <p:nvSpPr>
            <p:cNvPr id="3539" name="Google Shape;3539;p30"/>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PIN Services</a:t>
              </a:r>
              <a:endParaRPr/>
            </a:p>
          </p:txBody>
        </p:sp>
        <p:sp>
          <p:nvSpPr>
            <p:cNvPr id="3540" name="Google Shape;3540;p30"/>
            <p:cNvSpPr txBox="1"/>
            <p:nvPr/>
          </p:nvSpPr>
          <p:spPr>
            <a:xfrm>
              <a:off x="961700" y="357127"/>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Process</a:t>
              </a:r>
              <a:endParaRPr/>
            </a:p>
          </p:txBody>
        </p:sp>
        <p:cxnSp>
          <p:nvCxnSpPr>
            <p:cNvPr id="3541" name="Google Shape;3541;p30"/>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46"/>
        <p:cNvGrpSpPr/>
        <p:nvPr/>
      </p:nvGrpSpPr>
      <p:grpSpPr>
        <a:xfrm>
          <a:off x="0" y="0"/>
          <a:ext cx="0" cy="0"/>
          <a:chOff x="0" y="0"/>
          <a:chExt cx="0" cy="0"/>
        </a:xfrm>
      </p:grpSpPr>
      <p:sp>
        <p:nvSpPr>
          <p:cNvPr id="3547" name="Google Shape;3547;p31"/>
          <p:cNvSpPr/>
          <p:nvPr/>
        </p:nvSpPr>
        <p:spPr>
          <a:xfrm>
            <a:off x="-102184200" y="-914401"/>
            <a:ext cx="1437132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48" name="Google Shape;3548;p31"/>
          <p:cNvGrpSpPr/>
          <p:nvPr/>
        </p:nvGrpSpPr>
        <p:grpSpPr>
          <a:xfrm>
            <a:off x="-98907600" y="1278168"/>
            <a:ext cx="2628900" cy="1527757"/>
            <a:chOff x="863384" y="-231864"/>
            <a:chExt cx="2628900" cy="1527757"/>
          </a:xfrm>
        </p:grpSpPr>
        <p:sp>
          <p:nvSpPr>
            <p:cNvPr id="3549" name="Google Shape;3549;p31"/>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3550" name="Google Shape;3550;p31"/>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3551" name="Google Shape;3551;p31"/>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3552" name="Google Shape;3552;p31"/>
          <p:cNvSpPr txBox="1"/>
          <p:nvPr/>
        </p:nvSpPr>
        <p:spPr>
          <a:xfrm>
            <a:off x="-1004379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3553" name="Google Shape;3553;p31"/>
          <p:cNvGrpSpPr/>
          <p:nvPr/>
        </p:nvGrpSpPr>
        <p:grpSpPr>
          <a:xfrm>
            <a:off x="-93802200" y="990599"/>
            <a:ext cx="4343400" cy="4310152"/>
            <a:chOff x="7094351" y="1019972"/>
            <a:chExt cx="4343400" cy="4310152"/>
          </a:xfrm>
        </p:grpSpPr>
        <p:grpSp>
          <p:nvGrpSpPr>
            <p:cNvPr id="3554" name="Google Shape;3554;p31"/>
            <p:cNvGrpSpPr/>
            <p:nvPr/>
          </p:nvGrpSpPr>
          <p:grpSpPr>
            <a:xfrm>
              <a:off x="7094351" y="1019972"/>
              <a:ext cx="2057400" cy="4306276"/>
              <a:chOff x="6557074" y="1021910"/>
              <a:chExt cx="2057400" cy="4306276"/>
            </a:xfrm>
          </p:grpSpPr>
          <p:grpSp>
            <p:nvGrpSpPr>
              <p:cNvPr id="3555" name="Google Shape;3555;p31"/>
              <p:cNvGrpSpPr/>
              <p:nvPr/>
            </p:nvGrpSpPr>
            <p:grpSpPr>
              <a:xfrm>
                <a:off x="6557074" y="1021910"/>
                <a:ext cx="2057400" cy="2057400"/>
                <a:chOff x="3853911" y="2895600"/>
                <a:chExt cx="2057400" cy="2057400"/>
              </a:xfrm>
            </p:grpSpPr>
            <p:sp>
              <p:nvSpPr>
                <p:cNvPr id="3556" name="Google Shape;3556;p31"/>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57" name="Google Shape;3557;p31"/>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3558" name="Google Shape;3558;p31"/>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3559" name="Google Shape;3559;p31"/>
              <p:cNvGrpSpPr/>
              <p:nvPr/>
            </p:nvGrpSpPr>
            <p:grpSpPr>
              <a:xfrm>
                <a:off x="6557074" y="3270786"/>
                <a:ext cx="2057400" cy="2057400"/>
                <a:chOff x="3853911" y="2895600"/>
                <a:chExt cx="2057400" cy="2057400"/>
              </a:xfrm>
            </p:grpSpPr>
            <p:sp>
              <p:nvSpPr>
                <p:cNvPr id="3560" name="Google Shape;3560;p31"/>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61" name="Google Shape;3561;p31"/>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3562" name="Google Shape;3562;p31"/>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3563" name="Google Shape;3563;p31"/>
            <p:cNvGrpSpPr/>
            <p:nvPr/>
          </p:nvGrpSpPr>
          <p:grpSpPr>
            <a:xfrm>
              <a:off x="9380351" y="1019972"/>
              <a:ext cx="2057400" cy="4310152"/>
              <a:chOff x="9380351" y="1019972"/>
              <a:chExt cx="2057400" cy="4310152"/>
            </a:xfrm>
          </p:grpSpPr>
          <p:grpSp>
            <p:nvGrpSpPr>
              <p:cNvPr id="3564" name="Google Shape;3564;p31"/>
              <p:cNvGrpSpPr/>
              <p:nvPr/>
            </p:nvGrpSpPr>
            <p:grpSpPr>
              <a:xfrm>
                <a:off x="9380351" y="1019972"/>
                <a:ext cx="2057400" cy="2057400"/>
                <a:chOff x="3853911" y="2895600"/>
                <a:chExt cx="2057400" cy="2057400"/>
              </a:xfrm>
            </p:grpSpPr>
            <p:sp>
              <p:nvSpPr>
                <p:cNvPr id="3565" name="Google Shape;3565;p31"/>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66" name="Google Shape;3566;p31"/>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3567" name="Google Shape;3567;p31"/>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3568" name="Google Shape;3568;p31"/>
              <p:cNvGrpSpPr/>
              <p:nvPr/>
            </p:nvGrpSpPr>
            <p:grpSpPr>
              <a:xfrm>
                <a:off x="9380351" y="3272724"/>
                <a:ext cx="2057400" cy="2057400"/>
                <a:chOff x="3853911" y="2895600"/>
                <a:chExt cx="2057400" cy="2057400"/>
              </a:xfrm>
            </p:grpSpPr>
            <p:sp>
              <p:nvSpPr>
                <p:cNvPr id="3569" name="Google Shape;3569;p31"/>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70" name="Google Shape;3570;p31"/>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3571" name="Google Shape;3571;p31"/>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3572" name="Google Shape;3572;p31"/>
          <p:cNvSpPr/>
          <p:nvPr/>
        </p:nvSpPr>
        <p:spPr>
          <a:xfrm rot="-871900">
            <a:off x="-920624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73" name="Google Shape;3573;p31"/>
          <p:cNvGrpSpPr/>
          <p:nvPr/>
        </p:nvGrpSpPr>
        <p:grpSpPr>
          <a:xfrm>
            <a:off x="-88011000" y="228600"/>
            <a:ext cx="2286000" cy="917378"/>
            <a:chOff x="863384" y="-231864"/>
            <a:chExt cx="2628900" cy="886363"/>
          </a:xfrm>
        </p:grpSpPr>
        <p:sp>
          <p:nvSpPr>
            <p:cNvPr id="3574" name="Google Shape;3574;p31"/>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575" name="Google Shape;3575;p31"/>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3576" name="Google Shape;3576;p31"/>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577" name="Google Shape;3577;p31"/>
          <p:cNvSpPr txBox="1"/>
          <p:nvPr/>
        </p:nvSpPr>
        <p:spPr>
          <a:xfrm>
            <a:off x="-849630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3578" name="Google Shape;3578;p31"/>
          <p:cNvGrpSpPr/>
          <p:nvPr/>
        </p:nvGrpSpPr>
        <p:grpSpPr>
          <a:xfrm>
            <a:off x="-76339793" y="228600"/>
            <a:ext cx="2286000" cy="917378"/>
            <a:chOff x="863384" y="-231864"/>
            <a:chExt cx="2628900" cy="886363"/>
          </a:xfrm>
        </p:grpSpPr>
        <p:sp>
          <p:nvSpPr>
            <p:cNvPr id="3579" name="Google Shape;3579;p31"/>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580" name="Google Shape;3580;p31"/>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3581" name="Google Shape;3581;p31"/>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582" name="Google Shape;3582;p31"/>
          <p:cNvSpPr txBox="1"/>
          <p:nvPr/>
        </p:nvSpPr>
        <p:spPr>
          <a:xfrm>
            <a:off x="-73171302"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3583" name="Google Shape;3583;p31"/>
          <p:cNvGrpSpPr/>
          <p:nvPr/>
        </p:nvGrpSpPr>
        <p:grpSpPr>
          <a:xfrm>
            <a:off x="-75933300" y="3770423"/>
            <a:ext cx="10896600" cy="1526452"/>
            <a:chOff x="381000" y="4112348"/>
            <a:chExt cx="10896600" cy="1526452"/>
          </a:xfrm>
        </p:grpSpPr>
        <p:sp>
          <p:nvSpPr>
            <p:cNvPr id="3584" name="Google Shape;3584;p31"/>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3585" name="Google Shape;3585;p31"/>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586" name="Google Shape;3586;p31"/>
          <p:cNvGrpSpPr/>
          <p:nvPr/>
        </p:nvGrpSpPr>
        <p:grpSpPr>
          <a:xfrm>
            <a:off x="-62547593" y="228600"/>
            <a:ext cx="2286000" cy="917378"/>
            <a:chOff x="863384" y="-231864"/>
            <a:chExt cx="2628900" cy="886363"/>
          </a:xfrm>
        </p:grpSpPr>
        <p:sp>
          <p:nvSpPr>
            <p:cNvPr id="3587" name="Google Shape;3587;p31"/>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588" name="Google Shape;3588;p31"/>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3589" name="Google Shape;3589;p31"/>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590" name="Google Shape;3590;p31"/>
          <p:cNvGrpSpPr/>
          <p:nvPr/>
        </p:nvGrpSpPr>
        <p:grpSpPr>
          <a:xfrm>
            <a:off x="-60812418" y="1222832"/>
            <a:ext cx="9834618" cy="4415968"/>
            <a:chOff x="707235" y="1331753"/>
            <a:chExt cx="9834618" cy="4415968"/>
          </a:xfrm>
        </p:grpSpPr>
        <p:grpSp>
          <p:nvGrpSpPr>
            <p:cNvPr id="3591" name="Google Shape;3591;p31"/>
            <p:cNvGrpSpPr/>
            <p:nvPr/>
          </p:nvGrpSpPr>
          <p:grpSpPr>
            <a:xfrm>
              <a:off x="707235" y="1331753"/>
              <a:ext cx="1914824" cy="4380272"/>
              <a:chOff x="707235" y="1331753"/>
              <a:chExt cx="1914824" cy="4380272"/>
            </a:xfrm>
          </p:grpSpPr>
          <p:sp>
            <p:nvSpPr>
              <p:cNvPr id="3592" name="Google Shape;3592;p31"/>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93" name="Google Shape;3593;p31"/>
              <p:cNvGrpSpPr/>
              <p:nvPr/>
            </p:nvGrpSpPr>
            <p:grpSpPr>
              <a:xfrm>
                <a:off x="707235" y="1895206"/>
                <a:ext cx="1902767" cy="1211104"/>
                <a:chOff x="367248" y="1351516"/>
                <a:chExt cx="2762091" cy="1594829"/>
              </a:xfrm>
            </p:grpSpPr>
            <p:sp>
              <p:nvSpPr>
                <p:cNvPr id="3594" name="Google Shape;3594;p31"/>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5" name="Google Shape;3595;p31"/>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3596" name="Google Shape;3596;p31"/>
              <p:cNvGrpSpPr/>
              <p:nvPr/>
            </p:nvGrpSpPr>
            <p:grpSpPr>
              <a:xfrm>
                <a:off x="707584" y="3273372"/>
                <a:ext cx="1902069" cy="1138118"/>
                <a:chOff x="358059" y="1325927"/>
                <a:chExt cx="2761078" cy="1498718"/>
              </a:xfrm>
            </p:grpSpPr>
            <p:sp>
              <p:nvSpPr>
                <p:cNvPr id="3597" name="Google Shape;3597;p31"/>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8" name="Google Shape;3598;p31"/>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3599" name="Google Shape;3599;p31"/>
              <p:cNvGrpSpPr/>
              <p:nvPr/>
            </p:nvGrpSpPr>
            <p:grpSpPr>
              <a:xfrm>
                <a:off x="712697" y="4586479"/>
                <a:ext cx="1909362" cy="1125546"/>
                <a:chOff x="329517" y="1325927"/>
                <a:chExt cx="2771665" cy="1482162"/>
              </a:xfrm>
            </p:grpSpPr>
            <p:sp>
              <p:nvSpPr>
                <p:cNvPr id="3600" name="Google Shape;3600;p31"/>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1" name="Google Shape;3601;p31"/>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3602" name="Google Shape;3602;p31"/>
            <p:cNvGrpSpPr/>
            <p:nvPr/>
          </p:nvGrpSpPr>
          <p:grpSpPr>
            <a:xfrm>
              <a:off x="2911630" y="1331753"/>
              <a:ext cx="3658735" cy="4380272"/>
              <a:chOff x="2911630" y="1331753"/>
              <a:chExt cx="3658735" cy="4380272"/>
            </a:xfrm>
          </p:grpSpPr>
          <p:grpSp>
            <p:nvGrpSpPr>
              <p:cNvPr id="3603" name="Google Shape;3603;p31"/>
              <p:cNvGrpSpPr/>
              <p:nvPr/>
            </p:nvGrpSpPr>
            <p:grpSpPr>
              <a:xfrm>
                <a:off x="2911630" y="1331753"/>
                <a:ext cx="3630783" cy="400618"/>
                <a:chOff x="439983" y="668969"/>
                <a:chExt cx="3630783" cy="400618"/>
              </a:xfrm>
            </p:grpSpPr>
            <p:sp>
              <p:nvSpPr>
                <p:cNvPr id="3604" name="Google Shape;3604;p31"/>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5" name="Google Shape;3605;p31"/>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3606" name="Google Shape;3606;p31"/>
              <p:cNvGrpSpPr/>
              <p:nvPr/>
            </p:nvGrpSpPr>
            <p:grpSpPr>
              <a:xfrm>
                <a:off x="2911630" y="1895014"/>
                <a:ext cx="3658735" cy="1195916"/>
                <a:chOff x="343281" y="1952120"/>
                <a:chExt cx="3658735" cy="1195916"/>
              </a:xfrm>
            </p:grpSpPr>
            <p:sp>
              <p:nvSpPr>
                <p:cNvPr id="3607" name="Google Shape;3607;p31"/>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8" name="Google Shape;3608;p31"/>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3609" name="Google Shape;3609;p31"/>
              <p:cNvGrpSpPr/>
              <p:nvPr/>
            </p:nvGrpSpPr>
            <p:grpSpPr>
              <a:xfrm>
                <a:off x="2911630" y="3253573"/>
                <a:ext cx="3630783" cy="1161242"/>
                <a:chOff x="366355" y="1952119"/>
                <a:chExt cx="3630783" cy="1161242"/>
              </a:xfrm>
            </p:grpSpPr>
            <p:sp>
              <p:nvSpPr>
                <p:cNvPr id="3610" name="Google Shape;3610;p31"/>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11" name="Google Shape;3611;p31"/>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3612" name="Google Shape;3612;p31"/>
              <p:cNvGrpSpPr/>
              <p:nvPr/>
            </p:nvGrpSpPr>
            <p:grpSpPr>
              <a:xfrm>
                <a:off x="2911630" y="4577458"/>
                <a:ext cx="3628431" cy="1134567"/>
                <a:chOff x="375938" y="1923054"/>
                <a:chExt cx="3628431" cy="1134567"/>
              </a:xfrm>
            </p:grpSpPr>
            <p:sp>
              <p:nvSpPr>
                <p:cNvPr id="3613" name="Google Shape;3613;p31"/>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14" name="Google Shape;3614;p31"/>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3615" name="Google Shape;3615;p31"/>
            <p:cNvGrpSpPr/>
            <p:nvPr/>
          </p:nvGrpSpPr>
          <p:grpSpPr>
            <a:xfrm>
              <a:off x="6821281" y="1331753"/>
              <a:ext cx="3720572" cy="4415968"/>
              <a:chOff x="6821281" y="1331753"/>
              <a:chExt cx="3720572" cy="4415968"/>
            </a:xfrm>
          </p:grpSpPr>
          <p:grpSp>
            <p:nvGrpSpPr>
              <p:cNvPr id="3616" name="Google Shape;3616;p31"/>
              <p:cNvGrpSpPr/>
              <p:nvPr/>
            </p:nvGrpSpPr>
            <p:grpSpPr>
              <a:xfrm>
                <a:off x="6821281" y="1331753"/>
                <a:ext cx="3628431" cy="400618"/>
                <a:chOff x="453945" y="668969"/>
                <a:chExt cx="3628431" cy="400618"/>
              </a:xfrm>
            </p:grpSpPr>
            <p:sp>
              <p:nvSpPr>
                <p:cNvPr id="3617" name="Google Shape;3617;p31"/>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18" name="Google Shape;3618;p31"/>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3619" name="Google Shape;3619;p31"/>
              <p:cNvGrpSpPr/>
              <p:nvPr/>
            </p:nvGrpSpPr>
            <p:grpSpPr>
              <a:xfrm>
                <a:off x="6821281" y="1895013"/>
                <a:ext cx="3720572" cy="1211297"/>
                <a:chOff x="347925" y="1952119"/>
                <a:chExt cx="3720572" cy="1211297"/>
              </a:xfrm>
            </p:grpSpPr>
            <p:sp>
              <p:nvSpPr>
                <p:cNvPr id="3620" name="Google Shape;3620;p31"/>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1" name="Google Shape;3621;p31"/>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3622" name="Google Shape;3622;p31"/>
              <p:cNvGrpSpPr/>
              <p:nvPr/>
            </p:nvGrpSpPr>
            <p:grpSpPr>
              <a:xfrm>
                <a:off x="6821281" y="3250248"/>
                <a:ext cx="3706521" cy="1161242"/>
                <a:chOff x="361976" y="1952120"/>
                <a:chExt cx="3706521" cy="1161242"/>
              </a:xfrm>
            </p:grpSpPr>
            <p:sp>
              <p:nvSpPr>
                <p:cNvPr id="3623" name="Google Shape;3623;p31"/>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4" name="Google Shape;3624;p31"/>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3625" name="Google Shape;3625;p31"/>
              <p:cNvGrpSpPr/>
              <p:nvPr/>
            </p:nvGrpSpPr>
            <p:grpSpPr>
              <a:xfrm>
                <a:off x="6821281" y="4586479"/>
                <a:ext cx="3628431" cy="1161242"/>
                <a:chOff x="347925" y="1952120"/>
                <a:chExt cx="3628431" cy="1161242"/>
              </a:xfrm>
            </p:grpSpPr>
            <p:sp>
              <p:nvSpPr>
                <p:cNvPr id="3626" name="Google Shape;3626;p31"/>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7" name="Google Shape;3627;p31"/>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3628" name="Google Shape;3628;p31"/>
          <p:cNvSpPr txBox="1"/>
          <p:nvPr/>
        </p:nvSpPr>
        <p:spPr>
          <a:xfrm>
            <a:off x="-58149644"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3629" name="Google Shape;3629;p31"/>
          <p:cNvGrpSpPr/>
          <p:nvPr/>
        </p:nvGrpSpPr>
        <p:grpSpPr>
          <a:xfrm>
            <a:off x="-48983993" y="228600"/>
            <a:ext cx="2286000" cy="1194376"/>
            <a:chOff x="863384" y="-231864"/>
            <a:chExt cx="2628900" cy="1153996"/>
          </a:xfrm>
        </p:grpSpPr>
        <p:sp>
          <p:nvSpPr>
            <p:cNvPr id="3630" name="Google Shape;3630;p31"/>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631" name="Google Shape;3631;p31"/>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3632" name="Google Shape;3632;p31"/>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633" name="Google Shape;3633;p31"/>
          <p:cNvSpPr txBox="1"/>
          <p:nvPr/>
        </p:nvSpPr>
        <p:spPr>
          <a:xfrm>
            <a:off x="-450342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3634" name="Google Shape;3634;p31" descr="User outline"/>
          <p:cNvPicPr preferRelativeResize="0"/>
          <p:nvPr/>
        </p:nvPicPr>
        <p:blipFill rotWithShape="1">
          <a:blip r:embed="rId3">
            <a:alphaModFix/>
          </a:blip>
          <a:srcRect/>
          <a:stretch/>
        </p:blipFill>
        <p:spPr>
          <a:xfrm>
            <a:off x="-48166073" y="1759697"/>
            <a:ext cx="3061219" cy="3061219"/>
          </a:xfrm>
          <a:prstGeom prst="rect">
            <a:avLst/>
          </a:prstGeom>
          <a:noFill/>
          <a:ln>
            <a:noFill/>
          </a:ln>
        </p:spPr>
      </p:pic>
      <p:grpSp>
        <p:nvGrpSpPr>
          <p:cNvPr id="3635" name="Google Shape;3635;p31"/>
          <p:cNvGrpSpPr/>
          <p:nvPr/>
        </p:nvGrpSpPr>
        <p:grpSpPr>
          <a:xfrm>
            <a:off x="-36563393" y="228600"/>
            <a:ext cx="2286000" cy="1194375"/>
            <a:chOff x="863384" y="-231864"/>
            <a:chExt cx="2628900" cy="1153995"/>
          </a:xfrm>
        </p:grpSpPr>
        <p:sp>
          <p:nvSpPr>
            <p:cNvPr id="3636" name="Google Shape;3636;p31"/>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637" name="Google Shape;3637;p31"/>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3638" name="Google Shape;3638;p31"/>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639" name="Google Shape;3639;p31"/>
          <p:cNvGrpSpPr/>
          <p:nvPr/>
        </p:nvGrpSpPr>
        <p:grpSpPr>
          <a:xfrm>
            <a:off x="-34078677" y="685800"/>
            <a:ext cx="7495743" cy="4793343"/>
            <a:chOff x="3629457" y="421164"/>
            <a:chExt cx="7495743" cy="4793343"/>
          </a:xfrm>
        </p:grpSpPr>
        <p:grpSp>
          <p:nvGrpSpPr>
            <p:cNvPr id="3640" name="Google Shape;3640;p31"/>
            <p:cNvGrpSpPr/>
            <p:nvPr/>
          </p:nvGrpSpPr>
          <p:grpSpPr>
            <a:xfrm>
              <a:off x="3629457" y="421164"/>
              <a:ext cx="7495743" cy="400618"/>
              <a:chOff x="3200400" y="1709630"/>
              <a:chExt cx="6521814" cy="400618"/>
            </a:xfrm>
          </p:grpSpPr>
          <p:sp>
            <p:nvSpPr>
              <p:cNvPr id="3641" name="Google Shape;3641;p31"/>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2" name="Google Shape;3642;p31"/>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3643" name="Google Shape;3643;p31"/>
            <p:cNvGrpSpPr/>
            <p:nvPr/>
          </p:nvGrpSpPr>
          <p:grpSpPr>
            <a:xfrm>
              <a:off x="3629457" y="950035"/>
              <a:ext cx="7495743" cy="400618"/>
              <a:chOff x="3629457" y="950035"/>
              <a:chExt cx="7495743" cy="400618"/>
            </a:xfrm>
          </p:grpSpPr>
          <p:sp>
            <p:nvSpPr>
              <p:cNvPr id="3644" name="Google Shape;3644;p3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5" name="Google Shape;3645;p3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3646" name="Google Shape;3646;p31"/>
            <p:cNvGrpSpPr/>
            <p:nvPr/>
          </p:nvGrpSpPr>
          <p:grpSpPr>
            <a:xfrm>
              <a:off x="3629457" y="1411138"/>
              <a:ext cx="7495743" cy="400618"/>
              <a:chOff x="3629457" y="950035"/>
              <a:chExt cx="7495743" cy="400618"/>
            </a:xfrm>
          </p:grpSpPr>
          <p:sp>
            <p:nvSpPr>
              <p:cNvPr id="3647" name="Google Shape;3647;p3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8" name="Google Shape;3648;p31"/>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3649" name="Google Shape;3649;p31"/>
            <p:cNvGrpSpPr/>
            <p:nvPr/>
          </p:nvGrpSpPr>
          <p:grpSpPr>
            <a:xfrm>
              <a:off x="3629457" y="1872241"/>
              <a:ext cx="7495743" cy="400618"/>
              <a:chOff x="3629457" y="950035"/>
              <a:chExt cx="7495743" cy="400618"/>
            </a:xfrm>
          </p:grpSpPr>
          <p:sp>
            <p:nvSpPr>
              <p:cNvPr id="3650" name="Google Shape;3650;p3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51" name="Google Shape;3651;p3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3652" name="Google Shape;3652;p31"/>
            <p:cNvGrpSpPr/>
            <p:nvPr/>
          </p:nvGrpSpPr>
          <p:grpSpPr>
            <a:xfrm>
              <a:off x="3629457" y="2333344"/>
              <a:ext cx="7495743" cy="400618"/>
              <a:chOff x="3629457" y="950035"/>
              <a:chExt cx="7495743" cy="400618"/>
            </a:xfrm>
          </p:grpSpPr>
          <p:sp>
            <p:nvSpPr>
              <p:cNvPr id="3653" name="Google Shape;3653;p3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54" name="Google Shape;3654;p3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3655" name="Google Shape;3655;p31"/>
            <p:cNvGrpSpPr/>
            <p:nvPr/>
          </p:nvGrpSpPr>
          <p:grpSpPr>
            <a:xfrm>
              <a:off x="3629457" y="2794447"/>
              <a:ext cx="7495743" cy="400618"/>
              <a:chOff x="3629457" y="950035"/>
              <a:chExt cx="7495743" cy="400618"/>
            </a:xfrm>
          </p:grpSpPr>
          <p:sp>
            <p:nvSpPr>
              <p:cNvPr id="3656" name="Google Shape;3656;p3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57" name="Google Shape;3657;p3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3658" name="Google Shape;3658;p31"/>
            <p:cNvGrpSpPr/>
            <p:nvPr/>
          </p:nvGrpSpPr>
          <p:grpSpPr>
            <a:xfrm>
              <a:off x="3629457" y="3255550"/>
              <a:ext cx="7495743" cy="400618"/>
              <a:chOff x="3629457" y="950035"/>
              <a:chExt cx="7495743" cy="400618"/>
            </a:xfrm>
          </p:grpSpPr>
          <p:sp>
            <p:nvSpPr>
              <p:cNvPr id="3659" name="Google Shape;3659;p3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60" name="Google Shape;3660;p31"/>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3661" name="Google Shape;3661;p31"/>
            <p:cNvGrpSpPr/>
            <p:nvPr/>
          </p:nvGrpSpPr>
          <p:grpSpPr>
            <a:xfrm>
              <a:off x="3629457" y="3716653"/>
              <a:ext cx="7495743" cy="400618"/>
              <a:chOff x="3629457" y="950035"/>
              <a:chExt cx="7495743" cy="400618"/>
            </a:xfrm>
          </p:grpSpPr>
          <p:sp>
            <p:nvSpPr>
              <p:cNvPr id="3662" name="Google Shape;3662;p3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63" name="Google Shape;3663;p31"/>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3664" name="Google Shape;3664;p31"/>
            <p:cNvGrpSpPr/>
            <p:nvPr/>
          </p:nvGrpSpPr>
          <p:grpSpPr>
            <a:xfrm>
              <a:off x="3629457" y="4177756"/>
              <a:ext cx="7495743" cy="400618"/>
              <a:chOff x="3629457" y="950035"/>
              <a:chExt cx="7495743" cy="400618"/>
            </a:xfrm>
          </p:grpSpPr>
          <p:sp>
            <p:nvSpPr>
              <p:cNvPr id="3665" name="Google Shape;3665;p3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66" name="Google Shape;3666;p3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3667" name="Google Shape;3667;p31"/>
            <p:cNvGrpSpPr/>
            <p:nvPr/>
          </p:nvGrpSpPr>
          <p:grpSpPr>
            <a:xfrm>
              <a:off x="3629457" y="4638858"/>
              <a:ext cx="7495743" cy="575649"/>
              <a:chOff x="3629457" y="950034"/>
              <a:chExt cx="7495743" cy="575649"/>
            </a:xfrm>
          </p:grpSpPr>
          <p:sp>
            <p:nvSpPr>
              <p:cNvPr id="3668" name="Google Shape;3668;p31"/>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69" name="Google Shape;3669;p31"/>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3670" name="Google Shape;3670;p31"/>
          <p:cNvSpPr/>
          <p:nvPr/>
        </p:nvSpPr>
        <p:spPr>
          <a:xfrm>
            <a:off x="-316992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3671" name="Google Shape;3671;p31"/>
          <p:cNvGrpSpPr/>
          <p:nvPr/>
        </p:nvGrpSpPr>
        <p:grpSpPr>
          <a:xfrm>
            <a:off x="-23990393" y="228600"/>
            <a:ext cx="2286000" cy="1194376"/>
            <a:chOff x="863384" y="-231864"/>
            <a:chExt cx="2628900" cy="1153996"/>
          </a:xfrm>
        </p:grpSpPr>
        <p:sp>
          <p:nvSpPr>
            <p:cNvPr id="3672" name="Google Shape;3672;p31"/>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673" name="Google Shape;3673;p31"/>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3674" name="Google Shape;3674;p31"/>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675" name="Google Shape;3675;p31"/>
          <p:cNvSpPr txBox="1"/>
          <p:nvPr/>
        </p:nvSpPr>
        <p:spPr>
          <a:xfrm>
            <a:off x="-21545826"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3676" name="Google Shape;3676;p31"/>
          <p:cNvGrpSpPr/>
          <p:nvPr/>
        </p:nvGrpSpPr>
        <p:grpSpPr>
          <a:xfrm>
            <a:off x="-12712793" y="228600"/>
            <a:ext cx="2286000" cy="1440597"/>
            <a:chOff x="863384" y="-231864"/>
            <a:chExt cx="2628900" cy="1391893"/>
          </a:xfrm>
        </p:grpSpPr>
        <p:sp>
          <p:nvSpPr>
            <p:cNvPr id="3677" name="Google Shape;3677;p31"/>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678" name="Google Shape;3678;p31"/>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3679" name="Google Shape;3679;p31"/>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680" name="Google Shape;3680;p31"/>
          <p:cNvGrpSpPr/>
          <p:nvPr/>
        </p:nvGrpSpPr>
        <p:grpSpPr>
          <a:xfrm>
            <a:off x="-10228077" y="685800"/>
            <a:ext cx="7495743" cy="4793343"/>
            <a:chOff x="3629457" y="421164"/>
            <a:chExt cx="7495743" cy="4793343"/>
          </a:xfrm>
        </p:grpSpPr>
        <p:grpSp>
          <p:nvGrpSpPr>
            <p:cNvPr id="3681" name="Google Shape;3681;p31"/>
            <p:cNvGrpSpPr/>
            <p:nvPr/>
          </p:nvGrpSpPr>
          <p:grpSpPr>
            <a:xfrm>
              <a:off x="3629457" y="421164"/>
              <a:ext cx="7495743" cy="400618"/>
              <a:chOff x="3200400" y="1709630"/>
              <a:chExt cx="6521814" cy="400618"/>
            </a:xfrm>
          </p:grpSpPr>
          <p:sp>
            <p:nvSpPr>
              <p:cNvPr id="3682" name="Google Shape;3682;p31"/>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83" name="Google Shape;3683;p31"/>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3684" name="Google Shape;3684;p31"/>
            <p:cNvGrpSpPr/>
            <p:nvPr/>
          </p:nvGrpSpPr>
          <p:grpSpPr>
            <a:xfrm>
              <a:off x="3629457" y="950035"/>
              <a:ext cx="7495743" cy="400618"/>
              <a:chOff x="3629457" y="950035"/>
              <a:chExt cx="7495743" cy="400618"/>
            </a:xfrm>
          </p:grpSpPr>
          <p:sp>
            <p:nvSpPr>
              <p:cNvPr id="3685" name="Google Shape;3685;p3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86" name="Google Shape;3686;p3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3687" name="Google Shape;3687;p31"/>
            <p:cNvGrpSpPr/>
            <p:nvPr/>
          </p:nvGrpSpPr>
          <p:grpSpPr>
            <a:xfrm>
              <a:off x="3629457" y="1411138"/>
              <a:ext cx="7495743" cy="400618"/>
              <a:chOff x="3629457" y="950035"/>
              <a:chExt cx="7495743" cy="400618"/>
            </a:xfrm>
          </p:grpSpPr>
          <p:sp>
            <p:nvSpPr>
              <p:cNvPr id="3688" name="Google Shape;3688;p3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89" name="Google Shape;3689;p31"/>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3690" name="Google Shape;3690;p31"/>
            <p:cNvGrpSpPr/>
            <p:nvPr/>
          </p:nvGrpSpPr>
          <p:grpSpPr>
            <a:xfrm>
              <a:off x="3629457" y="1872241"/>
              <a:ext cx="7495743" cy="400618"/>
              <a:chOff x="3629457" y="950035"/>
              <a:chExt cx="7495743" cy="400618"/>
            </a:xfrm>
          </p:grpSpPr>
          <p:sp>
            <p:nvSpPr>
              <p:cNvPr id="3691" name="Google Shape;3691;p3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92" name="Google Shape;3692;p3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3693" name="Google Shape;3693;p31"/>
            <p:cNvGrpSpPr/>
            <p:nvPr/>
          </p:nvGrpSpPr>
          <p:grpSpPr>
            <a:xfrm>
              <a:off x="3629457" y="2333344"/>
              <a:ext cx="7495743" cy="400618"/>
              <a:chOff x="3629457" y="950035"/>
              <a:chExt cx="7495743" cy="400618"/>
            </a:xfrm>
          </p:grpSpPr>
          <p:sp>
            <p:nvSpPr>
              <p:cNvPr id="3694" name="Google Shape;3694;p3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95" name="Google Shape;3695;p3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3696" name="Google Shape;3696;p31"/>
            <p:cNvGrpSpPr/>
            <p:nvPr/>
          </p:nvGrpSpPr>
          <p:grpSpPr>
            <a:xfrm>
              <a:off x="3629457" y="2794447"/>
              <a:ext cx="7495743" cy="400618"/>
              <a:chOff x="3629457" y="950035"/>
              <a:chExt cx="7495743" cy="400618"/>
            </a:xfrm>
          </p:grpSpPr>
          <p:sp>
            <p:nvSpPr>
              <p:cNvPr id="3697" name="Google Shape;3697;p3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98" name="Google Shape;3698;p3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3699" name="Google Shape;3699;p31"/>
            <p:cNvGrpSpPr/>
            <p:nvPr/>
          </p:nvGrpSpPr>
          <p:grpSpPr>
            <a:xfrm>
              <a:off x="3629457" y="3255550"/>
              <a:ext cx="7495743" cy="400618"/>
              <a:chOff x="3629457" y="950035"/>
              <a:chExt cx="7495743" cy="400618"/>
            </a:xfrm>
          </p:grpSpPr>
          <p:sp>
            <p:nvSpPr>
              <p:cNvPr id="3700" name="Google Shape;3700;p3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01" name="Google Shape;3701;p31"/>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3702" name="Google Shape;3702;p31"/>
            <p:cNvGrpSpPr/>
            <p:nvPr/>
          </p:nvGrpSpPr>
          <p:grpSpPr>
            <a:xfrm>
              <a:off x="3629457" y="3716653"/>
              <a:ext cx="7495743" cy="400618"/>
              <a:chOff x="3629457" y="950035"/>
              <a:chExt cx="7495743" cy="400618"/>
            </a:xfrm>
          </p:grpSpPr>
          <p:sp>
            <p:nvSpPr>
              <p:cNvPr id="3703" name="Google Shape;3703;p3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04" name="Google Shape;3704;p31"/>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3705" name="Google Shape;3705;p31"/>
            <p:cNvGrpSpPr/>
            <p:nvPr/>
          </p:nvGrpSpPr>
          <p:grpSpPr>
            <a:xfrm>
              <a:off x="3629457" y="4177756"/>
              <a:ext cx="7495743" cy="400618"/>
              <a:chOff x="3629457" y="950035"/>
              <a:chExt cx="7495743" cy="400618"/>
            </a:xfrm>
          </p:grpSpPr>
          <p:sp>
            <p:nvSpPr>
              <p:cNvPr id="3706" name="Google Shape;3706;p31"/>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07" name="Google Shape;3707;p31"/>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3708" name="Google Shape;3708;p31"/>
            <p:cNvGrpSpPr/>
            <p:nvPr/>
          </p:nvGrpSpPr>
          <p:grpSpPr>
            <a:xfrm>
              <a:off x="3629457" y="4638858"/>
              <a:ext cx="7495743" cy="575649"/>
              <a:chOff x="3629457" y="950034"/>
              <a:chExt cx="7495743" cy="575649"/>
            </a:xfrm>
          </p:grpSpPr>
          <p:sp>
            <p:nvSpPr>
              <p:cNvPr id="3709" name="Google Shape;3709;p31"/>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10" name="Google Shape;3710;p31"/>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3711" name="Google Shape;3711;p31"/>
          <p:cNvSpPr txBox="1"/>
          <p:nvPr/>
        </p:nvSpPr>
        <p:spPr>
          <a:xfrm>
            <a:off x="-10272671"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grpSp>
        <p:nvGrpSpPr>
          <p:cNvPr id="3712" name="Google Shape;3712;p31"/>
          <p:cNvGrpSpPr/>
          <p:nvPr/>
        </p:nvGrpSpPr>
        <p:grpSpPr>
          <a:xfrm>
            <a:off x="241207" y="228600"/>
            <a:ext cx="2286000" cy="1255932"/>
            <a:chOff x="863384" y="-231864"/>
            <a:chExt cx="2628900" cy="1213471"/>
          </a:xfrm>
        </p:grpSpPr>
        <p:sp>
          <p:nvSpPr>
            <p:cNvPr id="3713" name="Google Shape;3713;p31"/>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714" name="Google Shape;3714;p31"/>
            <p:cNvSpPr txBox="1"/>
            <p:nvPr/>
          </p:nvSpPr>
          <p:spPr>
            <a:xfrm>
              <a:off x="961700" y="357127"/>
              <a:ext cx="2432266" cy="6244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5F5F4"/>
                  </a:solidFill>
                  <a:latin typeface="Open Sans"/>
                  <a:ea typeface="Open Sans"/>
                  <a:cs typeface="Open Sans"/>
                  <a:sym typeface="Open Sans"/>
                </a:rPr>
                <a:t>PIN Services </a:t>
              </a:r>
              <a:r>
                <a:rPr lang="en-US" sz="1800">
                  <a:solidFill>
                    <a:srgbClr val="F5F5F4"/>
                  </a:solidFill>
                  <a:latin typeface="Open Sans"/>
                  <a:ea typeface="Open Sans"/>
                  <a:cs typeface="Open Sans"/>
                  <a:sym typeface="Open Sans"/>
                </a:rPr>
                <a:t>- Process</a:t>
              </a:r>
              <a:endParaRPr/>
            </a:p>
          </p:txBody>
        </p:sp>
        <p:cxnSp>
          <p:nvCxnSpPr>
            <p:cNvPr id="3715" name="Google Shape;3715;p31"/>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716" name="Google Shape;3716;p31"/>
          <p:cNvGrpSpPr/>
          <p:nvPr/>
        </p:nvGrpSpPr>
        <p:grpSpPr>
          <a:xfrm>
            <a:off x="348214" y="1880014"/>
            <a:ext cx="2059829" cy="1647030"/>
            <a:chOff x="3775487" y="3560750"/>
            <a:chExt cx="1435543" cy="1147854"/>
          </a:xfrm>
        </p:grpSpPr>
        <p:sp>
          <p:nvSpPr>
            <p:cNvPr id="3717" name="Google Shape;3717;p31"/>
            <p:cNvSpPr/>
            <p:nvPr/>
          </p:nvSpPr>
          <p:spPr>
            <a:xfrm>
              <a:off x="3925185" y="3560750"/>
              <a:ext cx="1147854" cy="1147854"/>
            </a:xfrm>
            <a:prstGeom prst="ellipse">
              <a:avLst/>
            </a:pr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18" name="Google Shape;3718;p31"/>
            <p:cNvSpPr txBox="1"/>
            <p:nvPr/>
          </p:nvSpPr>
          <p:spPr>
            <a:xfrm>
              <a:off x="3775487" y="4031908"/>
              <a:ext cx="1435543" cy="2376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Documentation</a:t>
              </a:r>
              <a:endParaRPr/>
            </a:p>
          </p:txBody>
        </p:sp>
        <p:sp>
          <p:nvSpPr>
            <p:cNvPr id="3719" name="Google Shape;3719;p31"/>
            <p:cNvSpPr txBox="1"/>
            <p:nvPr/>
          </p:nvSpPr>
          <p:spPr>
            <a:xfrm>
              <a:off x="4226558" y="3826036"/>
              <a:ext cx="533400" cy="2001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Open Sans"/>
                  <a:ea typeface="Open Sans"/>
                  <a:cs typeface="Open Sans"/>
                  <a:sym typeface="Open Sans"/>
                </a:rPr>
                <a:t>Step 5</a:t>
              </a:r>
              <a:endParaRPr/>
            </a:p>
          </p:txBody>
        </p:sp>
      </p:grpSp>
      <p:sp>
        <p:nvSpPr>
          <p:cNvPr id="3720" name="Google Shape;3720;p31"/>
          <p:cNvSpPr txBox="1"/>
          <p:nvPr/>
        </p:nvSpPr>
        <p:spPr>
          <a:xfrm>
            <a:off x="3657600" y="1923734"/>
            <a:ext cx="7086600" cy="32008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Open Sans"/>
              <a:buNone/>
            </a:pPr>
            <a:r>
              <a:rPr lang="en-US" sz="3200" b="1" i="0" strike="noStrike" cap="none">
                <a:solidFill>
                  <a:srgbClr val="FFFFFF"/>
                </a:solidFill>
                <a:latin typeface="Open Sans"/>
                <a:ea typeface="Open Sans"/>
                <a:cs typeface="Open Sans"/>
                <a:sym typeface="Open Sans"/>
              </a:rPr>
              <a:t>Documentation</a:t>
            </a:r>
            <a:endParaRPr/>
          </a:p>
          <a:p>
            <a:pPr marL="457200" marR="0" lvl="0" indent="-457200" algn="l" rtl="0">
              <a:lnSpc>
                <a:spcPct val="100000"/>
              </a:lnSpc>
              <a:spcBef>
                <a:spcPts val="1200"/>
              </a:spcBef>
              <a:spcAft>
                <a:spcPts val="0"/>
              </a:spcAft>
              <a:buClr>
                <a:srgbClr val="FFFFFF"/>
              </a:buClr>
              <a:buSzPts val="2000"/>
              <a:buFont typeface="Arial"/>
              <a:buChar char="•"/>
            </a:pPr>
            <a:r>
              <a:rPr lang="en-US" sz="2000" i="0" u="none" strike="noStrike" cap="none">
                <a:solidFill>
                  <a:srgbClr val="FFFFFF"/>
                </a:solidFill>
                <a:latin typeface="Open Sans"/>
                <a:ea typeface="Open Sans"/>
                <a:cs typeface="Open Sans"/>
                <a:sym typeface="Open Sans"/>
              </a:rPr>
              <a:t>Billing practitioner must document in the medical record:</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Time spent providing PIN services</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Activities performed by auxiliary personnel</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How activities are related to the treatment plan</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Identified SDOH needs, if present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25"/>
        <p:cNvGrpSpPr/>
        <p:nvPr/>
      </p:nvGrpSpPr>
      <p:grpSpPr>
        <a:xfrm>
          <a:off x="0" y="0"/>
          <a:ext cx="0" cy="0"/>
          <a:chOff x="0" y="0"/>
          <a:chExt cx="0" cy="0"/>
        </a:xfrm>
      </p:grpSpPr>
      <p:sp>
        <p:nvSpPr>
          <p:cNvPr id="3726" name="Google Shape;3726;p32"/>
          <p:cNvSpPr/>
          <p:nvPr/>
        </p:nvSpPr>
        <p:spPr>
          <a:xfrm>
            <a:off x="-102184200" y="-914401"/>
            <a:ext cx="1437132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727" name="Google Shape;3727;p32"/>
          <p:cNvGrpSpPr/>
          <p:nvPr/>
        </p:nvGrpSpPr>
        <p:grpSpPr>
          <a:xfrm>
            <a:off x="-98907600" y="1278168"/>
            <a:ext cx="2628900" cy="1527757"/>
            <a:chOff x="863384" y="-231864"/>
            <a:chExt cx="2628900" cy="1527757"/>
          </a:xfrm>
        </p:grpSpPr>
        <p:sp>
          <p:nvSpPr>
            <p:cNvPr id="3728" name="Google Shape;3728;p32"/>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3729" name="Google Shape;3729;p32"/>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3730" name="Google Shape;3730;p32"/>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3731" name="Google Shape;3731;p32"/>
          <p:cNvSpPr txBox="1"/>
          <p:nvPr/>
        </p:nvSpPr>
        <p:spPr>
          <a:xfrm>
            <a:off x="-1004379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3732" name="Google Shape;3732;p32"/>
          <p:cNvGrpSpPr/>
          <p:nvPr/>
        </p:nvGrpSpPr>
        <p:grpSpPr>
          <a:xfrm>
            <a:off x="-93802200" y="990599"/>
            <a:ext cx="4343400" cy="4310152"/>
            <a:chOff x="7094351" y="1019972"/>
            <a:chExt cx="4343400" cy="4310152"/>
          </a:xfrm>
        </p:grpSpPr>
        <p:grpSp>
          <p:nvGrpSpPr>
            <p:cNvPr id="3733" name="Google Shape;3733;p32"/>
            <p:cNvGrpSpPr/>
            <p:nvPr/>
          </p:nvGrpSpPr>
          <p:grpSpPr>
            <a:xfrm>
              <a:off x="7094351" y="1019972"/>
              <a:ext cx="2057400" cy="4306276"/>
              <a:chOff x="6557074" y="1021910"/>
              <a:chExt cx="2057400" cy="4306276"/>
            </a:xfrm>
          </p:grpSpPr>
          <p:grpSp>
            <p:nvGrpSpPr>
              <p:cNvPr id="3734" name="Google Shape;3734;p32"/>
              <p:cNvGrpSpPr/>
              <p:nvPr/>
            </p:nvGrpSpPr>
            <p:grpSpPr>
              <a:xfrm>
                <a:off x="6557074" y="1021910"/>
                <a:ext cx="2057400" cy="2057400"/>
                <a:chOff x="3853911" y="2895600"/>
                <a:chExt cx="2057400" cy="2057400"/>
              </a:xfrm>
            </p:grpSpPr>
            <p:sp>
              <p:nvSpPr>
                <p:cNvPr id="3735" name="Google Shape;3735;p32"/>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36" name="Google Shape;3736;p32"/>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3737" name="Google Shape;3737;p32"/>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3738" name="Google Shape;3738;p32"/>
              <p:cNvGrpSpPr/>
              <p:nvPr/>
            </p:nvGrpSpPr>
            <p:grpSpPr>
              <a:xfrm>
                <a:off x="6557074" y="3270786"/>
                <a:ext cx="2057400" cy="2057400"/>
                <a:chOff x="3853911" y="2895600"/>
                <a:chExt cx="2057400" cy="2057400"/>
              </a:xfrm>
            </p:grpSpPr>
            <p:sp>
              <p:nvSpPr>
                <p:cNvPr id="3739" name="Google Shape;3739;p32"/>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40" name="Google Shape;3740;p32"/>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3741" name="Google Shape;3741;p32"/>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3742" name="Google Shape;3742;p32"/>
            <p:cNvGrpSpPr/>
            <p:nvPr/>
          </p:nvGrpSpPr>
          <p:grpSpPr>
            <a:xfrm>
              <a:off x="9380351" y="1019972"/>
              <a:ext cx="2057400" cy="4310152"/>
              <a:chOff x="9380351" y="1019972"/>
              <a:chExt cx="2057400" cy="4310152"/>
            </a:xfrm>
          </p:grpSpPr>
          <p:grpSp>
            <p:nvGrpSpPr>
              <p:cNvPr id="3743" name="Google Shape;3743;p32"/>
              <p:cNvGrpSpPr/>
              <p:nvPr/>
            </p:nvGrpSpPr>
            <p:grpSpPr>
              <a:xfrm>
                <a:off x="9380351" y="1019972"/>
                <a:ext cx="2057400" cy="2057400"/>
                <a:chOff x="3853911" y="2895600"/>
                <a:chExt cx="2057400" cy="2057400"/>
              </a:xfrm>
            </p:grpSpPr>
            <p:sp>
              <p:nvSpPr>
                <p:cNvPr id="3744" name="Google Shape;3744;p32"/>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45" name="Google Shape;3745;p32"/>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3746" name="Google Shape;3746;p32"/>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3747" name="Google Shape;3747;p32"/>
              <p:cNvGrpSpPr/>
              <p:nvPr/>
            </p:nvGrpSpPr>
            <p:grpSpPr>
              <a:xfrm>
                <a:off x="9380351" y="3272724"/>
                <a:ext cx="2057400" cy="2057400"/>
                <a:chOff x="3853911" y="2895600"/>
                <a:chExt cx="2057400" cy="2057400"/>
              </a:xfrm>
            </p:grpSpPr>
            <p:sp>
              <p:nvSpPr>
                <p:cNvPr id="3748" name="Google Shape;3748;p32"/>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49" name="Google Shape;3749;p32"/>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3750" name="Google Shape;3750;p32"/>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3751" name="Google Shape;3751;p32"/>
          <p:cNvSpPr/>
          <p:nvPr/>
        </p:nvSpPr>
        <p:spPr>
          <a:xfrm rot="-871900">
            <a:off x="-920624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752" name="Google Shape;3752;p32"/>
          <p:cNvGrpSpPr/>
          <p:nvPr/>
        </p:nvGrpSpPr>
        <p:grpSpPr>
          <a:xfrm>
            <a:off x="-88011000" y="228600"/>
            <a:ext cx="2286000" cy="917378"/>
            <a:chOff x="863384" y="-231864"/>
            <a:chExt cx="2628900" cy="886363"/>
          </a:xfrm>
        </p:grpSpPr>
        <p:sp>
          <p:nvSpPr>
            <p:cNvPr id="3753" name="Google Shape;3753;p32"/>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754" name="Google Shape;3754;p32"/>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3755" name="Google Shape;3755;p32"/>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756" name="Google Shape;3756;p32"/>
          <p:cNvSpPr txBox="1"/>
          <p:nvPr/>
        </p:nvSpPr>
        <p:spPr>
          <a:xfrm>
            <a:off x="-849630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3757" name="Google Shape;3757;p32"/>
          <p:cNvGrpSpPr/>
          <p:nvPr/>
        </p:nvGrpSpPr>
        <p:grpSpPr>
          <a:xfrm>
            <a:off x="-76339793" y="228600"/>
            <a:ext cx="2286000" cy="917378"/>
            <a:chOff x="863384" y="-231864"/>
            <a:chExt cx="2628900" cy="886363"/>
          </a:xfrm>
        </p:grpSpPr>
        <p:sp>
          <p:nvSpPr>
            <p:cNvPr id="3758" name="Google Shape;3758;p32"/>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759" name="Google Shape;3759;p32"/>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3760" name="Google Shape;3760;p32"/>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761" name="Google Shape;3761;p32"/>
          <p:cNvSpPr txBox="1"/>
          <p:nvPr/>
        </p:nvSpPr>
        <p:spPr>
          <a:xfrm>
            <a:off x="-73171302"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3762" name="Google Shape;3762;p32"/>
          <p:cNvGrpSpPr/>
          <p:nvPr/>
        </p:nvGrpSpPr>
        <p:grpSpPr>
          <a:xfrm>
            <a:off x="-75933300" y="3770423"/>
            <a:ext cx="10896600" cy="1526452"/>
            <a:chOff x="381000" y="4112348"/>
            <a:chExt cx="10896600" cy="1526452"/>
          </a:xfrm>
        </p:grpSpPr>
        <p:sp>
          <p:nvSpPr>
            <p:cNvPr id="3763" name="Google Shape;3763;p32"/>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3764" name="Google Shape;3764;p32"/>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765" name="Google Shape;3765;p32"/>
          <p:cNvGrpSpPr/>
          <p:nvPr/>
        </p:nvGrpSpPr>
        <p:grpSpPr>
          <a:xfrm>
            <a:off x="-62547593" y="228600"/>
            <a:ext cx="2286000" cy="917378"/>
            <a:chOff x="863384" y="-231864"/>
            <a:chExt cx="2628900" cy="886363"/>
          </a:xfrm>
        </p:grpSpPr>
        <p:sp>
          <p:nvSpPr>
            <p:cNvPr id="3766" name="Google Shape;3766;p32"/>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767" name="Google Shape;3767;p32"/>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3768" name="Google Shape;3768;p32"/>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769" name="Google Shape;3769;p32"/>
          <p:cNvGrpSpPr/>
          <p:nvPr/>
        </p:nvGrpSpPr>
        <p:grpSpPr>
          <a:xfrm>
            <a:off x="-60812418" y="1222832"/>
            <a:ext cx="9834618" cy="4415968"/>
            <a:chOff x="707235" y="1331753"/>
            <a:chExt cx="9834618" cy="4415968"/>
          </a:xfrm>
        </p:grpSpPr>
        <p:grpSp>
          <p:nvGrpSpPr>
            <p:cNvPr id="3770" name="Google Shape;3770;p32"/>
            <p:cNvGrpSpPr/>
            <p:nvPr/>
          </p:nvGrpSpPr>
          <p:grpSpPr>
            <a:xfrm>
              <a:off x="707235" y="1331753"/>
              <a:ext cx="1914824" cy="4380272"/>
              <a:chOff x="707235" y="1331753"/>
              <a:chExt cx="1914824" cy="4380272"/>
            </a:xfrm>
          </p:grpSpPr>
          <p:sp>
            <p:nvSpPr>
              <p:cNvPr id="3771" name="Google Shape;3771;p32"/>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772" name="Google Shape;3772;p32"/>
              <p:cNvGrpSpPr/>
              <p:nvPr/>
            </p:nvGrpSpPr>
            <p:grpSpPr>
              <a:xfrm>
                <a:off x="707235" y="1895206"/>
                <a:ext cx="1902767" cy="1211104"/>
                <a:chOff x="367248" y="1351516"/>
                <a:chExt cx="2762091" cy="1594829"/>
              </a:xfrm>
            </p:grpSpPr>
            <p:sp>
              <p:nvSpPr>
                <p:cNvPr id="3773" name="Google Shape;3773;p32"/>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74" name="Google Shape;3774;p32"/>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3775" name="Google Shape;3775;p32"/>
              <p:cNvGrpSpPr/>
              <p:nvPr/>
            </p:nvGrpSpPr>
            <p:grpSpPr>
              <a:xfrm>
                <a:off x="707584" y="3273372"/>
                <a:ext cx="1902069" cy="1138118"/>
                <a:chOff x="358059" y="1325927"/>
                <a:chExt cx="2761078" cy="1498718"/>
              </a:xfrm>
            </p:grpSpPr>
            <p:sp>
              <p:nvSpPr>
                <p:cNvPr id="3776" name="Google Shape;3776;p32"/>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77" name="Google Shape;3777;p32"/>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3778" name="Google Shape;3778;p32"/>
              <p:cNvGrpSpPr/>
              <p:nvPr/>
            </p:nvGrpSpPr>
            <p:grpSpPr>
              <a:xfrm>
                <a:off x="712697" y="4586479"/>
                <a:ext cx="1909362" cy="1125546"/>
                <a:chOff x="329517" y="1325927"/>
                <a:chExt cx="2771665" cy="1482162"/>
              </a:xfrm>
            </p:grpSpPr>
            <p:sp>
              <p:nvSpPr>
                <p:cNvPr id="3779" name="Google Shape;3779;p32"/>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80" name="Google Shape;3780;p32"/>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3781" name="Google Shape;3781;p32"/>
            <p:cNvGrpSpPr/>
            <p:nvPr/>
          </p:nvGrpSpPr>
          <p:grpSpPr>
            <a:xfrm>
              <a:off x="2911630" y="1331753"/>
              <a:ext cx="3658735" cy="4380272"/>
              <a:chOff x="2911630" y="1331753"/>
              <a:chExt cx="3658735" cy="4380272"/>
            </a:xfrm>
          </p:grpSpPr>
          <p:grpSp>
            <p:nvGrpSpPr>
              <p:cNvPr id="3782" name="Google Shape;3782;p32"/>
              <p:cNvGrpSpPr/>
              <p:nvPr/>
            </p:nvGrpSpPr>
            <p:grpSpPr>
              <a:xfrm>
                <a:off x="2911630" y="1331753"/>
                <a:ext cx="3630783" cy="400618"/>
                <a:chOff x="439983" y="668969"/>
                <a:chExt cx="3630783" cy="400618"/>
              </a:xfrm>
            </p:grpSpPr>
            <p:sp>
              <p:nvSpPr>
                <p:cNvPr id="3783" name="Google Shape;3783;p32"/>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84" name="Google Shape;3784;p32"/>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3785" name="Google Shape;3785;p32"/>
              <p:cNvGrpSpPr/>
              <p:nvPr/>
            </p:nvGrpSpPr>
            <p:grpSpPr>
              <a:xfrm>
                <a:off x="2911630" y="1895014"/>
                <a:ext cx="3658735" cy="1195916"/>
                <a:chOff x="343281" y="1952120"/>
                <a:chExt cx="3658735" cy="1195916"/>
              </a:xfrm>
            </p:grpSpPr>
            <p:sp>
              <p:nvSpPr>
                <p:cNvPr id="3786" name="Google Shape;3786;p32"/>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87" name="Google Shape;3787;p32"/>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3788" name="Google Shape;3788;p32"/>
              <p:cNvGrpSpPr/>
              <p:nvPr/>
            </p:nvGrpSpPr>
            <p:grpSpPr>
              <a:xfrm>
                <a:off x="2911630" y="3253573"/>
                <a:ext cx="3630783" cy="1161242"/>
                <a:chOff x="366355" y="1952119"/>
                <a:chExt cx="3630783" cy="1161242"/>
              </a:xfrm>
            </p:grpSpPr>
            <p:sp>
              <p:nvSpPr>
                <p:cNvPr id="3789" name="Google Shape;3789;p32"/>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90" name="Google Shape;3790;p32"/>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3791" name="Google Shape;3791;p32"/>
              <p:cNvGrpSpPr/>
              <p:nvPr/>
            </p:nvGrpSpPr>
            <p:grpSpPr>
              <a:xfrm>
                <a:off x="2911630" y="4577458"/>
                <a:ext cx="3628431" cy="1134567"/>
                <a:chOff x="375938" y="1923054"/>
                <a:chExt cx="3628431" cy="1134567"/>
              </a:xfrm>
            </p:grpSpPr>
            <p:sp>
              <p:nvSpPr>
                <p:cNvPr id="3792" name="Google Shape;3792;p32"/>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93" name="Google Shape;3793;p32"/>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3794" name="Google Shape;3794;p32"/>
            <p:cNvGrpSpPr/>
            <p:nvPr/>
          </p:nvGrpSpPr>
          <p:grpSpPr>
            <a:xfrm>
              <a:off x="6821281" y="1331753"/>
              <a:ext cx="3720572" cy="4415968"/>
              <a:chOff x="6821281" y="1331753"/>
              <a:chExt cx="3720572" cy="4415968"/>
            </a:xfrm>
          </p:grpSpPr>
          <p:grpSp>
            <p:nvGrpSpPr>
              <p:cNvPr id="3795" name="Google Shape;3795;p32"/>
              <p:cNvGrpSpPr/>
              <p:nvPr/>
            </p:nvGrpSpPr>
            <p:grpSpPr>
              <a:xfrm>
                <a:off x="6821281" y="1331753"/>
                <a:ext cx="3628431" cy="400618"/>
                <a:chOff x="453945" y="668969"/>
                <a:chExt cx="3628431" cy="400618"/>
              </a:xfrm>
            </p:grpSpPr>
            <p:sp>
              <p:nvSpPr>
                <p:cNvPr id="3796" name="Google Shape;3796;p32"/>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97" name="Google Shape;3797;p32"/>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3798" name="Google Shape;3798;p32"/>
              <p:cNvGrpSpPr/>
              <p:nvPr/>
            </p:nvGrpSpPr>
            <p:grpSpPr>
              <a:xfrm>
                <a:off x="6821281" y="1895013"/>
                <a:ext cx="3720572" cy="1211297"/>
                <a:chOff x="347925" y="1952119"/>
                <a:chExt cx="3720572" cy="1211297"/>
              </a:xfrm>
            </p:grpSpPr>
            <p:sp>
              <p:nvSpPr>
                <p:cNvPr id="3799" name="Google Shape;3799;p32"/>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00" name="Google Shape;3800;p32"/>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3801" name="Google Shape;3801;p32"/>
              <p:cNvGrpSpPr/>
              <p:nvPr/>
            </p:nvGrpSpPr>
            <p:grpSpPr>
              <a:xfrm>
                <a:off x="6821281" y="3250248"/>
                <a:ext cx="3706521" cy="1161242"/>
                <a:chOff x="361976" y="1952120"/>
                <a:chExt cx="3706521" cy="1161242"/>
              </a:xfrm>
            </p:grpSpPr>
            <p:sp>
              <p:nvSpPr>
                <p:cNvPr id="3802" name="Google Shape;3802;p32"/>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03" name="Google Shape;3803;p32"/>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3804" name="Google Shape;3804;p32"/>
              <p:cNvGrpSpPr/>
              <p:nvPr/>
            </p:nvGrpSpPr>
            <p:grpSpPr>
              <a:xfrm>
                <a:off x="6821281" y="4586479"/>
                <a:ext cx="3628431" cy="1161242"/>
                <a:chOff x="347925" y="1952120"/>
                <a:chExt cx="3628431" cy="1161242"/>
              </a:xfrm>
            </p:grpSpPr>
            <p:sp>
              <p:nvSpPr>
                <p:cNvPr id="3805" name="Google Shape;3805;p32"/>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06" name="Google Shape;3806;p32"/>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3807" name="Google Shape;3807;p32"/>
          <p:cNvSpPr txBox="1"/>
          <p:nvPr/>
        </p:nvSpPr>
        <p:spPr>
          <a:xfrm>
            <a:off x="-58149644"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3808" name="Google Shape;3808;p32"/>
          <p:cNvGrpSpPr/>
          <p:nvPr/>
        </p:nvGrpSpPr>
        <p:grpSpPr>
          <a:xfrm>
            <a:off x="-48983993" y="228600"/>
            <a:ext cx="2286000" cy="1194376"/>
            <a:chOff x="863384" y="-231864"/>
            <a:chExt cx="2628900" cy="1153996"/>
          </a:xfrm>
        </p:grpSpPr>
        <p:sp>
          <p:nvSpPr>
            <p:cNvPr id="3809" name="Google Shape;3809;p32"/>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810" name="Google Shape;3810;p32"/>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3811" name="Google Shape;3811;p32"/>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812" name="Google Shape;3812;p32"/>
          <p:cNvSpPr txBox="1"/>
          <p:nvPr/>
        </p:nvSpPr>
        <p:spPr>
          <a:xfrm>
            <a:off x="-450342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3813" name="Google Shape;3813;p32" descr="User outline"/>
          <p:cNvPicPr preferRelativeResize="0"/>
          <p:nvPr/>
        </p:nvPicPr>
        <p:blipFill rotWithShape="1">
          <a:blip r:embed="rId3">
            <a:alphaModFix/>
          </a:blip>
          <a:srcRect/>
          <a:stretch/>
        </p:blipFill>
        <p:spPr>
          <a:xfrm>
            <a:off x="-48166073" y="1759697"/>
            <a:ext cx="3061219" cy="3061219"/>
          </a:xfrm>
          <a:prstGeom prst="rect">
            <a:avLst/>
          </a:prstGeom>
          <a:noFill/>
          <a:ln>
            <a:noFill/>
          </a:ln>
        </p:spPr>
      </p:pic>
      <p:grpSp>
        <p:nvGrpSpPr>
          <p:cNvPr id="3814" name="Google Shape;3814;p32"/>
          <p:cNvGrpSpPr/>
          <p:nvPr/>
        </p:nvGrpSpPr>
        <p:grpSpPr>
          <a:xfrm>
            <a:off x="-36563393" y="228600"/>
            <a:ext cx="2286000" cy="1194375"/>
            <a:chOff x="863384" y="-231864"/>
            <a:chExt cx="2628900" cy="1153995"/>
          </a:xfrm>
        </p:grpSpPr>
        <p:sp>
          <p:nvSpPr>
            <p:cNvPr id="3815" name="Google Shape;3815;p32"/>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816" name="Google Shape;3816;p32"/>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3817" name="Google Shape;3817;p32"/>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818" name="Google Shape;3818;p32"/>
          <p:cNvGrpSpPr/>
          <p:nvPr/>
        </p:nvGrpSpPr>
        <p:grpSpPr>
          <a:xfrm>
            <a:off x="-34078677" y="685800"/>
            <a:ext cx="7495743" cy="4793343"/>
            <a:chOff x="3629457" y="421164"/>
            <a:chExt cx="7495743" cy="4793343"/>
          </a:xfrm>
        </p:grpSpPr>
        <p:grpSp>
          <p:nvGrpSpPr>
            <p:cNvPr id="3819" name="Google Shape;3819;p32"/>
            <p:cNvGrpSpPr/>
            <p:nvPr/>
          </p:nvGrpSpPr>
          <p:grpSpPr>
            <a:xfrm>
              <a:off x="3629457" y="421164"/>
              <a:ext cx="7495743" cy="400618"/>
              <a:chOff x="3200400" y="1709630"/>
              <a:chExt cx="6521814" cy="400618"/>
            </a:xfrm>
          </p:grpSpPr>
          <p:sp>
            <p:nvSpPr>
              <p:cNvPr id="3820" name="Google Shape;3820;p32"/>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21" name="Google Shape;3821;p32"/>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3822" name="Google Shape;3822;p32"/>
            <p:cNvGrpSpPr/>
            <p:nvPr/>
          </p:nvGrpSpPr>
          <p:grpSpPr>
            <a:xfrm>
              <a:off x="3629457" y="950035"/>
              <a:ext cx="7495743" cy="400618"/>
              <a:chOff x="3629457" y="950035"/>
              <a:chExt cx="7495743" cy="400618"/>
            </a:xfrm>
          </p:grpSpPr>
          <p:sp>
            <p:nvSpPr>
              <p:cNvPr id="3823" name="Google Shape;3823;p3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24" name="Google Shape;3824;p3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3825" name="Google Shape;3825;p32"/>
            <p:cNvGrpSpPr/>
            <p:nvPr/>
          </p:nvGrpSpPr>
          <p:grpSpPr>
            <a:xfrm>
              <a:off x="3629457" y="1411138"/>
              <a:ext cx="7495743" cy="400618"/>
              <a:chOff x="3629457" y="950035"/>
              <a:chExt cx="7495743" cy="400618"/>
            </a:xfrm>
          </p:grpSpPr>
          <p:sp>
            <p:nvSpPr>
              <p:cNvPr id="3826" name="Google Shape;3826;p3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27" name="Google Shape;3827;p32"/>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3828" name="Google Shape;3828;p32"/>
            <p:cNvGrpSpPr/>
            <p:nvPr/>
          </p:nvGrpSpPr>
          <p:grpSpPr>
            <a:xfrm>
              <a:off x="3629457" y="1872241"/>
              <a:ext cx="7495743" cy="400618"/>
              <a:chOff x="3629457" y="950035"/>
              <a:chExt cx="7495743" cy="400618"/>
            </a:xfrm>
          </p:grpSpPr>
          <p:sp>
            <p:nvSpPr>
              <p:cNvPr id="3829" name="Google Shape;3829;p3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30" name="Google Shape;3830;p3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3831" name="Google Shape;3831;p32"/>
            <p:cNvGrpSpPr/>
            <p:nvPr/>
          </p:nvGrpSpPr>
          <p:grpSpPr>
            <a:xfrm>
              <a:off x="3629457" y="2333344"/>
              <a:ext cx="7495743" cy="400618"/>
              <a:chOff x="3629457" y="950035"/>
              <a:chExt cx="7495743" cy="400618"/>
            </a:xfrm>
          </p:grpSpPr>
          <p:sp>
            <p:nvSpPr>
              <p:cNvPr id="3832" name="Google Shape;3832;p3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33" name="Google Shape;3833;p3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3834" name="Google Shape;3834;p32"/>
            <p:cNvGrpSpPr/>
            <p:nvPr/>
          </p:nvGrpSpPr>
          <p:grpSpPr>
            <a:xfrm>
              <a:off x="3629457" y="2794447"/>
              <a:ext cx="7495743" cy="400618"/>
              <a:chOff x="3629457" y="950035"/>
              <a:chExt cx="7495743" cy="400618"/>
            </a:xfrm>
          </p:grpSpPr>
          <p:sp>
            <p:nvSpPr>
              <p:cNvPr id="3835" name="Google Shape;3835;p3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36" name="Google Shape;3836;p3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3837" name="Google Shape;3837;p32"/>
            <p:cNvGrpSpPr/>
            <p:nvPr/>
          </p:nvGrpSpPr>
          <p:grpSpPr>
            <a:xfrm>
              <a:off x="3629457" y="3255550"/>
              <a:ext cx="7495743" cy="400618"/>
              <a:chOff x="3629457" y="950035"/>
              <a:chExt cx="7495743" cy="400618"/>
            </a:xfrm>
          </p:grpSpPr>
          <p:sp>
            <p:nvSpPr>
              <p:cNvPr id="3838" name="Google Shape;3838;p3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39" name="Google Shape;3839;p32"/>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3840" name="Google Shape;3840;p32"/>
            <p:cNvGrpSpPr/>
            <p:nvPr/>
          </p:nvGrpSpPr>
          <p:grpSpPr>
            <a:xfrm>
              <a:off x="3629457" y="3716653"/>
              <a:ext cx="7495743" cy="400618"/>
              <a:chOff x="3629457" y="950035"/>
              <a:chExt cx="7495743" cy="400618"/>
            </a:xfrm>
          </p:grpSpPr>
          <p:sp>
            <p:nvSpPr>
              <p:cNvPr id="3841" name="Google Shape;3841;p3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42" name="Google Shape;3842;p32"/>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3843" name="Google Shape;3843;p32"/>
            <p:cNvGrpSpPr/>
            <p:nvPr/>
          </p:nvGrpSpPr>
          <p:grpSpPr>
            <a:xfrm>
              <a:off x="3629457" y="4177756"/>
              <a:ext cx="7495743" cy="400618"/>
              <a:chOff x="3629457" y="950035"/>
              <a:chExt cx="7495743" cy="400618"/>
            </a:xfrm>
          </p:grpSpPr>
          <p:sp>
            <p:nvSpPr>
              <p:cNvPr id="3844" name="Google Shape;3844;p3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45" name="Google Shape;3845;p3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3846" name="Google Shape;3846;p32"/>
            <p:cNvGrpSpPr/>
            <p:nvPr/>
          </p:nvGrpSpPr>
          <p:grpSpPr>
            <a:xfrm>
              <a:off x="3629457" y="4638858"/>
              <a:ext cx="7495743" cy="575649"/>
              <a:chOff x="3629457" y="950034"/>
              <a:chExt cx="7495743" cy="575649"/>
            </a:xfrm>
          </p:grpSpPr>
          <p:sp>
            <p:nvSpPr>
              <p:cNvPr id="3847" name="Google Shape;3847;p32"/>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48" name="Google Shape;3848;p32"/>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3849" name="Google Shape;3849;p32"/>
          <p:cNvSpPr/>
          <p:nvPr/>
        </p:nvSpPr>
        <p:spPr>
          <a:xfrm>
            <a:off x="-316992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3850" name="Google Shape;3850;p32"/>
          <p:cNvGrpSpPr/>
          <p:nvPr/>
        </p:nvGrpSpPr>
        <p:grpSpPr>
          <a:xfrm>
            <a:off x="-23990393" y="228600"/>
            <a:ext cx="2286000" cy="1194376"/>
            <a:chOff x="863384" y="-231864"/>
            <a:chExt cx="2628900" cy="1153996"/>
          </a:xfrm>
        </p:grpSpPr>
        <p:sp>
          <p:nvSpPr>
            <p:cNvPr id="3851" name="Google Shape;3851;p32"/>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852" name="Google Shape;3852;p32"/>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3853" name="Google Shape;3853;p32"/>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854" name="Google Shape;3854;p32"/>
          <p:cNvSpPr txBox="1"/>
          <p:nvPr/>
        </p:nvSpPr>
        <p:spPr>
          <a:xfrm>
            <a:off x="-21545826"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3855" name="Google Shape;3855;p32"/>
          <p:cNvGrpSpPr/>
          <p:nvPr/>
        </p:nvGrpSpPr>
        <p:grpSpPr>
          <a:xfrm>
            <a:off x="-12712793" y="228600"/>
            <a:ext cx="2286000" cy="1440597"/>
            <a:chOff x="863384" y="-231864"/>
            <a:chExt cx="2628900" cy="1391893"/>
          </a:xfrm>
        </p:grpSpPr>
        <p:sp>
          <p:nvSpPr>
            <p:cNvPr id="3856" name="Google Shape;3856;p32"/>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857" name="Google Shape;3857;p32"/>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3858" name="Google Shape;3858;p32"/>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859" name="Google Shape;3859;p32"/>
          <p:cNvGrpSpPr/>
          <p:nvPr/>
        </p:nvGrpSpPr>
        <p:grpSpPr>
          <a:xfrm>
            <a:off x="-10228077" y="685800"/>
            <a:ext cx="7495743" cy="4793343"/>
            <a:chOff x="3629457" y="421164"/>
            <a:chExt cx="7495743" cy="4793343"/>
          </a:xfrm>
        </p:grpSpPr>
        <p:grpSp>
          <p:nvGrpSpPr>
            <p:cNvPr id="3860" name="Google Shape;3860;p32"/>
            <p:cNvGrpSpPr/>
            <p:nvPr/>
          </p:nvGrpSpPr>
          <p:grpSpPr>
            <a:xfrm>
              <a:off x="3629457" y="421164"/>
              <a:ext cx="7495743" cy="400618"/>
              <a:chOff x="3200400" y="1709630"/>
              <a:chExt cx="6521814" cy="400618"/>
            </a:xfrm>
          </p:grpSpPr>
          <p:sp>
            <p:nvSpPr>
              <p:cNvPr id="3861" name="Google Shape;3861;p32"/>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62" name="Google Shape;3862;p32"/>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3863" name="Google Shape;3863;p32"/>
            <p:cNvGrpSpPr/>
            <p:nvPr/>
          </p:nvGrpSpPr>
          <p:grpSpPr>
            <a:xfrm>
              <a:off x="3629457" y="950035"/>
              <a:ext cx="7495743" cy="400618"/>
              <a:chOff x="3629457" y="950035"/>
              <a:chExt cx="7495743" cy="400618"/>
            </a:xfrm>
          </p:grpSpPr>
          <p:sp>
            <p:nvSpPr>
              <p:cNvPr id="3864" name="Google Shape;3864;p3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65" name="Google Shape;3865;p3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3866" name="Google Shape;3866;p32"/>
            <p:cNvGrpSpPr/>
            <p:nvPr/>
          </p:nvGrpSpPr>
          <p:grpSpPr>
            <a:xfrm>
              <a:off x="3629457" y="1411138"/>
              <a:ext cx="7495743" cy="400618"/>
              <a:chOff x="3629457" y="950035"/>
              <a:chExt cx="7495743" cy="400618"/>
            </a:xfrm>
          </p:grpSpPr>
          <p:sp>
            <p:nvSpPr>
              <p:cNvPr id="3867" name="Google Shape;3867;p3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68" name="Google Shape;3868;p32"/>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3869" name="Google Shape;3869;p32"/>
            <p:cNvGrpSpPr/>
            <p:nvPr/>
          </p:nvGrpSpPr>
          <p:grpSpPr>
            <a:xfrm>
              <a:off x="3629457" y="1872241"/>
              <a:ext cx="7495743" cy="400618"/>
              <a:chOff x="3629457" y="950035"/>
              <a:chExt cx="7495743" cy="400618"/>
            </a:xfrm>
          </p:grpSpPr>
          <p:sp>
            <p:nvSpPr>
              <p:cNvPr id="3870" name="Google Shape;3870;p3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71" name="Google Shape;3871;p3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3872" name="Google Shape;3872;p32"/>
            <p:cNvGrpSpPr/>
            <p:nvPr/>
          </p:nvGrpSpPr>
          <p:grpSpPr>
            <a:xfrm>
              <a:off x="3629457" y="2333344"/>
              <a:ext cx="7495743" cy="400618"/>
              <a:chOff x="3629457" y="950035"/>
              <a:chExt cx="7495743" cy="400618"/>
            </a:xfrm>
          </p:grpSpPr>
          <p:sp>
            <p:nvSpPr>
              <p:cNvPr id="3873" name="Google Shape;3873;p3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74" name="Google Shape;3874;p3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3875" name="Google Shape;3875;p32"/>
            <p:cNvGrpSpPr/>
            <p:nvPr/>
          </p:nvGrpSpPr>
          <p:grpSpPr>
            <a:xfrm>
              <a:off x="3629457" y="2794447"/>
              <a:ext cx="7495743" cy="400618"/>
              <a:chOff x="3629457" y="950035"/>
              <a:chExt cx="7495743" cy="400618"/>
            </a:xfrm>
          </p:grpSpPr>
          <p:sp>
            <p:nvSpPr>
              <p:cNvPr id="3876" name="Google Shape;3876;p3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77" name="Google Shape;3877;p3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3878" name="Google Shape;3878;p32"/>
            <p:cNvGrpSpPr/>
            <p:nvPr/>
          </p:nvGrpSpPr>
          <p:grpSpPr>
            <a:xfrm>
              <a:off x="3629457" y="3255550"/>
              <a:ext cx="7495743" cy="400618"/>
              <a:chOff x="3629457" y="950035"/>
              <a:chExt cx="7495743" cy="400618"/>
            </a:xfrm>
          </p:grpSpPr>
          <p:sp>
            <p:nvSpPr>
              <p:cNvPr id="3879" name="Google Shape;3879;p3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80" name="Google Shape;3880;p32"/>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3881" name="Google Shape;3881;p32"/>
            <p:cNvGrpSpPr/>
            <p:nvPr/>
          </p:nvGrpSpPr>
          <p:grpSpPr>
            <a:xfrm>
              <a:off x="3629457" y="3716653"/>
              <a:ext cx="7495743" cy="400618"/>
              <a:chOff x="3629457" y="950035"/>
              <a:chExt cx="7495743" cy="400618"/>
            </a:xfrm>
          </p:grpSpPr>
          <p:sp>
            <p:nvSpPr>
              <p:cNvPr id="3882" name="Google Shape;3882;p3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83" name="Google Shape;3883;p32"/>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3884" name="Google Shape;3884;p32"/>
            <p:cNvGrpSpPr/>
            <p:nvPr/>
          </p:nvGrpSpPr>
          <p:grpSpPr>
            <a:xfrm>
              <a:off x="3629457" y="4177756"/>
              <a:ext cx="7495743" cy="400618"/>
              <a:chOff x="3629457" y="950035"/>
              <a:chExt cx="7495743" cy="400618"/>
            </a:xfrm>
          </p:grpSpPr>
          <p:sp>
            <p:nvSpPr>
              <p:cNvPr id="3885" name="Google Shape;3885;p32"/>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86" name="Google Shape;3886;p32"/>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3887" name="Google Shape;3887;p32"/>
            <p:cNvGrpSpPr/>
            <p:nvPr/>
          </p:nvGrpSpPr>
          <p:grpSpPr>
            <a:xfrm>
              <a:off x="3629457" y="4638858"/>
              <a:ext cx="7495743" cy="575649"/>
              <a:chOff x="3629457" y="950034"/>
              <a:chExt cx="7495743" cy="575649"/>
            </a:xfrm>
          </p:grpSpPr>
          <p:sp>
            <p:nvSpPr>
              <p:cNvPr id="3888" name="Google Shape;3888;p32"/>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89" name="Google Shape;3889;p32"/>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3890" name="Google Shape;3890;p32"/>
          <p:cNvSpPr txBox="1"/>
          <p:nvPr/>
        </p:nvSpPr>
        <p:spPr>
          <a:xfrm>
            <a:off x="-10272671"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sp>
        <p:nvSpPr>
          <p:cNvPr id="3891" name="Google Shape;3891;p32"/>
          <p:cNvSpPr/>
          <p:nvPr/>
        </p:nvSpPr>
        <p:spPr>
          <a:xfrm>
            <a:off x="4267199" y="1673615"/>
            <a:ext cx="3401311" cy="3401311"/>
          </a:xfrm>
          <a:custGeom>
            <a:avLst/>
            <a:gdLst/>
            <a:ahLst/>
            <a:cxnLst/>
            <a:rect l="l" t="t" r="r" b="b"/>
            <a:pathLst>
              <a:path w="3690570" h="3690570" extrusionOk="0">
                <a:moveTo>
                  <a:pt x="1845285" y="0"/>
                </a:moveTo>
                <a:cubicBezTo>
                  <a:pt x="2864408" y="0"/>
                  <a:pt x="3690570" y="826162"/>
                  <a:pt x="3690570" y="1845285"/>
                </a:cubicBezTo>
                <a:cubicBezTo>
                  <a:pt x="3690570" y="2864408"/>
                  <a:pt x="2864408" y="3690570"/>
                  <a:pt x="1845285" y="3690570"/>
                </a:cubicBezTo>
                <a:cubicBezTo>
                  <a:pt x="826162" y="3690570"/>
                  <a:pt x="0" y="2864408"/>
                  <a:pt x="0" y="1845285"/>
                </a:cubicBezTo>
                <a:cubicBezTo>
                  <a:pt x="0" y="826162"/>
                  <a:pt x="826162" y="0"/>
                  <a:pt x="1845285" y="0"/>
                </a:cubicBezTo>
                <a:close/>
                <a:moveTo>
                  <a:pt x="1845286" y="238299"/>
                </a:moveTo>
                <a:cubicBezTo>
                  <a:pt x="957772" y="238299"/>
                  <a:pt x="238299" y="957772"/>
                  <a:pt x="238299" y="1845286"/>
                </a:cubicBezTo>
                <a:cubicBezTo>
                  <a:pt x="238299" y="2732800"/>
                  <a:pt x="957772" y="3452273"/>
                  <a:pt x="1845286" y="3452273"/>
                </a:cubicBezTo>
                <a:cubicBezTo>
                  <a:pt x="2732800" y="3452273"/>
                  <a:pt x="3452273" y="2732800"/>
                  <a:pt x="3452273" y="1845286"/>
                </a:cubicBezTo>
                <a:cubicBezTo>
                  <a:pt x="3452273" y="957772"/>
                  <a:pt x="2732800" y="238299"/>
                  <a:pt x="1845286" y="238299"/>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92" name="Google Shape;3892;p32"/>
          <p:cNvSpPr/>
          <p:nvPr/>
        </p:nvSpPr>
        <p:spPr>
          <a:xfrm rot="1671848">
            <a:off x="6690751" y="146321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93" name="Google Shape;3893;p32"/>
          <p:cNvSpPr/>
          <p:nvPr/>
        </p:nvSpPr>
        <p:spPr>
          <a:xfrm rot="5400000">
            <a:off x="7651887" y="3096343"/>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94" name="Google Shape;3894;p32"/>
          <p:cNvSpPr/>
          <p:nvPr/>
        </p:nvSpPr>
        <p:spPr>
          <a:xfrm rot="8782795">
            <a:off x="6777187" y="4847336"/>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95" name="Google Shape;3895;p32"/>
          <p:cNvSpPr/>
          <p:nvPr/>
        </p:nvSpPr>
        <p:spPr>
          <a:xfrm rot="-9071727">
            <a:off x="4687749" y="4852837"/>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96" name="Google Shape;3896;p32"/>
          <p:cNvSpPr/>
          <p:nvPr/>
        </p:nvSpPr>
        <p:spPr>
          <a:xfrm rot="-5400000">
            <a:off x="3780911" y="3135438"/>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97" name="Google Shape;3897;p32"/>
          <p:cNvSpPr/>
          <p:nvPr/>
        </p:nvSpPr>
        <p:spPr>
          <a:xfrm rot="-1726632">
            <a:off x="4770449" y="147897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98" name="Google Shape;3898;p32"/>
          <p:cNvSpPr txBox="1"/>
          <p:nvPr/>
        </p:nvSpPr>
        <p:spPr>
          <a:xfrm>
            <a:off x="4881206" y="2632471"/>
            <a:ext cx="2152171"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rgbClr val="F5F5F4"/>
                </a:solidFill>
                <a:latin typeface="Open Sans"/>
                <a:ea typeface="Open Sans"/>
                <a:cs typeface="Open Sans"/>
                <a:sym typeface="Open Sans"/>
              </a:rPr>
              <a:t>Process </a:t>
            </a:r>
            <a:r>
              <a:rPr lang="en-US" sz="2600">
                <a:solidFill>
                  <a:srgbClr val="F5F5F4"/>
                </a:solidFill>
                <a:latin typeface="Open Sans"/>
                <a:ea typeface="Open Sans"/>
                <a:cs typeface="Open Sans"/>
                <a:sym typeface="Open Sans"/>
              </a:rPr>
              <a:t>of Providing PIN Services</a:t>
            </a:r>
            <a:endParaRPr/>
          </a:p>
        </p:txBody>
      </p:sp>
      <p:grpSp>
        <p:nvGrpSpPr>
          <p:cNvPr id="3899" name="Google Shape;3899;p32"/>
          <p:cNvGrpSpPr/>
          <p:nvPr/>
        </p:nvGrpSpPr>
        <p:grpSpPr>
          <a:xfrm>
            <a:off x="5393927" y="1038934"/>
            <a:ext cx="1147854" cy="1147854"/>
            <a:chOff x="5393927" y="1038934"/>
            <a:chExt cx="1147854" cy="1147854"/>
          </a:xfrm>
        </p:grpSpPr>
        <p:sp>
          <p:nvSpPr>
            <p:cNvPr id="3900" name="Google Shape;3900;p32"/>
            <p:cNvSpPr/>
            <p:nvPr/>
          </p:nvSpPr>
          <p:spPr>
            <a:xfrm>
              <a:off x="5393927" y="1038934"/>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01" name="Google Shape;3901;p32"/>
            <p:cNvSpPr txBox="1"/>
            <p:nvPr/>
          </p:nvSpPr>
          <p:spPr>
            <a:xfrm>
              <a:off x="5445978" y="1403150"/>
              <a:ext cx="1034256"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Initiating Visit</a:t>
              </a:r>
              <a:endParaRPr/>
            </a:p>
          </p:txBody>
        </p:sp>
        <p:sp>
          <p:nvSpPr>
            <p:cNvPr id="3902" name="Google Shape;3902;p32"/>
            <p:cNvSpPr txBox="1"/>
            <p:nvPr/>
          </p:nvSpPr>
          <p:spPr>
            <a:xfrm>
              <a:off x="5690193" y="121467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1</a:t>
              </a:r>
              <a:endParaRPr/>
            </a:p>
          </p:txBody>
        </p:sp>
      </p:grpSp>
      <p:grpSp>
        <p:nvGrpSpPr>
          <p:cNvPr id="3903" name="Google Shape;3903;p32"/>
          <p:cNvGrpSpPr/>
          <p:nvPr/>
        </p:nvGrpSpPr>
        <p:grpSpPr>
          <a:xfrm>
            <a:off x="6841544" y="1836577"/>
            <a:ext cx="1147854" cy="1147854"/>
            <a:chOff x="6841544" y="1836577"/>
            <a:chExt cx="1147854" cy="1147854"/>
          </a:xfrm>
        </p:grpSpPr>
        <p:sp>
          <p:nvSpPr>
            <p:cNvPr id="3904" name="Google Shape;3904;p32"/>
            <p:cNvSpPr/>
            <p:nvPr/>
          </p:nvSpPr>
          <p:spPr>
            <a:xfrm>
              <a:off x="6841544" y="183657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05" name="Google Shape;3905;p32"/>
            <p:cNvSpPr txBox="1"/>
            <p:nvPr/>
          </p:nvSpPr>
          <p:spPr>
            <a:xfrm>
              <a:off x="6868163" y="2192672"/>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Treatment Plan</a:t>
              </a:r>
              <a:endParaRPr/>
            </a:p>
          </p:txBody>
        </p:sp>
        <p:sp>
          <p:nvSpPr>
            <p:cNvPr id="3906" name="Google Shape;3906;p32"/>
            <p:cNvSpPr txBox="1"/>
            <p:nvPr/>
          </p:nvSpPr>
          <p:spPr>
            <a:xfrm>
              <a:off x="7146899" y="2048709"/>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2</a:t>
              </a:r>
              <a:endParaRPr/>
            </a:p>
          </p:txBody>
        </p:sp>
      </p:grpSp>
      <p:grpSp>
        <p:nvGrpSpPr>
          <p:cNvPr id="3907" name="Google Shape;3907;p32"/>
          <p:cNvGrpSpPr/>
          <p:nvPr/>
        </p:nvGrpSpPr>
        <p:grpSpPr>
          <a:xfrm>
            <a:off x="6841544" y="3538421"/>
            <a:ext cx="1147854" cy="1147854"/>
            <a:chOff x="6841544" y="3538421"/>
            <a:chExt cx="1147854" cy="1147854"/>
          </a:xfrm>
        </p:grpSpPr>
        <p:sp>
          <p:nvSpPr>
            <p:cNvPr id="3908" name="Google Shape;3908;p32"/>
            <p:cNvSpPr/>
            <p:nvPr/>
          </p:nvSpPr>
          <p:spPr>
            <a:xfrm>
              <a:off x="6841544" y="3538421"/>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09" name="Google Shape;3909;p32"/>
            <p:cNvSpPr txBox="1"/>
            <p:nvPr/>
          </p:nvSpPr>
          <p:spPr>
            <a:xfrm>
              <a:off x="6877400" y="3959721"/>
              <a:ext cx="1090873" cy="292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Consent</a:t>
              </a:r>
              <a:endParaRPr/>
            </a:p>
          </p:txBody>
        </p:sp>
        <p:sp>
          <p:nvSpPr>
            <p:cNvPr id="3910" name="Google Shape;3910;p32"/>
            <p:cNvSpPr txBox="1"/>
            <p:nvPr/>
          </p:nvSpPr>
          <p:spPr>
            <a:xfrm>
              <a:off x="7166830" y="379212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3</a:t>
              </a:r>
              <a:endParaRPr/>
            </a:p>
          </p:txBody>
        </p:sp>
      </p:grpSp>
      <p:grpSp>
        <p:nvGrpSpPr>
          <p:cNvPr id="3911" name="Google Shape;3911;p32"/>
          <p:cNvGrpSpPr/>
          <p:nvPr/>
        </p:nvGrpSpPr>
        <p:grpSpPr>
          <a:xfrm>
            <a:off x="5393927" y="4381907"/>
            <a:ext cx="1147854" cy="1147854"/>
            <a:chOff x="5393927" y="4381907"/>
            <a:chExt cx="1147854" cy="1147854"/>
          </a:xfrm>
        </p:grpSpPr>
        <p:sp>
          <p:nvSpPr>
            <p:cNvPr id="3912" name="Google Shape;3912;p32"/>
            <p:cNvSpPr/>
            <p:nvPr/>
          </p:nvSpPr>
          <p:spPr>
            <a:xfrm>
              <a:off x="5393927" y="438190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13" name="Google Shape;3913;p32"/>
            <p:cNvSpPr txBox="1"/>
            <p:nvPr/>
          </p:nvSpPr>
          <p:spPr>
            <a:xfrm>
              <a:off x="5401252" y="4716185"/>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Provision of Services</a:t>
              </a:r>
              <a:endParaRPr/>
            </a:p>
          </p:txBody>
        </p:sp>
        <p:sp>
          <p:nvSpPr>
            <p:cNvPr id="3914" name="Google Shape;3914;p32"/>
            <p:cNvSpPr txBox="1"/>
            <p:nvPr/>
          </p:nvSpPr>
          <p:spPr>
            <a:xfrm>
              <a:off x="5679988" y="4516292"/>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4</a:t>
              </a:r>
              <a:endParaRPr/>
            </a:p>
          </p:txBody>
        </p:sp>
      </p:grpSp>
      <p:grpSp>
        <p:nvGrpSpPr>
          <p:cNvPr id="3915" name="Google Shape;3915;p32"/>
          <p:cNvGrpSpPr/>
          <p:nvPr/>
        </p:nvGrpSpPr>
        <p:grpSpPr>
          <a:xfrm>
            <a:off x="3775487" y="3560750"/>
            <a:ext cx="1435543" cy="1147854"/>
            <a:chOff x="3775487" y="3560750"/>
            <a:chExt cx="1435543" cy="1147854"/>
          </a:xfrm>
        </p:grpSpPr>
        <p:sp>
          <p:nvSpPr>
            <p:cNvPr id="3916" name="Google Shape;3916;p32"/>
            <p:cNvSpPr/>
            <p:nvPr/>
          </p:nvSpPr>
          <p:spPr>
            <a:xfrm>
              <a:off x="3925185" y="3560750"/>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17" name="Google Shape;3917;p32"/>
            <p:cNvSpPr txBox="1"/>
            <p:nvPr/>
          </p:nvSpPr>
          <p:spPr>
            <a:xfrm>
              <a:off x="3775487" y="4031908"/>
              <a:ext cx="143554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Documentation</a:t>
              </a:r>
              <a:endParaRPr/>
            </a:p>
          </p:txBody>
        </p:sp>
        <p:sp>
          <p:nvSpPr>
            <p:cNvPr id="3918" name="Google Shape;3918;p32"/>
            <p:cNvSpPr txBox="1"/>
            <p:nvPr/>
          </p:nvSpPr>
          <p:spPr>
            <a:xfrm>
              <a:off x="4226558" y="3795483"/>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5</a:t>
              </a:r>
              <a:endParaRPr/>
            </a:p>
          </p:txBody>
        </p:sp>
      </p:grpSp>
      <p:grpSp>
        <p:nvGrpSpPr>
          <p:cNvPr id="3919" name="Google Shape;3919;p32"/>
          <p:cNvGrpSpPr/>
          <p:nvPr/>
        </p:nvGrpSpPr>
        <p:grpSpPr>
          <a:xfrm>
            <a:off x="3925185" y="1864967"/>
            <a:ext cx="1147854" cy="1147854"/>
            <a:chOff x="3925185" y="1864967"/>
            <a:chExt cx="1147854" cy="1147854"/>
          </a:xfrm>
        </p:grpSpPr>
        <p:sp>
          <p:nvSpPr>
            <p:cNvPr id="3920" name="Google Shape;3920;p32"/>
            <p:cNvSpPr/>
            <p:nvPr/>
          </p:nvSpPr>
          <p:spPr>
            <a:xfrm>
              <a:off x="3925185" y="186496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21" name="Google Shape;3921;p32"/>
            <p:cNvSpPr txBox="1"/>
            <p:nvPr/>
          </p:nvSpPr>
          <p:spPr>
            <a:xfrm>
              <a:off x="4028943" y="2332896"/>
              <a:ext cx="93347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Open Sans"/>
                  <a:ea typeface="Open Sans"/>
                  <a:cs typeface="Open Sans"/>
                  <a:sym typeface="Open Sans"/>
                </a:rPr>
                <a:t>Billing</a:t>
              </a:r>
              <a:endParaRPr/>
            </a:p>
          </p:txBody>
        </p:sp>
        <p:sp>
          <p:nvSpPr>
            <p:cNvPr id="3922" name="Google Shape;3922;p32"/>
            <p:cNvSpPr txBox="1"/>
            <p:nvPr/>
          </p:nvSpPr>
          <p:spPr>
            <a:xfrm>
              <a:off x="4243944" y="2079066"/>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6</a:t>
              </a:r>
              <a:endParaRPr/>
            </a:p>
          </p:txBody>
        </p:sp>
      </p:grpSp>
      <p:grpSp>
        <p:nvGrpSpPr>
          <p:cNvPr id="3923" name="Google Shape;3923;p32"/>
          <p:cNvGrpSpPr/>
          <p:nvPr/>
        </p:nvGrpSpPr>
        <p:grpSpPr>
          <a:xfrm>
            <a:off x="241207" y="228600"/>
            <a:ext cx="2286000" cy="978932"/>
            <a:chOff x="863384" y="-231864"/>
            <a:chExt cx="2628900" cy="945836"/>
          </a:xfrm>
        </p:grpSpPr>
        <p:sp>
          <p:nvSpPr>
            <p:cNvPr id="3924" name="Google Shape;3924;p32"/>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PIN Services</a:t>
              </a:r>
              <a:endParaRPr/>
            </a:p>
          </p:txBody>
        </p:sp>
        <p:sp>
          <p:nvSpPr>
            <p:cNvPr id="3925" name="Google Shape;3925;p32"/>
            <p:cNvSpPr txBox="1"/>
            <p:nvPr/>
          </p:nvSpPr>
          <p:spPr>
            <a:xfrm>
              <a:off x="961700" y="357127"/>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Process</a:t>
              </a:r>
              <a:endParaRPr/>
            </a:p>
          </p:txBody>
        </p:sp>
        <p:cxnSp>
          <p:nvCxnSpPr>
            <p:cNvPr id="3926" name="Google Shape;3926;p32"/>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1"/>
        <p:cNvGrpSpPr/>
        <p:nvPr/>
      </p:nvGrpSpPr>
      <p:grpSpPr>
        <a:xfrm>
          <a:off x="0" y="0"/>
          <a:ext cx="0" cy="0"/>
          <a:chOff x="0" y="0"/>
          <a:chExt cx="0" cy="0"/>
        </a:xfrm>
      </p:grpSpPr>
      <p:sp>
        <p:nvSpPr>
          <p:cNvPr id="3932" name="Google Shape;3932;p33"/>
          <p:cNvSpPr/>
          <p:nvPr/>
        </p:nvSpPr>
        <p:spPr>
          <a:xfrm>
            <a:off x="-102184200" y="-914401"/>
            <a:ext cx="1437132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933" name="Google Shape;3933;p33"/>
          <p:cNvGrpSpPr/>
          <p:nvPr/>
        </p:nvGrpSpPr>
        <p:grpSpPr>
          <a:xfrm>
            <a:off x="-98907600" y="1278168"/>
            <a:ext cx="2628900" cy="1527757"/>
            <a:chOff x="863384" y="-231864"/>
            <a:chExt cx="2628900" cy="1527757"/>
          </a:xfrm>
        </p:grpSpPr>
        <p:sp>
          <p:nvSpPr>
            <p:cNvPr id="3934" name="Google Shape;3934;p33"/>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3935" name="Google Shape;3935;p33"/>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3936" name="Google Shape;3936;p33"/>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3937" name="Google Shape;3937;p33"/>
          <p:cNvSpPr txBox="1"/>
          <p:nvPr/>
        </p:nvSpPr>
        <p:spPr>
          <a:xfrm>
            <a:off x="-1004379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3938" name="Google Shape;3938;p33"/>
          <p:cNvGrpSpPr/>
          <p:nvPr/>
        </p:nvGrpSpPr>
        <p:grpSpPr>
          <a:xfrm>
            <a:off x="-93802200" y="990599"/>
            <a:ext cx="4343400" cy="4310152"/>
            <a:chOff x="7094351" y="1019972"/>
            <a:chExt cx="4343400" cy="4310152"/>
          </a:xfrm>
        </p:grpSpPr>
        <p:grpSp>
          <p:nvGrpSpPr>
            <p:cNvPr id="3939" name="Google Shape;3939;p33"/>
            <p:cNvGrpSpPr/>
            <p:nvPr/>
          </p:nvGrpSpPr>
          <p:grpSpPr>
            <a:xfrm>
              <a:off x="7094351" y="1019972"/>
              <a:ext cx="2057400" cy="4306276"/>
              <a:chOff x="6557074" y="1021910"/>
              <a:chExt cx="2057400" cy="4306276"/>
            </a:xfrm>
          </p:grpSpPr>
          <p:grpSp>
            <p:nvGrpSpPr>
              <p:cNvPr id="3940" name="Google Shape;3940;p33"/>
              <p:cNvGrpSpPr/>
              <p:nvPr/>
            </p:nvGrpSpPr>
            <p:grpSpPr>
              <a:xfrm>
                <a:off x="6557074" y="1021910"/>
                <a:ext cx="2057400" cy="2057400"/>
                <a:chOff x="3853911" y="2895600"/>
                <a:chExt cx="2057400" cy="2057400"/>
              </a:xfrm>
            </p:grpSpPr>
            <p:sp>
              <p:nvSpPr>
                <p:cNvPr id="3941" name="Google Shape;3941;p33"/>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42" name="Google Shape;3942;p33"/>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3943" name="Google Shape;3943;p33"/>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3944" name="Google Shape;3944;p33"/>
              <p:cNvGrpSpPr/>
              <p:nvPr/>
            </p:nvGrpSpPr>
            <p:grpSpPr>
              <a:xfrm>
                <a:off x="6557074" y="3270786"/>
                <a:ext cx="2057400" cy="2057400"/>
                <a:chOff x="3853911" y="2895600"/>
                <a:chExt cx="2057400" cy="2057400"/>
              </a:xfrm>
            </p:grpSpPr>
            <p:sp>
              <p:nvSpPr>
                <p:cNvPr id="3945" name="Google Shape;3945;p33"/>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46" name="Google Shape;3946;p33"/>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3947" name="Google Shape;3947;p33"/>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3948" name="Google Shape;3948;p33"/>
            <p:cNvGrpSpPr/>
            <p:nvPr/>
          </p:nvGrpSpPr>
          <p:grpSpPr>
            <a:xfrm>
              <a:off x="9380351" y="1019972"/>
              <a:ext cx="2057400" cy="4310152"/>
              <a:chOff x="9380351" y="1019972"/>
              <a:chExt cx="2057400" cy="4310152"/>
            </a:xfrm>
          </p:grpSpPr>
          <p:grpSp>
            <p:nvGrpSpPr>
              <p:cNvPr id="3949" name="Google Shape;3949;p33"/>
              <p:cNvGrpSpPr/>
              <p:nvPr/>
            </p:nvGrpSpPr>
            <p:grpSpPr>
              <a:xfrm>
                <a:off x="9380351" y="1019972"/>
                <a:ext cx="2057400" cy="2057400"/>
                <a:chOff x="3853911" y="2895600"/>
                <a:chExt cx="2057400" cy="2057400"/>
              </a:xfrm>
            </p:grpSpPr>
            <p:sp>
              <p:nvSpPr>
                <p:cNvPr id="3950" name="Google Shape;3950;p33"/>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51" name="Google Shape;3951;p33"/>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3952" name="Google Shape;3952;p33"/>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3953" name="Google Shape;3953;p33"/>
              <p:cNvGrpSpPr/>
              <p:nvPr/>
            </p:nvGrpSpPr>
            <p:grpSpPr>
              <a:xfrm>
                <a:off x="9380351" y="3272724"/>
                <a:ext cx="2057400" cy="2057400"/>
                <a:chOff x="3853911" y="2895600"/>
                <a:chExt cx="2057400" cy="2057400"/>
              </a:xfrm>
            </p:grpSpPr>
            <p:sp>
              <p:nvSpPr>
                <p:cNvPr id="3954" name="Google Shape;3954;p33"/>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55" name="Google Shape;3955;p33"/>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3956" name="Google Shape;3956;p33"/>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3957" name="Google Shape;3957;p33"/>
          <p:cNvSpPr/>
          <p:nvPr/>
        </p:nvSpPr>
        <p:spPr>
          <a:xfrm rot="-871900">
            <a:off x="-920624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958" name="Google Shape;3958;p33"/>
          <p:cNvGrpSpPr/>
          <p:nvPr/>
        </p:nvGrpSpPr>
        <p:grpSpPr>
          <a:xfrm>
            <a:off x="-88011000" y="228600"/>
            <a:ext cx="2286000" cy="917378"/>
            <a:chOff x="863384" y="-231864"/>
            <a:chExt cx="2628900" cy="886363"/>
          </a:xfrm>
        </p:grpSpPr>
        <p:sp>
          <p:nvSpPr>
            <p:cNvPr id="3959" name="Google Shape;3959;p33"/>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960" name="Google Shape;3960;p33"/>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3961" name="Google Shape;3961;p33"/>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962" name="Google Shape;3962;p33"/>
          <p:cNvSpPr txBox="1"/>
          <p:nvPr/>
        </p:nvSpPr>
        <p:spPr>
          <a:xfrm>
            <a:off x="-849630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3963" name="Google Shape;3963;p33"/>
          <p:cNvGrpSpPr/>
          <p:nvPr/>
        </p:nvGrpSpPr>
        <p:grpSpPr>
          <a:xfrm>
            <a:off x="-76339793" y="228600"/>
            <a:ext cx="2286000" cy="917378"/>
            <a:chOff x="863384" y="-231864"/>
            <a:chExt cx="2628900" cy="886363"/>
          </a:xfrm>
        </p:grpSpPr>
        <p:sp>
          <p:nvSpPr>
            <p:cNvPr id="3964" name="Google Shape;3964;p33"/>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965" name="Google Shape;3965;p33"/>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3966" name="Google Shape;3966;p33"/>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967" name="Google Shape;3967;p33"/>
          <p:cNvSpPr txBox="1"/>
          <p:nvPr/>
        </p:nvSpPr>
        <p:spPr>
          <a:xfrm>
            <a:off x="-73171302"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3968" name="Google Shape;3968;p33"/>
          <p:cNvGrpSpPr/>
          <p:nvPr/>
        </p:nvGrpSpPr>
        <p:grpSpPr>
          <a:xfrm>
            <a:off x="-75933300" y="3770423"/>
            <a:ext cx="10896600" cy="1526452"/>
            <a:chOff x="381000" y="4112348"/>
            <a:chExt cx="10896600" cy="1526452"/>
          </a:xfrm>
        </p:grpSpPr>
        <p:sp>
          <p:nvSpPr>
            <p:cNvPr id="3969" name="Google Shape;3969;p33"/>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3970" name="Google Shape;3970;p33"/>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971" name="Google Shape;3971;p33"/>
          <p:cNvGrpSpPr/>
          <p:nvPr/>
        </p:nvGrpSpPr>
        <p:grpSpPr>
          <a:xfrm>
            <a:off x="-62547593" y="228600"/>
            <a:ext cx="2286000" cy="917378"/>
            <a:chOff x="863384" y="-231864"/>
            <a:chExt cx="2628900" cy="886363"/>
          </a:xfrm>
        </p:grpSpPr>
        <p:sp>
          <p:nvSpPr>
            <p:cNvPr id="3972" name="Google Shape;3972;p33"/>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973" name="Google Shape;3973;p33"/>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3974" name="Google Shape;3974;p33"/>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975" name="Google Shape;3975;p33"/>
          <p:cNvGrpSpPr/>
          <p:nvPr/>
        </p:nvGrpSpPr>
        <p:grpSpPr>
          <a:xfrm>
            <a:off x="-60812418" y="1222832"/>
            <a:ext cx="9834618" cy="4415968"/>
            <a:chOff x="707235" y="1331753"/>
            <a:chExt cx="9834618" cy="4415968"/>
          </a:xfrm>
        </p:grpSpPr>
        <p:grpSp>
          <p:nvGrpSpPr>
            <p:cNvPr id="3976" name="Google Shape;3976;p33"/>
            <p:cNvGrpSpPr/>
            <p:nvPr/>
          </p:nvGrpSpPr>
          <p:grpSpPr>
            <a:xfrm>
              <a:off x="707235" y="1331753"/>
              <a:ext cx="1914824" cy="4380272"/>
              <a:chOff x="707235" y="1331753"/>
              <a:chExt cx="1914824" cy="4380272"/>
            </a:xfrm>
          </p:grpSpPr>
          <p:sp>
            <p:nvSpPr>
              <p:cNvPr id="3977" name="Google Shape;3977;p33"/>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978" name="Google Shape;3978;p33"/>
              <p:cNvGrpSpPr/>
              <p:nvPr/>
            </p:nvGrpSpPr>
            <p:grpSpPr>
              <a:xfrm>
                <a:off x="707235" y="1895206"/>
                <a:ext cx="1902767" cy="1211104"/>
                <a:chOff x="367248" y="1351516"/>
                <a:chExt cx="2762091" cy="1594829"/>
              </a:xfrm>
            </p:grpSpPr>
            <p:sp>
              <p:nvSpPr>
                <p:cNvPr id="3979" name="Google Shape;3979;p33"/>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80" name="Google Shape;3980;p33"/>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3981" name="Google Shape;3981;p33"/>
              <p:cNvGrpSpPr/>
              <p:nvPr/>
            </p:nvGrpSpPr>
            <p:grpSpPr>
              <a:xfrm>
                <a:off x="707584" y="3273372"/>
                <a:ext cx="1902069" cy="1138118"/>
                <a:chOff x="358059" y="1325927"/>
                <a:chExt cx="2761078" cy="1498718"/>
              </a:xfrm>
            </p:grpSpPr>
            <p:sp>
              <p:nvSpPr>
                <p:cNvPr id="3982" name="Google Shape;3982;p33"/>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83" name="Google Shape;3983;p33"/>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3984" name="Google Shape;3984;p33"/>
              <p:cNvGrpSpPr/>
              <p:nvPr/>
            </p:nvGrpSpPr>
            <p:grpSpPr>
              <a:xfrm>
                <a:off x="712697" y="4586479"/>
                <a:ext cx="1909362" cy="1125546"/>
                <a:chOff x="329517" y="1325927"/>
                <a:chExt cx="2771665" cy="1482162"/>
              </a:xfrm>
            </p:grpSpPr>
            <p:sp>
              <p:nvSpPr>
                <p:cNvPr id="3985" name="Google Shape;3985;p33"/>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86" name="Google Shape;3986;p33"/>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3987" name="Google Shape;3987;p33"/>
            <p:cNvGrpSpPr/>
            <p:nvPr/>
          </p:nvGrpSpPr>
          <p:grpSpPr>
            <a:xfrm>
              <a:off x="2911630" y="1331753"/>
              <a:ext cx="3658735" cy="4380272"/>
              <a:chOff x="2911630" y="1331753"/>
              <a:chExt cx="3658735" cy="4380272"/>
            </a:xfrm>
          </p:grpSpPr>
          <p:grpSp>
            <p:nvGrpSpPr>
              <p:cNvPr id="3988" name="Google Shape;3988;p33"/>
              <p:cNvGrpSpPr/>
              <p:nvPr/>
            </p:nvGrpSpPr>
            <p:grpSpPr>
              <a:xfrm>
                <a:off x="2911630" y="1331753"/>
                <a:ext cx="3630783" cy="400618"/>
                <a:chOff x="439983" y="668969"/>
                <a:chExt cx="3630783" cy="400618"/>
              </a:xfrm>
            </p:grpSpPr>
            <p:sp>
              <p:nvSpPr>
                <p:cNvPr id="3989" name="Google Shape;3989;p33"/>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90" name="Google Shape;3990;p33"/>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3991" name="Google Shape;3991;p33"/>
              <p:cNvGrpSpPr/>
              <p:nvPr/>
            </p:nvGrpSpPr>
            <p:grpSpPr>
              <a:xfrm>
                <a:off x="2911630" y="1895014"/>
                <a:ext cx="3658735" cy="1195916"/>
                <a:chOff x="343281" y="1952120"/>
                <a:chExt cx="3658735" cy="1195916"/>
              </a:xfrm>
            </p:grpSpPr>
            <p:sp>
              <p:nvSpPr>
                <p:cNvPr id="3992" name="Google Shape;3992;p33"/>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93" name="Google Shape;3993;p33"/>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3994" name="Google Shape;3994;p33"/>
              <p:cNvGrpSpPr/>
              <p:nvPr/>
            </p:nvGrpSpPr>
            <p:grpSpPr>
              <a:xfrm>
                <a:off x="2911630" y="3253573"/>
                <a:ext cx="3630783" cy="1161242"/>
                <a:chOff x="366355" y="1952119"/>
                <a:chExt cx="3630783" cy="1161242"/>
              </a:xfrm>
            </p:grpSpPr>
            <p:sp>
              <p:nvSpPr>
                <p:cNvPr id="3995" name="Google Shape;3995;p33"/>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96" name="Google Shape;3996;p33"/>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3997" name="Google Shape;3997;p33"/>
              <p:cNvGrpSpPr/>
              <p:nvPr/>
            </p:nvGrpSpPr>
            <p:grpSpPr>
              <a:xfrm>
                <a:off x="2911630" y="4577458"/>
                <a:ext cx="3628431" cy="1134567"/>
                <a:chOff x="375938" y="1923054"/>
                <a:chExt cx="3628431" cy="1134567"/>
              </a:xfrm>
            </p:grpSpPr>
            <p:sp>
              <p:nvSpPr>
                <p:cNvPr id="3998" name="Google Shape;3998;p33"/>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99" name="Google Shape;3999;p33"/>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4000" name="Google Shape;4000;p33"/>
            <p:cNvGrpSpPr/>
            <p:nvPr/>
          </p:nvGrpSpPr>
          <p:grpSpPr>
            <a:xfrm>
              <a:off x="6821281" y="1331753"/>
              <a:ext cx="3720572" cy="4415968"/>
              <a:chOff x="6821281" y="1331753"/>
              <a:chExt cx="3720572" cy="4415968"/>
            </a:xfrm>
          </p:grpSpPr>
          <p:grpSp>
            <p:nvGrpSpPr>
              <p:cNvPr id="4001" name="Google Shape;4001;p33"/>
              <p:cNvGrpSpPr/>
              <p:nvPr/>
            </p:nvGrpSpPr>
            <p:grpSpPr>
              <a:xfrm>
                <a:off x="6821281" y="1331753"/>
                <a:ext cx="3628431" cy="400618"/>
                <a:chOff x="453945" y="668969"/>
                <a:chExt cx="3628431" cy="400618"/>
              </a:xfrm>
            </p:grpSpPr>
            <p:sp>
              <p:nvSpPr>
                <p:cNvPr id="4002" name="Google Shape;4002;p33"/>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03" name="Google Shape;4003;p33"/>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4004" name="Google Shape;4004;p33"/>
              <p:cNvGrpSpPr/>
              <p:nvPr/>
            </p:nvGrpSpPr>
            <p:grpSpPr>
              <a:xfrm>
                <a:off x="6821281" y="1895013"/>
                <a:ext cx="3720572" cy="1211297"/>
                <a:chOff x="347925" y="1952119"/>
                <a:chExt cx="3720572" cy="1211297"/>
              </a:xfrm>
            </p:grpSpPr>
            <p:sp>
              <p:nvSpPr>
                <p:cNvPr id="4005" name="Google Shape;4005;p33"/>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06" name="Google Shape;4006;p33"/>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4007" name="Google Shape;4007;p33"/>
              <p:cNvGrpSpPr/>
              <p:nvPr/>
            </p:nvGrpSpPr>
            <p:grpSpPr>
              <a:xfrm>
                <a:off x="6821281" y="3250248"/>
                <a:ext cx="3706521" cy="1161242"/>
                <a:chOff x="361976" y="1952120"/>
                <a:chExt cx="3706521" cy="1161242"/>
              </a:xfrm>
            </p:grpSpPr>
            <p:sp>
              <p:nvSpPr>
                <p:cNvPr id="4008" name="Google Shape;4008;p33"/>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09" name="Google Shape;4009;p33"/>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4010" name="Google Shape;4010;p33"/>
              <p:cNvGrpSpPr/>
              <p:nvPr/>
            </p:nvGrpSpPr>
            <p:grpSpPr>
              <a:xfrm>
                <a:off x="6821281" y="4586479"/>
                <a:ext cx="3628431" cy="1161242"/>
                <a:chOff x="347925" y="1952120"/>
                <a:chExt cx="3628431" cy="1161242"/>
              </a:xfrm>
            </p:grpSpPr>
            <p:sp>
              <p:nvSpPr>
                <p:cNvPr id="4011" name="Google Shape;4011;p33"/>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12" name="Google Shape;4012;p33"/>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4013" name="Google Shape;4013;p33"/>
          <p:cNvSpPr txBox="1"/>
          <p:nvPr/>
        </p:nvSpPr>
        <p:spPr>
          <a:xfrm>
            <a:off x="-58149644"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4014" name="Google Shape;4014;p33"/>
          <p:cNvGrpSpPr/>
          <p:nvPr/>
        </p:nvGrpSpPr>
        <p:grpSpPr>
          <a:xfrm>
            <a:off x="-48983993" y="228600"/>
            <a:ext cx="2286000" cy="1194376"/>
            <a:chOff x="863384" y="-231864"/>
            <a:chExt cx="2628900" cy="1153996"/>
          </a:xfrm>
        </p:grpSpPr>
        <p:sp>
          <p:nvSpPr>
            <p:cNvPr id="4015" name="Google Shape;4015;p33"/>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4016" name="Google Shape;4016;p33"/>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4017" name="Google Shape;4017;p33"/>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4018" name="Google Shape;4018;p33"/>
          <p:cNvSpPr txBox="1"/>
          <p:nvPr/>
        </p:nvSpPr>
        <p:spPr>
          <a:xfrm>
            <a:off x="-450342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4019" name="Google Shape;4019;p33" descr="User outline"/>
          <p:cNvPicPr preferRelativeResize="0"/>
          <p:nvPr/>
        </p:nvPicPr>
        <p:blipFill rotWithShape="1">
          <a:blip r:embed="rId3">
            <a:alphaModFix/>
          </a:blip>
          <a:srcRect/>
          <a:stretch/>
        </p:blipFill>
        <p:spPr>
          <a:xfrm>
            <a:off x="-48166073" y="1759697"/>
            <a:ext cx="3061219" cy="3061219"/>
          </a:xfrm>
          <a:prstGeom prst="rect">
            <a:avLst/>
          </a:prstGeom>
          <a:noFill/>
          <a:ln>
            <a:noFill/>
          </a:ln>
        </p:spPr>
      </p:pic>
      <p:grpSp>
        <p:nvGrpSpPr>
          <p:cNvPr id="4020" name="Google Shape;4020;p33"/>
          <p:cNvGrpSpPr/>
          <p:nvPr/>
        </p:nvGrpSpPr>
        <p:grpSpPr>
          <a:xfrm>
            <a:off x="-36563393" y="228600"/>
            <a:ext cx="2286000" cy="1194375"/>
            <a:chOff x="863384" y="-231864"/>
            <a:chExt cx="2628900" cy="1153995"/>
          </a:xfrm>
        </p:grpSpPr>
        <p:sp>
          <p:nvSpPr>
            <p:cNvPr id="4021" name="Google Shape;4021;p33"/>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4022" name="Google Shape;4022;p33"/>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4023" name="Google Shape;4023;p33"/>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4024" name="Google Shape;4024;p33"/>
          <p:cNvGrpSpPr/>
          <p:nvPr/>
        </p:nvGrpSpPr>
        <p:grpSpPr>
          <a:xfrm>
            <a:off x="-34078677" y="685800"/>
            <a:ext cx="7495743" cy="4793343"/>
            <a:chOff x="3629457" y="421164"/>
            <a:chExt cx="7495743" cy="4793343"/>
          </a:xfrm>
        </p:grpSpPr>
        <p:grpSp>
          <p:nvGrpSpPr>
            <p:cNvPr id="4025" name="Google Shape;4025;p33"/>
            <p:cNvGrpSpPr/>
            <p:nvPr/>
          </p:nvGrpSpPr>
          <p:grpSpPr>
            <a:xfrm>
              <a:off x="3629457" y="421164"/>
              <a:ext cx="7495743" cy="400618"/>
              <a:chOff x="3200400" y="1709630"/>
              <a:chExt cx="6521814" cy="400618"/>
            </a:xfrm>
          </p:grpSpPr>
          <p:sp>
            <p:nvSpPr>
              <p:cNvPr id="4026" name="Google Shape;4026;p33"/>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27" name="Google Shape;4027;p33"/>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4028" name="Google Shape;4028;p33"/>
            <p:cNvGrpSpPr/>
            <p:nvPr/>
          </p:nvGrpSpPr>
          <p:grpSpPr>
            <a:xfrm>
              <a:off x="3629457" y="950035"/>
              <a:ext cx="7495743" cy="400618"/>
              <a:chOff x="3629457" y="950035"/>
              <a:chExt cx="7495743" cy="400618"/>
            </a:xfrm>
          </p:grpSpPr>
          <p:sp>
            <p:nvSpPr>
              <p:cNvPr id="4029" name="Google Shape;4029;p3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30" name="Google Shape;4030;p3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4031" name="Google Shape;4031;p33"/>
            <p:cNvGrpSpPr/>
            <p:nvPr/>
          </p:nvGrpSpPr>
          <p:grpSpPr>
            <a:xfrm>
              <a:off x="3629457" y="1411138"/>
              <a:ext cx="7495743" cy="400618"/>
              <a:chOff x="3629457" y="950035"/>
              <a:chExt cx="7495743" cy="400618"/>
            </a:xfrm>
          </p:grpSpPr>
          <p:sp>
            <p:nvSpPr>
              <p:cNvPr id="4032" name="Google Shape;4032;p3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33" name="Google Shape;4033;p33"/>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4034" name="Google Shape;4034;p33"/>
            <p:cNvGrpSpPr/>
            <p:nvPr/>
          </p:nvGrpSpPr>
          <p:grpSpPr>
            <a:xfrm>
              <a:off x="3629457" y="1872241"/>
              <a:ext cx="7495743" cy="400618"/>
              <a:chOff x="3629457" y="950035"/>
              <a:chExt cx="7495743" cy="400618"/>
            </a:xfrm>
          </p:grpSpPr>
          <p:sp>
            <p:nvSpPr>
              <p:cNvPr id="4035" name="Google Shape;4035;p3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36" name="Google Shape;4036;p3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4037" name="Google Shape;4037;p33"/>
            <p:cNvGrpSpPr/>
            <p:nvPr/>
          </p:nvGrpSpPr>
          <p:grpSpPr>
            <a:xfrm>
              <a:off x="3629457" y="2333344"/>
              <a:ext cx="7495743" cy="400618"/>
              <a:chOff x="3629457" y="950035"/>
              <a:chExt cx="7495743" cy="400618"/>
            </a:xfrm>
          </p:grpSpPr>
          <p:sp>
            <p:nvSpPr>
              <p:cNvPr id="4038" name="Google Shape;4038;p3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39" name="Google Shape;4039;p3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4040" name="Google Shape;4040;p33"/>
            <p:cNvGrpSpPr/>
            <p:nvPr/>
          </p:nvGrpSpPr>
          <p:grpSpPr>
            <a:xfrm>
              <a:off x="3629457" y="2794447"/>
              <a:ext cx="7495743" cy="400618"/>
              <a:chOff x="3629457" y="950035"/>
              <a:chExt cx="7495743" cy="400618"/>
            </a:xfrm>
          </p:grpSpPr>
          <p:sp>
            <p:nvSpPr>
              <p:cNvPr id="4041" name="Google Shape;4041;p3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42" name="Google Shape;4042;p3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4043" name="Google Shape;4043;p33"/>
            <p:cNvGrpSpPr/>
            <p:nvPr/>
          </p:nvGrpSpPr>
          <p:grpSpPr>
            <a:xfrm>
              <a:off x="3629457" y="3255550"/>
              <a:ext cx="7495743" cy="400618"/>
              <a:chOff x="3629457" y="950035"/>
              <a:chExt cx="7495743" cy="400618"/>
            </a:xfrm>
          </p:grpSpPr>
          <p:sp>
            <p:nvSpPr>
              <p:cNvPr id="4044" name="Google Shape;4044;p3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45" name="Google Shape;4045;p33"/>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4046" name="Google Shape;4046;p33"/>
            <p:cNvGrpSpPr/>
            <p:nvPr/>
          </p:nvGrpSpPr>
          <p:grpSpPr>
            <a:xfrm>
              <a:off x="3629457" y="3716653"/>
              <a:ext cx="7495743" cy="400618"/>
              <a:chOff x="3629457" y="950035"/>
              <a:chExt cx="7495743" cy="400618"/>
            </a:xfrm>
          </p:grpSpPr>
          <p:sp>
            <p:nvSpPr>
              <p:cNvPr id="4047" name="Google Shape;4047;p3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48" name="Google Shape;4048;p33"/>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4049" name="Google Shape;4049;p33"/>
            <p:cNvGrpSpPr/>
            <p:nvPr/>
          </p:nvGrpSpPr>
          <p:grpSpPr>
            <a:xfrm>
              <a:off x="3629457" y="4177756"/>
              <a:ext cx="7495743" cy="400618"/>
              <a:chOff x="3629457" y="950035"/>
              <a:chExt cx="7495743" cy="400618"/>
            </a:xfrm>
          </p:grpSpPr>
          <p:sp>
            <p:nvSpPr>
              <p:cNvPr id="4050" name="Google Shape;4050;p3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51" name="Google Shape;4051;p3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4052" name="Google Shape;4052;p33"/>
            <p:cNvGrpSpPr/>
            <p:nvPr/>
          </p:nvGrpSpPr>
          <p:grpSpPr>
            <a:xfrm>
              <a:off x="3629457" y="4638858"/>
              <a:ext cx="7495743" cy="575649"/>
              <a:chOff x="3629457" y="950034"/>
              <a:chExt cx="7495743" cy="575649"/>
            </a:xfrm>
          </p:grpSpPr>
          <p:sp>
            <p:nvSpPr>
              <p:cNvPr id="4053" name="Google Shape;4053;p33"/>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54" name="Google Shape;4054;p33"/>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4055" name="Google Shape;4055;p33"/>
          <p:cNvSpPr/>
          <p:nvPr/>
        </p:nvSpPr>
        <p:spPr>
          <a:xfrm>
            <a:off x="-316992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4056" name="Google Shape;4056;p33"/>
          <p:cNvGrpSpPr/>
          <p:nvPr/>
        </p:nvGrpSpPr>
        <p:grpSpPr>
          <a:xfrm>
            <a:off x="-23990393" y="228600"/>
            <a:ext cx="2286000" cy="1194376"/>
            <a:chOff x="863384" y="-231864"/>
            <a:chExt cx="2628900" cy="1153996"/>
          </a:xfrm>
        </p:grpSpPr>
        <p:sp>
          <p:nvSpPr>
            <p:cNvPr id="4057" name="Google Shape;4057;p33"/>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4058" name="Google Shape;4058;p33"/>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4059" name="Google Shape;4059;p33"/>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4060" name="Google Shape;4060;p33"/>
          <p:cNvSpPr txBox="1"/>
          <p:nvPr/>
        </p:nvSpPr>
        <p:spPr>
          <a:xfrm>
            <a:off x="-21545826"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4061" name="Google Shape;4061;p33"/>
          <p:cNvGrpSpPr/>
          <p:nvPr/>
        </p:nvGrpSpPr>
        <p:grpSpPr>
          <a:xfrm>
            <a:off x="-12712793" y="228600"/>
            <a:ext cx="2286000" cy="1440597"/>
            <a:chOff x="863384" y="-231864"/>
            <a:chExt cx="2628900" cy="1391893"/>
          </a:xfrm>
        </p:grpSpPr>
        <p:sp>
          <p:nvSpPr>
            <p:cNvPr id="4062" name="Google Shape;4062;p33"/>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4063" name="Google Shape;4063;p33"/>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4064" name="Google Shape;4064;p33"/>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4065" name="Google Shape;4065;p33"/>
          <p:cNvGrpSpPr/>
          <p:nvPr/>
        </p:nvGrpSpPr>
        <p:grpSpPr>
          <a:xfrm>
            <a:off x="-10228077" y="685800"/>
            <a:ext cx="7495743" cy="4793343"/>
            <a:chOff x="3629457" y="421164"/>
            <a:chExt cx="7495743" cy="4793343"/>
          </a:xfrm>
        </p:grpSpPr>
        <p:grpSp>
          <p:nvGrpSpPr>
            <p:cNvPr id="4066" name="Google Shape;4066;p33"/>
            <p:cNvGrpSpPr/>
            <p:nvPr/>
          </p:nvGrpSpPr>
          <p:grpSpPr>
            <a:xfrm>
              <a:off x="3629457" y="421164"/>
              <a:ext cx="7495743" cy="400618"/>
              <a:chOff x="3200400" y="1709630"/>
              <a:chExt cx="6521814" cy="400618"/>
            </a:xfrm>
          </p:grpSpPr>
          <p:sp>
            <p:nvSpPr>
              <p:cNvPr id="4067" name="Google Shape;4067;p33"/>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68" name="Google Shape;4068;p33"/>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4069" name="Google Shape;4069;p33"/>
            <p:cNvGrpSpPr/>
            <p:nvPr/>
          </p:nvGrpSpPr>
          <p:grpSpPr>
            <a:xfrm>
              <a:off x="3629457" y="950035"/>
              <a:ext cx="7495743" cy="400618"/>
              <a:chOff x="3629457" y="950035"/>
              <a:chExt cx="7495743" cy="400618"/>
            </a:xfrm>
          </p:grpSpPr>
          <p:sp>
            <p:nvSpPr>
              <p:cNvPr id="4070" name="Google Shape;4070;p3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71" name="Google Shape;4071;p3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4072" name="Google Shape;4072;p33"/>
            <p:cNvGrpSpPr/>
            <p:nvPr/>
          </p:nvGrpSpPr>
          <p:grpSpPr>
            <a:xfrm>
              <a:off x="3629457" y="1411138"/>
              <a:ext cx="7495743" cy="400618"/>
              <a:chOff x="3629457" y="950035"/>
              <a:chExt cx="7495743" cy="400618"/>
            </a:xfrm>
          </p:grpSpPr>
          <p:sp>
            <p:nvSpPr>
              <p:cNvPr id="4073" name="Google Shape;4073;p3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74" name="Google Shape;4074;p33"/>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4075" name="Google Shape;4075;p33"/>
            <p:cNvGrpSpPr/>
            <p:nvPr/>
          </p:nvGrpSpPr>
          <p:grpSpPr>
            <a:xfrm>
              <a:off x="3629457" y="1872241"/>
              <a:ext cx="7495743" cy="400618"/>
              <a:chOff x="3629457" y="950035"/>
              <a:chExt cx="7495743" cy="400618"/>
            </a:xfrm>
          </p:grpSpPr>
          <p:sp>
            <p:nvSpPr>
              <p:cNvPr id="4076" name="Google Shape;4076;p3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77" name="Google Shape;4077;p3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4078" name="Google Shape;4078;p33"/>
            <p:cNvGrpSpPr/>
            <p:nvPr/>
          </p:nvGrpSpPr>
          <p:grpSpPr>
            <a:xfrm>
              <a:off x="3629457" y="2333344"/>
              <a:ext cx="7495743" cy="400618"/>
              <a:chOff x="3629457" y="950035"/>
              <a:chExt cx="7495743" cy="400618"/>
            </a:xfrm>
          </p:grpSpPr>
          <p:sp>
            <p:nvSpPr>
              <p:cNvPr id="4079" name="Google Shape;4079;p3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80" name="Google Shape;4080;p3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4081" name="Google Shape;4081;p33"/>
            <p:cNvGrpSpPr/>
            <p:nvPr/>
          </p:nvGrpSpPr>
          <p:grpSpPr>
            <a:xfrm>
              <a:off x="3629457" y="2794447"/>
              <a:ext cx="7495743" cy="400618"/>
              <a:chOff x="3629457" y="950035"/>
              <a:chExt cx="7495743" cy="400618"/>
            </a:xfrm>
          </p:grpSpPr>
          <p:sp>
            <p:nvSpPr>
              <p:cNvPr id="4082" name="Google Shape;4082;p3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83" name="Google Shape;4083;p3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4084" name="Google Shape;4084;p33"/>
            <p:cNvGrpSpPr/>
            <p:nvPr/>
          </p:nvGrpSpPr>
          <p:grpSpPr>
            <a:xfrm>
              <a:off x="3629457" y="3255550"/>
              <a:ext cx="7495743" cy="400618"/>
              <a:chOff x="3629457" y="950035"/>
              <a:chExt cx="7495743" cy="400618"/>
            </a:xfrm>
          </p:grpSpPr>
          <p:sp>
            <p:nvSpPr>
              <p:cNvPr id="4085" name="Google Shape;4085;p3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86" name="Google Shape;4086;p33"/>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4087" name="Google Shape;4087;p33"/>
            <p:cNvGrpSpPr/>
            <p:nvPr/>
          </p:nvGrpSpPr>
          <p:grpSpPr>
            <a:xfrm>
              <a:off x="3629457" y="3716653"/>
              <a:ext cx="7495743" cy="400618"/>
              <a:chOff x="3629457" y="950035"/>
              <a:chExt cx="7495743" cy="400618"/>
            </a:xfrm>
          </p:grpSpPr>
          <p:sp>
            <p:nvSpPr>
              <p:cNvPr id="4088" name="Google Shape;4088;p3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89" name="Google Shape;4089;p33"/>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4090" name="Google Shape;4090;p33"/>
            <p:cNvGrpSpPr/>
            <p:nvPr/>
          </p:nvGrpSpPr>
          <p:grpSpPr>
            <a:xfrm>
              <a:off x="3629457" y="4177756"/>
              <a:ext cx="7495743" cy="400618"/>
              <a:chOff x="3629457" y="950035"/>
              <a:chExt cx="7495743" cy="400618"/>
            </a:xfrm>
          </p:grpSpPr>
          <p:sp>
            <p:nvSpPr>
              <p:cNvPr id="4091" name="Google Shape;4091;p33"/>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92" name="Google Shape;4092;p33"/>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4093" name="Google Shape;4093;p33"/>
            <p:cNvGrpSpPr/>
            <p:nvPr/>
          </p:nvGrpSpPr>
          <p:grpSpPr>
            <a:xfrm>
              <a:off x="3629457" y="4638858"/>
              <a:ext cx="7495743" cy="575649"/>
              <a:chOff x="3629457" y="950034"/>
              <a:chExt cx="7495743" cy="575649"/>
            </a:xfrm>
          </p:grpSpPr>
          <p:sp>
            <p:nvSpPr>
              <p:cNvPr id="4094" name="Google Shape;4094;p33"/>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95" name="Google Shape;4095;p33"/>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4096" name="Google Shape;4096;p33"/>
          <p:cNvSpPr txBox="1"/>
          <p:nvPr/>
        </p:nvSpPr>
        <p:spPr>
          <a:xfrm>
            <a:off x="-10272671"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sp>
        <p:nvSpPr>
          <p:cNvPr id="4097" name="Google Shape;4097;p33"/>
          <p:cNvSpPr/>
          <p:nvPr/>
        </p:nvSpPr>
        <p:spPr>
          <a:xfrm>
            <a:off x="4267199" y="1673615"/>
            <a:ext cx="3401311" cy="3401311"/>
          </a:xfrm>
          <a:custGeom>
            <a:avLst/>
            <a:gdLst/>
            <a:ahLst/>
            <a:cxnLst/>
            <a:rect l="l" t="t" r="r" b="b"/>
            <a:pathLst>
              <a:path w="3690570" h="3690570" extrusionOk="0">
                <a:moveTo>
                  <a:pt x="1845285" y="0"/>
                </a:moveTo>
                <a:cubicBezTo>
                  <a:pt x="2864408" y="0"/>
                  <a:pt x="3690570" y="826162"/>
                  <a:pt x="3690570" y="1845285"/>
                </a:cubicBezTo>
                <a:cubicBezTo>
                  <a:pt x="3690570" y="2864408"/>
                  <a:pt x="2864408" y="3690570"/>
                  <a:pt x="1845285" y="3690570"/>
                </a:cubicBezTo>
                <a:cubicBezTo>
                  <a:pt x="826162" y="3690570"/>
                  <a:pt x="0" y="2864408"/>
                  <a:pt x="0" y="1845285"/>
                </a:cubicBezTo>
                <a:cubicBezTo>
                  <a:pt x="0" y="826162"/>
                  <a:pt x="826162" y="0"/>
                  <a:pt x="1845285" y="0"/>
                </a:cubicBezTo>
                <a:close/>
                <a:moveTo>
                  <a:pt x="1845286" y="238299"/>
                </a:moveTo>
                <a:cubicBezTo>
                  <a:pt x="957772" y="238299"/>
                  <a:pt x="238299" y="957772"/>
                  <a:pt x="238299" y="1845286"/>
                </a:cubicBezTo>
                <a:cubicBezTo>
                  <a:pt x="238299" y="2732800"/>
                  <a:pt x="957772" y="3452273"/>
                  <a:pt x="1845286" y="3452273"/>
                </a:cubicBezTo>
                <a:cubicBezTo>
                  <a:pt x="2732800" y="3452273"/>
                  <a:pt x="3452273" y="2732800"/>
                  <a:pt x="3452273" y="1845286"/>
                </a:cubicBezTo>
                <a:cubicBezTo>
                  <a:pt x="3452273" y="957772"/>
                  <a:pt x="2732800" y="238299"/>
                  <a:pt x="1845286" y="238299"/>
                </a:cubicBezTo>
                <a:close/>
              </a:path>
            </a:pathLst>
          </a:cu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98" name="Google Shape;4098;p33"/>
          <p:cNvSpPr/>
          <p:nvPr/>
        </p:nvSpPr>
        <p:spPr>
          <a:xfrm rot="1671848">
            <a:off x="6690751" y="146321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99" name="Google Shape;4099;p33"/>
          <p:cNvSpPr/>
          <p:nvPr/>
        </p:nvSpPr>
        <p:spPr>
          <a:xfrm rot="5400000">
            <a:off x="7651887" y="3096343"/>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00" name="Google Shape;4100;p33"/>
          <p:cNvSpPr/>
          <p:nvPr/>
        </p:nvSpPr>
        <p:spPr>
          <a:xfrm rot="8782795">
            <a:off x="6777187" y="4847336"/>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01" name="Google Shape;4101;p33"/>
          <p:cNvSpPr/>
          <p:nvPr/>
        </p:nvSpPr>
        <p:spPr>
          <a:xfrm rot="-9071727">
            <a:off x="4687749" y="4852837"/>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02" name="Google Shape;4102;p33"/>
          <p:cNvSpPr/>
          <p:nvPr/>
        </p:nvSpPr>
        <p:spPr>
          <a:xfrm rot="-5400000">
            <a:off x="3780911" y="3135438"/>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03" name="Google Shape;4103;p33"/>
          <p:cNvSpPr/>
          <p:nvPr/>
        </p:nvSpPr>
        <p:spPr>
          <a:xfrm rot="-1726632">
            <a:off x="4770449" y="1478970"/>
            <a:ext cx="473656" cy="376969"/>
          </a:xfrm>
          <a:prstGeom prst="rightArrow">
            <a:avLst>
              <a:gd name="adj1" fmla="val 50000"/>
              <a:gd name="adj2" fmla="val 50000"/>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04" name="Google Shape;4104;p33"/>
          <p:cNvSpPr txBox="1"/>
          <p:nvPr/>
        </p:nvSpPr>
        <p:spPr>
          <a:xfrm>
            <a:off x="4881206" y="2632471"/>
            <a:ext cx="2152171"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rgbClr val="F5F5F4"/>
                </a:solidFill>
                <a:latin typeface="Open Sans"/>
                <a:ea typeface="Open Sans"/>
                <a:cs typeface="Open Sans"/>
                <a:sym typeface="Open Sans"/>
              </a:rPr>
              <a:t>Process </a:t>
            </a:r>
            <a:r>
              <a:rPr lang="en-US" sz="2600">
                <a:solidFill>
                  <a:srgbClr val="F5F5F4"/>
                </a:solidFill>
                <a:latin typeface="Open Sans"/>
                <a:ea typeface="Open Sans"/>
                <a:cs typeface="Open Sans"/>
                <a:sym typeface="Open Sans"/>
              </a:rPr>
              <a:t>of Providing PIN Services</a:t>
            </a:r>
            <a:endParaRPr/>
          </a:p>
        </p:txBody>
      </p:sp>
      <p:grpSp>
        <p:nvGrpSpPr>
          <p:cNvPr id="4105" name="Google Shape;4105;p33"/>
          <p:cNvGrpSpPr/>
          <p:nvPr/>
        </p:nvGrpSpPr>
        <p:grpSpPr>
          <a:xfrm>
            <a:off x="5393927" y="1038934"/>
            <a:ext cx="1147854" cy="1147854"/>
            <a:chOff x="5393927" y="1038934"/>
            <a:chExt cx="1147854" cy="1147854"/>
          </a:xfrm>
        </p:grpSpPr>
        <p:sp>
          <p:nvSpPr>
            <p:cNvPr id="4106" name="Google Shape;4106;p33"/>
            <p:cNvSpPr/>
            <p:nvPr/>
          </p:nvSpPr>
          <p:spPr>
            <a:xfrm>
              <a:off x="5393927" y="1038934"/>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07" name="Google Shape;4107;p33"/>
            <p:cNvSpPr txBox="1"/>
            <p:nvPr/>
          </p:nvSpPr>
          <p:spPr>
            <a:xfrm>
              <a:off x="5445978" y="1403150"/>
              <a:ext cx="1034256"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Initiating Visit</a:t>
              </a:r>
              <a:endParaRPr/>
            </a:p>
          </p:txBody>
        </p:sp>
        <p:sp>
          <p:nvSpPr>
            <p:cNvPr id="4108" name="Google Shape;4108;p33"/>
            <p:cNvSpPr txBox="1"/>
            <p:nvPr/>
          </p:nvSpPr>
          <p:spPr>
            <a:xfrm>
              <a:off x="5690193" y="121467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1</a:t>
              </a:r>
              <a:endParaRPr/>
            </a:p>
          </p:txBody>
        </p:sp>
      </p:grpSp>
      <p:grpSp>
        <p:nvGrpSpPr>
          <p:cNvPr id="4109" name="Google Shape;4109;p33"/>
          <p:cNvGrpSpPr/>
          <p:nvPr/>
        </p:nvGrpSpPr>
        <p:grpSpPr>
          <a:xfrm>
            <a:off x="6841544" y="1836577"/>
            <a:ext cx="1147854" cy="1147854"/>
            <a:chOff x="6841544" y="1836577"/>
            <a:chExt cx="1147854" cy="1147854"/>
          </a:xfrm>
        </p:grpSpPr>
        <p:sp>
          <p:nvSpPr>
            <p:cNvPr id="4110" name="Google Shape;4110;p33"/>
            <p:cNvSpPr/>
            <p:nvPr/>
          </p:nvSpPr>
          <p:spPr>
            <a:xfrm>
              <a:off x="6841544" y="183657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11" name="Google Shape;4111;p33"/>
            <p:cNvSpPr txBox="1"/>
            <p:nvPr/>
          </p:nvSpPr>
          <p:spPr>
            <a:xfrm>
              <a:off x="6868163" y="2192672"/>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Treatment Plan</a:t>
              </a:r>
              <a:endParaRPr/>
            </a:p>
          </p:txBody>
        </p:sp>
        <p:sp>
          <p:nvSpPr>
            <p:cNvPr id="4112" name="Google Shape;4112;p33"/>
            <p:cNvSpPr txBox="1"/>
            <p:nvPr/>
          </p:nvSpPr>
          <p:spPr>
            <a:xfrm>
              <a:off x="7146899" y="2048709"/>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2</a:t>
              </a:r>
              <a:endParaRPr/>
            </a:p>
          </p:txBody>
        </p:sp>
      </p:grpSp>
      <p:grpSp>
        <p:nvGrpSpPr>
          <p:cNvPr id="4113" name="Google Shape;4113;p33"/>
          <p:cNvGrpSpPr/>
          <p:nvPr/>
        </p:nvGrpSpPr>
        <p:grpSpPr>
          <a:xfrm>
            <a:off x="6841544" y="3538421"/>
            <a:ext cx="1147854" cy="1147854"/>
            <a:chOff x="6841544" y="3538421"/>
            <a:chExt cx="1147854" cy="1147854"/>
          </a:xfrm>
        </p:grpSpPr>
        <p:sp>
          <p:nvSpPr>
            <p:cNvPr id="4114" name="Google Shape;4114;p33"/>
            <p:cNvSpPr/>
            <p:nvPr/>
          </p:nvSpPr>
          <p:spPr>
            <a:xfrm>
              <a:off x="6841544" y="3538421"/>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15" name="Google Shape;4115;p33"/>
            <p:cNvSpPr txBox="1"/>
            <p:nvPr/>
          </p:nvSpPr>
          <p:spPr>
            <a:xfrm>
              <a:off x="6877400" y="3959721"/>
              <a:ext cx="1090873" cy="292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Consent</a:t>
              </a:r>
              <a:endParaRPr/>
            </a:p>
          </p:txBody>
        </p:sp>
        <p:sp>
          <p:nvSpPr>
            <p:cNvPr id="4116" name="Google Shape;4116;p33"/>
            <p:cNvSpPr txBox="1"/>
            <p:nvPr/>
          </p:nvSpPr>
          <p:spPr>
            <a:xfrm>
              <a:off x="7166830" y="379212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3</a:t>
              </a:r>
              <a:endParaRPr/>
            </a:p>
          </p:txBody>
        </p:sp>
      </p:grpSp>
      <p:grpSp>
        <p:nvGrpSpPr>
          <p:cNvPr id="4117" name="Google Shape;4117;p33"/>
          <p:cNvGrpSpPr/>
          <p:nvPr/>
        </p:nvGrpSpPr>
        <p:grpSpPr>
          <a:xfrm>
            <a:off x="5393927" y="4381907"/>
            <a:ext cx="1147854" cy="1147854"/>
            <a:chOff x="5393927" y="4381907"/>
            <a:chExt cx="1147854" cy="1147854"/>
          </a:xfrm>
        </p:grpSpPr>
        <p:sp>
          <p:nvSpPr>
            <p:cNvPr id="4118" name="Google Shape;4118;p33"/>
            <p:cNvSpPr/>
            <p:nvPr/>
          </p:nvSpPr>
          <p:spPr>
            <a:xfrm>
              <a:off x="5393927" y="4381907"/>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19" name="Google Shape;4119;p33"/>
            <p:cNvSpPr txBox="1"/>
            <p:nvPr/>
          </p:nvSpPr>
          <p:spPr>
            <a:xfrm>
              <a:off x="5401252" y="4716185"/>
              <a:ext cx="109087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dk1"/>
                  </a:solidFill>
                  <a:latin typeface="Open Sans"/>
                  <a:ea typeface="Open Sans"/>
                  <a:cs typeface="Open Sans"/>
                  <a:sym typeface="Open Sans"/>
                </a:rPr>
                <a:t>Provision of Services</a:t>
              </a:r>
              <a:endParaRPr/>
            </a:p>
          </p:txBody>
        </p:sp>
        <p:sp>
          <p:nvSpPr>
            <p:cNvPr id="4120" name="Google Shape;4120;p33"/>
            <p:cNvSpPr txBox="1"/>
            <p:nvPr/>
          </p:nvSpPr>
          <p:spPr>
            <a:xfrm>
              <a:off x="5679988" y="4516292"/>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4</a:t>
              </a:r>
              <a:endParaRPr/>
            </a:p>
          </p:txBody>
        </p:sp>
      </p:grpSp>
      <p:grpSp>
        <p:nvGrpSpPr>
          <p:cNvPr id="4121" name="Google Shape;4121;p33"/>
          <p:cNvGrpSpPr/>
          <p:nvPr/>
        </p:nvGrpSpPr>
        <p:grpSpPr>
          <a:xfrm>
            <a:off x="3775487" y="3560750"/>
            <a:ext cx="1435543" cy="1147854"/>
            <a:chOff x="3775487" y="3560750"/>
            <a:chExt cx="1435543" cy="1147854"/>
          </a:xfrm>
        </p:grpSpPr>
        <p:sp>
          <p:nvSpPr>
            <p:cNvPr id="4122" name="Google Shape;4122;p33"/>
            <p:cNvSpPr/>
            <p:nvPr/>
          </p:nvSpPr>
          <p:spPr>
            <a:xfrm>
              <a:off x="3925185" y="3560750"/>
              <a:ext cx="1147854" cy="1147854"/>
            </a:xfrm>
            <a:prstGeom prst="ellipse">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23" name="Google Shape;4123;p33"/>
            <p:cNvSpPr txBox="1"/>
            <p:nvPr/>
          </p:nvSpPr>
          <p:spPr>
            <a:xfrm>
              <a:off x="3775487" y="4031908"/>
              <a:ext cx="143554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Documentation</a:t>
              </a:r>
              <a:endParaRPr/>
            </a:p>
          </p:txBody>
        </p:sp>
        <p:sp>
          <p:nvSpPr>
            <p:cNvPr id="4124" name="Google Shape;4124;p33"/>
            <p:cNvSpPr txBox="1"/>
            <p:nvPr/>
          </p:nvSpPr>
          <p:spPr>
            <a:xfrm>
              <a:off x="4226558" y="3795483"/>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5</a:t>
              </a:r>
              <a:endParaRPr/>
            </a:p>
          </p:txBody>
        </p:sp>
      </p:grpSp>
      <p:grpSp>
        <p:nvGrpSpPr>
          <p:cNvPr id="4125" name="Google Shape;4125;p33"/>
          <p:cNvGrpSpPr/>
          <p:nvPr/>
        </p:nvGrpSpPr>
        <p:grpSpPr>
          <a:xfrm>
            <a:off x="2828819" y="1402118"/>
            <a:ext cx="1147854" cy="1147854"/>
            <a:chOff x="3925185" y="1864967"/>
            <a:chExt cx="1147854" cy="1147854"/>
          </a:xfrm>
        </p:grpSpPr>
        <p:sp>
          <p:nvSpPr>
            <p:cNvPr id="4126" name="Google Shape;4126;p33"/>
            <p:cNvSpPr/>
            <p:nvPr/>
          </p:nvSpPr>
          <p:spPr>
            <a:xfrm>
              <a:off x="3925185" y="1864967"/>
              <a:ext cx="1147854" cy="1147854"/>
            </a:xfrm>
            <a:prstGeom prst="ellipse">
              <a:avLst/>
            </a:pr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27" name="Google Shape;4127;p33"/>
            <p:cNvSpPr txBox="1"/>
            <p:nvPr/>
          </p:nvSpPr>
          <p:spPr>
            <a:xfrm>
              <a:off x="4028943" y="2332896"/>
              <a:ext cx="93347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Open Sans"/>
                  <a:ea typeface="Open Sans"/>
                  <a:cs typeface="Open Sans"/>
                  <a:sym typeface="Open Sans"/>
                </a:rPr>
                <a:t>Billing</a:t>
              </a:r>
              <a:endParaRPr/>
            </a:p>
          </p:txBody>
        </p:sp>
        <p:sp>
          <p:nvSpPr>
            <p:cNvPr id="4128" name="Google Shape;4128;p33"/>
            <p:cNvSpPr txBox="1"/>
            <p:nvPr/>
          </p:nvSpPr>
          <p:spPr>
            <a:xfrm>
              <a:off x="4243944" y="2079066"/>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Open Sans"/>
                  <a:ea typeface="Open Sans"/>
                  <a:cs typeface="Open Sans"/>
                  <a:sym typeface="Open Sans"/>
                </a:rPr>
                <a:t>Step 6</a:t>
              </a:r>
              <a:endParaRPr/>
            </a:p>
          </p:txBody>
        </p:sp>
      </p:grpSp>
      <p:grpSp>
        <p:nvGrpSpPr>
          <p:cNvPr id="4129" name="Google Shape;4129;p33"/>
          <p:cNvGrpSpPr/>
          <p:nvPr/>
        </p:nvGrpSpPr>
        <p:grpSpPr>
          <a:xfrm>
            <a:off x="12797360" y="1045551"/>
            <a:ext cx="7548040" cy="4589850"/>
            <a:chOff x="3141722" y="1045551"/>
            <a:chExt cx="7548040" cy="4589850"/>
          </a:xfrm>
        </p:grpSpPr>
        <p:grpSp>
          <p:nvGrpSpPr>
            <p:cNvPr id="4130" name="Google Shape;4130;p33"/>
            <p:cNvGrpSpPr/>
            <p:nvPr/>
          </p:nvGrpSpPr>
          <p:grpSpPr>
            <a:xfrm>
              <a:off x="3141722" y="1056689"/>
              <a:ext cx="2817219" cy="4568247"/>
              <a:chOff x="3141722" y="1056689"/>
              <a:chExt cx="2817219" cy="4568247"/>
            </a:xfrm>
          </p:grpSpPr>
          <p:sp>
            <p:nvSpPr>
              <p:cNvPr id="4131" name="Google Shape;4131;p33"/>
              <p:cNvSpPr/>
              <p:nvPr/>
            </p:nvSpPr>
            <p:spPr>
              <a:xfrm>
                <a:off x="3157822" y="1056689"/>
                <a:ext cx="2785018"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132" name="Google Shape;4132;p33"/>
              <p:cNvGrpSpPr/>
              <p:nvPr/>
            </p:nvGrpSpPr>
            <p:grpSpPr>
              <a:xfrm>
                <a:off x="3147610" y="1625573"/>
                <a:ext cx="2805443" cy="1377439"/>
                <a:chOff x="343281" y="1952119"/>
                <a:chExt cx="3655042" cy="1377439"/>
              </a:xfrm>
            </p:grpSpPr>
            <p:sp>
              <p:nvSpPr>
                <p:cNvPr id="4133" name="Google Shape;4133;p33"/>
                <p:cNvSpPr/>
                <p:nvPr/>
              </p:nvSpPr>
              <p:spPr>
                <a:xfrm>
                  <a:off x="343281" y="1952119"/>
                  <a:ext cx="3628431" cy="137743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34" name="Google Shape;4134;p33"/>
                <p:cNvSpPr txBox="1"/>
                <p:nvPr/>
              </p:nvSpPr>
              <p:spPr>
                <a:xfrm>
                  <a:off x="397407" y="2517305"/>
                  <a:ext cx="3600916" cy="292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rgbClr val="F5F5F4"/>
                      </a:solidFill>
                      <a:latin typeface="Open Sans"/>
                      <a:ea typeface="Open Sans"/>
                      <a:cs typeface="Open Sans"/>
                      <a:sym typeface="Open Sans"/>
                    </a:rPr>
                    <a:t>PIN Services</a:t>
                  </a:r>
                  <a:endParaRPr/>
                </a:p>
              </p:txBody>
            </p:sp>
          </p:grpSp>
          <p:grpSp>
            <p:nvGrpSpPr>
              <p:cNvPr id="4135" name="Google Shape;4135;p33"/>
              <p:cNvGrpSpPr/>
              <p:nvPr/>
            </p:nvGrpSpPr>
            <p:grpSpPr>
              <a:xfrm>
                <a:off x="3141722" y="3171278"/>
                <a:ext cx="2817219" cy="1438215"/>
                <a:chOff x="366355" y="1952118"/>
                <a:chExt cx="3670384" cy="1438215"/>
              </a:xfrm>
            </p:grpSpPr>
            <p:sp>
              <p:nvSpPr>
                <p:cNvPr id="4136" name="Google Shape;4136;p33"/>
                <p:cNvSpPr/>
                <p:nvPr/>
              </p:nvSpPr>
              <p:spPr>
                <a:xfrm>
                  <a:off x="366355" y="1952118"/>
                  <a:ext cx="3628431" cy="1438215"/>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37" name="Google Shape;4137;p33"/>
                <p:cNvSpPr txBox="1"/>
                <p:nvPr/>
              </p:nvSpPr>
              <p:spPr>
                <a:xfrm>
                  <a:off x="435824" y="2512378"/>
                  <a:ext cx="3600915" cy="292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rgbClr val="F5F5F4"/>
                      </a:solidFill>
                      <a:latin typeface="Open Sans"/>
                      <a:ea typeface="Open Sans"/>
                      <a:cs typeface="Open Sans"/>
                      <a:sym typeface="Open Sans"/>
                    </a:rPr>
                    <a:t>PIN – Peer Support Services</a:t>
                  </a:r>
                  <a:endParaRPr/>
                </a:p>
              </p:txBody>
            </p:sp>
          </p:grpSp>
          <p:grpSp>
            <p:nvGrpSpPr>
              <p:cNvPr id="4138" name="Google Shape;4138;p33"/>
              <p:cNvGrpSpPr/>
              <p:nvPr/>
            </p:nvGrpSpPr>
            <p:grpSpPr>
              <a:xfrm>
                <a:off x="3157822" y="4777759"/>
                <a:ext cx="2785018" cy="847177"/>
                <a:chOff x="375938" y="2210444"/>
                <a:chExt cx="3628431" cy="847177"/>
              </a:xfrm>
            </p:grpSpPr>
            <p:sp>
              <p:nvSpPr>
                <p:cNvPr id="4139" name="Google Shape;4139;p33"/>
                <p:cNvSpPr/>
                <p:nvPr/>
              </p:nvSpPr>
              <p:spPr>
                <a:xfrm>
                  <a:off x="375938" y="2210444"/>
                  <a:ext cx="3628431" cy="84717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40" name="Google Shape;4140;p33"/>
                <p:cNvSpPr txBox="1"/>
                <p:nvPr/>
              </p:nvSpPr>
              <p:spPr>
                <a:xfrm>
                  <a:off x="392614" y="2368804"/>
                  <a:ext cx="360091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F5F5F4"/>
                      </a:solidFill>
                      <a:latin typeface="Open Sans"/>
                      <a:ea typeface="Open Sans"/>
                      <a:cs typeface="Open Sans"/>
                      <a:sym typeface="Open Sans"/>
                    </a:rPr>
                    <a:t>PIN Services when Offered at FQHCs/RHCs</a:t>
                  </a:r>
                  <a:endParaRPr sz="1400">
                    <a:solidFill>
                      <a:srgbClr val="F5F5F4"/>
                    </a:solidFill>
                    <a:latin typeface="Open Sans"/>
                    <a:ea typeface="Open Sans"/>
                    <a:cs typeface="Open Sans"/>
                    <a:sym typeface="Open Sans"/>
                  </a:endParaRPr>
                </a:p>
              </p:txBody>
            </p:sp>
          </p:grpSp>
        </p:grpSp>
        <p:grpSp>
          <p:nvGrpSpPr>
            <p:cNvPr id="4141" name="Google Shape;4141;p33"/>
            <p:cNvGrpSpPr/>
            <p:nvPr/>
          </p:nvGrpSpPr>
          <p:grpSpPr>
            <a:xfrm>
              <a:off x="6093165" y="1045551"/>
              <a:ext cx="4596597" cy="4589850"/>
              <a:chOff x="6093165" y="1045551"/>
              <a:chExt cx="4596597" cy="4589850"/>
            </a:xfrm>
          </p:grpSpPr>
          <p:grpSp>
            <p:nvGrpSpPr>
              <p:cNvPr id="4142" name="Google Shape;4142;p33"/>
              <p:cNvGrpSpPr/>
              <p:nvPr/>
            </p:nvGrpSpPr>
            <p:grpSpPr>
              <a:xfrm>
                <a:off x="6150083" y="1045551"/>
                <a:ext cx="4482761" cy="400618"/>
                <a:chOff x="453945" y="668969"/>
                <a:chExt cx="3628431" cy="400618"/>
              </a:xfrm>
            </p:grpSpPr>
            <p:sp>
              <p:nvSpPr>
                <p:cNvPr id="4143" name="Google Shape;4143;p33"/>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44" name="Google Shape;4144;p33"/>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4145" name="Google Shape;4145;p33"/>
              <p:cNvGrpSpPr/>
              <p:nvPr/>
            </p:nvGrpSpPr>
            <p:grpSpPr>
              <a:xfrm>
                <a:off x="6093165" y="1613254"/>
                <a:ext cx="4596597" cy="1388578"/>
                <a:chOff x="347925" y="1952119"/>
                <a:chExt cx="3720572" cy="1388578"/>
              </a:xfrm>
            </p:grpSpPr>
            <p:sp>
              <p:nvSpPr>
                <p:cNvPr id="4146" name="Google Shape;4146;p33"/>
                <p:cNvSpPr/>
                <p:nvPr/>
              </p:nvSpPr>
              <p:spPr>
                <a:xfrm>
                  <a:off x="347925" y="1952119"/>
                  <a:ext cx="3628431" cy="138857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47" name="Google Shape;4147;p33"/>
                <p:cNvSpPr txBox="1"/>
                <p:nvPr/>
              </p:nvSpPr>
              <p:spPr>
                <a:xfrm>
                  <a:off x="467581" y="2002604"/>
                  <a:ext cx="3600916" cy="1277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by certified or trained </a:t>
                  </a:r>
                  <a:r>
                    <a:rPr lang="en-US" sz="1100" b="0">
                      <a:solidFill>
                        <a:srgbClr val="F5F5F4"/>
                      </a:solidFill>
                      <a:latin typeface="Open Sans"/>
                      <a:ea typeface="Open Sans"/>
                      <a:cs typeface="Open Sans"/>
                      <a:sym typeface="Open Sans"/>
                    </a:rPr>
                    <a:t>auxiliary personnel under the direction of a physician or other practitioner, including a patient navigator; 60 minutes per calendar month, in the following activities… </a:t>
                  </a:r>
                  <a:endParaRPr/>
                </a:p>
                <a:p>
                  <a:pPr marL="0" marR="0" lvl="0" indent="0" algn="l" rtl="0">
                    <a:spcBef>
                      <a:spcPts val="0"/>
                    </a:spcBef>
                    <a:spcAft>
                      <a:spcPts val="0"/>
                    </a:spcAft>
                    <a:buNone/>
                  </a:pPr>
                  <a:endParaRPr sz="11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a:t>
                  </a:r>
                  <a:r>
                    <a:rPr lang="en-US" sz="1100" b="0">
                      <a:solidFill>
                        <a:srgbClr val="F5F5F4"/>
                      </a:solidFill>
                      <a:latin typeface="Open Sans"/>
                      <a:ea typeface="Open Sans"/>
                      <a:cs typeface="Open Sans"/>
                      <a:sym typeface="Open Sans"/>
                    </a:rPr>
                    <a:t>Principal Illness Navigation services, additional 30 minutes per calendar month </a:t>
                  </a:r>
                  <a:endParaRPr sz="600">
                    <a:solidFill>
                      <a:srgbClr val="F5F5F4"/>
                    </a:solidFill>
                    <a:latin typeface="Open Sans"/>
                    <a:ea typeface="Open Sans"/>
                    <a:cs typeface="Open Sans"/>
                    <a:sym typeface="Open Sans"/>
                  </a:endParaRPr>
                </a:p>
              </p:txBody>
            </p:sp>
          </p:grpSp>
          <p:grpSp>
            <p:nvGrpSpPr>
              <p:cNvPr id="4148" name="Google Shape;4148;p33"/>
              <p:cNvGrpSpPr/>
              <p:nvPr/>
            </p:nvGrpSpPr>
            <p:grpSpPr>
              <a:xfrm>
                <a:off x="6150083" y="3168917"/>
                <a:ext cx="4482761" cy="1452679"/>
                <a:chOff x="6093165" y="2964045"/>
                <a:chExt cx="4482761" cy="1452679"/>
              </a:xfrm>
            </p:grpSpPr>
            <p:sp>
              <p:nvSpPr>
                <p:cNvPr id="4149" name="Google Shape;4149;p33"/>
                <p:cNvSpPr/>
                <p:nvPr/>
              </p:nvSpPr>
              <p:spPr>
                <a:xfrm>
                  <a:off x="6093165" y="2964045"/>
                  <a:ext cx="4482761" cy="145267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50" name="Google Shape;4150;p33"/>
                <p:cNvSpPr txBox="1"/>
                <p:nvPr/>
              </p:nvSpPr>
              <p:spPr>
                <a:xfrm>
                  <a:off x="6223636" y="3052361"/>
                  <a:ext cx="4337946"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G0140</a:t>
                  </a:r>
                  <a:r>
                    <a:rPr lang="en-US" sz="1200">
                      <a:solidFill>
                        <a:srgbClr val="F5F5F4"/>
                      </a:solidFill>
                      <a:latin typeface="Open Sans"/>
                      <a:ea typeface="Open Sans"/>
                      <a:cs typeface="Open Sans"/>
                      <a:sym typeface="Open Sans"/>
                    </a:rPr>
                    <a:t> – </a:t>
                  </a:r>
                  <a:r>
                    <a:rPr lang="en-US" sz="1100">
                      <a:solidFill>
                        <a:srgbClr val="F5F5F4"/>
                      </a:solidFill>
                      <a:latin typeface="Open Sans"/>
                      <a:ea typeface="Open Sans"/>
                      <a:cs typeface="Open Sans"/>
                      <a:sym typeface="Open Sans"/>
                    </a:rPr>
                    <a:t>PIN- Peer Support by certified or trained auxiliary personnel under the direction of a physician or other practitioner, including a certified peer specialist; 60 minutes per calendar month, in the following activities… </a:t>
                  </a:r>
                  <a:endParaRPr/>
                </a:p>
                <a:p>
                  <a:pPr marL="0" marR="0" lvl="0" indent="0" algn="l" rtl="0">
                    <a:spcBef>
                      <a:spcPts val="0"/>
                    </a:spcBef>
                    <a:spcAft>
                      <a:spcPts val="0"/>
                    </a:spcAft>
                    <a:buNone/>
                  </a:pPr>
                  <a:endParaRPr sz="11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 per calendar month</a:t>
                  </a:r>
                  <a:endParaRPr/>
                </a:p>
              </p:txBody>
            </p:sp>
          </p:grpSp>
          <p:grpSp>
            <p:nvGrpSpPr>
              <p:cNvPr id="4151" name="Google Shape;4151;p33"/>
              <p:cNvGrpSpPr/>
              <p:nvPr/>
            </p:nvGrpSpPr>
            <p:grpSpPr>
              <a:xfrm>
                <a:off x="6150083" y="4788682"/>
                <a:ext cx="4482761" cy="846719"/>
                <a:chOff x="347925" y="2241626"/>
                <a:chExt cx="3628431" cy="846719"/>
              </a:xfrm>
            </p:grpSpPr>
            <p:sp>
              <p:nvSpPr>
                <p:cNvPr id="4152" name="Google Shape;4152;p33"/>
                <p:cNvSpPr/>
                <p:nvPr/>
              </p:nvSpPr>
              <p:spPr>
                <a:xfrm>
                  <a:off x="347925" y="2241626"/>
                  <a:ext cx="3628431" cy="84671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53" name="Google Shape;4153;p33"/>
                <p:cNvSpPr txBox="1"/>
                <p:nvPr/>
              </p:nvSpPr>
              <p:spPr>
                <a:xfrm>
                  <a:off x="467581" y="2399987"/>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General care management (code that can be used to</a:t>
                  </a:r>
                  <a:r>
                    <a:rPr lang="en-US" sz="1200" b="1">
                      <a:solidFill>
                        <a:srgbClr val="F5F5F4"/>
                      </a:solidFill>
                      <a:latin typeface="Open Sans"/>
                      <a:ea typeface="Open Sans"/>
                      <a:cs typeface="Open Sans"/>
                      <a:sym typeface="Open Sans"/>
                    </a:rPr>
                    <a:t> </a:t>
                  </a:r>
                  <a:r>
                    <a:rPr lang="en-US" sz="1200" b="0">
                      <a:solidFill>
                        <a:srgbClr val="F5F5F4"/>
                      </a:solidFill>
                      <a:latin typeface="Open Sans"/>
                      <a:ea typeface="Open Sans"/>
                      <a:cs typeface="Open Sans"/>
                      <a:sym typeface="Open Sans"/>
                    </a:rPr>
                    <a:t>support PIN services in FQHCs/RHCs)</a:t>
                  </a:r>
                  <a:endParaRPr/>
                </a:p>
              </p:txBody>
            </p:sp>
          </p:grpSp>
        </p:grpSp>
      </p:grpSp>
      <p:sp>
        <p:nvSpPr>
          <p:cNvPr id="4154" name="Google Shape;4154;p33"/>
          <p:cNvSpPr txBox="1"/>
          <p:nvPr/>
        </p:nvSpPr>
        <p:spPr>
          <a:xfrm>
            <a:off x="13563600" y="5695264"/>
            <a:ext cx="67056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200"/>
              <a:buFont typeface="Open Sans"/>
              <a:buNone/>
            </a:pPr>
            <a:r>
              <a:rPr lang="en-US" sz="1200" b="1" i="1" u="none" strike="noStrike" cap="none">
                <a:solidFill>
                  <a:srgbClr val="F5F5F4"/>
                </a:solidFill>
                <a:latin typeface="Open Sans"/>
                <a:ea typeface="Open Sans"/>
                <a:cs typeface="Open Sans"/>
                <a:sym typeface="Open Sans"/>
              </a:rPr>
              <a:t>*Note:</a:t>
            </a:r>
            <a:r>
              <a:rPr lang="en-US" sz="1200" b="0" i="1" u="none" strike="noStrike" cap="none">
                <a:solidFill>
                  <a:srgbClr val="F5F5F4"/>
                </a:solidFill>
                <a:latin typeface="Open Sans"/>
                <a:ea typeface="Open Sans"/>
                <a:cs typeface="Open Sans"/>
                <a:sym typeface="Open Sans"/>
              </a:rPr>
              <a:t> The final rule does </a:t>
            </a:r>
            <a:r>
              <a:rPr lang="en-US" sz="1200" b="0" i="1" u="sng" strike="noStrike" cap="none">
                <a:solidFill>
                  <a:srgbClr val="F5F5F4"/>
                </a:solidFill>
                <a:latin typeface="Open Sans"/>
                <a:ea typeface="Open Sans"/>
                <a:cs typeface="Open Sans"/>
                <a:sym typeface="Open Sans"/>
              </a:rPr>
              <a:t>not</a:t>
            </a:r>
            <a:r>
              <a:rPr lang="en-US" sz="1200" b="0" i="1" u="none" strike="noStrike" cap="none">
                <a:solidFill>
                  <a:srgbClr val="F5F5F4"/>
                </a:solidFill>
                <a:latin typeface="Open Sans"/>
                <a:ea typeface="Open Sans"/>
                <a:cs typeface="Open Sans"/>
                <a:sym typeface="Open Sans"/>
              </a:rPr>
              <a:t> impose a practitioner, frequency, or duration limit for PIN services.</a:t>
            </a:r>
            <a:endParaRPr sz="1200" b="1" i="1" u="none" strike="noStrike" cap="none">
              <a:solidFill>
                <a:srgbClr val="F5F5F4"/>
              </a:solidFill>
              <a:latin typeface="Open Sans"/>
              <a:ea typeface="Open Sans"/>
              <a:cs typeface="Open Sans"/>
              <a:sym typeface="Open Sans"/>
            </a:endParaRPr>
          </a:p>
        </p:txBody>
      </p:sp>
      <p:grpSp>
        <p:nvGrpSpPr>
          <p:cNvPr id="4155" name="Google Shape;4155;p33"/>
          <p:cNvGrpSpPr/>
          <p:nvPr/>
        </p:nvGrpSpPr>
        <p:grpSpPr>
          <a:xfrm>
            <a:off x="241207" y="228600"/>
            <a:ext cx="2286000" cy="978932"/>
            <a:chOff x="863384" y="-231864"/>
            <a:chExt cx="2628900" cy="945836"/>
          </a:xfrm>
        </p:grpSpPr>
        <p:sp>
          <p:nvSpPr>
            <p:cNvPr id="4156" name="Google Shape;4156;p33"/>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PIN Services</a:t>
              </a:r>
              <a:endParaRPr/>
            </a:p>
          </p:txBody>
        </p:sp>
        <p:sp>
          <p:nvSpPr>
            <p:cNvPr id="4157" name="Google Shape;4157;p33"/>
            <p:cNvSpPr txBox="1"/>
            <p:nvPr/>
          </p:nvSpPr>
          <p:spPr>
            <a:xfrm>
              <a:off x="961700" y="357127"/>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Process</a:t>
              </a:r>
              <a:endParaRPr/>
            </a:p>
          </p:txBody>
        </p:sp>
        <p:cxnSp>
          <p:nvCxnSpPr>
            <p:cNvPr id="4158" name="Google Shape;4158;p33"/>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63"/>
        <p:cNvGrpSpPr/>
        <p:nvPr/>
      </p:nvGrpSpPr>
      <p:grpSpPr>
        <a:xfrm>
          <a:off x="0" y="0"/>
          <a:ext cx="0" cy="0"/>
          <a:chOff x="0" y="0"/>
          <a:chExt cx="0" cy="0"/>
        </a:xfrm>
      </p:grpSpPr>
      <p:sp>
        <p:nvSpPr>
          <p:cNvPr id="4164" name="Google Shape;4164;p34"/>
          <p:cNvSpPr/>
          <p:nvPr/>
        </p:nvSpPr>
        <p:spPr>
          <a:xfrm>
            <a:off x="-102184200" y="-914401"/>
            <a:ext cx="1162050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165" name="Google Shape;4165;p34"/>
          <p:cNvGrpSpPr/>
          <p:nvPr/>
        </p:nvGrpSpPr>
        <p:grpSpPr>
          <a:xfrm>
            <a:off x="-98907600" y="1278168"/>
            <a:ext cx="2628900" cy="1527757"/>
            <a:chOff x="863384" y="-231864"/>
            <a:chExt cx="2628900" cy="1527757"/>
          </a:xfrm>
        </p:grpSpPr>
        <p:sp>
          <p:nvSpPr>
            <p:cNvPr id="4166" name="Google Shape;4166;p34"/>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4167" name="Google Shape;4167;p34"/>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4168" name="Google Shape;4168;p34"/>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4169" name="Google Shape;4169;p34"/>
          <p:cNvSpPr txBox="1"/>
          <p:nvPr/>
        </p:nvSpPr>
        <p:spPr>
          <a:xfrm>
            <a:off x="-1004379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4170" name="Google Shape;4170;p34"/>
          <p:cNvGrpSpPr/>
          <p:nvPr/>
        </p:nvGrpSpPr>
        <p:grpSpPr>
          <a:xfrm>
            <a:off x="-93802200" y="990599"/>
            <a:ext cx="4343400" cy="4310152"/>
            <a:chOff x="7094351" y="1019972"/>
            <a:chExt cx="4343400" cy="4310152"/>
          </a:xfrm>
        </p:grpSpPr>
        <p:grpSp>
          <p:nvGrpSpPr>
            <p:cNvPr id="4171" name="Google Shape;4171;p34"/>
            <p:cNvGrpSpPr/>
            <p:nvPr/>
          </p:nvGrpSpPr>
          <p:grpSpPr>
            <a:xfrm>
              <a:off x="7094351" y="1019972"/>
              <a:ext cx="2057400" cy="4306276"/>
              <a:chOff x="6557074" y="1021910"/>
              <a:chExt cx="2057400" cy="4306276"/>
            </a:xfrm>
          </p:grpSpPr>
          <p:grpSp>
            <p:nvGrpSpPr>
              <p:cNvPr id="4172" name="Google Shape;4172;p34"/>
              <p:cNvGrpSpPr/>
              <p:nvPr/>
            </p:nvGrpSpPr>
            <p:grpSpPr>
              <a:xfrm>
                <a:off x="6557074" y="1021910"/>
                <a:ext cx="2057400" cy="2057400"/>
                <a:chOff x="3853911" y="2895600"/>
                <a:chExt cx="2057400" cy="2057400"/>
              </a:xfrm>
            </p:grpSpPr>
            <p:sp>
              <p:nvSpPr>
                <p:cNvPr id="4173" name="Google Shape;4173;p34"/>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74" name="Google Shape;4174;p34"/>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4175" name="Google Shape;4175;p34"/>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4176" name="Google Shape;4176;p34"/>
              <p:cNvGrpSpPr/>
              <p:nvPr/>
            </p:nvGrpSpPr>
            <p:grpSpPr>
              <a:xfrm>
                <a:off x="6557074" y="3270786"/>
                <a:ext cx="2057400" cy="2057400"/>
                <a:chOff x="3853911" y="2895600"/>
                <a:chExt cx="2057400" cy="2057400"/>
              </a:xfrm>
            </p:grpSpPr>
            <p:sp>
              <p:nvSpPr>
                <p:cNvPr id="4177" name="Google Shape;4177;p34"/>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78" name="Google Shape;4178;p34"/>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4179" name="Google Shape;4179;p34"/>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4180" name="Google Shape;4180;p34"/>
            <p:cNvGrpSpPr/>
            <p:nvPr/>
          </p:nvGrpSpPr>
          <p:grpSpPr>
            <a:xfrm>
              <a:off x="9380351" y="1019972"/>
              <a:ext cx="2057400" cy="4310152"/>
              <a:chOff x="9380351" y="1019972"/>
              <a:chExt cx="2057400" cy="4310152"/>
            </a:xfrm>
          </p:grpSpPr>
          <p:grpSp>
            <p:nvGrpSpPr>
              <p:cNvPr id="4181" name="Google Shape;4181;p34"/>
              <p:cNvGrpSpPr/>
              <p:nvPr/>
            </p:nvGrpSpPr>
            <p:grpSpPr>
              <a:xfrm>
                <a:off x="9380351" y="1019972"/>
                <a:ext cx="2057400" cy="2057400"/>
                <a:chOff x="3853911" y="2895600"/>
                <a:chExt cx="2057400" cy="2057400"/>
              </a:xfrm>
            </p:grpSpPr>
            <p:sp>
              <p:nvSpPr>
                <p:cNvPr id="4182" name="Google Shape;4182;p34"/>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83" name="Google Shape;4183;p34"/>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4184" name="Google Shape;4184;p34"/>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4185" name="Google Shape;4185;p34"/>
              <p:cNvGrpSpPr/>
              <p:nvPr/>
            </p:nvGrpSpPr>
            <p:grpSpPr>
              <a:xfrm>
                <a:off x="9380351" y="3272724"/>
                <a:ext cx="2057400" cy="2057400"/>
                <a:chOff x="3853911" y="2895600"/>
                <a:chExt cx="2057400" cy="2057400"/>
              </a:xfrm>
            </p:grpSpPr>
            <p:sp>
              <p:nvSpPr>
                <p:cNvPr id="4186" name="Google Shape;4186;p34"/>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87" name="Google Shape;4187;p34"/>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4188" name="Google Shape;4188;p34"/>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4189" name="Google Shape;4189;p34"/>
          <p:cNvSpPr/>
          <p:nvPr/>
        </p:nvSpPr>
        <p:spPr>
          <a:xfrm rot="-871900">
            <a:off x="-920624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190" name="Google Shape;4190;p34"/>
          <p:cNvGrpSpPr/>
          <p:nvPr/>
        </p:nvGrpSpPr>
        <p:grpSpPr>
          <a:xfrm>
            <a:off x="-88011000" y="228600"/>
            <a:ext cx="2286000" cy="917378"/>
            <a:chOff x="863384" y="-231864"/>
            <a:chExt cx="2628900" cy="886363"/>
          </a:xfrm>
        </p:grpSpPr>
        <p:sp>
          <p:nvSpPr>
            <p:cNvPr id="4191" name="Google Shape;4191;p3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4192" name="Google Shape;4192;p34"/>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4193" name="Google Shape;4193;p3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4194" name="Google Shape;4194;p34"/>
          <p:cNvSpPr txBox="1"/>
          <p:nvPr/>
        </p:nvSpPr>
        <p:spPr>
          <a:xfrm>
            <a:off x="-849630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4195" name="Google Shape;4195;p34"/>
          <p:cNvGrpSpPr/>
          <p:nvPr/>
        </p:nvGrpSpPr>
        <p:grpSpPr>
          <a:xfrm>
            <a:off x="-76339793" y="228600"/>
            <a:ext cx="2286000" cy="917378"/>
            <a:chOff x="863384" y="-231864"/>
            <a:chExt cx="2628900" cy="886363"/>
          </a:xfrm>
        </p:grpSpPr>
        <p:sp>
          <p:nvSpPr>
            <p:cNvPr id="4196" name="Google Shape;4196;p3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4197" name="Google Shape;4197;p34"/>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4198" name="Google Shape;4198;p3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4199" name="Google Shape;4199;p34"/>
          <p:cNvSpPr txBox="1"/>
          <p:nvPr/>
        </p:nvSpPr>
        <p:spPr>
          <a:xfrm>
            <a:off x="-73171302"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4200" name="Google Shape;4200;p34"/>
          <p:cNvGrpSpPr/>
          <p:nvPr/>
        </p:nvGrpSpPr>
        <p:grpSpPr>
          <a:xfrm>
            <a:off x="-75933300" y="3770423"/>
            <a:ext cx="10896600" cy="1526452"/>
            <a:chOff x="381000" y="4112348"/>
            <a:chExt cx="10896600" cy="1526452"/>
          </a:xfrm>
        </p:grpSpPr>
        <p:sp>
          <p:nvSpPr>
            <p:cNvPr id="4201" name="Google Shape;4201;p34"/>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4202" name="Google Shape;4202;p34"/>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203" name="Google Shape;4203;p34"/>
          <p:cNvGrpSpPr/>
          <p:nvPr/>
        </p:nvGrpSpPr>
        <p:grpSpPr>
          <a:xfrm>
            <a:off x="-62547593" y="228600"/>
            <a:ext cx="2286000" cy="917378"/>
            <a:chOff x="863384" y="-231864"/>
            <a:chExt cx="2628900" cy="886363"/>
          </a:xfrm>
        </p:grpSpPr>
        <p:sp>
          <p:nvSpPr>
            <p:cNvPr id="4204" name="Google Shape;4204;p3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4205" name="Google Shape;4205;p34"/>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4206" name="Google Shape;4206;p3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4207" name="Google Shape;4207;p34"/>
          <p:cNvGrpSpPr/>
          <p:nvPr/>
        </p:nvGrpSpPr>
        <p:grpSpPr>
          <a:xfrm>
            <a:off x="-60812418" y="1222832"/>
            <a:ext cx="9834618" cy="4415968"/>
            <a:chOff x="707235" y="1331753"/>
            <a:chExt cx="9834618" cy="4415968"/>
          </a:xfrm>
        </p:grpSpPr>
        <p:grpSp>
          <p:nvGrpSpPr>
            <p:cNvPr id="4208" name="Google Shape;4208;p34"/>
            <p:cNvGrpSpPr/>
            <p:nvPr/>
          </p:nvGrpSpPr>
          <p:grpSpPr>
            <a:xfrm>
              <a:off x="707235" y="1331753"/>
              <a:ext cx="1914824" cy="4380272"/>
              <a:chOff x="707235" y="1331753"/>
              <a:chExt cx="1914824" cy="4380272"/>
            </a:xfrm>
          </p:grpSpPr>
          <p:sp>
            <p:nvSpPr>
              <p:cNvPr id="4209" name="Google Shape;4209;p34"/>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210" name="Google Shape;4210;p34"/>
              <p:cNvGrpSpPr/>
              <p:nvPr/>
            </p:nvGrpSpPr>
            <p:grpSpPr>
              <a:xfrm>
                <a:off x="707235" y="1895206"/>
                <a:ext cx="1902767" cy="1211104"/>
                <a:chOff x="367248" y="1351516"/>
                <a:chExt cx="2762091" cy="1594829"/>
              </a:xfrm>
            </p:grpSpPr>
            <p:sp>
              <p:nvSpPr>
                <p:cNvPr id="4211" name="Google Shape;4211;p34"/>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12" name="Google Shape;4212;p34"/>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4213" name="Google Shape;4213;p34"/>
              <p:cNvGrpSpPr/>
              <p:nvPr/>
            </p:nvGrpSpPr>
            <p:grpSpPr>
              <a:xfrm>
                <a:off x="707584" y="3273372"/>
                <a:ext cx="1902069" cy="1138118"/>
                <a:chOff x="358059" y="1325927"/>
                <a:chExt cx="2761078" cy="1498718"/>
              </a:xfrm>
            </p:grpSpPr>
            <p:sp>
              <p:nvSpPr>
                <p:cNvPr id="4214" name="Google Shape;4214;p34"/>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15" name="Google Shape;4215;p34"/>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4216" name="Google Shape;4216;p34"/>
              <p:cNvGrpSpPr/>
              <p:nvPr/>
            </p:nvGrpSpPr>
            <p:grpSpPr>
              <a:xfrm>
                <a:off x="712697" y="4586479"/>
                <a:ext cx="1909362" cy="1125546"/>
                <a:chOff x="329517" y="1325927"/>
                <a:chExt cx="2771665" cy="1482162"/>
              </a:xfrm>
            </p:grpSpPr>
            <p:sp>
              <p:nvSpPr>
                <p:cNvPr id="4217" name="Google Shape;4217;p34"/>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18" name="Google Shape;4218;p34"/>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4219" name="Google Shape;4219;p34"/>
            <p:cNvGrpSpPr/>
            <p:nvPr/>
          </p:nvGrpSpPr>
          <p:grpSpPr>
            <a:xfrm>
              <a:off x="2911630" y="1331753"/>
              <a:ext cx="3658735" cy="4380272"/>
              <a:chOff x="2911630" y="1331753"/>
              <a:chExt cx="3658735" cy="4380272"/>
            </a:xfrm>
          </p:grpSpPr>
          <p:grpSp>
            <p:nvGrpSpPr>
              <p:cNvPr id="4220" name="Google Shape;4220;p34"/>
              <p:cNvGrpSpPr/>
              <p:nvPr/>
            </p:nvGrpSpPr>
            <p:grpSpPr>
              <a:xfrm>
                <a:off x="2911630" y="1331753"/>
                <a:ext cx="3630783" cy="400618"/>
                <a:chOff x="439983" y="668969"/>
                <a:chExt cx="3630783" cy="400618"/>
              </a:xfrm>
            </p:grpSpPr>
            <p:sp>
              <p:nvSpPr>
                <p:cNvPr id="4221" name="Google Shape;4221;p34"/>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22" name="Google Shape;4222;p34"/>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4223" name="Google Shape;4223;p34"/>
              <p:cNvGrpSpPr/>
              <p:nvPr/>
            </p:nvGrpSpPr>
            <p:grpSpPr>
              <a:xfrm>
                <a:off x="2911630" y="1895014"/>
                <a:ext cx="3658735" cy="1195916"/>
                <a:chOff x="343281" y="1952120"/>
                <a:chExt cx="3658735" cy="1195916"/>
              </a:xfrm>
            </p:grpSpPr>
            <p:sp>
              <p:nvSpPr>
                <p:cNvPr id="4224" name="Google Shape;4224;p34"/>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25" name="Google Shape;4225;p34"/>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4226" name="Google Shape;4226;p34"/>
              <p:cNvGrpSpPr/>
              <p:nvPr/>
            </p:nvGrpSpPr>
            <p:grpSpPr>
              <a:xfrm>
                <a:off x="2911630" y="3253573"/>
                <a:ext cx="3630783" cy="1161242"/>
                <a:chOff x="366355" y="1952119"/>
                <a:chExt cx="3630783" cy="1161242"/>
              </a:xfrm>
            </p:grpSpPr>
            <p:sp>
              <p:nvSpPr>
                <p:cNvPr id="4227" name="Google Shape;4227;p34"/>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28" name="Google Shape;4228;p34"/>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4229" name="Google Shape;4229;p34"/>
              <p:cNvGrpSpPr/>
              <p:nvPr/>
            </p:nvGrpSpPr>
            <p:grpSpPr>
              <a:xfrm>
                <a:off x="2911630" y="4577458"/>
                <a:ext cx="3628431" cy="1134567"/>
                <a:chOff x="375938" y="1923054"/>
                <a:chExt cx="3628431" cy="1134567"/>
              </a:xfrm>
            </p:grpSpPr>
            <p:sp>
              <p:nvSpPr>
                <p:cNvPr id="4230" name="Google Shape;4230;p34"/>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31" name="Google Shape;4231;p34"/>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4232" name="Google Shape;4232;p34"/>
            <p:cNvGrpSpPr/>
            <p:nvPr/>
          </p:nvGrpSpPr>
          <p:grpSpPr>
            <a:xfrm>
              <a:off x="6821281" y="1331753"/>
              <a:ext cx="3720572" cy="4415968"/>
              <a:chOff x="6821281" y="1331753"/>
              <a:chExt cx="3720572" cy="4415968"/>
            </a:xfrm>
          </p:grpSpPr>
          <p:grpSp>
            <p:nvGrpSpPr>
              <p:cNvPr id="4233" name="Google Shape;4233;p34"/>
              <p:cNvGrpSpPr/>
              <p:nvPr/>
            </p:nvGrpSpPr>
            <p:grpSpPr>
              <a:xfrm>
                <a:off x="6821281" y="1331753"/>
                <a:ext cx="3628431" cy="400618"/>
                <a:chOff x="453945" y="668969"/>
                <a:chExt cx="3628431" cy="400618"/>
              </a:xfrm>
            </p:grpSpPr>
            <p:sp>
              <p:nvSpPr>
                <p:cNvPr id="4234" name="Google Shape;4234;p34"/>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35" name="Google Shape;4235;p34"/>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4236" name="Google Shape;4236;p34"/>
              <p:cNvGrpSpPr/>
              <p:nvPr/>
            </p:nvGrpSpPr>
            <p:grpSpPr>
              <a:xfrm>
                <a:off x="6821281" y="1895013"/>
                <a:ext cx="3720572" cy="1211297"/>
                <a:chOff x="347925" y="1952119"/>
                <a:chExt cx="3720572" cy="1211297"/>
              </a:xfrm>
            </p:grpSpPr>
            <p:sp>
              <p:nvSpPr>
                <p:cNvPr id="4237" name="Google Shape;4237;p34"/>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38" name="Google Shape;4238;p34"/>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4239" name="Google Shape;4239;p34"/>
              <p:cNvGrpSpPr/>
              <p:nvPr/>
            </p:nvGrpSpPr>
            <p:grpSpPr>
              <a:xfrm>
                <a:off x="6821281" y="3250248"/>
                <a:ext cx="3706521" cy="1161242"/>
                <a:chOff x="361976" y="1952120"/>
                <a:chExt cx="3706521" cy="1161242"/>
              </a:xfrm>
            </p:grpSpPr>
            <p:sp>
              <p:nvSpPr>
                <p:cNvPr id="4240" name="Google Shape;4240;p34"/>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41" name="Google Shape;4241;p34"/>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4242" name="Google Shape;4242;p34"/>
              <p:cNvGrpSpPr/>
              <p:nvPr/>
            </p:nvGrpSpPr>
            <p:grpSpPr>
              <a:xfrm>
                <a:off x="6821281" y="4586479"/>
                <a:ext cx="3628431" cy="1161242"/>
                <a:chOff x="347925" y="1952120"/>
                <a:chExt cx="3628431" cy="1161242"/>
              </a:xfrm>
            </p:grpSpPr>
            <p:sp>
              <p:nvSpPr>
                <p:cNvPr id="4243" name="Google Shape;4243;p34"/>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44" name="Google Shape;4244;p34"/>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4245" name="Google Shape;4245;p34"/>
          <p:cNvSpPr txBox="1"/>
          <p:nvPr/>
        </p:nvSpPr>
        <p:spPr>
          <a:xfrm>
            <a:off x="-58149644"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4246" name="Google Shape;4246;p34"/>
          <p:cNvGrpSpPr/>
          <p:nvPr/>
        </p:nvGrpSpPr>
        <p:grpSpPr>
          <a:xfrm>
            <a:off x="-48983993" y="228600"/>
            <a:ext cx="2286000" cy="1194376"/>
            <a:chOff x="863384" y="-231864"/>
            <a:chExt cx="2628900" cy="1153996"/>
          </a:xfrm>
        </p:grpSpPr>
        <p:sp>
          <p:nvSpPr>
            <p:cNvPr id="4247" name="Google Shape;4247;p3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4248" name="Google Shape;4248;p34"/>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4249" name="Google Shape;4249;p3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4250" name="Google Shape;4250;p34"/>
          <p:cNvSpPr txBox="1"/>
          <p:nvPr/>
        </p:nvSpPr>
        <p:spPr>
          <a:xfrm>
            <a:off x="-450342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4251" name="Google Shape;4251;p34" descr="User outline"/>
          <p:cNvPicPr preferRelativeResize="0"/>
          <p:nvPr/>
        </p:nvPicPr>
        <p:blipFill rotWithShape="1">
          <a:blip r:embed="rId3">
            <a:alphaModFix/>
          </a:blip>
          <a:srcRect/>
          <a:stretch/>
        </p:blipFill>
        <p:spPr>
          <a:xfrm>
            <a:off x="-48166073" y="1759697"/>
            <a:ext cx="3061219" cy="3061219"/>
          </a:xfrm>
          <a:prstGeom prst="rect">
            <a:avLst/>
          </a:prstGeom>
          <a:noFill/>
          <a:ln>
            <a:noFill/>
          </a:ln>
        </p:spPr>
      </p:pic>
      <p:grpSp>
        <p:nvGrpSpPr>
          <p:cNvPr id="4252" name="Google Shape;4252;p34"/>
          <p:cNvGrpSpPr/>
          <p:nvPr/>
        </p:nvGrpSpPr>
        <p:grpSpPr>
          <a:xfrm>
            <a:off x="-36563393" y="228600"/>
            <a:ext cx="2286000" cy="1194375"/>
            <a:chOff x="863384" y="-231864"/>
            <a:chExt cx="2628900" cy="1153995"/>
          </a:xfrm>
        </p:grpSpPr>
        <p:sp>
          <p:nvSpPr>
            <p:cNvPr id="4253" name="Google Shape;4253;p3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4254" name="Google Shape;4254;p34"/>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4255" name="Google Shape;4255;p3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4256" name="Google Shape;4256;p34"/>
          <p:cNvGrpSpPr/>
          <p:nvPr/>
        </p:nvGrpSpPr>
        <p:grpSpPr>
          <a:xfrm>
            <a:off x="-34078677" y="685800"/>
            <a:ext cx="7495743" cy="4793343"/>
            <a:chOff x="3629457" y="421164"/>
            <a:chExt cx="7495743" cy="4793343"/>
          </a:xfrm>
        </p:grpSpPr>
        <p:grpSp>
          <p:nvGrpSpPr>
            <p:cNvPr id="4257" name="Google Shape;4257;p34"/>
            <p:cNvGrpSpPr/>
            <p:nvPr/>
          </p:nvGrpSpPr>
          <p:grpSpPr>
            <a:xfrm>
              <a:off x="3629457" y="421164"/>
              <a:ext cx="7495743" cy="400618"/>
              <a:chOff x="3200400" y="1709630"/>
              <a:chExt cx="6521814" cy="400618"/>
            </a:xfrm>
          </p:grpSpPr>
          <p:sp>
            <p:nvSpPr>
              <p:cNvPr id="4258" name="Google Shape;4258;p34"/>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59" name="Google Shape;4259;p34"/>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4260" name="Google Shape;4260;p34"/>
            <p:cNvGrpSpPr/>
            <p:nvPr/>
          </p:nvGrpSpPr>
          <p:grpSpPr>
            <a:xfrm>
              <a:off x="3629457" y="950035"/>
              <a:ext cx="7495743" cy="400618"/>
              <a:chOff x="3629457" y="950035"/>
              <a:chExt cx="7495743" cy="400618"/>
            </a:xfrm>
          </p:grpSpPr>
          <p:sp>
            <p:nvSpPr>
              <p:cNvPr id="4261" name="Google Shape;4261;p3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62" name="Google Shape;4262;p3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4263" name="Google Shape;4263;p34"/>
            <p:cNvGrpSpPr/>
            <p:nvPr/>
          </p:nvGrpSpPr>
          <p:grpSpPr>
            <a:xfrm>
              <a:off x="3629457" y="1411138"/>
              <a:ext cx="7495743" cy="400618"/>
              <a:chOff x="3629457" y="950035"/>
              <a:chExt cx="7495743" cy="400618"/>
            </a:xfrm>
          </p:grpSpPr>
          <p:sp>
            <p:nvSpPr>
              <p:cNvPr id="4264" name="Google Shape;4264;p3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65" name="Google Shape;4265;p34"/>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4266" name="Google Shape;4266;p34"/>
            <p:cNvGrpSpPr/>
            <p:nvPr/>
          </p:nvGrpSpPr>
          <p:grpSpPr>
            <a:xfrm>
              <a:off x="3629457" y="1872241"/>
              <a:ext cx="7495743" cy="400618"/>
              <a:chOff x="3629457" y="950035"/>
              <a:chExt cx="7495743" cy="400618"/>
            </a:xfrm>
          </p:grpSpPr>
          <p:sp>
            <p:nvSpPr>
              <p:cNvPr id="4267" name="Google Shape;4267;p3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68" name="Google Shape;4268;p3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4269" name="Google Shape;4269;p34"/>
            <p:cNvGrpSpPr/>
            <p:nvPr/>
          </p:nvGrpSpPr>
          <p:grpSpPr>
            <a:xfrm>
              <a:off x="3629457" y="2333344"/>
              <a:ext cx="7495743" cy="400618"/>
              <a:chOff x="3629457" y="950035"/>
              <a:chExt cx="7495743" cy="400618"/>
            </a:xfrm>
          </p:grpSpPr>
          <p:sp>
            <p:nvSpPr>
              <p:cNvPr id="4270" name="Google Shape;4270;p3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71" name="Google Shape;4271;p3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4272" name="Google Shape;4272;p34"/>
            <p:cNvGrpSpPr/>
            <p:nvPr/>
          </p:nvGrpSpPr>
          <p:grpSpPr>
            <a:xfrm>
              <a:off x="3629457" y="2794447"/>
              <a:ext cx="7495743" cy="400618"/>
              <a:chOff x="3629457" y="950035"/>
              <a:chExt cx="7495743" cy="400618"/>
            </a:xfrm>
          </p:grpSpPr>
          <p:sp>
            <p:nvSpPr>
              <p:cNvPr id="4273" name="Google Shape;4273;p3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74" name="Google Shape;4274;p3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4275" name="Google Shape;4275;p34"/>
            <p:cNvGrpSpPr/>
            <p:nvPr/>
          </p:nvGrpSpPr>
          <p:grpSpPr>
            <a:xfrm>
              <a:off x="3629457" y="3255550"/>
              <a:ext cx="7495743" cy="400618"/>
              <a:chOff x="3629457" y="950035"/>
              <a:chExt cx="7495743" cy="400618"/>
            </a:xfrm>
          </p:grpSpPr>
          <p:sp>
            <p:nvSpPr>
              <p:cNvPr id="4276" name="Google Shape;4276;p3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77" name="Google Shape;4277;p34"/>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4278" name="Google Shape;4278;p34"/>
            <p:cNvGrpSpPr/>
            <p:nvPr/>
          </p:nvGrpSpPr>
          <p:grpSpPr>
            <a:xfrm>
              <a:off x="3629457" y="3716653"/>
              <a:ext cx="7495743" cy="400618"/>
              <a:chOff x="3629457" y="950035"/>
              <a:chExt cx="7495743" cy="400618"/>
            </a:xfrm>
          </p:grpSpPr>
          <p:sp>
            <p:nvSpPr>
              <p:cNvPr id="4279" name="Google Shape;4279;p3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80" name="Google Shape;4280;p34"/>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4281" name="Google Shape;4281;p34"/>
            <p:cNvGrpSpPr/>
            <p:nvPr/>
          </p:nvGrpSpPr>
          <p:grpSpPr>
            <a:xfrm>
              <a:off x="3629457" y="4177756"/>
              <a:ext cx="7495743" cy="400618"/>
              <a:chOff x="3629457" y="950035"/>
              <a:chExt cx="7495743" cy="400618"/>
            </a:xfrm>
          </p:grpSpPr>
          <p:sp>
            <p:nvSpPr>
              <p:cNvPr id="4282" name="Google Shape;4282;p3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83" name="Google Shape;4283;p3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4284" name="Google Shape;4284;p34"/>
            <p:cNvGrpSpPr/>
            <p:nvPr/>
          </p:nvGrpSpPr>
          <p:grpSpPr>
            <a:xfrm>
              <a:off x="3629457" y="4638858"/>
              <a:ext cx="7495743" cy="575649"/>
              <a:chOff x="3629457" y="950034"/>
              <a:chExt cx="7495743" cy="575649"/>
            </a:xfrm>
          </p:grpSpPr>
          <p:sp>
            <p:nvSpPr>
              <p:cNvPr id="4285" name="Google Shape;4285;p34"/>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86" name="Google Shape;4286;p34"/>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4287" name="Google Shape;4287;p34"/>
          <p:cNvSpPr/>
          <p:nvPr/>
        </p:nvSpPr>
        <p:spPr>
          <a:xfrm>
            <a:off x="-316992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4288" name="Google Shape;4288;p34"/>
          <p:cNvGrpSpPr/>
          <p:nvPr/>
        </p:nvGrpSpPr>
        <p:grpSpPr>
          <a:xfrm>
            <a:off x="-23990393" y="228600"/>
            <a:ext cx="2286000" cy="1194376"/>
            <a:chOff x="863384" y="-231864"/>
            <a:chExt cx="2628900" cy="1153996"/>
          </a:xfrm>
        </p:grpSpPr>
        <p:sp>
          <p:nvSpPr>
            <p:cNvPr id="4289" name="Google Shape;4289;p3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4290" name="Google Shape;4290;p34"/>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4291" name="Google Shape;4291;p3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4292" name="Google Shape;4292;p34"/>
          <p:cNvSpPr txBox="1"/>
          <p:nvPr/>
        </p:nvSpPr>
        <p:spPr>
          <a:xfrm>
            <a:off x="-21545826"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4293" name="Google Shape;4293;p34"/>
          <p:cNvGrpSpPr/>
          <p:nvPr/>
        </p:nvGrpSpPr>
        <p:grpSpPr>
          <a:xfrm>
            <a:off x="-12712793" y="228600"/>
            <a:ext cx="2286000" cy="1440597"/>
            <a:chOff x="863384" y="-231864"/>
            <a:chExt cx="2628900" cy="1391893"/>
          </a:xfrm>
        </p:grpSpPr>
        <p:sp>
          <p:nvSpPr>
            <p:cNvPr id="4294" name="Google Shape;4294;p3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4295" name="Google Shape;4295;p34"/>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4296" name="Google Shape;4296;p3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4297" name="Google Shape;4297;p34"/>
          <p:cNvGrpSpPr/>
          <p:nvPr/>
        </p:nvGrpSpPr>
        <p:grpSpPr>
          <a:xfrm>
            <a:off x="-10228077" y="685800"/>
            <a:ext cx="7495743" cy="4793343"/>
            <a:chOff x="3629457" y="421164"/>
            <a:chExt cx="7495743" cy="4793343"/>
          </a:xfrm>
        </p:grpSpPr>
        <p:grpSp>
          <p:nvGrpSpPr>
            <p:cNvPr id="4298" name="Google Shape;4298;p34"/>
            <p:cNvGrpSpPr/>
            <p:nvPr/>
          </p:nvGrpSpPr>
          <p:grpSpPr>
            <a:xfrm>
              <a:off x="3629457" y="421164"/>
              <a:ext cx="7495743" cy="400618"/>
              <a:chOff x="3200400" y="1709630"/>
              <a:chExt cx="6521814" cy="400618"/>
            </a:xfrm>
          </p:grpSpPr>
          <p:sp>
            <p:nvSpPr>
              <p:cNvPr id="4299" name="Google Shape;4299;p34"/>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00" name="Google Shape;4300;p34"/>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4301" name="Google Shape;4301;p34"/>
            <p:cNvGrpSpPr/>
            <p:nvPr/>
          </p:nvGrpSpPr>
          <p:grpSpPr>
            <a:xfrm>
              <a:off x="3629457" y="950035"/>
              <a:ext cx="7495743" cy="400618"/>
              <a:chOff x="3629457" y="950035"/>
              <a:chExt cx="7495743" cy="400618"/>
            </a:xfrm>
          </p:grpSpPr>
          <p:sp>
            <p:nvSpPr>
              <p:cNvPr id="4302" name="Google Shape;4302;p3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03" name="Google Shape;4303;p3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4304" name="Google Shape;4304;p34"/>
            <p:cNvGrpSpPr/>
            <p:nvPr/>
          </p:nvGrpSpPr>
          <p:grpSpPr>
            <a:xfrm>
              <a:off x="3629457" y="1411138"/>
              <a:ext cx="7495743" cy="400618"/>
              <a:chOff x="3629457" y="950035"/>
              <a:chExt cx="7495743" cy="400618"/>
            </a:xfrm>
          </p:grpSpPr>
          <p:sp>
            <p:nvSpPr>
              <p:cNvPr id="4305" name="Google Shape;4305;p3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06" name="Google Shape;4306;p34"/>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4307" name="Google Shape;4307;p34"/>
            <p:cNvGrpSpPr/>
            <p:nvPr/>
          </p:nvGrpSpPr>
          <p:grpSpPr>
            <a:xfrm>
              <a:off x="3629457" y="1872241"/>
              <a:ext cx="7495743" cy="400618"/>
              <a:chOff x="3629457" y="950035"/>
              <a:chExt cx="7495743" cy="400618"/>
            </a:xfrm>
          </p:grpSpPr>
          <p:sp>
            <p:nvSpPr>
              <p:cNvPr id="4308" name="Google Shape;4308;p3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09" name="Google Shape;4309;p3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4310" name="Google Shape;4310;p34"/>
            <p:cNvGrpSpPr/>
            <p:nvPr/>
          </p:nvGrpSpPr>
          <p:grpSpPr>
            <a:xfrm>
              <a:off x="3629457" y="2333344"/>
              <a:ext cx="7495743" cy="400618"/>
              <a:chOff x="3629457" y="950035"/>
              <a:chExt cx="7495743" cy="400618"/>
            </a:xfrm>
          </p:grpSpPr>
          <p:sp>
            <p:nvSpPr>
              <p:cNvPr id="4311" name="Google Shape;4311;p3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12" name="Google Shape;4312;p3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4313" name="Google Shape;4313;p34"/>
            <p:cNvGrpSpPr/>
            <p:nvPr/>
          </p:nvGrpSpPr>
          <p:grpSpPr>
            <a:xfrm>
              <a:off x="3629457" y="2794447"/>
              <a:ext cx="7495743" cy="400618"/>
              <a:chOff x="3629457" y="950035"/>
              <a:chExt cx="7495743" cy="400618"/>
            </a:xfrm>
          </p:grpSpPr>
          <p:sp>
            <p:nvSpPr>
              <p:cNvPr id="4314" name="Google Shape;4314;p3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15" name="Google Shape;4315;p3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4316" name="Google Shape;4316;p34"/>
            <p:cNvGrpSpPr/>
            <p:nvPr/>
          </p:nvGrpSpPr>
          <p:grpSpPr>
            <a:xfrm>
              <a:off x="3629457" y="3255550"/>
              <a:ext cx="7495743" cy="400618"/>
              <a:chOff x="3629457" y="950035"/>
              <a:chExt cx="7495743" cy="400618"/>
            </a:xfrm>
          </p:grpSpPr>
          <p:sp>
            <p:nvSpPr>
              <p:cNvPr id="4317" name="Google Shape;4317;p3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18" name="Google Shape;4318;p34"/>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4319" name="Google Shape;4319;p34"/>
            <p:cNvGrpSpPr/>
            <p:nvPr/>
          </p:nvGrpSpPr>
          <p:grpSpPr>
            <a:xfrm>
              <a:off x="3629457" y="3716653"/>
              <a:ext cx="7495743" cy="400618"/>
              <a:chOff x="3629457" y="950035"/>
              <a:chExt cx="7495743" cy="400618"/>
            </a:xfrm>
          </p:grpSpPr>
          <p:sp>
            <p:nvSpPr>
              <p:cNvPr id="4320" name="Google Shape;4320;p3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21" name="Google Shape;4321;p34"/>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4322" name="Google Shape;4322;p34"/>
            <p:cNvGrpSpPr/>
            <p:nvPr/>
          </p:nvGrpSpPr>
          <p:grpSpPr>
            <a:xfrm>
              <a:off x="3629457" y="4177756"/>
              <a:ext cx="7495743" cy="400618"/>
              <a:chOff x="3629457" y="950035"/>
              <a:chExt cx="7495743" cy="400618"/>
            </a:xfrm>
          </p:grpSpPr>
          <p:sp>
            <p:nvSpPr>
              <p:cNvPr id="4323" name="Google Shape;4323;p3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24" name="Google Shape;4324;p3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4325" name="Google Shape;4325;p34"/>
            <p:cNvGrpSpPr/>
            <p:nvPr/>
          </p:nvGrpSpPr>
          <p:grpSpPr>
            <a:xfrm>
              <a:off x="3629457" y="4638858"/>
              <a:ext cx="7495743" cy="575649"/>
              <a:chOff x="3629457" y="950034"/>
              <a:chExt cx="7495743" cy="575649"/>
            </a:xfrm>
          </p:grpSpPr>
          <p:sp>
            <p:nvSpPr>
              <p:cNvPr id="4326" name="Google Shape;4326;p34"/>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27" name="Google Shape;4327;p34"/>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4328" name="Google Shape;4328;p34"/>
          <p:cNvSpPr txBox="1"/>
          <p:nvPr/>
        </p:nvSpPr>
        <p:spPr>
          <a:xfrm>
            <a:off x="-10272671"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grpSp>
        <p:nvGrpSpPr>
          <p:cNvPr id="4329" name="Google Shape;4329;p34"/>
          <p:cNvGrpSpPr/>
          <p:nvPr/>
        </p:nvGrpSpPr>
        <p:grpSpPr>
          <a:xfrm>
            <a:off x="544800" y="1876083"/>
            <a:ext cx="1684667" cy="1684667"/>
            <a:chOff x="3925185" y="1864967"/>
            <a:chExt cx="1147854" cy="1147854"/>
          </a:xfrm>
        </p:grpSpPr>
        <p:sp>
          <p:nvSpPr>
            <p:cNvPr id="4330" name="Google Shape;4330;p34"/>
            <p:cNvSpPr/>
            <p:nvPr/>
          </p:nvSpPr>
          <p:spPr>
            <a:xfrm>
              <a:off x="3925185" y="1864967"/>
              <a:ext cx="1147854" cy="1147854"/>
            </a:xfrm>
            <a:prstGeom prst="ellipse">
              <a:avLst/>
            </a:pr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31" name="Google Shape;4331;p34"/>
            <p:cNvSpPr txBox="1"/>
            <p:nvPr/>
          </p:nvSpPr>
          <p:spPr>
            <a:xfrm>
              <a:off x="4030380" y="2376002"/>
              <a:ext cx="933474" cy="2887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Billing</a:t>
              </a:r>
              <a:endParaRPr/>
            </a:p>
          </p:txBody>
        </p:sp>
        <p:sp>
          <p:nvSpPr>
            <p:cNvPr id="4332" name="Google Shape;4332;p34"/>
            <p:cNvSpPr txBox="1"/>
            <p:nvPr/>
          </p:nvSpPr>
          <p:spPr>
            <a:xfrm>
              <a:off x="4230416" y="2142158"/>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Open Sans"/>
                  <a:ea typeface="Open Sans"/>
                  <a:cs typeface="Open Sans"/>
                  <a:sym typeface="Open Sans"/>
                </a:rPr>
                <a:t>Step 6</a:t>
              </a:r>
              <a:endParaRPr/>
            </a:p>
          </p:txBody>
        </p:sp>
      </p:grpSp>
      <p:grpSp>
        <p:nvGrpSpPr>
          <p:cNvPr id="4333" name="Google Shape;4333;p34"/>
          <p:cNvGrpSpPr/>
          <p:nvPr/>
        </p:nvGrpSpPr>
        <p:grpSpPr>
          <a:xfrm>
            <a:off x="3141722" y="1045551"/>
            <a:ext cx="7548040" cy="4589850"/>
            <a:chOff x="3141722" y="1045551"/>
            <a:chExt cx="7548040" cy="4589850"/>
          </a:xfrm>
        </p:grpSpPr>
        <p:grpSp>
          <p:nvGrpSpPr>
            <p:cNvPr id="4334" name="Google Shape;4334;p34"/>
            <p:cNvGrpSpPr/>
            <p:nvPr/>
          </p:nvGrpSpPr>
          <p:grpSpPr>
            <a:xfrm>
              <a:off x="3141722" y="1056689"/>
              <a:ext cx="2817219" cy="4568247"/>
              <a:chOff x="3141722" y="1056689"/>
              <a:chExt cx="2817219" cy="4568247"/>
            </a:xfrm>
          </p:grpSpPr>
          <p:sp>
            <p:nvSpPr>
              <p:cNvPr id="4335" name="Google Shape;4335;p34"/>
              <p:cNvSpPr/>
              <p:nvPr/>
            </p:nvSpPr>
            <p:spPr>
              <a:xfrm>
                <a:off x="3157822" y="1056689"/>
                <a:ext cx="2785018"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336" name="Google Shape;4336;p34"/>
              <p:cNvGrpSpPr/>
              <p:nvPr/>
            </p:nvGrpSpPr>
            <p:grpSpPr>
              <a:xfrm>
                <a:off x="3147610" y="1625573"/>
                <a:ext cx="2805443" cy="1377439"/>
                <a:chOff x="343281" y="1952119"/>
                <a:chExt cx="3655042" cy="1377439"/>
              </a:xfrm>
            </p:grpSpPr>
            <p:sp>
              <p:nvSpPr>
                <p:cNvPr id="4337" name="Google Shape;4337;p34"/>
                <p:cNvSpPr/>
                <p:nvPr/>
              </p:nvSpPr>
              <p:spPr>
                <a:xfrm>
                  <a:off x="343281" y="1952119"/>
                  <a:ext cx="3628431" cy="137743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38" name="Google Shape;4338;p34"/>
                <p:cNvSpPr txBox="1"/>
                <p:nvPr/>
              </p:nvSpPr>
              <p:spPr>
                <a:xfrm>
                  <a:off x="397407" y="2517305"/>
                  <a:ext cx="3600916" cy="292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rgbClr val="F5F5F4"/>
                      </a:solidFill>
                      <a:latin typeface="Open Sans"/>
                      <a:ea typeface="Open Sans"/>
                      <a:cs typeface="Open Sans"/>
                      <a:sym typeface="Open Sans"/>
                    </a:rPr>
                    <a:t>PIN Services</a:t>
                  </a:r>
                  <a:endParaRPr/>
                </a:p>
              </p:txBody>
            </p:sp>
          </p:grpSp>
          <p:grpSp>
            <p:nvGrpSpPr>
              <p:cNvPr id="4339" name="Google Shape;4339;p34"/>
              <p:cNvGrpSpPr/>
              <p:nvPr/>
            </p:nvGrpSpPr>
            <p:grpSpPr>
              <a:xfrm>
                <a:off x="3141722" y="3171278"/>
                <a:ext cx="2817219" cy="1438215"/>
                <a:chOff x="366355" y="1952118"/>
                <a:chExt cx="3670384" cy="1438215"/>
              </a:xfrm>
            </p:grpSpPr>
            <p:sp>
              <p:nvSpPr>
                <p:cNvPr id="4340" name="Google Shape;4340;p34"/>
                <p:cNvSpPr/>
                <p:nvPr/>
              </p:nvSpPr>
              <p:spPr>
                <a:xfrm>
                  <a:off x="366355" y="1952118"/>
                  <a:ext cx="3628431" cy="1438215"/>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41" name="Google Shape;4341;p34"/>
                <p:cNvSpPr txBox="1"/>
                <p:nvPr/>
              </p:nvSpPr>
              <p:spPr>
                <a:xfrm>
                  <a:off x="435824" y="2512378"/>
                  <a:ext cx="3600915" cy="292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rgbClr val="F5F5F4"/>
                      </a:solidFill>
                      <a:latin typeface="Open Sans"/>
                      <a:ea typeface="Open Sans"/>
                      <a:cs typeface="Open Sans"/>
                      <a:sym typeface="Open Sans"/>
                    </a:rPr>
                    <a:t>PIN – Peer Support Services</a:t>
                  </a:r>
                  <a:endParaRPr/>
                </a:p>
              </p:txBody>
            </p:sp>
          </p:grpSp>
          <p:grpSp>
            <p:nvGrpSpPr>
              <p:cNvPr id="4342" name="Google Shape;4342;p34"/>
              <p:cNvGrpSpPr/>
              <p:nvPr/>
            </p:nvGrpSpPr>
            <p:grpSpPr>
              <a:xfrm>
                <a:off x="3157822" y="4777759"/>
                <a:ext cx="2785018" cy="847177"/>
                <a:chOff x="375938" y="2210444"/>
                <a:chExt cx="3628431" cy="847177"/>
              </a:xfrm>
            </p:grpSpPr>
            <p:sp>
              <p:nvSpPr>
                <p:cNvPr id="4343" name="Google Shape;4343;p34"/>
                <p:cNvSpPr/>
                <p:nvPr/>
              </p:nvSpPr>
              <p:spPr>
                <a:xfrm>
                  <a:off x="375938" y="2210444"/>
                  <a:ext cx="3628431" cy="84717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44" name="Google Shape;4344;p34"/>
                <p:cNvSpPr txBox="1"/>
                <p:nvPr/>
              </p:nvSpPr>
              <p:spPr>
                <a:xfrm>
                  <a:off x="392614" y="2368804"/>
                  <a:ext cx="360091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F5F5F4"/>
                      </a:solidFill>
                      <a:latin typeface="Open Sans"/>
                      <a:ea typeface="Open Sans"/>
                      <a:cs typeface="Open Sans"/>
                      <a:sym typeface="Open Sans"/>
                    </a:rPr>
                    <a:t>PIN Services when Offered at FQHCs/RHCs</a:t>
                  </a:r>
                  <a:endParaRPr sz="1400">
                    <a:solidFill>
                      <a:srgbClr val="F5F5F4"/>
                    </a:solidFill>
                    <a:latin typeface="Open Sans"/>
                    <a:ea typeface="Open Sans"/>
                    <a:cs typeface="Open Sans"/>
                    <a:sym typeface="Open Sans"/>
                  </a:endParaRPr>
                </a:p>
              </p:txBody>
            </p:sp>
          </p:grpSp>
        </p:grpSp>
        <p:grpSp>
          <p:nvGrpSpPr>
            <p:cNvPr id="4345" name="Google Shape;4345;p34"/>
            <p:cNvGrpSpPr/>
            <p:nvPr/>
          </p:nvGrpSpPr>
          <p:grpSpPr>
            <a:xfrm>
              <a:off x="6093165" y="1045551"/>
              <a:ext cx="4596597" cy="4589850"/>
              <a:chOff x="6093165" y="1045551"/>
              <a:chExt cx="4596597" cy="4589850"/>
            </a:xfrm>
          </p:grpSpPr>
          <p:grpSp>
            <p:nvGrpSpPr>
              <p:cNvPr id="4346" name="Google Shape;4346;p34"/>
              <p:cNvGrpSpPr/>
              <p:nvPr/>
            </p:nvGrpSpPr>
            <p:grpSpPr>
              <a:xfrm>
                <a:off x="6150083" y="1045551"/>
                <a:ext cx="4482761" cy="400618"/>
                <a:chOff x="453945" y="668969"/>
                <a:chExt cx="3628431" cy="400618"/>
              </a:xfrm>
            </p:grpSpPr>
            <p:sp>
              <p:nvSpPr>
                <p:cNvPr id="4347" name="Google Shape;4347;p34"/>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48" name="Google Shape;4348;p34"/>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4349" name="Google Shape;4349;p34"/>
              <p:cNvGrpSpPr/>
              <p:nvPr/>
            </p:nvGrpSpPr>
            <p:grpSpPr>
              <a:xfrm>
                <a:off x="6093165" y="1613254"/>
                <a:ext cx="4596597" cy="1388578"/>
                <a:chOff x="347925" y="1952119"/>
                <a:chExt cx="3720572" cy="1388578"/>
              </a:xfrm>
            </p:grpSpPr>
            <p:sp>
              <p:nvSpPr>
                <p:cNvPr id="4350" name="Google Shape;4350;p34"/>
                <p:cNvSpPr/>
                <p:nvPr/>
              </p:nvSpPr>
              <p:spPr>
                <a:xfrm>
                  <a:off x="347925" y="1952119"/>
                  <a:ext cx="3628431" cy="138857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51" name="Google Shape;4351;p34"/>
                <p:cNvSpPr txBox="1"/>
                <p:nvPr/>
              </p:nvSpPr>
              <p:spPr>
                <a:xfrm>
                  <a:off x="467581" y="2002604"/>
                  <a:ext cx="3600916" cy="1277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by certified or trained </a:t>
                  </a:r>
                  <a:r>
                    <a:rPr lang="en-US" sz="1100" b="0">
                      <a:solidFill>
                        <a:srgbClr val="F5F5F4"/>
                      </a:solidFill>
                      <a:latin typeface="Open Sans"/>
                      <a:ea typeface="Open Sans"/>
                      <a:cs typeface="Open Sans"/>
                      <a:sym typeface="Open Sans"/>
                    </a:rPr>
                    <a:t>auxiliary personnel under the direction of a physician or other practitioner, including a patient navigator; 60 minutes per calendar month, in the following activities… </a:t>
                  </a:r>
                  <a:endParaRPr/>
                </a:p>
                <a:p>
                  <a:pPr marL="0" marR="0" lvl="0" indent="0" algn="l" rtl="0">
                    <a:spcBef>
                      <a:spcPts val="0"/>
                    </a:spcBef>
                    <a:spcAft>
                      <a:spcPts val="0"/>
                    </a:spcAft>
                    <a:buNone/>
                  </a:pPr>
                  <a:endParaRPr sz="11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a:t>
                  </a:r>
                  <a:r>
                    <a:rPr lang="en-US" sz="1100" b="0">
                      <a:solidFill>
                        <a:srgbClr val="F5F5F4"/>
                      </a:solidFill>
                      <a:latin typeface="Open Sans"/>
                      <a:ea typeface="Open Sans"/>
                      <a:cs typeface="Open Sans"/>
                      <a:sym typeface="Open Sans"/>
                    </a:rPr>
                    <a:t>Principal Illness Navigation services, additional 30 minutes per calendar month </a:t>
                  </a:r>
                  <a:endParaRPr sz="600">
                    <a:solidFill>
                      <a:srgbClr val="F5F5F4"/>
                    </a:solidFill>
                    <a:latin typeface="Open Sans"/>
                    <a:ea typeface="Open Sans"/>
                    <a:cs typeface="Open Sans"/>
                    <a:sym typeface="Open Sans"/>
                  </a:endParaRPr>
                </a:p>
              </p:txBody>
            </p:sp>
          </p:grpSp>
          <p:grpSp>
            <p:nvGrpSpPr>
              <p:cNvPr id="4352" name="Google Shape;4352;p34"/>
              <p:cNvGrpSpPr/>
              <p:nvPr/>
            </p:nvGrpSpPr>
            <p:grpSpPr>
              <a:xfrm>
                <a:off x="6150083" y="3168917"/>
                <a:ext cx="4482761" cy="1452679"/>
                <a:chOff x="6093165" y="2964045"/>
                <a:chExt cx="4482761" cy="1452679"/>
              </a:xfrm>
            </p:grpSpPr>
            <p:sp>
              <p:nvSpPr>
                <p:cNvPr id="4353" name="Google Shape;4353;p34"/>
                <p:cNvSpPr/>
                <p:nvPr/>
              </p:nvSpPr>
              <p:spPr>
                <a:xfrm>
                  <a:off x="6093165" y="2964045"/>
                  <a:ext cx="4482761" cy="145267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54" name="Google Shape;4354;p34"/>
                <p:cNvSpPr txBox="1"/>
                <p:nvPr/>
              </p:nvSpPr>
              <p:spPr>
                <a:xfrm>
                  <a:off x="6223636" y="3052361"/>
                  <a:ext cx="4337946"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G0140</a:t>
                  </a:r>
                  <a:r>
                    <a:rPr lang="en-US" sz="1200">
                      <a:solidFill>
                        <a:srgbClr val="F5F5F4"/>
                      </a:solidFill>
                      <a:latin typeface="Open Sans"/>
                      <a:ea typeface="Open Sans"/>
                      <a:cs typeface="Open Sans"/>
                      <a:sym typeface="Open Sans"/>
                    </a:rPr>
                    <a:t> – </a:t>
                  </a:r>
                  <a:r>
                    <a:rPr lang="en-US" sz="1100">
                      <a:solidFill>
                        <a:srgbClr val="F5F5F4"/>
                      </a:solidFill>
                      <a:latin typeface="Open Sans"/>
                      <a:ea typeface="Open Sans"/>
                      <a:cs typeface="Open Sans"/>
                      <a:sym typeface="Open Sans"/>
                    </a:rPr>
                    <a:t>PIN- Peer Support by certified or trained auxiliary personnel under the direction of a physician or other practitioner, including a certified peer specialist; 60 minutes per calendar month, in the following activities… </a:t>
                  </a:r>
                  <a:endParaRPr/>
                </a:p>
                <a:p>
                  <a:pPr marL="0" marR="0" lvl="0" indent="0" algn="l" rtl="0">
                    <a:spcBef>
                      <a:spcPts val="0"/>
                    </a:spcBef>
                    <a:spcAft>
                      <a:spcPts val="0"/>
                    </a:spcAft>
                    <a:buNone/>
                  </a:pPr>
                  <a:endParaRPr sz="11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 per calendar month</a:t>
                  </a:r>
                  <a:endParaRPr/>
                </a:p>
              </p:txBody>
            </p:sp>
          </p:grpSp>
          <p:grpSp>
            <p:nvGrpSpPr>
              <p:cNvPr id="4355" name="Google Shape;4355;p34"/>
              <p:cNvGrpSpPr/>
              <p:nvPr/>
            </p:nvGrpSpPr>
            <p:grpSpPr>
              <a:xfrm>
                <a:off x="6150083" y="4788682"/>
                <a:ext cx="4482761" cy="846719"/>
                <a:chOff x="347925" y="2241626"/>
                <a:chExt cx="3628431" cy="846719"/>
              </a:xfrm>
            </p:grpSpPr>
            <p:sp>
              <p:nvSpPr>
                <p:cNvPr id="4356" name="Google Shape;4356;p34"/>
                <p:cNvSpPr/>
                <p:nvPr/>
              </p:nvSpPr>
              <p:spPr>
                <a:xfrm>
                  <a:off x="347925" y="2241626"/>
                  <a:ext cx="3628431" cy="84671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57" name="Google Shape;4357;p34"/>
                <p:cNvSpPr txBox="1"/>
                <p:nvPr/>
              </p:nvSpPr>
              <p:spPr>
                <a:xfrm>
                  <a:off x="467581" y="2399987"/>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General care management (code that can be used to</a:t>
                  </a:r>
                  <a:r>
                    <a:rPr lang="en-US" sz="1200" b="1">
                      <a:solidFill>
                        <a:srgbClr val="F5F5F4"/>
                      </a:solidFill>
                      <a:latin typeface="Open Sans"/>
                      <a:ea typeface="Open Sans"/>
                      <a:cs typeface="Open Sans"/>
                      <a:sym typeface="Open Sans"/>
                    </a:rPr>
                    <a:t> </a:t>
                  </a:r>
                  <a:r>
                    <a:rPr lang="en-US" sz="1200" b="0">
                      <a:solidFill>
                        <a:srgbClr val="F5F5F4"/>
                      </a:solidFill>
                      <a:latin typeface="Open Sans"/>
                      <a:ea typeface="Open Sans"/>
                      <a:cs typeface="Open Sans"/>
                      <a:sym typeface="Open Sans"/>
                    </a:rPr>
                    <a:t>support PIN services in FQHCs/RHCs)</a:t>
                  </a:r>
                  <a:endParaRPr/>
                </a:p>
              </p:txBody>
            </p:sp>
          </p:grpSp>
        </p:grpSp>
      </p:grpSp>
      <p:sp>
        <p:nvSpPr>
          <p:cNvPr id="4358" name="Google Shape;4358;p34"/>
          <p:cNvSpPr txBox="1"/>
          <p:nvPr/>
        </p:nvSpPr>
        <p:spPr>
          <a:xfrm>
            <a:off x="4114801" y="5695264"/>
            <a:ext cx="67056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200"/>
              <a:buFont typeface="Open Sans"/>
              <a:buNone/>
            </a:pPr>
            <a:r>
              <a:rPr lang="en-US" sz="1200" b="1" i="1" u="none" strike="noStrike" cap="none">
                <a:solidFill>
                  <a:srgbClr val="F5F5F4"/>
                </a:solidFill>
                <a:latin typeface="Open Sans"/>
                <a:ea typeface="Open Sans"/>
                <a:cs typeface="Open Sans"/>
                <a:sym typeface="Open Sans"/>
              </a:rPr>
              <a:t>*Note:</a:t>
            </a:r>
            <a:r>
              <a:rPr lang="en-US" sz="1200" b="0" i="1" u="none" strike="noStrike" cap="none">
                <a:solidFill>
                  <a:srgbClr val="F5F5F4"/>
                </a:solidFill>
                <a:latin typeface="Open Sans"/>
                <a:ea typeface="Open Sans"/>
                <a:cs typeface="Open Sans"/>
                <a:sym typeface="Open Sans"/>
              </a:rPr>
              <a:t> The final rule does </a:t>
            </a:r>
            <a:r>
              <a:rPr lang="en-US" sz="1200" b="0" i="1" u="sng" strike="noStrike" cap="none">
                <a:solidFill>
                  <a:srgbClr val="F5F5F4"/>
                </a:solidFill>
                <a:latin typeface="Open Sans"/>
                <a:ea typeface="Open Sans"/>
                <a:cs typeface="Open Sans"/>
                <a:sym typeface="Open Sans"/>
              </a:rPr>
              <a:t>not</a:t>
            </a:r>
            <a:r>
              <a:rPr lang="en-US" sz="1200" b="0" i="1" u="none" strike="noStrike" cap="none">
                <a:solidFill>
                  <a:srgbClr val="F5F5F4"/>
                </a:solidFill>
                <a:latin typeface="Open Sans"/>
                <a:ea typeface="Open Sans"/>
                <a:cs typeface="Open Sans"/>
                <a:sym typeface="Open Sans"/>
              </a:rPr>
              <a:t> impose a practitioner, frequency, or duration limit for PIN services.</a:t>
            </a:r>
            <a:endParaRPr sz="1200" b="1" i="1" u="none" strike="noStrike" cap="none">
              <a:solidFill>
                <a:srgbClr val="F5F5F4"/>
              </a:solidFill>
              <a:latin typeface="Open Sans"/>
              <a:ea typeface="Open Sans"/>
              <a:cs typeface="Open Sans"/>
              <a:sym typeface="Open Sans"/>
            </a:endParaRPr>
          </a:p>
        </p:txBody>
      </p:sp>
      <p:grpSp>
        <p:nvGrpSpPr>
          <p:cNvPr id="4359" name="Google Shape;4359;p34"/>
          <p:cNvGrpSpPr/>
          <p:nvPr/>
        </p:nvGrpSpPr>
        <p:grpSpPr>
          <a:xfrm>
            <a:off x="241207" y="228600"/>
            <a:ext cx="2286000" cy="978932"/>
            <a:chOff x="863384" y="-231864"/>
            <a:chExt cx="2628900" cy="945836"/>
          </a:xfrm>
        </p:grpSpPr>
        <p:sp>
          <p:nvSpPr>
            <p:cNvPr id="4360" name="Google Shape;4360;p3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PIN Services</a:t>
              </a:r>
              <a:endParaRPr/>
            </a:p>
          </p:txBody>
        </p:sp>
        <p:sp>
          <p:nvSpPr>
            <p:cNvPr id="4361" name="Google Shape;4361;p34"/>
            <p:cNvSpPr txBox="1"/>
            <p:nvPr/>
          </p:nvSpPr>
          <p:spPr>
            <a:xfrm>
              <a:off x="961700" y="357127"/>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Process</a:t>
              </a:r>
              <a:endParaRPr/>
            </a:p>
          </p:txBody>
        </p:sp>
        <p:cxnSp>
          <p:nvCxnSpPr>
            <p:cNvPr id="4362" name="Google Shape;4362;p3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4363" name="Google Shape;4363;p34"/>
          <p:cNvGrpSpPr/>
          <p:nvPr/>
        </p:nvGrpSpPr>
        <p:grpSpPr>
          <a:xfrm>
            <a:off x="16365729" y="112542"/>
            <a:ext cx="9072646" cy="5526258"/>
            <a:chOff x="990600" y="112542"/>
            <a:chExt cx="9072646" cy="5526258"/>
          </a:xfrm>
        </p:grpSpPr>
        <p:grpSp>
          <p:nvGrpSpPr>
            <p:cNvPr id="4364" name="Google Shape;4364;p34"/>
            <p:cNvGrpSpPr/>
            <p:nvPr/>
          </p:nvGrpSpPr>
          <p:grpSpPr>
            <a:xfrm rot="-349223">
              <a:off x="1231285" y="367835"/>
              <a:ext cx="5289831" cy="5015672"/>
              <a:chOff x="-3252572" y="-1447800"/>
              <a:chExt cx="7444753" cy="7058910"/>
            </a:xfrm>
          </p:grpSpPr>
          <p:sp>
            <p:nvSpPr>
              <p:cNvPr id="4365" name="Google Shape;4365;p34"/>
              <p:cNvSpPr/>
              <p:nvPr/>
            </p:nvSpPr>
            <p:spPr>
              <a:xfrm>
                <a:off x="-2443592" y="-613686"/>
                <a:ext cx="5415392" cy="5415392"/>
              </a:xfrm>
              <a:prstGeom prst="ellipse">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66" name="Google Shape;4366;p34"/>
              <p:cNvSpPr/>
              <p:nvPr/>
            </p:nvSpPr>
            <p:spPr>
              <a:xfrm>
                <a:off x="-3252572" y="-1447800"/>
                <a:ext cx="7058910" cy="7058910"/>
              </a:xfrm>
              <a:custGeom>
                <a:avLst/>
                <a:gdLst/>
                <a:ahLst/>
                <a:cxnLst/>
                <a:rect l="l" t="t" r="r" b="b"/>
                <a:pathLst>
                  <a:path w="3690570" h="3690570" extrusionOk="0">
                    <a:moveTo>
                      <a:pt x="1845285" y="0"/>
                    </a:moveTo>
                    <a:cubicBezTo>
                      <a:pt x="2864408" y="0"/>
                      <a:pt x="3690570" y="826162"/>
                      <a:pt x="3690570" y="1845285"/>
                    </a:cubicBezTo>
                    <a:cubicBezTo>
                      <a:pt x="3690570" y="2864408"/>
                      <a:pt x="2864408" y="3690570"/>
                      <a:pt x="1845285" y="3690570"/>
                    </a:cubicBezTo>
                    <a:cubicBezTo>
                      <a:pt x="826162" y="3690570"/>
                      <a:pt x="0" y="2864408"/>
                      <a:pt x="0" y="1845285"/>
                    </a:cubicBezTo>
                    <a:cubicBezTo>
                      <a:pt x="0" y="826162"/>
                      <a:pt x="826162" y="0"/>
                      <a:pt x="1845285" y="0"/>
                    </a:cubicBezTo>
                    <a:close/>
                    <a:moveTo>
                      <a:pt x="1845286" y="238299"/>
                    </a:moveTo>
                    <a:cubicBezTo>
                      <a:pt x="957772" y="238299"/>
                      <a:pt x="238299" y="957772"/>
                      <a:pt x="238299" y="1845286"/>
                    </a:cubicBezTo>
                    <a:cubicBezTo>
                      <a:pt x="238299" y="2732800"/>
                      <a:pt x="957772" y="3452273"/>
                      <a:pt x="1845286" y="3452273"/>
                    </a:cubicBezTo>
                    <a:cubicBezTo>
                      <a:pt x="2732800" y="3452273"/>
                      <a:pt x="3452273" y="2732800"/>
                      <a:pt x="3452273" y="1845286"/>
                    </a:cubicBezTo>
                    <a:cubicBezTo>
                      <a:pt x="3452273" y="957772"/>
                      <a:pt x="2732800" y="238299"/>
                      <a:pt x="1845286" y="238299"/>
                    </a:cubicBezTo>
                    <a:close/>
                  </a:path>
                </a:pathLst>
              </a:custGeom>
              <a:solidFill>
                <a:srgbClr val="4242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367" name="Google Shape;4367;p34"/>
              <p:cNvGrpSpPr/>
              <p:nvPr/>
            </p:nvGrpSpPr>
            <p:grpSpPr>
              <a:xfrm>
                <a:off x="2668181" y="1854698"/>
                <a:ext cx="1524000" cy="1524000"/>
                <a:chOff x="2306292" y="172691"/>
                <a:chExt cx="1524000" cy="1524000"/>
              </a:xfrm>
            </p:grpSpPr>
            <p:sp>
              <p:nvSpPr>
                <p:cNvPr id="4368" name="Google Shape;4368;p34"/>
                <p:cNvSpPr/>
                <p:nvPr/>
              </p:nvSpPr>
              <p:spPr>
                <a:xfrm>
                  <a:off x="2306292" y="172691"/>
                  <a:ext cx="1524000" cy="1524000"/>
                </a:xfrm>
                <a:prstGeom prst="ellipse">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69" name="Google Shape;4369;p34"/>
                <p:cNvSpPr/>
                <p:nvPr/>
              </p:nvSpPr>
              <p:spPr>
                <a:xfrm>
                  <a:off x="2468838" y="335237"/>
                  <a:ext cx="1198909" cy="1198909"/>
                </a:xfrm>
                <a:prstGeom prst="ellipse">
                  <a:avLst/>
                </a:prstGeom>
                <a:solidFill>
                  <a:srgbClr val="F5F5F4">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370" name="Google Shape;4370;p34"/>
              <p:cNvGrpSpPr/>
              <p:nvPr/>
            </p:nvGrpSpPr>
            <p:grpSpPr>
              <a:xfrm>
                <a:off x="2306292" y="-212395"/>
                <a:ext cx="1524000" cy="1524000"/>
                <a:chOff x="2306292" y="172691"/>
                <a:chExt cx="1524000" cy="1524000"/>
              </a:xfrm>
            </p:grpSpPr>
            <p:grpSp>
              <p:nvGrpSpPr>
                <p:cNvPr id="4371" name="Google Shape;4371;p34"/>
                <p:cNvGrpSpPr/>
                <p:nvPr/>
              </p:nvGrpSpPr>
              <p:grpSpPr>
                <a:xfrm>
                  <a:off x="2306292" y="172691"/>
                  <a:ext cx="1524000" cy="1524000"/>
                  <a:chOff x="2306292" y="172691"/>
                  <a:chExt cx="1524000" cy="1524000"/>
                </a:xfrm>
              </p:grpSpPr>
              <p:sp>
                <p:nvSpPr>
                  <p:cNvPr id="4372" name="Google Shape;4372;p34"/>
                  <p:cNvSpPr/>
                  <p:nvPr/>
                </p:nvSpPr>
                <p:spPr>
                  <a:xfrm>
                    <a:off x="2306292" y="172691"/>
                    <a:ext cx="1524000" cy="1524000"/>
                  </a:xfrm>
                  <a:prstGeom prst="ellipse">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73" name="Google Shape;4373;p34"/>
                  <p:cNvSpPr/>
                  <p:nvPr/>
                </p:nvSpPr>
                <p:spPr>
                  <a:xfrm>
                    <a:off x="2468838" y="335237"/>
                    <a:ext cx="1198909" cy="1198909"/>
                  </a:xfrm>
                  <a:prstGeom prst="ellipse">
                    <a:avLst/>
                  </a:prstGeom>
                  <a:solidFill>
                    <a:srgbClr val="F5F5F4">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374" name="Google Shape;4374;p34"/>
                <p:cNvSpPr txBox="1"/>
                <p:nvPr/>
              </p:nvSpPr>
              <p:spPr>
                <a:xfrm rot="-2475544">
                  <a:off x="2761735" y="503804"/>
                  <a:ext cx="598273"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000" b="1">
                    <a:solidFill>
                      <a:schemeClr val="dk1"/>
                    </a:solidFill>
                    <a:latin typeface="Open Sans"/>
                    <a:ea typeface="Open Sans"/>
                    <a:cs typeface="Open Sans"/>
                    <a:sym typeface="Open Sans"/>
                  </a:endParaRPr>
                </a:p>
              </p:txBody>
            </p:sp>
          </p:grpSp>
          <p:grpSp>
            <p:nvGrpSpPr>
              <p:cNvPr id="4375" name="Google Shape;4375;p34"/>
              <p:cNvGrpSpPr/>
              <p:nvPr/>
            </p:nvGrpSpPr>
            <p:grpSpPr>
              <a:xfrm>
                <a:off x="1736854" y="3732904"/>
                <a:ext cx="1524000" cy="1524000"/>
                <a:chOff x="2306292" y="172691"/>
                <a:chExt cx="1524000" cy="1524000"/>
              </a:xfrm>
            </p:grpSpPr>
            <p:sp>
              <p:nvSpPr>
                <p:cNvPr id="4376" name="Google Shape;4376;p34"/>
                <p:cNvSpPr/>
                <p:nvPr/>
              </p:nvSpPr>
              <p:spPr>
                <a:xfrm>
                  <a:off x="2306292" y="172691"/>
                  <a:ext cx="1524000" cy="1524000"/>
                </a:xfrm>
                <a:prstGeom prst="ellipse">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77" name="Google Shape;4377;p34"/>
                <p:cNvSpPr/>
                <p:nvPr/>
              </p:nvSpPr>
              <p:spPr>
                <a:xfrm>
                  <a:off x="2468838" y="335237"/>
                  <a:ext cx="1198909" cy="1198909"/>
                </a:xfrm>
                <a:prstGeom prst="ellipse">
                  <a:avLst/>
                </a:prstGeom>
                <a:solidFill>
                  <a:srgbClr val="F5F5F4">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4378" name="Google Shape;4378;p34"/>
            <p:cNvGrpSpPr/>
            <p:nvPr/>
          </p:nvGrpSpPr>
          <p:grpSpPr>
            <a:xfrm>
              <a:off x="6435898" y="1041813"/>
              <a:ext cx="3627348" cy="966661"/>
              <a:chOff x="6435898" y="1041813"/>
              <a:chExt cx="3627348" cy="966661"/>
            </a:xfrm>
          </p:grpSpPr>
          <p:sp>
            <p:nvSpPr>
              <p:cNvPr id="4379" name="Google Shape;4379;p34"/>
              <p:cNvSpPr/>
              <p:nvPr/>
            </p:nvSpPr>
            <p:spPr>
              <a:xfrm>
                <a:off x="6435898" y="1041813"/>
                <a:ext cx="3627348" cy="966661"/>
              </a:xfrm>
              <a:prstGeom prst="flowChartTerminator">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80" name="Google Shape;4380;p34"/>
              <p:cNvSpPr txBox="1"/>
              <p:nvPr/>
            </p:nvSpPr>
            <p:spPr>
              <a:xfrm>
                <a:off x="6724491" y="1205513"/>
                <a:ext cx="285602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5F5F4"/>
                    </a:solidFill>
                    <a:latin typeface="Open Sans"/>
                    <a:ea typeface="Open Sans"/>
                    <a:cs typeface="Open Sans"/>
                    <a:sym typeface="Open Sans"/>
                  </a:rPr>
                  <a:t>U.S. Health Insurance Landscape &amp; Medicare</a:t>
                </a:r>
                <a:endParaRPr/>
              </a:p>
            </p:txBody>
          </p:sp>
        </p:grpSp>
      </p:grpSp>
      <p:sp>
        <p:nvSpPr>
          <p:cNvPr id="4381" name="Google Shape;4381;p34"/>
          <p:cNvSpPr/>
          <p:nvPr/>
        </p:nvSpPr>
        <p:spPr>
          <a:xfrm>
            <a:off x="22128252" y="2539111"/>
            <a:ext cx="3627348" cy="966661"/>
          </a:xfrm>
          <a:prstGeom prst="flowChartTerminator">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82" name="Google Shape;4382;p34"/>
          <p:cNvSpPr txBox="1"/>
          <p:nvPr/>
        </p:nvSpPr>
        <p:spPr>
          <a:xfrm>
            <a:off x="22408189" y="2700554"/>
            <a:ext cx="316082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5F5F4"/>
                </a:solidFill>
                <a:latin typeface="Open Sans"/>
                <a:ea typeface="Open Sans"/>
                <a:cs typeface="Open Sans"/>
                <a:sym typeface="Open Sans"/>
              </a:rPr>
              <a:t>Community Health Integration (CHI) Services</a:t>
            </a:r>
            <a:endParaRPr/>
          </a:p>
        </p:txBody>
      </p:sp>
      <p:sp>
        <p:nvSpPr>
          <p:cNvPr id="4383" name="Google Shape;4383;p34"/>
          <p:cNvSpPr/>
          <p:nvPr/>
        </p:nvSpPr>
        <p:spPr>
          <a:xfrm>
            <a:off x="21640800" y="3962972"/>
            <a:ext cx="3627348" cy="966661"/>
          </a:xfrm>
          <a:prstGeom prst="flowChartTerminator">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84" name="Google Shape;4384;p34"/>
          <p:cNvSpPr txBox="1"/>
          <p:nvPr/>
        </p:nvSpPr>
        <p:spPr>
          <a:xfrm>
            <a:off x="21788616" y="4159852"/>
            <a:ext cx="336872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F5F5F4"/>
                </a:solidFill>
                <a:latin typeface="Open Sans"/>
                <a:ea typeface="Open Sans"/>
                <a:cs typeface="Open Sans"/>
                <a:sym typeface="Open Sans"/>
              </a:rPr>
              <a:t>Social Determinants of Health (SDOH) Risk Assessment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89"/>
        <p:cNvGrpSpPr/>
        <p:nvPr/>
      </p:nvGrpSpPr>
      <p:grpSpPr>
        <a:xfrm>
          <a:off x="0" y="0"/>
          <a:ext cx="0" cy="0"/>
          <a:chOff x="0" y="0"/>
          <a:chExt cx="0" cy="0"/>
        </a:xfrm>
      </p:grpSpPr>
      <p:sp>
        <p:nvSpPr>
          <p:cNvPr id="4390" name="Google Shape;4390;p35"/>
          <p:cNvSpPr/>
          <p:nvPr/>
        </p:nvSpPr>
        <p:spPr>
          <a:xfrm>
            <a:off x="16533875" y="1770993"/>
            <a:ext cx="3582925" cy="2514600"/>
          </a:xfrm>
          <a:custGeom>
            <a:avLst/>
            <a:gdLst/>
            <a:ahLst/>
            <a:cxnLst/>
            <a:rect l="l" t="t" r="r" b="b"/>
            <a:pathLst>
              <a:path w="3582925" h="2514600" extrusionOk="0">
                <a:moveTo>
                  <a:pt x="0" y="0"/>
                </a:moveTo>
                <a:lnTo>
                  <a:pt x="3582925" y="0"/>
                </a:lnTo>
                <a:lnTo>
                  <a:pt x="3582925" y="2514600"/>
                </a:lnTo>
                <a:lnTo>
                  <a:pt x="0" y="2514600"/>
                </a:lnTo>
                <a:lnTo>
                  <a:pt x="0" y="1445660"/>
                </a:lnTo>
                <a:lnTo>
                  <a:pt x="228600" y="1445660"/>
                </a:lnTo>
                <a:lnTo>
                  <a:pt x="228600" y="1445307"/>
                </a:lnTo>
                <a:lnTo>
                  <a:pt x="228990" y="1445885"/>
                </a:lnTo>
                <a:cubicBezTo>
                  <a:pt x="277253" y="1494148"/>
                  <a:pt x="343928" y="1524000"/>
                  <a:pt x="417575" y="1524000"/>
                </a:cubicBezTo>
                <a:cubicBezTo>
                  <a:pt x="564869" y="1524000"/>
                  <a:pt x="684275" y="1404594"/>
                  <a:pt x="684275" y="1257300"/>
                </a:cubicBezTo>
                <a:cubicBezTo>
                  <a:pt x="684275" y="1110006"/>
                  <a:pt x="564869" y="990600"/>
                  <a:pt x="417575" y="990600"/>
                </a:cubicBezTo>
                <a:cubicBezTo>
                  <a:pt x="343928" y="990600"/>
                  <a:pt x="277253" y="1020451"/>
                  <a:pt x="228990" y="1068715"/>
                </a:cubicBezTo>
                <a:lnTo>
                  <a:pt x="228600" y="1069293"/>
                </a:lnTo>
                <a:lnTo>
                  <a:pt x="228600" y="1064660"/>
                </a:lnTo>
                <a:lnTo>
                  <a:pt x="0" y="1064660"/>
                </a:lnTo>
                <a:close/>
              </a:path>
            </a:pathLst>
          </a:cu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91" name="Google Shape;4391;p35"/>
          <p:cNvSpPr/>
          <p:nvPr/>
        </p:nvSpPr>
        <p:spPr>
          <a:xfrm>
            <a:off x="12954000" y="1770993"/>
            <a:ext cx="4247508" cy="2514600"/>
          </a:xfrm>
          <a:custGeom>
            <a:avLst/>
            <a:gdLst/>
            <a:ahLst/>
            <a:cxnLst/>
            <a:rect l="l" t="t" r="r" b="b"/>
            <a:pathLst>
              <a:path w="4247508" h="2514600" extrusionOk="0">
                <a:moveTo>
                  <a:pt x="0" y="0"/>
                </a:moveTo>
                <a:lnTo>
                  <a:pt x="3582925" y="0"/>
                </a:lnTo>
                <a:lnTo>
                  <a:pt x="3582925" y="1066800"/>
                </a:lnTo>
                <a:lnTo>
                  <a:pt x="3791833" y="1066800"/>
                </a:lnTo>
                <a:lnTo>
                  <a:pt x="3791833" y="1067153"/>
                </a:lnTo>
                <a:lnTo>
                  <a:pt x="3792223" y="1066575"/>
                </a:lnTo>
                <a:cubicBezTo>
                  <a:pt x="3840486" y="1018312"/>
                  <a:pt x="3907161" y="988460"/>
                  <a:pt x="3980808" y="988460"/>
                </a:cubicBezTo>
                <a:cubicBezTo>
                  <a:pt x="4128102" y="988460"/>
                  <a:pt x="4247508" y="1107866"/>
                  <a:pt x="4247508" y="1255160"/>
                </a:cubicBezTo>
                <a:cubicBezTo>
                  <a:pt x="4247508" y="1402454"/>
                  <a:pt x="4128102" y="1521860"/>
                  <a:pt x="3980808" y="1521860"/>
                </a:cubicBezTo>
                <a:cubicBezTo>
                  <a:pt x="3907161" y="1521860"/>
                  <a:pt x="3840486" y="1492009"/>
                  <a:pt x="3792223" y="1443745"/>
                </a:cubicBezTo>
                <a:lnTo>
                  <a:pt x="3791833" y="1443167"/>
                </a:lnTo>
                <a:lnTo>
                  <a:pt x="3791833" y="1447800"/>
                </a:lnTo>
                <a:lnTo>
                  <a:pt x="3582925" y="1447800"/>
                </a:lnTo>
                <a:lnTo>
                  <a:pt x="3582925" y="2514600"/>
                </a:lnTo>
                <a:lnTo>
                  <a:pt x="0" y="2514600"/>
                </a:lnTo>
                <a:lnTo>
                  <a:pt x="0" y="1450370"/>
                </a:lnTo>
                <a:lnTo>
                  <a:pt x="228600" y="1450370"/>
                </a:lnTo>
                <a:lnTo>
                  <a:pt x="228600" y="1450017"/>
                </a:lnTo>
                <a:lnTo>
                  <a:pt x="228990" y="1450595"/>
                </a:lnTo>
                <a:cubicBezTo>
                  <a:pt x="277253" y="1498858"/>
                  <a:pt x="343928" y="1528710"/>
                  <a:pt x="417575" y="1528710"/>
                </a:cubicBezTo>
                <a:cubicBezTo>
                  <a:pt x="564869" y="1528710"/>
                  <a:pt x="684275" y="1409304"/>
                  <a:pt x="684275" y="1262010"/>
                </a:cubicBezTo>
                <a:cubicBezTo>
                  <a:pt x="684275" y="1114716"/>
                  <a:pt x="564869" y="995310"/>
                  <a:pt x="417575" y="995310"/>
                </a:cubicBezTo>
                <a:cubicBezTo>
                  <a:pt x="343928" y="995310"/>
                  <a:pt x="277253" y="1025161"/>
                  <a:pt x="228990" y="1073425"/>
                </a:cubicBezTo>
                <a:lnTo>
                  <a:pt x="228600" y="1074003"/>
                </a:lnTo>
                <a:lnTo>
                  <a:pt x="228600" y="1069370"/>
                </a:lnTo>
                <a:lnTo>
                  <a:pt x="0" y="106937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92" name="Google Shape;4392;p35"/>
          <p:cNvSpPr/>
          <p:nvPr/>
        </p:nvSpPr>
        <p:spPr>
          <a:xfrm>
            <a:off x="2628" y="-2517298"/>
            <a:ext cx="14554200" cy="8576582"/>
          </a:xfrm>
          <a:custGeom>
            <a:avLst/>
            <a:gdLst/>
            <a:ahLst/>
            <a:cxnLst/>
            <a:rect l="l" t="t" r="r" b="b"/>
            <a:pathLst>
              <a:path w="4267200" h="2514600" extrusionOk="0">
                <a:moveTo>
                  <a:pt x="0" y="0"/>
                </a:moveTo>
                <a:lnTo>
                  <a:pt x="3582925" y="0"/>
                </a:lnTo>
                <a:lnTo>
                  <a:pt x="3582925" y="1068940"/>
                </a:lnTo>
                <a:lnTo>
                  <a:pt x="3811525" y="1068940"/>
                </a:lnTo>
                <a:lnTo>
                  <a:pt x="3811525" y="1069293"/>
                </a:lnTo>
                <a:lnTo>
                  <a:pt x="3811915" y="1068715"/>
                </a:lnTo>
                <a:cubicBezTo>
                  <a:pt x="3860178" y="1020452"/>
                  <a:pt x="3926853" y="990600"/>
                  <a:pt x="4000500" y="990600"/>
                </a:cubicBezTo>
                <a:cubicBezTo>
                  <a:pt x="4147794" y="990600"/>
                  <a:pt x="4267200" y="1110006"/>
                  <a:pt x="4267200" y="1257300"/>
                </a:cubicBezTo>
                <a:cubicBezTo>
                  <a:pt x="4267200" y="1404594"/>
                  <a:pt x="4147794" y="1524000"/>
                  <a:pt x="4000500" y="1524000"/>
                </a:cubicBezTo>
                <a:cubicBezTo>
                  <a:pt x="3926853" y="1524000"/>
                  <a:pt x="3860178" y="1494149"/>
                  <a:pt x="3811915" y="1445885"/>
                </a:cubicBezTo>
                <a:lnTo>
                  <a:pt x="3811525" y="1445307"/>
                </a:lnTo>
                <a:lnTo>
                  <a:pt x="3811525" y="1449940"/>
                </a:lnTo>
                <a:lnTo>
                  <a:pt x="3582925" y="1449940"/>
                </a:lnTo>
                <a:lnTo>
                  <a:pt x="3582925" y="2514600"/>
                </a:lnTo>
                <a:lnTo>
                  <a:pt x="0" y="2514600"/>
                </a:lnTo>
                <a:close/>
              </a:path>
            </a:pathLst>
          </a:custGeom>
          <a:solidFill>
            <a:srgbClr val="F5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393" name="Google Shape;4393;p35"/>
          <p:cNvGrpSpPr/>
          <p:nvPr/>
        </p:nvGrpSpPr>
        <p:grpSpPr>
          <a:xfrm>
            <a:off x="241206" y="228600"/>
            <a:ext cx="3492593" cy="1213594"/>
            <a:chOff x="241206" y="228600"/>
            <a:chExt cx="3492593" cy="1213594"/>
          </a:xfrm>
        </p:grpSpPr>
        <p:sp>
          <p:nvSpPr>
            <p:cNvPr id="4394" name="Google Shape;4394;p35"/>
            <p:cNvSpPr txBox="1"/>
            <p:nvPr/>
          </p:nvSpPr>
          <p:spPr>
            <a:xfrm>
              <a:off x="241206" y="228600"/>
              <a:ext cx="349259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Community Health Integration (CHI) Services</a:t>
              </a:r>
              <a:endParaRPr/>
            </a:p>
          </p:txBody>
        </p:sp>
        <p:sp>
          <p:nvSpPr>
            <p:cNvPr id="4395" name="Google Shape;4395;p35"/>
            <p:cNvSpPr txBox="1"/>
            <p:nvPr/>
          </p:nvSpPr>
          <p:spPr>
            <a:xfrm>
              <a:off x="986909" y="1103640"/>
              <a:ext cx="211501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424242"/>
                  </a:solidFill>
                  <a:latin typeface="Open Sans"/>
                  <a:ea typeface="Open Sans"/>
                  <a:cs typeface="Open Sans"/>
                  <a:sym typeface="Open Sans"/>
                </a:rPr>
                <a:t>Eligibility</a:t>
              </a:r>
              <a:endParaRPr/>
            </a:p>
          </p:txBody>
        </p:sp>
        <p:cxnSp>
          <p:nvCxnSpPr>
            <p:cNvPr id="4396" name="Google Shape;4396;p35"/>
            <p:cNvCxnSpPr/>
            <p:nvPr/>
          </p:nvCxnSpPr>
          <p:spPr>
            <a:xfrm>
              <a:off x="1199155" y="990600"/>
              <a:ext cx="1690521" cy="0"/>
            </a:xfrm>
            <a:prstGeom prst="straightConnector1">
              <a:avLst/>
            </a:prstGeom>
            <a:noFill/>
            <a:ln w="9525" cap="flat" cmpd="sng">
              <a:solidFill>
                <a:srgbClr val="424242"/>
              </a:solidFill>
              <a:prstDash val="solid"/>
              <a:round/>
              <a:headEnd type="none" w="sm" len="sm"/>
              <a:tailEnd type="none" w="sm" len="sm"/>
            </a:ln>
          </p:spPr>
        </p:cxnSp>
      </p:grpSp>
      <p:sp>
        <p:nvSpPr>
          <p:cNvPr id="4397" name="Google Shape;4397;p35"/>
          <p:cNvSpPr txBox="1"/>
          <p:nvPr/>
        </p:nvSpPr>
        <p:spPr>
          <a:xfrm>
            <a:off x="4054052" y="2119261"/>
            <a:ext cx="7090291" cy="26468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242"/>
              </a:buClr>
              <a:buSzPts val="3200"/>
              <a:buFont typeface="Open Sans"/>
              <a:buNone/>
            </a:pPr>
            <a:r>
              <a:rPr lang="en-US" sz="3200" b="1" i="0" strike="noStrike" cap="none">
                <a:solidFill>
                  <a:srgbClr val="424242"/>
                </a:solidFill>
                <a:latin typeface="Open Sans"/>
                <a:ea typeface="Open Sans"/>
                <a:cs typeface="Open Sans"/>
                <a:sym typeface="Open Sans"/>
              </a:rPr>
              <a:t>WHO Can Receive CHI Services?</a:t>
            </a:r>
            <a:endParaRPr/>
          </a:p>
          <a:p>
            <a:pPr marL="0" marR="0" lvl="0" indent="0" algn="l" rtl="0">
              <a:lnSpc>
                <a:spcPct val="100000"/>
              </a:lnSpc>
              <a:spcBef>
                <a:spcPts val="1200"/>
              </a:spcBef>
              <a:spcAft>
                <a:spcPts val="0"/>
              </a:spcAft>
              <a:buClr>
                <a:schemeClr val="dk1"/>
              </a:buClr>
              <a:buSzPts val="2400"/>
              <a:buFont typeface="Arial"/>
              <a:buNone/>
            </a:pPr>
            <a:endParaRPr sz="2400" b="1" i="0" strike="noStrike" cap="none">
              <a:solidFill>
                <a:srgbClr val="424242"/>
              </a:solidFill>
              <a:latin typeface="Open Sans"/>
              <a:ea typeface="Open Sans"/>
              <a:cs typeface="Open Sans"/>
              <a:sym typeface="Open Sans"/>
            </a:endParaRPr>
          </a:p>
          <a:p>
            <a:pPr marL="457200" marR="0" lvl="0" indent="-457200" algn="l" rtl="0">
              <a:lnSpc>
                <a:spcPct val="100000"/>
              </a:lnSpc>
              <a:spcBef>
                <a:spcPts val="1200"/>
              </a:spcBef>
              <a:spcAft>
                <a:spcPts val="0"/>
              </a:spcAft>
              <a:buClr>
                <a:srgbClr val="424242"/>
              </a:buClr>
              <a:buSzPts val="2000"/>
              <a:buFont typeface="Arial"/>
              <a:buChar char="•"/>
            </a:pPr>
            <a:r>
              <a:rPr lang="en-US" sz="2000" i="0" strike="noStrike" cap="none">
                <a:solidFill>
                  <a:srgbClr val="424242"/>
                </a:solidFill>
                <a:latin typeface="Open Sans"/>
                <a:ea typeface="Open Sans"/>
                <a:cs typeface="Open Sans"/>
                <a:sym typeface="Open Sans"/>
              </a:rPr>
              <a:t>Medicare patient </a:t>
            </a:r>
            <a:endParaRPr/>
          </a:p>
          <a:p>
            <a:pPr marL="457200" marR="0" lvl="0" indent="-457200" algn="l" rtl="0">
              <a:spcBef>
                <a:spcPts val="1200"/>
              </a:spcBef>
              <a:spcAft>
                <a:spcPts val="0"/>
              </a:spcAft>
              <a:buClr>
                <a:srgbClr val="424242"/>
              </a:buClr>
              <a:buSzPts val="2000"/>
              <a:buFont typeface="Arial"/>
              <a:buChar char="•"/>
            </a:pPr>
            <a:r>
              <a:rPr lang="en-US" sz="2000">
                <a:solidFill>
                  <a:srgbClr val="424242"/>
                </a:solidFill>
                <a:latin typeface="Open Sans"/>
                <a:ea typeface="Open Sans"/>
                <a:cs typeface="Open Sans"/>
                <a:sym typeface="Open Sans"/>
              </a:rPr>
              <a:t>Who has social determinants of health needs that significantly limit the practitioner’s ability to diagnose or treat the patient’s medical problem(s)</a:t>
            </a:r>
            <a:endParaRPr/>
          </a:p>
        </p:txBody>
      </p:sp>
      <p:pic>
        <p:nvPicPr>
          <p:cNvPr id="4398" name="Google Shape;4398;p35" descr="User outline"/>
          <p:cNvPicPr preferRelativeResize="0"/>
          <p:nvPr/>
        </p:nvPicPr>
        <p:blipFill rotWithShape="1">
          <a:blip r:embed="rId3">
            <a:alphaModFix/>
          </a:blip>
          <a:srcRect/>
          <a:stretch/>
        </p:blipFill>
        <p:spPr>
          <a:xfrm>
            <a:off x="981654" y="1771080"/>
            <a:ext cx="3061219" cy="306121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03"/>
        <p:cNvGrpSpPr/>
        <p:nvPr/>
      </p:nvGrpSpPr>
      <p:grpSpPr>
        <a:xfrm>
          <a:off x="0" y="0"/>
          <a:ext cx="0" cy="0"/>
          <a:chOff x="0" y="0"/>
          <a:chExt cx="0" cy="0"/>
        </a:xfrm>
      </p:grpSpPr>
      <p:grpSp>
        <p:nvGrpSpPr>
          <p:cNvPr id="4404" name="Google Shape;4404;p36"/>
          <p:cNvGrpSpPr/>
          <p:nvPr/>
        </p:nvGrpSpPr>
        <p:grpSpPr>
          <a:xfrm>
            <a:off x="810279" y="1920266"/>
            <a:ext cx="1147854" cy="1147854"/>
            <a:chOff x="5393927" y="1038934"/>
            <a:chExt cx="1147854" cy="1147854"/>
          </a:xfrm>
        </p:grpSpPr>
        <p:sp>
          <p:nvSpPr>
            <p:cNvPr id="4405" name="Google Shape;4405;p36"/>
            <p:cNvSpPr/>
            <p:nvPr/>
          </p:nvSpPr>
          <p:spPr>
            <a:xfrm>
              <a:off x="5393927" y="1038934"/>
              <a:ext cx="1147854" cy="1147854"/>
            </a:xfrm>
            <a:prstGeom prst="ellipse">
              <a:avLst/>
            </a:prstGeom>
            <a:solidFill>
              <a:srgbClr val="4242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06" name="Google Shape;4406;p36"/>
            <p:cNvSpPr txBox="1"/>
            <p:nvPr/>
          </p:nvSpPr>
          <p:spPr>
            <a:xfrm>
              <a:off x="5445978" y="1403150"/>
              <a:ext cx="1034256"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rgbClr val="F5F5F4"/>
                  </a:solidFill>
                  <a:latin typeface="Open Sans"/>
                  <a:ea typeface="Open Sans"/>
                  <a:cs typeface="Open Sans"/>
                  <a:sym typeface="Open Sans"/>
                </a:rPr>
                <a:t>Initiating Visit</a:t>
              </a:r>
              <a:endParaRPr/>
            </a:p>
          </p:txBody>
        </p:sp>
        <p:sp>
          <p:nvSpPr>
            <p:cNvPr id="4407" name="Google Shape;4407;p36"/>
            <p:cNvSpPr txBox="1"/>
            <p:nvPr/>
          </p:nvSpPr>
          <p:spPr>
            <a:xfrm>
              <a:off x="5690193" y="1214671"/>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rgbClr val="F5F5F4"/>
                  </a:solidFill>
                  <a:latin typeface="Open Sans"/>
                  <a:ea typeface="Open Sans"/>
                  <a:cs typeface="Open Sans"/>
                  <a:sym typeface="Open Sans"/>
                </a:rPr>
                <a:t>Step 1</a:t>
              </a:r>
              <a:endParaRPr/>
            </a:p>
          </p:txBody>
        </p:sp>
      </p:grpSp>
      <p:grpSp>
        <p:nvGrpSpPr>
          <p:cNvPr id="4408" name="Google Shape;4408;p36"/>
          <p:cNvGrpSpPr/>
          <p:nvPr/>
        </p:nvGrpSpPr>
        <p:grpSpPr>
          <a:xfrm>
            <a:off x="241207" y="228600"/>
            <a:ext cx="2286000" cy="978932"/>
            <a:chOff x="863384" y="-231864"/>
            <a:chExt cx="2628900" cy="945836"/>
          </a:xfrm>
        </p:grpSpPr>
        <p:sp>
          <p:nvSpPr>
            <p:cNvPr id="4409" name="Google Shape;4409;p36"/>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424242"/>
                  </a:solidFill>
                  <a:latin typeface="Open Sans"/>
                  <a:ea typeface="Open Sans"/>
                  <a:cs typeface="Open Sans"/>
                  <a:sym typeface="Open Sans"/>
                </a:rPr>
                <a:t>CHI Services</a:t>
              </a:r>
              <a:endParaRPr/>
            </a:p>
          </p:txBody>
        </p:sp>
        <p:sp>
          <p:nvSpPr>
            <p:cNvPr id="4410" name="Google Shape;4410;p36"/>
            <p:cNvSpPr txBox="1"/>
            <p:nvPr/>
          </p:nvSpPr>
          <p:spPr>
            <a:xfrm>
              <a:off x="961700" y="357127"/>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424242"/>
                  </a:solidFill>
                  <a:latin typeface="Open Sans"/>
                  <a:ea typeface="Open Sans"/>
                  <a:cs typeface="Open Sans"/>
                  <a:sym typeface="Open Sans"/>
                </a:rPr>
                <a:t>Process</a:t>
              </a:r>
              <a:endParaRPr/>
            </a:p>
          </p:txBody>
        </p:sp>
        <p:cxnSp>
          <p:nvCxnSpPr>
            <p:cNvPr id="4411" name="Google Shape;4411;p36"/>
            <p:cNvCxnSpPr/>
            <p:nvPr/>
          </p:nvCxnSpPr>
          <p:spPr>
            <a:xfrm>
              <a:off x="1205784" y="219917"/>
              <a:ext cx="1944099" cy="0"/>
            </a:xfrm>
            <a:prstGeom prst="straightConnector1">
              <a:avLst/>
            </a:prstGeom>
            <a:noFill/>
            <a:ln w="9525" cap="flat" cmpd="sng">
              <a:solidFill>
                <a:srgbClr val="424242"/>
              </a:solidFill>
              <a:prstDash val="solid"/>
              <a:round/>
              <a:headEnd type="none" w="sm" len="sm"/>
              <a:tailEnd type="none" w="sm" len="sm"/>
            </a:ln>
          </p:spPr>
        </p:cxnSp>
      </p:grpSp>
      <p:sp>
        <p:nvSpPr>
          <p:cNvPr id="4412" name="Google Shape;4412;p36"/>
          <p:cNvSpPr txBox="1"/>
          <p:nvPr/>
        </p:nvSpPr>
        <p:spPr>
          <a:xfrm>
            <a:off x="3241623" y="690265"/>
            <a:ext cx="8588701" cy="50783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242"/>
              </a:buClr>
              <a:buSzPts val="3200"/>
              <a:buFont typeface="Open Sans"/>
              <a:buNone/>
            </a:pPr>
            <a:r>
              <a:rPr lang="en-US" sz="3200" b="1" i="0" strike="noStrike" cap="none">
                <a:solidFill>
                  <a:srgbClr val="424242"/>
                </a:solidFill>
                <a:latin typeface="Open Sans"/>
                <a:ea typeface="Open Sans"/>
                <a:cs typeface="Open Sans"/>
                <a:sym typeface="Open Sans"/>
              </a:rPr>
              <a:t>Starting Out – Initiating Visit + Treatment Plan</a:t>
            </a:r>
            <a:endParaRPr/>
          </a:p>
          <a:p>
            <a:pPr marL="457200" marR="0" lvl="0" indent="-457200" algn="l" rtl="0">
              <a:lnSpc>
                <a:spcPct val="100000"/>
              </a:lnSpc>
              <a:spcBef>
                <a:spcPts val="1200"/>
              </a:spcBef>
              <a:spcAft>
                <a:spcPts val="0"/>
              </a:spcAft>
              <a:buClr>
                <a:srgbClr val="424242"/>
              </a:buClr>
              <a:buSzPts val="2000"/>
              <a:buFont typeface="Arial"/>
              <a:buChar char="•"/>
            </a:pPr>
            <a:r>
              <a:rPr lang="en-US" sz="2000" b="0" i="0" u="none" strike="noStrike" cap="none">
                <a:solidFill>
                  <a:srgbClr val="424242"/>
                </a:solidFill>
                <a:latin typeface="Open Sans"/>
                <a:ea typeface="Open Sans"/>
                <a:cs typeface="Open Sans"/>
                <a:sym typeface="Open Sans"/>
              </a:rPr>
              <a:t>Before CHI services can begin, billing practitioner must perform an “initiating visit”</a:t>
            </a:r>
            <a:endParaRPr/>
          </a:p>
          <a:p>
            <a:pPr marL="914400" marR="0" lvl="1" indent="-457200" algn="l" rtl="0">
              <a:lnSpc>
                <a:spcPct val="100000"/>
              </a:lnSpc>
              <a:spcBef>
                <a:spcPts val="1200"/>
              </a:spcBef>
              <a:spcAft>
                <a:spcPts val="0"/>
              </a:spcAft>
              <a:buClr>
                <a:srgbClr val="424242"/>
              </a:buClr>
              <a:buSzPts val="2000"/>
              <a:buFont typeface="Arial"/>
              <a:buChar char="•"/>
            </a:pPr>
            <a:r>
              <a:rPr lang="en-US" sz="2000" b="1" i="0" u="none" strike="noStrike" cap="none">
                <a:solidFill>
                  <a:srgbClr val="424242"/>
                </a:solidFill>
                <a:latin typeface="Open Sans"/>
                <a:ea typeface="Open Sans"/>
                <a:cs typeface="Open Sans"/>
                <a:sym typeface="Open Sans"/>
              </a:rPr>
              <a:t>Visit types: </a:t>
            </a:r>
            <a:endParaRPr/>
          </a:p>
          <a:p>
            <a:pPr marL="1371600" marR="0" lvl="2" indent="-457200" algn="l" rtl="0">
              <a:spcBef>
                <a:spcPts val="1200"/>
              </a:spcBef>
              <a:spcAft>
                <a:spcPts val="0"/>
              </a:spcAft>
              <a:buClr>
                <a:srgbClr val="424242"/>
              </a:buClr>
              <a:buSzPts val="2000"/>
              <a:buFont typeface="Arial"/>
              <a:buChar char="•"/>
            </a:pPr>
            <a:r>
              <a:rPr lang="en-US" sz="2000" b="0" i="0" u="none" strike="noStrike" cap="none">
                <a:solidFill>
                  <a:srgbClr val="424242"/>
                </a:solidFill>
                <a:latin typeface="Open Sans"/>
                <a:ea typeface="Open Sans"/>
                <a:cs typeface="Open Sans"/>
                <a:sym typeface="Open Sans"/>
              </a:rPr>
              <a:t>Evaluation and management (E/M) visit (other than low-level visit performed by clinical staff)</a:t>
            </a:r>
            <a:endParaRPr/>
          </a:p>
          <a:p>
            <a:pPr marL="1828800" marR="0" lvl="3" indent="-457200" algn="l" rtl="0">
              <a:spcBef>
                <a:spcPts val="1200"/>
              </a:spcBef>
              <a:spcAft>
                <a:spcPts val="0"/>
              </a:spcAft>
              <a:buClr>
                <a:srgbClr val="424242"/>
              </a:buClr>
              <a:buSzPts val="2000"/>
              <a:buFont typeface="Arial"/>
              <a:buChar char="•"/>
            </a:pPr>
            <a:r>
              <a:rPr lang="en-US" sz="2000" b="0" i="0" u="none" strike="noStrike" cap="none">
                <a:solidFill>
                  <a:srgbClr val="424242"/>
                </a:solidFill>
                <a:latin typeface="Open Sans"/>
                <a:ea typeface="Open Sans"/>
                <a:cs typeface="Open Sans"/>
                <a:sym typeface="Open Sans"/>
              </a:rPr>
              <a:t>CAN be an E/M visit provided as part of Transitional Care Management</a:t>
            </a:r>
            <a:endParaRPr sz="2000" b="0" i="0" u="none" strike="noStrike" cap="none">
              <a:solidFill>
                <a:srgbClr val="424242"/>
              </a:solidFill>
              <a:latin typeface="Open Sans"/>
              <a:ea typeface="Open Sans"/>
              <a:cs typeface="Open Sans"/>
              <a:sym typeface="Open Sans"/>
            </a:endParaRPr>
          </a:p>
          <a:p>
            <a:pPr marL="1371600" marR="0" lvl="2" indent="-457200" algn="l" rtl="0">
              <a:spcBef>
                <a:spcPts val="1200"/>
              </a:spcBef>
              <a:spcAft>
                <a:spcPts val="0"/>
              </a:spcAft>
              <a:buClr>
                <a:srgbClr val="424242"/>
              </a:buClr>
              <a:buSzPts val="2000"/>
              <a:buFont typeface="Arial"/>
              <a:buChar char="•"/>
            </a:pPr>
            <a:r>
              <a:rPr lang="en-US" sz="2000" b="0" i="0" u="none" strike="noStrike" cap="none">
                <a:solidFill>
                  <a:srgbClr val="424242"/>
                </a:solidFill>
                <a:latin typeface="Open Sans"/>
                <a:ea typeface="Open Sans"/>
                <a:cs typeface="Open Sans"/>
                <a:sym typeface="Open Sans"/>
              </a:rPr>
              <a:t>Annual wellness visit;</a:t>
            </a:r>
            <a:endParaRPr/>
          </a:p>
          <a:p>
            <a:pPr marL="914400" marR="0" lvl="1" indent="-457200" algn="l" rtl="0">
              <a:lnSpc>
                <a:spcPct val="100000"/>
              </a:lnSpc>
              <a:spcBef>
                <a:spcPts val="1200"/>
              </a:spcBef>
              <a:spcAft>
                <a:spcPts val="0"/>
              </a:spcAft>
              <a:buClr>
                <a:srgbClr val="424242"/>
              </a:buClr>
              <a:buSzPts val="2000"/>
              <a:buFont typeface="Arial"/>
              <a:buChar char="•"/>
            </a:pPr>
            <a:r>
              <a:rPr lang="en-US" sz="2000" b="1" i="0" u="none" strike="noStrike" cap="none">
                <a:solidFill>
                  <a:srgbClr val="424242"/>
                </a:solidFill>
                <a:latin typeface="Open Sans"/>
                <a:ea typeface="Open Sans"/>
                <a:cs typeface="Open Sans"/>
                <a:sym typeface="Open Sans"/>
              </a:rPr>
              <a:t>Visit elements: </a:t>
            </a:r>
            <a:r>
              <a:rPr lang="en-US" sz="2000" b="0" i="0" u="none" strike="noStrike" cap="none">
                <a:solidFill>
                  <a:srgbClr val="424242"/>
                </a:solidFill>
                <a:latin typeface="Open Sans"/>
                <a:ea typeface="Open Sans"/>
                <a:cs typeface="Open Sans"/>
                <a:sym typeface="Open Sans"/>
              </a:rPr>
              <a:t>Identify SDOH needs significantly limiting ability to diagnose or treat the patient, establish treatment plan</a:t>
            </a:r>
            <a:endParaRPr sz="2000" b="0" i="0" u="none" strike="noStrike" cap="none">
              <a:solidFill>
                <a:srgbClr val="424242"/>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17"/>
        <p:cNvGrpSpPr/>
        <p:nvPr/>
      </p:nvGrpSpPr>
      <p:grpSpPr>
        <a:xfrm>
          <a:off x="0" y="0"/>
          <a:ext cx="0" cy="0"/>
          <a:chOff x="0" y="0"/>
          <a:chExt cx="0" cy="0"/>
        </a:xfrm>
      </p:grpSpPr>
      <p:grpSp>
        <p:nvGrpSpPr>
          <p:cNvPr id="4418" name="Google Shape;4418;p37"/>
          <p:cNvGrpSpPr/>
          <p:nvPr/>
        </p:nvGrpSpPr>
        <p:grpSpPr>
          <a:xfrm>
            <a:off x="810279" y="1894033"/>
            <a:ext cx="1147854" cy="1147854"/>
            <a:chOff x="6841544" y="3538421"/>
            <a:chExt cx="1147854" cy="1147854"/>
          </a:xfrm>
        </p:grpSpPr>
        <p:sp>
          <p:nvSpPr>
            <p:cNvPr id="4419" name="Google Shape;4419;p37"/>
            <p:cNvSpPr/>
            <p:nvPr/>
          </p:nvSpPr>
          <p:spPr>
            <a:xfrm>
              <a:off x="6841544" y="3538421"/>
              <a:ext cx="1147854" cy="1147854"/>
            </a:xfrm>
            <a:prstGeom prst="ellipse">
              <a:avLst/>
            </a:prstGeom>
            <a:solidFill>
              <a:srgbClr val="4242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20" name="Google Shape;4420;p37"/>
            <p:cNvSpPr txBox="1"/>
            <p:nvPr/>
          </p:nvSpPr>
          <p:spPr>
            <a:xfrm>
              <a:off x="6870034" y="4052636"/>
              <a:ext cx="1090873" cy="292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rgbClr val="F5F5F4"/>
                  </a:solidFill>
                  <a:latin typeface="Open Sans"/>
                  <a:ea typeface="Open Sans"/>
                  <a:cs typeface="Open Sans"/>
                  <a:sym typeface="Open Sans"/>
                </a:rPr>
                <a:t>Consent</a:t>
              </a:r>
              <a:endParaRPr/>
            </a:p>
          </p:txBody>
        </p:sp>
        <p:sp>
          <p:nvSpPr>
            <p:cNvPr id="4421" name="Google Shape;4421;p37"/>
            <p:cNvSpPr txBox="1"/>
            <p:nvPr/>
          </p:nvSpPr>
          <p:spPr>
            <a:xfrm>
              <a:off x="7166830" y="3877700"/>
              <a:ext cx="5334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rgbClr val="F5F5F4"/>
                  </a:solidFill>
                  <a:latin typeface="Open Sans"/>
                  <a:ea typeface="Open Sans"/>
                  <a:cs typeface="Open Sans"/>
                  <a:sym typeface="Open Sans"/>
                </a:rPr>
                <a:t>Step 3</a:t>
              </a:r>
              <a:endParaRPr/>
            </a:p>
          </p:txBody>
        </p:sp>
      </p:grpSp>
      <p:grpSp>
        <p:nvGrpSpPr>
          <p:cNvPr id="4422" name="Google Shape;4422;p37"/>
          <p:cNvGrpSpPr/>
          <p:nvPr/>
        </p:nvGrpSpPr>
        <p:grpSpPr>
          <a:xfrm>
            <a:off x="241207" y="228600"/>
            <a:ext cx="2286000" cy="978932"/>
            <a:chOff x="863384" y="-231864"/>
            <a:chExt cx="2628900" cy="945836"/>
          </a:xfrm>
        </p:grpSpPr>
        <p:sp>
          <p:nvSpPr>
            <p:cNvPr id="4423" name="Google Shape;4423;p37"/>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424242"/>
                  </a:solidFill>
                  <a:latin typeface="Open Sans"/>
                  <a:ea typeface="Open Sans"/>
                  <a:cs typeface="Open Sans"/>
                  <a:sym typeface="Open Sans"/>
                </a:rPr>
                <a:t>CHI Services</a:t>
              </a:r>
              <a:endParaRPr/>
            </a:p>
          </p:txBody>
        </p:sp>
        <p:sp>
          <p:nvSpPr>
            <p:cNvPr id="4424" name="Google Shape;4424;p37"/>
            <p:cNvSpPr txBox="1"/>
            <p:nvPr/>
          </p:nvSpPr>
          <p:spPr>
            <a:xfrm>
              <a:off x="961700" y="357127"/>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424242"/>
                  </a:solidFill>
                  <a:latin typeface="Open Sans"/>
                  <a:ea typeface="Open Sans"/>
                  <a:cs typeface="Open Sans"/>
                  <a:sym typeface="Open Sans"/>
                </a:rPr>
                <a:t>Process</a:t>
              </a:r>
              <a:endParaRPr/>
            </a:p>
          </p:txBody>
        </p:sp>
        <p:cxnSp>
          <p:nvCxnSpPr>
            <p:cNvPr id="4425" name="Google Shape;4425;p37"/>
            <p:cNvCxnSpPr/>
            <p:nvPr/>
          </p:nvCxnSpPr>
          <p:spPr>
            <a:xfrm>
              <a:off x="1205784" y="219917"/>
              <a:ext cx="1944099" cy="0"/>
            </a:xfrm>
            <a:prstGeom prst="straightConnector1">
              <a:avLst/>
            </a:prstGeom>
            <a:noFill/>
            <a:ln w="9525" cap="flat" cmpd="sng">
              <a:solidFill>
                <a:srgbClr val="424242"/>
              </a:solidFill>
              <a:prstDash val="solid"/>
              <a:round/>
              <a:headEnd type="none" w="sm" len="sm"/>
              <a:tailEnd type="none" w="sm" len="sm"/>
            </a:ln>
          </p:spPr>
        </p:cxnSp>
      </p:grpSp>
      <p:sp>
        <p:nvSpPr>
          <p:cNvPr id="4426" name="Google Shape;4426;p37"/>
          <p:cNvSpPr txBox="1"/>
          <p:nvPr/>
        </p:nvSpPr>
        <p:spPr>
          <a:xfrm>
            <a:off x="2971800" y="1366897"/>
            <a:ext cx="8763000" cy="41242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242"/>
              </a:buClr>
              <a:buSzPts val="3200"/>
              <a:buFont typeface="Open Sans"/>
              <a:buNone/>
            </a:pPr>
            <a:r>
              <a:rPr lang="en-US" sz="3200" b="1" i="0" strike="noStrike" cap="none">
                <a:solidFill>
                  <a:srgbClr val="424242"/>
                </a:solidFill>
                <a:latin typeface="Open Sans"/>
                <a:ea typeface="Open Sans"/>
                <a:cs typeface="Open Sans"/>
                <a:sym typeface="Open Sans"/>
              </a:rPr>
              <a:t>Starting Out – Consent</a:t>
            </a:r>
            <a:endParaRPr/>
          </a:p>
          <a:p>
            <a:pPr marL="457200" marR="0" lvl="0" indent="-457200" algn="l" rtl="0">
              <a:lnSpc>
                <a:spcPct val="100000"/>
              </a:lnSpc>
              <a:spcBef>
                <a:spcPts val="1200"/>
              </a:spcBef>
              <a:spcAft>
                <a:spcPts val="0"/>
              </a:spcAft>
              <a:buClr>
                <a:srgbClr val="424242"/>
              </a:buClr>
              <a:buSzPts val="2000"/>
              <a:buFont typeface="Arial"/>
              <a:buChar char="•"/>
            </a:pPr>
            <a:r>
              <a:rPr lang="en-US" sz="2000" b="0" i="0" strike="noStrike" cap="none">
                <a:solidFill>
                  <a:srgbClr val="424242"/>
                </a:solidFill>
                <a:latin typeface="Open Sans"/>
                <a:ea typeface="Open Sans"/>
                <a:cs typeface="Open Sans"/>
                <a:sym typeface="Open Sans"/>
              </a:rPr>
              <a:t>Before CHI services can begin, must obtain </a:t>
            </a:r>
            <a:r>
              <a:rPr lang="en-US" sz="2000" b="1" i="0" strike="noStrike" cap="none">
                <a:solidFill>
                  <a:srgbClr val="424242"/>
                </a:solidFill>
                <a:latin typeface="Open Sans"/>
                <a:ea typeface="Open Sans"/>
                <a:cs typeface="Open Sans"/>
                <a:sym typeface="Open Sans"/>
              </a:rPr>
              <a:t>patient consent</a:t>
            </a:r>
            <a:endParaRPr/>
          </a:p>
          <a:p>
            <a:pPr marL="914400" marR="0" lvl="1" indent="-457200" algn="l" rtl="0">
              <a:lnSpc>
                <a:spcPct val="100000"/>
              </a:lnSpc>
              <a:spcBef>
                <a:spcPts val="1200"/>
              </a:spcBef>
              <a:spcAft>
                <a:spcPts val="0"/>
              </a:spcAft>
              <a:buClr>
                <a:srgbClr val="424242"/>
              </a:buClr>
              <a:buSzPts val="2000"/>
              <a:buFont typeface="Arial"/>
              <a:buChar char="•"/>
            </a:pPr>
            <a:r>
              <a:rPr lang="en-US" sz="2000" b="0" i="0" u="none" strike="noStrike" cap="none">
                <a:solidFill>
                  <a:srgbClr val="424242"/>
                </a:solidFill>
                <a:latin typeface="Open Sans"/>
                <a:ea typeface="Open Sans"/>
                <a:cs typeface="Open Sans"/>
                <a:sym typeface="Open Sans"/>
              </a:rPr>
              <a:t>Written or verbal</a:t>
            </a:r>
            <a:endParaRPr/>
          </a:p>
          <a:p>
            <a:pPr marL="914400" marR="0" lvl="1" indent="-457200" algn="l" rtl="0">
              <a:lnSpc>
                <a:spcPct val="100000"/>
              </a:lnSpc>
              <a:spcBef>
                <a:spcPts val="1200"/>
              </a:spcBef>
              <a:spcAft>
                <a:spcPts val="0"/>
              </a:spcAft>
              <a:buClr>
                <a:srgbClr val="424242"/>
              </a:buClr>
              <a:buSzPts val="2000"/>
              <a:buFont typeface="Arial"/>
              <a:buChar char="•"/>
            </a:pPr>
            <a:r>
              <a:rPr lang="en-US" sz="2000" b="0" i="0" u="none" strike="noStrike" cap="none">
                <a:solidFill>
                  <a:srgbClr val="424242"/>
                </a:solidFill>
                <a:latin typeface="Open Sans"/>
                <a:ea typeface="Open Sans"/>
                <a:cs typeface="Open Sans"/>
                <a:sym typeface="Open Sans"/>
              </a:rPr>
              <a:t>Documented in patient medical record</a:t>
            </a:r>
            <a:endParaRPr/>
          </a:p>
          <a:p>
            <a:pPr marL="914400" marR="0" lvl="1" indent="-457200" algn="l" rtl="0">
              <a:lnSpc>
                <a:spcPct val="100000"/>
              </a:lnSpc>
              <a:spcBef>
                <a:spcPts val="1200"/>
              </a:spcBef>
              <a:spcAft>
                <a:spcPts val="0"/>
              </a:spcAft>
              <a:buClr>
                <a:srgbClr val="424242"/>
              </a:buClr>
              <a:buSzPts val="2000"/>
              <a:buFont typeface="Arial"/>
              <a:buChar char="•"/>
            </a:pPr>
            <a:r>
              <a:rPr lang="en-US" sz="2000" b="0" i="0" u="none" strike="noStrike" cap="none">
                <a:solidFill>
                  <a:srgbClr val="424242"/>
                </a:solidFill>
                <a:latin typeface="Open Sans"/>
                <a:ea typeface="Open Sans"/>
                <a:cs typeface="Open Sans"/>
                <a:sym typeface="Open Sans"/>
              </a:rPr>
              <a:t>Must explain that cost-sharing applies</a:t>
            </a:r>
            <a:endParaRPr/>
          </a:p>
          <a:p>
            <a:pPr marL="914400" marR="0" lvl="1" indent="-457200" algn="l" rtl="0">
              <a:spcBef>
                <a:spcPts val="1200"/>
              </a:spcBef>
              <a:spcAft>
                <a:spcPts val="0"/>
              </a:spcAft>
              <a:buClr>
                <a:srgbClr val="424242"/>
              </a:buClr>
              <a:buSzPts val="2000"/>
              <a:buFont typeface="Arial"/>
              <a:buChar char="•"/>
            </a:pPr>
            <a:r>
              <a:rPr lang="en-US" sz="2000" b="0" i="0" u="none" strike="noStrike" cap="none">
                <a:solidFill>
                  <a:srgbClr val="424242"/>
                </a:solidFill>
                <a:latin typeface="Open Sans"/>
                <a:ea typeface="Open Sans"/>
                <a:cs typeface="Open Sans"/>
                <a:sym typeface="Open Sans"/>
              </a:rPr>
              <a:t>Can be obtained by auxiliary personnel</a:t>
            </a:r>
            <a:endParaRPr sz="2000" b="0" i="0" u="none" strike="noStrike" cap="none">
              <a:solidFill>
                <a:srgbClr val="424242"/>
              </a:solidFill>
              <a:latin typeface="Open Sans"/>
              <a:ea typeface="Open Sans"/>
              <a:cs typeface="Open Sans"/>
              <a:sym typeface="Open Sans"/>
            </a:endParaRPr>
          </a:p>
          <a:p>
            <a:pPr marL="914400" marR="0" lvl="1" indent="-457200" algn="l" rtl="0">
              <a:lnSpc>
                <a:spcPct val="100000"/>
              </a:lnSpc>
              <a:spcBef>
                <a:spcPts val="1200"/>
              </a:spcBef>
              <a:spcAft>
                <a:spcPts val="0"/>
              </a:spcAft>
              <a:buClr>
                <a:srgbClr val="424242"/>
              </a:buClr>
              <a:buSzPts val="2000"/>
              <a:buFont typeface="Arial"/>
              <a:buChar char="•"/>
            </a:pPr>
            <a:r>
              <a:rPr lang="en-US" sz="2000" b="0" i="1" u="none" strike="noStrike" cap="none">
                <a:solidFill>
                  <a:srgbClr val="424242"/>
                </a:solidFill>
                <a:highlight>
                  <a:srgbClr val="FFFF00"/>
                </a:highlight>
                <a:latin typeface="Open Sans"/>
                <a:ea typeface="Open Sans"/>
                <a:cs typeface="Open Sans"/>
                <a:sym typeface="Open Sans"/>
              </a:rPr>
              <a:t>Must explain that only 1 practitioner can bill for CHI services per month</a:t>
            </a:r>
            <a:endParaRPr sz="2000" b="0" i="1" u="none" strike="noStrike" cap="none">
              <a:solidFill>
                <a:srgbClr val="424242"/>
              </a:solidFill>
              <a:highlight>
                <a:srgbClr val="FFFF00"/>
              </a:highlight>
              <a:latin typeface="Open Sans"/>
              <a:ea typeface="Open Sans"/>
              <a:cs typeface="Open Sans"/>
              <a:sym typeface="Open Sans"/>
            </a:endParaRPr>
          </a:p>
          <a:p>
            <a:pPr marL="914400" marR="0" lvl="1" indent="-457200" algn="l" rtl="0">
              <a:lnSpc>
                <a:spcPct val="100000"/>
              </a:lnSpc>
              <a:spcBef>
                <a:spcPts val="1200"/>
              </a:spcBef>
              <a:spcAft>
                <a:spcPts val="0"/>
              </a:spcAft>
              <a:buClr>
                <a:srgbClr val="424242"/>
              </a:buClr>
              <a:buSzPts val="2000"/>
              <a:buFont typeface="Arial"/>
              <a:buChar char="•"/>
            </a:pPr>
            <a:r>
              <a:rPr lang="en-US" sz="2000" b="0" i="1" u="none" strike="noStrike" cap="none">
                <a:solidFill>
                  <a:srgbClr val="424242"/>
                </a:solidFill>
                <a:highlight>
                  <a:srgbClr val="FFFF00"/>
                </a:highlight>
                <a:latin typeface="Open Sans"/>
                <a:ea typeface="Open Sans"/>
                <a:cs typeface="Open Sans"/>
                <a:sym typeface="Open Sans"/>
              </a:rPr>
              <a:t>Only needs to be obtained once (unless billing practitioner changes)</a:t>
            </a:r>
            <a:endParaRPr sz="2000" b="0" i="1" u="none" strike="noStrike" cap="none">
              <a:solidFill>
                <a:srgbClr val="424242"/>
              </a:solidFill>
              <a:highlight>
                <a:srgbClr val="FFFF00"/>
              </a:highlight>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31"/>
        <p:cNvGrpSpPr/>
        <p:nvPr/>
      </p:nvGrpSpPr>
      <p:grpSpPr>
        <a:xfrm>
          <a:off x="0" y="0"/>
          <a:ext cx="0" cy="0"/>
          <a:chOff x="0" y="0"/>
          <a:chExt cx="0" cy="0"/>
        </a:xfrm>
      </p:grpSpPr>
      <p:sp>
        <p:nvSpPr>
          <p:cNvPr id="4432" name="Google Shape;4432;p38"/>
          <p:cNvSpPr/>
          <p:nvPr/>
        </p:nvSpPr>
        <p:spPr>
          <a:xfrm>
            <a:off x="-12039600" y="7162800"/>
            <a:ext cx="11734800" cy="5562600"/>
          </a:xfrm>
          <a:prstGeom prst="rect">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33" name="Google Shape;4433;p38"/>
          <p:cNvSpPr txBox="1"/>
          <p:nvPr/>
        </p:nvSpPr>
        <p:spPr>
          <a:xfrm>
            <a:off x="-8948854" y="7800975"/>
            <a:ext cx="8415453" cy="43088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242"/>
              </a:buClr>
              <a:buSzPts val="3200"/>
              <a:buFont typeface="Open Sans"/>
              <a:buNone/>
            </a:pPr>
            <a:r>
              <a:rPr lang="en-US" sz="3200" b="1" i="0" strike="noStrike" cap="none">
                <a:solidFill>
                  <a:srgbClr val="424242"/>
                </a:solidFill>
                <a:latin typeface="Open Sans"/>
                <a:ea typeface="Open Sans"/>
                <a:cs typeface="Open Sans"/>
                <a:sym typeface="Open Sans"/>
              </a:rPr>
              <a:t>WHEN can the SDOH Risk Assessment Occur?</a:t>
            </a:r>
            <a:endParaRPr sz="3200" b="1" i="0" strike="noStrike" cap="none">
              <a:solidFill>
                <a:srgbClr val="424242"/>
              </a:solidFill>
              <a:latin typeface="Open Sans"/>
              <a:ea typeface="Open Sans"/>
              <a:cs typeface="Open Sans"/>
              <a:sym typeface="Open Sans"/>
            </a:endParaRPr>
          </a:p>
          <a:p>
            <a:pPr marL="457200" marR="0" lvl="0" indent="-457200" algn="l" rtl="0">
              <a:lnSpc>
                <a:spcPct val="100000"/>
              </a:lnSpc>
              <a:spcBef>
                <a:spcPts val="1200"/>
              </a:spcBef>
              <a:spcAft>
                <a:spcPts val="0"/>
              </a:spcAft>
              <a:buClr>
                <a:srgbClr val="424242"/>
              </a:buClr>
              <a:buSzPts val="2000"/>
              <a:buFont typeface="Arial"/>
              <a:buChar char="•"/>
            </a:pPr>
            <a:r>
              <a:rPr lang="en-US" sz="2000" b="1">
                <a:solidFill>
                  <a:srgbClr val="424242"/>
                </a:solidFill>
                <a:latin typeface="Open Sans"/>
                <a:ea typeface="Open Sans"/>
                <a:cs typeface="Open Sans"/>
                <a:sym typeface="Open Sans"/>
              </a:rPr>
              <a:t>Can be provided </a:t>
            </a:r>
            <a:r>
              <a:rPr lang="en-US" sz="2000" b="1" u="sng">
                <a:solidFill>
                  <a:srgbClr val="424242"/>
                </a:solidFill>
                <a:latin typeface="Open Sans"/>
                <a:ea typeface="Open Sans"/>
                <a:cs typeface="Open Sans"/>
                <a:sym typeface="Open Sans"/>
              </a:rPr>
              <a:t>no more often</a:t>
            </a:r>
            <a:r>
              <a:rPr lang="en-US" sz="2000" b="1">
                <a:solidFill>
                  <a:srgbClr val="424242"/>
                </a:solidFill>
                <a:latin typeface="Open Sans"/>
                <a:ea typeface="Open Sans"/>
                <a:cs typeface="Open Sans"/>
                <a:sym typeface="Open Sans"/>
              </a:rPr>
              <a:t> than every 6 months per practitioner, per beneficiary</a:t>
            </a:r>
            <a:endParaRPr/>
          </a:p>
          <a:p>
            <a:pPr marL="457200" marR="0" lvl="0" indent="-457200" algn="l" rtl="0">
              <a:lnSpc>
                <a:spcPct val="100000"/>
              </a:lnSpc>
              <a:spcBef>
                <a:spcPts val="1200"/>
              </a:spcBef>
              <a:spcAft>
                <a:spcPts val="0"/>
              </a:spcAft>
              <a:buClr>
                <a:srgbClr val="424242"/>
              </a:buClr>
              <a:buSzPts val="2000"/>
              <a:buFont typeface="Arial"/>
              <a:buChar char="•"/>
            </a:pPr>
            <a:r>
              <a:rPr lang="en-US" sz="2000" b="1">
                <a:solidFill>
                  <a:srgbClr val="424242"/>
                </a:solidFill>
                <a:latin typeface="Open Sans"/>
                <a:ea typeface="Open Sans"/>
                <a:cs typeface="Open Sans"/>
                <a:sym typeface="Open Sans"/>
              </a:rPr>
              <a:t>Can be provided in association with: </a:t>
            </a:r>
            <a:endParaRPr/>
          </a:p>
          <a:p>
            <a:pPr marL="914400" marR="0" lvl="1" indent="-457200" algn="l" rtl="0">
              <a:spcBef>
                <a:spcPts val="1200"/>
              </a:spcBef>
              <a:spcAft>
                <a:spcPts val="0"/>
              </a:spcAft>
              <a:buClr>
                <a:srgbClr val="424242"/>
              </a:buClr>
              <a:buSzPts val="2000"/>
              <a:buFont typeface="Arial"/>
              <a:buChar char="•"/>
            </a:pPr>
            <a:r>
              <a:rPr lang="en-US" sz="2000" b="0" i="0" u="none" strike="noStrike" cap="none">
                <a:solidFill>
                  <a:srgbClr val="424242"/>
                </a:solidFill>
                <a:latin typeface="Open Sans"/>
                <a:ea typeface="Open Sans"/>
                <a:cs typeface="Open Sans"/>
                <a:sym typeface="Open Sans"/>
              </a:rPr>
              <a:t>An evaluation and management (E/M) visit (which can include hospital discharge or transitional care management)</a:t>
            </a:r>
            <a:endParaRPr/>
          </a:p>
          <a:p>
            <a:pPr marL="914400" marR="0" lvl="1" indent="-457200" algn="l" rtl="0">
              <a:spcBef>
                <a:spcPts val="1200"/>
              </a:spcBef>
              <a:spcAft>
                <a:spcPts val="0"/>
              </a:spcAft>
              <a:buClr>
                <a:srgbClr val="424242"/>
              </a:buClr>
              <a:buSzPts val="2000"/>
              <a:buFont typeface="Arial"/>
              <a:buChar char="•"/>
            </a:pPr>
            <a:r>
              <a:rPr lang="en-US" sz="2000" b="0" i="0" u="none" strike="noStrike" cap="none">
                <a:solidFill>
                  <a:srgbClr val="424242"/>
                </a:solidFill>
                <a:latin typeface="Open Sans"/>
                <a:ea typeface="Open Sans"/>
                <a:cs typeface="Open Sans"/>
                <a:sym typeface="Open Sans"/>
              </a:rPr>
              <a:t>Behavioral health office visits (psychiatric diagnostic evaluation and health behavior assessment and intervention)</a:t>
            </a:r>
            <a:endParaRPr/>
          </a:p>
          <a:p>
            <a:pPr marL="914400" marR="0" lvl="1" indent="-457200" algn="l" rtl="0">
              <a:spcBef>
                <a:spcPts val="1200"/>
              </a:spcBef>
              <a:spcAft>
                <a:spcPts val="0"/>
              </a:spcAft>
              <a:buClr>
                <a:srgbClr val="424242"/>
              </a:buClr>
              <a:buSzPts val="2000"/>
              <a:buFont typeface="Arial"/>
              <a:buChar char="•"/>
            </a:pPr>
            <a:r>
              <a:rPr lang="en-US" sz="2000" b="0" i="0" u="none" strike="noStrike" cap="none">
                <a:solidFill>
                  <a:srgbClr val="424242"/>
                </a:solidFill>
                <a:latin typeface="Open Sans"/>
                <a:ea typeface="Open Sans"/>
                <a:cs typeface="Open Sans"/>
                <a:sym typeface="Open Sans"/>
              </a:rPr>
              <a:t>Annual wellness visit</a:t>
            </a:r>
            <a:endParaRPr/>
          </a:p>
        </p:txBody>
      </p:sp>
      <p:grpSp>
        <p:nvGrpSpPr>
          <p:cNvPr id="4434" name="Google Shape;4434;p38"/>
          <p:cNvGrpSpPr/>
          <p:nvPr/>
        </p:nvGrpSpPr>
        <p:grpSpPr>
          <a:xfrm>
            <a:off x="-11734800" y="7479268"/>
            <a:ext cx="2286000" cy="1512332"/>
            <a:chOff x="863384" y="-231864"/>
            <a:chExt cx="2628900" cy="1461204"/>
          </a:xfrm>
        </p:grpSpPr>
        <p:sp>
          <p:nvSpPr>
            <p:cNvPr id="4435" name="Google Shape;4435;p38"/>
            <p:cNvSpPr txBox="1"/>
            <p:nvPr/>
          </p:nvSpPr>
          <p:spPr>
            <a:xfrm>
              <a:off x="863384" y="-231864"/>
              <a:ext cx="2628900"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424242"/>
                  </a:solidFill>
                  <a:latin typeface="Open Sans"/>
                  <a:ea typeface="Open Sans"/>
                  <a:cs typeface="Open Sans"/>
                  <a:sym typeface="Open Sans"/>
                </a:rPr>
                <a:t>SDOH Risk Assessment</a:t>
              </a:r>
              <a:endParaRPr/>
            </a:p>
          </p:txBody>
        </p:sp>
        <p:sp>
          <p:nvSpPr>
            <p:cNvPr id="4436" name="Google Shape;4436;p38"/>
            <p:cNvSpPr txBox="1"/>
            <p:nvPr/>
          </p:nvSpPr>
          <p:spPr>
            <a:xfrm>
              <a:off x="961700" y="872495"/>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424242"/>
                  </a:solidFill>
                  <a:latin typeface="Open Sans"/>
                  <a:ea typeface="Open Sans"/>
                  <a:cs typeface="Open Sans"/>
                  <a:sym typeface="Open Sans"/>
                </a:rPr>
                <a:t>Timing</a:t>
              </a:r>
              <a:endParaRPr/>
            </a:p>
          </p:txBody>
        </p:sp>
        <p:cxnSp>
          <p:nvCxnSpPr>
            <p:cNvPr id="4437" name="Google Shape;4437;p38"/>
            <p:cNvCxnSpPr/>
            <p:nvPr/>
          </p:nvCxnSpPr>
          <p:spPr>
            <a:xfrm>
              <a:off x="1205784" y="735282"/>
              <a:ext cx="1944099" cy="0"/>
            </a:xfrm>
            <a:prstGeom prst="straightConnector1">
              <a:avLst/>
            </a:prstGeom>
            <a:noFill/>
            <a:ln w="9525" cap="flat" cmpd="sng">
              <a:solidFill>
                <a:srgbClr val="424242"/>
              </a:solidFill>
              <a:prstDash val="solid"/>
              <a:round/>
              <a:headEnd type="none" w="sm" len="sm"/>
              <a:tailEnd type="none" w="sm" len="sm"/>
            </a:ln>
          </p:spPr>
        </p:cxnSp>
      </p:grpSp>
      <p:sp>
        <p:nvSpPr>
          <p:cNvPr id="4438" name="Google Shape;4438;p38"/>
          <p:cNvSpPr/>
          <p:nvPr/>
        </p:nvSpPr>
        <p:spPr>
          <a:xfrm>
            <a:off x="228600" y="228600"/>
            <a:ext cx="11734800" cy="55626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39" name="Google Shape;4439;p38"/>
          <p:cNvSpPr txBox="1"/>
          <p:nvPr/>
        </p:nvSpPr>
        <p:spPr>
          <a:xfrm>
            <a:off x="3429000" y="1524000"/>
            <a:ext cx="8229600" cy="33855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Open Sans"/>
              <a:buNone/>
            </a:pPr>
            <a:r>
              <a:rPr lang="en-US" sz="3200" b="1" i="0" strike="noStrike" cap="none">
                <a:solidFill>
                  <a:srgbClr val="FFFFFF"/>
                </a:solidFill>
                <a:latin typeface="Open Sans"/>
                <a:ea typeface="Open Sans"/>
                <a:cs typeface="Open Sans"/>
                <a:sym typeface="Open Sans"/>
              </a:rPr>
              <a:t>WHO can receive an SDOH Risk Assessment?</a:t>
            </a:r>
            <a:endParaRPr sz="3200" b="1" i="0" strike="noStrike" cap="none">
              <a:solidFill>
                <a:srgbClr val="FFFFFF"/>
              </a:solidFill>
              <a:latin typeface="Open Sans"/>
              <a:ea typeface="Open Sans"/>
              <a:cs typeface="Open Sans"/>
              <a:sym typeface="Open Sans"/>
            </a:endParaRPr>
          </a:p>
          <a:p>
            <a:pPr marL="457200" marR="0" lvl="0" indent="-457200" algn="l" rtl="0">
              <a:lnSpc>
                <a:spcPct val="100000"/>
              </a:lnSpc>
              <a:spcBef>
                <a:spcPts val="1200"/>
              </a:spcBef>
              <a:spcAft>
                <a:spcPts val="0"/>
              </a:spcAft>
              <a:buClr>
                <a:srgbClr val="FFFFFF"/>
              </a:buClr>
              <a:buSzPts val="2000"/>
              <a:buFont typeface="Arial"/>
              <a:buChar char="•"/>
            </a:pPr>
            <a:r>
              <a:rPr lang="en-US" sz="2000" i="0" u="none" strike="noStrike" cap="none">
                <a:solidFill>
                  <a:srgbClr val="FFFFFF"/>
                </a:solidFill>
                <a:latin typeface="Open Sans"/>
                <a:ea typeface="Open Sans"/>
                <a:cs typeface="Open Sans"/>
                <a:sym typeface="Open Sans"/>
              </a:rPr>
              <a:t>Medicare patient </a:t>
            </a:r>
            <a:endParaRPr/>
          </a:p>
          <a:p>
            <a:pPr marL="457200" marR="0" lvl="0" indent="-457200" algn="l" rtl="0">
              <a:spcBef>
                <a:spcPts val="1200"/>
              </a:spcBef>
              <a:spcAft>
                <a:spcPts val="0"/>
              </a:spcAft>
              <a:buClr>
                <a:srgbClr val="FFFFFF"/>
              </a:buClr>
              <a:buSzPts val="2000"/>
              <a:buFont typeface="Arial"/>
              <a:buChar char="•"/>
            </a:pPr>
            <a:r>
              <a:rPr lang="en-US" sz="2000">
                <a:solidFill>
                  <a:srgbClr val="FFFFFF"/>
                </a:solidFill>
                <a:latin typeface="Open Sans"/>
                <a:ea typeface="Open Sans"/>
                <a:cs typeface="Open Sans"/>
                <a:sym typeface="Open Sans"/>
              </a:rPr>
              <a:t>When the billing practitioner has </a:t>
            </a:r>
            <a:r>
              <a:rPr lang="en-US" sz="2000" b="1">
                <a:solidFill>
                  <a:srgbClr val="FFFFFF"/>
                </a:solidFill>
                <a:latin typeface="Open Sans"/>
                <a:ea typeface="Open Sans"/>
                <a:cs typeface="Open Sans"/>
                <a:sym typeface="Open Sans"/>
              </a:rPr>
              <a:t>reason to believe there are unmet SDOH needs </a:t>
            </a:r>
            <a:r>
              <a:rPr lang="en-US" sz="2000">
                <a:solidFill>
                  <a:srgbClr val="FFFFFF"/>
                </a:solidFill>
                <a:latin typeface="Open Sans"/>
                <a:ea typeface="Open Sans"/>
                <a:cs typeface="Open Sans"/>
                <a:sym typeface="Open Sans"/>
              </a:rPr>
              <a:t>that are interfering with the practitioner’s diagnosis and treatment of a condition or illness or will influence choice of treatment or plan of care</a:t>
            </a:r>
            <a:endParaRPr/>
          </a:p>
          <a:p>
            <a:pPr marL="914400" marR="0" lvl="1" indent="-457200" algn="l" rtl="0">
              <a:spcBef>
                <a:spcPts val="1200"/>
              </a:spcBef>
              <a:spcAft>
                <a:spcPts val="0"/>
              </a:spcAft>
              <a:buClr>
                <a:srgbClr val="FFFFFF"/>
              </a:buClr>
              <a:buSzPts val="2000"/>
              <a:buFont typeface="Arial"/>
              <a:buChar char="•"/>
            </a:pPr>
            <a:r>
              <a:rPr lang="en-US" sz="2000" b="1" i="1" u="none" strike="noStrike" cap="none">
                <a:solidFill>
                  <a:srgbClr val="FFFFFF"/>
                </a:solidFill>
                <a:latin typeface="Open Sans"/>
                <a:ea typeface="Open Sans"/>
                <a:cs typeface="Open Sans"/>
                <a:sym typeface="Open Sans"/>
              </a:rPr>
              <a:t>Not</a:t>
            </a:r>
            <a:r>
              <a:rPr lang="en-US" sz="2000" b="0" i="0" u="none" strike="noStrike" cap="none">
                <a:solidFill>
                  <a:srgbClr val="FFFFFF"/>
                </a:solidFill>
                <a:latin typeface="Open Sans"/>
                <a:ea typeface="Open Sans"/>
                <a:cs typeface="Open Sans"/>
                <a:sym typeface="Open Sans"/>
              </a:rPr>
              <a:t> intended for routine screening</a:t>
            </a:r>
            <a:endParaRPr sz="2000" b="0" i="1" u="none" strike="noStrike" cap="none">
              <a:solidFill>
                <a:srgbClr val="FFFFFF"/>
              </a:solidFill>
              <a:latin typeface="Open Sans"/>
              <a:ea typeface="Open Sans"/>
              <a:cs typeface="Open Sans"/>
              <a:sym typeface="Open Sans"/>
            </a:endParaRPr>
          </a:p>
        </p:txBody>
      </p:sp>
      <p:grpSp>
        <p:nvGrpSpPr>
          <p:cNvPr id="4440" name="Google Shape;4440;p38"/>
          <p:cNvGrpSpPr/>
          <p:nvPr/>
        </p:nvGrpSpPr>
        <p:grpSpPr>
          <a:xfrm>
            <a:off x="533400" y="545068"/>
            <a:ext cx="2286000" cy="1512332"/>
            <a:chOff x="863384" y="-231864"/>
            <a:chExt cx="2628900" cy="1461204"/>
          </a:xfrm>
        </p:grpSpPr>
        <p:sp>
          <p:nvSpPr>
            <p:cNvPr id="4441" name="Google Shape;4441;p38"/>
            <p:cNvSpPr txBox="1"/>
            <p:nvPr/>
          </p:nvSpPr>
          <p:spPr>
            <a:xfrm>
              <a:off x="863384" y="-231864"/>
              <a:ext cx="2628900"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SDOH Risk Assessment</a:t>
              </a:r>
              <a:endParaRPr/>
            </a:p>
          </p:txBody>
        </p:sp>
        <p:sp>
          <p:nvSpPr>
            <p:cNvPr id="4442" name="Google Shape;4442;p38"/>
            <p:cNvSpPr txBox="1"/>
            <p:nvPr/>
          </p:nvSpPr>
          <p:spPr>
            <a:xfrm>
              <a:off x="961700" y="872495"/>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Eligibility</a:t>
              </a:r>
              <a:endParaRPr/>
            </a:p>
          </p:txBody>
        </p:sp>
        <p:cxnSp>
          <p:nvCxnSpPr>
            <p:cNvPr id="4443" name="Google Shape;4443;p38"/>
            <p:cNvCxnSpPr/>
            <p:nvPr/>
          </p:nvCxnSpPr>
          <p:spPr>
            <a:xfrm>
              <a:off x="1205784" y="735282"/>
              <a:ext cx="1944099" cy="0"/>
            </a:xfrm>
            <a:prstGeom prst="straightConnector1">
              <a:avLst/>
            </a:prstGeom>
            <a:noFill/>
            <a:ln w="9525" cap="flat" cmpd="sng">
              <a:solidFill>
                <a:srgbClr val="F5F5F4"/>
              </a:solidFill>
              <a:prstDash val="solid"/>
              <a:round/>
              <a:headEnd type="none" w="sm" len="sm"/>
              <a:tailEnd type="none" w="sm" len="sm"/>
            </a:ln>
          </p:spPr>
        </p:cxnSp>
      </p:grpSp>
      <p:sp>
        <p:nvSpPr>
          <p:cNvPr id="4444" name="Google Shape;4444;p38"/>
          <p:cNvSpPr/>
          <p:nvPr/>
        </p:nvSpPr>
        <p:spPr>
          <a:xfrm>
            <a:off x="-12039600" y="228600"/>
            <a:ext cx="11734800" cy="5562600"/>
          </a:xfrm>
          <a:prstGeom prst="rect">
            <a:avLst/>
          </a:prstGeom>
          <a:solidFill>
            <a:srgbClr val="4242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45" name="Google Shape;4445;p38"/>
          <p:cNvSpPr txBox="1"/>
          <p:nvPr/>
        </p:nvSpPr>
        <p:spPr>
          <a:xfrm>
            <a:off x="-8924692" y="1546055"/>
            <a:ext cx="8229600" cy="3539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Open Sans"/>
              <a:buNone/>
            </a:pPr>
            <a:r>
              <a:rPr lang="en-US" sz="3200" b="1" i="0" strike="noStrike" cap="none">
                <a:solidFill>
                  <a:srgbClr val="FFFFFF"/>
                </a:solidFill>
                <a:latin typeface="Open Sans"/>
                <a:ea typeface="Open Sans"/>
                <a:cs typeface="Open Sans"/>
                <a:sym typeface="Open Sans"/>
              </a:rPr>
              <a:t>WHAT can the SDOH Risk Assessment Look Like?</a:t>
            </a:r>
            <a:endParaRPr sz="3200" b="1" i="0" strike="noStrike" cap="none">
              <a:solidFill>
                <a:srgbClr val="FFFFFF"/>
              </a:solidFill>
              <a:latin typeface="Open Sans"/>
              <a:ea typeface="Open Sans"/>
              <a:cs typeface="Open Sans"/>
              <a:sym typeface="Open Sans"/>
            </a:endParaRPr>
          </a:p>
          <a:p>
            <a:pPr marL="457200" marR="0" lvl="0" indent="-457200" algn="l" rtl="0">
              <a:lnSpc>
                <a:spcPct val="100000"/>
              </a:lnSpc>
              <a:spcBef>
                <a:spcPts val="1200"/>
              </a:spcBef>
              <a:spcAft>
                <a:spcPts val="0"/>
              </a:spcAft>
              <a:buClr>
                <a:srgbClr val="FFFFFF"/>
              </a:buClr>
              <a:buSzPts val="2000"/>
              <a:buFont typeface="Arial"/>
              <a:buChar char="•"/>
            </a:pPr>
            <a:r>
              <a:rPr lang="en-US" sz="2000">
                <a:solidFill>
                  <a:srgbClr val="FFFFFF"/>
                </a:solidFill>
                <a:latin typeface="Open Sans"/>
                <a:ea typeface="Open Sans"/>
                <a:cs typeface="Open Sans"/>
                <a:sym typeface="Open Sans"/>
              </a:rPr>
              <a:t>Must use a </a:t>
            </a:r>
            <a:r>
              <a:rPr lang="en-US" sz="2000" b="1">
                <a:solidFill>
                  <a:srgbClr val="FFFFFF"/>
                </a:solidFill>
                <a:latin typeface="Open Sans"/>
                <a:ea typeface="Open Sans"/>
                <a:cs typeface="Open Sans"/>
                <a:sym typeface="Open Sans"/>
              </a:rPr>
              <a:t>standardized, evidence-based SDOH risk assessment tool </a:t>
            </a:r>
            <a:r>
              <a:rPr lang="en-US" sz="2000">
                <a:solidFill>
                  <a:srgbClr val="FFFFFF"/>
                </a:solidFill>
                <a:latin typeface="Open Sans"/>
                <a:ea typeface="Open Sans"/>
                <a:cs typeface="Open Sans"/>
                <a:sym typeface="Open Sans"/>
              </a:rPr>
              <a:t>(though flexible on which tool) that includes:</a:t>
            </a:r>
            <a:endParaRPr/>
          </a:p>
          <a:p>
            <a:pPr marL="914400" marR="0" lvl="1" indent="-457200" algn="l" rtl="0">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Food insecurity, housing insecurity, transportation needs, utility difficulties</a:t>
            </a:r>
            <a:endParaRPr/>
          </a:p>
          <a:p>
            <a:pPr marL="457200" marR="0" lvl="0" indent="-457200" algn="l" rtl="0">
              <a:spcBef>
                <a:spcPts val="1200"/>
              </a:spcBef>
              <a:spcAft>
                <a:spcPts val="0"/>
              </a:spcAft>
              <a:buClr>
                <a:srgbClr val="FFFFFF"/>
              </a:buClr>
              <a:buSzPts val="2000"/>
              <a:buFont typeface="Arial"/>
              <a:buChar char="•"/>
            </a:pPr>
            <a:r>
              <a:rPr lang="en-US" sz="2000">
                <a:solidFill>
                  <a:srgbClr val="FFFFFF"/>
                </a:solidFill>
                <a:latin typeface="Open Sans"/>
                <a:ea typeface="Open Sans"/>
                <a:cs typeface="Open Sans"/>
                <a:sym typeface="Open Sans"/>
              </a:rPr>
              <a:t>Must be documented in the medical record </a:t>
            </a:r>
            <a:endParaRPr sz="2000" i="0" u="none" strike="noStrike" cap="none">
              <a:solidFill>
                <a:srgbClr val="FFFFFF"/>
              </a:solidFill>
              <a:latin typeface="Open Sans"/>
              <a:ea typeface="Open Sans"/>
              <a:cs typeface="Open Sans"/>
              <a:sym typeface="Open Sans"/>
            </a:endParaRPr>
          </a:p>
          <a:p>
            <a:pPr marL="457200" marR="0" lvl="0" indent="-457200" algn="l" rtl="0">
              <a:lnSpc>
                <a:spcPct val="100000"/>
              </a:lnSpc>
              <a:spcBef>
                <a:spcPts val="1200"/>
              </a:spcBef>
              <a:spcAft>
                <a:spcPts val="0"/>
              </a:spcAft>
              <a:buClr>
                <a:srgbClr val="FFFFFF"/>
              </a:buClr>
              <a:buSzPts val="2000"/>
              <a:buFont typeface="Arial"/>
              <a:buChar char="•"/>
            </a:pPr>
            <a:r>
              <a:rPr lang="en-US" sz="2000">
                <a:solidFill>
                  <a:srgbClr val="FFFFFF"/>
                </a:solidFill>
                <a:latin typeface="Open Sans"/>
                <a:ea typeface="Open Sans"/>
                <a:cs typeface="Open Sans"/>
                <a:sym typeface="Open Sans"/>
              </a:rPr>
              <a:t>Can be provided via telehealth</a:t>
            </a:r>
            <a:endParaRPr/>
          </a:p>
        </p:txBody>
      </p:sp>
      <p:grpSp>
        <p:nvGrpSpPr>
          <p:cNvPr id="4446" name="Google Shape;4446;p38"/>
          <p:cNvGrpSpPr/>
          <p:nvPr/>
        </p:nvGrpSpPr>
        <p:grpSpPr>
          <a:xfrm>
            <a:off x="-11734800" y="545068"/>
            <a:ext cx="2286000" cy="1512332"/>
            <a:chOff x="863384" y="-231864"/>
            <a:chExt cx="2628900" cy="1461204"/>
          </a:xfrm>
        </p:grpSpPr>
        <p:sp>
          <p:nvSpPr>
            <p:cNvPr id="4447" name="Google Shape;4447;p38"/>
            <p:cNvSpPr txBox="1"/>
            <p:nvPr/>
          </p:nvSpPr>
          <p:spPr>
            <a:xfrm>
              <a:off x="863384" y="-231864"/>
              <a:ext cx="2628900"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SDOH Risk Assessment</a:t>
              </a:r>
              <a:endParaRPr/>
            </a:p>
          </p:txBody>
        </p:sp>
        <p:sp>
          <p:nvSpPr>
            <p:cNvPr id="4448" name="Google Shape;4448;p38"/>
            <p:cNvSpPr txBox="1"/>
            <p:nvPr/>
          </p:nvSpPr>
          <p:spPr>
            <a:xfrm>
              <a:off x="961700" y="872495"/>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Services</a:t>
              </a:r>
              <a:endParaRPr/>
            </a:p>
          </p:txBody>
        </p:sp>
        <p:cxnSp>
          <p:nvCxnSpPr>
            <p:cNvPr id="4449" name="Google Shape;4449;p38"/>
            <p:cNvCxnSpPr/>
            <p:nvPr/>
          </p:nvCxnSpPr>
          <p:spPr>
            <a:xfrm>
              <a:off x="1205784" y="735282"/>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4450" name="Google Shape;4450;p38"/>
          <p:cNvGrpSpPr/>
          <p:nvPr/>
        </p:nvGrpSpPr>
        <p:grpSpPr>
          <a:xfrm>
            <a:off x="990600" y="7974307"/>
            <a:ext cx="9072646" cy="5526258"/>
            <a:chOff x="990600" y="112542"/>
            <a:chExt cx="9072646" cy="5526258"/>
          </a:xfrm>
        </p:grpSpPr>
        <p:grpSp>
          <p:nvGrpSpPr>
            <p:cNvPr id="4451" name="Google Shape;4451;p38"/>
            <p:cNvGrpSpPr/>
            <p:nvPr/>
          </p:nvGrpSpPr>
          <p:grpSpPr>
            <a:xfrm rot="-349223">
              <a:off x="1231285" y="367835"/>
              <a:ext cx="5289831" cy="5015672"/>
              <a:chOff x="-3252572" y="-1447800"/>
              <a:chExt cx="7444753" cy="7058910"/>
            </a:xfrm>
          </p:grpSpPr>
          <p:sp>
            <p:nvSpPr>
              <p:cNvPr id="4452" name="Google Shape;4452;p38"/>
              <p:cNvSpPr/>
              <p:nvPr/>
            </p:nvSpPr>
            <p:spPr>
              <a:xfrm>
                <a:off x="-2443592" y="-613686"/>
                <a:ext cx="5415392" cy="5415392"/>
              </a:xfrm>
              <a:prstGeom prst="ellipse">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53" name="Google Shape;4453;p38"/>
              <p:cNvSpPr/>
              <p:nvPr/>
            </p:nvSpPr>
            <p:spPr>
              <a:xfrm>
                <a:off x="-3252572" y="-1447800"/>
                <a:ext cx="7058910" cy="7058910"/>
              </a:xfrm>
              <a:custGeom>
                <a:avLst/>
                <a:gdLst/>
                <a:ahLst/>
                <a:cxnLst/>
                <a:rect l="l" t="t" r="r" b="b"/>
                <a:pathLst>
                  <a:path w="3690570" h="3690570" extrusionOk="0">
                    <a:moveTo>
                      <a:pt x="1845285" y="0"/>
                    </a:moveTo>
                    <a:cubicBezTo>
                      <a:pt x="2864408" y="0"/>
                      <a:pt x="3690570" y="826162"/>
                      <a:pt x="3690570" y="1845285"/>
                    </a:cubicBezTo>
                    <a:cubicBezTo>
                      <a:pt x="3690570" y="2864408"/>
                      <a:pt x="2864408" y="3690570"/>
                      <a:pt x="1845285" y="3690570"/>
                    </a:cubicBezTo>
                    <a:cubicBezTo>
                      <a:pt x="826162" y="3690570"/>
                      <a:pt x="0" y="2864408"/>
                      <a:pt x="0" y="1845285"/>
                    </a:cubicBezTo>
                    <a:cubicBezTo>
                      <a:pt x="0" y="826162"/>
                      <a:pt x="826162" y="0"/>
                      <a:pt x="1845285" y="0"/>
                    </a:cubicBezTo>
                    <a:close/>
                    <a:moveTo>
                      <a:pt x="1845286" y="238299"/>
                    </a:moveTo>
                    <a:cubicBezTo>
                      <a:pt x="957772" y="238299"/>
                      <a:pt x="238299" y="957772"/>
                      <a:pt x="238299" y="1845286"/>
                    </a:cubicBezTo>
                    <a:cubicBezTo>
                      <a:pt x="238299" y="2732800"/>
                      <a:pt x="957772" y="3452273"/>
                      <a:pt x="1845286" y="3452273"/>
                    </a:cubicBezTo>
                    <a:cubicBezTo>
                      <a:pt x="2732800" y="3452273"/>
                      <a:pt x="3452273" y="2732800"/>
                      <a:pt x="3452273" y="1845286"/>
                    </a:cubicBezTo>
                    <a:cubicBezTo>
                      <a:pt x="3452273" y="957772"/>
                      <a:pt x="2732800" y="238299"/>
                      <a:pt x="1845286" y="238299"/>
                    </a:cubicBezTo>
                    <a:close/>
                  </a:path>
                </a:pathLst>
              </a:custGeom>
              <a:solidFill>
                <a:srgbClr val="4242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454" name="Google Shape;4454;p38"/>
              <p:cNvGrpSpPr/>
              <p:nvPr/>
            </p:nvGrpSpPr>
            <p:grpSpPr>
              <a:xfrm>
                <a:off x="2668181" y="1854698"/>
                <a:ext cx="1524000" cy="1524000"/>
                <a:chOff x="2306292" y="172691"/>
                <a:chExt cx="1524000" cy="1524000"/>
              </a:xfrm>
            </p:grpSpPr>
            <p:sp>
              <p:nvSpPr>
                <p:cNvPr id="4455" name="Google Shape;4455;p38"/>
                <p:cNvSpPr/>
                <p:nvPr/>
              </p:nvSpPr>
              <p:spPr>
                <a:xfrm>
                  <a:off x="2306292" y="172691"/>
                  <a:ext cx="1524000" cy="1524000"/>
                </a:xfrm>
                <a:prstGeom prst="ellipse">
                  <a:avLst/>
                </a:prstGeom>
                <a:solidFill>
                  <a:srgbClr val="9B9B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56" name="Google Shape;4456;p38"/>
                <p:cNvSpPr/>
                <p:nvPr/>
              </p:nvSpPr>
              <p:spPr>
                <a:xfrm>
                  <a:off x="2468838" y="335237"/>
                  <a:ext cx="1198909" cy="1198909"/>
                </a:xfrm>
                <a:prstGeom prst="ellipse">
                  <a:avLst/>
                </a:prstGeom>
                <a:solidFill>
                  <a:srgbClr val="F5F5F4">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457" name="Google Shape;4457;p38"/>
              <p:cNvGrpSpPr/>
              <p:nvPr/>
            </p:nvGrpSpPr>
            <p:grpSpPr>
              <a:xfrm>
                <a:off x="2306292" y="-212395"/>
                <a:ext cx="1524000" cy="1524000"/>
                <a:chOff x="2306292" y="172691"/>
                <a:chExt cx="1524000" cy="1524000"/>
              </a:xfrm>
            </p:grpSpPr>
            <p:grpSp>
              <p:nvGrpSpPr>
                <p:cNvPr id="4458" name="Google Shape;4458;p38"/>
                <p:cNvGrpSpPr/>
                <p:nvPr/>
              </p:nvGrpSpPr>
              <p:grpSpPr>
                <a:xfrm>
                  <a:off x="2306292" y="172691"/>
                  <a:ext cx="1524000" cy="1524000"/>
                  <a:chOff x="2306292" y="172691"/>
                  <a:chExt cx="1524000" cy="1524000"/>
                </a:xfrm>
              </p:grpSpPr>
              <p:sp>
                <p:nvSpPr>
                  <p:cNvPr id="4459" name="Google Shape;4459;p38"/>
                  <p:cNvSpPr/>
                  <p:nvPr/>
                </p:nvSpPr>
                <p:spPr>
                  <a:xfrm>
                    <a:off x="2306292" y="172691"/>
                    <a:ext cx="1524000" cy="1524000"/>
                  </a:xfrm>
                  <a:prstGeom prst="ellipse">
                    <a:avLst/>
                  </a:prstGeom>
                  <a:solidFill>
                    <a:srgbClr val="9B9B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60" name="Google Shape;4460;p38"/>
                  <p:cNvSpPr/>
                  <p:nvPr/>
                </p:nvSpPr>
                <p:spPr>
                  <a:xfrm>
                    <a:off x="2468838" y="335237"/>
                    <a:ext cx="1198909" cy="1198909"/>
                  </a:xfrm>
                  <a:prstGeom prst="ellipse">
                    <a:avLst/>
                  </a:prstGeom>
                  <a:solidFill>
                    <a:srgbClr val="F5F5F4">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461" name="Google Shape;4461;p38"/>
                <p:cNvSpPr txBox="1"/>
                <p:nvPr/>
              </p:nvSpPr>
              <p:spPr>
                <a:xfrm rot="-2475544">
                  <a:off x="2761735" y="503804"/>
                  <a:ext cx="598273"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000" b="1">
                    <a:solidFill>
                      <a:schemeClr val="dk1"/>
                    </a:solidFill>
                    <a:latin typeface="Open Sans"/>
                    <a:ea typeface="Open Sans"/>
                    <a:cs typeface="Open Sans"/>
                    <a:sym typeface="Open Sans"/>
                  </a:endParaRPr>
                </a:p>
              </p:txBody>
            </p:sp>
          </p:grpSp>
          <p:grpSp>
            <p:nvGrpSpPr>
              <p:cNvPr id="4462" name="Google Shape;4462;p38"/>
              <p:cNvGrpSpPr/>
              <p:nvPr/>
            </p:nvGrpSpPr>
            <p:grpSpPr>
              <a:xfrm>
                <a:off x="1736854" y="3732904"/>
                <a:ext cx="1524000" cy="1524000"/>
                <a:chOff x="2306292" y="172691"/>
                <a:chExt cx="1524000" cy="1524000"/>
              </a:xfrm>
            </p:grpSpPr>
            <p:sp>
              <p:nvSpPr>
                <p:cNvPr id="4463" name="Google Shape;4463;p38"/>
                <p:cNvSpPr/>
                <p:nvPr/>
              </p:nvSpPr>
              <p:spPr>
                <a:xfrm>
                  <a:off x="2306292" y="172691"/>
                  <a:ext cx="1524000" cy="1524000"/>
                </a:xfrm>
                <a:prstGeom prst="ellipse">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64" name="Google Shape;4464;p38"/>
                <p:cNvSpPr/>
                <p:nvPr/>
              </p:nvSpPr>
              <p:spPr>
                <a:xfrm>
                  <a:off x="2468838" y="335237"/>
                  <a:ext cx="1198909" cy="1198909"/>
                </a:xfrm>
                <a:prstGeom prst="ellipse">
                  <a:avLst/>
                </a:prstGeom>
                <a:solidFill>
                  <a:srgbClr val="F5F5F4">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4465" name="Google Shape;4465;p38"/>
            <p:cNvGrpSpPr/>
            <p:nvPr/>
          </p:nvGrpSpPr>
          <p:grpSpPr>
            <a:xfrm>
              <a:off x="6435898" y="1041813"/>
              <a:ext cx="3627348" cy="966661"/>
              <a:chOff x="6435898" y="1041813"/>
              <a:chExt cx="3627348" cy="966661"/>
            </a:xfrm>
          </p:grpSpPr>
          <p:sp>
            <p:nvSpPr>
              <p:cNvPr id="4466" name="Google Shape;4466;p38"/>
              <p:cNvSpPr/>
              <p:nvPr/>
            </p:nvSpPr>
            <p:spPr>
              <a:xfrm>
                <a:off x="6435898" y="1041813"/>
                <a:ext cx="3627348" cy="966661"/>
              </a:xfrm>
              <a:prstGeom prst="flowChartTerminator">
                <a:avLst/>
              </a:prstGeom>
              <a:solidFill>
                <a:srgbClr val="9B9B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67" name="Google Shape;4467;p38"/>
              <p:cNvSpPr txBox="1"/>
              <p:nvPr/>
            </p:nvSpPr>
            <p:spPr>
              <a:xfrm>
                <a:off x="6724491" y="1205513"/>
                <a:ext cx="285602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5F5F4"/>
                    </a:solidFill>
                    <a:latin typeface="Open Sans"/>
                    <a:ea typeface="Open Sans"/>
                    <a:cs typeface="Open Sans"/>
                    <a:sym typeface="Open Sans"/>
                  </a:rPr>
                  <a:t>U.S. Health Insurance Landscape &amp; Medicare</a:t>
                </a:r>
                <a:endParaRPr/>
              </a:p>
            </p:txBody>
          </p:sp>
        </p:grpSp>
      </p:grpSp>
      <p:sp>
        <p:nvSpPr>
          <p:cNvPr id="4468" name="Google Shape;4468;p38"/>
          <p:cNvSpPr/>
          <p:nvPr/>
        </p:nvSpPr>
        <p:spPr>
          <a:xfrm>
            <a:off x="6753123" y="10400876"/>
            <a:ext cx="3627348" cy="966661"/>
          </a:xfrm>
          <a:prstGeom prst="flowChartTerminator">
            <a:avLst/>
          </a:prstGeom>
          <a:solidFill>
            <a:srgbClr val="9B9B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69" name="Google Shape;4469;p38"/>
          <p:cNvSpPr txBox="1"/>
          <p:nvPr/>
        </p:nvSpPr>
        <p:spPr>
          <a:xfrm>
            <a:off x="7033060" y="10562319"/>
            <a:ext cx="316082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5F5F4"/>
                </a:solidFill>
                <a:latin typeface="Open Sans"/>
                <a:ea typeface="Open Sans"/>
                <a:cs typeface="Open Sans"/>
                <a:sym typeface="Open Sans"/>
              </a:rPr>
              <a:t>Community Health Integration (CHI) Services</a:t>
            </a:r>
            <a:endParaRPr/>
          </a:p>
        </p:txBody>
      </p:sp>
      <p:sp>
        <p:nvSpPr>
          <p:cNvPr id="4470" name="Google Shape;4470;p38"/>
          <p:cNvSpPr/>
          <p:nvPr/>
        </p:nvSpPr>
        <p:spPr>
          <a:xfrm>
            <a:off x="6265671" y="11824737"/>
            <a:ext cx="3627348" cy="966661"/>
          </a:xfrm>
          <a:prstGeom prst="flowChartTerminator">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71" name="Google Shape;4471;p38"/>
          <p:cNvSpPr txBox="1"/>
          <p:nvPr/>
        </p:nvSpPr>
        <p:spPr>
          <a:xfrm>
            <a:off x="6413487" y="12021617"/>
            <a:ext cx="336872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F5F5F4"/>
                </a:solidFill>
                <a:latin typeface="Open Sans"/>
                <a:ea typeface="Open Sans"/>
                <a:cs typeface="Open Sans"/>
                <a:sym typeface="Open Sans"/>
              </a:rPr>
              <a:t>Social Determinants of Health (SDOH) Risk Assessment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609600" y="304800"/>
            <a:ext cx="1097280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t>Learning Objectives</a:t>
            </a:r>
            <a:endParaRPr/>
          </a:p>
        </p:txBody>
      </p:sp>
      <p:sp>
        <p:nvSpPr>
          <p:cNvPr id="115" name="Google Shape;115;p3"/>
          <p:cNvSpPr txBox="1">
            <a:spLocks noGrp="1"/>
          </p:cNvSpPr>
          <p:nvPr>
            <p:ph type="body" idx="1"/>
          </p:nvPr>
        </p:nvSpPr>
        <p:spPr>
          <a:xfrm>
            <a:off x="609600" y="1447800"/>
            <a:ext cx="10972800" cy="4114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3F3F3F"/>
              </a:buClr>
              <a:buSzPts val="3200"/>
              <a:buFont typeface="Arial"/>
              <a:buChar char="•"/>
            </a:pPr>
            <a:r>
              <a:rPr lang="en-US"/>
              <a:t>Describe new Principal Illness Navigation requirements for Medicare reimbursement</a:t>
            </a:r>
            <a:endParaRPr/>
          </a:p>
          <a:p>
            <a:pPr marL="342900" lvl="0" indent="-342900" algn="l" rtl="0">
              <a:spcBef>
                <a:spcPts val="640"/>
              </a:spcBef>
              <a:spcAft>
                <a:spcPts val="0"/>
              </a:spcAft>
              <a:buClr>
                <a:srgbClr val="3F3F3F"/>
              </a:buClr>
              <a:buSzPts val="3200"/>
              <a:buFont typeface="Arial"/>
              <a:buChar char="•"/>
            </a:pPr>
            <a:r>
              <a:rPr lang="en-US"/>
              <a:t>Identify free resources to meet CMS billing requirements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sp>
        <p:nvSpPr>
          <p:cNvPr id="4477" name="Google Shape;4477;p39"/>
          <p:cNvSpPr/>
          <p:nvPr/>
        </p:nvSpPr>
        <p:spPr>
          <a:xfrm>
            <a:off x="228600" y="7162800"/>
            <a:ext cx="11734800" cy="5562600"/>
          </a:xfrm>
          <a:prstGeom prst="rect">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78" name="Google Shape;4478;p39"/>
          <p:cNvSpPr txBox="1"/>
          <p:nvPr/>
        </p:nvSpPr>
        <p:spPr>
          <a:xfrm>
            <a:off x="3319346" y="7800975"/>
            <a:ext cx="8415453" cy="43088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242"/>
              </a:buClr>
              <a:buSzPts val="3200"/>
              <a:buFont typeface="Open Sans"/>
              <a:buNone/>
            </a:pPr>
            <a:r>
              <a:rPr lang="en-US" sz="3200" b="1" i="0" strike="noStrike" cap="none">
                <a:solidFill>
                  <a:srgbClr val="424242"/>
                </a:solidFill>
                <a:latin typeface="Open Sans"/>
                <a:ea typeface="Open Sans"/>
                <a:cs typeface="Open Sans"/>
                <a:sym typeface="Open Sans"/>
              </a:rPr>
              <a:t>WHEN can the SDOH Risk Assessment Occur?</a:t>
            </a:r>
            <a:endParaRPr sz="3200" b="1" i="0" strike="noStrike" cap="none">
              <a:solidFill>
                <a:srgbClr val="424242"/>
              </a:solidFill>
              <a:latin typeface="Open Sans"/>
              <a:ea typeface="Open Sans"/>
              <a:cs typeface="Open Sans"/>
              <a:sym typeface="Open Sans"/>
            </a:endParaRPr>
          </a:p>
          <a:p>
            <a:pPr marL="457200" marR="0" lvl="0" indent="-457200" algn="l" rtl="0">
              <a:lnSpc>
                <a:spcPct val="100000"/>
              </a:lnSpc>
              <a:spcBef>
                <a:spcPts val="1200"/>
              </a:spcBef>
              <a:spcAft>
                <a:spcPts val="0"/>
              </a:spcAft>
              <a:buClr>
                <a:srgbClr val="424242"/>
              </a:buClr>
              <a:buSzPts val="2000"/>
              <a:buFont typeface="Arial"/>
              <a:buChar char="•"/>
            </a:pPr>
            <a:r>
              <a:rPr lang="en-US" sz="2000" b="1">
                <a:solidFill>
                  <a:srgbClr val="424242"/>
                </a:solidFill>
                <a:latin typeface="Open Sans"/>
                <a:ea typeface="Open Sans"/>
                <a:cs typeface="Open Sans"/>
                <a:sym typeface="Open Sans"/>
              </a:rPr>
              <a:t>Can be provided </a:t>
            </a:r>
            <a:r>
              <a:rPr lang="en-US" sz="2000" b="1" u="sng">
                <a:solidFill>
                  <a:srgbClr val="424242"/>
                </a:solidFill>
                <a:latin typeface="Open Sans"/>
                <a:ea typeface="Open Sans"/>
                <a:cs typeface="Open Sans"/>
                <a:sym typeface="Open Sans"/>
              </a:rPr>
              <a:t>no more often</a:t>
            </a:r>
            <a:r>
              <a:rPr lang="en-US" sz="2000" b="1">
                <a:solidFill>
                  <a:srgbClr val="424242"/>
                </a:solidFill>
                <a:latin typeface="Open Sans"/>
                <a:ea typeface="Open Sans"/>
                <a:cs typeface="Open Sans"/>
                <a:sym typeface="Open Sans"/>
              </a:rPr>
              <a:t> than every 6 months per practitioner, per beneficiary</a:t>
            </a:r>
            <a:endParaRPr/>
          </a:p>
          <a:p>
            <a:pPr marL="457200" marR="0" lvl="0" indent="-457200" algn="l" rtl="0">
              <a:lnSpc>
                <a:spcPct val="100000"/>
              </a:lnSpc>
              <a:spcBef>
                <a:spcPts val="1200"/>
              </a:spcBef>
              <a:spcAft>
                <a:spcPts val="0"/>
              </a:spcAft>
              <a:buClr>
                <a:srgbClr val="424242"/>
              </a:buClr>
              <a:buSzPts val="2000"/>
              <a:buFont typeface="Arial"/>
              <a:buChar char="•"/>
            </a:pPr>
            <a:r>
              <a:rPr lang="en-US" sz="2000" b="1">
                <a:solidFill>
                  <a:srgbClr val="424242"/>
                </a:solidFill>
                <a:latin typeface="Open Sans"/>
                <a:ea typeface="Open Sans"/>
                <a:cs typeface="Open Sans"/>
                <a:sym typeface="Open Sans"/>
              </a:rPr>
              <a:t>Can be provided in association with: </a:t>
            </a:r>
            <a:endParaRPr/>
          </a:p>
          <a:p>
            <a:pPr marL="914400" marR="0" lvl="1" indent="-457200" algn="l" rtl="0">
              <a:spcBef>
                <a:spcPts val="1200"/>
              </a:spcBef>
              <a:spcAft>
                <a:spcPts val="0"/>
              </a:spcAft>
              <a:buClr>
                <a:srgbClr val="424242"/>
              </a:buClr>
              <a:buSzPts val="2000"/>
              <a:buFont typeface="Arial"/>
              <a:buChar char="•"/>
            </a:pPr>
            <a:r>
              <a:rPr lang="en-US" sz="2000" b="0" i="0" u="none" strike="noStrike" cap="none">
                <a:solidFill>
                  <a:srgbClr val="424242"/>
                </a:solidFill>
                <a:latin typeface="Open Sans"/>
                <a:ea typeface="Open Sans"/>
                <a:cs typeface="Open Sans"/>
                <a:sym typeface="Open Sans"/>
              </a:rPr>
              <a:t>An evaluation and management (E/M) visit (which can include hospital discharge or transitional care management)</a:t>
            </a:r>
            <a:endParaRPr/>
          </a:p>
          <a:p>
            <a:pPr marL="914400" marR="0" lvl="1" indent="-457200" algn="l" rtl="0">
              <a:spcBef>
                <a:spcPts val="1200"/>
              </a:spcBef>
              <a:spcAft>
                <a:spcPts val="0"/>
              </a:spcAft>
              <a:buClr>
                <a:srgbClr val="424242"/>
              </a:buClr>
              <a:buSzPts val="2000"/>
              <a:buFont typeface="Arial"/>
              <a:buChar char="•"/>
            </a:pPr>
            <a:r>
              <a:rPr lang="en-US" sz="2000" b="0" i="0" u="none" strike="noStrike" cap="none">
                <a:solidFill>
                  <a:srgbClr val="424242"/>
                </a:solidFill>
                <a:latin typeface="Open Sans"/>
                <a:ea typeface="Open Sans"/>
                <a:cs typeface="Open Sans"/>
                <a:sym typeface="Open Sans"/>
              </a:rPr>
              <a:t>Behavioral health office visits (psychiatric diagnostic evaluation and health behavior assessment and intervention)</a:t>
            </a:r>
            <a:endParaRPr/>
          </a:p>
          <a:p>
            <a:pPr marL="914400" marR="0" lvl="1" indent="-457200" algn="l" rtl="0">
              <a:spcBef>
                <a:spcPts val="1200"/>
              </a:spcBef>
              <a:spcAft>
                <a:spcPts val="0"/>
              </a:spcAft>
              <a:buClr>
                <a:srgbClr val="424242"/>
              </a:buClr>
              <a:buSzPts val="2000"/>
              <a:buFont typeface="Arial"/>
              <a:buChar char="•"/>
            </a:pPr>
            <a:r>
              <a:rPr lang="en-US" sz="2000" b="0" i="0" u="none" strike="noStrike" cap="none">
                <a:solidFill>
                  <a:srgbClr val="424242"/>
                </a:solidFill>
                <a:latin typeface="Open Sans"/>
                <a:ea typeface="Open Sans"/>
                <a:cs typeface="Open Sans"/>
                <a:sym typeface="Open Sans"/>
              </a:rPr>
              <a:t>Annual wellness visit</a:t>
            </a:r>
            <a:endParaRPr/>
          </a:p>
        </p:txBody>
      </p:sp>
      <p:grpSp>
        <p:nvGrpSpPr>
          <p:cNvPr id="4479" name="Google Shape;4479;p39"/>
          <p:cNvGrpSpPr/>
          <p:nvPr/>
        </p:nvGrpSpPr>
        <p:grpSpPr>
          <a:xfrm>
            <a:off x="533400" y="7479268"/>
            <a:ext cx="2286000" cy="1512332"/>
            <a:chOff x="863384" y="-231864"/>
            <a:chExt cx="2628900" cy="1461204"/>
          </a:xfrm>
        </p:grpSpPr>
        <p:sp>
          <p:nvSpPr>
            <p:cNvPr id="4480" name="Google Shape;4480;p39"/>
            <p:cNvSpPr txBox="1"/>
            <p:nvPr/>
          </p:nvSpPr>
          <p:spPr>
            <a:xfrm>
              <a:off x="863384" y="-231864"/>
              <a:ext cx="2628900"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424242"/>
                  </a:solidFill>
                  <a:latin typeface="Open Sans"/>
                  <a:ea typeface="Open Sans"/>
                  <a:cs typeface="Open Sans"/>
                  <a:sym typeface="Open Sans"/>
                </a:rPr>
                <a:t>SDOH Risk Assessment</a:t>
              </a:r>
              <a:endParaRPr/>
            </a:p>
          </p:txBody>
        </p:sp>
        <p:sp>
          <p:nvSpPr>
            <p:cNvPr id="4481" name="Google Shape;4481;p39"/>
            <p:cNvSpPr txBox="1"/>
            <p:nvPr/>
          </p:nvSpPr>
          <p:spPr>
            <a:xfrm>
              <a:off x="961700" y="872495"/>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424242"/>
                  </a:solidFill>
                  <a:latin typeface="Open Sans"/>
                  <a:ea typeface="Open Sans"/>
                  <a:cs typeface="Open Sans"/>
                  <a:sym typeface="Open Sans"/>
                </a:rPr>
                <a:t>Timing</a:t>
              </a:r>
              <a:endParaRPr/>
            </a:p>
          </p:txBody>
        </p:sp>
        <p:cxnSp>
          <p:nvCxnSpPr>
            <p:cNvPr id="4482" name="Google Shape;4482;p39"/>
            <p:cNvCxnSpPr/>
            <p:nvPr/>
          </p:nvCxnSpPr>
          <p:spPr>
            <a:xfrm>
              <a:off x="1205784" y="735282"/>
              <a:ext cx="1944099" cy="0"/>
            </a:xfrm>
            <a:prstGeom prst="straightConnector1">
              <a:avLst/>
            </a:prstGeom>
            <a:noFill/>
            <a:ln w="9525" cap="flat" cmpd="sng">
              <a:solidFill>
                <a:srgbClr val="424242"/>
              </a:solidFill>
              <a:prstDash val="solid"/>
              <a:round/>
              <a:headEnd type="none" w="sm" len="sm"/>
              <a:tailEnd type="none" w="sm" len="sm"/>
            </a:ln>
          </p:spPr>
        </p:cxnSp>
      </p:grpSp>
      <p:sp>
        <p:nvSpPr>
          <p:cNvPr id="4483" name="Google Shape;4483;p39"/>
          <p:cNvSpPr/>
          <p:nvPr/>
        </p:nvSpPr>
        <p:spPr>
          <a:xfrm>
            <a:off x="12496800" y="228600"/>
            <a:ext cx="11734800" cy="55626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84" name="Google Shape;4484;p39"/>
          <p:cNvSpPr txBox="1"/>
          <p:nvPr/>
        </p:nvSpPr>
        <p:spPr>
          <a:xfrm>
            <a:off x="15697200" y="1524000"/>
            <a:ext cx="8229600" cy="33855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Open Sans"/>
              <a:buNone/>
            </a:pPr>
            <a:r>
              <a:rPr lang="en-US" sz="3200" b="1" i="0" strike="noStrike" cap="none">
                <a:solidFill>
                  <a:srgbClr val="FFFFFF"/>
                </a:solidFill>
                <a:latin typeface="Open Sans"/>
                <a:ea typeface="Open Sans"/>
                <a:cs typeface="Open Sans"/>
                <a:sym typeface="Open Sans"/>
              </a:rPr>
              <a:t>WHO can receive an SDOH Risk Assessment?</a:t>
            </a:r>
            <a:endParaRPr sz="3200" b="1" i="0" strike="noStrike" cap="none">
              <a:solidFill>
                <a:srgbClr val="FFFFFF"/>
              </a:solidFill>
              <a:latin typeface="Open Sans"/>
              <a:ea typeface="Open Sans"/>
              <a:cs typeface="Open Sans"/>
              <a:sym typeface="Open Sans"/>
            </a:endParaRPr>
          </a:p>
          <a:p>
            <a:pPr marL="457200" marR="0" lvl="0" indent="-457200" algn="l" rtl="0">
              <a:lnSpc>
                <a:spcPct val="100000"/>
              </a:lnSpc>
              <a:spcBef>
                <a:spcPts val="1200"/>
              </a:spcBef>
              <a:spcAft>
                <a:spcPts val="0"/>
              </a:spcAft>
              <a:buClr>
                <a:srgbClr val="FFFFFF"/>
              </a:buClr>
              <a:buSzPts val="2000"/>
              <a:buFont typeface="Arial"/>
              <a:buChar char="•"/>
            </a:pPr>
            <a:r>
              <a:rPr lang="en-US" sz="2000" i="0" u="none" strike="noStrike" cap="none">
                <a:solidFill>
                  <a:srgbClr val="FFFFFF"/>
                </a:solidFill>
                <a:latin typeface="Open Sans"/>
                <a:ea typeface="Open Sans"/>
                <a:cs typeface="Open Sans"/>
                <a:sym typeface="Open Sans"/>
              </a:rPr>
              <a:t>Medicare patient </a:t>
            </a:r>
            <a:endParaRPr/>
          </a:p>
          <a:p>
            <a:pPr marL="457200" marR="0" lvl="0" indent="-457200" algn="l" rtl="0">
              <a:spcBef>
                <a:spcPts val="1200"/>
              </a:spcBef>
              <a:spcAft>
                <a:spcPts val="0"/>
              </a:spcAft>
              <a:buClr>
                <a:srgbClr val="FFFFFF"/>
              </a:buClr>
              <a:buSzPts val="2000"/>
              <a:buFont typeface="Arial"/>
              <a:buChar char="•"/>
            </a:pPr>
            <a:r>
              <a:rPr lang="en-US" sz="2000">
                <a:solidFill>
                  <a:srgbClr val="FFFFFF"/>
                </a:solidFill>
                <a:latin typeface="Open Sans"/>
                <a:ea typeface="Open Sans"/>
                <a:cs typeface="Open Sans"/>
                <a:sym typeface="Open Sans"/>
              </a:rPr>
              <a:t>When the billing practitioner has </a:t>
            </a:r>
            <a:r>
              <a:rPr lang="en-US" sz="2000" b="1">
                <a:solidFill>
                  <a:srgbClr val="FFFFFF"/>
                </a:solidFill>
                <a:latin typeface="Open Sans"/>
                <a:ea typeface="Open Sans"/>
                <a:cs typeface="Open Sans"/>
                <a:sym typeface="Open Sans"/>
              </a:rPr>
              <a:t>reason to believe there are unmet SDOH needs </a:t>
            </a:r>
            <a:r>
              <a:rPr lang="en-US" sz="2000">
                <a:solidFill>
                  <a:srgbClr val="FFFFFF"/>
                </a:solidFill>
                <a:latin typeface="Open Sans"/>
                <a:ea typeface="Open Sans"/>
                <a:cs typeface="Open Sans"/>
                <a:sym typeface="Open Sans"/>
              </a:rPr>
              <a:t>that are interfering with the practitioner’s diagnosis and treatment of a condition or illness or will influence choice of treatment or plan of care</a:t>
            </a:r>
            <a:endParaRPr/>
          </a:p>
          <a:p>
            <a:pPr marL="914400" marR="0" lvl="1" indent="-457200" algn="l" rtl="0">
              <a:spcBef>
                <a:spcPts val="1200"/>
              </a:spcBef>
              <a:spcAft>
                <a:spcPts val="0"/>
              </a:spcAft>
              <a:buClr>
                <a:srgbClr val="FFFFFF"/>
              </a:buClr>
              <a:buSzPts val="2000"/>
              <a:buFont typeface="Arial"/>
              <a:buChar char="•"/>
            </a:pPr>
            <a:r>
              <a:rPr lang="en-US" sz="2000" b="1" i="1" u="none" strike="noStrike" cap="none">
                <a:solidFill>
                  <a:srgbClr val="FFFFFF"/>
                </a:solidFill>
                <a:latin typeface="Open Sans"/>
                <a:ea typeface="Open Sans"/>
                <a:cs typeface="Open Sans"/>
                <a:sym typeface="Open Sans"/>
              </a:rPr>
              <a:t>Not</a:t>
            </a:r>
            <a:r>
              <a:rPr lang="en-US" sz="2000" b="0" i="0" u="none" strike="noStrike" cap="none">
                <a:solidFill>
                  <a:srgbClr val="FFFFFF"/>
                </a:solidFill>
                <a:latin typeface="Open Sans"/>
                <a:ea typeface="Open Sans"/>
                <a:cs typeface="Open Sans"/>
                <a:sym typeface="Open Sans"/>
              </a:rPr>
              <a:t> intended for routine screening</a:t>
            </a:r>
            <a:endParaRPr sz="2000" b="0" i="1" u="none" strike="noStrike" cap="none">
              <a:solidFill>
                <a:srgbClr val="FFFFFF"/>
              </a:solidFill>
              <a:latin typeface="Open Sans"/>
              <a:ea typeface="Open Sans"/>
              <a:cs typeface="Open Sans"/>
              <a:sym typeface="Open Sans"/>
            </a:endParaRPr>
          </a:p>
        </p:txBody>
      </p:sp>
      <p:grpSp>
        <p:nvGrpSpPr>
          <p:cNvPr id="4485" name="Google Shape;4485;p39"/>
          <p:cNvGrpSpPr/>
          <p:nvPr/>
        </p:nvGrpSpPr>
        <p:grpSpPr>
          <a:xfrm>
            <a:off x="12801600" y="545068"/>
            <a:ext cx="2286000" cy="1512332"/>
            <a:chOff x="863384" y="-231864"/>
            <a:chExt cx="2628900" cy="1461204"/>
          </a:xfrm>
        </p:grpSpPr>
        <p:sp>
          <p:nvSpPr>
            <p:cNvPr id="4486" name="Google Shape;4486;p39"/>
            <p:cNvSpPr txBox="1"/>
            <p:nvPr/>
          </p:nvSpPr>
          <p:spPr>
            <a:xfrm>
              <a:off x="863384" y="-231864"/>
              <a:ext cx="2628900"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SDOH Risk Assessment</a:t>
              </a:r>
              <a:endParaRPr/>
            </a:p>
          </p:txBody>
        </p:sp>
        <p:sp>
          <p:nvSpPr>
            <p:cNvPr id="4487" name="Google Shape;4487;p39"/>
            <p:cNvSpPr txBox="1"/>
            <p:nvPr/>
          </p:nvSpPr>
          <p:spPr>
            <a:xfrm>
              <a:off x="961700" y="872495"/>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Eligibility</a:t>
              </a:r>
              <a:endParaRPr/>
            </a:p>
          </p:txBody>
        </p:sp>
        <p:cxnSp>
          <p:nvCxnSpPr>
            <p:cNvPr id="4488" name="Google Shape;4488;p39"/>
            <p:cNvCxnSpPr/>
            <p:nvPr/>
          </p:nvCxnSpPr>
          <p:spPr>
            <a:xfrm>
              <a:off x="1205784" y="735282"/>
              <a:ext cx="1944099" cy="0"/>
            </a:xfrm>
            <a:prstGeom prst="straightConnector1">
              <a:avLst/>
            </a:prstGeom>
            <a:noFill/>
            <a:ln w="9525" cap="flat" cmpd="sng">
              <a:solidFill>
                <a:srgbClr val="F5F5F4"/>
              </a:solidFill>
              <a:prstDash val="solid"/>
              <a:round/>
              <a:headEnd type="none" w="sm" len="sm"/>
              <a:tailEnd type="none" w="sm" len="sm"/>
            </a:ln>
          </p:spPr>
        </p:cxnSp>
      </p:grpSp>
      <p:sp>
        <p:nvSpPr>
          <p:cNvPr id="4489" name="Google Shape;4489;p39"/>
          <p:cNvSpPr/>
          <p:nvPr/>
        </p:nvSpPr>
        <p:spPr>
          <a:xfrm>
            <a:off x="228600" y="228600"/>
            <a:ext cx="11734800" cy="5562600"/>
          </a:xfrm>
          <a:prstGeom prst="rect">
            <a:avLst/>
          </a:prstGeom>
          <a:solidFill>
            <a:srgbClr val="4242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90" name="Google Shape;4490;p39"/>
          <p:cNvSpPr txBox="1"/>
          <p:nvPr/>
        </p:nvSpPr>
        <p:spPr>
          <a:xfrm>
            <a:off x="3343508" y="1546055"/>
            <a:ext cx="8229600" cy="3539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Open Sans"/>
              <a:buNone/>
            </a:pPr>
            <a:r>
              <a:rPr lang="en-US" sz="3200" b="1" i="0" strike="noStrike" cap="none">
                <a:solidFill>
                  <a:srgbClr val="FFFFFF"/>
                </a:solidFill>
                <a:latin typeface="Open Sans"/>
                <a:ea typeface="Open Sans"/>
                <a:cs typeface="Open Sans"/>
                <a:sym typeface="Open Sans"/>
              </a:rPr>
              <a:t>WHAT can the SDOH Risk Assessment Look Like?</a:t>
            </a:r>
            <a:endParaRPr sz="3200" b="1" i="0" strike="noStrike" cap="none">
              <a:solidFill>
                <a:srgbClr val="FFFFFF"/>
              </a:solidFill>
              <a:latin typeface="Open Sans"/>
              <a:ea typeface="Open Sans"/>
              <a:cs typeface="Open Sans"/>
              <a:sym typeface="Open Sans"/>
            </a:endParaRPr>
          </a:p>
          <a:p>
            <a:pPr marL="457200" marR="0" lvl="0" indent="-457200" algn="l" rtl="0">
              <a:lnSpc>
                <a:spcPct val="100000"/>
              </a:lnSpc>
              <a:spcBef>
                <a:spcPts val="1200"/>
              </a:spcBef>
              <a:spcAft>
                <a:spcPts val="0"/>
              </a:spcAft>
              <a:buClr>
                <a:srgbClr val="FFFFFF"/>
              </a:buClr>
              <a:buSzPts val="2000"/>
              <a:buFont typeface="Arial"/>
              <a:buChar char="•"/>
            </a:pPr>
            <a:r>
              <a:rPr lang="en-US" sz="2000">
                <a:solidFill>
                  <a:srgbClr val="FFFFFF"/>
                </a:solidFill>
                <a:latin typeface="Open Sans"/>
                <a:ea typeface="Open Sans"/>
                <a:cs typeface="Open Sans"/>
                <a:sym typeface="Open Sans"/>
              </a:rPr>
              <a:t>Must use a </a:t>
            </a:r>
            <a:r>
              <a:rPr lang="en-US" sz="2000" b="1">
                <a:solidFill>
                  <a:srgbClr val="FFFFFF"/>
                </a:solidFill>
                <a:latin typeface="Open Sans"/>
                <a:ea typeface="Open Sans"/>
                <a:cs typeface="Open Sans"/>
                <a:sym typeface="Open Sans"/>
              </a:rPr>
              <a:t>standardized, evidence-based SDOH risk assessment tool </a:t>
            </a:r>
            <a:r>
              <a:rPr lang="en-US" sz="2000">
                <a:solidFill>
                  <a:srgbClr val="FFFFFF"/>
                </a:solidFill>
                <a:latin typeface="Open Sans"/>
                <a:ea typeface="Open Sans"/>
                <a:cs typeface="Open Sans"/>
                <a:sym typeface="Open Sans"/>
              </a:rPr>
              <a:t>(though flexible on which tool) that includes:</a:t>
            </a:r>
            <a:endParaRPr/>
          </a:p>
          <a:p>
            <a:pPr marL="914400" marR="0" lvl="1" indent="-457200" algn="l" rtl="0">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Food insecurity, housing insecurity, transportation needs, utility difficulties</a:t>
            </a:r>
            <a:endParaRPr/>
          </a:p>
          <a:p>
            <a:pPr marL="457200" marR="0" lvl="0" indent="-457200" algn="l" rtl="0">
              <a:spcBef>
                <a:spcPts val="1200"/>
              </a:spcBef>
              <a:spcAft>
                <a:spcPts val="0"/>
              </a:spcAft>
              <a:buClr>
                <a:srgbClr val="FFFFFF"/>
              </a:buClr>
              <a:buSzPts val="2000"/>
              <a:buFont typeface="Arial"/>
              <a:buChar char="•"/>
            </a:pPr>
            <a:r>
              <a:rPr lang="en-US" sz="2000">
                <a:solidFill>
                  <a:srgbClr val="FFFFFF"/>
                </a:solidFill>
                <a:latin typeface="Open Sans"/>
                <a:ea typeface="Open Sans"/>
                <a:cs typeface="Open Sans"/>
                <a:sym typeface="Open Sans"/>
              </a:rPr>
              <a:t>Must be documented in the medical record </a:t>
            </a:r>
            <a:endParaRPr sz="2000" i="0" u="none" strike="noStrike" cap="none">
              <a:solidFill>
                <a:srgbClr val="FFFFFF"/>
              </a:solidFill>
              <a:latin typeface="Open Sans"/>
              <a:ea typeface="Open Sans"/>
              <a:cs typeface="Open Sans"/>
              <a:sym typeface="Open Sans"/>
            </a:endParaRPr>
          </a:p>
          <a:p>
            <a:pPr marL="457200" marR="0" lvl="0" indent="-457200" algn="l" rtl="0">
              <a:lnSpc>
                <a:spcPct val="100000"/>
              </a:lnSpc>
              <a:spcBef>
                <a:spcPts val="1200"/>
              </a:spcBef>
              <a:spcAft>
                <a:spcPts val="0"/>
              </a:spcAft>
              <a:buClr>
                <a:srgbClr val="FFFFFF"/>
              </a:buClr>
              <a:buSzPts val="2000"/>
              <a:buFont typeface="Arial"/>
              <a:buChar char="•"/>
            </a:pPr>
            <a:r>
              <a:rPr lang="en-US" sz="2000">
                <a:solidFill>
                  <a:srgbClr val="FFFFFF"/>
                </a:solidFill>
                <a:latin typeface="Open Sans"/>
                <a:ea typeface="Open Sans"/>
                <a:cs typeface="Open Sans"/>
                <a:sym typeface="Open Sans"/>
              </a:rPr>
              <a:t>Can be provided via telehealth</a:t>
            </a:r>
            <a:endParaRPr/>
          </a:p>
        </p:txBody>
      </p:sp>
      <p:grpSp>
        <p:nvGrpSpPr>
          <p:cNvPr id="4491" name="Google Shape;4491;p39"/>
          <p:cNvGrpSpPr/>
          <p:nvPr/>
        </p:nvGrpSpPr>
        <p:grpSpPr>
          <a:xfrm>
            <a:off x="533400" y="545068"/>
            <a:ext cx="2286000" cy="1512332"/>
            <a:chOff x="863384" y="-231864"/>
            <a:chExt cx="2628900" cy="1461204"/>
          </a:xfrm>
        </p:grpSpPr>
        <p:sp>
          <p:nvSpPr>
            <p:cNvPr id="4492" name="Google Shape;4492;p39"/>
            <p:cNvSpPr txBox="1"/>
            <p:nvPr/>
          </p:nvSpPr>
          <p:spPr>
            <a:xfrm>
              <a:off x="863384" y="-231864"/>
              <a:ext cx="2628900"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SDOH Risk Assessment</a:t>
              </a:r>
              <a:endParaRPr/>
            </a:p>
          </p:txBody>
        </p:sp>
        <p:sp>
          <p:nvSpPr>
            <p:cNvPr id="4493" name="Google Shape;4493;p39"/>
            <p:cNvSpPr txBox="1"/>
            <p:nvPr/>
          </p:nvSpPr>
          <p:spPr>
            <a:xfrm>
              <a:off x="961700" y="872495"/>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Services</a:t>
              </a:r>
              <a:endParaRPr/>
            </a:p>
          </p:txBody>
        </p:sp>
        <p:cxnSp>
          <p:nvCxnSpPr>
            <p:cNvPr id="4494" name="Google Shape;4494;p39"/>
            <p:cNvCxnSpPr/>
            <p:nvPr/>
          </p:nvCxnSpPr>
          <p:spPr>
            <a:xfrm>
              <a:off x="1205784" y="735282"/>
              <a:ext cx="1944099" cy="0"/>
            </a:xfrm>
            <a:prstGeom prst="straightConnector1">
              <a:avLst/>
            </a:prstGeom>
            <a:noFill/>
            <a:ln w="9525" cap="flat" cmpd="sng">
              <a:solidFill>
                <a:srgbClr val="F5F5F4"/>
              </a:solidFill>
              <a:prstDash val="solid"/>
              <a:round/>
              <a:headEnd type="none" w="sm" len="sm"/>
              <a:tailEnd type="none" w="sm" len="sm"/>
            </a:ln>
          </p:spPr>
        </p:cxn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99"/>
        <p:cNvGrpSpPr/>
        <p:nvPr/>
      </p:nvGrpSpPr>
      <p:grpSpPr>
        <a:xfrm>
          <a:off x="0" y="0"/>
          <a:ext cx="0" cy="0"/>
          <a:chOff x="0" y="0"/>
          <a:chExt cx="0" cy="0"/>
        </a:xfrm>
      </p:grpSpPr>
      <p:sp>
        <p:nvSpPr>
          <p:cNvPr id="4500" name="Google Shape;4500;p40"/>
          <p:cNvSpPr/>
          <p:nvPr/>
        </p:nvSpPr>
        <p:spPr>
          <a:xfrm>
            <a:off x="228600" y="228600"/>
            <a:ext cx="11734800" cy="5562600"/>
          </a:xfrm>
          <a:prstGeom prst="rect">
            <a:avLst/>
          </a:prstGeom>
          <a:solidFill>
            <a:srgbClr val="C7E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01" name="Google Shape;4501;p40"/>
          <p:cNvSpPr txBox="1"/>
          <p:nvPr/>
        </p:nvSpPr>
        <p:spPr>
          <a:xfrm>
            <a:off x="3319346" y="866775"/>
            <a:ext cx="8415453" cy="43088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242"/>
              </a:buClr>
              <a:buSzPts val="3200"/>
              <a:buFont typeface="Open Sans"/>
              <a:buNone/>
            </a:pPr>
            <a:r>
              <a:rPr lang="en-US" sz="3200" b="1" i="0" strike="noStrike" cap="none" dirty="0">
                <a:solidFill>
                  <a:srgbClr val="424242"/>
                </a:solidFill>
                <a:latin typeface="Open Sans"/>
                <a:ea typeface="Open Sans"/>
                <a:cs typeface="Open Sans"/>
                <a:sym typeface="Open Sans"/>
              </a:rPr>
              <a:t>WHEN can the SDOH Risk Assessment Occur?</a:t>
            </a:r>
            <a:endParaRPr sz="3200" b="1" i="0" strike="noStrike" cap="none" dirty="0">
              <a:solidFill>
                <a:srgbClr val="424242"/>
              </a:solidFill>
              <a:latin typeface="Open Sans"/>
              <a:ea typeface="Open Sans"/>
              <a:cs typeface="Open Sans"/>
              <a:sym typeface="Open Sans"/>
            </a:endParaRPr>
          </a:p>
          <a:p>
            <a:pPr marL="457200" marR="0" lvl="0" indent="-457200" algn="l" rtl="0">
              <a:lnSpc>
                <a:spcPct val="100000"/>
              </a:lnSpc>
              <a:spcBef>
                <a:spcPts val="1200"/>
              </a:spcBef>
              <a:spcAft>
                <a:spcPts val="0"/>
              </a:spcAft>
              <a:buClr>
                <a:srgbClr val="424242"/>
              </a:buClr>
              <a:buSzPts val="2000"/>
              <a:buFont typeface="Arial"/>
              <a:buChar char="•"/>
            </a:pPr>
            <a:r>
              <a:rPr lang="en-US" sz="2000" b="1" dirty="0">
                <a:solidFill>
                  <a:srgbClr val="424242"/>
                </a:solidFill>
                <a:latin typeface="Open Sans"/>
                <a:ea typeface="Open Sans"/>
                <a:cs typeface="Open Sans"/>
                <a:sym typeface="Open Sans"/>
              </a:rPr>
              <a:t>Can be provided </a:t>
            </a:r>
            <a:r>
              <a:rPr lang="en-US" sz="2000" b="1" u="sng" dirty="0">
                <a:solidFill>
                  <a:srgbClr val="424242"/>
                </a:solidFill>
                <a:latin typeface="Open Sans"/>
                <a:ea typeface="Open Sans"/>
                <a:cs typeface="Open Sans"/>
                <a:sym typeface="Open Sans"/>
              </a:rPr>
              <a:t>no more often</a:t>
            </a:r>
            <a:r>
              <a:rPr lang="en-US" sz="2000" b="1" dirty="0">
                <a:solidFill>
                  <a:srgbClr val="424242"/>
                </a:solidFill>
                <a:latin typeface="Open Sans"/>
                <a:ea typeface="Open Sans"/>
                <a:cs typeface="Open Sans"/>
                <a:sym typeface="Open Sans"/>
              </a:rPr>
              <a:t> than every 6 months per practitioner, per beneficiary</a:t>
            </a:r>
            <a:endParaRPr dirty="0"/>
          </a:p>
          <a:p>
            <a:pPr marL="457200" marR="0" lvl="0" indent="-457200" algn="l" rtl="0">
              <a:lnSpc>
                <a:spcPct val="100000"/>
              </a:lnSpc>
              <a:spcBef>
                <a:spcPts val="1200"/>
              </a:spcBef>
              <a:spcAft>
                <a:spcPts val="0"/>
              </a:spcAft>
              <a:buClr>
                <a:srgbClr val="424242"/>
              </a:buClr>
              <a:buSzPts val="2000"/>
              <a:buFont typeface="Arial"/>
              <a:buChar char="•"/>
            </a:pPr>
            <a:r>
              <a:rPr lang="en-US" sz="2000" b="1" dirty="0">
                <a:solidFill>
                  <a:srgbClr val="424242"/>
                </a:solidFill>
                <a:latin typeface="Open Sans"/>
                <a:ea typeface="Open Sans"/>
                <a:cs typeface="Open Sans"/>
                <a:sym typeface="Open Sans"/>
              </a:rPr>
              <a:t>Can be provided in association with: </a:t>
            </a:r>
            <a:endParaRPr dirty="0"/>
          </a:p>
          <a:p>
            <a:pPr marL="914400" marR="0" lvl="1" indent="-457200" algn="l" rtl="0">
              <a:spcBef>
                <a:spcPts val="1200"/>
              </a:spcBef>
              <a:spcAft>
                <a:spcPts val="0"/>
              </a:spcAft>
              <a:buClr>
                <a:srgbClr val="424242"/>
              </a:buClr>
              <a:buSzPts val="2000"/>
              <a:buFont typeface="Arial"/>
              <a:buChar char="•"/>
            </a:pPr>
            <a:r>
              <a:rPr lang="en-US" sz="2000" b="0" i="0" u="none" strike="noStrike" cap="none" dirty="0">
                <a:solidFill>
                  <a:srgbClr val="424242"/>
                </a:solidFill>
                <a:latin typeface="Open Sans"/>
                <a:ea typeface="Open Sans"/>
                <a:cs typeface="Open Sans"/>
                <a:sym typeface="Open Sans"/>
              </a:rPr>
              <a:t>An evaluation and management (E/M) visit (which can include hospital discharge or transitional care management)</a:t>
            </a:r>
            <a:endParaRPr dirty="0"/>
          </a:p>
          <a:p>
            <a:pPr marL="914400" marR="0" lvl="1" indent="-457200" algn="l" rtl="0">
              <a:spcBef>
                <a:spcPts val="1200"/>
              </a:spcBef>
              <a:spcAft>
                <a:spcPts val="0"/>
              </a:spcAft>
              <a:buClr>
                <a:srgbClr val="424242"/>
              </a:buClr>
              <a:buSzPts val="2000"/>
              <a:buFont typeface="Arial"/>
              <a:buChar char="•"/>
            </a:pPr>
            <a:r>
              <a:rPr lang="en-US" sz="2000" b="0" i="0" u="none" strike="noStrike" cap="none" dirty="0">
                <a:solidFill>
                  <a:srgbClr val="424242"/>
                </a:solidFill>
                <a:latin typeface="Open Sans"/>
                <a:ea typeface="Open Sans"/>
                <a:cs typeface="Open Sans"/>
                <a:sym typeface="Open Sans"/>
              </a:rPr>
              <a:t>Behavioral health office visits (psychiatric diagnostic evaluation and health behavior assessment and intervention)</a:t>
            </a:r>
            <a:endParaRPr dirty="0"/>
          </a:p>
          <a:p>
            <a:pPr marL="914400" marR="0" lvl="1" indent="-457200" algn="l" rtl="0">
              <a:spcBef>
                <a:spcPts val="1200"/>
              </a:spcBef>
              <a:spcAft>
                <a:spcPts val="0"/>
              </a:spcAft>
              <a:buClr>
                <a:srgbClr val="424242"/>
              </a:buClr>
              <a:buSzPts val="2000"/>
              <a:buFont typeface="Arial"/>
              <a:buChar char="•"/>
            </a:pPr>
            <a:r>
              <a:rPr lang="en-US" sz="2000" b="0" i="0" u="none" strike="noStrike" cap="none" dirty="0">
                <a:solidFill>
                  <a:srgbClr val="424242"/>
                </a:solidFill>
                <a:latin typeface="Open Sans"/>
                <a:ea typeface="Open Sans"/>
                <a:cs typeface="Open Sans"/>
                <a:sym typeface="Open Sans"/>
              </a:rPr>
              <a:t>Annual wellness visit</a:t>
            </a:r>
            <a:endParaRPr dirty="0"/>
          </a:p>
        </p:txBody>
      </p:sp>
      <p:grpSp>
        <p:nvGrpSpPr>
          <p:cNvPr id="4502" name="Google Shape;4502;p40"/>
          <p:cNvGrpSpPr/>
          <p:nvPr/>
        </p:nvGrpSpPr>
        <p:grpSpPr>
          <a:xfrm>
            <a:off x="533400" y="545068"/>
            <a:ext cx="2286000" cy="1512332"/>
            <a:chOff x="863384" y="-231864"/>
            <a:chExt cx="2628900" cy="1461204"/>
          </a:xfrm>
        </p:grpSpPr>
        <p:sp>
          <p:nvSpPr>
            <p:cNvPr id="4503" name="Google Shape;4503;p40"/>
            <p:cNvSpPr txBox="1"/>
            <p:nvPr/>
          </p:nvSpPr>
          <p:spPr>
            <a:xfrm>
              <a:off x="863384" y="-231864"/>
              <a:ext cx="2628900"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424242"/>
                  </a:solidFill>
                  <a:latin typeface="Open Sans"/>
                  <a:ea typeface="Open Sans"/>
                  <a:cs typeface="Open Sans"/>
                  <a:sym typeface="Open Sans"/>
                </a:rPr>
                <a:t>SDOH Risk Assessment</a:t>
              </a:r>
              <a:endParaRPr/>
            </a:p>
          </p:txBody>
        </p:sp>
        <p:sp>
          <p:nvSpPr>
            <p:cNvPr id="4504" name="Google Shape;4504;p40"/>
            <p:cNvSpPr txBox="1"/>
            <p:nvPr/>
          </p:nvSpPr>
          <p:spPr>
            <a:xfrm>
              <a:off x="961700" y="872495"/>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424242"/>
                  </a:solidFill>
                  <a:latin typeface="Open Sans"/>
                  <a:ea typeface="Open Sans"/>
                  <a:cs typeface="Open Sans"/>
                  <a:sym typeface="Open Sans"/>
                </a:rPr>
                <a:t>Timing</a:t>
              </a:r>
              <a:endParaRPr/>
            </a:p>
          </p:txBody>
        </p:sp>
        <p:cxnSp>
          <p:nvCxnSpPr>
            <p:cNvPr id="4505" name="Google Shape;4505;p40"/>
            <p:cNvCxnSpPr/>
            <p:nvPr/>
          </p:nvCxnSpPr>
          <p:spPr>
            <a:xfrm>
              <a:off x="1205784" y="735282"/>
              <a:ext cx="1944099" cy="0"/>
            </a:xfrm>
            <a:prstGeom prst="straightConnector1">
              <a:avLst/>
            </a:prstGeom>
            <a:noFill/>
            <a:ln w="9525" cap="flat" cmpd="sng">
              <a:solidFill>
                <a:srgbClr val="424242"/>
              </a:solidFill>
              <a:prstDash val="solid"/>
              <a:round/>
              <a:headEnd type="none" w="sm" len="sm"/>
              <a:tailEnd type="none" w="sm" len="sm"/>
            </a:ln>
          </p:spPr>
        </p:cxnSp>
      </p:grpSp>
      <p:sp>
        <p:nvSpPr>
          <p:cNvPr id="4506" name="Google Shape;4506;p40"/>
          <p:cNvSpPr/>
          <p:nvPr/>
        </p:nvSpPr>
        <p:spPr>
          <a:xfrm>
            <a:off x="12496800" y="-5867400"/>
            <a:ext cx="11734800" cy="55626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07" name="Google Shape;4507;p40"/>
          <p:cNvSpPr txBox="1"/>
          <p:nvPr/>
        </p:nvSpPr>
        <p:spPr>
          <a:xfrm>
            <a:off x="15697200" y="-4572000"/>
            <a:ext cx="8229600" cy="33855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Open Sans"/>
              <a:buNone/>
            </a:pPr>
            <a:r>
              <a:rPr lang="en-US" sz="3200" b="1" i="0" strike="noStrike" cap="none">
                <a:solidFill>
                  <a:srgbClr val="FFFFFF"/>
                </a:solidFill>
                <a:latin typeface="Open Sans"/>
                <a:ea typeface="Open Sans"/>
                <a:cs typeface="Open Sans"/>
                <a:sym typeface="Open Sans"/>
              </a:rPr>
              <a:t>WHO can receive an SDOH Risk Assessment?</a:t>
            </a:r>
            <a:endParaRPr sz="3200" b="1" i="0" strike="noStrike" cap="none">
              <a:solidFill>
                <a:srgbClr val="FFFFFF"/>
              </a:solidFill>
              <a:latin typeface="Open Sans"/>
              <a:ea typeface="Open Sans"/>
              <a:cs typeface="Open Sans"/>
              <a:sym typeface="Open Sans"/>
            </a:endParaRPr>
          </a:p>
          <a:p>
            <a:pPr marL="457200" marR="0" lvl="0" indent="-457200" algn="l" rtl="0">
              <a:lnSpc>
                <a:spcPct val="100000"/>
              </a:lnSpc>
              <a:spcBef>
                <a:spcPts val="1200"/>
              </a:spcBef>
              <a:spcAft>
                <a:spcPts val="0"/>
              </a:spcAft>
              <a:buClr>
                <a:srgbClr val="FFFFFF"/>
              </a:buClr>
              <a:buSzPts val="2000"/>
              <a:buFont typeface="Arial"/>
              <a:buChar char="•"/>
            </a:pPr>
            <a:r>
              <a:rPr lang="en-US" sz="2000" i="0" u="none" strike="noStrike" cap="none">
                <a:solidFill>
                  <a:srgbClr val="FFFFFF"/>
                </a:solidFill>
                <a:latin typeface="Open Sans"/>
                <a:ea typeface="Open Sans"/>
                <a:cs typeface="Open Sans"/>
                <a:sym typeface="Open Sans"/>
              </a:rPr>
              <a:t>Medicare patient </a:t>
            </a:r>
            <a:endParaRPr/>
          </a:p>
          <a:p>
            <a:pPr marL="457200" marR="0" lvl="0" indent="-457200" algn="l" rtl="0">
              <a:spcBef>
                <a:spcPts val="1200"/>
              </a:spcBef>
              <a:spcAft>
                <a:spcPts val="0"/>
              </a:spcAft>
              <a:buClr>
                <a:srgbClr val="FFFFFF"/>
              </a:buClr>
              <a:buSzPts val="2000"/>
              <a:buFont typeface="Arial"/>
              <a:buChar char="•"/>
            </a:pPr>
            <a:r>
              <a:rPr lang="en-US" sz="2000">
                <a:solidFill>
                  <a:srgbClr val="FFFFFF"/>
                </a:solidFill>
                <a:latin typeface="Open Sans"/>
                <a:ea typeface="Open Sans"/>
                <a:cs typeface="Open Sans"/>
                <a:sym typeface="Open Sans"/>
              </a:rPr>
              <a:t>When the billing practitioner has </a:t>
            </a:r>
            <a:r>
              <a:rPr lang="en-US" sz="2000" b="1">
                <a:solidFill>
                  <a:srgbClr val="FFFFFF"/>
                </a:solidFill>
                <a:latin typeface="Open Sans"/>
                <a:ea typeface="Open Sans"/>
                <a:cs typeface="Open Sans"/>
                <a:sym typeface="Open Sans"/>
              </a:rPr>
              <a:t>reason to believe there are unmet SDOH needs </a:t>
            </a:r>
            <a:r>
              <a:rPr lang="en-US" sz="2000">
                <a:solidFill>
                  <a:srgbClr val="FFFFFF"/>
                </a:solidFill>
                <a:latin typeface="Open Sans"/>
                <a:ea typeface="Open Sans"/>
                <a:cs typeface="Open Sans"/>
                <a:sym typeface="Open Sans"/>
              </a:rPr>
              <a:t>that are interfering with the practitioner’s diagnosis and treatment of a condition or illness or will influence choice of treatment or plan of care</a:t>
            </a:r>
            <a:endParaRPr/>
          </a:p>
          <a:p>
            <a:pPr marL="914400" marR="0" lvl="1" indent="-457200" algn="l" rtl="0">
              <a:spcBef>
                <a:spcPts val="1200"/>
              </a:spcBef>
              <a:spcAft>
                <a:spcPts val="0"/>
              </a:spcAft>
              <a:buClr>
                <a:srgbClr val="FFFFFF"/>
              </a:buClr>
              <a:buSzPts val="2000"/>
              <a:buFont typeface="Arial"/>
              <a:buChar char="•"/>
            </a:pPr>
            <a:r>
              <a:rPr lang="en-US" sz="2000" b="1" i="1" u="none" strike="noStrike" cap="none">
                <a:solidFill>
                  <a:srgbClr val="FFFFFF"/>
                </a:solidFill>
                <a:latin typeface="Open Sans"/>
                <a:ea typeface="Open Sans"/>
                <a:cs typeface="Open Sans"/>
                <a:sym typeface="Open Sans"/>
              </a:rPr>
              <a:t>Not</a:t>
            </a:r>
            <a:r>
              <a:rPr lang="en-US" sz="2000" b="0" i="0" u="none" strike="noStrike" cap="none">
                <a:solidFill>
                  <a:srgbClr val="FFFFFF"/>
                </a:solidFill>
                <a:latin typeface="Open Sans"/>
                <a:ea typeface="Open Sans"/>
                <a:cs typeface="Open Sans"/>
                <a:sym typeface="Open Sans"/>
              </a:rPr>
              <a:t> intended for routine screening</a:t>
            </a:r>
            <a:endParaRPr sz="2000" b="0" i="1" u="none" strike="noStrike" cap="none">
              <a:solidFill>
                <a:srgbClr val="FFFFFF"/>
              </a:solidFill>
              <a:latin typeface="Open Sans"/>
              <a:ea typeface="Open Sans"/>
              <a:cs typeface="Open Sans"/>
              <a:sym typeface="Open Sans"/>
            </a:endParaRPr>
          </a:p>
        </p:txBody>
      </p:sp>
      <p:grpSp>
        <p:nvGrpSpPr>
          <p:cNvPr id="4508" name="Google Shape;4508;p40"/>
          <p:cNvGrpSpPr/>
          <p:nvPr/>
        </p:nvGrpSpPr>
        <p:grpSpPr>
          <a:xfrm>
            <a:off x="12801600" y="-5550932"/>
            <a:ext cx="2286000" cy="1512332"/>
            <a:chOff x="863384" y="-231864"/>
            <a:chExt cx="2628900" cy="1461204"/>
          </a:xfrm>
        </p:grpSpPr>
        <p:sp>
          <p:nvSpPr>
            <p:cNvPr id="4509" name="Google Shape;4509;p40"/>
            <p:cNvSpPr txBox="1"/>
            <p:nvPr/>
          </p:nvSpPr>
          <p:spPr>
            <a:xfrm>
              <a:off x="863384" y="-231864"/>
              <a:ext cx="2628900"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SDOH Risk Assessment</a:t>
              </a:r>
              <a:endParaRPr/>
            </a:p>
          </p:txBody>
        </p:sp>
        <p:sp>
          <p:nvSpPr>
            <p:cNvPr id="4510" name="Google Shape;4510;p40"/>
            <p:cNvSpPr txBox="1"/>
            <p:nvPr/>
          </p:nvSpPr>
          <p:spPr>
            <a:xfrm>
              <a:off x="961700" y="872495"/>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Eligibility</a:t>
              </a:r>
              <a:endParaRPr/>
            </a:p>
          </p:txBody>
        </p:sp>
        <p:cxnSp>
          <p:nvCxnSpPr>
            <p:cNvPr id="4511" name="Google Shape;4511;p40"/>
            <p:cNvCxnSpPr/>
            <p:nvPr/>
          </p:nvCxnSpPr>
          <p:spPr>
            <a:xfrm>
              <a:off x="1205784" y="735282"/>
              <a:ext cx="1944099" cy="0"/>
            </a:xfrm>
            <a:prstGeom prst="straightConnector1">
              <a:avLst/>
            </a:prstGeom>
            <a:noFill/>
            <a:ln w="9525" cap="flat" cmpd="sng">
              <a:solidFill>
                <a:srgbClr val="F5F5F4"/>
              </a:solidFill>
              <a:prstDash val="solid"/>
              <a:round/>
              <a:headEnd type="none" w="sm" len="sm"/>
              <a:tailEnd type="none" w="sm" len="sm"/>
            </a:ln>
          </p:spPr>
        </p:cxnSp>
      </p:grpSp>
      <p:sp>
        <p:nvSpPr>
          <p:cNvPr id="4512" name="Google Shape;4512;p40"/>
          <p:cNvSpPr/>
          <p:nvPr/>
        </p:nvSpPr>
        <p:spPr>
          <a:xfrm>
            <a:off x="228600" y="-5867400"/>
            <a:ext cx="11734800" cy="5562600"/>
          </a:xfrm>
          <a:prstGeom prst="rect">
            <a:avLst/>
          </a:prstGeom>
          <a:solidFill>
            <a:srgbClr val="4242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13" name="Google Shape;4513;p40"/>
          <p:cNvSpPr txBox="1"/>
          <p:nvPr/>
        </p:nvSpPr>
        <p:spPr>
          <a:xfrm>
            <a:off x="3343508" y="-4549945"/>
            <a:ext cx="8229600" cy="3539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Open Sans"/>
              <a:buNone/>
            </a:pPr>
            <a:r>
              <a:rPr lang="en-US" sz="3200" b="1" i="0" strike="noStrike" cap="none">
                <a:solidFill>
                  <a:srgbClr val="FFFFFF"/>
                </a:solidFill>
                <a:latin typeface="Open Sans"/>
                <a:ea typeface="Open Sans"/>
                <a:cs typeface="Open Sans"/>
                <a:sym typeface="Open Sans"/>
              </a:rPr>
              <a:t>WHAT can the SDOH Risk Assessment Look Like?</a:t>
            </a:r>
            <a:endParaRPr sz="3200" b="1" i="0" strike="noStrike" cap="none">
              <a:solidFill>
                <a:srgbClr val="FFFFFF"/>
              </a:solidFill>
              <a:latin typeface="Open Sans"/>
              <a:ea typeface="Open Sans"/>
              <a:cs typeface="Open Sans"/>
              <a:sym typeface="Open Sans"/>
            </a:endParaRPr>
          </a:p>
          <a:p>
            <a:pPr marL="457200" marR="0" lvl="0" indent="-457200" algn="l" rtl="0">
              <a:lnSpc>
                <a:spcPct val="100000"/>
              </a:lnSpc>
              <a:spcBef>
                <a:spcPts val="1200"/>
              </a:spcBef>
              <a:spcAft>
                <a:spcPts val="0"/>
              </a:spcAft>
              <a:buClr>
                <a:srgbClr val="FFFFFF"/>
              </a:buClr>
              <a:buSzPts val="2000"/>
              <a:buFont typeface="Arial"/>
              <a:buChar char="•"/>
            </a:pPr>
            <a:r>
              <a:rPr lang="en-US" sz="2000">
                <a:solidFill>
                  <a:srgbClr val="FFFFFF"/>
                </a:solidFill>
                <a:latin typeface="Open Sans"/>
                <a:ea typeface="Open Sans"/>
                <a:cs typeface="Open Sans"/>
                <a:sym typeface="Open Sans"/>
              </a:rPr>
              <a:t>Must use a </a:t>
            </a:r>
            <a:r>
              <a:rPr lang="en-US" sz="2000" b="1">
                <a:solidFill>
                  <a:srgbClr val="FFFFFF"/>
                </a:solidFill>
                <a:latin typeface="Open Sans"/>
                <a:ea typeface="Open Sans"/>
                <a:cs typeface="Open Sans"/>
                <a:sym typeface="Open Sans"/>
              </a:rPr>
              <a:t>standardized, evidence-based SDOH risk assessment tool </a:t>
            </a:r>
            <a:r>
              <a:rPr lang="en-US" sz="2000">
                <a:solidFill>
                  <a:srgbClr val="FFFFFF"/>
                </a:solidFill>
                <a:latin typeface="Open Sans"/>
                <a:ea typeface="Open Sans"/>
                <a:cs typeface="Open Sans"/>
                <a:sym typeface="Open Sans"/>
              </a:rPr>
              <a:t>(though flexible on which tool) that includes:</a:t>
            </a:r>
            <a:endParaRPr/>
          </a:p>
          <a:p>
            <a:pPr marL="914400" marR="0" lvl="1" indent="-457200" algn="l" rtl="0">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Food insecurity, housing insecurity, transportation needs, utility difficulties</a:t>
            </a:r>
            <a:endParaRPr/>
          </a:p>
          <a:p>
            <a:pPr marL="457200" marR="0" lvl="0" indent="-457200" algn="l" rtl="0">
              <a:spcBef>
                <a:spcPts val="1200"/>
              </a:spcBef>
              <a:spcAft>
                <a:spcPts val="0"/>
              </a:spcAft>
              <a:buClr>
                <a:srgbClr val="FFFFFF"/>
              </a:buClr>
              <a:buSzPts val="2000"/>
              <a:buFont typeface="Arial"/>
              <a:buChar char="•"/>
            </a:pPr>
            <a:r>
              <a:rPr lang="en-US" sz="2000">
                <a:solidFill>
                  <a:srgbClr val="FFFFFF"/>
                </a:solidFill>
                <a:latin typeface="Open Sans"/>
                <a:ea typeface="Open Sans"/>
                <a:cs typeface="Open Sans"/>
                <a:sym typeface="Open Sans"/>
              </a:rPr>
              <a:t>Must be documented in the medical record </a:t>
            </a:r>
            <a:endParaRPr sz="2000" i="0" u="none" strike="noStrike" cap="none">
              <a:solidFill>
                <a:srgbClr val="FFFFFF"/>
              </a:solidFill>
              <a:latin typeface="Open Sans"/>
              <a:ea typeface="Open Sans"/>
              <a:cs typeface="Open Sans"/>
              <a:sym typeface="Open Sans"/>
            </a:endParaRPr>
          </a:p>
          <a:p>
            <a:pPr marL="457200" marR="0" lvl="0" indent="-457200" algn="l" rtl="0">
              <a:lnSpc>
                <a:spcPct val="100000"/>
              </a:lnSpc>
              <a:spcBef>
                <a:spcPts val="1200"/>
              </a:spcBef>
              <a:spcAft>
                <a:spcPts val="0"/>
              </a:spcAft>
              <a:buClr>
                <a:srgbClr val="FFFFFF"/>
              </a:buClr>
              <a:buSzPts val="2000"/>
              <a:buFont typeface="Arial"/>
              <a:buChar char="•"/>
            </a:pPr>
            <a:r>
              <a:rPr lang="en-US" sz="2000">
                <a:solidFill>
                  <a:srgbClr val="FFFFFF"/>
                </a:solidFill>
                <a:latin typeface="Open Sans"/>
                <a:ea typeface="Open Sans"/>
                <a:cs typeface="Open Sans"/>
                <a:sym typeface="Open Sans"/>
              </a:rPr>
              <a:t>Can be provided via telehealth</a:t>
            </a:r>
            <a:endParaRPr/>
          </a:p>
        </p:txBody>
      </p:sp>
      <p:grpSp>
        <p:nvGrpSpPr>
          <p:cNvPr id="4514" name="Google Shape;4514;p40"/>
          <p:cNvGrpSpPr/>
          <p:nvPr/>
        </p:nvGrpSpPr>
        <p:grpSpPr>
          <a:xfrm>
            <a:off x="533400" y="-5550932"/>
            <a:ext cx="2286000" cy="1512332"/>
            <a:chOff x="863384" y="-231864"/>
            <a:chExt cx="2628900" cy="1461204"/>
          </a:xfrm>
        </p:grpSpPr>
        <p:sp>
          <p:nvSpPr>
            <p:cNvPr id="4515" name="Google Shape;4515;p40"/>
            <p:cNvSpPr txBox="1"/>
            <p:nvPr/>
          </p:nvSpPr>
          <p:spPr>
            <a:xfrm>
              <a:off x="863384" y="-231864"/>
              <a:ext cx="2628900"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SDOH Risk Assessment</a:t>
              </a:r>
              <a:endParaRPr/>
            </a:p>
          </p:txBody>
        </p:sp>
        <p:sp>
          <p:nvSpPr>
            <p:cNvPr id="4516" name="Google Shape;4516;p40"/>
            <p:cNvSpPr txBox="1"/>
            <p:nvPr/>
          </p:nvSpPr>
          <p:spPr>
            <a:xfrm>
              <a:off x="961700" y="872495"/>
              <a:ext cx="2432266" cy="356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Services</a:t>
              </a:r>
              <a:endParaRPr/>
            </a:p>
          </p:txBody>
        </p:sp>
        <p:cxnSp>
          <p:nvCxnSpPr>
            <p:cNvPr id="4517" name="Google Shape;4517;p40"/>
            <p:cNvCxnSpPr/>
            <p:nvPr/>
          </p:nvCxnSpPr>
          <p:spPr>
            <a:xfrm>
              <a:off x="1205784" y="735282"/>
              <a:ext cx="1944099" cy="0"/>
            </a:xfrm>
            <a:prstGeom prst="straightConnector1">
              <a:avLst/>
            </a:prstGeom>
            <a:noFill/>
            <a:ln w="9525" cap="flat" cmpd="sng">
              <a:solidFill>
                <a:srgbClr val="F5F5F4"/>
              </a:solidFill>
              <a:prstDash val="solid"/>
              <a:round/>
              <a:headEnd type="none" w="sm" len="sm"/>
              <a:tailEnd type="none" w="sm" len="sm"/>
            </a:ln>
          </p:spPr>
        </p:cxn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22"/>
        <p:cNvGrpSpPr/>
        <p:nvPr/>
      </p:nvGrpSpPr>
      <p:grpSpPr>
        <a:xfrm>
          <a:off x="0" y="0"/>
          <a:ext cx="0" cy="0"/>
          <a:chOff x="0" y="0"/>
          <a:chExt cx="0" cy="0"/>
        </a:xfrm>
      </p:grpSpPr>
      <p:sp>
        <p:nvSpPr>
          <p:cNvPr id="4523" name="Google Shape;4523;p41"/>
          <p:cNvSpPr txBox="1">
            <a:spLocks noGrp="1"/>
          </p:cNvSpPr>
          <p:nvPr>
            <p:ph type="title"/>
          </p:nvPr>
        </p:nvSpPr>
        <p:spPr>
          <a:xfrm>
            <a:off x="609600" y="304800"/>
            <a:ext cx="1097280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t>Other Key Resources</a:t>
            </a:r>
            <a:endParaRPr/>
          </a:p>
        </p:txBody>
      </p:sp>
      <p:sp>
        <p:nvSpPr>
          <p:cNvPr id="4524" name="Google Shape;4524;p41"/>
          <p:cNvSpPr txBox="1">
            <a:spLocks noGrp="1"/>
          </p:cNvSpPr>
          <p:nvPr>
            <p:ph type="body" idx="1"/>
          </p:nvPr>
        </p:nvSpPr>
        <p:spPr>
          <a:xfrm>
            <a:off x="609600" y="1447800"/>
            <a:ext cx="10744200" cy="4191000"/>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60000"/>
              </a:lnSpc>
              <a:spcBef>
                <a:spcPts val="0"/>
              </a:spcBef>
              <a:spcAft>
                <a:spcPts val="0"/>
              </a:spcAft>
              <a:buClr>
                <a:srgbClr val="0096D6"/>
              </a:buClr>
              <a:buSzPct val="100000"/>
              <a:buFont typeface="Calibri"/>
              <a:buChar char="•"/>
            </a:pPr>
            <a:r>
              <a:rPr lang="en-US" sz="2400" u="sng">
                <a:solidFill>
                  <a:srgbClr val="0096D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American Society of Clinical Oncology Care Management Services and Proposed SDOH Codes</a:t>
            </a:r>
            <a:endParaRPr sz="2400" u="sng">
              <a:solidFill>
                <a:srgbClr val="0096D6"/>
              </a:solidFill>
              <a:latin typeface="Calibri"/>
              <a:ea typeface="Calibri"/>
              <a:cs typeface="Calibri"/>
              <a:sym typeface="Calibri"/>
            </a:endParaRPr>
          </a:p>
          <a:p>
            <a:pPr marL="274320" lvl="0" indent="-274320" algn="l" rtl="0">
              <a:lnSpc>
                <a:spcPct val="160000"/>
              </a:lnSpc>
              <a:spcBef>
                <a:spcPts val="0"/>
              </a:spcBef>
              <a:spcAft>
                <a:spcPts val="0"/>
              </a:spcAft>
              <a:buClr>
                <a:srgbClr val="0096D6"/>
              </a:buClr>
              <a:buSzPct val="100000"/>
              <a:buFont typeface="Calibri"/>
              <a:buChar char="•"/>
            </a:pPr>
            <a:r>
              <a:rPr lang="en-US" sz="2400" u="sng">
                <a:solidFill>
                  <a:srgbClr val="0096D6"/>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Academy of Oncology Nurse &amp; Patient Navigators (AONN+) Navigation Metrics Toolkit</a:t>
            </a:r>
            <a:r>
              <a:rPr lang="en-US" sz="2400" u="sng">
                <a:solidFill>
                  <a:srgbClr val="0096D6"/>
                </a:solidFill>
                <a:latin typeface="Calibri"/>
                <a:ea typeface="Calibri"/>
                <a:cs typeface="Calibri"/>
                <a:sym typeface="Calibri"/>
              </a:rPr>
              <a:t> </a:t>
            </a:r>
            <a:endParaRPr sz="2400" u="sng">
              <a:solidFill>
                <a:srgbClr val="0096D6"/>
              </a:solidFill>
              <a:latin typeface="Calibri"/>
              <a:ea typeface="Calibri"/>
              <a:cs typeface="Calibri"/>
              <a:sym typeface="Calibri"/>
            </a:endParaRPr>
          </a:p>
          <a:p>
            <a:pPr marL="274320" lvl="0" indent="-274320" algn="l" rtl="0">
              <a:lnSpc>
                <a:spcPct val="160000"/>
              </a:lnSpc>
              <a:spcBef>
                <a:spcPts val="408"/>
              </a:spcBef>
              <a:spcAft>
                <a:spcPts val="0"/>
              </a:spcAft>
              <a:buClr>
                <a:srgbClr val="0096D6"/>
              </a:buClr>
              <a:buSzPct val="100000"/>
              <a:buFont typeface="Calibri"/>
              <a:buChar char="•"/>
            </a:pPr>
            <a:r>
              <a:rPr lang="en-US" sz="2400" u="sng">
                <a:solidFill>
                  <a:srgbClr val="0096D6"/>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C3 Project Community Health Worker: Core Competencies - Resource Guide</a:t>
            </a:r>
            <a:r>
              <a:rPr lang="en-US" sz="2400">
                <a:solidFill>
                  <a:srgbClr val="0096D6"/>
                </a:solidFill>
                <a:latin typeface="Calibri"/>
                <a:ea typeface="Calibri"/>
                <a:cs typeface="Calibri"/>
                <a:sym typeface="Calibri"/>
              </a:rPr>
              <a:t> </a:t>
            </a:r>
            <a:endParaRPr/>
          </a:p>
          <a:p>
            <a:pPr marL="274320" lvl="0" indent="-274320" algn="l" rtl="0">
              <a:lnSpc>
                <a:spcPct val="160000"/>
              </a:lnSpc>
              <a:spcBef>
                <a:spcPts val="408"/>
              </a:spcBef>
              <a:spcAft>
                <a:spcPts val="0"/>
              </a:spcAft>
              <a:buClr>
                <a:srgbClr val="0096D6"/>
              </a:buClr>
              <a:buSzPct val="100000"/>
              <a:buFont typeface="Calibri"/>
              <a:buChar char="•"/>
            </a:pPr>
            <a:r>
              <a:rPr lang="en-US" sz="2400" u="sng">
                <a:solidFill>
                  <a:srgbClr val="0096D6"/>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Core Competencies for Oncology Patient Navigators</a:t>
            </a:r>
            <a:r>
              <a:rPr lang="en-US" sz="2400" u="sng">
                <a:solidFill>
                  <a:srgbClr val="0096D6"/>
                </a:solidFill>
                <a:latin typeface="Calibri"/>
                <a:ea typeface="Calibri"/>
                <a:cs typeface="Calibri"/>
                <a:sym typeface="Calibri"/>
              </a:rPr>
              <a:t>. JONS</a:t>
            </a:r>
            <a:endParaRPr/>
          </a:p>
          <a:p>
            <a:pPr marL="274320" lvl="0" indent="-274320" algn="l" rtl="0">
              <a:lnSpc>
                <a:spcPct val="160000"/>
              </a:lnSpc>
              <a:spcBef>
                <a:spcPts val="408"/>
              </a:spcBef>
              <a:spcAft>
                <a:spcPts val="0"/>
              </a:spcAft>
              <a:buClr>
                <a:srgbClr val="0096D6"/>
              </a:buClr>
              <a:buSzPct val="100000"/>
              <a:buFont typeface="Calibri"/>
              <a:buChar char="•"/>
            </a:pPr>
            <a:r>
              <a:rPr lang="en-US" sz="2400" u="sng">
                <a:solidFill>
                  <a:srgbClr val="0096D6"/>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Establishing Effective Patient Navigation Programs in Oncology</a:t>
            </a:r>
            <a:r>
              <a:rPr lang="en-US" sz="2400" u="sng">
                <a:solidFill>
                  <a:srgbClr val="0096D6"/>
                </a:solidFill>
                <a:latin typeface="Calibri"/>
                <a:ea typeface="Calibri"/>
                <a:cs typeface="Calibri"/>
                <a:sym typeface="Calibri"/>
              </a:rPr>
              <a:t>. Supportive Care in Cancer</a:t>
            </a:r>
            <a:endParaRPr sz="2400">
              <a:solidFill>
                <a:srgbClr val="0096D6"/>
              </a:solidFill>
              <a:latin typeface="Arial"/>
              <a:ea typeface="Arial"/>
              <a:cs typeface="Arial"/>
              <a:sym typeface="Arial"/>
            </a:endParaRPr>
          </a:p>
          <a:p>
            <a:pPr marL="274320" marR="0" lvl="0" indent="-274320" algn="l" rtl="0">
              <a:lnSpc>
                <a:spcPct val="160000"/>
              </a:lnSpc>
              <a:spcBef>
                <a:spcPts val="0"/>
              </a:spcBef>
              <a:spcAft>
                <a:spcPts val="0"/>
              </a:spcAft>
              <a:buClr>
                <a:srgbClr val="0096D6"/>
              </a:buClr>
              <a:buSzPct val="100000"/>
              <a:buFont typeface="Calibri"/>
              <a:buChar char="•"/>
            </a:pPr>
            <a:r>
              <a:rPr lang="en-US" sz="2400" u="sng">
                <a:solidFill>
                  <a:srgbClr val="0096D6"/>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Framework Delineating Roles Across Navigator Types</a:t>
            </a:r>
            <a:r>
              <a:rPr lang="en-US" sz="2400" u="sng">
                <a:solidFill>
                  <a:srgbClr val="0096D6"/>
                </a:solidFill>
                <a:latin typeface="Calibri"/>
                <a:ea typeface="Calibri"/>
                <a:cs typeface="Calibri"/>
                <a:sym typeface="Calibri"/>
              </a:rPr>
              <a:t>. JONS</a:t>
            </a:r>
            <a:r>
              <a:rPr lang="en-US" sz="2400">
                <a:solidFill>
                  <a:srgbClr val="0096D6"/>
                </a:solidFill>
                <a:latin typeface="Calibri"/>
                <a:ea typeface="Calibri"/>
                <a:cs typeface="Calibri"/>
                <a:sym typeface="Calibri"/>
              </a:rPr>
              <a:t> </a:t>
            </a:r>
            <a:endParaRPr/>
          </a:p>
          <a:p>
            <a:pPr marL="274320" marR="0" lvl="0" indent="-274320" algn="l" rtl="0">
              <a:lnSpc>
                <a:spcPct val="160000"/>
              </a:lnSpc>
              <a:spcBef>
                <a:spcPts val="0"/>
              </a:spcBef>
              <a:spcAft>
                <a:spcPts val="0"/>
              </a:spcAft>
              <a:buClr>
                <a:srgbClr val="0096D6"/>
              </a:buClr>
              <a:buSzPct val="100000"/>
              <a:buFont typeface="Calibri"/>
              <a:buChar char="•"/>
            </a:pPr>
            <a:r>
              <a:rPr lang="en-US" sz="2400" u="sng">
                <a:solidFill>
                  <a:srgbClr val="0096D6"/>
                </a:solidFill>
                <a:highlight>
                  <a:srgbClr val="FFFFFF"/>
                </a:highlight>
                <a:latin typeface="Calibri"/>
                <a:ea typeface="Calibri"/>
                <a:cs typeface="Calibri"/>
                <a:sym typeface="Calibri"/>
                <a:hlinkClick r:id="rId9">
                  <a:extLst>
                    <a:ext uri="{A12FA001-AC4F-418D-AE19-62706E023703}">
                      <ahyp:hlinkClr xmlns:ahyp="http://schemas.microsoft.com/office/drawing/2018/hyperlinkcolor" val="tx"/>
                    </a:ext>
                  </a:extLst>
                </a:hlinkClick>
              </a:rPr>
              <a:t>National Consortium of Breast Centers (NCBC). (n.d.) Breast Navigator Certification Program</a:t>
            </a:r>
            <a:endParaRPr sz="2400">
              <a:solidFill>
                <a:srgbClr val="0096D6"/>
              </a:solidFill>
              <a:highlight>
                <a:srgbClr val="FFFFFF"/>
              </a:highlight>
              <a:latin typeface="Calibri"/>
              <a:ea typeface="Calibri"/>
              <a:cs typeface="Calibri"/>
              <a:sym typeface="Calibri"/>
            </a:endParaRPr>
          </a:p>
          <a:p>
            <a:pPr marL="274320" marR="0" lvl="0" indent="-274320" algn="l" rtl="0">
              <a:lnSpc>
                <a:spcPct val="160000"/>
              </a:lnSpc>
              <a:spcBef>
                <a:spcPts val="0"/>
              </a:spcBef>
              <a:spcAft>
                <a:spcPts val="0"/>
              </a:spcAft>
              <a:buClr>
                <a:srgbClr val="0096D6"/>
              </a:buClr>
              <a:buSzPct val="100000"/>
              <a:buFont typeface="Calibri"/>
              <a:buChar char="•"/>
            </a:pPr>
            <a:r>
              <a:rPr lang="en-US" sz="2400" u="sng">
                <a:solidFill>
                  <a:srgbClr val="0096D6"/>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Patient Navigation in Cancer: The Business Case to Support Clinical Needs. JCO Oncology Practice</a:t>
            </a:r>
            <a:r>
              <a:rPr lang="en-US" sz="1400" u="sng">
                <a:solidFill>
                  <a:srgbClr val="0096D6"/>
                </a:solidFill>
                <a:hlinkClick r:id="rId10">
                  <a:extLst>
                    <a:ext uri="{A12FA001-AC4F-418D-AE19-62706E023703}">
                      <ahyp:hlinkClr xmlns:ahyp="http://schemas.microsoft.com/office/drawing/2018/hyperlinkcolor" val="tx"/>
                    </a:ext>
                  </a:extLst>
                </a:hlinkClick>
              </a:rPr>
              <a:t> </a:t>
            </a:r>
            <a:endParaRPr sz="2400">
              <a:solidFill>
                <a:srgbClr val="0096D6"/>
              </a:solidFill>
              <a:latin typeface="Arial"/>
              <a:ea typeface="Arial"/>
              <a:cs typeface="Arial"/>
              <a:sym typeface="Arial"/>
            </a:endParaRPr>
          </a:p>
          <a:p>
            <a:pPr marL="274320" marR="0" lvl="0" indent="-274320" algn="l" rtl="0">
              <a:lnSpc>
                <a:spcPct val="160000"/>
              </a:lnSpc>
              <a:spcBef>
                <a:spcPts val="0"/>
              </a:spcBef>
              <a:spcAft>
                <a:spcPts val="0"/>
              </a:spcAft>
              <a:buClr>
                <a:srgbClr val="0096D6"/>
              </a:buClr>
              <a:buSzPct val="100000"/>
              <a:buFont typeface="Calibri"/>
              <a:buChar char="•"/>
            </a:pPr>
            <a:r>
              <a:rPr lang="en-US" sz="2400" u="sng">
                <a:solidFill>
                  <a:srgbClr val="0096D6"/>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Professional Oncology Navigation Task Force Standards. JONS</a:t>
            </a:r>
            <a:endParaRPr sz="4000">
              <a:solidFill>
                <a:srgbClr val="0096D6"/>
              </a:solidFill>
            </a:endParaRPr>
          </a:p>
        </p:txBody>
      </p:sp>
      <p:grpSp>
        <p:nvGrpSpPr>
          <p:cNvPr id="4525" name="Google Shape;4525;p41"/>
          <p:cNvGrpSpPr/>
          <p:nvPr/>
        </p:nvGrpSpPr>
        <p:grpSpPr>
          <a:xfrm>
            <a:off x="-8610600" y="1371601"/>
            <a:ext cx="5638799" cy="4491797"/>
            <a:chOff x="152401" y="1371600"/>
            <a:chExt cx="5638799" cy="4491797"/>
          </a:xfrm>
        </p:grpSpPr>
        <p:pic>
          <p:nvPicPr>
            <p:cNvPr id="4526" name="Google Shape;4526;p41" descr="A close-up of a logo&#10;&#10;Description automatically generated"/>
            <p:cNvPicPr preferRelativeResize="0"/>
            <p:nvPr/>
          </p:nvPicPr>
          <p:blipFill rotWithShape="1">
            <a:blip r:embed="rId12">
              <a:alphaModFix/>
            </a:blip>
            <a:srcRect/>
            <a:stretch/>
          </p:blipFill>
          <p:spPr>
            <a:xfrm>
              <a:off x="1828800" y="1790017"/>
              <a:ext cx="1942858" cy="452705"/>
            </a:xfrm>
            <a:prstGeom prst="rect">
              <a:avLst/>
            </a:prstGeom>
            <a:noFill/>
            <a:ln>
              <a:noFill/>
            </a:ln>
          </p:spPr>
        </p:pic>
        <p:sp>
          <p:nvSpPr>
            <p:cNvPr id="4527" name="Google Shape;4527;p41"/>
            <p:cNvSpPr txBox="1"/>
            <p:nvPr/>
          </p:nvSpPr>
          <p:spPr>
            <a:xfrm>
              <a:off x="2342035" y="1524000"/>
              <a:ext cx="916387"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Vol 39, No 2</a:t>
              </a:r>
              <a:endParaRPr/>
            </a:p>
          </p:txBody>
        </p:sp>
        <p:sp>
          <p:nvSpPr>
            <p:cNvPr id="4528" name="Google Shape;4528;p41"/>
            <p:cNvSpPr txBox="1"/>
            <p:nvPr/>
          </p:nvSpPr>
          <p:spPr>
            <a:xfrm>
              <a:off x="399647" y="2380697"/>
              <a:ext cx="487680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The Centers for Medicare &amp; Medicaid Services Will Pay for Patient Navigation – Now What?</a:t>
              </a:r>
              <a:endParaRPr/>
            </a:p>
          </p:txBody>
        </p:sp>
        <p:sp>
          <p:nvSpPr>
            <p:cNvPr id="4529" name="Google Shape;4529;p41"/>
            <p:cNvSpPr txBox="1"/>
            <p:nvPr/>
          </p:nvSpPr>
          <p:spPr>
            <a:xfrm>
              <a:off x="407021" y="3491981"/>
              <a:ext cx="5239154" cy="21852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0096D6"/>
                  </a:solidFill>
                  <a:latin typeface="Open Sans"/>
                  <a:ea typeface="Open Sans"/>
                  <a:cs typeface="Open Sans"/>
                  <a:sym typeface="Open Sans"/>
                </a:rPr>
                <a:t>In Brief</a:t>
              </a:r>
              <a:endParaRPr/>
            </a:p>
            <a:p>
              <a:pPr marL="0" marR="0" lvl="0" indent="0" algn="l" rtl="0">
                <a:spcBef>
                  <a:spcPts val="0"/>
                </a:spcBef>
                <a:spcAft>
                  <a:spcPts val="0"/>
                </a:spcAft>
                <a:buNone/>
              </a:pPr>
              <a:endParaRPr sz="1400" b="1">
                <a:solidFill>
                  <a:srgbClr val="0096D6"/>
                </a:solidFill>
                <a:latin typeface="Open Sans"/>
                <a:ea typeface="Open Sans"/>
                <a:cs typeface="Open Sans"/>
                <a:sym typeface="Open Sans"/>
              </a:endParaRPr>
            </a:p>
            <a:p>
              <a:pPr marL="0" marR="0" lvl="0" indent="0" algn="l" rtl="0">
                <a:spcBef>
                  <a:spcPts val="0"/>
                </a:spcBef>
                <a:spcAft>
                  <a:spcPts val="0"/>
                </a:spcAft>
                <a:buNone/>
              </a:pPr>
              <a:r>
                <a:rPr lang="en-US" sz="1200">
                  <a:solidFill>
                    <a:schemeClr val="dk1"/>
                  </a:solidFill>
                  <a:latin typeface="Open Sans"/>
                  <a:ea typeface="Open Sans"/>
                  <a:cs typeface="Open Sans"/>
                  <a:sym typeface="Open Sans"/>
                </a:rPr>
                <a:t>Following decades of research demonstrating the efficacy of patient navigation on clinical and patient-reporting outcomes, the Centers for Medicare &amp; Medicaid Services (CMS) issued a final rule that pays for patient navigation and navigation-related services effective January 1, 2024. This article reviews the new codes to reimburse for principal illness navigation (PIN) services, social determinants of health assessment, community health integration, and PIN-Peer Support. A description of the codes, how to use them, who can perform services, and next steps for the field are reviewed. </a:t>
              </a:r>
              <a:endParaRPr/>
            </a:p>
          </p:txBody>
        </p:sp>
        <p:cxnSp>
          <p:nvCxnSpPr>
            <p:cNvPr id="4530" name="Google Shape;4530;p41"/>
            <p:cNvCxnSpPr/>
            <p:nvPr/>
          </p:nvCxnSpPr>
          <p:spPr>
            <a:xfrm>
              <a:off x="507450" y="3429000"/>
              <a:ext cx="4768998" cy="0"/>
            </a:xfrm>
            <a:prstGeom prst="straightConnector1">
              <a:avLst/>
            </a:prstGeom>
            <a:noFill/>
            <a:ln w="19050" cap="flat" cmpd="sng">
              <a:solidFill>
                <a:srgbClr val="0096D6"/>
              </a:solidFill>
              <a:prstDash val="solid"/>
              <a:round/>
              <a:headEnd type="none" w="sm" len="sm"/>
              <a:tailEnd type="none" w="sm" len="sm"/>
            </a:ln>
          </p:spPr>
        </p:cxnSp>
        <p:sp>
          <p:nvSpPr>
            <p:cNvPr id="4531" name="Google Shape;4531;p41"/>
            <p:cNvSpPr/>
            <p:nvPr/>
          </p:nvSpPr>
          <p:spPr>
            <a:xfrm>
              <a:off x="152401" y="1371600"/>
              <a:ext cx="5638799" cy="4491797"/>
            </a:xfrm>
            <a:prstGeom prst="round2DiagRect">
              <a:avLst>
                <a:gd name="adj1" fmla="val 16667"/>
                <a:gd name="adj2" fmla="val 0"/>
              </a:avLst>
            </a:prstGeom>
            <a:noFill/>
            <a:ln w="57150"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532" name="Google Shape;4532;p41"/>
          <p:cNvGrpSpPr/>
          <p:nvPr/>
        </p:nvGrpSpPr>
        <p:grpSpPr>
          <a:xfrm>
            <a:off x="15240001" y="1371601"/>
            <a:ext cx="5638799" cy="4491798"/>
            <a:chOff x="6400797" y="1371600"/>
            <a:chExt cx="5638799" cy="4491798"/>
          </a:xfrm>
        </p:grpSpPr>
        <p:pic>
          <p:nvPicPr>
            <p:cNvPr id="4533" name="Google Shape;4533;p41" descr="A logo for a company&#10;&#10;Description automatically generated"/>
            <p:cNvPicPr preferRelativeResize="0"/>
            <p:nvPr/>
          </p:nvPicPr>
          <p:blipFill rotWithShape="1">
            <a:blip r:embed="rId13">
              <a:alphaModFix/>
            </a:blip>
            <a:srcRect/>
            <a:stretch/>
          </p:blipFill>
          <p:spPr>
            <a:xfrm>
              <a:off x="7058596" y="1799148"/>
              <a:ext cx="4524731" cy="1163097"/>
            </a:xfrm>
            <a:prstGeom prst="rect">
              <a:avLst/>
            </a:prstGeom>
            <a:noFill/>
            <a:ln>
              <a:noFill/>
            </a:ln>
          </p:spPr>
        </p:pic>
        <p:sp>
          <p:nvSpPr>
            <p:cNvPr id="4534" name="Google Shape;4534;p41"/>
            <p:cNvSpPr txBox="1"/>
            <p:nvPr/>
          </p:nvSpPr>
          <p:spPr>
            <a:xfrm>
              <a:off x="6752556" y="3304027"/>
              <a:ext cx="4935282" cy="1027974"/>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1800" b="1">
                  <a:solidFill>
                    <a:schemeClr val="dk1"/>
                  </a:solidFill>
                  <a:latin typeface="Open Sans"/>
                  <a:ea typeface="Open Sans"/>
                  <a:cs typeface="Open Sans"/>
                  <a:sym typeface="Open Sans"/>
                </a:rPr>
                <a:t>CMS Payment for Principal Illness Navigation: How do I Credential My Navigators?</a:t>
              </a:r>
              <a:endParaRPr/>
            </a:p>
          </p:txBody>
        </p:sp>
        <p:sp>
          <p:nvSpPr>
            <p:cNvPr id="4535" name="Google Shape;4535;p41"/>
            <p:cNvSpPr txBox="1"/>
            <p:nvPr/>
          </p:nvSpPr>
          <p:spPr>
            <a:xfrm>
              <a:off x="6662539" y="4655403"/>
              <a:ext cx="512244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Released Feb 19, 2024 </a:t>
              </a:r>
              <a:endParaRPr/>
            </a:p>
            <a:p>
              <a:pPr marL="0" marR="0" lvl="0" indent="0" algn="l" rtl="0">
                <a:spcBef>
                  <a:spcPts val="0"/>
                </a:spcBef>
                <a:spcAft>
                  <a:spcPts val="0"/>
                </a:spcAft>
                <a:buNone/>
              </a:pPr>
              <a:r>
                <a:rPr lang="en-US" sz="1200">
                  <a:solidFill>
                    <a:srgbClr val="0096D6"/>
                  </a:solidFill>
                  <a:latin typeface="Open Sans"/>
                  <a:ea typeface="Open Sans"/>
                  <a:cs typeface="Open Sans"/>
                  <a:sym typeface="Open Sans"/>
                </a:rPr>
                <a:t>https://www.jons-online.com/issue-archive/online-first/5030-cms-payment-for-principal-illness-navigation-how-do-i-credential-my-navigators</a:t>
              </a:r>
              <a:endParaRPr/>
            </a:p>
          </p:txBody>
        </p:sp>
        <p:sp>
          <p:nvSpPr>
            <p:cNvPr id="4536" name="Google Shape;4536;p41"/>
            <p:cNvSpPr/>
            <p:nvPr/>
          </p:nvSpPr>
          <p:spPr>
            <a:xfrm flipH="1">
              <a:off x="6400797" y="1371600"/>
              <a:ext cx="5638799" cy="4491798"/>
            </a:xfrm>
            <a:prstGeom prst="round2DiagRect">
              <a:avLst>
                <a:gd name="adj1" fmla="val 16667"/>
                <a:gd name="adj2" fmla="val 0"/>
              </a:avLst>
            </a:prstGeom>
            <a:noFill/>
            <a:ln w="57150"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537" name="Google Shape;4537;p41"/>
          <p:cNvSpPr txBox="1"/>
          <p:nvPr/>
        </p:nvSpPr>
        <p:spPr>
          <a:xfrm>
            <a:off x="2301500" y="-3657600"/>
            <a:ext cx="7589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Open Sans"/>
                <a:ea typeface="Open Sans"/>
                <a:cs typeface="Open Sans"/>
                <a:sym typeface="Open Sans"/>
              </a:rPr>
              <a:t>Credentialing</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42"/>
        <p:cNvGrpSpPr/>
        <p:nvPr/>
      </p:nvGrpSpPr>
      <p:grpSpPr>
        <a:xfrm>
          <a:off x="0" y="0"/>
          <a:ext cx="0" cy="0"/>
          <a:chOff x="0" y="0"/>
          <a:chExt cx="0" cy="0"/>
        </a:xfrm>
      </p:grpSpPr>
      <p:grpSp>
        <p:nvGrpSpPr>
          <p:cNvPr id="4543" name="Google Shape;4543;p42"/>
          <p:cNvGrpSpPr/>
          <p:nvPr/>
        </p:nvGrpSpPr>
        <p:grpSpPr>
          <a:xfrm>
            <a:off x="279766" y="1371601"/>
            <a:ext cx="5638799" cy="4491797"/>
            <a:chOff x="152401" y="1371600"/>
            <a:chExt cx="5638799" cy="4491797"/>
          </a:xfrm>
        </p:grpSpPr>
        <p:pic>
          <p:nvPicPr>
            <p:cNvPr id="4544" name="Google Shape;4544;p42" descr="A close-up of a logo&#10;&#10;Description automatically generated"/>
            <p:cNvPicPr preferRelativeResize="0"/>
            <p:nvPr/>
          </p:nvPicPr>
          <p:blipFill rotWithShape="1">
            <a:blip r:embed="rId3">
              <a:alphaModFix/>
            </a:blip>
            <a:srcRect/>
            <a:stretch/>
          </p:blipFill>
          <p:spPr>
            <a:xfrm>
              <a:off x="1828800" y="1790017"/>
              <a:ext cx="1942858" cy="452705"/>
            </a:xfrm>
            <a:prstGeom prst="rect">
              <a:avLst/>
            </a:prstGeom>
            <a:noFill/>
            <a:ln>
              <a:noFill/>
            </a:ln>
          </p:spPr>
        </p:pic>
        <p:sp>
          <p:nvSpPr>
            <p:cNvPr id="4545" name="Google Shape;4545;p42"/>
            <p:cNvSpPr txBox="1"/>
            <p:nvPr/>
          </p:nvSpPr>
          <p:spPr>
            <a:xfrm>
              <a:off x="2342035" y="1524000"/>
              <a:ext cx="916387"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Vol 39, No 2</a:t>
              </a:r>
              <a:endParaRPr/>
            </a:p>
          </p:txBody>
        </p:sp>
        <p:sp>
          <p:nvSpPr>
            <p:cNvPr id="4546" name="Google Shape;4546;p42"/>
            <p:cNvSpPr txBox="1"/>
            <p:nvPr/>
          </p:nvSpPr>
          <p:spPr>
            <a:xfrm>
              <a:off x="399647" y="2380697"/>
              <a:ext cx="487680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The Centers for Medicare &amp; Medicaid Services Will Pay for Patient Navigation – Now What?</a:t>
              </a:r>
              <a:endParaRPr/>
            </a:p>
          </p:txBody>
        </p:sp>
        <p:sp>
          <p:nvSpPr>
            <p:cNvPr id="4547" name="Google Shape;4547;p42"/>
            <p:cNvSpPr txBox="1"/>
            <p:nvPr/>
          </p:nvSpPr>
          <p:spPr>
            <a:xfrm>
              <a:off x="407021" y="3491981"/>
              <a:ext cx="5239154" cy="21852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0096D6"/>
                  </a:solidFill>
                  <a:latin typeface="Open Sans"/>
                  <a:ea typeface="Open Sans"/>
                  <a:cs typeface="Open Sans"/>
                  <a:sym typeface="Open Sans"/>
                </a:rPr>
                <a:t>In Brief</a:t>
              </a:r>
              <a:endParaRPr/>
            </a:p>
            <a:p>
              <a:pPr marL="0" marR="0" lvl="0" indent="0" algn="l" rtl="0">
                <a:spcBef>
                  <a:spcPts val="0"/>
                </a:spcBef>
                <a:spcAft>
                  <a:spcPts val="0"/>
                </a:spcAft>
                <a:buNone/>
              </a:pPr>
              <a:endParaRPr sz="1400" b="1">
                <a:solidFill>
                  <a:srgbClr val="0096D6"/>
                </a:solidFill>
                <a:latin typeface="Open Sans"/>
                <a:ea typeface="Open Sans"/>
                <a:cs typeface="Open Sans"/>
                <a:sym typeface="Open Sans"/>
              </a:endParaRPr>
            </a:p>
            <a:p>
              <a:pPr marL="0" marR="0" lvl="0" indent="0" algn="l" rtl="0">
                <a:spcBef>
                  <a:spcPts val="0"/>
                </a:spcBef>
                <a:spcAft>
                  <a:spcPts val="0"/>
                </a:spcAft>
                <a:buNone/>
              </a:pPr>
              <a:r>
                <a:rPr lang="en-US" sz="1200">
                  <a:solidFill>
                    <a:schemeClr val="dk1"/>
                  </a:solidFill>
                  <a:latin typeface="Open Sans"/>
                  <a:ea typeface="Open Sans"/>
                  <a:cs typeface="Open Sans"/>
                  <a:sym typeface="Open Sans"/>
                </a:rPr>
                <a:t>Following decades of research demonstrating the efficacy of patient navigation on clinical and patient-reporting outcomes, the Centers for Medicare &amp; Medicaid Services (CMS) issued a final rule that pays for patient navigation and navigation-related services effective January 1, 2024. This article reviews the new codes to reimburse for principal illness navigation (PIN) services, social determinants of health assessment, community health integration, and PIN-Peer Support. A description of the codes, how to use them, who can perform services, and next steps for the field are reviewed. </a:t>
              </a:r>
              <a:endParaRPr/>
            </a:p>
          </p:txBody>
        </p:sp>
        <p:cxnSp>
          <p:nvCxnSpPr>
            <p:cNvPr id="4548" name="Google Shape;4548;p42"/>
            <p:cNvCxnSpPr/>
            <p:nvPr/>
          </p:nvCxnSpPr>
          <p:spPr>
            <a:xfrm>
              <a:off x="507450" y="3429000"/>
              <a:ext cx="4768998" cy="0"/>
            </a:xfrm>
            <a:prstGeom prst="straightConnector1">
              <a:avLst/>
            </a:prstGeom>
            <a:noFill/>
            <a:ln w="19050" cap="flat" cmpd="sng">
              <a:solidFill>
                <a:srgbClr val="0096D6"/>
              </a:solidFill>
              <a:prstDash val="solid"/>
              <a:round/>
              <a:headEnd type="none" w="sm" len="sm"/>
              <a:tailEnd type="none" w="sm" len="sm"/>
            </a:ln>
          </p:spPr>
        </p:cxnSp>
        <p:sp>
          <p:nvSpPr>
            <p:cNvPr id="4549" name="Google Shape;4549;p42"/>
            <p:cNvSpPr/>
            <p:nvPr/>
          </p:nvSpPr>
          <p:spPr>
            <a:xfrm>
              <a:off x="152401" y="1371600"/>
              <a:ext cx="5638799" cy="4491797"/>
            </a:xfrm>
            <a:prstGeom prst="round2DiagRect">
              <a:avLst>
                <a:gd name="adj1" fmla="val 16667"/>
                <a:gd name="adj2" fmla="val 0"/>
              </a:avLst>
            </a:prstGeom>
            <a:noFill/>
            <a:ln w="57150"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550" name="Google Shape;4550;p42"/>
          <p:cNvGrpSpPr/>
          <p:nvPr/>
        </p:nvGrpSpPr>
        <p:grpSpPr>
          <a:xfrm>
            <a:off x="6273437" y="1371601"/>
            <a:ext cx="5638799" cy="4491798"/>
            <a:chOff x="6400797" y="1371600"/>
            <a:chExt cx="5638799" cy="4491798"/>
          </a:xfrm>
        </p:grpSpPr>
        <p:pic>
          <p:nvPicPr>
            <p:cNvPr id="4551" name="Google Shape;4551;p42" descr="A logo for a company&#10;&#10;Description automatically generated"/>
            <p:cNvPicPr preferRelativeResize="0"/>
            <p:nvPr/>
          </p:nvPicPr>
          <p:blipFill rotWithShape="1">
            <a:blip r:embed="rId4">
              <a:alphaModFix/>
            </a:blip>
            <a:srcRect/>
            <a:stretch/>
          </p:blipFill>
          <p:spPr>
            <a:xfrm>
              <a:off x="7058596" y="1799148"/>
              <a:ext cx="4524731" cy="1163097"/>
            </a:xfrm>
            <a:prstGeom prst="rect">
              <a:avLst/>
            </a:prstGeom>
            <a:noFill/>
            <a:ln>
              <a:noFill/>
            </a:ln>
          </p:spPr>
        </p:pic>
        <p:sp>
          <p:nvSpPr>
            <p:cNvPr id="4552" name="Google Shape;4552;p42"/>
            <p:cNvSpPr txBox="1"/>
            <p:nvPr/>
          </p:nvSpPr>
          <p:spPr>
            <a:xfrm>
              <a:off x="6752556" y="3304027"/>
              <a:ext cx="4935282" cy="1027974"/>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1800" b="1">
                  <a:solidFill>
                    <a:schemeClr val="dk1"/>
                  </a:solidFill>
                  <a:latin typeface="Open Sans"/>
                  <a:ea typeface="Open Sans"/>
                  <a:cs typeface="Open Sans"/>
                  <a:sym typeface="Open Sans"/>
                </a:rPr>
                <a:t>CMS Payment for Principal Illness Navigation: How do I Credential My Navigators?</a:t>
              </a:r>
              <a:endParaRPr/>
            </a:p>
          </p:txBody>
        </p:sp>
        <p:sp>
          <p:nvSpPr>
            <p:cNvPr id="4553" name="Google Shape;4553;p42"/>
            <p:cNvSpPr txBox="1"/>
            <p:nvPr/>
          </p:nvSpPr>
          <p:spPr>
            <a:xfrm>
              <a:off x="6662539" y="4655403"/>
              <a:ext cx="512244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Open Sans"/>
                  <a:ea typeface="Open Sans"/>
                  <a:cs typeface="Open Sans"/>
                  <a:sym typeface="Open Sans"/>
                </a:rPr>
                <a:t>Released Feb 19, 2024 </a:t>
              </a:r>
              <a:endParaRPr/>
            </a:p>
            <a:p>
              <a:pPr marL="0" marR="0" lvl="0" indent="0" algn="l" rtl="0">
                <a:spcBef>
                  <a:spcPts val="0"/>
                </a:spcBef>
                <a:spcAft>
                  <a:spcPts val="0"/>
                </a:spcAft>
                <a:buNone/>
              </a:pPr>
              <a:r>
                <a:rPr lang="en-US" sz="1200">
                  <a:solidFill>
                    <a:srgbClr val="0096D6"/>
                  </a:solidFill>
                  <a:latin typeface="Open Sans"/>
                  <a:ea typeface="Open Sans"/>
                  <a:cs typeface="Open Sans"/>
                  <a:sym typeface="Open Sans"/>
                </a:rPr>
                <a:t>https://www.jons-online.com/issue-archive/online-first/5030-cms-payment-for-principal-illness-navigation-how-do-i-credential-my-navigators</a:t>
              </a:r>
              <a:endParaRPr/>
            </a:p>
          </p:txBody>
        </p:sp>
        <p:sp>
          <p:nvSpPr>
            <p:cNvPr id="4554" name="Google Shape;4554;p42"/>
            <p:cNvSpPr/>
            <p:nvPr/>
          </p:nvSpPr>
          <p:spPr>
            <a:xfrm flipH="1">
              <a:off x="6400797" y="1371600"/>
              <a:ext cx="5638799" cy="4491798"/>
            </a:xfrm>
            <a:prstGeom prst="round2DiagRect">
              <a:avLst>
                <a:gd name="adj1" fmla="val 16667"/>
                <a:gd name="adj2" fmla="val 0"/>
              </a:avLst>
            </a:prstGeom>
            <a:noFill/>
            <a:ln w="57150"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555" name="Google Shape;4555;p42"/>
          <p:cNvSpPr txBox="1"/>
          <p:nvPr/>
        </p:nvSpPr>
        <p:spPr>
          <a:xfrm>
            <a:off x="2301500" y="462949"/>
            <a:ext cx="7589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Open Sans"/>
                <a:ea typeface="Open Sans"/>
                <a:cs typeface="Open Sans"/>
                <a:sym typeface="Open Sans"/>
              </a:rPr>
              <a:t>Credentialing</a:t>
            </a:r>
            <a:endParaRPr/>
          </a:p>
        </p:txBody>
      </p:sp>
      <p:sp>
        <p:nvSpPr>
          <p:cNvPr id="4556" name="Google Shape;4556;p42"/>
          <p:cNvSpPr txBox="1">
            <a:spLocks noGrp="1"/>
          </p:cNvSpPr>
          <p:nvPr>
            <p:ph type="title"/>
          </p:nvPr>
        </p:nvSpPr>
        <p:spPr>
          <a:xfrm>
            <a:off x="609600" y="-7467600"/>
            <a:ext cx="1097280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t>Other Key Resources</a:t>
            </a:r>
            <a:endParaRPr/>
          </a:p>
        </p:txBody>
      </p:sp>
      <p:sp>
        <p:nvSpPr>
          <p:cNvPr id="4557" name="Google Shape;4557;p42"/>
          <p:cNvSpPr txBox="1">
            <a:spLocks noGrp="1"/>
          </p:cNvSpPr>
          <p:nvPr>
            <p:ph type="body" idx="1"/>
          </p:nvPr>
        </p:nvSpPr>
        <p:spPr>
          <a:xfrm>
            <a:off x="609600" y="-6324600"/>
            <a:ext cx="10744200" cy="4191000"/>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60000"/>
              </a:lnSpc>
              <a:spcBef>
                <a:spcPts val="0"/>
              </a:spcBef>
              <a:spcAft>
                <a:spcPts val="0"/>
              </a:spcAft>
              <a:buClr>
                <a:srgbClr val="0096D6"/>
              </a:buClr>
              <a:buSzPct val="100000"/>
              <a:buFont typeface="Calibri"/>
              <a:buChar char="•"/>
            </a:pPr>
            <a:r>
              <a:rPr lang="en-US" sz="2400" u="sng">
                <a:solidFill>
                  <a:srgbClr val="0096D6"/>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American Society of Clinical Oncology Care Management Services and Proposed SDOH Codes</a:t>
            </a:r>
            <a:endParaRPr sz="2400" u="sng">
              <a:solidFill>
                <a:srgbClr val="0096D6"/>
              </a:solidFill>
              <a:latin typeface="Calibri"/>
              <a:ea typeface="Calibri"/>
              <a:cs typeface="Calibri"/>
              <a:sym typeface="Calibri"/>
            </a:endParaRPr>
          </a:p>
          <a:p>
            <a:pPr marL="274320" lvl="0" indent="-274320" algn="l" rtl="0">
              <a:lnSpc>
                <a:spcPct val="160000"/>
              </a:lnSpc>
              <a:spcBef>
                <a:spcPts val="0"/>
              </a:spcBef>
              <a:spcAft>
                <a:spcPts val="0"/>
              </a:spcAft>
              <a:buClr>
                <a:srgbClr val="0096D6"/>
              </a:buClr>
              <a:buSzPct val="100000"/>
              <a:buFont typeface="Calibri"/>
              <a:buChar char="•"/>
            </a:pPr>
            <a:r>
              <a:rPr lang="en-US" sz="2400" u="sng">
                <a:solidFill>
                  <a:srgbClr val="0096D6"/>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Academy of Oncology Nurse &amp; Patient Navigators (AONN+) Navigation Metrics Toolkit</a:t>
            </a:r>
            <a:r>
              <a:rPr lang="en-US" sz="2400" u="sng">
                <a:solidFill>
                  <a:srgbClr val="0096D6"/>
                </a:solidFill>
                <a:latin typeface="Calibri"/>
                <a:ea typeface="Calibri"/>
                <a:cs typeface="Calibri"/>
                <a:sym typeface="Calibri"/>
              </a:rPr>
              <a:t> </a:t>
            </a:r>
            <a:endParaRPr sz="2400" u="sng">
              <a:solidFill>
                <a:srgbClr val="0096D6"/>
              </a:solidFill>
              <a:latin typeface="Calibri"/>
              <a:ea typeface="Calibri"/>
              <a:cs typeface="Calibri"/>
              <a:sym typeface="Calibri"/>
            </a:endParaRPr>
          </a:p>
          <a:p>
            <a:pPr marL="274320" lvl="0" indent="-274320" algn="l" rtl="0">
              <a:lnSpc>
                <a:spcPct val="160000"/>
              </a:lnSpc>
              <a:spcBef>
                <a:spcPts val="408"/>
              </a:spcBef>
              <a:spcAft>
                <a:spcPts val="0"/>
              </a:spcAft>
              <a:buClr>
                <a:srgbClr val="0096D6"/>
              </a:buClr>
              <a:buSzPct val="100000"/>
              <a:buFont typeface="Calibri"/>
              <a:buChar char="•"/>
            </a:pPr>
            <a:r>
              <a:rPr lang="en-US" sz="2400" u="sng">
                <a:solidFill>
                  <a:srgbClr val="0096D6"/>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C3 Project Community Health Worker: Core Competencies - Resource Guide</a:t>
            </a:r>
            <a:r>
              <a:rPr lang="en-US" sz="2400">
                <a:solidFill>
                  <a:srgbClr val="0096D6"/>
                </a:solidFill>
                <a:latin typeface="Calibri"/>
                <a:ea typeface="Calibri"/>
                <a:cs typeface="Calibri"/>
                <a:sym typeface="Calibri"/>
              </a:rPr>
              <a:t> </a:t>
            </a:r>
            <a:endParaRPr/>
          </a:p>
          <a:p>
            <a:pPr marL="274320" lvl="0" indent="-274320" algn="l" rtl="0">
              <a:lnSpc>
                <a:spcPct val="160000"/>
              </a:lnSpc>
              <a:spcBef>
                <a:spcPts val="408"/>
              </a:spcBef>
              <a:spcAft>
                <a:spcPts val="0"/>
              </a:spcAft>
              <a:buClr>
                <a:srgbClr val="0096D6"/>
              </a:buClr>
              <a:buSzPct val="100000"/>
              <a:buFont typeface="Calibri"/>
              <a:buChar char="•"/>
            </a:pPr>
            <a:r>
              <a:rPr lang="en-US" sz="2400" u="sng">
                <a:solidFill>
                  <a:srgbClr val="0096D6"/>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Core Competencies for Oncology Patient Navigators</a:t>
            </a:r>
            <a:r>
              <a:rPr lang="en-US" sz="2400" u="sng">
                <a:solidFill>
                  <a:srgbClr val="0096D6"/>
                </a:solidFill>
                <a:latin typeface="Calibri"/>
                <a:ea typeface="Calibri"/>
                <a:cs typeface="Calibri"/>
                <a:sym typeface="Calibri"/>
              </a:rPr>
              <a:t>. JONS</a:t>
            </a:r>
            <a:endParaRPr/>
          </a:p>
          <a:p>
            <a:pPr marL="274320" lvl="0" indent="-274320" algn="l" rtl="0">
              <a:lnSpc>
                <a:spcPct val="160000"/>
              </a:lnSpc>
              <a:spcBef>
                <a:spcPts val="408"/>
              </a:spcBef>
              <a:spcAft>
                <a:spcPts val="0"/>
              </a:spcAft>
              <a:buClr>
                <a:srgbClr val="0096D6"/>
              </a:buClr>
              <a:buSzPct val="100000"/>
              <a:buFont typeface="Calibri"/>
              <a:buChar char="•"/>
            </a:pPr>
            <a:r>
              <a:rPr lang="en-US" sz="2400" u="sng">
                <a:solidFill>
                  <a:srgbClr val="0096D6"/>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Establishing Effective Patient Navigation Programs in Oncology</a:t>
            </a:r>
            <a:r>
              <a:rPr lang="en-US" sz="2400" u="sng">
                <a:solidFill>
                  <a:srgbClr val="0096D6"/>
                </a:solidFill>
                <a:latin typeface="Calibri"/>
                <a:ea typeface="Calibri"/>
                <a:cs typeface="Calibri"/>
                <a:sym typeface="Calibri"/>
              </a:rPr>
              <a:t>. Supportive Care in Cancer</a:t>
            </a:r>
            <a:endParaRPr sz="2400">
              <a:solidFill>
                <a:srgbClr val="0096D6"/>
              </a:solidFill>
              <a:latin typeface="Arial"/>
              <a:ea typeface="Arial"/>
              <a:cs typeface="Arial"/>
              <a:sym typeface="Arial"/>
            </a:endParaRPr>
          </a:p>
          <a:p>
            <a:pPr marL="274320" marR="0" lvl="0" indent="-274320" algn="l" rtl="0">
              <a:lnSpc>
                <a:spcPct val="160000"/>
              </a:lnSpc>
              <a:spcBef>
                <a:spcPts val="0"/>
              </a:spcBef>
              <a:spcAft>
                <a:spcPts val="0"/>
              </a:spcAft>
              <a:buClr>
                <a:srgbClr val="0096D6"/>
              </a:buClr>
              <a:buSzPct val="100000"/>
              <a:buFont typeface="Calibri"/>
              <a:buChar char="•"/>
            </a:pPr>
            <a:r>
              <a:rPr lang="en-US" sz="2400" u="sng">
                <a:solidFill>
                  <a:srgbClr val="0096D6"/>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Framework Delineating Roles Across Navigator Types</a:t>
            </a:r>
            <a:r>
              <a:rPr lang="en-US" sz="2400" u="sng">
                <a:solidFill>
                  <a:srgbClr val="0096D6"/>
                </a:solidFill>
                <a:latin typeface="Calibri"/>
                <a:ea typeface="Calibri"/>
                <a:cs typeface="Calibri"/>
                <a:sym typeface="Calibri"/>
              </a:rPr>
              <a:t>. JONS</a:t>
            </a:r>
            <a:r>
              <a:rPr lang="en-US" sz="2400">
                <a:solidFill>
                  <a:srgbClr val="0096D6"/>
                </a:solidFill>
                <a:latin typeface="Calibri"/>
                <a:ea typeface="Calibri"/>
                <a:cs typeface="Calibri"/>
                <a:sym typeface="Calibri"/>
              </a:rPr>
              <a:t> </a:t>
            </a:r>
            <a:endParaRPr/>
          </a:p>
          <a:p>
            <a:pPr marL="274320" marR="0" lvl="0" indent="-274320" algn="l" rtl="0">
              <a:lnSpc>
                <a:spcPct val="160000"/>
              </a:lnSpc>
              <a:spcBef>
                <a:spcPts val="0"/>
              </a:spcBef>
              <a:spcAft>
                <a:spcPts val="0"/>
              </a:spcAft>
              <a:buClr>
                <a:srgbClr val="0096D6"/>
              </a:buClr>
              <a:buSzPct val="100000"/>
              <a:buFont typeface="Calibri"/>
              <a:buChar char="•"/>
            </a:pPr>
            <a:r>
              <a:rPr lang="en-US" sz="2400" u="sng">
                <a:solidFill>
                  <a:srgbClr val="0096D6"/>
                </a:solidFill>
                <a:highlight>
                  <a:srgbClr val="FFFFFF"/>
                </a:highlight>
                <a:latin typeface="Calibri"/>
                <a:ea typeface="Calibri"/>
                <a:cs typeface="Calibri"/>
                <a:sym typeface="Calibri"/>
                <a:hlinkClick r:id="rId11">
                  <a:extLst>
                    <a:ext uri="{A12FA001-AC4F-418D-AE19-62706E023703}">
                      <ahyp:hlinkClr xmlns:ahyp="http://schemas.microsoft.com/office/drawing/2018/hyperlinkcolor" val="tx"/>
                    </a:ext>
                  </a:extLst>
                </a:hlinkClick>
              </a:rPr>
              <a:t>National Consortium of Breast Centers (NCBC). (n.d.) Breast Navigator Certification Program</a:t>
            </a:r>
            <a:endParaRPr sz="2400">
              <a:solidFill>
                <a:srgbClr val="0096D6"/>
              </a:solidFill>
              <a:highlight>
                <a:srgbClr val="FFFFFF"/>
              </a:highlight>
              <a:latin typeface="Calibri"/>
              <a:ea typeface="Calibri"/>
              <a:cs typeface="Calibri"/>
              <a:sym typeface="Calibri"/>
            </a:endParaRPr>
          </a:p>
          <a:p>
            <a:pPr marL="274320" marR="0" lvl="0" indent="-274320" algn="l" rtl="0">
              <a:lnSpc>
                <a:spcPct val="160000"/>
              </a:lnSpc>
              <a:spcBef>
                <a:spcPts val="0"/>
              </a:spcBef>
              <a:spcAft>
                <a:spcPts val="0"/>
              </a:spcAft>
              <a:buClr>
                <a:srgbClr val="0096D6"/>
              </a:buClr>
              <a:buSzPct val="100000"/>
              <a:buFont typeface="Calibri"/>
              <a:buChar char="•"/>
            </a:pPr>
            <a:r>
              <a:rPr lang="en-US" sz="2400" u="sng">
                <a:solidFill>
                  <a:srgbClr val="0096D6"/>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Patient Navigation in Cancer: The Business Case to Support Clinical Needs. JCO Oncology Practice</a:t>
            </a:r>
            <a:r>
              <a:rPr lang="en-US" sz="1400" u="sng">
                <a:solidFill>
                  <a:srgbClr val="0096D6"/>
                </a:solidFill>
                <a:hlinkClick r:id="rId12">
                  <a:extLst>
                    <a:ext uri="{A12FA001-AC4F-418D-AE19-62706E023703}">
                      <ahyp:hlinkClr xmlns:ahyp="http://schemas.microsoft.com/office/drawing/2018/hyperlinkcolor" val="tx"/>
                    </a:ext>
                  </a:extLst>
                </a:hlinkClick>
              </a:rPr>
              <a:t> </a:t>
            </a:r>
            <a:endParaRPr sz="2400">
              <a:solidFill>
                <a:srgbClr val="0096D6"/>
              </a:solidFill>
              <a:latin typeface="Arial"/>
              <a:ea typeface="Arial"/>
              <a:cs typeface="Arial"/>
              <a:sym typeface="Arial"/>
            </a:endParaRPr>
          </a:p>
          <a:p>
            <a:pPr marL="274320" marR="0" lvl="0" indent="-274320" algn="l" rtl="0">
              <a:lnSpc>
                <a:spcPct val="160000"/>
              </a:lnSpc>
              <a:spcBef>
                <a:spcPts val="0"/>
              </a:spcBef>
              <a:spcAft>
                <a:spcPts val="0"/>
              </a:spcAft>
              <a:buClr>
                <a:srgbClr val="0096D6"/>
              </a:buClr>
              <a:buSzPct val="100000"/>
              <a:buFont typeface="Calibri"/>
              <a:buChar char="•"/>
            </a:pPr>
            <a:r>
              <a:rPr lang="en-US" sz="2400" u="sng">
                <a:solidFill>
                  <a:srgbClr val="0096D6"/>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Professional Oncology Navigation Task Force Standards. JONS</a:t>
            </a:r>
            <a:endParaRPr sz="4000">
              <a:solidFill>
                <a:srgbClr val="0096D6"/>
              </a:solidFill>
            </a:endParaRPr>
          </a:p>
        </p:txBody>
      </p:sp>
      <p:grpSp>
        <p:nvGrpSpPr>
          <p:cNvPr id="4558" name="Google Shape;4558;p42"/>
          <p:cNvGrpSpPr/>
          <p:nvPr/>
        </p:nvGrpSpPr>
        <p:grpSpPr>
          <a:xfrm>
            <a:off x="990600" y="7835435"/>
            <a:ext cx="9072646" cy="5526258"/>
            <a:chOff x="990600" y="112542"/>
            <a:chExt cx="9072646" cy="5526258"/>
          </a:xfrm>
        </p:grpSpPr>
        <p:grpSp>
          <p:nvGrpSpPr>
            <p:cNvPr id="4559" name="Google Shape;4559;p42"/>
            <p:cNvGrpSpPr/>
            <p:nvPr/>
          </p:nvGrpSpPr>
          <p:grpSpPr>
            <a:xfrm rot="-349223">
              <a:off x="1231285" y="367835"/>
              <a:ext cx="5289831" cy="5015672"/>
              <a:chOff x="-3252572" y="-1447800"/>
              <a:chExt cx="7444753" cy="7058910"/>
            </a:xfrm>
          </p:grpSpPr>
          <p:sp>
            <p:nvSpPr>
              <p:cNvPr id="4560" name="Google Shape;4560;p42"/>
              <p:cNvSpPr/>
              <p:nvPr/>
            </p:nvSpPr>
            <p:spPr>
              <a:xfrm>
                <a:off x="-2443592" y="-613686"/>
                <a:ext cx="5415392" cy="5415392"/>
              </a:xfrm>
              <a:prstGeom prst="ellipse">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61" name="Google Shape;4561;p42"/>
              <p:cNvSpPr/>
              <p:nvPr/>
            </p:nvSpPr>
            <p:spPr>
              <a:xfrm>
                <a:off x="-3252572" y="-1447800"/>
                <a:ext cx="7058910" cy="7058910"/>
              </a:xfrm>
              <a:custGeom>
                <a:avLst/>
                <a:gdLst/>
                <a:ahLst/>
                <a:cxnLst/>
                <a:rect l="l" t="t" r="r" b="b"/>
                <a:pathLst>
                  <a:path w="3690570" h="3690570" extrusionOk="0">
                    <a:moveTo>
                      <a:pt x="1845285" y="0"/>
                    </a:moveTo>
                    <a:cubicBezTo>
                      <a:pt x="2864408" y="0"/>
                      <a:pt x="3690570" y="826162"/>
                      <a:pt x="3690570" y="1845285"/>
                    </a:cubicBezTo>
                    <a:cubicBezTo>
                      <a:pt x="3690570" y="2864408"/>
                      <a:pt x="2864408" y="3690570"/>
                      <a:pt x="1845285" y="3690570"/>
                    </a:cubicBezTo>
                    <a:cubicBezTo>
                      <a:pt x="826162" y="3690570"/>
                      <a:pt x="0" y="2864408"/>
                      <a:pt x="0" y="1845285"/>
                    </a:cubicBezTo>
                    <a:cubicBezTo>
                      <a:pt x="0" y="826162"/>
                      <a:pt x="826162" y="0"/>
                      <a:pt x="1845285" y="0"/>
                    </a:cubicBezTo>
                    <a:close/>
                    <a:moveTo>
                      <a:pt x="1845286" y="238299"/>
                    </a:moveTo>
                    <a:cubicBezTo>
                      <a:pt x="957772" y="238299"/>
                      <a:pt x="238299" y="957772"/>
                      <a:pt x="238299" y="1845286"/>
                    </a:cubicBezTo>
                    <a:cubicBezTo>
                      <a:pt x="238299" y="2732800"/>
                      <a:pt x="957772" y="3452273"/>
                      <a:pt x="1845286" y="3452273"/>
                    </a:cubicBezTo>
                    <a:cubicBezTo>
                      <a:pt x="2732800" y="3452273"/>
                      <a:pt x="3452273" y="2732800"/>
                      <a:pt x="3452273" y="1845286"/>
                    </a:cubicBezTo>
                    <a:cubicBezTo>
                      <a:pt x="3452273" y="957772"/>
                      <a:pt x="2732800" y="238299"/>
                      <a:pt x="1845286" y="238299"/>
                    </a:cubicBezTo>
                    <a:close/>
                  </a:path>
                </a:pathLst>
              </a:custGeom>
              <a:solidFill>
                <a:srgbClr val="4242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562" name="Google Shape;4562;p42"/>
              <p:cNvGrpSpPr/>
              <p:nvPr/>
            </p:nvGrpSpPr>
            <p:grpSpPr>
              <a:xfrm>
                <a:off x="2668181" y="1854698"/>
                <a:ext cx="1524000" cy="1524000"/>
                <a:chOff x="2306292" y="172691"/>
                <a:chExt cx="1524000" cy="1524000"/>
              </a:xfrm>
            </p:grpSpPr>
            <p:sp>
              <p:nvSpPr>
                <p:cNvPr id="4563" name="Google Shape;4563;p42"/>
                <p:cNvSpPr/>
                <p:nvPr/>
              </p:nvSpPr>
              <p:spPr>
                <a:xfrm>
                  <a:off x="2306292" y="172691"/>
                  <a:ext cx="1524000" cy="1524000"/>
                </a:xfrm>
                <a:prstGeom prst="ellipse">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64" name="Google Shape;4564;p42"/>
                <p:cNvSpPr/>
                <p:nvPr/>
              </p:nvSpPr>
              <p:spPr>
                <a:xfrm>
                  <a:off x="2468838" y="335237"/>
                  <a:ext cx="1198909" cy="1198909"/>
                </a:xfrm>
                <a:prstGeom prst="ellipse">
                  <a:avLst/>
                </a:prstGeom>
                <a:solidFill>
                  <a:srgbClr val="F5F5F4">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565" name="Google Shape;4565;p42"/>
              <p:cNvGrpSpPr/>
              <p:nvPr/>
            </p:nvGrpSpPr>
            <p:grpSpPr>
              <a:xfrm>
                <a:off x="2306292" y="-212395"/>
                <a:ext cx="1524000" cy="1524000"/>
                <a:chOff x="2306292" y="172691"/>
                <a:chExt cx="1524000" cy="1524000"/>
              </a:xfrm>
            </p:grpSpPr>
            <p:grpSp>
              <p:nvGrpSpPr>
                <p:cNvPr id="4566" name="Google Shape;4566;p42"/>
                <p:cNvGrpSpPr/>
                <p:nvPr/>
              </p:nvGrpSpPr>
              <p:grpSpPr>
                <a:xfrm>
                  <a:off x="2306292" y="172691"/>
                  <a:ext cx="1524000" cy="1524000"/>
                  <a:chOff x="2306292" y="172691"/>
                  <a:chExt cx="1524000" cy="1524000"/>
                </a:xfrm>
              </p:grpSpPr>
              <p:sp>
                <p:nvSpPr>
                  <p:cNvPr id="4567" name="Google Shape;4567;p42"/>
                  <p:cNvSpPr/>
                  <p:nvPr/>
                </p:nvSpPr>
                <p:spPr>
                  <a:xfrm>
                    <a:off x="2306292" y="172691"/>
                    <a:ext cx="1524000" cy="1524000"/>
                  </a:xfrm>
                  <a:prstGeom prst="ellipse">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68" name="Google Shape;4568;p42"/>
                  <p:cNvSpPr/>
                  <p:nvPr/>
                </p:nvSpPr>
                <p:spPr>
                  <a:xfrm>
                    <a:off x="2468838" y="335237"/>
                    <a:ext cx="1198909" cy="1198909"/>
                  </a:xfrm>
                  <a:prstGeom prst="ellipse">
                    <a:avLst/>
                  </a:prstGeom>
                  <a:solidFill>
                    <a:srgbClr val="F5F5F4">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569" name="Google Shape;4569;p42"/>
                <p:cNvSpPr txBox="1"/>
                <p:nvPr/>
              </p:nvSpPr>
              <p:spPr>
                <a:xfrm rot="-2475544">
                  <a:off x="2761735" y="503804"/>
                  <a:ext cx="598273"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000" b="1">
                    <a:solidFill>
                      <a:schemeClr val="dk1"/>
                    </a:solidFill>
                    <a:latin typeface="Open Sans"/>
                    <a:ea typeface="Open Sans"/>
                    <a:cs typeface="Open Sans"/>
                    <a:sym typeface="Open Sans"/>
                  </a:endParaRPr>
                </a:p>
              </p:txBody>
            </p:sp>
          </p:grpSp>
          <p:grpSp>
            <p:nvGrpSpPr>
              <p:cNvPr id="4570" name="Google Shape;4570;p42"/>
              <p:cNvGrpSpPr/>
              <p:nvPr/>
            </p:nvGrpSpPr>
            <p:grpSpPr>
              <a:xfrm>
                <a:off x="1736854" y="3732904"/>
                <a:ext cx="1524000" cy="1524000"/>
                <a:chOff x="2306292" y="172691"/>
                <a:chExt cx="1524000" cy="1524000"/>
              </a:xfrm>
            </p:grpSpPr>
            <p:sp>
              <p:nvSpPr>
                <p:cNvPr id="4571" name="Google Shape;4571;p42"/>
                <p:cNvSpPr/>
                <p:nvPr/>
              </p:nvSpPr>
              <p:spPr>
                <a:xfrm>
                  <a:off x="2306292" y="172691"/>
                  <a:ext cx="1524000" cy="1524000"/>
                </a:xfrm>
                <a:prstGeom prst="ellipse">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72" name="Google Shape;4572;p42"/>
                <p:cNvSpPr/>
                <p:nvPr/>
              </p:nvSpPr>
              <p:spPr>
                <a:xfrm>
                  <a:off x="2468838" y="335237"/>
                  <a:ext cx="1198909" cy="1198909"/>
                </a:xfrm>
                <a:prstGeom prst="ellipse">
                  <a:avLst/>
                </a:prstGeom>
                <a:solidFill>
                  <a:srgbClr val="F5F5F4">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4573" name="Google Shape;4573;p42"/>
            <p:cNvGrpSpPr/>
            <p:nvPr/>
          </p:nvGrpSpPr>
          <p:grpSpPr>
            <a:xfrm>
              <a:off x="6435898" y="1041813"/>
              <a:ext cx="3627348" cy="966661"/>
              <a:chOff x="6435898" y="1041813"/>
              <a:chExt cx="3627348" cy="966661"/>
            </a:xfrm>
          </p:grpSpPr>
          <p:sp>
            <p:nvSpPr>
              <p:cNvPr id="4574" name="Google Shape;4574;p42"/>
              <p:cNvSpPr/>
              <p:nvPr/>
            </p:nvSpPr>
            <p:spPr>
              <a:xfrm>
                <a:off x="6435898" y="1041813"/>
                <a:ext cx="3627348" cy="966661"/>
              </a:xfrm>
              <a:prstGeom prst="flowChartTerminator">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75" name="Google Shape;4575;p42"/>
              <p:cNvSpPr txBox="1"/>
              <p:nvPr/>
            </p:nvSpPr>
            <p:spPr>
              <a:xfrm>
                <a:off x="6724491" y="1205513"/>
                <a:ext cx="285602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5F5F4"/>
                    </a:solidFill>
                    <a:latin typeface="Open Sans"/>
                    <a:ea typeface="Open Sans"/>
                    <a:cs typeface="Open Sans"/>
                    <a:sym typeface="Open Sans"/>
                  </a:rPr>
                  <a:t>U.S. Health Insurance Landscape &amp; Medicare</a:t>
                </a:r>
                <a:endParaRPr/>
              </a:p>
            </p:txBody>
          </p:sp>
        </p:grpSp>
      </p:grpSp>
      <p:sp>
        <p:nvSpPr>
          <p:cNvPr id="4576" name="Google Shape;4576;p42"/>
          <p:cNvSpPr/>
          <p:nvPr/>
        </p:nvSpPr>
        <p:spPr>
          <a:xfrm>
            <a:off x="6753123" y="10262004"/>
            <a:ext cx="3627348" cy="966661"/>
          </a:xfrm>
          <a:prstGeom prst="flowChartTerminator">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77" name="Google Shape;4577;p42"/>
          <p:cNvSpPr txBox="1"/>
          <p:nvPr/>
        </p:nvSpPr>
        <p:spPr>
          <a:xfrm>
            <a:off x="7033060" y="10423447"/>
            <a:ext cx="316082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5F5F4"/>
                </a:solidFill>
                <a:latin typeface="Open Sans"/>
                <a:ea typeface="Open Sans"/>
                <a:cs typeface="Open Sans"/>
                <a:sym typeface="Open Sans"/>
              </a:rPr>
              <a:t>Community Health Integration (CHI) Services</a:t>
            </a:r>
            <a:endParaRPr/>
          </a:p>
        </p:txBody>
      </p:sp>
      <p:sp>
        <p:nvSpPr>
          <p:cNvPr id="4578" name="Google Shape;4578;p42"/>
          <p:cNvSpPr/>
          <p:nvPr/>
        </p:nvSpPr>
        <p:spPr>
          <a:xfrm>
            <a:off x="6265671" y="11685865"/>
            <a:ext cx="3627348" cy="966661"/>
          </a:xfrm>
          <a:prstGeom prst="flowChartTerminator">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79" name="Google Shape;4579;p42"/>
          <p:cNvSpPr txBox="1"/>
          <p:nvPr/>
        </p:nvSpPr>
        <p:spPr>
          <a:xfrm>
            <a:off x="6413487" y="11882745"/>
            <a:ext cx="336872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F5F5F4"/>
                </a:solidFill>
                <a:latin typeface="Open Sans"/>
                <a:ea typeface="Open Sans"/>
                <a:cs typeface="Open Sans"/>
                <a:sym typeface="Open Sans"/>
              </a:rPr>
              <a:t>Social Determinants of Health (SDOH) Risk Assessment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91"/>
        <p:cNvGrpSpPr/>
        <p:nvPr/>
      </p:nvGrpSpPr>
      <p:grpSpPr>
        <a:xfrm>
          <a:off x="0" y="0"/>
          <a:ext cx="0" cy="0"/>
          <a:chOff x="0" y="0"/>
          <a:chExt cx="0" cy="0"/>
        </a:xfrm>
      </p:grpSpPr>
      <p:sp>
        <p:nvSpPr>
          <p:cNvPr id="4592" name="Google Shape;4592;p44"/>
          <p:cNvSpPr txBox="1">
            <a:spLocks noGrp="1"/>
          </p:cNvSpPr>
          <p:nvPr>
            <p:ph type="title"/>
          </p:nvPr>
        </p:nvSpPr>
        <p:spPr>
          <a:xfrm>
            <a:off x="609600" y="304800"/>
            <a:ext cx="1097280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t>Acknowledgements</a:t>
            </a:r>
            <a:endParaRPr/>
          </a:p>
        </p:txBody>
      </p:sp>
      <p:sp>
        <p:nvSpPr>
          <p:cNvPr id="4593" name="Google Shape;4593;p44"/>
          <p:cNvSpPr txBox="1">
            <a:spLocks noGrp="1"/>
          </p:cNvSpPr>
          <p:nvPr>
            <p:ph type="body" idx="1"/>
          </p:nvPr>
        </p:nvSpPr>
        <p:spPr>
          <a:xfrm>
            <a:off x="609600" y="1447800"/>
            <a:ext cx="10972800" cy="4114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3F3F3F"/>
              </a:buClr>
              <a:buSzPts val="3200"/>
              <a:buFont typeface="Arimo"/>
              <a:buChar char="•"/>
            </a:pPr>
            <a:r>
              <a:rPr lang="en-US">
                <a:latin typeface="Arimo"/>
                <a:ea typeface="Arimo"/>
                <a:cs typeface="Arimo"/>
                <a:sym typeface="Arimo"/>
              </a:rPr>
              <a:t>Katie Garfield, JD, Director, Center for Health Law and Policy, Harvard University</a:t>
            </a:r>
            <a:endParaRPr/>
          </a:p>
          <a:p>
            <a:pPr marL="342900" lvl="0" indent="-342900" algn="l" rtl="0">
              <a:spcBef>
                <a:spcPts val="640"/>
              </a:spcBef>
              <a:spcAft>
                <a:spcPts val="0"/>
              </a:spcAft>
              <a:buClr>
                <a:srgbClr val="3F3F3F"/>
              </a:buClr>
              <a:buSzPts val="3200"/>
              <a:buFont typeface="Arimo"/>
              <a:buChar char="•"/>
            </a:pPr>
            <a:r>
              <a:rPr lang="en-US">
                <a:latin typeface="Arimo"/>
                <a:ea typeface="Arimo"/>
                <a:cs typeface="Arimo"/>
                <a:sym typeface="Arimo"/>
              </a:rPr>
              <a:t>Ari Smith, Program Manager, Training and Education, GW Cancer Center, The George Washington University</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98"/>
        <p:cNvGrpSpPr/>
        <p:nvPr/>
      </p:nvGrpSpPr>
      <p:grpSpPr>
        <a:xfrm>
          <a:off x="0" y="0"/>
          <a:ext cx="0" cy="0"/>
          <a:chOff x="0" y="0"/>
          <a:chExt cx="0" cy="0"/>
        </a:xfrm>
      </p:grpSpPr>
      <p:grpSp>
        <p:nvGrpSpPr>
          <p:cNvPr id="4600" name="Google Shape;4600;p45"/>
          <p:cNvGrpSpPr/>
          <p:nvPr/>
        </p:nvGrpSpPr>
        <p:grpSpPr>
          <a:xfrm>
            <a:off x="8782003" y="1097232"/>
            <a:ext cx="2689677" cy="4440882"/>
            <a:chOff x="8279553" y="1289112"/>
            <a:chExt cx="2689677" cy="4440882"/>
          </a:xfrm>
        </p:grpSpPr>
        <p:sp>
          <p:nvSpPr>
            <p:cNvPr id="4601" name="Google Shape;4601;p45"/>
            <p:cNvSpPr txBox="1"/>
            <p:nvPr/>
          </p:nvSpPr>
          <p:spPr>
            <a:xfrm>
              <a:off x="8279553" y="3821779"/>
              <a:ext cx="2689677" cy="19082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3F3F3F"/>
                  </a:solidFill>
                  <a:latin typeface="Open Sans"/>
                  <a:ea typeface="Open Sans"/>
                  <a:cs typeface="Open Sans"/>
                  <a:sym typeface="Open Sans"/>
                </a:rPr>
                <a:t>Sign-up for the GW Cancer Center’s Cancer Control </a:t>
              </a:r>
              <a:br>
                <a:rPr lang="en-US" sz="2000">
                  <a:solidFill>
                    <a:srgbClr val="3F3F3F"/>
                  </a:solidFill>
                  <a:latin typeface="Open Sans"/>
                  <a:ea typeface="Open Sans"/>
                  <a:cs typeface="Open Sans"/>
                  <a:sym typeface="Open Sans"/>
                </a:rPr>
              </a:br>
              <a:r>
                <a:rPr lang="en-US" sz="2000">
                  <a:solidFill>
                    <a:srgbClr val="3F3F3F"/>
                  </a:solidFill>
                  <a:latin typeface="Open Sans"/>
                  <a:ea typeface="Open Sans"/>
                  <a:cs typeface="Open Sans"/>
                  <a:sym typeface="Open Sans"/>
                </a:rPr>
                <a:t>Technical Assistance E-Newsletter</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602" name="Google Shape;4602;p45"/>
            <p:cNvGrpSpPr/>
            <p:nvPr/>
          </p:nvGrpSpPr>
          <p:grpSpPr>
            <a:xfrm>
              <a:off x="8439708" y="1289112"/>
              <a:ext cx="2413263" cy="2291113"/>
              <a:chOff x="9019239" y="978995"/>
              <a:chExt cx="2413263" cy="2291113"/>
            </a:xfrm>
          </p:grpSpPr>
          <p:pic>
            <p:nvPicPr>
              <p:cNvPr id="4603" name="Google Shape;4603;p45" descr="A qr code with a white background&#10;&#10;Description automatically generated"/>
              <p:cNvPicPr preferRelativeResize="0"/>
              <p:nvPr/>
            </p:nvPicPr>
            <p:blipFill rotWithShape="1">
              <a:blip r:embed="rId3">
                <a:alphaModFix/>
              </a:blip>
              <a:srcRect/>
              <a:stretch/>
            </p:blipFill>
            <p:spPr>
              <a:xfrm>
                <a:off x="9450230" y="1322189"/>
                <a:ext cx="1553581" cy="1563255"/>
              </a:xfrm>
              <a:prstGeom prst="rect">
                <a:avLst/>
              </a:prstGeom>
              <a:noFill/>
              <a:ln>
                <a:noFill/>
              </a:ln>
            </p:spPr>
          </p:pic>
          <p:sp>
            <p:nvSpPr>
              <p:cNvPr id="4604" name="Google Shape;4604;p45"/>
              <p:cNvSpPr/>
              <p:nvPr/>
            </p:nvSpPr>
            <p:spPr>
              <a:xfrm>
                <a:off x="9019239" y="1128006"/>
                <a:ext cx="2142102" cy="2142102"/>
              </a:xfrm>
              <a:prstGeom prst="ellipse">
                <a:avLst/>
              </a:prstGeom>
              <a:noFill/>
              <a:ln w="57150" cap="flat" cmpd="sng">
                <a:solidFill>
                  <a:srgbClr val="C7E5F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05" name="Google Shape;4605;p45"/>
              <p:cNvSpPr/>
              <p:nvPr/>
            </p:nvSpPr>
            <p:spPr>
              <a:xfrm>
                <a:off x="9132872" y="1002714"/>
                <a:ext cx="2142102" cy="2142102"/>
              </a:xfrm>
              <a:prstGeom prst="ellipse">
                <a:avLst/>
              </a:prstGeom>
              <a:noFill/>
              <a:ln w="98425"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06" name="Google Shape;4606;p45"/>
              <p:cNvSpPr/>
              <p:nvPr/>
            </p:nvSpPr>
            <p:spPr>
              <a:xfrm>
                <a:off x="9290400" y="978995"/>
                <a:ext cx="2142102" cy="2142102"/>
              </a:xfrm>
              <a:prstGeom prst="ellipse">
                <a:avLst/>
              </a:prstGeom>
              <a:noFill/>
              <a:ln w="57150" cap="flat" cmpd="sng">
                <a:solidFill>
                  <a:srgbClr val="E9F5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4607" name="Google Shape;4607;p45"/>
          <p:cNvGrpSpPr/>
          <p:nvPr/>
        </p:nvGrpSpPr>
        <p:grpSpPr>
          <a:xfrm>
            <a:off x="704484" y="1076149"/>
            <a:ext cx="2689677" cy="4090438"/>
            <a:chOff x="756873" y="1006676"/>
            <a:chExt cx="2689677" cy="4090438"/>
          </a:xfrm>
        </p:grpSpPr>
        <p:sp>
          <p:nvSpPr>
            <p:cNvPr id="4608" name="Google Shape;4608;p45"/>
            <p:cNvSpPr txBox="1"/>
            <p:nvPr/>
          </p:nvSpPr>
          <p:spPr>
            <a:xfrm>
              <a:off x="756873" y="3465898"/>
              <a:ext cx="2689677"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3F3F3F"/>
                  </a:solidFill>
                  <a:latin typeface="Open Sans"/>
                  <a:ea typeface="Open Sans"/>
                  <a:cs typeface="Open Sans"/>
                  <a:sym typeface="Open Sans"/>
                </a:rPr>
                <a:t>Sign-up for the GW Cancer Center’s Patient Navigation </a:t>
              </a:r>
              <a:endParaRPr/>
            </a:p>
            <a:p>
              <a:pPr marL="0" marR="0" lvl="0" indent="0" algn="ctr" rtl="0">
                <a:spcBef>
                  <a:spcPts val="0"/>
                </a:spcBef>
                <a:spcAft>
                  <a:spcPts val="0"/>
                </a:spcAft>
                <a:buNone/>
              </a:pPr>
              <a:r>
                <a:rPr lang="en-US" sz="2000">
                  <a:solidFill>
                    <a:srgbClr val="3F3F3F"/>
                  </a:solidFill>
                  <a:latin typeface="Open Sans"/>
                  <a:ea typeface="Open Sans"/>
                  <a:cs typeface="Open Sans"/>
                  <a:sym typeface="Open Sans"/>
                </a:rPr>
                <a:t>and Survivorship E-Newsletter</a:t>
              </a:r>
              <a:endParaRPr/>
            </a:p>
          </p:txBody>
        </p:sp>
        <p:grpSp>
          <p:nvGrpSpPr>
            <p:cNvPr id="4609" name="Google Shape;4609;p45"/>
            <p:cNvGrpSpPr/>
            <p:nvPr/>
          </p:nvGrpSpPr>
          <p:grpSpPr>
            <a:xfrm>
              <a:off x="917028" y="1006676"/>
              <a:ext cx="2413263" cy="2291113"/>
              <a:chOff x="820530" y="348696"/>
              <a:chExt cx="2413263" cy="2291113"/>
            </a:xfrm>
          </p:grpSpPr>
          <p:pic>
            <p:nvPicPr>
              <p:cNvPr id="4610" name="Google Shape;4610;p45" descr="A qr code with a white background&#10;&#10;Description automatically generated"/>
              <p:cNvPicPr preferRelativeResize="0"/>
              <p:nvPr/>
            </p:nvPicPr>
            <p:blipFill rotWithShape="1">
              <a:blip r:embed="rId4">
                <a:alphaModFix/>
              </a:blip>
              <a:srcRect/>
              <a:stretch/>
            </p:blipFill>
            <p:spPr>
              <a:xfrm>
                <a:off x="1219200" y="668135"/>
                <a:ext cx="1559329" cy="1559329"/>
              </a:xfrm>
              <a:prstGeom prst="rect">
                <a:avLst/>
              </a:prstGeom>
              <a:noFill/>
              <a:ln>
                <a:noFill/>
              </a:ln>
            </p:spPr>
          </p:pic>
          <p:sp>
            <p:nvSpPr>
              <p:cNvPr id="4611" name="Google Shape;4611;p45"/>
              <p:cNvSpPr/>
              <p:nvPr/>
            </p:nvSpPr>
            <p:spPr>
              <a:xfrm>
                <a:off x="820530" y="497707"/>
                <a:ext cx="2142102" cy="2142102"/>
              </a:xfrm>
              <a:prstGeom prst="ellipse">
                <a:avLst/>
              </a:prstGeom>
              <a:noFill/>
              <a:ln w="57150" cap="flat" cmpd="sng">
                <a:solidFill>
                  <a:srgbClr val="C7E5F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12" name="Google Shape;4612;p45"/>
              <p:cNvSpPr/>
              <p:nvPr/>
            </p:nvSpPr>
            <p:spPr>
              <a:xfrm>
                <a:off x="934163" y="372415"/>
                <a:ext cx="2142102" cy="2142102"/>
              </a:xfrm>
              <a:prstGeom prst="ellipse">
                <a:avLst/>
              </a:prstGeom>
              <a:noFill/>
              <a:ln w="98425"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13" name="Google Shape;4613;p45"/>
              <p:cNvSpPr/>
              <p:nvPr/>
            </p:nvSpPr>
            <p:spPr>
              <a:xfrm>
                <a:off x="1091691" y="348696"/>
                <a:ext cx="2142102" cy="2142102"/>
              </a:xfrm>
              <a:prstGeom prst="ellipse">
                <a:avLst/>
              </a:prstGeom>
              <a:noFill/>
              <a:ln w="57150" cap="flat" cmpd="sng">
                <a:solidFill>
                  <a:srgbClr val="E9F5F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4618" name="Google Shape;4618;p45"/>
          <p:cNvSpPr txBox="1"/>
          <p:nvPr/>
        </p:nvSpPr>
        <p:spPr>
          <a:xfrm>
            <a:off x="4038599" y="453537"/>
            <a:ext cx="4114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Open Sans"/>
                <a:ea typeface="Open Sans"/>
                <a:cs typeface="Open Sans"/>
                <a:sym typeface="Open Sans"/>
              </a:rPr>
              <a:t>Stay in touch!</a:t>
            </a:r>
            <a:endParaRPr/>
          </a:p>
        </p:txBody>
      </p:sp>
      <p:grpSp>
        <p:nvGrpSpPr>
          <p:cNvPr id="4619" name="Google Shape;4619;p45"/>
          <p:cNvGrpSpPr/>
          <p:nvPr/>
        </p:nvGrpSpPr>
        <p:grpSpPr>
          <a:xfrm>
            <a:off x="1020194" y="-6019543"/>
            <a:ext cx="9072646" cy="5526258"/>
            <a:chOff x="990600" y="112542"/>
            <a:chExt cx="9072646" cy="5526258"/>
          </a:xfrm>
        </p:grpSpPr>
        <p:grpSp>
          <p:nvGrpSpPr>
            <p:cNvPr id="4620" name="Google Shape;4620;p45"/>
            <p:cNvGrpSpPr/>
            <p:nvPr/>
          </p:nvGrpSpPr>
          <p:grpSpPr>
            <a:xfrm rot="-349223">
              <a:off x="1231285" y="367835"/>
              <a:ext cx="5289831" cy="5015672"/>
              <a:chOff x="-3252572" y="-1447800"/>
              <a:chExt cx="7444753" cy="7058910"/>
            </a:xfrm>
          </p:grpSpPr>
          <p:sp>
            <p:nvSpPr>
              <p:cNvPr id="4621" name="Google Shape;4621;p45"/>
              <p:cNvSpPr/>
              <p:nvPr/>
            </p:nvSpPr>
            <p:spPr>
              <a:xfrm>
                <a:off x="-2443592" y="-613686"/>
                <a:ext cx="5415392" cy="5415392"/>
              </a:xfrm>
              <a:prstGeom prst="ellipse">
                <a:avLst/>
              </a:prstGeom>
              <a:solidFill>
                <a:srgbClr val="0E3D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22" name="Google Shape;4622;p45"/>
              <p:cNvSpPr/>
              <p:nvPr/>
            </p:nvSpPr>
            <p:spPr>
              <a:xfrm>
                <a:off x="-3252572" y="-1447800"/>
                <a:ext cx="7058910" cy="7058910"/>
              </a:xfrm>
              <a:custGeom>
                <a:avLst/>
                <a:gdLst/>
                <a:ahLst/>
                <a:cxnLst/>
                <a:rect l="l" t="t" r="r" b="b"/>
                <a:pathLst>
                  <a:path w="3690570" h="3690570" extrusionOk="0">
                    <a:moveTo>
                      <a:pt x="1845285" y="0"/>
                    </a:moveTo>
                    <a:cubicBezTo>
                      <a:pt x="2864408" y="0"/>
                      <a:pt x="3690570" y="826162"/>
                      <a:pt x="3690570" y="1845285"/>
                    </a:cubicBezTo>
                    <a:cubicBezTo>
                      <a:pt x="3690570" y="2864408"/>
                      <a:pt x="2864408" y="3690570"/>
                      <a:pt x="1845285" y="3690570"/>
                    </a:cubicBezTo>
                    <a:cubicBezTo>
                      <a:pt x="826162" y="3690570"/>
                      <a:pt x="0" y="2864408"/>
                      <a:pt x="0" y="1845285"/>
                    </a:cubicBezTo>
                    <a:cubicBezTo>
                      <a:pt x="0" y="826162"/>
                      <a:pt x="826162" y="0"/>
                      <a:pt x="1845285" y="0"/>
                    </a:cubicBezTo>
                    <a:close/>
                    <a:moveTo>
                      <a:pt x="1845286" y="238299"/>
                    </a:moveTo>
                    <a:cubicBezTo>
                      <a:pt x="957772" y="238299"/>
                      <a:pt x="238299" y="957772"/>
                      <a:pt x="238299" y="1845286"/>
                    </a:cubicBezTo>
                    <a:cubicBezTo>
                      <a:pt x="238299" y="2732800"/>
                      <a:pt x="957772" y="3452273"/>
                      <a:pt x="1845286" y="3452273"/>
                    </a:cubicBezTo>
                    <a:cubicBezTo>
                      <a:pt x="2732800" y="3452273"/>
                      <a:pt x="3452273" y="2732800"/>
                      <a:pt x="3452273" y="1845286"/>
                    </a:cubicBezTo>
                    <a:cubicBezTo>
                      <a:pt x="3452273" y="957772"/>
                      <a:pt x="2732800" y="238299"/>
                      <a:pt x="1845286" y="238299"/>
                    </a:cubicBezTo>
                    <a:close/>
                  </a:path>
                </a:pathLst>
              </a:custGeom>
              <a:solidFill>
                <a:srgbClr val="4242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623" name="Google Shape;4623;p45"/>
              <p:cNvGrpSpPr/>
              <p:nvPr/>
            </p:nvGrpSpPr>
            <p:grpSpPr>
              <a:xfrm>
                <a:off x="2668181" y="1854698"/>
                <a:ext cx="1524000" cy="1524000"/>
                <a:chOff x="2306292" y="172691"/>
                <a:chExt cx="1524000" cy="1524000"/>
              </a:xfrm>
            </p:grpSpPr>
            <p:sp>
              <p:nvSpPr>
                <p:cNvPr id="4624" name="Google Shape;4624;p45"/>
                <p:cNvSpPr/>
                <p:nvPr/>
              </p:nvSpPr>
              <p:spPr>
                <a:xfrm>
                  <a:off x="2306292" y="172691"/>
                  <a:ext cx="1524000" cy="1524000"/>
                </a:xfrm>
                <a:prstGeom prst="ellipse">
                  <a:avLst/>
                </a:prstGeom>
                <a:solidFill>
                  <a:srgbClr val="9B9B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25" name="Google Shape;4625;p45"/>
                <p:cNvSpPr/>
                <p:nvPr/>
              </p:nvSpPr>
              <p:spPr>
                <a:xfrm>
                  <a:off x="2468838" y="335237"/>
                  <a:ext cx="1198909" cy="1198909"/>
                </a:xfrm>
                <a:prstGeom prst="ellipse">
                  <a:avLst/>
                </a:prstGeom>
                <a:solidFill>
                  <a:srgbClr val="F5F5F4">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626" name="Google Shape;4626;p45"/>
              <p:cNvGrpSpPr/>
              <p:nvPr/>
            </p:nvGrpSpPr>
            <p:grpSpPr>
              <a:xfrm>
                <a:off x="2306292" y="-212395"/>
                <a:ext cx="1524000" cy="1524000"/>
                <a:chOff x="2306292" y="172691"/>
                <a:chExt cx="1524000" cy="1524000"/>
              </a:xfrm>
            </p:grpSpPr>
            <p:grpSp>
              <p:nvGrpSpPr>
                <p:cNvPr id="4627" name="Google Shape;4627;p45"/>
                <p:cNvGrpSpPr/>
                <p:nvPr/>
              </p:nvGrpSpPr>
              <p:grpSpPr>
                <a:xfrm>
                  <a:off x="2306292" y="172691"/>
                  <a:ext cx="1524000" cy="1524000"/>
                  <a:chOff x="2306292" y="172691"/>
                  <a:chExt cx="1524000" cy="1524000"/>
                </a:xfrm>
              </p:grpSpPr>
              <p:sp>
                <p:nvSpPr>
                  <p:cNvPr id="4628" name="Google Shape;4628;p45"/>
                  <p:cNvSpPr/>
                  <p:nvPr/>
                </p:nvSpPr>
                <p:spPr>
                  <a:xfrm>
                    <a:off x="2306292" y="172691"/>
                    <a:ext cx="1524000" cy="1524000"/>
                  </a:xfrm>
                  <a:prstGeom prst="ellipse">
                    <a:avLst/>
                  </a:prstGeom>
                  <a:solidFill>
                    <a:srgbClr val="9B9B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29" name="Google Shape;4629;p45"/>
                  <p:cNvSpPr/>
                  <p:nvPr/>
                </p:nvSpPr>
                <p:spPr>
                  <a:xfrm>
                    <a:off x="2468838" y="335237"/>
                    <a:ext cx="1198909" cy="1198909"/>
                  </a:xfrm>
                  <a:prstGeom prst="ellipse">
                    <a:avLst/>
                  </a:prstGeom>
                  <a:solidFill>
                    <a:srgbClr val="F5F5F4">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630" name="Google Shape;4630;p45"/>
                <p:cNvSpPr txBox="1"/>
                <p:nvPr/>
              </p:nvSpPr>
              <p:spPr>
                <a:xfrm rot="-2475544">
                  <a:off x="2761735" y="503804"/>
                  <a:ext cx="598273"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000" b="1">
                    <a:solidFill>
                      <a:schemeClr val="dk1"/>
                    </a:solidFill>
                    <a:latin typeface="Open Sans"/>
                    <a:ea typeface="Open Sans"/>
                    <a:cs typeface="Open Sans"/>
                    <a:sym typeface="Open Sans"/>
                  </a:endParaRPr>
                </a:p>
              </p:txBody>
            </p:sp>
          </p:grpSp>
          <p:grpSp>
            <p:nvGrpSpPr>
              <p:cNvPr id="4631" name="Google Shape;4631;p45"/>
              <p:cNvGrpSpPr/>
              <p:nvPr/>
            </p:nvGrpSpPr>
            <p:grpSpPr>
              <a:xfrm>
                <a:off x="1736854" y="3732904"/>
                <a:ext cx="1524000" cy="1524000"/>
                <a:chOff x="2306292" y="172691"/>
                <a:chExt cx="1524000" cy="1524000"/>
              </a:xfrm>
            </p:grpSpPr>
            <p:sp>
              <p:nvSpPr>
                <p:cNvPr id="4632" name="Google Shape;4632;p45"/>
                <p:cNvSpPr/>
                <p:nvPr/>
              </p:nvSpPr>
              <p:spPr>
                <a:xfrm>
                  <a:off x="2306292" y="172691"/>
                  <a:ext cx="1524000" cy="1524000"/>
                </a:xfrm>
                <a:prstGeom prst="ellipse">
                  <a:avLst/>
                </a:prstGeom>
                <a:solidFill>
                  <a:srgbClr val="9B9B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33" name="Google Shape;4633;p45"/>
                <p:cNvSpPr/>
                <p:nvPr/>
              </p:nvSpPr>
              <p:spPr>
                <a:xfrm>
                  <a:off x="2468838" y="335237"/>
                  <a:ext cx="1198909" cy="1198909"/>
                </a:xfrm>
                <a:prstGeom prst="ellipse">
                  <a:avLst/>
                </a:prstGeom>
                <a:solidFill>
                  <a:srgbClr val="F5F5F4">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4634" name="Google Shape;4634;p45"/>
            <p:cNvGrpSpPr/>
            <p:nvPr/>
          </p:nvGrpSpPr>
          <p:grpSpPr>
            <a:xfrm>
              <a:off x="6435898" y="1041813"/>
              <a:ext cx="3627348" cy="966661"/>
              <a:chOff x="6435898" y="1041813"/>
              <a:chExt cx="3627348" cy="966661"/>
            </a:xfrm>
          </p:grpSpPr>
          <p:sp>
            <p:nvSpPr>
              <p:cNvPr id="4635" name="Google Shape;4635;p45"/>
              <p:cNvSpPr/>
              <p:nvPr/>
            </p:nvSpPr>
            <p:spPr>
              <a:xfrm>
                <a:off x="6435898" y="1041813"/>
                <a:ext cx="3627348" cy="966661"/>
              </a:xfrm>
              <a:prstGeom prst="flowChartTerminator">
                <a:avLst/>
              </a:prstGeom>
              <a:solidFill>
                <a:srgbClr val="9B9B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36" name="Google Shape;4636;p45"/>
              <p:cNvSpPr txBox="1"/>
              <p:nvPr/>
            </p:nvSpPr>
            <p:spPr>
              <a:xfrm>
                <a:off x="6724491" y="1205513"/>
                <a:ext cx="285602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5F5F4"/>
                    </a:solidFill>
                    <a:latin typeface="Open Sans"/>
                    <a:ea typeface="Open Sans"/>
                    <a:cs typeface="Open Sans"/>
                    <a:sym typeface="Open Sans"/>
                  </a:rPr>
                  <a:t>U.S. Health Insurance Landscape &amp; Medicare</a:t>
                </a:r>
                <a:endParaRPr/>
              </a:p>
            </p:txBody>
          </p:sp>
        </p:grpSp>
      </p:grpSp>
      <p:sp>
        <p:nvSpPr>
          <p:cNvPr id="4637" name="Google Shape;4637;p45"/>
          <p:cNvSpPr/>
          <p:nvPr/>
        </p:nvSpPr>
        <p:spPr>
          <a:xfrm>
            <a:off x="6782717" y="-3592974"/>
            <a:ext cx="3627348" cy="966661"/>
          </a:xfrm>
          <a:prstGeom prst="flowChartTerminator">
            <a:avLst/>
          </a:prstGeom>
          <a:solidFill>
            <a:srgbClr val="9B9B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38" name="Google Shape;4638;p45"/>
          <p:cNvSpPr txBox="1"/>
          <p:nvPr/>
        </p:nvSpPr>
        <p:spPr>
          <a:xfrm>
            <a:off x="7062654" y="-3431531"/>
            <a:ext cx="316082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5F5F4"/>
                </a:solidFill>
                <a:latin typeface="Open Sans"/>
                <a:ea typeface="Open Sans"/>
                <a:cs typeface="Open Sans"/>
                <a:sym typeface="Open Sans"/>
              </a:rPr>
              <a:t>Community Health Integration (CHI) Services</a:t>
            </a:r>
            <a:endParaRPr/>
          </a:p>
        </p:txBody>
      </p:sp>
      <p:sp>
        <p:nvSpPr>
          <p:cNvPr id="4639" name="Google Shape;4639;p45"/>
          <p:cNvSpPr/>
          <p:nvPr/>
        </p:nvSpPr>
        <p:spPr>
          <a:xfrm>
            <a:off x="6295265" y="-2169113"/>
            <a:ext cx="3627348" cy="966661"/>
          </a:xfrm>
          <a:prstGeom prst="flowChartTerminator">
            <a:avLst/>
          </a:prstGeom>
          <a:solidFill>
            <a:srgbClr val="9B9B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40" name="Google Shape;4640;p45"/>
          <p:cNvSpPr txBox="1"/>
          <p:nvPr/>
        </p:nvSpPr>
        <p:spPr>
          <a:xfrm>
            <a:off x="6443081" y="-1972233"/>
            <a:ext cx="336872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F5F5F4"/>
                </a:solidFill>
                <a:latin typeface="Open Sans"/>
                <a:ea typeface="Open Sans"/>
                <a:cs typeface="Open Sans"/>
                <a:sym typeface="Open Sans"/>
              </a:rPr>
              <a:t>Social Determinants of Health (SDOH) Risk Assessment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p:nvPr/>
        </p:nvSpPr>
        <p:spPr>
          <a:xfrm>
            <a:off x="-13563600" y="-914401"/>
            <a:ext cx="1084326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22" name="Google Shape;122;p4"/>
          <p:cNvGrpSpPr/>
          <p:nvPr/>
        </p:nvGrpSpPr>
        <p:grpSpPr>
          <a:xfrm>
            <a:off x="-10287000" y="1278168"/>
            <a:ext cx="2628900" cy="1527757"/>
            <a:chOff x="863384" y="-231864"/>
            <a:chExt cx="2628900" cy="1527757"/>
          </a:xfrm>
        </p:grpSpPr>
        <p:sp>
          <p:nvSpPr>
            <p:cNvPr id="123" name="Google Shape;123;p4"/>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124" name="Google Shape;124;p4"/>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125" name="Google Shape;125;p4"/>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126" name="Google Shape;126;p4"/>
          <p:cNvSpPr txBox="1"/>
          <p:nvPr/>
        </p:nvSpPr>
        <p:spPr>
          <a:xfrm>
            <a:off x="-118173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127" name="Google Shape;127;p4"/>
          <p:cNvGrpSpPr/>
          <p:nvPr/>
        </p:nvGrpSpPr>
        <p:grpSpPr>
          <a:xfrm>
            <a:off x="-5181600" y="990599"/>
            <a:ext cx="4343400" cy="4310152"/>
            <a:chOff x="7094351" y="1019972"/>
            <a:chExt cx="4343400" cy="4310152"/>
          </a:xfrm>
        </p:grpSpPr>
        <p:grpSp>
          <p:nvGrpSpPr>
            <p:cNvPr id="128" name="Google Shape;128;p4"/>
            <p:cNvGrpSpPr/>
            <p:nvPr/>
          </p:nvGrpSpPr>
          <p:grpSpPr>
            <a:xfrm>
              <a:off x="7094351" y="1019972"/>
              <a:ext cx="2057400" cy="4306276"/>
              <a:chOff x="6557074" y="1021910"/>
              <a:chExt cx="2057400" cy="4306276"/>
            </a:xfrm>
          </p:grpSpPr>
          <p:grpSp>
            <p:nvGrpSpPr>
              <p:cNvPr id="129" name="Google Shape;129;p4"/>
              <p:cNvGrpSpPr/>
              <p:nvPr/>
            </p:nvGrpSpPr>
            <p:grpSpPr>
              <a:xfrm>
                <a:off x="6557074" y="1021910"/>
                <a:ext cx="2057400" cy="2057400"/>
                <a:chOff x="3853911" y="2895600"/>
                <a:chExt cx="2057400" cy="2057400"/>
              </a:xfrm>
            </p:grpSpPr>
            <p:sp>
              <p:nvSpPr>
                <p:cNvPr id="130" name="Google Shape;130;p4"/>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1" name="Google Shape;131;p4"/>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132" name="Google Shape;132;p4"/>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133" name="Google Shape;133;p4"/>
              <p:cNvGrpSpPr/>
              <p:nvPr/>
            </p:nvGrpSpPr>
            <p:grpSpPr>
              <a:xfrm>
                <a:off x="6557074" y="3270786"/>
                <a:ext cx="2057400" cy="2057400"/>
                <a:chOff x="3853911" y="2895600"/>
                <a:chExt cx="2057400" cy="2057400"/>
              </a:xfrm>
            </p:grpSpPr>
            <p:sp>
              <p:nvSpPr>
                <p:cNvPr id="134" name="Google Shape;134;p4"/>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4"/>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136" name="Google Shape;136;p4"/>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137" name="Google Shape;137;p4"/>
            <p:cNvGrpSpPr/>
            <p:nvPr/>
          </p:nvGrpSpPr>
          <p:grpSpPr>
            <a:xfrm>
              <a:off x="9380351" y="1019972"/>
              <a:ext cx="2057400" cy="4310152"/>
              <a:chOff x="9380351" y="1019972"/>
              <a:chExt cx="2057400" cy="4310152"/>
            </a:xfrm>
          </p:grpSpPr>
          <p:grpSp>
            <p:nvGrpSpPr>
              <p:cNvPr id="138" name="Google Shape;138;p4"/>
              <p:cNvGrpSpPr/>
              <p:nvPr/>
            </p:nvGrpSpPr>
            <p:grpSpPr>
              <a:xfrm>
                <a:off x="9380351" y="1019972"/>
                <a:ext cx="2057400" cy="2057400"/>
                <a:chOff x="3853911" y="2895600"/>
                <a:chExt cx="2057400" cy="2057400"/>
              </a:xfrm>
            </p:grpSpPr>
            <p:sp>
              <p:nvSpPr>
                <p:cNvPr id="139" name="Google Shape;139;p4"/>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 name="Google Shape;140;p4"/>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141" name="Google Shape;141;p4"/>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142" name="Google Shape;142;p4"/>
              <p:cNvGrpSpPr/>
              <p:nvPr/>
            </p:nvGrpSpPr>
            <p:grpSpPr>
              <a:xfrm>
                <a:off x="9380351" y="3272724"/>
                <a:ext cx="2057400" cy="2057400"/>
                <a:chOff x="3853911" y="2895600"/>
                <a:chExt cx="2057400" cy="2057400"/>
              </a:xfrm>
            </p:grpSpPr>
            <p:sp>
              <p:nvSpPr>
                <p:cNvPr id="143" name="Google Shape;143;p4"/>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4"/>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145" name="Google Shape;145;p4"/>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146" name="Google Shape;146;p4"/>
          <p:cNvSpPr/>
          <p:nvPr/>
        </p:nvSpPr>
        <p:spPr>
          <a:xfrm rot="-871900">
            <a:off x="-34418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47" name="Google Shape;147;p4"/>
          <p:cNvGrpSpPr/>
          <p:nvPr/>
        </p:nvGrpSpPr>
        <p:grpSpPr>
          <a:xfrm>
            <a:off x="609600" y="228600"/>
            <a:ext cx="2286000" cy="917378"/>
            <a:chOff x="863384" y="-231864"/>
            <a:chExt cx="2628900" cy="886363"/>
          </a:xfrm>
        </p:grpSpPr>
        <p:sp>
          <p:nvSpPr>
            <p:cNvPr id="148" name="Google Shape;148;p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49" name="Google Shape;149;p4"/>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150" name="Google Shape;150;p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151" name="Google Shape;151;p4"/>
          <p:cNvSpPr txBox="1"/>
          <p:nvPr/>
        </p:nvSpPr>
        <p:spPr>
          <a:xfrm>
            <a:off x="36576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dirty="0">
                <a:solidFill>
                  <a:srgbClr val="FFFFFF"/>
                </a:solidFill>
                <a:latin typeface="Open Sans"/>
                <a:ea typeface="Open Sans"/>
                <a:cs typeface="Open Sans"/>
                <a:sym typeface="Open Sans"/>
              </a:rPr>
              <a:t>Medicare Physician Fee Schedule (PFS)</a:t>
            </a:r>
            <a:endParaRPr dirty="0"/>
          </a:p>
          <a:p>
            <a:pPr marL="0" marR="0" lvl="0" indent="0" algn="l" rtl="0">
              <a:lnSpc>
                <a:spcPct val="100000"/>
              </a:lnSpc>
              <a:spcBef>
                <a:spcPts val="1200"/>
              </a:spcBef>
              <a:spcAft>
                <a:spcPts val="0"/>
              </a:spcAft>
              <a:buClr>
                <a:schemeClr val="dk1"/>
              </a:buClr>
              <a:buSzPts val="2400"/>
              <a:buFont typeface="Arial"/>
              <a:buNone/>
            </a:pPr>
            <a:endParaRPr sz="2400" b="0" i="0" u="none" strike="noStrike" cap="none" dirty="0">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dirty="0">
                <a:solidFill>
                  <a:srgbClr val="FFFFFF"/>
                </a:solidFill>
                <a:latin typeface="Open Sans"/>
                <a:ea typeface="Open Sans"/>
                <a:cs typeface="Open Sans"/>
                <a:sym typeface="Open Sans"/>
              </a:rPr>
              <a:t>Medicare</a:t>
            </a:r>
            <a:r>
              <a:rPr lang="en-US" sz="2000" b="0" i="0" u="none" strike="noStrike" cap="none" dirty="0">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dirty="0"/>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dirty="0">
                <a:solidFill>
                  <a:srgbClr val="FFFFFF"/>
                </a:solidFill>
                <a:latin typeface="Open Sans"/>
                <a:ea typeface="Open Sans"/>
                <a:cs typeface="Open Sans"/>
                <a:sym typeface="Open Sans"/>
              </a:rPr>
              <a:t>Lists more than 10,000 unique covered service codes and their payment rates</a:t>
            </a:r>
            <a:endParaRPr dirty="0"/>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dirty="0">
                <a:solidFill>
                  <a:srgbClr val="FFFFFF"/>
                </a:solidFill>
                <a:latin typeface="Open Sans"/>
                <a:ea typeface="Open Sans"/>
                <a:cs typeface="Open Sans"/>
                <a:sym typeface="Open Sans"/>
              </a:rPr>
              <a:t>Payment policies in the PFS are updated </a:t>
            </a:r>
            <a:r>
              <a:rPr lang="en-US" sz="2000" b="1" i="0" u="none" strike="noStrike" cap="none" dirty="0">
                <a:solidFill>
                  <a:srgbClr val="FFFFFF"/>
                </a:solidFill>
                <a:latin typeface="Open Sans"/>
                <a:ea typeface="Open Sans"/>
                <a:cs typeface="Open Sans"/>
                <a:sym typeface="Open Sans"/>
              </a:rPr>
              <a:t>annually</a:t>
            </a:r>
            <a:r>
              <a:rPr lang="en-US" sz="2000" b="0" i="0" u="none" strike="noStrike" cap="none" dirty="0">
                <a:solidFill>
                  <a:srgbClr val="FFFFFF"/>
                </a:solidFill>
                <a:latin typeface="Open Sans"/>
                <a:ea typeface="Open Sans"/>
                <a:cs typeface="Open Sans"/>
                <a:sym typeface="Open Sans"/>
              </a:rPr>
              <a:t> via the rulemaking process (i.e., the process used to create new regulations)</a:t>
            </a:r>
            <a:endParaRPr dirty="0"/>
          </a:p>
        </p:txBody>
      </p:sp>
      <p:grpSp>
        <p:nvGrpSpPr>
          <p:cNvPr id="152" name="Google Shape;152;p4"/>
          <p:cNvGrpSpPr/>
          <p:nvPr/>
        </p:nvGrpSpPr>
        <p:grpSpPr>
          <a:xfrm>
            <a:off x="12280807" y="228600"/>
            <a:ext cx="2286000" cy="917378"/>
            <a:chOff x="863384" y="-231864"/>
            <a:chExt cx="2628900" cy="886363"/>
          </a:xfrm>
        </p:grpSpPr>
        <p:sp>
          <p:nvSpPr>
            <p:cNvPr id="153" name="Google Shape;153;p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54" name="Google Shape;154;p4"/>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155" name="Google Shape;155;p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156" name="Google Shape;156;p4"/>
          <p:cNvSpPr txBox="1"/>
          <p:nvPr/>
        </p:nvSpPr>
        <p:spPr>
          <a:xfrm>
            <a:off x="15449298"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157" name="Google Shape;157;p4"/>
          <p:cNvGrpSpPr/>
          <p:nvPr/>
        </p:nvGrpSpPr>
        <p:grpSpPr>
          <a:xfrm>
            <a:off x="12687300" y="3770423"/>
            <a:ext cx="10896600" cy="1526452"/>
            <a:chOff x="381000" y="4112348"/>
            <a:chExt cx="10896600" cy="1526452"/>
          </a:xfrm>
        </p:grpSpPr>
        <p:sp>
          <p:nvSpPr>
            <p:cNvPr id="158" name="Google Shape;158;p4"/>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159" name="Google Shape;159;p4"/>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60" name="Google Shape;160;p4"/>
          <p:cNvGrpSpPr/>
          <p:nvPr/>
        </p:nvGrpSpPr>
        <p:grpSpPr>
          <a:xfrm>
            <a:off x="26073007" y="228600"/>
            <a:ext cx="2286000" cy="917378"/>
            <a:chOff x="863384" y="-231864"/>
            <a:chExt cx="2628900" cy="886363"/>
          </a:xfrm>
        </p:grpSpPr>
        <p:sp>
          <p:nvSpPr>
            <p:cNvPr id="161" name="Google Shape;161;p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162" name="Google Shape;162;p4"/>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163" name="Google Shape;163;p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164" name="Google Shape;164;p4"/>
          <p:cNvGrpSpPr/>
          <p:nvPr/>
        </p:nvGrpSpPr>
        <p:grpSpPr>
          <a:xfrm>
            <a:off x="27808182" y="1222832"/>
            <a:ext cx="9834618" cy="4415968"/>
            <a:chOff x="707235" y="1331753"/>
            <a:chExt cx="9834618" cy="4415968"/>
          </a:xfrm>
        </p:grpSpPr>
        <p:grpSp>
          <p:nvGrpSpPr>
            <p:cNvPr id="165" name="Google Shape;165;p4"/>
            <p:cNvGrpSpPr/>
            <p:nvPr/>
          </p:nvGrpSpPr>
          <p:grpSpPr>
            <a:xfrm>
              <a:off x="707235" y="1331753"/>
              <a:ext cx="1914824" cy="4380272"/>
              <a:chOff x="707235" y="1331753"/>
              <a:chExt cx="1914824" cy="4380272"/>
            </a:xfrm>
          </p:grpSpPr>
          <p:sp>
            <p:nvSpPr>
              <p:cNvPr id="166" name="Google Shape;166;p4"/>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67" name="Google Shape;167;p4"/>
              <p:cNvGrpSpPr/>
              <p:nvPr/>
            </p:nvGrpSpPr>
            <p:grpSpPr>
              <a:xfrm>
                <a:off x="707235" y="1895206"/>
                <a:ext cx="1902767" cy="1211104"/>
                <a:chOff x="367248" y="1351516"/>
                <a:chExt cx="2762091" cy="1594829"/>
              </a:xfrm>
            </p:grpSpPr>
            <p:sp>
              <p:nvSpPr>
                <p:cNvPr id="168" name="Google Shape;168;p4"/>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 name="Google Shape;169;p4"/>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170" name="Google Shape;170;p4"/>
              <p:cNvGrpSpPr/>
              <p:nvPr/>
            </p:nvGrpSpPr>
            <p:grpSpPr>
              <a:xfrm>
                <a:off x="707584" y="3273372"/>
                <a:ext cx="1902069" cy="1138118"/>
                <a:chOff x="358059" y="1325927"/>
                <a:chExt cx="2761078" cy="1498718"/>
              </a:xfrm>
            </p:grpSpPr>
            <p:sp>
              <p:nvSpPr>
                <p:cNvPr id="171" name="Google Shape;171;p4"/>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2" name="Google Shape;172;p4"/>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173" name="Google Shape;173;p4"/>
              <p:cNvGrpSpPr/>
              <p:nvPr/>
            </p:nvGrpSpPr>
            <p:grpSpPr>
              <a:xfrm>
                <a:off x="712697" y="4586479"/>
                <a:ext cx="1909362" cy="1125546"/>
                <a:chOff x="329517" y="1325927"/>
                <a:chExt cx="2771665" cy="1482162"/>
              </a:xfrm>
            </p:grpSpPr>
            <p:sp>
              <p:nvSpPr>
                <p:cNvPr id="174" name="Google Shape;174;p4"/>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5" name="Google Shape;175;p4"/>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176" name="Google Shape;176;p4"/>
            <p:cNvGrpSpPr/>
            <p:nvPr/>
          </p:nvGrpSpPr>
          <p:grpSpPr>
            <a:xfrm>
              <a:off x="2911630" y="1331753"/>
              <a:ext cx="3658735" cy="4380272"/>
              <a:chOff x="2911630" y="1331753"/>
              <a:chExt cx="3658735" cy="4380272"/>
            </a:xfrm>
          </p:grpSpPr>
          <p:grpSp>
            <p:nvGrpSpPr>
              <p:cNvPr id="177" name="Google Shape;177;p4"/>
              <p:cNvGrpSpPr/>
              <p:nvPr/>
            </p:nvGrpSpPr>
            <p:grpSpPr>
              <a:xfrm>
                <a:off x="2911630" y="1331753"/>
                <a:ext cx="3630783" cy="400618"/>
                <a:chOff x="439983" y="668969"/>
                <a:chExt cx="3630783" cy="400618"/>
              </a:xfrm>
            </p:grpSpPr>
            <p:sp>
              <p:nvSpPr>
                <p:cNvPr id="178" name="Google Shape;178;p4"/>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9" name="Google Shape;179;p4"/>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180" name="Google Shape;180;p4"/>
              <p:cNvGrpSpPr/>
              <p:nvPr/>
            </p:nvGrpSpPr>
            <p:grpSpPr>
              <a:xfrm>
                <a:off x="2911630" y="1895014"/>
                <a:ext cx="3658735" cy="1195916"/>
                <a:chOff x="343281" y="1952120"/>
                <a:chExt cx="3658735" cy="1195916"/>
              </a:xfrm>
            </p:grpSpPr>
            <p:sp>
              <p:nvSpPr>
                <p:cNvPr id="181" name="Google Shape;181;p4"/>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 name="Google Shape;182;p4"/>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183" name="Google Shape;183;p4"/>
              <p:cNvGrpSpPr/>
              <p:nvPr/>
            </p:nvGrpSpPr>
            <p:grpSpPr>
              <a:xfrm>
                <a:off x="2911630" y="3253573"/>
                <a:ext cx="3630783" cy="1161242"/>
                <a:chOff x="366355" y="1952119"/>
                <a:chExt cx="3630783" cy="1161242"/>
              </a:xfrm>
            </p:grpSpPr>
            <p:sp>
              <p:nvSpPr>
                <p:cNvPr id="184" name="Google Shape;184;p4"/>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5" name="Google Shape;185;p4"/>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186" name="Google Shape;186;p4"/>
              <p:cNvGrpSpPr/>
              <p:nvPr/>
            </p:nvGrpSpPr>
            <p:grpSpPr>
              <a:xfrm>
                <a:off x="2911630" y="4577458"/>
                <a:ext cx="3628431" cy="1134567"/>
                <a:chOff x="375938" y="1923054"/>
                <a:chExt cx="3628431" cy="1134567"/>
              </a:xfrm>
            </p:grpSpPr>
            <p:sp>
              <p:nvSpPr>
                <p:cNvPr id="187" name="Google Shape;187;p4"/>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8" name="Google Shape;188;p4"/>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189" name="Google Shape;189;p4"/>
            <p:cNvGrpSpPr/>
            <p:nvPr/>
          </p:nvGrpSpPr>
          <p:grpSpPr>
            <a:xfrm>
              <a:off x="6821281" y="1331753"/>
              <a:ext cx="3720572" cy="4415968"/>
              <a:chOff x="6821281" y="1331753"/>
              <a:chExt cx="3720572" cy="4415968"/>
            </a:xfrm>
          </p:grpSpPr>
          <p:grpSp>
            <p:nvGrpSpPr>
              <p:cNvPr id="190" name="Google Shape;190;p4"/>
              <p:cNvGrpSpPr/>
              <p:nvPr/>
            </p:nvGrpSpPr>
            <p:grpSpPr>
              <a:xfrm>
                <a:off x="6821281" y="1331753"/>
                <a:ext cx="3628431" cy="400618"/>
                <a:chOff x="453945" y="668969"/>
                <a:chExt cx="3628431" cy="400618"/>
              </a:xfrm>
            </p:grpSpPr>
            <p:sp>
              <p:nvSpPr>
                <p:cNvPr id="191" name="Google Shape;191;p4"/>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2" name="Google Shape;192;p4"/>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193" name="Google Shape;193;p4"/>
              <p:cNvGrpSpPr/>
              <p:nvPr/>
            </p:nvGrpSpPr>
            <p:grpSpPr>
              <a:xfrm>
                <a:off x="6821281" y="1895013"/>
                <a:ext cx="3720572" cy="1211297"/>
                <a:chOff x="347925" y="1952119"/>
                <a:chExt cx="3720572" cy="1211297"/>
              </a:xfrm>
            </p:grpSpPr>
            <p:sp>
              <p:nvSpPr>
                <p:cNvPr id="194" name="Google Shape;194;p4"/>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5" name="Google Shape;195;p4"/>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196" name="Google Shape;196;p4"/>
              <p:cNvGrpSpPr/>
              <p:nvPr/>
            </p:nvGrpSpPr>
            <p:grpSpPr>
              <a:xfrm>
                <a:off x="6821281" y="3250248"/>
                <a:ext cx="3706521" cy="1161242"/>
                <a:chOff x="361976" y="1952120"/>
                <a:chExt cx="3706521" cy="1161242"/>
              </a:xfrm>
            </p:grpSpPr>
            <p:sp>
              <p:nvSpPr>
                <p:cNvPr id="197" name="Google Shape;197;p4"/>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4"/>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199" name="Google Shape;199;p4"/>
              <p:cNvGrpSpPr/>
              <p:nvPr/>
            </p:nvGrpSpPr>
            <p:grpSpPr>
              <a:xfrm>
                <a:off x="6821281" y="4586479"/>
                <a:ext cx="3628431" cy="1161242"/>
                <a:chOff x="347925" y="1952120"/>
                <a:chExt cx="3628431" cy="1161242"/>
              </a:xfrm>
            </p:grpSpPr>
            <p:sp>
              <p:nvSpPr>
                <p:cNvPr id="200" name="Google Shape;200;p4"/>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1" name="Google Shape;201;p4"/>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202" name="Google Shape;202;p4"/>
          <p:cNvSpPr txBox="1"/>
          <p:nvPr/>
        </p:nvSpPr>
        <p:spPr>
          <a:xfrm>
            <a:off x="30470956"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203" name="Google Shape;203;p4"/>
          <p:cNvGrpSpPr/>
          <p:nvPr/>
        </p:nvGrpSpPr>
        <p:grpSpPr>
          <a:xfrm>
            <a:off x="39636607" y="228600"/>
            <a:ext cx="2286000" cy="1194376"/>
            <a:chOff x="863384" y="-231864"/>
            <a:chExt cx="2628900" cy="1153996"/>
          </a:xfrm>
        </p:grpSpPr>
        <p:sp>
          <p:nvSpPr>
            <p:cNvPr id="204" name="Google Shape;204;p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05" name="Google Shape;205;p4"/>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206" name="Google Shape;206;p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07" name="Google Shape;207;p4"/>
          <p:cNvSpPr txBox="1"/>
          <p:nvPr/>
        </p:nvSpPr>
        <p:spPr>
          <a:xfrm>
            <a:off x="435864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208" name="Google Shape;208;p4" descr="User outline"/>
          <p:cNvPicPr preferRelativeResize="0"/>
          <p:nvPr/>
        </p:nvPicPr>
        <p:blipFill rotWithShape="1">
          <a:blip r:embed="rId3">
            <a:alphaModFix/>
          </a:blip>
          <a:srcRect/>
          <a:stretch/>
        </p:blipFill>
        <p:spPr>
          <a:xfrm>
            <a:off x="40454527" y="1759697"/>
            <a:ext cx="3061219" cy="3061219"/>
          </a:xfrm>
          <a:prstGeom prst="rect">
            <a:avLst/>
          </a:prstGeom>
          <a:noFill/>
          <a:ln>
            <a:noFill/>
          </a:ln>
        </p:spPr>
      </p:pic>
      <p:grpSp>
        <p:nvGrpSpPr>
          <p:cNvPr id="209" name="Google Shape;209;p4"/>
          <p:cNvGrpSpPr/>
          <p:nvPr/>
        </p:nvGrpSpPr>
        <p:grpSpPr>
          <a:xfrm>
            <a:off x="52057207" y="228600"/>
            <a:ext cx="2286000" cy="1194375"/>
            <a:chOff x="863384" y="-231864"/>
            <a:chExt cx="2628900" cy="1153995"/>
          </a:xfrm>
        </p:grpSpPr>
        <p:sp>
          <p:nvSpPr>
            <p:cNvPr id="210" name="Google Shape;210;p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11" name="Google Shape;211;p4"/>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212" name="Google Shape;212;p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213" name="Google Shape;213;p4"/>
          <p:cNvGrpSpPr/>
          <p:nvPr/>
        </p:nvGrpSpPr>
        <p:grpSpPr>
          <a:xfrm>
            <a:off x="54541923" y="685800"/>
            <a:ext cx="7495743" cy="4793343"/>
            <a:chOff x="3629457" y="421164"/>
            <a:chExt cx="7495743" cy="4793343"/>
          </a:xfrm>
        </p:grpSpPr>
        <p:grpSp>
          <p:nvGrpSpPr>
            <p:cNvPr id="214" name="Google Shape;214;p4"/>
            <p:cNvGrpSpPr/>
            <p:nvPr/>
          </p:nvGrpSpPr>
          <p:grpSpPr>
            <a:xfrm>
              <a:off x="3629457" y="421164"/>
              <a:ext cx="7495743" cy="400618"/>
              <a:chOff x="3200400" y="1709630"/>
              <a:chExt cx="6521814" cy="400618"/>
            </a:xfrm>
          </p:grpSpPr>
          <p:sp>
            <p:nvSpPr>
              <p:cNvPr id="215" name="Google Shape;215;p4"/>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6" name="Google Shape;216;p4"/>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217" name="Google Shape;217;p4"/>
            <p:cNvGrpSpPr/>
            <p:nvPr/>
          </p:nvGrpSpPr>
          <p:grpSpPr>
            <a:xfrm>
              <a:off x="3629457" y="950035"/>
              <a:ext cx="7495743" cy="400618"/>
              <a:chOff x="3629457" y="950035"/>
              <a:chExt cx="7495743" cy="400618"/>
            </a:xfrm>
          </p:grpSpPr>
          <p:sp>
            <p:nvSpPr>
              <p:cNvPr id="218" name="Google Shape;218;p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9" name="Google Shape;219;p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220" name="Google Shape;220;p4"/>
            <p:cNvGrpSpPr/>
            <p:nvPr/>
          </p:nvGrpSpPr>
          <p:grpSpPr>
            <a:xfrm>
              <a:off x="3629457" y="1411138"/>
              <a:ext cx="7495743" cy="400618"/>
              <a:chOff x="3629457" y="950035"/>
              <a:chExt cx="7495743" cy="400618"/>
            </a:xfrm>
          </p:grpSpPr>
          <p:sp>
            <p:nvSpPr>
              <p:cNvPr id="221" name="Google Shape;221;p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2" name="Google Shape;222;p4"/>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223" name="Google Shape;223;p4"/>
            <p:cNvGrpSpPr/>
            <p:nvPr/>
          </p:nvGrpSpPr>
          <p:grpSpPr>
            <a:xfrm>
              <a:off x="3629457" y="1872241"/>
              <a:ext cx="7495743" cy="400618"/>
              <a:chOff x="3629457" y="950035"/>
              <a:chExt cx="7495743" cy="400618"/>
            </a:xfrm>
          </p:grpSpPr>
          <p:sp>
            <p:nvSpPr>
              <p:cNvPr id="224" name="Google Shape;224;p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5" name="Google Shape;225;p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226" name="Google Shape;226;p4"/>
            <p:cNvGrpSpPr/>
            <p:nvPr/>
          </p:nvGrpSpPr>
          <p:grpSpPr>
            <a:xfrm>
              <a:off x="3629457" y="2333344"/>
              <a:ext cx="7495743" cy="400618"/>
              <a:chOff x="3629457" y="950035"/>
              <a:chExt cx="7495743" cy="400618"/>
            </a:xfrm>
          </p:grpSpPr>
          <p:sp>
            <p:nvSpPr>
              <p:cNvPr id="227" name="Google Shape;227;p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229" name="Google Shape;229;p4"/>
            <p:cNvGrpSpPr/>
            <p:nvPr/>
          </p:nvGrpSpPr>
          <p:grpSpPr>
            <a:xfrm>
              <a:off x="3629457" y="2794447"/>
              <a:ext cx="7495743" cy="400618"/>
              <a:chOff x="3629457" y="950035"/>
              <a:chExt cx="7495743" cy="400618"/>
            </a:xfrm>
          </p:grpSpPr>
          <p:sp>
            <p:nvSpPr>
              <p:cNvPr id="230" name="Google Shape;230;p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1" name="Google Shape;231;p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232" name="Google Shape;232;p4"/>
            <p:cNvGrpSpPr/>
            <p:nvPr/>
          </p:nvGrpSpPr>
          <p:grpSpPr>
            <a:xfrm>
              <a:off x="3629457" y="3255550"/>
              <a:ext cx="7495743" cy="400618"/>
              <a:chOff x="3629457" y="950035"/>
              <a:chExt cx="7495743" cy="400618"/>
            </a:xfrm>
          </p:grpSpPr>
          <p:sp>
            <p:nvSpPr>
              <p:cNvPr id="233" name="Google Shape;233;p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4" name="Google Shape;234;p4"/>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235" name="Google Shape;235;p4"/>
            <p:cNvGrpSpPr/>
            <p:nvPr/>
          </p:nvGrpSpPr>
          <p:grpSpPr>
            <a:xfrm>
              <a:off x="3629457" y="3716653"/>
              <a:ext cx="7495743" cy="400618"/>
              <a:chOff x="3629457" y="950035"/>
              <a:chExt cx="7495743" cy="400618"/>
            </a:xfrm>
          </p:grpSpPr>
          <p:sp>
            <p:nvSpPr>
              <p:cNvPr id="236" name="Google Shape;236;p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4"/>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238" name="Google Shape;238;p4"/>
            <p:cNvGrpSpPr/>
            <p:nvPr/>
          </p:nvGrpSpPr>
          <p:grpSpPr>
            <a:xfrm>
              <a:off x="3629457" y="4177756"/>
              <a:ext cx="7495743" cy="400618"/>
              <a:chOff x="3629457" y="950035"/>
              <a:chExt cx="7495743" cy="400618"/>
            </a:xfrm>
          </p:grpSpPr>
          <p:sp>
            <p:nvSpPr>
              <p:cNvPr id="239" name="Google Shape;239;p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0" name="Google Shape;240;p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241" name="Google Shape;241;p4"/>
            <p:cNvGrpSpPr/>
            <p:nvPr/>
          </p:nvGrpSpPr>
          <p:grpSpPr>
            <a:xfrm>
              <a:off x="3629457" y="4638858"/>
              <a:ext cx="7495743" cy="575649"/>
              <a:chOff x="3629457" y="950034"/>
              <a:chExt cx="7495743" cy="575649"/>
            </a:xfrm>
          </p:grpSpPr>
          <p:sp>
            <p:nvSpPr>
              <p:cNvPr id="242" name="Google Shape;242;p4"/>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3" name="Google Shape;243;p4"/>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244" name="Google Shape;244;p4"/>
          <p:cNvSpPr/>
          <p:nvPr/>
        </p:nvSpPr>
        <p:spPr>
          <a:xfrm>
            <a:off x="569214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245" name="Google Shape;245;p4"/>
          <p:cNvGrpSpPr/>
          <p:nvPr/>
        </p:nvGrpSpPr>
        <p:grpSpPr>
          <a:xfrm>
            <a:off x="64630207" y="228600"/>
            <a:ext cx="2286000" cy="1194376"/>
            <a:chOff x="863384" y="-231864"/>
            <a:chExt cx="2628900" cy="1153996"/>
          </a:xfrm>
        </p:grpSpPr>
        <p:sp>
          <p:nvSpPr>
            <p:cNvPr id="246" name="Google Shape;246;p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47" name="Google Shape;247;p4"/>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248" name="Google Shape;248;p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249" name="Google Shape;249;p4"/>
          <p:cNvSpPr txBox="1"/>
          <p:nvPr/>
        </p:nvSpPr>
        <p:spPr>
          <a:xfrm>
            <a:off x="67074774"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250" name="Google Shape;250;p4"/>
          <p:cNvGrpSpPr/>
          <p:nvPr/>
        </p:nvGrpSpPr>
        <p:grpSpPr>
          <a:xfrm>
            <a:off x="77272004" y="228600"/>
            <a:ext cx="2286000" cy="1440597"/>
            <a:chOff x="863384" y="-231864"/>
            <a:chExt cx="2628900" cy="1391893"/>
          </a:xfrm>
        </p:grpSpPr>
        <p:sp>
          <p:nvSpPr>
            <p:cNvPr id="251" name="Google Shape;251;p4"/>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252" name="Google Shape;252;p4"/>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253" name="Google Shape;253;p4"/>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254" name="Google Shape;254;p4"/>
          <p:cNvGrpSpPr/>
          <p:nvPr/>
        </p:nvGrpSpPr>
        <p:grpSpPr>
          <a:xfrm>
            <a:off x="79756720" y="685800"/>
            <a:ext cx="7495743" cy="4793343"/>
            <a:chOff x="3629457" y="421164"/>
            <a:chExt cx="7495743" cy="4793343"/>
          </a:xfrm>
        </p:grpSpPr>
        <p:grpSp>
          <p:nvGrpSpPr>
            <p:cNvPr id="255" name="Google Shape;255;p4"/>
            <p:cNvGrpSpPr/>
            <p:nvPr/>
          </p:nvGrpSpPr>
          <p:grpSpPr>
            <a:xfrm>
              <a:off x="3629457" y="421164"/>
              <a:ext cx="7495743" cy="400618"/>
              <a:chOff x="3200400" y="1709630"/>
              <a:chExt cx="6521814" cy="400618"/>
            </a:xfrm>
          </p:grpSpPr>
          <p:sp>
            <p:nvSpPr>
              <p:cNvPr id="256" name="Google Shape;256;p4"/>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7" name="Google Shape;257;p4"/>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258" name="Google Shape;258;p4"/>
            <p:cNvGrpSpPr/>
            <p:nvPr/>
          </p:nvGrpSpPr>
          <p:grpSpPr>
            <a:xfrm>
              <a:off x="3629457" y="950035"/>
              <a:ext cx="7495743" cy="400618"/>
              <a:chOff x="3629457" y="950035"/>
              <a:chExt cx="7495743" cy="400618"/>
            </a:xfrm>
          </p:grpSpPr>
          <p:sp>
            <p:nvSpPr>
              <p:cNvPr id="259" name="Google Shape;259;p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0" name="Google Shape;260;p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261" name="Google Shape;261;p4"/>
            <p:cNvGrpSpPr/>
            <p:nvPr/>
          </p:nvGrpSpPr>
          <p:grpSpPr>
            <a:xfrm>
              <a:off x="3629457" y="1411138"/>
              <a:ext cx="7495743" cy="400618"/>
              <a:chOff x="3629457" y="950035"/>
              <a:chExt cx="7495743" cy="400618"/>
            </a:xfrm>
          </p:grpSpPr>
          <p:sp>
            <p:nvSpPr>
              <p:cNvPr id="262" name="Google Shape;262;p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 name="Google Shape;263;p4"/>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264" name="Google Shape;264;p4"/>
            <p:cNvGrpSpPr/>
            <p:nvPr/>
          </p:nvGrpSpPr>
          <p:grpSpPr>
            <a:xfrm>
              <a:off x="3629457" y="1872241"/>
              <a:ext cx="7495743" cy="400618"/>
              <a:chOff x="3629457" y="950035"/>
              <a:chExt cx="7495743" cy="400618"/>
            </a:xfrm>
          </p:grpSpPr>
          <p:sp>
            <p:nvSpPr>
              <p:cNvPr id="265" name="Google Shape;265;p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 name="Google Shape;266;p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267" name="Google Shape;267;p4"/>
            <p:cNvGrpSpPr/>
            <p:nvPr/>
          </p:nvGrpSpPr>
          <p:grpSpPr>
            <a:xfrm>
              <a:off x="3629457" y="2333344"/>
              <a:ext cx="7495743" cy="400618"/>
              <a:chOff x="3629457" y="950035"/>
              <a:chExt cx="7495743" cy="400618"/>
            </a:xfrm>
          </p:grpSpPr>
          <p:sp>
            <p:nvSpPr>
              <p:cNvPr id="268" name="Google Shape;268;p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 name="Google Shape;269;p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270" name="Google Shape;270;p4"/>
            <p:cNvGrpSpPr/>
            <p:nvPr/>
          </p:nvGrpSpPr>
          <p:grpSpPr>
            <a:xfrm>
              <a:off x="3629457" y="2794447"/>
              <a:ext cx="7495743" cy="400618"/>
              <a:chOff x="3629457" y="950035"/>
              <a:chExt cx="7495743" cy="400618"/>
            </a:xfrm>
          </p:grpSpPr>
          <p:sp>
            <p:nvSpPr>
              <p:cNvPr id="271" name="Google Shape;271;p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 name="Google Shape;272;p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273" name="Google Shape;273;p4"/>
            <p:cNvGrpSpPr/>
            <p:nvPr/>
          </p:nvGrpSpPr>
          <p:grpSpPr>
            <a:xfrm>
              <a:off x="3629457" y="3255550"/>
              <a:ext cx="7495743" cy="400618"/>
              <a:chOff x="3629457" y="950035"/>
              <a:chExt cx="7495743" cy="400618"/>
            </a:xfrm>
          </p:grpSpPr>
          <p:sp>
            <p:nvSpPr>
              <p:cNvPr id="274" name="Google Shape;274;p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 name="Google Shape;275;p4"/>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276" name="Google Shape;276;p4"/>
            <p:cNvGrpSpPr/>
            <p:nvPr/>
          </p:nvGrpSpPr>
          <p:grpSpPr>
            <a:xfrm>
              <a:off x="3629457" y="3716653"/>
              <a:ext cx="7495743" cy="400618"/>
              <a:chOff x="3629457" y="950035"/>
              <a:chExt cx="7495743" cy="400618"/>
            </a:xfrm>
          </p:grpSpPr>
          <p:sp>
            <p:nvSpPr>
              <p:cNvPr id="277" name="Google Shape;277;p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 name="Google Shape;278;p4"/>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279" name="Google Shape;279;p4"/>
            <p:cNvGrpSpPr/>
            <p:nvPr/>
          </p:nvGrpSpPr>
          <p:grpSpPr>
            <a:xfrm>
              <a:off x="3629457" y="4177756"/>
              <a:ext cx="7495743" cy="400618"/>
              <a:chOff x="3629457" y="950035"/>
              <a:chExt cx="7495743" cy="400618"/>
            </a:xfrm>
          </p:grpSpPr>
          <p:sp>
            <p:nvSpPr>
              <p:cNvPr id="280" name="Google Shape;280;p4"/>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 name="Google Shape;281;p4"/>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282" name="Google Shape;282;p4"/>
            <p:cNvGrpSpPr/>
            <p:nvPr/>
          </p:nvGrpSpPr>
          <p:grpSpPr>
            <a:xfrm>
              <a:off x="3629457" y="4638858"/>
              <a:ext cx="7495743" cy="575649"/>
              <a:chOff x="3629457" y="950034"/>
              <a:chExt cx="7495743" cy="575649"/>
            </a:xfrm>
          </p:grpSpPr>
          <p:sp>
            <p:nvSpPr>
              <p:cNvPr id="283" name="Google Shape;283;p4"/>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 name="Google Shape;284;p4"/>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285" name="Google Shape;285;p4"/>
          <p:cNvSpPr txBox="1"/>
          <p:nvPr/>
        </p:nvSpPr>
        <p:spPr>
          <a:xfrm>
            <a:off x="79712126"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
          <p:cNvSpPr/>
          <p:nvPr/>
        </p:nvSpPr>
        <p:spPr>
          <a:xfrm>
            <a:off x="-25374600" y="-914401"/>
            <a:ext cx="1084326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92" name="Google Shape;292;p5"/>
          <p:cNvGrpSpPr/>
          <p:nvPr/>
        </p:nvGrpSpPr>
        <p:grpSpPr>
          <a:xfrm>
            <a:off x="-22098000" y="1278168"/>
            <a:ext cx="2628900" cy="1527757"/>
            <a:chOff x="863384" y="-231864"/>
            <a:chExt cx="2628900" cy="1527757"/>
          </a:xfrm>
        </p:grpSpPr>
        <p:sp>
          <p:nvSpPr>
            <p:cNvPr id="293" name="Google Shape;293;p5"/>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294" name="Google Shape;294;p5"/>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295" name="Google Shape;295;p5"/>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296" name="Google Shape;296;p5"/>
          <p:cNvSpPr txBox="1"/>
          <p:nvPr/>
        </p:nvSpPr>
        <p:spPr>
          <a:xfrm>
            <a:off x="-236283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297" name="Google Shape;297;p5"/>
          <p:cNvGrpSpPr/>
          <p:nvPr/>
        </p:nvGrpSpPr>
        <p:grpSpPr>
          <a:xfrm>
            <a:off x="-16992600" y="990599"/>
            <a:ext cx="4343400" cy="4310152"/>
            <a:chOff x="7094351" y="1019972"/>
            <a:chExt cx="4343400" cy="4310152"/>
          </a:xfrm>
        </p:grpSpPr>
        <p:grpSp>
          <p:nvGrpSpPr>
            <p:cNvPr id="298" name="Google Shape;298;p5"/>
            <p:cNvGrpSpPr/>
            <p:nvPr/>
          </p:nvGrpSpPr>
          <p:grpSpPr>
            <a:xfrm>
              <a:off x="7094351" y="1019972"/>
              <a:ext cx="2057400" cy="4306276"/>
              <a:chOff x="6557074" y="1021910"/>
              <a:chExt cx="2057400" cy="4306276"/>
            </a:xfrm>
          </p:grpSpPr>
          <p:grpSp>
            <p:nvGrpSpPr>
              <p:cNvPr id="299" name="Google Shape;299;p5"/>
              <p:cNvGrpSpPr/>
              <p:nvPr/>
            </p:nvGrpSpPr>
            <p:grpSpPr>
              <a:xfrm>
                <a:off x="6557074" y="1021910"/>
                <a:ext cx="2057400" cy="2057400"/>
                <a:chOff x="3853911" y="2895600"/>
                <a:chExt cx="2057400" cy="2057400"/>
              </a:xfrm>
            </p:grpSpPr>
            <p:sp>
              <p:nvSpPr>
                <p:cNvPr id="300" name="Google Shape;300;p5"/>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 name="Google Shape;301;p5"/>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302" name="Google Shape;302;p5"/>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303" name="Google Shape;303;p5"/>
              <p:cNvGrpSpPr/>
              <p:nvPr/>
            </p:nvGrpSpPr>
            <p:grpSpPr>
              <a:xfrm>
                <a:off x="6557074" y="3270786"/>
                <a:ext cx="2057400" cy="2057400"/>
                <a:chOff x="3853911" y="2895600"/>
                <a:chExt cx="2057400" cy="2057400"/>
              </a:xfrm>
            </p:grpSpPr>
            <p:sp>
              <p:nvSpPr>
                <p:cNvPr id="304" name="Google Shape;304;p5"/>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 name="Google Shape;305;p5"/>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306" name="Google Shape;306;p5"/>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307" name="Google Shape;307;p5"/>
            <p:cNvGrpSpPr/>
            <p:nvPr/>
          </p:nvGrpSpPr>
          <p:grpSpPr>
            <a:xfrm>
              <a:off x="9380351" y="1019972"/>
              <a:ext cx="2057400" cy="4310152"/>
              <a:chOff x="9380351" y="1019972"/>
              <a:chExt cx="2057400" cy="4310152"/>
            </a:xfrm>
          </p:grpSpPr>
          <p:grpSp>
            <p:nvGrpSpPr>
              <p:cNvPr id="308" name="Google Shape;308;p5"/>
              <p:cNvGrpSpPr/>
              <p:nvPr/>
            </p:nvGrpSpPr>
            <p:grpSpPr>
              <a:xfrm>
                <a:off x="9380351" y="1019972"/>
                <a:ext cx="2057400" cy="2057400"/>
                <a:chOff x="3853911" y="2895600"/>
                <a:chExt cx="2057400" cy="2057400"/>
              </a:xfrm>
            </p:grpSpPr>
            <p:sp>
              <p:nvSpPr>
                <p:cNvPr id="309" name="Google Shape;309;p5"/>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 name="Google Shape;310;p5"/>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311" name="Google Shape;311;p5"/>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312" name="Google Shape;312;p5"/>
              <p:cNvGrpSpPr/>
              <p:nvPr/>
            </p:nvGrpSpPr>
            <p:grpSpPr>
              <a:xfrm>
                <a:off x="9380351" y="3272724"/>
                <a:ext cx="2057400" cy="2057400"/>
                <a:chOff x="3853911" y="2895600"/>
                <a:chExt cx="2057400" cy="2057400"/>
              </a:xfrm>
            </p:grpSpPr>
            <p:sp>
              <p:nvSpPr>
                <p:cNvPr id="313" name="Google Shape;313;p5"/>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 name="Google Shape;314;p5"/>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315" name="Google Shape;315;p5"/>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316" name="Google Shape;316;p5"/>
          <p:cNvSpPr/>
          <p:nvPr/>
        </p:nvSpPr>
        <p:spPr>
          <a:xfrm rot="-871900">
            <a:off x="-152528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7" name="Google Shape;317;p5"/>
          <p:cNvGrpSpPr/>
          <p:nvPr/>
        </p:nvGrpSpPr>
        <p:grpSpPr>
          <a:xfrm>
            <a:off x="-11201400" y="228600"/>
            <a:ext cx="2286000" cy="917378"/>
            <a:chOff x="863384" y="-231864"/>
            <a:chExt cx="2628900" cy="886363"/>
          </a:xfrm>
        </p:grpSpPr>
        <p:sp>
          <p:nvSpPr>
            <p:cNvPr id="318" name="Google Shape;318;p5"/>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19" name="Google Shape;319;p5"/>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320" name="Google Shape;320;p5"/>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21" name="Google Shape;321;p5"/>
          <p:cNvSpPr txBox="1"/>
          <p:nvPr/>
        </p:nvSpPr>
        <p:spPr>
          <a:xfrm>
            <a:off x="-81534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322" name="Google Shape;322;p5"/>
          <p:cNvGrpSpPr/>
          <p:nvPr/>
        </p:nvGrpSpPr>
        <p:grpSpPr>
          <a:xfrm>
            <a:off x="469807" y="228600"/>
            <a:ext cx="2286000" cy="917378"/>
            <a:chOff x="863384" y="-231864"/>
            <a:chExt cx="2628900" cy="886363"/>
          </a:xfrm>
        </p:grpSpPr>
        <p:sp>
          <p:nvSpPr>
            <p:cNvPr id="323" name="Google Shape;323;p5"/>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24" name="Google Shape;324;p5"/>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325" name="Google Shape;325;p5"/>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26" name="Google Shape;326;p5"/>
          <p:cNvSpPr txBox="1"/>
          <p:nvPr/>
        </p:nvSpPr>
        <p:spPr>
          <a:xfrm>
            <a:off x="3638298"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327" name="Google Shape;327;p5"/>
          <p:cNvGrpSpPr/>
          <p:nvPr/>
        </p:nvGrpSpPr>
        <p:grpSpPr>
          <a:xfrm>
            <a:off x="876300" y="3770423"/>
            <a:ext cx="10896600" cy="1526452"/>
            <a:chOff x="381000" y="4112348"/>
            <a:chExt cx="10896600" cy="1526452"/>
          </a:xfrm>
        </p:grpSpPr>
        <p:sp>
          <p:nvSpPr>
            <p:cNvPr id="328" name="Google Shape;328;p5"/>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329" name="Google Shape;329;p5"/>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30" name="Google Shape;330;p5"/>
          <p:cNvGrpSpPr/>
          <p:nvPr/>
        </p:nvGrpSpPr>
        <p:grpSpPr>
          <a:xfrm>
            <a:off x="14262007" y="228600"/>
            <a:ext cx="2286000" cy="917378"/>
            <a:chOff x="863384" y="-231864"/>
            <a:chExt cx="2628900" cy="886363"/>
          </a:xfrm>
        </p:grpSpPr>
        <p:sp>
          <p:nvSpPr>
            <p:cNvPr id="331" name="Google Shape;331;p5"/>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32" name="Google Shape;332;p5"/>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333" name="Google Shape;333;p5"/>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34" name="Google Shape;334;p5"/>
          <p:cNvGrpSpPr/>
          <p:nvPr/>
        </p:nvGrpSpPr>
        <p:grpSpPr>
          <a:xfrm>
            <a:off x="15997182" y="1222832"/>
            <a:ext cx="9834618" cy="4415968"/>
            <a:chOff x="707235" y="1331753"/>
            <a:chExt cx="9834618" cy="4415968"/>
          </a:xfrm>
        </p:grpSpPr>
        <p:grpSp>
          <p:nvGrpSpPr>
            <p:cNvPr id="335" name="Google Shape;335;p5"/>
            <p:cNvGrpSpPr/>
            <p:nvPr/>
          </p:nvGrpSpPr>
          <p:grpSpPr>
            <a:xfrm>
              <a:off x="707235" y="1331753"/>
              <a:ext cx="1914824" cy="4380272"/>
              <a:chOff x="707235" y="1331753"/>
              <a:chExt cx="1914824" cy="4380272"/>
            </a:xfrm>
          </p:grpSpPr>
          <p:sp>
            <p:nvSpPr>
              <p:cNvPr id="336" name="Google Shape;336;p5"/>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37" name="Google Shape;337;p5"/>
              <p:cNvGrpSpPr/>
              <p:nvPr/>
            </p:nvGrpSpPr>
            <p:grpSpPr>
              <a:xfrm>
                <a:off x="707235" y="1895206"/>
                <a:ext cx="1902767" cy="1211104"/>
                <a:chOff x="367248" y="1351516"/>
                <a:chExt cx="2762091" cy="1594829"/>
              </a:xfrm>
            </p:grpSpPr>
            <p:sp>
              <p:nvSpPr>
                <p:cNvPr id="338" name="Google Shape;338;p5"/>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9" name="Google Shape;339;p5"/>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340" name="Google Shape;340;p5"/>
              <p:cNvGrpSpPr/>
              <p:nvPr/>
            </p:nvGrpSpPr>
            <p:grpSpPr>
              <a:xfrm>
                <a:off x="707584" y="3273372"/>
                <a:ext cx="1902069" cy="1138118"/>
                <a:chOff x="358059" y="1325927"/>
                <a:chExt cx="2761078" cy="1498718"/>
              </a:xfrm>
            </p:grpSpPr>
            <p:sp>
              <p:nvSpPr>
                <p:cNvPr id="341" name="Google Shape;341;p5"/>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2" name="Google Shape;342;p5"/>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343" name="Google Shape;343;p5"/>
              <p:cNvGrpSpPr/>
              <p:nvPr/>
            </p:nvGrpSpPr>
            <p:grpSpPr>
              <a:xfrm>
                <a:off x="712697" y="4586479"/>
                <a:ext cx="1909362" cy="1125546"/>
                <a:chOff x="329517" y="1325927"/>
                <a:chExt cx="2771665" cy="1482162"/>
              </a:xfrm>
            </p:grpSpPr>
            <p:sp>
              <p:nvSpPr>
                <p:cNvPr id="344" name="Google Shape;344;p5"/>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5" name="Google Shape;345;p5"/>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346" name="Google Shape;346;p5"/>
            <p:cNvGrpSpPr/>
            <p:nvPr/>
          </p:nvGrpSpPr>
          <p:grpSpPr>
            <a:xfrm>
              <a:off x="2911630" y="1331753"/>
              <a:ext cx="3658735" cy="4380272"/>
              <a:chOff x="2911630" y="1331753"/>
              <a:chExt cx="3658735" cy="4380272"/>
            </a:xfrm>
          </p:grpSpPr>
          <p:grpSp>
            <p:nvGrpSpPr>
              <p:cNvPr id="347" name="Google Shape;347;p5"/>
              <p:cNvGrpSpPr/>
              <p:nvPr/>
            </p:nvGrpSpPr>
            <p:grpSpPr>
              <a:xfrm>
                <a:off x="2911630" y="1331753"/>
                <a:ext cx="3630783" cy="400618"/>
                <a:chOff x="439983" y="668969"/>
                <a:chExt cx="3630783" cy="400618"/>
              </a:xfrm>
            </p:grpSpPr>
            <p:sp>
              <p:nvSpPr>
                <p:cNvPr id="348" name="Google Shape;348;p5"/>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9" name="Google Shape;349;p5"/>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350" name="Google Shape;350;p5"/>
              <p:cNvGrpSpPr/>
              <p:nvPr/>
            </p:nvGrpSpPr>
            <p:grpSpPr>
              <a:xfrm>
                <a:off x="2911630" y="1895014"/>
                <a:ext cx="3658735" cy="1195916"/>
                <a:chOff x="343281" y="1952120"/>
                <a:chExt cx="3658735" cy="1195916"/>
              </a:xfrm>
            </p:grpSpPr>
            <p:sp>
              <p:nvSpPr>
                <p:cNvPr id="351" name="Google Shape;351;p5"/>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 name="Google Shape;352;p5"/>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353" name="Google Shape;353;p5"/>
              <p:cNvGrpSpPr/>
              <p:nvPr/>
            </p:nvGrpSpPr>
            <p:grpSpPr>
              <a:xfrm>
                <a:off x="2911630" y="3253573"/>
                <a:ext cx="3630783" cy="1161242"/>
                <a:chOff x="366355" y="1952119"/>
                <a:chExt cx="3630783" cy="1161242"/>
              </a:xfrm>
            </p:grpSpPr>
            <p:sp>
              <p:nvSpPr>
                <p:cNvPr id="354" name="Google Shape;354;p5"/>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5" name="Google Shape;355;p5"/>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356" name="Google Shape;356;p5"/>
              <p:cNvGrpSpPr/>
              <p:nvPr/>
            </p:nvGrpSpPr>
            <p:grpSpPr>
              <a:xfrm>
                <a:off x="2911630" y="4577458"/>
                <a:ext cx="3628431" cy="1134567"/>
                <a:chOff x="375938" y="1923054"/>
                <a:chExt cx="3628431" cy="1134567"/>
              </a:xfrm>
            </p:grpSpPr>
            <p:sp>
              <p:nvSpPr>
                <p:cNvPr id="357" name="Google Shape;357;p5"/>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 name="Google Shape;358;p5"/>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359" name="Google Shape;359;p5"/>
            <p:cNvGrpSpPr/>
            <p:nvPr/>
          </p:nvGrpSpPr>
          <p:grpSpPr>
            <a:xfrm>
              <a:off x="6821281" y="1331753"/>
              <a:ext cx="3720572" cy="4415968"/>
              <a:chOff x="6821281" y="1331753"/>
              <a:chExt cx="3720572" cy="4415968"/>
            </a:xfrm>
          </p:grpSpPr>
          <p:grpSp>
            <p:nvGrpSpPr>
              <p:cNvPr id="360" name="Google Shape;360;p5"/>
              <p:cNvGrpSpPr/>
              <p:nvPr/>
            </p:nvGrpSpPr>
            <p:grpSpPr>
              <a:xfrm>
                <a:off x="6821281" y="1331753"/>
                <a:ext cx="3628431" cy="400618"/>
                <a:chOff x="453945" y="668969"/>
                <a:chExt cx="3628431" cy="400618"/>
              </a:xfrm>
            </p:grpSpPr>
            <p:sp>
              <p:nvSpPr>
                <p:cNvPr id="361" name="Google Shape;361;p5"/>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 name="Google Shape;362;p5"/>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363" name="Google Shape;363;p5"/>
              <p:cNvGrpSpPr/>
              <p:nvPr/>
            </p:nvGrpSpPr>
            <p:grpSpPr>
              <a:xfrm>
                <a:off x="6821281" y="1895013"/>
                <a:ext cx="3720572" cy="1211297"/>
                <a:chOff x="347925" y="1952119"/>
                <a:chExt cx="3720572" cy="1211297"/>
              </a:xfrm>
            </p:grpSpPr>
            <p:sp>
              <p:nvSpPr>
                <p:cNvPr id="364" name="Google Shape;364;p5"/>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5" name="Google Shape;365;p5"/>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366" name="Google Shape;366;p5"/>
              <p:cNvGrpSpPr/>
              <p:nvPr/>
            </p:nvGrpSpPr>
            <p:grpSpPr>
              <a:xfrm>
                <a:off x="6821281" y="3250248"/>
                <a:ext cx="3706521" cy="1161242"/>
                <a:chOff x="361976" y="1952120"/>
                <a:chExt cx="3706521" cy="1161242"/>
              </a:xfrm>
            </p:grpSpPr>
            <p:sp>
              <p:nvSpPr>
                <p:cNvPr id="367" name="Google Shape;367;p5"/>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8" name="Google Shape;368;p5"/>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369" name="Google Shape;369;p5"/>
              <p:cNvGrpSpPr/>
              <p:nvPr/>
            </p:nvGrpSpPr>
            <p:grpSpPr>
              <a:xfrm>
                <a:off x="6821281" y="4586479"/>
                <a:ext cx="3628431" cy="1161242"/>
                <a:chOff x="347925" y="1952120"/>
                <a:chExt cx="3628431" cy="1161242"/>
              </a:xfrm>
            </p:grpSpPr>
            <p:sp>
              <p:nvSpPr>
                <p:cNvPr id="370" name="Google Shape;370;p5"/>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1" name="Google Shape;371;p5"/>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372" name="Google Shape;372;p5"/>
          <p:cNvSpPr txBox="1"/>
          <p:nvPr/>
        </p:nvSpPr>
        <p:spPr>
          <a:xfrm>
            <a:off x="18659956"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373" name="Google Shape;373;p5"/>
          <p:cNvGrpSpPr/>
          <p:nvPr/>
        </p:nvGrpSpPr>
        <p:grpSpPr>
          <a:xfrm>
            <a:off x="27825607" y="228600"/>
            <a:ext cx="2286000" cy="1194376"/>
            <a:chOff x="863384" y="-231864"/>
            <a:chExt cx="2628900" cy="1153996"/>
          </a:xfrm>
        </p:grpSpPr>
        <p:sp>
          <p:nvSpPr>
            <p:cNvPr id="374" name="Google Shape;374;p5"/>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75" name="Google Shape;375;p5"/>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376" name="Google Shape;376;p5"/>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377" name="Google Shape;377;p5"/>
          <p:cNvSpPr txBox="1"/>
          <p:nvPr/>
        </p:nvSpPr>
        <p:spPr>
          <a:xfrm>
            <a:off x="317754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378" name="Google Shape;378;p5" descr="User outline"/>
          <p:cNvPicPr preferRelativeResize="0"/>
          <p:nvPr/>
        </p:nvPicPr>
        <p:blipFill rotWithShape="1">
          <a:blip r:embed="rId3">
            <a:alphaModFix/>
          </a:blip>
          <a:srcRect/>
          <a:stretch/>
        </p:blipFill>
        <p:spPr>
          <a:xfrm>
            <a:off x="28643527" y="1759697"/>
            <a:ext cx="3061219" cy="3061219"/>
          </a:xfrm>
          <a:prstGeom prst="rect">
            <a:avLst/>
          </a:prstGeom>
          <a:noFill/>
          <a:ln>
            <a:noFill/>
          </a:ln>
        </p:spPr>
      </p:pic>
      <p:grpSp>
        <p:nvGrpSpPr>
          <p:cNvPr id="379" name="Google Shape;379;p5"/>
          <p:cNvGrpSpPr/>
          <p:nvPr/>
        </p:nvGrpSpPr>
        <p:grpSpPr>
          <a:xfrm>
            <a:off x="40246207" y="228600"/>
            <a:ext cx="2286000" cy="1194375"/>
            <a:chOff x="863384" y="-231864"/>
            <a:chExt cx="2628900" cy="1153995"/>
          </a:xfrm>
        </p:grpSpPr>
        <p:sp>
          <p:nvSpPr>
            <p:cNvPr id="380" name="Google Shape;380;p5"/>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381" name="Google Shape;381;p5"/>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382" name="Google Shape;382;p5"/>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383" name="Google Shape;383;p5"/>
          <p:cNvGrpSpPr/>
          <p:nvPr/>
        </p:nvGrpSpPr>
        <p:grpSpPr>
          <a:xfrm>
            <a:off x="42730923" y="685800"/>
            <a:ext cx="7495743" cy="4793343"/>
            <a:chOff x="3629457" y="421164"/>
            <a:chExt cx="7495743" cy="4793343"/>
          </a:xfrm>
        </p:grpSpPr>
        <p:grpSp>
          <p:nvGrpSpPr>
            <p:cNvPr id="384" name="Google Shape;384;p5"/>
            <p:cNvGrpSpPr/>
            <p:nvPr/>
          </p:nvGrpSpPr>
          <p:grpSpPr>
            <a:xfrm>
              <a:off x="3629457" y="421164"/>
              <a:ext cx="7495743" cy="400618"/>
              <a:chOff x="3200400" y="1709630"/>
              <a:chExt cx="6521814" cy="400618"/>
            </a:xfrm>
          </p:grpSpPr>
          <p:sp>
            <p:nvSpPr>
              <p:cNvPr id="385" name="Google Shape;385;p5"/>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6" name="Google Shape;386;p5"/>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387" name="Google Shape;387;p5"/>
            <p:cNvGrpSpPr/>
            <p:nvPr/>
          </p:nvGrpSpPr>
          <p:grpSpPr>
            <a:xfrm>
              <a:off x="3629457" y="950035"/>
              <a:ext cx="7495743" cy="400618"/>
              <a:chOff x="3629457" y="950035"/>
              <a:chExt cx="7495743" cy="400618"/>
            </a:xfrm>
          </p:grpSpPr>
          <p:sp>
            <p:nvSpPr>
              <p:cNvPr id="388" name="Google Shape;388;p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9" name="Google Shape;389;p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390" name="Google Shape;390;p5"/>
            <p:cNvGrpSpPr/>
            <p:nvPr/>
          </p:nvGrpSpPr>
          <p:grpSpPr>
            <a:xfrm>
              <a:off x="3629457" y="1411138"/>
              <a:ext cx="7495743" cy="400618"/>
              <a:chOff x="3629457" y="950035"/>
              <a:chExt cx="7495743" cy="400618"/>
            </a:xfrm>
          </p:grpSpPr>
          <p:sp>
            <p:nvSpPr>
              <p:cNvPr id="391" name="Google Shape;391;p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2" name="Google Shape;392;p5"/>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393" name="Google Shape;393;p5"/>
            <p:cNvGrpSpPr/>
            <p:nvPr/>
          </p:nvGrpSpPr>
          <p:grpSpPr>
            <a:xfrm>
              <a:off x="3629457" y="1872241"/>
              <a:ext cx="7495743" cy="400618"/>
              <a:chOff x="3629457" y="950035"/>
              <a:chExt cx="7495743" cy="400618"/>
            </a:xfrm>
          </p:grpSpPr>
          <p:sp>
            <p:nvSpPr>
              <p:cNvPr id="394" name="Google Shape;394;p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5" name="Google Shape;395;p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396" name="Google Shape;396;p5"/>
            <p:cNvGrpSpPr/>
            <p:nvPr/>
          </p:nvGrpSpPr>
          <p:grpSpPr>
            <a:xfrm>
              <a:off x="3629457" y="2333344"/>
              <a:ext cx="7495743" cy="400618"/>
              <a:chOff x="3629457" y="950035"/>
              <a:chExt cx="7495743" cy="400618"/>
            </a:xfrm>
          </p:grpSpPr>
          <p:sp>
            <p:nvSpPr>
              <p:cNvPr id="397" name="Google Shape;397;p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8" name="Google Shape;398;p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399" name="Google Shape;399;p5"/>
            <p:cNvGrpSpPr/>
            <p:nvPr/>
          </p:nvGrpSpPr>
          <p:grpSpPr>
            <a:xfrm>
              <a:off x="3629457" y="2794447"/>
              <a:ext cx="7495743" cy="400618"/>
              <a:chOff x="3629457" y="950035"/>
              <a:chExt cx="7495743" cy="400618"/>
            </a:xfrm>
          </p:grpSpPr>
          <p:sp>
            <p:nvSpPr>
              <p:cNvPr id="400" name="Google Shape;400;p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1" name="Google Shape;401;p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402" name="Google Shape;402;p5"/>
            <p:cNvGrpSpPr/>
            <p:nvPr/>
          </p:nvGrpSpPr>
          <p:grpSpPr>
            <a:xfrm>
              <a:off x="3629457" y="3255550"/>
              <a:ext cx="7495743" cy="400618"/>
              <a:chOff x="3629457" y="950035"/>
              <a:chExt cx="7495743" cy="400618"/>
            </a:xfrm>
          </p:grpSpPr>
          <p:sp>
            <p:nvSpPr>
              <p:cNvPr id="403" name="Google Shape;403;p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4" name="Google Shape;404;p5"/>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405" name="Google Shape;405;p5"/>
            <p:cNvGrpSpPr/>
            <p:nvPr/>
          </p:nvGrpSpPr>
          <p:grpSpPr>
            <a:xfrm>
              <a:off x="3629457" y="3716653"/>
              <a:ext cx="7495743" cy="400618"/>
              <a:chOff x="3629457" y="950035"/>
              <a:chExt cx="7495743" cy="400618"/>
            </a:xfrm>
          </p:grpSpPr>
          <p:sp>
            <p:nvSpPr>
              <p:cNvPr id="406" name="Google Shape;406;p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7" name="Google Shape;407;p5"/>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408" name="Google Shape;408;p5"/>
            <p:cNvGrpSpPr/>
            <p:nvPr/>
          </p:nvGrpSpPr>
          <p:grpSpPr>
            <a:xfrm>
              <a:off x="3629457" y="4177756"/>
              <a:ext cx="7495743" cy="400618"/>
              <a:chOff x="3629457" y="950035"/>
              <a:chExt cx="7495743" cy="400618"/>
            </a:xfrm>
          </p:grpSpPr>
          <p:sp>
            <p:nvSpPr>
              <p:cNvPr id="409" name="Google Shape;409;p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0" name="Google Shape;410;p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411" name="Google Shape;411;p5"/>
            <p:cNvGrpSpPr/>
            <p:nvPr/>
          </p:nvGrpSpPr>
          <p:grpSpPr>
            <a:xfrm>
              <a:off x="3629457" y="4638858"/>
              <a:ext cx="7495743" cy="575649"/>
              <a:chOff x="3629457" y="950034"/>
              <a:chExt cx="7495743" cy="575649"/>
            </a:xfrm>
          </p:grpSpPr>
          <p:sp>
            <p:nvSpPr>
              <p:cNvPr id="412" name="Google Shape;412;p5"/>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3" name="Google Shape;413;p5"/>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414" name="Google Shape;414;p5"/>
          <p:cNvSpPr/>
          <p:nvPr/>
        </p:nvSpPr>
        <p:spPr>
          <a:xfrm>
            <a:off x="451104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415" name="Google Shape;415;p5"/>
          <p:cNvGrpSpPr/>
          <p:nvPr/>
        </p:nvGrpSpPr>
        <p:grpSpPr>
          <a:xfrm>
            <a:off x="52819207" y="228600"/>
            <a:ext cx="2286000" cy="1194376"/>
            <a:chOff x="863384" y="-231864"/>
            <a:chExt cx="2628900" cy="1153996"/>
          </a:xfrm>
        </p:grpSpPr>
        <p:sp>
          <p:nvSpPr>
            <p:cNvPr id="416" name="Google Shape;416;p5"/>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417" name="Google Shape;417;p5"/>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418" name="Google Shape;418;p5"/>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419" name="Google Shape;419;p5"/>
          <p:cNvSpPr txBox="1"/>
          <p:nvPr/>
        </p:nvSpPr>
        <p:spPr>
          <a:xfrm>
            <a:off x="55263774"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420" name="Google Shape;420;p5"/>
          <p:cNvGrpSpPr/>
          <p:nvPr/>
        </p:nvGrpSpPr>
        <p:grpSpPr>
          <a:xfrm>
            <a:off x="65461004" y="228600"/>
            <a:ext cx="2286000" cy="1440597"/>
            <a:chOff x="863384" y="-231864"/>
            <a:chExt cx="2628900" cy="1391893"/>
          </a:xfrm>
        </p:grpSpPr>
        <p:sp>
          <p:nvSpPr>
            <p:cNvPr id="421" name="Google Shape;421;p5"/>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422" name="Google Shape;422;p5"/>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423" name="Google Shape;423;p5"/>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424" name="Google Shape;424;p5"/>
          <p:cNvGrpSpPr/>
          <p:nvPr/>
        </p:nvGrpSpPr>
        <p:grpSpPr>
          <a:xfrm>
            <a:off x="67945720" y="685800"/>
            <a:ext cx="7495743" cy="4793343"/>
            <a:chOff x="3629457" y="421164"/>
            <a:chExt cx="7495743" cy="4793343"/>
          </a:xfrm>
        </p:grpSpPr>
        <p:grpSp>
          <p:nvGrpSpPr>
            <p:cNvPr id="425" name="Google Shape;425;p5"/>
            <p:cNvGrpSpPr/>
            <p:nvPr/>
          </p:nvGrpSpPr>
          <p:grpSpPr>
            <a:xfrm>
              <a:off x="3629457" y="421164"/>
              <a:ext cx="7495743" cy="400618"/>
              <a:chOff x="3200400" y="1709630"/>
              <a:chExt cx="6521814" cy="400618"/>
            </a:xfrm>
          </p:grpSpPr>
          <p:sp>
            <p:nvSpPr>
              <p:cNvPr id="426" name="Google Shape;426;p5"/>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7" name="Google Shape;427;p5"/>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428" name="Google Shape;428;p5"/>
            <p:cNvGrpSpPr/>
            <p:nvPr/>
          </p:nvGrpSpPr>
          <p:grpSpPr>
            <a:xfrm>
              <a:off x="3629457" y="950035"/>
              <a:ext cx="7495743" cy="400618"/>
              <a:chOff x="3629457" y="950035"/>
              <a:chExt cx="7495743" cy="400618"/>
            </a:xfrm>
          </p:grpSpPr>
          <p:sp>
            <p:nvSpPr>
              <p:cNvPr id="429" name="Google Shape;429;p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0" name="Google Shape;430;p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431" name="Google Shape;431;p5"/>
            <p:cNvGrpSpPr/>
            <p:nvPr/>
          </p:nvGrpSpPr>
          <p:grpSpPr>
            <a:xfrm>
              <a:off x="3629457" y="1411138"/>
              <a:ext cx="7495743" cy="400618"/>
              <a:chOff x="3629457" y="950035"/>
              <a:chExt cx="7495743" cy="400618"/>
            </a:xfrm>
          </p:grpSpPr>
          <p:sp>
            <p:nvSpPr>
              <p:cNvPr id="432" name="Google Shape;432;p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3" name="Google Shape;433;p5"/>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434" name="Google Shape;434;p5"/>
            <p:cNvGrpSpPr/>
            <p:nvPr/>
          </p:nvGrpSpPr>
          <p:grpSpPr>
            <a:xfrm>
              <a:off x="3629457" y="1872241"/>
              <a:ext cx="7495743" cy="400618"/>
              <a:chOff x="3629457" y="950035"/>
              <a:chExt cx="7495743" cy="400618"/>
            </a:xfrm>
          </p:grpSpPr>
          <p:sp>
            <p:nvSpPr>
              <p:cNvPr id="435" name="Google Shape;435;p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6" name="Google Shape;436;p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437" name="Google Shape;437;p5"/>
            <p:cNvGrpSpPr/>
            <p:nvPr/>
          </p:nvGrpSpPr>
          <p:grpSpPr>
            <a:xfrm>
              <a:off x="3629457" y="2333344"/>
              <a:ext cx="7495743" cy="400618"/>
              <a:chOff x="3629457" y="950035"/>
              <a:chExt cx="7495743" cy="400618"/>
            </a:xfrm>
          </p:grpSpPr>
          <p:sp>
            <p:nvSpPr>
              <p:cNvPr id="438" name="Google Shape;438;p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9" name="Google Shape;439;p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440" name="Google Shape;440;p5"/>
            <p:cNvGrpSpPr/>
            <p:nvPr/>
          </p:nvGrpSpPr>
          <p:grpSpPr>
            <a:xfrm>
              <a:off x="3629457" y="2794447"/>
              <a:ext cx="7495743" cy="400618"/>
              <a:chOff x="3629457" y="950035"/>
              <a:chExt cx="7495743" cy="400618"/>
            </a:xfrm>
          </p:grpSpPr>
          <p:sp>
            <p:nvSpPr>
              <p:cNvPr id="441" name="Google Shape;441;p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2" name="Google Shape;442;p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443" name="Google Shape;443;p5"/>
            <p:cNvGrpSpPr/>
            <p:nvPr/>
          </p:nvGrpSpPr>
          <p:grpSpPr>
            <a:xfrm>
              <a:off x="3629457" y="3255550"/>
              <a:ext cx="7495743" cy="400618"/>
              <a:chOff x="3629457" y="950035"/>
              <a:chExt cx="7495743" cy="400618"/>
            </a:xfrm>
          </p:grpSpPr>
          <p:sp>
            <p:nvSpPr>
              <p:cNvPr id="444" name="Google Shape;444;p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5" name="Google Shape;445;p5"/>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446" name="Google Shape;446;p5"/>
            <p:cNvGrpSpPr/>
            <p:nvPr/>
          </p:nvGrpSpPr>
          <p:grpSpPr>
            <a:xfrm>
              <a:off x="3629457" y="3716653"/>
              <a:ext cx="7495743" cy="400618"/>
              <a:chOff x="3629457" y="950035"/>
              <a:chExt cx="7495743" cy="400618"/>
            </a:xfrm>
          </p:grpSpPr>
          <p:sp>
            <p:nvSpPr>
              <p:cNvPr id="447" name="Google Shape;447;p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8" name="Google Shape;448;p5"/>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449" name="Google Shape;449;p5"/>
            <p:cNvGrpSpPr/>
            <p:nvPr/>
          </p:nvGrpSpPr>
          <p:grpSpPr>
            <a:xfrm>
              <a:off x="3629457" y="4177756"/>
              <a:ext cx="7495743" cy="400618"/>
              <a:chOff x="3629457" y="950035"/>
              <a:chExt cx="7495743" cy="400618"/>
            </a:xfrm>
          </p:grpSpPr>
          <p:sp>
            <p:nvSpPr>
              <p:cNvPr id="450" name="Google Shape;450;p5"/>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1" name="Google Shape;451;p5"/>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452" name="Google Shape;452;p5"/>
            <p:cNvGrpSpPr/>
            <p:nvPr/>
          </p:nvGrpSpPr>
          <p:grpSpPr>
            <a:xfrm>
              <a:off x="3629457" y="4638858"/>
              <a:ext cx="7495743" cy="575649"/>
              <a:chOff x="3629457" y="950034"/>
              <a:chExt cx="7495743" cy="575649"/>
            </a:xfrm>
          </p:grpSpPr>
          <p:sp>
            <p:nvSpPr>
              <p:cNvPr id="453" name="Google Shape;453;p5"/>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4" name="Google Shape;454;p5"/>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455" name="Google Shape;455;p5"/>
          <p:cNvSpPr txBox="1"/>
          <p:nvPr/>
        </p:nvSpPr>
        <p:spPr>
          <a:xfrm>
            <a:off x="67901126"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
          <p:cNvSpPr/>
          <p:nvPr/>
        </p:nvSpPr>
        <p:spPr>
          <a:xfrm>
            <a:off x="-39166800" y="-914401"/>
            <a:ext cx="1084326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62" name="Google Shape;462;p6"/>
          <p:cNvGrpSpPr/>
          <p:nvPr/>
        </p:nvGrpSpPr>
        <p:grpSpPr>
          <a:xfrm>
            <a:off x="-35890200" y="1278168"/>
            <a:ext cx="2628900" cy="1527757"/>
            <a:chOff x="863384" y="-231864"/>
            <a:chExt cx="2628900" cy="1527757"/>
          </a:xfrm>
        </p:grpSpPr>
        <p:sp>
          <p:nvSpPr>
            <p:cNvPr id="463" name="Google Shape;463;p6"/>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464" name="Google Shape;464;p6"/>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465" name="Google Shape;465;p6"/>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466" name="Google Shape;466;p6"/>
          <p:cNvSpPr txBox="1"/>
          <p:nvPr/>
        </p:nvSpPr>
        <p:spPr>
          <a:xfrm>
            <a:off x="-374205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467" name="Google Shape;467;p6"/>
          <p:cNvGrpSpPr/>
          <p:nvPr/>
        </p:nvGrpSpPr>
        <p:grpSpPr>
          <a:xfrm>
            <a:off x="-30784800" y="990599"/>
            <a:ext cx="4343400" cy="4310152"/>
            <a:chOff x="7094351" y="1019972"/>
            <a:chExt cx="4343400" cy="4310152"/>
          </a:xfrm>
        </p:grpSpPr>
        <p:grpSp>
          <p:nvGrpSpPr>
            <p:cNvPr id="468" name="Google Shape;468;p6"/>
            <p:cNvGrpSpPr/>
            <p:nvPr/>
          </p:nvGrpSpPr>
          <p:grpSpPr>
            <a:xfrm>
              <a:off x="7094351" y="1019972"/>
              <a:ext cx="2057400" cy="4306276"/>
              <a:chOff x="6557074" y="1021910"/>
              <a:chExt cx="2057400" cy="4306276"/>
            </a:xfrm>
          </p:grpSpPr>
          <p:grpSp>
            <p:nvGrpSpPr>
              <p:cNvPr id="469" name="Google Shape;469;p6"/>
              <p:cNvGrpSpPr/>
              <p:nvPr/>
            </p:nvGrpSpPr>
            <p:grpSpPr>
              <a:xfrm>
                <a:off x="6557074" y="1021910"/>
                <a:ext cx="2057400" cy="2057400"/>
                <a:chOff x="3853911" y="2895600"/>
                <a:chExt cx="2057400" cy="2057400"/>
              </a:xfrm>
            </p:grpSpPr>
            <p:sp>
              <p:nvSpPr>
                <p:cNvPr id="470" name="Google Shape;470;p6"/>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1" name="Google Shape;471;p6"/>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472" name="Google Shape;472;p6"/>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473" name="Google Shape;473;p6"/>
              <p:cNvGrpSpPr/>
              <p:nvPr/>
            </p:nvGrpSpPr>
            <p:grpSpPr>
              <a:xfrm>
                <a:off x="6557074" y="3270786"/>
                <a:ext cx="2057400" cy="2057400"/>
                <a:chOff x="3853911" y="2895600"/>
                <a:chExt cx="2057400" cy="2057400"/>
              </a:xfrm>
            </p:grpSpPr>
            <p:sp>
              <p:nvSpPr>
                <p:cNvPr id="474" name="Google Shape;474;p6"/>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5" name="Google Shape;475;p6"/>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476" name="Google Shape;476;p6"/>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477" name="Google Shape;477;p6"/>
            <p:cNvGrpSpPr/>
            <p:nvPr/>
          </p:nvGrpSpPr>
          <p:grpSpPr>
            <a:xfrm>
              <a:off x="9380351" y="1019972"/>
              <a:ext cx="2057400" cy="4310152"/>
              <a:chOff x="9380351" y="1019972"/>
              <a:chExt cx="2057400" cy="4310152"/>
            </a:xfrm>
          </p:grpSpPr>
          <p:grpSp>
            <p:nvGrpSpPr>
              <p:cNvPr id="478" name="Google Shape;478;p6"/>
              <p:cNvGrpSpPr/>
              <p:nvPr/>
            </p:nvGrpSpPr>
            <p:grpSpPr>
              <a:xfrm>
                <a:off x="9380351" y="1019972"/>
                <a:ext cx="2057400" cy="2057400"/>
                <a:chOff x="3853911" y="2895600"/>
                <a:chExt cx="2057400" cy="2057400"/>
              </a:xfrm>
            </p:grpSpPr>
            <p:sp>
              <p:nvSpPr>
                <p:cNvPr id="479" name="Google Shape;479;p6"/>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0" name="Google Shape;480;p6"/>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481" name="Google Shape;481;p6"/>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482" name="Google Shape;482;p6"/>
              <p:cNvGrpSpPr/>
              <p:nvPr/>
            </p:nvGrpSpPr>
            <p:grpSpPr>
              <a:xfrm>
                <a:off x="9380351" y="3272724"/>
                <a:ext cx="2057400" cy="2057400"/>
                <a:chOff x="3853911" y="2895600"/>
                <a:chExt cx="2057400" cy="2057400"/>
              </a:xfrm>
            </p:grpSpPr>
            <p:sp>
              <p:nvSpPr>
                <p:cNvPr id="483" name="Google Shape;483;p6"/>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4" name="Google Shape;484;p6"/>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485" name="Google Shape;485;p6"/>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486" name="Google Shape;486;p6"/>
          <p:cNvSpPr/>
          <p:nvPr/>
        </p:nvSpPr>
        <p:spPr>
          <a:xfrm rot="-871900">
            <a:off x="-290450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87" name="Google Shape;487;p6"/>
          <p:cNvGrpSpPr/>
          <p:nvPr/>
        </p:nvGrpSpPr>
        <p:grpSpPr>
          <a:xfrm>
            <a:off x="-24993600" y="228600"/>
            <a:ext cx="2286000" cy="917378"/>
            <a:chOff x="863384" y="-231864"/>
            <a:chExt cx="2628900" cy="886363"/>
          </a:xfrm>
        </p:grpSpPr>
        <p:sp>
          <p:nvSpPr>
            <p:cNvPr id="488" name="Google Shape;488;p6"/>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489" name="Google Shape;489;p6"/>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490" name="Google Shape;490;p6"/>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491" name="Google Shape;491;p6"/>
          <p:cNvSpPr txBox="1"/>
          <p:nvPr/>
        </p:nvSpPr>
        <p:spPr>
          <a:xfrm>
            <a:off x="-219456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492" name="Google Shape;492;p6"/>
          <p:cNvGrpSpPr/>
          <p:nvPr/>
        </p:nvGrpSpPr>
        <p:grpSpPr>
          <a:xfrm>
            <a:off x="-13322393" y="228600"/>
            <a:ext cx="2286000" cy="917378"/>
            <a:chOff x="863384" y="-231864"/>
            <a:chExt cx="2628900" cy="886363"/>
          </a:xfrm>
        </p:grpSpPr>
        <p:sp>
          <p:nvSpPr>
            <p:cNvPr id="493" name="Google Shape;493;p6"/>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494" name="Google Shape;494;p6"/>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495" name="Google Shape;495;p6"/>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496" name="Google Shape;496;p6"/>
          <p:cNvSpPr txBox="1"/>
          <p:nvPr/>
        </p:nvSpPr>
        <p:spPr>
          <a:xfrm>
            <a:off x="-10153902"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497" name="Google Shape;497;p6"/>
          <p:cNvGrpSpPr/>
          <p:nvPr/>
        </p:nvGrpSpPr>
        <p:grpSpPr>
          <a:xfrm>
            <a:off x="-12915900" y="3770423"/>
            <a:ext cx="10896600" cy="1526452"/>
            <a:chOff x="381000" y="4112348"/>
            <a:chExt cx="10896600" cy="1526452"/>
          </a:xfrm>
        </p:grpSpPr>
        <p:sp>
          <p:nvSpPr>
            <p:cNvPr id="498" name="Google Shape;498;p6"/>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499" name="Google Shape;499;p6"/>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500" name="Google Shape;500;p6"/>
          <p:cNvGrpSpPr/>
          <p:nvPr/>
        </p:nvGrpSpPr>
        <p:grpSpPr>
          <a:xfrm>
            <a:off x="469807" y="228600"/>
            <a:ext cx="2286000" cy="917378"/>
            <a:chOff x="863384" y="-231864"/>
            <a:chExt cx="2628900" cy="886363"/>
          </a:xfrm>
        </p:grpSpPr>
        <p:sp>
          <p:nvSpPr>
            <p:cNvPr id="501" name="Google Shape;501;p6"/>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502" name="Google Shape;502;p6"/>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503" name="Google Shape;503;p6"/>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504" name="Google Shape;504;p6"/>
          <p:cNvGrpSpPr/>
          <p:nvPr/>
        </p:nvGrpSpPr>
        <p:grpSpPr>
          <a:xfrm>
            <a:off x="2204982" y="1222832"/>
            <a:ext cx="9834618" cy="4415968"/>
            <a:chOff x="707235" y="1331753"/>
            <a:chExt cx="9834618" cy="4415968"/>
          </a:xfrm>
        </p:grpSpPr>
        <p:grpSp>
          <p:nvGrpSpPr>
            <p:cNvPr id="505" name="Google Shape;505;p6"/>
            <p:cNvGrpSpPr/>
            <p:nvPr/>
          </p:nvGrpSpPr>
          <p:grpSpPr>
            <a:xfrm>
              <a:off x="707235" y="1331753"/>
              <a:ext cx="1914824" cy="4380272"/>
              <a:chOff x="707235" y="1331753"/>
              <a:chExt cx="1914824" cy="4380272"/>
            </a:xfrm>
          </p:grpSpPr>
          <p:sp>
            <p:nvSpPr>
              <p:cNvPr id="506" name="Google Shape;506;p6"/>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07" name="Google Shape;507;p6"/>
              <p:cNvGrpSpPr/>
              <p:nvPr/>
            </p:nvGrpSpPr>
            <p:grpSpPr>
              <a:xfrm>
                <a:off x="707235" y="1895206"/>
                <a:ext cx="1902767" cy="1211104"/>
                <a:chOff x="367248" y="1351516"/>
                <a:chExt cx="2762091" cy="1594829"/>
              </a:xfrm>
            </p:grpSpPr>
            <p:sp>
              <p:nvSpPr>
                <p:cNvPr id="508" name="Google Shape;508;p6"/>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9" name="Google Shape;509;p6"/>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510" name="Google Shape;510;p6"/>
              <p:cNvGrpSpPr/>
              <p:nvPr/>
            </p:nvGrpSpPr>
            <p:grpSpPr>
              <a:xfrm>
                <a:off x="707584" y="3273372"/>
                <a:ext cx="1902069" cy="1138118"/>
                <a:chOff x="358059" y="1325927"/>
                <a:chExt cx="2761078" cy="1498718"/>
              </a:xfrm>
            </p:grpSpPr>
            <p:sp>
              <p:nvSpPr>
                <p:cNvPr id="511" name="Google Shape;511;p6"/>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2" name="Google Shape;512;p6"/>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513" name="Google Shape;513;p6"/>
              <p:cNvGrpSpPr/>
              <p:nvPr/>
            </p:nvGrpSpPr>
            <p:grpSpPr>
              <a:xfrm>
                <a:off x="712697" y="4586479"/>
                <a:ext cx="1909362" cy="1125546"/>
                <a:chOff x="329517" y="1325927"/>
                <a:chExt cx="2771665" cy="1482162"/>
              </a:xfrm>
            </p:grpSpPr>
            <p:sp>
              <p:nvSpPr>
                <p:cNvPr id="514" name="Google Shape;514;p6"/>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5" name="Google Shape;515;p6"/>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516" name="Google Shape;516;p6"/>
            <p:cNvGrpSpPr/>
            <p:nvPr/>
          </p:nvGrpSpPr>
          <p:grpSpPr>
            <a:xfrm>
              <a:off x="2911630" y="1331753"/>
              <a:ext cx="3658735" cy="4380272"/>
              <a:chOff x="2911630" y="1331753"/>
              <a:chExt cx="3658735" cy="4380272"/>
            </a:xfrm>
          </p:grpSpPr>
          <p:grpSp>
            <p:nvGrpSpPr>
              <p:cNvPr id="517" name="Google Shape;517;p6"/>
              <p:cNvGrpSpPr/>
              <p:nvPr/>
            </p:nvGrpSpPr>
            <p:grpSpPr>
              <a:xfrm>
                <a:off x="2911630" y="1331753"/>
                <a:ext cx="3630783" cy="400618"/>
                <a:chOff x="439983" y="668969"/>
                <a:chExt cx="3630783" cy="400618"/>
              </a:xfrm>
            </p:grpSpPr>
            <p:sp>
              <p:nvSpPr>
                <p:cNvPr id="518" name="Google Shape;518;p6"/>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9" name="Google Shape;519;p6"/>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520" name="Google Shape;520;p6"/>
              <p:cNvGrpSpPr/>
              <p:nvPr/>
            </p:nvGrpSpPr>
            <p:grpSpPr>
              <a:xfrm>
                <a:off x="2911630" y="1895014"/>
                <a:ext cx="3658735" cy="1195916"/>
                <a:chOff x="343281" y="1952120"/>
                <a:chExt cx="3658735" cy="1195916"/>
              </a:xfrm>
            </p:grpSpPr>
            <p:sp>
              <p:nvSpPr>
                <p:cNvPr id="521" name="Google Shape;521;p6"/>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2" name="Google Shape;522;p6"/>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523" name="Google Shape;523;p6"/>
              <p:cNvGrpSpPr/>
              <p:nvPr/>
            </p:nvGrpSpPr>
            <p:grpSpPr>
              <a:xfrm>
                <a:off x="2911630" y="3253573"/>
                <a:ext cx="3630783" cy="1161242"/>
                <a:chOff x="366355" y="1952119"/>
                <a:chExt cx="3630783" cy="1161242"/>
              </a:xfrm>
            </p:grpSpPr>
            <p:sp>
              <p:nvSpPr>
                <p:cNvPr id="524" name="Google Shape;524;p6"/>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5" name="Google Shape;525;p6"/>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526" name="Google Shape;526;p6"/>
              <p:cNvGrpSpPr/>
              <p:nvPr/>
            </p:nvGrpSpPr>
            <p:grpSpPr>
              <a:xfrm>
                <a:off x="2911630" y="4577458"/>
                <a:ext cx="3628431" cy="1134567"/>
                <a:chOff x="375938" y="1923054"/>
                <a:chExt cx="3628431" cy="1134567"/>
              </a:xfrm>
            </p:grpSpPr>
            <p:sp>
              <p:nvSpPr>
                <p:cNvPr id="527" name="Google Shape;527;p6"/>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8" name="Google Shape;528;p6"/>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529" name="Google Shape;529;p6"/>
            <p:cNvGrpSpPr/>
            <p:nvPr/>
          </p:nvGrpSpPr>
          <p:grpSpPr>
            <a:xfrm>
              <a:off x="6821281" y="1331753"/>
              <a:ext cx="3720572" cy="4415968"/>
              <a:chOff x="6821281" y="1331753"/>
              <a:chExt cx="3720572" cy="4415968"/>
            </a:xfrm>
          </p:grpSpPr>
          <p:grpSp>
            <p:nvGrpSpPr>
              <p:cNvPr id="530" name="Google Shape;530;p6"/>
              <p:cNvGrpSpPr/>
              <p:nvPr/>
            </p:nvGrpSpPr>
            <p:grpSpPr>
              <a:xfrm>
                <a:off x="6821281" y="1331753"/>
                <a:ext cx="3628431" cy="400618"/>
                <a:chOff x="453945" y="668969"/>
                <a:chExt cx="3628431" cy="400618"/>
              </a:xfrm>
            </p:grpSpPr>
            <p:sp>
              <p:nvSpPr>
                <p:cNvPr id="531" name="Google Shape;531;p6"/>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2" name="Google Shape;532;p6"/>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533" name="Google Shape;533;p6"/>
              <p:cNvGrpSpPr/>
              <p:nvPr/>
            </p:nvGrpSpPr>
            <p:grpSpPr>
              <a:xfrm>
                <a:off x="6821281" y="1895013"/>
                <a:ext cx="3720572" cy="1211297"/>
                <a:chOff x="347925" y="1952119"/>
                <a:chExt cx="3720572" cy="1211297"/>
              </a:xfrm>
            </p:grpSpPr>
            <p:sp>
              <p:nvSpPr>
                <p:cNvPr id="534" name="Google Shape;534;p6"/>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5" name="Google Shape;535;p6"/>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536" name="Google Shape;536;p6"/>
              <p:cNvGrpSpPr/>
              <p:nvPr/>
            </p:nvGrpSpPr>
            <p:grpSpPr>
              <a:xfrm>
                <a:off x="6821281" y="3250248"/>
                <a:ext cx="3706521" cy="1161242"/>
                <a:chOff x="361976" y="1952120"/>
                <a:chExt cx="3706521" cy="1161242"/>
              </a:xfrm>
            </p:grpSpPr>
            <p:sp>
              <p:nvSpPr>
                <p:cNvPr id="537" name="Google Shape;537;p6"/>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8" name="Google Shape;538;p6"/>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539" name="Google Shape;539;p6"/>
              <p:cNvGrpSpPr/>
              <p:nvPr/>
            </p:nvGrpSpPr>
            <p:grpSpPr>
              <a:xfrm>
                <a:off x="6821281" y="4586479"/>
                <a:ext cx="3628431" cy="1161242"/>
                <a:chOff x="347925" y="1952120"/>
                <a:chExt cx="3628431" cy="1161242"/>
              </a:xfrm>
            </p:grpSpPr>
            <p:sp>
              <p:nvSpPr>
                <p:cNvPr id="540" name="Google Shape;540;p6"/>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1" name="Google Shape;541;p6"/>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542" name="Google Shape;542;p6"/>
          <p:cNvSpPr txBox="1"/>
          <p:nvPr/>
        </p:nvSpPr>
        <p:spPr>
          <a:xfrm>
            <a:off x="4867756"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F5F5F4"/>
                </a:solidFill>
                <a:latin typeface="Open Sans"/>
                <a:ea typeface="Open Sans"/>
                <a:cs typeface="Open Sans"/>
                <a:sym typeface="Open Sans"/>
              </a:rPr>
              <a:t>https://</a:t>
            </a:r>
            <a:r>
              <a:rPr lang="en-US" sz="1000" dirty="0" err="1">
                <a:solidFill>
                  <a:srgbClr val="F5F5F4"/>
                </a:solidFill>
                <a:latin typeface="Open Sans"/>
                <a:ea typeface="Open Sans"/>
                <a:cs typeface="Open Sans"/>
                <a:sym typeface="Open Sans"/>
              </a:rPr>
              <a:t>www.cms.gov</a:t>
            </a:r>
            <a:r>
              <a:rPr lang="en-US" sz="1000" dirty="0">
                <a:solidFill>
                  <a:srgbClr val="F5F5F4"/>
                </a:solidFill>
                <a:latin typeface="Open Sans"/>
                <a:ea typeface="Open Sans"/>
                <a:cs typeface="Open Sans"/>
                <a:sym typeface="Open Sans"/>
              </a:rPr>
              <a:t>/files/document/mln9201074-health-equity-services-2024-physician-fee-schedule-final-rule.pdf-0 </a:t>
            </a:r>
            <a:endParaRPr sz="1000" b="0" i="0" strike="noStrike" cap="none" dirty="0">
              <a:solidFill>
                <a:srgbClr val="F5F5F4"/>
              </a:solidFill>
              <a:latin typeface="Open Sans"/>
              <a:ea typeface="Open Sans"/>
              <a:cs typeface="Open Sans"/>
              <a:sym typeface="Open Sans"/>
            </a:endParaRPr>
          </a:p>
        </p:txBody>
      </p:sp>
      <p:grpSp>
        <p:nvGrpSpPr>
          <p:cNvPr id="543" name="Google Shape;543;p6"/>
          <p:cNvGrpSpPr/>
          <p:nvPr/>
        </p:nvGrpSpPr>
        <p:grpSpPr>
          <a:xfrm>
            <a:off x="14033407" y="228600"/>
            <a:ext cx="2286000" cy="1194376"/>
            <a:chOff x="863384" y="-231864"/>
            <a:chExt cx="2628900" cy="1153996"/>
          </a:xfrm>
        </p:grpSpPr>
        <p:sp>
          <p:nvSpPr>
            <p:cNvPr id="544" name="Google Shape;544;p6"/>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545" name="Google Shape;545;p6"/>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546" name="Google Shape;546;p6"/>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547" name="Google Shape;547;p6"/>
          <p:cNvSpPr txBox="1"/>
          <p:nvPr/>
        </p:nvSpPr>
        <p:spPr>
          <a:xfrm>
            <a:off x="179832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548" name="Google Shape;548;p6" descr="User outline"/>
          <p:cNvPicPr preferRelativeResize="0"/>
          <p:nvPr/>
        </p:nvPicPr>
        <p:blipFill rotWithShape="1">
          <a:blip r:embed="rId3">
            <a:alphaModFix/>
          </a:blip>
          <a:srcRect/>
          <a:stretch/>
        </p:blipFill>
        <p:spPr>
          <a:xfrm>
            <a:off x="14851327" y="1759697"/>
            <a:ext cx="3061219" cy="3061219"/>
          </a:xfrm>
          <a:prstGeom prst="rect">
            <a:avLst/>
          </a:prstGeom>
          <a:noFill/>
          <a:ln>
            <a:noFill/>
          </a:ln>
        </p:spPr>
      </p:pic>
      <p:grpSp>
        <p:nvGrpSpPr>
          <p:cNvPr id="549" name="Google Shape;549;p6"/>
          <p:cNvGrpSpPr/>
          <p:nvPr/>
        </p:nvGrpSpPr>
        <p:grpSpPr>
          <a:xfrm>
            <a:off x="26454007" y="228600"/>
            <a:ext cx="2286000" cy="1194375"/>
            <a:chOff x="863384" y="-231864"/>
            <a:chExt cx="2628900" cy="1153995"/>
          </a:xfrm>
        </p:grpSpPr>
        <p:sp>
          <p:nvSpPr>
            <p:cNvPr id="550" name="Google Shape;550;p6"/>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551" name="Google Shape;551;p6"/>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552" name="Google Shape;552;p6"/>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553" name="Google Shape;553;p6"/>
          <p:cNvGrpSpPr/>
          <p:nvPr/>
        </p:nvGrpSpPr>
        <p:grpSpPr>
          <a:xfrm>
            <a:off x="28938723" y="685800"/>
            <a:ext cx="7495743" cy="4793343"/>
            <a:chOff x="3629457" y="421164"/>
            <a:chExt cx="7495743" cy="4793343"/>
          </a:xfrm>
        </p:grpSpPr>
        <p:grpSp>
          <p:nvGrpSpPr>
            <p:cNvPr id="554" name="Google Shape;554;p6"/>
            <p:cNvGrpSpPr/>
            <p:nvPr/>
          </p:nvGrpSpPr>
          <p:grpSpPr>
            <a:xfrm>
              <a:off x="3629457" y="421164"/>
              <a:ext cx="7495743" cy="400618"/>
              <a:chOff x="3200400" y="1709630"/>
              <a:chExt cx="6521814" cy="400618"/>
            </a:xfrm>
          </p:grpSpPr>
          <p:sp>
            <p:nvSpPr>
              <p:cNvPr id="555" name="Google Shape;555;p6"/>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6" name="Google Shape;556;p6"/>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557" name="Google Shape;557;p6"/>
            <p:cNvGrpSpPr/>
            <p:nvPr/>
          </p:nvGrpSpPr>
          <p:grpSpPr>
            <a:xfrm>
              <a:off x="3629457" y="950035"/>
              <a:ext cx="7495743" cy="400618"/>
              <a:chOff x="3629457" y="950035"/>
              <a:chExt cx="7495743" cy="400618"/>
            </a:xfrm>
          </p:grpSpPr>
          <p:sp>
            <p:nvSpPr>
              <p:cNvPr id="558" name="Google Shape;558;p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9" name="Google Shape;559;p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560" name="Google Shape;560;p6"/>
            <p:cNvGrpSpPr/>
            <p:nvPr/>
          </p:nvGrpSpPr>
          <p:grpSpPr>
            <a:xfrm>
              <a:off x="3629457" y="1411138"/>
              <a:ext cx="7495743" cy="400618"/>
              <a:chOff x="3629457" y="950035"/>
              <a:chExt cx="7495743" cy="400618"/>
            </a:xfrm>
          </p:grpSpPr>
          <p:sp>
            <p:nvSpPr>
              <p:cNvPr id="561" name="Google Shape;561;p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2" name="Google Shape;562;p6"/>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563" name="Google Shape;563;p6"/>
            <p:cNvGrpSpPr/>
            <p:nvPr/>
          </p:nvGrpSpPr>
          <p:grpSpPr>
            <a:xfrm>
              <a:off x="3629457" y="1872241"/>
              <a:ext cx="7495743" cy="400618"/>
              <a:chOff x="3629457" y="950035"/>
              <a:chExt cx="7495743" cy="400618"/>
            </a:xfrm>
          </p:grpSpPr>
          <p:sp>
            <p:nvSpPr>
              <p:cNvPr id="564" name="Google Shape;564;p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5" name="Google Shape;565;p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566" name="Google Shape;566;p6"/>
            <p:cNvGrpSpPr/>
            <p:nvPr/>
          </p:nvGrpSpPr>
          <p:grpSpPr>
            <a:xfrm>
              <a:off x="3629457" y="2333344"/>
              <a:ext cx="7495743" cy="400618"/>
              <a:chOff x="3629457" y="950035"/>
              <a:chExt cx="7495743" cy="400618"/>
            </a:xfrm>
          </p:grpSpPr>
          <p:sp>
            <p:nvSpPr>
              <p:cNvPr id="567" name="Google Shape;567;p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8" name="Google Shape;568;p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569" name="Google Shape;569;p6"/>
            <p:cNvGrpSpPr/>
            <p:nvPr/>
          </p:nvGrpSpPr>
          <p:grpSpPr>
            <a:xfrm>
              <a:off x="3629457" y="2794447"/>
              <a:ext cx="7495743" cy="400618"/>
              <a:chOff x="3629457" y="950035"/>
              <a:chExt cx="7495743" cy="400618"/>
            </a:xfrm>
          </p:grpSpPr>
          <p:sp>
            <p:nvSpPr>
              <p:cNvPr id="570" name="Google Shape;570;p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1" name="Google Shape;571;p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572" name="Google Shape;572;p6"/>
            <p:cNvGrpSpPr/>
            <p:nvPr/>
          </p:nvGrpSpPr>
          <p:grpSpPr>
            <a:xfrm>
              <a:off x="3629457" y="3255550"/>
              <a:ext cx="7495743" cy="400618"/>
              <a:chOff x="3629457" y="950035"/>
              <a:chExt cx="7495743" cy="400618"/>
            </a:xfrm>
          </p:grpSpPr>
          <p:sp>
            <p:nvSpPr>
              <p:cNvPr id="573" name="Google Shape;573;p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4" name="Google Shape;574;p6"/>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575" name="Google Shape;575;p6"/>
            <p:cNvGrpSpPr/>
            <p:nvPr/>
          </p:nvGrpSpPr>
          <p:grpSpPr>
            <a:xfrm>
              <a:off x="3629457" y="3716653"/>
              <a:ext cx="7495743" cy="400618"/>
              <a:chOff x="3629457" y="950035"/>
              <a:chExt cx="7495743" cy="400618"/>
            </a:xfrm>
          </p:grpSpPr>
          <p:sp>
            <p:nvSpPr>
              <p:cNvPr id="576" name="Google Shape;576;p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7" name="Google Shape;577;p6"/>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578" name="Google Shape;578;p6"/>
            <p:cNvGrpSpPr/>
            <p:nvPr/>
          </p:nvGrpSpPr>
          <p:grpSpPr>
            <a:xfrm>
              <a:off x="3629457" y="4177756"/>
              <a:ext cx="7495743" cy="400618"/>
              <a:chOff x="3629457" y="950035"/>
              <a:chExt cx="7495743" cy="400618"/>
            </a:xfrm>
          </p:grpSpPr>
          <p:sp>
            <p:nvSpPr>
              <p:cNvPr id="579" name="Google Shape;579;p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0" name="Google Shape;580;p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581" name="Google Shape;581;p6"/>
            <p:cNvGrpSpPr/>
            <p:nvPr/>
          </p:nvGrpSpPr>
          <p:grpSpPr>
            <a:xfrm>
              <a:off x="3629457" y="4638858"/>
              <a:ext cx="7495743" cy="575649"/>
              <a:chOff x="3629457" y="950034"/>
              <a:chExt cx="7495743" cy="575649"/>
            </a:xfrm>
          </p:grpSpPr>
          <p:sp>
            <p:nvSpPr>
              <p:cNvPr id="582" name="Google Shape;582;p6"/>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3" name="Google Shape;583;p6"/>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584" name="Google Shape;584;p6"/>
          <p:cNvSpPr/>
          <p:nvPr/>
        </p:nvSpPr>
        <p:spPr>
          <a:xfrm>
            <a:off x="313182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585" name="Google Shape;585;p6"/>
          <p:cNvGrpSpPr/>
          <p:nvPr/>
        </p:nvGrpSpPr>
        <p:grpSpPr>
          <a:xfrm>
            <a:off x="39027007" y="228600"/>
            <a:ext cx="2286000" cy="1194376"/>
            <a:chOff x="863384" y="-231864"/>
            <a:chExt cx="2628900" cy="1153996"/>
          </a:xfrm>
        </p:grpSpPr>
        <p:sp>
          <p:nvSpPr>
            <p:cNvPr id="586" name="Google Shape;586;p6"/>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587" name="Google Shape;587;p6"/>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588" name="Google Shape;588;p6"/>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589" name="Google Shape;589;p6"/>
          <p:cNvSpPr txBox="1"/>
          <p:nvPr/>
        </p:nvSpPr>
        <p:spPr>
          <a:xfrm>
            <a:off x="41471574"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590" name="Google Shape;590;p6"/>
          <p:cNvGrpSpPr/>
          <p:nvPr/>
        </p:nvGrpSpPr>
        <p:grpSpPr>
          <a:xfrm>
            <a:off x="51668804" y="228600"/>
            <a:ext cx="2286000" cy="1440597"/>
            <a:chOff x="863384" y="-231864"/>
            <a:chExt cx="2628900" cy="1391893"/>
          </a:xfrm>
        </p:grpSpPr>
        <p:sp>
          <p:nvSpPr>
            <p:cNvPr id="591" name="Google Shape;591;p6"/>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592" name="Google Shape;592;p6"/>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593" name="Google Shape;593;p6"/>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594" name="Google Shape;594;p6"/>
          <p:cNvGrpSpPr/>
          <p:nvPr/>
        </p:nvGrpSpPr>
        <p:grpSpPr>
          <a:xfrm>
            <a:off x="54153520" y="685800"/>
            <a:ext cx="7495743" cy="4793343"/>
            <a:chOff x="3629457" y="421164"/>
            <a:chExt cx="7495743" cy="4793343"/>
          </a:xfrm>
        </p:grpSpPr>
        <p:grpSp>
          <p:nvGrpSpPr>
            <p:cNvPr id="595" name="Google Shape;595;p6"/>
            <p:cNvGrpSpPr/>
            <p:nvPr/>
          </p:nvGrpSpPr>
          <p:grpSpPr>
            <a:xfrm>
              <a:off x="3629457" y="421164"/>
              <a:ext cx="7495743" cy="400618"/>
              <a:chOff x="3200400" y="1709630"/>
              <a:chExt cx="6521814" cy="400618"/>
            </a:xfrm>
          </p:grpSpPr>
          <p:sp>
            <p:nvSpPr>
              <p:cNvPr id="596" name="Google Shape;596;p6"/>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7" name="Google Shape;597;p6"/>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598" name="Google Shape;598;p6"/>
            <p:cNvGrpSpPr/>
            <p:nvPr/>
          </p:nvGrpSpPr>
          <p:grpSpPr>
            <a:xfrm>
              <a:off x="3629457" y="950035"/>
              <a:ext cx="7495743" cy="400618"/>
              <a:chOff x="3629457" y="950035"/>
              <a:chExt cx="7495743" cy="400618"/>
            </a:xfrm>
          </p:grpSpPr>
          <p:sp>
            <p:nvSpPr>
              <p:cNvPr id="599" name="Google Shape;599;p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0" name="Google Shape;600;p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601" name="Google Shape;601;p6"/>
            <p:cNvGrpSpPr/>
            <p:nvPr/>
          </p:nvGrpSpPr>
          <p:grpSpPr>
            <a:xfrm>
              <a:off x="3629457" y="1411138"/>
              <a:ext cx="7495743" cy="400618"/>
              <a:chOff x="3629457" y="950035"/>
              <a:chExt cx="7495743" cy="400618"/>
            </a:xfrm>
          </p:grpSpPr>
          <p:sp>
            <p:nvSpPr>
              <p:cNvPr id="602" name="Google Shape;602;p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3" name="Google Shape;603;p6"/>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604" name="Google Shape;604;p6"/>
            <p:cNvGrpSpPr/>
            <p:nvPr/>
          </p:nvGrpSpPr>
          <p:grpSpPr>
            <a:xfrm>
              <a:off x="3629457" y="1872241"/>
              <a:ext cx="7495743" cy="400618"/>
              <a:chOff x="3629457" y="950035"/>
              <a:chExt cx="7495743" cy="400618"/>
            </a:xfrm>
          </p:grpSpPr>
          <p:sp>
            <p:nvSpPr>
              <p:cNvPr id="605" name="Google Shape;605;p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6" name="Google Shape;606;p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607" name="Google Shape;607;p6"/>
            <p:cNvGrpSpPr/>
            <p:nvPr/>
          </p:nvGrpSpPr>
          <p:grpSpPr>
            <a:xfrm>
              <a:off x="3629457" y="2333344"/>
              <a:ext cx="7495743" cy="400618"/>
              <a:chOff x="3629457" y="950035"/>
              <a:chExt cx="7495743" cy="400618"/>
            </a:xfrm>
          </p:grpSpPr>
          <p:sp>
            <p:nvSpPr>
              <p:cNvPr id="608" name="Google Shape;608;p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9" name="Google Shape;609;p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610" name="Google Shape;610;p6"/>
            <p:cNvGrpSpPr/>
            <p:nvPr/>
          </p:nvGrpSpPr>
          <p:grpSpPr>
            <a:xfrm>
              <a:off x="3629457" y="2794447"/>
              <a:ext cx="7495743" cy="400618"/>
              <a:chOff x="3629457" y="950035"/>
              <a:chExt cx="7495743" cy="400618"/>
            </a:xfrm>
          </p:grpSpPr>
          <p:sp>
            <p:nvSpPr>
              <p:cNvPr id="611" name="Google Shape;611;p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2" name="Google Shape;612;p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613" name="Google Shape;613;p6"/>
            <p:cNvGrpSpPr/>
            <p:nvPr/>
          </p:nvGrpSpPr>
          <p:grpSpPr>
            <a:xfrm>
              <a:off x="3629457" y="3255550"/>
              <a:ext cx="7495743" cy="400618"/>
              <a:chOff x="3629457" y="950035"/>
              <a:chExt cx="7495743" cy="400618"/>
            </a:xfrm>
          </p:grpSpPr>
          <p:sp>
            <p:nvSpPr>
              <p:cNvPr id="614" name="Google Shape;614;p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5" name="Google Shape;615;p6"/>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616" name="Google Shape;616;p6"/>
            <p:cNvGrpSpPr/>
            <p:nvPr/>
          </p:nvGrpSpPr>
          <p:grpSpPr>
            <a:xfrm>
              <a:off x="3629457" y="3716653"/>
              <a:ext cx="7495743" cy="400618"/>
              <a:chOff x="3629457" y="950035"/>
              <a:chExt cx="7495743" cy="400618"/>
            </a:xfrm>
          </p:grpSpPr>
          <p:sp>
            <p:nvSpPr>
              <p:cNvPr id="617" name="Google Shape;617;p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8" name="Google Shape;618;p6"/>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619" name="Google Shape;619;p6"/>
            <p:cNvGrpSpPr/>
            <p:nvPr/>
          </p:nvGrpSpPr>
          <p:grpSpPr>
            <a:xfrm>
              <a:off x="3629457" y="4177756"/>
              <a:ext cx="7495743" cy="400618"/>
              <a:chOff x="3629457" y="950035"/>
              <a:chExt cx="7495743" cy="400618"/>
            </a:xfrm>
          </p:grpSpPr>
          <p:sp>
            <p:nvSpPr>
              <p:cNvPr id="620" name="Google Shape;620;p6"/>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1" name="Google Shape;621;p6"/>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622" name="Google Shape;622;p6"/>
            <p:cNvGrpSpPr/>
            <p:nvPr/>
          </p:nvGrpSpPr>
          <p:grpSpPr>
            <a:xfrm>
              <a:off x="3629457" y="4638858"/>
              <a:ext cx="7495743" cy="575649"/>
              <a:chOff x="3629457" y="950034"/>
              <a:chExt cx="7495743" cy="575649"/>
            </a:xfrm>
          </p:grpSpPr>
          <p:sp>
            <p:nvSpPr>
              <p:cNvPr id="623" name="Google Shape;623;p6"/>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4" name="Google Shape;624;p6"/>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625" name="Google Shape;625;p6"/>
          <p:cNvSpPr txBox="1"/>
          <p:nvPr/>
        </p:nvSpPr>
        <p:spPr>
          <a:xfrm>
            <a:off x="54108926"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7"/>
          <p:cNvSpPr/>
          <p:nvPr/>
        </p:nvSpPr>
        <p:spPr>
          <a:xfrm>
            <a:off x="-52730400" y="-914401"/>
            <a:ext cx="1084326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32" name="Google Shape;632;p7"/>
          <p:cNvGrpSpPr/>
          <p:nvPr/>
        </p:nvGrpSpPr>
        <p:grpSpPr>
          <a:xfrm>
            <a:off x="-49453800" y="1278168"/>
            <a:ext cx="2628900" cy="1527757"/>
            <a:chOff x="863384" y="-231864"/>
            <a:chExt cx="2628900" cy="1527757"/>
          </a:xfrm>
        </p:grpSpPr>
        <p:sp>
          <p:nvSpPr>
            <p:cNvPr id="633" name="Google Shape;633;p7"/>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634" name="Google Shape;634;p7"/>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635" name="Google Shape;635;p7"/>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636" name="Google Shape;636;p7"/>
          <p:cNvSpPr txBox="1"/>
          <p:nvPr/>
        </p:nvSpPr>
        <p:spPr>
          <a:xfrm>
            <a:off x="-509841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637" name="Google Shape;637;p7"/>
          <p:cNvGrpSpPr/>
          <p:nvPr/>
        </p:nvGrpSpPr>
        <p:grpSpPr>
          <a:xfrm>
            <a:off x="-44348400" y="990599"/>
            <a:ext cx="4343400" cy="4310152"/>
            <a:chOff x="7094351" y="1019972"/>
            <a:chExt cx="4343400" cy="4310152"/>
          </a:xfrm>
        </p:grpSpPr>
        <p:grpSp>
          <p:nvGrpSpPr>
            <p:cNvPr id="638" name="Google Shape;638;p7"/>
            <p:cNvGrpSpPr/>
            <p:nvPr/>
          </p:nvGrpSpPr>
          <p:grpSpPr>
            <a:xfrm>
              <a:off x="7094351" y="1019972"/>
              <a:ext cx="2057400" cy="4306276"/>
              <a:chOff x="6557074" y="1021910"/>
              <a:chExt cx="2057400" cy="4306276"/>
            </a:xfrm>
          </p:grpSpPr>
          <p:grpSp>
            <p:nvGrpSpPr>
              <p:cNvPr id="639" name="Google Shape;639;p7"/>
              <p:cNvGrpSpPr/>
              <p:nvPr/>
            </p:nvGrpSpPr>
            <p:grpSpPr>
              <a:xfrm>
                <a:off x="6557074" y="1021910"/>
                <a:ext cx="2057400" cy="2057400"/>
                <a:chOff x="3853911" y="2895600"/>
                <a:chExt cx="2057400" cy="2057400"/>
              </a:xfrm>
            </p:grpSpPr>
            <p:sp>
              <p:nvSpPr>
                <p:cNvPr id="640" name="Google Shape;640;p7"/>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41" name="Google Shape;641;p7"/>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642" name="Google Shape;642;p7"/>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643" name="Google Shape;643;p7"/>
              <p:cNvGrpSpPr/>
              <p:nvPr/>
            </p:nvGrpSpPr>
            <p:grpSpPr>
              <a:xfrm>
                <a:off x="6557074" y="3270786"/>
                <a:ext cx="2057400" cy="2057400"/>
                <a:chOff x="3853911" y="2895600"/>
                <a:chExt cx="2057400" cy="2057400"/>
              </a:xfrm>
            </p:grpSpPr>
            <p:sp>
              <p:nvSpPr>
                <p:cNvPr id="644" name="Google Shape;644;p7"/>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45" name="Google Shape;645;p7"/>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646" name="Google Shape;646;p7"/>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647" name="Google Shape;647;p7"/>
            <p:cNvGrpSpPr/>
            <p:nvPr/>
          </p:nvGrpSpPr>
          <p:grpSpPr>
            <a:xfrm>
              <a:off x="9380351" y="1019972"/>
              <a:ext cx="2057400" cy="4310152"/>
              <a:chOff x="9380351" y="1019972"/>
              <a:chExt cx="2057400" cy="4310152"/>
            </a:xfrm>
          </p:grpSpPr>
          <p:grpSp>
            <p:nvGrpSpPr>
              <p:cNvPr id="648" name="Google Shape;648;p7"/>
              <p:cNvGrpSpPr/>
              <p:nvPr/>
            </p:nvGrpSpPr>
            <p:grpSpPr>
              <a:xfrm>
                <a:off x="9380351" y="1019972"/>
                <a:ext cx="2057400" cy="2057400"/>
                <a:chOff x="3853911" y="2895600"/>
                <a:chExt cx="2057400" cy="2057400"/>
              </a:xfrm>
            </p:grpSpPr>
            <p:sp>
              <p:nvSpPr>
                <p:cNvPr id="649" name="Google Shape;649;p7"/>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0" name="Google Shape;650;p7"/>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651" name="Google Shape;651;p7"/>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652" name="Google Shape;652;p7"/>
              <p:cNvGrpSpPr/>
              <p:nvPr/>
            </p:nvGrpSpPr>
            <p:grpSpPr>
              <a:xfrm>
                <a:off x="9380351" y="3272724"/>
                <a:ext cx="2057400" cy="2057400"/>
                <a:chOff x="3853911" y="2895600"/>
                <a:chExt cx="2057400" cy="2057400"/>
              </a:xfrm>
            </p:grpSpPr>
            <p:sp>
              <p:nvSpPr>
                <p:cNvPr id="653" name="Google Shape;653;p7"/>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4" name="Google Shape;654;p7"/>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655" name="Google Shape;655;p7"/>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656" name="Google Shape;656;p7"/>
          <p:cNvSpPr/>
          <p:nvPr/>
        </p:nvSpPr>
        <p:spPr>
          <a:xfrm rot="-871900">
            <a:off x="-426086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57" name="Google Shape;657;p7"/>
          <p:cNvGrpSpPr/>
          <p:nvPr/>
        </p:nvGrpSpPr>
        <p:grpSpPr>
          <a:xfrm>
            <a:off x="-38557200" y="228600"/>
            <a:ext cx="2286000" cy="917378"/>
            <a:chOff x="863384" y="-231864"/>
            <a:chExt cx="2628900" cy="886363"/>
          </a:xfrm>
        </p:grpSpPr>
        <p:sp>
          <p:nvSpPr>
            <p:cNvPr id="658" name="Google Shape;658;p7"/>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659" name="Google Shape;659;p7"/>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660" name="Google Shape;660;p7"/>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661" name="Google Shape;661;p7"/>
          <p:cNvSpPr txBox="1"/>
          <p:nvPr/>
        </p:nvSpPr>
        <p:spPr>
          <a:xfrm>
            <a:off x="-355092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662" name="Google Shape;662;p7"/>
          <p:cNvGrpSpPr/>
          <p:nvPr/>
        </p:nvGrpSpPr>
        <p:grpSpPr>
          <a:xfrm>
            <a:off x="-26885993" y="228600"/>
            <a:ext cx="2286000" cy="917378"/>
            <a:chOff x="863384" y="-231864"/>
            <a:chExt cx="2628900" cy="886363"/>
          </a:xfrm>
        </p:grpSpPr>
        <p:sp>
          <p:nvSpPr>
            <p:cNvPr id="663" name="Google Shape;663;p7"/>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664" name="Google Shape;664;p7"/>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665" name="Google Shape;665;p7"/>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666" name="Google Shape;666;p7"/>
          <p:cNvSpPr txBox="1"/>
          <p:nvPr/>
        </p:nvSpPr>
        <p:spPr>
          <a:xfrm>
            <a:off x="-23717502"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667" name="Google Shape;667;p7"/>
          <p:cNvGrpSpPr/>
          <p:nvPr/>
        </p:nvGrpSpPr>
        <p:grpSpPr>
          <a:xfrm>
            <a:off x="-26479500" y="3770423"/>
            <a:ext cx="10896600" cy="1526452"/>
            <a:chOff x="381000" y="4112348"/>
            <a:chExt cx="10896600" cy="1526452"/>
          </a:xfrm>
        </p:grpSpPr>
        <p:sp>
          <p:nvSpPr>
            <p:cNvPr id="668" name="Google Shape;668;p7"/>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669" name="Google Shape;669;p7"/>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70" name="Google Shape;670;p7"/>
          <p:cNvGrpSpPr/>
          <p:nvPr/>
        </p:nvGrpSpPr>
        <p:grpSpPr>
          <a:xfrm>
            <a:off x="-13093793" y="228600"/>
            <a:ext cx="2286000" cy="917378"/>
            <a:chOff x="863384" y="-231864"/>
            <a:chExt cx="2628900" cy="886363"/>
          </a:xfrm>
        </p:grpSpPr>
        <p:sp>
          <p:nvSpPr>
            <p:cNvPr id="671" name="Google Shape;671;p7"/>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672" name="Google Shape;672;p7"/>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673" name="Google Shape;673;p7"/>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674" name="Google Shape;674;p7"/>
          <p:cNvGrpSpPr/>
          <p:nvPr/>
        </p:nvGrpSpPr>
        <p:grpSpPr>
          <a:xfrm>
            <a:off x="-11358618" y="1222832"/>
            <a:ext cx="9834618" cy="4415968"/>
            <a:chOff x="707235" y="1331753"/>
            <a:chExt cx="9834618" cy="4415968"/>
          </a:xfrm>
        </p:grpSpPr>
        <p:grpSp>
          <p:nvGrpSpPr>
            <p:cNvPr id="675" name="Google Shape;675;p7"/>
            <p:cNvGrpSpPr/>
            <p:nvPr/>
          </p:nvGrpSpPr>
          <p:grpSpPr>
            <a:xfrm>
              <a:off x="707235" y="1331753"/>
              <a:ext cx="1914824" cy="4380272"/>
              <a:chOff x="707235" y="1331753"/>
              <a:chExt cx="1914824" cy="4380272"/>
            </a:xfrm>
          </p:grpSpPr>
          <p:sp>
            <p:nvSpPr>
              <p:cNvPr id="676" name="Google Shape;676;p7"/>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77" name="Google Shape;677;p7"/>
              <p:cNvGrpSpPr/>
              <p:nvPr/>
            </p:nvGrpSpPr>
            <p:grpSpPr>
              <a:xfrm>
                <a:off x="707235" y="1895206"/>
                <a:ext cx="1902767" cy="1211104"/>
                <a:chOff x="367248" y="1351516"/>
                <a:chExt cx="2762091" cy="1594829"/>
              </a:xfrm>
            </p:grpSpPr>
            <p:sp>
              <p:nvSpPr>
                <p:cNvPr id="678" name="Google Shape;678;p7"/>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9" name="Google Shape;679;p7"/>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680" name="Google Shape;680;p7"/>
              <p:cNvGrpSpPr/>
              <p:nvPr/>
            </p:nvGrpSpPr>
            <p:grpSpPr>
              <a:xfrm>
                <a:off x="707584" y="3273372"/>
                <a:ext cx="1902069" cy="1138118"/>
                <a:chOff x="358059" y="1325927"/>
                <a:chExt cx="2761078" cy="1498718"/>
              </a:xfrm>
            </p:grpSpPr>
            <p:sp>
              <p:nvSpPr>
                <p:cNvPr id="681" name="Google Shape;681;p7"/>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2" name="Google Shape;682;p7"/>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683" name="Google Shape;683;p7"/>
              <p:cNvGrpSpPr/>
              <p:nvPr/>
            </p:nvGrpSpPr>
            <p:grpSpPr>
              <a:xfrm>
                <a:off x="712697" y="4586479"/>
                <a:ext cx="1909362" cy="1125546"/>
                <a:chOff x="329517" y="1325927"/>
                <a:chExt cx="2771665" cy="1482162"/>
              </a:xfrm>
            </p:grpSpPr>
            <p:sp>
              <p:nvSpPr>
                <p:cNvPr id="684" name="Google Shape;684;p7"/>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5" name="Google Shape;685;p7"/>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686" name="Google Shape;686;p7"/>
            <p:cNvGrpSpPr/>
            <p:nvPr/>
          </p:nvGrpSpPr>
          <p:grpSpPr>
            <a:xfrm>
              <a:off x="2911630" y="1331753"/>
              <a:ext cx="3658735" cy="4380272"/>
              <a:chOff x="2911630" y="1331753"/>
              <a:chExt cx="3658735" cy="4380272"/>
            </a:xfrm>
          </p:grpSpPr>
          <p:grpSp>
            <p:nvGrpSpPr>
              <p:cNvPr id="687" name="Google Shape;687;p7"/>
              <p:cNvGrpSpPr/>
              <p:nvPr/>
            </p:nvGrpSpPr>
            <p:grpSpPr>
              <a:xfrm>
                <a:off x="2911630" y="1331753"/>
                <a:ext cx="3630783" cy="400618"/>
                <a:chOff x="439983" y="668969"/>
                <a:chExt cx="3630783" cy="400618"/>
              </a:xfrm>
            </p:grpSpPr>
            <p:sp>
              <p:nvSpPr>
                <p:cNvPr id="688" name="Google Shape;688;p7"/>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9" name="Google Shape;689;p7"/>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690" name="Google Shape;690;p7"/>
              <p:cNvGrpSpPr/>
              <p:nvPr/>
            </p:nvGrpSpPr>
            <p:grpSpPr>
              <a:xfrm>
                <a:off x="2911630" y="1895014"/>
                <a:ext cx="3658735" cy="1195916"/>
                <a:chOff x="343281" y="1952120"/>
                <a:chExt cx="3658735" cy="1195916"/>
              </a:xfrm>
            </p:grpSpPr>
            <p:sp>
              <p:nvSpPr>
                <p:cNvPr id="691" name="Google Shape;691;p7"/>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2" name="Google Shape;692;p7"/>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693" name="Google Shape;693;p7"/>
              <p:cNvGrpSpPr/>
              <p:nvPr/>
            </p:nvGrpSpPr>
            <p:grpSpPr>
              <a:xfrm>
                <a:off x="2911630" y="3253573"/>
                <a:ext cx="3630783" cy="1161242"/>
                <a:chOff x="366355" y="1952119"/>
                <a:chExt cx="3630783" cy="1161242"/>
              </a:xfrm>
            </p:grpSpPr>
            <p:sp>
              <p:nvSpPr>
                <p:cNvPr id="694" name="Google Shape;694;p7"/>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5" name="Google Shape;695;p7"/>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696" name="Google Shape;696;p7"/>
              <p:cNvGrpSpPr/>
              <p:nvPr/>
            </p:nvGrpSpPr>
            <p:grpSpPr>
              <a:xfrm>
                <a:off x="2911630" y="4577458"/>
                <a:ext cx="3628431" cy="1134567"/>
                <a:chOff x="375938" y="1923054"/>
                <a:chExt cx="3628431" cy="1134567"/>
              </a:xfrm>
            </p:grpSpPr>
            <p:sp>
              <p:nvSpPr>
                <p:cNvPr id="697" name="Google Shape;697;p7"/>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8" name="Google Shape;698;p7"/>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699" name="Google Shape;699;p7"/>
            <p:cNvGrpSpPr/>
            <p:nvPr/>
          </p:nvGrpSpPr>
          <p:grpSpPr>
            <a:xfrm>
              <a:off x="6821281" y="1331753"/>
              <a:ext cx="3720572" cy="4415968"/>
              <a:chOff x="6821281" y="1331753"/>
              <a:chExt cx="3720572" cy="4415968"/>
            </a:xfrm>
          </p:grpSpPr>
          <p:grpSp>
            <p:nvGrpSpPr>
              <p:cNvPr id="700" name="Google Shape;700;p7"/>
              <p:cNvGrpSpPr/>
              <p:nvPr/>
            </p:nvGrpSpPr>
            <p:grpSpPr>
              <a:xfrm>
                <a:off x="6821281" y="1331753"/>
                <a:ext cx="3628431" cy="400618"/>
                <a:chOff x="453945" y="668969"/>
                <a:chExt cx="3628431" cy="400618"/>
              </a:xfrm>
            </p:grpSpPr>
            <p:sp>
              <p:nvSpPr>
                <p:cNvPr id="701" name="Google Shape;701;p7"/>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2" name="Google Shape;702;p7"/>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703" name="Google Shape;703;p7"/>
              <p:cNvGrpSpPr/>
              <p:nvPr/>
            </p:nvGrpSpPr>
            <p:grpSpPr>
              <a:xfrm>
                <a:off x="6821281" y="1895013"/>
                <a:ext cx="3720572" cy="1211297"/>
                <a:chOff x="347925" y="1952119"/>
                <a:chExt cx="3720572" cy="1211297"/>
              </a:xfrm>
            </p:grpSpPr>
            <p:sp>
              <p:nvSpPr>
                <p:cNvPr id="704" name="Google Shape;704;p7"/>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5" name="Google Shape;705;p7"/>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706" name="Google Shape;706;p7"/>
              <p:cNvGrpSpPr/>
              <p:nvPr/>
            </p:nvGrpSpPr>
            <p:grpSpPr>
              <a:xfrm>
                <a:off x="6821281" y="3250248"/>
                <a:ext cx="3706521" cy="1161242"/>
                <a:chOff x="361976" y="1952120"/>
                <a:chExt cx="3706521" cy="1161242"/>
              </a:xfrm>
            </p:grpSpPr>
            <p:sp>
              <p:nvSpPr>
                <p:cNvPr id="707" name="Google Shape;707;p7"/>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8" name="Google Shape;708;p7"/>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709" name="Google Shape;709;p7"/>
              <p:cNvGrpSpPr/>
              <p:nvPr/>
            </p:nvGrpSpPr>
            <p:grpSpPr>
              <a:xfrm>
                <a:off x="6821281" y="4586479"/>
                <a:ext cx="3628431" cy="1161242"/>
                <a:chOff x="347925" y="1952120"/>
                <a:chExt cx="3628431" cy="1161242"/>
              </a:xfrm>
            </p:grpSpPr>
            <p:sp>
              <p:nvSpPr>
                <p:cNvPr id="710" name="Google Shape;710;p7"/>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1" name="Google Shape;711;p7"/>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712" name="Google Shape;712;p7"/>
          <p:cNvSpPr txBox="1"/>
          <p:nvPr/>
        </p:nvSpPr>
        <p:spPr>
          <a:xfrm>
            <a:off x="-8695844"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713" name="Google Shape;713;p7"/>
          <p:cNvGrpSpPr/>
          <p:nvPr/>
        </p:nvGrpSpPr>
        <p:grpSpPr>
          <a:xfrm>
            <a:off x="469807" y="228600"/>
            <a:ext cx="2286000" cy="1194376"/>
            <a:chOff x="863384" y="-231864"/>
            <a:chExt cx="2628900" cy="1153996"/>
          </a:xfrm>
        </p:grpSpPr>
        <p:sp>
          <p:nvSpPr>
            <p:cNvPr id="714" name="Google Shape;714;p7"/>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PIN Services</a:t>
              </a:r>
              <a:endParaRPr/>
            </a:p>
          </p:txBody>
        </p:sp>
        <p:sp>
          <p:nvSpPr>
            <p:cNvPr id="715" name="Google Shape;715;p7"/>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716" name="Google Shape;716;p7"/>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717" name="Google Shape;717;p7"/>
          <p:cNvSpPr txBox="1"/>
          <p:nvPr/>
        </p:nvSpPr>
        <p:spPr>
          <a:xfrm>
            <a:off x="44196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718" name="Google Shape;718;p7" descr="User outline"/>
          <p:cNvPicPr preferRelativeResize="0"/>
          <p:nvPr/>
        </p:nvPicPr>
        <p:blipFill rotWithShape="1">
          <a:blip r:embed="rId3">
            <a:alphaModFix/>
          </a:blip>
          <a:srcRect/>
          <a:stretch/>
        </p:blipFill>
        <p:spPr>
          <a:xfrm>
            <a:off x="1287727" y="1759697"/>
            <a:ext cx="3061219" cy="3061219"/>
          </a:xfrm>
          <a:prstGeom prst="rect">
            <a:avLst/>
          </a:prstGeom>
          <a:noFill/>
          <a:ln>
            <a:noFill/>
          </a:ln>
        </p:spPr>
      </p:pic>
      <p:grpSp>
        <p:nvGrpSpPr>
          <p:cNvPr id="719" name="Google Shape;719;p7"/>
          <p:cNvGrpSpPr/>
          <p:nvPr/>
        </p:nvGrpSpPr>
        <p:grpSpPr>
          <a:xfrm>
            <a:off x="12890407" y="228600"/>
            <a:ext cx="2286000" cy="1194375"/>
            <a:chOff x="863384" y="-231864"/>
            <a:chExt cx="2628900" cy="1153995"/>
          </a:xfrm>
        </p:grpSpPr>
        <p:sp>
          <p:nvSpPr>
            <p:cNvPr id="720" name="Google Shape;720;p7"/>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721" name="Google Shape;721;p7"/>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722" name="Google Shape;722;p7"/>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723" name="Google Shape;723;p7"/>
          <p:cNvGrpSpPr/>
          <p:nvPr/>
        </p:nvGrpSpPr>
        <p:grpSpPr>
          <a:xfrm>
            <a:off x="15375123" y="685800"/>
            <a:ext cx="7495743" cy="4793343"/>
            <a:chOff x="3629457" y="421164"/>
            <a:chExt cx="7495743" cy="4793343"/>
          </a:xfrm>
        </p:grpSpPr>
        <p:grpSp>
          <p:nvGrpSpPr>
            <p:cNvPr id="724" name="Google Shape;724;p7"/>
            <p:cNvGrpSpPr/>
            <p:nvPr/>
          </p:nvGrpSpPr>
          <p:grpSpPr>
            <a:xfrm>
              <a:off x="3629457" y="421164"/>
              <a:ext cx="7495743" cy="400618"/>
              <a:chOff x="3200400" y="1709630"/>
              <a:chExt cx="6521814" cy="400618"/>
            </a:xfrm>
          </p:grpSpPr>
          <p:sp>
            <p:nvSpPr>
              <p:cNvPr id="725" name="Google Shape;725;p7"/>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6" name="Google Shape;726;p7"/>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727" name="Google Shape;727;p7"/>
            <p:cNvGrpSpPr/>
            <p:nvPr/>
          </p:nvGrpSpPr>
          <p:grpSpPr>
            <a:xfrm>
              <a:off x="3629457" y="950035"/>
              <a:ext cx="7495743" cy="400618"/>
              <a:chOff x="3629457" y="950035"/>
              <a:chExt cx="7495743" cy="400618"/>
            </a:xfrm>
          </p:grpSpPr>
          <p:sp>
            <p:nvSpPr>
              <p:cNvPr id="728" name="Google Shape;728;p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9" name="Google Shape;729;p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730" name="Google Shape;730;p7"/>
            <p:cNvGrpSpPr/>
            <p:nvPr/>
          </p:nvGrpSpPr>
          <p:grpSpPr>
            <a:xfrm>
              <a:off x="3629457" y="1411138"/>
              <a:ext cx="7495743" cy="400618"/>
              <a:chOff x="3629457" y="950035"/>
              <a:chExt cx="7495743" cy="400618"/>
            </a:xfrm>
          </p:grpSpPr>
          <p:sp>
            <p:nvSpPr>
              <p:cNvPr id="731" name="Google Shape;731;p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2" name="Google Shape;732;p7"/>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733" name="Google Shape;733;p7"/>
            <p:cNvGrpSpPr/>
            <p:nvPr/>
          </p:nvGrpSpPr>
          <p:grpSpPr>
            <a:xfrm>
              <a:off x="3629457" y="1872241"/>
              <a:ext cx="7495743" cy="400618"/>
              <a:chOff x="3629457" y="950035"/>
              <a:chExt cx="7495743" cy="400618"/>
            </a:xfrm>
          </p:grpSpPr>
          <p:sp>
            <p:nvSpPr>
              <p:cNvPr id="734" name="Google Shape;734;p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5" name="Google Shape;735;p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736" name="Google Shape;736;p7"/>
            <p:cNvGrpSpPr/>
            <p:nvPr/>
          </p:nvGrpSpPr>
          <p:grpSpPr>
            <a:xfrm>
              <a:off x="3629457" y="2333344"/>
              <a:ext cx="7495743" cy="400618"/>
              <a:chOff x="3629457" y="950035"/>
              <a:chExt cx="7495743" cy="400618"/>
            </a:xfrm>
          </p:grpSpPr>
          <p:sp>
            <p:nvSpPr>
              <p:cNvPr id="737" name="Google Shape;737;p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8" name="Google Shape;738;p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739" name="Google Shape;739;p7"/>
            <p:cNvGrpSpPr/>
            <p:nvPr/>
          </p:nvGrpSpPr>
          <p:grpSpPr>
            <a:xfrm>
              <a:off x="3629457" y="2794447"/>
              <a:ext cx="7495743" cy="400618"/>
              <a:chOff x="3629457" y="950035"/>
              <a:chExt cx="7495743" cy="400618"/>
            </a:xfrm>
          </p:grpSpPr>
          <p:sp>
            <p:nvSpPr>
              <p:cNvPr id="740" name="Google Shape;740;p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1" name="Google Shape;741;p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742" name="Google Shape;742;p7"/>
            <p:cNvGrpSpPr/>
            <p:nvPr/>
          </p:nvGrpSpPr>
          <p:grpSpPr>
            <a:xfrm>
              <a:off x="3629457" y="3255550"/>
              <a:ext cx="7495743" cy="400618"/>
              <a:chOff x="3629457" y="950035"/>
              <a:chExt cx="7495743" cy="400618"/>
            </a:xfrm>
          </p:grpSpPr>
          <p:sp>
            <p:nvSpPr>
              <p:cNvPr id="743" name="Google Shape;743;p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4" name="Google Shape;744;p7"/>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745" name="Google Shape;745;p7"/>
            <p:cNvGrpSpPr/>
            <p:nvPr/>
          </p:nvGrpSpPr>
          <p:grpSpPr>
            <a:xfrm>
              <a:off x="3629457" y="3716653"/>
              <a:ext cx="7495743" cy="400618"/>
              <a:chOff x="3629457" y="950035"/>
              <a:chExt cx="7495743" cy="400618"/>
            </a:xfrm>
          </p:grpSpPr>
          <p:sp>
            <p:nvSpPr>
              <p:cNvPr id="746" name="Google Shape;746;p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7" name="Google Shape;747;p7"/>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748" name="Google Shape;748;p7"/>
            <p:cNvGrpSpPr/>
            <p:nvPr/>
          </p:nvGrpSpPr>
          <p:grpSpPr>
            <a:xfrm>
              <a:off x="3629457" y="4177756"/>
              <a:ext cx="7495743" cy="400618"/>
              <a:chOff x="3629457" y="950035"/>
              <a:chExt cx="7495743" cy="400618"/>
            </a:xfrm>
          </p:grpSpPr>
          <p:sp>
            <p:nvSpPr>
              <p:cNvPr id="749" name="Google Shape;749;p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50" name="Google Shape;750;p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751" name="Google Shape;751;p7"/>
            <p:cNvGrpSpPr/>
            <p:nvPr/>
          </p:nvGrpSpPr>
          <p:grpSpPr>
            <a:xfrm>
              <a:off x="3629457" y="4638858"/>
              <a:ext cx="7495743" cy="575649"/>
              <a:chOff x="3629457" y="950034"/>
              <a:chExt cx="7495743" cy="575649"/>
            </a:xfrm>
          </p:grpSpPr>
          <p:sp>
            <p:nvSpPr>
              <p:cNvPr id="752" name="Google Shape;752;p7"/>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53" name="Google Shape;753;p7"/>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754" name="Google Shape;754;p7"/>
          <p:cNvSpPr/>
          <p:nvPr/>
        </p:nvSpPr>
        <p:spPr>
          <a:xfrm>
            <a:off x="177546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755" name="Google Shape;755;p7"/>
          <p:cNvGrpSpPr/>
          <p:nvPr/>
        </p:nvGrpSpPr>
        <p:grpSpPr>
          <a:xfrm>
            <a:off x="25463407" y="228600"/>
            <a:ext cx="2286000" cy="1194376"/>
            <a:chOff x="863384" y="-231864"/>
            <a:chExt cx="2628900" cy="1153996"/>
          </a:xfrm>
        </p:grpSpPr>
        <p:sp>
          <p:nvSpPr>
            <p:cNvPr id="756" name="Google Shape;756;p7"/>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757" name="Google Shape;757;p7"/>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758" name="Google Shape;758;p7"/>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759" name="Google Shape;759;p7"/>
          <p:cNvSpPr txBox="1"/>
          <p:nvPr/>
        </p:nvSpPr>
        <p:spPr>
          <a:xfrm>
            <a:off x="27907974"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a:solidFill>
                  <a:srgbClr val="FFFFFF"/>
                </a:solidFill>
                <a:latin typeface="Open Sans"/>
                <a:ea typeface="Open Sans"/>
                <a:cs typeface="Open Sans"/>
                <a:sym typeface="Open Sans"/>
              </a:rPr>
              <a:t>Certified or trained </a:t>
            </a:r>
            <a:r>
              <a:rPr lang="en-US" sz="2400" b="0" i="0" strike="noStrike" cap="none">
                <a:solidFill>
                  <a:srgbClr val="FFFFFF"/>
                </a:solidFill>
                <a:latin typeface="Open Sans"/>
                <a:ea typeface="Open Sans"/>
                <a:cs typeface="Open Sans"/>
                <a:sym typeface="Open Sans"/>
              </a:rPr>
              <a:t>auxiliary personnel under the </a:t>
            </a:r>
            <a:r>
              <a:rPr lang="en-US" sz="2400" b="1" i="0" strike="noStrike" cap="none">
                <a:solidFill>
                  <a:srgbClr val="FFFFFF"/>
                </a:solidFill>
                <a:latin typeface="Open Sans"/>
                <a:ea typeface="Open Sans"/>
                <a:cs typeface="Open Sans"/>
                <a:sym typeface="Open Sans"/>
              </a:rPr>
              <a:t>direction</a:t>
            </a:r>
            <a:r>
              <a:rPr lang="en-US" sz="2400" b="0" i="0" strike="noStrike" cap="none">
                <a:solidFill>
                  <a:srgbClr val="FFFFFF"/>
                </a:solidFill>
                <a:latin typeface="Open Sans"/>
                <a:ea typeface="Open Sans"/>
                <a:cs typeface="Open Sans"/>
                <a:sym typeface="Open Sans"/>
              </a:rPr>
              <a:t> of a physician or other practitioner, including a </a:t>
            </a:r>
            <a:r>
              <a:rPr lang="en-US" sz="2400" b="1" i="0" strike="noStrike" cap="none">
                <a:solidFill>
                  <a:srgbClr val="FFFFFF"/>
                </a:solidFill>
                <a:latin typeface="Open Sans"/>
                <a:ea typeface="Open Sans"/>
                <a:cs typeface="Open Sans"/>
                <a:sym typeface="Open Sans"/>
              </a:rPr>
              <a:t>patient navigator </a:t>
            </a:r>
            <a:r>
              <a:rPr lang="en-US" sz="2400" b="0" i="0" strike="noStrike" cap="none">
                <a:solidFill>
                  <a:srgbClr val="FFFFFF"/>
                </a:solidFill>
                <a:latin typeface="Open Sans"/>
                <a:ea typeface="Open Sans"/>
                <a:cs typeface="Open Sans"/>
                <a:sym typeface="Open Sans"/>
              </a:rPr>
              <a:t>or certified peer specialist</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“Incident to” billing</a:t>
            </a:r>
            <a:endParaRPr/>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Auxiliary personnel may be </a:t>
            </a:r>
            <a:r>
              <a:rPr lang="en-US" sz="2000" b="1" i="0" u="none" strike="noStrike" cap="none">
                <a:solidFill>
                  <a:srgbClr val="FFFFFF"/>
                </a:solidFill>
                <a:latin typeface="Open Sans"/>
                <a:ea typeface="Open Sans"/>
                <a:cs typeface="Open Sans"/>
                <a:sym typeface="Open Sans"/>
              </a:rPr>
              <a:t>external</a:t>
            </a:r>
            <a:r>
              <a:rPr lang="en-US" sz="2000" b="0" i="0" u="none" strike="noStrike" cap="none">
                <a:solidFill>
                  <a:srgbClr val="FFFFFF"/>
                </a:solidFill>
                <a:latin typeface="Open Sans"/>
                <a:ea typeface="Open Sans"/>
                <a:cs typeface="Open Sans"/>
                <a:sym typeface="Open Sans"/>
              </a:rPr>
              <a:t> to/under contract with the practitioner or practice (e.g., a CBO) if there is “clinical integration”</a:t>
            </a:r>
            <a:endParaRPr/>
          </a:p>
        </p:txBody>
      </p:sp>
      <p:grpSp>
        <p:nvGrpSpPr>
          <p:cNvPr id="760" name="Google Shape;760;p7"/>
          <p:cNvGrpSpPr/>
          <p:nvPr/>
        </p:nvGrpSpPr>
        <p:grpSpPr>
          <a:xfrm>
            <a:off x="38105204" y="228600"/>
            <a:ext cx="2286000" cy="1440597"/>
            <a:chOff x="863384" y="-231864"/>
            <a:chExt cx="2628900" cy="1391893"/>
          </a:xfrm>
        </p:grpSpPr>
        <p:sp>
          <p:nvSpPr>
            <p:cNvPr id="761" name="Google Shape;761;p7"/>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762" name="Google Shape;762;p7"/>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763" name="Google Shape;763;p7"/>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764" name="Google Shape;764;p7"/>
          <p:cNvGrpSpPr/>
          <p:nvPr/>
        </p:nvGrpSpPr>
        <p:grpSpPr>
          <a:xfrm>
            <a:off x="40589920" y="685800"/>
            <a:ext cx="7495743" cy="4793343"/>
            <a:chOff x="3629457" y="421164"/>
            <a:chExt cx="7495743" cy="4793343"/>
          </a:xfrm>
        </p:grpSpPr>
        <p:grpSp>
          <p:nvGrpSpPr>
            <p:cNvPr id="765" name="Google Shape;765;p7"/>
            <p:cNvGrpSpPr/>
            <p:nvPr/>
          </p:nvGrpSpPr>
          <p:grpSpPr>
            <a:xfrm>
              <a:off x="3629457" y="421164"/>
              <a:ext cx="7495743" cy="400618"/>
              <a:chOff x="3200400" y="1709630"/>
              <a:chExt cx="6521814" cy="400618"/>
            </a:xfrm>
          </p:grpSpPr>
          <p:sp>
            <p:nvSpPr>
              <p:cNvPr id="766" name="Google Shape;766;p7"/>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67" name="Google Shape;767;p7"/>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768" name="Google Shape;768;p7"/>
            <p:cNvGrpSpPr/>
            <p:nvPr/>
          </p:nvGrpSpPr>
          <p:grpSpPr>
            <a:xfrm>
              <a:off x="3629457" y="950035"/>
              <a:ext cx="7495743" cy="400618"/>
              <a:chOff x="3629457" y="950035"/>
              <a:chExt cx="7495743" cy="400618"/>
            </a:xfrm>
          </p:grpSpPr>
          <p:sp>
            <p:nvSpPr>
              <p:cNvPr id="769" name="Google Shape;769;p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0" name="Google Shape;770;p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771" name="Google Shape;771;p7"/>
            <p:cNvGrpSpPr/>
            <p:nvPr/>
          </p:nvGrpSpPr>
          <p:grpSpPr>
            <a:xfrm>
              <a:off x="3629457" y="1411138"/>
              <a:ext cx="7495743" cy="400618"/>
              <a:chOff x="3629457" y="950035"/>
              <a:chExt cx="7495743" cy="400618"/>
            </a:xfrm>
          </p:grpSpPr>
          <p:sp>
            <p:nvSpPr>
              <p:cNvPr id="772" name="Google Shape;772;p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3" name="Google Shape;773;p7"/>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774" name="Google Shape;774;p7"/>
            <p:cNvGrpSpPr/>
            <p:nvPr/>
          </p:nvGrpSpPr>
          <p:grpSpPr>
            <a:xfrm>
              <a:off x="3629457" y="1872241"/>
              <a:ext cx="7495743" cy="400618"/>
              <a:chOff x="3629457" y="950035"/>
              <a:chExt cx="7495743" cy="400618"/>
            </a:xfrm>
          </p:grpSpPr>
          <p:sp>
            <p:nvSpPr>
              <p:cNvPr id="775" name="Google Shape;775;p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6" name="Google Shape;776;p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777" name="Google Shape;777;p7"/>
            <p:cNvGrpSpPr/>
            <p:nvPr/>
          </p:nvGrpSpPr>
          <p:grpSpPr>
            <a:xfrm>
              <a:off x="3629457" y="2333344"/>
              <a:ext cx="7495743" cy="400618"/>
              <a:chOff x="3629457" y="950035"/>
              <a:chExt cx="7495743" cy="400618"/>
            </a:xfrm>
          </p:grpSpPr>
          <p:sp>
            <p:nvSpPr>
              <p:cNvPr id="778" name="Google Shape;778;p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9" name="Google Shape;779;p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780" name="Google Shape;780;p7"/>
            <p:cNvGrpSpPr/>
            <p:nvPr/>
          </p:nvGrpSpPr>
          <p:grpSpPr>
            <a:xfrm>
              <a:off x="3629457" y="2794447"/>
              <a:ext cx="7495743" cy="400618"/>
              <a:chOff x="3629457" y="950035"/>
              <a:chExt cx="7495743" cy="400618"/>
            </a:xfrm>
          </p:grpSpPr>
          <p:sp>
            <p:nvSpPr>
              <p:cNvPr id="781" name="Google Shape;781;p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2" name="Google Shape;782;p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783" name="Google Shape;783;p7"/>
            <p:cNvGrpSpPr/>
            <p:nvPr/>
          </p:nvGrpSpPr>
          <p:grpSpPr>
            <a:xfrm>
              <a:off x="3629457" y="3255550"/>
              <a:ext cx="7495743" cy="400618"/>
              <a:chOff x="3629457" y="950035"/>
              <a:chExt cx="7495743" cy="400618"/>
            </a:xfrm>
          </p:grpSpPr>
          <p:sp>
            <p:nvSpPr>
              <p:cNvPr id="784" name="Google Shape;784;p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5" name="Google Shape;785;p7"/>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786" name="Google Shape;786;p7"/>
            <p:cNvGrpSpPr/>
            <p:nvPr/>
          </p:nvGrpSpPr>
          <p:grpSpPr>
            <a:xfrm>
              <a:off x="3629457" y="3716653"/>
              <a:ext cx="7495743" cy="400618"/>
              <a:chOff x="3629457" y="950035"/>
              <a:chExt cx="7495743" cy="400618"/>
            </a:xfrm>
          </p:grpSpPr>
          <p:sp>
            <p:nvSpPr>
              <p:cNvPr id="787" name="Google Shape;787;p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8" name="Google Shape;788;p7"/>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789" name="Google Shape;789;p7"/>
            <p:cNvGrpSpPr/>
            <p:nvPr/>
          </p:nvGrpSpPr>
          <p:grpSpPr>
            <a:xfrm>
              <a:off x="3629457" y="4177756"/>
              <a:ext cx="7495743" cy="400618"/>
              <a:chOff x="3629457" y="950035"/>
              <a:chExt cx="7495743" cy="400618"/>
            </a:xfrm>
          </p:grpSpPr>
          <p:sp>
            <p:nvSpPr>
              <p:cNvPr id="790" name="Google Shape;790;p7"/>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1" name="Google Shape;791;p7"/>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792" name="Google Shape;792;p7"/>
            <p:cNvGrpSpPr/>
            <p:nvPr/>
          </p:nvGrpSpPr>
          <p:grpSpPr>
            <a:xfrm>
              <a:off x="3629457" y="4638858"/>
              <a:ext cx="7495743" cy="575649"/>
              <a:chOff x="3629457" y="950034"/>
              <a:chExt cx="7495743" cy="575649"/>
            </a:xfrm>
          </p:grpSpPr>
          <p:sp>
            <p:nvSpPr>
              <p:cNvPr id="793" name="Google Shape;793;p7"/>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4" name="Google Shape;794;p7"/>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795" name="Google Shape;795;p7"/>
          <p:cNvSpPr txBox="1"/>
          <p:nvPr/>
        </p:nvSpPr>
        <p:spPr>
          <a:xfrm>
            <a:off x="40545326"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8"/>
          <p:cNvSpPr/>
          <p:nvPr/>
        </p:nvSpPr>
        <p:spPr>
          <a:xfrm>
            <a:off x="-77724000" y="-209968"/>
            <a:ext cx="108432600" cy="69342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02" name="Google Shape;802;p8"/>
          <p:cNvGrpSpPr/>
          <p:nvPr/>
        </p:nvGrpSpPr>
        <p:grpSpPr>
          <a:xfrm>
            <a:off x="-74599800" y="1278168"/>
            <a:ext cx="2628900" cy="1527757"/>
            <a:chOff x="863384" y="-231864"/>
            <a:chExt cx="2628900" cy="1527757"/>
          </a:xfrm>
        </p:grpSpPr>
        <p:sp>
          <p:nvSpPr>
            <p:cNvPr id="803" name="Google Shape;803;p8"/>
            <p:cNvSpPr txBox="1"/>
            <p:nvPr/>
          </p:nvSpPr>
          <p:spPr>
            <a:xfrm>
              <a:off x="863384" y="-231864"/>
              <a:ext cx="26289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5F5F4"/>
                  </a:solidFill>
                  <a:latin typeface="Open Sans"/>
                  <a:ea typeface="Open Sans"/>
                  <a:cs typeface="Open Sans"/>
                  <a:sym typeface="Open Sans"/>
                </a:rPr>
                <a:t>Medicare</a:t>
              </a:r>
              <a:endParaRPr/>
            </a:p>
          </p:txBody>
        </p:sp>
        <p:sp>
          <p:nvSpPr>
            <p:cNvPr id="804" name="Google Shape;804;p8"/>
            <p:cNvSpPr txBox="1"/>
            <p:nvPr/>
          </p:nvSpPr>
          <p:spPr>
            <a:xfrm>
              <a:off x="961701" y="772673"/>
              <a:ext cx="24322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5F5F4"/>
                  </a:solidFill>
                  <a:latin typeface="Open Sans"/>
                  <a:ea typeface="Open Sans"/>
                  <a:cs typeface="Open Sans"/>
                  <a:sym typeface="Open Sans"/>
                </a:rPr>
                <a:t>An Overview</a:t>
              </a:r>
              <a:endParaRPr/>
            </a:p>
          </p:txBody>
        </p:sp>
        <p:cxnSp>
          <p:nvCxnSpPr>
            <p:cNvPr id="805" name="Google Shape;805;p8"/>
            <p:cNvCxnSpPr/>
            <p:nvPr/>
          </p:nvCxnSpPr>
          <p:spPr>
            <a:xfrm>
              <a:off x="971227" y="609600"/>
              <a:ext cx="2413215" cy="0"/>
            </a:xfrm>
            <a:prstGeom prst="straightConnector1">
              <a:avLst/>
            </a:prstGeom>
            <a:noFill/>
            <a:ln w="9525" cap="flat" cmpd="sng">
              <a:solidFill>
                <a:srgbClr val="F5F5F4"/>
              </a:solidFill>
              <a:prstDash val="solid"/>
              <a:round/>
              <a:headEnd type="none" w="sm" len="sm"/>
              <a:tailEnd type="none" w="sm" len="sm"/>
            </a:ln>
          </p:spPr>
        </p:cxnSp>
      </p:grpSp>
      <p:sp>
        <p:nvSpPr>
          <p:cNvPr id="806" name="Google Shape;806;p8"/>
          <p:cNvSpPr txBox="1"/>
          <p:nvPr/>
        </p:nvSpPr>
        <p:spPr>
          <a:xfrm>
            <a:off x="-76130188" y="4416724"/>
            <a:ext cx="60579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5F5F4"/>
                </a:solidFill>
                <a:latin typeface="Open Sans"/>
                <a:ea typeface="Open Sans"/>
                <a:cs typeface="Open Sans"/>
                <a:sym typeface="Open Sans"/>
              </a:rPr>
              <a:t>Serves individuals aged 65+ or who are living with disabilities or End Stage Renal Disease (ESRD)</a:t>
            </a:r>
            <a:endParaRPr/>
          </a:p>
        </p:txBody>
      </p:sp>
      <p:grpSp>
        <p:nvGrpSpPr>
          <p:cNvPr id="807" name="Google Shape;807;p8"/>
          <p:cNvGrpSpPr/>
          <p:nvPr/>
        </p:nvGrpSpPr>
        <p:grpSpPr>
          <a:xfrm>
            <a:off x="-69494400" y="990599"/>
            <a:ext cx="4343400" cy="4310152"/>
            <a:chOff x="7094351" y="1019972"/>
            <a:chExt cx="4343400" cy="4310152"/>
          </a:xfrm>
        </p:grpSpPr>
        <p:grpSp>
          <p:nvGrpSpPr>
            <p:cNvPr id="808" name="Google Shape;808;p8"/>
            <p:cNvGrpSpPr/>
            <p:nvPr/>
          </p:nvGrpSpPr>
          <p:grpSpPr>
            <a:xfrm>
              <a:off x="7094351" y="1019972"/>
              <a:ext cx="2057400" cy="4306276"/>
              <a:chOff x="6557074" y="1021910"/>
              <a:chExt cx="2057400" cy="4306276"/>
            </a:xfrm>
          </p:grpSpPr>
          <p:grpSp>
            <p:nvGrpSpPr>
              <p:cNvPr id="809" name="Google Shape;809;p8"/>
              <p:cNvGrpSpPr/>
              <p:nvPr/>
            </p:nvGrpSpPr>
            <p:grpSpPr>
              <a:xfrm>
                <a:off x="6557074" y="1021910"/>
                <a:ext cx="2057400" cy="2057400"/>
                <a:chOff x="3853911" y="2895600"/>
                <a:chExt cx="2057400" cy="2057400"/>
              </a:xfrm>
            </p:grpSpPr>
            <p:sp>
              <p:nvSpPr>
                <p:cNvPr id="810" name="Google Shape;810;p8"/>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1" name="Google Shape;811;p8"/>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A</a:t>
                  </a:r>
                  <a:endParaRPr/>
                </a:p>
              </p:txBody>
            </p:sp>
            <p:sp>
              <p:nvSpPr>
                <p:cNvPr id="812" name="Google Shape;812;p8"/>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Hospital Insurance</a:t>
                  </a:r>
                  <a:endParaRPr/>
                </a:p>
              </p:txBody>
            </p:sp>
          </p:grpSp>
          <p:grpSp>
            <p:nvGrpSpPr>
              <p:cNvPr id="813" name="Google Shape;813;p8"/>
              <p:cNvGrpSpPr/>
              <p:nvPr/>
            </p:nvGrpSpPr>
            <p:grpSpPr>
              <a:xfrm>
                <a:off x="6557074" y="3270786"/>
                <a:ext cx="2057400" cy="2057400"/>
                <a:chOff x="3853911" y="2895600"/>
                <a:chExt cx="2057400" cy="2057400"/>
              </a:xfrm>
            </p:grpSpPr>
            <p:sp>
              <p:nvSpPr>
                <p:cNvPr id="814" name="Google Shape;814;p8"/>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5" name="Google Shape;815;p8"/>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C</a:t>
                  </a:r>
                  <a:endParaRPr/>
                </a:p>
              </p:txBody>
            </p:sp>
            <p:sp>
              <p:nvSpPr>
                <p:cNvPr id="816" name="Google Shape;816;p8"/>
                <p:cNvSpPr txBox="1"/>
                <p:nvPr/>
              </p:nvSpPr>
              <p:spPr>
                <a:xfrm>
                  <a:off x="3924274" y="3768473"/>
                  <a:ext cx="194312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5F5F4"/>
                      </a:solidFill>
                      <a:latin typeface="Open Sans"/>
                      <a:ea typeface="Open Sans"/>
                      <a:cs typeface="Open Sans"/>
                      <a:sym typeface="Open Sans"/>
                    </a:rPr>
                    <a:t>Medicare Advantage (Private Health Plans)</a:t>
                  </a:r>
                  <a:endParaRPr/>
                </a:p>
              </p:txBody>
            </p:sp>
          </p:grpSp>
        </p:grpSp>
        <p:grpSp>
          <p:nvGrpSpPr>
            <p:cNvPr id="817" name="Google Shape;817;p8"/>
            <p:cNvGrpSpPr/>
            <p:nvPr/>
          </p:nvGrpSpPr>
          <p:grpSpPr>
            <a:xfrm>
              <a:off x="9380351" y="1019972"/>
              <a:ext cx="2057400" cy="4310152"/>
              <a:chOff x="9380351" y="1019972"/>
              <a:chExt cx="2057400" cy="4310152"/>
            </a:xfrm>
          </p:grpSpPr>
          <p:grpSp>
            <p:nvGrpSpPr>
              <p:cNvPr id="818" name="Google Shape;818;p8"/>
              <p:cNvGrpSpPr/>
              <p:nvPr/>
            </p:nvGrpSpPr>
            <p:grpSpPr>
              <a:xfrm>
                <a:off x="9380351" y="1019972"/>
                <a:ext cx="2057400" cy="2057400"/>
                <a:chOff x="3853911" y="2895600"/>
                <a:chExt cx="2057400" cy="2057400"/>
              </a:xfrm>
            </p:grpSpPr>
            <p:sp>
              <p:nvSpPr>
                <p:cNvPr id="819" name="Google Shape;819;p8"/>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0" name="Google Shape;820;p8"/>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B</a:t>
                  </a:r>
                  <a:endParaRPr/>
                </a:p>
              </p:txBody>
            </p:sp>
            <p:sp>
              <p:nvSpPr>
                <p:cNvPr id="821" name="Google Shape;821;p8"/>
                <p:cNvSpPr txBox="1"/>
                <p:nvPr/>
              </p:nvSpPr>
              <p:spPr>
                <a:xfrm>
                  <a:off x="4082511" y="3922362"/>
                  <a:ext cx="16002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5F5F4"/>
                      </a:solidFill>
                      <a:latin typeface="Open Sans"/>
                      <a:ea typeface="Open Sans"/>
                      <a:cs typeface="Open Sans"/>
                      <a:sym typeface="Open Sans"/>
                    </a:rPr>
                    <a:t>Medical Insurance</a:t>
                  </a:r>
                  <a:endParaRPr/>
                </a:p>
              </p:txBody>
            </p:sp>
          </p:grpSp>
          <p:grpSp>
            <p:nvGrpSpPr>
              <p:cNvPr id="822" name="Google Shape;822;p8"/>
              <p:cNvGrpSpPr/>
              <p:nvPr/>
            </p:nvGrpSpPr>
            <p:grpSpPr>
              <a:xfrm>
                <a:off x="9380351" y="3272724"/>
                <a:ext cx="2057400" cy="2057400"/>
                <a:chOff x="3853911" y="2895600"/>
                <a:chExt cx="2057400" cy="2057400"/>
              </a:xfrm>
            </p:grpSpPr>
            <p:sp>
              <p:nvSpPr>
                <p:cNvPr id="823" name="Google Shape;823;p8"/>
                <p:cNvSpPr/>
                <p:nvPr/>
              </p:nvSpPr>
              <p:spPr>
                <a:xfrm>
                  <a:off x="3853911" y="2895600"/>
                  <a:ext cx="2057400" cy="2057400"/>
                </a:xfrm>
                <a:prstGeom prst="rect">
                  <a:avLst/>
                </a:prstGeom>
                <a:noFill/>
                <a:ln w="4445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4" name="Google Shape;824;p8"/>
                <p:cNvSpPr txBox="1"/>
                <p:nvPr/>
              </p:nvSpPr>
              <p:spPr>
                <a:xfrm>
                  <a:off x="4082511" y="3183169"/>
                  <a:ext cx="1600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5F5F4"/>
                      </a:solidFill>
                      <a:latin typeface="Open Sans"/>
                      <a:ea typeface="Open Sans"/>
                      <a:cs typeface="Open Sans"/>
                      <a:sym typeface="Open Sans"/>
                    </a:rPr>
                    <a:t>Part D</a:t>
                  </a:r>
                  <a:endParaRPr/>
                </a:p>
              </p:txBody>
            </p:sp>
            <p:sp>
              <p:nvSpPr>
                <p:cNvPr id="825" name="Google Shape;825;p8"/>
                <p:cNvSpPr txBox="1"/>
                <p:nvPr/>
              </p:nvSpPr>
              <p:spPr>
                <a:xfrm>
                  <a:off x="4082511" y="3853529"/>
                  <a:ext cx="1600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5F5F4"/>
                      </a:solidFill>
                      <a:latin typeface="Open Sans"/>
                      <a:ea typeface="Open Sans"/>
                      <a:cs typeface="Open Sans"/>
                      <a:sym typeface="Open Sans"/>
                    </a:rPr>
                    <a:t>Prescription Drug Coverage</a:t>
                  </a:r>
                  <a:endParaRPr/>
                </a:p>
              </p:txBody>
            </p:sp>
          </p:grpSp>
        </p:grpSp>
      </p:grpSp>
      <p:sp>
        <p:nvSpPr>
          <p:cNvPr id="826" name="Google Shape;826;p8"/>
          <p:cNvSpPr/>
          <p:nvPr/>
        </p:nvSpPr>
        <p:spPr>
          <a:xfrm rot="-871900">
            <a:off x="-67754616" y="552877"/>
            <a:ext cx="913397" cy="833971"/>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27" name="Google Shape;827;p8"/>
          <p:cNvGrpSpPr/>
          <p:nvPr/>
        </p:nvGrpSpPr>
        <p:grpSpPr>
          <a:xfrm>
            <a:off x="-63703200" y="228600"/>
            <a:ext cx="2286000" cy="917378"/>
            <a:chOff x="863384" y="-231864"/>
            <a:chExt cx="2628900" cy="886363"/>
          </a:xfrm>
        </p:grpSpPr>
        <p:sp>
          <p:nvSpPr>
            <p:cNvPr id="828" name="Google Shape;828;p8"/>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829" name="Google Shape;829;p8"/>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830" name="Google Shape;830;p8"/>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831" name="Google Shape;831;p8"/>
          <p:cNvSpPr txBox="1"/>
          <p:nvPr/>
        </p:nvSpPr>
        <p:spPr>
          <a:xfrm>
            <a:off x="-60655200" y="1145978"/>
            <a:ext cx="7696200" cy="3816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Medicare Physician Fee Schedule (PFS)</a:t>
            </a:r>
            <a:endParaRPr/>
          </a:p>
          <a:p>
            <a:pPr marL="0" marR="0" lvl="0" indent="0" algn="l" rtl="0">
              <a:lnSpc>
                <a:spcPct val="100000"/>
              </a:lnSpc>
              <a:spcBef>
                <a:spcPts val="1200"/>
              </a:spcBef>
              <a:spcAft>
                <a:spcPts val="0"/>
              </a:spcAft>
              <a:buClr>
                <a:schemeClr val="dk1"/>
              </a:buClr>
              <a:buSzPts val="2400"/>
              <a:buFont typeface="Arial"/>
              <a:buNone/>
            </a:pPr>
            <a:endParaRPr sz="2400" b="0" i="0" u="none" strike="noStrike" cap="none">
              <a:solidFill>
                <a:srgbClr val="FFFFFF"/>
              </a:solidFill>
              <a:latin typeface="Open Sans"/>
              <a:ea typeface="Open Sans"/>
              <a:cs typeface="Open Sans"/>
              <a:sym typeface="Open Sans"/>
            </a:endParaRPr>
          </a:p>
          <a:p>
            <a:pPr marL="742950" marR="0" lvl="1" indent="-285750" algn="l" rtl="0">
              <a:lnSpc>
                <a:spcPct val="100000"/>
              </a:lnSpc>
              <a:spcBef>
                <a:spcPts val="12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Medicare</a:t>
            </a:r>
            <a:r>
              <a:rPr lang="en-US" sz="2000" b="0" i="0" u="none" strike="noStrike" cap="none">
                <a:solidFill>
                  <a:srgbClr val="FFFFFF"/>
                </a:solidFill>
                <a:latin typeface="Open Sans"/>
                <a:ea typeface="Open Sans"/>
                <a:cs typeface="Open Sans"/>
                <a:sym typeface="Open Sans"/>
              </a:rPr>
              <a:t> reimburses physicians (and other enrolled health care providers) for services provided under Medicare Part B based on the Physician Fee Schedule</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Lists more than 10,000 unique covered service codes and their payment rates</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Payment policies in the PFS are updated </a:t>
            </a:r>
            <a:r>
              <a:rPr lang="en-US" sz="2000" b="1" i="0" u="none" strike="noStrike" cap="none">
                <a:solidFill>
                  <a:srgbClr val="FFFFFF"/>
                </a:solidFill>
                <a:latin typeface="Open Sans"/>
                <a:ea typeface="Open Sans"/>
                <a:cs typeface="Open Sans"/>
                <a:sym typeface="Open Sans"/>
              </a:rPr>
              <a:t>annually</a:t>
            </a:r>
            <a:r>
              <a:rPr lang="en-US" sz="2000" b="0" i="0" u="none" strike="noStrike" cap="none">
                <a:solidFill>
                  <a:srgbClr val="FFFFFF"/>
                </a:solidFill>
                <a:latin typeface="Open Sans"/>
                <a:ea typeface="Open Sans"/>
                <a:cs typeface="Open Sans"/>
                <a:sym typeface="Open Sans"/>
              </a:rPr>
              <a:t> via the rulemaking process (i.e., the process used to create new regulations)</a:t>
            </a:r>
            <a:endParaRPr/>
          </a:p>
        </p:txBody>
      </p:sp>
      <p:grpSp>
        <p:nvGrpSpPr>
          <p:cNvPr id="832" name="Google Shape;832;p8"/>
          <p:cNvGrpSpPr/>
          <p:nvPr/>
        </p:nvGrpSpPr>
        <p:grpSpPr>
          <a:xfrm>
            <a:off x="-52031993" y="228600"/>
            <a:ext cx="2286000" cy="917378"/>
            <a:chOff x="863384" y="-231864"/>
            <a:chExt cx="2628900" cy="886363"/>
          </a:xfrm>
        </p:grpSpPr>
        <p:sp>
          <p:nvSpPr>
            <p:cNvPr id="833" name="Google Shape;833;p8"/>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834" name="Google Shape;834;p8"/>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Background</a:t>
              </a:r>
              <a:endParaRPr/>
            </a:p>
          </p:txBody>
        </p:sp>
        <p:cxnSp>
          <p:nvCxnSpPr>
            <p:cNvPr id="835" name="Google Shape;835;p8"/>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836" name="Google Shape;836;p8"/>
          <p:cNvSpPr txBox="1"/>
          <p:nvPr/>
        </p:nvSpPr>
        <p:spPr>
          <a:xfrm>
            <a:off x="-48863502" y="228600"/>
            <a:ext cx="8147854" cy="28777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FFFF"/>
                </a:solidFill>
                <a:latin typeface="Open Sans"/>
                <a:ea typeface="Open Sans"/>
                <a:cs typeface="Open Sans"/>
                <a:sym typeface="Open Sans"/>
              </a:rPr>
              <a:t>Calendar Year 2024 PFS Rule</a:t>
            </a:r>
            <a:endParaRPr/>
          </a:p>
          <a:p>
            <a:pPr marL="0" marR="0" lvl="0" indent="0" algn="l" rtl="0">
              <a:lnSpc>
                <a:spcPct val="100000"/>
              </a:lnSpc>
              <a:spcBef>
                <a:spcPts val="600"/>
              </a:spcBef>
              <a:spcAft>
                <a:spcPts val="0"/>
              </a:spcAft>
              <a:buNone/>
            </a:pPr>
            <a:endParaRPr sz="2800" b="1" i="0" u="none" strike="noStrike" cap="none">
              <a:solidFill>
                <a:srgbClr val="FFFFFF"/>
              </a:solidFill>
              <a:latin typeface="Open Sans"/>
              <a:ea typeface="Open Sans"/>
              <a:cs typeface="Open Sans"/>
              <a:sym typeface="Open Sans"/>
            </a:endParaRPr>
          </a:p>
          <a:p>
            <a:pPr marL="742950" marR="0" lvl="1" indent="-285750" algn="l" rtl="0">
              <a:spcBef>
                <a:spcPts val="600"/>
              </a:spcBef>
              <a:spcAft>
                <a:spcPts val="0"/>
              </a:spcAft>
              <a:buClr>
                <a:srgbClr val="FFFFFF"/>
              </a:buClr>
              <a:buSzPts val="2000"/>
              <a:buFont typeface="Arial"/>
              <a:buChar char="•"/>
            </a:pPr>
            <a:r>
              <a:rPr lang="en-US" sz="2000" b="0" i="0" u="none" strike="noStrike" cap="none">
                <a:solidFill>
                  <a:srgbClr val="FFFFFF"/>
                </a:solidFill>
                <a:latin typeface="Open Sans"/>
                <a:ea typeface="Open Sans"/>
                <a:cs typeface="Open Sans"/>
                <a:sym typeface="Open Sans"/>
              </a:rPr>
              <a:t>Introduced new payment policies (i.e., billing codes) relevant to HRSN supports</a:t>
            </a:r>
            <a:endParaRPr sz="2000" b="1" i="0" u="sng" strike="noStrike" cap="none">
              <a:solidFill>
                <a:srgbClr val="FFFFFF"/>
              </a:solidFill>
              <a:latin typeface="Open Sans"/>
              <a:ea typeface="Open Sans"/>
              <a:cs typeface="Open Sans"/>
              <a:sym typeface="Open Sans"/>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Proposed Rule</a:t>
            </a:r>
            <a:r>
              <a:rPr lang="en-US" sz="2000" b="0" i="0" u="none" strike="noStrike" cap="none">
                <a:solidFill>
                  <a:srgbClr val="FFFFFF"/>
                </a:solidFill>
                <a:latin typeface="Open Sans"/>
                <a:ea typeface="Open Sans"/>
                <a:cs typeface="Open Sans"/>
                <a:sym typeface="Open Sans"/>
              </a:rPr>
              <a:t>: Released July 2023 for Comment</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Final Rule</a:t>
            </a:r>
            <a:r>
              <a:rPr lang="en-US" sz="2000" b="0" i="0" u="none" strike="noStrike" cap="none">
                <a:solidFill>
                  <a:srgbClr val="FFFFFF"/>
                </a:solidFill>
                <a:latin typeface="Open Sans"/>
                <a:ea typeface="Open Sans"/>
                <a:cs typeface="Open Sans"/>
                <a:sym typeface="Open Sans"/>
              </a:rPr>
              <a:t>: Released November 2023</a:t>
            </a:r>
            <a:endParaRPr/>
          </a:p>
          <a:p>
            <a:pPr marL="742950" marR="0" lvl="1" indent="-285750" algn="l" rtl="0">
              <a:lnSpc>
                <a:spcPct val="100000"/>
              </a:lnSpc>
              <a:spcBef>
                <a:spcPts val="600"/>
              </a:spcBef>
              <a:spcAft>
                <a:spcPts val="0"/>
              </a:spcAft>
              <a:buClr>
                <a:srgbClr val="FFFFFF"/>
              </a:buClr>
              <a:buSzPts val="2000"/>
              <a:buFont typeface="Arial"/>
              <a:buChar char="•"/>
            </a:pPr>
            <a:r>
              <a:rPr lang="en-US" sz="2000" b="1" i="0" u="none" strike="noStrike" cap="none">
                <a:solidFill>
                  <a:srgbClr val="FFFFFF"/>
                </a:solidFill>
                <a:latin typeface="Open Sans"/>
                <a:ea typeface="Open Sans"/>
                <a:cs typeface="Open Sans"/>
                <a:sym typeface="Open Sans"/>
              </a:rPr>
              <a:t>Implementation</a:t>
            </a:r>
            <a:r>
              <a:rPr lang="en-US" sz="2000" b="0" i="0" u="none" strike="noStrike" cap="none">
                <a:solidFill>
                  <a:srgbClr val="FFFFFF"/>
                </a:solidFill>
                <a:latin typeface="Open Sans"/>
                <a:ea typeface="Open Sans"/>
                <a:cs typeface="Open Sans"/>
                <a:sym typeface="Open Sans"/>
              </a:rPr>
              <a:t>: January 1, 2024</a:t>
            </a:r>
            <a:endParaRPr/>
          </a:p>
        </p:txBody>
      </p:sp>
      <p:grpSp>
        <p:nvGrpSpPr>
          <p:cNvPr id="837" name="Google Shape;837;p8"/>
          <p:cNvGrpSpPr/>
          <p:nvPr/>
        </p:nvGrpSpPr>
        <p:grpSpPr>
          <a:xfrm>
            <a:off x="-51625500" y="3770423"/>
            <a:ext cx="10896600" cy="1526452"/>
            <a:chOff x="381000" y="4112348"/>
            <a:chExt cx="10896600" cy="1526452"/>
          </a:xfrm>
        </p:grpSpPr>
        <p:sp>
          <p:nvSpPr>
            <p:cNvPr id="838" name="Google Shape;838;p8"/>
            <p:cNvSpPr txBox="1"/>
            <p:nvPr/>
          </p:nvSpPr>
          <p:spPr>
            <a:xfrm>
              <a:off x="538946" y="4336965"/>
              <a:ext cx="10668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Open Sans"/>
                <a:buNone/>
              </a:pPr>
              <a:r>
                <a:rPr lang="en-US" sz="1800" b="1" u="none" strike="noStrike" cap="none">
                  <a:solidFill>
                    <a:srgbClr val="FFFFFF"/>
                  </a:solidFill>
                  <a:latin typeface="Open Sans"/>
                  <a:ea typeface="Open Sans"/>
                  <a:cs typeface="Open Sans"/>
                  <a:sym typeface="Open Sans"/>
                </a:rPr>
                <a:t>Key Takeaway  </a:t>
              </a:r>
              <a:endParaRPr/>
            </a:p>
            <a:p>
              <a:pPr marL="0" marR="0" lvl="0" indent="0" algn="l" rtl="0">
                <a:lnSpc>
                  <a:spcPct val="100000"/>
                </a:lnSpc>
                <a:spcBef>
                  <a:spcPts val="1200"/>
                </a:spcBef>
                <a:spcAft>
                  <a:spcPts val="0"/>
                </a:spcAft>
                <a:buClr>
                  <a:srgbClr val="FFFFFF"/>
                </a:buClr>
                <a:buSzPts val="1800"/>
                <a:buFont typeface="Open Sans"/>
                <a:buNone/>
              </a:pPr>
              <a:r>
                <a:rPr lang="en-US" sz="1800" b="0" i="1" u="none" strike="noStrike" cap="none">
                  <a:solidFill>
                    <a:srgbClr val="FFFFFF"/>
                  </a:solidFill>
                  <a:latin typeface="Open Sans"/>
                  <a:ea typeface="Open Sans"/>
                  <a:cs typeface="Open Sans"/>
                  <a:sym typeface="Open Sans"/>
                </a:rPr>
                <a:t>Beginning in 2024, </a:t>
              </a:r>
              <a:r>
                <a:rPr lang="en-US" sz="1800" b="1" i="1" strike="noStrike" cap="none">
                  <a:solidFill>
                    <a:srgbClr val="FFFFFF"/>
                  </a:solidFill>
                  <a:latin typeface="Open Sans"/>
                  <a:ea typeface="Open Sans"/>
                  <a:cs typeface="Open Sans"/>
                  <a:sym typeface="Open Sans"/>
                </a:rPr>
                <a:t>Medicare providers </a:t>
              </a:r>
              <a:r>
                <a:rPr lang="en-US" sz="1800" b="0" i="1" u="none" strike="noStrike" cap="none">
                  <a:solidFill>
                    <a:srgbClr val="FFFFFF"/>
                  </a:solidFill>
                  <a:latin typeface="Open Sans"/>
                  <a:ea typeface="Open Sans"/>
                  <a:cs typeface="Open Sans"/>
                  <a:sym typeface="Open Sans"/>
                </a:rPr>
                <a:t>can use these new billing codes to seek payment for community health worker and patient navigation services provided to </a:t>
              </a:r>
              <a:r>
                <a:rPr lang="en-US" sz="1800" b="1" i="1" strike="noStrike" cap="none">
                  <a:solidFill>
                    <a:srgbClr val="FFFFFF"/>
                  </a:solidFill>
                  <a:latin typeface="Open Sans"/>
                  <a:ea typeface="Open Sans"/>
                  <a:cs typeface="Open Sans"/>
                  <a:sym typeface="Open Sans"/>
                </a:rPr>
                <a:t>Medicare enrollees.</a:t>
              </a:r>
              <a:endParaRPr/>
            </a:p>
          </p:txBody>
        </p:sp>
        <p:sp>
          <p:nvSpPr>
            <p:cNvPr id="839" name="Google Shape;839;p8"/>
            <p:cNvSpPr/>
            <p:nvPr/>
          </p:nvSpPr>
          <p:spPr>
            <a:xfrm>
              <a:off x="381000" y="4112348"/>
              <a:ext cx="10896600" cy="1526452"/>
            </a:xfrm>
            <a:prstGeom prst="rect">
              <a:avLst/>
            </a:prstGeom>
            <a:noFill/>
            <a:ln w="508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40" name="Google Shape;840;p8"/>
          <p:cNvGrpSpPr/>
          <p:nvPr/>
        </p:nvGrpSpPr>
        <p:grpSpPr>
          <a:xfrm>
            <a:off x="-38239793" y="228600"/>
            <a:ext cx="2286000" cy="917378"/>
            <a:chOff x="863384" y="-231864"/>
            <a:chExt cx="2628900" cy="886363"/>
          </a:xfrm>
        </p:grpSpPr>
        <p:sp>
          <p:nvSpPr>
            <p:cNvPr id="841" name="Google Shape;841;p8"/>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842" name="Google Shape;842;p8"/>
            <p:cNvSpPr txBox="1"/>
            <p:nvPr/>
          </p:nvSpPr>
          <p:spPr>
            <a:xfrm>
              <a:off x="961700" y="357127"/>
              <a:ext cx="2432266" cy="2973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F5F5F4"/>
                  </a:solidFill>
                  <a:latin typeface="Open Sans"/>
                  <a:ea typeface="Open Sans"/>
                  <a:cs typeface="Open Sans"/>
                  <a:sym typeface="Open Sans"/>
                </a:rPr>
                <a:t>Rule Summary</a:t>
              </a:r>
              <a:endParaRPr/>
            </a:p>
          </p:txBody>
        </p:sp>
        <p:cxnSp>
          <p:nvCxnSpPr>
            <p:cNvPr id="843" name="Google Shape;843;p8"/>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844" name="Google Shape;844;p8"/>
          <p:cNvGrpSpPr/>
          <p:nvPr/>
        </p:nvGrpSpPr>
        <p:grpSpPr>
          <a:xfrm>
            <a:off x="-36504618" y="1222832"/>
            <a:ext cx="9834618" cy="4415968"/>
            <a:chOff x="707235" y="1331753"/>
            <a:chExt cx="9834618" cy="4415968"/>
          </a:xfrm>
        </p:grpSpPr>
        <p:grpSp>
          <p:nvGrpSpPr>
            <p:cNvPr id="845" name="Google Shape;845;p8"/>
            <p:cNvGrpSpPr/>
            <p:nvPr/>
          </p:nvGrpSpPr>
          <p:grpSpPr>
            <a:xfrm>
              <a:off x="707235" y="1331753"/>
              <a:ext cx="1914824" cy="4380272"/>
              <a:chOff x="707235" y="1331753"/>
              <a:chExt cx="1914824" cy="4380272"/>
            </a:xfrm>
          </p:grpSpPr>
          <p:sp>
            <p:nvSpPr>
              <p:cNvPr id="846" name="Google Shape;846;p8"/>
              <p:cNvSpPr/>
              <p:nvPr/>
            </p:nvSpPr>
            <p:spPr>
              <a:xfrm>
                <a:off x="707235" y="1331753"/>
                <a:ext cx="1902767"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47" name="Google Shape;847;p8"/>
              <p:cNvGrpSpPr/>
              <p:nvPr/>
            </p:nvGrpSpPr>
            <p:grpSpPr>
              <a:xfrm>
                <a:off x="707235" y="1895206"/>
                <a:ext cx="1902767" cy="1211104"/>
                <a:chOff x="367248" y="1351516"/>
                <a:chExt cx="2762091" cy="1594829"/>
              </a:xfrm>
            </p:grpSpPr>
            <p:sp>
              <p:nvSpPr>
                <p:cNvPr id="848" name="Google Shape;848;p8"/>
                <p:cNvSpPr/>
                <p:nvPr/>
              </p:nvSpPr>
              <p:spPr>
                <a:xfrm>
                  <a:off x="367248" y="1351516"/>
                  <a:ext cx="2762091" cy="1594829"/>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9" name="Google Shape;849;p8"/>
                <p:cNvSpPr txBox="1"/>
                <p:nvPr/>
              </p:nvSpPr>
              <p:spPr>
                <a:xfrm>
                  <a:off x="370809" y="1621980"/>
                  <a:ext cx="2746232" cy="9727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Principal Illness Navigation (PIN) Services</a:t>
                  </a:r>
                  <a:endParaRPr/>
                </a:p>
              </p:txBody>
            </p:sp>
          </p:grpSp>
          <p:grpSp>
            <p:nvGrpSpPr>
              <p:cNvPr id="850" name="Google Shape;850;p8"/>
              <p:cNvGrpSpPr/>
              <p:nvPr/>
            </p:nvGrpSpPr>
            <p:grpSpPr>
              <a:xfrm>
                <a:off x="707584" y="3273372"/>
                <a:ext cx="1902069" cy="1138118"/>
                <a:chOff x="358059" y="1325927"/>
                <a:chExt cx="2761078" cy="1498718"/>
              </a:xfrm>
            </p:grpSpPr>
            <p:sp>
              <p:nvSpPr>
                <p:cNvPr id="851" name="Google Shape;851;p8"/>
                <p:cNvSpPr/>
                <p:nvPr/>
              </p:nvSpPr>
              <p:spPr>
                <a:xfrm>
                  <a:off x="358059" y="1325927"/>
                  <a:ext cx="2761078" cy="1498718"/>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2" name="Google Shape;852;p8"/>
                <p:cNvSpPr txBox="1"/>
                <p:nvPr/>
              </p:nvSpPr>
              <p:spPr>
                <a:xfrm>
                  <a:off x="370809" y="1434400"/>
                  <a:ext cx="2437119"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Community Health Integration (CHI) Services</a:t>
                  </a:r>
                  <a:endParaRPr/>
                </a:p>
              </p:txBody>
            </p:sp>
          </p:grpSp>
          <p:grpSp>
            <p:nvGrpSpPr>
              <p:cNvPr id="853" name="Google Shape;853;p8"/>
              <p:cNvGrpSpPr/>
              <p:nvPr/>
            </p:nvGrpSpPr>
            <p:grpSpPr>
              <a:xfrm>
                <a:off x="712697" y="4586479"/>
                <a:ext cx="1909362" cy="1125546"/>
                <a:chOff x="329517" y="1325927"/>
                <a:chExt cx="2771665" cy="1482162"/>
              </a:xfrm>
            </p:grpSpPr>
            <p:sp>
              <p:nvSpPr>
                <p:cNvPr id="854" name="Google Shape;854;p8"/>
                <p:cNvSpPr/>
                <p:nvPr/>
              </p:nvSpPr>
              <p:spPr>
                <a:xfrm>
                  <a:off x="329517" y="1325927"/>
                  <a:ext cx="2746232" cy="148216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5" name="Google Shape;855;p8"/>
                <p:cNvSpPr txBox="1"/>
                <p:nvPr/>
              </p:nvSpPr>
              <p:spPr>
                <a:xfrm>
                  <a:off x="368707" y="1398541"/>
                  <a:ext cx="2732475" cy="12564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Social Determinants of Health (SDOH) Risk Assessment </a:t>
                  </a:r>
                  <a:endParaRPr/>
                </a:p>
              </p:txBody>
            </p:sp>
          </p:grpSp>
        </p:grpSp>
        <p:grpSp>
          <p:nvGrpSpPr>
            <p:cNvPr id="856" name="Google Shape;856;p8"/>
            <p:cNvGrpSpPr/>
            <p:nvPr/>
          </p:nvGrpSpPr>
          <p:grpSpPr>
            <a:xfrm>
              <a:off x="2911630" y="1331753"/>
              <a:ext cx="3658735" cy="4380272"/>
              <a:chOff x="2911630" y="1331753"/>
              <a:chExt cx="3658735" cy="4380272"/>
            </a:xfrm>
          </p:grpSpPr>
          <p:grpSp>
            <p:nvGrpSpPr>
              <p:cNvPr id="857" name="Google Shape;857;p8"/>
              <p:cNvGrpSpPr/>
              <p:nvPr/>
            </p:nvGrpSpPr>
            <p:grpSpPr>
              <a:xfrm>
                <a:off x="2911630" y="1331753"/>
                <a:ext cx="3630783" cy="400618"/>
                <a:chOff x="439983" y="668969"/>
                <a:chExt cx="3630783" cy="400618"/>
              </a:xfrm>
            </p:grpSpPr>
            <p:sp>
              <p:nvSpPr>
                <p:cNvPr id="858" name="Google Shape;858;p8"/>
                <p:cNvSpPr/>
                <p:nvPr/>
              </p:nvSpPr>
              <p:spPr>
                <a:xfrm>
                  <a:off x="439983"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9" name="Google Shape;859;p8"/>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Purpose</a:t>
                  </a:r>
                  <a:endParaRPr/>
                </a:p>
              </p:txBody>
            </p:sp>
          </p:grpSp>
          <p:grpSp>
            <p:nvGrpSpPr>
              <p:cNvPr id="860" name="Google Shape;860;p8"/>
              <p:cNvGrpSpPr/>
              <p:nvPr/>
            </p:nvGrpSpPr>
            <p:grpSpPr>
              <a:xfrm>
                <a:off x="2911630" y="1895014"/>
                <a:ext cx="3658735" cy="1195916"/>
                <a:chOff x="343281" y="1952120"/>
                <a:chExt cx="3658735" cy="1195916"/>
              </a:xfrm>
            </p:grpSpPr>
            <p:sp>
              <p:nvSpPr>
                <p:cNvPr id="861" name="Google Shape;861;p8"/>
                <p:cNvSpPr/>
                <p:nvPr/>
              </p:nvSpPr>
              <p:spPr>
                <a:xfrm>
                  <a:off x="343281" y="1952120"/>
                  <a:ext cx="3628431" cy="1195916"/>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2" name="Google Shape;862;p8"/>
                <p:cNvSpPr txBox="1"/>
                <p:nvPr/>
              </p:nvSpPr>
              <p:spPr>
                <a:xfrm>
                  <a:off x="401100" y="2095040"/>
                  <a:ext cx="360091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Assist Medicare enrollees </a:t>
                  </a:r>
                  <a:r>
                    <a:rPr lang="en-US" sz="1300" b="1">
                      <a:solidFill>
                        <a:srgbClr val="F5F5F4"/>
                      </a:solidFill>
                      <a:latin typeface="Open Sans"/>
                      <a:ea typeface="Open Sans"/>
                      <a:cs typeface="Open Sans"/>
                      <a:sym typeface="Open Sans"/>
                    </a:rPr>
                    <a:t>with high-risk conditions </a:t>
                  </a:r>
                  <a:r>
                    <a:rPr lang="en-US" sz="1300">
                      <a:solidFill>
                        <a:srgbClr val="F5F5F4"/>
                      </a:solidFill>
                      <a:latin typeface="Open Sans"/>
                      <a:ea typeface="Open Sans"/>
                      <a:cs typeface="Open Sans"/>
                      <a:sym typeface="Open Sans"/>
                    </a:rPr>
                    <a:t>identify and connect with clinical and support services</a:t>
                  </a:r>
                  <a:endParaRPr/>
                </a:p>
              </p:txBody>
            </p:sp>
          </p:grpSp>
          <p:grpSp>
            <p:nvGrpSpPr>
              <p:cNvPr id="863" name="Google Shape;863;p8"/>
              <p:cNvGrpSpPr/>
              <p:nvPr/>
            </p:nvGrpSpPr>
            <p:grpSpPr>
              <a:xfrm>
                <a:off x="2911630" y="3253573"/>
                <a:ext cx="3630783" cy="1161242"/>
                <a:chOff x="366355" y="1952119"/>
                <a:chExt cx="3630783" cy="1161242"/>
              </a:xfrm>
            </p:grpSpPr>
            <p:sp>
              <p:nvSpPr>
                <p:cNvPr id="864" name="Google Shape;864;p8"/>
                <p:cNvSpPr/>
                <p:nvPr/>
              </p:nvSpPr>
              <p:spPr>
                <a:xfrm>
                  <a:off x="366355" y="1952119"/>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5" name="Google Shape;865;p8"/>
                <p:cNvSpPr txBox="1"/>
                <p:nvPr/>
              </p:nvSpPr>
              <p:spPr>
                <a:xfrm>
                  <a:off x="396222" y="2064599"/>
                  <a:ext cx="3600916"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Address </a:t>
                  </a:r>
                  <a:r>
                    <a:rPr lang="en-US" sz="1300" b="1">
                      <a:solidFill>
                        <a:srgbClr val="F5F5F4"/>
                      </a:solidFill>
                      <a:latin typeface="Open Sans"/>
                      <a:ea typeface="Open Sans"/>
                      <a:cs typeface="Open Sans"/>
                      <a:sym typeface="Open Sans"/>
                    </a:rPr>
                    <a:t>unmet health-related social needs (HRSN) </a:t>
                  </a:r>
                  <a:r>
                    <a:rPr lang="en-US" sz="1300">
                      <a:solidFill>
                        <a:srgbClr val="F5F5F4"/>
                      </a:solidFill>
                      <a:latin typeface="Open Sans"/>
                      <a:ea typeface="Open Sans"/>
                      <a:cs typeface="Open Sans"/>
                      <a:sym typeface="Open Sans"/>
                    </a:rPr>
                    <a:t>that affect diagnosis and treatment of a Medicare enrollee’s medical conditions</a:t>
                  </a:r>
                  <a:endParaRPr sz="1300">
                    <a:solidFill>
                      <a:srgbClr val="F5F5F4"/>
                    </a:solidFill>
                    <a:latin typeface="Open Sans"/>
                    <a:ea typeface="Open Sans"/>
                    <a:cs typeface="Open Sans"/>
                    <a:sym typeface="Open Sans"/>
                  </a:endParaRPr>
                </a:p>
              </p:txBody>
            </p:sp>
          </p:grpSp>
          <p:grpSp>
            <p:nvGrpSpPr>
              <p:cNvPr id="866" name="Google Shape;866;p8"/>
              <p:cNvGrpSpPr/>
              <p:nvPr/>
            </p:nvGrpSpPr>
            <p:grpSpPr>
              <a:xfrm>
                <a:off x="2911630" y="4577458"/>
                <a:ext cx="3628431" cy="1134567"/>
                <a:chOff x="375938" y="1923054"/>
                <a:chExt cx="3628431" cy="1134567"/>
              </a:xfrm>
            </p:grpSpPr>
            <p:sp>
              <p:nvSpPr>
                <p:cNvPr id="867" name="Google Shape;867;p8"/>
                <p:cNvSpPr/>
                <p:nvPr/>
              </p:nvSpPr>
              <p:spPr>
                <a:xfrm>
                  <a:off x="375938" y="1923054"/>
                  <a:ext cx="3628431" cy="113456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8" name="Google Shape;868;p8"/>
                <p:cNvSpPr txBox="1"/>
                <p:nvPr/>
              </p:nvSpPr>
              <p:spPr>
                <a:xfrm>
                  <a:off x="396222" y="2014812"/>
                  <a:ext cx="36009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5F5F4"/>
                      </a:solidFill>
                      <a:latin typeface="Open Sans"/>
                      <a:ea typeface="Open Sans"/>
                      <a:cs typeface="Open Sans"/>
                      <a:sym typeface="Open Sans"/>
                    </a:rPr>
                    <a:t>Assessment</a:t>
                  </a:r>
                  <a:r>
                    <a:rPr lang="en-US" sz="1400">
                      <a:solidFill>
                        <a:srgbClr val="F5F5F4"/>
                      </a:solidFill>
                      <a:latin typeface="Open Sans"/>
                      <a:ea typeface="Open Sans"/>
                      <a:cs typeface="Open Sans"/>
                      <a:sym typeface="Open Sans"/>
                    </a:rPr>
                    <a:t> of Medicare enrollee’s SDOH/social risk factors that influence diagnosis or treatment of medical conditions</a:t>
                  </a:r>
                  <a:endParaRPr sz="1400">
                    <a:solidFill>
                      <a:srgbClr val="F5F5F4"/>
                    </a:solidFill>
                    <a:latin typeface="Open Sans"/>
                    <a:ea typeface="Open Sans"/>
                    <a:cs typeface="Open Sans"/>
                    <a:sym typeface="Open Sans"/>
                  </a:endParaRPr>
                </a:p>
              </p:txBody>
            </p:sp>
          </p:grpSp>
        </p:grpSp>
        <p:grpSp>
          <p:nvGrpSpPr>
            <p:cNvPr id="869" name="Google Shape;869;p8"/>
            <p:cNvGrpSpPr/>
            <p:nvPr/>
          </p:nvGrpSpPr>
          <p:grpSpPr>
            <a:xfrm>
              <a:off x="6821281" y="1331753"/>
              <a:ext cx="3720572" cy="4415968"/>
              <a:chOff x="6821281" y="1331753"/>
              <a:chExt cx="3720572" cy="4415968"/>
            </a:xfrm>
          </p:grpSpPr>
          <p:grpSp>
            <p:nvGrpSpPr>
              <p:cNvPr id="870" name="Google Shape;870;p8"/>
              <p:cNvGrpSpPr/>
              <p:nvPr/>
            </p:nvGrpSpPr>
            <p:grpSpPr>
              <a:xfrm>
                <a:off x="6821281" y="1331753"/>
                <a:ext cx="3628431" cy="400618"/>
                <a:chOff x="453945" y="668969"/>
                <a:chExt cx="3628431" cy="400618"/>
              </a:xfrm>
            </p:grpSpPr>
            <p:sp>
              <p:nvSpPr>
                <p:cNvPr id="871" name="Google Shape;871;p8"/>
                <p:cNvSpPr/>
                <p:nvPr/>
              </p:nvSpPr>
              <p:spPr>
                <a:xfrm>
                  <a:off x="453945" y="668969"/>
                  <a:ext cx="3628431"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2" name="Google Shape;872;p8"/>
                <p:cNvSpPr txBox="1"/>
                <p:nvPr/>
              </p:nvSpPr>
              <p:spPr>
                <a:xfrm>
                  <a:off x="507120" y="707695"/>
                  <a:ext cx="356364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424242"/>
                      </a:solidFill>
                      <a:latin typeface="Open Sans"/>
                      <a:ea typeface="Open Sans"/>
                      <a:cs typeface="Open Sans"/>
                      <a:sym typeface="Open Sans"/>
                    </a:rPr>
                    <a:t>HCPCS Codes (i.e., billing codes)</a:t>
                  </a:r>
                  <a:endParaRPr/>
                </a:p>
              </p:txBody>
            </p:sp>
          </p:grpSp>
          <p:grpSp>
            <p:nvGrpSpPr>
              <p:cNvPr id="873" name="Google Shape;873;p8"/>
              <p:cNvGrpSpPr/>
              <p:nvPr/>
            </p:nvGrpSpPr>
            <p:grpSpPr>
              <a:xfrm>
                <a:off x="6821281" y="1895013"/>
                <a:ext cx="3720572" cy="1211297"/>
                <a:chOff x="347925" y="1952119"/>
                <a:chExt cx="3720572" cy="1211297"/>
              </a:xfrm>
            </p:grpSpPr>
            <p:sp>
              <p:nvSpPr>
                <p:cNvPr id="874" name="Google Shape;874;p8"/>
                <p:cNvSpPr/>
                <p:nvPr/>
              </p:nvSpPr>
              <p:spPr>
                <a:xfrm>
                  <a:off x="347925" y="1952119"/>
                  <a:ext cx="3628431" cy="1211297"/>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5" name="Google Shape;875;p8"/>
                <p:cNvSpPr txBox="1"/>
                <p:nvPr/>
              </p:nvSpPr>
              <p:spPr>
                <a:xfrm>
                  <a:off x="467581" y="2002604"/>
                  <a:ext cx="3600916" cy="1123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G0023</a:t>
                  </a:r>
                  <a:r>
                    <a:rPr lang="en-US" sz="1100">
                      <a:solidFill>
                        <a:srgbClr val="F5F5F4"/>
                      </a:solidFill>
                      <a:latin typeface="Open Sans"/>
                      <a:ea typeface="Open Sans"/>
                      <a:cs typeface="Open Sans"/>
                      <a:sym typeface="Open Sans"/>
                    </a:rPr>
                    <a:t> – PIN services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G0024</a:t>
                  </a:r>
                  <a:r>
                    <a:rPr lang="en-US" sz="1100">
                      <a:solidFill>
                        <a:srgbClr val="F5F5F4"/>
                      </a:solidFill>
                      <a:latin typeface="Open Sans"/>
                      <a:ea typeface="Open Sans"/>
                      <a:cs typeface="Open Sans"/>
                      <a:sym typeface="Open Sans"/>
                    </a:rPr>
                    <a:t> – PIN services, additional 30 minutes</a:t>
                  </a:r>
                  <a:endParaRPr/>
                </a:p>
                <a:p>
                  <a:pPr marL="0" marR="0" lvl="0" indent="0" algn="l" rtl="0">
                    <a:spcBef>
                      <a:spcPts val="0"/>
                    </a:spcBef>
                    <a:spcAft>
                      <a:spcPts val="0"/>
                    </a:spcAft>
                    <a:buNone/>
                  </a:pPr>
                  <a:endParaRPr sz="600">
                    <a:solidFill>
                      <a:srgbClr val="F5F5F4"/>
                    </a:solidFill>
                    <a:latin typeface="Open Sans"/>
                    <a:ea typeface="Open Sans"/>
                    <a:cs typeface="Open Sans"/>
                    <a:sym typeface="Open Sans"/>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G0140</a:t>
                  </a:r>
                  <a:r>
                    <a:rPr lang="en-US" sz="1100">
                      <a:solidFill>
                        <a:srgbClr val="F5F5F4"/>
                      </a:solidFill>
                      <a:latin typeface="Open Sans"/>
                      <a:ea typeface="Open Sans"/>
                      <a:cs typeface="Open Sans"/>
                      <a:sym typeface="Open Sans"/>
                    </a:rPr>
                    <a:t> – PIN- Peer Support, 60 minutes/month</a:t>
                  </a:r>
                  <a:endParaRPr/>
                </a:p>
                <a:p>
                  <a:pPr marL="0" marR="0" lvl="0" indent="0" algn="l" rtl="0">
                    <a:spcBef>
                      <a:spcPts val="0"/>
                    </a:spcBef>
                    <a:spcAft>
                      <a:spcPts val="0"/>
                    </a:spcAft>
                    <a:buNone/>
                  </a:pPr>
                  <a:r>
                    <a:rPr lang="en-US" sz="1100" b="1">
                      <a:solidFill>
                        <a:srgbClr val="F5F5F4"/>
                      </a:solidFill>
                      <a:latin typeface="Open Sans"/>
                      <a:ea typeface="Open Sans"/>
                      <a:cs typeface="Open Sans"/>
                      <a:sym typeface="Open Sans"/>
                    </a:rPr>
                    <a:t>G0146</a:t>
                  </a:r>
                  <a:r>
                    <a:rPr lang="en-US" sz="1100">
                      <a:solidFill>
                        <a:srgbClr val="F5F5F4"/>
                      </a:solidFill>
                      <a:latin typeface="Open Sans"/>
                      <a:ea typeface="Open Sans"/>
                      <a:cs typeface="Open Sans"/>
                      <a:sym typeface="Open Sans"/>
                    </a:rPr>
                    <a:t> – PIN- Peer Support, additional 30 minutes</a:t>
                  </a:r>
                  <a:endParaRPr/>
                </a:p>
                <a:p>
                  <a:pPr marL="0" marR="0" lvl="0" indent="0" algn="l" rtl="0">
                    <a:lnSpc>
                      <a:spcPct val="100000"/>
                    </a:lnSpc>
                    <a:spcBef>
                      <a:spcPts val="0"/>
                    </a:spcBef>
                    <a:spcAft>
                      <a:spcPts val="0"/>
                    </a:spcAft>
                    <a:buClr>
                      <a:srgbClr val="F5F5F4"/>
                    </a:buClr>
                    <a:buSzPts val="600"/>
                    <a:buFont typeface="Arial"/>
                    <a:buNone/>
                  </a:pPr>
                  <a:r>
                    <a:rPr lang="en-US" sz="600" b="0">
                      <a:solidFill>
                        <a:srgbClr val="F5F5F4"/>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F5F5F4"/>
                    </a:buClr>
                    <a:buSzPts val="1100"/>
                    <a:buFont typeface="Open Sans"/>
                    <a:buNone/>
                  </a:pPr>
                  <a:r>
                    <a:rPr lang="en-US" sz="1100" b="1">
                      <a:solidFill>
                        <a:srgbClr val="F5F5F4"/>
                      </a:solidFill>
                      <a:latin typeface="Open Sans"/>
                      <a:ea typeface="Open Sans"/>
                      <a:cs typeface="Open Sans"/>
                      <a:sym typeface="Open Sans"/>
                    </a:rPr>
                    <a:t>G0511 – </a:t>
                  </a:r>
                  <a:r>
                    <a:rPr lang="en-US" sz="1100" b="0">
                      <a:solidFill>
                        <a:srgbClr val="F5F5F4"/>
                      </a:solidFill>
                      <a:latin typeface="Open Sans"/>
                      <a:ea typeface="Open Sans"/>
                      <a:cs typeface="Open Sans"/>
                      <a:sym typeface="Open Sans"/>
                    </a:rPr>
                    <a:t>Payment of PIN services in FQHCs/RHCs</a:t>
                  </a:r>
                  <a:endParaRPr/>
                </a:p>
              </p:txBody>
            </p:sp>
          </p:grpSp>
          <p:grpSp>
            <p:nvGrpSpPr>
              <p:cNvPr id="876" name="Google Shape;876;p8"/>
              <p:cNvGrpSpPr/>
              <p:nvPr/>
            </p:nvGrpSpPr>
            <p:grpSpPr>
              <a:xfrm>
                <a:off x="6821281" y="3250248"/>
                <a:ext cx="3706521" cy="1161242"/>
                <a:chOff x="361976" y="1952120"/>
                <a:chExt cx="3706521" cy="1161242"/>
              </a:xfrm>
            </p:grpSpPr>
            <p:sp>
              <p:nvSpPr>
                <p:cNvPr id="877" name="Google Shape;877;p8"/>
                <p:cNvSpPr/>
                <p:nvPr/>
              </p:nvSpPr>
              <p:spPr>
                <a:xfrm>
                  <a:off x="361976"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8" name="Google Shape;878;p8"/>
                <p:cNvSpPr txBox="1"/>
                <p:nvPr/>
              </p:nvSpPr>
              <p:spPr>
                <a:xfrm>
                  <a:off x="467581" y="2040435"/>
                  <a:ext cx="36009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G0019 – </a:t>
                  </a:r>
                  <a:r>
                    <a:rPr lang="en-US" sz="1200" b="0">
                      <a:solidFill>
                        <a:srgbClr val="F5F5F4"/>
                      </a:solidFill>
                      <a:latin typeface="Open Sans"/>
                      <a:ea typeface="Open Sans"/>
                      <a:cs typeface="Open Sans"/>
                      <a:sym typeface="Open Sans"/>
                    </a:rPr>
                    <a:t>CHI services 60 minutes/month</a:t>
                  </a:r>
                  <a:endParaRPr/>
                </a:p>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G0022</a:t>
                  </a:r>
                  <a:r>
                    <a:rPr lang="en-US" sz="1200" b="0">
                      <a:solidFill>
                        <a:srgbClr val="F5F5F4"/>
                      </a:solidFill>
                      <a:latin typeface="Open Sans"/>
                      <a:ea typeface="Open Sans"/>
                      <a:cs typeface="Open Sans"/>
                      <a:sym typeface="Open Sans"/>
                    </a:rPr>
                    <a:t> – CHI services, additional 30 minutes</a:t>
                  </a:r>
                  <a:endParaRPr/>
                </a:p>
                <a:p>
                  <a:pPr marL="0" marR="0" lvl="0" indent="0" algn="l" rtl="0">
                    <a:spcBef>
                      <a:spcPts val="0"/>
                    </a:spcBef>
                    <a:spcAft>
                      <a:spcPts val="0"/>
                    </a:spcAft>
                    <a:buNone/>
                  </a:pPr>
                  <a:endParaRPr sz="1200" b="0">
                    <a:solidFill>
                      <a:srgbClr val="F5F5F4"/>
                    </a:solidFill>
                    <a:latin typeface="Open Sans"/>
                    <a:ea typeface="Open Sans"/>
                    <a:cs typeface="Open Sans"/>
                    <a:sym typeface="Open Sans"/>
                  </a:endParaRPr>
                </a:p>
                <a:p>
                  <a:pPr marL="0" marR="0" lvl="0" indent="0" algn="l" rtl="0">
                    <a:lnSpc>
                      <a:spcPct val="100000"/>
                    </a:lnSpc>
                    <a:spcBef>
                      <a:spcPts val="0"/>
                    </a:spcBef>
                    <a:spcAft>
                      <a:spcPts val="0"/>
                    </a:spcAft>
                    <a:buClr>
                      <a:srgbClr val="F5F5F4"/>
                    </a:buClr>
                    <a:buSzPts val="1200"/>
                    <a:buFont typeface="Open Sans"/>
                    <a:buNone/>
                  </a:pPr>
                  <a:r>
                    <a:rPr lang="en-US" sz="1200" b="1">
                      <a:solidFill>
                        <a:srgbClr val="F5F5F4"/>
                      </a:solidFill>
                      <a:latin typeface="Open Sans"/>
                      <a:ea typeface="Open Sans"/>
                      <a:cs typeface="Open Sans"/>
                      <a:sym typeface="Open Sans"/>
                    </a:rPr>
                    <a:t>G0511 – </a:t>
                  </a:r>
                  <a:r>
                    <a:rPr lang="en-US" sz="1200" b="0">
                      <a:solidFill>
                        <a:srgbClr val="F5F5F4"/>
                      </a:solidFill>
                      <a:latin typeface="Open Sans"/>
                      <a:ea typeface="Open Sans"/>
                      <a:cs typeface="Open Sans"/>
                      <a:sym typeface="Open Sans"/>
                    </a:rPr>
                    <a:t>Payment of CHI services in FQHCs/RHCs</a:t>
                  </a:r>
                  <a:endParaRPr/>
                </a:p>
              </p:txBody>
            </p:sp>
          </p:grpSp>
          <p:grpSp>
            <p:nvGrpSpPr>
              <p:cNvPr id="879" name="Google Shape;879;p8"/>
              <p:cNvGrpSpPr/>
              <p:nvPr/>
            </p:nvGrpSpPr>
            <p:grpSpPr>
              <a:xfrm>
                <a:off x="6821281" y="4586479"/>
                <a:ext cx="3628431" cy="1161242"/>
                <a:chOff x="347925" y="1952120"/>
                <a:chExt cx="3628431" cy="1161242"/>
              </a:xfrm>
            </p:grpSpPr>
            <p:sp>
              <p:nvSpPr>
                <p:cNvPr id="880" name="Google Shape;880;p8"/>
                <p:cNvSpPr/>
                <p:nvPr/>
              </p:nvSpPr>
              <p:spPr>
                <a:xfrm>
                  <a:off x="347925" y="1952120"/>
                  <a:ext cx="3628431" cy="1161242"/>
                </a:xfrm>
                <a:prstGeom prst="roundRect">
                  <a:avLst>
                    <a:gd name="adj" fmla="val 16667"/>
                  </a:avLst>
                </a:prstGeom>
                <a:noFill/>
                <a:ln w="34925" cap="flat" cmpd="sng">
                  <a:solidFill>
                    <a:srgbClr val="F9FC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1" name="Google Shape;881;p8"/>
                <p:cNvSpPr txBox="1"/>
                <p:nvPr/>
              </p:nvSpPr>
              <p:spPr>
                <a:xfrm>
                  <a:off x="467581" y="2064346"/>
                  <a:ext cx="3346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5F5F4"/>
                      </a:solidFill>
                      <a:latin typeface="Open Sans"/>
                      <a:ea typeface="Open Sans"/>
                      <a:cs typeface="Open Sans"/>
                      <a:sym typeface="Open Sans"/>
                    </a:rPr>
                    <a:t>G0136 – </a:t>
                  </a:r>
                  <a:r>
                    <a:rPr lang="en-US" sz="1200" b="0">
                      <a:solidFill>
                        <a:srgbClr val="F5F5F4"/>
                      </a:solidFill>
                      <a:latin typeface="Open Sans"/>
                      <a:ea typeface="Open Sans"/>
                      <a:cs typeface="Open Sans"/>
                      <a:sym typeface="Open Sans"/>
                    </a:rPr>
                    <a:t>SDOH risk assessment 5-15 minutes, not more than every 6 months</a:t>
                  </a:r>
                  <a:endParaRPr sz="1200" b="1">
                    <a:solidFill>
                      <a:srgbClr val="F5F5F4"/>
                    </a:solidFill>
                    <a:latin typeface="Open Sans"/>
                    <a:ea typeface="Open Sans"/>
                    <a:cs typeface="Open Sans"/>
                    <a:sym typeface="Open Sans"/>
                  </a:endParaRPr>
                </a:p>
              </p:txBody>
            </p:sp>
          </p:grpSp>
        </p:grpSp>
      </p:grpSp>
      <p:sp>
        <p:nvSpPr>
          <p:cNvPr id="882" name="Google Shape;882;p8"/>
          <p:cNvSpPr txBox="1"/>
          <p:nvPr/>
        </p:nvSpPr>
        <p:spPr>
          <a:xfrm>
            <a:off x="-33841844" y="5769425"/>
            <a:ext cx="7171844" cy="250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F5F5F4"/>
                </a:solidFill>
                <a:latin typeface="Open Sans"/>
                <a:ea typeface="Open Sans"/>
                <a:cs typeface="Open Sans"/>
                <a:sym typeface="Open Sans"/>
              </a:rPr>
              <a:t>https://www.cms.gov/files/document/mln9201074-health-equity-services-2024-physician-fee-schedule-final-rule.pdf-0 </a:t>
            </a:r>
            <a:endParaRPr sz="1000" b="0" i="0" strike="noStrike" cap="none">
              <a:solidFill>
                <a:srgbClr val="F5F5F4"/>
              </a:solidFill>
              <a:latin typeface="Open Sans"/>
              <a:ea typeface="Open Sans"/>
              <a:cs typeface="Open Sans"/>
              <a:sym typeface="Open Sans"/>
            </a:endParaRPr>
          </a:p>
        </p:txBody>
      </p:sp>
      <p:grpSp>
        <p:nvGrpSpPr>
          <p:cNvPr id="883" name="Google Shape;883;p8"/>
          <p:cNvGrpSpPr/>
          <p:nvPr/>
        </p:nvGrpSpPr>
        <p:grpSpPr>
          <a:xfrm>
            <a:off x="-24676193" y="228600"/>
            <a:ext cx="2286000" cy="1194376"/>
            <a:chOff x="863384" y="-231864"/>
            <a:chExt cx="2628900" cy="1153996"/>
          </a:xfrm>
        </p:grpSpPr>
        <p:sp>
          <p:nvSpPr>
            <p:cNvPr id="884" name="Google Shape;884;p8"/>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885" name="Google Shape;885;p8"/>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Can Receive PIN Services?</a:t>
              </a:r>
              <a:endParaRPr/>
            </a:p>
          </p:txBody>
        </p:sp>
        <p:cxnSp>
          <p:nvCxnSpPr>
            <p:cNvPr id="886" name="Google Shape;886;p8"/>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887" name="Google Shape;887;p8"/>
          <p:cNvSpPr txBox="1"/>
          <p:nvPr/>
        </p:nvSpPr>
        <p:spPr>
          <a:xfrm>
            <a:off x="-20726400" y="1611447"/>
            <a:ext cx="7713470" cy="35702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a:solidFill>
                  <a:srgbClr val="FFFFFF"/>
                </a:solidFill>
                <a:latin typeface="Open Sans"/>
                <a:ea typeface="Open Sans"/>
                <a:cs typeface="Open Sans"/>
                <a:sym typeface="Open Sans"/>
              </a:rPr>
              <a:t>Medicare</a:t>
            </a:r>
            <a:r>
              <a:rPr lang="en-US" sz="2400" b="1" i="0" u="none" strike="noStrike" cap="none">
                <a:solidFill>
                  <a:srgbClr val="FFFFFF"/>
                </a:solidFill>
                <a:latin typeface="Open Sans"/>
                <a:ea typeface="Open Sans"/>
                <a:cs typeface="Open Sans"/>
                <a:sym typeface="Open Sans"/>
              </a:rPr>
              <a:t> patient </a:t>
            </a:r>
            <a:endParaRPr/>
          </a:p>
          <a:p>
            <a:pPr marL="457200" marR="0" lvl="0" indent="-457200" algn="l" rtl="0">
              <a:lnSpc>
                <a:spcPct val="100000"/>
              </a:lnSpc>
              <a:spcBef>
                <a:spcPts val="1200"/>
              </a:spcBef>
              <a:spcAft>
                <a:spcPts val="0"/>
              </a:spcAft>
              <a:buClr>
                <a:srgbClr val="FFFFFF"/>
              </a:buClr>
              <a:buSzPts val="2400"/>
              <a:buFont typeface="Arial"/>
              <a:buChar char="•"/>
            </a:pPr>
            <a:r>
              <a:rPr lang="en-US" sz="2400" b="1" i="0" u="none" strike="noStrike" cap="none">
                <a:solidFill>
                  <a:srgbClr val="FFFFFF"/>
                </a:solidFill>
                <a:latin typeface="Open Sans"/>
                <a:ea typeface="Open Sans"/>
                <a:cs typeface="Open Sans"/>
                <a:sym typeface="Open Sans"/>
              </a:rPr>
              <a:t>Who has a “serious high-risk condition”</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Expected to last at least </a:t>
            </a:r>
            <a:r>
              <a:rPr lang="en-US" sz="1600" b="1" i="0" u="none" strike="noStrike" cap="none">
                <a:solidFill>
                  <a:srgbClr val="FFFFFF"/>
                </a:solidFill>
                <a:latin typeface="Open Sans"/>
                <a:ea typeface="Open Sans"/>
                <a:cs typeface="Open Sans"/>
                <a:sym typeface="Open Sans"/>
              </a:rPr>
              <a:t>3 months</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Places patient at “significant risk of hospitalization, nursing home placement, acute exacerbation/decomposition, functional decline or death”</a:t>
            </a:r>
            <a:endParaRPr/>
          </a:p>
          <a:p>
            <a:pPr marL="914400" marR="0" lvl="1" indent="-457200" algn="l" rtl="0">
              <a:lnSpc>
                <a:spcPct val="100000"/>
              </a:lnSpc>
              <a:spcBef>
                <a:spcPts val="1200"/>
              </a:spcBef>
              <a:spcAft>
                <a:spcPts val="0"/>
              </a:spcAft>
              <a:buClr>
                <a:srgbClr val="FFFFFF"/>
              </a:buClr>
              <a:buSzPts val="1600"/>
              <a:buFont typeface="Arial"/>
              <a:buChar char="•"/>
            </a:pPr>
            <a:r>
              <a:rPr lang="en-US" sz="1600" b="0" i="0" u="none" strike="noStrike" cap="none">
                <a:solidFill>
                  <a:srgbClr val="FFFFFF"/>
                </a:solidFill>
                <a:latin typeface="Open Sans"/>
                <a:ea typeface="Open Sans"/>
                <a:cs typeface="Open Sans"/>
                <a:sym typeface="Open Sans"/>
              </a:rPr>
              <a:t>Requires disease-specific care plan, and may require frequent adjustment in medication or treatment regimen or substantial assistance from a caregiver</a:t>
            </a:r>
            <a:endParaRPr/>
          </a:p>
          <a:p>
            <a:pPr marL="0" marR="0" lvl="0" indent="0" algn="l" rtl="0">
              <a:lnSpc>
                <a:spcPct val="100000"/>
              </a:lnSpc>
              <a:spcBef>
                <a:spcPts val="1200"/>
              </a:spcBef>
              <a:spcAft>
                <a:spcPts val="0"/>
              </a:spcAft>
              <a:buClr>
                <a:srgbClr val="FFFFFF"/>
              </a:buClr>
              <a:buSzPts val="1600"/>
              <a:buFont typeface="Open Sans"/>
              <a:buNone/>
            </a:pPr>
            <a:r>
              <a:rPr lang="en-US" sz="1600" b="1" i="1" u="none" strike="noStrike" cap="none">
                <a:solidFill>
                  <a:srgbClr val="FFFFFF"/>
                </a:solidFill>
                <a:latin typeface="Open Sans"/>
                <a:ea typeface="Open Sans"/>
                <a:cs typeface="Open Sans"/>
                <a:sym typeface="Open Sans"/>
              </a:rPr>
              <a:t>Note</a:t>
            </a:r>
            <a:r>
              <a:rPr lang="en-US" sz="1600" b="0" i="1" u="none" strike="noStrike" cap="none">
                <a:solidFill>
                  <a:srgbClr val="FFFFFF"/>
                </a:solidFill>
                <a:latin typeface="Open Sans"/>
                <a:ea typeface="Open Sans"/>
                <a:cs typeface="Open Sans"/>
                <a:sym typeface="Open Sans"/>
              </a:rPr>
              <a:t> </a:t>
            </a:r>
            <a:r>
              <a:rPr lang="en-US" sz="1600" b="1" i="1" u="none" strike="noStrike" cap="none">
                <a:solidFill>
                  <a:srgbClr val="FFFFFF"/>
                </a:solidFill>
                <a:latin typeface="Open Sans"/>
                <a:ea typeface="Open Sans"/>
                <a:cs typeface="Open Sans"/>
                <a:sym typeface="Open Sans"/>
              </a:rPr>
              <a:t>on Peer Support PIN</a:t>
            </a:r>
            <a:r>
              <a:rPr lang="en-US" sz="1600" b="0" i="1" u="none" strike="noStrike" cap="none">
                <a:solidFill>
                  <a:srgbClr val="FFFFFF"/>
                </a:solidFill>
                <a:latin typeface="Open Sans"/>
                <a:ea typeface="Open Sans"/>
                <a:cs typeface="Open Sans"/>
                <a:sym typeface="Open Sans"/>
              </a:rPr>
              <a:t>: Limited to behavioral health conditions</a:t>
            </a:r>
            <a:endParaRPr sz="1600" b="0" i="0" u="none" strike="noStrike" cap="none">
              <a:solidFill>
                <a:srgbClr val="FFFFFF"/>
              </a:solidFill>
              <a:latin typeface="Open Sans"/>
              <a:ea typeface="Open Sans"/>
              <a:cs typeface="Open Sans"/>
              <a:sym typeface="Open Sans"/>
            </a:endParaRPr>
          </a:p>
        </p:txBody>
      </p:sp>
      <p:pic>
        <p:nvPicPr>
          <p:cNvPr id="888" name="Google Shape;888;p8" descr="User outline"/>
          <p:cNvPicPr preferRelativeResize="0"/>
          <p:nvPr/>
        </p:nvPicPr>
        <p:blipFill rotWithShape="1">
          <a:blip r:embed="rId3">
            <a:alphaModFix/>
          </a:blip>
          <a:srcRect/>
          <a:stretch/>
        </p:blipFill>
        <p:spPr>
          <a:xfrm>
            <a:off x="-23858273" y="1759697"/>
            <a:ext cx="3061219" cy="3061219"/>
          </a:xfrm>
          <a:prstGeom prst="rect">
            <a:avLst/>
          </a:prstGeom>
          <a:noFill/>
          <a:ln>
            <a:noFill/>
          </a:ln>
        </p:spPr>
      </p:pic>
      <p:grpSp>
        <p:nvGrpSpPr>
          <p:cNvPr id="889" name="Google Shape;889;p8"/>
          <p:cNvGrpSpPr/>
          <p:nvPr/>
        </p:nvGrpSpPr>
        <p:grpSpPr>
          <a:xfrm>
            <a:off x="-12255593" y="228600"/>
            <a:ext cx="2286000" cy="1194375"/>
            <a:chOff x="863384" y="-231864"/>
            <a:chExt cx="2628900" cy="1153995"/>
          </a:xfrm>
        </p:grpSpPr>
        <p:sp>
          <p:nvSpPr>
            <p:cNvPr id="890" name="Google Shape;890;p8"/>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891" name="Google Shape;891;p8"/>
            <p:cNvSpPr txBox="1"/>
            <p:nvPr/>
          </p:nvSpPr>
          <p:spPr>
            <a:xfrm>
              <a:off x="961700" y="357127"/>
              <a:ext cx="2432266" cy="5650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WHAT</a:t>
              </a:r>
              <a:r>
                <a:rPr lang="en-US" sz="1600">
                  <a:solidFill>
                    <a:srgbClr val="F5F5F4"/>
                  </a:solidFill>
                  <a:latin typeface="Open Sans"/>
                  <a:ea typeface="Open Sans"/>
                  <a:cs typeface="Open Sans"/>
                  <a:sym typeface="Open Sans"/>
                </a:rPr>
                <a:t> Can PIN Services Look Like?</a:t>
              </a:r>
              <a:endParaRPr/>
            </a:p>
          </p:txBody>
        </p:sp>
        <p:cxnSp>
          <p:nvCxnSpPr>
            <p:cNvPr id="892" name="Google Shape;892;p8"/>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893" name="Google Shape;893;p8"/>
          <p:cNvGrpSpPr/>
          <p:nvPr/>
        </p:nvGrpSpPr>
        <p:grpSpPr>
          <a:xfrm>
            <a:off x="-9770877" y="685800"/>
            <a:ext cx="7495743" cy="4793343"/>
            <a:chOff x="3629457" y="421164"/>
            <a:chExt cx="7495743" cy="4793343"/>
          </a:xfrm>
        </p:grpSpPr>
        <p:grpSp>
          <p:nvGrpSpPr>
            <p:cNvPr id="894" name="Google Shape;894;p8"/>
            <p:cNvGrpSpPr/>
            <p:nvPr/>
          </p:nvGrpSpPr>
          <p:grpSpPr>
            <a:xfrm>
              <a:off x="3629457" y="421164"/>
              <a:ext cx="7495743" cy="400618"/>
              <a:chOff x="3200400" y="1709630"/>
              <a:chExt cx="6521814" cy="400618"/>
            </a:xfrm>
          </p:grpSpPr>
          <p:sp>
            <p:nvSpPr>
              <p:cNvPr id="895" name="Google Shape;895;p8"/>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6" name="Google Shape;896;p8"/>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Overview – Categories of Services*</a:t>
                </a:r>
                <a:endParaRPr/>
              </a:p>
            </p:txBody>
          </p:sp>
        </p:grpSp>
        <p:grpSp>
          <p:nvGrpSpPr>
            <p:cNvPr id="897" name="Google Shape;897;p8"/>
            <p:cNvGrpSpPr/>
            <p:nvPr/>
          </p:nvGrpSpPr>
          <p:grpSpPr>
            <a:xfrm>
              <a:off x="3629457" y="950035"/>
              <a:ext cx="7495743" cy="400618"/>
              <a:chOff x="3629457" y="950035"/>
              <a:chExt cx="7495743" cy="400618"/>
            </a:xfrm>
          </p:grpSpPr>
          <p:sp>
            <p:nvSpPr>
              <p:cNvPr id="898" name="Google Shape;898;p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9" name="Google Shape;899;p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Person-centered assessment</a:t>
                </a:r>
                <a:endParaRPr/>
              </a:p>
            </p:txBody>
          </p:sp>
        </p:grpSp>
        <p:grpSp>
          <p:nvGrpSpPr>
            <p:cNvPr id="900" name="Google Shape;900;p8"/>
            <p:cNvGrpSpPr/>
            <p:nvPr/>
          </p:nvGrpSpPr>
          <p:grpSpPr>
            <a:xfrm>
              <a:off x="3629457" y="1411138"/>
              <a:ext cx="7495743" cy="400618"/>
              <a:chOff x="3629457" y="950035"/>
              <a:chExt cx="7495743" cy="400618"/>
            </a:xfrm>
          </p:grpSpPr>
          <p:sp>
            <p:nvSpPr>
              <p:cNvPr id="901" name="Google Shape;901;p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2" name="Google Shape;902;p8"/>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Identifying or referring patient (and caregiver or family) to appropriate supportive services</a:t>
                </a:r>
                <a:endParaRPr/>
              </a:p>
            </p:txBody>
          </p:sp>
        </p:grpSp>
        <p:grpSp>
          <p:nvGrpSpPr>
            <p:cNvPr id="903" name="Google Shape;903;p8"/>
            <p:cNvGrpSpPr/>
            <p:nvPr/>
          </p:nvGrpSpPr>
          <p:grpSpPr>
            <a:xfrm>
              <a:off x="3629457" y="1872241"/>
              <a:ext cx="7495743" cy="400618"/>
              <a:chOff x="3629457" y="950035"/>
              <a:chExt cx="7495743" cy="400618"/>
            </a:xfrm>
          </p:grpSpPr>
          <p:sp>
            <p:nvSpPr>
              <p:cNvPr id="904" name="Google Shape;904;p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5" name="Google Shape;905;p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Practitioner, home, and community-based care coordination</a:t>
                </a:r>
                <a:endParaRPr sz="1400">
                  <a:solidFill>
                    <a:srgbClr val="F5F5F4"/>
                  </a:solidFill>
                  <a:latin typeface="Open Sans"/>
                  <a:ea typeface="Open Sans"/>
                  <a:cs typeface="Open Sans"/>
                  <a:sym typeface="Open Sans"/>
                </a:endParaRPr>
              </a:p>
            </p:txBody>
          </p:sp>
        </p:grpSp>
        <p:grpSp>
          <p:nvGrpSpPr>
            <p:cNvPr id="906" name="Google Shape;906;p8"/>
            <p:cNvGrpSpPr/>
            <p:nvPr/>
          </p:nvGrpSpPr>
          <p:grpSpPr>
            <a:xfrm>
              <a:off x="3629457" y="2333344"/>
              <a:ext cx="7495743" cy="400618"/>
              <a:chOff x="3629457" y="950035"/>
              <a:chExt cx="7495743" cy="400618"/>
            </a:xfrm>
          </p:grpSpPr>
          <p:sp>
            <p:nvSpPr>
              <p:cNvPr id="907" name="Google Shape;907;p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8" name="Google Shape;908;p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education</a:t>
                </a:r>
                <a:endParaRPr/>
              </a:p>
            </p:txBody>
          </p:sp>
        </p:grpSp>
        <p:grpSp>
          <p:nvGrpSpPr>
            <p:cNvPr id="909" name="Google Shape;909;p8"/>
            <p:cNvGrpSpPr/>
            <p:nvPr/>
          </p:nvGrpSpPr>
          <p:grpSpPr>
            <a:xfrm>
              <a:off x="3629457" y="2794447"/>
              <a:ext cx="7495743" cy="400618"/>
              <a:chOff x="3629457" y="950035"/>
              <a:chExt cx="7495743" cy="400618"/>
            </a:xfrm>
          </p:grpSpPr>
          <p:sp>
            <p:nvSpPr>
              <p:cNvPr id="910" name="Google Shape;910;p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1" name="Google Shape;911;p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Building patient self-advocacy skills</a:t>
                </a:r>
                <a:endParaRPr/>
              </a:p>
            </p:txBody>
          </p:sp>
        </p:grpSp>
        <p:grpSp>
          <p:nvGrpSpPr>
            <p:cNvPr id="912" name="Google Shape;912;p8"/>
            <p:cNvGrpSpPr/>
            <p:nvPr/>
          </p:nvGrpSpPr>
          <p:grpSpPr>
            <a:xfrm>
              <a:off x="3629457" y="3255550"/>
              <a:ext cx="7495743" cy="400618"/>
              <a:chOff x="3629457" y="950035"/>
              <a:chExt cx="7495743" cy="400618"/>
            </a:xfrm>
          </p:grpSpPr>
          <p:sp>
            <p:nvSpPr>
              <p:cNvPr id="913" name="Google Shape;913;p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4" name="Google Shape;914;p8"/>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Health care access / health system navigation</a:t>
                </a:r>
                <a:endParaRPr/>
              </a:p>
            </p:txBody>
          </p:sp>
        </p:grpSp>
        <p:grpSp>
          <p:nvGrpSpPr>
            <p:cNvPr id="915" name="Google Shape;915;p8"/>
            <p:cNvGrpSpPr/>
            <p:nvPr/>
          </p:nvGrpSpPr>
          <p:grpSpPr>
            <a:xfrm>
              <a:off x="3629457" y="3716653"/>
              <a:ext cx="7495743" cy="400618"/>
              <a:chOff x="3629457" y="950035"/>
              <a:chExt cx="7495743" cy="400618"/>
            </a:xfrm>
          </p:grpSpPr>
          <p:sp>
            <p:nvSpPr>
              <p:cNvPr id="916" name="Google Shape;916;p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7" name="Google Shape;917;p8"/>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behavioral change as necessary for meeting diagnosis and treatment goals</a:t>
                </a:r>
                <a:endParaRPr/>
              </a:p>
            </p:txBody>
          </p:sp>
        </p:grpSp>
        <p:grpSp>
          <p:nvGrpSpPr>
            <p:cNvPr id="918" name="Google Shape;918;p8"/>
            <p:cNvGrpSpPr/>
            <p:nvPr/>
          </p:nvGrpSpPr>
          <p:grpSpPr>
            <a:xfrm>
              <a:off x="3629457" y="4177756"/>
              <a:ext cx="7495743" cy="400618"/>
              <a:chOff x="3629457" y="950035"/>
              <a:chExt cx="7495743" cy="400618"/>
            </a:xfrm>
          </p:grpSpPr>
          <p:sp>
            <p:nvSpPr>
              <p:cNvPr id="919" name="Google Shape;919;p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20" name="Google Shape;920;p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Facilitating and providing social and emotional support</a:t>
                </a:r>
                <a:endParaRPr sz="1400">
                  <a:solidFill>
                    <a:srgbClr val="F5F5F4"/>
                  </a:solidFill>
                  <a:latin typeface="Open Sans"/>
                  <a:ea typeface="Open Sans"/>
                  <a:cs typeface="Open Sans"/>
                  <a:sym typeface="Open Sans"/>
                </a:endParaRPr>
              </a:p>
            </p:txBody>
          </p:sp>
        </p:grpSp>
        <p:grpSp>
          <p:nvGrpSpPr>
            <p:cNvPr id="921" name="Google Shape;921;p8"/>
            <p:cNvGrpSpPr/>
            <p:nvPr/>
          </p:nvGrpSpPr>
          <p:grpSpPr>
            <a:xfrm>
              <a:off x="3629457" y="4638858"/>
              <a:ext cx="7495743" cy="575649"/>
              <a:chOff x="3629457" y="950034"/>
              <a:chExt cx="7495743" cy="575649"/>
            </a:xfrm>
          </p:grpSpPr>
          <p:sp>
            <p:nvSpPr>
              <p:cNvPr id="922" name="Google Shape;922;p8"/>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23" name="Google Shape;923;p8"/>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Leveraging knowledge of the condition and/or lived experience when applicable to provide support, mentorship, or inspiration to meet treatment goals</a:t>
                </a:r>
                <a:endParaRPr/>
              </a:p>
            </p:txBody>
          </p:sp>
        </p:grpSp>
      </p:grpSp>
      <p:sp>
        <p:nvSpPr>
          <p:cNvPr id="924" name="Google Shape;924;p8"/>
          <p:cNvSpPr/>
          <p:nvPr/>
        </p:nvSpPr>
        <p:spPr>
          <a:xfrm>
            <a:off x="-7391400" y="5581060"/>
            <a:ext cx="5269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1" i="1" u="none" strike="noStrike" cap="none">
                <a:solidFill>
                  <a:srgbClr val="F5F5F4"/>
                </a:solidFill>
                <a:latin typeface="Open Sans"/>
                <a:ea typeface="Open Sans"/>
                <a:cs typeface="Open Sans"/>
                <a:sym typeface="Open Sans"/>
              </a:rPr>
              <a:t>*Note:</a:t>
            </a:r>
            <a:r>
              <a:rPr lang="en-US" sz="1400" b="0" i="1" u="none" strike="noStrike" cap="none">
                <a:solidFill>
                  <a:srgbClr val="F5F5F4"/>
                </a:solidFill>
                <a:latin typeface="Open Sans"/>
                <a:ea typeface="Open Sans"/>
                <a:cs typeface="Open Sans"/>
                <a:sym typeface="Open Sans"/>
              </a:rPr>
              <a:t> Categories of services differ slightly for Peer Supports PIN</a:t>
            </a:r>
            <a:endParaRPr/>
          </a:p>
        </p:txBody>
      </p:sp>
      <p:grpSp>
        <p:nvGrpSpPr>
          <p:cNvPr id="925" name="Google Shape;925;p8"/>
          <p:cNvGrpSpPr/>
          <p:nvPr/>
        </p:nvGrpSpPr>
        <p:grpSpPr>
          <a:xfrm>
            <a:off x="317407" y="228600"/>
            <a:ext cx="2286000" cy="1194376"/>
            <a:chOff x="863384" y="-231864"/>
            <a:chExt cx="2628900" cy="1153996"/>
          </a:xfrm>
        </p:grpSpPr>
        <p:sp>
          <p:nvSpPr>
            <p:cNvPr id="926" name="Google Shape;926;p8"/>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PIN Services</a:t>
              </a:r>
              <a:endParaRPr/>
            </a:p>
          </p:txBody>
        </p:sp>
        <p:sp>
          <p:nvSpPr>
            <p:cNvPr id="927" name="Google Shape;927;p8"/>
            <p:cNvSpPr txBox="1"/>
            <p:nvPr/>
          </p:nvSpPr>
          <p:spPr>
            <a:xfrm>
              <a:off x="961700" y="357127"/>
              <a:ext cx="2432266" cy="565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a:t>
              </a:r>
              <a:endParaRPr/>
            </a:p>
          </p:txBody>
        </p:sp>
        <p:cxnSp>
          <p:nvCxnSpPr>
            <p:cNvPr id="928" name="Google Shape;928;p8"/>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sp>
        <p:nvSpPr>
          <p:cNvPr id="929" name="Google Shape;929;p8"/>
          <p:cNvSpPr txBox="1"/>
          <p:nvPr/>
        </p:nvSpPr>
        <p:spPr>
          <a:xfrm>
            <a:off x="2761974" y="1786092"/>
            <a:ext cx="7848600" cy="310854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FFFF"/>
              </a:buClr>
              <a:buSzPts val="2400"/>
              <a:buFont typeface="Arial"/>
              <a:buChar char="•"/>
            </a:pPr>
            <a:r>
              <a:rPr lang="en-US" sz="2400" b="1" i="0" strike="noStrike" cap="none" dirty="0">
                <a:solidFill>
                  <a:srgbClr val="FFFFFF"/>
                </a:solidFill>
                <a:latin typeface="Open Sans"/>
                <a:ea typeface="Open Sans"/>
                <a:cs typeface="Open Sans"/>
                <a:sym typeface="Open Sans"/>
              </a:rPr>
              <a:t>Certified or trained </a:t>
            </a:r>
            <a:r>
              <a:rPr lang="en-US" sz="2400" b="0" i="0" strike="noStrike" cap="none" dirty="0">
                <a:solidFill>
                  <a:srgbClr val="FFFFFF"/>
                </a:solidFill>
                <a:latin typeface="Open Sans"/>
                <a:ea typeface="Open Sans"/>
                <a:cs typeface="Open Sans"/>
                <a:sym typeface="Open Sans"/>
              </a:rPr>
              <a:t>auxiliary personnel under the </a:t>
            </a:r>
            <a:r>
              <a:rPr lang="en-US" sz="2400" b="1" i="0" strike="noStrike" cap="none" dirty="0">
                <a:solidFill>
                  <a:srgbClr val="FFFFFF"/>
                </a:solidFill>
                <a:latin typeface="Open Sans"/>
                <a:ea typeface="Open Sans"/>
                <a:cs typeface="Open Sans"/>
                <a:sym typeface="Open Sans"/>
              </a:rPr>
              <a:t>direction</a:t>
            </a:r>
            <a:r>
              <a:rPr lang="en-US" sz="2400" b="0" i="0" strike="noStrike" cap="none" dirty="0">
                <a:solidFill>
                  <a:srgbClr val="FFFFFF"/>
                </a:solidFill>
                <a:latin typeface="Open Sans"/>
                <a:ea typeface="Open Sans"/>
                <a:cs typeface="Open Sans"/>
                <a:sym typeface="Open Sans"/>
              </a:rPr>
              <a:t> of a physician or other practitioner, including a </a:t>
            </a:r>
            <a:r>
              <a:rPr lang="en-US" sz="2400" b="1" i="0" strike="noStrike" cap="none" dirty="0">
                <a:solidFill>
                  <a:srgbClr val="FFFFFF"/>
                </a:solidFill>
                <a:latin typeface="Open Sans"/>
                <a:ea typeface="Open Sans"/>
                <a:cs typeface="Open Sans"/>
                <a:sym typeface="Open Sans"/>
              </a:rPr>
              <a:t>patient navigator </a:t>
            </a:r>
            <a:r>
              <a:rPr lang="en-US" sz="2400" b="0" i="0" strike="noStrike" cap="none" dirty="0">
                <a:solidFill>
                  <a:srgbClr val="FFFFFF"/>
                </a:solidFill>
                <a:latin typeface="Open Sans"/>
                <a:ea typeface="Open Sans"/>
                <a:cs typeface="Open Sans"/>
                <a:sym typeface="Open Sans"/>
              </a:rPr>
              <a:t>or certified peer specialist</a:t>
            </a:r>
            <a:endParaRPr dirty="0"/>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dirty="0">
                <a:solidFill>
                  <a:srgbClr val="FFFFFF"/>
                </a:solidFill>
                <a:latin typeface="Open Sans"/>
                <a:ea typeface="Open Sans"/>
                <a:cs typeface="Open Sans"/>
                <a:sym typeface="Open Sans"/>
              </a:rPr>
              <a:t>“Incident to” billing</a:t>
            </a:r>
            <a:endParaRPr dirty="0"/>
          </a:p>
          <a:p>
            <a:pPr marL="914400" marR="0" lvl="1" indent="-457200" algn="l" rtl="0">
              <a:lnSpc>
                <a:spcPct val="100000"/>
              </a:lnSpc>
              <a:spcBef>
                <a:spcPts val="1200"/>
              </a:spcBef>
              <a:spcAft>
                <a:spcPts val="0"/>
              </a:spcAft>
              <a:buClr>
                <a:srgbClr val="FFFFFF"/>
              </a:buClr>
              <a:buSzPts val="2000"/>
              <a:buFont typeface="Arial"/>
              <a:buChar char="•"/>
            </a:pPr>
            <a:r>
              <a:rPr lang="en-US" sz="2000" b="0" i="0" u="none" strike="noStrike" cap="none" dirty="0">
                <a:solidFill>
                  <a:srgbClr val="FFFFFF"/>
                </a:solidFill>
                <a:latin typeface="Open Sans"/>
                <a:ea typeface="Open Sans"/>
                <a:cs typeface="Open Sans"/>
                <a:sym typeface="Open Sans"/>
              </a:rPr>
              <a:t>Auxiliary personnel may be </a:t>
            </a:r>
            <a:r>
              <a:rPr lang="en-US" sz="2000" b="1" i="0" u="none" strike="noStrike" cap="none" dirty="0">
                <a:solidFill>
                  <a:srgbClr val="FFFFFF"/>
                </a:solidFill>
                <a:latin typeface="Open Sans"/>
                <a:ea typeface="Open Sans"/>
                <a:cs typeface="Open Sans"/>
                <a:sym typeface="Open Sans"/>
              </a:rPr>
              <a:t>external</a:t>
            </a:r>
            <a:r>
              <a:rPr lang="en-US" sz="2000" b="0" i="0" u="none" strike="noStrike" cap="none" dirty="0">
                <a:solidFill>
                  <a:srgbClr val="FFFFFF"/>
                </a:solidFill>
                <a:latin typeface="Open Sans"/>
                <a:ea typeface="Open Sans"/>
                <a:cs typeface="Open Sans"/>
                <a:sym typeface="Open Sans"/>
              </a:rPr>
              <a:t> to/under contract with the practitioner or practice (e.g., a CBO) if there is “clinical integration”</a:t>
            </a:r>
            <a:endParaRPr dirty="0"/>
          </a:p>
        </p:txBody>
      </p:sp>
      <p:grpSp>
        <p:nvGrpSpPr>
          <p:cNvPr id="930" name="Google Shape;930;p8"/>
          <p:cNvGrpSpPr/>
          <p:nvPr/>
        </p:nvGrpSpPr>
        <p:grpSpPr>
          <a:xfrm>
            <a:off x="12959204" y="228600"/>
            <a:ext cx="2286000" cy="1440597"/>
            <a:chOff x="863384" y="-231864"/>
            <a:chExt cx="2628900" cy="1391893"/>
          </a:xfrm>
        </p:grpSpPr>
        <p:sp>
          <p:nvSpPr>
            <p:cNvPr id="931" name="Google Shape;931;p8"/>
            <p:cNvSpPr txBox="1"/>
            <p:nvPr/>
          </p:nvSpPr>
          <p:spPr>
            <a:xfrm>
              <a:off x="863384" y="-231864"/>
              <a:ext cx="2628900" cy="4460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5F5F4"/>
                  </a:solidFill>
                  <a:latin typeface="Open Sans"/>
                  <a:ea typeface="Open Sans"/>
                  <a:cs typeface="Open Sans"/>
                  <a:sym typeface="Open Sans"/>
                </a:rPr>
                <a:t>Medicare</a:t>
              </a:r>
              <a:endParaRPr/>
            </a:p>
          </p:txBody>
        </p:sp>
        <p:sp>
          <p:nvSpPr>
            <p:cNvPr id="932" name="Google Shape;932;p8"/>
            <p:cNvSpPr txBox="1"/>
            <p:nvPr/>
          </p:nvSpPr>
          <p:spPr>
            <a:xfrm>
              <a:off x="961700" y="357127"/>
              <a:ext cx="2432266" cy="802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5F5F4"/>
                  </a:solidFill>
                  <a:latin typeface="Open Sans"/>
                  <a:ea typeface="Open Sans"/>
                  <a:cs typeface="Open Sans"/>
                  <a:sym typeface="Open Sans"/>
                </a:rPr>
                <a:t>WHO</a:t>
              </a:r>
              <a:r>
                <a:rPr lang="en-US" sz="1600">
                  <a:solidFill>
                    <a:srgbClr val="F5F5F4"/>
                  </a:solidFill>
                  <a:latin typeface="Open Sans"/>
                  <a:ea typeface="Open Sans"/>
                  <a:cs typeface="Open Sans"/>
                  <a:sym typeface="Open Sans"/>
                </a:rPr>
                <a:t> May Provide PIN Services? - Training</a:t>
              </a:r>
              <a:endParaRPr/>
            </a:p>
          </p:txBody>
        </p:sp>
        <p:cxnSp>
          <p:nvCxnSpPr>
            <p:cNvPr id="933" name="Google Shape;933;p8"/>
            <p:cNvCxnSpPr/>
            <p:nvPr/>
          </p:nvCxnSpPr>
          <p:spPr>
            <a:xfrm>
              <a:off x="1205784" y="219917"/>
              <a:ext cx="1944099" cy="0"/>
            </a:xfrm>
            <a:prstGeom prst="straightConnector1">
              <a:avLst/>
            </a:prstGeom>
            <a:noFill/>
            <a:ln w="9525" cap="flat" cmpd="sng">
              <a:solidFill>
                <a:srgbClr val="F5F5F4"/>
              </a:solidFill>
              <a:prstDash val="solid"/>
              <a:round/>
              <a:headEnd type="none" w="sm" len="sm"/>
              <a:tailEnd type="none" w="sm" len="sm"/>
            </a:ln>
          </p:spPr>
        </p:cxnSp>
      </p:grpSp>
      <p:grpSp>
        <p:nvGrpSpPr>
          <p:cNvPr id="934" name="Google Shape;934;p8"/>
          <p:cNvGrpSpPr/>
          <p:nvPr/>
        </p:nvGrpSpPr>
        <p:grpSpPr>
          <a:xfrm>
            <a:off x="15443920" y="685800"/>
            <a:ext cx="7495743" cy="4793343"/>
            <a:chOff x="3629457" y="421164"/>
            <a:chExt cx="7495743" cy="4793343"/>
          </a:xfrm>
        </p:grpSpPr>
        <p:grpSp>
          <p:nvGrpSpPr>
            <p:cNvPr id="935" name="Google Shape;935;p8"/>
            <p:cNvGrpSpPr/>
            <p:nvPr/>
          </p:nvGrpSpPr>
          <p:grpSpPr>
            <a:xfrm>
              <a:off x="3629457" y="421164"/>
              <a:ext cx="7495743" cy="400618"/>
              <a:chOff x="3200400" y="1709630"/>
              <a:chExt cx="6521814" cy="400618"/>
            </a:xfrm>
          </p:grpSpPr>
          <p:sp>
            <p:nvSpPr>
              <p:cNvPr id="936" name="Google Shape;936;p8"/>
              <p:cNvSpPr/>
              <p:nvPr/>
            </p:nvSpPr>
            <p:spPr>
              <a:xfrm>
                <a:off x="3200400" y="1709630"/>
                <a:ext cx="6521814" cy="400618"/>
              </a:xfrm>
              <a:prstGeom prst="roundRect">
                <a:avLst>
                  <a:gd name="adj" fmla="val 16667"/>
                </a:avLst>
              </a:prstGeom>
              <a:solidFill>
                <a:srgbClr val="F9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37" name="Google Shape;937;p8"/>
              <p:cNvSpPr txBox="1"/>
              <p:nvPr/>
            </p:nvSpPr>
            <p:spPr>
              <a:xfrm>
                <a:off x="4300810" y="1725273"/>
                <a:ext cx="432099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424242"/>
                    </a:solidFill>
                    <a:latin typeface="Open Sans"/>
                    <a:ea typeface="Open Sans"/>
                    <a:cs typeface="Open Sans"/>
                    <a:sym typeface="Open Sans"/>
                  </a:rPr>
                  <a:t>Training Competencies*</a:t>
                </a:r>
                <a:endParaRPr/>
              </a:p>
            </p:txBody>
          </p:sp>
        </p:grpSp>
        <p:grpSp>
          <p:nvGrpSpPr>
            <p:cNvPr id="938" name="Google Shape;938;p8"/>
            <p:cNvGrpSpPr/>
            <p:nvPr/>
          </p:nvGrpSpPr>
          <p:grpSpPr>
            <a:xfrm>
              <a:off x="3629457" y="950035"/>
              <a:ext cx="7495743" cy="400618"/>
              <a:chOff x="3629457" y="950035"/>
              <a:chExt cx="7495743" cy="400618"/>
            </a:xfrm>
          </p:grpSpPr>
          <p:sp>
            <p:nvSpPr>
              <p:cNvPr id="939" name="Google Shape;939;p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0" name="Google Shape;940;p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communication</a:t>
                </a:r>
                <a:endParaRPr/>
              </a:p>
            </p:txBody>
          </p:sp>
        </p:grpSp>
        <p:grpSp>
          <p:nvGrpSpPr>
            <p:cNvPr id="941" name="Google Shape;941;p8"/>
            <p:cNvGrpSpPr/>
            <p:nvPr/>
          </p:nvGrpSpPr>
          <p:grpSpPr>
            <a:xfrm>
              <a:off x="3629457" y="1411138"/>
              <a:ext cx="7495743" cy="400618"/>
              <a:chOff x="3629457" y="950035"/>
              <a:chExt cx="7495743" cy="400618"/>
            </a:xfrm>
          </p:grpSpPr>
          <p:sp>
            <p:nvSpPr>
              <p:cNvPr id="942" name="Google Shape;942;p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3" name="Google Shape;943;p8"/>
              <p:cNvSpPr txBox="1"/>
              <p:nvPr/>
            </p:nvSpPr>
            <p:spPr>
              <a:xfrm>
                <a:off x="3733800" y="990599"/>
                <a:ext cx="7391400"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Interpersonal and relationship-building</a:t>
                </a:r>
                <a:endParaRPr/>
              </a:p>
            </p:txBody>
          </p:sp>
        </p:grpSp>
        <p:grpSp>
          <p:nvGrpSpPr>
            <p:cNvPr id="944" name="Google Shape;944;p8"/>
            <p:cNvGrpSpPr/>
            <p:nvPr/>
          </p:nvGrpSpPr>
          <p:grpSpPr>
            <a:xfrm>
              <a:off x="3629457" y="1872241"/>
              <a:ext cx="7495743" cy="400618"/>
              <a:chOff x="3629457" y="950035"/>
              <a:chExt cx="7495743" cy="400618"/>
            </a:xfrm>
          </p:grpSpPr>
          <p:sp>
            <p:nvSpPr>
              <p:cNvPr id="945" name="Google Shape;945;p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6" name="Google Shape;946;p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and family capacity-building</a:t>
                </a:r>
                <a:endParaRPr/>
              </a:p>
            </p:txBody>
          </p:sp>
        </p:grpSp>
        <p:grpSp>
          <p:nvGrpSpPr>
            <p:cNvPr id="947" name="Google Shape;947;p8"/>
            <p:cNvGrpSpPr/>
            <p:nvPr/>
          </p:nvGrpSpPr>
          <p:grpSpPr>
            <a:xfrm>
              <a:off x="3629457" y="2333344"/>
              <a:ext cx="7495743" cy="400618"/>
              <a:chOff x="3629457" y="950035"/>
              <a:chExt cx="7495743" cy="400618"/>
            </a:xfrm>
          </p:grpSpPr>
          <p:sp>
            <p:nvSpPr>
              <p:cNvPr id="948" name="Google Shape;948;p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9" name="Google Shape;949;p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Service coordination and systems navigation</a:t>
                </a:r>
                <a:endParaRPr/>
              </a:p>
            </p:txBody>
          </p:sp>
        </p:grpSp>
        <p:grpSp>
          <p:nvGrpSpPr>
            <p:cNvPr id="950" name="Google Shape;950;p8"/>
            <p:cNvGrpSpPr/>
            <p:nvPr/>
          </p:nvGrpSpPr>
          <p:grpSpPr>
            <a:xfrm>
              <a:off x="3629457" y="2794447"/>
              <a:ext cx="7495743" cy="400618"/>
              <a:chOff x="3629457" y="950035"/>
              <a:chExt cx="7495743" cy="400618"/>
            </a:xfrm>
          </p:grpSpPr>
          <p:sp>
            <p:nvSpPr>
              <p:cNvPr id="951" name="Google Shape;951;p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2" name="Google Shape;952;p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Patient advocacy</a:t>
                </a:r>
                <a:endParaRPr/>
              </a:p>
            </p:txBody>
          </p:sp>
        </p:grpSp>
        <p:grpSp>
          <p:nvGrpSpPr>
            <p:cNvPr id="953" name="Google Shape;953;p8"/>
            <p:cNvGrpSpPr/>
            <p:nvPr/>
          </p:nvGrpSpPr>
          <p:grpSpPr>
            <a:xfrm>
              <a:off x="3629457" y="3255550"/>
              <a:ext cx="7495743" cy="400618"/>
              <a:chOff x="3629457" y="950035"/>
              <a:chExt cx="7495743" cy="400618"/>
            </a:xfrm>
          </p:grpSpPr>
          <p:sp>
            <p:nvSpPr>
              <p:cNvPr id="954" name="Google Shape;954;p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5" name="Google Shape;955;p8"/>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Facilitation</a:t>
                </a:r>
                <a:endParaRPr/>
              </a:p>
            </p:txBody>
          </p:sp>
        </p:grpSp>
        <p:grpSp>
          <p:nvGrpSpPr>
            <p:cNvPr id="956" name="Google Shape;956;p8"/>
            <p:cNvGrpSpPr/>
            <p:nvPr/>
          </p:nvGrpSpPr>
          <p:grpSpPr>
            <a:xfrm>
              <a:off x="3629457" y="3716653"/>
              <a:ext cx="7495743" cy="400618"/>
              <a:chOff x="3629457" y="950035"/>
              <a:chExt cx="7495743" cy="400618"/>
            </a:xfrm>
          </p:grpSpPr>
          <p:sp>
            <p:nvSpPr>
              <p:cNvPr id="957" name="Google Shape;957;p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8" name="Google Shape;958;p8"/>
              <p:cNvSpPr txBox="1"/>
              <p:nvPr/>
            </p:nvSpPr>
            <p:spPr>
              <a:xfrm>
                <a:off x="3733800" y="990599"/>
                <a:ext cx="7391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Individual and community assessment</a:t>
                </a:r>
                <a:endParaRPr/>
              </a:p>
            </p:txBody>
          </p:sp>
        </p:grpSp>
        <p:grpSp>
          <p:nvGrpSpPr>
            <p:cNvPr id="959" name="Google Shape;959;p8"/>
            <p:cNvGrpSpPr/>
            <p:nvPr/>
          </p:nvGrpSpPr>
          <p:grpSpPr>
            <a:xfrm>
              <a:off x="3629457" y="4177756"/>
              <a:ext cx="7495743" cy="400618"/>
              <a:chOff x="3629457" y="950035"/>
              <a:chExt cx="7495743" cy="400618"/>
            </a:xfrm>
          </p:grpSpPr>
          <p:sp>
            <p:nvSpPr>
              <p:cNvPr id="960" name="Google Shape;960;p8"/>
              <p:cNvSpPr/>
              <p:nvPr/>
            </p:nvSpPr>
            <p:spPr>
              <a:xfrm>
                <a:off x="3629457" y="950035"/>
                <a:ext cx="7495743" cy="400618"/>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1" name="Google Shape;961;p8"/>
              <p:cNvSpPr txBox="1"/>
              <p:nvPr/>
            </p:nvSpPr>
            <p:spPr>
              <a:xfrm>
                <a:off x="3733800" y="990599"/>
                <a:ext cx="7239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5F5F4"/>
                    </a:solidFill>
                    <a:latin typeface="Open Sans"/>
                    <a:ea typeface="Open Sans"/>
                    <a:cs typeface="Open Sans"/>
                    <a:sym typeface="Open Sans"/>
                  </a:rPr>
                  <a:t>Professionalism and ethical conduct</a:t>
                </a:r>
                <a:endParaRPr/>
              </a:p>
            </p:txBody>
          </p:sp>
        </p:grpSp>
        <p:grpSp>
          <p:nvGrpSpPr>
            <p:cNvPr id="962" name="Google Shape;962;p8"/>
            <p:cNvGrpSpPr/>
            <p:nvPr/>
          </p:nvGrpSpPr>
          <p:grpSpPr>
            <a:xfrm>
              <a:off x="3629457" y="4638858"/>
              <a:ext cx="7495743" cy="575649"/>
              <a:chOff x="3629457" y="950034"/>
              <a:chExt cx="7495743" cy="575649"/>
            </a:xfrm>
          </p:grpSpPr>
          <p:sp>
            <p:nvSpPr>
              <p:cNvPr id="963" name="Google Shape;963;p8"/>
              <p:cNvSpPr/>
              <p:nvPr/>
            </p:nvSpPr>
            <p:spPr>
              <a:xfrm>
                <a:off x="3629457" y="950034"/>
                <a:ext cx="7495743" cy="575649"/>
              </a:xfrm>
              <a:prstGeom prst="roundRect">
                <a:avLst>
                  <a:gd name="adj" fmla="val 16667"/>
                </a:avLst>
              </a:prstGeom>
              <a:noFill/>
              <a:ln w="25400" cap="flat" cmpd="sng">
                <a:solidFill>
                  <a:srgbClr val="F5F5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4" name="Google Shape;964;p8"/>
              <p:cNvSpPr txBox="1"/>
              <p:nvPr/>
            </p:nvSpPr>
            <p:spPr>
              <a:xfrm>
                <a:off x="3733800" y="990599"/>
                <a:ext cx="72390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F5F5F4"/>
                    </a:solidFill>
                    <a:latin typeface="Open Sans"/>
                    <a:ea typeface="Open Sans"/>
                    <a:cs typeface="Open Sans"/>
                    <a:sym typeface="Open Sans"/>
                  </a:rPr>
                  <a:t>Development of an appropriate knowledge base, including training on the condition addressed in the initiating visit</a:t>
                </a:r>
                <a:endParaRPr/>
              </a:p>
            </p:txBody>
          </p:sp>
        </p:grpSp>
      </p:grpSp>
      <p:sp>
        <p:nvSpPr>
          <p:cNvPr id="965" name="Google Shape;965;p8"/>
          <p:cNvSpPr txBox="1"/>
          <p:nvPr/>
        </p:nvSpPr>
        <p:spPr>
          <a:xfrm>
            <a:off x="15399326" y="5602765"/>
            <a:ext cx="76892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F5F4"/>
              </a:buClr>
              <a:buSzPts val="1400"/>
              <a:buFont typeface="Open Sans"/>
              <a:buNone/>
            </a:pPr>
            <a:r>
              <a:rPr lang="en-US" sz="1400" b="0" i="1" strike="noStrike" cap="none">
                <a:solidFill>
                  <a:srgbClr val="F5F5F4"/>
                </a:solidFill>
                <a:latin typeface="Open Sans"/>
                <a:ea typeface="Open Sans"/>
                <a:cs typeface="Open Sans"/>
                <a:sym typeface="Open Sans"/>
              </a:rPr>
              <a:t>*</a:t>
            </a:r>
            <a:r>
              <a:rPr lang="en-US" sz="1400" b="1" i="1" strike="noStrike" cap="none">
                <a:solidFill>
                  <a:srgbClr val="F5F5F4"/>
                </a:solidFill>
                <a:latin typeface="Open Sans"/>
                <a:ea typeface="Open Sans"/>
                <a:cs typeface="Open Sans"/>
                <a:sym typeface="Open Sans"/>
              </a:rPr>
              <a:t>Note</a:t>
            </a:r>
            <a:r>
              <a:rPr lang="en-US" sz="1400" b="0" i="1" strike="noStrike" cap="none">
                <a:solidFill>
                  <a:srgbClr val="F5F5F4"/>
                </a:solidFill>
                <a:latin typeface="Open Sans"/>
                <a:ea typeface="Open Sans"/>
                <a:cs typeface="Open Sans"/>
                <a:sym typeface="Open Sans"/>
              </a:rPr>
              <a:t>: Where states already have certification requirements, CMS </a:t>
            </a:r>
            <a:r>
              <a:rPr lang="en-US" sz="1400" b="1" i="1" strike="noStrike" cap="none">
                <a:solidFill>
                  <a:srgbClr val="F5F5F4"/>
                </a:solidFill>
                <a:latin typeface="Open Sans"/>
                <a:ea typeface="Open Sans"/>
                <a:cs typeface="Open Sans"/>
                <a:sym typeface="Open Sans"/>
              </a:rPr>
              <a:t>defers </a:t>
            </a:r>
            <a:r>
              <a:rPr lang="en-US" sz="1400" b="0" i="1" strike="noStrike" cap="none">
                <a:solidFill>
                  <a:srgbClr val="F5F5F4"/>
                </a:solidFill>
                <a:latin typeface="Open Sans"/>
                <a:ea typeface="Open Sans"/>
                <a:cs typeface="Open Sans"/>
                <a:sym typeface="Open Sans"/>
              </a:rPr>
              <a:t>to those requirements</a:t>
            </a:r>
            <a:endParaRPr/>
          </a:p>
        </p:txBody>
      </p:sp>
    </p:spTree>
  </p:cSld>
  <p:clrMapOvr>
    <a:masterClrMapping/>
  </p:clrMapOvr>
</p:sld>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21102</Words>
  <Application>Microsoft Office PowerPoint</Application>
  <PresentationFormat>Widescreen</PresentationFormat>
  <Paragraphs>2600</Paragraphs>
  <Slides>45</Slides>
  <Notes>44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Arimo</vt:lpstr>
      <vt:lpstr>Aptos Display</vt:lpstr>
      <vt:lpstr>Open Sans</vt:lpstr>
      <vt:lpstr>Calibri</vt:lpstr>
      <vt:lpstr>Aptos</vt:lpstr>
      <vt:lpstr>3_Default Design</vt:lpstr>
      <vt:lpstr>Office Theme</vt:lpstr>
      <vt:lpstr>PowerPoint Presentation</vt:lpstr>
      <vt:lpstr>Special Topics in Patient Navigation: Getting Paid for Patient Navigation: What you should know about the 2024 Physician Payment Rule </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Core Credentialing that meet CMS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Key Resources</vt:lpstr>
      <vt:lpstr>Other Key Resources</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GWU</dc:creator>
  <cp:lastModifiedBy>Annie M</cp:lastModifiedBy>
  <cp:revision>4</cp:revision>
  <dcterms:created xsi:type="dcterms:W3CDTF">2014-05-08T22:31:29Z</dcterms:created>
  <dcterms:modified xsi:type="dcterms:W3CDTF">2025-04-18T17:33:45Z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2024-02-06T16:55:49Z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b4b10e27-94c0-404e-aeff-ac31682180fb</vt:lpwstr>
  </property>
  <property fmtid="{D5CDD505-2E9C-101B-9397-08002B2CF9AE}" pid="8" name="MSIP_Label_7b94a7b8-f06c-4dfe-bdcc-9b548fd58c31_ContentBits">
    <vt:lpwstr>0</vt:lpwstr>
  </property>
</Properties>
</file>