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22" r:id="rId2"/>
  </p:sldMasterIdLst>
  <p:notesMasterIdLst>
    <p:notesMasterId r:id="rId47"/>
  </p:notesMasterIdLst>
  <p:handoutMasterIdLst>
    <p:handoutMasterId r:id="rId48"/>
  </p:handoutMasterIdLst>
  <p:sldIdLst>
    <p:sldId id="260" r:id="rId3"/>
    <p:sldId id="365" r:id="rId4"/>
    <p:sldId id="471" r:id="rId5"/>
    <p:sldId id="475" r:id="rId6"/>
    <p:sldId id="497" r:id="rId7"/>
    <p:sldId id="518" r:id="rId8"/>
    <p:sldId id="498" r:id="rId9"/>
    <p:sldId id="496" r:id="rId10"/>
    <p:sldId id="499" r:id="rId11"/>
    <p:sldId id="1231" r:id="rId12"/>
    <p:sldId id="502" r:id="rId13"/>
    <p:sldId id="503" r:id="rId14"/>
    <p:sldId id="478" r:id="rId15"/>
    <p:sldId id="479" r:id="rId16"/>
    <p:sldId id="504" r:id="rId17"/>
    <p:sldId id="482" r:id="rId18"/>
    <p:sldId id="483" r:id="rId19"/>
    <p:sldId id="484" r:id="rId20"/>
    <p:sldId id="516" r:id="rId21"/>
    <p:sldId id="505" r:id="rId22"/>
    <p:sldId id="485" r:id="rId23"/>
    <p:sldId id="488" r:id="rId24"/>
    <p:sldId id="1228" r:id="rId25"/>
    <p:sldId id="486" r:id="rId26"/>
    <p:sldId id="487" r:id="rId27"/>
    <p:sldId id="514" r:id="rId28"/>
    <p:sldId id="507" r:id="rId29"/>
    <p:sldId id="517" r:id="rId30"/>
    <p:sldId id="511" r:id="rId31"/>
    <p:sldId id="515" r:id="rId32"/>
    <p:sldId id="506" r:id="rId33"/>
    <p:sldId id="489" r:id="rId34"/>
    <p:sldId id="519" r:id="rId35"/>
    <p:sldId id="512" r:id="rId36"/>
    <p:sldId id="493" r:id="rId37"/>
    <p:sldId id="509" r:id="rId38"/>
    <p:sldId id="495" r:id="rId39"/>
    <p:sldId id="494" r:id="rId40"/>
    <p:sldId id="476" r:id="rId41"/>
    <p:sldId id="508" r:id="rId42"/>
    <p:sldId id="1227" r:id="rId43"/>
    <p:sldId id="1232" r:id="rId44"/>
    <p:sldId id="472" r:id="rId45"/>
    <p:sldId id="474"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E39857-C161-4AFE-9456-5F4BCAF0A083}">
          <p14:sldIdLst>
            <p14:sldId id="260"/>
            <p14:sldId id="365"/>
            <p14:sldId id="471"/>
            <p14:sldId id="475"/>
            <p14:sldId id="497"/>
            <p14:sldId id="518"/>
            <p14:sldId id="498"/>
            <p14:sldId id="496"/>
            <p14:sldId id="499"/>
            <p14:sldId id="1231"/>
            <p14:sldId id="502"/>
            <p14:sldId id="503"/>
            <p14:sldId id="478"/>
            <p14:sldId id="479"/>
            <p14:sldId id="504"/>
            <p14:sldId id="482"/>
            <p14:sldId id="483"/>
            <p14:sldId id="484"/>
            <p14:sldId id="516"/>
            <p14:sldId id="505"/>
            <p14:sldId id="485"/>
            <p14:sldId id="488"/>
            <p14:sldId id="1228"/>
            <p14:sldId id="486"/>
            <p14:sldId id="487"/>
            <p14:sldId id="514"/>
            <p14:sldId id="507"/>
            <p14:sldId id="517"/>
            <p14:sldId id="511"/>
            <p14:sldId id="515"/>
            <p14:sldId id="506"/>
            <p14:sldId id="489"/>
            <p14:sldId id="519"/>
            <p14:sldId id="512"/>
            <p14:sldId id="493"/>
            <p14:sldId id="509"/>
            <p14:sldId id="495"/>
            <p14:sldId id="494"/>
            <p14:sldId id="476"/>
            <p14:sldId id="508"/>
            <p14:sldId id="1227"/>
            <p14:sldId id="1232"/>
            <p14:sldId id="472"/>
            <p14:sldId id="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325E08-D977-3CF7-55C4-7B629247251E}" name="Brazinskaite, Ruta" initials="BR" userId="S::rbraz@gwu.edu::4d13dd9a-77bc-4f19-9eed-a9b2c8e0006b" providerId="AD"/>
  <p188:author id="{EE079D1A-1FE2-6576-C1B1-837DE87685DA}" name="Mandi Chapman" initials="MC" userId="b976dd98c68ce25e" providerId="Windows Live"/>
  <p188:author id="{9B615C22-14F3-1E06-5747-319E3EEE80F2}" name="Oktay, Kutluk" initials="OK" userId="S::kutluk.oktay@yale.edu::b9bdb03c-180a-456d-b5f8-c33f73da21a7" providerId="AD"/>
  <p188:author id="{217671C4-EEAD-B423-3CDD-EAFC9134F785}" name="Jones, Alyssa Nicole" initials="JAN" userId="S::ajones3@gwu.edu::d6e6df40-a545-47f6-a74b-b9393af3f9b7" providerId="AD"/>
  <p188:author id="{6F22BFD3-4867-8FCB-2C41-8015D5B40F4B}" name="Shirima, Sylvia" initials="SS" userId="S::sshirima@gwu.edu::26f2ceef-be25-49d0-a12b-816e596061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irima, Sylvia" initials="SS" lastIdx="9" clrIdx="0">
    <p:extLst>
      <p:ext uri="{19B8F6BF-5375-455C-9EA6-DF929625EA0E}">
        <p15:presenceInfo xmlns:p15="http://schemas.microsoft.com/office/powerpoint/2012/main" userId="S-1-5-21-2551908886-1609939859-1204051493-528467" providerId="AD"/>
      </p:ext>
    </p:extLst>
  </p:cmAuthor>
  <p:cmAuthor id="2" name="Jones, Alyssa Nicole" initials="JAN" lastIdx="1" clrIdx="1">
    <p:extLst>
      <p:ext uri="{19B8F6BF-5375-455C-9EA6-DF929625EA0E}">
        <p15:presenceInfo xmlns:p15="http://schemas.microsoft.com/office/powerpoint/2012/main" userId="S::ajones3@gwu.edu::d6e6df40-a545-47f6-a74b-b9393af3f9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C5A"/>
    <a:srgbClr val="6EC3E8"/>
    <a:srgbClr val="0096D9"/>
    <a:srgbClr val="FFFFFF"/>
    <a:srgbClr val="0097D6"/>
    <a:srgbClr val="0097D7"/>
    <a:srgbClr val="BBE0E3"/>
    <a:srgbClr val="0096D6"/>
    <a:srgbClr val="033B57"/>
    <a:srgbClr val="004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32BA0-08B5-419B-A39A-4322782CD104}" v="4" dt="2024-08-21T18:32:48.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69" autoAdjust="0"/>
    <p:restoredTop sz="54558" autoAdjust="0"/>
  </p:normalViewPr>
  <p:slideViewPr>
    <p:cSldViewPr>
      <p:cViewPr varScale="1">
        <p:scale>
          <a:sx n="39" d="100"/>
          <a:sy n="39" d="100"/>
        </p:scale>
        <p:origin x="1396" y="32"/>
      </p:cViewPr>
      <p:guideLst>
        <p:guide orient="horz" pos="2160"/>
        <p:guide pos="2880"/>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7503"/>
    </p:cViewPr>
  </p:sorterViewPr>
  <p:notesViewPr>
    <p:cSldViewPr>
      <p:cViewPr varScale="1">
        <p:scale>
          <a:sx n="53" d="100"/>
          <a:sy n="53" d="100"/>
        </p:scale>
        <p:origin x="3288"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M" userId="3aadec29237ce99d" providerId="LiveId" clId="{DF1C7570-6893-4DF5-9B95-3D72FC76D147}"/>
    <pc:docChg chg="custSel modSld">
      <pc:chgData name="Annie M" userId="3aadec29237ce99d" providerId="LiveId" clId="{DF1C7570-6893-4DF5-9B95-3D72FC76D147}" dt="2024-06-11T16:27:08.871" v="143" actId="20577"/>
      <pc:docMkLst>
        <pc:docMk/>
      </pc:docMkLst>
      <pc:sldChg chg="modNotes">
        <pc:chgData name="Annie M" userId="3aadec29237ce99d" providerId="LiveId" clId="{DF1C7570-6893-4DF5-9B95-3D72FC76D147}" dt="2024-06-11T16:24:13.864" v="3" actId="207"/>
        <pc:sldMkLst>
          <pc:docMk/>
          <pc:sldMk cId="3484391507" sldId="365"/>
        </pc:sldMkLst>
      </pc:sldChg>
      <pc:sldChg chg="modNotes">
        <pc:chgData name="Annie M" userId="3aadec29237ce99d" providerId="LiveId" clId="{DF1C7570-6893-4DF5-9B95-3D72FC76D147}" dt="2024-06-11T16:24:30.773" v="4" actId="255"/>
        <pc:sldMkLst>
          <pc:docMk/>
          <pc:sldMk cId="827397204" sldId="471"/>
        </pc:sldMkLst>
      </pc:sldChg>
      <pc:sldChg chg="modNotes">
        <pc:chgData name="Annie M" userId="3aadec29237ce99d" providerId="LiveId" clId="{DF1C7570-6893-4DF5-9B95-3D72FC76D147}" dt="2024-06-11T16:27:08.871" v="143" actId="20577"/>
        <pc:sldMkLst>
          <pc:docMk/>
          <pc:sldMk cId="3161954229" sldId="474"/>
        </pc:sldMkLst>
      </pc:sldChg>
      <pc:sldChg chg="modNotes">
        <pc:chgData name="Annie M" userId="3aadec29237ce99d" providerId="LiveId" clId="{DF1C7570-6893-4DF5-9B95-3D72FC76D147}" dt="2024-06-11T16:25:32.949" v="110" actId="6549"/>
        <pc:sldMkLst>
          <pc:docMk/>
          <pc:sldMk cId="535881549" sldId="484"/>
        </pc:sldMkLst>
      </pc:sldChg>
      <pc:sldChg chg="modNotes">
        <pc:chgData name="Annie M" userId="3aadec29237ce99d" providerId="LiveId" clId="{DF1C7570-6893-4DF5-9B95-3D72FC76D147}" dt="2024-06-11T16:25:46.897" v="111" actId="207"/>
        <pc:sldMkLst>
          <pc:docMk/>
          <pc:sldMk cId="514451817" sldId="487"/>
        </pc:sldMkLst>
      </pc:sldChg>
      <pc:sldChg chg="modNotes">
        <pc:chgData name="Annie M" userId="3aadec29237ce99d" providerId="LiveId" clId="{DF1C7570-6893-4DF5-9B95-3D72FC76D147}" dt="2024-06-11T16:26:18.656" v="114" actId="255"/>
        <pc:sldMkLst>
          <pc:docMk/>
          <pc:sldMk cId="282301681" sldId="489"/>
        </pc:sldMkLst>
      </pc:sldChg>
      <pc:sldChg chg="modNotes">
        <pc:chgData name="Annie M" userId="3aadec29237ce99d" providerId="LiveId" clId="{DF1C7570-6893-4DF5-9B95-3D72FC76D147}" dt="2024-06-11T16:24:46.456" v="5" actId="313"/>
        <pc:sldMkLst>
          <pc:docMk/>
          <pc:sldMk cId="3581083754" sldId="498"/>
        </pc:sldMkLst>
      </pc:sldChg>
      <pc:sldChg chg="modNotes">
        <pc:chgData name="Annie M" userId="3aadec29237ce99d" providerId="LiveId" clId="{DF1C7570-6893-4DF5-9B95-3D72FC76D147}" dt="2024-06-11T16:26:38.383" v="117" actId="2711"/>
        <pc:sldMkLst>
          <pc:docMk/>
          <pc:sldMk cId="2713091658" sldId="512"/>
        </pc:sldMkLst>
      </pc:sldChg>
      <pc:sldChg chg="modNotes">
        <pc:chgData name="Annie M" userId="3aadec29237ce99d" providerId="LiveId" clId="{DF1C7570-6893-4DF5-9B95-3D72FC76D147}" dt="2024-06-11T16:26:11.440" v="113" actId="20577"/>
        <pc:sldMkLst>
          <pc:docMk/>
          <pc:sldMk cId="2302000411" sldId="515"/>
        </pc:sldMkLst>
      </pc:sldChg>
      <pc:sldChg chg="modNotes">
        <pc:chgData name="Annie M" userId="3aadec29237ce99d" providerId="LiveId" clId="{DF1C7570-6893-4DF5-9B95-3D72FC76D147}" dt="2024-06-11T16:26:25.837" v="115" actId="255"/>
        <pc:sldMkLst>
          <pc:docMk/>
          <pc:sldMk cId="4278805835" sldId="519"/>
        </pc:sldMkLst>
      </pc:sldChg>
    </pc:docChg>
  </pc:docChgLst>
  <pc:docChgLst>
    <pc:chgData name="Annie McDonnell" userId="HztArxjHv04dFRxmxaKS52XOlSkkvC3KtQq6FNApYFM=" providerId="None" clId="Web-{67032BA0-08B5-419B-A39A-4322782CD104}"/>
    <pc:docChg chg="modSld">
      <pc:chgData name="Annie McDonnell" userId="HztArxjHv04dFRxmxaKS52XOlSkkvC3KtQq6FNApYFM=" providerId="None" clId="Web-{67032BA0-08B5-419B-A39A-4322782CD104}" dt="2024-08-21T18:32:48.179" v="3" actId="20577"/>
      <pc:docMkLst>
        <pc:docMk/>
      </pc:docMkLst>
      <pc:sldChg chg="modSp">
        <pc:chgData name="Annie McDonnell" userId="HztArxjHv04dFRxmxaKS52XOlSkkvC3KtQq6FNApYFM=" providerId="None" clId="Web-{67032BA0-08B5-419B-A39A-4322782CD104}" dt="2024-08-21T18:30:51.445" v="1" actId="1076"/>
        <pc:sldMkLst>
          <pc:docMk/>
          <pc:sldMk cId="1450996830" sldId="476"/>
        </pc:sldMkLst>
        <pc:spChg chg="mod">
          <ac:chgData name="Annie McDonnell" userId="HztArxjHv04dFRxmxaKS52XOlSkkvC3KtQq6FNApYFM=" providerId="None" clId="Web-{67032BA0-08B5-419B-A39A-4322782CD104}" dt="2024-08-21T18:30:51.445" v="1" actId="1076"/>
          <ac:spMkLst>
            <pc:docMk/>
            <pc:sldMk cId="1450996830" sldId="476"/>
            <ac:spMk id="2" creationId="{CF0A1E9F-49B5-5242-B681-414659CF7134}"/>
          </ac:spMkLst>
        </pc:spChg>
      </pc:sldChg>
      <pc:sldChg chg="modSp">
        <pc:chgData name="Annie McDonnell" userId="HztArxjHv04dFRxmxaKS52XOlSkkvC3KtQq6FNApYFM=" providerId="None" clId="Web-{67032BA0-08B5-419B-A39A-4322782CD104}" dt="2024-08-21T18:32:48.179" v="3" actId="20577"/>
        <pc:sldMkLst>
          <pc:docMk/>
          <pc:sldMk cId="2564892515" sldId="1232"/>
        </pc:sldMkLst>
        <pc:spChg chg="mod">
          <ac:chgData name="Annie McDonnell" userId="HztArxjHv04dFRxmxaKS52XOlSkkvC3KtQq6FNApYFM=" providerId="None" clId="Web-{67032BA0-08B5-419B-A39A-4322782CD104}" dt="2024-08-21T18:32:48.179" v="3" actId="20577"/>
          <ac:spMkLst>
            <pc:docMk/>
            <pc:sldMk cId="2564892515" sldId="1232"/>
            <ac:spMk id="3" creationId="{B35FBF36-7010-6D42-A54B-DF69378519B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B2F3A-BE3E-410D-94A6-CAACA60FA297}"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24F3AC7A-F1F2-4F7B-AD43-8963100CEF2C}">
      <dgm:prSet phldrT="[Text]" custT="1"/>
      <dgm:spPr>
        <a:solidFill>
          <a:srgbClr val="033C5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gm:spPr>
      <dgm:t>
        <a:bodyPr spcFirstLastPara="0" vert="horz" wrap="square" lIns="87630" tIns="87630" rIns="87630" bIns="87630" numCol="1" spcCol="1270" anchor="ctr" anchorCtr="0"/>
        <a:lstStyle/>
        <a:p>
          <a:r>
            <a:rPr lang="en-US" sz="2300" kern="1200" dirty="0"/>
            <a:t>Involve patient's </a:t>
          </a:r>
          <a:r>
            <a:rPr lang="en-US" sz="2300" kern="1200" dirty="0">
              <a:solidFill>
                <a:srgbClr val="FFFFFF"/>
              </a:solidFill>
              <a:latin typeface="Arial"/>
              <a:ea typeface="+mn-ea"/>
              <a:cs typeface="+mn-cs"/>
            </a:rPr>
            <a:t>caregivers</a:t>
          </a:r>
          <a:r>
            <a:rPr lang="en-US" sz="2300" kern="1200" dirty="0"/>
            <a:t>, parents or partners</a:t>
          </a:r>
        </a:p>
      </dgm:t>
    </dgm:pt>
    <dgm:pt modelId="{3B874CB6-565B-451F-A94C-33A8FEA06005}" type="parTrans" cxnId="{2E2D081A-A3F8-4DF7-B8A7-4F57E4B2E5B5}">
      <dgm:prSet/>
      <dgm:spPr/>
      <dgm:t>
        <a:bodyPr/>
        <a:lstStyle/>
        <a:p>
          <a:endParaRPr lang="en-US"/>
        </a:p>
      </dgm:t>
    </dgm:pt>
    <dgm:pt modelId="{058DD330-E48E-41B8-A2C1-C0E7D7367895}" type="sibTrans" cxnId="{2E2D081A-A3F8-4DF7-B8A7-4F57E4B2E5B5}">
      <dgm:prSet/>
      <dgm:spPr/>
      <dgm:t>
        <a:bodyPr/>
        <a:lstStyle/>
        <a:p>
          <a:endParaRPr lang="en-US"/>
        </a:p>
      </dgm:t>
    </dgm:pt>
    <dgm:pt modelId="{385DEDCB-749E-45C1-9D00-AC77B5FF1C26}">
      <dgm:prSet phldrT="[Text]" custT="1"/>
      <dgm:spPr>
        <a:solidFill>
          <a:srgbClr val="033C5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gm:spPr>
      <dgm:t>
        <a:bodyPr spcFirstLastPara="0" vert="horz" wrap="square" lIns="87630" tIns="87630" rIns="87630" bIns="87630" numCol="1" spcCol="1270" anchor="ctr" anchorCtr="0"/>
        <a:lstStyle/>
        <a:p>
          <a:r>
            <a:rPr lang="en-US" sz="2300" kern="1200" dirty="0"/>
            <a:t>Offer private </a:t>
          </a:r>
          <a:r>
            <a:rPr lang="en-US" sz="2300" kern="1200" dirty="0">
              <a:solidFill>
                <a:srgbClr val="FFFFFF"/>
              </a:solidFill>
              <a:latin typeface="Arial"/>
              <a:ea typeface="+mn-ea"/>
              <a:cs typeface="+mn-cs"/>
            </a:rPr>
            <a:t>conversation</a:t>
          </a:r>
          <a:r>
            <a:rPr lang="en-US" sz="2300" kern="1200" dirty="0"/>
            <a:t> option </a:t>
          </a:r>
        </a:p>
      </dgm:t>
    </dgm:pt>
    <dgm:pt modelId="{036A5C3C-D036-499E-892A-1DC0AA69B169}" type="parTrans" cxnId="{9298D9BB-CE87-4C69-BDC5-E13A5C0615FF}">
      <dgm:prSet/>
      <dgm:spPr/>
      <dgm:t>
        <a:bodyPr/>
        <a:lstStyle/>
        <a:p>
          <a:endParaRPr lang="en-US"/>
        </a:p>
      </dgm:t>
    </dgm:pt>
    <dgm:pt modelId="{D40F69A0-085C-49F4-8F95-D4A578EC00DD}" type="sibTrans" cxnId="{9298D9BB-CE87-4C69-BDC5-E13A5C0615FF}">
      <dgm:prSet/>
      <dgm:spPr/>
      <dgm:t>
        <a:bodyPr/>
        <a:lstStyle/>
        <a:p>
          <a:endParaRPr lang="en-US"/>
        </a:p>
      </dgm:t>
    </dgm:pt>
    <dgm:pt modelId="{D12DCD24-32D0-4A1B-A9FF-72D37D6B3F9D}">
      <dgm:prSet phldrT="[Text]" custT="1"/>
      <dgm:spPr>
        <a:solidFill>
          <a:srgbClr val="033C5A"/>
        </a:solidFill>
        <a:scene3d>
          <a:camera prst="orthographicFront"/>
          <a:lightRig rig="flat" dir="t"/>
        </a:scene3d>
        <a:sp3d prstMaterial="plastic">
          <a:bevelB w="88900" h="31750" prst="angle"/>
        </a:sp3d>
      </dgm:spPr>
      <dgm:t>
        <a:bodyPr/>
        <a:lstStyle/>
        <a:p>
          <a:pPr marL="0" lvl="0" indent="0" algn="ctr" defTabSz="1022350">
            <a:lnSpc>
              <a:spcPct val="90000"/>
            </a:lnSpc>
            <a:spcBef>
              <a:spcPct val="0"/>
            </a:spcBef>
            <a:spcAft>
              <a:spcPct val="35000"/>
            </a:spcAft>
            <a:buNone/>
          </a:pPr>
          <a:r>
            <a:rPr lang="en-US" sz="2300" kern="1200" dirty="0">
              <a:solidFill>
                <a:srgbClr val="FFFFFF"/>
              </a:solidFill>
              <a:latin typeface="Arial"/>
              <a:ea typeface="+mn-ea"/>
              <a:cs typeface="+mn-cs"/>
            </a:rPr>
            <a:t>Offer separate conversation with caregiver</a:t>
          </a:r>
        </a:p>
      </dgm:t>
    </dgm:pt>
    <dgm:pt modelId="{76FE2AC4-51E9-4742-9F52-DFBF574D47B2}" type="parTrans" cxnId="{A7DA48AE-2EF8-4E7A-8FC2-741D62801275}">
      <dgm:prSet/>
      <dgm:spPr/>
      <dgm:t>
        <a:bodyPr/>
        <a:lstStyle/>
        <a:p>
          <a:endParaRPr lang="en-US"/>
        </a:p>
      </dgm:t>
    </dgm:pt>
    <dgm:pt modelId="{FF2BE8DE-5536-4A59-83E4-2F5CFE2E6894}" type="sibTrans" cxnId="{A7DA48AE-2EF8-4E7A-8FC2-741D62801275}">
      <dgm:prSet/>
      <dgm:spPr/>
      <dgm:t>
        <a:bodyPr/>
        <a:lstStyle/>
        <a:p>
          <a:endParaRPr lang="en-US"/>
        </a:p>
      </dgm:t>
    </dgm:pt>
    <dgm:pt modelId="{DCB7C249-7531-4F33-90B3-1CEDB0F6EF9E}">
      <dgm:prSet phldrT="[Text]" custT="1"/>
      <dgm:spPr>
        <a:solidFill>
          <a:srgbClr val="033C5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gm:spPr>
      <dgm:t>
        <a:bodyPr spcFirstLastPara="0" vert="horz" wrap="square" lIns="87630" tIns="87630" rIns="87630" bIns="87630" numCol="1" spcCol="1270" anchor="ctr" anchorCtr="0"/>
        <a:lstStyle/>
        <a:p>
          <a:r>
            <a:rPr lang="en-US" sz="2300" kern="1200" dirty="0"/>
            <a:t>Consider patients age, </a:t>
          </a:r>
          <a:r>
            <a:rPr lang="en-US" sz="2300" kern="1200" dirty="0">
              <a:solidFill>
                <a:srgbClr val="FFFFFF"/>
              </a:solidFill>
              <a:latin typeface="Arial"/>
              <a:ea typeface="+mn-ea"/>
              <a:cs typeface="+mn-cs"/>
            </a:rPr>
            <a:t>development</a:t>
          </a:r>
          <a:r>
            <a:rPr lang="en-US" sz="2300" kern="1200" dirty="0"/>
            <a:t> status and culture</a:t>
          </a:r>
        </a:p>
      </dgm:t>
    </dgm:pt>
    <dgm:pt modelId="{CA5B0DBB-CFC5-4902-A709-4360150D598E}" type="parTrans" cxnId="{95061685-B041-4BCA-A0D0-3DCA46F83036}">
      <dgm:prSet/>
      <dgm:spPr/>
      <dgm:t>
        <a:bodyPr/>
        <a:lstStyle/>
        <a:p>
          <a:endParaRPr lang="en-US"/>
        </a:p>
      </dgm:t>
    </dgm:pt>
    <dgm:pt modelId="{0116A42F-F5A3-4A86-95FA-A6715BCEA37F}" type="sibTrans" cxnId="{95061685-B041-4BCA-A0D0-3DCA46F83036}">
      <dgm:prSet/>
      <dgm:spPr/>
      <dgm:t>
        <a:bodyPr/>
        <a:lstStyle/>
        <a:p>
          <a:endParaRPr lang="en-US"/>
        </a:p>
      </dgm:t>
    </dgm:pt>
    <dgm:pt modelId="{D9321F5B-0A14-47B9-AF51-7BF88E0FA31E}">
      <dgm:prSet phldrT="[Text]" custT="1"/>
      <dgm:spPr>
        <a:solidFill>
          <a:srgbClr val="033C5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gm:spPr>
      <dgm:t>
        <a:bodyPr spcFirstLastPara="0" vert="horz" wrap="square" lIns="87630" tIns="87630" rIns="87630" bIns="87630" numCol="1" spcCol="1270" anchor="ctr" anchorCtr="0"/>
        <a:lstStyle/>
        <a:p>
          <a:r>
            <a:rPr lang="en-US" sz="2300" kern="1200" dirty="0">
              <a:solidFill>
                <a:srgbClr val="FFFFFF"/>
              </a:solidFill>
              <a:latin typeface="Arial"/>
              <a:ea typeface="+mn-ea"/>
              <a:cs typeface="+mn-cs"/>
            </a:rPr>
            <a:t>Provide</a:t>
          </a:r>
          <a:r>
            <a:rPr lang="en-US" sz="2300" kern="1200" dirty="0"/>
            <a:t> emotional support</a:t>
          </a:r>
        </a:p>
      </dgm:t>
    </dgm:pt>
    <dgm:pt modelId="{3CE97E8E-2B63-4DCC-AB19-94C99192597B}" type="parTrans" cxnId="{F482923F-6706-49FA-82EE-16714EA34E23}">
      <dgm:prSet/>
      <dgm:spPr/>
      <dgm:t>
        <a:bodyPr/>
        <a:lstStyle/>
        <a:p>
          <a:endParaRPr lang="en-US"/>
        </a:p>
      </dgm:t>
    </dgm:pt>
    <dgm:pt modelId="{CDBAF450-E81C-4E2C-8770-EF88BEDD785D}" type="sibTrans" cxnId="{F482923F-6706-49FA-82EE-16714EA34E23}">
      <dgm:prSet/>
      <dgm:spPr/>
      <dgm:t>
        <a:bodyPr/>
        <a:lstStyle/>
        <a:p>
          <a:endParaRPr lang="en-US"/>
        </a:p>
      </dgm:t>
    </dgm:pt>
    <dgm:pt modelId="{F89DB9C3-A04F-441E-832D-E1CD710F9CE3}">
      <dgm:prSet phldrT="[Text]" custT="1"/>
      <dgm:spPr>
        <a:solidFill>
          <a:srgbClr val="033C5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gm:spPr>
      <dgm:t>
        <a:bodyPr spcFirstLastPara="0" vert="horz" wrap="square" lIns="87630" tIns="87630" rIns="87630" bIns="87630" numCol="1" spcCol="1270" anchor="ctr" anchorCtr="0"/>
        <a:lstStyle/>
        <a:p>
          <a:r>
            <a:rPr lang="en-US" sz="2300" kern="1200" dirty="0">
              <a:solidFill>
                <a:srgbClr val="FFFFFF"/>
              </a:solidFill>
              <a:latin typeface="Arial"/>
              <a:ea typeface="+mn-ea"/>
              <a:cs typeface="+mn-cs"/>
            </a:rPr>
            <a:t>Provide</a:t>
          </a:r>
          <a:r>
            <a:rPr lang="en-US" sz="2300" kern="1200" dirty="0"/>
            <a:t> ongoing counselling</a:t>
          </a:r>
        </a:p>
      </dgm:t>
    </dgm:pt>
    <dgm:pt modelId="{E2CD7E82-EC2B-471D-B230-387956429F2C}" type="parTrans" cxnId="{FCE4F2F7-2710-44E1-96DF-DB536B5F842B}">
      <dgm:prSet/>
      <dgm:spPr/>
      <dgm:t>
        <a:bodyPr/>
        <a:lstStyle/>
        <a:p>
          <a:endParaRPr lang="en-US"/>
        </a:p>
      </dgm:t>
    </dgm:pt>
    <dgm:pt modelId="{054113A8-B12A-421C-B535-4FE1BF019D8B}" type="sibTrans" cxnId="{FCE4F2F7-2710-44E1-96DF-DB536B5F842B}">
      <dgm:prSet/>
      <dgm:spPr/>
      <dgm:t>
        <a:bodyPr/>
        <a:lstStyle/>
        <a:p>
          <a:endParaRPr lang="en-US"/>
        </a:p>
      </dgm:t>
    </dgm:pt>
    <dgm:pt modelId="{5EF4B9A6-3E61-4CC0-AC36-2F4086169613}" type="pres">
      <dgm:prSet presAssocID="{622B2F3A-BE3E-410D-94A6-CAACA60FA297}" presName="diagram" presStyleCnt="0">
        <dgm:presLayoutVars>
          <dgm:dir/>
          <dgm:resizeHandles val="exact"/>
        </dgm:presLayoutVars>
      </dgm:prSet>
      <dgm:spPr/>
    </dgm:pt>
    <dgm:pt modelId="{BC25AC0A-5D17-4BD1-A194-1D98AE20423D}" type="pres">
      <dgm:prSet presAssocID="{24F3AC7A-F1F2-4F7B-AD43-8963100CEF2C}" presName="node" presStyleLbl="node1" presStyleIdx="0" presStyleCnt="6" custLinFactNeighborY="-309">
        <dgm:presLayoutVars>
          <dgm:bulletEnabled val="1"/>
        </dgm:presLayoutVars>
      </dgm:prSet>
      <dgm:spPr>
        <a:xfrm>
          <a:off x="0" y="285751"/>
          <a:ext cx="2571749" cy="1543050"/>
        </a:xfrm>
        <a:prstGeom prst="rect">
          <a:avLst/>
        </a:prstGeom>
      </dgm:spPr>
    </dgm:pt>
    <dgm:pt modelId="{FF267635-7A00-4663-A6B3-5FE5705A8AB5}" type="pres">
      <dgm:prSet presAssocID="{058DD330-E48E-41B8-A2C1-C0E7D7367895}" presName="sibTrans" presStyleCnt="0"/>
      <dgm:spPr/>
    </dgm:pt>
    <dgm:pt modelId="{98570F7C-ADAA-4407-A8F8-686E7938104A}" type="pres">
      <dgm:prSet presAssocID="{385DEDCB-749E-45C1-9D00-AC77B5FF1C26}" presName="node" presStyleLbl="node1" presStyleIdx="1" presStyleCnt="6">
        <dgm:presLayoutVars>
          <dgm:bulletEnabled val="1"/>
        </dgm:presLayoutVars>
      </dgm:prSet>
      <dgm:spPr>
        <a:xfrm>
          <a:off x="2828925" y="271462"/>
          <a:ext cx="2571749" cy="1543050"/>
        </a:xfrm>
        <a:prstGeom prst="rect">
          <a:avLst/>
        </a:prstGeom>
      </dgm:spPr>
    </dgm:pt>
    <dgm:pt modelId="{BC31CB5B-47E6-4D93-873F-EB4A445B81B4}" type="pres">
      <dgm:prSet presAssocID="{D40F69A0-085C-49F4-8F95-D4A578EC00DD}" presName="sibTrans" presStyleCnt="0"/>
      <dgm:spPr/>
    </dgm:pt>
    <dgm:pt modelId="{74788C23-6986-4827-8057-165E21398AAB}" type="pres">
      <dgm:prSet presAssocID="{D12DCD24-32D0-4A1B-A9FF-72D37D6B3F9D}" presName="node" presStyleLbl="node1" presStyleIdx="2" presStyleCnt="6">
        <dgm:presLayoutVars>
          <dgm:bulletEnabled val="1"/>
        </dgm:presLayoutVars>
      </dgm:prSet>
      <dgm:spPr/>
    </dgm:pt>
    <dgm:pt modelId="{0C1E0F66-2E4D-4433-8F08-BEE0B83F7598}" type="pres">
      <dgm:prSet presAssocID="{FF2BE8DE-5536-4A59-83E4-2F5CFE2E6894}" presName="sibTrans" presStyleCnt="0"/>
      <dgm:spPr/>
    </dgm:pt>
    <dgm:pt modelId="{251CA267-ED95-4A7A-8D96-215EC563B063}" type="pres">
      <dgm:prSet presAssocID="{DCB7C249-7531-4F33-90B3-1CEDB0F6EF9E}" presName="node" presStyleLbl="node1" presStyleIdx="3" presStyleCnt="6">
        <dgm:presLayoutVars>
          <dgm:bulletEnabled val="1"/>
        </dgm:presLayoutVars>
      </dgm:prSet>
      <dgm:spPr>
        <a:xfrm>
          <a:off x="0" y="2071687"/>
          <a:ext cx="2571749" cy="1543050"/>
        </a:xfrm>
        <a:prstGeom prst="rect">
          <a:avLst/>
        </a:prstGeom>
      </dgm:spPr>
    </dgm:pt>
    <dgm:pt modelId="{30AD0F45-F38A-42FC-B923-948C24DD5918}" type="pres">
      <dgm:prSet presAssocID="{0116A42F-F5A3-4A86-95FA-A6715BCEA37F}" presName="sibTrans" presStyleCnt="0"/>
      <dgm:spPr/>
    </dgm:pt>
    <dgm:pt modelId="{15612764-0E1A-41B7-AA4E-C6153ADF0D78}" type="pres">
      <dgm:prSet presAssocID="{D9321F5B-0A14-47B9-AF51-7BF88E0FA31E}" presName="node" presStyleLbl="node1" presStyleIdx="4" presStyleCnt="6">
        <dgm:presLayoutVars>
          <dgm:bulletEnabled val="1"/>
        </dgm:presLayoutVars>
      </dgm:prSet>
      <dgm:spPr>
        <a:xfrm>
          <a:off x="2828925" y="2071687"/>
          <a:ext cx="2571749" cy="1543050"/>
        </a:xfrm>
        <a:prstGeom prst="rect">
          <a:avLst/>
        </a:prstGeom>
      </dgm:spPr>
    </dgm:pt>
    <dgm:pt modelId="{E8EFEA8E-ACC0-450C-A07D-19F89A7C5AE9}" type="pres">
      <dgm:prSet presAssocID="{CDBAF450-E81C-4E2C-8770-EF88BEDD785D}" presName="sibTrans" presStyleCnt="0"/>
      <dgm:spPr/>
    </dgm:pt>
    <dgm:pt modelId="{7AC0DEEB-5EB7-4C73-9ED5-A5EF2ECAB480}" type="pres">
      <dgm:prSet presAssocID="{F89DB9C3-A04F-441E-832D-E1CD710F9CE3}" presName="node" presStyleLbl="node1" presStyleIdx="5" presStyleCnt="6" custLinFactNeighborX="-1220" custLinFactNeighborY="1543">
        <dgm:presLayoutVars>
          <dgm:bulletEnabled val="1"/>
        </dgm:presLayoutVars>
      </dgm:prSet>
      <dgm:spPr>
        <a:xfrm>
          <a:off x="5657849" y="2071687"/>
          <a:ext cx="2571749" cy="1543050"/>
        </a:xfrm>
        <a:prstGeom prst="rect">
          <a:avLst/>
        </a:prstGeom>
      </dgm:spPr>
    </dgm:pt>
  </dgm:ptLst>
  <dgm:cxnLst>
    <dgm:cxn modelId="{2E2D081A-A3F8-4DF7-B8A7-4F57E4B2E5B5}" srcId="{622B2F3A-BE3E-410D-94A6-CAACA60FA297}" destId="{24F3AC7A-F1F2-4F7B-AD43-8963100CEF2C}" srcOrd="0" destOrd="0" parTransId="{3B874CB6-565B-451F-A94C-33A8FEA06005}" sibTransId="{058DD330-E48E-41B8-A2C1-C0E7D7367895}"/>
    <dgm:cxn modelId="{F482923F-6706-49FA-82EE-16714EA34E23}" srcId="{622B2F3A-BE3E-410D-94A6-CAACA60FA297}" destId="{D9321F5B-0A14-47B9-AF51-7BF88E0FA31E}" srcOrd="4" destOrd="0" parTransId="{3CE97E8E-2B63-4DCC-AB19-94C99192597B}" sibTransId="{CDBAF450-E81C-4E2C-8770-EF88BEDD785D}"/>
    <dgm:cxn modelId="{ED340D48-AF95-4653-9169-4F130EAC0B93}" type="presOf" srcId="{385DEDCB-749E-45C1-9D00-AC77B5FF1C26}" destId="{98570F7C-ADAA-4407-A8F8-686E7938104A}" srcOrd="0" destOrd="0" presId="urn:microsoft.com/office/officeart/2005/8/layout/default"/>
    <dgm:cxn modelId="{95061685-B041-4BCA-A0D0-3DCA46F83036}" srcId="{622B2F3A-BE3E-410D-94A6-CAACA60FA297}" destId="{DCB7C249-7531-4F33-90B3-1CEDB0F6EF9E}" srcOrd="3" destOrd="0" parTransId="{CA5B0DBB-CFC5-4902-A709-4360150D598E}" sibTransId="{0116A42F-F5A3-4A86-95FA-A6715BCEA37F}"/>
    <dgm:cxn modelId="{A7DA48AE-2EF8-4E7A-8FC2-741D62801275}" srcId="{622B2F3A-BE3E-410D-94A6-CAACA60FA297}" destId="{D12DCD24-32D0-4A1B-A9FF-72D37D6B3F9D}" srcOrd="2" destOrd="0" parTransId="{76FE2AC4-51E9-4742-9F52-DFBF574D47B2}" sibTransId="{FF2BE8DE-5536-4A59-83E4-2F5CFE2E6894}"/>
    <dgm:cxn modelId="{42C8C9B2-5416-44A2-A683-087B4BC1CC27}" type="presOf" srcId="{622B2F3A-BE3E-410D-94A6-CAACA60FA297}" destId="{5EF4B9A6-3E61-4CC0-AC36-2F4086169613}" srcOrd="0" destOrd="0" presId="urn:microsoft.com/office/officeart/2005/8/layout/default"/>
    <dgm:cxn modelId="{9298D9BB-CE87-4C69-BDC5-E13A5C0615FF}" srcId="{622B2F3A-BE3E-410D-94A6-CAACA60FA297}" destId="{385DEDCB-749E-45C1-9D00-AC77B5FF1C26}" srcOrd="1" destOrd="0" parTransId="{036A5C3C-D036-499E-892A-1DC0AA69B169}" sibTransId="{D40F69A0-085C-49F4-8F95-D4A578EC00DD}"/>
    <dgm:cxn modelId="{042CBAC9-2386-48E4-8E16-46C21ECFA6E2}" type="presOf" srcId="{24F3AC7A-F1F2-4F7B-AD43-8963100CEF2C}" destId="{BC25AC0A-5D17-4BD1-A194-1D98AE20423D}" srcOrd="0" destOrd="0" presId="urn:microsoft.com/office/officeart/2005/8/layout/default"/>
    <dgm:cxn modelId="{1B9690E1-2C5F-417F-B469-5E8E5770E5E7}" type="presOf" srcId="{DCB7C249-7531-4F33-90B3-1CEDB0F6EF9E}" destId="{251CA267-ED95-4A7A-8D96-215EC563B063}" srcOrd="0" destOrd="0" presId="urn:microsoft.com/office/officeart/2005/8/layout/default"/>
    <dgm:cxn modelId="{1BE781EA-5C54-4172-BC3C-232D7B815CD6}" type="presOf" srcId="{F89DB9C3-A04F-441E-832D-E1CD710F9CE3}" destId="{7AC0DEEB-5EB7-4C73-9ED5-A5EF2ECAB480}" srcOrd="0" destOrd="0" presId="urn:microsoft.com/office/officeart/2005/8/layout/default"/>
    <dgm:cxn modelId="{433EB5F1-71A2-45E1-880C-A266D2ADDA07}" type="presOf" srcId="{D12DCD24-32D0-4A1B-A9FF-72D37D6B3F9D}" destId="{74788C23-6986-4827-8057-165E21398AAB}" srcOrd="0" destOrd="0" presId="urn:microsoft.com/office/officeart/2005/8/layout/default"/>
    <dgm:cxn modelId="{FCE4F2F7-2710-44E1-96DF-DB536B5F842B}" srcId="{622B2F3A-BE3E-410D-94A6-CAACA60FA297}" destId="{F89DB9C3-A04F-441E-832D-E1CD710F9CE3}" srcOrd="5" destOrd="0" parTransId="{E2CD7E82-EC2B-471D-B230-387956429F2C}" sibTransId="{054113A8-B12A-421C-B535-4FE1BF019D8B}"/>
    <dgm:cxn modelId="{D1F9FBFF-C107-482C-B3EA-63BE615F6D1F}" type="presOf" srcId="{D9321F5B-0A14-47B9-AF51-7BF88E0FA31E}" destId="{15612764-0E1A-41B7-AA4E-C6153ADF0D78}" srcOrd="0" destOrd="0" presId="urn:microsoft.com/office/officeart/2005/8/layout/default"/>
    <dgm:cxn modelId="{DA33B874-D5F4-46AA-A353-BA3AEA009048}" type="presParOf" srcId="{5EF4B9A6-3E61-4CC0-AC36-2F4086169613}" destId="{BC25AC0A-5D17-4BD1-A194-1D98AE20423D}" srcOrd="0" destOrd="0" presId="urn:microsoft.com/office/officeart/2005/8/layout/default"/>
    <dgm:cxn modelId="{89CB9450-C7B4-4CDC-8F3A-518EAB48B655}" type="presParOf" srcId="{5EF4B9A6-3E61-4CC0-AC36-2F4086169613}" destId="{FF267635-7A00-4663-A6B3-5FE5705A8AB5}" srcOrd="1" destOrd="0" presId="urn:microsoft.com/office/officeart/2005/8/layout/default"/>
    <dgm:cxn modelId="{6706A8CD-C798-4DCF-ADD5-D58E892E3E71}" type="presParOf" srcId="{5EF4B9A6-3E61-4CC0-AC36-2F4086169613}" destId="{98570F7C-ADAA-4407-A8F8-686E7938104A}" srcOrd="2" destOrd="0" presId="urn:microsoft.com/office/officeart/2005/8/layout/default"/>
    <dgm:cxn modelId="{22E02A3F-723C-4528-959F-50A50587F5C4}" type="presParOf" srcId="{5EF4B9A6-3E61-4CC0-AC36-2F4086169613}" destId="{BC31CB5B-47E6-4D93-873F-EB4A445B81B4}" srcOrd="3" destOrd="0" presId="urn:microsoft.com/office/officeart/2005/8/layout/default"/>
    <dgm:cxn modelId="{3B3584F5-5CE8-4F91-AD22-6BC84A4D79BE}" type="presParOf" srcId="{5EF4B9A6-3E61-4CC0-AC36-2F4086169613}" destId="{74788C23-6986-4827-8057-165E21398AAB}" srcOrd="4" destOrd="0" presId="urn:microsoft.com/office/officeart/2005/8/layout/default"/>
    <dgm:cxn modelId="{CE9B8EB5-AF69-45E9-B798-F2C5889726BD}" type="presParOf" srcId="{5EF4B9A6-3E61-4CC0-AC36-2F4086169613}" destId="{0C1E0F66-2E4D-4433-8F08-BEE0B83F7598}" srcOrd="5" destOrd="0" presId="urn:microsoft.com/office/officeart/2005/8/layout/default"/>
    <dgm:cxn modelId="{8DA5D75A-02E5-40C3-B839-648F788E8383}" type="presParOf" srcId="{5EF4B9A6-3E61-4CC0-AC36-2F4086169613}" destId="{251CA267-ED95-4A7A-8D96-215EC563B063}" srcOrd="6" destOrd="0" presId="urn:microsoft.com/office/officeart/2005/8/layout/default"/>
    <dgm:cxn modelId="{A209F167-60BE-4377-A84A-1E757BEAF06D}" type="presParOf" srcId="{5EF4B9A6-3E61-4CC0-AC36-2F4086169613}" destId="{30AD0F45-F38A-42FC-B923-948C24DD5918}" srcOrd="7" destOrd="0" presId="urn:microsoft.com/office/officeart/2005/8/layout/default"/>
    <dgm:cxn modelId="{33C80070-7034-4459-A41A-0F78D80CAC56}" type="presParOf" srcId="{5EF4B9A6-3E61-4CC0-AC36-2F4086169613}" destId="{15612764-0E1A-41B7-AA4E-C6153ADF0D78}" srcOrd="8" destOrd="0" presId="urn:microsoft.com/office/officeart/2005/8/layout/default"/>
    <dgm:cxn modelId="{45409AA9-2A06-46FB-9549-D77ABD0B8F50}" type="presParOf" srcId="{5EF4B9A6-3E61-4CC0-AC36-2F4086169613}" destId="{E8EFEA8E-ACC0-450C-A07D-19F89A7C5AE9}" srcOrd="9" destOrd="0" presId="urn:microsoft.com/office/officeart/2005/8/layout/default"/>
    <dgm:cxn modelId="{277D942F-2A65-4C52-A164-9EC11D498C31}" type="presParOf" srcId="{5EF4B9A6-3E61-4CC0-AC36-2F4086169613}" destId="{7AC0DEEB-5EB7-4C73-9ED5-A5EF2ECAB48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5AC0A-5D17-4BD1-A194-1D98AE20423D}">
      <dsp:nvSpPr>
        <dsp:cNvPr id="0" name=""/>
        <dsp:cNvSpPr/>
      </dsp:nvSpPr>
      <dsp:spPr>
        <a:xfrm>
          <a:off x="0" y="266694"/>
          <a:ext cx="2571749" cy="1543050"/>
        </a:xfrm>
        <a:prstGeom prst="rect">
          <a:avLst/>
        </a:prstGeom>
        <a:solidFill>
          <a:srgbClr val="033C5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Involve patient's </a:t>
          </a:r>
          <a:r>
            <a:rPr lang="en-US" sz="2300" kern="1200" dirty="0">
              <a:solidFill>
                <a:srgbClr val="FFFFFF"/>
              </a:solidFill>
              <a:latin typeface="Arial"/>
              <a:ea typeface="+mn-ea"/>
              <a:cs typeface="+mn-cs"/>
            </a:rPr>
            <a:t>caregivers</a:t>
          </a:r>
          <a:r>
            <a:rPr lang="en-US" sz="2300" kern="1200" dirty="0"/>
            <a:t>, parents or partners</a:t>
          </a:r>
        </a:p>
      </dsp:txBody>
      <dsp:txXfrm>
        <a:off x="0" y="266694"/>
        <a:ext cx="2571749" cy="1543050"/>
      </dsp:txXfrm>
    </dsp:sp>
    <dsp:sp modelId="{98570F7C-ADAA-4407-A8F8-686E7938104A}">
      <dsp:nvSpPr>
        <dsp:cNvPr id="0" name=""/>
        <dsp:cNvSpPr/>
      </dsp:nvSpPr>
      <dsp:spPr>
        <a:xfrm>
          <a:off x="2828925" y="271462"/>
          <a:ext cx="2571749" cy="1543050"/>
        </a:xfrm>
        <a:prstGeom prst="rect">
          <a:avLst/>
        </a:prstGeom>
        <a:solidFill>
          <a:srgbClr val="033C5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Offer private </a:t>
          </a:r>
          <a:r>
            <a:rPr lang="en-US" sz="2300" kern="1200" dirty="0">
              <a:solidFill>
                <a:srgbClr val="FFFFFF"/>
              </a:solidFill>
              <a:latin typeface="Arial"/>
              <a:ea typeface="+mn-ea"/>
              <a:cs typeface="+mn-cs"/>
            </a:rPr>
            <a:t>conversation</a:t>
          </a:r>
          <a:r>
            <a:rPr lang="en-US" sz="2300" kern="1200" dirty="0"/>
            <a:t> option </a:t>
          </a:r>
        </a:p>
      </dsp:txBody>
      <dsp:txXfrm>
        <a:off x="2828925" y="271462"/>
        <a:ext cx="2571749" cy="1543050"/>
      </dsp:txXfrm>
    </dsp:sp>
    <dsp:sp modelId="{74788C23-6986-4827-8057-165E21398AAB}">
      <dsp:nvSpPr>
        <dsp:cNvPr id="0" name=""/>
        <dsp:cNvSpPr/>
      </dsp:nvSpPr>
      <dsp:spPr>
        <a:xfrm>
          <a:off x="5657849" y="271462"/>
          <a:ext cx="2571749" cy="1543050"/>
        </a:xfrm>
        <a:prstGeom prst="rect">
          <a:avLst/>
        </a:prstGeom>
        <a:solidFill>
          <a:srgbClr val="033C5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latin typeface="Arial"/>
              <a:ea typeface="+mn-ea"/>
              <a:cs typeface="+mn-cs"/>
            </a:rPr>
            <a:t>Offer separate conversation with caregiver</a:t>
          </a:r>
        </a:p>
      </dsp:txBody>
      <dsp:txXfrm>
        <a:off x="5657849" y="271462"/>
        <a:ext cx="2571749" cy="1543050"/>
      </dsp:txXfrm>
    </dsp:sp>
    <dsp:sp modelId="{251CA267-ED95-4A7A-8D96-215EC563B063}">
      <dsp:nvSpPr>
        <dsp:cNvPr id="0" name=""/>
        <dsp:cNvSpPr/>
      </dsp:nvSpPr>
      <dsp:spPr>
        <a:xfrm>
          <a:off x="0" y="2071687"/>
          <a:ext cx="2571749" cy="1543050"/>
        </a:xfrm>
        <a:prstGeom prst="rect">
          <a:avLst/>
        </a:prstGeom>
        <a:solidFill>
          <a:srgbClr val="033C5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Consider patients age, </a:t>
          </a:r>
          <a:r>
            <a:rPr lang="en-US" sz="2300" kern="1200" dirty="0">
              <a:solidFill>
                <a:srgbClr val="FFFFFF"/>
              </a:solidFill>
              <a:latin typeface="Arial"/>
              <a:ea typeface="+mn-ea"/>
              <a:cs typeface="+mn-cs"/>
            </a:rPr>
            <a:t>development</a:t>
          </a:r>
          <a:r>
            <a:rPr lang="en-US" sz="2300" kern="1200" dirty="0"/>
            <a:t> status and culture</a:t>
          </a:r>
        </a:p>
      </dsp:txBody>
      <dsp:txXfrm>
        <a:off x="0" y="2071687"/>
        <a:ext cx="2571749" cy="1543050"/>
      </dsp:txXfrm>
    </dsp:sp>
    <dsp:sp modelId="{15612764-0E1A-41B7-AA4E-C6153ADF0D78}">
      <dsp:nvSpPr>
        <dsp:cNvPr id="0" name=""/>
        <dsp:cNvSpPr/>
      </dsp:nvSpPr>
      <dsp:spPr>
        <a:xfrm>
          <a:off x="2828925" y="2071687"/>
          <a:ext cx="2571749" cy="1543050"/>
        </a:xfrm>
        <a:prstGeom prst="rect">
          <a:avLst/>
        </a:prstGeom>
        <a:solidFill>
          <a:srgbClr val="033C5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latin typeface="Arial"/>
              <a:ea typeface="+mn-ea"/>
              <a:cs typeface="+mn-cs"/>
            </a:rPr>
            <a:t>Provide</a:t>
          </a:r>
          <a:r>
            <a:rPr lang="en-US" sz="2300" kern="1200" dirty="0"/>
            <a:t> emotional support</a:t>
          </a:r>
        </a:p>
      </dsp:txBody>
      <dsp:txXfrm>
        <a:off x="2828925" y="2071687"/>
        <a:ext cx="2571749" cy="1543050"/>
      </dsp:txXfrm>
    </dsp:sp>
    <dsp:sp modelId="{7AC0DEEB-5EB7-4C73-9ED5-A5EF2ECAB480}">
      <dsp:nvSpPr>
        <dsp:cNvPr id="0" name=""/>
        <dsp:cNvSpPr/>
      </dsp:nvSpPr>
      <dsp:spPr>
        <a:xfrm>
          <a:off x="5626474" y="2095496"/>
          <a:ext cx="2571749" cy="1543050"/>
        </a:xfrm>
        <a:prstGeom prst="rect">
          <a:avLst/>
        </a:prstGeom>
        <a:solidFill>
          <a:srgbClr val="033C5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latin typeface="Arial"/>
              <a:ea typeface="+mn-ea"/>
              <a:cs typeface="+mn-cs"/>
            </a:rPr>
            <a:t>Provide</a:t>
          </a:r>
          <a:r>
            <a:rPr lang="en-US" sz="2300" kern="1200" dirty="0"/>
            <a:t> ongoing counselling</a:t>
          </a:r>
        </a:p>
      </dsp:txBody>
      <dsp:txXfrm>
        <a:off x="5626474" y="2095496"/>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D4A36D-E0E0-4A0D-958D-803778F20342}" type="datetimeFigureOut">
              <a:rPr lang="en-US" smtClean="0"/>
              <a:pPr/>
              <a:t>4/18/2025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6CD602-24D8-48F8-A1C6-50E859B70BB2}" type="slidenum">
              <a:rPr lang="en-US" smtClean="0"/>
              <a:pPr/>
              <a:t>‹#›</a:t>
            </a:fld>
            <a:endParaRPr lang="en-US"/>
          </a:p>
        </p:txBody>
      </p:sp>
    </p:spTree>
    <p:extLst>
      <p:ext uri="{BB962C8B-B14F-4D97-AF65-F5344CB8AC3E}">
        <p14:creationId xmlns:p14="http://schemas.microsoft.com/office/powerpoint/2010/main" val="2094588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61CCB2-BA87-4E65-9DDD-3A031EC89471}" type="datetimeFigureOut">
              <a:rPr lang="en-US" smtClean="0"/>
              <a:pPr/>
              <a:t>4/18/2025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6F15E9-0BE7-4FE3-9441-9D32F4679029}" type="slidenum">
              <a:rPr lang="en-US" smtClean="0"/>
              <a:pPr/>
              <a:t>‹#›</a:t>
            </a:fld>
            <a:endParaRPr lang="en-US"/>
          </a:p>
        </p:txBody>
      </p:sp>
    </p:spTree>
    <p:extLst>
      <p:ext uri="{BB962C8B-B14F-4D97-AF65-F5344CB8AC3E}">
        <p14:creationId xmlns:p14="http://schemas.microsoft.com/office/powerpoint/2010/main" val="295186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ciencedirect.com/topics/medicine-and-dentistry/fertility-preserv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latin typeface="Arial" panose="020B0604020202020204" pitchFamily="34" charset="0"/>
                <a:cs typeface="Arial" panose="020B0604020202020204" pitchFamily="34" charset="0"/>
              </a:rPr>
              <a:t>Welcome to this presentation on Fertility Preservation in Patients with Cancer. </a:t>
            </a:r>
          </a:p>
          <a:p>
            <a:endParaRPr lang="en-US" dirty="0">
              <a:latin typeface="Arial" panose="020B0604020202020204" pitchFamily="34" charset="0"/>
              <a:cs typeface="Arial" panose="020B0604020202020204" pitchFamily="34" charset="0"/>
            </a:endParaRPr>
          </a:p>
          <a:p>
            <a:pPr algn="l" rtl="0"/>
            <a:r>
              <a:rPr lang="en-US" dirty="0">
                <a:latin typeface="Arial" panose="020B0604020202020204" pitchFamily="34" charset="0"/>
                <a:cs typeface="Arial" panose="020B0604020202020204" pitchFamily="34" charset="0"/>
              </a:rPr>
              <a:t>My name is </a:t>
            </a:r>
            <a:r>
              <a:rPr lang="en-US" b="0" i="0" dirty="0" err="1">
                <a:effectLst/>
                <a:latin typeface="Arial" panose="020B0604020202020204" pitchFamily="34" charset="0"/>
                <a:cs typeface="Arial" panose="020B0604020202020204" pitchFamily="34" charset="0"/>
              </a:rPr>
              <a:t>Kutluk</a:t>
            </a:r>
            <a:r>
              <a:rPr lang="en-US" b="0" i="0" dirty="0">
                <a:effectLst/>
                <a:latin typeface="Arial" panose="020B0604020202020204" pitchFamily="34" charset="0"/>
                <a:cs typeface="Arial" panose="020B0604020202020204" pitchFamily="34" charset="0"/>
              </a:rPr>
              <a:t> </a:t>
            </a:r>
            <a:r>
              <a:rPr lang="en-US" b="0" i="0" dirty="0" err="1">
                <a:effectLst/>
                <a:latin typeface="Arial" panose="020B0604020202020204" pitchFamily="34" charset="0"/>
                <a:cs typeface="Arial" panose="020B0604020202020204" pitchFamily="34" charset="0"/>
              </a:rPr>
              <a:t>Oktay</a:t>
            </a:r>
            <a:r>
              <a:rPr lang="en-US" b="0" i="0" dirty="0">
                <a:effectLst/>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I am a </a:t>
            </a:r>
            <a:r>
              <a:rPr lang="en-US" b="0" i="0" dirty="0">
                <a:effectLst/>
                <a:latin typeface="Arial" panose="020B0604020202020204" pitchFamily="34" charset="0"/>
                <a:cs typeface="Arial" panose="020B0604020202020204" pitchFamily="34" charset="0"/>
              </a:rPr>
              <a:t>Professor of Obstetrics, Gynecology and Reproductive Sciences. I also serve as a Director, Laboratory of Fertility Preservation and Molecular Reproductive Biology and the Medical Director of Innovation Institute for Fertility Preservation.</a:t>
            </a:r>
          </a:p>
          <a:p>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Society of Clinical Oncology (ASCO) guidelines for fertility in patients with cancer discuss 4 recommendations for specific target populations of cancer patients and 1 recommendation for health care providers. </a:t>
            </a:r>
          </a:p>
        </p:txBody>
      </p:sp>
      <p:sp>
        <p:nvSpPr>
          <p:cNvPr id="4" name="Slide Number Placeholder 3"/>
          <p:cNvSpPr>
            <a:spLocks noGrp="1"/>
          </p:cNvSpPr>
          <p:nvPr>
            <p:ph type="sldNum" sz="quarter" idx="5"/>
          </p:nvPr>
        </p:nvSpPr>
        <p:spPr/>
        <p:txBody>
          <a:bodyPr/>
          <a:lstStyle/>
          <a:p>
            <a:fld id="{C86F15E9-0BE7-4FE3-9441-9D32F4679029}" type="slidenum">
              <a:rPr lang="en-US" smtClean="0"/>
              <a:pPr/>
              <a:t>11</a:t>
            </a:fld>
            <a:endParaRPr lang="en-US"/>
          </a:p>
        </p:txBody>
      </p:sp>
    </p:spTree>
    <p:extLst>
      <p:ext uri="{BB962C8B-B14F-4D97-AF65-F5344CB8AC3E}">
        <p14:creationId xmlns:p14="http://schemas.microsoft.com/office/powerpoint/2010/main" val="244192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with recommendations relevant to all patients with cancer</a:t>
            </a:r>
          </a:p>
        </p:txBody>
      </p:sp>
      <p:sp>
        <p:nvSpPr>
          <p:cNvPr id="4" name="Slide Number Placeholder 3"/>
          <p:cNvSpPr>
            <a:spLocks noGrp="1"/>
          </p:cNvSpPr>
          <p:nvPr>
            <p:ph type="sldNum" sz="quarter" idx="5"/>
          </p:nvPr>
        </p:nvSpPr>
        <p:spPr/>
        <p:txBody>
          <a:bodyPr/>
          <a:lstStyle/>
          <a:p>
            <a:fld id="{C86F15E9-0BE7-4FE3-9441-9D32F4679029}" type="slidenum">
              <a:rPr lang="en-US" smtClean="0"/>
              <a:pPr/>
              <a:t>12</a:t>
            </a:fld>
            <a:endParaRPr lang="en-US"/>
          </a:p>
        </p:txBody>
      </p:sp>
    </p:spTree>
    <p:extLst>
      <p:ext uri="{BB962C8B-B14F-4D97-AF65-F5344CB8AC3E}">
        <p14:creationId xmlns:p14="http://schemas.microsoft.com/office/powerpoint/2010/main" val="2133081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ASCO recommends that health care providers treating any patient with cancer, whether adult or adolescent, discuss the possibility of infertility as soon as possible and before treatment starts. </a:t>
            </a:r>
          </a:p>
          <a:p>
            <a:endParaRPr lang="en-US" dirty="0"/>
          </a:p>
          <a:p>
            <a:r>
              <a:rPr lang="en-US" dirty="0"/>
              <a:t>If the patient expresses interest in fertility preservation, or is ambivalent, the health care provider should refer this patient to reproductive specialists. </a:t>
            </a:r>
          </a:p>
          <a:p>
            <a:endParaRPr lang="en-US" dirty="0"/>
          </a:p>
          <a:p>
            <a:r>
              <a:rPr lang="en-US" dirty="0"/>
              <a:t>Of course, fertility preservation conversations should be age-appropriate for adolescent patients.</a:t>
            </a:r>
          </a:p>
          <a:p>
            <a:endParaRPr lang="en-US" dirty="0"/>
          </a:p>
          <a:p>
            <a:r>
              <a:rPr lang="en-US" dirty="0"/>
              <a:t>Guidance on fertility options and communication for prepubescent pediatric patients will be cover later in the module</a:t>
            </a:r>
          </a:p>
        </p:txBody>
      </p:sp>
      <p:sp>
        <p:nvSpPr>
          <p:cNvPr id="4" name="Slide Number Placeholder 3"/>
          <p:cNvSpPr>
            <a:spLocks noGrp="1"/>
          </p:cNvSpPr>
          <p:nvPr>
            <p:ph type="sldNum" sz="quarter" idx="5"/>
          </p:nvPr>
        </p:nvSpPr>
        <p:spPr/>
        <p:txBody>
          <a:bodyPr/>
          <a:lstStyle/>
          <a:p>
            <a:fld id="{C86F15E9-0BE7-4FE3-9441-9D32F4679029}" type="slidenum">
              <a:rPr lang="en-US" smtClean="0"/>
              <a:pPr/>
              <a:t>13</a:t>
            </a:fld>
            <a:endParaRPr lang="en-US"/>
          </a:p>
        </p:txBody>
      </p:sp>
    </p:spTree>
    <p:extLst>
      <p:ext uri="{BB962C8B-B14F-4D97-AF65-F5344CB8AC3E}">
        <p14:creationId xmlns:p14="http://schemas.microsoft.com/office/powerpoint/2010/main" val="51367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discussing fertility preservation as soon as possible, the health care provider can help maximize the range of options available to the patient. </a:t>
            </a:r>
          </a:p>
          <a:p>
            <a:endParaRPr lang="en-US" dirty="0"/>
          </a:p>
          <a:p>
            <a:r>
              <a:rPr lang="en-US" dirty="0"/>
              <a:t>Many survivors, especially young survivors (&lt; 40 years old), want to become parents after treatment and are distressed by the possibility of infertility. Addressing and discussing this possibility early in diagnosis can reduce distress and, long-term, improve quality of life for survivors. </a:t>
            </a:r>
          </a:p>
          <a:p>
            <a:endParaRPr lang="en-US" dirty="0"/>
          </a:p>
          <a:p>
            <a:r>
              <a:rPr lang="en-US" dirty="0"/>
              <a:t>Providers should also be prepared to have follow-up discussions after treatment is completed or when the patient is contemplating pregnancy. </a:t>
            </a:r>
          </a:p>
          <a:p>
            <a:endParaRPr lang="en-US" dirty="0"/>
          </a:p>
          <a:p>
            <a:r>
              <a:rPr lang="en-US" dirty="0"/>
              <a:t>Every fertility-related discussion should be documented in the patient’s medical record. </a:t>
            </a:r>
          </a:p>
        </p:txBody>
      </p:sp>
      <p:sp>
        <p:nvSpPr>
          <p:cNvPr id="4" name="Slide Number Placeholder 3"/>
          <p:cNvSpPr>
            <a:spLocks noGrp="1"/>
          </p:cNvSpPr>
          <p:nvPr>
            <p:ph type="sldNum" sz="quarter" idx="5"/>
          </p:nvPr>
        </p:nvSpPr>
        <p:spPr/>
        <p:txBody>
          <a:bodyPr/>
          <a:lstStyle/>
          <a:p>
            <a:fld id="{C86F15E9-0BE7-4FE3-9441-9D32F4679029}" type="slidenum">
              <a:rPr lang="en-US" smtClean="0"/>
              <a:pPr/>
              <a:t>14</a:t>
            </a:fld>
            <a:endParaRPr lang="en-US"/>
          </a:p>
        </p:txBody>
      </p:sp>
    </p:spTree>
    <p:extLst>
      <p:ext uri="{BB962C8B-B14F-4D97-AF65-F5344CB8AC3E}">
        <p14:creationId xmlns:p14="http://schemas.microsoft.com/office/powerpoint/2010/main" val="569717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discuss fertility preservation recommendations for use in adult men with cancer. Please note that these guidelines were written with cisgender men in mind. Cisgender men are those whose gender aligns with their sex assigned at birth. We will talk about transgender patient needs later in the module.</a:t>
            </a:r>
          </a:p>
        </p:txBody>
      </p:sp>
      <p:sp>
        <p:nvSpPr>
          <p:cNvPr id="4" name="Slide Number Placeholder 3"/>
          <p:cNvSpPr>
            <a:spLocks noGrp="1"/>
          </p:cNvSpPr>
          <p:nvPr>
            <p:ph type="sldNum" sz="quarter" idx="5"/>
          </p:nvPr>
        </p:nvSpPr>
        <p:spPr/>
        <p:txBody>
          <a:bodyPr/>
          <a:lstStyle/>
          <a:p>
            <a:fld id="{C86F15E9-0BE7-4FE3-9441-9D32F4679029}" type="slidenum">
              <a:rPr lang="en-US" smtClean="0"/>
              <a:pPr/>
              <a:t>15</a:t>
            </a:fld>
            <a:endParaRPr lang="en-US"/>
          </a:p>
        </p:txBody>
      </p:sp>
    </p:spTree>
    <p:extLst>
      <p:ext uri="{BB962C8B-B14F-4D97-AF65-F5344CB8AC3E}">
        <p14:creationId xmlns:p14="http://schemas.microsoft.com/office/powerpoint/2010/main" val="2197656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Sperm cryopreservation is considered an effective method of fertility preservation for adult men diagnosed with cancer, and sperm banking should be discussed with post pubertal men who will receive cancer treatment. </a:t>
            </a:r>
          </a:p>
          <a:p>
            <a:endParaRPr lang="en-US" dirty="0"/>
          </a:p>
          <a:p>
            <a:r>
              <a:rPr lang="en-US" dirty="0"/>
              <a:t>Importantly, hormonal therapy is not a successful fertility preservation method in men and is not recommended by ASCO. </a:t>
            </a:r>
          </a:p>
        </p:txBody>
      </p:sp>
      <p:sp>
        <p:nvSpPr>
          <p:cNvPr id="4" name="Slide Number Placeholder 3"/>
          <p:cNvSpPr>
            <a:spLocks noGrp="1"/>
          </p:cNvSpPr>
          <p:nvPr>
            <p:ph type="sldNum" sz="quarter" idx="5"/>
          </p:nvPr>
        </p:nvSpPr>
        <p:spPr/>
        <p:txBody>
          <a:bodyPr/>
          <a:lstStyle/>
          <a:p>
            <a:fld id="{C86F15E9-0BE7-4FE3-9441-9D32F4679029}" type="slidenum">
              <a:rPr lang="en-US" smtClean="0"/>
              <a:pPr/>
              <a:t>16</a:t>
            </a:fld>
            <a:endParaRPr lang="en-US"/>
          </a:p>
        </p:txBody>
      </p:sp>
    </p:spTree>
    <p:extLst>
      <p:ext uri="{BB962C8B-B14F-4D97-AF65-F5344CB8AC3E}">
        <p14:creationId xmlns:p14="http://schemas.microsoft.com/office/powerpoint/2010/main" val="261566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methods of fertility preservation available for use in adult men diagnosed with cancer, but they should only be used as part of a clinical trial or experimental protocol. These methods include testicular tissue cryopreservation, with the intent of reimplantation or grafting of human testicular tissue. </a:t>
            </a:r>
          </a:p>
        </p:txBody>
      </p:sp>
      <p:sp>
        <p:nvSpPr>
          <p:cNvPr id="4" name="Slide Number Placeholder 3"/>
          <p:cNvSpPr>
            <a:spLocks noGrp="1"/>
          </p:cNvSpPr>
          <p:nvPr>
            <p:ph type="sldNum" sz="quarter" idx="5"/>
          </p:nvPr>
        </p:nvSpPr>
        <p:spPr/>
        <p:txBody>
          <a:bodyPr/>
          <a:lstStyle/>
          <a:p>
            <a:fld id="{C86F15E9-0BE7-4FE3-9441-9D32F4679029}" type="slidenum">
              <a:rPr lang="en-US" smtClean="0"/>
              <a:pPr/>
              <a:t>17</a:t>
            </a:fld>
            <a:endParaRPr lang="en-US"/>
          </a:p>
        </p:txBody>
      </p:sp>
    </p:spTree>
    <p:extLst>
      <p:ext uri="{BB962C8B-B14F-4D97-AF65-F5344CB8AC3E}">
        <p14:creationId xmlns:p14="http://schemas.microsoft.com/office/powerpoint/2010/main" val="2427058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a:ea typeface="+mn-ea"/>
                <a:cs typeface="+mn-cs"/>
              </a:rPr>
              <a:t>Transgender persons have the same interests as other persons in having children and in accessing fertility services for </a:t>
            </a:r>
            <a:r>
              <a:rPr kumimoji="0" lang="en-US" sz="1200" b="0" i="0" u="none" strike="noStrike" kern="1200" cap="none" spc="0" normalizeH="0" baseline="0" noProof="0" dirty="0">
                <a:ln>
                  <a:noFill/>
                </a:ln>
                <a:solidFill>
                  <a:srgbClr val="2E2E2E"/>
                </a:solidFill>
                <a:effectLst/>
                <a:uLnTx/>
                <a:uFillTx/>
                <a:latin typeface="Calibri"/>
                <a:ea typeface="+mn-ea"/>
                <a:cs typeface="+mn-cs"/>
                <a:hlinkClick r:id="rId3" tooltip="Learn more about fertility preservation from ScienceDirect's AI-generated Topic Pages"/>
              </a:rPr>
              <a:t>fertility preservation</a:t>
            </a:r>
            <a:r>
              <a:rPr kumimoji="0" lang="en-US" sz="1200" b="0" i="0" u="none" strike="noStrike" kern="1200" cap="none" spc="0" normalizeH="0" baseline="0" noProof="0" dirty="0">
                <a:ln>
                  <a:noFill/>
                </a:ln>
                <a:solidFill>
                  <a:prstClr val="black"/>
                </a:solidFill>
                <a:effectLst/>
                <a:uLnTx/>
                <a:uFillTx/>
                <a:latin typeface="Calibri"/>
                <a:ea typeface="+mn-ea"/>
                <a:cs typeface="+mn-cs"/>
              </a:rPr>
              <a:t> and reproduction</a:t>
            </a:r>
            <a:endParaRPr lang="en-US" dirty="0"/>
          </a:p>
          <a:p>
            <a:r>
              <a:rPr lang="en-US" dirty="0"/>
              <a:t>For all transgender individual's fertility options are categorized into three groups, options available before initiation of gender affirming hormonal therapy, options after initiation and experimental options that can be done concurrently with genital gender affirming surgery. </a:t>
            </a:r>
          </a:p>
          <a:p>
            <a:endParaRPr lang="en-US" dirty="0"/>
          </a:p>
          <a:p>
            <a:r>
              <a:rPr lang="en-US" dirty="0"/>
              <a:t>A transman diagnosed with cancer can pursue fertility preservation via the same options as cisgender women - that is through oocytes or embryo cryopreservation BEFORE and AFTER the initiation of GAHT</a:t>
            </a:r>
          </a:p>
          <a:p>
            <a:r>
              <a:rPr lang="en-US" dirty="0"/>
              <a:t>However, this method has several additional  considerations for transgender men. Transmen will need to undergo the following during preparation for and completion of pregnancy. </a:t>
            </a:r>
          </a:p>
          <a:p>
            <a:pPr marL="228600" indent="-228600">
              <a:buAutoNum type="alphaLcParenR"/>
            </a:pPr>
            <a:r>
              <a:rPr lang="en-US" dirty="0"/>
              <a:t>Routine transvaginal ultrasound examinations</a:t>
            </a:r>
          </a:p>
          <a:p>
            <a:pPr marL="228600" indent="-228600">
              <a:buAutoNum type="alphaLcParenR"/>
            </a:pPr>
            <a:r>
              <a:rPr lang="en-US" dirty="0"/>
              <a:t>Ovarian stimulation</a:t>
            </a:r>
          </a:p>
          <a:p>
            <a:pPr marL="228600" indent="-228600">
              <a:buAutoNum type="alphaLcParenR"/>
            </a:pPr>
            <a:r>
              <a:rPr lang="en-US" dirty="0"/>
              <a:t>Invasive transvaginal procedure to harvest oocytes and to access embryo uterine health .. </a:t>
            </a:r>
          </a:p>
          <a:p>
            <a:pPr marL="0" indent="0">
              <a:buNone/>
            </a:pPr>
            <a:r>
              <a:rPr lang="en-US" dirty="0"/>
              <a:t>Some or most of these can be distressing</a:t>
            </a:r>
          </a:p>
          <a:p>
            <a:pPr marL="0" indent="0">
              <a:buNone/>
            </a:pPr>
            <a:endParaRPr lang="en-US" dirty="0"/>
          </a:p>
          <a:p>
            <a:pPr marL="0" indent="0">
              <a:buNone/>
            </a:pPr>
            <a:r>
              <a:rPr lang="en-US" dirty="0"/>
              <a:t>Note: This is not part of the ASCO Guidelines, but our discussion here aligns with the health equity focus of the GW Cancer Center</a:t>
            </a:r>
          </a:p>
        </p:txBody>
      </p:sp>
      <p:sp>
        <p:nvSpPr>
          <p:cNvPr id="4" name="Slide Number Placeholder 3"/>
          <p:cNvSpPr>
            <a:spLocks noGrp="1"/>
          </p:cNvSpPr>
          <p:nvPr>
            <p:ph type="sldNum" sz="quarter" idx="5"/>
          </p:nvPr>
        </p:nvSpPr>
        <p:spPr/>
        <p:txBody>
          <a:bodyPr/>
          <a:lstStyle/>
          <a:p>
            <a:fld id="{C86F15E9-0BE7-4FE3-9441-9D32F4679029}" type="slidenum">
              <a:rPr lang="en-US" smtClean="0"/>
              <a:pPr/>
              <a:t>18</a:t>
            </a:fld>
            <a:endParaRPr lang="en-US"/>
          </a:p>
        </p:txBody>
      </p:sp>
    </p:spTree>
    <p:extLst>
      <p:ext uri="{BB962C8B-B14F-4D97-AF65-F5344CB8AC3E}">
        <p14:creationId xmlns:p14="http://schemas.microsoft.com/office/powerpoint/2010/main" val="399271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 should be advised that there may be a higher risk of genetic damage to any sperm collected after chemotherapy is initiated. After even a single treatment, the quality of the sperm DNA and sperm functions may be compromised. Sperm collection prior to the start of treatment is strongly recommended. Patients should not be dissuaded from banking sperm, even if quick initiation of therapy is required and there is limited time to collect an optimal number of sperm specimens. In these compromised situation, intracytoplasmic sperm injection allows for the future use of a very limited amount of sperm, and fertility may still be preserved. </a:t>
            </a:r>
          </a:p>
        </p:txBody>
      </p:sp>
      <p:sp>
        <p:nvSpPr>
          <p:cNvPr id="4" name="Slide Number Placeholder 3"/>
          <p:cNvSpPr>
            <a:spLocks noGrp="1"/>
          </p:cNvSpPr>
          <p:nvPr>
            <p:ph type="sldNum" sz="quarter" idx="5"/>
          </p:nvPr>
        </p:nvSpPr>
        <p:spPr/>
        <p:txBody>
          <a:bodyPr/>
          <a:lstStyle/>
          <a:p>
            <a:fld id="{C86F15E9-0BE7-4FE3-9441-9D32F4679029}" type="slidenum">
              <a:rPr lang="en-US" smtClean="0"/>
              <a:pPr/>
              <a:t>19</a:t>
            </a:fld>
            <a:endParaRPr lang="en-US"/>
          </a:p>
        </p:txBody>
      </p:sp>
    </p:spTree>
    <p:extLst>
      <p:ext uri="{BB962C8B-B14F-4D97-AF65-F5344CB8AC3E}">
        <p14:creationId xmlns:p14="http://schemas.microsoft.com/office/powerpoint/2010/main" val="3746410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fertility preservation in adult women with cancer. The ASCO guidelines were written with cisgender women in mind. We will get to transgender patient needs later.</a:t>
            </a:r>
          </a:p>
        </p:txBody>
      </p:sp>
      <p:sp>
        <p:nvSpPr>
          <p:cNvPr id="4" name="Slide Number Placeholder 3"/>
          <p:cNvSpPr>
            <a:spLocks noGrp="1"/>
          </p:cNvSpPr>
          <p:nvPr>
            <p:ph type="sldNum" sz="quarter" idx="5"/>
          </p:nvPr>
        </p:nvSpPr>
        <p:spPr/>
        <p:txBody>
          <a:bodyPr/>
          <a:lstStyle/>
          <a:p>
            <a:fld id="{C86F15E9-0BE7-4FE3-9441-9D32F4679029}" type="slidenum">
              <a:rPr lang="en-US" smtClean="0"/>
              <a:pPr/>
              <a:t>20</a:t>
            </a:fld>
            <a:endParaRPr lang="en-US"/>
          </a:p>
        </p:txBody>
      </p:sp>
    </p:spTree>
    <p:extLst>
      <p:ext uri="{BB962C8B-B14F-4D97-AF65-F5344CB8AC3E}">
        <p14:creationId xmlns:p14="http://schemas.microsoft.com/office/powerpoint/2010/main" val="358322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our disclosures. This content was created by a review of ASCO guidelines, and was not prepared by ASCO or JCO. Also, please note that any information provided about fertility and </a:t>
            </a:r>
            <a:r>
              <a:rPr lang="en-US" dirty="0">
                <a:effectLst/>
                <a:latin typeface="Segoe UI" panose="020B0502040204020203" pitchFamily="34" charset="0"/>
              </a:rPr>
              <a:t>LGBTQ community was not part of the ASCO guidelines. </a:t>
            </a:r>
            <a:r>
              <a:rPr lang="en-US" dirty="0"/>
              <a:t>Learners should always seek out the latest information and guidelines before making clinical care decisions.</a:t>
            </a: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a:t>
            </a:fld>
            <a:endParaRPr lang="en-US"/>
          </a:p>
        </p:txBody>
      </p:sp>
    </p:spTree>
    <p:extLst>
      <p:ext uri="{BB962C8B-B14F-4D97-AF65-F5344CB8AC3E}">
        <p14:creationId xmlns:p14="http://schemas.microsoft.com/office/powerpoint/2010/main" val="692887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Embryo cryopreservation is routinely used to store surplus embryos after IVF and is a well-established method of preserving fertility in women diagnosed with cancer. </a:t>
            </a:r>
          </a:p>
          <a:p>
            <a:endParaRPr lang="en-US" dirty="0"/>
          </a:p>
          <a:p>
            <a:r>
              <a:rPr lang="en-US" dirty="0"/>
              <a:t>Cryopreservation of unfertilized embryos is also an available option. As of October 2012, experts considered cryopreservation of oocytes an effective method to help preserve fertility.</a:t>
            </a:r>
          </a:p>
          <a:p>
            <a:endParaRPr lang="en-US" dirty="0"/>
          </a:p>
          <a:p>
            <a:r>
              <a:rPr lang="en-US" dirty="0"/>
              <a:t>Cryopreservation of unfertilized oocytes may be well suited for certain women, including those who don’t have a male partner, don’t want to use donor sperm, and those with practical, religious or ethical objections to freezing fertilized embryos.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Fertility preservation, especially cryopreservation of unfertilized oocytes, should be performed in a facility with necessary expertise.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most cases, newer protocols for ovarian stimulation are cycle-day-independent, called random start, and can be started more quickly than older methods, which relied on timing with the menstrual cycle. </a:t>
            </a:r>
          </a:p>
          <a:p>
            <a:endParaRPr lang="en-US" dirty="0"/>
          </a:p>
          <a:p>
            <a:r>
              <a:rPr lang="en-US" dirty="0"/>
              <a:t>For patients with estrogen-sensitive breast cancer or gynecologic malignancies, there may be concern that fertility preservation or subsequent pregnancy could increase the risk of cancer recurrence. Aromatase inhibitor-based protocols may address these concerns and studies have not found evidence that fertility preservation or pregnancy increases cancer recurrence risk.</a:t>
            </a:r>
          </a:p>
        </p:txBody>
      </p:sp>
      <p:sp>
        <p:nvSpPr>
          <p:cNvPr id="4" name="Slide Number Placeholder 3"/>
          <p:cNvSpPr>
            <a:spLocks noGrp="1"/>
          </p:cNvSpPr>
          <p:nvPr>
            <p:ph type="sldNum" sz="quarter" idx="5"/>
          </p:nvPr>
        </p:nvSpPr>
        <p:spPr/>
        <p:txBody>
          <a:bodyPr/>
          <a:lstStyle/>
          <a:p>
            <a:fld id="{C86F15E9-0BE7-4FE3-9441-9D32F4679029}" type="slidenum">
              <a:rPr lang="en-US" smtClean="0"/>
              <a:pPr/>
              <a:t>21</a:t>
            </a:fld>
            <a:endParaRPr lang="en-US"/>
          </a:p>
        </p:txBody>
      </p:sp>
    </p:spTree>
    <p:extLst>
      <p:ext uri="{BB962C8B-B14F-4D97-AF65-F5344CB8AC3E}">
        <p14:creationId xmlns:p14="http://schemas.microsoft.com/office/powerpoint/2010/main" val="153757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recommendation regarding use of ovarian tissue cryopreservation and transplantation was also updated in 2018. Benefits of this method include that it can be performed immediately for future transplantation, may restore global ovarian function, and does not require ovarian stimulation. Ovarian tissue cryopreservation and transplantation also does not rely on sexual maturity and may be the only method available in children. It is no longer experimental in the US, Europe, Japan other localities.</a:t>
            </a:r>
          </a:p>
        </p:txBody>
      </p:sp>
      <p:sp>
        <p:nvSpPr>
          <p:cNvPr id="4" name="Slide Number Placeholder 3"/>
          <p:cNvSpPr>
            <a:spLocks noGrp="1"/>
          </p:cNvSpPr>
          <p:nvPr>
            <p:ph type="sldNum" sz="quarter" idx="5"/>
          </p:nvPr>
        </p:nvSpPr>
        <p:spPr/>
        <p:txBody>
          <a:bodyPr/>
          <a:lstStyle/>
          <a:p>
            <a:fld id="{C86F15E9-0BE7-4FE3-9441-9D32F4679029}" type="slidenum">
              <a:rPr lang="en-US" smtClean="0"/>
              <a:pPr/>
              <a:t>22</a:t>
            </a:fld>
            <a:endParaRPr lang="en-US"/>
          </a:p>
        </p:txBody>
      </p:sp>
    </p:spTree>
    <p:extLst>
      <p:ext uri="{BB962C8B-B14F-4D97-AF65-F5344CB8AC3E}">
        <p14:creationId xmlns:p14="http://schemas.microsoft.com/office/powerpoint/2010/main" val="2124322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patients with estrogen-sensitive breast cancer or gynecologic malignancies, there may be concern that fertility preservation or subsequent pregnancy could increase the risk of cancer recurrence. Aromatase inhibitor-based protocols may address these concerns and studies have not found evidence that fertility preservation or pregnancy increases cancer recurrence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Women with BRCA mutations may have lower ovarian reserve and may lose more of their ovarian reserve after chemotherapy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23</a:t>
            </a:fld>
            <a:endParaRPr lang="en-US"/>
          </a:p>
        </p:txBody>
      </p:sp>
    </p:spTree>
    <p:extLst>
      <p:ext uri="{BB962C8B-B14F-4D97-AF65-F5344CB8AC3E}">
        <p14:creationId xmlns:p14="http://schemas.microsoft.com/office/powerpoint/2010/main" val="2166094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other available methods for use in women include ovarian transposition and conservative gynecologic surgery. Ovarian transposition may be offered when cancer treatment includes pelvic irradiation, but patients should be made aware that this method isn’t always successful, and the ovaries may be exposed to some scatter radiation. There is also a risk that the ovaries will migrate back to their original position, so if this method is selected, the procedure should be performed as close to the time of radiation treatment as possible. </a:t>
            </a:r>
          </a:p>
          <a:p>
            <a:endParaRPr lang="en-US" dirty="0"/>
          </a:p>
          <a:p>
            <a:r>
              <a:rPr lang="en-US" dirty="0"/>
              <a:t>In general, surgical fertility preservation interventions focus on sparing the reproductive organs as much as possible. Ovarian cystectomy can be performed for early-stage ovarian cancer. In cervical cancer, surgical removal of the uterine cervix is also a possibility but is typically restricted to stage IA2 and IB cervical cancer with &lt; 2 cm diameter and &lt; 10 mm invasion. </a:t>
            </a:r>
          </a:p>
        </p:txBody>
      </p:sp>
      <p:sp>
        <p:nvSpPr>
          <p:cNvPr id="4" name="Slide Number Placeholder 3"/>
          <p:cNvSpPr>
            <a:spLocks noGrp="1"/>
          </p:cNvSpPr>
          <p:nvPr>
            <p:ph type="sldNum" sz="quarter" idx="5"/>
          </p:nvPr>
        </p:nvSpPr>
        <p:spPr/>
        <p:txBody>
          <a:bodyPr/>
          <a:lstStyle/>
          <a:p>
            <a:fld id="{C86F15E9-0BE7-4FE3-9441-9D32F4679029}" type="slidenum">
              <a:rPr lang="en-US" smtClean="0"/>
              <a:pPr/>
              <a:t>24</a:t>
            </a:fld>
            <a:endParaRPr lang="en-US"/>
          </a:p>
        </p:txBody>
      </p:sp>
    </p:spTree>
    <p:extLst>
      <p:ext uri="{BB962C8B-B14F-4D97-AF65-F5344CB8AC3E}">
        <p14:creationId xmlns:p14="http://schemas.microsoft.com/office/powerpoint/2010/main" val="1065476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recommendation about ovarian suppression was updated in 2018. The evidence behind use of </a:t>
            </a:r>
            <a:r>
              <a:rPr lang="en-US" dirty="0" err="1"/>
              <a:t>GnRHa</a:t>
            </a:r>
            <a:r>
              <a:rPr lang="en-US" dirty="0"/>
              <a:t> (</a:t>
            </a:r>
            <a:r>
              <a:rPr lang="en-US" b="0" i="0" dirty="0">
                <a:effectLst/>
                <a:latin typeface="Roboto" panose="020B0604020202020204" pitchFamily="2" charset="0"/>
              </a:rPr>
              <a:t>Gonadotropin-releasing hormone agonist)</a:t>
            </a:r>
            <a:r>
              <a:rPr lang="en-US" dirty="0"/>
              <a:t> and other ovarian suppression methods for fertility preservation is conflicting. This method should NEVER be offered as a fertility preservation method.. In young woman with breast cancer, when other proven methods of preservation are not feasible, some suggest </a:t>
            </a:r>
            <a:r>
              <a:rPr lang="en-US" dirty="0" err="1"/>
              <a:t>GnRHa</a:t>
            </a:r>
            <a:r>
              <a:rPr lang="en-US" dirty="0"/>
              <a:t> may be offered with the aim of reducing amenorrhea risk, but this is doubtful. </a:t>
            </a:r>
          </a:p>
        </p:txBody>
      </p:sp>
      <p:sp>
        <p:nvSpPr>
          <p:cNvPr id="4" name="Slide Number Placeholder 3"/>
          <p:cNvSpPr>
            <a:spLocks noGrp="1"/>
          </p:cNvSpPr>
          <p:nvPr>
            <p:ph type="sldNum" sz="quarter" idx="5"/>
          </p:nvPr>
        </p:nvSpPr>
        <p:spPr/>
        <p:txBody>
          <a:bodyPr/>
          <a:lstStyle/>
          <a:p>
            <a:fld id="{C86F15E9-0BE7-4FE3-9441-9D32F4679029}" type="slidenum">
              <a:rPr lang="en-US" smtClean="0"/>
              <a:pPr/>
              <a:t>25</a:t>
            </a:fld>
            <a:endParaRPr lang="en-US"/>
          </a:p>
        </p:txBody>
      </p:sp>
    </p:spTree>
    <p:extLst>
      <p:ext uri="{BB962C8B-B14F-4D97-AF65-F5344CB8AC3E}">
        <p14:creationId xmlns:p14="http://schemas.microsoft.com/office/powerpoint/2010/main" val="1556618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Fertility preservation option for post pubertal transwomen diagnosed with cancer is cryopreservation of ejaculated semen. It is important to consider the focused-use of their genitals to facilitate this process that can lead to gender dysphoria. </a:t>
            </a:r>
          </a:p>
          <a:p>
            <a:endParaRPr lang="en-US" dirty="0"/>
          </a:p>
          <a:p>
            <a:r>
              <a:rPr lang="en-US" dirty="0"/>
              <a:t>Transwomen who find the provision of ejaculated sample uncomfortable may opt for sperm aspiration or microsurgical sperm extraction as alternative methods, however, these options are more invasive and costly. </a:t>
            </a:r>
          </a:p>
        </p:txBody>
      </p:sp>
      <p:sp>
        <p:nvSpPr>
          <p:cNvPr id="4" name="Slide Number Placeholder 3"/>
          <p:cNvSpPr>
            <a:spLocks noGrp="1"/>
          </p:cNvSpPr>
          <p:nvPr>
            <p:ph type="sldNum" sz="quarter" idx="5"/>
          </p:nvPr>
        </p:nvSpPr>
        <p:spPr/>
        <p:txBody>
          <a:bodyPr/>
          <a:lstStyle/>
          <a:p>
            <a:fld id="{C86F15E9-0BE7-4FE3-9441-9D32F4679029}" type="slidenum">
              <a:rPr lang="en-US" smtClean="0"/>
              <a:pPr/>
              <a:t>26</a:t>
            </a:fld>
            <a:endParaRPr lang="en-US"/>
          </a:p>
        </p:txBody>
      </p:sp>
    </p:spTree>
    <p:extLst>
      <p:ext uri="{BB962C8B-B14F-4D97-AF65-F5344CB8AC3E}">
        <p14:creationId xmlns:p14="http://schemas.microsoft.com/office/powerpoint/2010/main" val="2795504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working with children, especially prepubertal children, some additional considerations are needed, due to the limited fertility preservation options available for pediatric patients. </a:t>
            </a:r>
          </a:p>
        </p:txBody>
      </p:sp>
      <p:sp>
        <p:nvSpPr>
          <p:cNvPr id="4" name="Slide Number Placeholder 3"/>
          <p:cNvSpPr>
            <a:spLocks noGrp="1"/>
          </p:cNvSpPr>
          <p:nvPr>
            <p:ph type="sldNum" sz="quarter" idx="5"/>
          </p:nvPr>
        </p:nvSpPr>
        <p:spPr/>
        <p:txBody>
          <a:bodyPr/>
          <a:lstStyle/>
          <a:p>
            <a:fld id="{C86F15E9-0BE7-4FE3-9441-9D32F4679029}" type="slidenum">
              <a:rPr lang="en-US" smtClean="0"/>
              <a:pPr/>
              <a:t>27</a:t>
            </a:fld>
            <a:endParaRPr lang="en-US"/>
          </a:p>
        </p:txBody>
      </p:sp>
    </p:spTree>
    <p:extLst>
      <p:ext uri="{BB962C8B-B14F-4D97-AF65-F5344CB8AC3E}">
        <p14:creationId xmlns:p14="http://schemas.microsoft.com/office/powerpoint/2010/main" val="3699882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working with post pubertal children with cancer, the established methods of fertility preservation discussed earlier in this presentation are recommended. These are oocyte and ovarian tissue cryopreservation for female children and sperm cryopreservation for male children </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28</a:t>
            </a:fld>
            <a:endParaRPr lang="en-US"/>
          </a:p>
        </p:txBody>
      </p:sp>
    </p:spTree>
    <p:extLst>
      <p:ext uri="{BB962C8B-B14F-4D97-AF65-F5344CB8AC3E}">
        <p14:creationId xmlns:p14="http://schemas.microsoft.com/office/powerpoint/2010/main" val="2055378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prepubertal children diagnosed with cancer, there are more limited options for fertility preservation, and some remain under investigation. Only ovarian or testicular cryopreservation are available for use in these patients. Ovarian tissue cryopreservation can be combined with aspiration of immature oocytes from the follicles on the surface of the harvested tissue, followed by in vitro maturation and oocyte cryopreservation. Testicular cryopreservation remains experimental.</a:t>
            </a:r>
          </a:p>
          <a:p>
            <a:endParaRPr lang="en-US" dirty="0"/>
          </a:p>
          <a:p>
            <a:r>
              <a:rPr lang="en-US" dirty="0"/>
              <a:t>In all cases involving minors, consent from the parent or guardian &amp; assent from the child is required. </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29</a:t>
            </a:fld>
            <a:endParaRPr lang="en-US"/>
          </a:p>
        </p:txBody>
      </p:sp>
    </p:spTree>
    <p:extLst>
      <p:ext uri="{BB962C8B-B14F-4D97-AF65-F5344CB8AC3E}">
        <p14:creationId xmlns:p14="http://schemas.microsoft.com/office/powerpoint/2010/main" val="2420500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Fertility preservation discussions with children and adolescents diagnosed with cancer, should include parents but should ensure maintenance of patient's autonomy. It is important to consider that there may be disagreements between adolescents and their parents about the uptake of fertility preservation methods. </a:t>
            </a:r>
          </a:p>
          <a:p>
            <a:pPr marL="171450" indent="-171450">
              <a:buFont typeface="Arial" panose="020B0604020202020204" pitchFamily="34" charset="0"/>
              <a:buChar char="•"/>
            </a:pPr>
            <a:r>
              <a:rPr lang="en-US" dirty="0"/>
              <a:t>The only option for prepubertal children are ovarian tissue banking with or without oocyte in vitro maturation,  and testicular tissue cryopreservation; however, the testicular cryopreservation is in the experimental phase and not available as established techniques</a:t>
            </a:r>
          </a:p>
          <a:p>
            <a:pPr marL="171450" indent="-171450">
              <a:buFont typeface="Arial" panose="020B0604020202020204" pitchFamily="34" charset="0"/>
              <a:buChar char="•"/>
            </a:pPr>
            <a:r>
              <a:rPr lang="en-US" dirty="0"/>
              <a:t>Post-pubertal children should receive fertility preservation counselling and be offered the same options offered for adults with the exception of embryo freezing.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30</a:t>
            </a:fld>
            <a:endParaRPr lang="en-US"/>
          </a:p>
        </p:txBody>
      </p:sp>
    </p:spTree>
    <p:extLst>
      <p:ext uri="{BB962C8B-B14F-4D97-AF65-F5344CB8AC3E}">
        <p14:creationId xmlns:p14="http://schemas.microsoft.com/office/powerpoint/2010/main" val="394652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cover three learning objectives in this presentation. </a:t>
            </a:r>
          </a:p>
          <a:p>
            <a:br>
              <a:rPr lang="en-US" dirty="0"/>
            </a:br>
            <a:r>
              <a:rPr lang="en-US" dirty="0"/>
              <a:t>First,  we will describe the impact of cancer and cancer treatment on fertility. </a:t>
            </a:r>
          </a:p>
          <a:p>
            <a:endParaRPr lang="en-US" dirty="0"/>
          </a:p>
          <a:p>
            <a:r>
              <a:rPr lang="en-US" dirty="0"/>
              <a:t>Next, we will identify methods of fertility preservation in different target populations diagnosed with cancer</a:t>
            </a:r>
          </a:p>
          <a:p>
            <a:endParaRPr lang="en-US" dirty="0"/>
          </a:p>
          <a:p>
            <a:r>
              <a:rPr lang="en-US" dirty="0"/>
              <a:t>And lastly, will describe the role of the health care provider in fertility preservation for patients with cancer</a:t>
            </a:r>
          </a:p>
        </p:txBody>
      </p:sp>
      <p:sp>
        <p:nvSpPr>
          <p:cNvPr id="4" name="Slide Number Placeholder 3"/>
          <p:cNvSpPr>
            <a:spLocks noGrp="1"/>
          </p:cNvSpPr>
          <p:nvPr>
            <p:ph type="sldNum" sz="quarter" idx="5"/>
          </p:nvPr>
        </p:nvSpPr>
        <p:spPr/>
        <p:txBody>
          <a:bodyPr/>
          <a:lstStyle/>
          <a:p>
            <a:fld id="{C86F15E9-0BE7-4FE3-9441-9D32F4679029}" type="slidenum">
              <a:rPr lang="en-US" smtClean="0"/>
              <a:pPr/>
              <a:t>4</a:t>
            </a:fld>
            <a:endParaRPr lang="en-US"/>
          </a:p>
        </p:txBody>
      </p:sp>
    </p:spTree>
    <p:extLst>
      <p:ext uri="{BB962C8B-B14F-4D97-AF65-F5344CB8AC3E}">
        <p14:creationId xmlns:p14="http://schemas.microsoft.com/office/powerpoint/2010/main" val="813582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discuss recommendations regarding the role of the health care provider in fertility preservation. </a:t>
            </a:r>
          </a:p>
        </p:txBody>
      </p:sp>
      <p:sp>
        <p:nvSpPr>
          <p:cNvPr id="4" name="Slide Number Placeholder 3"/>
          <p:cNvSpPr>
            <a:spLocks noGrp="1"/>
          </p:cNvSpPr>
          <p:nvPr>
            <p:ph type="sldNum" sz="quarter" idx="5"/>
          </p:nvPr>
        </p:nvSpPr>
        <p:spPr/>
        <p:txBody>
          <a:bodyPr/>
          <a:lstStyle/>
          <a:p>
            <a:fld id="{C86F15E9-0BE7-4FE3-9441-9D32F4679029}" type="slidenum">
              <a:rPr lang="en-US" smtClean="0"/>
              <a:pPr/>
              <a:t>31</a:t>
            </a:fld>
            <a:endParaRPr lang="en-US"/>
          </a:p>
        </p:txBody>
      </p:sp>
    </p:spTree>
    <p:extLst>
      <p:ext uri="{BB962C8B-B14F-4D97-AF65-F5344CB8AC3E}">
        <p14:creationId xmlns:p14="http://schemas.microsoft.com/office/powerpoint/2010/main" val="2023430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All providers working with oncology patients should actively facilitate and ask patients about their interest in parenthood and fertility preservation. Patients may not be thinking about fertility given everything else they are processing. Providers should be prepared to discuss infertility as a possible effect of cancer treatment. The provider should encourage patients to participate in available cancer registries and clinical studies where appropriate. These are important tools for understanding the safety and effectiveness of fertility preservation strategies in patients with cancer. Further, the provider should refer any patient who is interested in, and those who are either ambivalent or hesitant about, fertility preservation to specialists as soon as possible. The potential of infertility may also cause distress in some patients, and these patients should be referred to mental health professionals for guidance and support.</a:t>
            </a:r>
          </a:p>
          <a:p>
            <a:endParaRPr lang="en-US" sz="800" dirty="0">
              <a:latin typeface="+mj-lt"/>
            </a:endParaRPr>
          </a:p>
          <a:p>
            <a:endParaRPr lang="en-US" sz="800" dirty="0">
              <a:latin typeface="+mj-lt"/>
            </a:endParaRP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32</a:t>
            </a:fld>
            <a:endParaRPr lang="en-US"/>
          </a:p>
        </p:txBody>
      </p:sp>
    </p:spTree>
    <p:extLst>
      <p:ext uri="{BB962C8B-B14F-4D97-AF65-F5344CB8AC3E}">
        <p14:creationId xmlns:p14="http://schemas.microsoft.com/office/powerpoint/2010/main" val="1130394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For Transgender and Non-Binary persons:</a:t>
            </a:r>
          </a:p>
          <a:p>
            <a:r>
              <a:rPr lang="en-US" dirty="0">
                <a:latin typeface="+mj-lt"/>
              </a:rPr>
              <a:t>Research shown recurring patterns of negative clinical experiences which symbolize healthcare providers’ discriminating attitudes and assumptions of heterosexuality. Health care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dirty="0">
                <a:ln>
                  <a:noFill/>
                </a:ln>
                <a:solidFill>
                  <a:prstClr val="black"/>
                </a:solidFill>
                <a:effectLst/>
                <a:uLnTx/>
                <a:uFillTx/>
                <a:latin typeface="+mj-lt"/>
                <a:ea typeface="+mn-ea"/>
                <a:cs typeface="+mn-cs"/>
              </a:rPr>
              <a:t>Should treat all requests for fertility services without regard to gender identity 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dirty="0">
                <a:ln>
                  <a:noFill/>
                </a:ln>
                <a:solidFill>
                  <a:prstClr val="black"/>
                </a:solidFill>
                <a:effectLst/>
                <a:uLnTx/>
                <a:uFillTx/>
                <a:latin typeface="+mj-lt"/>
                <a:ea typeface="+mn-ea"/>
                <a:cs typeface="+mn-cs"/>
              </a:rPr>
              <a:t>Should be educated on how to provide culturally competent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Should offer FP counseling to individuals before gender transition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Should ensure that transgender patients who seek fertility services are informed about any distinctive medical risks and the lack of data about long-term outcomes for patients and their offspring.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Should treat all requests for assisted reproduction without regard to gender identity status.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Organizations without sufficient resources to offer care have an ethical duty to assist in referral to providers equipped to manage such patients.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For adolescent and young adults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Addressing fertility preservation may be difficult as patients may not be willing to disclose their sexual orientation. It is thus important to integrate FP options that are considerate of sexual diversity as routine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Health care providers should aim to obtain training on sexual diversity which may help identify personal biases, heteronormative assumptions and homophobic attitudes that may impact service provision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Health care providers should be familiar with resources, referrals and support services for LGB adolescents who may be interested in fertility preservation and parenthood</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33</a:t>
            </a:fld>
            <a:endParaRPr lang="en-US"/>
          </a:p>
        </p:txBody>
      </p:sp>
    </p:spTree>
    <p:extLst>
      <p:ext uri="{BB962C8B-B14F-4D97-AF65-F5344CB8AC3E}">
        <p14:creationId xmlns:p14="http://schemas.microsoft.com/office/powerpoint/2010/main" val="3223234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cs typeface="Arial" panose="020B0604020202020204" pitchFamily="34" charset="0"/>
              </a:rPr>
              <a:t>Communication and ethical considerations for fertility preservation for patients with childhood, adolescent, and young adult cancer: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Involve patients or their parents, caregivers, or partners, or both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Offer a private conversation with the patient depending on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Offer a separate conversation with parents, caregivers, or partners after consent or assent of the patient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Consider the patient’s age, developmental status, and the family’s cultural and religious beliefs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Provide emotional support to patients and their parents, caregivers, or partners during counselling about treatment-related infertility risk and fertility preservation and prompt psychosocial specialist referrals as and when appropriate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Initiate counselling as early as possible after a cancer diagnosis and a treatment plan have been established, or when a change in disease status occurs that requires treatment intensification with gonadotoxic agents or methods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Offer counselling on an ongoing basis during treatment and throughout survivorship because the infertility risk or patient’s ideas might change</a:t>
            </a:r>
            <a:endParaRPr lang="en-US" b="0" i="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cs typeface="Arial" panose="020B0604020202020204" pitchFamily="34" charset="0"/>
              </a:rPr>
              <a:t>These recommendations are from the </a:t>
            </a:r>
            <a:r>
              <a:rPr lang="en-US" b="0" i="0" dirty="0" err="1">
                <a:effectLst/>
                <a:latin typeface="Arial" panose="020B0604020202020204" pitchFamily="34" charset="0"/>
                <a:cs typeface="Arial" panose="020B0604020202020204" pitchFamily="34" charset="0"/>
              </a:rPr>
              <a:t>PanCareLIFE</a:t>
            </a:r>
            <a:r>
              <a:rPr lang="en-US" b="0" i="0" dirty="0">
                <a:effectLst/>
                <a:latin typeface="Arial" panose="020B0604020202020204" pitchFamily="34" charset="0"/>
                <a:cs typeface="Arial" panose="020B0604020202020204" pitchFamily="34" charset="0"/>
              </a:rPr>
              <a:t> Consortium and the International Late Effects of Childhood Cancer Guideline Harmonization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05050"/>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C86F15E9-0BE7-4FE3-9441-9D32F4679029}" type="slidenum">
              <a:rPr lang="en-US" smtClean="0"/>
              <a:pPr/>
              <a:t>34</a:t>
            </a:fld>
            <a:endParaRPr lang="en-US"/>
          </a:p>
        </p:txBody>
      </p:sp>
    </p:spTree>
    <p:extLst>
      <p:ext uri="{BB962C8B-B14F-4D97-AF65-F5344CB8AC3E}">
        <p14:creationId xmlns:p14="http://schemas.microsoft.com/office/powerpoint/2010/main" val="299252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treatment and fertility preservation can be expensive, and patients are increasingly required to pay a larger portion of their care costs through deductibles and coinsurance. The costs may vary by insurance coverage type. Discussing cost is an important part of shared decision-making between the patient and provider. In cases when there are two practical, feasible methods that are comparable in terms of the harms and benefits, the provider should discuss the availability of alternative, less expensive methods. </a:t>
            </a:r>
          </a:p>
          <a:p>
            <a:endParaRPr lang="en-US" dirty="0"/>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35</a:t>
            </a:fld>
            <a:endParaRPr lang="en-US"/>
          </a:p>
        </p:txBody>
      </p:sp>
    </p:spTree>
    <p:extLst>
      <p:ext uri="{BB962C8B-B14F-4D97-AF65-F5344CB8AC3E}">
        <p14:creationId xmlns:p14="http://schemas.microsoft.com/office/powerpoint/2010/main" val="942180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infertility can affect any patient with cancer, studies have found that female patients with lower education levels, those who have had prior children, and those older than 35 were less likely to receive fertility counseling.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young adults, despite both males and females expressing the importance of their ability to have children after treatment, females were significantly more likely to receive fertility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Providers should be aware of these disparities and work to ensure all patients interested in, ambivalent about, or hesitant about fertility preservation receive a counseling referral prior to initiation of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Counselling on fertility preservation should be universal.</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36</a:t>
            </a:fld>
            <a:endParaRPr lang="en-US"/>
          </a:p>
        </p:txBody>
      </p:sp>
    </p:spTree>
    <p:extLst>
      <p:ext uri="{BB962C8B-B14F-4D97-AF65-F5344CB8AC3E}">
        <p14:creationId xmlns:p14="http://schemas.microsoft.com/office/powerpoint/2010/main" val="623509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recap, here are some key takeaways from this presentation. </a:t>
            </a:r>
          </a:p>
          <a:p>
            <a:endParaRPr lang="en-US" dirty="0"/>
          </a:p>
          <a:p>
            <a:pPr marL="228600" indent="-228600">
              <a:buAutoNum type="arabicParenR"/>
            </a:pPr>
            <a:r>
              <a:rPr lang="en-US" dirty="0"/>
              <a:t>Providers should be ready to discuss fertility preservation with their patients as soon as possible after cancer diagnosis</a:t>
            </a:r>
          </a:p>
          <a:p>
            <a:pPr marL="228600" indent="-228600">
              <a:buAutoNum type="arabicParenR"/>
            </a:pPr>
            <a:endParaRPr lang="en-US" dirty="0"/>
          </a:p>
          <a:p>
            <a:pPr marL="228600" indent="-228600">
              <a:buAutoNum type="arabicParenR"/>
            </a:pPr>
            <a:r>
              <a:rPr lang="en-US" dirty="0"/>
              <a:t>Providers should document all fertility-related conversations in the patient’s medical record and refer the patient to reproductive specialists and psychosocial providers, as needed</a:t>
            </a:r>
          </a:p>
          <a:p>
            <a:pPr marL="228600" indent="-228600">
              <a:buAutoNum type="arabicParenR"/>
            </a:pPr>
            <a:endParaRPr lang="en-US" dirty="0"/>
          </a:p>
          <a:p>
            <a:pPr marL="228600" indent="-228600">
              <a:buAutoNum type="arabicParenR"/>
            </a:pPr>
            <a:r>
              <a:rPr lang="en-US" dirty="0"/>
              <a:t>Providers should be aware of health disparities in access to care and aim to provide the highest level of care, especially to vulnerable populations i.e.</a:t>
            </a:r>
          </a:p>
          <a:p>
            <a:pPr marL="457200" lvl="1" indent="0">
              <a:buNone/>
            </a:pPr>
            <a:r>
              <a:rPr lang="en-US" dirty="0"/>
              <a:t>-Providers should increase their knowledge base and strive to provide highest level of care to vulnerable populations that may be prone to disparities in access to care </a:t>
            </a:r>
          </a:p>
        </p:txBody>
      </p:sp>
      <p:sp>
        <p:nvSpPr>
          <p:cNvPr id="4" name="Slide Number Placeholder 3"/>
          <p:cNvSpPr>
            <a:spLocks noGrp="1"/>
          </p:cNvSpPr>
          <p:nvPr>
            <p:ph type="sldNum" sz="quarter" idx="5"/>
          </p:nvPr>
        </p:nvSpPr>
        <p:spPr/>
        <p:txBody>
          <a:bodyPr/>
          <a:lstStyle/>
          <a:p>
            <a:fld id="{C86F15E9-0BE7-4FE3-9441-9D32F4679029}" type="slidenum">
              <a:rPr lang="en-US" smtClean="0"/>
              <a:pPr/>
              <a:t>37</a:t>
            </a:fld>
            <a:endParaRPr lang="en-US"/>
          </a:p>
        </p:txBody>
      </p:sp>
    </p:spTree>
    <p:extLst>
      <p:ext uri="{BB962C8B-B14F-4D97-AF65-F5344CB8AC3E}">
        <p14:creationId xmlns:p14="http://schemas.microsoft.com/office/powerpoint/2010/main" val="109670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recommendations presented here are based on the 2018 ASCO guidelines. For additional information, including a more in-depth discussion of the evidence, the 2018, 2013 and 2006 versions are available through these links. </a:t>
            </a:r>
          </a:p>
        </p:txBody>
      </p:sp>
      <p:sp>
        <p:nvSpPr>
          <p:cNvPr id="4" name="Slide Number Placeholder 3"/>
          <p:cNvSpPr>
            <a:spLocks noGrp="1"/>
          </p:cNvSpPr>
          <p:nvPr>
            <p:ph type="sldNum" sz="quarter" idx="5"/>
          </p:nvPr>
        </p:nvSpPr>
        <p:spPr/>
        <p:txBody>
          <a:bodyPr/>
          <a:lstStyle/>
          <a:p>
            <a:fld id="{C86F15E9-0BE7-4FE3-9441-9D32F4679029}" type="slidenum">
              <a:rPr lang="en-US" smtClean="0"/>
              <a:pPr/>
              <a:t>38</a:t>
            </a:fld>
            <a:endParaRPr lang="en-US"/>
          </a:p>
        </p:txBody>
      </p:sp>
    </p:spTree>
    <p:extLst>
      <p:ext uri="{BB962C8B-B14F-4D97-AF65-F5344CB8AC3E}">
        <p14:creationId xmlns:p14="http://schemas.microsoft.com/office/powerpoint/2010/main" val="4150279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here are the references used to develop this presentation</a:t>
            </a:r>
          </a:p>
          <a:p>
            <a:r>
              <a:rPr lang="en-US" dirty="0"/>
              <a:t> </a:t>
            </a:r>
          </a:p>
        </p:txBody>
      </p:sp>
      <p:sp>
        <p:nvSpPr>
          <p:cNvPr id="4" name="Slide Number Placeholder 3"/>
          <p:cNvSpPr>
            <a:spLocks noGrp="1"/>
          </p:cNvSpPr>
          <p:nvPr>
            <p:ph type="sldNum" sz="quarter" idx="5"/>
          </p:nvPr>
        </p:nvSpPr>
        <p:spPr/>
        <p:txBody>
          <a:bodyPr/>
          <a:lstStyle/>
          <a:p>
            <a:fld id="{C86F15E9-0BE7-4FE3-9441-9D32F4679029}" type="slidenum">
              <a:rPr lang="en-US" smtClean="0"/>
              <a:pPr/>
              <a:t>39</a:t>
            </a:fld>
            <a:endParaRPr lang="en-US"/>
          </a:p>
        </p:txBody>
      </p:sp>
    </p:spTree>
    <p:extLst>
      <p:ext uri="{BB962C8B-B14F-4D97-AF65-F5344CB8AC3E}">
        <p14:creationId xmlns:p14="http://schemas.microsoft.com/office/powerpoint/2010/main" val="3647880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here are the references used to develop this presentation</a:t>
            </a:r>
          </a:p>
          <a:p>
            <a:r>
              <a:rPr lang="en-US" dirty="0"/>
              <a:t> </a:t>
            </a:r>
          </a:p>
        </p:txBody>
      </p:sp>
      <p:sp>
        <p:nvSpPr>
          <p:cNvPr id="4" name="Slide Number Placeholder 3"/>
          <p:cNvSpPr>
            <a:spLocks noGrp="1"/>
          </p:cNvSpPr>
          <p:nvPr>
            <p:ph type="sldNum" sz="quarter" idx="5"/>
          </p:nvPr>
        </p:nvSpPr>
        <p:spPr/>
        <p:txBody>
          <a:bodyPr/>
          <a:lstStyle/>
          <a:p>
            <a:fld id="{C86F15E9-0BE7-4FE3-9441-9D32F4679029}" type="slidenum">
              <a:rPr lang="en-US" smtClean="0"/>
              <a:pPr/>
              <a:t>40</a:t>
            </a:fld>
            <a:endParaRPr lang="en-US"/>
          </a:p>
        </p:txBody>
      </p:sp>
    </p:spTree>
    <p:extLst>
      <p:ext uri="{BB962C8B-B14F-4D97-AF65-F5344CB8AC3E}">
        <p14:creationId xmlns:p14="http://schemas.microsoft.com/office/powerpoint/2010/main" val="312421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Cancer-related infertility can affect both male and female patients. </a:t>
            </a:r>
          </a:p>
        </p:txBody>
      </p:sp>
      <p:sp>
        <p:nvSpPr>
          <p:cNvPr id="4" name="Slide Number Placeholder 3"/>
          <p:cNvSpPr>
            <a:spLocks noGrp="1"/>
          </p:cNvSpPr>
          <p:nvPr>
            <p:ph type="sldNum" sz="quarter" idx="5"/>
          </p:nvPr>
        </p:nvSpPr>
        <p:spPr/>
        <p:txBody>
          <a:bodyPr/>
          <a:lstStyle/>
          <a:p>
            <a:fld id="{C86F15E9-0BE7-4FE3-9441-9D32F4679029}" type="slidenum">
              <a:rPr lang="en-US" smtClean="0"/>
              <a:pPr/>
              <a:t>5</a:t>
            </a:fld>
            <a:endParaRPr lang="en-US"/>
          </a:p>
        </p:txBody>
      </p:sp>
    </p:spTree>
    <p:extLst>
      <p:ext uri="{BB962C8B-B14F-4D97-AF65-F5344CB8AC3E}">
        <p14:creationId xmlns:p14="http://schemas.microsoft.com/office/powerpoint/2010/main" val="2538079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here are the references used to develop this presentation</a:t>
            </a:r>
          </a:p>
          <a:p>
            <a:r>
              <a:rPr lang="en-US" dirty="0"/>
              <a:t> </a:t>
            </a:r>
          </a:p>
        </p:txBody>
      </p:sp>
      <p:sp>
        <p:nvSpPr>
          <p:cNvPr id="4" name="Slide Number Placeholder 3"/>
          <p:cNvSpPr>
            <a:spLocks noGrp="1"/>
          </p:cNvSpPr>
          <p:nvPr>
            <p:ph type="sldNum" sz="quarter" idx="5"/>
          </p:nvPr>
        </p:nvSpPr>
        <p:spPr/>
        <p:txBody>
          <a:bodyPr/>
          <a:lstStyle/>
          <a:p>
            <a:fld id="{C86F15E9-0BE7-4FE3-9441-9D32F4679029}" type="slidenum">
              <a:rPr lang="en-US" smtClean="0"/>
              <a:pPr/>
              <a:t>41</a:t>
            </a:fld>
            <a:endParaRPr lang="en-US"/>
          </a:p>
        </p:txBody>
      </p:sp>
    </p:spTree>
    <p:extLst>
      <p:ext uri="{BB962C8B-B14F-4D97-AF65-F5344CB8AC3E}">
        <p14:creationId xmlns:p14="http://schemas.microsoft.com/office/powerpoint/2010/main" val="3967601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here are the references used to develop this presentation</a:t>
            </a:r>
          </a:p>
          <a:p>
            <a:r>
              <a:rPr lang="en-US" dirty="0"/>
              <a:t> </a:t>
            </a:r>
          </a:p>
        </p:txBody>
      </p:sp>
      <p:sp>
        <p:nvSpPr>
          <p:cNvPr id="4" name="Slide Number Placeholder 3"/>
          <p:cNvSpPr>
            <a:spLocks noGrp="1"/>
          </p:cNvSpPr>
          <p:nvPr>
            <p:ph type="sldNum" sz="quarter" idx="5"/>
          </p:nvPr>
        </p:nvSpPr>
        <p:spPr/>
        <p:txBody>
          <a:bodyPr/>
          <a:lstStyle/>
          <a:p>
            <a:fld id="{C86F15E9-0BE7-4FE3-9441-9D32F4679029}" type="slidenum">
              <a:rPr lang="en-US" smtClean="0"/>
              <a:pPr/>
              <a:t>42</a:t>
            </a:fld>
            <a:endParaRPr lang="en-US"/>
          </a:p>
        </p:txBody>
      </p:sp>
    </p:spTree>
    <p:extLst>
      <p:ext uri="{BB962C8B-B14F-4D97-AF65-F5344CB8AC3E}">
        <p14:creationId xmlns:p14="http://schemas.microsoft.com/office/powerpoint/2010/main" val="1794594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was</a:t>
            </a:r>
            <a:r>
              <a:rPr lang="en-US" baseline="0" dirty="0"/>
              <a:t> supported by cooperative agreements from the CDC. It’s contents are solely the responsibility of the authors and do not necessarily represent the official views of the CDC. No industry funding was used to support this work.</a:t>
            </a:r>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43</a:t>
            </a:fld>
            <a:endParaRPr lang="en-US"/>
          </a:p>
        </p:txBody>
      </p:sp>
    </p:spTree>
    <p:extLst>
      <p:ext uri="{BB962C8B-B14F-4D97-AF65-F5344CB8AC3E}">
        <p14:creationId xmlns:p14="http://schemas.microsoft.com/office/powerpoint/2010/main" val="556386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You can contact me here and connect with the GW Cancer Center using the links on these slides. </a:t>
            </a:r>
          </a:p>
        </p:txBody>
      </p:sp>
      <p:sp>
        <p:nvSpPr>
          <p:cNvPr id="4" name="Slide Number Placeholder 3"/>
          <p:cNvSpPr>
            <a:spLocks noGrp="1"/>
          </p:cNvSpPr>
          <p:nvPr>
            <p:ph type="sldNum" sz="quarter" idx="5"/>
          </p:nvPr>
        </p:nvSpPr>
        <p:spPr/>
        <p:txBody>
          <a:bodyPr/>
          <a:lstStyle/>
          <a:p>
            <a:fld id="{C86F15E9-0BE7-4FE3-9441-9D32F4679029}" type="slidenum">
              <a:rPr lang="en-US" smtClean="0"/>
              <a:pPr/>
              <a:t>44</a:t>
            </a:fld>
            <a:endParaRPr lang="en-US"/>
          </a:p>
        </p:txBody>
      </p:sp>
    </p:spTree>
    <p:extLst>
      <p:ext uri="{BB962C8B-B14F-4D97-AF65-F5344CB8AC3E}">
        <p14:creationId xmlns:p14="http://schemas.microsoft.com/office/powerpoint/2010/main" val="357110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causes of infertility in male patients with cancer include:</a:t>
            </a:r>
          </a:p>
          <a:p>
            <a:pPr marL="171450" indent="-171450">
              <a:buFont typeface="Arial" panose="020B0604020202020204" pitchFamily="34" charset="0"/>
              <a:buChar char="•"/>
            </a:pPr>
            <a:r>
              <a:rPr lang="en-US" dirty="0"/>
              <a:t>Effects of the cancer itself, such as impaired spermatogenesis </a:t>
            </a:r>
          </a:p>
          <a:p>
            <a:pPr marL="171450" indent="-171450">
              <a:buFont typeface="Arial" panose="020B0604020202020204" pitchFamily="34" charset="0"/>
              <a:buChar char="•"/>
            </a:pPr>
            <a:r>
              <a:rPr lang="en-US" dirty="0"/>
              <a:t>Anatomic changes, such as prostate removal, arterial injury during surgery, gonadal damage, or structural changes in erectile tissue</a:t>
            </a:r>
          </a:p>
          <a:p>
            <a:pPr marL="171450" indent="-171450">
              <a:buFont typeface="Arial" panose="020B0604020202020204" pitchFamily="34" charset="0"/>
              <a:buChar char="•"/>
            </a:pPr>
            <a:r>
              <a:rPr lang="en-US" dirty="0"/>
              <a:t>Primary or secondary hormone disruptions, due to either the cancer itself or associated treatments, including the chemotherapy drugs used</a:t>
            </a:r>
          </a:p>
          <a:p>
            <a:pPr marL="171450" indent="-171450">
              <a:buFont typeface="Arial" panose="020B0604020202020204" pitchFamily="34" charset="0"/>
              <a:buChar char="•"/>
            </a:pPr>
            <a:r>
              <a:rPr lang="en-US" dirty="0"/>
              <a:t>Damage or depletion of germinal stem cells from chemotherapy or radiation treatments, which may affect sperm quality and quantity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impact of chemotherapy on male fertility can be observed and measured by compromised sperm number, motility or morphology, and DNA integrity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prostate cancer survivors, post-operative erectile dysfunction and other sexual side effects are common.</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6</a:t>
            </a:fld>
            <a:endParaRPr lang="en-US"/>
          </a:p>
        </p:txBody>
      </p:sp>
    </p:spTree>
    <p:extLst>
      <p:ext uri="{BB962C8B-B14F-4D97-AF65-F5344CB8AC3E}">
        <p14:creationId xmlns:p14="http://schemas.microsoft.com/office/powerpoint/2010/main" val="291088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female patients with cancer, causes of infertility may include:</a:t>
            </a:r>
          </a:p>
          <a:p>
            <a:pPr marL="171450" indent="-171450">
              <a:buFont typeface="Arial" panose="020B0604020202020204" pitchFamily="34" charset="0"/>
              <a:buChar char="•"/>
            </a:pPr>
            <a:r>
              <a:rPr lang="en-US" dirty="0"/>
              <a:t>Decreased ovarian reserve from damage to the follicles, in excess of natural depletion from age</a:t>
            </a:r>
          </a:p>
          <a:p>
            <a:pPr marL="171450" indent="-171450">
              <a:buFont typeface="Arial" panose="020B0604020202020204" pitchFamily="34" charset="0"/>
              <a:buChar char="•"/>
            </a:pPr>
            <a:r>
              <a:rPr lang="en-US" dirty="0"/>
              <a:t>Effects on hormone production though these can be easily overcome by hormonal treatments if there is no damage to ovarian reserve.</a:t>
            </a:r>
          </a:p>
          <a:p>
            <a:pPr marL="171450" indent="-171450">
              <a:buFont typeface="Arial" panose="020B0604020202020204" pitchFamily="34" charset="0"/>
              <a:buChar char="•"/>
            </a:pPr>
            <a:r>
              <a:rPr lang="en-US" dirty="0"/>
              <a:t>Changes in the anatomy or function of the ovaries, fallopian tubes, uterus, or cervix, which may prevent natural conception or successful pregnancy, necessitating assisted reproductive technology treatments.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Cancer surgery, chemotherapy or radiotherapy can have more severe effects on the reproduction  process than the cancer process itself. </a:t>
            </a:r>
          </a:p>
          <a:p>
            <a:pPr marL="0" indent="0">
              <a:buFont typeface="Arial" panose="020B0604020202020204" pitchFamily="34" charset="0"/>
              <a:buNone/>
            </a:pPr>
            <a:r>
              <a:rPr lang="en-US" dirty="0"/>
              <a:t>Surgery: Removal of tumor in or near another reproductive organ/pelvic or abdominal organs or near the nervous system may affect a woman's fertility</a:t>
            </a:r>
          </a:p>
          <a:p>
            <a:pPr marL="0" indent="0">
              <a:buFont typeface="Arial" panose="020B0604020202020204" pitchFamily="34" charset="0"/>
              <a:buNone/>
            </a:pPr>
            <a:r>
              <a:rPr lang="en-US" dirty="0"/>
              <a:t>Radiation therapy: Aimed at or around a woman’s reproductive organs can affect fertility </a:t>
            </a:r>
          </a:p>
          <a:p>
            <a:pPr marL="0" indent="0">
              <a:buFont typeface="Arial" panose="020B0604020202020204" pitchFamily="34" charset="0"/>
              <a:buNone/>
            </a:pPr>
            <a:r>
              <a:rPr lang="en-US" dirty="0"/>
              <a:t>Chemotherapy: commonly used cancer drugs deplete ovarian reserve and may affect fertility and potentially lead to premature or early menopause. Higher doses are more likely to cause imminent fertility changes and drug combinations may have even a greater effect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7</a:t>
            </a:fld>
            <a:endParaRPr lang="en-US"/>
          </a:p>
        </p:txBody>
      </p:sp>
    </p:spTree>
    <p:extLst>
      <p:ext uri="{BB962C8B-B14F-4D97-AF65-F5344CB8AC3E}">
        <p14:creationId xmlns:p14="http://schemas.microsoft.com/office/powerpoint/2010/main" val="13483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Cancer treatment can cause infertility through cellular damage or removal of gonadal organs</a:t>
            </a:r>
          </a:p>
          <a:p>
            <a:r>
              <a:rPr lang="en-US" dirty="0"/>
              <a:t>The specific treatment effects may vary depending on the drug used, the size or location of the radiation field, and patient characteristics, such as age, sex, or pretreatment fertility status. </a:t>
            </a:r>
          </a:p>
          <a:p>
            <a:endParaRPr lang="en-US" dirty="0"/>
          </a:p>
          <a:p>
            <a:r>
              <a:rPr lang="en-US" dirty="0"/>
              <a:t>For example, high doses of pelvic radiation may affect uterine anatomy, cause endometrial damage, and other changes that may impair embryo implantation or fetal growth. After pelvic radiation, patients are at increased risk of miscarriage, preterm birth, and low birth weight. </a:t>
            </a:r>
          </a:p>
        </p:txBody>
      </p:sp>
      <p:sp>
        <p:nvSpPr>
          <p:cNvPr id="4" name="Slide Number Placeholder 3"/>
          <p:cNvSpPr>
            <a:spLocks noGrp="1"/>
          </p:cNvSpPr>
          <p:nvPr>
            <p:ph type="sldNum" sz="quarter" idx="5"/>
          </p:nvPr>
        </p:nvSpPr>
        <p:spPr/>
        <p:txBody>
          <a:bodyPr/>
          <a:lstStyle/>
          <a:p>
            <a:fld id="{C86F15E9-0BE7-4FE3-9441-9D32F4679029}" type="slidenum">
              <a:rPr lang="en-US" smtClean="0"/>
              <a:pPr/>
              <a:t>8</a:t>
            </a:fld>
            <a:endParaRPr lang="en-US"/>
          </a:p>
        </p:txBody>
      </p:sp>
    </p:spTree>
    <p:extLst>
      <p:ext uri="{BB962C8B-B14F-4D97-AF65-F5344CB8AC3E}">
        <p14:creationId xmlns:p14="http://schemas.microsoft.com/office/powerpoint/2010/main" val="296071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cancer treatment, patients may experience infertility transiently or permanently. An example of a transient effect is decreased sperm count within approximately 3 months of chemotherapy. Sperm are highly sensitive to chemotherapy and radiation because of their continuous development status. If the </a:t>
            </a:r>
            <a:r>
              <a:rPr lang="en-US" dirty="0" err="1"/>
              <a:t>spermatogonial</a:t>
            </a:r>
            <a:r>
              <a:rPr lang="en-US" dirty="0"/>
              <a:t> stem cells are not affected, new sperm can be formed in about 3 months and sperm counts  may recover after months or years. However, if high dose alkylating agents are used, the </a:t>
            </a:r>
            <a:r>
              <a:rPr lang="en-US" dirty="0" err="1"/>
              <a:t>spermatogonial</a:t>
            </a:r>
            <a:r>
              <a:rPr lang="en-US" dirty="0"/>
              <a:t> stem cells are damaged and  sperm count may never recover. </a:t>
            </a:r>
          </a:p>
          <a:p>
            <a:endParaRPr lang="en-US" dirty="0"/>
          </a:p>
          <a:p>
            <a:r>
              <a:rPr lang="en-US" dirty="0"/>
              <a:t>In female patients, some chemotherapy agents cause DNA damage and death to ovarian reserve eggs called primordial follicles. Once these cells are lost they cannot be replaced and this would result in premature menopause. On the other hand, damage to developing follicles from chemotherapy, through the same mechanism,  can cause amenorrhea. However, if any primordial follicles are left, new developing follicles will form, produce hormones and restore menstruation. Hence, Even in the presence of regular menstruation, patients and providers should not assume that fertility is uncompromised. Both the treatment toxicity and patient’s age can affect their ovarian reserve. A decreased reserve will lead to early menopause and age-related infertility.</a:t>
            </a:r>
          </a:p>
        </p:txBody>
      </p:sp>
      <p:sp>
        <p:nvSpPr>
          <p:cNvPr id="4" name="Slide Number Placeholder 3"/>
          <p:cNvSpPr>
            <a:spLocks noGrp="1"/>
          </p:cNvSpPr>
          <p:nvPr>
            <p:ph type="sldNum" sz="quarter" idx="5"/>
          </p:nvPr>
        </p:nvSpPr>
        <p:spPr/>
        <p:txBody>
          <a:bodyPr/>
          <a:lstStyle/>
          <a:p>
            <a:fld id="{C86F15E9-0BE7-4FE3-9441-9D32F4679029}" type="slidenum">
              <a:rPr lang="en-US" smtClean="0"/>
              <a:pPr/>
              <a:t>9</a:t>
            </a:fld>
            <a:endParaRPr lang="en-US"/>
          </a:p>
        </p:txBody>
      </p:sp>
    </p:spTree>
    <p:extLst>
      <p:ext uri="{BB962C8B-B14F-4D97-AF65-F5344CB8AC3E}">
        <p14:creationId xmlns:p14="http://schemas.microsoft.com/office/powerpoint/2010/main" val="131214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female patients, some chemotherapy agents cause DNA damage and death to ovarian reserve eggs called primordial follicles. Once these cells are lost they cannot be replaced and this would result in premature menopause. On the other hand, damage to developing follicles from chemotherapy, through the same mechanism,  can cause amenorrhea. However, if any primordial follicles are left, new developing follicles will form, produce hormones and restore menstruation. Hence, Even in the presence of regular menstruation, patients and providers should not assume that fertility is uncompromised. Both the treatment toxicity and patient’s age can affect their ovarian reserve. A decreased reserve will lead to early menopause and age-related infertility.</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10</a:t>
            </a:fld>
            <a:endParaRPr lang="en-US"/>
          </a:p>
        </p:txBody>
      </p:sp>
    </p:spTree>
    <p:extLst>
      <p:ext uri="{BB962C8B-B14F-4D97-AF65-F5344CB8AC3E}">
        <p14:creationId xmlns:p14="http://schemas.microsoft.com/office/powerpoint/2010/main" val="2612869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a:spLocks noGrp="1"/>
          </p:cNvSpPr>
          <p:nvPr>
            <p:ph type="subTitle" idx="1"/>
            <p:custDataLst>
              <p:tags r:id="rId1"/>
            </p:custDataLst>
          </p:nvPr>
        </p:nvSpPr>
        <p:spPr>
          <a:xfrm>
            <a:off x="2590800"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8"/>
          <p:cNvSpPr>
            <a:spLocks noGrp="1"/>
          </p:cNvSpPr>
          <p:nvPr>
            <p:ph type="title"/>
            <p:custDataLst>
              <p:tags r:id="rId2"/>
            </p:custDataLst>
          </p:nvPr>
        </p:nvSpPr>
        <p:spPr>
          <a:xfrm>
            <a:off x="2590800" y="457200"/>
            <a:ext cx="6324599" cy="2514600"/>
          </a:xfrm>
        </p:spPr>
        <p:txBody>
          <a:bodyPr/>
          <a:lstStyle>
            <a:lvl1pPr algn="l">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40897" y="5858870"/>
            <a:ext cx="3200400" cy="541930"/>
          </a:xfrm>
          <a:prstGeom prst="rect">
            <a:avLst/>
          </a:prstGeom>
        </p:spPr>
      </p:pic>
    </p:spTree>
    <p:extLst>
      <p:ext uri="{BB962C8B-B14F-4D97-AF65-F5344CB8AC3E}">
        <p14:creationId xmlns:p14="http://schemas.microsoft.com/office/powerpoint/2010/main" val="12655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07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32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67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C00C-EF72-EDAB-4553-F9DF3EE1CC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8E00625-A50E-0559-DB3D-13F7F23159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73B25AF-2642-1910-CBFE-4C3ADF003F21}"/>
              </a:ext>
            </a:extLst>
          </p:cNvPr>
          <p:cNvSpPr>
            <a:spLocks noGrp="1"/>
          </p:cNvSpPr>
          <p:nvPr>
            <p:ph type="dt" sz="half" idx="10"/>
          </p:nvPr>
        </p:nvSpPr>
        <p:spPr/>
        <p:txBody>
          <a:bodyPr/>
          <a:lstStyle/>
          <a:p>
            <a:pPr defTabSz="685800"/>
            <a:fld id="{8E8277B4-E56C-4D1B-9A9F-2F16D528C1A3}" type="datetimeFigureOut">
              <a:rPr lang="en-US" smtClean="0">
                <a:solidFill>
                  <a:prstClr val="black">
                    <a:tint val="82000"/>
                  </a:prstClr>
                </a:solidFill>
              </a:rPr>
              <a:pPr defTabSz="685800"/>
              <a:t>4/18/2025</a:t>
            </a:fld>
            <a:endParaRPr lang="en-US">
              <a:solidFill>
                <a:prstClr val="black">
                  <a:tint val="82000"/>
                </a:prstClr>
              </a:solidFill>
            </a:endParaRPr>
          </a:p>
        </p:txBody>
      </p:sp>
      <p:sp>
        <p:nvSpPr>
          <p:cNvPr id="5" name="Footer Placeholder 4">
            <a:extLst>
              <a:ext uri="{FF2B5EF4-FFF2-40B4-BE49-F238E27FC236}">
                <a16:creationId xmlns:a16="http://schemas.microsoft.com/office/drawing/2014/main" id="{37EC6E93-7A0E-774F-CCAB-A21DF1903FC2}"/>
              </a:ext>
            </a:extLst>
          </p:cNvPr>
          <p:cNvSpPr>
            <a:spLocks noGrp="1"/>
          </p:cNvSpPr>
          <p:nvPr>
            <p:ph type="ftr" sz="quarter" idx="11"/>
          </p:nvPr>
        </p:nvSpPr>
        <p:spPr/>
        <p:txBody>
          <a:bodyPr/>
          <a:lstStyle/>
          <a:p>
            <a:pPr defTabSz="685800"/>
            <a:endParaRPr lang="en-US">
              <a:solidFill>
                <a:prstClr val="black">
                  <a:tint val="82000"/>
                </a:prstClr>
              </a:solidFill>
            </a:endParaRPr>
          </a:p>
        </p:txBody>
      </p:sp>
      <p:sp>
        <p:nvSpPr>
          <p:cNvPr id="6" name="Slide Number Placeholder 5">
            <a:extLst>
              <a:ext uri="{FF2B5EF4-FFF2-40B4-BE49-F238E27FC236}">
                <a16:creationId xmlns:a16="http://schemas.microsoft.com/office/drawing/2014/main" id="{6EED517D-BC53-F251-9F7F-1AEAC9C1A8A1}"/>
              </a:ext>
            </a:extLst>
          </p:cNvPr>
          <p:cNvSpPr>
            <a:spLocks noGrp="1"/>
          </p:cNvSpPr>
          <p:nvPr>
            <p:ph type="sldNum" sz="quarter" idx="12"/>
          </p:nvPr>
        </p:nvSpPr>
        <p:spPr/>
        <p:txBody>
          <a:bodyPr/>
          <a:lstStyle/>
          <a:p>
            <a:pPr defTabSz="685800"/>
            <a:fld id="{53378E6D-65B6-41C2-8515-2F1633BF0193}" type="slidenum">
              <a:rPr lang="en-US" smtClean="0">
                <a:solidFill>
                  <a:prstClr val="black">
                    <a:tint val="82000"/>
                  </a:prstClr>
                </a:solidFill>
              </a:rPr>
              <a:pPr defTabSz="685800"/>
              <a:t>‹#›</a:t>
            </a:fld>
            <a:endParaRPr lang="en-US">
              <a:solidFill>
                <a:prstClr val="black">
                  <a:tint val="82000"/>
                </a:prstClr>
              </a:solidFill>
            </a:endParaRPr>
          </a:p>
        </p:txBody>
      </p:sp>
    </p:spTree>
    <p:extLst>
      <p:ext uri="{BB962C8B-B14F-4D97-AF65-F5344CB8AC3E}">
        <p14:creationId xmlns:p14="http://schemas.microsoft.com/office/powerpoint/2010/main" val="52287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8" cstate="print">
            <a:extLst>
              <a:ext uri="{28A0092B-C50C-407E-A947-70E740481C1C}">
                <a14:useLocalDpi xmlns:a14="http://schemas.microsoft.com/office/drawing/2010/main" val="0"/>
              </a:ext>
            </a:extLst>
          </a:blip>
          <a:srcRect r="50039"/>
          <a:stretch/>
        </p:blipFill>
        <p:spPr>
          <a:xfrm>
            <a:off x="4572000" y="-66429"/>
            <a:ext cx="4663440" cy="7000629"/>
          </a:xfrm>
          <a:prstGeom prst="rect">
            <a:avLst/>
          </a:prstGeom>
        </p:spPr>
      </p:pic>
      <p:pic>
        <p:nvPicPr>
          <p:cNvPr id="8" name="Picture 7" descr="PPT-General6.jpg"/>
          <p:cNvPicPr>
            <a:picLocks noChangeAspect="1"/>
          </p:cNvPicPr>
          <p:nvPr userDrawn="1"/>
        </p:nvPicPr>
        <p:blipFill rotWithShape="1">
          <a:blip r:embed="rId8" cstate="print">
            <a:extLst>
              <a:ext uri="{28A0092B-C50C-407E-A947-70E740481C1C}">
                <a14:useLocalDpi xmlns:a14="http://schemas.microsoft.com/office/drawing/2010/main" val="0"/>
              </a:ext>
            </a:extLst>
          </a:blip>
          <a:srcRect r="50039"/>
          <a:stretch/>
        </p:blipFill>
        <p:spPr>
          <a:xfrm>
            <a:off x="0" y="-66429"/>
            <a:ext cx="4663440" cy="7000629"/>
          </a:xfrm>
          <a:prstGeom prst="rect">
            <a:avLst/>
          </a:prstGeom>
        </p:spPr>
      </p:pic>
      <p:sp>
        <p:nvSpPr>
          <p:cNvPr id="1026" name="Rectangle 2"/>
          <p:cNvSpPr>
            <a:spLocks noGrp="1" noChangeArrowheads="1"/>
          </p:cNvSpPr>
          <p:nvPr>
            <p:ph type="title"/>
            <p:custDataLst>
              <p:tags r:id="rId6"/>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custDataLst>
              <p:tags r:id="rId7"/>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636004" y="5840274"/>
            <a:ext cx="3200400" cy="541932"/>
          </a:xfrm>
          <a:prstGeom prst="rect">
            <a:avLst/>
          </a:prstGeom>
        </p:spPr>
      </p:pic>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81000" y="5745480"/>
            <a:ext cx="960421" cy="731520"/>
          </a:xfrm>
          <a:prstGeom prst="rect">
            <a:avLst/>
          </a:prstGeom>
        </p:spPr>
      </p:pic>
    </p:spTree>
    <p:extLst>
      <p:ext uri="{BB962C8B-B14F-4D97-AF65-F5344CB8AC3E}">
        <p14:creationId xmlns:p14="http://schemas.microsoft.com/office/powerpoint/2010/main" val="3174618205"/>
      </p:ext>
    </p:extLst>
  </p:cSld>
  <p:clrMap bg1="lt1" tx1="dk1" bg2="lt2" tx2="dk2" accent1="accent1" accent2="accent2" accent3="accent3" accent4="accent4" accent5="accent5" accent6="accent6" hlink="hlink" folHlink="folHlink"/>
  <p:sldLayoutIdLst>
    <p:sldLayoutId id="2147483721" r:id="rId1"/>
    <p:sldLayoutId id="2147483708" r:id="rId2"/>
    <p:sldLayoutId id="2147483710" r:id="rId3"/>
    <p:sldLayoutId id="2147483718" r:id="rId4"/>
  </p:sldLayoutIdLst>
  <p:txStyles>
    <p:titleStyle>
      <a:lvl1pPr algn="ctr" rtl="0" eaLnBrk="1" fontAlgn="base" hangingPunct="1">
        <a:spcBef>
          <a:spcPct val="0"/>
        </a:spcBef>
        <a:spcAft>
          <a:spcPct val="0"/>
        </a:spcAft>
        <a:defRPr sz="44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3600">
          <a:solidFill>
            <a:srgbClr val="365F91"/>
          </a:solidFill>
          <a:latin typeface="Trebuchet MS" pitchFamily="34" charset="0"/>
        </a:defRPr>
      </a:lvl2pPr>
      <a:lvl3pPr algn="ctr" rtl="0" eaLnBrk="1" fontAlgn="base" hangingPunct="1">
        <a:spcBef>
          <a:spcPct val="0"/>
        </a:spcBef>
        <a:spcAft>
          <a:spcPct val="0"/>
        </a:spcAft>
        <a:defRPr sz="3600">
          <a:solidFill>
            <a:srgbClr val="365F91"/>
          </a:solidFill>
          <a:latin typeface="Trebuchet MS" pitchFamily="34" charset="0"/>
        </a:defRPr>
      </a:lvl3pPr>
      <a:lvl4pPr algn="ctr" rtl="0" eaLnBrk="1" fontAlgn="base" hangingPunct="1">
        <a:spcBef>
          <a:spcPct val="0"/>
        </a:spcBef>
        <a:spcAft>
          <a:spcPct val="0"/>
        </a:spcAft>
        <a:defRPr sz="3600">
          <a:solidFill>
            <a:srgbClr val="365F91"/>
          </a:solidFill>
          <a:latin typeface="Trebuchet MS" pitchFamily="34" charset="0"/>
        </a:defRPr>
      </a:lvl4pPr>
      <a:lvl5pPr algn="ctr" rtl="0" eaLnBrk="1" fontAlgn="base" hangingPunct="1">
        <a:spcBef>
          <a:spcPct val="0"/>
        </a:spcBef>
        <a:spcAft>
          <a:spcPct val="0"/>
        </a:spcAft>
        <a:defRPr sz="3600">
          <a:solidFill>
            <a:srgbClr val="365F91"/>
          </a:solidFill>
          <a:latin typeface="Trebuchet MS" pitchFamily="34" charset="0"/>
        </a:defRPr>
      </a:lvl5pPr>
      <a:lvl6pPr marL="457200" algn="ctr" rtl="0" eaLnBrk="1" fontAlgn="base" hangingPunct="1">
        <a:spcBef>
          <a:spcPct val="0"/>
        </a:spcBef>
        <a:spcAft>
          <a:spcPct val="0"/>
        </a:spcAft>
        <a:defRPr sz="4400">
          <a:solidFill>
            <a:srgbClr val="365F91"/>
          </a:solidFill>
          <a:latin typeface="Arial" charset="0"/>
        </a:defRPr>
      </a:lvl6pPr>
      <a:lvl7pPr marL="914400" algn="ctr" rtl="0" eaLnBrk="1" fontAlgn="base" hangingPunct="1">
        <a:spcBef>
          <a:spcPct val="0"/>
        </a:spcBef>
        <a:spcAft>
          <a:spcPct val="0"/>
        </a:spcAft>
        <a:defRPr sz="4400">
          <a:solidFill>
            <a:srgbClr val="365F91"/>
          </a:solidFill>
          <a:latin typeface="Arial" charset="0"/>
        </a:defRPr>
      </a:lvl7pPr>
      <a:lvl8pPr marL="1371600" algn="ctr" rtl="0" eaLnBrk="1" fontAlgn="base" hangingPunct="1">
        <a:spcBef>
          <a:spcPct val="0"/>
        </a:spcBef>
        <a:spcAft>
          <a:spcPct val="0"/>
        </a:spcAft>
        <a:defRPr sz="4400">
          <a:solidFill>
            <a:srgbClr val="365F91"/>
          </a:solidFill>
          <a:latin typeface="Arial" charset="0"/>
        </a:defRPr>
      </a:lvl8pPr>
      <a:lvl9pPr marL="1828800" algn="ctr" rtl="0" eaLnBrk="1" fontAlgn="base" hangingPunct="1">
        <a:spcBef>
          <a:spcPct val="0"/>
        </a:spcBef>
        <a:spcAft>
          <a:spcPct val="0"/>
        </a:spcAft>
        <a:defRPr sz="4400">
          <a:solidFill>
            <a:srgbClr val="365F9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lumMod val="75000"/>
              <a:lumOff val="25000"/>
            </a:schemeClr>
          </a:solidFill>
          <a:latin typeface="+mn-lt"/>
        </a:defRPr>
      </a:lvl2pPr>
      <a:lvl3pPr marL="1143000" indent="-228600" algn="l" rtl="0" eaLnBrk="1" fontAlgn="base" hangingPunct="1">
        <a:spcBef>
          <a:spcPct val="20000"/>
        </a:spcBef>
        <a:spcAft>
          <a:spcPct val="0"/>
        </a:spcAft>
        <a:buChar char="•"/>
        <a:defRPr sz="2400">
          <a:solidFill>
            <a:schemeClr val="tx1">
              <a:lumMod val="75000"/>
              <a:lumOff val="25000"/>
            </a:schemeClr>
          </a:solidFill>
          <a:latin typeface="+mn-lt"/>
        </a:defRPr>
      </a:lvl3pPr>
      <a:lvl4pPr marL="1600200" indent="-228600" algn="l" rtl="0" eaLnBrk="1" fontAlgn="base" hangingPunct="1">
        <a:spcBef>
          <a:spcPct val="20000"/>
        </a:spcBef>
        <a:spcAft>
          <a:spcPct val="0"/>
        </a:spcAft>
        <a:buChar char="–"/>
        <a:defRPr sz="2000">
          <a:solidFill>
            <a:schemeClr val="tx1">
              <a:lumMod val="75000"/>
              <a:lumOff val="25000"/>
            </a:schemeClr>
          </a:solidFill>
          <a:latin typeface="+mn-lt"/>
        </a:defRPr>
      </a:lvl4pPr>
      <a:lvl5pPr marL="2057400" indent="-228600" algn="l" rtl="0" eaLnBrk="1" fontAlgn="base" hangingPunct="1">
        <a:spcBef>
          <a:spcPct val="20000"/>
        </a:spcBef>
        <a:spcAft>
          <a:spcPct val="0"/>
        </a:spcAft>
        <a:buChar char="»"/>
        <a:defRPr sz="2000">
          <a:solidFill>
            <a:schemeClr val="tx1">
              <a:lumMod val="75000"/>
              <a:lumOff val="25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96EA9-500D-5C0E-1121-5B55B262AC6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44DA46-9976-2C08-A507-00BC27B1BF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84D7-775B-8CB7-48BC-B109A2B43A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E8277B4-E56C-4D1B-9A9F-2F16D528C1A3}" type="datetimeFigureOut">
              <a:rPr lang="en-US" smtClean="0"/>
              <a:t>4/18/2025</a:t>
            </a:fld>
            <a:endParaRPr lang="en-US"/>
          </a:p>
        </p:txBody>
      </p:sp>
      <p:sp>
        <p:nvSpPr>
          <p:cNvPr id="5" name="Footer Placeholder 4">
            <a:extLst>
              <a:ext uri="{FF2B5EF4-FFF2-40B4-BE49-F238E27FC236}">
                <a16:creationId xmlns:a16="http://schemas.microsoft.com/office/drawing/2014/main" id="{3A9B3947-C055-5DDA-25F7-0D03D2D9B3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CBECFF-7A16-915B-9039-687B8C81462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53378E6D-65B6-41C2-8515-2F1633BF0193}" type="slidenum">
              <a:rPr lang="en-US" smtClean="0"/>
              <a:t>‹#›</a:t>
            </a:fld>
            <a:endParaRPr lang="en-US"/>
          </a:p>
        </p:txBody>
      </p:sp>
    </p:spTree>
    <p:extLst>
      <p:ext uri="{BB962C8B-B14F-4D97-AF65-F5344CB8AC3E}">
        <p14:creationId xmlns:p14="http://schemas.microsoft.com/office/powerpoint/2010/main" val="2390389007"/>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me.smhs.gwu.edu/gw-cancer-center-/content/fertility-preservation-patients-cancer-0" TargetMode="Externa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hyperlink" Target="mailto:cancercontrol@gw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42.png"/><Relationship Id="rId3" Type="http://schemas.openxmlformats.org/officeDocument/2006/relationships/image" Target="../media/image36.png"/><Relationship Id="rId7" Type="http://schemas.openxmlformats.org/officeDocument/2006/relationships/image" Target="../media/image27.png"/><Relationship Id="rId12" Type="http://schemas.openxmlformats.org/officeDocument/2006/relationships/image" Target="../media/image41.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40.png"/><Relationship Id="rId5" Type="http://schemas.openxmlformats.org/officeDocument/2006/relationships/image" Target="../media/image13.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 Id="rId14" Type="http://schemas.openxmlformats.org/officeDocument/2006/relationships/image" Target="../media/image43.sv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42.png"/><Relationship Id="rId3" Type="http://schemas.openxmlformats.org/officeDocument/2006/relationships/image" Target="../media/image36.png"/><Relationship Id="rId7" Type="http://schemas.openxmlformats.org/officeDocument/2006/relationships/image" Target="../media/image15.png"/><Relationship Id="rId12" Type="http://schemas.openxmlformats.org/officeDocument/2006/relationships/image" Target="../media/image41.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40.png"/><Relationship Id="rId5" Type="http://schemas.openxmlformats.org/officeDocument/2006/relationships/image" Target="../media/image2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 Id="rId1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52.png"/><Relationship Id="rId3" Type="http://schemas.openxmlformats.org/officeDocument/2006/relationships/image" Target="../media/image36.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37.svg"/><Relationship Id="rId9" Type="http://schemas.openxmlformats.org/officeDocument/2006/relationships/image" Target="../media/image29.png"/><Relationship Id="rId14" Type="http://schemas.openxmlformats.org/officeDocument/2006/relationships/image" Target="../media/image53.sv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42.png"/><Relationship Id="rId3" Type="http://schemas.openxmlformats.org/officeDocument/2006/relationships/image" Target="../media/image36.png"/><Relationship Id="rId7" Type="http://schemas.openxmlformats.org/officeDocument/2006/relationships/image" Target="../media/image27.png"/><Relationship Id="rId12" Type="http://schemas.openxmlformats.org/officeDocument/2006/relationships/image" Target="../media/image20.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19.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7.svg"/><Relationship Id="rId9" Type="http://schemas.openxmlformats.org/officeDocument/2006/relationships/image" Target="../media/image17.png"/><Relationship Id="rId14" Type="http://schemas.openxmlformats.org/officeDocument/2006/relationships/image" Target="../media/image43.sv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200/JCO.2006.06.5888"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doi.org/10.1200/JCO.2018.78.1914" TargetMode="External"/><Relationship Id="rId4" Type="http://schemas.openxmlformats.org/officeDocument/2006/relationships/hyperlink" Target="https://doi.org/10.1200/JCO.2013.49.2678"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cancer.org/treatment/treatments-and-side-effects/physical-side-effects/fertility-and-sexual-side-effects/fertility-and-women-with-cancer/how-cancer-treatments-affect-fertility.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cancer.org/treatment/treatments-and-side-effects/physical-side-effects/fertility-and-sexual-side-effects/fertility-and-men-with-cancer/how-cancer-treatments-affect-fertility.html"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1.jpg"/><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15599-19E5-B70A-573A-F6A57E0B2766}"/>
            </a:ext>
          </a:extLst>
        </p:cNvPr>
        <p:cNvGrpSpPr/>
        <p:nvPr/>
      </p:nvGrpSpPr>
      <p:grpSpPr>
        <a:xfrm>
          <a:off x="0" y="0"/>
          <a:ext cx="0" cy="0"/>
          <a:chOff x="0" y="0"/>
          <a:chExt cx="0" cy="0"/>
        </a:xfrm>
      </p:grpSpPr>
      <p:pic>
        <p:nvPicPr>
          <p:cNvPr id="6" name="Picture 5" descr="A black background with white text&#10;&#10;Description automatically generated">
            <a:extLst>
              <a:ext uri="{FF2B5EF4-FFF2-40B4-BE49-F238E27FC236}">
                <a16:creationId xmlns:a16="http://schemas.microsoft.com/office/drawing/2014/main" id="{51F2CCDF-10C0-AAF8-16C5-CE35CB7F35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86"/>
          <a:stretch/>
        </p:blipFill>
        <p:spPr bwMode="auto">
          <a:xfrm>
            <a:off x="358097" y="1132219"/>
            <a:ext cx="2066449" cy="75295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3B56922B-5492-7039-08FC-FED2A95D04AF}"/>
              </a:ext>
            </a:extLst>
          </p:cNvPr>
          <p:cNvSpPr txBox="1"/>
          <p:nvPr/>
        </p:nvSpPr>
        <p:spPr>
          <a:xfrm>
            <a:off x="358097" y="2016785"/>
            <a:ext cx="7848308" cy="3658694"/>
          </a:xfrm>
          <a:prstGeom prst="rect">
            <a:avLst/>
          </a:prstGeom>
          <a:noFill/>
        </p:spPr>
        <p:txBody>
          <a:bodyPr wrap="square" rtlCol="0">
            <a:spAutoFit/>
          </a:bodyPr>
          <a:lstStyle/>
          <a:p>
            <a:pPr defTabSz="685800">
              <a:lnSpc>
                <a:spcPct val="107000"/>
              </a:lnSpc>
              <a:spcAft>
                <a:spcPts val="600"/>
              </a:spcAft>
            </a:pPr>
            <a:r>
              <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may be used or adapted for noncommercial, educational purposes only. Please use the following citation:</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George Washington University Cancer Center TAP. (2023). </a:t>
            </a:r>
            <a:r>
              <a:rPr lang="en-US" sz="135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Fertility Preservation in Patients with Cancer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[PowerPoint Slides]. GWU Cancer Center TAP. </a:t>
            </a:r>
            <a:r>
              <a:rPr lang="en-US" sz="135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3"/>
              </a:rPr>
              <a:t>https://cme.smhs.gwu.edu/gw-cancer-center-/content/fertility-preservation-patients-cancer-0</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was adapted from the GW Cancer Center the Oncology Patient Navigation Training: The Fundamentals (PI: Pratt-Chapman) developed and maintained by CDC cooperative agreements #NU38DP004972, #5NU58DP006461 and #NU58DP007539. The content added, changed, or adapted by our organization do not necessarily represent the views of the GW Cancer Center or the CDC.</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If you have any questions about the following material or would like permission to use this material, please contact </a:t>
            </a:r>
            <a:r>
              <a:rPr lang="en-US" sz="135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4"/>
              </a:rPr>
              <a:t>cancercontrol@gwu.edu</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endPar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3026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a:extLst>
              <a:ext uri="{FF2B5EF4-FFF2-40B4-BE49-F238E27FC236}">
                <a16:creationId xmlns:a16="http://schemas.microsoft.com/office/drawing/2014/main" id="{14C78E83-0F80-455F-9C54-A36DA9BC82A0}"/>
              </a:ext>
            </a:extLst>
          </p:cNvPr>
          <p:cNvPicPr>
            <a:picLocks noChangeAspect="1" noChangeArrowheads="1"/>
          </p:cNvPicPr>
          <p:nvPr/>
        </p:nvPicPr>
        <p:blipFill rotWithShape="1">
          <a:blip r:embed="rId3"/>
          <a:srcRect l="-6736" t="-7493" r="-13482" b="-9448"/>
          <a:stretch/>
        </p:blipFill>
        <p:spPr>
          <a:xfrm>
            <a:off x="-60394" y="2743693"/>
            <a:ext cx="2962999" cy="2796185"/>
          </a:xfrm>
          <a:prstGeom prst="roundRect">
            <a:avLst/>
          </a:prstGeom>
        </p:spPr>
      </p:pic>
      <p:sp>
        <p:nvSpPr>
          <p:cNvPr id="2" name="Title 1">
            <a:extLst>
              <a:ext uri="{FF2B5EF4-FFF2-40B4-BE49-F238E27FC236}">
                <a16:creationId xmlns:a16="http://schemas.microsoft.com/office/drawing/2014/main" id="{D6CE8330-7411-3943-B527-CF8A50B484E7}"/>
              </a:ext>
            </a:extLst>
          </p:cNvPr>
          <p:cNvSpPr>
            <a:spLocks noGrp="1"/>
          </p:cNvSpPr>
          <p:nvPr>
            <p:ph type="title"/>
          </p:nvPr>
        </p:nvSpPr>
        <p:spPr/>
        <p:txBody>
          <a:bodyPr>
            <a:normAutofit fontScale="90000"/>
          </a:bodyPr>
          <a:lstStyle/>
          <a:p>
            <a:r>
              <a:rPr lang="en-US" dirty="0"/>
              <a:t>Impact of Chemotherapy on Ovarian Reserve and Follicles at Various Stages of Growth</a:t>
            </a:r>
          </a:p>
        </p:txBody>
      </p:sp>
      <p:sp>
        <p:nvSpPr>
          <p:cNvPr id="4" name="TextBox 3">
            <a:extLst>
              <a:ext uri="{FF2B5EF4-FFF2-40B4-BE49-F238E27FC236}">
                <a16:creationId xmlns:a16="http://schemas.microsoft.com/office/drawing/2014/main" id="{56839F75-F9A6-BE4B-BFFC-97E13E9C98C8}"/>
              </a:ext>
            </a:extLst>
          </p:cNvPr>
          <p:cNvSpPr txBox="1"/>
          <p:nvPr/>
        </p:nvSpPr>
        <p:spPr>
          <a:xfrm>
            <a:off x="3916311" y="5205366"/>
            <a:ext cx="5311877" cy="276999"/>
          </a:xfrm>
          <a:prstGeom prst="rect">
            <a:avLst/>
          </a:prstGeom>
          <a:noFill/>
        </p:spPr>
        <p:txBody>
          <a:bodyPr wrap="square" rtlCol="0">
            <a:spAutoFit/>
          </a:bodyPr>
          <a:lstStyle/>
          <a:p>
            <a:r>
              <a:rPr lang="en-US" sz="1200" i="1" dirty="0">
                <a:solidFill>
                  <a:schemeClr val="tx1">
                    <a:lumMod val="65000"/>
                    <a:lumOff val="35000"/>
                  </a:schemeClr>
                </a:solidFill>
              </a:rPr>
              <a:t>Faddy et al, 1999; Oktay, 2022; Rodriguez-</a:t>
            </a:r>
            <a:r>
              <a:rPr lang="en-US" sz="1200" i="1" dirty="0" err="1">
                <a:solidFill>
                  <a:schemeClr val="tx1">
                    <a:lumMod val="65000"/>
                    <a:lumOff val="35000"/>
                  </a:schemeClr>
                </a:solidFill>
              </a:rPr>
              <a:t>Wallberg</a:t>
            </a:r>
            <a:r>
              <a:rPr lang="en-US" sz="1200" i="1" dirty="0">
                <a:solidFill>
                  <a:schemeClr val="tx1">
                    <a:lumMod val="65000"/>
                    <a:lumOff val="35000"/>
                  </a:schemeClr>
                </a:solidFill>
              </a:rPr>
              <a:t> &amp; Oktay 2012 </a:t>
            </a:r>
          </a:p>
        </p:txBody>
      </p:sp>
      <p:pic>
        <p:nvPicPr>
          <p:cNvPr id="5" name="Picture 6" descr="Ooctytes only paths copy">
            <a:extLst>
              <a:ext uri="{FF2B5EF4-FFF2-40B4-BE49-F238E27FC236}">
                <a16:creationId xmlns:a16="http://schemas.microsoft.com/office/drawing/2014/main" id="{7437757E-DCE3-4234-983A-EEB2BCBFB5F0}"/>
              </a:ext>
            </a:extLst>
          </p:cNvPr>
          <p:cNvPicPr>
            <a:picLocks noChangeAspect="1" noChangeArrowheads="1"/>
          </p:cNvPicPr>
          <p:nvPr/>
        </p:nvPicPr>
        <p:blipFill>
          <a:blip r:embed="rId4" cstate="print"/>
          <a:srcRect t="9500"/>
          <a:stretch>
            <a:fillRect/>
          </a:stretch>
        </p:blipFill>
        <p:spPr bwMode="auto">
          <a:xfrm>
            <a:off x="5129940" y="2421773"/>
            <a:ext cx="62746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a:extLst>
              <a:ext uri="{FF2B5EF4-FFF2-40B4-BE49-F238E27FC236}">
                <a16:creationId xmlns:a16="http://schemas.microsoft.com/office/drawing/2014/main" id="{8C17522B-F9E0-4AD6-ACE4-8CEBF3A4C276}"/>
              </a:ext>
            </a:extLst>
          </p:cNvPr>
          <p:cNvSpPr txBox="1">
            <a:spLocks noChangeArrowheads="1"/>
          </p:cNvSpPr>
          <p:nvPr/>
        </p:nvSpPr>
        <p:spPr bwMode="auto">
          <a:xfrm>
            <a:off x="2686051" y="3299205"/>
            <a:ext cx="997389" cy="300082"/>
          </a:xfrm>
          <a:prstGeom prst="rect">
            <a:avLst/>
          </a:prstGeom>
          <a:noFill/>
          <a:ln w="12700">
            <a:noFill/>
            <a:miter lim="800000"/>
            <a:headEnd/>
            <a:tailEnd/>
          </a:ln>
        </p:spPr>
        <p:txBody>
          <a:bodyPr wrap="none">
            <a:spAutoFit/>
          </a:bodyPr>
          <a:lstStyle/>
          <a:p>
            <a:pPr eaLnBrk="0" hangingPunct="0"/>
            <a:r>
              <a:rPr lang="en-US" sz="1350" u="sng" dirty="0">
                <a:latin typeface="Arial" pitchFamily="34" charset="0"/>
              </a:rPr>
              <a:t>&gt;</a:t>
            </a:r>
            <a:r>
              <a:rPr lang="en-US" sz="1350" dirty="0">
                <a:latin typeface="Arial" pitchFamily="34" charset="0"/>
              </a:rPr>
              <a:t>3 Months</a:t>
            </a:r>
          </a:p>
        </p:txBody>
      </p:sp>
      <p:sp>
        <p:nvSpPr>
          <p:cNvPr id="7" name="AutoShape 5">
            <a:extLst>
              <a:ext uri="{FF2B5EF4-FFF2-40B4-BE49-F238E27FC236}">
                <a16:creationId xmlns:a16="http://schemas.microsoft.com/office/drawing/2014/main" id="{5243982F-F840-4F0A-AE5E-53F03D61A814}"/>
              </a:ext>
            </a:extLst>
          </p:cNvPr>
          <p:cNvSpPr>
            <a:spLocks/>
          </p:cNvSpPr>
          <p:nvPr/>
        </p:nvSpPr>
        <p:spPr bwMode="auto">
          <a:xfrm>
            <a:off x="6572250" y="3507624"/>
            <a:ext cx="295275" cy="1379934"/>
          </a:xfrm>
          <a:prstGeom prst="rightBrace">
            <a:avLst>
              <a:gd name="adj1" fmla="val 38945"/>
              <a:gd name="adj2" fmla="val 50000"/>
            </a:avLst>
          </a:prstGeom>
          <a:noFill/>
          <a:ln w="12700">
            <a:solidFill>
              <a:schemeClr val="tx1"/>
            </a:solidFill>
            <a:round/>
            <a:headEnd type="none" w="sm" len="sm"/>
            <a:tailEnd type="none" w="sm" len="sm"/>
          </a:ln>
        </p:spPr>
        <p:txBody>
          <a:bodyPr wrap="none" anchor="ctr"/>
          <a:lstStyle/>
          <a:p>
            <a:endParaRPr lang="en-US" sz="1350"/>
          </a:p>
        </p:txBody>
      </p:sp>
      <p:sp>
        <p:nvSpPr>
          <p:cNvPr id="8" name="Line 7">
            <a:extLst>
              <a:ext uri="{FF2B5EF4-FFF2-40B4-BE49-F238E27FC236}">
                <a16:creationId xmlns:a16="http://schemas.microsoft.com/office/drawing/2014/main" id="{FFC614FD-087B-4E5D-8D0E-28C72CC908A8}"/>
              </a:ext>
            </a:extLst>
          </p:cNvPr>
          <p:cNvSpPr>
            <a:spLocks noChangeShapeType="1"/>
          </p:cNvSpPr>
          <p:nvPr/>
        </p:nvSpPr>
        <p:spPr bwMode="auto">
          <a:xfrm>
            <a:off x="4230290" y="3507624"/>
            <a:ext cx="2343150" cy="0"/>
          </a:xfrm>
          <a:prstGeom prst="line">
            <a:avLst/>
          </a:prstGeom>
          <a:noFill/>
          <a:ln w="25400">
            <a:solidFill>
              <a:schemeClr val="tx1"/>
            </a:solidFill>
            <a:round/>
            <a:headEnd/>
            <a:tailEnd/>
          </a:ln>
        </p:spPr>
        <p:txBody>
          <a:bodyPr/>
          <a:lstStyle/>
          <a:p>
            <a:endParaRPr lang="en-US" sz="1350" dirty="0"/>
          </a:p>
        </p:txBody>
      </p:sp>
      <p:sp>
        <p:nvSpPr>
          <p:cNvPr id="9" name="Text Box 8">
            <a:extLst>
              <a:ext uri="{FF2B5EF4-FFF2-40B4-BE49-F238E27FC236}">
                <a16:creationId xmlns:a16="http://schemas.microsoft.com/office/drawing/2014/main" id="{C5BD5B72-02DA-45B5-9632-5E2529DC2A07}"/>
              </a:ext>
            </a:extLst>
          </p:cNvPr>
          <p:cNvSpPr txBox="1">
            <a:spLocks noChangeArrowheads="1"/>
          </p:cNvSpPr>
          <p:nvPr/>
        </p:nvSpPr>
        <p:spPr bwMode="auto">
          <a:xfrm>
            <a:off x="4005623" y="2193998"/>
            <a:ext cx="1175322" cy="1040285"/>
          </a:xfrm>
          <a:prstGeom prst="rect">
            <a:avLst/>
          </a:prstGeom>
          <a:noFill/>
          <a:ln w="12700">
            <a:noFill/>
            <a:miter lim="800000"/>
            <a:headEnd type="none" w="sm" len="sm"/>
            <a:tailEnd type="none" w="sm" len="sm"/>
          </a:ln>
        </p:spPr>
        <p:txBody>
          <a:bodyPr wrap="none" anchor="ctr">
            <a:spAutoFit/>
          </a:bodyPr>
          <a:lstStyle/>
          <a:p>
            <a:pPr algn="r" eaLnBrk="0" hangingPunct="0">
              <a:lnSpc>
                <a:spcPct val="120000"/>
              </a:lnSpc>
            </a:pPr>
            <a:endParaRPr lang="en-US" sz="800" b="1" dirty="0">
              <a:latin typeface="Arial" pitchFamily="34" charset="0"/>
            </a:endParaRPr>
          </a:p>
          <a:p>
            <a:pPr algn="ctr" eaLnBrk="0" hangingPunct="0">
              <a:lnSpc>
                <a:spcPct val="150000"/>
              </a:lnSpc>
            </a:pPr>
            <a:r>
              <a:rPr lang="en-US" sz="800" b="1" dirty="0">
                <a:latin typeface="Arial" pitchFamily="34" charset="0"/>
              </a:rPr>
              <a:t>Primordial Follicles</a:t>
            </a:r>
          </a:p>
          <a:p>
            <a:pPr algn="ctr" eaLnBrk="0" hangingPunct="0">
              <a:lnSpc>
                <a:spcPct val="150000"/>
              </a:lnSpc>
            </a:pPr>
            <a:r>
              <a:rPr lang="en-US" sz="800" b="1" dirty="0">
                <a:latin typeface="Arial" pitchFamily="34" charset="0"/>
              </a:rPr>
              <a:t>Primary Follicle</a:t>
            </a:r>
          </a:p>
          <a:p>
            <a:pPr algn="r" eaLnBrk="0" hangingPunct="0">
              <a:lnSpc>
                <a:spcPct val="150000"/>
              </a:lnSpc>
            </a:pPr>
            <a:endParaRPr lang="en-US" sz="800" b="1" dirty="0">
              <a:latin typeface="Arial" pitchFamily="34" charset="0"/>
            </a:endParaRPr>
          </a:p>
          <a:p>
            <a:pPr algn="ctr" eaLnBrk="0" hangingPunct="0"/>
            <a:r>
              <a:rPr lang="en-US" sz="800" b="1" dirty="0">
                <a:latin typeface="Arial" pitchFamily="34" charset="0"/>
              </a:rPr>
              <a:t>Multi-layer </a:t>
            </a:r>
            <a:r>
              <a:rPr lang="en-US" sz="800" b="1" dirty="0" err="1">
                <a:latin typeface="Arial" pitchFamily="34" charset="0"/>
              </a:rPr>
              <a:t>Preantral</a:t>
            </a:r>
            <a:endParaRPr lang="en-US" sz="800" b="1" dirty="0">
              <a:latin typeface="Arial" pitchFamily="34" charset="0"/>
            </a:endParaRPr>
          </a:p>
          <a:p>
            <a:pPr algn="ctr" eaLnBrk="0" hangingPunct="0"/>
            <a:r>
              <a:rPr lang="en-US" sz="800" b="1" dirty="0">
                <a:latin typeface="Arial" pitchFamily="34" charset="0"/>
              </a:rPr>
              <a:t>Follicle Stages </a:t>
            </a:r>
          </a:p>
        </p:txBody>
      </p:sp>
      <p:sp>
        <p:nvSpPr>
          <p:cNvPr id="10" name="Text Box 9">
            <a:extLst>
              <a:ext uri="{FF2B5EF4-FFF2-40B4-BE49-F238E27FC236}">
                <a16:creationId xmlns:a16="http://schemas.microsoft.com/office/drawing/2014/main" id="{975336AB-F0D0-4933-8EE5-2F9C3A3F01C0}"/>
              </a:ext>
            </a:extLst>
          </p:cNvPr>
          <p:cNvSpPr txBox="1">
            <a:spLocks noChangeArrowheads="1"/>
          </p:cNvSpPr>
          <p:nvPr/>
        </p:nvSpPr>
        <p:spPr bwMode="auto">
          <a:xfrm>
            <a:off x="5789517" y="2393200"/>
            <a:ext cx="479619" cy="215444"/>
          </a:xfrm>
          <a:prstGeom prst="rect">
            <a:avLst/>
          </a:prstGeom>
          <a:noFill/>
          <a:ln w="12700">
            <a:noFill/>
            <a:miter lim="800000"/>
            <a:headEnd type="none" w="sm" len="sm"/>
            <a:tailEnd type="none" w="sm" len="sm"/>
          </a:ln>
        </p:spPr>
        <p:txBody>
          <a:bodyPr wrap="none">
            <a:spAutoFit/>
          </a:bodyPr>
          <a:lstStyle/>
          <a:p>
            <a:pPr algn="ctr" eaLnBrk="0" hangingPunct="0"/>
            <a:r>
              <a:rPr lang="en-US" sz="800" b="1" dirty="0">
                <a:latin typeface="Arial" pitchFamily="34" charset="0"/>
              </a:rPr>
              <a:t>50 </a:t>
            </a:r>
            <a:r>
              <a:rPr lang="en-US" sz="800" b="1" dirty="0">
                <a:latin typeface="Symbol" pitchFamily="18" charset="2"/>
              </a:rPr>
              <a:t>m</a:t>
            </a:r>
            <a:r>
              <a:rPr lang="en-US" sz="800" b="1" dirty="0">
                <a:latin typeface="Arial" pitchFamily="34" charset="0"/>
              </a:rPr>
              <a:t>m</a:t>
            </a:r>
          </a:p>
        </p:txBody>
      </p:sp>
      <p:sp>
        <p:nvSpPr>
          <p:cNvPr id="11" name="Text Box 10">
            <a:extLst>
              <a:ext uri="{FF2B5EF4-FFF2-40B4-BE49-F238E27FC236}">
                <a16:creationId xmlns:a16="http://schemas.microsoft.com/office/drawing/2014/main" id="{01541F4F-A682-40EC-A021-D4BD69D78359}"/>
              </a:ext>
            </a:extLst>
          </p:cNvPr>
          <p:cNvSpPr txBox="1">
            <a:spLocks noChangeArrowheads="1"/>
          </p:cNvSpPr>
          <p:nvPr/>
        </p:nvSpPr>
        <p:spPr bwMode="auto">
          <a:xfrm>
            <a:off x="5406297" y="1573393"/>
            <a:ext cx="1322521" cy="400110"/>
          </a:xfrm>
          <a:prstGeom prst="rect">
            <a:avLst/>
          </a:prstGeom>
          <a:solidFill>
            <a:srgbClr val="033C5A"/>
          </a:solidFill>
          <a:ln w="12700">
            <a:noFill/>
            <a:miter lim="800000"/>
            <a:headEnd type="none" w="sm" len="sm"/>
            <a:tailEnd type="none" w="sm" len="sm"/>
          </a:ln>
        </p:spPr>
        <p:txBody>
          <a:bodyPr wrap="square">
            <a:spAutoFit/>
          </a:bodyPr>
          <a:lstStyle/>
          <a:p>
            <a:pPr algn="ctr" eaLnBrk="0" hangingPunct="0"/>
            <a:r>
              <a:rPr lang="en-US" sz="1000" b="1" dirty="0">
                <a:solidFill>
                  <a:schemeClr val="bg1"/>
                </a:solidFill>
                <a:latin typeface="Arial" pitchFamily="34" charset="0"/>
              </a:rPr>
              <a:t>Size of </a:t>
            </a:r>
            <a:br>
              <a:rPr lang="en-US" sz="1000" b="1" dirty="0">
                <a:solidFill>
                  <a:schemeClr val="bg1"/>
                </a:solidFill>
                <a:latin typeface="Arial" pitchFamily="34" charset="0"/>
              </a:rPr>
            </a:br>
            <a:r>
              <a:rPr lang="en-US" sz="1000" b="1" dirty="0">
                <a:solidFill>
                  <a:schemeClr val="bg1"/>
                </a:solidFill>
                <a:latin typeface="Arial" pitchFamily="34" charset="0"/>
              </a:rPr>
              <a:t>human follicles</a:t>
            </a:r>
          </a:p>
        </p:txBody>
      </p:sp>
      <p:sp>
        <p:nvSpPr>
          <p:cNvPr id="12" name="Text Box 11">
            <a:extLst>
              <a:ext uri="{FF2B5EF4-FFF2-40B4-BE49-F238E27FC236}">
                <a16:creationId xmlns:a16="http://schemas.microsoft.com/office/drawing/2014/main" id="{E2621658-09A1-4BD8-B9B8-5B42F71D2D19}"/>
              </a:ext>
            </a:extLst>
          </p:cNvPr>
          <p:cNvSpPr txBox="1">
            <a:spLocks noChangeArrowheads="1"/>
          </p:cNvSpPr>
          <p:nvPr/>
        </p:nvSpPr>
        <p:spPr bwMode="auto">
          <a:xfrm>
            <a:off x="5759075" y="3134871"/>
            <a:ext cx="537327" cy="215444"/>
          </a:xfrm>
          <a:prstGeom prst="rect">
            <a:avLst/>
          </a:prstGeom>
          <a:noFill/>
          <a:ln w="12700">
            <a:noFill/>
            <a:miter lim="800000"/>
            <a:headEnd type="none" w="sm" len="sm"/>
            <a:tailEnd type="none" w="sm" len="sm"/>
          </a:ln>
        </p:spPr>
        <p:txBody>
          <a:bodyPr wrap="none">
            <a:spAutoFit/>
          </a:bodyPr>
          <a:lstStyle/>
          <a:p>
            <a:pPr algn="ctr" eaLnBrk="0" hangingPunct="0"/>
            <a:r>
              <a:rPr lang="en-US" sz="800" b="1" dirty="0">
                <a:latin typeface="Arial" pitchFamily="34" charset="0"/>
              </a:rPr>
              <a:t>200 </a:t>
            </a:r>
            <a:r>
              <a:rPr lang="en-US" sz="800" b="1" dirty="0">
                <a:latin typeface="Symbol" pitchFamily="18" charset="2"/>
              </a:rPr>
              <a:t>m</a:t>
            </a:r>
            <a:r>
              <a:rPr lang="en-US" sz="800" b="1" dirty="0">
                <a:latin typeface="Arial" pitchFamily="34" charset="0"/>
              </a:rPr>
              <a:t>m</a:t>
            </a:r>
          </a:p>
        </p:txBody>
      </p:sp>
      <p:sp>
        <p:nvSpPr>
          <p:cNvPr id="13" name="Text Box 12">
            <a:extLst>
              <a:ext uri="{FF2B5EF4-FFF2-40B4-BE49-F238E27FC236}">
                <a16:creationId xmlns:a16="http://schemas.microsoft.com/office/drawing/2014/main" id="{9D83C405-C613-43FB-9A85-6911895D1185}"/>
              </a:ext>
            </a:extLst>
          </p:cNvPr>
          <p:cNvSpPr txBox="1">
            <a:spLocks noChangeArrowheads="1"/>
          </p:cNvSpPr>
          <p:nvPr/>
        </p:nvSpPr>
        <p:spPr bwMode="auto">
          <a:xfrm>
            <a:off x="5774075" y="3609105"/>
            <a:ext cx="511680" cy="207749"/>
          </a:xfrm>
          <a:prstGeom prst="rect">
            <a:avLst/>
          </a:prstGeom>
          <a:noFill/>
          <a:ln w="12700">
            <a:noFill/>
            <a:miter lim="800000"/>
            <a:headEnd type="none" w="sm" len="sm"/>
            <a:tailEnd type="none" w="sm" len="sm"/>
          </a:ln>
        </p:spPr>
        <p:txBody>
          <a:bodyPr wrap="none">
            <a:spAutoFit/>
          </a:bodyPr>
          <a:lstStyle/>
          <a:p>
            <a:pPr algn="ctr" eaLnBrk="0" hangingPunct="0"/>
            <a:r>
              <a:rPr lang="en-US" sz="750" b="1" dirty="0">
                <a:latin typeface="Arial" pitchFamily="34" charset="0"/>
              </a:rPr>
              <a:t>500 </a:t>
            </a:r>
            <a:r>
              <a:rPr lang="en-US" sz="750" b="1" dirty="0">
                <a:latin typeface="Symbol" pitchFamily="18" charset="2"/>
              </a:rPr>
              <a:t>m</a:t>
            </a:r>
            <a:r>
              <a:rPr lang="en-US" sz="750" b="1" dirty="0">
                <a:latin typeface="Arial" pitchFamily="34" charset="0"/>
              </a:rPr>
              <a:t>m</a:t>
            </a:r>
          </a:p>
        </p:txBody>
      </p:sp>
      <p:sp>
        <p:nvSpPr>
          <p:cNvPr id="14" name="Text Box 13">
            <a:extLst>
              <a:ext uri="{FF2B5EF4-FFF2-40B4-BE49-F238E27FC236}">
                <a16:creationId xmlns:a16="http://schemas.microsoft.com/office/drawing/2014/main" id="{027EBEC7-AD0A-4669-8AA5-F4991FA38EFC}"/>
              </a:ext>
            </a:extLst>
          </p:cNvPr>
          <p:cNvSpPr txBox="1">
            <a:spLocks noChangeArrowheads="1"/>
          </p:cNvSpPr>
          <p:nvPr/>
        </p:nvSpPr>
        <p:spPr bwMode="auto">
          <a:xfrm>
            <a:off x="5651333" y="4087813"/>
            <a:ext cx="808235" cy="207749"/>
          </a:xfrm>
          <a:prstGeom prst="rect">
            <a:avLst/>
          </a:prstGeom>
          <a:noFill/>
          <a:ln w="12700">
            <a:noFill/>
            <a:miter lim="800000"/>
            <a:headEnd type="none" w="sm" len="sm"/>
            <a:tailEnd type="none" w="sm" len="sm"/>
          </a:ln>
        </p:spPr>
        <p:txBody>
          <a:bodyPr wrap="none">
            <a:spAutoFit/>
          </a:bodyPr>
          <a:lstStyle/>
          <a:p>
            <a:pPr algn="ctr" eaLnBrk="0" hangingPunct="0"/>
            <a:r>
              <a:rPr lang="en-US" sz="750" b="1" dirty="0">
                <a:latin typeface="Arial" pitchFamily="34" charset="0"/>
              </a:rPr>
              <a:t>1000-6000 </a:t>
            </a:r>
            <a:r>
              <a:rPr lang="en-US" sz="750" b="1" dirty="0">
                <a:latin typeface="Symbol" pitchFamily="18" charset="2"/>
              </a:rPr>
              <a:t>m</a:t>
            </a:r>
            <a:r>
              <a:rPr lang="en-US" sz="750" b="1" dirty="0">
                <a:latin typeface="Arial" pitchFamily="34" charset="0"/>
              </a:rPr>
              <a:t>m</a:t>
            </a:r>
          </a:p>
        </p:txBody>
      </p:sp>
      <p:sp>
        <p:nvSpPr>
          <p:cNvPr id="15" name="Text Box 14">
            <a:extLst>
              <a:ext uri="{FF2B5EF4-FFF2-40B4-BE49-F238E27FC236}">
                <a16:creationId xmlns:a16="http://schemas.microsoft.com/office/drawing/2014/main" id="{2FFAEBF7-CA51-4CAD-97F7-08A72FF79492}"/>
              </a:ext>
            </a:extLst>
          </p:cNvPr>
          <p:cNvSpPr txBox="1">
            <a:spLocks noChangeArrowheads="1"/>
          </p:cNvSpPr>
          <p:nvPr/>
        </p:nvSpPr>
        <p:spPr bwMode="auto">
          <a:xfrm>
            <a:off x="5718983" y="4667293"/>
            <a:ext cx="620684" cy="207749"/>
          </a:xfrm>
          <a:prstGeom prst="rect">
            <a:avLst/>
          </a:prstGeom>
          <a:noFill/>
          <a:ln w="12700">
            <a:noFill/>
            <a:miter lim="800000"/>
            <a:headEnd type="none" w="sm" len="sm"/>
            <a:tailEnd type="none" w="sm" len="sm"/>
          </a:ln>
        </p:spPr>
        <p:txBody>
          <a:bodyPr wrap="none">
            <a:spAutoFit/>
          </a:bodyPr>
          <a:lstStyle/>
          <a:p>
            <a:pPr algn="ctr" eaLnBrk="0" hangingPunct="0"/>
            <a:r>
              <a:rPr lang="en-US" sz="750" b="1">
                <a:latin typeface="Arial" pitchFamily="34" charset="0"/>
              </a:rPr>
              <a:t>&gt;6000 </a:t>
            </a:r>
            <a:r>
              <a:rPr lang="en-US" sz="750" b="1">
                <a:latin typeface="Symbol" pitchFamily="18" charset="2"/>
              </a:rPr>
              <a:t>m</a:t>
            </a:r>
            <a:r>
              <a:rPr lang="en-US" sz="750" b="1">
                <a:latin typeface="Arial" pitchFamily="34" charset="0"/>
              </a:rPr>
              <a:t>m</a:t>
            </a:r>
          </a:p>
        </p:txBody>
      </p:sp>
      <p:sp>
        <p:nvSpPr>
          <p:cNvPr id="16" name="Line 15">
            <a:extLst>
              <a:ext uri="{FF2B5EF4-FFF2-40B4-BE49-F238E27FC236}">
                <a16:creationId xmlns:a16="http://schemas.microsoft.com/office/drawing/2014/main" id="{E036A847-15D9-4133-8B31-14F6DBF5BDF8}"/>
              </a:ext>
            </a:extLst>
          </p:cNvPr>
          <p:cNvSpPr>
            <a:spLocks noChangeShapeType="1"/>
          </p:cNvSpPr>
          <p:nvPr/>
        </p:nvSpPr>
        <p:spPr bwMode="auto">
          <a:xfrm>
            <a:off x="6030515" y="4275577"/>
            <a:ext cx="0" cy="400050"/>
          </a:xfrm>
          <a:prstGeom prst="line">
            <a:avLst/>
          </a:prstGeom>
          <a:noFill/>
          <a:ln w="38100">
            <a:solidFill>
              <a:srgbClr val="033C5A"/>
            </a:solidFill>
            <a:round/>
            <a:headEnd/>
            <a:tailEnd type="triangle" w="med" len="med"/>
          </a:ln>
        </p:spPr>
        <p:txBody>
          <a:bodyPr/>
          <a:lstStyle/>
          <a:p>
            <a:endParaRPr lang="en-US" sz="1350"/>
          </a:p>
        </p:txBody>
      </p:sp>
      <p:sp>
        <p:nvSpPr>
          <p:cNvPr id="17" name="Line 16">
            <a:extLst>
              <a:ext uri="{FF2B5EF4-FFF2-40B4-BE49-F238E27FC236}">
                <a16:creationId xmlns:a16="http://schemas.microsoft.com/office/drawing/2014/main" id="{5E062DE2-9C65-4FDC-934B-F7411D8ABF3B}"/>
              </a:ext>
            </a:extLst>
          </p:cNvPr>
          <p:cNvSpPr>
            <a:spLocks noChangeShapeType="1"/>
          </p:cNvSpPr>
          <p:nvPr/>
        </p:nvSpPr>
        <p:spPr bwMode="auto">
          <a:xfrm>
            <a:off x="6030515" y="3793374"/>
            <a:ext cx="0" cy="285750"/>
          </a:xfrm>
          <a:prstGeom prst="line">
            <a:avLst/>
          </a:prstGeom>
          <a:noFill/>
          <a:ln w="38100">
            <a:solidFill>
              <a:srgbClr val="033C5A"/>
            </a:solidFill>
            <a:round/>
            <a:headEnd/>
            <a:tailEnd type="triangle" w="med" len="med"/>
          </a:ln>
        </p:spPr>
        <p:txBody>
          <a:bodyPr/>
          <a:lstStyle/>
          <a:p>
            <a:endParaRPr lang="en-US" sz="1350"/>
          </a:p>
        </p:txBody>
      </p:sp>
      <p:sp>
        <p:nvSpPr>
          <p:cNvPr id="18" name="Line 17">
            <a:extLst>
              <a:ext uri="{FF2B5EF4-FFF2-40B4-BE49-F238E27FC236}">
                <a16:creationId xmlns:a16="http://schemas.microsoft.com/office/drawing/2014/main" id="{230FF797-BD0C-4047-BB5F-091F8BA06717}"/>
              </a:ext>
            </a:extLst>
          </p:cNvPr>
          <p:cNvSpPr>
            <a:spLocks noChangeShapeType="1"/>
          </p:cNvSpPr>
          <p:nvPr/>
        </p:nvSpPr>
        <p:spPr bwMode="auto">
          <a:xfrm>
            <a:off x="6024240" y="3361860"/>
            <a:ext cx="5085" cy="226395"/>
          </a:xfrm>
          <a:prstGeom prst="line">
            <a:avLst/>
          </a:prstGeom>
          <a:noFill/>
          <a:ln w="38100">
            <a:solidFill>
              <a:srgbClr val="033C5A"/>
            </a:solidFill>
            <a:round/>
            <a:headEnd/>
            <a:tailEnd type="triangle" w="med" len="med"/>
          </a:ln>
        </p:spPr>
        <p:txBody>
          <a:bodyPr/>
          <a:lstStyle/>
          <a:p>
            <a:endParaRPr lang="en-US" sz="1350"/>
          </a:p>
        </p:txBody>
      </p:sp>
      <p:sp>
        <p:nvSpPr>
          <p:cNvPr id="19" name="Line 18">
            <a:extLst>
              <a:ext uri="{FF2B5EF4-FFF2-40B4-BE49-F238E27FC236}">
                <a16:creationId xmlns:a16="http://schemas.microsoft.com/office/drawing/2014/main" id="{1AEA9B3B-5112-466B-89B8-3E3731313BBE}"/>
              </a:ext>
            </a:extLst>
          </p:cNvPr>
          <p:cNvSpPr>
            <a:spLocks noChangeShapeType="1"/>
          </p:cNvSpPr>
          <p:nvPr/>
        </p:nvSpPr>
        <p:spPr bwMode="auto">
          <a:xfrm>
            <a:off x="6021516" y="2593224"/>
            <a:ext cx="0" cy="571500"/>
          </a:xfrm>
          <a:prstGeom prst="line">
            <a:avLst/>
          </a:prstGeom>
          <a:noFill/>
          <a:ln w="38100">
            <a:solidFill>
              <a:srgbClr val="033C5A"/>
            </a:solidFill>
            <a:round/>
            <a:headEnd/>
            <a:tailEnd type="triangle" w="med" len="med"/>
          </a:ln>
        </p:spPr>
        <p:txBody>
          <a:bodyPr/>
          <a:lstStyle/>
          <a:p>
            <a:endParaRPr lang="en-US" sz="1350"/>
          </a:p>
        </p:txBody>
      </p:sp>
      <p:sp>
        <p:nvSpPr>
          <p:cNvPr id="20" name="Line 19">
            <a:extLst>
              <a:ext uri="{FF2B5EF4-FFF2-40B4-BE49-F238E27FC236}">
                <a16:creationId xmlns:a16="http://schemas.microsoft.com/office/drawing/2014/main" id="{84E775DE-9383-422A-B78F-E1148FB22B7F}"/>
              </a:ext>
            </a:extLst>
          </p:cNvPr>
          <p:cNvSpPr>
            <a:spLocks noChangeShapeType="1"/>
          </p:cNvSpPr>
          <p:nvPr/>
        </p:nvSpPr>
        <p:spPr bwMode="auto">
          <a:xfrm>
            <a:off x="6032480" y="1976479"/>
            <a:ext cx="0" cy="457200"/>
          </a:xfrm>
          <a:prstGeom prst="line">
            <a:avLst/>
          </a:prstGeom>
          <a:noFill/>
          <a:ln w="38100">
            <a:solidFill>
              <a:srgbClr val="033C5A"/>
            </a:solidFill>
            <a:round/>
            <a:headEnd/>
            <a:tailEnd type="triangle" w="med" len="med"/>
          </a:ln>
        </p:spPr>
        <p:txBody>
          <a:bodyPr/>
          <a:lstStyle/>
          <a:p>
            <a:endParaRPr lang="en-US" sz="1350"/>
          </a:p>
        </p:txBody>
      </p:sp>
      <p:sp>
        <p:nvSpPr>
          <p:cNvPr id="21" name="Text Box 20">
            <a:extLst>
              <a:ext uri="{FF2B5EF4-FFF2-40B4-BE49-F238E27FC236}">
                <a16:creationId xmlns:a16="http://schemas.microsoft.com/office/drawing/2014/main" id="{0AA8807B-0DA6-4626-8801-7834CEA5426A}"/>
              </a:ext>
            </a:extLst>
          </p:cNvPr>
          <p:cNvSpPr txBox="1">
            <a:spLocks noChangeArrowheads="1"/>
          </p:cNvSpPr>
          <p:nvPr/>
        </p:nvSpPr>
        <p:spPr bwMode="auto">
          <a:xfrm rot="5400000">
            <a:off x="5971638" y="2750996"/>
            <a:ext cx="1148071" cy="246221"/>
          </a:xfrm>
          <a:prstGeom prst="rect">
            <a:avLst/>
          </a:prstGeom>
          <a:noFill/>
          <a:ln w="12700">
            <a:noFill/>
            <a:miter lim="800000"/>
            <a:headEnd type="none" w="sm" len="sm"/>
            <a:tailEnd type="none" w="sm" len="sm"/>
          </a:ln>
        </p:spPr>
        <p:txBody>
          <a:bodyPr wrap="none">
            <a:spAutoFit/>
          </a:bodyPr>
          <a:lstStyle/>
          <a:p>
            <a:pPr algn="ctr" eaLnBrk="0" hangingPunct="0"/>
            <a:r>
              <a:rPr lang="en-US" sz="1000" b="1" dirty="0" err="1">
                <a:latin typeface="Arial" pitchFamily="34" charset="0"/>
              </a:rPr>
              <a:t>Preantral</a:t>
            </a:r>
            <a:r>
              <a:rPr lang="en-US" sz="1000" b="1" dirty="0">
                <a:latin typeface="Arial" pitchFamily="34" charset="0"/>
              </a:rPr>
              <a:t> Phase</a:t>
            </a:r>
          </a:p>
        </p:txBody>
      </p:sp>
      <p:sp>
        <p:nvSpPr>
          <p:cNvPr id="22" name="Text Box 21">
            <a:extLst>
              <a:ext uri="{FF2B5EF4-FFF2-40B4-BE49-F238E27FC236}">
                <a16:creationId xmlns:a16="http://schemas.microsoft.com/office/drawing/2014/main" id="{B5FA1B5C-2DD4-4370-8DFC-6FDA9EAAD205}"/>
              </a:ext>
            </a:extLst>
          </p:cNvPr>
          <p:cNvSpPr txBox="1">
            <a:spLocks noChangeArrowheads="1"/>
          </p:cNvSpPr>
          <p:nvPr/>
        </p:nvSpPr>
        <p:spPr bwMode="auto">
          <a:xfrm rot="5400000">
            <a:off x="6055033" y="4152466"/>
            <a:ext cx="965329" cy="246221"/>
          </a:xfrm>
          <a:prstGeom prst="rect">
            <a:avLst/>
          </a:prstGeom>
          <a:noFill/>
          <a:ln w="12700">
            <a:noFill/>
            <a:miter lim="800000"/>
            <a:headEnd type="none" w="sm" len="sm"/>
            <a:tailEnd type="none" w="sm" len="sm"/>
          </a:ln>
        </p:spPr>
        <p:txBody>
          <a:bodyPr wrap="none">
            <a:spAutoFit/>
          </a:bodyPr>
          <a:lstStyle/>
          <a:p>
            <a:pPr algn="ctr" eaLnBrk="0" hangingPunct="0"/>
            <a:r>
              <a:rPr lang="en-US" sz="1000" b="1" dirty="0">
                <a:latin typeface="Arial" pitchFamily="34" charset="0"/>
              </a:rPr>
              <a:t>Antral Phase</a:t>
            </a:r>
          </a:p>
        </p:txBody>
      </p:sp>
      <p:sp>
        <p:nvSpPr>
          <p:cNvPr id="23" name="Text Box 22">
            <a:extLst>
              <a:ext uri="{FF2B5EF4-FFF2-40B4-BE49-F238E27FC236}">
                <a16:creationId xmlns:a16="http://schemas.microsoft.com/office/drawing/2014/main" id="{5550A498-DA77-4224-BA0E-697131056EEC}"/>
              </a:ext>
            </a:extLst>
          </p:cNvPr>
          <p:cNvSpPr txBox="1">
            <a:spLocks noChangeArrowheads="1"/>
          </p:cNvSpPr>
          <p:nvPr/>
        </p:nvSpPr>
        <p:spPr bwMode="auto">
          <a:xfrm>
            <a:off x="4023089" y="4529763"/>
            <a:ext cx="1055097" cy="313932"/>
          </a:xfrm>
          <a:prstGeom prst="rect">
            <a:avLst/>
          </a:prstGeom>
          <a:noFill/>
          <a:ln w="12700">
            <a:noFill/>
            <a:miter lim="800000"/>
            <a:headEnd type="none" w="sm" len="sm"/>
            <a:tailEnd type="none" w="sm" len="sm"/>
          </a:ln>
        </p:spPr>
        <p:txBody>
          <a:bodyPr wrap="none" anchor="ctr">
            <a:spAutoFit/>
          </a:bodyPr>
          <a:lstStyle/>
          <a:p>
            <a:pPr algn="ctr" eaLnBrk="0" hangingPunct="0">
              <a:lnSpc>
                <a:spcPct val="90000"/>
              </a:lnSpc>
            </a:pPr>
            <a:r>
              <a:rPr lang="en-US" sz="800" b="1" dirty="0" err="1">
                <a:latin typeface="Arial" pitchFamily="34" charset="0"/>
              </a:rPr>
              <a:t>Preovulatory</a:t>
            </a:r>
            <a:r>
              <a:rPr lang="en-US" sz="800" b="1" dirty="0">
                <a:latin typeface="Arial" pitchFamily="34" charset="0"/>
              </a:rPr>
              <a:t> </a:t>
            </a:r>
            <a:br>
              <a:rPr lang="en-US" sz="800" b="1" dirty="0">
                <a:latin typeface="Arial" pitchFamily="34" charset="0"/>
              </a:rPr>
            </a:br>
            <a:r>
              <a:rPr lang="en-US" sz="800" b="1" dirty="0">
                <a:latin typeface="Arial" pitchFamily="34" charset="0"/>
              </a:rPr>
              <a:t>(</a:t>
            </a:r>
            <a:r>
              <a:rPr lang="en-US" sz="800" b="1" dirty="0" err="1">
                <a:latin typeface="Arial" pitchFamily="34" charset="0"/>
              </a:rPr>
              <a:t>Graafian</a:t>
            </a:r>
            <a:r>
              <a:rPr lang="en-US" sz="800" b="1" dirty="0">
                <a:latin typeface="Arial" pitchFamily="34" charset="0"/>
              </a:rPr>
              <a:t>) Follicle</a:t>
            </a:r>
          </a:p>
        </p:txBody>
      </p:sp>
      <p:sp>
        <p:nvSpPr>
          <p:cNvPr id="24" name="Text Box 23">
            <a:extLst>
              <a:ext uri="{FF2B5EF4-FFF2-40B4-BE49-F238E27FC236}">
                <a16:creationId xmlns:a16="http://schemas.microsoft.com/office/drawing/2014/main" id="{A7291C47-CB29-48D6-83D6-DA8F9F630F8F}"/>
              </a:ext>
            </a:extLst>
          </p:cNvPr>
          <p:cNvSpPr txBox="1">
            <a:spLocks noChangeArrowheads="1"/>
          </p:cNvSpPr>
          <p:nvPr/>
        </p:nvSpPr>
        <p:spPr bwMode="auto">
          <a:xfrm>
            <a:off x="4117667" y="4028401"/>
            <a:ext cx="865943" cy="203133"/>
          </a:xfrm>
          <a:prstGeom prst="rect">
            <a:avLst/>
          </a:prstGeom>
          <a:noFill/>
          <a:ln w="12700">
            <a:noFill/>
            <a:miter lim="800000"/>
            <a:headEnd type="none" w="sm" len="sm"/>
            <a:tailEnd type="none" w="sm" len="sm"/>
          </a:ln>
        </p:spPr>
        <p:txBody>
          <a:bodyPr wrap="none" anchor="ctr">
            <a:spAutoFit/>
          </a:bodyPr>
          <a:lstStyle/>
          <a:p>
            <a:pPr algn="ctr" eaLnBrk="0" hangingPunct="0">
              <a:lnSpc>
                <a:spcPct val="90000"/>
              </a:lnSpc>
            </a:pPr>
            <a:r>
              <a:rPr lang="en-US" sz="800" b="1" dirty="0" err="1">
                <a:latin typeface="Arial" pitchFamily="34" charset="0"/>
              </a:rPr>
              <a:t>Antral</a:t>
            </a:r>
            <a:r>
              <a:rPr lang="en-US" sz="800" b="1" dirty="0">
                <a:latin typeface="Arial" pitchFamily="34" charset="0"/>
              </a:rPr>
              <a:t> Follicle</a:t>
            </a:r>
          </a:p>
        </p:txBody>
      </p:sp>
      <p:sp>
        <p:nvSpPr>
          <p:cNvPr id="25" name="Text Box 24">
            <a:extLst>
              <a:ext uri="{FF2B5EF4-FFF2-40B4-BE49-F238E27FC236}">
                <a16:creationId xmlns:a16="http://schemas.microsoft.com/office/drawing/2014/main" id="{82BAD205-F853-4F24-BC75-3F6856D58CBC}"/>
              </a:ext>
            </a:extLst>
          </p:cNvPr>
          <p:cNvSpPr txBox="1">
            <a:spLocks noChangeArrowheads="1"/>
          </p:cNvSpPr>
          <p:nvPr/>
        </p:nvSpPr>
        <p:spPr bwMode="auto">
          <a:xfrm>
            <a:off x="4168961" y="3516542"/>
            <a:ext cx="763351" cy="313932"/>
          </a:xfrm>
          <a:prstGeom prst="rect">
            <a:avLst/>
          </a:prstGeom>
          <a:noFill/>
          <a:ln w="12700">
            <a:noFill/>
            <a:miter lim="800000"/>
            <a:headEnd type="none" w="sm" len="sm"/>
            <a:tailEnd type="none" w="sm" len="sm"/>
          </a:ln>
        </p:spPr>
        <p:txBody>
          <a:bodyPr wrap="none" anchor="ctr">
            <a:spAutoFit/>
          </a:bodyPr>
          <a:lstStyle/>
          <a:p>
            <a:pPr algn="ctr" eaLnBrk="0" hangingPunct="0">
              <a:lnSpc>
                <a:spcPct val="90000"/>
              </a:lnSpc>
            </a:pPr>
            <a:r>
              <a:rPr lang="en-US" sz="800" b="1" dirty="0">
                <a:latin typeface="Arial" pitchFamily="34" charset="0"/>
              </a:rPr>
              <a:t>Early </a:t>
            </a:r>
            <a:r>
              <a:rPr lang="en-US" sz="800" b="1" dirty="0" err="1">
                <a:latin typeface="Arial" pitchFamily="34" charset="0"/>
              </a:rPr>
              <a:t>Antral</a:t>
            </a:r>
            <a:endParaRPr lang="en-US" sz="800" b="1" dirty="0">
              <a:latin typeface="Arial" pitchFamily="34" charset="0"/>
            </a:endParaRPr>
          </a:p>
          <a:p>
            <a:pPr algn="ctr" eaLnBrk="0" hangingPunct="0">
              <a:lnSpc>
                <a:spcPct val="90000"/>
              </a:lnSpc>
            </a:pPr>
            <a:r>
              <a:rPr lang="en-US" sz="800" b="1" dirty="0">
                <a:latin typeface="Arial" pitchFamily="34" charset="0"/>
              </a:rPr>
              <a:t>Follicle</a:t>
            </a:r>
          </a:p>
        </p:txBody>
      </p:sp>
      <p:sp>
        <p:nvSpPr>
          <p:cNvPr id="26" name="Text Box 25">
            <a:extLst>
              <a:ext uri="{FF2B5EF4-FFF2-40B4-BE49-F238E27FC236}">
                <a16:creationId xmlns:a16="http://schemas.microsoft.com/office/drawing/2014/main" id="{0E72A44B-1414-408B-8AC0-245D1968515F}"/>
              </a:ext>
            </a:extLst>
          </p:cNvPr>
          <p:cNvSpPr txBox="1">
            <a:spLocks noChangeArrowheads="1"/>
          </p:cNvSpPr>
          <p:nvPr/>
        </p:nvSpPr>
        <p:spPr bwMode="auto">
          <a:xfrm>
            <a:off x="2372557" y="3878186"/>
            <a:ext cx="1648857" cy="830997"/>
          </a:xfrm>
          <a:prstGeom prst="rect">
            <a:avLst/>
          </a:prstGeom>
          <a:noFill/>
          <a:ln w="12700">
            <a:noFill/>
            <a:miter lim="800000"/>
            <a:headEnd type="none" w="sm" len="sm"/>
            <a:tailEnd type="none" w="sm" len="sm"/>
          </a:ln>
        </p:spPr>
        <p:txBody>
          <a:bodyPr wrap="square">
            <a:spAutoFit/>
          </a:bodyPr>
          <a:lstStyle/>
          <a:p>
            <a:pPr algn="ctr" eaLnBrk="0" hangingPunct="0"/>
            <a:r>
              <a:rPr lang="en-US" sz="1200" dirty="0">
                <a:latin typeface="Arial" pitchFamily="34" charset="0"/>
              </a:rPr>
              <a:t>FSH-Dependent</a:t>
            </a:r>
          </a:p>
          <a:p>
            <a:pPr algn="ctr" eaLnBrk="0" hangingPunct="0"/>
            <a:r>
              <a:rPr lang="en-US" sz="1200" dirty="0">
                <a:latin typeface="Arial" pitchFamily="34" charset="0"/>
              </a:rPr>
              <a:t>Phase of Follicle</a:t>
            </a:r>
          </a:p>
          <a:p>
            <a:pPr algn="ctr" eaLnBrk="0" hangingPunct="0"/>
            <a:r>
              <a:rPr lang="en-US" sz="1200" dirty="0">
                <a:latin typeface="Arial" pitchFamily="34" charset="0"/>
              </a:rPr>
              <a:t>Growth: E2 Production</a:t>
            </a:r>
          </a:p>
        </p:txBody>
      </p:sp>
      <p:sp>
        <p:nvSpPr>
          <p:cNvPr id="27" name="AutoShape 26">
            <a:extLst>
              <a:ext uri="{FF2B5EF4-FFF2-40B4-BE49-F238E27FC236}">
                <a16:creationId xmlns:a16="http://schemas.microsoft.com/office/drawing/2014/main" id="{E058E87E-5532-434E-9444-9A67DE2837AA}"/>
              </a:ext>
            </a:extLst>
          </p:cNvPr>
          <p:cNvSpPr>
            <a:spLocks/>
          </p:cNvSpPr>
          <p:nvPr/>
        </p:nvSpPr>
        <p:spPr bwMode="auto">
          <a:xfrm>
            <a:off x="6572251" y="2250324"/>
            <a:ext cx="313135" cy="1257300"/>
          </a:xfrm>
          <a:prstGeom prst="rightBrace">
            <a:avLst>
              <a:gd name="adj1" fmla="val 33460"/>
              <a:gd name="adj2" fmla="val 50000"/>
            </a:avLst>
          </a:prstGeom>
          <a:noFill/>
          <a:ln w="12700">
            <a:solidFill>
              <a:schemeClr val="tx1"/>
            </a:solidFill>
            <a:round/>
            <a:headEnd type="none" w="sm" len="sm"/>
            <a:tailEnd type="none" w="sm" len="sm"/>
          </a:ln>
        </p:spPr>
        <p:txBody>
          <a:bodyPr wrap="none" anchor="ctr"/>
          <a:lstStyle/>
          <a:p>
            <a:endParaRPr lang="en-US" sz="1350"/>
          </a:p>
        </p:txBody>
      </p:sp>
      <p:sp>
        <p:nvSpPr>
          <p:cNvPr id="28" name="Oval 27">
            <a:extLst>
              <a:ext uri="{FF2B5EF4-FFF2-40B4-BE49-F238E27FC236}">
                <a16:creationId xmlns:a16="http://schemas.microsoft.com/office/drawing/2014/main" id="{393F2728-F6B8-4151-905F-4772BB639D6E}"/>
              </a:ext>
            </a:extLst>
          </p:cNvPr>
          <p:cNvSpPr>
            <a:spLocks noChangeArrowheads="1"/>
          </p:cNvSpPr>
          <p:nvPr/>
        </p:nvSpPr>
        <p:spPr bwMode="auto">
          <a:xfrm>
            <a:off x="8058150" y="2878974"/>
            <a:ext cx="1028700" cy="1943100"/>
          </a:xfrm>
          <a:prstGeom prst="ellipse">
            <a:avLst/>
          </a:prstGeom>
          <a:solidFill>
            <a:srgbClr val="0096D9"/>
          </a:solidFill>
          <a:ln w="9525">
            <a:solidFill>
              <a:schemeClr val="tx1"/>
            </a:solidFill>
            <a:round/>
            <a:headEnd/>
            <a:tailEnd/>
          </a:ln>
        </p:spPr>
        <p:txBody>
          <a:bodyPr wrap="none" anchor="ctr"/>
          <a:lstStyle/>
          <a:p>
            <a:pPr algn="ctr"/>
            <a:r>
              <a:rPr lang="en-US" sz="1725" b="1" dirty="0" err="1">
                <a:solidFill>
                  <a:schemeClr val="bg1"/>
                </a:solidFill>
                <a:effectLst>
                  <a:outerShdw blurRad="38100" dist="38100" dir="2700000" algn="tl">
                    <a:srgbClr val="000000">
                      <a:alpha val="43137"/>
                    </a:srgbClr>
                  </a:outerShdw>
                </a:effectLst>
              </a:rPr>
              <a:t>Taxanes</a:t>
            </a:r>
            <a:r>
              <a:rPr lang="en-US" sz="1725" b="1" dirty="0">
                <a:solidFill>
                  <a:schemeClr val="bg1"/>
                </a:solidFill>
                <a:effectLst>
                  <a:outerShdw blurRad="38100" dist="38100" dir="2700000" algn="tl">
                    <a:srgbClr val="000000">
                      <a:alpha val="43137"/>
                    </a:srgbClr>
                  </a:outerShdw>
                </a:effectLst>
              </a:rPr>
              <a:t>?</a:t>
            </a:r>
          </a:p>
        </p:txBody>
      </p:sp>
      <p:sp>
        <p:nvSpPr>
          <p:cNvPr id="29" name="Oval 28">
            <a:extLst>
              <a:ext uri="{FF2B5EF4-FFF2-40B4-BE49-F238E27FC236}">
                <a16:creationId xmlns:a16="http://schemas.microsoft.com/office/drawing/2014/main" id="{282522DA-76B0-4DBB-AF24-FC077319C375}"/>
              </a:ext>
            </a:extLst>
          </p:cNvPr>
          <p:cNvSpPr>
            <a:spLocks noChangeArrowheads="1"/>
          </p:cNvSpPr>
          <p:nvPr/>
        </p:nvSpPr>
        <p:spPr bwMode="auto">
          <a:xfrm>
            <a:off x="6858000" y="2021724"/>
            <a:ext cx="1714500" cy="1828800"/>
          </a:xfrm>
          <a:prstGeom prst="ellipse">
            <a:avLst/>
          </a:prstGeom>
          <a:solidFill>
            <a:srgbClr val="033C5A">
              <a:alpha val="50195"/>
            </a:srgbClr>
          </a:solidFill>
          <a:ln w="9525">
            <a:solidFill>
              <a:schemeClr val="tx1"/>
            </a:solidFill>
            <a:round/>
            <a:headEnd/>
            <a:tailEnd/>
          </a:ln>
        </p:spPr>
        <p:txBody>
          <a:bodyPr wrap="none" anchor="ctr"/>
          <a:lstStyle/>
          <a:p>
            <a:pPr algn="ctr">
              <a:buFont typeface="Arial" pitchFamily="34" charset="0"/>
              <a:buChar char="•"/>
            </a:pPr>
            <a:r>
              <a:rPr lang="en-US" sz="1725" b="1" dirty="0" err="1">
                <a:effectLst>
                  <a:outerShdw blurRad="38100" dist="38100" dir="2700000" algn="tl">
                    <a:srgbClr val="000000">
                      <a:alpha val="43137"/>
                    </a:srgbClr>
                  </a:outerShdw>
                </a:effectLst>
              </a:rPr>
              <a:t>Alkylating</a:t>
            </a:r>
            <a:r>
              <a:rPr lang="en-US" sz="1725" b="1" dirty="0">
                <a:effectLst>
                  <a:outerShdw blurRad="38100" dist="38100" dir="2700000" algn="tl">
                    <a:srgbClr val="000000">
                      <a:alpha val="43137"/>
                    </a:srgbClr>
                  </a:outerShdw>
                </a:effectLst>
              </a:rPr>
              <a:t> </a:t>
            </a:r>
          </a:p>
          <a:p>
            <a:pPr algn="ctr"/>
            <a:r>
              <a:rPr lang="en-US" sz="1725" b="1" dirty="0">
                <a:effectLst>
                  <a:outerShdw blurRad="38100" dist="38100" dir="2700000" algn="tl">
                    <a:srgbClr val="000000">
                      <a:alpha val="43137"/>
                    </a:srgbClr>
                  </a:outerShdw>
                </a:effectLst>
              </a:rPr>
              <a:t>agents</a:t>
            </a:r>
          </a:p>
          <a:p>
            <a:pPr algn="ctr">
              <a:buFont typeface="Arial" pitchFamily="34" charset="0"/>
              <a:buChar char="•"/>
            </a:pPr>
            <a:r>
              <a:rPr lang="en-US" sz="1725" b="1" dirty="0" err="1">
                <a:effectLst>
                  <a:outerShdw blurRad="38100" dist="38100" dir="2700000" algn="tl">
                    <a:srgbClr val="000000">
                      <a:alpha val="43137"/>
                    </a:srgbClr>
                  </a:outerShdw>
                </a:effectLst>
              </a:rPr>
              <a:t>Topoisomerase</a:t>
            </a:r>
            <a:endParaRPr lang="en-US" sz="1725" b="1" dirty="0">
              <a:effectLst>
                <a:outerShdw blurRad="38100" dist="38100" dir="2700000" algn="tl">
                  <a:srgbClr val="000000">
                    <a:alpha val="43137"/>
                  </a:srgbClr>
                </a:outerShdw>
              </a:effectLst>
            </a:endParaRPr>
          </a:p>
          <a:p>
            <a:pPr algn="ctr"/>
            <a:r>
              <a:rPr lang="en-US" sz="1725" b="1" dirty="0">
                <a:effectLst>
                  <a:outerShdw blurRad="38100" dist="38100" dir="2700000" algn="tl">
                    <a:srgbClr val="000000">
                      <a:alpha val="43137"/>
                    </a:srgbClr>
                  </a:outerShdw>
                </a:effectLst>
              </a:rPr>
              <a:t>inhibitors</a:t>
            </a:r>
          </a:p>
        </p:txBody>
      </p:sp>
      <p:sp>
        <p:nvSpPr>
          <p:cNvPr id="30" name="Oval 29">
            <a:extLst>
              <a:ext uri="{FF2B5EF4-FFF2-40B4-BE49-F238E27FC236}">
                <a16:creationId xmlns:a16="http://schemas.microsoft.com/office/drawing/2014/main" id="{0CA5AFF6-5256-4010-9475-A18DBDAF95C7}"/>
              </a:ext>
            </a:extLst>
          </p:cNvPr>
          <p:cNvSpPr>
            <a:spLocks noChangeArrowheads="1"/>
          </p:cNvSpPr>
          <p:nvPr/>
        </p:nvSpPr>
        <p:spPr bwMode="auto">
          <a:xfrm>
            <a:off x="6858000" y="3736224"/>
            <a:ext cx="1428750" cy="1028700"/>
          </a:xfrm>
          <a:prstGeom prst="ellipse">
            <a:avLst/>
          </a:prstGeom>
          <a:solidFill>
            <a:srgbClr val="6EC3E8">
              <a:alpha val="50195"/>
            </a:srgbClr>
          </a:solidFill>
          <a:ln w="9525">
            <a:solidFill>
              <a:schemeClr val="tx1"/>
            </a:solidFill>
            <a:round/>
            <a:headEnd/>
            <a:tailEnd/>
          </a:ln>
        </p:spPr>
        <p:txBody>
          <a:bodyPr wrap="none" anchor="ctr"/>
          <a:lstStyle/>
          <a:p>
            <a:pPr algn="ctr"/>
            <a:r>
              <a:rPr lang="en-US" sz="1725" b="1" dirty="0"/>
              <a:t>Anti-</a:t>
            </a:r>
          </a:p>
          <a:p>
            <a:pPr algn="ctr"/>
            <a:r>
              <a:rPr lang="en-US" sz="1725" b="1" dirty="0"/>
              <a:t>m</a:t>
            </a:r>
            <a:r>
              <a:rPr lang="en-US" sz="1725" b="1"/>
              <a:t>etabolites</a:t>
            </a:r>
            <a:endParaRPr lang="en-US" sz="1725" b="1" dirty="0"/>
          </a:p>
        </p:txBody>
      </p:sp>
      <p:sp>
        <p:nvSpPr>
          <p:cNvPr id="31" name="Text Box 25">
            <a:extLst>
              <a:ext uri="{FF2B5EF4-FFF2-40B4-BE49-F238E27FC236}">
                <a16:creationId xmlns:a16="http://schemas.microsoft.com/office/drawing/2014/main" id="{7F1B6F83-020C-4E72-B195-EA1AD8A6D93A}"/>
              </a:ext>
            </a:extLst>
          </p:cNvPr>
          <p:cNvSpPr txBox="1">
            <a:spLocks noChangeArrowheads="1"/>
          </p:cNvSpPr>
          <p:nvPr/>
        </p:nvSpPr>
        <p:spPr bwMode="auto">
          <a:xfrm>
            <a:off x="2487069" y="2127140"/>
            <a:ext cx="1600200" cy="830997"/>
          </a:xfrm>
          <a:prstGeom prst="rect">
            <a:avLst/>
          </a:prstGeom>
          <a:noFill/>
          <a:ln w="12700">
            <a:noFill/>
            <a:miter lim="800000"/>
            <a:headEnd type="none" w="sm" len="sm"/>
            <a:tailEnd type="none" w="sm" len="sm"/>
          </a:ln>
        </p:spPr>
        <p:txBody>
          <a:bodyPr wrap="square">
            <a:spAutoFit/>
          </a:bodyPr>
          <a:lstStyle/>
          <a:p>
            <a:pPr algn="ctr" eaLnBrk="0" hangingPunct="0"/>
            <a:r>
              <a:rPr lang="en-US" sz="1200" dirty="0">
                <a:latin typeface="Arial" pitchFamily="34" charset="0"/>
              </a:rPr>
              <a:t>FSH-Independent growth initiation (primordial,    primary)</a:t>
            </a:r>
          </a:p>
        </p:txBody>
      </p:sp>
      <p:cxnSp>
        <p:nvCxnSpPr>
          <p:cNvPr id="32" name="Straight Arrow Connector 31">
            <a:extLst>
              <a:ext uri="{FF2B5EF4-FFF2-40B4-BE49-F238E27FC236}">
                <a16:creationId xmlns:a16="http://schemas.microsoft.com/office/drawing/2014/main" id="{F2722056-0B3A-404C-B5FE-A30E23AD1DC9}"/>
              </a:ext>
            </a:extLst>
          </p:cNvPr>
          <p:cNvCxnSpPr/>
          <p:nvPr/>
        </p:nvCxnSpPr>
        <p:spPr>
          <a:xfrm>
            <a:off x="3314700" y="2648088"/>
            <a:ext cx="114300" cy="1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Left Brace 32">
            <a:extLst>
              <a:ext uri="{FF2B5EF4-FFF2-40B4-BE49-F238E27FC236}">
                <a16:creationId xmlns:a16="http://schemas.microsoft.com/office/drawing/2014/main" id="{A34B1A45-7A4A-4CFD-8FAC-4E02925D4942}"/>
              </a:ext>
            </a:extLst>
          </p:cNvPr>
          <p:cNvSpPr/>
          <p:nvPr/>
        </p:nvSpPr>
        <p:spPr>
          <a:xfrm>
            <a:off x="3886200" y="2021724"/>
            <a:ext cx="285750" cy="285750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4" name="TextBox 33">
            <a:extLst>
              <a:ext uri="{FF2B5EF4-FFF2-40B4-BE49-F238E27FC236}">
                <a16:creationId xmlns:a16="http://schemas.microsoft.com/office/drawing/2014/main" id="{DC9F3F84-0418-4F72-82E9-4437D352CAD3}"/>
              </a:ext>
            </a:extLst>
          </p:cNvPr>
          <p:cNvSpPr txBox="1"/>
          <p:nvPr/>
        </p:nvSpPr>
        <p:spPr>
          <a:xfrm>
            <a:off x="4629151" y="3221874"/>
            <a:ext cx="569387" cy="300082"/>
          </a:xfrm>
          <a:prstGeom prst="rect">
            <a:avLst/>
          </a:prstGeom>
          <a:noFill/>
        </p:spPr>
        <p:txBody>
          <a:bodyPr wrap="none" rtlCol="0">
            <a:spAutoFit/>
          </a:bodyPr>
          <a:lstStyle/>
          <a:p>
            <a:r>
              <a:rPr lang="en-US" sz="1350" dirty="0">
                <a:solidFill>
                  <a:srgbClr val="033C5A"/>
                </a:solidFill>
              </a:rPr>
              <a:t>AMH</a:t>
            </a:r>
          </a:p>
        </p:txBody>
      </p:sp>
      <p:pic>
        <p:nvPicPr>
          <p:cNvPr id="35" name="Picture 6" descr="Ooctytes only paths copy">
            <a:extLst>
              <a:ext uri="{FF2B5EF4-FFF2-40B4-BE49-F238E27FC236}">
                <a16:creationId xmlns:a16="http://schemas.microsoft.com/office/drawing/2014/main" id="{5D2219BF-24C5-4D23-A4F0-B184E926239C}"/>
              </a:ext>
            </a:extLst>
          </p:cNvPr>
          <p:cNvPicPr>
            <a:picLocks noChangeAspect="1" noChangeArrowheads="1"/>
          </p:cNvPicPr>
          <p:nvPr/>
        </p:nvPicPr>
        <p:blipFill rotWithShape="1">
          <a:blip r:embed="rId4" cstate="print"/>
          <a:srcRect l="25000" t="9500" r="50000" b="86000"/>
          <a:stretch/>
        </p:blipFill>
        <p:spPr bwMode="auto">
          <a:xfrm>
            <a:off x="5086351" y="2421773"/>
            <a:ext cx="156865" cy="128588"/>
          </a:xfrm>
          <a:prstGeom prst="rect">
            <a:avLst/>
          </a:prstGeom>
          <a:noFill/>
          <a:ln w="9525">
            <a:noFill/>
            <a:miter lim="800000"/>
            <a:headEnd/>
            <a:tailEnd/>
          </a:ln>
          <a:effectLst/>
        </p:spPr>
      </p:pic>
      <p:pic>
        <p:nvPicPr>
          <p:cNvPr id="36" name="Picture 6" descr="Ooctytes only paths copy">
            <a:extLst>
              <a:ext uri="{FF2B5EF4-FFF2-40B4-BE49-F238E27FC236}">
                <a16:creationId xmlns:a16="http://schemas.microsoft.com/office/drawing/2014/main" id="{D3EE101C-8F37-4F63-B759-E5D94555DCED}"/>
              </a:ext>
            </a:extLst>
          </p:cNvPr>
          <p:cNvPicPr>
            <a:picLocks noChangeAspect="1" noChangeArrowheads="1"/>
          </p:cNvPicPr>
          <p:nvPr/>
        </p:nvPicPr>
        <p:blipFill rotWithShape="1">
          <a:blip r:embed="rId4" cstate="print"/>
          <a:srcRect l="25000" t="9500" r="50000" b="86000"/>
          <a:stretch/>
        </p:blipFill>
        <p:spPr bwMode="auto">
          <a:xfrm>
            <a:off x="5200651" y="2421773"/>
            <a:ext cx="156865" cy="128588"/>
          </a:xfrm>
          <a:prstGeom prst="rect">
            <a:avLst/>
          </a:prstGeom>
          <a:noFill/>
          <a:ln w="9525">
            <a:noFill/>
            <a:miter lim="800000"/>
            <a:headEnd/>
            <a:tailEnd/>
          </a:ln>
          <a:effectLst/>
        </p:spPr>
      </p:pic>
      <p:pic>
        <p:nvPicPr>
          <p:cNvPr id="37" name="Picture 6" descr="Ooctytes only paths copy">
            <a:extLst>
              <a:ext uri="{FF2B5EF4-FFF2-40B4-BE49-F238E27FC236}">
                <a16:creationId xmlns:a16="http://schemas.microsoft.com/office/drawing/2014/main" id="{F8D0C5D3-50FE-4008-B53F-293064EEC624}"/>
              </a:ext>
            </a:extLst>
          </p:cNvPr>
          <p:cNvPicPr>
            <a:picLocks noChangeAspect="1" noChangeArrowheads="1"/>
          </p:cNvPicPr>
          <p:nvPr/>
        </p:nvPicPr>
        <p:blipFill rotWithShape="1">
          <a:blip r:embed="rId4" cstate="print"/>
          <a:srcRect l="25000" t="9500" r="50000" b="86000"/>
          <a:stretch/>
        </p:blipFill>
        <p:spPr bwMode="auto">
          <a:xfrm>
            <a:off x="5372101" y="2421773"/>
            <a:ext cx="156865" cy="128588"/>
          </a:xfrm>
          <a:prstGeom prst="rect">
            <a:avLst/>
          </a:prstGeom>
          <a:noFill/>
          <a:ln w="9525">
            <a:noFill/>
            <a:miter lim="800000"/>
            <a:headEnd/>
            <a:tailEnd/>
          </a:ln>
          <a:effectLst/>
        </p:spPr>
      </p:pic>
      <p:pic>
        <p:nvPicPr>
          <p:cNvPr id="38" name="Picture 6" descr="Ooctytes only paths copy">
            <a:extLst>
              <a:ext uri="{FF2B5EF4-FFF2-40B4-BE49-F238E27FC236}">
                <a16:creationId xmlns:a16="http://schemas.microsoft.com/office/drawing/2014/main" id="{483598A1-6EBF-4F21-A27B-FE26F6F621E5}"/>
              </a:ext>
            </a:extLst>
          </p:cNvPr>
          <p:cNvPicPr>
            <a:picLocks noChangeAspect="1" noChangeArrowheads="1"/>
          </p:cNvPicPr>
          <p:nvPr/>
        </p:nvPicPr>
        <p:blipFill rotWithShape="1">
          <a:blip r:embed="rId4" cstate="print"/>
          <a:srcRect l="25000" t="9500" r="50000" b="86000"/>
          <a:stretch/>
        </p:blipFill>
        <p:spPr bwMode="auto">
          <a:xfrm>
            <a:off x="5486401" y="2421773"/>
            <a:ext cx="156865" cy="128588"/>
          </a:xfrm>
          <a:prstGeom prst="rect">
            <a:avLst/>
          </a:prstGeom>
          <a:noFill/>
          <a:ln w="9525">
            <a:noFill/>
            <a:miter lim="800000"/>
            <a:headEnd/>
            <a:tailEnd/>
          </a:ln>
          <a:effectLst/>
        </p:spPr>
      </p:pic>
      <p:pic>
        <p:nvPicPr>
          <p:cNvPr id="39" name="Picture 6" descr="Ooctytes only paths copy">
            <a:extLst>
              <a:ext uri="{FF2B5EF4-FFF2-40B4-BE49-F238E27FC236}">
                <a16:creationId xmlns:a16="http://schemas.microsoft.com/office/drawing/2014/main" id="{10027EDA-6027-4923-84D3-B814930C811C}"/>
              </a:ext>
            </a:extLst>
          </p:cNvPr>
          <p:cNvPicPr>
            <a:picLocks noChangeAspect="1" noChangeArrowheads="1"/>
          </p:cNvPicPr>
          <p:nvPr/>
        </p:nvPicPr>
        <p:blipFill rotWithShape="1">
          <a:blip r:embed="rId4" cstate="print"/>
          <a:srcRect l="25000" t="9500" r="50000" b="86000"/>
          <a:stretch/>
        </p:blipFill>
        <p:spPr bwMode="auto">
          <a:xfrm>
            <a:off x="5600701" y="2421773"/>
            <a:ext cx="156865" cy="128588"/>
          </a:xfrm>
          <a:prstGeom prst="rect">
            <a:avLst/>
          </a:prstGeom>
          <a:noFill/>
          <a:ln w="9525">
            <a:noFill/>
            <a:miter lim="800000"/>
            <a:headEnd/>
            <a:tailEnd/>
          </a:ln>
          <a:effectLst/>
        </p:spPr>
      </p:pic>
      <p:pic>
        <p:nvPicPr>
          <p:cNvPr id="40" name="Picture 6" descr="Ooctytes only paths copy">
            <a:extLst>
              <a:ext uri="{FF2B5EF4-FFF2-40B4-BE49-F238E27FC236}">
                <a16:creationId xmlns:a16="http://schemas.microsoft.com/office/drawing/2014/main" id="{4589E30C-F03D-4A34-8F6C-CA02C98F6203}"/>
              </a:ext>
            </a:extLst>
          </p:cNvPr>
          <p:cNvPicPr>
            <a:picLocks noChangeAspect="1" noChangeArrowheads="1"/>
          </p:cNvPicPr>
          <p:nvPr/>
        </p:nvPicPr>
        <p:blipFill rotWithShape="1">
          <a:blip r:embed="rId4" cstate="print"/>
          <a:srcRect l="18027" t="14168" r="50000" b="79041"/>
          <a:stretch/>
        </p:blipFill>
        <p:spPr bwMode="auto">
          <a:xfrm>
            <a:off x="5400675" y="2556315"/>
            <a:ext cx="200621" cy="194072"/>
          </a:xfrm>
          <a:prstGeom prst="rect">
            <a:avLst/>
          </a:prstGeom>
          <a:noFill/>
          <a:ln w="9525">
            <a:noFill/>
            <a:miter lim="800000"/>
            <a:headEnd/>
            <a:tailEnd/>
          </a:ln>
          <a:effectLst/>
        </p:spPr>
      </p:pic>
      <p:pic>
        <p:nvPicPr>
          <p:cNvPr id="41" name="Picture 6" descr="Ooctytes only paths copy">
            <a:extLst>
              <a:ext uri="{FF2B5EF4-FFF2-40B4-BE49-F238E27FC236}">
                <a16:creationId xmlns:a16="http://schemas.microsoft.com/office/drawing/2014/main" id="{3B186473-646E-47CE-A8F0-1779F8C756E2}"/>
              </a:ext>
            </a:extLst>
          </p:cNvPr>
          <p:cNvPicPr>
            <a:picLocks noChangeAspect="1" noChangeArrowheads="1"/>
          </p:cNvPicPr>
          <p:nvPr/>
        </p:nvPicPr>
        <p:blipFill rotWithShape="1">
          <a:blip r:embed="rId4" cstate="print"/>
          <a:srcRect l="18027" t="14168" r="50000" b="79041"/>
          <a:stretch/>
        </p:blipFill>
        <p:spPr bwMode="auto">
          <a:xfrm>
            <a:off x="5100637" y="2556315"/>
            <a:ext cx="200621" cy="194072"/>
          </a:xfrm>
          <a:prstGeom prst="rect">
            <a:avLst/>
          </a:prstGeom>
          <a:noFill/>
          <a:ln w="9525">
            <a:noFill/>
            <a:miter lim="800000"/>
            <a:headEnd/>
            <a:tailEnd/>
          </a:ln>
          <a:effectLst/>
        </p:spPr>
      </p:pic>
      <p:sp>
        <p:nvSpPr>
          <p:cNvPr id="42" name="TextBox 41">
            <a:extLst>
              <a:ext uri="{FF2B5EF4-FFF2-40B4-BE49-F238E27FC236}">
                <a16:creationId xmlns:a16="http://schemas.microsoft.com/office/drawing/2014/main" id="{45057177-DE01-46B4-AEB8-BFEDD070AB71}"/>
              </a:ext>
            </a:extLst>
          </p:cNvPr>
          <p:cNvSpPr txBox="1"/>
          <p:nvPr/>
        </p:nvSpPr>
        <p:spPr>
          <a:xfrm>
            <a:off x="4669660" y="3793374"/>
            <a:ext cx="530915" cy="300082"/>
          </a:xfrm>
          <a:prstGeom prst="rect">
            <a:avLst/>
          </a:prstGeom>
          <a:noFill/>
        </p:spPr>
        <p:txBody>
          <a:bodyPr wrap="none" rtlCol="0">
            <a:spAutoFit/>
          </a:bodyPr>
          <a:lstStyle/>
          <a:p>
            <a:r>
              <a:rPr lang="en-US" sz="1350" dirty="0">
                <a:solidFill>
                  <a:srgbClr val="033C5A"/>
                </a:solidFill>
              </a:rPr>
              <a:t>AFC</a:t>
            </a:r>
          </a:p>
        </p:txBody>
      </p:sp>
      <p:sp>
        <p:nvSpPr>
          <p:cNvPr id="43" name="TextBox 42">
            <a:extLst>
              <a:ext uri="{FF2B5EF4-FFF2-40B4-BE49-F238E27FC236}">
                <a16:creationId xmlns:a16="http://schemas.microsoft.com/office/drawing/2014/main" id="{00389404-2E47-48D3-8C66-755BD29E23E2}"/>
              </a:ext>
            </a:extLst>
          </p:cNvPr>
          <p:cNvSpPr txBox="1"/>
          <p:nvPr/>
        </p:nvSpPr>
        <p:spPr>
          <a:xfrm>
            <a:off x="5893243" y="2022236"/>
            <a:ext cx="1193358" cy="246221"/>
          </a:xfrm>
          <a:prstGeom prst="rect">
            <a:avLst/>
          </a:prstGeom>
          <a:solidFill>
            <a:srgbClr val="033C5A"/>
          </a:solidFill>
        </p:spPr>
        <p:txBody>
          <a:bodyPr wrap="square" rtlCol="0">
            <a:spAutoFit/>
          </a:bodyPr>
          <a:lstStyle/>
          <a:p>
            <a:r>
              <a:rPr lang="en-US" sz="1000" dirty="0">
                <a:solidFill>
                  <a:srgbClr val="FF0000"/>
                </a:solidFill>
              </a:rPr>
              <a:t>DNA DSB Breaks</a:t>
            </a:r>
          </a:p>
        </p:txBody>
      </p:sp>
      <p:cxnSp>
        <p:nvCxnSpPr>
          <p:cNvPr id="44" name="Straight Arrow Connector 43">
            <a:extLst>
              <a:ext uri="{FF2B5EF4-FFF2-40B4-BE49-F238E27FC236}">
                <a16:creationId xmlns:a16="http://schemas.microsoft.com/office/drawing/2014/main" id="{18FC8730-3C6F-4B39-AAA5-9711569F6DA9}"/>
              </a:ext>
            </a:extLst>
          </p:cNvPr>
          <p:cNvCxnSpPr/>
          <p:nvPr/>
        </p:nvCxnSpPr>
        <p:spPr>
          <a:xfrm flipH="1">
            <a:off x="5564833" y="2250324"/>
            <a:ext cx="233512" cy="142875"/>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11DA104-5926-465A-837E-AC51C705B240}"/>
              </a:ext>
            </a:extLst>
          </p:cNvPr>
          <p:cNvSpPr txBox="1"/>
          <p:nvPr/>
        </p:nvSpPr>
        <p:spPr>
          <a:xfrm>
            <a:off x="6414037" y="3561296"/>
            <a:ext cx="1193355" cy="246221"/>
          </a:xfrm>
          <a:prstGeom prst="rect">
            <a:avLst/>
          </a:prstGeom>
          <a:solidFill>
            <a:srgbClr val="033C5A"/>
          </a:solidFill>
        </p:spPr>
        <p:txBody>
          <a:bodyPr wrap="square" rtlCol="0">
            <a:spAutoFit/>
          </a:bodyPr>
          <a:lstStyle/>
          <a:p>
            <a:r>
              <a:rPr lang="en-US" sz="1000" dirty="0">
                <a:solidFill>
                  <a:srgbClr val="FF0000"/>
                </a:solidFill>
              </a:rPr>
              <a:t>DNA DSB Breaks</a:t>
            </a:r>
          </a:p>
        </p:txBody>
      </p:sp>
      <p:cxnSp>
        <p:nvCxnSpPr>
          <p:cNvPr id="46" name="Straight Arrow Connector 45">
            <a:extLst>
              <a:ext uri="{FF2B5EF4-FFF2-40B4-BE49-F238E27FC236}">
                <a16:creationId xmlns:a16="http://schemas.microsoft.com/office/drawing/2014/main" id="{F7E942E7-A551-41D6-B8B9-07A1EBBBAAFC}"/>
              </a:ext>
            </a:extLst>
          </p:cNvPr>
          <p:cNvCxnSpPr/>
          <p:nvPr/>
        </p:nvCxnSpPr>
        <p:spPr>
          <a:xfrm flipH="1">
            <a:off x="5679133" y="3736224"/>
            <a:ext cx="727620" cy="2286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51EE182-9949-43B5-A26B-1A057BDD82C9}"/>
              </a:ext>
            </a:extLst>
          </p:cNvPr>
          <p:cNvSpPr txBox="1"/>
          <p:nvPr/>
        </p:nvSpPr>
        <p:spPr>
          <a:xfrm>
            <a:off x="384454" y="2075889"/>
            <a:ext cx="2018630" cy="715581"/>
          </a:xfrm>
          <a:prstGeom prst="rect">
            <a:avLst/>
          </a:prstGeom>
          <a:ln>
            <a:solidFill>
              <a:srgbClr val="033C5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350" b="1" dirty="0">
                <a:effectLst>
                  <a:outerShdw blurRad="38100" dist="38100" dir="2700000" algn="tl">
                    <a:srgbClr val="000000">
                      <a:alpha val="43137"/>
                    </a:srgbClr>
                  </a:outerShdw>
                </a:effectLst>
              </a:rPr>
              <a:t>Ovarian Reserve Set in Utero, Declines with Age</a:t>
            </a:r>
          </a:p>
        </p:txBody>
      </p:sp>
    </p:spTree>
    <p:extLst>
      <p:ext uri="{BB962C8B-B14F-4D97-AF65-F5344CB8AC3E}">
        <p14:creationId xmlns:p14="http://schemas.microsoft.com/office/powerpoint/2010/main" val="329166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281C64-3862-B747-9E8D-2133FEEB4A32}"/>
              </a:ext>
            </a:extLst>
          </p:cNvPr>
          <p:cNvSpPr>
            <a:spLocks noGrp="1"/>
          </p:cNvSpPr>
          <p:nvPr>
            <p:ph type="title"/>
          </p:nvPr>
        </p:nvSpPr>
        <p:spPr>
          <a:xfrm>
            <a:off x="457200" y="152400"/>
            <a:ext cx="8229600" cy="1143000"/>
          </a:xfrm>
        </p:spPr>
        <p:txBody>
          <a:bodyPr/>
          <a:lstStyle/>
          <a:p>
            <a:r>
              <a:rPr lang="en-US" dirty="0"/>
              <a:t>Fertility Recommendations</a:t>
            </a:r>
          </a:p>
        </p:txBody>
      </p:sp>
      <p:grpSp>
        <p:nvGrpSpPr>
          <p:cNvPr id="3" name="Group 2">
            <a:extLst>
              <a:ext uri="{FF2B5EF4-FFF2-40B4-BE49-F238E27FC236}">
                <a16:creationId xmlns:a16="http://schemas.microsoft.com/office/drawing/2014/main" id="{DC923335-D72C-BF4F-BC04-8E25B4F35340}"/>
              </a:ext>
            </a:extLst>
          </p:cNvPr>
          <p:cNvGrpSpPr/>
          <p:nvPr/>
        </p:nvGrpSpPr>
        <p:grpSpPr>
          <a:xfrm>
            <a:off x="3656854" y="1143000"/>
            <a:ext cx="1938843" cy="2256182"/>
            <a:chOff x="3656854" y="1143000"/>
            <a:chExt cx="1938843" cy="2256182"/>
          </a:xfrm>
        </p:grpSpPr>
        <p:pic>
          <p:nvPicPr>
            <p:cNvPr id="9" name="Graphic 8" descr="Group of men with solid fill">
              <a:extLst>
                <a:ext uri="{FF2B5EF4-FFF2-40B4-BE49-F238E27FC236}">
                  <a16:creationId xmlns:a16="http://schemas.microsoft.com/office/drawing/2014/main" id="{8A5D04EE-0525-E34C-930E-30E1D5A586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6854" y="1143000"/>
              <a:ext cx="1938843" cy="1938843"/>
            </a:xfrm>
            <a:prstGeom prst="rect">
              <a:avLst/>
            </a:prstGeom>
          </p:spPr>
        </p:pic>
        <p:sp>
          <p:nvSpPr>
            <p:cNvPr id="18" name="TextBox 17">
              <a:extLst>
                <a:ext uri="{FF2B5EF4-FFF2-40B4-BE49-F238E27FC236}">
                  <a16:creationId xmlns:a16="http://schemas.microsoft.com/office/drawing/2014/main" id="{C5A5BCD9-C360-E948-B4DA-3D46DA24DF5E}"/>
                </a:ext>
              </a:extLst>
            </p:cNvPr>
            <p:cNvSpPr txBox="1"/>
            <p:nvPr/>
          </p:nvSpPr>
          <p:spPr>
            <a:xfrm>
              <a:off x="3656854" y="3029850"/>
              <a:ext cx="1932233" cy="369332"/>
            </a:xfrm>
            <a:prstGeom prst="rect">
              <a:avLst/>
            </a:prstGeom>
            <a:noFill/>
          </p:spPr>
          <p:txBody>
            <a:bodyPr wrap="square" rtlCol="0">
              <a:spAutoFit/>
            </a:bodyPr>
            <a:lstStyle/>
            <a:p>
              <a:pPr algn="ctr"/>
              <a:r>
                <a:rPr lang="en-US" b="1" dirty="0">
                  <a:solidFill>
                    <a:schemeClr val="tx1">
                      <a:lumMod val="75000"/>
                      <a:lumOff val="25000"/>
                    </a:schemeClr>
                  </a:solidFill>
                </a:rPr>
                <a:t>Adult Men</a:t>
              </a:r>
            </a:p>
          </p:txBody>
        </p:sp>
      </p:grpSp>
      <p:grpSp>
        <p:nvGrpSpPr>
          <p:cNvPr id="4" name="Group 3">
            <a:extLst>
              <a:ext uri="{FF2B5EF4-FFF2-40B4-BE49-F238E27FC236}">
                <a16:creationId xmlns:a16="http://schemas.microsoft.com/office/drawing/2014/main" id="{1EF09078-207A-B447-98E3-DE6E74E438C8}"/>
              </a:ext>
            </a:extLst>
          </p:cNvPr>
          <p:cNvGrpSpPr/>
          <p:nvPr/>
        </p:nvGrpSpPr>
        <p:grpSpPr>
          <a:xfrm>
            <a:off x="6379522" y="1143000"/>
            <a:ext cx="1938844" cy="2256182"/>
            <a:chOff x="6379522" y="1143000"/>
            <a:chExt cx="1938844" cy="2256182"/>
          </a:xfrm>
        </p:grpSpPr>
        <p:pic>
          <p:nvPicPr>
            <p:cNvPr id="16" name="Graphic 15" descr="Group of women with solid fill">
              <a:extLst>
                <a:ext uri="{FF2B5EF4-FFF2-40B4-BE49-F238E27FC236}">
                  <a16:creationId xmlns:a16="http://schemas.microsoft.com/office/drawing/2014/main" id="{B7D125EB-A0AE-3C48-A907-40E67D7172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9522" y="1143000"/>
              <a:ext cx="1938844" cy="1938844"/>
            </a:xfrm>
            <a:prstGeom prst="rect">
              <a:avLst/>
            </a:prstGeom>
          </p:spPr>
        </p:pic>
        <p:sp>
          <p:nvSpPr>
            <p:cNvPr id="19" name="TextBox 18">
              <a:extLst>
                <a:ext uri="{FF2B5EF4-FFF2-40B4-BE49-F238E27FC236}">
                  <a16:creationId xmlns:a16="http://schemas.microsoft.com/office/drawing/2014/main" id="{7E89B339-ED04-E545-BDD6-829AA4787904}"/>
                </a:ext>
              </a:extLst>
            </p:cNvPr>
            <p:cNvSpPr txBox="1"/>
            <p:nvPr/>
          </p:nvSpPr>
          <p:spPr>
            <a:xfrm>
              <a:off x="6386133" y="3029850"/>
              <a:ext cx="1932233" cy="369332"/>
            </a:xfrm>
            <a:prstGeom prst="rect">
              <a:avLst/>
            </a:prstGeom>
            <a:noFill/>
          </p:spPr>
          <p:txBody>
            <a:bodyPr wrap="square" rtlCol="0">
              <a:spAutoFit/>
            </a:bodyPr>
            <a:lstStyle/>
            <a:p>
              <a:pPr algn="ctr"/>
              <a:r>
                <a:rPr lang="en-US" b="1" dirty="0">
                  <a:solidFill>
                    <a:schemeClr val="tx1">
                      <a:lumMod val="75000"/>
                      <a:lumOff val="25000"/>
                    </a:schemeClr>
                  </a:solidFill>
                </a:rPr>
                <a:t>Adult Women</a:t>
              </a:r>
            </a:p>
          </p:txBody>
        </p:sp>
      </p:grpSp>
      <p:grpSp>
        <p:nvGrpSpPr>
          <p:cNvPr id="7" name="Group 6">
            <a:extLst>
              <a:ext uri="{FF2B5EF4-FFF2-40B4-BE49-F238E27FC236}">
                <a16:creationId xmlns:a16="http://schemas.microsoft.com/office/drawing/2014/main" id="{90FB776A-EAE4-BB4B-9AD0-42844DF2439D}"/>
              </a:ext>
            </a:extLst>
          </p:cNvPr>
          <p:cNvGrpSpPr/>
          <p:nvPr/>
        </p:nvGrpSpPr>
        <p:grpSpPr>
          <a:xfrm>
            <a:off x="1551823" y="3477204"/>
            <a:ext cx="2724093" cy="1901308"/>
            <a:chOff x="1479467" y="3416637"/>
            <a:chExt cx="2724093" cy="1901308"/>
          </a:xfrm>
        </p:grpSpPr>
        <p:pic>
          <p:nvPicPr>
            <p:cNvPr id="13" name="Graphic 12" descr="Doctor male with solid fill">
              <a:extLst>
                <a:ext uri="{FF2B5EF4-FFF2-40B4-BE49-F238E27FC236}">
                  <a16:creationId xmlns:a16="http://schemas.microsoft.com/office/drawing/2014/main" id="{386BBE8C-F233-7748-85FE-1048D85C20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9467" y="3416637"/>
              <a:ext cx="1641137" cy="1641137"/>
            </a:xfrm>
            <a:prstGeom prst="rect">
              <a:avLst/>
            </a:prstGeom>
          </p:spPr>
        </p:pic>
        <p:pic>
          <p:nvPicPr>
            <p:cNvPr id="14" name="Graphic 13" descr="Doctor female with solid fill">
              <a:extLst>
                <a:ext uri="{FF2B5EF4-FFF2-40B4-BE49-F238E27FC236}">
                  <a16:creationId xmlns:a16="http://schemas.microsoft.com/office/drawing/2014/main" id="{105446E9-4D12-DE47-BD69-22DE8F9E1D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41833" y="3429000"/>
              <a:ext cx="1641137" cy="1641137"/>
            </a:xfrm>
            <a:prstGeom prst="rect">
              <a:avLst/>
            </a:prstGeom>
          </p:spPr>
        </p:pic>
        <p:sp>
          <p:nvSpPr>
            <p:cNvPr id="20" name="TextBox 19">
              <a:extLst>
                <a:ext uri="{FF2B5EF4-FFF2-40B4-BE49-F238E27FC236}">
                  <a16:creationId xmlns:a16="http://schemas.microsoft.com/office/drawing/2014/main" id="{0D389951-DCFE-524B-B8B1-69D2C394905D}"/>
                </a:ext>
              </a:extLst>
            </p:cNvPr>
            <p:cNvSpPr txBox="1"/>
            <p:nvPr/>
          </p:nvSpPr>
          <p:spPr>
            <a:xfrm>
              <a:off x="1536560" y="4948613"/>
              <a:ext cx="2667000" cy="369332"/>
            </a:xfrm>
            <a:prstGeom prst="rect">
              <a:avLst/>
            </a:prstGeom>
            <a:noFill/>
          </p:spPr>
          <p:txBody>
            <a:bodyPr wrap="square" rtlCol="0">
              <a:spAutoFit/>
            </a:bodyPr>
            <a:lstStyle/>
            <a:p>
              <a:pPr algn="ctr"/>
              <a:r>
                <a:rPr lang="en-US" b="1" dirty="0">
                  <a:solidFill>
                    <a:schemeClr val="tx1">
                      <a:lumMod val="75000"/>
                      <a:lumOff val="25000"/>
                    </a:schemeClr>
                  </a:solidFill>
                </a:rPr>
                <a:t>Health Care Providers</a:t>
              </a:r>
            </a:p>
          </p:txBody>
        </p:sp>
      </p:grpSp>
      <p:grpSp>
        <p:nvGrpSpPr>
          <p:cNvPr id="5" name="Group 4">
            <a:extLst>
              <a:ext uri="{FF2B5EF4-FFF2-40B4-BE49-F238E27FC236}">
                <a16:creationId xmlns:a16="http://schemas.microsoft.com/office/drawing/2014/main" id="{42D8F6A5-3D17-F54D-9ECE-29736A8C09A0}"/>
              </a:ext>
            </a:extLst>
          </p:cNvPr>
          <p:cNvGrpSpPr/>
          <p:nvPr/>
        </p:nvGrpSpPr>
        <p:grpSpPr>
          <a:xfrm>
            <a:off x="5245338" y="3330695"/>
            <a:ext cx="2103606" cy="2103606"/>
            <a:chOff x="5245338" y="3246606"/>
            <a:chExt cx="2103606" cy="2103606"/>
          </a:xfrm>
        </p:grpSpPr>
        <p:pic>
          <p:nvPicPr>
            <p:cNvPr id="12" name="Graphic 11" descr="Children with solid fill">
              <a:extLst>
                <a:ext uri="{FF2B5EF4-FFF2-40B4-BE49-F238E27FC236}">
                  <a16:creationId xmlns:a16="http://schemas.microsoft.com/office/drawing/2014/main" id="{93BA62BE-497C-9F4E-9469-92D0CBFCF8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45338" y="3246606"/>
              <a:ext cx="2103606" cy="2103606"/>
            </a:xfrm>
            <a:prstGeom prst="rect">
              <a:avLst/>
            </a:prstGeom>
          </p:spPr>
        </p:pic>
        <p:sp>
          <p:nvSpPr>
            <p:cNvPr id="21" name="TextBox 20">
              <a:extLst>
                <a:ext uri="{FF2B5EF4-FFF2-40B4-BE49-F238E27FC236}">
                  <a16:creationId xmlns:a16="http://schemas.microsoft.com/office/drawing/2014/main" id="{8B805998-83CE-B245-A580-AC6A1F1AC45C}"/>
                </a:ext>
              </a:extLst>
            </p:cNvPr>
            <p:cNvSpPr txBox="1"/>
            <p:nvPr/>
          </p:nvSpPr>
          <p:spPr>
            <a:xfrm>
              <a:off x="5331024" y="4873108"/>
              <a:ext cx="1932233" cy="369332"/>
            </a:xfrm>
            <a:prstGeom prst="rect">
              <a:avLst/>
            </a:prstGeom>
            <a:noFill/>
          </p:spPr>
          <p:txBody>
            <a:bodyPr wrap="square" rtlCol="0">
              <a:spAutoFit/>
            </a:bodyPr>
            <a:lstStyle/>
            <a:p>
              <a:pPr algn="ctr"/>
              <a:r>
                <a:rPr lang="en-US" b="1" dirty="0">
                  <a:solidFill>
                    <a:schemeClr val="tx1">
                      <a:lumMod val="75000"/>
                      <a:lumOff val="25000"/>
                    </a:schemeClr>
                  </a:solidFill>
                </a:rPr>
                <a:t>Children</a:t>
              </a:r>
            </a:p>
          </p:txBody>
        </p:sp>
      </p:grpSp>
      <p:grpSp>
        <p:nvGrpSpPr>
          <p:cNvPr id="22" name="Group 21">
            <a:extLst>
              <a:ext uri="{FF2B5EF4-FFF2-40B4-BE49-F238E27FC236}">
                <a16:creationId xmlns:a16="http://schemas.microsoft.com/office/drawing/2014/main" id="{C8592FFE-627A-7949-AB07-31D31E12FA47}"/>
              </a:ext>
            </a:extLst>
          </p:cNvPr>
          <p:cNvGrpSpPr/>
          <p:nvPr/>
        </p:nvGrpSpPr>
        <p:grpSpPr>
          <a:xfrm>
            <a:off x="825634" y="980006"/>
            <a:ext cx="2420226" cy="2448994"/>
            <a:chOff x="457200" y="986271"/>
            <a:chExt cx="2260335" cy="2354861"/>
          </a:xfrm>
        </p:grpSpPr>
        <p:pic>
          <p:nvPicPr>
            <p:cNvPr id="23" name="Graphic 22" descr="Family with two children with solid fill">
              <a:extLst>
                <a:ext uri="{FF2B5EF4-FFF2-40B4-BE49-F238E27FC236}">
                  <a16:creationId xmlns:a16="http://schemas.microsoft.com/office/drawing/2014/main" id="{F6AE917D-B061-A94B-B2A9-33B9755F79F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7200" y="986271"/>
              <a:ext cx="2260335" cy="2260335"/>
            </a:xfrm>
            <a:prstGeom prst="rect">
              <a:avLst/>
            </a:prstGeom>
          </p:spPr>
        </p:pic>
        <p:sp>
          <p:nvSpPr>
            <p:cNvPr id="24" name="TextBox 23">
              <a:extLst>
                <a:ext uri="{FF2B5EF4-FFF2-40B4-BE49-F238E27FC236}">
                  <a16:creationId xmlns:a16="http://schemas.microsoft.com/office/drawing/2014/main" id="{D8ACA44F-A149-C044-BA2D-8F747AAE0C53}"/>
                </a:ext>
              </a:extLst>
            </p:cNvPr>
            <p:cNvSpPr txBox="1"/>
            <p:nvPr/>
          </p:nvSpPr>
          <p:spPr>
            <a:xfrm>
              <a:off x="609600" y="2971800"/>
              <a:ext cx="1932233" cy="369332"/>
            </a:xfrm>
            <a:prstGeom prst="rect">
              <a:avLst/>
            </a:prstGeom>
            <a:noFill/>
          </p:spPr>
          <p:txBody>
            <a:bodyPr wrap="square" rtlCol="0">
              <a:spAutoFit/>
            </a:bodyPr>
            <a:lstStyle/>
            <a:p>
              <a:pPr algn="ctr"/>
              <a:r>
                <a:rPr lang="en-US" b="1" dirty="0">
                  <a:solidFill>
                    <a:schemeClr val="tx1">
                      <a:lumMod val="75000"/>
                      <a:lumOff val="25000"/>
                    </a:schemeClr>
                  </a:solidFill>
                </a:rPr>
                <a:t>All Patients</a:t>
              </a:r>
            </a:p>
          </p:txBody>
        </p:sp>
      </p:grpSp>
      <p:sp>
        <p:nvSpPr>
          <p:cNvPr id="26" name="TextBox 25">
            <a:extLst>
              <a:ext uri="{FF2B5EF4-FFF2-40B4-BE49-F238E27FC236}">
                <a16:creationId xmlns:a16="http://schemas.microsoft.com/office/drawing/2014/main" id="{77E18ED9-3FE9-44ED-9D9B-55094A4B42BA}"/>
              </a:ext>
            </a:extLst>
          </p:cNvPr>
          <p:cNvSpPr txBox="1"/>
          <p:nvPr/>
        </p:nvSpPr>
        <p:spPr>
          <a:xfrm>
            <a:off x="2743200" y="5348694"/>
            <a:ext cx="5410200"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Illustrations from Canva library authorized by subscription</a:t>
            </a:r>
            <a:endParaRPr lang="en-US" sz="1100" dirty="0"/>
          </a:p>
        </p:txBody>
      </p:sp>
    </p:spTree>
    <p:extLst>
      <p:ext uri="{BB962C8B-B14F-4D97-AF65-F5344CB8AC3E}">
        <p14:creationId xmlns:p14="http://schemas.microsoft.com/office/powerpoint/2010/main" val="351098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281C64-3862-B747-9E8D-2133FEEB4A32}"/>
              </a:ext>
            </a:extLst>
          </p:cNvPr>
          <p:cNvSpPr>
            <a:spLocks noGrp="1"/>
          </p:cNvSpPr>
          <p:nvPr>
            <p:ph type="title"/>
          </p:nvPr>
        </p:nvSpPr>
        <p:spPr>
          <a:xfrm>
            <a:off x="457200" y="152400"/>
            <a:ext cx="8229600" cy="1143000"/>
          </a:xfrm>
        </p:spPr>
        <p:txBody>
          <a:bodyPr/>
          <a:lstStyle/>
          <a:p>
            <a:r>
              <a:rPr lang="en-US" dirty="0"/>
              <a:t>Fertility Recommendations</a:t>
            </a:r>
          </a:p>
        </p:txBody>
      </p:sp>
      <p:grpSp>
        <p:nvGrpSpPr>
          <p:cNvPr id="2" name="Group 1">
            <a:extLst>
              <a:ext uri="{FF2B5EF4-FFF2-40B4-BE49-F238E27FC236}">
                <a16:creationId xmlns:a16="http://schemas.microsoft.com/office/drawing/2014/main" id="{869B75A2-9D38-164B-91C4-A142D812BAAF}"/>
              </a:ext>
            </a:extLst>
          </p:cNvPr>
          <p:cNvGrpSpPr/>
          <p:nvPr/>
        </p:nvGrpSpPr>
        <p:grpSpPr>
          <a:xfrm>
            <a:off x="825634" y="980006"/>
            <a:ext cx="2420226" cy="2448994"/>
            <a:chOff x="457200" y="986271"/>
            <a:chExt cx="2260335" cy="2354861"/>
          </a:xfrm>
        </p:grpSpPr>
        <p:pic>
          <p:nvPicPr>
            <p:cNvPr id="8" name="Graphic 7" descr="Family with two children with solid fill">
              <a:extLst>
                <a:ext uri="{FF2B5EF4-FFF2-40B4-BE49-F238E27FC236}">
                  <a16:creationId xmlns:a16="http://schemas.microsoft.com/office/drawing/2014/main" id="{1DE9BC43-A8B7-3643-A84A-21C845B43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986271"/>
              <a:ext cx="2260335" cy="2260335"/>
            </a:xfrm>
            <a:prstGeom prst="rect">
              <a:avLst/>
            </a:prstGeom>
          </p:spPr>
        </p:pic>
        <p:sp>
          <p:nvSpPr>
            <p:cNvPr id="17" name="TextBox 16">
              <a:extLst>
                <a:ext uri="{FF2B5EF4-FFF2-40B4-BE49-F238E27FC236}">
                  <a16:creationId xmlns:a16="http://schemas.microsoft.com/office/drawing/2014/main" id="{8B5C449C-692C-F447-A8B3-C44E941C9951}"/>
                </a:ext>
              </a:extLst>
            </p:cNvPr>
            <p:cNvSpPr txBox="1"/>
            <p:nvPr/>
          </p:nvSpPr>
          <p:spPr>
            <a:xfrm>
              <a:off x="609600" y="2971800"/>
              <a:ext cx="1932233" cy="369332"/>
            </a:xfrm>
            <a:prstGeom prst="rect">
              <a:avLst/>
            </a:prstGeom>
            <a:noFill/>
          </p:spPr>
          <p:txBody>
            <a:bodyPr wrap="square" rtlCol="0">
              <a:spAutoFit/>
            </a:bodyPr>
            <a:lstStyle/>
            <a:p>
              <a:pPr algn="ctr"/>
              <a:r>
                <a:rPr lang="en-US" b="1" dirty="0">
                  <a:solidFill>
                    <a:schemeClr val="tx1">
                      <a:lumMod val="75000"/>
                      <a:lumOff val="25000"/>
                    </a:schemeClr>
                  </a:solidFill>
                </a:rPr>
                <a:t>All Patients</a:t>
              </a:r>
            </a:p>
          </p:txBody>
        </p:sp>
      </p:grpSp>
      <p:grpSp>
        <p:nvGrpSpPr>
          <p:cNvPr id="3" name="Group 2">
            <a:extLst>
              <a:ext uri="{FF2B5EF4-FFF2-40B4-BE49-F238E27FC236}">
                <a16:creationId xmlns:a16="http://schemas.microsoft.com/office/drawing/2014/main" id="{DC923335-D72C-BF4F-BC04-8E25B4F35340}"/>
              </a:ext>
            </a:extLst>
          </p:cNvPr>
          <p:cNvGrpSpPr/>
          <p:nvPr/>
        </p:nvGrpSpPr>
        <p:grpSpPr>
          <a:xfrm>
            <a:off x="3656854" y="1143000"/>
            <a:ext cx="1938843" cy="2256182"/>
            <a:chOff x="3656854" y="1143000"/>
            <a:chExt cx="1938843" cy="2256182"/>
          </a:xfrm>
          <a:solidFill>
            <a:srgbClr val="0096D6"/>
          </a:solidFill>
        </p:grpSpPr>
        <p:pic>
          <p:nvPicPr>
            <p:cNvPr id="9" name="Graphic 8" descr="Group of men with solid fill">
              <a:extLst>
                <a:ext uri="{FF2B5EF4-FFF2-40B4-BE49-F238E27FC236}">
                  <a16:creationId xmlns:a16="http://schemas.microsoft.com/office/drawing/2014/main" id="{8A5D04EE-0525-E34C-930E-30E1D5A586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6854" y="1143000"/>
              <a:ext cx="1938843" cy="1938843"/>
            </a:xfrm>
            <a:prstGeom prst="rect">
              <a:avLst/>
            </a:prstGeom>
          </p:spPr>
        </p:pic>
        <p:sp>
          <p:nvSpPr>
            <p:cNvPr id="18" name="TextBox 17">
              <a:extLst>
                <a:ext uri="{FF2B5EF4-FFF2-40B4-BE49-F238E27FC236}">
                  <a16:creationId xmlns:a16="http://schemas.microsoft.com/office/drawing/2014/main" id="{C5A5BCD9-C360-E948-B4DA-3D46DA24DF5E}"/>
                </a:ext>
              </a:extLst>
            </p:cNvPr>
            <p:cNvSpPr txBox="1"/>
            <p:nvPr/>
          </p:nvSpPr>
          <p:spPr>
            <a:xfrm>
              <a:off x="3656854" y="3029850"/>
              <a:ext cx="1932233" cy="369332"/>
            </a:xfrm>
            <a:prstGeom prst="rect">
              <a:avLst/>
            </a:prstGeom>
            <a:noFill/>
          </p:spPr>
          <p:txBody>
            <a:bodyPr wrap="square" rtlCol="0">
              <a:spAutoFit/>
            </a:bodyPr>
            <a:lstStyle/>
            <a:p>
              <a:pPr algn="ctr"/>
              <a:r>
                <a:rPr lang="en-US" b="1" dirty="0">
                  <a:solidFill>
                    <a:schemeClr val="tx1">
                      <a:lumMod val="75000"/>
                      <a:lumOff val="25000"/>
                      <a:alpha val="49766"/>
                    </a:schemeClr>
                  </a:solidFill>
                </a:rPr>
                <a:t>Adult</a:t>
              </a:r>
              <a:r>
                <a:rPr lang="en-US" b="1" dirty="0">
                  <a:solidFill>
                    <a:schemeClr val="tx1">
                      <a:lumMod val="75000"/>
                      <a:lumOff val="25000"/>
                    </a:schemeClr>
                  </a:solidFill>
                </a:rPr>
                <a:t> </a:t>
              </a:r>
              <a:r>
                <a:rPr lang="en-US" b="1" dirty="0">
                  <a:solidFill>
                    <a:schemeClr val="tx1">
                      <a:lumMod val="75000"/>
                      <a:lumOff val="25000"/>
                      <a:alpha val="50000"/>
                    </a:schemeClr>
                  </a:solidFill>
                </a:rPr>
                <a:t>Men</a:t>
              </a:r>
            </a:p>
          </p:txBody>
        </p:sp>
      </p:grpSp>
      <p:grpSp>
        <p:nvGrpSpPr>
          <p:cNvPr id="4" name="Group 3">
            <a:extLst>
              <a:ext uri="{FF2B5EF4-FFF2-40B4-BE49-F238E27FC236}">
                <a16:creationId xmlns:a16="http://schemas.microsoft.com/office/drawing/2014/main" id="{1EF09078-207A-B447-98E3-DE6E74E438C8}"/>
              </a:ext>
            </a:extLst>
          </p:cNvPr>
          <p:cNvGrpSpPr/>
          <p:nvPr/>
        </p:nvGrpSpPr>
        <p:grpSpPr>
          <a:xfrm>
            <a:off x="6379522" y="1143000"/>
            <a:ext cx="1938844" cy="2256182"/>
            <a:chOff x="6379522" y="1143000"/>
            <a:chExt cx="1938844" cy="2256182"/>
          </a:xfrm>
        </p:grpSpPr>
        <p:pic>
          <p:nvPicPr>
            <p:cNvPr id="16" name="Graphic 15" descr="Group of women with solid fill">
              <a:extLst>
                <a:ext uri="{FF2B5EF4-FFF2-40B4-BE49-F238E27FC236}">
                  <a16:creationId xmlns:a16="http://schemas.microsoft.com/office/drawing/2014/main" id="{B7D125EB-A0AE-3C48-A907-40E67D7172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9522" y="1143000"/>
              <a:ext cx="1938844" cy="1938844"/>
            </a:xfrm>
            <a:prstGeom prst="rect">
              <a:avLst/>
            </a:prstGeom>
          </p:spPr>
        </p:pic>
        <p:sp>
          <p:nvSpPr>
            <p:cNvPr id="19" name="TextBox 18">
              <a:extLst>
                <a:ext uri="{FF2B5EF4-FFF2-40B4-BE49-F238E27FC236}">
                  <a16:creationId xmlns:a16="http://schemas.microsoft.com/office/drawing/2014/main" id="{7E89B339-ED04-E545-BDD6-829AA4787904}"/>
                </a:ext>
              </a:extLst>
            </p:cNvPr>
            <p:cNvSpPr txBox="1"/>
            <p:nvPr/>
          </p:nvSpPr>
          <p:spPr>
            <a:xfrm>
              <a:off x="6386133" y="3029850"/>
              <a:ext cx="1932233" cy="369332"/>
            </a:xfrm>
            <a:prstGeom prst="rect">
              <a:avLst/>
            </a:prstGeom>
            <a:noFill/>
          </p:spPr>
          <p:txBody>
            <a:bodyPr wrap="square" rtlCol="0">
              <a:spAutoFit/>
            </a:bodyPr>
            <a:lstStyle/>
            <a:p>
              <a:pPr algn="ctr"/>
              <a:r>
                <a:rPr lang="en-US" b="1" dirty="0">
                  <a:solidFill>
                    <a:schemeClr val="tx1">
                      <a:lumMod val="75000"/>
                      <a:lumOff val="25000"/>
                      <a:alpha val="50000"/>
                    </a:schemeClr>
                  </a:solidFill>
                </a:rPr>
                <a:t>Adult Women</a:t>
              </a:r>
            </a:p>
          </p:txBody>
        </p:sp>
      </p:grpSp>
      <p:grpSp>
        <p:nvGrpSpPr>
          <p:cNvPr id="7" name="Group 6">
            <a:extLst>
              <a:ext uri="{FF2B5EF4-FFF2-40B4-BE49-F238E27FC236}">
                <a16:creationId xmlns:a16="http://schemas.microsoft.com/office/drawing/2014/main" id="{90FB776A-EAE4-BB4B-9AD0-42844DF2439D}"/>
              </a:ext>
            </a:extLst>
          </p:cNvPr>
          <p:cNvGrpSpPr/>
          <p:nvPr/>
        </p:nvGrpSpPr>
        <p:grpSpPr>
          <a:xfrm>
            <a:off x="1612439" y="3477204"/>
            <a:ext cx="2724093" cy="1901308"/>
            <a:chOff x="1479467" y="3416637"/>
            <a:chExt cx="2724093" cy="1901308"/>
          </a:xfrm>
        </p:grpSpPr>
        <p:pic>
          <p:nvPicPr>
            <p:cNvPr id="13" name="Graphic 12" descr="Doctor male with solid fill">
              <a:extLst>
                <a:ext uri="{FF2B5EF4-FFF2-40B4-BE49-F238E27FC236}">
                  <a16:creationId xmlns:a16="http://schemas.microsoft.com/office/drawing/2014/main" id="{386BBE8C-F233-7748-85FE-1048D85C20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79467" y="3416637"/>
              <a:ext cx="1641137" cy="1641137"/>
            </a:xfrm>
            <a:prstGeom prst="rect">
              <a:avLst/>
            </a:prstGeom>
          </p:spPr>
        </p:pic>
        <p:pic>
          <p:nvPicPr>
            <p:cNvPr id="14" name="Graphic 13" descr="Doctor female with solid fill">
              <a:extLst>
                <a:ext uri="{FF2B5EF4-FFF2-40B4-BE49-F238E27FC236}">
                  <a16:creationId xmlns:a16="http://schemas.microsoft.com/office/drawing/2014/main" id="{105446E9-4D12-DE47-BD69-22DE8F9E1D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1833" y="3429000"/>
              <a:ext cx="1641137" cy="1641137"/>
            </a:xfrm>
            <a:prstGeom prst="rect">
              <a:avLst/>
            </a:prstGeom>
          </p:spPr>
        </p:pic>
        <p:sp>
          <p:nvSpPr>
            <p:cNvPr id="20" name="TextBox 19">
              <a:extLst>
                <a:ext uri="{FF2B5EF4-FFF2-40B4-BE49-F238E27FC236}">
                  <a16:creationId xmlns:a16="http://schemas.microsoft.com/office/drawing/2014/main" id="{0D389951-DCFE-524B-B8B1-69D2C394905D}"/>
                </a:ext>
              </a:extLst>
            </p:cNvPr>
            <p:cNvSpPr txBox="1"/>
            <p:nvPr/>
          </p:nvSpPr>
          <p:spPr>
            <a:xfrm>
              <a:off x="1536560" y="4948613"/>
              <a:ext cx="2667000" cy="369332"/>
            </a:xfrm>
            <a:prstGeom prst="rect">
              <a:avLst/>
            </a:prstGeom>
            <a:noFill/>
          </p:spPr>
          <p:txBody>
            <a:bodyPr wrap="square" rtlCol="0">
              <a:spAutoFit/>
            </a:bodyPr>
            <a:lstStyle/>
            <a:p>
              <a:pPr algn="ctr"/>
              <a:r>
                <a:rPr lang="en-US" b="1" dirty="0">
                  <a:solidFill>
                    <a:schemeClr val="tx1">
                      <a:lumMod val="75000"/>
                      <a:lumOff val="25000"/>
                      <a:alpha val="50000"/>
                    </a:schemeClr>
                  </a:solidFill>
                </a:rPr>
                <a:t>Health Care Providers</a:t>
              </a:r>
            </a:p>
          </p:txBody>
        </p:sp>
      </p:grpSp>
      <p:grpSp>
        <p:nvGrpSpPr>
          <p:cNvPr id="5" name="Group 4">
            <a:extLst>
              <a:ext uri="{FF2B5EF4-FFF2-40B4-BE49-F238E27FC236}">
                <a16:creationId xmlns:a16="http://schemas.microsoft.com/office/drawing/2014/main" id="{42D8F6A5-3D17-F54D-9ECE-29736A8C09A0}"/>
              </a:ext>
            </a:extLst>
          </p:cNvPr>
          <p:cNvGrpSpPr/>
          <p:nvPr/>
        </p:nvGrpSpPr>
        <p:grpSpPr>
          <a:xfrm>
            <a:off x="5275646" y="3236952"/>
            <a:ext cx="2103606" cy="2103606"/>
            <a:chOff x="5245338" y="3246606"/>
            <a:chExt cx="2103606" cy="2103606"/>
          </a:xfrm>
        </p:grpSpPr>
        <p:pic>
          <p:nvPicPr>
            <p:cNvPr id="12" name="Graphic 11" descr="Children with solid fill">
              <a:extLst>
                <a:ext uri="{FF2B5EF4-FFF2-40B4-BE49-F238E27FC236}">
                  <a16:creationId xmlns:a16="http://schemas.microsoft.com/office/drawing/2014/main" id="{93BA62BE-497C-9F4E-9469-92D0CBFCF8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45338" y="3246606"/>
              <a:ext cx="2103606" cy="2103606"/>
            </a:xfrm>
            <a:prstGeom prst="rect">
              <a:avLst/>
            </a:prstGeom>
          </p:spPr>
        </p:pic>
        <p:sp>
          <p:nvSpPr>
            <p:cNvPr id="21" name="TextBox 20">
              <a:extLst>
                <a:ext uri="{FF2B5EF4-FFF2-40B4-BE49-F238E27FC236}">
                  <a16:creationId xmlns:a16="http://schemas.microsoft.com/office/drawing/2014/main" id="{8B805998-83CE-B245-A580-AC6A1F1AC45C}"/>
                </a:ext>
              </a:extLst>
            </p:cNvPr>
            <p:cNvSpPr txBox="1"/>
            <p:nvPr/>
          </p:nvSpPr>
          <p:spPr>
            <a:xfrm>
              <a:off x="5331024" y="4873108"/>
              <a:ext cx="1932233" cy="369332"/>
            </a:xfrm>
            <a:prstGeom prst="rect">
              <a:avLst/>
            </a:prstGeom>
            <a:noFill/>
          </p:spPr>
          <p:txBody>
            <a:bodyPr wrap="square" rtlCol="0">
              <a:spAutoFit/>
            </a:bodyPr>
            <a:lstStyle/>
            <a:p>
              <a:pPr algn="ctr"/>
              <a:r>
                <a:rPr lang="en-US" b="1" dirty="0">
                  <a:solidFill>
                    <a:schemeClr val="tx1">
                      <a:lumMod val="75000"/>
                      <a:lumOff val="25000"/>
                      <a:alpha val="50000"/>
                    </a:schemeClr>
                  </a:solidFill>
                </a:rPr>
                <a:t>Children</a:t>
              </a:r>
            </a:p>
          </p:txBody>
        </p:sp>
      </p:grpSp>
      <p:sp>
        <p:nvSpPr>
          <p:cNvPr id="22" name="TextBox 21">
            <a:extLst>
              <a:ext uri="{FF2B5EF4-FFF2-40B4-BE49-F238E27FC236}">
                <a16:creationId xmlns:a16="http://schemas.microsoft.com/office/drawing/2014/main" id="{AF282B30-96EA-4C4D-8955-B07EA1B4E40F}"/>
              </a:ext>
            </a:extLst>
          </p:cNvPr>
          <p:cNvSpPr txBox="1"/>
          <p:nvPr/>
        </p:nvSpPr>
        <p:spPr>
          <a:xfrm>
            <a:off x="2743200" y="5348694"/>
            <a:ext cx="5410200"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Illustrations from Canva library authorized by subscription</a:t>
            </a:r>
            <a:endParaRPr lang="en-US" sz="1100" dirty="0"/>
          </a:p>
        </p:txBody>
      </p:sp>
    </p:spTree>
    <p:extLst>
      <p:ext uri="{BB962C8B-B14F-4D97-AF65-F5344CB8AC3E}">
        <p14:creationId xmlns:p14="http://schemas.microsoft.com/office/powerpoint/2010/main" val="242098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F371-66FA-2A42-998C-FD23D93C5C72}"/>
              </a:ext>
            </a:extLst>
          </p:cNvPr>
          <p:cNvSpPr>
            <a:spLocks noGrp="1"/>
          </p:cNvSpPr>
          <p:nvPr>
            <p:ph type="title"/>
          </p:nvPr>
        </p:nvSpPr>
        <p:spPr/>
        <p:txBody>
          <a:bodyPr>
            <a:normAutofit fontScale="90000"/>
          </a:bodyPr>
          <a:lstStyle/>
          <a:p>
            <a:r>
              <a:rPr lang="en-US" dirty="0"/>
              <a:t>Timing on Communication on Fertility </a:t>
            </a:r>
          </a:p>
        </p:txBody>
      </p:sp>
      <p:sp>
        <p:nvSpPr>
          <p:cNvPr id="3" name="Content Placeholder 2">
            <a:extLst>
              <a:ext uri="{FF2B5EF4-FFF2-40B4-BE49-F238E27FC236}">
                <a16:creationId xmlns:a16="http://schemas.microsoft.com/office/drawing/2014/main" id="{7C8D25BA-B162-A14C-AC28-A49516043AD4}"/>
              </a:ext>
            </a:extLst>
          </p:cNvPr>
          <p:cNvSpPr>
            <a:spLocks noGrp="1"/>
          </p:cNvSpPr>
          <p:nvPr>
            <p:ph idx="1"/>
          </p:nvPr>
        </p:nvSpPr>
        <p:spPr>
          <a:xfrm>
            <a:off x="457200" y="1600201"/>
            <a:ext cx="5105400" cy="3810000"/>
          </a:xfrm>
        </p:spPr>
        <p:txBody>
          <a:bodyPr>
            <a:normAutofit lnSpcReduction="10000"/>
          </a:bodyPr>
          <a:lstStyle/>
          <a:p>
            <a:r>
              <a:rPr lang="en-US" dirty="0"/>
              <a:t>Health care providers caring for adult and adolescent patients with cancer should:</a:t>
            </a:r>
          </a:p>
          <a:p>
            <a:pPr lvl="1"/>
            <a:r>
              <a:rPr lang="en-US" dirty="0"/>
              <a:t>Discuss the possibility of infertility </a:t>
            </a:r>
          </a:p>
          <a:p>
            <a:pPr lvl="1"/>
            <a:r>
              <a:rPr lang="en-US" dirty="0"/>
              <a:t>Refer interested patients to reproductive specialists</a:t>
            </a:r>
          </a:p>
        </p:txBody>
      </p:sp>
      <p:sp>
        <p:nvSpPr>
          <p:cNvPr id="6" name="TextBox 5">
            <a:extLst>
              <a:ext uri="{FF2B5EF4-FFF2-40B4-BE49-F238E27FC236}">
                <a16:creationId xmlns:a16="http://schemas.microsoft.com/office/drawing/2014/main" id="{52D60339-6A99-484E-84CA-F21E48966910}"/>
              </a:ext>
            </a:extLst>
          </p:cNvPr>
          <p:cNvSpPr txBox="1"/>
          <p:nvPr/>
        </p:nvSpPr>
        <p:spPr>
          <a:xfrm>
            <a:off x="7662672" y="5271701"/>
            <a:ext cx="1447800" cy="276999"/>
          </a:xfrm>
          <a:prstGeom prst="rect">
            <a:avLst/>
          </a:prstGeom>
          <a:noFill/>
        </p:spPr>
        <p:txBody>
          <a:bodyPr wrap="square" rtlCol="0">
            <a:spAutoFit/>
          </a:bodyPr>
          <a:lstStyle/>
          <a:p>
            <a:r>
              <a:rPr lang="en-US" sz="1200" i="1" dirty="0" err="1">
                <a:solidFill>
                  <a:schemeClr val="tx1">
                    <a:lumMod val="65000"/>
                    <a:lumOff val="35000"/>
                  </a:schemeClr>
                </a:solidFill>
              </a:rPr>
              <a:t>Oktay</a:t>
            </a:r>
            <a:r>
              <a:rPr lang="en-US" sz="1200" i="1" dirty="0">
                <a:solidFill>
                  <a:schemeClr val="tx1">
                    <a:lumMod val="65000"/>
                    <a:lumOff val="35000"/>
                  </a:schemeClr>
                </a:solidFill>
              </a:rPr>
              <a:t> et al., 2018</a:t>
            </a:r>
          </a:p>
        </p:txBody>
      </p:sp>
      <p:pic>
        <p:nvPicPr>
          <p:cNvPr id="7" name="Picture 6" descr="Image depicting a doctor consoling a female">
            <a:extLst>
              <a:ext uri="{FF2B5EF4-FFF2-40B4-BE49-F238E27FC236}">
                <a16:creationId xmlns:a16="http://schemas.microsoft.com/office/drawing/2014/main" id="{78E5B0B4-EFC4-4602-96A6-7A54B0302C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5473" y="1447800"/>
            <a:ext cx="2238533" cy="3357800"/>
          </a:xfrm>
          <a:prstGeom prst="rect">
            <a:avLst/>
          </a:prstGeom>
        </p:spPr>
      </p:pic>
      <p:sp>
        <p:nvSpPr>
          <p:cNvPr id="8" name="TextBox 7">
            <a:extLst>
              <a:ext uri="{FF2B5EF4-FFF2-40B4-BE49-F238E27FC236}">
                <a16:creationId xmlns:a16="http://schemas.microsoft.com/office/drawing/2014/main" id="{36DDDDCB-F5B3-4966-B08A-5AFC557BA532}"/>
              </a:ext>
            </a:extLst>
          </p:cNvPr>
          <p:cNvSpPr txBox="1"/>
          <p:nvPr/>
        </p:nvSpPr>
        <p:spPr>
          <a:xfrm>
            <a:off x="6155473" y="4809794"/>
            <a:ext cx="2436158"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Tree>
    <p:extLst>
      <p:ext uri="{BB962C8B-B14F-4D97-AF65-F5344CB8AC3E}">
        <p14:creationId xmlns:p14="http://schemas.microsoft.com/office/powerpoint/2010/main" val="215912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8D9A-26CD-E743-B6CE-2A8C7EF1E6E6}"/>
              </a:ext>
            </a:extLst>
          </p:cNvPr>
          <p:cNvSpPr>
            <a:spLocks noGrp="1"/>
          </p:cNvSpPr>
          <p:nvPr>
            <p:ph type="title"/>
          </p:nvPr>
        </p:nvSpPr>
        <p:spPr/>
        <p:txBody>
          <a:bodyPr/>
          <a:lstStyle/>
          <a:p>
            <a:r>
              <a:rPr lang="en-US" dirty="0"/>
              <a:t>Fertility Discussions</a:t>
            </a:r>
          </a:p>
        </p:txBody>
      </p:sp>
      <p:sp>
        <p:nvSpPr>
          <p:cNvPr id="3" name="Content Placeholder 2">
            <a:extLst>
              <a:ext uri="{FF2B5EF4-FFF2-40B4-BE49-F238E27FC236}">
                <a16:creationId xmlns:a16="http://schemas.microsoft.com/office/drawing/2014/main" id="{D375719E-65F9-4141-9EB1-B138B6DBC8AF}"/>
              </a:ext>
            </a:extLst>
          </p:cNvPr>
          <p:cNvSpPr>
            <a:spLocks noGrp="1"/>
          </p:cNvSpPr>
          <p:nvPr>
            <p:ph idx="1"/>
          </p:nvPr>
        </p:nvSpPr>
        <p:spPr/>
        <p:txBody>
          <a:bodyPr>
            <a:normAutofit lnSpcReduction="10000"/>
          </a:bodyPr>
          <a:lstStyle/>
          <a:p>
            <a:r>
              <a:rPr lang="en-US" dirty="0"/>
              <a:t>Discussing fertility preservation approaches as early as possible helps maximize the range of available options:</a:t>
            </a:r>
          </a:p>
          <a:p>
            <a:pPr lvl="1"/>
            <a:r>
              <a:rPr lang="en-US" dirty="0"/>
              <a:t>Can reduce distress and improve quality of life </a:t>
            </a:r>
          </a:p>
          <a:p>
            <a:pPr lvl="1"/>
            <a:r>
              <a:rPr lang="en-US" dirty="0"/>
              <a:t>A follow-up discussion may be necessary post-therapy or when pregnancy is being considered</a:t>
            </a:r>
          </a:p>
        </p:txBody>
      </p:sp>
      <p:sp>
        <p:nvSpPr>
          <p:cNvPr id="4" name="TextBox 3">
            <a:extLst>
              <a:ext uri="{FF2B5EF4-FFF2-40B4-BE49-F238E27FC236}">
                <a16:creationId xmlns:a16="http://schemas.microsoft.com/office/drawing/2014/main" id="{81F60C09-97D5-9149-9264-3F113DB36893}"/>
              </a:ext>
            </a:extLst>
          </p:cNvPr>
          <p:cNvSpPr txBox="1"/>
          <p:nvPr/>
        </p:nvSpPr>
        <p:spPr>
          <a:xfrm>
            <a:off x="6324600" y="5233983"/>
            <a:ext cx="2921876" cy="276999"/>
          </a:xfrm>
          <a:prstGeom prst="rect">
            <a:avLst/>
          </a:prstGeom>
          <a:noFill/>
        </p:spPr>
        <p:txBody>
          <a:bodyPr wrap="square" rtlCol="0">
            <a:spAutoFit/>
          </a:bodyPr>
          <a:lstStyle/>
          <a:p>
            <a:r>
              <a:rPr lang="en-US" sz="1200" i="1" dirty="0">
                <a:solidFill>
                  <a:schemeClr val="tx1">
                    <a:lumMod val="65000"/>
                    <a:lumOff val="35000"/>
                  </a:schemeClr>
                </a:solidFill>
              </a:rPr>
              <a:t>Goldfarb et al., 2013; </a:t>
            </a:r>
            <a:r>
              <a:rPr lang="en-US" sz="1200" i="1" dirty="0" err="1">
                <a:solidFill>
                  <a:schemeClr val="tx1">
                    <a:lumMod val="65000"/>
                    <a:lumOff val="35000"/>
                  </a:schemeClr>
                </a:solidFill>
              </a:rPr>
              <a:t>Oktay</a:t>
            </a:r>
            <a:r>
              <a:rPr lang="en-US" sz="1200" i="1" dirty="0">
                <a:solidFill>
                  <a:schemeClr val="tx1">
                    <a:lumMod val="65000"/>
                    <a:lumOff val="35000"/>
                  </a:schemeClr>
                </a:solidFill>
              </a:rPr>
              <a:t> et al., 2018</a:t>
            </a:r>
          </a:p>
        </p:txBody>
      </p:sp>
    </p:spTree>
    <p:extLst>
      <p:ext uri="{BB962C8B-B14F-4D97-AF65-F5344CB8AC3E}">
        <p14:creationId xmlns:p14="http://schemas.microsoft.com/office/powerpoint/2010/main" val="276938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281C64-3862-B747-9E8D-2133FEEB4A32}"/>
              </a:ext>
            </a:extLst>
          </p:cNvPr>
          <p:cNvSpPr>
            <a:spLocks noGrp="1"/>
          </p:cNvSpPr>
          <p:nvPr>
            <p:ph type="title"/>
          </p:nvPr>
        </p:nvSpPr>
        <p:spPr>
          <a:xfrm>
            <a:off x="457200" y="152400"/>
            <a:ext cx="8229600" cy="1143000"/>
          </a:xfrm>
        </p:spPr>
        <p:txBody>
          <a:bodyPr/>
          <a:lstStyle/>
          <a:p>
            <a:r>
              <a:rPr lang="en-US" dirty="0"/>
              <a:t>Fertility Recommendations</a:t>
            </a:r>
          </a:p>
        </p:txBody>
      </p:sp>
      <p:grpSp>
        <p:nvGrpSpPr>
          <p:cNvPr id="2" name="Group 1">
            <a:extLst>
              <a:ext uri="{FF2B5EF4-FFF2-40B4-BE49-F238E27FC236}">
                <a16:creationId xmlns:a16="http://schemas.microsoft.com/office/drawing/2014/main" id="{869B75A2-9D38-164B-91C4-A142D812BAAF}"/>
              </a:ext>
            </a:extLst>
          </p:cNvPr>
          <p:cNvGrpSpPr/>
          <p:nvPr/>
        </p:nvGrpSpPr>
        <p:grpSpPr>
          <a:xfrm>
            <a:off x="825634" y="980006"/>
            <a:ext cx="2420226" cy="2434231"/>
            <a:chOff x="457200" y="986271"/>
            <a:chExt cx="2260335" cy="2340665"/>
          </a:xfrm>
        </p:grpSpPr>
        <p:pic>
          <p:nvPicPr>
            <p:cNvPr id="8" name="Graphic 7" descr="Family with two children with solid fill">
              <a:extLst>
                <a:ext uri="{FF2B5EF4-FFF2-40B4-BE49-F238E27FC236}">
                  <a16:creationId xmlns:a16="http://schemas.microsoft.com/office/drawing/2014/main" id="{1DE9BC43-A8B7-3643-A84A-21C845B43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986271"/>
              <a:ext cx="2260335" cy="2260335"/>
            </a:xfrm>
            <a:prstGeom prst="rect">
              <a:avLst/>
            </a:prstGeom>
          </p:spPr>
        </p:pic>
        <p:sp>
          <p:nvSpPr>
            <p:cNvPr id="17" name="TextBox 16">
              <a:extLst>
                <a:ext uri="{FF2B5EF4-FFF2-40B4-BE49-F238E27FC236}">
                  <a16:creationId xmlns:a16="http://schemas.microsoft.com/office/drawing/2014/main" id="{8B5C449C-692C-F447-A8B3-C44E941C9951}"/>
                </a:ext>
              </a:extLst>
            </p:cNvPr>
            <p:cNvSpPr txBox="1"/>
            <p:nvPr/>
          </p:nvSpPr>
          <p:spPr>
            <a:xfrm>
              <a:off x="609600" y="2971800"/>
              <a:ext cx="1932233" cy="355136"/>
            </a:xfrm>
            <a:prstGeom prst="rect">
              <a:avLst/>
            </a:prstGeom>
            <a:noFill/>
          </p:spPr>
          <p:txBody>
            <a:bodyPr wrap="square" rtlCol="0">
              <a:spAutoFit/>
            </a:bodyPr>
            <a:lstStyle/>
            <a:p>
              <a:pPr algn="ctr"/>
              <a:r>
                <a:rPr lang="en-US" b="1" dirty="0">
                  <a:solidFill>
                    <a:schemeClr val="tx1">
                      <a:lumMod val="75000"/>
                      <a:lumOff val="25000"/>
                      <a:alpha val="50000"/>
                    </a:schemeClr>
                  </a:solidFill>
                </a:rPr>
                <a:t>All Patients</a:t>
              </a:r>
            </a:p>
          </p:txBody>
        </p:sp>
      </p:grpSp>
      <p:grpSp>
        <p:nvGrpSpPr>
          <p:cNvPr id="3" name="Group 2">
            <a:extLst>
              <a:ext uri="{FF2B5EF4-FFF2-40B4-BE49-F238E27FC236}">
                <a16:creationId xmlns:a16="http://schemas.microsoft.com/office/drawing/2014/main" id="{DC923335-D72C-BF4F-BC04-8E25B4F35340}"/>
              </a:ext>
            </a:extLst>
          </p:cNvPr>
          <p:cNvGrpSpPr/>
          <p:nvPr/>
        </p:nvGrpSpPr>
        <p:grpSpPr>
          <a:xfrm>
            <a:off x="3656854" y="1143000"/>
            <a:ext cx="1938843" cy="2256182"/>
            <a:chOff x="3656854" y="1143000"/>
            <a:chExt cx="1938843" cy="2256182"/>
          </a:xfrm>
          <a:solidFill>
            <a:srgbClr val="0096D6"/>
          </a:solidFill>
        </p:grpSpPr>
        <p:pic>
          <p:nvPicPr>
            <p:cNvPr id="9" name="Graphic 8" descr="Group of men with solid fill">
              <a:extLst>
                <a:ext uri="{FF2B5EF4-FFF2-40B4-BE49-F238E27FC236}">
                  <a16:creationId xmlns:a16="http://schemas.microsoft.com/office/drawing/2014/main" id="{8A5D04EE-0525-E34C-930E-30E1D5A586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6854" y="1143000"/>
              <a:ext cx="1938843" cy="1938843"/>
            </a:xfrm>
            <a:prstGeom prst="rect">
              <a:avLst/>
            </a:prstGeom>
          </p:spPr>
        </p:pic>
        <p:sp>
          <p:nvSpPr>
            <p:cNvPr id="18" name="TextBox 17">
              <a:extLst>
                <a:ext uri="{FF2B5EF4-FFF2-40B4-BE49-F238E27FC236}">
                  <a16:creationId xmlns:a16="http://schemas.microsoft.com/office/drawing/2014/main" id="{C5A5BCD9-C360-E948-B4DA-3D46DA24DF5E}"/>
                </a:ext>
              </a:extLst>
            </p:cNvPr>
            <p:cNvSpPr txBox="1"/>
            <p:nvPr/>
          </p:nvSpPr>
          <p:spPr>
            <a:xfrm>
              <a:off x="3656854" y="3029850"/>
              <a:ext cx="1932233" cy="369332"/>
            </a:xfrm>
            <a:prstGeom prst="rect">
              <a:avLst/>
            </a:prstGeom>
            <a:noFill/>
          </p:spPr>
          <p:txBody>
            <a:bodyPr wrap="square" rtlCol="0">
              <a:spAutoFit/>
            </a:bodyPr>
            <a:lstStyle/>
            <a:p>
              <a:pPr algn="ctr"/>
              <a:r>
                <a:rPr lang="en-US" b="1" dirty="0">
                  <a:solidFill>
                    <a:schemeClr val="tx1">
                      <a:lumMod val="75000"/>
                      <a:lumOff val="25000"/>
                    </a:schemeClr>
                  </a:solidFill>
                </a:rPr>
                <a:t>Adult Men</a:t>
              </a:r>
            </a:p>
          </p:txBody>
        </p:sp>
      </p:grpSp>
      <p:grpSp>
        <p:nvGrpSpPr>
          <p:cNvPr id="4" name="Group 3">
            <a:extLst>
              <a:ext uri="{FF2B5EF4-FFF2-40B4-BE49-F238E27FC236}">
                <a16:creationId xmlns:a16="http://schemas.microsoft.com/office/drawing/2014/main" id="{1EF09078-207A-B447-98E3-DE6E74E438C8}"/>
              </a:ext>
            </a:extLst>
          </p:cNvPr>
          <p:cNvGrpSpPr/>
          <p:nvPr/>
        </p:nvGrpSpPr>
        <p:grpSpPr>
          <a:xfrm>
            <a:off x="6379522" y="1143000"/>
            <a:ext cx="1938844" cy="2256182"/>
            <a:chOff x="6379522" y="1143000"/>
            <a:chExt cx="1938844" cy="2256182"/>
          </a:xfrm>
        </p:grpSpPr>
        <p:pic>
          <p:nvPicPr>
            <p:cNvPr id="16" name="Graphic 15" descr="Group of women with solid fill">
              <a:extLst>
                <a:ext uri="{FF2B5EF4-FFF2-40B4-BE49-F238E27FC236}">
                  <a16:creationId xmlns:a16="http://schemas.microsoft.com/office/drawing/2014/main" id="{B7D125EB-A0AE-3C48-A907-40E67D7172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9522" y="1143000"/>
              <a:ext cx="1938844" cy="1938844"/>
            </a:xfrm>
            <a:prstGeom prst="rect">
              <a:avLst/>
            </a:prstGeom>
          </p:spPr>
        </p:pic>
        <p:sp>
          <p:nvSpPr>
            <p:cNvPr id="19" name="TextBox 18">
              <a:extLst>
                <a:ext uri="{FF2B5EF4-FFF2-40B4-BE49-F238E27FC236}">
                  <a16:creationId xmlns:a16="http://schemas.microsoft.com/office/drawing/2014/main" id="{7E89B339-ED04-E545-BDD6-829AA4787904}"/>
                </a:ext>
              </a:extLst>
            </p:cNvPr>
            <p:cNvSpPr txBox="1"/>
            <p:nvPr/>
          </p:nvSpPr>
          <p:spPr>
            <a:xfrm>
              <a:off x="6386133" y="3029850"/>
              <a:ext cx="1932233" cy="369332"/>
            </a:xfrm>
            <a:prstGeom prst="rect">
              <a:avLst/>
            </a:prstGeom>
            <a:noFill/>
          </p:spPr>
          <p:txBody>
            <a:bodyPr wrap="square" rtlCol="0">
              <a:spAutoFit/>
            </a:bodyPr>
            <a:lstStyle/>
            <a:p>
              <a:pPr algn="ctr"/>
              <a:r>
                <a:rPr lang="en-US" b="1" dirty="0">
                  <a:solidFill>
                    <a:schemeClr val="tx1">
                      <a:lumMod val="75000"/>
                      <a:lumOff val="25000"/>
                      <a:alpha val="50000"/>
                    </a:schemeClr>
                  </a:solidFill>
                </a:rPr>
                <a:t>Adult Women</a:t>
              </a:r>
            </a:p>
          </p:txBody>
        </p:sp>
      </p:grpSp>
      <p:grpSp>
        <p:nvGrpSpPr>
          <p:cNvPr id="7" name="Group 6">
            <a:extLst>
              <a:ext uri="{FF2B5EF4-FFF2-40B4-BE49-F238E27FC236}">
                <a16:creationId xmlns:a16="http://schemas.microsoft.com/office/drawing/2014/main" id="{90FB776A-EAE4-BB4B-9AD0-42844DF2439D}"/>
              </a:ext>
            </a:extLst>
          </p:cNvPr>
          <p:cNvGrpSpPr/>
          <p:nvPr/>
        </p:nvGrpSpPr>
        <p:grpSpPr>
          <a:xfrm>
            <a:off x="1518267" y="3449483"/>
            <a:ext cx="2724093" cy="1901308"/>
            <a:chOff x="1479467" y="3416637"/>
            <a:chExt cx="2724093" cy="1901308"/>
          </a:xfrm>
        </p:grpSpPr>
        <p:pic>
          <p:nvPicPr>
            <p:cNvPr id="13" name="Graphic 12" descr="Doctor male with solid fill">
              <a:extLst>
                <a:ext uri="{FF2B5EF4-FFF2-40B4-BE49-F238E27FC236}">
                  <a16:creationId xmlns:a16="http://schemas.microsoft.com/office/drawing/2014/main" id="{386BBE8C-F233-7748-85FE-1048D85C20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79467" y="3416637"/>
              <a:ext cx="1641137" cy="1641137"/>
            </a:xfrm>
            <a:prstGeom prst="rect">
              <a:avLst/>
            </a:prstGeom>
          </p:spPr>
        </p:pic>
        <p:pic>
          <p:nvPicPr>
            <p:cNvPr id="14" name="Graphic 13" descr="Doctor female with solid fill">
              <a:extLst>
                <a:ext uri="{FF2B5EF4-FFF2-40B4-BE49-F238E27FC236}">
                  <a16:creationId xmlns:a16="http://schemas.microsoft.com/office/drawing/2014/main" id="{105446E9-4D12-DE47-BD69-22DE8F9E1D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1833" y="3429000"/>
              <a:ext cx="1641137" cy="1641137"/>
            </a:xfrm>
            <a:prstGeom prst="rect">
              <a:avLst/>
            </a:prstGeom>
          </p:spPr>
        </p:pic>
        <p:sp>
          <p:nvSpPr>
            <p:cNvPr id="20" name="TextBox 19">
              <a:extLst>
                <a:ext uri="{FF2B5EF4-FFF2-40B4-BE49-F238E27FC236}">
                  <a16:creationId xmlns:a16="http://schemas.microsoft.com/office/drawing/2014/main" id="{0D389951-DCFE-524B-B8B1-69D2C394905D}"/>
                </a:ext>
              </a:extLst>
            </p:cNvPr>
            <p:cNvSpPr txBox="1"/>
            <p:nvPr/>
          </p:nvSpPr>
          <p:spPr>
            <a:xfrm>
              <a:off x="1536560" y="4948613"/>
              <a:ext cx="2667000" cy="369332"/>
            </a:xfrm>
            <a:prstGeom prst="rect">
              <a:avLst/>
            </a:prstGeom>
            <a:noFill/>
          </p:spPr>
          <p:txBody>
            <a:bodyPr wrap="square" rtlCol="0">
              <a:spAutoFit/>
            </a:bodyPr>
            <a:lstStyle/>
            <a:p>
              <a:pPr algn="ctr"/>
              <a:r>
                <a:rPr lang="en-US" b="1" dirty="0">
                  <a:solidFill>
                    <a:schemeClr val="tx1">
                      <a:lumMod val="75000"/>
                      <a:lumOff val="25000"/>
                      <a:alpha val="50000"/>
                    </a:schemeClr>
                  </a:solidFill>
                </a:rPr>
                <a:t>Health Care Providers</a:t>
              </a:r>
            </a:p>
          </p:txBody>
        </p:sp>
      </p:grpSp>
      <p:grpSp>
        <p:nvGrpSpPr>
          <p:cNvPr id="5" name="Group 4">
            <a:extLst>
              <a:ext uri="{FF2B5EF4-FFF2-40B4-BE49-F238E27FC236}">
                <a16:creationId xmlns:a16="http://schemas.microsoft.com/office/drawing/2014/main" id="{42D8F6A5-3D17-F54D-9ECE-29736A8C09A0}"/>
              </a:ext>
            </a:extLst>
          </p:cNvPr>
          <p:cNvGrpSpPr/>
          <p:nvPr/>
        </p:nvGrpSpPr>
        <p:grpSpPr>
          <a:xfrm>
            <a:off x="5389610" y="3254874"/>
            <a:ext cx="2103606" cy="2103606"/>
            <a:chOff x="5245338" y="3246606"/>
            <a:chExt cx="2103606" cy="2103606"/>
          </a:xfrm>
        </p:grpSpPr>
        <p:pic>
          <p:nvPicPr>
            <p:cNvPr id="12" name="Graphic 11" descr="Children with solid fill">
              <a:extLst>
                <a:ext uri="{FF2B5EF4-FFF2-40B4-BE49-F238E27FC236}">
                  <a16:creationId xmlns:a16="http://schemas.microsoft.com/office/drawing/2014/main" id="{93BA62BE-497C-9F4E-9469-92D0CBFCF8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45338" y="3246606"/>
              <a:ext cx="2103606" cy="2103606"/>
            </a:xfrm>
            <a:prstGeom prst="rect">
              <a:avLst/>
            </a:prstGeom>
          </p:spPr>
        </p:pic>
        <p:sp>
          <p:nvSpPr>
            <p:cNvPr id="21" name="TextBox 20">
              <a:extLst>
                <a:ext uri="{FF2B5EF4-FFF2-40B4-BE49-F238E27FC236}">
                  <a16:creationId xmlns:a16="http://schemas.microsoft.com/office/drawing/2014/main" id="{8B805998-83CE-B245-A580-AC6A1F1AC45C}"/>
                </a:ext>
              </a:extLst>
            </p:cNvPr>
            <p:cNvSpPr txBox="1"/>
            <p:nvPr/>
          </p:nvSpPr>
          <p:spPr>
            <a:xfrm>
              <a:off x="5331024" y="4873108"/>
              <a:ext cx="1932233" cy="369332"/>
            </a:xfrm>
            <a:prstGeom prst="rect">
              <a:avLst/>
            </a:prstGeom>
            <a:noFill/>
          </p:spPr>
          <p:txBody>
            <a:bodyPr wrap="square" rtlCol="0">
              <a:spAutoFit/>
            </a:bodyPr>
            <a:lstStyle/>
            <a:p>
              <a:pPr algn="ctr"/>
              <a:r>
                <a:rPr lang="en-US" b="1" dirty="0">
                  <a:solidFill>
                    <a:schemeClr val="tx1">
                      <a:lumMod val="75000"/>
                      <a:lumOff val="25000"/>
                      <a:alpha val="50000"/>
                    </a:schemeClr>
                  </a:solidFill>
                </a:rPr>
                <a:t>Children</a:t>
              </a:r>
            </a:p>
          </p:txBody>
        </p:sp>
      </p:grpSp>
      <p:sp>
        <p:nvSpPr>
          <p:cNvPr id="22" name="TextBox 21">
            <a:extLst>
              <a:ext uri="{FF2B5EF4-FFF2-40B4-BE49-F238E27FC236}">
                <a16:creationId xmlns:a16="http://schemas.microsoft.com/office/drawing/2014/main" id="{76652190-5404-497B-90B1-F58BE7807A7F}"/>
              </a:ext>
            </a:extLst>
          </p:cNvPr>
          <p:cNvSpPr txBox="1"/>
          <p:nvPr/>
        </p:nvSpPr>
        <p:spPr>
          <a:xfrm>
            <a:off x="2743200" y="5348694"/>
            <a:ext cx="5410200"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Illustrations from Canva library authorized by subscription</a:t>
            </a:r>
            <a:endParaRPr lang="en-US" sz="1100" dirty="0"/>
          </a:p>
        </p:txBody>
      </p:sp>
    </p:spTree>
    <p:extLst>
      <p:ext uri="{BB962C8B-B14F-4D97-AF65-F5344CB8AC3E}">
        <p14:creationId xmlns:p14="http://schemas.microsoft.com/office/powerpoint/2010/main" val="3457485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71C3-1932-D24E-A469-3A864C56180C}"/>
              </a:ext>
            </a:extLst>
          </p:cNvPr>
          <p:cNvSpPr>
            <a:spLocks noGrp="1"/>
          </p:cNvSpPr>
          <p:nvPr>
            <p:ph type="title"/>
          </p:nvPr>
        </p:nvSpPr>
        <p:spPr/>
        <p:txBody>
          <a:bodyPr>
            <a:normAutofit fontScale="90000"/>
          </a:bodyPr>
          <a:lstStyle/>
          <a:p>
            <a:r>
              <a:rPr lang="en-US" dirty="0"/>
              <a:t>Fertility Preservation in Men with Cancer</a:t>
            </a:r>
          </a:p>
        </p:txBody>
      </p:sp>
      <p:sp>
        <p:nvSpPr>
          <p:cNvPr id="3" name="Content Placeholder 2">
            <a:extLst>
              <a:ext uri="{FF2B5EF4-FFF2-40B4-BE49-F238E27FC236}">
                <a16:creationId xmlns:a16="http://schemas.microsoft.com/office/drawing/2014/main" id="{821538AB-5927-974A-9D14-7172F4E642D0}"/>
              </a:ext>
            </a:extLst>
          </p:cNvPr>
          <p:cNvSpPr>
            <a:spLocks noGrp="1"/>
          </p:cNvSpPr>
          <p:nvPr>
            <p:ph idx="1"/>
          </p:nvPr>
        </p:nvSpPr>
        <p:spPr>
          <a:xfrm>
            <a:off x="457200" y="1600201"/>
            <a:ext cx="5486400" cy="3810000"/>
          </a:xfrm>
        </p:spPr>
        <p:txBody>
          <a:bodyPr>
            <a:normAutofit/>
          </a:bodyPr>
          <a:lstStyle/>
          <a:p>
            <a:r>
              <a:rPr lang="en-US" dirty="0"/>
              <a:t>Sperm cryopreservation is an effective method of fertility preservation in adult men</a:t>
            </a:r>
          </a:p>
          <a:p>
            <a:r>
              <a:rPr lang="en-US" dirty="0"/>
              <a:t>Hormonal therapy does </a:t>
            </a:r>
            <a:r>
              <a:rPr lang="en-US" dirty="0">
                <a:solidFill>
                  <a:srgbClr val="033C5A"/>
                </a:solidFill>
              </a:rPr>
              <a:t>NOT</a:t>
            </a:r>
            <a:r>
              <a:rPr lang="en-US" dirty="0"/>
              <a:t> successfully preserve fertility in men</a:t>
            </a:r>
          </a:p>
        </p:txBody>
      </p:sp>
      <p:pic>
        <p:nvPicPr>
          <p:cNvPr id="5" name="Picture 4" descr="Man wearing blazer">
            <a:extLst>
              <a:ext uri="{FF2B5EF4-FFF2-40B4-BE49-F238E27FC236}">
                <a16:creationId xmlns:a16="http://schemas.microsoft.com/office/drawing/2014/main" id="{0CFDBC79-5B1C-C84E-AC51-045A4B8E44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000" r="5000"/>
          <a:stretch/>
        </p:blipFill>
        <p:spPr>
          <a:xfrm>
            <a:off x="6130288" y="1752600"/>
            <a:ext cx="2823209" cy="2895599"/>
          </a:xfrm>
          <a:prstGeom prst="rect">
            <a:avLst/>
          </a:prstGeom>
        </p:spPr>
      </p:pic>
      <p:sp>
        <p:nvSpPr>
          <p:cNvPr id="6" name="TextBox 5">
            <a:extLst>
              <a:ext uri="{FF2B5EF4-FFF2-40B4-BE49-F238E27FC236}">
                <a16:creationId xmlns:a16="http://schemas.microsoft.com/office/drawing/2014/main" id="{9FB86ED4-A6C9-A64F-AA22-BBA5D14E8041}"/>
              </a:ext>
            </a:extLst>
          </p:cNvPr>
          <p:cNvSpPr txBox="1"/>
          <p:nvPr/>
        </p:nvSpPr>
        <p:spPr>
          <a:xfrm>
            <a:off x="7696200" y="5257799"/>
            <a:ext cx="1447800" cy="276999"/>
          </a:xfrm>
          <a:prstGeom prst="rect">
            <a:avLst/>
          </a:prstGeom>
          <a:noFill/>
        </p:spPr>
        <p:txBody>
          <a:bodyPr wrap="square" rtlCol="0">
            <a:spAutoFit/>
          </a:bodyPr>
          <a:lstStyle/>
          <a:p>
            <a:r>
              <a:rPr lang="en-US" sz="1200" i="1" dirty="0" err="1">
                <a:solidFill>
                  <a:schemeClr val="tx1">
                    <a:lumMod val="65000"/>
                    <a:lumOff val="35000"/>
                  </a:schemeClr>
                </a:solidFill>
              </a:rPr>
              <a:t>Oktay</a:t>
            </a:r>
            <a:r>
              <a:rPr lang="en-US" sz="1200" i="1" dirty="0">
                <a:solidFill>
                  <a:schemeClr val="tx1">
                    <a:lumMod val="65000"/>
                    <a:lumOff val="35000"/>
                  </a:schemeClr>
                </a:solidFill>
              </a:rPr>
              <a:t> et al., 2018</a:t>
            </a:r>
          </a:p>
        </p:txBody>
      </p:sp>
      <p:sp>
        <p:nvSpPr>
          <p:cNvPr id="7" name="TextBox 6">
            <a:extLst>
              <a:ext uri="{FF2B5EF4-FFF2-40B4-BE49-F238E27FC236}">
                <a16:creationId xmlns:a16="http://schemas.microsoft.com/office/drawing/2014/main" id="{2F1135D4-B2DD-4060-BAEF-E39FFD4143BE}"/>
              </a:ext>
            </a:extLst>
          </p:cNvPr>
          <p:cNvSpPr txBox="1"/>
          <p:nvPr/>
        </p:nvSpPr>
        <p:spPr>
          <a:xfrm>
            <a:off x="6130287" y="4648199"/>
            <a:ext cx="2823209"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Tree>
    <p:extLst>
      <p:ext uri="{BB962C8B-B14F-4D97-AF65-F5344CB8AC3E}">
        <p14:creationId xmlns:p14="http://schemas.microsoft.com/office/powerpoint/2010/main" val="286893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CB45-8863-4C47-83B9-2FC96760124E}"/>
              </a:ext>
            </a:extLst>
          </p:cNvPr>
          <p:cNvSpPr>
            <a:spLocks noGrp="1"/>
          </p:cNvSpPr>
          <p:nvPr>
            <p:ph type="title"/>
          </p:nvPr>
        </p:nvSpPr>
        <p:spPr/>
        <p:txBody>
          <a:bodyPr>
            <a:normAutofit fontScale="90000"/>
          </a:bodyPr>
          <a:lstStyle/>
          <a:p>
            <a:r>
              <a:rPr lang="en-US" dirty="0"/>
              <a:t>Experimental Methods in Men with Cancer</a:t>
            </a:r>
          </a:p>
        </p:txBody>
      </p:sp>
      <p:sp>
        <p:nvSpPr>
          <p:cNvPr id="5" name="TextBox 4">
            <a:extLst>
              <a:ext uri="{FF2B5EF4-FFF2-40B4-BE49-F238E27FC236}">
                <a16:creationId xmlns:a16="http://schemas.microsoft.com/office/drawing/2014/main" id="{0F39F8D2-B1A9-4DB9-853F-613DD8AEDB0E}"/>
              </a:ext>
            </a:extLst>
          </p:cNvPr>
          <p:cNvSpPr txBox="1"/>
          <p:nvPr/>
        </p:nvSpPr>
        <p:spPr>
          <a:xfrm>
            <a:off x="7696200" y="5257799"/>
            <a:ext cx="1447800" cy="276999"/>
          </a:xfrm>
          <a:prstGeom prst="rect">
            <a:avLst/>
          </a:prstGeom>
          <a:noFill/>
        </p:spPr>
        <p:txBody>
          <a:bodyPr wrap="square" rtlCol="0">
            <a:spAutoFit/>
          </a:bodyPr>
          <a:lstStyle/>
          <a:p>
            <a:r>
              <a:rPr lang="en-US" sz="1200" i="1" dirty="0" err="1">
                <a:solidFill>
                  <a:schemeClr val="tx1">
                    <a:lumMod val="65000"/>
                    <a:lumOff val="35000"/>
                  </a:schemeClr>
                </a:solidFill>
              </a:rPr>
              <a:t>Oktay</a:t>
            </a:r>
            <a:r>
              <a:rPr lang="en-US" sz="1200" i="1" dirty="0">
                <a:solidFill>
                  <a:schemeClr val="tx1">
                    <a:lumMod val="65000"/>
                    <a:lumOff val="35000"/>
                  </a:schemeClr>
                </a:solidFill>
              </a:rPr>
              <a:t> et al., 2018</a:t>
            </a:r>
          </a:p>
        </p:txBody>
      </p:sp>
      <p:sp>
        <p:nvSpPr>
          <p:cNvPr id="6" name="Content Placeholder 2">
            <a:extLst>
              <a:ext uri="{FF2B5EF4-FFF2-40B4-BE49-F238E27FC236}">
                <a16:creationId xmlns:a16="http://schemas.microsoft.com/office/drawing/2014/main" id="{B5498ECF-7FBF-4762-B3CD-3003551EE2D0}"/>
              </a:ext>
            </a:extLst>
          </p:cNvPr>
          <p:cNvSpPr txBox="1">
            <a:spLocks/>
          </p:cNvSpPr>
          <p:nvPr/>
        </p:nvSpPr>
        <p:spPr bwMode="auto">
          <a:xfrm>
            <a:off x="152400" y="1676400"/>
            <a:ext cx="4903076" cy="229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1" fontAlgn="base" hangingPunct="1">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lumMod val="75000"/>
                    <a:lumOff val="25000"/>
                  </a:schemeClr>
                </a:solidFill>
                <a:latin typeface="+mn-lt"/>
              </a:defRPr>
            </a:lvl2pPr>
            <a:lvl3pPr marL="1143000" indent="-228600" algn="l" rtl="0" eaLnBrk="1" fontAlgn="base" hangingPunct="1">
              <a:spcBef>
                <a:spcPct val="20000"/>
              </a:spcBef>
              <a:spcAft>
                <a:spcPct val="0"/>
              </a:spcAft>
              <a:buChar char="•"/>
              <a:defRPr sz="2400">
                <a:solidFill>
                  <a:schemeClr val="tx1">
                    <a:lumMod val="75000"/>
                    <a:lumOff val="25000"/>
                  </a:schemeClr>
                </a:solidFill>
                <a:latin typeface="+mn-lt"/>
              </a:defRPr>
            </a:lvl3pPr>
            <a:lvl4pPr marL="1600200" indent="-228600" algn="l" rtl="0" eaLnBrk="1" fontAlgn="base" hangingPunct="1">
              <a:spcBef>
                <a:spcPct val="20000"/>
              </a:spcBef>
              <a:spcAft>
                <a:spcPct val="0"/>
              </a:spcAft>
              <a:buChar char="–"/>
              <a:defRPr sz="2000">
                <a:solidFill>
                  <a:schemeClr val="tx1">
                    <a:lumMod val="75000"/>
                    <a:lumOff val="25000"/>
                  </a:schemeClr>
                </a:solidFill>
                <a:latin typeface="+mn-lt"/>
              </a:defRPr>
            </a:lvl4pPr>
            <a:lvl5pPr marL="2057400" indent="-228600" algn="l" rtl="0" eaLnBrk="1" fontAlgn="base" hangingPunct="1">
              <a:spcBef>
                <a:spcPct val="20000"/>
              </a:spcBef>
              <a:spcAft>
                <a:spcPct val="0"/>
              </a:spcAft>
              <a:buChar char="»"/>
              <a:defRPr sz="2000">
                <a:solidFill>
                  <a:schemeClr val="tx1">
                    <a:lumMod val="75000"/>
                    <a:lumOff val="25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US" kern="0" dirty="0"/>
          </a:p>
          <a:p>
            <a:r>
              <a:rPr lang="en-US" sz="12800" dirty="0"/>
              <a:t>Testicular tissue cryopreservation with the intent of reimplantation (grafting)</a:t>
            </a:r>
          </a:p>
          <a:p>
            <a:endParaRPr lang="en-US" kern="0" dirty="0"/>
          </a:p>
        </p:txBody>
      </p:sp>
      <p:pic>
        <p:nvPicPr>
          <p:cNvPr id="8" name="Picture 7" descr="A picture containing someone in a lab coat with a pipette and centrifuge tubes&#10;">
            <a:extLst>
              <a:ext uri="{FF2B5EF4-FFF2-40B4-BE49-F238E27FC236}">
                <a16:creationId xmlns:a16="http://schemas.microsoft.com/office/drawing/2014/main" id="{57E8488C-AF2B-40D8-A5D2-73A7A2C82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523999"/>
            <a:ext cx="3200400" cy="2720681"/>
          </a:xfrm>
          <a:prstGeom prst="rect">
            <a:avLst/>
          </a:prstGeom>
        </p:spPr>
      </p:pic>
      <p:sp>
        <p:nvSpPr>
          <p:cNvPr id="9" name="TextBox 8">
            <a:extLst>
              <a:ext uri="{FF2B5EF4-FFF2-40B4-BE49-F238E27FC236}">
                <a16:creationId xmlns:a16="http://schemas.microsoft.com/office/drawing/2014/main" id="{6E48F8EB-0A00-405C-B4F2-A2CE76DB845D}"/>
              </a:ext>
            </a:extLst>
          </p:cNvPr>
          <p:cNvSpPr txBox="1"/>
          <p:nvPr/>
        </p:nvSpPr>
        <p:spPr>
          <a:xfrm>
            <a:off x="5419165" y="4320352"/>
            <a:ext cx="3200400"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Tree>
    <p:extLst>
      <p:ext uri="{BB962C8B-B14F-4D97-AF65-F5344CB8AC3E}">
        <p14:creationId xmlns:p14="http://schemas.microsoft.com/office/powerpoint/2010/main" val="223893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39F4-8B16-FF45-B4B4-9F626EDE01EB}"/>
              </a:ext>
            </a:extLst>
          </p:cNvPr>
          <p:cNvSpPr>
            <a:spLocks noGrp="1"/>
          </p:cNvSpPr>
          <p:nvPr>
            <p:ph type="title"/>
          </p:nvPr>
        </p:nvSpPr>
        <p:spPr/>
        <p:txBody>
          <a:bodyPr>
            <a:normAutofit fontScale="90000"/>
          </a:bodyPr>
          <a:lstStyle/>
          <a:p>
            <a:r>
              <a:rPr lang="en-US" dirty="0"/>
              <a:t>Fertility Preservation in Transgender Men with Cancer</a:t>
            </a:r>
          </a:p>
        </p:txBody>
      </p:sp>
      <p:sp>
        <p:nvSpPr>
          <p:cNvPr id="3" name="Content Placeholder 2">
            <a:extLst>
              <a:ext uri="{FF2B5EF4-FFF2-40B4-BE49-F238E27FC236}">
                <a16:creationId xmlns:a16="http://schemas.microsoft.com/office/drawing/2014/main" id="{F8D94066-C463-7C42-9058-A36B9A2E2F28}"/>
              </a:ext>
            </a:extLst>
          </p:cNvPr>
          <p:cNvSpPr>
            <a:spLocks noGrp="1"/>
          </p:cNvSpPr>
          <p:nvPr>
            <p:ph idx="1"/>
          </p:nvPr>
        </p:nvSpPr>
        <p:spPr>
          <a:xfrm>
            <a:off x="457200" y="1600201"/>
            <a:ext cx="5943600" cy="3810000"/>
          </a:xfrm>
        </p:spPr>
        <p:txBody>
          <a:bodyPr>
            <a:normAutofit/>
          </a:bodyPr>
          <a:lstStyle/>
          <a:p>
            <a:r>
              <a:rPr lang="en-US" dirty="0"/>
              <a:t>Embryo and Oocyte cryopreservation available for post pubertal transmen before and after the initiation of gender affirming hormonal therapy (GAHT)</a:t>
            </a:r>
          </a:p>
          <a:p>
            <a:endParaRPr lang="en-US" dirty="0"/>
          </a:p>
        </p:txBody>
      </p:sp>
      <p:pic>
        <p:nvPicPr>
          <p:cNvPr id="9" name="Graphic 8" descr="DNA with solid fill">
            <a:extLst>
              <a:ext uri="{FF2B5EF4-FFF2-40B4-BE49-F238E27FC236}">
                <a16:creationId xmlns:a16="http://schemas.microsoft.com/office/drawing/2014/main" id="{33BC93F8-E586-9141-B6E2-0B605D7610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8246" y="1478560"/>
            <a:ext cx="2590800" cy="2590800"/>
          </a:xfrm>
          <a:prstGeom prst="rect">
            <a:avLst/>
          </a:prstGeom>
        </p:spPr>
      </p:pic>
      <p:sp>
        <p:nvSpPr>
          <p:cNvPr id="6" name="TextBox 5">
            <a:extLst>
              <a:ext uri="{FF2B5EF4-FFF2-40B4-BE49-F238E27FC236}">
                <a16:creationId xmlns:a16="http://schemas.microsoft.com/office/drawing/2014/main" id="{A0DF910C-723A-4512-A04F-60FF8C663BED}"/>
              </a:ext>
            </a:extLst>
          </p:cNvPr>
          <p:cNvSpPr txBox="1"/>
          <p:nvPr/>
        </p:nvSpPr>
        <p:spPr>
          <a:xfrm>
            <a:off x="7315200" y="5257799"/>
            <a:ext cx="1828800" cy="276999"/>
          </a:xfrm>
          <a:prstGeom prst="rect">
            <a:avLst/>
          </a:prstGeom>
          <a:noFill/>
        </p:spPr>
        <p:txBody>
          <a:bodyPr wrap="square" rtlCol="0">
            <a:spAutoFit/>
          </a:bodyPr>
          <a:lstStyle/>
          <a:p>
            <a:r>
              <a:rPr lang="en-US" sz="1200" i="1" dirty="0">
                <a:solidFill>
                  <a:schemeClr val="tx1">
                    <a:lumMod val="65000"/>
                    <a:lumOff val="35000"/>
                  </a:schemeClr>
                </a:solidFill>
              </a:rPr>
              <a:t>Sterling &amp; Garcia, 2020</a:t>
            </a:r>
          </a:p>
        </p:txBody>
      </p:sp>
      <p:sp>
        <p:nvSpPr>
          <p:cNvPr id="7" name="TextBox 6">
            <a:extLst>
              <a:ext uri="{FF2B5EF4-FFF2-40B4-BE49-F238E27FC236}">
                <a16:creationId xmlns:a16="http://schemas.microsoft.com/office/drawing/2014/main" id="{432F5C27-92CE-4917-A913-05C5983C23C7}"/>
              </a:ext>
            </a:extLst>
          </p:cNvPr>
          <p:cNvSpPr txBox="1"/>
          <p:nvPr/>
        </p:nvSpPr>
        <p:spPr>
          <a:xfrm>
            <a:off x="6899246" y="4063415"/>
            <a:ext cx="1828800" cy="600164"/>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iStock library authorized by subscription</a:t>
            </a:r>
            <a:endParaRPr lang="en-US" sz="1100" dirty="0"/>
          </a:p>
        </p:txBody>
      </p:sp>
    </p:spTree>
    <p:extLst>
      <p:ext uri="{BB962C8B-B14F-4D97-AF65-F5344CB8AC3E}">
        <p14:creationId xmlns:p14="http://schemas.microsoft.com/office/powerpoint/2010/main" val="53588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39F4-8B16-FF45-B4B4-9F626EDE01EB}"/>
              </a:ext>
            </a:extLst>
          </p:cNvPr>
          <p:cNvSpPr>
            <a:spLocks noGrp="1"/>
          </p:cNvSpPr>
          <p:nvPr>
            <p:ph type="title"/>
          </p:nvPr>
        </p:nvSpPr>
        <p:spPr/>
        <p:txBody>
          <a:bodyPr>
            <a:normAutofit fontScale="90000"/>
          </a:bodyPr>
          <a:lstStyle/>
          <a:p>
            <a:r>
              <a:rPr lang="en-US" dirty="0"/>
              <a:t>Male Fertility after Chemotherapy</a:t>
            </a:r>
          </a:p>
        </p:txBody>
      </p:sp>
      <p:sp>
        <p:nvSpPr>
          <p:cNvPr id="3" name="Content Placeholder 2">
            <a:extLst>
              <a:ext uri="{FF2B5EF4-FFF2-40B4-BE49-F238E27FC236}">
                <a16:creationId xmlns:a16="http://schemas.microsoft.com/office/drawing/2014/main" id="{F8D94066-C463-7C42-9058-A36B9A2E2F28}"/>
              </a:ext>
            </a:extLst>
          </p:cNvPr>
          <p:cNvSpPr>
            <a:spLocks noGrp="1"/>
          </p:cNvSpPr>
          <p:nvPr>
            <p:ph idx="1"/>
          </p:nvPr>
        </p:nvSpPr>
        <p:spPr>
          <a:xfrm>
            <a:off x="391312" y="1585599"/>
            <a:ext cx="6598465" cy="3810000"/>
          </a:xfrm>
        </p:spPr>
        <p:txBody>
          <a:bodyPr>
            <a:normAutofit fontScale="92500" lnSpcReduction="10000"/>
          </a:bodyPr>
          <a:lstStyle/>
          <a:p>
            <a:r>
              <a:rPr lang="en-US" dirty="0"/>
              <a:t>Advise men of the high risk of genetic damage in sperm if collected after initiation of therapy</a:t>
            </a:r>
          </a:p>
          <a:p>
            <a:r>
              <a:rPr lang="en-US" dirty="0"/>
              <a:t> Strongly recommend sperm collection prior to treatment initiation:</a:t>
            </a:r>
          </a:p>
          <a:p>
            <a:pPr lvl="1"/>
            <a:r>
              <a:rPr lang="en-US" dirty="0"/>
              <a:t>Intracytoplasmic sperm injection allows future use of  even limited number of sperm</a:t>
            </a:r>
          </a:p>
          <a:p>
            <a:endParaRPr lang="en-US" dirty="0"/>
          </a:p>
        </p:txBody>
      </p:sp>
      <p:pic>
        <p:nvPicPr>
          <p:cNvPr id="9" name="Graphic 8" descr="DNA with solid fill">
            <a:extLst>
              <a:ext uri="{FF2B5EF4-FFF2-40B4-BE49-F238E27FC236}">
                <a16:creationId xmlns:a16="http://schemas.microsoft.com/office/drawing/2014/main" id="{33BC93F8-E586-9141-B6E2-0B605D7610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5600" y="1608669"/>
            <a:ext cx="2590800" cy="2590800"/>
          </a:xfrm>
          <a:prstGeom prst="rect">
            <a:avLst/>
          </a:prstGeom>
        </p:spPr>
      </p:pic>
      <p:sp>
        <p:nvSpPr>
          <p:cNvPr id="6" name="TextBox 5">
            <a:extLst>
              <a:ext uri="{FF2B5EF4-FFF2-40B4-BE49-F238E27FC236}">
                <a16:creationId xmlns:a16="http://schemas.microsoft.com/office/drawing/2014/main" id="{A0DF910C-723A-4512-A04F-60FF8C663BED}"/>
              </a:ext>
            </a:extLst>
          </p:cNvPr>
          <p:cNvSpPr txBox="1"/>
          <p:nvPr/>
        </p:nvSpPr>
        <p:spPr>
          <a:xfrm>
            <a:off x="7696200" y="5257799"/>
            <a:ext cx="1447800" cy="276999"/>
          </a:xfrm>
          <a:prstGeom prst="rect">
            <a:avLst/>
          </a:prstGeom>
          <a:noFill/>
        </p:spPr>
        <p:txBody>
          <a:bodyPr wrap="square" rtlCol="0">
            <a:spAutoFit/>
          </a:bodyPr>
          <a:lstStyle/>
          <a:p>
            <a:r>
              <a:rPr lang="en-US" sz="1200" i="1" dirty="0" err="1">
                <a:solidFill>
                  <a:schemeClr val="tx1">
                    <a:lumMod val="65000"/>
                    <a:lumOff val="35000"/>
                  </a:schemeClr>
                </a:solidFill>
              </a:rPr>
              <a:t>Oktay</a:t>
            </a:r>
            <a:r>
              <a:rPr lang="en-US" sz="1200" i="1" dirty="0">
                <a:solidFill>
                  <a:schemeClr val="tx1">
                    <a:lumMod val="65000"/>
                    <a:lumOff val="35000"/>
                  </a:schemeClr>
                </a:solidFill>
              </a:rPr>
              <a:t> et al., 2018</a:t>
            </a:r>
          </a:p>
        </p:txBody>
      </p:sp>
      <p:sp>
        <p:nvSpPr>
          <p:cNvPr id="7" name="TextBox 6">
            <a:extLst>
              <a:ext uri="{FF2B5EF4-FFF2-40B4-BE49-F238E27FC236}">
                <a16:creationId xmlns:a16="http://schemas.microsoft.com/office/drawing/2014/main" id="{70DF3075-1E61-436C-8858-186345A6EACB}"/>
              </a:ext>
            </a:extLst>
          </p:cNvPr>
          <p:cNvSpPr txBox="1"/>
          <p:nvPr/>
        </p:nvSpPr>
        <p:spPr>
          <a:xfrm>
            <a:off x="7181849" y="4175700"/>
            <a:ext cx="1828800" cy="600164"/>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iStock library authorized by subscription</a:t>
            </a:r>
            <a:endParaRPr lang="en-US" sz="1100" dirty="0"/>
          </a:p>
        </p:txBody>
      </p:sp>
    </p:spTree>
    <p:extLst>
      <p:ext uri="{BB962C8B-B14F-4D97-AF65-F5344CB8AC3E}">
        <p14:creationId xmlns:p14="http://schemas.microsoft.com/office/powerpoint/2010/main" val="210223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ubtitle 1"/>
          <p:cNvSpPr>
            <a:spLocks noGrp="1"/>
          </p:cNvSpPr>
          <p:nvPr>
            <p:ph type="subTitle" idx="1"/>
            <p:custDataLst>
              <p:tags r:id="rId1"/>
            </p:custDataLst>
          </p:nvPr>
        </p:nvSpPr>
        <p:spPr>
          <a:xfrm>
            <a:off x="381000" y="2743200"/>
            <a:ext cx="8153399" cy="2819400"/>
          </a:xfrm>
        </p:spPr>
        <p:txBody>
          <a:bodyPr/>
          <a:lstStyle/>
          <a:p>
            <a:pPr algn="l" rtl="0"/>
            <a:r>
              <a:rPr lang="en-US" sz="2600" b="0" i="0" dirty="0" err="1">
                <a:solidFill>
                  <a:schemeClr val="bg1"/>
                </a:solidFill>
                <a:effectLst/>
                <a:latin typeface="Arial" panose="020B0604020202020204" pitchFamily="34" charset="0"/>
              </a:rPr>
              <a:t>Kutluk</a:t>
            </a:r>
            <a:r>
              <a:rPr lang="en-US" sz="2600" b="0" i="0" dirty="0">
                <a:solidFill>
                  <a:schemeClr val="bg1"/>
                </a:solidFill>
                <a:effectLst/>
                <a:latin typeface="Arial" panose="020B0604020202020204" pitchFamily="34" charset="0"/>
              </a:rPr>
              <a:t> </a:t>
            </a:r>
            <a:r>
              <a:rPr lang="en-US" sz="2600" b="0" i="0" dirty="0" err="1">
                <a:solidFill>
                  <a:schemeClr val="bg1"/>
                </a:solidFill>
                <a:effectLst/>
                <a:latin typeface="Arial" panose="020B0604020202020204" pitchFamily="34" charset="0"/>
              </a:rPr>
              <a:t>Oktay</a:t>
            </a:r>
            <a:r>
              <a:rPr lang="en-US" sz="2600" b="0" i="0" dirty="0">
                <a:solidFill>
                  <a:schemeClr val="bg1"/>
                </a:solidFill>
                <a:effectLst/>
                <a:latin typeface="Arial" panose="020B0604020202020204" pitchFamily="34" charset="0"/>
              </a:rPr>
              <a:t> MD, PhD</a:t>
            </a:r>
          </a:p>
          <a:p>
            <a:pPr algn="l" rtl="0"/>
            <a:r>
              <a:rPr lang="en-US" sz="2600" b="0" i="0" dirty="0">
                <a:solidFill>
                  <a:schemeClr val="bg1"/>
                </a:solidFill>
                <a:effectLst/>
                <a:latin typeface="Arial" panose="020B0604020202020204" pitchFamily="34" charset="0"/>
              </a:rPr>
              <a:t>Professor of Obstetrics, Gynecology and Reproductive Sciences </a:t>
            </a:r>
          </a:p>
          <a:p>
            <a:pPr algn="l" rtl="0"/>
            <a:r>
              <a:rPr lang="en-US" sz="2600" b="0" i="0" dirty="0">
                <a:solidFill>
                  <a:schemeClr val="bg1"/>
                </a:solidFill>
                <a:effectLst/>
                <a:latin typeface="Arial" panose="020B0604020202020204" pitchFamily="34" charset="0"/>
              </a:rPr>
              <a:t>Director, Laboratory of Fertility Preservation and Molecular Reproductive Biology</a:t>
            </a:r>
          </a:p>
          <a:p>
            <a:pPr algn="l" rtl="0"/>
            <a:r>
              <a:rPr lang="en-US" sz="2600" dirty="0">
                <a:solidFill>
                  <a:schemeClr val="bg1"/>
                </a:solidFill>
                <a:effectLst/>
                <a:latin typeface="Arial" panose="020B0604020202020204" pitchFamily="34" charset="0"/>
              </a:rPr>
              <a:t>Yale School of Medicine</a:t>
            </a:r>
          </a:p>
          <a:p>
            <a:pPr algn="l" rtl="0"/>
            <a:r>
              <a:rPr lang="en-US" sz="2600" b="0" i="0" dirty="0">
                <a:solidFill>
                  <a:schemeClr val="bg1"/>
                </a:solidFill>
                <a:effectLst/>
                <a:latin typeface="Arial" panose="020B0604020202020204" pitchFamily="34" charset="0"/>
              </a:rPr>
              <a:t>Medical Director, Innovation Institute for Fertility Preservation</a:t>
            </a:r>
          </a:p>
          <a:p>
            <a:pPr algn="l" rtl="0"/>
            <a:endParaRPr lang="en-US" sz="2600" b="0" i="0" dirty="0">
              <a:solidFill>
                <a:schemeClr val="bg1"/>
              </a:solidFill>
              <a:effectLst/>
              <a:latin typeface="Arial" panose="020B0604020202020204" pitchFamily="34" charset="0"/>
            </a:endParaRPr>
          </a:p>
          <a:p>
            <a:pPr eaLnBrk="1" hangingPunct="1"/>
            <a:endParaRPr lang="en-US" altLang="en-US" sz="2600" dirty="0">
              <a:solidFill>
                <a:schemeClr val="bg1"/>
              </a:solidFill>
            </a:endParaRPr>
          </a:p>
        </p:txBody>
      </p:sp>
      <p:sp>
        <p:nvSpPr>
          <p:cNvPr id="2" name="Title 1"/>
          <p:cNvSpPr>
            <a:spLocks noGrp="1"/>
          </p:cNvSpPr>
          <p:nvPr>
            <p:ph type="title"/>
            <p:custDataLst>
              <p:tags r:id="rId2"/>
            </p:custDataLst>
          </p:nvPr>
        </p:nvSpPr>
        <p:spPr>
          <a:xfrm>
            <a:off x="2590800" y="228600"/>
            <a:ext cx="6324599" cy="2514600"/>
          </a:xfrm>
        </p:spPr>
        <p:txBody>
          <a:bodyPr>
            <a:normAutofit/>
          </a:bodyPr>
          <a:lstStyle/>
          <a:p>
            <a:r>
              <a:rPr lang="en-US" dirty="0"/>
              <a:t>Fertility Preservation in People with Cancer A 2022 Update:</a:t>
            </a:r>
          </a:p>
        </p:txBody>
      </p:sp>
    </p:spTree>
    <p:extLst>
      <p:ext uri="{BB962C8B-B14F-4D97-AF65-F5344CB8AC3E}">
        <p14:creationId xmlns:p14="http://schemas.microsoft.com/office/powerpoint/2010/main" val="348439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281C64-3862-B747-9E8D-2133FEEB4A32}"/>
              </a:ext>
            </a:extLst>
          </p:cNvPr>
          <p:cNvSpPr>
            <a:spLocks noGrp="1"/>
          </p:cNvSpPr>
          <p:nvPr>
            <p:ph type="title"/>
          </p:nvPr>
        </p:nvSpPr>
        <p:spPr>
          <a:xfrm>
            <a:off x="457200" y="152400"/>
            <a:ext cx="8229600" cy="1143000"/>
          </a:xfrm>
        </p:spPr>
        <p:txBody>
          <a:bodyPr/>
          <a:lstStyle/>
          <a:p>
            <a:r>
              <a:rPr lang="en-US" dirty="0"/>
              <a:t>Fertility Recommendations</a:t>
            </a:r>
          </a:p>
        </p:txBody>
      </p:sp>
      <p:grpSp>
        <p:nvGrpSpPr>
          <p:cNvPr id="2" name="Group 1">
            <a:extLst>
              <a:ext uri="{FF2B5EF4-FFF2-40B4-BE49-F238E27FC236}">
                <a16:creationId xmlns:a16="http://schemas.microsoft.com/office/drawing/2014/main" id="{869B75A2-9D38-164B-91C4-A142D812BAAF}"/>
              </a:ext>
            </a:extLst>
          </p:cNvPr>
          <p:cNvGrpSpPr/>
          <p:nvPr/>
        </p:nvGrpSpPr>
        <p:grpSpPr>
          <a:xfrm>
            <a:off x="825634" y="980006"/>
            <a:ext cx="2420226" cy="2434231"/>
            <a:chOff x="457200" y="986271"/>
            <a:chExt cx="2260335" cy="2340665"/>
          </a:xfrm>
        </p:grpSpPr>
        <p:pic>
          <p:nvPicPr>
            <p:cNvPr id="8" name="Graphic 7" descr="Family with two children with solid fill">
              <a:extLst>
                <a:ext uri="{FF2B5EF4-FFF2-40B4-BE49-F238E27FC236}">
                  <a16:creationId xmlns:a16="http://schemas.microsoft.com/office/drawing/2014/main" id="{1DE9BC43-A8B7-3643-A84A-21C845B43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986271"/>
              <a:ext cx="2260335" cy="2260335"/>
            </a:xfrm>
            <a:prstGeom prst="rect">
              <a:avLst/>
            </a:prstGeom>
          </p:spPr>
        </p:pic>
        <p:sp>
          <p:nvSpPr>
            <p:cNvPr id="17" name="TextBox 16">
              <a:extLst>
                <a:ext uri="{FF2B5EF4-FFF2-40B4-BE49-F238E27FC236}">
                  <a16:creationId xmlns:a16="http://schemas.microsoft.com/office/drawing/2014/main" id="{8B5C449C-692C-F447-A8B3-C44E941C9951}"/>
                </a:ext>
              </a:extLst>
            </p:cNvPr>
            <p:cNvSpPr txBox="1"/>
            <p:nvPr/>
          </p:nvSpPr>
          <p:spPr>
            <a:xfrm>
              <a:off x="609600" y="2971800"/>
              <a:ext cx="1932233" cy="355136"/>
            </a:xfrm>
            <a:prstGeom prst="rect">
              <a:avLst/>
            </a:prstGeom>
            <a:noFill/>
          </p:spPr>
          <p:txBody>
            <a:bodyPr wrap="square" rtlCol="0">
              <a:spAutoFit/>
            </a:bodyPr>
            <a:lstStyle/>
            <a:p>
              <a:pPr algn="ctr"/>
              <a:r>
                <a:rPr lang="en-US" b="1" dirty="0">
                  <a:solidFill>
                    <a:schemeClr val="tx1">
                      <a:lumMod val="75000"/>
                      <a:lumOff val="25000"/>
                      <a:alpha val="50000"/>
                    </a:schemeClr>
                  </a:solidFill>
                </a:rPr>
                <a:t>All Patients</a:t>
              </a:r>
            </a:p>
          </p:txBody>
        </p:sp>
      </p:grpSp>
      <p:grpSp>
        <p:nvGrpSpPr>
          <p:cNvPr id="3" name="Group 2">
            <a:extLst>
              <a:ext uri="{FF2B5EF4-FFF2-40B4-BE49-F238E27FC236}">
                <a16:creationId xmlns:a16="http://schemas.microsoft.com/office/drawing/2014/main" id="{DC923335-D72C-BF4F-BC04-8E25B4F35340}"/>
              </a:ext>
            </a:extLst>
          </p:cNvPr>
          <p:cNvGrpSpPr/>
          <p:nvPr/>
        </p:nvGrpSpPr>
        <p:grpSpPr>
          <a:xfrm>
            <a:off x="3656854" y="1143000"/>
            <a:ext cx="1938843" cy="2256182"/>
            <a:chOff x="3656854" y="1143000"/>
            <a:chExt cx="1938843" cy="2256182"/>
          </a:xfrm>
          <a:solidFill>
            <a:srgbClr val="0096D6"/>
          </a:solidFill>
        </p:grpSpPr>
        <p:pic>
          <p:nvPicPr>
            <p:cNvPr id="9" name="Graphic 8" descr="Group of men with solid fill">
              <a:extLst>
                <a:ext uri="{FF2B5EF4-FFF2-40B4-BE49-F238E27FC236}">
                  <a16:creationId xmlns:a16="http://schemas.microsoft.com/office/drawing/2014/main" id="{8A5D04EE-0525-E34C-930E-30E1D5A586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6854" y="1143000"/>
              <a:ext cx="1938843" cy="1938843"/>
            </a:xfrm>
            <a:prstGeom prst="rect">
              <a:avLst/>
            </a:prstGeom>
          </p:spPr>
        </p:pic>
        <p:sp>
          <p:nvSpPr>
            <p:cNvPr id="18" name="TextBox 17">
              <a:extLst>
                <a:ext uri="{FF2B5EF4-FFF2-40B4-BE49-F238E27FC236}">
                  <a16:creationId xmlns:a16="http://schemas.microsoft.com/office/drawing/2014/main" id="{C5A5BCD9-C360-E948-B4DA-3D46DA24DF5E}"/>
                </a:ext>
              </a:extLst>
            </p:cNvPr>
            <p:cNvSpPr txBox="1"/>
            <p:nvPr/>
          </p:nvSpPr>
          <p:spPr>
            <a:xfrm>
              <a:off x="3656854" y="3029850"/>
              <a:ext cx="1932233" cy="369332"/>
            </a:xfrm>
            <a:prstGeom prst="rect">
              <a:avLst/>
            </a:prstGeom>
            <a:noFill/>
          </p:spPr>
          <p:txBody>
            <a:bodyPr wrap="square" rtlCol="0">
              <a:spAutoFit/>
            </a:bodyPr>
            <a:lstStyle/>
            <a:p>
              <a:pPr algn="ctr"/>
              <a:r>
                <a:rPr lang="en-US" b="1" dirty="0">
                  <a:solidFill>
                    <a:schemeClr val="tx1">
                      <a:lumMod val="75000"/>
                      <a:lumOff val="25000"/>
                      <a:alpha val="50000"/>
                    </a:schemeClr>
                  </a:solidFill>
                </a:rPr>
                <a:t>Adult Men</a:t>
              </a:r>
            </a:p>
          </p:txBody>
        </p:sp>
      </p:grpSp>
      <p:grpSp>
        <p:nvGrpSpPr>
          <p:cNvPr id="4" name="Group 3">
            <a:extLst>
              <a:ext uri="{FF2B5EF4-FFF2-40B4-BE49-F238E27FC236}">
                <a16:creationId xmlns:a16="http://schemas.microsoft.com/office/drawing/2014/main" id="{1EF09078-207A-B447-98E3-DE6E74E438C8}"/>
              </a:ext>
            </a:extLst>
          </p:cNvPr>
          <p:cNvGrpSpPr/>
          <p:nvPr/>
        </p:nvGrpSpPr>
        <p:grpSpPr>
          <a:xfrm>
            <a:off x="6379522" y="1143000"/>
            <a:ext cx="1938844" cy="2256182"/>
            <a:chOff x="6379522" y="1143000"/>
            <a:chExt cx="1938844" cy="2256182"/>
          </a:xfrm>
        </p:grpSpPr>
        <p:pic>
          <p:nvPicPr>
            <p:cNvPr id="16" name="Graphic 15" descr="Group of women with solid fill">
              <a:extLst>
                <a:ext uri="{FF2B5EF4-FFF2-40B4-BE49-F238E27FC236}">
                  <a16:creationId xmlns:a16="http://schemas.microsoft.com/office/drawing/2014/main" id="{B7D125EB-A0AE-3C48-A907-40E67D7172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9522" y="1143000"/>
              <a:ext cx="1938844" cy="1938844"/>
            </a:xfrm>
            <a:prstGeom prst="rect">
              <a:avLst/>
            </a:prstGeom>
          </p:spPr>
        </p:pic>
        <p:sp>
          <p:nvSpPr>
            <p:cNvPr id="19" name="TextBox 18">
              <a:extLst>
                <a:ext uri="{FF2B5EF4-FFF2-40B4-BE49-F238E27FC236}">
                  <a16:creationId xmlns:a16="http://schemas.microsoft.com/office/drawing/2014/main" id="{7E89B339-ED04-E545-BDD6-829AA4787904}"/>
                </a:ext>
              </a:extLst>
            </p:cNvPr>
            <p:cNvSpPr txBox="1"/>
            <p:nvPr/>
          </p:nvSpPr>
          <p:spPr>
            <a:xfrm>
              <a:off x="6386133" y="3029850"/>
              <a:ext cx="1932233" cy="369332"/>
            </a:xfrm>
            <a:prstGeom prst="rect">
              <a:avLst/>
            </a:prstGeom>
            <a:noFill/>
          </p:spPr>
          <p:txBody>
            <a:bodyPr wrap="square" rtlCol="0">
              <a:spAutoFit/>
            </a:bodyPr>
            <a:lstStyle/>
            <a:p>
              <a:pPr algn="ctr"/>
              <a:r>
                <a:rPr lang="en-US" b="1" dirty="0">
                  <a:solidFill>
                    <a:schemeClr val="tx1">
                      <a:lumMod val="75000"/>
                      <a:lumOff val="25000"/>
                    </a:schemeClr>
                  </a:solidFill>
                </a:rPr>
                <a:t>Adult Women</a:t>
              </a:r>
            </a:p>
          </p:txBody>
        </p:sp>
      </p:grpSp>
      <p:grpSp>
        <p:nvGrpSpPr>
          <p:cNvPr id="7" name="Group 6">
            <a:extLst>
              <a:ext uri="{FF2B5EF4-FFF2-40B4-BE49-F238E27FC236}">
                <a16:creationId xmlns:a16="http://schemas.microsoft.com/office/drawing/2014/main" id="{90FB776A-EAE4-BB4B-9AD0-42844DF2439D}"/>
              </a:ext>
            </a:extLst>
          </p:cNvPr>
          <p:cNvGrpSpPr/>
          <p:nvPr/>
        </p:nvGrpSpPr>
        <p:grpSpPr>
          <a:xfrm>
            <a:off x="1519665" y="3462441"/>
            <a:ext cx="2724093" cy="1901308"/>
            <a:chOff x="1479467" y="3416637"/>
            <a:chExt cx="2724093" cy="1901308"/>
          </a:xfrm>
        </p:grpSpPr>
        <p:pic>
          <p:nvPicPr>
            <p:cNvPr id="13" name="Graphic 12" descr="Doctor male with solid fill">
              <a:extLst>
                <a:ext uri="{FF2B5EF4-FFF2-40B4-BE49-F238E27FC236}">
                  <a16:creationId xmlns:a16="http://schemas.microsoft.com/office/drawing/2014/main" id="{386BBE8C-F233-7748-85FE-1048D85C20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79467" y="3416637"/>
              <a:ext cx="1641137" cy="1641137"/>
            </a:xfrm>
            <a:prstGeom prst="rect">
              <a:avLst/>
            </a:prstGeom>
          </p:spPr>
        </p:pic>
        <p:pic>
          <p:nvPicPr>
            <p:cNvPr id="14" name="Graphic 13" descr="Doctor female with solid fill">
              <a:extLst>
                <a:ext uri="{FF2B5EF4-FFF2-40B4-BE49-F238E27FC236}">
                  <a16:creationId xmlns:a16="http://schemas.microsoft.com/office/drawing/2014/main" id="{105446E9-4D12-DE47-BD69-22DE8F9E1D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1833" y="3429000"/>
              <a:ext cx="1641137" cy="1641137"/>
            </a:xfrm>
            <a:prstGeom prst="rect">
              <a:avLst/>
            </a:prstGeom>
          </p:spPr>
        </p:pic>
        <p:sp>
          <p:nvSpPr>
            <p:cNvPr id="20" name="TextBox 19">
              <a:extLst>
                <a:ext uri="{FF2B5EF4-FFF2-40B4-BE49-F238E27FC236}">
                  <a16:creationId xmlns:a16="http://schemas.microsoft.com/office/drawing/2014/main" id="{0D389951-DCFE-524B-B8B1-69D2C394905D}"/>
                </a:ext>
              </a:extLst>
            </p:cNvPr>
            <p:cNvSpPr txBox="1"/>
            <p:nvPr/>
          </p:nvSpPr>
          <p:spPr>
            <a:xfrm>
              <a:off x="1536560" y="4948613"/>
              <a:ext cx="2667000" cy="369332"/>
            </a:xfrm>
            <a:prstGeom prst="rect">
              <a:avLst/>
            </a:prstGeom>
            <a:noFill/>
          </p:spPr>
          <p:txBody>
            <a:bodyPr wrap="square" rtlCol="0">
              <a:spAutoFit/>
            </a:bodyPr>
            <a:lstStyle/>
            <a:p>
              <a:pPr algn="ctr"/>
              <a:r>
                <a:rPr lang="en-US" b="1" dirty="0">
                  <a:solidFill>
                    <a:schemeClr val="tx1">
                      <a:lumMod val="75000"/>
                      <a:lumOff val="25000"/>
                      <a:alpha val="50000"/>
                    </a:schemeClr>
                  </a:solidFill>
                </a:rPr>
                <a:t>Health Care Providers</a:t>
              </a:r>
            </a:p>
          </p:txBody>
        </p:sp>
      </p:grpSp>
      <p:grpSp>
        <p:nvGrpSpPr>
          <p:cNvPr id="5" name="Group 4">
            <a:extLst>
              <a:ext uri="{FF2B5EF4-FFF2-40B4-BE49-F238E27FC236}">
                <a16:creationId xmlns:a16="http://schemas.microsoft.com/office/drawing/2014/main" id="{42D8F6A5-3D17-F54D-9ECE-29736A8C09A0}"/>
              </a:ext>
            </a:extLst>
          </p:cNvPr>
          <p:cNvGrpSpPr/>
          <p:nvPr/>
        </p:nvGrpSpPr>
        <p:grpSpPr>
          <a:xfrm>
            <a:off x="5245338" y="3298089"/>
            <a:ext cx="2103606" cy="2103606"/>
            <a:chOff x="5245338" y="3246606"/>
            <a:chExt cx="2103606" cy="2103606"/>
          </a:xfrm>
        </p:grpSpPr>
        <p:pic>
          <p:nvPicPr>
            <p:cNvPr id="12" name="Graphic 11" descr="Children with solid fill">
              <a:extLst>
                <a:ext uri="{FF2B5EF4-FFF2-40B4-BE49-F238E27FC236}">
                  <a16:creationId xmlns:a16="http://schemas.microsoft.com/office/drawing/2014/main" id="{93BA62BE-497C-9F4E-9469-92D0CBFCF8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45338" y="3246606"/>
              <a:ext cx="2103606" cy="2103606"/>
            </a:xfrm>
            <a:prstGeom prst="rect">
              <a:avLst/>
            </a:prstGeom>
          </p:spPr>
        </p:pic>
        <p:sp>
          <p:nvSpPr>
            <p:cNvPr id="21" name="TextBox 20">
              <a:extLst>
                <a:ext uri="{FF2B5EF4-FFF2-40B4-BE49-F238E27FC236}">
                  <a16:creationId xmlns:a16="http://schemas.microsoft.com/office/drawing/2014/main" id="{8B805998-83CE-B245-A580-AC6A1F1AC45C}"/>
                </a:ext>
              </a:extLst>
            </p:cNvPr>
            <p:cNvSpPr txBox="1"/>
            <p:nvPr/>
          </p:nvSpPr>
          <p:spPr>
            <a:xfrm>
              <a:off x="5331024" y="4873108"/>
              <a:ext cx="1932233" cy="369332"/>
            </a:xfrm>
            <a:prstGeom prst="rect">
              <a:avLst/>
            </a:prstGeom>
            <a:noFill/>
          </p:spPr>
          <p:txBody>
            <a:bodyPr wrap="square" rtlCol="0">
              <a:spAutoFit/>
            </a:bodyPr>
            <a:lstStyle/>
            <a:p>
              <a:pPr algn="ctr"/>
              <a:r>
                <a:rPr lang="en-US" b="1" dirty="0">
                  <a:solidFill>
                    <a:schemeClr val="tx1">
                      <a:lumMod val="75000"/>
                      <a:lumOff val="25000"/>
                      <a:alpha val="50000"/>
                    </a:schemeClr>
                  </a:solidFill>
                </a:rPr>
                <a:t>Children</a:t>
              </a:r>
            </a:p>
          </p:txBody>
        </p:sp>
      </p:grpSp>
      <p:sp>
        <p:nvSpPr>
          <p:cNvPr id="22" name="TextBox 21">
            <a:extLst>
              <a:ext uri="{FF2B5EF4-FFF2-40B4-BE49-F238E27FC236}">
                <a16:creationId xmlns:a16="http://schemas.microsoft.com/office/drawing/2014/main" id="{61473D6F-9D17-4261-9C5B-752F67791842}"/>
              </a:ext>
            </a:extLst>
          </p:cNvPr>
          <p:cNvSpPr txBox="1"/>
          <p:nvPr/>
        </p:nvSpPr>
        <p:spPr>
          <a:xfrm>
            <a:off x="2743200" y="5348694"/>
            <a:ext cx="5410200"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Illustrations from Canva library authorized by subscription</a:t>
            </a:r>
            <a:endParaRPr lang="en-US" sz="1100" dirty="0"/>
          </a:p>
        </p:txBody>
      </p:sp>
    </p:spTree>
    <p:extLst>
      <p:ext uri="{BB962C8B-B14F-4D97-AF65-F5344CB8AC3E}">
        <p14:creationId xmlns:p14="http://schemas.microsoft.com/office/powerpoint/2010/main" val="3777598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B52C-ED77-4640-9640-01DD1838D398}"/>
              </a:ext>
            </a:extLst>
          </p:cNvPr>
          <p:cNvSpPr>
            <a:spLocks noGrp="1"/>
          </p:cNvSpPr>
          <p:nvPr>
            <p:ph type="title"/>
          </p:nvPr>
        </p:nvSpPr>
        <p:spPr/>
        <p:txBody>
          <a:bodyPr>
            <a:normAutofit fontScale="90000"/>
          </a:bodyPr>
          <a:lstStyle/>
          <a:p>
            <a:r>
              <a:rPr lang="en-US" dirty="0"/>
              <a:t>Fertility Preservation Options in Women with Cancer</a:t>
            </a:r>
          </a:p>
        </p:txBody>
      </p:sp>
      <p:sp>
        <p:nvSpPr>
          <p:cNvPr id="3" name="Content Placeholder 2">
            <a:extLst>
              <a:ext uri="{FF2B5EF4-FFF2-40B4-BE49-F238E27FC236}">
                <a16:creationId xmlns:a16="http://schemas.microsoft.com/office/drawing/2014/main" id="{21A939A8-B0A1-5B48-BBFB-2FF7682DDB60}"/>
              </a:ext>
            </a:extLst>
          </p:cNvPr>
          <p:cNvSpPr>
            <a:spLocks noGrp="1"/>
          </p:cNvSpPr>
          <p:nvPr>
            <p:ph idx="1"/>
          </p:nvPr>
        </p:nvSpPr>
        <p:spPr>
          <a:xfrm>
            <a:off x="457200" y="1600201"/>
            <a:ext cx="5715000" cy="3810000"/>
          </a:xfrm>
        </p:spPr>
        <p:txBody>
          <a:bodyPr>
            <a:normAutofit fontScale="92500" lnSpcReduction="10000"/>
          </a:bodyPr>
          <a:lstStyle/>
          <a:p>
            <a:r>
              <a:rPr lang="en-US" dirty="0"/>
              <a:t>Embryo cryopreservation:</a:t>
            </a:r>
          </a:p>
          <a:p>
            <a:pPr lvl="1"/>
            <a:r>
              <a:rPr lang="en-US" dirty="0"/>
              <a:t>Has a partner/using donor sperm</a:t>
            </a:r>
          </a:p>
          <a:p>
            <a:r>
              <a:rPr lang="en-US" dirty="0"/>
              <a:t>Oocyte cryopreservation:</a:t>
            </a:r>
          </a:p>
          <a:p>
            <a:pPr marL="914400" lvl="2" indent="0">
              <a:buNone/>
            </a:pPr>
            <a:r>
              <a:rPr lang="en-US" dirty="0"/>
              <a:t>- Without a male partner</a:t>
            </a:r>
          </a:p>
          <a:p>
            <a:pPr marL="914400" lvl="2" indent="0">
              <a:buNone/>
            </a:pPr>
            <a:r>
              <a:rPr lang="en-US" dirty="0"/>
              <a:t>- Who do not wish to use donor sperm</a:t>
            </a:r>
          </a:p>
          <a:p>
            <a:pPr marL="914400" lvl="2" indent="0">
              <a:buNone/>
            </a:pPr>
            <a:r>
              <a:rPr lang="en-US" dirty="0"/>
              <a:t>- Who have practical/religious/ethical objections to embryo freezing</a:t>
            </a:r>
          </a:p>
        </p:txBody>
      </p:sp>
      <p:pic>
        <p:nvPicPr>
          <p:cNvPr id="5" name="Picture 4" descr="Woman looking up">
            <a:extLst>
              <a:ext uri="{FF2B5EF4-FFF2-40B4-BE49-F238E27FC236}">
                <a16:creationId xmlns:a16="http://schemas.microsoft.com/office/drawing/2014/main" id="{8DD38825-244D-C04E-A653-CED3335ABE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19" r="45000"/>
          <a:stretch/>
        </p:blipFill>
        <p:spPr>
          <a:xfrm>
            <a:off x="6477714" y="1828801"/>
            <a:ext cx="2513886" cy="2667000"/>
          </a:xfrm>
          <a:prstGeom prst="rect">
            <a:avLst/>
          </a:prstGeom>
        </p:spPr>
      </p:pic>
      <p:sp>
        <p:nvSpPr>
          <p:cNvPr id="7" name="TextBox 6">
            <a:extLst>
              <a:ext uri="{FF2B5EF4-FFF2-40B4-BE49-F238E27FC236}">
                <a16:creationId xmlns:a16="http://schemas.microsoft.com/office/drawing/2014/main" id="{65D9948D-E5B5-4BF2-B0A5-2CF6A9CAA805}"/>
              </a:ext>
            </a:extLst>
          </p:cNvPr>
          <p:cNvSpPr txBox="1"/>
          <p:nvPr/>
        </p:nvSpPr>
        <p:spPr>
          <a:xfrm>
            <a:off x="7696200" y="5257799"/>
            <a:ext cx="1447800" cy="276999"/>
          </a:xfrm>
          <a:prstGeom prst="rect">
            <a:avLst/>
          </a:prstGeom>
          <a:noFill/>
        </p:spPr>
        <p:txBody>
          <a:bodyPr wrap="square" rtlCol="0">
            <a:spAutoFit/>
          </a:bodyPr>
          <a:lstStyle/>
          <a:p>
            <a:r>
              <a:rPr lang="en-US" sz="1200" i="1" dirty="0" err="1">
                <a:solidFill>
                  <a:schemeClr val="tx1">
                    <a:lumMod val="65000"/>
                    <a:lumOff val="35000"/>
                  </a:schemeClr>
                </a:solidFill>
              </a:rPr>
              <a:t>Oktay</a:t>
            </a:r>
            <a:r>
              <a:rPr lang="en-US" sz="1200" i="1" dirty="0">
                <a:solidFill>
                  <a:schemeClr val="tx1">
                    <a:lumMod val="65000"/>
                    <a:lumOff val="35000"/>
                  </a:schemeClr>
                </a:solidFill>
              </a:rPr>
              <a:t> et al., 2018</a:t>
            </a:r>
          </a:p>
        </p:txBody>
      </p:sp>
      <p:sp>
        <p:nvSpPr>
          <p:cNvPr id="6" name="TextBox 5">
            <a:extLst>
              <a:ext uri="{FF2B5EF4-FFF2-40B4-BE49-F238E27FC236}">
                <a16:creationId xmlns:a16="http://schemas.microsoft.com/office/drawing/2014/main" id="{92A843DA-905F-485D-9B07-EFB5CAEAB9F3}"/>
              </a:ext>
            </a:extLst>
          </p:cNvPr>
          <p:cNvSpPr txBox="1"/>
          <p:nvPr/>
        </p:nvSpPr>
        <p:spPr>
          <a:xfrm>
            <a:off x="6400800" y="4475276"/>
            <a:ext cx="2667000"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Tree>
    <p:extLst>
      <p:ext uri="{BB962C8B-B14F-4D97-AF65-F5344CB8AC3E}">
        <p14:creationId xmlns:p14="http://schemas.microsoft.com/office/powerpoint/2010/main" val="4177335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4023B-0BBA-074F-ABE3-A0FBD7E9752F}"/>
              </a:ext>
            </a:extLst>
          </p:cNvPr>
          <p:cNvSpPr>
            <a:spLocks noGrp="1"/>
          </p:cNvSpPr>
          <p:nvPr>
            <p:ph type="title"/>
          </p:nvPr>
        </p:nvSpPr>
        <p:spPr/>
        <p:txBody>
          <a:bodyPr>
            <a:normAutofit fontScale="90000"/>
          </a:bodyPr>
          <a:lstStyle/>
          <a:p>
            <a:r>
              <a:rPr lang="en-US" dirty="0"/>
              <a:t>Ovarian Tissue Cryopreservation for Auto-Transplantation (Updated 2022)</a:t>
            </a:r>
          </a:p>
        </p:txBody>
      </p:sp>
      <p:sp>
        <p:nvSpPr>
          <p:cNvPr id="3" name="Content Placeholder 2">
            <a:extLst>
              <a:ext uri="{FF2B5EF4-FFF2-40B4-BE49-F238E27FC236}">
                <a16:creationId xmlns:a16="http://schemas.microsoft.com/office/drawing/2014/main" id="{08C67A77-BB6D-284F-A9AF-4EAB27D513AF}"/>
              </a:ext>
            </a:extLst>
          </p:cNvPr>
          <p:cNvSpPr>
            <a:spLocks noGrp="1"/>
          </p:cNvSpPr>
          <p:nvPr>
            <p:ph idx="1"/>
          </p:nvPr>
        </p:nvSpPr>
        <p:spPr>
          <a:xfrm>
            <a:off x="76200" y="1600201"/>
            <a:ext cx="6172200" cy="3810000"/>
          </a:xfrm>
        </p:spPr>
        <p:txBody>
          <a:bodyPr>
            <a:normAutofit fontScale="77500" lnSpcReduction="20000"/>
          </a:bodyPr>
          <a:lstStyle/>
          <a:p>
            <a:pPr marL="0" indent="0">
              <a:buNone/>
            </a:pPr>
            <a:r>
              <a:rPr lang="en-US" dirty="0"/>
              <a:t>Benefits:</a:t>
            </a:r>
          </a:p>
          <a:p>
            <a:r>
              <a:rPr lang="en-US" dirty="0"/>
              <a:t>Can be performed with short notice</a:t>
            </a:r>
          </a:p>
          <a:p>
            <a:r>
              <a:rPr lang="en-US" dirty="0"/>
              <a:t>Does not require ovarian stimulation</a:t>
            </a:r>
          </a:p>
          <a:p>
            <a:r>
              <a:rPr lang="en-US" dirty="0"/>
              <a:t>Does not rely on sexual maturity and may be the only method available in children</a:t>
            </a:r>
          </a:p>
          <a:p>
            <a:r>
              <a:rPr lang="en-US" dirty="0"/>
              <a:t>Can restore natural hormone production and fertility after transplantation</a:t>
            </a:r>
          </a:p>
          <a:p>
            <a:r>
              <a:rPr lang="en-US" dirty="0"/>
              <a:t>No longer experimental (2019, ASRM Practice Committee)</a:t>
            </a:r>
          </a:p>
          <a:p>
            <a:endParaRPr lang="en-US" dirty="0"/>
          </a:p>
        </p:txBody>
      </p:sp>
      <p:sp>
        <p:nvSpPr>
          <p:cNvPr id="7" name="TextBox 6">
            <a:extLst>
              <a:ext uri="{FF2B5EF4-FFF2-40B4-BE49-F238E27FC236}">
                <a16:creationId xmlns:a16="http://schemas.microsoft.com/office/drawing/2014/main" id="{94A2AADF-15B7-4C0A-9163-98CE54B9CD7B}"/>
              </a:ext>
            </a:extLst>
          </p:cNvPr>
          <p:cNvSpPr txBox="1"/>
          <p:nvPr/>
        </p:nvSpPr>
        <p:spPr>
          <a:xfrm>
            <a:off x="7696200" y="5257799"/>
            <a:ext cx="1447800" cy="276999"/>
          </a:xfrm>
          <a:prstGeom prst="rect">
            <a:avLst/>
          </a:prstGeom>
          <a:noFill/>
        </p:spPr>
        <p:txBody>
          <a:bodyPr wrap="square" rtlCol="0">
            <a:spAutoFit/>
          </a:bodyPr>
          <a:lstStyle/>
          <a:p>
            <a:r>
              <a:rPr lang="en-US" sz="1200" i="1" dirty="0" err="1">
                <a:solidFill>
                  <a:schemeClr val="tx1">
                    <a:lumMod val="65000"/>
                    <a:lumOff val="35000"/>
                  </a:schemeClr>
                </a:solidFill>
              </a:rPr>
              <a:t>Oktay</a:t>
            </a:r>
            <a:r>
              <a:rPr lang="en-US" sz="1200" i="1" dirty="0">
                <a:solidFill>
                  <a:schemeClr val="tx1">
                    <a:lumMod val="65000"/>
                    <a:lumOff val="35000"/>
                  </a:schemeClr>
                </a:solidFill>
              </a:rPr>
              <a:t> et al., 2018</a:t>
            </a:r>
          </a:p>
        </p:txBody>
      </p:sp>
      <p:pic>
        <p:nvPicPr>
          <p:cNvPr id="8" name="Picture 7" descr="A person carrying a baby on the shoulders&#10;">
            <a:extLst>
              <a:ext uri="{FF2B5EF4-FFF2-40B4-BE49-F238E27FC236}">
                <a16:creationId xmlns:a16="http://schemas.microsoft.com/office/drawing/2014/main" id="{4CBC4F30-9B7D-40E0-AD8B-95FED9A09C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636" y="1939122"/>
            <a:ext cx="1934464" cy="2901696"/>
          </a:xfrm>
          <a:prstGeom prst="rect">
            <a:avLst/>
          </a:prstGeom>
        </p:spPr>
      </p:pic>
      <p:sp>
        <p:nvSpPr>
          <p:cNvPr id="6" name="TextBox 5">
            <a:extLst>
              <a:ext uri="{FF2B5EF4-FFF2-40B4-BE49-F238E27FC236}">
                <a16:creationId xmlns:a16="http://schemas.microsoft.com/office/drawing/2014/main" id="{014D5513-9968-4330-B4DC-2D39A7A7D8F2}"/>
              </a:ext>
            </a:extLst>
          </p:cNvPr>
          <p:cNvSpPr txBox="1"/>
          <p:nvPr/>
        </p:nvSpPr>
        <p:spPr>
          <a:xfrm>
            <a:off x="6400800" y="4805940"/>
            <a:ext cx="2436158"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Tree>
    <p:extLst>
      <p:ext uri="{BB962C8B-B14F-4D97-AF65-F5344CB8AC3E}">
        <p14:creationId xmlns:p14="http://schemas.microsoft.com/office/powerpoint/2010/main" val="4044231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B52C-ED77-4640-9640-01DD1838D398}"/>
              </a:ext>
            </a:extLst>
          </p:cNvPr>
          <p:cNvSpPr>
            <a:spLocks noGrp="1"/>
          </p:cNvSpPr>
          <p:nvPr>
            <p:ph type="title"/>
          </p:nvPr>
        </p:nvSpPr>
        <p:spPr>
          <a:xfrm>
            <a:off x="457200" y="304800"/>
            <a:ext cx="8458200" cy="1143000"/>
          </a:xfrm>
        </p:spPr>
        <p:txBody>
          <a:bodyPr>
            <a:normAutofit fontScale="90000"/>
          </a:bodyPr>
          <a:lstStyle/>
          <a:p>
            <a:r>
              <a:rPr lang="en-US" dirty="0"/>
              <a:t>Special Case of Fertility Preservation in Women with Breast Cancer</a:t>
            </a:r>
          </a:p>
        </p:txBody>
      </p:sp>
      <p:sp>
        <p:nvSpPr>
          <p:cNvPr id="3" name="Content Placeholder 2">
            <a:extLst>
              <a:ext uri="{FF2B5EF4-FFF2-40B4-BE49-F238E27FC236}">
                <a16:creationId xmlns:a16="http://schemas.microsoft.com/office/drawing/2014/main" id="{21A939A8-B0A1-5B48-BBFB-2FF7682DDB60}"/>
              </a:ext>
            </a:extLst>
          </p:cNvPr>
          <p:cNvSpPr>
            <a:spLocks noGrp="1"/>
          </p:cNvSpPr>
          <p:nvPr>
            <p:ph idx="1"/>
          </p:nvPr>
        </p:nvSpPr>
        <p:spPr>
          <a:xfrm>
            <a:off x="457200" y="1600201"/>
            <a:ext cx="5715000" cy="3810000"/>
          </a:xfrm>
        </p:spPr>
        <p:txBody>
          <a:bodyPr>
            <a:normAutofit fontScale="85000" lnSpcReduction="20000"/>
          </a:bodyPr>
          <a:lstStyle/>
          <a:p>
            <a:r>
              <a:rPr lang="en-US" dirty="0"/>
              <a:t>Aromatase Inhibitor protocols can be used to reduce estrogen exposure and safely perform ovarian stimulation for oocyte/embryo cryopreservation</a:t>
            </a:r>
          </a:p>
          <a:p>
            <a:r>
              <a:rPr lang="en-US" dirty="0"/>
              <a:t>Women with BRCA mutations may have lower ovarian reserve and may lose more of their ovarian reserve after chemotherapy</a:t>
            </a:r>
          </a:p>
        </p:txBody>
      </p:sp>
      <p:pic>
        <p:nvPicPr>
          <p:cNvPr id="5" name="Picture 4" descr="Woman looking up">
            <a:extLst>
              <a:ext uri="{FF2B5EF4-FFF2-40B4-BE49-F238E27FC236}">
                <a16:creationId xmlns:a16="http://schemas.microsoft.com/office/drawing/2014/main" id="{8DD38825-244D-C04E-A653-CED3335ABE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19" r="45000"/>
          <a:stretch/>
        </p:blipFill>
        <p:spPr>
          <a:xfrm>
            <a:off x="6477714" y="1828801"/>
            <a:ext cx="2513886" cy="2667000"/>
          </a:xfrm>
          <a:prstGeom prst="rect">
            <a:avLst/>
          </a:prstGeom>
        </p:spPr>
      </p:pic>
      <p:sp>
        <p:nvSpPr>
          <p:cNvPr id="7" name="TextBox 6">
            <a:extLst>
              <a:ext uri="{FF2B5EF4-FFF2-40B4-BE49-F238E27FC236}">
                <a16:creationId xmlns:a16="http://schemas.microsoft.com/office/drawing/2014/main" id="{65D9948D-E5B5-4BF2-B0A5-2CF6A9CAA805}"/>
              </a:ext>
            </a:extLst>
          </p:cNvPr>
          <p:cNvSpPr txBox="1"/>
          <p:nvPr/>
        </p:nvSpPr>
        <p:spPr>
          <a:xfrm>
            <a:off x="6096000" y="5181601"/>
            <a:ext cx="3048000" cy="461665"/>
          </a:xfrm>
          <a:prstGeom prst="rect">
            <a:avLst/>
          </a:prstGeom>
          <a:noFill/>
        </p:spPr>
        <p:txBody>
          <a:bodyPr wrap="square" rtlCol="0">
            <a:spAutoFit/>
          </a:bodyPr>
          <a:lstStyle/>
          <a:p>
            <a:r>
              <a:rPr lang="en-US" sz="1200" i="1" dirty="0">
                <a:solidFill>
                  <a:schemeClr val="tx1">
                    <a:lumMod val="65000"/>
                    <a:lumOff val="35000"/>
                  </a:schemeClr>
                </a:solidFill>
              </a:rPr>
              <a:t>Oktay et al 2005; Oktay et al., 2018; Oktay et al 2020 </a:t>
            </a:r>
          </a:p>
        </p:txBody>
      </p:sp>
      <p:sp>
        <p:nvSpPr>
          <p:cNvPr id="6" name="TextBox 5">
            <a:extLst>
              <a:ext uri="{FF2B5EF4-FFF2-40B4-BE49-F238E27FC236}">
                <a16:creationId xmlns:a16="http://schemas.microsoft.com/office/drawing/2014/main" id="{92A843DA-905F-485D-9B07-EFB5CAEAB9F3}"/>
              </a:ext>
            </a:extLst>
          </p:cNvPr>
          <p:cNvSpPr txBox="1"/>
          <p:nvPr/>
        </p:nvSpPr>
        <p:spPr>
          <a:xfrm>
            <a:off x="6400800" y="4475276"/>
            <a:ext cx="2667000"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Tree>
    <p:extLst>
      <p:ext uri="{BB962C8B-B14F-4D97-AF65-F5344CB8AC3E}">
        <p14:creationId xmlns:p14="http://schemas.microsoft.com/office/powerpoint/2010/main" val="374785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9625-0618-3F46-AAD2-5978A188A338}"/>
              </a:ext>
            </a:extLst>
          </p:cNvPr>
          <p:cNvSpPr>
            <a:spLocks noGrp="1"/>
          </p:cNvSpPr>
          <p:nvPr>
            <p:ph type="title"/>
          </p:nvPr>
        </p:nvSpPr>
        <p:spPr/>
        <p:txBody>
          <a:bodyPr>
            <a:normAutofit fontScale="90000"/>
          </a:bodyPr>
          <a:lstStyle/>
          <a:p>
            <a:r>
              <a:rPr lang="en-US" dirty="0"/>
              <a:t>Additional Fertility Preservation Options in Special Circumstances</a:t>
            </a:r>
          </a:p>
        </p:txBody>
      </p:sp>
      <p:sp>
        <p:nvSpPr>
          <p:cNvPr id="3" name="Content Placeholder 2">
            <a:extLst>
              <a:ext uri="{FF2B5EF4-FFF2-40B4-BE49-F238E27FC236}">
                <a16:creationId xmlns:a16="http://schemas.microsoft.com/office/drawing/2014/main" id="{741A4AC7-629A-9141-8FB5-7BB69A184B12}"/>
              </a:ext>
            </a:extLst>
          </p:cNvPr>
          <p:cNvSpPr>
            <a:spLocks noGrp="1"/>
          </p:cNvSpPr>
          <p:nvPr>
            <p:ph idx="1"/>
          </p:nvPr>
        </p:nvSpPr>
        <p:spPr>
          <a:xfrm>
            <a:off x="457200" y="1600200"/>
            <a:ext cx="8229600" cy="4114799"/>
          </a:xfrm>
        </p:spPr>
        <p:txBody>
          <a:bodyPr>
            <a:normAutofit/>
          </a:bodyPr>
          <a:lstStyle/>
          <a:p>
            <a:r>
              <a:rPr lang="en-US" sz="2800" dirty="0"/>
              <a:t>Ovarian Transposition:</a:t>
            </a:r>
          </a:p>
          <a:p>
            <a:pPr lvl="1"/>
            <a:r>
              <a:rPr lang="en-US" sz="2400" dirty="0"/>
              <a:t>May be offered when cancer treatment only involves pelvic/abdominal/spinal irradiation</a:t>
            </a:r>
          </a:p>
          <a:p>
            <a:pPr lvl="1"/>
            <a:r>
              <a:rPr lang="en-US" sz="2400" dirty="0"/>
              <a:t>Not always successful due to risk of ovarian exposure to scatter radiation/vascular kinking/migration</a:t>
            </a:r>
          </a:p>
          <a:p>
            <a:r>
              <a:rPr lang="en-US" sz="2800" dirty="0"/>
              <a:t>Conservative Gynecologic Surgery:</a:t>
            </a:r>
          </a:p>
          <a:p>
            <a:pPr lvl="1"/>
            <a:r>
              <a:rPr lang="en-US" sz="2400" dirty="0"/>
              <a:t>Radical trachelectomy (surgical removal of uterine cervix) typically restricted to stage IA2 and IB cervical cancer</a:t>
            </a:r>
          </a:p>
          <a:p>
            <a:pPr lvl="1"/>
            <a:endParaRPr lang="en-US" sz="2400" dirty="0"/>
          </a:p>
        </p:txBody>
      </p:sp>
      <p:sp>
        <p:nvSpPr>
          <p:cNvPr id="5" name="TextBox 4">
            <a:extLst>
              <a:ext uri="{FF2B5EF4-FFF2-40B4-BE49-F238E27FC236}">
                <a16:creationId xmlns:a16="http://schemas.microsoft.com/office/drawing/2014/main" id="{7C397900-FDF9-4C49-AEF7-6F1B4CD86101}"/>
              </a:ext>
            </a:extLst>
          </p:cNvPr>
          <p:cNvSpPr txBox="1"/>
          <p:nvPr/>
        </p:nvSpPr>
        <p:spPr>
          <a:xfrm>
            <a:off x="7696200" y="5257799"/>
            <a:ext cx="1447800" cy="276999"/>
          </a:xfrm>
          <a:prstGeom prst="rect">
            <a:avLst/>
          </a:prstGeom>
          <a:noFill/>
        </p:spPr>
        <p:txBody>
          <a:bodyPr wrap="square" rtlCol="0">
            <a:spAutoFit/>
          </a:bodyPr>
          <a:lstStyle/>
          <a:p>
            <a:r>
              <a:rPr lang="en-US" sz="1200" i="1" dirty="0" err="1">
                <a:solidFill>
                  <a:schemeClr val="tx1">
                    <a:lumMod val="65000"/>
                    <a:lumOff val="35000"/>
                  </a:schemeClr>
                </a:solidFill>
              </a:rPr>
              <a:t>Oktay</a:t>
            </a:r>
            <a:r>
              <a:rPr lang="en-US" sz="1200" i="1" dirty="0">
                <a:solidFill>
                  <a:schemeClr val="tx1">
                    <a:lumMod val="65000"/>
                    <a:lumOff val="35000"/>
                  </a:schemeClr>
                </a:solidFill>
              </a:rPr>
              <a:t> et al., 2018</a:t>
            </a:r>
          </a:p>
        </p:txBody>
      </p:sp>
    </p:spTree>
    <p:extLst>
      <p:ext uri="{BB962C8B-B14F-4D97-AF65-F5344CB8AC3E}">
        <p14:creationId xmlns:p14="http://schemas.microsoft.com/office/powerpoint/2010/main" val="234885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92BD1-F457-B94D-8B31-DDF91B31C514}"/>
              </a:ext>
            </a:extLst>
          </p:cNvPr>
          <p:cNvSpPr>
            <a:spLocks noGrp="1"/>
          </p:cNvSpPr>
          <p:nvPr>
            <p:ph type="title"/>
          </p:nvPr>
        </p:nvSpPr>
        <p:spPr/>
        <p:txBody>
          <a:bodyPr>
            <a:normAutofit fontScale="90000"/>
          </a:bodyPr>
          <a:lstStyle/>
          <a:p>
            <a:r>
              <a:rPr lang="en-US" dirty="0"/>
              <a:t>Ovarian Suppression (Updated 2022)</a:t>
            </a:r>
          </a:p>
        </p:txBody>
      </p:sp>
      <p:sp>
        <p:nvSpPr>
          <p:cNvPr id="3" name="Content Placeholder 2">
            <a:extLst>
              <a:ext uri="{FF2B5EF4-FFF2-40B4-BE49-F238E27FC236}">
                <a16:creationId xmlns:a16="http://schemas.microsoft.com/office/drawing/2014/main" id="{2D35441F-8366-4C4E-9DAB-382AC351E672}"/>
              </a:ext>
            </a:extLst>
          </p:cNvPr>
          <p:cNvSpPr>
            <a:spLocks noGrp="1"/>
          </p:cNvSpPr>
          <p:nvPr>
            <p:ph idx="1"/>
          </p:nvPr>
        </p:nvSpPr>
        <p:spPr>
          <a:xfrm>
            <a:off x="457200" y="1600201"/>
            <a:ext cx="8229600" cy="1676399"/>
          </a:xfrm>
        </p:spPr>
        <p:txBody>
          <a:bodyPr>
            <a:normAutofit fontScale="70000" lnSpcReduction="20000"/>
          </a:bodyPr>
          <a:lstStyle/>
          <a:p>
            <a:r>
              <a:rPr lang="en-US" dirty="0"/>
              <a:t>In young women with breast cancer, </a:t>
            </a:r>
            <a:r>
              <a:rPr lang="en-US" dirty="0" err="1"/>
              <a:t>GnRHa</a:t>
            </a:r>
            <a:r>
              <a:rPr lang="en-US" dirty="0"/>
              <a:t> suppression should not be used as a method of fertility preservation</a:t>
            </a:r>
          </a:p>
          <a:p>
            <a:r>
              <a:rPr lang="en-US" dirty="0"/>
              <a:t>Some suggested its use for reducing amenorrhea risk in women with breast cancer aged&lt;40 years but this is not proven and unlikely to be effective</a:t>
            </a:r>
          </a:p>
        </p:txBody>
      </p:sp>
      <p:sp>
        <p:nvSpPr>
          <p:cNvPr id="7" name="TextBox 6">
            <a:extLst>
              <a:ext uri="{FF2B5EF4-FFF2-40B4-BE49-F238E27FC236}">
                <a16:creationId xmlns:a16="http://schemas.microsoft.com/office/drawing/2014/main" id="{FBC2DAD6-DF98-4624-BE49-CDCD1BC74777}"/>
              </a:ext>
            </a:extLst>
          </p:cNvPr>
          <p:cNvSpPr txBox="1"/>
          <p:nvPr/>
        </p:nvSpPr>
        <p:spPr>
          <a:xfrm>
            <a:off x="7696200" y="5257799"/>
            <a:ext cx="1447800" cy="276999"/>
          </a:xfrm>
          <a:prstGeom prst="rect">
            <a:avLst/>
          </a:prstGeom>
          <a:noFill/>
        </p:spPr>
        <p:txBody>
          <a:bodyPr wrap="square" rtlCol="0">
            <a:spAutoFit/>
          </a:bodyPr>
          <a:lstStyle/>
          <a:p>
            <a:r>
              <a:rPr lang="en-US" sz="1200" i="1" dirty="0" err="1">
                <a:solidFill>
                  <a:schemeClr val="tx1">
                    <a:lumMod val="65000"/>
                    <a:lumOff val="35000"/>
                  </a:schemeClr>
                </a:solidFill>
              </a:rPr>
              <a:t>Oktay</a:t>
            </a:r>
            <a:r>
              <a:rPr lang="en-US" sz="1200" i="1" dirty="0">
                <a:solidFill>
                  <a:schemeClr val="tx1">
                    <a:lumMod val="65000"/>
                    <a:lumOff val="35000"/>
                  </a:schemeClr>
                </a:solidFill>
              </a:rPr>
              <a:t> et al., 2018</a:t>
            </a:r>
          </a:p>
        </p:txBody>
      </p:sp>
      <p:pic>
        <p:nvPicPr>
          <p:cNvPr id="8" name="Picture 7" descr="An image depicting a group of diverse women, each with a breast cancer pin.">
            <a:extLst>
              <a:ext uri="{FF2B5EF4-FFF2-40B4-BE49-F238E27FC236}">
                <a16:creationId xmlns:a16="http://schemas.microsoft.com/office/drawing/2014/main" id="{99A36F90-A0A4-4EEA-AAB1-0EAA3D4AA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733800"/>
            <a:ext cx="5143500" cy="1460641"/>
          </a:xfrm>
          <a:prstGeom prst="rect">
            <a:avLst/>
          </a:prstGeom>
        </p:spPr>
      </p:pic>
      <p:sp>
        <p:nvSpPr>
          <p:cNvPr id="6" name="TextBox 5">
            <a:extLst>
              <a:ext uri="{FF2B5EF4-FFF2-40B4-BE49-F238E27FC236}">
                <a16:creationId xmlns:a16="http://schemas.microsoft.com/office/drawing/2014/main" id="{27D1AA46-34A6-41CE-8D19-43E78460B092}"/>
              </a:ext>
            </a:extLst>
          </p:cNvPr>
          <p:cNvSpPr txBox="1"/>
          <p:nvPr/>
        </p:nvSpPr>
        <p:spPr>
          <a:xfrm>
            <a:off x="2743200" y="5348694"/>
            <a:ext cx="5410200"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Canva library authorized by subscription</a:t>
            </a:r>
            <a:endParaRPr lang="en-US" sz="1100" dirty="0"/>
          </a:p>
        </p:txBody>
      </p:sp>
    </p:spTree>
    <p:extLst>
      <p:ext uri="{BB962C8B-B14F-4D97-AF65-F5344CB8AC3E}">
        <p14:creationId xmlns:p14="http://schemas.microsoft.com/office/powerpoint/2010/main" val="514451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 vector graphics&#10;&#10;Description automatically generated">
            <a:extLst>
              <a:ext uri="{FF2B5EF4-FFF2-40B4-BE49-F238E27FC236}">
                <a16:creationId xmlns:a16="http://schemas.microsoft.com/office/drawing/2014/main" id="{0826697B-C416-4713-935F-004595869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9225" y="1600201"/>
            <a:ext cx="3822192" cy="2548128"/>
          </a:xfrm>
          <a:prstGeom prst="rect">
            <a:avLst/>
          </a:prstGeom>
        </p:spPr>
      </p:pic>
      <p:sp>
        <p:nvSpPr>
          <p:cNvPr id="2" name="Title 1">
            <a:extLst>
              <a:ext uri="{FF2B5EF4-FFF2-40B4-BE49-F238E27FC236}">
                <a16:creationId xmlns:a16="http://schemas.microsoft.com/office/drawing/2014/main" id="{BC639AF3-B685-4C00-A666-B8C3CAFFA81C}"/>
              </a:ext>
            </a:extLst>
          </p:cNvPr>
          <p:cNvSpPr>
            <a:spLocks noGrp="1"/>
          </p:cNvSpPr>
          <p:nvPr>
            <p:ph type="title"/>
          </p:nvPr>
        </p:nvSpPr>
        <p:spPr/>
        <p:txBody>
          <a:bodyPr>
            <a:normAutofit fontScale="90000"/>
          </a:bodyPr>
          <a:lstStyle/>
          <a:p>
            <a:r>
              <a:rPr kumimoji="0" lang="en-US" sz="36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Fertility Preservation in Transgender Women with Cancer</a:t>
            </a:r>
            <a:endParaRPr lang="en-US" dirty="0"/>
          </a:p>
        </p:txBody>
      </p:sp>
      <p:sp>
        <p:nvSpPr>
          <p:cNvPr id="3" name="Content Placeholder 2">
            <a:extLst>
              <a:ext uri="{FF2B5EF4-FFF2-40B4-BE49-F238E27FC236}">
                <a16:creationId xmlns:a16="http://schemas.microsoft.com/office/drawing/2014/main" id="{4B95AE38-1ED2-48DC-93F2-7FDE5B02989F}"/>
              </a:ext>
            </a:extLst>
          </p:cNvPr>
          <p:cNvSpPr>
            <a:spLocks noGrp="1"/>
          </p:cNvSpPr>
          <p:nvPr>
            <p:ph idx="1"/>
          </p:nvPr>
        </p:nvSpPr>
        <p:spPr>
          <a:xfrm>
            <a:off x="457200" y="1600201"/>
            <a:ext cx="5257800" cy="3810000"/>
          </a:xfrm>
        </p:spPr>
        <p:txBody>
          <a:bodyPr/>
          <a:lstStyle/>
          <a:p>
            <a:r>
              <a:rPr lang="en-US" dirty="0"/>
              <a:t>Sperm cryopreservation available for post pubertal transwomen before and after the initiation of gender affirming hormonal therapy (GAHT)</a:t>
            </a:r>
          </a:p>
        </p:txBody>
      </p:sp>
      <p:sp>
        <p:nvSpPr>
          <p:cNvPr id="6" name="TextBox 5">
            <a:extLst>
              <a:ext uri="{FF2B5EF4-FFF2-40B4-BE49-F238E27FC236}">
                <a16:creationId xmlns:a16="http://schemas.microsoft.com/office/drawing/2014/main" id="{DC407994-E549-448F-AA58-F08296063182}"/>
              </a:ext>
            </a:extLst>
          </p:cNvPr>
          <p:cNvSpPr txBox="1"/>
          <p:nvPr/>
        </p:nvSpPr>
        <p:spPr>
          <a:xfrm>
            <a:off x="6019800" y="4148329"/>
            <a:ext cx="2438400"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iStock library authorized by subscription</a:t>
            </a:r>
            <a:endParaRPr lang="en-US" sz="1100" dirty="0"/>
          </a:p>
        </p:txBody>
      </p:sp>
      <p:sp>
        <p:nvSpPr>
          <p:cNvPr id="7" name="TextBox 6">
            <a:extLst>
              <a:ext uri="{FF2B5EF4-FFF2-40B4-BE49-F238E27FC236}">
                <a16:creationId xmlns:a16="http://schemas.microsoft.com/office/drawing/2014/main" id="{574490CC-40D8-4D5C-ACD3-BA15FE9B63A6}"/>
              </a:ext>
            </a:extLst>
          </p:cNvPr>
          <p:cNvSpPr txBox="1"/>
          <p:nvPr/>
        </p:nvSpPr>
        <p:spPr>
          <a:xfrm>
            <a:off x="7315200" y="5257799"/>
            <a:ext cx="1828800" cy="276999"/>
          </a:xfrm>
          <a:prstGeom prst="rect">
            <a:avLst/>
          </a:prstGeom>
          <a:noFill/>
        </p:spPr>
        <p:txBody>
          <a:bodyPr wrap="square" rtlCol="0">
            <a:spAutoFit/>
          </a:bodyPr>
          <a:lstStyle/>
          <a:p>
            <a:r>
              <a:rPr lang="en-US" sz="1200" i="1" dirty="0">
                <a:solidFill>
                  <a:schemeClr val="tx1">
                    <a:lumMod val="65000"/>
                    <a:lumOff val="35000"/>
                  </a:schemeClr>
                </a:solidFill>
              </a:rPr>
              <a:t>Sterling &amp; Garcia, 2020</a:t>
            </a:r>
          </a:p>
        </p:txBody>
      </p:sp>
    </p:spTree>
    <p:extLst>
      <p:ext uri="{BB962C8B-B14F-4D97-AF65-F5344CB8AC3E}">
        <p14:creationId xmlns:p14="http://schemas.microsoft.com/office/powerpoint/2010/main" val="3309496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281C64-3862-B747-9E8D-2133FEEB4A32}"/>
              </a:ext>
            </a:extLst>
          </p:cNvPr>
          <p:cNvSpPr>
            <a:spLocks noGrp="1"/>
          </p:cNvSpPr>
          <p:nvPr>
            <p:ph type="title"/>
          </p:nvPr>
        </p:nvSpPr>
        <p:spPr>
          <a:xfrm>
            <a:off x="457200" y="152400"/>
            <a:ext cx="8229600" cy="1143000"/>
          </a:xfrm>
        </p:spPr>
        <p:txBody>
          <a:bodyPr/>
          <a:lstStyle/>
          <a:p>
            <a:r>
              <a:rPr lang="en-US" dirty="0"/>
              <a:t>Fertility Recommendations</a:t>
            </a:r>
          </a:p>
        </p:txBody>
      </p:sp>
      <p:grpSp>
        <p:nvGrpSpPr>
          <p:cNvPr id="2" name="Group 1">
            <a:extLst>
              <a:ext uri="{FF2B5EF4-FFF2-40B4-BE49-F238E27FC236}">
                <a16:creationId xmlns:a16="http://schemas.microsoft.com/office/drawing/2014/main" id="{869B75A2-9D38-164B-91C4-A142D812BAAF}"/>
              </a:ext>
            </a:extLst>
          </p:cNvPr>
          <p:cNvGrpSpPr/>
          <p:nvPr/>
        </p:nvGrpSpPr>
        <p:grpSpPr>
          <a:xfrm>
            <a:off x="825634" y="980006"/>
            <a:ext cx="2420226" cy="2434231"/>
            <a:chOff x="457200" y="986271"/>
            <a:chExt cx="2260335" cy="2340665"/>
          </a:xfrm>
        </p:grpSpPr>
        <p:pic>
          <p:nvPicPr>
            <p:cNvPr id="8" name="Graphic 7" descr="Family with two children with solid fill">
              <a:extLst>
                <a:ext uri="{FF2B5EF4-FFF2-40B4-BE49-F238E27FC236}">
                  <a16:creationId xmlns:a16="http://schemas.microsoft.com/office/drawing/2014/main" id="{1DE9BC43-A8B7-3643-A84A-21C845B43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986271"/>
              <a:ext cx="2260335" cy="2260335"/>
            </a:xfrm>
            <a:prstGeom prst="rect">
              <a:avLst/>
            </a:prstGeom>
          </p:spPr>
        </p:pic>
        <p:sp>
          <p:nvSpPr>
            <p:cNvPr id="17" name="TextBox 16">
              <a:extLst>
                <a:ext uri="{FF2B5EF4-FFF2-40B4-BE49-F238E27FC236}">
                  <a16:creationId xmlns:a16="http://schemas.microsoft.com/office/drawing/2014/main" id="{8B5C449C-692C-F447-A8B3-C44E941C9951}"/>
                </a:ext>
              </a:extLst>
            </p:cNvPr>
            <p:cNvSpPr txBox="1"/>
            <p:nvPr/>
          </p:nvSpPr>
          <p:spPr>
            <a:xfrm>
              <a:off x="609600" y="2971800"/>
              <a:ext cx="1932233" cy="355136"/>
            </a:xfrm>
            <a:prstGeom prst="rect">
              <a:avLst/>
            </a:prstGeom>
            <a:noFill/>
          </p:spPr>
          <p:txBody>
            <a:bodyPr wrap="square" rtlCol="0">
              <a:spAutoFit/>
            </a:bodyPr>
            <a:lstStyle/>
            <a:p>
              <a:pPr algn="ctr"/>
              <a:r>
                <a:rPr lang="en-US" b="1" dirty="0">
                  <a:solidFill>
                    <a:schemeClr val="tx1">
                      <a:lumMod val="75000"/>
                      <a:lumOff val="25000"/>
                      <a:alpha val="50000"/>
                    </a:schemeClr>
                  </a:solidFill>
                </a:rPr>
                <a:t>All Patients</a:t>
              </a:r>
            </a:p>
          </p:txBody>
        </p:sp>
      </p:grpSp>
      <p:grpSp>
        <p:nvGrpSpPr>
          <p:cNvPr id="3" name="Group 2">
            <a:extLst>
              <a:ext uri="{FF2B5EF4-FFF2-40B4-BE49-F238E27FC236}">
                <a16:creationId xmlns:a16="http://schemas.microsoft.com/office/drawing/2014/main" id="{DC923335-D72C-BF4F-BC04-8E25B4F35340}"/>
              </a:ext>
            </a:extLst>
          </p:cNvPr>
          <p:cNvGrpSpPr/>
          <p:nvPr/>
        </p:nvGrpSpPr>
        <p:grpSpPr>
          <a:xfrm>
            <a:off x="3656854" y="1143000"/>
            <a:ext cx="1938843" cy="2256182"/>
            <a:chOff x="3656854" y="1143000"/>
            <a:chExt cx="1938843" cy="2256182"/>
          </a:xfrm>
          <a:solidFill>
            <a:srgbClr val="0096D6"/>
          </a:solidFill>
        </p:grpSpPr>
        <p:pic>
          <p:nvPicPr>
            <p:cNvPr id="9" name="Graphic 8" descr="Group of men with solid fill">
              <a:extLst>
                <a:ext uri="{FF2B5EF4-FFF2-40B4-BE49-F238E27FC236}">
                  <a16:creationId xmlns:a16="http://schemas.microsoft.com/office/drawing/2014/main" id="{8A5D04EE-0525-E34C-930E-30E1D5A586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6854" y="1143000"/>
              <a:ext cx="1938843" cy="1938843"/>
            </a:xfrm>
            <a:prstGeom prst="rect">
              <a:avLst/>
            </a:prstGeom>
          </p:spPr>
        </p:pic>
        <p:sp>
          <p:nvSpPr>
            <p:cNvPr id="18" name="TextBox 17">
              <a:extLst>
                <a:ext uri="{FF2B5EF4-FFF2-40B4-BE49-F238E27FC236}">
                  <a16:creationId xmlns:a16="http://schemas.microsoft.com/office/drawing/2014/main" id="{C5A5BCD9-C360-E948-B4DA-3D46DA24DF5E}"/>
                </a:ext>
              </a:extLst>
            </p:cNvPr>
            <p:cNvSpPr txBox="1"/>
            <p:nvPr/>
          </p:nvSpPr>
          <p:spPr>
            <a:xfrm>
              <a:off x="3656854" y="3029850"/>
              <a:ext cx="1932233" cy="369332"/>
            </a:xfrm>
            <a:prstGeom prst="rect">
              <a:avLst/>
            </a:prstGeom>
            <a:noFill/>
          </p:spPr>
          <p:txBody>
            <a:bodyPr wrap="square" rtlCol="0">
              <a:spAutoFit/>
            </a:bodyPr>
            <a:lstStyle/>
            <a:p>
              <a:pPr algn="ctr"/>
              <a:r>
                <a:rPr lang="en-US" b="1" dirty="0">
                  <a:solidFill>
                    <a:schemeClr val="tx1">
                      <a:lumMod val="75000"/>
                      <a:lumOff val="25000"/>
                      <a:alpha val="50000"/>
                    </a:schemeClr>
                  </a:solidFill>
                </a:rPr>
                <a:t>Adult Men</a:t>
              </a:r>
            </a:p>
          </p:txBody>
        </p:sp>
      </p:grpSp>
      <p:grpSp>
        <p:nvGrpSpPr>
          <p:cNvPr id="4" name="Group 3">
            <a:extLst>
              <a:ext uri="{FF2B5EF4-FFF2-40B4-BE49-F238E27FC236}">
                <a16:creationId xmlns:a16="http://schemas.microsoft.com/office/drawing/2014/main" id="{1EF09078-207A-B447-98E3-DE6E74E438C8}"/>
              </a:ext>
            </a:extLst>
          </p:cNvPr>
          <p:cNvGrpSpPr/>
          <p:nvPr/>
        </p:nvGrpSpPr>
        <p:grpSpPr>
          <a:xfrm>
            <a:off x="6379522" y="1143000"/>
            <a:ext cx="1938844" cy="2256182"/>
            <a:chOff x="6379522" y="1143000"/>
            <a:chExt cx="1938844" cy="2256182"/>
          </a:xfrm>
        </p:grpSpPr>
        <p:pic>
          <p:nvPicPr>
            <p:cNvPr id="16" name="Graphic 15" descr="Group of women with solid fill">
              <a:extLst>
                <a:ext uri="{FF2B5EF4-FFF2-40B4-BE49-F238E27FC236}">
                  <a16:creationId xmlns:a16="http://schemas.microsoft.com/office/drawing/2014/main" id="{B7D125EB-A0AE-3C48-A907-40E67D7172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9522" y="1143000"/>
              <a:ext cx="1938844" cy="1938844"/>
            </a:xfrm>
            <a:prstGeom prst="rect">
              <a:avLst/>
            </a:prstGeom>
          </p:spPr>
        </p:pic>
        <p:sp>
          <p:nvSpPr>
            <p:cNvPr id="19" name="TextBox 18">
              <a:extLst>
                <a:ext uri="{FF2B5EF4-FFF2-40B4-BE49-F238E27FC236}">
                  <a16:creationId xmlns:a16="http://schemas.microsoft.com/office/drawing/2014/main" id="{7E89B339-ED04-E545-BDD6-829AA4787904}"/>
                </a:ext>
              </a:extLst>
            </p:cNvPr>
            <p:cNvSpPr txBox="1"/>
            <p:nvPr/>
          </p:nvSpPr>
          <p:spPr>
            <a:xfrm>
              <a:off x="6386133" y="3029850"/>
              <a:ext cx="1932233" cy="369332"/>
            </a:xfrm>
            <a:prstGeom prst="rect">
              <a:avLst/>
            </a:prstGeom>
            <a:noFill/>
          </p:spPr>
          <p:txBody>
            <a:bodyPr wrap="square" rtlCol="0">
              <a:spAutoFit/>
            </a:bodyPr>
            <a:lstStyle/>
            <a:p>
              <a:pPr algn="ctr"/>
              <a:r>
                <a:rPr lang="en-US" b="1" dirty="0">
                  <a:solidFill>
                    <a:schemeClr val="tx1">
                      <a:lumMod val="75000"/>
                      <a:lumOff val="25000"/>
                      <a:alpha val="49885"/>
                    </a:schemeClr>
                  </a:solidFill>
                </a:rPr>
                <a:t>Adult Women</a:t>
              </a:r>
            </a:p>
          </p:txBody>
        </p:sp>
      </p:grpSp>
      <p:grpSp>
        <p:nvGrpSpPr>
          <p:cNvPr id="7" name="Group 6">
            <a:extLst>
              <a:ext uri="{FF2B5EF4-FFF2-40B4-BE49-F238E27FC236}">
                <a16:creationId xmlns:a16="http://schemas.microsoft.com/office/drawing/2014/main" id="{90FB776A-EAE4-BB4B-9AD0-42844DF2439D}"/>
              </a:ext>
            </a:extLst>
          </p:cNvPr>
          <p:cNvGrpSpPr/>
          <p:nvPr/>
        </p:nvGrpSpPr>
        <p:grpSpPr>
          <a:xfrm>
            <a:off x="1437734" y="3467285"/>
            <a:ext cx="2724093" cy="1901308"/>
            <a:chOff x="1479467" y="3416637"/>
            <a:chExt cx="2724093" cy="1901308"/>
          </a:xfrm>
        </p:grpSpPr>
        <p:pic>
          <p:nvPicPr>
            <p:cNvPr id="13" name="Graphic 12" descr="Doctor male with solid fill">
              <a:extLst>
                <a:ext uri="{FF2B5EF4-FFF2-40B4-BE49-F238E27FC236}">
                  <a16:creationId xmlns:a16="http://schemas.microsoft.com/office/drawing/2014/main" id="{386BBE8C-F233-7748-85FE-1048D85C20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79467" y="3416637"/>
              <a:ext cx="1641137" cy="1641137"/>
            </a:xfrm>
            <a:prstGeom prst="rect">
              <a:avLst/>
            </a:prstGeom>
          </p:spPr>
        </p:pic>
        <p:pic>
          <p:nvPicPr>
            <p:cNvPr id="14" name="Graphic 13" descr="Doctor female with solid fill">
              <a:extLst>
                <a:ext uri="{FF2B5EF4-FFF2-40B4-BE49-F238E27FC236}">
                  <a16:creationId xmlns:a16="http://schemas.microsoft.com/office/drawing/2014/main" id="{105446E9-4D12-DE47-BD69-22DE8F9E1D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1833" y="3429000"/>
              <a:ext cx="1641137" cy="1641137"/>
            </a:xfrm>
            <a:prstGeom prst="rect">
              <a:avLst/>
            </a:prstGeom>
          </p:spPr>
        </p:pic>
        <p:sp>
          <p:nvSpPr>
            <p:cNvPr id="20" name="TextBox 19">
              <a:extLst>
                <a:ext uri="{FF2B5EF4-FFF2-40B4-BE49-F238E27FC236}">
                  <a16:creationId xmlns:a16="http://schemas.microsoft.com/office/drawing/2014/main" id="{0D389951-DCFE-524B-B8B1-69D2C394905D}"/>
                </a:ext>
              </a:extLst>
            </p:cNvPr>
            <p:cNvSpPr txBox="1"/>
            <p:nvPr/>
          </p:nvSpPr>
          <p:spPr>
            <a:xfrm>
              <a:off x="1536560" y="4948613"/>
              <a:ext cx="2667000" cy="369332"/>
            </a:xfrm>
            <a:prstGeom prst="rect">
              <a:avLst/>
            </a:prstGeom>
            <a:noFill/>
          </p:spPr>
          <p:txBody>
            <a:bodyPr wrap="square" rtlCol="0">
              <a:spAutoFit/>
            </a:bodyPr>
            <a:lstStyle/>
            <a:p>
              <a:pPr algn="ctr"/>
              <a:r>
                <a:rPr lang="en-US" b="1" dirty="0">
                  <a:solidFill>
                    <a:schemeClr val="tx1">
                      <a:lumMod val="75000"/>
                      <a:lumOff val="25000"/>
                      <a:alpha val="50387"/>
                    </a:schemeClr>
                  </a:solidFill>
                </a:rPr>
                <a:t>Health Care Providers</a:t>
              </a:r>
            </a:p>
          </p:txBody>
        </p:sp>
      </p:grpSp>
      <p:grpSp>
        <p:nvGrpSpPr>
          <p:cNvPr id="5" name="Group 4">
            <a:extLst>
              <a:ext uri="{FF2B5EF4-FFF2-40B4-BE49-F238E27FC236}">
                <a16:creationId xmlns:a16="http://schemas.microsoft.com/office/drawing/2014/main" id="{42D8F6A5-3D17-F54D-9ECE-29736A8C09A0}"/>
              </a:ext>
            </a:extLst>
          </p:cNvPr>
          <p:cNvGrpSpPr/>
          <p:nvPr/>
        </p:nvGrpSpPr>
        <p:grpSpPr>
          <a:xfrm>
            <a:off x="5265926" y="3297390"/>
            <a:ext cx="2103606" cy="2103606"/>
            <a:chOff x="5245338" y="3246606"/>
            <a:chExt cx="2103606" cy="2103606"/>
          </a:xfrm>
        </p:grpSpPr>
        <p:pic>
          <p:nvPicPr>
            <p:cNvPr id="12" name="Graphic 11" descr="Children with solid fill">
              <a:extLst>
                <a:ext uri="{FF2B5EF4-FFF2-40B4-BE49-F238E27FC236}">
                  <a16:creationId xmlns:a16="http://schemas.microsoft.com/office/drawing/2014/main" id="{93BA62BE-497C-9F4E-9469-92D0CBFCF8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45338" y="3246606"/>
              <a:ext cx="2103606" cy="2103606"/>
            </a:xfrm>
            <a:prstGeom prst="rect">
              <a:avLst/>
            </a:prstGeom>
          </p:spPr>
        </p:pic>
        <p:sp>
          <p:nvSpPr>
            <p:cNvPr id="21" name="TextBox 20">
              <a:extLst>
                <a:ext uri="{FF2B5EF4-FFF2-40B4-BE49-F238E27FC236}">
                  <a16:creationId xmlns:a16="http://schemas.microsoft.com/office/drawing/2014/main" id="{8B805998-83CE-B245-A580-AC6A1F1AC45C}"/>
                </a:ext>
              </a:extLst>
            </p:cNvPr>
            <p:cNvSpPr txBox="1"/>
            <p:nvPr/>
          </p:nvSpPr>
          <p:spPr>
            <a:xfrm>
              <a:off x="5331024" y="4873108"/>
              <a:ext cx="1932233" cy="369332"/>
            </a:xfrm>
            <a:prstGeom prst="rect">
              <a:avLst/>
            </a:prstGeom>
            <a:noFill/>
          </p:spPr>
          <p:txBody>
            <a:bodyPr wrap="square" rtlCol="0">
              <a:spAutoFit/>
            </a:bodyPr>
            <a:lstStyle/>
            <a:p>
              <a:pPr algn="ctr"/>
              <a:r>
                <a:rPr lang="en-US" b="1" dirty="0">
                  <a:solidFill>
                    <a:schemeClr val="tx1">
                      <a:lumMod val="75000"/>
                      <a:lumOff val="25000"/>
                    </a:schemeClr>
                  </a:solidFill>
                </a:rPr>
                <a:t>Children</a:t>
              </a:r>
            </a:p>
          </p:txBody>
        </p:sp>
      </p:grpSp>
      <p:sp>
        <p:nvSpPr>
          <p:cNvPr id="22" name="TextBox 21">
            <a:extLst>
              <a:ext uri="{FF2B5EF4-FFF2-40B4-BE49-F238E27FC236}">
                <a16:creationId xmlns:a16="http://schemas.microsoft.com/office/drawing/2014/main" id="{84FDEB26-AC9A-4CFF-8E35-4AF5B9A9466B}"/>
              </a:ext>
            </a:extLst>
          </p:cNvPr>
          <p:cNvSpPr txBox="1"/>
          <p:nvPr/>
        </p:nvSpPr>
        <p:spPr>
          <a:xfrm>
            <a:off x="2743200" y="5348694"/>
            <a:ext cx="5410200"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Illustrations from Canva library authorized by subscription</a:t>
            </a:r>
            <a:endParaRPr lang="en-US" sz="1100" dirty="0"/>
          </a:p>
        </p:txBody>
      </p:sp>
    </p:spTree>
    <p:extLst>
      <p:ext uri="{BB962C8B-B14F-4D97-AF65-F5344CB8AC3E}">
        <p14:creationId xmlns:p14="http://schemas.microsoft.com/office/powerpoint/2010/main" val="561946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FDF2-40FD-6B4D-A424-59A3E2094A48}"/>
              </a:ext>
            </a:extLst>
          </p:cNvPr>
          <p:cNvSpPr>
            <a:spLocks noGrp="1"/>
          </p:cNvSpPr>
          <p:nvPr>
            <p:ph type="title"/>
          </p:nvPr>
        </p:nvSpPr>
        <p:spPr/>
        <p:txBody>
          <a:bodyPr>
            <a:normAutofit fontScale="90000"/>
          </a:bodyPr>
          <a:lstStyle/>
          <a:p>
            <a:pPr algn="ctr"/>
            <a:r>
              <a:rPr lang="en-US" dirty="0"/>
              <a:t>Fertility Preservation in Children with Cancer</a:t>
            </a:r>
            <a:br>
              <a:rPr lang="en-US" dirty="0"/>
            </a:br>
            <a:r>
              <a:rPr kumimoji="0" lang="en-US" sz="3200" i="0" u="none" strike="noStrike" kern="0" cap="none" spc="0" normalizeH="0" baseline="0" noProof="0" dirty="0">
                <a:ln>
                  <a:noFill/>
                </a:ln>
                <a:solidFill>
                  <a:srgbClr val="000000">
                    <a:lumMod val="75000"/>
                    <a:lumOff val="25000"/>
                  </a:srgbClr>
                </a:solidFill>
                <a:effectLst/>
                <a:uLnTx/>
                <a:uFillTx/>
                <a:latin typeface="Arial"/>
                <a:ea typeface="+mn-ea"/>
                <a:cs typeface="+mn-cs"/>
              </a:rPr>
              <a:t>Post pubertal children</a:t>
            </a:r>
            <a:endParaRPr lang="en-US" dirty="0"/>
          </a:p>
        </p:txBody>
      </p:sp>
      <p:sp>
        <p:nvSpPr>
          <p:cNvPr id="7" name="TextBox 6">
            <a:extLst>
              <a:ext uri="{FF2B5EF4-FFF2-40B4-BE49-F238E27FC236}">
                <a16:creationId xmlns:a16="http://schemas.microsoft.com/office/drawing/2014/main" id="{7B62244B-BB01-4BDA-A6E7-EC91561AA550}"/>
              </a:ext>
            </a:extLst>
          </p:cNvPr>
          <p:cNvSpPr txBox="1"/>
          <p:nvPr/>
        </p:nvSpPr>
        <p:spPr>
          <a:xfrm>
            <a:off x="7696200" y="5257799"/>
            <a:ext cx="1447800" cy="276999"/>
          </a:xfrm>
          <a:prstGeom prst="rect">
            <a:avLst/>
          </a:prstGeom>
          <a:noFill/>
        </p:spPr>
        <p:txBody>
          <a:bodyPr wrap="square" rtlCol="0">
            <a:spAutoFit/>
          </a:bodyPr>
          <a:lstStyle/>
          <a:p>
            <a:r>
              <a:rPr lang="en-US" sz="1200" i="1" dirty="0" err="1">
                <a:solidFill>
                  <a:schemeClr val="tx1">
                    <a:lumMod val="65000"/>
                    <a:lumOff val="35000"/>
                  </a:schemeClr>
                </a:solidFill>
              </a:rPr>
              <a:t>Oktay</a:t>
            </a:r>
            <a:r>
              <a:rPr lang="en-US" sz="1200" i="1" dirty="0">
                <a:solidFill>
                  <a:schemeClr val="tx1">
                    <a:lumMod val="65000"/>
                    <a:lumOff val="35000"/>
                  </a:schemeClr>
                </a:solidFill>
              </a:rPr>
              <a:t> et al., 2018</a:t>
            </a:r>
          </a:p>
        </p:txBody>
      </p:sp>
      <p:pic>
        <p:nvPicPr>
          <p:cNvPr id="18" name="Picture 17" descr="A mannequin wearing a garment&#10;&#10;Description automatically generated with medium confidence">
            <a:extLst>
              <a:ext uri="{FF2B5EF4-FFF2-40B4-BE49-F238E27FC236}">
                <a16:creationId xmlns:a16="http://schemas.microsoft.com/office/drawing/2014/main" id="{B884047F-E5FA-49BF-A5DD-FA3FD42D4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38" y="2514600"/>
            <a:ext cx="724065" cy="2115032"/>
          </a:xfrm>
          <a:prstGeom prst="rect">
            <a:avLst/>
          </a:prstGeom>
        </p:spPr>
      </p:pic>
      <p:sp>
        <p:nvSpPr>
          <p:cNvPr id="19" name="Speech Bubble: Rectangle 18">
            <a:extLst>
              <a:ext uri="{FF2B5EF4-FFF2-40B4-BE49-F238E27FC236}">
                <a16:creationId xmlns:a16="http://schemas.microsoft.com/office/drawing/2014/main" id="{EEB47417-C84D-4DC2-89A6-B650011067AC}"/>
              </a:ext>
            </a:extLst>
          </p:cNvPr>
          <p:cNvSpPr/>
          <p:nvPr/>
        </p:nvSpPr>
        <p:spPr>
          <a:xfrm>
            <a:off x="1658631" y="2161351"/>
            <a:ext cx="3189514" cy="2378905"/>
          </a:xfrm>
          <a:prstGeom prst="wedgeRectCallout">
            <a:avLst/>
          </a:prstGeom>
          <a:solidFill>
            <a:srgbClr val="033C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en-US" sz="2000" b="1" dirty="0">
              <a:solidFill>
                <a:schemeClr val="bg1"/>
              </a:solidFill>
            </a:endParaRPr>
          </a:p>
          <a:p>
            <a:pPr marL="285750" indent="-285750" algn="just">
              <a:buFont typeface="Arial" panose="020B0604020202020204" pitchFamily="34" charset="0"/>
              <a:buChar char="•"/>
            </a:pPr>
            <a:endParaRPr lang="en-US" sz="2000" b="1" dirty="0">
              <a:solidFill>
                <a:schemeClr val="bg1"/>
              </a:solidFill>
            </a:endParaRPr>
          </a:p>
          <a:p>
            <a:pPr marL="285750" indent="-285750">
              <a:buFont typeface="Arial" panose="020B0604020202020204" pitchFamily="34" charset="0"/>
              <a:buChar char="•"/>
            </a:pPr>
            <a:r>
              <a:rPr lang="en-US" sz="2000" dirty="0">
                <a:solidFill>
                  <a:schemeClr val="bg1"/>
                </a:solidFill>
              </a:rPr>
              <a:t>Ovarian-Tissue cryopreservation</a:t>
            </a:r>
          </a:p>
          <a:p>
            <a:pPr marL="285750" indent="-285750">
              <a:buFont typeface="Arial" panose="020B0604020202020204" pitchFamily="34" charset="0"/>
              <a:buChar char="•"/>
            </a:pPr>
            <a:r>
              <a:rPr lang="en-US" sz="2000" dirty="0">
                <a:solidFill>
                  <a:schemeClr val="bg1"/>
                </a:solidFill>
              </a:rPr>
              <a:t>Oocyte cryopreservation</a:t>
            </a:r>
          </a:p>
          <a:p>
            <a:pPr marL="285750" indent="-285750" algn="just">
              <a:buFont typeface="Arial" panose="020B0604020202020204" pitchFamily="34" charset="0"/>
              <a:buChar char="•"/>
            </a:pPr>
            <a:endParaRPr lang="en-US" sz="2000" dirty="0">
              <a:solidFill>
                <a:schemeClr val="bg1"/>
              </a:solidFill>
            </a:endParaRPr>
          </a:p>
          <a:p>
            <a:pPr algn="just"/>
            <a:endParaRPr lang="en-US" sz="2000" dirty="0">
              <a:solidFill>
                <a:schemeClr val="bg1"/>
              </a:solidFill>
            </a:endParaRPr>
          </a:p>
          <a:p>
            <a:pPr algn="ctr"/>
            <a:endParaRPr lang="en-US" sz="2000" dirty="0">
              <a:solidFill>
                <a:schemeClr val="bg1"/>
              </a:solidFill>
            </a:endParaRPr>
          </a:p>
        </p:txBody>
      </p:sp>
      <p:pic>
        <p:nvPicPr>
          <p:cNvPr id="21" name="Picture 20">
            <a:extLst>
              <a:ext uri="{FF2B5EF4-FFF2-40B4-BE49-F238E27FC236}">
                <a16:creationId xmlns:a16="http://schemas.microsoft.com/office/drawing/2014/main" id="{1571CADF-A382-4EF8-BEE3-19903A8AC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164286" y="2602592"/>
            <a:ext cx="734796" cy="2045183"/>
          </a:xfrm>
          <a:prstGeom prst="rect">
            <a:avLst/>
          </a:prstGeom>
        </p:spPr>
      </p:pic>
      <p:sp>
        <p:nvSpPr>
          <p:cNvPr id="22" name="Speech Bubble: Rectangle 21">
            <a:extLst>
              <a:ext uri="{FF2B5EF4-FFF2-40B4-BE49-F238E27FC236}">
                <a16:creationId xmlns:a16="http://schemas.microsoft.com/office/drawing/2014/main" id="{B3FCA08A-D006-40E0-A739-6CFE290AF034}"/>
              </a:ext>
            </a:extLst>
          </p:cNvPr>
          <p:cNvSpPr/>
          <p:nvPr/>
        </p:nvSpPr>
        <p:spPr>
          <a:xfrm>
            <a:off x="5334000" y="2420283"/>
            <a:ext cx="2511158" cy="1306714"/>
          </a:xfrm>
          <a:prstGeom prst="wedgeRectCallout">
            <a:avLst>
              <a:gd name="adj1" fmla="val -15731"/>
              <a:gd name="adj2" fmla="val 65645"/>
            </a:avLst>
          </a:prstGeom>
          <a:solidFill>
            <a:srgbClr val="033C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bg1"/>
                </a:solidFill>
              </a:rPr>
              <a:t>Sperm cryopreservation</a:t>
            </a:r>
          </a:p>
          <a:p>
            <a:pPr marL="285750" indent="-285750">
              <a:buFont typeface="Arial" panose="020B0604020202020204" pitchFamily="34" charset="0"/>
              <a:buChar char="•"/>
            </a:pPr>
            <a:endParaRPr lang="en-US" sz="2000" dirty="0">
              <a:solidFill>
                <a:schemeClr val="bg1"/>
              </a:solidFill>
            </a:endParaRPr>
          </a:p>
        </p:txBody>
      </p:sp>
      <p:sp>
        <p:nvSpPr>
          <p:cNvPr id="23" name="TextBox 22">
            <a:extLst>
              <a:ext uri="{FF2B5EF4-FFF2-40B4-BE49-F238E27FC236}">
                <a16:creationId xmlns:a16="http://schemas.microsoft.com/office/drawing/2014/main" id="{4FBCD1D4-2CBE-4DB3-AC80-0B899863FF0A}"/>
              </a:ext>
            </a:extLst>
          </p:cNvPr>
          <p:cNvSpPr txBox="1"/>
          <p:nvPr/>
        </p:nvSpPr>
        <p:spPr>
          <a:xfrm>
            <a:off x="2402854" y="5286492"/>
            <a:ext cx="5410200"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Illustrations from iStock library authorized by subscription</a:t>
            </a:r>
            <a:endParaRPr lang="en-US" sz="1100" dirty="0"/>
          </a:p>
        </p:txBody>
      </p:sp>
    </p:spTree>
    <p:extLst>
      <p:ext uri="{BB962C8B-B14F-4D97-AF65-F5344CB8AC3E}">
        <p14:creationId xmlns:p14="http://schemas.microsoft.com/office/powerpoint/2010/main" val="1583181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6556-3172-4797-BACA-45F9195F12C4}"/>
              </a:ext>
            </a:extLst>
          </p:cNvPr>
          <p:cNvSpPr>
            <a:spLocks noGrp="1"/>
          </p:cNvSpPr>
          <p:nvPr>
            <p:ph type="title"/>
          </p:nvPr>
        </p:nvSpPr>
        <p:spPr/>
        <p:txBody>
          <a:bodyPr>
            <a:noAutofit/>
          </a:bodyPr>
          <a:lstStyle/>
          <a:p>
            <a:pPr algn="ctr"/>
            <a:br>
              <a:rPr lang="en-US" sz="3600" dirty="0"/>
            </a:br>
            <a:r>
              <a:rPr kumimoji="0" lang="en-US" sz="36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Fertility Preservation in Children</a:t>
            </a:r>
            <a:br>
              <a:rPr kumimoji="0" lang="en-US" sz="36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br>
            <a:r>
              <a:rPr kumimoji="0" lang="en-US" sz="2900" b="1" i="0" u="none" strike="noStrike" kern="0" cap="none" spc="0" normalizeH="0" baseline="0" noProof="0" dirty="0">
                <a:ln>
                  <a:noFill/>
                </a:ln>
                <a:solidFill>
                  <a:srgbClr val="000000">
                    <a:lumMod val="75000"/>
                    <a:lumOff val="25000"/>
                  </a:srgbClr>
                </a:solidFill>
                <a:effectLst/>
                <a:uLnTx/>
                <a:uFillTx/>
                <a:latin typeface="Arial"/>
                <a:ea typeface="+mj-ea"/>
                <a:cs typeface="Arial" panose="020B0604020202020204" pitchFamily="34" charset="0"/>
              </a:rPr>
              <a:t>Pre pubertal children</a:t>
            </a:r>
            <a:br>
              <a:rPr lang="en-US" sz="3600" dirty="0"/>
            </a:br>
            <a:endParaRPr lang="en-US" sz="3600" dirty="0"/>
          </a:p>
        </p:txBody>
      </p:sp>
      <p:sp>
        <p:nvSpPr>
          <p:cNvPr id="3" name="Content Placeholder 2">
            <a:extLst>
              <a:ext uri="{FF2B5EF4-FFF2-40B4-BE49-F238E27FC236}">
                <a16:creationId xmlns:a16="http://schemas.microsoft.com/office/drawing/2014/main" id="{92E08B1C-E8BD-4B32-8651-FD5906C53359}"/>
              </a:ext>
            </a:extLst>
          </p:cNvPr>
          <p:cNvSpPr>
            <a:spLocks noGrp="1"/>
          </p:cNvSpPr>
          <p:nvPr>
            <p:ph idx="1"/>
          </p:nvPr>
        </p:nvSpPr>
        <p:spPr>
          <a:xfrm>
            <a:off x="61171" y="1752600"/>
            <a:ext cx="5562600" cy="1981199"/>
          </a:xfrm>
        </p:spPr>
        <p:txBody>
          <a:bodyPr>
            <a:noAutofit/>
          </a:bodyPr>
          <a:lstStyle/>
          <a:p>
            <a:r>
              <a:rPr lang="en-US" sz="2400" dirty="0"/>
              <a:t>Ovarian (now established) and testicular cryopreservation (investigational) are the only available options</a:t>
            </a:r>
          </a:p>
          <a:p>
            <a:r>
              <a:rPr lang="en-US" sz="2400" dirty="0"/>
              <a:t>Immature oocytes may also be obtained from ovarian tissue and cryopreserved after in vitro maturation</a:t>
            </a:r>
          </a:p>
          <a:p>
            <a:endParaRPr lang="en-US" sz="3100" dirty="0"/>
          </a:p>
        </p:txBody>
      </p:sp>
      <p:pic>
        <p:nvPicPr>
          <p:cNvPr id="10" name="Picture 9" descr="A group of people posing for the camera&#10;&#10;Description automatically generated">
            <a:extLst>
              <a:ext uri="{FF2B5EF4-FFF2-40B4-BE49-F238E27FC236}">
                <a16:creationId xmlns:a16="http://schemas.microsoft.com/office/drawing/2014/main" id="{59726D03-96E7-431D-B5FC-95220F763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973" y="1935060"/>
            <a:ext cx="3529208" cy="2378278"/>
          </a:xfrm>
          <a:prstGeom prst="rect">
            <a:avLst/>
          </a:prstGeom>
        </p:spPr>
      </p:pic>
      <p:sp>
        <p:nvSpPr>
          <p:cNvPr id="11" name="TextBox 10">
            <a:extLst>
              <a:ext uri="{FF2B5EF4-FFF2-40B4-BE49-F238E27FC236}">
                <a16:creationId xmlns:a16="http://schemas.microsoft.com/office/drawing/2014/main" id="{2F4C594F-EDE5-4E86-AE6F-00DF91F8F90E}"/>
              </a:ext>
            </a:extLst>
          </p:cNvPr>
          <p:cNvSpPr txBox="1"/>
          <p:nvPr/>
        </p:nvSpPr>
        <p:spPr>
          <a:xfrm>
            <a:off x="5334000" y="4381043"/>
            <a:ext cx="3921154"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iStock library authorized by subscription</a:t>
            </a:r>
            <a:endParaRPr lang="en-US" sz="1100" dirty="0"/>
          </a:p>
        </p:txBody>
      </p:sp>
    </p:spTree>
    <p:extLst>
      <p:ext uri="{BB962C8B-B14F-4D97-AF65-F5344CB8AC3E}">
        <p14:creationId xmlns:p14="http://schemas.microsoft.com/office/powerpoint/2010/main" val="407722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04800"/>
            <a:ext cx="8229600" cy="1143000"/>
          </a:xfrm>
        </p:spPr>
        <p:txBody>
          <a:bodyPr>
            <a:normAutofit/>
          </a:bodyPr>
          <a:lstStyle/>
          <a:p>
            <a:r>
              <a:rPr lang="en-US" dirty="0"/>
              <a:t>Disclosure</a:t>
            </a:r>
          </a:p>
        </p:txBody>
      </p:sp>
      <p:sp>
        <p:nvSpPr>
          <p:cNvPr id="3" name="Content Placeholder 2"/>
          <p:cNvSpPr>
            <a:spLocks noGrp="1"/>
          </p:cNvSpPr>
          <p:nvPr>
            <p:ph idx="1"/>
            <p:custDataLst>
              <p:tags r:id="rId2"/>
            </p:custDataLst>
          </p:nvPr>
        </p:nvSpPr>
        <p:spPr>
          <a:xfrm>
            <a:off x="457200" y="1409700"/>
            <a:ext cx="8229600" cy="4038599"/>
          </a:xfrm>
        </p:spPr>
        <p:txBody>
          <a:bodyPr>
            <a:normAutofit/>
          </a:bodyPr>
          <a:lstStyle/>
          <a:p>
            <a:pPr marL="0" indent="0">
              <a:buNone/>
            </a:pPr>
            <a:r>
              <a:rPr lang="en-US" sz="1600" dirty="0"/>
              <a:t>This American Society of Clinical Oncology (ASCO) Guideline summary was prepared by GW Cancer Center. Any summaries or commentary appearing herein were not prepared or reviewed by American Society of Clinical Oncology, Inc. (ASCO) or the editors of Journal of Clinical Oncology® (JCO). The ideas and opinions expressed herein do not necessarily reflect those of ASCO, the editors of JCO, or GW Cancer Center. The mention of any company, product, service, or therapy does not constitute an endorsement by ASCO. It is the responsibility of the treating physician or other health care provider, relying on independent experience and knowledge of the patient, to determine drug dosages and the best treatment for the patient. ASCO, the editors of JCO, and GW Cancer Center assume no responsibility for any injury or damage to persons or property arising out of or related to any use of these materials or any errors or omissions. This material has been reviewed by the speaker and deemed to be appropriate for continuing education.</a:t>
            </a:r>
          </a:p>
        </p:txBody>
      </p:sp>
    </p:spTree>
    <p:extLst>
      <p:ext uri="{BB962C8B-B14F-4D97-AF65-F5344CB8AC3E}">
        <p14:creationId xmlns:p14="http://schemas.microsoft.com/office/powerpoint/2010/main" val="82739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8A4DC6-4FB0-4FBA-AA8C-ABAD11044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621431"/>
            <a:ext cx="3968847" cy="2573320"/>
          </a:xfrm>
          <a:prstGeom prst="rect">
            <a:avLst/>
          </a:prstGeom>
        </p:spPr>
      </p:pic>
      <p:sp>
        <p:nvSpPr>
          <p:cNvPr id="2" name="Title 1">
            <a:extLst>
              <a:ext uri="{FF2B5EF4-FFF2-40B4-BE49-F238E27FC236}">
                <a16:creationId xmlns:a16="http://schemas.microsoft.com/office/drawing/2014/main" id="{65636556-3172-4797-BACA-45F9195F12C4}"/>
              </a:ext>
            </a:extLst>
          </p:cNvPr>
          <p:cNvSpPr>
            <a:spLocks noGrp="1"/>
          </p:cNvSpPr>
          <p:nvPr>
            <p:ph type="title"/>
          </p:nvPr>
        </p:nvSpPr>
        <p:spPr/>
        <p:txBody>
          <a:bodyPr>
            <a:normAutofit fontScale="90000"/>
          </a:bodyPr>
          <a:lstStyle/>
          <a:p>
            <a:pPr algn="ctr"/>
            <a:br>
              <a:rPr lang="en-US" dirty="0"/>
            </a:br>
            <a:r>
              <a:rPr kumimoji="0" lang="en-US" sz="40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Fertility Preservation in Adolescents with Cancer</a:t>
            </a:r>
            <a:br>
              <a:rPr lang="en-US" dirty="0"/>
            </a:br>
            <a:endParaRPr lang="en-US" dirty="0"/>
          </a:p>
        </p:txBody>
      </p:sp>
      <p:sp>
        <p:nvSpPr>
          <p:cNvPr id="3" name="Content Placeholder 2">
            <a:extLst>
              <a:ext uri="{FF2B5EF4-FFF2-40B4-BE49-F238E27FC236}">
                <a16:creationId xmlns:a16="http://schemas.microsoft.com/office/drawing/2014/main" id="{92E08B1C-E8BD-4B32-8651-FD5906C53359}"/>
              </a:ext>
            </a:extLst>
          </p:cNvPr>
          <p:cNvSpPr>
            <a:spLocks noGrp="1"/>
          </p:cNvSpPr>
          <p:nvPr>
            <p:ph idx="1"/>
          </p:nvPr>
        </p:nvSpPr>
        <p:spPr>
          <a:xfrm>
            <a:off x="435803" y="1712413"/>
            <a:ext cx="3968847" cy="1335587"/>
          </a:xfrm>
        </p:spPr>
        <p:txBody>
          <a:bodyPr>
            <a:normAutofit fontScale="70000" lnSpcReduction="20000"/>
          </a:bodyPr>
          <a:lstStyle/>
          <a:p>
            <a:r>
              <a:rPr lang="en-US" dirty="0"/>
              <a:t>Pre pubertal adolescents</a:t>
            </a:r>
          </a:p>
          <a:p>
            <a:pPr lvl="1"/>
            <a:r>
              <a:rPr lang="en-US" dirty="0"/>
              <a:t>Tissue cryopreservation, in vitro maturation (female)</a:t>
            </a:r>
          </a:p>
        </p:txBody>
      </p:sp>
      <p:pic>
        <p:nvPicPr>
          <p:cNvPr id="7" name="Picture 6" descr="A group of people dancing&#10;&#10;Description automatically generated">
            <a:extLst>
              <a:ext uri="{FF2B5EF4-FFF2-40B4-BE49-F238E27FC236}">
                <a16:creationId xmlns:a16="http://schemas.microsoft.com/office/drawing/2014/main" id="{858DDBC6-697E-4D85-8722-B7E1555DB3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7286" y="3429000"/>
            <a:ext cx="2721427" cy="1713466"/>
          </a:xfrm>
          <a:prstGeom prst="rect">
            <a:avLst/>
          </a:prstGeom>
        </p:spPr>
      </p:pic>
      <p:sp>
        <p:nvSpPr>
          <p:cNvPr id="9" name="TextBox 8">
            <a:extLst>
              <a:ext uri="{FF2B5EF4-FFF2-40B4-BE49-F238E27FC236}">
                <a16:creationId xmlns:a16="http://schemas.microsoft.com/office/drawing/2014/main" id="{4654A6FE-CF89-458A-A8B2-573C255E6567}"/>
              </a:ext>
            </a:extLst>
          </p:cNvPr>
          <p:cNvSpPr txBox="1"/>
          <p:nvPr/>
        </p:nvSpPr>
        <p:spPr>
          <a:xfrm>
            <a:off x="2521119" y="5126859"/>
            <a:ext cx="5062957"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Illustrations from iStock library authorized by subscription</a:t>
            </a:r>
            <a:endParaRPr lang="en-US" sz="1100" dirty="0"/>
          </a:p>
        </p:txBody>
      </p:sp>
      <p:sp>
        <p:nvSpPr>
          <p:cNvPr id="10" name="Content Placeholder 2">
            <a:extLst>
              <a:ext uri="{FF2B5EF4-FFF2-40B4-BE49-F238E27FC236}">
                <a16:creationId xmlns:a16="http://schemas.microsoft.com/office/drawing/2014/main" id="{B362E586-7A36-4678-9473-FD9764E6D4B3}"/>
              </a:ext>
            </a:extLst>
          </p:cNvPr>
          <p:cNvSpPr txBox="1">
            <a:spLocks/>
          </p:cNvSpPr>
          <p:nvPr/>
        </p:nvSpPr>
        <p:spPr bwMode="auto">
          <a:xfrm>
            <a:off x="5215156" y="1714512"/>
            <a:ext cx="3755197" cy="13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1" fontAlgn="base" hangingPunct="1">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lumMod val="75000"/>
                    <a:lumOff val="25000"/>
                  </a:schemeClr>
                </a:solidFill>
                <a:latin typeface="+mn-lt"/>
              </a:defRPr>
            </a:lvl2pPr>
            <a:lvl3pPr marL="1143000" indent="-228600" algn="l" rtl="0" eaLnBrk="1" fontAlgn="base" hangingPunct="1">
              <a:spcBef>
                <a:spcPct val="20000"/>
              </a:spcBef>
              <a:spcAft>
                <a:spcPct val="0"/>
              </a:spcAft>
              <a:buChar char="•"/>
              <a:defRPr sz="2400">
                <a:solidFill>
                  <a:schemeClr val="tx1">
                    <a:lumMod val="75000"/>
                    <a:lumOff val="25000"/>
                  </a:schemeClr>
                </a:solidFill>
                <a:latin typeface="+mn-lt"/>
              </a:defRPr>
            </a:lvl3pPr>
            <a:lvl4pPr marL="1600200" indent="-228600" algn="l" rtl="0" eaLnBrk="1" fontAlgn="base" hangingPunct="1">
              <a:spcBef>
                <a:spcPct val="20000"/>
              </a:spcBef>
              <a:spcAft>
                <a:spcPct val="0"/>
              </a:spcAft>
              <a:buChar char="–"/>
              <a:defRPr sz="2000">
                <a:solidFill>
                  <a:schemeClr val="tx1">
                    <a:lumMod val="75000"/>
                    <a:lumOff val="25000"/>
                  </a:schemeClr>
                </a:solidFill>
                <a:latin typeface="+mn-lt"/>
              </a:defRPr>
            </a:lvl4pPr>
            <a:lvl5pPr marL="2057400" indent="-228600" algn="l" rtl="0" eaLnBrk="1" fontAlgn="base" hangingPunct="1">
              <a:spcBef>
                <a:spcPct val="20000"/>
              </a:spcBef>
              <a:spcAft>
                <a:spcPct val="0"/>
              </a:spcAft>
              <a:buChar char="»"/>
              <a:defRPr sz="2000">
                <a:solidFill>
                  <a:schemeClr val="tx1">
                    <a:lumMod val="75000"/>
                    <a:lumOff val="25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a:t>Post pubertal  adolescents</a:t>
            </a:r>
          </a:p>
          <a:p>
            <a:pPr lvl="1"/>
            <a:r>
              <a:rPr lang="en-US" kern="0" dirty="0"/>
              <a:t>Similar options to adults</a:t>
            </a:r>
          </a:p>
        </p:txBody>
      </p:sp>
      <p:sp>
        <p:nvSpPr>
          <p:cNvPr id="8" name="TextBox 7">
            <a:extLst>
              <a:ext uri="{FF2B5EF4-FFF2-40B4-BE49-F238E27FC236}">
                <a16:creationId xmlns:a16="http://schemas.microsoft.com/office/drawing/2014/main" id="{4FA5C24E-089D-405D-AB8E-8F679BE27941}"/>
              </a:ext>
            </a:extLst>
          </p:cNvPr>
          <p:cNvSpPr txBox="1"/>
          <p:nvPr/>
        </p:nvSpPr>
        <p:spPr>
          <a:xfrm>
            <a:off x="7086600" y="5257799"/>
            <a:ext cx="2057400" cy="276999"/>
          </a:xfrm>
          <a:prstGeom prst="rect">
            <a:avLst/>
          </a:prstGeom>
          <a:noFill/>
        </p:spPr>
        <p:txBody>
          <a:bodyPr wrap="square" rtlCol="0">
            <a:spAutoFit/>
          </a:bodyPr>
          <a:lstStyle/>
          <a:p>
            <a:r>
              <a:rPr lang="en-US" sz="1200" i="1" dirty="0">
                <a:solidFill>
                  <a:schemeClr val="tx1">
                    <a:lumMod val="65000"/>
                    <a:lumOff val="35000"/>
                  </a:schemeClr>
                </a:solidFill>
              </a:rPr>
              <a:t>Sterling and Garcia, 2020</a:t>
            </a:r>
          </a:p>
        </p:txBody>
      </p:sp>
    </p:spTree>
    <p:extLst>
      <p:ext uri="{BB962C8B-B14F-4D97-AF65-F5344CB8AC3E}">
        <p14:creationId xmlns:p14="http://schemas.microsoft.com/office/powerpoint/2010/main" val="2302000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281C64-3862-B747-9E8D-2133FEEB4A32}"/>
              </a:ext>
            </a:extLst>
          </p:cNvPr>
          <p:cNvSpPr>
            <a:spLocks noGrp="1"/>
          </p:cNvSpPr>
          <p:nvPr>
            <p:ph type="title"/>
          </p:nvPr>
        </p:nvSpPr>
        <p:spPr>
          <a:xfrm>
            <a:off x="457200" y="152400"/>
            <a:ext cx="8229600" cy="1143000"/>
          </a:xfrm>
        </p:spPr>
        <p:txBody>
          <a:bodyPr/>
          <a:lstStyle/>
          <a:p>
            <a:r>
              <a:rPr lang="en-US" dirty="0"/>
              <a:t>Fertility Recommendations</a:t>
            </a:r>
          </a:p>
        </p:txBody>
      </p:sp>
      <p:grpSp>
        <p:nvGrpSpPr>
          <p:cNvPr id="2" name="Group 1">
            <a:extLst>
              <a:ext uri="{FF2B5EF4-FFF2-40B4-BE49-F238E27FC236}">
                <a16:creationId xmlns:a16="http://schemas.microsoft.com/office/drawing/2014/main" id="{869B75A2-9D38-164B-91C4-A142D812BAAF}"/>
              </a:ext>
            </a:extLst>
          </p:cNvPr>
          <p:cNvGrpSpPr/>
          <p:nvPr/>
        </p:nvGrpSpPr>
        <p:grpSpPr>
          <a:xfrm>
            <a:off x="825634" y="980006"/>
            <a:ext cx="2420226" cy="2434231"/>
            <a:chOff x="457200" y="986271"/>
            <a:chExt cx="2260335" cy="2340665"/>
          </a:xfrm>
        </p:grpSpPr>
        <p:pic>
          <p:nvPicPr>
            <p:cNvPr id="8" name="Graphic 7" descr="Family with two children with solid fill">
              <a:extLst>
                <a:ext uri="{FF2B5EF4-FFF2-40B4-BE49-F238E27FC236}">
                  <a16:creationId xmlns:a16="http://schemas.microsoft.com/office/drawing/2014/main" id="{1DE9BC43-A8B7-3643-A84A-21C845B43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986271"/>
              <a:ext cx="2260335" cy="2260335"/>
            </a:xfrm>
            <a:prstGeom prst="rect">
              <a:avLst/>
            </a:prstGeom>
          </p:spPr>
        </p:pic>
        <p:sp>
          <p:nvSpPr>
            <p:cNvPr id="17" name="TextBox 16">
              <a:extLst>
                <a:ext uri="{FF2B5EF4-FFF2-40B4-BE49-F238E27FC236}">
                  <a16:creationId xmlns:a16="http://schemas.microsoft.com/office/drawing/2014/main" id="{8B5C449C-692C-F447-A8B3-C44E941C9951}"/>
                </a:ext>
              </a:extLst>
            </p:cNvPr>
            <p:cNvSpPr txBox="1"/>
            <p:nvPr/>
          </p:nvSpPr>
          <p:spPr>
            <a:xfrm>
              <a:off x="609600" y="2971800"/>
              <a:ext cx="1932233" cy="355136"/>
            </a:xfrm>
            <a:prstGeom prst="rect">
              <a:avLst/>
            </a:prstGeom>
            <a:noFill/>
          </p:spPr>
          <p:txBody>
            <a:bodyPr wrap="square" rtlCol="0">
              <a:spAutoFit/>
            </a:bodyPr>
            <a:lstStyle/>
            <a:p>
              <a:pPr algn="ctr"/>
              <a:r>
                <a:rPr lang="en-US" b="1" dirty="0">
                  <a:solidFill>
                    <a:schemeClr val="tx1">
                      <a:lumMod val="75000"/>
                      <a:lumOff val="25000"/>
                      <a:alpha val="50000"/>
                    </a:schemeClr>
                  </a:solidFill>
                </a:rPr>
                <a:t>All Patients</a:t>
              </a:r>
            </a:p>
          </p:txBody>
        </p:sp>
      </p:grpSp>
      <p:grpSp>
        <p:nvGrpSpPr>
          <p:cNvPr id="3" name="Group 2">
            <a:extLst>
              <a:ext uri="{FF2B5EF4-FFF2-40B4-BE49-F238E27FC236}">
                <a16:creationId xmlns:a16="http://schemas.microsoft.com/office/drawing/2014/main" id="{DC923335-D72C-BF4F-BC04-8E25B4F35340}"/>
              </a:ext>
            </a:extLst>
          </p:cNvPr>
          <p:cNvGrpSpPr/>
          <p:nvPr/>
        </p:nvGrpSpPr>
        <p:grpSpPr>
          <a:xfrm>
            <a:off x="3656854" y="1143000"/>
            <a:ext cx="1938843" cy="2256182"/>
            <a:chOff x="3656854" y="1143000"/>
            <a:chExt cx="1938843" cy="2256182"/>
          </a:xfrm>
          <a:solidFill>
            <a:srgbClr val="0096D6"/>
          </a:solidFill>
        </p:grpSpPr>
        <p:pic>
          <p:nvPicPr>
            <p:cNvPr id="9" name="Graphic 8" descr="Group of men with solid fill">
              <a:extLst>
                <a:ext uri="{FF2B5EF4-FFF2-40B4-BE49-F238E27FC236}">
                  <a16:creationId xmlns:a16="http://schemas.microsoft.com/office/drawing/2014/main" id="{8A5D04EE-0525-E34C-930E-30E1D5A586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6854" y="1143000"/>
              <a:ext cx="1938843" cy="1938843"/>
            </a:xfrm>
            <a:prstGeom prst="rect">
              <a:avLst/>
            </a:prstGeom>
          </p:spPr>
        </p:pic>
        <p:sp>
          <p:nvSpPr>
            <p:cNvPr id="18" name="TextBox 17">
              <a:extLst>
                <a:ext uri="{FF2B5EF4-FFF2-40B4-BE49-F238E27FC236}">
                  <a16:creationId xmlns:a16="http://schemas.microsoft.com/office/drawing/2014/main" id="{C5A5BCD9-C360-E948-B4DA-3D46DA24DF5E}"/>
                </a:ext>
              </a:extLst>
            </p:cNvPr>
            <p:cNvSpPr txBox="1"/>
            <p:nvPr/>
          </p:nvSpPr>
          <p:spPr>
            <a:xfrm>
              <a:off x="3656854" y="3029850"/>
              <a:ext cx="1932233" cy="369332"/>
            </a:xfrm>
            <a:prstGeom prst="rect">
              <a:avLst/>
            </a:prstGeom>
            <a:noFill/>
          </p:spPr>
          <p:txBody>
            <a:bodyPr wrap="square" rtlCol="0">
              <a:spAutoFit/>
            </a:bodyPr>
            <a:lstStyle/>
            <a:p>
              <a:pPr algn="ctr"/>
              <a:r>
                <a:rPr lang="en-US" b="1" dirty="0">
                  <a:solidFill>
                    <a:schemeClr val="tx1">
                      <a:lumMod val="75000"/>
                      <a:lumOff val="25000"/>
                      <a:alpha val="50000"/>
                    </a:schemeClr>
                  </a:solidFill>
                </a:rPr>
                <a:t>Adult Men</a:t>
              </a:r>
            </a:p>
          </p:txBody>
        </p:sp>
      </p:grpSp>
      <p:grpSp>
        <p:nvGrpSpPr>
          <p:cNvPr id="4" name="Group 3">
            <a:extLst>
              <a:ext uri="{FF2B5EF4-FFF2-40B4-BE49-F238E27FC236}">
                <a16:creationId xmlns:a16="http://schemas.microsoft.com/office/drawing/2014/main" id="{1EF09078-207A-B447-98E3-DE6E74E438C8}"/>
              </a:ext>
            </a:extLst>
          </p:cNvPr>
          <p:cNvGrpSpPr/>
          <p:nvPr/>
        </p:nvGrpSpPr>
        <p:grpSpPr>
          <a:xfrm>
            <a:off x="6379522" y="1148350"/>
            <a:ext cx="1938844" cy="2256182"/>
            <a:chOff x="6379522" y="1143000"/>
            <a:chExt cx="1938844" cy="2256182"/>
          </a:xfrm>
        </p:grpSpPr>
        <p:pic>
          <p:nvPicPr>
            <p:cNvPr id="16" name="Graphic 15" descr="Group of women with solid fill">
              <a:extLst>
                <a:ext uri="{FF2B5EF4-FFF2-40B4-BE49-F238E27FC236}">
                  <a16:creationId xmlns:a16="http://schemas.microsoft.com/office/drawing/2014/main" id="{B7D125EB-A0AE-3C48-A907-40E67D7172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9522" y="1143000"/>
              <a:ext cx="1938844" cy="1938844"/>
            </a:xfrm>
            <a:prstGeom prst="rect">
              <a:avLst/>
            </a:prstGeom>
          </p:spPr>
        </p:pic>
        <p:sp>
          <p:nvSpPr>
            <p:cNvPr id="19" name="TextBox 18">
              <a:extLst>
                <a:ext uri="{FF2B5EF4-FFF2-40B4-BE49-F238E27FC236}">
                  <a16:creationId xmlns:a16="http://schemas.microsoft.com/office/drawing/2014/main" id="{7E89B339-ED04-E545-BDD6-829AA4787904}"/>
                </a:ext>
              </a:extLst>
            </p:cNvPr>
            <p:cNvSpPr txBox="1"/>
            <p:nvPr/>
          </p:nvSpPr>
          <p:spPr>
            <a:xfrm>
              <a:off x="6386133" y="3029850"/>
              <a:ext cx="1932233" cy="369332"/>
            </a:xfrm>
            <a:prstGeom prst="rect">
              <a:avLst/>
            </a:prstGeom>
            <a:noFill/>
          </p:spPr>
          <p:txBody>
            <a:bodyPr wrap="square" rtlCol="0">
              <a:spAutoFit/>
            </a:bodyPr>
            <a:lstStyle/>
            <a:p>
              <a:pPr algn="ctr"/>
              <a:r>
                <a:rPr lang="en-US" b="1" dirty="0">
                  <a:solidFill>
                    <a:schemeClr val="tx1">
                      <a:lumMod val="75000"/>
                      <a:lumOff val="25000"/>
                      <a:alpha val="49885"/>
                    </a:schemeClr>
                  </a:solidFill>
                </a:rPr>
                <a:t>Adult Women</a:t>
              </a:r>
            </a:p>
          </p:txBody>
        </p:sp>
      </p:grpSp>
      <p:grpSp>
        <p:nvGrpSpPr>
          <p:cNvPr id="7" name="Group 6">
            <a:extLst>
              <a:ext uri="{FF2B5EF4-FFF2-40B4-BE49-F238E27FC236}">
                <a16:creationId xmlns:a16="http://schemas.microsoft.com/office/drawing/2014/main" id="{90FB776A-EAE4-BB4B-9AD0-42844DF2439D}"/>
              </a:ext>
            </a:extLst>
          </p:cNvPr>
          <p:cNvGrpSpPr/>
          <p:nvPr/>
        </p:nvGrpSpPr>
        <p:grpSpPr>
          <a:xfrm>
            <a:off x="1415556" y="3448913"/>
            <a:ext cx="2724093" cy="1901308"/>
            <a:chOff x="1479467" y="3416637"/>
            <a:chExt cx="2724093" cy="1901308"/>
          </a:xfrm>
        </p:grpSpPr>
        <p:pic>
          <p:nvPicPr>
            <p:cNvPr id="13" name="Graphic 12" descr="Doctor male with solid fill">
              <a:extLst>
                <a:ext uri="{FF2B5EF4-FFF2-40B4-BE49-F238E27FC236}">
                  <a16:creationId xmlns:a16="http://schemas.microsoft.com/office/drawing/2014/main" id="{386BBE8C-F233-7748-85FE-1048D85C20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79467" y="3416637"/>
              <a:ext cx="1641137" cy="1641137"/>
            </a:xfrm>
            <a:prstGeom prst="rect">
              <a:avLst/>
            </a:prstGeom>
          </p:spPr>
        </p:pic>
        <p:pic>
          <p:nvPicPr>
            <p:cNvPr id="14" name="Graphic 13" descr="Doctor female with solid fill">
              <a:extLst>
                <a:ext uri="{FF2B5EF4-FFF2-40B4-BE49-F238E27FC236}">
                  <a16:creationId xmlns:a16="http://schemas.microsoft.com/office/drawing/2014/main" id="{105446E9-4D12-DE47-BD69-22DE8F9E1D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1833" y="3429000"/>
              <a:ext cx="1641137" cy="1641137"/>
            </a:xfrm>
            <a:prstGeom prst="rect">
              <a:avLst/>
            </a:prstGeom>
          </p:spPr>
        </p:pic>
        <p:sp>
          <p:nvSpPr>
            <p:cNvPr id="20" name="TextBox 19">
              <a:extLst>
                <a:ext uri="{FF2B5EF4-FFF2-40B4-BE49-F238E27FC236}">
                  <a16:creationId xmlns:a16="http://schemas.microsoft.com/office/drawing/2014/main" id="{0D389951-DCFE-524B-B8B1-69D2C394905D}"/>
                </a:ext>
              </a:extLst>
            </p:cNvPr>
            <p:cNvSpPr txBox="1"/>
            <p:nvPr/>
          </p:nvSpPr>
          <p:spPr>
            <a:xfrm>
              <a:off x="1536560" y="4948613"/>
              <a:ext cx="2667000" cy="369332"/>
            </a:xfrm>
            <a:prstGeom prst="rect">
              <a:avLst/>
            </a:prstGeom>
            <a:noFill/>
          </p:spPr>
          <p:txBody>
            <a:bodyPr wrap="square" rtlCol="0">
              <a:spAutoFit/>
            </a:bodyPr>
            <a:lstStyle/>
            <a:p>
              <a:pPr algn="ctr"/>
              <a:r>
                <a:rPr lang="en-US" b="1" dirty="0">
                  <a:solidFill>
                    <a:schemeClr val="tx1">
                      <a:lumMod val="75000"/>
                      <a:lumOff val="25000"/>
                    </a:schemeClr>
                  </a:solidFill>
                </a:rPr>
                <a:t>Health Care Providers</a:t>
              </a:r>
            </a:p>
          </p:txBody>
        </p:sp>
      </p:grpSp>
      <p:grpSp>
        <p:nvGrpSpPr>
          <p:cNvPr id="5" name="Group 4">
            <a:extLst>
              <a:ext uri="{FF2B5EF4-FFF2-40B4-BE49-F238E27FC236}">
                <a16:creationId xmlns:a16="http://schemas.microsoft.com/office/drawing/2014/main" id="{42D8F6A5-3D17-F54D-9ECE-29736A8C09A0}"/>
              </a:ext>
            </a:extLst>
          </p:cNvPr>
          <p:cNvGrpSpPr/>
          <p:nvPr/>
        </p:nvGrpSpPr>
        <p:grpSpPr>
          <a:xfrm>
            <a:off x="5221569" y="3293716"/>
            <a:ext cx="2103606" cy="2103606"/>
            <a:chOff x="5245338" y="3246606"/>
            <a:chExt cx="2103606" cy="2103606"/>
          </a:xfrm>
        </p:grpSpPr>
        <p:pic>
          <p:nvPicPr>
            <p:cNvPr id="12" name="Graphic 11" descr="Children with solid fill">
              <a:extLst>
                <a:ext uri="{FF2B5EF4-FFF2-40B4-BE49-F238E27FC236}">
                  <a16:creationId xmlns:a16="http://schemas.microsoft.com/office/drawing/2014/main" id="{93BA62BE-497C-9F4E-9469-92D0CBFCF8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45338" y="3246606"/>
              <a:ext cx="2103606" cy="2103606"/>
            </a:xfrm>
            <a:prstGeom prst="rect">
              <a:avLst/>
            </a:prstGeom>
          </p:spPr>
        </p:pic>
        <p:sp>
          <p:nvSpPr>
            <p:cNvPr id="21" name="TextBox 20">
              <a:extLst>
                <a:ext uri="{FF2B5EF4-FFF2-40B4-BE49-F238E27FC236}">
                  <a16:creationId xmlns:a16="http://schemas.microsoft.com/office/drawing/2014/main" id="{8B805998-83CE-B245-A580-AC6A1F1AC45C}"/>
                </a:ext>
              </a:extLst>
            </p:cNvPr>
            <p:cNvSpPr txBox="1"/>
            <p:nvPr/>
          </p:nvSpPr>
          <p:spPr>
            <a:xfrm>
              <a:off x="5331024" y="4873108"/>
              <a:ext cx="1932233" cy="369332"/>
            </a:xfrm>
            <a:prstGeom prst="rect">
              <a:avLst/>
            </a:prstGeom>
            <a:noFill/>
          </p:spPr>
          <p:txBody>
            <a:bodyPr wrap="square" rtlCol="0">
              <a:spAutoFit/>
            </a:bodyPr>
            <a:lstStyle/>
            <a:p>
              <a:pPr algn="ctr"/>
              <a:r>
                <a:rPr lang="en-US" b="1" dirty="0">
                  <a:solidFill>
                    <a:schemeClr val="tx1">
                      <a:lumMod val="75000"/>
                      <a:lumOff val="25000"/>
                      <a:alpha val="50000"/>
                    </a:schemeClr>
                  </a:solidFill>
                </a:rPr>
                <a:t>Children</a:t>
              </a:r>
            </a:p>
          </p:txBody>
        </p:sp>
      </p:grpSp>
      <p:sp>
        <p:nvSpPr>
          <p:cNvPr id="22" name="TextBox 21">
            <a:extLst>
              <a:ext uri="{FF2B5EF4-FFF2-40B4-BE49-F238E27FC236}">
                <a16:creationId xmlns:a16="http://schemas.microsoft.com/office/drawing/2014/main" id="{44F403DC-87D8-45D5-80C1-E9980D90BE84}"/>
              </a:ext>
            </a:extLst>
          </p:cNvPr>
          <p:cNvSpPr txBox="1"/>
          <p:nvPr/>
        </p:nvSpPr>
        <p:spPr>
          <a:xfrm>
            <a:off x="2743200" y="5348694"/>
            <a:ext cx="5410200"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Illustrations from Canva library authorized by subscription</a:t>
            </a:r>
            <a:endParaRPr lang="en-US" sz="1100" dirty="0"/>
          </a:p>
        </p:txBody>
      </p:sp>
    </p:spTree>
    <p:extLst>
      <p:ext uri="{BB962C8B-B14F-4D97-AF65-F5344CB8AC3E}">
        <p14:creationId xmlns:p14="http://schemas.microsoft.com/office/powerpoint/2010/main" val="2374843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8647-C28E-1049-A21E-4D8C74F08A34}"/>
              </a:ext>
            </a:extLst>
          </p:cNvPr>
          <p:cNvSpPr>
            <a:spLocks noGrp="1"/>
          </p:cNvSpPr>
          <p:nvPr>
            <p:ph type="title"/>
          </p:nvPr>
        </p:nvSpPr>
        <p:spPr/>
        <p:txBody>
          <a:bodyPr/>
          <a:lstStyle/>
          <a:p>
            <a:r>
              <a:rPr lang="en-US" dirty="0"/>
              <a:t>Role of the Health Care Provider</a:t>
            </a:r>
          </a:p>
        </p:txBody>
      </p:sp>
      <p:sp>
        <p:nvSpPr>
          <p:cNvPr id="3" name="Content Placeholder 2">
            <a:extLst>
              <a:ext uri="{FF2B5EF4-FFF2-40B4-BE49-F238E27FC236}">
                <a16:creationId xmlns:a16="http://schemas.microsoft.com/office/drawing/2014/main" id="{C3939D39-2A5B-1146-ADB2-E5F98BA7FCD5}"/>
              </a:ext>
            </a:extLst>
          </p:cNvPr>
          <p:cNvSpPr>
            <a:spLocks noGrp="1"/>
          </p:cNvSpPr>
          <p:nvPr>
            <p:ph idx="1"/>
          </p:nvPr>
        </p:nvSpPr>
        <p:spPr>
          <a:xfrm>
            <a:off x="457200" y="1600201"/>
            <a:ext cx="5638800" cy="3810000"/>
          </a:xfrm>
        </p:spPr>
        <p:txBody>
          <a:bodyPr>
            <a:normAutofit fontScale="92500" lnSpcReduction="10000"/>
          </a:bodyPr>
          <a:lstStyle/>
          <a:p>
            <a:r>
              <a:rPr lang="en-US" dirty="0"/>
              <a:t>All oncology health care providers should:</a:t>
            </a:r>
          </a:p>
          <a:p>
            <a:pPr lvl="1"/>
            <a:r>
              <a:rPr lang="en-US" dirty="0"/>
              <a:t>Encourage interested patients to participate in registries/clinical studies</a:t>
            </a:r>
          </a:p>
          <a:p>
            <a:pPr lvl="1"/>
            <a:r>
              <a:rPr lang="en-US" dirty="0"/>
              <a:t>Refer patients to reproductive specialists </a:t>
            </a:r>
          </a:p>
          <a:p>
            <a:pPr lvl="1"/>
            <a:r>
              <a:rPr lang="en-US" dirty="0"/>
              <a:t>Refer distressed patients to psychosocial providers</a:t>
            </a:r>
          </a:p>
        </p:txBody>
      </p:sp>
      <p:pic>
        <p:nvPicPr>
          <p:cNvPr id="9" name="Picture 8" descr="People holding hands">
            <a:extLst>
              <a:ext uri="{FF2B5EF4-FFF2-40B4-BE49-F238E27FC236}">
                <a16:creationId xmlns:a16="http://schemas.microsoft.com/office/drawing/2014/main" id="{B2AD6C8C-A794-9E48-8131-E50D529D2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0161" y="2133600"/>
            <a:ext cx="2743200" cy="2034022"/>
          </a:xfrm>
          <a:prstGeom prst="rect">
            <a:avLst/>
          </a:prstGeom>
        </p:spPr>
      </p:pic>
      <p:sp>
        <p:nvSpPr>
          <p:cNvPr id="7" name="TextBox 6">
            <a:extLst>
              <a:ext uri="{FF2B5EF4-FFF2-40B4-BE49-F238E27FC236}">
                <a16:creationId xmlns:a16="http://schemas.microsoft.com/office/drawing/2014/main" id="{723A35EB-05F2-4BD7-B308-C82476425EEB}"/>
              </a:ext>
            </a:extLst>
          </p:cNvPr>
          <p:cNvSpPr txBox="1"/>
          <p:nvPr/>
        </p:nvSpPr>
        <p:spPr>
          <a:xfrm>
            <a:off x="6067337" y="4167622"/>
            <a:ext cx="2796023"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
        <p:nvSpPr>
          <p:cNvPr id="8" name="TextBox 7">
            <a:extLst>
              <a:ext uri="{FF2B5EF4-FFF2-40B4-BE49-F238E27FC236}">
                <a16:creationId xmlns:a16="http://schemas.microsoft.com/office/drawing/2014/main" id="{0EE2FE19-900D-4FC6-AF93-ACF560A2BE9C}"/>
              </a:ext>
            </a:extLst>
          </p:cNvPr>
          <p:cNvSpPr txBox="1"/>
          <p:nvPr/>
        </p:nvSpPr>
        <p:spPr>
          <a:xfrm>
            <a:off x="5212749" y="5163979"/>
            <a:ext cx="3931251" cy="461665"/>
          </a:xfrm>
          <a:prstGeom prst="rect">
            <a:avLst/>
          </a:prstGeom>
          <a:noFill/>
        </p:spPr>
        <p:txBody>
          <a:bodyPr wrap="square" rtlCol="0">
            <a:spAutoFit/>
          </a:bodyPr>
          <a:lstStyle/>
          <a:p>
            <a:pPr algn="r"/>
            <a:r>
              <a:rPr lang="en-US" sz="1200" i="1" dirty="0">
                <a:solidFill>
                  <a:schemeClr val="tx1">
                    <a:lumMod val="65000"/>
                    <a:lumOff val="35000"/>
                  </a:schemeClr>
                </a:solidFill>
              </a:rPr>
              <a:t>Ethics Committee of the American Society for Reproductive Medicine, 2021; </a:t>
            </a:r>
            <a:r>
              <a:rPr lang="en-US" sz="1200" i="1" dirty="0" err="1">
                <a:solidFill>
                  <a:schemeClr val="tx1">
                    <a:lumMod val="65000"/>
                    <a:lumOff val="35000"/>
                  </a:schemeClr>
                </a:solidFill>
              </a:rPr>
              <a:t>Fantus</a:t>
            </a:r>
            <a:r>
              <a:rPr lang="en-US" sz="1200" i="1" dirty="0">
                <a:solidFill>
                  <a:schemeClr val="tx1">
                    <a:lumMod val="65000"/>
                    <a:lumOff val="35000"/>
                  </a:schemeClr>
                </a:solidFill>
              </a:rPr>
              <a:t> et al, 2015</a:t>
            </a:r>
          </a:p>
        </p:txBody>
      </p:sp>
    </p:spTree>
    <p:extLst>
      <p:ext uri="{BB962C8B-B14F-4D97-AF65-F5344CB8AC3E}">
        <p14:creationId xmlns:p14="http://schemas.microsoft.com/office/powerpoint/2010/main" val="282301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8647-C28E-1049-A21E-4D8C74F08A34}"/>
              </a:ext>
            </a:extLst>
          </p:cNvPr>
          <p:cNvSpPr>
            <a:spLocks noGrp="1"/>
          </p:cNvSpPr>
          <p:nvPr>
            <p:ph type="title"/>
          </p:nvPr>
        </p:nvSpPr>
        <p:spPr/>
        <p:txBody>
          <a:bodyPr>
            <a:normAutofit fontScale="90000"/>
          </a:bodyPr>
          <a:lstStyle/>
          <a:p>
            <a:pPr algn="ctr"/>
            <a:r>
              <a:rPr lang="en-US" dirty="0"/>
              <a:t>Transgender and Nonbinary patients</a:t>
            </a:r>
          </a:p>
        </p:txBody>
      </p:sp>
      <p:sp>
        <p:nvSpPr>
          <p:cNvPr id="3" name="Content Placeholder 2">
            <a:extLst>
              <a:ext uri="{FF2B5EF4-FFF2-40B4-BE49-F238E27FC236}">
                <a16:creationId xmlns:a16="http://schemas.microsoft.com/office/drawing/2014/main" id="{C3939D39-2A5B-1146-ADB2-E5F98BA7FCD5}"/>
              </a:ext>
            </a:extLst>
          </p:cNvPr>
          <p:cNvSpPr>
            <a:spLocks noGrp="1"/>
          </p:cNvSpPr>
          <p:nvPr>
            <p:ph idx="1"/>
          </p:nvPr>
        </p:nvSpPr>
        <p:spPr>
          <a:xfrm>
            <a:off x="457200" y="1600201"/>
            <a:ext cx="8229600" cy="3810000"/>
          </a:xfrm>
        </p:spPr>
        <p:txBody>
          <a:bodyPr>
            <a:normAutofit/>
          </a:bodyPr>
          <a:lstStyle/>
          <a:p>
            <a:r>
              <a:rPr lang="en-US" dirty="0"/>
              <a:t>All oncology health care providers should:</a:t>
            </a:r>
          </a:p>
          <a:p>
            <a:pPr lvl="1"/>
            <a:r>
              <a:rPr lang="en-US" dirty="0"/>
              <a:t>Should treat all requests for fertility services without regard to gender identity status</a:t>
            </a:r>
          </a:p>
          <a:p>
            <a:pPr lvl="1"/>
            <a:r>
              <a:rPr lang="en-US" dirty="0"/>
              <a:t>Should be educated on how to provide culturally competent care</a:t>
            </a:r>
          </a:p>
          <a:p>
            <a:pPr marL="457200" lvl="1" indent="0">
              <a:buNone/>
            </a:pPr>
            <a:endParaRPr lang="en-US" dirty="0"/>
          </a:p>
          <a:p>
            <a:pPr lvl="1"/>
            <a:endParaRPr lang="en-US" dirty="0"/>
          </a:p>
        </p:txBody>
      </p:sp>
      <p:sp>
        <p:nvSpPr>
          <p:cNvPr id="4" name="TextBox 3">
            <a:extLst>
              <a:ext uri="{FF2B5EF4-FFF2-40B4-BE49-F238E27FC236}">
                <a16:creationId xmlns:a16="http://schemas.microsoft.com/office/drawing/2014/main" id="{6E12D883-7922-4142-BB3D-7ED374AED4D3}"/>
              </a:ext>
            </a:extLst>
          </p:cNvPr>
          <p:cNvSpPr txBox="1"/>
          <p:nvPr/>
        </p:nvSpPr>
        <p:spPr>
          <a:xfrm>
            <a:off x="5212749" y="5163979"/>
            <a:ext cx="3931251" cy="461665"/>
          </a:xfrm>
          <a:prstGeom prst="rect">
            <a:avLst/>
          </a:prstGeom>
          <a:noFill/>
        </p:spPr>
        <p:txBody>
          <a:bodyPr wrap="square" rtlCol="0">
            <a:spAutoFit/>
          </a:bodyPr>
          <a:lstStyle/>
          <a:p>
            <a:pPr algn="r"/>
            <a:r>
              <a:rPr lang="en-US" sz="1200" i="1" dirty="0">
                <a:solidFill>
                  <a:schemeClr val="tx1">
                    <a:lumMod val="65000"/>
                    <a:lumOff val="35000"/>
                  </a:schemeClr>
                </a:solidFill>
              </a:rPr>
              <a:t>Ethics Committee of the American Society for Reproductive Medicine, 2021; </a:t>
            </a:r>
            <a:r>
              <a:rPr lang="en-US" sz="1200" i="1" dirty="0" err="1">
                <a:solidFill>
                  <a:schemeClr val="tx1">
                    <a:lumMod val="65000"/>
                    <a:lumOff val="35000"/>
                  </a:schemeClr>
                </a:solidFill>
              </a:rPr>
              <a:t>Fantus</a:t>
            </a:r>
            <a:r>
              <a:rPr lang="en-US" sz="1200" i="1" dirty="0">
                <a:solidFill>
                  <a:schemeClr val="tx1">
                    <a:lumMod val="65000"/>
                    <a:lumOff val="35000"/>
                  </a:schemeClr>
                </a:solidFill>
              </a:rPr>
              <a:t> et al, 2015</a:t>
            </a:r>
          </a:p>
        </p:txBody>
      </p:sp>
    </p:spTree>
    <p:extLst>
      <p:ext uri="{BB962C8B-B14F-4D97-AF65-F5344CB8AC3E}">
        <p14:creationId xmlns:p14="http://schemas.microsoft.com/office/powerpoint/2010/main" val="4278805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F4F9-02E3-4291-A386-71382CC8736F}"/>
              </a:ext>
            </a:extLst>
          </p:cNvPr>
          <p:cNvSpPr>
            <a:spLocks noGrp="1"/>
          </p:cNvSpPr>
          <p:nvPr>
            <p:ph type="title"/>
          </p:nvPr>
        </p:nvSpPr>
        <p:spPr/>
        <p:txBody>
          <a:bodyPr>
            <a:normAutofit fontScale="90000"/>
          </a:bodyPr>
          <a:lstStyle/>
          <a:p>
            <a:r>
              <a:rPr lang="en-US" sz="3100" dirty="0"/>
              <a:t>Communicating treatment related infertility risk and fertility perseveration for children</a:t>
            </a:r>
            <a:endParaRPr lang="en-US" dirty="0"/>
          </a:p>
        </p:txBody>
      </p:sp>
      <p:graphicFrame>
        <p:nvGraphicFramePr>
          <p:cNvPr id="4" name="Content Placeholder 3">
            <a:extLst>
              <a:ext uri="{FF2B5EF4-FFF2-40B4-BE49-F238E27FC236}">
                <a16:creationId xmlns:a16="http://schemas.microsoft.com/office/drawing/2014/main" id="{97FDD575-75BF-4692-9182-9B1E369E5F73}"/>
              </a:ext>
            </a:extLst>
          </p:cNvPr>
          <p:cNvGraphicFramePr>
            <a:graphicFrameLocks noGrp="1"/>
          </p:cNvGraphicFramePr>
          <p:nvPr>
            <p:ph idx="1"/>
            <p:extLst>
              <p:ext uri="{D42A27DB-BD31-4B8C-83A1-F6EECF244321}">
                <p14:modId xmlns:p14="http://schemas.microsoft.com/office/powerpoint/2010/main" val="2371477435"/>
              </p:ext>
            </p:extLst>
          </p:nvPr>
        </p:nvGraphicFramePr>
        <p:xfrm>
          <a:off x="457200" y="1485900"/>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44CE425-5ABE-44AC-9E1D-96A662ADB4D5}"/>
              </a:ext>
            </a:extLst>
          </p:cNvPr>
          <p:cNvSpPr txBox="1"/>
          <p:nvPr/>
        </p:nvSpPr>
        <p:spPr>
          <a:xfrm>
            <a:off x="5199302" y="5233600"/>
            <a:ext cx="3931251" cy="276999"/>
          </a:xfrm>
          <a:prstGeom prst="rect">
            <a:avLst/>
          </a:prstGeom>
          <a:noFill/>
        </p:spPr>
        <p:txBody>
          <a:bodyPr wrap="square" rtlCol="0">
            <a:spAutoFit/>
          </a:bodyPr>
          <a:lstStyle/>
          <a:p>
            <a:pPr algn="r"/>
            <a:r>
              <a:rPr lang="en-US" sz="1200" i="1" dirty="0">
                <a:solidFill>
                  <a:schemeClr val="tx1">
                    <a:lumMod val="65000"/>
                    <a:lumOff val="35000"/>
                  </a:schemeClr>
                </a:solidFill>
              </a:rPr>
              <a:t>Mulder et al, 2021</a:t>
            </a:r>
          </a:p>
        </p:txBody>
      </p:sp>
    </p:spTree>
    <p:extLst>
      <p:ext uri="{BB962C8B-B14F-4D97-AF65-F5344CB8AC3E}">
        <p14:creationId xmlns:p14="http://schemas.microsoft.com/office/powerpoint/2010/main" val="2713091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C806-AED8-0149-BD9D-FBE841C07DBC}"/>
              </a:ext>
            </a:extLst>
          </p:cNvPr>
          <p:cNvSpPr>
            <a:spLocks noGrp="1"/>
          </p:cNvSpPr>
          <p:nvPr>
            <p:ph type="title"/>
          </p:nvPr>
        </p:nvSpPr>
        <p:spPr/>
        <p:txBody>
          <a:bodyPr/>
          <a:lstStyle/>
          <a:p>
            <a:r>
              <a:rPr lang="en-US" dirty="0"/>
              <a:t>Cost &amp; Health Disparities</a:t>
            </a:r>
          </a:p>
        </p:txBody>
      </p:sp>
      <p:sp>
        <p:nvSpPr>
          <p:cNvPr id="3" name="Content Placeholder 2">
            <a:extLst>
              <a:ext uri="{FF2B5EF4-FFF2-40B4-BE49-F238E27FC236}">
                <a16:creationId xmlns:a16="http://schemas.microsoft.com/office/drawing/2014/main" id="{09976CE9-697E-FC4A-B9B0-F337D2D50DF8}"/>
              </a:ext>
            </a:extLst>
          </p:cNvPr>
          <p:cNvSpPr>
            <a:spLocks noGrp="1"/>
          </p:cNvSpPr>
          <p:nvPr>
            <p:ph idx="1"/>
          </p:nvPr>
        </p:nvSpPr>
        <p:spPr>
          <a:xfrm>
            <a:off x="457200" y="1600200"/>
            <a:ext cx="8229600" cy="4038599"/>
          </a:xfrm>
        </p:spPr>
        <p:txBody>
          <a:bodyPr>
            <a:normAutofit/>
          </a:bodyPr>
          <a:lstStyle/>
          <a:p>
            <a:r>
              <a:rPr lang="en-US" sz="2800" dirty="0"/>
              <a:t>Patients with cancer are increasingly required to pay a larger portion of care costs:</a:t>
            </a:r>
          </a:p>
          <a:p>
            <a:pPr lvl="1"/>
            <a:r>
              <a:rPr lang="en-US" sz="2400" dirty="0"/>
              <a:t>Discussing cost is an important part of shared decision-making</a:t>
            </a:r>
          </a:p>
          <a:p>
            <a:pPr lvl="1"/>
            <a:r>
              <a:rPr lang="en-US" sz="2400" dirty="0"/>
              <a:t>When two methods are comparable in terms of benefits/harms, discuss use of less expensive alternatives</a:t>
            </a:r>
          </a:p>
        </p:txBody>
      </p:sp>
      <p:sp>
        <p:nvSpPr>
          <p:cNvPr id="6" name="TextBox 5">
            <a:extLst>
              <a:ext uri="{FF2B5EF4-FFF2-40B4-BE49-F238E27FC236}">
                <a16:creationId xmlns:a16="http://schemas.microsoft.com/office/drawing/2014/main" id="{AB2B4CF5-6F3F-AC4C-BFDD-F2A31E204453}"/>
              </a:ext>
            </a:extLst>
          </p:cNvPr>
          <p:cNvSpPr txBox="1"/>
          <p:nvPr/>
        </p:nvSpPr>
        <p:spPr>
          <a:xfrm>
            <a:off x="5212749" y="5026967"/>
            <a:ext cx="3931251" cy="461665"/>
          </a:xfrm>
          <a:prstGeom prst="rect">
            <a:avLst/>
          </a:prstGeom>
          <a:noFill/>
        </p:spPr>
        <p:txBody>
          <a:bodyPr wrap="square" rtlCol="0">
            <a:spAutoFit/>
          </a:bodyPr>
          <a:lstStyle/>
          <a:p>
            <a:pPr algn="r"/>
            <a:r>
              <a:rPr lang="en-US" sz="1200" i="1" dirty="0">
                <a:solidFill>
                  <a:schemeClr val="tx1">
                    <a:lumMod val="65000"/>
                    <a:lumOff val="35000"/>
                  </a:schemeClr>
                </a:solidFill>
              </a:rPr>
              <a:t>Letourneau et al., 2012; </a:t>
            </a:r>
            <a:r>
              <a:rPr lang="en-US" sz="1200" i="1" dirty="0" err="1">
                <a:solidFill>
                  <a:schemeClr val="tx1">
                    <a:lumMod val="65000"/>
                    <a:lumOff val="35000"/>
                  </a:schemeClr>
                </a:solidFill>
              </a:rPr>
              <a:t>Oktay</a:t>
            </a:r>
            <a:r>
              <a:rPr lang="en-US" sz="1200" i="1" dirty="0">
                <a:solidFill>
                  <a:schemeClr val="tx1">
                    <a:lumMod val="65000"/>
                    <a:lumOff val="35000"/>
                  </a:schemeClr>
                </a:solidFill>
              </a:rPr>
              <a:t> et al., 2018; </a:t>
            </a:r>
            <a:r>
              <a:rPr lang="en-US" sz="1200" i="1" dirty="0" err="1">
                <a:solidFill>
                  <a:schemeClr val="tx1">
                    <a:lumMod val="65000"/>
                    <a:lumOff val="35000"/>
                  </a:schemeClr>
                </a:solidFill>
              </a:rPr>
              <a:t>Salsman</a:t>
            </a:r>
            <a:r>
              <a:rPr lang="en-US" sz="1200" i="1" dirty="0">
                <a:solidFill>
                  <a:schemeClr val="tx1">
                    <a:lumMod val="65000"/>
                    <a:lumOff val="35000"/>
                  </a:schemeClr>
                </a:solidFill>
              </a:rPr>
              <a:t> et al., 2016; </a:t>
            </a:r>
            <a:r>
              <a:rPr lang="en-US" sz="1200" i="1" dirty="0" err="1">
                <a:solidFill>
                  <a:schemeClr val="tx1">
                    <a:lumMod val="65000"/>
                    <a:lumOff val="35000"/>
                  </a:schemeClr>
                </a:solidFill>
              </a:rPr>
              <a:t>Tschudin</a:t>
            </a:r>
            <a:r>
              <a:rPr lang="en-US" sz="1200" i="1" dirty="0">
                <a:solidFill>
                  <a:schemeClr val="tx1">
                    <a:lumMod val="65000"/>
                    <a:lumOff val="35000"/>
                  </a:schemeClr>
                </a:solidFill>
              </a:rPr>
              <a:t> &amp; Bitzer, 2009</a:t>
            </a:r>
          </a:p>
        </p:txBody>
      </p:sp>
    </p:spTree>
    <p:extLst>
      <p:ext uri="{BB962C8B-B14F-4D97-AF65-F5344CB8AC3E}">
        <p14:creationId xmlns:p14="http://schemas.microsoft.com/office/powerpoint/2010/main" val="2652865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3FCEB-1BA5-4A37-8063-0B1A1454B868}"/>
              </a:ext>
            </a:extLst>
          </p:cNvPr>
          <p:cNvSpPr>
            <a:spLocks noGrp="1"/>
          </p:cNvSpPr>
          <p:nvPr>
            <p:ph type="title"/>
          </p:nvPr>
        </p:nvSpPr>
        <p:spPr/>
        <p:txBody>
          <a:bodyPr/>
          <a:lstStyle/>
          <a:p>
            <a:r>
              <a:rPr lang="en-US" dirty="0"/>
              <a:t>Infertility &amp; Education</a:t>
            </a:r>
          </a:p>
        </p:txBody>
      </p:sp>
      <p:sp>
        <p:nvSpPr>
          <p:cNvPr id="3" name="Content Placeholder 2">
            <a:extLst>
              <a:ext uri="{FF2B5EF4-FFF2-40B4-BE49-F238E27FC236}">
                <a16:creationId xmlns:a16="http://schemas.microsoft.com/office/drawing/2014/main" id="{42733F55-C843-4E75-A7B4-EEAC40B3E5D9}"/>
              </a:ext>
            </a:extLst>
          </p:cNvPr>
          <p:cNvSpPr>
            <a:spLocks noGrp="1"/>
          </p:cNvSpPr>
          <p:nvPr>
            <p:ph idx="1"/>
          </p:nvPr>
        </p:nvSpPr>
        <p:spPr>
          <a:xfrm>
            <a:off x="457200" y="1416424"/>
            <a:ext cx="5638800" cy="3810000"/>
          </a:xfrm>
        </p:spPr>
        <p:txBody>
          <a:bodyPr>
            <a:normAutofit/>
          </a:bodyPr>
          <a:lstStyle/>
          <a:p>
            <a:pPr lvl="0"/>
            <a:r>
              <a:rPr lang="en-US" sz="2400" dirty="0">
                <a:solidFill>
                  <a:srgbClr val="000000">
                    <a:lumMod val="75000"/>
                    <a:lumOff val="25000"/>
                  </a:srgbClr>
                </a:solidFill>
              </a:rPr>
              <a:t>Among 1,041 women ages 18-40 with cancer, those with less than a bachelor’s degree, previous children, and those older than 35 were less likely to receive fertility counseling</a:t>
            </a:r>
          </a:p>
          <a:p>
            <a:pPr lvl="0"/>
            <a:r>
              <a:rPr lang="en-US" sz="2400" dirty="0">
                <a:solidFill>
                  <a:srgbClr val="000000">
                    <a:lumMod val="75000"/>
                    <a:lumOff val="25000"/>
                  </a:srgbClr>
                </a:solidFill>
              </a:rPr>
              <a:t>In young adults with cancer, females were significantly more likely to receive fertility information</a:t>
            </a:r>
          </a:p>
          <a:p>
            <a:endParaRPr lang="en-US" sz="2800" dirty="0"/>
          </a:p>
        </p:txBody>
      </p:sp>
      <p:sp>
        <p:nvSpPr>
          <p:cNvPr id="5" name="TextBox 4">
            <a:extLst>
              <a:ext uri="{FF2B5EF4-FFF2-40B4-BE49-F238E27FC236}">
                <a16:creationId xmlns:a16="http://schemas.microsoft.com/office/drawing/2014/main" id="{952915C2-1803-489B-9460-AE4C20FACD35}"/>
              </a:ext>
            </a:extLst>
          </p:cNvPr>
          <p:cNvSpPr txBox="1"/>
          <p:nvPr/>
        </p:nvSpPr>
        <p:spPr>
          <a:xfrm>
            <a:off x="6629400" y="4425696"/>
            <a:ext cx="2010051" cy="600164"/>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iStock library authorized by subscription</a:t>
            </a:r>
            <a:endParaRPr lang="en-US" sz="1100" dirty="0"/>
          </a:p>
        </p:txBody>
      </p:sp>
      <p:pic>
        <p:nvPicPr>
          <p:cNvPr id="6" name="Picture 5">
            <a:extLst>
              <a:ext uri="{FF2B5EF4-FFF2-40B4-BE49-F238E27FC236}">
                <a16:creationId xmlns:a16="http://schemas.microsoft.com/office/drawing/2014/main" id="{823E537A-B29B-4AB6-A27C-F0D61E3D1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161" y="1447800"/>
            <a:ext cx="1987639" cy="2977896"/>
          </a:xfrm>
          <a:prstGeom prst="rect">
            <a:avLst/>
          </a:prstGeom>
        </p:spPr>
      </p:pic>
    </p:spTree>
    <p:extLst>
      <p:ext uri="{BB962C8B-B14F-4D97-AF65-F5344CB8AC3E}">
        <p14:creationId xmlns:p14="http://schemas.microsoft.com/office/powerpoint/2010/main" val="2412563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0DC3-0BD1-7F41-884D-ACE99FF6452A}"/>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9D2EC185-F2F3-7D47-9847-806D84C924F0}"/>
              </a:ext>
            </a:extLst>
          </p:cNvPr>
          <p:cNvSpPr>
            <a:spLocks noGrp="1"/>
          </p:cNvSpPr>
          <p:nvPr>
            <p:ph idx="1"/>
          </p:nvPr>
        </p:nvSpPr>
        <p:spPr>
          <a:xfrm>
            <a:off x="457200" y="1600201"/>
            <a:ext cx="8229600" cy="3810000"/>
          </a:xfrm>
        </p:spPr>
        <p:txBody>
          <a:bodyPr>
            <a:normAutofit fontScale="77500" lnSpcReduction="20000"/>
          </a:bodyPr>
          <a:lstStyle/>
          <a:p>
            <a:pPr marL="457200" indent="-457200">
              <a:buFont typeface="Arial" panose="020B0604020202020204" pitchFamily="34" charset="0"/>
              <a:buChar char="•"/>
            </a:pPr>
            <a:r>
              <a:rPr lang="en-US" dirty="0"/>
              <a:t>Providers should proactively provide patients with fertility preservation options as soon as possible following a cancer diagnosis</a:t>
            </a:r>
          </a:p>
          <a:p>
            <a:pPr marL="457200" indent="-457200">
              <a:buFont typeface="Arial" panose="020B0604020202020204" pitchFamily="34" charset="0"/>
              <a:buChar char="•"/>
            </a:pPr>
            <a:r>
              <a:rPr lang="en-US" dirty="0"/>
              <a:t>All conversations should be documented in medical records and patients should be referred to reproductive specialists and psychosocial providers as needed</a:t>
            </a:r>
          </a:p>
          <a:p>
            <a:pPr marL="457200" indent="-457200">
              <a:buFont typeface="Arial" panose="020B0604020202020204" pitchFamily="34" charset="0"/>
              <a:buChar char="•"/>
            </a:pPr>
            <a:r>
              <a:rPr lang="en-US" dirty="0"/>
              <a:t>Awareness of health disparities in access to care should be considered and health care providers should always aim to provide the highest level of care to all patients</a:t>
            </a:r>
          </a:p>
        </p:txBody>
      </p:sp>
    </p:spTree>
    <p:extLst>
      <p:ext uri="{BB962C8B-B14F-4D97-AF65-F5344CB8AC3E}">
        <p14:creationId xmlns:p14="http://schemas.microsoft.com/office/powerpoint/2010/main" val="862047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5664-0B29-864B-9C7F-4A446F9578BB}"/>
              </a:ext>
            </a:extLst>
          </p:cNvPr>
          <p:cNvSpPr>
            <a:spLocks noGrp="1"/>
          </p:cNvSpPr>
          <p:nvPr>
            <p:ph type="title"/>
          </p:nvPr>
        </p:nvSpPr>
        <p:spPr/>
        <p:txBody>
          <a:bodyPr/>
          <a:lstStyle/>
          <a:p>
            <a:r>
              <a:rPr lang="en-US" dirty="0"/>
              <a:t>Prior Versions of the Guidelines</a:t>
            </a:r>
          </a:p>
        </p:txBody>
      </p:sp>
      <p:sp>
        <p:nvSpPr>
          <p:cNvPr id="3" name="Content Placeholder 2">
            <a:extLst>
              <a:ext uri="{FF2B5EF4-FFF2-40B4-BE49-F238E27FC236}">
                <a16:creationId xmlns:a16="http://schemas.microsoft.com/office/drawing/2014/main" id="{ABE23BF4-3564-6D4E-9F5D-55C4D2301BF7}"/>
              </a:ext>
            </a:extLst>
          </p:cNvPr>
          <p:cNvSpPr>
            <a:spLocks noGrp="1"/>
          </p:cNvSpPr>
          <p:nvPr>
            <p:ph idx="1"/>
          </p:nvPr>
        </p:nvSpPr>
        <p:spPr>
          <a:xfrm>
            <a:off x="457200" y="1295400"/>
            <a:ext cx="8229600" cy="4267200"/>
          </a:xfrm>
          <a:ln>
            <a:solidFill>
              <a:schemeClr val="bg1"/>
            </a:solidFill>
          </a:ln>
        </p:spPr>
        <p:txBody>
          <a:bodyPr>
            <a:noAutofit/>
          </a:bodyPr>
          <a:lstStyle/>
          <a:p>
            <a:pPr marL="0" indent="0">
              <a:buNone/>
            </a:pPr>
            <a:r>
              <a:rPr lang="en-US" sz="1500" b="1" dirty="0">
                <a:solidFill>
                  <a:srgbClr val="033B57"/>
                </a:solidFill>
              </a:rPr>
              <a:t>The recommendations in this presentation are based on the 2018 version of the ASCO Guidelines. For additional information, see the 2013 and 2006 versions, available here: </a:t>
            </a:r>
          </a:p>
          <a:p>
            <a:pPr marL="0" indent="0">
              <a:buNone/>
            </a:pPr>
            <a:endParaRPr lang="en-US" sz="1500" dirty="0"/>
          </a:p>
          <a:p>
            <a:pPr marL="0" indent="0">
              <a:buNone/>
            </a:pPr>
            <a:r>
              <a:rPr lang="en-US" sz="1500" b="1" dirty="0">
                <a:solidFill>
                  <a:srgbClr val="033B57"/>
                </a:solidFill>
              </a:rPr>
              <a:t>2006</a:t>
            </a:r>
            <a:r>
              <a:rPr lang="en-US" sz="1500" b="1" dirty="0"/>
              <a:t>: </a:t>
            </a:r>
            <a:r>
              <a:rPr lang="en-US" sz="1500" dirty="0"/>
              <a:t>Lee, S. J., </a:t>
            </a:r>
            <a:r>
              <a:rPr lang="en-US" sz="1500" dirty="0" err="1"/>
              <a:t>Schover</a:t>
            </a:r>
            <a:r>
              <a:rPr lang="en-US" sz="1500" dirty="0"/>
              <a:t>, L. R., Partridge, A. H., Patrizio, P., Wallace, W. H., Hagerty, K., Beck, L. N., Brennan, L. V., </a:t>
            </a:r>
            <a:r>
              <a:rPr lang="en-US" sz="1500" dirty="0" err="1"/>
              <a:t>Oktay</a:t>
            </a:r>
            <a:r>
              <a:rPr lang="en-US" sz="1500" dirty="0"/>
              <a:t>, K., &amp; American Society of Clinical, O. (2006, Jun 20). American Society of Clinical Oncology recommendations on fertility preservation in cancer patients. </a:t>
            </a:r>
            <a:r>
              <a:rPr lang="en-US" sz="1500" i="1" dirty="0"/>
              <a:t>J Clin Oncol, 24</a:t>
            </a:r>
            <a:r>
              <a:rPr lang="en-US" sz="1500" dirty="0"/>
              <a:t>(18), 2917-2931. </a:t>
            </a:r>
            <a:r>
              <a:rPr lang="en-US" sz="1500" dirty="0">
                <a:hlinkClick r:id="rId3"/>
              </a:rPr>
              <a:t>https://doi.org/10.1200/JCO.2006.06.5888</a:t>
            </a:r>
            <a:r>
              <a:rPr lang="en-US" sz="1500" dirty="0"/>
              <a:t> </a:t>
            </a:r>
          </a:p>
          <a:p>
            <a:pPr marL="0" indent="0">
              <a:buNone/>
            </a:pPr>
            <a:endParaRPr lang="en-US" sz="1500" dirty="0"/>
          </a:p>
          <a:p>
            <a:pPr marL="0" indent="0">
              <a:buNone/>
            </a:pPr>
            <a:r>
              <a:rPr lang="en-US" sz="1500" b="1" dirty="0">
                <a:solidFill>
                  <a:srgbClr val="033B57"/>
                </a:solidFill>
              </a:rPr>
              <a:t>2013: </a:t>
            </a:r>
            <a:r>
              <a:rPr lang="en-US" sz="1500" dirty="0"/>
              <a:t>Loren, A. W., </a:t>
            </a:r>
            <a:r>
              <a:rPr lang="en-US" sz="1500" dirty="0" err="1"/>
              <a:t>Mangu</a:t>
            </a:r>
            <a:r>
              <a:rPr lang="en-US" sz="1500" dirty="0"/>
              <a:t>, P. B., Beck, L. N., Brennan, L., </a:t>
            </a:r>
            <a:r>
              <a:rPr lang="en-US" sz="1500" dirty="0" err="1"/>
              <a:t>Magdalinski</a:t>
            </a:r>
            <a:r>
              <a:rPr lang="en-US" sz="1500" dirty="0"/>
              <a:t>, A. J., Partridge, A. H., Quinn, G., Wallace, W. H., </a:t>
            </a:r>
            <a:r>
              <a:rPr lang="en-US" sz="1500" dirty="0" err="1"/>
              <a:t>Oktay</a:t>
            </a:r>
            <a:r>
              <a:rPr lang="en-US" sz="1500" dirty="0"/>
              <a:t>, K., &amp; American Society of Clinical, O. (2013, Jul 1). Fertility preservation for patients with cancer: American Society of Clinical Oncology clinical practice guideline update. </a:t>
            </a:r>
            <a:r>
              <a:rPr lang="en-US" sz="1500" i="1" dirty="0"/>
              <a:t>J Clin Oncol, 31</a:t>
            </a:r>
            <a:r>
              <a:rPr lang="en-US" sz="1500" dirty="0"/>
              <a:t>(19), 2500-2510. </a:t>
            </a:r>
            <a:r>
              <a:rPr lang="en-US" sz="1500" dirty="0">
                <a:hlinkClick r:id="rId4"/>
              </a:rPr>
              <a:t>https://doi.org/10.1200/JCO.2013.49.2678</a:t>
            </a:r>
            <a:r>
              <a:rPr lang="en-US" sz="1500" dirty="0"/>
              <a:t> </a:t>
            </a:r>
          </a:p>
          <a:p>
            <a:pPr marL="0" indent="0">
              <a:buNone/>
            </a:pPr>
            <a:endParaRPr lang="en-US" sz="1500" dirty="0"/>
          </a:p>
          <a:p>
            <a:pPr marL="0" indent="0">
              <a:buNone/>
            </a:pPr>
            <a:r>
              <a:rPr lang="en-US" sz="1500" b="1" dirty="0">
                <a:solidFill>
                  <a:srgbClr val="033B57"/>
                </a:solidFill>
              </a:rPr>
              <a:t>2018: </a:t>
            </a:r>
            <a:r>
              <a:rPr lang="en-US" sz="1500" dirty="0" err="1"/>
              <a:t>Oktay</a:t>
            </a:r>
            <a:r>
              <a:rPr lang="en-US" sz="1500" dirty="0"/>
              <a:t>, K., Harvey, B. E., Partridge, A. H., Quinn, G. P., Reinecke, J., Taylor, H. S., Wallace, W. H., Wang, E. T., &amp; Loren, A. W. (2018, Jul 1). Fertility Preservation in Patients With Cancer: ASCO Clinical Practice Guideline Update. </a:t>
            </a:r>
            <a:r>
              <a:rPr lang="en-US" sz="1500" i="1" dirty="0"/>
              <a:t>J Clin Oncol, 36</a:t>
            </a:r>
            <a:r>
              <a:rPr lang="en-US" sz="1500" dirty="0"/>
              <a:t>(19), 1994-2001. </a:t>
            </a:r>
            <a:r>
              <a:rPr lang="en-US" sz="1500" dirty="0">
                <a:hlinkClick r:id="rId5"/>
              </a:rPr>
              <a:t>https://doi.org/10.1200/JCO.2018.78.1914</a:t>
            </a:r>
            <a:r>
              <a:rPr lang="en-US" sz="1500" dirty="0"/>
              <a:t> </a:t>
            </a:r>
          </a:p>
        </p:txBody>
      </p:sp>
    </p:spTree>
    <p:extLst>
      <p:ext uri="{BB962C8B-B14F-4D97-AF65-F5344CB8AC3E}">
        <p14:creationId xmlns:p14="http://schemas.microsoft.com/office/powerpoint/2010/main" val="2676651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1E9F-49B5-5242-B681-414659CF7134}"/>
              </a:ext>
            </a:extLst>
          </p:cNvPr>
          <p:cNvSpPr>
            <a:spLocks noGrp="1"/>
          </p:cNvSpPr>
          <p:nvPr>
            <p:ph type="title"/>
          </p:nvPr>
        </p:nvSpPr>
        <p:spPr>
          <a:xfrm>
            <a:off x="457200" y="152400"/>
            <a:ext cx="8229600" cy="1143000"/>
          </a:xfrm>
        </p:spPr>
        <p:txBody>
          <a:bodyPr/>
          <a:lstStyle/>
          <a:p>
            <a:r>
              <a:rPr lang="en-US" dirty="0"/>
              <a:t>References</a:t>
            </a:r>
          </a:p>
        </p:txBody>
      </p:sp>
      <p:sp>
        <p:nvSpPr>
          <p:cNvPr id="3" name="Content Placeholder 2">
            <a:extLst>
              <a:ext uri="{FF2B5EF4-FFF2-40B4-BE49-F238E27FC236}">
                <a16:creationId xmlns:a16="http://schemas.microsoft.com/office/drawing/2014/main" id="{B35FBF36-7010-6D42-A54B-DF69378519B7}"/>
              </a:ext>
            </a:extLst>
          </p:cNvPr>
          <p:cNvSpPr>
            <a:spLocks noGrp="1"/>
          </p:cNvSpPr>
          <p:nvPr>
            <p:ph idx="1"/>
          </p:nvPr>
        </p:nvSpPr>
        <p:spPr>
          <a:xfrm>
            <a:off x="533400" y="1143000"/>
            <a:ext cx="8229600" cy="4495800"/>
          </a:xfrm>
        </p:spPr>
        <p:txBody>
          <a:bodyPr>
            <a:noAutofit/>
          </a:bodyPr>
          <a:lstStyle/>
          <a:p>
            <a:pPr marL="0" indent="0">
              <a:spcBef>
                <a:spcPts val="0"/>
              </a:spcBef>
              <a:buNone/>
            </a:pPr>
            <a:r>
              <a:rPr lang="en-US" sz="950" dirty="0"/>
              <a:t>American Cancer Society. (2020, February 6). </a:t>
            </a:r>
            <a:r>
              <a:rPr lang="en-US" sz="950" i="1" dirty="0"/>
              <a:t>How cancer and cancer treatment can affect fertility in females</a:t>
            </a:r>
            <a:r>
              <a:rPr lang="en-US" sz="950" dirty="0"/>
              <a:t>. American Cancer Society. Retrieved January 18, 2022, from </a:t>
            </a:r>
            <a:r>
              <a:rPr lang="en-US" sz="950" dirty="0">
                <a:hlinkClick r:id="rId3"/>
              </a:rPr>
              <a:t>https://</a:t>
            </a:r>
            <a:r>
              <a:rPr lang="en-US" sz="950" dirty="0" err="1">
                <a:hlinkClick r:id="rId3"/>
              </a:rPr>
              <a:t>www.cancer.org</a:t>
            </a:r>
            <a:r>
              <a:rPr lang="en-US" sz="950" dirty="0">
                <a:hlinkClick r:id="rId3"/>
              </a:rPr>
              <a:t>/treatment/treatments-and-side-effects/physical-side-effects/fertility-and-sexual-side-effects/fertility-and-women-with-cancer/how-cancer-treatments-affect-</a:t>
            </a:r>
            <a:r>
              <a:rPr lang="en-US" sz="950" dirty="0" err="1">
                <a:hlinkClick r:id="rId3"/>
              </a:rPr>
              <a:t>fertility.html</a:t>
            </a:r>
            <a:r>
              <a:rPr lang="en-US" sz="950" dirty="0">
                <a:hlinkClick r:id="rId3"/>
              </a:rPr>
              <a:t> </a:t>
            </a:r>
            <a:endParaRPr lang="en-US" sz="950" dirty="0"/>
          </a:p>
          <a:p>
            <a:pPr marL="0" indent="0">
              <a:spcBef>
                <a:spcPts val="0"/>
              </a:spcBef>
              <a:buNone/>
            </a:pPr>
            <a:endParaRPr lang="en-US" sz="950" dirty="0"/>
          </a:p>
          <a:p>
            <a:pPr marL="0" indent="0">
              <a:spcBef>
                <a:spcPts val="0"/>
              </a:spcBef>
              <a:buNone/>
            </a:pPr>
            <a:r>
              <a:rPr lang="en-US" sz="950" dirty="0"/>
              <a:t>American Cancer Society. (2020, February 6). </a:t>
            </a:r>
            <a:r>
              <a:rPr lang="en-US" sz="950" i="1" dirty="0"/>
              <a:t>How cancer and cancer treatment can affect fertility in males</a:t>
            </a:r>
            <a:r>
              <a:rPr lang="en-US" sz="950" dirty="0"/>
              <a:t>. American Cancer Society. Retrieved January 13, 2022, from </a:t>
            </a:r>
            <a:r>
              <a:rPr lang="en-US" sz="950" dirty="0">
                <a:hlinkClick r:id="rId4"/>
              </a:rPr>
              <a:t>https://www.cancer.org/treatment/treatments-and-side-effects/physical-side-effects/fertility-and-sexual-side-effects/fertility-and-men-with-cancer/how-cancer-treatments-affect-fertility.html</a:t>
            </a:r>
            <a:r>
              <a:rPr lang="en-US" sz="950" dirty="0"/>
              <a:t>  </a:t>
            </a:r>
          </a:p>
          <a:p>
            <a:pPr marL="0" indent="0">
              <a:spcBef>
                <a:spcPts val="0"/>
              </a:spcBef>
              <a:buNone/>
            </a:pPr>
            <a:endParaRPr lang="en-US" sz="950" dirty="0"/>
          </a:p>
          <a:p>
            <a:pPr marL="0" indent="0">
              <a:spcBef>
                <a:spcPts val="0"/>
              </a:spcBef>
              <a:buNone/>
            </a:pPr>
            <a:r>
              <a:rPr lang="en-US" sz="950" dirty="0"/>
              <a:t>Babayev, S. N., Arslan, E., Kogan, S., Moy, F., &amp; </a:t>
            </a:r>
            <a:r>
              <a:rPr lang="en-US" sz="950" dirty="0" err="1"/>
              <a:t>Oktay</a:t>
            </a:r>
            <a:r>
              <a:rPr lang="en-US" sz="950" dirty="0"/>
              <a:t>, K. (2013). Evaluation of ovarian and testicular tissue cryopreservation in children undergoing gonadotoxic therapies. </a:t>
            </a:r>
            <a:r>
              <a:rPr lang="en-US" sz="950" i="1" dirty="0"/>
              <a:t>Journal of Assisted Reproduction and Genetics, 30</a:t>
            </a:r>
            <a:r>
              <a:rPr lang="en-US" sz="950" dirty="0"/>
              <a:t>(1), 3-9. doi:10.1007/s10815-012-9909-5.</a:t>
            </a:r>
          </a:p>
          <a:p>
            <a:pPr marL="0" indent="0">
              <a:spcBef>
                <a:spcPts val="0"/>
              </a:spcBef>
              <a:buNone/>
            </a:pPr>
            <a:endParaRPr lang="en-US" sz="950" dirty="0"/>
          </a:p>
          <a:p>
            <a:pPr marL="0" indent="0">
              <a:spcBef>
                <a:spcPts val="0"/>
              </a:spcBef>
              <a:buNone/>
            </a:pPr>
            <a:r>
              <a:rPr lang="en-US" sz="950" dirty="0"/>
              <a:t>Ethics Committee of the American Society for Reproductive Medicine. (2021). Access to fertility services by transgender and nonbinary persons: an Ethics Committee opinion. </a:t>
            </a:r>
            <a:r>
              <a:rPr lang="en-US" sz="950" i="1" dirty="0"/>
              <a:t>Fertility and Sterility, 115</a:t>
            </a:r>
            <a:r>
              <a:rPr lang="en-US" sz="950" dirty="0"/>
              <a:t>(4), 874-878.</a:t>
            </a:r>
          </a:p>
          <a:p>
            <a:pPr marL="0" indent="0">
              <a:spcBef>
                <a:spcPts val="0"/>
              </a:spcBef>
              <a:buNone/>
            </a:pPr>
            <a:endParaRPr lang="en-US" sz="950" dirty="0"/>
          </a:p>
          <a:p>
            <a:pPr marL="0" indent="0">
              <a:spcBef>
                <a:spcPts val="0"/>
              </a:spcBef>
              <a:buNone/>
            </a:pPr>
            <a:r>
              <a:rPr lang="en-US" sz="950" dirty="0" err="1"/>
              <a:t>Fantus</a:t>
            </a:r>
            <a:r>
              <a:rPr lang="en-US" sz="950" dirty="0"/>
              <a:t>, S., Gupta, A. A., Lorenzo, A. J., Brownstone, D., Maloney, A. M., &amp; </a:t>
            </a:r>
            <a:r>
              <a:rPr lang="en-US" sz="950" dirty="0" err="1"/>
              <a:t>Zlotnik</a:t>
            </a:r>
            <a:r>
              <a:rPr lang="en-US" sz="950" dirty="0"/>
              <a:t> </a:t>
            </a:r>
            <a:r>
              <a:rPr lang="en-US" sz="950" dirty="0" err="1"/>
              <a:t>Shaul</a:t>
            </a:r>
            <a:r>
              <a:rPr lang="en-US" sz="950" dirty="0"/>
              <a:t>, R. (2015). Addressing fertility preservation for lesbian, gay, and bisexual adolescents and young adults with cancer. </a:t>
            </a:r>
            <a:r>
              <a:rPr lang="en-US" sz="950" i="1" dirty="0"/>
              <a:t>Journal of Adolescent and Young Adult Oncology,</a:t>
            </a:r>
            <a:r>
              <a:rPr lang="en-US" sz="950" dirty="0"/>
              <a:t> </a:t>
            </a:r>
            <a:r>
              <a:rPr lang="en-US" sz="950" i="1" dirty="0"/>
              <a:t>4</a:t>
            </a:r>
            <a:r>
              <a:rPr lang="en-US" sz="950" dirty="0"/>
              <a:t>(4), 152-156.</a:t>
            </a:r>
          </a:p>
          <a:p>
            <a:pPr marL="0" indent="0">
              <a:spcBef>
                <a:spcPts val="0"/>
              </a:spcBef>
              <a:buNone/>
            </a:pPr>
            <a:endParaRPr lang="en-US" sz="950" dirty="0"/>
          </a:p>
          <a:p>
            <a:pPr marL="0" indent="0">
              <a:spcBef>
                <a:spcPts val="0"/>
              </a:spcBef>
              <a:buNone/>
            </a:pPr>
            <a:r>
              <a:rPr lang="en-US" sz="950" dirty="0"/>
              <a:t>Goldfarb, S., Mulhall, J., Nelson, C., Kelvin, J., </a:t>
            </a:r>
            <a:r>
              <a:rPr lang="en-US" sz="950" dirty="0" err="1"/>
              <a:t>Dickler</a:t>
            </a:r>
            <a:r>
              <a:rPr lang="en-US" sz="950" dirty="0"/>
              <a:t>, M., &amp; Carter, J. (2013). Sexual and reproductive health in cancer survivors. </a:t>
            </a:r>
            <a:r>
              <a:rPr lang="en-US" sz="950" i="1" dirty="0"/>
              <a:t>Seminars in Oncology, 40</a:t>
            </a:r>
            <a:r>
              <a:rPr lang="en-US" sz="950" dirty="0"/>
              <a:t>(6), 726-744. doi:10.1053/j.seminoncol.2013.09.002. </a:t>
            </a:r>
          </a:p>
          <a:p>
            <a:pPr marL="0" indent="0">
              <a:spcBef>
                <a:spcPts val="0"/>
              </a:spcBef>
              <a:buNone/>
            </a:pPr>
            <a:endParaRPr lang="en-US" sz="950" dirty="0"/>
          </a:p>
          <a:p>
            <a:pPr marL="0" indent="0">
              <a:spcBef>
                <a:spcPts val="0"/>
              </a:spcBef>
              <a:buNone/>
            </a:pPr>
            <a:r>
              <a:rPr lang="en-US" sz="950" dirty="0"/>
              <a:t>Goldfarb, S. B., </a:t>
            </a:r>
            <a:r>
              <a:rPr lang="en-US" sz="950" dirty="0" err="1"/>
              <a:t>Turan</a:t>
            </a:r>
            <a:r>
              <a:rPr lang="en-US" sz="950" dirty="0"/>
              <a:t>, V., </a:t>
            </a:r>
            <a:r>
              <a:rPr lang="en-US" sz="950" dirty="0" err="1"/>
              <a:t>Bedoschi</a:t>
            </a:r>
            <a:r>
              <a:rPr lang="en-US" sz="950" dirty="0"/>
              <a:t>, G., Taylan, E., Abdo, N., Cigler, T., . . . </a:t>
            </a:r>
            <a:r>
              <a:rPr lang="en-US" sz="950" dirty="0" err="1"/>
              <a:t>Oktay</a:t>
            </a:r>
            <a:r>
              <a:rPr lang="en-US" sz="950" dirty="0"/>
              <a:t>, K. H. (2021). Impact of adjuvant chemotherapy or tamoxifen-alone on the ovarian reserve of young women with breast cancer. </a:t>
            </a:r>
            <a:r>
              <a:rPr lang="en-US" sz="950" i="1" dirty="0"/>
              <a:t>Breast Cancer Research and Treatment, 185</a:t>
            </a:r>
            <a:r>
              <a:rPr lang="en-US" sz="950" dirty="0"/>
              <a:t>(1), 165-173. doi:10.1007/s10549-020-05933-7.</a:t>
            </a:r>
          </a:p>
          <a:p>
            <a:pPr marL="0" indent="0">
              <a:spcBef>
                <a:spcPts val="0"/>
              </a:spcBef>
              <a:buNone/>
            </a:pPr>
            <a:endParaRPr lang="en-US" sz="950" dirty="0"/>
          </a:p>
          <a:p>
            <a:pPr marL="0" indent="0">
              <a:spcBef>
                <a:spcPts val="0"/>
              </a:spcBef>
              <a:buNone/>
            </a:pPr>
            <a:r>
              <a:rPr lang="en-US" sz="950" dirty="0"/>
              <a:t>Kim, J., </a:t>
            </a:r>
            <a:r>
              <a:rPr lang="en-US" sz="950" dirty="0" err="1"/>
              <a:t>Turan</a:t>
            </a:r>
            <a:r>
              <a:rPr lang="en-US" sz="950" dirty="0"/>
              <a:t>, V., &amp; </a:t>
            </a:r>
            <a:r>
              <a:rPr lang="en-US" sz="950" dirty="0" err="1"/>
              <a:t>Oktay</a:t>
            </a:r>
            <a:r>
              <a:rPr lang="en-US" sz="950" dirty="0"/>
              <a:t>, K. (2016). Long-term safety of letrozole and gonadotropin stimulation for fertility preservation in women with breast cancer. </a:t>
            </a:r>
            <a:r>
              <a:rPr lang="en-US" sz="950" i="1" dirty="0"/>
              <a:t>Journal of Clinical Endocrinology &amp; Metabolism, 101</a:t>
            </a:r>
            <a:r>
              <a:rPr lang="en-US" sz="950" dirty="0"/>
              <a:t>(4), 1364-1371. doi:10.1210/jc.2015-3878.</a:t>
            </a:r>
          </a:p>
          <a:p>
            <a:pPr marL="0" indent="0">
              <a:spcBef>
                <a:spcPts val="0"/>
              </a:spcBef>
              <a:buNone/>
            </a:pPr>
            <a:endParaRPr lang="en-US" sz="950" dirty="0"/>
          </a:p>
          <a:p>
            <a:pPr marL="0" indent="0">
              <a:spcBef>
                <a:spcPts val="0"/>
              </a:spcBef>
              <a:buNone/>
            </a:pPr>
            <a:r>
              <a:rPr lang="en-US" sz="900" dirty="0"/>
              <a:t>Lee, S. J., </a:t>
            </a:r>
            <a:r>
              <a:rPr lang="en-US" sz="900" dirty="0" err="1"/>
              <a:t>Schover</a:t>
            </a:r>
            <a:r>
              <a:rPr lang="en-US" sz="900" dirty="0"/>
              <a:t>, L. R., Partridge, A. H., Patrizio, P., Wallace, W. H., Hagerty, K., Beck, L. N., Brennan, L. V., </a:t>
            </a:r>
            <a:r>
              <a:rPr lang="en-US" sz="900" dirty="0" err="1"/>
              <a:t>Oktay</a:t>
            </a:r>
            <a:r>
              <a:rPr lang="en-US" sz="900" dirty="0"/>
              <a:t>, K., &amp; American Society of Clinical, O. (2006, Jun 20). American Society of Clinical Oncology recommendations on fertility preservation in cancer patients. </a:t>
            </a:r>
            <a:r>
              <a:rPr lang="en-US" sz="900" i="1" dirty="0"/>
              <a:t>Journal of Clinical Oncology, 24</a:t>
            </a:r>
            <a:r>
              <a:rPr lang="en-US" sz="900" dirty="0"/>
              <a:t>(18), 2917-2931. doi:10.1200/JCO.2006.06.5888.</a:t>
            </a:r>
          </a:p>
          <a:p>
            <a:pPr marL="0" indent="0">
              <a:spcBef>
                <a:spcPts val="0"/>
              </a:spcBef>
              <a:buNone/>
            </a:pPr>
            <a:endParaRPr lang="en-US" sz="950" dirty="0"/>
          </a:p>
          <a:p>
            <a:pPr marL="0" indent="0">
              <a:spcBef>
                <a:spcPts val="0"/>
              </a:spcBef>
              <a:buNone/>
            </a:pPr>
            <a:endParaRPr lang="en-US" sz="950" dirty="0"/>
          </a:p>
        </p:txBody>
      </p:sp>
    </p:spTree>
    <p:extLst>
      <p:ext uri="{BB962C8B-B14F-4D97-AF65-F5344CB8AC3E}">
        <p14:creationId xmlns:p14="http://schemas.microsoft.com/office/powerpoint/2010/main" val="145099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04800"/>
            <a:ext cx="8229600" cy="1143000"/>
          </a:xfrm>
        </p:spPr>
        <p:txBody>
          <a:bodyPr/>
          <a:lstStyle/>
          <a:p>
            <a:r>
              <a:rPr lang="en-US" dirty="0"/>
              <a:t>Learning Objectives</a:t>
            </a:r>
          </a:p>
        </p:txBody>
      </p:sp>
      <p:sp>
        <p:nvSpPr>
          <p:cNvPr id="3" name="Content Placeholder 2"/>
          <p:cNvSpPr>
            <a:spLocks noGrp="1"/>
          </p:cNvSpPr>
          <p:nvPr>
            <p:ph idx="1"/>
            <p:custDataLst>
              <p:tags r:id="rId2"/>
            </p:custDataLst>
          </p:nvPr>
        </p:nvSpPr>
        <p:spPr/>
        <p:txBody>
          <a:bodyPr>
            <a:normAutofit lnSpcReduction="10000"/>
          </a:bodyPr>
          <a:lstStyle/>
          <a:p>
            <a:r>
              <a:rPr lang="en-US" dirty="0"/>
              <a:t>Describe the impact of cancer and cancer treatment on fertility </a:t>
            </a:r>
          </a:p>
          <a:p>
            <a:r>
              <a:rPr lang="en-US" dirty="0"/>
              <a:t>Identify methods of fertility preservation in different populations diagnosed with cancer</a:t>
            </a:r>
          </a:p>
          <a:p>
            <a:r>
              <a:rPr lang="en-US" dirty="0"/>
              <a:t>Describe the role of the health care provider in fertility preservation for patients with cancer</a:t>
            </a:r>
          </a:p>
          <a:p>
            <a:pPr marL="0" indent="0">
              <a:buNone/>
            </a:pPr>
            <a:endParaRPr lang="en-US" dirty="0"/>
          </a:p>
        </p:txBody>
      </p:sp>
    </p:spTree>
    <p:extLst>
      <p:ext uri="{BB962C8B-B14F-4D97-AF65-F5344CB8AC3E}">
        <p14:creationId xmlns:p14="http://schemas.microsoft.com/office/powerpoint/2010/main" val="926404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1E9F-49B5-5242-B681-414659CF7134}"/>
              </a:ext>
            </a:extLst>
          </p:cNvPr>
          <p:cNvSpPr>
            <a:spLocks noGrp="1"/>
          </p:cNvSpPr>
          <p:nvPr>
            <p:ph type="title"/>
          </p:nvPr>
        </p:nvSpPr>
        <p:spPr>
          <a:xfrm>
            <a:off x="457200" y="228600"/>
            <a:ext cx="8229600" cy="1143000"/>
          </a:xfrm>
        </p:spPr>
        <p:txBody>
          <a:bodyPr/>
          <a:lstStyle/>
          <a:p>
            <a:r>
              <a:rPr lang="en-US" dirty="0"/>
              <a:t>References (continued)</a:t>
            </a:r>
          </a:p>
        </p:txBody>
      </p:sp>
      <p:sp>
        <p:nvSpPr>
          <p:cNvPr id="3" name="Content Placeholder 2">
            <a:extLst>
              <a:ext uri="{FF2B5EF4-FFF2-40B4-BE49-F238E27FC236}">
                <a16:creationId xmlns:a16="http://schemas.microsoft.com/office/drawing/2014/main" id="{B35FBF36-7010-6D42-A54B-DF69378519B7}"/>
              </a:ext>
            </a:extLst>
          </p:cNvPr>
          <p:cNvSpPr>
            <a:spLocks noGrp="1"/>
          </p:cNvSpPr>
          <p:nvPr>
            <p:ph idx="1"/>
          </p:nvPr>
        </p:nvSpPr>
        <p:spPr>
          <a:xfrm>
            <a:off x="457200" y="990600"/>
            <a:ext cx="8229600" cy="4114800"/>
          </a:xfrm>
        </p:spPr>
        <p:txBody>
          <a:bodyPr>
            <a:noAutofit/>
          </a:bodyPr>
          <a:lstStyle/>
          <a:p>
            <a:pPr marL="0" indent="0">
              <a:spcBef>
                <a:spcPts val="0"/>
              </a:spcBef>
              <a:buNone/>
            </a:pPr>
            <a:endParaRPr lang="en-US" sz="950" dirty="0">
              <a:latin typeface="+mj-lt"/>
            </a:endParaRPr>
          </a:p>
          <a:p>
            <a:pPr marL="0" indent="0">
              <a:spcBef>
                <a:spcPts val="0"/>
              </a:spcBef>
              <a:buNone/>
            </a:pPr>
            <a:r>
              <a:rPr lang="en-US" sz="950" dirty="0">
                <a:latin typeface="+mj-lt"/>
              </a:rPr>
              <a:t>Letourneau, J. M., Smith, J. F., </a:t>
            </a:r>
            <a:r>
              <a:rPr lang="en-US" sz="950" dirty="0" err="1">
                <a:latin typeface="+mj-lt"/>
              </a:rPr>
              <a:t>Ebbel</a:t>
            </a:r>
            <a:r>
              <a:rPr lang="en-US" sz="950" dirty="0">
                <a:latin typeface="+mj-lt"/>
              </a:rPr>
              <a:t>, E. E., Craig, A., Katz, P. P., Cedars, M. I., &amp; Rosen, M. P. (2012). Racial, socioeconomic, and demographic disparities in access to fertility preservation in young women diagnosed with cancer. </a:t>
            </a:r>
            <a:r>
              <a:rPr lang="en-US" sz="950" i="1" dirty="0">
                <a:latin typeface="+mj-lt"/>
              </a:rPr>
              <a:t>Cancer</a:t>
            </a:r>
            <a:r>
              <a:rPr lang="en-US" sz="950" dirty="0">
                <a:latin typeface="+mj-lt"/>
              </a:rPr>
              <a:t>, </a:t>
            </a:r>
            <a:r>
              <a:rPr lang="en-US" sz="950" i="1" dirty="0">
                <a:latin typeface="+mj-lt"/>
              </a:rPr>
              <a:t>118</a:t>
            </a:r>
            <a:r>
              <a:rPr lang="en-US" sz="950" dirty="0">
                <a:latin typeface="+mj-lt"/>
              </a:rPr>
              <a:t>(18), 4579–4588.</a:t>
            </a:r>
          </a:p>
          <a:p>
            <a:pPr marL="0" indent="0">
              <a:spcBef>
                <a:spcPts val="0"/>
              </a:spcBef>
              <a:buNone/>
            </a:pPr>
            <a:r>
              <a:rPr lang="en-US" sz="950" dirty="0">
                <a:latin typeface="+mj-lt"/>
              </a:rPr>
              <a:t>doi:10.1002/cncr.26649.</a:t>
            </a:r>
          </a:p>
          <a:p>
            <a:pPr marL="0" indent="0">
              <a:spcBef>
                <a:spcPts val="0"/>
              </a:spcBef>
              <a:buNone/>
            </a:pPr>
            <a:endParaRPr lang="en-US" sz="950" dirty="0">
              <a:latin typeface="+mj-lt"/>
            </a:endParaRPr>
          </a:p>
          <a:p>
            <a:pPr marL="0" indent="0">
              <a:spcBef>
                <a:spcPts val="0"/>
              </a:spcBef>
              <a:buNone/>
            </a:pPr>
            <a:r>
              <a:rPr lang="en-US" sz="950" dirty="0">
                <a:latin typeface="+mj-lt"/>
              </a:rPr>
              <a:t>Mulder, R. L., Font-Gonzalez, A., van </a:t>
            </a:r>
            <a:r>
              <a:rPr lang="en-US" sz="950" dirty="0" err="1">
                <a:latin typeface="+mj-lt"/>
              </a:rPr>
              <a:t>Dulmen</a:t>
            </a:r>
            <a:r>
              <a:rPr lang="en-US" sz="950" dirty="0">
                <a:latin typeface="+mj-lt"/>
              </a:rPr>
              <a:t>-den </a:t>
            </a:r>
            <a:r>
              <a:rPr lang="en-US" sz="950" dirty="0" err="1">
                <a:latin typeface="+mj-lt"/>
              </a:rPr>
              <a:t>Broeder</a:t>
            </a:r>
            <a:r>
              <a:rPr lang="en-US" sz="950" dirty="0">
                <a:latin typeface="+mj-lt"/>
              </a:rPr>
              <a:t>, E., Quinn, G. P., Ginsberg, J. P., </a:t>
            </a:r>
            <a:r>
              <a:rPr lang="en-US" sz="950" dirty="0" err="1">
                <a:latin typeface="+mj-lt"/>
              </a:rPr>
              <a:t>Loeffen</a:t>
            </a:r>
            <a:r>
              <a:rPr lang="en-US" sz="950" dirty="0">
                <a:latin typeface="+mj-lt"/>
              </a:rPr>
              <a:t>, E., Hudson, M. M., et al (2021). Communication and ethical considerations for fertility preservation for patients with childhood, adolescent, and young adult cancer: recommendations from the </a:t>
            </a:r>
            <a:r>
              <a:rPr lang="en-US" sz="950" dirty="0" err="1">
                <a:latin typeface="+mj-lt"/>
              </a:rPr>
              <a:t>PanCareLIFE</a:t>
            </a:r>
            <a:r>
              <a:rPr lang="en-US" sz="950" dirty="0">
                <a:latin typeface="+mj-lt"/>
              </a:rPr>
              <a:t> Consortium and the International Late Effects of Childhood Cancer Guideline Harmonization Group. </a:t>
            </a:r>
            <a:r>
              <a:rPr lang="en-US" sz="950" i="1" dirty="0">
                <a:latin typeface="+mj-lt"/>
              </a:rPr>
              <a:t>The Lancet. Oncology,</a:t>
            </a:r>
            <a:r>
              <a:rPr lang="en-US" sz="950" dirty="0">
                <a:latin typeface="+mj-lt"/>
              </a:rPr>
              <a:t> </a:t>
            </a:r>
            <a:r>
              <a:rPr lang="en-US" sz="950" i="1" dirty="0">
                <a:latin typeface="+mj-lt"/>
              </a:rPr>
              <a:t>22</a:t>
            </a:r>
            <a:r>
              <a:rPr lang="en-US" sz="950" dirty="0">
                <a:latin typeface="+mj-lt"/>
              </a:rPr>
              <a:t>(2), e68–e80. doi:10.1016/S1470-2045(20)30595-7.</a:t>
            </a:r>
          </a:p>
          <a:p>
            <a:pPr marL="0" indent="0">
              <a:spcBef>
                <a:spcPts val="0"/>
              </a:spcBef>
              <a:buNone/>
            </a:pPr>
            <a:endParaRPr lang="en-US" sz="950" dirty="0">
              <a:latin typeface="+mj-lt"/>
            </a:endParaRPr>
          </a:p>
          <a:p>
            <a:pPr marL="0" indent="0">
              <a:spcBef>
                <a:spcPts val="0"/>
              </a:spcBef>
              <a:buNone/>
            </a:pPr>
            <a:r>
              <a:rPr lang="en-US" sz="950" dirty="0" err="1">
                <a:latin typeface="+mj-lt"/>
              </a:rPr>
              <a:t>Oktay</a:t>
            </a:r>
            <a:r>
              <a:rPr lang="en-US" sz="950" dirty="0">
                <a:latin typeface="+mj-lt"/>
              </a:rPr>
              <a:t>, K. (Ed.). (2022, in press). </a:t>
            </a:r>
            <a:r>
              <a:rPr lang="en-US" sz="950" i="1" dirty="0">
                <a:latin typeface="+mj-lt"/>
              </a:rPr>
              <a:t>Principles and practice of ovarian tissue cryopreservation and transplantation</a:t>
            </a:r>
            <a:r>
              <a:rPr lang="en-US" sz="950" dirty="0">
                <a:latin typeface="+mj-lt"/>
              </a:rPr>
              <a:t>. Elsevier.</a:t>
            </a:r>
          </a:p>
          <a:p>
            <a:pPr marL="0" indent="0">
              <a:spcBef>
                <a:spcPts val="0"/>
              </a:spcBef>
              <a:buNone/>
            </a:pPr>
            <a:endParaRPr lang="en-US" sz="950" dirty="0">
              <a:latin typeface="+mj-lt"/>
            </a:endParaRPr>
          </a:p>
          <a:p>
            <a:pPr marL="0" indent="0">
              <a:spcBef>
                <a:spcPts val="0"/>
              </a:spcBef>
              <a:buNone/>
            </a:pPr>
            <a:r>
              <a:rPr lang="en-US" sz="950" dirty="0" err="1">
                <a:latin typeface="+mj-lt"/>
              </a:rPr>
              <a:t>Oktay</a:t>
            </a:r>
            <a:r>
              <a:rPr lang="en-US" sz="950" dirty="0">
                <a:latin typeface="+mj-lt"/>
              </a:rPr>
              <a:t>, K., </a:t>
            </a:r>
            <a:r>
              <a:rPr lang="en-US" sz="950" dirty="0" err="1">
                <a:latin typeface="+mj-lt"/>
              </a:rPr>
              <a:t>Bedoschi</a:t>
            </a:r>
            <a:r>
              <a:rPr lang="en-US" sz="950" dirty="0">
                <a:latin typeface="+mj-lt"/>
              </a:rPr>
              <a:t>, G., Goldfarb, S. B., Taylan, E., Titus, S., </a:t>
            </a:r>
            <a:r>
              <a:rPr lang="en-US" sz="950" dirty="0" err="1">
                <a:latin typeface="+mj-lt"/>
              </a:rPr>
              <a:t>Palomaki</a:t>
            </a:r>
            <a:r>
              <a:rPr lang="en-US" sz="950" dirty="0">
                <a:latin typeface="+mj-lt"/>
              </a:rPr>
              <a:t>, G. E., . . . </a:t>
            </a:r>
            <a:r>
              <a:rPr lang="en-US" sz="950" dirty="0" err="1">
                <a:latin typeface="+mj-lt"/>
              </a:rPr>
              <a:t>Dickler</a:t>
            </a:r>
            <a:r>
              <a:rPr lang="en-US" sz="950" dirty="0">
                <a:latin typeface="+mj-lt"/>
              </a:rPr>
              <a:t>, M. N. (2020). Increased chemotherapy-induced ovarian reserve loss in women with germline BRCA mutations due to oocyte deoxyribonucleic acid double strand break repair deficiency. </a:t>
            </a:r>
            <a:r>
              <a:rPr lang="en-US" sz="950" i="1" dirty="0">
                <a:latin typeface="+mj-lt"/>
              </a:rPr>
              <a:t>Fertility and Sterility,</a:t>
            </a:r>
            <a:r>
              <a:rPr lang="en-US" sz="950" dirty="0">
                <a:latin typeface="+mj-lt"/>
              </a:rPr>
              <a:t> </a:t>
            </a:r>
            <a:r>
              <a:rPr lang="en-US" sz="950" i="1" dirty="0">
                <a:latin typeface="+mj-lt"/>
              </a:rPr>
              <a:t>113</a:t>
            </a:r>
            <a:r>
              <a:rPr lang="en-US" sz="950" dirty="0">
                <a:latin typeface="+mj-lt"/>
              </a:rPr>
              <a:t>(6), 1251-1260.e1251. doi:10.1016/j.fertnstert.2020.01.033.</a:t>
            </a:r>
          </a:p>
          <a:p>
            <a:pPr marL="0" indent="0">
              <a:spcBef>
                <a:spcPts val="0"/>
              </a:spcBef>
              <a:buNone/>
            </a:pPr>
            <a:endParaRPr lang="en-US" sz="950" dirty="0">
              <a:latin typeface="+mj-lt"/>
            </a:endParaRPr>
          </a:p>
          <a:p>
            <a:pPr marL="0" indent="0">
              <a:spcBef>
                <a:spcPts val="0"/>
              </a:spcBef>
              <a:buNone/>
            </a:pPr>
            <a:r>
              <a:rPr lang="en-US" sz="950" dirty="0" err="1">
                <a:latin typeface="+mj-lt"/>
              </a:rPr>
              <a:t>Oktay</a:t>
            </a:r>
            <a:r>
              <a:rPr lang="en-US" sz="950" dirty="0">
                <a:latin typeface="+mj-lt"/>
              </a:rPr>
              <a:t>, K., Harvey, B. E., Partridge, A. H., Quinn, G. P., Reinecke, J., Taylor, H. S., Wallace, W. H., Wang, E. T., &amp; Loren, A. W. (2018, Jul 1). Fertility preservation in patients with cancer: ASCO Clinical Practice Guideline update. </a:t>
            </a:r>
            <a:r>
              <a:rPr lang="en-US" sz="950" i="1" dirty="0">
                <a:latin typeface="+mj-lt"/>
              </a:rPr>
              <a:t>Journal of Clinical Oncology, 36</a:t>
            </a:r>
            <a:r>
              <a:rPr lang="en-US" sz="950" dirty="0">
                <a:latin typeface="+mj-lt"/>
              </a:rPr>
              <a:t>(19), 1994-2001. </a:t>
            </a:r>
            <a:r>
              <a:rPr lang="en-US" sz="950" dirty="0" err="1">
                <a:latin typeface="+mj-lt"/>
              </a:rPr>
              <a:t>doi</a:t>
            </a:r>
            <a:r>
              <a:rPr lang="en-US" sz="950" dirty="0">
                <a:latin typeface="+mj-lt"/>
              </a:rPr>
              <a:t>: 10.1200/JCO.2018.78.1914. </a:t>
            </a:r>
          </a:p>
          <a:p>
            <a:pPr marL="0" indent="0">
              <a:spcBef>
                <a:spcPts val="0"/>
              </a:spcBef>
              <a:buNone/>
            </a:pPr>
            <a:endParaRPr lang="en-US" sz="950" dirty="0">
              <a:latin typeface="+mj-lt"/>
            </a:endParaRPr>
          </a:p>
          <a:p>
            <a:pPr marL="0" indent="0">
              <a:spcBef>
                <a:spcPts val="0"/>
              </a:spcBef>
              <a:buNone/>
            </a:pPr>
            <a:r>
              <a:rPr lang="en-US" sz="950" dirty="0" err="1">
                <a:latin typeface="+mj-lt"/>
              </a:rPr>
              <a:t>Oktay</a:t>
            </a:r>
            <a:r>
              <a:rPr lang="en-US" sz="950" dirty="0">
                <a:latin typeface="+mj-lt"/>
              </a:rPr>
              <a:t>, K., </a:t>
            </a:r>
            <a:r>
              <a:rPr lang="en-US" sz="950" dirty="0" err="1">
                <a:latin typeface="+mj-lt"/>
              </a:rPr>
              <a:t>Karlikaya</a:t>
            </a:r>
            <a:r>
              <a:rPr lang="en-US" sz="950" dirty="0">
                <a:latin typeface="+mj-lt"/>
              </a:rPr>
              <a:t>, G. (2000). Ovarian function after transplantation of frozen, banked autologous ovarian tissue. </a:t>
            </a:r>
            <a:r>
              <a:rPr lang="en-US" sz="950" i="1" dirty="0">
                <a:latin typeface="+mj-lt"/>
              </a:rPr>
              <a:t>The New England Journal of Medicine, 342</a:t>
            </a:r>
            <a:r>
              <a:rPr lang="en-US" sz="950" dirty="0">
                <a:latin typeface="+mj-lt"/>
              </a:rPr>
              <a:t>(25):1919. doi:10.1056/NEJM200006223422516. </a:t>
            </a:r>
          </a:p>
          <a:p>
            <a:pPr marL="0" indent="0">
              <a:spcBef>
                <a:spcPts val="0"/>
              </a:spcBef>
              <a:buNone/>
            </a:pPr>
            <a:endParaRPr lang="en-US" sz="950" dirty="0">
              <a:latin typeface="+mj-lt"/>
            </a:endParaRPr>
          </a:p>
          <a:p>
            <a:pPr marL="0" indent="0">
              <a:spcBef>
                <a:spcPts val="0"/>
              </a:spcBef>
              <a:buNone/>
            </a:pPr>
            <a:r>
              <a:rPr lang="en-US" sz="950" dirty="0" err="1">
                <a:latin typeface="+mj-lt"/>
              </a:rPr>
              <a:t>Oktay</a:t>
            </a:r>
            <a:r>
              <a:rPr lang="en-US" sz="950" dirty="0">
                <a:latin typeface="+mj-lt"/>
              </a:rPr>
              <a:t>, K., Kim, J. Y., Barad, D., &amp; Babayev, S. N. (2010). Association of BRCA1 mutations with occult primary ovarian insufficiency: a Possible Explanation for the Link Between Infertility and Breast/Ovarian Cancer Risks</a:t>
            </a:r>
            <a:r>
              <a:rPr lang="en-US" sz="950" i="1" dirty="0">
                <a:latin typeface="+mj-lt"/>
              </a:rPr>
              <a:t>. Journal of Clinical Oncology, 28</a:t>
            </a:r>
            <a:r>
              <a:rPr lang="en-US" sz="950" dirty="0">
                <a:latin typeface="+mj-lt"/>
              </a:rPr>
              <a:t>(2), 240-244. doi:10.1200/Jco.2009.24.2057.</a:t>
            </a:r>
          </a:p>
          <a:p>
            <a:pPr marL="0" indent="0">
              <a:spcBef>
                <a:spcPts val="0"/>
              </a:spcBef>
              <a:buNone/>
            </a:pPr>
            <a:endParaRPr lang="en-US" sz="950" dirty="0">
              <a:latin typeface="+mj-lt"/>
            </a:endParaRPr>
          </a:p>
          <a:p>
            <a:pPr marL="0" indent="0">
              <a:spcBef>
                <a:spcPts val="0"/>
              </a:spcBef>
              <a:buNone/>
            </a:pPr>
            <a:r>
              <a:rPr lang="en-US" sz="950" dirty="0" err="1">
                <a:latin typeface="+mj-lt"/>
              </a:rPr>
              <a:t>Oktay</a:t>
            </a:r>
            <a:r>
              <a:rPr lang="en-US" sz="950" dirty="0">
                <a:latin typeface="+mj-lt"/>
              </a:rPr>
              <a:t>, K., Marin, L., </a:t>
            </a:r>
            <a:r>
              <a:rPr lang="en-US" sz="950" dirty="0" err="1">
                <a:latin typeface="+mj-lt"/>
              </a:rPr>
              <a:t>Bedoschi</a:t>
            </a:r>
            <a:r>
              <a:rPr lang="en-US" sz="950" dirty="0">
                <a:latin typeface="+mj-lt"/>
              </a:rPr>
              <a:t>, G., Pacheco, F., </a:t>
            </a:r>
            <a:r>
              <a:rPr lang="en-US" sz="950" dirty="0" err="1">
                <a:latin typeface="+mj-lt"/>
              </a:rPr>
              <a:t>Sugishita</a:t>
            </a:r>
            <a:r>
              <a:rPr lang="en-US" sz="950" dirty="0">
                <a:latin typeface="+mj-lt"/>
              </a:rPr>
              <a:t>, Y., Kawahara, T., Taylan, E., Acosta, C., Bang, H. (2022). Ovarian transplantation with robotic surgery and a neovascularizing human extracellular matrix scaffold: a case series in comparison to meta-analytic data. </a:t>
            </a:r>
            <a:r>
              <a:rPr lang="en-US" sz="950" i="1" dirty="0">
                <a:latin typeface="+mj-lt"/>
              </a:rPr>
              <a:t>Fertility and Sterility, 117</a:t>
            </a:r>
            <a:r>
              <a:rPr lang="en-US" sz="950" dirty="0">
                <a:latin typeface="+mj-lt"/>
              </a:rPr>
              <a:t>(1):181-192. </a:t>
            </a:r>
            <a:r>
              <a:rPr lang="en-US" sz="950" dirty="0" err="1">
                <a:latin typeface="+mj-lt"/>
              </a:rPr>
              <a:t>doi</a:t>
            </a:r>
            <a:r>
              <a:rPr lang="en-US" sz="950" dirty="0">
                <a:latin typeface="+mj-lt"/>
              </a:rPr>
              <a:t>: 10.1016/j.fertnstert.2021.08.034. </a:t>
            </a:r>
            <a:r>
              <a:rPr lang="en-US" sz="950" b="0" dirty="0">
                <a:effectLst/>
                <a:latin typeface="+mj-lt"/>
              </a:rPr>
              <a:t>doi:10.1016/j.fertnstert.2021.08.034.</a:t>
            </a:r>
            <a:endParaRPr lang="en-US" sz="950" dirty="0">
              <a:latin typeface="+mj-lt"/>
            </a:endParaRPr>
          </a:p>
          <a:p>
            <a:pPr marL="0" indent="0">
              <a:spcBef>
                <a:spcPts val="0"/>
              </a:spcBef>
              <a:buNone/>
            </a:pPr>
            <a:endParaRPr lang="en-US" sz="950" dirty="0">
              <a:latin typeface="+mj-lt"/>
            </a:endParaRPr>
          </a:p>
          <a:p>
            <a:pPr marL="0" indent="0">
              <a:spcBef>
                <a:spcPts val="0"/>
              </a:spcBef>
              <a:buNone/>
            </a:pPr>
            <a:endParaRPr lang="en-US" sz="950" dirty="0">
              <a:latin typeface="+mj-lt"/>
            </a:endParaRPr>
          </a:p>
        </p:txBody>
      </p:sp>
    </p:spTree>
    <p:extLst>
      <p:ext uri="{BB962C8B-B14F-4D97-AF65-F5344CB8AC3E}">
        <p14:creationId xmlns:p14="http://schemas.microsoft.com/office/powerpoint/2010/main" val="3011333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1E9F-49B5-5242-B681-414659CF7134}"/>
              </a:ext>
            </a:extLst>
          </p:cNvPr>
          <p:cNvSpPr>
            <a:spLocks noGrp="1"/>
          </p:cNvSpPr>
          <p:nvPr>
            <p:ph type="title"/>
          </p:nvPr>
        </p:nvSpPr>
        <p:spPr>
          <a:xfrm>
            <a:off x="457200" y="228600"/>
            <a:ext cx="8229600" cy="1143000"/>
          </a:xfrm>
        </p:spPr>
        <p:txBody>
          <a:bodyPr/>
          <a:lstStyle/>
          <a:p>
            <a:r>
              <a:rPr lang="en-US" dirty="0"/>
              <a:t>References (continued)</a:t>
            </a:r>
          </a:p>
        </p:txBody>
      </p:sp>
      <p:sp>
        <p:nvSpPr>
          <p:cNvPr id="3" name="Content Placeholder 2">
            <a:extLst>
              <a:ext uri="{FF2B5EF4-FFF2-40B4-BE49-F238E27FC236}">
                <a16:creationId xmlns:a16="http://schemas.microsoft.com/office/drawing/2014/main" id="{B35FBF36-7010-6D42-A54B-DF69378519B7}"/>
              </a:ext>
            </a:extLst>
          </p:cNvPr>
          <p:cNvSpPr>
            <a:spLocks noGrp="1"/>
          </p:cNvSpPr>
          <p:nvPr>
            <p:ph idx="1"/>
          </p:nvPr>
        </p:nvSpPr>
        <p:spPr>
          <a:xfrm>
            <a:off x="457200" y="990600"/>
            <a:ext cx="8229600" cy="4114800"/>
          </a:xfrm>
        </p:spPr>
        <p:txBody>
          <a:bodyPr>
            <a:noAutofit/>
          </a:bodyPr>
          <a:lstStyle/>
          <a:p>
            <a:pPr marL="0" indent="0">
              <a:buNone/>
            </a:pPr>
            <a:endParaRPr lang="en-US" sz="950" dirty="0">
              <a:latin typeface="+mj-lt"/>
            </a:endParaRPr>
          </a:p>
          <a:p>
            <a:pPr marL="0" indent="0">
              <a:spcBef>
                <a:spcPts val="0"/>
              </a:spcBef>
              <a:buNone/>
            </a:pPr>
            <a:r>
              <a:rPr lang="en-US" sz="950" dirty="0" err="1">
                <a:latin typeface="+mj-lt"/>
              </a:rPr>
              <a:t>Oktay</a:t>
            </a:r>
            <a:r>
              <a:rPr lang="en-US" sz="950" dirty="0">
                <a:latin typeface="+mj-lt"/>
              </a:rPr>
              <a:t>, K., Taylan, E., Rodriguez-</a:t>
            </a:r>
            <a:r>
              <a:rPr lang="en-US" sz="950" dirty="0" err="1">
                <a:latin typeface="+mj-lt"/>
              </a:rPr>
              <a:t>Wallberg</a:t>
            </a:r>
            <a:r>
              <a:rPr lang="en-US" sz="950" dirty="0">
                <a:latin typeface="+mj-lt"/>
              </a:rPr>
              <a:t>, K. A., </a:t>
            </a:r>
            <a:r>
              <a:rPr lang="en-US" sz="950" dirty="0" err="1">
                <a:latin typeface="+mj-lt"/>
              </a:rPr>
              <a:t>Bedoschi</a:t>
            </a:r>
            <a:r>
              <a:rPr lang="en-US" sz="950" dirty="0">
                <a:latin typeface="+mj-lt"/>
              </a:rPr>
              <a:t>, G., </a:t>
            </a:r>
            <a:r>
              <a:rPr lang="en-US" sz="950" dirty="0" err="1">
                <a:latin typeface="+mj-lt"/>
              </a:rPr>
              <a:t>Turan</a:t>
            </a:r>
            <a:r>
              <a:rPr lang="en-US" sz="950" dirty="0">
                <a:latin typeface="+mj-lt"/>
              </a:rPr>
              <a:t>, V., &amp; Pacheco, F. (2018). </a:t>
            </a:r>
            <a:r>
              <a:rPr lang="en-US" sz="950" dirty="0" err="1">
                <a:latin typeface="+mj-lt"/>
              </a:rPr>
              <a:t>Goserelin</a:t>
            </a:r>
            <a:r>
              <a:rPr lang="en-US" sz="950" dirty="0">
                <a:latin typeface="+mj-lt"/>
              </a:rPr>
              <a:t> does not preserve ovarian function against chemotherapy-induced damage. </a:t>
            </a:r>
            <a:r>
              <a:rPr lang="en-US" sz="950" i="1" dirty="0">
                <a:latin typeface="+mj-lt"/>
              </a:rPr>
              <a:t>Annals of Oncology</a:t>
            </a:r>
            <a:r>
              <a:rPr lang="en-US" sz="950" dirty="0">
                <a:latin typeface="+mj-lt"/>
              </a:rPr>
              <a:t>, </a:t>
            </a:r>
            <a:r>
              <a:rPr lang="en-US" sz="950" i="1" dirty="0">
                <a:latin typeface="+mj-lt"/>
              </a:rPr>
              <a:t>29</a:t>
            </a:r>
            <a:r>
              <a:rPr lang="en-US" sz="950" dirty="0">
                <a:latin typeface="+mj-lt"/>
              </a:rPr>
              <a:t>(2), 512-513. doi:10.1093/</a:t>
            </a:r>
            <a:r>
              <a:rPr lang="en-US" sz="950" dirty="0" err="1">
                <a:latin typeface="+mj-lt"/>
              </a:rPr>
              <a:t>annonc</a:t>
            </a:r>
            <a:r>
              <a:rPr lang="en-US" sz="950" dirty="0">
                <a:latin typeface="+mj-lt"/>
              </a:rPr>
              <a:t>/mdx695.</a:t>
            </a:r>
          </a:p>
          <a:p>
            <a:pPr marL="0" indent="0">
              <a:spcBef>
                <a:spcPts val="0"/>
              </a:spcBef>
              <a:buNone/>
            </a:pPr>
            <a:endParaRPr lang="en-US" sz="950" dirty="0">
              <a:latin typeface="+mj-lt"/>
            </a:endParaRPr>
          </a:p>
          <a:p>
            <a:pPr marL="0" indent="0">
              <a:spcBef>
                <a:spcPts val="0"/>
              </a:spcBef>
              <a:buNone/>
            </a:pPr>
            <a:r>
              <a:rPr lang="en-US" sz="950" dirty="0" err="1">
                <a:latin typeface="+mj-lt"/>
              </a:rPr>
              <a:t>Poorvu</a:t>
            </a:r>
            <a:r>
              <a:rPr lang="en-US" sz="950" dirty="0">
                <a:latin typeface="+mj-lt"/>
              </a:rPr>
              <a:t>, P. D., Frazier, A. L., </a:t>
            </a:r>
            <a:r>
              <a:rPr lang="en-US" sz="950" dirty="0" err="1">
                <a:latin typeface="+mj-lt"/>
              </a:rPr>
              <a:t>Feraco</a:t>
            </a:r>
            <a:r>
              <a:rPr lang="en-US" sz="950" dirty="0">
                <a:latin typeface="+mj-lt"/>
              </a:rPr>
              <a:t>, A. M., Manley, P. E., Ginsburg, E. S., Laufer, M. R., </a:t>
            </a:r>
            <a:r>
              <a:rPr lang="en-US" sz="950" dirty="0" err="1">
                <a:latin typeface="+mj-lt"/>
              </a:rPr>
              <a:t>LaCasce</a:t>
            </a:r>
            <a:r>
              <a:rPr lang="en-US" sz="950" dirty="0">
                <a:latin typeface="+mj-lt"/>
              </a:rPr>
              <a:t>, A. S., Diller, L. R., &amp; Partridge, A. H. (2019). Cancer treatment-related infertility: a critical review of the evidence. </a:t>
            </a:r>
            <a:r>
              <a:rPr lang="en-US" sz="950" i="1" dirty="0">
                <a:latin typeface="+mj-lt"/>
              </a:rPr>
              <a:t>JNCI Cancer Spectrum</a:t>
            </a:r>
            <a:r>
              <a:rPr lang="en-US" sz="950" dirty="0">
                <a:latin typeface="+mj-lt"/>
              </a:rPr>
              <a:t>, </a:t>
            </a:r>
            <a:r>
              <a:rPr lang="en-US" sz="950" i="1" dirty="0">
                <a:latin typeface="+mj-lt"/>
              </a:rPr>
              <a:t>3</a:t>
            </a:r>
            <a:r>
              <a:rPr lang="en-US" sz="950" dirty="0">
                <a:latin typeface="+mj-lt"/>
              </a:rPr>
              <a:t>(1). doi:10.1093/jncics/pkz008.</a:t>
            </a:r>
          </a:p>
          <a:p>
            <a:pPr marL="0" indent="0">
              <a:spcBef>
                <a:spcPts val="0"/>
              </a:spcBef>
              <a:buNone/>
            </a:pPr>
            <a:endParaRPr lang="en-US" sz="950" dirty="0">
              <a:latin typeface="+mj-lt"/>
            </a:endParaRPr>
          </a:p>
          <a:p>
            <a:pPr marL="0" indent="0">
              <a:spcBef>
                <a:spcPts val="0"/>
              </a:spcBef>
              <a:buNone/>
            </a:pPr>
            <a:r>
              <a:rPr lang="en-US" sz="950" dirty="0">
                <a:latin typeface="+mj-lt"/>
              </a:rPr>
              <a:t>Rodriguez-</a:t>
            </a:r>
            <a:r>
              <a:rPr lang="en-US" sz="950" dirty="0" err="1">
                <a:latin typeface="+mj-lt"/>
              </a:rPr>
              <a:t>Wallberg</a:t>
            </a:r>
            <a:r>
              <a:rPr lang="en-US" sz="950" dirty="0">
                <a:latin typeface="+mj-lt"/>
              </a:rPr>
              <a:t>, K. A., &amp; </a:t>
            </a:r>
            <a:r>
              <a:rPr lang="en-US" sz="950" dirty="0" err="1">
                <a:latin typeface="+mj-lt"/>
              </a:rPr>
              <a:t>Oktay</a:t>
            </a:r>
            <a:r>
              <a:rPr lang="en-US" sz="950" dirty="0">
                <a:latin typeface="+mj-lt"/>
              </a:rPr>
              <a:t>, K. (2012). Fertility preservation and pregnancy in women with and without BRCA mutation-positive breast cancer. </a:t>
            </a:r>
            <a:r>
              <a:rPr lang="en-US" sz="950" i="1" dirty="0">
                <a:latin typeface="+mj-lt"/>
              </a:rPr>
              <a:t>Oncologist</a:t>
            </a:r>
            <a:r>
              <a:rPr lang="en-US" sz="950" dirty="0">
                <a:latin typeface="+mj-lt"/>
              </a:rPr>
              <a:t>, </a:t>
            </a:r>
            <a:r>
              <a:rPr lang="en-US" sz="950" i="1" dirty="0">
                <a:latin typeface="+mj-lt"/>
              </a:rPr>
              <a:t>17</a:t>
            </a:r>
            <a:r>
              <a:rPr lang="en-US" sz="950" dirty="0">
                <a:latin typeface="+mj-lt"/>
              </a:rPr>
              <a:t>(11), 1409-1417. doi:10.1634/theoncologist.2012-0236.</a:t>
            </a:r>
          </a:p>
          <a:p>
            <a:pPr marL="0" indent="0">
              <a:spcBef>
                <a:spcPts val="0"/>
              </a:spcBef>
              <a:buNone/>
            </a:pPr>
            <a:endParaRPr lang="en-US" sz="950" dirty="0">
              <a:latin typeface="+mj-lt"/>
            </a:endParaRPr>
          </a:p>
          <a:p>
            <a:pPr marL="0" indent="0">
              <a:spcBef>
                <a:spcPts val="0"/>
              </a:spcBef>
              <a:buNone/>
            </a:pPr>
            <a:r>
              <a:rPr lang="en-US" sz="950" dirty="0" err="1">
                <a:latin typeface="+mj-lt"/>
              </a:rPr>
              <a:t>Salsman</a:t>
            </a:r>
            <a:r>
              <a:rPr lang="en-US" sz="950" dirty="0">
                <a:latin typeface="+mj-lt"/>
              </a:rPr>
              <a:t>, J. M., Yanez, B., Smith, K. N., Beaumont, J. L., Snyder, M. A., Barnes, K., &amp; </a:t>
            </a:r>
            <a:r>
              <a:rPr lang="en-US" sz="950" dirty="0" err="1">
                <a:latin typeface="+mj-lt"/>
              </a:rPr>
              <a:t>Clayman</a:t>
            </a:r>
            <a:r>
              <a:rPr lang="en-US" sz="950" dirty="0">
                <a:latin typeface="+mj-lt"/>
              </a:rPr>
              <a:t>, M. L. (2016). Documentation of fertility preservation discussions for young adults with cancer: examining compliance with treatment guidelines. </a:t>
            </a:r>
            <a:r>
              <a:rPr lang="en-US" sz="950" i="1" dirty="0">
                <a:latin typeface="+mj-lt"/>
              </a:rPr>
              <a:t>Journal of the National Comprehensive Cancer Network: JNCCN</a:t>
            </a:r>
            <a:r>
              <a:rPr lang="en-US" sz="950" dirty="0">
                <a:latin typeface="+mj-lt"/>
              </a:rPr>
              <a:t>, </a:t>
            </a:r>
            <a:r>
              <a:rPr lang="en-US" sz="950" i="1" dirty="0">
                <a:latin typeface="+mj-lt"/>
              </a:rPr>
              <a:t>14</a:t>
            </a:r>
            <a:r>
              <a:rPr lang="en-US" sz="950" dirty="0">
                <a:latin typeface="+mj-lt"/>
              </a:rPr>
              <a:t>(3), 301–309. doi:10.6004/jnccn.2016.0035.</a:t>
            </a:r>
          </a:p>
          <a:p>
            <a:pPr marL="0" indent="0">
              <a:spcBef>
                <a:spcPts val="0"/>
              </a:spcBef>
              <a:buNone/>
            </a:pPr>
            <a:endParaRPr lang="en-US" sz="950" dirty="0">
              <a:latin typeface="+mj-lt"/>
            </a:endParaRPr>
          </a:p>
          <a:p>
            <a:pPr marL="0" indent="0">
              <a:spcBef>
                <a:spcPts val="0"/>
              </a:spcBef>
              <a:buNone/>
            </a:pPr>
            <a:r>
              <a:rPr lang="en-US" sz="950" dirty="0">
                <a:latin typeface="+mj-lt"/>
              </a:rPr>
              <a:t>Sterling, J., &amp; Garcia, M. M. (2020). Fertility preservation options for transgender individuals. </a:t>
            </a:r>
            <a:r>
              <a:rPr lang="en-US" sz="950" i="1" dirty="0">
                <a:latin typeface="+mj-lt"/>
              </a:rPr>
              <a:t>Translational Andrology and Urology, 9</a:t>
            </a:r>
            <a:r>
              <a:rPr lang="en-US" sz="950" dirty="0">
                <a:latin typeface="+mj-lt"/>
              </a:rPr>
              <a:t>(Suppl 2), S215–S226. doi:10.21037/tau.2019.09.28. </a:t>
            </a:r>
          </a:p>
          <a:p>
            <a:pPr marL="0" indent="0">
              <a:spcBef>
                <a:spcPts val="0"/>
              </a:spcBef>
              <a:buNone/>
            </a:pPr>
            <a:endParaRPr lang="en-US" sz="950" dirty="0">
              <a:latin typeface="+mj-lt"/>
            </a:endParaRPr>
          </a:p>
          <a:p>
            <a:pPr marL="0" indent="0">
              <a:spcBef>
                <a:spcPts val="0"/>
              </a:spcBef>
              <a:buNone/>
            </a:pPr>
            <a:r>
              <a:rPr lang="en-US" sz="950" dirty="0">
                <a:latin typeface="+mj-lt"/>
              </a:rPr>
              <a:t>Titus, S., </a:t>
            </a:r>
            <a:r>
              <a:rPr lang="en-US" sz="950" dirty="0" err="1">
                <a:latin typeface="+mj-lt"/>
              </a:rPr>
              <a:t>Szymanska</a:t>
            </a:r>
            <a:r>
              <a:rPr lang="en-US" sz="950" dirty="0">
                <a:latin typeface="+mj-lt"/>
              </a:rPr>
              <a:t>, K. J., </a:t>
            </a:r>
            <a:r>
              <a:rPr lang="en-US" sz="950" dirty="0" err="1">
                <a:latin typeface="+mj-lt"/>
              </a:rPr>
              <a:t>Musul</a:t>
            </a:r>
            <a:r>
              <a:rPr lang="en-US" sz="950" dirty="0">
                <a:latin typeface="+mj-lt"/>
              </a:rPr>
              <a:t>, B., </a:t>
            </a:r>
            <a:r>
              <a:rPr lang="en-US" sz="950" dirty="0" err="1">
                <a:latin typeface="+mj-lt"/>
              </a:rPr>
              <a:t>Turan</a:t>
            </a:r>
            <a:r>
              <a:rPr lang="en-US" sz="950" dirty="0">
                <a:latin typeface="+mj-lt"/>
              </a:rPr>
              <a:t>, V., Taylan, E., Garcia-</a:t>
            </a:r>
            <a:r>
              <a:rPr lang="en-US" sz="950" dirty="0" err="1">
                <a:latin typeface="+mj-lt"/>
              </a:rPr>
              <a:t>Milian</a:t>
            </a:r>
            <a:r>
              <a:rPr lang="en-US" sz="950" dirty="0">
                <a:latin typeface="+mj-lt"/>
              </a:rPr>
              <a:t>, R., . . . </a:t>
            </a:r>
            <a:r>
              <a:rPr lang="en-US" sz="950" dirty="0" err="1">
                <a:latin typeface="+mj-lt"/>
              </a:rPr>
              <a:t>Oktay</a:t>
            </a:r>
            <a:r>
              <a:rPr lang="en-US" sz="950" dirty="0">
                <a:latin typeface="+mj-lt"/>
              </a:rPr>
              <a:t>, K. (2021). Individual-oocyte transcriptomic analysis shows that genotoxic chemotherapy depletes human primordial follicle reserve in vivo by triggering proapoptotic pathways without growth activation. </a:t>
            </a:r>
            <a:r>
              <a:rPr lang="en-US" sz="950" i="1" dirty="0">
                <a:latin typeface="+mj-lt"/>
              </a:rPr>
              <a:t>Scientific Reports</a:t>
            </a:r>
            <a:r>
              <a:rPr lang="en-US" sz="950" dirty="0">
                <a:latin typeface="+mj-lt"/>
              </a:rPr>
              <a:t>, </a:t>
            </a:r>
            <a:r>
              <a:rPr lang="en-US" sz="950" i="1" dirty="0">
                <a:latin typeface="+mj-lt"/>
              </a:rPr>
              <a:t>11</a:t>
            </a:r>
            <a:r>
              <a:rPr lang="en-US" sz="950" dirty="0">
                <a:latin typeface="+mj-lt"/>
              </a:rPr>
              <a:t>(1). doi:10.1038/s41598-020-79643-x.</a:t>
            </a:r>
          </a:p>
          <a:p>
            <a:pPr marL="0" indent="0">
              <a:spcBef>
                <a:spcPts val="0"/>
              </a:spcBef>
              <a:buNone/>
            </a:pPr>
            <a:endParaRPr lang="en-US" sz="950" dirty="0">
              <a:latin typeface="+mj-lt"/>
            </a:endParaRPr>
          </a:p>
          <a:p>
            <a:pPr marL="0" indent="0">
              <a:spcBef>
                <a:spcPts val="0"/>
              </a:spcBef>
              <a:buNone/>
            </a:pPr>
            <a:r>
              <a:rPr lang="en-US" sz="950" dirty="0" err="1">
                <a:latin typeface="+mj-lt"/>
              </a:rPr>
              <a:t>Tschudin</a:t>
            </a:r>
            <a:r>
              <a:rPr lang="en-US" sz="950" dirty="0">
                <a:latin typeface="+mj-lt"/>
              </a:rPr>
              <a:t>, S., &amp; Bitzer, J. (2009, Sep-Oct). Psychological aspects of fertility preservation in men and women affected by cancer and other life-threatening diseases. </a:t>
            </a:r>
            <a:r>
              <a:rPr lang="en-US" sz="950" i="1" dirty="0">
                <a:latin typeface="+mj-lt"/>
              </a:rPr>
              <a:t>Human Reproduction Update</a:t>
            </a:r>
            <a:r>
              <a:rPr lang="en-US" sz="950" dirty="0">
                <a:latin typeface="+mj-lt"/>
              </a:rPr>
              <a:t>,</a:t>
            </a:r>
            <a:r>
              <a:rPr lang="en-US" sz="950" i="1" dirty="0">
                <a:latin typeface="+mj-lt"/>
              </a:rPr>
              <a:t> 15(5</a:t>
            </a:r>
            <a:r>
              <a:rPr lang="en-US" sz="950" dirty="0">
                <a:latin typeface="+mj-lt"/>
              </a:rPr>
              <a:t>), 587-597. doi:10.1093/humupd/dmp015. </a:t>
            </a:r>
          </a:p>
          <a:p>
            <a:pPr marL="0" indent="0">
              <a:spcBef>
                <a:spcPts val="0"/>
              </a:spcBef>
              <a:buNone/>
            </a:pPr>
            <a:endParaRPr lang="en-US" sz="950" dirty="0">
              <a:latin typeface="+mj-lt"/>
            </a:endParaRPr>
          </a:p>
          <a:p>
            <a:pPr marL="0" indent="0">
              <a:spcBef>
                <a:spcPts val="0"/>
              </a:spcBef>
              <a:buNone/>
            </a:pPr>
            <a:r>
              <a:rPr lang="en-US" sz="950" dirty="0" err="1">
                <a:latin typeface="+mj-lt"/>
              </a:rPr>
              <a:t>Turan</a:t>
            </a:r>
            <a:r>
              <a:rPr lang="en-US" sz="950" dirty="0">
                <a:latin typeface="+mj-lt"/>
              </a:rPr>
              <a:t>, V., </a:t>
            </a:r>
            <a:r>
              <a:rPr lang="en-US" sz="950" dirty="0" err="1">
                <a:latin typeface="+mj-lt"/>
              </a:rPr>
              <a:t>Bedoschi</a:t>
            </a:r>
            <a:r>
              <a:rPr lang="en-US" sz="950" dirty="0">
                <a:latin typeface="+mj-lt"/>
              </a:rPr>
              <a:t>, G., </a:t>
            </a:r>
            <a:r>
              <a:rPr lang="en-US" sz="950" dirty="0" err="1">
                <a:latin typeface="+mj-lt"/>
              </a:rPr>
              <a:t>Emirdar</a:t>
            </a:r>
            <a:r>
              <a:rPr lang="en-US" sz="950" dirty="0">
                <a:latin typeface="+mj-lt"/>
              </a:rPr>
              <a:t>, V., Moy, F., &amp; </a:t>
            </a:r>
            <a:r>
              <a:rPr lang="en-US" sz="950" dirty="0" err="1">
                <a:latin typeface="+mj-lt"/>
              </a:rPr>
              <a:t>Oktay</a:t>
            </a:r>
            <a:r>
              <a:rPr lang="en-US" sz="950" dirty="0">
                <a:latin typeface="+mj-lt"/>
              </a:rPr>
              <a:t>, K. (2018). Ovarian stimulation in patients with cancer: impact of letrozole and BRCA mutations on fertility preservation cycle outcomes. </a:t>
            </a:r>
            <a:r>
              <a:rPr lang="en-US" sz="950" i="1" dirty="0">
                <a:latin typeface="+mj-lt"/>
              </a:rPr>
              <a:t>Reproductive Sciences,</a:t>
            </a:r>
            <a:r>
              <a:rPr lang="en-US" sz="950" dirty="0">
                <a:latin typeface="+mj-lt"/>
              </a:rPr>
              <a:t> </a:t>
            </a:r>
            <a:r>
              <a:rPr lang="en-US" sz="950" i="1" dirty="0">
                <a:latin typeface="+mj-lt"/>
              </a:rPr>
              <a:t>25</a:t>
            </a:r>
            <a:r>
              <a:rPr lang="en-US" sz="950" dirty="0">
                <a:latin typeface="+mj-lt"/>
              </a:rPr>
              <a:t>(1), 26-32. doi:10.1177/1933719117728800.</a:t>
            </a:r>
          </a:p>
          <a:p>
            <a:pPr marL="0" indent="0">
              <a:spcBef>
                <a:spcPts val="0"/>
              </a:spcBef>
              <a:buNone/>
            </a:pPr>
            <a:endParaRPr lang="en-US" sz="950" dirty="0">
              <a:latin typeface="+mj-lt"/>
            </a:endParaRPr>
          </a:p>
          <a:p>
            <a:pPr marL="0" indent="0">
              <a:spcBef>
                <a:spcPts val="0"/>
              </a:spcBef>
              <a:buNone/>
            </a:pPr>
            <a:r>
              <a:rPr lang="en-US" sz="950" dirty="0" err="1">
                <a:latin typeface="+mj-lt"/>
              </a:rPr>
              <a:t>Turan</a:t>
            </a:r>
            <a:r>
              <a:rPr lang="en-US" sz="950" dirty="0">
                <a:latin typeface="+mj-lt"/>
              </a:rPr>
              <a:t>, V., </a:t>
            </a:r>
            <a:r>
              <a:rPr lang="en-US" sz="950" dirty="0" err="1">
                <a:latin typeface="+mj-lt"/>
              </a:rPr>
              <a:t>Lambertini</a:t>
            </a:r>
            <a:r>
              <a:rPr lang="en-US" sz="950" dirty="0">
                <a:latin typeface="+mj-lt"/>
              </a:rPr>
              <a:t>, M., Lee, D.Y., Wang, E., </a:t>
            </a:r>
            <a:r>
              <a:rPr lang="en-US" sz="950" dirty="0" err="1">
                <a:latin typeface="+mj-lt"/>
              </a:rPr>
              <a:t>Clatot</a:t>
            </a:r>
            <a:r>
              <a:rPr lang="en-US" sz="950" dirty="0">
                <a:latin typeface="+mj-lt"/>
              </a:rPr>
              <a:t>, F., </a:t>
            </a:r>
            <a:r>
              <a:rPr lang="en-US" sz="950" dirty="0" err="1">
                <a:latin typeface="+mj-lt"/>
              </a:rPr>
              <a:t>Karlan</a:t>
            </a:r>
            <a:r>
              <a:rPr lang="en-US" sz="950" dirty="0">
                <a:latin typeface="+mj-lt"/>
              </a:rPr>
              <a:t>, B.Y., </a:t>
            </a:r>
            <a:r>
              <a:rPr lang="en-US" sz="950" dirty="0" err="1">
                <a:latin typeface="+mj-lt"/>
              </a:rPr>
              <a:t>Demeestere</a:t>
            </a:r>
            <a:r>
              <a:rPr lang="en-US" sz="950" dirty="0">
                <a:latin typeface="+mj-lt"/>
              </a:rPr>
              <a:t>, I., Bang, H., </a:t>
            </a:r>
            <a:r>
              <a:rPr lang="en-US" sz="950" dirty="0" err="1">
                <a:latin typeface="+mj-lt"/>
              </a:rPr>
              <a:t>Oktay</a:t>
            </a:r>
            <a:r>
              <a:rPr lang="en-US" sz="950" dirty="0">
                <a:latin typeface="+mj-lt"/>
              </a:rPr>
              <a:t>, K. (2021). Association of germline BRCA pathogenic variants with diminished ovarian reserve: a meta-analysis of individual patient-level data. </a:t>
            </a:r>
            <a:r>
              <a:rPr lang="en-US" sz="950" i="1" dirty="0">
                <a:latin typeface="+mj-lt"/>
              </a:rPr>
              <a:t>Journal of Clinical Oncology, 39</a:t>
            </a:r>
            <a:r>
              <a:rPr lang="en-US" sz="950" dirty="0">
                <a:latin typeface="+mj-lt"/>
              </a:rPr>
              <a:t>(18):2016-2024. doi:10.1200/JCO.20.02880. </a:t>
            </a:r>
          </a:p>
          <a:p>
            <a:pPr marL="0" indent="0">
              <a:spcBef>
                <a:spcPts val="0"/>
              </a:spcBef>
              <a:buNone/>
            </a:pPr>
            <a:endParaRPr lang="en-US" sz="950" dirty="0">
              <a:latin typeface="+mj-lt"/>
            </a:endParaRPr>
          </a:p>
          <a:p>
            <a:pPr marL="0" indent="0">
              <a:spcBef>
                <a:spcPts val="0"/>
              </a:spcBef>
              <a:buNone/>
            </a:pPr>
            <a:endParaRPr lang="en-US" sz="950" dirty="0">
              <a:latin typeface="+mj-lt"/>
            </a:endParaRPr>
          </a:p>
          <a:p>
            <a:pPr marL="0" indent="0">
              <a:buNone/>
            </a:pPr>
            <a:endParaRPr lang="en-US" sz="950" dirty="0">
              <a:latin typeface="+mj-lt"/>
            </a:endParaRPr>
          </a:p>
        </p:txBody>
      </p:sp>
    </p:spTree>
    <p:extLst>
      <p:ext uri="{BB962C8B-B14F-4D97-AF65-F5344CB8AC3E}">
        <p14:creationId xmlns:p14="http://schemas.microsoft.com/office/powerpoint/2010/main" val="3206917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1E9F-49B5-5242-B681-414659CF7134}"/>
              </a:ext>
            </a:extLst>
          </p:cNvPr>
          <p:cNvSpPr>
            <a:spLocks noGrp="1"/>
          </p:cNvSpPr>
          <p:nvPr>
            <p:ph type="title"/>
          </p:nvPr>
        </p:nvSpPr>
        <p:spPr>
          <a:xfrm>
            <a:off x="457200" y="228600"/>
            <a:ext cx="8229600" cy="1143000"/>
          </a:xfrm>
        </p:spPr>
        <p:txBody>
          <a:bodyPr/>
          <a:lstStyle/>
          <a:p>
            <a:r>
              <a:rPr lang="en-US" dirty="0"/>
              <a:t>References (continued)</a:t>
            </a:r>
          </a:p>
        </p:txBody>
      </p:sp>
      <p:sp>
        <p:nvSpPr>
          <p:cNvPr id="3" name="Content Placeholder 2">
            <a:extLst>
              <a:ext uri="{FF2B5EF4-FFF2-40B4-BE49-F238E27FC236}">
                <a16:creationId xmlns:a16="http://schemas.microsoft.com/office/drawing/2014/main" id="{B35FBF36-7010-6D42-A54B-DF69378519B7}"/>
              </a:ext>
            </a:extLst>
          </p:cNvPr>
          <p:cNvSpPr>
            <a:spLocks noGrp="1"/>
          </p:cNvSpPr>
          <p:nvPr>
            <p:ph idx="1"/>
          </p:nvPr>
        </p:nvSpPr>
        <p:spPr>
          <a:xfrm>
            <a:off x="457200" y="990600"/>
            <a:ext cx="8229600" cy="4114800"/>
          </a:xfrm>
        </p:spPr>
        <p:txBody>
          <a:bodyPr>
            <a:noAutofit/>
          </a:bodyPr>
          <a:lstStyle/>
          <a:p>
            <a:pPr marL="0" indent="0">
              <a:buNone/>
            </a:pPr>
            <a:endParaRPr lang="en-US" sz="950" dirty="0">
              <a:solidFill>
                <a:srgbClr val="212121"/>
              </a:solidFill>
              <a:latin typeface="+mj-lt"/>
            </a:endParaRPr>
          </a:p>
          <a:p>
            <a:pPr marL="0" indent="0">
              <a:spcBef>
                <a:spcPts val="0"/>
              </a:spcBef>
              <a:buNone/>
            </a:pPr>
            <a:r>
              <a:rPr lang="en-US" sz="950" err="1">
                <a:latin typeface="+mj-lt"/>
              </a:rPr>
              <a:t>Vakalopoulos</a:t>
            </a:r>
            <a:r>
              <a:rPr lang="en-US" sz="950" dirty="0">
                <a:latin typeface="+mj-lt"/>
              </a:rPr>
              <a:t>, I., Dimou, P., Anagnostou, I., &amp; </a:t>
            </a:r>
            <a:r>
              <a:rPr lang="en-US" sz="950" err="1">
                <a:latin typeface="+mj-lt"/>
              </a:rPr>
              <a:t>Zeginiadou</a:t>
            </a:r>
            <a:r>
              <a:rPr lang="en-US" sz="950" dirty="0">
                <a:latin typeface="+mj-lt"/>
              </a:rPr>
              <a:t>, T. (2015). Impact of cancer and cancer treatment on male fertility. </a:t>
            </a:r>
            <a:r>
              <a:rPr lang="en-US" sz="950" i="1" dirty="0">
                <a:latin typeface="+mj-lt"/>
              </a:rPr>
              <a:t>Hormones, 14</a:t>
            </a:r>
            <a:r>
              <a:rPr lang="en-US" sz="950" dirty="0">
                <a:latin typeface="+mj-lt"/>
              </a:rPr>
              <a:t>(4):579-589. doi:10.14310/horm.2002.1620.</a:t>
            </a:r>
          </a:p>
          <a:p>
            <a:pPr marL="0" indent="0">
              <a:buNone/>
            </a:pPr>
            <a:endParaRPr lang="en-US" sz="950" dirty="0">
              <a:latin typeface="+mj-lt"/>
            </a:endParaRPr>
          </a:p>
          <a:p>
            <a:pPr marL="0" indent="0">
              <a:buNone/>
            </a:pPr>
            <a:r>
              <a:rPr lang="en-US" sz="950" b="0" i="0" dirty="0">
                <a:solidFill>
                  <a:srgbClr val="212121"/>
                </a:solidFill>
                <a:effectLst/>
                <a:latin typeface="+mj-lt"/>
              </a:rPr>
              <a:t>Turan, V., &amp; Oktay, K. (2020). BRCA-related ATM-mediated DNA double-strand break repair and ovarian aging</a:t>
            </a:r>
            <a:r>
              <a:rPr lang="en-US" sz="950" b="0" i="1" dirty="0">
                <a:solidFill>
                  <a:srgbClr val="212121"/>
                </a:solidFill>
                <a:effectLst/>
                <a:latin typeface="+mj-lt"/>
              </a:rPr>
              <a:t>. Human Reproduction Update, 26</a:t>
            </a:r>
            <a:r>
              <a:rPr lang="en-US" sz="950" b="0" i="0" dirty="0">
                <a:solidFill>
                  <a:srgbClr val="212121"/>
                </a:solidFill>
                <a:effectLst/>
                <a:latin typeface="+mj-lt"/>
              </a:rPr>
              <a:t>(1), 43-57. doi:10.1093/</a:t>
            </a:r>
            <a:r>
              <a:rPr lang="en-US" sz="950" b="0" i="0" err="1">
                <a:solidFill>
                  <a:srgbClr val="212121"/>
                </a:solidFill>
                <a:effectLst/>
                <a:latin typeface="+mj-lt"/>
              </a:rPr>
              <a:t>humupd</a:t>
            </a:r>
            <a:r>
              <a:rPr lang="en-US" sz="950" b="0" i="0" dirty="0">
                <a:solidFill>
                  <a:srgbClr val="212121"/>
                </a:solidFill>
                <a:effectLst/>
                <a:latin typeface="+mj-lt"/>
              </a:rPr>
              <a:t>/dmz043.</a:t>
            </a:r>
            <a:endParaRPr lang="en-US" sz="950" dirty="0">
              <a:latin typeface="+mj-lt"/>
            </a:endParaRPr>
          </a:p>
          <a:p>
            <a:pPr marL="0" indent="0">
              <a:buNone/>
            </a:pPr>
            <a:endParaRPr lang="en-US" sz="950" dirty="0">
              <a:solidFill>
                <a:srgbClr val="212121"/>
              </a:solidFill>
              <a:latin typeface="+mj-lt"/>
            </a:endParaRPr>
          </a:p>
          <a:p>
            <a:pPr marL="0" indent="0" algn="l">
              <a:buNone/>
            </a:pPr>
            <a:r>
              <a:rPr lang="en-US" sz="950" b="0" i="0" u="none" strike="noStrike" baseline="0" dirty="0">
                <a:latin typeface="Arial"/>
                <a:cs typeface="Arial"/>
              </a:rPr>
              <a:t>ASRM. (2019). Fertility preservation in patients undergoing gonadotoxic therapy or gonadectomy: A committee opinion. </a:t>
            </a:r>
            <a:r>
              <a:rPr lang="en-US" sz="950" b="0" i="1" u="none" strike="noStrike" baseline="0" dirty="0">
                <a:latin typeface="Arial"/>
                <a:cs typeface="Arial"/>
              </a:rPr>
              <a:t>Fertility and Sterility</a:t>
            </a:r>
            <a:r>
              <a:rPr lang="en-US" sz="950" b="0" i="0" u="none" strike="noStrike" baseline="0" dirty="0">
                <a:latin typeface="Arial"/>
                <a:cs typeface="Arial"/>
              </a:rPr>
              <a:t>, </a:t>
            </a:r>
            <a:r>
              <a:rPr lang="en-US" sz="950" b="0" i="1" u="none" strike="noStrike" baseline="0" dirty="0">
                <a:latin typeface="Arial"/>
                <a:cs typeface="Arial"/>
              </a:rPr>
              <a:t>112</a:t>
            </a:r>
            <a:r>
              <a:rPr lang="en-US" sz="950" b="0" i="0" u="none" strike="noStrike" baseline="0" dirty="0">
                <a:latin typeface="Arial"/>
                <a:cs typeface="Arial"/>
              </a:rPr>
              <a:t>, 1022–1033.</a:t>
            </a:r>
            <a:endParaRPr lang="en-US" sz="950" dirty="0">
              <a:solidFill>
                <a:srgbClr val="212121"/>
              </a:solidFill>
              <a:latin typeface="Arial"/>
              <a:cs typeface="Arial"/>
            </a:endParaRPr>
          </a:p>
          <a:p>
            <a:pPr marL="0" indent="0">
              <a:buNone/>
            </a:pPr>
            <a:endParaRPr lang="en-US" sz="950" dirty="0">
              <a:solidFill>
                <a:srgbClr val="212121"/>
              </a:solidFill>
              <a:highlight>
                <a:srgbClr val="FFFF00"/>
              </a:highlight>
              <a:latin typeface="+mj-lt"/>
            </a:endParaRPr>
          </a:p>
          <a:p>
            <a:pPr marL="0" indent="0">
              <a:buNone/>
            </a:pPr>
            <a:r>
              <a:rPr lang="en-US" sz="950" b="0" i="0" dirty="0">
                <a:solidFill>
                  <a:srgbClr val="212121"/>
                </a:solidFill>
                <a:effectLst/>
                <a:latin typeface="Arial"/>
                <a:cs typeface="Arial"/>
              </a:rPr>
              <a:t>Faddy MJ, Gosden RG, Oktay K, Nelson JF. Factoring in complexity and oocyte memory--can transformations and </a:t>
            </a:r>
            <a:r>
              <a:rPr lang="en-US" sz="950" b="0" i="0" err="1">
                <a:solidFill>
                  <a:srgbClr val="212121"/>
                </a:solidFill>
                <a:effectLst/>
                <a:latin typeface="Arial"/>
                <a:cs typeface="Arial"/>
              </a:rPr>
              <a:t>cyperpathology</a:t>
            </a:r>
            <a:r>
              <a:rPr lang="en-US" sz="950" b="0" i="0" dirty="0">
                <a:solidFill>
                  <a:srgbClr val="212121"/>
                </a:solidFill>
                <a:effectLst/>
                <a:latin typeface="Arial"/>
                <a:cs typeface="Arial"/>
              </a:rPr>
              <a:t> distort reality? Fertil Steril. 1999 Jun;71(6):1170-2. </a:t>
            </a:r>
            <a:r>
              <a:rPr lang="en-US" sz="950" b="0" i="0" err="1">
                <a:solidFill>
                  <a:srgbClr val="212121"/>
                </a:solidFill>
                <a:effectLst/>
                <a:latin typeface="Arial"/>
                <a:cs typeface="Arial"/>
              </a:rPr>
              <a:t>doi</a:t>
            </a:r>
            <a:r>
              <a:rPr lang="en-US" sz="950" b="0" i="0" dirty="0">
                <a:solidFill>
                  <a:srgbClr val="212121"/>
                </a:solidFill>
                <a:effectLst/>
                <a:latin typeface="Arial"/>
                <a:cs typeface="Arial"/>
              </a:rPr>
              <a:t>: 10.1016/s0015-0282(99)00125-9. Erratum in: Fertil Steril 1999 Aug;72(2):382. PMID: 10360935.</a:t>
            </a:r>
            <a:endParaRPr lang="en-US" sz="950" dirty="0">
              <a:solidFill>
                <a:srgbClr val="212121"/>
              </a:solidFill>
              <a:highlight>
                <a:srgbClr val="FFFF00"/>
              </a:highlight>
              <a:latin typeface="Arial"/>
              <a:cs typeface="Arial"/>
            </a:endParaRPr>
          </a:p>
          <a:p>
            <a:pPr marL="0" indent="0">
              <a:buNone/>
            </a:pPr>
            <a:endParaRPr lang="en-US" sz="950" dirty="0">
              <a:effectLst/>
              <a:latin typeface="+mj-lt"/>
              <a:ea typeface="Times New Roman" panose="02020603050405020304" pitchFamily="18" charset="0"/>
              <a:cs typeface="Times New Roman" panose="02020603050405020304" pitchFamily="18" charset="0"/>
            </a:endParaRPr>
          </a:p>
          <a:p>
            <a:pPr marL="0" indent="0">
              <a:buNone/>
            </a:pPr>
            <a:endParaRPr lang="en-US" sz="950" dirty="0">
              <a:solidFill>
                <a:srgbClr val="212121"/>
              </a:solidFill>
              <a:effectLst/>
              <a:latin typeface="+mj-lt"/>
              <a:ea typeface="Times New Roman" panose="02020603050405020304" pitchFamily="18" charset="0"/>
              <a:cs typeface="Times New Roman" panose="02020603050405020304" pitchFamily="18" charset="0"/>
            </a:endParaRPr>
          </a:p>
          <a:p>
            <a:pPr marL="0" indent="0">
              <a:buNone/>
            </a:pPr>
            <a:endParaRPr lang="en-US" sz="950" dirty="0">
              <a:latin typeface="+mj-lt"/>
            </a:endParaRPr>
          </a:p>
          <a:p>
            <a:pPr marL="0" indent="0">
              <a:buNone/>
            </a:pPr>
            <a:endParaRPr lang="en-US" sz="950" dirty="0">
              <a:latin typeface="+mj-lt"/>
            </a:endParaRPr>
          </a:p>
        </p:txBody>
      </p:sp>
    </p:spTree>
    <p:extLst>
      <p:ext uri="{BB962C8B-B14F-4D97-AF65-F5344CB8AC3E}">
        <p14:creationId xmlns:p14="http://schemas.microsoft.com/office/powerpoint/2010/main" val="2564892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04800"/>
            <a:ext cx="8229600" cy="1143000"/>
          </a:xfrm>
        </p:spPr>
        <p:txBody>
          <a:bodyPr/>
          <a:lstStyle/>
          <a:p>
            <a:r>
              <a:rPr lang="en-US" dirty="0"/>
              <a:t>Acknowledgments</a:t>
            </a:r>
          </a:p>
        </p:txBody>
      </p:sp>
      <p:sp>
        <p:nvSpPr>
          <p:cNvPr id="3" name="Content Placeholder 2"/>
          <p:cNvSpPr>
            <a:spLocks noGrp="1"/>
          </p:cNvSpPr>
          <p:nvPr>
            <p:ph idx="1"/>
            <p:custDataLst>
              <p:tags r:id="rId2"/>
            </p:custDataLst>
          </p:nvPr>
        </p:nvSpPr>
        <p:spPr/>
        <p:txBody>
          <a:bodyPr>
            <a:normAutofit fontScale="77500" lnSpcReduction="20000"/>
          </a:bodyPr>
          <a:lstStyle/>
          <a:p>
            <a:pPr marL="0" indent="0">
              <a:buNone/>
            </a:pPr>
            <a:r>
              <a:rPr lang="en-US" dirty="0"/>
              <a:t>This training was supported by Cooperative Agreement #NU58DP006461-04 from the Centers for Disease Control and Prevention (CDC).</a:t>
            </a:r>
          </a:p>
          <a:p>
            <a:pPr marL="0" indent="0">
              <a:buNone/>
            </a:pPr>
            <a:endParaRPr lang="en-US" dirty="0"/>
          </a:p>
          <a:p>
            <a:pPr marL="0" indent="0">
              <a:buNone/>
            </a:pPr>
            <a:r>
              <a:rPr lang="en-US" dirty="0"/>
              <a:t>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 </a:t>
            </a:r>
          </a:p>
          <a:p>
            <a:endParaRPr lang="en-US" dirty="0"/>
          </a:p>
        </p:txBody>
      </p:sp>
    </p:spTree>
    <p:extLst>
      <p:ext uri="{BB962C8B-B14F-4D97-AF65-F5344CB8AC3E}">
        <p14:creationId xmlns:p14="http://schemas.microsoft.com/office/powerpoint/2010/main" val="704343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04800"/>
            <a:ext cx="8229600" cy="1143000"/>
          </a:xfrm>
        </p:spPr>
        <p:txBody>
          <a:bodyPr/>
          <a:lstStyle/>
          <a:p>
            <a:r>
              <a:rPr lang="en-US" dirty="0"/>
              <a:t>Thank you!</a:t>
            </a:r>
          </a:p>
        </p:txBody>
      </p:sp>
      <p:sp>
        <p:nvSpPr>
          <p:cNvPr id="3" name="Content Placeholder 2"/>
          <p:cNvSpPr>
            <a:spLocks noGrp="1"/>
          </p:cNvSpPr>
          <p:nvPr>
            <p:ph idx="1"/>
            <p:custDataLst>
              <p:tags r:id="rId2"/>
            </p:custDataLst>
          </p:nvPr>
        </p:nvSpPr>
        <p:spPr>
          <a:xfrm>
            <a:off x="457200" y="1371600"/>
            <a:ext cx="8229600" cy="3810000"/>
          </a:xfrm>
        </p:spPr>
        <p:txBody>
          <a:bodyPr/>
          <a:lstStyle/>
          <a:p>
            <a:pPr marL="0" indent="0" algn="ctr">
              <a:buNone/>
            </a:pPr>
            <a:r>
              <a:rPr lang="en-US" sz="2500" dirty="0" err="1"/>
              <a:t>Kutluk</a:t>
            </a:r>
            <a:r>
              <a:rPr lang="en-US" sz="2500" dirty="0"/>
              <a:t> </a:t>
            </a:r>
            <a:r>
              <a:rPr lang="en-US" sz="2500" dirty="0" err="1"/>
              <a:t>Oktay</a:t>
            </a:r>
            <a:r>
              <a:rPr lang="en-US" sz="2500" dirty="0"/>
              <a:t> MD</a:t>
            </a:r>
            <a:r>
              <a:rPr lang="en-US" sz="2500"/>
              <a:t>, PhD</a:t>
            </a:r>
          </a:p>
          <a:p>
            <a:pPr marL="0" indent="0" algn="ctr">
              <a:buNone/>
            </a:pPr>
            <a:r>
              <a:rPr lang="en-US" sz="2500"/>
              <a:t>kutluk</a:t>
            </a:r>
            <a:r>
              <a:rPr lang="en-US" sz="2500" dirty="0" err="1"/>
              <a:t>.oktay@yale.edu</a:t>
            </a:r>
            <a:br>
              <a:rPr lang="en-US" sz="2500" dirty="0"/>
            </a:br>
            <a:endParaRPr lang="en-US" sz="2500" dirty="0"/>
          </a:p>
          <a:p>
            <a:pPr marL="0" indent="0" algn="ctr">
              <a:buNone/>
            </a:pPr>
            <a:r>
              <a:rPr lang="en-US" dirty="0"/>
              <a:t>Follow us on Twitter: </a:t>
            </a:r>
            <a:r>
              <a:rPr lang="en-US" dirty="0">
                <a:solidFill>
                  <a:srgbClr val="0096D6"/>
                </a:solidFill>
              </a:rPr>
              <a:t>@</a:t>
            </a:r>
            <a:r>
              <a:rPr lang="en-US" dirty="0" err="1">
                <a:solidFill>
                  <a:srgbClr val="0096D6"/>
                </a:solidFill>
              </a:rPr>
              <a:t>GWCancer</a:t>
            </a:r>
            <a:endParaRPr lang="en-US" dirty="0">
              <a:solidFill>
                <a:srgbClr val="0096D6"/>
              </a:solidFill>
            </a:endParaRPr>
          </a:p>
          <a:p>
            <a:pPr marL="0" indent="0" algn="ctr">
              <a:buNone/>
            </a:pPr>
            <a:r>
              <a:rPr lang="en-US" dirty="0">
                <a:solidFill>
                  <a:srgbClr val="0096D6"/>
                </a:solidFill>
              </a:rPr>
              <a:t>www.gwcancercenter.org </a:t>
            </a:r>
          </a:p>
          <a:p>
            <a:pPr marL="0" indent="0">
              <a:buNone/>
            </a:pPr>
            <a:endParaRPr lang="en-US" dirty="0"/>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6853" r="17977"/>
          <a:stretch/>
        </p:blipFill>
        <p:spPr>
          <a:xfrm>
            <a:off x="753208" y="2667000"/>
            <a:ext cx="552450" cy="566737"/>
          </a:xfrm>
          <a:prstGeom prst="rect">
            <a:avLst/>
          </a:prstGeom>
        </p:spPr>
      </p:pic>
      <p:sp>
        <p:nvSpPr>
          <p:cNvPr id="6" name="TextBox 5"/>
          <p:cNvSpPr txBox="1"/>
          <p:nvPr>
            <p:custDataLst>
              <p:tags r:id="rId3"/>
            </p:custDataLst>
          </p:nvPr>
        </p:nvSpPr>
        <p:spPr>
          <a:xfrm>
            <a:off x="0" y="4239161"/>
            <a:ext cx="9179169" cy="1246495"/>
          </a:xfrm>
          <a:prstGeom prst="rect">
            <a:avLst/>
          </a:prstGeom>
          <a:noFill/>
        </p:spPr>
        <p:txBody>
          <a:bodyPr wrap="square" rtlCol="0">
            <a:spAutoFit/>
          </a:bodyPr>
          <a:lstStyle/>
          <a:p>
            <a:pPr algn="ctr"/>
            <a:r>
              <a:rPr lang="en-US" sz="1500" i="1" dirty="0">
                <a:solidFill>
                  <a:schemeClr val="tx1">
                    <a:lumMod val="75000"/>
                    <a:lumOff val="25000"/>
                  </a:schemeClr>
                </a:solidFill>
              </a:rPr>
              <a:t>Sign-up for the GW Cancer Center’s Patient Navigation </a:t>
            </a:r>
            <a:br>
              <a:rPr lang="en-US" sz="1500" i="1" dirty="0">
                <a:solidFill>
                  <a:schemeClr val="tx1">
                    <a:lumMod val="75000"/>
                    <a:lumOff val="25000"/>
                  </a:schemeClr>
                </a:solidFill>
              </a:rPr>
            </a:br>
            <a:r>
              <a:rPr lang="en-US" sz="1500" i="1" dirty="0">
                <a:solidFill>
                  <a:schemeClr val="tx1">
                    <a:lumMod val="75000"/>
                    <a:lumOff val="25000"/>
                  </a:schemeClr>
                </a:solidFill>
              </a:rPr>
              <a:t>and Survivorship E-Newsletter</a:t>
            </a:r>
            <a:r>
              <a:rPr lang="en-US" sz="1500" dirty="0">
                <a:solidFill>
                  <a:schemeClr val="tx1">
                    <a:lumMod val="75000"/>
                    <a:lumOff val="25000"/>
                  </a:schemeClr>
                </a:solidFill>
              </a:rPr>
              <a:t>: </a:t>
            </a:r>
            <a:r>
              <a:rPr lang="en-US" sz="1500" b="1" dirty="0">
                <a:solidFill>
                  <a:srgbClr val="0096D6"/>
                </a:solidFill>
              </a:rPr>
              <a:t>bit.ly/</a:t>
            </a:r>
            <a:r>
              <a:rPr lang="en-US" sz="1500" b="1" dirty="0" err="1">
                <a:solidFill>
                  <a:srgbClr val="0096D6"/>
                </a:solidFill>
              </a:rPr>
              <a:t>PNSurvEnews</a:t>
            </a:r>
            <a:r>
              <a:rPr lang="en-US" sz="1500" dirty="0">
                <a:solidFill>
                  <a:schemeClr val="tx1">
                    <a:lumMod val="75000"/>
                    <a:lumOff val="25000"/>
                  </a:schemeClr>
                </a:solidFill>
              </a:rPr>
              <a:t>  </a:t>
            </a:r>
          </a:p>
          <a:p>
            <a:pPr algn="ctr"/>
            <a:endParaRPr lang="en-US" sz="1500" dirty="0">
              <a:solidFill>
                <a:schemeClr val="tx1">
                  <a:lumMod val="75000"/>
                  <a:lumOff val="25000"/>
                </a:schemeClr>
              </a:solidFill>
            </a:endParaRPr>
          </a:p>
          <a:p>
            <a:pPr algn="ctr"/>
            <a:r>
              <a:rPr lang="en-US" sz="1500" dirty="0">
                <a:solidFill>
                  <a:schemeClr val="tx1">
                    <a:lumMod val="75000"/>
                    <a:lumOff val="25000"/>
                  </a:schemeClr>
                </a:solidFill>
              </a:rPr>
              <a:t>S</a:t>
            </a:r>
            <a:r>
              <a:rPr lang="en-US" sz="1500" i="1" dirty="0">
                <a:solidFill>
                  <a:schemeClr val="tx1">
                    <a:lumMod val="75000"/>
                    <a:lumOff val="25000"/>
                  </a:schemeClr>
                </a:solidFill>
              </a:rPr>
              <a:t>ign-up for the GW Cancer Center’s Cancer Control </a:t>
            </a:r>
            <a:br>
              <a:rPr lang="en-US" sz="1500" i="1" dirty="0">
                <a:solidFill>
                  <a:schemeClr val="tx1">
                    <a:lumMod val="75000"/>
                    <a:lumOff val="25000"/>
                  </a:schemeClr>
                </a:solidFill>
              </a:rPr>
            </a:br>
            <a:r>
              <a:rPr lang="en-US" sz="1500" i="1" dirty="0">
                <a:solidFill>
                  <a:schemeClr val="tx1">
                    <a:lumMod val="75000"/>
                    <a:lumOff val="25000"/>
                  </a:schemeClr>
                </a:solidFill>
              </a:rPr>
              <a:t>Technical </a:t>
            </a:r>
            <a:r>
              <a:rPr lang="en-US" altLang="en-US" sz="1500" i="1" dirty="0">
                <a:solidFill>
                  <a:schemeClr val="tx1">
                    <a:lumMod val="75000"/>
                    <a:lumOff val="25000"/>
                  </a:schemeClr>
                </a:solidFill>
              </a:rPr>
              <a:t>Assistance E-Newsletter</a:t>
            </a:r>
            <a:r>
              <a:rPr lang="en-US" altLang="en-US" sz="1500" dirty="0">
                <a:solidFill>
                  <a:schemeClr val="tx1">
                    <a:lumMod val="75000"/>
                    <a:lumOff val="25000"/>
                  </a:schemeClr>
                </a:solidFill>
              </a:rPr>
              <a:t>: </a:t>
            </a:r>
            <a:r>
              <a:rPr lang="en-US" sz="1500" b="1" dirty="0">
                <a:solidFill>
                  <a:srgbClr val="0096D6"/>
                </a:solidFill>
              </a:rPr>
              <a:t>bit.ly/</a:t>
            </a:r>
            <a:r>
              <a:rPr lang="en-US" sz="1500" b="1" dirty="0" err="1">
                <a:solidFill>
                  <a:srgbClr val="0096D6"/>
                </a:solidFill>
              </a:rPr>
              <a:t>TAPenews</a:t>
            </a:r>
            <a:r>
              <a:rPr lang="en-US" sz="1500" b="1" dirty="0">
                <a:solidFill>
                  <a:srgbClr val="0096D6"/>
                </a:solidFill>
              </a:rPr>
              <a:t> </a:t>
            </a:r>
          </a:p>
        </p:txBody>
      </p:sp>
    </p:spTree>
    <p:extLst>
      <p:ext uri="{BB962C8B-B14F-4D97-AF65-F5344CB8AC3E}">
        <p14:creationId xmlns:p14="http://schemas.microsoft.com/office/powerpoint/2010/main" val="316195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C69F-A3FD-ED44-A700-10DC61957D2D}"/>
              </a:ext>
            </a:extLst>
          </p:cNvPr>
          <p:cNvSpPr>
            <a:spLocks noGrp="1"/>
          </p:cNvSpPr>
          <p:nvPr>
            <p:ph type="title"/>
          </p:nvPr>
        </p:nvSpPr>
        <p:spPr/>
        <p:txBody>
          <a:bodyPr>
            <a:normAutofit fontScale="90000"/>
          </a:bodyPr>
          <a:lstStyle/>
          <a:p>
            <a:r>
              <a:rPr lang="en-US" dirty="0"/>
              <a:t>Infertility and Patients with Cancer</a:t>
            </a:r>
          </a:p>
        </p:txBody>
      </p:sp>
      <p:pic>
        <p:nvPicPr>
          <p:cNvPr id="7" name="Picture 6" descr="A person with his hand on his chin&#10;&#10;">
            <a:extLst>
              <a:ext uri="{FF2B5EF4-FFF2-40B4-BE49-F238E27FC236}">
                <a16:creationId xmlns:a16="http://schemas.microsoft.com/office/drawing/2014/main" id="{CF6173ED-EAF3-4EAB-ACB2-84C3E4C150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0" t="-2147" r="-2370" b="15820"/>
          <a:stretch/>
        </p:blipFill>
        <p:spPr>
          <a:xfrm>
            <a:off x="1622613" y="2181894"/>
            <a:ext cx="1926160" cy="2494212"/>
          </a:xfrm>
          <a:prstGeom prst="rect">
            <a:avLst/>
          </a:prstGeom>
        </p:spPr>
      </p:pic>
      <p:pic>
        <p:nvPicPr>
          <p:cNvPr id="8" name="Picture 7" descr="Person facing brick wall">
            <a:extLst>
              <a:ext uri="{FF2B5EF4-FFF2-40B4-BE49-F238E27FC236}">
                <a16:creationId xmlns:a16="http://schemas.microsoft.com/office/drawing/2014/main" id="{61694554-C563-462A-B426-14AAFE7073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623" t="23333" r="26934"/>
          <a:stretch/>
        </p:blipFill>
        <p:spPr>
          <a:xfrm>
            <a:off x="5549340" y="2239436"/>
            <a:ext cx="1972045" cy="2432188"/>
          </a:xfrm>
          <a:prstGeom prst="rect">
            <a:avLst/>
          </a:prstGeom>
        </p:spPr>
      </p:pic>
      <p:sp>
        <p:nvSpPr>
          <p:cNvPr id="9" name="TextBox 8">
            <a:extLst>
              <a:ext uri="{FF2B5EF4-FFF2-40B4-BE49-F238E27FC236}">
                <a16:creationId xmlns:a16="http://schemas.microsoft.com/office/drawing/2014/main" id="{61FF0ADE-7220-4DC5-9FEB-FA75B7AD525D}"/>
              </a:ext>
            </a:extLst>
          </p:cNvPr>
          <p:cNvSpPr txBox="1"/>
          <p:nvPr/>
        </p:nvSpPr>
        <p:spPr>
          <a:xfrm>
            <a:off x="2819400" y="5280456"/>
            <a:ext cx="5059261"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
        <p:nvSpPr>
          <p:cNvPr id="10" name="Rectangle 9">
            <a:extLst>
              <a:ext uri="{FF2B5EF4-FFF2-40B4-BE49-F238E27FC236}">
                <a16:creationId xmlns:a16="http://schemas.microsoft.com/office/drawing/2014/main" id="{57C89021-CF9B-49B8-A41B-C585314668C9}"/>
              </a:ext>
            </a:extLst>
          </p:cNvPr>
          <p:cNvSpPr/>
          <p:nvPr/>
        </p:nvSpPr>
        <p:spPr>
          <a:xfrm>
            <a:off x="1594898" y="1716664"/>
            <a:ext cx="1926160" cy="381000"/>
          </a:xfrm>
          <a:prstGeom prst="rect">
            <a:avLst/>
          </a:prstGeom>
          <a:solidFill>
            <a:srgbClr val="033C5A"/>
          </a:solidFill>
          <a:ln>
            <a:solidFill>
              <a:srgbClr val="033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Males</a:t>
            </a:r>
          </a:p>
        </p:txBody>
      </p:sp>
      <p:sp>
        <p:nvSpPr>
          <p:cNvPr id="11" name="Rectangle 10">
            <a:extLst>
              <a:ext uri="{FF2B5EF4-FFF2-40B4-BE49-F238E27FC236}">
                <a16:creationId xmlns:a16="http://schemas.microsoft.com/office/drawing/2014/main" id="{36D61BDC-FEF7-432F-87F5-8AC0F517E4E6}"/>
              </a:ext>
            </a:extLst>
          </p:cNvPr>
          <p:cNvSpPr/>
          <p:nvPr/>
        </p:nvSpPr>
        <p:spPr>
          <a:xfrm>
            <a:off x="5549341" y="1730034"/>
            <a:ext cx="1972045" cy="381000"/>
          </a:xfrm>
          <a:prstGeom prst="rect">
            <a:avLst/>
          </a:prstGeom>
          <a:solidFill>
            <a:srgbClr val="033C5A"/>
          </a:solidFill>
          <a:ln>
            <a:solidFill>
              <a:srgbClr val="033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Females</a:t>
            </a:r>
          </a:p>
        </p:txBody>
      </p:sp>
    </p:spTree>
    <p:extLst>
      <p:ext uri="{BB962C8B-B14F-4D97-AF65-F5344CB8AC3E}">
        <p14:creationId xmlns:p14="http://schemas.microsoft.com/office/powerpoint/2010/main" val="107583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C69F-A3FD-ED44-A700-10DC61957D2D}"/>
              </a:ext>
            </a:extLst>
          </p:cNvPr>
          <p:cNvSpPr>
            <a:spLocks noGrp="1"/>
          </p:cNvSpPr>
          <p:nvPr>
            <p:ph type="title"/>
          </p:nvPr>
        </p:nvSpPr>
        <p:spPr/>
        <p:txBody>
          <a:bodyPr>
            <a:normAutofit fontScale="90000"/>
          </a:bodyPr>
          <a:lstStyle/>
          <a:p>
            <a:r>
              <a:rPr lang="en-US" dirty="0"/>
              <a:t>Infertility and Patients with Cancer- Males</a:t>
            </a:r>
          </a:p>
        </p:txBody>
      </p:sp>
      <p:sp>
        <p:nvSpPr>
          <p:cNvPr id="4" name="TextBox 3">
            <a:extLst>
              <a:ext uri="{FF2B5EF4-FFF2-40B4-BE49-F238E27FC236}">
                <a16:creationId xmlns:a16="http://schemas.microsoft.com/office/drawing/2014/main" id="{779E24F1-CDDE-C34B-A25E-BCE902554E4A}"/>
              </a:ext>
            </a:extLst>
          </p:cNvPr>
          <p:cNvSpPr txBox="1"/>
          <p:nvPr/>
        </p:nvSpPr>
        <p:spPr>
          <a:xfrm>
            <a:off x="5486224" y="5102066"/>
            <a:ext cx="3657776" cy="461665"/>
          </a:xfrm>
          <a:prstGeom prst="rect">
            <a:avLst/>
          </a:prstGeom>
          <a:noFill/>
        </p:spPr>
        <p:txBody>
          <a:bodyPr wrap="square" rtlCol="0">
            <a:spAutoFit/>
          </a:bodyPr>
          <a:lstStyle/>
          <a:p>
            <a:pPr algn="r"/>
            <a:r>
              <a:rPr lang="en-US" sz="1200" i="1" dirty="0">
                <a:solidFill>
                  <a:schemeClr val="tx1">
                    <a:lumMod val="65000"/>
                    <a:lumOff val="35000"/>
                  </a:schemeClr>
                </a:solidFill>
              </a:rPr>
              <a:t>ACS, 2020b; Goldfarb et al., 2013; </a:t>
            </a:r>
          </a:p>
          <a:p>
            <a:pPr algn="r"/>
            <a:r>
              <a:rPr lang="en-US" sz="1200" i="1" dirty="0">
                <a:solidFill>
                  <a:schemeClr val="tx1">
                    <a:lumMod val="65000"/>
                    <a:lumOff val="35000"/>
                  </a:schemeClr>
                </a:solidFill>
              </a:rPr>
              <a:t>Lee et al., 2006; </a:t>
            </a:r>
            <a:r>
              <a:rPr lang="en-US" sz="1200" i="1" dirty="0" err="1">
                <a:solidFill>
                  <a:schemeClr val="tx1">
                    <a:lumMod val="65000"/>
                    <a:lumOff val="35000"/>
                  </a:schemeClr>
                </a:solidFill>
              </a:rPr>
              <a:t>Vakalopoulos</a:t>
            </a:r>
            <a:r>
              <a:rPr lang="en-US" sz="1200" i="1" dirty="0">
                <a:solidFill>
                  <a:schemeClr val="tx1">
                    <a:lumMod val="65000"/>
                    <a:lumOff val="35000"/>
                  </a:schemeClr>
                </a:solidFill>
              </a:rPr>
              <a:t> et al., 2015</a:t>
            </a:r>
          </a:p>
        </p:txBody>
      </p:sp>
      <p:sp>
        <p:nvSpPr>
          <p:cNvPr id="10" name="TextBox 9">
            <a:extLst>
              <a:ext uri="{FF2B5EF4-FFF2-40B4-BE49-F238E27FC236}">
                <a16:creationId xmlns:a16="http://schemas.microsoft.com/office/drawing/2014/main" id="{F85B488E-6113-406D-862D-4FE40C0408E5}"/>
              </a:ext>
            </a:extLst>
          </p:cNvPr>
          <p:cNvSpPr txBox="1"/>
          <p:nvPr/>
        </p:nvSpPr>
        <p:spPr>
          <a:xfrm>
            <a:off x="2514600" y="4558300"/>
            <a:ext cx="5410200"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Illustrations from iStock library authorized by subscription</a:t>
            </a:r>
            <a:endParaRPr lang="en-US" sz="1100" dirty="0"/>
          </a:p>
        </p:txBody>
      </p:sp>
      <p:pic>
        <p:nvPicPr>
          <p:cNvPr id="5" name="Picture 4" descr="Diagram&#10;&#10;Description automatically generated with low confidence">
            <a:extLst>
              <a:ext uri="{FF2B5EF4-FFF2-40B4-BE49-F238E27FC236}">
                <a16:creationId xmlns:a16="http://schemas.microsoft.com/office/drawing/2014/main" id="{3558F399-0320-4721-843F-F7FF380A7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886057"/>
            <a:ext cx="7391400" cy="2407211"/>
          </a:xfrm>
          <a:prstGeom prst="rect">
            <a:avLst/>
          </a:prstGeom>
        </p:spPr>
      </p:pic>
    </p:spTree>
    <p:extLst>
      <p:ext uri="{BB962C8B-B14F-4D97-AF65-F5344CB8AC3E}">
        <p14:creationId xmlns:p14="http://schemas.microsoft.com/office/powerpoint/2010/main" val="63624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B325-FD8F-574A-B17B-1C1E74AEA5BF}"/>
              </a:ext>
            </a:extLst>
          </p:cNvPr>
          <p:cNvSpPr>
            <a:spLocks noGrp="1"/>
          </p:cNvSpPr>
          <p:nvPr>
            <p:ph type="title"/>
          </p:nvPr>
        </p:nvSpPr>
        <p:spPr/>
        <p:txBody>
          <a:bodyPr>
            <a:normAutofit fontScale="90000"/>
          </a:bodyPr>
          <a:lstStyle/>
          <a:p>
            <a:r>
              <a:rPr lang="en-US" dirty="0"/>
              <a:t>Infertility and Patients with Cancer - Females</a:t>
            </a:r>
          </a:p>
        </p:txBody>
      </p:sp>
      <p:sp>
        <p:nvSpPr>
          <p:cNvPr id="7" name="TextBox 6">
            <a:extLst>
              <a:ext uri="{FF2B5EF4-FFF2-40B4-BE49-F238E27FC236}">
                <a16:creationId xmlns:a16="http://schemas.microsoft.com/office/drawing/2014/main" id="{453B5388-65A3-C340-A190-AE8E96D0F527}"/>
              </a:ext>
            </a:extLst>
          </p:cNvPr>
          <p:cNvSpPr txBox="1"/>
          <p:nvPr/>
        </p:nvSpPr>
        <p:spPr>
          <a:xfrm>
            <a:off x="4742876" y="5257799"/>
            <a:ext cx="4365812" cy="276999"/>
          </a:xfrm>
          <a:prstGeom prst="rect">
            <a:avLst/>
          </a:prstGeom>
          <a:noFill/>
        </p:spPr>
        <p:txBody>
          <a:bodyPr wrap="square" rtlCol="0">
            <a:spAutoFit/>
          </a:bodyPr>
          <a:lstStyle/>
          <a:p>
            <a:pPr algn="r"/>
            <a:r>
              <a:rPr lang="en-US" sz="1200" i="1" dirty="0">
                <a:solidFill>
                  <a:schemeClr val="tx1">
                    <a:lumMod val="65000"/>
                    <a:lumOff val="35000"/>
                  </a:schemeClr>
                </a:solidFill>
              </a:rPr>
              <a:t>ACS, 2020a; Goldfarb et al., 2013; </a:t>
            </a:r>
            <a:r>
              <a:rPr lang="en-US" sz="1200" i="1" dirty="0" err="1">
                <a:solidFill>
                  <a:schemeClr val="tx1">
                    <a:lumMod val="65000"/>
                    <a:lumOff val="35000"/>
                  </a:schemeClr>
                </a:solidFill>
              </a:rPr>
              <a:t>Poorvu</a:t>
            </a:r>
            <a:r>
              <a:rPr lang="en-US" sz="1200" i="1" dirty="0">
                <a:solidFill>
                  <a:schemeClr val="tx1">
                    <a:lumMod val="65000"/>
                    <a:lumOff val="35000"/>
                  </a:schemeClr>
                </a:solidFill>
              </a:rPr>
              <a:t> et al., 2019</a:t>
            </a:r>
          </a:p>
        </p:txBody>
      </p:sp>
      <p:pic>
        <p:nvPicPr>
          <p:cNvPr id="11" name="Picture 10" descr="Diagram&#10;&#10;Description automatically generated with medium confidence">
            <a:extLst>
              <a:ext uri="{FF2B5EF4-FFF2-40B4-BE49-F238E27FC236}">
                <a16:creationId xmlns:a16="http://schemas.microsoft.com/office/drawing/2014/main" id="{C88E56DA-26C7-4B5C-B246-0FF0F8F92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614" y="1752600"/>
            <a:ext cx="7220524" cy="3206595"/>
          </a:xfrm>
          <a:prstGeom prst="rect">
            <a:avLst/>
          </a:prstGeom>
        </p:spPr>
      </p:pic>
      <p:sp>
        <p:nvSpPr>
          <p:cNvPr id="12" name="TextBox 11">
            <a:extLst>
              <a:ext uri="{FF2B5EF4-FFF2-40B4-BE49-F238E27FC236}">
                <a16:creationId xmlns:a16="http://schemas.microsoft.com/office/drawing/2014/main" id="{DEB6EEDE-3E72-498E-A732-632E5A338C77}"/>
              </a:ext>
            </a:extLst>
          </p:cNvPr>
          <p:cNvSpPr txBox="1"/>
          <p:nvPr/>
        </p:nvSpPr>
        <p:spPr>
          <a:xfrm>
            <a:off x="2578774" y="4828390"/>
            <a:ext cx="5410200" cy="261610"/>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Illustrations from iStock library authorized by subscription</a:t>
            </a:r>
            <a:endParaRPr lang="en-US" sz="1100" dirty="0"/>
          </a:p>
        </p:txBody>
      </p:sp>
    </p:spTree>
    <p:extLst>
      <p:ext uri="{BB962C8B-B14F-4D97-AF65-F5344CB8AC3E}">
        <p14:creationId xmlns:p14="http://schemas.microsoft.com/office/powerpoint/2010/main" val="358108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A119-85AF-024A-BFBE-22DF9B6F8E14}"/>
              </a:ext>
            </a:extLst>
          </p:cNvPr>
          <p:cNvSpPr>
            <a:spLocks noGrp="1"/>
          </p:cNvSpPr>
          <p:nvPr>
            <p:ph type="title"/>
          </p:nvPr>
        </p:nvSpPr>
        <p:spPr/>
        <p:txBody>
          <a:bodyPr>
            <a:normAutofit/>
          </a:bodyPr>
          <a:lstStyle/>
          <a:p>
            <a:r>
              <a:rPr lang="en-US" dirty="0"/>
              <a:t>Cancer Treatment and Fertility</a:t>
            </a:r>
          </a:p>
        </p:txBody>
      </p:sp>
      <p:sp>
        <p:nvSpPr>
          <p:cNvPr id="3" name="Content Placeholder 2">
            <a:extLst>
              <a:ext uri="{FF2B5EF4-FFF2-40B4-BE49-F238E27FC236}">
                <a16:creationId xmlns:a16="http://schemas.microsoft.com/office/drawing/2014/main" id="{ED685B42-029F-2942-A3CA-B0A3EE56CDFA}"/>
              </a:ext>
            </a:extLst>
          </p:cNvPr>
          <p:cNvSpPr>
            <a:spLocks noGrp="1"/>
          </p:cNvSpPr>
          <p:nvPr>
            <p:ph idx="1"/>
          </p:nvPr>
        </p:nvSpPr>
        <p:spPr>
          <a:xfrm>
            <a:off x="457200" y="1447800"/>
            <a:ext cx="5638800" cy="3962399"/>
          </a:xfrm>
        </p:spPr>
        <p:txBody>
          <a:bodyPr>
            <a:normAutofit fontScale="92500" lnSpcReduction="10000"/>
          </a:bodyPr>
          <a:lstStyle/>
          <a:p>
            <a:r>
              <a:rPr lang="en-US" dirty="0"/>
              <a:t>Cancer treatment can cause infertility through cellular damage or removal of gonadal organs</a:t>
            </a:r>
          </a:p>
          <a:p>
            <a:r>
              <a:rPr lang="en-US" dirty="0"/>
              <a:t>Treatment effects on fertility depend on the drug, size/location of radiation field, age, sex, and pretreatment fertility of the patient</a:t>
            </a:r>
          </a:p>
          <a:p>
            <a:endParaRPr lang="en-US" dirty="0"/>
          </a:p>
        </p:txBody>
      </p:sp>
      <p:pic>
        <p:nvPicPr>
          <p:cNvPr id="6" name="Picture 5" descr="Baby shoes on a blanket">
            <a:extLst>
              <a:ext uri="{FF2B5EF4-FFF2-40B4-BE49-F238E27FC236}">
                <a16:creationId xmlns:a16="http://schemas.microsoft.com/office/drawing/2014/main" id="{732019FF-E336-6443-99A0-29CD25C29B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55" r="-1"/>
          <a:stretch/>
        </p:blipFill>
        <p:spPr>
          <a:xfrm>
            <a:off x="6160318" y="1905000"/>
            <a:ext cx="2750165" cy="2667000"/>
          </a:xfrm>
          <a:prstGeom prst="rect">
            <a:avLst/>
          </a:prstGeom>
        </p:spPr>
      </p:pic>
      <p:sp>
        <p:nvSpPr>
          <p:cNvPr id="4" name="TextBox 3">
            <a:extLst>
              <a:ext uri="{FF2B5EF4-FFF2-40B4-BE49-F238E27FC236}">
                <a16:creationId xmlns:a16="http://schemas.microsoft.com/office/drawing/2014/main" id="{DAC6F8C1-71B0-BC41-B732-FA56FD33EB8D}"/>
              </a:ext>
            </a:extLst>
          </p:cNvPr>
          <p:cNvSpPr txBox="1"/>
          <p:nvPr/>
        </p:nvSpPr>
        <p:spPr>
          <a:xfrm>
            <a:off x="6208265" y="5271699"/>
            <a:ext cx="2940651" cy="276999"/>
          </a:xfrm>
          <a:prstGeom prst="rect">
            <a:avLst/>
          </a:prstGeom>
          <a:noFill/>
        </p:spPr>
        <p:txBody>
          <a:bodyPr wrap="square" rtlCol="0">
            <a:spAutoFit/>
          </a:bodyPr>
          <a:lstStyle/>
          <a:p>
            <a:r>
              <a:rPr lang="en-US" sz="1200" i="1" dirty="0">
                <a:solidFill>
                  <a:schemeClr val="tx1">
                    <a:lumMod val="65000"/>
                    <a:lumOff val="35000"/>
                  </a:schemeClr>
                </a:solidFill>
              </a:rPr>
              <a:t>Goldfarb et al., 2013; </a:t>
            </a:r>
            <a:r>
              <a:rPr lang="en-US" sz="1200" i="1" dirty="0" err="1">
                <a:solidFill>
                  <a:schemeClr val="tx1">
                    <a:lumMod val="65000"/>
                    <a:lumOff val="35000"/>
                  </a:schemeClr>
                </a:solidFill>
              </a:rPr>
              <a:t>Oktay</a:t>
            </a:r>
            <a:r>
              <a:rPr lang="en-US" sz="1200" i="1" dirty="0">
                <a:solidFill>
                  <a:schemeClr val="tx1">
                    <a:lumMod val="65000"/>
                    <a:lumOff val="35000"/>
                  </a:schemeClr>
                </a:solidFill>
              </a:rPr>
              <a:t> et al., 2018</a:t>
            </a:r>
          </a:p>
        </p:txBody>
      </p:sp>
      <p:sp>
        <p:nvSpPr>
          <p:cNvPr id="7" name="TextBox 6">
            <a:extLst>
              <a:ext uri="{FF2B5EF4-FFF2-40B4-BE49-F238E27FC236}">
                <a16:creationId xmlns:a16="http://schemas.microsoft.com/office/drawing/2014/main" id="{3725BA50-FFF6-400D-9520-637E3C62A178}"/>
              </a:ext>
            </a:extLst>
          </p:cNvPr>
          <p:cNvSpPr txBox="1"/>
          <p:nvPr/>
        </p:nvSpPr>
        <p:spPr>
          <a:xfrm>
            <a:off x="6117671" y="4598313"/>
            <a:ext cx="2792811"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Tree>
    <p:extLst>
      <p:ext uri="{BB962C8B-B14F-4D97-AF65-F5344CB8AC3E}">
        <p14:creationId xmlns:p14="http://schemas.microsoft.com/office/powerpoint/2010/main" val="121029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8330-7411-3943-B527-CF8A50B484E7}"/>
              </a:ext>
            </a:extLst>
          </p:cNvPr>
          <p:cNvSpPr>
            <a:spLocks noGrp="1"/>
          </p:cNvSpPr>
          <p:nvPr>
            <p:ph type="title"/>
          </p:nvPr>
        </p:nvSpPr>
        <p:spPr/>
        <p:txBody>
          <a:bodyPr>
            <a:normAutofit fontScale="90000"/>
          </a:bodyPr>
          <a:lstStyle/>
          <a:p>
            <a:r>
              <a:rPr lang="en-US" dirty="0"/>
              <a:t>When Does Cancer Treatment Affect Fertility?</a:t>
            </a:r>
          </a:p>
        </p:txBody>
      </p:sp>
      <p:sp>
        <p:nvSpPr>
          <p:cNvPr id="3" name="Content Placeholder 2">
            <a:extLst>
              <a:ext uri="{FF2B5EF4-FFF2-40B4-BE49-F238E27FC236}">
                <a16:creationId xmlns:a16="http://schemas.microsoft.com/office/drawing/2014/main" id="{CB32EE3C-CB4F-2841-B732-4AD3DAC13948}"/>
              </a:ext>
            </a:extLst>
          </p:cNvPr>
          <p:cNvSpPr>
            <a:spLocks noGrp="1"/>
          </p:cNvSpPr>
          <p:nvPr>
            <p:ph idx="1"/>
          </p:nvPr>
        </p:nvSpPr>
        <p:spPr>
          <a:xfrm>
            <a:off x="457200" y="1600201"/>
            <a:ext cx="8458200" cy="3810000"/>
          </a:xfrm>
        </p:spPr>
        <p:txBody>
          <a:bodyPr>
            <a:normAutofit fontScale="85000" lnSpcReduction="10000"/>
          </a:bodyPr>
          <a:lstStyle/>
          <a:p>
            <a:r>
              <a:rPr lang="en-US" dirty="0"/>
              <a:t>Sperm counts fall significantly within approximately 3 months of chemotherapy and longer recovery does not necessarily predict sterility</a:t>
            </a:r>
          </a:p>
          <a:p>
            <a:r>
              <a:rPr lang="en-US" dirty="0"/>
              <a:t>Timing of fertility effect(s) in women is related to ovarian reserve</a:t>
            </a:r>
          </a:p>
          <a:p>
            <a:r>
              <a:rPr lang="en-US" dirty="0"/>
              <a:t>Even if women are initially fertile post-treatment, duration of fertile lifespan is shortened by reduced ovarian reserve causing premature menopause</a:t>
            </a:r>
          </a:p>
        </p:txBody>
      </p:sp>
      <p:sp>
        <p:nvSpPr>
          <p:cNvPr id="4" name="TextBox 3">
            <a:extLst>
              <a:ext uri="{FF2B5EF4-FFF2-40B4-BE49-F238E27FC236}">
                <a16:creationId xmlns:a16="http://schemas.microsoft.com/office/drawing/2014/main" id="{56839F75-F9A6-BE4B-BFFC-97E13E9C98C8}"/>
              </a:ext>
            </a:extLst>
          </p:cNvPr>
          <p:cNvSpPr txBox="1"/>
          <p:nvPr/>
        </p:nvSpPr>
        <p:spPr>
          <a:xfrm>
            <a:off x="6226277" y="5257799"/>
            <a:ext cx="2971800" cy="276999"/>
          </a:xfrm>
          <a:prstGeom prst="rect">
            <a:avLst/>
          </a:prstGeom>
          <a:noFill/>
        </p:spPr>
        <p:txBody>
          <a:bodyPr wrap="square" rtlCol="0">
            <a:spAutoFit/>
          </a:bodyPr>
          <a:lstStyle/>
          <a:p>
            <a:r>
              <a:rPr lang="en-US" sz="1200" i="1" dirty="0">
                <a:solidFill>
                  <a:schemeClr val="tx1">
                    <a:lumMod val="65000"/>
                    <a:lumOff val="35000"/>
                  </a:schemeClr>
                </a:solidFill>
              </a:rPr>
              <a:t>Goldfarb et al., 2013; </a:t>
            </a:r>
            <a:r>
              <a:rPr lang="en-US" sz="1200" i="1" dirty="0" err="1">
                <a:solidFill>
                  <a:schemeClr val="tx1">
                    <a:lumMod val="65000"/>
                    <a:lumOff val="35000"/>
                  </a:schemeClr>
                </a:solidFill>
              </a:rPr>
              <a:t>Poorvu</a:t>
            </a:r>
            <a:r>
              <a:rPr lang="en-US" sz="1200" i="1" dirty="0">
                <a:solidFill>
                  <a:schemeClr val="tx1">
                    <a:lumMod val="65000"/>
                    <a:lumOff val="35000"/>
                  </a:schemeClr>
                </a:solidFill>
              </a:rPr>
              <a:t> et al., 2019</a:t>
            </a:r>
          </a:p>
        </p:txBody>
      </p:sp>
    </p:spTree>
    <p:extLst>
      <p:ext uri="{BB962C8B-B14F-4D97-AF65-F5344CB8AC3E}">
        <p14:creationId xmlns:p14="http://schemas.microsoft.com/office/powerpoint/2010/main" val="1966056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93E3F4C4-255E-4402-97CA-BD77DFC4EDD1}&quot;/&gt;&lt;isInvalidForFieldText val=&quot;0&quot;/&gt;&lt;Image&gt;&lt;filename val=&quot;C:\Users\rbraz\AppData\Local\Temp\CP10976621448484Session\CPTrustFolder10976621448484\PPTImport10976621952359\data\asimages\{93E3F4C4-255E-4402-97CA-BD77DFC4EDD1}_4.png&quot;/&gt;&lt;left val=&quot;24&quot;/&gt;&lt;top val=&quot;31&quot;/&gt;&lt;width val=&quot;888&quot;/&gt;&lt;height val=&quot;12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C5D6395-5D0E-4C00-BF41-E1E20074F0FC}&quot;/&gt;&lt;isInvalidForFieldText val=&quot;0&quot;/&gt;&lt;Image&gt;&lt;filename val=&quot;C:\Users\rbraz\AppData\Local\Temp\CP10976621448484Session\CPTrustFolder10976621448484\PPTImport10976621952359\data\asimages\{3C5D6395-5D0E-4C00-BF41-E1E20074F0FC}_3.png&quot;/&gt;&lt;left val=&quot;24&quot;/&gt;&lt;top val=&quot;31&quot;/&gt;&lt;width val=&quot;888&quot;/&gt;&lt;height val=&quot;12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6C2DEF2-D06C-499E-9B72-6438C5003E0F}&quot;/&gt;&lt;isInvalidForFieldText val=&quot;0&quot;/&gt;&lt;Image&gt;&lt;filename val=&quot;C:\Users\rbraz\AppData\Local\Temp\CP10976621448484Session\CPTrustFolder10976621448484\PPTImport10976621952359\data\asimages\{C6C2DEF2-D06C-499E-9B72-6438C5003E0F}_6.png&quot;/&gt;&lt;left val=&quot;24&quot;/&gt;&lt;top val=&quot;31&quot;/&gt;&lt;width val=&quot;888&quot;/&gt;&lt;height val=&quot;12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7&quot;/&gt;&lt;lineCharCount val=&quot;30&quot;/&gt;&lt;lineCharCount val=&quot;1&quot;/&gt;&lt;lineCharCount val=&quot;32&quot;/&gt;&lt;lineCharCount val=&quot;24&quot;/&gt;&lt;/TableIndex&gt;&lt;/ShapeTextInfo&gt;"/>
  <p:tag name="HTML_SHAPEINFO" val="&lt;ThreeDShapeInfo&gt;&lt;uuid val=&quot;{9F743A84-7F5E-4E54-A2F3-8A27262212EC}&quot;/&gt;&lt;isInvalidForFieldText val=&quot;0&quot;/&gt;&lt;Image&gt;&lt;filename val=&quot;C:\Users\rbraz\AppData\Local\Temp\CP10976621448484Session\CPTrustFolder10976621448484\PPTImport10976621952359\data\asimages\{9F743A84-7F5E-4E54-A2F3-8A27262212EC}_6.png&quot;/&gt;&lt;left val=&quot;47&quot;/&gt;&lt;top val=&quot;137&quot;/&gt;&lt;width val=&quot;865&quot;/&gt;&lt;height val=&quot;40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5&quot;/&gt;&lt;lineCharCount val=&quot;52&quot;/&gt;&lt;lineCharCount val=&quot;1&quot;/&gt;&lt;lineCharCount val=&quot;51&quot;/&gt;&lt;lineCharCount val=&quot;51&quot;/&gt;&lt;/TableIndex&gt;&lt;/ShapeTextInfo&gt;"/>
  <p:tag name="HTML_SHAPEINFO" val="&lt;ThreeDShapeInfo&gt;&lt;uuid val=&quot;{8BF47450-1227-4934-AD4C-87985191C101}&quot;/&gt;&lt;isInvalidForFieldText val=&quot;0&quot;/&gt;&lt;Image&gt;&lt;filename val=&quot;C:\Users\rbraz\AppData\Local\Temp\CP10976621448484Session\CPTrustFolder10976621448484\PPTImport10976621952359\data\asimages\{8BF47450-1227-4934-AD4C-87985191C101}_6.png&quot;/&gt;&lt;left val=&quot;0&quot;/&gt;&lt;top val=&quot;443&quot;/&gt;&lt;width val=&quot;965&quot;/&gt;&lt;height val=&quot;13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90751CA-D191-4F63-88B8-CF7BD0008252}&quot;/&gt;&lt;isInvalidForFieldText val=&quot;0&quot;/&gt;&lt;Image&gt;&lt;filename val=&quot;C:\Users\rbraz\AppData\Local\Temp\CP10976621448484Session\CPTrustFolder10976621448484\PPTImport10976621952359\data\asimages\{390751CA-D191-4F63-88B8-CF7BD0008252}_2.png&quot;/&gt;&lt;left val=&quot;24&quot;/&gt;&lt;top val=&quot;31&quot;/&gt;&lt;width val=&quot;888&quot;/&gt;&lt;height val=&quot;125&quot;/&gt;&lt;hasText val=&quot;1&quot;/&gt;&lt;/Image&gt;&lt;/ThreeDShapeInfo&gt;"/>
</p:tagLst>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SCO Fertility_AJones_11092021" id="{A25D496D-84FD-3F40-8977-CA9968C79FB0}" vid="{F45A08D7-AACA-8741-9DF8-3384EC5AD2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3_Default Design</Template>
  <TotalTime>43087</TotalTime>
  <Words>7872</Words>
  <Application>Microsoft Office PowerPoint</Application>
  <PresentationFormat>On-screen Show (4:3)</PresentationFormat>
  <Paragraphs>526</Paragraphs>
  <Slides>44</Slides>
  <Notes>43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Aptos</vt:lpstr>
      <vt:lpstr>Aptos Display</vt:lpstr>
      <vt:lpstr>Arial</vt:lpstr>
      <vt:lpstr>Calibri</vt:lpstr>
      <vt:lpstr>Georgia</vt:lpstr>
      <vt:lpstr>Roboto</vt:lpstr>
      <vt:lpstr>Segoe UI</vt:lpstr>
      <vt:lpstr>Symbol</vt:lpstr>
      <vt:lpstr>Trebuchet MS</vt:lpstr>
      <vt:lpstr>verdana</vt:lpstr>
      <vt:lpstr>3_Default Design</vt:lpstr>
      <vt:lpstr>Office Theme</vt:lpstr>
      <vt:lpstr>PowerPoint Presentation</vt:lpstr>
      <vt:lpstr>Fertility Preservation in People with Cancer A 2022 Update:</vt:lpstr>
      <vt:lpstr>Disclosure</vt:lpstr>
      <vt:lpstr>Learning Objectives</vt:lpstr>
      <vt:lpstr>Infertility and Patients with Cancer</vt:lpstr>
      <vt:lpstr>Infertility and Patients with Cancer- Males</vt:lpstr>
      <vt:lpstr>Infertility and Patients with Cancer - Females</vt:lpstr>
      <vt:lpstr>Cancer Treatment and Fertility</vt:lpstr>
      <vt:lpstr>When Does Cancer Treatment Affect Fertility?</vt:lpstr>
      <vt:lpstr>Impact of Chemotherapy on Ovarian Reserve and Follicles at Various Stages of Growth</vt:lpstr>
      <vt:lpstr>Fertility Recommendations</vt:lpstr>
      <vt:lpstr>Fertility Recommendations</vt:lpstr>
      <vt:lpstr>Timing on Communication on Fertility </vt:lpstr>
      <vt:lpstr>Fertility Discussions</vt:lpstr>
      <vt:lpstr>Fertility Recommendations</vt:lpstr>
      <vt:lpstr>Fertility Preservation in Men with Cancer</vt:lpstr>
      <vt:lpstr>Experimental Methods in Men with Cancer</vt:lpstr>
      <vt:lpstr>Fertility Preservation in Transgender Men with Cancer</vt:lpstr>
      <vt:lpstr>Male Fertility after Chemotherapy</vt:lpstr>
      <vt:lpstr>Fertility Recommendations</vt:lpstr>
      <vt:lpstr>Fertility Preservation Options in Women with Cancer</vt:lpstr>
      <vt:lpstr>Ovarian Tissue Cryopreservation for Auto-Transplantation (Updated 2022)</vt:lpstr>
      <vt:lpstr>Special Case of Fertility Preservation in Women with Breast Cancer</vt:lpstr>
      <vt:lpstr>Additional Fertility Preservation Options in Special Circumstances</vt:lpstr>
      <vt:lpstr>Ovarian Suppression (Updated 2022)</vt:lpstr>
      <vt:lpstr>Fertility Preservation in Transgender Women with Cancer</vt:lpstr>
      <vt:lpstr>Fertility Recommendations</vt:lpstr>
      <vt:lpstr>Fertility Preservation in Children with Cancer Post pubertal children</vt:lpstr>
      <vt:lpstr> Fertility Preservation in Children Pre pubertal children </vt:lpstr>
      <vt:lpstr> Fertility Preservation in Adolescents with Cancer </vt:lpstr>
      <vt:lpstr>Fertility Recommendations</vt:lpstr>
      <vt:lpstr>Role of the Health Care Provider</vt:lpstr>
      <vt:lpstr>Transgender and Nonbinary patients</vt:lpstr>
      <vt:lpstr>Communicating treatment related infertility risk and fertility perseveration for children</vt:lpstr>
      <vt:lpstr>Cost &amp; Health Disparities</vt:lpstr>
      <vt:lpstr>Infertility &amp; Education</vt:lpstr>
      <vt:lpstr>Key Points</vt:lpstr>
      <vt:lpstr>Prior Versions of the Guidelines</vt:lpstr>
      <vt:lpstr>References</vt:lpstr>
      <vt:lpstr>References (continued)</vt:lpstr>
      <vt:lpstr>References (continued)</vt:lpstr>
      <vt:lpstr>References (continued)</vt:lpstr>
      <vt:lpstr>Acknowledgments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Society of Clinical Oncology (ASCO) Guidelines for Fertility Preservation in Patients with Cancer</dc:title>
  <dc:creator>Jones, Alyssa Nicole</dc:creator>
  <cp:lastModifiedBy>Annie M</cp:lastModifiedBy>
  <cp:revision>275</cp:revision>
  <cp:lastPrinted>2014-06-13T20:14:55Z</cp:lastPrinted>
  <dcterms:created xsi:type="dcterms:W3CDTF">2021-11-15T19:27:40Z</dcterms:created>
  <dcterms:modified xsi:type="dcterms:W3CDTF">2025-04-18T17:29:40Z</dcterms:modified>
</cp:coreProperties>
</file>