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22" r:id="rId2"/>
  </p:sldMasterIdLst>
  <p:notesMasterIdLst>
    <p:notesMasterId r:id="rId30"/>
  </p:notesMasterIdLst>
  <p:handoutMasterIdLst>
    <p:handoutMasterId r:id="rId31"/>
  </p:handoutMasterIdLst>
  <p:sldIdLst>
    <p:sldId id="261" r:id="rId3"/>
    <p:sldId id="365" r:id="rId4"/>
    <p:sldId id="471" r:id="rId5"/>
    <p:sldId id="475" r:id="rId6"/>
    <p:sldId id="476" r:id="rId7"/>
    <p:sldId id="477" r:id="rId8"/>
    <p:sldId id="478" r:id="rId9"/>
    <p:sldId id="479" r:id="rId10"/>
    <p:sldId id="480" r:id="rId11"/>
    <p:sldId id="481" r:id="rId12"/>
    <p:sldId id="482" r:id="rId13"/>
    <p:sldId id="483" r:id="rId14"/>
    <p:sldId id="484" r:id="rId15"/>
    <p:sldId id="485" r:id="rId16"/>
    <p:sldId id="486" r:id="rId17"/>
    <p:sldId id="487" r:id="rId18"/>
    <p:sldId id="488" r:id="rId19"/>
    <p:sldId id="489" r:id="rId20"/>
    <p:sldId id="490" r:id="rId21"/>
    <p:sldId id="491" r:id="rId22"/>
    <p:sldId id="492" r:id="rId23"/>
    <p:sldId id="493" r:id="rId24"/>
    <p:sldId id="494" r:id="rId25"/>
    <p:sldId id="495" r:id="rId26"/>
    <p:sldId id="472" r:id="rId27"/>
    <p:sldId id="473" r:id="rId28"/>
    <p:sldId id="474"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E39857-C161-4AFE-9456-5F4BCAF0A083}">
          <p14:sldIdLst>
            <p14:sldId id="261"/>
            <p14:sldId id="365"/>
            <p14:sldId id="471"/>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72"/>
            <p14:sldId id="473"/>
            <p14:sldId id="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zinskaite, Ruta" initials="BR" lastIdx="1" clrIdx="0">
    <p:extLst>
      <p:ext uri="{19B8F6BF-5375-455C-9EA6-DF929625EA0E}">
        <p15:presenceInfo xmlns:p15="http://schemas.microsoft.com/office/powerpoint/2012/main" userId="S::rbraz@gwu.edu::4d13dd9a-77bc-4f19-9eed-a9b2c8e0006b" providerId="AD"/>
      </p:ext>
    </p:extLst>
  </p:cmAuthor>
  <p:cmAuthor id="2" name="Mandi Chapman" initials="MC" lastIdx="1" clrIdx="1">
    <p:extLst>
      <p:ext uri="{19B8F6BF-5375-455C-9EA6-DF929625EA0E}">
        <p15:presenceInfo xmlns:p15="http://schemas.microsoft.com/office/powerpoint/2012/main" userId="b976dd98c68ce2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65"/>
    <a:srgbClr val="033B57"/>
    <a:srgbClr val="0096D6"/>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0" autoAdjust="0"/>
    <p:restoredTop sz="67231" autoAdjust="0"/>
  </p:normalViewPr>
  <p:slideViewPr>
    <p:cSldViewPr>
      <p:cViewPr varScale="1">
        <p:scale>
          <a:sx n="48" d="100"/>
          <a:sy n="48" d="100"/>
        </p:scale>
        <p:origin x="1556" y="40"/>
      </p:cViewPr>
      <p:guideLst>
        <p:guide orient="horz" pos="2160"/>
        <p:guide pos="2880"/>
      </p:guideLst>
    </p:cSldViewPr>
  </p:slideViewPr>
  <p:outlineViewPr>
    <p:cViewPr>
      <p:scale>
        <a:sx n="33" d="100"/>
        <a:sy n="33" d="100"/>
      </p:scale>
      <p:origin x="0" y="186"/>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3" d="100"/>
          <a:sy n="53" d="100"/>
        </p:scale>
        <p:origin x="3288"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e M" userId="3aadec29237ce99d" providerId="LiveId" clId="{0260D448-8F0A-49B9-BC82-F7F375298EC2}"/>
    <pc:docChg chg="modSld">
      <pc:chgData name="Annie M" userId="3aadec29237ce99d" providerId="LiveId" clId="{0260D448-8F0A-49B9-BC82-F7F375298EC2}" dt="2024-06-11T16:28:26.490" v="0" actId="255"/>
      <pc:docMkLst>
        <pc:docMk/>
      </pc:docMkLst>
      <pc:sldChg chg="modNotes">
        <pc:chgData name="Annie M" userId="3aadec29237ce99d" providerId="LiveId" clId="{0260D448-8F0A-49B9-BC82-F7F375298EC2}" dt="2024-06-11T16:28:26.490" v="0" actId="255"/>
        <pc:sldMkLst>
          <pc:docMk/>
          <pc:sldMk cId="2628635889" sldId="4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F8D63-2A37-0142-A681-986C36AE86FA}"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B5B4166B-8916-A74B-8164-5F459431F3C4}">
      <dgm:prSet phldrT="[Text]"/>
      <dgm:spPr>
        <a:solidFill>
          <a:srgbClr val="033B57"/>
        </a:solidFill>
      </dgm:spPr>
      <dgm:t>
        <a:bodyPr/>
        <a:lstStyle/>
        <a:p>
          <a:r>
            <a:rPr lang="en-US" dirty="0"/>
            <a:t>Identify Patients at Increased Risk</a:t>
          </a:r>
        </a:p>
      </dgm:t>
    </dgm:pt>
    <dgm:pt modelId="{3EBC8C83-8A26-B547-BE55-199509AFC5AB}" type="parTrans" cxnId="{458ED3ED-8409-1842-93FD-B574A093E605}">
      <dgm:prSet/>
      <dgm:spPr/>
      <dgm:t>
        <a:bodyPr/>
        <a:lstStyle/>
        <a:p>
          <a:endParaRPr lang="en-US"/>
        </a:p>
      </dgm:t>
    </dgm:pt>
    <dgm:pt modelId="{11EE8FBB-E696-774C-9B0E-6CC36E5809A4}" type="sibTrans" cxnId="{458ED3ED-8409-1842-93FD-B574A093E605}">
      <dgm:prSet/>
      <dgm:spPr/>
      <dgm:t>
        <a:bodyPr/>
        <a:lstStyle/>
        <a:p>
          <a:endParaRPr lang="en-US"/>
        </a:p>
      </dgm:t>
    </dgm:pt>
    <dgm:pt modelId="{8CA520FB-78B5-4B42-9ADC-20488E608AA7}">
      <dgm:prSet phldrT="[Text]"/>
      <dgm:spPr>
        <a:solidFill>
          <a:srgbClr val="033B57"/>
        </a:solidFill>
      </dgm:spPr>
      <dgm:t>
        <a:bodyPr/>
        <a:lstStyle/>
        <a:p>
          <a:r>
            <a:rPr lang="en-US" dirty="0"/>
            <a:t>Screen Patients at Increased Risk</a:t>
          </a:r>
        </a:p>
      </dgm:t>
    </dgm:pt>
    <dgm:pt modelId="{BB324AA9-27D8-D140-9B4D-DCD09986AA66}" type="parTrans" cxnId="{A4C1076F-5886-8D49-AC02-DB21A392FD4A}">
      <dgm:prSet/>
      <dgm:spPr/>
      <dgm:t>
        <a:bodyPr/>
        <a:lstStyle/>
        <a:p>
          <a:endParaRPr lang="en-US"/>
        </a:p>
      </dgm:t>
    </dgm:pt>
    <dgm:pt modelId="{7827AE00-C251-794A-9C80-C274E7370680}" type="sibTrans" cxnId="{A4C1076F-5886-8D49-AC02-DB21A392FD4A}">
      <dgm:prSet/>
      <dgm:spPr/>
      <dgm:t>
        <a:bodyPr/>
        <a:lstStyle/>
        <a:p>
          <a:endParaRPr lang="en-US"/>
        </a:p>
      </dgm:t>
    </dgm:pt>
    <dgm:pt modelId="{501A247D-9360-444D-97FF-39A50E81A2B3}">
      <dgm:prSet phldrT="[Text]"/>
      <dgm:spPr>
        <a:solidFill>
          <a:srgbClr val="033B57"/>
        </a:solidFill>
      </dgm:spPr>
      <dgm:t>
        <a:bodyPr/>
        <a:lstStyle/>
        <a:p>
          <a:r>
            <a:rPr lang="en-US" dirty="0"/>
            <a:t>Identify Effective Interventions and Treatments</a:t>
          </a:r>
        </a:p>
      </dgm:t>
    </dgm:pt>
    <dgm:pt modelId="{A42E1A6A-4EAA-6F46-BAC1-2D8AF6B6588E}" type="parTrans" cxnId="{50340731-6D64-3D43-800D-16FC7B55B334}">
      <dgm:prSet/>
      <dgm:spPr/>
      <dgm:t>
        <a:bodyPr/>
        <a:lstStyle/>
        <a:p>
          <a:endParaRPr lang="en-US"/>
        </a:p>
      </dgm:t>
    </dgm:pt>
    <dgm:pt modelId="{B98CB021-0620-874A-B786-B76CDB17B89C}" type="sibTrans" cxnId="{50340731-6D64-3D43-800D-16FC7B55B334}">
      <dgm:prSet/>
      <dgm:spPr/>
      <dgm:t>
        <a:bodyPr/>
        <a:lstStyle/>
        <a:p>
          <a:endParaRPr lang="en-US"/>
        </a:p>
      </dgm:t>
    </dgm:pt>
    <dgm:pt modelId="{AC7B87DC-0287-9246-92D1-58C4C2C5D283}" type="pres">
      <dgm:prSet presAssocID="{FC1F8D63-2A37-0142-A681-986C36AE86FA}" presName="Name0" presStyleCnt="0">
        <dgm:presLayoutVars>
          <dgm:chMax val="7"/>
          <dgm:chPref val="7"/>
          <dgm:dir/>
        </dgm:presLayoutVars>
      </dgm:prSet>
      <dgm:spPr/>
    </dgm:pt>
    <dgm:pt modelId="{BFCDC2DF-0037-D64A-B123-A279B343C47E}" type="pres">
      <dgm:prSet presAssocID="{FC1F8D63-2A37-0142-A681-986C36AE86FA}" presName="Name1" presStyleCnt="0"/>
      <dgm:spPr/>
    </dgm:pt>
    <dgm:pt modelId="{284A2CA3-E73C-0048-BA6F-119BDDC0928A}" type="pres">
      <dgm:prSet presAssocID="{FC1F8D63-2A37-0142-A681-986C36AE86FA}" presName="cycle" presStyleCnt="0"/>
      <dgm:spPr/>
    </dgm:pt>
    <dgm:pt modelId="{046EA9D3-BF69-0044-BED7-D0E7DE36F7F6}" type="pres">
      <dgm:prSet presAssocID="{FC1F8D63-2A37-0142-A681-986C36AE86FA}" presName="srcNode" presStyleLbl="node1" presStyleIdx="0" presStyleCnt="3"/>
      <dgm:spPr/>
    </dgm:pt>
    <dgm:pt modelId="{B64AFC84-33EC-104E-B5EF-E71346CD3987}" type="pres">
      <dgm:prSet presAssocID="{FC1F8D63-2A37-0142-A681-986C36AE86FA}" presName="conn" presStyleLbl="parChTrans1D2" presStyleIdx="0" presStyleCnt="1"/>
      <dgm:spPr/>
    </dgm:pt>
    <dgm:pt modelId="{FF05FF14-E503-9D47-B273-855A9CE38E71}" type="pres">
      <dgm:prSet presAssocID="{FC1F8D63-2A37-0142-A681-986C36AE86FA}" presName="extraNode" presStyleLbl="node1" presStyleIdx="0" presStyleCnt="3"/>
      <dgm:spPr/>
    </dgm:pt>
    <dgm:pt modelId="{EF536E53-F16D-4B41-9C96-796E8FE4E41C}" type="pres">
      <dgm:prSet presAssocID="{FC1F8D63-2A37-0142-A681-986C36AE86FA}" presName="dstNode" presStyleLbl="node1" presStyleIdx="0" presStyleCnt="3"/>
      <dgm:spPr/>
    </dgm:pt>
    <dgm:pt modelId="{3E2C142B-5393-5A4D-9B87-9986D2E6B54E}" type="pres">
      <dgm:prSet presAssocID="{B5B4166B-8916-A74B-8164-5F459431F3C4}" presName="text_1" presStyleLbl="node1" presStyleIdx="0" presStyleCnt="3">
        <dgm:presLayoutVars>
          <dgm:bulletEnabled val="1"/>
        </dgm:presLayoutVars>
      </dgm:prSet>
      <dgm:spPr/>
    </dgm:pt>
    <dgm:pt modelId="{8DA0041E-F5DD-824A-A91A-062B894EF2DE}" type="pres">
      <dgm:prSet presAssocID="{B5B4166B-8916-A74B-8164-5F459431F3C4}" presName="accent_1" presStyleCnt="0"/>
      <dgm:spPr/>
    </dgm:pt>
    <dgm:pt modelId="{1F9DC55D-EAE1-6D44-A761-FFB177263245}" type="pres">
      <dgm:prSet presAssocID="{B5B4166B-8916-A74B-8164-5F459431F3C4}" presName="accentRepeatNode" presStyleLbl="solidFgAcc1" presStyleIdx="0" presStyleCnt="3"/>
      <dgm:spPr>
        <a:solidFill>
          <a:schemeClr val="bg1"/>
        </a:solidFill>
        <a:ln>
          <a:solidFill>
            <a:srgbClr val="033B57"/>
          </a:solidFill>
        </a:ln>
      </dgm:spPr>
    </dgm:pt>
    <dgm:pt modelId="{BFCA247B-74A8-4D4B-A938-37CCE3A72902}" type="pres">
      <dgm:prSet presAssocID="{8CA520FB-78B5-4B42-9ADC-20488E608AA7}" presName="text_2" presStyleLbl="node1" presStyleIdx="1" presStyleCnt="3">
        <dgm:presLayoutVars>
          <dgm:bulletEnabled val="1"/>
        </dgm:presLayoutVars>
      </dgm:prSet>
      <dgm:spPr/>
    </dgm:pt>
    <dgm:pt modelId="{AFAA8260-95CB-824E-8353-51CD4C3EB65D}" type="pres">
      <dgm:prSet presAssocID="{8CA520FB-78B5-4B42-9ADC-20488E608AA7}" presName="accent_2" presStyleCnt="0"/>
      <dgm:spPr/>
    </dgm:pt>
    <dgm:pt modelId="{CD7360C9-C046-8C46-ACD2-05F42D43CD0C}" type="pres">
      <dgm:prSet presAssocID="{8CA520FB-78B5-4B42-9ADC-20488E608AA7}" presName="accentRepeatNode" presStyleLbl="solidFgAcc1" presStyleIdx="1" presStyleCnt="3"/>
      <dgm:spPr>
        <a:ln>
          <a:solidFill>
            <a:srgbClr val="033B57"/>
          </a:solidFill>
        </a:ln>
      </dgm:spPr>
    </dgm:pt>
    <dgm:pt modelId="{2CD8D3C2-16C3-5441-BECD-5241637D89C1}" type="pres">
      <dgm:prSet presAssocID="{501A247D-9360-444D-97FF-39A50E81A2B3}" presName="text_3" presStyleLbl="node1" presStyleIdx="2" presStyleCnt="3">
        <dgm:presLayoutVars>
          <dgm:bulletEnabled val="1"/>
        </dgm:presLayoutVars>
      </dgm:prSet>
      <dgm:spPr/>
    </dgm:pt>
    <dgm:pt modelId="{74914BDF-57C1-0E48-B7F8-3C013167D8D8}" type="pres">
      <dgm:prSet presAssocID="{501A247D-9360-444D-97FF-39A50E81A2B3}" presName="accent_3" presStyleCnt="0"/>
      <dgm:spPr/>
    </dgm:pt>
    <dgm:pt modelId="{334DBBFB-D276-0346-9103-AAD9909F1762}" type="pres">
      <dgm:prSet presAssocID="{501A247D-9360-444D-97FF-39A50E81A2B3}" presName="accentRepeatNode" presStyleLbl="solidFgAcc1" presStyleIdx="2" presStyleCnt="3"/>
      <dgm:spPr>
        <a:ln>
          <a:solidFill>
            <a:srgbClr val="033B57"/>
          </a:solidFill>
        </a:ln>
      </dgm:spPr>
    </dgm:pt>
  </dgm:ptLst>
  <dgm:cxnLst>
    <dgm:cxn modelId="{50340731-6D64-3D43-800D-16FC7B55B334}" srcId="{FC1F8D63-2A37-0142-A681-986C36AE86FA}" destId="{501A247D-9360-444D-97FF-39A50E81A2B3}" srcOrd="2" destOrd="0" parTransId="{A42E1A6A-4EAA-6F46-BAC1-2D8AF6B6588E}" sibTransId="{B98CB021-0620-874A-B786-B76CDB17B89C}"/>
    <dgm:cxn modelId="{4E60D960-B247-2D4F-9E0F-FED054DC20B6}" type="presOf" srcId="{501A247D-9360-444D-97FF-39A50E81A2B3}" destId="{2CD8D3C2-16C3-5441-BECD-5241637D89C1}" srcOrd="0" destOrd="0" presId="urn:microsoft.com/office/officeart/2008/layout/VerticalCurvedList"/>
    <dgm:cxn modelId="{93632365-11BA-5844-8CEA-FED0DCC99481}" type="presOf" srcId="{8CA520FB-78B5-4B42-9ADC-20488E608AA7}" destId="{BFCA247B-74A8-4D4B-A938-37CCE3A72902}" srcOrd="0" destOrd="0" presId="urn:microsoft.com/office/officeart/2008/layout/VerticalCurvedList"/>
    <dgm:cxn modelId="{01319E49-2362-9342-A471-4226FB88A41B}" type="presOf" srcId="{11EE8FBB-E696-774C-9B0E-6CC36E5809A4}" destId="{B64AFC84-33EC-104E-B5EF-E71346CD3987}" srcOrd="0" destOrd="0" presId="urn:microsoft.com/office/officeart/2008/layout/VerticalCurvedList"/>
    <dgm:cxn modelId="{A4C1076F-5886-8D49-AC02-DB21A392FD4A}" srcId="{FC1F8D63-2A37-0142-A681-986C36AE86FA}" destId="{8CA520FB-78B5-4B42-9ADC-20488E608AA7}" srcOrd="1" destOrd="0" parTransId="{BB324AA9-27D8-D140-9B4D-DCD09986AA66}" sibTransId="{7827AE00-C251-794A-9C80-C274E7370680}"/>
    <dgm:cxn modelId="{122E7EA6-D979-D047-ADD3-7F8172B6C818}" type="presOf" srcId="{B5B4166B-8916-A74B-8164-5F459431F3C4}" destId="{3E2C142B-5393-5A4D-9B87-9986D2E6B54E}" srcOrd="0" destOrd="0" presId="urn:microsoft.com/office/officeart/2008/layout/VerticalCurvedList"/>
    <dgm:cxn modelId="{11BCF3B2-2FE0-6F43-83BA-AC8794B166B6}" type="presOf" srcId="{FC1F8D63-2A37-0142-A681-986C36AE86FA}" destId="{AC7B87DC-0287-9246-92D1-58C4C2C5D283}" srcOrd="0" destOrd="0" presId="urn:microsoft.com/office/officeart/2008/layout/VerticalCurvedList"/>
    <dgm:cxn modelId="{458ED3ED-8409-1842-93FD-B574A093E605}" srcId="{FC1F8D63-2A37-0142-A681-986C36AE86FA}" destId="{B5B4166B-8916-A74B-8164-5F459431F3C4}" srcOrd="0" destOrd="0" parTransId="{3EBC8C83-8A26-B547-BE55-199509AFC5AB}" sibTransId="{11EE8FBB-E696-774C-9B0E-6CC36E5809A4}"/>
    <dgm:cxn modelId="{8FE9B277-1A3B-EC4A-8FAB-3ECBEF0FD730}" type="presParOf" srcId="{AC7B87DC-0287-9246-92D1-58C4C2C5D283}" destId="{BFCDC2DF-0037-D64A-B123-A279B343C47E}" srcOrd="0" destOrd="0" presId="urn:microsoft.com/office/officeart/2008/layout/VerticalCurvedList"/>
    <dgm:cxn modelId="{21B7E136-55BE-4D40-B475-4C430B57B538}" type="presParOf" srcId="{BFCDC2DF-0037-D64A-B123-A279B343C47E}" destId="{284A2CA3-E73C-0048-BA6F-119BDDC0928A}" srcOrd="0" destOrd="0" presId="urn:microsoft.com/office/officeart/2008/layout/VerticalCurvedList"/>
    <dgm:cxn modelId="{091F5100-4EC3-A24F-BD7D-82E43515219F}" type="presParOf" srcId="{284A2CA3-E73C-0048-BA6F-119BDDC0928A}" destId="{046EA9D3-BF69-0044-BED7-D0E7DE36F7F6}" srcOrd="0" destOrd="0" presId="urn:microsoft.com/office/officeart/2008/layout/VerticalCurvedList"/>
    <dgm:cxn modelId="{A7CAFA6B-52E3-504F-8F46-892616E19837}" type="presParOf" srcId="{284A2CA3-E73C-0048-BA6F-119BDDC0928A}" destId="{B64AFC84-33EC-104E-B5EF-E71346CD3987}" srcOrd="1" destOrd="0" presId="urn:microsoft.com/office/officeart/2008/layout/VerticalCurvedList"/>
    <dgm:cxn modelId="{2D7533FB-99EF-6C47-BD04-B6BBE6C3ABAB}" type="presParOf" srcId="{284A2CA3-E73C-0048-BA6F-119BDDC0928A}" destId="{FF05FF14-E503-9D47-B273-855A9CE38E71}" srcOrd="2" destOrd="0" presId="urn:microsoft.com/office/officeart/2008/layout/VerticalCurvedList"/>
    <dgm:cxn modelId="{1610EE09-5F38-8B4C-8167-3170AAA0AE9B}" type="presParOf" srcId="{284A2CA3-E73C-0048-BA6F-119BDDC0928A}" destId="{EF536E53-F16D-4B41-9C96-796E8FE4E41C}" srcOrd="3" destOrd="0" presId="urn:microsoft.com/office/officeart/2008/layout/VerticalCurvedList"/>
    <dgm:cxn modelId="{6548170E-5AA2-FC42-835A-138A1BAF1E5C}" type="presParOf" srcId="{BFCDC2DF-0037-D64A-B123-A279B343C47E}" destId="{3E2C142B-5393-5A4D-9B87-9986D2E6B54E}" srcOrd="1" destOrd="0" presId="urn:microsoft.com/office/officeart/2008/layout/VerticalCurvedList"/>
    <dgm:cxn modelId="{DCCD5BEE-3E20-6D4E-9220-13D8D676D130}" type="presParOf" srcId="{BFCDC2DF-0037-D64A-B123-A279B343C47E}" destId="{8DA0041E-F5DD-824A-A91A-062B894EF2DE}" srcOrd="2" destOrd="0" presId="urn:microsoft.com/office/officeart/2008/layout/VerticalCurvedList"/>
    <dgm:cxn modelId="{C049D909-66A3-A049-9070-BF66A9518CB0}" type="presParOf" srcId="{8DA0041E-F5DD-824A-A91A-062B894EF2DE}" destId="{1F9DC55D-EAE1-6D44-A761-FFB177263245}" srcOrd="0" destOrd="0" presId="urn:microsoft.com/office/officeart/2008/layout/VerticalCurvedList"/>
    <dgm:cxn modelId="{A90F4E76-46EF-3A4A-93FA-05A0CE7407AF}" type="presParOf" srcId="{BFCDC2DF-0037-D64A-B123-A279B343C47E}" destId="{BFCA247B-74A8-4D4B-A938-37CCE3A72902}" srcOrd="3" destOrd="0" presId="urn:microsoft.com/office/officeart/2008/layout/VerticalCurvedList"/>
    <dgm:cxn modelId="{48B9588F-1380-BA4D-BE84-CB2BC8E37C3B}" type="presParOf" srcId="{BFCDC2DF-0037-D64A-B123-A279B343C47E}" destId="{AFAA8260-95CB-824E-8353-51CD4C3EB65D}" srcOrd="4" destOrd="0" presId="urn:microsoft.com/office/officeart/2008/layout/VerticalCurvedList"/>
    <dgm:cxn modelId="{6C83D281-AD89-9D4D-8BF3-83A1B08459FF}" type="presParOf" srcId="{AFAA8260-95CB-824E-8353-51CD4C3EB65D}" destId="{CD7360C9-C046-8C46-ACD2-05F42D43CD0C}" srcOrd="0" destOrd="0" presId="urn:microsoft.com/office/officeart/2008/layout/VerticalCurvedList"/>
    <dgm:cxn modelId="{5A590E49-DE4F-7B44-B951-00166DC4BE0F}" type="presParOf" srcId="{BFCDC2DF-0037-D64A-B123-A279B343C47E}" destId="{2CD8D3C2-16C3-5441-BECD-5241637D89C1}" srcOrd="5" destOrd="0" presId="urn:microsoft.com/office/officeart/2008/layout/VerticalCurvedList"/>
    <dgm:cxn modelId="{3068DC2D-7AF0-D248-AD42-AF17B30EDCDF}" type="presParOf" srcId="{BFCDC2DF-0037-D64A-B123-A279B343C47E}" destId="{74914BDF-57C1-0E48-B7F8-3C013167D8D8}" srcOrd="6" destOrd="0" presId="urn:microsoft.com/office/officeart/2008/layout/VerticalCurvedList"/>
    <dgm:cxn modelId="{8C6BFE33-4876-DA4A-9778-C4D374AE6723}" type="presParOf" srcId="{74914BDF-57C1-0E48-B7F8-3C013167D8D8}" destId="{334DBBFB-D276-0346-9103-AAD9909F176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F8D63-2A37-0142-A681-986C36AE86FA}"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B5B4166B-8916-A74B-8164-5F459431F3C4}">
      <dgm:prSet phldrT="[Text]"/>
      <dgm:spPr>
        <a:solidFill>
          <a:srgbClr val="033B57"/>
        </a:solidFill>
      </dgm:spPr>
      <dgm:t>
        <a:bodyPr/>
        <a:lstStyle/>
        <a:p>
          <a:r>
            <a:rPr lang="en-US" dirty="0"/>
            <a:t>Identify Patients at Increased Risk</a:t>
          </a:r>
        </a:p>
      </dgm:t>
    </dgm:pt>
    <dgm:pt modelId="{3EBC8C83-8A26-B547-BE55-199509AFC5AB}" type="parTrans" cxnId="{458ED3ED-8409-1842-93FD-B574A093E605}">
      <dgm:prSet/>
      <dgm:spPr/>
      <dgm:t>
        <a:bodyPr/>
        <a:lstStyle/>
        <a:p>
          <a:endParaRPr lang="en-US"/>
        </a:p>
      </dgm:t>
    </dgm:pt>
    <dgm:pt modelId="{11EE8FBB-E696-774C-9B0E-6CC36E5809A4}" type="sibTrans" cxnId="{458ED3ED-8409-1842-93FD-B574A093E605}">
      <dgm:prSet/>
      <dgm:spPr/>
      <dgm:t>
        <a:bodyPr/>
        <a:lstStyle/>
        <a:p>
          <a:endParaRPr lang="en-US"/>
        </a:p>
      </dgm:t>
    </dgm:pt>
    <dgm:pt modelId="{8CA520FB-78B5-4B42-9ADC-20488E608AA7}">
      <dgm:prSet phldrT="[Text]"/>
      <dgm:spPr>
        <a:solidFill>
          <a:srgbClr val="033B57">
            <a:alpha val="35000"/>
          </a:srgbClr>
        </a:solidFill>
      </dgm:spPr>
      <dgm:t>
        <a:bodyPr/>
        <a:lstStyle/>
        <a:p>
          <a:r>
            <a:rPr lang="en-US" dirty="0"/>
            <a:t>Screen Patients at Increased Risk</a:t>
          </a:r>
        </a:p>
      </dgm:t>
    </dgm:pt>
    <dgm:pt modelId="{BB324AA9-27D8-D140-9B4D-DCD09986AA66}" type="parTrans" cxnId="{A4C1076F-5886-8D49-AC02-DB21A392FD4A}">
      <dgm:prSet/>
      <dgm:spPr/>
      <dgm:t>
        <a:bodyPr/>
        <a:lstStyle/>
        <a:p>
          <a:endParaRPr lang="en-US"/>
        </a:p>
      </dgm:t>
    </dgm:pt>
    <dgm:pt modelId="{7827AE00-C251-794A-9C80-C274E7370680}" type="sibTrans" cxnId="{A4C1076F-5886-8D49-AC02-DB21A392FD4A}">
      <dgm:prSet/>
      <dgm:spPr/>
      <dgm:t>
        <a:bodyPr/>
        <a:lstStyle/>
        <a:p>
          <a:endParaRPr lang="en-US"/>
        </a:p>
      </dgm:t>
    </dgm:pt>
    <dgm:pt modelId="{501A247D-9360-444D-97FF-39A50E81A2B3}">
      <dgm:prSet phldrT="[Text]"/>
      <dgm:spPr>
        <a:solidFill>
          <a:srgbClr val="033B57">
            <a:alpha val="35000"/>
          </a:srgbClr>
        </a:solidFill>
      </dgm:spPr>
      <dgm:t>
        <a:bodyPr/>
        <a:lstStyle/>
        <a:p>
          <a:r>
            <a:rPr lang="en-US" dirty="0"/>
            <a:t>Identify Effective Interventions and Treatments</a:t>
          </a:r>
        </a:p>
      </dgm:t>
    </dgm:pt>
    <dgm:pt modelId="{A42E1A6A-4EAA-6F46-BAC1-2D8AF6B6588E}" type="parTrans" cxnId="{50340731-6D64-3D43-800D-16FC7B55B334}">
      <dgm:prSet/>
      <dgm:spPr/>
      <dgm:t>
        <a:bodyPr/>
        <a:lstStyle/>
        <a:p>
          <a:endParaRPr lang="en-US"/>
        </a:p>
      </dgm:t>
    </dgm:pt>
    <dgm:pt modelId="{B98CB021-0620-874A-B786-B76CDB17B89C}" type="sibTrans" cxnId="{50340731-6D64-3D43-800D-16FC7B55B334}">
      <dgm:prSet/>
      <dgm:spPr/>
      <dgm:t>
        <a:bodyPr/>
        <a:lstStyle/>
        <a:p>
          <a:endParaRPr lang="en-US"/>
        </a:p>
      </dgm:t>
    </dgm:pt>
    <dgm:pt modelId="{AC7B87DC-0287-9246-92D1-58C4C2C5D283}" type="pres">
      <dgm:prSet presAssocID="{FC1F8D63-2A37-0142-A681-986C36AE86FA}" presName="Name0" presStyleCnt="0">
        <dgm:presLayoutVars>
          <dgm:chMax val="7"/>
          <dgm:chPref val="7"/>
          <dgm:dir/>
        </dgm:presLayoutVars>
      </dgm:prSet>
      <dgm:spPr/>
    </dgm:pt>
    <dgm:pt modelId="{BFCDC2DF-0037-D64A-B123-A279B343C47E}" type="pres">
      <dgm:prSet presAssocID="{FC1F8D63-2A37-0142-A681-986C36AE86FA}" presName="Name1" presStyleCnt="0"/>
      <dgm:spPr/>
    </dgm:pt>
    <dgm:pt modelId="{284A2CA3-E73C-0048-BA6F-119BDDC0928A}" type="pres">
      <dgm:prSet presAssocID="{FC1F8D63-2A37-0142-A681-986C36AE86FA}" presName="cycle" presStyleCnt="0"/>
      <dgm:spPr/>
    </dgm:pt>
    <dgm:pt modelId="{046EA9D3-BF69-0044-BED7-D0E7DE36F7F6}" type="pres">
      <dgm:prSet presAssocID="{FC1F8D63-2A37-0142-A681-986C36AE86FA}" presName="srcNode" presStyleLbl="node1" presStyleIdx="0" presStyleCnt="3"/>
      <dgm:spPr/>
    </dgm:pt>
    <dgm:pt modelId="{B64AFC84-33EC-104E-B5EF-E71346CD3987}" type="pres">
      <dgm:prSet presAssocID="{FC1F8D63-2A37-0142-A681-986C36AE86FA}" presName="conn" presStyleLbl="parChTrans1D2" presStyleIdx="0" presStyleCnt="1"/>
      <dgm:spPr/>
    </dgm:pt>
    <dgm:pt modelId="{FF05FF14-E503-9D47-B273-855A9CE38E71}" type="pres">
      <dgm:prSet presAssocID="{FC1F8D63-2A37-0142-A681-986C36AE86FA}" presName="extraNode" presStyleLbl="node1" presStyleIdx="0" presStyleCnt="3"/>
      <dgm:spPr/>
    </dgm:pt>
    <dgm:pt modelId="{EF536E53-F16D-4B41-9C96-796E8FE4E41C}" type="pres">
      <dgm:prSet presAssocID="{FC1F8D63-2A37-0142-A681-986C36AE86FA}" presName="dstNode" presStyleLbl="node1" presStyleIdx="0" presStyleCnt="3"/>
      <dgm:spPr/>
    </dgm:pt>
    <dgm:pt modelId="{3E2C142B-5393-5A4D-9B87-9986D2E6B54E}" type="pres">
      <dgm:prSet presAssocID="{B5B4166B-8916-A74B-8164-5F459431F3C4}" presName="text_1" presStyleLbl="node1" presStyleIdx="0" presStyleCnt="3">
        <dgm:presLayoutVars>
          <dgm:bulletEnabled val="1"/>
        </dgm:presLayoutVars>
      </dgm:prSet>
      <dgm:spPr/>
    </dgm:pt>
    <dgm:pt modelId="{8DA0041E-F5DD-824A-A91A-062B894EF2DE}" type="pres">
      <dgm:prSet presAssocID="{B5B4166B-8916-A74B-8164-5F459431F3C4}" presName="accent_1" presStyleCnt="0"/>
      <dgm:spPr/>
    </dgm:pt>
    <dgm:pt modelId="{1F9DC55D-EAE1-6D44-A761-FFB177263245}" type="pres">
      <dgm:prSet presAssocID="{B5B4166B-8916-A74B-8164-5F459431F3C4}" presName="accentRepeatNode" presStyleLbl="solidFgAcc1" presStyleIdx="0" presStyleCnt="3"/>
      <dgm:spPr>
        <a:solidFill>
          <a:schemeClr val="bg1"/>
        </a:solidFill>
        <a:ln>
          <a:solidFill>
            <a:srgbClr val="033B57"/>
          </a:solidFill>
        </a:ln>
      </dgm:spPr>
    </dgm:pt>
    <dgm:pt modelId="{BFCA247B-74A8-4D4B-A938-37CCE3A72902}" type="pres">
      <dgm:prSet presAssocID="{8CA520FB-78B5-4B42-9ADC-20488E608AA7}" presName="text_2" presStyleLbl="node1" presStyleIdx="1" presStyleCnt="3">
        <dgm:presLayoutVars>
          <dgm:bulletEnabled val="1"/>
        </dgm:presLayoutVars>
      </dgm:prSet>
      <dgm:spPr/>
    </dgm:pt>
    <dgm:pt modelId="{AFAA8260-95CB-824E-8353-51CD4C3EB65D}" type="pres">
      <dgm:prSet presAssocID="{8CA520FB-78B5-4B42-9ADC-20488E608AA7}" presName="accent_2" presStyleCnt="0"/>
      <dgm:spPr/>
    </dgm:pt>
    <dgm:pt modelId="{CD7360C9-C046-8C46-ACD2-05F42D43CD0C}" type="pres">
      <dgm:prSet presAssocID="{8CA520FB-78B5-4B42-9ADC-20488E608AA7}" presName="accentRepeatNode" presStyleLbl="solidFgAcc1" presStyleIdx="1" presStyleCnt="3"/>
      <dgm:spPr>
        <a:solidFill>
          <a:schemeClr val="lt1">
            <a:hueOff val="0"/>
            <a:satOff val="0"/>
            <a:lumOff val="0"/>
          </a:schemeClr>
        </a:solidFill>
        <a:ln>
          <a:solidFill>
            <a:srgbClr val="033B57">
              <a:alpha val="35000"/>
            </a:srgbClr>
          </a:solidFill>
        </a:ln>
      </dgm:spPr>
    </dgm:pt>
    <dgm:pt modelId="{2CD8D3C2-16C3-5441-BECD-5241637D89C1}" type="pres">
      <dgm:prSet presAssocID="{501A247D-9360-444D-97FF-39A50E81A2B3}" presName="text_3" presStyleLbl="node1" presStyleIdx="2" presStyleCnt="3">
        <dgm:presLayoutVars>
          <dgm:bulletEnabled val="1"/>
        </dgm:presLayoutVars>
      </dgm:prSet>
      <dgm:spPr/>
    </dgm:pt>
    <dgm:pt modelId="{74914BDF-57C1-0E48-B7F8-3C013167D8D8}" type="pres">
      <dgm:prSet presAssocID="{501A247D-9360-444D-97FF-39A50E81A2B3}" presName="accent_3" presStyleCnt="0"/>
      <dgm:spPr/>
    </dgm:pt>
    <dgm:pt modelId="{334DBBFB-D276-0346-9103-AAD9909F1762}" type="pres">
      <dgm:prSet presAssocID="{501A247D-9360-444D-97FF-39A50E81A2B3}" presName="accentRepeatNode" presStyleLbl="solidFgAcc1" presStyleIdx="2" presStyleCnt="3"/>
      <dgm:spPr>
        <a:ln>
          <a:solidFill>
            <a:srgbClr val="033B57">
              <a:alpha val="35000"/>
            </a:srgbClr>
          </a:solidFill>
        </a:ln>
      </dgm:spPr>
    </dgm:pt>
  </dgm:ptLst>
  <dgm:cxnLst>
    <dgm:cxn modelId="{50340731-6D64-3D43-800D-16FC7B55B334}" srcId="{FC1F8D63-2A37-0142-A681-986C36AE86FA}" destId="{501A247D-9360-444D-97FF-39A50E81A2B3}" srcOrd="2" destOrd="0" parTransId="{A42E1A6A-4EAA-6F46-BAC1-2D8AF6B6588E}" sibTransId="{B98CB021-0620-874A-B786-B76CDB17B89C}"/>
    <dgm:cxn modelId="{4E60D960-B247-2D4F-9E0F-FED054DC20B6}" type="presOf" srcId="{501A247D-9360-444D-97FF-39A50E81A2B3}" destId="{2CD8D3C2-16C3-5441-BECD-5241637D89C1}" srcOrd="0" destOrd="0" presId="urn:microsoft.com/office/officeart/2008/layout/VerticalCurvedList"/>
    <dgm:cxn modelId="{93632365-11BA-5844-8CEA-FED0DCC99481}" type="presOf" srcId="{8CA520FB-78B5-4B42-9ADC-20488E608AA7}" destId="{BFCA247B-74A8-4D4B-A938-37CCE3A72902}" srcOrd="0" destOrd="0" presId="urn:microsoft.com/office/officeart/2008/layout/VerticalCurvedList"/>
    <dgm:cxn modelId="{01319E49-2362-9342-A471-4226FB88A41B}" type="presOf" srcId="{11EE8FBB-E696-774C-9B0E-6CC36E5809A4}" destId="{B64AFC84-33EC-104E-B5EF-E71346CD3987}" srcOrd="0" destOrd="0" presId="urn:microsoft.com/office/officeart/2008/layout/VerticalCurvedList"/>
    <dgm:cxn modelId="{A4C1076F-5886-8D49-AC02-DB21A392FD4A}" srcId="{FC1F8D63-2A37-0142-A681-986C36AE86FA}" destId="{8CA520FB-78B5-4B42-9ADC-20488E608AA7}" srcOrd="1" destOrd="0" parTransId="{BB324AA9-27D8-D140-9B4D-DCD09986AA66}" sibTransId="{7827AE00-C251-794A-9C80-C274E7370680}"/>
    <dgm:cxn modelId="{122E7EA6-D979-D047-ADD3-7F8172B6C818}" type="presOf" srcId="{B5B4166B-8916-A74B-8164-5F459431F3C4}" destId="{3E2C142B-5393-5A4D-9B87-9986D2E6B54E}" srcOrd="0" destOrd="0" presId="urn:microsoft.com/office/officeart/2008/layout/VerticalCurvedList"/>
    <dgm:cxn modelId="{11BCF3B2-2FE0-6F43-83BA-AC8794B166B6}" type="presOf" srcId="{FC1F8D63-2A37-0142-A681-986C36AE86FA}" destId="{AC7B87DC-0287-9246-92D1-58C4C2C5D283}" srcOrd="0" destOrd="0" presId="urn:microsoft.com/office/officeart/2008/layout/VerticalCurvedList"/>
    <dgm:cxn modelId="{458ED3ED-8409-1842-93FD-B574A093E605}" srcId="{FC1F8D63-2A37-0142-A681-986C36AE86FA}" destId="{B5B4166B-8916-A74B-8164-5F459431F3C4}" srcOrd="0" destOrd="0" parTransId="{3EBC8C83-8A26-B547-BE55-199509AFC5AB}" sibTransId="{11EE8FBB-E696-774C-9B0E-6CC36E5809A4}"/>
    <dgm:cxn modelId="{8FE9B277-1A3B-EC4A-8FAB-3ECBEF0FD730}" type="presParOf" srcId="{AC7B87DC-0287-9246-92D1-58C4C2C5D283}" destId="{BFCDC2DF-0037-D64A-B123-A279B343C47E}" srcOrd="0" destOrd="0" presId="urn:microsoft.com/office/officeart/2008/layout/VerticalCurvedList"/>
    <dgm:cxn modelId="{21B7E136-55BE-4D40-B475-4C430B57B538}" type="presParOf" srcId="{BFCDC2DF-0037-D64A-B123-A279B343C47E}" destId="{284A2CA3-E73C-0048-BA6F-119BDDC0928A}" srcOrd="0" destOrd="0" presId="urn:microsoft.com/office/officeart/2008/layout/VerticalCurvedList"/>
    <dgm:cxn modelId="{091F5100-4EC3-A24F-BD7D-82E43515219F}" type="presParOf" srcId="{284A2CA3-E73C-0048-BA6F-119BDDC0928A}" destId="{046EA9D3-BF69-0044-BED7-D0E7DE36F7F6}" srcOrd="0" destOrd="0" presId="urn:microsoft.com/office/officeart/2008/layout/VerticalCurvedList"/>
    <dgm:cxn modelId="{A7CAFA6B-52E3-504F-8F46-892616E19837}" type="presParOf" srcId="{284A2CA3-E73C-0048-BA6F-119BDDC0928A}" destId="{B64AFC84-33EC-104E-B5EF-E71346CD3987}" srcOrd="1" destOrd="0" presId="urn:microsoft.com/office/officeart/2008/layout/VerticalCurvedList"/>
    <dgm:cxn modelId="{2D7533FB-99EF-6C47-BD04-B6BBE6C3ABAB}" type="presParOf" srcId="{284A2CA3-E73C-0048-BA6F-119BDDC0928A}" destId="{FF05FF14-E503-9D47-B273-855A9CE38E71}" srcOrd="2" destOrd="0" presId="urn:microsoft.com/office/officeart/2008/layout/VerticalCurvedList"/>
    <dgm:cxn modelId="{1610EE09-5F38-8B4C-8167-3170AAA0AE9B}" type="presParOf" srcId="{284A2CA3-E73C-0048-BA6F-119BDDC0928A}" destId="{EF536E53-F16D-4B41-9C96-796E8FE4E41C}" srcOrd="3" destOrd="0" presId="urn:microsoft.com/office/officeart/2008/layout/VerticalCurvedList"/>
    <dgm:cxn modelId="{6548170E-5AA2-FC42-835A-138A1BAF1E5C}" type="presParOf" srcId="{BFCDC2DF-0037-D64A-B123-A279B343C47E}" destId="{3E2C142B-5393-5A4D-9B87-9986D2E6B54E}" srcOrd="1" destOrd="0" presId="urn:microsoft.com/office/officeart/2008/layout/VerticalCurvedList"/>
    <dgm:cxn modelId="{DCCD5BEE-3E20-6D4E-9220-13D8D676D130}" type="presParOf" srcId="{BFCDC2DF-0037-D64A-B123-A279B343C47E}" destId="{8DA0041E-F5DD-824A-A91A-062B894EF2DE}" srcOrd="2" destOrd="0" presId="urn:microsoft.com/office/officeart/2008/layout/VerticalCurvedList"/>
    <dgm:cxn modelId="{C049D909-66A3-A049-9070-BF66A9518CB0}" type="presParOf" srcId="{8DA0041E-F5DD-824A-A91A-062B894EF2DE}" destId="{1F9DC55D-EAE1-6D44-A761-FFB177263245}" srcOrd="0" destOrd="0" presId="urn:microsoft.com/office/officeart/2008/layout/VerticalCurvedList"/>
    <dgm:cxn modelId="{A90F4E76-46EF-3A4A-93FA-05A0CE7407AF}" type="presParOf" srcId="{BFCDC2DF-0037-D64A-B123-A279B343C47E}" destId="{BFCA247B-74A8-4D4B-A938-37CCE3A72902}" srcOrd="3" destOrd="0" presId="urn:microsoft.com/office/officeart/2008/layout/VerticalCurvedList"/>
    <dgm:cxn modelId="{48B9588F-1380-BA4D-BE84-CB2BC8E37C3B}" type="presParOf" srcId="{BFCDC2DF-0037-D64A-B123-A279B343C47E}" destId="{AFAA8260-95CB-824E-8353-51CD4C3EB65D}" srcOrd="4" destOrd="0" presId="urn:microsoft.com/office/officeart/2008/layout/VerticalCurvedList"/>
    <dgm:cxn modelId="{6C83D281-AD89-9D4D-8BF3-83A1B08459FF}" type="presParOf" srcId="{AFAA8260-95CB-824E-8353-51CD4C3EB65D}" destId="{CD7360C9-C046-8C46-ACD2-05F42D43CD0C}" srcOrd="0" destOrd="0" presId="urn:microsoft.com/office/officeart/2008/layout/VerticalCurvedList"/>
    <dgm:cxn modelId="{5A590E49-DE4F-7B44-B951-00166DC4BE0F}" type="presParOf" srcId="{BFCDC2DF-0037-D64A-B123-A279B343C47E}" destId="{2CD8D3C2-16C3-5441-BECD-5241637D89C1}" srcOrd="5" destOrd="0" presId="urn:microsoft.com/office/officeart/2008/layout/VerticalCurvedList"/>
    <dgm:cxn modelId="{3068DC2D-7AF0-D248-AD42-AF17B30EDCDF}" type="presParOf" srcId="{BFCDC2DF-0037-D64A-B123-A279B343C47E}" destId="{74914BDF-57C1-0E48-B7F8-3C013167D8D8}" srcOrd="6" destOrd="0" presId="urn:microsoft.com/office/officeart/2008/layout/VerticalCurvedList"/>
    <dgm:cxn modelId="{8C6BFE33-4876-DA4A-9778-C4D374AE6723}" type="presParOf" srcId="{74914BDF-57C1-0E48-B7F8-3C013167D8D8}" destId="{334DBBFB-D276-0346-9103-AAD9909F176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1F8D63-2A37-0142-A681-986C36AE86FA}"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B5B4166B-8916-A74B-8164-5F459431F3C4}">
      <dgm:prSet phldrT="[Text]"/>
      <dgm:spPr>
        <a:solidFill>
          <a:srgbClr val="033B57">
            <a:alpha val="35000"/>
          </a:srgbClr>
        </a:solidFill>
        <a:ln>
          <a:solidFill>
            <a:schemeClr val="lt1">
              <a:hueOff val="0"/>
              <a:satOff val="0"/>
              <a:lumOff val="0"/>
              <a:alpha val="35000"/>
            </a:schemeClr>
          </a:solidFill>
        </a:ln>
      </dgm:spPr>
      <dgm:t>
        <a:bodyPr/>
        <a:lstStyle/>
        <a:p>
          <a:r>
            <a:rPr lang="en-US" dirty="0"/>
            <a:t>Identify Patients at Increased Risk</a:t>
          </a:r>
        </a:p>
      </dgm:t>
    </dgm:pt>
    <dgm:pt modelId="{3EBC8C83-8A26-B547-BE55-199509AFC5AB}" type="parTrans" cxnId="{458ED3ED-8409-1842-93FD-B574A093E605}">
      <dgm:prSet/>
      <dgm:spPr/>
      <dgm:t>
        <a:bodyPr/>
        <a:lstStyle/>
        <a:p>
          <a:endParaRPr lang="en-US"/>
        </a:p>
      </dgm:t>
    </dgm:pt>
    <dgm:pt modelId="{11EE8FBB-E696-774C-9B0E-6CC36E5809A4}" type="sibTrans" cxnId="{458ED3ED-8409-1842-93FD-B574A093E605}">
      <dgm:prSet/>
      <dgm:spPr/>
      <dgm:t>
        <a:bodyPr/>
        <a:lstStyle/>
        <a:p>
          <a:endParaRPr lang="en-US"/>
        </a:p>
      </dgm:t>
    </dgm:pt>
    <dgm:pt modelId="{8CA520FB-78B5-4B42-9ADC-20488E608AA7}">
      <dgm:prSet phldrT="[Text]"/>
      <dgm:spPr>
        <a:solidFill>
          <a:srgbClr val="033B57"/>
        </a:solidFill>
      </dgm:spPr>
      <dgm:t>
        <a:bodyPr/>
        <a:lstStyle/>
        <a:p>
          <a:r>
            <a:rPr lang="en-US" dirty="0"/>
            <a:t>Screen Patients at Increased Risk</a:t>
          </a:r>
        </a:p>
      </dgm:t>
    </dgm:pt>
    <dgm:pt modelId="{BB324AA9-27D8-D140-9B4D-DCD09986AA66}" type="parTrans" cxnId="{A4C1076F-5886-8D49-AC02-DB21A392FD4A}">
      <dgm:prSet/>
      <dgm:spPr/>
      <dgm:t>
        <a:bodyPr/>
        <a:lstStyle/>
        <a:p>
          <a:endParaRPr lang="en-US"/>
        </a:p>
      </dgm:t>
    </dgm:pt>
    <dgm:pt modelId="{7827AE00-C251-794A-9C80-C274E7370680}" type="sibTrans" cxnId="{A4C1076F-5886-8D49-AC02-DB21A392FD4A}">
      <dgm:prSet/>
      <dgm:spPr/>
      <dgm:t>
        <a:bodyPr/>
        <a:lstStyle/>
        <a:p>
          <a:endParaRPr lang="en-US"/>
        </a:p>
      </dgm:t>
    </dgm:pt>
    <dgm:pt modelId="{501A247D-9360-444D-97FF-39A50E81A2B3}">
      <dgm:prSet phldrT="[Text]"/>
      <dgm:spPr>
        <a:solidFill>
          <a:srgbClr val="033B57">
            <a:alpha val="35000"/>
          </a:srgbClr>
        </a:solidFill>
      </dgm:spPr>
      <dgm:t>
        <a:bodyPr/>
        <a:lstStyle/>
        <a:p>
          <a:r>
            <a:rPr lang="en-US" dirty="0"/>
            <a:t>Identify Effective Interventions and Treatments</a:t>
          </a:r>
        </a:p>
      </dgm:t>
    </dgm:pt>
    <dgm:pt modelId="{A42E1A6A-4EAA-6F46-BAC1-2D8AF6B6588E}" type="parTrans" cxnId="{50340731-6D64-3D43-800D-16FC7B55B334}">
      <dgm:prSet/>
      <dgm:spPr/>
      <dgm:t>
        <a:bodyPr/>
        <a:lstStyle/>
        <a:p>
          <a:endParaRPr lang="en-US"/>
        </a:p>
      </dgm:t>
    </dgm:pt>
    <dgm:pt modelId="{B98CB021-0620-874A-B786-B76CDB17B89C}" type="sibTrans" cxnId="{50340731-6D64-3D43-800D-16FC7B55B334}">
      <dgm:prSet/>
      <dgm:spPr/>
      <dgm:t>
        <a:bodyPr/>
        <a:lstStyle/>
        <a:p>
          <a:endParaRPr lang="en-US"/>
        </a:p>
      </dgm:t>
    </dgm:pt>
    <dgm:pt modelId="{AC7B87DC-0287-9246-92D1-58C4C2C5D283}" type="pres">
      <dgm:prSet presAssocID="{FC1F8D63-2A37-0142-A681-986C36AE86FA}" presName="Name0" presStyleCnt="0">
        <dgm:presLayoutVars>
          <dgm:chMax val="7"/>
          <dgm:chPref val="7"/>
          <dgm:dir/>
        </dgm:presLayoutVars>
      </dgm:prSet>
      <dgm:spPr/>
    </dgm:pt>
    <dgm:pt modelId="{BFCDC2DF-0037-D64A-B123-A279B343C47E}" type="pres">
      <dgm:prSet presAssocID="{FC1F8D63-2A37-0142-A681-986C36AE86FA}" presName="Name1" presStyleCnt="0"/>
      <dgm:spPr/>
    </dgm:pt>
    <dgm:pt modelId="{284A2CA3-E73C-0048-BA6F-119BDDC0928A}" type="pres">
      <dgm:prSet presAssocID="{FC1F8D63-2A37-0142-A681-986C36AE86FA}" presName="cycle" presStyleCnt="0"/>
      <dgm:spPr/>
    </dgm:pt>
    <dgm:pt modelId="{046EA9D3-BF69-0044-BED7-D0E7DE36F7F6}" type="pres">
      <dgm:prSet presAssocID="{FC1F8D63-2A37-0142-A681-986C36AE86FA}" presName="srcNode" presStyleLbl="node1" presStyleIdx="0" presStyleCnt="3"/>
      <dgm:spPr/>
    </dgm:pt>
    <dgm:pt modelId="{B64AFC84-33EC-104E-B5EF-E71346CD3987}" type="pres">
      <dgm:prSet presAssocID="{FC1F8D63-2A37-0142-A681-986C36AE86FA}" presName="conn" presStyleLbl="parChTrans1D2" presStyleIdx="0" presStyleCnt="1"/>
      <dgm:spPr/>
    </dgm:pt>
    <dgm:pt modelId="{FF05FF14-E503-9D47-B273-855A9CE38E71}" type="pres">
      <dgm:prSet presAssocID="{FC1F8D63-2A37-0142-A681-986C36AE86FA}" presName="extraNode" presStyleLbl="node1" presStyleIdx="0" presStyleCnt="3"/>
      <dgm:spPr/>
    </dgm:pt>
    <dgm:pt modelId="{EF536E53-F16D-4B41-9C96-796E8FE4E41C}" type="pres">
      <dgm:prSet presAssocID="{FC1F8D63-2A37-0142-A681-986C36AE86FA}" presName="dstNode" presStyleLbl="node1" presStyleIdx="0" presStyleCnt="3"/>
      <dgm:spPr/>
    </dgm:pt>
    <dgm:pt modelId="{3E2C142B-5393-5A4D-9B87-9986D2E6B54E}" type="pres">
      <dgm:prSet presAssocID="{B5B4166B-8916-A74B-8164-5F459431F3C4}" presName="text_1" presStyleLbl="node1" presStyleIdx="0" presStyleCnt="3">
        <dgm:presLayoutVars>
          <dgm:bulletEnabled val="1"/>
        </dgm:presLayoutVars>
      </dgm:prSet>
      <dgm:spPr/>
    </dgm:pt>
    <dgm:pt modelId="{8DA0041E-F5DD-824A-A91A-062B894EF2DE}" type="pres">
      <dgm:prSet presAssocID="{B5B4166B-8916-A74B-8164-5F459431F3C4}" presName="accent_1" presStyleCnt="0"/>
      <dgm:spPr/>
    </dgm:pt>
    <dgm:pt modelId="{1F9DC55D-EAE1-6D44-A761-FFB177263245}" type="pres">
      <dgm:prSet presAssocID="{B5B4166B-8916-A74B-8164-5F459431F3C4}" presName="accentRepeatNode" presStyleLbl="solidFgAcc1" presStyleIdx="0" presStyleCnt="3"/>
      <dgm:spPr>
        <a:solidFill>
          <a:schemeClr val="bg1"/>
        </a:solidFill>
        <a:ln>
          <a:solidFill>
            <a:srgbClr val="033B57">
              <a:alpha val="35000"/>
            </a:srgbClr>
          </a:solidFill>
        </a:ln>
      </dgm:spPr>
    </dgm:pt>
    <dgm:pt modelId="{BFCA247B-74A8-4D4B-A938-37CCE3A72902}" type="pres">
      <dgm:prSet presAssocID="{8CA520FB-78B5-4B42-9ADC-20488E608AA7}" presName="text_2" presStyleLbl="node1" presStyleIdx="1" presStyleCnt="3">
        <dgm:presLayoutVars>
          <dgm:bulletEnabled val="1"/>
        </dgm:presLayoutVars>
      </dgm:prSet>
      <dgm:spPr/>
    </dgm:pt>
    <dgm:pt modelId="{AFAA8260-95CB-824E-8353-51CD4C3EB65D}" type="pres">
      <dgm:prSet presAssocID="{8CA520FB-78B5-4B42-9ADC-20488E608AA7}" presName="accent_2" presStyleCnt="0"/>
      <dgm:spPr/>
    </dgm:pt>
    <dgm:pt modelId="{CD7360C9-C046-8C46-ACD2-05F42D43CD0C}" type="pres">
      <dgm:prSet presAssocID="{8CA520FB-78B5-4B42-9ADC-20488E608AA7}" presName="accentRepeatNode" presStyleLbl="solidFgAcc1" presStyleIdx="1" presStyleCnt="3"/>
      <dgm:spPr>
        <a:solidFill>
          <a:schemeClr val="lt1">
            <a:hueOff val="0"/>
            <a:satOff val="0"/>
            <a:lumOff val="0"/>
          </a:schemeClr>
        </a:solidFill>
        <a:ln>
          <a:solidFill>
            <a:srgbClr val="033B57"/>
          </a:solidFill>
        </a:ln>
      </dgm:spPr>
    </dgm:pt>
    <dgm:pt modelId="{2CD8D3C2-16C3-5441-BECD-5241637D89C1}" type="pres">
      <dgm:prSet presAssocID="{501A247D-9360-444D-97FF-39A50E81A2B3}" presName="text_3" presStyleLbl="node1" presStyleIdx="2" presStyleCnt="3">
        <dgm:presLayoutVars>
          <dgm:bulletEnabled val="1"/>
        </dgm:presLayoutVars>
      </dgm:prSet>
      <dgm:spPr/>
    </dgm:pt>
    <dgm:pt modelId="{74914BDF-57C1-0E48-B7F8-3C013167D8D8}" type="pres">
      <dgm:prSet presAssocID="{501A247D-9360-444D-97FF-39A50E81A2B3}" presName="accent_3" presStyleCnt="0"/>
      <dgm:spPr/>
    </dgm:pt>
    <dgm:pt modelId="{334DBBFB-D276-0346-9103-AAD9909F1762}" type="pres">
      <dgm:prSet presAssocID="{501A247D-9360-444D-97FF-39A50E81A2B3}" presName="accentRepeatNode" presStyleLbl="solidFgAcc1" presStyleIdx="2" presStyleCnt="3"/>
      <dgm:spPr>
        <a:ln>
          <a:solidFill>
            <a:srgbClr val="033B57">
              <a:alpha val="35000"/>
            </a:srgbClr>
          </a:solidFill>
        </a:ln>
      </dgm:spPr>
    </dgm:pt>
  </dgm:ptLst>
  <dgm:cxnLst>
    <dgm:cxn modelId="{50340731-6D64-3D43-800D-16FC7B55B334}" srcId="{FC1F8D63-2A37-0142-A681-986C36AE86FA}" destId="{501A247D-9360-444D-97FF-39A50E81A2B3}" srcOrd="2" destOrd="0" parTransId="{A42E1A6A-4EAA-6F46-BAC1-2D8AF6B6588E}" sibTransId="{B98CB021-0620-874A-B786-B76CDB17B89C}"/>
    <dgm:cxn modelId="{4E60D960-B247-2D4F-9E0F-FED054DC20B6}" type="presOf" srcId="{501A247D-9360-444D-97FF-39A50E81A2B3}" destId="{2CD8D3C2-16C3-5441-BECD-5241637D89C1}" srcOrd="0" destOrd="0" presId="urn:microsoft.com/office/officeart/2008/layout/VerticalCurvedList"/>
    <dgm:cxn modelId="{93632365-11BA-5844-8CEA-FED0DCC99481}" type="presOf" srcId="{8CA520FB-78B5-4B42-9ADC-20488E608AA7}" destId="{BFCA247B-74A8-4D4B-A938-37CCE3A72902}" srcOrd="0" destOrd="0" presId="urn:microsoft.com/office/officeart/2008/layout/VerticalCurvedList"/>
    <dgm:cxn modelId="{01319E49-2362-9342-A471-4226FB88A41B}" type="presOf" srcId="{11EE8FBB-E696-774C-9B0E-6CC36E5809A4}" destId="{B64AFC84-33EC-104E-B5EF-E71346CD3987}" srcOrd="0" destOrd="0" presId="urn:microsoft.com/office/officeart/2008/layout/VerticalCurvedList"/>
    <dgm:cxn modelId="{A4C1076F-5886-8D49-AC02-DB21A392FD4A}" srcId="{FC1F8D63-2A37-0142-A681-986C36AE86FA}" destId="{8CA520FB-78B5-4B42-9ADC-20488E608AA7}" srcOrd="1" destOrd="0" parTransId="{BB324AA9-27D8-D140-9B4D-DCD09986AA66}" sibTransId="{7827AE00-C251-794A-9C80-C274E7370680}"/>
    <dgm:cxn modelId="{122E7EA6-D979-D047-ADD3-7F8172B6C818}" type="presOf" srcId="{B5B4166B-8916-A74B-8164-5F459431F3C4}" destId="{3E2C142B-5393-5A4D-9B87-9986D2E6B54E}" srcOrd="0" destOrd="0" presId="urn:microsoft.com/office/officeart/2008/layout/VerticalCurvedList"/>
    <dgm:cxn modelId="{11BCF3B2-2FE0-6F43-83BA-AC8794B166B6}" type="presOf" srcId="{FC1F8D63-2A37-0142-A681-986C36AE86FA}" destId="{AC7B87DC-0287-9246-92D1-58C4C2C5D283}" srcOrd="0" destOrd="0" presId="urn:microsoft.com/office/officeart/2008/layout/VerticalCurvedList"/>
    <dgm:cxn modelId="{458ED3ED-8409-1842-93FD-B574A093E605}" srcId="{FC1F8D63-2A37-0142-A681-986C36AE86FA}" destId="{B5B4166B-8916-A74B-8164-5F459431F3C4}" srcOrd="0" destOrd="0" parTransId="{3EBC8C83-8A26-B547-BE55-199509AFC5AB}" sibTransId="{11EE8FBB-E696-774C-9B0E-6CC36E5809A4}"/>
    <dgm:cxn modelId="{8FE9B277-1A3B-EC4A-8FAB-3ECBEF0FD730}" type="presParOf" srcId="{AC7B87DC-0287-9246-92D1-58C4C2C5D283}" destId="{BFCDC2DF-0037-D64A-B123-A279B343C47E}" srcOrd="0" destOrd="0" presId="urn:microsoft.com/office/officeart/2008/layout/VerticalCurvedList"/>
    <dgm:cxn modelId="{21B7E136-55BE-4D40-B475-4C430B57B538}" type="presParOf" srcId="{BFCDC2DF-0037-D64A-B123-A279B343C47E}" destId="{284A2CA3-E73C-0048-BA6F-119BDDC0928A}" srcOrd="0" destOrd="0" presId="urn:microsoft.com/office/officeart/2008/layout/VerticalCurvedList"/>
    <dgm:cxn modelId="{091F5100-4EC3-A24F-BD7D-82E43515219F}" type="presParOf" srcId="{284A2CA3-E73C-0048-BA6F-119BDDC0928A}" destId="{046EA9D3-BF69-0044-BED7-D0E7DE36F7F6}" srcOrd="0" destOrd="0" presId="urn:microsoft.com/office/officeart/2008/layout/VerticalCurvedList"/>
    <dgm:cxn modelId="{A7CAFA6B-52E3-504F-8F46-892616E19837}" type="presParOf" srcId="{284A2CA3-E73C-0048-BA6F-119BDDC0928A}" destId="{B64AFC84-33EC-104E-B5EF-E71346CD3987}" srcOrd="1" destOrd="0" presId="urn:microsoft.com/office/officeart/2008/layout/VerticalCurvedList"/>
    <dgm:cxn modelId="{2D7533FB-99EF-6C47-BD04-B6BBE6C3ABAB}" type="presParOf" srcId="{284A2CA3-E73C-0048-BA6F-119BDDC0928A}" destId="{FF05FF14-E503-9D47-B273-855A9CE38E71}" srcOrd="2" destOrd="0" presId="urn:microsoft.com/office/officeart/2008/layout/VerticalCurvedList"/>
    <dgm:cxn modelId="{1610EE09-5F38-8B4C-8167-3170AAA0AE9B}" type="presParOf" srcId="{284A2CA3-E73C-0048-BA6F-119BDDC0928A}" destId="{EF536E53-F16D-4B41-9C96-796E8FE4E41C}" srcOrd="3" destOrd="0" presId="urn:microsoft.com/office/officeart/2008/layout/VerticalCurvedList"/>
    <dgm:cxn modelId="{6548170E-5AA2-FC42-835A-138A1BAF1E5C}" type="presParOf" srcId="{BFCDC2DF-0037-D64A-B123-A279B343C47E}" destId="{3E2C142B-5393-5A4D-9B87-9986D2E6B54E}" srcOrd="1" destOrd="0" presId="urn:microsoft.com/office/officeart/2008/layout/VerticalCurvedList"/>
    <dgm:cxn modelId="{DCCD5BEE-3E20-6D4E-9220-13D8D676D130}" type="presParOf" srcId="{BFCDC2DF-0037-D64A-B123-A279B343C47E}" destId="{8DA0041E-F5DD-824A-A91A-062B894EF2DE}" srcOrd="2" destOrd="0" presId="urn:microsoft.com/office/officeart/2008/layout/VerticalCurvedList"/>
    <dgm:cxn modelId="{C049D909-66A3-A049-9070-BF66A9518CB0}" type="presParOf" srcId="{8DA0041E-F5DD-824A-A91A-062B894EF2DE}" destId="{1F9DC55D-EAE1-6D44-A761-FFB177263245}" srcOrd="0" destOrd="0" presId="urn:microsoft.com/office/officeart/2008/layout/VerticalCurvedList"/>
    <dgm:cxn modelId="{A90F4E76-46EF-3A4A-93FA-05A0CE7407AF}" type="presParOf" srcId="{BFCDC2DF-0037-D64A-B123-A279B343C47E}" destId="{BFCA247B-74A8-4D4B-A938-37CCE3A72902}" srcOrd="3" destOrd="0" presId="urn:microsoft.com/office/officeart/2008/layout/VerticalCurvedList"/>
    <dgm:cxn modelId="{48B9588F-1380-BA4D-BE84-CB2BC8E37C3B}" type="presParOf" srcId="{BFCDC2DF-0037-D64A-B123-A279B343C47E}" destId="{AFAA8260-95CB-824E-8353-51CD4C3EB65D}" srcOrd="4" destOrd="0" presId="urn:microsoft.com/office/officeart/2008/layout/VerticalCurvedList"/>
    <dgm:cxn modelId="{6C83D281-AD89-9D4D-8BF3-83A1B08459FF}" type="presParOf" srcId="{AFAA8260-95CB-824E-8353-51CD4C3EB65D}" destId="{CD7360C9-C046-8C46-ACD2-05F42D43CD0C}" srcOrd="0" destOrd="0" presId="urn:microsoft.com/office/officeart/2008/layout/VerticalCurvedList"/>
    <dgm:cxn modelId="{5A590E49-DE4F-7B44-B951-00166DC4BE0F}" type="presParOf" srcId="{BFCDC2DF-0037-D64A-B123-A279B343C47E}" destId="{2CD8D3C2-16C3-5441-BECD-5241637D89C1}" srcOrd="5" destOrd="0" presId="urn:microsoft.com/office/officeart/2008/layout/VerticalCurvedList"/>
    <dgm:cxn modelId="{3068DC2D-7AF0-D248-AD42-AF17B30EDCDF}" type="presParOf" srcId="{BFCDC2DF-0037-D64A-B123-A279B343C47E}" destId="{74914BDF-57C1-0E48-B7F8-3C013167D8D8}" srcOrd="6" destOrd="0" presId="urn:microsoft.com/office/officeart/2008/layout/VerticalCurvedList"/>
    <dgm:cxn modelId="{8C6BFE33-4876-DA4A-9778-C4D374AE6723}" type="presParOf" srcId="{74914BDF-57C1-0E48-B7F8-3C013167D8D8}" destId="{334DBBFB-D276-0346-9103-AAD9909F176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1F8D63-2A37-0142-A681-986C36AE86FA}"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B5B4166B-8916-A74B-8164-5F459431F3C4}">
      <dgm:prSet phldrT="[Text]"/>
      <dgm:spPr>
        <a:solidFill>
          <a:srgbClr val="033B57">
            <a:alpha val="35000"/>
          </a:srgbClr>
        </a:solidFill>
        <a:ln>
          <a:solidFill>
            <a:schemeClr val="lt1">
              <a:hueOff val="0"/>
              <a:satOff val="0"/>
              <a:lumOff val="0"/>
              <a:alpha val="35000"/>
            </a:schemeClr>
          </a:solidFill>
        </a:ln>
      </dgm:spPr>
      <dgm:t>
        <a:bodyPr/>
        <a:lstStyle/>
        <a:p>
          <a:r>
            <a:rPr lang="en-US" dirty="0"/>
            <a:t>Identify Patients at Increased Risk</a:t>
          </a:r>
        </a:p>
      </dgm:t>
    </dgm:pt>
    <dgm:pt modelId="{3EBC8C83-8A26-B547-BE55-199509AFC5AB}" type="parTrans" cxnId="{458ED3ED-8409-1842-93FD-B574A093E605}">
      <dgm:prSet/>
      <dgm:spPr/>
      <dgm:t>
        <a:bodyPr/>
        <a:lstStyle/>
        <a:p>
          <a:endParaRPr lang="en-US"/>
        </a:p>
      </dgm:t>
    </dgm:pt>
    <dgm:pt modelId="{11EE8FBB-E696-774C-9B0E-6CC36E5809A4}" type="sibTrans" cxnId="{458ED3ED-8409-1842-93FD-B574A093E605}">
      <dgm:prSet/>
      <dgm:spPr/>
      <dgm:t>
        <a:bodyPr/>
        <a:lstStyle/>
        <a:p>
          <a:endParaRPr lang="en-US"/>
        </a:p>
      </dgm:t>
    </dgm:pt>
    <dgm:pt modelId="{8CA520FB-78B5-4B42-9ADC-20488E608AA7}">
      <dgm:prSet phldrT="[Text]"/>
      <dgm:spPr>
        <a:solidFill>
          <a:srgbClr val="033B57">
            <a:alpha val="35000"/>
          </a:srgbClr>
        </a:solidFill>
      </dgm:spPr>
      <dgm:t>
        <a:bodyPr/>
        <a:lstStyle/>
        <a:p>
          <a:r>
            <a:rPr lang="en-US" dirty="0"/>
            <a:t>Screen Patients at Increased Risk</a:t>
          </a:r>
        </a:p>
      </dgm:t>
    </dgm:pt>
    <dgm:pt modelId="{BB324AA9-27D8-D140-9B4D-DCD09986AA66}" type="parTrans" cxnId="{A4C1076F-5886-8D49-AC02-DB21A392FD4A}">
      <dgm:prSet/>
      <dgm:spPr/>
      <dgm:t>
        <a:bodyPr/>
        <a:lstStyle/>
        <a:p>
          <a:endParaRPr lang="en-US"/>
        </a:p>
      </dgm:t>
    </dgm:pt>
    <dgm:pt modelId="{7827AE00-C251-794A-9C80-C274E7370680}" type="sibTrans" cxnId="{A4C1076F-5886-8D49-AC02-DB21A392FD4A}">
      <dgm:prSet/>
      <dgm:spPr/>
      <dgm:t>
        <a:bodyPr/>
        <a:lstStyle/>
        <a:p>
          <a:endParaRPr lang="en-US"/>
        </a:p>
      </dgm:t>
    </dgm:pt>
    <dgm:pt modelId="{501A247D-9360-444D-97FF-39A50E81A2B3}">
      <dgm:prSet phldrT="[Text]"/>
      <dgm:spPr>
        <a:solidFill>
          <a:srgbClr val="033B57"/>
        </a:solidFill>
      </dgm:spPr>
      <dgm:t>
        <a:bodyPr/>
        <a:lstStyle/>
        <a:p>
          <a:r>
            <a:rPr lang="en-US" dirty="0"/>
            <a:t>Identify Effective Interventions and Treatments</a:t>
          </a:r>
        </a:p>
      </dgm:t>
    </dgm:pt>
    <dgm:pt modelId="{A42E1A6A-4EAA-6F46-BAC1-2D8AF6B6588E}" type="parTrans" cxnId="{50340731-6D64-3D43-800D-16FC7B55B334}">
      <dgm:prSet/>
      <dgm:spPr/>
      <dgm:t>
        <a:bodyPr/>
        <a:lstStyle/>
        <a:p>
          <a:endParaRPr lang="en-US"/>
        </a:p>
      </dgm:t>
    </dgm:pt>
    <dgm:pt modelId="{B98CB021-0620-874A-B786-B76CDB17B89C}" type="sibTrans" cxnId="{50340731-6D64-3D43-800D-16FC7B55B334}">
      <dgm:prSet/>
      <dgm:spPr/>
      <dgm:t>
        <a:bodyPr/>
        <a:lstStyle/>
        <a:p>
          <a:endParaRPr lang="en-US"/>
        </a:p>
      </dgm:t>
    </dgm:pt>
    <dgm:pt modelId="{AC7B87DC-0287-9246-92D1-58C4C2C5D283}" type="pres">
      <dgm:prSet presAssocID="{FC1F8D63-2A37-0142-A681-986C36AE86FA}" presName="Name0" presStyleCnt="0">
        <dgm:presLayoutVars>
          <dgm:chMax val="7"/>
          <dgm:chPref val="7"/>
          <dgm:dir/>
        </dgm:presLayoutVars>
      </dgm:prSet>
      <dgm:spPr/>
    </dgm:pt>
    <dgm:pt modelId="{BFCDC2DF-0037-D64A-B123-A279B343C47E}" type="pres">
      <dgm:prSet presAssocID="{FC1F8D63-2A37-0142-A681-986C36AE86FA}" presName="Name1" presStyleCnt="0"/>
      <dgm:spPr/>
    </dgm:pt>
    <dgm:pt modelId="{284A2CA3-E73C-0048-BA6F-119BDDC0928A}" type="pres">
      <dgm:prSet presAssocID="{FC1F8D63-2A37-0142-A681-986C36AE86FA}" presName="cycle" presStyleCnt="0"/>
      <dgm:spPr/>
    </dgm:pt>
    <dgm:pt modelId="{046EA9D3-BF69-0044-BED7-D0E7DE36F7F6}" type="pres">
      <dgm:prSet presAssocID="{FC1F8D63-2A37-0142-A681-986C36AE86FA}" presName="srcNode" presStyleLbl="node1" presStyleIdx="0" presStyleCnt="3"/>
      <dgm:spPr/>
    </dgm:pt>
    <dgm:pt modelId="{B64AFC84-33EC-104E-B5EF-E71346CD3987}" type="pres">
      <dgm:prSet presAssocID="{FC1F8D63-2A37-0142-A681-986C36AE86FA}" presName="conn" presStyleLbl="parChTrans1D2" presStyleIdx="0" presStyleCnt="1"/>
      <dgm:spPr/>
    </dgm:pt>
    <dgm:pt modelId="{FF05FF14-E503-9D47-B273-855A9CE38E71}" type="pres">
      <dgm:prSet presAssocID="{FC1F8D63-2A37-0142-A681-986C36AE86FA}" presName="extraNode" presStyleLbl="node1" presStyleIdx="0" presStyleCnt="3"/>
      <dgm:spPr/>
    </dgm:pt>
    <dgm:pt modelId="{EF536E53-F16D-4B41-9C96-796E8FE4E41C}" type="pres">
      <dgm:prSet presAssocID="{FC1F8D63-2A37-0142-A681-986C36AE86FA}" presName="dstNode" presStyleLbl="node1" presStyleIdx="0" presStyleCnt="3"/>
      <dgm:spPr/>
    </dgm:pt>
    <dgm:pt modelId="{3E2C142B-5393-5A4D-9B87-9986D2E6B54E}" type="pres">
      <dgm:prSet presAssocID="{B5B4166B-8916-A74B-8164-5F459431F3C4}" presName="text_1" presStyleLbl="node1" presStyleIdx="0" presStyleCnt="3">
        <dgm:presLayoutVars>
          <dgm:bulletEnabled val="1"/>
        </dgm:presLayoutVars>
      </dgm:prSet>
      <dgm:spPr/>
    </dgm:pt>
    <dgm:pt modelId="{8DA0041E-F5DD-824A-A91A-062B894EF2DE}" type="pres">
      <dgm:prSet presAssocID="{B5B4166B-8916-A74B-8164-5F459431F3C4}" presName="accent_1" presStyleCnt="0"/>
      <dgm:spPr/>
    </dgm:pt>
    <dgm:pt modelId="{1F9DC55D-EAE1-6D44-A761-FFB177263245}" type="pres">
      <dgm:prSet presAssocID="{B5B4166B-8916-A74B-8164-5F459431F3C4}" presName="accentRepeatNode" presStyleLbl="solidFgAcc1" presStyleIdx="0" presStyleCnt="3"/>
      <dgm:spPr>
        <a:solidFill>
          <a:schemeClr val="bg1"/>
        </a:solidFill>
        <a:ln>
          <a:solidFill>
            <a:srgbClr val="033B57">
              <a:alpha val="35000"/>
            </a:srgbClr>
          </a:solidFill>
        </a:ln>
      </dgm:spPr>
    </dgm:pt>
    <dgm:pt modelId="{BFCA247B-74A8-4D4B-A938-37CCE3A72902}" type="pres">
      <dgm:prSet presAssocID="{8CA520FB-78B5-4B42-9ADC-20488E608AA7}" presName="text_2" presStyleLbl="node1" presStyleIdx="1" presStyleCnt="3">
        <dgm:presLayoutVars>
          <dgm:bulletEnabled val="1"/>
        </dgm:presLayoutVars>
      </dgm:prSet>
      <dgm:spPr/>
    </dgm:pt>
    <dgm:pt modelId="{AFAA8260-95CB-824E-8353-51CD4C3EB65D}" type="pres">
      <dgm:prSet presAssocID="{8CA520FB-78B5-4B42-9ADC-20488E608AA7}" presName="accent_2" presStyleCnt="0"/>
      <dgm:spPr/>
    </dgm:pt>
    <dgm:pt modelId="{CD7360C9-C046-8C46-ACD2-05F42D43CD0C}" type="pres">
      <dgm:prSet presAssocID="{8CA520FB-78B5-4B42-9ADC-20488E608AA7}" presName="accentRepeatNode" presStyleLbl="solidFgAcc1" presStyleIdx="1" presStyleCnt="3"/>
      <dgm:spPr>
        <a:solidFill>
          <a:schemeClr val="lt1">
            <a:hueOff val="0"/>
            <a:satOff val="0"/>
            <a:lumOff val="0"/>
          </a:schemeClr>
        </a:solidFill>
        <a:ln>
          <a:solidFill>
            <a:srgbClr val="033B57">
              <a:alpha val="35000"/>
            </a:srgbClr>
          </a:solidFill>
        </a:ln>
      </dgm:spPr>
    </dgm:pt>
    <dgm:pt modelId="{2CD8D3C2-16C3-5441-BECD-5241637D89C1}" type="pres">
      <dgm:prSet presAssocID="{501A247D-9360-444D-97FF-39A50E81A2B3}" presName="text_3" presStyleLbl="node1" presStyleIdx="2" presStyleCnt="3">
        <dgm:presLayoutVars>
          <dgm:bulletEnabled val="1"/>
        </dgm:presLayoutVars>
      </dgm:prSet>
      <dgm:spPr/>
    </dgm:pt>
    <dgm:pt modelId="{74914BDF-57C1-0E48-B7F8-3C013167D8D8}" type="pres">
      <dgm:prSet presAssocID="{501A247D-9360-444D-97FF-39A50E81A2B3}" presName="accent_3" presStyleCnt="0"/>
      <dgm:spPr/>
    </dgm:pt>
    <dgm:pt modelId="{334DBBFB-D276-0346-9103-AAD9909F1762}" type="pres">
      <dgm:prSet presAssocID="{501A247D-9360-444D-97FF-39A50E81A2B3}" presName="accentRepeatNode" presStyleLbl="solidFgAcc1" presStyleIdx="2" presStyleCnt="3"/>
      <dgm:spPr>
        <a:ln>
          <a:solidFill>
            <a:srgbClr val="033B57"/>
          </a:solidFill>
        </a:ln>
      </dgm:spPr>
    </dgm:pt>
  </dgm:ptLst>
  <dgm:cxnLst>
    <dgm:cxn modelId="{50340731-6D64-3D43-800D-16FC7B55B334}" srcId="{FC1F8D63-2A37-0142-A681-986C36AE86FA}" destId="{501A247D-9360-444D-97FF-39A50E81A2B3}" srcOrd="2" destOrd="0" parTransId="{A42E1A6A-4EAA-6F46-BAC1-2D8AF6B6588E}" sibTransId="{B98CB021-0620-874A-B786-B76CDB17B89C}"/>
    <dgm:cxn modelId="{4E60D960-B247-2D4F-9E0F-FED054DC20B6}" type="presOf" srcId="{501A247D-9360-444D-97FF-39A50E81A2B3}" destId="{2CD8D3C2-16C3-5441-BECD-5241637D89C1}" srcOrd="0" destOrd="0" presId="urn:microsoft.com/office/officeart/2008/layout/VerticalCurvedList"/>
    <dgm:cxn modelId="{93632365-11BA-5844-8CEA-FED0DCC99481}" type="presOf" srcId="{8CA520FB-78B5-4B42-9ADC-20488E608AA7}" destId="{BFCA247B-74A8-4D4B-A938-37CCE3A72902}" srcOrd="0" destOrd="0" presId="urn:microsoft.com/office/officeart/2008/layout/VerticalCurvedList"/>
    <dgm:cxn modelId="{01319E49-2362-9342-A471-4226FB88A41B}" type="presOf" srcId="{11EE8FBB-E696-774C-9B0E-6CC36E5809A4}" destId="{B64AFC84-33EC-104E-B5EF-E71346CD3987}" srcOrd="0" destOrd="0" presId="urn:microsoft.com/office/officeart/2008/layout/VerticalCurvedList"/>
    <dgm:cxn modelId="{A4C1076F-5886-8D49-AC02-DB21A392FD4A}" srcId="{FC1F8D63-2A37-0142-A681-986C36AE86FA}" destId="{8CA520FB-78B5-4B42-9ADC-20488E608AA7}" srcOrd="1" destOrd="0" parTransId="{BB324AA9-27D8-D140-9B4D-DCD09986AA66}" sibTransId="{7827AE00-C251-794A-9C80-C274E7370680}"/>
    <dgm:cxn modelId="{122E7EA6-D979-D047-ADD3-7F8172B6C818}" type="presOf" srcId="{B5B4166B-8916-A74B-8164-5F459431F3C4}" destId="{3E2C142B-5393-5A4D-9B87-9986D2E6B54E}" srcOrd="0" destOrd="0" presId="urn:microsoft.com/office/officeart/2008/layout/VerticalCurvedList"/>
    <dgm:cxn modelId="{11BCF3B2-2FE0-6F43-83BA-AC8794B166B6}" type="presOf" srcId="{FC1F8D63-2A37-0142-A681-986C36AE86FA}" destId="{AC7B87DC-0287-9246-92D1-58C4C2C5D283}" srcOrd="0" destOrd="0" presId="urn:microsoft.com/office/officeart/2008/layout/VerticalCurvedList"/>
    <dgm:cxn modelId="{458ED3ED-8409-1842-93FD-B574A093E605}" srcId="{FC1F8D63-2A37-0142-A681-986C36AE86FA}" destId="{B5B4166B-8916-A74B-8164-5F459431F3C4}" srcOrd="0" destOrd="0" parTransId="{3EBC8C83-8A26-B547-BE55-199509AFC5AB}" sibTransId="{11EE8FBB-E696-774C-9B0E-6CC36E5809A4}"/>
    <dgm:cxn modelId="{8FE9B277-1A3B-EC4A-8FAB-3ECBEF0FD730}" type="presParOf" srcId="{AC7B87DC-0287-9246-92D1-58C4C2C5D283}" destId="{BFCDC2DF-0037-D64A-B123-A279B343C47E}" srcOrd="0" destOrd="0" presId="urn:microsoft.com/office/officeart/2008/layout/VerticalCurvedList"/>
    <dgm:cxn modelId="{21B7E136-55BE-4D40-B475-4C430B57B538}" type="presParOf" srcId="{BFCDC2DF-0037-D64A-B123-A279B343C47E}" destId="{284A2CA3-E73C-0048-BA6F-119BDDC0928A}" srcOrd="0" destOrd="0" presId="urn:microsoft.com/office/officeart/2008/layout/VerticalCurvedList"/>
    <dgm:cxn modelId="{091F5100-4EC3-A24F-BD7D-82E43515219F}" type="presParOf" srcId="{284A2CA3-E73C-0048-BA6F-119BDDC0928A}" destId="{046EA9D3-BF69-0044-BED7-D0E7DE36F7F6}" srcOrd="0" destOrd="0" presId="urn:microsoft.com/office/officeart/2008/layout/VerticalCurvedList"/>
    <dgm:cxn modelId="{A7CAFA6B-52E3-504F-8F46-892616E19837}" type="presParOf" srcId="{284A2CA3-E73C-0048-BA6F-119BDDC0928A}" destId="{B64AFC84-33EC-104E-B5EF-E71346CD3987}" srcOrd="1" destOrd="0" presId="urn:microsoft.com/office/officeart/2008/layout/VerticalCurvedList"/>
    <dgm:cxn modelId="{2D7533FB-99EF-6C47-BD04-B6BBE6C3ABAB}" type="presParOf" srcId="{284A2CA3-E73C-0048-BA6F-119BDDC0928A}" destId="{FF05FF14-E503-9D47-B273-855A9CE38E71}" srcOrd="2" destOrd="0" presId="urn:microsoft.com/office/officeart/2008/layout/VerticalCurvedList"/>
    <dgm:cxn modelId="{1610EE09-5F38-8B4C-8167-3170AAA0AE9B}" type="presParOf" srcId="{284A2CA3-E73C-0048-BA6F-119BDDC0928A}" destId="{EF536E53-F16D-4B41-9C96-796E8FE4E41C}" srcOrd="3" destOrd="0" presId="urn:microsoft.com/office/officeart/2008/layout/VerticalCurvedList"/>
    <dgm:cxn modelId="{6548170E-5AA2-FC42-835A-138A1BAF1E5C}" type="presParOf" srcId="{BFCDC2DF-0037-D64A-B123-A279B343C47E}" destId="{3E2C142B-5393-5A4D-9B87-9986D2E6B54E}" srcOrd="1" destOrd="0" presId="urn:microsoft.com/office/officeart/2008/layout/VerticalCurvedList"/>
    <dgm:cxn modelId="{DCCD5BEE-3E20-6D4E-9220-13D8D676D130}" type="presParOf" srcId="{BFCDC2DF-0037-D64A-B123-A279B343C47E}" destId="{8DA0041E-F5DD-824A-A91A-062B894EF2DE}" srcOrd="2" destOrd="0" presId="urn:microsoft.com/office/officeart/2008/layout/VerticalCurvedList"/>
    <dgm:cxn modelId="{C049D909-66A3-A049-9070-BF66A9518CB0}" type="presParOf" srcId="{8DA0041E-F5DD-824A-A91A-062B894EF2DE}" destId="{1F9DC55D-EAE1-6D44-A761-FFB177263245}" srcOrd="0" destOrd="0" presId="urn:microsoft.com/office/officeart/2008/layout/VerticalCurvedList"/>
    <dgm:cxn modelId="{A90F4E76-46EF-3A4A-93FA-05A0CE7407AF}" type="presParOf" srcId="{BFCDC2DF-0037-D64A-B123-A279B343C47E}" destId="{BFCA247B-74A8-4D4B-A938-37CCE3A72902}" srcOrd="3" destOrd="0" presId="urn:microsoft.com/office/officeart/2008/layout/VerticalCurvedList"/>
    <dgm:cxn modelId="{48B9588F-1380-BA4D-BE84-CB2BC8E37C3B}" type="presParOf" srcId="{BFCDC2DF-0037-D64A-B123-A279B343C47E}" destId="{AFAA8260-95CB-824E-8353-51CD4C3EB65D}" srcOrd="4" destOrd="0" presId="urn:microsoft.com/office/officeart/2008/layout/VerticalCurvedList"/>
    <dgm:cxn modelId="{6C83D281-AD89-9D4D-8BF3-83A1B08459FF}" type="presParOf" srcId="{AFAA8260-95CB-824E-8353-51CD4C3EB65D}" destId="{CD7360C9-C046-8C46-ACD2-05F42D43CD0C}" srcOrd="0" destOrd="0" presId="urn:microsoft.com/office/officeart/2008/layout/VerticalCurvedList"/>
    <dgm:cxn modelId="{5A590E49-DE4F-7B44-B951-00166DC4BE0F}" type="presParOf" srcId="{BFCDC2DF-0037-D64A-B123-A279B343C47E}" destId="{2CD8D3C2-16C3-5441-BECD-5241637D89C1}" srcOrd="5" destOrd="0" presId="urn:microsoft.com/office/officeart/2008/layout/VerticalCurvedList"/>
    <dgm:cxn modelId="{3068DC2D-7AF0-D248-AD42-AF17B30EDCDF}" type="presParOf" srcId="{BFCDC2DF-0037-D64A-B123-A279B343C47E}" destId="{74914BDF-57C1-0E48-B7F8-3C013167D8D8}" srcOrd="6" destOrd="0" presId="urn:microsoft.com/office/officeart/2008/layout/VerticalCurvedList"/>
    <dgm:cxn modelId="{8C6BFE33-4876-DA4A-9778-C4D374AE6723}" type="presParOf" srcId="{74914BDF-57C1-0E48-B7F8-3C013167D8D8}" destId="{334DBBFB-D276-0346-9103-AAD9909F176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64D405-76A7-7544-A59A-CF3A39682463}"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FC83955B-E01B-AD4E-98D2-37885D44CDA6}">
      <dgm:prSet phldrT="[Text]" custT="1"/>
      <dgm:spPr>
        <a:solidFill>
          <a:srgbClr val="033B57"/>
        </a:solidFill>
        <a:ln>
          <a:solidFill>
            <a:srgbClr val="004065"/>
          </a:solidFill>
        </a:ln>
      </dgm:spPr>
      <dgm:t>
        <a:bodyPr/>
        <a:lstStyle/>
        <a:p>
          <a:r>
            <a:rPr lang="en-US" sz="2000" b="1" dirty="0"/>
            <a:t>Dietary Intake </a:t>
          </a:r>
        </a:p>
        <a:p>
          <a:r>
            <a:rPr lang="en-US" sz="1400" dirty="0"/>
            <a:t>(Calcium: 1000-1200 mg/d; vitamin D: at least 800-1000 IU/d)</a:t>
          </a:r>
        </a:p>
      </dgm:t>
    </dgm:pt>
    <dgm:pt modelId="{9A238031-DEB7-A449-A83D-C0C402F4BAC9}" type="parTrans" cxnId="{90A7DDE7-915B-F84F-B8FE-B7B3C1A8B55E}">
      <dgm:prSet/>
      <dgm:spPr/>
      <dgm:t>
        <a:bodyPr/>
        <a:lstStyle/>
        <a:p>
          <a:endParaRPr lang="en-US"/>
        </a:p>
      </dgm:t>
    </dgm:pt>
    <dgm:pt modelId="{351CE8A4-E233-6D49-B813-870BD46D07AF}" type="sibTrans" cxnId="{90A7DDE7-915B-F84F-B8FE-B7B3C1A8B55E}">
      <dgm:prSet/>
      <dgm:spPr/>
      <dgm:t>
        <a:bodyPr/>
        <a:lstStyle/>
        <a:p>
          <a:endParaRPr lang="en-US"/>
        </a:p>
      </dgm:t>
    </dgm:pt>
    <dgm:pt modelId="{4B345028-E634-C94D-8EFC-785E54A97FA1}">
      <dgm:prSet custT="1"/>
      <dgm:spPr>
        <a:solidFill>
          <a:srgbClr val="033B57"/>
        </a:solidFill>
        <a:ln>
          <a:solidFill>
            <a:srgbClr val="004065"/>
          </a:solidFill>
        </a:ln>
      </dgm:spPr>
      <dgm:t>
        <a:bodyPr/>
        <a:lstStyle/>
        <a:p>
          <a:r>
            <a:rPr lang="en-US" sz="2000" b="1" dirty="0"/>
            <a:t>Calcium and Vitamin D Supplements </a:t>
          </a:r>
        </a:p>
        <a:p>
          <a:r>
            <a:rPr lang="en-US" sz="1400" dirty="0"/>
            <a:t>(if dietary intake is insufficient)</a:t>
          </a:r>
        </a:p>
      </dgm:t>
    </dgm:pt>
    <dgm:pt modelId="{0C576B6F-8AA5-B345-B5F7-D2FAFEDB145A}" type="parTrans" cxnId="{01F90914-7FA7-B14F-915D-69030CAB4C5F}">
      <dgm:prSet/>
      <dgm:spPr/>
      <dgm:t>
        <a:bodyPr/>
        <a:lstStyle/>
        <a:p>
          <a:endParaRPr lang="en-US"/>
        </a:p>
      </dgm:t>
    </dgm:pt>
    <dgm:pt modelId="{688A5E3A-EBA6-774A-9B5D-6369E18F7115}" type="sibTrans" cxnId="{01F90914-7FA7-B14F-915D-69030CAB4C5F}">
      <dgm:prSet/>
      <dgm:spPr/>
      <dgm:t>
        <a:bodyPr/>
        <a:lstStyle/>
        <a:p>
          <a:endParaRPr lang="en-US"/>
        </a:p>
      </dgm:t>
    </dgm:pt>
    <dgm:pt modelId="{2FD29B05-6C82-6145-B556-2E390C3EFF17}">
      <dgm:prSet custT="1"/>
      <dgm:spPr>
        <a:solidFill>
          <a:srgbClr val="033B57"/>
        </a:solidFill>
        <a:ln>
          <a:solidFill>
            <a:srgbClr val="004065"/>
          </a:solidFill>
        </a:ln>
      </dgm:spPr>
      <dgm:t>
        <a:bodyPr/>
        <a:lstStyle/>
        <a:p>
          <a:r>
            <a:rPr lang="en-US" sz="2000" b="1" dirty="0"/>
            <a:t>Combination of Exercise Types </a:t>
          </a:r>
        </a:p>
        <a:p>
          <a:r>
            <a:rPr lang="en-US" sz="1400" dirty="0"/>
            <a:t>(Balance, flexibility/stretching, endurance. resistance/progressive strengthening)</a:t>
          </a:r>
        </a:p>
      </dgm:t>
    </dgm:pt>
    <dgm:pt modelId="{3A980231-6639-214D-8B81-237759DD806D}" type="parTrans" cxnId="{0C0E986F-F5C3-9540-A081-BC96FC8B4F9B}">
      <dgm:prSet/>
      <dgm:spPr/>
      <dgm:t>
        <a:bodyPr/>
        <a:lstStyle/>
        <a:p>
          <a:endParaRPr lang="en-US"/>
        </a:p>
      </dgm:t>
    </dgm:pt>
    <dgm:pt modelId="{8BD545C7-6090-C14C-BE88-F4817C57A8EC}" type="sibTrans" cxnId="{0C0E986F-F5C3-9540-A081-BC96FC8B4F9B}">
      <dgm:prSet/>
      <dgm:spPr/>
      <dgm:t>
        <a:bodyPr/>
        <a:lstStyle/>
        <a:p>
          <a:endParaRPr lang="en-US"/>
        </a:p>
      </dgm:t>
    </dgm:pt>
    <dgm:pt modelId="{0145FB80-6190-BD42-BEB8-AAA2EF47D74F}">
      <dgm:prSet custT="1"/>
      <dgm:spPr>
        <a:solidFill>
          <a:srgbClr val="033B57"/>
        </a:solidFill>
        <a:ln>
          <a:solidFill>
            <a:srgbClr val="004065"/>
          </a:solidFill>
        </a:ln>
      </dgm:spPr>
      <dgm:t>
        <a:bodyPr/>
        <a:lstStyle/>
        <a:p>
          <a:r>
            <a:rPr lang="en-US" sz="2000" b="1" dirty="0"/>
            <a:t>Medical Rehab</a:t>
          </a:r>
        </a:p>
        <a:p>
          <a:r>
            <a:rPr lang="en-US" sz="1400" dirty="0"/>
            <a:t>(Offer to patients with impairments that affect gait or balance)</a:t>
          </a:r>
        </a:p>
      </dgm:t>
    </dgm:pt>
    <dgm:pt modelId="{A751F263-C4E9-A447-99E2-8B7F5B3A5051}" type="parTrans" cxnId="{027B1C59-650B-B449-B4C6-7ABC68E9770F}">
      <dgm:prSet/>
      <dgm:spPr/>
      <dgm:t>
        <a:bodyPr/>
        <a:lstStyle/>
        <a:p>
          <a:endParaRPr lang="en-US"/>
        </a:p>
      </dgm:t>
    </dgm:pt>
    <dgm:pt modelId="{7643C001-750F-224E-ADA2-A2CC319150AB}" type="sibTrans" cxnId="{027B1C59-650B-B449-B4C6-7ABC68E9770F}">
      <dgm:prSet/>
      <dgm:spPr/>
      <dgm:t>
        <a:bodyPr/>
        <a:lstStyle/>
        <a:p>
          <a:endParaRPr lang="en-US"/>
        </a:p>
      </dgm:t>
    </dgm:pt>
    <dgm:pt modelId="{D21D5060-AE6A-CC4F-93F9-7C8B365A780A}">
      <dgm:prSet custT="1"/>
      <dgm:spPr>
        <a:solidFill>
          <a:srgbClr val="033B57"/>
        </a:solidFill>
        <a:ln>
          <a:solidFill>
            <a:srgbClr val="004065"/>
          </a:solidFill>
        </a:ln>
      </dgm:spPr>
      <dgm:t>
        <a:bodyPr/>
        <a:lstStyle/>
        <a:p>
          <a:r>
            <a:rPr lang="en-US" sz="2000" b="1" dirty="0"/>
            <a:t>Smoking Cessation</a:t>
          </a:r>
        </a:p>
      </dgm:t>
    </dgm:pt>
    <dgm:pt modelId="{16CF38E4-75D5-9B43-85FE-06191189AE76}" type="parTrans" cxnId="{30440D3B-6EC4-9647-B75E-07C6A52A44DE}">
      <dgm:prSet/>
      <dgm:spPr/>
      <dgm:t>
        <a:bodyPr/>
        <a:lstStyle/>
        <a:p>
          <a:endParaRPr lang="en-US"/>
        </a:p>
      </dgm:t>
    </dgm:pt>
    <dgm:pt modelId="{431A1DD4-5838-144B-B39D-84D07C22FF4D}" type="sibTrans" cxnId="{30440D3B-6EC4-9647-B75E-07C6A52A44DE}">
      <dgm:prSet/>
      <dgm:spPr/>
      <dgm:t>
        <a:bodyPr/>
        <a:lstStyle/>
        <a:p>
          <a:endParaRPr lang="en-US"/>
        </a:p>
      </dgm:t>
    </dgm:pt>
    <dgm:pt modelId="{254CE13D-0543-244A-922A-96B706831682}">
      <dgm:prSet custT="1"/>
      <dgm:spPr>
        <a:solidFill>
          <a:srgbClr val="033B57"/>
        </a:solidFill>
        <a:ln>
          <a:solidFill>
            <a:srgbClr val="004065"/>
          </a:solidFill>
        </a:ln>
      </dgm:spPr>
      <dgm:t>
        <a:bodyPr/>
        <a:lstStyle/>
        <a:p>
          <a:r>
            <a:rPr lang="en-US" sz="2000" b="1" dirty="0"/>
            <a:t>Limit Alcohol Consumption</a:t>
          </a:r>
        </a:p>
      </dgm:t>
    </dgm:pt>
    <dgm:pt modelId="{4E433C07-4988-DD4B-AEE1-5881E7ED8403}" type="parTrans" cxnId="{6F1181B4-2D34-B046-87BB-A03953226FDD}">
      <dgm:prSet/>
      <dgm:spPr/>
      <dgm:t>
        <a:bodyPr/>
        <a:lstStyle/>
        <a:p>
          <a:endParaRPr lang="en-US"/>
        </a:p>
      </dgm:t>
    </dgm:pt>
    <dgm:pt modelId="{C6B025F5-008D-3B47-A906-A65C1CBC3E7F}" type="sibTrans" cxnId="{6F1181B4-2D34-B046-87BB-A03953226FDD}">
      <dgm:prSet/>
      <dgm:spPr/>
      <dgm:t>
        <a:bodyPr/>
        <a:lstStyle/>
        <a:p>
          <a:endParaRPr lang="en-US"/>
        </a:p>
      </dgm:t>
    </dgm:pt>
    <dgm:pt modelId="{E35AD1D2-397A-EF4C-A588-41DE5CA7EF76}" type="pres">
      <dgm:prSet presAssocID="{6164D405-76A7-7544-A59A-CF3A39682463}" presName="diagram" presStyleCnt="0">
        <dgm:presLayoutVars>
          <dgm:dir/>
          <dgm:resizeHandles val="exact"/>
        </dgm:presLayoutVars>
      </dgm:prSet>
      <dgm:spPr/>
    </dgm:pt>
    <dgm:pt modelId="{19163489-5DE7-8B40-9B1B-8BB84528DC2D}" type="pres">
      <dgm:prSet presAssocID="{FC83955B-E01B-AD4E-98D2-37885D44CDA6}" presName="node" presStyleLbl="node1" presStyleIdx="0" presStyleCnt="6">
        <dgm:presLayoutVars>
          <dgm:bulletEnabled val="1"/>
        </dgm:presLayoutVars>
      </dgm:prSet>
      <dgm:spPr/>
    </dgm:pt>
    <dgm:pt modelId="{8E826853-46F0-D74B-A216-93F0D4B08A1C}" type="pres">
      <dgm:prSet presAssocID="{351CE8A4-E233-6D49-B813-870BD46D07AF}" presName="sibTrans" presStyleCnt="0"/>
      <dgm:spPr/>
    </dgm:pt>
    <dgm:pt modelId="{B97220BD-0AF7-5A46-967B-821EE034C44C}" type="pres">
      <dgm:prSet presAssocID="{4B345028-E634-C94D-8EFC-785E54A97FA1}" presName="node" presStyleLbl="node1" presStyleIdx="1" presStyleCnt="6">
        <dgm:presLayoutVars>
          <dgm:bulletEnabled val="1"/>
        </dgm:presLayoutVars>
      </dgm:prSet>
      <dgm:spPr/>
    </dgm:pt>
    <dgm:pt modelId="{3F4403FB-2394-7342-8780-A7A06CFBB413}" type="pres">
      <dgm:prSet presAssocID="{688A5E3A-EBA6-774A-9B5D-6369E18F7115}" presName="sibTrans" presStyleCnt="0"/>
      <dgm:spPr/>
    </dgm:pt>
    <dgm:pt modelId="{D9129771-506C-4B44-8B95-9E9AAE8068C8}" type="pres">
      <dgm:prSet presAssocID="{2FD29B05-6C82-6145-B556-2E390C3EFF17}" presName="node" presStyleLbl="node1" presStyleIdx="2" presStyleCnt="6">
        <dgm:presLayoutVars>
          <dgm:bulletEnabled val="1"/>
        </dgm:presLayoutVars>
      </dgm:prSet>
      <dgm:spPr/>
    </dgm:pt>
    <dgm:pt modelId="{11800F64-8C40-544E-9B4B-27FFB5FB13C0}" type="pres">
      <dgm:prSet presAssocID="{8BD545C7-6090-C14C-BE88-F4817C57A8EC}" presName="sibTrans" presStyleCnt="0"/>
      <dgm:spPr/>
    </dgm:pt>
    <dgm:pt modelId="{B9B25A39-DA59-7841-BE64-7AF609560D60}" type="pres">
      <dgm:prSet presAssocID="{0145FB80-6190-BD42-BEB8-AAA2EF47D74F}" presName="node" presStyleLbl="node1" presStyleIdx="3" presStyleCnt="6">
        <dgm:presLayoutVars>
          <dgm:bulletEnabled val="1"/>
        </dgm:presLayoutVars>
      </dgm:prSet>
      <dgm:spPr/>
    </dgm:pt>
    <dgm:pt modelId="{79C28B21-9C35-1C49-B684-A90DE7A6242A}" type="pres">
      <dgm:prSet presAssocID="{7643C001-750F-224E-ADA2-A2CC319150AB}" presName="sibTrans" presStyleCnt="0"/>
      <dgm:spPr/>
    </dgm:pt>
    <dgm:pt modelId="{0DB5D90B-70BC-A74A-8713-E9088D2897B2}" type="pres">
      <dgm:prSet presAssocID="{D21D5060-AE6A-CC4F-93F9-7C8B365A780A}" presName="node" presStyleLbl="node1" presStyleIdx="4" presStyleCnt="6">
        <dgm:presLayoutVars>
          <dgm:bulletEnabled val="1"/>
        </dgm:presLayoutVars>
      </dgm:prSet>
      <dgm:spPr/>
    </dgm:pt>
    <dgm:pt modelId="{F9E331CC-FAF6-8748-A795-7FEDD0B15666}" type="pres">
      <dgm:prSet presAssocID="{431A1DD4-5838-144B-B39D-84D07C22FF4D}" presName="sibTrans" presStyleCnt="0"/>
      <dgm:spPr/>
    </dgm:pt>
    <dgm:pt modelId="{239D4CD9-F532-8C4E-94DC-B1B56188A4FC}" type="pres">
      <dgm:prSet presAssocID="{254CE13D-0543-244A-922A-96B706831682}" presName="node" presStyleLbl="node1" presStyleIdx="5" presStyleCnt="6">
        <dgm:presLayoutVars>
          <dgm:bulletEnabled val="1"/>
        </dgm:presLayoutVars>
      </dgm:prSet>
      <dgm:spPr/>
    </dgm:pt>
  </dgm:ptLst>
  <dgm:cxnLst>
    <dgm:cxn modelId="{21E3BC01-62A3-2949-9EEA-76076262F6A2}" type="presOf" srcId="{2FD29B05-6C82-6145-B556-2E390C3EFF17}" destId="{D9129771-506C-4B44-8B95-9E9AAE8068C8}" srcOrd="0" destOrd="0" presId="urn:microsoft.com/office/officeart/2005/8/layout/default"/>
    <dgm:cxn modelId="{01F90914-7FA7-B14F-915D-69030CAB4C5F}" srcId="{6164D405-76A7-7544-A59A-CF3A39682463}" destId="{4B345028-E634-C94D-8EFC-785E54A97FA1}" srcOrd="1" destOrd="0" parTransId="{0C576B6F-8AA5-B345-B5F7-D2FAFEDB145A}" sibTransId="{688A5E3A-EBA6-774A-9B5D-6369E18F7115}"/>
    <dgm:cxn modelId="{213BB420-5476-6042-A49B-0CE6DC31CF37}" type="presOf" srcId="{4B345028-E634-C94D-8EFC-785E54A97FA1}" destId="{B97220BD-0AF7-5A46-967B-821EE034C44C}" srcOrd="0" destOrd="0" presId="urn:microsoft.com/office/officeart/2005/8/layout/default"/>
    <dgm:cxn modelId="{30440D3B-6EC4-9647-B75E-07C6A52A44DE}" srcId="{6164D405-76A7-7544-A59A-CF3A39682463}" destId="{D21D5060-AE6A-CC4F-93F9-7C8B365A780A}" srcOrd="4" destOrd="0" parTransId="{16CF38E4-75D5-9B43-85FE-06191189AE76}" sibTransId="{431A1DD4-5838-144B-B39D-84D07C22FF4D}"/>
    <dgm:cxn modelId="{E0F70341-704C-FB4F-850A-53CEEDE4C199}" type="presOf" srcId="{254CE13D-0543-244A-922A-96B706831682}" destId="{239D4CD9-F532-8C4E-94DC-B1B56188A4FC}" srcOrd="0" destOrd="0" presId="urn:microsoft.com/office/officeart/2005/8/layout/default"/>
    <dgm:cxn modelId="{0C0E986F-F5C3-9540-A081-BC96FC8B4F9B}" srcId="{6164D405-76A7-7544-A59A-CF3A39682463}" destId="{2FD29B05-6C82-6145-B556-2E390C3EFF17}" srcOrd="2" destOrd="0" parTransId="{3A980231-6639-214D-8B81-237759DD806D}" sibTransId="{8BD545C7-6090-C14C-BE88-F4817C57A8EC}"/>
    <dgm:cxn modelId="{027B1C59-650B-B449-B4C6-7ABC68E9770F}" srcId="{6164D405-76A7-7544-A59A-CF3A39682463}" destId="{0145FB80-6190-BD42-BEB8-AAA2EF47D74F}" srcOrd="3" destOrd="0" parTransId="{A751F263-C4E9-A447-99E2-8B7F5B3A5051}" sibTransId="{7643C001-750F-224E-ADA2-A2CC319150AB}"/>
    <dgm:cxn modelId="{FD75B59C-E7C2-CB46-A0A7-C44CA08D4D9C}" type="presOf" srcId="{D21D5060-AE6A-CC4F-93F9-7C8B365A780A}" destId="{0DB5D90B-70BC-A74A-8713-E9088D2897B2}" srcOrd="0" destOrd="0" presId="urn:microsoft.com/office/officeart/2005/8/layout/default"/>
    <dgm:cxn modelId="{6F1181B4-2D34-B046-87BB-A03953226FDD}" srcId="{6164D405-76A7-7544-A59A-CF3A39682463}" destId="{254CE13D-0543-244A-922A-96B706831682}" srcOrd="5" destOrd="0" parTransId="{4E433C07-4988-DD4B-AEE1-5881E7ED8403}" sibTransId="{C6B025F5-008D-3B47-A906-A65C1CBC3E7F}"/>
    <dgm:cxn modelId="{BBD401DE-9A6D-E949-93DE-F63136AC6EE2}" type="presOf" srcId="{0145FB80-6190-BD42-BEB8-AAA2EF47D74F}" destId="{B9B25A39-DA59-7841-BE64-7AF609560D60}" srcOrd="0" destOrd="0" presId="urn:microsoft.com/office/officeart/2005/8/layout/default"/>
    <dgm:cxn modelId="{90A7DDE7-915B-F84F-B8FE-B7B3C1A8B55E}" srcId="{6164D405-76A7-7544-A59A-CF3A39682463}" destId="{FC83955B-E01B-AD4E-98D2-37885D44CDA6}" srcOrd="0" destOrd="0" parTransId="{9A238031-DEB7-A449-A83D-C0C402F4BAC9}" sibTransId="{351CE8A4-E233-6D49-B813-870BD46D07AF}"/>
    <dgm:cxn modelId="{258AE2E7-BDDA-B841-9781-247FE8B52C70}" type="presOf" srcId="{6164D405-76A7-7544-A59A-CF3A39682463}" destId="{E35AD1D2-397A-EF4C-A588-41DE5CA7EF76}" srcOrd="0" destOrd="0" presId="urn:microsoft.com/office/officeart/2005/8/layout/default"/>
    <dgm:cxn modelId="{3DDF3CF1-122D-1F43-9222-8FD6582B4972}" type="presOf" srcId="{FC83955B-E01B-AD4E-98D2-37885D44CDA6}" destId="{19163489-5DE7-8B40-9B1B-8BB84528DC2D}" srcOrd="0" destOrd="0" presId="urn:microsoft.com/office/officeart/2005/8/layout/default"/>
    <dgm:cxn modelId="{0EC417F2-E82B-EC47-A360-56BCDB180609}" type="presParOf" srcId="{E35AD1D2-397A-EF4C-A588-41DE5CA7EF76}" destId="{19163489-5DE7-8B40-9B1B-8BB84528DC2D}" srcOrd="0" destOrd="0" presId="urn:microsoft.com/office/officeart/2005/8/layout/default"/>
    <dgm:cxn modelId="{082102B0-73F0-3E41-99DA-A6BF5D6E22A3}" type="presParOf" srcId="{E35AD1D2-397A-EF4C-A588-41DE5CA7EF76}" destId="{8E826853-46F0-D74B-A216-93F0D4B08A1C}" srcOrd="1" destOrd="0" presId="urn:microsoft.com/office/officeart/2005/8/layout/default"/>
    <dgm:cxn modelId="{907709C1-9905-234E-815F-65BA5E54C868}" type="presParOf" srcId="{E35AD1D2-397A-EF4C-A588-41DE5CA7EF76}" destId="{B97220BD-0AF7-5A46-967B-821EE034C44C}" srcOrd="2" destOrd="0" presId="urn:microsoft.com/office/officeart/2005/8/layout/default"/>
    <dgm:cxn modelId="{BBB43113-E28D-AB4B-A6D5-DCFF45FD973D}" type="presParOf" srcId="{E35AD1D2-397A-EF4C-A588-41DE5CA7EF76}" destId="{3F4403FB-2394-7342-8780-A7A06CFBB413}" srcOrd="3" destOrd="0" presId="urn:microsoft.com/office/officeart/2005/8/layout/default"/>
    <dgm:cxn modelId="{E77300C6-99C1-6E4F-BB00-813EE3343E85}" type="presParOf" srcId="{E35AD1D2-397A-EF4C-A588-41DE5CA7EF76}" destId="{D9129771-506C-4B44-8B95-9E9AAE8068C8}" srcOrd="4" destOrd="0" presId="urn:microsoft.com/office/officeart/2005/8/layout/default"/>
    <dgm:cxn modelId="{5E13A38D-E98A-DC48-89F5-5DB921EF0178}" type="presParOf" srcId="{E35AD1D2-397A-EF4C-A588-41DE5CA7EF76}" destId="{11800F64-8C40-544E-9B4B-27FFB5FB13C0}" srcOrd="5" destOrd="0" presId="urn:microsoft.com/office/officeart/2005/8/layout/default"/>
    <dgm:cxn modelId="{9A9A6067-9D12-9A47-BEEE-C6BECF595FFC}" type="presParOf" srcId="{E35AD1D2-397A-EF4C-A588-41DE5CA7EF76}" destId="{B9B25A39-DA59-7841-BE64-7AF609560D60}" srcOrd="6" destOrd="0" presId="urn:microsoft.com/office/officeart/2005/8/layout/default"/>
    <dgm:cxn modelId="{AD8C4584-BC39-034C-ACF2-430B8B1FEE2D}" type="presParOf" srcId="{E35AD1D2-397A-EF4C-A588-41DE5CA7EF76}" destId="{79C28B21-9C35-1C49-B684-A90DE7A6242A}" srcOrd="7" destOrd="0" presId="urn:microsoft.com/office/officeart/2005/8/layout/default"/>
    <dgm:cxn modelId="{0D736F9A-96EA-7F47-9C23-41731AF75929}" type="presParOf" srcId="{E35AD1D2-397A-EF4C-A588-41DE5CA7EF76}" destId="{0DB5D90B-70BC-A74A-8713-E9088D2897B2}" srcOrd="8" destOrd="0" presId="urn:microsoft.com/office/officeart/2005/8/layout/default"/>
    <dgm:cxn modelId="{E66CA2AC-CA3A-C541-A6B2-FBBE6C186A03}" type="presParOf" srcId="{E35AD1D2-397A-EF4C-A588-41DE5CA7EF76}" destId="{F9E331CC-FAF6-8748-A795-7FEDD0B15666}" srcOrd="9" destOrd="0" presId="urn:microsoft.com/office/officeart/2005/8/layout/default"/>
    <dgm:cxn modelId="{C468138D-A661-854B-B889-1BC76497B368}" type="presParOf" srcId="{E35AD1D2-397A-EF4C-A588-41DE5CA7EF76}" destId="{239D4CD9-F532-8C4E-94DC-B1B56188A4FC}" srcOrd="10"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AFC84-33EC-104E-B5EF-E71346CD3987}">
      <dsp:nvSpPr>
        <dsp:cNvPr id="0" name=""/>
        <dsp:cNvSpPr/>
      </dsp:nvSpPr>
      <dsp:spPr>
        <a:xfrm>
          <a:off x="-4306964" y="-660719"/>
          <a:ext cx="5131440" cy="5131440"/>
        </a:xfrm>
        <a:prstGeom prst="blockArc">
          <a:avLst>
            <a:gd name="adj1" fmla="val 18900000"/>
            <a:gd name="adj2" fmla="val 2700000"/>
            <a:gd name="adj3" fmla="val 42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C142B-5393-5A4D-9B87-9986D2E6B54E}">
      <dsp:nvSpPr>
        <dsp:cNvPr id="0" name=""/>
        <dsp:cNvSpPr/>
      </dsp:nvSpPr>
      <dsp:spPr>
        <a:xfrm>
          <a:off x="530231" y="381000"/>
          <a:ext cx="7648194" cy="7620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3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Identify Patients at Increased Risk</a:t>
          </a:r>
        </a:p>
      </dsp:txBody>
      <dsp:txXfrm>
        <a:off x="530231" y="381000"/>
        <a:ext cx="7648194" cy="762000"/>
      </dsp:txXfrm>
    </dsp:sp>
    <dsp:sp modelId="{1F9DC55D-EAE1-6D44-A761-FFB177263245}">
      <dsp:nvSpPr>
        <dsp:cNvPr id="0" name=""/>
        <dsp:cNvSpPr/>
      </dsp:nvSpPr>
      <dsp:spPr>
        <a:xfrm>
          <a:off x="53981" y="285750"/>
          <a:ext cx="952500" cy="952500"/>
        </a:xfrm>
        <a:prstGeom prst="ellipse">
          <a:avLst/>
        </a:prstGeom>
        <a:solidFill>
          <a:schemeClr val="bg1"/>
        </a:solidFill>
        <a:ln w="25400" cap="flat" cmpd="sng" algn="ctr">
          <a:solidFill>
            <a:srgbClr val="033B57"/>
          </a:solidFill>
          <a:prstDash val="solid"/>
        </a:ln>
        <a:effectLst/>
      </dsp:spPr>
      <dsp:style>
        <a:lnRef idx="2">
          <a:scrgbClr r="0" g="0" b="0"/>
        </a:lnRef>
        <a:fillRef idx="1">
          <a:scrgbClr r="0" g="0" b="0"/>
        </a:fillRef>
        <a:effectRef idx="0">
          <a:scrgbClr r="0" g="0" b="0"/>
        </a:effectRef>
        <a:fontRef idx="minor"/>
      </dsp:style>
    </dsp:sp>
    <dsp:sp modelId="{BFCA247B-74A8-4D4B-A938-37CCE3A72902}">
      <dsp:nvSpPr>
        <dsp:cNvPr id="0" name=""/>
        <dsp:cNvSpPr/>
      </dsp:nvSpPr>
      <dsp:spPr>
        <a:xfrm>
          <a:off x="807218" y="1523999"/>
          <a:ext cx="7371206" cy="7620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3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Screen Patients at Increased Risk</a:t>
          </a:r>
        </a:p>
      </dsp:txBody>
      <dsp:txXfrm>
        <a:off x="807218" y="1523999"/>
        <a:ext cx="7371206" cy="762000"/>
      </dsp:txXfrm>
    </dsp:sp>
    <dsp:sp modelId="{CD7360C9-C046-8C46-ACD2-05F42D43CD0C}">
      <dsp:nvSpPr>
        <dsp:cNvPr id="0" name=""/>
        <dsp:cNvSpPr/>
      </dsp:nvSpPr>
      <dsp:spPr>
        <a:xfrm>
          <a:off x="330968" y="1428750"/>
          <a:ext cx="952500" cy="952500"/>
        </a:xfrm>
        <a:prstGeom prst="ellipse">
          <a:avLst/>
        </a:prstGeom>
        <a:solidFill>
          <a:schemeClr val="lt1">
            <a:hueOff val="0"/>
            <a:satOff val="0"/>
            <a:lumOff val="0"/>
            <a:alphaOff val="0"/>
          </a:schemeClr>
        </a:solidFill>
        <a:ln w="25400" cap="flat" cmpd="sng" algn="ctr">
          <a:solidFill>
            <a:srgbClr val="033B57"/>
          </a:solidFill>
          <a:prstDash val="solid"/>
        </a:ln>
        <a:effectLst/>
      </dsp:spPr>
      <dsp:style>
        <a:lnRef idx="2">
          <a:scrgbClr r="0" g="0" b="0"/>
        </a:lnRef>
        <a:fillRef idx="1">
          <a:scrgbClr r="0" g="0" b="0"/>
        </a:fillRef>
        <a:effectRef idx="0">
          <a:scrgbClr r="0" g="0" b="0"/>
        </a:effectRef>
        <a:fontRef idx="minor"/>
      </dsp:style>
    </dsp:sp>
    <dsp:sp modelId="{2CD8D3C2-16C3-5441-BECD-5241637D89C1}">
      <dsp:nvSpPr>
        <dsp:cNvPr id="0" name=""/>
        <dsp:cNvSpPr/>
      </dsp:nvSpPr>
      <dsp:spPr>
        <a:xfrm>
          <a:off x="530231" y="2667000"/>
          <a:ext cx="7648194" cy="7620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3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Identify Effective Interventions and Treatments</a:t>
          </a:r>
        </a:p>
      </dsp:txBody>
      <dsp:txXfrm>
        <a:off x="530231" y="2667000"/>
        <a:ext cx="7648194" cy="762000"/>
      </dsp:txXfrm>
    </dsp:sp>
    <dsp:sp modelId="{334DBBFB-D276-0346-9103-AAD9909F1762}">
      <dsp:nvSpPr>
        <dsp:cNvPr id="0" name=""/>
        <dsp:cNvSpPr/>
      </dsp:nvSpPr>
      <dsp:spPr>
        <a:xfrm>
          <a:off x="53981" y="2571750"/>
          <a:ext cx="952500" cy="952500"/>
        </a:xfrm>
        <a:prstGeom prst="ellipse">
          <a:avLst/>
        </a:prstGeom>
        <a:solidFill>
          <a:schemeClr val="lt1">
            <a:hueOff val="0"/>
            <a:satOff val="0"/>
            <a:lumOff val="0"/>
            <a:alphaOff val="0"/>
          </a:schemeClr>
        </a:solidFill>
        <a:ln w="25400" cap="flat" cmpd="sng" algn="ctr">
          <a:solidFill>
            <a:srgbClr val="033B57"/>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AFC84-33EC-104E-B5EF-E71346CD3987}">
      <dsp:nvSpPr>
        <dsp:cNvPr id="0" name=""/>
        <dsp:cNvSpPr/>
      </dsp:nvSpPr>
      <dsp:spPr>
        <a:xfrm>
          <a:off x="-4306964" y="-660719"/>
          <a:ext cx="5131440" cy="5131440"/>
        </a:xfrm>
        <a:prstGeom prst="blockArc">
          <a:avLst>
            <a:gd name="adj1" fmla="val 18900000"/>
            <a:gd name="adj2" fmla="val 2700000"/>
            <a:gd name="adj3" fmla="val 42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C142B-5393-5A4D-9B87-9986D2E6B54E}">
      <dsp:nvSpPr>
        <dsp:cNvPr id="0" name=""/>
        <dsp:cNvSpPr/>
      </dsp:nvSpPr>
      <dsp:spPr>
        <a:xfrm>
          <a:off x="530231" y="381000"/>
          <a:ext cx="7648194" cy="7620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3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Identify Patients at Increased Risk</a:t>
          </a:r>
        </a:p>
      </dsp:txBody>
      <dsp:txXfrm>
        <a:off x="530231" y="381000"/>
        <a:ext cx="7648194" cy="762000"/>
      </dsp:txXfrm>
    </dsp:sp>
    <dsp:sp modelId="{1F9DC55D-EAE1-6D44-A761-FFB177263245}">
      <dsp:nvSpPr>
        <dsp:cNvPr id="0" name=""/>
        <dsp:cNvSpPr/>
      </dsp:nvSpPr>
      <dsp:spPr>
        <a:xfrm>
          <a:off x="53981" y="285750"/>
          <a:ext cx="952500" cy="952500"/>
        </a:xfrm>
        <a:prstGeom prst="ellipse">
          <a:avLst/>
        </a:prstGeom>
        <a:solidFill>
          <a:schemeClr val="bg1"/>
        </a:solidFill>
        <a:ln w="25400" cap="flat" cmpd="sng" algn="ctr">
          <a:solidFill>
            <a:srgbClr val="033B57"/>
          </a:solidFill>
          <a:prstDash val="solid"/>
        </a:ln>
        <a:effectLst/>
      </dsp:spPr>
      <dsp:style>
        <a:lnRef idx="2">
          <a:scrgbClr r="0" g="0" b="0"/>
        </a:lnRef>
        <a:fillRef idx="1">
          <a:scrgbClr r="0" g="0" b="0"/>
        </a:fillRef>
        <a:effectRef idx="0">
          <a:scrgbClr r="0" g="0" b="0"/>
        </a:effectRef>
        <a:fontRef idx="minor"/>
      </dsp:style>
    </dsp:sp>
    <dsp:sp modelId="{BFCA247B-74A8-4D4B-A938-37CCE3A72902}">
      <dsp:nvSpPr>
        <dsp:cNvPr id="0" name=""/>
        <dsp:cNvSpPr/>
      </dsp:nvSpPr>
      <dsp:spPr>
        <a:xfrm>
          <a:off x="807218" y="1523999"/>
          <a:ext cx="7371206" cy="762000"/>
        </a:xfrm>
        <a:prstGeom prst="rect">
          <a:avLst/>
        </a:prstGeom>
        <a:solidFill>
          <a:srgbClr val="033B57">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3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Screen Patients at Increased Risk</a:t>
          </a:r>
        </a:p>
      </dsp:txBody>
      <dsp:txXfrm>
        <a:off x="807218" y="1523999"/>
        <a:ext cx="7371206" cy="762000"/>
      </dsp:txXfrm>
    </dsp:sp>
    <dsp:sp modelId="{CD7360C9-C046-8C46-ACD2-05F42D43CD0C}">
      <dsp:nvSpPr>
        <dsp:cNvPr id="0" name=""/>
        <dsp:cNvSpPr/>
      </dsp:nvSpPr>
      <dsp:spPr>
        <a:xfrm>
          <a:off x="330968" y="1428750"/>
          <a:ext cx="952500" cy="952500"/>
        </a:xfrm>
        <a:prstGeom prst="ellipse">
          <a:avLst/>
        </a:prstGeom>
        <a:solidFill>
          <a:schemeClr val="lt1">
            <a:hueOff val="0"/>
            <a:satOff val="0"/>
            <a:lumOff val="0"/>
          </a:schemeClr>
        </a:solidFill>
        <a:ln w="25400" cap="flat" cmpd="sng" algn="ctr">
          <a:solidFill>
            <a:srgbClr val="033B57">
              <a:alpha val="35000"/>
            </a:srgbClr>
          </a:solidFill>
          <a:prstDash val="solid"/>
        </a:ln>
        <a:effectLst/>
      </dsp:spPr>
      <dsp:style>
        <a:lnRef idx="2">
          <a:scrgbClr r="0" g="0" b="0"/>
        </a:lnRef>
        <a:fillRef idx="1">
          <a:scrgbClr r="0" g="0" b="0"/>
        </a:fillRef>
        <a:effectRef idx="0">
          <a:scrgbClr r="0" g="0" b="0"/>
        </a:effectRef>
        <a:fontRef idx="minor"/>
      </dsp:style>
    </dsp:sp>
    <dsp:sp modelId="{2CD8D3C2-16C3-5441-BECD-5241637D89C1}">
      <dsp:nvSpPr>
        <dsp:cNvPr id="0" name=""/>
        <dsp:cNvSpPr/>
      </dsp:nvSpPr>
      <dsp:spPr>
        <a:xfrm>
          <a:off x="530231" y="2667000"/>
          <a:ext cx="7648194" cy="762000"/>
        </a:xfrm>
        <a:prstGeom prst="rect">
          <a:avLst/>
        </a:prstGeom>
        <a:solidFill>
          <a:srgbClr val="033B57">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3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Identify Effective Interventions and Treatments</a:t>
          </a:r>
        </a:p>
      </dsp:txBody>
      <dsp:txXfrm>
        <a:off x="530231" y="2667000"/>
        <a:ext cx="7648194" cy="762000"/>
      </dsp:txXfrm>
    </dsp:sp>
    <dsp:sp modelId="{334DBBFB-D276-0346-9103-AAD9909F1762}">
      <dsp:nvSpPr>
        <dsp:cNvPr id="0" name=""/>
        <dsp:cNvSpPr/>
      </dsp:nvSpPr>
      <dsp:spPr>
        <a:xfrm>
          <a:off x="53981" y="2571750"/>
          <a:ext cx="952500" cy="952500"/>
        </a:xfrm>
        <a:prstGeom prst="ellipse">
          <a:avLst/>
        </a:prstGeom>
        <a:solidFill>
          <a:schemeClr val="lt1">
            <a:hueOff val="0"/>
            <a:satOff val="0"/>
            <a:lumOff val="0"/>
            <a:alphaOff val="0"/>
          </a:schemeClr>
        </a:solidFill>
        <a:ln w="25400" cap="flat" cmpd="sng" algn="ctr">
          <a:solidFill>
            <a:srgbClr val="033B57">
              <a:alpha val="3500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AFC84-33EC-104E-B5EF-E71346CD3987}">
      <dsp:nvSpPr>
        <dsp:cNvPr id="0" name=""/>
        <dsp:cNvSpPr/>
      </dsp:nvSpPr>
      <dsp:spPr>
        <a:xfrm>
          <a:off x="-4306964" y="-660719"/>
          <a:ext cx="5131440" cy="5131440"/>
        </a:xfrm>
        <a:prstGeom prst="blockArc">
          <a:avLst>
            <a:gd name="adj1" fmla="val 18900000"/>
            <a:gd name="adj2" fmla="val 2700000"/>
            <a:gd name="adj3" fmla="val 42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C142B-5393-5A4D-9B87-9986D2E6B54E}">
      <dsp:nvSpPr>
        <dsp:cNvPr id="0" name=""/>
        <dsp:cNvSpPr/>
      </dsp:nvSpPr>
      <dsp:spPr>
        <a:xfrm>
          <a:off x="530231" y="381000"/>
          <a:ext cx="7648194" cy="762000"/>
        </a:xfrm>
        <a:prstGeom prst="rect">
          <a:avLst/>
        </a:prstGeom>
        <a:solidFill>
          <a:srgbClr val="033B57">
            <a:alpha val="35000"/>
          </a:srgbClr>
        </a:solidFill>
        <a:ln w="25400" cap="flat" cmpd="sng" algn="ctr">
          <a:solidFill>
            <a:schemeClr val="lt1">
              <a:hueOff val="0"/>
              <a:satOff val="0"/>
              <a:lumOff val="0"/>
              <a:alpha val="3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3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Identify Patients at Increased Risk</a:t>
          </a:r>
        </a:p>
      </dsp:txBody>
      <dsp:txXfrm>
        <a:off x="530231" y="381000"/>
        <a:ext cx="7648194" cy="762000"/>
      </dsp:txXfrm>
    </dsp:sp>
    <dsp:sp modelId="{1F9DC55D-EAE1-6D44-A761-FFB177263245}">
      <dsp:nvSpPr>
        <dsp:cNvPr id="0" name=""/>
        <dsp:cNvSpPr/>
      </dsp:nvSpPr>
      <dsp:spPr>
        <a:xfrm>
          <a:off x="53981" y="285750"/>
          <a:ext cx="952500" cy="952500"/>
        </a:xfrm>
        <a:prstGeom prst="ellipse">
          <a:avLst/>
        </a:prstGeom>
        <a:solidFill>
          <a:schemeClr val="bg1"/>
        </a:solidFill>
        <a:ln w="25400" cap="flat" cmpd="sng" algn="ctr">
          <a:solidFill>
            <a:srgbClr val="033B57">
              <a:alpha val="35000"/>
            </a:srgbClr>
          </a:solidFill>
          <a:prstDash val="solid"/>
        </a:ln>
        <a:effectLst/>
      </dsp:spPr>
      <dsp:style>
        <a:lnRef idx="2">
          <a:scrgbClr r="0" g="0" b="0"/>
        </a:lnRef>
        <a:fillRef idx="1">
          <a:scrgbClr r="0" g="0" b="0"/>
        </a:fillRef>
        <a:effectRef idx="0">
          <a:scrgbClr r="0" g="0" b="0"/>
        </a:effectRef>
        <a:fontRef idx="minor"/>
      </dsp:style>
    </dsp:sp>
    <dsp:sp modelId="{BFCA247B-74A8-4D4B-A938-37CCE3A72902}">
      <dsp:nvSpPr>
        <dsp:cNvPr id="0" name=""/>
        <dsp:cNvSpPr/>
      </dsp:nvSpPr>
      <dsp:spPr>
        <a:xfrm>
          <a:off x="807218" y="1523999"/>
          <a:ext cx="7371206" cy="7620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3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Screen Patients at Increased Risk</a:t>
          </a:r>
        </a:p>
      </dsp:txBody>
      <dsp:txXfrm>
        <a:off x="807218" y="1523999"/>
        <a:ext cx="7371206" cy="762000"/>
      </dsp:txXfrm>
    </dsp:sp>
    <dsp:sp modelId="{CD7360C9-C046-8C46-ACD2-05F42D43CD0C}">
      <dsp:nvSpPr>
        <dsp:cNvPr id="0" name=""/>
        <dsp:cNvSpPr/>
      </dsp:nvSpPr>
      <dsp:spPr>
        <a:xfrm>
          <a:off x="330968" y="1428750"/>
          <a:ext cx="952500" cy="952500"/>
        </a:xfrm>
        <a:prstGeom prst="ellipse">
          <a:avLst/>
        </a:prstGeom>
        <a:solidFill>
          <a:schemeClr val="lt1">
            <a:hueOff val="0"/>
            <a:satOff val="0"/>
            <a:lumOff val="0"/>
          </a:schemeClr>
        </a:solidFill>
        <a:ln w="25400" cap="flat" cmpd="sng" algn="ctr">
          <a:solidFill>
            <a:srgbClr val="033B57"/>
          </a:solidFill>
          <a:prstDash val="solid"/>
        </a:ln>
        <a:effectLst/>
      </dsp:spPr>
      <dsp:style>
        <a:lnRef idx="2">
          <a:scrgbClr r="0" g="0" b="0"/>
        </a:lnRef>
        <a:fillRef idx="1">
          <a:scrgbClr r="0" g="0" b="0"/>
        </a:fillRef>
        <a:effectRef idx="0">
          <a:scrgbClr r="0" g="0" b="0"/>
        </a:effectRef>
        <a:fontRef idx="minor"/>
      </dsp:style>
    </dsp:sp>
    <dsp:sp modelId="{2CD8D3C2-16C3-5441-BECD-5241637D89C1}">
      <dsp:nvSpPr>
        <dsp:cNvPr id="0" name=""/>
        <dsp:cNvSpPr/>
      </dsp:nvSpPr>
      <dsp:spPr>
        <a:xfrm>
          <a:off x="530231" y="2667000"/>
          <a:ext cx="7648194" cy="762000"/>
        </a:xfrm>
        <a:prstGeom prst="rect">
          <a:avLst/>
        </a:prstGeom>
        <a:solidFill>
          <a:srgbClr val="033B57">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3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Identify Effective Interventions and Treatments</a:t>
          </a:r>
        </a:p>
      </dsp:txBody>
      <dsp:txXfrm>
        <a:off x="530231" y="2667000"/>
        <a:ext cx="7648194" cy="762000"/>
      </dsp:txXfrm>
    </dsp:sp>
    <dsp:sp modelId="{334DBBFB-D276-0346-9103-AAD9909F1762}">
      <dsp:nvSpPr>
        <dsp:cNvPr id="0" name=""/>
        <dsp:cNvSpPr/>
      </dsp:nvSpPr>
      <dsp:spPr>
        <a:xfrm>
          <a:off x="53981" y="2571750"/>
          <a:ext cx="952500" cy="952500"/>
        </a:xfrm>
        <a:prstGeom prst="ellipse">
          <a:avLst/>
        </a:prstGeom>
        <a:solidFill>
          <a:schemeClr val="lt1">
            <a:hueOff val="0"/>
            <a:satOff val="0"/>
            <a:lumOff val="0"/>
            <a:alphaOff val="0"/>
          </a:schemeClr>
        </a:solidFill>
        <a:ln w="25400" cap="flat" cmpd="sng" algn="ctr">
          <a:solidFill>
            <a:srgbClr val="033B57">
              <a:alpha val="3500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AFC84-33EC-104E-B5EF-E71346CD3987}">
      <dsp:nvSpPr>
        <dsp:cNvPr id="0" name=""/>
        <dsp:cNvSpPr/>
      </dsp:nvSpPr>
      <dsp:spPr>
        <a:xfrm>
          <a:off x="-4306964" y="-660719"/>
          <a:ext cx="5131440" cy="5131440"/>
        </a:xfrm>
        <a:prstGeom prst="blockArc">
          <a:avLst>
            <a:gd name="adj1" fmla="val 18900000"/>
            <a:gd name="adj2" fmla="val 2700000"/>
            <a:gd name="adj3" fmla="val 42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C142B-5393-5A4D-9B87-9986D2E6B54E}">
      <dsp:nvSpPr>
        <dsp:cNvPr id="0" name=""/>
        <dsp:cNvSpPr/>
      </dsp:nvSpPr>
      <dsp:spPr>
        <a:xfrm>
          <a:off x="530231" y="381000"/>
          <a:ext cx="7648194" cy="762000"/>
        </a:xfrm>
        <a:prstGeom prst="rect">
          <a:avLst/>
        </a:prstGeom>
        <a:solidFill>
          <a:srgbClr val="033B57">
            <a:alpha val="35000"/>
          </a:srgbClr>
        </a:solidFill>
        <a:ln w="25400" cap="flat" cmpd="sng" algn="ctr">
          <a:solidFill>
            <a:schemeClr val="lt1">
              <a:hueOff val="0"/>
              <a:satOff val="0"/>
              <a:lumOff val="0"/>
              <a:alpha val="3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3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Identify Patients at Increased Risk</a:t>
          </a:r>
        </a:p>
      </dsp:txBody>
      <dsp:txXfrm>
        <a:off x="530231" y="381000"/>
        <a:ext cx="7648194" cy="762000"/>
      </dsp:txXfrm>
    </dsp:sp>
    <dsp:sp modelId="{1F9DC55D-EAE1-6D44-A761-FFB177263245}">
      <dsp:nvSpPr>
        <dsp:cNvPr id="0" name=""/>
        <dsp:cNvSpPr/>
      </dsp:nvSpPr>
      <dsp:spPr>
        <a:xfrm>
          <a:off x="53981" y="285750"/>
          <a:ext cx="952500" cy="952500"/>
        </a:xfrm>
        <a:prstGeom prst="ellipse">
          <a:avLst/>
        </a:prstGeom>
        <a:solidFill>
          <a:schemeClr val="bg1"/>
        </a:solidFill>
        <a:ln w="25400" cap="flat" cmpd="sng" algn="ctr">
          <a:solidFill>
            <a:srgbClr val="033B57">
              <a:alpha val="35000"/>
            </a:srgbClr>
          </a:solidFill>
          <a:prstDash val="solid"/>
        </a:ln>
        <a:effectLst/>
      </dsp:spPr>
      <dsp:style>
        <a:lnRef idx="2">
          <a:scrgbClr r="0" g="0" b="0"/>
        </a:lnRef>
        <a:fillRef idx="1">
          <a:scrgbClr r="0" g="0" b="0"/>
        </a:fillRef>
        <a:effectRef idx="0">
          <a:scrgbClr r="0" g="0" b="0"/>
        </a:effectRef>
        <a:fontRef idx="minor"/>
      </dsp:style>
    </dsp:sp>
    <dsp:sp modelId="{BFCA247B-74A8-4D4B-A938-37CCE3A72902}">
      <dsp:nvSpPr>
        <dsp:cNvPr id="0" name=""/>
        <dsp:cNvSpPr/>
      </dsp:nvSpPr>
      <dsp:spPr>
        <a:xfrm>
          <a:off x="807218" y="1523999"/>
          <a:ext cx="7371206" cy="762000"/>
        </a:xfrm>
        <a:prstGeom prst="rect">
          <a:avLst/>
        </a:prstGeom>
        <a:solidFill>
          <a:srgbClr val="033B57">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3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Screen Patients at Increased Risk</a:t>
          </a:r>
        </a:p>
      </dsp:txBody>
      <dsp:txXfrm>
        <a:off x="807218" y="1523999"/>
        <a:ext cx="7371206" cy="762000"/>
      </dsp:txXfrm>
    </dsp:sp>
    <dsp:sp modelId="{CD7360C9-C046-8C46-ACD2-05F42D43CD0C}">
      <dsp:nvSpPr>
        <dsp:cNvPr id="0" name=""/>
        <dsp:cNvSpPr/>
      </dsp:nvSpPr>
      <dsp:spPr>
        <a:xfrm>
          <a:off x="330968" y="1428750"/>
          <a:ext cx="952500" cy="952500"/>
        </a:xfrm>
        <a:prstGeom prst="ellipse">
          <a:avLst/>
        </a:prstGeom>
        <a:solidFill>
          <a:schemeClr val="lt1">
            <a:hueOff val="0"/>
            <a:satOff val="0"/>
            <a:lumOff val="0"/>
          </a:schemeClr>
        </a:solidFill>
        <a:ln w="25400" cap="flat" cmpd="sng" algn="ctr">
          <a:solidFill>
            <a:srgbClr val="033B57">
              <a:alpha val="35000"/>
            </a:srgbClr>
          </a:solidFill>
          <a:prstDash val="solid"/>
        </a:ln>
        <a:effectLst/>
      </dsp:spPr>
      <dsp:style>
        <a:lnRef idx="2">
          <a:scrgbClr r="0" g="0" b="0"/>
        </a:lnRef>
        <a:fillRef idx="1">
          <a:scrgbClr r="0" g="0" b="0"/>
        </a:fillRef>
        <a:effectRef idx="0">
          <a:scrgbClr r="0" g="0" b="0"/>
        </a:effectRef>
        <a:fontRef idx="minor"/>
      </dsp:style>
    </dsp:sp>
    <dsp:sp modelId="{2CD8D3C2-16C3-5441-BECD-5241637D89C1}">
      <dsp:nvSpPr>
        <dsp:cNvPr id="0" name=""/>
        <dsp:cNvSpPr/>
      </dsp:nvSpPr>
      <dsp:spPr>
        <a:xfrm>
          <a:off x="530231" y="2667000"/>
          <a:ext cx="7648194" cy="762000"/>
        </a:xfrm>
        <a:prstGeom prst="rect">
          <a:avLst/>
        </a:prstGeom>
        <a:solidFill>
          <a:srgbClr val="033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3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Identify Effective Interventions and Treatments</a:t>
          </a:r>
        </a:p>
      </dsp:txBody>
      <dsp:txXfrm>
        <a:off x="530231" y="2667000"/>
        <a:ext cx="7648194" cy="762000"/>
      </dsp:txXfrm>
    </dsp:sp>
    <dsp:sp modelId="{334DBBFB-D276-0346-9103-AAD9909F1762}">
      <dsp:nvSpPr>
        <dsp:cNvPr id="0" name=""/>
        <dsp:cNvSpPr/>
      </dsp:nvSpPr>
      <dsp:spPr>
        <a:xfrm>
          <a:off x="53981" y="2571750"/>
          <a:ext cx="952500" cy="952500"/>
        </a:xfrm>
        <a:prstGeom prst="ellipse">
          <a:avLst/>
        </a:prstGeom>
        <a:solidFill>
          <a:schemeClr val="lt1">
            <a:hueOff val="0"/>
            <a:satOff val="0"/>
            <a:lumOff val="0"/>
            <a:alphaOff val="0"/>
          </a:schemeClr>
        </a:solidFill>
        <a:ln w="25400" cap="flat" cmpd="sng" algn="ctr">
          <a:solidFill>
            <a:srgbClr val="033B57"/>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63489-5DE7-8B40-9B1B-8BB84528DC2D}">
      <dsp:nvSpPr>
        <dsp:cNvPr id="0" name=""/>
        <dsp:cNvSpPr/>
      </dsp:nvSpPr>
      <dsp:spPr>
        <a:xfrm>
          <a:off x="300037" y="2034"/>
          <a:ext cx="2669976" cy="1601985"/>
        </a:xfrm>
        <a:prstGeom prst="rect">
          <a:avLst/>
        </a:prstGeom>
        <a:solidFill>
          <a:srgbClr val="033B57"/>
        </a:solidFill>
        <a:ln w="25400" cap="flat" cmpd="sng" algn="ctr">
          <a:solidFill>
            <a:srgbClr val="0040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Dietary Intake </a:t>
          </a:r>
        </a:p>
        <a:p>
          <a:pPr marL="0" lvl="0" indent="0" algn="ctr" defTabSz="889000">
            <a:lnSpc>
              <a:spcPct val="90000"/>
            </a:lnSpc>
            <a:spcBef>
              <a:spcPct val="0"/>
            </a:spcBef>
            <a:spcAft>
              <a:spcPct val="35000"/>
            </a:spcAft>
            <a:buNone/>
          </a:pPr>
          <a:r>
            <a:rPr lang="en-US" sz="1400" kern="1200" dirty="0"/>
            <a:t>(Calcium: 1000-1200 mg/d; vitamin D: at least 800-1000 IU/d)</a:t>
          </a:r>
        </a:p>
      </dsp:txBody>
      <dsp:txXfrm>
        <a:off x="300037" y="2034"/>
        <a:ext cx="2669976" cy="1601985"/>
      </dsp:txXfrm>
    </dsp:sp>
    <dsp:sp modelId="{B97220BD-0AF7-5A46-967B-821EE034C44C}">
      <dsp:nvSpPr>
        <dsp:cNvPr id="0" name=""/>
        <dsp:cNvSpPr/>
      </dsp:nvSpPr>
      <dsp:spPr>
        <a:xfrm>
          <a:off x="3237011" y="2034"/>
          <a:ext cx="2669976" cy="1601985"/>
        </a:xfrm>
        <a:prstGeom prst="rect">
          <a:avLst/>
        </a:prstGeom>
        <a:solidFill>
          <a:srgbClr val="033B57"/>
        </a:solidFill>
        <a:ln w="25400" cap="flat" cmpd="sng" algn="ctr">
          <a:solidFill>
            <a:srgbClr val="0040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Calcium and Vitamin D Supplements </a:t>
          </a:r>
        </a:p>
        <a:p>
          <a:pPr marL="0" lvl="0" indent="0" algn="ctr" defTabSz="889000">
            <a:lnSpc>
              <a:spcPct val="90000"/>
            </a:lnSpc>
            <a:spcBef>
              <a:spcPct val="0"/>
            </a:spcBef>
            <a:spcAft>
              <a:spcPct val="35000"/>
            </a:spcAft>
            <a:buNone/>
          </a:pPr>
          <a:r>
            <a:rPr lang="en-US" sz="1400" kern="1200" dirty="0"/>
            <a:t>(if dietary intake is insufficient)</a:t>
          </a:r>
        </a:p>
      </dsp:txBody>
      <dsp:txXfrm>
        <a:off x="3237011" y="2034"/>
        <a:ext cx="2669976" cy="1601985"/>
      </dsp:txXfrm>
    </dsp:sp>
    <dsp:sp modelId="{D9129771-506C-4B44-8B95-9E9AAE8068C8}">
      <dsp:nvSpPr>
        <dsp:cNvPr id="0" name=""/>
        <dsp:cNvSpPr/>
      </dsp:nvSpPr>
      <dsp:spPr>
        <a:xfrm>
          <a:off x="6173985" y="2034"/>
          <a:ext cx="2669976" cy="1601985"/>
        </a:xfrm>
        <a:prstGeom prst="rect">
          <a:avLst/>
        </a:prstGeom>
        <a:solidFill>
          <a:srgbClr val="033B57"/>
        </a:solidFill>
        <a:ln w="25400" cap="flat" cmpd="sng" algn="ctr">
          <a:solidFill>
            <a:srgbClr val="0040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Combination of Exercise Types </a:t>
          </a:r>
        </a:p>
        <a:p>
          <a:pPr marL="0" lvl="0" indent="0" algn="ctr" defTabSz="889000">
            <a:lnSpc>
              <a:spcPct val="90000"/>
            </a:lnSpc>
            <a:spcBef>
              <a:spcPct val="0"/>
            </a:spcBef>
            <a:spcAft>
              <a:spcPct val="35000"/>
            </a:spcAft>
            <a:buNone/>
          </a:pPr>
          <a:r>
            <a:rPr lang="en-US" sz="1400" kern="1200" dirty="0"/>
            <a:t>(Balance, flexibility/stretching, endurance. resistance/progressive strengthening)</a:t>
          </a:r>
        </a:p>
      </dsp:txBody>
      <dsp:txXfrm>
        <a:off x="6173985" y="2034"/>
        <a:ext cx="2669976" cy="1601985"/>
      </dsp:txXfrm>
    </dsp:sp>
    <dsp:sp modelId="{B9B25A39-DA59-7841-BE64-7AF609560D60}">
      <dsp:nvSpPr>
        <dsp:cNvPr id="0" name=""/>
        <dsp:cNvSpPr/>
      </dsp:nvSpPr>
      <dsp:spPr>
        <a:xfrm>
          <a:off x="300037" y="1871017"/>
          <a:ext cx="2669976" cy="1601985"/>
        </a:xfrm>
        <a:prstGeom prst="rect">
          <a:avLst/>
        </a:prstGeom>
        <a:solidFill>
          <a:srgbClr val="033B57"/>
        </a:solidFill>
        <a:ln w="25400" cap="flat" cmpd="sng" algn="ctr">
          <a:solidFill>
            <a:srgbClr val="0040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Medical Rehab</a:t>
          </a:r>
        </a:p>
        <a:p>
          <a:pPr marL="0" lvl="0" indent="0" algn="ctr" defTabSz="889000">
            <a:lnSpc>
              <a:spcPct val="90000"/>
            </a:lnSpc>
            <a:spcBef>
              <a:spcPct val="0"/>
            </a:spcBef>
            <a:spcAft>
              <a:spcPct val="35000"/>
            </a:spcAft>
            <a:buNone/>
          </a:pPr>
          <a:r>
            <a:rPr lang="en-US" sz="1400" kern="1200" dirty="0"/>
            <a:t>(Offer to patients with impairments that affect gait or balance)</a:t>
          </a:r>
        </a:p>
      </dsp:txBody>
      <dsp:txXfrm>
        <a:off x="300037" y="1871017"/>
        <a:ext cx="2669976" cy="1601985"/>
      </dsp:txXfrm>
    </dsp:sp>
    <dsp:sp modelId="{0DB5D90B-70BC-A74A-8713-E9088D2897B2}">
      <dsp:nvSpPr>
        <dsp:cNvPr id="0" name=""/>
        <dsp:cNvSpPr/>
      </dsp:nvSpPr>
      <dsp:spPr>
        <a:xfrm>
          <a:off x="3237011" y="1871017"/>
          <a:ext cx="2669976" cy="1601985"/>
        </a:xfrm>
        <a:prstGeom prst="rect">
          <a:avLst/>
        </a:prstGeom>
        <a:solidFill>
          <a:srgbClr val="033B57"/>
        </a:solidFill>
        <a:ln w="25400" cap="flat" cmpd="sng" algn="ctr">
          <a:solidFill>
            <a:srgbClr val="0040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Smoking Cessation</a:t>
          </a:r>
        </a:p>
      </dsp:txBody>
      <dsp:txXfrm>
        <a:off x="3237011" y="1871017"/>
        <a:ext cx="2669976" cy="1601985"/>
      </dsp:txXfrm>
    </dsp:sp>
    <dsp:sp modelId="{239D4CD9-F532-8C4E-94DC-B1B56188A4FC}">
      <dsp:nvSpPr>
        <dsp:cNvPr id="0" name=""/>
        <dsp:cNvSpPr/>
      </dsp:nvSpPr>
      <dsp:spPr>
        <a:xfrm>
          <a:off x="6173985" y="1871017"/>
          <a:ext cx="2669976" cy="1601985"/>
        </a:xfrm>
        <a:prstGeom prst="rect">
          <a:avLst/>
        </a:prstGeom>
        <a:solidFill>
          <a:srgbClr val="033B57"/>
        </a:solidFill>
        <a:ln w="25400" cap="flat" cmpd="sng" algn="ctr">
          <a:solidFill>
            <a:srgbClr val="00406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Limit Alcohol Consumption</a:t>
          </a:r>
        </a:p>
      </dsp:txBody>
      <dsp:txXfrm>
        <a:off x="6173985" y="1871017"/>
        <a:ext cx="2669976" cy="160198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3D4A36D-E0E0-4A0D-958D-803778F20342}" type="datetimeFigureOut">
              <a:rPr lang="en-US" smtClean="0"/>
              <a:pPr/>
              <a:t>4/18/2025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6CD602-24D8-48F8-A1C6-50E859B70BB2}" type="slidenum">
              <a:rPr lang="en-US" smtClean="0"/>
              <a:pPr/>
              <a:t>‹#›</a:t>
            </a:fld>
            <a:endParaRPr lang="en-US"/>
          </a:p>
        </p:txBody>
      </p:sp>
    </p:spTree>
    <p:extLst>
      <p:ext uri="{BB962C8B-B14F-4D97-AF65-F5344CB8AC3E}">
        <p14:creationId xmlns:p14="http://schemas.microsoft.com/office/powerpoint/2010/main" val="2094588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61CCB2-BA87-4E65-9DDD-3A031EC89471}" type="datetimeFigureOut">
              <a:rPr lang="en-US" smtClean="0"/>
              <a:pPr/>
              <a:t>4/18/2025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6F15E9-0BE7-4FE3-9441-9D32F4679029}" type="slidenum">
              <a:rPr lang="en-US" smtClean="0"/>
              <a:pPr/>
              <a:t>‹#›</a:t>
            </a:fld>
            <a:endParaRPr lang="en-US"/>
          </a:p>
        </p:txBody>
      </p:sp>
    </p:spTree>
    <p:extLst>
      <p:ext uri="{BB962C8B-B14F-4D97-AF65-F5344CB8AC3E}">
        <p14:creationId xmlns:p14="http://schemas.microsoft.com/office/powerpoint/2010/main" val="295186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dirty="0">
                <a:latin typeface="+mj-lt"/>
              </a:rPr>
              <a:t>Hello and welcome to this module on osteoporosis management in adult survivors of nonmetastatic cancer. My name is Charles Shapiro and I am a Professor of Medicine, Hematology and Medical Oncology at Mount Sinai Hospital.</a:t>
            </a:r>
          </a:p>
          <a:p>
            <a:endParaRPr lang="en-US" sz="1200" dirty="0">
              <a:latin typeface="+mj-lt"/>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5972" indent="-275373" eaLnBrk="0" hangingPunct="0">
              <a:defRPr>
                <a:solidFill>
                  <a:schemeClr val="tx1"/>
                </a:solidFill>
                <a:latin typeface="Arial" pitchFamily="34" charset="0"/>
                <a:cs typeface="Arial" pitchFamily="34" charset="0"/>
              </a:defRPr>
            </a:lvl2pPr>
            <a:lvl3pPr marL="1101495" indent="-220299" eaLnBrk="0" hangingPunct="0">
              <a:defRPr>
                <a:solidFill>
                  <a:schemeClr val="tx1"/>
                </a:solidFill>
                <a:latin typeface="Arial" pitchFamily="34" charset="0"/>
                <a:cs typeface="Arial" pitchFamily="34" charset="0"/>
              </a:defRPr>
            </a:lvl3pPr>
            <a:lvl4pPr marL="1542093" indent="-220299" eaLnBrk="0" hangingPunct="0">
              <a:defRPr>
                <a:solidFill>
                  <a:schemeClr val="tx1"/>
                </a:solidFill>
                <a:latin typeface="Arial" pitchFamily="34" charset="0"/>
                <a:cs typeface="Arial" pitchFamily="34" charset="0"/>
              </a:defRPr>
            </a:lvl4pPr>
            <a:lvl5pPr marL="1982690" indent="-220299" eaLnBrk="0" hangingPunct="0">
              <a:defRPr>
                <a:solidFill>
                  <a:schemeClr val="tx1"/>
                </a:solidFill>
                <a:latin typeface="Arial" pitchFamily="34" charset="0"/>
                <a:cs typeface="Arial" pitchFamily="34" charset="0"/>
              </a:defRPr>
            </a:lvl5pPr>
            <a:lvl6pPr marL="2423289" indent="-220299" eaLnBrk="0" fontAlgn="base" hangingPunct="0">
              <a:spcBef>
                <a:spcPct val="0"/>
              </a:spcBef>
              <a:spcAft>
                <a:spcPct val="0"/>
              </a:spcAft>
              <a:defRPr>
                <a:solidFill>
                  <a:schemeClr val="tx1"/>
                </a:solidFill>
                <a:latin typeface="Arial" pitchFamily="34" charset="0"/>
                <a:cs typeface="Arial" pitchFamily="34" charset="0"/>
              </a:defRPr>
            </a:lvl6pPr>
            <a:lvl7pPr marL="2863887" indent="-220299" eaLnBrk="0" fontAlgn="base" hangingPunct="0">
              <a:spcBef>
                <a:spcPct val="0"/>
              </a:spcBef>
              <a:spcAft>
                <a:spcPct val="0"/>
              </a:spcAft>
              <a:defRPr>
                <a:solidFill>
                  <a:schemeClr val="tx1"/>
                </a:solidFill>
                <a:latin typeface="Arial" pitchFamily="34" charset="0"/>
                <a:cs typeface="Arial" pitchFamily="34" charset="0"/>
              </a:defRPr>
            </a:lvl7pPr>
            <a:lvl8pPr marL="3304483" indent="-220299" eaLnBrk="0" fontAlgn="base" hangingPunct="0">
              <a:spcBef>
                <a:spcPct val="0"/>
              </a:spcBef>
              <a:spcAft>
                <a:spcPct val="0"/>
              </a:spcAft>
              <a:defRPr>
                <a:solidFill>
                  <a:schemeClr val="tx1"/>
                </a:solidFill>
                <a:latin typeface="Arial" pitchFamily="34" charset="0"/>
                <a:cs typeface="Arial" pitchFamily="34" charset="0"/>
              </a:defRPr>
            </a:lvl8pPr>
            <a:lvl9pPr marL="3745082" indent="-22029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8AF9B5-D8FF-462F-8F03-FED22E4B7280}" type="slidenum">
              <a:rPr lang="en-US" altLang="en-US" smtClean="0"/>
              <a:pPr eaLnBrk="1" hangingPunct="1"/>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I have mentioned earlier, there are modifiable and nonmodifiable risk factors. This figure presents the most common risk factors.</a:t>
            </a:r>
          </a:p>
          <a:p>
            <a:endParaRPr lang="en-US" b="0" dirty="0"/>
          </a:p>
          <a:p>
            <a:r>
              <a:rPr lang="en-US" b="0" dirty="0"/>
              <a:t>Few studies have looked at cancer patients specifically, so these factors were identified based on risk in the general population. </a:t>
            </a:r>
          </a:p>
          <a:p>
            <a:endParaRPr lang="en-US" b="0" dirty="0"/>
          </a:p>
          <a:p>
            <a:pPr marL="171450" indent="-171450">
              <a:buFont typeface="Arial" panose="020B0604020202020204" pitchFamily="34" charset="0"/>
              <a:buChar char="•"/>
            </a:pPr>
            <a:r>
              <a:rPr lang="en-US" b="0" dirty="0"/>
              <a:t>Advancing age, defined as age 65 years or older in women and 70 years or older in men, has been reported to be the most critical determinant of fracture than bone mass</a:t>
            </a:r>
          </a:p>
          <a:p>
            <a:pPr marL="171450" indent="-171450">
              <a:buFont typeface="Arial" panose="020B0604020202020204" pitchFamily="34" charset="0"/>
              <a:buChar char="•"/>
            </a:pPr>
            <a:r>
              <a:rPr lang="en-US" b="0" u="sng" dirty="0"/>
              <a:t>Increasing alcohol intake to greater than 10 servings per week was also a statistically significant risk factor</a:t>
            </a:r>
            <a:r>
              <a:rPr lang="en-US" b="0" dirty="0"/>
              <a:t>, as were current smoking and history of chronic glucocorticoid use</a:t>
            </a:r>
          </a:p>
          <a:p>
            <a:pPr marL="171450" indent="-171450">
              <a:buFont typeface="Arial" panose="020B0604020202020204" pitchFamily="34" charset="0"/>
              <a:buChar char="•"/>
            </a:pPr>
            <a:r>
              <a:rPr lang="en-US" b="0" dirty="0"/>
              <a:t>Body weight less than 58 kg (127 </a:t>
            </a:r>
            <a:r>
              <a:rPr lang="en-US" b="0" dirty="0" err="1"/>
              <a:t>lbs</a:t>
            </a:r>
            <a:r>
              <a:rPr lang="en-US" b="0" dirty="0"/>
              <a:t>), low body mass index (20kg/m2) and loss off 5% of weight can also increase clinical risk, as well as history of a prior fracture in adulthood </a:t>
            </a:r>
          </a:p>
          <a:p>
            <a:endParaRPr lang="en-US" b="0"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11</a:t>
            </a:fld>
            <a:endParaRPr lang="en-US"/>
          </a:p>
        </p:txBody>
      </p:sp>
    </p:spTree>
    <p:extLst>
      <p:ext uri="{BB962C8B-B14F-4D97-AF65-F5344CB8AC3E}">
        <p14:creationId xmlns:p14="http://schemas.microsoft.com/office/powerpoint/2010/main" val="2015722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Anticancer therapies may increase the risk of osteoporotic fracture in either the short- or long-term. This slide presents some notable therapies that providers should be aware of when assessing a patient’s baseline fracture risk.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Aromatase inhibitors may increase the risk of fracture in postmenopausal women with estrogen receptor positive early breast cancer. Antiandrogen therapy in men with prostate cancer can accelerate and disrupt the bone turnover process and men on this therapy have increased bone loss and fracture risk. Radiation therapy can affect the bone within the treatment field, and also indirectly effect bone through vascular changes. </a:t>
            </a: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12</a:t>
            </a:fld>
            <a:endParaRPr lang="en-US"/>
          </a:p>
        </p:txBody>
      </p:sp>
    </p:spTree>
    <p:extLst>
      <p:ext uri="{BB962C8B-B14F-4D97-AF65-F5344CB8AC3E}">
        <p14:creationId xmlns:p14="http://schemas.microsoft.com/office/powerpoint/2010/main" val="3624000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Physical, metabolic, and psychosocial changes in patients with cancer, such as malnourishment due to nausea, weight loss, and cancer-related fatigue, can similarly lead to bone atrophy. Nutritional deterioration can occur at any point in the timeline of cancer diagnosis, treatment, or management. Two cancer-related conditions to be aware of are:</a:t>
            </a:r>
          </a:p>
          <a:p>
            <a:pPr marL="628650" lvl="1" indent="-171450">
              <a:buFont typeface="Arial" panose="020B0604020202020204" pitchFamily="34" charset="0"/>
              <a:buChar char="•"/>
            </a:pPr>
            <a:r>
              <a:rPr lang="en-US" b="0" dirty="0"/>
              <a:t>Cancer cachexia (”wasting”) which leads to diminished muscle strength and bone mass. Cachexia can be characterized by weight loss, anorexia, asthenia, and anemia</a:t>
            </a:r>
          </a:p>
          <a:p>
            <a:pPr marL="628650" lvl="1" indent="-171450">
              <a:buFont typeface="Arial" panose="020B0604020202020204" pitchFamily="34" charset="0"/>
              <a:buChar char="•"/>
            </a:pPr>
            <a:r>
              <a:rPr lang="en-US" b="0" dirty="0"/>
              <a:t>Cancer-related fatigue which may reduce physical activity, can contribute to mechanical unloading, sarcopenia (a skeletal muscle disorder), and bone loss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13</a:t>
            </a:fld>
            <a:endParaRPr lang="en-US"/>
          </a:p>
        </p:txBody>
      </p:sp>
    </p:spTree>
    <p:extLst>
      <p:ext uri="{BB962C8B-B14F-4D97-AF65-F5344CB8AC3E}">
        <p14:creationId xmlns:p14="http://schemas.microsoft.com/office/powerpoint/2010/main" val="1340331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Clinicians may use risk assessment tools, such as the Fracture Risk Assessment Tool, known as “FRAX”, to quantify fracture risk estimates in patients. These calculators take into account risk factors, including age, sex, race, medical history, smoking and alcohol use, and family history. FRAX does not capture all risk factors though, and clinicians should consider additional evaluation if there is suspicion of rarer conditions, like high-risk medication use, causes of secondary osteoporosis, or collagen metabolism disorders that are not captured by FRAX.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note, that these assessment tools are used for the general population and have not been validated in cancer patients. </a:t>
            </a: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14</a:t>
            </a:fld>
            <a:endParaRPr lang="en-US"/>
          </a:p>
        </p:txBody>
      </p:sp>
    </p:spTree>
    <p:extLst>
      <p:ext uri="{BB962C8B-B14F-4D97-AF65-F5344CB8AC3E}">
        <p14:creationId xmlns:p14="http://schemas.microsoft.com/office/powerpoint/2010/main" val="3382573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Next, we will discuss screening patients at increased risk for osteoporosis.</a:t>
            </a:r>
          </a:p>
        </p:txBody>
      </p:sp>
      <p:sp>
        <p:nvSpPr>
          <p:cNvPr id="4" name="Slide Number Placeholder 3"/>
          <p:cNvSpPr>
            <a:spLocks noGrp="1"/>
          </p:cNvSpPr>
          <p:nvPr>
            <p:ph type="sldNum" sz="quarter" idx="5"/>
          </p:nvPr>
        </p:nvSpPr>
        <p:spPr/>
        <p:txBody>
          <a:bodyPr/>
          <a:lstStyle/>
          <a:p>
            <a:fld id="{C86F15E9-0BE7-4FE3-9441-9D32F4679029}" type="slidenum">
              <a:rPr lang="en-US" smtClean="0"/>
              <a:pPr/>
              <a:t>15</a:t>
            </a:fld>
            <a:endParaRPr lang="en-US"/>
          </a:p>
        </p:txBody>
      </p:sp>
    </p:spTree>
    <p:extLst>
      <p:ext uri="{BB962C8B-B14F-4D97-AF65-F5344CB8AC3E}">
        <p14:creationId xmlns:p14="http://schemas.microsoft.com/office/powerpoint/2010/main" val="887691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Patients with nonmetastatic cancer with one or more risk factors for osteoporosis fractures, such as the ones we previously discussed, should be offered bone mineral density testing using central/axial DXA. Central/axial DXA is considered the gold standard measure, but if DXA is not feasible or accessible, alternative BMD testing methods, such as quantitative ultrasound or calcaneal DXA, should be offered.</a:t>
            </a:r>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16</a:t>
            </a:fld>
            <a:endParaRPr lang="en-US"/>
          </a:p>
        </p:txBody>
      </p:sp>
    </p:spTree>
    <p:extLst>
      <p:ext uri="{BB962C8B-B14F-4D97-AF65-F5344CB8AC3E}">
        <p14:creationId xmlns:p14="http://schemas.microsoft.com/office/powerpoint/2010/main" val="4118416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Bone mineral testing should be offered every 2 years to patients with nonmetastatic cancer who are prescribed a drug that causes bone loss or who have a baseline bone mineral density near the threshold of treatment. </a:t>
            </a:r>
          </a:p>
          <a:p>
            <a:endParaRPr lang="en-US" dirty="0"/>
          </a:p>
          <a:p>
            <a:r>
              <a:rPr lang="en-US" dirty="0"/>
              <a:t>Testing may be offered more frequently if medically necessary, but generally should not be conducted more than annually.</a:t>
            </a:r>
          </a:p>
        </p:txBody>
      </p:sp>
      <p:sp>
        <p:nvSpPr>
          <p:cNvPr id="4" name="Slide Number Placeholder 3"/>
          <p:cNvSpPr>
            <a:spLocks noGrp="1"/>
          </p:cNvSpPr>
          <p:nvPr>
            <p:ph type="sldNum" sz="quarter" idx="5"/>
          </p:nvPr>
        </p:nvSpPr>
        <p:spPr/>
        <p:txBody>
          <a:bodyPr/>
          <a:lstStyle/>
          <a:p>
            <a:fld id="{C86F15E9-0BE7-4FE3-9441-9D32F4679029}" type="slidenum">
              <a:rPr lang="en-US" smtClean="0"/>
              <a:pPr/>
              <a:t>17</a:t>
            </a:fld>
            <a:endParaRPr lang="en-US"/>
          </a:p>
        </p:txBody>
      </p:sp>
    </p:spTree>
    <p:extLst>
      <p:ext uri="{BB962C8B-B14F-4D97-AF65-F5344CB8AC3E}">
        <p14:creationId xmlns:p14="http://schemas.microsoft.com/office/powerpoint/2010/main" val="1477442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discuss the final group of recommendations: identifying effective interventions and treatments</a:t>
            </a:r>
          </a:p>
        </p:txBody>
      </p:sp>
      <p:sp>
        <p:nvSpPr>
          <p:cNvPr id="4" name="Slide Number Placeholder 3"/>
          <p:cNvSpPr>
            <a:spLocks noGrp="1"/>
          </p:cNvSpPr>
          <p:nvPr>
            <p:ph type="sldNum" sz="quarter" idx="5"/>
          </p:nvPr>
        </p:nvSpPr>
        <p:spPr/>
        <p:txBody>
          <a:bodyPr/>
          <a:lstStyle/>
          <a:p>
            <a:fld id="{C86F15E9-0BE7-4FE3-9441-9D32F4679029}" type="slidenum">
              <a:rPr lang="en-US" smtClean="0"/>
              <a:pPr/>
              <a:t>18</a:t>
            </a:fld>
            <a:endParaRPr lang="en-US"/>
          </a:p>
        </p:txBody>
      </p:sp>
    </p:spTree>
    <p:extLst>
      <p:ext uri="{BB962C8B-B14F-4D97-AF65-F5344CB8AC3E}">
        <p14:creationId xmlns:p14="http://schemas.microsoft.com/office/powerpoint/2010/main" val="3601754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These are some nonpharmacologic interventions identified to limit bone loss, based on the interventions used in noncancer populations. We’ll talk about a few of these. </a:t>
            </a:r>
          </a:p>
          <a:p>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If daily intakes of calcium and vitamin D are below the suggested levels, patients should be encouraged to consume diet high in vitamin D and calcium in addition to taking supplements to attain these levels</a:t>
            </a:r>
          </a:p>
          <a:p>
            <a:pPr marL="171450" indent="-171450">
              <a:buFont typeface="Arial" panose="020B0604020202020204" pitchFamily="34" charset="0"/>
              <a:buChar char="•"/>
            </a:pPr>
            <a:r>
              <a:rPr lang="en-US" b="0" dirty="0"/>
              <a:t>Combination of exercise types reduces the risk of fractures caused by falls. Exercises should be tailored to the needs of the abilities of the patient. Examples of such physical activities are balance, flexibility/stretching, endurance, resistance, and progressive strengthening exercises</a:t>
            </a:r>
          </a:p>
          <a:p>
            <a:pPr marL="171450" indent="-171450">
              <a:buFont typeface="Arial" panose="020B0604020202020204" pitchFamily="34" charset="0"/>
              <a:buChar char="•"/>
            </a:pPr>
            <a:r>
              <a:rPr lang="en-US" b="0" dirty="0"/>
              <a:t>Patients with impairments that affect their gait and balance should be offered medical rehabilitation </a:t>
            </a:r>
          </a:p>
          <a:p>
            <a:pPr marL="171450" indent="-171450">
              <a:buFont typeface="Arial" panose="020B0604020202020204" pitchFamily="34" charset="0"/>
              <a:buChar char="•"/>
            </a:pPr>
            <a:r>
              <a:rPr lang="en-US" b="0" dirty="0"/>
              <a:t>Smoking and alcohol consumption are risk factors for osteoporosis, so patients should aim to reduce or eliminate these behaviors</a:t>
            </a:r>
          </a:p>
          <a:p>
            <a:endParaRPr lang="en-US" b="0" dirty="0"/>
          </a:p>
          <a:p>
            <a:endParaRPr lang="en-US" b="0"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19</a:t>
            </a:fld>
            <a:endParaRPr lang="en-US"/>
          </a:p>
        </p:txBody>
      </p:sp>
    </p:spTree>
    <p:extLst>
      <p:ext uri="{BB962C8B-B14F-4D97-AF65-F5344CB8AC3E}">
        <p14:creationId xmlns:p14="http://schemas.microsoft.com/office/powerpoint/2010/main" val="1989114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Checking levels of 25-OH(hydroxy) vitamin D is strongly recommended before initiation of Aromatase Inhibitors (AI), Androgen Deprivation Therapy (ADT), or any cancer therapy associated with bone loss, or when DXA( Dual energy x-ray absorptiometry) results indicate osteopenia or osteoporosis. The dosing suggestions in noncancer populations may not be adequate in cancer settings, due to the accelerated bone loss associated with cancer and cancer treatment.</a:t>
            </a:r>
          </a:p>
          <a:p>
            <a:endParaRPr lang="en-US" dirty="0"/>
          </a:p>
          <a:p>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20</a:t>
            </a:fld>
            <a:endParaRPr lang="en-US"/>
          </a:p>
        </p:txBody>
      </p:sp>
    </p:spTree>
    <p:extLst>
      <p:ext uri="{BB962C8B-B14F-4D97-AF65-F5344CB8AC3E}">
        <p14:creationId xmlns:p14="http://schemas.microsoft.com/office/powerpoint/2010/main" val="103964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Please note our disclosures. This content was created by a review of ASCO guidelines and was not prepared by ASCO or JCO. Learners should always seek out the latest information and guidelines before making clinical care decisions.</a:t>
            </a:r>
          </a:p>
        </p:txBody>
      </p:sp>
      <p:sp>
        <p:nvSpPr>
          <p:cNvPr id="4" name="Slide Number Placeholder 3"/>
          <p:cNvSpPr>
            <a:spLocks noGrp="1"/>
          </p:cNvSpPr>
          <p:nvPr>
            <p:ph type="sldNum" sz="quarter" idx="10"/>
          </p:nvPr>
        </p:nvSpPr>
        <p:spPr/>
        <p:txBody>
          <a:bodyPr/>
          <a:lstStyle/>
          <a:p>
            <a:fld id="{C86F15E9-0BE7-4FE3-9441-9D32F4679029}" type="slidenum">
              <a:rPr lang="en-US" smtClean="0"/>
              <a:pPr/>
              <a:t>3</a:t>
            </a:fld>
            <a:endParaRPr lang="en-US"/>
          </a:p>
        </p:txBody>
      </p:sp>
    </p:spTree>
    <p:extLst>
      <p:ext uri="{BB962C8B-B14F-4D97-AF65-F5344CB8AC3E}">
        <p14:creationId xmlns:p14="http://schemas.microsoft.com/office/powerpoint/2010/main" val="692887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certain patients, bone-modifying agents (BMAs) may be appropriate to reduce fracture risk. </a:t>
            </a:r>
          </a:p>
          <a:p>
            <a:endParaRPr lang="en-US" dirty="0"/>
          </a:p>
          <a:p>
            <a:r>
              <a:rPr lang="en-US" dirty="0"/>
              <a:t>BMAs include:</a:t>
            </a:r>
          </a:p>
          <a:p>
            <a:pPr marL="628650" lvl="1" indent="-171450">
              <a:buFont typeface="Arial" panose="020B0604020202020204" pitchFamily="34" charset="0"/>
              <a:buChar char="•"/>
            </a:pPr>
            <a:r>
              <a:rPr lang="en-US" dirty="0"/>
              <a:t>Oral bisphosphonates </a:t>
            </a:r>
          </a:p>
          <a:p>
            <a:pPr marL="628650" lvl="1" indent="-171450">
              <a:buFont typeface="Arial" panose="020B0604020202020204" pitchFamily="34" charset="0"/>
              <a:buChar char="•"/>
            </a:pPr>
            <a:r>
              <a:rPr lang="en-US" dirty="0"/>
              <a:t>Intravenous bisphosphonates</a:t>
            </a:r>
          </a:p>
          <a:p>
            <a:pPr marL="628650" lvl="1" indent="-171450">
              <a:buFont typeface="Arial" panose="020B0604020202020204" pitchFamily="34" charset="0"/>
              <a:buChar char="•"/>
            </a:pPr>
            <a:r>
              <a:rPr lang="en-US" dirty="0"/>
              <a:t>Subcutaneous denosumab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patients without hormonally responsive cancers, hormonal therapy may be offered with other BMAs, when appropriate. However, the hormonal therapies are generally avoided in patients with hormonal-responsive cancers.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21</a:t>
            </a:fld>
            <a:endParaRPr lang="en-US"/>
          </a:p>
        </p:txBody>
      </p:sp>
    </p:spTree>
    <p:extLst>
      <p:ext uri="{BB962C8B-B14F-4D97-AF65-F5344CB8AC3E}">
        <p14:creationId xmlns:p14="http://schemas.microsoft.com/office/powerpoint/2010/main" val="2374465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T-score and/or risk assessment exceed the threshold for fracture, candidates for BMAs may include:</a:t>
            </a:r>
          </a:p>
          <a:p>
            <a:pPr marL="628650" lvl="1" indent="-171450">
              <a:buFont typeface="Arial" panose="020B0604020202020204" pitchFamily="34" charset="0"/>
              <a:buChar char="•"/>
            </a:pPr>
            <a:r>
              <a:rPr lang="en-US" dirty="0"/>
              <a:t>Premenopausal women with GnRH (Gonadotropin-releasing hormone) therapy causing ovarian suppression</a:t>
            </a:r>
          </a:p>
          <a:p>
            <a:pPr marL="628650" lvl="1" indent="-171450">
              <a:buFont typeface="Arial" panose="020B0604020202020204" pitchFamily="34" charset="0"/>
              <a:buChar char="•"/>
            </a:pPr>
            <a:r>
              <a:rPr lang="en-US" dirty="0"/>
              <a:t>Premenopausal women with CIOF (Chemotherapy induced ovarian failure) or prior to oophorectomy</a:t>
            </a:r>
          </a:p>
          <a:p>
            <a:pPr marL="628650" lvl="1" indent="-171450">
              <a:buFont typeface="Arial" panose="020B0604020202020204" pitchFamily="34" charset="0"/>
              <a:buChar char="•"/>
            </a:pPr>
            <a:r>
              <a:rPr lang="en-US" dirty="0"/>
              <a:t>Postmenopausal women on Aromatase Inhibitors (AIs)</a:t>
            </a:r>
          </a:p>
          <a:p>
            <a:pPr marL="628650" lvl="1" indent="-171450">
              <a:buFont typeface="Arial" panose="020B0604020202020204" pitchFamily="34" charset="0"/>
              <a:buChar char="•"/>
            </a:pPr>
            <a:r>
              <a:rPr lang="en-US" dirty="0"/>
              <a:t>Men who previously or currently receive ADT</a:t>
            </a:r>
          </a:p>
          <a:p>
            <a:pPr marL="628650" lvl="1" indent="-171450">
              <a:buFont typeface="Arial" panose="020B0604020202020204" pitchFamily="34" charset="0"/>
              <a:buChar char="•"/>
            </a:pPr>
            <a:r>
              <a:rPr lang="en-US" dirty="0"/>
              <a:t>Patients with history or current bone marrow transplantation</a:t>
            </a:r>
          </a:p>
          <a:p>
            <a:pPr marL="628650" lvl="1" indent="-171450">
              <a:buFont typeface="Arial" panose="020B0604020202020204" pitchFamily="34" charset="0"/>
              <a:buChar char="•"/>
            </a:pPr>
            <a:r>
              <a:rPr lang="en-US" dirty="0"/>
              <a:t>Patients with more than 3-6 months of glucocorticoid use</a:t>
            </a:r>
          </a:p>
          <a:p>
            <a:pPr lvl="1"/>
            <a:endParaRPr lang="en-US" dirty="0"/>
          </a:p>
          <a:p>
            <a:pPr lvl="1"/>
            <a:r>
              <a:rPr lang="en-US" dirty="0"/>
              <a:t>Treatment at higher bone density or T-score may be appropriate</a:t>
            </a:r>
            <a:r>
              <a:rPr lang="en-US" b="1" dirty="0"/>
              <a:t> </a:t>
            </a:r>
            <a:r>
              <a:rPr lang="en-US" dirty="0"/>
              <a:t>due to rapid short-term bone loss associated with these conditions.t</a:t>
            </a:r>
          </a:p>
          <a:p>
            <a:pPr lvl="1"/>
            <a:endParaRPr lang="en-US" dirty="0"/>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22</a:t>
            </a:fld>
            <a:endParaRPr lang="en-US"/>
          </a:p>
        </p:txBody>
      </p:sp>
    </p:spTree>
    <p:extLst>
      <p:ext uri="{BB962C8B-B14F-4D97-AF65-F5344CB8AC3E}">
        <p14:creationId xmlns:p14="http://schemas.microsoft.com/office/powerpoint/2010/main" val="3002962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key takeaways for providers: </a:t>
            </a:r>
          </a:p>
          <a:p>
            <a:endParaRPr lang="en-US" dirty="0"/>
          </a:p>
          <a:p>
            <a:pPr marL="171450" indent="-171450">
              <a:buFont typeface="Arial" panose="020B0604020202020204" pitchFamily="34" charset="0"/>
              <a:buChar char="•"/>
            </a:pPr>
            <a:r>
              <a:rPr lang="en-US" dirty="0"/>
              <a:t>Bone loss may occur without symptoms and the effects of cancer treatment may increase the risk of fracture during and after cancer treatment</a:t>
            </a:r>
          </a:p>
          <a:p>
            <a:pPr marL="171450" indent="-171450">
              <a:buFont typeface="Arial" panose="020B0604020202020204" pitchFamily="34" charset="0"/>
              <a:buChar char="•"/>
            </a:pPr>
            <a:r>
              <a:rPr lang="en-US" dirty="0"/>
              <a:t>Providers should monitor and manage bone health as part of the overall survival plan for adult patients with nonmetastatic cancer, emphasize shared decision-making and communication with the patient and other members of the care team, and adapt screening and treatment based on patient-specific risk factors, including the ones discussed in this presentation. </a:t>
            </a:r>
          </a:p>
        </p:txBody>
      </p:sp>
      <p:sp>
        <p:nvSpPr>
          <p:cNvPr id="4" name="Slide Number Placeholder 3"/>
          <p:cNvSpPr>
            <a:spLocks noGrp="1"/>
          </p:cNvSpPr>
          <p:nvPr>
            <p:ph type="sldNum" sz="quarter" idx="5"/>
          </p:nvPr>
        </p:nvSpPr>
        <p:spPr/>
        <p:txBody>
          <a:bodyPr/>
          <a:lstStyle/>
          <a:p>
            <a:fld id="{C86F15E9-0BE7-4FE3-9441-9D32F4679029}" type="slidenum">
              <a:rPr lang="en-US" smtClean="0"/>
              <a:pPr/>
              <a:t>23</a:t>
            </a:fld>
            <a:endParaRPr lang="en-US"/>
          </a:p>
        </p:txBody>
      </p:sp>
    </p:spTree>
    <p:extLst>
      <p:ext uri="{BB962C8B-B14F-4D97-AF65-F5344CB8AC3E}">
        <p14:creationId xmlns:p14="http://schemas.microsoft.com/office/powerpoint/2010/main" val="3860122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this flow chart was created by the ASCO guidelines team and provides an overview of everything we’ve discussed today. </a:t>
            </a:r>
          </a:p>
        </p:txBody>
      </p:sp>
      <p:sp>
        <p:nvSpPr>
          <p:cNvPr id="4" name="Slide Number Placeholder 3"/>
          <p:cNvSpPr>
            <a:spLocks noGrp="1"/>
          </p:cNvSpPr>
          <p:nvPr>
            <p:ph type="sldNum" sz="quarter" idx="5"/>
          </p:nvPr>
        </p:nvSpPr>
        <p:spPr/>
        <p:txBody>
          <a:bodyPr/>
          <a:lstStyle/>
          <a:p>
            <a:fld id="{C86F15E9-0BE7-4FE3-9441-9D32F4679029}" type="slidenum">
              <a:rPr lang="en-US" smtClean="0"/>
              <a:pPr/>
              <a:t>24</a:t>
            </a:fld>
            <a:endParaRPr lang="en-US"/>
          </a:p>
        </p:txBody>
      </p:sp>
    </p:spTree>
    <p:extLst>
      <p:ext uri="{BB962C8B-B14F-4D97-AF65-F5344CB8AC3E}">
        <p14:creationId xmlns:p14="http://schemas.microsoft.com/office/powerpoint/2010/main" val="3325279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was</a:t>
            </a:r>
            <a:r>
              <a:rPr lang="en-US" baseline="0" dirty="0"/>
              <a:t> supported by cooperative agreements from the CDC. Its contents are solely the responsibility of the authors and do not necessarily represent the official views of the CDC. No industry funding was used to support this work.</a:t>
            </a:r>
            <a:endParaRPr lang="en-US" dirty="0"/>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25</a:t>
            </a:fld>
            <a:endParaRPr lang="en-US"/>
          </a:p>
        </p:txBody>
      </p:sp>
    </p:spTree>
    <p:extLst>
      <p:ext uri="{BB962C8B-B14F-4D97-AF65-F5344CB8AC3E}">
        <p14:creationId xmlns:p14="http://schemas.microsoft.com/office/powerpoint/2010/main" val="1944133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references used to develop this presentation</a:t>
            </a:r>
          </a:p>
        </p:txBody>
      </p:sp>
      <p:sp>
        <p:nvSpPr>
          <p:cNvPr id="4" name="Slide Number Placeholder 3"/>
          <p:cNvSpPr>
            <a:spLocks noGrp="1"/>
          </p:cNvSpPr>
          <p:nvPr>
            <p:ph type="sldNum" sz="quarter" idx="5"/>
          </p:nvPr>
        </p:nvSpPr>
        <p:spPr/>
        <p:txBody>
          <a:bodyPr/>
          <a:lstStyle/>
          <a:p>
            <a:fld id="{C86F15E9-0BE7-4FE3-9441-9D32F4679029}" type="slidenum">
              <a:rPr lang="en-US" smtClean="0"/>
              <a:pPr/>
              <a:t>26</a:t>
            </a:fld>
            <a:endParaRPr lang="en-US"/>
          </a:p>
        </p:txBody>
      </p:sp>
    </p:spTree>
    <p:extLst>
      <p:ext uri="{BB962C8B-B14F-4D97-AF65-F5344CB8AC3E}">
        <p14:creationId xmlns:p14="http://schemas.microsoft.com/office/powerpoint/2010/main" val="317947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participating in this module. You can contact me via my email address and connect with the GW Cancer Center using the links on this slide. </a:t>
            </a:r>
          </a:p>
        </p:txBody>
      </p:sp>
      <p:sp>
        <p:nvSpPr>
          <p:cNvPr id="4" name="Slide Number Placeholder 3"/>
          <p:cNvSpPr>
            <a:spLocks noGrp="1"/>
          </p:cNvSpPr>
          <p:nvPr>
            <p:ph type="sldNum" sz="quarter" idx="5"/>
          </p:nvPr>
        </p:nvSpPr>
        <p:spPr/>
        <p:txBody>
          <a:bodyPr/>
          <a:lstStyle/>
          <a:p>
            <a:fld id="{C86F15E9-0BE7-4FE3-9441-9D32F4679029}" type="slidenum">
              <a:rPr lang="en-US" smtClean="0"/>
              <a:pPr/>
              <a:t>27</a:t>
            </a:fld>
            <a:endParaRPr lang="en-US"/>
          </a:p>
        </p:txBody>
      </p:sp>
    </p:spTree>
    <p:extLst>
      <p:ext uri="{BB962C8B-B14F-4D97-AF65-F5344CB8AC3E}">
        <p14:creationId xmlns:p14="http://schemas.microsoft.com/office/powerpoint/2010/main" val="74193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After this module, you will be able to:</a:t>
            </a:r>
          </a:p>
          <a:p>
            <a:pPr marL="171450" indent="-171450">
              <a:buFont typeface="Arial" panose="020B0604020202020204" pitchFamily="34" charset="0"/>
              <a:buChar char="•"/>
            </a:pPr>
            <a:r>
              <a:rPr lang="en-US" b="0" dirty="0"/>
              <a:t>Identify the associations between cancer, cancer treatment, and osteoporosis</a:t>
            </a:r>
          </a:p>
          <a:p>
            <a:pPr marL="171450" indent="-171450">
              <a:buFont typeface="Arial" panose="020B0604020202020204" pitchFamily="34" charset="0"/>
              <a:buChar char="•"/>
            </a:pPr>
            <a:r>
              <a:rPr lang="en-US" b="0" dirty="0"/>
              <a:t>Describe the management of osteoporosis in adult survivors of nonmetastatic cancer</a:t>
            </a:r>
          </a:p>
          <a:p>
            <a:pPr marL="171450" indent="-171450">
              <a:buFont typeface="Arial" panose="020B0604020202020204" pitchFamily="34" charset="0"/>
              <a:buChar char="•"/>
            </a:pPr>
            <a:r>
              <a:rPr lang="en-US" b="0" dirty="0"/>
              <a:t>Describe the role of the Primary Care Clinician (PCC) in the management of osteoporosis in adult survivors of nonmetastatic cancer</a:t>
            </a:r>
          </a:p>
          <a:p>
            <a:endParaRPr lang="en-US" b="0"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4</a:t>
            </a:fld>
            <a:endParaRPr lang="en-US"/>
          </a:p>
        </p:txBody>
      </p:sp>
    </p:spTree>
    <p:extLst>
      <p:ext uri="{BB962C8B-B14F-4D97-AF65-F5344CB8AC3E}">
        <p14:creationId xmlns:p14="http://schemas.microsoft.com/office/powerpoint/2010/main" val="97947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Osteoporosis can be thought of as an equation,  where you take the peak bone mass achieved by age 30 and subtract the ongoing losses due to age and menopause. </a:t>
            </a:r>
          </a:p>
          <a:p>
            <a:endParaRPr lang="en-US" b="0" dirty="0"/>
          </a:p>
          <a:p>
            <a:r>
              <a:rPr lang="en-US" b="0" dirty="0"/>
              <a:t>Osteoporosis is assessed by x-rays measuring how many grams of calcium and other essential minerals are present in the bones. A good indication if someone has osteoporosis is T-score, which usually is -2.5 or less in femoral neck, total hip, or lumbar spine areas.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5</a:t>
            </a:fld>
            <a:endParaRPr lang="en-US"/>
          </a:p>
        </p:txBody>
      </p:sp>
    </p:spTree>
    <p:extLst>
      <p:ext uri="{BB962C8B-B14F-4D97-AF65-F5344CB8AC3E}">
        <p14:creationId xmlns:p14="http://schemas.microsoft.com/office/powerpoint/2010/main" val="150854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j-lt"/>
              </a:rPr>
              <a:t>In the general population, at least 40% of postmenopausal women and 15-30% of men will experience a fragility fracture in their lifetime. Worldwide it has been estimated that more than 200 million people are suffering from osteoporosis. </a:t>
            </a:r>
          </a:p>
          <a:p>
            <a:endParaRPr lang="en-US" b="0" dirty="0">
              <a:latin typeface="+mj-lt"/>
            </a:endParaRPr>
          </a:p>
          <a:p>
            <a:pPr marL="0" marR="0">
              <a:lnSpc>
                <a:spcPct val="107000"/>
              </a:lnSpc>
              <a:spcBef>
                <a:spcPts val="0"/>
              </a:spcBef>
              <a:spcAft>
                <a:spcPts val="800"/>
              </a:spcAft>
            </a:pPr>
            <a:r>
              <a:rPr lang="en-US" b="0" dirty="0">
                <a:effectLst/>
                <a:latin typeface="Calibri" panose="020F0502020204030204" pitchFamily="34" charset="0"/>
                <a:ea typeface="Calibri" panose="020F0502020204030204" pitchFamily="34" charset="0"/>
                <a:cs typeface="Times New Roman" panose="02020603050405020304" pitchFamily="18" charset="0"/>
              </a:rPr>
              <a:t>Risk factors for osteoporosis can be either modifiable or nonmodifiable. For example, modifiable risk factors are low body weight, tobacco and alcohol consumption, calcium deficiency, and long-term use of glucocorticoid (medication that is commonly used to reduce inflammation). Being older, non-Hispanic white or Asian female, having genetic predisposition are non-modifiable risk factors. </a:t>
            </a:r>
          </a:p>
          <a:p>
            <a:endParaRPr lang="en-US" b="0" dirty="0">
              <a:latin typeface="+mj-lt"/>
            </a:endParaRPr>
          </a:p>
        </p:txBody>
      </p:sp>
      <p:sp>
        <p:nvSpPr>
          <p:cNvPr id="4" name="Slide Number Placeholder 3"/>
          <p:cNvSpPr>
            <a:spLocks noGrp="1"/>
          </p:cNvSpPr>
          <p:nvPr>
            <p:ph type="sldNum" sz="quarter" idx="5"/>
          </p:nvPr>
        </p:nvSpPr>
        <p:spPr/>
        <p:txBody>
          <a:bodyPr/>
          <a:lstStyle/>
          <a:p>
            <a:fld id="{C86F15E9-0BE7-4FE3-9441-9D32F4679029}" type="slidenum">
              <a:rPr lang="en-US" smtClean="0"/>
              <a:pPr/>
              <a:t>6</a:t>
            </a:fld>
            <a:endParaRPr lang="en-US"/>
          </a:p>
        </p:txBody>
      </p:sp>
    </p:spTree>
    <p:extLst>
      <p:ext uri="{BB962C8B-B14F-4D97-AF65-F5344CB8AC3E}">
        <p14:creationId xmlns:p14="http://schemas.microsoft.com/office/powerpoint/2010/main" val="91478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number of cancer survivors has been exponentially growing not only in the US, but worldwide as well. In 2019, there were approximately 17 million cancer survivors in the US, which represents 5.0% of the population. It has been projected that there will be approximately 22 million survivors by 2030. </a:t>
            </a:r>
          </a:p>
          <a:p>
            <a:endParaRPr lang="en-US" b="0" dirty="0"/>
          </a:p>
          <a:p>
            <a:r>
              <a:rPr lang="en-US" b="0" dirty="0"/>
              <a:t>The largest groups of cancer survivors are:</a:t>
            </a:r>
          </a:p>
          <a:p>
            <a:pPr marL="628650" lvl="1" indent="-171450">
              <a:buFont typeface="Arial" panose="020B0604020202020204" pitchFamily="34" charset="0"/>
              <a:buChar char="•"/>
            </a:pPr>
            <a:r>
              <a:rPr lang="en-US" b="0" dirty="0"/>
              <a:t>Women with early-stage breast cancer</a:t>
            </a:r>
          </a:p>
          <a:p>
            <a:pPr marL="628650" lvl="1" indent="-171450">
              <a:buFont typeface="Arial" panose="020B0604020202020204" pitchFamily="34" charset="0"/>
              <a:buChar char="•"/>
            </a:pPr>
            <a:r>
              <a:rPr lang="en-US" b="0" dirty="0"/>
              <a:t>Men with nonmetastatic prostate cancer</a:t>
            </a:r>
          </a:p>
          <a:p>
            <a:endParaRPr lang="en-US" b="0"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7</a:t>
            </a:fld>
            <a:endParaRPr lang="en-US"/>
          </a:p>
        </p:txBody>
      </p:sp>
    </p:spTree>
    <p:extLst>
      <p:ext uri="{BB962C8B-B14F-4D97-AF65-F5344CB8AC3E}">
        <p14:creationId xmlns:p14="http://schemas.microsoft.com/office/powerpoint/2010/main" val="2213645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Patients with nonmetastatic cancer may experience challenges in skeletal integrity as a result of the disease or the disease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Nonmetastatic cancer increases susceptibility to osteoporosis due to the local and systemic inflammation associated with the disease which can promote bone loss. Treatments are also associated with more rapid and severe bone loss. The rate of bone loss may be more than seven-fold higher than the rate associated with normal aging.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86F15E9-0BE7-4FE3-9441-9D32F4679029}" type="slidenum">
              <a:rPr lang="en-US" smtClean="0"/>
              <a:pPr/>
              <a:t>8</a:t>
            </a:fld>
            <a:endParaRPr lang="en-US"/>
          </a:p>
        </p:txBody>
      </p:sp>
    </p:spTree>
    <p:extLst>
      <p:ext uri="{BB962C8B-B14F-4D97-AF65-F5344CB8AC3E}">
        <p14:creationId xmlns:p14="http://schemas.microsoft.com/office/powerpoint/2010/main" val="182293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Society of Clinical Oncology (ASCO) has published three recommendations for osteoporosis management in adult patients with nonmetastatic cancer. </a:t>
            </a:r>
          </a:p>
        </p:txBody>
      </p:sp>
      <p:sp>
        <p:nvSpPr>
          <p:cNvPr id="4" name="Slide Number Placeholder 3"/>
          <p:cNvSpPr>
            <a:spLocks noGrp="1"/>
          </p:cNvSpPr>
          <p:nvPr>
            <p:ph type="sldNum" sz="quarter" idx="5"/>
          </p:nvPr>
        </p:nvSpPr>
        <p:spPr/>
        <p:txBody>
          <a:bodyPr/>
          <a:lstStyle/>
          <a:p>
            <a:fld id="{C86F15E9-0BE7-4FE3-9441-9D32F4679029}" type="slidenum">
              <a:rPr lang="en-US" smtClean="0"/>
              <a:pPr/>
              <a:t>9</a:t>
            </a:fld>
            <a:endParaRPr lang="en-US"/>
          </a:p>
        </p:txBody>
      </p:sp>
    </p:spTree>
    <p:extLst>
      <p:ext uri="{BB962C8B-B14F-4D97-AF65-F5344CB8AC3E}">
        <p14:creationId xmlns:p14="http://schemas.microsoft.com/office/powerpoint/2010/main" val="102439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with identifying patients at increased risk for osteoporosis.</a:t>
            </a:r>
          </a:p>
        </p:txBody>
      </p:sp>
      <p:sp>
        <p:nvSpPr>
          <p:cNvPr id="4" name="Slide Number Placeholder 3"/>
          <p:cNvSpPr>
            <a:spLocks noGrp="1"/>
          </p:cNvSpPr>
          <p:nvPr>
            <p:ph type="sldNum" sz="quarter" idx="5"/>
          </p:nvPr>
        </p:nvSpPr>
        <p:spPr/>
        <p:txBody>
          <a:bodyPr/>
          <a:lstStyle/>
          <a:p>
            <a:fld id="{C86F15E9-0BE7-4FE3-9441-9D32F4679029}" type="slidenum">
              <a:rPr lang="en-US" smtClean="0"/>
              <a:pPr/>
              <a:t>10</a:t>
            </a:fld>
            <a:endParaRPr lang="en-US"/>
          </a:p>
        </p:txBody>
      </p:sp>
    </p:spTree>
    <p:extLst>
      <p:ext uri="{BB962C8B-B14F-4D97-AF65-F5344CB8AC3E}">
        <p14:creationId xmlns:p14="http://schemas.microsoft.com/office/powerpoint/2010/main" val="1157063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ubtitle 2"/>
          <p:cNvSpPr>
            <a:spLocks noGrp="1"/>
          </p:cNvSpPr>
          <p:nvPr>
            <p:ph type="subTitle" idx="1"/>
            <p:custDataLst>
              <p:tags r:id="rId1"/>
            </p:custDataLst>
          </p:nvPr>
        </p:nvSpPr>
        <p:spPr>
          <a:xfrm>
            <a:off x="2590800"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custDataLst>
              <p:tags r:id="rId2"/>
            </p:custDataLst>
          </p:nvPr>
        </p:nvSpPr>
        <p:spPr>
          <a:xfrm>
            <a:off x="2590800"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40897" y="5858870"/>
            <a:ext cx="3200400" cy="541930"/>
          </a:xfrm>
          <a:prstGeom prst="rect">
            <a:avLst/>
          </a:prstGeom>
        </p:spPr>
      </p:pic>
    </p:spTree>
    <p:extLst>
      <p:ext uri="{BB962C8B-B14F-4D97-AF65-F5344CB8AC3E}">
        <p14:creationId xmlns:p14="http://schemas.microsoft.com/office/powerpoint/2010/main" val="126551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07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32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67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C00C-EF72-EDAB-4553-F9DF3EE1CC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8E00625-A50E-0559-DB3D-13F7F23159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73B25AF-2642-1910-CBFE-4C3ADF003F21}"/>
              </a:ext>
            </a:extLst>
          </p:cNvPr>
          <p:cNvSpPr>
            <a:spLocks noGrp="1"/>
          </p:cNvSpPr>
          <p:nvPr>
            <p:ph type="dt" sz="half" idx="10"/>
          </p:nvPr>
        </p:nvSpPr>
        <p:spPr/>
        <p:txBody>
          <a:bodyPr/>
          <a:lstStyle/>
          <a:p>
            <a:pPr defTabSz="685800"/>
            <a:fld id="{8E8277B4-E56C-4D1B-9A9F-2F16D528C1A3}" type="datetimeFigureOut">
              <a:rPr lang="en-US" smtClean="0">
                <a:solidFill>
                  <a:prstClr val="black">
                    <a:tint val="82000"/>
                  </a:prstClr>
                </a:solidFill>
              </a:rPr>
              <a:pPr defTabSz="685800"/>
              <a:t>4/18/2025</a:t>
            </a:fld>
            <a:endParaRPr lang="en-US">
              <a:solidFill>
                <a:prstClr val="black">
                  <a:tint val="82000"/>
                </a:prstClr>
              </a:solidFill>
            </a:endParaRPr>
          </a:p>
        </p:txBody>
      </p:sp>
      <p:sp>
        <p:nvSpPr>
          <p:cNvPr id="5" name="Footer Placeholder 4">
            <a:extLst>
              <a:ext uri="{FF2B5EF4-FFF2-40B4-BE49-F238E27FC236}">
                <a16:creationId xmlns:a16="http://schemas.microsoft.com/office/drawing/2014/main" id="{37EC6E93-7A0E-774F-CCAB-A21DF1903FC2}"/>
              </a:ext>
            </a:extLst>
          </p:cNvPr>
          <p:cNvSpPr>
            <a:spLocks noGrp="1"/>
          </p:cNvSpPr>
          <p:nvPr>
            <p:ph type="ftr" sz="quarter" idx="11"/>
          </p:nvPr>
        </p:nvSpPr>
        <p:spPr/>
        <p:txBody>
          <a:bodyPr/>
          <a:lstStyle/>
          <a:p>
            <a:pPr defTabSz="685800"/>
            <a:endParaRPr lang="en-US">
              <a:solidFill>
                <a:prstClr val="black">
                  <a:tint val="82000"/>
                </a:prstClr>
              </a:solidFill>
            </a:endParaRPr>
          </a:p>
        </p:txBody>
      </p:sp>
      <p:sp>
        <p:nvSpPr>
          <p:cNvPr id="6" name="Slide Number Placeholder 5">
            <a:extLst>
              <a:ext uri="{FF2B5EF4-FFF2-40B4-BE49-F238E27FC236}">
                <a16:creationId xmlns:a16="http://schemas.microsoft.com/office/drawing/2014/main" id="{6EED517D-BC53-F251-9F7F-1AEAC9C1A8A1}"/>
              </a:ext>
            </a:extLst>
          </p:cNvPr>
          <p:cNvSpPr>
            <a:spLocks noGrp="1"/>
          </p:cNvSpPr>
          <p:nvPr>
            <p:ph type="sldNum" sz="quarter" idx="12"/>
          </p:nvPr>
        </p:nvSpPr>
        <p:spPr/>
        <p:txBody>
          <a:bodyPr/>
          <a:lstStyle/>
          <a:p>
            <a:pPr defTabSz="685800"/>
            <a:fld id="{53378E6D-65B6-41C2-8515-2F1633BF0193}" type="slidenum">
              <a:rPr lang="en-US" smtClean="0">
                <a:solidFill>
                  <a:prstClr val="black">
                    <a:tint val="82000"/>
                  </a:prstClr>
                </a:solidFill>
              </a:rPr>
              <a:pPr defTabSz="685800"/>
              <a:t>‹#›</a:t>
            </a:fld>
            <a:endParaRPr lang="en-US">
              <a:solidFill>
                <a:prstClr val="black">
                  <a:tint val="82000"/>
                </a:prstClr>
              </a:solidFill>
            </a:endParaRPr>
          </a:p>
        </p:txBody>
      </p:sp>
    </p:spTree>
    <p:extLst>
      <p:ext uri="{BB962C8B-B14F-4D97-AF65-F5344CB8AC3E}">
        <p14:creationId xmlns:p14="http://schemas.microsoft.com/office/powerpoint/2010/main" val="121918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8" cstate="print">
            <a:extLst>
              <a:ext uri="{28A0092B-C50C-407E-A947-70E740481C1C}">
                <a14:useLocalDpi xmlns:a14="http://schemas.microsoft.com/office/drawing/2010/main" val="0"/>
              </a:ext>
            </a:extLst>
          </a:blip>
          <a:srcRect r="50039"/>
          <a:stretch/>
        </p:blipFill>
        <p:spPr>
          <a:xfrm>
            <a:off x="4572000" y="-66429"/>
            <a:ext cx="4663440" cy="7000629"/>
          </a:xfrm>
          <a:prstGeom prst="rect">
            <a:avLst/>
          </a:prstGeom>
        </p:spPr>
      </p:pic>
      <p:pic>
        <p:nvPicPr>
          <p:cNvPr id="8" name="Picture 7" descr="PPT-General6.jpg"/>
          <p:cNvPicPr>
            <a:picLocks noChangeAspect="1"/>
          </p:cNvPicPr>
          <p:nvPr userDrawn="1"/>
        </p:nvPicPr>
        <p:blipFill rotWithShape="1">
          <a:blip r:embed="rId8" cstate="print">
            <a:extLst>
              <a:ext uri="{28A0092B-C50C-407E-A947-70E740481C1C}">
                <a14:useLocalDpi xmlns:a14="http://schemas.microsoft.com/office/drawing/2010/main" val="0"/>
              </a:ext>
            </a:extLst>
          </a:blip>
          <a:srcRect r="50039"/>
          <a:stretch/>
        </p:blipFill>
        <p:spPr>
          <a:xfrm>
            <a:off x="0" y="-66429"/>
            <a:ext cx="4663440" cy="7000629"/>
          </a:xfrm>
          <a:prstGeom prst="rect">
            <a:avLst/>
          </a:prstGeom>
        </p:spPr>
      </p:pic>
      <p:sp>
        <p:nvSpPr>
          <p:cNvPr id="1026" name="Rectangle 2"/>
          <p:cNvSpPr>
            <a:spLocks noGrp="1" noChangeArrowheads="1"/>
          </p:cNvSpPr>
          <p:nvPr>
            <p:ph type="title"/>
            <p:custDataLst>
              <p:tags r:id="rId6"/>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7"/>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636004" y="5840274"/>
            <a:ext cx="3200400" cy="541932"/>
          </a:xfrm>
          <a:prstGeom prst="rect">
            <a:avLst/>
          </a:prstGeom>
        </p:spPr>
      </p:pic>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81000" y="5745480"/>
            <a:ext cx="960421" cy="731520"/>
          </a:xfrm>
          <a:prstGeom prst="rect">
            <a:avLst/>
          </a:prstGeom>
        </p:spPr>
      </p:pic>
    </p:spTree>
    <p:extLst>
      <p:ext uri="{BB962C8B-B14F-4D97-AF65-F5344CB8AC3E}">
        <p14:creationId xmlns:p14="http://schemas.microsoft.com/office/powerpoint/2010/main" val="3174618205"/>
      </p:ext>
    </p:extLst>
  </p:cSld>
  <p:clrMap bg1="lt1" tx1="dk1" bg2="lt2" tx2="dk2" accent1="accent1" accent2="accent2" accent3="accent3" accent4="accent4" accent5="accent5" accent6="accent6" hlink="hlink" folHlink="folHlink"/>
  <p:sldLayoutIdLst>
    <p:sldLayoutId id="2147483721" r:id="rId1"/>
    <p:sldLayoutId id="2147483708" r:id="rId2"/>
    <p:sldLayoutId id="2147483710" r:id="rId3"/>
    <p:sldLayoutId id="2147483718" r:id="rId4"/>
  </p:sldLayoutIdLst>
  <p:txStyles>
    <p:titleStyle>
      <a:lvl1pPr algn="ctr" rtl="0" eaLnBrk="0" fontAlgn="base" hangingPunct="0">
        <a:spcBef>
          <a:spcPct val="0"/>
        </a:spcBef>
        <a:spcAft>
          <a:spcPct val="0"/>
        </a:spcAft>
        <a:defRPr sz="44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a:solidFill>
            <a:srgbClr val="365F91"/>
          </a:solidFill>
          <a:latin typeface="Trebuchet MS" pitchFamily="34" charset="0"/>
        </a:defRPr>
      </a:lvl2pPr>
      <a:lvl3pPr algn="ctr" rtl="0" eaLnBrk="0" fontAlgn="base" hangingPunct="0">
        <a:spcBef>
          <a:spcPct val="0"/>
        </a:spcBef>
        <a:spcAft>
          <a:spcPct val="0"/>
        </a:spcAft>
        <a:defRPr sz="3600">
          <a:solidFill>
            <a:srgbClr val="365F91"/>
          </a:solidFill>
          <a:latin typeface="Trebuchet MS" pitchFamily="34" charset="0"/>
        </a:defRPr>
      </a:lvl3pPr>
      <a:lvl4pPr algn="ctr" rtl="0" eaLnBrk="0" fontAlgn="base" hangingPunct="0">
        <a:spcBef>
          <a:spcPct val="0"/>
        </a:spcBef>
        <a:spcAft>
          <a:spcPct val="0"/>
        </a:spcAft>
        <a:defRPr sz="3600">
          <a:solidFill>
            <a:srgbClr val="365F91"/>
          </a:solidFill>
          <a:latin typeface="Trebuchet MS" pitchFamily="34" charset="0"/>
        </a:defRPr>
      </a:lvl4pPr>
      <a:lvl5pPr algn="ctr" rtl="0" eaLnBrk="0" fontAlgn="base" hangingPunct="0">
        <a:spcBef>
          <a:spcPct val="0"/>
        </a:spcBef>
        <a:spcAft>
          <a:spcPct val="0"/>
        </a:spcAft>
        <a:defRPr sz="3600">
          <a:solidFill>
            <a:srgbClr val="365F91"/>
          </a:solidFill>
          <a:latin typeface="Trebuchet MS" pitchFamily="34" charset="0"/>
        </a:defRPr>
      </a:lvl5pPr>
      <a:lvl6pPr marL="457200" algn="ctr" rtl="0" fontAlgn="base">
        <a:spcBef>
          <a:spcPct val="0"/>
        </a:spcBef>
        <a:spcAft>
          <a:spcPct val="0"/>
        </a:spcAft>
        <a:defRPr sz="4400">
          <a:solidFill>
            <a:srgbClr val="365F91"/>
          </a:solidFill>
          <a:latin typeface="Arial" charset="0"/>
        </a:defRPr>
      </a:lvl6pPr>
      <a:lvl7pPr marL="914400" algn="ctr" rtl="0" fontAlgn="base">
        <a:spcBef>
          <a:spcPct val="0"/>
        </a:spcBef>
        <a:spcAft>
          <a:spcPct val="0"/>
        </a:spcAft>
        <a:defRPr sz="4400">
          <a:solidFill>
            <a:srgbClr val="365F91"/>
          </a:solidFill>
          <a:latin typeface="Arial" charset="0"/>
        </a:defRPr>
      </a:lvl7pPr>
      <a:lvl8pPr marL="1371600" algn="ctr" rtl="0" fontAlgn="base">
        <a:spcBef>
          <a:spcPct val="0"/>
        </a:spcBef>
        <a:spcAft>
          <a:spcPct val="0"/>
        </a:spcAft>
        <a:defRPr sz="4400">
          <a:solidFill>
            <a:srgbClr val="365F91"/>
          </a:solidFill>
          <a:latin typeface="Arial" charset="0"/>
        </a:defRPr>
      </a:lvl8pPr>
      <a:lvl9pPr marL="1828800" algn="ctr" rtl="0" fontAlgn="base">
        <a:spcBef>
          <a:spcPct val="0"/>
        </a:spcBef>
        <a:spcAft>
          <a:spcPct val="0"/>
        </a:spcAft>
        <a:defRPr sz="4400">
          <a:solidFill>
            <a:srgbClr val="365F9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lumMod val="75000"/>
              <a:lumOff val="25000"/>
            </a:schemeClr>
          </a:solidFill>
          <a:latin typeface="+mn-lt"/>
        </a:defRPr>
      </a:lvl2pPr>
      <a:lvl3pPr marL="1143000" indent="-228600" algn="l" rtl="0" eaLnBrk="0" fontAlgn="base" hangingPunct="0">
        <a:spcBef>
          <a:spcPct val="20000"/>
        </a:spcBef>
        <a:spcAft>
          <a:spcPct val="0"/>
        </a:spcAft>
        <a:buChar char="•"/>
        <a:defRPr sz="2400">
          <a:solidFill>
            <a:schemeClr val="tx1">
              <a:lumMod val="75000"/>
              <a:lumOff val="25000"/>
            </a:schemeClr>
          </a:solidFill>
          <a:latin typeface="+mn-lt"/>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96EA9-500D-5C0E-1121-5B55B262AC6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44DA46-9976-2C08-A507-00BC27B1BF7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84D7-775B-8CB7-48BC-B109A2B43AC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E8277B4-E56C-4D1B-9A9F-2F16D528C1A3}" type="datetimeFigureOut">
              <a:rPr lang="en-US" smtClean="0"/>
              <a:t>4/18/2025</a:t>
            </a:fld>
            <a:endParaRPr lang="en-US"/>
          </a:p>
        </p:txBody>
      </p:sp>
      <p:sp>
        <p:nvSpPr>
          <p:cNvPr id="5" name="Footer Placeholder 4">
            <a:extLst>
              <a:ext uri="{FF2B5EF4-FFF2-40B4-BE49-F238E27FC236}">
                <a16:creationId xmlns:a16="http://schemas.microsoft.com/office/drawing/2014/main" id="{3A9B3947-C055-5DDA-25F7-0D03D2D9B3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CBECFF-7A16-915B-9039-687B8C81462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53378E6D-65B6-41C2-8515-2F1633BF0193}" type="slidenum">
              <a:rPr lang="en-US" smtClean="0"/>
              <a:t>‹#›</a:t>
            </a:fld>
            <a:endParaRPr lang="en-US"/>
          </a:p>
        </p:txBody>
      </p:sp>
    </p:spTree>
    <p:extLst>
      <p:ext uri="{BB962C8B-B14F-4D97-AF65-F5344CB8AC3E}">
        <p14:creationId xmlns:p14="http://schemas.microsoft.com/office/powerpoint/2010/main" val="2532115764"/>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me.smhs.gwu.edu/gw-cancer-center-/content/management-osteoporosis-survivors-adult-cancers-nonmetastatic-disease-0" TargetMode="Externa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hyperlink" Target="mailto:cancercontrol@gwu.edu"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1.jp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64DB4-4D60-B966-8314-92E8E24A72F8}"/>
            </a:ext>
          </a:extLst>
        </p:cNvPr>
        <p:cNvGrpSpPr/>
        <p:nvPr/>
      </p:nvGrpSpPr>
      <p:grpSpPr>
        <a:xfrm>
          <a:off x="0" y="0"/>
          <a:ext cx="0" cy="0"/>
          <a:chOff x="0" y="0"/>
          <a:chExt cx="0" cy="0"/>
        </a:xfrm>
      </p:grpSpPr>
      <p:pic>
        <p:nvPicPr>
          <p:cNvPr id="6" name="Picture 5" descr="A black background with white text&#10;&#10;Description automatically generated">
            <a:extLst>
              <a:ext uri="{FF2B5EF4-FFF2-40B4-BE49-F238E27FC236}">
                <a16:creationId xmlns:a16="http://schemas.microsoft.com/office/drawing/2014/main" id="{0F88367F-AEF6-07AE-599E-14317552A3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86"/>
          <a:stretch/>
        </p:blipFill>
        <p:spPr bwMode="auto">
          <a:xfrm>
            <a:off x="358097" y="1132219"/>
            <a:ext cx="2066449" cy="752951"/>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EBB4A80C-9897-6392-80F0-A8E4D5ABB903}"/>
              </a:ext>
            </a:extLst>
          </p:cNvPr>
          <p:cNvSpPr txBox="1"/>
          <p:nvPr/>
        </p:nvSpPr>
        <p:spPr>
          <a:xfrm>
            <a:off x="358097" y="2016786"/>
            <a:ext cx="7848308" cy="3880999"/>
          </a:xfrm>
          <a:prstGeom prst="rect">
            <a:avLst/>
          </a:prstGeom>
          <a:noFill/>
        </p:spPr>
        <p:txBody>
          <a:bodyPr wrap="square" rtlCol="0">
            <a:spAutoFit/>
          </a:bodyPr>
          <a:lstStyle/>
          <a:p>
            <a:pPr defTabSz="685800">
              <a:lnSpc>
                <a:spcPct val="107000"/>
              </a:lnSpc>
              <a:spcAft>
                <a:spcPts val="600"/>
              </a:spcAft>
            </a:pPr>
            <a:r>
              <a:rPr lang="en-US" sz="9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may be used or adapted for noncommercial, educational purposes only. Please use the following citation:</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George Washington University Cancer Center TAP. (2023). </a:t>
            </a:r>
            <a:r>
              <a:rPr lang="en-US" sz="1350" i="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Management of Osteoporosis in Survivors of Adult Cancers with Nonmetastatic Disease</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[PowerPoint Slides]. GWU Cancer Center TAP. </a:t>
            </a:r>
            <a:r>
              <a:rPr lang="en-US" sz="135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3"/>
              </a:rPr>
              <a:t>https://cme.smhs.gwu.edu/gw-cancer-center-/content/management-osteoporosis-survivors-adult-cancers-nonmetastatic-disease-0</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was adapted from the GW Cancer Center the Oncology Patient Navigation Training: The Fundamentals (PI: Pratt-Chapman) developed and maintained by CDC cooperative agreements #NU38DP004972, #5NU58DP006461 and #NU58DP007539. The content added, changed, or adapted by our organization do not necessarily represent the views of the GW Cancer Center or the CDC.</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a:lnSpc>
                <a:spcPct val="107000"/>
              </a:lnSpc>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If you have any questions about the following material or would like permission to use this material, please contact </a:t>
            </a:r>
            <a:r>
              <a:rPr lang="en-US" sz="135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4"/>
              </a:rPr>
              <a:t>cancercontrol@gwu.edu</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endParaRPr lang="en-US" sz="90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9006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E16C-C71B-FE45-B680-20797ECB6C34}"/>
              </a:ext>
            </a:extLst>
          </p:cNvPr>
          <p:cNvSpPr>
            <a:spLocks noGrp="1"/>
          </p:cNvSpPr>
          <p:nvPr>
            <p:ph type="title"/>
          </p:nvPr>
        </p:nvSpPr>
        <p:spPr>
          <a:xfrm>
            <a:off x="457200" y="304800"/>
            <a:ext cx="8458200" cy="1143000"/>
          </a:xfrm>
        </p:spPr>
        <p:txBody>
          <a:bodyPr>
            <a:normAutofit fontScale="90000"/>
          </a:bodyPr>
          <a:lstStyle/>
          <a:p>
            <a:r>
              <a:rPr lang="en-US" dirty="0"/>
              <a:t>American Society of Clinical Oncology (ASCO) Recommendations</a:t>
            </a:r>
          </a:p>
        </p:txBody>
      </p:sp>
      <p:graphicFrame>
        <p:nvGraphicFramePr>
          <p:cNvPr id="4" name="Content Placeholder 3">
            <a:extLst>
              <a:ext uri="{FF2B5EF4-FFF2-40B4-BE49-F238E27FC236}">
                <a16:creationId xmlns:a16="http://schemas.microsoft.com/office/drawing/2014/main" id="{45B706DC-CBA5-F94F-90CD-4A6CC1FAEB4A}"/>
              </a:ext>
            </a:extLst>
          </p:cNvPr>
          <p:cNvGraphicFramePr>
            <a:graphicFrameLocks noGrp="1"/>
          </p:cNvGraphicFramePr>
          <p:nvPr>
            <p:ph idx="1"/>
            <p:extLst>
              <p:ext uri="{D42A27DB-BD31-4B8C-83A1-F6EECF244321}">
                <p14:modId xmlns:p14="http://schemas.microsoft.com/office/powerpoint/2010/main" val="2948182648"/>
              </p:ext>
            </p:extLst>
          </p:nvPr>
        </p:nvGraphicFramePr>
        <p:xfrm>
          <a:off x="457200" y="16002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982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1A0EA-3DD9-AC4F-B4FF-D560D34D44E7}"/>
              </a:ext>
            </a:extLst>
          </p:cNvPr>
          <p:cNvSpPr>
            <a:spLocks noGrp="1"/>
          </p:cNvSpPr>
          <p:nvPr>
            <p:ph type="title"/>
          </p:nvPr>
        </p:nvSpPr>
        <p:spPr>
          <a:xfrm>
            <a:off x="228600" y="317706"/>
            <a:ext cx="8229600" cy="1143000"/>
          </a:xfrm>
        </p:spPr>
        <p:txBody>
          <a:bodyPr/>
          <a:lstStyle/>
          <a:p>
            <a:r>
              <a:rPr lang="en-US" dirty="0"/>
              <a:t>Risk Factors</a:t>
            </a:r>
          </a:p>
        </p:txBody>
      </p:sp>
      <p:grpSp>
        <p:nvGrpSpPr>
          <p:cNvPr id="4" name="Group 3">
            <a:extLst>
              <a:ext uri="{FF2B5EF4-FFF2-40B4-BE49-F238E27FC236}">
                <a16:creationId xmlns:a16="http://schemas.microsoft.com/office/drawing/2014/main" id="{8209F2A3-01A5-8545-B913-EE66A8396636}"/>
              </a:ext>
            </a:extLst>
          </p:cNvPr>
          <p:cNvGrpSpPr/>
          <p:nvPr/>
        </p:nvGrpSpPr>
        <p:grpSpPr>
          <a:xfrm>
            <a:off x="990600" y="862882"/>
            <a:ext cx="7536873" cy="4505576"/>
            <a:chOff x="4027639" y="347545"/>
            <a:chExt cx="5132973" cy="3180155"/>
          </a:xfrm>
          <a:solidFill>
            <a:srgbClr val="033B57"/>
          </a:solidFill>
        </p:grpSpPr>
        <p:sp>
          <p:nvSpPr>
            <p:cNvPr id="5" name="Freeform 4">
              <a:extLst>
                <a:ext uri="{FF2B5EF4-FFF2-40B4-BE49-F238E27FC236}">
                  <a16:creationId xmlns:a16="http://schemas.microsoft.com/office/drawing/2014/main" id="{9CBD61D5-5CFB-724D-9F96-D85D36497668}"/>
                </a:ext>
              </a:extLst>
            </p:cNvPr>
            <p:cNvSpPr/>
            <p:nvPr/>
          </p:nvSpPr>
          <p:spPr>
            <a:xfrm>
              <a:off x="4027639" y="1434575"/>
              <a:ext cx="1156756" cy="993010"/>
            </a:xfrm>
            <a:custGeom>
              <a:avLst/>
              <a:gdLst>
                <a:gd name="connsiteX0" fmla="*/ 0 w 1156756"/>
                <a:gd name="connsiteY0" fmla="*/ 496505 h 993010"/>
                <a:gd name="connsiteX1" fmla="*/ 248253 w 1156756"/>
                <a:gd name="connsiteY1" fmla="*/ 0 h 993010"/>
                <a:gd name="connsiteX2" fmla="*/ 908504 w 1156756"/>
                <a:gd name="connsiteY2" fmla="*/ 0 h 993010"/>
                <a:gd name="connsiteX3" fmla="*/ 1156756 w 1156756"/>
                <a:gd name="connsiteY3" fmla="*/ 496505 h 993010"/>
                <a:gd name="connsiteX4" fmla="*/ 908504 w 1156756"/>
                <a:gd name="connsiteY4" fmla="*/ 993010 h 993010"/>
                <a:gd name="connsiteX5" fmla="*/ 248253 w 1156756"/>
                <a:gd name="connsiteY5" fmla="*/ 993010 h 993010"/>
                <a:gd name="connsiteX6" fmla="*/ 0 w 1156756"/>
                <a:gd name="connsiteY6" fmla="*/ 496505 h 99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756" h="993010">
                  <a:moveTo>
                    <a:pt x="0" y="496505"/>
                  </a:moveTo>
                  <a:lnTo>
                    <a:pt x="248253" y="0"/>
                  </a:lnTo>
                  <a:lnTo>
                    <a:pt x="908504" y="0"/>
                  </a:lnTo>
                  <a:lnTo>
                    <a:pt x="1156756" y="496505"/>
                  </a:lnTo>
                  <a:lnTo>
                    <a:pt x="908504" y="993010"/>
                  </a:lnTo>
                  <a:lnTo>
                    <a:pt x="248253" y="993010"/>
                  </a:lnTo>
                  <a:lnTo>
                    <a:pt x="0" y="496505"/>
                  </a:lnTo>
                  <a:close/>
                </a:path>
              </a:pathLst>
            </a:custGeom>
            <a:grpFill/>
            <a:ln>
              <a:solidFill>
                <a:srgbClr val="00406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147" tIns="165218" rIns="179147" bIns="165218" numCol="1" spcCol="1270" anchor="ctr" anchorCtr="0">
              <a:noAutofit/>
            </a:bodyPr>
            <a:lstStyle/>
            <a:p>
              <a:pPr marL="0" lvl="0" indent="0" algn="ctr" defTabSz="400050">
                <a:lnSpc>
                  <a:spcPct val="90000"/>
                </a:lnSpc>
                <a:spcBef>
                  <a:spcPct val="0"/>
                </a:spcBef>
                <a:spcAft>
                  <a:spcPct val="35000"/>
                </a:spcAft>
                <a:buNone/>
              </a:pPr>
              <a:r>
                <a:rPr lang="en-US" sz="1400" kern="1200" dirty="0"/>
                <a:t>Current cigarette smoking</a:t>
              </a:r>
            </a:p>
          </p:txBody>
        </p:sp>
        <p:sp>
          <p:nvSpPr>
            <p:cNvPr id="6" name="Freeform 5">
              <a:extLst>
                <a:ext uri="{FF2B5EF4-FFF2-40B4-BE49-F238E27FC236}">
                  <a16:creationId xmlns:a16="http://schemas.microsoft.com/office/drawing/2014/main" id="{58B08413-3ED2-1241-8164-536826514004}"/>
                </a:ext>
              </a:extLst>
            </p:cNvPr>
            <p:cNvSpPr/>
            <p:nvPr/>
          </p:nvSpPr>
          <p:spPr>
            <a:xfrm>
              <a:off x="7989830" y="1432637"/>
              <a:ext cx="1156756" cy="993010"/>
            </a:xfrm>
            <a:custGeom>
              <a:avLst/>
              <a:gdLst>
                <a:gd name="connsiteX0" fmla="*/ 0 w 1156756"/>
                <a:gd name="connsiteY0" fmla="*/ 496505 h 993010"/>
                <a:gd name="connsiteX1" fmla="*/ 248253 w 1156756"/>
                <a:gd name="connsiteY1" fmla="*/ 0 h 993010"/>
                <a:gd name="connsiteX2" fmla="*/ 908504 w 1156756"/>
                <a:gd name="connsiteY2" fmla="*/ 0 h 993010"/>
                <a:gd name="connsiteX3" fmla="*/ 1156756 w 1156756"/>
                <a:gd name="connsiteY3" fmla="*/ 496505 h 993010"/>
                <a:gd name="connsiteX4" fmla="*/ 908504 w 1156756"/>
                <a:gd name="connsiteY4" fmla="*/ 993010 h 993010"/>
                <a:gd name="connsiteX5" fmla="*/ 248253 w 1156756"/>
                <a:gd name="connsiteY5" fmla="*/ 993010 h 993010"/>
                <a:gd name="connsiteX6" fmla="*/ 0 w 1156756"/>
                <a:gd name="connsiteY6" fmla="*/ 496505 h 99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756" h="993010">
                  <a:moveTo>
                    <a:pt x="0" y="496505"/>
                  </a:moveTo>
                  <a:lnTo>
                    <a:pt x="248253" y="0"/>
                  </a:lnTo>
                  <a:lnTo>
                    <a:pt x="908504" y="0"/>
                  </a:lnTo>
                  <a:lnTo>
                    <a:pt x="1156756" y="496505"/>
                  </a:lnTo>
                  <a:lnTo>
                    <a:pt x="908504" y="993010"/>
                  </a:lnTo>
                  <a:lnTo>
                    <a:pt x="248253" y="993010"/>
                  </a:lnTo>
                  <a:lnTo>
                    <a:pt x="0" y="496505"/>
                  </a:lnTo>
                  <a:close/>
                </a:path>
              </a:pathLst>
            </a:custGeom>
            <a:grpFill/>
            <a:ln>
              <a:solidFill>
                <a:srgbClr val="00406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147" tIns="165218" rIns="179147" bIns="165218" numCol="1" spcCol="1270" anchor="ctr" anchorCtr="0">
              <a:noAutofit/>
            </a:bodyPr>
            <a:lstStyle/>
            <a:p>
              <a:pPr marL="0" lvl="0" indent="0" algn="ctr" defTabSz="400050">
                <a:lnSpc>
                  <a:spcPct val="90000"/>
                </a:lnSpc>
                <a:spcBef>
                  <a:spcPct val="0"/>
                </a:spcBef>
                <a:spcAft>
                  <a:spcPct val="35000"/>
                </a:spcAft>
                <a:buNone/>
              </a:pPr>
              <a:r>
                <a:rPr lang="en-US" sz="1400" kern="1200" dirty="0"/>
                <a:t>History of nontraumatic fracture in adulthood</a:t>
              </a:r>
            </a:p>
          </p:txBody>
        </p:sp>
        <p:sp>
          <p:nvSpPr>
            <p:cNvPr id="7" name="Freeform 6">
              <a:extLst>
                <a:ext uri="{FF2B5EF4-FFF2-40B4-BE49-F238E27FC236}">
                  <a16:creationId xmlns:a16="http://schemas.microsoft.com/office/drawing/2014/main" id="{2B9075B6-4668-534E-B651-750398DCB5DC}"/>
                </a:ext>
              </a:extLst>
            </p:cNvPr>
            <p:cNvSpPr/>
            <p:nvPr/>
          </p:nvSpPr>
          <p:spPr>
            <a:xfrm>
              <a:off x="5022043" y="886941"/>
              <a:ext cx="1156756" cy="993010"/>
            </a:xfrm>
            <a:custGeom>
              <a:avLst/>
              <a:gdLst>
                <a:gd name="connsiteX0" fmla="*/ 0 w 1156756"/>
                <a:gd name="connsiteY0" fmla="*/ 496505 h 993010"/>
                <a:gd name="connsiteX1" fmla="*/ 248253 w 1156756"/>
                <a:gd name="connsiteY1" fmla="*/ 0 h 993010"/>
                <a:gd name="connsiteX2" fmla="*/ 908504 w 1156756"/>
                <a:gd name="connsiteY2" fmla="*/ 0 h 993010"/>
                <a:gd name="connsiteX3" fmla="*/ 1156756 w 1156756"/>
                <a:gd name="connsiteY3" fmla="*/ 496505 h 993010"/>
                <a:gd name="connsiteX4" fmla="*/ 908504 w 1156756"/>
                <a:gd name="connsiteY4" fmla="*/ 993010 h 993010"/>
                <a:gd name="connsiteX5" fmla="*/ 248253 w 1156756"/>
                <a:gd name="connsiteY5" fmla="*/ 993010 h 993010"/>
                <a:gd name="connsiteX6" fmla="*/ 0 w 1156756"/>
                <a:gd name="connsiteY6" fmla="*/ 496505 h 99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756" h="993010">
                  <a:moveTo>
                    <a:pt x="0" y="496505"/>
                  </a:moveTo>
                  <a:lnTo>
                    <a:pt x="248253" y="0"/>
                  </a:lnTo>
                  <a:lnTo>
                    <a:pt x="908504" y="0"/>
                  </a:lnTo>
                  <a:lnTo>
                    <a:pt x="1156756" y="496505"/>
                  </a:lnTo>
                  <a:lnTo>
                    <a:pt x="908504" y="993010"/>
                  </a:lnTo>
                  <a:lnTo>
                    <a:pt x="248253" y="993010"/>
                  </a:lnTo>
                  <a:lnTo>
                    <a:pt x="0" y="496505"/>
                  </a:lnTo>
                  <a:close/>
                </a:path>
              </a:pathLst>
            </a:custGeom>
            <a:grpFill/>
            <a:ln>
              <a:solidFill>
                <a:srgbClr val="00406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147" tIns="165218" rIns="179147" bIns="165218" numCol="1" spcCol="1270" anchor="ctr" anchorCtr="0">
              <a:noAutofit/>
            </a:bodyPr>
            <a:lstStyle/>
            <a:p>
              <a:pPr marL="0" lvl="0" indent="0" algn="ctr" defTabSz="400050">
                <a:lnSpc>
                  <a:spcPct val="90000"/>
                </a:lnSpc>
                <a:spcBef>
                  <a:spcPct val="0"/>
                </a:spcBef>
                <a:spcAft>
                  <a:spcPct val="35000"/>
                </a:spcAft>
                <a:buNone/>
              </a:pPr>
              <a:r>
                <a:rPr lang="en-US" sz="1400" kern="1200" dirty="0"/>
                <a:t>Hypogonadism</a:t>
              </a:r>
            </a:p>
          </p:txBody>
        </p:sp>
        <p:sp>
          <p:nvSpPr>
            <p:cNvPr id="8" name="Freeform 7">
              <a:extLst>
                <a:ext uri="{FF2B5EF4-FFF2-40B4-BE49-F238E27FC236}">
                  <a16:creationId xmlns:a16="http://schemas.microsoft.com/office/drawing/2014/main" id="{4A12C236-6546-5A43-A81C-88BD9429F603}"/>
                </a:ext>
              </a:extLst>
            </p:cNvPr>
            <p:cNvSpPr/>
            <p:nvPr/>
          </p:nvSpPr>
          <p:spPr>
            <a:xfrm>
              <a:off x="6017259" y="347545"/>
              <a:ext cx="1156756" cy="993010"/>
            </a:xfrm>
            <a:custGeom>
              <a:avLst/>
              <a:gdLst>
                <a:gd name="connsiteX0" fmla="*/ 0 w 1156756"/>
                <a:gd name="connsiteY0" fmla="*/ 496505 h 993010"/>
                <a:gd name="connsiteX1" fmla="*/ 248253 w 1156756"/>
                <a:gd name="connsiteY1" fmla="*/ 0 h 993010"/>
                <a:gd name="connsiteX2" fmla="*/ 908504 w 1156756"/>
                <a:gd name="connsiteY2" fmla="*/ 0 h 993010"/>
                <a:gd name="connsiteX3" fmla="*/ 1156756 w 1156756"/>
                <a:gd name="connsiteY3" fmla="*/ 496505 h 993010"/>
                <a:gd name="connsiteX4" fmla="*/ 908504 w 1156756"/>
                <a:gd name="connsiteY4" fmla="*/ 993010 h 993010"/>
                <a:gd name="connsiteX5" fmla="*/ 248253 w 1156756"/>
                <a:gd name="connsiteY5" fmla="*/ 993010 h 993010"/>
                <a:gd name="connsiteX6" fmla="*/ 0 w 1156756"/>
                <a:gd name="connsiteY6" fmla="*/ 496505 h 99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756" h="993010">
                  <a:moveTo>
                    <a:pt x="0" y="496505"/>
                  </a:moveTo>
                  <a:lnTo>
                    <a:pt x="248253" y="0"/>
                  </a:lnTo>
                  <a:lnTo>
                    <a:pt x="908504" y="0"/>
                  </a:lnTo>
                  <a:lnTo>
                    <a:pt x="1156756" y="496505"/>
                  </a:lnTo>
                  <a:lnTo>
                    <a:pt x="908504" y="993010"/>
                  </a:lnTo>
                  <a:lnTo>
                    <a:pt x="248253" y="993010"/>
                  </a:lnTo>
                  <a:lnTo>
                    <a:pt x="0" y="496505"/>
                  </a:lnTo>
                  <a:close/>
                </a:path>
              </a:pathLst>
            </a:custGeom>
            <a:grpFill/>
            <a:ln>
              <a:solidFill>
                <a:srgbClr val="00406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147" tIns="165218" rIns="179147" bIns="165218" numCol="1" spcCol="1270" anchor="ctr" anchorCtr="0">
              <a:noAutofit/>
            </a:bodyPr>
            <a:lstStyle/>
            <a:p>
              <a:pPr marL="0" lvl="0" indent="0" algn="ctr" defTabSz="400050">
                <a:lnSpc>
                  <a:spcPct val="90000"/>
                </a:lnSpc>
                <a:spcBef>
                  <a:spcPct val="0"/>
                </a:spcBef>
                <a:spcAft>
                  <a:spcPct val="35000"/>
                </a:spcAft>
                <a:buNone/>
              </a:pPr>
              <a:r>
                <a:rPr lang="en-US" sz="1400" kern="1200" dirty="0"/>
                <a:t>Impaired mobility</a:t>
              </a:r>
            </a:p>
          </p:txBody>
        </p:sp>
        <p:sp>
          <p:nvSpPr>
            <p:cNvPr id="9" name="Freeform 8">
              <a:extLst>
                <a:ext uri="{FF2B5EF4-FFF2-40B4-BE49-F238E27FC236}">
                  <a16:creationId xmlns:a16="http://schemas.microsoft.com/office/drawing/2014/main" id="{6494A29A-FE3E-7641-923E-FF0C5946E9FC}"/>
                </a:ext>
              </a:extLst>
            </p:cNvPr>
            <p:cNvSpPr/>
            <p:nvPr/>
          </p:nvSpPr>
          <p:spPr>
            <a:xfrm>
              <a:off x="5017984" y="1980271"/>
              <a:ext cx="1156756" cy="993010"/>
            </a:xfrm>
            <a:custGeom>
              <a:avLst/>
              <a:gdLst>
                <a:gd name="connsiteX0" fmla="*/ 0 w 1156756"/>
                <a:gd name="connsiteY0" fmla="*/ 496505 h 993010"/>
                <a:gd name="connsiteX1" fmla="*/ 248253 w 1156756"/>
                <a:gd name="connsiteY1" fmla="*/ 0 h 993010"/>
                <a:gd name="connsiteX2" fmla="*/ 908504 w 1156756"/>
                <a:gd name="connsiteY2" fmla="*/ 0 h 993010"/>
                <a:gd name="connsiteX3" fmla="*/ 1156756 w 1156756"/>
                <a:gd name="connsiteY3" fmla="*/ 496505 h 993010"/>
                <a:gd name="connsiteX4" fmla="*/ 908504 w 1156756"/>
                <a:gd name="connsiteY4" fmla="*/ 993010 h 993010"/>
                <a:gd name="connsiteX5" fmla="*/ 248253 w 1156756"/>
                <a:gd name="connsiteY5" fmla="*/ 993010 h 993010"/>
                <a:gd name="connsiteX6" fmla="*/ 0 w 1156756"/>
                <a:gd name="connsiteY6" fmla="*/ 496505 h 99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756" h="993010">
                  <a:moveTo>
                    <a:pt x="0" y="496505"/>
                  </a:moveTo>
                  <a:lnTo>
                    <a:pt x="248253" y="0"/>
                  </a:lnTo>
                  <a:lnTo>
                    <a:pt x="908504" y="0"/>
                  </a:lnTo>
                  <a:lnTo>
                    <a:pt x="1156756" y="496505"/>
                  </a:lnTo>
                  <a:lnTo>
                    <a:pt x="908504" y="993010"/>
                  </a:lnTo>
                  <a:lnTo>
                    <a:pt x="248253" y="993010"/>
                  </a:lnTo>
                  <a:lnTo>
                    <a:pt x="0" y="496505"/>
                  </a:lnTo>
                  <a:close/>
                </a:path>
              </a:pathLst>
            </a:custGeom>
            <a:grpFill/>
            <a:ln>
              <a:solidFill>
                <a:srgbClr val="00406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147" tIns="165218" rIns="179147" bIns="165218" numCol="1" spcCol="1270" anchor="ctr" anchorCtr="0">
              <a:noAutofit/>
            </a:bodyPr>
            <a:lstStyle/>
            <a:p>
              <a:pPr marL="0" lvl="0" indent="0" algn="ctr" defTabSz="400050">
                <a:lnSpc>
                  <a:spcPct val="90000"/>
                </a:lnSpc>
                <a:spcBef>
                  <a:spcPct val="0"/>
                </a:spcBef>
                <a:spcAft>
                  <a:spcPct val="35000"/>
                </a:spcAft>
                <a:buNone/>
              </a:pPr>
              <a:r>
                <a:rPr lang="en-US" sz="1400" kern="1200" dirty="0"/>
                <a:t>Increased risk for falls</a:t>
              </a:r>
            </a:p>
          </p:txBody>
        </p:sp>
        <p:sp>
          <p:nvSpPr>
            <p:cNvPr id="10" name="Freeform 9">
              <a:extLst>
                <a:ext uri="{FF2B5EF4-FFF2-40B4-BE49-F238E27FC236}">
                  <a16:creationId xmlns:a16="http://schemas.microsoft.com/office/drawing/2014/main" id="{BEC53F27-5AF5-5F4F-8934-936C2D472ED3}"/>
                </a:ext>
              </a:extLst>
            </p:cNvPr>
            <p:cNvSpPr/>
            <p:nvPr/>
          </p:nvSpPr>
          <p:spPr>
            <a:xfrm>
              <a:off x="8003856" y="2492494"/>
              <a:ext cx="1156756" cy="993010"/>
            </a:xfrm>
            <a:custGeom>
              <a:avLst/>
              <a:gdLst>
                <a:gd name="connsiteX0" fmla="*/ 0 w 1156756"/>
                <a:gd name="connsiteY0" fmla="*/ 496505 h 993010"/>
                <a:gd name="connsiteX1" fmla="*/ 248253 w 1156756"/>
                <a:gd name="connsiteY1" fmla="*/ 0 h 993010"/>
                <a:gd name="connsiteX2" fmla="*/ 908504 w 1156756"/>
                <a:gd name="connsiteY2" fmla="*/ 0 h 993010"/>
                <a:gd name="connsiteX3" fmla="*/ 1156756 w 1156756"/>
                <a:gd name="connsiteY3" fmla="*/ 496505 h 993010"/>
                <a:gd name="connsiteX4" fmla="*/ 908504 w 1156756"/>
                <a:gd name="connsiteY4" fmla="*/ 993010 h 993010"/>
                <a:gd name="connsiteX5" fmla="*/ 248253 w 1156756"/>
                <a:gd name="connsiteY5" fmla="*/ 993010 h 993010"/>
                <a:gd name="connsiteX6" fmla="*/ 0 w 1156756"/>
                <a:gd name="connsiteY6" fmla="*/ 496505 h 99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756" h="993010">
                  <a:moveTo>
                    <a:pt x="0" y="496505"/>
                  </a:moveTo>
                  <a:lnTo>
                    <a:pt x="248253" y="0"/>
                  </a:lnTo>
                  <a:lnTo>
                    <a:pt x="908504" y="0"/>
                  </a:lnTo>
                  <a:lnTo>
                    <a:pt x="1156756" y="496505"/>
                  </a:lnTo>
                  <a:lnTo>
                    <a:pt x="908504" y="993010"/>
                  </a:lnTo>
                  <a:lnTo>
                    <a:pt x="248253" y="993010"/>
                  </a:lnTo>
                  <a:lnTo>
                    <a:pt x="0" y="496505"/>
                  </a:lnTo>
                  <a:close/>
                </a:path>
              </a:pathLst>
            </a:custGeom>
            <a:grpFill/>
            <a:ln>
              <a:solidFill>
                <a:srgbClr val="00406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147" tIns="165218" rIns="179147" bIns="165218" numCol="1" spcCol="1270" anchor="ctr" anchorCtr="0">
              <a:noAutofit/>
            </a:bodyPr>
            <a:lstStyle/>
            <a:p>
              <a:pPr marL="0" lvl="0" indent="0" algn="ctr" defTabSz="400050">
                <a:lnSpc>
                  <a:spcPct val="90000"/>
                </a:lnSpc>
                <a:spcBef>
                  <a:spcPct val="0"/>
                </a:spcBef>
                <a:spcAft>
                  <a:spcPct val="35000"/>
                </a:spcAft>
                <a:buNone/>
              </a:pPr>
              <a:r>
                <a:rPr lang="en-US" sz="1400" kern="1200" dirty="0"/>
                <a:t>Long-term exposure to glucocorticoids</a:t>
              </a:r>
            </a:p>
          </p:txBody>
        </p:sp>
        <p:sp>
          <p:nvSpPr>
            <p:cNvPr id="11" name="Freeform 10">
              <a:extLst>
                <a:ext uri="{FF2B5EF4-FFF2-40B4-BE49-F238E27FC236}">
                  <a16:creationId xmlns:a16="http://schemas.microsoft.com/office/drawing/2014/main" id="{37DF4C25-77A1-0948-85F8-B9EBA0BBEDE0}"/>
                </a:ext>
              </a:extLst>
            </p:cNvPr>
            <p:cNvSpPr/>
            <p:nvPr/>
          </p:nvSpPr>
          <p:spPr>
            <a:xfrm>
              <a:off x="6017259" y="2534690"/>
              <a:ext cx="1156756" cy="993010"/>
            </a:xfrm>
            <a:custGeom>
              <a:avLst/>
              <a:gdLst>
                <a:gd name="connsiteX0" fmla="*/ 0 w 1156756"/>
                <a:gd name="connsiteY0" fmla="*/ 496505 h 993010"/>
                <a:gd name="connsiteX1" fmla="*/ 248253 w 1156756"/>
                <a:gd name="connsiteY1" fmla="*/ 0 h 993010"/>
                <a:gd name="connsiteX2" fmla="*/ 908504 w 1156756"/>
                <a:gd name="connsiteY2" fmla="*/ 0 h 993010"/>
                <a:gd name="connsiteX3" fmla="*/ 1156756 w 1156756"/>
                <a:gd name="connsiteY3" fmla="*/ 496505 h 993010"/>
                <a:gd name="connsiteX4" fmla="*/ 908504 w 1156756"/>
                <a:gd name="connsiteY4" fmla="*/ 993010 h 993010"/>
                <a:gd name="connsiteX5" fmla="*/ 248253 w 1156756"/>
                <a:gd name="connsiteY5" fmla="*/ 993010 h 993010"/>
                <a:gd name="connsiteX6" fmla="*/ 0 w 1156756"/>
                <a:gd name="connsiteY6" fmla="*/ 496505 h 99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756" h="993010">
                  <a:moveTo>
                    <a:pt x="0" y="496505"/>
                  </a:moveTo>
                  <a:lnTo>
                    <a:pt x="248253" y="0"/>
                  </a:lnTo>
                  <a:lnTo>
                    <a:pt x="908504" y="0"/>
                  </a:lnTo>
                  <a:lnTo>
                    <a:pt x="1156756" y="496505"/>
                  </a:lnTo>
                  <a:lnTo>
                    <a:pt x="908504" y="993010"/>
                  </a:lnTo>
                  <a:lnTo>
                    <a:pt x="248253" y="993010"/>
                  </a:lnTo>
                  <a:lnTo>
                    <a:pt x="0" y="496505"/>
                  </a:lnTo>
                  <a:close/>
                </a:path>
              </a:pathLst>
            </a:custGeom>
            <a:grpFill/>
            <a:ln>
              <a:solidFill>
                <a:srgbClr val="00406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147" tIns="165218" rIns="179147" bIns="165218" numCol="1" spcCol="1270" anchor="ctr" anchorCtr="0">
              <a:noAutofit/>
            </a:bodyPr>
            <a:lstStyle/>
            <a:p>
              <a:pPr marL="0" lvl="0" indent="0" algn="ctr" defTabSz="400050">
                <a:lnSpc>
                  <a:spcPct val="90000"/>
                </a:lnSpc>
                <a:spcBef>
                  <a:spcPct val="0"/>
                </a:spcBef>
                <a:spcAft>
                  <a:spcPct val="35000"/>
                </a:spcAft>
                <a:buNone/>
              </a:pPr>
              <a:r>
                <a:rPr lang="en-US" sz="1400" kern="1200" dirty="0"/>
                <a:t>Low body weight</a:t>
              </a:r>
            </a:p>
          </p:txBody>
        </p:sp>
        <p:sp>
          <p:nvSpPr>
            <p:cNvPr id="12" name="Freeform 11">
              <a:extLst>
                <a:ext uri="{FF2B5EF4-FFF2-40B4-BE49-F238E27FC236}">
                  <a16:creationId xmlns:a16="http://schemas.microsoft.com/office/drawing/2014/main" id="{C9305190-97EC-F448-9D96-FE052F1FA7D0}"/>
                </a:ext>
              </a:extLst>
            </p:cNvPr>
            <p:cNvSpPr/>
            <p:nvPr/>
          </p:nvSpPr>
          <p:spPr>
            <a:xfrm>
              <a:off x="6017259" y="1432637"/>
              <a:ext cx="1156756" cy="993010"/>
            </a:xfrm>
            <a:custGeom>
              <a:avLst/>
              <a:gdLst>
                <a:gd name="connsiteX0" fmla="*/ 0 w 1156756"/>
                <a:gd name="connsiteY0" fmla="*/ 496505 h 993010"/>
                <a:gd name="connsiteX1" fmla="*/ 248253 w 1156756"/>
                <a:gd name="connsiteY1" fmla="*/ 0 h 993010"/>
                <a:gd name="connsiteX2" fmla="*/ 908504 w 1156756"/>
                <a:gd name="connsiteY2" fmla="*/ 0 h 993010"/>
                <a:gd name="connsiteX3" fmla="*/ 1156756 w 1156756"/>
                <a:gd name="connsiteY3" fmla="*/ 496505 h 993010"/>
                <a:gd name="connsiteX4" fmla="*/ 908504 w 1156756"/>
                <a:gd name="connsiteY4" fmla="*/ 993010 h 993010"/>
                <a:gd name="connsiteX5" fmla="*/ 248253 w 1156756"/>
                <a:gd name="connsiteY5" fmla="*/ 993010 h 993010"/>
                <a:gd name="connsiteX6" fmla="*/ 0 w 1156756"/>
                <a:gd name="connsiteY6" fmla="*/ 496505 h 99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756" h="993010">
                  <a:moveTo>
                    <a:pt x="0" y="496505"/>
                  </a:moveTo>
                  <a:lnTo>
                    <a:pt x="248253" y="0"/>
                  </a:lnTo>
                  <a:lnTo>
                    <a:pt x="908504" y="0"/>
                  </a:lnTo>
                  <a:lnTo>
                    <a:pt x="1156756" y="496505"/>
                  </a:lnTo>
                  <a:lnTo>
                    <a:pt x="908504" y="993010"/>
                  </a:lnTo>
                  <a:lnTo>
                    <a:pt x="248253" y="993010"/>
                  </a:lnTo>
                  <a:lnTo>
                    <a:pt x="0" y="496505"/>
                  </a:lnTo>
                  <a:close/>
                </a:path>
              </a:pathLst>
            </a:custGeom>
            <a:grpFill/>
            <a:ln>
              <a:solidFill>
                <a:srgbClr val="00406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147" tIns="165218" rIns="179147" bIns="165218" numCol="1" spcCol="1270" anchor="ctr" anchorCtr="0">
              <a:noAutofit/>
            </a:bodyPr>
            <a:lstStyle/>
            <a:p>
              <a:pPr marL="0" lvl="0" indent="0" algn="ctr" defTabSz="400050">
                <a:lnSpc>
                  <a:spcPct val="90000"/>
                </a:lnSpc>
                <a:spcBef>
                  <a:spcPct val="0"/>
                </a:spcBef>
                <a:spcAft>
                  <a:spcPct val="35000"/>
                </a:spcAft>
                <a:buNone/>
              </a:pPr>
              <a:r>
                <a:rPr lang="en-US" sz="1400" kern="1200" dirty="0"/>
                <a:t>Parental history of hip fracture</a:t>
              </a:r>
            </a:p>
          </p:txBody>
        </p:sp>
        <p:sp>
          <p:nvSpPr>
            <p:cNvPr id="13" name="Freeform 12">
              <a:extLst>
                <a:ext uri="{FF2B5EF4-FFF2-40B4-BE49-F238E27FC236}">
                  <a16:creationId xmlns:a16="http://schemas.microsoft.com/office/drawing/2014/main" id="{DD7D4141-894D-7241-B76F-4E178BC9E36D}"/>
                </a:ext>
              </a:extLst>
            </p:cNvPr>
            <p:cNvSpPr/>
            <p:nvPr/>
          </p:nvSpPr>
          <p:spPr>
            <a:xfrm>
              <a:off x="7989829" y="347545"/>
              <a:ext cx="1156756" cy="993010"/>
            </a:xfrm>
            <a:custGeom>
              <a:avLst/>
              <a:gdLst>
                <a:gd name="connsiteX0" fmla="*/ 0 w 1156756"/>
                <a:gd name="connsiteY0" fmla="*/ 496505 h 993010"/>
                <a:gd name="connsiteX1" fmla="*/ 248253 w 1156756"/>
                <a:gd name="connsiteY1" fmla="*/ 0 h 993010"/>
                <a:gd name="connsiteX2" fmla="*/ 908504 w 1156756"/>
                <a:gd name="connsiteY2" fmla="*/ 0 h 993010"/>
                <a:gd name="connsiteX3" fmla="*/ 1156756 w 1156756"/>
                <a:gd name="connsiteY3" fmla="*/ 496505 h 993010"/>
                <a:gd name="connsiteX4" fmla="*/ 908504 w 1156756"/>
                <a:gd name="connsiteY4" fmla="*/ 993010 h 993010"/>
                <a:gd name="connsiteX5" fmla="*/ 248253 w 1156756"/>
                <a:gd name="connsiteY5" fmla="*/ 993010 h 993010"/>
                <a:gd name="connsiteX6" fmla="*/ 0 w 1156756"/>
                <a:gd name="connsiteY6" fmla="*/ 496505 h 99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756" h="993010">
                  <a:moveTo>
                    <a:pt x="0" y="496505"/>
                  </a:moveTo>
                  <a:lnTo>
                    <a:pt x="248253" y="0"/>
                  </a:lnTo>
                  <a:lnTo>
                    <a:pt x="908504" y="0"/>
                  </a:lnTo>
                  <a:lnTo>
                    <a:pt x="1156756" y="496505"/>
                  </a:lnTo>
                  <a:lnTo>
                    <a:pt x="908504" y="993010"/>
                  </a:lnTo>
                  <a:lnTo>
                    <a:pt x="248253" y="993010"/>
                  </a:lnTo>
                  <a:lnTo>
                    <a:pt x="0" y="496505"/>
                  </a:lnTo>
                  <a:close/>
                </a:path>
              </a:pathLst>
            </a:custGeom>
            <a:grpFill/>
            <a:ln>
              <a:solidFill>
                <a:srgbClr val="00406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147" tIns="165218" rIns="179147" bIns="165218" numCol="1" spcCol="1270" anchor="ctr" anchorCtr="0">
              <a:noAutofit/>
            </a:bodyPr>
            <a:lstStyle/>
            <a:p>
              <a:pPr marL="0" lvl="0" indent="0" algn="ctr" defTabSz="400050">
                <a:lnSpc>
                  <a:spcPct val="90000"/>
                </a:lnSpc>
                <a:spcBef>
                  <a:spcPct val="0"/>
                </a:spcBef>
                <a:spcAft>
                  <a:spcPct val="35000"/>
                </a:spcAft>
                <a:buNone/>
              </a:pPr>
              <a:r>
                <a:rPr lang="en-US" sz="1400" kern="1200" dirty="0"/>
                <a:t>Postmenopausal status</a:t>
              </a:r>
            </a:p>
          </p:txBody>
        </p:sp>
        <p:sp>
          <p:nvSpPr>
            <p:cNvPr id="14" name="Freeform 13">
              <a:extLst>
                <a:ext uri="{FF2B5EF4-FFF2-40B4-BE49-F238E27FC236}">
                  <a16:creationId xmlns:a16="http://schemas.microsoft.com/office/drawing/2014/main" id="{E7735249-C411-014E-A59A-B8C0D95485C8}"/>
                </a:ext>
              </a:extLst>
            </p:cNvPr>
            <p:cNvSpPr/>
            <p:nvPr/>
          </p:nvSpPr>
          <p:spPr>
            <a:xfrm>
              <a:off x="7003545" y="1961643"/>
              <a:ext cx="1156756" cy="993010"/>
            </a:xfrm>
            <a:custGeom>
              <a:avLst/>
              <a:gdLst>
                <a:gd name="connsiteX0" fmla="*/ 0 w 1156756"/>
                <a:gd name="connsiteY0" fmla="*/ 496505 h 993010"/>
                <a:gd name="connsiteX1" fmla="*/ 248253 w 1156756"/>
                <a:gd name="connsiteY1" fmla="*/ 0 h 993010"/>
                <a:gd name="connsiteX2" fmla="*/ 908504 w 1156756"/>
                <a:gd name="connsiteY2" fmla="*/ 0 h 993010"/>
                <a:gd name="connsiteX3" fmla="*/ 1156756 w 1156756"/>
                <a:gd name="connsiteY3" fmla="*/ 496505 h 993010"/>
                <a:gd name="connsiteX4" fmla="*/ 908504 w 1156756"/>
                <a:gd name="connsiteY4" fmla="*/ 993010 h 993010"/>
                <a:gd name="connsiteX5" fmla="*/ 248253 w 1156756"/>
                <a:gd name="connsiteY5" fmla="*/ 993010 h 993010"/>
                <a:gd name="connsiteX6" fmla="*/ 0 w 1156756"/>
                <a:gd name="connsiteY6" fmla="*/ 496505 h 99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756" h="993010">
                  <a:moveTo>
                    <a:pt x="0" y="496505"/>
                  </a:moveTo>
                  <a:lnTo>
                    <a:pt x="248253" y="0"/>
                  </a:lnTo>
                  <a:lnTo>
                    <a:pt x="908504" y="0"/>
                  </a:lnTo>
                  <a:lnTo>
                    <a:pt x="1156756" y="496505"/>
                  </a:lnTo>
                  <a:lnTo>
                    <a:pt x="908504" y="993010"/>
                  </a:lnTo>
                  <a:lnTo>
                    <a:pt x="248253" y="993010"/>
                  </a:lnTo>
                  <a:lnTo>
                    <a:pt x="0" y="496505"/>
                  </a:lnTo>
                  <a:close/>
                </a:path>
              </a:pathLst>
            </a:custGeom>
            <a:grpFill/>
            <a:ln>
              <a:solidFill>
                <a:srgbClr val="00406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147" tIns="165218" rIns="179147" bIns="165218" numCol="1" spcCol="1270" anchor="ctr" anchorCtr="0">
              <a:noAutofit/>
            </a:bodyPr>
            <a:lstStyle/>
            <a:p>
              <a:pPr marL="0" lvl="0" indent="0" algn="ctr" defTabSz="400050">
                <a:lnSpc>
                  <a:spcPct val="90000"/>
                </a:lnSpc>
                <a:spcBef>
                  <a:spcPct val="0"/>
                </a:spcBef>
                <a:spcAft>
                  <a:spcPct val="35000"/>
                </a:spcAft>
                <a:buNone/>
              </a:pPr>
              <a:r>
                <a:rPr lang="en-US" sz="1400" kern="1200" dirty="0"/>
                <a:t>Advanced Age </a:t>
              </a:r>
            </a:p>
          </p:txBody>
        </p:sp>
        <p:sp>
          <p:nvSpPr>
            <p:cNvPr id="15" name="Freeform 14">
              <a:extLst>
                <a:ext uri="{FF2B5EF4-FFF2-40B4-BE49-F238E27FC236}">
                  <a16:creationId xmlns:a16="http://schemas.microsoft.com/office/drawing/2014/main" id="{F85A20BA-0E12-7946-8812-019675D69DDB}"/>
                </a:ext>
              </a:extLst>
            </p:cNvPr>
            <p:cNvSpPr/>
            <p:nvPr/>
          </p:nvSpPr>
          <p:spPr>
            <a:xfrm>
              <a:off x="7003544" y="876551"/>
              <a:ext cx="1156756" cy="993010"/>
            </a:xfrm>
            <a:custGeom>
              <a:avLst/>
              <a:gdLst>
                <a:gd name="connsiteX0" fmla="*/ 0 w 1156756"/>
                <a:gd name="connsiteY0" fmla="*/ 496505 h 993010"/>
                <a:gd name="connsiteX1" fmla="*/ 248253 w 1156756"/>
                <a:gd name="connsiteY1" fmla="*/ 0 h 993010"/>
                <a:gd name="connsiteX2" fmla="*/ 908504 w 1156756"/>
                <a:gd name="connsiteY2" fmla="*/ 0 h 993010"/>
                <a:gd name="connsiteX3" fmla="*/ 1156756 w 1156756"/>
                <a:gd name="connsiteY3" fmla="*/ 496505 h 993010"/>
                <a:gd name="connsiteX4" fmla="*/ 908504 w 1156756"/>
                <a:gd name="connsiteY4" fmla="*/ 993010 h 993010"/>
                <a:gd name="connsiteX5" fmla="*/ 248253 w 1156756"/>
                <a:gd name="connsiteY5" fmla="*/ 993010 h 993010"/>
                <a:gd name="connsiteX6" fmla="*/ 0 w 1156756"/>
                <a:gd name="connsiteY6" fmla="*/ 496505 h 99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756" h="993010">
                  <a:moveTo>
                    <a:pt x="0" y="496505"/>
                  </a:moveTo>
                  <a:lnTo>
                    <a:pt x="248253" y="0"/>
                  </a:lnTo>
                  <a:lnTo>
                    <a:pt x="908504" y="0"/>
                  </a:lnTo>
                  <a:lnTo>
                    <a:pt x="1156756" y="496505"/>
                  </a:lnTo>
                  <a:lnTo>
                    <a:pt x="908504" y="993010"/>
                  </a:lnTo>
                  <a:lnTo>
                    <a:pt x="248253" y="993010"/>
                  </a:lnTo>
                  <a:lnTo>
                    <a:pt x="0" y="496505"/>
                  </a:lnTo>
                  <a:close/>
                </a:path>
              </a:pathLst>
            </a:custGeom>
            <a:grpFill/>
            <a:ln>
              <a:solidFill>
                <a:srgbClr val="00406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147" tIns="165218" rIns="179147" bIns="165218" numCol="1" spcCol="1270" anchor="ctr" anchorCtr="0">
              <a:noAutofit/>
            </a:bodyPr>
            <a:lstStyle/>
            <a:p>
              <a:pPr marL="0" lvl="0" indent="0" algn="ctr" defTabSz="400050">
                <a:lnSpc>
                  <a:spcPct val="90000"/>
                </a:lnSpc>
                <a:spcBef>
                  <a:spcPct val="0"/>
                </a:spcBef>
                <a:spcAft>
                  <a:spcPct val="35000"/>
                </a:spcAft>
                <a:buNone/>
              </a:pPr>
              <a:r>
                <a:rPr lang="en-US" sz="1400" kern="1200" dirty="0"/>
                <a:t>Excessive alcohol consumption</a:t>
              </a:r>
            </a:p>
          </p:txBody>
        </p:sp>
      </p:grpSp>
      <p:sp>
        <p:nvSpPr>
          <p:cNvPr id="16" name="TextBox 15">
            <a:extLst>
              <a:ext uri="{FF2B5EF4-FFF2-40B4-BE49-F238E27FC236}">
                <a16:creationId xmlns:a16="http://schemas.microsoft.com/office/drawing/2014/main" id="{C51E4BB3-38E4-4C13-9EB3-A1F707A43D43}"/>
              </a:ext>
            </a:extLst>
          </p:cNvPr>
          <p:cNvSpPr txBox="1"/>
          <p:nvPr/>
        </p:nvSpPr>
        <p:spPr>
          <a:xfrm>
            <a:off x="5486400" y="5306062"/>
            <a:ext cx="3852337" cy="276999"/>
          </a:xfrm>
          <a:prstGeom prst="rect">
            <a:avLst/>
          </a:prstGeom>
          <a:noFill/>
        </p:spPr>
        <p:txBody>
          <a:bodyPr wrap="none" rtlCol="0">
            <a:spAutoFit/>
          </a:bodyPr>
          <a:lstStyle/>
          <a:p>
            <a:r>
              <a:rPr lang="en-US" sz="1200" i="1" dirty="0" err="1">
                <a:solidFill>
                  <a:schemeClr val="bg2"/>
                </a:solidFill>
              </a:rPr>
              <a:t>Lewiecki</a:t>
            </a:r>
            <a:r>
              <a:rPr lang="en-US" sz="1200" i="1" dirty="0">
                <a:solidFill>
                  <a:schemeClr val="bg2"/>
                </a:solidFill>
              </a:rPr>
              <a:t>, 2021; </a:t>
            </a:r>
            <a:r>
              <a:rPr lang="en-US" sz="1200" i="1" dirty="0" err="1">
                <a:solidFill>
                  <a:schemeClr val="bg2"/>
                </a:solidFill>
              </a:rPr>
              <a:t>Salari</a:t>
            </a:r>
            <a:r>
              <a:rPr lang="en-US" sz="1200" i="1" dirty="0">
                <a:solidFill>
                  <a:schemeClr val="bg2"/>
                </a:solidFill>
              </a:rPr>
              <a:t> et al, 2021; Shapiro et al, 2019 </a:t>
            </a:r>
          </a:p>
        </p:txBody>
      </p:sp>
    </p:spTree>
    <p:extLst>
      <p:ext uri="{BB962C8B-B14F-4D97-AF65-F5344CB8AC3E}">
        <p14:creationId xmlns:p14="http://schemas.microsoft.com/office/powerpoint/2010/main" val="3141340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8923-DB4F-C043-B74B-7236A245EF34}"/>
              </a:ext>
            </a:extLst>
          </p:cNvPr>
          <p:cNvSpPr>
            <a:spLocks noGrp="1"/>
          </p:cNvSpPr>
          <p:nvPr>
            <p:ph type="title"/>
          </p:nvPr>
        </p:nvSpPr>
        <p:spPr/>
        <p:txBody>
          <a:bodyPr/>
          <a:lstStyle/>
          <a:p>
            <a:r>
              <a:rPr lang="en-US" dirty="0"/>
              <a:t>Risks from Treatment</a:t>
            </a:r>
          </a:p>
        </p:txBody>
      </p:sp>
      <p:sp>
        <p:nvSpPr>
          <p:cNvPr id="3" name="Content Placeholder 2">
            <a:extLst>
              <a:ext uri="{FF2B5EF4-FFF2-40B4-BE49-F238E27FC236}">
                <a16:creationId xmlns:a16="http://schemas.microsoft.com/office/drawing/2014/main" id="{1D0BA94D-3A7A-C941-8475-75F64B80409F}"/>
              </a:ext>
            </a:extLst>
          </p:cNvPr>
          <p:cNvSpPr>
            <a:spLocks noGrp="1"/>
          </p:cNvSpPr>
          <p:nvPr>
            <p:ph idx="1"/>
          </p:nvPr>
        </p:nvSpPr>
        <p:spPr>
          <a:xfrm>
            <a:off x="228600" y="1524000"/>
            <a:ext cx="5791200" cy="3810000"/>
          </a:xfrm>
        </p:spPr>
        <p:txBody>
          <a:bodyPr>
            <a:normAutofit lnSpcReduction="10000"/>
          </a:bodyPr>
          <a:lstStyle/>
          <a:p>
            <a:r>
              <a:rPr lang="en-US" dirty="0">
                <a:solidFill>
                  <a:srgbClr val="004065"/>
                </a:solidFill>
              </a:rPr>
              <a:t>Aromatase inhibitors (AIs) </a:t>
            </a:r>
            <a:r>
              <a:rPr lang="en-US" dirty="0"/>
              <a:t>- increase the risk of fractures</a:t>
            </a:r>
          </a:p>
          <a:p>
            <a:r>
              <a:rPr lang="en-US" dirty="0">
                <a:solidFill>
                  <a:srgbClr val="004065"/>
                </a:solidFill>
              </a:rPr>
              <a:t>Antiandrogen therapy (ADT) </a:t>
            </a:r>
            <a:r>
              <a:rPr lang="en-US" dirty="0"/>
              <a:t>- accelerate and disrupt the bone turnover process</a:t>
            </a:r>
          </a:p>
          <a:p>
            <a:r>
              <a:rPr lang="en-US" dirty="0">
                <a:solidFill>
                  <a:srgbClr val="004065"/>
                </a:solidFill>
              </a:rPr>
              <a:t>Radiation therapy </a:t>
            </a:r>
            <a:r>
              <a:rPr lang="en-US" dirty="0"/>
              <a:t>can affect the bone in the treatment field</a:t>
            </a:r>
          </a:p>
        </p:txBody>
      </p:sp>
      <p:sp>
        <p:nvSpPr>
          <p:cNvPr id="6" name="TextBox 5">
            <a:extLst>
              <a:ext uri="{FF2B5EF4-FFF2-40B4-BE49-F238E27FC236}">
                <a16:creationId xmlns:a16="http://schemas.microsoft.com/office/drawing/2014/main" id="{295BD183-60F1-4B27-9E89-CDC6770D8A72}"/>
              </a:ext>
            </a:extLst>
          </p:cNvPr>
          <p:cNvSpPr txBox="1"/>
          <p:nvPr/>
        </p:nvSpPr>
        <p:spPr>
          <a:xfrm>
            <a:off x="7772400" y="5334000"/>
            <a:ext cx="1515158" cy="276999"/>
          </a:xfrm>
          <a:prstGeom prst="rect">
            <a:avLst/>
          </a:prstGeom>
          <a:noFill/>
        </p:spPr>
        <p:txBody>
          <a:bodyPr wrap="none" rtlCol="0">
            <a:spAutoFit/>
          </a:bodyPr>
          <a:lstStyle/>
          <a:p>
            <a:r>
              <a:rPr lang="en-US" sz="1200" i="1" dirty="0">
                <a:solidFill>
                  <a:schemeClr val="bg2"/>
                </a:solidFill>
              </a:rPr>
              <a:t>Shapiro et al, 2019 </a:t>
            </a:r>
          </a:p>
        </p:txBody>
      </p:sp>
      <p:pic>
        <p:nvPicPr>
          <p:cNvPr id="7" name="Picture 6">
            <a:extLst>
              <a:ext uri="{FF2B5EF4-FFF2-40B4-BE49-F238E27FC236}">
                <a16:creationId xmlns:a16="http://schemas.microsoft.com/office/drawing/2014/main" id="{0D242506-7EBF-4565-AAE7-B13600B0A5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673" y="1452846"/>
            <a:ext cx="2369127" cy="3159726"/>
          </a:xfrm>
          <a:prstGeom prst="rect">
            <a:avLst/>
          </a:prstGeom>
        </p:spPr>
      </p:pic>
      <p:sp>
        <p:nvSpPr>
          <p:cNvPr id="8" name="TextBox 7">
            <a:extLst>
              <a:ext uri="{FF2B5EF4-FFF2-40B4-BE49-F238E27FC236}">
                <a16:creationId xmlns:a16="http://schemas.microsoft.com/office/drawing/2014/main" id="{E2AE191B-45B6-4E74-BFAC-F07E5AE37776}"/>
              </a:ext>
            </a:extLst>
          </p:cNvPr>
          <p:cNvSpPr txBox="1"/>
          <p:nvPr/>
        </p:nvSpPr>
        <p:spPr>
          <a:xfrm>
            <a:off x="6250642" y="4647208"/>
            <a:ext cx="2436158"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iStock library authorized by subscription</a:t>
            </a:r>
            <a:endParaRPr lang="en-US" sz="1100" dirty="0"/>
          </a:p>
        </p:txBody>
      </p:sp>
    </p:spTree>
    <p:extLst>
      <p:ext uri="{BB962C8B-B14F-4D97-AF65-F5344CB8AC3E}">
        <p14:creationId xmlns:p14="http://schemas.microsoft.com/office/powerpoint/2010/main" val="239417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9B9C-D6E8-7B43-8122-D54ABC31E81C}"/>
              </a:ext>
            </a:extLst>
          </p:cNvPr>
          <p:cNvSpPr>
            <a:spLocks noGrp="1"/>
          </p:cNvSpPr>
          <p:nvPr>
            <p:ph type="title"/>
          </p:nvPr>
        </p:nvSpPr>
        <p:spPr/>
        <p:txBody>
          <a:bodyPr/>
          <a:lstStyle/>
          <a:p>
            <a:r>
              <a:rPr lang="en-US" dirty="0"/>
              <a:t>Risk from Disease Manifestation</a:t>
            </a:r>
          </a:p>
        </p:txBody>
      </p:sp>
      <p:sp>
        <p:nvSpPr>
          <p:cNvPr id="3" name="Content Placeholder 2">
            <a:extLst>
              <a:ext uri="{FF2B5EF4-FFF2-40B4-BE49-F238E27FC236}">
                <a16:creationId xmlns:a16="http://schemas.microsoft.com/office/drawing/2014/main" id="{E9AAD730-A81F-174C-BA03-415BFBA0D2E6}"/>
              </a:ext>
            </a:extLst>
          </p:cNvPr>
          <p:cNvSpPr>
            <a:spLocks noGrp="1"/>
          </p:cNvSpPr>
          <p:nvPr>
            <p:ph idx="1"/>
          </p:nvPr>
        </p:nvSpPr>
        <p:spPr>
          <a:xfrm>
            <a:off x="457200" y="1524000"/>
            <a:ext cx="5562600" cy="3810000"/>
          </a:xfrm>
        </p:spPr>
        <p:txBody>
          <a:bodyPr>
            <a:normAutofit/>
          </a:bodyPr>
          <a:lstStyle/>
          <a:p>
            <a:r>
              <a:rPr lang="en-US" dirty="0"/>
              <a:t>Physical, metabolic, and psychosocial changes in patients with cancer, can lead to </a:t>
            </a:r>
            <a:r>
              <a:rPr lang="en-US" dirty="0">
                <a:solidFill>
                  <a:srgbClr val="004065"/>
                </a:solidFill>
              </a:rPr>
              <a:t>bone atrophy</a:t>
            </a:r>
          </a:p>
          <a:p>
            <a:pPr lvl="1"/>
            <a:r>
              <a:rPr lang="en-US" dirty="0"/>
              <a:t>Cancer cachexia (“wasting”)</a:t>
            </a:r>
          </a:p>
          <a:p>
            <a:pPr lvl="1"/>
            <a:r>
              <a:rPr lang="en-US" dirty="0"/>
              <a:t>Cancer-related fatigue</a:t>
            </a:r>
          </a:p>
        </p:txBody>
      </p:sp>
      <p:pic>
        <p:nvPicPr>
          <p:cNvPr id="5" name="Picture 4" descr="A person sleeping on a table&#10;&#10;Description automatically generated with medium confidence">
            <a:extLst>
              <a:ext uri="{FF2B5EF4-FFF2-40B4-BE49-F238E27FC236}">
                <a16:creationId xmlns:a16="http://schemas.microsoft.com/office/drawing/2014/main" id="{E5667FF2-AA3B-CB44-B111-3ADDAE2D30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056" r="22056"/>
          <a:stretch/>
        </p:blipFill>
        <p:spPr>
          <a:xfrm>
            <a:off x="6324600" y="1524000"/>
            <a:ext cx="2082801" cy="3124200"/>
          </a:xfrm>
          <a:prstGeom prst="rect">
            <a:avLst/>
          </a:prstGeom>
        </p:spPr>
      </p:pic>
      <p:sp>
        <p:nvSpPr>
          <p:cNvPr id="6" name="TextBox 5">
            <a:extLst>
              <a:ext uri="{FF2B5EF4-FFF2-40B4-BE49-F238E27FC236}">
                <a16:creationId xmlns:a16="http://schemas.microsoft.com/office/drawing/2014/main" id="{72B4274D-36BC-4E0B-A796-55770CBCD9AA}"/>
              </a:ext>
            </a:extLst>
          </p:cNvPr>
          <p:cNvSpPr txBox="1"/>
          <p:nvPr/>
        </p:nvSpPr>
        <p:spPr>
          <a:xfrm>
            <a:off x="6250642" y="4647208"/>
            <a:ext cx="2436158"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Canva library authorized by subscription</a:t>
            </a:r>
            <a:endParaRPr lang="en-US" sz="1100" dirty="0"/>
          </a:p>
        </p:txBody>
      </p:sp>
      <p:sp>
        <p:nvSpPr>
          <p:cNvPr id="7" name="TextBox 6">
            <a:extLst>
              <a:ext uri="{FF2B5EF4-FFF2-40B4-BE49-F238E27FC236}">
                <a16:creationId xmlns:a16="http://schemas.microsoft.com/office/drawing/2014/main" id="{58401753-F102-4B39-B67D-E1E901B259BC}"/>
              </a:ext>
            </a:extLst>
          </p:cNvPr>
          <p:cNvSpPr txBox="1"/>
          <p:nvPr/>
        </p:nvSpPr>
        <p:spPr>
          <a:xfrm>
            <a:off x="6291349" y="5334000"/>
            <a:ext cx="3004156" cy="276999"/>
          </a:xfrm>
          <a:prstGeom prst="rect">
            <a:avLst/>
          </a:prstGeom>
          <a:noFill/>
        </p:spPr>
        <p:txBody>
          <a:bodyPr wrap="none" rtlCol="0">
            <a:spAutoFit/>
          </a:bodyPr>
          <a:lstStyle/>
          <a:p>
            <a:r>
              <a:rPr lang="en-US" sz="1200" i="1" dirty="0" err="1">
                <a:solidFill>
                  <a:schemeClr val="bg2"/>
                </a:solidFill>
              </a:rPr>
              <a:t>Dhanapal</a:t>
            </a:r>
            <a:r>
              <a:rPr lang="en-US" sz="1200" i="1" dirty="0">
                <a:solidFill>
                  <a:schemeClr val="bg2"/>
                </a:solidFill>
              </a:rPr>
              <a:t> et al, 2011; Shapiro et al, 2019 </a:t>
            </a:r>
          </a:p>
        </p:txBody>
      </p:sp>
    </p:spTree>
    <p:extLst>
      <p:ext uri="{BB962C8B-B14F-4D97-AF65-F5344CB8AC3E}">
        <p14:creationId xmlns:p14="http://schemas.microsoft.com/office/powerpoint/2010/main" val="3187129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408F-9399-4D47-BC5E-28AC9D57DEB6}"/>
              </a:ext>
            </a:extLst>
          </p:cNvPr>
          <p:cNvSpPr>
            <a:spLocks noGrp="1"/>
          </p:cNvSpPr>
          <p:nvPr>
            <p:ph type="title"/>
          </p:nvPr>
        </p:nvSpPr>
        <p:spPr/>
        <p:txBody>
          <a:bodyPr/>
          <a:lstStyle/>
          <a:p>
            <a:r>
              <a:rPr lang="en-US" dirty="0"/>
              <a:t>Quantifying Risk Estimates</a:t>
            </a:r>
          </a:p>
        </p:txBody>
      </p:sp>
      <p:sp>
        <p:nvSpPr>
          <p:cNvPr id="3" name="Content Placeholder 2">
            <a:extLst>
              <a:ext uri="{FF2B5EF4-FFF2-40B4-BE49-F238E27FC236}">
                <a16:creationId xmlns:a16="http://schemas.microsoft.com/office/drawing/2014/main" id="{8970C605-6DE8-C54E-8FDE-C296AE850667}"/>
              </a:ext>
            </a:extLst>
          </p:cNvPr>
          <p:cNvSpPr>
            <a:spLocks noGrp="1"/>
          </p:cNvSpPr>
          <p:nvPr>
            <p:ph idx="1"/>
          </p:nvPr>
        </p:nvSpPr>
        <p:spPr>
          <a:xfrm>
            <a:off x="457200" y="1447800"/>
            <a:ext cx="5638800" cy="3810000"/>
          </a:xfrm>
        </p:spPr>
        <p:txBody>
          <a:bodyPr>
            <a:normAutofit/>
          </a:bodyPr>
          <a:lstStyle/>
          <a:p>
            <a:r>
              <a:rPr lang="en-US" dirty="0"/>
              <a:t>Fracture Risk Assessment Tool (</a:t>
            </a:r>
            <a:r>
              <a:rPr lang="en-US" dirty="0">
                <a:solidFill>
                  <a:srgbClr val="004065"/>
                </a:solidFill>
              </a:rPr>
              <a:t>FRAX</a:t>
            </a:r>
            <a:r>
              <a:rPr lang="en-US" dirty="0"/>
              <a:t>) assists in quantifying risk estimates in patients</a:t>
            </a:r>
          </a:p>
          <a:p>
            <a:r>
              <a:rPr lang="en-US" dirty="0"/>
              <a:t>Assessment tools not yet validated in cancer patients</a:t>
            </a:r>
          </a:p>
        </p:txBody>
      </p:sp>
      <p:pic>
        <p:nvPicPr>
          <p:cNvPr id="6" name="Picture 5" descr="A doctor talking to a patient&#10;&#10;Description automatically generated with medium confidence">
            <a:extLst>
              <a:ext uri="{FF2B5EF4-FFF2-40B4-BE49-F238E27FC236}">
                <a16:creationId xmlns:a16="http://schemas.microsoft.com/office/drawing/2014/main" id="{9C8511BA-61DC-7049-9E3B-FED0A8CDB1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991" r="22288"/>
          <a:stretch/>
        </p:blipFill>
        <p:spPr>
          <a:xfrm>
            <a:off x="6572596" y="1464425"/>
            <a:ext cx="2133600" cy="3200398"/>
          </a:xfrm>
          <a:prstGeom prst="rect">
            <a:avLst/>
          </a:prstGeom>
        </p:spPr>
      </p:pic>
      <p:sp>
        <p:nvSpPr>
          <p:cNvPr id="5" name="TextBox 4">
            <a:extLst>
              <a:ext uri="{FF2B5EF4-FFF2-40B4-BE49-F238E27FC236}">
                <a16:creationId xmlns:a16="http://schemas.microsoft.com/office/drawing/2014/main" id="{1B719904-2DF7-45C6-B940-AD7E0B602137}"/>
              </a:ext>
            </a:extLst>
          </p:cNvPr>
          <p:cNvSpPr txBox="1"/>
          <p:nvPr/>
        </p:nvSpPr>
        <p:spPr>
          <a:xfrm>
            <a:off x="6572596" y="4682833"/>
            <a:ext cx="2436158"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Canva library authorized by subscription</a:t>
            </a:r>
            <a:endParaRPr lang="en-US" sz="1100" dirty="0"/>
          </a:p>
        </p:txBody>
      </p:sp>
      <p:sp>
        <p:nvSpPr>
          <p:cNvPr id="7" name="TextBox 6">
            <a:extLst>
              <a:ext uri="{FF2B5EF4-FFF2-40B4-BE49-F238E27FC236}">
                <a16:creationId xmlns:a16="http://schemas.microsoft.com/office/drawing/2014/main" id="{DAC6AABA-FF74-4CC3-838F-03822843A165}"/>
              </a:ext>
            </a:extLst>
          </p:cNvPr>
          <p:cNvSpPr txBox="1"/>
          <p:nvPr/>
        </p:nvSpPr>
        <p:spPr>
          <a:xfrm>
            <a:off x="7653251" y="5263342"/>
            <a:ext cx="1515158" cy="276999"/>
          </a:xfrm>
          <a:prstGeom prst="rect">
            <a:avLst/>
          </a:prstGeom>
          <a:noFill/>
        </p:spPr>
        <p:txBody>
          <a:bodyPr wrap="none" rtlCol="0">
            <a:spAutoFit/>
          </a:bodyPr>
          <a:lstStyle/>
          <a:p>
            <a:r>
              <a:rPr lang="en-US" sz="1200" i="1" dirty="0">
                <a:solidFill>
                  <a:schemeClr val="bg2"/>
                </a:solidFill>
              </a:rPr>
              <a:t>Shapiro et al, 2019 </a:t>
            </a:r>
          </a:p>
        </p:txBody>
      </p:sp>
    </p:spTree>
    <p:extLst>
      <p:ext uri="{BB962C8B-B14F-4D97-AF65-F5344CB8AC3E}">
        <p14:creationId xmlns:p14="http://schemas.microsoft.com/office/powerpoint/2010/main" val="302921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E16C-C71B-FE45-B680-20797ECB6C34}"/>
              </a:ext>
            </a:extLst>
          </p:cNvPr>
          <p:cNvSpPr>
            <a:spLocks noGrp="1"/>
          </p:cNvSpPr>
          <p:nvPr>
            <p:ph type="title"/>
          </p:nvPr>
        </p:nvSpPr>
        <p:spPr/>
        <p:txBody>
          <a:bodyPr>
            <a:normAutofit fontScale="90000"/>
          </a:bodyPr>
          <a:lstStyle/>
          <a:p>
            <a:r>
              <a:rPr lang="en-US" dirty="0"/>
              <a:t>American Society of Clinical Oncology Recommendations</a:t>
            </a:r>
          </a:p>
        </p:txBody>
      </p:sp>
      <p:graphicFrame>
        <p:nvGraphicFramePr>
          <p:cNvPr id="4" name="Content Placeholder 3">
            <a:extLst>
              <a:ext uri="{FF2B5EF4-FFF2-40B4-BE49-F238E27FC236}">
                <a16:creationId xmlns:a16="http://schemas.microsoft.com/office/drawing/2014/main" id="{45B706DC-CBA5-F94F-90CD-4A6CC1FAEB4A}"/>
              </a:ext>
            </a:extLst>
          </p:cNvPr>
          <p:cNvGraphicFramePr>
            <a:graphicFrameLocks noGrp="1"/>
          </p:cNvGraphicFramePr>
          <p:nvPr>
            <p:ph idx="1"/>
            <p:extLst>
              <p:ext uri="{D42A27DB-BD31-4B8C-83A1-F6EECF244321}">
                <p14:modId xmlns:p14="http://schemas.microsoft.com/office/powerpoint/2010/main" val="4005113259"/>
              </p:ext>
            </p:extLst>
          </p:nvPr>
        </p:nvGraphicFramePr>
        <p:xfrm>
          <a:off x="457200" y="16002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4985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285EE-68F3-2649-B8C4-1AE4A7CC993A}"/>
              </a:ext>
            </a:extLst>
          </p:cNvPr>
          <p:cNvSpPr>
            <a:spLocks noGrp="1"/>
          </p:cNvSpPr>
          <p:nvPr>
            <p:ph type="title"/>
          </p:nvPr>
        </p:nvSpPr>
        <p:spPr/>
        <p:txBody>
          <a:bodyPr/>
          <a:lstStyle/>
          <a:p>
            <a:r>
              <a:rPr lang="en-US" dirty="0"/>
              <a:t>Bone Mineral Density Testing</a:t>
            </a:r>
          </a:p>
        </p:txBody>
      </p:sp>
      <p:sp>
        <p:nvSpPr>
          <p:cNvPr id="3" name="Content Placeholder 2">
            <a:extLst>
              <a:ext uri="{FF2B5EF4-FFF2-40B4-BE49-F238E27FC236}">
                <a16:creationId xmlns:a16="http://schemas.microsoft.com/office/drawing/2014/main" id="{907406A4-2357-5C42-911E-D0B860A2E395}"/>
              </a:ext>
            </a:extLst>
          </p:cNvPr>
          <p:cNvSpPr>
            <a:spLocks noGrp="1"/>
          </p:cNvSpPr>
          <p:nvPr>
            <p:ph idx="1"/>
          </p:nvPr>
        </p:nvSpPr>
        <p:spPr>
          <a:xfrm>
            <a:off x="457199" y="1600201"/>
            <a:ext cx="5867401" cy="3810000"/>
          </a:xfrm>
        </p:spPr>
        <p:txBody>
          <a:bodyPr>
            <a:normAutofit/>
          </a:bodyPr>
          <a:lstStyle/>
          <a:p>
            <a:r>
              <a:rPr lang="en-US" dirty="0"/>
              <a:t>Bone mineral density (BMD) testing with central/axial dual x-ray absorptiometry (</a:t>
            </a:r>
            <a:r>
              <a:rPr lang="en-US" dirty="0">
                <a:solidFill>
                  <a:srgbClr val="004065"/>
                </a:solidFill>
              </a:rPr>
              <a:t>DXA</a:t>
            </a:r>
            <a:r>
              <a:rPr lang="en-US" dirty="0"/>
              <a:t>)</a:t>
            </a:r>
          </a:p>
        </p:txBody>
      </p:sp>
      <p:pic>
        <p:nvPicPr>
          <p:cNvPr id="4" name="Picture 3" descr="A doctor attending to a patient&#10;&#10;Description automatically generated with medium confidence">
            <a:extLst>
              <a:ext uri="{FF2B5EF4-FFF2-40B4-BE49-F238E27FC236}">
                <a16:creationId xmlns:a16="http://schemas.microsoft.com/office/drawing/2014/main" id="{9BF69D46-A4A3-794E-8596-EF199D9A2F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194" r="21125"/>
          <a:stretch/>
        </p:blipFill>
        <p:spPr>
          <a:xfrm>
            <a:off x="6513022" y="1447800"/>
            <a:ext cx="2209800" cy="3156856"/>
          </a:xfrm>
          <a:prstGeom prst="rect">
            <a:avLst/>
          </a:prstGeom>
        </p:spPr>
      </p:pic>
      <p:sp>
        <p:nvSpPr>
          <p:cNvPr id="5" name="TextBox 4">
            <a:extLst>
              <a:ext uri="{FF2B5EF4-FFF2-40B4-BE49-F238E27FC236}">
                <a16:creationId xmlns:a16="http://schemas.microsoft.com/office/drawing/2014/main" id="{BDD1C68E-A35E-4D5A-ACF8-67968399ED7C}"/>
              </a:ext>
            </a:extLst>
          </p:cNvPr>
          <p:cNvSpPr txBox="1"/>
          <p:nvPr/>
        </p:nvSpPr>
        <p:spPr>
          <a:xfrm>
            <a:off x="6513022" y="4596343"/>
            <a:ext cx="2436158"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Canva library authorized by subscription</a:t>
            </a:r>
            <a:endParaRPr lang="en-US" sz="1100" dirty="0"/>
          </a:p>
        </p:txBody>
      </p:sp>
      <p:sp>
        <p:nvSpPr>
          <p:cNvPr id="6" name="TextBox 5">
            <a:extLst>
              <a:ext uri="{FF2B5EF4-FFF2-40B4-BE49-F238E27FC236}">
                <a16:creationId xmlns:a16="http://schemas.microsoft.com/office/drawing/2014/main" id="{2BABDC1B-5ECC-4DC3-B57B-06FA0F275288}"/>
              </a:ext>
            </a:extLst>
          </p:cNvPr>
          <p:cNvSpPr txBox="1"/>
          <p:nvPr/>
        </p:nvSpPr>
        <p:spPr>
          <a:xfrm>
            <a:off x="7653251" y="5263342"/>
            <a:ext cx="1515158" cy="276999"/>
          </a:xfrm>
          <a:prstGeom prst="rect">
            <a:avLst/>
          </a:prstGeom>
          <a:noFill/>
        </p:spPr>
        <p:txBody>
          <a:bodyPr wrap="none" rtlCol="0">
            <a:spAutoFit/>
          </a:bodyPr>
          <a:lstStyle/>
          <a:p>
            <a:r>
              <a:rPr lang="en-US" sz="1200" i="1" dirty="0">
                <a:solidFill>
                  <a:schemeClr val="bg2"/>
                </a:solidFill>
              </a:rPr>
              <a:t>Shapiro et al, 2019 </a:t>
            </a:r>
          </a:p>
        </p:txBody>
      </p:sp>
    </p:spTree>
    <p:extLst>
      <p:ext uri="{BB962C8B-B14F-4D97-AF65-F5344CB8AC3E}">
        <p14:creationId xmlns:p14="http://schemas.microsoft.com/office/powerpoint/2010/main" val="404472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A9C76-0225-3044-9E7F-3586CBEDBFFE}"/>
              </a:ext>
            </a:extLst>
          </p:cNvPr>
          <p:cNvSpPr>
            <a:spLocks noGrp="1"/>
          </p:cNvSpPr>
          <p:nvPr>
            <p:ph type="title"/>
          </p:nvPr>
        </p:nvSpPr>
        <p:spPr/>
        <p:txBody>
          <a:bodyPr>
            <a:normAutofit fontScale="90000"/>
          </a:bodyPr>
          <a:lstStyle/>
          <a:p>
            <a:r>
              <a:rPr lang="en-US" dirty="0"/>
              <a:t>Bone Mineral Density Testing (Cont.)</a:t>
            </a:r>
          </a:p>
        </p:txBody>
      </p:sp>
      <p:sp>
        <p:nvSpPr>
          <p:cNvPr id="3" name="Content Placeholder 2">
            <a:extLst>
              <a:ext uri="{FF2B5EF4-FFF2-40B4-BE49-F238E27FC236}">
                <a16:creationId xmlns:a16="http://schemas.microsoft.com/office/drawing/2014/main" id="{7C9A4DCA-F3FF-2E40-B8B8-0BF2CA761114}"/>
              </a:ext>
            </a:extLst>
          </p:cNvPr>
          <p:cNvSpPr>
            <a:spLocks noGrp="1"/>
          </p:cNvSpPr>
          <p:nvPr>
            <p:ph idx="1"/>
          </p:nvPr>
        </p:nvSpPr>
        <p:spPr>
          <a:xfrm>
            <a:off x="457200" y="1600201"/>
            <a:ext cx="5365380" cy="3810000"/>
          </a:xfrm>
        </p:spPr>
        <p:txBody>
          <a:bodyPr>
            <a:normAutofit lnSpcReduction="10000"/>
          </a:bodyPr>
          <a:lstStyle/>
          <a:p>
            <a:r>
              <a:rPr lang="en-US" dirty="0"/>
              <a:t>BMD testing should be offered </a:t>
            </a:r>
            <a:r>
              <a:rPr lang="en-US" dirty="0">
                <a:solidFill>
                  <a:srgbClr val="004065"/>
                </a:solidFill>
              </a:rPr>
              <a:t>every 2 years </a:t>
            </a:r>
            <a:r>
              <a:rPr lang="en-US" dirty="0"/>
              <a:t>to patients with </a:t>
            </a:r>
            <a:r>
              <a:rPr lang="en-US" dirty="0">
                <a:solidFill>
                  <a:srgbClr val="004065"/>
                </a:solidFill>
              </a:rPr>
              <a:t>nonmetastatic cancer </a:t>
            </a:r>
            <a:r>
              <a:rPr lang="en-US" dirty="0"/>
              <a:t>who: </a:t>
            </a:r>
          </a:p>
          <a:p>
            <a:pPr lvl="1"/>
            <a:r>
              <a:rPr lang="en-US" dirty="0"/>
              <a:t>Are prescribed a drug that causes bone loss or</a:t>
            </a:r>
          </a:p>
          <a:p>
            <a:pPr lvl="1"/>
            <a:r>
              <a:rPr lang="en-US" dirty="0"/>
              <a:t>Have a baseline BMD near threshold of treatment</a:t>
            </a:r>
          </a:p>
        </p:txBody>
      </p:sp>
      <p:pic>
        <p:nvPicPr>
          <p:cNvPr id="6" name="Picture 5" descr="Icon&#10;&#10;Description automatically generated">
            <a:extLst>
              <a:ext uri="{FF2B5EF4-FFF2-40B4-BE49-F238E27FC236}">
                <a16:creationId xmlns:a16="http://schemas.microsoft.com/office/drawing/2014/main" id="{79C0622E-D272-4B14-87F3-E6F1DEDAB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447800"/>
            <a:ext cx="1476938" cy="1467221"/>
          </a:xfrm>
          <a:prstGeom prst="rect">
            <a:avLst/>
          </a:prstGeom>
        </p:spPr>
      </p:pic>
      <p:pic>
        <p:nvPicPr>
          <p:cNvPr id="8" name="Picture 7" descr="Icon&#10;&#10;Description automatically generated">
            <a:extLst>
              <a:ext uri="{FF2B5EF4-FFF2-40B4-BE49-F238E27FC236}">
                <a16:creationId xmlns:a16="http://schemas.microsoft.com/office/drawing/2014/main" id="{49C63790-2F61-48FB-A2CB-086870F84D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2971800"/>
            <a:ext cx="1476938" cy="1470036"/>
          </a:xfrm>
          <a:prstGeom prst="rect">
            <a:avLst/>
          </a:prstGeom>
        </p:spPr>
      </p:pic>
      <p:sp>
        <p:nvSpPr>
          <p:cNvPr id="9" name="TextBox 8">
            <a:extLst>
              <a:ext uri="{FF2B5EF4-FFF2-40B4-BE49-F238E27FC236}">
                <a16:creationId xmlns:a16="http://schemas.microsoft.com/office/drawing/2014/main" id="{ED0271E1-FE9A-4DD1-9EF3-805B099339F0}"/>
              </a:ext>
            </a:extLst>
          </p:cNvPr>
          <p:cNvSpPr txBox="1"/>
          <p:nvPr/>
        </p:nvSpPr>
        <p:spPr>
          <a:xfrm>
            <a:off x="6553200" y="4441836"/>
            <a:ext cx="2436158"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Illustrations from iStock library authorized by subscription</a:t>
            </a:r>
            <a:endParaRPr lang="en-US" sz="1100" dirty="0"/>
          </a:p>
        </p:txBody>
      </p:sp>
      <p:sp>
        <p:nvSpPr>
          <p:cNvPr id="10" name="TextBox 9">
            <a:extLst>
              <a:ext uri="{FF2B5EF4-FFF2-40B4-BE49-F238E27FC236}">
                <a16:creationId xmlns:a16="http://schemas.microsoft.com/office/drawing/2014/main" id="{375F9F82-27AF-4A2A-B963-CA24ABDD9BC6}"/>
              </a:ext>
            </a:extLst>
          </p:cNvPr>
          <p:cNvSpPr txBox="1"/>
          <p:nvPr/>
        </p:nvSpPr>
        <p:spPr>
          <a:xfrm>
            <a:off x="7653251" y="5263342"/>
            <a:ext cx="1515158" cy="276999"/>
          </a:xfrm>
          <a:prstGeom prst="rect">
            <a:avLst/>
          </a:prstGeom>
          <a:noFill/>
        </p:spPr>
        <p:txBody>
          <a:bodyPr wrap="none" rtlCol="0">
            <a:spAutoFit/>
          </a:bodyPr>
          <a:lstStyle/>
          <a:p>
            <a:r>
              <a:rPr lang="en-US" sz="1200" i="1" dirty="0">
                <a:solidFill>
                  <a:schemeClr val="bg2"/>
                </a:solidFill>
              </a:rPr>
              <a:t>Shapiro et al, 2019 </a:t>
            </a:r>
          </a:p>
        </p:txBody>
      </p:sp>
    </p:spTree>
    <p:extLst>
      <p:ext uri="{BB962C8B-B14F-4D97-AF65-F5344CB8AC3E}">
        <p14:creationId xmlns:p14="http://schemas.microsoft.com/office/powerpoint/2010/main" val="1727683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E16C-C71B-FE45-B680-20797ECB6C34}"/>
              </a:ext>
            </a:extLst>
          </p:cNvPr>
          <p:cNvSpPr>
            <a:spLocks noGrp="1"/>
          </p:cNvSpPr>
          <p:nvPr>
            <p:ph type="title"/>
          </p:nvPr>
        </p:nvSpPr>
        <p:spPr/>
        <p:txBody>
          <a:bodyPr>
            <a:normAutofit fontScale="90000"/>
          </a:bodyPr>
          <a:lstStyle/>
          <a:p>
            <a:r>
              <a:rPr lang="en-US" dirty="0"/>
              <a:t>American Society of Clinical Oncology Recommendations</a:t>
            </a:r>
          </a:p>
        </p:txBody>
      </p:sp>
      <p:graphicFrame>
        <p:nvGraphicFramePr>
          <p:cNvPr id="4" name="Content Placeholder 3">
            <a:extLst>
              <a:ext uri="{FF2B5EF4-FFF2-40B4-BE49-F238E27FC236}">
                <a16:creationId xmlns:a16="http://schemas.microsoft.com/office/drawing/2014/main" id="{45B706DC-CBA5-F94F-90CD-4A6CC1FAEB4A}"/>
              </a:ext>
            </a:extLst>
          </p:cNvPr>
          <p:cNvGraphicFramePr>
            <a:graphicFrameLocks noGrp="1"/>
          </p:cNvGraphicFramePr>
          <p:nvPr>
            <p:ph idx="1"/>
            <p:extLst>
              <p:ext uri="{D42A27DB-BD31-4B8C-83A1-F6EECF244321}">
                <p14:modId xmlns:p14="http://schemas.microsoft.com/office/powerpoint/2010/main" val="2635695895"/>
              </p:ext>
            </p:extLst>
          </p:nvPr>
        </p:nvGraphicFramePr>
        <p:xfrm>
          <a:off x="457200" y="16002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2785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0AF5-EF9E-0A41-B9BE-13DA55734F27}"/>
              </a:ext>
            </a:extLst>
          </p:cNvPr>
          <p:cNvSpPr>
            <a:spLocks noGrp="1"/>
          </p:cNvSpPr>
          <p:nvPr>
            <p:ph type="title"/>
          </p:nvPr>
        </p:nvSpPr>
        <p:spPr/>
        <p:txBody>
          <a:bodyPr/>
          <a:lstStyle/>
          <a:p>
            <a:r>
              <a:rPr lang="en-US" dirty="0"/>
              <a:t>Nonpharmacologic Interventions</a:t>
            </a:r>
          </a:p>
        </p:txBody>
      </p:sp>
      <p:graphicFrame>
        <p:nvGraphicFramePr>
          <p:cNvPr id="7" name="Content Placeholder 3">
            <a:extLst>
              <a:ext uri="{FF2B5EF4-FFF2-40B4-BE49-F238E27FC236}">
                <a16:creationId xmlns:a16="http://schemas.microsoft.com/office/drawing/2014/main" id="{8B28BE65-1A02-A343-AF7A-DF4F21057138}"/>
              </a:ext>
            </a:extLst>
          </p:cNvPr>
          <p:cNvGraphicFramePr>
            <a:graphicFrameLocks/>
          </p:cNvGraphicFramePr>
          <p:nvPr>
            <p:extLst>
              <p:ext uri="{D42A27DB-BD31-4B8C-83A1-F6EECF244321}">
                <p14:modId xmlns:p14="http://schemas.microsoft.com/office/powerpoint/2010/main" val="2794379659"/>
              </p:ext>
            </p:extLst>
          </p:nvPr>
        </p:nvGraphicFramePr>
        <p:xfrm>
          <a:off x="0" y="1691481"/>
          <a:ext cx="9144000" cy="347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4DF87CE-EBBC-4E61-B6EF-BB839CBD3E88}"/>
              </a:ext>
            </a:extLst>
          </p:cNvPr>
          <p:cNvSpPr txBox="1"/>
          <p:nvPr/>
        </p:nvSpPr>
        <p:spPr>
          <a:xfrm>
            <a:off x="7653251" y="5263342"/>
            <a:ext cx="1515158" cy="276999"/>
          </a:xfrm>
          <a:prstGeom prst="rect">
            <a:avLst/>
          </a:prstGeom>
          <a:noFill/>
        </p:spPr>
        <p:txBody>
          <a:bodyPr wrap="none" rtlCol="0">
            <a:spAutoFit/>
          </a:bodyPr>
          <a:lstStyle/>
          <a:p>
            <a:r>
              <a:rPr lang="en-US" sz="1200" i="1" dirty="0">
                <a:solidFill>
                  <a:schemeClr val="bg2"/>
                </a:solidFill>
              </a:rPr>
              <a:t>Shapiro et al, 2019 </a:t>
            </a:r>
          </a:p>
        </p:txBody>
      </p:sp>
    </p:spTree>
    <p:extLst>
      <p:ext uri="{BB962C8B-B14F-4D97-AF65-F5344CB8AC3E}">
        <p14:creationId xmlns:p14="http://schemas.microsoft.com/office/powerpoint/2010/main" val="308976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ubtitle 1"/>
          <p:cNvSpPr>
            <a:spLocks noGrp="1"/>
          </p:cNvSpPr>
          <p:nvPr>
            <p:ph type="subTitle" idx="1"/>
            <p:custDataLst>
              <p:tags r:id="rId1"/>
            </p:custDataLst>
          </p:nvPr>
        </p:nvSpPr>
        <p:spPr>
          <a:xfrm>
            <a:off x="2590800" y="3657600"/>
            <a:ext cx="6324599" cy="1752600"/>
          </a:xfrm>
        </p:spPr>
        <p:txBody>
          <a:bodyPr/>
          <a:lstStyle/>
          <a:p>
            <a:pPr eaLnBrk="1" hangingPunct="1"/>
            <a:r>
              <a:rPr lang="en-US" altLang="en-US" sz="2800" dirty="0">
                <a:solidFill>
                  <a:schemeClr val="bg1"/>
                </a:solidFill>
              </a:rPr>
              <a:t>Charles L. Shapiro, MD</a:t>
            </a:r>
          </a:p>
          <a:p>
            <a:pPr eaLnBrk="1" hangingPunct="1"/>
            <a:r>
              <a:rPr lang="en-US" altLang="en-US" sz="2800" dirty="0">
                <a:solidFill>
                  <a:schemeClr val="bg1"/>
                </a:solidFill>
              </a:rPr>
              <a:t>Professor, Medicine, Hematology and Medical Oncology</a:t>
            </a:r>
          </a:p>
          <a:p>
            <a:pPr eaLnBrk="1" hangingPunct="1"/>
            <a:r>
              <a:rPr lang="en-US" altLang="en-US" sz="2800" dirty="0">
                <a:solidFill>
                  <a:schemeClr val="bg1"/>
                </a:solidFill>
              </a:rPr>
              <a:t>Mount Sinai Hospital</a:t>
            </a:r>
          </a:p>
          <a:p>
            <a:pPr eaLnBrk="1" hangingPunct="1"/>
            <a:endParaRPr lang="en-US" altLang="en-US" sz="2800" dirty="0">
              <a:solidFill>
                <a:schemeClr val="bg1"/>
              </a:solidFill>
            </a:endParaRPr>
          </a:p>
        </p:txBody>
      </p:sp>
      <p:sp>
        <p:nvSpPr>
          <p:cNvPr id="2" name="Title 1"/>
          <p:cNvSpPr>
            <a:spLocks noGrp="1"/>
          </p:cNvSpPr>
          <p:nvPr>
            <p:ph type="title"/>
            <p:custDataLst>
              <p:tags r:id="rId2"/>
            </p:custDataLst>
          </p:nvPr>
        </p:nvSpPr>
        <p:spPr>
          <a:xfrm>
            <a:off x="2590800" y="876946"/>
            <a:ext cx="6324599" cy="2514600"/>
          </a:xfrm>
        </p:spPr>
        <p:txBody>
          <a:bodyPr>
            <a:noAutofit/>
          </a:bodyPr>
          <a:lstStyle/>
          <a:p>
            <a:r>
              <a:rPr lang="en-US" sz="3600" dirty="0"/>
              <a:t>Osteoporosis Management in Adult Survivors of Nonmetastatic Cancer</a:t>
            </a:r>
          </a:p>
        </p:txBody>
      </p:sp>
    </p:spTree>
    <p:extLst>
      <p:ext uri="{BB962C8B-B14F-4D97-AF65-F5344CB8AC3E}">
        <p14:creationId xmlns:p14="http://schemas.microsoft.com/office/powerpoint/2010/main" val="3484391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0B796-0CF9-F641-8BAA-2FC8B3CA9129}"/>
              </a:ext>
            </a:extLst>
          </p:cNvPr>
          <p:cNvSpPr>
            <a:spLocks noGrp="1"/>
          </p:cNvSpPr>
          <p:nvPr>
            <p:ph type="title"/>
          </p:nvPr>
        </p:nvSpPr>
        <p:spPr/>
        <p:txBody>
          <a:bodyPr>
            <a:normAutofit fontScale="90000"/>
          </a:bodyPr>
          <a:lstStyle/>
          <a:p>
            <a:r>
              <a:rPr lang="en-US" dirty="0"/>
              <a:t>Nonpharmacologic Interventions – Cancer Populations</a:t>
            </a:r>
          </a:p>
        </p:txBody>
      </p:sp>
      <p:sp>
        <p:nvSpPr>
          <p:cNvPr id="3" name="Content Placeholder 2">
            <a:extLst>
              <a:ext uri="{FF2B5EF4-FFF2-40B4-BE49-F238E27FC236}">
                <a16:creationId xmlns:a16="http://schemas.microsoft.com/office/drawing/2014/main" id="{99A37E8F-BB48-204F-8B92-AE8B37C04354}"/>
              </a:ext>
            </a:extLst>
          </p:cNvPr>
          <p:cNvSpPr>
            <a:spLocks noGrp="1"/>
          </p:cNvSpPr>
          <p:nvPr>
            <p:ph idx="1"/>
          </p:nvPr>
        </p:nvSpPr>
        <p:spPr>
          <a:xfrm>
            <a:off x="304799" y="1676399"/>
            <a:ext cx="5332615" cy="3617343"/>
          </a:xfrm>
        </p:spPr>
        <p:txBody>
          <a:bodyPr>
            <a:normAutofit/>
          </a:bodyPr>
          <a:lstStyle/>
          <a:p>
            <a:r>
              <a:rPr lang="en-US" dirty="0"/>
              <a:t>Dosing suggestions in noncancer populations </a:t>
            </a:r>
            <a:r>
              <a:rPr lang="en-US" dirty="0">
                <a:solidFill>
                  <a:srgbClr val="004065"/>
                </a:solidFill>
              </a:rPr>
              <a:t>may not be adequate </a:t>
            </a:r>
            <a:r>
              <a:rPr lang="en-US" dirty="0"/>
              <a:t>in oncology settings</a:t>
            </a:r>
          </a:p>
          <a:p>
            <a:r>
              <a:rPr lang="en-US" dirty="0"/>
              <a:t>Checking levels of </a:t>
            </a:r>
            <a:r>
              <a:rPr lang="en-US" dirty="0">
                <a:solidFill>
                  <a:srgbClr val="004065"/>
                </a:solidFill>
              </a:rPr>
              <a:t>vitamin D</a:t>
            </a:r>
            <a:r>
              <a:rPr lang="en-US" dirty="0"/>
              <a:t> is strongly recommended</a:t>
            </a:r>
          </a:p>
        </p:txBody>
      </p:sp>
      <p:pic>
        <p:nvPicPr>
          <p:cNvPr id="5" name="Picture 4" descr="Elderly woman exercising">
            <a:extLst>
              <a:ext uri="{FF2B5EF4-FFF2-40B4-BE49-F238E27FC236}">
                <a16:creationId xmlns:a16="http://schemas.microsoft.com/office/drawing/2014/main" id="{D189A929-A9D2-D142-8607-568A34D3B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522" y="1823264"/>
            <a:ext cx="2971800" cy="1981200"/>
          </a:xfrm>
          <a:prstGeom prst="rect">
            <a:avLst/>
          </a:prstGeom>
        </p:spPr>
      </p:pic>
      <p:sp>
        <p:nvSpPr>
          <p:cNvPr id="6" name="TextBox 5">
            <a:extLst>
              <a:ext uri="{FF2B5EF4-FFF2-40B4-BE49-F238E27FC236}">
                <a16:creationId xmlns:a16="http://schemas.microsoft.com/office/drawing/2014/main" id="{8E67EB9E-BCB8-40AB-9C96-6DFF3212DE94}"/>
              </a:ext>
            </a:extLst>
          </p:cNvPr>
          <p:cNvSpPr txBox="1"/>
          <p:nvPr/>
        </p:nvSpPr>
        <p:spPr>
          <a:xfrm>
            <a:off x="5941522" y="3779521"/>
            <a:ext cx="3351415"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Canva library authorized by subscription</a:t>
            </a:r>
            <a:endParaRPr lang="en-US" sz="1100" dirty="0"/>
          </a:p>
        </p:txBody>
      </p:sp>
      <p:sp>
        <p:nvSpPr>
          <p:cNvPr id="7" name="TextBox 6">
            <a:extLst>
              <a:ext uri="{FF2B5EF4-FFF2-40B4-BE49-F238E27FC236}">
                <a16:creationId xmlns:a16="http://schemas.microsoft.com/office/drawing/2014/main" id="{E4629C46-DA2E-48D4-B50B-BAFACFF29A64}"/>
              </a:ext>
            </a:extLst>
          </p:cNvPr>
          <p:cNvSpPr txBox="1"/>
          <p:nvPr/>
        </p:nvSpPr>
        <p:spPr>
          <a:xfrm>
            <a:off x="7653251" y="5263342"/>
            <a:ext cx="1515158" cy="276999"/>
          </a:xfrm>
          <a:prstGeom prst="rect">
            <a:avLst/>
          </a:prstGeom>
          <a:noFill/>
        </p:spPr>
        <p:txBody>
          <a:bodyPr wrap="none" rtlCol="0">
            <a:spAutoFit/>
          </a:bodyPr>
          <a:lstStyle/>
          <a:p>
            <a:r>
              <a:rPr lang="en-US" sz="1200" i="1" dirty="0">
                <a:solidFill>
                  <a:schemeClr val="bg2"/>
                </a:solidFill>
              </a:rPr>
              <a:t>Shapiro et al, 2019 </a:t>
            </a:r>
          </a:p>
        </p:txBody>
      </p:sp>
    </p:spTree>
    <p:extLst>
      <p:ext uri="{BB962C8B-B14F-4D97-AF65-F5344CB8AC3E}">
        <p14:creationId xmlns:p14="http://schemas.microsoft.com/office/powerpoint/2010/main" val="13196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22E7-7773-9644-ACBD-582380A8124B}"/>
              </a:ext>
            </a:extLst>
          </p:cNvPr>
          <p:cNvSpPr>
            <a:spLocks noGrp="1"/>
          </p:cNvSpPr>
          <p:nvPr>
            <p:ph type="title"/>
          </p:nvPr>
        </p:nvSpPr>
        <p:spPr/>
        <p:txBody>
          <a:bodyPr/>
          <a:lstStyle/>
          <a:p>
            <a:r>
              <a:rPr lang="en-US" dirty="0"/>
              <a:t>Pharmacologic Interventions</a:t>
            </a:r>
          </a:p>
        </p:txBody>
      </p:sp>
      <p:sp>
        <p:nvSpPr>
          <p:cNvPr id="3" name="Content Placeholder 2">
            <a:extLst>
              <a:ext uri="{FF2B5EF4-FFF2-40B4-BE49-F238E27FC236}">
                <a16:creationId xmlns:a16="http://schemas.microsoft.com/office/drawing/2014/main" id="{FB8FB219-4795-F744-A64B-F9FE1AB85B72}"/>
              </a:ext>
            </a:extLst>
          </p:cNvPr>
          <p:cNvSpPr>
            <a:spLocks noGrp="1"/>
          </p:cNvSpPr>
          <p:nvPr>
            <p:ph idx="1"/>
          </p:nvPr>
        </p:nvSpPr>
        <p:spPr>
          <a:xfrm>
            <a:off x="457200" y="1524000"/>
            <a:ext cx="5943600" cy="3810000"/>
          </a:xfrm>
        </p:spPr>
        <p:txBody>
          <a:bodyPr>
            <a:normAutofit/>
          </a:bodyPr>
          <a:lstStyle/>
          <a:p>
            <a:r>
              <a:rPr lang="en-US" dirty="0"/>
              <a:t>Bone-modifying agents (BMAs) may be offered to reduce fracture risk </a:t>
            </a:r>
          </a:p>
          <a:p>
            <a:r>
              <a:rPr lang="en-US" dirty="0">
                <a:solidFill>
                  <a:srgbClr val="004065"/>
                </a:solidFill>
              </a:rPr>
              <a:t>Hormonal therapies </a:t>
            </a:r>
            <a:r>
              <a:rPr lang="en-US" dirty="0"/>
              <a:t>are generally </a:t>
            </a:r>
            <a:r>
              <a:rPr lang="en-US" dirty="0">
                <a:solidFill>
                  <a:srgbClr val="004065"/>
                </a:solidFill>
              </a:rPr>
              <a:t>avoided</a:t>
            </a:r>
            <a:r>
              <a:rPr lang="en-US" dirty="0"/>
              <a:t> in patients with hormonal-responsive cancers</a:t>
            </a:r>
          </a:p>
        </p:txBody>
      </p:sp>
      <p:pic>
        <p:nvPicPr>
          <p:cNvPr id="7" name="Picture 6" descr="A picture containing indoor, vegetable, plastic, variety&#10;&#10;Description automatically generated">
            <a:extLst>
              <a:ext uri="{FF2B5EF4-FFF2-40B4-BE49-F238E27FC236}">
                <a16:creationId xmlns:a16="http://schemas.microsoft.com/office/drawing/2014/main" id="{384A334A-FC0E-4DB6-81DD-EFA234F3A1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571106"/>
            <a:ext cx="1938528" cy="2907792"/>
          </a:xfrm>
          <a:prstGeom prst="rect">
            <a:avLst/>
          </a:prstGeom>
        </p:spPr>
      </p:pic>
      <p:sp>
        <p:nvSpPr>
          <p:cNvPr id="9" name="TextBox 8">
            <a:extLst>
              <a:ext uri="{FF2B5EF4-FFF2-40B4-BE49-F238E27FC236}">
                <a16:creationId xmlns:a16="http://schemas.microsoft.com/office/drawing/2014/main" id="{4D111922-22C0-469A-9EA3-2C83B82C03E6}"/>
              </a:ext>
            </a:extLst>
          </p:cNvPr>
          <p:cNvSpPr txBox="1"/>
          <p:nvPr/>
        </p:nvSpPr>
        <p:spPr>
          <a:xfrm>
            <a:off x="6553200" y="4478898"/>
            <a:ext cx="2436158"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iStock library authorized by subscription</a:t>
            </a:r>
            <a:endParaRPr lang="en-US" sz="1100" dirty="0"/>
          </a:p>
        </p:txBody>
      </p:sp>
      <p:sp>
        <p:nvSpPr>
          <p:cNvPr id="10" name="TextBox 9">
            <a:extLst>
              <a:ext uri="{FF2B5EF4-FFF2-40B4-BE49-F238E27FC236}">
                <a16:creationId xmlns:a16="http://schemas.microsoft.com/office/drawing/2014/main" id="{F573A64F-1871-4B49-A5EA-EEEBBFE91C9F}"/>
              </a:ext>
            </a:extLst>
          </p:cNvPr>
          <p:cNvSpPr txBox="1"/>
          <p:nvPr/>
        </p:nvSpPr>
        <p:spPr>
          <a:xfrm>
            <a:off x="7653251" y="5263342"/>
            <a:ext cx="1515158" cy="276999"/>
          </a:xfrm>
          <a:prstGeom prst="rect">
            <a:avLst/>
          </a:prstGeom>
          <a:noFill/>
        </p:spPr>
        <p:txBody>
          <a:bodyPr wrap="none" rtlCol="0">
            <a:spAutoFit/>
          </a:bodyPr>
          <a:lstStyle/>
          <a:p>
            <a:r>
              <a:rPr lang="en-US" sz="1200" i="1" dirty="0">
                <a:solidFill>
                  <a:schemeClr val="bg2"/>
                </a:solidFill>
              </a:rPr>
              <a:t>Shapiro et al, 2019 </a:t>
            </a:r>
          </a:p>
        </p:txBody>
      </p:sp>
    </p:spTree>
    <p:extLst>
      <p:ext uri="{BB962C8B-B14F-4D97-AF65-F5344CB8AC3E}">
        <p14:creationId xmlns:p14="http://schemas.microsoft.com/office/powerpoint/2010/main" val="796376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468A-6B6E-0D4B-BDBD-4DA631281BF3}"/>
              </a:ext>
            </a:extLst>
          </p:cNvPr>
          <p:cNvSpPr>
            <a:spLocks noGrp="1"/>
          </p:cNvSpPr>
          <p:nvPr>
            <p:ph type="title"/>
          </p:nvPr>
        </p:nvSpPr>
        <p:spPr/>
        <p:txBody>
          <a:bodyPr/>
          <a:lstStyle/>
          <a:p>
            <a:r>
              <a:rPr lang="en-US" dirty="0"/>
              <a:t>Candidates for BMAs</a:t>
            </a:r>
          </a:p>
        </p:txBody>
      </p:sp>
      <p:sp>
        <p:nvSpPr>
          <p:cNvPr id="3" name="Content Placeholder 2">
            <a:extLst>
              <a:ext uri="{FF2B5EF4-FFF2-40B4-BE49-F238E27FC236}">
                <a16:creationId xmlns:a16="http://schemas.microsoft.com/office/drawing/2014/main" id="{DA85B98C-B990-F74E-A599-D8F7C9DD5AB5}"/>
              </a:ext>
            </a:extLst>
          </p:cNvPr>
          <p:cNvSpPr>
            <a:spLocks noGrp="1"/>
          </p:cNvSpPr>
          <p:nvPr>
            <p:ph idx="1"/>
          </p:nvPr>
        </p:nvSpPr>
        <p:spPr>
          <a:xfrm>
            <a:off x="457200" y="1600201"/>
            <a:ext cx="5181600" cy="3810000"/>
          </a:xfrm>
        </p:spPr>
        <p:txBody>
          <a:bodyPr>
            <a:normAutofit fontScale="92500" lnSpcReduction="20000"/>
          </a:bodyPr>
          <a:lstStyle/>
          <a:p>
            <a:r>
              <a:rPr lang="en-US" sz="2400" dirty="0"/>
              <a:t>If a </a:t>
            </a:r>
            <a:r>
              <a:rPr lang="en-US" sz="2400" dirty="0">
                <a:solidFill>
                  <a:srgbClr val="004065"/>
                </a:solidFill>
              </a:rPr>
              <a:t>T-score</a:t>
            </a:r>
            <a:r>
              <a:rPr lang="en-US" sz="2400" dirty="0"/>
              <a:t> and/or risk assessment exceed the threshold for fracture, candidates may include:</a:t>
            </a:r>
          </a:p>
          <a:p>
            <a:pPr lvl="1"/>
            <a:r>
              <a:rPr lang="en-US" sz="2400" dirty="0"/>
              <a:t>Premenopausal women on GnRH therapy, AIs, CIOF or prior oophorectomy</a:t>
            </a:r>
          </a:p>
          <a:p>
            <a:pPr lvl="1"/>
            <a:r>
              <a:rPr lang="en-US" sz="2400" dirty="0"/>
              <a:t>Men who previously or currently receive ADT</a:t>
            </a:r>
          </a:p>
          <a:p>
            <a:pPr lvl="1"/>
            <a:r>
              <a:rPr lang="en-US" sz="2400" dirty="0"/>
              <a:t>Patients with history of current bone marrow transplantation or more than 3-6 months of glucocorticoid use </a:t>
            </a:r>
          </a:p>
        </p:txBody>
      </p:sp>
      <p:pic>
        <p:nvPicPr>
          <p:cNvPr id="5" name="Picture 4">
            <a:extLst>
              <a:ext uri="{FF2B5EF4-FFF2-40B4-BE49-F238E27FC236}">
                <a16:creationId xmlns:a16="http://schemas.microsoft.com/office/drawing/2014/main" id="{05923994-5795-4CED-BEF3-ADF538A5CA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313" y="1600202"/>
            <a:ext cx="2719688" cy="1939134"/>
          </a:xfrm>
          <a:prstGeom prst="rect">
            <a:avLst/>
          </a:prstGeom>
        </p:spPr>
      </p:pic>
      <p:sp>
        <p:nvSpPr>
          <p:cNvPr id="6" name="TextBox 5">
            <a:extLst>
              <a:ext uri="{FF2B5EF4-FFF2-40B4-BE49-F238E27FC236}">
                <a16:creationId xmlns:a16="http://schemas.microsoft.com/office/drawing/2014/main" id="{C130F843-4C1E-438B-99FF-B2498CB7CA49}"/>
              </a:ext>
            </a:extLst>
          </p:cNvPr>
          <p:cNvSpPr txBox="1"/>
          <p:nvPr/>
        </p:nvSpPr>
        <p:spPr>
          <a:xfrm>
            <a:off x="6043312" y="3521826"/>
            <a:ext cx="2719687"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Illustration from Canva library authorized by subscription</a:t>
            </a:r>
            <a:endParaRPr lang="en-US" sz="1100" dirty="0"/>
          </a:p>
        </p:txBody>
      </p:sp>
      <p:sp>
        <p:nvSpPr>
          <p:cNvPr id="7" name="TextBox 6">
            <a:extLst>
              <a:ext uri="{FF2B5EF4-FFF2-40B4-BE49-F238E27FC236}">
                <a16:creationId xmlns:a16="http://schemas.microsoft.com/office/drawing/2014/main" id="{AE92A6B2-E165-4BD2-B63E-3108CB65ADCD}"/>
              </a:ext>
            </a:extLst>
          </p:cNvPr>
          <p:cNvSpPr txBox="1"/>
          <p:nvPr/>
        </p:nvSpPr>
        <p:spPr>
          <a:xfrm>
            <a:off x="7653251" y="5263342"/>
            <a:ext cx="1515158" cy="276999"/>
          </a:xfrm>
          <a:prstGeom prst="rect">
            <a:avLst/>
          </a:prstGeom>
          <a:noFill/>
        </p:spPr>
        <p:txBody>
          <a:bodyPr wrap="none" rtlCol="0">
            <a:spAutoFit/>
          </a:bodyPr>
          <a:lstStyle/>
          <a:p>
            <a:r>
              <a:rPr lang="en-US" sz="1200" i="1" dirty="0">
                <a:solidFill>
                  <a:schemeClr val="bg2"/>
                </a:solidFill>
              </a:rPr>
              <a:t>Shapiro et al, 2019 </a:t>
            </a:r>
          </a:p>
        </p:txBody>
      </p:sp>
    </p:spTree>
    <p:extLst>
      <p:ext uri="{BB962C8B-B14F-4D97-AF65-F5344CB8AC3E}">
        <p14:creationId xmlns:p14="http://schemas.microsoft.com/office/powerpoint/2010/main" val="3094745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1F18-D84A-0A4A-A79F-0E4942A244C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00A5D92-9D8D-F44A-99AF-7805ECFCB76F}"/>
              </a:ext>
            </a:extLst>
          </p:cNvPr>
          <p:cNvSpPr>
            <a:spLocks noGrp="1"/>
          </p:cNvSpPr>
          <p:nvPr>
            <p:ph idx="1"/>
          </p:nvPr>
        </p:nvSpPr>
        <p:spPr>
          <a:xfrm>
            <a:off x="457200" y="1600201"/>
            <a:ext cx="5715000" cy="3810000"/>
          </a:xfrm>
        </p:spPr>
        <p:txBody>
          <a:bodyPr>
            <a:normAutofit fontScale="70000" lnSpcReduction="20000"/>
          </a:bodyPr>
          <a:lstStyle/>
          <a:p>
            <a:r>
              <a:rPr lang="en-US" dirty="0"/>
              <a:t>Bone loss may occur without symptoms</a:t>
            </a:r>
          </a:p>
          <a:p>
            <a:r>
              <a:rPr lang="en-US" dirty="0"/>
              <a:t>Effects of cancer treatment can increase fracture risk during and after treatment</a:t>
            </a:r>
          </a:p>
          <a:p>
            <a:r>
              <a:rPr lang="en-US" dirty="0"/>
              <a:t>Providers should:</a:t>
            </a:r>
          </a:p>
          <a:p>
            <a:pPr lvl="1"/>
            <a:r>
              <a:rPr lang="en-US" sz="2900" dirty="0">
                <a:solidFill>
                  <a:srgbClr val="004065"/>
                </a:solidFill>
                <a:ea typeface="+mn-ea"/>
                <a:cs typeface="+mn-cs"/>
              </a:rPr>
              <a:t>Integrate</a:t>
            </a:r>
            <a:r>
              <a:rPr lang="en-US" sz="2900" dirty="0"/>
              <a:t> monitoring and management of bone health into the overall survival plan for adult patients with nonmetastatic cancer </a:t>
            </a:r>
          </a:p>
          <a:p>
            <a:pPr lvl="1"/>
            <a:r>
              <a:rPr lang="en-US" sz="2900" dirty="0">
                <a:solidFill>
                  <a:srgbClr val="004065"/>
                </a:solidFill>
                <a:ea typeface="+mn-ea"/>
                <a:cs typeface="+mn-cs"/>
              </a:rPr>
              <a:t>Emphasize</a:t>
            </a:r>
            <a:r>
              <a:rPr lang="en-US" sz="2900" dirty="0"/>
              <a:t> communication and shared decision-making across members of the care team</a:t>
            </a:r>
          </a:p>
          <a:p>
            <a:pPr lvl="1"/>
            <a:r>
              <a:rPr lang="en-US" sz="2900" dirty="0">
                <a:solidFill>
                  <a:srgbClr val="004065"/>
                </a:solidFill>
                <a:ea typeface="+mn-ea"/>
                <a:cs typeface="+mn-cs"/>
              </a:rPr>
              <a:t>Adapt </a:t>
            </a:r>
            <a:r>
              <a:rPr lang="en-US" sz="2900" dirty="0"/>
              <a:t>screening and treatment based on patient-specific risk factors</a:t>
            </a:r>
          </a:p>
        </p:txBody>
      </p:sp>
      <p:sp>
        <p:nvSpPr>
          <p:cNvPr id="8" name="TextBox 7">
            <a:extLst>
              <a:ext uri="{FF2B5EF4-FFF2-40B4-BE49-F238E27FC236}">
                <a16:creationId xmlns:a16="http://schemas.microsoft.com/office/drawing/2014/main" id="{1700BB69-67EB-48C7-93CE-6AB8766CB85F}"/>
              </a:ext>
            </a:extLst>
          </p:cNvPr>
          <p:cNvSpPr txBox="1"/>
          <p:nvPr/>
        </p:nvSpPr>
        <p:spPr>
          <a:xfrm>
            <a:off x="6325158" y="4836467"/>
            <a:ext cx="2436158"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iStock library authorized by subscription</a:t>
            </a:r>
            <a:endParaRPr lang="en-US" sz="1100" dirty="0"/>
          </a:p>
        </p:txBody>
      </p:sp>
      <p:pic>
        <p:nvPicPr>
          <p:cNvPr id="9" name="Picture 8" descr="A picture containing floor, person, tiled&#10;&#10;Description automatically generated">
            <a:extLst>
              <a:ext uri="{FF2B5EF4-FFF2-40B4-BE49-F238E27FC236}">
                <a16:creationId xmlns:a16="http://schemas.microsoft.com/office/drawing/2014/main" id="{1B058140-81E6-4FCF-ADE2-FF001CDD9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2417" y="1294005"/>
            <a:ext cx="2361641" cy="3542462"/>
          </a:xfrm>
          <a:prstGeom prst="rect">
            <a:avLst/>
          </a:prstGeom>
        </p:spPr>
      </p:pic>
    </p:spTree>
    <p:extLst>
      <p:ext uri="{BB962C8B-B14F-4D97-AF65-F5344CB8AC3E}">
        <p14:creationId xmlns:p14="http://schemas.microsoft.com/office/powerpoint/2010/main" val="958827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5587-9ED8-B240-AE6C-71D133FE936F}"/>
              </a:ext>
            </a:extLst>
          </p:cNvPr>
          <p:cNvSpPr>
            <a:spLocks noGrp="1"/>
          </p:cNvSpPr>
          <p:nvPr>
            <p:ph type="title"/>
          </p:nvPr>
        </p:nvSpPr>
        <p:spPr>
          <a:xfrm>
            <a:off x="457199" y="-228600"/>
            <a:ext cx="8229600" cy="1143000"/>
          </a:xfrm>
        </p:spPr>
        <p:txBody>
          <a:bodyPr wrap="square" anchor="ctr">
            <a:normAutofit/>
          </a:bodyPr>
          <a:lstStyle/>
          <a:p>
            <a:r>
              <a:rPr lang="en-US" dirty="0"/>
              <a:t>Summary Flow Chart</a:t>
            </a:r>
          </a:p>
        </p:txBody>
      </p:sp>
      <p:pic>
        <p:nvPicPr>
          <p:cNvPr id="4" name="Picture 3" descr="Text&#10;&#10;Description automatically generated with medium confidence">
            <a:extLst>
              <a:ext uri="{FF2B5EF4-FFF2-40B4-BE49-F238E27FC236}">
                <a16:creationId xmlns:a16="http://schemas.microsoft.com/office/drawing/2014/main" id="{E4301CEF-4154-2541-A77B-0B8C9F1ECBED}"/>
              </a:ext>
            </a:extLst>
          </p:cNvPr>
          <p:cNvPicPr>
            <a:picLocks noChangeAspect="1"/>
          </p:cNvPicPr>
          <p:nvPr/>
        </p:nvPicPr>
        <p:blipFill>
          <a:blip r:embed="rId3"/>
          <a:stretch>
            <a:fillRect/>
          </a:stretch>
        </p:blipFill>
        <p:spPr>
          <a:xfrm>
            <a:off x="152401" y="609600"/>
            <a:ext cx="8991599" cy="5871030"/>
          </a:xfrm>
          <a:prstGeom prst="rect">
            <a:avLst/>
          </a:prstGeom>
          <a:noFill/>
        </p:spPr>
      </p:pic>
      <p:sp>
        <p:nvSpPr>
          <p:cNvPr id="7" name="Text Placeholder 2">
            <a:extLst>
              <a:ext uri="{FF2B5EF4-FFF2-40B4-BE49-F238E27FC236}">
                <a16:creationId xmlns:a16="http://schemas.microsoft.com/office/drawing/2014/main" id="{1BDFD1DE-162F-174E-8F69-5F97CCA0229B}"/>
              </a:ext>
            </a:extLst>
          </p:cNvPr>
          <p:cNvSpPr txBox="1">
            <a:spLocks/>
          </p:cNvSpPr>
          <p:nvPr/>
        </p:nvSpPr>
        <p:spPr>
          <a:xfrm>
            <a:off x="7608534" y="570405"/>
            <a:ext cx="1840264" cy="343995"/>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lumMod val="75000"/>
                    <a:lumOff val="25000"/>
                  </a:schemeClr>
                </a:solidFill>
                <a:latin typeface="+mn-lt"/>
              </a:defRPr>
            </a:lvl2pPr>
            <a:lvl3pPr marL="1143000" indent="-228600" algn="l" rtl="0" eaLnBrk="0" fontAlgn="base" hangingPunct="0">
              <a:spcBef>
                <a:spcPct val="20000"/>
              </a:spcBef>
              <a:spcAft>
                <a:spcPct val="0"/>
              </a:spcAft>
              <a:buChar char="•"/>
              <a:defRPr sz="2400">
                <a:solidFill>
                  <a:schemeClr val="tx1">
                    <a:lumMod val="75000"/>
                    <a:lumOff val="25000"/>
                  </a:schemeClr>
                </a:solidFill>
                <a:latin typeface="+mn-lt"/>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200" i="1" kern="0" dirty="0"/>
              <a:t>Shapiro et al. (2019)</a:t>
            </a:r>
          </a:p>
        </p:txBody>
      </p:sp>
    </p:spTree>
    <p:extLst>
      <p:ext uri="{BB962C8B-B14F-4D97-AF65-F5344CB8AC3E}">
        <p14:creationId xmlns:p14="http://schemas.microsoft.com/office/powerpoint/2010/main" val="3102094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04800"/>
            <a:ext cx="8229600" cy="1143000"/>
          </a:xfrm>
        </p:spPr>
        <p:txBody>
          <a:bodyPr/>
          <a:lstStyle/>
          <a:p>
            <a:r>
              <a:rPr lang="en-US" dirty="0"/>
              <a:t>Acknowledgments</a:t>
            </a:r>
          </a:p>
        </p:txBody>
      </p:sp>
      <p:sp>
        <p:nvSpPr>
          <p:cNvPr id="3" name="Content Placeholder 2"/>
          <p:cNvSpPr>
            <a:spLocks noGrp="1"/>
          </p:cNvSpPr>
          <p:nvPr>
            <p:ph idx="1"/>
            <p:custDataLst>
              <p:tags r:id="rId2"/>
            </p:custDataLst>
          </p:nvPr>
        </p:nvSpPr>
        <p:spPr/>
        <p:txBody>
          <a:bodyPr>
            <a:normAutofit lnSpcReduction="10000"/>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500" b="0" i="0" u="none" strike="noStrike" kern="0" cap="none" spc="0" normalizeH="0" baseline="0" noProof="0" dirty="0">
                <a:ln>
                  <a:noFill/>
                </a:ln>
                <a:solidFill>
                  <a:srgbClr val="000000">
                    <a:lumMod val="75000"/>
                    <a:lumOff val="25000"/>
                  </a:srgbClr>
                </a:solidFill>
                <a:effectLst/>
                <a:uLnTx/>
                <a:uFillTx/>
                <a:latin typeface="Arial"/>
                <a:ea typeface="+mn-ea"/>
                <a:cs typeface="+mn-cs"/>
              </a:rPr>
              <a:t>This training was supported by Cooperative Agreement #NU58DP006461-04 from the Centers for Disease Control and Prevention (CDC).</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500" b="0" i="0" u="none" strike="noStrike" kern="0" cap="none" spc="0" normalizeH="0" baseline="0" noProof="0" dirty="0">
              <a:ln>
                <a:noFill/>
              </a:ln>
              <a:solidFill>
                <a:srgbClr val="000000">
                  <a:lumMod val="75000"/>
                  <a:lumOff val="25000"/>
                </a:srgbClr>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500" b="0" i="0" u="none" strike="noStrike" kern="0" cap="none" spc="0" normalizeH="0" baseline="0" noProof="0" dirty="0">
                <a:ln>
                  <a:noFill/>
                </a:ln>
                <a:solidFill>
                  <a:srgbClr val="000000">
                    <a:lumMod val="75000"/>
                    <a:lumOff val="25000"/>
                  </a:srgbClr>
                </a:solidFill>
                <a:effectLst/>
                <a:uLnTx/>
                <a:uFillTx/>
                <a:latin typeface="Arial"/>
                <a:ea typeface="+mn-ea"/>
                <a:cs typeface="+mn-cs"/>
              </a:rPr>
              <a:t>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 </a:t>
            </a:r>
          </a:p>
          <a:p>
            <a:endParaRPr lang="en-US" dirty="0"/>
          </a:p>
        </p:txBody>
      </p:sp>
    </p:spTree>
    <p:extLst>
      <p:ext uri="{BB962C8B-B14F-4D97-AF65-F5344CB8AC3E}">
        <p14:creationId xmlns:p14="http://schemas.microsoft.com/office/powerpoint/2010/main" val="2242973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04800"/>
            <a:ext cx="8229600" cy="1143000"/>
          </a:xfrm>
        </p:spPr>
        <p:txBody>
          <a:bodyPr/>
          <a:lstStyle/>
          <a:p>
            <a:r>
              <a:rPr lang="en-US" dirty="0"/>
              <a:t>References</a:t>
            </a:r>
          </a:p>
        </p:txBody>
      </p:sp>
      <p:sp>
        <p:nvSpPr>
          <p:cNvPr id="3" name="Content Placeholder 2"/>
          <p:cNvSpPr>
            <a:spLocks noGrp="1"/>
          </p:cNvSpPr>
          <p:nvPr>
            <p:ph idx="1"/>
            <p:custDataLst>
              <p:tags r:id="rId2"/>
            </p:custDataLst>
          </p:nvPr>
        </p:nvSpPr>
        <p:spPr/>
        <p:txBody>
          <a:bodyPr>
            <a:normAutofit fontScale="40000" lnSpcReduction="20000"/>
          </a:bodyPr>
          <a:lstStyle/>
          <a:p>
            <a:pPr marL="0" indent="-640080">
              <a:buNone/>
            </a:pPr>
            <a:r>
              <a:rPr lang="en-US" sz="2800" dirty="0"/>
              <a:t>Cauley J. A. (2011). Defining ethnic and racial differences in osteoporosis and fragility fractures. Clinical </a:t>
            </a:r>
            <a:r>
              <a:rPr lang="en-US" sz="2800" dirty="0" err="1"/>
              <a:t>orthopaedics</a:t>
            </a:r>
            <a:r>
              <a:rPr lang="en-US" sz="2800" dirty="0"/>
              <a:t> and related research, 469(7), 1891–1899. https://doi.org/10.1007/s11999-011-1863-5</a:t>
            </a:r>
          </a:p>
          <a:p>
            <a:pPr marL="0" indent="-640080">
              <a:buNone/>
            </a:pPr>
            <a:endParaRPr lang="en-US" sz="2800" dirty="0"/>
          </a:p>
          <a:p>
            <a:pPr marL="0" indent="-640080">
              <a:buNone/>
            </a:pPr>
            <a:r>
              <a:rPr lang="en-US" sz="2800" dirty="0" err="1"/>
              <a:t>Dhanapal</a:t>
            </a:r>
            <a:r>
              <a:rPr lang="en-US" sz="2800" dirty="0"/>
              <a:t>, R., Saraswathi, T., &amp; Govind, R. N. (2011). Cancer cachexia. </a:t>
            </a:r>
            <a:r>
              <a:rPr lang="en-US" sz="2800" i="1" dirty="0"/>
              <a:t>Journal of oral and maxillofacial pathology, 15</a:t>
            </a:r>
            <a:r>
              <a:rPr lang="en-US" sz="2800" dirty="0"/>
              <a:t>(3), 257–260. https://doi.org/10.4103/0973-029X.86670</a:t>
            </a:r>
          </a:p>
          <a:p>
            <a:pPr marL="0" indent="-640080">
              <a:buNone/>
            </a:pPr>
            <a:endParaRPr lang="en-US" sz="2800" dirty="0"/>
          </a:p>
          <a:p>
            <a:pPr marL="0" indent="-640080">
              <a:buNone/>
            </a:pPr>
            <a:r>
              <a:rPr lang="en-US" sz="2800" dirty="0" err="1"/>
              <a:t>Lewiecki</a:t>
            </a:r>
            <a:r>
              <a:rPr lang="en-US" sz="2800" dirty="0"/>
              <a:t> EM. Osteoporosis: Clinical Evaluation. (2021). In: Feingold KR, </a:t>
            </a:r>
            <a:r>
              <a:rPr lang="en-US" sz="2800" dirty="0" err="1"/>
              <a:t>Anawalt</a:t>
            </a:r>
            <a:r>
              <a:rPr lang="en-US" sz="2800" dirty="0"/>
              <a:t> B, Boyce A, et al., editors. </a:t>
            </a:r>
            <a:r>
              <a:rPr lang="en-US" sz="2800" dirty="0" err="1"/>
              <a:t>Endotext</a:t>
            </a:r>
            <a:r>
              <a:rPr lang="en-US" sz="2800" dirty="0"/>
              <a:t>. South Dartmouth (MA): MDText.com, Inc.</a:t>
            </a:r>
          </a:p>
          <a:p>
            <a:pPr marL="0" indent="-640080">
              <a:buNone/>
            </a:pPr>
            <a:endParaRPr lang="en-US" sz="2800" dirty="0"/>
          </a:p>
          <a:p>
            <a:pPr marL="0" indent="-640080">
              <a:buNone/>
            </a:pPr>
            <a:r>
              <a:rPr lang="en-US" sz="2800" dirty="0"/>
              <a:t>Mayo Clinic. (n.d.). Bone Density Test. Retrieved from: https://www.mayoclinic.org/tests-procedures/bone-density-test/about/pac-20385273#:~:text=A%20bone%20density%20test%20determines,into%20a%20segment%20of%20bone.</a:t>
            </a:r>
          </a:p>
          <a:p>
            <a:pPr marL="0" indent="-640080">
              <a:buNone/>
            </a:pPr>
            <a:endParaRPr lang="en-US" sz="2800" dirty="0"/>
          </a:p>
          <a:p>
            <a:pPr marL="0" indent="-640080">
              <a:buNone/>
            </a:pPr>
            <a:r>
              <a:rPr lang="en-US" sz="2800" dirty="0"/>
              <a:t>National Cancer Institute. Office of Cancer Survivorship. (2019). Statistics and Graphs. Retrieved from: https://cancercontrol.cancer.gov/ocs/statistics.</a:t>
            </a:r>
          </a:p>
          <a:p>
            <a:pPr marL="0" indent="-640080">
              <a:buNone/>
            </a:pPr>
            <a:endParaRPr lang="en-US" sz="2800" dirty="0"/>
          </a:p>
          <a:p>
            <a:pPr marL="0" indent="-640080">
              <a:buNone/>
            </a:pPr>
            <a:r>
              <a:rPr lang="en-US" sz="2800" dirty="0" err="1"/>
              <a:t>Salari</a:t>
            </a:r>
            <a:r>
              <a:rPr lang="en-US" sz="2800" dirty="0"/>
              <a:t>, N., </a:t>
            </a:r>
            <a:r>
              <a:rPr lang="en-US" sz="2800" dirty="0" err="1"/>
              <a:t>Ghasemi</a:t>
            </a:r>
            <a:r>
              <a:rPr lang="en-US" sz="2800" dirty="0"/>
              <a:t>, H., Mohammadi, L. et al. (2021). The global prevalence of osteoporosis in the world: a comprehensive systematic review and meta-analysis. </a:t>
            </a:r>
            <a:r>
              <a:rPr lang="en-US" sz="2800" i="1" dirty="0"/>
              <a:t>Journal of </a:t>
            </a:r>
            <a:r>
              <a:rPr lang="en-US" sz="2800" i="1" dirty="0" err="1"/>
              <a:t>Orthopaedic</a:t>
            </a:r>
            <a:r>
              <a:rPr lang="en-US" sz="2800" i="1" dirty="0"/>
              <a:t> Surgery and Research, 16</a:t>
            </a:r>
            <a:r>
              <a:rPr lang="en-US" sz="2800" dirty="0"/>
              <a:t>(609). https://doi.org/10.1186/s13018-021-02772-0</a:t>
            </a:r>
          </a:p>
          <a:p>
            <a:pPr marL="0" indent="-640080">
              <a:buNone/>
            </a:pPr>
            <a:endParaRPr lang="en-US" sz="2800" dirty="0"/>
          </a:p>
          <a:p>
            <a:pPr marL="0" indent="-640080">
              <a:buNone/>
            </a:pPr>
            <a:r>
              <a:rPr lang="en-US" sz="2800" dirty="0"/>
              <a:t>Shapiro, C.L., </a:t>
            </a:r>
            <a:r>
              <a:rPr lang="en-US" sz="2800" dirty="0" err="1"/>
              <a:t>Poznak</a:t>
            </a:r>
            <a:r>
              <a:rPr lang="en-US" sz="2800" dirty="0"/>
              <a:t>, C.V., </a:t>
            </a:r>
            <a:r>
              <a:rPr lang="en-US" sz="2800" dirty="0" err="1"/>
              <a:t>Lacchetti</a:t>
            </a:r>
            <a:r>
              <a:rPr lang="en-US" sz="2800" dirty="0"/>
              <a:t>, C., Kirshner, J., </a:t>
            </a:r>
            <a:r>
              <a:rPr lang="en-US" sz="2800" dirty="0" err="1"/>
              <a:t>Eastell</a:t>
            </a:r>
            <a:r>
              <a:rPr lang="en-US" sz="2800" dirty="0"/>
              <a:t>, R., </a:t>
            </a:r>
            <a:r>
              <a:rPr lang="en-US" sz="2800" dirty="0" err="1"/>
              <a:t>Gagel</a:t>
            </a:r>
            <a:r>
              <a:rPr lang="en-US" sz="2800" dirty="0"/>
              <a:t>, R.,…Neuner, J. (2019). Management of Osteoporosis in Survivors of Adult Cancers With Nonmetastatic Disease: ASCO Clinical Practice Guideline. </a:t>
            </a:r>
            <a:r>
              <a:rPr lang="en-US" sz="2800" i="1" dirty="0"/>
              <a:t>Journal of Clinical Oncology, 37</a:t>
            </a:r>
            <a:r>
              <a:rPr lang="en-US" sz="2800" dirty="0"/>
              <a:t>(31), 2916-2946. doi:10.1200/jco.19.01696</a:t>
            </a:r>
          </a:p>
        </p:txBody>
      </p:sp>
    </p:spTree>
    <p:extLst>
      <p:ext uri="{BB962C8B-B14F-4D97-AF65-F5344CB8AC3E}">
        <p14:creationId xmlns:p14="http://schemas.microsoft.com/office/powerpoint/2010/main" val="1013138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04800"/>
            <a:ext cx="8229600" cy="1143000"/>
          </a:xfrm>
        </p:spPr>
        <p:txBody>
          <a:bodyPr/>
          <a:lstStyle/>
          <a:p>
            <a:r>
              <a:rPr lang="en-US" dirty="0"/>
              <a:t>Thank you!</a:t>
            </a:r>
          </a:p>
        </p:txBody>
      </p:sp>
      <p:sp>
        <p:nvSpPr>
          <p:cNvPr id="3" name="Content Placeholder 2"/>
          <p:cNvSpPr>
            <a:spLocks noGrp="1"/>
          </p:cNvSpPr>
          <p:nvPr>
            <p:ph idx="1"/>
            <p:custDataLst>
              <p:tags r:id="rId2"/>
            </p:custDataLst>
          </p:nvPr>
        </p:nvSpPr>
        <p:spPr>
          <a:xfrm>
            <a:off x="457200" y="1371600"/>
            <a:ext cx="8229600" cy="3810000"/>
          </a:xfrm>
        </p:spPr>
        <p:txBody>
          <a:bodyPr/>
          <a:lstStyle/>
          <a:p>
            <a:pPr marL="0" indent="0" algn="ctr">
              <a:buNone/>
            </a:pPr>
            <a:r>
              <a:rPr lang="en-US" sz="2500" dirty="0"/>
              <a:t>&lt;&lt;&lt;Charles L. Shapiro, MD&gt;&gt;</a:t>
            </a:r>
          </a:p>
          <a:p>
            <a:pPr marL="0" indent="0" algn="ctr">
              <a:buNone/>
            </a:pPr>
            <a:r>
              <a:rPr lang="en-US" sz="2500" dirty="0"/>
              <a:t>&lt;&lt;&lt;Charles.Shapiro@mssm.edu&gt;&gt;&gt;</a:t>
            </a:r>
            <a:br>
              <a:rPr lang="en-US" sz="2500" dirty="0"/>
            </a:br>
            <a:endParaRPr lang="en-US" sz="2500" dirty="0"/>
          </a:p>
          <a:p>
            <a:pPr marL="0" indent="0" algn="ctr">
              <a:buNone/>
            </a:pPr>
            <a:r>
              <a:rPr lang="en-US" sz="2800" dirty="0"/>
              <a:t>Follow us on Twitter: </a:t>
            </a:r>
          </a:p>
          <a:p>
            <a:pPr marL="0" indent="0" algn="ctr">
              <a:buNone/>
            </a:pPr>
            <a:r>
              <a:rPr lang="en-US" sz="2800" dirty="0">
                <a:solidFill>
                  <a:srgbClr val="0096D6"/>
                </a:solidFill>
              </a:rPr>
              <a:t>@GWCancer</a:t>
            </a:r>
          </a:p>
          <a:p>
            <a:pPr marL="0" indent="0" algn="ctr">
              <a:buNone/>
            </a:pPr>
            <a:r>
              <a:rPr lang="en-US" sz="2800" dirty="0">
                <a:solidFill>
                  <a:srgbClr val="0096D6"/>
                </a:solidFill>
              </a:rPr>
              <a:t>www.gwcancercenter.org </a:t>
            </a:r>
          </a:p>
          <a:p>
            <a:pPr marL="0" indent="0">
              <a:buNone/>
            </a:pPr>
            <a:endParaRPr lang="en-US" dirty="0"/>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16853" r="17977"/>
          <a:stretch/>
        </p:blipFill>
        <p:spPr>
          <a:xfrm>
            <a:off x="1752600" y="2862263"/>
            <a:ext cx="552450" cy="566737"/>
          </a:xfrm>
          <a:prstGeom prst="rect">
            <a:avLst/>
          </a:prstGeom>
        </p:spPr>
      </p:pic>
      <p:sp>
        <p:nvSpPr>
          <p:cNvPr id="6" name="TextBox 5"/>
          <p:cNvSpPr txBox="1"/>
          <p:nvPr>
            <p:custDataLst>
              <p:tags r:id="rId3"/>
            </p:custDataLst>
          </p:nvPr>
        </p:nvSpPr>
        <p:spPr>
          <a:xfrm>
            <a:off x="-35169" y="4343400"/>
            <a:ext cx="9179169" cy="1246495"/>
          </a:xfrm>
          <a:prstGeom prst="rect">
            <a:avLst/>
          </a:prstGeom>
          <a:noFill/>
        </p:spPr>
        <p:txBody>
          <a:bodyPr wrap="square" rtlCol="0">
            <a:spAutoFit/>
          </a:bodyPr>
          <a:lstStyle/>
          <a:p>
            <a:pPr algn="ctr"/>
            <a:r>
              <a:rPr lang="en-US" sz="1500" i="1" dirty="0">
                <a:solidFill>
                  <a:schemeClr val="tx1">
                    <a:lumMod val="75000"/>
                    <a:lumOff val="25000"/>
                  </a:schemeClr>
                </a:solidFill>
              </a:rPr>
              <a:t>Sign-up for the GW Cancer Center’s Patient Navigation </a:t>
            </a:r>
            <a:br>
              <a:rPr lang="en-US" sz="1500" i="1" dirty="0">
                <a:solidFill>
                  <a:schemeClr val="tx1">
                    <a:lumMod val="75000"/>
                    <a:lumOff val="25000"/>
                  </a:schemeClr>
                </a:solidFill>
              </a:rPr>
            </a:br>
            <a:r>
              <a:rPr lang="en-US" sz="1500" i="1" dirty="0">
                <a:solidFill>
                  <a:schemeClr val="tx1">
                    <a:lumMod val="75000"/>
                    <a:lumOff val="25000"/>
                  </a:schemeClr>
                </a:solidFill>
              </a:rPr>
              <a:t>and Survivorship E-Newsletter</a:t>
            </a:r>
            <a:r>
              <a:rPr lang="en-US" sz="1500" dirty="0">
                <a:solidFill>
                  <a:schemeClr val="tx1">
                    <a:lumMod val="75000"/>
                    <a:lumOff val="25000"/>
                  </a:schemeClr>
                </a:solidFill>
              </a:rPr>
              <a:t>: </a:t>
            </a:r>
            <a:r>
              <a:rPr lang="en-US" sz="1500" b="1" dirty="0">
                <a:solidFill>
                  <a:srgbClr val="0096D6"/>
                </a:solidFill>
              </a:rPr>
              <a:t>bit.ly/</a:t>
            </a:r>
            <a:r>
              <a:rPr lang="en-US" sz="1500" b="1" dirty="0" err="1">
                <a:solidFill>
                  <a:srgbClr val="0096D6"/>
                </a:solidFill>
              </a:rPr>
              <a:t>PNSurvEnews</a:t>
            </a:r>
            <a:r>
              <a:rPr lang="en-US" sz="1500" dirty="0">
                <a:solidFill>
                  <a:schemeClr val="tx1">
                    <a:lumMod val="75000"/>
                    <a:lumOff val="25000"/>
                  </a:schemeClr>
                </a:solidFill>
              </a:rPr>
              <a:t>  </a:t>
            </a:r>
          </a:p>
          <a:p>
            <a:pPr algn="ctr"/>
            <a:endParaRPr lang="en-US" sz="1500" dirty="0">
              <a:solidFill>
                <a:schemeClr val="tx1">
                  <a:lumMod val="75000"/>
                  <a:lumOff val="25000"/>
                </a:schemeClr>
              </a:solidFill>
            </a:endParaRPr>
          </a:p>
          <a:p>
            <a:pPr algn="ctr"/>
            <a:r>
              <a:rPr lang="en-US" sz="1500" dirty="0">
                <a:solidFill>
                  <a:schemeClr val="tx1">
                    <a:lumMod val="75000"/>
                    <a:lumOff val="25000"/>
                  </a:schemeClr>
                </a:solidFill>
              </a:rPr>
              <a:t>S</a:t>
            </a:r>
            <a:r>
              <a:rPr lang="en-US" sz="1500" i="1" dirty="0">
                <a:solidFill>
                  <a:schemeClr val="tx1">
                    <a:lumMod val="75000"/>
                    <a:lumOff val="25000"/>
                  </a:schemeClr>
                </a:solidFill>
              </a:rPr>
              <a:t>ign-up for the GW Cancer Center’s Cancer Control </a:t>
            </a:r>
            <a:br>
              <a:rPr lang="en-US" sz="1500" i="1" dirty="0">
                <a:solidFill>
                  <a:schemeClr val="tx1">
                    <a:lumMod val="75000"/>
                    <a:lumOff val="25000"/>
                  </a:schemeClr>
                </a:solidFill>
              </a:rPr>
            </a:br>
            <a:r>
              <a:rPr lang="en-US" sz="1500" i="1" dirty="0">
                <a:solidFill>
                  <a:schemeClr val="tx1">
                    <a:lumMod val="75000"/>
                    <a:lumOff val="25000"/>
                  </a:schemeClr>
                </a:solidFill>
              </a:rPr>
              <a:t>Technical </a:t>
            </a:r>
            <a:r>
              <a:rPr lang="en-US" altLang="en-US" sz="1500" i="1" dirty="0">
                <a:solidFill>
                  <a:schemeClr val="tx1">
                    <a:lumMod val="75000"/>
                    <a:lumOff val="25000"/>
                  </a:schemeClr>
                </a:solidFill>
              </a:rPr>
              <a:t>Assistance E-Newsletter</a:t>
            </a:r>
            <a:r>
              <a:rPr lang="en-US" altLang="en-US" sz="1500" dirty="0">
                <a:solidFill>
                  <a:schemeClr val="tx1">
                    <a:lumMod val="75000"/>
                    <a:lumOff val="25000"/>
                  </a:schemeClr>
                </a:solidFill>
              </a:rPr>
              <a:t>: </a:t>
            </a:r>
            <a:r>
              <a:rPr lang="en-US" sz="1500" b="1" dirty="0">
                <a:solidFill>
                  <a:srgbClr val="0096D6"/>
                </a:solidFill>
              </a:rPr>
              <a:t>bit.ly/</a:t>
            </a:r>
            <a:r>
              <a:rPr lang="en-US" sz="1500" b="1" dirty="0" err="1">
                <a:solidFill>
                  <a:srgbClr val="0096D6"/>
                </a:solidFill>
              </a:rPr>
              <a:t>TAPenews</a:t>
            </a:r>
            <a:r>
              <a:rPr lang="en-US" sz="1500" b="1" dirty="0">
                <a:solidFill>
                  <a:srgbClr val="0096D6"/>
                </a:solidFill>
              </a:rPr>
              <a:t> </a:t>
            </a:r>
          </a:p>
        </p:txBody>
      </p:sp>
    </p:spTree>
    <p:extLst>
      <p:ext uri="{BB962C8B-B14F-4D97-AF65-F5344CB8AC3E}">
        <p14:creationId xmlns:p14="http://schemas.microsoft.com/office/powerpoint/2010/main" val="3161954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04800"/>
            <a:ext cx="8229600" cy="1143000"/>
          </a:xfrm>
        </p:spPr>
        <p:txBody>
          <a:bodyPr>
            <a:normAutofit/>
          </a:bodyPr>
          <a:lstStyle/>
          <a:p>
            <a:r>
              <a:rPr lang="en-US" dirty="0"/>
              <a:t>Disclosure</a:t>
            </a:r>
          </a:p>
        </p:txBody>
      </p:sp>
      <p:sp>
        <p:nvSpPr>
          <p:cNvPr id="3" name="Content Placeholder 2"/>
          <p:cNvSpPr>
            <a:spLocks noGrp="1"/>
          </p:cNvSpPr>
          <p:nvPr>
            <p:ph idx="1"/>
            <p:custDataLst>
              <p:tags r:id="rId2"/>
            </p:custDataLst>
          </p:nvPr>
        </p:nvSpPr>
        <p:spPr>
          <a:xfrm>
            <a:off x="457200" y="1462087"/>
            <a:ext cx="8229600" cy="4038599"/>
          </a:xfrm>
        </p:spPr>
        <p:txBody>
          <a:bodyPr>
            <a:normAutofit/>
          </a:bodyPr>
          <a:lstStyle/>
          <a:p>
            <a:pPr marL="0" indent="0">
              <a:buNone/>
            </a:pPr>
            <a:r>
              <a:rPr lang="en-US" sz="1600" dirty="0"/>
              <a:t>This American Society of Clinical Oncology (ASCO) Guideline summary was prepared by GW Cancer Center. Any summaries or commentary appearing herein were not prepared or reviewed by American Society of Clinical Oncology, Inc. (ASCO) or the editors of Journal of Clinical Oncology® (JCO). The ideas and opinions expressed herein do not necessarily reflect those of ASCO, the editors of JCO, or GW Cancer Center. The mention of any company, product, service, or therapy does not constitute an endorsement by ASCO. It is the responsibility of the treating physician or other health care provider, relying on independent experience and knowledge of the patient, to determine drug dosages and the best treatment for the patient. ASCO, the editors of JCO, and GW Cancer Center assume no responsibility for any injury or damage to persons or property arising out of or related to any use of these materials or any errors or omissions. This material has been reviewed by the speaker and deemed to be appropriate for continuing education.</a:t>
            </a:r>
          </a:p>
        </p:txBody>
      </p:sp>
    </p:spTree>
    <p:extLst>
      <p:ext uri="{BB962C8B-B14F-4D97-AF65-F5344CB8AC3E}">
        <p14:creationId xmlns:p14="http://schemas.microsoft.com/office/powerpoint/2010/main" val="82739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04800"/>
            <a:ext cx="8229600" cy="1143000"/>
          </a:xfrm>
        </p:spPr>
        <p:txBody>
          <a:bodyPr/>
          <a:lstStyle/>
          <a:p>
            <a:r>
              <a:rPr lang="en-US" dirty="0"/>
              <a:t>Learning Objectives</a:t>
            </a:r>
          </a:p>
        </p:txBody>
      </p:sp>
      <p:sp>
        <p:nvSpPr>
          <p:cNvPr id="3" name="Content Placeholder 2"/>
          <p:cNvSpPr>
            <a:spLocks noGrp="1"/>
          </p:cNvSpPr>
          <p:nvPr>
            <p:ph idx="1"/>
            <p:custDataLst>
              <p:tags r:id="rId2"/>
            </p:custDataLst>
          </p:nvPr>
        </p:nvSpPr>
        <p:spPr/>
        <p:txBody>
          <a:bodyPr>
            <a:normAutofit fontScale="92500" lnSpcReduction="10000"/>
          </a:bodyPr>
          <a:lstStyle/>
          <a:p>
            <a:r>
              <a:rPr lang="en-US" dirty="0"/>
              <a:t>Identify the associations between cancer, cancer treatment, and osteoporosis</a:t>
            </a:r>
          </a:p>
          <a:p>
            <a:r>
              <a:rPr lang="en-US" dirty="0"/>
              <a:t>Describe the management of osteoporosis in adult survivors of nonmetastatic cancer</a:t>
            </a:r>
          </a:p>
          <a:p>
            <a:r>
              <a:rPr lang="en-US" dirty="0"/>
              <a:t>Describe the role of the Primary Care Clinician (PCC) in the management of osteoporosis in adult survivors of nonmetastatic cancer</a:t>
            </a:r>
          </a:p>
        </p:txBody>
      </p:sp>
    </p:spTree>
    <p:extLst>
      <p:ext uri="{BB962C8B-B14F-4D97-AF65-F5344CB8AC3E}">
        <p14:creationId xmlns:p14="http://schemas.microsoft.com/office/powerpoint/2010/main" val="92640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525C-E0B5-9C43-87E0-92861BE8E0CA}"/>
              </a:ext>
            </a:extLst>
          </p:cNvPr>
          <p:cNvSpPr>
            <a:spLocks noGrp="1"/>
          </p:cNvSpPr>
          <p:nvPr>
            <p:ph type="title"/>
          </p:nvPr>
        </p:nvSpPr>
        <p:spPr/>
        <p:txBody>
          <a:bodyPr/>
          <a:lstStyle/>
          <a:p>
            <a:r>
              <a:rPr lang="en-US" dirty="0"/>
              <a:t>What is Osteoporosis?</a:t>
            </a:r>
          </a:p>
        </p:txBody>
      </p:sp>
      <p:sp>
        <p:nvSpPr>
          <p:cNvPr id="3" name="Content Placeholder 2">
            <a:extLst>
              <a:ext uri="{FF2B5EF4-FFF2-40B4-BE49-F238E27FC236}">
                <a16:creationId xmlns:a16="http://schemas.microsoft.com/office/drawing/2014/main" id="{190139B6-763F-8B41-997A-0AFFBB533B62}"/>
              </a:ext>
            </a:extLst>
          </p:cNvPr>
          <p:cNvSpPr>
            <a:spLocks noGrp="1"/>
          </p:cNvSpPr>
          <p:nvPr>
            <p:ph idx="1"/>
          </p:nvPr>
        </p:nvSpPr>
        <p:spPr>
          <a:xfrm>
            <a:off x="457200" y="1569720"/>
            <a:ext cx="4495800" cy="3810000"/>
          </a:xfrm>
        </p:spPr>
        <p:txBody>
          <a:bodyPr>
            <a:normAutofit fontScale="92500" lnSpcReduction="10000"/>
          </a:bodyPr>
          <a:lstStyle/>
          <a:p>
            <a:r>
              <a:rPr lang="en-US" dirty="0"/>
              <a:t>The peak bone mass achieved by </a:t>
            </a:r>
            <a:r>
              <a:rPr lang="en-US" dirty="0">
                <a:solidFill>
                  <a:srgbClr val="004065"/>
                </a:solidFill>
              </a:rPr>
              <a:t>age 30 </a:t>
            </a:r>
            <a:r>
              <a:rPr lang="en-US" dirty="0"/>
              <a:t>minus ongoing losses due to age and menopause</a:t>
            </a:r>
          </a:p>
          <a:p>
            <a:r>
              <a:rPr lang="en-US" dirty="0"/>
              <a:t>T-score of -2.5 or less in femoral neck, total hip, or lumbar spine </a:t>
            </a:r>
          </a:p>
        </p:txBody>
      </p:sp>
      <p:pic>
        <p:nvPicPr>
          <p:cNvPr id="5" name="Picture 4" descr="A picture containing indoor&#10;&#10;Description automatically generated">
            <a:extLst>
              <a:ext uri="{FF2B5EF4-FFF2-40B4-BE49-F238E27FC236}">
                <a16:creationId xmlns:a16="http://schemas.microsoft.com/office/drawing/2014/main" id="{D6E28DC1-8775-441D-8B69-620796A9FB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623754"/>
            <a:ext cx="3886200" cy="2590800"/>
          </a:xfrm>
          <a:prstGeom prst="rect">
            <a:avLst/>
          </a:prstGeom>
        </p:spPr>
      </p:pic>
      <p:sp>
        <p:nvSpPr>
          <p:cNvPr id="8" name="TextBox 7">
            <a:extLst>
              <a:ext uri="{FF2B5EF4-FFF2-40B4-BE49-F238E27FC236}">
                <a16:creationId xmlns:a16="http://schemas.microsoft.com/office/drawing/2014/main" id="{2132E0E9-1229-43AF-9963-620776F1419F}"/>
              </a:ext>
            </a:extLst>
          </p:cNvPr>
          <p:cNvSpPr txBox="1"/>
          <p:nvPr/>
        </p:nvSpPr>
        <p:spPr>
          <a:xfrm>
            <a:off x="5105400" y="4214554"/>
            <a:ext cx="3882794" cy="261610"/>
          </a:xfrm>
          <a:prstGeom prst="rect">
            <a:avLst/>
          </a:prstGeom>
          <a:noFill/>
        </p:spPr>
        <p:txBody>
          <a:bodyPr wrap="none" rtlCol="0">
            <a:spAutoFit/>
          </a:bodyPr>
          <a:lstStyle/>
          <a:p>
            <a:r>
              <a:rPr lang="en-US" sz="1100" i="0" dirty="0">
                <a:solidFill>
                  <a:srgbClr val="222222"/>
                </a:solidFill>
                <a:effectLst/>
                <a:latin typeface="verdana" panose="020B0604030504040204" pitchFamily="34" charset="0"/>
              </a:rPr>
              <a:t>Photo from iStock library authorized by subscription</a:t>
            </a:r>
            <a:endParaRPr lang="en-US" sz="1100" dirty="0"/>
          </a:p>
        </p:txBody>
      </p:sp>
      <p:sp>
        <p:nvSpPr>
          <p:cNvPr id="9" name="TextBox 8">
            <a:extLst>
              <a:ext uri="{FF2B5EF4-FFF2-40B4-BE49-F238E27FC236}">
                <a16:creationId xmlns:a16="http://schemas.microsoft.com/office/drawing/2014/main" id="{7AB03041-C738-482E-839C-7955559C22EC}"/>
              </a:ext>
            </a:extLst>
          </p:cNvPr>
          <p:cNvSpPr txBox="1"/>
          <p:nvPr/>
        </p:nvSpPr>
        <p:spPr>
          <a:xfrm>
            <a:off x="6553200" y="5271701"/>
            <a:ext cx="2779928" cy="276999"/>
          </a:xfrm>
          <a:prstGeom prst="rect">
            <a:avLst/>
          </a:prstGeom>
          <a:noFill/>
        </p:spPr>
        <p:txBody>
          <a:bodyPr wrap="none" rtlCol="0">
            <a:spAutoFit/>
          </a:bodyPr>
          <a:lstStyle/>
          <a:p>
            <a:r>
              <a:rPr lang="en-US" sz="1200" i="1" dirty="0">
                <a:solidFill>
                  <a:schemeClr val="bg2"/>
                </a:solidFill>
              </a:rPr>
              <a:t>Mayo Clinic, n.d.; Shapiro et al, 2019 </a:t>
            </a:r>
          </a:p>
        </p:txBody>
      </p:sp>
    </p:spTree>
    <p:extLst>
      <p:ext uri="{BB962C8B-B14F-4D97-AF65-F5344CB8AC3E}">
        <p14:creationId xmlns:p14="http://schemas.microsoft.com/office/powerpoint/2010/main" val="3826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5BF25-307C-174E-B0AA-406070E191C2}"/>
              </a:ext>
            </a:extLst>
          </p:cNvPr>
          <p:cNvSpPr>
            <a:spLocks noGrp="1"/>
          </p:cNvSpPr>
          <p:nvPr>
            <p:ph type="title"/>
          </p:nvPr>
        </p:nvSpPr>
        <p:spPr>
          <a:xfrm>
            <a:off x="457200" y="304800"/>
            <a:ext cx="8382000" cy="1143000"/>
          </a:xfrm>
        </p:spPr>
        <p:txBody>
          <a:bodyPr>
            <a:normAutofit fontScale="90000"/>
          </a:bodyPr>
          <a:lstStyle/>
          <a:p>
            <a:r>
              <a:rPr lang="en-US" dirty="0"/>
              <a:t>Who Is Susceptible to Osteoporosis?</a:t>
            </a:r>
          </a:p>
        </p:txBody>
      </p:sp>
      <p:sp>
        <p:nvSpPr>
          <p:cNvPr id="3" name="Content Placeholder 2">
            <a:extLst>
              <a:ext uri="{FF2B5EF4-FFF2-40B4-BE49-F238E27FC236}">
                <a16:creationId xmlns:a16="http://schemas.microsoft.com/office/drawing/2014/main" id="{15238466-D7C8-7846-B227-D917DBCD4C59}"/>
              </a:ext>
            </a:extLst>
          </p:cNvPr>
          <p:cNvSpPr>
            <a:spLocks noGrp="1"/>
          </p:cNvSpPr>
          <p:nvPr>
            <p:ph idx="1"/>
          </p:nvPr>
        </p:nvSpPr>
        <p:spPr>
          <a:xfrm>
            <a:off x="457200" y="1600201"/>
            <a:ext cx="4876800" cy="3810000"/>
          </a:xfrm>
        </p:spPr>
        <p:txBody>
          <a:bodyPr>
            <a:normAutofit fontScale="85000" lnSpcReduction="20000"/>
          </a:bodyPr>
          <a:lstStyle/>
          <a:p>
            <a:r>
              <a:rPr lang="en-US" dirty="0"/>
              <a:t>At least 40% of postmenopausal women and 15-30% of men will experience a fragility fracture</a:t>
            </a:r>
          </a:p>
          <a:p>
            <a:r>
              <a:rPr lang="en-US" dirty="0">
                <a:solidFill>
                  <a:srgbClr val="004065"/>
                </a:solidFill>
              </a:rPr>
              <a:t>Lifestyle factors</a:t>
            </a:r>
            <a:r>
              <a:rPr lang="en-US" dirty="0"/>
              <a:t>, including cigarette smoking and excessive alcohol consumption affect bone loss</a:t>
            </a:r>
          </a:p>
        </p:txBody>
      </p:sp>
      <p:pic>
        <p:nvPicPr>
          <p:cNvPr id="6" name="Picture 5" descr="A picture containing person&#10;&#10;Description automatically generated">
            <a:extLst>
              <a:ext uri="{FF2B5EF4-FFF2-40B4-BE49-F238E27FC236}">
                <a16:creationId xmlns:a16="http://schemas.microsoft.com/office/drawing/2014/main" id="{780A6AF0-635F-445F-9E70-883730A64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600201"/>
            <a:ext cx="3661011" cy="2443593"/>
          </a:xfrm>
          <a:prstGeom prst="rect">
            <a:avLst/>
          </a:prstGeom>
        </p:spPr>
      </p:pic>
      <p:sp>
        <p:nvSpPr>
          <p:cNvPr id="7" name="TextBox 6">
            <a:extLst>
              <a:ext uri="{FF2B5EF4-FFF2-40B4-BE49-F238E27FC236}">
                <a16:creationId xmlns:a16="http://schemas.microsoft.com/office/drawing/2014/main" id="{45F11990-D282-4E10-8CC2-C695C943B385}"/>
              </a:ext>
            </a:extLst>
          </p:cNvPr>
          <p:cNvSpPr txBox="1"/>
          <p:nvPr/>
        </p:nvSpPr>
        <p:spPr>
          <a:xfrm>
            <a:off x="5261206" y="4043794"/>
            <a:ext cx="3882794" cy="261610"/>
          </a:xfrm>
          <a:prstGeom prst="rect">
            <a:avLst/>
          </a:prstGeom>
          <a:noFill/>
        </p:spPr>
        <p:txBody>
          <a:bodyPr wrap="none" rtlCol="0">
            <a:spAutoFit/>
          </a:bodyPr>
          <a:lstStyle/>
          <a:p>
            <a:r>
              <a:rPr lang="en-US" sz="1100" i="0" dirty="0">
                <a:solidFill>
                  <a:srgbClr val="222222"/>
                </a:solidFill>
                <a:effectLst/>
                <a:latin typeface="verdana" panose="020B0604030504040204" pitchFamily="34" charset="0"/>
              </a:rPr>
              <a:t>Photo from iStock library authorized by subscription</a:t>
            </a:r>
            <a:endParaRPr lang="en-US" sz="1100" dirty="0"/>
          </a:p>
        </p:txBody>
      </p:sp>
      <p:sp>
        <p:nvSpPr>
          <p:cNvPr id="8" name="TextBox 7">
            <a:extLst>
              <a:ext uri="{FF2B5EF4-FFF2-40B4-BE49-F238E27FC236}">
                <a16:creationId xmlns:a16="http://schemas.microsoft.com/office/drawing/2014/main" id="{2F106E00-AADC-4FD5-AB60-BF813BBFEB8F}"/>
              </a:ext>
            </a:extLst>
          </p:cNvPr>
          <p:cNvSpPr txBox="1"/>
          <p:nvPr/>
        </p:nvSpPr>
        <p:spPr>
          <a:xfrm>
            <a:off x="5562600" y="5257799"/>
            <a:ext cx="3718903" cy="276999"/>
          </a:xfrm>
          <a:prstGeom prst="rect">
            <a:avLst/>
          </a:prstGeom>
          <a:noFill/>
        </p:spPr>
        <p:txBody>
          <a:bodyPr wrap="none" rtlCol="0">
            <a:spAutoFit/>
          </a:bodyPr>
          <a:lstStyle/>
          <a:p>
            <a:r>
              <a:rPr lang="en-US" sz="1200" i="1" dirty="0">
                <a:solidFill>
                  <a:schemeClr val="bg2"/>
                </a:solidFill>
              </a:rPr>
              <a:t>Cauley, 2011; </a:t>
            </a:r>
            <a:r>
              <a:rPr lang="en-US" sz="1200" i="1" dirty="0" err="1">
                <a:solidFill>
                  <a:schemeClr val="bg2"/>
                </a:solidFill>
              </a:rPr>
              <a:t>Salari</a:t>
            </a:r>
            <a:r>
              <a:rPr lang="en-US" sz="1200" i="1" dirty="0">
                <a:solidFill>
                  <a:schemeClr val="bg2"/>
                </a:solidFill>
              </a:rPr>
              <a:t> et al, 2021; Shapiro et al, 2019 </a:t>
            </a:r>
          </a:p>
        </p:txBody>
      </p:sp>
    </p:spTree>
    <p:extLst>
      <p:ext uri="{BB962C8B-B14F-4D97-AF65-F5344CB8AC3E}">
        <p14:creationId xmlns:p14="http://schemas.microsoft.com/office/powerpoint/2010/main" val="2628635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E1ED-9838-DD48-9BE1-1FC99850C11C}"/>
              </a:ext>
            </a:extLst>
          </p:cNvPr>
          <p:cNvSpPr>
            <a:spLocks noGrp="1"/>
          </p:cNvSpPr>
          <p:nvPr>
            <p:ph type="title"/>
          </p:nvPr>
        </p:nvSpPr>
        <p:spPr>
          <a:xfrm>
            <a:off x="457200" y="304800"/>
            <a:ext cx="8382000" cy="1143000"/>
          </a:xfrm>
        </p:spPr>
        <p:txBody>
          <a:bodyPr>
            <a:normAutofit fontScale="90000"/>
          </a:bodyPr>
          <a:lstStyle/>
          <a:p>
            <a:r>
              <a:rPr lang="en-US" dirty="0"/>
              <a:t>Cancer Survivors in the United States</a:t>
            </a:r>
          </a:p>
        </p:txBody>
      </p:sp>
      <p:sp>
        <p:nvSpPr>
          <p:cNvPr id="3" name="Content Placeholder 2">
            <a:extLst>
              <a:ext uri="{FF2B5EF4-FFF2-40B4-BE49-F238E27FC236}">
                <a16:creationId xmlns:a16="http://schemas.microsoft.com/office/drawing/2014/main" id="{78F3F36A-47BE-5F40-8F0B-AD0A2324A0E3}"/>
              </a:ext>
            </a:extLst>
          </p:cNvPr>
          <p:cNvSpPr>
            <a:spLocks noGrp="1"/>
          </p:cNvSpPr>
          <p:nvPr>
            <p:ph idx="1"/>
          </p:nvPr>
        </p:nvSpPr>
        <p:spPr>
          <a:xfrm>
            <a:off x="457200" y="1600201"/>
            <a:ext cx="5638800" cy="3810000"/>
          </a:xfrm>
        </p:spPr>
        <p:txBody>
          <a:bodyPr>
            <a:normAutofit/>
          </a:bodyPr>
          <a:lstStyle/>
          <a:p>
            <a:r>
              <a:rPr lang="en-US" dirty="0"/>
              <a:t>In 2019, there were approximately </a:t>
            </a:r>
            <a:r>
              <a:rPr lang="en-US" dirty="0">
                <a:solidFill>
                  <a:srgbClr val="004065"/>
                </a:solidFill>
              </a:rPr>
              <a:t>17 million </a:t>
            </a:r>
            <a:r>
              <a:rPr lang="en-US" dirty="0"/>
              <a:t>cancer survivors in the US</a:t>
            </a:r>
          </a:p>
          <a:p>
            <a:r>
              <a:rPr lang="en-US" dirty="0"/>
              <a:t>It is projected that the number will increase to </a:t>
            </a:r>
            <a:r>
              <a:rPr lang="en-US" dirty="0">
                <a:solidFill>
                  <a:srgbClr val="004065"/>
                </a:solidFill>
              </a:rPr>
              <a:t>22 million</a:t>
            </a:r>
            <a:r>
              <a:rPr lang="en-US" dirty="0"/>
              <a:t> by 2023</a:t>
            </a:r>
          </a:p>
        </p:txBody>
      </p:sp>
      <p:sp>
        <p:nvSpPr>
          <p:cNvPr id="5" name="TextBox 4">
            <a:extLst>
              <a:ext uri="{FF2B5EF4-FFF2-40B4-BE49-F238E27FC236}">
                <a16:creationId xmlns:a16="http://schemas.microsoft.com/office/drawing/2014/main" id="{BCE70019-3906-4FC3-8FCC-841C3A3A2127}"/>
              </a:ext>
            </a:extLst>
          </p:cNvPr>
          <p:cNvSpPr txBox="1"/>
          <p:nvPr/>
        </p:nvSpPr>
        <p:spPr>
          <a:xfrm>
            <a:off x="8268439" y="5271701"/>
            <a:ext cx="875561" cy="276999"/>
          </a:xfrm>
          <a:prstGeom prst="rect">
            <a:avLst/>
          </a:prstGeom>
          <a:noFill/>
        </p:spPr>
        <p:txBody>
          <a:bodyPr wrap="none" rtlCol="0">
            <a:spAutoFit/>
          </a:bodyPr>
          <a:lstStyle/>
          <a:p>
            <a:r>
              <a:rPr lang="en-US" sz="1200" i="1" dirty="0">
                <a:solidFill>
                  <a:schemeClr val="bg2"/>
                </a:solidFill>
              </a:rPr>
              <a:t>NCI, 2019</a:t>
            </a:r>
          </a:p>
        </p:txBody>
      </p:sp>
      <p:pic>
        <p:nvPicPr>
          <p:cNvPr id="7" name="Picture 6">
            <a:extLst>
              <a:ext uri="{FF2B5EF4-FFF2-40B4-BE49-F238E27FC236}">
                <a16:creationId xmlns:a16="http://schemas.microsoft.com/office/drawing/2014/main" id="{F715D1E8-C70B-490E-935E-BEB9E686E4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6128" y="1417320"/>
            <a:ext cx="2319528" cy="3479292"/>
          </a:xfrm>
          <a:prstGeom prst="rect">
            <a:avLst/>
          </a:prstGeom>
        </p:spPr>
      </p:pic>
      <p:sp>
        <p:nvSpPr>
          <p:cNvPr id="8" name="TextBox 7">
            <a:extLst>
              <a:ext uri="{FF2B5EF4-FFF2-40B4-BE49-F238E27FC236}">
                <a16:creationId xmlns:a16="http://schemas.microsoft.com/office/drawing/2014/main" id="{3317750A-5C09-42D2-8E3F-B9FC5B9B7F45}"/>
              </a:ext>
            </a:extLst>
          </p:cNvPr>
          <p:cNvSpPr txBox="1"/>
          <p:nvPr/>
        </p:nvSpPr>
        <p:spPr>
          <a:xfrm>
            <a:off x="6446128" y="4878601"/>
            <a:ext cx="2319528"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iStock library authorized by subscription</a:t>
            </a:r>
            <a:endParaRPr lang="en-US" sz="1100" dirty="0"/>
          </a:p>
        </p:txBody>
      </p:sp>
    </p:spTree>
    <p:extLst>
      <p:ext uri="{BB962C8B-B14F-4D97-AF65-F5344CB8AC3E}">
        <p14:creationId xmlns:p14="http://schemas.microsoft.com/office/powerpoint/2010/main" val="48270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BCDB5-8AE5-3641-B40D-4D2037432E35}"/>
              </a:ext>
            </a:extLst>
          </p:cNvPr>
          <p:cNvSpPr>
            <a:spLocks noGrp="1"/>
          </p:cNvSpPr>
          <p:nvPr>
            <p:ph type="title"/>
          </p:nvPr>
        </p:nvSpPr>
        <p:spPr/>
        <p:txBody>
          <a:bodyPr/>
          <a:lstStyle/>
          <a:p>
            <a:r>
              <a:rPr lang="en-US" dirty="0"/>
              <a:t>Osteoporosis and Cancer</a:t>
            </a:r>
          </a:p>
        </p:txBody>
      </p:sp>
      <p:sp>
        <p:nvSpPr>
          <p:cNvPr id="3" name="Content Placeholder 2">
            <a:extLst>
              <a:ext uri="{FF2B5EF4-FFF2-40B4-BE49-F238E27FC236}">
                <a16:creationId xmlns:a16="http://schemas.microsoft.com/office/drawing/2014/main" id="{0A2A48C4-12F1-B842-A816-1DEB53029294}"/>
              </a:ext>
            </a:extLst>
          </p:cNvPr>
          <p:cNvSpPr>
            <a:spLocks noGrp="1"/>
          </p:cNvSpPr>
          <p:nvPr>
            <p:ph idx="1"/>
          </p:nvPr>
        </p:nvSpPr>
        <p:spPr>
          <a:xfrm>
            <a:off x="457200" y="1600201"/>
            <a:ext cx="4876800" cy="3810000"/>
          </a:xfrm>
        </p:spPr>
        <p:txBody>
          <a:bodyPr>
            <a:normAutofit/>
          </a:bodyPr>
          <a:lstStyle/>
          <a:p>
            <a:r>
              <a:rPr lang="en-US" dirty="0"/>
              <a:t>Patients with nonmetastatic cancer may experience </a:t>
            </a:r>
            <a:r>
              <a:rPr lang="en-US" dirty="0">
                <a:solidFill>
                  <a:srgbClr val="004065"/>
                </a:solidFill>
              </a:rPr>
              <a:t>challenges in skeletal integrity </a:t>
            </a:r>
            <a:r>
              <a:rPr lang="en-US" dirty="0"/>
              <a:t>due to the disease and disease treatment</a:t>
            </a:r>
          </a:p>
        </p:txBody>
      </p:sp>
      <p:pic>
        <p:nvPicPr>
          <p:cNvPr id="6" name="Picture 5" descr="A person sitting on a bed&#10;&#10;Description automatically generated">
            <a:extLst>
              <a:ext uri="{FF2B5EF4-FFF2-40B4-BE49-F238E27FC236}">
                <a16:creationId xmlns:a16="http://schemas.microsoft.com/office/drawing/2014/main" id="{F909BED8-26E5-44E6-857D-F4A15FED4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692651"/>
            <a:ext cx="3048000" cy="2033622"/>
          </a:xfrm>
          <a:prstGeom prst="rect">
            <a:avLst/>
          </a:prstGeom>
        </p:spPr>
      </p:pic>
      <p:sp>
        <p:nvSpPr>
          <p:cNvPr id="9" name="TextBox 8">
            <a:extLst>
              <a:ext uri="{FF2B5EF4-FFF2-40B4-BE49-F238E27FC236}">
                <a16:creationId xmlns:a16="http://schemas.microsoft.com/office/drawing/2014/main" id="{2EB18B2A-DCC9-49D0-A38E-D71BEB27869B}"/>
              </a:ext>
            </a:extLst>
          </p:cNvPr>
          <p:cNvSpPr txBox="1"/>
          <p:nvPr/>
        </p:nvSpPr>
        <p:spPr>
          <a:xfrm>
            <a:off x="5715000" y="3755680"/>
            <a:ext cx="3048000" cy="430887"/>
          </a:xfrm>
          <a:prstGeom prst="rect">
            <a:avLst/>
          </a:prstGeom>
          <a:noFill/>
        </p:spPr>
        <p:txBody>
          <a:bodyPr wrap="square" rtlCol="0">
            <a:spAutoFit/>
          </a:bodyPr>
          <a:lstStyle/>
          <a:p>
            <a:r>
              <a:rPr lang="en-US" sz="1100" i="0" dirty="0">
                <a:solidFill>
                  <a:srgbClr val="222222"/>
                </a:solidFill>
                <a:effectLst/>
                <a:latin typeface="verdana" panose="020B0604030504040204" pitchFamily="34" charset="0"/>
              </a:rPr>
              <a:t>Photo from iStock library authorized by subscription</a:t>
            </a:r>
            <a:endParaRPr lang="en-US" sz="1100" dirty="0"/>
          </a:p>
        </p:txBody>
      </p:sp>
      <p:sp>
        <p:nvSpPr>
          <p:cNvPr id="10" name="TextBox 9">
            <a:extLst>
              <a:ext uri="{FF2B5EF4-FFF2-40B4-BE49-F238E27FC236}">
                <a16:creationId xmlns:a16="http://schemas.microsoft.com/office/drawing/2014/main" id="{6318F522-85C1-4494-A4EB-7466B2464172}"/>
              </a:ext>
            </a:extLst>
          </p:cNvPr>
          <p:cNvSpPr txBox="1"/>
          <p:nvPr/>
        </p:nvSpPr>
        <p:spPr>
          <a:xfrm>
            <a:off x="7628842" y="5271701"/>
            <a:ext cx="1515158" cy="276999"/>
          </a:xfrm>
          <a:prstGeom prst="rect">
            <a:avLst/>
          </a:prstGeom>
          <a:noFill/>
        </p:spPr>
        <p:txBody>
          <a:bodyPr wrap="none" rtlCol="0">
            <a:spAutoFit/>
          </a:bodyPr>
          <a:lstStyle/>
          <a:p>
            <a:r>
              <a:rPr lang="en-US" sz="1200" i="1" dirty="0">
                <a:solidFill>
                  <a:schemeClr val="bg2"/>
                </a:solidFill>
              </a:rPr>
              <a:t>Shapiro et al, 2019 </a:t>
            </a:r>
          </a:p>
        </p:txBody>
      </p:sp>
    </p:spTree>
    <p:extLst>
      <p:ext uri="{BB962C8B-B14F-4D97-AF65-F5344CB8AC3E}">
        <p14:creationId xmlns:p14="http://schemas.microsoft.com/office/powerpoint/2010/main" val="216845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E16C-C71B-FE45-B680-20797ECB6C34}"/>
              </a:ext>
            </a:extLst>
          </p:cNvPr>
          <p:cNvSpPr>
            <a:spLocks noGrp="1"/>
          </p:cNvSpPr>
          <p:nvPr>
            <p:ph type="title"/>
          </p:nvPr>
        </p:nvSpPr>
        <p:spPr>
          <a:xfrm>
            <a:off x="457200" y="304800"/>
            <a:ext cx="8382000" cy="1143000"/>
          </a:xfrm>
        </p:spPr>
        <p:txBody>
          <a:bodyPr>
            <a:normAutofit fontScale="90000"/>
          </a:bodyPr>
          <a:lstStyle/>
          <a:p>
            <a:r>
              <a:rPr lang="en-US" dirty="0"/>
              <a:t>American Society of Clinical Oncology Recommendations</a:t>
            </a:r>
          </a:p>
        </p:txBody>
      </p:sp>
      <p:graphicFrame>
        <p:nvGraphicFramePr>
          <p:cNvPr id="4" name="Content Placeholder 3">
            <a:extLst>
              <a:ext uri="{FF2B5EF4-FFF2-40B4-BE49-F238E27FC236}">
                <a16:creationId xmlns:a16="http://schemas.microsoft.com/office/drawing/2014/main" id="{45B706DC-CBA5-F94F-90CD-4A6CC1FAEB4A}"/>
              </a:ext>
            </a:extLst>
          </p:cNvPr>
          <p:cNvGraphicFramePr>
            <a:graphicFrameLocks noGrp="1"/>
          </p:cNvGraphicFramePr>
          <p:nvPr>
            <p:ph idx="1"/>
            <p:extLst>
              <p:ext uri="{D42A27DB-BD31-4B8C-83A1-F6EECF244321}">
                <p14:modId xmlns:p14="http://schemas.microsoft.com/office/powerpoint/2010/main" val="2750379448"/>
              </p:ext>
            </p:extLst>
          </p:nvPr>
        </p:nvGraphicFramePr>
        <p:xfrm>
          <a:off x="457200" y="16002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E6A38F9-CE57-4E5A-BCD4-009B66B09E91}"/>
              </a:ext>
            </a:extLst>
          </p:cNvPr>
          <p:cNvSpPr txBox="1"/>
          <p:nvPr/>
        </p:nvSpPr>
        <p:spPr>
          <a:xfrm>
            <a:off x="7628842" y="5271701"/>
            <a:ext cx="1515158" cy="276999"/>
          </a:xfrm>
          <a:prstGeom prst="rect">
            <a:avLst/>
          </a:prstGeom>
          <a:noFill/>
        </p:spPr>
        <p:txBody>
          <a:bodyPr wrap="none" rtlCol="0">
            <a:spAutoFit/>
          </a:bodyPr>
          <a:lstStyle/>
          <a:p>
            <a:r>
              <a:rPr lang="en-US" sz="1200" i="1" dirty="0">
                <a:solidFill>
                  <a:schemeClr val="bg2"/>
                </a:solidFill>
              </a:rPr>
              <a:t>Shapiro et al, 2019 </a:t>
            </a:r>
          </a:p>
        </p:txBody>
      </p:sp>
    </p:spTree>
    <p:extLst>
      <p:ext uri="{BB962C8B-B14F-4D97-AF65-F5344CB8AC3E}">
        <p14:creationId xmlns:p14="http://schemas.microsoft.com/office/powerpoint/2010/main" val="3631250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93E3F4C4-255E-4402-97CA-BD77DFC4EDD1}&quot;/&gt;&lt;isInvalidForFieldText val=&quot;0&quot;/&gt;&lt;Image&gt;&lt;filename val=&quot;C:\Users\rbraz\AppData\Local\Temp\CP10976621448484Session\CPTrustFolder10976621448484\PPTImport10976621952359\data\asimages\{93E3F4C4-255E-4402-97CA-BD77DFC4EDD1}_4.png&quot;/&gt;&lt;left val=&quot;24&quot;/&gt;&lt;top val=&quot;31&quot;/&gt;&lt;width val=&quot;888&quot;/&gt;&lt;height val=&quot;12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C5D6395-5D0E-4C00-BF41-E1E20074F0FC}&quot;/&gt;&lt;isInvalidForFieldText val=&quot;0&quot;/&gt;&lt;Image&gt;&lt;filename val=&quot;C:\Users\rbraz\AppData\Local\Temp\CP10976621448484Session\CPTrustFolder10976621448484\PPTImport10976621952359\data\asimages\{3C5D6395-5D0E-4C00-BF41-E1E20074F0FC}_3.png&quot;/&gt;&lt;left val=&quot;24&quot;/&gt;&lt;top val=&quot;31&quot;/&gt;&lt;width val=&quot;888&quot;/&gt;&lt;height val=&quot;12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5B4271E-8376-4C68-83AC-E6686BB0EB31}&quot;/&gt;&lt;isInvalidForFieldText val=&quot;0&quot;/&gt;&lt;Image&gt;&lt;filename val=&quot;C:\Users\rbraz\AppData\Local\Temp\CP10976621448484Session\CPTrustFolder10976621448484\PPTImport10976621952359\data\asimages\{85B4271E-8376-4C68-83AC-E6686BB0EB31}_5.png&quot;/&gt;&lt;left val=&quot;24&quot;/&gt;&lt;top val=&quot;31&quot;/&gt;&lt;width val=&quot;888&quot;/&gt;&lt;height val=&quot;12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6C2DEF2-D06C-499E-9B72-6438C5003E0F}&quot;/&gt;&lt;isInvalidForFieldText val=&quot;0&quot;/&gt;&lt;Image&gt;&lt;filename val=&quot;C:\Users\rbraz\AppData\Local\Temp\CP10976621448484Session\CPTrustFolder10976621448484\PPTImport10976621952359\data\asimages\{C6C2DEF2-D06C-499E-9B72-6438C5003E0F}_6.png&quot;/&gt;&lt;left val=&quot;24&quot;/&gt;&lt;top val=&quot;31&quot;/&gt;&lt;width val=&quot;888&quot;/&gt;&lt;height val=&quot;12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7&quot;/&gt;&lt;lineCharCount val=&quot;30&quot;/&gt;&lt;lineCharCount val=&quot;1&quot;/&gt;&lt;lineCharCount val=&quot;32&quot;/&gt;&lt;lineCharCount val=&quot;24&quot;/&gt;&lt;/TableIndex&gt;&lt;/ShapeTextInfo&gt;"/>
  <p:tag name="HTML_SHAPEINFO" val="&lt;ThreeDShapeInfo&gt;&lt;uuid val=&quot;{9F743A84-7F5E-4E54-A2F3-8A27262212EC}&quot;/&gt;&lt;isInvalidForFieldText val=&quot;0&quot;/&gt;&lt;Image&gt;&lt;filename val=&quot;C:\Users\rbraz\AppData\Local\Temp\CP10976621448484Session\CPTrustFolder10976621448484\PPTImport10976621952359\data\asimages\{9F743A84-7F5E-4E54-A2F3-8A27262212EC}_6.png&quot;/&gt;&lt;left val=&quot;47&quot;/&gt;&lt;top val=&quot;137&quot;/&gt;&lt;width val=&quot;865&quot;/&gt;&lt;height val=&quot;407&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5&quot;/&gt;&lt;lineCharCount val=&quot;52&quot;/&gt;&lt;lineCharCount val=&quot;1&quot;/&gt;&lt;lineCharCount val=&quot;51&quot;/&gt;&lt;lineCharCount val=&quot;51&quot;/&gt;&lt;/TableIndex&gt;&lt;/ShapeTextInfo&gt;"/>
  <p:tag name="HTML_SHAPEINFO" val="&lt;ThreeDShapeInfo&gt;&lt;uuid val=&quot;{8BF47450-1227-4934-AD4C-87985191C101}&quot;/&gt;&lt;isInvalidForFieldText val=&quot;0&quot;/&gt;&lt;Image&gt;&lt;filename val=&quot;C:\Users\rbraz\AppData\Local\Temp\CP10976621448484Session\CPTrustFolder10976621448484\PPTImport10976621952359\data\asimages\{8BF47450-1227-4934-AD4C-87985191C101}_6.png&quot;/&gt;&lt;left val=&quot;0&quot;/&gt;&lt;top val=&quot;443&quot;/&gt;&lt;width val=&quot;965&quot;/&gt;&lt;height val=&quot;13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DUMMYTAG" val="&lt;DummyForForceWrite&gt;&lt;/DummyForForceWrite&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DUMMYTAG" val="&lt;DummyForForceWrite&gt;&lt;/DummyForForceWrite&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90751CA-D191-4F63-88B8-CF7BD0008252}&quot;/&gt;&lt;isInvalidForFieldText val=&quot;0&quot;/&gt;&lt;Image&gt;&lt;filename val=&quot;C:\Users\rbraz\AppData\Local\Temp\CP10976621448484Session\CPTrustFolder10976621448484\PPTImport10976621952359\data\asimages\{390751CA-D191-4F63-88B8-CF7BD0008252}_2.png&quot;/&gt;&lt;left val=&quot;24&quot;/&gt;&lt;top val=&quot;31&quot;/&gt;&lt;width val=&quot;888&quot;/&gt;&lt;height val=&quot;125&quot;/&gt;&lt;hasText val=&quot;1&quot;/&gt;&lt;/Image&gt;&lt;/ThreeDShapeInfo&gt;"/>
</p:tagLst>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PCP ESeries Puchalski 2.02.14</Template>
  <TotalTime>16368</TotalTime>
  <Words>3471</Words>
  <Application>Microsoft Office PowerPoint</Application>
  <PresentationFormat>On-screen Show (4:3)</PresentationFormat>
  <Paragraphs>268</Paragraphs>
  <Slides>27</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Aptos</vt:lpstr>
      <vt:lpstr>Aptos Display</vt:lpstr>
      <vt:lpstr>Arial</vt:lpstr>
      <vt:lpstr>Calibri</vt:lpstr>
      <vt:lpstr>Trebuchet MS</vt:lpstr>
      <vt:lpstr>verdana</vt:lpstr>
      <vt:lpstr>3_Default Design</vt:lpstr>
      <vt:lpstr>Office Theme</vt:lpstr>
      <vt:lpstr>PowerPoint Presentation</vt:lpstr>
      <vt:lpstr>Osteoporosis Management in Adult Survivors of Nonmetastatic Cancer</vt:lpstr>
      <vt:lpstr>Disclosure</vt:lpstr>
      <vt:lpstr>Learning Objectives</vt:lpstr>
      <vt:lpstr>What is Osteoporosis?</vt:lpstr>
      <vt:lpstr>Who Is Susceptible to Osteoporosis?</vt:lpstr>
      <vt:lpstr>Cancer Survivors in the United States</vt:lpstr>
      <vt:lpstr>Osteoporosis and Cancer</vt:lpstr>
      <vt:lpstr>American Society of Clinical Oncology Recommendations</vt:lpstr>
      <vt:lpstr>American Society of Clinical Oncology (ASCO) Recommendations</vt:lpstr>
      <vt:lpstr>Risk Factors</vt:lpstr>
      <vt:lpstr>Risks from Treatment</vt:lpstr>
      <vt:lpstr>Risk from Disease Manifestation</vt:lpstr>
      <vt:lpstr>Quantifying Risk Estimates</vt:lpstr>
      <vt:lpstr>American Society of Clinical Oncology Recommendations</vt:lpstr>
      <vt:lpstr>Bone Mineral Density Testing</vt:lpstr>
      <vt:lpstr>Bone Mineral Density Testing (Cont.)</vt:lpstr>
      <vt:lpstr>American Society of Clinical Oncology Recommendations</vt:lpstr>
      <vt:lpstr>Nonpharmacologic Interventions</vt:lpstr>
      <vt:lpstr>Nonpharmacologic Interventions – Cancer Populations</vt:lpstr>
      <vt:lpstr>Pharmacologic Interventions</vt:lpstr>
      <vt:lpstr>Candidates for BMAs</vt:lpstr>
      <vt:lpstr>Conclusion</vt:lpstr>
      <vt:lpstr>Summary Flow Chart</vt:lpstr>
      <vt:lpstr>Acknowledgments</vt:lpstr>
      <vt:lpstr>References</vt:lpstr>
      <vt:lpstr>Thank you!</vt:lpstr>
    </vt:vector>
  </TitlesOfParts>
  <Company>The George 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GWU</dc:creator>
  <cp:lastModifiedBy>Annie M</cp:lastModifiedBy>
  <cp:revision>554</cp:revision>
  <cp:lastPrinted>2014-06-13T20:14:55Z</cp:lastPrinted>
  <dcterms:created xsi:type="dcterms:W3CDTF">2014-05-08T22:31:29Z</dcterms:created>
  <dcterms:modified xsi:type="dcterms:W3CDTF">2025-04-18T17:30:33Z</dcterms:modified>
</cp:coreProperties>
</file>