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7"/>
  </p:notesMasterIdLst>
  <p:handoutMasterIdLst>
    <p:handoutMasterId r:id="rId28"/>
  </p:handoutMasterIdLst>
  <p:sldIdLst>
    <p:sldId id="259" r:id="rId3"/>
    <p:sldId id="365" r:id="rId4"/>
    <p:sldId id="471" r:id="rId5"/>
    <p:sldId id="475" r:id="rId6"/>
    <p:sldId id="476" r:id="rId7"/>
    <p:sldId id="477" r:id="rId8"/>
    <p:sldId id="478" r:id="rId9"/>
    <p:sldId id="493" r:id="rId10"/>
    <p:sldId id="491" r:id="rId11"/>
    <p:sldId id="481" r:id="rId12"/>
    <p:sldId id="480" r:id="rId13"/>
    <p:sldId id="484" r:id="rId14"/>
    <p:sldId id="489" r:id="rId15"/>
    <p:sldId id="488" r:id="rId16"/>
    <p:sldId id="483" r:id="rId17"/>
    <p:sldId id="485" r:id="rId18"/>
    <p:sldId id="482" r:id="rId19"/>
    <p:sldId id="486" r:id="rId20"/>
    <p:sldId id="487" r:id="rId21"/>
    <p:sldId id="490" r:id="rId22"/>
    <p:sldId id="492" r:id="rId23"/>
    <p:sldId id="473" r:id="rId24"/>
    <p:sldId id="472" r:id="rId25"/>
    <p:sldId id="474"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E39857-C161-4AFE-9456-5F4BCAF0A083}">
          <p14:sldIdLst>
            <p14:sldId id="259"/>
            <p14:sldId id="365"/>
            <p14:sldId id="471"/>
            <p14:sldId id="475"/>
            <p14:sldId id="476"/>
            <p14:sldId id="477"/>
            <p14:sldId id="478"/>
            <p14:sldId id="493"/>
            <p14:sldId id="491"/>
            <p14:sldId id="481"/>
            <p14:sldId id="480"/>
            <p14:sldId id="484"/>
            <p14:sldId id="489"/>
            <p14:sldId id="488"/>
            <p14:sldId id="483"/>
            <p14:sldId id="485"/>
            <p14:sldId id="482"/>
            <p14:sldId id="486"/>
            <p14:sldId id="487"/>
            <p14:sldId id="490"/>
            <p14:sldId id="492"/>
            <p14:sldId id="473"/>
            <p14:sldId id="472"/>
            <p14:sldId id="4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C5A"/>
    <a:srgbClr val="0096D6"/>
    <a:srgbClr val="004065"/>
    <a:srgbClr val="033B5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5" autoAdjust="0"/>
    <p:restoredTop sz="70748" autoAdjust="0"/>
  </p:normalViewPr>
  <p:slideViewPr>
    <p:cSldViewPr>
      <p:cViewPr varScale="1">
        <p:scale>
          <a:sx n="72" d="100"/>
          <a:sy n="72" d="100"/>
        </p:scale>
        <p:origin x="100" y="48"/>
      </p:cViewPr>
      <p:guideLst>
        <p:guide orient="horz" pos="2160"/>
        <p:guide pos="3840"/>
      </p:guideLst>
    </p:cSldViewPr>
  </p:slideViewPr>
  <p:outlineViewPr>
    <p:cViewPr>
      <p:scale>
        <a:sx n="33" d="100"/>
        <a:sy n="33" d="100"/>
      </p:scale>
      <p:origin x="0" y="18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788"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M" userId="3aadec29237ce99d" providerId="LiveId" clId="{1FB321C6-757A-45BB-8B79-7EA54D614FA1}"/>
    <pc:docChg chg="modSld">
      <pc:chgData name="Annie M" userId="3aadec29237ce99d" providerId="LiveId" clId="{1FB321C6-757A-45BB-8B79-7EA54D614FA1}" dt="2024-06-11T16:22:32.593" v="0" actId="255"/>
      <pc:docMkLst>
        <pc:docMk/>
      </pc:docMkLst>
      <pc:sldChg chg="modNotes">
        <pc:chgData name="Annie M" userId="3aadec29237ce99d" providerId="LiveId" clId="{1FB321C6-757A-45BB-8B79-7EA54D614FA1}" dt="2024-06-11T16:22:32.593" v="0" actId="255"/>
        <pc:sldMkLst>
          <pc:docMk/>
          <pc:sldMk cId="827397204" sldId="4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068EC-505C-2446-BB07-F084438902F5}"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US"/>
        </a:p>
      </dgm:t>
    </dgm:pt>
    <dgm:pt modelId="{99D6F0F1-48C6-2A42-B832-F7970BE5A63F}">
      <dgm:prSet phldrT="[Text]"/>
      <dgm:spPr>
        <a:solidFill>
          <a:srgbClr val="033C5A"/>
        </a:solidFill>
      </dgm:spPr>
      <dgm:t>
        <a:bodyPr/>
        <a:lstStyle/>
        <a:p>
          <a:pPr algn="l"/>
          <a:r>
            <a:rPr lang="en-US" dirty="0"/>
            <a:t>Prevention</a:t>
          </a:r>
        </a:p>
      </dgm:t>
    </dgm:pt>
    <dgm:pt modelId="{5BC30FA9-2CBF-404B-9AEA-01A3CF5CB206}" type="parTrans" cxnId="{FCDE4585-2EB6-7542-BB05-712A55A4D0C0}">
      <dgm:prSet/>
      <dgm:spPr/>
      <dgm:t>
        <a:bodyPr/>
        <a:lstStyle/>
        <a:p>
          <a:endParaRPr lang="en-US"/>
        </a:p>
      </dgm:t>
    </dgm:pt>
    <dgm:pt modelId="{FC21A518-6FCA-6148-80AD-10E3D2059DB0}" type="sibTrans" cxnId="{FCDE4585-2EB6-7542-BB05-712A55A4D0C0}">
      <dgm:prSet/>
      <dgm:spPr/>
      <dgm:t>
        <a:bodyPr/>
        <a:lstStyle/>
        <a:p>
          <a:endParaRPr lang="en-US"/>
        </a:p>
      </dgm:t>
    </dgm:pt>
    <dgm:pt modelId="{9A385EE2-3848-954D-99DD-8C5F8B36C693}">
      <dgm:prSet phldrT="[Text]"/>
      <dgm:spPr>
        <a:solidFill>
          <a:srgbClr val="033C5A"/>
        </a:solidFill>
      </dgm:spPr>
      <dgm:t>
        <a:bodyPr/>
        <a:lstStyle/>
        <a:p>
          <a:pPr algn="l"/>
          <a:r>
            <a:rPr lang="en-US" dirty="0"/>
            <a:t>Treatment – During Chemotherapy</a:t>
          </a:r>
        </a:p>
      </dgm:t>
    </dgm:pt>
    <dgm:pt modelId="{D3A19A64-A0D4-6547-AFB7-F9B55D375239}" type="parTrans" cxnId="{A0C47456-D7B8-DB4D-8099-8735CCED8ECE}">
      <dgm:prSet/>
      <dgm:spPr/>
      <dgm:t>
        <a:bodyPr/>
        <a:lstStyle/>
        <a:p>
          <a:endParaRPr lang="en-US"/>
        </a:p>
      </dgm:t>
    </dgm:pt>
    <dgm:pt modelId="{67C99399-A984-8843-BE93-EB1A663CC365}" type="sibTrans" cxnId="{A0C47456-D7B8-DB4D-8099-8735CCED8ECE}">
      <dgm:prSet/>
      <dgm:spPr/>
      <dgm:t>
        <a:bodyPr/>
        <a:lstStyle/>
        <a:p>
          <a:endParaRPr lang="en-US"/>
        </a:p>
      </dgm:t>
    </dgm:pt>
    <dgm:pt modelId="{A0C69581-0033-644A-A6BD-53E73CD644A4}">
      <dgm:prSet phldrT="[Text]"/>
      <dgm:spPr>
        <a:solidFill>
          <a:srgbClr val="033C5A"/>
        </a:solidFill>
      </dgm:spPr>
      <dgm:t>
        <a:bodyPr/>
        <a:lstStyle/>
        <a:p>
          <a:pPr algn="l"/>
          <a:r>
            <a:rPr lang="en-US" dirty="0"/>
            <a:t>Treatment – After Chemotherapy</a:t>
          </a:r>
        </a:p>
      </dgm:t>
    </dgm:pt>
    <dgm:pt modelId="{2439DE75-361E-E24B-BBCD-F6B963DBEC36}" type="parTrans" cxnId="{6B919F80-884F-9048-8F67-E3ECEA8B53D2}">
      <dgm:prSet/>
      <dgm:spPr/>
      <dgm:t>
        <a:bodyPr/>
        <a:lstStyle/>
        <a:p>
          <a:endParaRPr lang="en-US"/>
        </a:p>
      </dgm:t>
    </dgm:pt>
    <dgm:pt modelId="{B3D7DDD8-58A2-6345-AD11-520A6BACB5E9}" type="sibTrans" cxnId="{6B919F80-884F-9048-8F67-E3ECEA8B53D2}">
      <dgm:prSet/>
      <dgm:spPr/>
      <dgm:t>
        <a:bodyPr/>
        <a:lstStyle/>
        <a:p>
          <a:endParaRPr lang="en-US"/>
        </a:p>
      </dgm:t>
    </dgm:pt>
    <dgm:pt modelId="{500962F7-867E-6B44-879F-416E003F24F1}" type="pres">
      <dgm:prSet presAssocID="{7D0068EC-505C-2446-BB07-F084438902F5}" presName="linearFlow" presStyleCnt="0">
        <dgm:presLayoutVars>
          <dgm:dir/>
          <dgm:resizeHandles val="exact"/>
        </dgm:presLayoutVars>
      </dgm:prSet>
      <dgm:spPr/>
    </dgm:pt>
    <dgm:pt modelId="{DC21C4A0-2EE9-8044-8C52-201B49C1CCD8}" type="pres">
      <dgm:prSet presAssocID="{99D6F0F1-48C6-2A42-B832-F7970BE5A63F}" presName="composite" presStyleCnt="0"/>
      <dgm:spPr/>
    </dgm:pt>
    <dgm:pt modelId="{1945DEB3-19CB-FA44-8BAF-3541B82E4846}" type="pres">
      <dgm:prSet presAssocID="{99D6F0F1-48C6-2A42-B832-F7970BE5A63F}" presName="imgShp" presStyleLbl="fgImgPlace1" presStyleIdx="0" presStyleCnt="3" custLinFactNeighborX="-80280" custLinFactNeighborY="-193"/>
      <dgm:spPr>
        <a:solidFill>
          <a:schemeClr val="bg1"/>
        </a:solidFill>
        <a:ln>
          <a:solidFill>
            <a:srgbClr val="033C5A"/>
          </a:solidFill>
        </a:ln>
      </dgm:spPr>
    </dgm:pt>
    <dgm:pt modelId="{C53B91DE-4827-5348-9234-CF32B691E65D}" type="pres">
      <dgm:prSet presAssocID="{99D6F0F1-48C6-2A42-B832-F7970BE5A63F}" presName="txShp" presStyleLbl="node1" presStyleIdx="0" presStyleCnt="3" custScaleX="135140">
        <dgm:presLayoutVars>
          <dgm:bulletEnabled val="1"/>
        </dgm:presLayoutVars>
      </dgm:prSet>
      <dgm:spPr/>
    </dgm:pt>
    <dgm:pt modelId="{B6225751-1617-8F41-B3EE-3CBE132077A3}" type="pres">
      <dgm:prSet presAssocID="{FC21A518-6FCA-6148-80AD-10E3D2059DB0}" presName="spacing" presStyleCnt="0"/>
      <dgm:spPr/>
    </dgm:pt>
    <dgm:pt modelId="{7F96490A-CFE0-7646-A086-BC5755080113}" type="pres">
      <dgm:prSet presAssocID="{9A385EE2-3848-954D-99DD-8C5F8B36C693}" presName="composite" presStyleCnt="0"/>
      <dgm:spPr/>
    </dgm:pt>
    <dgm:pt modelId="{49466334-A233-4E4D-AD96-D1A7FF60E19C}" type="pres">
      <dgm:prSet presAssocID="{9A385EE2-3848-954D-99DD-8C5F8B36C693}" presName="imgShp" presStyleLbl="fgImgPlace1" presStyleIdx="1" presStyleCnt="3" custLinFactNeighborX="-87482"/>
      <dgm:spPr>
        <a:solidFill>
          <a:schemeClr val="bg1"/>
        </a:solidFill>
        <a:ln>
          <a:solidFill>
            <a:srgbClr val="033C5A"/>
          </a:solidFill>
        </a:ln>
      </dgm:spPr>
    </dgm:pt>
    <dgm:pt modelId="{8651ACAE-0AC9-AC47-9847-EA169665AF84}" type="pres">
      <dgm:prSet presAssocID="{9A385EE2-3848-954D-99DD-8C5F8B36C693}" presName="txShp" presStyleLbl="node1" presStyleIdx="1" presStyleCnt="3" custScaleX="136452">
        <dgm:presLayoutVars>
          <dgm:bulletEnabled val="1"/>
        </dgm:presLayoutVars>
      </dgm:prSet>
      <dgm:spPr/>
    </dgm:pt>
    <dgm:pt modelId="{B2864826-D5CF-7C45-B7B2-4AC678925B3F}" type="pres">
      <dgm:prSet presAssocID="{67C99399-A984-8843-BE93-EB1A663CC365}" presName="spacing" presStyleCnt="0"/>
      <dgm:spPr/>
    </dgm:pt>
    <dgm:pt modelId="{86D77E37-DE38-7940-B78D-BCD9DB0F8C36}" type="pres">
      <dgm:prSet presAssocID="{A0C69581-0033-644A-A6BD-53E73CD644A4}" presName="composite" presStyleCnt="0"/>
      <dgm:spPr/>
    </dgm:pt>
    <dgm:pt modelId="{7DF4EDA8-0598-5449-8BE0-D49542EA2F2A}" type="pres">
      <dgm:prSet presAssocID="{A0C69581-0033-644A-A6BD-53E73CD644A4}" presName="imgShp" presStyleLbl="fgImgPlace1" presStyleIdx="2" presStyleCnt="3" custLinFactNeighborX="-80280"/>
      <dgm:spPr>
        <a:solidFill>
          <a:schemeClr val="bg1"/>
        </a:solidFill>
        <a:ln>
          <a:solidFill>
            <a:srgbClr val="033C5A"/>
          </a:solidFill>
        </a:ln>
      </dgm:spPr>
    </dgm:pt>
    <dgm:pt modelId="{3956657E-7166-9C40-B14D-0AA0B181695D}" type="pres">
      <dgm:prSet presAssocID="{A0C69581-0033-644A-A6BD-53E73CD644A4}" presName="txShp" presStyleLbl="node1" presStyleIdx="2" presStyleCnt="3" custScaleX="136452" custLinFactNeighborX="0" custLinFactNeighborY="-631">
        <dgm:presLayoutVars>
          <dgm:bulletEnabled val="1"/>
        </dgm:presLayoutVars>
      </dgm:prSet>
      <dgm:spPr/>
    </dgm:pt>
  </dgm:ptLst>
  <dgm:cxnLst>
    <dgm:cxn modelId="{A0C47456-D7B8-DB4D-8099-8735CCED8ECE}" srcId="{7D0068EC-505C-2446-BB07-F084438902F5}" destId="{9A385EE2-3848-954D-99DD-8C5F8B36C693}" srcOrd="1" destOrd="0" parTransId="{D3A19A64-A0D4-6547-AFB7-F9B55D375239}" sibTransId="{67C99399-A984-8843-BE93-EB1A663CC365}"/>
    <dgm:cxn modelId="{6BA9A178-9204-C74B-88F1-4C691FA88CD2}" type="presOf" srcId="{99D6F0F1-48C6-2A42-B832-F7970BE5A63F}" destId="{C53B91DE-4827-5348-9234-CF32B691E65D}" srcOrd="0" destOrd="0" presId="urn:microsoft.com/office/officeart/2005/8/layout/vList3"/>
    <dgm:cxn modelId="{6B919F80-884F-9048-8F67-E3ECEA8B53D2}" srcId="{7D0068EC-505C-2446-BB07-F084438902F5}" destId="{A0C69581-0033-644A-A6BD-53E73CD644A4}" srcOrd="2" destOrd="0" parTransId="{2439DE75-361E-E24B-BBCD-F6B963DBEC36}" sibTransId="{B3D7DDD8-58A2-6345-AD11-520A6BACB5E9}"/>
    <dgm:cxn modelId="{B5BB8582-F7A8-0946-87B3-AE99E10C2CAF}" type="presOf" srcId="{9A385EE2-3848-954D-99DD-8C5F8B36C693}" destId="{8651ACAE-0AC9-AC47-9847-EA169665AF84}" srcOrd="0" destOrd="0" presId="urn:microsoft.com/office/officeart/2005/8/layout/vList3"/>
    <dgm:cxn modelId="{FCDE4585-2EB6-7542-BB05-712A55A4D0C0}" srcId="{7D0068EC-505C-2446-BB07-F084438902F5}" destId="{99D6F0F1-48C6-2A42-B832-F7970BE5A63F}" srcOrd="0" destOrd="0" parTransId="{5BC30FA9-2CBF-404B-9AEA-01A3CF5CB206}" sibTransId="{FC21A518-6FCA-6148-80AD-10E3D2059DB0}"/>
    <dgm:cxn modelId="{8EB65AB4-F90C-F14C-A019-8516C7BE336A}" type="presOf" srcId="{A0C69581-0033-644A-A6BD-53E73CD644A4}" destId="{3956657E-7166-9C40-B14D-0AA0B181695D}" srcOrd="0" destOrd="0" presId="urn:microsoft.com/office/officeart/2005/8/layout/vList3"/>
    <dgm:cxn modelId="{E2170DC8-5018-CC4E-95EF-111CFC1D1541}" type="presOf" srcId="{7D0068EC-505C-2446-BB07-F084438902F5}" destId="{500962F7-867E-6B44-879F-416E003F24F1}" srcOrd="0" destOrd="0" presId="urn:microsoft.com/office/officeart/2005/8/layout/vList3"/>
    <dgm:cxn modelId="{8688B86C-31D5-6545-8214-6BBFCADAEF45}" type="presParOf" srcId="{500962F7-867E-6B44-879F-416E003F24F1}" destId="{DC21C4A0-2EE9-8044-8C52-201B49C1CCD8}" srcOrd="0" destOrd="0" presId="urn:microsoft.com/office/officeart/2005/8/layout/vList3"/>
    <dgm:cxn modelId="{10279993-A914-3A42-ACC3-5F92BE717040}" type="presParOf" srcId="{DC21C4A0-2EE9-8044-8C52-201B49C1CCD8}" destId="{1945DEB3-19CB-FA44-8BAF-3541B82E4846}" srcOrd="0" destOrd="0" presId="urn:microsoft.com/office/officeart/2005/8/layout/vList3"/>
    <dgm:cxn modelId="{E8BE1909-8E21-7644-98F0-1DBEC18E9F3A}" type="presParOf" srcId="{DC21C4A0-2EE9-8044-8C52-201B49C1CCD8}" destId="{C53B91DE-4827-5348-9234-CF32B691E65D}" srcOrd="1" destOrd="0" presId="urn:microsoft.com/office/officeart/2005/8/layout/vList3"/>
    <dgm:cxn modelId="{47E1FD4B-B531-2949-8138-3CA83307B18C}" type="presParOf" srcId="{500962F7-867E-6B44-879F-416E003F24F1}" destId="{B6225751-1617-8F41-B3EE-3CBE132077A3}" srcOrd="1" destOrd="0" presId="urn:microsoft.com/office/officeart/2005/8/layout/vList3"/>
    <dgm:cxn modelId="{FB18E89C-7416-6F47-94FC-67A527C78809}" type="presParOf" srcId="{500962F7-867E-6B44-879F-416E003F24F1}" destId="{7F96490A-CFE0-7646-A086-BC5755080113}" srcOrd="2" destOrd="0" presId="urn:microsoft.com/office/officeart/2005/8/layout/vList3"/>
    <dgm:cxn modelId="{1C2D913B-4727-264D-895C-8E21475392EE}" type="presParOf" srcId="{7F96490A-CFE0-7646-A086-BC5755080113}" destId="{49466334-A233-4E4D-AD96-D1A7FF60E19C}" srcOrd="0" destOrd="0" presId="urn:microsoft.com/office/officeart/2005/8/layout/vList3"/>
    <dgm:cxn modelId="{F29FA6AC-F81B-294A-AF49-8B4155B7514A}" type="presParOf" srcId="{7F96490A-CFE0-7646-A086-BC5755080113}" destId="{8651ACAE-0AC9-AC47-9847-EA169665AF84}" srcOrd="1" destOrd="0" presId="urn:microsoft.com/office/officeart/2005/8/layout/vList3"/>
    <dgm:cxn modelId="{BA063637-5354-F644-839E-CDA4315B1730}" type="presParOf" srcId="{500962F7-867E-6B44-879F-416E003F24F1}" destId="{B2864826-D5CF-7C45-B7B2-4AC678925B3F}" srcOrd="3" destOrd="0" presId="urn:microsoft.com/office/officeart/2005/8/layout/vList3"/>
    <dgm:cxn modelId="{B5036CF3-81D3-9A4C-9677-645A8927A754}" type="presParOf" srcId="{500962F7-867E-6B44-879F-416E003F24F1}" destId="{86D77E37-DE38-7940-B78D-BCD9DB0F8C36}" srcOrd="4" destOrd="0" presId="urn:microsoft.com/office/officeart/2005/8/layout/vList3"/>
    <dgm:cxn modelId="{FD436FD0-A6A5-2B42-BA07-F6E02EBA83A4}" type="presParOf" srcId="{86D77E37-DE38-7940-B78D-BCD9DB0F8C36}" destId="{7DF4EDA8-0598-5449-8BE0-D49542EA2F2A}" srcOrd="0" destOrd="0" presId="urn:microsoft.com/office/officeart/2005/8/layout/vList3"/>
    <dgm:cxn modelId="{79FBE079-E679-774C-A3D2-C3BB70572521}" type="presParOf" srcId="{86D77E37-DE38-7940-B78D-BCD9DB0F8C36}" destId="{3956657E-7166-9C40-B14D-0AA0B18169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0068EC-505C-2446-BB07-F084438902F5}"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US"/>
        </a:p>
      </dgm:t>
    </dgm:pt>
    <dgm:pt modelId="{99D6F0F1-48C6-2A42-B832-F7970BE5A63F}">
      <dgm:prSet phldrT="[Text]"/>
      <dgm:spPr>
        <a:solidFill>
          <a:srgbClr val="033C5A"/>
        </a:solidFill>
      </dgm:spPr>
      <dgm:t>
        <a:bodyPr/>
        <a:lstStyle/>
        <a:p>
          <a:pPr algn="l"/>
          <a:r>
            <a:rPr lang="en-US" dirty="0"/>
            <a:t>Prevention</a:t>
          </a:r>
        </a:p>
      </dgm:t>
    </dgm:pt>
    <dgm:pt modelId="{5BC30FA9-2CBF-404B-9AEA-01A3CF5CB206}" type="parTrans" cxnId="{FCDE4585-2EB6-7542-BB05-712A55A4D0C0}">
      <dgm:prSet/>
      <dgm:spPr/>
      <dgm:t>
        <a:bodyPr/>
        <a:lstStyle/>
        <a:p>
          <a:endParaRPr lang="en-US"/>
        </a:p>
      </dgm:t>
    </dgm:pt>
    <dgm:pt modelId="{FC21A518-6FCA-6148-80AD-10E3D2059DB0}" type="sibTrans" cxnId="{FCDE4585-2EB6-7542-BB05-712A55A4D0C0}">
      <dgm:prSet/>
      <dgm:spPr/>
      <dgm:t>
        <a:bodyPr/>
        <a:lstStyle/>
        <a:p>
          <a:endParaRPr lang="en-US"/>
        </a:p>
      </dgm:t>
    </dgm:pt>
    <dgm:pt modelId="{9A385EE2-3848-954D-99DD-8C5F8B36C693}">
      <dgm:prSet phldrT="[Text]"/>
      <dgm:spPr>
        <a:solidFill>
          <a:srgbClr val="033C5A">
            <a:alpha val="50000"/>
          </a:srgbClr>
        </a:solidFill>
      </dgm:spPr>
      <dgm:t>
        <a:bodyPr/>
        <a:lstStyle/>
        <a:p>
          <a:pPr algn="l"/>
          <a:r>
            <a:rPr lang="en-US" dirty="0"/>
            <a:t>Treatment – During Chemotherapy</a:t>
          </a:r>
        </a:p>
      </dgm:t>
    </dgm:pt>
    <dgm:pt modelId="{D3A19A64-A0D4-6547-AFB7-F9B55D375239}" type="parTrans" cxnId="{A0C47456-D7B8-DB4D-8099-8735CCED8ECE}">
      <dgm:prSet/>
      <dgm:spPr/>
      <dgm:t>
        <a:bodyPr/>
        <a:lstStyle/>
        <a:p>
          <a:endParaRPr lang="en-US"/>
        </a:p>
      </dgm:t>
    </dgm:pt>
    <dgm:pt modelId="{67C99399-A984-8843-BE93-EB1A663CC365}" type="sibTrans" cxnId="{A0C47456-D7B8-DB4D-8099-8735CCED8ECE}">
      <dgm:prSet/>
      <dgm:spPr/>
      <dgm:t>
        <a:bodyPr/>
        <a:lstStyle/>
        <a:p>
          <a:endParaRPr lang="en-US"/>
        </a:p>
      </dgm:t>
    </dgm:pt>
    <dgm:pt modelId="{A0C69581-0033-644A-A6BD-53E73CD644A4}">
      <dgm:prSet phldrT="[Text]"/>
      <dgm:spPr>
        <a:solidFill>
          <a:srgbClr val="033C5A">
            <a:alpha val="50000"/>
          </a:srgbClr>
        </a:solidFill>
      </dgm:spPr>
      <dgm:t>
        <a:bodyPr/>
        <a:lstStyle/>
        <a:p>
          <a:pPr algn="l"/>
          <a:r>
            <a:rPr lang="en-US" dirty="0"/>
            <a:t>Treatment – After Chemotherapy</a:t>
          </a:r>
        </a:p>
      </dgm:t>
    </dgm:pt>
    <dgm:pt modelId="{2439DE75-361E-E24B-BBCD-F6B963DBEC36}" type="parTrans" cxnId="{6B919F80-884F-9048-8F67-E3ECEA8B53D2}">
      <dgm:prSet/>
      <dgm:spPr/>
      <dgm:t>
        <a:bodyPr/>
        <a:lstStyle/>
        <a:p>
          <a:endParaRPr lang="en-US"/>
        </a:p>
      </dgm:t>
    </dgm:pt>
    <dgm:pt modelId="{B3D7DDD8-58A2-6345-AD11-520A6BACB5E9}" type="sibTrans" cxnId="{6B919F80-884F-9048-8F67-E3ECEA8B53D2}">
      <dgm:prSet/>
      <dgm:spPr/>
      <dgm:t>
        <a:bodyPr/>
        <a:lstStyle/>
        <a:p>
          <a:endParaRPr lang="en-US"/>
        </a:p>
      </dgm:t>
    </dgm:pt>
    <dgm:pt modelId="{500962F7-867E-6B44-879F-416E003F24F1}" type="pres">
      <dgm:prSet presAssocID="{7D0068EC-505C-2446-BB07-F084438902F5}" presName="linearFlow" presStyleCnt="0">
        <dgm:presLayoutVars>
          <dgm:dir/>
          <dgm:resizeHandles val="exact"/>
        </dgm:presLayoutVars>
      </dgm:prSet>
      <dgm:spPr/>
    </dgm:pt>
    <dgm:pt modelId="{DC21C4A0-2EE9-8044-8C52-201B49C1CCD8}" type="pres">
      <dgm:prSet presAssocID="{99D6F0F1-48C6-2A42-B832-F7970BE5A63F}" presName="composite" presStyleCnt="0"/>
      <dgm:spPr/>
    </dgm:pt>
    <dgm:pt modelId="{1945DEB3-19CB-FA44-8BAF-3541B82E4846}" type="pres">
      <dgm:prSet presAssocID="{99D6F0F1-48C6-2A42-B832-F7970BE5A63F}" presName="imgShp" presStyleLbl="fgImgPlace1" presStyleIdx="0" presStyleCnt="3" custLinFactNeighborX="-80280" custLinFactNeighborY="-193"/>
      <dgm:spPr>
        <a:solidFill>
          <a:schemeClr val="bg1"/>
        </a:solidFill>
        <a:ln>
          <a:solidFill>
            <a:srgbClr val="033C5A"/>
          </a:solidFill>
        </a:ln>
      </dgm:spPr>
    </dgm:pt>
    <dgm:pt modelId="{C53B91DE-4827-5348-9234-CF32B691E65D}" type="pres">
      <dgm:prSet presAssocID="{99D6F0F1-48C6-2A42-B832-F7970BE5A63F}" presName="txShp" presStyleLbl="node1" presStyleIdx="0" presStyleCnt="3" custScaleX="135140">
        <dgm:presLayoutVars>
          <dgm:bulletEnabled val="1"/>
        </dgm:presLayoutVars>
      </dgm:prSet>
      <dgm:spPr/>
    </dgm:pt>
    <dgm:pt modelId="{B6225751-1617-8F41-B3EE-3CBE132077A3}" type="pres">
      <dgm:prSet presAssocID="{FC21A518-6FCA-6148-80AD-10E3D2059DB0}" presName="spacing" presStyleCnt="0"/>
      <dgm:spPr/>
    </dgm:pt>
    <dgm:pt modelId="{7F96490A-CFE0-7646-A086-BC5755080113}" type="pres">
      <dgm:prSet presAssocID="{9A385EE2-3848-954D-99DD-8C5F8B36C693}" presName="composite" presStyleCnt="0"/>
      <dgm:spPr/>
    </dgm:pt>
    <dgm:pt modelId="{49466334-A233-4E4D-AD96-D1A7FF60E19C}" type="pres">
      <dgm:prSet presAssocID="{9A385EE2-3848-954D-99DD-8C5F8B36C693}" presName="imgShp" presStyleLbl="fgImgPlace1" presStyleIdx="1" presStyleCnt="3" custLinFactNeighborX="-87482"/>
      <dgm:spPr>
        <a:solidFill>
          <a:schemeClr val="bg1"/>
        </a:solidFill>
        <a:ln>
          <a:solidFill>
            <a:srgbClr val="033C5A">
              <a:alpha val="50000"/>
            </a:srgbClr>
          </a:solidFill>
        </a:ln>
      </dgm:spPr>
    </dgm:pt>
    <dgm:pt modelId="{8651ACAE-0AC9-AC47-9847-EA169665AF84}" type="pres">
      <dgm:prSet presAssocID="{9A385EE2-3848-954D-99DD-8C5F8B36C693}" presName="txShp" presStyleLbl="node1" presStyleIdx="1" presStyleCnt="3" custScaleX="136452">
        <dgm:presLayoutVars>
          <dgm:bulletEnabled val="1"/>
        </dgm:presLayoutVars>
      </dgm:prSet>
      <dgm:spPr/>
    </dgm:pt>
    <dgm:pt modelId="{B2864826-D5CF-7C45-B7B2-4AC678925B3F}" type="pres">
      <dgm:prSet presAssocID="{67C99399-A984-8843-BE93-EB1A663CC365}" presName="spacing" presStyleCnt="0"/>
      <dgm:spPr/>
    </dgm:pt>
    <dgm:pt modelId="{86D77E37-DE38-7940-B78D-BCD9DB0F8C36}" type="pres">
      <dgm:prSet presAssocID="{A0C69581-0033-644A-A6BD-53E73CD644A4}" presName="composite" presStyleCnt="0"/>
      <dgm:spPr/>
    </dgm:pt>
    <dgm:pt modelId="{7DF4EDA8-0598-5449-8BE0-D49542EA2F2A}" type="pres">
      <dgm:prSet presAssocID="{A0C69581-0033-644A-A6BD-53E73CD644A4}" presName="imgShp" presStyleLbl="fgImgPlace1" presStyleIdx="2" presStyleCnt="3" custLinFactNeighborX="-80280"/>
      <dgm:spPr>
        <a:solidFill>
          <a:schemeClr val="bg1"/>
        </a:solidFill>
        <a:ln>
          <a:solidFill>
            <a:srgbClr val="033C5A">
              <a:alpha val="50000"/>
            </a:srgbClr>
          </a:solidFill>
        </a:ln>
      </dgm:spPr>
    </dgm:pt>
    <dgm:pt modelId="{3956657E-7166-9C40-B14D-0AA0B181695D}" type="pres">
      <dgm:prSet presAssocID="{A0C69581-0033-644A-A6BD-53E73CD644A4}" presName="txShp" presStyleLbl="node1" presStyleIdx="2" presStyleCnt="3" custScaleX="136452" custLinFactNeighborX="0" custLinFactNeighborY="-631">
        <dgm:presLayoutVars>
          <dgm:bulletEnabled val="1"/>
        </dgm:presLayoutVars>
      </dgm:prSet>
      <dgm:spPr/>
    </dgm:pt>
  </dgm:ptLst>
  <dgm:cxnLst>
    <dgm:cxn modelId="{A0C47456-D7B8-DB4D-8099-8735CCED8ECE}" srcId="{7D0068EC-505C-2446-BB07-F084438902F5}" destId="{9A385EE2-3848-954D-99DD-8C5F8B36C693}" srcOrd="1" destOrd="0" parTransId="{D3A19A64-A0D4-6547-AFB7-F9B55D375239}" sibTransId="{67C99399-A984-8843-BE93-EB1A663CC365}"/>
    <dgm:cxn modelId="{6BA9A178-9204-C74B-88F1-4C691FA88CD2}" type="presOf" srcId="{99D6F0F1-48C6-2A42-B832-F7970BE5A63F}" destId="{C53B91DE-4827-5348-9234-CF32B691E65D}" srcOrd="0" destOrd="0" presId="urn:microsoft.com/office/officeart/2005/8/layout/vList3"/>
    <dgm:cxn modelId="{6B919F80-884F-9048-8F67-E3ECEA8B53D2}" srcId="{7D0068EC-505C-2446-BB07-F084438902F5}" destId="{A0C69581-0033-644A-A6BD-53E73CD644A4}" srcOrd="2" destOrd="0" parTransId="{2439DE75-361E-E24B-BBCD-F6B963DBEC36}" sibTransId="{B3D7DDD8-58A2-6345-AD11-520A6BACB5E9}"/>
    <dgm:cxn modelId="{B5BB8582-F7A8-0946-87B3-AE99E10C2CAF}" type="presOf" srcId="{9A385EE2-3848-954D-99DD-8C5F8B36C693}" destId="{8651ACAE-0AC9-AC47-9847-EA169665AF84}" srcOrd="0" destOrd="0" presId="urn:microsoft.com/office/officeart/2005/8/layout/vList3"/>
    <dgm:cxn modelId="{FCDE4585-2EB6-7542-BB05-712A55A4D0C0}" srcId="{7D0068EC-505C-2446-BB07-F084438902F5}" destId="{99D6F0F1-48C6-2A42-B832-F7970BE5A63F}" srcOrd="0" destOrd="0" parTransId="{5BC30FA9-2CBF-404B-9AEA-01A3CF5CB206}" sibTransId="{FC21A518-6FCA-6148-80AD-10E3D2059DB0}"/>
    <dgm:cxn modelId="{8EB65AB4-F90C-F14C-A019-8516C7BE336A}" type="presOf" srcId="{A0C69581-0033-644A-A6BD-53E73CD644A4}" destId="{3956657E-7166-9C40-B14D-0AA0B181695D}" srcOrd="0" destOrd="0" presId="urn:microsoft.com/office/officeart/2005/8/layout/vList3"/>
    <dgm:cxn modelId="{E2170DC8-5018-CC4E-95EF-111CFC1D1541}" type="presOf" srcId="{7D0068EC-505C-2446-BB07-F084438902F5}" destId="{500962F7-867E-6B44-879F-416E003F24F1}" srcOrd="0" destOrd="0" presId="urn:microsoft.com/office/officeart/2005/8/layout/vList3"/>
    <dgm:cxn modelId="{8688B86C-31D5-6545-8214-6BBFCADAEF45}" type="presParOf" srcId="{500962F7-867E-6B44-879F-416E003F24F1}" destId="{DC21C4A0-2EE9-8044-8C52-201B49C1CCD8}" srcOrd="0" destOrd="0" presId="urn:microsoft.com/office/officeart/2005/8/layout/vList3"/>
    <dgm:cxn modelId="{10279993-A914-3A42-ACC3-5F92BE717040}" type="presParOf" srcId="{DC21C4A0-2EE9-8044-8C52-201B49C1CCD8}" destId="{1945DEB3-19CB-FA44-8BAF-3541B82E4846}" srcOrd="0" destOrd="0" presId="urn:microsoft.com/office/officeart/2005/8/layout/vList3"/>
    <dgm:cxn modelId="{E8BE1909-8E21-7644-98F0-1DBEC18E9F3A}" type="presParOf" srcId="{DC21C4A0-2EE9-8044-8C52-201B49C1CCD8}" destId="{C53B91DE-4827-5348-9234-CF32B691E65D}" srcOrd="1" destOrd="0" presId="urn:microsoft.com/office/officeart/2005/8/layout/vList3"/>
    <dgm:cxn modelId="{47E1FD4B-B531-2949-8138-3CA83307B18C}" type="presParOf" srcId="{500962F7-867E-6B44-879F-416E003F24F1}" destId="{B6225751-1617-8F41-B3EE-3CBE132077A3}" srcOrd="1" destOrd="0" presId="urn:microsoft.com/office/officeart/2005/8/layout/vList3"/>
    <dgm:cxn modelId="{FB18E89C-7416-6F47-94FC-67A527C78809}" type="presParOf" srcId="{500962F7-867E-6B44-879F-416E003F24F1}" destId="{7F96490A-CFE0-7646-A086-BC5755080113}" srcOrd="2" destOrd="0" presId="urn:microsoft.com/office/officeart/2005/8/layout/vList3"/>
    <dgm:cxn modelId="{1C2D913B-4727-264D-895C-8E21475392EE}" type="presParOf" srcId="{7F96490A-CFE0-7646-A086-BC5755080113}" destId="{49466334-A233-4E4D-AD96-D1A7FF60E19C}" srcOrd="0" destOrd="0" presId="urn:microsoft.com/office/officeart/2005/8/layout/vList3"/>
    <dgm:cxn modelId="{F29FA6AC-F81B-294A-AF49-8B4155B7514A}" type="presParOf" srcId="{7F96490A-CFE0-7646-A086-BC5755080113}" destId="{8651ACAE-0AC9-AC47-9847-EA169665AF84}" srcOrd="1" destOrd="0" presId="urn:microsoft.com/office/officeart/2005/8/layout/vList3"/>
    <dgm:cxn modelId="{BA063637-5354-F644-839E-CDA4315B1730}" type="presParOf" srcId="{500962F7-867E-6B44-879F-416E003F24F1}" destId="{B2864826-D5CF-7C45-B7B2-4AC678925B3F}" srcOrd="3" destOrd="0" presId="urn:microsoft.com/office/officeart/2005/8/layout/vList3"/>
    <dgm:cxn modelId="{B5036CF3-81D3-9A4C-9677-645A8927A754}" type="presParOf" srcId="{500962F7-867E-6B44-879F-416E003F24F1}" destId="{86D77E37-DE38-7940-B78D-BCD9DB0F8C36}" srcOrd="4" destOrd="0" presId="urn:microsoft.com/office/officeart/2005/8/layout/vList3"/>
    <dgm:cxn modelId="{FD436FD0-A6A5-2B42-BA07-F6E02EBA83A4}" type="presParOf" srcId="{86D77E37-DE38-7940-B78D-BCD9DB0F8C36}" destId="{7DF4EDA8-0598-5449-8BE0-D49542EA2F2A}" srcOrd="0" destOrd="0" presId="urn:microsoft.com/office/officeart/2005/8/layout/vList3"/>
    <dgm:cxn modelId="{79FBE079-E679-774C-A3D2-C3BB70572521}" type="presParOf" srcId="{86D77E37-DE38-7940-B78D-BCD9DB0F8C36}" destId="{3956657E-7166-9C40-B14D-0AA0B18169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785C5E-C066-9345-8716-037D585AEC73}"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08655A8-CAB2-924D-B29C-9D85A19E9EF5}">
      <dgm:prSet phldrT="[Text]" custT="1"/>
      <dgm:spPr>
        <a:solidFill>
          <a:srgbClr val="033C5A"/>
        </a:solidFill>
      </dgm:spPr>
      <dgm:t>
        <a:bodyPr/>
        <a:lstStyle/>
        <a:p>
          <a:r>
            <a:rPr lang="en-US" sz="1250" dirty="0"/>
            <a:t>All-trans retinoic acid</a:t>
          </a:r>
        </a:p>
      </dgm:t>
    </dgm:pt>
    <dgm:pt modelId="{673D1717-E4C8-1E41-9964-4F93140821A7}" type="parTrans" cxnId="{5DE7CFBA-3E45-E345-B99E-5F9560B032BE}">
      <dgm:prSet/>
      <dgm:spPr/>
      <dgm:t>
        <a:bodyPr/>
        <a:lstStyle/>
        <a:p>
          <a:endParaRPr lang="en-US" sz="1250"/>
        </a:p>
      </dgm:t>
    </dgm:pt>
    <dgm:pt modelId="{E9D76C4C-96CF-9149-B438-EE4C6C6B5E73}" type="sibTrans" cxnId="{5DE7CFBA-3E45-E345-B99E-5F9560B032BE}">
      <dgm:prSet/>
      <dgm:spPr/>
      <dgm:t>
        <a:bodyPr/>
        <a:lstStyle/>
        <a:p>
          <a:endParaRPr lang="en-US" sz="1250"/>
        </a:p>
      </dgm:t>
    </dgm:pt>
    <dgm:pt modelId="{5CC1B4A9-536E-4A42-8745-2080C3F57F6C}">
      <dgm:prSet phldrT="[Text]" custT="1"/>
      <dgm:spPr>
        <a:solidFill>
          <a:srgbClr val="033C5A"/>
        </a:solidFill>
      </dgm:spPr>
      <dgm:t>
        <a:bodyPr/>
        <a:lstStyle/>
        <a:p>
          <a:r>
            <a:rPr lang="en-US" sz="1250" dirty="0" err="1"/>
            <a:t>Amifostine</a:t>
          </a:r>
          <a:endParaRPr lang="en-US" sz="1250" dirty="0"/>
        </a:p>
      </dgm:t>
    </dgm:pt>
    <dgm:pt modelId="{7A4370AA-7517-6340-AADF-ADA564F5F607}" type="parTrans" cxnId="{48A12528-13AB-F24A-A80E-DE6F647C74A0}">
      <dgm:prSet/>
      <dgm:spPr/>
      <dgm:t>
        <a:bodyPr/>
        <a:lstStyle/>
        <a:p>
          <a:endParaRPr lang="en-US" sz="1250"/>
        </a:p>
      </dgm:t>
    </dgm:pt>
    <dgm:pt modelId="{EAB7AAA7-DFD3-554F-8415-50E979BB11A0}" type="sibTrans" cxnId="{48A12528-13AB-F24A-A80E-DE6F647C74A0}">
      <dgm:prSet/>
      <dgm:spPr/>
      <dgm:t>
        <a:bodyPr/>
        <a:lstStyle/>
        <a:p>
          <a:endParaRPr lang="en-US" sz="1250"/>
        </a:p>
      </dgm:t>
    </dgm:pt>
    <dgm:pt modelId="{9788EEFC-1B26-444C-867F-18A237FE97C6}">
      <dgm:prSet phldrT="[Text]" custT="1"/>
      <dgm:spPr>
        <a:solidFill>
          <a:srgbClr val="033C5A"/>
        </a:solidFill>
      </dgm:spPr>
      <dgm:t>
        <a:bodyPr/>
        <a:lstStyle/>
        <a:p>
          <a:r>
            <a:rPr lang="en-US" sz="1250" dirty="0"/>
            <a:t>Calcium magnesium</a:t>
          </a:r>
        </a:p>
      </dgm:t>
    </dgm:pt>
    <dgm:pt modelId="{14F71FFE-4756-2D40-8B84-8073055E6ABD}" type="parTrans" cxnId="{05CADF1E-B5A1-BD47-BFDF-AE13872BE34A}">
      <dgm:prSet/>
      <dgm:spPr/>
      <dgm:t>
        <a:bodyPr/>
        <a:lstStyle/>
        <a:p>
          <a:endParaRPr lang="en-US" sz="1250"/>
        </a:p>
      </dgm:t>
    </dgm:pt>
    <dgm:pt modelId="{5B6CF7AB-74ED-634B-98B3-6576045DE725}" type="sibTrans" cxnId="{05CADF1E-B5A1-BD47-BFDF-AE13872BE34A}">
      <dgm:prSet/>
      <dgm:spPr/>
      <dgm:t>
        <a:bodyPr/>
        <a:lstStyle/>
        <a:p>
          <a:endParaRPr lang="en-US" sz="1250"/>
        </a:p>
      </dgm:t>
    </dgm:pt>
    <dgm:pt modelId="{CF53142E-6FEB-5E46-9E1C-EB80EC0DFE1F}">
      <dgm:prSet phldrT="[Text]" custT="1"/>
      <dgm:spPr>
        <a:solidFill>
          <a:srgbClr val="033C5A"/>
        </a:solidFill>
      </dgm:spPr>
      <dgm:t>
        <a:bodyPr/>
        <a:lstStyle/>
        <a:p>
          <a:r>
            <a:rPr lang="en-US" sz="1250" dirty="0" err="1"/>
            <a:t>Calmangafodipir</a:t>
          </a:r>
          <a:endParaRPr lang="en-US" sz="1250" dirty="0"/>
        </a:p>
      </dgm:t>
    </dgm:pt>
    <dgm:pt modelId="{C06C167F-EC5C-5E4E-9351-EF79131BFF34}" type="parTrans" cxnId="{55F4E736-BEED-914D-8EBC-F425237C2573}">
      <dgm:prSet/>
      <dgm:spPr/>
      <dgm:t>
        <a:bodyPr/>
        <a:lstStyle/>
        <a:p>
          <a:endParaRPr lang="en-US" sz="1250"/>
        </a:p>
      </dgm:t>
    </dgm:pt>
    <dgm:pt modelId="{EF655E68-CC54-E54A-AE61-E54BB711A6D6}" type="sibTrans" cxnId="{55F4E736-BEED-914D-8EBC-F425237C2573}">
      <dgm:prSet/>
      <dgm:spPr/>
      <dgm:t>
        <a:bodyPr/>
        <a:lstStyle/>
        <a:p>
          <a:endParaRPr lang="en-US" sz="1250"/>
        </a:p>
      </dgm:t>
    </dgm:pt>
    <dgm:pt modelId="{633D8E57-2A2E-8047-BAFC-D6B1291F2785}">
      <dgm:prSet phldrT="[Text]" custT="1"/>
      <dgm:spPr>
        <a:solidFill>
          <a:srgbClr val="033C5A"/>
        </a:solidFill>
      </dgm:spPr>
      <dgm:t>
        <a:bodyPr/>
        <a:lstStyle/>
        <a:p>
          <a:r>
            <a:rPr lang="en-US" sz="1250" dirty="0"/>
            <a:t>Cannabinoids</a:t>
          </a:r>
        </a:p>
      </dgm:t>
    </dgm:pt>
    <dgm:pt modelId="{E4859A96-6498-C440-AEF6-BE3825A26371}" type="parTrans" cxnId="{2EBC0F68-8A52-E44B-A2FD-E95364CACA72}">
      <dgm:prSet/>
      <dgm:spPr/>
      <dgm:t>
        <a:bodyPr/>
        <a:lstStyle/>
        <a:p>
          <a:endParaRPr lang="en-US" sz="1250"/>
        </a:p>
      </dgm:t>
    </dgm:pt>
    <dgm:pt modelId="{87E11311-0323-7348-B951-93ACA1D83F35}" type="sibTrans" cxnId="{2EBC0F68-8A52-E44B-A2FD-E95364CACA72}">
      <dgm:prSet/>
      <dgm:spPr/>
      <dgm:t>
        <a:bodyPr/>
        <a:lstStyle/>
        <a:p>
          <a:endParaRPr lang="en-US" sz="1250"/>
        </a:p>
      </dgm:t>
    </dgm:pt>
    <dgm:pt modelId="{20F2DB7D-FB7C-7945-91AA-2357B6D2FA49}">
      <dgm:prSet phldrT="[Text]" custT="1"/>
      <dgm:spPr>
        <a:solidFill>
          <a:srgbClr val="033C5A"/>
        </a:solidFill>
      </dgm:spPr>
      <dgm:t>
        <a:bodyPr/>
        <a:lstStyle/>
        <a:p>
          <a:r>
            <a:rPr lang="en-US" sz="1250" dirty="0"/>
            <a:t>Amitriptyline</a:t>
          </a:r>
        </a:p>
      </dgm:t>
    </dgm:pt>
    <dgm:pt modelId="{12191A87-BE4D-B041-B24B-4DC4A76F142C}" type="parTrans" cxnId="{0A570CFE-FA73-6D4D-86E4-EA7E135D8F52}">
      <dgm:prSet/>
      <dgm:spPr/>
      <dgm:t>
        <a:bodyPr/>
        <a:lstStyle/>
        <a:p>
          <a:endParaRPr lang="en-US" sz="1250"/>
        </a:p>
      </dgm:t>
    </dgm:pt>
    <dgm:pt modelId="{AA868026-371B-4844-82F5-9E0B7F3BBB3A}" type="sibTrans" cxnId="{0A570CFE-FA73-6D4D-86E4-EA7E135D8F52}">
      <dgm:prSet/>
      <dgm:spPr/>
      <dgm:t>
        <a:bodyPr/>
        <a:lstStyle/>
        <a:p>
          <a:endParaRPr lang="en-US" sz="1250"/>
        </a:p>
      </dgm:t>
    </dgm:pt>
    <dgm:pt modelId="{8E9EED69-FD80-514B-98C0-B6DF742C8551}">
      <dgm:prSet phldrT="[Text]" custT="1"/>
      <dgm:spPr>
        <a:solidFill>
          <a:srgbClr val="033C5A"/>
        </a:solidFill>
      </dgm:spPr>
      <dgm:t>
        <a:bodyPr/>
        <a:lstStyle/>
        <a:p>
          <a:r>
            <a:rPr lang="en-US" sz="1250" dirty="0"/>
            <a:t>Carbamazepine</a:t>
          </a:r>
        </a:p>
      </dgm:t>
    </dgm:pt>
    <dgm:pt modelId="{3F616357-044B-E74E-8912-B410B0B9F6D1}" type="parTrans" cxnId="{728E528E-B14D-DC48-82AC-E307CA1DEA50}">
      <dgm:prSet/>
      <dgm:spPr/>
      <dgm:t>
        <a:bodyPr/>
        <a:lstStyle/>
        <a:p>
          <a:endParaRPr lang="en-US" sz="1250"/>
        </a:p>
      </dgm:t>
    </dgm:pt>
    <dgm:pt modelId="{33F1FDD3-69AE-4040-A298-BD63AFEEC708}" type="sibTrans" cxnId="{728E528E-B14D-DC48-82AC-E307CA1DEA50}">
      <dgm:prSet/>
      <dgm:spPr/>
      <dgm:t>
        <a:bodyPr/>
        <a:lstStyle/>
        <a:p>
          <a:endParaRPr lang="en-US" sz="1250"/>
        </a:p>
      </dgm:t>
    </dgm:pt>
    <dgm:pt modelId="{8489A49C-BE8A-0447-9593-E77C2AEA46FD}">
      <dgm:prSet phldrT="[Text]" custT="1"/>
      <dgm:spPr>
        <a:solidFill>
          <a:srgbClr val="033C5A"/>
        </a:solidFill>
      </dgm:spPr>
      <dgm:t>
        <a:bodyPr/>
        <a:lstStyle/>
        <a:p>
          <a:r>
            <a:rPr lang="en-US" sz="1250" dirty="0"/>
            <a:t>L-carnosine</a:t>
          </a:r>
        </a:p>
      </dgm:t>
    </dgm:pt>
    <dgm:pt modelId="{C1A15239-C1A1-204C-AC0E-82F2B6195F42}" type="parTrans" cxnId="{3659E97C-6D92-B042-AB84-FA2E69A7DD32}">
      <dgm:prSet/>
      <dgm:spPr/>
      <dgm:t>
        <a:bodyPr/>
        <a:lstStyle/>
        <a:p>
          <a:endParaRPr lang="en-US" sz="1250"/>
        </a:p>
      </dgm:t>
    </dgm:pt>
    <dgm:pt modelId="{6A25DF4E-EEAC-D940-A31F-4B5AC7C39472}" type="sibTrans" cxnId="{3659E97C-6D92-B042-AB84-FA2E69A7DD32}">
      <dgm:prSet/>
      <dgm:spPr/>
      <dgm:t>
        <a:bodyPr/>
        <a:lstStyle/>
        <a:p>
          <a:endParaRPr lang="en-US" sz="1250"/>
        </a:p>
      </dgm:t>
    </dgm:pt>
    <dgm:pt modelId="{FC56987F-4355-4943-A663-E1DD9C978BAB}">
      <dgm:prSet phldrT="[Text]" custT="1"/>
      <dgm:spPr>
        <a:solidFill>
          <a:srgbClr val="033C5A"/>
        </a:solidFill>
      </dgm:spPr>
      <dgm:t>
        <a:bodyPr/>
        <a:lstStyle/>
        <a:p>
          <a:r>
            <a:rPr lang="en-US" sz="1250" dirty="0"/>
            <a:t>DDTC</a:t>
          </a:r>
        </a:p>
      </dgm:t>
    </dgm:pt>
    <dgm:pt modelId="{39E690B6-E75B-D443-B687-A48F549C67EA}" type="parTrans" cxnId="{5A7BBBBB-85E2-614B-9DAC-5591E2BFB2FB}">
      <dgm:prSet/>
      <dgm:spPr/>
      <dgm:t>
        <a:bodyPr/>
        <a:lstStyle/>
        <a:p>
          <a:endParaRPr lang="en-US" sz="1250"/>
        </a:p>
      </dgm:t>
    </dgm:pt>
    <dgm:pt modelId="{54D04A45-1917-0B4D-95F9-AE3461B8B9F8}" type="sibTrans" cxnId="{5A7BBBBB-85E2-614B-9DAC-5591E2BFB2FB}">
      <dgm:prSet/>
      <dgm:spPr/>
      <dgm:t>
        <a:bodyPr/>
        <a:lstStyle/>
        <a:p>
          <a:endParaRPr lang="en-US" sz="1250"/>
        </a:p>
      </dgm:t>
    </dgm:pt>
    <dgm:pt modelId="{74F5B272-CF21-714B-AB36-65C5156563A2}">
      <dgm:prSet phldrT="[Text]" custT="1"/>
      <dgm:spPr>
        <a:solidFill>
          <a:srgbClr val="033C5A"/>
        </a:solidFill>
      </dgm:spPr>
      <dgm:t>
        <a:bodyPr/>
        <a:lstStyle/>
        <a:p>
          <a:r>
            <a:rPr lang="en-US" sz="1250" dirty="0"/>
            <a:t>Gabapentin/</a:t>
          </a:r>
        </a:p>
        <a:p>
          <a:r>
            <a:rPr lang="en-US" sz="1250" dirty="0"/>
            <a:t>pregabalin</a:t>
          </a:r>
        </a:p>
      </dgm:t>
    </dgm:pt>
    <dgm:pt modelId="{CEFE7735-C58B-DF41-812B-75B2A6ED4F3F}" type="parTrans" cxnId="{C10B7B2F-AB76-E24E-97AC-6A5C5E84FE0D}">
      <dgm:prSet/>
      <dgm:spPr/>
      <dgm:t>
        <a:bodyPr/>
        <a:lstStyle/>
        <a:p>
          <a:endParaRPr lang="en-US" sz="1250"/>
        </a:p>
      </dgm:t>
    </dgm:pt>
    <dgm:pt modelId="{BE1706C3-9344-F649-9ACF-6604B438193F}" type="sibTrans" cxnId="{C10B7B2F-AB76-E24E-97AC-6A5C5E84FE0D}">
      <dgm:prSet/>
      <dgm:spPr/>
      <dgm:t>
        <a:bodyPr/>
        <a:lstStyle/>
        <a:p>
          <a:endParaRPr lang="en-US" sz="1250"/>
        </a:p>
      </dgm:t>
    </dgm:pt>
    <dgm:pt modelId="{2FACA6FF-D7A8-9449-94CD-213B7CEAE612}">
      <dgm:prSet phldrT="[Text]" custT="1"/>
      <dgm:spPr>
        <a:solidFill>
          <a:srgbClr val="033C5A"/>
        </a:solidFill>
      </dgm:spPr>
      <dgm:t>
        <a:bodyPr/>
        <a:lstStyle/>
        <a:p>
          <a:r>
            <a:rPr lang="en-US" sz="1250" dirty="0"/>
            <a:t>Glutamate</a:t>
          </a:r>
        </a:p>
      </dgm:t>
    </dgm:pt>
    <dgm:pt modelId="{A3E98EC5-771A-A14E-BB21-CB4ABC47553A}" type="parTrans" cxnId="{67D507B2-9331-6D49-807C-C01DC3CA5903}">
      <dgm:prSet/>
      <dgm:spPr/>
      <dgm:t>
        <a:bodyPr/>
        <a:lstStyle/>
        <a:p>
          <a:endParaRPr lang="en-US" sz="1250"/>
        </a:p>
      </dgm:t>
    </dgm:pt>
    <dgm:pt modelId="{BAE608B3-AB98-9848-B5C9-6CB028D6DAFA}" type="sibTrans" cxnId="{67D507B2-9331-6D49-807C-C01DC3CA5903}">
      <dgm:prSet/>
      <dgm:spPr/>
      <dgm:t>
        <a:bodyPr/>
        <a:lstStyle/>
        <a:p>
          <a:endParaRPr lang="en-US" sz="1250"/>
        </a:p>
      </dgm:t>
    </dgm:pt>
    <dgm:pt modelId="{4CA70D90-A825-454A-B153-45CBC9C9073D}">
      <dgm:prSet phldrT="[Text]" custT="1"/>
      <dgm:spPr>
        <a:solidFill>
          <a:srgbClr val="033C5A"/>
        </a:solidFill>
      </dgm:spPr>
      <dgm:t>
        <a:bodyPr/>
        <a:lstStyle/>
        <a:p>
          <a:r>
            <a:rPr lang="en-US" sz="1250" dirty="0"/>
            <a:t>Glutathione </a:t>
          </a:r>
        </a:p>
      </dgm:t>
    </dgm:pt>
    <dgm:pt modelId="{1AE28427-9214-BF4F-A668-AD722103CAC9}" type="parTrans" cxnId="{06D6427A-00AC-1048-A9E1-1E0DD4E8987E}">
      <dgm:prSet/>
      <dgm:spPr/>
      <dgm:t>
        <a:bodyPr/>
        <a:lstStyle/>
        <a:p>
          <a:endParaRPr lang="en-US" sz="1250"/>
        </a:p>
      </dgm:t>
    </dgm:pt>
    <dgm:pt modelId="{6FC6F22F-1513-AA45-8050-039F75B4433C}" type="sibTrans" cxnId="{06D6427A-00AC-1048-A9E1-1E0DD4E8987E}">
      <dgm:prSet/>
      <dgm:spPr/>
      <dgm:t>
        <a:bodyPr/>
        <a:lstStyle/>
        <a:p>
          <a:endParaRPr lang="en-US" sz="1250"/>
        </a:p>
      </dgm:t>
    </dgm:pt>
    <dgm:pt modelId="{0E2B93AF-826B-5A4F-83B6-A7D4DE206226}">
      <dgm:prSet phldrT="[Text]" custT="1"/>
      <dgm:spPr>
        <a:solidFill>
          <a:srgbClr val="033C5A"/>
        </a:solidFill>
      </dgm:spPr>
      <dgm:t>
        <a:bodyPr/>
        <a:lstStyle/>
        <a:p>
          <a:r>
            <a:rPr lang="en-US" sz="1250" dirty="0"/>
            <a:t>GJG</a:t>
          </a:r>
        </a:p>
      </dgm:t>
    </dgm:pt>
    <dgm:pt modelId="{1725EAE4-8333-7945-BB09-57E55A3D3F02}" type="parTrans" cxnId="{D30C9106-ABCF-B445-AF2C-B72573E57D34}">
      <dgm:prSet/>
      <dgm:spPr/>
      <dgm:t>
        <a:bodyPr/>
        <a:lstStyle/>
        <a:p>
          <a:endParaRPr lang="en-US" sz="1250"/>
        </a:p>
      </dgm:t>
    </dgm:pt>
    <dgm:pt modelId="{007A6D53-F850-2E4A-8600-B271A251C51D}" type="sibTrans" cxnId="{D30C9106-ABCF-B445-AF2C-B72573E57D34}">
      <dgm:prSet/>
      <dgm:spPr/>
      <dgm:t>
        <a:bodyPr/>
        <a:lstStyle/>
        <a:p>
          <a:endParaRPr lang="en-US" sz="1250"/>
        </a:p>
      </dgm:t>
    </dgm:pt>
    <dgm:pt modelId="{638E1A62-CF3E-8249-8CEC-E4750401F558}">
      <dgm:prSet phldrT="[Text]" custT="1"/>
      <dgm:spPr>
        <a:solidFill>
          <a:srgbClr val="033C5A"/>
        </a:solidFill>
      </dgm:spPr>
      <dgm:t>
        <a:bodyPr/>
        <a:lstStyle/>
        <a:p>
          <a:r>
            <a:rPr lang="en-US" sz="1250" dirty="0"/>
            <a:t>Metformin</a:t>
          </a:r>
        </a:p>
      </dgm:t>
    </dgm:pt>
    <dgm:pt modelId="{CB7BC885-B521-EF4D-8C09-3DBF777A3EB2}" type="parTrans" cxnId="{9C755B17-59B9-3544-A87B-BE64DE51AF43}">
      <dgm:prSet/>
      <dgm:spPr/>
      <dgm:t>
        <a:bodyPr/>
        <a:lstStyle/>
        <a:p>
          <a:endParaRPr lang="en-US" sz="1250"/>
        </a:p>
      </dgm:t>
    </dgm:pt>
    <dgm:pt modelId="{D27C8B0C-2080-2144-B198-AC13FD5CAC88}" type="sibTrans" cxnId="{9C755B17-59B9-3544-A87B-BE64DE51AF43}">
      <dgm:prSet/>
      <dgm:spPr/>
      <dgm:t>
        <a:bodyPr/>
        <a:lstStyle/>
        <a:p>
          <a:endParaRPr lang="en-US" sz="1250"/>
        </a:p>
      </dgm:t>
    </dgm:pt>
    <dgm:pt modelId="{F73672F0-3819-0641-870E-82AEAEC33A7D}">
      <dgm:prSet phldrT="[Text]" custT="1"/>
      <dgm:spPr>
        <a:solidFill>
          <a:srgbClr val="033C5A"/>
        </a:solidFill>
      </dgm:spPr>
      <dgm:t>
        <a:bodyPr/>
        <a:lstStyle/>
        <a:p>
          <a:r>
            <a:rPr lang="en-US" sz="1250" dirty="0"/>
            <a:t>Minocycline</a:t>
          </a:r>
        </a:p>
      </dgm:t>
    </dgm:pt>
    <dgm:pt modelId="{A8B6BD9E-A411-654F-A73F-6A3EBC7B091D}" type="parTrans" cxnId="{D2198E1C-6CD5-854E-BF7D-471BE25D9B29}">
      <dgm:prSet/>
      <dgm:spPr/>
      <dgm:t>
        <a:bodyPr/>
        <a:lstStyle/>
        <a:p>
          <a:endParaRPr lang="en-US" sz="1250"/>
        </a:p>
      </dgm:t>
    </dgm:pt>
    <dgm:pt modelId="{84570020-75BF-F94A-8B0C-890D1D3F7B48}" type="sibTrans" cxnId="{D2198E1C-6CD5-854E-BF7D-471BE25D9B29}">
      <dgm:prSet/>
      <dgm:spPr/>
      <dgm:t>
        <a:bodyPr/>
        <a:lstStyle/>
        <a:p>
          <a:endParaRPr lang="en-US" sz="1250"/>
        </a:p>
      </dgm:t>
    </dgm:pt>
    <dgm:pt modelId="{0E6E2136-AE01-5E45-BC25-F4DC4EC1C730}">
      <dgm:prSet phldrT="[Text]" custT="1"/>
      <dgm:spPr>
        <a:solidFill>
          <a:srgbClr val="033C5A"/>
        </a:solidFill>
      </dgm:spPr>
      <dgm:t>
        <a:bodyPr/>
        <a:lstStyle/>
        <a:p>
          <a:r>
            <a:rPr lang="en-US" sz="1250" dirty="0"/>
            <a:t>N-acetylcysteine</a:t>
          </a:r>
        </a:p>
      </dgm:t>
    </dgm:pt>
    <dgm:pt modelId="{B5D3ED4D-B0E3-ED46-A7CD-35FB6F9B4B27}" type="parTrans" cxnId="{4F21F5D2-EDAF-FB43-A3C9-DE5EDB0EA5A2}">
      <dgm:prSet/>
      <dgm:spPr/>
      <dgm:t>
        <a:bodyPr/>
        <a:lstStyle/>
        <a:p>
          <a:endParaRPr lang="en-US" sz="1250"/>
        </a:p>
      </dgm:t>
    </dgm:pt>
    <dgm:pt modelId="{FE396211-F728-BC4B-B6BA-32A91579F553}" type="sibTrans" cxnId="{4F21F5D2-EDAF-FB43-A3C9-DE5EDB0EA5A2}">
      <dgm:prSet/>
      <dgm:spPr/>
      <dgm:t>
        <a:bodyPr/>
        <a:lstStyle/>
        <a:p>
          <a:endParaRPr lang="en-US" sz="1250"/>
        </a:p>
      </dgm:t>
    </dgm:pt>
    <dgm:pt modelId="{5E061811-D50F-D348-AFD5-680BB057650B}">
      <dgm:prSet phldrT="[Text]" custT="1"/>
      <dgm:spPr>
        <a:solidFill>
          <a:srgbClr val="033C5A"/>
        </a:solidFill>
      </dgm:spPr>
      <dgm:t>
        <a:bodyPr/>
        <a:lstStyle/>
        <a:p>
          <a:r>
            <a:rPr lang="en-US" sz="1250" dirty="0"/>
            <a:t>Nimodipine</a:t>
          </a:r>
        </a:p>
      </dgm:t>
    </dgm:pt>
    <dgm:pt modelId="{9FA5D54D-55FD-1E43-B522-853B877EB8DE}" type="parTrans" cxnId="{55D68131-F09C-6B4E-B1F2-A721AAB2DA02}">
      <dgm:prSet/>
      <dgm:spPr/>
      <dgm:t>
        <a:bodyPr/>
        <a:lstStyle/>
        <a:p>
          <a:endParaRPr lang="en-US" sz="1250"/>
        </a:p>
      </dgm:t>
    </dgm:pt>
    <dgm:pt modelId="{2DFB7D10-A84C-A742-9E79-E3ADA3E0705C}" type="sibTrans" cxnId="{55D68131-F09C-6B4E-B1F2-A721AAB2DA02}">
      <dgm:prSet/>
      <dgm:spPr/>
      <dgm:t>
        <a:bodyPr/>
        <a:lstStyle/>
        <a:p>
          <a:endParaRPr lang="en-US" sz="1250"/>
        </a:p>
      </dgm:t>
    </dgm:pt>
    <dgm:pt modelId="{FDD85F2A-0669-EB48-840D-34785938CB97}">
      <dgm:prSet phldrT="[Text]" custT="1"/>
      <dgm:spPr>
        <a:solidFill>
          <a:srgbClr val="033C5A"/>
        </a:solidFill>
      </dgm:spPr>
      <dgm:t>
        <a:bodyPr/>
        <a:lstStyle/>
        <a:p>
          <a:r>
            <a:rPr lang="en-US" sz="1250" dirty="0"/>
            <a:t>Omega-3 fatty acids</a:t>
          </a:r>
        </a:p>
      </dgm:t>
    </dgm:pt>
    <dgm:pt modelId="{ABF9B76D-A2E6-844D-AD74-F6CC6523CDB8}" type="parTrans" cxnId="{D2CB25F5-6834-E64B-9FB4-A1C887A9185D}">
      <dgm:prSet/>
      <dgm:spPr/>
      <dgm:t>
        <a:bodyPr/>
        <a:lstStyle/>
        <a:p>
          <a:endParaRPr lang="en-US" sz="1250"/>
        </a:p>
      </dgm:t>
    </dgm:pt>
    <dgm:pt modelId="{12B25A19-F67D-2D44-A031-5DA0153E8C6A}" type="sibTrans" cxnId="{D2CB25F5-6834-E64B-9FB4-A1C887A9185D}">
      <dgm:prSet/>
      <dgm:spPr/>
      <dgm:t>
        <a:bodyPr/>
        <a:lstStyle/>
        <a:p>
          <a:endParaRPr lang="en-US" sz="1250"/>
        </a:p>
      </dgm:t>
    </dgm:pt>
    <dgm:pt modelId="{BDC2E61C-E569-E54F-BD93-B45023990E1C}">
      <dgm:prSet phldrT="[Text]" custT="1"/>
      <dgm:spPr>
        <a:solidFill>
          <a:srgbClr val="033C5A"/>
        </a:solidFill>
      </dgm:spPr>
      <dgm:t>
        <a:bodyPr/>
        <a:lstStyle/>
        <a:p>
          <a:r>
            <a:rPr lang="en-US" sz="1250" dirty="0"/>
            <a:t>Org 2766</a:t>
          </a:r>
        </a:p>
      </dgm:t>
    </dgm:pt>
    <dgm:pt modelId="{84A3A676-66FB-B841-8794-B96FA866F7EF}" type="parTrans" cxnId="{F41CB471-7DB6-274B-B9B7-CF09479450F3}">
      <dgm:prSet/>
      <dgm:spPr/>
      <dgm:t>
        <a:bodyPr/>
        <a:lstStyle/>
        <a:p>
          <a:endParaRPr lang="en-US" sz="1250"/>
        </a:p>
      </dgm:t>
    </dgm:pt>
    <dgm:pt modelId="{2488FF06-7FE3-9D4E-B0BE-27132D701EEC}" type="sibTrans" cxnId="{F41CB471-7DB6-274B-B9B7-CF09479450F3}">
      <dgm:prSet/>
      <dgm:spPr/>
      <dgm:t>
        <a:bodyPr/>
        <a:lstStyle/>
        <a:p>
          <a:endParaRPr lang="en-US" sz="1250"/>
        </a:p>
      </dgm:t>
    </dgm:pt>
    <dgm:pt modelId="{6D3D72E2-A57C-4047-AD58-6852E855EF50}">
      <dgm:prSet phldrT="[Text]" custT="1"/>
      <dgm:spPr>
        <a:solidFill>
          <a:srgbClr val="033C5A"/>
        </a:solidFill>
      </dgm:spPr>
      <dgm:t>
        <a:bodyPr/>
        <a:lstStyle/>
        <a:p>
          <a:r>
            <a:rPr lang="en-US" sz="1250" dirty="0"/>
            <a:t>Oxcarbazepine</a:t>
          </a:r>
        </a:p>
      </dgm:t>
    </dgm:pt>
    <dgm:pt modelId="{47ADC030-91DD-7A43-9E60-E5FDC71DC7C1}" type="parTrans" cxnId="{C43F0F75-F89A-9D45-829E-574E2669E2A4}">
      <dgm:prSet/>
      <dgm:spPr/>
      <dgm:t>
        <a:bodyPr/>
        <a:lstStyle/>
        <a:p>
          <a:endParaRPr lang="en-US" sz="1250"/>
        </a:p>
      </dgm:t>
    </dgm:pt>
    <dgm:pt modelId="{F35BE909-85D2-3244-B54C-5D22003A8560}" type="sibTrans" cxnId="{C43F0F75-F89A-9D45-829E-574E2669E2A4}">
      <dgm:prSet/>
      <dgm:spPr/>
      <dgm:t>
        <a:bodyPr/>
        <a:lstStyle/>
        <a:p>
          <a:endParaRPr lang="en-US" sz="1250"/>
        </a:p>
      </dgm:t>
    </dgm:pt>
    <dgm:pt modelId="{98625163-C165-B140-9620-A9518C0CFEA7}">
      <dgm:prSet phldrT="[Text]" custT="1"/>
      <dgm:spPr>
        <a:solidFill>
          <a:srgbClr val="033C5A"/>
        </a:solidFill>
      </dgm:spPr>
      <dgm:t>
        <a:bodyPr/>
        <a:lstStyle/>
        <a:p>
          <a:r>
            <a:rPr lang="en-US" sz="1250" dirty="0"/>
            <a:t>Recombinant human leukemia inhibitory factor</a:t>
          </a:r>
        </a:p>
      </dgm:t>
    </dgm:pt>
    <dgm:pt modelId="{744FED5B-AAD8-9049-9E84-DDA9E166D6C0}" type="parTrans" cxnId="{3C89F7F8-9B0E-C047-8052-20D7ACD50053}">
      <dgm:prSet/>
      <dgm:spPr/>
      <dgm:t>
        <a:bodyPr/>
        <a:lstStyle/>
        <a:p>
          <a:endParaRPr lang="en-US" sz="1250"/>
        </a:p>
      </dgm:t>
    </dgm:pt>
    <dgm:pt modelId="{8527050C-B7DC-4245-A223-7D8CDB0DC9F0}" type="sibTrans" cxnId="{3C89F7F8-9B0E-C047-8052-20D7ACD50053}">
      <dgm:prSet/>
      <dgm:spPr/>
      <dgm:t>
        <a:bodyPr/>
        <a:lstStyle/>
        <a:p>
          <a:endParaRPr lang="en-US" sz="1250"/>
        </a:p>
      </dgm:t>
    </dgm:pt>
    <dgm:pt modelId="{13DFC8BA-8D4A-BF4F-BFCC-8C64247B5530}">
      <dgm:prSet phldrT="[Text]" custT="1"/>
      <dgm:spPr>
        <a:solidFill>
          <a:srgbClr val="033C5A"/>
        </a:solidFill>
      </dgm:spPr>
      <dgm:t>
        <a:bodyPr/>
        <a:lstStyle/>
        <a:p>
          <a:r>
            <a:rPr lang="en-US" sz="1250" dirty="0"/>
            <a:t>Venlafaxine</a:t>
          </a:r>
        </a:p>
      </dgm:t>
    </dgm:pt>
    <dgm:pt modelId="{AE0E2802-C65E-BC45-9BDD-F1A9187C11A0}" type="parTrans" cxnId="{2AA0D525-2F66-A540-9C17-E1850376B4AD}">
      <dgm:prSet/>
      <dgm:spPr/>
      <dgm:t>
        <a:bodyPr/>
        <a:lstStyle/>
        <a:p>
          <a:endParaRPr lang="en-US" sz="1250"/>
        </a:p>
      </dgm:t>
    </dgm:pt>
    <dgm:pt modelId="{F36F8079-F5C3-F54A-B57C-743B614BCFCC}" type="sibTrans" cxnId="{2AA0D525-2F66-A540-9C17-E1850376B4AD}">
      <dgm:prSet/>
      <dgm:spPr/>
      <dgm:t>
        <a:bodyPr/>
        <a:lstStyle/>
        <a:p>
          <a:endParaRPr lang="en-US" sz="1250"/>
        </a:p>
      </dgm:t>
    </dgm:pt>
    <dgm:pt modelId="{84D4E653-88C1-6743-9BB4-E35069B8CF50}">
      <dgm:prSet phldrT="[Text]" custT="1"/>
      <dgm:spPr>
        <a:solidFill>
          <a:srgbClr val="033C5A"/>
        </a:solidFill>
      </dgm:spPr>
      <dgm:t>
        <a:bodyPr/>
        <a:lstStyle/>
        <a:p>
          <a:r>
            <a:rPr lang="en-US" sz="1250" dirty="0"/>
            <a:t>Vitamin B</a:t>
          </a:r>
        </a:p>
      </dgm:t>
    </dgm:pt>
    <dgm:pt modelId="{3481DC7B-8E6C-5A43-84AA-BCAD551F9198}" type="parTrans" cxnId="{F9963E19-C13F-6F4E-AA3A-6371E02471C8}">
      <dgm:prSet/>
      <dgm:spPr/>
      <dgm:t>
        <a:bodyPr/>
        <a:lstStyle/>
        <a:p>
          <a:endParaRPr lang="en-US" sz="1250"/>
        </a:p>
      </dgm:t>
    </dgm:pt>
    <dgm:pt modelId="{BED38416-A27F-E443-959B-FA1DD26CDBCE}" type="sibTrans" cxnId="{F9963E19-C13F-6F4E-AA3A-6371E02471C8}">
      <dgm:prSet/>
      <dgm:spPr/>
      <dgm:t>
        <a:bodyPr/>
        <a:lstStyle/>
        <a:p>
          <a:endParaRPr lang="en-US" sz="1250"/>
        </a:p>
      </dgm:t>
    </dgm:pt>
    <dgm:pt modelId="{244B68EC-7106-E54D-A7A7-E38005969D21}">
      <dgm:prSet phldrT="[Text]" custT="1"/>
      <dgm:spPr>
        <a:solidFill>
          <a:srgbClr val="033C5A"/>
        </a:solidFill>
      </dgm:spPr>
      <dgm:t>
        <a:bodyPr/>
        <a:lstStyle/>
        <a:p>
          <a:r>
            <a:rPr lang="en-US" sz="1250" dirty="0"/>
            <a:t>Vitamin E</a:t>
          </a:r>
        </a:p>
      </dgm:t>
    </dgm:pt>
    <dgm:pt modelId="{90CCC13D-46EA-6F4E-AF4B-D42031FBBBD3}" type="parTrans" cxnId="{D3D5EEE6-56FA-554C-8076-1A9CCFFF024F}">
      <dgm:prSet/>
      <dgm:spPr/>
      <dgm:t>
        <a:bodyPr/>
        <a:lstStyle/>
        <a:p>
          <a:endParaRPr lang="en-US" sz="1250"/>
        </a:p>
      </dgm:t>
    </dgm:pt>
    <dgm:pt modelId="{A87353B8-09B8-FE43-AD7A-12CD633FBAFF}" type="sibTrans" cxnId="{D3D5EEE6-56FA-554C-8076-1A9CCFFF024F}">
      <dgm:prSet/>
      <dgm:spPr/>
      <dgm:t>
        <a:bodyPr/>
        <a:lstStyle/>
        <a:p>
          <a:endParaRPr lang="en-US" sz="1250"/>
        </a:p>
      </dgm:t>
    </dgm:pt>
    <dgm:pt modelId="{8850FA42-7FA3-C24B-A287-8090ADD81968}" type="pres">
      <dgm:prSet presAssocID="{56785C5E-C066-9345-8716-037D585AEC73}" presName="diagram" presStyleCnt="0">
        <dgm:presLayoutVars>
          <dgm:dir/>
          <dgm:resizeHandles val="exact"/>
        </dgm:presLayoutVars>
      </dgm:prSet>
      <dgm:spPr/>
    </dgm:pt>
    <dgm:pt modelId="{E403AAE3-02B7-B34C-BB41-025FDE3733F7}" type="pres">
      <dgm:prSet presAssocID="{308655A8-CAB2-924D-B29C-9D85A19E9EF5}" presName="node" presStyleLbl="node1" presStyleIdx="0" presStyleCnt="24">
        <dgm:presLayoutVars>
          <dgm:bulletEnabled val="1"/>
        </dgm:presLayoutVars>
      </dgm:prSet>
      <dgm:spPr/>
    </dgm:pt>
    <dgm:pt modelId="{EB9D2820-6DD5-F74E-8533-161EC4C07B46}" type="pres">
      <dgm:prSet presAssocID="{E9D76C4C-96CF-9149-B438-EE4C6C6B5E73}" presName="sibTrans" presStyleCnt="0"/>
      <dgm:spPr/>
    </dgm:pt>
    <dgm:pt modelId="{687A9B5A-04AF-B347-BBDC-BE7F3746A786}" type="pres">
      <dgm:prSet presAssocID="{5CC1B4A9-536E-4A42-8745-2080C3F57F6C}" presName="node" presStyleLbl="node1" presStyleIdx="1" presStyleCnt="24">
        <dgm:presLayoutVars>
          <dgm:bulletEnabled val="1"/>
        </dgm:presLayoutVars>
      </dgm:prSet>
      <dgm:spPr/>
    </dgm:pt>
    <dgm:pt modelId="{7EEAF84E-21AD-254E-A051-3EF7AABDC496}" type="pres">
      <dgm:prSet presAssocID="{EAB7AAA7-DFD3-554F-8415-50E979BB11A0}" presName="sibTrans" presStyleCnt="0"/>
      <dgm:spPr/>
    </dgm:pt>
    <dgm:pt modelId="{4CD028F1-ABD9-E449-A42E-24C736C449A3}" type="pres">
      <dgm:prSet presAssocID="{20F2DB7D-FB7C-7945-91AA-2357B6D2FA49}" presName="node" presStyleLbl="node1" presStyleIdx="2" presStyleCnt="24">
        <dgm:presLayoutVars>
          <dgm:bulletEnabled val="1"/>
        </dgm:presLayoutVars>
      </dgm:prSet>
      <dgm:spPr/>
    </dgm:pt>
    <dgm:pt modelId="{097CF900-AD15-F546-8CDA-700B5F78009D}" type="pres">
      <dgm:prSet presAssocID="{AA868026-371B-4844-82F5-9E0B7F3BBB3A}" presName="sibTrans" presStyleCnt="0"/>
      <dgm:spPr/>
    </dgm:pt>
    <dgm:pt modelId="{44BEAB94-2DE0-1845-B35D-CA4F3AB2861F}" type="pres">
      <dgm:prSet presAssocID="{9788EEFC-1B26-444C-867F-18A237FE97C6}" presName="node" presStyleLbl="node1" presStyleIdx="3" presStyleCnt="24">
        <dgm:presLayoutVars>
          <dgm:bulletEnabled val="1"/>
        </dgm:presLayoutVars>
      </dgm:prSet>
      <dgm:spPr/>
    </dgm:pt>
    <dgm:pt modelId="{401B8C8C-9B92-7043-9CCE-A6DA48480D79}" type="pres">
      <dgm:prSet presAssocID="{5B6CF7AB-74ED-634B-98B3-6576045DE725}" presName="sibTrans" presStyleCnt="0"/>
      <dgm:spPr/>
    </dgm:pt>
    <dgm:pt modelId="{B322950F-474B-8648-9CA5-7CD26652DC8A}" type="pres">
      <dgm:prSet presAssocID="{CF53142E-6FEB-5E46-9E1C-EB80EC0DFE1F}" presName="node" presStyleLbl="node1" presStyleIdx="4" presStyleCnt="24">
        <dgm:presLayoutVars>
          <dgm:bulletEnabled val="1"/>
        </dgm:presLayoutVars>
      </dgm:prSet>
      <dgm:spPr/>
    </dgm:pt>
    <dgm:pt modelId="{E4534E16-59D7-1949-9B40-56752597B649}" type="pres">
      <dgm:prSet presAssocID="{EF655E68-CC54-E54A-AE61-E54BB711A6D6}" presName="sibTrans" presStyleCnt="0"/>
      <dgm:spPr/>
    </dgm:pt>
    <dgm:pt modelId="{0590EE83-6A25-9E4A-81BD-9EC1AE2B0FF4}" type="pres">
      <dgm:prSet presAssocID="{633D8E57-2A2E-8047-BAFC-D6B1291F2785}" presName="node" presStyleLbl="node1" presStyleIdx="5" presStyleCnt="24">
        <dgm:presLayoutVars>
          <dgm:bulletEnabled val="1"/>
        </dgm:presLayoutVars>
      </dgm:prSet>
      <dgm:spPr/>
    </dgm:pt>
    <dgm:pt modelId="{65AC24F5-485F-8346-9B15-D2B6785C9ED7}" type="pres">
      <dgm:prSet presAssocID="{87E11311-0323-7348-B951-93ACA1D83F35}" presName="sibTrans" presStyleCnt="0"/>
      <dgm:spPr/>
    </dgm:pt>
    <dgm:pt modelId="{170E3F07-1059-9C48-B4F3-2B0196416AA6}" type="pres">
      <dgm:prSet presAssocID="{8E9EED69-FD80-514B-98C0-B6DF742C8551}" presName="node" presStyleLbl="node1" presStyleIdx="6" presStyleCnt="24">
        <dgm:presLayoutVars>
          <dgm:bulletEnabled val="1"/>
        </dgm:presLayoutVars>
      </dgm:prSet>
      <dgm:spPr/>
    </dgm:pt>
    <dgm:pt modelId="{8E465048-6E20-104E-91DB-F35CF5FBB3FA}" type="pres">
      <dgm:prSet presAssocID="{33F1FDD3-69AE-4040-A298-BD63AFEEC708}" presName="sibTrans" presStyleCnt="0"/>
      <dgm:spPr/>
    </dgm:pt>
    <dgm:pt modelId="{7D3BF202-2039-494D-9F2B-9AA72A95DC3D}" type="pres">
      <dgm:prSet presAssocID="{8489A49C-BE8A-0447-9593-E77C2AEA46FD}" presName="node" presStyleLbl="node1" presStyleIdx="7" presStyleCnt="24">
        <dgm:presLayoutVars>
          <dgm:bulletEnabled val="1"/>
        </dgm:presLayoutVars>
      </dgm:prSet>
      <dgm:spPr/>
    </dgm:pt>
    <dgm:pt modelId="{68CF5869-5910-544A-A260-5F23CECA5571}" type="pres">
      <dgm:prSet presAssocID="{6A25DF4E-EEAC-D940-A31F-4B5AC7C39472}" presName="sibTrans" presStyleCnt="0"/>
      <dgm:spPr/>
    </dgm:pt>
    <dgm:pt modelId="{DFCA485E-7EB5-9746-AE7C-0048E319721B}" type="pres">
      <dgm:prSet presAssocID="{FC56987F-4355-4943-A663-E1DD9C978BAB}" presName="node" presStyleLbl="node1" presStyleIdx="8" presStyleCnt="24">
        <dgm:presLayoutVars>
          <dgm:bulletEnabled val="1"/>
        </dgm:presLayoutVars>
      </dgm:prSet>
      <dgm:spPr/>
    </dgm:pt>
    <dgm:pt modelId="{8842BC30-1DF7-0F48-A29C-EDE57E639CC5}" type="pres">
      <dgm:prSet presAssocID="{54D04A45-1917-0B4D-95F9-AE3461B8B9F8}" presName="sibTrans" presStyleCnt="0"/>
      <dgm:spPr/>
    </dgm:pt>
    <dgm:pt modelId="{79DC7CC4-0829-2245-879E-83A9DF2BA746}" type="pres">
      <dgm:prSet presAssocID="{74F5B272-CF21-714B-AB36-65C5156563A2}" presName="node" presStyleLbl="node1" presStyleIdx="9" presStyleCnt="24">
        <dgm:presLayoutVars>
          <dgm:bulletEnabled val="1"/>
        </dgm:presLayoutVars>
      </dgm:prSet>
      <dgm:spPr/>
    </dgm:pt>
    <dgm:pt modelId="{A1A5DD75-2507-8B41-AE8F-F06079E3B47E}" type="pres">
      <dgm:prSet presAssocID="{BE1706C3-9344-F649-9ACF-6604B438193F}" presName="sibTrans" presStyleCnt="0"/>
      <dgm:spPr/>
    </dgm:pt>
    <dgm:pt modelId="{343BA6C1-78F6-E649-BB78-83CB7F53E5DE}" type="pres">
      <dgm:prSet presAssocID="{2FACA6FF-D7A8-9449-94CD-213B7CEAE612}" presName="node" presStyleLbl="node1" presStyleIdx="10" presStyleCnt="24">
        <dgm:presLayoutVars>
          <dgm:bulletEnabled val="1"/>
        </dgm:presLayoutVars>
      </dgm:prSet>
      <dgm:spPr/>
    </dgm:pt>
    <dgm:pt modelId="{03515325-FCEE-B74F-A52B-0DAD4D17D9C5}" type="pres">
      <dgm:prSet presAssocID="{BAE608B3-AB98-9848-B5C9-6CB028D6DAFA}" presName="sibTrans" presStyleCnt="0"/>
      <dgm:spPr/>
    </dgm:pt>
    <dgm:pt modelId="{C774396C-5C09-114B-8224-C1A5080F6E63}" type="pres">
      <dgm:prSet presAssocID="{4CA70D90-A825-454A-B153-45CBC9C9073D}" presName="node" presStyleLbl="node1" presStyleIdx="11" presStyleCnt="24">
        <dgm:presLayoutVars>
          <dgm:bulletEnabled val="1"/>
        </dgm:presLayoutVars>
      </dgm:prSet>
      <dgm:spPr/>
    </dgm:pt>
    <dgm:pt modelId="{448B05AF-96DA-6F4A-BD97-64F0F53625D3}" type="pres">
      <dgm:prSet presAssocID="{6FC6F22F-1513-AA45-8050-039F75B4433C}" presName="sibTrans" presStyleCnt="0"/>
      <dgm:spPr/>
    </dgm:pt>
    <dgm:pt modelId="{E816EAD0-3B17-0C4E-BD9D-71E53D706010}" type="pres">
      <dgm:prSet presAssocID="{0E2B93AF-826B-5A4F-83B6-A7D4DE206226}" presName="node" presStyleLbl="node1" presStyleIdx="12" presStyleCnt="24">
        <dgm:presLayoutVars>
          <dgm:bulletEnabled val="1"/>
        </dgm:presLayoutVars>
      </dgm:prSet>
      <dgm:spPr/>
    </dgm:pt>
    <dgm:pt modelId="{8124C173-D79F-E74D-9EC9-EF0F9E2A5C86}" type="pres">
      <dgm:prSet presAssocID="{007A6D53-F850-2E4A-8600-B271A251C51D}" presName="sibTrans" presStyleCnt="0"/>
      <dgm:spPr/>
    </dgm:pt>
    <dgm:pt modelId="{067EC54B-D086-CE45-A374-2AFDBEE49B15}" type="pres">
      <dgm:prSet presAssocID="{638E1A62-CF3E-8249-8CEC-E4750401F558}" presName="node" presStyleLbl="node1" presStyleIdx="13" presStyleCnt="24">
        <dgm:presLayoutVars>
          <dgm:bulletEnabled val="1"/>
        </dgm:presLayoutVars>
      </dgm:prSet>
      <dgm:spPr/>
    </dgm:pt>
    <dgm:pt modelId="{5AC338A8-59CA-714E-AF45-049F358BF66F}" type="pres">
      <dgm:prSet presAssocID="{D27C8B0C-2080-2144-B198-AC13FD5CAC88}" presName="sibTrans" presStyleCnt="0"/>
      <dgm:spPr/>
    </dgm:pt>
    <dgm:pt modelId="{B824AD0D-47C5-524E-BEDE-F9E0CF4B525D}" type="pres">
      <dgm:prSet presAssocID="{F73672F0-3819-0641-870E-82AEAEC33A7D}" presName="node" presStyleLbl="node1" presStyleIdx="14" presStyleCnt="24">
        <dgm:presLayoutVars>
          <dgm:bulletEnabled val="1"/>
        </dgm:presLayoutVars>
      </dgm:prSet>
      <dgm:spPr/>
    </dgm:pt>
    <dgm:pt modelId="{CB1F9AFF-9525-6448-BFCB-5EA15FF5191E}" type="pres">
      <dgm:prSet presAssocID="{84570020-75BF-F94A-8B0C-890D1D3F7B48}" presName="sibTrans" presStyleCnt="0"/>
      <dgm:spPr/>
    </dgm:pt>
    <dgm:pt modelId="{8696A38D-C98D-5E4E-94BC-C542CE69ED3F}" type="pres">
      <dgm:prSet presAssocID="{0E6E2136-AE01-5E45-BC25-F4DC4EC1C730}" presName="node" presStyleLbl="node1" presStyleIdx="15" presStyleCnt="24">
        <dgm:presLayoutVars>
          <dgm:bulletEnabled val="1"/>
        </dgm:presLayoutVars>
      </dgm:prSet>
      <dgm:spPr/>
    </dgm:pt>
    <dgm:pt modelId="{C589B992-B6B4-EA45-93DA-A5D0CF7E9975}" type="pres">
      <dgm:prSet presAssocID="{FE396211-F728-BC4B-B6BA-32A91579F553}" presName="sibTrans" presStyleCnt="0"/>
      <dgm:spPr/>
    </dgm:pt>
    <dgm:pt modelId="{938A62F9-CF1C-544B-91CF-E7B82CCD172D}" type="pres">
      <dgm:prSet presAssocID="{5E061811-D50F-D348-AFD5-680BB057650B}" presName="node" presStyleLbl="node1" presStyleIdx="16" presStyleCnt="24">
        <dgm:presLayoutVars>
          <dgm:bulletEnabled val="1"/>
        </dgm:presLayoutVars>
      </dgm:prSet>
      <dgm:spPr/>
    </dgm:pt>
    <dgm:pt modelId="{D8B2A586-0AA3-1D4E-8067-9814662A123C}" type="pres">
      <dgm:prSet presAssocID="{2DFB7D10-A84C-A742-9E79-E3ADA3E0705C}" presName="sibTrans" presStyleCnt="0"/>
      <dgm:spPr/>
    </dgm:pt>
    <dgm:pt modelId="{01300253-8A0B-4F47-8A12-E5995EF38CCA}" type="pres">
      <dgm:prSet presAssocID="{FDD85F2A-0669-EB48-840D-34785938CB97}" presName="node" presStyleLbl="node1" presStyleIdx="17" presStyleCnt="24">
        <dgm:presLayoutVars>
          <dgm:bulletEnabled val="1"/>
        </dgm:presLayoutVars>
      </dgm:prSet>
      <dgm:spPr/>
    </dgm:pt>
    <dgm:pt modelId="{7C036FD7-B58F-364F-8D27-3D94B8CE0DE1}" type="pres">
      <dgm:prSet presAssocID="{12B25A19-F67D-2D44-A031-5DA0153E8C6A}" presName="sibTrans" presStyleCnt="0"/>
      <dgm:spPr/>
    </dgm:pt>
    <dgm:pt modelId="{879116E5-E6C3-7F4D-8DAE-49E3C06C9621}" type="pres">
      <dgm:prSet presAssocID="{BDC2E61C-E569-E54F-BD93-B45023990E1C}" presName="node" presStyleLbl="node1" presStyleIdx="18" presStyleCnt="24">
        <dgm:presLayoutVars>
          <dgm:bulletEnabled val="1"/>
        </dgm:presLayoutVars>
      </dgm:prSet>
      <dgm:spPr/>
    </dgm:pt>
    <dgm:pt modelId="{0757E8E3-6AB2-884F-833D-18B4E84E5DC7}" type="pres">
      <dgm:prSet presAssocID="{2488FF06-7FE3-9D4E-B0BE-27132D701EEC}" presName="sibTrans" presStyleCnt="0"/>
      <dgm:spPr/>
    </dgm:pt>
    <dgm:pt modelId="{DDEBB6F8-C211-3749-B517-DADF07A83FEF}" type="pres">
      <dgm:prSet presAssocID="{6D3D72E2-A57C-4047-AD58-6852E855EF50}" presName="node" presStyleLbl="node1" presStyleIdx="19" presStyleCnt="24">
        <dgm:presLayoutVars>
          <dgm:bulletEnabled val="1"/>
        </dgm:presLayoutVars>
      </dgm:prSet>
      <dgm:spPr/>
    </dgm:pt>
    <dgm:pt modelId="{17251ED2-A936-4F47-8A4E-EEE3EDE94DAB}" type="pres">
      <dgm:prSet presAssocID="{F35BE909-85D2-3244-B54C-5D22003A8560}" presName="sibTrans" presStyleCnt="0"/>
      <dgm:spPr/>
    </dgm:pt>
    <dgm:pt modelId="{4349A8CC-B993-7745-800F-CF1EB48EFB73}" type="pres">
      <dgm:prSet presAssocID="{98625163-C165-B140-9620-A9518C0CFEA7}" presName="node" presStyleLbl="node1" presStyleIdx="20" presStyleCnt="24">
        <dgm:presLayoutVars>
          <dgm:bulletEnabled val="1"/>
        </dgm:presLayoutVars>
      </dgm:prSet>
      <dgm:spPr/>
    </dgm:pt>
    <dgm:pt modelId="{F1BDE819-CA5B-2944-8867-31E09977F1A2}" type="pres">
      <dgm:prSet presAssocID="{8527050C-B7DC-4245-A223-7D8CDB0DC9F0}" presName="sibTrans" presStyleCnt="0"/>
      <dgm:spPr/>
    </dgm:pt>
    <dgm:pt modelId="{C40BEBC6-657D-024F-B6ED-7574738310EB}" type="pres">
      <dgm:prSet presAssocID="{13DFC8BA-8D4A-BF4F-BFCC-8C64247B5530}" presName="node" presStyleLbl="node1" presStyleIdx="21" presStyleCnt="24">
        <dgm:presLayoutVars>
          <dgm:bulletEnabled val="1"/>
        </dgm:presLayoutVars>
      </dgm:prSet>
      <dgm:spPr/>
    </dgm:pt>
    <dgm:pt modelId="{371C0121-49E9-1D4E-A217-E49BD123C1EA}" type="pres">
      <dgm:prSet presAssocID="{F36F8079-F5C3-F54A-B57C-743B614BCFCC}" presName="sibTrans" presStyleCnt="0"/>
      <dgm:spPr/>
    </dgm:pt>
    <dgm:pt modelId="{F006D961-6D10-474A-92D7-217404F71E56}" type="pres">
      <dgm:prSet presAssocID="{84D4E653-88C1-6743-9BB4-E35069B8CF50}" presName="node" presStyleLbl="node1" presStyleIdx="22" presStyleCnt="24">
        <dgm:presLayoutVars>
          <dgm:bulletEnabled val="1"/>
        </dgm:presLayoutVars>
      </dgm:prSet>
      <dgm:spPr/>
    </dgm:pt>
    <dgm:pt modelId="{085282E4-9960-7B43-A88D-5EDE76526ABE}" type="pres">
      <dgm:prSet presAssocID="{BED38416-A27F-E443-959B-FA1DD26CDBCE}" presName="sibTrans" presStyleCnt="0"/>
      <dgm:spPr/>
    </dgm:pt>
    <dgm:pt modelId="{17E4E5B3-AB25-984C-968C-ED0D0D80A5DA}" type="pres">
      <dgm:prSet presAssocID="{244B68EC-7106-E54D-A7A7-E38005969D21}" presName="node" presStyleLbl="node1" presStyleIdx="23" presStyleCnt="24">
        <dgm:presLayoutVars>
          <dgm:bulletEnabled val="1"/>
        </dgm:presLayoutVars>
      </dgm:prSet>
      <dgm:spPr/>
    </dgm:pt>
  </dgm:ptLst>
  <dgm:cxnLst>
    <dgm:cxn modelId="{D30C9106-ABCF-B445-AF2C-B72573E57D34}" srcId="{56785C5E-C066-9345-8716-037D585AEC73}" destId="{0E2B93AF-826B-5A4F-83B6-A7D4DE206226}" srcOrd="12" destOrd="0" parTransId="{1725EAE4-8333-7945-BB09-57E55A3D3F02}" sibTransId="{007A6D53-F850-2E4A-8600-B271A251C51D}"/>
    <dgm:cxn modelId="{99BDE00C-006C-3D4A-A317-269BED66885A}" type="presOf" srcId="{CF53142E-6FEB-5E46-9E1C-EB80EC0DFE1F}" destId="{B322950F-474B-8648-9CA5-7CD26652DC8A}" srcOrd="0" destOrd="0" presId="urn:microsoft.com/office/officeart/2005/8/layout/default"/>
    <dgm:cxn modelId="{9C755B17-59B9-3544-A87B-BE64DE51AF43}" srcId="{56785C5E-C066-9345-8716-037D585AEC73}" destId="{638E1A62-CF3E-8249-8CEC-E4750401F558}" srcOrd="13" destOrd="0" parTransId="{CB7BC885-B521-EF4D-8C09-3DBF777A3EB2}" sibTransId="{D27C8B0C-2080-2144-B198-AC13FD5CAC88}"/>
    <dgm:cxn modelId="{F9963E19-C13F-6F4E-AA3A-6371E02471C8}" srcId="{56785C5E-C066-9345-8716-037D585AEC73}" destId="{84D4E653-88C1-6743-9BB4-E35069B8CF50}" srcOrd="22" destOrd="0" parTransId="{3481DC7B-8E6C-5A43-84AA-BCAD551F9198}" sibTransId="{BED38416-A27F-E443-959B-FA1DD26CDBCE}"/>
    <dgm:cxn modelId="{7BD66D1C-C734-4D42-97CD-A01BF550BCE4}" type="presOf" srcId="{6D3D72E2-A57C-4047-AD58-6852E855EF50}" destId="{DDEBB6F8-C211-3749-B517-DADF07A83FEF}" srcOrd="0" destOrd="0" presId="urn:microsoft.com/office/officeart/2005/8/layout/default"/>
    <dgm:cxn modelId="{D2198E1C-6CD5-854E-BF7D-471BE25D9B29}" srcId="{56785C5E-C066-9345-8716-037D585AEC73}" destId="{F73672F0-3819-0641-870E-82AEAEC33A7D}" srcOrd="14" destOrd="0" parTransId="{A8B6BD9E-A411-654F-A73F-6A3EBC7B091D}" sibTransId="{84570020-75BF-F94A-8B0C-890D1D3F7B48}"/>
    <dgm:cxn modelId="{05CADF1E-B5A1-BD47-BFDF-AE13872BE34A}" srcId="{56785C5E-C066-9345-8716-037D585AEC73}" destId="{9788EEFC-1B26-444C-867F-18A237FE97C6}" srcOrd="3" destOrd="0" parTransId="{14F71FFE-4756-2D40-8B84-8073055E6ABD}" sibTransId="{5B6CF7AB-74ED-634B-98B3-6576045DE725}"/>
    <dgm:cxn modelId="{2AA0D525-2F66-A540-9C17-E1850376B4AD}" srcId="{56785C5E-C066-9345-8716-037D585AEC73}" destId="{13DFC8BA-8D4A-BF4F-BFCC-8C64247B5530}" srcOrd="21" destOrd="0" parTransId="{AE0E2802-C65E-BC45-9BDD-F1A9187C11A0}" sibTransId="{F36F8079-F5C3-F54A-B57C-743B614BCFCC}"/>
    <dgm:cxn modelId="{48A12528-13AB-F24A-A80E-DE6F647C74A0}" srcId="{56785C5E-C066-9345-8716-037D585AEC73}" destId="{5CC1B4A9-536E-4A42-8745-2080C3F57F6C}" srcOrd="1" destOrd="0" parTransId="{7A4370AA-7517-6340-AADF-ADA564F5F607}" sibTransId="{EAB7AAA7-DFD3-554F-8415-50E979BB11A0}"/>
    <dgm:cxn modelId="{72406B28-3BED-6E45-A2F9-CDBC96948EEB}" type="presOf" srcId="{4CA70D90-A825-454A-B153-45CBC9C9073D}" destId="{C774396C-5C09-114B-8224-C1A5080F6E63}" srcOrd="0" destOrd="0" presId="urn:microsoft.com/office/officeart/2005/8/layout/default"/>
    <dgm:cxn modelId="{C10B7B2F-AB76-E24E-97AC-6A5C5E84FE0D}" srcId="{56785C5E-C066-9345-8716-037D585AEC73}" destId="{74F5B272-CF21-714B-AB36-65C5156563A2}" srcOrd="9" destOrd="0" parTransId="{CEFE7735-C58B-DF41-812B-75B2A6ED4F3F}" sibTransId="{BE1706C3-9344-F649-9ACF-6604B438193F}"/>
    <dgm:cxn modelId="{55D68131-F09C-6B4E-B1F2-A721AAB2DA02}" srcId="{56785C5E-C066-9345-8716-037D585AEC73}" destId="{5E061811-D50F-D348-AFD5-680BB057650B}" srcOrd="16" destOrd="0" parTransId="{9FA5D54D-55FD-1E43-B522-853B877EB8DE}" sibTransId="{2DFB7D10-A84C-A742-9E79-E3ADA3E0705C}"/>
    <dgm:cxn modelId="{4C8A9731-442B-244C-98E5-0511FCA89825}" type="presOf" srcId="{308655A8-CAB2-924D-B29C-9D85A19E9EF5}" destId="{E403AAE3-02B7-B34C-BB41-025FDE3733F7}" srcOrd="0" destOrd="0" presId="urn:microsoft.com/office/officeart/2005/8/layout/default"/>
    <dgm:cxn modelId="{CD1C0136-A231-504E-B988-9AB660A369D3}" type="presOf" srcId="{5CC1B4A9-536E-4A42-8745-2080C3F57F6C}" destId="{687A9B5A-04AF-B347-BBDC-BE7F3746A786}" srcOrd="0" destOrd="0" presId="urn:microsoft.com/office/officeart/2005/8/layout/default"/>
    <dgm:cxn modelId="{55F4E736-BEED-914D-8EBC-F425237C2573}" srcId="{56785C5E-C066-9345-8716-037D585AEC73}" destId="{CF53142E-6FEB-5E46-9E1C-EB80EC0DFE1F}" srcOrd="4" destOrd="0" parTransId="{C06C167F-EC5C-5E4E-9351-EF79131BFF34}" sibTransId="{EF655E68-CC54-E54A-AE61-E54BB711A6D6}"/>
    <dgm:cxn modelId="{30EDC137-7881-FB4F-9A0E-EA59C5C99837}" type="presOf" srcId="{BDC2E61C-E569-E54F-BD93-B45023990E1C}" destId="{879116E5-E6C3-7F4D-8DAE-49E3C06C9621}" srcOrd="0" destOrd="0" presId="urn:microsoft.com/office/officeart/2005/8/layout/default"/>
    <dgm:cxn modelId="{BD1C3544-A672-354F-8DCB-E794AF6D2F61}" type="presOf" srcId="{8E9EED69-FD80-514B-98C0-B6DF742C8551}" destId="{170E3F07-1059-9C48-B4F3-2B0196416AA6}" srcOrd="0" destOrd="0" presId="urn:microsoft.com/office/officeart/2005/8/layout/default"/>
    <dgm:cxn modelId="{2EBC0F68-8A52-E44B-A2FD-E95364CACA72}" srcId="{56785C5E-C066-9345-8716-037D585AEC73}" destId="{633D8E57-2A2E-8047-BAFC-D6B1291F2785}" srcOrd="5" destOrd="0" parTransId="{E4859A96-6498-C440-AEF6-BE3825A26371}" sibTransId="{87E11311-0323-7348-B951-93ACA1D83F35}"/>
    <dgm:cxn modelId="{2E65FE48-D2CE-D149-BDB7-B40EDB1AE5CA}" type="presOf" srcId="{20F2DB7D-FB7C-7945-91AA-2357B6D2FA49}" destId="{4CD028F1-ABD9-E449-A42E-24C736C449A3}" srcOrd="0" destOrd="0" presId="urn:microsoft.com/office/officeart/2005/8/layout/default"/>
    <dgm:cxn modelId="{A463BE49-D047-F846-9775-A5530C1F4625}" type="presOf" srcId="{0E2B93AF-826B-5A4F-83B6-A7D4DE206226}" destId="{E816EAD0-3B17-0C4E-BD9D-71E53D706010}" srcOrd="0" destOrd="0" presId="urn:microsoft.com/office/officeart/2005/8/layout/default"/>
    <dgm:cxn modelId="{E670536C-2A0D-0649-9C8F-A949EDE40A77}" type="presOf" srcId="{244B68EC-7106-E54D-A7A7-E38005969D21}" destId="{17E4E5B3-AB25-984C-968C-ED0D0D80A5DA}" srcOrd="0" destOrd="0" presId="urn:microsoft.com/office/officeart/2005/8/layout/default"/>
    <dgm:cxn modelId="{130A234D-F6A8-AF4F-AD0F-900B052CCC54}" type="presOf" srcId="{9788EEFC-1B26-444C-867F-18A237FE97C6}" destId="{44BEAB94-2DE0-1845-B35D-CA4F3AB2861F}" srcOrd="0" destOrd="0" presId="urn:microsoft.com/office/officeart/2005/8/layout/default"/>
    <dgm:cxn modelId="{D1A9406D-761F-474A-81C1-842CCEC3BCC2}" type="presOf" srcId="{FDD85F2A-0669-EB48-840D-34785938CB97}" destId="{01300253-8A0B-4F47-8A12-E5995EF38CCA}" srcOrd="0" destOrd="0" presId="urn:microsoft.com/office/officeart/2005/8/layout/default"/>
    <dgm:cxn modelId="{5F3D9171-AB7C-0C4E-B6C4-46C614CAF652}" type="presOf" srcId="{56785C5E-C066-9345-8716-037D585AEC73}" destId="{8850FA42-7FA3-C24B-A287-8090ADD81968}" srcOrd="0" destOrd="0" presId="urn:microsoft.com/office/officeart/2005/8/layout/default"/>
    <dgm:cxn modelId="{F41CB471-7DB6-274B-B9B7-CF09479450F3}" srcId="{56785C5E-C066-9345-8716-037D585AEC73}" destId="{BDC2E61C-E569-E54F-BD93-B45023990E1C}" srcOrd="18" destOrd="0" parTransId="{84A3A676-66FB-B841-8794-B96FA866F7EF}" sibTransId="{2488FF06-7FE3-9D4E-B0BE-27132D701EEC}"/>
    <dgm:cxn modelId="{C43F0F75-F89A-9D45-829E-574E2669E2A4}" srcId="{56785C5E-C066-9345-8716-037D585AEC73}" destId="{6D3D72E2-A57C-4047-AD58-6852E855EF50}" srcOrd="19" destOrd="0" parTransId="{47ADC030-91DD-7A43-9E60-E5FDC71DC7C1}" sibTransId="{F35BE909-85D2-3244-B54C-5D22003A8560}"/>
    <dgm:cxn modelId="{06D6427A-00AC-1048-A9E1-1E0DD4E8987E}" srcId="{56785C5E-C066-9345-8716-037D585AEC73}" destId="{4CA70D90-A825-454A-B153-45CBC9C9073D}" srcOrd="11" destOrd="0" parTransId="{1AE28427-9214-BF4F-A668-AD722103CAC9}" sibTransId="{6FC6F22F-1513-AA45-8050-039F75B4433C}"/>
    <dgm:cxn modelId="{3659E97C-6D92-B042-AB84-FA2E69A7DD32}" srcId="{56785C5E-C066-9345-8716-037D585AEC73}" destId="{8489A49C-BE8A-0447-9593-E77C2AEA46FD}" srcOrd="7" destOrd="0" parTransId="{C1A15239-C1A1-204C-AC0E-82F2B6195F42}" sibTransId="{6A25DF4E-EEAC-D940-A31F-4B5AC7C39472}"/>
    <dgm:cxn modelId="{C990CF80-A687-E34F-8AAA-3AFF66125AC4}" type="presOf" srcId="{0E6E2136-AE01-5E45-BC25-F4DC4EC1C730}" destId="{8696A38D-C98D-5E4E-94BC-C542CE69ED3F}" srcOrd="0" destOrd="0" presId="urn:microsoft.com/office/officeart/2005/8/layout/default"/>
    <dgm:cxn modelId="{728E528E-B14D-DC48-82AC-E307CA1DEA50}" srcId="{56785C5E-C066-9345-8716-037D585AEC73}" destId="{8E9EED69-FD80-514B-98C0-B6DF742C8551}" srcOrd="6" destOrd="0" parTransId="{3F616357-044B-E74E-8912-B410B0B9F6D1}" sibTransId="{33F1FDD3-69AE-4040-A298-BD63AFEEC708}"/>
    <dgm:cxn modelId="{A4A8079E-9112-E245-9873-630CB0944017}" type="presOf" srcId="{FC56987F-4355-4943-A663-E1DD9C978BAB}" destId="{DFCA485E-7EB5-9746-AE7C-0048E319721B}" srcOrd="0" destOrd="0" presId="urn:microsoft.com/office/officeart/2005/8/layout/default"/>
    <dgm:cxn modelId="{ABC0839E-98CA-B94B-82C9-B26CB2338A6E}" type="presOf" srcId="{638E1A62-CF3E-8249-8CEC-E4750401F558}" destId="{067EC54B-D086-CE45-A374-2AFDBEE49B15}" srcOrd="0" destOrd="0" presId="urn:microsoft.com/office/officeart/2005/8/layout/default"/>
    <dgm:cxn modelId="{DDACB9A3-F5DA-F144-AD41-8E230D9476F8}" type="presOf" srcId="{98625163-C165-B140-9620-A9518C0CFEA7}" destId="{4349A8CC-B993-7745-800F-CF1EB48EFB73}" srcOrd="0" destOrd="0" presId="urn:microsoft.com/office/officeart/2005/8/layout/default"/>
    <dgm:cxn modelId="{8FC7E5A3-820A-F54A-917B-00517F5A1CB6}" type="presOf" srcId="{5E061811-D50F-D348-AFD5-680BB057650B}" destId="{938A62F9-CF1C-544B-91CF-E7B82CCD172D}" srcOrd="0" destOrd="0" presId="urn:microsoft.com/office/officeart/2005/8/layout/default"/>
    <dgm:cxn modelId="{653105A7-ECED-7047-8E94-284F9081AA25}" type="presOf" srcId="{13DFC8BA-8D4A-BF4F-BFCC-8C64247B5530}" destId="{C40BEBC6-657D-024F-B6ED-7574738310EB}" srcOrd="0" destOrd="0" presId="urn:microsoft.com/office/officeart/2005/8/layout/default"/>
    <dgm:cxn modelId="{36D024AB-DA16-9645-9B5F-A74B9767949A}" type="presOf" srcId="{8489A49C-BE8A-0447-9593-E77C2AEA46FD}" destId="{7D3BF202-2039-494D-9F2B-9AA72A95DC3D}" srcOrd="0" destOrd="0" presId="urn:microsoft.com/office/officeart/2005/8/layout/default"/>
    <dgm:cxn modelId="{67D507B2-9331-6D49-807C-C01DC3CA5903}" srcId="{56785C5E-C066-9345-8716-037D585AEC73}" destId="{2FACA6FF-D7A8-9449-94CD-213B7CEAE612}" srcOrd="10" destOrd="0" parTransId="{A3E98EC5-771A-A14E-BB21-CB4ABC47553A}" sibTransId="{BAE608B3-AB98-9848-B5C9-6CB028D6DAFA}"/>
    <dgm:cxn modelId="{5DE7CFBA-3E45-E345-B99E-5F9560B032BE}" srcId="{56785C5E-C066-9345-8716-037D585AEC73}" destId="{308655A8-CAB2-924D-B29C-9D85A19E9EF5}" srcOrd="0" destOrd="0" parTransId="{673D1717-E4C8-1E41-9964-4F93140821A7}" sibTransId="{E9D76C4C-96CF-9149-B438-EE4C6C6B5E73}"/>
    <dgm:cxn modelId="{5A7BBBBB-85E2-614B-9DAC-5591E2BFB2FB}" srcId="{56785C5E-C066-9345-8716-037D585AEC73}" destId="{FC56987F-4355-4943-A663-E1DD9C978BAB}" srcOrd="8" destOrd="0" parTransId="{39E690B6-E75B-D443-B687-A48F549C67EA}" sibTransId="{54D04A45-1917-0B4D-95F9-AE3461B8B9F8}"/>
    <dgm:cxn modelId="{45D354C8-9BE4-394E-83E5-0FF1580D9A66}" type="presOf" srcId="{633D8E57-2A2E-8047-BAFC-D6B1291F2785}" destId="{0590EE83-6A25-9E4A-81BD-9EC1AE2B0FF4}" srcOrd="0" destOrd="0" presId="urn:microsoft.com/office/officeart/2005/8/layout/default"/>
    <dgm:cxn modelId="{4F21F5D2-EDAF-FB43-A3C9-DE5EDB0EA5A2}" srcId="{56785C5E-C066-9345-8716-037D585AEC73}" destId="{0E6E2136-AE01-5E45-BC25-F4DC4EC1C730}" srcOrd="15" destOrd="0" parTransId="{B5D3ED4D-B0E3-ED46-A7CD-35FB6F9B4B27}" sibTransId="{FE396211-F728-BC4B-B6BA-32A91579F553}"/>
    <dgm:cxn modelId="{09D458DE-2ED5-5746-BFC6-219BBA1DAE3B}" type="presOf" srcId="{84D4E653-88C1-6743-9BB4-E35069B8CF50}" destId="{F006D961-6D10-474A-92D7-217404F71E56}" srcOrd="0" destOrd="0" presId="urn:microsoft.com/office/officeart/2005/8/layout/default"/>
    <dgm:cxn modelId="{AB4726E0-685D-AA46-8F50-3ED18EA6033E}" type="presOf" srcId="{F73672F0-3819-0641-870E-82AEAEC33A7D}" destId="{B824AD0D-47C5-524E-BEDE-F9E0CF4B525D}" srcOrd="0" destOrd="0" presId="urn:microsoft.com/office/officeart/2005/8/layout/default"/>
    <dgm:cxn modelId="{606FEBE2-6FD2-9E43-BC72-FA3F3141AEA9}" type="presOf" srcId="{2FACA6FF-D7A8-9449-94CD-213B7CEAE612}" destId="{343BA6C1-78F6-E649-BB78-83CB7F53E5DE}" srcOrd="0" destOrd="0" presId="urn:microsoft.com/office/officeart/2005/8/layout/default"/>
    <dgm:cxn modelId="{D3D5EEE6-56FA-554C-8076-1A9CCFFF024F}" srcId="{56785C5E-C066-9345-8716-037D585AEC73}" destId="{244B68EC-7106-E54D-A7A7-E38005969D21}" srcOrd="23" destOrd="0" parTransId="{90CCC13D-46EA-6F4E-AF4B-D42031FBBBD3}" sibTransId="{A87353B8-09B8-FE43-AD7A-12CD633FBAFF}"/>
    <dgm:cxn modelId="{D2CB25F5-6834-E64B-9FB4-A1C887A9185D}" srcId="{56785C5E-C066-9345-8716-037D585AEC73}" destId="{FDD85F2A-0669-EB48-840D-34785938CB97}" srcOrd="17" destOrd="0" parTransId="{ABF9B76D-A2E6-844D-AD74-F6CC6523CDB8}" sibTransId="{12B25A19-F67D-2D44-A031-5DA0153E8C6A}"/>
    <dgm:cxn modelId="{3C89F7F8-9B0E-C047-8052-20D7ACD50053}" srcId="{56785C5E-C066-9345-8716-037D585AEC73}" destId="{98625163-C165-B140-9620-A9518C0CFEA7}" srcOrd="20" destOrd="0" parTransId="{744FED5B-AAD8-9049-9E84-DDA9E166D6C0}" sibTransId="{8527050C-B7DC-4245-A223-7D8CDB0DC9F0}"/>
    <dgm:cxn modelId="{E3326FFC-C3F5-2940-BCBC-1AC8D27C54AA}" type="presOf" srcId="{74F5B272-CF21-714B-AB36-65C5156563A2}" destId="{79DC7CC4-0829-2245-879E-83A9DF2BA746}" srcOrd="0" destOrd="0" presId="urn:microsoft.com/office/officeart/2005/8/layout/default"/>
    <dgm:cxn modelId="{0A570CFE-FA73-6D4D-86E4-EA7E135D8F52}" srcId="{56785C5E-C066-9345-8716-037D585AEC73}" destId="{20F2DB7D-FB7C-7945-91AA-2357B6D2FA49}" srcOrd="2" destOrd="0" parTransId="{12191A87-BE4D-B041-B24B-4DC4A76F142C}" sibTransId="{AA868026-371B-4844-82F5-9E0B7F3BBB3A}"/>
    <dgm:cxn modelId="{16A18BEC-AEFA-2147-A717-1F0D1C935490}" type="presParOf" srcId="{8850FA42-7FA3-C24B-A287-8090ADD81968}" destId="{E403AAE3-02B7-B34C-BB41-025FDE3733F7}" srcOrd="0" destOrd="0" presId="urn:microsoft.com/office/officeart/2005/8/layout/default"/>
    <dgm:cxn modelId="{23BC77F2-83AC-1446-B774-84B0B4C96D7A}" type="presParOf" srcId="{8850FA42-7FA3-C24B-A287-8090ADD81968}" destId="{EB9D2820-6DD5-F74E-8533-161EC4C07B46}" srcOrd="1" destOrd="0" presId="urn:microsoft.com/office/officeart/2005/8/layout/default"/>
    <dgm:cxn modelId="{968EED22-2A53-3C4C-BE7D-7E47BF72FCD2}" type="presParOf" srcId="{8850FA42-7FA3-C24B-A287-8090ADD81968}" destId="{687A9B5A-04AF-B347-BBDC-BE7F3746A786}" srcOrd="2" destOrd="0" presId="urn:microsoft.com/office/officeart/2005/8/layout/default"/>
    <dgm:cxn modelId="{E1DF5233-286E-C045-AF0B-FFA266CB1919}" type="presParOf" srcId="{8850FA42-7FA3-C24B-A287-8090ADD81968}" destId="{7EEAF84E-21AD-254E-A051-3EF7AABDC496}" srcOrd="3" destOrd="0" presId="urn:microsoft.com/office/officeart/2005/8/layout/default"/>
    <dgm:cxn modelId="{1247FF42-4507-EE40-A568-46FCA973E4F4}" type="presParOf" srcId="{8850FA42-7FA3-C24B-A287-8090ADD81968}" destId="{4CD028F1-ABD9-E449-A42E-24C736C449A3}" srcOrd="4" destOrd="0" presId="urn:microsoft.com/office/officeart/2005/8/layout/default"/>
    <dgm:cxn modelId="{F111323B-7166-2A42-9628-E3DAC7DB2C14}" type="presParOf" srcId="{8850FA42-7FA3-C24B-A287-8090ADD81968}" destId="{097CF900-AD15-F546-8CDA-700B5F78009D}" srcOrd="5" destOrd="0" presId="urn:microsoft.com/office/officeart/2005/8/layout/default"/>
    <dgm:cxn modelId="{6038B1D1-C989-6A4D-AC91-386BFCCE6900}" type="presParOf" srcId="{8850FA42-7FA3-C24B-A287-8090ADD81968}" destId="{44BEAB94-2DE0-1845-B35D-CA4F3AB2861F}" srcOrd="6" destOrd="0" presId="urn:microsoft.com/office/officeart/2005/8/layout/default"/>
    <dgm:cxn modelId="{78F70BEF-BDDC-9347-B4BA-752C97359657}" type="presParOf" srcId="{8850FA42-7FA3-C24B-A287-8090ADD81968}" destId="{401B8C8C-9B92-7043-9CCE-A6DA48480D79}" srcOrd="7" destOrd="0" presId="urn:microsoft.com/office/officeart/2005/8/layout/default"/>
    <dgm:cxn modelId="{33E319B8-A387-044C-8D11-05535A702534}" type="presParOf" srcId="{8850FA42-7FA3-C24B-A287-8090ADD81968}" destId="{B322950F-474B-8648-9CA5-7CD26652DC8A}" srcOrd="8" destOrd="0" presId="urn:microsoft.com/office/officeart/2005/8/layout/default"/>
    <dgm:cxn modelId="{FC17ACEB-741E-CA47-A70C-CE3700604742}" type="presParOf" srcId="{8850FA42-7FA3-C24B-A287-8090ADD81968}" destId="{E4534E16-59D7-1949-9B40-56752597B649}" srcOrd="9" destOrd="0" presId="urn:microsoft.com/office/officeart/2005/8/layout/default"/>
    <dgm:cxn modelId="{325FB5E1-759A-034D-9AF4-911A000E1CB5}" type="presParOf" srcId="{8850FA42-7FA3-C24B-A287-8090ADD81968}" destId="{0590EE83-6A25-9E4A-81BD-9EC1AE2B0FF4}" srcOrd="10" destOrd="0" presId="urn:microsoft.com/office/officeart/2005/8/layout/default"/>
    <dgm:cxn modelId="{2414255C-DFE1-4049-AAD6-444AF4DCF5A7}" type="presParOf" srcId="{8850FA42-7FA3-C24B-A287-8090ADD81968}" destId="{65AC24F5-485F-8346-9B15-D2B6785C9ED7}" srcOrd="11" destOrd="0" presId="urn:microsoft.com/office/officeart/2005/8/layout/default"/>
    <dgm:cxn modelId="{4B4271EF-6966-F24C-B08A-8B6FDDCC14C9}" type="presParOf" srcId="{8850FA42-7FA3-C24B-A287-8090ADD81968}" destId="{170E3F07-1059-9C48-B4F3-2B0196416AA6}" srcOrd="12" destOrd="0" presId="urn:microsoft.com/office/officeart/2005/8/layout/default"/>
    <dgm:cxn modelId="{05131FF1-6F9B-1846-A692-1DEF126668DD}" type="presParOf" srcId="{8850FA42-7FA3-C24B-A287-8090ADD81968}" destId="{8E465048-6E20-104E-91DB-F35CF5FBB3FA}" srcOrd="13" destOrd="0" presId="urn:microsoft.com/office/officeart/2005/8/layout/default"/>
    <dgm:cxn modelId="{60C92C6C-42FA-2344-89D2-A872901AD09C}" type="presParOf" srcId="{8850FA42-7FA3-C24B-A287-8090ADD81968}" destId="{7D3BF202-2039-494D-9F2B-9AA72A95DC3D}" srcOrd="14" destOrd="0" presId="urn:microsoft.com/office/officeart/2005/8/layout/default"/>
    <dgm:cxn modelId="{95345B64-ECBD-1E44-B9F8-C1A26EBFD09C}" type="presParOf" srcId="{8850FA42-7FA3-C24B-A287-8090ADD81968}" destId="{68CF5869-5910-544A-A260-5F23CECA5571}" srcOrd="15" destOrd="0" presId="urn:microsoft.com/office/officeart/2005/8/layout/default"/>
    <dgm:cxn modelId="{A642BC7F-0E5C-0440-9C17-6FA3B498645F}" type="presParOf" srcId="{8850FA42-7FA3-C24B-A287-8090ADD81968}" destId="{DFCA485E-7EB5-9746-AE7C-0048E319721B}" srcOrd="16" destOrd="0" presId="urn:microsoft.com/office/officeart/2005/8/layout/default"/>
    <dgm:cxn modelId="{954C6B4D-7C64-3049-921D-4082D2D50A9F}" type="presParOf" srcId="{8850FA42-7FA3-C24B-A287-8090ADD81968}" destId="{8842BC30-1DF7-0F48-A29C-EDE57E639CC5}" srcOrd="17" destOrd="0" presId="urn:microsoft.com/office/officeart/2005/8/layout/default"/>
    <dgm:cxn modelId="{5A9FDCC2-9A17-2644-A81A-C0B45DE391B6}" type="presParOf" srcId="{8850FA42-7FA3-C24B-A287-8090ADD81968}" destId="{79DC7CC4-0829-2245-879E-83A9DF2BA746}" srcOrd="18" destOrd="0" presId="urn:microsoft.com/office/officeart/2005/8/layout/default"/>
    <dgm:cxn modelId="{855B9CE5-5633-054B-904D-E7F0A273BAC9}" type="presParOf" srcId="{8850FA42-7FA3-C24B-A287-8090ADD81968}" destId="{A1A5DD75-2507-8B41-AE8F-F06079E3B47E}" srcOrd="19" destOrd="0" presId="urn:microsoft.com/office/officeart/2005/8/layout/default"/>
    <dgm:cxn modelId="{33D8E2AF-6D2B-9742-9A9D-35087475C4B0}" type="presParOf" srcId="{8850FA42-7FA3-C24B-A287-8090ADD81968}" destId="{343BA6C1-78F6-E649-BB78-83CB7F53E5DE}" srcOrd="20" destOrd="0" presId="urn:microsoft.com/office/officeart/2005/8/layout/default"/>
    <dgm:cxn modelId="{01B3059A-F956-B747-87C0-07E90B390708}" type="presParOf" srcId="{8850FA42-7FA3-C24B-A287-8090ADD81968}" destId="{03515325-FCEE-B74F-A52B-0DAD4D17D9C5}" srcOrd="21" destOrd="0" presId="urn:microsoft.com/office/officeart/2005/8/layout/default"/>
    <dgm:cxn modelId="{ED753003-E772-8140-A76B-D4524EE87B83}" type="presParOf" srcId="{8850FA42-7FA3-C24B-A287-8090ADD81968}" destId="{C774396C-5C09-114B-8224-C1A5080F6E63}" srcOrd="22" destOrd="0" presId="urn:microsoft.com/office/officeart/2005/8/layout/default"/>
    <dgm:cxn modelId="{9FF11E3C-C9BE-EA43-9501-6B4688912242}" type="presParOf" srcId="{8850FA42-7FA3-C24B-A287-8090ADD81968}" destId="{448B05AF-96DA-6F4A-BD97-64F0F53625D3}" srcOrd="23" destOrd="0" presId="urn:microsoft.com/office/officeart/2005/8/layout/default"/>
    <dgm:cxn modelId="{B2F38FAC-A790-844C-BFB1-A5F9C73A3C9D}" type="presParOf" srcId="{8850FA42-7FA3-C24B-A287-8090ADD81968}" destId="{E816EAD0-3B17-0C4E-BD9D-71E53D706010}" srcOrd="24" destOrd="0" presId="urn:microsoft.com/office/officeart/2005/8/layout/default"/>
    <dgm:cxn modelId="{61F7918A-F934-CE4E-BED6-FA2C2689B3CC}" type="presParOf" srcId="{8850FA42-7FA3-C24B-A287-8090ADD81968}" destId="{8124C173-D79F-E74D-9EC9-EF0F9E2A5C86}" srcOrd="25" destOrd="0" presId="urn:microsoft.com/office/officeart/2005/8/layout/default"/>
    <dgm:cxn modelId="{8CDAC7F6-355B-5E44-A9BE-EBB86F3EDC47}" type="presParOf" srcId="{8850FA42-7FA3-C24B-A287-8090ADD81968}" destId="{067EC54B-D086-CE45-A374-2AFDBEE49B15}" srcOrd="26" destOrd="0" presId="urn:microsoft.com/office/officeart/2005/8/layout/default"/>
    <dgm:cxn modelId="{9A511CD5-DC68-EA4A-975B-BD4C93A3E392}" type="presParOf" srcId="{8850FA42-7FA3-C24B-A287-8090ADD81968}" destId="{5AC338A8-59CA-714E-AF45-049F358BF66F}" srcOrd="27" destOrd="0" presId="urn:microsoft.com/office/officeart/2005/8/layout/default"/>
    <dgm:cxn modelId="{EF22C36C-44C6-9740-A67E-003E7B310FCE}" type="presParOf" srcId="{8850FA42-7FA3-C24B-A287-8090ADD81968}" destId="{B824AD0D-47C5-524E-BEDE-F9E0CF4B525D}" srcOrd="28" destOrd="0" presId="urn:microsoft.com/office/officeart/2005/8/layout/default"/>
    <dgm:cxn modelId="{57360BF8-7962-6242-8BE4-082BE203E7F4}" type="presParOf" srcId="{8850FA42-7FA3-C24B-A287-8090ADD81968}" destId="{CB1F9AFF-9525-6448-BFCB-5EA15FF5191E}" srcOrd="29" destOrd="0" presId="urn:microsoft.com/office/officeart/2005/8/layout/default"/>
    <dgm:cxn modelId="{3A3F687F-64E9-C14B-988A-982E244BD35E}" type="presParOf" srcId="{8850FA42-7FA3-C24B-A287-8090ADD81968}" destId="{8696A38D-C98D-5E4E-94BC-C542CE69ED3F}" srcOrd="30" destOrd="0" presId="urn:microsoft.com/office/officeart/2005/8/layout/default"/>
    <dgm:cxn modelId="{1B4BA8A3-9E62-FE4F-8820-0E16AF880A3A}" type="presParOf" srcId="{8850FA42-7FA3-C24B-A287-8090ADD81968}" destId="{C589B992-B6B4-EA45-93DA-A5D0CF7E9975}" srcOrd="31" destOrd="0" presId="urn:microsoft.com/office/officeart/2005/8/layout/default"/>
    <dgm:cxn modelId="{FBA6BF18-7577-8141-834B-F2C0EB54A049}" type="presParOf" srcId="{8850FA42-7FA3-C24B-A287-8090ADD81968}" destId="{938A62F9-CF1C-544B-91CF-E7B82CCD172D}" srcOrd="32" destOrd="0" presId="urn:microsoft.com/office/officeart/2005/8/layout/default"/>
    <dgm:cxn modelId="{F2E38C05-0AA8-0141-99B1-23218D8B3C46}" type="presParOf" srcId="{8850FA42-7FA3-C24B-A287-8090ADD81968}" destId="{D8B2A586-0AA3-1D4E-8067-9814662A123C}" srcOrd="33" destOrd="0" presId="urn:microsoft.com/office/officeart/2005/8/layout/default"/>
    <dgm:cxn modelId="{99476E11-E0D4-974A-82B6-1C2342F2E9B2}" type="presParOf" srcId="{8850FA42-7FA3-C24B-A287-8090ADD81968}" destId="{01300253-8A0B-4F47-8A12-E5995EF38CCA}" srcOrd="34" destOrd="0" presId="urn:microsoft.com/office/officeart/2005/8/layout/default"/>
    <dgm:cxn modelId="{0330FCD8-A2F8-4445-B5FF-3D0A7C88A641}" type="presParOf" srcId="{8850FA42-7FA3-C24B-A287-8090ADD81968}" destId="{7C036FD7-B58F-364F-8D27-3D94B8CE0DE1}" srcOrd="35" destOrd="0" presId="urn:microsoft.com/office/officeart/2005/8/layout/default"/>
    <dgm:cxn modelId="{F0C3EAF2-19F2-EE49-BB4B-D4257FC98F45}" type="presParOf" srcId="{8850FA42-7FA3-C24B-A287-8090ADD81968}" destId="{879116E5-E6C3-7F4D-8DAE-49E3C06C9621}" srcOrd="36" destOrd="0" presId="urn:microsoft.com/office/officeart/2005/8/layout/default"/>
    <dgm:cxn modelId="{B97D0232-D438-D947-93D2-9BD4F2711B99}" type="presParOf" srcId="{8850FA42-7FA3-C24B-A287-8090ADD81968}" destId="{0757E8E3-6AB2-884F-833D-18B4E84E5DC7}" srcOrd="37" destOrd="0" presId="urn:microsoft.com/office/officeart/2005/8/layout/default"/>
    <dgm:cxn modelId="{BBE32729-C27D-5F49-A209-1F0DBD79B1EE}" type="presParOf" srcId="{8850FA42-7FA3-C24B-A287-8090ADD81968}" destId="{DDEBB6F8-C211-3749-B517-DADF07A83FEF}" srcOrd="38" destOrd="0" presId="urn:microsoft.com/office/officeart/2005/8/layout/default"/>
    <dgm:cxn modelId="{A0785CED-D2C1-5E40-900A-39D69B454FD0}" type="presParOf" srcId="{8850FA42-7FA3-C24B-A287-8090ADD81968}" destId="{17251ED2-A936-4F47-8A4E-EEE3EDE94DAB}" srcOrd="39" destOrd="0" presId="urn:microsoft.com/office/officeart/2005/8/layout/default"/>
    <dgm:cxn modelId="{840F98D0-16EE-AA4E-8A73-D4F023EE086F}" type="presParOf" srcId="{8850FA42-7FA3-C24B-A287-8090ADD81968}" destId="{4349A8CC-B993-7745-800F-CF1EB48EFB73}" srcOrd="40" destOrd="0" presId="urn:microsoft.com/office/officeart/2005/8/layout/default"/>
    <dgm:cxn modelId="{8B4A41FE-ED43-D84F-93AE-5CA093C97564}" type="presParOf" srcId="{8850FA42-7FA3-C24B-A287-8090ADD81968}" destId="{F1BDE819-CA5B-2944-8867-31E09977F1A2}" srcOrd="41" destOrd="0" presId="urn:microsoft.com/office/officeart/2005/8/layout/default"/>
    <dgm:cxn modelId="{9C2EE544-3439-7D41-AF86-A49AE0F8C517}" type="presParOf" srcId="{8850FA42-7FA3-C24B-A287-8090ADD81968}" destId="{C40BEBC6-657D-024F-B6ED-7574738310EB}" srcOrd="42" destOrd="0" presId="urn:microsoft.com/office/officeart/2005/8/layout/default"/>
    <dgm:cxn modelId="{AC4F3BD3-60AB-A046-8713-2C3C4E2043D7}" type="presParOf" srcId="{8850FA42-7FA3-C24B-A287-8090ADD81968}" destId="{371C0121-49E9-1D4E-A217-E49BD123C1EA}" srcOrd="43" destOrd="0" presId="urn:microsoft.com/office/officeart/2005/8/layout/default"/>
    <dgm:cxn modelId="{5DB11366-74AC-334F-A1E0-EF8611F9D3B3}" type="presParOf" srcId="{8850FA42-7FA3-C24B-A287-8090ADD81968}" destId="{F006D961-6D10-474A-92D7-217404F71E56}" srcOrd="44" destOrd="0" presId="urn:microsoft.com/office/officeart/2005/8/layout/default"/>
    <dgm:cxn modelId="{985508E0-ECE4-5740-A0F9-CE10EAD94453}" type="presParOf" srcId="{8850FA42-7FA3-C24B-A287-8090ADD81968}" destId="{085282E4-9960-7B43-A88D-5EDE76526ABE}" srcOrd="45" destOrd="0" presId="urn:microsoft.com/office/officeart/2005/8/layout/default"/>
    <dgm:cxn modelId="{B8051886-72B4-BB41-97BC-514D58E177CD}" type="presParOf" srcId="{8850FA42-7FA3-C24B-A287-8090ADD81968}" destId="{17E4E5B3-AB25-984C-968C-ED0D0D80A5DA}" srcOrd="4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0068EC-505C-2446-BB07-F084438902F5}"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US"/>
        </a:p>
      </dgm:t>
    </dgm:pt>
    <dgm:pt modelId="{99D6F0F1-48C6-2A42-B832-F7970BE5A63F}">
      <dgm:prSet phldrT="[Text]"/>
      <dgm:spPr>
        <a:solidFill>
          <a:srgbClr val="033C5A">
            <a:alpha val="50000"/>
          </a:srgbClr>
        </a:solidFill>
      </dgm:spPr>
      <dgm:t>
        <a:bodyPr/>
        <a:lstStyle/>
        <a:p>
          <a:pPr algn="l"/>
          <a:r>
            <a:rPr lang="en-US" dirty="0"/>
            <a:t>Prevention</a:t>
          </a:r>
        </a:p>
      </dgm:t>
    </dgm:pt>
    <dgm:pt modelId="{5BC30FA9-2CBF-404B-9AEA-01A3CF5CB206}" type="parTrans" cxnId="{FCDE4585-2EB6-7542-BB05-712A55A4D0C0}">
      <dgm:prSet/>
      <dgm:spPr/>
      <dgm:t>
        <a:bodyPr/>
        <a:lstStyle/>
        <a:p>
          <a:endParaRPr lang="en-US"/>
        </a:p>
      </dgm:t>
    </dgm:pt>
    <dgm:pt modelId="{FC21A518-6FCA-6148-80AD-10E3D2059DB0}" type="sibTrans" cxnId="{FCDE4585-2EB6-7542-BB05-712A55A4D0C0}">
      <dgm:prSet/>
      <dgm:spPr/>
      <dgm:t>
        <a:bodyPr/>
        <a:lstStyle/>
        <a:p>
          <a:endParaRPr lang="en-US"/>
        </a:p>
      </dgm:t>
    </dgm:pt>
    <dgm:pt modelId="{9A385EE2-3848-954D-99DD-8C5F8B36C693}">
      <dgm:prSet phldrT="[Text]"/>
      <dgm:spPr>
        <a:solidFill>
          <a:srgbClr val="033C5A"/>
        </a:solidFill>
      </dgm:spPr>
      <dgm:t>
        <a:bodyPr/>
        <a:lstStyle/>
        <a:p>
          <a:pPr algn="l"/>
          <a:r>
            <a:rPr lang="en-US" dirty="0"/>
            <a:t>Treatment – During Chemotherapy</a:t>
          </a:r>
        </a:p>
      </dgm:t>
    </dgm:pt>
    <dgm:pt modelId="{D3A19A64-A0D4-6547-AFB7-F9B55D375239}" type="parTrans" cxnId="{A0C47456-D7B8-DB4D-8099-8735CCED8ECE}">
      <dgm:prSet/>
      <dgm:spPr/>
      <dgm:t>
        <a:bodyPr/>
        <a:lstStyle/>
        <a:p>
          <a:endParaRPr lang="en-US"/>
        </a:p>
      </dgm:t>
    </dgm:pt>
    <dgm:pt modelId="{67C99399-A984-8843-BE93-EB1A663CC365}" type="sibTrans" cxnId="{A0C47456-D7B8-DB4D-8099-8735CCED8ECE}">
      <dgm:prSet/>
      <dgm:spPr/>
      <dgm:t>
        <a:bodyPr/>
        <a:lstStyle/>
        <a:p>
          <a:endParaRPr lang="en-US"/>
        </a:p>
      </dgm:t>
    </dgm:pt>
    <dgm:pt modelId="{A0C69581-0033-644A-A6BD-53E73CD644A4}">
      <dgm:prSet phldrT="[Text]"/>
      <dgm:spPr>
        <a:solidFill>
          <a:srgbClr val="033C5A">
            <a:alpha val="50000"/>
          </a:srgbClr>
        </a:solidFill>
      </dgm:spPr>
      <dgm:t>
        <a:bodyPr/>
        <a:lstStyle/>
        <a:p>
          <a:pPr algn="l"/>
          <a:r>
            <a:rPr lang="en-US" dirty="0"/>
            <a:t>Treatment – After Chemotherapy</a:t>
          </a:r>
        </a:p>
      </dgm:t>
    </dgm:pt>
    <dgm:pt modelId="{2439DE75-361E-E24B-BBCD-F6B963DBEC36}" type="parTrans" cxnId="{6B919F80-884F-9048-8F67-E3ECEA8B53D2}">
      <dgm:prSet/>
      <dgm:spPr/>
      <dgm:t>
        <a:bodyPr/>
        <a:lstStyle/>
        <a:p>
          <a:endParaRPr lang="en-US"/>
        </a:p>
      </dgm:t>
    </dgm:pt>
    <dgm:pt modelId="{B3D7DDD8-58A2-6345-AD11-520A6BACB5E9}" type="sibTrans" cxnId="{6B919F80-884F-9048-8F67-E3ECEA8B53D2}">
      <dgm:prSet/>
      <dgm:spPr/>
      <dgm:t>
        <a:bodyPr/>
        <a:lstStyle/>
        <a:p>
          <a:endParaRPr lang="en-US"/>
        </a:p>
      </dgm:t>
    </dgm:pt>
    <dgm:pt modelId="{500962F7-867E-6B44-879F-416E003F24F1}" type="pres">
      <dgm:prSet presAssocID="{7D0068EC-505C-2446-BB07-F084438902F5}" presName="linearFlow" presStyleCnt="0">
        <dgm:presLayoutVars>
          <dgm:dir/>
          <dgm:resizeHandles val="exact"/>
        </dgm:presLayoutVars>
      </dgm:prSet>
      <dgm:spPr/>
    </dgm:pt>
    <dgm:pt modelId="{DC21C4A0-2EE9-8044-8C52-201B49C1CCD8}" type="pres">
      <dgm:prSet presAssocID="{99D6F0F1-48C6-2A42-B832-F7970BE5A63F}" presName="composite" presStyleCnt="0"/>
      <dgm:spPr/>
    </dgm:pt>
    <dgm:pt modelId="{1945DEB3-19CB-FA44-8BAF-3541B82E4846}" type="pres">
      <dgm:prSet presAssocID="{99D6F0F1-48C6-2A42-B832-F7970BE5A63F}" presName="imgShp" presStyleLbl="fgImgPlace1" presStyleIdx="0" presStyleCnt="3" custLinFactNeighborX="-80280" custLinFactNeighborY="-193"/>
      <dgm:spPr>
        <a:solidFill>
          <a:schemeClr val="bg1"/>
        </a:solidFill>
        <a:ln>
          <a:solidFill>
            <a:srgbClr val="033C5A">
              <a:alpha val="50000"/>
            </a:srgbClr>
          </a:solidFill>
        </a:ln>
      </dgm:spPr>
    </dgm:pt>
    <dgm:pt modelId="{C53B91DE-4827-5348-9234-CF32B691E65D}" type="pres">
      <dgm:prSet presAssocID="{99D6F0F1-48C6-2A42-B832-F7970BE5A63F}" presName="txShp" presStyleLbl="node1" presStyleIdx="0" presStyleCnt="3" custScaleX="135140">
        <dgm:presLayoutVars>
          <dgm:bulletEnabled val="1"/>
        </dgm:presLayoutVars>
      </dgm:prSet>
      <dgm:spPr/>
    </dgm:pt>
    <dgm:pt modelId="{B6225751-1617-8F41-B3EE-3CBE132077A3}" type="pres">
      <dgm:prSet presAssocID="{FC21A518-6FCA-6148-80AD-10E3D2059DB0}" presName="spacing" presStyleCnt="0"/>
      <dgm:spPr/>
    </dgm:pt>
    <dgm:pt modelId="{7F96490A-CFE0-7646-A086-BC5755080113}" type="pres">
      <dgm:prSet presAssocID="{9A385EE2-3848-954D-99DD-8C5F8B36C693}" presName="composite" presStyleCnt="0"/>
      <dgm:spPr/>
    </dgm:pt>
    <dgm:pt modelId="{49466334-A233-4E4D-AD96-D1A7FF60E19C}" type="pres">
      <dgm:prSet presAssocID="{9A385EE2-3848-954D-99DD-8C5F8B36C693}" presName="imgShp" presStyleLbl="fgImgPlace1" presStyleIdx="1" presStyleCnt="3" custLinFactNeighborX="-87482"/>
      <dgm:spPr>
        <a:solidFill>
          <a:schemeClr val="bg1"/>
        </a:solidFill>
        <a:ln>
          <a:solidFill>
            <a:srgbClr val="033C5A"/>
          </a:solidFill>
        </a:ln>
      </dgm:spPr>
    </dgm:pt>
    <dgm:pt modelId="{8651ACAE-0AC9-AC47-9847-EA169665AF84}" type="pres">
      <dgm:prSet presAssocID="{9A385EE2-3848-954D-99DD-8C5F8B36C693}" presName="txShp" presStyleLbl="node1" presStyleIdx="1" presStyleCnt="3" custScaleX="136452">
        <dgm:presLayoutVars>
          <dgm:bulletEnabled val="1"/>
        </dgm:presLayoutVars>
      </dgm:prSet>
      <dgm:spPr/>
    </dgm:pt>
    <dgm:pt modelId="{B2864826-D5CF-7C45-B7B2-4AC678925B3F}" type="pres">
      <dgm:prSet presAssocID="{67C99399-A984-8843-BE93-EB1A663CC365}" presName="spacing" presStyleCnt="0"/>
      <dgm:spPr/>
    </dgm:pt>
    <dgm:pt modelId="{86D77E37-DE38-7940-B78D-BCD9DB0F8C36}" type="pres">
      <dgm:prSet presAssocID="{A0C69581-0033-644A-A6BD-53E73CD644A4}" presName="composite" presStyleCnt="0"/>
      <dgm:spPr/>
    </dgm:pt>
    <dgm:pt modelId="{7DF4EDA8-0598-5449-8BE0-D49542EA2F2A}" type="pres">
      <dgm:prSet presAssocID="{A0C69581-0033-644A-A6BD-53E73CD644A4}" presName="imgShp" presStyleLbl="fgImgPlace1" presStyleIdx="2" presStyleCnt="3" custLinFactNeighborX="-80280"/>
      <dgm:spPr>
        <a:solidFill>
          <a:schemeClr val="bg1"/>
        </a:solidFill>
        <a:ln>
          <a:solidFill>
            <a:srgbClr val="033C5A">
              <a:alpha val="50000"/>
            </a:srgbClr>
          </a:solidFill>
        </a:ln>
      </dgm:spPr>
    </dgm:pt>
    <dgm:pt modelId="{3956657E-7166-9C40-B14D-0AA0B181695D}" type="pres">
      <dgm:prSet presAssocID="{A0C69581-0033-644A-A6BD-53E73CD644A4}" presName="txShp" presStyleLbl="node1" presStyleIdx="2" presStyleCnt="3" custScaleX="136452" custLinFactNeighborX="0" custLinFactNeighborY="-631">
        <dgm:presLayoutVars>
          <dgm:bulletEnabled val="1"/>
        </dgm:presLayoutVars>
      </dgm:prSet>
      <dgm:spPr/>
    </dgm:pt>
  </dgm:ptLst>
  <dgm:cxnLst>
    <dgm:cxn modelId="{A0C47456-D7B8-DB4D-8099-8735CCED8ECE}" srcId="{7D0068EC-505C-2446-BB07-F084438902F5}" destId="{9A385EE2-3848-954D-99DD-8C5F8B36C693}" srcOrd="1" destOrd="0" parTransId="{D3A19A64-A0D4-6547-AFB7-F9B55D375239}" sibTransId="{67C99399-A984-8843-BE93-EB1A663CC365}"/>
    <dgm:cxn modelId="{6BA9A178-9204-C74B-88F1-4C691FA88CD2}" type="presOf" srcId="{99D6F0F1-48C6-2A42-B832-F7970BE5A63F}" destId="{C53B91DE-4827-5348-9234-CF32B691E65D}" srcOrd="0" destOrd="0" presId="urn:microsoft.com/office/officeart/2005/8/layout/vList3"/>
    <dgm:cxn modelId="{6B919F80-884F-9048-8F67-E3ECEA8B53D2}" srcId="{7D0068EC-505C-2446-BB07-F084438902F5}" destId="{A0C69581-0033-644A-A6BD-53E73CD644A4}" srcOrd="2" destOrd="0" parTransId="{2439DE75-361E-E24B-BBCD-F6B963DBEC36}" sibTransId="{B3D7DDD8-58A2-6345-AD11-520A6BACB5E9}"/>
    <dgm:cxn modelId="{B5BB8582-F7A8-0946-87B3-AE99E10C2CAF}" type="presOf" srcId="{9A385EE2-3848-954D-99DD-8C5F8B36C693}" destId="{8651ACAE-0AC9-AC47-9847-EA169665AF84}" srcOrd="0" destOrd="0" presId="urn:microsoft.com/office/officeart/2005/8/layout/vList3"/>
    <dgm:cxn modelId="{FCDE4585-2EB6-7542-BB05-712A55A4D0C0}" srcId="{7D0068EC-505C-2446-BB07-F084438902F5}" destId="{99D6F0F1-48C6-2A42-B832-F7970BE5A63F}" srcOrd="0" destOrd="0" parTransId="{5BC30FA9-2CBF-404B-9AEA-01A3CF5CB206}" sibTransId="{FC21A518-6FCA-6148-80AD-10E3D2059DB0}"/>
    <dgm:cxn modelId="{8EB65AB4-F90C-F14C-A019-8516C7BE336A}" type="presOf" srcId="{A0C69581-0033-644A-A6BD-53E73CD644A4}" destId="{3956657E-7166-9C40-B14D-0AA0B181695D}" srcOrd="0" destOrd="0" presId="urn:microsoft.com/office/officeart/2005/8/layout/vList3"/>
    <dgm:cxn modelId="{E2170DC8-5018-CC4E-95EF-111CFC1D1541}" type="presOf" srcId="{7D0068EC-505C-2446-BB07-F084438902F5}" destId="{500962F7-867E-6B44-879F-416E003F24F1}" srcOrd="0" destOrd="0" presId="urn:microsoft.com/office/officeart/2005/8/layout/vList3"/>
    <dgm:cxn modelId="{8688B86C-31D5-6545-8214-6BBFCADAEF45}" type="presParOf" srcId="{500962F7-867E-6B44-879F-416E003F24F1}" destId="{DC21C4A0-2EE9-8044-8C52-201B49C1CCD8}" srcOrd="0" destOrd="0" presId="urn:microsoft.com/office/officeart/2005/8/layout/vList3"/>
    <dgm:cxn modelId="{10279993-A914-3A42-ACC3-5F92BE717040}" type="presParOf" srcId="{DC21C4A0-2EE9-8044-8C52-201B49C1CCD8}" destId="{1945DEB3-19CB-FA44-8BAF-3541B82E4846}" srcOrd="0" destOrd="0" presId="urn:microsoft.com/office/officeart/2005/8/layout/vList3"/>
    <dgm:cxn modelId="{E8BE1909-8E21-7644-98F0-1DBEC18E9F3A}" type="presParOf" srcId="{DC21C4A0-2EE9-8044-8C52-201B49C1CCD8}" destId="{C53B91DE-4827-5348-9234-CF32B691E65D}" srcOrd="1" destOrd="0" presId="urn:microsoft.com/office/officeart/2005/8/layout/vList3"/>
    <dgm:cxn modelId="{47E1FD4B-B531-2949-8138-3CA83307B18C}" type="presParOf" srcId="{500962F7-867E-6B44-879F-416E003F24F1}" destId="{B6225751-1617-8F41-B3EE-3CBE132077A3}" srcOrd="1" destOrd="0" presId="urn:microsoft.com/office/officeart/2005/8/layout/vList3"/>
    <dgm:cxn modelId="{FB18E89C-7416-6F47-94FC-67A527C78809}" type="presParOf" srcId="{500962F7-867E-6B44-879F-416E003F24F1}" destId="{7F96490A-CFE0-7646-A086-BC5755080113}" srcOrd="2" destOrd="0" presId="urn:microsoft.com/office/officeart/2005/8/layout/vList3"/>
    <dgm:cxn modelId="{1C2D913B-4727-264D-895C-8E21475392EE}" type="presParOf" srcId="{7F96490A-CFE0-7646-A086-BC5755080113}" destId="{49466334-A233-4E4D-AD96-D1A7FF60E19C}" srcOrd="0" destOrd="0" presId="urn:microsoft.com/office/officeart/2005/8/layout/vList3"/>
    <dgm:cxn modelId="{F29FA6AC-F81B-294A-AF49-8B4155B7514A}" type="presParOf" srcId="{7F96490A-CFE0-7646-A086-BC5755080113}" destId="{8651ACAE-0AC9-AC47-9847-EA169665AF84}" srcOrd="1" destOrd="0" presId="urn:microsoft.com/office/officeart/2005/8/layout/vList3"/>
    <dgm:cxn modelId="{BA063637-5354-F644-839E-CDA4315B1730}" type="presParOf" srcId="{500962F7-867E-6B44-879F-416E003F24F1}" destId="{B2864826-D5CF-7C45-B7B2-4AC678925B3F}" srcOrd="3" destOrd="0" presId="urn:microsoft.com/office/officeart/2005/8/layout/vList3"/>
    <dgm:cxn modelId="{B5036CF3-81D3-9A4C-9677-645A8927A754}" type="presParOf" srcId="{500962F7-867E-6B44-879F-416E003F24F1}" destId="{86D77E37-DE38-7940-B78D-BCD9DB0F8C36}" srcOrd="4" destOrd="0" presId="urn:microsoft.com/office/officeart/2005/8/layout/vList3"/>
    <dgm:cxn modelId="{FD436FD0-A6A5-2B42-BA07-F6E02EBA83A4}" type="presParOf" srcId="{86D77E37-DE38-7940-B78D-BCD9DB0F8C36}" destId="{7DF4EDA8-0598-5449-8BE0-D49542EA2F2A}" srcOrd="0" destOrd="0" presId="urn:microsoft.com/office/officeart/2005/8/layout/vList3"/>
    <dgm:cxn modelId="{79FBE079-E679-774C-A3D2-C3BB70572521}" type="presParOf" srcId="{86D77E37-DE38-7940-B78D-BCD9DB0F8C36}" destId="{3956657E-7166-9C40-B14D-0AA0B18169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0068EC-505C-2446-BB07-F084438902F5}"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US"/>
        </a:p>
      </dgm:t>
    </dgm:pt>
    <dgm:pt modelId="{99D6F0F1-48C6-2A42-B832-F7970BE5A63F}">
      <dgm:prSet phldrT="[Text]"/>
      <dgm:spPr>
        <a:solidFill>
          <a:srgbClr val="033C5A">
            <a:alpha val="50000"/>
          </a:srgbClr>
        </a:solidFill>
      </dgm:spPr>
      <dgm:t>
        <a:bodyPr/>
        <a:lstStyle/>
        <a:p>
          <a:pPr algn="l"/>
          <a:r>
            <a:rPr lang="en-US" dirty="0"/>
            <a:t>Prevention</a:t>
          </a:r>
        </a:p>
      </dgm:t>
    </dgm:pt>
    <dgm:pt modelId="{5BC30FA9-2CBF-404B-9AEA-01A3CF5CB206}" type="parTrans" cxnId="{FCDE4585-2EB6-7542-BB05-712A55A4D0C0}">
      <dgm:prSet/>
      <dgm:spPr/>
      <dgm:t>
        <a:bodyPr/>
        <a:lstStyle/>
        <a:p>
          <a:endParaRPr lang="en-US"/>
        </a:p>
      </dgm:t>
    </dgm:pt>
    <dgm:pt modelId="{FC21A518-6FCA-6148-80AD-10E3D2059DB0}" type="sibTrans" cxnId="{FCDE4585-2EB6-7542-BB05-712A55A4D0C0}">
      <dgm:prSet/>
      <dgm:spPr/>
      <dgm:t>
        <a:bodyPr/>
        <a:lstStyle/>
        <a:p>
          <a:endParaRPr lang="en-US"/>
        </a:p>
      </dgm:t>
    </dgm:pt>
    <dgm:pt modelId="{9A385EE2-3848-954D-99DD-8C5F8B36C693}">
      <dgm:prSet phldrT="[Text]"/>
      <dgm:spPr>
        <a:solidFill>
          <a:srgbClr val="033C5A">
            <a:alpha val="50000"/>
          </a:srgbClr>
        </a:solidFill>
      </dgm:spPr>
      <dgm:t>
        <a:bodyPr/>
        <a:lstStyle/>
        <a:p>
          <a:pPr algn="l"/>
          <a:r>
            <a:rPr lang="en-US" dirty="0"/>
            <a:t>Treatment – During Chemotherapy</a:t>
          </a:r>
        </a:p>
      </dgm:t>
    </dgm:pt>
    <dgm:pt modelId="{D3A19A64-A0D4-6547-AFB7-F9B55D375239}" type="parTrans" cxnId="{A0C47456-D7B8-DB4D-8099-8735CCED8ECE}">
      <dgm:prSet/>
      <dgm:spPr/>
      <dgm:t>
        <a:bodyPr/>
        <a:lstStyle/>
        <a:p>
          <a:endParaRPr lang="en-US"/>
        </a:p>
      </dgm:t>
    </dgm:pt>
    <dgm:pt modelId="{67C99399-A984-8843-BE93-EB1A663CC365}" type="sibTrans" cxnId="{A0C47456-D7B8-DB4D-8099-8735CCED8ECE}">
      <dgm:prSet/>
      <dgm:spPr/>
      <dgm:t>
        <a:bodyPr/>
        <a:lstStyle/>
        <a:p>
          <a:endParaRPr lang="en-US"/>
        </a:p>
      </dgm:t>
    </dgm:pt>
    <dgm:pt modelId="{A0C69581-0033-644A-A6BD-53E73CD644A4}">
      <dgm:prSet phldrT="[Text]"/>
      <dgm:spPr>
        <a:solidFill>
          <a:srgbClr val="033C5A"/>
        </a:solidFill>
      </dgm:spPr>
      <dgm:t>
        <a:bodyPr/>
        <a:lstStyle/>
        <a:p>
          <a:pPr algn="l"/>
          <a:r>
            <a:rPr lang="en-US" dirty="0"/>
            <a:t>Treatment – After Chemotherapy</a:t>
          </a:r>
        </a:p>
      </dgm:t>
    </dgm:pt>
    <dgm:pt modelId="{2439DE75-361E-E24B-BBCD-F6B963DBEC36}" type="parTrans" cxnId="{6B919F80-884F-9048-8F67-E3ECEA8B53D2}">
      <dgm:prSet/>
      <dgm:spPr/>
      <dgm:t>
        <a:bodyPr/>
        <a:lstStyle/>
        <a:p>
          <a:endParaRPr lang="en-US"/>
        </a:p>
      </dgm:t>
    </dgm:pt>
    <dgm:pt modelId="{B3D7DDD8-58A2-6345-AD11-520A6BACB5E9}" type="sibTrans" cxnId="{6B919F80-884F-9048-8F67-E3ECEA8B53D2}">
      <dgm:prSet/>
      <dgm:spPr/>
      <dgm:t>
        <a:bodyPr/>
        <a:lstStyle/>
        <a:p>
          <a:endParaRPr lang="en-US"/>
        </a:p>
      </dgm:t>
    </dgm:pt>
    <dgm:pt modelId="{500962F7-867E-6B44-879F-416E003F24F1}" type="pres">
      <dgm:prSet presAssocID="{7D0068EC-505C-2446-BB07-F084438902F5}" presName="linearFlow" presStyleCnt="0">
        <dgm:presLayoutVars>
          <dgm:dir/>
          <dgm:resizeHandles val="exact"/>
        </dgm:presLayoutVars>
      </dgm:prSet>
      <dgm:spPr/>
    </dgm:pt>
    <dgm:pt modelId="{DC21C4A0-2EE9-8044-8C52-201B49C1CCD8}" type="pres">
      <dgm:prSet presAssocID="{99D6F0F1-48C6-2A42-B832-F7970BE5A63F}" presName="composite" presStyleCnt="0"/>
      <dgm:spPr/>
    </dgm:pt>
    <dgm:pt modelId="{1945DEB3-19CB-FA44-8BAF-3541B82E4846}" type="pres">
      <dgm:prSet presAssocID="{99D6F0F1-48C6-2A42-B832-F7970BE5A63F}" presName="imgShp" presStyleLbl="fgImgPlace1" presStyleIdx="0" presStyleCnt="3" custLinFactNeighborX="-80280" custLinFactNeighborY="-193"/>
      <dgm:spPr>
        <a:solidFill>
          <a:schemeClr val="bg1"/>
        </a:solidFill>
        <a:ln>
          <a:solidFill>
            <a:srgbClr val="033C5A">
              <a:alpha val="50000"/>
            </a:srgbClr>
          </a:solidFill>
        </a:ln>
      </dgm:spPr>
    </dgm:pt>
    <dgm:pt modelId="{C53B91DE-4827-5348-9234-CF32B691E65D}" type="pres">
      <dgm:prSet presAssocID="{99D6F0F1-48C6-2A42-B832-F7970BE5A63F}" presName="txShp" presStyleLbl="node1" presStyleIdx="0" presStyleCnt="3" custScaleX="135140">
        <dgm:presLayoutVars>
          <dgm:bulletEnabled val="1"/>
        </dgm:presLayoutVars>
      </dgm:prSet>
      <dgm:spPr/>
    </dgm:pt>
    <dgm:pt modelId="{B6225751-1617-8F41-B3EE-3CBE132077A3}" type="pres">
      <dgm:prSet presAssocID="{FC21A518-6FCA-6148-80AD-10E3D2059DB0}" presName="spacing" presStyleCnt="0"/>
      <dgm:spPr/>
    </dgm:pt>
    <dgm:pt modelId="{7F96490A-CFE0-7646-A086-BC5755080113}" type="pres">
      <dgm:prSet presAssocID="{9A385EE2-3848-954D-99DD-8C5F8B36C693}" presName="composite" presStyleCnt="0"/>
      <dgm:spPr/>
    </dgm:pt>
    <dgm:pt modelId="{49466334-A233-4E4D-AD96-D1A7FF60E19C}" type="pres">
      <dgm:prSet presAssocID="{9A385EE2-3848-954D-99DD-8C5F8B36C693}" presName="imgShp" presStyleLbl="fgImgPlace1" presStyleIdx="1" presStyleCnt="3" custLinFactNeighborX="-87482"/>
      <dgm:spPr>
        <a:solidFill>
          <a:schemeClr val="bg1"/>
        </a:solidFill>
        <a:ln>
          <a:solidFill>
            <a:srgbClr val="033C5A">
              <a:alpha val="50000"/>
            </a:srgbClr>
          </a:solidFill>
        </a:ln>
      </dgm:spPr>
    </dgm:pt>
    <dgm:pt modelId="{8651ACAE-0AC9-AC47-9847-EA169665AF84}" type="pres">
      <dgm:prSet presAssocID="{9A385EE2-3848-954D-99DD-8C5F8B36C693}" presName="txShp" presStyleLbl="node1" presStyleIdx="1" presStyleCnt="3" custScaleX="136452">
        <dgm:presLayoutVars>
          <dgm:bulletEnabled val="1"/>
        </dgm:presLayoutVars>
      </dgm:prSet>
      <dgm:spPr/>
    </dgm:pt>
    <dgm:pt modelId="{B2864826-D5CF-7C45-B7B2-4AC678925B3F}" type="pres">
      <dgm:prSet presAssocID="{67C99399-A984-8843-BE93-EB1A663CC365}" presName="spacing" presStyleCnt="0"/>
      <dgm:spPr/>
    </dgm:pt>
    <dgm:pt modelId="{86D77E37-DE38-7940-B78D-BCD9DB0F8C36}" type="pres">
      <dgm:prSet presAssocID="{A0C69581-0033-644A-A6BD-53E73CD644A4}" presName="composite" presStyleCnt="0"/>
      <dgm:spPr/>
    </dgm:pt>
    <dgm:pt modelId="{7DF4EDA8-0598-5449-8BE0-D49542EA2F2A}" type="pres">
      <dgm:prSet presAssocID="{A0C69581-0033-644A-A6BD-53E73CD644A4}" presName="imgShp" presStyleLbl="fgImgPlace1" presStyleIdx="2" presStyleCnt="3" custLinFactNeighborX="-80280"/>
      <dgm:spPr>
        <a:solidFill>
          <a:schemeClr val="bg1"/>
        </a:solidFill>
        <a:ln>
          <a:solidFill>
            <a:srgbClr val="033C5A"/>
          </a:solidFill>
        </a:ln>
      </dgm:spPr>
    </dgm:pt>
    <dgm:pt modelId="{3956657E-7166-9C40-B14D-0AA0B181695D}" type="pres">
      <dgm:prSet presAssocID="{A0C69581-0033-644A-A6BD-53E73CD644A4}" presName="txShp" presStyleLbl="node1" presStyleIdx="2" presStyleCnt="3" custScaleX="136452" custLinFactNeighborX="0" custLinFactNeighborY="-631">
        <dgm:presLayoutVars>
          <dgm:bulletEnabled val="1"/>
        </dgm:presLayoutVars>
      </dgm:prSet>
      <dgm:spPr/>
    </dgm:pt>
  </dgm:ptLst>
  <dgm:cxnLst>
    <dgm:cxn modelId="{A0C47456-D7B8-DB4D-8099-8735CCED8ECE}" srcId="{7D0068EC-505C-2446-BB07-F084438902F5}" destId="{9A385EE2-3848-954D-99DD-8C5F8B36C693}" srcOrd="1" destOrd="0" parTransId="{D3A19A64-A0D4-6547-AFB7-F9B55D375239}" sibTransId="{67C99399-A984-8843-BE93-EB1A663CC365}"/>
    <dgm:cxn modelId="{6BA9A178-9204-C74B-88F1-4C691FA88CD2}" type="presOf" srcId="{99D6F0F1-48C6-2A42-B832-F7970BE5A63F}" destId="{C53B91DE-4827-5348-9234-CF32B691E65D}" srcOrd="0" destOrd="0" presId="urn:microsoft.com/office/officeart/2005/8/layout/vList3"/>
    <dgm:cxn modelId="{6B919F80-884F-9048-8F67-E3ECEA8B53D2}" srcId="{7D0068EC-505C-2446-BB07-F084438902F5}" destId="{A0C69581-0033-644A-A6BD-53E73CD644A4}" srcOrd="2" destOrd="0" parTransId="{2439DE75-361E-E24B-BBCD-F6B963DBEC36}" sibTransId="{B3D7DDD8-58A2-6345-AD11-520A6BACB5E9}"/>
    <dgm:cxn modelId="{B5BB8582-F7A8-0946-87B3-AE99E10C2CAF}" type="presOf" srcId="{9A385EE2-3848-954D-99DD-8C5F8B36C693}" destId="{8651ACAE-0AC9-AC47-9847-EA169665AF84}" srcOrd="0" destOrd="0" presId="urn:microsoft.com/office/officeart/2005/8/layout/vList3"/>
    <dgm:cxn modelId="{FCDE4585-2EB6-7542-BB05-712A55A4D0C0}" srcId="{7D0068EC-505C-2446-BB07-F084438902F5}" destId="{99D6F0F1-48C6-2A42-B832-F7970BE5A63F}" srcOrd="0" destOrd="0" parTransId="{5BC30FA9-2CBF-404B-9AEA-01A3CF5CB206}" sibTransId="{FC21A518-6FCA-6148-80AD-10E3D2059DB0}"/>
    <dgm:cxn modelId="{8EB65AB4-F90C-F14C-A019-8516C7BE336A}" type="presOf" srcId="{A0C69581-0033-644A-A6BD-53E73CD644A4}" destId="{3956657E-7166-9C40-B14D-0AA0B181695D}" srcOrd="0" destOrd="0" presId="urn:microsoft.com/office/officeart/2005/8/layout/vList3"/>
    <dgm:cxn modelId="{E2170DC8-5018-CC4E-95EF-111CFC1D1541}" type="presOf" srcId="{7D0068EC-505C-2446-BB07-F084438902F5}" destId="{500962F7-867E-6B44-879F-416E003F24F1}" srcOrd="0" destOrd="0" presId="urn:microsoft.com/office/officeart/2005/8/layout/vList3"/>
    <dgm:cxn modelId="{8688B86C-31D5-6545-8214-6BBFCADAEF45}" type="presParOf" srcId="{500962F7-867E-6B44-879F-416E003F24F1}" destId="{DC21C4A0-2EE9-8044-8C52-201B49C1CCD8}" srcOrd="0" destOrd="0" presId="urn:microsoft.com/office/officeart/2005/8/layout/vList3"/>
    <dgm:cxn modelId="{10279993-A914-3A42-ACC3-5F92BE717040}" type="presParOf" srcId="{DC21C4A0-2EE9-8044-8C52-201B49C1CCD8}" destId="{1945DEB3-19CB-FA44-8BAF-3541B82E4846}" srcOrd="0" destOrd="0" presId="urn:microsoft.com/office/officeart/2005/8/layout/vList3"/>
    <dgm:cxn modelId="{E8BE1909-8E21-7644-98F0-1DBEC18E9F3A}" type="presParOf" srcId="{DC21C4A0-2EE9-8044-8C52-201B49C1CCD8}" destId="{C53B91DE-4827-5348-9234-CF32B691E65D}" srcOrd="1" destOrd="0" presId="urn:microsoft.com/office/officeart/2005/8/layout/vList3"/>
    <dgm:cxn modelId="{47E1FD4B-B531-2949-8138-3CA83307B18C}" type="presParOf" srcId="{500962F7-867E-6B44-879F-416E003F24F1}" destId="{B6225751-1617-8F41-B3EE-3CBE132077A3}" srcOrd="1" destOrd="0" presId="urn:microsoft.com/office/officeart/2005/8/layout/vList3"/>
    <dgm:cxn modelId="{FB18E89C-7416-6F47-94FC-67A527C78809}" type="presParOf" srcId="{500962F7-867E-6B44-879F-416E003F24F1}" destId="{7F96490A-CFE0-7646-A086-BC5755080113}" srcOrd="2" destOrd="0" presId="urn:microsoft.com/office/officeart/2005/8/layout/vList3"/>
    <dgm:cxn modelId="{1C2D913B-4727-264D-895C-8E21475392EE}" type="presParOf" srcId="{7F96490A-CFE0-7646-A086-BC5755080113}" destId="{49466334-A233-4E4D-AD96-D1A7FF60E19C}" srcOrd="0" destOrd="0" presId="urn:microsoft.com/office/officeart/2005/8/layout/vList3"/>
    <dgm:cxn modelId="{F29FA6AC-F81B-294A-AF49-8B4155B7514A}" type="presParOf" srcId="{7F96490A-CFE0-7646-A086-BC5755080113}" destId="{8651ACAE-0AC9-AC47-9847-EA169665AF84}" srcOrd="1" destOrd="0" presId="urn:microsoft.com/office/officeart/2005/8/layout/vList3"/>
    <dgm:cxn modelId="{BA063637-5354-F644-839E-CDA4315B1730}" type="presParOf" srcId="{500962F7-867E-6B44-879F-416E003F24F1}" destId="{B2864826-D5CF-7C45-B7B2-4AC678925B3F}" srcOrd="3" destOrd="0" presId="urn:microsoft.com/office/officeart/2005/8/layout/vList3"/>
    <dgm:cxn modelId="{B5036CF3-81D3-9A4C-9677-645A8927A754}" type="presParOf" srcId="{500962F7-867E-6B44-879F-416E003F24F1}" destId="{86D77E37-DE38-7940-B78D-BCD9DB0F8C36}" srcOrd="4" destOrd="0" presId="urn:microsoft.com/office/officeart/2005/8/layout/vList3"/>
    <dgm:cxn modelId="{FD436FD0-A6A5-2B42-BA07-F6E02EBA83A4}" type="presParOf" srcId="{86D77E37-DE38-7940-B78D-BCD9DB0F8C36}" destId="{7DF4EDA8-0598-5449-8BE0-D49542EA2F2A}" srcOrd="0" destOrd="0" presId="urn:microsoft.com/office/officeart/2005/8/layout/vList3"/>
    <dgm:cxn modelId="{79FBE079-E679-774C-A3D2-C3BB70572521}" type="presParOf" srcId="{86D77E37-DE38-7940-B78D-BCD9DB0F8C36}" destId="{3956657E-7166-9C40-B14D-0AA0B18169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B91DE-4827-5348-9234-CF32B691E65D}">
      <dsp:nvSpPr>
        <dsp:cNvPr id="0" name=""/>
        <dsp:cNvSpPr/>
      </dsp:nvSpPr>
      <dsp:spPr>
        <a:xfrm rot="10800000">
          <a:off x="416907" y="2045"/>
          <a:ext cx="7395785"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Prevention</a:t>
          </a:r>
        </a:p>
      </dsp:txBody>
      <dsp:txXfrm rot="10800000">
        <a:off x="681425" y="2045"/>
        <a:ext cx="7131267" cy="1058074"/>
      </dsp:txXfrm>
    </dsp:sp>
    <dsp:sp modelId="{1945DEB3-19CB-FA44-8BAF-3541B82E4846}">
      <dsp:nvSpPr>
        <dsp:cNvPr id="0" name=""/>
        <dsp:cNvSpPr/>
      </dsp:nvSpPr>
      <dsp:spPr>
        <a:xfrm>
          <a:off x="0" y="3"/>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 modelId="{8651ACAE-0AC9-AC47-9847-EA169665AF84}">
      <dsp:nvSpPr>
        <dsp:cNvPr id="0" name=""/>
        <dsp:cNvSpPr/>
      </dsp:nvSpPr>
      <dsp:spPr>
        <a:xfrm rot="10800000">
          <a:off x="381006" y="1375962"/>
          <a:ext cx="7467586"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During Chemotherapy</a:t>
          </a:r>
        </a:p>
      </dsp:txBody>
      <dsp:txXfrm rot="10800000">
        <a:off x="645524" y="1375962"/>
        <a:ext cx="7203068" cy="1058074"/>
      </dsp:txXfrm>
    </dsp:sp>
    <dsp:sp modelId="{49466334-A233-4E4D-AD96-D1A7FF60E19C}">
      <dsp:nvSpPr>
        <dsp:cNvPr id="0" name=""/>
        <dsp:cNvSpPr/>
      </dsp:nvSpPr>
      <dsp:spPr>
        <a:xfrm>
          <a:off x="0" y="1375962"/>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 modelId="{3956657E-7166-9C40-B14D-0AA0B181695D}">
      <dsp:nvSpPr>
        <dsp:cNvPr id="0" name=""/>
        <dsp:cNvSpPr/>
      </dsp:nvSpPr>
      <dsp:spPr>
        <a:xfrm rot="10800000">
          <a:off x="381006" y="2743203"/>
          <a:ext cx="7467586"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After Chemotherapy</a:t>
          </a:r>
        </a:p>
      </dsp:txBody>
      <dsp:txXfrm rot="10800000">
        <a:off x="645524" y="2743203"/>
        <a:ext cx="7203068" cy="1058074"/>
      </dsp:txXfrm>
    </dsp:sp>
    <dsp:sp modelId="{7DF4EDA8-0598-5449-8BE0-D49542EA2F2A}">
      <dsp:nvSpPr>
        <dsp:cNvPr id="0" name=""/>
        <dsp:cNvSpPr/>
      </dsp:nvSpPr>
      <dsp:spPr>
        <a:xfrm>
          <a:off x="0" y="2749880"/>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B91DE-4827-5348-9234-CF32B691E65D}">
      <dsp:nvSpPr>
        <dsp:cNvPr id="0" name=""/>
        <dsp:cNvSpPr/>
      </dsp:nvSpPr>
      <dsp:spPr>
        <a:xfrm rot="10800000">
          <a:off x="416907" y="2045"/>
          <a:ext cx="7395785"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Prevention</a:t>
          </a:r>
        </a:p>
      </dsp:txBody>
      <dsp:txXfrm rot="10800000">
        <a:off x="681425" y="2045"/>
        <a:ext cx="7131267" cy="1058074"/>
      </dsp:txXfrm>
    </dsp:sp>
    <dsp:sp modelId="{1945DEB3-19CB-FA44-8BAF-3541B82E4846}">
      <dsp:nvSpPr>
        <dsp:cNvPr id="0" name=""/>
        <dsp:cNvSpPr/>
      </dsp:nvSpPr>
      <dsp:spPr>
        <a:xfrm>
          <a:off x="0" y="3"/>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 modelId="{8651ACAE-0AC9-AC47-9847-EA169665AF84}">
      <dsp:nvSpPr>
        <dsp:cNvPr id="0" name=""/>
        <dsp:cNvSpPr/>
      </dsp:nvSpPr>
      <dsp:spPr>
        <a:xfrm rot="10800000">
          <a:off x="381006" y="1375962"/>
          <a:ext cx="7467586"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During Chemotherapy</a:t>
          </a:r>
        </a:p>
      </dsp:txBody>
      <dsp:txXfrm rot="10800000">
        <a:off x="645524" y="1375962"/>
        <a:ext cx="7203068" cy="1058074"/>
      </dsp:txXfrm>
    </dsp:sp>
    <dsp:sp modelId="{49466334-A233-4E4D-AD96-D1A7FF60E19C}">
      <dsp:nvSpPr>
        <dsp:cNvPr id="0" name=""/>
        <dsp:cNvSpPr/>
      </dsp:nvSpPr>
      <dsp:spPr>
        <a:xfrm>
          <a:off x="0" y="1375962"/>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 modelId="{3956657E-7166-9C40-B14D-0AA0B181695D}">
      <dsp:nvSpPr>
        <dsp:cNvPr id="0" name=""/>
        <dsp:cNvSpPr/>
      </dsp:nvSpPr>
      <dsp:spPr>
        <a:xfrm rot="10800000">
          <a:off x="381006" y="2743203"/>
          <a:ext cx="7467586"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After Chemotherapy</a:t>
          </a:r>
        </a:p>
      </dsp:txBody>
      <dsp:txXfrm rot="10800000">
        <a:off x="645524" y="2743203"/>
        <a:ext cx="7203068" cy="1058074"/>
      </dsp:txXfrm>
    </dsp:sp>
    <dsp:sp modelId="{7DF4EDA8-0598-5449-8BE0-D49542EA2F2A}">
      <dsp:nvSpPr>
        <dsp:cNvPr id="0" name=""/>
        <dsp:cNvSpPr/>
      </dsp:nvSpPr>
      <dsp:spPr>
        <a:xfrm>
          <a:off x="0" y="2749880"/>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3AAE3-02B7-B34C-BB41-025FDE3733F7}">
      <dsp:nvSpPr>
        <dsp:cNvPr id="0" name=""/>
        <dsp:cNvSpPr/>
      </dsp:nvSpPr>
      <dsp:spPr>
        <a:xfrm>
          <a:off x="1004"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All-trans retinoic acid</a:t>
          </a:r>
        </a:p>
      </dsp:txBody>
      <dsp:txXfrm>
        <a:off x="1004" y="196192"/>
        <a:ext cx="1265783" cy="759469"/>
      </dsp:txXfrm>
    </dsp:sp>
    <dsp:sp modelId="{687A9B5A-04AF-B347-BBDC-BE7F3746A786}">
      <dsp:nvSpPr>
        <dsp:cNvPr id="0" name=""/>
        <dsp:cNvSpPr/>
      </dsp:nvSpPr>
      <dsp:spPr>
        <a:xfrm>
          <a:off x="1393366"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err="1"/>
            <a:t>Amifostine</a:t>
          </a:r>
          <a:endParaRPr lang="en-US" sz="1250" kern="1200" dirty="0"/>
        </a:p>
      </dsp:txBody>
      <dsp:txXfrm>
        <a:off x="1393366" y="196192"/>
        <a:ext cx="1265783" cy="759469"/>
      </dsp:txXfrm>
    </dsp:sp>
    <dsp:sp modelId="{4CD028F1-ABD9-E449-A42E-24C736C449A3}">
      <dsp:nvSpPr>
        <dsp:cNvPr id="0" name=""/>
        <dsp:cNvSpPr/>
      </dsp:nvSpPr>
      <dsp:spPr>
        <a:xfrm>
          <a:off x="2785727"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Amitriptyline</a:t>
          </a:r>
        </a:p>
      </dsp:txBody>
      <dsp:txXfrm>
        <a:off x="2785727" y="196192"/>
        <a:ext cx="1265783" cy="759469"/>
      </dsp:txXfrm>
    </dsp:sp>
    <dsp:sp modelId="{44BEAB94-2DE0-1845-B35D-CA4F3AB2861F}">
      <dsp:nvSpPr>
        <dsp:cNvPr id="0" name=""/>
        <dsp:cNvSpPr/>
      </dsp:nvSpPr>
      <dsp:spPr>
        <a:xfrm>
          <a:off x="4178089"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Calcium magnesium</a:t>
          </a:r>
        </a:p>
      </dsp:txBody>
      <dsp:txXfrm>
        <a:off x="4178089" y="196192"/>
        <a:ext cx="1265783" cy="759469"/>
      </dsp:txXfrm>
    </dsp:sp>
    <dsp:sp modelId="{B322950F-474B-8648-9CA5-7CD26652DC8A}">
      <dsp:nvSpPr>
        <dsp:cNvPr id="0" name=""/>
        <dsp:cNvSpPr/>
      </dsp:nvSpPr>
      <dsp:spPr>
        <a:xfrm>
          <a:off x="5570450"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err="1"/>
            <a:t>Calmangafodipir</a:t>
          </a:r>
          <a:endParaRPr lang="en-US" sz="1250" kern="1200" dirty="0"/>
        </a:p>
      </dsp:txBody>
      <dsp:txXfrm>
        <a:off x="5570450" y="196192"/>
        <a:ext cx="1265783" cy="759469"/>
      </dsp:txXfrm>
    </dsp:sp>
    <dsp:sp modelId="{0590EE83-6A25-9E4A-81BD-9EC1AE2B0FF4}">
      <dsp:nvSpPr>
        <dsp:cNvPr id="0" name=""/>
        <dsp:cNvSpPr/>
      </dsp:nvSpPr>
      <dsp:spPr>
        <a:xfrm>
          <a:off x="6962812" y="196192"/>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Cannabinoids</a:t>
          </a:r>
        </a:p>
      </dsp:txBody>
      <dsp:txXfrm>
        <a:off x="6962812" y="196192"/>
        <a:ext cx="1265783" cy="759469"/>
      </dsp:txXfrm>
    </dsp:sp>
    <dsp:sp modelId="{170E3F07-1059-9C48-B4F3-2B0196416AA6}">
      <dsp:nvSpPr>
        <dsp:cNvPr id="0" name=""/>
        <dsp:cNvSpPr/>
      </dsp:nvSpPr>
      <dsp:spPr>
        <a:xfrm>
          <a:off x="1004"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Carbamazepine</a:t>
          </a:r>
        </a:p>
      </dsp:txBody>
      <dsp:txXfrm>
        <a:off x="1004" y="1082240"/>
        <a:ext cx="1265783" cy="759469"/>
      </dsp:txXfrm>
    </dsp:sp>
    <dsp:sp modelId="{7D3BF202-2039-494D-9F2B-9AA72A95DC3D}">
      <dsp:nvSpPr>
        <dsp:cNvPr id="0" name=""/>
        <dsp:cNvSpPr/>
      </dsp:nvSpPr>
      <dsp:spPr>
        <a:xfrm>
          <a:off x="1393366"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L-carnosine</a:t>
          </a:r>
        </a:p>
      </dsp:txBody>
      <dsp:txXfrm>
        <a:off x="1393366" y="1082240"/>
        <a:ext cx="1265783" cy="759469"/>
      </dsp:txXfrm>
    </dsp:sp>
    <dsp:sp modelId="{DFCA485E-7EB5-9746-AE7C-0048E319721B}">
      <dsp:nvSpPr>
        <dsp:cNvPr id="0" name=""/>
        <dsp:cNvSpPr/>
      </dsp:nvSpPr>
      <dsp:spPr>
        <a:xfrm>
          <a:off x="2785727"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DDTC</a:t>
          </a:r>
        </a:p>
      </dsp:txBody>
      <dsp:txXfrm>
        <a:off x="2785727" y="1082240"/>
        <a:ext cx="1265783" cy="759469"/>
      </dsp:txXfrm>
    </dsp:sp>
    <dsp:sp modelId="{79DC7CC4-0829-2245-879E-83A9DF2BA746}">
      <dsp:nvSpPr>
        <dsp:cNvPr id="0" name=""/>
        <dsp:cNvSpPr/>
      </dsp:nvSpPr>
      <dsp:spPr>
        <a:xfrm>
          <a:off x="4178089"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Gabapentin/</a:t>
          </a:r>
        </a:p>
        <a:p>
          <a:pPr marL="0" lvl="0" indent="0" algn="ctr" defTabSz="555625">
            <a:lnSpc>
              <a:spcPct val="90000"/>
            </a:lnSpc>
            <a:spcBef>
              <a:spcPct val="0"/>
            </a:spcBef>
            <a:spcAft>
              <a:spcPct val="35000"/>
            </a:spcAft>
            <a:buNone/>
          </a:pPr>
          <a:r>
            <a:rPr lang="en-US" sz="1250" kern="1200" dirty="0"/>
            <a:t>pregabalin</a:t>
          </a:r>
        </a:p>
      </dsp:txBody>
      <dsp:txXfrm>
        <a:off x="4178089" y="1082240"/>
        <a:ext cx="1265783" cy="759469"/>
      </dsp:txXfrm>
    </dsp:sp>
    <dsp:sp modelId="{343BA6C1-78F6-E649-BB78-83CB7F53E5DE}">
      <dsp:nvSpPr>
        <dsp:cNvPr id="0" name=""/>
        <dsp:cNvSpPr/>
      </dsp:nvSpPr>
      <dsp:spPr>
        <a:xfrm>
          <a:off x="5570450"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Glutamate</a:t>
          </a:r>
        </a:p>
      </dsp:txBody>
      <dsp:txXfrm>
        <a:off x="5570450" y="1082240"/>
        <a:ext cx="1265783" cy="759469"/>
      </dsp:txXfrm>
    </dsp:sp>
    <dsp:sp modelId="{C774396C-5C09-114B-8224-C1A5080F6E63}">
      <dsp:nvSpPr>
        <dsp:cNvPr id="0" name=""/>
        <dsp:cNvSpPr/>
      </dsp:nvSpPr>
      <dsp:spPr>
        <a:xfrm>
          <a:off x="6962812" y="1082240"/>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Glutathione </a:t>
          </a:r>
        </a:p>
      </dsp:txBody>
      <dsp:txXfrm>
        <a:off x="6962812" y="1082240"/>
        <a:ext cx="1265783" cy="759469"/>
      </dsp:txXfrm>
    </dsp:sp>
    <dsp:sp modelId="{E816EAD0-3B17-0C4E-BD9D-71E53D706010}">
      <dsp:nvSpPr>
        <dsp:cNvPr id="0" name=""/>
        <dsp:cNvSpPr/>
      </dsp:nvSpPr>
      <dsp:spPr>
        <a:xfrm>
          <a:off x="1004"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GJG</a:t>
          </a:r>
        </a:p>
      </dsp:txBody>
      <dsp:txXfrm>
        <a:off x="1004" y="1968289"/>
        <a:ext cx="1265783" cy="759469"/>
      </dsp:txXfrm>
    </dsp:sp>
    <dsp:sp modelId="{067EC54B-D086-CE45-A374-2AFDBEE49B15}">
      <dsp:nvSpPr>
        <dsp:cNvPr id="0" name=""/>
        <dsp:cNvSpPr/>
      </dsp:nvSpPr>
      <dsp:spPr>
        <a:xfrm>
          <a:off x="1393366"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Metformin</a:t>
          </a:r>
        </a:p>
      </dsp:txBody>
      <dsp:txXfrm>
        <a:off x="1393366" y="1968289"/>
        <a:ext cx="1265783" cy="759469"/>
      </dsp:txXfrm>
    </dsp:sp>
    <dsp:sp modelId="{B824AD0D-47C5-524E-BEDE-F9E0CF4B525D}">
      <dsp:nvSpPr>
        <dsp:cNvPr id="0" name=""/>
        <dsp:cNvSpPr/>
      </dsp:nvSpPr>
      <dsp:spPr>
        <a:xfrm>
          <a:off x="2785727"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Minocycline</a:t>
          </a:r>
        </a:p>
      </dsp:txBody>
      <dsp:txXfrm>
        <a:off x="2785727" y="1968289"/>
        <a:ext cx="1265783" cy="759469"/>
      </dsp:txXfrm>
    </dsp:sp>
    <dsp:sp modelId="{8696A38D-C98D-5E4E-94BC-C542CE69ED3F}">
      <dsp:nvSpPr>
        <dsp:cNvPr id="0" name=""/>
        <dsp:cNvSpPr/>
      </dsp:nvSpPr>
      <dsp:spPr>
        <a:xfrm>
          <a:off x="4178089"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N-acetylcysteine</a:t>
          </a:r>
        </a:p>
      </dsp:txBody>
      <dsp:txXfrm>
        <a:off x="4178089" y="1968289"/>
        <a:ext cx="1265783" cy="759469"/>
      </dsp:txXfrm>
    </dsp:sp>
    <dsp:sp modelId="{938A62F9-CF1C-544B-91CF-E7B82CCD172D}">
      <dsp:nvSpPr>
        <dsp:cNvPr id="0" name=""/>
        <dsp:cNvSpPr/>
      </dsp:nvSpPr>
      <dsp:spPr>
        <a:xfrm>
          <a:off x="5570450"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Nimodipine</a:t>
          </a:r>
        </a:p>
      </dsp:txBody>
      <dsp:txXfrm>
        <a:off x="5570450" y="1968289"/>
        <a:ext cx="1265783" cy="759469"/>
      </dsp:txXfrm>
    </dsp:sp>
    <dsp:sp modelId="{01300253-8A0B-4F47-8A12-E5995EF38CCA}">
      <dsp:nvSpPr>
        <dsp:cNvPr id="0" name=""/>
        <dsp:cNvSpPr/>
      </dsp:nvSpPr>
      <dsp:spPr>
        <a:xfrm>
          <a:off x="6962812" y="1968289"/>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Omega-3 fatty acids</a:t>
          </a:r>
        </a:p>
      </dsp:txBody>
      <dsp:txXfrm>
        <a:off x="6962812" y="1968289"/>
        <a:ext cx="1265783" cy="759469"/>
      </dsp:txXfrm>
    </dsp:sp>
    <dsp:sp modelId="{879116E5-E6C3-7F4D-8DAE-49E3C06C9621}">
      <dsp:nvSpPr>
        <dsp:cNvPr id="0" name=""/>
        <dsp:cNvSpPr/>
      </dsp:nvSpPr>
      <dsp:spPr>
        <a:xfrm>
          <a:off x="1004"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Org 2766</a:t>
          </a:r>
        </a:p>
      </dsp:txBody>
      <dsp:txXfrm>
        <a:off x="1004" y="2854337"/>
        <a:ext cx="1265783" cy="759469"/>
      </dsp:txXfrm>
    </dsp:sp>
    <dsp:sp modelId="{DDEBB6F8-C211-3749-B517-DADF07A83FEF}">
      <dsp:nvSpPr>
        <dsp:cNvPr id="0" name=""/>
        <dsp:cNvSpPr/>
      </dsp:nvSpPr>
      <dsp:spPr>
        <a:xfrm>
          <a:off x="1393366"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Oxcarbazepine</a:t>
          </a:r>
        </a:p>
      </dsp:txBody>
      <dsp:txXfrm>
        <a:off x="1393366" y="2854337"/>
        <a:ext cx="1265783" cy="759469"/>
      </dsp:txXfrm>
    </dsp:sp>
    <dsp:sp modelId="{4349A8CC-B993-7745-800F-CF1EB48EFB73}">
      <dsp:nvSpPr>
        <dsp:cNvPr id="0" name=""/>
        <dsp:cNvSpPr/>
      </dsp:nvSpPr>
      <dsp:spPr>
        <a:xfrm>
          <a:off x="2785727"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Recombinant human leukemia inhibitory factor</a:t>
          </a:r>
        </a:p>
      </dsp:txBody>
      <dsp:txXfrm>
        <a:off x="2785727" y="2854337"/>
        <a:ext cx="1265783" cy="759469"/>
      </dsp:txXfrm>
    </dsp:sp>
    <dsp:sp modelId="{C40BEBC6-657D-024F-B6ED-7574738310EB}">
      <dsp:nvSpPr>
        <dsp:cNvPr id="0" name=""/>
        <dsp:cNvSpPr/>
      </dsp:nvSpPr>
      <dsp:spPr>
        <a:xfrm>
          <a:off x="4178089"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Venlafaxine</a:t>
          </a:r>
        </a:p>
      </dsp:txBody>
      <dsp:txXfrm>
        <a:off x="4178089" y="2854337"/>
        <a:ext cx="1265783" cy="759469"/>
      </dsp:txXfrm>
    </dsp:sp>
    <dsp:sp modelId="{F006D961-6D10-474A-92D7-217404F71E56}">
      <dsp:nvSpPr>
        <dsp:cNvPr id="0" name=""/>
        <dsp:cNvSpPr/>
      </dsp:nvSpPr>
      <dsp:spPr>
        <a:xfrm>
          <a:off x="5570450"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Vitamin B</a:t>
          </a:r>
        </a:p>
      </dsp:txBody>
      <dsp:txXfrm>
        <a:off x="5570450" y="2854337"/>
        <a:ext cx="1265783" cy="759469"/>
      </dsp:txXfrm>
    </dsp:sp>
    <dsp:sp modelId="{17E4E5B3-AB25-984C-968C-ED0D0D80A5DA}">
      <dsp:nvSpPr>
        <dsp:cNvPr id="0" name=""/>
        <dsp:cNvSpPr/>
      </dsp:nvSpPr>
      <dsp:spPr>
        <a:xfrm>
          <a:off x="6962812" y="2854337"/>
          <a:ext cx="1265783" cy="759469"/>
        </a:xfrm>
        <a:prstGeom prst="rect">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t>Vitamin E</a:t>
          </a:r>
        </a:p>
      </dsp:txBody>
      <dsp:txXfrm>
        <a:off x="6962812" y="2854337"/>
        <a:ext cx="1265783" cy="759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B91DE-4827-5348-9234-CF32B691E65D}">
      <dsp:nvSpPr>
        <dsp:cNvPr id="0" name=""/>
        <dsp:cNvSpPr/>
      </dsp:nvSpPr>
      <dsp:spPr>
        <a:xfrm rot="10800000">
          <a:off x="416907" y="2045"/>
          <a:ext cx="7395785"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Prevention</a:t>
          </a:r>
        </a:p>
      </dsp:txBody>
      <dsp:txXfrm rot="10800000">
        <a:off x="681425" y="2045"/>
        <a:ext cx="7131267" cy="1058074"/>
      </dsp:txXfrm>
    </dsp:sp>
    <dsp:sp modelId="{1945DEB3-19CB-FA44-8BAF-3541B82E4846}">
      <dsp:nvSpPr>
        <dsp:cNvPr id="0" name=""/>
        <dsp:cNvSpPr/>
      </dsp:nvSpPr>
      <dsp:spPr>
        <a:xfrm>
          <a:off x="0" y="3"/>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 modelId="{8651ACAE-0AC9-AC47-9847-EA169665AF84}">
      <dsp:nvSpPr>
        <dsp:cNvPr id="0" name=""/>
        <dsp:cNvSpPr/>
      </dsp:nvSpPr>
      <dsp:spPr>
        <a:xfrm rot="10800000">
          <a:off x="381006" y="1375962"/>
          <a:ext cx="7467586"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During Chemotherapy</a:t>
          </a:r>
        </a:p>
      </dsp:txBody>
      <dsp:txXfrm rot="10800000">
        <a:off x="645524" y="1375962"/>
        <a:ext cx="7203068" cy="1058074"/>
      </dsp:txXfrm>
    </dsp:sp>
    <dsp:sp modelId="{49466334-A233-4E4D-AD96-D1A7FF60E19C}">
      <dsp:nvSpPr>
        <dsp:cNvPr id="0" name=""/>
        <dsp:cNvSpPr/>
      </dsp:nvSpPr>
      <dsp:spPr>
        <a:xfrm>
          <a:off x="0" y="1375962"/>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 modelId="{3956657E-7166-9C40-B14D-0AA0B181695D}">
      <dsp:nvSpPr>
        <dsp:cNvPr id="0" name=""/>
        <dsp:cNvSpPr/>
      </dsp:nvSpPr>
      <dsp:spPr>
        <a:xfrm rot="10800000">
          <a:off x="381006" y="2743203"/>
          <a:ext cx="7467586"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After Chemotherapy</a:t>
          </a:r>
        </a:p>
      </dsp:txBody>
      <dsp:txXfrm rot="10800000">
        <a:off x="645524" y="2743203"/>
        <a:ext cx="7203068" cy="1058074"/>
      </dsp:txXfrm>
    </dsp:sp>
    <dsp:sp modelId="{7DF4EDA8-0598-5449-8BE0-D49542EA2F2A}">
      <dsp:nvSpPr>
        <dsp:cNvPr id="0" name=""/>
        <dsp:cNvSpPr/>
      </dsp:nvSpPr>
      <dsp:spPr>
        <a:xfrm>
          <a:off x="0" y="2749880"/>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B91DE-4827-5348-9234-CF32B691E65D}">
      <dsp:nvSpPr>
        <dsp:cNvPr id="0" name=""/>
        <dsp:cNvSpPr/>
      </dsp:nvSpPr>
      <dsp:spPr>
        <a:xfrm rot="10800000">
          <a:off x="416907" y="2045"/>
          <a:ext cx="7395785"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21920" rIns="227584"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Prevention</a:t>
          </a:r>
        </a:p>
      </dsp:txBody>
      <dsp:txXfrm rot="10800000">
        <a:off x="681425" y="2045"/>
        <a:ext cx="7131267" cy="1058074"/>
      </dsp:txXfrm>
    </dsp:sp>
    <dsp:sp modelId="{1945DEB3-19CB-FA44-8BAF-3541B82E4846}">
      <dsp:nvSpPr>
        <dsp:cNvPr id="0" name=""/>
        <dsp:cNvSpPr/>
      </dsp:nvSpPr>
      <dsp:spPr>
        <a:xfrm>
          <a:off x="0" y="3"/>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 modelId="{8651ACAE-0AC9-AC47-9847-EA169665AF84}">
      <dsp:nvSpPr>
        <dsp:cNvPr id="0" name=""/>
        <dsp:cNvSpPr/>
      </dsp:nvSpPr>
      <dsp:spPr>
        <a:xfrm rot="10800000">
          <a:off x="381006" y="1375962"/>
          <a:ext cx="7467586" cy="1058074"/>
        </a:xfrm>
        <a:prstGeom prst="homePlate">
          <a:avLst/>
        </a:prstGeom>
        <a:solidFill>
          <a:srgbClr val="033C5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During Chemotherapy</a:t>
          </a:r>
        </a:p>
      </dsp:txBody>
      <dsp:txXfrm rot="10800000">
        <a:off x="645524" y="1375962"/>
        <a:ext cx="7203068" cy="1058074"/>
      </dsp:txXfrm>
    </dsp:sp>
    <dsp:sp modelId="{49466334-A233-4E4D-AD96-D1A7FF60E19C}">
      <dsp:nvSpPr>
        <dsp:cNvPr id="0" name=""/>
        <dsp:cNvSpPr/>
      </dsp:nvSpPr>
      <dsp:spPr>
        <a:xfrm>
          <a:off x="0" y="1375962"/>
          <a:ext cx="1058074" cy="1058074"/>
        </a:xfrm>
        <a:prstGeom prst="ellipse">
          <a:avLst/>
        </a:prstGeom>
        <a:solidFill>
          <a:schemeClr val="bg1"/>
        </a:solidFill>
        <a:ln w="25400" cap="flat" cmpd="sng" algn="ctr">
          <a:solidFill>
            <a:srgbClr val="033C5A">
              <a:alpha val="50000"/>
            </a:srgbClr>
          </a:solidFill>
          <a:prstDash val="solid"/>
        </a:ln>
        <a:effectLst/>
      </dsp:spPr>
      <dsp:style>
        <a:lnRef idx="2">
          <a:scrgbClr r="0" g="0" b="0"/>
        </a:lnRef>
        <a:fillRef idx="1">
          <a:scrgbClr r="0" g="0" b="0"/>
        </a:fillRef>
        <a:effectRef idx="0">
          <a:scrgbClr r="0" g="0" b="0"/>
        </a:effectRef>
        <a:fontRef idx="minor"/>
      </dsp:style>
    </dsp:sp>
    <dsp:sp modelId="{3956657E-7166-9C40-B14D-0AA0B181695D}">
      <dsp:nvSpPr>
        <dsp:cNvPr id="0" name=""/>
        <dsp:cNvSpPr/>
      </dsp:nvSpPr>
      <dsp:spPr>
        <a:xfrm rot="10800000">
          <a:off x="381006" y="2743203"/>
          <a:ext cx="7467586" cy="1058074"/>
        </a:xfrm>
        <a:prstGeom prst="homePlate">
          <a:avLst/>
        </a:prstGeom>
        <a:solidFill>
          <a:srgbClr val="033C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1" tIns="118110" rIns="220472"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Treatment – After Chemotherapy</a:t>
          </a:r>
        </a:p>
      </dsp:txBody>
      <dsp:txXfrm rot="10800000">
        <a:off x="645524" y="2743203"/>
        <a:ext cx="7203068" cy="1058074"/>
      </dsp:txXfrm>
    </dsp:sp>
    <dsp:sp modelId="{7DF4EDA8-0598-5449-8BE0-D49542EA2F2A}">
      <dsp:nvSpPr>
        <dsp:cNvPr id="0" name=""/>
        <dsp:cNvSpPr/>
      </dsp:nvSpPr>
      <dsp:spPr>
        <a:xfrm>
          <a:off x="0" y="2749880"/>
          <a:ext cx="1058074" cy="1058074"/>
        </a:xfrm>
        <a:prstGeom prst="ellipse">
          <a:avLst/>
        </a:prstGeom>
        <a:solidFill>
          <a:schemeClr val="bg1"/>
        </a:solidFill>
        <a:ln w="25400" cap="flat" cmpd="sng" algn="ctr">
          <a:solidFill>
            <a:srgbClr val="033C5A"/>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3D4A36D-E0E0-4A0D-958D-803778F20342}" type="datetimeFigureOut">
              <a:rPr lang="en-US" smtClean="0"/>
              <a:pPr/>
              <a:t>4/21/2025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76CD602-24D8-48F8-A1C6-50E859B70BB2}" type="slidenum">
              <a:rPr lang="en-US" smtClean="0"/>
              <a:pPr/>
              <a:t>‹#›</a:t>
            </a:fld>
            <a:endParaRPr lang="en-US"/>
          </a:p>
        </p:txBody>
      </p:sp>
    </p:spTree>
    <p:extLst>
      <p:ext uri="{BB962C8B-B14F-4D97-AF65-F5344CB8AC3E}">
        <p14:creationId xmlns:p14="http://schemas.microsoft.com/office/powerpoint/2010/main" val="2094588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61CCB2-BA87-4E65-9DDD-3A031EC89471}" type="datetimeFigureOut">
              <a:rPr lang="en-US" smtClean="0"/>
              <a:pPr/>
              <a:t>4/21/2025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86F15E9-0BE7-4FE3-9441-9D32F4679029}" type="slidenum">
              <a:rPr lang="en-US" smtClean="0"/>
              <a:pPr/>
              <a:t>‹#›</a:t>
            </a:fld>
            <a:endParaRPr lang="en-US"/>
          </a:p>
        </p:txBody>
      </p:sp>
    </p:spTree>
    <p:extLst>
      <p:ext uri="{BB962C8B-B14F-4D97-AF65-F5344CB8AC3E}">
        <p14:creationId xmlns:p14="http://schemas.microsoft.com/office/powerpoint/2010/main" val="295186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Welcome to this presentation on managing chemotherapy-induced neuropathies in adult cancer survivors. My name is Guido </a:t>
            </a:r>
            <a:r>
              <a:rPr lang="en-US" dirty="0" err="1"/>
              <a:t>Cavaletti</a:t>
            </a:r>
            <a:r>
              <a:rPr lang="en-US" dirty="0"/>
              <a:t>, MD and I am a Professor at the </a:t>
            </a:r>
            <a:r>
              <a:rPr lang="en-US" b="0" i="0" dirty="0">
                <a:solidFill>
                  <a:srgbClr val="212121"/>
                </a:solidFill>
                <a:effectLst/>
                <a:latin typeface="BlinkMacSystemFont"/>
              </a:rPr>
              <a:t>University of Milano-Bicocca.</a:t>
            </a: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will start with prevention.</a:t>
            </a:r>
          </a:p>
        </p:txBody>
      </p:sp>
      <p:sp>
        <p:nvSpPr>
          <p:cNvPr id="4" name="Slide Number Placeholder 3"/>
          <p:cNvSpPr>
            <a:spLocks noGrp="1"/>
          </p:cNvSpPr>
          <p:nvPr>
            <p:ph type="sldNum" sz="quarter" idx="5"/>
          </p:nvPr>
        </p:nvSpPr>
        <p:spPr/>
        <p:txBody>
          <a:bodyPr/>
          <a:lstStyle/>
          <a:p>
            <a:fld id="{C86F15E9-0BE7-4FE3-9441-9D32F4679029}" type="slidenum">
              <a:rPr lang="en-US" smtClean="0"/>
              <a:pPr/>
              <a:t>11</a:t>
            </a:fld>
            <a:endParaRPr lang="en-US"/>
          </a:p>
        </p:txBody>
      </p:sp>
    </p:spTree>
    <p:extLst>
      <p:ext uri="{BB962C8B-B14F-4D97-AF65-F5344CB8AC3E}">
        <p14:creationId xmlns:p14="http://schemas.microsoft.com/office/powerpoint/2010/main" val="182726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 prevent chemotherapy-induced peripheral neuropathy, or CIPN, clinicians should first assess the risks and benefits of chemotherapy agents known to cause CIPN, especially for patients with existing neuropathy or predisposition to neuropathy. Some conditions that may increase predisposition to neuropathy include diabetes, family history, or personal history of hereditary neuropathy. Additionally, clinicians should not offer and should discourage the use of acetyl-L-carnitine, which has been shown in trials to worsen the symptoms of neuropathy.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12</a:t>
            </a:fld>
            <a:endParaRPr lang="en-US"/>
          </a:p>
        </p:txBody>
      </p:sp>
    </p:spTree>
    <p:extLst>
      <p:ext uri="{BB962C8B-B14F-4D97-AF65-F5344CB8AC3E}">
        <p14:creationId xmlns:p14="http://schemas.microsoft.com/office/powerpoint/2010/main" val="141853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provided a list of additional therapies that should not be offered to prevent CIPN in patients undergoing chemotherapy with cytotoxic agents due to low benefit observed in clinical studies, such as all-trans retinoic acid, </a:t>
            </a:r>
            <a:r>
              <a:rPr lang="en-US" dirty="0" err="1"/>
              <a:t>amifostine</a:t>
            </a:r>
            <a:r>
              <a:rPr lang="en-US" dirty="0"/>
              <a:t>, </a:t>
            </a:r>
            <a:r>
              <a:rPr lang="en-US" sz="1200" dirty="0"/>
              <a:t>amitriptyline, and others. Please take a moment to review this list.</a:t>
            </a:r>
          </a:p>
          <a:p>
            <a:endParaRPr lang="en-US" dirty="0"/>
          </a:p>
          <a:p>
            <a:r>
              <a:rPr lang="en-US" dirty="0"/>
              <a:t>Additional information about the evidence behind each therapy and recommendation can be found in the 2020 ASCO Guidelines for Prevention and Management of CIPN in Cancer Survivors, referenced at the end of this presentation.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13</a:t>
            </a:fld>
            <a:endParaRPr lang="en-US"/>
          </a:p>
        </p:txBody>
      </p:sp>
    </p:spTree>
    <p:extLst>
      <p:ext uri="{BB962C8B-B14F-4D97-AF65-F5344CB8AC3E}">
        <p14:creationId xmlns:p14="http://schemas.microsoft.com/office/powerpoint/2010/main" val="392449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Due to a lack of sufficient evidence, no recommendation can be made for the use of acupuncture, cryotherapy, compression therapy, exercise therapy, or ganglioside-</a:t>
            </a:r>
            <a:r>
              <a:rPr lang="en-US" dirty="0" err="1"/>
              <a:t>monosialic</a:t>
            </a:r>
            <a:r>
              <a:rPr lang="en-US" dirty="0"/>
              <a:t> acid for prevention of CIPN outside of a clinical trial. Preliminary evidence indicates these may be effective therapies, but studies with larger sample sizes are needed to confirm efficacy and potential risks.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14</a:t>
            </a:fld>
            <a:endParaRPr lang="en-US"/>
          </a:p>
        </p:txBody>
      </p:sp>
    </p:spTree>
    <p:extLst>
      <p:ext uri="{BB962C8B-B14F-4D97-AF65-F5344CB8AC3E}">
        <p14:creationId xmlns:p14="http://schemas.microsoft.com/office/powerpoint/2010/main" val="427458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Next, we will discuss recommendations for treating CIPN that develops during chemotherapy.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15</a:t>
            </a:fld>
            <a:endParaRPr lang="en-US"/>
          </a:p>
        </p:txBody>
      </p:sp>
    </p:spTree>
    <p:extLst>
      <p:ext uri="{BB962C8B-B14F-4D97-AF65-F5344CB8AC3E}">
        <p14:creationId xmlns:p14="http://schemas.microsoft.com/office/powerpoint/2010/main" val="320107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during neurotoxic chemotherapy, the patient develops intolerable CIPN or functional nerve impairment, the clinician should assess and discuss with their patient possible changes to the treatment plan, including the appropriateness of dose delaying, reducing the dose, stopping chemotherapy, or switching to another agent that does not cause CIPN. The clinician should assess the expected survival benefit and other patient characteristics. Understanding the patient’s perspective is an important part of the decision-making process.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16</a:t>
            </a:fld>
            <a:endParaRPr lang="en-US"/>
          </a:p>
        </p:txBody>
      </p:sp>
    </p:spTree>
    <p:extLst>
      <p:ext uri="{BB962C8B-B14F-4D97-AF65-F5344CB8AC3E}">
        <p14:creationId xmlns:p14="http://schemas.microsoft.com/office/powerpoint/2010/main" val="394752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Finally, we will review treatment options for CIPN that develops or continues after chemotherapy.</a:t>
            </a:r>
          </a:p>
        </p:txBody>
      </p:sp>
      <p:sp>
        <p:nvSpPr>
          <p:cNvPr id="4" name="Slide Number Placeholder 3"/>
          <p:cNvSpPr>
            <a:spLocks noGrp="1"/>
          </p:cNvSpPr>
          <p:nvPr>
            <p:ph type="sldNum" sz="quarter" idx="5"/>
          </p:nvPr>
        </p:nvSpPr>
        <p:spPr/>
        <p:txBody>
          <a:bodyPr/>
          <a:lstStyle/>
          <a:p>
            <a:fld id="{C86F15E9-0BE7-4FE3-9441-9D32F4679029}" type="slidenum">
              <a:rPr lang="en-US" smtClean="0"/>
              <a:pPr/>
              <a:t>17</a:t>
            </a:fld>
            <a:endParaRPr lang="en-US"/>
          </a:p>
        </p:txBody>
      </p:sp>
    </p:spTree>
    <p:extLst>
      <p:ext uri="{BB962C8B-B14F-4D97-AF65-F5344CB8AC3E}">
        <p14:creationId xmlns:p14="http://schemas.microsoft.com/office/powerpoint/2010/main" val="2305031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For patients who have completed neurotoxic chemotherapy, but are experiencing CIPN, clinicians may offer duloxetine.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18</a:t>
            </a:fld>
            <a:endParaRPr lang="en-US"/>
          </a:p>
        </p:txBody>
      </p:sp>
    </p:spTree>
    <p:extLst>
      <p:ext uri="{BB962C8B-B14F-4D97-AF65-F5344CB8AC3E}">
        <p14:creationId xmlns:p14="http://schemas.microsoft.com/office/powerpoint/2010/main" val="369375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As of the publication of these guidelines in 2020, no recommendation can be made for exercise therapy, acupuncture, scrambler therapy, gabapentin/pregabalin, topical gel treatment containing baclofen, amitriptyline HCL, with or without ketamine, tricyclic antidepressants, or oral cannabinoids. While recent preliminary evidence suggests a potential for benefit from exercise, acupuncture, and scrambler therapy, larger sample–sized definitive studies are needed to confirm efficacy and clarify risks. </a:t>
            </a:r>
          </a:p>
          <a:p>
            <a:endParaRPr lang="en-US" dirty="0"/>
          </a:p>
        </p:txBody>
      </p:sp>
      <p:sp>
        <p:nvSpPr>
          <p:cNvPr id="4" name="Slide Number Placeholder 3"/>
          <p:cNvSpPr>
            <a:spLocks noGrp="1"/>
          </p:cNvSpPr>
          <p:nvPr>
            <p:ph type="sldNum" sz="quarter" idx="5"/>
          </p:nvPr>
        </p:nvSpPr>
        <p:spPr/>
        <p:txBody>
          <a:bodyPr/>
          <a:lstStyle/>
          <a:p>
            <a:fld id="{C86F15E9-0BE7-4FE3-9441-9D32F4679029}" type="slidenum">
              <a:rPr lang="en-US" smtClean="0"/>
              <a:pPr/>
              <a:t>19</a:t>
            </a:fld>
            <a:endParaRPr lang="en-US"/>
          </a:p>
        </p:txBody>
      </p:sp>
    </p:spTree>
    <p:extLst>
      <p:ext uri="{BB962C8B-B14F-4D97-AF65-F5344CB8AC3E}">
        <p14:creationId xmlns:p14="http://schemas.microsoft.com/office/powerpoint/2010/main" val="211692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At the time the 2020 ASCO neuropathy guidelines were published, there was only preliminary evidence to support a potential benefit from exercise, and the guidelines called for additional research to confirm efficacy and clarify risks. A 2022 systematic review and meta-analysis included 16 studies and found evidence that exercise significantly improved quality of life and relieved neuropathic pain. Further, muscular strength and balance were better in the exercise group, compared to usual care. This is important to note: While there was no evidence to support exercise, as a method to improve CIPN symptoms, exercise did relieve the patient of other symptoms. Therefore, it is important to monitor the actual outcomes of clinical trials to identify which interventions are most appropriate for which patients.</a:t>
            </a:r>
          </a:p>
        </p:txBody>
      </p:sp>
      <p:sp>
        <p:nvSpPr>
          <p:cNvPr id="4" name="Slide Number Placeholder 3"/>
          <p:cNvSpPr>
            <a:spLocks noGrp="1"/>
          </p:cNvSpPr>
          <p:nvPr>
            <p:ph type="sldNum" sz="quarter" idx="5"/>
          </p:nvPr>
        </p:nvSpPr>
        <p:spPr/>
        <p:txBody>
          <a:bodyPr/>
          <a:lstStyle/>
          <a:p>
            <a:fld id="{C86F15E9-0BE7-4FE3-9441-9D32F4679029}" type="slidenum">
              <a:rPr lang="en-US" smtClean="0"/>
              <a:pPr/>
              <a:t>20</a:t>
            </a:fld>
            <a:endParaRPr lang="en-US"/>
          </a:p>
        </p:txBody>
      </p:sp>
    </p:spTree>
    <p:extLst>
      <p:ext uri="{BB962C8B-B14F-4D97-AF65-F5344CB8AC3E}">
        <p14:creationId xmlns:p14="http://schemas.microsoft.com/office/powerpoint/2010/main" val="194596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Please note our disclosures. This content was created by a review of ASCO guidelines and was not prepared by ASCO or JCO. Learners should always seek out the latest information and guidelines before making clinical care decisions.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a:t>
            </a:fld>
            <a:endParaRPr lang="en-US"/>
          </a:p>
        </p:txBody>
      </p:sp>
    </p:spTree>
    <p:extLst>
      <p:ext uri="{BB962C8B-B14F-4D97-AF65-F5344CB8AC3E}">
        <p14:creationId xmlns:p14="http://schemas.microsoft.com/office/powerpoint/2010/main" val="692887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 recap, neuropathy is a possible effect of neurotoxic chemotherapy agents, and the pain may affect the patient’s quality of life or cancer outcomes if chemotherapy is reduced, altered, or stopped. Whenever changes to the cancer treatment plan are considered, the provider should listen to the patient’s perspective and input. Further, additional research is needed to clarify the effects and risks of many proposed treatments, including exercise and acupuncture. Finally, there is little research into health disparities related to CIPN and providers should work to ensure diverse and inclusive care.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21</a:t>
            </a:fld>
            <a:endParaRPr lang="en-US"/>
          </a:p>
        </p:txBody>
      </p:sp>
    </p:spTree>
    <p:extLst>
      <p:ext uri="{BB962C8B-B14F-4D97-AF65-F5344CB8AC3E}">
        <p14:creationId xmlns:p14="http://schemas.microsoft.com/office/powerpoint/2010/main" val="394010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references used to develop this presentation are listed here, including the ASCO guidelines referenced throughout this presentation, which includes additional information for the evidence and strength for each recommendation discussed here.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22</a:t>
            </a:fld>
            <a:endParaRPr lang="en-US"/>
          </a:p>
        </p:txBody>
      </p:sp>
    </p:spTree>
    <p:extLst>
      <p:ext uri="{BB962C8B-B14F-4D97-AF65-F5344CB8AC3E}">
        <p14:creationId xmlns:p14="http://schemas.microsoft.com/office/powerpoint/2010/main" val="420210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This work was supported by cooperative agreements from the CDC. It’s contents are solely the responsibility of the authors and do not necessarily represent the official views of the CDC. No industry funding was used to support this work.</a:t>
            </a:r>
          </a:p>
          <a:p>
            <a:endParaRPr lang="en-US" dirty="0"/>
          </a:p>
        </p:txBody>
      </p:sp>
      <p:sp>
        <p:nvSpPr>
          <p:cNvPr id="4" name="Slide Number Placeholder 3"/>
          <p:cNvSpPr>
            <a:spLocks noGrp="1"/>
          </p:cNvSpPr>
          <p:nvPr>
            <p:ph type="sldNum" sz="quarter" idx="5"/>
          </p:nvPr>
        </p:nvSpPr>
        <p:spPr/>
        <p:txBody>
          <a:bodyPr/>
          <a:lstStyle/>
          <a:p>
            <a:fld id="{C86F15E9-0BE7-4FE3-9441-9D32F4679029}" type="slidenum">
              <a:rPr lang="en-US" smtClean="0"/>
              <a:pPr/>
              <a:t>23</a:t>
            </a:fld>
            <a:endParaRPr lang="en-US"/>
          </a:p>
        </p:txBody>
      </p:sp>
    </p:spTree>
    <p:extLst>
      <p:ext uri="{BB962C8B-B14F-4D97-AF65-F5344CB8AC3E}">
        <p14:creationId xmlns:p14="http://schemas.microsoft.com/office/powerpoint/2010/main" val="865065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you have any questions for me or the GW Cancer Center, you can connect with us using the emails and links available on this slide, and thank you for participating in this module.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24</a:t>
            </a:fld>
            <a:endParaRPr lang="en-US"/>
          </a:p>
        </p:txBody>
      </p:sp>
    </p:spTree>
    <p:extLst>
      <p:ext uri="{BB962C8B-B14F-4D97-AF65-F5344CB8AC3E}">
        <p14:creationId xmlns:p14="http://schemas.microsoft.com/office/powerpoint/2010/main" val="299085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By the end of this presentation, you will be able to:</a:t>
            </a:r>
          </a:p>
          <a:p>
            <a:pPr marL="171450" indent="-171450">
              <a:buFont typeface="Arial" panose="020B0604020202020204" pitchFamily="34" charset="0"/>
              <a:buChar char="•"/>
            </a:pPr>
            <a:r>
              <a:rPr lang="en-US" dirty="0"/>
              <a:t>Identify chemotherapy agents associated with neuropathy in adult patients with cancer, and describe the associated symptoms</a:t>
            </a:r>
          </a:p>
          <a:p>
            <a:pPr marL="171450" indent="-171450">
              <a:buFont typeface="Arial" panose="020B0604020202020204" pitchFamily="34" charset="0"/>
              <a:buChar char="•"/>
            </a:pPr>
            <a:r>
              <a:rPr lang="en-US" dirty="0"/>
              <a:t>Describe strategies to prevent chemotherapy-induced peripheral neuropathy, and </a:t>
            </a:r>
          </a:p>
          <a:p>
            <a:pPr marL="171450" indent="-171450">
              <a:buFont typeface="Arial" panose="020B0604020202020204" pitchFamily="34" charset="0"/>
              <a:buChar char="•"/>
            </a:pPr>
            <a:r>
              <a:rPr lang="en-US" dirty="0"/>
              <a:t>Describe strategies to treat chemotherapy-induced peripheral neuropathy that develops during or after the administration of neurotoxic chemotherapy</a:t>
            </a:r>
          </a:p>
          <a:p>
            <a:pPr marL="171450" indent="-171450">
              <a:buFont typeface="Arial" panose="020B0604020202020204" pitchFamily="34" charset="0"/>
              <a:buChar char="•"/>
            </a:pP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86F15E9-0BE7-4FE3-9441-9D32F4679029}" type="slidenum">
              <a:rPr lang="en-US" smtClean="0"/>
              <a:pPr/>
              <a:t>4</a:t>
            </a:fld>
            <a:endParaRPr lang="en-US"/>
          </a:p>
        </p:txBody>
      </p:sp>
    </p:spTree>
    <p:extLst>
      <p:ext uri="{BB962C8B-B14F-4D97-AF65-F5344CB8AC3E}">
        <p14:creationId xmlns:p14="http://schemas.microsoft.com/office/powerpoint/2010/main" val="400738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We’ll start with a brief overview of chemotherapy-induced neuropathy, which is a serious clinical problem caused by cytotoxic drugs used as chemotherapy agents. Different chemotherapy agents cause neuropathy through damage to the neurons, although the similarities and differences between the effects of many of these drugs are not well-defined. The two most prominent chemotherapy drugs, oxaliplatin and paclitaxel, are both neurotoxic, cause acute neuropathy, and have been increasingly studied in recent years. </a:t>
            </a:r>
          </a:p>
        </p:txBody>
      </p:sp>
      <p:sp>
        <p:nvSpPr>
          <p:cNvPr id="4" name="Slide Number Placeholder 3"/>
          <p:cNvSpPr>
            <a:spLocks noGrp="1"/>
          </p:cNvSpPr>
          <p:nvPr>
            <p:ph type="sldNum" sz="quarter" idx="5"/>
          </p:nvPr>
        </p:nvSpPr>
        <p:spPr/>
        <p:txBody>
          <a:bodyPr/>
          <a:lstStyle/>
          <a:p>
            <a:fld id="{C86F15E9-0BE7-4FE3-9441-9D32F4679029}" type="slidenum">
              <a:rPr lang="en-US" smtClean="0"/>
              <a:pPr/>
              <a:t>5</a:t>
            </a:fld>
            <a:endParaRPr lang="en-US"/>
          </a:p>
        </p:txBody>
      </p:sp>
    </p:spTree>
    <p:extLst>
      <p:ext uri="{BB962C8B-B14F-4D97-AF65-F5344CB8AC3E}">
        <p14:creationId xmlns:p14="http://schemas.microsoft.com/office/powerpoint/2010/main" val="351853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With oxaliplatin use, neuropathy is primarily characterized by cold sensitivity, throat discomfort, discomfort swallowing cold liquids, and muscle cramps. Symptom severity usually peaks 2-3 days after each dose is administered. With each subsequent treatment cycle, the magnitude of severity typically doubles. However, there is no information on how long the acute symptoms last after the final dose.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6</a:t>
            </a:fld>
            <a:endParaRPr lang="en-US"/>
          </a:p>
        </p:txBody>
      </p:sp>
    </p:spTree>
    <p:extLst>
      <p:ext uri="{BB962C8B-B14F-4D97-AF65-F5344CB8AC3E}">
        <p14:creationId xmlns:p14="http://schemas.microsoft.com/office/powerpoint/2010/main" val="406680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Paclitaxel is another cytotoxic chemotherapy agent associated with acute neuropathy. Like oxaliplatin, the symptoms peak 2-3 days after each dose. However, the symptoms primarily manifest as pain in the truncal or hip region. Further, paclitaxel-induced neuropathy symptoms tend to resolve more between each dose, and usually don’t worsen between cycles, in contrast to oxaliplatin where the symptom magnitude doubles with each cycle. </a:t>
            </a:r>
          </a:p>
        </p:txBody>
      </p:sp>
      <p:sp>
        <p:nvSpPr>
          <p:cNvPr id="4" name="Slide Number Placeholder 3"/>
          <p:cNvSpPr>
            <a:spLocks noGrp="1"/>
          </p:cNvSpPr>
          <p:nvPr>
            <p:ph type="sldNum" sz="quarter" idx="5"/>
          </p:nvPr>
        </p:nvSpPr>
        <p:spPr/>
        <p:txBody>
          <a:bodyPr/>
          <a:lstStyle/>
          <a:p>
            <a:fld id="{C86F15E9-0BE7-4FE3-9441-9D32F4679029}" type="slidenum">
              <a:rPr lang="en-US" smtClean="0"/>
              <a:pPr/>
              <a:t>7</a:t>
            </a:fld>
            <a:endParaRPr lang="en-US"/>
          </a:p>
        </p:txBody>
      </p:sp>
    </p:spTree>
    <p:extLst>
      <p:ext uri="{BB962C8B-B14F-4D97-AF65-F5344CB8AC3E}">
        <p14:creationId xmlns:p14="http://schemas.microsoft.com/office/powerpoint/2010/main" val="407146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Vinca alkaloids are commonly used in combination chemotherapy regimens. While there are a few different types of vinca alkaloids, only three are approved for use in the United States: Vincristine (VCR), vinblastine (VBL), and vinorelbine (VRL). Some of the symptoms of these agents include loss of reflexes in the ankle tendons and numbness, pain, burning, and tingling sensations. Such symptoms are followed by loss of touch, a sensation of vibration, dizziness, nausea, headache, pain in the jaw, and vocal cord paralysis. Usually, such symptoms appear a few days after the administration of the agent.</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Cisplatin is used for solid tumor treatment, mainly in the lung, testicle, ovary, brain, and bladder areas. Cisplatin-induced neuropathy symptoms are cumulative and usually characterized as tingling sensation, numbness, and mechanical and thermal hyperalgesia (increased sensitivity to pain). Cisplatin-induced CIPN affects sensory and motor systems, inducing a sense of loss of vibrations, taste, and tremors. Mostly upper and lower limbs are affected, and symptoms may last for a few months and may get worse.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Bortezomib – used for multiple myeloma and mantle cell lymphoma. The neuropathy symptoms include numbness and paresthesia (sensation of “pins and needles”). On average, such symptoms may be experienced within five first cycles of treatment.</a:t>
            </a:r>
          </a:p>
        </p:txBody>
      </p:sp>
      <p:sp>
        <p:nvSpPr>
          <p:cNvPr id="4" name="Slide Number Placeholder 3"/>
          <p:cNvSpPr>
            <a:spLocks noGrp="1"/>
          </p:cNvSpPr>
          <p:nvPr>
            <p:ph type="sldNum" sz="quarter" idx="5"/>
          </p:nvPr>
        </p:nvSpPr>
        <p:spPr/>
        <p:txBody>
          <a:bodyPr/>
          <a:lstStyle/>
          <a:p>
            <a:fld id="{C86F15E9-0BE7-4FE3-9441-9D32F4679029}" type="slidenum">
              <a:rPr lang="en-US" smtClean="0"/>
              <a:pPr/>
              <a:t>8</a:t>
            </a:fld>
            <a:endParaRPr lang="en-US"/>
          </a:p>
        </p:txBody>
      </p:sp>
    </p:spTree>
    <p:extLst>
      <p:ext uri="{BB962C8B-B14F-4D97-AF65-F5344CB8AC3E}">
        <p14:creationId xmlns:p14="http://schemas.microsoft.com/office/powerpoint/2010/main" val="100058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terms of chronic neuropathies, the effects of oxaliplatin and paclitaxel are similar. The chronic neuropathy tends to be sensory, as opposed to motor or autonomic. Symptoms typically include numbness, tingling, and pain. Numbness and tingling both tend to present earlier, and are more significant symptoms, than pain. Where the two drugs differ in their chronic effects is the location of the symptoms. With paclitaxel, symptoms tend to be more prominent in the lower extremities while with oxaliplatin, the symptoms are more prominent and severe in the upper extremities. After completion of chemotherapy, paclitaxel-induced chemotherapy tends to improve while oxaliplatin-induced neuropathy tends to worsen for about 2-3 months before starting to improve. Although symptoms can improve over time, the pain can be long-lasting, debilitating, affect quality of life, and may negatively affect cancer outcomes by limiting the amount of chemotherapy a provider can give their patient. </a:t>
            </a:r>
          </a:p>
        </p:txBody>
      </p:sp>
      <p:sp>
        <p:nvSpPr>
          <p:cNvPr id="4" name="Slide Number Placeholder 3"/>
          <p:cNvSpPr>
            <a:spLocks noGrp="1"/>
          </p:cNvSpPr>
          <p:nvPr>
            <p:ph type="sldNum" sz="quarter" idx="5"/>
          </p:nvPr>
        </p:nvSpPr>
        <p:spPr/>
        <p:txBody>
          <a:bodyPr/>
          <a:lstStyle/>
          <a:p>
            <a:fld id="{C86F15E9-0BE7-4FE3-9441-9D32F4679029}" type="slidenum">
              <a:rPr lang="en-US" smtClean="0"/>
              <a:pPr/>
              <a:t>9</a:t>
            </a:fld>
            <a:endParaRPr lang="en-US"/>
          </a:p>
        </p:txBody>
      </p:sp>
    </p:spTree>
    <p:extLst>
      <p:ext uri="{BB962C8B-B14F-4D97-AF65-F5344CB8AC3E}">
        <p14:creationId xmlns:p14="http://schemas.microsoft.com/office/powerpoint/2010/main" val="256498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will now discuss recommendations for prevention and treatment of neuropathy before, during, and after chemotherapy.</a:t>
            </a:r>
          </a:p>
        </p:txBody>
      </p:sp>
      <p:sp>
        <p:nvSpPr>
          <p:cNvPr id="4" name="Slide Number Placeholder 3"/>
          <p:cNvSpPr>
            <a:spLocks noGrp="1"/>
          </p:cNvSpPr>
          <p:nvPr>
            <p:ph type="sldNum" sz="quarter" idx="5"/>
          </p:nvPr>
        </p:nvSpPr>
        <p:spPr/>
        <p:txBody>
          <a:bodyPr/>
          <a:lstStyle/>
          <a:p>
            <a:fld id="{C86F15E9-0BE7-4FE3-9441-9D32F4679029}" type="slidenum">
              <a:rPr lang="en-US" smtClean="0"/>
              <a:pPr/>
              <a:t>10</a:t>
            </a:fld>
            <a:endParaRPr lang="en-US"/>
          </a:p>
        </p:txBody>
      </p:sp>
    </p:spTree>
    <p:extLst>
      <p:ext uri="{BB962C8B-B14F-4D97-AF65-F5344CB8AC3E}">
        <p14:creationId xmlns:p14="http://schemas.microsoft.com/office/powerpoint/2010/main" val="1053684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custDataLst>
              <p:tags r:id="rId1"/>
            </p:custDataLst>
          </p:nvPr>
        </p:nvSpPr>
        <p:spPr>
          <a:xfrm>
            <a:off x="3454401"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custDataLst>
              <p:tags r:id="rId2"/>
            </p:custDataLst>
          </p:nvPr>
        </p:nvSpPr>
        <p:spPr>
          <a:xfrm>
            <a:off x="3454401"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21196" y="5858870"/>
            <a:ext cx="4267200" cy="541930"/>
          </a:xfrm>
          <a:prstGeom prst="rect">
            <a:avLst/>
          </a:prstGeom>
        </p:spPr>
      </p:pic>
    </p:spTree>
    <p:extLst>
      <p:ext uri="{BB962C8B-B14F-4D97-AF65-F5344CB8AC3E}">
        <p14:creationId xmlns:p14="http://schemas.microsoft.com/office/powerpoint/2010/main" val="126551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07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32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09600" y="304800"/>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2"/>
          <p:cNvSpPr>
            <a:spLocks noGrp="1"/>
          </p:cNvSpPr>
          <p:nvPr>
            <p:ph idx="1"/>
          </p:nvPr>
        </p:nvSpPr>
        <p:spPr>
          <a:xfrm>
            <a:off x="609600" y="1600201"/>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67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C00C-EF72-EDAB-4553-F9DF3EE1C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E00625-A50E-0559-DB3D-13F7F2315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B25AF-2642-1910-CBFE-4C3ADF003F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277B4-E56C-4D1B-9A9F-2F16D528C1A3}"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7EC6E93-7A0E-774F-CCAB-A21DF1903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EED517D-BC53-F251-9F7F-1AEAC9C1A8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78E6D-65B6-41C2-8515-2F1633BF01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40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PPT-General6.jpg"/>
          <p:cNvPicPr>
            <a:picLocks noChangeAspect="1"/>
          </p:cNvPicPr>
          <p:nvPr userDrawn="1"/>
        </p:nvPicPr>
        <p:blipFill rotWithShape="1">
          <a:blip r:embed="rId8" cstate="print">
            <a:extLst>
              <a:ext uri="{28A0092B-C50C-407E-A947-70E740481C1C}">
                <a14:useLocalDpi xmlns:a14="http://schemas.microsoft.com/office/drawing/2010/main" val="0"/>
              </a:ext>
            </a:extLst>
          </a:blip>
          <a:srcRect r="50039"/>
          <a:stretch/>
        </p:blipFill>
        <p:spPr>
          <a:xfrm>
            <a:off x="6096000" y="-66428"/>
            <a:ext cx="6217920" cy="7000629"/>
          </a:xfrm>
          <a:prstGeom prst="rect">
            <a:avLst/>
          </a:prstGeom>
        </p:spPr>
      </p:pic>
      <p:pic>
        <p:nvPicPr>
          <p:cNvPr id="8" name="Picture 7" descr="PPT-General6.jpg"/>
          <p:cNvPicPr>
            <a:picLocks noChangeAspect="1"/>
          </p:cNvPicPr>
          <p:nvPr userDrawn="1"/>
        </p:nvPicPr>
        <p:blipFill rotWithShape="1">
          <a:blip r:embed="rId8" cstate="print">
            <a:extLst>
              <a:ext uri="{28A0092B-C50C-407E-A947-70E740481C1C}">
                <a14:useLocalDpi xmlns:a14="http://schemas.microsoft.com/office/drawing/2010/main" val="0"/>
              </a:ext>
            </a:extLst>
          </a:blip>
          <a:srcRect r="50039"/>
          <a:stretch/>
        </p:blipFill>
        <p:spPr>
          <a:xfrm>
            <a:off x="0" y="-66428"/>
            <a:ext cx="6217920" cy="7000629"/>
          </a:xfrm>
          <a:prstGeom prst="rect">
            <a:avLst/>
          </a:prstGeom>
        </p:spPr>
      </p:pic>
      <p:sp>
        <p:nvSpPr>
          <p:cNvPr id="1026" name="Rectangle 2"/>
          <p:cNvSpPr>
            <a:spLocks noGrp="1" noChangeArrowheads="1"/>
          </p:cNvSpPr>
          <p:nvPr>
            <p:ph type="title"/>
            <p:custDataLst>
              <p:tags r:id="rId6"/>
            </p:custDataLst>
          </p:nvPr>
        </p:nvSpPr>
        <p:spPr bwMode="auto">
          <a:xfrm>
            <a:off x="609600" y="304800"/>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7"/>
            </p:custDataLst>
          </p:nvPr>
        </p:nvSpPr>
        <p:spPr bwMode="auto">
          <a:xfrm>
            <a:off x="609600" y="1600201"/>
            <a:ext cx="10972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14672" y="5840274"/>
            <a:ext cx="4267200" cy="541932"/>
          </a:xfrm>
          <a:prstGeom prst="rect">
            <a:avLst/>
          </a:prstGeom>
        </p:spPr>
      </p:pic>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8001" y="5745480"/>
            <a:ext cx="1280561" cy="731520"/>
          </a:xfrm>
          <a:prstGeom prst="rect">
            <a:avLst/>
          </a:prstGeom>
        </p:spPr>
      </p:pic>
    </p:spTree>
    <p:extLst>
      <p:ext uri="{BB962C8B-B14F-4D97-AF65-F5344CB8AC3E}">
        <p14:creationId xmlns:p14="http://schemas.microsoft.com/office/powerpoint/2010/main" val="3174618205"/>
      </p:ext>
    </p:extLst>
  </p:cSld>
  <p:clrMap bg1="lt1" tx1="dk1" bg2="lt2" tx2="dk2" accent1="accent1" accent2="accent2" accent3="accent3" accent4="accent4" accent5="accent5" accent6="accent6" hlink="hlink" folHlink="folHlink"/>
  <p:sldLayoutIdLst>
    <p:sldLayoutId id="2147483721" r:id="rId1"/>
    <p:sldLayoutId id="2147483708" r:id="rId2"/>
    <p:sldLayoutId id="2147483710" r:id="rId3"/>
    <p:sldLayoutId id="2147483718" r:id="rId4"/>
  </p:sldLayoutIdLst>
  <p:txStyles>
    <p:titleStyle>
      <a:lvl1pPr algn="ctr" rtl="0" eaLnBrk="0" fontAlgn="base" hangingPunct="0">
        <a:spcBef>
          <a:spcPct val="0"/>
        </a:spcBef>
        <a:spcAft>
          <a:spcPct val="0"/>
        </a:spcAft>
        <a:defRPr sz="44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96EA9-500D-5C0E-1121-5B55B262A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44DA46-9976-2C08-A507-00BC27B1B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84D7-775B-8CB7-48BC-B109A2B43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8277B4-E56C-4D1B-9A9F-2F16D528C1A3}" type="datetimeFigureOut">
              <a:rPr lang="en-US" smtClean="0"/>
              <a:t>4/21/2025</a:t>
            </a:fld>
            <a:endParaRPr lang="en-US"/>
          </a:p>
        </p:txBody>
      </p:sp>
      <p:sp>
        <p:nvSpPr>
          <p:cNvPr id="5" name="Footer Placeholder 4">
            <a:extLst>
              <a:ext uri="{FF2B5EF4-FFF2-40B4-BE49-F238E27FC236}">
                <a16:creationId xmlns:a16="http://schemas.microsoft.com/office/drawing/2014/main" id="{3A9B3947-C055-5DDA-25F7-0D03D2D9B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CBECFF-7A16-915B-9039-687B8C814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378E6D-65B6-41C2-8515-2F1633BF0193}" type="slidenum">
              <a:rPr lang="en-US" smtClean="0"/>
              <a:t>‹#›</a:t>
            </a:fld>
            <a:endParaRPr lang="en-US"/>
          </a:p>
        </p:txBody>
      </p:sp>
    </p:spTree>
    <p:extLst>
      <p:ext uri="{BB962C8B-B14F-4D97-AF65-F5344CB8AC3E}">
        <p14:creationId xmlns:p14="http://schemas.microsoft.com/office/powerpoint/2010/main" val="4020920352"/>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prevention-and-management-chemotherapy-induced-peripheral-neuropathy-survivors-adult-2" TargetMode="External"/><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3389/fnmol.2017.00174" TargetMode="External"/><Relationship Id="rId3" Type="http://schemas.openxmlformats.org/officeDocument/2006/relationships/slideLayout" Target="../slideLayouts/slideLayout2.xml"/><Relationship Id="rId7" Type="http://schemas.openxmlformats.org/officeDocument/2006/relationships/hyperlink" Target="https://doi.org/10.1200/JCO.20.01399"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doi.org/10.1007/s11764-022-01182-3" TargetMode="External"/><Relationship Id="rId5" Type="http://schemas.openxmlformats.org/officeDocument/2006/relationships/hyperlink" Target="https://doi.org/10.5114/wo.2013.37214" TargetMode="External"/><Relationship Id="rId4" Type="http://schemas.openxmlformats.org/officeDocument/2006/relationships/notesSlide" Target="../notesSlides/notesSlide21.xml"/><Relationship Id="rId9" Type="http://schemas.openxmlformats.org/officeDocument/2006/relationships/hyperlink" Target="https://doi.org/10.3390/ijms22020888"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7.jp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4C2D-72E0-DF2D-BA2F-FF27F40518E4}"/>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9EAC5F71-B273-C7FF-D7C5-6FD7A001EF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477462" y="366624"/>
            <a:ext cx="2755265" cy="100393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40C61B2-F850-91A8-8468-C0D7A7F8ADF0}"/>
              </a:ext>
            </a:extLst>
          </p:cNvPr>
          <p:cNvSpPr txBox="1"/>
          <p:nvPr/>
        </p:nvSpPr>
        <p:spPr>
          <a:xfrm>
            <a:off x="477462" y="1546047"/>
            <a:ext cx="10464411" cy="514320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George Washington University Cancer Center TAP. (2023). </a:t>
            </a:r>
            <a:r>
              <a:rPr kumimoji="0" lang="en-US" sz="18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Prevention and Management of Chemotherapy-Induced Peripheral Neuropathy in Survivors of Adult Cancers </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[PowerPoint Slides]. GWU Cancer Center TAP. </a:t>
            </a:r>
            <a:r>
              <a:rPr kumimoji="0" lang="en-US" sz="1800" b="0" i="0" u="sng" strike="noStrike" kern="1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https://cme.smhs.gwu.edu/gw-cancer-center-/content/prevention-and-management-chemotherapy-induced-peripheral-neuropathy-survivors-adult-2</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kumimoji="0" lang="en-US" sz="1800" b="0" i="0" u="sng" strike="noStrike" kern="1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4"/>
              </a:rPr>
              <a:t>cancercontrol@gwu.edu</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3267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102A-4251-B145-84D8-968E670A3562}"/>
              </a:ext>
            </a:extLst>
          </p:cNvPr>
          <p:cNvSpPr>
            <a:spLocks noGrp="1"/>
          </p:cNvSpPr>
          <p:nvPr>
            <p:ph type="title"/>
          </p:nvPr>
        </p:nvSpPr>
        <p:spPr/>
        <p:txBody>
          <a:bodyPr/>
          <a:lstStyle/>
          <a:p>
            <a:r>
              <a:rPr lang="en-US" dirty="0"/>
              <a:t>ASCO Recommendations</a:t>
            </a:r>
          </a:p>
        </p:txBody>
      </p:sp>
      <p:graphicFrame>
        <p:nvGraphicFramePr>
          <p:cNvPr id="4" name="Content Placeholder 3">
            <a:extLst>
              <a:ext uri="{FF2B5EF4-FFF2-40B4-BE49-F238E27FC236}">
                <a16:creationId xmlns:a16="http://schemas.microsoft.com/office/drawing/2014/main" id="{9970106B-3D8F-DA4E-93B1-16ADD75C3D36}"/>
              </a:ext>
            </a:extLst>
          </p:cNvPr>
          <p:cNvGraphicFramePr>
            <a:graphicFrameLocks noGrp="1"/>
          </p:cNvGraphicFramePr>
          <p:nvPr>
            <p:ph idx="1"/>
            <p:extLst>
              <p:ext uri="{D42A27DB-BD31-4B8C-83A1-F6EECF244321}">
                <p14:modId xmlns:p14="http://schemas.microsoft.com/office/powerpoint/2010/main" val="4215444457"/>
              </p:ext>
            </p:extLst>
          </p:nvPr>
        </p:nvGraphicFramePr>
        <p:xfrm>
          <a:off x="914400" y="1436914"/>
          <a:ext cx="8229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102A-4251-B145-84D8-968E670A3562}"/>
              </a:ext>
            </a:extLst>
          </p:cNvPr>
          <p:cNvSpPr>
            <a:spLocks noGrp="1"/>
          </p:cNvSpPr>
          <p:nvPr>
            <p:ph type="title"/>
          </p:nvPr>
        </p:nvSpPr>
        <p:spPr/>
        <p:txBody>
          <a:bodyPr/>
          <a:lstStyle/>
          <a:p>
            <a:r>
              <a:rPr lang="en-US" dirty="0"/>
              <a:t>ASCO Recommendations</a:t>
            </a:r>
          </a:p>
        </p:txBody>
      </p:sp>
      <p:graphicFrame>
        <p:nvGraphicFramePr>
          <p:cNvPr id="4" name="Content Placeholder 3">
            <a:extLst>
              <a:ext uri="{FF2B5EF4-FFF2-40B4-BE49-F238E27FC236}">
                <a16:creationId xmlns:a16="http://schemas.microsoft.com/office/drawing/2014/main" id="{9970106B-3D8F-DA4E-93B1-16ADD75C3D36}"/>
              </a:ext>
            </a:extLst>
          </p:cNvPr>
          <p:cNvGraphicFramePr>
            <a:graphicFrameLocks noGrp="1"/>
          </p:cNvGraphicFramePr>
          <p:nvPr>
            <p:ph idx="1"/>
            <p:extLst>
              <p:ext uri="{D42A27DB-BD31-4B8C-83A1-F6EECF244321}">
                <p14:modId xmlns:p14="http://schemas.microsoft.com/office/powerpoint/2010/main" val="2488015963"/>
              </p:ext>
            </p:extLst>
          </p:nvPr>
        </p:nvGraphicFramePr>
        <p:xfrm>
          <a:off x="914400" y="1447800"/>
          <a:ext cx="8229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1975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9B5D-7929-E648-83EA-B6BCA75DA5F0}"/>
              </a:ext>
            </a:extLst>
          </p:cNvPr>
          <p:cNvSpPr>
            <a:spLocks noGrp="1"/>
          </p:cNvSpPr>
          <p:nvPr>
            <p:ph type="title"/>
          </p:nvPr>
        </p:nvSpPr>
        <p:spPr>
          <a:xfrm>
            <a:off x="533964" y="304799"/>
            <a:ext cx="11048435" cy="1143000"/>
          </a:xfrm>
        </p:spPr>
        <p:txBody>
          <a:bodyPr>
            <a:normAutofit fontScale="90000"/>
          </a:bodyPr>
          <a:lstStyle/>
          <a:p>
            <a:r>
              <a:rPr lang="en-US" dirty="0"/>
              <a:t>Prevention of Chemotherapy-Induced Peripheral Neuropathy (CIPN)</a:t>
            </a:r>
          </a:p>
        </p:txBody>
      </p:sp>
      <p:sp>
        <p:nvSpPr>
          <p:cNvPr id="3" name="Content Placeholder 2">
            <a:extLst>
              <a:ext uri="{FF2B5EF4-FFF2-40B4-BE49-F238E27FC236}">
                <a16:creationId xmlns:a16="http://schemas.microsoft.com/office/drawing/2014/main" id="{1E4DF207-7FC1-E148-95B9-0BDFDBD8EED7}"/>
              </a:ext>
            </a:extLst>
          </p:cNvPr>
          <p:cNvSpPr>
            <a:spLocks noGrp="1"/>
          </p:cNvSpPr>
          <p:nvPr>
            <p:ph idx="1"/>
          </p:nvPr>
        </p:nvSpPr>
        <p:spPr>
          <a:xfrm>
            <a:off x="685800" y="1752601"/>
            <a:ext cx="7924800" cy="3657600"/>
          </a:xfrm>
        </p:spPr>
        <p:txBody>
          <a:bodyPr>
            <a:normAutofit/>
          </a:bodyPr>
          <a:lstStyle/>
          <a:p>
            <a:r>
              <a:rPr lang="en-US" dirty="0"/>
              <a:t>Clinicians should assess the risk and benefits of agents known to cause CIPN in patients with predisposition to or existing neuropathy</a:t>
            </a:r>
          </a:p>
          <a:p>
            <a:r>
              <a:rPr lang="en-US" dirty="0"/>
              <a:t>Clinicians should NOT offer and should discourage use of acetyl-L-carnitine</a:t>
            </a:r>
          </a:p>
        </p:txBody>
      </p:sp>
      <p:pic>
        <p:nvPicPr>
          <p:cNvPr id="5" name="Picture 4" descr="A vintage weighing scales">
            <a:extLst>
              <a:ext uri="{FF2B5EF4-FFF2-40B4-BE49-F238E27FC236}">
                <a16:creationId xmlns:a16="http://schemas.microsoft.com/office/drawing/2014/main" id="{C140BE81-54E6-B544-8C7A-35AFBE6CA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1820423"/>
            <a:ext cx="1551525" cy="2327288"/>
          </a:xfrm>
          <a:prstGeom prst="rect">
            <a:avLst/>
          </a:prstGeom>
        </p:spPr>
      </p:pic>
      <p:sp>
        <p:nvSpPr>
          <p:cNvPr id="6" name="TextBox 5">
            <a:extLst>
              <a:ext uri="{FF2B5EF4-FFF2-40B4-BE49-F238E27FC236}">
                <a16:creationId xmlns:a16="http://schemas.microsoft.com/office/drawing/2014/main" id="{7A60D955-D6E8-4010-A55F-B709B276B28F}"/>
              </a:ext>
            </a:extLst>
          </p:cNvPr>
          <p:cNvSpPr txBox="1"/>
          <p:nvPr/>
        </p:nvSpPr>
        <p:spPr>
          <a:xfrm>
            <a:off x="9220200" y="4147711"/>
            <a:ext cx="2068471"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
        <p:nvSpPr>
          <p:cNvPr id="7" name="TextBox 6">
            <a:extLst>
              <a:ext uri="{FF2B5EF4-FFF2-40B4-BE49-F238E27FC236}">
                <a16:creationId xmlns:a16="http://schemas.microsoft.com/office/drawing/2014/main" id="{4633455F-E6F9-4C8B-B1D3-1A6700CF5649}"/>
              </a:ext>
            </a:extLst>
          </p:cNvPr>
          <p:cNvSpPr txBox="1"/>
          <p:nvPr/>
        </p:nvSpPr>
        <p:spPr>
          <a:xfrm>
            <a:off x="10712108" y="5271701"/>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345741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3D26-9AED-FF4F-9B27-8884F85847F6}"/>
              </a:ext>
            </a:extLst>
          </p:cNvPr>
          <p:cNvSpPr>
            <a:spLocks noGrp="1"/>
          </p:cNvSpPr>
          <p:nvPr>
            <p:ph type="title"/>
          </p:nvPr>
        </p:nvSpPr>
        <p:spPr/>
        <p:txBody>
          <a:bodyPr>
            <a:normAutofit fontScale="90000"/>
          </a:bodyPr>
          <a:lstStyle/>
          <a:p>
            <a:r>
              <a:rPr lang="en-US" dirty="0"/>
              <a:t>Clinicians Should </a:t>
            </a:r>
            <a:r>
              <a:rPr lang="en-US" dirty="0">
                <a:solidFill>
                  <a:srgbClr val="FF0000"/>
                </a:solidFill>
              </a:rPr>
              <a:t>Not</a:t>
            </a:r>
            <a:r>
              <a:rPr lang="en-US" dirty="0"/>
              <a:t> Offer These Therapies to Prevent CIPN: </a:t>
            </a:r>
          </a:p>
        </p:txBody>
      </p:sp>
      <p:graphicFrame>
        <p:nvGraphicFramePr>
          <p:cNvPr id="4" name="Content Placeholder 3">
            <a:extLst>
              <a:ext uri="{FF2B5EF4-FFF2-40B4-BE49-F238E27FC236}">
                <a16:creationId xmlns:a16="http://schemas.microsoft.com/office/drawing/2014/main" id="{915E80D8-57D7-3344-A9D8-57E2DB806745}"/>
              </a:ext>
            </a:extLst>
          </p:cNvPr>
          <p:cNvGraphicFramePr>
            <a:graphicFrameLocks noGrp="1"/>
          </p:cNvGraphicFramePr>
          <p:nvPr>
            <p:ph idx="1"/>
            <p:extLst>
              <p:ext uri="{D42A27DB-BD31-4B8C-83A1-F6EECF244321}">
                <p14:modId xmlns:p14="http://schemas.microsoft.com/office/powerpoint/2010/main" val="61511024"/>
              </p:ext>
            </p:extLst>
          </p:nvPr>
        </p:nvGraphicFramePr>
        <p:xfrm>
          <a:off x="1981200" y="1600200"/>
          <a:ext cx="8229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43BE01C-D74A-47DE-A92D-238208DCBCBF}"/>
              </a:ext>
            </a:extLst>
          </p:cNvPr>
          <p:cNvSpPr txBox="1"/>
          <p:nvPr/>
        </p:nvSpPr>
        <p:spPr>
          <a:xfrm>
            <a:off x="10712108" y="5271700"/>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422796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6E78-E26E-6B44-9A07-498893172BBB}"/>
              </a:ext>
            </a:extLst>
          </p:cNvPr>
          <p:cNvSpPr>
            <a:spLocks noGrp="1"/>
          </p:cNvSpPr>
          <p:nvPr>
            <p:ph type="title"/>
          </p:nvPr>
        </p:nvSpPr>
        <p:spPr/>
        <p:txBody>
          <a:bodyPr/>
          <a:lstStyle/>
          <a:p>
            <a:r>
              <a:rPr lang="en-US" dirty="0"/>
              <a:t>Prevention of CIPN</a:t>
            </a:r>
          </a:p>
        </p:txBody>
      </p:sp>
      <p:sp>
        <p:nvSpPr>
          <p:cNvPr id="3" name="Content Placeholder 2">
            <a:extLst>
              <a:ext uri="{FF2B5EF4-FFF2-40B4-BE49-F238E27FC236}">
                <a16:creationId xmlns:a16="http://schemas.microsoft.com/office/drawing/2014/main" id="{8AE7A96F-94BA-B340-A6D6-3960148E55E9}"/>
              </a:ext>
            </a:extLst>
          </p:cNvPr>
          <p:cNvSpPr>
            <a:spLocks noGrp="1"/>
          </p:cNvSpPr>
          <p:nvPr>
            <p:ph idx="1"/>
          </p:nvPr>
        </p:nvSpPr>
        <p:spPr>
          <a:xfrm>
            <a:off x="609600" y="1436302"/>
            <a:ext cx="6172200" cy="3810000"/>
          </a:xfrm>
        </p:spPr>
        <p:txBody>
          <a:bodyPr>
            <a:normAutofit lnSpcReduction="10000"/>
          </a:bodyPr>
          <a:lstStyle/>
          <a:p>
            <a:r>
              <a:rPr lang="en-US" dirty="0"/>
              <a:t>Outside of clinical trials, no recommendation can be made for</a:t>
            </a:r>
          </a:p>
          <a:p>
            <a:pPr lvl="1"/>
            <a:r>
              <a:rPr lang="en-US" dirty="0"/>
              <a:t>Acupuncture</a:t>
            </a:r>
          </a:p>
          <a:p>
            <a:pPr lvl="1"/>
            <a:r>
              <a:rPr lang="en-US" dirty="0"/>
              <a:t>Cryotherapy</a:t>
            </a:r>
          </a:p>
          <a:p>
            <a:pPr lvl="1"/>
            <a:r>
              <a:rPr lang="en-US" dirty="0"/>
              <a:t>Compression therapy</a:t>
            </a:r>
          </a:p>
          <a:p>
            <a:pPr lvl="1"/>
            <a:r>
              <a:rPr lang="en-US" dirty="0"/>
              <a:t>Exercise therapy</a:t>
            </a:r>
          </a:p>
          <a:p>
            <a:pPr lvl="1"/>
            <a:r>
              <a:rPr lang="en-US" dirty="0"/>
              <a:t>Ganglioside-</a:t>
            </a:r>
            <a:r>
              <a:rPr lang="en-US" dirty="0" err="1"/>
              <a:t>monosialic</a:t>
            </a:r>
            <a:r>
              <a:rPr lang="en-US" dirty="0"/>
              <a:t> acid</a:t>
            </a:r>
          </a:p>
        </p:txBody>
      </p:sp>
      <p:sp>
        <p:nvSpPr>
          <p:cNvPr id="7" name="TextBox 6">
            <a:extLst>
              <a:ext uri="{FF2B5EF4-FFF2-40B4-BE49-F238E27FC236}">
                <a16:creationId xmlns:a16="http://schemas.microsoft.com/office/drawing/2014/main" id="{87899675-40A8-483D-9EB0-C30FA0148DFF}"/>
              </a:ext>
            </a:extLst>
          </p:cNvPr>
          <p:cNvSpPr txBox="1"/>
          <p:nvPr/>
        </p:nvSpPr>
        <p:spPr>
          <a:xfrm>
            <a:off x="7947840" y="4739048"/>
            <a:ext cx="3373289"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iStock library authorized by subscription</a:t>
            </a:r>
            <a:endParaRPr lang="en-US" sz="1100" dirty="0"/>
          </a:p>
        </p:txBody>
      </p:sp>
      <p:sp>
        <p:nvSpPr>
          <p:cNvPr id="8" name="TextBox 7">
            <a:extLst>
              <a:ext uri="{FF2B5EF4-FFF2-40B4-BE49-F238E27FC236}">
                <a16:creationId xmlns:a16="http://schemas.microsoft.com/office/drawing/2014/main" id="{96280879-8D9E-4FC5-9955-B7407E1D3407}"/>
              </a:ext>
            </a:extLst>
          </p:cNvPr>
          <p:cNvSpPr txBox="1"/>
          <p:nvPr/>
        </p:nvSpPr>
        <p:spPr>
          <a:xfrm>
            <a:off x="10581185" y="5246302"/>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pic>
        <p:nvPicPr>
          <p:cNvPr id="4" name="Picture 4">
            <a:extLst>
              <a:ext uri="{FF2B5EF4-FFF2-40B4-BE49-F238E27FC236}">
                <a16:creationId xmlns:a16="http://schemas.microsoft.com/office/drawing/2014/main" id="{1E69ADCC-0D2F-A142-519F-E9022D70F3C1}"/>
              </a:ext>
            </a:extLst>
          </p:cNvPr>
          <p:cNvPicPr>
            <a:picLocks noChangeAspect="1"/>
          </p:cNvPicPr>
          <p:nvPr/>
        </p:nvPicPr>
        <p:blipFill>
          <a:blip r:embed="rId3"/>
          <a:stretch>
            <a:fillRect/>
          </a:stretch>
        </p:blipFill>
        <p:spPr>
          <a:xfrm>
            <a:off x="7947841" y="1663243"/>
            <a:ext cx="3373290" cy="3046936"/>
          </a:xfrm>
          <a:prstGeom prst="rect">
            <a:avLst/>
          </a:prstGeom>
        </p:spPr>
      </p:pic>
    </p:spTree>
    <p:extLst>
      <p:ext uri="{BB962C8B-B14F-4D97-AF65-F5344CB8AC3E}">
        <p14:creationId xmlns:p14="http://schemas.microsoft.com/office/powerpoint/2010/main" val="182966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102A-4251-B145-84D8-968E670A3562}"/>
              </a:ext>
            </a:extLst>
          </p:cNvPr>
          <p:cNvSpPr>
            <a:spLocks noGrp="1"/>
          </p:cNvSpPr>
          <p:nvPr>
            <p:ph type="title"/>
          </p:nvPr>
        </p:nvSpPr>
        <p:spPr/>
        <p:txBody>
          <a:bodyPr/>
          <a:lstStyle/>
          <a:p>
            <a:r>
              <a:rPr lang="en-US" dirty="0"/>
              <a:t>ASCO Recommendations</a:t>
            </a:r>
          </a:p>
        </p:txBody>
      </p:sp>
      <p:graphicFrame>
        <p:nvGraphicFramePr>
          <p:cNvPr id="4" name="Content Placeholder 3">
            <a:extLst>
              <a:ext uri="{FF2B5EF4-FFF2-40B4-BE49-F238E27FC236}">
                <a16:creationId xmlns:a16="http://schemas.microsoft.com/office/drawing/2014/main" id="{9970106B-3D8F-DA4E-93B1-16ADD75C3D36}"/>
              </a:ext>
            </a:extLst>
          </p:cNvPr>
          <p:cNvGraphicFramePr>
            <a:graphicFrameLocks noGrp="1"/>
          </p:cNvGraphicFramePr>
          <p:nvPr>
            <p:ph idx="1"/>
            <p:extLst>
              <p:ext uri="{D42A27DB-BD31-4B8C-83A1-F6EECF244321}">
                <p14:modId xmlns:p14="http://schemas.microsoft.com/office/powerpoint/2010/main" val="4131071498"/>
              </p:ext>
            </p:extLst>
          </p:nvPr>
        </p:nvGraphicFramePr>
        <p:xfrm>
          <a:off x="990600" y="1524000"/>
          <a:ext cx="8229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7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03E0-AFDF-584D-B11F-09A5DD3781BA}"/>
              </a:ext>
            </a:extLst>
          </p:cNvPr>
          <p:cNvSpPr>
            <a:spLocks noGrp="1"/>
          </p:cNvSpPr>
          <p:nvPr>
            <p:ph type="title"/>
          </p:nvPr>
        </p:nvSpPr>
        <p:spPr/>
        <p:txBody>
          <a:bodyPr/>
          <a:lstStyle/>
          <a:p>
            <a:r>
              <a:rPr lang="en-US" dirty="0"/>
              <a:t>Treatment of CIPN</a:t>
            </a:r>
          </a:p>
        </p:txBody>
      </p:sp>
      <p:sp>
        <p:nvSpPr>
          <p:cNvPr id="3" name="Content Placeholder 2">
            <a:extLst>
              <a:ext uri="{FF2B5EF4-FFF2-40B4-BE49-F238E27FC236}">
                <a16:creationId xmlns:a16="http://schemas.microsoft.com/office/drawing/2014/main" id="{A2141CFB-3D14-344F-B969-66D3C3064D23}"/>
              </a:ext>
            </a:extLst>
          </p:cNvPr>
          <p:cNvSpPr>
            <a:spLocks noGrp="1"/>
          </p:cNvSpPr>
          <p:nvPr>
            <p:ph idx="1"/>
          </p:nvPr>
        </p:nvSpPr>
        <p:spPr>
          <a:xfrm>
            <a:off x="762000" y="1524000"/>
            <a:ext cx="7848600" cy="3810000"/>
          </a:xfrm>
        </p:spPr>
        <p:txBody>
          <a:bodyPr>
            <a:normAutofit fontScale="92500"/>
          </a:bodyPr>
          <a:lstStyle/>
          <a:p>
            <a:r>
              <a:rPr lang="en-US" dirty="0"/>
              <a:t>For CIPN that develops during neurotoxic chemotherapy, clinicians should assess and discuss with the patient</a:t>
            </a:r>
          </a:p>
          <a:p>
            <a:pPr lvl="1"/>
            <a:r>
              <a:rPr lang="en-US" dirty="0"/>
              <a:t>Substituting for agents that do not cause CIPN</a:t>
            </a:r>
          </a:p>
          <a:p>
            <a:pPr lvl="1"/>
            <a:r>
              <a:rPr lang="en-US" dirty="0"/>
              <a:t>Appropriateness of dose delaying</a:t>
            </a:r>
          </a:p>
          <a:p>
            <a:pPr lvl="1"/>
            <a:r>
              <a:rPr lang="en-US" dirty="0"/>
              <a:t>Dose reduction</a:t>
            </a:r>
          </a:p>
          <a:p>
            <a:pPr lvl="1"/>
            <a:r>
              <a:rPr lang="en-US" dirty="0"/>
              <a:t>Stopping chemotherapy</a:t>
            </a:r>
          </a:p>
        </p:txBody>
      </p:sp>
      <p:pic>
        <p:nvPicPr>
          <p:cNvPr id="5" name="Picture 4" descr="A close-up of a person holding a baby's hand&#10;&#10;Description automatically generated with low confidence">
            <a:extLst>
              <a:ext uri="{FF2B5EF4-FFF2-40B4-BE49-F238E27FC236}">
                <a16:creationId xmlns:a16="http://schemas.microsoft.com/office/drawing/2014/main" id="{70FCA8F1-66B4-4ED9-B562-628FF00A2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1524001"/>
            <a:ext cx="2068968" cy="2895600"/>
          </a:xfrm>
          <a:prstGeom prst="rect">
            <a:avLst/>
          </a:prstGeom>
        </p:spPr>
      </p:pic>
      <p:sp>
        <p:nvSpPr>
          <p:cNvPr id="8" name="TextBox 7">
            <a:extLst>
              <a:ext uri="{FF2B5EF4-FFF2-40B4-BE49-F238E27FC236}">
                <a16:creationId xmlns:a16="http://schemas.microsoft.com/office/drawing/2014/main" id="{C4AB8241-EE52-47B9-9157-8818ACAC1BAC}"/>
              </a:ext>
            </a:extLst>
          </p:cNvPr>
          <p:cNvSpPr txBox="1"/>
          <p:nvPr/>
        </p:nvSpPr>
        <p:spPr>
          <a:xfrm>
            <a:off x="8962571" y="4495802"/>
            <a:ext cx="2057400"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iStock library authorized by subscription</a:t>
            </a:r>
            <a:endParaRPr lang="en-US" sz="1100" dirty="0"/>
          </a:p>
        </p:txBody>
      </p:sp>
      <p:sp>
        <p:nvSpPr>
          <p:cNvPr id="9" name="TextBox 8">
            <a:extLst>
              <a:ext uri="{FF2B5EF4-FFF2-40B4-BE49-F238E27FC236}">
                <a16:creationId xmlns:a16="http://schemas.microsoft.com/office/drawing/2014/main" id="{2167FDFA-C48A-4E83-99E0-7770FB27BD72}"/>
              </a:ext>
            </a:extLst>
          </p:cNvPr>
          <p:cNvSpPr txBox="1"/>
          <p:nvPr/>
        </p:nvSpPr>
        <p:spPr>
          <a:xfrm>
            <a:off x="10690054" y="5195500"/>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264901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102A-4251-B145-84D8-968E670A3562}"/>
              </a:ext>
            </a:extLst>
          </p:cNvPr>
          <p:cNvSpPr>
            <a:spLocks noGrp="1"/>
          </p:cNvSpPr>
          <p:nvPr>
            <p:ph type="title"/>
          </p:nvPr>
        </p:nvSpPr>
        <p:spPr/>
        <p:txBody>
          <a:bodyPr/>
          <a:lstStyle/>
          <a:p>
            <a:r>
              <a:rPr lang="en-US" dirty="0"/>
              <a:t>ASCO Recommendations</a:t>
            </a:r>
          </a:p>
        </p:txBody>
      </p:sp>
      <p:graphicFrame>
        <p:nvGraphicFramePr>
          <p:cNvPr id="4" name="Content Placeholder 3">
            <a:extLst>
              <a:ext uri="{FF2B5EF4-FFF2-40B4-BE49-F238E27FC236}">
                <a16:creationId xmlns:a16="http://schemas.microsoft.com/office/drawing/2014/main" id="{9970106B-3D8F-DA4E-93B1-16ADD75C3D36}"/>
              </a:ext>
            </a:extLst>
          </p:cNvPr>
          <p:cNvGraphicFramePr>
            <a:graphicFrameLocks noGrp="1"/>
          </p:cNvGraphicFramePr>
          <p:nvPr>
            <p:ph idx="1"/>
            <p:extLst>
              <p:ext uri="{D42A27DB-BD31-4B8C-83A1-F6EECF244321}">
                <p14:modId xmlns:p14="http://schemas.microsoft.com/office/powerpoint/2010/main" val="3704017036"/>
              </p:ext>
            </p:extLst>
          </p:nvPr>
        </p:nvGraphicFramePr>
        <p:xfrm>
          <a:off x="1143000" y="1524000"/>
          <a:ext cx="8229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12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B76E-E149-A14C-A8BC-F9B4B3498DDE}"/>
              </a:ext>
            </a:extLst>
          </p:cNvPr>
          <p:cNvSpPr>
            <a:spLocks noGrp="1"/>
          </p:cNvSpPr>
          <p:nvPr>
            <p:ph type="title"/>
          </p:nvPr>
        </p:nvSpPr>
        <p:spPr/>
        <p:txBody>
          <a:bodyPr/>
          <a:lstStyle/>
          <a:p>
            <a:r>
              <a:rPr lang="en-US" dirty="0"/>
              <a:t>Treatment of CIPN</a:t>
            </a:r>
          </a:p>
        </p:txBody>
      </p:sp>
      <p:sp>
        <p:nvSpPr>
          <p:cNvPr id="3" name="Content Placeholder 2">
            <a:extLst>
              <a:ext uri="{FF2B5EF4-FFF2-40B4-BE49-F238E27FC236}">
                <a16:creationId xmlns:a16="http://schemas.microsoft.com/office/drawing/2014/main" id="{7546AB6D-471E-3646-886B-7DAD317CB025}"/>
              </a:ext>
            </a:extLst>
          </p:cNvPr>
          <p:cNvSpPr>
            <a:spLocks noGrp="1"/>
          </p:cNvSpPr>
          <p:nvPr>
            <p:ph idx="1"/>
          </p:nvPr>
        </p:nvSpPr>
        <p:spPr>
          <a:xfrm>
            <a:off x="762000" y="1524000"/>
            <a:ext cx="6781800" cy="3810000"/>
          </a:xfrm>
        </p:spPr>
        <p:txBody>
          <a:bodyPr/>
          <a:lstStyle/>
          <a:p>
            <a:r>
              <a:rPr lang="en-US" dirty="0"/>
              <a:t>For patients who have completed neurotoxic chemotherapy and are experiencing painful CIPN, clinicians may offer duloxetine</a:t>
            </a:r>
          </a:p>
        </p:txBody>
      </p:sp>
      <p:pic>
        <p:nvPicPr>
          <p:cNvPr id="6" name="Picture 5" descr="Icon&#10;&#10;Description automatically generated">
            <a:extLst>
              <a:ext uri="{FF2B5EF4-FFF2-40B4-BE49-F238E27FC236}">
                <a16:creationId xmlns:a16="http://schemas.microsoft.com/office/drawing/2014/main" id="{00E95D9B-3420-43DA-96FF-2E79BEA7C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835" y="1345441"/>
            <a:ext cx="3063425" cy="2768305"/>
          </a:xfrm>
          <a:prstGeom prst="rect">
            <a:avLst/>
          </a:prstGeom>
        </p:spPr>
      </p:pic>
      <p:sp>
        <p:nvSpPr>
          <p:cNvPr id="7" name="TextBox 6">
            <a:extLst>
              <a:ext uri="{FF2B5EF4-FFF2-40B4-BE49-F238E27FC236}">
                <a16:creationId xmlns:a16="http://schemas.microsoft.com/office/drawing/2014/main" id="{C8766F46-698C-4F44-A519-733C04B03F94}"/>
              </a:ext>
            </a:extLst>
          </p:cNvPr>
          <p:cNvSpPr txBox="1"/>
          <p:nvPr/>
        </p:nvSpPr>
        <p:spPr>
          <a:xfrm>
            <a:off x="8430247" y="4113746"/>
            <a:ext cx="2514600"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Illustration from iStock library authorized by subscription</a:t>
            </a:r>
            <a:endParaRPr lang="en-US" sz="1100" dirty="0"/>
          </a:p>
        </p:txBody>
      </p:sp>
      <p:sp>
        <p:nvSpPr>
          <p:cNvPr id="8" name="TextBox 7">
            <a:extLst>
              <a:ext uri="{FF2B5EF4-FFF2-40B4-BE49-F238E27FC236}">
                <a16:creationId xmlns:a16="http://schemas.microsoft.com/office/drawing/2014/main" id="{CD726468-23C0-456D-99C0-93673C1065FA}"/>
              </a:ext>
            </a:extLst>
          </p:cNvPr>
          <p:cNvSpPr txBox="1"/>
          <p:nvPr/>
        </p:nvSpPr>
        <p:spPr>
          <a:xfrm>
            <a:off x="10515600" y="5195500"/>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45618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76B9-2ECB-7E4D-B3B1-42416FB42E9C}"/>
              </a:ext>
            </a:extLst>
          </p:cNvPr>
          <p:cNvSpPr>
            <a:spLocks noGrp="1"/>
          </p:cNvSpPr>
          <p:nvPr>
            <p:ph type="title"/>
          </p:nvPr>
        </p:nvSpPr>
        <p:spPr/>
        <p:txBody>
          <a:bodyPr/>
          <a:lstStyle/>
          <a:p>
            <a:r>
              <a:rPr lang="en-US" dirty="0"/>
              <a:t>Treatment of CIPN</a:t>
            </a:r>
          </a:p>
        </p:txBody>
      </p:sp>
      <p:sp>
        <p:nvSpPr>
          <p:cNvPr id="3" name="Content Placeholder 2">
            <a:extLst>
              <a:ext uri="{FF2B5EF4-FFF2-40B4-BE49-F238E27FC236}">
                <a16:creationId xmlns:a16="http://schemas.microsoft.com/office/drawing/2014/main" id="{B7A0FDE4-4943-474E-B9C5-15033C34ED25}"/>
              </a:ext>
            </a:extLst>
          </p:cNvPr>
          <p:cNvSpPr>
            <a:spLocks noGrp="1"/>
          </p:cNvSpPr>
          <p:nvPr>
            <p:ph idx="1"/>
          </p:nvPr>
        </p:nvSpPr>
        <p:spPr>
          <a:xfrm>
            <a:off x="642256" y="1524000"/>
            <a:ext cx="6596743" cy="3810000"/>
          </a:xfrm>
        </p:spPr>
        <p:txBody>
          <a:bodyPr>
            <a:noAutofit/>
          </a:bodyPr>
          <a:lstStyle/>
          <a:p>
            <a:r>
              <a:rPr lang="en-US" sz="2000" dirty="0"/>
              <a:t>Outside of clinical trials, no recommendation can be made for</a:t>
            </a:r>
          </a:p>
          <a:p>
            <a:pPr lvl="1"/>
            <a:r>
              <a:rPr lang="en-US" sz="2000" dirty="0"/>
              <a:t>Exercise therapy</a:t>
            </a:r>
          </a:p>
          <a:p>
            <a:pPr lvl="1"/>
            <a:r>
              <a:rPr lang="en-US" sz="2000" dirty="0"/>
              <a:t>Acupuncture</a:t>
            </a:r>
          </a:p>
          <a:p>
            <a:pPr lvl="1"/>
            <a:r>
              <a:rPr lang="en-US" sz="2000" dirty="0"/>
              <a:t>Scrambler therapy</a:t>
            </a:r>
          </a:p>
          <a:p>
            <a:pPr lvl="1"/>
            <a:r>
              <a:rPr lang="en-US" sz="2000" dirty="0"/>
              <a:t>Gabapentin/ pregabalin</a:t>
            </a:r>
            <a:endParaRPr lang="en-US" sz="2000" dirty="0">
              <a:cs typeface="Arial"/>
            </a:endParaRPr>
          </a:p>
          <a:p>
            <a:pPr lvl="1"/>
            <a:r>
              <a:rPr lang="en-US" sz="2000" dirty="0"/>
              <a:t>Topical gel treatment containing baclofen, amitriptyline HCL, plus/ minus ketamine</a:t>
            </a:r>
            <a:endParaRPr lang="en-US" sz="2000" dirty="0">
              <a:cs typeface="Arial"/>
            </a:endParaRPr>
          </a:p>
          <a:p>
            <a:pPr lvl="1"/>
            <a:r>
              <a:rPr lang="en-US" sz="2000" dirty="0"/>
              <a:t>Tricyclic antidepressants</a:t>
            </a:r>
          </a:p>
          <a:p>
            <a:pPr lvl="1"/>
            <a:r>
              <a:rPr lang="en-US" sz="2000" dirty="0"/>
              <a:t>Oral cannabinoids</a:t>
            </a:r>
          </a:p>
        </p:txBody>
      </p:sp>
      <p:sp>
        <p:nvSpPr>
          <p:cNvPr id="7" name="TextBox 6">
            <a:extLst>
              <a:ext uri="{FF2B5EF4-FFF2-40B4-BE49-F238E27FC236}">
                <a16:creationId xmlns:a16="http://schemas.microsoft.com/office/drawing/2014/main" id="{9E58878C-4512-43CC-AA96-1B90565C5F2D}"/>
              </a:ext>
            </a:extLst>
          </p:cNvPr>
          <p:cNvSpPr txBox="1"/>
          <p:nvPr/>
        </p:nvSpPr>
        <p:spPr>
          <a:xfrm>
            <a:off x="7547087" y="4330346"/>
            <a:ext cx="4002656"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Illustration from iStock library authorized by subscription</a:t>
            </a:r>
            <a:endParaRPr lang="en-US" sz="1100" dirty="0"/>
          </a:p>
        </p:txBody>
      </p:sp>
      <p:sp>
        <p:nvSpPr>
          <p:cNvPr id="8" name="TextBox 7">
            <a:extLst>
              <a:ext uri="{FF2B5EF4-FFF2-40B4-BE49-F238E27FC236}">
                <a16:creationId xmlns:a16="http://schemas.microsoft.com/office/drawing/2014/main" id="{14F1A1F1-9D84-4151-9026-E77720617DF3}"/>
              </a:ext>
            </a:extLst>
          </p:cNvPr>
          <p:cNvSpPr txBox="1"/>
          <p:nvPr/>
        </p:nvSpPr>
        <p:spPr>
          <a:xfrm>
            <a:off x="10439400" y="5195500"/>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pic>
        <p:nvPicPr>
          <p:cNvPr id="4" name="Picture 4">
            <a:extLst>
              <a:ext uri="{FF2B5EF4-FFF2-40B4-BE49-F238E27FC236}">
                <a16:creationId xmlns:a16="http://schemas.microsoft.com/office/drawing/2014/main" id="{CDE3C4DA-65DB-4795-19F4-688641FC83B2}"/>
              </a:ext>
            </a:extLst>
          </p:cNvPr>
          <p:cNvPicPr>
            <a:picLocks noChangeAspect="1"/>
          </p:cNvPicPr>
          <p:nvPr/>
        </p:nvPicPr>
        <p:blipFill>
          <a:blip r:embed="rId3"/>
          <a:stretch>
            <a:fillRect/>
          </a:stretch>
        </p:blipFill>
        <p:spPr>
          <a:xfrm>
            <a:off x="7547087" y="1524000"/>
            <a:ext cx="4035313" cy="2806346"/>
          </a:xfrm>
          <a:prstGeom prst="rect">
            <a:avLst/>
          </a:prstGeom>
        </p:spPr>
      </p:pic>
    </p:spTree>
    <p:extLst>
      <p:ext uri="{BB962C8B-B14F-4D97-AF65-F5344CB8AC3E}">
        <p14:creationId xmlns:p14="http://schemas.microsoft.com/office/powerpoint/2010/main" val="226580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custDataLst>
              <p:tags r:id="rId1"/>
            </p:custDataLst>
          </p:nvPr>
        </p:nvSpPr>
        <p:spPr>
          <a:xfrm>
            <a:off x="4114801" y="3886200"/>
            <a:ext cx="6324599" cy="1752600"/>
          </a:xfrm>
        </p:spPr>
        <p:txBody>
          <a:bodyPr/>
          <a:lstStyle/>
          <a:p>
            <a:pPr eaLnBrk="1" hangingPunct="1"/>
            <a:r>
              <a:rPr lang="en-US" altLang="en-US" dirty="0">
                <a:solidFill>
                  <a:schemeClr val="bg1"/>
                </a:solidFill>
              </a:rPr>
              <a:t>Guido </a:t>
            </a:r>
            <a:r>
              <a:rPr lang="en-US" altLang="en-US" dirty="0" err="1">
                <a:solidFill>
                  <a:schemeClr val="bg1"/>
                </a:solidFill>
              </a:rPr>
              <a:t>Cavaletti</a:t>
            </a:r>
            <a:r>
              <a:rPr lang="en-US" altLang="en-US" dirty="0">
                <a:solidFill>
                  <a:schemeClr val="bg1"/>
                </a:solidFill>
              </a:rPr>
              <a:t>, MD</a:t>
            </a:r>
          </a:p>
          <a:p>
            <a:pPr eaLnBrk="1" hangingPunct="1"/>
            <a:r>
              <a:rPr lang="en-US" altLang="en-US" dirty="0">
                <a:solidFill>
                  <a:schemeClr val="bg1"/>
                </a:solidFill>
              </a:rPr>
              <a:t>University of Milano-Bicocca</a:t>
            </a:r>
          </a:p>
          <a:p>
            <a:pPr eaLnBrk="1" hangingPunct="1"/>
            <a:r>
              <a:rPr lang="en-US" altLang="en-US" dirty="0">
                <a:solidFill>
                  <a:schemeClr val="bg1"/>
                </a:solidFill>
              </a:rPr>
              <a:t>School of Medicine and Surgery</a:t>
            </a:r>
          </a:p>
        </p:txBody>
      </p:sp>
      <p:sp>
        <p:nvSpPr>
          <p:cNvPr id="2" name="Title 1"/>
          <p:cNvSpPr>
            <a:spLocks noGrp="1"/>
          </p:cNvSpPr>
          <p:nvPr>
            <p:ph type="title"/>
            <p:custDataLst>
              <p:tags r:id="rId2"/>
            </p:custDataLst>
          </p:nvPr>
        </p:nvSpPr>
        <p:spPr>
          <a:xfrm>
            <a:off x="4114801" y="457200"/>
            <a:ext cx="6324599" cy="3429000"/>
          </a:xfrm>
        </p:spPr>
        <p:txBody>
          <a:bodyPr>
            <a:normAutofit/>
          </a:bodyPr>
          <a:lstStyle/>
          <a:p>
            <a:r>
              <a:rPr lang="en-US" sz="4000" dirty="0"/>
              <a:t>Managing Chemotherapy-Induced Peripheral Neuropathy in Adult Cancer Survivors</a:t>
            </a:r>
          </a:p>
        </p:txBody>
      </p:sp>
    </p:spTree>
    <p:extLst>
      <p:ext uri="{BB962C8B-B14F-4D97-AF65-F5344CB8AC3E}">
        <p14:creationId xmlns:p14="http://schemas.microsoft.com/office/powerpoint/2010/main" val="348439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42A12-7844-094D-859A-B95B769AD9EA}"/>
              </a:ext>
            </a:extLst>
          </p:cNvPr>
          <p:cNvSpPr>
            <a:spLocks noGrp="1"/>
          </p:cNvSpPr>
          <p:nvPr>
            <p:ph type="title"/>
          </p:nvPr>
        </p:nvSpPr>
        <p:spPr/>
        <p:txBody>
          <a:bodyPr/>
          <a:lstStyle/>
          <a:p>
            <a:r>
              <a:rPr lang="en-US" dirty="0"/>
              <a:t>Exercise and CIPN</a:t>
            </a:r>
          </a:p>
        </p:txBody>
      </p:sp>
      <p:sp>
        <p:nvSpPr>
          <p:cNvPr id="3" name="Content Placeholder 2">
            <a:extLst>
              <a:ext uri="{FF2B5EF4-FFF2-40B4-BE49-F238E27FC236}">
                <a16:creationId xmlns:a16="http://schemas.microsoft.com/office/drawing/2014/main" id="{337DBF56-AFE2-E542-9434-7C7AAE0E0AA0}"/>
              </a:ext>
            </a:extLst>
          </p:cNvPr>
          <p:cNvSpPr>
            <a:spLocks noGrp="1"/>
          </p:cNvSpPr>
          <p:nvPr>
            <p:ph idx="1"/>
          </p:nvPr>
        </p:nvSpPr>
        <p:spPr>
          <a:xfrm>
            <a:off x="609600" y="1600201"/>
            <a:ext cx="6858000" cy="3810000"/>
          </a:xfrm>
        </p:spPr>
        <p:txBody>
          <a:bodyPr/>
          <a:lstStyle/>
          <a:p>
            <a:r>
              <a:rPr lang="en-US" dirty="0"/>
              <a:t>Exercise may significantly</a:t>
            </a:r>
          </a:p>
          <a:p>
            <a:pPr lvl="1"/>
            <a:r>
              <a:rPr lang="en-US" dirty="0"/>
              <a:t>Improve quality of life </a:t>
            </a:r>
          </a:p>
          <a:p>
            <a:pPr lvl="1"/>
            <a:r>
              <a:rPr lang="en-US" dirty="0"/>
              <a:t>Relieve neuropathic pain</a:t>
            </a:r>
          </a:p>
          <a:p>
            <a:pPr lvl="1"/>
            <a:r>
              <a:rPr lang="en-US" dirty="0"/>
              <a:t>Improve upper and lower limb strength and balance</a:t>
            </a:r>
            <a:endParaRPr lang="en-US" dirty="0">
              <a:cs typeface="Arial"/>
            </a:endParaRPr>
          </a:p>
          <a:p>
            <a:endParaRPr lang="en-US" dirty="0"/>
          </a:p>
        </p:txBody>
      </p:sp>
      <p:pic>
        <p:nvPicPr>
          <p:cNvPr id="7" name="Picture 6" descr="Woman doing yoga pose">
            <a:extLst>
              <a:ext uri="{FF2B5EF4-FFF2-40B4-BE49-F238E27FC236}">
                <a16:creationId xmlns:a16="http://schemas.microsoft.com/office/drawing/2014/main" id="{83A7F95F-7CB8-F04D-A996-C288B79648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67" t="27500" r="26667" b="20000"/>
          <a:stretch/>
        </p:blipFill>
        <p:spPr>
          <a:xfrm>
            <a:off x="8019143" y="1415143"/>
            <a:ext cx="3581400" cy="2686049"/>
          </a:xfrm>
          <a:prstGeom prst="rect">
            <a:avLst/>
          </a:prstGeom>
        </p:spPr>
      </p:pic>
      <p:sp>
        <p:nvSpPr>
          <p:cNvPr id="4" name="TextBox 3">
            <a:extLst>
              <a:ext uri="{FF2B5EF4-FFF2-40B4-BE49-F238E27FC236}">
                <a16:creationId xmlns:a16="http://schemas.microsoft.com/office/drawing/2014/main" id="{EAF374C3-8598-504C-A8D8-3D0A386D55DA}"/>
              </a:ext>
            </a:extLst>
          </p:cNvPr>
          <p:cNvSpPr txBox="1"/>
          <p:nvPr/>
        </p:nvSpPr>
        <p:spPr>
          <a:xfrm>
            <a:off x="10820400" y="5271701"/>
            <a:ext cx="1371600" cy="276999"/>
          </a:xfrm>
          <a:prstGeom prst="rect">
            <a:avLst/>
          </a:prstGeom>
          <a:noFill/>
        </p:spPr>
        <p:txBody>
          <a:bodyPr wrap="square" rtlCol="0">
            <a:spAutoFit/>
          </a:bodyPr>
          <a:lstStyle/>
          <a:p>
            <a:r>
              <a:rPr lang="en-US" sz="1200" i="1" dirty="0">
                <a:solidFill>
                  <a:schemeClr val="bg2"/>
                </a:solidFill>
              </a:rPr>
              <a:t>Guo et al., 2022</a:t>
            </a:r>
          </a:p>
        </p:txBody>
      </p:sp>
      <p:sp>
        <p:nvSpPr>
          <p:cNvPr id="6" name="TextBox 5">
            <a:extLst>
              <a:ext uri="{FF2B5EF4-FFF2-40B4-BE49-F238E27FC236}">
                <a16:creationId xmlns:a16="http://schemas.microsoft.com/office/drawing/2014/main" id="{D4831EDD-CD6B-43BC-8E98-CEBEECCB4734}"/>
              </a:ext>
            </a:extLst>
          </p:cNvPr>
          <p:cNvSpPr txBox="1"/>
          <p:nvPr/>
        </p:nvSpPr>
        <p:spPr>
          <a:xfrm>
            <a:off x="8001000" y="4174969"/>
            <a:ext cx="3200400"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Tree>
    <p:extLst>
      <p:ext uri="{BB962C8B-B14F-4D97-AF65-F5344CB8AC3E}">
        <p14:creationId xmlns:p14="http://schemas.microsoft.com/office/powerpoint/2010/main" val="3679031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B7EF-DA89-214C-9C7B-10540EA8538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01A16DB-6D14-8C47-AE3A-3A4B84346EFB}"/>
              </a:ext>
            </a:extLst>
          </p:cNvPr>
          <p:cNvSpPr>
            <a:spLocks noGrp="1"/>
          </p:cNvSpPr>
          <p:nvPr>
            <p:ph idx="1"/>
          </p:nvPr>
        </p:nvSpPr>
        <p:spPr>
          <a:xfrm>
            <a:off x="685800" y="1545003"/>
            <a:ext cx="7543800" cy="3810000"/>
          </a:xfrm>
        </p:spPr>
        <p:txBody>
          <a:bodyPr>
            <a:normAutofit fontScale="92500" lnSpcReduction="20000"/>
          </a:bodyPr>
          <a:lstStyle/>
          <a:p>
            <a:r>
              <a:rPr lang="en-US" dirty="0"/>
              <a:t>Neuropathy is a potential effect of neurotoxic chemotherapy agents, and may affect the patient’s quality of life or cancer outcomes</a:t>
            </a:r>
          </a:p>
          <a:p>
            <a:r>
              <a:rPr lang="en-US" dirty="0"/>
              <a:t>Providers should consult with the patient when considering any changes</a:t>
            </a:r>
          </a:p>
          <a:p>
            <a:r>
              <a:rPr lang="en-US" dirty="0"/>
              <a:t>Additional research is needed to clarify the effects and risks of possible CIPN treatments</a:t>
            </a:r>
          </a:p>
        </p:txBody>
      </p:sp>
      <p:pic>
        <p:nvPicPr>
          <p:cNvPr id="7" name="Picture 6" descr="Doctor talking to patient">
            <a:extLst>
              <a:ext uri="{FF2B5EF4-FFF2-40B4-BE49-F238E27FC236}">
                <a16:creationId xmlns:a16="http://schemas.microsoft.com/office/drawing/2014/main" id="{4A4FFBEA-4350-D141-8899-7F8E6A7DD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6" r="35834"/>
          <a:stretch/>
        </p:blipFill>
        <p:spPr>
          <a:xfrm>
            <a:off x="8763000" y="1545003"/>
            <a:ext cx="2286000" cy="3048000"/>
          </a:xfrm>
          <a:prstGeom prst="rect">
            <a:avLst/>
          </a:prstGeom>
        </p:spPr>
      </p:pic>
      <p:sp>
        <p:nvSpPr>
          <p:cNvPr id="5" name="TextBox 4">
            <a:extLst>
              <a:ext uri="{FF2B5EF4-FFF2-40B4-BE49-F238E27FC236}">
                <a16:creationId xmlns:a16="http://schemas.microsoft.com/office/drawing/2014/main" id="{2E82D1C1-B6C4-4275-A9FF-55C82F90C795}"/>
              </a:ext>
            </a:extLst>
          </p:cNvPr>
          <p:cNvSpPr txBox="1"/>
          <p:nvPr/>
        </p:nvSpPr>
        <p:spPr>
          <a:xfrm>
            <a:off x="8763000" y="4593003"/>
            <a:ext cx="2533649"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
        <p:nvSpPr>
          <p:cNvPr id="6" name="TextBox 5">
            <a:extLst>
              <a:ext uri="{FF2B5EF4-FFF2-40B4-BE49-F238E27FC236}">
                <a16:creationId xmlns:a16="http://schemas.microsoft.com/office/drawing/2014/main" id="{B0EA33A4-3FCB-4756-A808-F3F14756419E}"/>
              </a:ext>
            </a:extLst>
          </p:cNvPr>
          <p:cNvSpPr txBox="1"/>
          <p:nvPr/>
        </p:nvSpPr>
        <p:spPr>
          <a:xfrm>
            <a:off x="10632441" y="5216503"/>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4039297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0" y="301169"/>
            <a:ext cx="8229600" cy="1143000"/>
          </a:xfrm>
        </p:spPr>
        <p:txBody>
          <a:bodyPr/>
          <a:lstStyle/>
          <a:p>
            <a:r>
              <a:rPr lang="en-US" dirty="0"/>
              <a:t>References</a:t>
            </a:r>
          </a:p>
        </p:txBody>
      </p:sp>
      <p:sp>
        <p:nvSpPr>
          <p:cNvPr id="3" name="Content Placeholder 2"/>
          <p:cNvSpPr>
            <a:spLocks noGrp="1"/>
          </p:cNvSpPr>
          <p:nvPr>
            <p:ph idx="1"/>
            <p:custDataLst>
              <p:tags r:id="rId2"/>
            </p:custDataLst>
          </p:nvPr>
        </p:nvSpPr>
        <p:spPr>
          <a:xfrm>
            <a:off x="609600" y="1364338"/>
            <a:ext cx="11430000" cy="4274462"/>
          </a:xfrm>
        </p:spPr>
        <p:txBody>
          <a:bodyPr>
            <a:noAutofit/>
          </a:bodyPr>
          <a:lstStyle/>
          <a:p>
            <a:pPr marL="0" indent="0">
              <a:buNone/>
            </a:pPr>
            <a:r>
              <a:rPr lang="en-US" sz="1200" dirty="0"/>
              <a:t>Aronson, J.K. (2016). </a:t>
            </a:r>
            <a:r>
              <a:rPr lang="en-US" sz="1200" dirty="0" err="1"/>
              <a:t>Meyler's</a:t>
            </a:r>
            <a:r>
              <a:rPr lang="en-US" sz="1200" dirty="0"/>
              <a:t> Side Effects of Drugs (</a:t>
            </a:r>
            <a:r>
              <a:rPr lang="en-US" sz="1200" dirty="0" err="1"/>
              <a:t>Sixteeth</a:t>
            </a:r>
            <a:r>
              <a:rPr lang="en-US" sz="1200" dirty="0"/>
              <a:t> Edition), 1047-1047. Elsevier</a:t>
            </a:r>
          </a:p>
          <a:p>
            <a:pPr marL="0" indent="0">
              <a:buNone/>
            </a:pPr>
            <a:endParaRPr lang="en-US" sz="1200" dirty="0"/>
          </a:p>
          <a:p>
            <a:pPr marL="0" indent="0">
              <a:buNone/>
            </a:pPr>
            <a:r>
              <a:rPr lang="en-US" sz="1200" dirty="0" err="1"/>
              <a:t>Bilińska</a:t>
            </a:r>
            <a:r>
              <a:rPr lang="en-US" sz="1200" dirty="0"/>
              <a:t>, M., </a:t>
            </a:r>
            <a:r>
              <a:rPr lang="en-US" sz="1200" dirty="0" err="1"/>
              <a:t>Usnarska-Zubkiewicz</a:t>
            </a:r>
            <a:r>
              <a:rPr lang="en-US" sz="1200" dirty="0"/>
              <a:t>, L., &amp; </a:t>
            </a:r>
            <a:r>
              <a:rPr lang="en-US" sz="1200" dirty="0" err="1"/>
              <a:t>Pokryszko</a:t>
            </a:r>
            <a:r>
              <a:rPr lang="en-US" sz="1200" dirty="0"/>
              <a:t>-Dragan, A. (2013). Bortezomib-induced painful neuropathy in patients with multiple myeloma. </a:t>
            </a:r>
            <a:r>
              <a:rPr lang="en-US" sz="1200" i="1" dirty="0"/>
              <a:t>Contemporary oncology (Poznan, Poland)</a:t>
            </a:r>
            <a:r>
              <a:rPr lang="en-US" sz="1200" dirty="0"/>
              <a:t>, </a:t>
            </a:r>
            <a:r>
              <a:rPr lang="en-US" sz="1200" i="1" dirty="0"/>
              <a:t>17</a:t>
            </a:r>
            <a:r>
              <a:rPr lang="en-US" sz="1200" dirty="0"/>
              <a:t>(5), 421–426. </a:t>
            </a:r>
            <a:r>
              <a:rPr lang="en-US" sz="1200" dirty="0">
                <a:hlinkClick r:id="rId5"/>
              </a:rPr>
              <a:t>https://</a:t>
            </a:r>
            <a:r>
              <a:rPr lang="en-US" sz="1200" dirty="0" err="1">
                <a:hlinkClick r:id="rId5"/>
              </a:rPr>
              <a:t>doi.org</a:t>
            </a:r>
            <a:r>
              <a:rPr lang="en-US" sz="1200" dirty="0">
                <a:hlinkClick r:id="rId5"/>
              </a:rPr>
              <a:t>/10.5114/wo.2013.37214</a:t>
            </a:r>
            <a:endParaRPr lang="en-US" sz="1200" dirty="0"/>
          </a:p>
          <a:p>
            <a:pPr marL="0" indent="0">
              <a:buNone/>
            </a:pPr>
            <a:endParaRPr lang="en-US" sz="1200" dirty="0"/>
          </a:p>
          <a:p>
            <a:pPr marL="0" indent="0">
              <a:buNone/>
            </a:pPr>
            <a:r>
              <a:rPr lang="en-US" sz="1200" dirty="0"/>
              <a:t>Guo, S., Han, W., Wang, P., Wang, X., &amp; Fang, X. (2022). Effects of exercise on chemotherapy-induced peripheral neuropathy in cancer patients: a systematic review and meta-analysis. </a:t>
            </a:r>
            <a:r>
              <a:rPr lang="en-US" sz="1200" i="1" dirty="0"/>
              <a:t>Journal of Cancer Survivorship</a:t>
            </a:r>
            <a:r>
              <a:rPr lang="en-US" sz="1200" dirty="0"/>
              <a:t>. </a:t>
            </a:r>
            <a:r>
              <a:rPr lang="en-US" sz="1200" dirty="0">
                <a:hlinkClick r:id="rId6"/>
              </a:rPr>
              <a:t>https://doi.org/10.1007/s11764-022-01182-3</a:t>
            </a:r>
            <a:r>
              <a:rPr lang="en-US" sz="1200" dirty="0"/>
              <a:t> </a:t>
            </a:r>
            <a:br>
              <a:rPr lang="en-US" sz="1200" dirty="0"/>
            </a:br>
            <a:endParaRPr lang="en-US" sz="1200" dirty="0"/>
          </a:p>
          <a:p>
            <a:pPr marL="0" indent="0">
              <a:buNone/>
            </a:pPr>
            <a:r>
              <a:rPr lang="en-US" sz="1200" dirty="0" err="1"/>
              <a:t>Loprinzi</a:t>
            </a:r>
            <a:r>
              <a:rPr lang="en-US" sz="1200" dirty="0"/>
              <a:t>, C. L., </a:t>
            </a:r>
            <a:r>
              <a:rPr lang="en-US" sz="1200" dirty="0" err="1"/>
              <a:t>Lacchetti</a:t>
            </a:r>
            <a:r>
              <a:rPr lang="en-US" sz="1200" dirty="0"/>
              <a:t>, C., Bleeker, J., </a:t>
            </a:r>
            <a:r>
              <a:rPr lang="en-US" sz="1200" dirty="0" err="1"/>
              <a:t>Cavaletti</a:t>
            </a:r>
            <a:r>
              <a:rPr lang="en-US" sz="1200" dirty="0"/>
              <a:t>, G., Chauhan, C., Hertz, D. L., Kelley, M. R., </a:t>
            </a:r>
            <a:r>
              <a:rPr lang="en-US" sz="1200" dirty="0" err="1"/>
              <a:t>Lavino</a:t>
            </a:r>
            <a:r>
              <a:rPr lang="en-US" sz="1200" dirty="0"/>
              <a:t>, A., </a:t>
            </a:r>
            <a:r>
              <a:rPr lang="en-US" sz="1200" dirty="0" err="1"/>
              <a:t>Lustberg</a:t>
            </a:r>
            <a:r>
              <a:rPr lang="en-US" sz="1200" dirty="0"/>
              <a:t>, M. B., </a:t>
            </a:r>
            <a:r>
              <a:rPr lang="en-US" sz="1200" dirty="0" err="1"/>
              <a:t>Paice</a:t>
            </a:r>
            <a:r>
              <a:rPr lang="en-US" sz="1200" dirty="0"/>
              <a:t>, J. A., Schneider, B. P., Lavoie Smith, E. M., Smith, M. L., Smith, T. J., Wagner-Johnston, N., &amp; Hershman, D. L. (2020). Prevention and management of chemotherapy-induced peripheral neuropathy in survivors of adult cancers: ASCO guideline update. </a:t>
            </a:r>
            <a:r>
              <a:rPr lang="en-US" sz="1200" i="1" dirty="0"/>
              <a:t>Journal of Clinical Oncology: Official Journal of the American Society of Clinical Oncology</a:t>
            </a:r>
            <a:r>
              <a:rPr lang="en-US" sz="1200" dirty="0"/>
              <a:t>, </a:t>
            </a:r>
            <a:r>
              <a:rPr lang="en-US" sz="1200" i="1" dirty="0"/>
              <a:t>38</a:t>
            </a:r>
            <a:r>
              <a:rPr lang="en-US" sz="1200" dirty="0"/>
              <a:t>(28), 3325–3348. </a:t>
            </a:r>
            <a:r>
              <a:rPr lang="en-US" sz="1200" dirty="0">
                <a:hlinkClick r:id="rId7"/>
              </a:rPr>
              <a:t>https://doi.org/10.1200/JCO.20.01399</a:t>
            </a:r>
            <a:endParaRPr lang="en-US" sz="1200" dirty="0"/>
          </a:p>
          <a:p>
            <a:pPr marL="0" indent="0">
              <a:buNone/>
            </a:pPr>
            <a:endParaRPr lang="en-US" sz="1200" dirty="0"/>
          </a:p>
          <a:p>
            <a:pPr marL="0" indent="0">
              <a:buNone/>
            </a:pPr>
            <a:r>
              <a:rPr lang="en-US" sz="1200" dirty="0" err="1"/>
              <a:t>Moudi</a:t>
            </a:r>
            <a:r>
              <a:rPr lang="en-US" sz="1200" dirty="0"/>
              <a:t>, M., Go, R., </a:t>
            </a:r>
            <a:r>
              <a:rPr lang="en-US" sz="1200" dirty="0" err="1"/>
              <a:t>Yien</a:t>
            </a:r>
            <a:r>
              <a:rPr lang="en-US" sz="1200" dirty="0"/>
              <a:t>, C. Y., &amp; </a:t>
            </a:r>
            <a:r>
              <a:rPr lang="en-US" sz="1200" dirty="0" err="1"/>
              <a:t>Nazre</a:t>
            </a:r>
            <a:r>
              <a:rPr lang="en-US" sz="1200" dirty="0"/>
              <a:t>, M. (2013). Vinca alkaloids. </a:t>
            </a:r>
            <a:r>
              <a:rPr lang="en-US" sz="1200" i="1" dirty="0"/>
              <a:t>International Journal of Preventive Medicine</a:t>
            </a:r>
            <a:r>
              <a:rPr lang="en-US" sz="1200" dirty="0"/>
              <a:t>, </a:t>
            </a:r>
            <a:r>
              <a:rPr lang="en-US" sz="1200" i="1" dirty="0"/>
              <a:t>4</a:t>
            </a:r>
            <a:r>
              <a:rPr lang="en-US" sz="1200" dirty="0"/>
              <a:t>(11), 1231–1235.</a:t>
            </a:r>
          </a:p>
          <a:p>
            <a:pPr marL="0" indent="0">
              <a:buNone/>
            </a:pPr>
            <a:endParaRPr lang="en-US" sz="1200" dirty="0"/>
          </a:p>
          <a:p>
            <a:pPr marL="0" indent="0">
              <a:buNone/>
            </a:pPr>
            <a:r>
              <a:rPr lang="en-US" sz="1200" dirty="0" err="1"/>
              <a:t>Starobova</a:t>
            </a:r>
            <a:r>
              <a:rPr lang="en-US" sz="1200" dirty="0"/>
              <a:t>, H., &amp; Vetter, I. (2017). Pathophysiology of chemotherapy-induced peripheral neuropathy. </a:t>
            </a:r>
            <a:r>
              <a:rPr lang="en-US" sz="1200" i="1" dirty="0"/>
              <a:t>Frontiers in Molecular Neuroscience</a:t>
            </a:r>
            <a:r>
              <a:rPr lang="en-US" sz="1200" dirty="0"/>
              <a:t>, </a:t>
            </a:r>
            <a:r>
              <a:rPr lang="en-US" sz="1200" i="1" dirty="0"/>
              <a:t>10</a:t>
            </a:r>
            <a:r>
              <a:rPr lang="en-US" sz="1200" dirty="0"/>
              <a:t>, 174. </a:t>
            </a:r>
            <a:r>
              <a:rPr lang="en-US" sz="1200" dirty="0">
                <a:hlinkClick r:id="rId8"/>
              </a:rPr>
              <a:t>https://doi.org/10.3389/fnmol.2017.00174</a:t>
            </a:r>
            <a:endParaRPr lang="en-US" sz="1200" dirty="0"/>
          </a:p>
          <a:p>
            <a:pPr marL="0" indent="0">
              <a:buNone/>
            </a:pPr>
            <a:endParaRPr lang="en-US" sz="1200" dirty="0"/>
          </a:p>
          <a:p>
            <a:pPr marL="0" indent="0">
              <a:buNone/>
            </a:pPr>
            <a:r>
              <a:rPr lang="en-US" sz="1200" dirty="0"/>
              <a:t>Yamamoto, S., &amp; </a:t>
            </a:r>
            <a:r>
              <a:rPr lang="en-US" sz="1200" dirty="0" err="1"/>
              <a:t>Egashira</a:t>
            </a:r>
            <a:r>
              <a:rPr lang="en-US" sz="1200" dirty="0"/>
              <a:t>, N. (2021). Pathological mechanisms of bortezomib-induced peripheral neuropathy. </a:t>
            </a:r>
            <a:r>
              <a:rPr lang="en-US" sz="1200" i="1" dirty="0"/>
              <a:t>International Journal of Molecular Sciences</a:t>
            </a:r>
            <a:r>
              <a:rPr lang="en-US" sz="1200" dirty="0"/>
              <a:t>, </a:t>
            </a:r>
            <a:r>
              <a:rPr lang="en-US" sz="1200" i="1" dirty="0"/>
              <a:t>22</a:t>
            </a:r>
            <a:r>
              <a:rPr lang="en-US" sz="1200" dirty="0"/>
              <a:t>(2), 888. </a:t>
            </a:r>
            <a:r>
              <a:rPr lang="en-US" sz="1200" dirty="0">
                <a:hlinkClick r:id="rId9"/>
              </a:rPr>
              <a:t>https://</a:t>
            </a:r>
            <a:r>
              <a:rPr lang="en-US" sz="1200" dirty="0" err="1">
                <a:hlinkClick r:id="rId9"/>
              </a:rPr>
              <a:t>doi.org</a:t>
            </a:r>
            <a:r>
              <a:rPr lang="en-US" sz="1200" dirty="0">
                <a:hlinkClick r:id="rId9"/>
              </a:rPr>
              <a:t>/10.3390/ijms22020888</a:t>
            </a:r>
            <a:endParaRPr lang="en-US" sz="1200" dirty="0"/>
          </a:p>
          <a:p>
            <a:pPr marL="0" indent="0">
              <a:buNone/>
            </a:pPr>
            <a:endParaRPr lang="en-US" sz="1200" dirty="0"/>
          </a:p>
        </p:txBody>
      </p:sp>
    </p:spTree>
    <p:extLst>
      <p:ext uri="{BB962C8B-B14F-4D97-AF65-F5344CB8AC3E}">
        <p14:creationId xmlns:p14="http://schemas.microsoft.com/office/powerpoint/2010/main" val="101313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4114" y="304799"/>
            <a:ext cx="8229600" cy="1143000"/>
          </a:xfrm>
        </p:spPr>
        <p:txBody>
          <a:bodyPr/>
          <a:lstStyle/>
          <a:p>
            <a:r>
              <a:rPr lang="en-US" dirty="0"/>
              <a:t>Acknowledgments</a:t>
            </a:r>
          </a:p>
        </p:txBody>
      </p:sp>
      <p:sp>
        <p:nvSpPr>
          <p:cNvPr id="3" name="Content Placeholder 2"/>
          <p:cNvSpPr>
            <a:spLocks noGrp="1"/>
          </p:cNvSpPr>
          <p:nvPr>
            <p:ph idx="1"/>
            <p:custDataLst>
              <p:tags r:id="rId2"/>
            </p:custDataLst>
          </p:nvPr>
        </p:nvSpPr>
        <p:spPr/>
        <p:txBody>
          <a:bodyPr>
            <a:normAutofit/>
          </a:bodyPr>
          <a:lstStyle/>
          <a:p>
            <a:pPr marL="0" indent="0" eaLnBrk="1" hangingPunct="1">
              <a:buNone/>
              <a:defRPr/>
            </a:pPr>
            <a:r>
              <a:rPr lang="en-US" sz="2500" dirty="0">
                <a:solidFill>
                  <a:srgbClr val="000000">
                    <a:lumMod val="75000"/>
                    <a:lumOff val="25000"/>
                  </a:srgbClr>
                </a:solidFill>
                <a:latin typeface="Arial"/>
              </a:rPr>
              <a:t>This training was supported by Cooperative Agreement #NU58DP006461-04 from the Centers for Disease Control and Prevention (CDC).</a:t>
            </a:r>
          </a:p>
          <a:p>
            <a:pPr marL="0" indent="0" eaLnBrk="1" hangingPunct="1">
              <a:buNone/>
              <a:defRPr/>
            </a:pPr>
            <a:endParaRPr lang="en-US" sz="2500" dirty="0">
              <a:solidFill>
                <a:srgbClr val="000000">
                  <a:lumMod val="75000"/>
                  <a:lumOff val="25000"/>
                </a:srgbClr>
              </a:solidFill>
              <a:latin typeface="Arial"/>
            </a:endParaRPr>
          </a:p>
          <a:p>
            <a:pPr marL="0" indent="0" eaLnBrk="1" hangingPunct="1">
              <a:buNone/>
              <a:defRPr/>
            </a:pPr>
            <a:r>
              <a:rPr lang="en-US" sz="2500" dirty="0">
                <a:solidFill>
                  <a:srgbClr val="000000">
                    <a:lumMod val="75000"/>
                    <a:lumOff val="25000"/>
                  </a:srgbClr>
                </a:solidFill>
                <a:latin typeface="Arial"/>
              </a:rPr>
              <a:t>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 </a:t>
            </a:r>
          </a:p>
          <a:p>
            <a:endParaRPr lang="en-US" dirty="0"/>
          </a:p>
        </p:txBody>
      </p:sp>
    </p:spTree>
    <p:extLst>
      <p:ext uri="{BB962C8B-B14F-4D97-AF65-F5344CB8AC3E}">
        <p14:creationId xmlns:p14="http://schemas.microsoft.com/office/powerpoint/2010/main" val="224297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1"/>
            <a:ext cx="8229600" cy="1143000"/>
          </a:xfrm>
        </p:spPr>
        <p:txBody>
          <a:bodyPr/>
          <a:lstStyle/>
          <a:p>
            <a:r>
              <a:rPr lang="en-US" dirty="0"/>
              <a:t>Thank you!</a:t>
            </a:r>
          </a:p>
        </p:txBody>
      </p:sp>
      <p:sp>
        <p:nvSpPr>
          <p:cNvPr id="3" name="Content Placeholder 2"/>
          <p:cNvSpPr>
            <a:spLocks noGrp="1"/>
          </p:cNvSpPr>
          <p:nvPr>
            <p:ph idx="1"/>
            <p:custDataLst>
              <p:tags r:id="rId2"/>
            </p:custDataLst>
          </p:nvPr>
        </p:nvSpPr>
        <p:spPr>
          <a:xfrm>
            <a:off x="1981200" y="1371600"/>
            <a:ext cx="8229600" cy="3810000"/>
          </a:xfrm>
        </p:spPr>
        <p:txBody>
          <a:bodyPr/>
          <a:lstStyle/>
          <a:p>
            <a:pPr marL="0" indent="0" algn="ctr">
              <a:buNone/>
            </a:pPr>
            <a:r>
              <a:rPr lang="en-US" sz="2500" dirty="0"/>
              <a:t>Guido </a:t>
            </a:r>
            <a:r>
              <a:rPr lang="en-US" sz="2500" dirty="0" err="1"/>
              <a:t>Cavaletti</a:t>
            </a:r>
            <a:r>
              <a:rPr lang="en-US" sz="2500" dirty="0"/>
              <a:t>, MD</a:t>
            </a:r>
          </a:p>
          <a:p>
            <a:pPr marL="0" indent="0" algn="ctr">
              <a:buNone/>
            </a:pPr>
            <a:r>
              <a:rPr lang="en-US" sz="2500" dirty="0"/>
              <a:t>guido.cavaletti@unimib.it</a:t>
            </a:r>
            <a:br>
              <a:rPr lang="en-US" sz="2500" dirty="0"/>
            </a:br>
            <a:endParaRPr lang="en-US" sz="2500" dirty="0"/>
          </a:p>
          <a:p>
            <a:pPr marL="0" indent="0" algn="ctr">
              <a:buNone/>
            </a:pPr>
            <a:r>
              <a:rPr lang="en-US" dirty="0"/>
              <a:t>Follow us on Twitter: </a:t>
            </a:r>
            <a:r>
              <a:rPr lang="en-US" dirty="0">
                <a:solidFill>
                  <a:srgbClr val="0096D6"/>
                </a:solidFill>
              </a:rPr>
              <a:t>@GWCancer</a:t>
            </a:r>
          </a:p>
          <a:p>
            <a:pPr marL="0" indent="0" algn="ctr">
              <a:buNone/>
            </a:pPr>
            <a:r>
              <a:rPr lang="en-US" dirty="0">
                <a:solidFill>
                  <a:srgbClr val="0096D6"/>
                </a:solidFill>
              </a:rPr>
              <a:t>www.gwcancercenter.org </a:t>
            </a:r>
          </a:p>
          <a:p>
            <a:pPr marL="0" indent="0">
              <a:buNone/>
            </a:pPr>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853" r="17977"/>
          <a:stretch/>
        </p:blipFill>
        <p:spPr>
          <a:xfrm>
            <a:off x="2277208" y="2667001"/>
            <a:ext cx="552450" cy="566737"/>
          </a:xfrm>
          <a:prstGeom prst="rect">
            <a:avLst/>
          </a:prstGeom>
        </p:spPr>
      </p:pic>
      <p:sp>
        <p:nvSpPr>
          <p:cNvPr id="6" name="TextBox 5"/>
          <p:cNvSpPr txBox="1"/>
          <p:nvPr>
            <p:custDataLst>
              <p:tags r:id="rId3"/>
            </p:custDataLst>
          </p:nvPr>
        </p:nvSpPr>
        <p:spPr>
          <a:xfrm>
            <a:off x="1506415" y="4239905"/>
            <a:ext cx="9179169" cy="1246495"/>
          </a:xfrm>
          <a:prstGeom prst="rect">
            <a:avLst/>
          </a:prstGeom>
          <a:noFill/>
        </p:spPr>
        <p:txBody>
          <a:bodyPr wrap="square" rtlCol="0">
            <a:spAutoFit/>
          </a:bodyPr>
          <a:lstStyle/>
          <a:p>
            <a:pPr algn="ctr"/>
            <a:r>
              <a:rPr lang="en-US" sz="1500" i="1" dirty="0">
                <a:solidFill>
                  <a:schemeClr val="tx1">
                    <a:lumMod val="75000"/>
                    <a:lumOff val="25000"/>
                  </a:schemeClr>
                </a:solidFill>
              </a:rPr>
              <a:t>Sign-up for the GW Cancer Center’s Patient Navigation </a:t>
            </a:r>
            <a:br>
              <a:rPr lang="en-US" sz="1500" i="1" dirty="0">
                <a:solidFill>
                  <a:schemeClr val="tx1">
                    <a:lumMod val="75000"/>
                    <a:lumOff val="25000"/>
                  </a:schemeClr>
                </a:solidFill>
              </a:rPr>
            </a:br>
            <a:r>
              <a:rPr lang="en-US" sz="1500" i="1" dirty="0">
                <a:solidFill>
                  <a:schemeClr val="tx1">
                    <a:lumMod val="75000"/>
                    <a:lumOff val="25000"/>
                  </a:schemeClr>
                </a:solidFill>
              </a:rPr>
              <a:t>and Survivorship E-Newsletter</a:t>
            </a:r>
            <a:r>
              <a:rPr lang="en-US" sz="1500" dirty="0">
                <a:solidFill>
                  <a:schemeClr val="tx1">
                    <a:lumMod val="75000"/>
                    <a:lumOff val="25000"/>
                  </a:schemeClr>
                </a:solidFill>
              </a:rPr>
              <a:t>: </a:t>
            </a:r>
            <a:r>
              <a:rPr lang="en-US" sz="1500" b="1" dirty="0">
                <a:solidFill>
                  <a:srgbClr val="0096D6"/>
                </a:solidFill>
              </a:rPr>
              <a:t>bit.ly/</a:t>
            </a:r>
            <a:r>
              <a:rPr lang="en-US" sz="1500" b="1" dirty="0" err="1">
                <a:solidFill>
                  <a:srgbClr val="0096D6"/>
                </a:solidFill>
              </a:rPr>
              <a:t>PNSurvEnews</a:t>
            </a:r>
            <a:r>
              <a:rPr lang="en-US" sz="1500" dirty="0">
                <a:solidFill>
                  <a:schemeClr val="tx1">
                    <a:lumMod val="75000"/>
                    <a:lumOff val="25000"/>
                  </a:schemeClr>
                </a:solidFill>
              </a:rPr>
              <a:t>  </a:t>
            </a:r>
          </a:p>
          <a:p>
            <a:pPr algn="ctr"/>
            <a:endParaRPr lang="en-US" sz="1500" dirty="0">
              <a:solidFill>
                <a:schemeClr val="tx1">
                  <a:lumMod val="75000"/>
                  <a:lumOff val="25000"/>
                </a:schemeClr>
              </a:solidFill>
            </a:endParaRPr>
          </a:p>
          <a:p>
            <a:pPr algn="ctr"/>
            <a:r>
              <a:rPr lang="en-US" sz="1500" dirty="0">
                <a:solidFill>
                  <a:schemeClr val="tx1">
                    <a:lumMod val="75000"/>
                    <a:lumOff val="25000"/>
                  </a:schemeClr>
                </a:solidFill>
              </a:rPr>
              <a:t>S</a:t>
            </a:r>
            <a:r>
              <a:rPr lang="en-US" sz="1500" i="1" dirty="0">
                <a:solidFill>
                  <a:schemeClr val="tx1">
                    <a:lumMod val="75000"/>
                    <a:lumOff val="25000"/>
                  </a:schemeClr>
                </a:solidFill>
              </a:rPr>
              <a:t>ign-up for the GW Cancer Center’s Cancer Control </a:t>
            </a:r>
            <a:br>
              <a:rPr lang="en-US" sz="1500" i="1" dirty="0">
                <a:solidFill>
                  <a:schemeClr val="tx1">
                    <a:lumMod val="75000"/>
                    <a:lumOff val="25000"/>
                  </a:schemeClr>
                </a:solidFill>
              </a:rPr>
            </a:br>
            <a:r>
              <a:rPr lang="en-US" sz="1500" i="1" dirty="0">
                <a:solidFill>
                  <a:schemeClr val="tx1">
                    <a:lumMod val="75000"/>
                    <a:lumOff val="25000"/>
                  </a:schemeClr>
                </a:solidFill>
              </a:rPr>
              <a:t>Technical </a:t>
            </a:r>
            <a:r>
              <a:rPr lang="en-US" altLang="en-US" sz="1500" i="1" dirty="0">
                <a:solidFill>
                  <a:schemeClr val="tx1">
                    <a:lumMod val="75000"/>
                    <a:lumOff val="25000"/>
                  </a:schemeClr>
                </a:solidFill>
              </a:rPr>
              <a:t>Assistance E-Newsletter</a:t>
            </a:r>
            <a:r>
              <a:rPr lang="en-US" altLang="en-US" sz="1500" dirty="0">
                <a:solidFill>
                  <a:schemeClr val="tx1">
                    <a:lumMod val="75000"/>
                    <a:lumOff val="25000"/>
                  </a:schemeClr>
                </a:solidFill>
              </a:rPr>
              <a:t>: </a:t>
            </a:r>
            <a:r>
              <a:rPr lang="en-US" sz="1500" b="1" dirty="0">
                <a:solidFill>
                  <a:srgbClr val="0096D6"/>
                </a:solidFill>
              </a:rPr>
              <a:t>bit.ly/</a:t>
            </a:r>
            <a:r>
              <a:rPr lang="en-US" sz="1500" b="1" dirty="0" err="1">
                <a:solidFill>
                  <a:srgbClr val="0096D6"/>
                </a:solidFill>
              </a:rPr>
              <a:t>TAPenews</a:t>
            </a:r>
            <a:r>
              <a:rPr lang="en-US" sz="1500" b="1" dirty="0">
                <a:solidFill>
                  <a:srgbClr val="0096D6"/>
                </a:solidFill>
              </a:rPr>
              <a:t> </a:t>
            </a:r>
          </a:p>
        </p:txBody>
      </p:sp>
    </p:spTree>
    <p:extLst>
      <p:ext uri="{BB962C8B-B14F-4D97-AF65-F5344CB8AC3E}">
        <p14:creationId xmlns:p14="http://schemas.microsoft.com/office/powerpoint/2010/main" val="316195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14313"/>
            <a:ext cx="8229600" cy="1143000"/>
          </a:xfrm>
        </p:spPr>
        <p:txBody>
          <a:bodyPr>
            <a:normAutofit/>
          </a:bodyPr>
          <a:lstStyle/>
          <a:p>
            <a:r>
              <a:rPr lang="en-US" dirty="0"/>
              <a:t>Disclosure</a:t>
            </a:r>
          </a:p>
        </p:txBody>
      </p:sp>
      <p:sp>
        <p:nvSpPr>
          <p:cNvPr id="3" name="Content Placeholder 2"/>
          <p:cNvSpPr>
            <a:spLocks noGrp="1"/>
          </p:cNvSpPr>
          <p:nvPr>
            <p:ph idx="1"/>
            <p:custDataLst>
              <p:tags r:id="rId2"/>
            </p:custDataLst>
          </p:nvPr>
        </p:nvSpPr>
        <p:spPr>
          <a:xfrm>
            <a:off x="464456" y="1357313"/>
            <a:ext cx="11117943" cy="4038599"/>
          </a:xfrm>
        </p:spPr>
        <p:txBody>
          <a:bodyPr>
            <a:normAutofit/>
          </a:bodyPr>
          <a:lstStyle/>
          <a:p>
            <a:pPr marL="0" indent="0" eaLnBrk="1" hangingPunct="1">
              <a:buNone/>
              <a:defRPr/>
            </a:pPr>
            <a:r>
              <a:rPr lang="en-US" sz="2000" dirty="0">
                <a:solidFill>
                  <a:srgbClr val="000000">
                    <a:lumMod val="75000"/>
                    <a:lumOff val="25000"/>
                  </a:srgbClr>
                </a:solidFill>
                <a:latin typeface="Arial"/>
              </a:rPr>
              <a:t>This American Society of Clinical Oncology (ASCO) Guideline summary was prepared by GW Cancer Center. Any summaries or commentary appearing herein were not prepared or reviewed by American Society of Clinical Oncology, Inc. (ASCO) or the editors of Journal of Clinical Oncology® (JCO). The ideas and opinions expressed herein do not necessarily reflect those of ASCO, the editors of JCO, or GW Cancer Center. The mention of any company, product, service, or therapy does not constitute an endorsement by ASCO. It is the responsibility of the treating physician or other health care provider, relying on independent experience and knowledge of the patient, to determine drug dosages and the best treatment for the patient. ASCO, the editors of JCO, and GW Cancer Center assume no responsibility for any injury or damage to persons or property arising out of or related to any use of these materials or any errors or omissions. This material has been reviewed by the speaker and deemed to be appropriate for continuing education.</a:t>
            </a:r>
          </a:p>
          <a:p>
            <a:pPr marL="0" indent="0">
              <a:buNone/>
            </a:pPr>
            <a:endParaRPr lang="en-US" sz="2000" dirty="0"/>
          </a:p>
        </p:txBody>
      </p:sp>
    </p:spTree>
    <p:extLst>
      <p:ext uri="{BB962C8B-B14F-4D97-AF65-F5344CB8AC3E}">
        <p14:creationId xmlns:p14="http://schemas.microsoft.com/office/powerpoint/2010/main" val="82739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0" y="272141"/>
            <a:ext cx="8229600" cy="1143000"/>
          </a:xfrm>
        </p:spPr>
        <p:txBody>
          <a:bodyPr/>
          <a:lstStyle/>
          <a:p>
            <a:r>
              <a:rPr lang="en-US" dirty="0"/>
              <a:t>Learning Objectives</a:t>
            </a:r>
          </a:p>
        </p:txBody>
      </p:sp>
      <p:sp>
        <p:nvSpPr>
          <p:cNvPr id="3" name="Content Placeholder 2"/>
          <p:cNvSpPr>
            <a:spLocks noGrp="1"/>
          </p:cNvSpPr>
          <p:nvPr>
            <p:ph idx="1"/>
            <p:custDataLst>
              <p:tags r:id="rId2"/>
            </p:custDataLst>
          </p:nvPr>
        </p:nvSpPr>
        <p:spPr/>
        <p:txBody>
          <a:bodyPr>
            <a:normAutofit/>
          </a:bodyPr>
          <a:lstStyle/>
          <a:p>
            <a:r>
              <a:rPr lang="en-US" dirty="0"/>
              <a:t>Identify chemotherapy agents associated with neuropathy in adult patients with cancer and associated symptoms</a:t>
            </a:r>
          </a:p>
          <a:p>
            <a:r>
              <a:rPr lang="en-US" dirty="0"/>
              <a:t>Describe strategies to prevent chemotherapy-induced peripheral neuropathy</a:t>
            </a:r>
          </a:p>
          <a:p>
            <a:r>
              <a:rPr lang="en-US" dirty="0"/>
              <a:t>Describe strategies to treat chemotherapy-induced peripheral neuropathy that develops during or after neurotoxic chemotherapy</a:t>
            </a:r>
          </a:p>
        </p:txBody>
      </p:sp>
    </p:spTree>
    <p:extLst>
      <p:ext uri="{BB962C8B-B14F-4D97-AF65-F5344CB8AC3E}">
        <p14:creationId xmlns:p14="http://schemas.microsoft.com/office/powerpoint/2010/main" val="926404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3898-D7CC-E540-87B6-A17368C4F150}"/>
              </a:ext>
            </a:extLst>
          </p:cNvPr>
          <p:cNvSpPr>
            <a:spLocks noGrp="1"/>
          </p:cNvSpPr>
          <p:nvPr>
            <p:ph type="title"/>
          </p:nvPr>
        </p:nvSpPr>
        <p:spPr/>
        <p:txBody>
          <a:bodyPr>
            <a:normAutofit/>
          </a:bodyPr>
          <a:lstStyle/>
          <a:p>
            <a:r>
              <a:rPr lang="en-US" dirty="0"/>
              <a:t>Chemotherapy-Induced Neuropathy</a:t>
            </a:r>
          </a:p>
        </p:txBody>
      </p:sp>
      <p:sp>
        <p:nvSpPr>
          <p:cNvPr id="3" name="Content Placeholder 2">
            <a:extLst>
              <a:ext uri="{FF2B5EF4-FFF2-40B4-BE49-F238E27FC236}">
                <a16:creationId xmlns:a16="http://schemas.microsoft.com/office/drawing/2014/main" id="{EF433C6D-0001-5740-9ACD-8B8B4B0A8A8B}"/>
              </a:ext>
            </a:extLst>
          </p:cNvPr>
          <p:cNvSpPr>
            <a:spLocks noGrp="1"/>
          </p:cNvSpPr>
          <p:nvPr>
            <p:ph idx="1"/>
          </p:nvPr>
        </p:nvSpPr>
        <p:spPr>
          <a:xfrm>
            <a:off x="820056" y="1461702"/>
            <a:ext cx="7409543" cy="3810000"/>
          </a:xfrm>
        </p:spPr>
        <p:txBody>
          <a:bodyPr>
            <a:normAutofit/>
          </a:bodyPr>
          <a:lstStyle/>
          <a:p>
            <a:r>
              <a:rPr lang="en-US" dirty="0"/>
              <a:t>Chemotherapy-induced neuropathy is a serious clinical problem caused by cytotoxic drugs</a:t>
            </a:r>
          </a:p>
          <a:p>
            <a:r>
              <a:rPr lang="en-US" dirty="0"/>
              <a:t>Oxaliplatin and paclitaxel cause acute neuropathy</a:t>
            </a:r>
          </a:p>
        </p:txBody>
      </p:sp>
      <p:pic>
        <p:nvPicPr>
          <p:cNvPr id="6" name="Picture 5" descr="A person sitting on a couch&#10;&#10;Description automatically generated">
            <a:extLst>
              <a:ext uri="{FF2B5EF4-FFF2-40B4-BE49-F238E27FC236}">
                <a16:creationId xmlns:a16="http://schemas.microsoft.com/office/drawing/2014/main" id="{E73CC50F-9211-4F9D-84E8-35EDA6C70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8449" y="1407886"/>
            <a:ext cx="2235200" cy="3352800"/>
          </a:xfrm>
          <a:prstGeom prst="rect">
            <a:avLst/>
          </a:prstGeom>
        </p:spPr>
      </p:pic>
      <p:sp>
        <p:nvSpPr>
          <p:cNvPr id="7" name="TextBox 6">
            <a:extLst>
              <a:ext uri="{FF2B5EF4-FFF2-40B4-BE49-F238E27FC236}">
                <a16:creationId xmlns:a16="http://schemas.microsoft.com/office/drawing/2014/main" id="{C31ACD98-01E4-4450-B854-035E1820E0A6}"/>
              </a:ext>
            </a:extLst>
          </p:cNvPr>
          <p:cNvSpPr txBox="1"/>
          <p:nvPr/>
        </p:nvSpPr>
        <p:spPr>
          <a:xfrm>
            <a:off x="9177563" y="4800750"/>
            <a:ext cx="2533649"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iStock library authorized by subscription</a:t>
            </a:r>
            <a:endParaRPr lang="en-US" sz="1100" dirty="0"/>
          </a:p>
        </p:txBody>
      </p:sp>
      <p:sp>
        <p:nvSpPr>
          <p:cNvPr id="8" name="TextBox 7">
            <a:extLst>
              <a:ext uri="{FF2B5EF4-FFF2-40B4-BE49-F238E27FC236}">
                <a16:creationId xmlns:a16="http://schemas.microsoft.com/office/drawing/2014/main" id="{D04F5FC4-4040-4D5E-A316-4DA74C57EA7A}"/>
              </a:ext>
            </a:extLst>
          </p:cNvPr>
          <p:cNvSpPr txBox="1"/>
          <p:nvPr/>
        </p:nvSpPr>
        <p:spPr>
          <a:xfrm>
            <a:off x="10631997" y="5271702"/>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2164515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C942-FEA4-8242-9D16-7A8658466938}"/>
              </a:ext>
            </a:extLst>
          </p:cNvPr>
          <p:cNvSpPr>
            <a:spLocks noGrp="1"/>
          </p:cNvSpPr>
          <p:nvPr>
            <p:ph type="title"/>
          </p:nvPr>
        </p:nvSpPr>
        <p:spPr/>
        <p:txBody>
          <a:bodyPr/>
          <a:lstStyle/>
          <a:p>
            <a:r>
              <a:rPr lang="en-US" dirty="0"/>
              <a:t>Acute </a:t>
            </a:r>
            <a:r>
              <a:rPr lang="en-US" dirty="0" err="1"/>
              <a:t>Oxaliplatin</a:t>
            </a:r>
            <a:r>
              <a:rPr lang="en-US" dirty="0"/>
              <a:t>-Induced Neuropathy</a:t>
            </a:r>
          </a:p>
        </p:txBody>
      </p:sp>
      <p:sp>
        <p:nvSpPr>
          <p:cNvPr id="3" name="Content Placeholder 2">
            <a:extLst>
              <a:ext uri="{FF2B5EF4-FFF2-40B4-BE49-F238E27FC236}">
                <a16:creationId xmlns:a16="http://schemas.microsoft.com/office/drawing/2014/main" id="{9E77F899-DF1E-BE47-908E-0F131CD3BAFE}"/>
              </a:ext>
            </a:extLst>
          </p:cNvPr>
          <p:cNvSpPr>
            <a:spLocks noGrp="1"/>
          </p:cNvSpPr>
          <p:nvPr>
            <p:ph idx="1"/>
          </p:nvPr>
        </p:nvSpPr>
        <p:spPr>
          <a:xfrm>
            <a:off x="762000" y="1454751"/>
            <a:ext cx="6400800" cy="3810000"/>
          </a:xfrm>
        </p:spPr>
        <p:txBody>
          <a:bodyPr>
            <a:normAutofit fontScale="92500" lnSpcReduction="20000"/>
          </a:bodyPr>
          <a:lstStyle/>
          <a:p>
            <a:r>
              <a:rPr lang="en-US" dirty="0"/>
              <a:t>Characterized by</a:t>
            </a:r>
          </a:p>
          <a:p>
            <a:pPr lvl="1"/>
            <a:r>
              <a:rPr lang="en-US" dirty="0"/>
              <a:t>Cold sensitivity </a:t>
            </a:r>
          </a:p>
          <a:p>
            <a:pPr lvl="1"/>
            <a:r>
              <a:rPr lang="en-US" dirty="0"/>
              <a:t>Sore throat &amp; discomfort swallowing cold liquids</a:t>
            </a:r>
          </a:p>
          <a:p>
            <a:pPr lvl="1"/>
            <a:r>
              <a:rPr lang="en-US" dirty="0"/>
              <a:t>Muscle cramps</a:t>
            </a:r>
          </a:p>
          <a:p>
            <a:r>
              <a:rPr lang="en-US" dirty="0"/>
              <a:t>Severity peaks 2-3 days after each dose</a:t>
            </a:r>
          </a:p>
          <a:p>
            <a:r>
              <a:rPr lang="en-US" dirty="0"/>
              <a:t>Subsequent treatment cycles double the magnitude of severity</a:t>
            </a:r>
          </a:p>
        </p:txBody>
      </p:sp>
      <p:pic>
        <p:nvPicPr>
          <p:cNvPr id="5" name="Picture 4" descr="A person looking at a phone&#10;&#10;Description automatically generated with low confidence">
            <a:extLst>
              <a:ext uri="{FF2B5EF4-FFF2-40B4-BE49-F238E27FC236}">
                <a16:creationId xmlns:a16="http://schemas.microsoft.com/office/drawing/2014/main" id="{54209A2B-2119-9E4A-A6BC-48E8F6F93ABA}"/>
              </a:ext>
            </a:extLst>
          </p:cNvPr>
          <p:cNvPicPr>
            <a:picLocks noChangeAspect="1"/>
          </p:cNvPicPr>
          <p:nvPr/>
        </p:nvPicPr>
        <p:blipFill rotWithShape="1">
          <a:blip r:embed="rId3">
            <a:extLst>
              <a:ext uri="{28A0092B-C50C-407E-A947-70E740481C1C}">
                <a14:useLocalDpi xmlns:a14="http://schemas.microsoft.com/office/drawing/2010/main" val="0"/>
              </a:ext>
            </a:extLst>
          </a:blip>
          <a:srcRect l="42549" t="12222" r="4360" b="14444"/>
          <a:stretch/>
        </p:blipFill>
        <p:spPr>
          <a:xfrm>
            <a:off x="8610600" y="1490288"/>
            <a:ext cx="2533650" cy="2933700"/>
          </a:xfrm>
          <a:prstGeom prst="rect">
            <a:avLst/>
          </a:prstGeom>
        </p:spPr>
      </p:pic>
      <p:sp>
        <p:nvSpPr>
          <p:cNvPr id="6" name="TextBox 5">
            <a:extLst>
              <a:ext uri="{FF2B5EF4-FFF2-40B4-BE49-F238E27FC236}">
                <a16:creationId xmlns:a16="http://schemas.microsoft.com/office/drawing/2014/main" id="{5E9E476A-D6D6-44BE-A708-D504CA7009B2}"/>
              </a:ext>
            </a:extLst>
          </p:cNvPr>
          <p:cNvSpPr txBox="1"/>
          <p:nvPr/>
        </p:nvSpPr>
        <p:spPr>
          <a:xfrm>
            <a:off x="8625115" y="4466476"/>
            <a:ext cx="2533649"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
        <p:nvSpPr>
          <p:cNvPr id="7" name="TextBox 6">
            <a:extLst>
              <a:ext uri="{FF2B5EF4-FFF2-40B4-BE49-F238E27FC236}">
                <a16:creationId xmlns:a16="http://schemas.microsoft.com/office/drawing/2014/main" id="{76A67C16-DDD4-4F80-9AE9-2CDA4505528A}"/>
              </a:ext>
            </a:extLst>
          </p:cNvPr>
          <p:cNvSpPr txBox="1"/>
          <p:nvPr/>
        </p:nvSpPr>
        <p:spPr>
          <a:xfrm>
            <a:off x="10690054" y="5264751"/>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146779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2FA8-68FC-1E48-B181-44EDA399D993}"/>
              </a:ext>
            </a:extLst>
          </p:cNvPr>
          <p:cNvSpPr>
            <a:spLocks noGrp="1"/>
          </p:cNvSpPr>
          <p:nvPr>
            <p:ph type="title"/>
          </p:nvPr>
        </p:nvSpPr>
        <p:spPr/>
        <p:txBody>
          <a:bodyPr>
            <a:normAutofit/>
          </a:bodyPr>
          <a:lstStyle/>
          <a:p>
            <a:r>
              <a:rPr lang="en-US" dirty="0"/>
              <a:t>Acute Paclitaxel-Induced Neuropathy</a:t>
            </a:r>
          </a:p>
        </p:txBody>
      </p:sp>
      <p:sp>
        <p:nvSpPr>
          <p:cNvPr id="3" name="Content Placeholder 2">
            <a:extLst>
              <a:ext uri="{FF2B5EF4-FFF2-40B4-BE49-F238E27FC236}">
                <a16:creationId xmlns:a16="http://schemas.microsoft.com/office/drawing/2014/main" id="{8964430A-C975-184D-9FD5-028F1009382C}"/>
              </a:ext>
            </a:extLst>
          </p:cNvPr>
          <p:cNvSpPr>
            <a:spLocks noGrp="1"/>
          </p:cNvSpPr>
          <p:nvPr>
            <p:ph idx="1"/>
          </p:nvPr>
        </p:nvSpPr>
        <p:spPr>
          <a:xfrm>
            <a:off x="609600" y="1429657"/>
            <a:ext cx="5791200" cy="3810000"/>
          </a:xfrm>
        </p:spPr>
        <p:txBody>
          <a:bodyPr>
            <a:normAutofit lnSpcReduction="10000"/>
          </a:bodyPr>
          <a:lstStyle/>
          <a:p>
            <a:r>
              <a:rPr lang="en-US" dirty="0"/>
              <a:t>Causes manifestation of acute neuropathy</a:t>
            </a:r>
          </a:p>
          <a:p>
            <a:pPr lvl="1"/>
            <a:r>
              <a:rPr lang="en-US" dirty="0"/>
              <a:t>Peaks 2-3 days after each dose</a:t>
            </a:r>
          </a:p>
          <a:p>
            <a:r>
              <a:rPr lang="en-US" dirty="0"/>
              <a:t>Symptoms are primarily pain in the truncal/ hip distribution</a:t>
            </a:r>
            <a:endParaRPr lang="en-US" dirty="0">
              <a:cs typeface="Arial"/>
            </a:endParaRPr>
          </a:p>
          <a:p>
            <a:r>
              <a:rPr lang="en-US" dirty="0"/>
              <a:t>Symptoms tend to resolve  between doses</a:t>
            </a:r>
          </a:p>
        </p:txBody>
      </p:sp>
      <p:pic>
        <p:nvPicPr>
          <p:cNvPr id="5" name="Picture 4">
            <a:extLst>
              <a:ext uri="{FF2B5EF4-FFF2-40B4-BE49-F238E27FC236}">
                <a16:creationId xmlns:a16="http://schemas.microsoft.com/office/drawing/2014/main" id="{C7F9B926-293D-E04A-882D-AFD19A98D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t="25555" r="2593" b="26667"/>
          <a:stretch/>
        </p:blipFill>
        <p:spPr>
          <a:xfrm>
            <a:off x="7370930" y="1641231"/>
            <a:ext cx="4002279" cy="2775774"/>
          </a:xfrm>
          <a:prstGeom prst="rect">
            <a:avLst/>
          </a:prstGeom>
        </p:spPr>
      </p:pic>
      <p:sp>
        <p:nvSpPr>
          <p:cNvPr id="6" name="TextBox 5">
            <a:extLst>
              <a:ext uri="{FF2B5EF4-FFF2-40B4-BE49-F238E27FC236}">
                <a16:creationId xmlns:a16="http://schemas.microsoft.com/office/drawing/2014/main" id="{1B890E3E-F02F-468F-9101-D9F3C4A3D03E}"/>
              </a:ext>
            </a:extLst>
          </p:cNvPr>
          <p:cNvSpPr txBox="1"/>
          <p:nvPr/>
        </p:nvSpPr>
        <p:spPr>
          <a:xfrm>
            <a:off x="10617200" y="5239657"/>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
        <p:nvSpPr>
          <p:cNvPr id="7" name="TextBox 6">
            <a:extLst>
              <a:ext uri="{FF2B5EF4-FFF2-40B4-BE49-F238E27FC236}">
                <a16:creationId xmlns:a16="http://schemas.microsoft.com/office/drawing/2014/main" id="{7364D13E-39D6-43D9-ABAA-2977809CD252}"/>
              </a:ext>
            </a:extLst>
          </p:cNvPr>
          <p:cNvSpPr txBox="1"/>
          <p:nvPr/>
        </p:nvSpPr>
        <p:spPr>
          <a:xfrm>
            <a:off x="7354867" y="4427891"/>
            <a:ext cx="4002279" cy="261610"/>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Tree>
    <p:extLst>
      <p:ext uri="{BB962C8B-B14F-4D97-AF65-F5344CB8AC3E}">
        <p14:creationId xmlns:p14="http://schemas.microsoft.com/office/powerpoint/2010/main" val="297860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2FA8-68FC-1E48-B181-44EDA399D993}"/>
              </a:ext>
            </a:extLst>
          </p:cNvPr>
          <p:cNvSpPr>
            <a:spLocks noGrp="1"/>
          </p:cNvSpPr>
          <p:nvPr>
            <p:ph type="title"/>
          </p:nvPr>
        </p:nvSpPr>
        <p:spPr/>
        <p:txBody>
          <a:bodyPr>
            <a:normAutofit fontScale="90000"/>
          </a:bodyPr>
          <a:lstStyle/>
          <a:p>
            <a:r>
              <a:rPr lang="en-US" dirty="0"/>
              <a:t>Other Chemotherapy-Induced Peripheral Neuropathies </a:t>
            </a:r>
          </a:p>
        </p:txBody>
      </p:sp>
      <p:sp>
        <p:nvSpPr>
          <p:cNvPr id="3" name="Content Placeholder 2">
            <a:extLst>
              <a:ext uri="{FF2B5EF4-FFF2-40B4-BE49-F238E27FC236}">
                <a16:creationId xmlns:a16="http://schemas.microsoft.com/office/drawing/2014/main" id="{8964430A-C975-184D-9FD5-028F1009382C}"/>
              </a:ext>
            </a:extLst>
          </p:cNvPr>
          <p:cNvSpPr>
            <a:spLocks noGrp="1"/>
          </p:cNvSpPr>
          <p:nvPr>
            <p:ph idx="1"/>
          </p:nvPr>
        </p:nvSpPr>
        <p:spPr>
          <a:xfrm>
            <a:off x="631370" y="1585074"/>
            <a:ext cx="6683830" cy="4053726"/>
          </a:xfrm>
        </p:spPr>
        <p:txBody>
          <a:bodyPr>
            <a:normAutofit fontScale="85000" lnSpcReduction="10000"/>
          </a:bodyPr>
          <a:lstStyle/>
          <a:p>
            <a:r>
              <a:rPr lang="en-US" dirty="0"/>
              <a:t>Vinca alkaloids: Most severe symptoms appear a few days after administration of the drug, autonomic nervous system impairment may be severe</a:t>
            </a:r>
          </a:p>
          <a:p>
            <a:r>
              <a:rPr lang="en-US" dirty="0"/>
              <a:t>Cisplatin: May affect upper and lower limbs, and the symptoms may last for months</a:t>
            </a:r>
          </a:p>
          <a:p>
            <a:r>
              <a:rPr lang="en-US" dirty="0"/>
              <a:t>Bortezomib: Neuropathy is very painful and may be experienced after the very first cycles of treatment </a:t>
            </a:r>
          </a:p>
        </p:txBody>
      </p:sp>
      <p:sp>
        <p:nvSpPr>
          <p:cNvPr id="6" name="TextBox 5">
            <a:extLst>
              <a:ext uri="{FF2B5EF4-FFF2-40B4-BE49-F238E27FC236}">
                <a16:creationId xmlns:a16="http://schemas.microsoft.com/office/drawing/2014/main" id="{1B890E3E-F02F-468F-9101-D9F3C4A3D03E}"/>
              </a:ext>
            </a:extLst>
          </p:cNvPr>
          <p:cNvSpPr txBox="1"/>
          <p:nvPr/>
        </p:nvSpPr>
        <p:spPr>
          <a:xfrm>
            <a:off x="8218345" y="5029200"/>
            <a:ext cx="3991798" cy="461665"/>
          </a:xfrm>
          <a:prstGeom prst="rect">
            <a:avLst/>
          </a:prstGeom>
          <a:noFill/>
        </p:spPr>
        <p:txBody>
          <a:bodyPr wrap="none" rtlCol="0">
            <a:spAutoFit/>
          </a:bodyPr>
          <a:lstStyle/>
          <a:p>
            <a:r>
              <a:rPr lang="en-US" sz="1200" i="1" dirty="0">
                <a:solidFill>
                  <a:schemeClr val="bg2"/>
                </a:solidFill>
              </a:rPr>
              <a:t>Aronson, 2016; </a:t>
            </a:r>
            <a:r>
              <a:rPr lang="en-US" sz="1200" i="1" dirty="0" err="1">
                <a:solidFill>
                  <a:schemeClr val="bg2"/>
                </a:solidFill>
              </a:rPr>
              <a:t>Bilińska</a:t>
            </a:r>
            <a:r>
              <a:rPr lang="en-US" sz="1200" i="1" dirty="0">
                <a:solidFill>
                  <a:schemeClr val="bg2"/>
                </a:solidFill>
              </a:rPr>
              <a:t> et al., 2013; </a:t>
            </a:r>
            <a:r>
              <a:rPr lang="en-US" sz="1200" i="1" dirty="0" err="1">
                <a:solidFill>
                  <a:schemeClr val="bg2"/>
                </a:solidFill>
              </a:rPr>
              <a:t>Moudi</a:t>
            </a:r>
            <a:r>
              <a:rPr lang="en-US" sz="1200" i="1" dirty="0">
                <a:solidFill>
                  <a:schemeClr val="bg2"/>
                </a:solidFill>
              </a:rPr>
              <a:t> et al., 2013; </a:t>
            </a:r>
          </a:p>
          <a:p>
            <a:r>
              <a:rPr lang="en-US" sz="1200" i="1" dirty="0" err="1">
                <a:solidFill>
                  <a:schemeClr val="bg2"/>
                </a:solidFill>
              </a:rPr>
              <a:t>Strabova</a:t>
            </a:r>
            <a:r>
              <a:rPr lang="en-US" sz="1200" i="1" dirty="0">
                <a:solidFill>
                  <a:schemeClr val="bg2"/>
                </a:solidFill>
              </a:rPr>
              <a:t> &amp; Vetter, 2017; Yamamoto &amp; </a:t>
            </a:r>
            <a:r>
              <a:rPr lang="en-US" sz="1200" i="1" dirty="0" err="1">
                <a:solidFill>
                  <a:schemeClr val="bg2"/>
                </a:solidFill>
              </a:rPr>
              <a:t>Egashira</a:t>
            </a:r>
            <a:r>
              <a:rPr lang="en-US" sz="1200" i="1" dirty="0">
                <a:solidFill>
                  <a:schemeClr val="bg2"/>
                </a:solidFill>
              </a:rPr>
              <a:t>, 2021</a:t>
            </a:r>
          </a:p>
        </p:txBody>
      </p:sp>
      <p:sp>
        <p:nvSpPr>
          <p:cNvPr id="7" name="TextBox 6">
            <a:extLst>
              <a:ext uri="{FF2B5EF4-FFF2-40B4-BE49-F238E27FC236}">
                <a16:creationId xmlns:a16="http://schemas.microsoft.com/office/drawing/2014/main" id="{7364D13E-39D6-43D9-ABAA-2977809CD252}"/>
              </a:ext>
            </a:extLst>
          </p:cNvPr>
          <p:cNvSpPr txBox="1"/>
          <p:nvPr/>
        </p:nvSpPr>
        <p:spPr>
          <a:xfrm>
            <a:off x="7696200" y="4393644"/>
            <a:ext cx="3991797" cy="261610"/>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iStock library authorized by subscription</a:t>
            </a:r>
            <a:endParaRPr lang="en-US" sz="1100" dirty="0"/>
          </a:p>
        </p:txBody>
      </p:sp>
      <p:pic>
        <p:nvPicPr>
          <p:cNvPr id="8" name="Picture 7" descr="A picture containing text, indoor&#10;&#10;Description automatically generated">
            <a:extLst>
              <a:ext uri="{FF2B5EF4-FFF2-40B4-BE49-F238E27FC236}">
                <a16:creationId xmlns:a16="http://schemas.microsoft.com/office/drawing/2014/main" id="{C9557158-ED55-3A42-6888-4F728711C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655525"/>
            <a:ext cx="3991798" cy="2661199"/>
          </a:xfrm>
          <a:prstGeom prst="rect">
            <a:avLst/>
          </a:prstGeom>
        </p:spPr>
      </p:pic>
    </p:spTree>
    <p:extLst>
      <p:ext uri="{BB962C8B-B14F-4D97-AF65-F5344CB8AC3E}">
        <p14:creationId xmlns:p14="http://schemas.microsoft.com/office/powerpoint/2010/main" val="75692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D954-AB4B-3748-B6CD-5CECF9D40C06}"/>
              </a:ext>
            </a:extLst>
          </p:cNvPr>
          <p:cNvSpPr>
            <a:spLocks noGrp="1"/>
          </p:cNvSpPr>
          <p:nvPr>
            <p:ph type="title"/>
          </p:nvPr>
        </p:nvSpPr>
        <p:spPr/>
        <p:txBody>
          <a:bodyPr>
            <a:normAutofit/>
          </a:bodyPr>
          <a:lstStyle/>
          <a:p>
            <a:r>
              <a:rPr lang="en-US" dirty="0"/>
              <a:t>Chronic Chemotherapy-Induced Neuropathy</a:t>
            </a:r>
          </a:p>
        </p:txBody>
      </p:sp>
      <p:sp>
        <p:nvSpPr>
          <p:cNvPr id="3" name="Content Placeholder 2">
            <a:extLst>
              <a:ext uri="{FF2B5EF4-FFF2-40B4-BE49-F238E27FC236}">
                <a16:creationId xmlns:a16="http://schemas.microsoft.com/office/drawing/2014/main" id="{8B0C28EB-5A0B-034E-BEA7-2F91AD003A1D}"/>
              </a:ext>
            </a:extLst>
          </p:cNvPr>
          <p:cNvSpPr>
            <a:spLocks noGrp="1"/>
          </p:cNvSpPr>
          <p:nvPr>
            <p:ph idx="1"/>
          </p:nvPr>
        </p:nvSpPr>
        <p:spPr>
          <a:xfrm>
            <a:off x="838200" y="1487102"/>
            <a:ext cx="6553200" cy="3810000"/>
          </a:xfrm>
        </p:spPr>
        <p:txBody>
          <a:bodyPr>
            <a:normAutofit fontScale="92500" lnSpcReduction="20000"/>
          </a:bodyPr>
          <a:lstStyle/>
          <a:p>
            <a:r>
              <a:rPr lang="en-US" dirty="0"/>
              <a:t>Similar distal distribution for </a:t>
            </a:r>
            <a:r>
              <a:rPr lang="en-US" dirty="0" err="1"/>
              <a:t>oxaliplatin</a:t>
            </a:r>
            <a:r>
              <a:rPr lang="en-US" dirty="0"/>
              <a:t> and paclitaxel</a:t>
            </a:r>
          </a:p>
          <a:p>
            <a:r>
              <a:rPr lang="en-US" dirty="0"/>
              <a:t>Primarily sensory neuropathy, but with different sensory modalities involvement</a:t>
            </a:r>
          </a:p>
          <a:p>
            <a:r>
              <a:rPr lang="en-US" dirty="0"/>
              <a:t>After chemotherapy</a:t>
            </a:r>
            <a:endParaRPr lang="en-US" dirty="0">
              <a:cs typeface="Arial"/>
            </a:endParaRPr>
          </a:p>
          <a:p>
            <a:pPr lvl="1"/>
            <a:r>
              <a:rPr lang="en-US" dirty="0"/>
              <a:t>Paclitaxel: Improves over time</a:t>
            </a:r>
          </a:p>
          <a:p>
            <a:pPr lvl="1"/>
            <a:r>
              <a:rPr lang="en-US" dirty="0"/>
              <a:t>Oxaliplatin: Worsens for 2-3 months and then frequently starts to improve</a:t>
            </a:r>
          </a:p>
        </p:txBody>
      </p:sp>
      <p:pic>
        <p:nvPicPr>
          <p:cNvPr id="9" name="Picture 8" descr="Old woman relaxing at home">
            <a:extLst>
              <a:ext uri="{FF2B5EF4-FFF2-40B4-BE49-F238E27FC236}">
                <a16:creationId xmlns:a16="http://schemas.microsoft.com/office/drawing/2014/main" id="{0E00C113-2636-D546-BA57-748F14660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33"/>
          <a:stretch/>
        </p:blipFill>
        <p:spPr>
          <a:xfrm>
            <a:off x="7924800" y="1600201"/>
            <a:ext cx="3067049" cy="3315729"/>
          </a:xfrm>
          <a:prstGeom prst="rect">
            <a:avLst/>
          </a:prstGeom>
        </p:spPr>
      </p:pic>
      <p:sp>
        <p:nvSpPr>
          <p:cNvPr id="5" name="TextBox 4">
            <a:extLst>
              <a:ext uri="{FF2B5EF4-FFF2-40B4-BE49-F238E27FC236}">
                <a16:creationId xmlns:a16="http://schemas.microsoft.com/office/drawing/2014/main" id="{45C956ED-46D2-40BE-B730-96D1757A7839}"/>
              </a:ext>
            </a:extLst>
          </p:cNvPr>
          <p:cNvSpPr txBox="1"/>
          <p:nvPr/>
        </p:nvSpPr>
        <p:spPr>
          <a:xfrm>
            <a:off x="7924800" y="4915930"/>
            <a:ext cx="3200400" cy="430887"/>
          </a:xfrm>
          <a:prstGeom prst="rect">
            <a:avLst/>
          </a:prstGeom>
          <a:noFill/>
        </p:spPr>
        <p:txBody>
          <a:bodyPr wrap="square" rtlCol="0">
            <a:spAutoFit/>
          </a:bodyPr>
          <a:lstStyle/>
          <a:p>
            <a:r>
              <a:rPr lang="en-US" sz="1100" dirty="0">
                <a:solidFill>
                  <a:srgbClr val="222222"/>
                </a:solidFill>
                <a:latin typeface="verdana" panose="020B0604030504040204" pitchFamily="34" charset="0"/>
              </a:rPr>
              <a:t>Photo from Canva library authorized by subscription</a:t>
            </a:r>
            <a:endParaRPr lang="en-US" sz="1100" dirty="0"/>
          </a:p>
        </p:txBody>
      </p:sp>
      <p:sp>
        <p:nvSpPr>
          <p:cNvPr id="6" name="TextBox 5">
            <a:extLst>
              <a:ext uri="{FF2B5EF4-FFF2-40B4-BE49-F238E27FC236}">
                <a16:creationId xmlns:a16="http://schemas.microsoft.com/office/drawing/2014/main" id="{6ABAE988-1C25-40DD-A031-92A77D0EDADA}"/>
              </a:ext>
            </a:extLst>
          </p:cNvPr>
          <p:cNvSpPr txBox="1"/>
          <p:nvPr/>
        </p:nvSpPr>
        <p:spPr>
          <a:xfrm>
            <a:off x="10613854" y="5297102"/>
            <a:ext cx="1479892" cy="276999"/>
          </a:xfrm>
          <a:prstGeom prst="rect">
            <a:avLst/>
          </a:prstGeom>
          <a:noFill/>
        </p:spPr>
        <p:txBody>
          <a:bodyPr wrap="none" rtlCol="0">
            <a:spAutoFit/>
          </a:bodyPr>
          <a:lstStyle/>
          <a:p>
            <a:r>
              <a:rPr lang="en-US" sz="1200" i="1" dirty="0" err="1">
                <a:solidFill>
                  <a:schemeClr val="bg2"/>
                </a:solidFill>
              </a:rPr>
              <a:t>Loprinzi</a:t>
            </a:r>
            <a:r>
              <a:rPr lang="en-US" sz="1200" i="1" dirty="0">
                <a:solidFill>
                  <a:schemeClr val="bg2"/>
                </a:solidFill>
              </a:rPr>
              <a:t> et al, 2020</a:t>
            </a:r>
          </a:p>
        </p:txBody>
      </p:sp>
    </p:spTree>
    <p:extLst>
      <p:ext uri="{BB962C8B-B14F-4D97-AF65-F5344CB8AC3E}">
        <p14:creationId xmlns:p14="http://schemas.microsoft.com/office/powerpoint/2010/main" val="1091131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93E3F4C4-255E-4402-97CA-BD77DFC4EDD1}&quot;/&gt;&lt;isInvalidForFieldText val=&quot;0&quot;/&gt;&lt;Image&gt;&lt;filename val=&quot;C:\Users\rbraz\AppData\Local\Temp\CP10976621448484Session\CPTrustFolder10976621448484\PPTImport10976621952359\data\asimages\{93E3F4C4-255E-4402-97CA-BD77DFC4EDD1}_4.png&quot;/&gt;&lt;left val=&quot;24&quot;/&gt;&lt;top val=&quot;31&quot;/&gt;&lt;width val=&quot;888&quot;/&gt;&lt;height val=&quot;12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85B4271E-8376-4C68-83AC-E6686BB0EB31}&quot;/&gt;&lt;isInvalidForFieldText val=&quot;0&quot;/&gt;&lt;Image&gt;&lt;filename val=&quot;C:\Users\rbraz\AppData\Local\Temp\CP10976621448484Session\CPTrustFolder10976621448484\PPTImport10976621952359\data\asimages\{85B4271E-8376-4C68-83AC-E6686BB0EB31}_5.png&quot;/&gt;&lt;left val=&quot;24&quot;/&gt;&lt;top val=&quot;31&quot;/&gt;&lt;width val=&quot;888&quot;/&gt;&lt;height val=&quot;12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3C5D6395-5D0E-4C00-BF41-E1E20074F0FC}&quot;/&gt;&lt;isInvalidForFieldText val=&quot;0&quot;/&gt;&lt;Image&gt;&lt;filename val=&quot;C:\Users\rbraz\AppData\Local\Temp\CP10976621448484Session\CPTrustFolder10976621448484\PPTImport10976621952359\data\asimages\{3C5D6395-5D0E-4C00-BF41-E1E20074F0FC}_3.png&quot;/&gt;&lt;left val=&quot;24&quot;/&gt;&lt;top val=&quot;31&quot;/&gt;&lt;width val=&quot;888&quot;/&gt;&lt;height val=&quot;12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C6C2DEF2-D06C-499E-9B72-6438C5003E0F}&quot;/&gt;&lt;isInvalidForFieldText val=&quot;0&quot;/&gt;&lt;Image&gt;&lt;filename val=&quot;C:\Users\rbraz\AppData\Local\Temp\CP10976621448484Session\CPTrustFolder10976621448484\PPTImport10976621952359\data\asimages\{C6C2DEF2-D06C-499E-9B72-6438C5003E0F}_6.png&quot;/&gt;&lt;left val=&quot;24&quot;/&gt;&lt;top val=&quot;31&quot;/&gt;&lt;width val=&quot;888&quot;/&gt;&lt;height val=&quot;12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7&quot;/&gt;&lt;lineCharCount val=&quot;30&quot;/&gt;&lt;lineCharCount val=&quot;1&quot;/&gt;&lt;lineCharCount val=&quot;32&quot;/&gt;&lt;lineCharCount val=&quot;24&quot;/&gt;&lt;/TableIndex&gt;&lt;/ShapeTextInfo&gt;"/>
  <p:tag name="HTML_SHAPEINFO" val="&lt;ThreeDShapeInfo&gt;&lt;uuid val=&quot;{9F743A84-7F5E-4E54-A2F3-8A27262212EC}&quot;/&gt;&lt;isInvalidForFieldText val=&quot;0&quot;/&gt;&lt;Image&gt;&lt;filename val=&quot;C:\Users\rbraz\AppData\Local\Temp\CP10976621448484Session\CPTrustFolder10976621448484\PPTImport10976621952359\data\asimages\{9F743A84-7F5E-4E54-A2F3-8A27262212EC}_6.png&quot;/&gt;&lt;left val=&quot;47&quot;/&gt;&lt;top val=&quot;137&quot;/&gt;&lt;width val=&quot;865&quot;/&gt;&lt;height val=&quot;407&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55&quot;/&gt;&lt;lineCharCount val=&quot;52&quot;/&gt;&lt;lineCharCount val=&quot;1&quot;/&gt;&lt;lineCharCount val=&quot;51&quot;/&gt;&lt;lineCharCount val=&quot;51&quot;/&gt;&lt;/TableIndex&gt;&lt;/ShapeTextInfo&gt;"/>
  <p:tag name="HTML_SHAPEINFO" val="&lt;ThreeDShapeInfo&gt;&lt;uuid val=&quot;{8BF47450-1227-4934-AD4C-87985191C101}&quot;/&gt;&lt;isInvalidForFieldText val=&quot;0&quot;/&gt;&lt;Image&gt;&lt;filename val=&quot;C:\Users\rbraz\AppData\Local\Temp\CP10976621448484Session\CPTrustFolder10976621448484\PPTImport10976621952359\data\asimages\{8BF47450-1227-4934-AD4C-87985191C101}_6.png&quot;/&gt;&lt;left val=&quot;0&quot;/&gt;&lt;top val=&quot;443&quot;/&gt;&lt;width val=&quot;965&quot;/&gt;&lt;height val=&quot;13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390751CA-D191-4F63-88B8-CF7BD0008252}&quot;/&gt;&lt;isInvalidForFieldText val=&quot;0&quot;/&gt;&lt;Image&gt;&lt;filename val=&quot;C:\Users\rbraz\AppData\Local\Temp\CP10976621448484Session\CPTrustFolder10976621448484\PPTImport10976621952359\data\asimages\{390751CA-D191-4F63-88B8-CF7BD0008252}_2.png&quot;/&gt;&lt;left val=&quot;24&quot;/&gt;&lt;top val=&quot;31&quot;/&gt;&lt;width val=&quot;888&quot;/&gt;&lt;height val=&quot;125&quot;/&gt;&lt;hasText val=&quot;1&quot;/&gt;&lt;/Image&gt;&lt;/ThreeDShapeInfo&gt;"/>
</p:tagLst>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PCP ESeries Puchalski 2.02.14</Template>
  <TotalTime>22231</TotalTime>
  <Words>3191</Words>
  <Application>Microsoft Office PowerPoint</Application>
  <PresentationFormat>Widescreen</PresentationFormat>
  <Paragraphs>226</Paragraphs>
  <Slides>24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Aptos Display</vt:lpstr>
      <vt:lpstr>Arial</vt:lpstr>
      <vt:lpstr>BlinkMacSystemFont</vt:lpstr>
      <vt:lpstr>Calibri</vt:lpstr>
      <vt:lpstr>Trebuchet MS</vt:lpstr>
      <vt:lpstr>verdana</vt:lpstr>
      <vt:lpstr>3_Default Design</vt:lpstr>
      <vt:lpstr>Office Theme</vt:lpstr>
      <vt:lpstr>PowerPoint Presentation</vt:lpstr>
      <vt:lpstr>Managing Chemotherapy-Induced Peripheral Neuropathy in Adult Cancer Survivors</vt:lpstr>
      <vt:lpstr>Disclosure</vt:lpstr>
      <vt:lpstr>Learning Objectives</vt:lpstr>
      <vt:lpstr>Chemotherapy-Induced Neuropathy</vt:lpstr>
      <vt:lpstr>Acute Oxaliplatin-Induced Neuropathy</vt:lpstr>
      <vt:lpstr>Acute Paclitaxel-Induced Neuropathy</vt:lpstr>
      <vt:lpstr>Other Chemotherapy-Induced Peripheral Neuropathies </vt:lpstr>
      <vt:lpstr>Chronic Chemotherapy-Induced Neuropathy</vt:lpstr>
      <vt:lpstr>ASCO Recommendations</vt:lpstr>
      <vt:lpstr>ASCO Recommendations</vt:lpstr>
      <vt:lpstr>Prevention of Chemotherapy-Induced Peripheral Neuropathy (CIPN)</vt:lpstr>
      <vt:lpstr>Clinicians Should Not Offer These Therapies to Prevent CIPN: </vt:lpstr>
      <vt:lpstr>Prevention of CIPN</vt:lpstr>
      <vt:lpstr>ASCO Recommendations</vt:lpstr>
      <vt:lpstr>Treatment of CIPN</vt:lpstr>
      <vt:lpstr>ASCO Recommendations</vt:lpstr>
      <vt:lpstr>Treatment of CIPN</vt:lpstr>
      <vt:lpstr>Treatment of CIPN</vt:lpstr>
      <vt:lpstr>Exercise and CIPN</vt:lpstr>
      <vt:lpstr>Conclusion</vt:lpstr>
      <vt:lpstr>References</vt:lpstr>
      <vt:lpstr>Acknowledgments</vt:lpstr>
      <vt:lpstr>Thank you!</vt:lpstr>
    </vt:vector>
  </TitlesOfParts>
  <Company>The George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GWU</dc:creator>
  <cp:lastModifiedBy>Annie M</cp:lastModifiedBy>
  <cp:revision>561</cp:revision>
  <cp:lastPrinted>2014-06-13T20:14:55Z</cp:lastPrinted>
  <dcterms:created xsi:type="dcterms:W3CDTF">2014-05-08T22:31:29Z</dcterms:created>
  <dcterms:modified xsi:type="dcterms:W3CDTF">2025-04-21T13:07:23Z</dcterms:modified>
</cp:coreProperties>
</file>