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7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7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7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73.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charts/chart1.xml" ContentType="application/vnd.openxmlformats-officedocument.drawingml.chart+xml"/>
  <Override PartName="/ppt/notesSlides/notesSlide83.xml" ContentType="application/vnd.openxmlformats-officedocument.presentationml.notesSlide+xml"/>
  <Override PartName="/ppt/charts/chart2.xml" ContentType="application/vnd.openxmlformats-officedocument.drawingml.chart+xml"/>
  <Override PartName="/ppt/notesSlides/notesSlide84.xml" ContentType="application/vnd.openxmlformats-officedocument.presentationml.notesSlide+xml"/>
  <Override PartName="/ppt/charts/chart3.xml" ContentType="application/vnd.openxmlformats-officedocument.drawingml.chart+xml"/>
  <Override PartName="/ppt/notesSlides/notesSlide85.xml" ContentType="application/vnd.openxmlformats-officedocument.presentationml.notesSlide+xml"/>
  <Override PartName="/ppt/charts/chart4.xml" ContentType="application/vnd.openxmlformats-officedocument.drawingml.chart+xml"/>
  <Override PartName="/ppt/notesSlides/notesSlide86.xml" ContentType="application/vnd.openxmlformats-officedocument.presentationml.notesSlide+xml"/>
  <Override PartName="/ppt/charts/chart5.xml" ContentType="application/vnd.openxmlformats-officedocument.drawingml.chart+xml"/>
  <Override PartName="/ppt/notesSlides/notesSlide87.xml" ContentType="application/vnd.openxmlformats-officedocument.presentationml.notesSlide+xml"/>
  <Override PartName="/ppt/charts/chart6.xml" ContentType="application/vnd.openxmlformats-officedocument.drawingml.chart+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94.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95.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96.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97.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98.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99.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100.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101.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102.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103.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104.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107.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108.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109.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110.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111.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18"/>
  </p:notesMasterIdLst>
  <p:sldIdLst>
    <p:sldId id="372" r:id="rId3"/>
    <p:sldId id="256" r:id="rId4"/>
    <p:sldId id="284" r:id="rId5"/>
    <p:sldId id="259" r:id="rId6"/>
    <p:sldId id="260" r:id="rId7"/>
    <p:sldId id="265" r:id="rId8"/>
    <p:sldId id="266" r:id="rId9"/>
    <p:sldId id="268" r:id="rId10"/>
    <p:sldId id="269" r:id="rId11"/>
    <p:sldId id="262" r:id="rId12"/>
    <p:sldId id="267" r:id="rId13"/>
    <p:sldId id="270" r:id="rId14"/>
    <p:sldId id="273" r:id="rId15"/>
    <p:sldId id="274" r:id="rId16"/>
    <p:sldId id="275" r:id="rId17"/>
    <p:sldId id="276" r:id="rId18"/>
    <p:sldId id="277" r:id="rId19"/>
    <p:sldId id="271" r:id="rId20"/>
    <p:sldId id="283" r:id="rId21"/>
    <p:sldId id="279" r:id="rId22"/>
    <p:sldId id="278" r:id="rId23"/>
    <p:sldId id="280" r:id="rId24"/>
    <p:sldId id="263" r:id="rId25"/>
    <p:sldId id="285" r:id="rId26"/>
    <p:sldId id="286" r:id="rId27"/>
    <p:sldId id="287" r:id="rId28"/>
    <p:sldId id="288" r:id="rId29"/>
    <p:sldId id="289" r:id="rId30"/>
    <p:sldId id="290" r:id="rId31"/>
    <p:sldId id="291" r:id="rId32"/>
    <p:sldId id="272" r:id="rId33"/>
    <p:sldId id="292" r:id="rId34"/>
    <p:sldId id="293" r:id="rId35"/>
    <p:sldId id="294" r:id="rId36"/>
    <p:sldId id="281" r:id="rId37"/>
    <p:sldId id="282" r:id="rId38"/>
    <p:sldId id="295" r:id="rId39"/>
    <p:sldId id="296" r:id="rId40"/>
    <p:sldId id="297" r:id="rId41"/>
    <p:sldId id="298" r:id="rId42"/>
    <p:sldId id="299" r:id="rId43"/>
    <p:sldId id="300" r:id="rId44"/>
    <p:sldId id="301" r:id="rId45"/>
    <p:sldId id="302" r:id="rId46"/>
    <p:sldId id="370" r:id="rId47"/>
    <p:sldId id="371" r:id="rId48"/>
    <p:sldId id="303" r:id="rId49"/>
    <p:sldId id="304" r:id="rId50"/>
    <p:sldId id="305" r:id="rId51"/>
    <p:sldId id="257" r:id="rId52"/>
    <p:sldId id="258" r:id="rId53"/>
    <p:sldId id="306" r:id="rId54"/>
    <p:sldId id="307" r:id="rId55"/>
    <p:sldId id="308" r:id="rId56"/>
    <p:sldId id="309" r:id="rId57"/>
    <p:sldId id="311" r:id="rId58"/>
    <p:sldId id="312" r:id="rId59"/>
    <p:sldId id="313" r:id="rId60"/>
    <p:sldId id="318" r:id="rId61"/>
    <p:sldId id="319" r:id="rId62"/>
    <p:sldId id="320" r:id="rId63"/>
    <p:sldId id="321" r:id="rId64"/>
    <p:sldId id="322" r:id="rId65"/>
    <p:sldId id="323" r:id="rId66"/>
    <p:sldId id="324" r:id="rId67"/>
    <p:sldId id="325" r:id="rId68"/>
    <p:sldId id="326" r:id="rId69"/>
    <p:sldId id="327" r:id="rId70"/>
    <p:sldId id="328" r:id="rId71"/>
    <p:sldId id="329" r:id="rId72"/>
    <p:sldId id="314" r:id="rId73"/>
    <p:sldId id="315" r:id="rId74"/>
    <p:sldId id="316" r:id="rId75"/>
    <p:sldId id="317"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10" r:id="rId101"/>
    <p:sldId id="354" r:id="rId102"/>
    <p:sldId id="355" r:id="rId103"/>
    <p:sldId id="356" r:id="rId104"/>
    <p:sldId id="357" r:id="rId105"/>
    <p:sldId id="358" r:id="rId106"/>
    <p:sldId id="359" r:id="rId107"/>
    <p:sldId id="360" r:id="rId108"/>
    <p:sldId id="361" r:id="rId109"/>
    <p:sldId id="362" r:id="rId110"/>
    <p:sldId id="363" r:id="rId111"/>
    <p:sldId id="364" r:id="rId112"/>
    <p:sldId id="365" r:id="rId113"/>
    <p:sldId id="366" r:id="rId114"/>
    <p:sldId id="367" r:id="rId115"/>
    <p:sldId id="368" r:id="rId116"/>
    <p:sldId id="369" r:id="rId11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5F91"/>
    <a:srgbClr val="0096D6"/>
    <a:srgbClr val="004065"/>
    <a:srgbClr val="C8B18B"/>
    <a:srgbClr val="FFC82E"/>
    <a:srgbClr val="FFEEBB"/>
    <a:srgbClr val="2F52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69963" autoAdjust="0"/>
  </p:normalViewPr>
  <p:slideViewPr>
    <p:cSldViewPr showGuides="1">
      <p:cViewPr varScale="1">
        <p:scale>
          <a:sx n="50" d="100"/>
          <a:sy n="50" d="100"/>
        </p:scale>
        <p:origin x="1604" y="36"/>
      </p:cViewPr>
      <p:guideLst>
        <p:guide orient="horz" pos="2160"/>
        <p:guide pos="2880"/>
      </p:guideLst>
    </p:cSldViewPr>
  </p:slideViewPr>
  <p:outlineViewPr>
    <p:cViewPr>
      <p:scale>
        <a:sx n="33" d="100"/>
        <a:sy n="33" d="100"/>
      </p:scale>
      <p:origin x="0" y="126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notesMaster" Target="notesMasters/notesMaster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presProps" Target="presProps.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theme" Target="theme/theme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explosion val="1"/>
          <c:dPt>
            <c:idx val="0"/>
            <c:bubble3D val="0"/>
            <c:spPr>
              <a:solidFill>
                <a:srgbClr val="0096D6"/>
              </a:solidFill>
            </c:spPr>
            <c:extLst>
              <c:ext xmlns:c16="http://schemas.microsoft.com/office/drawing/2014/chart" uri="{C3380CC4-5D6E-409C-BE32-E72D297353CC}">
                <c16:uniqueId val="{00000001-1110-4C0C-8A76-A175B0981C22}"/>
              </c:ext>
            </c:extLst>
          </c:dPt>
          <c:dPt>
            <c:idx val="1"/>
            <c:bubble3D val="0"/>
            <c:spPr>
              <a:solidFill>
                <a:schemeClr val="accent3"/>
              </a:solidFill>
            </c:spPr>
            <c:extLst>
              <c:ext xmlns:c16="http://schemas.microsoft.com/office/drawing/2014/chart" uri="{C3380CC4-5D6E-409C-BE32-E72D297353CC}">
                <c16:uniqueId val="{00000003-1110-4C0C-8A76-A175B0981C22}"/>
              </c:ext>
            </c:extLst>
          </c:dPt>
          <c:dPt>
            <c:idx val="2"/>
            <c:bubble3D val="0"/>
            <c:spPr>
              <a:solidFill>
                <a:schemeClr val="accent6"/>
              </a:solidFill>
            </c:spPr>
            <c:extLst>
              <c:ext xmlns:c16="http://schemas.microsoft.com/office/drawing/2014/chart" uri="{C3380CC4-5D6E-409C-BE32-E72D297353CC}">
                <c16:uniqueId val="{00000005-1110-4C0C-8A76-A175B0981C22}"/>
              </c:ext>
            </c:extLst>
          </c:dPt>
          <c:dPt>
            <c:idx val="5"/>
            <c:bubble3D val="0"/>
            <c:spPr>
              <a:solidFill>
                <a:srgbClr val="CC0066"/>
              </a:solidFill>
            </c:spPr>
            <c:extLst>
              <c:ext xmlns:c16="http://schemas.microsoft.com/office/drawing/2014/chart" uri="{C3380CC4-5D6E-409C-BE32-E72D297353CC}">
                <c16:uniqueId val="{00000007-1110-4C0C-8A76-A175B0981C22}"/>
              </c:ext>
            </c:extLst>
          </c:dPt>
          <c:dLbls>
            <c:dLbl>
              <c:idx val="0"/>
              <c:tx>
                <c:rich>
                  <a:bodyPr/>
                  <a:lstStyle/>
                  <a:p>
                    <a:r>
                      <a:rPr lang="en-US" b="0">
                        <a:solidFill>
                          <a:srgbClr val="004065"/>
                        </a:solidFill>
                        <a:latin typeface="Century Gothic" panose="020B0502020202020204" pitchFamily="34" charset="0"/>
                      </a:rPr>
                      <a:t>63.9%</a:t>
                    </a:r>
                    <a:endParaRPr lang="en-US"/>
                  </a:p>
                </c:rich>
              </c:tx>
              <c:dLblPos val="outEnd"/>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1110-4C0C-8A76-A175B0981C22}"/>
                </c:ext>
              </c:extLst>
            </c:dLbl>
            <c:dLbl>
              <c:idx val="1"/>
              <c:tx>
                <c:rich>
                  <a:bodyPr/>
                  <a:lstStyle/>
                  <a:p>
                    <a:r>
                      <a:rPr lang="en-US" b="0">
                        <a:solidFill>
                          <a:srgbClr val="004065"/>
                        </a:solidFill>
                        <a:latin typeface="Century Gothic" panose="020B0502020202020204" pitchFamily="34" charset="0"/>
                      </a:rPr>
                      <a:t>28.1%</a:t>
                    </a:r>
                    <a:endParaRPr lang="en-US"/>
                  </a:p>
                </c:rich>
              </c:tx>
              <c:dLblPos val="outEnd"/>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1110-4C0C-8A76-A175B0981C22}"/>
                </c:ext>
              </c:extLst>
            </c:dLbl>
            <c:dLbl>
              <c:idx val="2"/>
              <c:tx>
                <c:rich>
                  <a:bodyPr/>
                  <a:lstStyle/>
                  <a:p>
                    <a:r>
                      <a:rPr lang="en-US" b="0">
                        <a:solidFill>
                          <a:srgbClr val="004065"/>
                        </a:solidFill>
                        <a:latin typeface="Century Gothic" panose="020B0502020202020204" pitchFamily="34" charset="0"/>
                      </a:rPr>
                      <a:t>3.3%</a:t>
                    </a:r>
                    <a:endParaRPr lang="en-US"/>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1110-4C0C-8A76-A175B0981C22}"/>
                </c:ext>
              </c:extLst>
            </c:dLbl>
            <c:dLbl>
              <c:idx val="3"/>
              <c:tx>
                <c:rich>
                  <a:bodyPr/>
                  <a:lstStyle/>
                  <a:p>
                    <a:r>
                      <a:rPr lang="en-US" b="0">
                        <a:solidFill>
                          <a:srgbClr val="004065"/>
                        </a:solidFill>
                        <a:latin typeface="Century Gothic" panose="020B0502020202020204" pitchFamily="34" charset="0"/>
                      </a:rPr>
                      <a:t>0.7%</a:t>
                    </a:r>
                    <a:endParaRPr lang="en-US"/>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8-1110-4C0C-8A76-A175B0981C22}"/>
                </c:ext>
              </c:extLst>
            </c:dLbl>
            <c:dLbl>
              <c:idx val="4"/>
              <c:tx>
                <c:rich>
                  <a:bodyPr/>
                  <a:lstStyle/>
                  <a:p>
                    <a:r>
                      <a:rPr lang="en-US" b="0">
                        <a:solidFill>
                          <a:srgbClr val="004065"/>
                        </a:solidFill>
                        <a:latin typeface="Century Gothic" panose="020B0502020202020204" pitchFamily="34" charset="0"/>
                      </a:rPr>
                      <a:t>0.7%</a:t>
                    </a:r>
                    <a:endParaRPr lang="en-US"/>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9-1110-4C0C-8A76-A175B0981C22}"/>
                </c:ext>
              </c:extLst>
            </c:dLbl>
            <c:dLbl>
              <c:idx val="5"/>
              <c:tx>
                <c:rich>
                  <a:bodyPr/>
                  <a:lstStyle/>
                  <a:p>
                    <a:r>
                      <a:rPr lang="en-US" b="0">
                        <a:solidFill>
                          <a:srgbClr val="004065"/>
                        </a:solidFill>
                        <a:latin typeface="Century Gothic" panose="020B0502020202020204" pitchFamily="34" charset="0"/>
                      </a:rPr>
                      <a:t>0.4%</a:t>
                    </a:r>
                    <a:endParaRPr lang="en-US" dirty="0"/>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1110-4C0C-8A76-A175B0981C22}"/>
                </c:ext>
              </c:extLst>
            </c:dLbl>
            <c:dLbl>
              <c:idx val="6"/>
              <c:tx>
                <c:rich>
                  <a:bodyPr/>
                  <a:lstStyle/>
                  <a:p>
                    <a:r>
                      <a:rPr lang="en-US" b="0">
                        <a:solidFill>
                          <a:srgbClr val="004065"/>
                        </a:solidFill>
                        <a:latin typeface="Century Gothic" panose="020B0502020202020204" pitchFamily="34" charset="0"/>
                      </a:rPr>
                      <a:t>4.7%</a:t>
                    </a:r>
                    <a:endParaRPr lang="en-US"/>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A-1110-4C0C-8A76-A175B0981C22}"/>
                </c:ext>
              </c:extLst>
            </c:dLbl>
            <c:spPr>
              <a:noFill/>
              <a:ln>
                <a:noFill/>
              </a:ln>
              <a:effectLst/>
            </c:spPr>
            <c:txPr>
              <a:bodyPr/>
              <a:lstStyle/>
              <a:p>
                <a:pPr>
                  <a:defRPr b="0">
                    <a:solidFill>
                      <a:srgbClr val="004065"/>
                    </a:solidFill>
                    <a:latin typeface="Century Gothic" panose="020B0502020202020204" pitchFamily="34" charset="0"/>
                  </a:defRPr>
                </a:pPr>
                <a:endParaRPr lang="en-US"/>
              </a:p>
            </c:txPr>
            <c:dLblPos val="bestFit"/>
            <c:showLegendKey val="0"/>
            <c:showVal val="0"/>
            <c:showCatName val="0"/>
            <c:showSerName val="0"/>
            <c:showPercent val="1"/>
            <c:showBubbleSize val="0"/>
            <c:showLeaderLines val="1"/>
            <c:extLst>
              <c:ext xmlns:c15="http://schemas.microsoft.com/office/drawing/2012/chart" uri="{CE6537A1-D6FC-4f65-9D91-7224C49458BB}"/>
            </c:extLst>
          </c:dLbls>
          <c:cat>
            <c:strRef>
              <c:f>Sheet1!$A$2:$A$8</c:f>
              <c:strCache>
                <c:ptCount val="7"/>
                <c:pt idx="0">
                  <c:v>Email alert</c:v>
                </c:pt>
                <c:pt idx="1">
                  <c:v>Press release</c:v>
                </c:pt>
                <c:pt idx="2">
                  <c:v>Social media</c:v>
                </c:pt>
                <c:pt idx="3">
                  <c:v>Telephone call</c:v>
                </c:pt>
                <c:pt idx="4">
                  <c:v>Text message</c:v>
                </c:pt>
                <c:pt idx="5">
                  <c:v>Blog posting</c:v>
                </c:pt>
                <c:pt idx="6">
                  <c:v>Other</c:v>
                </c:pt>
              </c:strCache>
            </c:strRef>
          </c:cat>
          <c:val>
            <c:numRef>
              <c:f>Sheet1!$B$2:$B$8</c:f>
              <c:numCache>
                <c:formatCode>@</c:formatCode>
                <c:ptCount val="7"/>
                <c:pt idx="0">
                  <c:v>63.9</c:v>
                </c:pt>
                <c:pt idx="1">
                  <c:v>28.1</c:v>
                </c:pt>
                <c:pt idx="2">
                  <c:v>3.3</c:v>
                </c:pt>
                <c:pt idx="3">
                  <c:v>0.7</c:v>
                </c:pt>
                <c:pt idx="4">
                  <c:v>0.7</c:v>
                </c:pt>
                <c:pt idx="5">
                  <c:v>0.4</c:v>
                </c:pt>
                <c:pt idx="6">
                  <c:v>4.7</c:v>
                </c:pt>
              </c:numCache>
            </c:numRef>
          </c:val>
          <c:extLst>
            <c:ext xmlns:c16="http://schemas.microsoft.com/office/drawing/2014/chart" uri="{C3380CC4-5D6E-409C-BE32-E72D297353CC}">
              <c16:uniqueId val="{0000000B-1110-4C0C-8A76-A175B0981C22}"/>
            </c:ext>
          </c:extLst>
        </c:ser>
        <c:dLbls>
          <c:showLegendKey val="0"/>
          <c:showVal val="0"/>
          <c:showCatName val="0"/>
          <c:showSerName val="0"/>
          <c:showPercent val="1"/>
          <c:showBubbleSize val="0"/>
          <c:showLeaderLines val="1"/>
        </c:dLbls>
        <c:firstSliceAng val="0"/>
      </c:pieChart>
    </c:plotArea>
    <c:legend>
      <c:legendPos val="r"/>
      <c:overlay val="0"/>
      <c:txPr>
        <a:bodyPr/>
        <a:lstStyle/>
        <a:p>
          <a:pPr>
            <a:defRPr sz="1600">
              <a:solidFill>
                <a:srgbClr val="365F91"/>
              </a:solidFill>
              <a:latin typeface="Century Gothic" panose="020B0502020202020204"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explosion val="1"/>
          <c:dPt>
            <c:idx val="0"/>
            <c:bubble3D val="0"/>
            <c:spPr>
              <a:solidFill>
                <a:srgbClr val="0096D6"/>
              </a:solidFill>
            </c:spPr>
            <c:extLst>
              <c:ext xmlns:c16="http://schemas.microsoft.com/office/drawing/2014/chart" uri="{C3380CC4-5D6E-409C-BE32-E72D297353CC}">
                <c16:uniqueId val="{00000001-95C8-48CA-9ED6-473BBC614CDA}"/>
              </c:ext>
            </c:extLst>
          </c:dPt>
          <c:dPt>
            <c:idx val="1"/>
            <c:bubble3D val="0"/>
            <c:spPr>
              <a:solidFill>
                <a:srgbClr val="7030A0"/>
              </a:solidFill>
            </c:spPr>
            <c:extLst>
              <c:ext xmlns:c16="http://schemas.microsoft.com/office/drawing/2014/chart" uri="{C3380CC4-5D6E-409C-BE32-E72D297353CC}">
                <c16:uniqueId val="{00000003-95C8-48CA-9ED6-473BBC614CDA}"/>
              </c:ext>
            </c:extLst>
          </c:dPt>
          <c:dPt>
            <c:idx val="2"/>
            <c:bubble3D val="0"/>
            <c:spPr>
              <a:solidFill>
                <a:srgbClr val="CC0066"/>
              </a:solidFill>
            </c:spPr>
            <c:extLst>
              <c:ext xmlns:c16="http://schemas.microsoft.com/office/drawing/2014/chart" uri="{C3380CC4-5D6E-409C-BE32-E72D297353CC}">
                <c16:uniqueId val="{00000005-95C8-48CA-9ED6-473BBC614CDA}"/>
              </c:ext>
            </c:extLst>
          </c:dPt>
          <c:dPt>
            <c:idx val="3"/>
            <c:bubble3D val="0"/>
            <c:spPr>
              <a:solidFill>
                <a:schemeClr val="accent6"/>
              </a:solidFill>
            </c:spPr>
            <c:extLst>
              <c:ext xmlns:c16="http://schemas.microsoft.com/office/drawing/2014/chart" uri="{C3380CC4-5D6E-409C-BE32-E72D297353CC}">
                <c16:uniqueId val="{00000007-95C8-48CA-9ED6-473BBC614CDA}"/>
              </c:ext>
            </c:extLst>
          </c:dPt>
          <c:dPt>
            <c:idx val="4"/>
            <c:bubble3D val="0"/>
            <c:spPr>
              <a:solidFill>
                <a:srgbClr val="FFC82E"/>
              </a:solidFill>
              <a:ln>
                <a:noFill/>
              </a:ln>
            </c:spPr>
            <c:extLst>
              <c:ext xmlns:c16="http://schemas.microsoft.com/office/drawing/2014/chart" uri="{C3380CC4-5D6E-409C-BE32-E72D297353CC}">
                <c16:uniqueId val="{00000009-95C8-48CA-9ED6-473BBC614CDA}"/>
              </c:ext>
            </c:extLst>
          </c:dPt>
          <c:dPt>
            <c:idx val="5"/>
            <c:bubble3D val="0"/>
            <c:spPr>
              <a:solidFill>
                <a:srgbClr val="33CC33"/>
              </a:solidFill>
            </c:spPr>
            <c:extLst>
              <c:ext xmlns:c16="http://schemas.microsoft.com/office/drawing/2014/chart" uri="{C3380CC4-5D6E-409C-BE32-E72D297353CC}">
                <c16:uniqueId val="{0000000B-95C8-48CA-9ED6-473BBC614CDA}"/>
              </c:ext>
            </c:extLst>
          </c:dPt>
          <c:dPt>
            <c:idx val="6"/>
            <c:bubble3D val="0"/>
            <c:spPr>
              <a:solidFill>
                <a:schemeClr val="accent2"/>
              </a:solidFill>
            </c:spPr>
            <c:extLst>
              <c:ext xmlns:c16="http://schemas.microsoft.com/office/drawing/2014/chart" uri="{C3380CC4-5D6E-409C-BE32-E72D297353CC}">
                <c16:uniqueId val="{0000000D-95C8-48CA-9ED6-473BBC614CDA}"/>
              </c:ext>
            </c:extLst>
          </c:dPt>
          <c:dPt>
            <c:idx val="7"/>
            <c:bubble3D val="0"/>
            <c:spPr>
              <a:solidFill>
                <a:schemeClr val="accent1"/>
              </a:solidFill>
            </c:spPr>
            <c:extLst>
              <c:ext xmlns:c16="http://schemas.microsoft.com/office/drawing/2014/chart" uri="{C3380CC4-5D6E-409C-BE32-E72D297353CC}">
                <c16:uniqueId val="{0000000F-95C8-48CA-9ED6-473BBC614CDA}"/>
              </c:ext>
            </c:extLst>
          </c:dPt>
          <c:dPt>
            <c:idx val="11"/>
            <c:bubble3D val="0"/>
            <c:spPr>
              <a:solidFill>
                <a:schemeClr val="bg1">
                  <a:lumMod val="85000"/>
                </a:schemeClr>
              </a:solidFill>
            </c:spPr>
            <c:extLst>
              <c:ext xmlns:c16="http://schemas.microsoft.com/office/drawing/2014/chart" uri="{C3380CC4-5D6E-409C-BE32-E72D297353CC}">
                <c16:uniqueId val="{00000011-95C8-48CA-9ED6-473BBC614CDA}"/>
              </c:ext>
            </c:extLst>
          </c:dPt>
          <c:dLbls>
            <c:dLbl>
              <c:idx val="0"/>
              <c:tx>
                <c:rich>
                  <a:bodyPr/>
                  <a:lstStyle/>
                  <a:p>
                    <a:r>
                      <a:rPr lang="en-US" b="0">
                        <a:solidFill>
                          <a:srgbClr val="004065"/>
                        </a:solidFill>
                        <a:latin typeface="Century Gothic" panose="020B0502020202020204" pitchFamily="34" charset="0"/>
                      </a:rPr>
                      <a:t>92%</a:t>
                    </a:r>
                    <a:endParaRPr lang="en-US"/>
                  </a:p>
                </c:rich>
              </c:tx>
              <c:dLblPos val="outEnd"/>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95C8-48CA-9ED6-473BBC614CDA}"/>
                </c:ext>
              </c:extLst>
            </c:dLbl>
            <c:dLbl>
              <c:idx val="1"/>
              <c:tx>
                <c:rich>
                  <a:bodyPr/>
                  <a:lstStyle/>
                  <a:p>
                    <a:r>
                      <a:rPr lang="en-US" b="0" dirty="0">
                        <a:solidFill>
                          <a:srgbClr val="004065"/>
                        </a:solidFill>
                        <a:latin typeface="Century Gothic" panose="020B0502020202020204" pitchFamily="34" charset="0"/>
                      </a:rPr>
                      <a:t>85%</a:t>
                    </a:r>
                    <a:endParaRPr lang="en-US" dirty="0">
                      <a:solidFill>
                        <a:srgbClr val="004065"/>
                      </a:solidFill>
                    </a:endParaRPr>
                  </a:p>
                </c:rich>
              </c:tx>
              <c:dLblPos val="outEnd"/>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95C8-48CA-9ED6-473BBC614CDA}"/>
                </c:ext>
              </c:extLst>
            </c:dLbl>
            <c:dLbl>
              <c:idx val="2"/>
              <c:tx>
                <c:rich>
                  <a:bodyPr/>
                  <a:lstStyle/>
                  <a:p>
                    <a:r>
                      <a:rPr lang="en-US" b="0">
                        <a:solidFill>
                          <a:srgbClr val="004065"/>
                        </a:solidFill>
                        <a:latin typeface="Century Gothic" panose="020B0502020202020204" pitchFamily="34" charset="0"/>
                      </a:rPr>
                      <a:t>77%</a:t>
                    </a:r>
                    <a:endParaRPr lang="en-US"/>
                  </a:p>
                </c:rich>
              </c:tx>
              <c:dLblPos val="outEnd"/>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95C8-48CA-9ED6-473BBC614CDA}"/>
                </c:ext>
              </c:extLst>
            </c:dLbl>
            <c:dLbl>
              <c:idx val="3"/>
              <c:tx>
                <c:rich>
                  <a:bodyPr/>
                  <a:lstStyle/>
                  <a:p>
                    <a:r>
                      <a:rPr lang="en-US" b="0" dirty="0">
                        <a:solidFill>
                          <a:srgbClr val="004065"/>
                        </a:solidFill>
                        <a:latin typeface="Century Gothic" panose="020B0502020202020204" pitchFamily="34" charset="0"/>
                      </a:rPr>
                      <a:t>42%</a:t>
                    </a:r>
                    <a:endParaRPr lang="en-US" dirty="0"/>
                  </a:p>
                </c:rich>
              </c:tx>
              <c:dLblPos val="outEnd"/>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95C8-48CA-9ED6-473BBC614CDA}"/>
                </c:ext>
              </c:extLst>
            </c:dLbl>
            <c:dLbl>
              <c:idx val="4"/>
              <c:tx>
                <c:rich>
                  <a:bodyPr/>
                  <a:lstStyle/>
                  <a:p>
                    <a:r>
                      <a:rPr lang="en-US" b="0" dirty="0">
                        <a:solidFill>
                          <a:srgbClr val="004065"/>
                        </a:solidFill>
                        <a:latin typeface="Century Gothic" panose="020B0502020202020204" pitchFamily="34" charset="0"/>
                      </a:rPr>
                      <a:t>42%</a:t>
                    </a:r>
                    <a:endParaRPr lang="en-US" dirty="0"/>
                  </a:p>
                </c:rich>
              </c:tx>
              <c:dLblPos val="outEnd"/>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9-95C8-48CA-9ED6-473BBC614CDA}"/>
                </c:ext>
              </c:extLst>
            </c:dLbl>
            <c:dLbl>
              <c:idx val="5"/>
              <c:tx>
                <c:rich>
                  <a:bodyPr/>
                  <a:lstStyle/>
                  <a:p>
                    <a:r>
                      <a:rPr lang="en-US" b="0">
                        <a:solidFill>
                          <a:srgbClr val="004065"/>
                        </a:solidFill>
                        <a:latin typeface="Century Gothic" panose="020B0502020202020204" pitchFamily="34" charset="0"/>
                      </a:rPr>
                      <a:t>40.5%</a:t>
                    </a:r>
                    <a:endParaRPr lang="en-US"/>
                  </a:p>
                </c:rich>
              </c:tx>
              <c:dLblPos val="outEnd"/>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B-95C8-48CA-9ED6-473BBC614CDA}"/>
                </c:ext>
              </c:extLst>
            </c:dLbl>
            <c:dLbl>
              <c:idx val="6"/>
              <c:tx>
                <c:rich>
                  <a:bodyPr/>
                  <a:lstStyle/>
                  <a:p>
                    <a:r>
                      <a:rPr lang="en-US" b="0">
                        <a:solidFill>
                          <a:srgbClr val="004065"/>
                        </a:solidFill>
                        <a:latin typeface="Century Gothic" panose="020B0502020202020204" pitchFamily="34" charset="0"/>
                      </a:rPr>
                      <a:t>33.6%</a:t>
                    </a:r>
                    <a:endParaRPr lang="en-US"/>
                  </a:p>
                </c:rich>
              </c:tx>
              <c:dLblPos val="outEnd"/>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D-95C8-48CA-9ED6-473BBC614CDA}"/>
                </c:ext>
              </c:extLst>
            </c:dLbl>
            <c:dLbl>
              <c:idx val="7"/>
              <c:tx>
                <c:rich>
                  <a:bodyPr/>
                  <a:lstStyle/>
                  <a:p>
                    <a:r>
                      <a:rPr lang="en-US" b="0">
                        <a:solidFill>
                          <a:srgbClr val="004065"/>
                        </a:solidFill>
                        <a:latin typeface="Century Gothic" panose="020B0502020202020204" pitchFamily="34" charset="0"/>
                      </a:rPr>
                      <a:t>31.8%</a:t>
                    </a:r>
                    <a:endParaRPr lang="en-US"/>
                  </a:p>
                </c:rich>
              </c:tx>
              <c:dLblPos val="outEnd"/>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F-95C8-48CA-9ED6-473BBC614CDA}"/>
                </c:ext>
              </c:extLst>
            </c:dLbl>
            <c:dLbl>
              <c:idx val="8"/>
              <c:tx>
                <c:rich>
                  <a:bodyPr/>
                  <a:lstStyle/>
                  <a:p>
                    <a:r>
                      <a:rPr lang="en-US" b="0">
                        <a:solidFill>
                          <a:srgbClr val="004065"/>
                        </a:solidFill>
                        <a:latin typeface="Century Gothic" panose="020B0502020202020204" pitchFamily="34" charset="0"/>
                      </a:rPr>
                      <a:t>29.6%</a:t>
                    </a:r>
                    <a:endParaRPr lang="en-US"/>
                  </a:p>
                </c:rich>
              </c:tx>
              <c:dLblPos val="outEnd"/>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12-95C8-48CA-9ED6-473BBC614CDA}"/>
                </c:ext>
              </c:extLst>
            </c:dLbl>
            <c:dLbl>
              <c:idx val="9"/>
              <c:tx>
                <c:rich>
                  <a:bodyPr/>
                  <a:lstStyle/>
                  <a:p>
                    <a:r>
                      <a:rPr lang="en-US" b="0" dirty="0">
                        <a:solidFill>
                          <a:srgbClr val="004065"/>
                        </a:solidFill>
                        <a:latin typeface="Century Gothic" panose="020B0502020202020204" pitchFamily="34" charset="0"/>
                      </a:rPr>
                      <a:t>10.2%</a:t>
                    </a:r>
                    <a:endParaRPr lang="en-US" dirty="0"/>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13-95C8-48CA-9ED6-473BBC614CDA}"/>
                </c:ext>
              </c:extLst>
            </c:dLbl>
            <c:dLbl>
              <c:idx val="10"/>
              <c:tx>
                <c:rich>
                  <a:bodyPr/>
                  <a:lstStyle/>
                  <a:p>
                    <a:r>
                      <a:rPr lang="en-US" b="0">
                        <a:solidFill>
                          <a:srgbClr val="004065"/>
                        </a:solidFill>
                        <a:latin typeface="Century Gothic" panose="020B0502020202020204" pitchFamily="34" charset="0"/>
                      </a:rPr>
                      <a:t>9.1%</a:t>
                    </a:r>
                    <a:endParaRPr lang="en-US"/>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14-95C8-48CA-9ED6-473BBC614CDA}"/>
                </c:ext>
              </c:extLst>
            </c:dLbl>
            <c:dLbl>
              <c:idx val="11"/>
              <c:tx>
                <c:rich>
                  <a:bodyPr/>
                  <a:lstStyle/>
                  <a:p>
                    <a:r>
                      <a:rPr lang="en-US" b="0" dirty="0">
                        <a:solidFill>
                          <a:srgbClr val="004065"/>
                        </a:solidFill>
                        <a:latin typeface="Century Gothic" panose="020B0502020202020204" pitchFamily="34" charset="0"/>
                      </a:rPr>
                      <a:t>10.2%</a:t>
                    </a:r>
                    <a:endParaRPr lang="en-US" dirty="0"/>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11-95C8-48CA-9ED6-473BBC614CDA}"/>
                </c:ext>
              </c:extLst>
            </c:dLbl>
            <c:spPr>
              <a:noFill/>
              <a:ln>
                <a:noFill/>
              </a:ln>
              <a:effectLst/>
            </c:spPr>
            <c:txPr>
              <a:bodyPr/>
              <a:lstStyle/>
              <a:p>
                <a:pPr>
                  <a:defRPr b="0">
                    <a:solidFill>
                      <a:srgbClr val="004065"/>
                    </a:solidFill>
                    <a:latin typeface="Century Gothic" panose="020B0502020202020204" pitchFamily="34" charset="0"/>
                  </a:defRPr>
                </a:pPr>
                <a:endParaRPr lang="en-US"/>
              </a:p>
            </c:txPr>
            <c:dLblPos val="outEnd"/>
            <c:showLegendKey val="0"/>
            <c:showVal val="0"/>
            <c:showCatName val="0"/>
            <c:showSerName val="0"/>
            <c:showPercent val="1"/>
            <c:showBubbleSize val="0"/>
            <c:showLeaderLines val="1"/>
            <c:extLst>
              <c:ext xmlns:c15="http://schemas.microsoft.com/office/drawing/2012/chart" uri="{CE6537A1-D6FC-4f65-9D91-7224C49458BB}"/>
            </c:extLst>
          </c:dLbls>
          <c:cat>
            <c:strRef>
              <c:f>Sheet1!$A$2:$A$13</c:f>
              <c:strCache>
                <c:ptCount val="12"/>
                <c:pt idx="0">
                  <c:v>Organization's corporate site</c:v>
                </c:pt>
                <c:pt idx="1">
                  <c:v>Search engine - Google</c:v>
                </c:pt>
                <c:pt idx="2">
                  <c:v>Online newsroom</c:v>
                </c:pt>
                <c:pt idx="3">
                  <c:v>Organization's social media networks</c:v>
                </c:pt>
                <c:pt idx="4">
                  <c:v>Organization's spokesperson</c:v>
                </c:pt>
                <c:pt idx="5">
                  <c:v>Trade publication sites</c:v>
                </c:pt>
                <c:pt idx="6">
                  <c:v>Organization's blog</c:v>
                </c:pt>
                <c:pt idx="7">
                  <c:v>Wikipedia</c:v>
                </c:pt>
                <c:pt idx="8">
                  <c:v>Press release boiler plate</c:v>
                </c:pt>
                <c:pt idx="9">
                  <c:v>Search engine - Yahoo</c:v>
                </c:pt>
                <c:pt idx="10">
                  <c:v>Search enginge - Bing</c:v>
                </c:pt>
                <c:pt idx="11">
                  <c:v>Other </c:v>
                </c:pt>
              </c:strCache>
            </c:strRef>
          </c:cat>
          <c:val>
            <c:numRef>
              <c:f>Sheet1!$B$2:$B$13</c:f>
              <c:numCache>
                <c:formatCode>General</c:formatCode>
                <c:ptCount val="12"/>
                <c:pt idx="0">
                  <c:v>92</c:v>
                </c:pt>
                <c:pt idx="1">
                  <c:v>85</c:v>
                </c:pt>
                <c:pt idx="2">
                  <c:v>77</c:v>
                </c:pt>
                <c:pt idx="3">
                  <c:v>42</c:v>
                </c:pt>
                <c:pt idx="4">
                  <c:v>42</c:v>
                </c:pt>
                <c:pt idx="5">
                  <c:v>40.5</c:v>
                </c:pt>
                <c:pt idx="6">
                  <c:v>33.6</c:v>
                </c:pt>
                <c:pt idx="7">
                  <c:v>31.8</c:v>
                </c:pt>
                <c:pt idx="8">
                  <c:v>29.6</c:v>
                </c:pt>
                <c:pt idx="9">
                  <c:v>10.199999999999999</c:v>
                </c:pt>
                <c:pt idx="10">
                  <c:v>9.1</c:v>
                </c:pt>
                <c:pt idx="11">
                  <c:v>10.199999999999999</c:v>
                </c:pt>
              </c:numCache>
            </c:numRef>
          </c:val>
          <c:extLst>
            <c:ext xmlns:c16="http://schemas.microsoft.com/office/drawing/2014/chart" uri="{C3380CC4-5D6E-409C-BE32-E72D297353CC}">
              <c16:uniqueId val="{00000015-95C8-48CA-9ED6-473BBC614CDA}"/>
            </c:ext>
          </c:extLst>
        </c:ser>
        <c:dLbls>
          <c:showLegendKey val="0"/>
          <c:showVal val="0"/>
          <c:showCatName val="0"/>
          <c:showSerName val="0"/>
          <c:showPercent val="1"/>
          <c:showBubbleSize val="0"/>
          <c:showLeaderLines val="1"/>
        </c:dLbls>
        <c:firstSliceAng val="0"/>
      </c:pieChart>
    </c:plotArea>
    <c:legend>
      <c:legendPos val="r"/>
      <c:overlay val="0"/>
      <c:txPr>
        <a:bodyPr/>
        <a:lstStyle/>
        <a:p>
          <a:pPr>
            <a:defRPr sz="1200">
              <a:solidFill>
                <a:srgbClr val="004065"/>
              </a:solidFill>
              <a:latin typeface="Century Gothic" panose="020B0502020202020204"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00B0F0"/>
              </a:solidFill>
            </c:spPr>
            <c:extLst>
              <c:ext xmlns:c16="http://schemas.microsoft.com/office/drawing/2014/chart" uri="{C3380CC4-5D6E-409C-BE32-E72D297353CC}">
                <c16:uniqueId val="{00000001-1715-4ABF-95AA-C5EC6FCC6D3D}"/>
              </c:ext>
            </c:extLst>
          </c:dPt>
          <c:dPt>
            <c:idx val="3"/>
            <c:bubble3D val="0"/>
            <c:spPr>
              <a:solidFill>
                <a:srgbClr val="7030A0"/>
              </a:solidFill>
            </c:spPr>
            <c:extLst>
              <c:ext xmlns:c16="http://schemas.microsoft.com/office/drawing/2014/chart" uri="{C3380CC4-5D6E-409C-BE32-E72D297353CC}">
                <c16:uniqueId val="{00000003-1715-4ABF-95AA-C5EC6FCC6D3D}"/>
              </c:ext>
            </c:extLst>
          </c:dPt>
          <c:dLbls>
            <c:dLbl>
              <c:idx val="0"/>
              <c:tx>
                <c:rich>
                  <a:bodyPr/>
                  <a:lstStyle/>
                  <a:p>
                    <a:r>
                      <a:rPr lang="en-US"/>
                      <a:t>26.3%</a:t>
                    </a:r>
                  </a:p>
                </c:rich>
              </c:tx>
              <c:dLblPos val="outEnd"/>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1715-4ABF-95AA-C5EC6FCC6D3D}"/>
                </c:ext>
              </c:extLst>
            </c:dLbl>
            <c:dLbl>
              <c:idx val="1"/>
              <c:tx>
                <c:rich>
                  <a:bodyPr/>
                  <a:lstStyle/>
                  <a:p>
                    <a:r>
                      <a:rPr lang="en-US"/>
                      <a:t>25.5%</a:t>
                    </a:r>
                  </a:p>
                </c:rich>
              </c:tx>
              <c:dLblPos val="outEnd"/>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4-1715-4ABF-95AA-C5EC6FCC6D3D}"/>
                </c:ext>
              </c:extLst>
            </c:dLbl>
            <c:dLbl>
              <c:idx val="2"/>
              <c:tx>
                <c:rich>
                  <a:bodyPr/>
                  <a:lstStyle/>
                  <a:p>
                    <a:r>
                      <a:rPr lang="en-US" dirty="0"/>
                      <a:t>23%</a:t>
                    </a:r>
                  </a:p>
                </c:rich>
              </c:tx>
              <c:dLblPos val="outEnd"/>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1715-4ABF-95AA-C5EC6FCC6D3D}"/>
                </c:ext>
              </c:extLst>
            </c:dLbl>
            <c:dLbl>
              <c:idx val="3"/>
              <c:tx>
                <c:rich>
                  <a:bodyPr/>
                  <a:lstStyle/>
                  <a:p>
                    <a:r>
                      <a:rPr lang="en-US"/>
                      <a:t>12.4%</a:t>
                    </a:r>
                  </a:p>
                </c:rich>
              </c:tx>
              <c:dLblPos val="outEnd"/>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1715-4ABF-95AA-C5EC6FCC6D3D}"/>
                </c:ext>
              </c:extLst>
            </c:dLbl>
            <c:dLbl>
              <c:idx val="4"/>
              <c:tx>
                <c:rich>
                  <a:bodyPr/>
                  <a:lstStyle/>
                  <a:p>
                    <a:r>
                      <a:rPr lang="en-US"/>
                      <a:t>4.4%</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6-1715-4ABF-95AA-C5EC6FCC6D3D}"/>
                </c:ext>
              </c:extLst>
            </c:dLbl>
            <c:dLbl>
              <c:idx val="5"/>
              <c:tx>
                <c:rich>
                  <a:bodyPr/>
                  <a:lstStyle/>
                  <a:p>
                    <a:r>
                      <a:rPr lang="en-US"/>
                      <a:t>2.6%</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1715-4ABF-95AA-C5EC6FCC6D3D}"/>
                </c:ext>
              </c:extLst>
            </c:dLbl>
            <c:dLbl>
              <c:idx val="6"/>
              <c:tx>
                <c:rich>
                  <a:bodyPr/>
                  <a:lstStyle/>
                  <a:p>
                    <a:r>
                      <a:rPr lang="en-US"/>
                      <a:t>5.8%</a:t>
                    </a:r>
                  </a:p>
                </c:rich>
              </c:tx>
              <c:dLblPos val="outEnd"/>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8-1715-4ABF-95AA-C5EC6FCC6D3D}"/>
                </c:ext>
              </c:extLst>
            </c:dLbl>
            <c:spPr>
              <a:noFill/>
              <a:ln>
                <a:noFill/>
              </a:ln>
              <a:effectLst/>
            </c:spPr>
            <c:txPr>
              <a:bodyPr/>
              <a:lstStyle/>
              <a:p>
                <a:pPr>
                  <a:defRPr>
                    <a:solidFill>
                      <a:srgbClr val="004065"/>
                    </a:solidFill>
                    <a:latin typeface="Century Gothic" panose="020B0502020202020204" pitchFamily="34" charset="0"/>
                  </a:defRPr>
                </a:pPr>
                <a:endParaRPr lang="en-US"/>
              </a:p>
            </c:txPr>
            <c:dLblPos val="outEnd"/>
            <c:showLegendKey val="0"/>
            <c:showVal val="0"/>
            <c:showCatName val="0"/>
            <c:showSerName val="0"/>
            <c:showPercent val="1"/>
            <c:showBubbleSize val="0"/>
            <c:showLeaderLines val="1"/>
            <c:extLst>
              <c:ext xmlns:c15="http://schemas.microsoft.com/office/drawing/2012/chart" uri="{CE6537A1-D6FC-4f65-9D91-7224C49458BB}"/>
            </c:extLst>
          </c:dLbls>
          <c:cat>
            <c:strRef>
              <c:f>Sheet1!$A$2:$A$8</c:f>
              <c:strCache>
                <c:ptCount val="7"/>
                <c:pt idx="0">
                  <c:v>I do not use social media networks for work-related research and activities</c:v>
                </c:pt>
                <c:pt idx="1">
                  <c:v>Twitter</c:v>
                </c:pt>
                <c:pt idx="2">
                  <c:v>LinkedIn</c:v>
                </c:pt>
                <c:pt idx="3">
                  <c:v>Facebook</c:v>
                </c:pt>
                <c:pt idx="4">
                  <c:v>Google+</c:v>
                </c:pt>
                <c:pt idx="5">
                  <c:v>YouTube</c:v>
                </c:pt>
                <c:pt idx="6">
                  <c:v>Other</c:v>
                </c:pt>
              </c:strCache>
            </c:strRef>
          </c:cat>
          <c:val>
            <c:numRef>
              <c:f>Sheet1!$B$2:$B$8</c:f>
              <c:numCache>
                <c:formatCode>General</c:formatCode>
                <c:ptCount val="7"/>
                <c:pt idx="0">
                  <c:v>26.3</c:v>
                </c:pt>
                <c:pt idx="1">
                  <c:v>25.5</c:v>
                </c:pt>
                <c:pt idx="2">
                  <c:v>23</c:v>
                </c:pt>
                <c:pt idx="3">
                  <c:v>12.4</c:v>
                </c:pt>
                <c:pt idx="4">
                  <c:v>4.4000000000000004</c:v>
                </c:pt>
                <c:pt idx="5">
                  <c:v>2.6</c:v>
                </c:pt>
                <c:pt idx="6">
                  <c:v>5.8</c:v>
                </c:pt>
              </c:numCache>
            </c:numRef>
          </c:val>
          <c:extLst>
            <c:ext xmlns:c16="http://schemas.microsoft.com/office/drawing/2014/chart" uri="{C3380CC4-5D6E-409C-BE32-E72D297353CC}">
              <c16:uniqueId val="{00000009-1715-4ABF-95AA-C5EC6FCC6D3D}"/>
            </c:ext>
          </c:extLst>
        </c:ser>
        <c:dLbls>
          <c:showLegendKey val="0"/>
          <c:showVal val="0"/>
          <c:showCatName val="0"/>
          <c:showSerName val="0"/>
          <c:showPercent val="1"/>
          <c:showBubbleSize val="0"/>
          <c:showLeaderLines val="1"/>
        </c:dLbls>
        <c:firstSliceAng val="0"/>
      </c:pieChart>
    </c:plotArea>
    <c:legend>
      <c:legendPos val="r"/>
      <c:layout>
        <c:manualLayout>
          <c:xMode val="edge"/>
          <c:yMode val="edge"/>
          <c:x val="0.61029631658003447"/>
          <c:y val="6.6072757408651442E-2"/>
          <c:w val="0.38046281472009752"/>
          <c:h val="0.93350476718150877"/>
        </c:manualLayout>
      </c:layout>
      <c:overlay val="0"/>
      <c:txPr>
        <a:bodyPr/>
        <a:lstStyle/>
        <a:p>
          <a:pPr>
            <a:defRPr sz="1200">
              <a:solidFill>
                <a:srgbClr val="004065"/>
              </a:solidFill>
              <a:latin typeface="Century Gothic" panose="020B0502020202020204"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0096D6"/>
              </a:solidFill>
            </c:spPr>
            <c:extLst>
              <c:ext xmlns:c16="http://schemas.microsoft.com/office/drawing/2014/chart" uri="{C3380CC4-5D6E-409C-BE32-E72D297353CC}">
                <c16:uniqueId val="{00000001-C5EE-45AA-82A1-591F6A12F6F4}"/>
              </c:ext>
            </c:extLst>
          </c:dPt>
          <c:dLbls>
            <c:dLbl>
              <c:idx val="0"/>
              <c:tx>
                <c:rich>
                  <a:bodyPr/>
                  <a:lstStyle/>
                  <a:p>
                    <a:r>
                      <a:rPr lang="en-US" dirty="0"/>
                      <a:t>61.7%</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C5EE-45AA-82A1-591F6A12F6F4}"/>
                </c:ext>
              </c:extLst>
            </c:dLbl>
            <c:dLbl>
              <c:idx val="1"/>
              <c:tx>
                <c:rich>
                  <a:bodyPr/>
                  <a:lstStyle/>
                  <a:p>
                    <a:r>
                      <a:rPr lang="en-US" dirty="0"/>
                      <a:t>27.4%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C5EE-45AA-82A1-591F6A12F6F4}"/>
                </c:ext>
              </c:extLst>
            </c:dLbl>
            <c:dLbl>
              <c:idx val="2"/>
              <c:layout>
                <c:manualLayout>
                  <c:x val="-5.0207048068043334E-3"/>
                  <c:y val="1.6517822014615022E-2"/>
                </c:manualLayout>
              </c:layout>
              <c:tx>
                <c:rich>
                  <a:bodyPr/>
                  <a:lstStyle/>
                  <a:p>
                    <a:r>
                      <a:rPr lang="en-US" dirty="0"/>
                      <a:t>5.1%</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C5EE-45AA-82A1-591F6A12F6F4}"/>
                </c:ext>
              </c:extLst>
            </c:dLbl>
            <c:dLbl>
              <c:idx val="3"/>
              <c:tx>
                <c:rich>
                  <a:bodyPr/>
                  <a:lstStyle/>
                  <a:p>
                    <a:r>
                      <a:rPr lang="en-US"/>
                      <a:t>1.8%</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C5EE-45AA-82A1-591F6A12F6F4}"/>
                </c:ext>
              </c:extLst>
            </c:dLbl>
            <c:dLbl>
              <c:idx val="4"/>
              <c:tx>
                <c:rich>
                  <a:bodyPr/>
                  <a:lstStyle/>
                  <a:p>
                    <a:r>
                      <a:rPr lang="en-US"/>
                      <a:t>1.5%</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C5EE-45AA-82A1-591F6A12F6F4}"/>
                </c:ext>
              </c:extLst>
            </c:dLbl>
            <c:dLbl>
              <c:idx val="5"/>
              <c:tx>
                <c:rich>
                  <a:bodyPr/>
                  <a:lstStyle/>
                  <a:p>
                    <a:r>
                      <a:rPr lang="en-US"/>
                      <a:t>1.5%</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C5EE-45AA-82A1-591F6A12F6F4}"/>
                </c:ext>
              </c:extLst>
            </c:dLbl>
            <c:dLbl>
              <c:idx val="6"/>
              <c:tx>
                <c:rich>
                  <a:bodyPr/>
                  <a:lstStyle/>
                  <a:p>
                    <a:r>
                      <a:rPr lang="en-US"/>
                      <a:t>1.1%</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C5EE-45AA-82A1-591F6A12F6F4}"/>
                </c:ext>
              </c:extLst>
            </c:dLbl>
            <c:spPr>
              <a:noFill/>
              <a:ln>
                <a:noFill/>
              </a:ln>
              <a:effectLst/>
            </c:spPr>
            <c:txPr>
              <a:bodyPr/>
              <a:lstStyle/>
              <a:p>
                <a:pPr>
                  <a:defRPr>
                    <a:solidFill>
                      <a:srgbClr val="004065"/>
                    </a:solidFill>
                    <a:latin typeface="Century Gothic" panose="020B0502020202020204" pitchFamily="34" charset="0"/>
                  </a:defRPr>
                </a:pPr>
                <a:endParaRPr lang="en-US"/>
              </a:p>
            </c:txPr>
            <c:dLblPos val="bestFit"/>
            <c:showLegendKey val="0"/>
            <c:showVal val="1"/>
            <c:showCatName val="0"/>
            <c:showSerName val="0"/>
            <c:showPercent val="0"/>
            <c:showBubbleSize val="0"/>
            <c:showLeaderLines val="1"/>
            <c:extLst>
              <c:ext xmlns:c15="http://schemas.microsoft.com/office/drawing/2012/chart" uri="{CE6537A1-D6FC-4f65-9D91-7224C49458BB}"/>
            </c:extLst>
          </c:dLbls>
          <c:cat>
            <c:strRef>
              <c:f>Sheet1!$A$2:$A$8</c:f>
              <c:strCache>
                <c:ptCount val="7"/>
                <c:pt idx="0">
                  <c:v>In the last 24 hours</c:v>
                </c:pt>
                <c:pt idx="1">
                  <c:v>In the last week </c:v>
                </c:pt>
                <c:pt idx="2">
                  <c:v>In the last month</c:v>
                </c:pt>
                <c:pt idx="3">
                  <c:v>In the last year</c:v>
                </c:pt>
                <c:pt idx="4">
                  <c:v>In the last 3 months</c:v>
                </c:pt>
                <c:pt idx="5">
                  <c:v>Too long to remember</c:v>
                </c:pt>
                <c:pt idx="6">
                  <c:v>In the last 6 months</c:v>
                </c:pt>
              </c:strCache>
            </c:strRef>
          </c:cat>
          <c:val>
            <c:numRef>
              <c:f>Sheet1!$B$2:$B$8</c:f>
              <c:numCache>
                <c:formatCode>General</c:formatCode>
                <c:ptCount val="7"/>
                <c:pt idx="0">
                  <c:v>61.7</c:v>
                </c:pt>
                <c:pt idx="1">
                  <c:v>27.4</c:v>
                </c:pt>
                <c:pt idx="2">
                  <c:v>5.0999999999999996</c:v>
                </c:pt>
                <c:pt idx="3">
                  <c:v>1.8</c:v>
                </c:pt>
                <c:pt idx="4">
                  <c:v>1.5</c:v>
                </c:pt>
                <c:pt idx="5">
                  <c:v>1.5</c:v>
                </c:pt>
                <c:pt idx="6">
                  <c:v>1.1000000000000001</c:v>
                </c:pt>
              </c:numCache>
            </c:numRef>
          </c:val>
          <c:extLst>
            <c:ext xmlns:c16="http://schemas.microsoft.com/office/drawing/2014/chart" uri="{C3380CC4-5D6E-409C-BE32-E72D297353CC}">
              <c16:uniqueId val="{00000008-C5EE-45AA-82A1-591F6A12F6F4}"/>
            </c:ext>
          </c:extLst>
        </c:ser>
        <c:dLbls>
          <c:dLblPos val="bestFit"/>
          <c:showLegendKey val="0"/>
          <c:showVal val="1"/>
          <c:showCatName val="0"/>
          <c:showSerName val="0"/>
          <c:showPercent val="0"/>
          <c:showBubbleSize val="0"/>
          <c:showLeaderLines val="1"/>
        </c:dLbls>
        <c:firstSliceAng val="0"/>
      </c:pieChart>
    </c:plotArea>
    <c:legend>
      <c:legendPos val="r"/>
      <c:layout>
        <c:manualLayout>
          <c:xMode val="edge"/>
          <c:yMode val="edge"/>
          <c:x val="0.70160712629088773"/>
          <c:y val="0.18396908522697591"/>
          <c:w val="0.28835146409550355"/>
          <c:h val="0.43384774860135017"/>
        </c:manualLayout>
      </c:layout>
      <c:overlay val="0"/>
      <c:txPr>
        <a:bodyPr/>
        <a:lstStyle/>
        <a:p>
          <a:pPr>
            <a:defRPr sz="1400">
              <a:solidFill>
                <a:srgbClr val="004065"/>
              </a:solidFill>
              <a:latin typeface="Century Gothic" panose="020B0502020202020204"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Which type of multimedia elements to you prefer be offered along with a press release? (Select all that apply)</c:v>
                </c:pt>
              </c:strCache>
            </c:strRef>
          </c:tx>
          <c:spPr>
            <a:solidFill>
              <a:srgbClr val="0096D6"/>
            </a:solidFill>
            <a:ln>
              <a:solidFill>
                <a:srgbClr val="0096D6"/>
              </a:solidFill>
            </a:ln>
          </c:spPr>
          <c:invertIfNegative val="0"/>
          <c:dLbls>
            <c:dLbl>
              <c:idx val="4"/>
              <c:tx>
                <c:rich>
                  <a:bodyPr/>
                  <a:lstStyle/>
                  <a:p>
                    <a:r>
                      <a:rPr lang="en-US">
                        <a:solidFill>
                          <a:srgbClr val="004065"/>
                        </a:solidFill>
                        <a:latin typeface="Century Gothic" panose="020B0502020202020204" pitchFamily="34" charset="0"/>
                      </a:rPr>
                      <a:t>73.0</a:t>
                    </a:r>
                    <a:endParaRPr lang="en-US"/>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0AF4-46C5-9D42-4C90D8FA209E}"/>
                </c:ext>
              </c:extLst>
            </c:dLbl>
            <c:spPr>
              <a:noFill/>
              <a:ln>
                <a:noFill/>
              </a:ln>
              <a:effectLst/>
            </c:spPr>
            <c:txPr>
              <a:bodyPr/>
              <a:lstStyle/>
              <a:p>
                <a:pPr>
                  <a:defRPr>
                    <a:solidFill>
                      <a:srgbClr val="004065"/>
                    </a:solidFill>
                    <a:latin typeface="Century Gothic" panose="020B0502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Photographs</c:v>
                </c:pt>
                <c:pt idx="1">
                  <c:v>Graphics</c:v>
                </c:pt>
                <c:pt idx="2">
                  <c:v>Infographic</c:v>
                </c:pt>
                <c:pt idx="3">
                  <c:v>Logos</c:v>
                </c:pt>
                <c:pt idx="4">
                  <c:v>Video</c:v>
                </c:pt>
                <c:pt idx="5">
                  <c:v>Other</c:v>
                </c:pt>
                <c:pt idx="6">
                  <c:v>Audio</c:v>
                </c:pt>
              </c:strCache>
            </c:strRef>
          </c:cat>
          <c:val>
            <c:numRef>
              <c:f>Sheet1!$B$2:$B$8</c:f>
              <c:numCache>
                <c:formatCode>General</c:formatCode>
                <c:ptCount val="7"/>
                <c:pt idx="0">
                  <c:v>73</c:v>
                </c:pt>
                <c:pt idx="1">
                  <c:v>42.7</c:v>
                </c:pt>
                <c:pt idx="2">
                  <c:v>32.1</c:v>
                </c:pt>
                <c:pt idx="3">
                  <c:v>28.8</c:v>
                </c:pt>
                <c:pt idx="4">
                  <c:v>27.4</c:v>
                </c:pt>
                <c:pt idx="5">
                  <c:v>12</c:v>
                </c:pt>
                <c:pt idx="6">
                  <c:v>6.6</c:v>
                </c:pt>
              </c:numCache>
            </c:numRef>
          </c:val>
          <c:extLst>
            <c:ext xmlns:c16="http://schemas.microsoft.com/office/drawing/2014/chart" uri="{C3380CC4-5D6E-409C-BE32-E72D297353CC}">
              <c16:uniqueId val="{00000001-0AF4-46C5-9D42-4C90D8FA209E}"/>
            </c:ext>
          </c:extLst>
        </c:ser>
        <c:dLbls>
          <c:showLegendKey val="0"/>
          <c:showVal val="1"/>
          <c:showCatName val="0"/>
          <c:showSerName val="0"/>
          <c:showPercent val="0"/>
          <c:showBubbleSize val="0"/>
        </c:dLbls>
        <c:gapWidth val="75"/>
        <c:axId val="149204480"/>
        <c:axId val="149060928"/>
      </c:barChart>
      <c:catAx>
        <c:axId val="149204480"/>
        <c:scaling>
          <c:orientation val="minMax"/>
        </c:scaling>
        <c:delete val="0"/>
        <c:axPos val="b"/>
        <c:numFmt formatCode="General" sourceLinked="0"/>
        <c:majorTickMark val="none"/>
        <c:minorTickMark val="none"/>
        <c:tickLblPos val="nextTo"/>
        <c:txPr>
          <a:bodyPr/>
          <a:lstStyle/>
          <a:p>
            <a:pPr>
              <a:defRPr sz="1600">
                <a:solidFill>
                  <a:srgbClr val="004065"/>
                </a:solidFill>
                <a:latin typeface="Century Gothic" panose="020B0502020202020204" pitchFamily="34" charset="0"/>
              </a:defRPr>
            </a:pPr>
            <a:endParaRPr lang="en-US"/>
          </a:p>
        </c:txPr>
        <c:crossAx val="149060928"/>
        <c:crosses val="autoZero"/>
        <c:auto val="1"/>
        <c:lblAlgn val="ctr"/>
        <c:lblOffset val="100"/>
        <c:noMultiLvlLbl val="0"/>
      </c:catAx>
      <c:valAx>
        <c:axId val="149060928"/>
        <c:scaling>
          <c:orientation val="minMax"/>
        </c:scaling>
        <c:delete val="0"/>
        <c:axPos val="l"/>
        <c:numFmt formatCode="General" sourceLinked="1"/>
        <c:majorTickMark val="none"/>
        <c:minorTickMark val="none"/>
        <c:tickLblPos val="nextTo"/>
        <c:txPr>
          <a:bodyPr/>
          <a:lstStyle/>
          <a:p>
            <a:pPr>
              <a:defRPr>
                <a:solidFill>
                  <a:srgbClr val="004065"/>
                </a:solidFill>
                <a:latin typeface="Century Gothic" panose="020B0502020202020204" pitchFamily="34" charset="0"/>
              </a:defRPr>
            </a:pPr>
            <a:endParaRPr lang="en-US"/>
          </a:p>
        </c:txPr>
        <c:crossAx val="14920448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0096D6"/>
            </a:solidFill>
            <a:ln>
              <a:solidFill>
                <a:srgbClr val="0096D6"/>
              </a:solidFill>
            </a:ln>
          </c:spPr>
          <c:invertIfNegative val="0"/>
          <c:dLbls>
            <c:spPr>
              <a:noFill/>
              <a:ln>
                <a:noFill/>
              </a:ln>
              <a:effectLst/>
            </c:spPr>
            <c:txPr>
              <a:bodyPr/>
              <a:lstStyle/>
              <a:p>
                <a:pPr>
                  <a:defRPr sz="1600">
                    <a:solidFill>
                      <a:srgbClr val="004065"/>
                    </a:solidFill>
                    <a:latin typeface="Century Gothic" panose="020B0502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Press releases</c:v>
                </c:pt>
                <c:pt idx="1">
                  <c:v>Breaking news</c:v>
                </c:pt>
                <c:pt idx="2">
                  <c:v>Contact information</c:v>
                </c:pt>
                <c:pt idx="3">
                  <c:v>Fact sheets</c:v>
                </c:pt>
                <c:pt idx="4">
                  <c:v>Images</c:v>
                </c:pt>
                <c:pt idx="5">
                  <c:v>Press kits</c:v>
                </c:pt>
                <c:pt idx="6">
                  <c:v>Executive biographies</c:v>
                </c:pt>
                <c:pt idx="7">
                  <c:v>History/timeline</c:v>
                </c:pt>
                <c:pt idx="8">
                  <c:v>Event listings</c:v>
                </c:pt>
              </c:strCache>
            </c:strRef>
          </c:cat>
          <c:val>
            <c:numRef>
              <c:f>Sheet1!$B$2:$B$10</c:f>
              <c:numCache>
                <c:formatCode>General</c:formatCode>
                <c:ptCount val="9"/>
                <c:pt idx="0">
                  <c:v>88.3</c:v>
                </c:pt>
                <c:pt idx="1">
                  <c:v>87.2</c:v>
                </c:pt>
                <c:pt idx="2">
                  <c:v>79.900000000000006</c:v>
                </c:pt>
                <c:pt idx="3" formatCode="@">
                  <c:v>68.599999999999994</c:v>
                </c:pt>
                <c:pt idx="4">
                  <c:v>62.4</c:v>
                </c:pt>
                <c:pt idx="5">
                  <c:v>53.3</c:v>
                </c:pt>
                <c:pt idx="6">
                  <c:v>51.5</c:v>
                </c:pt>
                <c:pt idx="7">
                  <c:v>48.2</c:v>
                </c:pt>
                <c:pt idx="8">
                  <c:v>40.1</c:v>
                </c:pt>
              </c:numCache>
            </c:numRef>
          </c:val>
          <c:extLst>
            <c:ext xmlns:c16="http://schemas.microsoft.com/office/drawing/2014/chart" uri="{C3380CC4-5D6E-409C-BE32-E72D297353CC}">
              <c16:uniqueId val="{00000000-4061-4FD4-B8E8-81EEF146EDCD}"/>
            </c:ext>
          </c:extLst>
        </c:ser>
        <c:dLbls>
          <c:showLegendKey val="0"/>
          <c:showVal val="1"/>
          <c:showCatName val="0"/>
          <c:showSerName val="0"/>
          <c:showPercent val="0"/>
          <c:showBubbleSize val="0"/>
        </c:dLbls>
        <c:gapWidth val="75"/>
        <c:axId val="156784128"/>
        <c:axId val="148867904"/>
      </c:barChart>
      <c:catAx>
        <c:axId val="156784128"/>
        <c:scaling>
          <c:orientation val="minMax"/>
        </c:scaling>
        <c:delete val="0"/>
        <c:axPos val="b"/>
        <c:numFmt formatCode="General" sourceLinked="0"/>
        <c:majorTickMark val="none"/>
        <c:minorTickMark val="none"/>
        <c:tickLblPos val="nextTo"/>
        <c:txPr>
          <a:bodyPr/>
          <a:lstStyle/>
          <a:p>
            <a:pPr>
              <a:defRPr sz="1200">
                <a:solidFill>
                  <a:srgbClr val="004065"/>
                </a:solidFill>
                <a:latin typeface="Century Gothic" panose="020B0502020202020204" pitchFamily="34" charset="0"/>
              </a:defRPr>
            </a:pPr>
            <a:endParaRPr lang="en-US"/>
          </a:p>
        </c:txPr>
        <c:crossAx val="148867904"/>
        <c:crosses val="autoZero"/>
        <c:auto val="1"/>
        <c:lblAlgn val="ctr"/>
        <c:lblOffset val="100"/>
        <c:noMultiLvlLbl val="0"/>
      </c:catAx>
      <c:valAx>
        <c:axId val="148867904"/>
        <c:scaling>
          <c:orientation val="minMax"/>
        </c:scaling>
        <c:delete val="0"/>
        <c:axPos val="l"/>
        <c:numFmt formatCode="General" sourceLinked="1"/>
        <c:majorTickMark val="none"/>
        <c:minorTickMark val="none"/>
        <c:tickLblPos val="nextTo"/>
        <c:txPr>
          <a:bodyPr/>
          <a:lstStyle/>
          <a:p>
            <a:pPr>
              <a:defRPr sz="1600">
                <a:solidFill>
                  <a:srgbClr val="004065"/>
                </a:solidFill>
                <a:latin typeface="Century Gothic" panose="020B0502020202020204" pitchFamily="34" charset="0"/>
              </a:defRPr>
            </a:pPr>
            <a:endParaRPr lang="en-US"/>
          </a:p>
        </c:txPr>
        <c:crossAx val="15678412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iagrams/_rels/data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diagrams/_rels/data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png"/><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diagrams/_rels/data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diagrams/_rels/data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iagrams/_rels/data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iagrams/_rels/data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diagrams/_rels/drawing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png"/><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diagrams/_rels/drawing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diagrams/_rels/drawing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iagrams/_rels/drawing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iagrams/_rels/drawing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0732F6-1C9D-474E-9F02-6997DC9F5AE8}" type="doc">
      <dgm:prSet loTypeId="urn:microsoft.com/office/officeart/2009/3/layout/RandomtoResultProcess" loCatId="process" qsTypeId="urn:microsoft.com/office/officeart/2005/8/quickstyle/simple1" qsCatId="simple" csTypeId="urn:microsoft.com/office/officeart/2005/8/colors/accent1_2" csCatId="accent1" phldr="1"/>
      <dgm:spPr/>
    </dgm:pt>
    <dgm:pt modelId="{955B8715-BDDC-4B2A-BAF3-761B2057E200}">
      <dgm:prSet phldrT="[Text]"/>
      <dgm:spPr/>
      <dgm:t>
        <a:bodyPr/>
        <a:lstStyle/>
        <a:p>
          <a:r>
            <a:rPr lang="en-US" dirty="0"/>
            <a:t>Thoughts</a:t>
          </a:r>
        </a:p>
      </dgm:t>
    </dgm:pt>
    <dgm:pt modelId="{52858B32-EE89-48F6-A2A3-AF14B30FABD1}" type="parTrans" cxnId="{2381699D-C330-4EBB-BD2D-1D2EFB5ECEA7}">
      <dgm:prSet/>
      <dgm:spPr/>
      <dgm:t>
        <a:bodyPr/>
        <a:lstStyle/>
        <a:p>
          <a:endParaRPr lang="en-US"/>
        </a:p>
      </dgm:t>
    </dgm:pt>
    <dgm:pt modelId="{BC5C637C-A7E4-4ED6-8FE3-3C698C7966FD}" type="sibTrans" cxnId="{2381699D-C330-4EBB-BD2D-1D2EFB5ECEA7}">
      <dgm:prSet/>
      <dgm:spPr/>
      <dgm:t>
        <a:bodyPr/>
        <a:lstStyle/>
        <a:p>
          <a:endParaRPr lang="en-US"/>
        </a:p>
      </dgm:t>
    </dgm:pt>
    <dgm:pt modelId="{96D795E0-BCBA-47B3-B809-569829DAC9AC}">
      <dgm:prSet phldrT="[Text]"/>
      <dgm:spPr/>
      <dgm:t>
        <a:bodyPr/>
        <a:lstStyle/>
        <a:p>
          <a:r>
            <a:rPr lang="en-US" dirty="0"/>
            <a:t>Communication Channel</a:t>
          </a:r>
        </a:p>
      </dgm:t>
    </dgm:pt>
    <dgm:pt modelId="{48638F03-9623-4DE2-80C6-6A006358023D}" type="parTrans" cxnId="{6DBDCE1C-FC29-485F-B9AB-839F238FE72D}">
      <dgm:prSet/>
      <dgm:spPr/>
      <dgm:t>
        <a:bodyPr/>
        <a:lstStyle/>
        <a:p>
          <a:endParaRPr lang="en-US"/>
        </a:p>
      </dgm:t>
    </dgm:pt>
    <dgm:pt modelId="{91A70169-A4A5-4DCC-A5C8-0836893E98E5}" type="sibTrans" cxnId="{6DBDCE1C-FC29-485F-B9AB-839F238FE72D}">
      <dgm:prSet/>
      <dgm:spPr/>
      <dgm:t>
        <a:bodyPr/>
        <a:lstStyle/>
        <a:p>
          <a:endParaRPr lang="en-US"/>
        </a:p>
      </dgm:t>
    </dgm:pt>
    <dgm:pt modelId="{D85DC682-DDE7-4AC4-9E22-7BF6636BAAD0}">
      <dgm:prSet phldrT="[Text]"/>
      <dgm:spPr/>
      <dgm:t>
        <a:bodyPr/>
        <a:lstStyle/>
        <a:p>
          <a:r>
            <a:rPr lang="en-US" dirty="0"/>
            <a:t>Applying Meaning</a:t>
          </a:r>
        </a:p>
      </dgm:t>
    </dgm:pt>
    <dgm:pt modelId="{A1D38C0A-697F-48E3-ADE7-A1E23CEF5EEB}" type="parTrans" cxnId="{E17FA48B-F465-4EA3-BF58-CAB5DD30F30E}">
      <dgm:prSet/>
      <dgm:spPr/>
      <dgm:t>
        <a:bodyPr/>
        <a:lstStyle/>
        <a:p>
          <a:endParaRPr lang="en-US"/>
        </a:p>
      </dgm:t>
    </dgm:pt>
    <dgm:pt modelId="{1CD018FA-8BA6-49E6-AB38-8B3DAB6C3114}" type="sibTrans" cxnId="{E17FA48B-F465-4EA3-BF58-CAB5DD30F30E}">
      <dgm:prSet/>
      <dgm:spPr/>
      <dgm:t>
        <a:bodyPr/>
        <a:lstStyle/>
        <a:p>
          <a:endParaRPr lang="en-US"/>
        </a:p>
      </dgm:t>
    </dgm:pt>
    <dgm:pt modelId="{C052C2D4-CE1D-4971-A89A-7792E7992859}">
      <dgm:prSet phldrT="[Text]"/>
      <dgm:spPr/>
      <dgm:t>
        <a:bodyPr/>
        <a:lstStyle/>
        <a:p>
          <a:r>
            <a:rPr lang="en-US" dirty="0"/>
            <a:t>Words and Gestures</a:t>
          </a:r>
        </a:p>
      </dgm:t>
    </dgm:pt>
    <dgm:pt modelId="{2C2C2895-0859-4AD1-AF86-77C396BE6225}" type="parTrans" cxnId="{EB583FCC-96DE-4849-B38A-B477136CECF1}">
      <dgm:prSet/>
      <dgm:spPr/>
      <dgm:t>
        <a:bodyPr/>
        <a:lstStyle/>
        <a:p>
          <a:endParaRPr lang="en-US"/>
        </a:p>
      </dgm:t>
    </dgm:pt>
    <dgm:pt modelId="{07352143-E3E5-4BEB-92B8-AE0479D2ED6C}" type="sibTrans" cxnId="{EB583FCC-96DE-4849-B38A-B477136CECF1}">
      <dgm:prSet/>
      <dgm:spPr/>
      <dgm:t>
        <a:bodyPr/>
        <a:lstStyle/>
        <a:p>
          <a:endParaRPr lang="en-US"/>
        </a:p>
      </dgm:t>
    </dgm:pt>
    <dgm:pt modelId="{B0CB6300-811F-4577-85C9-C04DE749D079}" type="pres">
      <dgm:prSet presAssocID="{810732F6-1C9D-474E-9F02-6997DC9F5AE8}" presName="Name0" presStyleCnt="0">
        <dgm:presLayoutVars>
          <dgm:dir/>
          <dgm:animOne val="branch"/>
          <dgm:animLvl val="lvl"/>
        </dgm:presLayoutVars>
      </dgm:prSet>
      <dgm:spPr/>
    </dgm:pt>
    <dgm:pt modelId="{B4246C17-4BBD-4145-9E81-BBDA5FB48353}" type="pres">
      <dgm:prSet presAssocID="{955B8715-BDDC-4B2A-BAF3-761B2057E200}" presName="chaos" presStyleCnt="0"/>
      <dgm:spPr/>
    </dgm:pt>
    <dgm:pt modelId="{F2EC60DF-BABD-4991-8EDD-75A0AF345659}" type="pres">
      <dgm:prSet presAssocID="{955B8715-BDDC-4B2A-BAF3-761B2057E200}" presName="parTx1" presStyleLbl="revTx" presStyleIdx="0" presStyleCnt="3"/>
      <dgm:spPr/>
    </dgm:pt>
    <dgm:pt modelId="{F5B27A73-6307-4AC0-A801-0C714075CB32}" type="pres">
      <dgm:prSet presAssocID="{955B8715-BDDC-4B2A-BAF3-761B2057E200}" presName="c1" presStyleLbl="node1" presStyleIdx="0" presStyleCnt="19"/>
      <dgm:spPr/>
    </dgm:pt>
    <dgm:pt modelId="{CDE25D02-8AB2-43E2-9872-D43EE204A734}" type="pres">
      <dgm:prSet presAssocID="{955B8715-BDDC-4B2A-BAF3-761B2057E200}" presName="c2" presStyleLbl="node1" presStyleIdx="1" presStyleCnt="19"/>
      <dgm:spPr/>
    </dgm:pt>
    <dgm:pt modelId="{4F4CD751-C10C-4CC3-8074-523D74CF32DD}" type="pres">
      <dgm:prSet presAssocID="{955B8715-BDDC-4B2A-BAF3-761B2057E200}" presName="c3" presStyleLbl="node1" presStyleIdx="2" presStyleCnt="19"/>
      <dgm:spPr/>
    </dgm:pt>
    <dgm:pt modelId="{53217C9C-48CB-4CA3-B907-FD83C2435CC8}" type="pres">
      <dgm:prSet presAssocID="{955B8715-BDDC-4B2A-BAF3-761B2057E200}" presName="c4" presStyleLbl="node1" presStyleIdx="3" presStyleCnt="19"/>
      <dgm:spPr/>
    </dgm:pt>
    <dgm:pt modelId="{A311B0F9-34EC-434A-9285-BD8117ABFD8F}" type="pres">
      <dgm:prSet presAssocID="{955B8715-BDDC-4B2A-BAF3-761B2057E200}" presName="c5" presStyleLbl="node1" presStyleIdx="4" presStyleCnt="19"/>
      <dgm:spPr/>
    </dgm:pt>
    <dgm:pt modelId="{328769FE-D247-49ED-BD9D-F1B039DA8ADF}" type="pres">
      <dgm:prSet presAssocID="{955B8715-BDDC-4B2A-BAF3-761B2057E200}" presName="c6" presStyleLbl="node1" presStyleIdx="5" presStyleCnt="19"/>
      <dgm:spPr/>
    </dgm:pt>
    <dgm:pt modelId="{9BC93682-57AE-4066-A8E1-C2EE9C5A0186}" type="pres">
      <dgm:prSet presAssocID="{955B8715-BDDC-4B2A-BAF3-761B2057E200}" presName="c7" presStyleLbl="node1" presStyleIdx="6" presStyleCnt="19"/>
      <dgm:spPr/>
    </dgm:pt>
    <dgm:pt modelId="{9F8CFAC3-CDA1-4830-A515-21EDAF014E7F}" type="pres">
      <dgm:prSet presAssocID="{955B8715-BDDC-4B2A-BAF3-761B2057E200}" presName="c8" presStyleLbl="node1" presStyleIdx="7" presStyleCnt="19"/>
      <dgm:spPr/>
    </dgm:pt>
    <dgm:pt modelId="{19AB3139-2E73-4B98-B0CD-45CD283DC175}" type="pres">
      <dgm:prSet presAssocID="{955B8715-BDDC-4B2A-BAF3-761B2057E200}" presName="c9" presStyleLbl="node1" presStyleIdx="8" presStyleCnt="19"/>
      <dgm:spPr/>
    </dgm:pt>
    <dgm:pt modelId="{970BD84F-7B4E-4E9D-9940-45112C5AEDC3}" type="pres">
      <dgm:prSet presAssocID="{955B8715-BDDC-4B2A-BAF3-761B2057E200}" presName="c10" presStyleLbl="node1" presStyleIdx="9" presStyleCnt="19"/>
      <dgm:spPr/>
    </dgm:pt>
    <dgm:pt modelId="{A82454ED-74A3-48A8-8CF9-15748EC203A9}" type="pres">
      <dgm:prSet presAssocID="{955B8715-BDDC-4B2A-BAF3-761B2057E200}" presName="c11" presStyleLbl="node1" presStyleIdx="10" presStyleCnt="19"/>
      <dgm:spPr/>
    </dgm:pt>
    <dgm:pt modelId="{9AA54D92-8F88-4766-8618-E07379E6513A}" type="pres">
      <dgm:prSet presAssocID="{955B8715-BDDC-4B2A-BAF3-761B2057E200}" presName="c12" presStyleLbl="node1" presStyleIdx="11" presStyleCnt="19"/>
      <dgm:spPr/>
    </dgm:pt>
    <dgm:pt modelId="{37F2283E-2BFD-49FB-B6ED-7CEF4CD84D8E}" type="pres">
      <dgm:prSet presAssocID="{955B8715-BDDC-4B2A-BAF3-761B2057E200}" presName="c13" presStyleLbl="node1" presStyleIdx="12" presStyleCnt="19"/>
      <dgm:spPr/>
    </dgm:pt>
    <dgm:pt modelId="{23EE85DB-B1DD-4F33-AC19-64DC815CBF2C}" type="pres">
      <dgm:prSet presAssocID="{955B8715-BDDC-4B2A-BAF3-761B2057E200}" presName="c14" presStyleLbl="node1" presStyleIdx="13" presStyleCnt="19"/>
      <dgm:spPr/>
    </dgm:pt>
    <dgm:pt modelId="{7B5F2CD1-F5C3-458D-A5B4-BD6611251A16}" type="pres">
      <dgm:prSet presAssocID="{955B8715-BDDC-4B2A-BAF3-761B2057E200}" presName="c15" presStyleLbl="node1" presStyleIdx="14" presStyleCnt="19"/>
      <dgm:spPr/>
    </dgm:pt>
    <dgm:pt modelId="{CBA44AB7-10BC-42CD-B062-DB37B5279C8B}" type="pres">
      <dgm:prSet presAssocID="{955B8715-BDDC-4B2A-BAF3-761B2057E200}" presName="c16" presStyleLbl="node1" presStyleIdx="15" presStyleCnt="19"/>
      <dgm:spPr/>
    </dgm:pt>
    <dgm:pt modelId="{3C6D8608-085A-46C0-B939-5762310ADBEE}" type="pres">
      <dgm:prSet presAssocID="{955B8715-BDDC-4B2A-BAF3-761B2057E200}" presName="c17" presStyleLbl="node1" presStyleIdx="16" presStyleCnt="19"/>
      <dgm:spPr/>
    </dgm:pt>
    <dgm:pt modelId="{8D9274C5-193F-4680-83BA-62FB91FF7301}" type="pres">
      <dgm:prSet presAssocID="{955B8715-BDDC-4B2A-BAF3-761B2057E200}" presName="c18" presStyleLbl="node1" presStyleIdx="17" presStyleCnt="19"/>
      <dgm:spPr/>
    </dgm:pt>
    <dgm:pt modelId="{B3FD8E33-FD4F-4C81-9653-5F7DED4602FC}" type="pres">
      <dgm:prSet presAssocID="{BC5C637C-A7E4-4ED6-8FE3-3C698C7966FD}" presName="chevronComposite1" presStyleCnt="0"/>
      <dgm:spPr/>
    </dgm:pt>
    <dgm:pt modelId="{3B8FD6BD-D91E-42F4-8882-C05861B83654}" type="pres">
      <dgm:prSet presAssocID="{BC5C637C-A7E4-4ED6-8FE3-3C698C7966FD}" presName="chevron1" presStyleLbl="sibTrans2D1" presStyleIdx="0" presStyleCnt="3"/>
      <dgm:spPr/>
    </dgm:pt>
    <dgm:pt modelId="{D9ECD9B8-CDCE-482C-9517-A4436B839DB7}" type="pres">
      <dgm:prSet presAssocID="{BC5C637C-A7E4-4ED6-8FE3-3C698C7966FD}" presName="spChevron1" presStyleCnt="0"/>
      <dgm:spPr/>
    </dgm:pt>
    <dgm:pt modelId="{62BF7F40-CB2E-46C6-B8D0-8150A1152797}" type="pres">
      <dgm:prSet presAssocID="{C052C2D4-CE1D-4971-A89A-7792E7992859}" presName="middle" presStyleCnt="0"/>
      <dgm:spPr/>
    </dgm:pt>
    <dgm:pt modelId="{C9D1C4B7-1BBB-4812-BD06-8C2AB596BF77}" type="pres">
      <dgm:prSet presAssocID="{C052C2D4-CE1D-4971-A89A-7792E7992859}" presName="parTxMid" presStyleLbl="revTx" presStyleIdx="1" presStyleCnt="3"/>
      <dgm:spPr/>
    </dgm:pt>
    <dgm:pt modelId="{2B09EEA8-6D86-4435-9EF6-DD8AD5A44BF7}" type="pres">
      <dgm:prSet presAssocID="{C052C2D4-CE1D-4971-A89A-7792E7992859}" presName="spMid" presStyleCnt="0"/>
      <dgm:spPr/>
    </dgm:pt>
    <dgm:pt modelId="{537002C7-B940-406F-A9C4-93866193F60E}" type="pres">
      <dgm:prSet presAssocID="{07352143-E3E5-4BEB-92B8-AE0479D2ED6C}" presName="chevronComposite1" presStyleCnt="0"/>
      <dgm:spPr/>
    </dgm:pt>
    <dgm:pt modelId="{B0FEE9DB-F6D1-4B58-9631-6C2048D3345C}" type="pres">
      <dgm:prSet presAssocID="{07352143-E3E5-4BEB-92B8-AE0479D2ED6C}" presName="chevron1" presStyleLbl="sibTrans2D1" presStyleIdx="1" presStyleCnt="3"/>
      <dgm:spPr/>
    </dgm:pt>
    <dgm:pt modelId="{A4E51A53-C513-4411-A581-513F5E9F5792}" type="pres">
      <dgm:prSet presAssocID="{07352143-E3E5-4BEB-92B8-AE0479D2ED6C}" presName="spChevron1" presStyleCnt="0"/>
      <dgm:spPr/>
    </dgm:pt>
    <dgm:pt modelId="{135B0306-6E85-40F5-96E6-2A9BB8518826}" type="pres">
      <dgm:prSet presAssocID="{96D795E0-BCBA-47B3-B809-569829DAC9AC}" presName="middle" presStyleCnt="0"/>
      <dgm:spPr/>
    </dgm:pt>
    <dgm:pt modelId="{18C119AA-DA80-4D79-8F1D-9DE50F88660D}" type="pres">
      <dgm:prSet presAssocID="{96D795E0-BCBA-47B3-B809-569829DAC9AC}" presName="parTxMid" presStyleLbl="revTx" presStyleIdx="2" presStyleCnt="3"/>
      <dgm:spPr/>
    </dgm:pt>
    <dgm:pt modelId="{AD3ACD5C-A408-409B-BB61-81F106F508E3}" type="pres">
      <dgm:prSet presAssocID="{96D795E0-BCBA-47B3-B809-569829DAC9AC}" presName="spMid" presStyleCnt="0"/>
      <dgm:spPr/>
    </dgm:pt>
    <dgm:pt modelId="{349BEB62-C88D-4D55-909E-8C036AD93A9B}" type="pres">
      <dgm:prSet presAssocID="{91A70169-A4A5-4DCC-A5C8-0836893E98E5}" presName="chevronComposite1" presStyleCnt="0"/>
      <dgm:spPr/>
    </dgm:pt>
    <dgm:pt modelId="{053C7573-8170-4C4B-8FBD-0E428315B69C}" type="pres">
      <dgm:prSet presAssocID="{91A70169-A4A5-4DCC-A5C8-0836893E98E5}" presName="chevron1" presStyleLbl="sibTrans2D1" presStyleIdx="2" presStyleCnt="3"/>
      <dgm:spPr/>
    </dgm:pt>
    <dgm:pt modelId="{D012BBB8-BA1B-4002-8BDF-AE293882EDC0}" type="pres">
      <dgm:prSet presAssocID="{91A70169-A4A5-4DCC-A5C8-0836893E98E5}" presName="spChevron1" presStyleCnt="0"/>
      <dgm:spPr/>
    </dgm:pt>
    <dgm:pt modelId="{72B82B46-FD52-4394-ACBE-90776729295E}" type="pres">
      <dgm:prSet presAssocID="{D85DC682-DDE7-4AC4-9E22-7BF6636BAAD0}" presName="last" presStyleCnt="0"/>
      <dgm:spPr/>
    </dgm:pt>
    <dgm:pt modelId="{1E79489E-4E08-4E73-A757-5EDF4DD5D430}" type="pres">
      <dgm:prSet presAssocID="{D85DC682-DDE7-4AC4-9E22-7BF6636BAAD0}" presName="circleTx" presStyleLbl="node1" presStyleIdx="18" presStyleCnt="19"/>
      <dgm:spPr/>
    </dgm:pt>
    <dgm:pt modelId="{E3FD08CB-A7A9-4B8F-8A1A-69C20A6375AB}" type="pres">
      <dgm:prSet presAssocID="{D85DC682-DDE7-4AC4-9E22-7BF6636BAAD0}" presName="spN" presStyleCnt="0"/>
      <dgm:spPr/>
    </dgm:pt>
  </dgm:ptLst>
  <dgm:cxnLst>
    <dgm:cxn modelId="{6DBDCE1C-FC29-485F-B9AB-839F238FE72D}" srcId="{810732F6-1C9D-474E-9F02-6997DC9F5AE8}" destId="{96D795E0-BCBA-47B3-B809-569829DAC9AC}" srcOrd="2" destOrd="0" parTransId="{48638F03-9623-4DE2-80C6-6A006358023D}" sibTransId="{91A70169-A4A5-4DCC-A5C8-0836893E98E5}"/>
    <dgm:cxn modelId="{B7AA621E-4A6F-4A99-84DD-EAB54D22A820}" type="presOf" srcId="{96D795E0-BCBA-47B3-B809-569829DAC9AC}" destId="{18C119AA-DA80-4D79-8F1D-9DE50F88660D}" srcOrd="0" destOrd="0" presId="urn:microsoft.com/office/officeart/2009/3/layout/RandomtoResultProcess"/>
    <dgm:cxn modelId="{81A8C55D-D7F7-4294-9753-2EF621863CDC}" type="presOf" srcId="{955B8715-BDDC-4B2A-BAF3-761B2057E200}" destId="{F2EC60DF-BABD-4991-8EDD-75A0AF345659}" srcOrd="0" destOrd="0" presId="urn:microsoft.com/office/officeart/2009/3/layout/RandomtoResultProcess"/>
    <dgm:cxn modelId="{C44C5174-0C50-42BE-A920-FFDB8C6F2B63}" type="presOf" srcId="{C052C2D4-CE1D-4971-A89A-7792E7992859}" destId="{C9D1C4B7-1BBB-4812-BD06-8C2AB596BF77}" srcOrd="0" destOrd="0" presId="urn:microsoft.com/office/officeart/2009/3/layout/RandomtoResultProcess"/>
    <dgm:cxn modelId="{E17FA48B-F465-4EA3-BF58-CAB5DD30F30E}" srcId="{810732F6-1C9D-474E-9F02-6997DC9F5AE8}" destId="{D85DC682-DDE7-4AC4-9E22-7BF6636BAAD0}" srcOrd="3" destOrd="0" parTransId="{A1D38C0A-697F-48E3-ADE7-A1E23CEF5EEB}" sibTransId="{1CD018FA-8BA6-49E6-AB38-8B3DAB6C3114}"/>
    <dgm:cxn modelId="{2381699D-C330-4EBB-BD2D-1D2EFB5ECEA7}" srcId="{810732F6-1C9D-474E-9F02-6997DC9F5AE8}" destId="{955B8715-BDDC-4B2A-BAF3-761B2057E200}" srcOrd="0" destOrd="0" parTransId="{52858B32-EE89-48F6-A2A3-AF14B30FABD1}" sibTransId="{BC5C637C-A7E4-4ED6-8FE3-3C698C7966FD}"/>
    <dgm:cxn modelId="{A95646C3-0987-4F60-8349-28D6C8578E0B}" type="presOf" srcId="{D85DC682-DDE7-4AC4-9E22-7BF6636BAAD0}" destId="{1E79489E-4E08-4E73-A757-5EDF4DD5D430}" srcOrd="0" destOrd="0" presId="urn:microsoft.com/office/officeart/2009/3/layout/RandomtoResultProcess"/>
    <dgm:cxn modelId="{EB583FCC-96DE-4849-B38A-B477136CECF1}" srcId="{810732F6-1C9D-474E-9F02-6997DC9F5AE8}" destId="{C052C2D4-CE1D-4971-A89A-7792E7992859}" srcOrd="1" destOrd="0" parTransId="{2C2C2895-0859-4AD1-AF86-77C396BE6225}" sibTransId="{07352143-E3E5-4BEB-92B8-AE0479D2ED6C}"/>
    <dgm:cxn modelId="{CF472CE1-4E75-4060-A54E-4DFE3767C921}" type="presOf" srcId="{810732F6-1C9D-474E-9F02-6997DC9F5AE8}" destId="{B0CB6300-811F-4577-85C9-C04DE749D079}" srcOrd="0" destOrd="0" presId="urn:microsoft.com/office/officeart/2009/3/layout/RandomtoResultProcess"/>
    <dgm:cxn modelId="{70EF35FE-9E0D-4ECC-8AC6-246B6FF6C03D}" type="presParOf" srcId="{B0CB6300-811F-4577-85C9-C04DE749D079}" destId="{B4246C17-4BBD-4145-9E81-BBDA5FB48353}" srcOrd="0" destOrd="0" presId="urn:microsoft.com/office/officeart/2009/3/layout/RandomtoResultProcess"/>
    <dgm:cxn modelId="{2B838BD6-F0BC-4CA4-8E96-2AE54D23BA1C}" type="presParOf" srcId="{B4246C17-4BBD-4145-9E81-BBDA5FB48353}" destId="{F2EC60DF-BABD-4991-8EDD-75A0AF345659}" srcOrd="0" destOrd="0" presId="urn:microsoft.com/office/officeart/2009/3/layout/RandomtoResultProcess"/>
    <dgm:cxn modelId="{B044A8E5-F34B-4A8C-86B9-7AB2874DE308}" type="presParOf" srcId="{B4246C17-4BBD-4145-9E81-BBDA5FB48353}" destId="{F5B27A73-6307-4AC0-A801-0C714075CB32}" srcOrd="1" destOrd="0" presId="urn:microsoft.com/office/officeart/2009/3/layout/RandomtoResultProcess"/>
    <dgm:cxn modelId="{110C8D95-B0CB-4844-BF91-5596DC9820C9}" type="presParOf" srcId="{B4246C17-4BBD-4145-9E81-BBDA5FB48353}" destId="{CDE25D02-8AB2-43E2-9872-D43EE204A734}" srcOrd="2" destOrd="0" presId="urn:microsoft.com/office/officeart/2009/3/layout/RandomtoResultProcess"/>
    <dgm:cxn modelId="{9EC59D36-7A22-4B1A-9E11-F2811D158A6A}" type="presParOf" srcId="{B4246C17-4BBD-4145-9E81-BBDA5FB48353}" destId="{4F4CD751-C10C-4CC3-8074-523D74CF32DD}" srcOrd="3" destOrd="0" presId="urn:microsoft.com/office/officeart/2009/3/layout/RandomtoResultProcess"/>
    <dgm:cxn modelId="{56189284-C9EC-48CC-B962-26B8C5650120}" type="presParOf" srcId="{B4246C17-4BBD-4145-9E81-BBDA5FB48353}" destId="{53217C9C-48CB-4CA3-B907-FD83C2435CC8}" srcOrd="4" destOrd="0" presId="urn:microsoft.com/office/officeart/2009/3/layout/RandomtoResultProcess"/>
    <dgm:cxn modelId="{F2FFEB74-19B9-48CC-AB96-EBE5974F1B41}" type="presParOf" srcId="{B4246C17-4BBD-4145-9E81-BBDA5FB48353}" destId="{A311B0F9-34EC-434A-9285-BD8117ABFD8F}" srcOrd="5" destOrd="0" presId="urn:microsoft.com/office/officeart/2009/3/layout/RandomtoResultProcess"/>
    <dgm:cxn modelId="{DDD609CF-FCD4-4AE8-938F-FEC93643128F}" type="presParOf" srcId="{B4246C17-4BBD-4145-9E81-BBDA5FB48353}" destId="{328769FE-D247-49ED-BD9D-F1B039DA8ADF}" srcOrd="6" destOrd="0" presId="urn:microsoft.com/office/officeart/2009/3/layout/RandomtoResultProcess"/>
    <dgm:cxn modelId="{79B213F8-4210-4DA3-BCE6-4A1B5C55E26A}" type="presParOf" srcId="{B4246C17-4BBD-4145-9E81-BBDA5FB48353}" destId="{9BC93682-57AE-4066-A8E1-C2EE9C5A0186}" srcOrd="7" destOrd="0" presId="urn:microsoft.com/office/officeart/2009/3/layout/RandomtoResultProcess"/>
    <dgm:cxn modelId="{0B367244-751F-4559-AB30-6D7B6AD875F2}" type="presParOf" srcId="{B4246C17-4BBD-4145-9E81-BBDA5FB48353}" destId="{9F8CFAC3-CDA1-4830-A515-21EDAF014E7F}" srcOrd="8" destOrd="0" presId="urn:microsoft.com/office/officeart/2009/3/layout/RandomtoResultProcess"/>
    <dgm:cxn modelId="{E08066F7-F499-47AB-95EF-10862B75A908}" type="presParOf" srcId="{B4246C17-4BBD-4145-9E81-BBDA5FB48353}" destId="{19AB3139-2E73-4B98-B0CD-45CD283DC175}" srcOrd="9" destOrd="0" presId="urn:microsoft.com/office/officeart/2009/3/layout/RandomtoResultProcess"/>
    <dgm:cxn modelId="{9AD7BEE4-F7B1-4413-81F1-7D56A03658CA}" type="presParOf" srcId="{B4246C17-4BBD-4145-9E81-BBDA5FB48353}" destId="{970BD84F-7B4E-4E9D-9940-45112C5AEDC3}" srcOrd="10" destOrd="0" presId="urn:microsoft.com/office/officeart/2009/3/layout/RandomtoResultProcess"/>
    <dgm:cxn modelId="{6E501C09-2B38-443B-BE54-AFC99A3792FA}" type="presParOf" srcId="{B4246C17-4BBD-4145-9E81-BBDA5FB48353}" destId="{A82454ED-74A3-48A8-8CF9-15748EC203A9}" srcOrd="11" destOrd="0" presId="urn:microsoft.com/office/officeart/2009/3/layout/RandomtoResultProcess"/>
    <dgm:cxn modelId="{8F3B5384-4B9B-4104-8059-EB1FFF56E28E}" type="presParOf" srcId="{B4246C17-4BBD-4145-9E81-BBDA5FB48353}" destId="{9AA54D92-8F88-4766-8618-E07379E6513A}" srcOrd="12" destOrd="0" presId="urn:microsoft.com/office/officeart/2009/3/layout/RandomtoResultProcess"/>
    <dgm:cxn modelId="{4CB57D3C-E0A8-449D-86B4-29F577BFF16F}" type="presParOf" srcId="{B4246C17-4BBD-4145-9E81-BBDA5FB48353}" destId="{37F2283E-2BFD-49FB-B6ED-7CEF4CD84D8E}" srcOrd="13" destOrd="0" presId="urn:microsoft.com/office/officeart/2009/3/layout/RandomtoResultProcess"/>
    <dgm:cxn modelId="{0AC61D0D-D324-4337-9306-55115C6FD6E2}" type="presParOf" srcId="{B4246C17-4BBD-4145-9E81-BBDA5FB48353}" destId="{23EE85DB-B1DD-4F33-AC19-64DC815CBF2C}" srcOrd="14" destOrd="0" presId="urn:microsoft.com/office/officeart/2009/3/layout/RandomtoResultProcess"/>
    <dgm:cxn modelId="{E4CBA546-3AA3-4F40-B698-DA687DF7384F}" type="presParOf" srcId="{B4246C17-4BBD-4145-9E81-BBDA5FB48353}" destId="{7B5F2CD1-F5C3-458D-A5B4-BD6611251A16}" srcOrd="15" destOrd="0" presId="urn:microsoft.com/office/officeart/2009/3/layout/RandomtoResultProcess"/>
    <dgm:cxn modelId="{02241382-8F54-4ECF-B39E-5584A0B9463E}" type="presParOf" srcId="{B4246C17-4BBD-4145-9E81-BBDA5FB48353}" destId="{CBA44AB7-10BC-42CD-B062-DB37B5279C8B}" srcOrd="16" destOrd="0" presId="urn:microsoft.com/office/officeart/2009/3/layout/RandomtoResultProcess"/>
    <dgm:cxn modelId="{80CCC242-446E-4CDE-8C78-4B8703DB781A}" type="presParOf" srcId="{B4246C17-4BBD-4145-9E81-BBDA5FB48353}" destId="{3C6D8608-085A-46C0-B939-5762310ADBEE}" srcOrd="17" destOrd="0" presId="urn:microsoft.com/office/officeart/2009/3/layout/RandomtoResultProcess"/>
    <dgm:cxn modelId="{5290460B-0095-4BDB-A9D0-50B6A282A489}" type="presParOf" srcId="{B4246C17-4BBD-4145-9E81-BBDA5FB48353}" destId="{8D9274C5-193F-4680-83BA-62FB91FF7301}" srcOrd="18" destOrd="0" presId="urn:microsoft.com/office/officeart/2009/3/layout/RandomtoResultProcess"/>
    <dgm:cxn modelId="{D157D3D6-63F1-4384-A3B2-4634A286EA82}" type="presParOf" srcId="{B0CB6300-811F-4577-85C9-C04DE749D079}" destId="{B3FD8E33-FD4F-4C81-9653-5F7DED4602FC}" srcOrd="1" destOrd="0" presId="urn:microsoft.com/office/officeart/2009/3/layout/RandomtoResultProcess"/>
    <dgm:cxn modelId="{2129DB09-F8DF-4977-BA2A-467C3C6247DC}" type="presParOf" srcId="{B3FD8E33-FD4F-4C81-9653-5F7DED4602FC}" destId="{3B8FD6BD-D91E-42F4-8882-C05861B83654}" srcOrd="0" destOrd="0" presId="urn:microsoft.com/office/officeart/2009/3/layout/RandomtoResultProcess"/>
    <dgm:cxn modelId="{086C69C6-85D5-48AA-9563-829CEEB0A80D}" type="presParOf" srcId="{B3FD8E33-FD4F-4C81-9653-5F7DED4602FC}" destId="{D9ECD9B8-CDCE-482C-9517-A4436B839DB7}" srcOrd="1" destOrd="0" presId="urn:microsoft.com/office/officeart/2009/3/layout/RandomtoResultProcess"/>
    <dgm:cxn modelId="{7B56D5FB-BD2C-4427-BEE5-23D6068D6125}" type="presParOf" srcId="{B0CB6300-811F-4577-85C9-C04DE749D079}" destId="{62BF7F40-CB2E-46C6-B8D0-8150A1152797}" srcOrd="2" destOrd="0" presId="urn:microsoft.com/office/officeart/2009/3/layout/RandomtoResultProcess"/>
    <dgm:cxn modelId="{96DD696D-BAC3-479F-B719-C3A10FC2F236}" type="presParOf" srcId="{62BF7F40-CB2E-46C6-B8D0-8150A1152797}" destId="{C9D1C4B7-1BBB-4812-BD06-8C2AB596BF77}" srcOrd="0" destOrd="0" presId="urn:microsoft.com/office/officeart/2009/3/layout/RandomtoResultProcess"/>
    <dgm:cxn modelId="{604A7771-AE2D-49BB-9F22-33540AA309CE}" type="presParOf" srcId="{62BF7F40-CB2E-46C6-B8D0-8150A1152797}" destId="{2B09EEA8-6D86-4435-9EF6-DD8AD5A44BF7}" srcOrd="1" destOrd="0" presId="urn:microsoft.com/office/officeart/2009/3/layout/RandomtoResultProcess"/>
    <dgm:cxn modelId="{E0F856E6-BD16-4B6C-BE65-CF53D927F72B}" type="presParOf" srcId="{B0CB6300-811F-4577-85C9-C04DE749D079}" destId="{537002C7-B940-406F-A9C4-93866193F60E}" srcOrd="3" destOrd="0" presId="urn:microsoft.com/office/officeart/2009/3/layout/RandomtoResultProcess"/>
    <dgm:cxn modelId="{7DE45D6F-93F0-4D3F-BB7E-709E96C5858C}" type="presParOf" srcId="{537002C7-B940-406F-A9C4-93866193F60E}" destId="{B0FEE9DB-F6D1-4B58-9631-6C2048D3345C}" srcOrd="0" destOrd="0" presId="urn:microsoft.com/office/officeart/2009/3/layout/RandomtoResultProcess"/>
    <dgm:cxn modelId="{599DFAC3-E4EE-48D1-A7F3-1B329C26F04E}" type="presParOf" srcId="{537002C7-B940-406F-A9C4-93866193F60E}" destId="{A4E51A53-C513-4411-A581-513F5E9F5792}" srcOrd="1" destOrd="0" presId="urn:microsoft.com/office/officeart/2009/3/layout/RandomtoResultProcess"/>
    <dgm:cxn modelId="{0F7055A3-BC2D-4766-9064-03D86DFACFD3}" type="presParOf" srcId="{B0CB6300-811F-4577-85C9-C04DE749D079}" destId="{135B0306-6E85-40F5-96E6-2A9BB8518826}" srcOrd="4" destOrd="0" presId="urn:microsoft.com/office/officeart/2009/3/layout/RandomtoResultProcess"/>
    <dgm:cxn modelId="{5B150A49-EB69-437D-9572-15824C2CD7F1}" type="presParOf" srcId="{135B0306-6E85-40F5-96E6-2A9BB8518826}" destId="{18C119AA-DA80-4D79-8F1D-9DE50F88660D}" srcOrd="0" destOrd="0" presId="urn:microsoft.com/office/officeart/2009/3/layout/RandomtoResultProcess"/>
    <dgm:cxn modelId="{752A8EB4-707C-4FF5-BD4B-612BFD11A009}" type="presParOf" srcId="{135B0306-6E85-40F5-96E6-2A9BB8518826}" destId="{AD3ACD5C-A408-409B-BB61-81F106F508E3}" srcOrd="1" destOrd="0" presId="urn:microsoft.com/office/officeart/2009/3/layout/RandomtoResultProcess"/>
    <dgm:cxn modelId="{A52BA7E0-F7E4-48C5-A554-00C04884E1E6}" type="presParOf" srcId="{B0CB6300-811F-4577-85C9-C04DE749D079}" destId="{349BEB62-C88D-4D55-909E-8C036AD93A9B}" srcOrd="5" destOrd="0" presId="urn:microsoft.com/office/officeart/2009/3/layout/RandomtoResultProcess"/>
    <dgm:cxn modelId="{87A04660-5AC5-4FE3-B731-02F78DCABE31}" type="presParOf" srcId="{349BEB62-C88D-4D55-909E-8C036AD93A9B}" destId="{053C7573-8170-4C4B-8FBD-0E428315B69C}" srcOrd="0" destOrd="0" presId="urn:microsoft.com/office/officeart/2009/3/layout/RandomtoResultProcess"/>
    <dgm:cxn modelId="{FDF9B90D-D4B3-48EB-99D7-FB9195C284BC}" type="presParOf" srcId="{349BEB62-C88D-4D55-909E-8C036AD93A9B}" destId="{D012BBB8-BA1B-4002-8BDF-AE293882EDC0}" srcOrd="1" destOrd="0" presId="urn:microsoft.com/office/officeart/2009/3/layout/RandomtoResultProcess"/>
    <dgm:cxn modelId="{D8924AD8-C7A2-4971-A275-6173A810890D}" type="presParOf" srcId="{B0CB6300-811F-4577-85C9-C04DE749D079}" destId="{72B82B46-FD52-4394-ACBE-90776729295E}" srcOrd="6" destOrd="0" presId="urn:microsoft.com/office/officeart/2009/3/layout/RandomtoResultProcess"/>
    <dgm:cxn modelId="{AC50EEA3-71CD-476B-BCFC-80A2C4C0D364}" type="presParOf" srcId="{72B82B46-FD52-4394-ACBE-90776729295E}" destId="{1E79489E-4E08-4E73-A757-5EDF4DD5D430}" srcOrd="0" destOrd="0" presId="urn:microsoft.com/office/officeart/2009/3/layout/RandomtoResultProcess"/>
    <dgm:cxn modelId="{74272E9E-ECB7-4582-9BDB-1A9DB71D257F}" type="presParOf" srcId="{72B82B46-FD52-4394-ACBE-90776729295E}" destId="{E3FD08CB-A7A9-4B8F-8A1A-69C20A6375AB}" srcOrd="1" destOrd="0" presId="urn:microsoft.com/office/officeart/2009/3/layout/RandomtoResul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CD8499F-35FC-48FF-BEB6-5BDE21DDAC87}" type="doc">
      <dgm:prSet loTypeId="urn:microsoft.com/office/officeart/2008/layout/VerticalCurvedList" loCatId="list" qsTypeId="urn:microsoft.com/office/officeart/2005/8/quickstyle/simple5" qsCatId="simple" csTypeId="urn:microsoft.com/office/officeart/2005/8/colors/accent1_2" csCatId="accent1" phldr="1"/>
      <dgm:spPr/>
      <dgm:t>
        <a:bodyPr/>
        <a:lstStyle/>
        <a:p>
          <a:endParaRPr lang="en-US"/>
        </a:p>
      </dgm:t>
    </dgm:pt>
    <dgm:pt modelId="{D0DB62A7-467D-423D-B920-192940B1B0D4}">
      <dgm:prSet custT="1"/>
      <dgm:spPr>
        <a:solidFill>
          <a:srgbClr val="0096D6"/>
        </a:solidFill>
      </dgm:spPr>
      <dgm:t>
        <a:bodyPr/>
        <a:lstStyle/>
        <a:p>
          <a:pPr rtl="0"/>
          <a:r>
            <a:rPr lang="en-US" sz="2000" dirty="0">
              <a:latin typeface="Century Gothic" panose="020B0502020202020204" pitchFamily="34" charset="0"/>
            </a:rPr>
            <a:t>What is the overall goal that we aim to achieve by implementing a communication program?</a:t>
          </a:r>
        </a:p>
      </dgm:t>
    </dgm:pt>
    <dgm:pt modelId="{D4C29001-0BE4-4E1C-8F9F-05E80176B1EF}" type="parTrans" cxnId="{91A6D98A-FDDA-43A8-813B-F3C3B6CD0C23}">
      <dgm:prSet/>
      <dgm:spPr/>
      <dgm:t>
        <a:bodyPr/>
        <a:lstStyle/>
        <a:p>
          <a:endParaRPr lang="en-US" sz="2800">
            <a:latin typeface="Century Gothic" panose="020B0502020202020204" pitchFamily="34" charset="0"/>
          </a:endParaRPr>
        </a:p>
      </dgm:t>
    </dgm:pt>
    <dgm:pt modelId="{93BAE9ED-54DF-474C-9802-5CFFE291D2DC}" type="sibTrans" cxnId="{91A6D98A-FDDA-43A8-813B-F3C3B6CD0C23}">
      <dgm:prSet custT="1"/>
      <dgm:spPr>
        <a:ln>
          <a:solidFill>
            <a:srgbClr val="00B0F0"/>
          </a:solidFill>
        </a:ln>
      </dgm:spPr>
      <dgm:t>
        <a:bodyPr/>
        <a:lstStyle/>
        <a:p>
          <a:endParaRPr lang="en-US" sz="1600">
            <a:latin typeface="Century Gothic" panose="020B0502020202020204" pitchFamily="34" charset="0"/>
          </a:endParaRPr>
        </a:p>
      </dgm:t>
    </dgm:pt>
    <dgm:pt modelId="{EB481D50-13E8-4D5B-915A-D573001DBDF4}">
      <dgm:prSet custT="1"/>
      <dgm:spPr>
        <a:solidFill>
          <a:srgbClr val="0096D6"/>
        </a:solidFill>
      </dgm:spPr>
      <dgm:t>
        <a:bodyPr/>
        <a:lstStyle/>
        <a:p>
          <a:pPr rtl="0"/>
          <a:r>
            <a:rPr lang="en-US" sz="2000" dirty="0">
              <a:latin typeface="Century Gothic" panose="020B0502020202020204" pitchFamily="34" charset="0"/>
            </a:rPr>
            <a:t>How do we aim to achieve that goal using specific strategies and tactics?</a:t>
          </a:r>
        </a:p>
      </dgm:t>
    </dgm:pt>
    <dgm:pt modelId="{5531118B-C95D-4AB4-AE6A-6CCD11FD8518}" type="parTrans" cxnId="{ECA80360-2B62-46B0-8B80-502A719B814A}">
      <dgm:prSet/>
      <dgm:spPr/>
      <dgm:t>
        <a:bodyPr/>
        <a:lstStyle/>
        <a:p>
          <a:endParaRPr lang="en-US" sz="2800">
            <a:latin typeface="Century Gothic" panose="020B0502020202020204" pitchFamily="34" charset="0"/>
          </a:endParaRPr>
        </a:p>
      </dgm:t>
    </dgm:pt>
    <dgm:pt modelId="{89B938C9-BFE3-4B53-AB07-3B397E748741}" type="sibTrans" cxnId="{ECA80360-2B62-46B0-8B80-502A719B814A}">
      <dgm:prSet custT="1"/>
      <dgm:spPr/>
      <dgm:t>
        <a:bodyPr/>
        <a:lstStyle/>
        <a:p>
          <a:endParaRPr lang="en-US" sz="1600">
            <a:latin typeface="Century Gothic" panose="020B0502020202020204" pitchFamily="34" charset="0"/>
          </a:endParaRPr>
        </a:p>
      </dgm:t>
    </dgm:pt>
    <dgm:pt modelId="{58E56215-2285-4CA0-8136-FD885299FA85}">
      <dgm:prSet custT="1"/>
      <dgm:spPr>
        <a:solidFill>
          <a:srgbClr val="0096D6"/>
        </a:solidFill>
      </dgm:spPr>
      <dgm:t>
        <a:bodyPr/>
        <a:lstStyle/>
        <a:p>
          <a:pPr rtl="0"/>
          <a:r>
            <a:rPr lang="en-US" sz="2000" dirty="0">
              <a:latin typeface="Century Gothic" panose="020B0502020202020204" pitchFamily="34" charset="0"/>
            </a:rPr>
            <a:t>What resources do we need to develop those strategies and tactics?</a:t>
          </a:r>
        </a:p>
      </dgm:t>
    </dgm:pt>
    <dgm:pt modelId="{6C438DDC-51C3-4F51-B1F1-2A8EE037F6B7}" type="parTrans" cxnId="{A48EDDCA-E01F-4E72-B35A-81B9B40BB2FC}">
      <dgm:prSet/>
      <dgm:spPr/>
      <dgm:t>
        <a:bodyPr/>
        <a:lstStyle/>
        <a:p>
          <a:endParaRPr lang="en-US" sz="2800">
            <a:latin typeface="Century Gothic" panose="020B0502020202020204" pitchFamily="34" charset="0"/>
          </a:endParaRPr>
        </a:p>
      </dgm:t>
    </dgm:pt>
    <dgm:pt modelId="{9BD01603-666C-4935-85E5-4772C748DC77}" type="sibTrans" cxnId="{A48EDDCA-E01F-4E72-B35A-81B9B40BB2FC}">
      <dgm:prSet custT="1"/>
      <dgm:spPr/>
      <dgm:t>
        <a:bodyPr/>
        <a:lstStyle/>
        <a:p>
          <a:endParaRPr lang="en-US" sz="1600">
            <a:latin typeface="Century Gothic" panose="020B0502020202020204" pitchFamily="34" charset="0"/>
          </a:endParaRPr>
        </a:p>
      </dgm:t>
    </dgm:pt>
    <dgm:pt modelId="{98F9F475-E54E-4E5F-909E-04A787C2A10C}">
      <dgm:prSet custT="1"/>
      <dgm:spPr>
        <a:solidFill>
          <a:srgbClr val="0096D6"/>
        </a:solidFill>
        <a:ln>
          <a:solidFill>
            <a:srgbClr val="00B0F0"/>
          </a:solidFill>
        </a:ln>
      </dgm:spPr>
      <dgm:t>
        <a:bodyPr/>
        <a:lstStyle/>
        <a:p>
          <a:pPr rtl="0"/>
          <a:r>
            <a:rPr lang="en-US" sz="2000" dirty="0">
              <a:latin typeface="Century Gothic" panose="020B0502020202020204" pitchFamily="34" charset="0"/>
            </a:rPr>
            <a:t>What are our short, intermediate and long term objectives?</a:t>
          </a:r>
        </a:p>
      </dgm:t>
    </dgm:pt>
    <dgm:pt modelId="{A4FCB14A-DBA4-430C-9A9E-79C1830D03EE}" type="parTrans" cxnId="{29AFCF7F-0382-498A-826B-1003C389C200}">
      <dgm:prSet/>
      <dgm:spPr/>
      <dgm:t>
        <a:bodyPr/>
        <a:lstStyle/>
        <a:p>
          <a:endParaRPr lang="en-US" sz="2800">
            <a:latin typeface="Century Gothic" panose="020B0502020202020204" pitchFamily="34" charset="0"/>
          </a:endParaRPr>
        </a:p>
      </dgm:t>
    </dgm:pt>
    <dgm:pt modelId="{89AF08FB-9297-4D7D-AC34-DCBA2A353F95}" type="sibTrans" cxnId="{29AFCF7F-0382-498A-826B-1003C389C200}">
      <dgm:prSet/>
      <dgm:spPr/>
      <dgm:t>
        <a:bodyPr/>
        <a:lstStyle/>
        <a:p>
          <a:endParaRPr lang="en-US" sz="2800">
            <a:latin typeface="Century Gothic" panose="020B0502020202020204" pitchFamily="34" charset="0"/>
          </a:endParaRPr>
        </a:p>
      </dgm:t>
    </dgm:pt>
    <dgm:pt modelId="{4D308611-4541-4A9D-8E27-7F9A1F7502EC}" type="pres">
      <dgm:prSet presAssocID="{5CD8499F-35FC-48FF-BEB6-5BDE21DDAC87}" presName="Name0" presStyleCnt="0">
        <dgm:presLayoutVars>
          <dgm:chMax val="7"/>
          <dgm:chPref val="7"/>
          <dgm:dir/>
        </dgm:presLayoutVars>
      </dgm:prSet>
      <dgm:spPr/>
    </dgm:pt>
    <dgm:pt modelId="{E4C5179E-03D1-4643-9D59-BF06A7C43A1E}" type="pres">
      <dgm:prSet presAssocID="{5CD8499F-35FC-48FF-BEB6-5BDE21DDAC87}" presName="Name1" presStyleCnt="0"/>
      <dgm:spPr/>
    </dgm:pt>
    <dgm:pt modelId="{EFD7521C-0041-46CA-BE26-7138029D6178}" type="pres">
      <dgm:prSet presAssocID="{5CD8499F-35FC-48FF-BEB6-5BDE21DDAC87}" presName="cycle" presStyleCnt="0"/>
      <dgm:spPr/>
    </dgm:pt>
    <dgm:pt modelId="{9FE8B804-9DA3-4492-B4C3-7636E10C0ECB}" type="pres">
      <dgm:prSet presAssocID="{5CD8499F-35FC-48FF-BEB6-5BDE21DDAC87}" presName="srcNode" presStyleLbl="node1" presStyleIdx="0" presStyleCnt="4"/>
      <dgm:spPr/>
    </dgm:pt>
    <dgm:pt modelId="{6D61AE52-CFDE-4FCD-8988-5D5307D8D557}" type="pres">
      <dgm:prSet presAssocID="{5CD8499F-35FC-48FF-BEB6-5BDE21DDAC87}" presName="conn" presStyleLbl="parChTrans1D2" presStyleIdx="0" presStyleCnt="1"/>
      <dgm:spPr/>
    </dgm:pt>
    <dgm:pt modelId="{ED554E85-5FBE-4B72-A1DE-20D151380028}" type="pres">
      <dgm:prSet presAssocID="{5CD8499F-35FC-48FF-BEB6-5BDE21DDAC87}" presName="extraNode" presStyleLbl="node1" presStyleIdx="0" presStyleCnt="4"/>
      <dgm:spPr/>
    </dgm:pt>
    <dgm:pt modelId="{0B1D0553-D868-417E-948F-C96D072732DE}" type="pres">
      <dgm:prSet presAssocID="{5CD8499F-35FC-48FF-BEB6-5BDE21DDAC87}" presName="dstNode" presStyleLbl="node1" presStyleIdx="0" presStyleCnt="4"/>
      <dgm:spPr/>
    </dgm:pt>
    <dgm:pt modelId="{97402F07-9AFA-46AD-8883-C7AC4B80D254}" type="pres">
      <dgm:prSet presAssocID="{D0DB62A7-467D-423D-B920-192940B1B0D4}" presName="text_1" presStyleLbl="node1" presStyleIdx="0" presStyleCnt="4">
        <dgm:presLayoutVars>
          <dgm:bulletEnabled val="1"/>
        </dgm:presLayoutVars>
      </dgm:prSet>
      <dgm:spPr/>
    </dgm:pt>
    <dgm:pt modelId="{51D6E6C8-D0CD-42B6-BB26-745853CE051D}" type="pres">
      <dgm:prSet presAssocID="{D0DB62A7-467D-423D-B920-192940B1B0D4}" presName="accent_1" presStyleCnt="0"/>
      <dgm:spPr/>
    </dgm:pt>
    <dgm:pt modelId="{3DAB7EC3-31A7-4352-9D2F-DBB4D565BFAB}" type="pres">
      <dgm:prSet presAssocID="{D0DB62A7-467D-423D-B920-192940B1B0D4}" presName="accentRepeatNode" presStyleLbl="solidFgAcc1" presStyleIdx="0" presStyleCnt="4"/>
      <dgm:spPr>
        <a:prstGeom prst="diamond">
          <a:avLst/>
        </a:prstGeom>
        <a:ln>
          <a:solidFill>
            <a:srgbClr val="004065"/>
          </a:solidFill>
        </a:ln>
      </dgm:spPr>
    </dgm:pt>
    <dgm:pt modelId="{72DB7382-EBFA-4B45-AC74-CAD30302FA2C}" type="pres">
      <dgm:prSet presAssocID="{EB481D50-13E8-4D5B-915A-D573001DBDF4}" presName="text_2" presStyleLbl="node1" presStyleIdx="1" presStyleCnt="4">
        <dgm:presLayoutVars>
          <dgm:bulletEnabled val="1"/>
        </dgm:presLayoutVars>
      </dgm:prSet>
      <dgm:spPr/>
    </dgm:pt>
    <dgm:pt modelId="{D04FD87F-4087-4014-838B-195D2DF3316C}" type="pres">
      <dgm:prSet presAssocID="{EB481D50-13E8-4D5B-915A-D573001DBDF4}" presName="accent_2" presStyleCnt="0"/>
      <dgm:spPr/>
    </dgm:pt>
    <dgm:pt modelId="{B2B77EED-2C63-4BD9-BB6C-1C8A7CECBF72}" type="pres">
      <dgm:prSet presAssocID="{EB481D50-13E8-4D5B-915A-D573001DBDF4}" presName="accentRepeatNode" presStyleLbl="solidFgAcc1" presStyleIdx="1" presStyleCnt="4"/>
      <dgm:spPr>
        <a:prstGeom prst="diamond">
          <a:avLst/>
        </a:prstGeom>
        <a:ln>
          <a:solidFill>
            <a:srgbClr val="004065"/>
          </a:solidFill>
        </a:ln>
      </dgm:spPr>
    </dgm:pt>
    <dgm:pt modelId="{A406DA18-6E24-4C34-91F2-135EE1A610A3}" type="pres">
      <dgm:prSet presAssocID="{58E56215-2285-4CA0-8136-FD885299FA85}" presName="text_3" presStyleLbl="node1" presStyleIdx="2" presStyleCnt="4">
        <dgm:presLayoutVars>
          <dgm:bulletEnabled val="1"/>
        </dgm:presLayoutVars>
      </dgm:prSet>
      <dgm:spPr/>
    </dgm:pt>
    <dgm:pt modelId="{38EE2076-597D-42FD-97CD-245AF7718780}" type="pres">
      <dgm:prSet presAssocID="{58E56215-2285-4CA0-8136-FD885299FA85}" presName="accent_3" presStyleCnt="0"/>
      <dgm:spPr/>
    </dgm:pt>
    <dgm:pt modelId="{D9ECA613-B85E-4E0E-B824-232292AEE557}" type="pres">
      <dgm:prSet presAssocID="{58E56215-2285-4CA0-8136-FD885299FA85}" presName="accentRepeatNode" presStyleLbl="solidFgAcc1" presStyleIdx="2" presStyleCnt="4"/>
      <dgm:spPr>
        <a:prstGeom prst="diamond">
          <a:avLst/>
        </a:prstGeom>
        <a:ln>
          <a:solidFill>
            <a:srgbClr val="004065"/>
          </a:solidFill>
        </a:ln>
      </dgm:spPr>
    </dgm:pt>
    <dgm:pt modelId="{C0A1AD75-1475-41C7-9BDA-6E94C7C28DF0}" type="pres">
      <dgm:prSet presAssocID="{98F9F475-E54E-4E5F-909E-04A787C2A10C}" presName="text_4" presStyleLbl="node1" presStyleIdx="3" presStyleCnt="4">
        <dgm:presLayoutVars>
          <dgm:bulletEnabled val="1"/>
        </dgm:presLayoutVars>
      </dgm:prSet>
      <dgm:spPr/>
    </dgm:pt>
    <dgm:pt modelId="{9744789B-267F-4B73-B371-ECA071C737AF}" type="pres">
      <dgm:prSet presAssocID="{98F9F475-E54E-4E5F-909E-04A787C2A10C}" presName="accent_4" presStyleCnt="0"/>
      <dgm:spPr/>
    </dgm:pt>
    <dgm:pt modelId="{933E948F-DCA2-4A6F-9212-71B1ECA00127}" type="pres">
      <dgm:prSet presAssocID="{98F9F475-E54E-4E5F-909E-04A787C2A10C}" presName="accentRepeatNode" presStyleLbl="solidFgAcc1" presStyleIdx="3" presStyleCnt="4"/>
      <dgm:spPr>
        <a:prstGeom prst="diamond">
          <a:avLst/>
        </a:prstGeom>
        <a:ln>
          <a:solidFill>
            <a:srgbClr val="004065"/>
          </a:solidFill>
        </a:ln>
      </dgm:spPr>
    </dgm:pt>
  </dgm:ptLst>
  <dgm:cxnLst>
    <dgm:cxn modelId="{B53E3036-CC81-435E-93F4-04727D4FBFE3}" type="presOf" srcId="{EB481D50-13E8-4D5B-915A-D573001DBDF4}" destId="{72DB7382-EBFA-4B45-AC74-CAD30302FA2C}" srcOrd="0" destOrd="0" presId="urn:microsoft.com/office/officeart/2008/layout/VerticalCurvedList"/>
    <dgm:cxn modelId="{ECA80360-2B62-46B0-8B80-502A719B814A}" srcId="{5CD8499F-35FC-48FF-BEB6-5BDE21DDAC87}" destId="{EB481D50-13E8-4D5B-915A-D573001DBDF4}" srcOrd="1" destOrd="0" parTransId="{5531118B-C95D-4AB4-AE6A-6CCD11FD8518}" sibTransId="{89B938C9-BFE3-4B53-AB07-3B397E748741}"/>
    <dgm:cxn modelId="{9C7F1443-478F-4778-8B97-4FD46D6074D4}" type="presOf" srcId="{D0DB62A7-467D-423D-B920-192940B1B0D4}" destId="{97402F07-9AFA-46AD-8883-C7AC4B80D254}" srcOrd="0" destOrd="0" presId="urn:microsoft.com/office/officeart/2008/layout/VerticalCurvedList"/>
    <dgm:cxn modelId="{F2472A67-6552-439C-A844-50E82017A80B}" type="presOf" srcId="{5CD8499F-35FC-48FF-BEB6-5BDE21DDAC87}" destId="{4D308611-4541-4A9D-8E27-7F9A1F7502EC}" srcOrd="0" destOrd="0" presId="urn:microsoft.com/office/officeart/2008/layout/VerticalCurvedList"/>
    <dgm:cxn modelId="{954C7057-2307-4DA0-8B2C-8A1BD557E208}" type="presOf" srcId="{98F9F475-E54E-4E5F-909E-04A787C2A10C}" destId="{C0A1AD75-1475-41C7-9BDA-6E94C7C28DF0}" srcOrd="0" destOrd="0" presId="urn:microsoft.com/office/officeart/2008/layout/VerticalCurvedList"/>
    <dgm:cxn modelId="{29AFCF7F-0382-498A-826B-1003C389C200}" srcId="{5CD8499F-35FC-48FF-BEB6-5BDE21DDAC87}" destId="{98F9F475-E54E-4E5F-909E-04A787C2A10C}" srcOrd="3" destOrd="0" parTransId="{A4FCB14A-DBA4-430C-9A9E-79C1830D03EE}" sibTransId="{89AF08FB-9297-4D7D-AC34-DCBA2A353F95}"/>
    <dgm:cxn modelId="{91A6D98A-FDDA-43A8-813B-F3C3B6CD0C23}" srcId="{5CD8499F-35FC-48FF-BEB6-5BDE21DDAC87}" destId="{D0DB62A7-467D-423D-B920-192940B1B0D4}" srcOrd="0" destOrd="0" parTransId="{D4C29001-0BE4-4E1C-8F9F-05E80176B1EF}" sibTransId="{93BAE9ED-54DF-474C-9802-5CFFE291D2DC}"/>
    <dgm:cxn modelId="{64E28FAC-AE57-4FE5-9BA1-2817A37831E6}" type="presOf" srcId="{58E56215-2285-4CA0-8136-FD885299FA85}" destId="{A406DA18-6E24-4C34-91F2-135EE1A610A3}" srcOrd="0" destOrd="0" presId="urn:microsoft.com/office/officeart/2008/layout/VerticalCurvedList"/>
    <dgm:cxn modelId="{A48EDDCA-E01F-4E72-B35A-81B9B40BB2FC}" srcId="{5CD8499F-35FC-48FF-BEB6-5BDE21DDAC87}" destId="{58E56215-2285-4CA0-8136-FD885299FA85}" srcOrd="2" destOrd="0" parTransId="{6C438DDC-51C3-4F51-B1F1-2A8EE037F6B7}" sibTransId="{9BD01603-666C-4935-85E5-4772C748DC77}"/>
    <dgm:cxn modelId="{7FC620D1-5285-4534-8B2D-9B90280302C4}" type="presOf" srcId="{93BAE9ED-54DF-474C-9802-5CFFE291D2DC}" destId="{6D61AE52-CFDE-4FCD-8988-5D5307D8D557}" srcOrd="0" destOrd="0" presId="urn:microsoft.com/office/officeart/2008/layout/VerticalCurvedList"/>
    <dgm:cxn modelId="{09482D7B-C81B-4993-B0DE-E32D546F7120}" type="presParOf" srcId="{4D308611-4541-4A9D-8E27-7F9A1F7502EC}" destId="{E4C5179E-03D1-4643-9D59-BF06A7C43A1E}" srcOrd="0" destOrd="0" presId="urn:microsoft.com/office/officeart/2008/layout/VerticalCurvedList"/>
    <dgm:cxn modelId="{D6C775B9-AC86-4384-9932-30DFB798DD3B}" type="presParOf" srcId="{E4C5179E-03D1-4643-9D59-BF06A7C43A1E}" destId="{EFD7521C-0041-46CA-BE26-7138029D6178}" srcOrd="0" destOrd="0" presId="urn:microsoft.com/office/officeart/2008/layout/VerticalCurvedList"/>
    <dgm:cxn modelId="{827536C7-8F1D-4267-9A99-2D385E47272A}" type="presParOf" srcId="{EFD7521C-0041-46CA-BE26-7138029D6178}" destId="{9FE8B804-9DA3-4492-B4C3-7636E10C0ECB}" srcOrd="0" destOrd="0" presId="urn:microsoft.com/office/officeart/2008/layout/VerticalCurvedList"/>
    <dgm:cxn modelId="{18E24A80-09B6-4913-8743-FAF91F777C96}" type="presParOf" srcId="{EFD7521C-0041-46CA-BE26-7138029D6178}" destId="{6D61AE52-CFDE-4FCD-8988-5D5307D8D557}" srcOrd="1" destOrd="0" presId="urn:microsoft.com/office/officeart/2008/layout/VerticalCurvedList"/>
    <dgm:cxn modelId="{1CA252AE-4A4F-4676-AE6C-9CF674E6CFC1}" type="presParOf" srcId="{EFD7521C-0041-46CA-BE26-7138029D6178}" destId="{ED554E85-5FBE-4B72-A1DE-20D151380028}" srcOrd="2" destOrd="0" presId="urn:microsoft.com/office/officeart/2008/layout/VerticalCurvedList"/>
    <dgm:cxn modelId="{DFAC9886-E0D1-454B-9BCA-56FAAA560146}" type="presParOf" srcId="{EFD7521C-0041-46CA-BE26-7138029D6178}" destId="{0B1D0553-D868-417E-948F-C96D072732DE}" srcOrd="3" destOrd="0" presId="urn:microsoft.com/office/officeart/2008/layout/VerticalCurvedList"/>
    <dgm:cxn modelId="{476A2ECF-898F-444E-B3FD-FB4A858B19D8}" type="presParOf" srcId="{E4C5179E-03D1-4643-9D59-BF06A7C43A1E}" destId="{97402F07-9AFA-46AD-8883-C7AC4B80D254}" srcOrd="1" destOrd="0" presId="urn:microsoft.com/office/officeart/2008/layout/VerticalCurvedList"/>
    <dgm:cxn modelId="{E5AAD24D-135A-4AC6-A944-6FF4D3D554F5}" type="presParOf" srcId="{E4C5179E-03D1-4643-9D59-BF06A7C43A1E}" destId="{51D6E6C8-D0CD-42B6-BB26-745853CE051D}" srcOrd="2" destOrd="0" presId="urn:microsoft.com/office/officeart/2008/layout/VerticalCurvedList"/>
    <dgm:cxn modelId="{495CE7B8-2BE3-4D31-A7BF-A9CE7BDE4DB8}" type="presParOf" srcId="{51D6E6C8-D0CD-42B6-BB26-745853CE051D}" destId="{3DAB7EC3-31A7-4352-9D2F-DBB4D565BFAB}" srcOrd="0" destOrd="0" presId="urn:microsoft.com/office/officeart/2008/layout/VerticalCurvedList"/>
    <dgm:cxn modelId="{B9EA1AF7-EFF0-4229-A4EB-DC47559CBB63}" type="presParOf" srcId="{E4C5179E-03D1-4643-9D59-BF06A7C43A1E}" destId="{72DB7382-EBFA-4B45-AC74-CAD30302FA2C}" srcOrd="3" destOrd="0" presId="urn:microsoft.com/office/officeart/2008/layout/VerticalCurvedList"/>
    <dgm:cxn modelId="{896B5A86-988A-4B79-8876-478E523695B2}" type="presParOf" srcId="{E4C5179E-03D1-4643-9D59-BF06A7C43A1E}" destId="{D04FD87F-4087-4014-838B-195D2DF3316C}" srcOrd="4" destOrd="0" presId="urn:microsoft.com/office/officeart/2008/layout/VerticalCurvedList"/>
    <dgm:cxn modelId="{54D9B868-7505-4CF3-AE8C-EDAC8682B31C}" type="presParOf" srcId="{D04FD87F-4087-4014-838B-195D2DF3316C}" destId="{B2B77EED-2C63-4BD9-BB6C-1C8A7CECBF72}" srcOrd="0" destOrd="0" presId="urn:microsoft.com/office/officeart/2008/layout/VerticalCurvedList"/>
    <dgm:cxn modelId="{B36C8FA5-416E-4B02-B2C4-AE1D503BFD58}" type="presParOf" srcId="{E4C5179E-03D1-4643-9D59-BF06A7C43A1E}" destId="{A406DA18-6E24-4C34-91F2-135EE1A610A3}" srcOrd="5" destOrd="0" presId="urn:microsoft.com/office/officeart/2008/layout/VerticalCurvedList"/>
    <dgm:cxn modelId="{D404D3BB-975C-4CCA-86DE-085C50BE06D6}" type="presParOf" srcId="{E4C5179E-03D1-4643-9D59-BF06A7C43A1E}" destId="{38EE2076-597D-42FD-97CD-245AF7718780}" srcOrd="6" destOrd="0" presId="urn:microsoft.com/office/officeart/2008/layout/VerticalCurvedList"/>
    <dgm:cxn modelId="{D44AC07C-DAF3-406D-A3EA-2CD1949EC1B8}" type="presParOf" srcId="{38EE2076-597D-42FD-97CD-245AF7718780}" destId="{D9ECA613-B85E-4E0E-B824-232292AEE557}" srcOrd="0" destOrd="0" presId="urn:microsoft.com/office/officeart/2008/layout/VerticalCurvedList"/>
    <dgm:cxn modelId="{3ECDDA11-CC61-4A68-8C7D-B526325F9E75}" type="presParOf" srcId="{E4C5179E-03D1-4643-9D59-BF06A7C43A1E}" destId="{C0A1AD75-1475-41C7-9BDA-6E94C7C28DF0}" srcOrd="7" destOrd="0" presId="urn:microsoft.com/office/officeart/2008/layout/VerticalCurvedList"/>
    <dgm:cxn modelId="{F547FBE8-F35D-47D9-A441-40212D4C2492}" type="presParOf" srcId="{E4C5179E-03D1-4643-9D59-BF06A7C43A1E}" destId="{9744789B-267F-4B73-B371-ECA071C737AF}" srcOrd="8" destOrd="0" presId="urn:microsoft.com/office/officeart/2008/layout/VerticalCurvedList"/>
    <dgm:cxn modelId="{4ED7DEA5-9990-4D62-AB32-B360777DDC52}" type="presParOf" srcId="{9744789B-267F-4B73-B371-ECA071C737AF}" destId="{933E948F-DCA2-4A6F-9212-71B1ECA0012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01F5B80-00AA-4F76-9CBF-75D518FD299D}"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en-US"/>
        </a:p>
      </dgm:t>
    </dgm:pt>
    <dgm:pt modelId="{0D814D5C-E282-4A95-AE19-CFDB6F7B8F74}">
      <dgm:prSet/>
      <dgm:spPr>
        <a:solidFill>
          <a:schemeClr val="accent1">
            <a:lumMod val="20000"/>
            <a:lumOff val="80000"/>
          </a:schemeClr>
        </a:solidFill>
        <a:ln>
          <a:solidFill>
            <a:schemeClr val="accent1">
              <a:lumMod val="20000"/>
              <a:lumOff val="80000"/>
            </a:schemeClr>
          </a:solidFill>
        </a:ln>
      </dgm:spPr>
      <dgm:t>
        <a:bodyPr/>
        <a:lstStyle/>
        <a:p>
          <a:pPr rtl="0"/>
          <a:r>
            <a:rPr lang="en-US" dirty="0">
              <a:solidFill>
                <a:schemeClr val="tx1"/>
              </a:solidFill>
              <a:latin typeface="Century Gothic" panose="020B0502020202020204" pitchFamily="34" charset="0"/>
            </a:rPr>
            <a:t>Communication Plan</a:t>
          </a:r>
        </a:p>
      </dgm:t>
    </dgm:pt>
    <dgm:pt modelId="{224EF1A0-BEC1-4F01-A323-F55728EAE235}" type="parTrans" cxnId="{5486D71E-2996-4573-9D6C-086462B23D76}">
      <dgm:prSet/>
      <dgm:spPr/>
      <dgm:t>
        <a:bodyPr/>
        <a:lstStyle/>
        <a:p>
          <a:endParaRPr lang="en-US">
            <a:latin typeface="Century Gothic" panose="020B0502020202020204" pitchFamily="34" charset="0"/>
          </a:endParaRPr>
        </a:p>
      </dgm:t>
    </dgm:pt>
    <dgm:pt modelId="{3D3CA591-0BAC-44AD-8845-BC89581E78D6}" type="sibTrans" cxnId="{5486D71E-2996-4573-9D6C-086462B23D76}">
      <dgm:prSet/>
      <dgm:spPr/>
      <dgm:t>
        <a:bodyPr/>
        <a:lstStyle/>
        <a:p>
          <a:endParaRPr lang="en-US">
            <a:latin typeface="Century Gothic" panose="020B0502020202020204" pitchFamily="34" charset="0"/>
          </a:endParaRPr>
        </a:p>
      </dgm:t>
    </dgm:pt>
    <dgm:pt modelId="{0214D38F-B752-4A41-BD6A-676370BD45E1}">
      <dgm:prSet/>
      <dgm:spPr>
        <a:solidFill>
          <a:srgbClr val="0096D6"/>
        </a:solidFill>
        <a:ln>
          <a:solidFill>
            <a:srgbClr val="0096D6"/>
          </a:solidFill>
        </a:ln>
      </dgm:spPr>
      <dgm:t>
        <a:bodyPr/>
        <a:lstStyle/>
        <a:p>
          <a:pPr rtl="0"/>
          <a:r>
            <a:rPr lang="en-US" dirty="0">
              <a:latin typeface="Century Gothic" panose="020B0502020202020204" pitchFamily="34" charset="0"/>
            </a:rPr>
            <a:t>Media Plan</a:t>
          </a:r>
        </a:p>
      </dgm:t>
    </dgm:pt>
    <dgm:pt modelId="{927EB20A-AE6D-45A9-B52C-F33BAADDE2CA}" type="parTrans" cxnId="{4DFBF964-4DB8-4B10-B1E4-B60A2EA7B262}">
      <dgm:prSet/>
      <dgm:spPr/>
      <dgm:t>
        <a:bodyPr/>
        <a:lstStyle/>
        <a:p>
          <a:endParaRPr lang="en-US">
            <a:latin typeface="Century Gothic" panose="020B0502020202020204" pitchFamily="34" charset="0"/>
          </a:endParaRPr>
        </a:p>
      </dgm:t>
    </dgm:pt>
    <dgm:pt modelId="{41D4D0E8-779D-49C6-B7D6-4EE54BE8724C}" type="sibTrans" cxnId="{4DFBF964-4DB8-4B10-B1E4-B60A2EA7B262}">
      <dgm:prSet/>
      <dgm:spPr/>
      <dgm:t>
        <a:bodyPr/>
        <a:lstStyle/>
        <a:p>
          <a:endParaRPr lang="en-US">
            <a:latin typeface="Century Gothic" panose="020B0502020202020204" pitchFamily="34" charset="0"/>
          </a:endParaRPr>
        </a:p>
      </dgm:t>
    </dgm:pt>
    <dgm:pt modelId="{B6A1E5A9-6D2B-498F-AAC6-4745294E401A}" type="pres">
      <dgm:prSet presAssocID="{501F5B80-00AA-4F76-9CBF-75D518FD299D}" presName="diagram" presStyleCnt="0">
        <dgm:presLayoutVars>
          <dgm:dir/>
          <dgm:resizeHandles val="exact"/>
        </dgm:presLayoutVars>
      </dgm:prSet>
      <dgm:spPr/>
    </dgm:pt>
    <dgm:pt modelId="{4454519D-0A38-4964-A4A5-05406D35E7F2}" type="pres">
      <dgm:prSet presAssocID="{0D814D5C-E282-4A95-AE19-CFDB6F7B8F74}" presName="node" presStyleLbl="node1" presStyleIdx="0" presStyleCnt="2">
        <dgm:presLayoutVars>
          <dgm:bulletEnabled val="1"/>
        </dgm:presLayoutVars>
      </dgm:prSet>
      <dgm:spPr/>
    </dgm:pt>
    <dgm:pt modelId="{E5F6EADE-B7D8-445E-85D1-BD9854BCF20C}" type="pres">
      <dgm:prSet presAssocID="{3D3CA591-0BAC-44AD-8845-BC89581E78D6}" presName="sibTrans" presStyleCnt="0"/>
      <dgm:spPr/>
    </dgm:pt>
    <dgm:pt modelId="{D64B30E5-3D4E-47FE-8D22-5189062C009D}" type="pres">
      <dgm:prSet presAssocID="{0214D38F-B752-4A41-BD6A-676370BD45E1}" presName="node" presStyleLbl="node1" presStyleIdx="1" presStyleCnt="2">
        <dgm:presLayoutVars>
          <dgm:bulletEnabled val="1"/>
        </dgm:presLayoutVars>
      </dgm:prSet>
      <dgm:spPr/>
    </dgm:pt>
  </dgm:ptLst>
  <dgm:cxnLst>
    <dgm:cxn modelId="{5486D71E-2996-4573-9D6C-086462B23D76}" srcId="{501F5B80-00AA-4F76-9CBF-75D518FD299D}" destId="{0D814D5C-E282-4A95-AE19-CFDB6F7B8F74}" srcOrd="0" destOrd="0" parTransId="{224EF1A0-BEC1-4F01-A323-F55728EAE235}" sibTransId="{3D3CA591-0BAC-44AD-8845-BC89581E78D6}"/>
    <dgm:cxn modelId="{4DFBF964-4DB8-4B10-B1E4-B60A2EA7B262}" srcId="{501F5B80-00AA-4F76-9CBF-75D518FD299D}" destId="{0214D38F-B752-4A41-BD6A-676370BD45E1}" srcOrd="1" destOrd="0" parTransId="{927EB20A-AE6D-45A9-B52C-F33BAADDE2CA}" sibTransId="{41D4D0E8-779D-49C6-B7D6-4EE54BE8724C}"/>
    <dgm:cxn modelId="{F56B32BD-B23A-460E-851A-4F8CF10336D5}" type="presOf" srcId="{0D814D5C-E282-4A95-AE19-CFDB6F7B8F74}" destId="{4454519D-0A38-4964-A4A5-05406D35E7F2}" srcOrd="0" destOrd="0" presId="urn:microsoft.com/office/officeart/2005/8/layout/default#1"/>
    <dgm:cxn modelId="{0A57E4C0-FA4E-4885-BA95-E3CFECFC471C}" type="presOf" srcId="{501F5B80-00AA-4F76-9CBF-75D518FD299D}" destId="{B6A1E5A9-6D2B-498F-AAC6-4745294E401A}" srcOrd="0" destOrd="0" presId="urn:microsoft.com/office/officeart/2005/8/layout/default#1"/>
    <dgm:cxn modelId="{3B933DFA-CF2D-4E35-B119-4B7015D99710}" type="presOf" srcId="{0214D38F-B752-4A41-BD6A-676370BD45E1}" destId="{D64B30E5-3D4E-47FE-8D22-5189062C009D}" srcOrd="0" destOrd="0" presId="urn:microsoft.com/office/officeart/2005/8/layout/default#1"/>
    <dgm:cxn modelId="{610532F4-570C-4733-B5AD-E9061863253E}" type="presParOf" srcId="{B6A1E5A9-6D2B-498F-AAC6-4745294E401A}" destId="{4454519D-0A38-4964-A4A5-05406D35E7F2}" srcOrd="0" destOrd="0" presId="urn:microsoft.com/office/officeart/2005/8/layout/default#1"/>
    <dgm:cxn modelId="{F19D2307-41B1-43FC-96CC-70D109D6FFEB}" type="presParOf" srcId="{B6A1E5A9-6D2B-498F-AAC6-4745294E401A}" destId="{E5F6EADE-B7D8-445E-85D1-BD9854BCF20C}" srcOrd="1" destOrd="0" presId="urn:microsoft.com/office/officeart/2005/8/layout/default#1"/>
    <dgm:cxn modelId="{5E917F4C-2511-4567-AD19-765F7A1ECDE6}" type="presParOf" srcId="{B6A1E5A9-6D2B-498F-AAC6-4745294E401A}" destId="{D64B30E5-3D4E-47FE-8D22-5189062C009D}" srcOrd="2"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485746B-3CD8-47A2-9876-5E4651ED4B52}" type="doc">
      <dgm:prSet loTypeId="urn:microsoft.com/office/officeart/2008/layout/PictureStrips" loCatId="picture" qsTypeId="urn:microsoft.com/office/officeart/2005/8/quickstyle/simple5" qsCatId="simple" csTypeId="urn:microsoft.com/office/officeart/2005/8/colors/accent1_2" csCatId="accent1" phldr="1"/>
      <dgm:spPr/>
      <dgm:t>
        <a:bodyPr/>
        <a:lstStyle/>
        <a:p>
          <a:endParaRPr lang="en-US"/>
        </a:p>
      </dgm:t>
    </dgm:pt>
    <dgm:pt modelId="{CE76F4AB-A574-4DB3-96E4-B8214C2C75B0}">
      <dgm:prSet custT="1"/>
      <dgm:spPr/>
      <dgm:t>
        <a:bodyPr/>
        <a:lstStyle/>
        <a:p>
          <a:pPr rtl="0"/>
          <a:r>
            <a:rPr lang="en-US" sz="1800">
              <a:latin typeface="Century Gothic" panose="020B0502020202020204" pitchFamily="34" charset="0"/>
            </a:rPr>
            <a:t>Public relations</a:t>
          </a:r>
          <a:endParaRPr lang="en-US" sz="1800" dirty="0">
            <a:latin typeface="Century Gothic" panose="020B0502020202020204" pitchFamily="34" charset="0"/>
          </a:endParaRPr>
        </a:p>
      </dgm:t>
    </dgm:pt>
    <dgm:pt modelId="{CDB3639C-F90F-4155-9B0D-D015206C56E7}" type="parTrans" cxnId="{9833F93B-DADE-4585-92EE-75F8340F62E7}">
      <dgm:prSet/>
      <dgm:spPr/>
      <dgm:t>
        <a:bodyPr/>
        <a:lstStyle/>
        <a:p>
          <a:endParaRPr lang="en-US" sz="4400">
            <a:solidFill>
              <a:schemeClr val="bg1"/>
            </a:solidFill>
            <a:latin typeface="Century Gothic" panose="020B0502020202020204" pitchFamily="34" charset="0"/>
          </a:endParaRPr>
        </a:p>
      </dgm:t>
    </dgm:pt>
    <dgm:pt modelId="{C62BA34C-4445-43DB-949E-D5BA2EA75160}" type="sibTrans" cxnId="{9833F93B-DADE-4585-92EE-75F8340F62E7}">
      <dgm:prSet/>
      <dgm:spPr/>
      <dgm:t>
        <a:bodyPr/>
        <a:lstStyle/>
        <a:p>
          <a:endParaRPr lang="en-US" sz="4400">
            <a:solidFill>
              <a:schemeClr val="bg1"/>
            </a:solidFill>
            <a:latin typeface="Century Gothic" panose="020B0502020202020204" pitchFamily="34" charset="0"/>
          </a:endParaRPr>
        </a:p>
      </dgm:t>
    </dgm:pt>
    <dgm:pt modelId="{748A6997-C37D-40CE-97B7-3790DD0222C2}">
      <dgm:prSet custT="1"/>
      <dgm:spPr/>
      <dgm:t>
        <a:bodyPr/>
        <a:lstStyle/>
        <a:p>
          <a:pPr rtl="0"/>
          <a:r>
            <a:rPr lang="en-US" sz="1800">
              <a:latin typeface="Century Gothic" panose="020B0502020202020204" pitchFamily="34" charset="0"/>
            </a:rPr>
            <a:t>Advertising</a:t>
          </a:r>
          <a:endParaRPr lang="en-US" sz="1800" dirty="0">
            <a:latin typeface="Century Gothic" panose="020B0502020202020204" pitchFamily="34" charset="0"/>
          </a:endParaRPr>
        </a:p>
      </dgm:t>
    </dgm:pt>
    <dgm:pt modelId="{1A1D5792-9FD0-4736-8F6F-761CDA51807E}" type="parTrans" cxnId="{CE88A8D9-8FE7-4599-861F-9608F251191D}">
      <dgm:prSet/>
      <dgm:spPr/>
      <dgm:t>
        <a:bodyPr/>
        <a:lstStyle/>
        <a:p>
          <a:endParaRPr lang="en-US" sz="4400">
            <a:solidFill>
              <a:schemeClr val="bg1"/>
            </a:solidFill>
            <a:latin typeface="Century Gothic" panose="020B0502020202020204" pitchFamily="34" charset="0"/>
          </a:endParaRPr>
        </a:p>
      </dgm:t>
    </dgm:pt>
    <dgm:pt modelId="{81A0B869-E5C0-4D5D-B270-0709342B6377}" type="sibTrans" cxnId="{CE88A8D9-8FE7-4599-861F-9608F251191D}">
      <dgm:prSet/>
      <dgm:spPr/>
      <dgm:t>
        <a:bodyPr/>
        <a:lstStyle/>
        <a:p>
          <a:endParaRPr lang="en-US" sz="4400">
            <a:solidFill>
              <a:schemeClr val="bg1"/>
            </a:solidFill>
            <a:latin typeface="Century Gothic" panose="020B0502020202020204" pitchFamily="34" charset="0"/>
          </a:endParaRPr>
        </a:p>
      </dgm:t>
    </dgm:pt>
    <dgm:pt modelId="{F22C2849-E994-4560-882B-7A45BAFD4E9B}">
      <dgm:prSet custT="1"/>
      <dgm:spPr/>
      <dgm:t>
        <a:bodyPr/>
        <a:lstStyle/>
        <a:p>
          <a:pPr rtl="0"/>
          <a:r>
            <a:rPr lang="en-US" sz="1800" dirty="0">
              <a:latin typeface="Century Gothic" panose="020B0502020202020204" pitchFamily="34" charset="0"/>
            </a:rPr>
            <a:t>Education entertainment</a:t>
          </a:r>
        </a:p>
      </dgm:t>
    </dgm:pt>
    <dgm:pt modelId="{3AE250BE-5A09-4BBD-A178-350F69488458}" type="parTrans" cxnId="{4DEAA919-B123-4FC7-8AAF-0DDEC277979F}">
      <dgm:prSet/>
      <dgm:spPr/>
      <dgm:t>
        <a:bodyPr/>
        <a:lstStyle/>
        <a:p>
          <a:endParaRPr lang="en-US" sz="4400">
            <a:solidFill>
              <a:schemeClr val="bg1"/>
            </a:solidFill>
            <a:latin typeface="Century Gothic" panose="020B0502020202020204" pitchFamily="34" charset="0"/>
          </a:endParaRPr>
        </a:p>
      </dgm:t>
    </dgm:pt>
    <dgm:pt modelId="{3CC254C5-0C34-42A1-969B-CA13AFB5853F}" type="sibTrans" cxnId="{4DEAA919-B123-4FC7-8AAF-0DDEC277979F}">
      <dgm:prSet/>
      <dgm:spPr/>
      <dgm:t>
        <a:bodyPr/>
        <a:lstStyle/>
        <a:p>
          <a:endParaRPr lang="en-US" sz="4400">
            <a:solidFill>
              <a:schemeClr val="bg1"/>
            </a:solidFill>
            <a:latin typeface="Century Gothic" panose="020B0502020202020204" pitchFamily="34" charset="0"/>
          </a:endParaRPr>
        </a:p>
      </dgm:t>
    </dgm:pt>
    <dgm:pt modelId="{1A5751BB-B6CA-4012-9AFC-E45C1774B939}">
      <dgm:prSet custT="1"/>
      <dgm:spPr/>
      <dgm:t>
        <a:bodyPr/>
        <a:lstStyle/>
        <a:p>
          <a:pPr rtl="0"/>
          <a:r>
            <a:rPr lang="en-US" sz="1800">
              <a:latin typeface="Century Gothic" panose="020B0502020202020204" pitchFamily="34" charset="0"/>
            </a:rPr>
            <a:t>Individual and group instruction</a:t>
          </a:r>
          <a:endParaRPr lang="en-US" sz="1800" dirty="0">
            <a:latin typeface="Century Gothic" panose="020B0502020202020204" pitchFamily="34" charset="0"/>
          </a:endParaRPr>
        </a:p>
      </dgm:t>
    </dgm:pt>
    <dgm:pt modelId="{F47C193A-D2F4-423B-AA9F-727437C50D7D}" type="parTrans" cxnId="{089B870C-DAFF-4E6E-A863-5862BAD68EAA}">
      <dgm:prSet/>
      <dgm:spPr/>
      <dgm:t>
        <a:bodyPr/>
        <a:lstStyle/>
        <a:p>
          <a:endParaRPr lang="en-US" sz="4400">
            <a:solidFill>
              <a:schemeClr val="bg1"/>
            </a:solidFill>
            <a:latin typeface="Century Gothic" panose="020B0502020202020204" pitchFamily="34" charset="0"/>
          </a:endParaRPr>
        </a:p>
      </dgm:t>
    </dgm:pt>
    <dgm:pt modelId="{BCE3DEBE-2127-491A-AC9C-247CEBFA7B6D}" type="sibTrans" cxnId="{089B870C-DAFF-4E6E-A863-5862BAD68EAA}">
      <dgm:prSet/>
      <dgm:spPr/>
      <dgm:t>
        <a:bodyPr/>
        <a:lstStyle/>
        <a:p>
          <a:endParaRPr lang="en-US" sz="4400">
            <a:solidFill>
              <a:schemeClr val="bg1"/>
            </a:solidFill>
            <a:latin typeface="Century Gothic" panose="020B0502020202020204" pitchFamily="34" charset="0"/>
          </a:endParaRPr>
        </a:p>
      </dgm:t>
    </dgm:pt>
    <dgm:pt modelId="{90FDA62F-0609-4288-B288-B8F7400D7CC4}">
      <dgm:prSet custT="1"/>
      <dgm:spPr/>
      <dgm:t>
        <a:bodyPr/>
        <a:lstStyle/>
        <a:p>
          <a:pPr rtl="0"/>
          <a:r>
            <a:rPr lang="en-US" sz="1800">
              <a:latin typeface="Century Gothic" panose="020B0502020202020204" pitchFamily="34" charset="0"/>
            </a:rPr>
            <a:t>Paid, earned and social media</a:t>
          </a:r>
          <a:endParaRPr lang="en-US" sz="1800" dirty="0">
            <a:latin typeface="Century Gothic" panose="020B0502020202020204" pitchFamily="34" charset="0"/>
          </a:endParaRPr>
        </a:p>
      </dgm:t>
    </dgm:pt>
    <dgm:pt modelId="{E5C890A3-068F-48C8-82EB-9B0710EE81EF}" type="parTrans" cxnId="{CD22BE31-9B04-42CA-B58E-599D8E05D0E0}">
      <dgm:prSet/>
      <dgm:spPr/>
      <dgm:t>
        <a:bodyPr/>
        <a:lstStyle/>
        <a:p>
          <a:endParaRPr lang="en-US" sz="4400">
            <a:solidFill>
              <a:schemeClr val="bg1"/>
            </a:solidFill>
            <a:latin typeface="Century Gothic" panose="020B0502020202020204" pitchFamily="34" charset="0"/>
          </a:endParaRPr>
        </a:p>
      </dgm:t>
    </dgm:pt>
    <dgm:pt modelId="{3DFAFF58-F1C8-4822-82B6-9683C3DDC030}" type="sibTrans" cxnId="{CD22BE31-9B04-42CA-B58E-599D8E05D0E0}">
      <dgm:prSet/>
      <dgm:spPr/>
      <dgm:t>
        <a:bodyPr/>
        <a:lstStyle/>
        <a:p>
          <a:endParaRPr lang="en-US" sz="4400">
            <a:solidFill>
              <a:schemeClr val="bg1"/>
            </a:solidFill>
            <a:latin typeface="Century Gothic" panose="020B0502020202020204" pitchFamily="34" charset="0"/>
          </a:endParaRPr>
        </a:p>
      </dgm:t>
    </dgm:pt>
    <dgm:pt modelId="{AA1EF3C9-15C4-444C-B362-4A4782143D48}">
      <dgm:prSet custT="1"/>
      <dgm:spPr/>
      <dgm:t>
        <a:bodyPr/>
        <a:lstStyle/>
        <a:p>
          <a:pPr rtl="0"/>
          <a:r>
            <a:rPr lang="en-US" sz="1800">
              <a:latin typeface="Century Gothic" panose="020B0502020202020204" pitchFamily="34" charset="0"/>
            </a:rPr>
            <a:t>Owned media</a:t>
          </a:r>
          <a:endParaRPr lang="en-US" sz="1800" dirty="0">
            <a:latin typeface="Century Gothic" panose="020B0502020202020204" pitchFamily="34" charset="0"/>
          </a:endParaRPr>
        </a:p>
      </dgm:t>
    </dgm:pt>
    <dgm:pt modelId="{D122C811-BF1D-4F76-BC02-E7508AF5150C}" type="parTrans" cxnId="{09074481-19AB-40EB-9873-F416AF85953C}">
      <dgm:prSet/>
      <dgm:spPr/>
      <dgm:t>
        <a:bodyPr/>
        <a:lstStyle/>
        <a:p>
          <a:endParaRPr lang="en-US" sz="4400">
            <a:solidFill>
              <a:schemeClr val="bg1"/>
            </a:solidFill>
            <a:latin typeface="Century Gothic" panose="020B0502020202020204" pitchFamily="34" charset="0"/>
          </a:endParaRPr>
        </a:p>
      </dgm:t>
    </dgm:pt>
    <dgm:pt modelId="{16C03EC0-7BCB-4495-BEC5-CBB37011BE28}" type="sibTrans" cxnId="{09074481-19AB-40EB-9873-F416AF85953C}">
      <dgm:prSet/>
      <dgm:spPr/>
      <dgm:t>
        <a:bodyPr/>
        <a:lstStyle/>
        <a:p>
          <a:endParaRPr lang="en-US" sz="4400">
            <a:solidFill>
              <a:schemeClr val="bg1"/>
            </a:solidFill>
            <a:latin typeface="Century Gothic" panose="020B0502020202020204" pitchFamily="34" charset="0"/>
          </a:endParaRPr>
        </a:p>
      </dgm:t>
    </dgm:pt>
    <dgm:pt modelId="{2F1EBFE0-F787-4875-A13E-5BA6F92CDE5E}">
      <dgm:prSet custT="1"/>
      <dgm:spPr/>
      <dgm:t>
        <a:bodyPr/>
        <a:lstStyle/>
        <a:p>
          <a:pPr rtl="0"/>
          <a:r>
            <a:rPr lang="en-US" sz="1400" dirty="0">
              <a:latin typeface="Century Gothic" panose="020B0502020202020204" pitchFamily="34" charset="0"/>
            </a:rPr>
            <a:t>Mass Media Promotions</a:t>
          </a:r>
        </a:p>
      </dgm:t>
    </dgm:pt>
    <dgm:pt modelId="{00A30733-78FC-4E1C-B3ED-8529AEA10460}" type="parTrans" cxnId="{91B5FC2E-F028-47F5-9EDA-1317646344E8}">
      <dgm:prSet/>
      <dgm:spPr/>
      <dgm:t>
        <a:bodyPr/>
        <a:lstStyle/>
        <a:p>
          <a:endParaRPr lang="en-US" sz="4400">
            <a:solidFill>
              <a:schemeClr val="bg1"/>
            </a:solidFill>
          </a:endParaRPr>
        </a:p>
      </dgm:t>
    </dgm:pt>
    <dgm:pt modelId="{69A451D9-B8DA-4B67-953A-F2195C5CAADD}" type="sibTrans" cxnId="{91B5FC2E-F028-47F5-9EDA-1317646344E8}">
      <dgm:prSet/>
      <dgm:spPr/>
      <dgm:t>
        <a:bodyPr/>
        <a:lstStyle/>
        <a:p>
          <a:endParaRPr lang="en-US" sz="4400">
            <a:solidFill>
              <a:schemeClr val="bg1"/>
            </a:solidFill>
          </a:endParaRPr>
        </a:p>
      </dgm:t>
    </dgm:pt>
    <dgm:pt modelId="{CD6E1682-B507-413E-A178-CE194C4E49B5}">
      <dgm:prSet custT="1"/>
      <dgm:spPr/>
      <dgm:t>
        <a:bodyPr/>
        <a:lstStyle/>
        <a:p>
          <a:pPr rtl="0"/>
          <a:r>
            <a:rPr lang="en-US" sz="1400" dirty="0">
              <a:latin typeface="Century Gothic" panose="020B0502020202020204" pitchFamily="34" charset="0"/>
            </a:rPr>
            <a:t>Public Service Announcements</a:t>
          </a:r>
        </a:p>
      </dgm:t>
    </dgm:pt>
    <dgm:pt modelId="{E1319887-DBC0-4B8C-B10D-E3B272515217}" type="parTrans" cxnId="{D5121351-7841-4D3B-8184-B1AA72653DF7}">
      <dgm:prSet/>
      <dgm:spPr/>
      <dgm:t>
        <a:bodyPr/>
        <a:lstStyle/>
        <a:p>
          <a:endParaRPr lang="en-US" sz="4400">
            <a:solidFill>
              <a:schemeClr val="bg1"/>
            </a:solidFill>
          </a:endParaRPr>
        </a:p>
      </dgm:t>
    </dgm:pt>
    <dgm:pt modelId="{4E3C5923-3C02-4D2F-9227-AD9C14F31256}" type="sibTrans" cxnId="{D5121351-7841-4D3B-8184-B1AA72653DF7}">
      <dgm:prSet/>
      <dgm:spPr/>
      <dgm:t>
        <a:bodyPr/>
        <a:lstStyle/>
        <a:p>
          <a:endParaRPr lang="en-US" sz="4400">
            <a:solidFill>
              <a:schemeClr val="bg1"/>
            </a:solidFill>
          </a:endParaRPr>
        </a:p>
      </dgm:t>
    </dgm:pt>
    <dgm:pt modelId="{BD065489-DED9-4BCA-A476-776D260975BE}">
      <dgm:prSet custT="1"/>
      <dgm:spPr/>
      <dgm:t>
        <a:bodyPr/>
        <a:lstStyle/>
        <a:p>
          <a:pPr rtl="0"/>
          <a:r>
            <a:rPr lang="en-US" sz="1400">
              <a:latin typeface="Century Gothic" panose="020B0502020202020204" pitchFamily="34" charset="0"/>
            </a:rPr>
            <a:t>Paid Messages</a:t>
          </a:r>
          <a:endParaRPr lang="en-US" sz="1400" dirty="0">
            <a:latin typeface="Century Gothic" panose="020B0502020202020204" pitchFamily="34" charset="0"/>
          </a:endParaRPr>
        </a:p>
      </dgm:t>
    </dgm:pt>
    <dgm:pt modelId="{CB45BC6E-5EA2-4C49-A9F5-FA15E885E5CD}" type="parTrans" cxnId="{719D68BA-2A7F-473C-AC40-CC7ADEBD479B}">
      <dgm:prSet/>
      <dgm:spPr/>
      <dgm:t>
        <a:bodyPr/>
        <a:lstStyle/>
        <a:p>
          <a:endParaRPr lang="en-US" sz="4400">
            <a:solidFill>
              <a:schemeClr val="bg1"/>
            </a:solidFill>
          </a:endParaRPr>
        </a:p>
      </dgm:t>
    </dgm:pt>
    <dgm:pt modelId="{F6DA9653-F882-4A13-BAE1-41DD828D2FAD}" type="sibTrans" cxnId="{719D68BA-2A7F-473C-AC40-CC7ADEBD479B}">
      <dgm:prSet/>
      <dgm:spPr/>
      <dgm:t>
        <a:bodyPr/>
        <a:lstStyle/>
        <a:p>
          <a:endParaRPr lang="en-US" sz="4400">
            <a:solidFill>
              <a:schemeClr val="bg1"/>
            </a:solidFill>
          </a:endParaRPr>
        </a:p>
      </dgm:t>
    </dgm:pt>
    <dgm:pt modelId="{4424A832-F432-4543-97F4-54F9FC049C0B}">
      <dgm:prSet custT="1"/>
      <dgm:spPr/>
      <dgm:t>
        <a:bodyPr/>
        <a:lstStyle/>
        <a:p>
          <a:pPr rtl="0"/>
          <a:r>
            <a:rPr lang="en-US" sz="1400">
              <a:latin typeface="Century Gothic" panose="020B0502020202020204" pitchFamily="34" charset="0"/>
            </a:rPr>
            <a:t>Entertainment and news programs</a:t>
          </a:r>
          <a:endParaRPr lang="en-US" sz="1400" dirty="0">
            <a:latin typeface="Century Gothic" panose="020B0502020202020204" pitchFamily="34" charset="0"/>
          </a:endParaRPr>
        </a:p>
      </dgm:t>
    </dgm:pt>
    <dgm:pt modelId="{88723A1A-F17E-42A8-8B8E-DCBFF46A5A42}" type="parTrans" cxnId="{75F796C6-07F5-49DC-9AD9-5CD6F9A3FD05}">
      <dgm:prSet/>
      <dgm:spPr/>
      <dgm:t>
        <a:bodyPr/>
        <a:lstStyle/>
        <a:p>
          <a:endParaRPr lang="en-US" sz="4400"/>
        </a:p>
      </dgm:t>
    </dgm:pt>
    <dgm:pt modelId="{3E5D1D17-DE83-4086-8F70-BC45C7590E7E}" type="sibTrans" cxnId="{75F796C6-07F5-49DC-9AD9-5CD6F9A3FD05}">
      <dgm:prSet/>
      <dgm:spPr/>
      <dgm:t>
        <a:bodyPr/>
        <a:lstStyle/>
        <a:p>
          <a:endParaRPr lang="en-US" sz="4400"/>
        </a:p>
      </dgm:t>
    </dgm:pt>
    <dgm:pt modelId="{751BF596-2BAD-4F58-BFB4-484D6AA43098}">
      <dgm:prSet custT="1"/>
      <dgm:spPr/>
      <dgm:t>
        <a:bodyPr/>
        <a:lstStyle/>
        <a:p>
          <a:pPr rtl="0"/>
          <a:r>
            <a:rPr lang="en-US" sz="1400">
              <a:latin typeface="Century Gothic" panose="020B0502020202020204" pitchFamily="34" charset="0"/>
            </a:rPr>
            <a:t>Entertainment industry support</a:t>
          </a:r>
          <a:endParaRPr lang="en-US" sz="1400" dirty="0">
            <a:latin typeface="Century Gothic" panose="020B0502020202020204" pitchFamily="34" charset="0"/>
          </a:endParaRPr>
        </a:p>
      </dgm:t>
    </dgm:pt>
    <dgm:pt modelId="{56F6A830-26CC-4708-949F-3A355938EFF5}" type="parTrans" cxnId="{92728991-9695-44F3-AA55-5BFA601431CD}">
      <dgm:prSet/>
      <dgm:spPr/>
      <dgm:t>
        <a:bodyPr/>
        <a:lstStyle/>
        <a:p>
          <a:endParaRPr lang="en-US" sz="4400"/>
        </a:p>
      </dgm:t>
    </dgm:pt>
    <dgm:pt modelId="{362FEE53-6816-42D7-AD75-9FFFCB11406A}" type="sibTrans" cxnId="{92728991-9695-44F3-AA55-5BFA601431CD}">
      <dgm:prSet/>
      <dgm:spPr/>
      <dgm:t>
        <a:bodyPr/>
        <a:lstStyle/>
        <a:p>
          <a:endParaRPr lang="en-US" sz="4400"/>
        </a:p>
      </dgm:t>
    </dgm:pt>
    <dgm:pt modelId="{8DE15F9E-5AAC-4DDF-8186-68C5C1149419}">
      <dgm:prSet custT="1"/>
      <dgm:spPr/>
      <dgm:t>
        <a:bodyPr/>
        <a:lstStyle/>
        <a:p>
          <a:pPr rtl="0"/>
          <a:r>
            <a:rPr lang="en-US" sz="1400">
              <a:latin typeface="Century Gothic" panose="020B0502020202020204" pitchFamily="34" charset="0"/>
            </a:rPr>
            <a:t>Interventions to counsel and educate</a:t>
          </a:r>
          <a:endParaRPr lang="en-US" sz="1400" dirty="0">
            <a:latin typeface="Century Gothic" panose="020B0502020202020204" pitchFamily="34" charset="0"/>
          </a:endParaRPr>
        </a:p>
      </dgm:t>
    </dgm:pt>
    <dgm:pt modelId="{D21049FF-D7D0-4BD5-9812-76E8FB2B00E0}" type="parTrans" cxnId="{F62A2784-E301-42BF-B544-F9FC2093183D}">
      <dgm:prSet/>
      <dgm:spPr/>
      <dgm:t>
        <a:bodyPr/>
        <a:lstStyle/>
        <a:p>
          <a:endParaRPr lang="en-US" sz="4400"/>
        </a:p>
      </dgm:t>
    </dgm:pt>
    <dgm:pt modelId="{1CB230CD-91AF-4A04-96EB-6DEB3EF157AB}" type="sibTrans" cxnId="{F62A2784-E301-42BF-B544-F9FC2093183D}">
      <dgm:prSet/>
      <dgm:spPr/>
      <dgm:t>
        <a:bodyPr/>
        <a:lstStyle/>
        <a:p>
          <a:endParaRPr lang="en-US" sz="4400"/>
        </a:p>
      </dgm:t>
    </dgm:pt>
    <dgm:pt modelId="{581E1564-6B74-4DEA-B2A9-B70105259DF1}">
      <dgm:prSet custT="1"/>
      <dgm:spPr/>
      <dgm:t>
        <a:bodyPr/>
        <a:lstStyle/>
        <a:p>
          <a:pPr rtl="0"/>
          <a:r>
            <a:rPr lang="en-US" sz="1400" dirty="0">
              <a:latin typeface="Century Gothic" panose="020B0502020202020204" pitchFamily="34" charset="0"/>
            </a:rPr>
            <a:t>Advertising</a:t>
          </a:r>
        </a:p>
      </dgm:t>
    </dgm:pt>
    <dgm:pt modelId="{444F8BEB-9CC9-4572-A254-7FAA977F4A47}" type="parTrans" cxnId="{3EB2ECE9-D76A-42E2-A278-0EE45B25F587}">
      <dgm:prSet/>
      <dgm:spPr/>
      <dgm:t>
        <a:bodyPr/>
        <a:lstStyle/>
        <a:p>
          <a:endParaRPr lang="en-US" sz="4400"/>
        </a:p>
      </dgm:t>
    </dgm:pt>
    <dgm:pt modelId="{71D0DBFA-C196-4FC4-AC69-BB27B48F6A2C}" type="sibTrans" cxnId="{3EB2ECE9-D76A-42E2-A278-0EE45B25F587}">
      <dgm:prSet/>
      <dgm:spPr/>
      <dgm:t>
        <a:bodyPr/>
        <a:lstStyle/>
        <a:p>
          <a:endParaRPr lang="en-US" sz="4400"/>
        </a:p>
      </dgm:t>
    </dgm:pt>
    <dgm:pt modelId="{C3779B13-A643-45E3-A980-78195CA1E75B}">
      <dgm:prSet custT="1"/>
      <dgm:spPr/>
      <dgm:t>
        <a:bodyPr/>
        <a:lstStyle/>
        <a:p>
          <a:pPr rtl="0"/>
          <a:r>
            <a:rPr lang="en-US" sz="1400">
              <a:latin typeface="Century Gothic" panose="020B0502020202020204" pitchFamily="34" charset="0"/>
            </a:rPr>
            <a:t>Editorial influence</a:t>
          </a:r>
          <a:endParaRPr lang="en-US" sz="1400" dirty="0">
            <a:latin typeface="Century Gothic" panose="020B0502020202020204" pitchFamily="34" charset="0"/>
          </a:endParaRPr>
        </a:p>
      </dgm:t>
    </dgm:pt>
    <dgm:pt modelId="{884CFF4F-09A9-43CD-937E-78B7DDDF5311}" type="parTrans" cxnId="{757AEC01-FCAC-4DFE-AEFD-015742B73AB2}">
      <dgm:prSet/>
      <dgm:spPr/>
      <dgm:t>
        <a:bodyPr/>
        <a:lstStyle/>
        <a:p>
          <a:endParaRPr lang="en-US" sz="4400"/>
        </a:p>
      </dgm:t>
    </dgm:pt>
    <dgm:pt modelId="{23CF6F1C-5A85-472F-87AD-621B124C1D44}" type="sibTrans" cxnId="{757AEC01-FCAC-4DFE-AEFD-015742B73AB2}">
      <dgm:prSet/>
      <dgm:spPr/>
      <dgm:t>
        <a:bodyPr/>
        <a:lstStyle/>
        <a:p>
          <a:endParaRPr lang="en-US" sz="4400"/>
        </a:p>
      </dgm:t>
    </dgm:pt>
    <dgm:pt modelId="{35A57489-AF73-4BE5-B228-57B5CE66EE9E}">
      <dgm:prSet custT="1"/>
      <dgm:spPr/>
      <dgm:t>
        <a:bodyPr/>
        <a:lstStyle/>
        <a:p>
          <a:pPr rtl="0"/>
          <a:r>
            <a:rPr lang="en-US" sz="1400" dirty="0">
              <a:latin typeface="Century Gothic" panose="020B0502020202020204" pitchFamily="34" charset="0"/>
            </a:rPr>
            <a:t>Grassroots media</a:t>
          </a:r>
        </a:p>
      </dgm:t>
    </dgm:pt>
    <dgm:pt modelId="{AEFA292B-74BD-483B-9463-B90910A599E5}" type="parTrans" cxnId="{D2609E47-0FBA-4B41-B8D3-B3EA050A150A}">
      <dgm:prSet/>
      <dgm:spPr/>
      <dgm:t>
        <a:bodyPr/>
        <a:lstStyle/>
        <a:p>
          <a:endParaRPr lang="en-US" sz="4400"/>
        </a:p>
      </dgm:t>
    </dgm:pt>
    <dgm:pt modelId="{AD1243D5-5FD4-45D9-B7C2-FC84B773ED8A}" type="sibTrans" cxnId="{D2609E47-0FBA-4B41-B8D3-B3EA050A150A}">
      <dgm:prSet/>
      <dgm:spPr/>
      <dgm:t>
        <a:bodyPr/>
        <a:lstStyle/>
        <a:p>
          <a:endParaRPr lang="en-US" sz="4400"/>
        </a:p>
      </dgm:t>
    </dgm:pt>
    <dgm:pt modelId="{952F5018-A3BC-45EF-8647-AE3C2A57E8A6}">
      <dgm:prSet custT="1"/>
      <dgm:spPr/>
      <dgm:t>
        <a:bodyPr/>
        <a:lstStyle/>
        <a:p>
          <a:pPr rtl="0"/>
          <a:r>
            <a:rPr lang="en-US" sz="1400" dirty="0">
              <a:latin typeface="Century Gothic" panose="020B0502020202020204" pitchFamily="34" charset="0"/>
            </a:rPr>
            <a:t>Fully-owned media</a:t>
          </a:r>
        </a:p>
      </dgm:t>
    </dgm:pt>
    <dgm:pt modelId="{663FBD2D-8601-4F41-9E40-79DF51AD0908}" type="parTrans" cxnId="{DDC0BD10-E555-4CA9-A094-90086F746AF6}">
      <dgm:prSet/>
      <dgm:spPr/>
      <dgm:t>
        <a:bodyPr/>
        <a:lstStyle/>
        <a:p>
          <a:endParaRPr lang="en-US" sz="4400"/>
        </a:p>
      </dgm:t>
    </dgm:pt>
    <dgm:pt modelId="{1EDDDF3B-48F1-4D1C-ACC5-D8E1339E75FD}" type="sibTrans" cxnId="{DDC0BD10-E555-4CA9-A094-90086F746AF6}">
      <dgm:prSet/>
      <dgm:spPr/>
      <dgm:t>
        <a:bodyPr/>
        <a:lstStyle/>
        <a:p>
          <a:endParaRPr lang="en-US" sz="4400"/>
        </a:p>
      </dgm:t>
    </dgm:pt>
    <dgm:pt modelId="{4CF492EF-6CCF-4F4E-9885-FEE623B6B780}">
      <dgm:prSet custT="1"/>
      <dgm:spPr/>
      <dgm:t>
        <a:bodyPr/>
        <a:lstStyle/>
        <a:p>
          <a:pPr rtl="0"/>
          <a:r>
            <a:rPr lang="en-US" sz="1400" dirty="0">
              <a:latin typeface="Century Gothic" panose="020B0502020202020204" pitchFamily="34" charset="0"/>
            </a:rPr>
            <a:t>Partially-owned media</a:t>
          </a:r>
        </a:p>
      </dgm:t>
    </dgm:pt>
    <dgm:pt modelId="{64DFD558-1581-4C7F-B7A7-2F71CE80DE0E}" type="parTrans" cxnId="{EA795B38-463E-48EB-83DA-EE4A398348C2}">
      <dgm:prSet/>
      <dgm:spPr/>
      <dgm:t>
        <a:bodyPr/>
        <a:lstStyle/>
        <a:p>
          <a:endParaRPr lang="en-US" sz="4400"/>
        </a:p>
      </dgm:t>
    </dgm:pt>
    <dgm:pt modelId="{39501FA8-8949-400D-ABA3-D9AD8AC41061}" type="sibTrans" cxnId="{EA795B38-463E-48EB-83DA-EE4A398348C2}">
      <dgm:prSet/>
      <dgm:spPr/>
      <dgm:t>
        <a:bodyPr/>
        <a:lstStyle/>
        <a:p>
          <a:endParaRPr lang="en-US" sz="4400"/>
        </a:p>
      </dgm:t>
    </dgm:pt>
    <dgm:pt modelId="{DFE8CD3B-96DF-4D8F-AD0F-E87A4CA65A15}" type="pres">
      <dgm:prSet presAssocID="{C485746B-3CD8-47A2-9876-5E4651ED4B52}" presName="Name0" presStyleCnt="0">
        <dgm:presLayoutVars>
          <dgm:dir/>
          <dgm:resizeHandles val="exact"/>
        </dgm:presLayoutVars>
      </dgm:prSet>
      <dgm:spPr/>
    </dgm:pt>
    <dgm:pt modelId="{88BBF6D0-AAA6-4A50-8C24-A826FB72A1E2}" type="pres">
      <dgm:prSet presAssocID="{CE76F4AB-A574-4DB3-96E4-B8214C2C75B0}" presName="composite" presStyleCnt="0"/>
      <dgm:spPr/>
    </dgm:pt>
    <dgm:pt modelId="{C8E0EF0D-65F5-4E30-A56B-3FA3FC2AB4F7}" type="pres">
      <dgm:prSet presAssocID="{CE76F4AB-A574-4DB3-96E4-B8214C2C75B0}" presName="rect1" presStyleLbl="trAlignAcc1" presStyleIdx="0" presStyleCnt="6">
        <dgm:presLayoutVars>
          <dgm:bulletEnabled val="1"/>
        </dgm:presLayoutVars>
      </dgm:prSet>
      <dgm:spPr/>
    </dgm:pt>
    <dgm:pt modelId="{1C3B1DBA-5B29-43E6-8488-65657D36ECB8}" type="pres">
      <dgm:prSet presAssocID="{CE76F4AB-A574-4DB3-96E4-B8214C2C75B0}" presName="rect2" presStyleLbl="fgImgPlace1" presStyleIdx="0" presStyleCnt="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63000" r="-63000"/>
          </a:stretch>
        </a:blipFill>
      </dgm:spPr>
    </dgm:pt>
    <dgm:pt modelId="{707DB627-999B-4741-A46D-8B5FD2B763A1}" type="pres">
      <dgm:prSet presAssocID="{C62BA34C-4445-43DB-949E-D5BA2EA75160}" presName="sibTrans" presStyleCnt="0"/>
      <dgm:spPr/>
    </dgm:pt>
    <dgm:pt modelId="{932983FB-5303-4E3A-81B5-CD3BD566EA18}" type="pres">
      <dgm:prSet presAssocID="{748A6997-C37D-40CE-97B7-3790DD0222C2}" presName="composite" presStyleCnt="0"/>
      <dgm:spPr/>
    </dgm:pt>
    <dgm:pt modelId="{7367E066-CB57-4D7A-B1D5-F3B13E108614}" type="pres">
      <dgm:prSet presAssocID="{748A6997-C37D-40CE-97B7-3790DD0222C2}" presName="rect1" presStyleLbl="trAlignAcc1" presStyleIdx="1" presStyleCnt="6">
        <dgm:presLayoutVars>
          <dgm:bulletEnabled val="1"/>
        </dgm:presLayoutVars>
      </dgm:prSet>
      <dgm:spPr/>
    </dgm:pt>
    <dgm:pt modelId="{29C43A15-670F-428B-8137-B141337DB42A}" type="pres">
      <dgm:prSet presAssocID="{748A6997-C37D-40CE-97B7-3790DD0222C2}" presName="rect2" presStyleLbl="fgImgPlace1" presStyleIdx="1" presStyleCnt="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8000" r="-8000"/>
          </a:stretch>
        </a:blipFill>
      </dgm:spPr>
    </dgm:pt>
    <dgm:pt modelId="{E872A01F-BFC3-4461-B7B4-E56A12E4BAFC}" type="pres">
      <dgm:prSet presAssocID="{81A0B869-E5C0-4D5D-B270-0709342B6377}" presName="sibTrans" presStyleCnt="0"/>
      <dgm:spPr/>
    </dgm:pt>
    <dgm:pt modelId="{FA04D1BC-FD2A-4C5D-B2F6-0022848CB46E}" type="pres">
      <dgm:prSet presAssocID="{F22C2849-E994-4560-882B-7A45BAFD4E9B}" presName="composite" presStyleCnt="0"/>
      <dgm:spPr/>
    </dgm:pt>
    <dgm:pt modelId="{0A56E58F-BE90-464F-AAF9-18F2784B9BA2}" type="pres">
      <dgm:prSet presAssocID="{F22C2849-E994-4560-882B-7A45BAFD4E9B}" presName="rect1" presStyleLbl="trAlignAcc1" presStyleIdx="2" presStyleCnt="6">
        <dgm:presLayoutVars>
          <dgm:bulletEnabled val="1"/>
        </dgm:presLayoutVars>
      </dgm:prSet>
      <dgm:spPr/>
    </dgm:pt>
    <dgm:pt modelId="{FF9402F8-FC0A-43E5-843C-6E2710033ACB}" type="pres">
      <dgm:prSet presAssocID="{F22C2849-E994-4560-882B-7A45BAFD4E9B}" presName="rect2" presStyleLbl="fgImgPlace1" presStyleIdx="2" presStyleCnt="6"/>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6000" r="-36000"/>
          </a:stretch>
        </a:blipFill>
      </dgm:spPr>
    </dgm:pt>
    <dgm:pt modelId="{5D2AF62A-E14D-4C2F-9610-6D348025A402}" type="pres">
      <dgm:prSet presAssocID="{3CC254C5-0C34-42A1-969B-CA13AFB5853F}" presName="sibTrans" presStyleCnt="0"/>
      <dgm:spPr/>
    </dgm:pt>
    <dgm:pt modelId="{22843C5E-B6D4-4977-AA48-EE3987540274}" type="pres">
      <dgm:prSet presAssocID="{1A5751BB-B6CA-4012-9AFC-E45C1774B939}" presName="composite" presStyleCnt="0"/>
      <dgm:spPr/>
    </dgm:pt>
    <dgm:pt modelId="{62E207E0-DC79-4AB8-A5EF-F8C93539C598}" type="pres">
      <dgm:prSet presAssocID="{1A5751BB-B6CA-4012-9AFC-E45C1774B939}" presName="rect1" presStyleLbl="trAlignAcc1" presStyleIdx="3" presStyleCnt="6">
        <dgm:presLayoutVars>
          <dgm:bulletEnabled val="1"/>
        </dgm:presLayoutVars>
      </dgm:prSet>
      <dgm:spPr/>
    </dgm:pt>
    <dgm:pt modelId="{0B91FA71-0E05-44D8-822D-3E7F9A0CD07C}" type="pres">
      <dgm:prSet presAssocID="{1A5751BB-B6CA-4012-9AFC-E45C1774B939}" presName="rect2" presStyleLbl="fgImgPlace1" presStyleIdx="3" presStyleCnt="6"/>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63000" r="-63000"/>
          </a:stretch>
        </a:blipFill>
      </dgm:spPr>
    </dgm:pt>
    <dgm:pt modelId="{3B48A833-2A84-48FC-A8EC-238386999241}" type="pres">
      <dgm:prSet presAssocID="{BCE3DEBE-2127-491A-AC9C-247CEBFA7B6D}" presName="sibTrans" presStyleCnt="0"/>
      <dgm:spPr/>
    </dgm:pt>
    <dgm:pt modelId="{00DE97B4-F694-4041-9F95-CE77BFD37147}" type="pres">
      <dgm:prSet presAssocID="{90FDA62F-0609-4288-B288-B8F7400D7CC4}" presName="composite" presStyleCnt="0"/>
      <dgm:spPr/>
    </dgm:pt>
    <dgm:pt modelId="{9B8D03C2-7824-44DC-80E2-B2E35C86BAA1}" type="pres">
      <dgm:prSet presAssocID="{90FDA62F-0609-4288-B288-B8F7400D7CC4}" presName="rect1" presStyleLbl="trAlignAcc1" presStyleIdx="4" presStyleCnt="6" custScaleY="112622">
        <dgm:presLayoutVars>
          <dgm:bulletEnabled val="1"/>
        </dgm:presLayoutVars>
      </dgm:prSet>
      <dgm:spPr/>
    </dgm:pt>
    <dgm:pt modelId="{717BBD0F-C0C2-47AE-9D0B-569BA6B89B03}" type="pres">
      <dgm:prSet presAssocID="{90FDA62F-0609-4288-B288-B8F7400D7CC4}" presName="rect2" presStyleLbl="fgImgPlace1" presStyleIdx="4" presStyleCnt="6"/>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63000" r="-63000"/>
          </a:stretch>
        </a:blipFill>
      </dgm:spPr>
    </dgm:pt>
    <dgm:pt modelId="{5BA621A3-48D8-41FF-8728-7F342C336B89}" type="pres">
      <dgm:prSet presAssocID="{3DFAFF58-F1C8-4822-82B6-9683C3DDC030}" presName="sibTrans" presStyleCnt="0"/>
      <dgm:spPr/>
    </dgm:pt>
    <dgm:pt modelId="{32B96843-E733-4F63-AC17-58ADC8015FC0}" type="pres">
      <dgm:prSet presAssocID="{AA1EF3C9-15C4-444C-B362-4A4782143D48}" presName="composite" presStyleCnt="0"/>
      <dgm:spPr/>
    </dgm:pt>
    <dgm:pt modelId="{BC5D9A8A-D1B3-4ECC-B6FF-23EBD21AC9DF}" type="pres">
      <dgm:prSet presAssocID="{AA1EF3C9-15C4-444C-B362-4A4782143D48}" presName="rect1" presStyleLbl="trAlignAcc1" presStyleIdx="5" presStyleCnt="6">
        <dgm:presLayoutVars>
          <dgm:bulletEnabled val="1"/>
        </dgm:presLayoutVars>
      </dgm:prSet>
      <dgm:spPr/>
    </dgm:pt>
    <dgm:pt modelId="{A9BE93BE-5F83-4AD5-B2AD-A426C385C658}" type="pres">
      <dgm:prSet presAssocID="{AA1EF3C9-15C4-444C-B362-4A4782143D48}" presName="rect2" presStyleLbl="fgImgPlace1" presStyleIdx="5" presStyleCnt="6"/>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63000" r="-63000"/>
          </a:stretch>
        </a:blipFill>
      </dgm:spPr>
    </dgm:pt>
  </dgm:ptLst>
  <dgm:cxnLst>
    <dgm:cxn modelId="{757AEC01-FCAC-4DFE-AEFD-015742B73AB2}" srcId="{90FDA62F-0609-4288-B288-B8F7400D7CC4}" destId="{C3779B13-A643-45E3-A980-78195CA1E75B}" srcOrd="1" destOrd="0" parTransId="{884CFF4F-09A9-43CD-937E-78B7DDDF5311}" sibTransId="{23CF6F1C-5A85-472F-87AD-621B124C1D44}"/>
    <dgm:cxn modelId="{84990705-5510-425D-9365-40BCEBEE77D7}" type="presOf" srcId="{2F1EBFE0-F787-4875-A13E-5BA6F92CDE5E}" destId="{C8E0EF0D-65F5-4E30-A56B-3FA3FC2AB4F7}" srcOrd="0" destOrd="1" presId="urn:microsoft.com/office/officeart/2008/layout/PictureStrips"/>
    <dgm:cxn modelId="{089B870C-DAFF-4E6E-A863-5862BAD68EAA}" srcId="{C485746B-3CD8-47A2-9876-5E4651ED4B52}" destId="{1A5751BB-B6CA-4012-9AFC-E45C1774B939}" srcOrd="3" destOrd="0" parTransId="{F47C193A-D2F4-423B-AA9F-727437C50D7D}" sibTransId="{BCE3DEBE-2127-491A-AC9C-247CEBFA7B6D}"/>
    <dgm:cxn modelId="{DDC0BD10-E555-4CA9-A094-90086F746AF6}" srcId="{AA1EF3C9-15C4-444C-B362-4A4782143D48}" destId="{952F5018-A3BC-45EF-8647-AE3C2A57E8A6}" srcOrd="0" destOrd="0" parTransId="{663FBD2D-8601-4F41-9E40-79DF51AD0908}" sibTransId="{1EDDDF3B-48F1-4D1C-ACC5-D8E1339E75FD}"/>
    <dgm:cxn modelId="{4DEAA919-B123-4FC7-8AAF-0DDEC277979F}" srcId="{C485746B-3CD8-47A2-9876-5E4651ED4B52}" destId="{F22C2849-E994-4560-882B-7A45BAFD4E9B}" srcOrd="2" destOrd="0" parTransId="{3AE250BE-5A09-4BBD-A178-350F69488458}" sibTransId="{3CC254C5-0C34-42A1-969B-CA13AFB5853F}"/>
    <dgm:cxn modelId="{73F3121B-3A2D-4B98-B660-9FA2F2085C0E}" type="presOf" srcId="{C3779B13-A643-45E3-A980-78195CA1E75B}" destId="{9B8D03C2-7824-44DC-80E2-B2E35C86BAA1}" srcOrd="0" destOrd="2" presId="urn:microsoft.com/office/officeart/2008/layout/PictureStrips"/>
    <dgm:cxn modelId="{07065B27-0998-47E4-87FC-1A5F5C6E5382}" type="presOf" srcId="{CD6E1682-B507-413E-A178-CE194C4E49B5}" destId="{7367E066-CB57-4D7A-B1D5-F3B13E108614}" srcOrd="0" destOrd="1" presId="urn:microsoft.com/office/officeart/2008/layout/PictureStrips"/>
    <dgm:cxn modelId="{91B5FC2E-F028-47F5-9EDA-1317646344E8}" srcId="{CE76F4AB-A574-4DB3-96E4-B8214C2C75B0}" destId="{2F1EBFE0-F787-4875-A13E-5BA6F92CDE5E}" srcOrd="0" destOrd="0" parTransId="{00A30733-78FC-4E1C-B3ED-8529AEA10460}" sibTransId="{69A451D9-B8DA-4B67-953A-F2195C5CAADD}"/>
    <dgm:cxn modelId="{CD22BE31-9B04-42CA-B58E-599D8E05D0E0}" srcId="{C485746B-3CD8-47A2-9876-5E4651ED4B52}" destId="{90FDA62F-0609-4288-B288-B8F7400D7CC4}" srcOrd="4" destOrd="0" parTransId="{E5C890A3-068F-48C8-82EB-9B0710EE81EF}" sibTransId="{3DFAFF58-F1C8-4822-82B6-9683C3DDC030}"/>
    <dgm:cxn modelId="{EA795B38-463E-48EB-83DA-EE4A398348C2}" srcId="{AA1EF3C9-15C4-444C-B362-4A4782143D48}" destId="{4CF492EF-6CCF-4F4E-9885-FEE623B6B780}" srcOrd="1" destOrd="0" parTransId="{64DFD558-1581-4C7F-B7A7-2F71CE80DE0E}" sibTransId="{39501FA8-8949-400D-ABA3-D9AD8AC41061}"/>
    <dgm:cxn modelId="{9833F93B-DADE-4585-92EE-75F8340F62E7}" srcId="{C485746B-3CD8-47A2-9876-5E4651ED4B52}" destId="{CE76F4AB-A574-4DB3-96E4-B8214C2C75B0}" srcOrd="0" destOrd="0" parTransId="{CDB3639C-F90F-4155-9B0D-D015206C56E7}" sibTransId="{C62BA34C-4445-43DB-949E-D5BA2EA75160}"/>
    <dgm:cxn modelId="{82C9B740-D9F6-4971-A97E-03014749357F}" type="presOf" srcId="{BD065489-DED9-4BCA-A476-776D260975BE}" destId="{7367E066-CB57-4D7A-B1D5-F3B13E108614}" srcOrd="0" destOrd="2" presId="urn:microsoft.com/office/officeart/2008/layout/PictureStrips"/>
    <dgm:cxn modelId="{D2609E47-0FBA-4B41-B8D3-B3EA050A150A}" srcId="{90FDA62F-0609-4288-B288-B8F7400D7CC4}" destId="{35A57489-AF73-4BE5-B228-57B5CE66EE9E}" srcOrd="2" destOrd="0" parTransId="{AEFA292B-74BD-483B-9463-B90910A599E5}" sibTransId="{AD1243D5-5FD4-45D9-B7C2-FC84B773ED8A}"/>
    <dgm:cxn modelId="{D5121351-7841-4D3B-8184-B1AA72653DF7}" srcId="{748A6997-C37D-40CE-97B7-3790DD0222C2}" destId="{CD6E1682-B507-413E-A178-CE194C4E49B5}" srcOrd="0" destOrd="0" parTransId="{E1319887-DBC0-4B8C-B10D-E3B272515217}" sibTransId="{4E3C5923-3C02-4D2F-9227-AD9C14F31256}"/>
    <dgm:cxn modelId="{09074481-19AB-40EB-9873-F416AF85953C}" srcId="{C485746B-3CD8-47A2-9876-5E4651ED4B52}" destId="{AA1EF3C9-15C4-444C-B362-4A4782143D48}" srcOrd="5" destOrd="0" parTransId="{D122C811-BF1D-4F76-BC02-E7508AF5150C}" sibTransId="{16C03EC0-7BCB-4495-BEC5-CBB37011BE28}"/>
    <dgm:cxn modelId="{F62A2784-E301-42BF-B544-F9FC2093183D}" srcId="{1A5751BB-B6CA-4012-9AFC-E45C1774B939}" destId="{8DE15F9E-5AAC-4DDF-8186-68C5C1149419}" srcOrd="0" destOrd="0" parTransId="{D21049FF-D7D0-4BD5-9812-76E8FB2B00E0}" sibTransId="{1CB230CD-91AF-4A04-96EB-6DEB3EF157AB}"/>
    <dgm:cxn modelId="{B4A7E68A-DB9D-4C21-A812-2903480C4A19}" type="presOf" srcId="{581E1564-6B74-4DEA-B2A9-B70105259DF1}" destId="{9B8D03C2-7824-44DC-80E2-B2E35C86BAA1}" srcOrd="0" destOrd="1" presId="urn:microsoft.com/office/officeart/2008/layout/PictureStrips"/>
    <dgm:cxn modelId="{FAD7AD8E-B74F-4B79-B911-3CFA0E92408B}" type="presOf" srcId="{4424A832-F432-4543-97F4-54F9FC049C0B}" destId="{0A56E58F-BE90-464F-AAF9-18F2784B9BA2}" srcOrd="0" destOrd="1" presId="urn:microsoft.com/office/officeart/2008/layout/PictureStrips"/>
    <dgm:cxn modelId="{92728991-9695-44F3-AA55-5BFA601431CD}" srcId="{F22C2849-E994-4560-882B-7A45BAFD4E9B}" destId="{751BF596-2BAD-4F58-BFB4-484D6AA43098}" srcOrd="1" destOrd="0" parTransId="{56F6A830-26CC-4708-949F-3A355938EFF5}" sibTransId="{362FEE53-6816-42D7-AD75-9FFFCB11406A}"/>
    <dgm:cxn modelId="{C4C68AB1-6911-4E27-845B-D41E7FFF6947}" type="presOf" srcId="{952F5018-A3BC-45EF-8647-AE3C2A57E8A6}" destId="{BC5D9A8A-D1B3-4ECC-B6FF-23EBD21AC9DF}" srcOrd="0" destOrd="1" presId="urn:microsoft.com/office/officeart/2008/layout/PictureStrips"/>
    <dgm:cxn modelId="{719D68BA-2A7F-473C-AC40-CC7ADEBD479B}" srcId="{748A6997-C37D-40CE-97B7-3790DD0222C2}" destId="{BD065489-DED9-4BCA-A476-776D260975BE}" srcOrd="1" destOrd="0" parTransId="{CB45BC6E-5EA2-4C49-A9F5-FA15E885E5CD}" sibTransId="{F6DA9653-F882-4A13-BAE1-41DD828D2FAD}"/>
    <dgm:cxn modelId="{0AF817BC-2D76-4CE4-8B70-E3CA4D4F820B}" type="presOf" srcId="{751BF596-2BAD-4F58-BFB4-484D6AA43098}" destId="{0A56E58F-BE90-464F-AAF9-18F2784B9BA2}" srcOrd="0" destOrd="2" presId="urn:microsoft.com/office/officeart/2008/layout/PictureStrips"/>
    <dgm:cxn modelId="{75F796C6-07F5-49DC-9AD9-5CD6F9A3FD05}" srcId="{F22C2849-E994-4560-882B-7A45BAFD4E9B}" destId="{4424A832-F432-4543-97F4-54F9FC049C0B}" srcOrd="0" destOrd="0" parTransId="{88723A1A-F17E-42A8-8B8E-DCBFF46A5A42}" sibTransId="{3E5D1D17-DE83-4086-8F70-BC45C7590E7E}"/>
    <dgm:cxn modelId="{2B8DD1C7-A845-4CC1-B35A-B8CEDD90E1E3}" type="presOf" srcId="{8DE15F9E-5AAC-4DDF-8186-68C5C1149419}" destId="{62E207E0-DC79-4AB8-A5EF-F8C93539C598}" srcOrd="0" destOrd="1" presId="urn:microsoft.com/office/officeart/2008/layout/PictureStrips"/>
    <dgm:cxn modelId="{F5A882C8-7ED3-48FA-8A49-38241C49EA6D}" type="presOf" srcId="{F22C2849-E994-4560-882B-7A45BAFD4E9B}" destId="{0A56E58F-BE90-464F-AAF9-18F2784B9BA2}" srcOrd="0" destOrd="0" presId="urn:microsoft.com/office/officeart/2008/layout/PictureStrips"/>
    <dgm:cxn modelId="{6D3A37CC-4645-4846-B2A7-E2410EFCEEB3}" type="presOf" srcId="{4CF492EF-6CCF-4F4E-9885-FEE623B6B780}" destId="{BC5D9A8A-D1B3-4ECC-B6FF-23EBD21AC9DF}" srcOrd="0" destOrd="2" presId="urn:microsoft.com/office/officeart/2008/layout/PictureStrips"/>
    <dgm:cxn modelId="{8B4599D1-D4F2-440C-8D03-DA770C37115D}" type="presOf" srcId="{35A57489-AF73-4BE5-B228-57B5CE66EE9E}" destId="{9B8D03C2-7824-44DC-80E2-B2E35C86BAA1}" srcOrd="0" destOrd="3" presId="urn:microsoft.com/office/officeart/2008/layout/PictureStrips"/>
    <dgm:cxn modelId="{55BE71D5-6317-429E-85D0-6F9F069875F3}" type="presOf" srcId="{CE76F4AB-A574-4DB3-96E4-B8214C2C75B0}" destId="{C8E0EF0D-65F5-4E30-A56B-3FA3FC2AB4F7}" srcOrd="0" destOrd="0" presId="urn:microsoft.com/office/officeart/2008/layout/PictureStrips"/>
    <dgm:cxn modelId="{CE88A8D9-8FE7-4599-861F-9608F251191D}" srcId="{C485746B-3CD8-47A2-9876-5E4651ED4B52}" destId="{748A6997-C37D-40CE-97B7-3790DD0222C2}" srcOrd="1" destOrd="0" parTransId="{1A1D5792-9FD0-4736-8F6F-761CDA51807E}" sibTransId="{81A0B869-E5C0-4D5D-B270-0709342B6377}"/>
    <dgm:cxn modelId="{C3ABEDDA-2692-4726-A15E-F3C30DFF0180}" type="presOf" srcId="{748A6997-C37D-40CE-97B7-3790DD0222C2}" destId="{7367E066-CB57-4D7A-B1D5-F3B13E108614}" srcOrd="0" destOrd="0" presId="urn:microsoft.com/office/officeart/2008/layout/PictureStrips"/>
    <dgm:cxn modelId="{3EB2ECE9-D76A-42E2-A278-0EE45B25F587}" srcId="{90FDA62F-0609-4288-B288-B8F7400D7CC4}" destId="{581E1564-6B74-4DEA-B2A9-B70105259DF1}" srcOrd="0" destOrd="0" parTransId="{444F8BEB-9CC9-4572-A254-7FAA977F4A47}" sibTransId="{71D0DBFA-C196-4FC4-AC69-BB27B48F6A2C}"/>
    <dgm:cxn modelId="{B49B4CEC-8AEA-4135-877E-5DDFEA01FC89}" type="presOf" srcId="{1A5751BB-B6CA-4012-9AFC-E45C1774B939}" destId="{62E207E0-DC79-4AB8-A5EF-F8C93539C598}" srcOrd="0" destOrd="0" presId="urn:microsoft.com/office/officeart/2008/layout/PictureStrips"/>
    <dgm:cxn modelId="{8DB07EF1-7713-4723-9C78-C51D0C3471C8}" type="presOf" srcId="{C485746B-3CD8-47A2-9876-5E4651ED4B52}" destId="{DFE8CD3B-96DF-4D8F-AD0F-E87A4CA65A15}" srcOrd="0" destOrd="0" presId="urn:microsoft.com/office/officeart/2008/layout/PictureStrips"/>
    <dgm:cxn modelId="{FA5991F3-426C-42EC-8184-425EB3784331}" type="presOf" srcId="{AA1EF3C9-15C4-444C-B362-4A4782143D48}" destId="{BC5D9A8A-D1B3-4ECC-B6FF-23EBD21AC9DF}" srcOrd="0" destOrd="0" presId="urn:microsoft.com/office/officeart/2008/layout/PictureStrips"/>
    <dgm:cxn modelId="{755F4AF7-BCA5-4E97-8AD4-54DF45DFB6CF}" type="presOf" srcId="{90FDA62F-0609-4288-B288-B8F7400D7CC4}" destId="{9B8D03C2-7824-44DC-80E2-B2E35C86BAA1}" srcOrd="0" destOrd="0" presId="urn:microsoft.com/office/officeart/2008/layout/PictureStrips"/>
    <dgm:cxn modelId="{70BF214B-5054-4003-8ECC-92CD45F7245E}" type="presParOf" srcId="{DFE8CD3B-96DF-4D8F-AD0F-E87A4CA65A15}" destId="{88BBF6D0-AAA6-4A50-8C24-A826FB72A1E2}" srcOrd="0" destOrd="0" presId="urn:microsoft.com/office/officeart/2008/layout/PictureStrips"/>
    <dgm:cxn modelId="{59D817BF-F8E6-46C6-9452-E5790CEE91F1}" type="presParOf" srcId="{88BBF6D0-AAA6-4A50-8C24-A826FB72A1E2}" destId="{C8E0EF0D-65F5-4E30-A56B-3FA3FC2AB4F7}" srcOrd="0" destOrd="0" presId="urn:microsoft.com/office/officeart/2008/layout/PictureStrips"/>
    <dgm:cxn modelId="{9C279495-E321-4C10-A77D-5CE3F31C2136}" type="presParOf" srcId="{88BBF6D0-AAA6-4A50-8C24-A826FB72A1E2}" destId="{1C3B1DBA-5B29-43E6-8488-65657D36ECB8}" srcOrd="1" destOrd="0" presId="urn:microsoft.com/office/officeart/2008/layout/PictureStrips"/>
    <dgm:cxn modelId="{747F9E7E-6FB2-405A-B2EF-372AFA413DD1}" type="presParOf" srcId="{DFE8CD3B-96DF-4D8F-AD0F-E87A4CA65A15}" destId="{707DB627-999B-4741-A46D-8B5FD2B763A1}" srcOrd="1" destOrd="0" presId="urn:microsoft.com/office/officeart/2008/layout/PictureStrips"/>
    <dgm:cxn modelId="{6191669E-4F7A-470F-8D22-734212F18E1C}" type="presParOf" srcId="{DFE8CD3B-96DF-4D8F-AD0F-E87A4CA65A15}" destId="{932983FB-5303-4E3A-81B5-CD3BD566EA18}" srcOrd="2" destOrd="0" presId="urn:microsoft.com/office/officeart/2008/layout/PictureStrips"/>
    <dgm:cxn modelId="{3963B989-7905-4D8A-8720-97778E133DA4}" type="presParOf" srcId="{932983FB-5303-4E3A-81B5-CD3BD566EA18}" destId="{7367E066-CB57-4D7A-B1D5-F3B13E108614}" srcOrd="0" destOrd="0" presId="urn:microsoft.com/office/officeart/2008/layout/PictureStrips"/>
    <dgm:cxn modelId="{BD4F0BE1-155A-4640-A23E-C5F70A2B2F66}" type="presParOf" srcId="{932983FB-5303-4E3A-81B5-CD3BD566EA18}" destId="{29C43A15-670F-428B-8137-B141337DB42A}" srcOrd="1" destOrd="0" presId="urn:microsoft.com/office/officeart/2008/layout/PictureStrips"/>
    <dgm:cxn modelId="{2D3FCD5F-66DE-44C5-BB58-7E384383086C}" type="presParOf" srcId="{DFE8CD3B-96DF-4D8F-AD0F-E87A4CA65A15}" destId="{E872A01F-BFC3-4461-B7B4-E56A12E4BAFC}" srcOrd="3" destOrd="0" presId="urn:microsoft.com/office/officeart/2008/layout/PictureStrips"/>
    <dgm:cxn modelId="{AD6D7A48-D010-44DA-989F-0E97AB8AF3FB}" type="presParOf" srcId="{DFE8CD3B-96DF-4D8F-AD0F-E87A4CA65A15}" destId="{FA04D1BC-FD2A-4C5D-B2F6-0022848CB46E}" srcOrd="4" destOrd="0" presId="urn:microsoft.com/office/officeart/2008/layout/PictureStrips"/>
    <dgm:cxn modelId="{8F87E28E-E7BC-4C34-B2BA-89DAE9C05BDA}" type="presParOf" srcId="{FA04D1BC-FD2A-4C5D-B2F6-0022848CB46E}" destId="{0A56E58F-BE90-464F-AAF9-18F2784B9BA2}" srcOrd="0" destOrd="0" presId="urn:microsoft.com/office/officeart/2008/layout/PictureStrips"/>
    <dgm:cxn modelId="{749B7C49-5207-4763-82D8-3B91D246E175}" type="presParOf" srcId="{FA04D1BC-FD2A-4C5D-B2F6-0022848CB46E}" destId="{FF9402F8-FC0A-43E5-843C-6E2710033ACB}" srcOrd="1" destOrd="0" presId="urn:microsoft.com/office/officeart/2008/layout/PictureStrips"/>
    <dgm:cxn modelId="{64DE0557-DF21-4083-8127-F7A4FCB2C8CC}" type="presParOf" srcId="{DFE8CD3B-96DF-4D8F-AD0F-E87A4CA65A15}" destId="{5D2AF62A-E14D-4C2F-9610-6D348025A402}" srcOrd="5" destOrd="0" presId="urn:microsoft.com/office/officeart/2008/layout/PictureStrips"/>
    <dgm:cxn modelId="{1183EC3A-00C9-4255-9B52-862191A48C6F}" type="presParOf" srcId="{DFE8CD3B-96DF-4D8F-AD0F-E87A4CA65A15}" destId="{22843C5E-B6D4-4977-AA48-EE3987540274}" srcOrd="6" destOrd="0" presId="urn:microsoft.com/office/officeart/2008/layout/PictureStrips"/>
    <dgm:cxn modelId="{E7C1D162-51B6-43F4-90F9-C8E30615690C}" type="presParOf" srcId="{22843C5E-B6D4-4977-AA48-EE3987540274}" destId="{62E207E0-DC79-4AB8-A5EF-F8C93539C598}" srcOrd="0" destOrd="0" presId="urn:microsoft.com/office/officeart/2008/layout/PictureStrips"/>
    <dgm:cxn modelId="{61A6FB58-C20E-4DEF-A1AE-932C0EC99CB9}" type="presParOf" srcId="{22843C5E-B6D4-4977-AA48-EE3987540274}" destId="{0B91FA71-0E05-44D8-822D-3E7F9A0CD07C}" srcOrd="1" destOrd="0" presId="urn:microsoft.com/office/officeart/2008/layout/PictureStrips"/>
    <dgm:cxn modelId="{B703BA2D-D686-4BDE-BD8C-048E1C5FFCAF}" type="presParOf" srcId="{DFE8CD3B-96DF-4D8F-AD0F-E87A4CA65A15}" destId="{3B48A833-2A84-48FC-A8EC-238386999241}" srcOrd="7" destOrd="0" presId="urn:microsoft.com/office/officeart/2008/layout/PictureStrips"/>
    <dgm:cxn modelId="{B4AB92D2-680A-40F6-9CEC-25B4EB138522}" type="presParOf" srcId="{DFE8CD3B-96DF-4D8F-AD0F-E87A4CA65A15}" destId="{00DE97B4-F694-4041-9F95-CE77BFD37147}" srcOrd="8" destOrd="0" presId="urn:microsoft.com/office/officeart/2008/layout/PictureStrips"/>
    <dgm:cxn modelId="{70EF713E-65E2-4BDB-B8AA-B3FD1786E2C7}" type="presParOf" srcId="{00DE97B4-F694-4041-9F95-CE77BFD37147}" destId="{9B8D03C2-7824-44DC-80E2-B2E35C86BAA1}" srcOrd="0" destOrd="0" presId="urn:microsoft.com/office/officeart/2008/layout/PictureStrips"/>
    <dgm:cxn modelId="{7368B5F6-099F-414F-BC32-F5A00315C136}" type="presParOf" srcId="{00DE97B4-F694-4041-9F95-CE77BFD37147}" destId="{717BBD0F-C0C2-47AE-9D0B-569BA6B89B03}" srcOrd="1" destOrd="0" presId="urn:microsoft.com/office/officeart/2008/layout/PictureStrips"/>
    <dgm:cxn modelId="{B454A590-DE14-403C-A634-C4C9AD8D7480}" type="presParOf" srcId="{DFE8CD3B-96DF-4D8F-AD0F-E87A4CA65A15}" destId="{5BA621A3-48D8-41FF-8728-7F342C336B89}" srcOrd="9" destOrd="0" presId="urn:microsoft.com/office/officeart/2008/layout/PictureStrips"/>
    <dgm:cxn modelId="{67B9FF7D-521E-4DAE-B0C7-A5AA79D5B204}" type="presParOf" srcId="{DFE8CD3B-96DF-4D8F-AD0F-E87A4CA65A15}" destId="{32B96843-E733-4F63-AC17-58ADC8015FC0}" srcOrd="10" destOrd="0" presId="urn:microsoft.com/office/officeart/2008/layout/PictureStrips"/>
    <dgm:cxn modelId="{E5660106-2226-4E7A-97D2-0C0BD38BFA92}" type="presParOf" srcId="{32B96843-E733-4F63-AC17-58ADC8015FC0}" destId="{BC5D9A8A-D1B3-4ECC-B6FF-23EBD21AC9DF}" srcOrd="0" destOrd="0" presId="urn:microsoft.com/office/officeart/2008/layout/PictureStrips"/>
    <dgm:cxn modelId="{05C65FC8-58B7-411F-B3EC-46E1477567DA}" type="presParOf" srcId="{32B96843-E733-4F63-AC17-58ADC8015FC0}" destId="{A9BE93BE-5F83-4AD5-B2AD-A426C385C658}"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94131C9-9EB8-46FA-B504-6801351B2572}"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0E9ED226-0DC9-4791-844A-DCE5BD60BE6A}">
      <dgm:prSet custT="1"/>
      <dgm:spPr>
        <a:solidFill>
          <a:srgbClr val="004065"/>
        </a:solidFill>
      </dgm:spPr>
      <dgm:t>
        <a:bodyPr/>
        <a:lstStyle/>
        <a:p>
          <a:pPr rtl="0"/>
          <a:r>
            <a:rPr lang="en-US" sz="2400" dirty="0">
              <a:solidFill>
                <a:schemeClr val="bg1"/>
              </a:solidFill>
              <a:latin typeface="Century Gothic" pitchFamily="34" charset="0"/>
            </a:rPr>
            <a:t>Sections include:</a:t>
          </a:r>
        </a:p>
      </dgm:t>
    </dgm:pt>
    <dgm:pt modelId="{8AACEAC0-5554-4C62-A068-5899CE2AAEB0}" type="parTrans" cxnId="{4C4F748C-9FBB-4852-9C38-3CDA09EB3433}">
      <dgm:prSet/>
      <dgm:spPr/>
      <dgm:t>
        <a:bodyPr/>
        <a:lstStyle/>
        <a:p>
          <a:endParaRPr lang="en-US">
            <a:solidFill>
              <a:schemeClr val="bg1"/>
            </a:solidFill>
            <a:latin typeface="Century Gothic" pitchFamily="34" charset="0"/>
          </a:endParaRPr>
        </a:p>
      </dgm:t>
    </dgm:pt>
    <dgm:pt modelId="{7847AFAC-3EC1-45BE-AFE5-4A5CBF0B66D5}" type="sibTrans" cxnId="{4C4F748C-9FBB-4852-9C38-3CDA09EB3433}">
      <dgm:prSet/>
      <dgm:spPr/>
      <dgm:t>
        <a:bodyPr/>
        <a:lstStyle/>
        <a:p>
          <a:endParaRPr lang="en-US">
            <a:solidFill>
              <a:schemeClr val="bg1"/>
            </a:solidFill>
            <a:latin typeface="Century Gothic" pitchFamily="34" charset="0"/>
          </a:endParaRPr>
        </a:p>
      </dgm:t>
    </dgm:pt>
    <dgm:pt modelId="{E39D98C3-AE49-482E-8118-6350E54BF7AC}">
      <dgm:prSet/>
      <dgm:spPr>
        <a:solidFill>
          <a:srgbClr val="0096D6">
            <a:alpha val="90000"/>
          </a:srgbClr>
        </a:solidFill>
      </dgm:spPr>
      <dgm:t>
        <a:bodyPr/>
        <a:lstStyle/>
        <a:p>
          <a:pPr rtl="0"/>
          <a:r>
            <a:rPr lang="en-US" dirty="0">
              <a:solidFill>
                <a:schemeClr val="bg1"/>
              </a:solidFill>
              <a:latin typeface="Century Gothic" pitchFamily="34" charset="0"/>
            </a:rPr>
            <a:t>Background and Justification</a:t>
          </a:r>
        </a:p>
      </dgm:t>
    </dgm:pt>
    <dgm:pt modelId="{6AE643F7-D478-4183-BE3E-8BE71AD22369}" type="parTrans" cxnId="{445CF17E-AA1F-42E6-9D55-0F074F6EB485}">
      <dgm:prSet/>
      <dgm:spPr/>
      <dgm:t>
        <a:bodyPr/>
        <a:lstStyle/>
        <a:p>
          <a:endParaRPr lang="en-US">
            <a:solidFill>
              <a:schemeClr val="bg1"/>
            </a:solidFill>
            <a:latin typeface="Century Gothic" pitchFamily="34" charset="0"/>
          </a:endParaRPr>
        </a:p>
      </dgm:t>
    </dgm:pt>
    <dgm:pt modelId="{39A72942-24AB-4380-A04A-B63AC3311038}" type="sibTrans" cxnId="{445CF17E-AA1F-42E6-9D55-0F074F6EB485}">
      <dgm:prSet/>
      <dgm:spPr/>
      <dgm:t>
        <a:bodyPr/>
        <a:lstStyle/>
        <a:p>
          <a:endParaRPr lang="en-US">
            <a:solidFill>
              <a:schemeClr val="bg1"/>
            </a:solidFill>
            <a:latin typeface="Century Gothic" pitchFamily="34" charset="0"/>
          </a:endParaRPr>
        </a:p>
      </dgm:t>
    </dgm:pt>
    <dgm:pt modelId="{FE6BD8FA-3D27-4FC5-928D-58F4413771C5}">
      <dgm:prSet/>
      <dgm:spPr>
        <a:solidFill>
          <a:srgbClr val="0096D6">
            <a:alpha val="90000"/>
          </a:srgbClr>
        </a:solidFill>
      </dgm:spPr>
      <dgm:t>
        <a:bodyPr/>
        <a:lstStyle/>
        <a:p>
          <a:pPr rtl="0"/>
          <a:r>
            <a:rPr lang="en-US" dirty="0">
              <a:solidFill>
                <a:schemeClr val="bg1"/>
              </a:solidFill>
              <a:latin typeface="Century Gothic" pitchFamily="34" charset="0"/>
            </a:rPr>
            <a:t>Health, Behavioral and Communication Objectives</a:t>
          </a:r>
        </a:p>
      </dgm:t>
    </dgm:pt>
    <dgm:pt modelId="{C8D985D5-07A9-440D-B472-50D511DCB5E4}" type="parTrans" cxnId="{8089A957-0613-49CB-B5FD-522C4D045A44}">
      <dgm:prSet/>
      <dgm:spPr/>
      <dgm:t>
        <a:bodyPr/>
        <a:lstStyle/>
        <a:p>
          <a:endParaRPr lang="en-US">
            <a:solidFill>
              <a:schemeClr val="bg1"/>
            </a:solidFill>
            <a:latin typeface="Century Gothic" pitchFamily="34" charset="0"/>
          </a:endParaRPr>
        </a:p>
      </dgm:t>
    </dgm:pt>
    <dgm:pt modelId="{177DA40A-CBBC-41D9-8234-4BCEB185F7E5}" type="sibTrans" cxnId="{8089A957-0613-49CB-B5FD-522C4D045A44}">
      <dgm:prSet/>
      <dgm:spPr/>
      <dgm:t>
        <a:bodyPr/>
        <a:lstStyle/>
        <a:p>
          <a:endParaRPr lang="en-US">
            <a:solidFill>
              <a:schemeClr val="bg1"/>
            </a:solidFill>
            <a:latin typeface="Century Gothic" pitchFamily="34" charset="0"/>
          </a:endParaRPr>
        </a:p>
      </dgm:t>
    </dgm:pt>
    <dgm:pt modelId="{005D36F0-2F5E-43D8-ADF4-E9F6BC7691DE}">
      <dgm:prSet/>
      <dgm:spPr>
        <a:solidFill>
          <a:srgbClr val="0096D6">
            <a:alpha val="90000"/>
          </a:srgbClr>
        </a:solidFill>
      </dgm:spPr>
      <dgm:t>
        <a:bodyPr/>
        <a:lstStyle/>
        <a:p>
          <a:pPr rtl="0"/>
          <a:r>
            <a:rPr lang="en-US" dirty="0">
              <a:solidFill>
                <a:schemeClr val="bg1"/>
              </a:solidFill>
              <a:latin typeface="Century Gothic" pitchFamily="34" charset="0"/>
            </a:rPr>
            <a:t>Audiences</a:t>
          </a:r>
        </a:p>
      </dgm:t>
    </dgm:pt>
    <dgm:pt modelId="{69304764-B9A6-4CE1-8562-7F8B2C739B9E}" type="parTrans" cxnId="{02EC4775-DA0C-4F88-B411-400DCE9DE216}">
      <dgm:prSet/>
      <dgm:spPr/>
      <dgm:t>
        <a:bodyPr/>
        <a:lstStyle/>
        <a:p>
          <a:endParaRPr lang="en-US">
            <a:solidFill>
              <a:schemeClr val="bg1"/>
            </a:solidFill>
            <a:latin typeface="Century Gothic" pitchFamily="34" charset="0"/>
          </a:endParaRPr>
        </a:p>
      </dgm:t>
    </dgm:pt>
    <dgm:pt modelId="{5D52C35C-B9A0-490A-985D-98C8847BEE9E}" type="sibTrans" cxnId="{02EC4775-DA0C-4F88-B411-400DCE9DE216}">
      <dgm:prSet/>
      <dgm:spPr/>
      <dgm:t>
        <a:bodyPr/>
        <a:lstStyle/>
        <a:p>
          <a:endParaRPr lang="en-US">
            <a:solidFill>
              <a:schemeClr val="bg1"/>
            </a:solidFill>
            <a:latin typeface="Century Gothic" pitchFamily="34" charset="0"/>
          </a:endParaRPr>
        </a:p>
      </dgm:t>
    </dgm:pt>
    <dgm:pt modelId="{9157E6C1-E9B3-4D73-B43F-1187F04519C4}">
      <dgm:prSet/>
      <dgm:spPr>
        <a:solidFill>
          <a:srgbClr val="0096D6">
            <a:alpha val="90000"/>
          </a:srgbClr>
        </a:solidFill>
      </dgm:spPr>
      <dgm:t>
        <a:bodyPr/>
        <a:lstStyle/>
        <a:p>
          <a:pPr rtl="0"/>
          <a:r>
            <a:rPr lang="en-US" dirty="0">
              <a:solidFill>
                <a:schemeClr val="bg1"/>
              </a:solidFill>
              <a:latin typeface="Century Gothic" pitchFamily="34" charset="0"/>
            </a:rPr>
            <a:t>Media Plan Tactics and Timeline</a:t>
          </a:r>
        </a:p>
      </dgm:t>
    </dgm:pt>
    <dgm:pt modelId="{9E883411-7086-4F57-89E0-06CB62F77F37}" type="parTrans" cxnId="{FC3390E1-6136-4AF8-A10D-5E6303EBA015}">
      <dgm:prSet/>
      <dgm:spPr/>
      <dgm:t>
        <a:bodyPr/>
        <a:lstStyle/>
        <a:p>
          <a:endParaRPr lang="en-US"/>
        </a:p>
      </dgm:t>
    </dgm:pt>
    <dgm:pt modelId="{620D97D4-E2A1-403C-BF9F-579A25563DAD}" type="sibTrans" cxnId="{FC3390E1-6136-4AF8-A10D-5E6303EBA015}">
      <dgm:prSet/>
      <dgm:spPr/>
      <dgm:t>
        <a:bodyPr/>
        <a:lstStyle/>
        <a:p>
          <a:endParaRPr lang="en-US"/>
        </a:p>
      </dgm:t>
    </dgm:pt>
    <dgm:pt modelId="{FC41B1F0-3339-472B-A684-751F8D7C1CCB}">
      <dgm:prSet/>
      <dgm:spPr>
        <a:solidFill>
          <a:srgbClr val="0096D6">
            <a:alpha val="90000"/>
          </a:srgbClr>
        </a:solidFill>
      </dgm:spPr>
      <dgm:t>
        <a:bodyPr/>
        <a:lstStyle/>
        <a:p>
          <a:pPr rtl="0"/>
          <a:r>
            <a:rPr lang="en-US" dirty="0">
              <a:solidFill>
                <a:schemeClr val="bg1"/>
              </a:solidFill>
              <a:latin typeface="Century Gothic" pitchFamily="34" charset="0"/>
            </a:rPr>
            <a:t>Evaluation</a:t>
          </a:r>
        </a:p>
      </dgm:t>
    </dgm:pt>
    <dgm:pt modelId="{F111BCB6-B7B7-4382-97AF-5D037CD4F8FA}" type="parTrans" cxnId="{34E0F425-A96D-4DA2-92FD-CDB388017AA8}">
      <dgm:prSet/>
      <dgm:spPr/>
      <dgm:t>
        <a:bodyPr/>
        <a:lstStyle/>
        <a:p>
          <a:endParaRPr lang="en-US"/>
        </a:p>
      </dgm:t>
    </dgm:pt>
    <dgm:pt modelId="{D9C35FB8-E2F7-40BF-9DD7-ADC3A273B40C}" type="sibTrans" cxnId="{34E0F425-A96D-4DA2-92FD-CDB388017AA8}">
      <dgm:prSet/>
      <dgm:spPr/>
      <dgm:t>
        <a:bodyPr/>
        <a:lstStyle/>
        <a:p>
          <a:endParaRPr lang="en-US"/>
        </a:p>
      </dgm:t>
    </dgm:pt>
    <dgm:pt modelId="{1B51DD57-ED99-4DFE-BC7D-803A1F7DDEBD}" type="pres">
      <dgm:prSet presAssocID="{694131C9-9EB8-46FA-B504-6801351B2572}" presName="Name0" presStyleCnt="0">
        <dgm:presLayoutVars>
          <dgm:dir/>
          <dgm:animLvl val="lvl"/>
          <dgm:resizeHandles val="exact"/>
        </dgm:presLayoutVars>
      </dgm:prSet>
      <dgm:spPr/>
    </dgm:pt>
    <dgm:pt modelId="{E892D634-1B52-4F78-9EC1-0F73C1DF80BB}" type="pres">
      <dgm:prSet presAssocID="{0E9ED226-0DC9-4791-844A-DCE5BD60BE6A}" presName="boxAndChildren" presStyleCnt="0"/>
      <dgm:spPr/>
    </dgm:pt>
    <dgm:pt modelId="{F4976898-1BF1-45D9-926B-684F399DB6DF}" type="pres">
      <dgm:prSet presAssocID="{0E9ED226-0DC9-4791-844A-DCE5BD60BE6A}" presName="parentTextBox" presStyleLbl="node1" presStyleIdx="0" presStyleCnt="1"/>
      <dgm:spPr/>
    </dgm:pt>
    <dgm:pt modelId="{E15A5157-7019-4CCF-BB2B-0EFB576842E1}" type="pres">
      <dgm:prSet presAssocID="{0E9ED226-0DC9-4791-844A-DCE5BD60BE6A}" presName="entireBox" presStyleLbl="node1" presStyleIdx="0" presStyleCnt="1" custLinFactNeighborX="901"/>
      <dgm:spPr/>
    </dgm:pt>
    <dgm:pt modelId="{CAB5B40E-A80F-4C62-A801-CE1B6E1B1D30}" type="pres">
      <dgm:prSet presAssocID="{0E9ED226-0DC9-4791-844A-DCE5BD60BE6A}" presName="descendantBox" presStyleCnt="0"/>
      <dgm:spPr/>
    </dgm:pt>
    <dgm:pt modelId="{3B056A19-D1B1-460B-AE71-4C54380D530B}" type="pres">
      <dgm:prSet presAssocID="{E39D98C3-AE49-482E-8118-6350E54BF7AC}" presName="childTextBox" presStyleLbl="fgAccFollowNode1" presStyleIdx="0" presStyleCnt="5">
        <dgm:presLayoutVars>
          <dgm:bulletEnabled val="1"/>
        </dgm:presLayoutVars>
      </dgm:prSet>
      <dgm:spPr/>
    </dgm:pt>
    <dgm:pt modelId="{AF471C53-F8AF-4A0F-90C1-DB52376A6063}" type="pres">
      <dgm:prSet presAssocID="{FE6BD8FA-3D27-4FC5-928D-58F4413771C5}" presName="childTextBox" presStyleLbl="fgAccFollowNode1" presStyleIdx="1" presStyleCnt="5">
        <dgm:presLayoutVars>
          <dgm:bulletEnabled val="1"/>
        </dgm:presLayoutVars>
      </dgm:prSet>
      <dgm:spPr/>
    </dgm:pt>
    <dgm:pt modelId="{A8D55F2F-1500-4CFA-B92B-E50EA25A5BAE}" type="pres">
      <dgm:prSet presAssocID="{005D36F0-2F5E-43D8-ADF4-E9F6BC7691DE}" presName="childTextBox" presStyleLbl="fgAccFollowNode1" presStyleIdx="2" presStyleCnt="5">
        <dgm:presLayoutVars>
          <dgm:bulletEnabled val="1"/>
        </dgm:presLayoutVars>
      </dgm:prSet>
      <dgm:spPr/>
    </dgm:pt>
    <dgm:pt modelId="{3C1E2AC5-DC45-4E2D-AFC0-CA344C9BEEBE}" type="pres">
      <dgm:prSet presAssocID="{9157E6C1-E9B3-4D73-B43F-1187F04519C4}" presName="childTextBox" presStyleLbl="fgAccFollowNode1" presStyleIdx="3" presStyleCnt="5">
        <dgm:presLayoutVars>
          <dgm:bulletEnabled val="1"/>
        </dgm:presLayoutVars>
      </dgm:prSet>
      <dgm:spPr/>
    </dgm:pt>
    <dgm:pt modelId="{1F4AAF86-F0D6-4CEC-AAE8-27CD425D1402}" type="pres">
      <dgm:prSet presAssocID="{FC41B1F0-3339-472B-A684-751F8D7C1CCB}" presName="childTextBox" presStyleLbl="fgAccFollowNode1" presStyleIdx="4" presStyleCnt="5">
        <dgm:presLayoutVars>
          <dgm:bulletEnabled val="1"/>
        </dgm:presLayoutVars>
      </dgm:prSet>
      <dgm:spPr/>
    </dgm:pt>
  </dgm:ptLst>
  <dgm:cxnLst>
    <dgm:cxn modelId="{D2CF8C1F-C7D0-42C3-BFD0-A57D1D57378F}" type="presOf" srcId="{005D36F0-2F5E-43D8-ADF4-E9F6BC7691DE}" destId="{A8D55F2F-1500-4CFA-B92B-E50EA25A5BAE}" srcOrd="0" destOrd="0" presId="urn:microsoft.com/office/officeart/2005/8/layout/process4"/>
    <dgm:cxn modelId="{34E0F425-A96D-4DA2-92FD-CDB388017AA8}" srcId="{0E9ED226-0DC9-4791-844A-DCE5BD60BE6A}" destId="{FC41B1F0-3339-472B-A684-751F8D7C1CCB}" srcOrd="4" destOrd="0" parTransId="{F111BCB6-B7B7-4382-97AF-5D037CD4F8FA}" sibTransId="{D9C35FB8-E2F7-40BF-9DD7-ADC3A273B40C}"/>
    <dgm:cxn modelId="{B847C85D-8CE5-4448-8449-D3A674631818}" type="presOf" srcId="{694131C9-9EB8-46FA-B504-6801351B2572}" destId="{1B51DD57-ED99-4DFE-BC7D-803A1F7DDEBD}" srcOrd="0" destOrd="0" presId="urn:microsoft.com/office/officeart/2005/8/layout/process4"/>
    <dgm:cxn modelId="{F2FAD942-6E9C-4650-B446-162EE5DA84AA}" type="presOf" srcId="{FC41B1F0-3339-472B-A684-751F8D7C1CCB}" destId="{1F4AAF86-F0D6-4CEC-AAE8-27CD425D1402}" srcOrd="0" destOrd="0" presId="urn:microsoft.com/office/officeart/2005/8/layout/process4"/>
    <dgm:cxn modelId="{930E0768-3195-4EA7-A0FF-87B73D7106D8}" type="presOf" srcId="{FE6BD8FA-3D27-4FC5-928D-58F4413771C5}" destId="{AF471C53-F8AF-4A0F-90C1-DB52376A6063}" srcOrd="0" destOrd="0" presId="urn:microsoft.com/office/officeart/2005/8/layout/process4"/>
    <dgm:cxn modelId="{02EC4775-DA0C-4F88-B411-400DCE9DE216}" srcId="{0E9ED226-0DC9-4791-844A-DCE5BD60BE6A}" destId="{005D36F0-2F5E-43D8-ADF4-E9F6BC7691DE}" srcOrd="2" destOrd="0" parTransId="{69304764-B9A6-4CE1-8562-7F8B2C739B9E}" sibTransId="{5D52C35C-B9A0-490A-985D-98C8847BEE9E}"/>
    <dgm:cxn modelId="{DC35CF56-3B94-4DFE-965D-46B32E234308}" type="presOf" srcId="{0E9ED226-0DC9-4791-844A-DCE5BD60BE6A}" destId="{F4976898-1BF1-45D9-926B-684F399DB6DF}" srcOrd="0" destOrd="0" presId="urn:microsoft.com/office/officeart/2005/8/layout/process4"/>
    <dgm:cxn modelId="{8089A957-0613-49CB-B5FD-522C4D045A44}" srcId="{0E9ED226-0DC9-4791-844A-DCE5BD60BE6A}" destId="{FE6BD8FA-3D27-4FC5-928D-58F4413771C5}" srcOrd="1" destOrd="0" parTransId="{C8D985D5-07A9-440D-B472-50D511DCB5E4}" sibTransId="{177DA40A-CBBC-41D9-8234-4BCEB185F7E5}"/>
    <dgm:cxn modelId="{445CF17E-AA1F-42E6-9D55-0F074F6EB485}" srcId="{0E9ED226-0DC9-4791-844A-DCE5BD60BE6A}" destId="{E39D98C3-AE49-482E-8118-6350E54BF7AC}" srcOrd="0" destOrd="0" parTransId="{6AE643F7-D478-4183-BE3E-8BE71AD22369}" sibTransId="{39A72942-24AB-4380-A04A-B63AC3311038}"/>
    <dgm:cxn modelId="{4C4F748C-9FBB-4852-9C38-3CDA09EB3433}" srcId="{694131C9-9EB8-46FA-B504-6801351B2572}" destId="{0E9ED226-0DC9-4791-844A-DCE5BD60BE6A}" srcOrd="0" destOrd="0" parTransId="{8AACEAC0-5554-4C62-A068-5899CE2AAEB0}" sibTransId="{7847AFAC-3EC1-45BE-AFE5-4A5CBF0B66D5}"/>
    <dgm:cxn modelId="{957F8DDD-D1EE-42D9-B840-64EFD0584F47}" type="presOf" srcId="{0E9ED226-0DC9-4791-844A-DCE5BD60BE6A}" destId="{E15A5157-7019-4CCF-BB2B-0EFB576842E1}" srcOrd="1" destOrd="0" presId="urn:microsoft.com/office/officeart/2005/8/layout/process4"/>
    <dgm:cxn modelId="{FC3390E1-6136-4AF8-A10D-5E6303EBA015}" srcId="{0E9ED226-0DC9-4791-844A-DCE5BD60BE6A}" destId="{9157E6C1-E9B3-4D73-B43F-1187F04519C4}" srcOrd="3" destOrd="0" parTransId="{9E883411-7086-4F57-89E0-06CB62F77F37}" sibTransId="{620D97D4-E2A1-403C-BF9F-579A25563DAD}"/>
    <dgm:cxn modelId="{233EE2E3-4F82-47D4-BCD2-E086FB297734}" type="presOf" srcId="{9157E6C1-E9B3-4D73-B43F-1187F04519C4}" destId="{3C1E2AC5-DC45-4E2D-AFC0-CA344C9BEEBE}" srcOrd="0" destOrd="0" presId="urn:microsoft.com/office/officeart/2005/8/layout/process4"/>
    <dgm:cxn modelId="{FBFDC9FA-BB9F-4FA6-9526-894D0DA67CE1}" type="presOf" srcId="{E39D98C3-AE49-482E-8118-6350E54BF7AC}" destId="{3B056A19-D1B1-460B-AE71-4C54380D530B}" srcOrd="0" destOrd="0" presId="urn:microsoft.com/office/officeart/2005/8/layout/process4"/>
    <dgm:cxn modelId="{F07B6EA6-4F7F-4EC0-93BC-28EC3AEA3A56}" type="presParOf" srcId="{1B51DD57-ED99-4DFE-BC7D-803A1F7DDEBD}" destId="{E892D634-1B52-4F78-9EC1-0F73C1DF80BB}" srcOrd="0" destOrd="0" presId="urn:microsoft.com/office/officeart/2005/8/layout/process4"/>
    <dgm:cxn modelId="{38AB6FDA-F0B6-4C8A-AECB-3816A0EA0E0C}" type="presParOf" srcId="{E892D634-1B52-4F78-9EC1-0F73C1DF80BB}" destId="{F4976898-1BF1-45D9-926B-684F399DB6DF}" srcOrd="0" destOrd="0" presId="urn:microsoft.com/office/officeart/2005/8/layout/process4"/>
    <dgm:cxn modelId="{2E95E92F-A171-4FC9-A804-731B5BB11B81}" type="presParOf" srcId="{E892D634-1B52-4F78-9EC1-0F73C1DF80BB}" destId="{E15A5157-7019-4CCF-BB2B-0EFB576842E1}" srcOrd="1" destOrd="0" presId="urn:microsoft.com/office/officeart/2005/8/layout/process4"/>
    <dgm:cxn modelId="{9CA4C671-44D0-4BFE-A2CB-3CE521B74EEF}" type="presParOf" srcId="{E892D634-1B52-4F78-9EC1-0F73C1DF80BB}" destId="{CAB5B40E-A80F-4C62-A801-CE1B6E1B1D30}" srcOrd="2" destOrd="0" presId="urn:microsoft.com/office/officeart/2005/8/layout/process4"/>
    <dgm:cxn modelId="{D42958F6-9245-4EDF-888C-7C5BDF7478DB}" type="presParOf" srcId="{CAB5B40E-A80F-4C62-A801-CE1B6E1B1D30}" destId="{3B056A19-D1B1-460B-AE71-4C54380D530B}" srcOrd="0" destOrd="0" presId="urn:microsoft.com/office/officeart/2005/8/layout/process4"/>
    <dgm:cxn modelId="{6AD262AA-0F80-4C56-8BA4-75347128F8FD}" type="presParOf" srcId="{CAB5B40E-A80F-4C62-A801-CE1B6E1B1D30}" destId="{AF471C53-F8AF-4A0F-90C1-DB52376A6063}" srcOrd="1" destOrd="0" presId="urn:microsoft.com/office/officeart/2005/8/layout/process4"/>
    <dgm:cxn modelId="{5210E7E8-56EE-4493-B925-E1949895F62A}" type="presParOf" srcId="{CAB5B40E-A80F-4C62-A801-CE1B6E1B1D30}" destId="{A8D55F2F-1500-4CFA-B92B-E50EA25A5BAE}" srcOrd="2" destOrd="0" presId="urn:microsoft.com/office/officeart/2005/8/layout/process4"/>
    <dgm:cxn modelId="{EA1E61B4-20AB-4E40-8660-D7AEBEE52624}" type="presParOf" srcId="{CAB5B40E-A80F-4C62-A801-CE1B6E1B1D30}" destId="{3C1E2AC5-DC45-4E2D-AFC0-CA344C9BEEBE}" srcOrd="3" destOrd="0" presId="urn:microsoft.com/office/officeart/2005/8/layout/process4"/>
    <dgm:cxn modelId="{FF37F4D6-746D-4770-A5E8-488A28CC0DEC}" type="presParOf" srcId="{CAB5B40E-A80F-4C62-A801-CE1B6E1B1D30}" destId="{1F4AAF86-F0D6-4CEC-AAE8-27CD425D1402}" srcOrd="4"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F5FF65E-D3BE-47B7-B642-FD1E10CB5C83}"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3F32EFAC-E537-481F-986A-042E43A2C7D0}">
      <dgm:prSet/>
      <dgm:spPr/>
      <dgm:t>
        <a:bodyPr/>
        <a:lstStyle/>
        <a:p>
          <a:pPr rtl="0"/>
          <a:r>
            <a:rPr lang="en-US">
              <a:solidFill>
                <a:srgbClr val="004065"/>
              </a:solidFill>
              <a:latin typeface="Century Gothic" panose="020B0502020202020204" pitchFamily="34" charset="0"/>
            </a:rPr>
            <a:t>Morbidity</a:t>
          </a:r>
        </a:p>
      </dgm:t>
    </dgm:pt>
    <dgm:pt modelId="{859D8530-FC6D-47AA-BBF2-DA2C34075199}" type="parTrans" cxnId="{511D9812-EE53-44D4-851D-6FF70290354A}">
      <dgm:prSet/>
      <dgm:spPr/>
      <dgm:t>
        <a:bodyPr/>
        <a:lstStyle/>
        <a:p>
          <a:endParaRPr lang="en-US">
            <a:solidFill>
              <a:srgbClr val="004065"/>
            </a:solidFill>
            <a:latin typeface="Century Gothic" panose="020B0502020202020204" pitchFamily="34" charset="0"/>
          </a:endParaRPr>
        </a:p>
      </dgm:t>
    </dgm:pt>
    <dgm:pt modelId="{B8F5BEC7-81ED-4543-A335-2739FA60101B}" type="sibTrans" cxnId="{511D9812-EE53-44D4-851D-6FF70290354A}">
      <dgm:prSet/>
      <dgm:spPr/>
      <dgm:t>
        <a:bodyPr/>
        <a:lstStyle/>
        <a:p>
          <a:endParaRPr lang="en-US">
            <a:solidFill>
              <a:srgbClr val="004065"/>
            </a:solidFill>
            <a:latin typeface="Century Gothic" panose="020B0502020202020204" pitchFamily="34" charset="0"/>
          </a:endParaRPr>
        </a:p>
      </dgm:t>
    </dgm:pt>
    <dgm:pt modelId="{3D0F97D5-1833-477F-898E-D60D397BB2B8}">
      <dgm:prSet/>
      <dgm:spPr/>
      <dgm:t>
        <a:bodyPr/>
        <a:lstStyle/>
        <a:p>
          <a:pPr rtl="0"/>
          <a:r>
            <a:rPr lang="en-US">
              <a:solidFill>
                <a:srgbClr val="004065"/>
              </a:solidFill>
              <a:latin typeface="Century Gothic" panose="020B0502020202020204" pitchFamily="34" charset="0"/>
            </a:rPr>
            <a:t>Mortality</a:t>
          </a:r>
        </a:p>
      </dgm:t>
    </dgm:pt>
    <dgm:pt modelId="{06A046B0-FC04-4EC9-8647-FDD8AA888ECF}" type="parTrans" cxnId="{DBA5538E-482D-427F-9A60-1B5A9DC5ADEF}">
      <dgm:prSet/>
      <dgm:spPr/>
      <dgm:t>
        <a:bodyPr/>
        <a:lstStyle/>
        <a:p>
          <a:endParaRPr lang="en-US">
            <a:solidFill>
              <a:srgbClr val="004065"/>
            </a:solidFill>
            <a:latin typeface="Century Gothic" panose="020B0502020202020204" pitchFamily="34" charset="0"/>
          </a:endParaRPr>
        </a:p>
      </dgm:t>
    </dgm:pt>
    <dgm:pt modelId="{1BD93442-C8A2-4705-8D7C-A4E8AD194B0D}" type="sibTrans" cxnId="{DBA5538E-482D-427F-9A60-1B5A9DC5ADEF}">
      <dgm:prSet/>
      <dgm:spPr/>
      <dgm:t>
        <a:bodyPr/>
        <a:lstStyle/>
        <a:p>
          <a:endParaRPr lang="en-US">
            <a:solidFill>
              <a:srgbClr val="004065"/>
            </a:solidFill>
            <a:latin typeface="Century Gothic" panose="020B0502020202020204" pitchFamily="34" charset="0"/>
          </a:endParaRPr>
        </a:p>
      </dgm:t>
    </dgm:pt>
    <dgm:pt modelId="{C4223D41-21CF-40A7-BA6C-8499A0129F56}">
      <dgm:prSet/>
      <dgm:spPr/>
      <dgm:t>
        <a:bodyPr/>
        <a:lstStyle/>
        <a:p>
          <a:pPr rtl="0"/>
          <a:r>
            <a:rPr lang="en-US">
              <a:solidFill>
                <a:srgbClr val="004065"/>
              </a:solidFill>
              <a:latin typeface="Century Gothic" panose="020B0502020202020204" pitchFamily="34" charset="0"/>
            </a:rPr>
            <a:t>Severity of outcomes</a:t>
          </a:r>
        </a:p>
      </dgm:t>
    </dgm:pt>
    <dgm:pt modelId="{60E61C45-CF7A-424E-B255-CC85EC6A2E1A}" type="parTrans" cxnId="{B030F249-5075-42B3-AB6D-419B8765C8C5}">
      <dgm:prSet/>
      <dgm:spPr/>
      <dgm:t>
        <a:bodyPr/>
        <a:lstStyle/>
        <a:p>
          <a:endParaRPr lang="en-US">
            <a:solidFill>
              <a:srgbClr val="004065"/>
            </a:solidFill>
            <a:latin typeface="Century Gothic" panose="020B0502020202020204" pitchFamily="34" charset="0"/>
          </a:endParaRPr>
        </a:p>
      </dgm:t>
    </dgm:pt>
    <dgm:pt modelId="{BE70C9D0-4D42-4D67-B18C-8083952E88B2}" type="sibTrans" cxnId="{B030F249-5075-42B3-AB6D-419B8765C8C5}">
      <dgm:prSet/>
      <dgm:spPr/>
      <dgm:t>
        <a:bodyPr/>
        <a:lstStyle/>
        <a:p>
          <a:endParaRPr lang="en-US">
            <a:solidFill>
              <a:srgbClr val="004065"/>
            </a:solidFill>
            <a:latin typeface="Century Gothic" panose="020B0502020202020204" pitchFamily="34" charset="0"/>
          </a:endParaRPr>
        </a:p>
      </dgm:t>
    </dgm:pt>
    <dgm:pt modelId="{8BA9DBAF-A173-4932-B884-FC7A15BD74D4}">
      <dgm:prSet/>
      <dgm:spPr/>
      <dgm:t>
        <a:bodyPr/>
        <a:lstStyle/>
        <a:p>
          <a:pPr rtl="0"/>
          <a:r>
            <a:rPr lang="en-US">
              <a:solidFill>
                <a:srgbClr val="004065"/>
              </a:solidFill>
              <a:latin typeface="Century Gothic" panose="020B0502020202020204" pitchFamily="34" charset="0"/>
            </a:rPr>
            <a:t>Populations affected </a:t>
          </a:r>
        </a:p>
      </dgm:t>
    </dgm:pt>
    <dgm:pt modelId="{1EEAEDDD-D070-4177-8652-17E2D6F440FC}" type="parTrans" cxnId="{1427CFF6-9398-400F-8A0D-1C9C9A3120B9}">
      <dgm:prSet/>
      <dgm:spPr/>
      <dgm:t>
        <a:bodyPr/>
        <a:lstStyle/>
        <a:p>
          <a:endParaRPr lang="en-US">
            <a:solidFill>
              <a:srgbClr val="004065"/>
            </a:solidFill>
            <a:latin typeface="Century Gothic" panose="020B0502020202020204" pitchFamily="34" charset="0"/>
          </a:endParaRPr>
        </a:p>
      </dgm:t>
    </dgm:pt>
    <dgm:pt modelId="{28A5D6BE-ADB7-4140-884D-7402A2BCC521}" type="sibTrans" cxnId="{1427CFF6-9398-400F-8A0D-1C9C9A3120B9}">
      <dgm:prSet/>
      <dgm:spPr/>
      <dgm:t>
        <a:bodyPr/>
        <a:lstStyle/>
        <a:p>
          <a:endParaRPr lang="en-US">
            <a:solidFill>
              <a:srgbClr val="004065"/>
            </a:solidFill>
            <a:latin typeface="Century Gothic" panose="020B0502020202020204" pitchFamily="34" charset="0"/>
          </a:endParaRPr>
        </a:p>
      </dgm:t>
    </dgm:pt>
    <dgm:pt modelId="{4936F62C-A91E-496B-8B54-D941BE31D8AF}">
      <dgm:prSet/>
      <dgm:spPr/>
      <dgm:t>
        <a:bodyPr/>
        <a:lstStyle/>
        <a:p>
          <a:pPr rtl="0"/>
          <a:r>
            <a:rPr lang="en-US">
              <a:solidFill>
                <a:srgbClr val="004065"/>
              </a:solidFill>
              <a:latin typeface="Century Gothic" panose="020B0502020202020204" pitchFamily="34" charset="0"/>
            </a:rPr>
            <a:t>Prevalence rates among sub-groups</a:t>
          </a:r>
        </a:p>
      </dgm:t>
    </dgm:pt>
    <dgm:pt modelId="{6212C625-7FA7-4CF4-8A37-3B03C80DA1E0}" type="parTrans" cxnId="{C064BDDD-D8E8-49CE-86F1-81A458A1630A}">
      <dgm:prSet/>
      <dgm:spPr/>
      <dgm:t>
        <a:bodyPr/>
        <a:lstStyle/>
        <a:p>
          <a:endParaRPr lang="en-US">
            <a:solidFill>
              <a:srgbClr val="004065"/>
            </a:solidFill>
            <a:latin typeface="Century Gothic" panose="020B0502020202020204" pitchFamily="34" charset="0"/>
          </a:endParaRPr>
        </a:p>
      </dgm:t>
    </dgm:pt>
    <dgm:pt modelId="{EA122950-EA58-432F-9970-FD4E2EB3B9CE}" type="sibTrans" cxnId="{C064BDDD-D8E8-49CE-86F1-81A458A1630A}">
      <dgm:prSet/>
      <dgm:spPr/>
      <dgm:t>
        <a:bodyPr/>
        <a:lstStyle/>
        <a:p>
          <a:endParaRPr lang="en-US">
            <a:solidFill>
              <a:srgbClr val="004065"/>
            </a:solidFill>
            <a:latin typeface="Century Gothic" panose="020B0502020202020204" pitchFamily="34" charset="0"/>
          </a:endParaRPr>
        </a:p>
      </dgm:t>
    </dgm:pt>
    <dgm:pt modelId="{937C0DD4-3DBB-4B84-9515-1901549865AD}">
      <dgm:prSet/>
      <dgm:spPr/>
      <dgm:t>
        <a:bodyPr/>
        <a:lstStyle/>
        <a:p>
          <a:pPr rtl="0"/>
          <a:r>
            <a:rPr lang="en-US" dirty="0">
              <a:solidFill>
                <a:srgbClr val="004065"/>
              </a:solidFill>
              <a:latin typeface="Century Gothic" panose="020B0502020202020204" pitchFamily="34" charset="0"/>
            </a:rPr>
            <a:t>Risk and protective factors</a:t>
          </a:r>
        </a:p>
      </dgm:t>
    </dgm:pt>
    <dgm:pt modelId="{268B0F9B-5392-4942-A9B1-F737301350E3}" type="parTrans" cxnId="{D2A01217-7FDF-4079-A084-E471E107F49A}">
      <dgm:prSet/>
      <dgm:spPr/>
      <dgm:t>
        <a:bodyPr/>
        <a:lstStyle/>
        <a:p>
          <a:endParaRPr lang="en-US">
            <a:solidFill>
              <a:srgbClr val="004065"/>
            </a:solidFill>
            <a:latin typeface="Century Gothic" panose="020B0502020202020204" pitchFamily="34" charset="0"/>
          </a:endParaRPr>
        </a:p>
      </dgm:t>
    </dgm:pt>
    <dgm:pt modelId="{0ABC2C38-7053-408B-A3B8-60BAB680DFA2}" type="sibTrans" cxnId="{D2A01217-7FDF-4079-A084-E471E107F49A}">
      <dgm:prSet/>
      <dgm:spPr/>
      <dgm:t>
        <a:bodyPr/>
        <a:lstStyle/>
        <a:p>
          <a:endParaRPr lang="en-US">
            <a:solidFill>
              <a:srgbClr val="004065"/>
            </a:solidFill>
            <a:latin typeface="Century Gothic" panose="020B0502020202020204" pitchFamily="34" charset="0"/>
          </a:endParaRPr>
        </a:p>
      </dgm:t>
    </dgm:pt>
    <dgm:pt modelId="{A0BFB8E8-C997-4DAD-928D-5A752A42B0F7}" type="pres">
      <dgm:prSet presAssocID="{CF5FF65E-D3BE-47B7-B642-FD1E10CB5C83}" presName="vert0" presStyleCnt="0">
        <dgm:presLayoutVars>
          <dgm:dir/>
          <dgm:animOne val="branch"/>
          <dgm:animLvl val="lvl"/>
        </dgm:presLayoutVars>
      </dgm:prSet>
      <dgm:spPr/>
    </dgm:pt>
    <dgm:pt modelId="{EAD6DD22-67AF-411A-B6BF-0453DC6F122C}" type="pres">
      <dgm:prSet presAssocID="{3F32EFAC-E537-481F-986A-042E43A2C7D0}" presName="thickLine" presStyleLbl="alignNode1" presStyleIdx="0" presStyleCnt="6"/>
      <dgm:spPr/>
    </dgm:pt>
    <dgm:pt modelId="{1FDC5D1A-573B-4559-A2C1-808884C8E5A5}" type="pres">
      <dgm:prSet presAssocID="{3F32EFAC-E537-481F-986A-042E43A2C7D0}" presName="horz1" presStyleCnt="0"/>
      <dgm:spPr/>
    </dgm:pt>
    <dgm:pt modelId="{633B0AF2-22C0-4115-9928-852E67326C5B}" type="pres">
      <dgm:prSet presAssocID="{3F32EFAC-E537-481F-986A-042E43A2C7D0}" presName="tx1" presStyleLbl="revTx" presStyleIdx="0" presStyleCnt="6"/>
      <dgm:spPr/>
    </dgm:pt>
    <dgm:pt modelId="{4CF80715-2918-4B6D-AFD9-70055B5C820D}" type="pres">
      <dgm:prSet presAssocID="{3F32EFAC-E537-481F-986A-042E43A2C7D0}" presName="vert1" presStyleCnt="0"/>
      <dgm:spPr/>
    </dgm:pt>
    <dgm:pt modelId="{2329496F-40D8-4DF8-9482-499B9D7D52BD}" type="pres">
      <dgm:prSet presAssocID="{3D0F97D5-1833-477F-898E-D60D397BB2B8}" presName="thickLine" presStyleLbl="alignNode1" presStyleIdx="1" presStyleCnt="6"/>
      <dgm:spPr>
        <a:ln>
          <a:solidFill>
            <a:srgbClr val="0096D6"/>
          </a:solidFill>
        </a:ln>
      </dgm:spPr>
    </dgm:pt>
    <dgm:pt modelId="{7CF3F2CA-6171-41C4-80D8-87C503AA0784}" type="pres">
      <dgm:prSet presAssocID="{3D0F97D5-1833-477F-898E-D60D397BB2B8}" presName="horz1" presStyleCnt="0"/>
      <dgm:spPr/>
    </dgm:pt>
    <dgm:pt modelId="{7ABD26A2-0D0C-4DF5-BA3E-3847F5C2E07D}" type="pres">
      <dgm:prSet presAssocID="{3D0F97D5-1833-477F-898E-D60D397BB2B8}" presName="tx1" presStyleLbl="revTx" presStyleIdx="1" presStyleCnt="6"/>
      <dgm:spPr/>
    </dgm:pt>
    <dgm:pt modelId="{884563D8-1B05-4967-A1C3-E9F689D96870}" type="pres">
      <dgm:prSet presAssocID="{3D0F97D5-1833-477F-898E-D60D397BB2B8}" presName="vert1" presStyleCnt="0"/>
      <dgm:spPr/>
    </dgm:pt>
    <dgm:pt modelId="{7298B50B-8440-479C-A167-0096F0061A4F}" type="pres">
      <dgm:prSet presAssocID="{C4223D41-21CF-40A7-BA6C-8499A0129F56}" presName="thickLine" presStyleLbl="alignNode1" presStyleIdx="2" presStyleCnt="6"/>
      <dgm:spPr>
        <a:ln>
          <a:solidFill>
            <a:srgbClr val="0096D6"/>
          </a:solidFill>
        </a:ln>
      </dgm:spPr>
    </dgm:pt>
    <dgm:pt modelId="{668F1FE0-46CC-4EA0-80D7-CB68CA2C6094}" type="pres">
      <dgm:prSet presAssocID="{C4223D41-21CF-40A7-BA6C-8499A0129F56}" presName="horz1" presStyleCnt="0"/>
      <dgm:spPr/>
    </dgm:pt>
    <dgm:pt modelId="{4869713F-33AC-4D04-9FE1-D7C4E0BD35A9}" type="pres">
      <dgm:prSet presAssocID="{C4223D41-21CF-40A7-BA6C-8499A0129F56}" presName="tx1" presStyleLbl="revTx" presStyleIdx="2" presStyleCnt="6"/>
      <dgm:spPr/>
    </dgm:pt>
    <dgm:pt modelId="{FA6F6121-BFB6-4748-803D-8F3B089D28C9}" type="pres">
      <dgm:prSet presAssocID="{C4223D41-21CF-40A7-BA6C-8499A0129F56}" presName="vert1" presStyleCnt="0"/>
      <dgm:spPr/>
    </dgm:pt>
    <dgm:pt modelId="{CE2E5CA8-B674-4168-AE60-0802C7E17534}" type="pres">
      <dgm:prSet presAssocID="{8BA9DBAF-A173-4932-B884-FC7A15BD74D4}" presName="thickLine" presStyleLbl="alignNode1" presStyleIdx="3" presStyleCnt="6"/>
      <dgm:spPr>
        <a:ln>
          <a:solidFill>
            <a:srgbClr val="0096D6"/>
          </a:solidFill>
        </a:ln>
      </dgm:spPr>
    </dgm:pt>
    <dgm:pt modelId="{B5C2127B-C8FE-4E7D-A6BA-A8D99FF0AE47}" type="pres">
      <dgm:prSet presAssocID="{8BA9DBAF-A173-4932-B884-FC7A15BD74D4}" presName="horz1" presStyleCnt="0"/>
      <dgm:spPr/>
    </dgm:pt>
    <dgm:pt modelId="{EB44DFA5-6ABC-4A78-8B36-CEDD4C04A033}" type="pres">
      <dgm:prSet presAssocID="{8BA9DBAF-A173-4932-B884-FC7A15BD74D4}" presName="tx1" presStyleLbl="revTx" presStyleIdx="3" presStyleCnt="6"/>
      <dgm:spPr/>
    </dgm:pt>
    <dgm:pt modelId="{36CA678D-C212-450D-969B-3A602186D85D}" type="pres">
      <dgm:prSet presAssocID="{8BA9DBAF-A173-4932-B884-FC7A15BD74D4}" presName="vert1" presStyleCnt="0"/>
      <dgm:spPr/>
    </dgm:pt>
    <dgm:pt modelId="{1286A473-0D4D-412C-A3EE-F0F5D1B520A2}" type="pres">
      <dgm:prSet presAssocID="{4936F62C-A91E-496B-8B54-D941BE31D8AF}" presName="thickLine" presStyleLbl="alignNode1" presStyleIdx="4" presStyleCnt="6"/>
      <dgm:spPr>
        <a:ln>
          <a:solidFill>
            <a:srgbClr val="0096D6"/>
          </a:solidFill>
        </a:ln>
      </dgm:spPr>
    </dgm:pt>
    <dgm:pt modelId="{88B131F6-5731-4CA7-B05E-0BB67B398B12}" type="pres">
      <dgm:prSet presAssocID="{4936F62C-A91E-496B-8B54-D941BE31D8AF}" presName="horz1" presStyleCnt="0"/>
      <dgm:spPr/>
    </dgm:pt>
    <dgm:pt modelId="{9682AD31-FA6B-4EA8-9F58-B463086A974F}" type="pres">
      <dgm:prSet presAssocID="{4936F62C-A91E-496B-8B54-D941BE31D8AF}" presName="tx1" presStyleLbl="revTx" presStyleIdx="4" presStyleCnt="6"/>
      <dgm:spPr/>
    </dgm:pt>
    <dgm:pt modelId="{FA85A3A9-E90F-4588-8BB5-D7E9EE8DC24F}" type="pres">
      <dgm:prSet presAssocID="{4936F62C-A91E-496B-8B54-D941BE31D8AF}" presName="vert1" presStyleCnt="0"/>
      <dgm:spPr/>
    </dgm:pt>
    <dgm:pt modelId="{5A658D52-AB38-420A-AB48-42BC8B15AC37}" type="pres">
      <dgm:prSet presAssocID="{937C0DD4-3DBB-4B84-9515-1901549865AD}" presName="thickLine" presStyleLbl="alignNode1" presStyleIdx="5" presStyleCnt="6"/>
      <dgm:spPr>
        <a:ln>
          <a:solidFill>
            <a:srgbClr val="0096D6"/>
          </a:solidFill>
        </a:ln>
      </dgm:spPr>
    </dgm:pt>
    <dgm:pt modelId="{AE99AE26-DAB9-46BE-A973-613094901891}" type="pres">
      <dgm:prSet presAssocID="{937C0DD4-3DBB-4B84-9515-1901549865AD}" presName="horz1" presStyleCnt="0"/>
      <dgm:spPr/>
    </dgm:pt>
    <dgm:pt modelId="{AD60E69C-D55B-4028-9B80-6AA6E93342FC}" type="pres">
      <dgm:prSet presAssocID="{937C0DD4-3DBB-4B84-9515-1901549865AD}" presName="tx1" presStyleLbl="revTx" presStyleIdx="5" presStyleCnt="6"/>
      <dgm:spPr/>
    </dgm:pt>
    <dgm:pt modelId="{88779E91-0D95-49A9-9708-030C3BA2F143}" type="pres">
      <dgm:prSet presAssocID="{937C0DD4-3DBB-4B84-9515-1901549865AD}" presName="vert1" presStyleCnt="0"/>
      <dgm:spPr/>
    </dgm:pt>
  </dgm:ptLst>
  <dgm:cxnLst>
    <dgm:cxn modelId="{6032720B-AE31-4485-9E90-1A6EB83D2E0B}" type="presOf" srcId="{C4223D41-21CF-40A7-BA6C-8499A0129F56}" destId="{4869713F-33AC-4D04-9FE1-D7C4E0BD35A9}" srcOrd="0" destOrd="0" presId="urn:microsoft.com/office/officeart/2008/layout/LinedList"/>
    <dgm:cxn modelId="{511D9812-EE53-44D4-851D-6FF70290354A}" srcId="{CF5FF65E-D3BE-47B7-B642-FD1E10CB5C83}" destId="{3F32EFAC-E537-481F-986A-042E43A2C7D0}" srcOrd="0" destOrd="0" parTransId="{859D8530-FC6D-47AA-BBF2-DA2C34075199}" sibTransId="{B8F5BEC7-81ED-4543-A335-2739FA60101B}"/>
    <dgm:cxn modelId="{D2A01217-7FDF-4079-A084-E471E107F49A}" srcId="{CF5FF65E-D3BE-47B7-B642-FD1E10CB5C83}" destId="{937C0DD4-3DBB-4B84-9515-1901549865AD}" srcOrd="5" destOrd="0" parTransId="{268B0F9B-5392-4942-A9B1-F737301350E3}" sibTransId="{0ABC2C38-7053-408B-A3B8-60BAB680DFA2}"/>
    <dgm:cxn modelId="{F04B1319-17C5-4168-B9C5-439EAE904BBF}" type="presOf" srcId="{3D0F97D5-1833-477F-898E-D60D397BB2B8}" destId="{7ABD26A2-0D0C-4DF5-BA3E-3847F5C2E07D}" srcOrd="0" destOrd="0" presId="urn:microsoft.com/office/officeart/2008/layout/LinedList"/>
    <dgm:cxn modelId="{DF448C3F-7A91-4249-ACE7-0D913D2C35E3}" type="presOf" srcId="{CF5FF65E-D3BE-47B7-B642-FD1E10CB5C83}" destId="{A0BFB8E8-C997-4DAD-928D-5A752A42B0F7}" srcOrd="0" destOrd="0" presId="urn:microsoft.com/office/officeart/2008/layout/LinedList"/>
    <dgm:cxn modelId="{B030F249-5075-42B3-AB6D-419B8765C8C5}" srcId="{CF5FF65E-D3BE-47B7-B642-FD1E10CB5C83}" destId="{C4223D41-21CF-40A7-BA6C-8499A0129F56}" srcOrd="2" destOrd="0" parTransId="{60E61C45-CF7A-424E-B255-CC85EC6A2E1A}" sibTransId="{BE70C9D0-4D42-4D67-B18C-8083952E88B2}"/>
    <dgm:cxn modelId="{DBA5538E-482D-427F-9A60-1B5A9DC5ADEF}" srcId="{CF5FF65E-D3BE-47B7-B642-FD1E10CB5C83}" destId="{3D0F97D5-1833-477F-898E-D60D397BB2B8}" srcOrd="1" destOrd="0" parTransId="{06A046B0-FC04-4EC9-8647-FDD8AA888ECF}" sibTransId="{1BD93442-C8A2-4705-8D7C-A4E8AD194B0D}"/>
    <dgm:cxn modelId="{01ADAFCC-3601-45EA-9FB1-0C2847D20495}" type="presOf" srcId="{3F32EFAC-E537-481F-986A-042E43A2C7D0}" destId="{633B0AF2-22C0-4115-9928-852E67326C5B}" srcOrd="0" destOrd="0" presId="urn:microsoft.com/office/officeart/2008/layout/LinedList"/>
    <dgm:cxn modelId="{C064BDDD-D8E8-49CE-86F1-81A458A1630A}" srcId="{CF5FF65E-D3BE-47B7-B642-FD1E10CB5C83}" destId="{4936F62C-A91E-496B-8B54-D941BE31D8AF}" srcOrd="4" destOrd="0" parTransId="{6212C625-7FA7-4CF4-8A37-3B03C80DA1E0}" sibTransId="{EA122950-EA58-432F-9970-FD4E2EB3B9CE}"/>
    <dgm:cxn modelId="{19A2D9DE-058C-4F0D-B944-CDB0019A371B}" type="presOf" srcId="{937C0DD4-3DBB-4B84-9515-1901549865AD}" destId="{AD60E69C-D55B-4028-9B80-6AA6E93342FC}" srcOrd="0" destOrd="0" presId="urn:microsoft.com/office/officeart/2008/layout/LinedList"/>
    <dgm:cxn modelId="{B7D94FE7-F7DD-413B-925A-9A11618748FC}" type="presOf" srcId="{4936F62C-A91E-496B-8B54-D941BE31D8AF}" destId="{9682AD31-FA6B-4EA8-9F58-B463086A974F}" srcOrd="0" destOrd="0" presId="urn:microsoft.com/office/officeart/2008/layout/LinedList"/>
    <dgm:cxn modelId="{FC93B3F1-47C7-4F94-B2F8-BB78934530EF}" type="presOf" srcId="{8BA9DBAF-A173-4932-B884-FC7A15BD74D4}" destId="{EB44DFA5-6ABC-4A78-8B36-CEDD4C04A033}" srcOrd="0" destOrd="0" presId="urn:microsoft.com/office/officeart/2008/layout/LinedList"/>
    <dgm:cxn modelId="{1427CFF6-9398-400F-8A0D-1C9C9A3120B9}" srcId="{CF5FF65E-D3BE-47B7-B642-FD1E10CB5C83}" destId="{8BA9DBAF-A173-4932-B884-FC7A15BD74D4}" srcOrd="3" destOrd="0" parTransId="{1EEAEDDD-D070-4177-8652-17E2D6F440FC}" sibTransId="{28A5D6BE-ADB7-4140-884D-7402A2BCC521}"/>
    <dgm:cxn modelId="{5F77FCC7-1895-4311-BCE7-6F29D206BDB9}" type="presParOf" srcId="{A0BFB8E8-C997-4DAD-928D-5A752A42B0F7}" destId="{EAD6DD22-67AF-411A-B6BF-0453DC6F122C}" srcOrd="0" destOrd="0" presId="urn:microsoft.com/office/officeart/2008/layout/LinedList"/>
    <dgm:cxn modelId="{463A3E80-6D13-4B8A-A513-04AC427B5371}" type="presParOf" srcId="{A0BFB8E8-C997-4DAD-928D-5A752A42B0F7}" destId="{1FDC5D1A-573B-4559-A2C1-808884C8E5A5}" srcOrd="1" destOrd="0" presId="urn:microsoft.com/office/officeart/2008/layout/LinedList"/>
    <dgm:cxn modelId="{99CE9919-A52F-4912-94E6-3EA731BAB713}" type="presParOf" srcId="{1FDC5D1A-573B-4559-A2C1-808884C8E5A5}" destId="{633B0AF2-22C0-4115-9928-852E67326C5B}" srcOrd="0" destOrd="0" presId="urn:microsoft.com/office/officeart/2008/layout/LinedList"/>
    <dgm:cxn modelId="{25DB4505-C3A5-44CC-90E8-D45E0F4261EF}" type="presParOf" srcId="{1FDC5D1A-573B-4559-A2C1-808884C8E5A5}" destId="{4CF80715-2918-4B6D-AFD9-70055B5C820D}" srcOrd="1" destOrd="0" presId="urn:microsoft.com/office/officeart/2008/layout/LinedList"/>
    <dgm:cxn modelId="{CC132010-7210-49AC-9658-65A1B3B710A9}" type="presParOf" srcId="{A0BFB8E8-C997-4DAD-928D-5A752A42B0F7}" destId="{2329496F-40D8-4DF8-9482-499B9D7D52BD}" srcOrd="2" destOrd="0" presId="urn:microsoft.com/office/officeart/2008/layout/LinedList"/>
    <dgm:cxn modelId="{F89AA685-967B-4A09-9135-11EC885E0D99}" type="presParOf" srcId="{A0BFB8E8-C997-4DAD-928D-5A752A42B0F7}" destId="{7CF3F2CA-6171-41C4-80D8-87C503AA0784}" srcOrd="3" destOrd="0" presId="urn:microsoft.com/office/officeart/2008/layout/LinedList"/>
    <dgm:cxn modelId="{30DF4ECC-24F9-4B33-AE25-D29668497F24}" type="presParOf" srcId="{7CF3F2CA-6171-41C4-80D8-87C503AA0784}" destId="{7ABD26A2-0D0C-4DF5-BA3E-3847F5C2E07D}" srcOrd="0" destOrd="0" presId="urn:microsoft.com/office/officeart/2008/layout/LinedList"/>
    <dgm:cxn modelId="{8EF832EC-B8A2-44C2-B569-9D51076BCF44}" type="presParOf" srcId="{7CF3F2CA-6171-41C4-80D8-87C503AA0784}" destId="{884563D8-1B05-4967-A1C3-E9F689D96870}" srcOrd="1" destOrd="0" presId="urn:microsoft.com/office/officeart/2008/layout/LinedList"/>
    <dgm:cxn modelId="{1F5A26F2-F3A9-428E-977E-3A3CC4704836}" type="presParOf" srcId="{A0BFB8E8-C997-4DAD-928D-5A752A42B0F7}" destId="{7298B50B-8440-479C-A167-0096F0061A4F}" srcOrd="4" destOrd="0" presId="urn:microsoft.com/office/officeart/2008/layout/LinedList"/>
    <dgm:cxn modelId="{A68300FD-70D8-4C6E-A330-376FC0CA4C71}" type="presParOf" srcId="{A0BFB8E8-C997-4DAD-928D-5A752A42B0F7}" destId="{668F1FE0-46CC-4EA0-80D7-CB68CA2C6094}" srcOrd="5" destOrd="0" presId="urn:microsoft.com/office/officeart/2008/layout/LinedList"/>
    <dgm:cxn modelId="{2694D80E-FFEB-4BE7-99E2-D96753CBA707}" type="presParOf" srcId="{668F1FE0-46CC-4EA0-80D7-CB68CA2C6094}" destId="{4869713F-33AC-4D04-9FE1-D7C4E0BD35A9}" srcOrd="0" destOrd="0" presId="urn:microsoft.com/office/officeart/2008/layout/LinedList"/>
    <dgm:cxn modelId="{1DF3B9A3-7E23-40AB-8288-8E2A2BE8C08F}" type="presParOf" srcId="{668F1FE0-46CC-4EA0-80D7-CB68CA2C6094}" destId="{FA6F6121-BFB6-4748-803D-8F3B089D28C9}" srcOrd="1" destOrd="0" presId="urn:microsoft.com/office/officeart/2008/layout/LinedList"/>
    <dgm:cxn modelId="{538C387C-DD22-4A4C-A920-786813EBB97C}" type="presParOf" srcId="{A0BFB8E8-C997-4DAD-928D-5A752A42B0F7}" destId="{CE2E5CA8-B674-4168-AE60-0802C7E17534}" srcOrd="6" destOrd="0" presId="urn:microsoft.com/office/officeart/2008/layout/LinedList"/>
    <dgm:cxn modelId="{F89BD845-FA21-4835-BE56-F1FAB564A2B3}" type="presParOf" srcId="{A0BFB8E8-C997-4DAD-928D-5A752A42B0F7}" destId="{B5C2127B-C8FE-4E7D-A6BA-A8D99FF0AE47}" srcOrd="7" destOrd="0" presId="urn:microsoft.com/office/officeart/2008/layout/LinedList"/>
    <dgm:cxn modelId="{83E5DFAC-812C-4194-B259-EC81B8E54DD2}" type="presParOf" srcId="{B5C2127B-C8FE-4E7D-A6BA-A8D99FF0AE47}" destId="{EB44DFA5-6ABC-4A78-8B36-CEDD4C04A033}" srcOrd="0" destOrd="0" presId="urn:microsoft.com/office/officeart/2008/layout/LinedList"/>
    <dgm:cxn modelId="{C1E2FC72-9C89-4FB8-BA5F-1D9DBE14091C}" type="presParOf" srcId="{B5C2127B-C8FE-4E7D-A6BA-A8D99FF0AE47}" destId="{36CA678D-C212-450D-969B-3A602186D85D}" srcOrd="1" destOrd="0" presId="urn:microsoft.com/office/officeart/2008/layout/LinedList"/>
    <dgm:cxn modelId="{4BB27E6F-E929-4A83-B652-EF6F9F435497}" type="presParOf" srcId="{A0BFB8E8-C997-4DAD-928D-5A752A42B0F7}" destId="{1286A473-0D4D-412C-A3EE-F0F5D1B520A2}" srcOrd="8" destOrd="0" presId="urn:microsoft.com/office/officeart/2008/layout/LinedList"/>
    <dgm:cxn modelId="{B45DD301-57D4-43F7-9DD0-2CB31DC82368}" type="presParOf" srcId="{A0BFB8E8-C997-4DAD-928D-5A752A42B0F7}" destId="{88B131F6-5731-4CA7-B05E-0BB67B398B12}" srcOrd="9" destOrd="0" presId="urn:microsoft.com/office/officeart/2008/layout/LinedList"/>
    <dgm:cxn modelId="{BF77481C-3D4E-4941-A5AD-7C0AA5E48F4D}" type="presParOf" srcId="{88B131F6-5731-4CA7-B05E-0BB67B398B12}" destId="{9682AD31-FA6B-4EA8-9F58-B463086A974F}" srcOrd="0" destOrd="0" presId="urn:microsoft.com/office/officeart/2008/layout/LinedList"/>
    <dgm:cxn modelId="{64839800-E418-4A72-83F6-C3ECEF29E213}" type="presParOf" srcId="{88B131F6-5731-4CA7-B05E-0BB67B398B12}" destId="{FA85A3A9-E90F-4588-8BB5-D7E9EE8DC24F}" srcOrd="1" destOrd="0" presId="urn:microsoft.com/office/officeart/2008/layout/LinedList"/>
    <dgm:cxn modelId="{A6305BF9-44C1-49A9-B2A0-26E53A92EA02}" type="presParOf" srcId="{A0BFB8E8-C997-4DAD-928D-5A752A42B0F7}" destId="{5A658D52-AB38-420A-AB48-42BC8B15AC37}" srcOrd="10" destOrd="0" presId="urn:microsoft.com/office/officeart/2008/layout/LinedList"/>
    <dgm:cxn modelId="{50FADB43-BE2B-43B2-B828-49E7FAE2DB9A}" type="presParOf" srcId="{A0BFB8E8-C997-4DAD-928D-5A752A42B0F7}" destId="{AE99AE26-DAB9-46BE-A973-613094901891}" srcOrd="11" destOrd="0" presId="urn:microsoft.com/office/officeart/2008/layout/LinedList"/>
    <dgm:cxn modelId="{C1B1EFAD-70F5-4C36-8AF1-8E07FBE90476}" type="presParOf" srcId="{AE99AE26-DAB9-46BE-A973-613094901891}" destId="{AD60E69C-D55B-4028-9B80-6AA6E93342FC}" srcOrd="0" destOrd="0" presId="urn:microsoft.com/office/officeart/2008/layout/LinedList"/>
    <dgm:cxn modelId="{201CA168-A2EE-49BB-83BC-A55A683663E9}" type="presParOf" srcId="{AE99AE26-DAB9-46BE-A973-613094901891}" destId="{88779E91-0D95-49A9-9708-030C3BA2F14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3D541A2-2113-4057-91E1-E660A1B0EB1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3150439D-05E0-4EE3-B5A7-8A131D2ABDB0}">
      <dgm:prSet phldrT="[Text]"/>
      <dgm:spPr>
        <a:solidFill>
          <a:srgbClr val="0096D6"/>
        </a:solidFill>
      </dgm:spPr>
      <dgm:t>
        <a:bodyPr/>
        <a:lstStyle/>
        <a:p>
          <a:r>
            <a:rPr lang="en-US" dirty="0">
              <a:latin typeface="Century Gothic" panose="020B0502020202020204" pitchFamily="34" charset="0"/>
            </a:rPr>
            <a:t>Diffusion of Innovations</a:t>
          </a:r>
        </a:p>
      </dgm:t>
    </dgm:pt>
    <dgm:pt modelId="{E77FF997-2F40-4888-993D-310C726ABC0C}" type="parTrans" cxnId="{FB60FE2B-C0D3-4339-9D8B-B7AB4F0C63CB}">
      <dgm:prSet/>
      <dgm:spPr/>
      <dgm:t>
        <a:bodyPr/>
        <a:lstStyle/>
        <a:p>
          <a:endParaRPr lang="en-US">
            <a:latin typeface="Century Gothic" panose="020B0502020202020204" pitchFamily="34" charset="0"/>
          </a:endParaRPr>
        </a:p>
      </dgm:t>
    </dgm:pt>
    <dgm:pt modelId="{F6D5501B-095E-40C9-BE1B-B0C7980AE35F}" type="sibTrans" cxnId="{FB60FE2B-C0D3-4339-9D8B-B7AB4F0C63CB}">
      <dgm:prSet/>
      <dgm:spPr/>
      <dgm:t>
        <a:bodyPr/>
        <a:lstStyle/>
        <a:p>
          <a:endParaRPr lang="en-US">
            <a:latin typeface="Century Gothic" panose="020B0502020202020204" pitchFamily="34" charset="0"/>
          </a:endParaRPr>
        </a:p>
      </dgm:t>
    </dgm:pt>
    <dgm:pt modelId="{99F3E519-A35C-4B07-866B-D1095C65A4B9}">
      <dgm:prSet phldrT="[Text]"/>
      <dgm:spPr/>
      <dgm:t>
        <a:bodyPr/>
        <a:lstStyle/>
        <a:p>
          <a:r>
            <a:rPr lang="en-US" dirty="0">
              <a:solidFill>
                <a:srgbClr val="004065"/>
              </a:solidFill>
              <a:latin typeface="Century Gothic" panose="020B0502020202020204" pitchFamily="34" charset="0"/>
            </a:rPr>
            <a:t>Flow of information about a new product or practice</a:t>
          </a:r>
        </a:p>
      </dgm:t>
    </dgm:pt>
    <dgm:pt modelId="{5219AB00-2273-437F-83B8-00477BD9E8E9}" type="parTrans" cxnId="{DDBFC652-DF70-4484-AFA6-17609ADFF918}">
      <dgm:prSet/>
      <dgm:spPr/>
      <dgm:t>
        <a:bodyPr/>
        <a:lstStyle/>
        <a:p>
          <a:endParaRPr lang="en-US">
            <a:latin typeface="Century Gothic" panose="020B0502020202020204" pitchFamily="34" charset="0"/>
          </a:endParaRPr>
        </a:p>
      </dgm:t>
    </dgm:pt>
    <dgm:pt modelId="{D9683E2F-6D36-43DB-BAAB-031763FBAEE5}" type="sibTrans" cxnId="{DDBFC652-DF70-4484-AFA6-17609ADFF918}">
      <dgm:prSet/>
      <dgm:spPr/>
      <dgm:t>
        <a:bodyPr/>
        <a:lstStyle/>
        <a:p>
          <a:endParaRPr lang="en-US">
            <a:latin typeface="Century Gothic" panose="020B0502020202020204" pitchFamily="34" charset="0"/>
          </a:endParaRPr>
        </a:p>
      </dgm:t>
    </dgm:pt>
    <dgm:pt modelId="{4A2BAB60-7283-46A3-A316-543EA9F9B9B6}">
      <dgm:prSet phldrT="[Text]"/>
      <dgm:spPr>
        <a:solidFill>
          <a:srgbClr val="0096D6"/>
        </a:solidFill>
      </dgm:spPr>
      <dgm:t>
        <a:bodyPr/>
        <a:lstStyle/>
        <a:p>
          <a:r>
            <a:rPr lang="en-US" dirty="0">
              <a:latin typeface="Century Gothic" panose="020B0502020202020204" pitchFamily="34" charset="0"/>
            </a:rPr>
            <a:t>Elaboration Likelihood Model</a:t>
          </a:r>
        </a:p>
      </dgm:t>
    </dgm:pt>
    <dgm:pt modelId="{F9BA5828-099C-45CC-9D9D-192B741A5DDE}" type="parTrans" cxnId="{19F6CE75-C700-450C-803D-987738DBB78B}">
      <dgm:prSet/>
      <dgm:spPr/>
      <dgm:t>
        <a:bodyPr/>
        <a:lstStyle/>
        <a:p>
          <a:endParaRPr lang="en-US">
            <a:latin typeface="Century Gothic" panose="020B0502020202020204" pitchFamily="34" charset="0"/>
          </a:endParaRPr>
        </a:p>
      </dgm:t>
    </dgm:pt>
    <dgm:pt modelId="{5EBE8A7F-2305-418E-8821-596BDF76EDF7}" type="sibTrans" cxnId="{19F6CE75-C700-450C-803D-987738DBB78B}">
      <dgm:prSet/>
      <dgm:spPr/>
      <dgm:t>
        <a:bodyPr/>
        <a:lstStyle/>
        <a:p>
          <a:endParaRPr lang="en-US">
            <a:latin typeface="Century Gothic" panose="020B0502020202020204" pitchFamily="34" charset="0"/>
          </a:endParaRPr>
        </a:p>
      </dgm:t>
    </dgm:pt>
    <dgm:pt modelId="{FA037A3E-D360-4612-8CEC-F78333EC3BCD}">
      <dgm:prSet phldrT="[Text]"/>
      <dgm:spPr/>
      <dgm:t>
        <a:bodyPr/>
        <a:lstStyle/>
        <a:p>
          <a:r>
            <a:rPr lang="en-US" dirty="0">
              <a:solidFill>
                <a:srgbClr val="004065"/>
              </a:solidFill>
              <a:latin typeface="Century Gothic" panose="020B0502020202020204" pitchFamily="34" charset="0"/>
            </a:rPr>
            <a:t>Interaction between the message, motivation and ability in the processing of information</a:t>
          </a:r>
        </a:p>
      </dgm:t>
    </dgm:pt>
    <dgm:pt modelId="{6F01432C-BC9A-491B-9559-AC8BC209A644}" type="parTrans" cxnId="{54642E9C-774C-4BC0-8C3F-F6CA24781C3B}">
      <dgm:prSet/>
      <dgm:spPr/>
      <dgm:t>
        <a:bodyPr/>
        <a:lstStyle/>
        <a:p>
          <a:endParaRPr lang="en-US">
            <a:latin typeface="Century Gothic" panose="020B0502020202020204" pitchFamily="34" charset="0"/>
          </a:endParaRPr>
        </a:p>
      </dgm:t>
    </dgm:pt>
    <dgm:pt modelId="{4DC4D53F-50EA-44E8-9725-BF8792E7B715}" type="sibTrans" cxnId="{54642E9C-774C-4BC0-8C3F-F6CA24781C3B}">
      <dgm:prSet/>
      <dgm:spPr/>
      <dgm:t>
        <a:bodyPr/>
        <a:lstStyle/>
        <a:p>
          <a:endParaRPr lang="en-US">
            <a:latin typeface="Century Gothic" panose="020B0502020202020204" pitchFamily="34" charset="0"/>
          </a:endParaRPr>
        </a:p>
      </dgm:t>
    </dgm:pt>
    <dgm:pt modelId="{ADA4E442-9845-4794-A4E4-0643BAD0E25D}">
      <dgm:prSet phldrT="[Text]"/>
      <dgm:spPr>
        <a:solidFill>
          <a:srgbClr val="0096D6"/>
        </a:solidFill>
      </dgm:spPr>
      <dgm:t>
        <a:bodyPr/>
        <a:lstStyle/>
        <a:p>
          <a:r>
            <a:rPr lang="en-US" dirty="0">
              <a:latin typeface="Century Gothic" panose="020B0502020202020204" pitchFamily="34" charset="0"/>
            </a:rPr>
            <a:t>Extended Parallel Process Model</a:t>
          </a:r>
        </a:p>
      </dgm:t>
    </dgm:pt>
    <dgm:pt modelId="{7932F736-9273-446C-BEBE-D19F8D32868B}" type="parTrans" cxnId="{644F3A6F-8C95-4F0E-8D91-D55D985C4AF5}">
      <dgm:prSet/>
      <dgm:spPr/>
      <dgm:t>
        <a:bodyPr/>
        <a:lstStyle/>
        <a:p>
          <a:endParaRPr lang="en-US">
            <a:latin typeface="Century Gothic" panose="020B0502020202020204" pitchFamily="34" charset="0"/>
          </a:endParaRPr>
        </a:p>
      </dgm:t>
    </dgm:pt>
    <dgm:pt modelId="{F1F9D969-CCC7-4F02-B8BE-99C544873F04}" type="sibTrans" cxnId="{644F3A6F-8C95-4F0E-8D91-D55D985C4AF5}">
      <dgm:prSet/>
      <dgm:spPr/>
      <dgm:t>
        <a:bodyPr/>
        <a:lstStyle/>
        <a:p>
          <a:endParaRPr lang="en-US">
            <a:latin typeface="Century Gothic" panose="020B0502020202020204" pitchFamily="34" charset="0"/>
          </a:endParaRPr>
        </a:p>
      </dgm:t>
    </dgm:pt>
    <dgm:pt modelId="{FBEE2FD3-30F1-43AA-B463-1729CC986758}">
      <dgm:prSet phldrT="[Text]"/>
      <dgm:spPr/>
      <dgm:t>
        <a:bodyPr/>
        <a:lstStyle/>
        <a:p>
          <a:r>
            <a:rPr lang="en-US" dirty="0">
              <a:solidFill>
                <a:srgbClr val="004065"/>
              </a:solidFill>
              <a:latin typeface="Century Gothic" panose="020B0502020202020204" pitchFamily="34" charset="0"/>
            </a:rPr>
            <a:t>Perception of threat and efficacy and how they influence behavior change</a:t>
          </a:r>
        </a:p>
      </dgm:t>
    </dgm:pt>
    <dgm:pt modelId="{FDD00134-9C3E-4B2B-8E28-2AC00EBD6C10}" type="parTrans" cxnId="{162C1995-6472-4F34-95A7-735560942258}">
      <dgm:prSet/>
      <dgm:spPr/>
      <dgm:t>
        <a:bodyPr/>
        <a:lstStyle/>
        <a:p>
          <a:endParaRPr lang="en-US">
            <a:latin typeface="Century Gothic" panose="020B0502020202020204" pitchFamily="34" charset="0"/>
          </a:endParaRPr>
        </a:p>
      </dgm:t>
    </dgm:pt>
    <dgm:pt modelId="{8915421C-7878-4B47-880A-29D681FDB810}" type="sibTrans" cxnId="{162C1995-6472-4F34-95A7-735560942258}">
      <dgm:prSet/>
      <dgm:spPr/>
      <dgm:t>
        <a:bodyPr/>
        <a:lstStyle/>
        <a:p>
          <a:endParaRPr lang="en-US">
            <a:latin typeface="Century Gothic" panose="020B0502020202020204" pitchFamily="34" charset="0"/>
          </a:endParaRPr>
        </a:p>
      </dgm:t>
    </dgm:pt>
    <dgm:pt modelId="{8CE0633C-0DD5-45AB-ACE4-9843515B06E6}">
      <dgm:prSet phldrT="[Text]"/>
      <dgm:spPr>
        <a:solidFill>
          <a:srgbClr val="0096D6"/>
        </a:solidFill>
      </dgm:spPr>
      <dgm:t>
        <a:bodyPr/>
        <a:lstStyle/>
        <a:p>
          <a:r>
            <a:rPr lang="en-US" dirty="0">
              <a:latin typeface="Century Gothic" panose="020B0502020202020204" pitchFamily="34" charset="0"/>
            </a:rPr>
            <a:t>Health Belief Model</a:t>
          </a:r>
        </a:p>
      </dgm:t>
    </dgm:pt>
    <dgm:pt modelId="{FD111F5E-1F71-42AD-9AEC-174E7BE63944}" type="parTrans" cxnId="{BADB18FE-3856-49B1-AF3A-2D2D665A875D}">
      <dgm:prSet/>
      <dgm:spPr/>
      <dgm:t>
        <a:bodyPr/>
        <a:lstStyle/>
        <a:p>
          <a:endParaRPr lang="en-US">
            <a:latin typeface="Century Gothic" panose="020B0502020202020204" pitchFamily="34" charset="0"/>
          </a:endParaRPr>
        </a:p>
      </dgm:t>
    </dgm:pt>
    <dgm:pt modelId="{FF940EEE-F42F-4960-91F1-AEB9B4C768EC}" type="sibTrans" cxnId="{BADB18FE-3856-49B1-AF3A-2D2D665A875D}">
      <dgm:prSet/>
      <dgm:spPr/>
      <dgm:t>
        <a:bodyPr/>
        <a:lstStyle/>
        <a:p>
          <a:endParaRPr lang="en-US">
            <a:latin typeface="Century Gothic" panose="020B0502020202020204" pitchFamily="34" charset="0"/>
          </a:endParaRPr>
        </a:p>
      </dgm:t>
    </dgm:pt>
    <dgm:pt modelId="{0C9B9A0B-EBC3-4830-924E-ECFEC6E4E6BA}">
      <dgm:prSet phldrT="[Text]"/>
      <dgm:spPr/>
      <dgm:t>
        <a:bodyPr/>
        <a:lstStyle/>
        <a:p>
          <a:r>
            <a:rPr lang="en-US" dirty="0">
              <a:solidFill>
                <a:srgbClr val="004065"/>
              </a:solidFill>
              <a:latin typeface="Century Gothic" panose="020B0502020202020204" pitchFamily="34" charset="0"/>
            </a:rPr>
            <a:t>Influenced by perceived susceptibility, seriousness, benefits, costs and social norms</a:t>
          </a:r>
        </a:p>
      </dgm:t>
    </dgm:pt>
    <dgm:pt modelId="{BE7B325C-101F-4402-89B7-3542B730F2DE}" type="parTrans" cxnId="{2E2B1FA7-7314-4F6B-9F1F-971393BCD1A1}">
      <dgm:prSet/>
      <dgm:spPr/>
      <dgm:t>
        <a:bodyPr/>
        <a:lstStyle/>
        <a:p>
          <a:endParaRPr lang="en-US"/>
        </a:p>
      </dgm:t>
    </dgm:pt>
    <dgm:pt modelId="{9DAA2714-45B9-43F5-A459-030E274854DC}" type="sibTrans" cxnId="{2E2B1FA7-7314-4F6B-9F1F-971393BCD1A1}">
      <dgm:prSet/>
      <dgm:spPr/>
      <dgm:t>
        <a:bodyPr/>
        <a:lstStyle/>
        <a:p>
          <a:endParaRPr lang="en-US"/>
        </a:p>
      </dgm:t>
    </dgm:pt>
    <dgm:pt modelId="{3330D72D-01DF-4522-A11F-66AB1B9B4B0B}">
      <dgm:prSet phldrT="[Text]"/>
      <dgm:spPr>
        <a:solidFill>
          <a:srgbClr val="0096D6"/>
        </a:solidFill>
      </dgm:spPr>
      <dgm:t>
        <a:bodyPr/>
        <a:lstStyle/>
        <a:p>
          <a:r>
            <a:rPr lang="en-US" dirty="0">
              <a:latin typeface="Century Gothic" panose="020B0502020202020204" pitchFamily="34" charset="0"/>
            </a:rPr>
            <a:t>Integrative Behavioral Model</a:t>
          </a:r>
        </a:p>
      </dgm:t>
    </dgm:pt>
    <dgm:pt modelId="{D98A9AC8-8B94-446E-B2A5-FFC73AEDC3D0}" type="parTrans" cxnId="{CE6BBA34-95F8-45BE-9096-EE9C023767CE}">
      <dgm:prSet/>
      <dgm:spPr/>
      <dgm:t>
        <a:bodyPr/>
        <a:lstStyle/>
        <a:p>
          <a:endParaRPr lang="en-US"/>
        </a:p>
      </dgm:t>
    </dgm:pt>
    <dgm:pt modelId="{A8572C72-4411-41C6-8405-A82C618C902E}" type="sibTrans" cxnId="{CE6BBA34-95F8-45BE-9096-EE9C023767CE}">
      <dgm:prSet/>
      <dgm:spPr/>
      <dgm:t>
        <a:bodyPr/>
        <a:lstStyle/>
        <a:p>
          <a:endParaRPr lang="en-US"/>
        </a:p>
      </dgm:t>
    </dgm:pt>
    <dgm:pt modelId="{7812394F-A3E4-43D4-BF2E-2AA6F8F4D957}">
      <dgm:prSet phldrT="[Text]"/>
      <dgm:spPr/>
      <dgm:t>
        <a:bodyPr/>
        <a:lstStyle/>
        <a:p>
          <a:r>
            <a:rPr lang="en-US" dirty="0">
              <a:solidFill>
                <a:srgbClr val="004065"/>
              </a:solidFill>
              <a:latin typeface="Century Gothic" panose="020B0502020202020204" pitchFamily="34" charset="0"/>
            </a:rPr>
            <a:t>Media effects depend on the behavior of the population and the relative importance of the determinants. </a:t>
          </a:r>
        </a:p>
      </dgm:t>
    </dgm:pt>
    <dgm:pt modelId="{9A47565C-4C87-4E40-BC0E-7243C9AB0575}" type="parTrans" cxnId="{D6960310-C988-4729-8EF3-141D1AC93C48}">
      <dgm:prSet/>
      <dgm:spPr/>
      <dgm:t>
        <a:bodyPr/>
        <a:lstStyle/>
        <a:p>
          <a:endParaRPr lang="en-US"/>
        </a:p>
      </dgm:t>
    </dgm:pt>
    <dgm:pt modelId="{E208724F-9C0D-4419-B2F0-4965AF6B18BC}" type="sibTrans" cxnId="{D6960310-C988-4729-8EF3-141D1AC93C48}">
      <dgm:prSet/>
      <dgm:spPr/>
      <dgm:t>
        <a:bodyPr/>
        <a:lstStyle/>
        <a:p>
          <a:endParaRPr lang="en-US"/>
        </a:p>
      </dgm:t>
    </dgm:pt>
    <dgm:pt modelId="{44B93627-8B16-4E8C-B0F5-B966ED31119F}">
      <dgm:prSet phldrT="[Text]"/>
      <dgm:spPr>
        <a:solidFill>
          <a:srgbClr val="0096D6"/>
        </a:solidFill>
      </dgm:spPr>
      <dgm:t>
        <a:bodyPr/>
        <a:lstStyle/>
        <a:p>
          <a:r>
            <a:rPr lang="en-US" dirty="0">
              <a:latin typeface="Century Gothic" panose="020B0502020202020204" pitchFamily="34" charset="0"/>
            </a:rPr>
            <a:t>Social Cognitive Theory</a:t>
          </a:r>
        </a:p>
      </dgm:t>
    </dgm:pt>
    <dgm:pt modelId="{3F2A3CCC-4338-4571-AAE0-0728BA0B4347}" type="parTrans" cxnId="{F1240DE7-A608-49E9-99FD-35A6323391B0}">
      <dgm:prSet/>
      <dgm:spPr/>
      <dgm:t>
        <a:bodyPr/>
        <a:lstStyle/>
        <a:p>
          <a:endParaRPr lang="en-US"/>
        </a:p>
      </dgm:t>
    </dgm:pt>
    <dgm:pt modelId="{F56509E9-630C-4DFF-B7DA-4069341B6056}" type="sibTrans" cxnId="{F1240DE7-A608-49E9-99FD-35A6323391B0}">
      <dgm:prSet/>
      <dgm:spPr/>
      <dgm:t>
        <a:bodyPr/>
        <a:lstStyle/>
        <a:p>
          <a:endParaRPr lang="en-US"/>
        </a:p>
      </dgm:t>
    </dgm:pt>
    <dgm:pt modelId="{CFB3A2BA-2DB1-4D2D-969E-A1317D46E2EA}">
      <dgm:prSet phldrT="[Text]"/>
      <dgm:spPr/>
      <dgm:t>
        <a:bodyPr/>
        <a:lstStyle/>
        <a:p>
          <a:r>
            <a:rPr lang="en-US" dirty="0">
              <a:solidFill>
                <a:srgbClr val="004065"/>
              </a:solidFill>
              <a:latin typeface="Century Gothic" panose="020B0502020202020204" pitchFamily="34" charset="0"/>
            </a:rPr>
            <a:t>How internal and external factors influence thought and behavior</a:t>
          </a:r>
        </a:p>
      </dgm:t>
    </dgm:pt>
    <dgm:pt modelId="{FF2BD796-7B45-4C5D-A787-9DF8A20553BE}" type="parTrans" cxnId="{89BB9F53-E484-4084-BB84-8608DA3623A8}">
      <dgm:prSet/>
      <dgm:spPr/>
      <dgm:t>
        <a:bodyPr/>
        <a:lstStyle/>
        <a:p>
          <a:endParaRPr lang="en-US"/>
        </a:p>
      </dgm:t>
    </dgm:pt>
    <dgm:pt modelId="{6DC7D306-76A5-4DE6-ABA2-D754A9CC6BD3}" type="sibTrans" cxnId="{89BB9F53-E484-4084-BB84-8608DA3623A8}">
      <dgm:prSet/>
      <dgm:spPr/>
      <dgm:t>
        <a:bodyPr/>
        <a:lstStyle/>
        <a:p>
          <a:endParaRPr lang="en-US"/>
        </a:p>
      </dgm:t>
    </dgm:pt>
    <dgm:pt modelId="{2CFE7E4A-7A9F-496B-896A-26C97595F685}">
      <dgm:prSet phldrT="[Text]"/>
      <dgm:spPr>
        <a:solidFill>
          <a:srgbClr val="0096D6"/>
        </a:solidFill>
      </dgm:spPr>
      <dgm:t>
        <a:bodyPr/>
        <a:lstStyle/>
        <a:p>
          <a:r>
            <a:rPr lang="en-US" dirty="0" err="1">
              <a:latin typeface="Century Gothic" panose="020B0502020202020204" pitchFamily="34" charset="0"/>
            </a:rPr>
            <a:t>Transtheoretical</a:t>
          </a:r>
          <a:r>
            <a:rPr lang="en-US" dirty="0">
              <a:latin typeface="Century Gothic" panose="020B0502020202020204" pitchFamily="34" charset="0"/>
            </a:rPr>
            <a:t> Model</a:t>
          </a:r>
        </a:p>
      </dgm:t>
    </dgm:pt>
    <dgm:pt modelId="{1364124B-2ECE-42D6-9086-DDB02A333605}" type="parTrans" cxnId="{EB159B8D-59A7-49C7-B974-26FCDC405995}">
      <dgm:prSet/>
      <dgm:spPr/>
      <dgm:t>
        <a:bodyPr/>
        <a:lstStyle/>
        <a:p>
          <a:endParaRPr lang="en-US"/>
        </a:p>
      </dgm:t>
    </dgm:pt>
    <dgm:pt modelId="{0EFC14F7-52F4-44B6-9BBE-64B24BBE1946}" type="sibTrans" cxnId="{EB159B8D-59A7-49C7-B974-26FCDC405995}">
      <dgm:prSet/>
      <dgm:spPr/>
      <dgm:t>
        <a:bodyPr/>
        <a:lstStyle/>
        <a:p>
          <a:endParaRPr lang="en-US"/>
        </a:p>
      </dgm:t>
    </dgm:pt>
    <dgm:pt modelId="{FDB2ED0F-8426-4A64-9343-2952FB2796C1}">
      <dgm:prSet phldrT="[Text]"/>
      <dgm:spPr/>
      <dgm:t>
        <a:bodyPr/>
        <a:lstStyle/>
        <a:p>
          <a:r>
            <a:rPr lang="en-US" dirty="0">
              <a:solidFill>
                <a:srgbClr val="004065"/>
              </a:solidFill>
              <a:latin typeface="Century Gothic" panose="020B0502020202020204" pitchFamily="34" charset="0"/>
            </a:rPr>
            <a:t>Stages of readiness that predict behavior change</a:t>
          </a:r>
        </a:p>
      </dgm:t>
    </dgm:pt>
    <dgm:pt modelId="{AD5F4E12-5069-475F-9586-3D9D074063A9}" type="parTrans" cxnId="{3DA62DB8-36C3-407A-86FB-31A32425F381}">
      <dgm:prSet/>
      <dgm:spPr/>
      <dgm:t>
        <a:bodyPr/>
        <a:lstStyle/>
        <a:p>
          <a:endParaRPr lang="en-US"/>
        </a:p>
      </dgm:t>
    </dgm:pt>
    <dgm:pt modelId="{B6626E30-3381-4866-ABF1-608B88CD1A89}" type="sibTrans" cxnId="{3DA62DB8-36C3-407A-86FB-31A32425F381}">
      <dgm:prSet/>
      <dgm:spPr/>
      <dgm:t>
        <a:bodyPr/>
        <a:lstStyle/>
        <a:p>
          <a:endParaRPr lang="en-US"/>
        </a:p>
      </dgm:t>
    </dgm:pt>
    <dgm:pt modelId="{C7D27A48-63BB-458E-951D-52616110BBFF}" type="pres">
      <dgm:prSet presAssocID="{93D541A2-2113-4057-91E1-E660A1B0EB1C}" presName="Name0" presStyleCnt="0">
        <dgm:presLayoutVars>
          <dgm:dir/>
          <dgm:animLvl val="lvl"/>
          <dgm:resizeHandles val="exact"/>
        </dgm:presLayoutVars>
      </dgm:prSet>
      <dgm:spPr/>
    </dgm:pt>
    <dgm:pt modelId="{57593868-9212-4498-BFEC-345A9971FB9F}" type="pres">
      <dgm:prSet presAssocID="{3150439D-05E0-4EE3-B5A7-8A131D2ABDB0}" presName="linNode" presStyleCnt="0"/>
      <dgm:spPr/>
    </dgm:pt>
    <dgm:pt modelId="{45BE3FFA-6F21-49DB-A2DE-48F409866356}" type="pres">
      <dgm:prSet presAssocID="{3150439D-05E0-4EE3-B5A7-8A131D2ABDB0}" presName="parentText" presStyleLbl="node1" presStyleIdx="0" presStyleCnt="7">
        <dgm:presLayoutVars>
          <dgm:chMax val="1"/>
          <dgm:bulletEnabled val="1"/>
        </dgm:presLayoutVars>
      </dgm:prSet>
      <dgm:spPr/>
    </dgm:pt>
    <dgm:pt modelId="{B70B4C2D-F330-4248-975E-9585B1289B21}" type="pres">
      <dgm:prSet presAssocID="{3150439D-05E0-4EE3-B5A7-8A131D2ABDB0}" presName="descendantText" presStyleLbl="alignAccFollowNode1" presStyleIdx="0" presStyleCnt="7">
        <dgm:presLayoutVars>
          <dgm:bulletEnabled val="1"/>
        </dgm:presLayoutVars>
      </dgm:prSet>
      <dgm:spPr/>
    </dgm:pt>
    <dgm:pt modelId="{FC7BC725-2A48-44EE-9435-93AFCBF261BE}" type="pres">
      <dgm:prSet presAssocID="{F6D5501B-095E-40C9-BE1B-B0C7980AE35F}" presName="sp" presStyleCnt="0"/>
      <dgm:spPr/>
    </dgm:pt>
    <dgm:pt modelId="{87EB9BB5-6C08-42A2-870F-CB23722302AB}" type="pres">
      <dgm:prSet presAssocID="{4A2BAB60-7283-46A3-A316-543EA9F9B9B6}" presName="linNode" presStyleCnt="0"/>
      <dgm:spPr/>
    </dgm:pt>
    <dgm:pt modelId="{25B7FA4B-3334-44B5-B630-34EF12D44CB3}" type="pres">
      <dgm:prSet presAssocID="{4A2BAB60-7283-46A3-A316-543EA9F9B9B6}" presName="parentText" presStyleLbl="node1" presStyleIdx="1" presStyleCnt="7">
        <dgm:presLayoutVars>
          <dgm:chMax val="1"/>
          <dgm:bulletEnabled val="1"/>
        </dgm:presLayoutVars>
      </dgm:prSet>
      <dgm:spPr/>
    </dgm:pt>
    <dgm:pt modelId="{2E18288C-9F64-4036-91C9-A24722109436}" type="pres">
      <dgm:prSet presAssocID="{4A2BAB60-7283-46A3-A316-543EA9F9B9B6}" presName="descendantText" presStyleLbl="alignAccFollowNode1" presStyleIdx="1" presStyleCnt="7">
        <dgm:presLayoutVars>
          <dgm:bulletEnabled val="1"/>
        </dgm:presLayoutVars>
      </dgm:prSet>
      <dgm:spPr/>
    </dgm:pt>
    <dgm:pt modelId="{383A02EB-DA4C-476B-AF44-F9B2794E4740}" type="pres">
      <dgm:prSet presAssocID="{5EBE8A7F-2305-418E-8821-596BDF76EDF7}" presName="sp" presStyleCnt="0"/>
      <dgm:spPr/>
    </dgm:pt>
    <dgm:pt modelId="{89356B72-8CD9-4F5A-85FF-CEAFFABE2E02}" type="pres">
      <dgm:prSet presAssocID="{ADA4E442-9845-4794-A4E4-0643BAD0E25D}" presName="linNode" presStyleCnt="0"/>
      <dgm:spPr/>
    </dgm:pt>
    <dgm:pt modelId="{9860A45B-5D3F-47A7-BD83-4A1640372639}" type="pres">
      <dgm:prSet presAssocID="{ADA4E442-9845-4794-A4E4-0643BAD0E25D}" presName="parentText" presStyleLbl="node1" presStyleIdx="2" presStyleCnt="7">
        <dgm:presLayoutVars>
          <dgm:chMax val="1"/>
          <dgm:bulletEnabled val="1"/>
        </dgm:presLayoutVars>
      </dgm:prSet>
      <dgm:spPr/>
    </dgm:pt>
    <dgm:pt modelId="{DFF2408A-E19A-4E2F-B215-87F6E69697A7}" type="pres">
      <dgm:prSet presAssocID="{ADA4E442-9845-4794-A4E4-0643BAD0E25D}" presName="descendantText" presStyleLbl="alignAccFollowNode1" presStyleIdx="2" presStyleCnt="7">
        <dgm:presLayoutVars>
          <dgm:bulletEnabled val="1"/>
        </dgm:presLayoutVars>
      </dgm:prSet>
      <dgm:spPr/>
    </dgm:pt>
    <dgm:pt modelId="{D1FF4989-F35C-4935-B8AE-1BCE6E194EB8}" type="pres">
      <dgm:prSet presAssocID="{F1F9D969-CCC7-4F02-B8BE-99C544873F04}" presName="sp" presStyleCnt="0"/>
      <dgm:spPr/>
    </dgm:pt>
    <dgm:pt modelId="{65E29F21-7080-4354-A5A3-7C7253586983}" type="pres">
      <dgm:prSet presAssocID="{8CE0633C-0DD5-45AB-ACE4-9843515B06E6}" presName="linNode" presStyleCnt="0"/>
      <dgm:spPr/>
    </dgm:pt>
    <dgm:pt modelId="{C109CFE1-EC03-4448-BAD4-FA34B8B942E2}" type="pres">
      <dgm:prSet presAssocID="{8CE0633C-0DD5-45AB-ACE4-9843515B06E6}" presName="parentText" presStyleLbl="node1" presStyleIdx="3" presStyleCnt="7">
        <dgm:presLayoutVars>
          <dgm:chMax val="1"/>
          <dgm:bulletEnabled val="1"/>
        </dgm:presLayoutVars>
      </dgm:prSet>
      <dgm:spPr/>
    </dgm:pt>
    <dgm:pt modelId="{ACF50500-31F5-45A2-B755-E1A1C0321C93}" type="pres">
      <dgm:prSet presAssocID="{8CE0633C-0DD5-45AB-ACE4-9843515B06E6}" presName="descendantText" presStyleLbl="alignAccFollowNode1" presStyleIdx="3" presStyleCnt="7">
        <dgm:presLayoutVars>
          <dgm:bulletEnabled val="1"/>
        </dgm:presLayoutVars>
      </dgm:prSet>
      <dgm:spPr/>
    </dgm:pt>
    <dgm:pt modelId="{5A78D246-0206-4F65-8496-025D0DFCC4AE}" type="pres">
      <dgm:prSet presAssocID="{FF940EEE-F42F-4960-91F1-AEB9B4C768EC}" presName="sp" presStyleCnt="0"/>
      <dgm:spPr/>
    </dgm:pt>
    <dgm:pt modelId="{5E967F73-EB00-41EE-9A61-58B1E9C239EF}" type="pres">
      <dgm:prSet presAssocID="{3330D72D-01DF-4522-A11F-66AB1B9B4B0B}" presName="linNode" presStyleCnt="0"/>
      <dgm:spPr/>
    </dgm:pt>
    <dgm:pt modelId="{2FE7E656-68CE-4B17-B099-FE9AF8827DEB}" type="pres">
      <dgm:prSet presAssocID="{3330D72D-01DF-4522-A11F-66AB1B9B4B0B}" presName="parentText" presStyleLbl="node1" presStyleIdx="4" presStyleCnt="7">
        <dgm:presLayoutVars>
          <dgm:chMax val="1"/>
          <dgm:bulletEnabled val="1"/>
        </dgm:presLayoutVars>
      </dgm:prSet>
      <dgm:spPr/>
    </dgm:pt>
    <dgm:pt modelId="{1CCB173F-396E-4F95-94CE-3CDC6854466C}" type="pres">
      <dgm:prSet presAssocID="{3330D72D-01DF-4522-A11F-66AB1B9B4B0B}" presName="descendantText" presStyleLbl="alignAccFollowNode1" presStyleIdx="4" presStyleCnt="7">
        <dgm:presLayoutVars>
          <dgm:bulletEnabled val="1"/>
        </dgm:presLayoutVars>
      </dgm:prSet>
      <dgm:spPr/>
    </dgm:pt>
    <dgm:pt modelId="{7ACAE1F1-D987-4B1A-8DAD-05C6C1215B89}" type="pres">
      <dgm:prSet presAssocID="{A8572C72-4411-41C6-8405-A82C618C902E}" presName="sp" presStyleCnt="0"/>
      <dgm:spPr/>
    </dgm:pt>
    <dgm:pt modelId="{C47CFA9E-D10A-48A0-8E29-DAA283CFDE05}" type="pres">
      <dgm:prSet presAssocID="{44B93627-8B16-4E8C-B0F5-B966ED31119F}" presName="linNode" presStyleCnt="0"/>
      <dgm:spPr/>
    </dgm:pt>
    <dgm:pt modelId="{550A8F62-BEF1-40CA-A69B-E18A2537B400}" type="pres">
      <dgm:prSet presAssocID="{44B93627-8B16-4E8C-B0F5-B966ED31119F}" presName="parentText" presStyleLbl="node1" presStyleIdx="5" presStyleCnt="7">
        <dgm:presLayoutVars>
          <dgm:chMax val="1"/>
          <dgm:bulletEnabled val="1"/>
        </dgm:presLayoutVars>
      </dgm:prSet>
      <dgm:spPr/>
    </dgm:pt>
    <dgm:pt modelId="{6F051893-27F4-445D-8EA9-FCF437127CA7}" type="pres">
      <dgm:prSet presAssocID="{44B93627-8B16-4E8C-B0F5-B966ED31119F}" presName="descendantText" presStyleLbl="alignAccFollowNode1" presStyleIdx="5" presStyleCnt="7">
        <dgm:presLayoutVars>
          <dgm:bulletEnabled val="1"/>
        </dgm:presLayoutVars>
      </dgm:prSet>
      <dgm:spPr/>
    </dgm:pt>
    <dgm:pt modelId="{966B6542-BD3B-4931-AD93-4EB312BBD1A8}" type="pres">
      <dgm:prSet presAssocID="{F56509E9-630C-4DFF-B7DA-4069341B6056}" presName="sp" presStyleCnt="0"/>
      <dgm:spPr/>
    </dgm:pt>
    <dgm:pt modelId="{432C0AF9-D829-48AD-935F-8593B5D96B81}" type="pres">
      <dgm:prSet presAssocID="{2CFE7E4A-7A9F-496B-896A-26C97595F685}" presName="linNode" presStyleCnt="0"/>
      <dgm:spPr/>
    </dgm:pt>
    <dgm:pt modelId="{761E3948-B658-4DC1-9C34-B90A2AF9C9FC}" type="pres">
      <dgm:prSet presAssocID="{2CFE7E4A-7A9F-496B-896A-26C97595F685}" presName="parentText" presStyleLbl="node1" presStyleIdx="6" presStyleCnt="7">
        <dgm:presLayoutVars>
          <dgm:chMax val="1"/>
          <dgm:bulletEnabled val="1"/>
        </dgm:presLayoutVars>
      </dgm:prSet>
      <dgm:spPr/>
    </dgm:pt>
    <dgm:pt modelId="{CEC26F2F-B7F9-4A68-A409-85F635B3E68B}" type="pres">
      <dgm:prSet presAssocID="{2CFE7E4A-7A9F-496B-896A-26C97595F685}" presName="descendantText" presStyleLbl="alignAccFollowNode1" presStyleIdx="6" presStyleCnt="7">
        <dgm:presLayoutVars>
          <dgm:bulletEnabled val="1"/>
        </dgm:presLayoutVars>
      </dgm:prSet>
      <dgm:spPr/>
    </dgm:pt>
  </dgm:ptLst>
  <dgm:cxnLst>
    <dgm:cxn modelId="{14F91D08-5B35-4092-BC02-3D2C6053154A}" type="presOf" srcId="{93D541A2-2113-4057-91E1-E660A1B0EB1C}" destId="{C7D27A48-63BB-458E-951D-52616110BBFF}" srcOrd="0" destOrd="0" presId="urn:microsoft.com/office/officeart/2005/8/layout/vList5"/>
    <dgm:cxn modelId="{D6960310-C988-4729-8EF3-141D1AC93C48}" srcId="{3330D72D-01DF-4522-A11F-66AB1B9B4B0B}" destId="{7812394F-A3E4-43D4-BF2E-2AA6F8F4D957}" srcOrd="0" destOrd="0" parTransId="{9A47565C-4C87-4E40-BC0E-7243C9AB0575}" sibTransId="{E208724F-9C0D-4419-B2F0-4965AF6B18BC}"/>
    <dgm:cxn modelId="{31CD8C25-9CC7-4C55-A9E0-87C4B4CB41C4}" type="presOf" srcId="{3330D72D-01DF-4522-A11F-66AB1B9B4B0B}" destId="{2FE7E656-68CE-4B17-B099-FE9AF8827DEB}" srcOrd="0" destOrd="0" presId="urn:microsoft.com/office/officeart/2005/8/layout/vList5"/>
    <dgm:cxn modelId="{FB60FE2B-C0D3-4339-9D8B-B7AB4F0C63CB}" srcId="{93D541A2-2113-4057-91E1-E660A1B0EB1C}" destId="{3150439D-05E0-4EE3-B5A7-8A131D2ABDB0}" srcOrd="0" destOrd="0" parTransId="{E77FF997-2F40-4888-993D-310C726ABC0C}" sibTransId="{F6D5501B-095E-40C9-BE1B-B0C7980AE35F}"/>
    <dgm:cxn modelId="{CE6BBA34-95F8-45BE-9096-EE9C023767CE}" srcId="{93D541A2-2113-4057-91E1-E660A1B0EB1C}" destId="{3330D72D-01DF-4522-A11F-66AB1B9B4B0B}" srcOrd="4" destOrd="0" parTransId="{D98A9AC8-8B94-446E-B2A5-FFC73AEDC3D0}" sibTransId="{A8572C72-4411-41C6-8405-A82C618C902E}"/>
    <dgm:cxn modelId="{1E0D0E43-22EE-45E4-B11C-890123D1305D}" type="presOf" srcId="{CFB3A2BA-2DB1-4D2D-969E-A1317D46E2EA}" destId="{6F051893-27F4-445D-8EA9-FCF437127CA7}" srcOrd="0" destOrd="0" presId="urn:microsoft.com/office/officeart/2005/8/layout/vList5"/>
    <dgm:cxn modelId="{7C4EDE6E-249D-4DFF-9619-CBDB7B416EFA}" type="presOf" srcId="{7812394F-A3E4-43D4-BF2E-2AA6F8F4D957}" destId="{1CCB173F-396E-4F95-94CE-3CDC6854466C}" srcOrd="0" destOrd="0" presId="urn:microsoft.com/office/officeart/2005/8/layout/vList5"/>
    <dgm:cxn modelId="{644F3A6F-8C95-4F0E-8D91-D55D985C4AF5}" srcId="{93D541A2-2113-4057-91E1-E660A1B0EB1C}" destId="{ADA4E442-9845-4794-A4E4-0643BAD0E25D}" srcOrd="2" destOrd="0" parTransId="{7932F736-9273-446C-BEBE-D19F8D32868B}" sibTransId="{F1F9D969-CCC7-4F02-B8BE-99C544873F04}"/>
    <dgm:cxn modelId="{698FD96F-298D-41EC-ACAD-0F5FE731B913}" type="presOf" srcId="{0C9B9A0B-EBC3-4830-924E-ECFEC6E4E6BA}" destId="{ACF50500-31F5-45A2-B755-E1A1C0321C93}" srcOrd="0" destOrd="0" presId="urn:microsoft.com/office/officeart/2005/8/layout/vList5"/>
    <dgm:cxn modelId="{C7629850-8AA5-4F05-ADB6-C99B096D0AE6}" type="presOf" srcId="{FA037A3E-D360-4612-8CEC-F78333EC3BCD}" destId="{2E18288C-9F64-4036-91C9-A24722109436}" srcOrd="0" destOrd="0" presId="urn:microsoft.com/office/officeart/2005/8/layout/vList5"/>
    <dgm:cxn modelId="{DDBFC652-DF70-4484-AFA6-17609ADFF918}" srcId="{3150439D-05E0-4EE3-B5A7-8A131D2ABDB0}" destId="{99F3E519-A35C-4B07-866B-D1095C65A4B9}" srcOrd="0" destOrd="0" parTransId="{5219AB00-2273-437F-83B8-00477BD9E8E9}" sibTransId="{D9683E2F-6D36-43DB-BAAB-031763FBAEE5}"/>
    <dgm:cxn modelId="{89BB9F53-E484-4084-BB84-8608DA3623A8}" srcId="{44B93627-8B16-4E8C-B0F5-B966ED31119F}" destId="{CFB3A2BA-2DB1-4D2D-969E-A1317D46E2EA}" srcOrd="0" destOrd="0" parTransId="{FF2BD796-7B45-4C5D-A787-9DF8A20553BE}" sibTransId="{6DC7D306-76A5-4DE6-ABA2-D754A9CC6BD3}"/>
    <dgm:cxn modelId="{19F6CE75-C700-450C-803D-987738DBB78B}" srcId="{93D541A2-2113-4057-91E1-E660A1B0EB1C}" destId="{4A2BAB60-7283-46A3-A316-543EA9F9B9B6}" srcOrd="1" destOrd="0" parTransId="{F9BA5828-099C-45CC-9D9D-192B741A5DDE}" sibTransId="{5EBE8A7F-2305-418E-8821-596BDF76EDF7}"/>
    <dgm:cxn modelId="{F270DC84-562D-4004-A819-7A630161F86B}" type="presOf" srcId="{3150439D-05E0-4EE3-B5A7-8A131D2ABDB0}" destId="{45BE3FFA-6F21-49DB-A2DE-48F409866356}" srcOrd="0" destOrd="0" presId="urn:microsoft.com/office/officeart/2005/8/layout/vList5"/>
    <dgm:cxn modelId="{DD93748A-E87E-4749-B2AF-72ED291537C0}" type="presOf" srcId="{99F3E519-A35C-4B07-866B-D1095C65A4B9}" destId="{B70B4C2D-F330-4248-975E-9585B1289B21}" srcOrd="0" destOrd="0" presId="urn:microsoft.com/office/officeart/2005/8/layout/vList5"/>
    <dgm:cxn modelId="{EB159B8D-59A7-49C7-B974-26FCDC405995}" srcId="{93D541A2-2113-4057-91E1-E660A1B0EB1C}" destId="{2CFE7E4A-7A9F-496B-896A-26C97595F685}" srcOrd="6" destOrd="0" parTransId="{1364124B-2ECE-42D6-9086-DDB02A333605}" sibTransId="{0EFC14F7-52F4-44B6-9BBE-64B24BBE1946}"/>
    <dgm:cxn modelId="{162C1995-6472-4F34-95A7-735560942258}" srcId="{ADA4E442-9845-4794-A4E4-0643BAD0E25D}" destId="{FBEE2FD3-30F1-43AA-B463-1729CC986758}" srcOrd="0" destOrd="0" parTransId="{FDD00134-9C3E-4B2B-8E28-2AC00EBD6C10}" sibTransId="{8915421C-7878-4B47-880A-29D681FDB810}"/>
    <dgm:cxn modelId="{276CDE9B-42E2-4D08-AD8D-D55D13CC3EDE}" type="presOf" srcId="{FDB2ED0F-8426-4A64-9343-2952FB2796C1}" destId="{CEC26F2F-B7F9-4A68-A409-85F635B3E68B}" srcOrd="0" destOrd="0" presId="urn:microsoft.com/office/officeart/2005/8/layout/vList5"/>
    <dgm:cxn modelId="{54642E9C-774C-4BC0-8C3F-F6CA24781C3B}" srcId="{4A2BAB60-7283-46A3-A316-543EA9F9B9B6}" destId="{FA037A3E-D360-4612-8CEC-F78333EC3BCD}" srcOrd="0" destOrd="0" parTransId="{6F01432C-BC9A-491B-9559-AC8BC209A644}" sibTransId="{4DC4D53F-50EA-44E8-9725-BF8792E7B715}"/>
    <dgm:cxn modelId="{2E2B1FA7-7314-4F6B-9F1F-971393BCD1A1}" srcId="{8CE0633C-0DD5-45AB-ACE4-9843515B06E6}" destId="{0C9B9A0B-EBC3-4830-924E-ECFEC6E4E6BA}" srcOrd="0" destOrd="0" parTransId="{BE7B325C-101F-4402-89B7-3542B730F2DE}" sibTransId="{9DAA2714-45B9-43F5-A459-030E274854DC}"/>
    <dgm:cxn modelId="{C18DBDB3-5298-44C6-ADF6-25C97F19FD4A}" type="presOf" srcId="{8CE0633C-0DD5-45AB-ACE4-9843515B06E6}" destId="{C109CFE1-EC03-4448-BAD4-FA34B8B942E2}" srcOrd="0" destOrd="0" presId="urn:microsoft.com/office/officeart/2005/8/layout/vList5"/>
    <dgm:cxn modelId="{3DA62DB8-36C3-407A-86FB-31A32425F381}" srcId="{2CFE7E4A-7A9F-496B-896A-26C97595F685}" destId="{FDB2ED0F-8426-4A64-9343-2952FB2796C1}" srcOrd="0" destOrd="0" parTransId="{AD5F4E12-5069-475F-9586-3D9D074063A9}" sibTransId="{B6626E30-3381-4866-ABF1-608B88CD1A89}"/>
    <dgm:cxn modelId="{26A5C2C2-907F-496D-9AF6-83F533AB7C01}" type="presOf" srcId="{4A2BAB60-7283-46A3-A316-543EA9F9B9B6}" destId="{25B7FA4B-3334-44B5-B630-34EF12D44CB3}" srcOrd="0" destOrd="0" presId="urn:microsoft.com/office/officeart/2005/8/layout/vList5"/>
    <dgm:cxn modelId="{8B9F6CC4-09CE-4D5C-B329-E2B10BF8B103}" type="presOf" srcId="{ADA4E442-9845-4794-A4E4-0643BAD0E25D}" destId="{9860A45B-5D3F-47A7-BD83-4A1640372639}" srcOrd="0" destOrd="0" presId="urn:microsoft.com/office/officeart/2005/8/layout/vList5"/>
    <dgm:cxn modelId="{D65D4CCF-373B-4310-B449-A15418CEE240}" type="presOf" srcId="{FBEE2FD3-30F1-43AA-B463-1729CC986758}" destId="{DFF2408A-E19A-4E2F-B215-87F6E69697A7}" srcOrd="0" destOrd="0" presId="urn:microsoft.com/office/officeart/2005/8/layout/vList5"/>
    <dgm:cxn modelId="{8F6660D1-1C5C-461D-9E8D-28A51A391DA6}" type="presOf" srcId="{44B93627-8B16-4E8C-B0F5-B966ED31119F}" destId="{550A8F62-BEF1-40CA-A69B-E18A2537B400}" srcOrd="0" destOrd="0" presId="urn:microsoft.com/office/officeart/2005/8/layout/vList5"/>
    <dgm:cxn modelId="{F1240DE7-A608-49E9-99FD-35A6323391B0}" srcId="{93D541A2-2113-4057-91E1-E660A1B0EB1C}" destId="{44B93627-8B16-4E8C-B0F5-B966ED31119F}" srcOrd="5" destOrd="0" parTransId="{3F2A3CCC-4338-4571-AAE0-0728BA0B4347}" sibTransId="{F56509E9-630C-4DFF-B7DA-4069341B6056}"/>
    <dgm:cxn modelId="{81A994EA-8D03-4950-A27E-9A66BF203CDC}" type="presOf" srcId="{2CFE7E4A-7A9F-496B-896A-26C97595F685}" destId="{761E3948-B658-4DC1-9C34-B90A2AF9C9FC}" srcOrd="0" destOrd="0" presId="urn:microsoft.com/office/officeart/2005/8/layout/vList5"/>
    <dgm:cxn modelId="{BADB18FE-3856-49B1-AF3A-2D2D665A875D}" srcId="{93D541A2-2113-4057-91E1-E660A1B0EB1C}" destId="{8CE0633C-0DD5-45AB-ACE4-9843515B06E6}" srcOrd="3" destOrd="0" parTransId="{FD111F5E-1F71-42AD-9AEC-174E7BE63944}" sibTransId="{FF940EEE-F42F-4960-91F1-AEB9B4C768EC}"/>
    <dgm:cxn modelId="{86AD1903-DC75-491F-8EE4-A13A6A40AEE3}" type="presParOf" srcId="{C7D27A48-63BB-458E-951D-52616110BBFF}" destId="{57593868-9212-4498-BFEC-345A9971FB9F}" srcOrd="0" destOrd="0" presId="urn:microsoft.com/office/officeart/2005/8/layout/vList5"/>
    <dgm:cxn modelId="{1CFF8956-F0E9-4EA2-9FA4-15F401108931}" type="presParOf" srcId="{57593868-9212-4498-BFEC-345A9971FB9F}" destId="{45BE3FFA-6F21-49DB-A2DE-48F409866356}" srcOrd="0" destOrd="0" presId="urn:microsoft.com/office/officeart/2005/8/layout/vList5"/>
    <dgm:cxn modelId="{C43B8288-9152-436B-8FEF-5DD261DB4974}" type="presParOf" srcId="{57593868-9212-4498-BFEC-345A9971FB9F}" destId="{B70B4C2D-F330-4248-975E-9585B1289B21}" srcOrd="1" destOrd="0" presId="urn:microsoft.com/office/officeart/2005/8/layout/vList5"/>
    <dgm:cxn modelId="{AEAD668B-A893-4A96-B141-22CBEBFF51ED}" type="presParOf" srcId="{C7D27A48-63BB-458E-951D-52616110BBFF}" destId="{FC7BC725-2A48-44EE-9435-93AFCBF261BE}" srcOrd="1" destOrd="0" presId="urn:microsoft.com/office/officeart/2005/8/layout/vList5"/>
    <dgm:cxn modelId="{9118147B-01A2-4B57-AE14-753AF42030C3}" type="presParOf" srcId="{C7D27A48-63BB-458E-951D-52616110BBFF}" destId="{87EB9BB5-6C08-42A2-870F-CB23722302AB}" srcOrd="2" destOrd="0" presId="urn:microsoft.com/office/officeart/2005/8/layout/vList5"/>
    <dgm:cxn modelId="{9071249E-195A-49DC-B8F6-1F1C63B9145D}" type="presParOf" srcId="{87EB9BB5-6C08-42A2-870F-CB23722302AB}" destId="{25B7FA4B-3334-44B5-B630-34EF12D44CB3}" srcOrd="0" destOrd="0" presId="urn:microsoft.com/office/officeart/2005/8/layout/vList5"/>
    <dgm:cxn modelId="{069E7250-669D-42BC-9C75-EAF94FDDFD37}" type="presParOf" srcId="{87EB9BB5-6C08-42A2-870F-CB23722302AB}" destId="{2E18288C-9F64-4036-91C9-A24722109436}" srcOrd="1" destOrd="0" presId="urn:microsoft.com/office/officeart/2005/8/layout/vList5"/>
    <dgm:cxn modelId="{3ACAF945-441D-4724-95E2-3989BC97B5A9}" type="presParOf" srcId="{C7D27A48-63BB-458E-951D-52616110BBFF}" destId="{383A02EB-DA4C-476B-AF44-F9B2794E4740}" srcOrd="3" destOrd="0" presId="urn:microsoft.com/office/officeart/2005/8/layout/vList5"/>
    <dgm:cxn modelId="{B7644A9D-6C6C-4B90-A1AF-D40122BF36AC}" type="presParOf" srcId="{C7D27A48-63BB-458E-951D-52616110BBFF}" destId="{89356B72-8CD9-4F5A-85FF-CEAFFABE2E02}" srcOrd="4" destOrd="0" presId="urn:microsoft.com/office/officeart/2005/8/layout/vList5"/>
    <dgm:cxn modelId="{1AB10E85-F607-4998-ACC4-71CDEDFEB1B6}" type="presParOf" srcId="{89356B72-8CD9-4F5A-85FF-CEAFFABE2E02}" destId="{9860A45B-5D3F-47A7-BD83-4A1640372639}" srcOrd="0" destOrd="0" presId="urn:microsoft.com/office/officeart/2005/8/layout/vList5"/>
    <dgm:cxn modelId="{F22A9725-ED9D-4463-8150-39158DE819A1}" type="presParOf" srcId="{89356B72-8CD9-4F5A-85FF-CEAFFABE2E02}" destId="{DFF2408A-E19A-4E2F-B215-87F6E69697A7}" srcOrd="1" destOrd="0" presId="urn:microsoft.com/office/officeart/2005/8/layout/vList5"/>
    <dgm:cxn modelId="{24C04B74-EE9A-4DA3-82A6-266D7847A93A}" type="presParOf" srcId="{C7D27A48-63BB-458E-951D-52616110BBFF}" destId="{D1FF4989-F35C-4935-B8AE-1BCE6E194EB8}" srcOrd="5" destOrd="0" presId="urn:microsoft.com/office/officeart/2005/8/layout/vList5"/>
    <dgm:cxn modelId="{C0EB20C5-BE18-4E12-B00E-16C576F8558F}" type="presParOf" srcId="{C7D27A48-63BB-458E-951D-52616110BBFF}" destId="{65E29F21-7080-4354-A5A3-7C7253586983}" srcOrd="6" destOrd="0" presId="urn:microsoft.com/office/officeart/2005/8/layout/vList5"/>
    <dgm:cxn modelId="{A069717E-3D2D-4335-8CE5-D973BB059C38}" type="presParOf" srcId="{65E29F21-7080-4354-A5A3-7C7253586983}" destId="{C109CFE1-EC03-4448-BAD4-FA34B8B942E2}" srcOrd="0" destOrd="0" presId="urn:microsoft.com/office/officeart/2005/8/layout/vList5"/>
    <dgm:cxn modelId="{03485418-76CC-4B2E-BC46-74508CB2DE06}" type="presParOf" srcId="{65E29F21-7080-4354-A5A3-7C7253586983}" destId="{ACF50500-31F5-45A2-B755-E1A1C0321C93}" srcOrd="1" destOrd="0" presId="urn:microsoft.com/office/officeart/2005/8/layout/vList5"/>
    <dgm:cxn modelId="{C0AE96D7-7B30-479A-AA9F-50D288C65961}" type="presParOf" srcId="{C7D27A48-63BB-458E-951D-52616110BBFF}" destId="{5A78D246-0206-4F65-8496-025D0DFCC4AE}" srcOrd="7" destOrd="0" presId="urn:microsoft.com/office/officeart/2005/8/layout/vList5"/>
    <dgm:cxn modelId="{CAF19C30-A289-49BC-A628-7982231BFA38}" type="presParOf" srcId="{C7D27A48-63BB-458E-951D-52616110BBFF}" destId="{5E967F73-EB00-41EE-9A61-58B1E9C239EF}" srcOrd="8" destOrd="0" presId="urn:microsoft.com/office/officeart/2005/8/layout/vList5"/>
    <dgm:cxn modelId="{39E80D53-7CB2-4AB6-A100-A3BF68364F75}" type="presParOf" srcId="{5E967F73-EB00-41EE-9A61-58B1E9C239EF}" destId="{2FE7E656-68CE-4B17-B099-FE9AF8827DEB}" srcOrd="0" destOrd="0" presId="urn:microsoft.com/office/officeart/2005/8/layout/vList5"/>
    <dgm:cxn modelId="{0694FE8D-C3D7-400E-8610-37A8A091DBF5}" type="presParOf" srcId="{5E967F73-EB00-41EE-9A61-58B1E9C239EF}" destId="{1CCB173F-396E-4F95-94CE-3CDC6854466C}" srcOrd="1" destOrd="0" presId="urn:microsoft.com/office/officeart/2005/8/layout/vList5"/>
    <dgm:cxn modelId="{F55278D5-86B1-460E-AA39-3FBDF3BCE98E}" type="presParOf" srcId="{C7D27A48-63BB-458E-951D-52616110BBFF}" destId="{7ACAE1F1-D987-4B1A-8DAD-05C6C1215B89}" srcOrd="9" destOrd="0" presId="urn:microsoft.com/office/officeart/2005/8/layout/vList5"/>
    <dgm:cxn modelId="{E13EC5F0-4936-4CF0-AF71-9970717D41D2}" type="presParOf" srcId="{C7D27A48-63BB-458E-951D-52616110BBFF}" destId="{C47CFA9E-D10A-48A0-8E29-DAA283CFDE05}" srcOrd="10" destOrd="0" presId="urn:microsoft.com/office/officeart/2005/8/layout/vList5"/>
    <dgm:cxn modelId="{366795BD-AD33-4876-BA51-DA9D6CD9E44D}" type="presParOf" srcId="{C47CFA9E-D10A-48A0-8E29-DAA283CFDE05}" destId="{550A8F62-BEF1-40CA-A69B-E18A2537B400}" srcOrd="0" destOrd="0" presId="urn:microsoft.com/office/officeart/2005/8/layout/vList5"/>
    <dgm:cxn modelId="{81E8AEF4-F882-41D1-9655-FDF044ED2D91}" type="presParOf" srcId="{C47CFA9E-D10A-48A0-8E29-DAA283CFDE05}" destId="{6F051893-27F4-445D-8EA9-FCF437127CA7}" srcOrd="1" destOrd="0" presId="urn:microsoft.com/office/officeart/2005/8/layout/vList5"/>
    <dgm:cxn modelId="{B967702B-7D11-4630-99B4-45A31B253E92}" type="presParOf" srcId="{C7D27A48-63BB-458E-951D-52616110BBFF}" destId="{966B6542-BD3B-4931-AD93-4EB312BBD1A8}" srcOrd="11" destOrd="0" presId="urn:microsoft.com/office/officeart/2005/8/layout/vList5"/>
    <dgm:cxn modelId="{14BE9CB8-CAB9-4F92-B8B6-B31664C54B45}" type="presParOf" srcId="{C7D27A48-63BB-458E-951D-52616110BBFF}" destId="{432C0AF9-D829-48AD-935F-8593B5D96B81}" srcOrd="12" destOrd="0" presId="urn:microsoft.com/office/officeart/2005/8/layout/vList5"/>
    <dgm:cxn modelId="{3013D8E3-81D4-454C-BCCD-F7E72F670AB0}" type="presParOf" srcId="{432C0AF9-D829-48AD-935F-8593B5D96B81}" destId="{761E3948-B658-4DC1-9C34-B90A2AF9C9FC}" srcOrd="0" destOrd="0" presId="urn:microsoft.com/office/officeart/2005/8/layout/vList5"/>
    <dgm:cxn modelId="{0B67A4DB-81E8-4D13-A0A9-DF223660B216}" type="presParOf" srcId="{432C0AF9-D829-48AD-935F-8593B5D96B81}" destId="{CEC26F2F-B7F9-4A68-A409-85F635B3E68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F8B99C2-284E-44CC-A582-CC7DB0E7EBEC}"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US"/>
        </a:p>
      </dgm:t>
    </dgm:pt>
    <dgm:pt modelId="{D8BBAB00-39A4-48F7-B84F-0E9C3D8A2553}">
      <dgm:prSet phldrT="[Text]" custT="1"/>
      <dgm:spPr/>
      <dgm:t>
        <a:bodyPr/>
        <a:lstStyle/>
        <a:p>
          <a:r>
            <a:rPr lang="en-US" sz="2800" dirty="0"/>
            <a:t>What is it?</a:t>
          </a:r>
        </a:p>
      </dgm:t>
    </dgm:pt>
    <dgm:pt modelId="{FCE21688-7393-4FAC-9442-0229988F88E4}" type="parTrans" cxnId="{12490ABB-0720-444E-9C4D-F9CADDA952DA}">
      <dgm:prSet/>
      <dgm:spPr/>
      <dgm:t>
        <a:bodyPr/>
        <a:lstStyle/>
        <a:p>
          <a:endParaRPr lang="en-US"/>
        </a:p>
      </dgm:t>
    </dgm:pt>
    <dgm:pt modelId="{E648DFA7-496D-4047-BFCA-4C0509640E4F}" type="sibTrans" cxnId="{12490ABB-0720-444E-9C4D-F9CADDA952DA}">
      <dgm:prSet/>
      <dgm:spPr/>
      <dgm:t>
        <a:bodyPr/>
        <a:lstStyle/>
        <a:p>
          <a:endParaRPr lang="en-US"/>
        </a:p>
      </dgm:t>
    </dgm:pt>
    <dgm:pt modelId="{E286D273-2B5E-43B1-A237-3B3C55DE9A6A}">
      <dgm:prSet phldrT="[Text]"/>
      <dgm:spPr/>
      <dgm:t>
        <a:bodyPr/>
        <a:lstStyle/>
        <a:p>
          <a:r>
            <a:rPr lang="en-US" dirty="0"/>
            <a:t> </a:t>
          </a:r>
        </a:p>
      </dgm:t>
    </dgm:pt>
    <dgm:pt modelId="{D543A32C-3147-4032-A832-A923D3286359}" type="parTrans" cxnId="{91FACA6D-2F9C-43E9-9798-66A3CD1B3414}">
      <dgm:prSet/>
      <dgm:spPr/>
      <dgm:t>
        <a:bodyPr/>
        <a:lstStyle/>
        <a:p>
          <a:endParaRPr lang="en-US"/>
        </a:p>
      </dgm:t>
    </dgm:pt>
    <dgm:pt modelId="{39DBBF6E-C227-4178-AAC8-93E78AFF1B77}" type="sibTrans" cxnId="{91FACA6D-2F9C-43E9-9798-66A3CD1B3414}">
      <dgm:prSet/>
      <dgm:spPr/>
      <dgm:t>
        <a:bodyPr/>
        <a:lstStyle/>
        <a:p>
          <a:endParaRPr lang="en-US"/>
        </a:p>
      </dgm:t>
    </dgm:pt>
    <dgm:pt modelId="{16574DA1-9960-4705-AE7E-BB96FE6FFFF7}">
      <dgm:prSet phldrT="[Text]" custT="1"/>
      <dgm:spPr/>
      <dgm:t>
        <a:bodyPr/>
        <a:lstStyle/>
        <a:p>
          <a:r>
            <a:rPr lang="en-US" sz="2400" dirty="0">
              <a:solidFill>
                <a:srgbClr val="004065"/>
              </a:solidFill>
              <a:latin typeface="Century Gothic" panose="020B0502020202020204" pitchFamily="34" charset="0"/>
            </a:rPr>
            <a:t>Take a position for or against an issue or inform, or both</a:t>
          </a:r>
          <a:endParaRPr lang="en-US" sz="2400" dirty="0"/>
        </a:p>
      </dgm:t>
    </dgm:pt>
    <dgm:pt modelId="{8175C9FA-B98D-44AA-B194-262D7E7DC58E}" type="sibTrans" cxnId="{A4761CD3-5B2C-4C81-91A7-BD6EE2010CBB}">
      <dgm:prSet/>
      <dgm:spPr/>
      <dgm:t>
        <a:bodyPr/>
        <a:lstStyle/>
        <a:p>
          <a:endParaRPr lang="en-US"/>
        </a:p>
      </dgm:t>
    </dgm:pt>
    <dgm:pt modelId="{5865507C-A8A6-4F38-95EB-419B206618E8}" type="parTrans" cxnId="{A4761CD3-5B2C-4C81-91A7-BD6EE2010CBB}">
      <dgm:prSet/>
      <dgm:spPr/>
      <dgm:t>
        <a:bodyPr/>
        <a:lstStyle/>
        <a:p>
          <a:endParaRPr lang="en-US"/>
        </a:p>
      </dgm:t>
    </dgm:pt>
    <dgm:pt modelId="{0CDEAB1F-2578-40C5-8E42-58FA762F775A}">
      <dgm:prSet phldrT="[Text]" custT="1"/>
      <dgm:spPr/>
      <dgm:t>
        <a:bodyPr/>
        <a:lstStyle/>
        <a:p>
          <a:r>
            <a:rPr lang="en-US" sz="2400" dirty="0">
              <a:solidFill>
                <a:srgbClr val="004065"/>
              </a:solidFill>
              <a:latin typeface="Century Gothic" panose="020B0502020202020204" pitchFamily="34" charset="0"/>
            </a:rPr>
            <a:t>Convince readers by using emotions or facts, or emotions and facts combined</a:t>
          </a:r>
          <a:endParaRPr lang="en-US" sz="2400" dirty="0"/>
        </a:p>
      </dgm:t>
    </dgm:pt>
    <dgm:pt modelId="{1E4A6739-93D4-41D0-8FF5-5012E639F10B}" type="parTrans" cxnId="{6EADA84A-70CC-4FA5-B906-8A4FDBB80745}">
      <dgm:prSet/>
      <dgm:spPr/>
      <dgm:t>
        <a:bodyPr/>
        <a:lstStyle/>
        <a:p>
          <a:endParaRPr lang="en-US"/>
        </a:p>
      </dgm:t>
    </dgm:pt>
    <dgm:pt modelId="{6668491A-2CC3-4667-A7E2-4C7F1342BAA3}" type="sibTrans" cxnId="{6EADA84A-70CC-4FA5-B906-8A4FDBB80745}">
      <dgm:prSet/>
      <dgm:spPr/>
      <dgm:t>
        <a:bodyPr/>
        <a:lstStyle/>
        <a:p>
          <a:endParaRPr lang="en-US"/>
        </a:p>
      </dgm:t>
    </dgm:pt>
    <dgm:pt modelId="{5692372E-4513-410C-BADF-33D8901E3702}">
      <dgm:prSet phldrT="[Text]" custT="1"/>
      <dgm:spPr/>
      <dgm:t>
        <a:bodyPr/>
        <a:lstStyle/>
        <a:p>
          <a:r>
            <a:rPr lang="en-US" sz="2400" dirty="0">
              <a:solidFill>
                <a:srgbClr val="004065"/>
              </a:solidFill>
              <a:latin typeface="Century Gothic" panose="020B0502020202020204" pitchFamily="34" charset="0"/>
            </a:rPr>
            <a:t>Short and tight, rarely longer than 300 words</a:t>
          </a:r>
          <a:endParaRPr lang="en-US" sz="2400" dirty="0"/>
        </a:p>
      </dgm:t>
    </dgm:pt>
    <dgm:pt modelId="{7440CF2B-6EBE-45F0-A9B8-B4B2E581D00D}" type="parTrans" cxnId="{12DDD8D4-DB54-44A4-A567-A3CB035E5DBD}">
      <dgm:prSet/>
      <dgm:spPr/>
      <dgm:t>
        <a:bodyPr/>
        <a:lstStyle/>
        <a:p>
          <a:endParaRPr lang="en-US"/>
        </a:p>
      </dgm:t>
    </dgm:pt>
    <dgm:pt modelId="{FD851102-2D6F-4130-9F6E-691309822D2B}" type="sibTrans" cxnId="{12DDD8D4-DB54-44A4-A567-A3CB035E5DBD}">
      <dgm:prSet/>
      <dgm:spPr/>
      <dgm:t>
        <a:bodyPr/>
        <a:lstStyle/>
        <a:p>
          <a:endParaRPr lang="en-US"/>
        </a:p>
      </dgm:t>
    </dgm:pt>
    <dgm:pt modelId="{2216A4AC-86B1-4DD5-861F-6A5D755F3B22}">
      <dgm:prSet phldrT="[Text]" custT="1"/>
      <dgm:spPr/>
      <dgm:t>
        <a:bodyPr/>
        <a:lstStyle/>
        <a:p>
          <a:endParaRPr lang="en-US" sz="2400" dirty="0"/>
        </a:p>
      </dgm:t>
    </dgm:pt>
    <dgm:pt modelId="{9023FF07-8A15-44FE-B8A6-CC69D7AA0141}" type="parTrans" cxnId="{F5933137-500C-4258-AC59-42452154041B}">
      <dgm:prSet/>
      <dgm:spPr/>
      <dgm:t>
        <a:bodyPr/>
        <a:lstStyle/>
        <a:p>
          <a:endParaRPr lang="en-US"/>
        </a:p>
      </dgm:t>
    </dgm:pt>
    <dgm:pt modelId="{2FC8918C-7114-46E2-A32B-9377598F45F8}" type="sibTrans" cxnId="{F5933137-500C-4258-AC59-42452154041B}">
      <dgm:prSet/>
      <dgm:spPr/>
      <dgm:t>
        <a:bodyPr/>
        <a:lstStyle/>
        <a:p>
          <a:endParaRPr lang="en-US"/>
        </a:p>
      </dgm:t>
    </dgm:pt>
    <dgm:pt modelId="{3B4F1B9C-A9E9-4C57-B651-EEF3E4DF7E5B}" type="pres">
      <dgm:prSet presAssocID="{2F8B99C2-284E-44CC-A582-CC7DB0E7EBEC}" presName="Name0" presStyleCnt="0">
        <dgm:presLayoutVars>
          <dgm:chMax/>
          <dgm:chPref val="3"/>
          <dgm:dir/>
          <dgm:animOne val="branch"/>
          <dgm:animLvl val="lvl"/>
        </dgm:presLayoutVars>
      </dgm:prSet>
      <dgm:spPr/>
    </dgm:pt>
    <dgm:pt modelId="{37C98B14-1107-4549-88D3-47A292D4E3FF}" type="pres">
      <dgm:prSet presAssocID="{D8BBAB00-39A4-48F7-B84F-0E9C3D8A2553}" presName="composite" presStyleCnt="0"/>
      <dgm:spPr/>
    </dgm:pt>
    <dgm:pt modelId="{6656F4CD-E5B9-41C4-88A9-A9D97AFF381C}" type="pres">
      <dgm:prSet presAssocID="{D8BBAB00-39A4-48F7-B84F-0E9C3D8A2553}" presName="FirstChild" presStyleLbl="revTx" presStyleIdx="0" presStyleCnt="2">
        <dgm:presLayoutVars>
          <dgm:chMax val="0"/>
          <dgm:chPref val="0"/>
          <dgm:bulletEnabled val="1"/>
        </dgm:presLayoutVars>
      </dgm:prSet>
      <dgm:spPr/>
    </dgm:pt>
    <dgm:pt modelId="{7010A348-948A-41FC-914A-E97F29C2C724}" type="pres">
      <dgm:prSet presAssocID="{D8BBAB00-39A4-48F7-B84F-0E9C3D8A2553}" presName="Parent" presStyleLbl="alignNode1" presStyleIdx="0" presStyleCnt="1">
        <dgm:presLayoutVars>
          <dgm:chMax val="3"/>
          <dgm:chPref val="3"/>
          <dgm:bulletEnabled val="1"/>
        </dgm:presLayoutVars>
      </dgm:prSet>
      <dgm:spPr/>
    </dgm:pt>
    <dgm:pt modelId="{4E7DE2A5-BE63-4CB3-BC89-B05AA7FD3C65}" type="pres">
      <dgm:prSet presAssocID="{D8BBAB00-39A4-48F7-B84F-0E9C3D8A2553}" presName="Accent" presStyleLbl="parChTrans1D1" presStyleIdx="0" presStyleCnt="1"/>
      <dgm:spPr/>
    </dgm:pt>
    <dgm:pt modelId="{576F915E-3EB0-4B51-93E9-780DA294E530}" type="pres">
      <dgm:prSet presAssocID="{D8BBAB00-39A4-48F7-B84F-0E9C3D8A2553}" presName="Child" presStyleLbl="revTx" presStyleIdx="1" presStyleCnt="2" custScaleY="227855">
        <dgm:presLayoutVars>
          <dgm:chMax val="0"/>
          <dgm:chPref val="0"/>
          <dgm:bulletEnabled val="1"/>
        </dgm:presLayoutVars>
      </dgm:prSet>
      <dgm:spPr/>
    </dgm:pt>
  </dgm:ptLst>
  <dgm:cxnLst>
    <dgm:cxn modelId="{DA7A370C-FAE6-4C01-88FF-B4F157D80CA3}" type="presOf" srcId="{5692372E-4513-410C-BADF-33D8901E3702}" destId="{576F915E-3EB0-4B51-93E9-780DA294E530}" srcOrd="0" destOrd="2" presId="urn:microsoft.com/office/officeart/2011/layout/TabList"/>
    <dgm:cxn modelId="{F5933137-500C-4258-AC59-42452154041B}" srcId="{D8BBAB00-39A4-48F7-B84F-0E9C3D8A2553}" destId="{2216A4AC-86B1-4DD5-861F-6A5D755F3B22}" srcOrd="4" destOrd="0" parTransId="{9023FF07-8A15-44FE-B8A6-CC69D7AA0141}" sibTransId="{2FC8918C-7114-46E2-A32B-9377598F45F8}"/>
    <dgm:cxn modelId="{8C087347-96F3-4C7E-88AB-7686E5CA766D}" type="presOf" srcId="{2216A4AC-86B1-4DD5-861F-6A5D755F3B22}" destId="{576F915E-3EB0-4B51-93E9-780DA294E530}" srcOrd="0" destOrd="3" presId="urn:microsoft.com/office/officeart/2011/layout/TabList"/>
    <dgm:cxn modelId="{6EADA84A-70CC-4FA5-B906-8A4FDBB80745}" srcId="{D8BBAB00-39A4-48F7-B84F-0E9C3D8A2553}" destId="{0CDEAB1F-2578-40C5-8E42-58FA762F775A}" srcOrd="2" destOrd="0" parTransId="{1E4A6739-93D4-41D0-8FF5-5012E639F10B}" sibTransId="{6668491A-2CC3-4667-A7E2-4C7F1342BAA3}"/>
    <dgm:cxn modelId="{91FACA6D-2F9C-43E9-9798-66A3CD1B3414}" srcId="{D8BBAB00-39A4-48F7-B84F-0E9C3D8A2553}" destId="{E286D273-2B5E-43B1-A237-3B3C55DE9A6A}" srcOrd="0" destOrd="0" parTransId="{D543A32C-3147-4032-A832-A923D3286359}" sibTransId="{39DBBF6E-C227-4178-AAC8-93E78AFF1B77}"/>
    <dgm:cxn modelId="{371B0682-CABA-4AF9-83D8-FA0B362EC20B}" type="presOf" srcId="{2F8B99C2-284E-44CC-A582-CC7DB0E7EBEC}" destId="{3B4F1B9C-A9E9-4C57-B651-EEF3E4DF7E5B}" srcOrd="0" destOrd="0" presId="urn:microsoft.com/office/officeart/2011/layout/TabList"/>
    <dgm:cxn modelId="{7D190892-D32E-4F29-A133-07FCEAF5574E}" type="presOf" srcId="{D8BBAB00-39A4-48F7-B84F-0E9C3D8A2553}" destId="{7010A348-948A-41FC-914A-E97F29C2C724}" srcOrd="0" destOrd="0" presId="urn:microsoft.com/office/officeart/2011/layout/TabList"/>
    <dgm:cxn modelId="{47D2B89F-B4C9-4DB9-B80A-87C7CAE8925B}" type="presOf" srcId="{E286D273-2B5E-43B1-A237-3B3C55DE9A6A}" destId="{6656F4CD-E5B9-41C4-88A9-A9D97AFF381C}" srcOrd="0" destOrd="0" presId="urn:microsoft.com/office/officeart/2011/layout/TabList"/>
    <dgm:cxn modelId="{12490ABB-0720-444E-9C4D-F9CADDA952DA}" srcId="{2F8B99C2-284E-44CC-A582-CC7DB0E7EBEC}" destId="{D8BBAB00-39A4-48F7-B84F-0E9C3D8A2553}" srcOrd="0" destOrd="0" parTransId="{FCE21688-7393-4FAC-9442-0229988F88E4}" sibTransId="{E648DFA7-496D-4047-BFCA-4C0509640E4F}"/>
    <dgm:cxn modelId="{A4761CD3-5B2C-4C81-91A7-BD6EE2010CBB}" srcId="{D8BBAB00-39A4-48F7-B84F-0E9C3D8A2553}" destId="{16574DA1-9960-4705-AE7E-BB96FE6FFFF7}" srcOrd="1" destOrd="0" parTransId="{5865507C-A8A6-4F38-95EB-419B206618E8}" sibTransId="{8175C9FA-B98D-44AA-B194-262D7E7DC58E}"/>
    <dgm:cxn modelId="{12DDD8D4-DB54-44A4-A567-A3CB035E5DBD}" srcId="{D8BBAB00-39A4-48F7-B84F-0E9C3D8A2553}" destId="{5692372E-4513-410C-BADF-33D8901E3702}" srcOrd="3" destOrd="0" parTransId="{7440CF2B-6EBE-45F0-A9B8-B4B2E581D00D}" sibTransId="{FD851102-2D6F-4130-9F6E-691309822D2B}"/>
    <dgm:cxn modelId="{F7DDC2E3-9AC6-4F62-A539-E7C3F66B7FE7}" type="presOf" srcId="{16574DA1-9960-4705-AE7E-BB96FE6FFFF7}" destId="{576F915E-3EB0-4B51-93E9-780DA294E530}" srcOrd="0" destOrd="0" presId="urn:microsoft.com/office/officeart/2011/layout/TabList"/>
    <dgm:cxn modelId="{9EC1CCF5-3372-4694-A03E-D0D334222953}" type="presOf" srcId="{0CDEAB1F-2578-40C5-8E42-58FA762F775A}" destId="{576F915E-3EB0-4B51-93E9-780DA294E530}" srcOrd="0" destOrd="1" presId="urn:microsoft.com/office/officeart/2011/layout/TabList"/>
    <dgm:cxn modelId="{D04E16C9-9527-4998-A2CF-1885B651E546}" type="presParOf" srcId="{3B4F1B9C-A9E9-4C57-B651-EEF3E4DF7E5B}" destId="{37C98B14-1107-4549-88D3-47A292D4E3FF}" srcOrd="0" destOrd="0" presId="urn:microsoft.com/office/officeart/2011/layout/TabList"/>
    <dgm:cxn modelId="{A173ABAA-36A2-41A8-934F-9AFD71EF0979}" type="presParOf" srcId="{37C98B14-1107-4549-88D3-47A292D4E3FF}" destId="{6656F4CD-E5B9-41C4-88A9-A9D97AFF381C}" srcOrd="0" destOrd="0" presId="urn:microsoft.com/office/officeart/2011/layout/TabList"/>
    <dgm:cxn modelId="{6804EF2B-0316-4B47-BCCF-71409B87E933}" type="presParOf" srcId="{37C98B14-1107-4549-88D3-47A292D4E3FF}" destId="{7010A348-948A-41FC-914A-E97F29C2C724}" srcOrd="1" destOrd="0" presId="urn:microsoft.com/office/officeart/2011/layout/TabList"/>
    <dgm:cxn modelId="{3E3EF668-B4D7-4163-8BB1-1E27DB8A2B91}" type="presParOf" srcId="{37C98B14-1107-4549-88D3-47A292D4E3FF}" destId="{4E7DE2A5-BE63-4CB3-BC89-B05AA7FD3C65}" srcOrd="2" destOrd="0" presId="urn:microsoft.com/office/officeart/2011/layout/TabList"/>
    <dgm:cxn modelId="{B8349E81-F3A8-462C-9985-3B548BE63DB3}" type="presParOf" srcId="{3B4F1B9C-A9E9-4C57-B651-EEF3E4DF7E5B}" destId="{576F915E-3EB0-4B51-93E9-780DA294E530}" srcOrd="1" destOrd="0" presId="urn:microsoft.com/office/officeart/2011/layout/Tab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F8B99C2-284E-44CC-A582-CC7DB0E7EBEC}"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US"/>
        </a:p>
      </dgm:t>
    </dgm:pt>
    <dgm:pt modelId="{D8BBAB00-39A4-48F7-B84F-0E9C3D8A2553}">
      <dgm:prSet phldrT="[Text]" custT="1"/>
      <dgm:spPr/>
      <dgm:t>
        <a:bodyPr/>
        <a:lstStyle/>
        <a:p>
          <a:r>
            <a:rPr lang="en-US" sz="2800" dirty="0"/>
            <a:t>Why use it?</a:t>
          </a:r>
        </a:p>
      </dgm:t>
    </dgm:pt>
    <dgm:pt modelId="{FCE21688-7393-4FAC-9442-0229988F88E4}" type="parTrans" cxnId="{12490ABB-0720-444E-9C4D-F9CADDA952DA}">
      <dgm:prSet/>
      <dgm:spPr/>
      <dgm:t>
        <a:bodyPr/>
        <a:lstStyle/>
        <a:p>
          <a:endParaRPr lang="en-US"/>
        </a:p>
      </dgm:t>
    </dgm:pt>
    <dgm:pt modelId="{E648DFA7-496D-4047-BFCA-4C0509640E4F}" type="sibTrans" cxnId="{12490ABB-0720-444E-9C4D-F9CADDA952DA}">
      <dgm:prSet/>
      <dgm:spPr/>
      <dgm:t>
        <a:bodyPr/>
        <a:lstStyle/>
        <a:p>
          <a:endParaRPr lang="en-US"/>
        </a:p>
      </dgm:t>
    </dgm:pt>
    <dgm:pt modelId="{E286D273-2B5E-43B1-A237-3B3C55DE9A6A}">
      <dgm:prSet phldrT="[Text]"/>
      <dgm:spPr/>
      <dgm:t>
        <a:bodyPr/>
        <a:lstStyle/>
        <a:p>
          <a:r>
            <a:rPr lang="en-US" dirty="0"/>
            <a:t> </a:t>
          </a:r>
        </a:p>
      </dgm:t>
    </dgm:pt>
    <dgm:pt modelId="{D543A32C-3147-4032-A832-A923D3286359}" type="parTrans" cxnId="{91FACA6D-2F9C-43E9-9798-66A3CD1B3414}">
      <dgm:prSet/>
      <dgm:spPr/>
      <dgm:t>
        <a:bodyPr/>
        <a:lstStyle/>
        <a:p>
          <a:endParaRPr lang="en-US"/>
        </a:p>
      </dgm:t>
    </dgm:pt>
    <dgm:pt modelId="{39DBBF6E-C227-4178-AAC8-93E78AFF1B77}" type="sibTrans" cxnId="{91FACA6D-2F9C-43E9-9798-66A3CD1B3414}">
      <dgm:prSet/>
      <dgm:spPr/>
      <dgm:t>
        <a:bodyPr/>
        <a:lstStyle/>
        <a:p>
          <a:endParaRPr lang="en-US"/>
        </a:p>
      </dgm:t>
    </dgm:pt>
    <dgm:pt modelId="{1509F6BD-DC4C-4B06-A81E-2340A4CC8930}">
      <dgm:prSet phldrT="[Text]"/>
      <dgm:spPr/>
      <dgm:t>
        <a:bodyPr/>
        <a:lstStyle/>
        <a:p>
          <a:r>
            <a:rPr lang="en-US" dirty="0">
              <a:solidFill>
                <a:srgbClr val="004065"/>
              </a:solidFill>
              <a:latin typeface="Century Gothic" panose="020B0502020202020204" pitchFamily="34" charset="0"/>
            </a:rPr>
            <a:t>You think that an issue is so important that you have to speak out</a:t>
          </a:r>
        </a:p>
      </dgm:t>
    </dgm:pt>
    <dgm:pt modelId="{2F51EE72-3652-42A6-874D-E3A1A9717152}" type="parTrans" cxnId="{EE9D45A4-A2AF-4AE4-87E3-D2E5CCEB553B}">
      <dgm:prSet/>
      <dgm:spPr/>
      <dgm:t>
        <a:bodyPr/>
        <a:lstStyle/>
        <a:p>
          <a:endParaRPr lang="en-US"/>
        </a:p>
      </dgm:t>
    </dgm:pt>
    <dgm:pt modelId="{FDEC5EC0-9D7C-4A43-BF33-B9EDC9082870}" type="sibTrans" cxnId="{EE9D45A4-A2AF-4AE4-87E3-D2E5CCEB553B}">
      <dgm:prSet/>
      <dgm:spPr/>
      <dgm:t>
        <a:bodyPr/>
        <a:lstStyle/>
        <a:p>
          <a:endParaRPr lang="en-US"/>
        </a:p>
      </dgm:t>
    </dgm:pt>
    <dgm:pt modelId="{68E089B1-2347-4894-B0F4-AB0C9C97B42F}">
      <dgm:prSet phldrT="[Text]"/>
      <dgm:spPr/>
      <dgm:t>
        <a:bodyPr/>
        <a:lstStyle/>
        <a:p>
          <a:r>
            <a:rPr lang="en-US" dirty="0">
              <a:solidFill>
                <a:srgbClr val="004065"/>
              </a:solidFill>
              <a:latin typeface="Century Gothic" panose="020B0502020202020204" pitchFamily="34" charset="0"/>
            </a:rPr>
            <a:t>Part of your group’s strategy is to persuade others to take a specific action</a:t>
          </a:r>
        </a:p>
      </dgm:t>
    </dgm:pt>
    <dgm:pt modelId="{133076E7-2C80-446F-932C-8C84C8DD1872}" type="parTrans" cxnId="{3975A8F7-573E-4332-86F9-4351FF4DC042}">
      <dgm:prSet/>
      <dgm:spPr/>
      <dgm:t>
        <a:bodyPr/>
        <a:lstStyle/>
        <a:p>
          <a:endParaRPr lang="en-US"/>
        </a:p>
      </dgm:t>
    </dgm:pt>
    <dgm:pt modelId="{DFA2E94F-6746-47DB-90D7-1155914D1572}" type="sibTrans" cxnId="{3975A8F7-573E-4332-86F9-4351FF4DC042}">
      <dgm:prSet/>
      <dgm:spPr/>
      <dgm:t>
        <a:bodyPr/>
        <a:lstStyle/>
        <a:p>
          <a:endParaRPr lang="en-US"/>
        </a:p>
      </dgm:t>
    </dgm:pt>
    <dgm:pt modelId="{2B84083A-CBE6-452D-A3E0-4769588531BA}">
      <dgm:prSet phldrT="[Text]"/>
      <dgm:spPr/>
      <dgm:t>
        <a:bodyPr/>
        <a:lstStyle/>
        <a:p>
          <a:r>
            <a:rPr lang="en-US" dirty="0">
              <a:solidFill>
                <a:srgbClr val="004065"/>
              </a:solidFill>
              <a:latin typeface="Century Gothic" panose="020B0502020202020204" pitchFamily="34" charset="0"/>
            </a:rPr>
            <a:t>Suggest an idea to others</a:t>
          </a:r>
        </a:p>
      </dgm:t>
    </dgm:pt>
    <dgm:pt modelId="{69E33C77-987A-4C71-85F7-62C19D15871F}" type="parTrans" cxnId="{3D3BEA20-5387-45DB-9EFB-58E606BB304A}">
      <dgm:prSet/>
      <dgm:spPr/>
      <dgm:t>
        <a:bodyPr/>
        <a:lstStyle/>
        <a:p>
          <a:endParaRPr lang="en-US"/>
        </a:p>
      </dgm:t>
    </dgm:pt>
    <dgm:pt modelId="{4ABFAC87-49FA-4B99-9AFA-2A41299AA8F3}" type="sibTrans" cxnId="{3D3BEA20-5387-45DB-9EFB-58E606BB304A}">
      <dgm:prSet/>
      <dgm:spPr/>
      <dgm:t>
        <a:bodyPr/>
        <a:lstStyle/>
        <a:p>
          <a:endParaRPr lang="en-US"/>
        </a:p>
      </dgm:t>
    </dgm:pt>
    <dgm:pt modelId="{868F9F07-F76A-4F4E-B417-A8BBB120A459}">
      <dgm:prSet/>
      <dgm:spPr/>
      <dgm:t>
        <a:bodyPr/>
        <a:lstStyle/>
        <a:p>
          <a:r>
            <a:rPr lang="en-US" dirty="0">
              <a:solidFill>
                <a:srgbClr val="004065"/>
              </a:solidFill>
              <a:latin typeface="Century Gothic" panose="020B0502020202020204" pitchFamily="34" charset="0"/>
            </a:rPr>
            <a:t>Influence public opinion</a:t>
          </a:r>
        </a:p>
      </dgm:t>
    </dgm:pt>
    <dgm:pt modelId="{DB18C991-F301-4FBD-9F7E-DC78AB9D298E}" type="parTrans" cxnId="{40A1F1D1-3FC9-4D31-AF99-79820517B1D5}">
      <dgm:prSet/>
      <dgm:spPr/>
      <dgm:t>
        <a:bodyPr/>
        <a:lstStyle/>
        <a:p>
          <a:endParaRPr lang="en-US"/>
        </a:p>
      </dgm:t>
    </dgm:pt>
    <dgm:pt modelId="{974A77DC-1957-436D-AA7E-AE7402AF3345}" type="sibTrans" cxnId="{40A1F1D1-3FC9-4D31-AF99-79820517B1D5}">
      <dgm:prSet/>
      <dgm:spPr/>
      <dgm:t>
        <a:bodyPr/>
        <a:lstStyle/>
        <a:p>
          <a:endParaRPr lang="en-US"/>
        </a:p>
      </dgm:t>
    </dgm:pt>
    <dgm:pt modelId="{3863DE1A-9666-4C9B-8CFE-343681A8312D}">
      <dgm:prSet/>
      <dgm:spPr/>
      <dgm:t>
        <a:bodyPr/>
        <a:lstStyle/>
        <a:p>
          <a:r>
            <a:rPr lang="en-US" dirty="0">
              <a:solidFill>
                <a:srgbClr val="004065"/>
              </a:solidFill>
              <a:latin typeface="Century Gothic" panose="020B0502020202020204" pitchFamily="34" charset="0"/>
            </a:rPr>
            <a:t>Educate the general public on a specific matter</a:t>
          </a:r>
        </a:p>
      </dgm:t>
    </dgm:pt>
    <dgm:pt modelId="{2DB873AE-490C-45B8-9E22-959832699AE3}" type="parTrans" cxnId="{80D30616-596B-4C11-83A8-FE44C43747E1}">
      <dgm:prSet/>
      <dgm:spPr/>
      <dgm:t>
        <a:bodyPr/>
        <a:lstStyle/>
        <a:p>
          <a:endParaRPr lang="en-US"/>
        </a:p>
      </dgm:t>
    </dgm:pt>
    <dgm:pt modelId="{FD937C06-1253-4AF9-A7B0-E9A4E17D6C30}" type="sibTrans" cxnId="{80D30616-596B-4C11-83A8-FE44C43747E1}">
      <dgm:prSet/>
      <dgm:spPr/>
      <dgm:t>
        <a:bodyPr/>
        <a:lstStyle/>
        <a:p>
          <a:endParaRPr lang="en-US"/>
        </a:p>
      </dgm:t>
    </dgm:pt>
    <dgm:pt modelId="{1B76F65A-8386-48E7-BFDE-0CE154D152F1}">
      <dgm:prSet/>
      <dgm:spPr/>
      <dgm:t>
        <a:bodyPr/>
        <a:lstStyle/>
        <a:p>
          <a:r>
            <a:rPr lang="en-US" dirty="0">
              <a:solidFill>
                <a:srgbClr val="004065"/>
              </a:solidFill>
              <a:latin typeface="Century Gothic" panose="020B0502020202020204" pitchFamily="34" charset="0"/>
            </a:rPr>
            <a:t>Influence policy-makers or elected officials directly or indirectly</a:t>
          </a:r>
        </a:p>
      </dgm:t>
    </dgm:pt>
    <dgm:pt modelId="{FF7314CD-38E1-45D1-87F3-AF73283DA459}" type="parTrans" cxnId="{100F492E-4D73-440B-B60C-4685894CA5B0}">
      <dgm:prSet/>
      <dgm:spPr/>
      <dgm:t>
        <a:bodyPr/>
        <a:lstStyle/>
        <a:p>
          <a:endParaRPr lang="en-US"/>
        </a:p>
      </dgm:t>
    </dgm:pt>
    <dgm:pt modelId="{E9EEE10B-B1F7-4556-8840-55EAE2F68226}" type="sibTrans" cxnId="{100F492E-4D73-440B-B60C-4685894CA5B0}">
      <dgm:prSet/>
      <dgm:spPr/>
      <dgm:t>
        <a:bodyPr/>
        <a:lstStyle/>
        <a:p>
          <a:endParaRPr lang="en-US"/>
        </a:p>
      </dgm:t>
    </dgm:pt>
    <dgm:pt modelId="{17BBB141-ED45-40DA-9A4D-0B714DB09746}">
      <dgm:prSet/>
      <dgm:spPr/>
      <dgm:t>
        <a:bodyPr/>
        <a:lstStyle/>
        <a:p>
          <a:r>
            <a:rPr lang="en-US" dirty="0">
              <a:solidFill>
                <a:srgbClr val="004065"/>
              </a:solidFill>
              <a:latin typeface="Century Gothic" panose="020B0502020202020204" pitchFamily="34" charset="0"/>
            </a:rPr>
            <a:t>Publicize the work of your group and attract volunteers or program participants</a:t>
          </a:r>
        </a:p>
      </dgm:t>
    </dgm:pt>
    <dgm:pt modelId="{F9244231-380D-4CA9-B4D5-813FF2BACF26}" type="parTrans" cxnId="{D44DACD2-7154-44A8-98B0-D2106D768A87}">
      <dgm:prSet/>
      <dgm:spPr/>
      <dgm:t>
        <a:bodyPr/>
        <a:lstStyle/>
        <a:p>
          <a:endParaRPr lang="en-US"/>
        </a:p>
      </dgm:t>
    </dgm:pt>
    <dgm:pt modelId="{C55AB767-E169-4FBE-A9D3-502443C8F096}" type="sibTrans" cxnId="{D44DACD2-7154-44A8-98B0-D2106D768A87}">
      <dgm:prSet/>
      <dgm:spPr/>
      <dgm:t>
        <a:bodyPr/>
        <a:lstStyle/>
        <a:p>
          <a:endParaRPr lang="en-US"/>
        </a:p>
      </dgm:t>
    </dgm:pt>
    <dgm:pt modelId="{16574DA1-9960-4705-AE7E-BB96FE6FFFF7}">
      <dgm:prSet phldrT="[Text]"/>
      <dgm:spPr/>
      <dgm:t>
        <a:bodyPr/>
        <a:lstStyle/>
        <a:p>
          <a:r>
            <a:rPr lang="en-US" dirty="0">
              <a:solidFill>
                <a:srgbClr val="004065"/>
              </a:solidFill>
              <a:latin typeface="Century Gothic" panose="020B0502020202020204" pitchFamily="34" charset="0"/>
            </a:rPr>
            <a:t>You are angry about something, and want others to know it</a:t>
          </a:r>
        </a:p>
      </dgm:t>
    </dgm:pt>
    <dgm:pt modelId="{8175C9FA-B98D-44AA-B194-262D7E7DC58E}" type="sibTrans" cxnId="{A4761CD3-5B2C-4C81-91A7-BD6EE2010CBB}">
      <dgm:prSet/>
      <dgm:spPr/>
      <dgm:t>
        <a:bodyPr/>
        <a:lstStyle/>
        <a:p>
          <a:endParaRPr lang="en-US"/>
        </a:p>
      </dgm:t>
    </dgm:pt>
    <dgm:pt modelId="{5865507C-A8A6-4F38-95EB-419B206618E8}" type="parTrans" cxnId="{A4761CD3-5B2C-4C81-91A7-BD6EE2010CBB}">
      <dgm:prSet/>
      <dgm:spPr/>
      <dgm:t>
        <a:bodyPr/>
        <a:lstStyle/>
        <a:p>
          <a:endParaRPr lang="en-US"/>
        </a:p>
      </dgm:t>
    </dgm:pt>
    <dgm:pt modelId="{3B4F1B9C-A9E9-4C57-B651-EEF3E4DF7E5B}" type="pres">
      <dgm:prSet presAssocID="{2F8B99C2-284E-44CC-A582-CC7DB0E7EBEC}" presName="Name0" presStyleCnt="0">
        <dgm:presLayoutVars>
          <dgm:chMax/>
          <dgm:chPref val="3"/>
          <dgm:dir/>
          <dgm:animOne val="branch"/>
          <dgm:animLvl val="lvl"/>
        </dgm:presLayoutVars>
      </dgm:prSet>
      <dgm:spPr/>
    </dgm:pt>
    <dgm:pt modelId="{37C98B14-1107-4549-88D3-47A292D4E3FF}" type="pres">
      <dgm:prSet presAssocID="{D8BBAB00-39A4-48F7-B84F-0E9C3D8A2553}" presName="composite" presStyleCnt="0"/>
      <dgm:spPr/>
    </dgm:pt>
    <dgm:pt modelId="{6656F4CD-E5B9-41C4-88A9-A9D97AFF381C}" type="pres">
      <dgm:prSet presAssocID="{D8BBAB00-39A4-48F7-B84F-0E9C3D8A2553}" presName="FirstChild" presStyleLbl="revTx" presStyleIdx="0" presStyleCnt="2">
        <dgm:presLayoutVars>
          <dgm:chMax val="0"/>
          <dgm:chPref val="0"/>
          <dgm:bulletEnabled val="1"/>
        </dgm:presLayoutVars>
      </dgm:prSet>
      <dgm:spPr/>
    </dgm:pt>
    <dgm:pt modelId="{7010A348-948A-41FC-914A-E97F29C2C724}" type="pres">
      <dgm:prSet presAssocID="{D8BBAB00-39A4-48F7-B84F-0E9C3D8A2553}" presName="Parent" presStyleLbl="alignNode1" presStyleIdx="0" presStyleCnt="1" custLinFactX="3276" custLinFactNeighborX="100000" custLinFactNeighborY="-399">
        <dgm:presLayoutVars>
          <dgm:chMax val="3"/>
          <dgm:chPref val="3"/>
          <dgm:bulletEnabled val="1"/>
        </dgm:presLayoutVars>
      </dgm:prSet>
      <dgm:spPr/>
    </dgm:pt>
    <dgm:pt modelId="{4E7DE2A5-BE63-4CB3-BC89-B05AA7FD3C65}" type="pres">
      <dgm:prSet presAssocID="{D8BBAB00-39A4-48F7-B84F-0E9C3D8A2553}" presName="Accent" presStyleLbl="parChTrans1D1" presStyleIdx="0" presStyleCnt="1"/>
      <dgm:spPr/>
    </dgm:pt>
    <dgm:pt modelId="{576F915E-3EB0-4B51-93E9-780DA294E530}" type="pres">
      <dgm:prSet presAssocID="{D8BBAB00-39A4-48F7-B84F-0E9C3D8A2553}" presName="Child" presStyleLbl="revTx" presStyleIdx="1" presStyleCnt="2" custScaleY="227855">
        <dgm:presLayoutVars>
          <dgm:chMax val="0"/>
          <dgm:chPref val="0"/>
          <dgm:bulletEnabled val="1"/>
        </dgm:presLayoutVars>
      </dgm:prSet>
      <dgm:spPr/>
    </dgm:pt>
  </dgm:ptLst>
  <dgm:cxnLst>
    <dgm:cxn modelId="{11274A04-0CF4-4D78-BDBE-6CF8C78CCD89}" type="presOf" srcId="{16574DA1-9960-4705-AE7E-BB96FE6FFFF7}" destId="{576F915E-3EB0-4B51-93E9-780DA294E530}" srcOrd="0" destOrd="0" presId="urn:microsoft.com/office/officeart/2011/layout/TabList"/>
    <dgm:cxn modelId="{0A9D5205-563D-4B53-9857-0A6A8023F94C}" type="presOf" srcId="{868F9F07-F76A-4F4E-B417-A8BBB120A459}" destId="{576F915E-3EB0-4B51-93E9-780DA294E530}" srcOrd="0" destOrd="4" presId="urn:microsoft.com/office/officeart/2011/layout/TabList"/>
    <dgm:cxn modelId="{80D30616-596B-4C11-83A8-FE44C43747E1}" srcId="{D8BBAB00-39A4-48F7-B84F-0E9C3D8A2553}" destId="{3863DE1A-9666-4C9B-8CFE-343681A8312D}" srcOrd="6" destOrd="0" parTransId="{2DB873AE-490C-45B8-9E22-959832699AE3}" sibTransId="{FD937C06-1253-4AF9-A7B0-E9A4E17D6C30}"/>
    <dgm:cxn modelId="{3D3BEA20-5387-45DB-9EFB-58E606BB304A}" srcId="{D8BBAB00-39A4-48F7-B84F-0E9C3D8A2553}" destId="{2B84083A-CBE6-452D-A3E0-4769588531BA}" srcOrd="4" destOrd="0" parTransId="{69E33C77-987A-4C71-85F7-62C19D15871F}" sibTransId="{4ABFAC87-49FA-4B99-9AFA-2A41299AA8F3}"/>
    <dgm:cxn modelId="{100F492E-4D73-440B-B60C-4685894CA5B0}" srcId="{D8BBAB00-39A4-48F7-B84F-0E9C3D8A2553}" destId="{1B76F65A-8386-48E7-BFDE-0CE154D152F1}" srcOrd="7" destOrd="0" parTransId="{FF7314CD-38E1-45D1-87F3-AF73283DA459}" sibTransId="{E9EEE10B-B1F7-4556-8840-55EAE2F68226}"/>
    <dgm:cxn modelId="{4D0DDE32-260F-45E3-A5DF-7E7B94854C3C}" type="presOf" srcId="{2F8B99C2-284E-44CC-A582-CC7DB0E7EBEC}" destId="{3B4F1B9C-A9E9-4C57-B651-EEF3E4DF7E5B}" srcOrd="0" destOrd="0" presId="urn:microsoft.com/office/officeart/2011/layout/TabList"/>
    <dgm:cxn modelId="{4B9B0E34-AC41-4059-AC5D-B00DA294A983}" type="presOf" srcId="{2B84083A-CBE6-452D-A3E0-4769588531BA}" destId="{576F915E-3EB0-4B51-93E9-780DA294E530}" srcOrd="0" destOrd="3" presId="urn:microsoft.com/office/officeart/2011/layout/TabList"/>
    <dgm:cxn modelId="{01CA6964-9FA8-4000-B401-6E16EEAD14CF}" type="presOf" srcId="{1B76F65A-8386-48E7-BFDE-0CE154D152F1}" destId="{576F915E-3EB0-4B51-93E9-780DA294E530}" srcOrd="0" destOrd="6" presId="urn:microsoft.com/office/officeart/2011/layout/TabList"/>
    <dgm:cxn modelId="{91FACA6D-2F9C-43E9-9798-66A3CD1B3414}" srcId="{D8BBAB00-39A4-48F7-B84F-0E9C3D8A2553}" destId="{E286D273-2B5E-43B1-A237-3B3C55DE9A6A}" srcOrd="0" destOrd="0" parTransId="{D543A32C-3147-4032-A832-A923D3286359}" sibTransId="{39DBBF6E-C227-4178-AAC8-93E78AFF1B77}"/>
    <dgm:cxn modelId="{CEA0A255-8649-468E-AA51-86DC429A9579}" type="presOf" srcId="{E286D273-2B5E-43B1-A237-3B3C55DE9A6A}" destId="{6656F4CD-E5B9-41C4-88A9-A9D97AFF381C}" srcOrd="0" destOrd="0" presId="urn:microsoft.com/office/officeart/2011/layout/TabList"/>
    <dgm:cxn modelId="{ECA5D776-293E-4C54-A96F-F208CF22B454}" type="presOf" srcId="{68E089B1-2347-4894-B0F4-AB0C9C97B42F}" destId="{576F915E-3EB0-4B51-93E9-780DA294E530}" srcOrd="0" destOrd="2" presId="urn:microsoft.com/office/officeart/2011/layout/TabList"/>
    <dgm:cxn modelId="{07F0EB99-4E22-4659-AEAD-2F538980D0A9}" type="presOf" srcId="{D8BBAB00-39A4-48F7-B84F-0E9C3D8A2553}" destId="{7010A348-948A-41FC-914A-E97F29C2C724}" srcOrd="0" destOrd="0" presId="urn:microsoft.com/office/officeart/2011/layout/TabList"/>
    <dgm:cxn modelId="{6ADD969D-8C5B-4732-B3AB-B4672FD665BD}" type="presOf" srcId="{3863DE1A-9666-4C9B-8CFE-343681A8312D}" destId="{576F915E-3EB0-4B51-93E9-780DA294E530}" srcOrd="0" destOrd="5" presId="urn:microsoft.com/office/officeart/2011/layout/TabList"/>
    <dgm:cxn modelId="{EE9D45A4-A2AF-4AE4-87E3-D2E5CCEB553B}" srcId="{D8BBAB00-39A4-48F7-B84F-0E9C3D8A2553}" destId="{1509F6BD-DC4C-4B06-A81E-2340A4CC8930}" srcOrd="2" destOrd="0" parTransId="{2F51EE72-3652-42A6-874D-E3A1A9717152}" sibTransId="{FDEC5EC0-9D7C-4A43-BF33-B9EDC9082870}"/>
    <dgm:cxn modelId="{AD40E5B5-8582-4E70-A961-493EF5858560}" type="presOf" srcId="{17BBB141-ED45-40DA-9A4D-0B714DB09746}" destId="{576F915E-3EB0-4B51-93E9-780DA294E530}" srcOrd="0" destOrd="7" presId="urn:microsoft.com/office/officeart/2011/layout/TabList"/>
    <dgm:cxn modelId="{12490ABB-0720-444E-9C4D-F9CADDA952DA}" srcId="{2F8B99C2-284E-44CC-A582-CC7DB0E7EBEC}" destId="{D8BBAB00-39A4-48F7-B84F-0E9C3D8A2553}" srcOrd="0" destOrd="0" parTransId="{FCE21688-7393-4FAC-9442-0229988F88E4}" sibTransId="{E648DFA7-496D-4047-BFCA-4C0509640E4F}"/>
    <dgm:cxn modelId="{40A1F1D1-3FC9-4D31-AF99-79820517B1D5}" srcId="{D8BBAB00-39A4-48F7-B84F-0E9C3D8A2553}" destId="{868F9F07-F76A-4F4E-B417-A8BBB120A459}" srcOrd="5" destOrd="0" parTransId="{DB18C991-F301-4FBD-9F7E-DC78AB9D298E}" sibTransId="{974A77DC-1957-436D-AA7E-AE7402AF3345}"/>
    <dgm:cxn modelId="{D44DACD2-7154-44A8-98B0-D2106D768A87}" srcId="{D8BBAB00-39A4-48F7-B84F-0E9C3D8A2553}" destId="{17BBB141-ED45-40DA-9A4D-0B714DB09746}" srcOrd="8" destOrd="0" parTransId="{F9244231-380D-4CA9-B4D5-813FF2BACF26}" sibTransId="{C55AB767-E169-4FBE-A9D3-502443C8F096}"/>
    <dgm:cxn modelId="{A4761CD3-5B2C-4C81-91A7-BD6EE2010CBB}" srcId="{D8BBAB00-39A4-48F7-B84F-0E9C3D8A2553}" destId="{16574DA1-9960-4705-AE7E-BB96FE6FFFF7}" srcOrd="1" destOrd="0" parTransId="{5865507C-A8A6-4F38-95EB-419B206618E8}" sibTransId="{8175C9FA-B98D-44AA-B194-262D7E7DC58E}"/>
    <dgm:cxn modelId="{CE31F6F3-8E3D-41F5-ADE8-55F4B5E2F237}" type="presOf" srcId="{1509F6BD-DC4C-4B06-A81E-2340A4CC8930}" destId="{576F915E-3EB0-4B51-93E9-780DA294E530}" srcOrd="0" destOrd="1" presId="urn:microsoft.com/office/officeart/2011/layout/TabList"/>
    <dgm:cxn modelId="{3975A8F7-573E-4332-86F9-4351FF4DC042}" srcId="{D8BBAB00-39A4-48F7-B84F-0E9C3D8A2553}" destId="{68E089B1-2347-4894-B0F4-AB0C9C97B42F}" srcOrd="3" destOrd="0" parTransId="{133076E7-2C80-446F-932C-8C84C8DD1872}" sibTransId="{DFA2E94F-6746-47DB-90D7-1155914D1572}"/>
    <dgm:cxn modelId="{667DE406-0669-4DE6-9DCD-15344DF32734}" type="presParOf" srcId="{3B4F1B9C-A9E9-4C57-B651-EEF3E4DF7E5B}" destId="{37C98B14-1107-4549-88D3-47A292D4E3FF}" srcOrd="0" destOrd="0" presId="urn:microsoft.com/office/officeart/2011/layout/TabList"/>
    <dgm:cxn modelId="{826BCA23-D4F0-4E38-AC69-7344ABB4CCAA}" type="presParOf" srcId="{37C98B14-1107-4549-88D3-47A292D4E3FF}" destId="{6656F4CD-E5B9-41C4-88A9-A9D97AFF381C}" srcOrd="0" destOrd="0" presId="urn:microsoft.com/office/officeart/2011/layout/TabList"/>
    <dgm:cxn modelId="{D12F634A-D6D8-4B2F-A4FF-0B68097EDEA9}" type="presParOf" srcId="{37C98B14-1107-4549-88D3-47A292D4E3FF}" destId="{7010A348-948A-41FC-914A-E97F29C2C724}" srcOrd="1" destOrd="0" presId="urn:microsoft.com/office/officeart/2011/layout/TabList"/>
    <dgm:cxn modelId="{864D9193-8382-4943-8A13-F2041360FB46}" type="presParOf" srcId="{37C98B14-1107-4549-88D3-47A292D4E3FF}" destId="{4E7DE2A5-BE63-4CB3-BC89-B05AA7FD3C65}" srcOrd="2" destOrd="0" presId="urn:microsoft.com/office/officeart/2011/layout/TabList"/>
    <dgm:cxn modelId="{A0D9E8F8-4EB5-46FE-9E03-E8E9EECB7E5B}" type="presParOf" srcId="{3B4F1B9C-A9E9-4C57-B651-EEF3E4DF7E5B}" destId="{576F915E-3EB0-4B51-93E9-780DA294E530}" srcOrd="1"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F8B99C2-284E-44CC-A582-CC7DB0E7EBEC}"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US"/>
        </a:p>
      </dgm:t>
    </dgm:pt>
    <dgm:pt modelId="{D8BBAB00-39A4-48F7-B84F-0E9C3D8A2553}">
      <dgm:prSet phldrT="[Text]" custT="1"/>
      <dgm:spPr/>
      <dgm:t>
        <a:bodyPr/>
        <a:lstStyle/>
        <a:p>
          <a:r>
            <a:rPr lang="en-US" sz="2800" dirty="0"/>
            <a:t>How do I use it?</a:t>
          </a:r>
        </a:p>
      </dgm:t>
    </dgm:pt>
    <dgm:pt modelId="{FCE21688-7393-4FAC-9442-0229988F88E4}" type="parTrans" cxnId="{12490ABB-0720-444E-9C4D-F9CADDA952DA}">
      <dgm:prSet/>
      <dgm:spPr/>
      <dgm:t>
        <a:bodyPr/>
        <a:lstStyle/>
        <a:p>
          <a:endParaRPr lang="en-US"/>
        </a:p>
      </dgm:t>
    </dgm:pt>
    <dgm:pt modelId="{E648DFA7-496D-4047-BFCA-4C0509640E4F}" type="sibTrans" cxnId="{12490ABB-0720-444E-9C4D-F9CADDA952DA}">
      <dgm:prSet/>
      <dgm:spPr/>
      <dgm:t>
        <a:bodyPr/>
        <a:lstStyle/>
        <a:p>
          <a:endParaRPr lang="en-US"/>
        </a:p>
      </dgm:t>
    </dgm:pt>
    <dgm:pt modelId="{E286D273-2B5E-43B1-A237-3B3C55DE9A6A}">
      <dgm:prSet phldrT="[Text]"/>
      <dgm:spPr/>
      <dgm:t>
        <a:bodyPr/>
        <a:lstStyle/>
        <a:p>
          <a:r>
            <a:rPr lang="en-US" dirty="0"/>
            <a:t> </a:t>
          </a:r>
        </a:p>
      </dgm:t>
    </dgm:pt>
    <dgm:pt modelId="{D543A32C-3147-4032-A832-A923D3286359}" type="parTrans" cxnId="{91FACA6D-2F9C-43E9-9798-66A3CD1B3414}">
      <dgm:prSet/>
      <dgm:spPr/>
      <dgm:t>
        <a:bodyPr/>
        <a:lstStyle/>
        <a:p>
          <a:endParaRPr lang="en-US"/>
        </a:p>
      </dgm:t>
    </dgm:pt>
    <dgm:pt modelId="{39DBBF6E-C227-4178-AAC8-93E78AFF1B77}" type="sibTrans" cxnId="{91FACA6D-2F9C-43E9-9798-66A3CD1B3414}">
      <dgm:prSet/>
      <dgm:spPr/>
      <dgm:t>
        <a:bodyPr/>
        <a:lstStyle/>
        <a:p>
          <a:endParaRPr lang="en-US"/>
        </a:p>
      </dgm:t>
    </dgm:pt>
    <dgm:pt modelId="{16574DA1-9960-4705-AE7E-BB96FE6FFFF7}">
      <dgm:prSet phldrT="[Text]" custT="1"/>
      <dgm:spPr/>
      <dgm:t>
        <a:bodyPr/>
        <a:lstStyle/>
        <a:p>
          <a:r>
            <a:rPr lang="en-US" sz="2200" dirty="0">
              <a:solidFill>
                <a:srgbClr val="004065"/>
              </a:solidFill>
              <a:latin typeface="Century Gothic" panose="020B0502020202020204" pitchFamily="34" charset="0"/>
            </a:rPr>
            <a:t>Open the letter with a simple salutation</a:t>
          </a:r>
        </a:p>
      </dgm:t>
    </dgm:pt>
    <dgm:pt modelId="{8175C9FA-B98D-44AA-B194-262D7E7DC58E}" type="sibTrans" cxnId="{A4761CD3-5B2C-4C81-91A7-BD6EE2010CBB}">
      <dgm:prSet/>
      <dgm:spPr/>
      <dgm:t>
        <a:bodyPr/>
        <a:lstStyle/>
        <a:p>
          <a:endParaRPr lang="en-US"/>
        </a:p>
      </dgm:t>
    </dgm:pt>
    <dgm:pt modelId="{5865507C-A8A6-4F38-95EB-419B206618E8}" type="parTrans" cxnId="{A4761CD3-5B2C-4C81-91A7-BD6EE2010CBB}">
      <dgm:prSet/>
      <dgm:spPr/>
      <dgm:t>
        <a:bodyPr/>
        <a:lstStyle/>
        <a:p>
          <a:endParaRPr lang="en-US"/>
        </a:p>
      </dgm:t>
    </dgm:pt>
    <dgm:pt modelId="{5E2C4B8D-197B-482C-B335-C6ECB98904D4}">
      <dgm:prSet phldrT="[Text]" custT="1"/>
      <dgm:spPr/>
      <dgm:t>
        <a:bodyPr/>
        <a:lstStyle/>
        <a:p>
          <a:r>
            <a:rPr lang="en-US" sz="2200" dirty="0">
              <a:solidFill>
                <a:srgbClr val="004065"/>
              </a:solidFill>
              <a:latin typeface="Century Gothic" panose="020B0502020202020204" pitchFamily="34" charset="0"/>
            </a:rPr>
            <a:t>Keep your letter under 300 words</a:t>
          </a:r>
        </a:p>
      </dgm:t>
    </dgm:pt>
    <dgm:pt modelId="{55749F25-90AD-4A59-A002-E62D6E514D8F}" type="parTrans" cxnId="{E88E57AA-C005-41EA-A248-812B2FC92215}">
      <dgm:prSet/>
      <dgm:spPr/>
      <dgm:t>
        <a:bodyPr/>
        <a:lstStyle/>
        <a:p>
          <a:endParaRPr lang="en-US"/>
        </a:p>
      </dgm:t>
    </dgm:pt>
    <dgm:pt modelId="{F1F46767-461F-45DA-8C68-1B4A2178F1D0}" type="sibTrans" cxnId="{E88E57AA-C005-41EA-A248-812B2FC92215}">
      <dgm:prSet/>
      <dgm:spPr/>
      <dgm:t>
        <a:bodyPr/>
        <a:lstStyle/>
        <a:p>
          <a:endParaRPr lang="en-US"/>
        </a:p>
      </dgm:t>
    </dgm:pt>
    <dgm:pt modelId="{10D0DB70-C712-41FE-9E41-B31372889C4A}">
      <dgm:prSet phldrT="[Text]" custT="1"/>
      <dgm:spPr/>
      <dgm:t>
        <a:bodyPr/>
        <a:lstStyle/>
        <a:p>
          <a:r>
            <a:rPr lang="en-US" sz="2200" dirty="0">
              <a:solidFill>
                <a:srgbClr val="004065"/>
              </a:solidFill>
              <a:latin typeface="Century Gothic" panose="020B0502020202020204" pitchFamily="34" charset="0"/>
            </a:rPr>
            <a:t>Refer to a recent event in your community or to a recent article</a:t>
          </a:r>
        </a:p>
      </dgm:t>
    </dgm:pt>
    <dgm:pt modelId="{2DB23EB1-FFA6-4673-9E5E-8534A2FAE9C4}" type="parTrans" cxnId="{4DFFEB4C-B44A-4032-A4DD-04386EB86FAD}">
      <dgm:prSet/>
      <dgm:spPr/>
      <dgm:t>
        <a:bodyPr/>
        <a:lstStyle/>
        <a:p>
          <a:endParaRPr lang="en-US"/>
        </a:p>
      </dgm:t>
    </dgm:pt>
    <dgm:pt modelId="{722FD747-0F6D-4B25-91F0-801B806F7962}" type="sibTrans" cxnId="{4DFFEB4C-B44A-4032-A4DD-04386EB86FAD}">
      <dgm:prSet/>
      <dgm:spPr/>
      <dgm:t>
        <a:bodyPr/>
        <a:lstStyle/>
        <a:p>
          <a:endParaRPr lang="en-US"/>
        </a:p>
      </dgm:t>
    </dgm:pt>
    <dgm:pt modelId="{8186B95E-092A-4315-81FD-582F8618765E}">
      <dgm:prSet phldrT="[Text]" custT="1"/>
      <dgm:spPr/>
      <dgm:t>
        <a:bodyPr/>
        <a:lstStyle/>
        <a:p>
          <a:r>
            <a:rPr lang="en-US" sz="2200" dirty="0">
              <a:solidFill>
                <a:srgbClr val="004065"/>
              </a:solidFill>
              <a:effectLst/>
              <a:latin typeface="Century Gothic" panose="020B0502020202020204" pitchFamily="34" charset="0"/>
              <a:ea typeface="+mn-ea"/>
              <a:cs typeface="+mn-cs"/>
            </a:rPr>
            <a:t>Explain why the issue is important</a:t>
          </a:r>
          <a:r>
            <a:rPr lang="en-US" sz="2200" baseline="0" dirty="0">
              <a:solidFill>
                <a:srgbClr val="004065"/>
              </a:solidFill>
              <a:effectLst/>
              <a:latin typeface="Century Gothic" panose="020B0502020202020204" pitchFamily="34" charset="0"/>
              <a:ea typeface="+mn-ea"/>
              <a:cs typeface="+mn-cs"/>
            </a:rPr>
            <a:t> </a:t>
          </a:r>
          <a:r>
            <a:rPr lang="en-US" sz="2200" dirty="0">
              <a:solidFill>
                <a:srgbClr val="004065"/>
              </a:solidFill>
              <a:effectLst/>
              <a:latin typeface="Century Gothic" panose="020B0502020202020204" pitchFamily="34" charset="0"/>
              <a:ea typeface="+mn-ea"/>
              <a:cs typeface="+mn-cs"/>
            </a:rPr>
            <a:t>in the first paragraph</a:t>
          </a:r>
          <a:endParaRPr lang="en-US" sz="2200" dirty="0">
            <a:solidFill>
              <a:srgbClr val="004065"/>
            </a:solidFill>
            <a:latin typeface="Century Gothic" panose="020B0502020202020204" pitchFamily="34" charset="0"/>
          </a:endParaRPr>
        </a:p>
      </dgm:t>
    </dgm:pt>
    <dgm:pt modelId="{8FD8F276-83A7-423E-A956-4210E53D6D68}" type="parTrans" cxnId="{86B12D18-4059-4678-A70C-4B694D99C5A8}">
      <dgm:prSet/>
      <dgm:spPr/>
      <dgm:t>
        <a:bodyPr/>
        <a:lstStyle/>
        <a:p>
          <a:endParaRPr lang="en-US"/>
        </a:p>
      </dgm:t>
    </dgm:pt>
    <dgm:pt modelId="{83F15AC9-9146-4A28-8B04-F6FBD48DD4F0}" type="sibTrans" cxnId="{86B12D18-4059-4678-A70C-4B694D99C5A8}">
      <dgm:prSet/>
      <dgm:spPr/>
      <dgm:t>
        <a:bodyPr/>
        <a:lstStyle/>
        <a:p>
          <a:endParaRPr lang="en-US"/>
        </a:p>
      </dgm:t>
    </dgm:pt>
    <dgm:pt modelId="{8E605AFC-1BA0-4548-ABA2-EEF00775CDE8}">
      <dgm:prSet phldrT="[Text]" custT="1"/>
      <dgm:spPr/>
      <dgm:t>
        <a:bodyPr/>
        <a:lstStyle/>
        <a:p>
          <a:r>
            <a:rPr lang="en-US" sz="2200" dirty="0">
              <a:solidFill>
                <a:srgbClr val="004065"/>
              </a:solidFill>
              <a:effectLst/>
              <a:latin typeface="Century Gothic" panose="020B0502020202020204" pitchFamily="34" charset="0"/>
              <a:ea typeface="+mn-ea"/>
              <a:cs typeface="+mn-cs"/>
            </a:rPr>
            <a:t>Give evidence for any praise or criticism</a:t>
          </a:r>
          <a:endParaRPr lang="en-US" sz="2200" dirty="0">
            <a:solidFill>
              <a:srgbClr val="004065"/>
            </a:solidFill>
            <a:latin typeface="Century Gothic" panose="020B0502020202020204" pitchFamily="34" charset="0"/>
          </a:endParaRPr>
        </a:p>
      </dgm:t>
    </dgm:pt>
    <dgm:pt modelId="{08AF4335-391F-4F51-A338-0515B88E7EF6}" type="parTrans" cxnId="{7E4FAF17-4BF8-450F-9DEB-AE0D8CCFCFE3}">
      <dgm:prSet/>
      <dgm:spPr/>
      <dgm:t>
        <a:bodyPr/>
        <a:lstStyle/>
        <a:p>
          <a:endParaRPr lang="en-US"/>
        </a:p>
      </dgm:t>
    </dgm:pt>
    <dgm:pt modelId="{2088C493-C998-4F20-8F33-1827F2C86C72}" type="sibTrans" cxnId="{7E4FAF17-4BF8-450F-9DEB-AE0D8CCFCFE3}">
      <dgm:prSet/>
      <dgm:spPr/>
      <dgm:t>
        <a:bodyPr/>
        <a:lstStyle/>
        <a:p>
          <a:endParaRPr lang="en-US"/>
        </a:p>
      </dgm:t>
    </dgm:pt>
    <dgm:pt modelId="{4E6C5725-1BD4-47BC-A829-49075BE6A207}">
      <dgm:prSet phldrT="[Text]" custT="1"/>
      <dgm:spPr/>
      <dgm:t>
        <a:bodyPr/>
        <a:lstStyle/>
        <a:p>
          <a:r>
            <a:rPr lang="en-US" sz="2200" dirty="0">
              <a:solidFill>
                <a:srgbClr val="004065"/>
              </a:solidFill>
              <a:effectLst/>
              <a:latin typeface="Century Gothic" panose="020B0502020202020204" pitchFamily="34" charset="0"/>
              <a:ea typeface="+mn-ea"/>
              <a:cs typeface="+mn-cs"/>
            </a:rPr>
            <a:t>State your opinion about what should be done</a:t>
          </a:r>
          <a:endParaRPr lang="en-US" sz="2200" dirty="0">
            <a:solidFill>
              <a:srgbClr val="004065"/>
            </a:solidFill>
            <a:latin typeface="Century Gothic" panose="020B0502020202020204" pitchFamily="34" charset="0"/>
          </a:endParaRPr>
        </a:p>
      </dgm:t>
    </dgm:pt>
    <dgm:pt modelId="{8028ED56-00F8-4836-9B26-37A3CFC6A968}" type="parTrans" cxnId="{45855087-A8DA-4A0E-A2EC-2DD77A76E3A0}">
      <dgm:prSet/>
      <dgm:spPr/>
      <dgm:t>
        <a:bodyPr/>
        <a:lstStyle/>
        <a:p>
          <a:endParaRPr lang="en-US"/>
        </a:p>
      </dgm:t>
    </dgm:pt>
    <dgm:pt modelId="{15B08B3C-1A72-4B2D-8C41-47DE2170D929}" type="sibTrans" cxnId="{45855087-A8DA-4A0E-A2EC-2DD77A76E3A0}">
      <dgm:prSet/>
      <dgm:spPr/>
      <dgm:t>
        <a:bodyPr/>
        <a:lstStyle/>
        <a:p>
          <a:endParaRPr lang="en-US"/>
        </a:p>
      </dgm:t>
    </dgm:pt>
    <dgm:pt modelId="{166A11E5-47DC-4421-BF90-CD256D67317D}">
      <dgm:prSet phldrT="[Text]" custT="1"/>
      <dgm:spPr/>
      <dgm:t>
        <a:bodyPr/>
        <a:lstStyle/>
        <a:p>
          <a:r>
            <a:rPr lang="en-US" sz="2200" dirty="0">
              <a:solidFill>
                <a:srgbClr val="004065"/>
              </a:solidFill>
              <a:effectLst/>
              <a:latin typeface="Century Gothic" panose="020B0502020202020204" pitchFamily="34" charset="0"/>
              <a:ea typeface="+mn-ea"/>
              <a:cs typeface="+mn-cs"/>
            </a:rPr>
            <a:t>Sign the letter</a:t>
          </a:r>
          <a:endParaRPr lang="en-US" sz="2200" dirty="0">
            <a:solidFill>
              <a:srgbClr val="004065"/>
            </a:solidFill>
            <a:latin typeface="Century Gothic" panose="020B0502020202020204" pitchFamily="34" charset="0"/>
          </a:endParaRPr>
        </a:p>
      </dgm:t>
    </dgm:pt>
    <dgm:pt modelId="{23F2E4D3-733C-4647-96C3-ABCC3A821CD6}" type="parTrans" cxnId="{D6B192E8-9A4B-411B-8DB5-4D4503A2A061}">
      <dgm:prSet/>
      <dgm:spPr/>
      <dgm:t>
        <a:bodyPr/>
        <a:lstStyle/>
        <a:p>
          <a:endParaRPr lang="en-US"/>
        </a:p>
      </dgm:t>
    </dgm:pt>
    <dgm:pt modelId="{4CDDE875-6622-487E-97C3-CAA3870066A1}" type="sibTrans" cxnId="{D6B192E8-9A4B-411B-8DB5-4D4503A2A061}">
      <dgm:prSet/>
      <dgm:spPr/>
      <dgm:t>
        <a:bodyPr/>
        <a:lstStyle/>
        <a:p>
          <a:endParaRPr lang="en-US"/>
        </a:p>
      </dgm:t>
    </dgm:pt>
    <dgm:pt modelId="{9F1C712C-08A9-4A63-9942-1417C7B54334}">
      <dgm:prSet phldrT="[Text]" custT="1"/>
      <dgm:spPr/>
      <dgm:t>
        <a:bodyPr/>
        <a:lstStyle/>
        <a:p>
          <a:r>
            <a:rPr lang="en-US" sz="2200" dirty="0">
              <a:solidFill>
                <a:srgbClr val="004065"/>
              </a:solidFill>
              <a:effectLst/>
              <a:latin typeface="Century Gothic" panose="020B0502020202020204" pitchFamily="34" charset="0"/>
              <a:ea typeface="+mn-ea"/>
              <a:cs typeface="+mn-cs"/>
            </a:rPr>
            <a:t>Include your contact information</a:t>
          </a:r>
          <a:endParaRPr lang="en-US" sz="2200" dirty="0">
            <a:solidFill>
              <a:srgbClr val="004065"/>
            </a:solidFill>
            <a:latin typeface="Century Gothic" panose="020B0502020202020204" pitchFamily="34" charset="0"/>
          </a:endParaRPr>
        </a:p>
      </dgm:t>
    </dgm:pt>
    <dgm:pt modelId="{FD61EE74-9028-45F6-99C3-4CA33F84A34C}" type="parTrans" cxnId="{81F3DBED-B29E-4DE4-92F0-F7EEBFA68E82}">
      <dgm:prSet/>
      <dgm:spPr/>
      <dgm:t>
        <a:bodyPr/>
        <a:lstStyle/>
        <a:p>
          <a:endParaRPr lang="en-US"/>
        </a:p>
      </dgm:t>
    </dgm:pt>
    <dgm:pt modelId="{B085AEE6-4345-4C78-A15D-145961BDB1DF}" type="sibTrans" cxnId="{81F3DBED-B29E-4DE4-92F0-F7EEBFA68E82}">
      <dgm:prSet/>
      <dgm:spPr/>
      <dgm:t>
        <a:bodyPr/>
        <a:lstStyle/>
        <a:p>
          <a:endParaRPr lang="en-US"/>
        </a:p>
      </dgm:t>
    </dgm:pt>
    <dgm:pt modelId="{3B4F1B9C-A9E9-4C57-B651-EEF3E4DF7E5B}" type="pres">
      <dgm:prSet presAssocID="{2F8B99C2-284E-44CC-A582-CC7DB0E7EBEC}" presName="Name0" presStyleCnt="0">
        <dgm:presLayoutVars>
          <dgm:chMax/>
          <dgm:chPref val="3"/>
          <dgm:dir/>
          <dgm:animOne val="branch"/>
          <dgm:animLvl val="lvl"/>
        </dgm:presLayoutVars>
      </dgm:prSet>
      <dgm:spPr/>
    </dgm:pt>
    <dgm:pt modelId="{37C98B14-1107-4549-88D3-47A292D4E3FF}" type="pres">
      <dgm:prSet presAssocID="{D8BBAB00-39A4-48F7-B84F-0E9C3D8A2553}" presName="composite" presStyleCnt="0"/>
      <dgm:spPr/>
    </dgm:pt>
    <dgm:pt modelId="{6656F4CD-E5B9-41C4-88A9-A9D97AFF381C}" type="pres">
      <dgm:prSet presAssocID="{D8BBAB00-39A4-48F7-B84F-0E9C3D8A2553}" presName="FirstChild" presStyleLbl="revTx" presStyleIdx="0" presStyleCnt="2">
        <dgm:presLayoutVars>
          <dgm:chMax val="0"/>
          <dgm:chPref val="0"/>
          <dgm:bulletEnabled val="1"/>
        </dgm:presLayoutVars>
      </dgm:prSet>
      <dgm:spPr/>
    </dgm:pt>
    <dgm:pt modelId="{7010A348-948A-41FC-914A-E97F29C2C724}" type="pres">
      <dgm:prSet presAssocID="{D8BBAB00-39A4-48F7-B84F-0E9C3D8A2553}" presName="Parent" presStyleLbl="alignNode1" presStyleIdx="0" presStyleCnt="1" custScaleX="120284" custLinFactX="100000" custLinFactNeighborX="110371" custLinFactNeighborY="-399">
        <dgm:presLayoutVars>
          <dgm:chMax val="3"/>
          <dgm:chPref val="3"/>
          <dgm:bulletEnabled val="1"/>
        </dgm:presLayoutVars>
      </dgm:prSet>
      <dgm:spPr/>
    </dgm:pt>
    <dgm:pt modelId="{4E7DE2A5-BE63-4CB3-BC89-B05AA7FD3C65}" type="pres">
      <dgm:prSet presAssocID="{D8BBAB00-39A4-48F7-B84F-0E9C3D8A2553}" presName="Accent" presStyleLbl="parChTrans1D1" presStyleIdx="0" presStyleCnt="1"/>
      <dgm:spPr/>
    </dgm:pt>
    <dgm:pt modelId="{576F915E-3EB0-4B51-93E9-780DA294E530}" type="pres">
      <dgm:prSet presAssocID="{D8BBAB00-39A4-48F7-B84F-0E9C3D8A2553}" presName="Child" presStyleLbl="revTx" presStyleIdx="1" presStyleCnt="2" custScaleY="227855">
        <dgm:presLayoutVars>
          <dgm:chMax val="0"/>
          <dgm:chPref val="0"/>
          <dgm:bulletEnabled val="1"/>
        </dgm:presLayoutVars>
      </dgm:prSet>
      <dgm:spPr/>
    </dgm:pt>
  </dgm:ptLst>
  <dgm:cxnLst>
    <dgm:cxn modelId="{7E4FAF17-4BF8-450F-9DEB-AE0D8CCFCFE3}" srcId="{D8BBAB00-39A4-48F7-B84F-0E9C3D8A2553}" destId="{8E605AFC-1BA0-4548-ABA2-EEF00775CDE8}" srcOrd="5" destOrd="0" parTransId="{08AF4335-391F-4F51-A338-0515B88E7EF6}" sibTransId="{2088C493-C998-4F20-8F33-1827F2C86C72}"/>
    <dgm:cxn modelId="{86B12D18-4059-4678-A70C-4B694D99C5A8}" srcId="{D8BBAB00-39A4-48F7-B84F-0E9C3D8A2553}" destId="{8186B95E-092A-4315-81FD-582F8618765E}" srcOrd="4" destOrd="0" parTransId="{8FD8F276-83A7-423E-A956-4210E53D6D68}" sibTransId="{83F15AC9-9146-4A28-8B04-F6FBD48DD4F0}"/>
    <dgm:cxn modelId="{D19B3923-B523-4777-A658-ADCDE40C6368}" type="presOf" srcId="{8E605AFC-1BA0-4548-ABA2-EEF00775CDE8}" destId="{576F915E-3EB0-4B51-93E9-780DA294E530}" srcOrd="0" destOrd="4" presId="urn:microsoft.com/office/officeart/2011/layout/TabList"/>
    <dgm:cxn modelId="{1633CE23-ADEA-43D4-A7F0-E8916F135BDB}" type="presOf" srcId="{D8BBAB00-39A4-48F7-B84F-0E9C3D8A2553}" destId="{7010A348-948A-41FC-914A-E97F29C2C724}" srcOrd="0" destOrd="0" presId="urn:microsoft.com/office/officeart/2011/layout/TabList"/>
    <dgm:cxn modelId="{7BE86226-8F15-4266-A43E-3E67EEA03C23}" type="presOf" srcId="{166A11E5-47DC-4421-BF90-CD256D67317D}" destId="{576F915E-3EB0-4B51-93E9-780DA294E530}" srcOrd="0" destOrd="6" presId="urn:microsoft.com/office/officeart/2011/layout/TabList"/>
    <dgm:cxn modelId="{0A63FA36-BC4A-498C-83D0-5F5168B5AC3D}" type="presOf" srcId="{4E6C5725-1BD4-47BC-A829-49075BE6A207}" destId="{576F915E-3EB0-4B51-93E9-780DA294E530}" srcOrd="0" destOrd="5" presId="urn:microsoft.com/office/officeart/2011/layout/TabList"/>
    <dgm:cxn modelId="{E873005E-47FE-45F9-BF2C-B70470DF2E64}" type="presOf" srcId="{9F1C712C-08A9-4A63-9942-1417C7B54334}" destId="{576F915E-3EB0-4B51-93E9-780DA294E530}" srcOrd="0" destOrd="7" presId="urn:microsoft.com/office/officeart/2011/layout/TabList"/>
    <dgm:cxn modelId="{A3E6E563-B2B2-4B74-BE8E-65BD9CC3AC77}" type="presOf" srcId="{10D0DB70-C712-41FE-9E41-B31372889C4A}" destId="{576F915E-3EB0-4B51-93E9-780DA294E530}" srcOrd="0" destOrd="2" presId="urn:microsoft.com/office/officeart/2011/layout/TabList"/>
    <dgm:cxn modelId="{4DFFEB4C-B44A-4032-A4DD-04386EB86FAD}" srcId="{D8BBAB00-39A4-48F7-B84F-0E9C3D8A2553}" destId="{10D0DB70-C712-41FE-9E41-B31372889C4A}" srcOrd="3" destOrd="0" parTransId="{2DB23EB1-FFA6-4673-9E5E-8534A2FAE9C4}" sibTransId="{722FD747-0F6D-4B25-91F0-801B806F7962}"/>
    <dgm:cxn modelId="{91FACA6D-2F9C-43E9-9798-66A3CD1B3414}" srcId="{D8BBAB00-39A4-48F7-B84F-0E9C3D8A2553}" destId="{E286D273-2B5E-43B1-A237-3B3C55DE9A6A}" srcOrd="0" destOrd="0" parTransId="{D543A32C-3147-4032-A832-A923D3286359}" sibTransId="{39DBBF6E-C227-4178-AAC8-93E78AFF1B77}"/>
    <dgm:cxn modelId="{45855087-A8DA-4A0E-A2EC-2DD77A76E3A0}" srcId="{D8BBAB00-39A4-48F7-B84F-0E9C3D8A2553}" destId="{4E6C5725-1BD4-47BC-A829-49075BE6A207}" srcOrd="6" destOrd="0" parTransId="{8028ED56-00F8-4836-9B26-37A3CFC6A968}" sibTransId="{15B08B3C-1A72-4B2D-8C41-47DE2170D929}"/>
    <dgm:cxn modelId="{40CA908D-659B-492A-9CCD-78E92CA314EA}" type="presOf" srcId="{16574DA1-9960-4705-AE7E-BB96FE6FFFF7}" destId="{576F915E-3EB0-4B51-93E9-780DA294E530}" srcOrd="0" destOrd="0" presId="urn:microsoft.com/office/officeart/2011/layout/TabList"/>
    <dgm:cxn modelId="{E88E57AA-C005-41EA-A248-812B2FC92215}" srcId="{D8BBAB00-39A4-48F7-B84F-0E9C3D8A2553}" destId="{5E2C4B8D-197B-482C-B335-C6ECB98904D4}" srcOrd="2" destOrd="0" parTransId="{55749F25-90AD-4A59-A002-E62D6E514D8F}" sibTransId="{F1F46767-461F-45DA-8C68-1B4A2178F1D0}"/>
    <dgm:cxn modelId="{7D093CAB-24AB-4B1E-93AA-3923FF5AD70F}" type="presOf" srcId="{8186B95E-092A-4315-81FD-582F8618765E}" destId="{576F915E-3EB0-4B51-93E9-780DA294E530}" srcOrd="0" destOrd="3" presId="urn:microsoft.com/office/officeart/2011/layout/TabList"/>
    <dgm:cxn modelId="{12490ABB-0720-444E-9C4D-F9CADDA952DA}" srcId="{2F8B99C2-284E-44CC-A582-CC7DB0E7EBEC}" destId="{D8BBAB00-39A4-48F7-B84F-0E9C3D8A2553}" srcOrd="0" destOrd="0" parTransId="{FCE21688-7393-4FAC-9442-0229988F88E4}" sibTransId="{E648DFA7-496D-4047-BFCA-4C0509640E4F}"/>
    <dgm:cxn modelId="{4269EAC2-5811-44BD-8595-C5C1EAEBF916}" type="presOf" srcId="{5E2C4B8D-197B-482C-B335-C6ECB98904D4}" destId="{576F915E-3EB0-4B51-93E9-780DA294E530}" srcOrd="0" destOrd="1" presId="urn:microsoft.com/office/officeart/2011/layout/TabList"/>
    <dgm:cxn modelId="{A4761CD3-5B2C-4C81-91A7-BD6EE2010CBB}" srcId="{D8BBAB00-39A4-48F7-B84F-0E9C3D8A2553}" destId="{16574DA1-9960-4705-AE7E-BB96FE6FFFF7}" srcOrd="1" destOrd="0" parTransId="{5865507C-A8A6-4F38-95EB-419B206618E8}" sibTransId="{8175C9FA-B98D-44AA-B194-262D7E7DC58E}"/>
    <dgm:cxn modelId="{AF0E74D4-3EA6-48BA-BC51-30E942872B43}" type="presOf" srcId="{2F8B99C2-284E-44CC-A582-CC7DB0E7EBEC}" destId="{3B4F1B9C-A9E9-4C57-B651-EEF3E4DF7E5B}" srcOrd="0" destOrd="0" presId="urn:microsoft.com/office/officeart/2011/layout/TabList"/>
    <dgm:cxn modelId="{D6B192E8-9A4B-411B-8DB5-4D4503A2A061}" srcId="{D8BBAB00-39A4-48F7-B84F-0E9C3D8A2553}" destId="{166A11E5-47DC-4421-BF90-CD256D67317D}" srcOrd="7" destOrd="0" parTransId="{23F2E4D3-733C-4647-96C3-ABCC3A821CD6}" sibTransId="{4CDDE875-6622-487E-97C3-CAA3870066A1}"/>
    <dgm:cxn modelId="{81F3DBED-B29E-4DE4-92F0-F7EEBFA68E82}" srcId="{D8BBAB00-39A4-48F7-B84F-0E9C3D8A2553}" destId="{9F1C712C-08A9-4A63-9942-1417C7B54334}" srcOrd="8" destOrd="0" parTransId="{FD61EE74-9028-45F6-99C3-4CA33F84A34C}" sibTransId="{B085AEE6-4345-4C78-A15D-145961BDB1DF}"/>
    <dgm:cxn modelId="{878B5BF7-5216-46F0-84EC-09E887BAF32E}" type="presOf" srcId="{E286D273-2B5E-43B1-A237-3B3C55DE9A6A}" destId="{6656F4CD-E5B9-41C4-88A9-A9D97AFF381C}" srcOrd="0" destOrd="0" presId="urn:microsoft.com/office/officeart/2011/layout/TabList"/>
    <dgm:cxn modelId="{D7E3759A-7310-40E9-8E1C-E174BD05EBFB}" type="presParOf" srcId="{3B4F1B9C-A9E9-4C57-B651-EEF3E4DF7E5B}" destId="{37C98B14-1107-4549-88D3-47A292D4E3FF}" srcOrd="0" destOrd="0" presId="urn:microsoft.com/office/officeart/2011/layout/TabList"/>
    <dgm:cxn modelId="{4CC4C073-C2A7-4E28-8280-0F317449A3A7}" type="presParOf" srcId="{37C98B14-1107-4549-88D3-47A292D4E3FF}" destId="{6656F4CD-E5B9-41C4-88A9-A9D97AFF381C}" srcOrd="0" destOrd="0" presId="urn:microsoft.com/office/officeart/2011/layout/TabList"/>
    <dgm:cxn modelId="{A18F9DF9-43E1-4F2B-9EA9-4BAE6BF69383}" type="presParOf" srcId="{37C98B14-1107-4549-88D3-47A292D4E3FF}" destId="{7010A348-948A-41FC-914A-E97F29C2C724}" srcOrd="1" destOrd="0" presId="urn:microsoft.com/office/officeart/2011/layout/TabList"/>
    <dgm:cxn modelId="{F70A767E-D16E-42F7-8A11-B3A9B529D146}" type="presParOf" srcId="{37C98B14-1107-4549-88D3-47A292D4E3FF}" destId="{4E7DE2A5-BE63-4CB3-BC89-B05AA7FD3C65}" srcOrd="2" destOrd="0" presId="urn:microsoft.com/office/officeart/2011/layout/TabList"/>
    <dgm:cxn modelId="{A5E52A37-2896-4851-B5D3-7BBAD58F228E}" type="presParOf" srcId="{3B4F1B9C-A9E9-4C57-B651-EEF3E4DF7E5B}" destId="{576F915E-3EB0-4B51-93E9-780DA294E530}" srcOrd="1"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FA013D2-95B4-43A7-B90E-56052EC12EE6}"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97885E07-D30E-410E-9A0E-B73B46822C98}">
      <dgm:prSet phldrT="[Text]"/>
      <dgm:spPr>
        <a:solidFill>
          <a:srgbClr val="0096D6"/>
        </a:solidFill>
        <a:ln>
          <a:solidFill>
            <a:srgbClr val="0096D6"/>
          </a:solidFill>
        </a:ln>
      </dgm:spPr>
      <dgm:t>
        <a:bodyPr/>
        <a:lstStyle/>
        <a:p>
          <a:r>
            <a:rPr lang="en-US" dirty="0"/>
            <a:t>Paid Media</a:t>
          </a:r>
        </a:p>
      </dgm:t>
    </dgm:pt>
    <dgm:pt modelId="{4920182D-B34E-4612-A419-F86786058B0E}" type="parTrans" cxnId="{91BD051A-18F9-42A9-ABFC-68FAB48924DE}">
      <dgm:prSet/>
      <dgm:spPr/>
      <dgm:t>
        <a:bodyPr/>
        <a:lstStyle/>
        <a:p>
          <a:endParaRPr lang="en-US"/>
        </a:p>
      </dgm:t>
    </dgm:pt>
    <dgm:pt modelId="{E8AD92BA-EDB4-4C1C-9F48-4D70E6FDD587}" type="sibTrans" cxnId="{91BD051A-18F9-42A9-ABFC-68FAB48924DE}">
      <dgm:prSet/>
      <dgm:spPr/>
      <dgm:t>
        <a:bodyPr/>
        <a:lstStyle/>
        <a:p>
          <a:endParaRPr lang="en-US"/>
        </a:p>
      </dgm:t>
    </dgm:pt>
    <dgm:pt modelId="{906F5ACC-0584-429B-83B3-536569701DC7}">
      <dgm:prSet phldrT="[Text]" custT="1"/>
      <dgm:spPr/>
      <dgm:t>
        <a:bodyPr/>
        <a:lstStyle/>
        <a:p>
          <a:r>
            <a:rPr lang="en-US" sz="1600" dirty="0"/>
            <a:t>Measures of audience or exposure</a:t>
          </a:r>
        </a:p>
      </dgm:t>
    </dgm:pt>
    <dgm:pt modelId="{676540B7-F27C-4B46-960E-A9A7BA0D931F}" type="parTrans" cxnId="{35465A81-8DDB-41CA-91B2-05D310F86765}">
      <dgm:prSet/>
      <dgm:spPr/>
      <dgm:t>
        <a:bodyPr/>
        <a:lstStyle/>
        <a:p>
          <a:endParaRPr lang="en-US"/>
        </a:p>
      </dgm:t>
    </dgm:pt>
    <dgm:pt modelId="{04E420B3-B8AF-4D05-9335-F950CA7447C4}" type="sibTrans" cxnId="{35465A81-8DDB-41CA-91B2-05D310F86765}">
      <dgm:prSet/>
      <dgm:spPr/>
      <dgm:t>
        <a:bodyPr/>
        <a:lstStyle/>
        <a:p>
          <a:endParaRPr lang="en-US"/>
        </a:p>
      </dgm:t>
    </dgm:pt>
    <dgm:pt modelId="{88CF6D14-0D5C-4B6F-9BED-42C3DEB95A46}">
      <dgm:prSet phldrT="[Text]" custT="1"/>
      <dgm:spPr/>
      <dgm:t>
        <a:bodyPr/>
        <a:lstStyle/>
        <a:p>
          <a:r>
            <a:rPr lang="en-US" sz="1600" dirty="0"/>
            <a:t>Target Rating Point (TRA) = GRA x percentage of specific target audience</a:t>
          </a:r>
        </a:p>
      </dgm:t>
    </dgm:pt>
    <dgm:pt modelId="{BBED8830-859B-4EC2-BCF0-D7585C54DD79}" type="parTrans" cxnId="{D1742253-C877-4022-90F2-CCF26A21AEFD}">
      <dgm:prSet/>
      <dgm:spPr/>
      <dgm:t>
        <a:bodyPr/>
        <a:lstStyle/>
        <a:p>
          <a:endParaRPr lang="en-US"/>
        </a:p>
      </dgm:t>
    </dgm:pt>
    <dgm:pt modelId="{22D062FB-E9AB-4659-A3ED-D9EF01103674}" type="sibTrans" cxnId="{D1742253-C877-4022-90F2-CCF26A21AEFD}">
      <dgm:prSet/>
      <dgm:spPr/>
      <dgm:t>
        <a:bodyPr/>
        <a:lstStyle/>
        <a:p>
          <a:endParaRPr lang="en-US"/>
        </a:p>
      </dgm:t>
    </dgm:pt>
    <dgm:pt modelId="{413BEECB-66B2-4F12-B2AF-444219943475}">
      <dgm:prSet phldrT="[Text]"/>
      <dgm:spPr>
        <a:solidFill>
          <a:srgbClr val="0096D6"/>
        </a:solidFill>
        <a:ln>
          <a:solidFill>
            <a:srgbClr val="0096D6"/>
          </a:solidFill>
        </a:ln>
      </dgm:spPr>
      <dgm:t>
        <a:bodyPr/>
        <a:lstStyle/>
        <a:p>
          <a:r>
            <a:rPr lang="en-US" dirty="0"/>
            <a:t>Earned Media</a:t>
          </a:r>
        </a:p>
      </dgm:t>
    </dgm:pt>
    <dgm:pt modelId="{B96D6AD8-FC31-4F32-A083-5C663EE51056}" type="parTrans" cxnId="{22A57952-B311-4AFC-913F-49E5CE7CE050}">
      <dgm:prSet/>
      <dgm:spPr/>
      <dgm:t>
        <a:bodyPr/>
        <a:lstStyle/>
        <a:p>
          <a:endParaRPr lang="en-US"/>
        </a:p>
      </dgm:t>
    </dgm:pt>
    <dgm:pt modelId="{D7CD620C-E92D-417A-ABA7-EB9053E3A6D0}" type="sibTrans" cxnId="{22A57952-B311-4AFC-913F-49E5CE7CE050}">
      <dgm:prSet/>
      <dgm:spPr/>
      <dgm:t>
        <a:bodyPr/>
        <a:lstStyle/>
        <a:p>
          <a:endParaRPr lang="en-US"/>
        </a:p>
      </dgm:t>
    </dgm:pt>
    <dgm:pt modelId="{4815C3A0-3826-458C-81C5-7B277B3EA71C}">
      <dgm:prSet phldrT="[Text]" custT="1"/>
      <dgm:spPr/>
      <dgm:t>
        <a:bodyPr/>
        <a:lstStyle/>
        <a:p>
          <a:r>
            <a:rPr lang="en-US" sz="1600" dirty="0"/>
            <a:t>Number of letters to the editor, blog entries published</a:t>
          </a:r>
        </a:p>
      </dgm:t>
    </dgm:pt>
    <dgm:pt modelId="{5A1E5912-DDFA-4C4C-B35D-DB162FA7FAC3}" type="parTrans" cxnId="{3C6A2E52-BED4-454B-BA82-36397932DA94}">
      <dgm:prSet/>
      <dgm:spPr/>
      <dgm:t>
        <a:bodyPr/>
        <a:lstStyle/>
        <a:p>
          <a:endParaRPr lang="en-US"/>
        </a:p>
      </dgm:t>
    </dgm:pt>
    <dgm:pt modelId="{BBABD977-0FF7-4675-8B1D-1D9573CA7CB4}" type="sibTrans" cxnId="{3C6A2E52-BED4-454B-BA82-36397932DA94}">
      <dgm:prSet/>
      <dgm:spPr/>
      <dgm:t>
        <a:bodyPr/>
        <a:lstStyle/>
        <a:p>
          <a:endParaRPr lang="en-US"/>
        </a:p>
      </dgm:t>
    </dgm:pt>
    <dgm:pt modelId="{40D42909-DA35-4E2C-875A-FBF03F07CDF2}">
      <dgm:prSet phldrT="[Text]"/>
      <dgm:spPr>
        <a:solidFill>
          <a:srgbClr val="0096D6"/>
        </a:solidFill>
        <a:ln>
          <a:solidFill>
            <a:srgbClr val="0096D6"/>
          </a:solidFill>
        </a:ln>
      </dgm:spPr>
      <dgm:t>
        <a:bodyPr/>
        <a:lstStyle/>
        <a:p>
          <a:r>
            <a:rPr lang="en-US" dirty="0"/>
            <a:t>Social/Shared Media</a:t>
          </a:r>
        </a:p>
      </dgm:t>
    </dgm:pt>
    <dgm:pt modelId="{C0B4DC69-1223-419A-ABC7-DCAAA421F3A1}" type="parTrans" cxnId="{67205ABB-C16D-4755-8DDC-7DAD9844CEA1}">
      <dgm:prSet/>
      <dgm:spPr/>
      <dgm:t>
        <a:bodyPr/>
        <a:lstStyle/>
        <a:p>
          <a:endParaRPr lang="en-US"/>
        </a:p>
      </dgm:t>
    </dgm:pt>
    <dgm:pt modelId="{ED846D86-55F5-4C51-92B1-FB62A36FD089}" type="sibTrans" cxnId="{67205ABB-C16D-4755-8DDC-7DAD9844CEA1}">
      <dgm:prSet/>
      <dgm:spPr/>
      <dgm:t>
        <a:bodyPr/>
        <a:lstStyle/>
        <a:p>
          <a:endParaRPr lang="en-US"/>
        </a:p>
      </dgm:t>
    </dgm:pt>
    <dgm:pt modelId="{4E1F9FFC-8BC4-4524-A96F-F6B4F5F05BD5}">
      <dgm:prSet phldrT="[Text]" custT="1"/>
      <dgm:spPr/>
      <dgm:t>
        <a:bodyPr/>
        <a:lstStyle/>
        <a:p>
          <a:r>
            <a:rPr lang="en-US" sz="1600" dirty="0"/>
            <a:t>Number of clicks on posts you shared</a:t>
          </a:r>
        </a:p>
      </dgm:t>
    </dgm:pt>
    <dgm:pt modelId="{1CCE687A-8584-4B11-8715-31718BFCA7E9}" type="parTrans" cxnId="{17D69F2C-3CFD-4A34-81F3-565678349C3E}">
      <dgm:prSet/>
      <dgm:spPr/>
      <dgm:t>
        <a:bodyPr/>
        <a:lstStyle/>
        <a:p>
          <a:endParaRPr lang="en-US"/>
        </a:p>
      </dgm:t>
    </dgm:pt>
    <dgm:pt modelId="{814DDB41-0363-4138-9AEB-04D325609855}" type="sibTrans" cxnId="{17D69F2C-3CFD-4A34-81F3-565678349C3E}">
      <dgm:prSet/>
      <dgm:spPr/>
      <dgm:t>
        <a:bodyPr/>
        <a:lstStyle/>
        <a:p>
          <a:endParaRPr lang="en-US"/>
        </a:p>
      </dgm:t>
    </dgm:pt>
    <dgm:pt modelId="{5BB06A9A-A0BA-401C-B6A5-740A8148E57A}">
      <dgm:prSet phldrT="[Text]" custT="1"/>
      <dgm:spPr/>
      <dgm:t>
        <a:bodyPr/>
        <a:lstStyle/>
        <a:p>
          <a:r>
            <a:rPr lang="en-US" sz="1600" dirty="0"/>
            <a:t>Number of radio and TV interviews</a:t>
          </a:r>
        </a:p>
      </dgm:t>
    </dgm:pt>
    <dgm:pt modelId="{6E6164F9-F898-4AB9-A294-0D174389C1C6}" type="parTrans" cxnId="{1820AF2D-C42E-4BC2-8F3D-DC257284C880}">
      <dgm:prSet/>
      <dgm:spPr/>
      <dgm:t>
        <a:bodyPr/>
        <a:lstStyle/>
        <a:p>
          <a:endParaRPr lang="en-US"/>
        </a:p>
      </dgm:t>
    </dgm:pt>
    <dgm:pt modelId="{547D2C34-65CB-4B2A-9FF9-E09E30544D77}" type="sibTrans" cxnId="{1820AF2D-C42E-4BC2-8F3D-DC257284C880}">
      <dgm:prSet/>
      <dgm:spPr/>
      <dgm:t>
        <a:bodyPr/>
        <a:lstStyle/>
        <a:p>
          <a:endParaRPr lang="en-US"/>
        </a:p>
      </dgm:t>
    </dgm:pt>
    <dgm:pt modelId="{016AA04F-1FAA-4F98-8391-07289AD5A753}">
      <dgm:prSet phldrT="[Text]" custT="1"/>
      <dgm:spPr/>
      <dgm:t>
        <a:bodyPr/>
        <a:lstStyle/>
        <a:p>
          <a:r>
            <a:rPr lang="en-US" sz="1600" dirty="0"/>
            <a:t>Number of your posts shared by others</a:t>
          </a:r>
        </a:p>
      </dgm:t>
    </dgm:pt>
    <dgm:pt modelId="{A02EA2C4-BD44-4EE3-A1AF-212EC8296E9F}" type="parTrans" cxnId="{635B8965-4292-4233-B851-E321ED3DE91A}">
      <dgm:prSet/>
      <dgm:spPr/>
      <dgm:t>
        <a:bodyPr/>
        <a:lstStyle/>
        <a:p>
          <a:endParaRPr lang="en-US"/>
        </a:p>
      </dgm:t>
    </dgm:pt>
    <dgm:pt modelId="{9F012030-323A-46E0-A7C6-A77E09E94B04}" type="sibTrans" cxnId="{635B8965-4292-4233-B851-E321ED3DE91A}">
      <dgm:prSet/>
      <dgm:spPr/>
      <dgm:t>
        <a:bodyPr/>
        <a:lstStyle/>
        <a:p>
          <a:endParaRPr lang="en-US"/>
        </a:p>
      </dgm:t>
    </dgm:pt>
    <dgm:pt modelId="{AD4E8AF3-A3C6-41C3-87C8-EE092A7AB642}">
      <dgm:prSet phldrT="[Text]" custT="1"/>
      <dgm:spPr/>
      <dgm:t>
        <a:bodyPr/>
        <a:lstStyle/>
        <a:p>
          <a:r>
            <a:rPr lang="en-US" sz="1600" dirty="0"/>
            <a:t>Number of followers</a:t>
          </a:r>
        </a:p>
      </dgm:t>
    </dgm:pt>
    <dgm:pt modelId="{5D28D455-BB9F-4D13-96CB-ECDA6585BB30}" type="parTrans" cxnId="{CD3E3CE3-54EB-4283-9F56-EBA44D064463}">
      <dgm:prSet/>
      <dgm:spPr/>
      <dgm:t>
        <a:bodyPr/>
        <a:lstStyle/>
        <a:p>
          <a:endParaRPr lang="en-US"/>
        </a:p>
      </dgm:t>
    </dgm:pt>
    <dgm:pt modelId="{931B28F9-9239-4AF4-9330-9642CAA3BCE4}" type="sibTrans" cxnId="{CD3E3CE3-54EB-4283-9F56-EBA44D064463}">
      <dgm:prSet/>
      <dgm:spPr/>
      <dgm:t>
        <a:bodyPr/>
        <a:lstStyle/>
        <a:p>
          <a:endParaRPr lang="en-US"/>
        </a:p>
      </dgm:t>
    </dgm:pt>
    <dgm:pt modelId="{53C7A0ED-B632-4010-9244-4642CAC496B6}">
      <dgm:prSet phldrT="[Text]" custT="1"/>
      <dgm:spPr/>
      <dgm:t>
        <a:bodyPr/>
        <a:lstStyle/>
        <a:p>
          <a:r>
            <a:rPr lang="en-US" sz="1600" dirty="0"/>
            <a:t>Gross Rating Point (GRA) or “impressions” = reach x frequency</a:t>
          </a:r>
        </a:p>
      </dgm:t>
    </dgm:pt>
    <dgm:pt modelId="{9194AB51-5A0E-41AA-9242-81E397105B9E}" type="parTrans" cxnId="{690863F4-5CF7-4822-8A67-360AFD7F291B}">
      <dgm:prSet/>
      <dgm:spPr/>
      <dgm:t>
        <a:bodyPr/>
        <a:lstStyle/>
        <a:p>
          <a:endParaRPr lang="en-US"/>
        </a:p>
      </dgm:t>
    </dgm:pt>
    <dgm:pt modelId="{15F1AF8D-13E4-48FB-ABE5-C81AAE96044B}" type="sibTrans" cxnId="{690863F4-5CF7-4822-8A67-360AFD7F291B}">
      <dgm:prSet/>
      <dgm:spPr/>
      <dgm:t>
        <a:bodyPr/>
        <a:lstStyle/>
        <a:p>
          <a:endParaRPr lang="en-US"/>
        </a:p>
      </dgm:t>
    </dgm:pt>
    <dgm:pt modelId="{FCCC0B94-4FD3-4356-98DD-DECA561ADD92}">
      <dgm:prSet phldrT="[Text]" custT="1"/>
      <dgm:spPr/>
      <dgm:t>
        <a:bodyPr/>
        <a:lstStyle/>
        <a:p>
          <a:r>
            <a:rPr lang="en-US" sz="1600" dirty="0"/>
            <a:t>Circulation numbers</a:t>
          </a:r>
        </a:p>
      </dgm:t>
    </dgm:pt>
    <dgm:pt modelId="{6B9DF7D3-567A-4C86-AF51-07453031BACD}" type="parTrans" cxnId="{F47C6EFF-1237-434D-A70E-66EDAD86B822}">
      <dgm:prSet/>
      <dgm:spPr/>
      <dgm:t>
        <a:bodyPr/>
        <a:lstStyle/>
        <a:p>
          <a:endParaRPr lang="en-US"/>
        </a:p>
      </dgm:t>
    </dgm:pt>
    <dgm:pt modelId="{976F50CD-AC76-424D-A4D1-3970BA9B4DDF}" type="sibTrans" cxnId="{F47C6EFF-1237-434D-A70E-66EDAD86B822}">
      <dgm:prSet/>
      <dgm:spPr/>
      <dgm:t>
        <a:bodyPr/>
        <a:lstStyle/>
        <a:p>
          <a:endParaRPr lang="en-US"/>
        </a:p>
      </dgm:t>
    </dgm:pt>
    <dgm:pt modelId="{EED16A4E-39A9-47DC-BD38-3A14C3211AEE}" type="pres">
      <dgm:prSet presAssocID="{FFA013D2-95B4-43A7-B90E-56052EC12EE6}" presName="Name0" presStyleCnt="0">
        <dgm:presLayoutVars>
          <dgm:dir/>
          <dgm:animLvl val="lvl"/>
          <dgm:resizeHandles val="exact"/>
        </dgm:presLayoutVars>
      </dgm:prSet>
      <dgm:spPr/>
    </dgm:pt>
    <dgm:pt modelId="{E1B932D0-88C5-495D-A3D8-445BA38B21BF}" type="pres">
      <dgm:prSet presAssocID="{97885E07-D30E-410E-9A0E-B73B46822C98}" presName="linNode" presStyleCnt="0"/>
      <dgm:spPr/>
    </dgm:pt>
    <dgm:pt modelId="{1475B0BF-A43A-4E92-BD80-9295B07D841E}" type="pres">
      <dgm:prSet presAssocID="{97885E07-D30E-410E-9A0E-B73B46822C98}" presName="parentText" presStyleLbl="node1" presStyleIdx="0" presStyleCnt="3" custScaleX="62399">
        <dgm:presLayoutVars>
          <dgm:chMax val="1"/>
          <dgm:bulletEnabled val="1"/>
        </dgm:presLayoutVars>
      </dgm:prSet>
      <dgm:spPr/>
    </dgm:pt>
    <dgm:pt modelId="{49840F77-FD8A-4F14-B389-EB863FA215DA}" type="pres">
      <dgm:prSet presAssocID="{97885E07-D30E-410E-9A0E-B73B46822C98}" presName="descendantText" presStyleLbl="alignAccFollowNode1" presStyleIdx="0" presStyleCnt="3" custScaleX="110861" custScaleY="127516">
        <dgm:presLayoutVars>
          <dgm:bulletEnabled val="1"/>
        </dgm:presLayoutVars>
      </dgm:prSet>
      <dgm:spPr/>
    </dgm:pt>
    <dgm:pt modelId="{8F04C1C3-35E2-4C8A-8D61-C6DD01008185}" type="pres">
      <dgm:prSet presAssocID="{E8AD92BA-EDB4-4C1C-9F48-4D70E6FDD587}" presName="sp" presStyleCnt="0"/>
      <dgm:spPr/>
    </dgm:pt>
    <dgm:pt modelId="{B306CD3E-21C3-40C3-A5AB-ABF6F6076E9E}" type="pres">
      <dgm:prSet presAssocID="{413BEECB-66B2-4F12-B2AF-444219943475}" presName="linNode" presStyleCnt="0"/>
      <dgm:spPr/>
    </dgm:pt>
    <dgm:pt modelId="{7EC236A8-AD6C-42C3-AABB-28538C3E032B}" type="pres">
      <dgm:prSet presAssocID="{413BEECB-66B2-4F12-B2AF-444219943475}" presName="parentText" presStyleLbl="node1" presStyleIdx="1" presStyleCnt="3" custScaleX="62399">
        <dgm:presLayoutVars>
          <dgm:chMax val="1"/>
          <dgm:bulletEnabled val="1"/>
        </dgm:presLayoutVars>
      </dgm:prSet>
      <dgm:spPr/>
    </dgm:pt>
    <dgm:pt modelId="{1F06CD38-73C9-41D7-BAC1-93A895CA4703}" type="pres">
      <dgm:prSet presAssocID="{413BEECB-66B2-4F12-B2AF-444219943475}" presName="descendantText" presStyleLbl="alignAccFollowNode1" presStyleIdx="1" presStyleCnt="3" custScaleX="110861">
        <dgm:presLayoutVars>
          <dgm:bulletEnabled val="1"/>
        </dgm:presLayoutVars>
      </dgm:prSet>
      <dgm:spPr/>
    </dgm:pt>
    <dgm:pt modelId="{63514DD2-DDB7-4543-AF1A-4DA8C4B709F7}" type="pres">
      <dgm:prSet presAssocID="{D7CD620C-E92D-417A-ABA7-EB9053E3A6D0}" presName="sp" presStyleCnt="0"/>
      <dgm:spPr/>
    </dgm:pt>
    <dgm:pt modelId="{54008730-F4FF-4999-8642-D4F7F14E5DBA}" type="pres">
      <dgm:prSet presAssocID="{40D42909-DA35-4E2C-875A-FBF03F07CDF2}" presName="linNode" presStyleCnt="0"/>
      <dgm:spPr/>
    </dgm:pt>
    <dgm:pt modelId="{0DB72060-AB8A-4210-A364-F9141F4BCD9E}" type="pres">
      <dgm:prSet presAssocID="{40D42909-DA35-4E2C-875A-FBF03F07CDF2}" presName="parentText" presStyleLbl="node1" presStyleIdx="2" presStyleCnt="3" custScaleX="62399">
        <dgm:presLayoutVars>
          <dgm:chMax val="1"/>
          <dgm:bulletEnabled val="1"/>
        </dgm:presLayoutVars>
      </dgm:prSet>
      <dgm:spPr/>
    </dgm:pt>
    <dgm:pt modelId="{B02C4FFA-831D-4929-A4E0-08F5274A53E9}" type="pres">
      <dgm:prSet presAssocID="{40D42909-DA35-4E2C-875A-FBF03F07CDF2}" presName="descendantText" presStyleLbl="alignAccFollowNode1" presStyleIdx="2" presStyleCnt="3" custScaleX="110861">
        <dgm:presLayoutVars>
          <dgm:bulletEnabled val="1"/>
        </dgm:presLayoutVars>
      </dgm:prSet>
      <dgm:spPr/>
    </dgm:pt>
  </dgm:ptLst>
  <dgm:cxnLst>
    <dgm:cxn modelId="{E1536418-4929-46AB-8259-3E7409BC93EC}" type="presOf" srcId="{4815C3A0-3826-458C-81C5-7B277B3EA71C}" destId="{1F06CD38-73C9-41D7-BAC1-93A895CA4703}" srcOrd="0" destOrd="0" presId="urn:microsoft.com/office/officeart/2005/8/layout/vList5"/>
    <dgm:cxn modelId="{91BD051A-18F9-42A9-ABFC-68FAB48924DE}" srcId="{FFA013D2-95B4-43A7-B90E-56052EC12EE6}" destId="{97885E07-D30E-410E-9A0E-B73B46822C98}" srcOrd="0" destOrd="0" parTransId="{4920182D-B34E-4612-A419-F86786058B0E}" sibTransId="{E8AD92BA-EDB4-4C1C-9F48-4D70E6FDD587}"/>
    <dgm:cxn modelId="{15755621-889B-4B00-B601-FB9A58CF8C59}" type="presOf" srcId="{4E1F9FFC-8BC4-4524-A96F-F6B4F5F05BD5}" destId="{B02C4FFA-831D-4929-A4E0-08F5274A53E9}" srcOrd="0" destOrd="1" presId="urn:microsoft.com/office/officeart/2005/8/layout/vList5"/>
    <dgm:cxn modelId="{41227A2B-E0BA-4B5A-BDFD-808C1C4657EB}" type="presOf" srcId="{906F5ACC-0584-429B-83B3-536569701DC7}" destId="{49840F77-FD8A-4F14-B389-EB863FA215DA}" srcOrd="0" destOrd="0" presId="urn:microsoft.com/office/officeart/2005/8/layout/vList5"/>
    <dgm:cxn modelId="{17D69F2C-3CFD-4A34-81F3-565678349C3E}" srcId="{40D42909-DA35-4E2C-875A-FBF03F07CDF2}" destId="{4E1F9FFC-8BC4-4524-A96F-F6B4F5F05BD5}" srcOrd="1" destOrd="0" parTransId="{1CCE687A-8584-4B11-8715-31718BFCA7E9}" sibTransId="{814DDB41-0363-4138-9AEB-04D325609855}"/>
    <dgm:cxn modelId="{1820AF2D-C42E-4BC2-8F3D-DC257284C880}" srcId="{413BEECB-66B2-4F12-B2AF-444219943475}" destId="{5BB06A9A-A0BA-401C-B6A5-740A8148E57A}" srcOrd="1" destOrd="0" parTransId="{6E6164F9-F898-4AB9-A294-0D174389C1C6}" sibTransId="{547D2C34-65CB-4B2A-9FF9-E09E30544D77}"/>
    <dgm:cxn modelId="{635B8965-4292-4233-B851-E321ED3DE91A}" srcId="{40D42909-DA35-4E2C-875A-FBF03F07CDF2}" destId="{016AA04F-1FAA-4F98-8391-07289AD5A753}" srcOrd="0" destOrd="0" parTransId="{A02EA2C4-BD44-4EE3-A1AF-212EC8296E9F}" sibTransId="{9F012030-323A-46E0-A7C6-A77E09E94B04}"/>
    <dgm:cxn modelId="{E0A9E647-66F8-45DC-B8A1-59824E1EB830}" type="presOf" srcId="{97885E07-D30E-410E-9A0E-B73B46822C98}" destId="{1475B0BF-A43A-4E92-BD80-9295B07D841E}" srcOrd="0" destOrd="0" presId="urn:microsoft.com/office/officeart/2005/8/layout/vList5"/>
    <dgm:cxn modelId="{B6FF2768-C3AF-4650-A49A-B1707F4AF2DA}" type="presOf" srcId="{88CF6D14-0D5C-4B6F-9BED-42C3DEB95A46}" destId="{49840F77-FD8A-4F14-B389-EB863FA215DA}" srcOrd="0" destOrd="2" presId="urn:microsoft.com/office/officeart/2005/8/layout/vList5"/>
    <dgm:cxn modelId="{3C6A2E52-BED4-454B-BA82-36397932DA94}" srcId="{413BEECB-66B2-4F12-B2AF-444219943475}" destId="{4815C3A0-3826-458C-81C5-7B277B3EA71C}" srcOrd="0" destOrd="0" parTransId="{5A1E5912-DDFA-4C4C-B35D-DB162FA7FAC3}" sibTransId="{BBABD977-0FF7-4675-8B1D-1D9573CA7CB4}"/>
    <dgm:cxn modelId="{22A57952-B311-4AFC-913F-49E5CE7CE050}" srcId="{FFA013D2-95B4-43A7-B90E-56052EC12EE6}" destId="{413BEECB-66B2-4F12-B2AF-444219943475}" srcOrd="1" destOrd="0" parTransId="{B96D6AD8-FC31-4F32-A083-5C663EE51056}" sibTransId="{D7CD620C-E92D-417A-ABA7-EB9053E3A6D0}"/>
    <dgm:cxn modelId="{52F6CC52-CD60-41D7-AA1F-B43AF16E76D2}" type="presOf" srcId="{AD4E8AF3-A3C6-41C3-87C8-EE092A7AB642}" destId="{B02C4FFA-831D-4929-A4E0-08F5274A53E9}" srcOrd="0" destOrd="2" presId="urn:microsoft.com/office/officeart/2005/8/layout/vList5"/>
    <dgm:cxn modelId="{D1742253-C877-4022-90F2-CCF26A21AEFD}" srcId="{906F5ACC-0584-429B-83B3-536569701DC7}" destId="{88CF6D14-0D5C-4B6F-9BED-42C3DEB95A46}" srcOrd="1" destOrd="0" parTransId="{BBED8830-859B-4EC2-BCF0-D7585C54DD79}" sibTransId="{22D062FB-E9AB-4659-A3ED-D9EF01103674}"/>
    <dgm:cxn modelId="{35465A81-8DDB-41CA-91B2-05D310F86765}" srcId="{97885E07-D30E-410E-9A0E-B73B46822C98}" destId="{906F5ACC-0584-429B-83B3-536569701DC7}" srcOrd="0" destOrd="0" parTransId="{676540B7-F27C-4B46-960E-A9A7BA0D931F}" sibTransId="{04E420B3-B8AF-4D05-9335-F950CA7447C4}"/>
    <dgm:cxn modelId="{D7C7959E-530B-43DB-AE79-7B4599D65644}" type="presOf" srcId="{016AA04F-1FAA-4F98-8391-07289AD5A753}" destId="{B02C4FFA-831D-4929-A4E0-08F5274A53E9}" srcOrd="0" destOrd="0" presId="urn:microsoft.com/office/officeart/2005/8/layout/vList5"/>
    <dgm:cxn modelId="{616567A0-241D-442F-97C0-89699480C0D1}" type="presOf" srcId="{FCCC0B94-4FD3-4356-98DD-DECA561ADD92}" destId="{1F06CD38-73C9-41D7-BAC1-93A895CA4703}" srcOrd="0" destOrd="2" presId="urn:microsoft.com/office/officeart/2005/8/layout/vList5"/>
    <dgm:cxn modelId="{67205ABB-C16D-4755-8DDC-7DAD9844CEA1}" srcId="{FFA013D2-95B4-43A7-B90E-56052EC12EE6}" destId="{40D42909-DA35-4E2C-875A-FBF03F07CDF2}" srcOrd="2" destOrd="0" parTransId="{C0B4DC69-1223-419A-ABC7-DCAAA421F3A1}" sibTransId="{ED846D86-55F5-4C51-92B1-FB62A36FD089}"/>
    <dgm:cxn modelId="{4100CDC1-4AC7-48F0-9D41-2686BAC68257}" type="presOf" srcId="{53C7A0ED-B632-4010-9244-4642CAC496B6}" destId="{49840F77-FD8A-4F14-B389-EB863FA215DA}" srcOrd="0" destOrd="1" presId="urn:microsoft.com/office/officeart/2005/8/layout/vList5"/>
    <dgm:cxn modelId="{FC35E2C7-3AC0-4990-ABDD-70C523D417D8}" type="presOf" srcId="{413BEECB-66B2-4F12-B2AF-444219943475}" destId="{7EC236A8-AD6C-42C3-AABB-28538C3E032B}" srcOrd="0" destOrd="0" presId="urn:microsoft.com/office/officeart/2005/8/layout/vList5"/>
    <dgm:cxn modelId="{70899CCF-60C4-4312-AE38-6CD27C818755}" type="presOf" srcId="{5BB06A9A-A0BA-401C-B6A5-740A8148E57A}" destId="{1F06CD38-73C9-41D7-BAC1-93A895CA4703}" srcOrd="0" destOrd="1" presId="urn:microsoft.com/office/officeart/2005/8/layout/vList5"/>
    <dgm:cxn modelId="{1CE9BCD8-88F0-4BF7-8C24-0727CBCD8E4B}" type="presOf" srcId="{FFA013D2-95B4-43A7-B90E-56052EC12EE6}" destId="{EED16A4E-39A9-47DC-BD38-3A14C3211AEE}" srcOrd="0" destOrd="0" presId="urn:microsoft.com/office/officeart/2005/8/layout/vList5"/>
    <dgm:cxn modelId="{CD3E3CE3-54EB-4283-9F56-EBA44D064463}" srcId="{40D42909-DA35-4E2C-875A-FBF03F07CDF2}" destId="{AD4E8AF3-A3C6-41C3-87C8-EE092A7AB642}" srcOrd="2" destOrd="0" parTransId="{5D28D455-BB9F-4D13-96CB-ECDA6585BB30}" sibTransId="{931B28F9-9239-4AF4-9330-9642CAA3BCE4}"/>
    <dgm:cxn modelId="{690863F4-5CF7-4822-8A67-360AFD7F291B}" srcId="{906F5ACC-0584-429B-83B3-536569701DC7}" destId="{53C7A0ED-B632-4010-9244-4642CAC496B6}" srcOrd="0" destOrd="0" parTransId="{9194AB51-5A0E-41AA-9242-81E397105B9E}" sibTransId="{15F1AF8D-13E4-48FB-ABE5-C81AAE96044B}"/>
    <dgm:cxn modelId="{C45B7FFA-2752-4151-9E56-0F15504D83B3}" type="presOf" srcId="{40D42909-DA35-4E2C-875A-FBF03F07CDF2}" destId="{0DB72060-AB8A-4210-A364-F9141F4BCD9E}" srcOrd="0" destOrd="0" presId="urn:microsoft.com/office/officeart/2005/8/layout/vList5"/>
    <dgm:cxn modelId="{F47C6EFF-1237-434D-A70E-66EDAD86B822}" srcId="{413BEECB-66B2-4F12-B2AF-444219943475}" destId="{FCCC0B94-4FD3-4356-98DD-DECA561ADD92}" srcOrd="2" destOrd="0" parTransId="{6B9DF7D3-567A-4C86-AF51-07453031BACD}" sibTransId="{976F50CD-AC76-424D-A4D1-3970BA9B4DDF}"/>
    <dgm:cxn modelId="{80EE741A-8FF0-4436-87DB-0800E596E92B}" type="presParOf" srcId="{EED16A4E-39A9-47DC-BD38-3A14C3211AEE}" destId="{E1B932D0-88C5-495D-A3D8-445BA38B21BF}" srcOrd="0" destOrd="0" presId="urn:microsoft.com/office/officeart/2005/8/layout/vList5"/>
    <dgm:cxn modelId="{ACBCDFB7-CAF4-485A-B3EE-195A7C309B1D}" type="presParOf" srcId="{E1B932D0-88C5-495D-A3D8-445BA38B21BF}" destId="{1475B0BF-A43A-4E92-BD80-9295B07D841E}" srcOrd="0" destOrd="0" presId="urn:microsoft.com/office/officeart/2005/8/layout/vList5"/>
    <dgm:cxn modelId="{75BBF025-EC99-4F0D-87AF-153B7D1AD830}" type="presParOf" srcId="{E1B932D0-88C5-495D-A3D8-445BA38B21BF}" destId="{49840F77-FD8A-4F14-B389-EB863FA215DA}" srcOrd="1" destOrd="0" presId="urn:microsoft.com/office/officeart/2005/8/layout/vList5"/>
    <dgm:cxn modelId="{11DC4338-63DE-4845-8D29-FA793B87C47F}" type="presParOf" srcId="{EED16A4E-39A9-47DC-BD38-3A14C3211AEE}" destId="{8F04C1C3-35E2-4C8A-8D61-C6DD01008185}" srcOrd="1" destOrd="0" presId="urn:microsoft.com/office/officeart/2005/8/layout/vList5"/>
    <dgm:cxn modelId="{B2069129-4BD7-45E5-A9C8-88AC5EBE9AC1}" type="presParOf" srcId="{EED16A4E-39A9-47DC-BD38-3A14C3211AEE}" destId="{B306CD3E-21C3-40C3-A5AB-ABF6F6076E9E}" srcOrd="2" destOrd="0" presId="urn:microsoft.com/office/officeart/2005/8/layout/vList5"/>
    <dgm:cxn modelId="{37A20ABA-5089-4B14-B180-B260CAE42317}" type="presParOf" srcId="{B306CD3E-21C3-40C3-A5AB-ABF6F6076E9E}" destId="{7EC236A8-AD6C-42C3-AABB-28538C3E032B}" srcOrd="0" destOrd="0" presId="urn:microsoft.com/office/officeart/2005/8/layout/vList5"/>
    <dgm:cxn modelId="{3265F990-445B-47BC-89CC-B016CDB9CF3D}" type="presParOf" srcId="{B306CD3E-21C3-40C3-A5AB-ABF6F6076E9E}" destId="{1F06CD38-73C9-41D7-BAC1-93A895CA4703}" srcOrd="1" destOrd="0" presId="urn:microsoft.com/office/officeart/2005/8/layout/vList5"/>
    <dgm:cxn modelId="{307A804D-E193-4C55-8FC1-0F94302BBB64}" type="presParOf" srcId="{EED16A4E-39A9-47DC-BD38-3A14C3211AEE}" destId="{63514DD2-DDB7-4543-AF1A-4DA8C4B709F7}" srcOrd="3" destOrd="0" presId="urn:microsoft.com/office/officeart/2005/8/layout/vList5"/>
    <dgm:cxn modelId="{43470140-DE75-4571-A95B-6668CE0AB404}" type="presParOf" srcId="{EED16A4E-39A9-47DC-BD38-3A14C3211AEE}" destId="{54008730-F4FF-4999-8642-D4F7F14E5DBA}" srcOrd="4" destOrd="0" presId="urn:microsoft.com/office/officeart/2005/8/layout/vList5"/>
    <dgm:cxn modelId="{941E5CD1-EEEA-4207-921B-BEBA6E9E2591}" type="presParOf" srcId="{54008730-F4FF-4999-8642-D4F7F14E5DBA}" destId="{0DB72060-AB8A-4210-A364-F9141F4BCD9E}" srcOrd="0" destOrd="0" presId="urn:microsoft.com/office/officeart/2005/8/layout/vList5"/>
    <dgm:cxn modelId="{604846AE-378A-4626-AB23-96409AE9F8C1}" type="presParOf" srcId="{54008730-F4FF-4999-8642-D4F7F14E5DBA}" destId="{B02C4FFA-831D-4929-A4E0-08F5274A53E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148EF3-126E-41D5-95C9-659715639BD2}"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EA6FF8A-8668-469D-BF37-5FFBBA7F290A}">
      <dgm:prSet phldrT="[Text]"/>
      <dgm:spPr>
        <a:solidFill>
          <a:srgbClr val="0096D6"/>
        </a:solidFill>
        <a:ln>
          <a:solidFill>
            <a:srgbClr val="0096D6"/>
          </a:solidFill>
        </a:ln>
      </dgm:spPr>
      <dgm:t>
        <a:bodyPr/>
        <a:lstStyle/>
        <a:p>
          <a:r>
            <a:rPr lang="en-US" b="1" dirty="0">
              <a:latin typeface="Century Gothic" panose="020B0502020202020204" pitchFamily="34" charset="0"/>
            </a:rPr>
            <a:t>Communication alone can…</a:t>
          </a:r>
        </a:p>
      </dgm:t>
    </dgm:pt>
    <dgm:pt modelId="{D7C712DF-5904-4A4A-8136-8D263FCB6906}" type="parTrans" cxnId="{C259BBA0-8F95-47EF-8FF7-3C3A8DDC1236}">
      <dgm:prSet/>
      <dgm:spPr/>
      <dgm:t>
        <a:bodyPr/>
        <a:lstStyle/>
        <a:p>
          <a:endParaRPr lang="en-US"/>
        </a:p>
      </dgm:t>
    </dgm:pt>
    <dgm:pt modelId="{5D266881-D048-4546-8EEC-74D10806C995}" type="sibTrans" cxnId="{C259BBA0-8F95-47EF-8FF7-3C3A8DDC1236}">
      <dgm:prSet/>
      <dgm:spPr/>
      <dgm:t>
        <a:bodyPr/>
        <a:lstStyle/>
        <a:p>
          <a:endParaRPr lang="en-US"/>
        </a:p>
      </dgm:t>
    </dgm:pt>
    <dgm:pt modelId="{6841E29B-E99E-417C-8261-2EA663F50397}">
      <dgm:prSet phldrT="[Text]"/>
      <dgm:spPr/>
      <dgm:t>
        <a:bodyPr/>
        <a:lstStyle/>
        <a:p>
          <a:r>
            <a:rPr lang="en-US" dirty="0">
              <a:solidFill>
                <a:srgbClr val="004065"/>
              </a:solidFill>
              <a:effectLst/>
              <a:latin typeface="+mn-lt"/>
              <a:ea typeface="+mn-ea"/>
              <a:cs typeface="+mn-cs"/>
            </a:rPr>
            <a:t>Increase the intended audience’s knowledge and awareness of a health issue, problem or solution</a:t>
          </a:r>
          <a:endParaRPr lang="en-US" dirty="0">
            <a:solidFill>
              <a:srgbClr val="004065"/>
            </a:solidFill>
          </a:endParaRPr>
        </a:p>
      </dgm:t>
    </dgm:pt>
    <dgm:pt modelId="{AD46C272-8A21-4A60-A189-42BCF9D73D13}" type="parTrans" cxnId="{D9FB119C-624E-45B0-9AA8-34A31F5A3F8F}">
      <dgm:prSet/>
      <dgm:spPr/>
      <dgm:t>
        <a:bodyPr/>
        <a:lstStyle/>
        <a:p>
          <a:endParaRPr lang="en-US"/>
        </a:p>
      </dgm:t>
    </dgm:pt>
    <dgm:pt modelId="{21F07E31-6985-47F3-8DDD-B04039D68318}" type="sibTrans" cxnId="{D9FB119C-624E-45B0-9AA8-34A31F5A3F8F}">
      <dgm:prSet/>
      <dgm:spPr/>
      <dgm:t>
        <a:bodyPr/>
        <a:lstStyle/>
        <a:p>
          <a:endParaRPr lang="en-US"/>
        </a:p>
      </dgm:t>
    </dgm:pt>
    <dgm:pt modelId="{0C2E06A3-B1CA-4932-BB90-B6EAD2BE3C95}">
      <dgm:prSet phldrT="[Text]"/>
      <dgm:spPr>
        <a:solidFill>
          <a:srgbClr val="0096D6"/>
        </a:solidFill>
        <a:ln>
          <a:solidFill>
            <a:srgbClr val="0096D6"/>
          </a:solidFill>
        </a:ln>
      </dgm:spPr>
      <dgm:t>
        <a:bodyPr/>
        <a:lstStyle/>
        <a:p>
          <a:r>
            <a:rPr lang="en-US" b="1" dirty="0">
              <a:solidFill>
                <a:schemeClr val="bg1"/>
              </a:solidFill>
              <a:effectLst/>
              <a:latin typeface="Century Gothic" panose="020B0502020202020204" pitchFamily="34" charset="0"/>
              <a:ea typeface="+mn-ea"/>
              <a:cs typeface="+mn-cs"/>
            </a:rPr>
            <a:t>Communication + other strategies can…</a:t>
          </a:r>
          <a:endParaRPr lang="en-US" b="1" dirty="0">
            <a:solidFill>
              <a:schemeClr val="bg1"/>
            </a:solidFill>
            <a:latin typeface="Century Gothic" panose="020B0502020202020204" pitchFamily="34" charset="0"/>
          </a:endParaRPr>
        </a:p>
      </dgm:t>
    </dgm:pt>
    <dgm:pt modelId="{AEF61262-4F33-442F-A9C2-0C527A147DB1}" type="parTrans" cxnId="{4266FFAD-60FC-4E80-B74A-515255805BF5}">
      <dgm:prSet/>
      <dgm:spPr/>
      <dgm:t>
        <a:bodyPr/>
        <a:lstStyle/>
        <a:p>
          <a:endParaRPr lang="en-US"/>
        </a:p>
      </dgm:t>
    </dgm:pt>
    <dgm:pt modelId="{79D1C3B4-CAF1-4068-8C98-8BE07D106C06}" type="sibTrans" cxnId="{4266FFAD-60FC-4E80-B74A-515255805BF5}">
      <dgm:prSet/>
      <dgm:spPr/>
      <dgm:t>
        <a:bodyPr/>
        <a:lstStyle/>
        <a:p>
          <a:endParaRPr lang="en-US"/>
        </a:p>
      </dgm:t>
    </dgm:pt>
    <dgm:pt modelId="{6A35B8B7-9BC2-4FC5-8EA8-D3B6F0EAEC0D}">
      <dgm:prSet phldrT="[Text]"/>
      <dgm:spPr/>
      <dgm:t>
        <a:bodyPr/>
        <a:lstStyle/>
        <a:p>
          <a:r>
            <a:rPr lang="en-US" dirty="0">
              <a:solidFill>
                <a:srgbClr val="004065"/>
              </a:solidFill>
              <a:effectLst/>
              <a:latin typeface="+mn-lt"/>
              <a:ea typeface="+mn-ea"/>
              <a:cs typeface="+mn-cs"/>
            </a:rPr>
            <a:t>Cause sustained change in which an individual adopts and maintains a new health behavior or an organization adopts and maintains a new policy direction</a:t>
          </a:r>
          <a:endParaRPr lang="en-US" dirty="0">
            <a:solidFill>
              <a:srgbClr val="004065"/>
            </a:solidFill>
          </a:endParaRPr>
        </a:p>
      </dgm:t>
    </dgm:pt>
    <dgm:pt modelId="{E638CC7C-A7DA-4315-98E2-AA210EB9491B}" type="parTrans" cxnId="{0054832C-8CE5-4102-A1A8-698B2B3B909A}">
      <dgm:prSet/>
      <dgm:spPr/>
      <dgm:t>
        <a:bodyPr/>
        <a:lstStyle/>
        <a:p>
          <a:endParaRPr lang="en-US"/>
        </a:p>
      </dgm:t>
    </dgm:pt>
    <dgm:pt modelId="{8A4DA9C3-C93B-4FE7-8269-E52FAF1C87F8}" type="sibTrans" cxnId="{0054832C-8CE5-4102-A1A8-698B2B3B909A}">
      <dgm:prSet/>
      <dgm:spPr/>
      <dgm:t>
        <a:bodyPr/>
        <a:lstStyle/>
        <a:p>
          <a:endParaRPr lang="en-US"/>
        </a:p>
      </dgm:t>
    </dgm:pt>
    <dgm:pt modelId="{BD102B17-1889-4885-81B3-65A4E29FA8F5}">
      <dgm:prSet phldrT="[Text]"/>
      <dgm:spPr>
        <a:solidFill>
          <a:srgbClr val="0096D6"/>
        </a:solidFill>
        <a:ln>
          <a:solidFill>
            <a:srgbClr val="0096D6"/>
          </a:solidFill>
        </a:ln>
      </dgm:spPr>
      <dgm:t>
        <a:bodyPr/>
        <a:lstStyle/>
        <a:p>
          <a:r>
            <a:rPr lang="en-US" b="1" dirty="0">
              <a:latin typeface="Century Gothic" panose="020B0502020202020204" pitchFamily="34" charset="0"/>
            </a:rPr>
            <a:t>Communication cannot…</a:t>
          </a:r>
        </a:p>
      </dgm:t>
    </dgm:pt>
    <dgm:pt modelId="{4AC61F1C-0E62-45DB-875D-0BD404D5F760}" type="parTrans" cxnId="{2AE4A5C9-CF45-4BE8-8BD5-BD184205AED0}">
      <dgm:prSet/>
      <dgm:spPr/>
      <dgm:t>
        <a:bodyPr/>
        <a:lstStyle/>
        <a:p>
          <a:endParaRPr lang="en-US"/>
        </a:p>
      </dgm:t>
    </dgm:pt>
    <dgm:pt modelId="{3FFFCD1D-0ABF-4459-8493-96804F312B06}" type="sibTrans" cxnId="{2AE4A5C9-CF45-4BE8-8BD5-BD184205AED0}">
      <dgm:prSet/>
      <dgm:spPr/>
      <dgm:t>
        <a:bodyPr/>
        <a:lstStyle/>
        <a:p>
          <a:endParaRPr lang="en-US"/>
        </a:p>
      </dgm:t>
    </dgm:pt>
    <dgm:pt modelId="{973E2C79-EAC7-464F-AE12-81F681B8EE69}">
      <dgm:prSet phldrT="[Text]"/>
      <dgm:spPr/>
      <dgm:t>
        <a:bodyPr/>
        <a:lstStyle/>
        <a:p>
          <a:r>
            <a:rPr lang="en-US" dirty="0">
              <a:solidFill>
                <a:srgbClr val="004065"/>
              </a:solidFill>
              <a:effectLst/>
              <a:latin typeface="+mn-lt"/>
              <a:ea typeface="+mn-ea"/>
              <a:cs typeface="+mn-cs"/>
            </a:rPr>
            <a:t>Compensate for inadequate health care or access to health care services</a:t>
          </a:r>
          <a:endParaRPr lang="en-US" dirty="0">
            <a:solidFill>
              <a:srgbClr val="004065"/>
            </a:solidFill>
          </a:endParaRPr>
        </a:p>
      </dgm:t>
    </dgm:pt>
    <dgm:pt modelId="{465713E3-B09F-45C4-A0F3-30507A0666CF}" type="parTrans" cxnId="{B2549B1B-22EE-4780-AEF7-FEB9F0249F0D}">
      <dgm:prSet/>
      <dgm:spPr/>
      <dgm:t>
        <a:bodyPr/>
        <a:lstStyle/>
        <a:p>
          <a:endParaRPr lang="en-US"/>
        </a:p>
      </dgm:t>
    </dgm:pt>
    <dgm:pt modelId="{8F5000F6-0254-4222-B683-89B8062998C0}" type="sibTrans" cxnId="{B2549B1B-22EE-4780-AEF7-FEB9F0249F0D}">
      <dgm:prSet/>
      <dgm:spPr/>
      <dgm:t>
        <a:bodyPr/>
        <a:lstStyle/>
        <a:p>
          <a:endParaRPr lang="en-US"/>
        </a:p>
      </dgm:t>
    </dgm:pt>
    <dgm:pt modelId="{FE2B7CAF-5CC6-42AC-AE8B-8B915CD4214C}">
      <dgm:prSet/>
      <dgm:spPr/>
      <dgm:t>
        <a:bodyPr/>
        <a:lstStyle/>
        <a:p>
          <a:r>
            <a:rPr lang="en-US" dirty="0">
              <a:solidFill>
                <a:srgbClr val="004065"/>
              </a:solidFill>
              <a:effectLst/>
              <a:latin typeface="+mn-lt"/>
              <a:ea typeface="+mn-ea"/>
              <a:cs typeface="+mn-cs"/>
            </a:rPr>
            <a:t>Influence perceptions, beliefs and attitudes that may change social norms</a:t>
          </a:r>
        </a:p>
      </dgm:t>
    </dgm:pt>
    <dgm:pt modelId="{A672DE17-4311-4A4B-8DBA-8E68EAA5C41D}" type="parTrans" cxnId="{8DBF1EC3-B592-4942-9887-2AAFBEE01794}">
      <dgm:prSet/>
      <dgm:spPr/>
      <dgm:t>
        <a:bodyPr/>
        <a:lstStyle/>
        <a:p>
          <a:endParaRPr lang="en-US"/>
        </a:p>
      </dgm:t>
    </dgm:pt>
    <dgm:pt modelId="{5615A124-450E-42D1-9206-F21CD59A24C5}" type="sibTrans" cxnId="{8DBF1EC3-B592-4942-9887-2AAFBEE01794}">
      <dgm:prSet/>
      <dgm:spPr/>
      <dgm:t>
        <a:bodyPr/>
        <a:lstStyle/>
        <a:p>
          <a:endParaRPr lang="en-US"/>
        </a:p>
      </dgm:t>
    </dgm:pt>
    <dgm:pt modelId="{140C4FA5-62C6-4E14-B3CA-FCB35BA94C26}">
      <dgm:prSet/>
      <dgm:spPr/>
      <dgm:t>
        <a:bodyPr/>
        <a:lstStyle/>
        <a:p>
          <a:r>
            <a:rPr lang="en-US">
              <a:solidFill>
                <a:srgbClr val="004065"/>
              </a:solidFill>
              <a:effectLst/>
              <a:latin typeface="+mn-lt"/>
              <a:ea typeface="+mn-ea"/>
              <a:cs typeface="+mn-cs"/>
            </a:rPr>
            <a:t>Prompt action</a:t>
          </a:r>
          <a:endParaRPr lang="en-US" dirty="0">
            <a:solidFill>
              <a:srgbClr val="004065"/>
            </a:solidFill>
            <a:effectLst/>
            <a:latin typeface="+mn-lt"/>
            <a:ea typeface="+mn-ea"/>
            <a:cs typeface="+mn-cs"/>
          </a:endParaRPr>
        </a:p>
      </dgm:t>
    </dgm:pt>
    <dgm:pt modelId="{0143A544-E23F-403E-B041-C5A306A011FD}" type="parTrans" cxnId="{1F604D65-1973-4118-A7F5-2492F921EADE}">
      <dgm:prSet/>
      <dgm:spPr/>
      <dgm:t>
        <a:bodyPr/>
        <a:lstStyle/>
        <a:p>
          <a:endParaRPr lang="en-US"/>
        </a:p>
      </dgm:t>
    </dgm:pt>
    <dgm:pt modelId="{70846223-26B3-4006-8E17-4B40F88BE66D}" type="sibTrans" cxnId="{1F604D65-1973-4118-A7F5-2492F921EADE}">
      <dgm:prSet/>
      <dgm:spPr/>
      <dgm:t>
        <a:bodyPr/>
        <a:lstStyle/>
        <a:p>
          <a:endParaRPr lang="en-US"/>
        </a:p>
      </dgm:t>
    </dgm:pt>
    <dgm:pt modelId="{032D5E81-7634-478A-8E79-64ED0C14D34E}">
      <dgm:prSet/>
      <dgm:spPr/>
      <dgm:t>
        <a:bodyPr/>
        <a:lstStyle/>
        <a:p>
          <a:r>
            <a:rPr lang="en-US" dirty="0">
              <a:solidFill>
                <a:srgbClr val="004065"/>
              </a:solidFill>
              <a:effectLst/>
              <a:latin typeface="+mn-lt"/>
              <a:ea typeface="+mn-ea"/>
              <a:cs typeface="+mn-cs"/>
            </a:rPr>
            <a:t>Demonstrate or illustrate healthy skills</a:t>
          </a:r>
        </a:p>
      </dgm:t>
    </dgm:pt>
    <dgm:pt modelId="{25907DAD-1F66-49ED-BAD1-D54F69B97BC8}" type="parTrans" cxnId="{F6DDB17F-1836-4E10-8C2C-195E952D6787}">
      <dgm:prSet/>
      <dgm:spPr/>
      <dgm:t>
        <a:bodyPr/>
        <a:lstStyle/>
        <a:p>
          <a:endParaRPr lang="en-US"/>
        </a:p>
      </dgm:t>
    </dgm:pt>
    <dgm:pt modelId="{B714A2FA-532C-4243-AB09-684FC183FCA6}" type="sibTrans" cxnId="{F6DDB17F-1836-4E10-8C2C-195E952D6787}">
      <dgm:prSet/>
      <dgm:spPr/>
      <dgm:t>
        <a:bodyPr/>
        <a:lstStyle/>
        <a:p>
          <a:endParaRPr lang="en-US"/>
        </a:p>
      </dgm:t>
    </dgm:pt>
    <dgm:pt modelId="{A94DFB01-A907-4D7B-AB74-E42AA704CA74}">
      <dgm:prSet/>
      <dgm:spPr/>
      <dgm:t>
        <a:bodyPr/>
        <a:lstStyle/>
        <a:p>
          <a:r>
            <a:rPr lang="en-US" dirty="0">
              <a:solidFill>
                <a:srgbClr val="004065"/>
              </a:solidFill>
              <a:effectLst/>
              <a:latin typeface="+mn-lt"/>
              <a:ea typeface="+mn-ea"/>
              <a:cs typeface="+mn-cs"/>
            </a:rPr>
            <a:t>Reinforce knowledge, attitudes or behavior</a:t>
          </a:r>
        </a:p>
      </dgm:t>
    </dgm:pt>
    <dgm:pt modelId="{DFCE999B-BFF3-485B-B730-FF5CE57917E0}" type="parTrans" cxnId="{D5EF048A-E097-44ED-A9E6-42DDA5473545}">
      <dgm:prSet/>
      <dgm:spPr/>
      <dgm:t>
        <a:bodyPr/>
        <a:lstStyle/>
        <a:p>
          <a:endParaRPr lang="en-US"/>
        </a:p>
      </dgm:t>
    </dgm:pt>
    <dgm:pt modelId="{BD671CE7-8EE1-41F9-954A-E4E70DE90C2A}" type="sibTrans" cxnId="{D5EF048A-E097-44ED-A9E6-42DDA5473545}">
      <dgm:prSet/>
      <dgm:spPr/>
      <dgm:t>
        <a:bodyPr/>
        <a:lstStyle/>
        <a:p>
          <a:endParaRPr lang="en-US"/>
        </a:p>
      </dgm:t>
    </dgm:pt>
    <dgm:pt modelId="{ECF6C382-732C-4C6F-8B18-E3B5404CA112}">
      <dgm:prSet/>
      <dgm:spPr/>
      <dgm:t>
        <a:bodyPr/>
        <a:lstStyle/>
        <a:p>
          <a:r>
            <a:rPr lang="en-US">
              <a:solidFill>
                <a:srgbClr val="004065"/>
              </a:solidFill>
              <a:effectLst/>
              <a:latin typeface="+mn-lt"/>
              <a:ea typeface="+mn-ea"/>
              <a:cs typeface="+mn-cs"/>
            </a:rPr>
            <a:t>Show the benefit of behavior change</a:t>
          </a:r>
          <a:endParaRPr lang="en-US" dirty="0">
            <a:solidFill>
              <a:srgbClr val="004065"/>
            </a:solidFill>
            <a:effectLst/>
            <a:latin typeface="+mn-lt"/>
            <a:ea typeface="+mn-ea"/>
            <a:cs typeface="+mn-cs"/>
          </a:endParaRPr>
        </a:p>
      </dgm:t>
    </dgm:pt>
    <dgm:pt modelId="{33955B21-B049-4E10-94C6-8211D776AFAB}" type="parTrans" cxnId="{AEF4527B-AEE8-4C0B-84D3-F565C12E2D8D}">
      <dgm:prSet/>
      <dgm:spPr/>
      <dgm:t>
        <a:bodyPr/>
        <a:lstStyle/>
        <a:p>
          <a:endParaRPr lang="en-US"/>
        </a:p>
      </dgm:t>
    </dgm:pt>
    <dgm:pt modelId="{C6ED93FF-6158-49AC-B35A-10D20A1B9135}" type="sibTrans" cxnId="{AEF4527B-AEE8-4C0B-84D3-F565C12E2D8D}">
      <dgm:prSet/>
      <dgm:spPr/>
      <dgm:t>
        <a:bodyPr/>
        <a:lstStyle/>
        <a:p>
          <a:endParaRPr lang="en-US"/>
        </a:p>
      </dgm:t>
    </dgm:pt>
    <dgm:pt modelId="{2BA7B1E3-B10A-4B9F-8652-30C0B97B71FB}">
      <dgm:prSet/>
      <dgm:spPr/>
      <dgm:t>
        <a:bodyPr/>
        <a:lstStyle/>
        <a:p>
          <a:r>
            <a:rPr lang="en-US">
              <a:solidFill>
                <a:srgbClr val="004065"/>
              </a:solidFill>
              <a:effectLst/>
              <a:latin typeface="+mn-lt"/>
              <a:ea typeface="+mn-ea"/>
              <a:cs typeface="+mn-cs"/>
            </a:rPr>
            <a:t>Advocate a position on a health issue or policy</a:t>
          </a:r>
          <a:endParaRPr lang="en-US" dirty="0">
            <a:solidFill>
              <a:srgbClr val="004065"/>
            </a:solidFill>
            <a:effectLst/>
            <a:latin typeface="+mn-lt"/>
            <a:ea typeface="+mn-ea"/>
            <a:cs typeface="+mn-cs"/>
          </a:endParaRPr>
        </a:p>
      </dgm:t>
    </dgm:pt>
    <dgm:pt modelId="{FB1A21D4-6629-469B-8FA6-1F903023A44E}" type="parTrans" cxnId="{25C076A2-DDB2-47AB-92F8-3A8424ADEEAE}">
      <dgm:prSet/>
      <dgm:spPr/>
      <dgm:t>
        <a:bodyPr/>
        <a:lstStyle/>
        <a:p>
          <a:endParaRPr lang="en-US"/>
        </a:p>
      </dgm:t>
    </dgm:pt>
    <dgm:pt modelId="{CC444474-D359-4302-AA47-27821DA0AAB7}" type="sibTrans" cxnId="{25C076A2-DDB2-47AB-92F8-3A8424ADEEAE}">
      <dgm:prSet/>
      <dgm:spPr/>
      <dgm:t>
        <a:bodyPr/>
        <a:lstStyle/>
        <a:p>
          <a:endParaRPr lang="en-US"/>
        </a:p>
      </dgm:t>
    </dgm:pt>
    <dgm:pt modelId="{AE1A97A1-A23F-4236-ABE8-407D32E098A4}">
      <dgm:prSet/>
      <dgm:spPr/>
      <dgm:t>
        <a:bodyPr/>
        <a:lstStyle/>
        <a:p>
          <a:r>
            <a:rPr lang="en-US">
              <a:solidFill>
                <a:srgbClr val="004065"/>
              </a:solidFill>
              <a:effectLst/>
              <a:latin typeface="+mn-lt"/>
              <a:ea typeface="+mn-ea"/>
              <a:cs typeface="+mn-cs"/>
            </a:rPr>
            <a:t>Increase demand or support for health services</a:t>
          </a:r>
          <a:endParaRPr lang="en-US" dirty="0">
            <a:solidFill>
              <a:srgbClr val="004065"/>
            </a:solidFill>
            <a:effectLst/>
            <a:latin typeface="+mn-lt"/>
            <a:ea typeface="+mn-ea"/>
            <a:cs typeface="+mn-cs"/>
          </a:endParaRPr>
        </a:p>
      </dgm:t>
    </dgm:pt>
    <dgm:pt modelId="{B8921DC1-663C-4CC1-B148-B0D0632094FF}" type="parTrans" cxnId="{3FB11EBE-F0AB-4801-B729-B0AC21A3ABBB}">
      <dgm:prSet/>
      <dgm:spPr/>
      <dgm:t>
        <a:bodyPr/>
        <a:lstStyle/>
        <a:p>
          <a:endParaRPr lang="en-US"/>
        </a:p>
      </dgm:t>
    </dgm:pt>
    <dgm:pt modelId="{731B3122-8895-453F-AFC3-64207F2381C0}" type="sibTrans" cxnId="{3FB11EBE-F0AB-4801-B729-B0AC21A3ABBB}">
      <dgm:prSet/>
      <dgm:spPr/>
      <dgm:t>
        <a:bodyPr/>
        <a:lstStyle/>
        <a:p>
          <a:endParaRPr lang="en-US"/>
        </a:p>
      </dgm:t>
    </dgm:pt>
    <dgm:pt modelId="{BFAE5291-5D66-437B-B060-7E2C18E968E1}">
      <dgm:prSet/>
      <dgm:spPr/>
      <dgm:t>
        <a:bodyPr/>
        <a:lstStyle/>
        <a:p>
          <a:r>
            <a:rPr lang="en-US">
              <a:solidFill>
                <a:srgbClr val="004065"/>
              </a:solidFill>
              <a:effectLst/>
              <a:latin typeface="+mn-lt"/>
              <a:ea typeface="+mn-ea"/>
              <a:cs typeface="+mn-cs"/>
            </a:rPr>
            <a:t>Refute myths and misconceptions</a:t>
          </a:r>
          <a:endParaRPr lang="en-US" dirty="0">
            <a:solidFill>
              <a:srgbClr val="004065"/>
            </a:solidFill>
            <a:effectLst/>
            <a:latin typeface="+mn-lt"/>
            <a:ea typeface="+mn-ea"/>
            <a:cs typeface="+mn-cs"/>
          </a:endParaRPr>
        </a:p>
      </dgm:t>
    </dgm:pt>
    <dgm:pt modelId="{0B6B7182-EEE9-4397-8BAC-6FE461A7507C}" type="parTrans" cxnId="{C9E6BB98-B86D-4949-8309-C908538AB8BF}">
      <dgm:prSet/>
      <dgm:spPr/>
      <dgm:t>
        <a:bodyPr/>
        <a:lstStyle/>
        <a:p>
          <a:endParaRPr lang="en-US"/>
        </a:p>
      </dgm:t>
    </dgm:pt>
    <dgm:pt modelId="{9E6DEFB1-63EA-423F-B9F4-DC3F491EED8E}" type="sibTrans" cxnId="{C9E6BB98-B86D-4949-8309-C908538AB8BF}">
      <dgm:prSet/>
      <dgm:spPr/>
      <dgm:t>
        <a:bodyPr/>
        <a:lstStyle/>
        <a:p>
          <a:endParaRPr lang="en-US"/>
        </a:p>
      </dgm:t>
    </dgm:pt>
    <dgm:pt modelId="{9245D96A-3EF6-47BC-94C5-16668CDD6F69}">
      <dgm:prSet/>
      <dgm:spPr/>
      <dgm:t>
        <a:bodyPr/>
        <a:lstStyle/>
        <a:p>
          <a:r>
            <a:rPr lang="en-US" dirty="0">
              <a:solidFill>
                <a:srgbClr val="004065"/>
              </a:solidFill>
              <a:effectLst/>
              <a:latin typeface="+mn-lt"/>
              <a:ea typeface="+mn-ea"/>
              <a:cs typeface="+mn-cs"/>
            </a:rPr>
            <a:t>Strengthen organizational relationships</a:t>
          </a:r>
        </a:p>
      </dgm:t>
    </dgm:pt>
    <dgm:pt modelId="{4B1AF1E9-DC3A-40BD-A6BB-E7E20012F673}" type="parTrans" cxnId="{664CD162-F6BE-44B2-B055-BF0ABE004D69}">
      <dgm:prSet/>
      <dgm:spPr/>
      <dgm:t>
        <a:bodyPr/>
        <a:lstStyle/>
        <a:p>
          <a:endParaRPr lang="en-US"/>
        </a:p>
      </dgm:t>
    </dgm:pt>
    <dgm:pt modelId="{DDE34591-49E7-45B7-8745-CA68F0B10A8D}" type="sibTrans" cxnId="{664CD162-F6BE-44B2-B055-BF0ABE004D69}">
      <dgm:prSet/>
      <dgm:spPr/>
      <dgm:t>
        <a:bodyPr/>
        <a:lstStyle/>
        <a:p>
          <a:endParaRPr lang="en-US"/>
        </a:p>
      </dgm:t>
    </dgm:pt>
    <dgm:pt modelId="{923395EC-2EB9-4D4B-A500-E0D9D64401CA}">
      <dgm:prSet/>
      <dgm:spPr/>
      <dgm:t>
        <a:bodyPr/>
        <a:lstStyle/>
        <a:p>
          <a:r>
            <a:rPr lang="en-US" dirty="0">
              <a:solidFill>
                <a:srgbClr val="004065"/>
              </a:solidFill>
              <a:effectLst/>
              <a:latin typeface="+mn-lt"/>
              <a:ea typeface="+mn-ea"/>
              <a:cs typeface="+mn-cs"/>
            </a:rPr>
            <a:t>Overcome barriers/systematic problems, such as insufficient access to care</a:t>
          </a:r>
        </a:p>
      </dgm:t>
    </dgm:pt>
    <dgm:pt modelId="{21DFFF25-3FCF-43FC-B63D-196CF63B0D06}" type="parTrans" cxnId="{EE5AC67B-1631-41F6-9FAF-5136FC2CA239}">
      <dgm:prSet/>
      <dgm:spPr/>
      <dgm:t>
        <a:bodyPr/>
        <a:lstStyle/>
        <a:p>
          <a:endParaRPr lang="en-US"/>
        </a:p>
      </dgm:t>
    </dgm:pt>
    <dgm:pt modelId="{5738CCD0-6ECC-409B-9D9E-4DE518627768}" type="sibTrans" cxnId="{EE5AC67B-1631-41F6-9FAF-5136FC2CA239}">
      <dgm:prSet/>
      <dgm:spPr/>
      <dgm:t>
        <a:bodyPr/>
        <a:lstStyle/>
        <a:p>
          <a:endParaRPr lang="en-US"/>
        </a:p>
      </dgm:t>
    </dgm:pt>
    <dgm:pt modelId="{AE9A3640-CFBD-4964-AA24-5A3737D3E329}">
      <dgm:prSet/>
      <dgm:spPr/>
      <dgm:t>
        <a:bodyPr/>
        <a:lstStyle/>
        <a:p>
          <a:r>
            <a:rPr lang="en-US" dirty="0">
              <a:solidFill>
                <a:srgbClr val="004065"/>
              </a:solidFill>
              <a:effectLst/>
              <a:latin typeface="+mn-lt"/>
              <a:ea typeface="+mn-ea"/>
              <a:cs typeface="+mn-cs"/>
            </a:rPr>
            <a:t>Produce sustained change in complex health behaviors without the support of a larger program for change, including components addressing health care services, technology and changes in regulations and policy</a:t>
          </a:r>
        </a:p>
      </dgm:t>
    </dgm:pt>
    <dgm:pt modelId="{4E77C62B-B35F-4C88-AF71-6D2BA86E25AA}" type="parTrans" cxnId="{AA3D20FC-14AB-41AD-9412-E7758659EB9B}">
      <dgm:prSet/>
      <dgm:spPr/>
      <dgm:t>
        <a:bodyPr/>
        <a:lstStyle/>
        <a:p>
          <a:endParaRPr lang="en-US"/>
        </a:p>
      </dgm:t>
    </dgm:pt>
    <dgm:pt modelId="{7B6E5AC0-B9F9-4044-919A-F592A74D7FA0}" type="sibTrans" cxnId="{AA3D20FC-14AB-41AD-9412-E7758659EB9B}">
      <dgm:prSet/>
      <dgm:spPr/>
      <dgm:t>
        <a:bodyPr/>
        <a:lstStyle/>
        <a:p>
          <a:endParaRPr lang="en-US"/>
        </a:p>
      </dgm:t>
    </dgm:pt>
    <dgm:pt modelId="{34A91356-D0E1-4689-812D-F5E855B332CD}">
      <dgm:prSet/>
      <dgm:spPr/>
      <dgm:t>
        <a:bodyPr/>
        <a:lstStyle/>
        <a:p>
          <a:r>
            <a:rPr lang="en-US" dirty="0">
              <a:solidFill>
                <a:srgbClr val="004065"/>
              </a:solidFill>
              <a:effectLst/>
              <a:latin typeface="+mn-lt"/>
              <a:ea typeface="+mn-ea"/>
              <a:cs typeface="+mn-cs"/>
            </a:rPr>
            <a:t>Be equally effective in addressing all issues or relaying all messages because the topic or suggested behavior change may be complex, because the intended audience may have preconceptions about the topic or message sender or because the topic may be controversial</a:t>
          </a:r>
          <a:endParaRPr lang="en-US" dirty="0">
            <a:solidFill>
              <a:srgbClr val="004065"/>
            </a:solidFill>
          </a:endParaRPr>
        </a:p>
      </dgm:t>
    </dgm:pt>
    <dgm:pt modelId="{8A76C693-2666-4C2D-89A7-8088B6D6BAE1}" type="parTrans" cxnId="{314C0A8A-0E80-4259-88AE-B34139EC7F27}">
      <dgm:prSet/>
      <dgm:spPr/>
      <dgm:t>
        <a:bodyPr/>
        <a:lstStyle/>
        <a:p>
          <a:endParaRPr lang="en-US"/>
        </a:p>
      </dgm:t>
    </dgm:pt>
    <dgm:pt modelId="{C831AF41-130A-4610-B542-F90D1796E044}" type="sibTrans" cxnId="{314C0A8A-0E80-4259-88AE-B34139EC7F27}">
      <dgm:prSet/>
      <dgm:spPr/>
      <dgm:t>
        <a:bodyPr/>
        <a:lstStyle/>
        <a:p>
          <a:endParaRPr lang="en-US"/>
        </a:p>
      </dgm:t>
    </dgm:pt>
    <dgm:pt modelId="{8F4D285C-48E7-4E0A-8312-D6EF5D7A3664}" type="pres">
      <dgm:prSet presAssocID="{1B148EF3-126E-41D5-95C9-659715639BD2}" presName="Name0" presStyleCnt="0">
        <dgm:presLayoutVars>
          <dgm:dir/>
          <dgm:animLvl val="lvl"/>
          <dgm:resizeHandles val="exact"/>
        </dgm:presLayoutVars>
      </dgm:prSet>
      <dgm:spPr/>
    </dgm:pt>
    <dgm:pt modelId="{111D7F19-5728-493E-BCF8-BB890F2294A7}" type="pres">
      <dgm:prSet presAssocID="{9EA6FF8A-8668-469D-BF37-5FFBBA7F290A}" presName="composite" presStyleCnt="0"/>
      <dgm:spPr/>
    </dgm:pt>
    <dgm:pt modelId="{4981E544-45EC-4248-8302-D9E66A006890}" type="pres">
      <dgm:prSet presAssocID="{9EA6FF8A-8668-469D-BF37-5FFBBA7F290A}" presName="parTx" presStyleLbl="alignNode1" presStyleIdx="0" presStyleCnt="3">
        <dgm:presLayoutVars>
          <dgm:chMax val="0"/>
          <dgm:chPref val="0"/>
          <dgm:bulletEnabled val="1"/>
        </dgm:presLayoutVars>
      </dgm:prSet>
      <dgm:spPr/>
    </dgm:pt>
    <dgm:pt modelId="{19D36AEC-5C47-43CE-87EE-6B7ECFB22288}" type="pres">
      <dgm:prSet presAssocID="{9EA6FF8A-8668-469D-BF37-5FFBBA7F290A}" presName="desTx" presStyleLbl="alignAccFollowNode1" presStyleIdx="0" presStyleCnt="3">
        <dgm:presLayoutVars>
          <dgm:bulletEnabled val="1"/>
        </dgm:presLayoutVars>
      </dgm:prSet>
      <dgm:spPr/>
    </dgm:pt>
    <dgm:pt modelId="{DBA6733F-BD0D-4C71-815D-1FDB18EB42BC}" type="pres">
      <dgm:prSet presAssocID="{5D266881-D048-4546-8EEC-74D10806C995}" presName="space" presStyleCnt="0"/>
      <dgm:spPr/>
    </dgm:pt>
    <dgm:pt modelId="{B193D592-ECC7-4C7C-933A-A6A48CF79710}" type="pres">
      <dgm:prSet presAssocID="{0C2E06A3-B1CA-4932-BB90-B6EAD2BE3C95}" presName="composite" presStyleCnt="0"/>
      <dgm:spPr/>
    </dgm:pt>
    <dgm:pt modelId="{21B2E770-CE9D-427C-A2F3-7882081F9184}" type="pres">
      <dgm:prSet presAssocID="{0C2E06A3-B1CA-4932-BB90-B6EAD2BE3C95}" presName="parTx" presStyleLbl="alignNode1" presStyleIdx="1" presStyleCnt="3">
        <dgm:presLayoutVars>
          <dgm:chMax val="0"/>
          <dgm:chPref val="0"/>
          <dgm:bulletEnabled val="1"/>
        </dgm:presLayoutVars>
      </dgm:prSet>
      <dgm:spPr/>
    </dgm:pt>
    <dgm:pt modelId="{D2975A7C-313B-4948-A73D-4C62CD40A588}" type="pres">
      <dgm:prSet presAssocID="{0C2E06A3-B1CA-4932-BB90-B6EAD2BE3C95}" presName="desTx" presStyleLbl="alignAccFollowNode1" presStyleIdx="1" presStyleCnt="3">
        <dgm:presLayoutVars>
          <dgm:bulletEnabled val="1"/>
        </dgm:presLayoutVars>
      </dgm:prSet>
      <dgm:spPr/>
    </dgm:pt>
    <dgm:pt modelId="{D6E59302-C052-4650-B18D-FB7146A1970C}" type="pres">
      <dgm:prSet presAssocID="{79D1C3B4-CAF1-4068-8C98-8BE07D106C06}" presName="space" presStyleCnt="0"/>
      <dgm:spPr/>
    </dgm:pt>
    <dgm:pt modelId="{817E7500-10E9-49D5-8312-E260C4D3977A}" type="pres">
      <dgm:prSet presAssocID="{BD102B17-1889-4885-81B3-65A4E29FA8F5}" presName="composite" presStyleCnt="0"/>
      <dgm:spPr/>
    </dgm:pt>
    <dgm:pt modelId="{97A8C17C-1E9B-4199-9B90-7562E8C4F4E0}" type="pres">
      <dgm:prSet presAssocID="{BD102B17-1889-4885-81B3-65A4E29FA8F5}" presName="parTx" presStyleLbl="alignNode1" presStyleIdx="2" presStyleCnt="3">
        <dgm:presLayoutVars>
          <dgm:chMax val="0"/>
          <dgm:chPref val="0"/>
          <dgm:bulletEnabled val="1"/>
        </dgm:presLayoutVars>
      </dgm:prSet>
      <dgm:spPr/>
    </dgm:pt>
    <dgm:pt modelId="{92FC951A-689A-42DF-B058-F39C1E06A0DD}" type="pres">
      <dgm:prSet presAssocID="{BD102B17-1889-4885-81B3-65A4E29FA8F5}" presName="desTx" presStyleLbl="alignAccFollowNode1" presStyleIdx="2" presStyleCnt="3">
        <dgm:presLayoutVars>
          <dgm:bulletEnabled val="1"/>
        </dgm:presLayoutVars>
      </dgm:prSet>
      <dgm:spPr/>
    </dgm:pt>
  </dgm:ptLst>
  <dgm:cxnLst>
    <dgm:cxn modelId="{ED6C400C-2E2D-4069-82B1-C4AD78B983A0}" type="presOf" srcId="{FE2B7CAF-5CC6-42AC-AE8B-8B915CD4214C}" destId="{19D36AEC-5C47-43CE-87EE-6B7ECFB22288}" srcOrd="0" destOrd="1" presId="urn:microsoft.com/office/officeart/2005/8/layout/hList1"/>
    <dgm:cxn modelId="{70A66214-E8DB-42D5-A03A-092494CACD0B}" type="presOf" srcId="{34A91356-D0E1-4689-812D-F5E855B332CD}" destId="{92FC951A-689A-42DF-B058-F39C1E06A0DD}" srcOrd="0" destOrd="2" presId="urn:microsoft.com/office/officeart/2005/8/layout/hList1"/>
    <dgm:cxn modelId="{1198FC18-6E81-483F-A496-0DF692666B59}" type="presOf" srcId="{2BA7B1E3-B10A-4B9F-8652-30C0B97B71FB}" destId="{19D36AEC-5C47-43CE-87EE-6B7ECFB22288}" srcOrd="0" destOrd="6" presId="urn:microsoft.com/office/officeart/2005/8/layout/hList1"/>
    <dgm:cxn modelId="{0441E119-794A-4BD0-BC32-9BB1042FDA7D}" type="presOf" srcId="{A94DFB01-A907-4D7B-AB74-E42AA704CA74}" destId="{19D36AEC-5C47-43CE-87EE-6B7ECFB22288}" srcOrd="0" destOrd="4" presId="urn:microsoft.com/office/officeart/2005/8/layout/hList1"/>
    <dgm:cxn modelId="{C7771F1A-1FF2-45F4-938B-FB81FE73AD63}" type="presOf" srcId="{032D5E81-7634-478A-8E79-64ED0C14D34E}" destId="{19D36AEC-5C47-43CE-87EE-6B7ECFB22288}" srcOrd="0" destOrd="3" presId="urn:microsoft.com/office/officeart/2005/8/layout/hList1"/>
    <dgm:cxn modelId="{B2549B1B-22EE-4780-AEF7-FEB9F0249F0D}" srcId="{BD102B17-1889-4885-81B3-65A4E29FA8F5}" destId="{973E2C79-EAC7-464F-AE12-81F681B8EE69}" srcOrd="0" destOrd="0" parTransId="{465713E3-B09F-45C4-A0F3-30507A0666CF}" sibTransId="{8F5000F6-0254-4222-B683-89B8062998C0}"/>
    <dgm:cxn modelId="{0054832C-8CE5-4102-A1A8-698B2B3B909A}" srcId="{0C2E06A3-B1CA-4932-BB90-B6EAD2BE3C95}" destId="{6A35B8B7-9BC2-4FC5-8EA8-D3B6F0EAEC0D}" srcOrd="0" destOrd="0" parTransId="{E638CC7C-A7DA-4315-98E2-AA210EB9491B}" sibTransId="{8A4DA9C3-C93B-4FE7-8269-E52FAF1C87F8}"/>
    <dgm:cxn modelId="{9995D133-ACAB-47AD-BC86-F1981DCAEE0A}" type="presOf" srcId="{AE9A3640-CFBD-4964-AA24-5A3737D3E329}" destId="{92FC951A-689A-42DF-B058-F39C1E06A0DD}" srcOrd="0" destOrd="1" presId="urn:microsoft.com/office/officeart/2005/8/layout/hList1"/>
    <dgm:cxn modelId="{D316A534-B7AD-46D2-9F10-64E13CA0F26A}" type="presOf" srcId="{BD102B17-1889-4885-81B3-65A4E29FA8F5}" destId="{97A8C17C-1E9B-4199-9B90-7562E8C4F4E0}" srcOrd="0" destOrd="0" presId="urn:microsoft.com/office/officeart/2005/8/layout/hList1"/>
    <dgm:cxn modelId="{932E8E3C-30C7-4D55-8EF1-802B67220303}" type="presOf" srcId="{BFAE5291-5D66-437B-B060-7E2C18E968E1}" destId="{19D36AEC-5C47-43CE-87EE-6B7ECFB22288}" srcOrd="0" destOrd="8" presId="urn:microsoft.com/office/officeart/2005/8/layout/hList1"/>
    <dgm:cxn modelId="{6E7B3B62-6311-4CFB-BD02-D2567D6E915D}" type="presOf" srcId="{6841E29B-E99E-417C-8261-2EA663F50397}" destId="{19D36AEC-5C47-43CE-87EE-6B7ECFB22288}" srcOrd="0" destOrd="0" presId="urn:microsoft.com/office/officeart/2005/8/layout/hList1"/>
    <dgm:cxn modelId="{664CD162-F6BE-44B2-B055-BF0ABE004D69}" srcId="{9EA6FF8A-8668-469D-BF37-5FFBBA7F290A}" destId="{9245D96A-3EF6-47BC-94C5-16668CDD6F69}" srcOrd="9" destOrd="0" parTransId="{4B1AF1E9-DC3A-40BD-A6BB-E7E20012F673}" sibTransId="{DDE34591-49E7-45B7-8745-CA68F0B10A8D}"/>
    <dgm:cxn modelId="{1F604D65-1973-4118-A7F5-2492F921EADE}" srcId="{9EA6FF8A-8668-469D-BF37-5FFBBA7F290A}" destId="{140C4FA5-62C6-4E14-B3CA-FCB35BA94C26}" srcOrd="2" destOrd="0" parTransId="{0143A544-E23F-403E-B041-C5A306A011FD}" sibTransId="{70846223-26B3-4006-8E17-4B40F88BE66D}"/>
    <dgm:cxn modelId="{4F90DC47-AEC9-4B39-ABB8-51014B216ED4}" type="presOf" srcId="{ECF6C382-732C-4C6F-8B18-E3B5404CA112}" destId="{19D36AEC-5C47-43CE-87EE-6B7ECFB22288}" srcOrd="0" destOrd="5" presId="urn:microsoft.com/office/officeart/2005/8/layout/hList1"/>
    <dgm:cxn modelId="{BBA8D46D-11F7-4E94-90B8-7C3842DECFFD}" type="presOf" srcId="{923395EC-2EB9-4D4B-A500-E0D9D64401CA}" destId="{D2975A7C-313B-4948-A73D-4C62CD40A588}" srcOrd="0" destOrd="1" presId="urn:microsoft.com/office/officeart/2005/8/layout/hList1"/>
    <dgm:cxn modelId="{FD28794F-F18D-4746-BE14-AE21AD214749}" type="presOf" srcId="{6A35B8B7-9BC2-4FC5-8EA8-D3B6F0EAEC0D}" destId="{D2975A7C-313B-4948-A73D-4C62CD40A588}" srcOrd="0" destOrd="0" presId="urn:microsoft.com/office/officeart/2005/8/layout/hList1"/>
    <dgm:cxn modelId="{E7BC8678-E8B1-41B5-BB94-7CFAF4A199DE}" type="presOf" srcId="{973E2C79-EAC7-464F-AE12-81F681B8EE69}" destId="{92FC951A-689A-42DF-B058-F39C1E06A0DD}" srcOrd="0" destOrd="0" presId="urn:microsoft.com/office/officeart/2005/8/layout/hList1"/>
    <dgm:cxn modelId="{AEF4527B-AEE8-4C0B-84D3-F565C12E2D8D}" srcId="{9EA6FF8A-8668-469D-BF37-5FFBBA7F290A}" destId="{ECF6C382-732C-4C6F-8B18-E3B5404CA112}" srcOrd="5" destOrd="0" parTransId="{33955B21-B049-4E10-94C6-8211D776AFAB}" sibTransId="{C6ED93FF-6158-49AC-B35A-10D20A1B9135}"/>
    <dgm:cxn modelId="{EE5AC67B-1631-41F6-9FAF-5136FC2CA239}" srcId="{0C2E06A3-B1CA-4932-BB90-B6EAD2BE3C95}" destId="{923395EC-2EB9-4D4B-A500-E0D9D64401CA}" srcOrd="1" destOrd="0" parTransId="{21DFFF25-3FCF-43FC-B63D-196CF63B0D06}" sibTransId="{5738CCD0-6ECC-409B-9D9E-4DE518627768}"/>
    <dgm:cxn modelId="{F6DDB17F-1836-4E10-8C2C-195E952D6787}" srcId="{9EA6FF8A-8668-469D-BF37-5FFBBA7F290A}" destId="{032D5E81-7634-478A-8E79-64ED0C14D34E}" srcOrd="3" destOrd="0" parTransId="{25907DAD-1F66-49ED-BAD1-D54F69B97BC8}" sibTransId="{B714A2FA-532C-4243-AB09-684FC183FCA6}"/>
    <dgm:cxn modelId="{C17D4381-B671-4B56-8ED5-F31C0CCED42D}" type="presOf" srcId="{AE1A97A1-A23F-4236-ABE8-407D32E098A4}" destId="{19D36AEC-5C47-43CE-87EE-6B7ECFB22288}" srcOrd="0" destOrd="7" presId="urn:microsoft.com/office/officeart/2005/8/layout/hList1"/>
    <dgm:cxn modelId="{D5EF048A-E097-44ED-A9E6-42DDA5473545}" srcId="{9EA6FF8A-8668-469D-BF37-5FFBBA7F290A}" destId="{A94DFB01-A907-4D7B-AB74-E42AA704CA74}" srcOrd="4" destOrd="0" parTransId="{DFCE999B-BFF3-485B-B730-FF5CE57917E0}" sibTransId="{BD671CE7-8EE1-41F9-954A-E4E70DE90C2A}"/>
    <dgm:cxn modelId="{314C0A8A-0E80-4259-88AE-B34139EC7F27}" srcId="{BD102B17-1889-4885-81B3-65A4E29FA8F5}" destId="{34A91356-D0E1-4689-812D-F5E855B332CD}" srcOrd="2" destOrd="0" parTransId="{8A76C693-2666-4C2D-89A7-8088B6D6BAE1}" sibTransId="{C831AF41-130A-4610-B542-F90D1796E044}"/>
    <dgm:cxn modelId="{BC6AD590-8160-4E1C-972D-B21F4FC76FAE}" type="presOf" srcId="{9EA6FF8A-8668-469D-BF37-5FFBBA7F290A}" destId="{4981E544-45EC-4248-8302-D9E66A006890}" srcOrd="0" destOrd="0" presId="urn:microsoft.com/office/officeart/2005/8/layout/hList1"/>
    <dgm:cxn modelId="{3492FD91-5A2D-4993-92A9-77C086930D25}" type="presOf" srcId="{1B148EF3-126E-41D5-95C9-659715639BD2}" destId="{8F4D285C-48E7-4E0A-8312-D6EF5D7A3664}" srcOrd="0" destOrd="0" presId="urn:microsoft.com/office/officeart/2005/8/layout/hList1"/>
    <dgm:cxn modelId="{C9E6BB98-B86D-4949-8309-C908538AB8BF}" srcId="{9EA6FF8A-8668-469D-BF37-5FFBBA7F290A}" destId="{BFAE5291-5D66-437B-B060-7E2C18E968E1}" srcOrd="8" destOrd="0" parTransId="{0B6B7182-EEE9-4397-8BAC-6FE461A7507C}" sibTransId="{9E6DEFB1-63EA-423F-B9F4-DC3F491EED8E}"/>
    <dgm:cxn modelId="{D9FB119C-624E-45B0-9AA8-34A31F5A3F8F}" srcId="{9EA6FF8A-8668-469D-BF37-5FFBBA7F290A}" destId="{6841E29B-E99E-417C-8261-2EA663F50397}" srcOrd="0" destOrd="0" parTransId="{AD46C272-8A21-4A60-A189-42BCF9D73D13}" sibTransId="{21F07E31-6985-47F3-8DDD-B04039D68318}"/>
    <dgm:cxn modelId="{C259BBA0-8F95-47EF-8FF7-3C3A8DDC1236}" srcId="{1B148EF3-126E-41D5-95C9-659715639BD2}" destId="{9EA6FF8A-8668-469D-BF37-5FFBBA7F290A}" srcOrd="0" destOrd="0" parTransId="{D7C712DF-5904-4A4A-8136-8D263FCB6906}" sibTransId="{5D266881-D048-4546-8EEC-74D10806C995}"/>
    <dgm:cxn modelId="{25C076A2-DDB2-47AB-92F8-3A8424ADEEAE}" srcId="{9EA6FF8A-8668-469D-BF37-5FFBBA7F290A}" destId="{2BA7B1E3-B10A-4B9F-8652-30C0B97B71FB}" srcOrd="6" destOrd="0" parTransId="{FB1A21D4-6629-469B-8FA6-1F903023A44E}" sibTransId="{CC444474-D359-4302-AA47-27821DA0AAB7}"/>
    <dgm:cxn modelId="{6950EBA7-E393-4EC6-B95A-91841129C298}" type="presOf" srcId="{140C4FA5-62C6-4E14-B3CA-FCB35BA94C26}" destId="{19D36AEC-5C47-43CE-87EE-6B7ECFB22288}" srcOrd="0" destOrd="2" presId="urn:microsoft.com/office/officeart/2005/8/layout/hList1"/>
    <dgm:cxn modelId="{4266FFAD-60FC-4E80-B74A-515255805BF5}" srcId="{1B148EF3-126E-41D5-95C9-659715639BD2}" destId="{0C2E06A3-B1CA-4932-BB90-B6EAD2BE3C95}" srcOrd="1" destOrd="0" parTransId="{AEF61262-4F33-442F-A9C2-0C527A147DB1}" sibTransId="{79D1C3B4-CAF1-4068-8C98-8BE07D106C06}"/>
    <dgm:cxn modelId="{3FB11EBE-F0AB-4801-B729-B0AC21A3ABBB}" srcId="{9EA6FF8A-8668-469D-BF37-5FFBBA7F290A}" destId="{AE1A97A1-A23F-4236-ABE8-407D32E098A4}" srcOrd="7" destOrd="0" parTransId="{B8921DC1-663C-4CC1-B148-B0D0632094FF}" sibTransId="{731B3122-8895-453F-AFC3-64207F2381C0}"/>
    <dgm:cxn modelId="{8DBF1EC3-B592-4942-9887-2AAFBEE01794}" srcId="{9EA6FF8A-8668-469D-BF37-5FFBBA7F290A}" destId="{FE2B7CAF-5CC6-42AC-AE8B-8B915CD4214C}" srcOrd="1" destOrd="0" parTransId="{A672DE17-4311-4A4B-8DBA-8E68EAA5C41D}" sibTransId="{5615A124-450E-42D1-9206-F21CD59A24C5}"/>
    <dgm:cxn modelId="{2AE4A5C9-CF45-4BE8-8BD5-BD184205AED0}" srcId="{1B148EF3-126E-41D5-95C9-659715639BD2}" destId="{BD102B17-1889-4885-81B3-65A4E29FA8F5}" srcOrd="2" destOrd="0" parTransId="{4AC61F1C-0E62-45DB-875D-0BD404D5F760}" sibTransId="{3FFFCD1D-0ABF-4459-8493-96804F312B06}"/>
    <dgm:cxn modelId="{5A709CE9-CCE6-45CF-A763-A158CE929400}" type="presOf" srcId="{9245D96A-3EF6-47BC-94C5-16668CDD6F69}" destId="{19D36AEC-5C47-43CE-87EE-6B7ECFB22288}" srcOrd="0" destOrd="9" presId="urn:microsoft.com/office/officeart/2005/8/layout/hList1"/>
    <dgm:cxn modelId="{860843F4-EC26-4CE4-83A1-701845CAAC2B}" type="presOf" srcId="{0C2E06A3-B1CA-4932-BB90-B6EAD2BE3C95}" destId="{21B2E770-CE9D-427C-A2F3-7882081F9184}" srcOrd="0" destOrd="0" presId="urn:microsoft.com/office/officeart/2005/8/layout/hList1"/>
    <dgm:cxn modelId="{AA3D20FC-14AB-41AD-9412-E7758659EB9B}" srcId="{BD102B17-1889-4885-81B3-65A4E29FA8F5}" destId="{AE9A3640-CFBD-4964-AA24-5A3737D3E329}" srcOrd="1" destOrd="0" parTransId="{4E77C62B-B35F-4C88-AF71-6D2BA86E25AA}" sibTransId="{7B6E5AC0-B9F9-4044-919A-F592A74D7FA0}"/>
    <dgm:cxn modelId="{DB1DE70D-856C-4EE4-A2B2-E17ACAC16927}" type="presParOf" srcId="{8F4D285C-48E7-4E0A-8312-D6EF5D7A3664}" destId="{111D7F19-5728-493E-BCF8-BB890F2294A7}" srcOrd="0" destOrd="0" presId="urn:microsoft.com/office/officeart/2005/8/layout/hList1"/>
    <dgm:cxn modelId="{D0DCF1E0-8721-4DB0-A32E-BA3D8476C323}" type="presParOf" srcId="{111D7F19-5728-493E-BCF8-BB890F2294A7}" destId="{4981E544-45EC-4248-8302-D9E66A006890}" srcOrd="0" destOrd="0" presId="urn:microsoft.com/office/officeart/2005/8/layout/hList1"/>
    <dgm:cxn modelId="{04BE84B9-3033-4F15-822A-A7933C015A5F}" type="presParOf" srcId="{111D7F19-5728-493E-BCF8-BB890F2294A7}" destId="{19D36AEC-5C47-43CE-87EE-6B7ECFB22288}" srcOrd="1" destOrd="0" presId="urn:microsoft.com/office/officeart/2005/8/layout/hList1"/>
    <dgm:cxn modelId="{9D039A1A-940E-458D-952E-D41B2C33FDE2}" type="presParOf" srcId="{8F4D285C-48E7-4E0A-8312-D6EF5D7A3664}" destId="{DBA6733F-BD0D-4C71-815D-1FDB18EB42BC}" srcOrd="1" destOrd="0" presId="urn:microsoft.com/office/officeart/2005/8/layout/hList1"/>
    <dgm:cxn modelId="{5D371037-F8C2-4485-A277-F038C92BED4F}" type="presParOf" srcId="{8F4D285C-48E7-4E0A-8312-D6EF5D7A3664}" destId="{B193D592-ECC7-4C7C-933A-A6A48CF79710}" srcOrd="2" destOrd="0" presId="urn:microsoft.com/office/officeart/2005/8/layout/hList1"/>
    <dgm:cxn modelId="{6992682E-F8F3-4A02-BBD5-EB72E80A0F6D}" type="presParOf" srcId="{B193D592-ECC7-4C7C-933A-A6A48CF79710}" destId="{21B2E770-CE9D-427C-A2F3-7882081F9184}" srcOrd="0" destOrd="0" presId="urn:microsoft.com/office/officeart/2005/8/layout/hList1"/>
    <dgm:cxn modelId="{122773C6-106F-42A5-AC69-8E7E087B3AC4}" type="presParOf" srcId="{B193D592-ECC7-4C7C-933A-A6A48CF79710}" destId="{D2975A7C-313B-4948-A73D-4C62CD40A588}" srcOrd="1" destOrd="0" presId="urn:microsoft.com/office/officeart/2005/8/layout/hList1"/>
    <dgm:cxn modelId="{8D93D23B-C738-4CBF-8070-B88B90A6E0E4}" type="presParOf" srcId="{8F4D285C-48E7-4E0A-8312-D6EF5D7A3664}" destId="{D6E59302-C052-4650-B18D-FB7146A1970C}" srcOrd="3" destOrd="0" presId="urn:microsoft.com/office/officeart/2005/8/layout/hList1"/>
    <dgm:cxn modelId="{D2DD9020-FBA5-46F8-9857-A31362AF98C9}" type="presParOf" srcId="{8F4D285C-48E7-4E0A-8312-D6EF5D7A3664}" destId="{817E7500-10E9-49D5-8312-E260C4D3977A}" srcOrd="4" destOrd="0" presId="urn:microsoft.com/office/officeart/2005/8/layout/hList1"/>
    <dgm:cxn modelId="{3696E01D-3260-4E2F-876D-1784D17441A0}" type="presParOf" srcId="{817E7500-10E9-49D5-8312-E260C4D3977A}" destId="{97A8C17C-1E9B-4199-9B90-7562E8C4F4E0}" srcOrd="0" destOrd="0" presId="urn:microsoft.com/office/officeart/2005/8/layout/hList1"/>
    <dgm:cxn modelId="{4FA88264-5CC3-4B6C-9D23-999DC06EF879}" type="presParOf" srcId="{817E7500-10E9-49D5-8312-E260C4D3977A}" destId="{92FC951A-689A-42DF-B058-F39C1E06A0DD}"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A42A6DA-0FD4-44A6-B94B-E2F88E3A35C7}"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C77109B1-7AEC-4638-B9D8-F789DAD25564}">
      <dgm:prSet phldrT="[Text]" custT="1"/>
      <dgm:spPr>
        <a:solidFill>
          <a:srgbClr val="0096D6">
            <a:alpha val="60000"/>
          </a:srgbClr>
        </a:solidFill>
      </dgm:spPr>
      <dgm:t>
        <a:bodyPr/>
        <a:lstStyle/>
        <a:p>
          <a:r>
            <a:rPr lang="en-US" sz="1200" b="0"/>
            <a:t>Planning and Strategy Development</a:t>
          </a:r>
        </a:p>
      </dgm:t>
    </dgm:pt>
    <dgm:pt modelId="{CC7C5A09-90D9-44D5-9C6B-3E9E3415611D}" type="parTrans" cxnId="{F9480ED1-F65D-4DE2-A693-3CF0C7336E41}">
      <dgm:prSet/>
      <dgm:spPr/>
      <dgm:t>
        <a:bodyPr/>
        <a:lstStyle/>
        <a:p>
          <a:endParaRPr lang="en-US"/>
        </a:p>
      </dgm:t>
    </dgm:pt>
    <dgm:pt modelId="{6C3AAD83-6FC9-45C0-9A35-CA76C0B09022}" type="sibTrans" cxnId="{F9480ED1-F65D-4DE2-A693-3CF0C7336E41}">
      <dgm:prSet/>
      <dgm:spPr/>
      <dgm:t>
        <a:bodyPr/>
        <a:lstStyle/>
        <a:p>
          <a:endParaRPr lang="en-US"/>
        </a:p>
      </dgm:t>
    </dgm:pt>
    <dgm:pt modelId="{436FDDA3-5047-46B0-800B-584CAB5B4DCE}">
      <dgm:prSet phldrT="[Text]" custT="1"/>
      <dgm:spPr>
        <a:solidFill>
          <a:srgbClr val="0096D6">
            <a:alpha val="60000"/>
          </a:srgbClr>
        </a:solidFill>
      </dgm:spPr>
      <dgm:t>
        <a:bodyPr/>
        <a:lstStyle/>
        <a:p>
          <a:r>
            <a:rPr lang="en-US" sz="1200" b="0" dirty="0"/>
            <a:t>Developing and pretesting concepts, messages and materials</a:t>
          </a:r>
        </a:p>
      </dgm:t>
    </dgm:pt>
    <dgm:pt modelId="{66E9B923-AF94-45CF-8A88-4B2E3930B4E2}" type="parTrans" cxnId="{228B7311-9B83-4A98-A223-D4471ED04F86}">
      <dgm:prSet/>
      <dgm:spPr/>
      <dgm:t>
        <a:bodyPr/>
        <a:lstStyle/>
        <a:p>
          <a:endParaRPr lang="en-US"/>
        </a:p>
      </dgm:t>
    </dgm:pt>
    <dgm:pt modelId="{6E38EB12-BA69-4616-8F65-0B6A2DD7E8A7}" type="sibTrans" cxnId="{228B7311-9B83-4A98-A223-D4471ED04F86}">
      <dgm:prSet/>
      <dgm:spPr/>
      <dgm:t>
        <a:bodyPr/>
        <a:lstStyle/>
        <a:p>
          <a:endParaRPr lang="en-US"/>
        </a:p>
      </dgm:t>
    </dgm:pt>
    <dgm:pt modelId="{1DDCFDEB-C53C-4630-8D3E-8302E51664A2}">
      <dgm:prSet phldrT="[Text]" custT="1"/>
      <dgm:spPr>
        <a:solidFill>
          <a:srgbClr val="0096D6">
            <a:alpha val="60000"/>
          </a:srgbClr>
        </a:solidFill>
      </dgm:spPr>
      <dgm:t>
        <a:bodyPr/>
        <a:lstStyle/>
        <a:p>
          <a:r>
            <a:rPr lang="en-US" sz="1200" b="0"/>
            <a:t>Implementing the program</a:t>
          </a:r>
        </a:p>
      </dgm:t>
    </dgm:pt>
    <dgm:pt modelId="{68E8D4ED-48A6-4B5F-B945-B4FFF3C9D0BB}" type="parTrans" cxnId="{A68D11D0-DC0B-4231-8361-36F1F7777596}">
      <dgm:prSet/>
      <dgm:spPr/>
      <dgm:t>
        <a:bodyPr/>
        <a:lstStyle/>
        <a:p>
          <a:endParaRPr lang="en-US"/>
        </a:p>
      </dgm:t>
    </dgm:pt>
    <dgm:pt modelId="{AAC9CCA6-6561-4474-9737-B80164387197}" type="sibTrans" cxnId="{A68D11D0-DC0B-4231-8361-36F1F7777596}">
      <dgm:prSet/>
      <dgm:spPr/>
      <dgm:t>
        <a:bodyPr/>
        <a:lstStyle/>
        <a:p>
          <a:endParaRPr lang="en-US"/>
        </a:p>
      </dgm:t>
    </dgm:pt>
    <dgm:pt modelId="{40CC3C2F-908D-4CF9-8535-73AD304E54F8}">
      <dgm:prSet phldrT="[Text]" custT="1"/>
      <dgm:spPr>
        <a:solidFill>
          <a:srgbClr val="0096D6">
            <a:alpha val="60000"/>
          </a:srgbClr>
        </a:solidFill>
      </dgm:spPr>
      <dgm:t>
        <a:bodyPr/>
        <a:lstStyle/>
        <a:p>
          <a:r>
            <a:rPr lang="en-US" sz="1200" b="0" dirty="0"/>
            <a:t>Assessing effectiveness and making refinements</a:t>
          </a:r>
        </a:p>
      </dgm:t>
    </dgm:pt>
    <dgm:pt modelId="{A9C51ABE-BBFC-457F-9477-14E29A7AEA35}" type="parTrans" cxnId="{867701EA-DAED-4858-AD64-F822AC888CE9}">
      <dgm:prSet/>
      <dgm:spPr/>
      <dgm:t>
        <a:bodyPr/>
        <a:lstStyle/>
        <a:p>
          <a:endParaRPr lang="en-US"/>
        </a:p>
      </dgm:t>
    </dgm:pt>
    <dgm:pt modelId="{DA2CF155-A84C-4B75-861F-27EF12654EFF}" type="sibTrans" cxnId="{867701EA-DAED-4858-AD64-F822AC888CE9}">
      <dgm:prSet/>
      <dgm:spPr/>
      <dgm:t>
        <a:bodyPr/>
        <a:lstStyle/>
        <a:p>
          <a:endParaRPr lang="en-US"/>
        </a:p>
      </dgm:t>
    </dgm:pt>
    <dgm:pt modelId="{44D92DBF-80C0-41A4-B35C-364B6306A3A0}" type="pres">
      <dgm:prSet presAssocID="{4A42A6DA-0FD4-44A6-B94B-E2F88E3A35C7}" presName="Name0" presStyleCnt="0">
        <dgm:presLayoutVars>
          <dgm:dir/>
          <dgm:resizeHandles val="exact"/>
        </dgm:presLayoutVars>
      </dgm:prSet>
      <dgm:spPr/>
    </dgm:pt>
    <dgm:pt modelId="{022C425F-A1E6-4BF5-981F-54EC15B29EDB}" type="pres">
      <dgm:prSet presAssocID="{4A42A6DA-0FD4-44A6-B94B-E2F88E3A35C7}" presName="cycle" presStyleCnt="0"/>
      <dgm:spPr/>
    </dgm:pt>
    <dgm:pt modelId="{2E1D33F7-CB81-4A66-8B8F-57FE80B6B56A}" type="pres">
      <dgm:prSet presAssocID="{C77109B1-7AEC-4638-B9D8-F789DAD25564}" presName="nodeFirstNode" presStyleLbl="node1" presStyleIdx="0" presStyleCnt="4" custRadScaleRad="100065">
        <dgm:presLayoutVars>
          <dgm:bulletEnabled val="1"/>
        </dgm:presLayoutVars>
      </dgm:prSet>
      <dgm:spPr/>
    </dgm:pt>
    <dgm:pt modelId="{E9D66024-FC7A-4536-878C-3A78131D6C3C}" type="pres">
      <dgm:prSet presAssocID="{6C3AAD83-6FC9-45C0-9A35-CA76C0B09022}" presName="sibTransFirstNode" presStyleLbl="bgShp" presStyleIdx="0" presStyleCnt="1"/>
      <dgm:spPr/>
    </dgm:pt>
    <dgm:pt modelId="{FB53C125-BEEC-4717-8C72-C187E80F3E29}" type="pres">
      <dgm:prSet presAssocID="{436FDDA3-5047-46B0-800B-584CAB5B4DCE}" presName="nodeFollowingNodes" presStyleLbl="node1" presStyleIdx="1" presStyleCnt="4">
        <dgm:presLayoutVars>
          <dgm:bulletEnabled val="1"/>
        </dgm:presLayoutVars>
      </dgm:prSet>
      <dgm:spPr/>
    </dgm:pt>
    <dgm:pt modelId="{B6293337-FDF2-4A0B-9DFB-B34920852C15}" type="pres">
      <dgm:prSet presAssocID="{1DDCFDEB-C53C-4630-8D3E-8302E51664A2}" presName="nodeFollowingNodes" presStyleLbl="node1" presStyleIdx="2" presStyleCnt="4">
        <dgm:presLayoutVars>
          <dgm:bulletEnabled val="1"/>
        </dgm:presLayoutVars>
      </dgm:prSet>
      <dgm:spPr/>
    </dgm:pt>
    <dgm:pt modelId="{D0A8262A-FB58-4556-A090-A14E0C689598}" type="pres">
      <dgm:prSet presAssocID="{40CC3C2F-908D-4CF9-8535-73AD304E54F8}" presName="nodeFollowingNodes" presStyleLbl="node1" presStyleIdx="3" presStyleCnt="4">
        <dgm:presLayoutVars>
          <dgm:bulletEnabled val="1"/>
        </dgm:presLayoutVars>
      </dgm:prSet>
      <dgm:spPr/>
    </dgm:pt>
  </dgm:ptLst>
  <dgm:cxnLst>
    <dgm:cxn modelId="{D9B54308-FF3A-4344-BDF9-8A70CD246126}" type="presOf" srcId="{4A42A6DA-0FD4-44A6-B94B-E2F88E3A35C7}" destId="{44D92DBF-80C0-41A4-B35C-364B6306A3A0}" srcOrd="0" destOrd="0" presId="urn:microsoft.com/office/officeart/2005/8/layout/cycle3"/>
    <dgm:cxn modelId="{47723E0B-EAFB-4D95-B088-492E848052C5}" type="presOf" srcId="{436FDDA3-5047-46B0-800B-584CAB5B4DCE}" destId="{FB53C125-BEEC-4717-8C72-C187E80F3E29}" srcOrd="0" destOrd="0" presId="urn:microsoft.com/office/officeart/2005/8/layout/cycle3"/>
    <dgm:cxn modelId="{228B7311-9B83-4A98-A223-D4471ED04F86}" srcId="{4A42A6DA-0FD4-44A6-B94B-E2F88E3A35C7}" destId="{436FDDA3-5047-46B0-800B-584CAB5B4DCE}" srcOrd="1" destOrd="0" parTransId="{66E9B923-AF94-45CF-8A88-4B2E3930B4E2}" sibTransId="{6E38EB12-BA69-4616-8F65-0B6A2DD7E8A7}"/>
    <dgm:cxn modelId="{BEFF5D4E-6184-4D2B-A222-394B8837CBDB}" type="presOf" srcId="{C77109B1-7AEC-4638-B9D8-F789DAD25564}" destId="{2E1D33F7-CB81-4A66-8B8F-57FE80B6B56A}" srcOrd="0" destOrd="0" presId="urn:microsoft.com/office/officeart/2005/8/layout/cycle3"/>
    <dgm:cxn modelId="{1EFF4E87-84AA-48F8-B7F0-8D1200FF9F31}" type="presOf" srcId="{6C3AAD83-6FC9-45C0-9A35-CA76C0B09022}" destId="{E9D66024-FC7A-4536-878C-3A78131D6C3C}" srcOrd="0" destOrd="0" presId="urn:microsoft.com/office/officeart/2005/8/layout/cycle3"/>
    <dgm:cxn modelId="{A68D11D0-DC0B-4231-8361-36F1F7777596}" srcId="{4A42A6DA-0FD4-44A6-B94B-E2F88E3A35C7}" destId="{1DDCFDEB-C53C-4630-8D3E-8302E51664A2}" srcOrd="2" destOrd="0" parTransId="{68E8D4ED-48A6-4B5F-B945-B4FFF3C9D0BB}" sibTransId="{AAC9CCA6-6561-4474-9737-B80164387197}"/>
    <dgm:cxn modelId="{F9480ED1-F65D-4DE2-A693-3CF0C7336E41}" srcId="{4A42A6DA-0FD4-44A6-B94B-E2F88E3A35C7}" destId="{C77109B1-7AEC-4638-B9D8-F789DAD25564}" srcOrd="0" destOrd="0" parTransId="{CC7C5A09-90D9-44D5-9C6B-3E9E3415611D}" sibTransId="{6C3AAD83-6FC9-45C0-9A35-CA76C0B09022}"/>
    <dgm:cxn modelId="{882A64E7-B4A6-441B-9CAA-E2F70C3A28E8}" type="presOf" srcId="{1DDCFDEB-C53C-4630-8D3E-8302E51664A2}" destId="{B6293337-FDF2-4A0B-9DFB-B34920852C15}" srcOrd="0" destOrd="0" presId="urn:microsoft.com/office/officeart/2005/8/layout/cycle3"/>
    <dgm:cxn modelId="{867701EA-DAED-4858-AD64-F822AC888CE9}" srcId="{4A42A6DA-0FD4-44A6-B94B-E2F88E3A35C7}" destId="{40CC3C2F-908D-4CF9-8535-73AD304E54F8}" srcOrd="3" destOrd="0" parTransId="{A9C51ABE-BBFC-457F-9477-14E29A7AEA35}" sibTransId="{DA2CF155-A84C-4B75-861F-27EF12654EFF}"/>
    <dgm:cxn modelId="{6937FAF0-2997-41D3-99BE-B2A7CCD3992B}" type="presOf" srcId="{40CC3C2F-908D-4CF9-8535-73AD304E54F8}" destId="{D0A8262A-FB58-4556-A090-A14E0C689598}" srcOrd="0" destOrd="0" presId="urn:microsoft.com/office/officeart/2005/8/layout/cycle3"/>
    <dgm:cxn modelId="{20B03E4C-6A48-44E4-9A4B-601EB996C328}" type="presParOf" srcId="{44D92DBF-80C0-41A4-B35C-364B6306A3A0}" destId="{022C425F-A1E6-4BF5-981F-54EC15B29EDB}" srcOrd="0" destOrd="0" presId="urn:microsoft.com/office/officeart/2005/8/layout/cycle3"/>
    <dgm:cxn modelId="{74A10442-6E3B-40AD-97CC-2C73DDC0B1C4}" type="presParOf" srcId="{022C425F-A1E6-4BF5-981F-54EC15B29EDB}" destId="{2E1D33F7-CB81-4A66-8B8F-57FE80B6B56A}" srcOrd="0" destOrd="0" presId="urn:microsoft.com/office/officeart/2005/8/layout/cycle3"/>
    <dgm:cxn modelId="{8005A5EA-6D87-490E-8550-3390F8783DE8}" type="presParOf" srcId="{022C425F-A1E6-4BF5-981F-54EC15B29EDB}" destId="{E9D66024-FC7A-4536-878C-3A78131D6C3C}" srcOrd="1" destOrd="0" presId="urn:microsoft.com/office/officeart/2005/8/layout/cycle3"/>
    <dgm:cxn modelId="{26803CC6-0EF0-42E3-8C5D-C320EF107805}" type="presParOf" srcId="{022C425F-A1E6-4BF5-981F-54EC15B29EDB}" destId="{FB53C125-BEEC-4717-8C72-C187E80F3E29}" srcOrd="2" destOrd="0" presId="urn:microsoft.com/office/officeart/2005/8/layout/cycle3"/>
    <dgm:cxn modelId="{A17A44B2-1101-425E-BDD4-105F4D73E76B}" type="presParOf" srcId="{022C425F-A1E6-4BF5-981F-54EC15B29EDB}" destId="{B6293337-FDF2-4A0B-9DFB-B34920852C15}" srcOrd="3" destOrd="0" presId="urn:microsoft.com/office/officeart/2005/8/layout/cycle3"/>
    <dgm:cxn modelId="{BBAEBD99-7A7D-4838-8EA2-723F56C8A4BC}" type="presParOf" srcId="{022C425F-A1E6-4BF5-981F-54EC15B29EDB}" destId="{D0A8262A-FB58-4556-A090-A14E0C689598}"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1.xml><?xml version="1.0" encoding="utf-8"?>
<dgm:dataModel xmlns:dgm="http://schemas.openxmlformats.org/drawingml/2006/diagram" xmlns:a="http://schemas.openxmlformats.org/drawingml/2006/main">
  <dgm:ptLst>
    <dgm:pt modelId="{F7BAD460-BEA2-4B60-812A-AA82B7341A5D}"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1ADF4ABD-09E0-428A-AACE-61AA91BB5D08}">
      <dgm:prSet phldrT="[Text]"/>
      <dgm:spPr>
        <a:solidFill>
          <a:srgbClr val="0096D6"/>
        </a:solidFill>
      </dgm:spPr>
      <dgm:t>
        <a:bodyPr/>
        <a:lstStyle/>
        <a:p>
          <a:r>
            <a:rPr lang="en-US" b="0" dirty="0">
              <a:latin typeface="Century Gothic" panose="020B0502020202020204" pitchFamily="34" charset="0"/>
            </a:rPr>
            <a:t>Develop a plan for periodic media coverage</a:t>
          </a:r>
          <a:endParaRPr lang="en-US" dirty="0">
            <a:latin typeface="Century Gothic" panose="020B0502020202020204" pitchFamily="34" charset="0"/>
          </a:endParaRPr>
        </a:p>
      </dgm:t>
    </dgm:pt>
    <dgm:pt modelId="{1D219FD0-2915-4F58-8A45-01F2ACE001F6}" type="parTrans" cxnId="{8C683789-C57C-4CDA-8D11-3A26DA251D4B}">
      <dgm:prSet/>
      <dgm:spPr/>
      <dgm:t>
        <a:bodyPr/>
        <a:lstStyle/>
        <a:p>
          <a:endParaRPr lang="en-US"/>
        </a:p>
      </dgm:t>
    </dgm:pt>
    <dgm:pt modelId="{DF572100-B976-4A51-81FE-7602DC7CB3B8}" type="sibTrans" cxnId="{8C683789-C57C-4CDA-8D11-3A26DA251D4B}">
      <dgm:prSet/>
      <dgm:spPr/>
      <dgm:t>
        <a:bodyPr/>
        <a:lstStyle/>
        <a:p>
          <a:endParaRPr lang="en-US"/>
        </a:p>
      </dgm:t>
    </dgm:pt>
    <dgm:pt modelId="{D0AD708B-D719-44B5-A838-72422D285EDD}">
      <dgm:prSet phldrT="[Text]"/>
      <dgm:spPr>
        <a:solidFill>
          <a:srgbClr val="0096D6"/>
        </a:solidFill>
      </dgm:spPr>
      <dgm:t>
        <a:bodyPr/>
        <a:lstStyle/>
        <a:p>
          <a:r>
            <a:rPr lang="en-US" dirty="0">
              <a:latin typeface="Century Gothic" panose="020B0502020202020204" pitchFamily="34" charset="0"/>
            </a:rPr>
            <a:t>Identify and train media spokespeople</a:t>
          </a:r>
        </a:p>
      </dgm:t>
    </dgm:pt>
    <dgm:pt modelId="{3C178EC2-D10C-4651-9BEF-E2FDDAD83082}" type="parTrans" cxnId="{4729690D-4056-42D9-9253-5F3BB632A0CA}">
      <dgm:prSet/>
      <dgm:spPr/>
      <dgm:t>
        <a:bodyPr/>
        <a:lstStyle/>
        <a:p>
          <a:endParaRPr lang="en-US"/>
        </a:p>
      </dgm:t>
    </dgm:pt>
    <dgm:pt modelId="{A355CBF1-96B8-4F2B-907A-413B0D02629C}" type="sibTrans" cxnId="{4729690D-4056-42D9-9253-5F3BB632A0CA}">
      <dgm:prSet/>
      <dgm:spPr/>
      <dgm:t>
        <a:bodyPr/>
        <a:lstStyle/>
        <a:p>
          <a:endParaRPr lang="en-US"/>
        </a:p>
      </dgm:t>
    </dgm:pt>
    <dgm:pt modelId="{2ABB223C-1D7B-4E41-BFE1-6CE900DA33F8}">
      <dgm:prSet phldrT="[Text]"/>
      <dgm:spPr>
        <a:solidFill>
          <a:srgbClr val="0096D6"/>
        </a:solidFill>
      </dgm:spPr>
      <dgm:t>
        <a:bodyPr/>
        <a:lstStyle/>
        <a:p>
          <a:r>
            <a:rPr lang="en-US" dirty="0">
              <a:latin typeface="Century Gothic" panose="020B0502020202020204" pitchFamily="34" charset="0"/>
            </a:rPr>
            <a:t>Track media coverage</a:t>
          </a:r>
        </a:p>
      </dgm:t>
    </dgm:pt>
    <dgm:pt modelId="{2BFF923C-91B6-4E88-89A0-4377E8BC2D61}" type="parTrans" cxnId="{14CB8BE9-87FC-4F85-B1D3-C7737E14D061}">
      <dgm:prSet/>
      <dgm:spPr/>
      <dgm:t>
        <a:bodyPr/>
        <a:lstStyle/>
        <a:p>
          <a:endParaRPr lang="en-US"/>
        </a:p>
      </dgm:t>
    </dgm:pt>
    <dgm:pt modelId="{72C57184-9E9A-428E-AA6B-88F59A67DB73}" type="sibTrans" cxnId="{14CB8BE9-87FC-4F85-B1D3-C7737E14D061}">
      <dgm:prSet/>
      <dgm:spPr/>
      <dgm:t>
        <a:bodyPr/>
        <a:lstStyle/>
        <a:p>
          <a:endParaRPr lang="en-US"/>
        </a:p>
      </dgm:t>
    </dgm:pt>
    <dgm:pt modelId="{4675B8DD-4361-4E0F-A307-F9B454AC505E}">
      <dgm:prSet phldrT="[Text]"/>
      <dgm:spPr>
        <a:solidFill>
          <a:srgbClr val="0096D6"/>
        </a:solidFill>
      </dgm:spPr>
      <dgm:t>
        <a:bodyPr/>
        <a:lstStyle/>
        <a:p>
          <a:r>
            <a:rPr lang="en-US" b="0">
              <a:latin typeface="Century Gothic" panose="020B0502020202020204" pitchFamily="34" charset="0"/>
            </a:rPr>
            <a:t>Capitalize breaking news</a:t>
          </a:r>
          <a:endParaRPr lang="en-US" dirty="0">
            <a:latin typeface="Century Gothic" panose="020B0502020202020204" pitchFamily="34" charset="0"/>
          </a:endParaRPr>
        </a:p>
      </dgm:t>
    </dgm:pt>
    <dgm:pt modelId="{0548C481-D628-4510-9F45-6F041F56AB5B}" type="parTrans" cxnId="{CC5C2B34-2FB7-447F-B15E-D2BAB2D41E92}">
      <dgm:prSet/>
      <dgm:spPr/>
      <dgm:t>
        <a:bodyPr/>
        <a:lstStyle/>
        <a:p>
          <a:endParaRPr lang="en-US"/>
        </a:p>
      </dgm:t>
    </dgm:pt>
    <dgm:pt modelId="{83307B1E-D975-4C19-BA25-43E4B3F8C7FA}" type="sibTrans" cxnId="{CC5C2B34-2FB7-447F-B15E-D2BAB2D41E92}">
      <dgm:prSet/>
      <dgm:spPr/>
      <dgm:t>
        <a:bodyPr/>
        <a:lstStyle/>
        <a:p>
          <a:endParaRPr lang="en-US"/>
        </a:p>
      </dgm:t>
    </dgm:pt>
    <dgm:pt modelId="{70CAF743-D8C0-4AD3-A446-F545D6D05AFE}">
      <dgm:prSet phldrT="[Text]"/>
      <dgm:spPr>
        <a:solidFill>
          <a:srgbClr val="0096D6"/>
        </a:solidFill>
      </dgm:spPr>
      <dgm:t>
        <a:bodyPr/>
        <a:lstStyle/>
        <a:p>
          <a:r>
            <a:rPr lang="en-US" b="0" dirty="0">
              <a:latin typeface="Century Gothic" panose="020B0502020202020204" pitchFamily="34" charset="0"/>
            </a:rPr>
            <a:t>Capitalize on national and global health observances</a:t>
          </a:r>
        </a:p>
      </dgm:t>
    </dgm:pt>
    <dgm:pt modelId="{A752485F-59DD-4BF5-9F0F-08C29CB1798F}" type="parTrans" cxnId="{FC6C8B53-A078-4311-B01D-66D8B17CB3FF}">
      <dgm:prSet/>
      <dgm:spPr/>
      <dgm:t>
        <a:bodyPr/>
        <a:lstStyle/>
        <a:p>
          <a:endParaRPr lang="en-US"/>
        </a:p>
      </dgm:t>
    </dgm:pt>
    <dgm:pt modelId="{F6BADBAB-7993-4603-A513-646166A87406}" type="sibTrans" cxnId="{FC6C8B53-A078-4311-B01D-66D8B17CB3FF}">
      <dgm:prSet/>
      <dgm:spPr/>
      <dgm:t>
        <a:bodyPr/>
        <a:lstStyle/>
        <a:p>
          <a:endParaRPr lang="en-US"/>
        </a:p>
      </dgm:t>
    </dgm:pt>
    <dgm:pt modelId="{410000A6-A155-43EA-97BB-5FE00AE4B6CF}">
      <dgm:prSet phldrT="[Text]"/>
      <dgm:spPr>
        <a:solidFill>
          <a:srgbClr val="0096D6"/>
        </a:solidFill>
      </dgm:spPr>
      <dgm:t>
        <a:bodyPr/>
        <a:lstStyle/>
        <a:p>
          <a:r>
            <a:rPr lang="en-US" b="0" dirty="0">
              <a:latin typeface="Century Gothic" panose="020B0502020202020204" pitchFamily="34" charset="0"/>
            </a:rPr>
            <a:t>Capitalize on windows of opportunity</a:t>
          </a:r>
        </a:p>
      </dgm:t>
    </dgm:pt>
    <dgm:pt modelId="{337BA97A-671B-4D68-8303-495A3C327ACF}" type="parTrans" cxnId="{F6913A34-1197-470E-A233-DC6BF3B1D321}">
      <dgm:prSet/>
      <dgm:spPr/>
      <dgm:t>
        <a:bodyPr/>
        <a:lstStyle/>
        <a:p>
          <a:endParaRPr lang="en-US"/>
        </a:p>
      </dgm:t>
    </dgm:pt>
    <dgm:pt modelId="{555573BF-E212-4045-B32D-1A157478902F}" type="sibTrans" cxnId="{F6913A34-1197-470E-A233-DC6BF3B1D321}">
      <dgm:prSet/>
      <dgm:spPr/>
      <dgm:t>
        <a:bodyPr/>
        <a:lstStyle/>
        <a:p>
          <a:endParaRPr lang="en-US"/>
        </a:p>
      </dgm:t>
    </dgm:pt>
    <dgm:pt modelId="{37615407-5125-4C1E-B619-44631E44CA76}" type="pres">
      <dgm:prSet presAssocID="{F7BAD460-BEA2-4B60-812A-AA82B7341A5D}" presName="linear" presStyleCnt="0">
        <dgm:presLayoutVars>
          <dgm:dir/>
          <dgm:resizeHandles val="exact"/>
        </dgm:presLayoutVars>
      </dgm:prSet>
      <dgm:spPr/>
    </dgm:pt>
    <dgm:pt modelId="{5ADD4191-0526-4618-8CDC-7668CBCCBF03}" type="pres">
      <dgm:prSet presAssocID="{1ADF4ABD-09E0-428A-AACE-61AA91BB5D08}" presName="comp" presStyleCnt="0"/>
      <dgm:spPr/>
    </dgm:pt>
    <dgm:pt modelId="{F06F67F2-AE6C-4274-BFE9-EBA27493BA18}" type="pres">
      <dgm:prSet presAssocID="{1ADF4ABD-09E0-428A-AACE-61AA91BB5D08}" presName="box" presStyleLbl="node1" presStyleIdx="0" presStyleCnt="6"/>
      <dgm:spPr/>
    </dgm:pt>
    <dgm:pt modelId="{396D76F0-813D-4E66-852B-93B14F19D8B3}" type="pres">
      <dgm:prSet presAssocID="{1ADF4ABD-09E0-428A-AACE-61AA91BB5D08}" presName="img" presStyleLbl="fgImgPlace1" presStyleIdx="0" presStyleCnt="6"/>
      <dgm:spPr>
        <a:blipFill rotWithShape="1">
          <a:blip xmlns:r="http://schemas.openxmlformats.org/officeDocument/2006/relationships" r:embed="rId1"/>
          <a:stretch>
            <a:fillRect/>
          </a:stretch>
        </a:blipFill>
      </dgm:spPr>
    </dgm:pt>
    <dgm:pt modelId="{A6710464-E820-4EA4-93E6-95A6DC0DDCBA}" type="pres">
      <dgm:prSet presAssocID="{1ADF4ABD-09E0-428A-AACE-61AA91BB5D08}" presName="text" presStyleLbl="node1" presStyleIdx="0" presStyleCnt="6">
        <dgm:presLayoutVars>
          <dgm:bulletEnabled val="1"/>
        </dgm:presLayoutVars>
      </dgm:prSet>
      <dgm:spPr/>
    </dgm:pt>
    <dgm:pt modelId="{1E8810D5-457B-430F-B6A3-4ED53C530A5C}" type="pres">
      <dgm:prSet presAssocID="{DF572100-B976-4A51-81FE-7602DC7CB3B8}" presName="spacer" presStyleCnt="0"/>
      <dgm:spPr/>
    </dgm:pt>
    <dgm:pt modelId="{D7CAFE3F-27C0-4F09-B673-0D2DE6E92D48}" type="pres">
      <dgm:prSet presAssocID="{D0AD708B-D719-44B5-A838-72422D285EDD}" presName="comp" presStyleCnt="0"/>
      <dgm:spPr/>
    </dgm:pt>
    <dgm:pt modelId="{ECCA78DD-DA70-4C27-83B8-311CB9F5AE29}" type="pres">
      <dgm:prSet presAssocID="{D0AD708B-D719-44B5-A838-72422D285EDD}" presName="box" presStyleLbl="node1" presStyleIdx="1" presStyleCnt="6"/>
      <dgm:spPr/>
    </dgm:pt>
    <dgm:pt modelId="{5A4CCD3A-6CDA-480B-9B2F-9D86D8A6D687}" type="pres">
      <dgm:prSet presAssocID="{D0AD708B-D719-44B5-A838-72422D285EDD}" presName="img" presStyleLbl="fgImgPlace1" presStyleIdx="1" presStyleCnt="6"/>
      <dgm:spPr>
        <a:blipFill rotWithShape="1">
          <a:blip xmlns:r="http://schemas.openxmlformats.org/officeDocument/2006/relationships" r:embed="rId2"/>
          <a:stretch>
            <a:fillRect/>
          </a:stretch>
        </a:blipFill>
      </dgm:spPr>
    </dgm:pt>
    <dgm:pt modelId="{E6C163F8-923A-4594-B260-A3F8FAF6F108}" type="pres">
      <dgm:prSet presAssocID="{D0AD708B-D719-44B5-A838-72422D285EDD}" presName="text" presStyleLbl="node1" presStyleIdx="1" presStyleCnt="6">
        <dgm:presLayoutVars>
          <dgm:bulletEnabled val="1"/>
        </dgm:presLayoutVars>
      </dgm:prSet>
      <dgm:spPr/>
    </dgm:pt>
    <dgm:pt modelId="{92D43835-7CD9-4DDE-BA06-11D9934A2F78}" type="pres">
      <dgm:prSet presAssocID="{A355CBF1-96B8-4F2B-907A-413B0D02629C}" presName="spacer" presStyleCnt="0"/>
      <dgm:spPr/>
    </dgm:pt>
    <dgm:pt modelId="{2ADD114A-5ACD-4C02-9D55-993D108626FC}" type="pres">
      <dgm:prSet presAssocID="{2ABB223C-1D7B-4E41-BFE1-6CE900DA33F8}" presName="comp" presStyleCnt="0"/>
      <dgm:spPr/>
    </dgm:pt>
    <dgm:pt modelId="{2B361215-0C3F-451A-86BF-E120E62905EB}" type="pres">
      <dgm:prSet presAssocID="{2ABB223C-1D7B-4E41-BFE1-6CE900DA33F8}" presName="box" presStyleLbl="node1" presStyleIdx="2" presStyleCnt="6"/>
      <dgm:spPr/>
    </dgm:pt>
    <dgm:pt modelId="{ACA00077-72FF-4934-987F-E84DAD195A5E}" type="pres">
      <dgm:prSet presAssocID="{2ABB223C-1D7B-4E41-BFE1-6CE900DA33F8}" presName="img" presStyleLbl="fgImgPlace1" presStyleIdx="2" presStyleCnt="6"/>
      <dgm:spPr>
        <a:blipFill rotWithShape="1">
          <a:blip xmlns:r="http://schemas.openxmlformats.org/officeDocument/2006/relationships" r:embed="rId3"/>
          <a:stretch>
            <a:fillRect/>
          </a:stretch>
        </a:blipFill>
      </dgm:spPr>
    </dgm:pt>
    <dgm:pt modelId="{F82AAF5E-AAE2-4A40-9D77-8D396C92CE90}" type="pres">
      <dgm:prSet presAssocID="{2ABB223C-1D7B-4E41-BFE1-6CE900DA33F8}" presName="text" presStyleLbl="node1" presStyleIdx="2" presStyleCnt="6">
        <dgm:presLayoutVars>
          <dgm:bulletEnabled val="1"/>
        </dgm:presLayoutVars>
      </dgm:prSet>
      <dgm:spPr/>
    </dgm:pt>
    <dgm:pt modelId="{C13852F9-6F41-4DBF-93B3-064544DF53CB}" type="pres">
      <dgm:prSet presAssocID="{72C57184-9E9A-428E-AA6B-88F59A67DB73}" presName="spacer" presStyleCnt="0"/>
      <dgm:spPr/>
    </dgm:pt>
    <dgm:pt modelId="{F9D63213-AD13-4215-ADB5-0E3239E5CA8E}" type="pres">
      <dgm:prSet presAssocID="{4675B8DD-4361-4E0F-A307-F9B454AC505E}" presName="comp" presStyleCnt="0"/>
      <dgm:spPr/>
    </dgm:pt>
    <dgm:pt modelId="{5C0D0B76-8E06-41FA-82B2-DD28DF3987F5}" type="pres">
      <dgm:prSet presAssocID="{4675B8DD-4361-4E0F-A307-F9B454AC505E}" presName="box" presStyleLbl="node1" presStyleIdx="3" presStyleCnt="6"/>
      <dgm:spPr/>
    </dgm:pt>
    <dgm:pt modelId="{22AC4CE9-BFEA-4688-942C-35F64AE0A7C5}" type="pres">
      <dgm:prSet presAssocID="{4675B8DD-4361-4E0F-A307-F9B454AC505E}" presName="img" presStyleLbl="fgImgPlace1" presStyleIdx="3" presStyleCnt="6"/>
      <dgm:spPr>
        <a:blipFill rotWithShape="1">
          <a:blip xmlns:r="http://schemas.openxmlformats.org/officeDocument/2006/relationships" r:embed="rId4"/>
          <a:stretch>
            <a:fillRect/>
          </a:stretch>
        </a:blipFill>
      </dgm:spPr>
    </dgm:pt>
    <dgm:pt modelId="{698CA552-EA29-4188-9EA6-D89CC4A09811}" type="pres">
      <dgm:prSet presAssocID="{4675B8DD-4361-4E0F-A307-F9B454AC505E}" presName="text" presStyleLbl="node1" presStyleIdx="3" presStyleCnt="6">
        <dgm:presLayoutVars>
          <dgm:bulletEnabled val="1"/>
        </dgm:presLayoutVars>
      </dgm:prSet>
      <dgm:spPr/>
    </dgm:pt>
    <dgm:pt modelId="{1063DD6D-B31E-42C2-88A8-BFE9B8D724ED}" type="pres">
      <dgm:prSet presAssocID="{83307B1E-D975-4C19-BA25-43E4B3F8C7FA}" presName="spacer" presStyleCnt="0"/>
      <dgm:spPr/>
    </dgm:pt>
    <dgm:pt modelId="{73D0E1C9-E2FB-4B2B-98A5-097AFEE84EF5}" type="pres">
      <dgm:prSet presAssocID="{70CAF743-D8C0-4AD3-A446-F545D6D05AFE}" presName="comp" presStyleCnt="0"/>
      <dgm:spPr/>
    </dgm:pt>
    <dgm:pt modelId="{657FA787-0441-46A3-A353-B90D7C9937B5}" type="pres">
      <dgm:prSet presAssocID="{70CAF743-D8C0-4AD3-A446-F545D6D05AFE}" presName="box" presStyleLbl="node1" presStyleIdx="4" presStyleCnt="6"/>
      <dgm:spPr/>
    </dgm:pt>
    <dgm:pt modelId="{8327521F-6550-43E6-B760-4D32C90D6A11}" type="pres">
      <dgm:prSet presAssocID="{70CAF743-D8C0-4AD3-A446-F545D6D05AFE}" presName="img" presStyleLbl="fgImgPlace1" presStyleIdx="4" presStyleCnt="6"/>
      <dgm:spPr>
        <a:blipFill rotWithShape="1">
          <a:blip xmlns:r="http://schemas.openxmlformats.org/officeDocument/2006/relationships" r:embed="rId5"/>
          <a:stretch>
            <a:fillRect/>
          </a:stretch>
        </a:blipFill>
      </dgm:spPr>
    </dgm:pt>
    <dgm:pt modelId="{AF395397-547D-456A-9210-D6E6AD93EE37}" type="pres">
      <dgm:prSet presAssocID="{70CAF743-D8C0-4AD3-A446-F545D6D05AFE}" presName="text" presStyleLbl="node1" presStyleIdx="4" presStyleCnt="6">
        <dgm:presLayoutVars>
          <dgm:bulletEnabled val="1"/>
        </dgm:presLayoutVars>
      </dgm:prSet>
      <dgm:spPr/>
    </dgm:pt>
    <dgm:pt modelId="{CDE4CE4E-82DE-4FBE-A05F-DD330DBFAF7D}" type="pres">
      <dgm:prSet presAssocID="{F6BADBAB-7993-4603-A513-646166A87406}" presName="spacer" presStyleCnt="0"/>
      <dgm:spPr/>
    </dgm:pt>
    <dgm:pt modelId="{2DEFCDAB-581F-4CCD-8A70-BA9AB71173A4}" type="pres">
      <dgm:prSet presAssocID="{410000A6-A155-43EA-97BB-5FE00AE4B6CF}" presName="comp" presStyleCnt="0"/>
      <dgm:spPr/>
    </dgm:pt>
    <dgm:pt modelId="{BE718B68-FAF4-4120-B265-33597193AA28}" type="pres">
      <dgm:prSet presAssocID="{410000A6-A155-43EA-97BB-5FE00AE4B6CF}" presName="box" presStyleLbl="node1" presStyleIdx="5" presStyleCnt="6"/>
      <dgm:spPr/>
    </dgm:pt>
    <dgm:pt modelId="{88B6D875-31D9-47C0-9782-E0A7618E8443}" type="pres">
      <dgm:prSet presAssocID="{410000A6-A155-43EA-97BB-5FE00AE4B6CF}" presName="img" presStyleLbl="fgImgPlace1" presStyleIdx="5" presStyleCnt="6"/>
      <dgm:spPr>
        <a:blipFill rotWithShape="1">
          <a:blip xmlns:r="http://schemas.openxmlformats.org/officeDocument/2006/relationships" r:embed="rId6"/>
          <a:stretch>
            <a:fillRect/>
          </a:stretch>
        </a:blipFill>
      </dgm:spPr>
    </dgm:pt>
    <dgm:pt modelId="{7E14C744-1405-4453-9605-CABA82CF88E3}" type="pres">
      <dgm:prSet presAssocID="{410000A6-A155-43EA-97BB-5FE00AE4B6CF}" presName="text" presStyleLbl="node1" presStyleIdx="5" presStyleCnt="6">
        <dgm:presLayoutVars>
          <dgm:bulletEnabled val="1"/>
        </dgm:presLayoutVars>
      </dgm:prSet>
      <dgm:spPr/>
    </dgm:pt>
  </dgm:ptLst>
  <dgm:cxnLst>
    <dgm:cxn modelId="{4729690D-4056-42D9-9253-5F3BB632A0CA}" srcId="{F7BAD460-BEA2-4B60-812A-AA82B7341A5D}" destId="{D0AD708B-D719-44B5-A838-72422D285EDD}" srcOrd="1" destOrd="0" parTransId="{3C178EC2-D10C-4651-9BEF-E2FDDAD83082}" sibTransId="{A355CBF1-96B8-4F2B-907A-413B0D02629C}"/>
    <dgm:cxn modelId="{0ECE941C-C1FC-441A-B003-5A087B7F97F1}" type="presOf" srcId="{410000A6-A155-43EA-97BB-5FE00AE4B6CF}" destId="{BE718B68-FAF4-4120-B265-33597193AA28}" srcOrd="0" destOrd="0" presId="urn:microsoft.com/office/officeart/2005/8/layout/vList4"/>
    <dgm:cxn modelId="{CC5C2B34-2FB7-447F-B15E-D2BAB2D41E92}" srcId="{F7BAD460-BEA2-4B60-812A-AA82B7341A5D}" destId="{4675B8DD-4361-4E0F-A307-F9B454AC505E}" srcOrd="3" destOrd="0" parTransId="{0548C481-D628-4510-9F45-6F041F56AB5B}" sibTransId="{83307B1E-D975-4C19-BA25-43E4B3F8C7FA}"/>
    <dgm:cxn modelId="{F6913A34-1197-470E-A233-DC6BF3B1D321}" srcId="{F7BAD460-BEA2-4B60-812A-AA82B7341A5D}" destId="{410000A6-A155-43EA-97BB-5FE00AE4B6CF}" srcOrd="5" destOrd="0" parTransId="{337BA97A-671B-4D68-8303-495A3C327ACF}" sibTransId="{555573BF-E212-4045-B32D-1A157478902F}"/>
    <dgm:cxn modelId="{66CEC946-347F-47D4-8959-5B52D9E93072}" type="presOf" srcId="{1ADF4ABD-09E0-428A-AACE-61AA91BB5D08}" destId="{F06F67F2-AE6C-4274-BFE9-EBA27493BA18}" srcOrd="0" destOrd="0" presId="urn:microsoft.com/office/officeart/2005/8/layout/vList4"/>
    <dgm:cxn modelId="{CEAB2047-24A5-490E-9F87-54DF2D9528C8}" type="presOf" srcId="{4675B8DD-4361-4E0F-A307-F9B454AC505E}" destId="{698CA552-EA29-4188-9EA6-D89CC4A09811}" srcOrd="1" destOrd="0" presId="urn:microsoft.com/office/officeart/2005/8/layout/vList4"/>
    <dgm:cxn modelId="{AD740868-E85B-40A4-89C5-E4E2E2E4E814}" type="presOf" srcId="{D0AD708B-D719-44B5-A838-72422D285EDD}" destId="{E6C163F8-923A-4594-B260-A3F8FAF6F108}" srcOrd="1" destOrd="0" presId="urn:microsoft.com/office/officeart/2005/8/layout/vList4"/>
    <dgm:cxn modelId="{FC6C8B53-A078-4311-B01D-66D8B17CB3FF}" srcId="{F7BAD460-BEA2-4B60-812A-AA82B7341A5D}" destId="{70CAF743-D8C0-4AD3-A446-F545D6D05AFE}" srcOrd="4" destOrd="0" parTransId="{A752485F-59DD-4BF5-9F0F-08C29CB1798F}" sibTransId="{F6BADBAB-7993-4603-A513-646166A87406}"/>
    <dgm:cxn modelId="{8C683789-C57C-4CDA-8D11-3A26DA251D4B}" srcId="{F7BAD460-BEA2-4B60-812A-AA82B7341A5D}" destId="{1ADF4ABD-09E0-428A-AACE-61AA91BB5D08}" srcOrd="0" destOrd="0" parTransId="{1D219FD0-2915-4F58-8A45-01F2ACE001F6}" sibTransId="{DF572100-B976-4A51-81FE-7602DC7CB3B8}"/>
    <dgm:cxn modelId="{4EBA828C-BBDE-409B-A68A-C7E8589DD42B}" type="presOf" srcId="{F7BAD460-BEA2-4B60-812A-AA82B7341A5D}" destId="{37615407-5125-4C1E-B619-44631E44CA76}" srcOrd="0" destOrd="0" presId="urn:microsoft.com/office/officeart/2005/8/layout/vList4"/>
    <dgm:cxn modelId="{2EFBFE92-65CB-4CBF-A16A-6A9700905384}" type="presOf" srcId="{410000A6-A155-43EA-97BB-5FE00AE4B6CF}" destId="{7E14C744-1405-4453-9605-CABA82CF88E3}" srcOrd="1" destOrd="0" presId="urn:microsoft.com/office/officeart/2005/8/layout/vList4"/>
    <dgm:cxn modelId="{73475D9E-8811-4271-9F43-D6371F5CF204}" type="presOf" srcId="{70CAF743-D8C0-4AD3-A446-F545D6D05AFE}" destId="{AF395397-547D-456A-9210-D6E6AD93EE37}" srcOrd="1" destOrd="0" presId="urn:microsoft.com/office/officeart/2005/8/layout/vList4"/>
    <dgm:cxn modelId="{19C613C0-E8AF-4937-AE7F-39CE5F4F4808}" type="presOf" srcId="{2ABB223C-1D7B-4E41-BFE1-6CE900DA33F8}" destId="{F82AAF5E-AAE2-4A40-9D77-8D396C92CE90}" srcOrd="1" destOrd="0" presId="urn:microsoft.com/office/officeart/2005/8/layout/vList4"/>
    <dgm:cxn modelId="{57D9D3C8-CE00-40C0-AFC2-6B6267D4DEBA}" type="presOf" srcId="{2ABB223C-1D7B-4E41-BFE1-6CE900DA33F8}" destId="{2B361215-0C3F-451A-86BF-E120E62905EB}" srcOrd="0" destOrd="0" presId="urn:microsoft.com/office/officeart/2005/8/layout/vList4"/>
    <dgm:cxn modelId="{6B78E7C9-7BE3-4498-B697-DE5D14C85F34}" type="presOf" srcId="{D0AD708B-D719-44B5-A838-72422D285EDD}" destId="{ECCA78DD-DA70-4C27-83B8-311CB9F5AE29}" srcOrd="0" destOrd="0" presId="urn:microsoft.com/office/officeart/2005/8/layout/vList4"/>
    <dgm:cxn modelId="{4862B1CB-D9DE-448C-A66B-ABB5D319FD82}" type="presOf" srcId="{4675B8DD-4361-4E0F-A307-F9B454AC505E}" destId="{5C0D0B76-8E06-41FA-82B2-DD28DF3987F5}" srcOrd="0" destOrd="0" presId="urn:microsoft.com/office/officeart/2005/8/layout/vList4"/>
    <dgm:cxn modelId="{14CB8BE9-87FC-4F85-B1D3-C7737E14D061}" srcId="{F7BAD460-BEA2-4B60-812A-AA82B7341A5D}" destId="{2ABB223C-1D7B-4E41-BFE1-6CE900DA33F8}" srcOrd="2" destOrd="0" parTransId="{2BFF923C-91B6-4E88-89A0-4377E8BC2D61}" sibTransId="{72C57184-9E9A-428E-AA6B-88F59A67DB73}"/>
    <dgm:cxn modelId="{3756F3ED-E08E-4D96-BD68-AEA95A77B661}" type="presOf" srcId="{70CAF743-D8C0-4AD3-A446-F545D6D05AFE}" destId="{657FA787-0441-46A3-A353-B90D7C9937B5}" srcOrd="0" destOrd="0" presId="urn:microsoft.com/office/officeart/2005/8/layout/vList4"/>
    <dgm:cxn modelId="{E8A4B0F7-153F-4085-863C-8230AF4454F4}" type="presOf" srcId="{1ADF4ABD-09E0-428A-AACE-61AA91BB5D08}" destId="{A6710464-E820-4EA4-93E6-95A6DC0DDCBA}" srcOrd="1" destOrd="0" presId="urn:microsoft.com/office/officeart/2005/8/layout/vList4"/>
    <dgm:cxn modelId="{6269757D-E450-49BC-8A18-B8BF6DE3B22E}" type="presParOf" srcId="{37615407-5125-4C1E-B619-44631E44CA76}" destId="{5ADD4191-0526-4618-8CDC-7668CBCCBF03}" srcOrd="0" destOrd="0" presId="urn:microsoft.com/office/officeart/2005/8/layout/vList4"/>
    <dgm:cxn modelId="{077F0AA2-1289-4189-BFBE-2001EE2B8E21}" type="presParOf" srcId="{5ADD4191-0526-4618-8CDC-7668CBCCBF03}" destId="{F06F67F2-AE6C-4274-BFE9-EBA27493BA18}" srcOrd="0" destOrd="0" presId="urn:microsoft.com/office/officeart/2005/8/layout/vList4"/>
    <dgm:cxn modelId="{54F78FC6-659F-4670-8E89-A60FFAC4D846}" type="presParOf" srcId="{5ADD4191-0526-4618-8CDC-7668CBCCBF03}" destId="{396D76F0-813D-4E66-852B-93B14F19D8B3}" srcOrd="1" destOrd="0" presId="urn:microsoft.com/office/officeart/2005/8/layout/vList4"/>
    <dgm:cxn modelId="{E8BC4A0F-CFFA-4E0F-A762-354D8302EAA0}" type="presParOf" srcId="{5ADD4191-0526-4618-8CDC-7668CBCCBF03}" destId="{A6710464-E820-4EA4-93E6-95A6DC0DDCBA}" srcOrd="2" destOrd="0" presId="urn:microsoft.com/office/officeart/2005/8/layout/vList4"/>
    <dgm:cxn modelId="{FF6DB96D-7E1F-4199-85BE-41CA5E8E37F3}" type="presParOf" srcId="{37615407-5125-4C1E-B619-44631E44CA76}" destId="{1E8810D5-457B-430F-B6A3-4ED53C530A5C}" srcOrd="1" destOrd="0" presId="urn:microsoft.com/office/officeart/2005/8/layout/vList4"/>
    <dgm:cxn modelId="{864BF162-9D12-4EC4-A724-2CFFCEAC95AB}" type="presParOf" srcId="{37615407-5125-4C1E-B619-44631E44CA76}" destId="{D7CAFE3F-27C0-4F09-B673-0D2DE6E92D48}" srcOrd="2" destOrd="0" presId="urn:microsoft.com/office/officeart/2005/8/layout/vList4"/>
    <dgm:cxn modelId="{58B91AC9-EC07-4DD9-9132-BFA3FCF44B8C}" type="presParOf" srcId="{D7CAFE3F-27C0-4F09-B673-0D2DE6E92D48}" destId="{ECCA78DD-DA70-4C27-83B8-311CB9F5AE29}" srcOrd="0" destOrd="0" presId="urn:microsoft.com/office/officeart/2005/8/layout/vList4"/>
    <dgm:cxn modelId="{39E254AA-981A-4A25-976C-6CD7A14673EE}" type="presParOf" srcId="{D7CAFE3F-27C0-4F09-B673-0D2DE6E92D48}" destId="{5A4CCD3A-6CDA-480B-9B2F-9D86D8A6D687}" srcOrd="1" destOrd="0" presId="urn:microsoft.com/office/officeart/2005/8/layout/vList4"/>
    <dgm:cxn modelId="{B3D2A68D-CE86-43A7-8697-1E1E93120CEB}" type="presParOf" srcId="{D7CAFE3F-27C0-4F09-B673-0D2DE6E92D48}" destId="{E6C163F8-923A-4594-B260-A3F8FAF6F108}" srcOrd="2" destOrd="0" presId="urn:microsoft.com/office/officeart/2005/8/layout/vList4"/>
    <dgm:cxn modelId="{5AAF50B4-5603-4D44-A55A-875EBD8390C6}" type="presParOf" srcId="{37615407-5125-4C1E-B619-44631E44CA76}" destId="{92D43835-7CD9-4DDE-BA06-11D9934A2F78}" srcOrd="3" destOrd="0" presId="urn:microsoft.com/office/officeart/2005/8/layout/vList4"/>
    <dgm:cxn modelId="{6CE8EE2D-7D93-4349-A81A-D4FF85438EF0}" type="presParOf" srcId="{37615407-5125-4C1E-B619-44631E44CA76}" destId="{2ADD114A-5ACD-4C02-9D55-993D108626FC}" srcOrd="4" destOrd="0" presId="urn:microsoft.com/office/officeart/2005/8/layout/vList4"/>
    <dgm:cxn modelId="{6DFB7DB7-07C9-4D52-8724-BC62AA7F16FE}" type="presParOf" srcId="{2ADD114A-5ACD-4C02-9D55-993D108626FC}" destId="{2B361215-0C3F-451A-86BF-E120E62905EB}" srcOrd="0" destOrd="0" presId="urn:microsoft.com/office/officeart/2005/8/layout/vList4"/>
    <dgm:cxn modelId="{97F7D5B6-0EC5-472B-B9CF-E55218652281}" type="presParOf" srcId="{2ADD114A-5ACD-4C02-9D55-993D108626FC}" destId="{ACA00077-72FF-4934-987F-E84DAD195A5E}" srcOrd="1" destOrd="0" presId="urn:microsoft.com/office/officeart/2005/8/layout/vList4"/>
    <dgm:cxn modelId="{52509A23-A58D-4975-AB64-ED684FD39B56}" type="presParOf" srcId="{2ADD114A-5ACD-4C02-9D55-993D108626FC}" destId="{F82AAF5E-AAE2-4A40-9D77-8D396C92CE90}" srcOrd="2" destOrd="0" presId="urn:microsoft.com/office/officeart/2005/8/layout/vList4"/>
    <dgm:cxn modelId="{4F4D1254-D6DE-4E04-B51C-8D2035726492}" type="presParOf" srcId="{37615407-5125-4C1E-B619-44631E44CA76}" destId="{C13852F9-6F41-4DBF-93B3-064544DF53CB}" srcOrd="5" destOrd="0" presId="urn:microsoft.com/office/officeart/2005/8/layout/vList4"/>
    <dgm:cxn modelId="{DDB22D0F-37B6-42DE-AD6A-C01591499739}" type="presParOf" srcId="{37615407-5125-4C1E-B619-44631E44CA76}" destId="{F9D63213-AD13-4215-ADB5-0E3239E5CA8E}" srcOrd="6" destOrd="0" presId="urn:microsoft.com/office/officeart/2005/8/layout/vList4"/>
    <dgm:cxn modelId="{DACED2D3-D3C6-4A09-9017-D8A653F7D7A3}" type="presParOf" srcId="{F9D63213-AD13-4215-ADB5-0E3239E5CA8E}" destId="{5C0D0B76-8E06-41FA-82B2-DD28DF3987F5}" srcOrd="0" destOrd="0" presId="urn:microsoft.com/office/officeart/2005/8/layout/vList4"/>
    <dgm:cxn modelId="{ED13F965-F1B3-4F73-9B0F-C314E2D2B2B3}" type="presParOf" srcId="{F9D63213-AD13-4215-ADB5-0E3239E5CA8E}" destId="{22AC4CE9-BFEA-4688-942C-35F64AE0A7C5}" srcOrd="1" destOrd="0" presId="urn:microsoft.com/office/officeart/2005/8/layout/vList4"/>
    <dgm:cxn modelId="{C961EA0A-5A22-423E-9E2D-040067B99F67}" type="presParOf" srcId="{F9D63213-AD13-4215-ADB5-0E3239E5CA8E}" destId="{698CA552-EA29-4188-9EA6-D89CC4A09811}" srcOrd="2" destOrd="0" presId="urn:microsoft.com/office/officeart/2005/8/layout/vList4"/>
    <dgm:cxn modelId="{880F3AC1-42E9-4326-8B2E-DA320B839C1A}" type="presParOf" srcId="{37615407-5125-4C1E-B619-44631E44CA76}" destId="{1063DD6D-B31E-42C2-88A8-BFE9B8D724ED}" srcOrd="7" destOrd="0" presId="urn:microsoft.com/office/officeart/2005/8/layout/vList4"/>
    <dgm:cxn modelId="{7E71CB91-9E9E-4B27-903B-E194613D0759}" type="presParOf" srcId="{37615407-5125-4C1E-B619-44631E44CA76}" destId="{73D0E1C9-E2FB-4B2B-98A5-097AFEE84EF5}" srcOrd="8" destOrd="0" presId="urn:microsoft.com/office/officeart/2005/8/layout/vList4"/>
    <dgm:cxn modelId="{8592ADBD-D218-42B3-AA33-2E84A6930B8F}" type="presParOf" srcId="{73D0E1C9-E2FB-4B2B-98A5-097AFEE84EF5}" destId="{657FA787-0441-46A3-A353-B90D7C9937B5}" srcOrd="0" destOrd="0" presId="urn:microsoft.com/office/officeart/2005/8/layout/vList4"/>
    <dgm:cxn modelId="{EA99462D-700A-48A6-BF23-33DCAC8FC86F}" type="presParOf" srcId="{73D0E1C9-E2FB-4B2B-98A5-097AFEE84EF5}" destId="{8327521F-6550-43E6-B760-4D32C90D6A11}" srcOrd="1" destOrd="0" presId="urn:microsoft.com/office/officeart/2005/8/layout/vList4"/>
    <dgm:cxn modelId="{A214F901-C1A5-43C9-8FAA-1B2435B6FD04}" type="presParOf" srcId="{73D0E1C9-E2FB-4B2B-98A5-097AFEE84EF5}" destId="{AF395397-547D-456A-9210-D6E6AD93EE37}" srcOrd="2" destOrd="0" presId="urn:microsoft.com/office/officeart/2005/8/layout/vList4"/>
    <dgm:cxn modelId="{782DAC21-334C-4510-8030-6B123A59698F}" type="presParOf" srcId="{37615407-5125-4C1E-B619-44631E44CA76}" destId="{CDE4CE4E-82DE-4FBE-A05F-DD330DBFAF7D}" srcOrd="9" destOrd="0" presId="urn:microsoft.com/office/officeart/2005/8/layout/vList4"/>
    <dgm:cxn modelId="{454D8046-1A81-4A05-AD7D-F693A790140E}" type="presParOf" srcId="{37615407-5125-4C1E-B619-44631E44CA76}" destId="{2DEFCDAB-581F-4CCD-8A70-BA9AB71173A4}" srcOrd="10" destOrd="0" presId="urn:microsoft.com/office/officeart/2005/8/layout/vList4"/>
    <dgm:cxn modelId="{B397AAB3-F597-4A0F-9EB5-D7068B6FF366}" type="presParOf" srcId="{2DEFCDAB-581F-4CCD-8A70-BA9AB71173A4}" destId="{BE718B68-FAF4-4120-B265-33597193AA28}" srcOrd="0" destOrd="0" presId="urn:microsoft.com/office/officeart/2005/8/layout/vList4"/>
    <dgm:cxn modelId="{649AC0D9-BF50-439C-A469-C062E1C12EE1}" type="presParOf" srcId="{2DEFCDAB-581F-4CCD-8A70-BA9AB71173A4}" destId="{88B6D875-31D9-47C0-9782-E0A7618E8443}" srcOrd="1" destOrd="0" presId="urn:microsoft.com/office/officeart/2005/8/layout/vList4"/>
    <dgm:cxn modelId="{BAFA2B70-6805-4F53-9195-B880B2B1F4EB}" type="presParOf" srcId="{2DEFCDAB-581F-4CCD-8A70-BA9AB71173A4}" destId="{7E14C744-1405-4453-9605-CABA82CF88E3}"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F7BAD460-BEA2-4B60-812A-AA82B7341A5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1ADF4ABD-09E0-428A-AACE-61AA91BB5D08}">
      <dgm:prSet phldrT="[Text]" custT="1"/>
      <dgm:spPr>
        <a:solidFill>
          <a:srgbClr val="0096D6"/>
        </a:solidFill>
      </dgm:spPr>
      <dgm:t>
        <a:bodyPr/>
        <a:lstStyle/>
        <a:p>
          <a:r>
            <a:rPr lang="en-US" sz="2800" b="0" dirty="0">
              <a:latin typeface="Century Gothic" panose="020B0502020202020204" pitchFamily="34" charset="0"/>
            </a:rPr>
            <a:t>Develop a plan for periodic media coverage</a:t>
          </a:r>
          <a:endParaRPr lang="en-US" sz="2800" dirty="0">
            <a:latin typeface="Century Gothic" panose="020B0502020202020204" pitchFamily="34" charset="0"/>
          </a:endParaRPr>
        </a:p>
      </dgm:t>
    </dgm:pt>
    <dgm:pt modelId="{1D219FD0-2915-4F58-8A45-01F2ACE001F6}" type="parTrans" cxnId="{8C683789-C57C-4CDA-8D11-3A26DA251D4B}">
      <dgm:prSet/>
      <dgm:spPr/>
      <dgm:t>
        <a:bodyPr/>
        <a:lstStyle/>
        <a:p>
          <a:endParaRPr lang="en-US"/>
        </a:p>
      </dgm:t>
    </dgm:pt>
    <dgm:pt modelId="{DF572100-B976-4A51-81FE-7602DC7CB3B8}" type="sibTrans" cxnId="{8C683789-C57C-4CDA-8D11-3A26DA251D4B}">
      <dgm:prSet/>
      <dgm:spPr/>
      <dgm:t>
        <a:bodyPr/>
        <a:lstStyle/>
        <a:p>
          <a:endParaRPr lang="en-US"/>
        </a:p>
      </dgm:t>
    </dgm:pt>
    <dgm:pt modelId="{B235E539-CA8F-43DD-94AB-948F427C421D}">
      <dgm:prSet phldrT="[Text]" custT="1"/>
      <dgm:spPr/>
      <dgm:t>
        <a:bodyPr/>
        <a:lstStyle/>
        <a:p>
          <a:r>
            <a:rPr lang="en-US" sz="2000" dirty="0">
              <a:latin typeface="Century Gothic" panose="020B0502020202020204" pitchFamily="34" charset="0"/>
            </a:rPr>
            <a:t>Program objectives</a:t>
          </a:r>
        </a:p>
      </dgm:t>
    </dgm:pt>
    <dgm:pt modelId="{77793E2E-0C84-4EE7-92F1-B5572EDFFFA5}" type="parTrans" cxnId="{11CE57AD-F253-4B17-B264-4FFE67E5BCA3}">
      <dgm:prSet/>
      <dgm:spPr/>
      <dgm:t>
        <a:bodyPr/>
        <a:lstStyle/>
        <a:p>
          <a:endParaRPr lang="en-US"/>
        </a:p>
      </dgm:t>
    </dgm:pt>
    <dgm:pt modelId="{D9D1CAB9-B065-46F1-988F-75EC738EFB7C}" type="sibTrans" cxnId="{11CE57AD-F253-4B17-B264-4FFE67E5BCA3}">
      <dgm:prSet/>
      <dgm:spPr/>
      <dgm:t>
        <a:bodyPr/>
        <a:lstStyle/>
        <a:p>
          <a:endParaRPr lang="en-US"/>
        </a:p>
      </dgm:t>
    </dgm:pt>
    <dgm:pt modelId="{D4D73257-D4BD-4500-8E93-6601E6AD7A07}">
      <dgm:prSet phldrT="[Text]" custT="1"/>
      <dgm:spPr/>
      <dgm:t>
        <a:bodyPr/>
        <a:lstStyle/>
        <a:p>
          <a:r>
            <a:rPr lang="en-US" sz="2000" dirty="0">
              <a:latin typeface="Century Gothic" panose="020B0502020202020204" pitchFamily="34" charset="0"/>
            </a:rPr>
            <a:t>Media contact</a:t>
          </a:r>
        </a:p>
      </dgm:t>
    </dgm:pt>
    <dgm:pt modelId="{6800B867-CB34-4EAB-811A-516F402E0C4F}" type="sibTrans" cxnId="{E53E4398-2B73-45E9-93B8-363F37B46428}">
      <dgm:prSet/>
      <dgm:spPr/>
      <dgm:t>
        <a:bodyPr/>
        <a:lstStyle/>
        <a:p>
          <a:endParaRPr lang="en-US"/>
        </a:p>
      </dgm:t>
    </dgm:pt>
    <dgm:pt modelId="{DD5E2A15-6A77-46FB-AD63-41BDAA19D64F}" type="parTrans" cxnId="{E53E4398-2B73-45E9-93B8-363F37B46428}">
      <dgm:prSet/>
      <dgm:spPr/>
      <dgm:t>
        <a:bodyPr/>
        <a:lstStyle/>
        <a:p>
          <a:endParaRPr lang="en-US"/>
        </a:p>
      </dgm:t>
    </dgm:pt>
    <dgm:pt modelId="{99D18407-6754-4A3E-8A70-8AFB1AD5E4AB}">
      <dgm:prSet phldrT="[Text]" custT="1"/>
      <dgm:spPr/>
      <dgm:t>
        <a:bodyPr/>
        <a:lstStyle/>
        <a:p>
          <a:r>
            <a:rPr lang="en-US" sz="2000" dirty="0">
              <a:latin typeface="Century Gothic" panose="020B0502020202020204" pitchFamily="34" charset="0"/>
            </a:rPr>
            <a:t>Promotional activities</a:t>
          </a:r>
        </a:p>
      </dgm:t>
    </dgm:pt>
    <dgm:pt modelId="{32EF0D2F-DA83-4581-96DE-B145B05C1DEC}" type="sibTrans" cxnId="{EC02F219-5E0B-42AA-8C9B-253540BD4C52}">
      <dgm:prSet/>
      <dgm:spPr/>
      <dgm:t>
        <a:bodyPr/>
        <a:lstStyle/>
        <a:p>
          <a:endParaRPr lang="en-US"/>
        </a:p>
      </dgm:t>
    </dgm:pt>
    <dgm:pt modelId="{7FA84C6D-56E0-4001-8FD7-669A6D644A4F}" type="parTrans" cxnId="{EC02F219-5E0B-42AA-8C9B-253540BD4C52}">
      <dgm:prSet/>
      <dgm:spPr/>
      <dgm:t>
        <a:bodyPr/>
        <a:lstStyle/>
        <a:p>
          <a:endParaRPr lang="en-US"/>
        </a:p>
      </dgm:t>
    </dgm:pt>
    <dgm:pt modelId="{EE36DB32-5844-4563-BA07-8F3F962D5D75}">
      <dgm:prSet phldrT="[Text]" custT="1"/>
      <dgm:spPr/>
      <dgm:t>
        <a:bodyPr/>
        <a:lstStyle/>
        <a:p>
          <a:r>
            <a:rPr lang="en-US" sz="2000" dirty="0">
              <a:latin typeface="Century Gothic" panose="020B0502020202020204" pitchFamily="34" charset="0"/>
            </a:rPr>
            <a:t>Messages</a:t>
          </a:r>
        </a:p>
      </dgm:t>
    </dgm:pt>
    <dgm:pt modelId="{DF245345-9E80-4A0C-980C-53CCCA9E7827}" type="sibTrans" cxnId="{8B9CE711-5584-405F-9853-2F6C30C60BE3}">
      <dgm:prSet/>
      <dgm:spPr/>
      <dgm:t>
        <a:bodyPr/>
        <a:lstStyle/>
        <a:p>
          <a:endParaRPr lang="en-US"/>
        </a:p>
      </dgm:t>
    </dgm:pt>
    <dgm:pt modelId="{5F8E1985-E2B5-4404-AC9C-C68FE5B8A57A}" type="parTrans" cxnId="{8B9CE711-5584-405F-9853-2F6C30C60BE3}">
      <dgm:prSet/>
      <dgm:spPr/>
      <dgm:t>
        <a:bodyPr/>
        <a:lstStyle/>
        <a:p>
          <a:endParaRPr lang="en-US"/>
        </a:p>
      </dgm:t>
    </dgm:pt>
    <dgm:pt modelId="{4232C02A-7288-461F-A97B-FB4421EE638A}" type="pres">
      <dgm:prSet presAssocID="{F7BAD460-BEA2-4B60-812A-AA82B7341A5D}" presName="Name0" presStyleCnt="0">
        <dgm:presLayoutVars>
          <dgm:dir/>
          <dgm:animLvl val="lvl"/>
          <dgm:resizeHandles val="exact"/>
        </dgm:presLayoutVars>
      </dgm:prSet>
      <dgm:spPr/>
    </dgm:pt>
    <dgm:pt modelId="{F814E147-6B97-4CA8-8D0F-1520AF554E42}" type="pres">
      <dgm:prSet presAssocID="{1ADF4ABD-09E0-428A-AACE-61AA91BB5D08}" presName="linNode" presStyleCnt="0"/>
      <dgm:spPr/>
    </dgm:pt>
    <dgm:pt modelId="{DA458FEC-0049-4844-990B-53C842B4E594}" type="pres">
      <dgm:prSet presAssocID="{1ADF4ABD-09E0-428A-AACE-61AA91BB5D08}" presName="parentText" presStyleLbl="node1" presStyleIdx="0" presStyleCnt="1">
        <dgm:presLayoutVars>
          <dgm:chMax val="1"/>
          <dgm:bulletEnabled val="1"/>
        </dgm:presLayoutVars>
      </dgm:prSet>
      <dgm:spPr/>
    </dgm:pt>
    <dgm:pt modelId="{E525E078-5ECB-4320-B50D-C20C66E05864}" type="pres">
      <dgm:prSet presAssocID="{1ADF4ABD-09E0-428A-AACE-61AA91BB5D08}" presName="descendantText" presStyleLbl="alignAccFollowNode1" presStyleIdx="0" presStyleCnt="1" custScaleY="89286">
        <dgm:presLayoutVars>
          <dgm:bulletEnabled val="1"/>
        </dgm:presLayoutVars>
      </dgm:prSet>
      <dgm:spPr/>
    </dgm:pt>
  </dgm:ptLst>
  <dgm:cxnLst>
    <dgm:cxn modelId="{4010C30F-F813-477A-B9A0-259DCC2D8ECA}" type="presOf" srcId="{1ADF4ABD-09E0-428A-AACE-61AA91BB5D08}" destId="{DA458FEC-0049-4844-990B-53C842B4E594}" srcOrd="0" destOrd="0" presId="urn:microsoft.com/office/officeart/2005/8/layout/vList5"/>
    <dgm:cxn modelId="{8B9CE711-5584-405F-9853-2F6C30C60BE3}" srcId="{1ADF4ABD-09E0-428A-AACE-61AA91BB5D08}" destId="{EE36DB32-5844-4563-BA07-8F3F962D5D75}" srcOrd="1" destOrd="0" parTransId="{5F8E1985-E2B5-4404-AC9C-C68FE5B8A57A}" sibTransId="{DF245345-9E80-4A0C-980C-53CCCA9E7827}"/>
    <dgm:cxn modelId="{EC02F219-5E0B-42AA-8C9B-253540BD4C52}" srcId="{1ADF4ABD-09E0-428A-AACE-61AA91BB5D08}" destId="{99D18407-6754-4A3E-8A70-8AFB1AD5E4AB}" srcOrd="2" destOrd="0" parTransId="{7FA84C6D-56E0-4001-8FD7-669A6D644A4F}" sibTransId="{32EF0D2F-DA83-4581-96DE-B145B05C1DEC}"/>
    <dgm:cxn modelId="{0A50C146-6D68-4AA7-A31A-2A6E7AFF1A43}" type="presOf" srcId="{F7BAD460-BEA2-4B60-812A-AA82B7341A5D}" destId="{4232C02A-7288-461F-A97B-FB4421EE638A}" srcOrd="0" destOrd="0" presId="urn:microsoft.com/office/officeart/2005/8/layout/vList5"/>
    <dgm:cxn modelId="{0B2EFA48-A179-46E0-9AD0-1460FCEEF28A}" type="presOf" srcId="{EE36DB32-5844-4563-BA07-8F3F962D5D75}" destId="{E525E078-5ECB-4320-B50D-C20C66E05864}" srcOrd="0" destOrd="1" presId="urn:microsoft.com/office/officeart/2005/8/layout/vList5"/>
    <dgm:cxn modelId="{046C576E-043D-4C37-A855-AAF4CCFFBB64}" type="presOf" srcId="{99D18407-6754-4A3E-8A70-8AFB1AD5E4AB}" destId="{E525E078-5ECB-4320-B50D-C20C66E05864}" srcOrd="0" destOrd="2" presId="urn:microsoft.com/office/officeart/2005/8/layout/vList5"/>
    <dgm:cxn modelId="{8C683789-C57C-4CDA-8D11-3A26DA251D4B}" srcId="{F7BAD460-BEA2-4B60-812A-AA82B7341A5D}" destId="{1ADF4ABD-09E0-428A-AACE-61AA91BB5D08}" srcOrd="0" destOrd="0" parTransId="{1D219FD0-2915-4F58-8A45-01F2ACE001F6}" sibTransId="{DF572100-B976-4A51-81FE-7602DC7CB3B8}"/>
    <dgm:cxn modelId="{E53E4398-2B73-45E9-93B8-363F37B46428}" srcId="{1ADF4ABD-09E0-428A-AACE-61AA91BB5D08}" destId="{D4D73257-D4BD-4500-8E93-6601E6AD7A07}" srcOrd="3" destOrd="0" parTransId="{DD5E2A15-6A77-46FB-AD63-41BDAA19D64F}" sibTransId="{6800B867-CB34-4EAB-811A-516F402E0C4F}"/>
    <dgm:cxn modelId="{11CE57AD-F253-4B17-B264-4FFE67E5BCA3}" srcId="{1ADF4ABD-09E0-428A-AACE-61AA91BB5D08}" destId="{B235E539-CA8F-43DD-94AB-948F427C421D}" srcOrd="0" destOrd="0" parTransId="{77793E2E-0C84-4EE7-92F1-B5572EDFFFA5}" sibTransId="{D9D1CAB9-B065-46F1-988F-75EC738EFB7C}"/>
    <dgm:cxn modelId="{A4BF80CF-608A-4ADC-AA59-275DCFCAEF60}" type="presOf" srcId="{D4D73257-D4BD-4500-8E93-6601E6AD7A07}" destId="{E525E078-5ECB-4320-B50D-C20C66E05864}" srcOrd="0" destOrd="3" presId="urn:microsoft.com/office/officeart/2005/8/layout/vList5"/>
    <dgm:cxn modelId="{661C18D6-63CB-4A22-A36B-778C97787ECB}" type="presOf" srcId="{B235E539-CA8F-43DD-94AB-948F427C421D}" destId="{E525E078-5ECB-4320-B50D-C20C66E05864}" srcOrd="0" destOrd="0" presId="urn:microsoft.com/office/officeart/2005/8/layout/vList5"/>
    <dgm:cxn modelId="{93429FAA-786F-4951-92D5-05E593E7320F}" type="presParOf" srcId="{4232C02A-7288-461F-A97B-FB4421EE638A}" destId="{F814E147-6B97-4CA8-8D0F-1520AF554E42}" srcOrd="0" destOrd="0" presId="urn:microsoft.com/office/officeart/2005/8/layout/vList5"/>
    <dgm:cxn modelId="{A1502F1B-797B-4A92-8F3F-20867267EEFC}" type="presParOf" srcId="{F814E147-6B97-4CA8-8D0F-1520AF554E42}" destId="{DA458FEC-0049-4844-990B-53C842B4E594}" srcOrd="0" destOrd="0" presId="urn:microsoft.com/office/officeart/2005/8/layout/vList5"/>
    <dgm:cxn modelId="{741BB762-E378-4F87-9A8A-CCC86DE243D5}" type="presParOf" srcId="{F814E147-6B97-4CA8-8D0F-1520AF554E42}" destId="{E525E078-5ECB-4320-B50D-C20C66E05864}"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F7BAD460-BEA2-4B60-812A-AA82B7341A5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0AD708B-D719-44B5-A838-72422D285EDD}">
      <dgm:prSet phldrT="[Text]" custT="1"/>
      <dgm:spPr>
        <a:solidFill>
          <a:srgbClr val="0096D6"/>
        </a:solidFill>
      </dgm:spPr>
      <dgm:t>
        <a:bodyPr/>
        <a:lstStyle/>
        <a:p>
          <a:r>
            <a:rPr lang="en-US" sz="2400" dirty="0">
              <a:latin typeface="Century Gothic" panose="020B0502020202020204" pitchFamily="34" charset="0"/>
            </a:rPr>
            <a:t>Identify and train media spokespeople</a:t>
          </a:r>
        </a:p>
      </dgm:t>
    </dgm:pt>
    <dgm:pt modelId="{3C178EC2-D10C-4651-9BEF-E2FDDAD83082}" type="parTrans" cxnId="{4729690D-4056-42D9-9253-5F3BB632A0CA}">
      <dgm:prSet/>
      <dgm:spPr/>
      <dgm:t>
        <a:bodyPr/>
        <a:lstStyle/>
        <a:p>
          <a:endParaRPr lang="en-US"/>
        </a:p>
      </dgm:t>
    </dgm:pt>
    <dgm:pt modelId="{A355CBF1-96B8-4F2B-907A-413B0D02629C}" type="sibTrans" cxnId="{4729690D-4056-42D9-9253-5F3BB632A0CA}">
      <dgm:prSet/>
      <dgm:spPr/>
      <dgm:t>
        <a:bodyPr/>
        <a:lstStyle/>
        <a:p>
          <a:endParaRPr lang="en-US"/>
        </a:p>
      </dgm:t>
    </dgm:pt>
    <dgm:pt modelId="{2F11175C-6C7C-4F94-8663-C58C2CEAF615}">
      <dgm:prSet phldrT="[Text]" custT="1"/>
      <dgm:spPr/>
      <dgm:t>
        <a:bodyPr/>
        <a:lstStyle/>
        <a:p>
          <a:r>
            <a:rPr lang="en-US" sz="1800" dirty="0">
              <a:latin typeface="Century Gothic" panose="020B0502020202020204" pitchFamily="34" charset="0"/>
            </a:rPr>
            <a:t>Talking points</a:t>
          </a:r>
        </a:p>
      </dgm:t>
    </dgm:pt>
    <dgm:pt modelId="{69A72D69-F58A-47F4-AB67-D6D54BAC42AF}" type="parTrans" cxnId="{DF0A23F7-C0AC-445C-B397-D4BAC4F59C4D}">
      <dgm:prSet/>
      <dgm:spPr/>
      <dgm:t>
        <a:bodyPr/>
        <a:lstStyle/>
        <a:p>
          <a:endParaRPr lang="en-US"/>
        </a:p>
      </dgm:t>
    </dgm:pt>
    <dgm:pt modelId="{CC260C32-E0E1-4C56-8478-D4DE16BA887C}" type="sibTrans" cxnId="{DF0A23F7-C0AC-445C-B397-D4BAC4F59C4D}">
      <dgm:prSet/>
      <dgm:spPr/>
      <dgm:t>
        <a:bodyPr/>
        <a:lstStyle/>
        <a:p>
          <a:endParaRPr lang="en-US"/>
        </a:p>
      </dgm:t>
    </dgm:pt>
    <dgm:pt modelId="{93B95706-B1BC-4BCC-9DC6-514171C7111B}">
      <dgm:prSet phldrT="[Text]" custT="1"/>
      <dgm:spPr/>
      <dgm:t>
        <a:bodyPr/>
        <a:lstStyle/>
        <a:p>
          <a:r>
            <a:rPr lang="en-US" sz="1800" dirty="0">
              <a:latin typeface="Century Gothic" panose="020B0502020202020204" pitchFamily="34" charset="0"/>
            </a:rPr>
            <a:t>Savvy spokespeople</a:t>
          </a:r>
        </a:p>
      </dgm:t>
    </dgm:pt>
    <dgm:pt modelId="{68C137E1-253B-4476-8EF1-35AB1219374F}" type="parTrans" cxnId="{34C3788E-76A1-446F-8E20-6ED8C628694E}">
      <dgm:prSet/>
      <dgm:spPr/>
      <dgm:t>
        <a:bodyPr/>
        <a:lstStyle/>
        <a:p>
          <a:endParaRPr lang="en-US"/>
        </a:p>
      </dgm:t>
    </dgm:pt>
    <dgm:pt modelId="{488C51CD-AFF9-4FE0-B67A-71CDF3E77BDB}" type="sibTrans" cxnId="{34C3788E-76A1-446F-8E20-6ED8C628694E}">
      <dgm:prSet/>
      <dgm:spPr/>
      <dgm:t>
        <a:bodyPr/>
        <a:lstStyle/>
        <a:p>
          <a:endParaRPr lang="en-US"/>
        </a:p>
      </dgm:t>
    </dgm:pt>
    <dgm:pt modelId="{4232C02A-7288-461F-A97B-FB4421EE638A}" type="pres">
      <dgm:prSet presAssocID="{F7BAD460-BEA2-4B60-812A-AA82B7341A5D}" presName="Name0" presStyleCnt="0">
        <dgm:presLayoutVars>
          <dgm:dir/>
          <dgm:animLvl val="lvl"/>
          <dgm:resizeHandles val="exact"/>
        </dgm:presLayoutVars>
      </dgm:prSet>
      <dgm:spPr/>
    </dgm:pt>
    <dgm:pt modelId="{710D3A09-D7EB-4B11-A562-A32CDF8640A9}" type="pres">
      <dgm:prSet presAssocID="{D0AD708B-D719-44B5-A838-72422D285EDD}" presName="linNode" presStyleCnt="0"/>
      <dgm:spPr/>
    </dgm:pt>
    <dgm:pt modelId="{B5A2EEC6-BA50-4070-A0DA-2064B19A3F43}" type="pres">
      <dgm:prSet presAssocID="{D0AD708B-D719-44B5-A838-72422D285EDD}" presName="parentText" presStyleLbl="node1" presStyleIdx="0" presStyleCnt="1" custScaleX="123352">
        <dgm:presLayoutVars>
          <dgm:chMax val="1"/>
          <dgm:bulletEnabled val="1"/>
        </dgm:presLayoutVars>
      </dgm:prSet>
      <dgm:spPr/>
    </dgm:pt>
    <dgm:pt modelId="{0D9250A1-67E4-47BC-AC30-62D66010C1C4}" type="pres">
      <dgm:prSet presAssocID="{D0AD708B-D719-44B5-A838-72422D285EDD}" presName="descendantText" presStyleLbl="alignAccFollowNode1" presStyleIdx="0" presStyleCnt="1" custScaleY="88740">
        <dgm:presLayoutVars>
          <dgm:bulletEnabled val="1"/>
        </dgm:presLayoutVars>
      </dgm:prSet>
      <dgm:spPr/>
    </dgm:pt>
  </dgm:ptLst>
  <dgm:cxnLst>
    <dgm:cxn modelId="{4729690D-4056-42D9-9253-5F3BB632A0CA}" srcId="{F7BAD460-BEA2-4B60-812A-AA82B7341A5D}" destId="{D0AD708B-D719-44B5-A838-72422D285EDD}" srcOrd="0" destOrd="0" parTransId="{3C178EC2-D10C-4651-9BEF-E2FDDAD83082}" sibTransId="{A355CBF1-96B8-4F2B-907A-413B0D02629C}"/>
    <dgm:cxn modelId="{6A95275E-50FA-4497-9403-E031B1922658}" type="presOf" srcId="{93B95706-B1BC-4BCC-9DC6-514171C7111B}" destId="{0D9250A1-67E4-47BC-AC30-62D66010C1C4}" srcOrd="0" destOrd="1" presId="urn:microsoft.com/office/officeart/2005/8/layout/vList5"/>
    <dgm:cxn modelId="{5D43EF4D-72E8-4966-A4BD-77E053D248D5}" type="presOf" srcId="{2F11175C-6C7C-4F94-8663-C58C2CEAF615}" destId="{0D9250A1-67E4-47BC-AC30-62D66010C1C4}" srcOrd="0" destOrd="0" presId="urn:microsoft.com/office/officeart/2005/8/layout/vList5"/>
    <dgm:cxn modelId="{6F377E83-01E4-475F-A3C5-E86E7656403C}" type="presOf" srcId="{F7BAD460-BEA2-4B60-812A-AA82B7341A5D}" destId="{4232C02A-7288-461F-A97B-FB4421EE638A}" srcOrd="0" destOrd="0" presId="urn:microsoft.com/office/officeart/2005/8/layout/vList5"/>
    <dgm:cxn modelId="{34C3788E-76A1-446F-8E20-6ED8C628694E}" srcId="{D0AD708B-D719-44B5-A838-72422D285EDD}" destId="{93B95706-B1BC-4BCC-9DC6-514171C7111B}" srcOrd="1" destOrd="0" parTransId="{68C137E1-253B-4476-8EF1-35AB1219374F}" sibTransId="{488C51CD-AFF9-4FE0-B67A-71CDF3E77BDB}"/>
    <dgm:cxn modelId="{DF0A23F7-C0AC-445C-B397-D4BAC4F59C4D}" srcId="{D0AD708B-D719-44B5-A838-72422D285EDD}" destId="{2F11175C-6C7C-4F94-8663-C58C2CEAF615}" srcOrd="0" destOrd="0" parTransId="{69A72D69-F58A-47F4-AB67-D6D54BAC42AF}" sibTransId="{CC260C32-E0E1-4C56-8478-D4DE16BA887C}"/>
    <dgm:cxn modelId="{3FE79BFC-C31B-4C0E-A86F-CDE38B53AD37}" type="presOf" srcId="{D0AD708B-D719-44B5-A838-72422D285EDD}" destId="{B5A2EEC6-BA50-4070-A0DA-2064B19A3F43}" srcOrd="0" destOrd="0" presId="urn:microsoft.com/office/officeart/2005/8/layout/vList5"/>
    <dgm:cxn modelId="{190B09A7-5E99-4B46-8E01-BA5788A2C425}" type="presParOf" srcId="{4232C02A-7288-461F-A97B-FB4421EE638A}" destId="{710D3A09-D7EB-4B11-A562-A32CDF8640A9}" srcOrd="0" destOrd="0" presId="urn:microsoft.com/office/officeart/2005/8/layout/vList5"/>
    <dgm:cxn modelId="{E4CF9245-EA12-41DB-8BF7-AEB949C68C07}" type="presParOf" srcId="{710D3A09-D7EB-4B11-A562-A32CDF8640A9}" destId="{B5A2EEC6-BA50-4070-A0DA-2064B19A3F43}" srcOrd="0" destOrd="0" presId="urn:microsoft.com/office/officeart/2005/8/layout/vList5"/>
    <dgm:cxn modelId="{77BDCC7D-B950-4861-A84E-D3C09D008A26}" type="presParOf" srcId="{710D3A09-D7EB-4B11-A562-A32CDF8640A9}" destId="{0D9250A1-67E4-47BC-AC30-62D66010C1C4}"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F7BAD460-BEA2-4B60-812A-AA82B7341A5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2ABB223C-1D7B-4E41-BFE1-6CE900DA33F8}">
      <dgm:prSet phldrT="[Text]" custT="1"/>
      <dgm:spPr>
        <a:solidFill>
          <a:srgbClr val="0096D6"/>
        </a:solidFill>
      </dgm:spPr>
      <dgm:t>
        <a:bodyPr/>
        <a:lstStyle/>
        <a:p>
          <a:r>
            <a:rPr lang="en-US" sz="2400" dirty="0">
              <a:latin typeface="Century Gothic" panose="020B0502020202020204" pitchFamily="34" charset="0"/>
            </a:rPr>
            <a:t>Track media coverage</a:t>
          </a:r>
        </a:p>
      </dgm:t>
    </dgm:pt>
    <dgm:pt modelId="{2BFF923C-91B6-4E88-89A0-4377E8BC2D61}" type="parTrans" cxnId="{14CB8BE9-87FC-4F85-B1D3-C7737E14D061}">
      <dgm:prSet/>
      <dgm:spPr/>
      <dgm:t>
        <a:bodyPr/>
        <a:lstStyle/>
        <a:p>
          <a:endParaRPr lang="en-US"/>
        </a:p>
      </dgm:t>
    </dgm:pt>
    <dgm:pt modelId="{72C57184-9E9A-428E-AA6B-88F59A67DB73}" type="sibTrans" cxnId="{14CB8BE9-87FC-4F85-B1D3-C7737E14D061}">
      <dgm:prSet/>
      <dgm:spPr/>
      <dgm:t>
        <a:bodyPr/>
        <a:lstStyle/>
        <a:p>
          <a:endParaRPr lang="en-US"/>
        </a:p>
      </dgm:t>
    </dgm:pt>
    <dgm:pt modelId="{E801BBA8-B1A9-4D38-AE9D-78B46838FB26}">
      <dgm:prSet phldrT="[Text]" custT="1"/>
      <dgm:spPr/>
      <dgm:t>
        <a:bodyPr/>
        <a:lstStyle/>
        <a:p>
          <a:r>
            <a:rPr lang="en-US" sz="1800" dirty="0">
              <a:latin typeface="Century Gothic" panose="020B0502020202020204" pitchFamily="34" charset="0"/>
            </a:rPr>
            <a:t>Quantity</a:t>
          </a:r>
        </a:p>
      </dgm:t>
    </dgm:pt>
    <dgm:pt modelId="{F9BBF606-E9F5-4378-9BCE-8C397DC634E1}" type="parTrans" cxnId="{19D6C087-63D7-413C-8F15-C2C3160C4806}">
      <dgm:prSet/>
      <dgm:spPr/>
      <dgm:t>
        <a:bodyPr/>
        <a:lstStyle/>
        <a:p>
          <a:endParaRPr lang="en-US"/>
        </a:p>
      </dgm:t>
    </dgm:pt>
    <dgm:pt modelId="{5DA213F9-0A3A-45AE-8D65-038895D8AC1F}" type="sibTrans" cxnId="{19D6C087-63D7-413C-8F15-C2C3160C4806}">
      <dgm:prSet/>
      <dgm:spPr/>
      <dgm:t>
        <a:bodyPr/>
        <a:lstStyle/>
        <a:p>
          <a:endParaRPr lang="en-US"/>
        </a:p>
      </dgm:t>
    </dgm:pt>
    <dgm:pt modelId="{FDBAEC47-E772-4C84-8E8A-4FF1549D8125}">
      <dgm:prSet phldrT="[Text]" custT="1"/>
      <dgm:spPr/>
      <dgm:t>
        <a:bodyPr/>
        <a:lstStyle/>
        <a:p>
          <a:r>
            <a:rPr lang="en-US" sz="1800" dirty="0">
              <a:latin typeface="Century Gothic" panose="020B0502020202020204" pitchFamily="34" charset="0"/>
            </a:rPr>
            <a:t>Prominence</a:t>
          </a:r>
        </a:p>
      </dgm:t>
    </dgm:pt>
    <dgm:pt modelId="{1C969597-3657-49EE-ABFE-FE34DE51433E}" type="parTrans" cxnId="{58AFCD76-5B26-4E2A-87EB-62EE9BF4D760}">
      <dgm:prSet/>
      <dgm:spPr/>
      <dgm:t>
        <a:bodyPr/>
        <a:lstStyle/>
        <a:p>
          <a:endParaRPr lang="en-US"/>
        </a:p>
      </dgm:t>
    </dgm:pt>
    <dgm:pt modelId="{C2A3B775-9E16-4F20-9D86-679CB54A59BE}" type="sibTrans" cxnId="{58AFCD76-5B26-4E2A-87EB-62EE9BF4D760}">
      <dgm:prSet/>
      <dgm:spPr/>
      <dgm:t>
        <a:bodyPr/>
        <a:lstStyle/>
        <a:p>
          <a:endParaRPr lang="en-US"/>
        </a:p>
      </dgm:t>
    </dgm:pt>
    <dgm:pt modelId="{2DAED241-924D-4876-9D47-1129A3A161D7}">
      <dgm:prSet phldrT="[Text]" custT="1"/>
      <dgm:spPr/>
      <dgm:t>
        <a:bodyPr/>
        <a:lstStyle/>
        <a:p>
          <a:r>
            <a:rPr lang="en-US" sz="1800" dirty="0">
              <a:latin typeface="Century Gothic" panose="020B0502020202020204" pitchFamily="34" charset="0"/>
            </a:rPr>
            <a:t>Slant</a:t>
          </a:r>
        </a:p>
      </dgm:t>
    </dgm:pt>
    <dgm:pt modelId="{945519DD-BC42-41BA-8F5B-7184EF7FCB39}" type="parTrans" cxnId="{238698E3-7FAC-43ED-B25A-BF10AC70364E}">
      <dgm:prSet/>
      <dgm:spPr/>
      <dgm:t>
        <a:bodyPr/>
        <a:lstStyle/>
        <a:p>
          <a:endParaRPr lang="en-US"/>
        </a:p>
      </dgm:t>
    </dgm:pt>
    <dgm:pt modelId="{9B124B13-9566-418B-BDA9-EDEF6263CE9C}" type="sibTrans" cxnId="{238698E3-7FAC-43ED-B25A-BF10AC70364E}">
      <dgm:prSet/>
      <dgm:spPr/>
      <dgm:t>
        <a:bodyPr/>
        <a:lstStyle/>
        <a:p>
          <a:endParaRPr lang="en-US"/>
        </a:p>
      </dgm:t>
    </dgm:pt>
    <dgm:pt modelId="{E40973FC-E70D-4ACF-9D00-502175F80DBD}">
      <dgm:prSet phldrT="[Text]" custT="1"/>
      <dgm:spPr/>
      <dgm:t>
        <a:bodyPr/>
        <a:lstStyle/>
        <a:p>
          <a:r>
            <a:rPr lang="en-US" sz="1800" dirty="0">
              <a:latin typeface="Century Gothic" panose="020B0502020202020204" pitchFamily="34" charset="0"/>
            </a:rPr>
            <a:t>Accuracy of content</a:t>
          </a:r>
        </a:p>
      </dgm:t>
    </dgm:pt>
    <dgm:pt modelId="{E029FFDE-5AAF-489F-8BDB-76F6471EF54C}" type="parTrans" cxnId="{6A2866C3-0262-4855-B773-20D073ACFF57}">
      <dgm:prSet/>
      <dgm:spPr/>
      <dgm:t>
        <a:bodyPr/>
        <a:lstStyle/>
        <a:p>
          <a:endParaRPr lang="en-US"/>
        </a:p>
      </dgm:t>
    </dgm:pt>
    <dgm:pt modelId="{C073782E-9A14-433D-B7E4-9F27CEAE7580}" type="sibTrans" cxnId="{6A2866C3-0262-4855-B773-20D073ACFF57}">
      <dgm:prSet/>
      <dgm:spPr/>
      <dgm:t>
        <a:bodyPr/>
        <a:lstStyle/>
        <a:p>
          <a:endParaRPr lang="en-US"/>
        </a:p>
      </dgm:t>
    </dgm:pt>
    <dgm:pt modelId="{14514F66-5162-4A48-BF77-DA8BCA060D6F}">
      <dgm:prSet phldrT="[Text]" custT="1"/>
      <dgm:spPr/>
      <dgm:t>
        <a:bodyPr/>
        <a:lstStyle/>
        <a:p>
          <a:r>
            <a:rPr lang="en-US" sz="1800" dirty="0">
              <a:latin typeface="Century Gothic" panose="020B0502020202020204" pitchFamily="34" charset="0"/>
            </a:rPr>
            <a:t>Type of story</a:t>
          </a:r>
        </a:p>
      </dgm:t>
    </dgm:pt>
    <dgm:pt modelId="{636C2997-E8DE-47BE-B90C-FFD67F26F59F}" type="parTrans" cxnId="{9984A673-F036-4345-80DE-1FCEAB03190C}">
      <dgm:prSet/>
      <dgm:spPr/>
      <dgm:t>
        <a:bodyPr/>
        <a:lstStyle/>
        <a:p>
          <a:endParaRPr lang="en-US"/>
        </a:p>
      </dgm:t>
    </dgm:pt>
    <dgm:pt modelId="{E152F055-01DA-40E2-9B70-D6183F9192C1}" type="sibTrans" cxnId="{9984A673-F036-4345-80DE-1FCEAB03190C}">
      <dgm:prSet/>
      <dgm:spPr/>
      <dgm:t>
        <a:bodyPr/>
        <a:lstStyle/>
        <a:p>
          <a:endParaRPr lang="en-US"/>
        </a:p>
      </dgm:t>
    </dgm:pt>
    <dgm:pt modelId="{4232C02A-7288-461F-A97B-FB4421EE638A}" type="pres">
      <dgm:prSet presAssocID="{F7BAD460-BEA2-4B60-812A-AA82B7341A5D}" presName="Name0" presStyleCnt="0">
        <dgm:presLayoutVars>
          <dgm:dir/>
          <dgm:animLvl val="lvl"/>
          <dgm:resizeHandles val="exact"/>
        </dgm:presLayoutVars>
      </dgm:prSet>
      <dgm:spPr/>
    </dgm:pt>
    <dgm:pt modelId="{8E0553FC-D432-4706-8ED6-96653D9CD2E4}" type="pres">
      <dgm:prSet presAssocID="{2ABB223C-1D7B-4E41-BFE1-6CE900DA33F8}" presName="linNode" presStyleCnt="0"/>
      <dgm:spPr/>
    </dgm:pt>
    <dgm:pt modelId="{CD5DBE2A-9828-49F8-B2FF-32E6B6809C48}" type="pres">
      <dgm:prSet presAssocID="{2ABB223C-1D7B-4E41-BFE1-6CE900DA33F8}" presName="parentText" presStyleLbl="node1" presStyleIdx="0" presStyleCnt="1">
        <dgm:presLayoutVars>
          <dgm:chMax val="1"/>
          <dgm:bulletEnabled val="1"/>
        </dgm:presLayoutVars>
      </dgm:prSet>
      <dgm:spPr/>
    </dgm:pt>
    <dgm:pt modelId="{EA751533-ACC4-4159-A021-69E383C2F832}" type="pres">
      <dgm:prSet presAssocID="{2ABB223C-1D7B-4E41-BFE1-6CE900DA33F8}" presName="descendantText" presStyleLbl="alignAccFollowNode1" presStyleIdx="0" presStyleCnt="1" custScaleY="94622" custLinFactNeighborX="-1175" custLinFactNeighborY="-1300">
        <dgm:presLayoutVars>
          <dgm:bulletEnabled val="1"/>
        </dgm:presLayoutVars>
      </dgm:prSet>
      <dgm:spPr/>
    </dgm:pt>
  </dgm:ptLst>
  <dgm:cxnLst>
    <dgm:cxn modelId="{5838A215-5FCE-4369-938D-4CFA5DF80792}" type="presOf" srcId="{E801BBA8-B1A9-4D38-AE9D-78B46838FB26}" destId="{EA751533-ACC4-4159-A021-69E383C2F832}" srcOrd="0" destOrd="0" presId="urn:microsoft.com/office/officeart/2005/8/layout/vList5"/>
    <dgm:cxn modelId="{5567B51F-9A2A-49F0-BB91-2F004206B778}" type="presOf" srcId="{FDBAEC47-E772-4C84-8E8A-4FF1549D8125}" destId="{EA751533-ACC4-4159-A021-69E383C2F832}" srcOrd="0" destOrd="1" presId="urn:microsoft.com/office/officeart/2005/8/layout/vList5"/>
    <dgm:cxn modelId="{A3C4BC42-7621-41AD-AE84-711551E6B25A}" type="presOf" srcId="{F7BAD460-BEA2-4B60-812A-AA82B7341A5D}" destId="{4232C02A-7288-461F-A97B-FB4421EE638A}" srcOrd="0" destOrd="0" presId="urn:microsoft.com/office/officeart/2005/8/layout/vList5"/>
    <dgm:cxn modelId="{A0341D66-C1E8-49CB-8221-83DFA578E6FC}" type="presOf" srcId="{2ABB223C-1D7B-4E41-BFE1-6CE900DA33F8}" destId="{CD5DBE2A-9828-49F8-B2FF-32E6B6809C48}" srcOrd="0" destOrd="0" presId="urn:microsoft.com/office/officeart/2005/8/layout/vList5"/>
    <dgm:cxn modelId="{EE99D068-E409-4599-9DF9-CA6A56168BB0}" type="presOf" srcId="{14514F66-5162-4A48-BF77-DA8BCA060D6F}" destId="{EA751533-ACC4-4159-A021-69E383C2F832}" srcOrd="0" destOrd="4" presId="urn:microsoft.com/office/officeart/2005/8/layout/vList5"/>
    <dgm:cxn modelId="{9984A673-F036-4345-80DE-1FCEAB03190C}" srcId="{2ABB223C-1D7B-4E41-BFE1-6CE900DA33F8}" destId="{14514F66-5162-4A48-BF77-DA8BCA060D6F}" srcOrd="4" destOrd="0" parTransId="{636C2997-E8DE-47BE-B90C-FFD67F26F59F}" sibTransId="{E152F055-01DA-40E2-9B70-D6183F9192C1}"/>
    <dgm:cxn modelId="{58AFCD76-5B26-4E2A-87EB-62EE9BF4D760}" srcId="{2ABB223C-1D7B-4E41-BFE1-6CE900DA33F8}" destId="{FDBAEC47-E772-4C84-8E8A-4FF1549D8125}" srcOrd="1" destOrd="0" parTransId="{1C969597-3657-49EE-ABFE-FE34DE51433E}" sibTransId="{C2A3B775-9E16-4F20-9D86-679CB54A59BE}"/>
    <dgm:cxn modelId="{19D6C087-63D7-413C-8F15-C2C3160C4806}" srcId="{2ABB223C-1D7B-4E41-BFE1-6CE900DA33F8}" destId="{E801BBA8-B1A9-4D38-AE9D-78B46838FB26}" srcOrd="0" destOrd="0" parTransId="{F9BBF606-E9F5-4378-9BCE-8C397DC634E1}" sibTransId="{5DA213F9-0A3A-45AE-8D65-038895D8AC1F}"/>
    <dgm:cxn modelId="{1431CD92-DE8A-437C-8FC7-7D7D9B842003}" type="presOf" srcId="{2DAED241-924D-4876-9D47-1129A3A161D7}" destId="{EA751533-ACC4-4159-A021-69E383C2F832}" srcOrd="0" destOrd="2" presId="urn:microsoft.com/office/officeart/2005/8/layout/vList5"/>
    <dgm:cxn modelId="{6A2866C3-0262-4855-B773-20D073ACFF57}" srcId="{2ABB223C-1D7B-4E41-BFE1-6CE900DA33F8}" destId="{E40973FC-E70D-4ACF-9D00-502175F80DBD}" srcOrd="3" destOrd="0" parTransId="{E029FFDE-5AAF-489F-8BDB-76F6471EF54C}" sibTransId="{C073782E-9A14-433D-B7E4-9F27CEAE7580}"/>
    <dgm:cxn modelId="{C7D1C0C3-E340-4C49-8C5B-BE4FE0BF338D}" type="presOf" srcId="{E40973FC-E70D-4ACF-9D00-502175F80DBD}" destId="{EA751533-ACC4-4159-A021-69E383C2F832}" srcOrd="0" destOrd="3" presId="urn:microsoft.com/office/officeart/2005/8/layout/vList5"/>
    <dgm:cxn modelId="{238698E3-7FAC-43ED-B25A-BF10AC70364E}" srcId="{2ABB223C-1D7B-4E41-BFE1-6CE900DA33F8}" destId="{2DAED241-924D-4876-9D47-1129A3A161D7}" srcOrd="2" destOrd="0" parTransId="{945519DD-BC42-41BA-8F5B-7184EF7FCB39}" sibTransId="{9B124B13-9566-418B-BDA9-EDEF6263CE9C}"/>
    <dgm:cxn modelId="{14CB8BE9-87FC-4F85-B1D3-C7737E14D061}" srcId="{F7BAD460-BEA2-4B60-812A-AA82B7341A5D}" destId="{2ABB223C-1D7B-4E41-BFE1-6CE900DA33F8}" srcOrd="0" destOrd="0" parTransId="{2BFF923C-91B6-4E88-89A0-4377E8BC2D61}" sibTransId="{72C57184-9E9A-428E-AA6B-88F59A67DB73}"/>
    <dgm:cxn modelId="{9BD5EB38-78BF-45BD-BB31-85A3BC05B5E8}" type="presParOf" srcId="{4232C02A-7288-461F-A97B-FB4421EE638A}" destId="{8E0553FC-D432-4706-8ED6-96653D9CD2E4}" srcOrd="0" destOrd="0" presId="urn:microsoft.com/office/officeart/2005/8/layout/vList5"/>
    <dgm:cxn modelId="{794ECFA1-616E-43FC-B842-8E95F3AA4764}" type="presParOf" srcId="{8E0553FC-D432-4706-8ED6-96653D9CD2E4}" destId="{CD5DBE2A-9828-49F8-B2FF-32E6B6809C48}" srcOrd="0" destOrd="0" presId="urn:microsoft.com/office/officeart/2005/8/layout/vList5"/>
    <dgm:cxn modelId="{80A4D6D8-F56C-43DC-A4CA-145F6E434255}" type="presParOf" srcId="{8E0553FC-D432-4706-8ED6-96653D9CD2E4}" destId="{EA751533-ACC4-4159-A021-69E383C2F832}"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F7BAD460-BEA2-4B60-812A-AA82B7341A5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235E539-CA8F-43DD-94AB-948F427C421D}">
      <dgm:prSet phldrT="[Text]" custT="1"/>
      <dgm:spPr/>
      <dgm:t>
        <a:bodyPr/>
        <a:lstStyle/>
        <a:p>
          <a:r>
            <a:rPr lang="en-US" sz="1800" dirty="0">
              <a:latin typeface="Century Gothic" panose="020B0502020202020204" pitchFamily="34" charset="0"/>
            </a:rPr>
            <a:t>Offer expert opinion</a:t>
          </a:r>
        </a:p>
      </dgm:t>
    </dgm:pt>
    <dgm:pt modelId="{1ADF4ABD-09E0-428A-AACE-61AA91BB5D08}">
      <dgm:prSet phldrT="[Text]" custT="1"/>
      <dgm:spPr>
        <a:solidFill>
          <a:srgbClr val="0096D6"/>
        </a:solidFill>
      </dgm:spPr>
      <dgm:t>
        <a:bodyPr/>
        <a:lstStyle/>
        <a:p>
          <a:r>
            <a:rPr lang="en-US" sz="2400" b="0" dirty="0">
              <a:latin typeface="Century Gothic" panose="020B0502020202020204" pitchFamily="34" charset="0"/>
            </a:rPr>
            <a:t>Capitalize breaking news</a:t>
          </a:r>
        </a:p>
      </dgm:t>
    </dgm:pt>
    <dgm:pt modelId="{DF572100-B976-4A51-81FE-7602DC7CB3B8}" type="sibTrans" cxnId="{8C683789-C57C-4CDA-8D11-3A26DA251D4B}">
      <dgm:prSet/>
      <dgm:spPr/>
      <dgm:t>
        <a:bodyPr/>
        <a:lstStyle/>
        <a:p>
          <a:endParaRPr lang="en-US"/>
        </a:p>
      </dgm:t>
    </dgm:pt>
    <dgm:pt modelId="{1D219FD0-2915-4F58-8A45-01F2ACE001F6}" type="parTrans" cxnId="{8C683789-C57C-4CDA-8D11-3A26DA251D4B}">
      <dgm:prSet/>
      <dgm:spPr/>
      <dgm:t>
        <a:bodyPr/>
        <a:lstStyle/>
        <a:p>
          <a:endParaRPr lang="en-US"/>
        </a:p>
      </dgm:t>
    </dgm:pt>
    <dgm:pt modelId="{D9D1CAB9-B065-46F1-988F-75EC738EFB7C}" type="sibTrans" cxnId="{11CE57AD-F253-4B17-B264-4FFE67E5BCA3}">
      <dgm:prSet/>
      <dgm:spPr/>
      <dgm:t>
        <a:bodyPr/>
        <a:lstStyle/>
        <a:p>
          <a:endParaRPr lang="en-US"/>
        </a:p>
      </dgm:t>
    </dgm:pt>
    <dgm:pt modelId="{77793E2E-0C84-4EE7-92F1-B5572EDFFFA5}" type="parTrans" cxnId="{11CE57AD-F253-4B17-B264-4FFE67E5BCA3}">
      <dgm:prSet/>
      <dgm:spPr/>
      <dgm:t>
        <a:bodyPr/>
        <a:lstStyle/>
        <a:p>
          <a:endParaRPr lang="en-US"/>
        </a:p>
      </dgm:t>
    </dgm:pt>
    <dgm:pt modelId="{E12A196F-F6A5-4E36-BFD8-81FD20B15603}" type="pres">
      <dgm:prSet presAssocID="{F7BAD460-BEA2-4B60-812A-AA82B7341A5D}" presName="Name0" presStyleCnt="0">
        <dgm:presLayoutVars>
          <dgm:dir/>
          <dgm:animLvl val="lvl"/>
          <dgm:resizeHandles val="exact"/>
        </dgm:presLayoutVars>
      </dgm:prSet>
      <dgm:spPr/>
    </dgm:pt>
    <dgm:pt modelId="{76788F40-ADCC-4201-AC4E-E52B6F6F3403}" type="pres">
      <dgm:prSet presAssocID="{1ADF4ABD-09E0-428A-AACE-61AA91BB5D08}" presName="linNode" presStyleCnt="0"/>
      <dgm:spPr/>
    </dgm:pt>
    <dgm:pt modelId="{DD93C7A3-8B07-4321-980A-8FE84911E642}" type="pres">
      <dgm:prSet presAssocID="{1ADF4ABD-09E0-428A-AACE-61AA91BB5D08}" presName="parentText" presStyleLbl="node1" presStyleIdx="0" presStyleCnt="1">
        <dgm:presLayoutVars>
          <dgm:chMax val="1"/>
          <dgm:bulletEnabled val="1"/>
        </dgm:presLayoutVars>
      </dgm:prSet>
      <dgm:spPr/>
    </dgm:pt>
    <dgm:pt modelId="{B5D627B0-B59E-40CB-96E4-FC05FC032022}" type="pres">
      <dgm:prSet presAssocID="{1ADF4ABD-09E0-428A-AACE-61AA91BB5D08}" presName="descendantText" presStyleLbl="alignAccFollowNode1" presStyleIdx="0" presStyleCnt="1" custScaleY="53550">
        <dgm:presLayoutVars>
          <dgm:bulletEnabled val="1"/>
        </dgm:presLayoutVars>
      </dgm:prSet>
      <dgm:spPr/>
    </dgm:pt>
  </dgm:ptLst>
  <dgm:cxnLst>
    <dgm:cxn modelId="{833BCD26-7BFE-4C01-BC06-6E6FF7DA2E61}" type="presOf" srcId="{B235E539-CA8F-43DD-94AB-948F427C421D}" destId="{B5D627B0-B59E-40CB-96E4-FC05FC032022}" srcOrd="0" destOrd="0" presId="urn:microsoft.com/office/officeart/2005/8/layout/vList5"/>
    <dgm:cxn modelId="{F1518276-D1F3-4DD9-BED3-97C6A17F77FA}" type="presOf" srcId="{1ADF4ABD-09E0-428A-AACE-61AA91BB5D08}" destId="{DD93C7A3-8B07-4321-980A-8FE84911E642}" srcOrd="0" destOrd="0" presId="urn:microsoft.com/office/officeart/2005/8/layout/vList5"/>
    <dgm:cxn modelId="{8C683789-C57C-4CDA-8D11-3A26DA251D4B}" srcId="{F7BAD460-BEA2-4B60-812A-AA82B7341A5D}" destId="{1ADF4ABD-09E0-428A-AACE-61AA91BB5D08}" srcOrd="0" destOrd="0" parTransId="{1D219FD0-2915-4F58-8A45-01F2ACE001F6}" sibTransId="{DF572100-B976-4A51-81FE-7602DC7CB3B8}"/>
    <dgm:cxn modelId="{11CE57AD-F253-4B17-B264-4FFE67E5BCA3}" srcId="{1ADF4ABD-09E0-428A-AACE-61AA91BB5D08}" destId="{B235E539-CA8F-43DD-94AB-948F427C421D}" srcOrd="0" destOrd="0" parTransId="{77793E2E-0C84-4EE7-92F1-B5572EDFFFA5}" sibTransId="{D9D1CAB9-B065-46F1-988F-75EC738EFB7C}"/>
    <dgm:cxn modelId="{F831C8D8-86B1-44F4-82C1-54AC4E6003F2}" type="presOf" srcId="{F7BAD460-BEA2-4B60-812A-AA82B7341A5D}" destId="{E12A196F-F6A5-4E36-BFD8-81FD20B15603}" srcOrd="0" destOrd="0" presId="urn:microsoft.com/office/officeart/2005/8/layout/vList5"/>
    <dgm:cxn modelId="{D066260D-6384-4272-A579-4C09573400DD}" type="presParOf" srcId="{E12A196F-F6A5-4E36-BFD8-81FD20B15603}" destId="{76788F40-ADCC-4201-AC4E-E52B6F6F3403}" srcOrd="0" destOrd="0" presId="urn:microsoft.com/office/officeart/2005/8/layout/vList5"/>
    <dgm:cxn modelId="{D270B547-C942-40AB-AA0A-B5C016E144A9}" type="presParOf" srcId="{76788F40-ADCC-4201-AC4E-E52B6F6F3403}" destId="{DD93C7A3-8B07-4321-980A-8FE84911E642}" srcOrd="0" destOrd="0" presId="urn:microsoft.com/office/officeart/2005/8/layout/vList5"/>
    <dgm:cxn modelId="{3BB4325F-4789-4B27-A9F7-88777C63F2E1}" type="presParOf" srcId="{76788F40-ADCC-4201-AC4E-E52B6F6F3403}" destId="{B5D627B0-B59E-40CB-96E4-FC05FC032022}"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F7BAD460-BEA2-4B60-812A-AA82B7341A5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82656819-3371-4D2B-9DC4-7D72308D2AE1}">
      <dgm:prSet phldrT="[Text]" custT="1"/>
      <dgm:spPr/>
      <dgm:t>
        <a:bodyPr/>
        <a:lstStyle/>
        <a:p>
          <a:r>
            <a:rPr lang="en-US" sz="1800" dirty="0">
              <a:latin typeface="Century Gothic" panose="020B0502020202020204" pitchFamily="34" charset="0"/>
            </a:rPr>
            <a:t>Highlight organization’s work</a:t>
          </a:r>
        </a:p>
      </dgm:t>
    </dgm:pt>
    <dgm:pt modelId="{2F11175C-6C7C-4F94-8663-C58C2CEAF615}">
      <dgm:prSet phldrT="[Text]" custT="1"/>
      <dgm:spPr/>
      <dgm:t>
        <a:bodyPr/>
        <a:lstStyle/>
        <a:p>
          <a:r>
            <a:rPr lang="en-US" sz="1800" dirty="0">
              <a:latin typeface="Century Gothic" panose="020B0502020202020204" pitchFamily="34" charset="0"/>
            </a:rPr>
            <a:t>Highlight organization and its mission</a:t>
          </a:r>
        </a:p>
      </dgm:t>
    </dgm:pt>
    <dgm:pt modelId="{D0AD708B-D719-44B5-A838-72422D285EDD}">
      <dgm:prSet phldrT="[Text]" custT="1"/>
      <dgm:spPr>
        <a:solidFill>
          <a:srgbClr val="0096D6"/>
        </a:solidFill>
      </dgm:spPr>
      <dgm:t>
        <a:bodyPr/>
        <a:lstStyle/>
        <a:p>
          <a:r>
            <a:rPr lang="en-US" sz="2400" b="0" dirty="0">
              <a:latin typeface="Century Gothic" panose="020B0502020202020204" pitchFamily="34" charset="0"/>
            </a:rPr>
            <a:t>Capitalize on national and global health observances</a:t>
          </a:r>
        </a:p>
      </dgm:t>
    </dgm:pt>
    <dgm:pt modelId="{A355CBF1-96B8-4F2B-907A-413B0D02629C}" type="sibTrans" cxnId="{4729690D-4056-42D9-9253-5F3BB632A0CA}">
      <dgm:prSet/>
      <dgm:spPr/>
      <dgm:t>
        <a:bodyPr/>
        <a:lstStyle/>
        <a:p>
          <a:endParaRPr lang="en-US"/>
        </a:p>
      </dgm:t>
    </dgm:pt>
    <dgm:pt modelId="{3C178EC2-D10C-4651-9BEF-E2FDDAD83082}" type="parTrans" cxnId="{4729690D-4056-42D9-9253-5F3BB632A0CA}">
      <dgm:prSet/>
      <dgm:spPr/>
      <dgm:t>
        <a:bodyPr/>
        <a:lstStyle/>
        <a:p>
          <a:endParaRPr lang="en-US"/>
        </a:p>
      </dgm:t>
    </dgm:pt>
    <dgm:pt modelId="{3433A660-226D-463D-A89B-3306AA526CE4}" type="sibTrans" cxnId="{29184D08-731B-4DC5-95DA-B1CB9F840430}">
      <dgm:prSet/>
      <dgm:spPr/>
      <dgm:t>
        <a:bodyPr/>
        <a:lstStyle/>
        <a:p>
          <a:endParaRPr lang="en-US"/>
        </a:p>
      </dgm:t>
    </dgm:pt>
    <dgm:pt modelId="{4BC49D64-B133-475C-A368-19BE80CB7859}" type="parTrans" cxnId="{29184D08-731B-4DC5-95DA-B1CB9F840430}">
      <dgm:prSet/>
      <dgm:spPr/>
      <dgm:t>
        <a:bodyPr/>
        <a:lstStyle/>
        <a:p>
          <a:endParaRPr lang="en-US"/>
        </a:p>
      </dgm:t>
    </dgm:pt>
    <dgm:pt modelId="{CC260C32-E0E1-4C56-8478-D4DE16BA887C}" type="sibTrans" cxnId="{DF0A23F7-C0AC-445C-B397-D4BAC4F59C4D}">
      <dgm:prSet/>
      <dgm:spPr/>
      <dgm:t>
        <a:bodyPr/>
        <a:lstStyle/>
        <a:p>
          <a:endParaRPr lang="en-US"/>
        </a:p>
      </dgm:t>
    </dgm:pt>
    <dgm:pt modelId="{69A72D69-F58A-47F4-AB67-D6D54BAC42AF}" type="parTrans" cxnId="{DF0A23F7-C0AC-445C-B397-D4BAC4F59C4D}">
      <dgm:prSet/>
      <dgm:spPr/>
      <dgm:t>
        <a:bodyPr/>
        <a:lstStyle/>
        <a:p>
          <a:endParaRPr lang="en-US"/>
        </a:p>
      </dgm:t>
    </dgm:pt>
    <dgm:pt modelId="{E12A196F-F6A5-4E36-BFD8-81FD20B15603}" type="pres">
      <dgm:prSet presAssocID="{F7BAD460-BEA2-4B60-812A-AA82B7341A5D}" presName="Name0" presStyleCnt="0">
        <dgm:presLayoutVars>
          <dgm:dir/>
          <dgm:animLvl val="lvl"/>
          <dgm:resizeHandles val="exact"/>
        </dgm:presLayoutVars>
      </dgm:prSet>
      <dgm:spPr/>
    </dgm:pt>
    <dgm:pt modelId="{C858D711-C073-4094-B65A-8C77775D5D19}" type="pres">
      <dgm:prSet presAssocID="{D0AD708B-D719-44B5-A838-72422D285EDD}" presName="linNode" presStyleCnt="0"/>
      <dgm:spPr/>
    </dgm:pt>
    <dgm:pt modelId="{535F58FF-93A9-465C-9CCA-6101653788A4}" type="pres">
      <dgm:prSet presAssocID="{D0AD708B-D719-44B5-A838-72422D285EDD}" presName="parentText" presStyleLbl="node1" presStyleIdx="0" presStyleCnt="1">
        <dgm:presLayoutVars>
          <dgm:chMax val="1"/>
          <dgm:bulletEnabled val="1"/>
        </dgm:presLayoutVars>
      </dgm:prSet>
      <dgm:spPr/>
    </dgm:pt>
    <dgm:pt modelId="{77E1879A-492E-4436-B611-A4F18F25903C}" type="pres">
      <dgm:prSet presAssocID="{D0AD708B-D719-44B5-A838-72422D285EDD}" presName="descendantText" presStyleLbl="alignAccFollowNode1" presStyleIdx="0" presStyleCnt="1" custScaleY="72542" custLinFactNeighborX="879" custLinFactNeighborY="798">
        <dgm:presLayoutVars>
          <dgm:bulletEnabled val="1"/>
        </dgm:presLayoutVars>
      </dgm:prSet>
      <dgm:spPr/>
    </dgm:pt>
  </dgm:ptLst>
  <dgm:cxnLst>
    <dgm:cxn modelId="{29184D08-731B-4DC5-95DA-B1CB9F840430}" srcId="{D0AD708B-D719-44B5-A838-72422D285EDD}" destId="{82656819-3371-4D2B-9DC4-7D72308D2AE1}" srcOrd="1" destOrd="0" parTransId="{4BC49D64-B133-475C-A368-19BE80CB7859}" sibTransId="{3433A660-226D-463D-A89B-3306AA526CE4}"/>
    <dgm:cxn modelId="{4729690D-4056-42D9-9253-5F3BB632A0CA}" srcId="{F7BAD460-BEA2-4B60-812A-AA82B7341A5D}" destId="{D0AD708B-D719-44B5-A838-72422D285EDD}" srcOrd="0" destOrd="0" parTransId="{3C178EC2-D10C-4651-9BEF-E2FDDAD83082}" sibTransId="{A355CBF1-96B8-4F2B-907A-413B0D02629C}"/>
    <dgm:cxn modelId="{08ACB422-80B6-4E02-86F1-74A8C72F4ACB}" type="presOf" srcId="{82656819-3371-4D2B-9DC4-7D72308D2AE1}" destId="{77E1879A-492E-4436-B611-A4F18F25903C}" srcOrd="0" destOrd="1" presId="urn:microsoft.com/office/officeart/2005/8/layout/vList5"/>
    <dgm:cxn modelId="{CFF2458D-FF67-4124-85B4-65E38386EE51}" type="presOf" srcId="{D0AD708B-D719-44B5-A838-72422D285EDD}" destId="{535F58FF-93A9-465C-9CCA-6101653788A4}" srcOrd="0" destOrd="0" presId="urn:microsoft.com/office/officeart/2005/8/layout/vList5"/>
    <dgm:cxn modelId="{C391C7AB-05CE-4697-A5BE-63E008059E99}" type="presOf" srcId="{2F11175C-6C7C-4F94-8663-C58C2CEAF615}" destId="{77E1879A-492E-4436-B611-A4F18F25903C}" srcOrd="0" destOrd="0" presId="urn:microsoft.com/office/officeart/2005/8/layout/vList5"/>
    <dgm:cxn modelId="{84C367B6-7F50-416C-811B-E616697C8B9E}" type="presOf" srcId="{F7BAD460-BEA2-4B60-812A-AA82B7341A5D}" destId="{E12A196F-F6A5-4E36-BFD8-81FD20B15603}" srcOrd="0" destOrd="0" presId="urn:microsoft.com/office/officeart/2005/8/layout/vList5"/>
    <dgm:cxn modelId="{DF0A23F7-C0AC-445C-B397-D4BAC4F59C4D}" srcId="{D0AD708B-D719-44B5-A838-72422D285EDD}" destId="{2F11175C-6C7C-4F94-8663-C58C2CEAF615}" srcOrd="0" destOrd="0" parTransId="{69A72D69-F58A-47F4-AB67-D6D54BAC42AF}" sibTransId="{CC260C32-E0E1-4C56-8478-D4DE16BA887C}"/>
    <dgm:cxn modelId="{8D105AE0-B1BA-4041-B122-76E2015E7AF9}" type="presParOf" srcId="{E12A196F-F6A5-4E36-BFD8-81FD20B15603}" destId="{C858D711-C073-4094-B65A-8C77775D5D19}" srcOrd="0" destOrd="0" presId="urn:microsoft.com/office/officeart/2005/8/layout/vList5"/>
    <dgm:cxn modelId="{8CCDFBA0-9F24-4F35-98DB-8EA014158AAA}" type="presParOf" srcId="{C858D711-C073-4094-B65A-8C77775D5D19}" destId="{535F58FF-93A9-465C-9CCA-6101653788A4}" srcOrd="0" destOrd="0" presId="urn:microsoft.com/office/officeart/2005/8/layout/vList5"/>
    <dgm:cxn modelId="{6861BCB5-2E2B-4B7F-B67D-3A64F5FC7562}" type="presParOf" srcId="{C858D711-C073-4094-B65A-8C77775D5D19}" destId="{77E1879A-492E-4436-B611-A4F18F25903C}"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F7BAD460-BEA2-4B60-812A-AA82B7341A5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75B7C2A2-CF83-4A7F-9EAC-AC93DD5F860F}">
      <dgm:prSet phldrT="[Text]" custT="1"/>
      <dgm:spPr/>
      <dgm:t>
        <a:bodyPr/>
        <a:lstStyle/>
        <a:p>
          <a:r>
            <a:rPr lang="en-US" sz="1800" dirty="0">
              <a:latin typeface="Century Gothic" panose="020B0502020202020204" pitchFamily="34" charset="0"/>
            </a:rPr>
            <a:t>Showcase organization’s work</a:t>
          </a:r>
        </a:p>
      </dgm:t>
    </dgm:pt>
    <dgm:pt modelId="{2ABB223C-1D7B-4E41-BFE1-6CE900DA33F8}">
      <dgm:prSet phldrT="[Text]" custT="1"/>
      <dgm:spPr>
        <a:solidFill>
          <a:srgbClr val="0096D6"/>
        </a:solidFill>
      </dgm:spPr>
      <dgm:t>
        <a:bodyPr/>
        <a:lstStyle/>
        <a:p>
          <a:r>
            <a:rPr lang="en-US" sz="2400" b="0" dirty="0">
              <a:latin typeface="Century Gothic" panose="020B0502020202020204" pitchFamily="34" charset="0"/>
            </a:rPr>
            <a:t>Capitalize on windows of opportunity</a:t>
          </a:r>
        </a:p>
      </dgm:t>
    </dgm:pt>
    <dgm:pt modelId="{72C57184-9E9A-428E-AA6B-88F59A67DB73}" type="sibTrans" cxnId="{14CB8BE9-87FC-4F85-B1D3-C7737E14D061}">
      <dgm:prSet/>
      <dgm:spPr/>
      <dgm:t>
        <a:bodyPr/>
        <a:lstStyle/>
        <a:p>
          <a:endParaRPr lang="en-US"/>
        </a:p>
      </dgm:t>
    </dgm:pt>
    <dgm:pt modelId="{2BFF923C-91B6-4E88-89A0-4377E8BC2D61}" type="parTrans" cxnId="{14CB8BE9-87FC-4F85-B1D3-C7737E14D061}">
      <dgm:prSet/>
      <dgm:spPr/>
      <dgm:t>
        <a:bodyPr/>
        <a:lstStyle/>
        <a:p>
          <a:endParaRPr lang="en-US"/>
        </a:p>
      </dgm:t>
    </dgm:pt>
    <dgm:pt modelId="{886BB173-FBB1-4D36-84A3-34C643801539}" type="sibTrans" cxnId="{7BD533AB-E082-4D19-B911-36D173514A08}">
      <dgm:prSet/>
      <dgm:spPr/>
      <dgm:t>
        <a:bodyPr/>
        <a:lstStyle/>
        <a:p>
          <a:endParaRPr lang="en-US"/>
        </a:p>
      </dgm:t>
    </dgm:pt>
    <dgm:pt modelId="{4109289B-CA68-44FB-9902-A5AB0CC42D31}" type="parTrans" cxnId="{7BD533AB-E082-4D19-B911-36D173514A08}">
      <dgm:prSet/>
      <dgm:spPr/>
      <dgm:t>
        <a:bodyPr/>
        <a:lstStyle/>
        <a:p>
          <a:endParaRPr lang="en-US"/>
        </a:p>
      </dgm:t>
    </dgm:pt>
    <dgm:pt modelId="{E12A196F-F6A5-4E36-BFD8-81FD20B15603}" type="pres">
      <dgm:prSet presAssocID="{F7BAD460-BEA2-4B60-812A-AA82B7341A5D}" presName="Name0" presStyleCnt="0">
        <dgm:presLayoutVars>
          <dgm:dir/>
          <dgm:animLvl val="lvl"/>
          <dgm:resizeHandles val="exact"/>
        </dgm:presLayoutVars>
      </dgm:prSet>
      <dgm:spPr/>
    </dgm:pt>
    <dgm:pt modelId="{1F3998D7-B749-4E28-B5BB-900CFC0323AB}" type="pres">
      <dgm:prSet presAssocID="{2ABB223C-1D7B-4E41-BFE1-6CE900DA33F8}" presName="linNode" presStyleCnt="0"/>
      <dgm:spPr/>
    </dgm:pt>
    <dgm:pt modelId="{EC50D6FF-1C70-434D-A856-BDA07C9A0FC1}" type="pres">
      <dgm:prSet presAssocID="{2ABB223C-1D7B-4E41-BFE1-6CE900DA33F8}" presName="parentText" presStyleLbl="node1" presStyleIdx="0" presStyleCnt="1">
        <dgm:presLayoutVars>
          <dgm:chMax val="1"/>
          <dgm:bulletEnabled val="1"/>
        </dgm:presLayoutVars>
      </dgm:prSet>
      <dgm:spPr/>
    </dgm:pt>
    <dgm:pt modelId="{AC014536-ABF8-4666-AE4A-D05787C87A4A}" type="pres">
      <dgm:prSet presAssocID="{2ABB223C-1D7B-4E41-BFE1-6CE900DA33F8}" presName="descendantText" presStyleLbl="alignAccFollowNode1" presStyleIdx="0" presStyleCnt="1" custScaleY="52632">
        <dgm:presLayoutVars>
          <dgm:bulletEnabled val="1"/>
        </dgm:presLayoutVars>
      </dgm:prSet>
      <dgm:spPr/>
    </dgm:pt>
  </dgm:ptLst>
  <dgm:cxnLst>
    <dgm:cxn modelId="{F222DA2A-116C-4386-A233-720D2DBE2CBA}" type="presOf" srcId="{2ABB223C-1D7B-4E41-BFE1-6CE900DA33F8}" destId="{EC50D6FF-1C70-434D-A856-BDA07C9A0FC1}" srcOrd="0" destOrd="0" presId="urn:microsoft.com/office/officeart/2005/8/layout/vList5"/>
    <dgm:cxn modelId="{7BD533AB-E082-4D19-B911-36D173514A08}" srcId="{2ABB223C-1D7B-4E41-BFE1-6CE900DA33F8}" destId="{75B7C2A2-CF83-4A7F-9EAC-AC93DD5F860F}" srcOrd="0" destOrd="0" parTransId="{4109289B-CA68-44FB-9902-A5AB0CC42D31}" sibTransId="{886BB173-FBB1-4D36-84A3-34C643801539}"/>
    <dgm:cxn modelId="{599797AE-3506-4DD9-BF7D-0142584442C6}" type="presOf" srcId="{75B7C2A2-CF83-4A7F-9EAC-AC93DD5F860F}" destId="{AC014536-ABF8-4666-AE4A-D05787C87A4A}" srcOrd="0" destOrd="0" presId="urn:microsoft.com/office/officeart/2005/8/layout/vList5"/>
    <dgm:cxn modelId="{D574D2D7-6BD2-4C53-8E3B-A8ADC39A9C9F}" type="presOf" srcId="{F7BAD460-BEA2-4B60-812A-AA82B7341A5D}" destId="{E12A196F-F6A5-4E36-BFD8-81FD20B15603}" srcOrd="0" destOrd="0" presId="urn:microsoft.com/office/officeart/2005/8/layout/vList5"/>
    <dgm:cxn modelId="{14CB8BE9-87FC-4F85-B1D3-C7737E14D061}" srcId="{F7BAD460-BEA2-4B60-812A-AA82B7341A5D}" destId="{2ABB223C-1D7B-4E41-BFE1-6CE900DA33F8}" srcOrd="0" destOrd="0" parTransId="{2BFF923C-91B6-4E88-89A0-4377E8BC2D61}" sibTransId="{72C57184-9E9A-428E-AA6B-88F59A67DB73}"/>
    <dgm:cxn modelId="{58E75D08-6A4E-4EEC-94C6-F57D1CC8B16F}" type="presParOf" srcId="{E12A196F-F6A5-4E36-BFD8-81FD20B15603}" destId="{1F3998D7-B749-4E28-B5BB-900CFC0323AB}" srcOrd="0" destOrd="0" presId="urn:microsoft.com/office/officeart/2005/8/layout/vList5"/>
    <dgm:cxn modelId="{8F52439F-8EAE-42D8-BC38-1FD7DAF33DE4}" type="presParOf" srcId="{1F3998D7-B749-4E28-B5BB-900CFC0323AB}" destId="{EC50D6FF-1C70-434D-A856-BDA07C9A0FC1}" srcOrd="0" destOrd="0" presId="urn:microsoft.com/office/officeart/2005/8/layout/vList5"/>
    <dgm:cxn modelId="{12195F6E-3D56-4F03-992C-EB80B6646738}" type="presParOf" srcId="{1F3998D7-B749-4E28-B5BB-900CFC0323AB}" destId="{AC014536-ABF8-4666-AE4A-D05787C87A4A}"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6ECFCF52-018B-4779-8B36-2BF23E8C537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DC103B8F-B307-454F-B11F-C2577C5D529C}">
      <dgm:prSet phldrT="[Text]"/>
      <dgm:spPr>
        <a:solidFill>
          <a:srgbClr val="0096D6"/>
        </a:solidFill>
      </dgm:spPr>
      <dgm:t>
        <a:bodyPr/>
        <a:lstStyle/>
        <a:p>
          <a:r>
            <a:rPr lang="en-US" b="1" dirty="0">
              <a:latin typeface="Century Gothic" panose="020B0502020202020204" pitchFamily="34" charset="0"/>
            </a:rPr>
            <a:t>Uses of press releases</a:t>
          </a:r>
        </a:p>
      </dgm:t>
    </dgm:pt>
    <dgm:pt modelId="{605E8C81-CD06-42BC-92FE-5F1FC98FA85E}" type="parTrans" cxnId="{3D68D232-2DE1-45F9-A97E-A0EAE3B89ACF}">
      <dgm:prSet/>
      <dgm:spPr/>
      <dgm:t>
        <a:bodyPr/>
        <a:lstStyle/>
        <a:p>
          <a:endParaRPr lang="en-US"/>
        </a:p>
      </dgm:t>
    </dgm:pt>
    <dgm:pt modelId="{876D62B6-078D-442F-A539-14982D86DBA3}" type="sibTrans" cxnId="{3D68D232-2DE1-45F9-A97E-A0EAE3B89ACF}">
      <dgm:prSet/>
      <dgm:spPr/>
      <dgm:t>
        <a:bodyPr/>
        <a:lstStyle/>
        <a:p>
          <a:endParaRPr lang="en-US"/>
        </a:p>
      </dgm:t>
    </dgm:pt>
    <dgm:pt modelId="{C991E4EB-F2E3-4178-854B-295B05A1E832}">
      <dgm:prSet phldrT="[Text]"/>
      <dgm:spPr/>
      <dgm:t>
        <a:bodyPr/>
        <a:lstStyle/>
        <a:p>
          <a:r>
            <a:rPr lang="en-US" dirty="0">
              <a:latin typeface="Century Gothic" panose="020B0502020202020204" pitchFamily="34" charset="0"/>
            </a:rPr>
            <a:t>Announce an event, </a:t>
          </a:r>
          <a:r>
            <a:rPr lang="en-US" dirty="0">
              <a:solidFill>
                <a:schemeClr val="tx1"/>
              </a:solidFill>
              <a:effectLst/>
              <a:latin typeface="Century Gothic" panose="020B0502020202020204" pitchFamily="34" charset="0"/>
              <a:ea typeface="+mn-ea"/>
              <a:cs typeface="+mn-cs"/>
            </a:rPr>
            <a:t>schedule, study, campaign</a:t>
          </a:r>
          <a:r>
            <a:rPr lang="en-US">
              <a:solidFill>
                <a:schemeClr val="tx1"/>
              </a:solidFill>
              <a:effectLst/>
              <a:latin typeface="Century Gothic" panose="020B0502020202020204" pitchFamily="34" charset="0"/>
              <a:ea typeface="+mn-ea"/>
              <a:cs typeface="+mn-cs"/>
            </a:rPr>
            <a:t>, workshop </a:t>
          </a:r>
          <a:r>
            <a:rPr lang="en-US" dirty="0">
              <a:solidFill>
                <a:schemeClr val="tx1"/>
              </a:solidFill>
              <a:effectLst/>
              <a:latin typeface="Century Gothic" panose="020B0502020202020204" pitchFamily="34" charset="0"/>
              <a:ea typeface="+mn-ea"/>
              <a:cs typeface="+mn-cs"/>
            </a:rPr>
            <a:t>or election of new leaders</a:t>
          </a:r>
          <a:endParaRPr lang="en-US" dirty="0">
            <a:latin typeface="Century Gothic" panose="020B0502020202020204" pitchFamily="34" charset="0"/>
          </a:endParaRPr>
        </a:p>
      </dgm:t>
    </dgm:pt>
    <dgm:pt modelId="{6F87D639-E731-4070-B692-CE7A00EEA508}" type="sibTrans" cxnId="{5849B6A7-6D8A-462F-89D1-F0A0714A89FE}">
      <dgm:prSet/>
      <dgm:spPr/>
      <dgm:t>
        <a:bodyPr/>
        <a:lstStyle/>
        <a:p>
          <a:endParaRPr lang="en-US"/>
        </a:p>
      </dgm:t>
    </dgm:pt>
    <dgm:pt modelId="{07E615A9-3779-416E-9868-B892AD72DD3A}" type="parTrans" cxnId="{5849B6A7-6D8A-462F-89D1-F0A0714A89FE}">
      <dgm:prSet/>
      <dgm:spPr/>
      <dgm:t>
        <a:bodyPr/>
        <a:lstStyle/>
        <a:p>
          <a:endParaRPr lang="en-US"/>
        </a:p>
      </dgm:t>
    </dgm:pt>
    <dgm:pt modelId="{56BCE623-39C1-4249-A71E-D8FA7646AFB4}">
      <dgm:prSet phldrT="[Text]"/>
      <dgm:spPr/>
      <dgm:t>
        <a:bodyPr/>
        <a:lstStyle/>
        <a:p>
          <a:r>
            <a:rPr lang="en-US">
              <a:solidFill>
                <a:schemeClr val="tx1"/>
              </a:solidFill>
              <a:effectLst/>
              <a:latin typeface="Century Gothic" panose="020B0502020202020204" pitchFamily="34" charset="0"/>
              <a:ea typeface="+mn-ea"/>
              <a:cs typeface="+mn-cs"/>
            </a:rPr>
            <a:t>Tell people </a:t>
          </a:r>
          <a:r>
            <a:rPr lang="en-US" i="1">
              <a:solidFill>
                <a:schemeClr val="tx1"/>
              </a:solidFill>
              <a:effectLst/>
              <a:latin typeface="Century Gothic" panose="020B0502020202020204" pitchFamily="34" charset="0"/>
              <a:ea typeface="+mn-ea"/>
              <a:cs typeface="+mn-cs"/>
            </a:rPr>
            <a:t>why</a:t>
          </a:r>
          <a:r>
            <a:rPr lang="en-US">
              <a:solidFill>
                <a:schemeClr val="tx1"/>
              </a:solidFill>
              <a:effectLst/>
              <a:latin typeface="Century Gothic" panose="020B0502020202020204" pitchFamily="34" charset="0"/>
              <a:ea typeface="+mn-ea"/>
              <a:cs typeface="+mn-cs"/>
            </a:rPr>
            <a:t> you think this development is news</a:t>
          </a:r>
          <a:endParaRPr lang="en-US" dirty="0">
            <a:latin typeface="Century Gothic" panose="020B0502020202020204" pitchFamily="34" charset="0"/>
          </a:endParaRPr>
        </a:p>
      </dgm:t>
    </dgm:pt>
    <dgm:pt modelId="{F34E462B-78A3-4FAD-BA06-1D05502CF7FE}" type="parTrans" cxnId="{6F0E57BE-1F81-4B78-B1CC-0E71F1EA9572}">
      <dgm:prSet/>
      <dgm:spPr/>
      <dgm:t>
        <a:bodyPr/>
        <a:lstStyle/>
        <a:p>
          <a:endParaRPr lang="en-US"/>
        </a:p>
      </dgm:t>
    </dgm:pt>
    <dgm:pt modelId="{27A439FA-66C9-47ED-BC75-24044C0F40DD}" type="sibTrans" cxnId="{6F0E57BE-1F81-4B78-B1CC-0E71F1EA9572}">
      <dgm:prSet/>
      <dgm:spPr/>
      <dgm:t>
        <a:bodyPr/>
        <a:lstStyle/>
        <a:p>
          <a:endParaRPr lang="en-US"/>
        </a:p>
      </dgm:t>
    </dgm:pt>
    <dgm:pt modelId="{E3BB3D5B-E3AE-47A2-9754-A09B6D10B130}">
      <dgm:prSet/>
      <dgm:spPr/>
      <dgm:t>
        <a:bodyPr/>
        <a:lstStyle/>
        <a:p>
          <a:r>
            <a:rPr lang="en-US" dirty="0">
              <a:solidFill>
                <a:schemeClr val="tx1"/>
              </a:solidFill>
              <a:effectLst/>
              <a:latin typeface="Century Gothic" panose="020B0502020202020204" pitchFamily="34" charset="0"/>
              <a:ea typeface="+mn-ea"/>
              <a:cs typeface="+mn-cs"/>
            </a:rPr>
            <a:t>Show your perspective on the development</a:t>
          </a:r>
        </a:p>
      </dgm:t>
    </dgm:pt>
    <dgm:pt modelId="{A6F98D50-12BF-495B-8D58-2A70F43B8978}" type="parTrans" cxnId="{9C6EBCFF-0245-485C-A857-CB5B2CF387CF}">
      <dgm:prSet/>
      <dgm:spPr/>
      <dgm:t>
        <a:bodyPr/>
        <a:lstStyle/>
        <a:p>
          <a:endParaRPr lang="en-US"/>
        </a:p>
      </dgm:t>
    </dgm:pt>
    <dgm:pt modelId="{735F900B-E6FC-40AB-8615-7F6CA9154C03}" type="sibTrans" cxnId="{9C6EBCFF-0245-485C-A857-CB5B2CF387CF}">
      <dgm:prSet/>
      <dgm:spPr/>
      <dgm:t>
        <a:bodyPr/>
        <a:lstStyle/>
        <a:p>
          <a:endParaRPr lang="en-US"/>
        </a:p>
      </dgm:t>
    </dgm:pt>
    <dgm:pt modelId="{AEE86BF2-DD3A-4A65-A432-0B4715FD8DB3}">
      <dgm:prSet/>
      <dgm:spPr/>
      <dgm:t>
        <a:bodyPr/>
        <a:lstStyle/>
        <a:p>
          <a:r>
            <a:rPr lang="en-US" dirty="0">
              <a:solidFill>
                <a:schemeClr val="tx1"/>
              </a:solidFill>
              <a:effectLst/>
              <a:latin typeface="Century Gothic" panose="020B0502020202020204" pitchFamily="34" charset="0"/>
              <a:ea typeface="+mn-ea"/>
              <a:cs typeface="+mn-cs"/>
            </a:rPr>
            <a:t>Increase the visibility of your leaders </a:t>
          </a:r>
        </a:p>
      </dgm:t>
    </dgm:pt>
    <dgm:pt modelId="{9DE41955-BA15-40E0-BB83-8B0EA296DB9F}" type="parTrans" cxnId="{526D82D0-1691-4FF0-BF70-0A27A8DE2C39}">
      <dgm:prSet/>
      <dgm:spPr/>
      <dgm:t>
        <a:bodyPr/>
        <a:lstStyle/>
        <a:p>
          <a:endParaRPr lang="en-US"/>
        </a:p>
      </dgm:t>
    </dgm:pt>
    <dgm:pt modelId="{1F0770CD-6920-4DDE-872F-7CB1D6FBDF20}" type="sibTrans" cxnId="{526D82D0-1691-4FF0-BF70-0A27A8DE2C39}">
      <dgm:prSet/>
      <dgm:spPr/>
      <dgm:t>
        <a:bodyPr/>
        <a:lstStyle/>
        <a:p>
          <a:endParaRPr lang="en-US"/>
        </a:p>
      </dgm:t>
    </dgm:pt>
    <dgm:pt modelId="{D0E1FC55-19F8-40AD-8803-798110E44490}">
      <dgm:prSet/>
      <dgm:spPr/>
      <dgm:t>
        <a:bodyPr/>
        <a:lstStyle/>
        <a:p>
          <a:r>
            <a:rPr lang="en-US">
              <a:solidFill>
                <a:schemeClr val="tx1"/>
              </a:solidFill>
              <a:effectLst/>
              <a:latin typeface="Century Gothic" panose="020B0502020202020204" pitchFamily="34" charset="0"/>
              <a:ea typeface="+mn-ea"/>
              <a:cs typeface="+mn-cs"/>
            </a:rPr>
            <a:t>Remind people of what your group does and how active in the community you are</a:t>
          </a:r>
          <a:endParaRPr lang="en-US" dirty="0">
            <a:solidFill>
              <a:schemeClr val="tx1"/>
            </a:solidFill>
            <a:effectLst/>
            <a:latin typeface="Century Gothic" panose="020B0502020202020204" pitchFamily="34" charset="0"/>
            <a:ea typeface="+mn-ea"/>
            <a:cs typeface="+mn-cs"/>
          </a:endParaRPr>
        </a:p>
      </dgm:t>
    </dgm:pt>
    <dgm:pt modelId="{FFA6849B-8D32-44AE-BA54-99B8F3AEABF7}" type="parTrans" cxnId="{7CC32968-D065-44F4-ADE6-CCEEE3ED8539}">
      <dgm:prSet/>
      <dgm:spPr/>
      <dgm:t>
        <a:bodyPr/>
        <a:lstStyle/>
        <a:p>
          <a:endParaRPr lang="en-US"/>
        </a:p>
      </dgm:t>
    </dgm:pt>
    <dgm:pt modelId="{F7665836-E5BE-4BCF-BE82-49A9282151E2}" type="sibTrans" cxnId="{7CC32968-D065-44F4-ADE6-CCEEE3ED8539}">
      <dgm:prSet/>
      <dgm:spPr/>
      <dgm:t>
        <a:bodyPr/>
        <a:lstStyle/>
        <a:p>
          <a:endParaRPr lang="en-US"/>
        </a:p>
      </dgm:t>
    </dgm:pt>
    <dgm:pt modelId="{7DE9A817-C623-4912-BBF5-8B77EE7D8186}">
      <dgm:prSet/>
      <dgm:spPr/>
      <dgm:t>
        <a:bodyPr/>
        <a:lstStyle/>
        <a:p>
          <a:r>
            <a:rPr lang="en-US" dirty="0">
              <a:solidFill>
                <a:schemeClr val="tx1"/>
              </a:solidFill>
              <a:effectLst/>
              <a:latin typeface="Century Gothic" panose="020B0502020202020204" pitchFamily="34" charset="0"/>
              <a:ea typeface="+mn-ea"/>
              <a:cs typeface="+mn-cs"/>
            </a:rPr>
            <a:t>Allow you to highlight or summarize a report</a:t>
          </a:r>
        </a:p>
      </dgm:t>
    </dgm:pt>
    <dgm:pt modelId="{F9B43ADF-F453-41F8-9DFD-C3333DA9216F}" type="parTrans" cxnId="{C42C9858-50F0-44FF-943D-4DDB8F91E52A}">
      <dgm:prSet/>
      <dgm:spPr/>
      <dgm:t>
        <a:bodyPr/>
        <a:lstStyle/>
        <a:p>
          <a:endParaRPr lang="en-US"/>
        </a:p>
      </dgm:t>
    </dgm:pt>
    <dgm:pt modelId="{65F3B014-A9DC-46F0-9847-DAC49B47129C}" type="sibTrans" cxnId="{C42C9858-50F0-44FF-943D-4DDB8F91E52A}">
      <dgm:prSet/>
      <dgm:spPr/>
      <dgm:t>
        <a:bodyPr/>
        <a:lstStyle/>
        <a:p>
          <a:endParaRPr lang="en-US"/>
        </a:p>
      </dgm:t>
    </dgm:pt>
    <dgm:pt modelId="{4BCB38E8-6812-43BE-8A7F-6E7436DFAFA8}" type="pres">
      <dgm:prSet presAssocID="{6ECFCF52-018B-4779-8B36-2BF23E8C537C}" presName="Name0" presStyleCnt="0">
        <dgm:presLayoutVars>
          <dgm:dir/>
          <dgm:animLvl val="lvl"/>
          <dgm:resizeHandles val="exact"/>
        </dgm:presLayoutVars>
      </dgm:prSet>
      <dgm:spPr/>
    </dgm:pt>
    <dgm:pt modelId="{FCAF6AD2-82AD-4AFD-9A82-AF86EB7448C3}" type="pres">
      <dgm:prSet presAssocID="{DC103B8F-B307-454F-B11F-C2577C5D529C}" presName="composite" presStyleCnt="0"/>
      <dgm:spPr/>
    </dgm:pt>
    <dgm:pt modelId="{1B5F63FA-F6BC-4E7A-A563-4C10C250C470}" type="pres">
      <dgm:prSet presAssocID="{DC103B8F-B307-454F-B11F-C2577C5D529C}" presName="parTx" presStyleLbl="alignNode1" presStyleIdx="0" presStyleCnt="1" custLinFactNeighborX="8843" custLinFactNeighborY="4189">
        <dgm:presLayoutVars>
          <dgm:chMax val="0"/>
          <dgm:chPref val="0"/>
          <dgm:bulletEnabled val="1"/>
        </dgm:presLayoutVars>
      </dgm:prSet>
      <dgm:spPr/>
    </dgm:pt>
    <dgm:pt modelId="{0FFD59D5-2981-47B2-9136-D4CA7172BC62}" type="pres">
      <dgm:prSet presAssocID="{DC103B8F-B307-454F-B11F-C2577C5D529C}" presName="desTx" presStyleLbl="alignAccFollowNode1" presStyleIdx="0" presStyleCnt="1" custLinFactNeighborX="8843" custLinFactNeighborY="628">
        <dgm:presLayoutVars>
          <dgm:bulletEnabled val="1"/>
        </dgm:presLayoutVars>
      </dgm:prSet>
      <dgm:spPr/>
    </dgm:pt>
  </dgm:ptLst>
  <dgm:cxnLst>
    <dgm:cxn modelId="{26BD3000-94B7-4BA3-A816-7529C5EA74D3}" type="presOf" srcId="{6ECFCF52-018B-4779-8B36-2BF23E8C537C}" destId="{4BCB38E8-6812-43BE-8A7F-6E7436DFAFA8}" srcOrd="0" destOrd="0" presId="urn:microsoft.com/office/officeart/2005/8/layout/hList1"/>
    <dgm:cxn modelId="{4FA99E0E-F1CB-4D5D-94A1-DCB8DE0249CF}" type="presOf" srcId="{E3BB3D5B-E3AE-47A2-9754-A09B6D10B130}" destId="{0FFD59D5-2981-47B2-9136-D4CA7172BC62}" srcOrd="0" destOrd="2" presId="urn:microsoft.com/office/officeart/2005/8/layout/hList1"/>
    <dgm:cxn modelId="{3D68D232-2DE1-45F9-A97E-A0EAE3B89ACF}" srcId="{6ECFCF52-018B-4779-8B36-2BF23E8C537C}" destId="{DC103B8F-B307-454F-B11F-C2577C5D529C}" srcOrd="0" destOrd="0" parTransId="{605E8C81-CD06-42BC-92FE-5F1FC98FA85E}" sibTransId="{876D62B6-078D-442F-A539-14982D86DBA3}"/>
    <dgm:cxn modelId="{7CC32968-D065-44F4-ADE6-CCEEE3ED8539}" srcId="{DC103B8F-B307-454F-B11F-C2577C5D529C}" destId="{D0E1FC55-19F8-40AD-8803-798110E44490}" srcOrd="4" destOrd="0" parTransId="{FFA6849B-8D32-44AE-BA54-99B8F3AEABF7}" sibTransId="{F7665836-E5BE-4BCF-BE82-49A9282151E2}"/>
    <dgm:cxn modelId="{B18C6578-B0C2-4AF8-B180-5D562304B815}" type="presOf" srcId="{7DE9A817-C623-4912-BBF5-8B77EE7D8186}" destId="{0FFD59D5-2981-47B2-9136-D4CA7172BC62}" srcOrd="0" destOrd="5" presId="urn:microsoft.com/office/officeart/2005/8/layout/hList1"/>
    <dgm:cxn modelId="{C42C9858-50F0-44FF-943D-4DDB8F91E52A}" srcId="{DC103B8F-B307-454F-B11F-C2577C5D529C}" destId="{7DE9A817-C623-4912-BBF5-8B77EE7D8186}" srcOrd="5" destOrd="0" parTransId="{F9B43ADF-F453-41F8-9DFD-C3333DA9216F}" sibTransId="{65F3B014-A9DC-46F0-9847-DAC49B47129C}"/>
    <dgm:cxn modelId="{5849B6A7-6D8A-462F-89D1-F0A0714A89FE}" srcId="{DC103B8F-B307-454F-B11F-C2577C5D529C}" destId="{C991E4EB-F2E3-4178-854B-295B05A1E832}" srcOrd="0" destOrd="0" parTransId="{07E615A9-3779-416E-9868-B892AD72DD3A}" sibTransId="{6F87D639-E731-4070-B692-CE7A00EEA508}"/>
    <dgm:cxn modelId="{624D68B0-6B09-48E3-A515-86C4505B3638}" type="presOf" srcId="{AEE86BF2-DD3A-4A65-A432-0B4715FD8DB3}" destId="{0FFD59D5-2981-47B2-9136-D4CA7172BC62}" srcOrd="0" destOrd="3" presId="urn:microsoft.com/office/officeart/2005/8/layout/hList1"/>
    <dgm:cxn modelId="{6F0E57BE-1F81-4B78-B1CC-0E71F1EA9572}" srcId="{DC103B8F-B307-454F-B11F-C2577C5D529C}" destId="{56BCE623-39C1-4249-A71E-D8FA7646AFB4}" srcOrd="1" destOrd="0" parTransId="{F34E462B-78A3-4FAD-BA06-1D05502CF7FE}" sibTransId="{27A439FA-66C9-47ED-BC75-24044C0F40DD}"/>
    <dgm:cxn modelId="{526D82D0-1691-4FF0-BF70-0A27A8DE2C39}" srcId="{DC103B8F-B307-454F-B11F-C2577C5D529C}" destId="{AEE86BF2-DD3A-4A65-A432-0B4715FD8DB3}" srcOrd="3" destOrd="0" parTransId="{9DE41955-BA15-40E0-BB83-8B0EA296DB9F}" sibTransId="{1F0770CD-6920-4DDE-872F-7CB1D6FBDF20}"/>
    <dgm:cxn modelId="{7BBE63D6-07CD-4B16-9E49-0E342AE802D7}" type="presOf" srcId="{56BCE623-39C1-4249-A71E-D8FA7646AFB4}" destId="{0FFD59D5-2981-47B2-9136-D4CA7172BC62}" srcOrd="0" destOrd="1" presId="urn:microsoft.com/office/officeart/2005/8/layout/hList1"/>
    <dgm:cxn modelId="{FB4FD9DA-5319-403C-9F63-CD9D52D1D042}" type="presOf" srcId="{D0E1FC55-19F8-40AD-8803-798110E44490}" destId="{0FFD59D5-2981-47B2-9136-D4CA7172BC62}" srcOrd="0" destOrd="4" presId="urn:microsoft.com/office/officeart/2005/8/layout/hList1"/>
    <dgm:cxn modelId="{AD5B8FDD-E8F9-4660-91BB-46AD82FD3A6C}" type="presOf" srcId="{DC103B8F-B307-454F-B11F-C2577C5D529C}" destId="{1B5F63FA-F6BC-4E7A-A563-4C10C250C470}" srcOrd="0" destOrd="0" presId="urn:microsoft.com/office/officeart/2005/8/layout/hList1"/>
    <dgm:cxn modelId="{00CE73F2-CB2E-4E64-9E07-8A61247806D1}" type="presOf" srcId="{C991E4EB-F2E3-4178-854B-295B05A1E832}" destId="{0FFD59D5-2981-47B2-9136-D4CA7172BC62}" srcOrd="0" destOrd="0" presId="urn:microsoft.com/office/officeart/2005/8/layout/hList1"/>
    <dgm:cxn modelId="{9C6EBCFF-0245-485C-A857-CB5B2CF387CF}" srcId="{DC103B8F-B307-454F-B11F-C2577C5D529C}" destId="{E3BB3D5B-E3AE-47A2-9754-A09B6D10B130}" srcOrd="2" destOrd="0" parTransId="{A6F98D50-12BF-495B-8D58-2A70F43B8978}" sibTransId="{735F900B-E6FC-40AB-8615-7F6CA9154C03}"/>
    <dgm:cxn modelId="{F30EA85A-2AB2-4928-BBA8-D4233C93BE55}" type="presParOf" srcId="{4BCB38E8-6812-43BE-8A7F-6E7436DFAFA8}" destId="{FCAF6AD2-82AD-4AFD-9A82-AF86EB7448C3}" srcOrd="0" destOrd="0" presId="urn:microsoft.com/office/officeart/2005/8/layout/hList1"/>
    <dgm:cxn modelId="{58898762-E2DE-4764-8377-2A72E088A036}" type="presParOf" srcId="{FCAF6AD2-82AD-4AFD-9A82-AF86EB7448C3}" destId="{1B5F63FA-F6BC-4E7A-A563-4C10C250C470}" srcOrd="0" destOrd="0" presId="urn:microsoft.com/office/officeart/2005/8/layout/hList1"/>
    <dgm:cxn modelId="{62D5BFB2-E6AE-4ED8-ACD3-F46EFAC6BE19}" type="presParOf" srcId="{FCAF6AD2-82AD-4AFD-9A82-AF86EB7448C3}" destId="{0FFD59D5-2981-47B2-9136-D4CA7172BC62}"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6ECFCF52-018B-4779-8B36-2BF23E8C537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DC103B8F-B307-454F-B11F-C2577C5D529C}">
      <dgm:prSet phldrT="[Text]"/>
      <dgm:spPr>
        <a:solidFill>
          <a:srgbClr val="0096D6"/>
        </a:solidFill>
      </dgm:spPr>
      <dgm:t>
        <a:bodyPr/>
        <a:lstStyle/>
        <a:p>
          <a:r>
            <a:rPr lang="en-US" b="1" dirty="0">
              <a:latin typeface="Century Gothic" panose="020B0502020202020204" pitchFamily="34" charset="0"/>
            </a:rPr>
            <a:t>Press releases are:</a:t>
          </a:r>
        </a:p>
      </dgm:t>
    </dgm:pt>
    <dgm:pt modelId="{605E8C81-CD06-42BC-92FE-5F1FC98FA85E}" type="parTrans" cxnId="{3D68D232-2DE1-45F9-A97E-A0EAE3B89ACF}">
      <dgm:prSet/>
      <dgm:spPr/>
      <dgm:t>
        <a:bodyPr/>
        <a:lstStyle/>
        <a:p>
          <a:endParaRPr lang="en-US"/>
        </a:p>
      </dgm:t>
    </dgm:pt>
    <dgm:pt modelId="{876D62B6-078D-442F-A539-14982D86DBA3}" type="sibTrans" cxnId="{3D68D232-2DE1-45F9-A97E-A0EAE3B89ACF}">
      <dgm:prSet/>
      <dgm:spPr/>
      <dgm:t>
        <a:bodyPr/>
        <a:lstStyle/>
        <a:p>
          <a:endParaRPr lang="en-US"/>
        </a:p>
      </dgm:t>
    </dgm:pt>
    <dgm:pt modelId="{C991E4EB-F2E3-4178-854B-295B05A1E832}">
      <dgm:prSet phldrT="[Text]"/>
      <dgm:spPr/>
      <dgm:t>
        <a:bodyPr/>
        <a:lstStyle/>
        <a:p>
          <a:r>
            <a:rPr lang="en-US" dirty="0">
              <a:latin typeface="Century Gothic" panose="020B0502020202020204" pitchFamily="34" charset="0"/>
            </a:rPr>
            <a:t>Created either to preview an upcoming event or to inform the public about something that has already occurred</a:t>
          </a:r>
        </a:p>
      </dgm:t>
    </dgm:pt>
    <dgm:pt modelId="{07E615A9-3779-416E-9868-B892AD72DD3A}" type="parTrans" cxnId="{5849B6A7-6D8A-462F-89D1-F0A0714A89FE}">
      <dgm:prSet/>
      <dgm:spPr/>
      <dgm:t>
        <a:bodyPr/>
        <a:lstStyle/>
        <a:p>
          <a:endParaRPr lang="en-US"/>
        </a:p>
      </dgm:t>
    </dgm:pt>
    <dgm:pt modelId="{6F87D639-E731-4070-B692-CE7A00EEA508}" type="sibTrans" cxnId="{5849B6A7-6D8A-462F-89D1-F0A0714A89FE}">
      <dgm:prSet/>
      <dgm:spPr/>
      <dgm:t>
        <a:bodyPr/>
        <a:lstStyle/>
        <a:p>
          <a:endParaRPr lang="en-US"/>
        </a:p>
      </dgm:t>
    </dgm:pt>
    <dgm:pt modelId="{69B09F50-44CE-48BE-BAAA-23530F820AC8}">
      <dgm:prSet phldrT="[Text]"/>
      <dgm:spPr>
        <a:solidFill>
          <a:srgbClr val="0096D6"/>
        </a:solidFill>
      </dgm:spPr>
      <dgm:t>
        <a:bodyPr/>
        <a:lstStyle/>
        <a:p>
          <a:r>
            <a:rPr lang="en-US" b="1" dirty="0">
              <a:latin typeface="Century Gothic" panose="020B0502020202020204" pitchFamily="34" charset="0"/>
            </a:rPr>
            <a:t>Press releases are not:</a:t>
          </a:r>
        </a:p>
      </dgm:t>
    </dgm:pt>
    <dgm:pt modelId="{F4CC86F7-6142-4E01-BB45-A91302D8843C}" type="parTrans" cxnId="{FAACB8EF-E574-482C-B8EB-27CBC6E42E80}">
      <dgm:prSet/>
      <dgm:spPr/>
      <dgm:t>
        <a:bodyPr/>
        <a:lstStyle/>
        <a:p>
          <a:endParaRPr lang="en-US"/>
        </a:p>
      </dgm:t>
    </dgm:pt>
    <dgm:pt modelId="{C7D65F43-F1BE-4003-8D57-D2932F8C3371}" type="sibTrans" cxnId="{FAACB8EF-E574-482C-B8EB-27CBC6E42E80}">
      <dgm:prSet/>
      <dgm:spPr/>
      <dgm:t>
        <a:bodyPr/>
        <a:lstStyle/>
        <a:p>
          <a:endParaRPr lang="en-US"/>
        </a:p>
      </dgm:t>
    </dgm:pt>
    <dgm:pt modelId="{D5AE824C-46D9-4D21-ADB1-2CD1FC57345B}">
      <dgm:prSet phldrT="[Text]"/>
      <dgm:spPr/>
      <dgm:t>
        <a:bodyPr/>
        <a:lstStyle/>
        <a:p>
          <a:r>
            <a:rPr lang="en-US" dirty="0">
              <a:latin typeface="Century Gothic" panose="020B0502020202020204" pitchFamily="34" charset="0"/>
            </a:rPr>
            <a:t>Always a high priority for media producers to cover</a:t>
          </a:r>
        </a:p>
      </dgm:t>
    </dgm:pt>
    <dgm:pt modelId="{13DCC9CA-54B6-4939-BE6A-1CCDFB7D6656}" type="parTrans" cxnId="{7AA227D4-FB4B-460D-AFFB-41DD7A408C3F}">
      <dgm:prSet/>
      <dgm:spPr/>
      <dgm:t>
        <a:bodyPr/>
        <a:lstStyle/>
        <a:p>
          <a:endParaRPr lang="en-US"/>
        </a:p>
      </dgm:t>
    </dgm:pt>
    <dgm:pt modelId="{CD7C5429-1E88-4854-A0B5-6FAF06418F0D}" type="sibTrans" cxnId="{7AA227D4-FB4B-460D-AFFB-41DD7A408C3F}">
      <dgm:prSet/>
      <dgm:spPr/>
      <dgm:t>
        <a:bodyPr/>
        <a:lstStyle/>
        <a:p>
          <a:endParaRPr lang="en-US"/>
        </a:p>
      </dgm:t>
    </dgm:pt>
    <dgm:pt modelId="{D6B3E0C3-6D0B-4A01-B9BF-D20005FF6C74}">
      <dgm:prSet phldrT="[Text]"/>
      <dgm:spPr/>
      <dgm:t>
        <a:bodyPr/>
        <a:lstStyle/>
        <a:p>
          <a:r>
            <a:rPr lang="en-US" dirty="0">
              <a:latin typeface="Century Gothic" panose="020B0502020202020204" pitchFamily="34" charset="0"/>
            </a:rPr>
            <a:t>Written by professional journalists</a:t>
          </a:r>
        </a:p>
      </dgm:t>
    </dgm:pt>
    <dgm:pt modelId="{59B5D166-BBD6-43C6-8296-3E50F32BFC77}" type="parTrans" cxnId="{A8A4CD44-B6FD-41CA-A06C-69164901E586}">
      <dgm:prSet/>
      <dgm:spPr/>
      <dgm:t>
        <a:bodyPr/>
        <a:lstStyle/>
        <a:p>
          <a:endParaRPr lang="en-US"/>
        </a:p>
      </dgm:t>
    </dgm:pt>
    <dgm:pt modelId="{62CB0224-3DFA-4F89-9200-202EC152F612}" type="sibTrans" cxnId="{A8A4CD44-B6FD-41CA-A06C-69164901E586}">
      <dgm:prSet/>
      <dgm:spPr/>
      <dgm:t>
        <a:bodyPr/>
        <a:lstStyle/>
        <a:p>
          <a:endParaRPr lang="en-US"/>
        </a:p>
      </dgm:t>
    </dgm:pt>
    <dgm:pt modelId="{6ECB15A0-02B2-4F23-86AF-59F72C807D12}">
      <dgm:prSet/>
      <dgm:spPr/>
      <dgm:t>
        <a:bodyPr/>
        <a:lstStyle/>
        <a:p>
          <a:r>
            <a:rPr lang="en-US" dirty="0">
              <a:latin typeface="Century Gothic" panose="020B0502020202020204" pitchFamily="34" charset="0"/>
            </a:rPr>
            <a:t>Written in a clear, concise manner that easily and quickly conveys its message to the reader</a:t>
          </a:r>
        </a:p>
      </dgm:t>
    </dgm:pt>
    <dgm:pt modelId="{73AE9FB7-A4D6-477D-945F-96109AB934A1}" type="parTrans" cxnId="{C55D5646-2625-46D5-9D18-8250920A8D34}">
      <dgm:prSet/>
      <dgm:spPr/>
      <dgm:t>
        <a:bodyPr/>
        <a:lstStyle/>
        <a:p>
          <a:endParaRPr lang="en-US"/>
        </a:p>
      </dgm:t>
    </dgm:pt>
    <dgm:pt modelId="{638EE7D4-9DEB-4451-BB79-6337FEE85208}" type="sibTrans" cxnId="{C55D5646-2625-46D5-9D18-8250920A8D34}">
      <dgm:prSet/>
      <dgm:spPr/>
      <dgm:t>
        <a:bodyPr/>
        <a:lstStyle/>
        <a:p>
          <a:endParaRPr lang="en-US"/>
        </a:p>
      </dgm:t>
    </dgm:pt>
    <dgm:pt modelId="{4EDE7932-DE2E-4267-A67C-FF014C8B6128}">
      <dgm:prSet/>
      <dgm:spPr/>
      <dgm:t>
        <a:bodyPr/>
        <a:lstStyle/>
        <a:p>
          <a:r>
            <a:rPr lang="en-US">
              <a:latin typeface="Century Gothic" panose="020B0502020202020204" pitchFamily="34" charset="0"/>
            </a:rPr>
            <a:t>Written with the most current and pertinent information in the first two paragraphs</a:t>
          </a:r>
        </a:p>
      </dgm:t>
    </dgm:pt>
    <dgm:pt modelId="{F3DBF35C-603D-46B3-AD14-89FB31734A58}" type="parTrans" cxnId="{78779008-DD14-431A-BCD7-DB04D838237D}">
      <dgm:prSet/>
      <dgm:spPr/>
      <dgm:t>
        <a:bodyPr/>
        <a:lstStyle/>
        <a:p>
          <a:endParaRPr lang="en-US"/>
        </a:p>
      </dgm:t>
    </dgm:pt>
    <dgm:pt modelId="{0BAC8FAA-E0E3-41CC-B493-A541A7DABC52}" type="sibTrans" cxnId="{78779008-DD14-431A-BCD7-DB04D838237D}">
      <dgm:prSet/>
      <dgm:spPr/>
      <dgm:t>
        <a:bodyPr/>
        <a:lstStyle/>
        <a:p>
          <a:endParaRPr lang="en-US"/>
        </a:p>
      </dgm:t>
    </dgm:pt>
    <dgm:pt modelId="{BBABAD9A-FBED-4F86-9146-08AEF80C6CD9}">
      <dgm:prSet/>
      <dgm:spPr/>
      <dgm:t>
        <a:bodyPr/>
        <a:lstStyle/>
        <a:p>
          <a:r>
            <a:rPr lang="en-US" dirty="0">
              <a:latin typeface="Century Gothic" panose="020B0502020202020204" pitchFamily="34" charset="0"/>
            </a:rPr>
            <a:t>Subject to editing for content and space or time requirements, depending on the media</a:t>
          </a:r>
        </a:p>
      </dgm:t>
    </dgm:pt>
    <dgm:pt modelId="{D570DA54-3B49-42AA-9B1D-7946DAB857F0}" type="parTrans" cxnId="{1A03AF76-85EF-4C8F-BFB2-BCEAA59AB1B6}">
      <dgm:prSet/>
      <dgm:spPr/>
      <dgm:t>
        <a:bodyPr/>
        <a:lstStyle/>
        <a:p>
          <a:endParaRPr lang="en-US"/>
        </a:p>
      </dgm:t>
    </dgm:pt>
    <dgm:pt modelId="{8D28FA1B-5AB9-4498-9BF0-12577AC11EB2}" type="sibTrans" cxnId="{1A03AF76-85EF-4C8F-BFB2-BCEAA59AB1B6}">
      <dgm:prSet/>
      <dgm:spPr/>
      <dgm:t>
        <a:bodyPr/>
        <a:lstStyle/>
        <a:p>
          <a:endParaRPr lang="en-US"/>
        </a:p>
      </dgm:t>
    </dgm:pt>
    <dgm:pt modelId="{4BCB38E8-6812-43BE-8A7F-6E7436DFAFA8}" type="pres">
      <dgm:prSet presAssocID="{6ECFCF52-018B-4779-8B36-2BF23E8C537C}" presName="Name0" presStyleCnt="0">
        <dgm:presLayoutVars>
          <dgm:dir/>
          <dgm:animLvl val="lvl"/>
          <dgm:resizeHandles val="exact"/>
        </dgm:presLayoutVars>
      </dgm:prSet>
      <dgm:spPr/>
    </dgm:pt>
    <dgm:pt modelId="{FCAF6AD2-82AD-4AFD-9A82-AF86EB7448C3}" type="pres">
      <dgm:prSet presAssocID="{DC103B8F-B307-454F-B11F-C2577C5D529C}" presName="composite" presStyleCnt="0"/>
      <dgm:spPr/>
    </dgm:pt>
    <dgm:pt modelId="{1B5F63FA-F6BC-4E7A-A563-4C10C250C470}" type="pres">
      <dgm:prSet presAssocID="{DC103B8F-B307-454F-B11F-C2577C5D529C}" presName="parTx" presStyleLbl="alignNode1" presStyleIdx="0" presStyleCnt="2" custLinFactNeighborX="8843" custLinFactNeighborY="4189">
        <dgm:presLayoutVars>
          <dgm:chMax val="0"/>
          <dgm:chPref val="0"/>
          <dgm:bulletEnabled val="1"/>
        </dgm:presLayoutVars>
      </dgm:prSet>
      <dgm:spPr/>
    </dgm:pt>
    <dgm:pt modelId="{0FFD59D5-2981-47B2-9136-D4CA7172BC62}" type="pres">
      <dgm:prSet presAssocID="{DC103B8F-B307-454F-B11F-C2577C5D529C}" presName="desTx" presStyleLbl="alignAccFollowNode1" presStyleIdx="0" presStyleCnt="2" custLinFactNeighborX="8843" custLinFactNeighborY="628">
        <dgm:presLayoutVars>
          <dgm:bulletEnabled val="1"/>
        </dgm:presLayoutVars>
      </dgm:prSet>
      <dgm:spPr/>
    </dgm:pt>
    <dgm:pt modelId="{138B31F9-4F29-4965-AA02-B1496709FE78}" type="pres">
      <dgm:prSet presAssocID="{876D62B6-078D-442F-A539-14982D86DBA3}" presName="space" presStyleCnt="0"/>
      <dgm:spPr/>
    </dgm:pt>
    <dgm:pt modelId="{41A63DE3-FA46-42AF-A427-DDFF89A46997}" type="pres">
      <dgm:prSet presAssocID="{69B09F50-44CE-48BE-BAAA-23530F820AC8}" presName="composite" presStyleCnt="0"/>
      <dgm:spPr/>
    </dgm:pt>
    <dgm:pt modelId="{46370658-82AF-403F-B52D-74751B2A5EAA}" type="pres">
      <dgm:prSet presAssocID="{69B09F50-44CE-48BE-BAAA-23530F820AC8}" presName="parTx" presStyleLbl="alignNode1" presStyleIdx="1" presStyleCnt="2">
        <dgm:presLayoutVars>
          <dgm:chMax val="0"/>
          <dgm:chPref val="0"/>
          <dgm:bulletEnabled val="1"/>
        </dgm:presLayoutVars>
      </dgm:prSet>
      <dgm:spPr/>
    </dgm:pt>
    <dgm:pt modelId="{B29A471F-AA1C-4DC8-81AF-2D9F34A41F97}" type="pres">
      <dgm:prSet presAssocID="{69B09F50-44CE-48BE-BAAA-23530F820AC8}" presName="desTx" presStyleLbl="alignAccFollowNode1" presStyleIdx="1" presStyleCnt="2">
        <dgm:presLayoutVars>
          <dgm:bulletEnabled val="1"/>
        </dgm:presLayoutVars>
      </dgm:prSet>
      <dgm:spPr/>
    </dgm:pt>
  </dgm:ptLst>
  <dgm:cxnLst>
    <dgm:cxn modelId="{271F5708-AFB6-4D10-9418-615E518F4DBD}" type="presOf" srcId="{D5AE824C-46D9-4D21-ADB1-2CD1FC57345B}" destId="{B29A471F-AA1C-4DC8-81AF-2D9F34A41F97}" srcOrd="0" destOrd="0" presId="urn:microsoft.com/office/officeart/2005/8/layout/hList1"/>
    <dgm:cxn modelId="{78779008-DD14-431A-BCD7-DB04D838237D}" srcId="{DC103B8F-B307-454F-B11F-C2577C5D529C}" destId="{4EDE7932-DE2E-4267-A67C-FF014C8B6128}" srcOrd="2" destOrd="0" parTransId="{F3DBF35C-603D-46B3-AD14-89FB31734A58}" sibTransId="{0BAC8FAA-E0E3-41CC-B493-A541A7DABC52}"/>
    <dgm:cxn modelId="{F46C9425-587D-4111-BA84-743FD2799681}" type="presOf" srcId="{4EDE7932-DE2E-4267-A67C-FF014C8B6128}" destId="{0FFD59D5-2981-47B2-9136-D4CA7172BC62}" srcOrd="0" destOrd="2" presId="urn:microsoft.com/office/officeart/2005/8/layout/hList1"/>
    <dgm:cxn modelId="{3D68D232-2DE1-45F9-A97E-A0EAE3B89ACF}" srcId="{6ECFCF52-018B-4779-8B36-2BF23E8C537C}" destId="{DC103B8F-B307-454F-B11F-C2577C5D529C}" srcOrd="0" destOrd="0" parTransId="{605E8C81-CD06-42BC-92FE-5F1FC98FA85E}" sibTransId="{876D62B6-078D-442F-A539-14982D86DBA3}"/>
    <dgm:cxn modelId="{D68A7637-F525-4396-B5F4-D3EB3AD3BA2D}" type="presOf" srcId="{6ECB15A0-02B2-4F23-86AF-59F72C807D12}" destId="{0FFD59D5-2981-47B2-9136-D4CA7172BC62}" srcOrd="0" destOrd="1" presId="urn:microsoft.com/office/officeart/2005/8/layout/hList1"/>
    <dgm:cxn modelId="{A8A4CD44-B6FD-41CA-A06C-69164901E586}" srcId="{69B09F50-44CE-48BE-BAAA-23530F820AC8}" destId="{D6B3E0C3-6D0B-4A01-B9BF-D20005FF6C74}" srcOrd="1" destOrd="0" parTransId="{59B5D166-BBD6-43C6-8296-3E50F32BFC77}" sibTransId="{62CB0224-3DFA-4F89-9200-202EC152F612}"/>
    <dgm:cxn modelId="{C55D5646-2625-46D5-9D18-8250920A8D34}" srcId="{DC103B8F-B307-454F-B11F-C2577C5D529C}" destId="{6ECB15A0-02B2-4F23-86AF-59F72C807D12}" srcOrd="1" destOrd="0" parTransId="{73AE9FB7-A4D6-477D-945F-96109AB934A1}" sibTransId="{638EE7D4-9DEB-4451-BB79-6337FEE85208}"/>
    <dgm:cxn modelId="{9C782F51-8590-476B-8D8B-FA8965F87B3E}" type="presOf" srcId="{BBABAD9A-FBED-4F86-9146-08AEF80C6CD9}" destId="{0FFD59D5-2981-47B2-9136-D4CA7172BC62}" srcOrd="0" destOrd="3" presId="urn:microsoft.com/office/officeart/2005/8/layout/hList1"/>
    <dgm:cxn modelId="{1A03AF76-85EF-4C8F-BFB2-BCEAA59AB1B6}" srcId="{DC103B8F-B307-454F-B11F-C2577C5D529C}" destId="{BBABAD9A-FBED-4F86-9146-08AEF80C6CD9}" srcOrd="3" destOrd="0" parTransId="{D570DA54-3B49-42AA-9B1D-7946DAB857F0}" sibTransId="{8D28FA1B-5AB9-4498-9BF0-12577AC11EB2}"/>
    <dgm:cxn modelId="{1C066078-56D2-41FE-826F-582AA7936424}" type="presOf" srcId="{C991E4EB-F2E3-4178-854B-295B05A1E832}" destId="{0FFD59D5-2981-47B2-9136-D4CA7172BC62}" srcOrd="0" destOrd="0" presId="urn:microsoft.com/office/officeart/2005/8/layout/hList1"/>
    <dgm:cxn modelId="{712D7078-09F6-42A5-999E-2A72196133BD}" type="presOf" srcId="{D6B3E0C3-6D0B-4A01-B9BF-D20005FF6C74}" destId="{B29A471F-AA1C-4DC8-81AF-2D9F34A41F97}" srcOrd="0" destOrd="1" presId="urn:microsoft.com/office/officeart/2005/8/layout/hList1"/>
    <dgm:cxn modelId="{F683687F-8209-4406-8757-0A4413232A96}" type="presOf" srcId="{6ECFCF52-018B-4779-8B36-2BF23E8C537C}" destId="{4BCB38E8-6812-43BE-8A7F-6E7436DFAFA8}" srcOrd="0" destOrd="0" presId="urn:microsoft.com/office/officeart/2005/8/layout/hList1"/>
    <dgm:cxn modelId="{C7DFA981-D226-46BA-8903-F61492ABA370}" type="presOf" srcId="{69B09F50-44CE-48BE-BAAA-23530F820AC8}" destId="{46370658-82AF-403F-B52D-74751B2A5EAA}" srcOrd="0" destOrd="0" presId="urn:microsoft.com/office/officeart/2005/8/layout/hList1"/>
    <dgm:cxn modelId="{5849B6A7-6D8A-462F-89D1-F0A0714A89FE}" srcId="{DC103B8F-B307-454F-B11F-C2577C5D529C}" destId="{C991E4EB-F2E3-4178-854B-295B05A1E832}" srcOrd="0" destOrd="0" parTransId="{07E615A9-3779-416E-9868-B892AD72DD3A}" sibTransId="{6F87D639-E731-4070-B692-CE7A00EEA508}"/>
    <dgm:cxn modelId="{7858CACE-04EF-44EA-8AFE-3A71F6CF9604}" type="presOf" srcId="{DC103B8F-B307-454F-B11F-C2577C5D529C}" destId="{1B5F63FA-F6BC-4E7A-A563-4C10C250C470}" srcOrd="0" destOrd="0" presId="urn:microsoft.com/office/officeart/2005/8/layout/hList1"/>
    <dgm:cxn modelId="{7AA227D4-FB4B-460D-AFFB-41DD7A408C3F}" srcId="{69B09F50-44CE-48BE-BAAA-23530F820AC8}" destId="{D5AE824C-46D9-4D21-ADB1-2CD1FC57345B}" srcOrd="0" destOrd="0" parTransId="{13DCC9CA-54B6-4939-BE6A-1CCDFB7D6656}" sibTransId="{CD7C5429-1E88-4854-A0B5-6FAF06418F0D}"/>
    <dgm:cxn modelId="{FAACB8EF-E574-482C-B8EB-27CBC6E42E80}" srcId="{6ECFCF52-018B-4779-8B36-2BF23E8C537C}" destId="{69B09F50-44CE-48BE-BAAA-23530F820AC8}" srcOrd="1" destOrd="0" parTransId="{F4CC86F7-6142-4E01-BB45-A91302D8843C}" sibTransId="{C7D65F43-F1BE-4003-8D57-D2932F8C3371}"/>
    <dgm:cxn modelId="{021A70B8-9CCC-4CF0-A208-033A6D055570}" type="presParOf" srcId="{4BCB38E8-6812-43BE-8A7F-6E7436DFAFA8}" destId="{FCAF6AD2-82AD-4AFD-9A82-AF86EB7448C3}" srcOrd="0" destOrd="0" presId="urn:microsoft.com/office/officeart/2005/8/layout/hList1"/>
    <dgm:cxn modelId="{2A2C462F-8E99-48EC-81B6-57DFD3831CC0}" type="presParOf" srcId="{FCAF6AD2-82AD-4AFD-9A82-AF86EB7448C3}" destId="{1B5F63FA-F6BC-4E7A-A563-4C10C250C470}" srcOrd="0" destOrd="0" presId="urn:microsoft.com/office/officeart/2005/8/layout/hList1"/>
    <dgm:cxn modelId="{D0BDAEE8-01BF-4DBD-B4CD-EBB1303E9879}" type="presParOf" srcId="{FCAF6AD2-82AD-4AFD-9A82-AF86EB7448C3}" destId="{0FFD59D5-2981-47B2-9136-D4CA7172BC62}" srcOrd="1" destOrd="0" presId="urn:microsoft.com/office/officeart/2005/8/layout/hList1"/>
    <dgm:cxn modelId="{DBB5AF86-7534-42C3-9C18-72D238511F82}" type="presParOf" srcId="{4BCB38E8-6812-43BE-8A7F-6E7436DFAFA8}" destId="{138B31F9-4F29-4965-AA02-B1496709FE78}" srcOrd="1" destOrd="0" presId="urn:microsoft.com/office/officeart/2005/8/layout/hList1"/>
    <dgm:cxn modelId="{DFD927FB-CB95-4C7D-B9B9-41DB4E3F74AE}" type="presParOf" srcId="{4BCB38E8-6812-43BE-8A7F-6E7436DFAFA8}" destId="{41A63DE3-FA46-42AF-A427-DDFF89A46997}" srcOrd="2" destOrd="0" presId="urn:microsoft.com/office/officeart/2005/8/layout/hList1"/>
    <dgm:cxn modelId="{2FA570B0-C8AA-4F14-8780-354CB5D6F754}" type="presParOf" srcId="{41A63DE3-FA46-42AF-A427-DDFF89A46997}" destId="{46370658-82AF-403F-B52D-74751B2A5EAA}" srcOrd="0" destOrd="0" presId="urn:microsoft.com/office/officeart/2005/8/layout/hList1"/>
    <dgm:cxn modelId="{A5BFF487-BA04-4F0A-8349-15FD59E2CE96}" type="presParOf" srcId="{41A63DE3-FA46-42AF-A427-DDFF89A46997}" destId="{B29A471F-AA1C-4DC8-81AF-2D9F34A41F97}"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0732F6-1C9D-474E-9F02-6997DC9F5AE8}" type="doc">
      <dgm:prSet loTypeId="urn:microsoft.com/office/officeart/2009/3/layout/RandomtoResultProcess" loCatId="process" qsTypeId="urn:microsoft.com/office/officeart/2005/8/quickstyle/simple1" qsCatId="simple" csTypeId="urn:microsoft.com/office/officeart/2005/8/colors/accent1_2" csCatId="accent1" phldr="1"/>
      <dgm:spPr/>
    </dgm:pt>
    <dgm:pt modelId="{955B8715-BDDC-4B2A-BAF3-761B2057E200}">
      <dgm:prSet phldrT="[Text]" custT="1"/>
      <dgm:spPr/>
      <dgm:t>
        <a:bodyPr/>
        <a:lstStyle/>
        <a:p>
          <a:r>
            <a:rPr lang="en-US" sz="1600" b="1" dirty="0">
              <a:solidFill>
                <a:srgbClr val="004065"/>
              </a:solidFill>
              <a:latin typeface="Century Gothic" panose="020B0502020202020204" pitchFamily="34" charset="0"/>
            </a:rPr>
            <a:t>We need to lower the number of smokers!</a:t>
          </a:r>
        </a:p>
      </dgm:t>
    </dgm:pt>
    <dgm:pt modelId="{52858B32-EE89-48F6-A2A3-AF14B30FABD1}" type="parTrans" cxnId="{2381699D-C330-4EBB-BD2D-1D2EFB5ECEA7}">
      <dgm:prSet/>
      <dgm:spPr/>
      <dgm:t>
        <a:bodyPr/>
        <a:lstStyle/>
        <a:p>
          <a:endParaRPr lang="en-US"/>
        </a:p>
      </dgm:t>
    </dgm:pt>
    <dgm:pt modelId="{BC5C637C-A7E4-4ED6-8FE3-3C698C7966FD}" type="sibTrans" cxnId="{2381699D-C330-4EBB-BD2D-1D2EFB5ECEA7}">
      <dgm:prSet/>
      <dgm:spPr/>
      <dgm:t>
        <a:bodyPr/>
        <a:lstStyle/>
        <a:p>
          <a:endParaRPr lang="en-US"/>
        </a:p>
      </dgm:t>
    </dgm:pt>
    <dgm:pt modelId="{96D795E0-BCBA-47B3-B809-569829DAC9AC}">
      <dgm:prSet phldrT="[Text]" custT="1"/>
      <dgm:spPr/>
      <dgm:t>
        <a:bodyPr/>
        <a:lstStyle/>
        <a:p>
          <a:r>
            <a:rPr lang="en-US" sz="1800" dirty="0">
              <a:solidFill>
                <a:srgbClr val="004065"/>
              </a:solidFill>
              <a:latin typeface="Century Gothic" panose="020B0502020202020204" pitchFamily="34" charset="0"/>
            </a:rPr>
            <a:t>Terri’s story in print ad</a:t>
          </a:r>
        </a:p>
      </dgm:t>
    </dgm:pt>
    <dgm:pt modelId="{48638F03-9623-4DE2-80C6-6A006358023D}" type="parTrans" cxnId="{6DBDCE1C-FC29-485F-B9AB-839F238FE72D}">
      <dgm:prSet/>
      <dgm:spPr/>
      <dgm:t>
        <a:bodyPr/>
        <a:lstStyle/>
        <a:p>
          <a:endParaRPr lang="en-US"/>
        </a:p>
      </dgm:t>
    </dgm:pt>
    <dgm:pt modelId="{91A70169-A4A5-4DCC-A5C8-0836893E98E5}" type="sibTrans" cxnId="{6DBDCE1C-FC29-485F-B9AB-839F238FE72D}">
      <dgm:prSet/>
      <dgm:spPr/>
      <dgm:t>
        <a:bodyPr/>
        <a:lstStyle/>
        <a:p>
          <a:endParaRPr lang="en-US"/>
        </a:p>
      </dgm:t>
    </dgm:pt>
    <dgm:pt modelId="{D85DC682-DDE7-4AC4-9E22-7BF6636BAAD0}">
      <dgm:prSet phldrT="[Text]" custT="1"/>
      <dgm:spPr/>
      <dgm:t>
        <a:bodyPr/>
        <a:lstStyle/>
        <a:p>
          <a:r>
            <a:rPr lang="en-US" sz="1800" dirty="0">
              <a:latin typeface="Century Gothic" panose="020B0502020202020204" pitchFamily="34" charset="0"/>
            </a:rPr>
            <a:t>I should quit smoking</a:t>
          </a:r>
        </a:p>
      </dgm:t>
    </dgm:pt>
    <dgm:pt modelId="{A1D38C0A-697F-48E3-ADE7-A1E23CEF5EEB}" type="parTrans" cxnId="{E17FA48B-F465-4EA3-BF58-CAB5DD30F30E}">
      <dgm:prSet/>
      <dgm:spPr/>
      <dgm:t>
        <a:bodyPr/>
        <a:lstStyle/>
        <a:p>
          <a:endParaRPr lang="en-US"/>
        </a:p>
      </dgm:t>
    </dgm:pt>
    <dgm:pt modelId="{1CD018FA-8BA6-49E6-AB38-8B3DAB6C3114}" type="sibTrans" cxnId="{E17FA48B-F465-4EA3-BF58-CAB5DD30F30E}">
      <dgm:prSet/>
      <dgm:spPr/>
      <dgm:t>
        <a:bodyPr/>
        <a:lstStyle/>
        <a:p>
          <a:endParaRPr lang="en-US"/>
        </a:p>
      </dgm:t>
    </dgm:pt>
    <dgm:pt modelId="{C052C2D4-CE1D-4971-A89A-7792E7992859}">
      <dgm:prSet phldrT="[Text]" custT="1"/>
      <dgm:spPr/>
      <dgm:t>
        <a:bodyPr/>
        <a:lstStyle/>
        <a:p>
          <a:r>
            <a:rPr lang="en-US" sz="1800" dirty="0">
              <a:solidFill>
                <a:srgbClr val="004065"/>
              </a:solidFill>
              <a:latin typeface="Century Gothic" panose="020B0502020202020204" pitchFamily="34" charset="0"/>
            </a:rPr>
            <a:t>Smoking has severe health consequences</a:t>
          </a:r>
        </a:p>
      </dgm:t>
    </dgm:pt>
    <dgm:pt modelId="{2C2C2895-0859-4AD1-AF86-77C396BE6225}" type="parTrans" cxnId="{EB583FCC-96DE-4849-B38A-B477136CECF1}">
      <dgm:prSet/>
      <dgm:spPr/>
      <dgm:t>
        <a:bodyPr/>
        <a:lstStyle/>
        <a:p>
          <a:endParaRPr lang="en-US"/>
        </a:p>
      </dgm:t>
    </dgm:pt>
    <dgm:pt modelId="{07352143-E3E5-4BEB-92B8-AE0479D2ED6C}" type="sibTrans" cxnId="{EB583FCC-96DE-4849-B38A-B477136CECF1}">
      <dgm:prSet/>
      <dgm:spPr/>
      <dgm:t>
        <a:bodyPr/>
        <a:lstStyle/>
        <a:p>
          <a:endParaRPr lang="en-US"/>
        </a:p>
      </dgm:t>
    </dgm:pt>
    <dgm:pt modelId="{B0CB6300-811F-4577-85C9-C04DE749D079}" type="pres">
      <dgm:prSet presAssocID="{810732F6-1C9D-474E-9F02-6997DC9F5AE8}" presName="Name0" presStyleCnt="0">
        <dgm:presLayoutVars>
          <dgm:dir/>
          <dgm:animOne val="branch"/>
          <dgm:animLvl val="lvl"/>
        </dgm:presLayoutVars>
      </dgm:prSet>
      <dgm:spPr/>
    </dgm:pt>
    <dgm:pt modelId="{B4246C17-4BBD-4145-9E81-BBDA5FB48353}" type="pres">
      <dgm:prSet presAssocID="{955B8715-BDDC-4B2A-BAF3-761B2057E200}" presName="chaos" presStyleCnt="0"/>
      <dgm:spPr/>
    </dgm:pt>
    <dgm:pt modelId="{F2EC60DF-BABD-4991-8EDD-75A0AF345659}" type="pres">
      <dgm:prSet presAssocID="{955B8715-BDDC-4B2A-BAF3-761B2057E200}" presName="parTx1" presStyleLbl="revTx" presStyleIdx="0" presStyleCnt="3" custScaleX="113389" custScaleY="137020"/>
      <dgm:spPr/>
    </dgm:pt>
    <dgm:pt modelId="{F5B27A73-6307-4AC0-A801-0C714075CB32}" type="pres">
      <dgm:prSet presAssocID="{955B8715-BDDC-4B2A-BAF3-761B2057E200}" presName="c1" presStyleLbl="node1" presStyleIdx="0" presStyleCnt="19" custLinFactNeighborX="81499" custLinFactNeighborY="-42864"/>
      <dgm:spPr/>
    </dgm:pt>
    <dgm:pt modelId="{CDE25D02-8AB2-43E2-9872-D43EE204A734}" type="pres">
      <dgm:prSet presAssocID="{955B8715-BDDC-4B2A-BAF3-761B2057E200}" presName="c2" presStyleLbl="node1" presStyleIdx="1" presStyleCnt="19"/>
      <dgm:spPr/>
    </dgm:pt>
    <dgm:pt modelId="{4F4CD751-C10C-4CC3-8074-523D74CF32DD}" type="pres">
      <dgm:prSet presAssocID="{955B8715-BDDC-4B2A-BAF3-761B2057E200}" presName="c3" presStyleLbl="node1" presStyleIdx="2" presStyleCnt="19"/>
      <dgm:spPr/>
    </dgm:pt>
    <dgm:pt modelId="{53217C9C-48CB-4CA3-B907-FD83C2435CC8}" type="pres">
      <dgm:prSet presAssocID="{955B8715-BDDC-4B2A-BAF3-761B2057E200}" presName="c4" presStyleLbl="node1" presStyleIdx="3" presStyleCnt="19"/>
      <dgm:spPr/>
    </dgm:pt>
    <dgm:pt modelId="{A311B0F9-34EC-434A-9285-BD8117ABFD8F}" type="pres">
      <dgm:prSet presAssocID="{955B8715-BDDC-4B2A-BAF3-761B2057E200}" presName="c5" presStyleLbl="node1" presStyleIdx="4" presStyleCnt="19"/>
      <dgm:spPr/>
    </dgm:pt>
    <dgm:pt modelId="{328769FE-D247-49ED-BD9D-F1B039DA8ADF}" type="pres">
      <dgm:prSet presAssocID="{955B8715-BDDC-4B2A-BAF3-761B2057E200}" presName="c6" presStyleLbl="node1" presStyleIdx="5" presStyleCnt="19"/>
      <dgm:spPr/>
    </dgm:pt>
    <dgm:pt modelId="{9BC93682-57AE-4066-A8E1-C2EE9C5A0186}" type="pres">
      <dgm:prSet presAssocID="{955B8715-BDDC-4B2A-BAF3-761B2057E200}" presName="c7" presStyleLbl="node1" presStyleIdx="6" presStyleCnt="19"/>
      <dgm:spPr/>
    </dgm:pt>
    <dgm:pt modelId="{9F8CFAC3-CDA1-4830-A515-21EDAF014E7F}" type="pres">
      <dgm:prSet presAssocID="{955B8715-BDDC-4B2A-BAF3-761B2057E200}" presName="c8" presStyleLbl="node1" presStyleIdx="7" presStyleCnt="19" custLinFactNeighborX="-46994" custLinFactNeighborY="-97948"/>
      <dgm:spPr/>
    </dgm:pt>
    <dgm:pt modelId="{19AB3139-2E73-4B98-B0CD-45CD283DC175}" type="pres">
      <dgm:prSet presAssocID="{955B8715-BDDC-4B2A-BAF3-761B2057E200}" presName="c9" presStyleLbl="node1" presStyleIdx="8" presStyleCnt="19" custLinFactX="-163028" custLinFactY="-96865" custLinFactNeighborX="-200000" custLinFactNeighborY="-100000"/>
      <dgm:spPr/>
    </dgm:pt>
    <dgm:pt modelId="{970BD84F-7B4E-4E9D-9940-45112C5AEDC3}" type="pres">
      <dgm:prSet presAssocID="{955B8715-BDDC-4B2A-BAF3-761B2057E200}" presName="c10" presStyleLbl="node1" presStyleIdx="9" presStyleCnt="19" custLinFactNeighborX="10797" custLinFactNeighborY="-26489"/>
      <dgm:spPr/>
    </dgm:pt>
    <dgm:pt modelId="{A82454ED-74A3-48A8-8CF9-15748EC203A9}" type="pres">
      <dgm:prSet presAssocID="{955B8715-BDDC-4B2A-BAF3-761B2057E200}" presName="c11" presStyleLbl="node1" presStyleIdx="10" presStyleCnt="19"/>
      <dgm:spPr/>
    </dgm:pt>
    <dgm:pt modelId="{9AA54D92-8F88-4766-8618-E07379E6513A}" type="pres">
      <dgm:prSet presAssocID="{955B8715-BDDC-4B2A-BAF3-761B2057E200}" presName="c12" presStyleLbl="node1" presStyleIdx="11" presStyleCnt="19"/>
      <dgm:spPr/>
    </dgm:pt>
    <dgm:pt modelId="{37F2283E-2BFD-49FB-B6ED-7CEF4CD84D8E}" type="pres">
      <dgm:prSet presAssocID="{955B8715-BDDC-4B2A-BAF3-761B2057E200}" presName="c13" presStyleLbl="node1" presStyleIdx="12" presStyleCnt="19"/>
      <dgm:spPr/>
    </dgm:pt>
    <dgm:pt modelId="{23EE85DB-B1DD-4F33-AC19-64DC815CBF2C}" type="pres">
      <dgm:prSet presAssocID="{955B8715-BDDC-4B2A-BAF3-761B2057E200}" presName="c14" presStyleLbl="node1" presStyleIdx="13" presStyleCnt="19"/>
      <dgm:spPr/>
    </dgm:pt>
    <dgm:pt modelId="{7B5F2CD1-F5C3-458D-A5B4-BD6611251A16}" type="pres">
      <dgm:prSet presAssocID="{955B8715-BDDC-4B2A-BAF3-761B2057E200}" presName="c15" presStyleLbl="node1" presStyleIdx="14" presStyleCnt="19"/>
      <dgm:spPr/>
    </dgm:pt>
    <dgm:pt modelId="{CBA44AB7-10BC-42CD-B062-DB37B5279C8B}" type="pres">
      <dgm:prSet presAssocID="{955B8715-BDDC-4B2A-BAF3-761B2057E200}" presName="c16" presStyleLbl="node1" presStyleIdx="15" presStyleCnt="19"/>
      <dgm:spPr/>
    </dgm:pt>
    <dgm:pt modelId="{3C6D8608-085A-46C0-B939-5762310ADBEE}" type="pres">
      <dgm:prSet presAssocID="{955B8715-BDDC-4B2A-BAF3-761B2057E200}" presName="c17" presStyleLbl="node1" presStyleIdx="16" presStyleCnt="19"/>
      <dgm:spPr/>
    </dgm:pt>
    <dgm:pt modelId="{8D9274C5-193F-4680-83BA-62FB91FF7301}" type="pres">
      <dgm:prSet presAssocID="{955B8715-BDDC-4B2A-BAF3-761B2057E200}" presName="c18" presStyleLbl="node1" presStyleIdx="17" presStyleCnt="19"/>
      <dgm:spPr/>
    </dgm:pt>
    <dgm:pt modelId="{B3FD8E33-FD4F-4C81-9653-5F7DED4602FC}" type="pres">
      <dgm:prSet presAssocID="{BC5C637C-A7E4-4ED6-8FE3-3C698C7966FD}" presName="chevronComposite1" presStyleCnt="0"/>
      <dgm:spPr/>
    </dgm:pt>
    <dgm:pt modelId="{3B8FD6BD-D91E-42F4-8882-C05861B83654}" type="pres">
      <dgm:prSet presAssocID="{BC5C637C-A7E4-4ED6-8FE3-3C698C7966FD}" presName="chevron1" presStyleLbl="sibTrans2D1" presStyleIdx="0" presStyleCnt="3"/>
      <dgm:spPr/>
    </dgm:pt>
    <dgm:pt modelId="{D9ECD9B8-CDCE-482C-9517-A4436B839DB7}" type="pres">
      <dgm:prSet presAssocID="{BC5C637C-A7E4-4ED6-8FE3-3C698C7966FD}" presName="spChevron1" presStyleCnt="0"/>
      <dgm:spPr/>
    </dgm:pt>
    <dgm:pt modelId="{62BF7F40-CB2E-46C6-B8D0-8150A1152797}" type="pres">
      <dgm:prSet presAssocID="{C052C2D4-CE1D-4971-A89A-7792E7992859}" presName="middle" presStyleCnt="0"/>
      <dgm:spPr/>
    </dgm:pt>
    <dgm:pt modelId="{C9D1C4B7-1BBB-4812-BD06-8C2AB596BF77}" type="pres">
      <dgm:prSet presAssocID="{C052C2D4-CE1D-4971-A89A-7792E7992859}" presName="parTxMid" presStyleLbl="revTx" presStyleIdx="1" presStyleCnt="3"/>
      <dgm:spPr/>
    </dgm:pt>
    <dgm:pt modelId="{2B09EEA8-6D86-4435-9EF6-DD8AD5A44BF7}" type="pres">
      <dgm:prSet presAssocID="{C052C2D4-CE1D-4971-A89A-7792E7992859}" presName="spMid" presStyleCnt="0"/>
      <dgm:spPr/>
    </dgm:pt>
    <dgm:pt modelId="{537002C7-B940-406F-A9C4-93866193F60E}" type="pres">
      <dgm:prSet presAssocID="{07352143-E3E5-4BEB-92B8-AE0479D2ED6C}" presName="chevronComposite1" presStyleCnt="0"/>
      <dgm:spPr/>
    </dgm:pt>
    <dgm:pt modelId="{B0FEE9DB-F6D1-4B58-9631-6C2048D3345C}" type="pres">
      <dgm:prSet presAssocID="{07352143-E3E5-4BEB-92B8-AE0479D2ED6C}" presName="chevron1" presStyleLbl="sibTrans2D1" presStyleIdx="1" presStyleCnt="3"/>
      <dgm:spPr/>
    </dgm:pt>
    <dgm:pt modelId="{A4E51A53-C513-4411-A581-513F5E9F5792}" type="pres">
      <dgm:prSet presAssocID="{07352143-E3E5-4BEB-92B8-AE0479D2ED6C}" presName="spChevron1" presStyleCnt="0"/>
      <dgm:spPr/>
    </dgm:pt>
    <dgm:pt modelId="{135B0306-6E85-40F5-96E6-2A9BB8518826}" type="pres">
      <dgm:prSet presAssocID="{96D795E0-BCBA-47B3-B809-569829DAC9AC}" presName="middle" presStyleCnt="0"/>
      <dgm:spPr/>
    </dgm:pt>
    <dgm:pt modelId="{18C119AA-DA80-4D79-8F1D-9DE50F88660D}" type="pres">
      <dgm:prSet presAssocID="{96D795E0-BCBA-47B3-B809-569829DAC9AC}" presName="parTxMid" presStyleLbl="revTx" presStyleIdx="2" presStyleCnt="3"/>
      <dgm:spPr/>
    </dgm:pt>
    <dgm:pt modelId="{AD3ACD5C-A408-409B-BB61-81F106F508E3}" type="pres">
      <dgm:prSet presAssocID="{96D795E0-BCBA-47B3-B809-569829DAC9AC}" presName="spMid" presStyleCnt="0"/>
      <dgm:spPr/>
    </dgm:pt>
    <dgm:pt modelId="{349BEB62-C88D-4D55-909E-8C036AD93A9B}" type="pres">
      <dgm:prSet presAssocID="{91A70169-A4A5-4DCC-A5C8-0836893E98E5}" presName="chevronComposite1" presStyleCnt="0"/>
      <dgm:spPr/>
    </dgm:pt>
    <dgm:pt modelId="{053C7573-8170-4C4B-8FBD-0E428315B69C}" type="pres">
      <dgm:prSet presAssocID="{91A70169-A4A5-4DCC-A5C8-0836893E98E5}" presName="chevron1" presStyleLbl="sibTrans2D1" presStyleIdx="2" presStyleCnt="3"/>
      <dgm:spPr/>
    </dgm:pt>
    <dgm:pt modelId="{D012BBB8-BA1B-4002-8BDF-AE293882EDC0}" type="pres">
      <dgm:prSet presAssocID="{91A70169-A4A5-4DCC-A5C8-0836893E98E5}" presName="spChevron1" presStyleCnt="0"/>
      <dgm:spPr/>
    </dgm:pt>
    <dgm:pt modelId="{72B82B46-FD52-4394-ACBE-90776729295E}" type="pres">
      <dgm:prSet presAssocID="{D85DC682-DDE7-4AC4-9E22-7BF6636BAAD0}" presName="last" presStyleCnt="0"/>
      <dgm:spPr/>
    </dgm:pt>
    <dgm:pt modelId="{1E79489E-4E08-4E73-A757-5EDF4DD5D430}" type="pres">
      <dgm:prSet presAssocID="{D85DC682-DDE7-4AC4-9E22-7BF6636BAAD0}" presName="circleTx" presStyleLbl="node1" presStyleIdx="18" presStyleCnt="19"/>
      <dgm:spPr/>
    </dgm:pt>
    <dgm:pt modelId="{E3FD08CB-A7A9-4B8F-8A1A-69C20A6375AB}" type="pres">
      <dgm:prSet presAssocID="{D85DC682-DDE7-4AC4-9E22-7BF6636BAAD0}" presName="spN" presStyleCnt="0"/>
      <dgm:spPr/>
    </dgm:pt>
  </dgm:ptLst>
  <dgm:cxnLst>
    <dgm:cxn modelId="{A7479E16-C4DA-4CDD-B42E-23C139AE9FBD}" type="presOf" srcId="{96D795E0-BCBA-47B3-B809-569829DAC9AC}" destId="{18C119AA-DA80-4D79-8F1D-9DE50F88660D}" srcOrd="0" destOrd="0" presId="urn:microsoft.com/office/officeart/2009/3/layout/RandomtoResultProcess"/>
    <dgm:cxn modelId="{6DBDCE1C-FC29-485F-B9AB-839F238FE72D}" srcId="{810732F6-1C9D-474E-9F02-6997DC9F5AE8}" destId="{96D795E0-BCBA-47B3-B809-569829DAC9AC}" srcOrd="2" destOrd="0" parTransId="{48638F03-9623-4DE2-80C6-6A006358023D}" sibTransId="{91A70169-A4A5-4DCC-A5C8-0836893E98E5}"/>
    <dgm:cxn modelId="{7B17E71F-44D1-4AE7-AC04-2DA9F13BF205}" type="presOf" srcId="{C052C2D4-CE1D-4971-A89A-7792E7992859}" destId="{C9D1C4B7-1BBB-4812-BD06-8C2AB596BF77}" srcOrd="0" destOrd="0" presId="urn:microsoft.com/office/officeart/2009/3/layout/RandomtoResultProcess"/>
    <dgm:cxn modelId="{3C37DA26-5300-4988-9E74-F122FD4850C3}" type="presOf" srcId="{810732F6-1C9D-474E-9F02-6997DC9F5AE8}" destId="{B0CB6300-811F-4577-85C9-C04DE749D079}" srcOrd="0" destOrd="0" presId="urn:microsoft.com/office/officeart/2009/3/layout/RandomtoResultProcess"/>
    <dgm:cxn modelId="{9A9CCC28-9223-4701-A0C6-54176B829979}" type="presOf" srcId="{955B8715-BDDC-4B2A-BAF3-761B2057E200}" destId="{F2EC60DF-BABD-4991-8EDD-75A0AF345659}" srcOrd="0" destOrd="0" presId="urn:microsoft.com/office/officeart/2009/3/layout/RandomtoResultProcess"/>
    <dgm:cxn modelId="{E17FA48B-F465-4EA3-BF58-CAB5DD30F30E}" srcId="{810732F6-1C9D-474E-9F02-6997DC9F5AE8}" destId="{D85DC682-DDE7-4AC4-9E22-7BF6636BAAD0}" srcOrd="3" destOrd="0" parTransId="{A1D38C0A-697F-48E3-ADE7-A1E23CEF5EEB}" sibTransId="{1CD018FA-8BA6-49E6-AB38-8B3DAB6C3114}"/>
    <dgm:cxn modelId="{2381699D-C330-4EBB-BD2D-1D2EFB5ECEA7}" srcId="{810732F6-1C9D-474E-9F02-6997DC9F5AE8}" destId="{955B8715-BDDC-4B2A-BAF3-761B2057E200}" srcOrd="0" destOrd="0" parTransId="{52858B32-EE89-48F6-A2A3-AF14B30FABD1}" sibTransId="{BC5C637C-A7E4-4ED6-8FE3-3C698C7966FD}"/>
    <dgm:cxn modelId="{D7606CBC-292B-4AC8-99D6-9CE5DD118E63}" type="presOf" srcId="{D85DC682-DDE7-4AC4-9E22-7BF6636BAAD0}" destId="{1E79489E-4E08-4E73-A757-5EDF4DD5D430}" srcOrd="0" destOrd="0" presId="urn:microsoft.com/office/officeart/2009/3/layout/RandomtoResultProcess"/>
    <dgm:cxn modelId="{EB583FCC-96DE-4849-B38A-B477136CECF1}" srcId="{810732F6-1C9D-474E-9F02-6997DC9F5AE8}" destId="{C052C2D4-CE1D-4971-A89A-7792E7992859}" srcOrd="1" destOrd="0" parTransId="{2C2C2895-0859-4AD1-AF86-77C396BE6225}" sibTransId="{07352143-E3E5-4BEB-92B8-AE0479D2ED6C}"/>
    <dgm:cxn modelId="{80FF7469-0544-41E1-BEDF-139ED6E975CC}" type="presParOf" srcId="{B0CB6300-811F-4577-85C9-C04DE749D079}" destId="{B4246C17-4BBD-4145-9E81-BBDA5FB48353}" srcOrd="0" destOrd="0" presId="urn:microsoft.com/office/officeart/2009/3/layout/RandomtoResultProcess"/>
    <dgm:cxn modelId="{296D08E4-3463-48BA-B0B0-624B0FA47BBF}" type="presParOf" srcId="{B4246C17-4BBD-4145-9E81-BBDA5FB48353}" destId="{F2EC60DF-BABD-4991-8EDD-75A0AF345659}" srcOrd="0" destOrd="0" presId="urn:microsoft.com/office/officeart/2009/3/layout/RandomtoResultProcess"/>
    <dgm:cxn modelId="{9C40043E-DAEA-4004-BE36-487AE46DF665}" type="presParOf" srcId="{B4246C17-4BBD-4145-9E81-BBDA5FB48353}" destId="{F5B27A73-6307-4AC0-A801-0C714075CB32}" srcOrd="1" destOrd="0" presId="urn:microsoft.com/office/officeart/2009/3/layout/RandomtoResultProcess"/>
    <dgm:cxn modelId="{337A40A1-0E79-4DE8-8119-1D867D352955}" type="presParOf" srcId="{B4246C17-4BBD-4145-9E81-BBDA5FB48353}" destId="{CDE25D02-8AB2-43E2-9872-D43EE204A734}" srcOrd="2" destOrd="0" presId="urn:microsoft.com/office/officeart/2009/3/layout/RandomtoResultProcess"/>
    <dgm:cxn modelId="{120D8EF4-0B8E-4333-A570-F9993E1B3BD4}" type="presParOf" srcId="{B4246C17-4BBD-4145-9E81-BBDA5FB48353}" destId="{4F4CD751-C10C-4CC3-8074-523D74CF32DD}" srcOrd="3" destOrd="0" presId="urn:microsoft.com/office/officeart/2009/3/layout/RandomtoResultProcess"/>
    <dgm:cxn modelId="{C22CBFB5-A882-4058-9618-475529A9A051}" type="presParOf" srcId="{B4246C17-4BBD-4145-9E81-BBDA5FB48353}" destId="{53217C9C-48CB-4CA3-B907-FD83C2435CC8}" srcOrd="4" destOrd="0" presId="urn:microsoft.com/office/officeart/2009/3/layout/RandomtoResultProcess"/>
    <dgm:cxn modelId="{FCFFE692-5801-4AA7-93A2-DBF051035C1D}" type="presParOf" srcId="{B4246C17-4BBD-4145-9E81-BBDA5FB48353}" destId="{A311B0F9-34EC-434A-9285-BD8117ABFD8F}" srcOrd="5" destOrd="0" presId="urn:microsoft.com/office/officeart/2009/3/layout/RandomtoResultProcess"/>
    <dgm:cxn modelId="{4013806A-A3E0-4966-B266-74DF4DB9A675}" type="presParOf" srcId="{B4246C17-4BBD-4145-9E81-BBDA5FB48353}" destId="{328769FE-D247-49ED-BD9D-F1B039DA8ADF}" srcOrd="6" destOrd="0" presId="urn:microsoft.com/office/officeart/2009/3/layout/RandomtoResultProcess"/>
    <dgm:cxn modelId="{388F11BD-0183-4D3C-B794-A431D7D966D9}" type="presParOf" srcId="{B4246C17-4BBD-4145-9E81-BBDA5FB48353}" destId="{9BC93682-57AE-4066-A8E1-C2EE9C5A0186}" srcOrd="7" destOrd="0" presId="urn:microsoft.com/office/officeart/2009/3/layout/RandomtoResultProcess"/>
    <dgm:cxn modelId="{0943DD32-CC03-42C1-9103-F475D54BF92A}" type="presParOf" srcId="{B4246C17-4BBD-4145-9E81-BBDA5FB48353}" destId="{9F8CFAC3-CDA1-4830-A515-21EDAF014E7F}" srcOrd="8" destOrd="0" presId="urn:microsoft.com/office/officeart/2009/3/layout/RandomtoResultProcess"/>
    <dgm:cxn modelId="{771AC1B2-04E8-441F-8BFB-25682FBDB25E}" type="presParOf" srcId="{B4246C17-4BBD-4145-9E81-BBDA5FB48353}" destId="{19AB3139-2E73-4B98-B0CD-45CD283DC175}" srcOrd="9" destOrd="0" presId="urn:microsoft.com/office/officeart/2009/3/layout/RandomtoResultProcess"/>
    <dgm:cxn modelId="{42ED0260-D65E-43A2-93C0-F4CC89F4759C}" type="presParOf" srcId="{B4246C17-4BBD-4145-9E81-BBDA5FB48353}" destId="{970BD84F-7B4E-4E9D-9940-45112C5AEDC3}" srcOrd="10" destOrd="0" presId="urn:microsoft.com/office/officeart/2009/3/layout/RandomtoResultProcess"/>
    <dgm:cxn modelId="{55F190ED-B760-450A-A387-899D9BF345B3}" type="presParOf" srcId="{B4246C17-4BBD-4145-9E81-BBDA5FB48353}" destId="{A82454ED-74A3-48A8-8CF9-15748EC203A9}" srcOrd="11" destOrd="0" presId="urn:microsoft.com/office/officeart/2009/3/layout/RandomtoResultProcess"/>
    <dgm:cxn modelId="{0DFDCA69-A83F-4629-9960-7F9F8C24E66B}" type="presParOf" srcId="{B4246C17-4BBD-4145-9E81-BBDA5FB48353}" destId="{9AA54D92-8F88-4766-8618-E07379E6513A}" srcOrd="12" destOrd="0" presId="urn:microsoft.com/office/officeart/2009/3/layout/RandomtoResultProcess"/>
    <dgm:cxn modelId="{DBF5D982-841C-4916-B49F-8983136F34EE}" type="presParOf" srcId="{B4246C17-4BBD-4145-9E81-BBDA5FB48353}" destId="{37F2283E-2BFD-49FB-B6ED-7CEF4CD84D8E}" srcOrd="13" destOrd="0" presId="urn:microsoft.com/office/officeart/2009/3/layout/RandomtoResultProcess"/>
    <dgm:cxn modelId="{FB4C355C-D746-4771-82D5-B7871F6405EE}" type="presParOf" srcId="{B4246C17-4BBD-4145-9E81-BBDA5FB48353}" destId="{23EE85DB-B1DD-4F33-AC19-64DC815CBF2C}" srcOrd="14" destOrd="0" presId="urn:microsoft.com/office/officeart/2009/3/layout/RandomtoResultProcess"/>
    <dgm:cxn modelId="{CD09A5A9-4A99-4B5C-8929-BC4C052027A7}" type="presParOf" srcId="{B4246C17-4BBD-4145-9E81-BBDA5FB48353}" destId="{7B5F2CD1-F5C3-458D-A5B4-BD6611251A16}" srcOrd="15" destOrd="0" presId="urn:microsoft.com/office/officeart/2009/3/layout/RandomtoResultProcess"/>
    <dgm:cxn modelId="{59BFB1CE-63D4-4F44-AD6D-A64537A2F354}" type="presParOf" srcId="{B4246C17-4BBD-4145-9E81-BBDA5FB48353}" destId="{CBA44AB7-10BC-42CD-B062-DB37B5279C8B}" srcOrd="16" destOrd="0" presId="urn:microsoft.com/office/officeart/2009/3/layout/RandomtoResultProcess"/>
    <dgm:cxn modelId="{44DDD04B-030A-45B5-AFCF-33013075CA19}" type="presParOf" srcId="{B4246C17-4BBD-4145-9E81-BBDA5FB48353}" destId="{3C6D8608-085A-46C0-B939-5762310ADBEE}" srcOrd="17" destOrd="0" presId="urn:microsoft.com/office/officeart/2009/3/layout/RandomtoResultProcess"/>
    <dgm:cxn modelId="{398B45E3-B8B8-45E4-8B95-CDF89B75ACFF}" type="presParOf" srcId="{B4246C17-4BBD-4145-9E81-BBDA5FB48353}" destId="{8D9274C5-193F-4680-83BA-62FB91FF7301}" srcOrd="18" destOrd="0" presId="urn:microsoft.com/office/officeart/2009/3/layout/RandomtoResultProcess"/>
    <dgm:cxn modelId="{0DB1EDAA-4ED0-44BC-B55C-8B5E330D5D19}" type="presParOf" srcId="{B0CB6300-811F-4577-85C9-C04DE749D079}" destId="{B3FD8E33-FD4F-4C81-9653-5F7DED4602FC}" srcOrd="1" destOrd="0" presId="urn:microsoft.com/office/officeart/2009/3/layout/RandomtoResultProcess"/>
    <dgm:cxn modelId="{D299B4EC-020F-43C1-980E-82F52B614B1F}" type="presParOf" srcId="{B3FD8E33-FD4F-4C81-9653-5F7DED4602FC}" destId="{3B8FD6BD-D91E-42F4-8882-C05861B83654}" srcOrd="0" destOrd="0" presId="urn:microsoft.com/office/officeart/2009/3/layout/RandomtoResultProcess"/>
    <dgm:cxn modelId="{07DDB9B2-B45D-421F-87A6-181FE469850A}" type="presParOf" srcId="{B3FD8E33-FD4F-4C81-9653-5F7DED4602FC}" destId="{D9ECD9B8-CDCE-482C-9517-A4436B839DB7}" srcOrd="1" destOrd="0" presId="urn:microsoft.com/office/officeart/2009/3/layout/RandomtoResultProcess"/>
    <dgm:cxn modelId="{13424465-ECE0-4565-95BA-5A9B356C2FE1}" type="presParOf" srcId="{B0CB6300-811F-4577-85C9-C04DE749D079}" destId="{62BF7F40-CB2E-46C6-B8D0-8150A1152797}" srcOrd="2" destOrd="0" presId="urn:microsoft.com/office/officeart/2009/3/layout/RandomtoResultProcess"/>
    <dgm:cxn modelId="{46A6D165-CCEB-4411-BE0E-22FC4142A858}" type="presParOf" srcId="{62BF7F40-CB2E-46C6-B8D0-8150A1152797}" destId="{C9D1C4B7-1BBB-4812-BD06-8C2AB596BF77}" srcOrd="0" destOrd="0" presId="urn:microsoft.com/office/officeart/2009/3/layout/RandomtoResultProcess"/>
    <dgm:cxn modelId="{171C5EAC-D0A3-4C99-875F-74A733E21DD4}" type="presParOf" srcId="{62BF7F40-CB2E-46C6-B8D0-8150A1152797}" destId="{2B09EEA8-6D86-4435-9EF6-DD8AD5A44BF7}" srcOrd="1" destOrd="0" presId="urn:microsoft.com/office/officeart/2009/3/layout/RandomtoResultProcess"/>
    <dgm:cxn modelId="{500FD80B-90AC-4A50-822D-8A213F6AF894}" type="presParOf" srcId="{B0CB6300-811F-4577-85C9-C04DE749D079}" destId="{537002C7-B940-406F-A9C4-93866193F60E}" srcOrd="3" destOrd="0" presId="urn:microsoft.com/office/officeart/2009/3/layout/RandomtoResultProcess"/>
    <dgm:cxn modelId="{F4819C62-B913-47DD-9DB7-CE866F200087}" type="presParOf" srcId="{537002C7-B940-406F-A9C4-93866193F60E}" destId="{B0FEE9DB-F6D1-4B58-9631-6C2048D3345C}" srcOrd="0" destOrd="0" presId="urn:microsoft.com/office/officeart/2009/3/layout/RandomtoResultProcess"/>
    <dgm:cxn modelId="{A59A9E2F-2CB1-4C7F-BD02-C25EFB92A6BE}" type="presParOf" srcId="{537002C7-B940-406F-A9C4-93866193F60E}" destId="{A4E51A53-C513-4411-A581-513F5E9F5792}" srcOrd="1" destOrd="0" presId="urn:microsoft.com/office/officeart/2009/3/layout/RandomtoResultProcess"/>
    <dgm:cxn modelId="{C15BF115-EE2A-4A59-869B-BEA25506E8E8}" type="presParOf" srcId="{B0CB6300-811F-4577-85C9-C04DE749D079}" destId="{135B0306-6E85-40F5-96E6-2A9BB8518826}" srcOrd="4" destOrd="0" presId="urn:microsoft.com/office/officeart/2009/3/layout/RandomtoResultProcess"/>
    <dgm:cxn modelId="{4DF58359-54A9-4AE9-A5F3-94CEC959323E}" type="presParOf" srcId="{135B0306-6E85-40F5-96E6-2A9BB8518826}" destId="{18C119AA-DA80-4D79-8F1D-9DE50F88660D}" srcOrd="0" destOrd="0" presId="urn:microsoft.com/office/officeart/2009/3/layout/RandomtoResultProcess"/>
    <dgm:cxn modelId="{B6468D96-A037-4F19-8012-3EBCF01D5990}" type="presParOf" srcId="{135B0306-6E85-40F5-96E6-2A9BB8518826}" destId="{AD3ACD5C-A408-409B-BB61-81F106F508E3}" srcOrd="1" destOrd="0" presId="urn:microsoft.com/office/officeart/2009/3/layout/RandomtoResultProcess"/>
    <dgm:cxn modelId="{5A1DFBAC-4AE6-43C9-9D5C-203C5554532A}" type="presParOf" srcId="{B0CB6300-811F-4577-85C9-C04DE749D079}" destId="{349BEB62-C88D-4D55-909E-8C036AD93A9B}" srcOrd="5" destOrd="0" presId="urn:microsoft.com/office/officeart/2009/3/layout/RandomtoResultProcess"/>
    <dgm:cxn modelId="{2F2FCF91-C1AC-421B-ABF8-683D5E7400F8}" type="presParOf" srcId="{349BEB62-C88D-4D55-909E-8C036AD93A9B}" destId="{053C7573-8170-4C4B-8FBD-0E428315B69C}" srcOrd="0" destOrd="0" presId="urn:microsoft.com/office/officeart/2009/3/layout/RandomtoResultProcess"/>
    <dgm:cxn modelId="{C9C1C05E-CF4E-4334-8B28-5FCA0555E708}" type="presParOf" srcId="{349BEB62-C88D-4D55-909E-8C036AD93A9B}" destId="{D012BBB8-BA1B-4002-8BDF-AE293882EDC0}" srcOrd="1" destOrd="0" presId="urn:microsoft.com/office/officeart/2009/3/layout/RandomtoResultProcess"/>
    <dgm:cxn modelId="{D83B996F-55CD-4916-9D5C-5C53D1B0025C}" type="presParOf" srcId="{B0CB6300-811F-4577-85C9-C04DE749D079}" destId="{72B82B46-FD52-4394-ACBE-90776729295E}" srcOrd="6" destOrd="0" presId="urn:microsoft.com/office/officeart/2009/3/layout/RandomtoResultProcess"/>
    <dgm:cxn modelId="{99D686DD-3CBF-4E0D-B90D-5010201B38A8}" type="presParOf" srcId="{72B82B46-FD52-4394-ACBE-90776729295E}" destId="{1E79489E-4E08-4E73-A757-5EDF4DD5D430}" srcOrd="0" destOrd="0" presId="urn:microsoft.com/office/officeart/2009/3/layout/RandomtoResultProcess"/>
    <dgm:cxn modelId="{E0D74358-4091-499C-8452-8FEA742FD9C9}" type="presParOf" srcId="{72B82B46-FD52-4394-ACBE-90776729295E}" destId="{E3FD08CB-A7A9-4B8F-8A1A-69C20A6375AB}" srcOrd="1" destOrd="0" presId="urn:microsoft.com/office/officeart/2009/3/layout/RandomtoResult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9647D4A4-739B-46CC-8138-984027348D97}"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n-US"/>
        </a:p>
      </dgm:t>
    </dgm:pt>
    <dgm:pt modelId="{33FD5928-5F4B-4843-B437-80847F4006C0}">
      <dgm:prSet phldrT="[Text]"/>
      <dgm:spPr/>
      <dgm:t>
        <a:bodyPr/>
        <a:lstStyle/>
        <a:p>
          <a:r>
            <a:rPr lang="en-US" b="1" dirty="0">
              <a:latin typeface="Century Gothic" panose="020B0502020202020204" pitchFamily="34" charset="0"/>
            </a:rPr>
            <a:t>Made to read like a news article and start with a lead</a:t>
          </a:r>
        </a:p>
      </dgm:t>
    </dgm:pt>
    <dgm:pt modelId="{0B815CC0-35B7-499F-A96F-3AB8CCC8EF7B}" type="parTrans" cxnId="{6302AC6D-5AFE-4931-BE35-ACA45DF5A93D}">
      <dgm:prSet/>
      <dgm:spPr/>
      <dgm:t>
        <a:bodyPr/>
        <a:lstStyle/>
        <a:p>
          <a:endParaRPr lang="en-US"/>
        </a:p>
      </dgm:t>
    </dgm:pt>
    <dgm:pt modelId="{0ADC8334-4FFE-4AD3-ABA9-7B0CF4D50320}" type="sibTrans" cxnId="{6302AC6D-5AFE-4931-BE35-ACA45DF5A93D}">
      <dgm:prSet/>
      <dgm:spPr/>
      <dgm:t>
        <a:bodyPr/>
        <a:lstStyle/>
        <a:p>
          <a:endParaRPr lang="en-US"/>
        </a:p>
      </dgm:t>
    </dgm:pt>
    <dgm:pt modelId="{C21A2B58-89D6-49CF-993B-0A3024FAFFAC}">
      <dgm:prSet phldrT="[Text]" custT="1"/>
      <dgm:spPr/>
      <dgm:t>
        <a:bodyPr/>
        <a:lstStyle/>
        <a:p>
          <a:r>
            <a:rPr lang="en-US" sz="1600" dirty="0">
              <a:latin typeface="Century Gothic" panose="020B0502020202020204" pitchFamily="34" charset="0"/>
            </a:rPr>
            <a:t>Clear headline and lead</a:t>
          </a:r>
        </a:p>
      </dgm:t>
    </dgm:pt>
    <dgm:pt modelId="{C694EF40-682A-461D-AA63-9C88307FBFC1}" type="parTrans" cxnId="{F237A917-0ED4-4501-A516-6FDC000D2E8D}">
      <dgm:prSet/>
      <dgm:spPr/>
      <dgm:t>
        <a:bodyPr/>
        <a:lstStyle/>
        <a:p>
          <a:endParaRPr lang="en-US"/>
        </a:p>
      </dgm:t>
    </dgm:pt>
    <dgm:pt modelId="{1BE4414F-29BC-4E09-80B3-9654D644025E}" type="sibTrans" cxnId="{F237A917-0ED4-4501-A516-6FDC000D2E8D}">
      <dgm:prSet/>
      <dgm:spPr/>
      <dgm:t>
        <a:bodyPr/>
        <a:lstStyle/>
        <a:p>
          <a:endParaRPr lang="en-US"/>
        </a:p>
      </dgm:t>
    </dgm:pt>
    <dgm:pt modelId="{618E59B9-4093-4C15-9F3D-62F5F5D1E5D1}">
      <dgm:prSet phldrT="[Text]"/>
      <dgm:spPr/>
      <dgm:t>
        <a:bodyPr/>
        <a:lstStyle/>
        <a:p>
          <a:r>
            <a:rPr lang="en-US" b="1" dirty="0">
              <a:latin typeface="Century Gothic" panose="020B0502020202020204" pitchFamily="34" charset="0"/>
            </a:rPr>
            <a:t>Emphasize what makes your press release important</a:t>
          </a:r>
        </a:p>
      </dgm:t>
    </dgm:pt>
    <dgm:pt modelId="{454771A3-DEC0-4942-A2A2-C72022FA5987}" type="parTrans" cxnId="{10C50686-B44B-4E29-9D9D-EC3C08D4B86D}">
      <dgm:prSet/>
      <dgm:spPr/>
      <dgm:t>
        <a:bodyPr/>
        <a:lstStyle/>
        <a:p>
          <a:endParaRPr lang="en-US"/>
        </a:p>
      </dgm:t>
    </dgm:pt>
    <dgm:pt modelId="{7B9D594C-83CF-418E-AB93-FE59067147F4}" type="sibTrans" cxnId="{10C50686-B44B-4E29-9D9D-EC3C08D4B86D}">
      <dgm:prSet/>
      <dgm:spPr/>
      <dgm:t>
        <a:bodyPr/>
        <a:lstStyle/>
        <a:p>
          <a:endParaRPr lang="en-US"/>
        </a:p>
      </dgm:t>
    </dgm:pt>
    <dgm:pt modelId="{1EA67FC2-5A19-48A1-995C-074B3455AA7B}">
      <dgm:prSet phldrT="[Text]" custT="1"/>
      <dgm:spPr/>
      <dgm:t>
        <a:bodyPr/>
        <a:lstStyle/>
        <a:p>
          <a:r>
            <a:rPr lang="en-US" sz="1600" dirty="0">
              <a:latin typeface="Century Gothic" panose="020B0502020202020204" pitchFamily="34" charset="0"/>
            </a:rPr>
            <a:t>Importance to the community</a:t>
          </a:r>
        </a:p>
      </dgm:t>
    </dgm:pt>
    <dgm:pt modelId="{52F0AC8A-AAE3-44D9-B951-DE6CC80BFE47}" type="parTrans" cxnId="{8563FD79-45B9-4F68-BF08-4B3562750FA0}">
      <dgm:prSet/>
      <dgm:spPr/>
      <dgm:t>
        <a:bodyPr/>
        <a:lstStyle/>
        <a:p>
          <a:endParaRPr lang="en-US"/>
        </a:p>
      </dgm:t>
    </dgm:pt>
    <dgm:pt modelId="{4B8DBA43-73AA-463D-928B-C6BD6E1E6E63}" type="sibTrans" cxnId="{8563FD79-45B9-4F68-BF08-4B3562750FA0}">
      <dgm:prSet/>
      <dgm:spPr/>
      <dgm:t>
        <a:bodyPr/>
        <a:lstStyle/>
        <a:p>
          <a:endParaRPr lang="en-US"/>
        </a:p>
      </dgm:t>
    </dgm:pt>
    <dgm:pt modelId="{C2A0823A-6D06-4F26-87AB-28EBE0D0702D}">
      <dgm:prSet phldrT="[Text]" custT="1"/>
      <dgm:spPr/>
      <dgm:t>
        <a:bodyPr/>
        <a:lstStyle/>
        <a:p>
          <a:r>
            <a:rPr lang="en-US" sz="1600" b="1" dirty="0">
              <a:latin typeface="Century Gothic" panose="020B0502020202020204" pitchFamily="34" charset="0"/>
            </a:rPr>
            <a:t>W</a:t>
          </a:r>
          <a:r>
            <a:rPr lang="en-US" sz="1600" dirty="0">
              <a:latin typeface="Century Gothic" panose="020B0502020202020204" pitchFamily="34" charset="0"/>
            </a:rPr>
            <a:t>ho did it</a:t>
          </a:r>
        </a:p>
      </dgm:t>
    </dgm:pt>
    <dgm:pt modelId="{004B88AF-34ED-41AA-A175-F855F6058B59}" type="parTrans" cxnId="{EA096638-8A51-4222-B904-3DC61EC0140A}">
      <dgm:prSet/>
      <dgm:spPr/>
      <dgm:t>
        <a:bodyPr/>
        <a:lstStyle/>
        <a:p>
          <a:endParaRPr lang="en-US"/>
        </a:p>
      </dgm:t>
    </dgm:pt>
    <dgm:pt modelId="{26DFC900-6896-4955-A2D0-71DDFCAD9F31}" type="sibTrans" cxnId="{EA096638-8A51-4222-B904-3DC61EC0140A}">
      <dgm:prSet/>
      <dgm:spPr/>
      <dgm:t>
        <a:bodyPr/>
        <a:lstStyle/>
        <a:p>
          <a:endParaRPr lang="en-US"/>
        </a:p>
      </dgm:t>
    </dgm:pt>
    <dgm:pt modelId="{B0F33FC9-48F1-46A3-B729-DB353ABB21D2}">
      <dgm:prSet phldrT="[Text]" custT="1"/>
      <dgm:spPr/>
      <dgm:t>
        <a:bodyPr/>
        <a:lstStyle/>
        <a:p>
          <a:r>
            <a:rPr lang="en-US" sz="1600" b="1" dirty="0">
              <a:latin typeface="Century Gothic" panose="020B0502020202020204" pitchFamily="34" charset="0"/>
            </a:rPr>
            <a:t>W</a:t>
          </a:r>
          <a:r>
            <a:rPr lang="en-US" sz="1600" dirty="0">
              <a:latin typeface="Century Gothic" panose="020B0502020202020204" pitchFamily="34" charset="0"/>
            </a:rPr>
            <a:t>hy it happened</a:t>
          </a:r>
        </a:p>
      </dgm:t>
    </dgm:pt>
    <dgm:pt modelId="{F7A6D81A-5BFB-485D-8A03-D903CFE677A4}" type="parTrans" cxnId="{847CDB38-D7A2-4ED3-8F90-B69671AB7F33}">
      <dgm:prSet/>
      <dgm:spPr/>
      <dgm:t>
        <a:bodyPr/>
        <a:lstStyle/>
        <a:p>
          <a:endParaRPr lang="en-US"/>
        </a:p>
      </dgm:t>
    </dgm:pt>
    <dgm:pt modelId="{E00A45F4-716B-488C-B996-EF862539762A}" type="sibTrans" cxnId="{847CDB38-D7A2-4ED3-8F90-B69671AB7F33}">
      <dgm:prSet/>
      <dgm:spPr/>
      <dgm:t>
        <a:bodyPr/>
        <a:lstStyle/>
        <a:p>
          <a:endParaRPr lang="en-US"/>
        </a:p>
      </dgm:t>
    </dgm:pt>
    <dgm:pt modelId="{1E56B814-E57F-45EE-BE7F-81DD6BDE99EB}">
      <dgm:prSet phldrT="[Text]" custT="1"/>
      <dgm:spPr/>
      <dgm:t>
        <a:bodyPr/>
        <a:lstStyle/>
        <a:p>
          <a:r>
            <a:rPr lang="en-US" sz="1600" b="1" dirty="0">
              <a:latin typeface="Century Gothic" panose="020B0502020202020204" pitchFamily="34" charset="0"/>
            </a:rPr>
            <a:t>W</a:t>
          </a:r>
          <a:r>
            <a:rPr lang="en-US" sz="1600" dirty="0">
              <a:latin typeface="Century Gothic" panose="020B0502020202020204" pitchFamily="34" charset="0"/>
            </a:rPr>
            <a:t>here it happened</a:t>
          </a:r>
        </a:p>
      </dgm:t>
    </dgm:pt>
    <dgm:pt modelId="{585E27E1-6331-4DFE-ADBC-73361AC658EF}" type="parTrans" cxnId="{375E6040-2805-4C1B-A149-5DED0F6D9D84}">
      <dgm:prSet/>
      <dgm:spPr/>
      <dgm:t>
        <a:bodyPr/>
        <a:lstStyle/>
        <a:p>
          <a:endParaRPr lang="en-US"/>
        </a:p>
      </dgm:t>
    </dgm:pt>
    <dgm:pt modelId="{5B029146-24E0-4E28-9531-A4B6527A5C46}" type="sibTrans" cxnId="{375E6040-2805-4C1B-A149-5DED0F6D9D84}">
      <dgm:prSet/>
      <dgm:spPr/>
      <dgm:t>
        <a:bodyPr/>
        <a:lstStyle/>
        <a:p>
          <a:endParaRPr lang="en-US"/>
        </a:p>
      </dgm:t>
    </dgm:pt>
    <dgm:pt modelId="{CC4AB248-4EFA-42D1-A46E-223ABC299781}">
      <dgm:prSet phldrT="[Text]" custT="1"/>
      <dgm:spPr/>
      <dgm:t>
        <a:bodyPr/>
        <a:lstStyle/>
        <a:p>
          <a:r>
            <a:rPr lang="en-US" sz="1600" b="1" dirty="0">
              <a:latin typeface="Century Gothic" panose="020B0502020202020204" pitchFamily="34" charset="0"/>
            </a:rPr>
            <a:t>H</a:t>
          </a:r>
          <a:r>
            <a:rPr lang="en-US" sz="1600" dirty="0">
              <a:latin typeface="Century Gothic" panose="020B0502020202020204" pitchFamily="34" charset="0"/>
            </a:rPr>
            <a:t>ow it happened</a:t>
          </a:r>
        </a:p>
      </dgm:t>
    </dgm:pt>
    <dgm:pt modelId="{1493A7DD-EC18-4929-B16B-73894D2751BB}" type="parTrans" cxnId="{1E8E30BF-4858-44B8-9E18-7256B3D055D3}">
      <dgm:prSet/>
      <dgm:spPr/>
      <dgm:t>
        <a:bodyPr/>
        <a:lstStyle/>
        <a:p>
          <a:endParaRPr lang="en-US"/>
        </a:p>
      </dgm:t>
    </dgm:pt>
    <dgm:pt modelId="{D9AE1C3F-5B0A-4C75-A095-F4372B869EE2}" type="sibTrans" cxnId="{1E8E30BF-4858-44B8-9E18-7256B3D055D3}">
      <dgm:prSet/>
      <dgm:spPr/>
      <dgm:t>
        <a:bodyPr/>
        <a:lstStyle/>
        <a:p>
          <a:endParaRPr lang="en-US"/>
        </a:p>
      </dgm:t>
    </dgm:pt>
    <dgm:pt modelId="{C7B87A17-F19C-45E4-B5F9-44A9B879AFB9}">
      <dgm:prSet phldrT="[Text]" custT="1"/>
      <dgm:spPr/>
      <dgm:t>
        <a:bodyPr/>
        <a:lstStyle/>
        <a:p>
          <a:r>
            <a:rPr lang="en-US" sz="1600" dirty="0">
              <a:latin typeface="Century Gothic" panose="020B0502020202020204" pitchFamily="34" charset="0"/>
            </a:rPr>
            <a:t>Why people should care</a:t>
          </a:r>
        </a:p>
      </dgm:t>
    </dgm:pt>
    <dgm:pt modelId="{2BC7F617-9ACB-42E3-8879-28CED39ABE2E}" type="parTrans" cxnId="{644BB05B-A5C9-414E-A516-B3E56A77691E}">
      <dgm:prSet/>
      <dgm:spPr/>
      <dgm:t>
        <a:bodyPr/>
        <a:lstStyle/>
        <a:p>
          <a:endParaRPr lang="en-US"/>
        </a:p>
      </dgm:t>
    </dgm:pt>
    <dgm:pt modelId="{E8D65631-6298-47E7-82F2-F7E8E34F1B46}" type="sibTrans" cxnId="{644BB05B-A5C9-414E-A516-B3E56A77691E}">
      <dgm:prSet/>
      <dgm:spPr/>
      <dgm:t>
        <a:bodyPr/>
        <a:lstStyle/>
        <a:p>
          <a:endParaRPr lang="en-US"/>
        </a:p>
      </dgm:t>
    </dgm:pt>
    <dgm:pt modelId="{20C644E4-9C78-483E-BC64-17660E3FD00E}">
      <dgm:prSet phldrT="[Text]" custT="1"/>
      <dgm:spPr/>
      <dgm:t>
        <a:bodyPr/>
        <a:lstStyle/>
        <a:p>
          <a:r>
            <a:rPr lang="en-US" sz="1600" dirty="0">
              <a:latin typeface="Century Gothic" panose="020B0502020202020204" pitchFamily="34" charset="0"/>
            </a:rPr>
            <a:t>Attention grabbing</a:t>
          </a:r>
        </a:p>
      </dgm:t>
    </dgm:pt>
    <dgm:pt modelId="{42082C34-1619-40C5-A5A0-1CA30A05C367}" type="parTrans" cxnId="{B1E33B0A-BB4D-4523-A116-ABB759FC5B20}">
      <dgm:prSet/>
      <dgm:spPr/>
      <dgm:t>
        <a:bodyPr/>
        <a:lstStyle/>
        <a:p>
          <a:endParaRPr lang="en-US"/>
        </a:p>
      </dgm:t>
    </dgm:pt>
    <dgm:pt modelId="{7FE75979-EA54-4D70-ACFA-309362173116}" type="sibTrans" cxnId="{B1E33B0A-BB4D-4523-A116-ABB759FC5B20}">
      <dgm:prSet/>
      <dgm:spPr/>
      <dgm:t>
        <a:bodyPr/>
        <a:lstStyle/>
        <a:p>
          <a:endParaRPr lang="en-US"/>
        </a:p>
      </dgm:t>
    </dgm:pt>
    <dgm:pt modelId="{39F38074-B062-43B8-BE08-94E161FD3433}">
      <dgm:prSet phldrT="[Text]"/>
      <dgm:spPr/>
      <dgm:t>
        <a:bodyPr/>
        <a:lstStyle/>
        <a:p>
          <a:r>
            <a:rPr lang="en-US" b="1" dirty="0">
              <a:latin typeface="Century Gothic" panose="020B0502020202020204" pitchFamily="34" charset="0"/>
            </a:rPr>
            <a:t>Be provocative</a:t>
          </a:r>
        </a:p>
      </dgm:t>
    </dgm:pt>
    <dgm:pt modelId="{927ADE7D-73DA-40C0-9ED9-364EBFEC069F}" type="parTrans" cxnId="{E00D577E-8480-42A1-A1E9-BB6C8FEAA92B}">
      <dgm:prSet/>
      <dgm:spPr/>
      <dgm:t>
        <a:bodyPr/>
        <a:lstStyle/>
        <a:p>
          <a:endParaRPr lang="en-US"/>
        </a:p>
      </dgm:t>
    </dgm:pt>
    <dgm:pt modelId="{B279F3A1-8D2D-430C-9DEF-B60AC4CB6473}" type="sibTrans" cxnId="{E00D577E-8480-42A1-A1E9-BB6C8FEAA92B}">
      <dgm:prSet/>
      <dgm:spPr/>
      <dgm:t>
        <a:bodyPr/>
        <a:lstStyle/>
        <a:p>
          <a:endParaRPr lang="en-US"/>
        </a:p>
      </dgm:t>
    </dgm:pt>
    <dgm:pt modelId="{28BAD620-9918-49A4-9498-D834C14D6B44}">
      <dgm:prSet phldrT="[Text]" custT="1"/>
      <dgm:spPr/>
      <dgm:t>
        <a:bodyPr/>
        <a:lstStyle/>
        <a:p>
          <a:r>
            <a:rPr lang="en-US" sz="1600" dirty="0">
              <a:latin typeface="Century Gothic" panose="020B0502020202020204" pitchFamily="34" charset="0"/>
            </a:rPr>
            <a:t>Eye opening aspect</a:t>
          </a:r>
        </a:p>
      </dgm:t>
    </dgm:pt>
    <dgm:pt modelId="{3C64D1ED-EFB0-42D5-9712-765F8C6D399A}" type="parTrans" cxnId="{34322210-2181-46F2-A59A-4F423EBDAF52}">
      <dgm:prSet/>
      <dgm:spPr/>
      <dgm:t>
        <a:bodyPr/>
        <a:lstStyle/>
        <a:p>
          <a:endParaRPr lang="en-US"/>
        </a:p>
      </dgm:t>
    </dgm:pt>
    <dgm:pt modelId="{ADCE8CFD-B599-47EF-8D95-FEE7C5DDD115}" type="sibTrans" cxnId="{34322210-2181-46F2-A59A-4F423EBDAF52}">
      <dgm:prSet/>
      <dgm:spPr/>
      <dgm:t>
        <a:bodyPr/>
        <a:lstStyle/>
        <a:p>
          <a:endParaRPr lang="en-US"/>
        </a:p>
      </dgm:t>
    </dgm:pt>
    <dgm:pt modelId="{617CBAD7-1DF0-4BF9-8B42-B8D08E1E7E4A}">
      <dgm:prSet phldrT="[Text]" custT="1"/>
      <dgm:spPr/>
      <dgm:t>
        <a:bodyPr/>
        <a:lstStyle/>
        <a:p>
          <a:r>
            <a:rPr lang="en-US" sz="1600" dirty="0">
              <a:latin typeface="Century Gothic" panose="020B0502020202020204" pitchFamily="34" charset="0"/>
            </a:rPr>
            <a:t>Strong emphasis on key points</a:t>
          </a:r>
        </a:p>
      </dgm:t>
    </dgm:pt>
    <dgm:pt modelId="{CC1021C6-AF16-47A5-B28E-05D5C002DEF3}" type="parTrans" cxnId="{7316ACE8-B568-4D83-A177-AB485A65E97F}">
      <dgm:prSet/>
      <dgm:spPr/>
      <dgm:t>
        <a:bodyPr/>
        <a:lstStyle/>
        <a:p>
          <a:endParaRPr lang="en-US"/>
        </a:p>
      </dgm:t>
    </dgm:pt>
    <dgm:pt modelId="{5F20E72A-0C03-4FFD-8D71-90A1FDA1C3D0}" type="sibTrans" cxnId="{7316ACE8-B568-4D83-A177-AB485A65E97F}">
      <dgm:prSet/>
      <dgm:spPr/>
      <dgm:t>
        <a:bodyPr/>
        <a:lstStyle/>
        <a:p>
          <a:endParaRPr lang="en-US"/>
        </a:p>
      </dgm:t>
    </dgm:pt>
    <dgm:pt modelId="{D29FCC55-9E05-48B0-BDD1-F3BD6ADD31D0}">
      <dgm:prSet phldrT="[Text]" custT="1"/>
      <dgm:spPr/>
      <dgm:t>
        <a:bodyPr/>
        <a:lstStyle/>
        <a:p>
          <a:r>
            <a:rPr lang="en-US" sz="1600" b="1">
              <a:latin typeface="Century Gothic" panose="020B0502020202020204" pitchFamily="34" charset="0"/>
            </a:rPr>
            <a:t>W</a:t>
          </a:r>
          <a:r>
            <a:rPr lang="en-US" sz="1600">
              <a:latin typeface="Century Gothic" panose="020B0502020202020204" pitchFamily="34" charset="0"/>
            </a:rPr>
            <a:t>hat </a:t>
          </a:r>
          <a:r>
            <a:rPr lang="en-US" sz="1600" dirty="0">
              <a:latin typeface="Century Gothic" panose="020B0502020202020204" pitchFamily="34" charset="0"/>
            </a:rPr>
            <a:t>happened</a:t>
          </a:r>
        </a:p>
      </dgm:t>
    </dgm:pt>
    <dgm:pt modelId="{D3B07F31-9B25-41C4-B8C6-E7961A865211}" type="parTrans" cxnId="{244D1DC7-C8D5-4307-97F4-E659D0A81086}">
      <dgm:prSet/>
      <dgm:spPr/>
      <dgm:t>
        <a:bodyPr/>
        <a:lstStyle/>
        <a:p>
          <a:endParaRPr lang="en-US"/>
        </a:p>
      </dgm:t>
    </dgm:pt>
    <dgm:pt modelId="{34A7AFC4-B83F-4C08-8027-C9889561800A}" type="sibTrans" cxnId="{244D1DC7-C8D5-4307-97F4-E659D0A81086}">
      <dgm:prSet/>
      <dgm:spPr/>
      <dgm:t>
        <a:bodyPr/>
        <a:lstStyle/>
        <a:p>
          <a:endParaRPr lang="en-US"/>
        </a:p>
      </dgm:t>
    </dgm:pt>
    <dgm:pt modelId="{F815FFEB-495A-4A53-A18F-871E20A8E1B3}" type="pres">
      <dgm:prSet presAssocID="{9647D4A4-739B-46CC-8138-984027348D97}" presName="layout" presStyleCnt="0">
        <dgm:presLayoutVars>
          <dgm:chMax/>
          <dgm:chPref/>
          <dgm:dir/>
          <dgm:resizeHandles/>
        </dgm:presLayoutVars>
      </dgm:prSet>
      <dgm:spPr/>
    </dgm:pt>
    <dgm:pt modelId="{21A95CDE-A85D-4417-BBC1-88F4E0B4936B}" type="pres">
      <dgm:prSet presAssocID="{33FD5928-5F4B-4843-B437-80847F4006C0}" presName="root" presStyleCnt="0">
        <dgm:presLayoutVars>
          <dgm:chMax/>
          <dgm:chPref/>
        </dgm:presLayoutVars>
      </dgm:prSet>
      <dgm:spPr/>
    </dgm:pt>
    <dgm:pt modelId="{76AF39DB-0D1E-48C5-8C36-DD481BD10F6B}" type="pres">
      <dgm:prSet presAssocID="{33FD5928-5F4B-4843-B437-80847F4006C0}" presName="rootComposite" presStyleCnt="0">
        <dgm:presLayoutVars/>
      </dgm:prSet>
      <dgm:spPr/>
    </dgm:pt>
    <dgm:pt modelId="{2275F1E4-BE14-424E-AED0-EA57D981BBCD}" type="pres">
      <dgm:prSet presAssocID="{33FD5928-5F4B-4843-B437-80847F4006C0}" presName="ParentAccent" presStyleLbl="alignNode1" presStyleIdx="0" presStyleCnt="3"/>
      <dgm:spPr>
        <a:solidFill>
          <a:srgbClr val="0096D6"/>
        </a:solidFill>
        <a:ln>
          <a:solidFill>
            <a:srgbClr val="0096D6"/>
          </a:solidFill>
        </a:ln>
      </dgm:spPr>
    </dgm:pt>
    <dgm:pt modelId="{302B6325-4A39-44F3-932C-8FD96CCCE1A5}" type="pres">
      <dgm:prSet presAssocID="{33FD5928-5F4B-4843-B437-80847F4006C0}" presName="ParentSmallAccent" presStyleLbl="fgAcc1" presStyleIdx="0" presStyleCnt="3"/>
      <dgm:spPr>
        <a:solidFill>
          <a:srgbClr val="0096D6"/>
        </a:solidFill>
        <a:ln>
          <a:solidFill>
            <a:srgbClr val="0096D6"/>
          </a:solidFill>
        </a:ln>
      </dgm:spPr>
    </dgm:pt>
    <dgm:pt modelId="{A6934664-377F-4138-8895-EBDCC565864F}" type="pres">
      <dgm:prSet presAssocID="{33FD5928-5F4B-4843-B437-80847F4006C0}" presName="Parent" presStyleLbl="revTx" presStyleIdx="0" presStyleCnt="14">
        <dgm:presLayoutVars>
          <dgm:chMax/>
          <dgm:chPref val="4"/>
          <dgm:bulletEnabled val="1"/>
        </dgm:presLayoutVars>
      </dgm:prSet>
      <dgm:spPr/>
    </dgm:pt>
    <dgm:pt modelId="{99F433AA-2451-4EC3-A066-E01EA5A5D65B}" type="pres">
      <dgm:prSet presAssocID="{33FD5928-5F4B-4843-B437-80847F4006C0}" presName="childShape" presStyleCnt="0">
        <dgm:presLayoutVars>
          <dgm:chMax val="0"/>
          <dgm:chPref val="0"/>
        </dgm:presLayoutVars>
      </dgm:prSet>
      <dgm:spPr/>
    </dgm:pt>
    <dgm:pt modelId="{DD1E2D0C-2034-4D75-AC86-0A4B3A41F35F}" type="pres">
      <dgm:prSet presAssocID="{C21A2B58-89D6-49CF-993B-0A3024FAFFAC}" presName="childComposite" presStyleCnt="0">
        <dgm:presLayoutVars>
          <dgm:chMax val="0"/>
          <dgm:chPref val="0"/>
        </dgm:presLayoutVars>
      </dgm:prSet>
      <dgm:spPr/>
    </dgm:pt>
    <dgm:pt modelId="{437A9EAC-0AC3-446E-8B21-4A3BA854E581}" type="pres">
      <dgm:prSet presAssocID="{C21A2B58-89D6-49CF-993B-0A3024FAFFAC}" presName="ChildAccent" presStyleLbl="solidFgAcc1" presStyleIdx="0" presStyleCnt="11" custLinFactNeighborX="-1240" custLinFactNeighborY="4169"/>
      <dgm:spPr>
        <a:ln>
          <a:solidFill>
            <a:srgbClr val="0096D6"/>
          </a:solidFill>
        </a:ln>
      </dgm:spPr>
    </dgm:pt>
    <dgm:pt modelId="{1D38A86D-FC81-4445-BE7C-68FA6BF874E2}" type="pres">
      <dgm:prSet presAssocID="{C21A2B58-89D6-49CF-993B-0A3024FAFFAC}" presName="Child" presStyleLbl="revTx" presStyleIdx="1" presStyleCnt="14">
        <dgm:presLayoutVars>
          <dgm:chMax val="0"/>
          <dgm:chPref val="0"/>
          <dgm:bulletEnabled val="1"/>
        </dgm:presLayoutVars>
      </dgm:prSet>
      <dgm:spPr/>
    </dgm:pt>
    <dgm:pt modelId="{214A3B98-88D2-406F-8BF0-7E98E32BD539}" type="pres">
      <dgm:prSet presAssocID="{D29FCC55-9E05-48B0-BDD1-F3BD6ADD31D0}" presName="childComposite" presStyleCnt="0">
        <dgm:presLayoutVars>
          <dgm:chMax val="0"/>
          <dgm:chPref val="0"/>
        </dgm:presLayoutVars>
      </dgm:prSet>
      <dgm:spPr/>
    </dgm:pt>
    <dgm:pt modelId="{49DFAB27-5B49-4039-9BD7-BACAB0F42BE3}" type="pres">
      <dgm:prSet presAssocID="{D29FCC55-9E05-48B0-BDD1-F3BD6ADD31D0}" presName="ChildAccent" presStyleLbl="solidFgAcc1" presStyleIdx="1" presStyleCnt="11"/>
      <dgm:spPr/>
    </dgm:pt>
    <dgm:pt modelId="{B4AAE5BB-9607-494E-9972-3DF4C32FCF2B}" type="pres">
      <dgm:prSet presAssocID="{D29FCC55-9E05-48B0-BDD1-F3BD6ADD31D0}" presName="Child" presStyleLbl="revTx" presStyleIdx="2" presStyleCnt="14">
        <dgm:presLayoutVars>
          <dgm:chMax val="0"/>
          <dgm:chPref val="0"/>
          <dgm:bulletEnabled val="1"/>
        </dgm:presLayoutVars>
      </dgm:prSet>
      <dgm:spPr/>
    </dgm:pt>
    <dgm:pt modelId="{29F902CD-4270-47AC-B249-51B06AFE3D2D}" type="pres">
      <dgm:prSet presAssocID="{C2A0823A-6D06-4F26-87AB-28EBE0D0702D}" presName="childComposite" presStyleCnt="0">
        <dgm:presLayoutVars>
          <dgm:chMax val="0"/>
          <dgm:chPref val="0"/>
        </dgm:presLayoutVars>
      </dgm:prSet>
      <dgm:spPr/>
    </dgm:pt>
    <dgm:pt modelId="{86B9C145-2595-4FCA-8728-730081D2022A}" type="pres">
      <dgm:prSet presAssocID="{C2A0823A-6D06-4F26-87AB-28EBE0D0702D}" presName="ChildAccent" presStyleLbl="solidFgAcc1" presStyleIdx="2" presStyleCnt="11" custLinFactNeighborX="-1240" custLinFactNeighborY="4169"/>
      <dgm:spPr>
        <a:ln>
          <a:solidFill>
            <a:srgbClr val="0096D6"/>
          </a:solidFill>
        </a:ln>
      </dgm:spPr>
    </dgm:pt>
    <dgm:pt modelId="{0FCC8BFD-BB2E-4F08-9520-74B01FDA7930}" type="pres">
      <dgm:prSet presAssocID="{C2A0823A-6D06-4F26-87AB-28EBE0D0702D}" presName="Child" presStyleLbl="revTx" presStyleIdx="3" presStyleCnt="14">
        <dgm:presLayoutVars>
          <dgm:chMax val="0"/>
          <dgm:chPref val="0"/>
          <dgm:bulletEnabled val="1"/>
        </dgm:presLayoutVars>
      </dgm:prSet>
      <dgm:spPr/>
    </dgm:pt>
    <dgm:pt modelId="{9E48DA8C-0B94-4558-BB77-8F59813292F3}" type="pres">
      <dgm:prSet presAssocID="{B0F33FC9-48F1-46A3-B729-DB353ABB21D2}" presName="childComposite" presStyleCnt="0">
        <dgm:presLayoutVars>
          <dgm:chMax val="0"/>
          <dgm:chPref val="0"/>
        </dgm:presLayoutVars>
      </dgm:prSet>
      <dgm:spPr/>
    </dgm:pt>
    <dgm:pt modelId="{CE530977-3262-4E53-98CB-BFC9D79766A8}" type="pres">
      <dgm:prSet presAssocID="{B0F33FC9-48F1-46A3-B729-DB353ABB21D2}" presName="ChildAccent" presStyleLbl="solidFgAcc1" presStyleIdx="3" presStyleCnt="11" custLinFactNeighborX="-1240" custLinFactNeighborY="4169"/>
      <dgm:spPr>
        <a:ln>
          <a:solidFill>
            <a:srgbClr val="0096D6"/>
          </a:solidFill>
        </a:ln>
      </dgm:spPr>
    </dgm:pt>
    <dgm:pt modelId="{FCADABAD-E45C-4187-AC18-5CD34B2EFB1B}" type="pres">
      <dgm:prSet presAssocID="{B0F33FC9-48F1-46A3-B729-DB353ABB21D2}" presName="Child" presStyleLbl="revTx" presStyleIdx="4" presStyleCnt="14">
        <dgm:presLayoutVars>
          <dgm:chMax val="0"/>
          <dgm:chPref val="0"/>
          <dgm:bulletEnabled val="1"/>
        </dgm:presLayoutVars>
      </dgm:prSet>
      <dgm:spPr/>
    </dgm:pt>
    <dgm:pt modelId="{16F3E7E3-9366-4468-8D4F-FEFAFB50F882}" type="pres">
      <dgm:prSet presAssocID="{1E56B814-E57F-45EE-BE7F-81DD6BDE99EB}" presName="childComposite" presStyleCnt="0">
        <dgm:presLayoutVars>
          <dgm:chMax val="0"/>
          <dgm:chPref val="0"/>
        </dgm:presLayoutVars>
      </dgm:prSet>
      <dgm:spPr/>
    </dgm:pt>
    <dgm:pt modelId="{04924509-A934-4A59-9F25-0762D460CEB4}" type="pres">
      <dgm:prSet presAssocID="{1E56B814-E57F-45EE-BE7F-81DD6BDE99EB}" presName="ChildAccent" presStyleLbl="solidFgAcc1" presStyleIdx="4" presStyleCnt="11" custLinFactNeighborX="-1240" custLinFactNeighborY="4169"/>
      <dgm:spPr>
        <a:ln>
          <a:solidFill>
            <a:srgbClr val="0096D6"/>
          </a:solidFill>
        </a:ln>
      </dgm:spPr>
    </dgm:pt>
    <dgm:pt modelId="{11942CC6-8585-4A03-B785-E9EF766F881B}" type="pres">
      <dgm:prSet presAssocID="{1E56B814-E57F-45EE-BE7F-81DD6BDE99EB}" presName="Child" presStyleLbl="revTx" presStyleIdx="5" presStyleCnt="14">
        <dgm:presLayoutVars>
          <dgm:chMax val="0"/>
          <dgm:chPref val="0"/>
          <dgm:bulletEnabled val="1"/>
        </dgm:presLayoutVars>
      </dgm:prSet>
      <dgm:spPr/>
    </dgm:pt>
    <dgm:pt modelId="{2B336F99-9E0E-4EF8-B656-62A5F9B05850}" type="pres">
      <dgm:prSet presAssocID="{CC4AB248-4EFA-42D1-A46E-223ABC299781}" presName="childComposite" presStyleCnt="0">
        <dgm:presLayoutVars>
          <dgm:chMax val="0"/>
          <dgm:chPref val="0"/>
        </dgm:presLayoutVars>
      </dgm:prSet>
      <dgm:spPr/>
    </dgm:pt>
    <dgm:pt modelId="{3FA7B709-02A8-4FF6-8C26-715FCF379525}" type="pres">
      <dgm:prSet presAssocID="{CC4AB248-4EFA-42D1-A46E-223ABC299781}" presName="ChildAccent" presStyleLbl="solidFgAcc1" presStyleIdx="5" presStyleCnt="11"/>
      <dgm:spPr>
        <a:ln>
          <a:solidFill>
            <a:srgbClr val="0096D6"/>
          </a:solidFill>
        </a:ln>
      </dgm:spPr>
    </dgm:pt>
    <dgm:pt modelId="{20000073-9312-4C74-BE51-09A70621E016}" type="pres">
      <dgm:prSet presAssocID="{CC4AB248-4EFA-42D1-A46E-223ABC299781}" presName="Child" presStyleLbl="revTx" presStyleIdx="6" presStyleCnt="14">
        <dgm:presLayoutVars>
          <dgm:chMax val="0"/>
          <dgm:chPref val="0"/>
          <dgm:bulletEnabled val="1"/>
        </dgm:presLayoutVars>
      </dgm:prSet>
      <dgm:spPr/>
    </dgm:pt>
    <dgm:pt modelId="{E0748A7E-1C62-4909-AAEB-CD748FE92E63}" type="pres">
      <dgm:prSet presAssocID="{618E59B9-4093-4C15-9F3D-62F5F5D1E5D1}" presName="root" presStyleCnt="0">
        <dgm:presLayoutVars>
          <dgm:chMax/>
          <dgm:chPref/>
        </dgm:presLayoutVars>
      </dgm:prSet>
      <dgm:spPr/>
    </dgm:pt>
    <dgm:pt modelId="{C15223BE-EC7C-47CC-B0D1-5081E6ED0B65}" type="pres">
      <dgm:prSet presAssocID="{618E59B9-4093-4C15-9F3D-62F5F5D1E5D1}" presName="rootComposite" presStyleCnt="0">
        <dgm:presLayoutVars/>
      </dgm:prSet>
      <dgm:spPr/>
    </dgm:pt>
    <dgm:pt modelId="{932092F0-8AB4-4F39-9022-53CC0E9FE36D}" type="pres">
      <dgm:prSet presAssocID="{618E59B9-4093-4C15-9F3D-62F5F5D1E5D1}" presName="ParentAccent" presStyleLbl="alignNode1" presStyleIdx="1" presStyleCnt="3"/>
      <dgm:spPr>
        <a:solidFill>
          <a:srgbClr val="0096D6"/>
        </a:solidFill>
        <a:ln>
          <a:solidFill>
            <a:srgbClr val="0096D6"/>
          </a:solidFill>
        </a:ln>
      </dgm:spPr>
    </dgm:pt>
    <dgm:pt modelId="{46658EE1-2030-4174-A72C-B83BC392FCBA}" type="pres">
      <dgm:prSet presAssocID="{618E59B9-4093-4C15-9F3D-62F5F5D1E5D1}" presName="ParentSmallAccent" presStyleLbl="fgAcc1" presStyleIdx="1" presStyleCnt="3"/>
      <dgm:spPr>
        <a:solidFill>
          <a:srgbClr val="0096D6">
            <a:alpha val="90000"/>
          </a:srgbClr>
        </a:solidFill>
        <a:ln>
          <a:solidFill>
            <a:srgbClr val="0096D6"/>
          </a:solidFill>
        </a:ln>
      </dgm:spPr>
    </dgm:pt>
    <dgm:pt modelId="{A0F34BDE-0AFB-4B91-856E-0B59DF58FA1C}" type="pres">
      <dgm:prSet presAssocID="{618E59B9-4093-4C15-9F3D-62F5F5D1E5D1}" presName="Parent" presStyleLbl="revTx" presStyleIdx="7" presStyleCnt="14">
        <dgm:presLayoutVars>
          <dgm:chMax/>
          <dgm:chPref val="4"/>
          <dgm:bulletEnabled val="1"/>
        </dgm:presLayoutVars>
      </dgm:prSet>
      <dgm:spPr/>
    </dgm:pt>
    <dgm:pt modelId="{363DC4EA-87D1-4DDB-97EF-BBCE33E6211C}" type="pres">
      <dgm:prSet presAssocID="{618E59B9-4093-4C15-9F3D-62F5F5D1E5D1}" presName="childShape" presStyleCnt="0">
        <dgm:presLayoutVars>
          <dgm:chMax val="0"/>
          <dgm:chPref val="0"/>
        </dgm:presLayoutVars>
      </dgm:prSet>
      <dgm:spPr/>
    </dgm:pt>
    <dgm:pt modelId="{DB11BABD-CA70-442B-9C5B-A70C0AEC5DF7}" type="pres">
      <dgm:prSet presAssocID="{20C644E4-9C78-483E-BC64-17660E3FD00E}" presName="childComposite" presStyleCnt="0">
        <dgm:presLayoutVars>
          <dgm:chMax val="0"/>
          <dgm:chPref val="0"/>
        </dgm:presLayoutVars>
      </dgm:prSet>
      <dgm:spPr/>
    </dgm:pt>
    <dgm:pt modelId="{444BA60E-A385-4A94-AE99-C6E497B014AF}" type="pres">
      <dgm:prSet presAssocID="{20C644E4-9C78-483E-BC64-17660E3FD00E}" presName="ChildAccent" presStyleLbl="solidFgAcc1" presStyleIdx="6" presStyleCnt="11"/>
      <dgm:spPr>
        <a:ln>
          <a:solidFill>
            <a:srgbClr val="0096D6"/>
          </a:solidFill>
        </a:ln>
      </dgm:spPr>
    </dgm:pt>
    <dgm:pt modelId="{B5B7CD8C-E34A-437C-9725-07C0AF4C73D4}" type="pres">
      <dgm:prSet presAssocID="{20C644E4-9C78-483E-BC64-17660E3FD00E}" presName="Child" presStyleLbl="revTx" presStyleIdx="8" presStyleCnt="14">
        <dgm:presLayoutVars>
          <dgm:chMax val="0"/>
          <dgm:chPref val="0"/>
          <dgm:bulletEnabled val="1"/>
        </dgm:presLayoutVars>
      </dgm:prSet>
      <dgm:spPr/>
    </dgm:pt>
    <dgm:pt modelId="{278DE8DF-F603-4385-A16C-1ED814B5439B}" type="pres">
      <dgm:prSet presAssocID="{1EA67FC2-5A19-48A1-995C-074B3455AA7B}" presName="childComposite" presStyleCnt="0">
        <dgm:presLayoutVars>
          <dgm:chMax val="0"/>
          <dgm:chPref val="0"/>
        </dgm:presLayoutVars>
      </dgm:prSet>
      <dgm:spPr/>
    </dgm:pt>
    <dgm:pt modelId="{7B601166-87E2-4D66-B79B-C2B65FA31F37}" type="pres">
      <dgm:prSet presAssocID="{1EA67FC2-5A19-48A1-995C-074B3455AA7B}" presName="ChildAccent" presStyleLbl="solidFgAcc1" presStyleIdx="7" presStyleCnt="11"/>
      <dgm:spPr>
        <a:ln>
          <a:solidFill>
            <a:srgbClr val="0096D6"/>
          </a:solidFill>
        </a:ln>
      </dgm:spPr>
    </dgm:pt>
    <dgm:pt modelId="{7217DF2D-9ADE-4CE4-A1BB-B868E9ECC8F7}" type="pres">
      <dgm:prSet presAssocID="{1EA67FC2-5A19-48A1-995C-074B3455AA7B}" presName="Child" presStyleLbl="revTx" presStyleIdx="9" presStyleCnt="14">
        <dgm:presLayoutVars>
          <dgm:chMax val="0"/>
          <dgm:chPref val="0"/>
          <dgm:bulletEnabled val="1"/>
        </dgm:presLayoutVars>
      </dgm:prSet>
      <dgm:spPr/>
    </dgm:pt>
    <dgm:pt modelId="{ECFB52DB-21A0-4F83-9C0B-C86027A6FE38}" type="pres">
      <dgm:prSet presAssocID="{C7B87A17-F19C-45E4-B5F9-44A9B879AFB9}" presName="childComposite" presStyleCnt="0">
        <dgm:presLayoutVars>
          <dgm:chMax val="0"/>
          <dgm:chPref val="0"/>
        </dgm:presLayoutVars>
      </dgm:prSet>
      <dgm:spPr/>
    </dgm:pt>
    <dgm:pt modelId="{318F6EDC-B73E-4F37-BC8A-2E92E16049B0}" type="pres">
      <dgm:prSet presAssocID="{C7B87A17-F19C-45E4-B5F9-44A9B879AFB9}" presName="ChildAccent" presStyleLbl="solidFgAcc1" presStyleIdx="8" presStyleCnt="11"/>
      <dgm:spPr>
        <a:ln>
          <a:solidFill>
            <a:srgbClr val="0096D6"/>
          </a:solidFill>
        </a:ln>
      </dgm:spPr>
    </dgm:pt>
    <dgm:pt modelId="{F936B35C-527E-4E95-87BB-A72BC6578063}" type="pres">
      <dgm:prSet presAssocID="{C7B87A17-F19C-45E4-B5F9-44A9B879AFB9}" presName="Child" presStyleLbl="revTx" presStyleIdx="10" presStyleCnt="14">
        <dgm:presLayoutVars>
          <dgm:chMax val="0"/>
          <dgm:chPref val="0"/>
          <dgm:bulletEnabled val="1"/>
        </dgm:presLayoutVars>
      </dgm:prSet>
      <dgm:spPr/>
    </dgm:pt>
    <dgm:pt modelId="{C8F7A98C-0602-4804-9116-42E6A635C043}" type="pres">
      <dgm:prSet presAssocID="{39F38074-B062-43B8-BE08-94E161FD3433}" presName="root" presStyleCnt="0">
        <dgm:presLayoutVars>
          <dgm:chMax/>
          <dgm:chPref/>
        </dgm:presLayoutVars>
      </dgm:prSet>
      <dgm:spPr/>
    </dgm:pt>
    <dgm:pt modelId="{1704F5E6-39A7-461F-B9EA-1A7E0D8FA298}" type="pres">
      <dgm:prSet presAssocID="{39F38074-B062-43B8-BE08-94E161FD3433}" presName="rootComposite" presStyleCnt="0">
        <dgm:presLayoutVars/>
      </dgm:prSet>
      <dgm:spPr/>
    </dgm:pt>
    <dgm:pt modelId="{C741A01F-4EC7-4F2E-8499-4F6046B142DB}" type="pres">
      <dgm:prSet presAssocID="{39F38074-B062-43B8-BE08-94E161FD3433}" presName="ParentAccent" presStyleLbl="alignNode1" presStyleIdx="2" presStyleCnt="3"/>
      <dgm:spPr>
        <a:solidFill>
          <a:srgbClr val="0096D6"/>
        </a:solidFill>
        <a:ln>
          <a:solidFill>
            <a:srgbClr val="0096D6"/>
          </a:solidFill>
        </a:ln>
      </dgm:spPr>
    </dgm:pt>
    <dgm:pt modelId="{A0493F69-44F5-4D6D-8BE8-E9ABF2D87966}" type="pres">
      <dgm:prSet presAssocID="{39F38074-B062-43B8-BE08-94E161FD3433}" presName="ParentSmallAccent" presStyleLbl="fgAcc1" presStyleIdx="2" presStyleCnt="3"/>
      <dgm:spPr>
        <a:solidFill>
          <a:srgbClr val="0096D6"/>
        </a:solidFill>
        <a:ln>
          <a:solidFill>
            <a:srgbClr val="0096D6"/>
          </a:solidFill>
        </a:ln>
      </dgm:spPr>
    </dgm:pt>
    <dgm:pt modelId="{73D6FAFE-A3D2-4746-912D-CEC01F9EEB4B}" type="pres">
      <dgm:prSet presAssocID="{39F38074-B062-43B8-BE08-94E161FD3433}" presName="Parent" presStyleLbl="revTx" presStyleIdx="11" presStyleCnt="14">
        <dgm:presLayoutVars>
          <dgm:chMax/>
          <dgm:chPref val="4"/>
          <dgm:bulletEnabled val="1"/>
        </dgm:presLayoutVars>
      </dgm:prSet>
      <dgm:spPr/>
    </dgm:pt>
    <dgm:pt modelId="{2AE055A4-9993-4F3A-B65C-912988631E64}" type="pres">
      <dgm:prSet presAssocID="{39F38074-B062-43B8-BE08-94E161FD3433}" presName="childShape" presStyleCnt="0">
        <dgm:presLayoutVars>
          <dgm:chMax val="0"/>
          <dgm:chPref val="0"/>
        </dgm:presLayoutVars>
      </dgm:prSet>
      <dgm:spPr/>
    </dgm:pt>
    <dgm:pt modelId="{0D200D69-2125-42F3-A4F8-3F3C26D8DB0D}" type="pres">
      <dgm:prSet presAssocID="{28BAD620-9918-49A4-9498-D834C14D6B44}" presName="childComposite" presStyleCnt="0">
        <dgm:presLayoutVars>
          <dgm:chMax val="0"/>
          <dgm:chPref val="0"/>
        </dgm:presLayoutVars>
      </dgm:prSet>
      <dgm:spPr/>
    </dgm:pt>
    <dgm:pt modelId="{2BA49751-7D73-476D-8E7C-CD54427DDA84}" type="pres">
      <dgm:prSet presAssocID="{28BAD620-9918-49A4-9498-D834C14D6B44}" presName="ChildAccent" presStyleLbl="solidFgAcc1" presStyleIdx="9" presStyleCnt="11"/>
      <dgm:spPr>
        <a:ln>
          <a:solidFill>
            <a:srgbClr val="0096D6"/>
          </a:solidFill>
        </a:ln>
      </dgm:spPr>
    </dgm:pt>
    <dgm:pt modelId="{E918270C-9D25-4C09-81FD-8B7765F302A9}" type="pres">
      <dgm:prSet presAssocID="{28BAD620-9918-49A4-9498-D834C14D6B44}" presName="Child" presStyleLbl="revTx" presStyleIdx="12" presStyleCnt="14">
        <dgm:presLayoutVars>
          <dgm:chMax val="0"/>
          <dgm:chPref val="0"/>
          <dgm:bulletEnabled val="1"/>
        </dgm:presLayoutVars>
      </dgm:prSet>
      <dgm:spPr/>
    </dgm:pt>
    <dgm:pt modelId="{8BCCE4D6-3F5D-47BC-9660-C9EC85D9C195}" type="pres">
      <dgm:prSet presAssocID="{617CBAD7-1DF0-4BF9-8B42-B8D08E1E7E4A}" presName="childComposite" presStyleCnt="0">
        <dgm:presLayoutVars>
          <dgm:chMax val="0"/>
          <dgm:chPref val="0"/>
        </dgm:presLayoutVars>
      </dgm:prSet>
      <dgm:spPr/>
    </dgm:pt>
    <dgm:pt modelId="{335266B8-1EA2-4020-A644-92DD1CA5D1C1}" type="pres">
      <dgm:prSet presAssocID="{617CBAD7-1DF0-4BF9-8B42-B8D08E1E7E4A}" presName="ChildAccent" presStyleLbl="solidFgAcc1" presStyleIdx="10" presStyleCnt="11"/>
      <dgm:spPr>
        <a:ln>
          <a:solidFill>
            <a:srgbClr val="0096D6"/>
          </a:solidFill>
        </a:ln>
      </dgm:spPr>
    </dgm:pt>
    <dgm:pt modelId="{232AFC44-FC84-4E7E-B07F-19470415A6C4}" type="pres">
      <dgm:prSet presAssocID="{617CBAD7-1DF0-4BF9-8B42-B8D08E1E7E4A}" presName="Child" presStyleLbl="revTx" presStyleIdx="13" presStyleCnt="14">
        <dgm:presLayoutVars>
          <dgm:chMax val="0"/>
          <dgm:chPref val="0"/>
          <dgm:bulletEnabled val="1"/>
        </dgm:presLayoutVars>
      </dgm:prSet>
      <dgm:spPr/>
    </dgm:pt>
  </dgm:ptLst>
  <dgm:cxnLst>
    <dgm:cxn modelId="{6C00B105-2D7E-4889-ACFE-EAA7DA8E71A7}" type="presOf" srcId="{33FD5928-5F4B-4843-B437-80847F4006C0}" destId="{A6934664-377F-4138-8895-EBDCC565864F}" srcOrd="0" destOrd="0" presId="urn:microsoft.com/office/officeart/2008/layout/SquareAccentList"/>
    <dgm:cxn modelId="{B1E33B0A-BB4D-4523-A116-ABB759FC5B20}" srcId="{618E59B9-4093-4C15-9F3D-62F5F5D1E5D1}" destId="{20C644E4-9C78-483E-BC64-17660E3FD00E}" srcOrd="0" destOrd="0" parTransId="{42082C34-1619-40C5-A5A0-1CA30A05C367}" sibTransId="{7FE75979-EA54-4D70-ACFA-309362173116}"/>
    <dgm:cxn modelId="{34322210-2181-46F2-A59A-4F423EBDAF52}" srcId="{39F38074-B062-43B8-BE08-94E161FD3433}" destId="{28BAD620-9918-49A4-9498-D834C14D6B44}" srcOrd="0" destOrd="0" parTransId="{3C64D1ED-EFB0-42D5-9712-765F8C6D399A}" sibTransId="{ADCE8CFD-B599-47EF-8D95-FEE7C5DDD115}"/>
    <dgm:cxn modelId="{A30A6713-8CF6-4B30-8C43-B5B2924C2E28}" type="presOf" srcId="{617CBAD7-1DF0-4BF9-8B42-B8D08E1E7E4A}" destId="{232AFC44-FC84-4E7E-B07F-19470415A6C4}" srcOrd="0" destOrd="0" presId="urn:microsoft.com/office/officeart/2008/layout/SquareAccentList"/>
    <dgm:cxn modelId="{F237A917-0ED4-4501-A516-6FDC000D2E8D}" srcId="{33FD5928-5F4B-4843-B437-80847F4006C0}" destId="{C21A2B58-89D6-49CF-993B-0A3024FAFFAC}" srcOrd="0" destOrd="0" parTransId="{C694EF40-682A-461D-AA63-9C88307FBFC1}" sibTransId="{1BE4414F-29BC-4E09-80B3-9654D644025E}"/>
    <dgm:cxn modelId="{EA096638-8A51-4222-B904-3DC61EC0140A}" srcId="{33FD5928-5F4B-4843-B437-80847F4006C0}" destId="{C2A0823A-6D06-4F26-87AB-28EBE0D0702D}" srcOrd="2" destOrd="0" parTransId="{004B88AF-34ED-41AA-A175-F855F6058B59}" sibTransId="{26DFC900-6896-4955-A2D0-71DDFCAD9F31}"/>
    <dgm:cxn modelId="{847CDB38-D7A2-4ED3-8F90-B69671AB7F33}" srcId="{33FD5928-5F4B-4843-B437-80847F4006C0}" destId="{B0F33FC9-48F1-46A3-B729-DB353ABB21D2}" srcOrd="3" destOrd="0" parTransId="{F7A6D81A-5BFB-485D-8A03-D903CFE677A4}" sibTransId="{E00A45F4-716B-488C-B996-EF862539762A}"/>
    <dgm:cxn modelId="{375E6040-2805-4C1B-A149-5DED0F6D9D84}" srcId="{33FD5928-5F4B-4843-B437-80847F4006C0}" destId="{1E56B814-E57F-45EE-BE7F-81DD6BDE99EB}" srcOrd="4" destOrd="0" parTransId="{585E27E1-6331-4DFE-ADBC-73361AC658EF}" sibTransId="{5B029146-24E0-4E28-9531-A4B6527A5C46}"/>
    <dgm:cxn modelId="{644BB05B-A5C9-414E-A516-B3E56A77691E}" srcId="{618E59B9-4093-4C15-9F3D-62F5F5D1E5D1}" destId="{C7B87A17-F19C-45E4-B5F9-44A9B879AFB9}" srcOrd="2" destOrd="0" parTransId="{2BC7F617-9ACB-42E3-8879-28CED39ABE2E}" sibTransId="{E8D65631-6298-47E7-82F2-F7E8E34F1B46}"/>
    <dgm:cxn modelId="{3764055C-36DB-4EC0-8F70-68582459D2AF}" type="presOf" srcId="{C7B87A17-F19C-45E4-B5F9-44A9B879AFB9}" destId="{F936B35C-527E-4E95-87BB-A72BC6578063}" srcOrd="0" destOrd="0" presId="urn:microsoft.com/office/officeart/2008/layout/SquareAccentList"/>
    <dgm:cxn modelId="{19049A43-42C7-4DCE-BC90-A6B1A4704AF3}" type="presOf" srcId="{9647D4A4-739B-46CC-8138-984027348D97}" destId="{F815FFEB-495A-4A53-A18F-871E20A8E1B3}" srcOrd="0" destOrd="0" presId="urn:microsoft.com/office/officeart/2008/layout/SquareAccentList"/>
    <dgm:cxn modelId="{2E73C649-72BA-45FA-B986-1F6F8DCAEDF4}" type="presOf" srcId="{618E59B9-4093-4C15-9F3D-62F5F5D1E5D1}" destId="{A0F34BDE-0AFB-4B91-856E-0B59DF58FA1C}" srcOrd="0" destOrd="0" presId="urn:microsoft.com/office/officeart/2008/layout/SquareAccentList"/>
    <dgm:cxn modelId="{67B6374D-8C7C-41E4-A77B-71DF02B903FC}" type="presOf" srcId="{D29FCC55-9E05-48B0-BDD1-F3BD6ADD31D0}" destId="{B4AAE5BB-9607-494E-9972-3DF4C32FCF2B}" srcOrd="0" destOrd="0" presId="urn:microsoft.com/office/officeart/2008/layout/SquareAccentList"/>
    <dgm:cxn modelId="{6302AC6D-5AFE-4931-BE35-ACA45DF5A93D}" srcId="{9647D4A4-739B-46CC-8138-984027348D97}" destId="{33FD5928-5F4B-4843-B437-80847F4006C0}" srcOrd="0" destOrd="0" parTransId="{0B815CC0-35B7-499F-A96F-3AB8CCC8EF7B}" sibTransId="{0ADC8334-4FFE-4AD3-ABA9-7B0CF4D50320}"/>
    <dgm:cxn modelId="{32F3156E-D1B4-4D76-875E-E496E4BFA3CA}" type="presOf" srcId="{CC4AB248-4EFA-42D1-A46E-223ABC299781}" destId="{20000073-9312-4C74-BE51-09A70621E016}" srcOrd="0" destOrd="0" presId="urn:microsoft.com/office/officeart/2008/layout/SquareAccentList"/>
    <dgm:cxn modelId="{3C01D74F-7E40-4E53-9C55-880288AB39BA}" type="presOf" srcId="{1EA67FC2-5A19-48A1-995C-074B3455AA7B}" destId="{7217DF2D-9ADE-4CE4-A1BB-B868E9ECC8F7}" srcOrd="0" destOrd="0" presId="urn:microsoft.com/office/officeart/2008/layout/SquareAccentList"/>
    <dgm:cxn modelId="{DCCCF171-180C-4BED-9A04-165384522BA1}" type="presOf" srcId="{28BAD620-9918-49A4-9498-D834C14D6B44}" destId="{E918270C-9D25-4C09-81FD-8B7765F302A9}" srcOrd="0" destOrd="0" presId="urn:microsoft.com/office/officeart/2008/layout/SquareAccentList"/>
    <dgm:cxn modelId="{8563FD79-45B9-4F68-BF08-4B3562750FA0}" srcId="{618E59B9-4093-4C15-9F3D-62F5F5D1E5D1}" destId="{1EA67FC2-5A19-48A1-995C-074B3455AA7B}" srcOrd="1" destOrd="0" parTransId="{52F0AC8A-AAE3-44D9-B951-DE6CC80BFE47}" sibTransId="{4B8DBA43-73AA-463D-928B-C6BD6E1E6E63}"/>
    <dgm:cxn modelId="{E00D577E-8480-42A1-A1E9-BB6C8FEAA92B}" srcId="{9647D4A4-739B-46CC-8138-984027348D97}" destId="{39F38074-B062-43B8-BE08-94E161FD3433}" srcOrd="2" destOrd="0" parTransId="{927ADE7D-73DA-40C0-9ED9-364EBFEC069F}" sibTransId="{B279F3A1-8D2D-430C-9DEF-B60AC4CB6473}"/>
    <dgm:cxn modelId="{10C50686-B44B-4E29-9D9D-EC3C08D4B86D}" srcId="{9647D4A4-739B-46CC-8138-984027348D97}" destId="{618E59B9-4093-4C15-9F3D-62F5F5D1E5D1}" srcOrd="1" destOrd="0" parTransId="{454771A3-DEC0-4942-A2A2-C72022FA5987}" sibTransId="{7B9D594C-83CF-418E-AB93-FE59067147F4}"/>
    <dgm:cxn modelId="{84622186-FB85-4032-A5C5-6B5166B5D84C}" type="presOf" srcId="{1E56B814-E57F-45EE-BE7F-81DD6BDE99EB}" destId="{11942CC6-8585-4A03-B785-E9EF766F881B}" srcOrd="0" destOrd="0" presId="urn:microsoft.com/office/officeart/2008/layout/SquareAccentList"/>
    <dgm:cxn modelId="{1E8E30BF-4858-44B8-9E18-7256B3D055D3}" srcId="{33FD5928-5F4B-4843-B437-80847F4006C0}" destId="{CC4AB248-4EFA-42D1-A46E-223ABC299781}" srcOrd="5" destOrd="0" parTransId="{1493A7DD-EC18-4929-B16B-73894D2751BB}" sibTransId="{D9AE1C3F-5B0A-4C75-A095-F4372B869EE2}"/>
    <dgm:cxn modelId="{31157DC6-59B8-4AD3-8496-261DD5BBCB17}" type="presOf" srcId="{C21A2B58-89D6-49CF-993B-0A3024FAFFAC}" destId="{1D38A86D-FC81-4445-BE7C-68FA6BF874E2}" srcOrd="0" destOrd="0" presId="urn:microsoft.com/office/officeart/2008/layout/SquareAccentList"/>
    <dgm:cxn modelId="{244D1DC7-C8D5-4307-97F4-E659D0A81086}" srcId="{33FD5928-5F4B-4843-B437-80847F4006C0}" destId="{D29FCC55-9E05-48B0-BDD1-F3BD6ADD31D0}" srcOrd="1" destOrd="0" parTransId="{D3B07F31-9B25-41C4-B8C6-E7961A865211}" sibTransId="{34A7AFC4-B83F-4C08-8027-C9889561800A}"/>
    <dgm:cxn modelId="{95EF3ED3-F216-49D9-BFEF-A0E1DF128501}" type="presOf" srcId="{20C644E4-9C78-483E-BC64-17660E3FD00E}" destId="{B5B7CD8C-E34A-437C-9725-07C0AF4C73D4}" srcOrd="0" destOrd="0" presId="urn:microsoft.com/office/officeart/2008/layout/SquareAccentList"/>
    <dgm:cxn modelId="{7400B0DF-6617-4EA7-8FF0-28DBAF78CCB6}" type="presOf" srcId="{B0F33FC9-48F1-46A3-B729-DB353ABB21D2}" destId="{FCADABAD-E45C-4187-AC18-5CD34B2EFB1B}" srcOrd="0" destOrd="0" presId="urn:microsoft.com/office/officeart/2008/layout/SquareAccentList"/>
    <dgm:cxn modelId="{7316ACE8-B568-4D83-A177-AB485A65E97F}" srcId="{39F38074-B062-43B8-BE08-94E161FD3433}" destId="{617CBAD7-1DF0-4BF9-8B42-B8D08E1E7E4A}" srcOrd="1" destOrd="0" parTransId="{CC1021C6-AF16-47A5-B28E-05D5C002DEF3}" sibTransId="{5F20E72A-0C03-4FFD-8D71-90A1FDA1C3D0}"/>
    <dgm:cxn modelId="{7791F4ED-56EB-4CEE-A129-0B50104B6EA0}" type="presOf" srcId="{C2A0823A-6D06-4F26-87AB-28EBE0D0702D}" destId="{0FCC8BFD-BB2E-4F08-9520-74B01FDA7930}" srcOrd="0" destOrd="0" presId="urn:microsoft.com/office/officeart/2008/layout/SquareAccentList"/>
    <dgm:cxn modelId="{728648EF-9B67-4E01-8297-E01548C00377}" type="presOf" srcId="{39F38074-B062-43B8-BE08-94E161FD3433}" destId="{73D6FAFE-A3D2-4746-912D-CEC01F9EEB4B}" srcOrd="0" destOrd="0" presId="urn:microsoft.com/office/officeart/2008/layout/SquareAccentList"/>
    <dgm:cxn modelId="{E4D1FA70-E083-40D4-9CBE-C8B0FCE3CA17}" type="presParOf" srcId="{F815FFEB-495A-4A53-A18F-871E20A8E1B3}" destId="{21A95CDE-A85D-4417-BBC1-88F4E0B4936B}" srcOrd="0" destOrd="0" presId="urn:microsoft.com/office/officeart/2008/layout/SquareAccentList"/>
    <dgm:cxn modelId="{E39840FF-6262-45BD-9FB5-F11F72512056}" type="presParOf" srcId="{21A95CDE-A85D-4417-BBC1-88F4E0B4936B}" destId="{76AF39DB-0D1E-48C5-8C36-DD481BD10F6B}" srcOrd="0" destOrd="0" presId="urn:microsoft.com/office/officeart/2008/layout/SquareAccentList"/>
    <dgm:cxn modelId="{1512B06F-2546-4E53-8747-DBB59A7B8467}" type="presParOf" srcId="{76AF39DB-0D1E-48C5-8C36-DD481BD10F6B}" destId="{2275F1E4-BE14-424E-AED0-EA57D981BBCD}" srcOrd="0" destOrd="0" presId="urn:microsoft.com/office/officeart/2008/layout/SquareAccentList"/>
    <dgm:cxn modelId="{10932549-DDC0-496F-9897-3DAE31FE424E}" type="presParOf" srcId="{76AF39DB-0D1E-48C5-8C36-DD481BD10F6B}" destId="{302B6325-4A39-44F3-932C-8FD96CCCE1A5}" srcOrd="1" destOrd="0" presId="urn:microsoft.com/office/officeart/2008/layout/SquareAccentList"/>
    <dgm:cxn modelId="{D35D015A-C8A8-4D00-A577-06C245CC1452}" type="presParOf" srcId="{76AF39DB-0D1E-48C5-8C36-DD481BD10F6B}" destId="{A6934664-377F-4138-8895-EBDCC565864F}" srcOrd="2" destOrd="0" presId="urn:microsoft.com/office/officeart/2008/layout/SquareAccentList"/>
    <dgm:cxn modelId="{C39CD14E-E79F-48F6-9179-A8D65C321623}" type="presParOf" srcId="{21A95CDE-A85D-4417-BBC1-88F4E0B4936B}" destId="{99F433AA-2451-4EC3-A066-E01EA5A5D65B}" srcOrd="1" destOrd="0" presId="urn:microsoft.com/office/officeart/2008/layout/SquareAccentList"/>
    <dgm:cxn modelId="{4AF0E295-FE27-4CCE-A92F-4B9C51E83D82}" type="presParOf" srcId="{99F433AA-2451-4EC3-A066-E01EA5A5D65B}" destId="{DD1E2D0C-2034-4D75-AC86-0A4B3A41F35F}" srcOrd="0" destOrd="0" presId="urn:microsoft.com/office/officeart/2008/layout/SquareAccentList"/>
    <dgm:cxn modelId="{5C02C3D0-8FFF-40E5-8846-F166853C679B}" type="presParOf" srcId="{DD1E2D0C-2034-4D75-AC86-0A4B3A41F35F}" destId="{437A9EAC-0AC3-446E-8B21-4A3BA854E581}" srcOrd="0" destOrd="0" presId="urn:microsoft.com/office/officeart/2008/layout/SquareAccentList"/>
    <dgm:cxn modelId="{187C313B-E495-44FD-BF59-9BF3F28354EF}" type="presParOf" srcId="{DD1E2D0C-2034-4D75-AC86-0A4B3A41F35F}" destId="{1D38A86D-FC81-4445-BE7C-68FA6BF874E2}" srcOrd="1" destOrd="0" presId="urn:microsoft.com/office/officeart/2008/layout/SquareAccentList"/>
    <dgm:cxn modelId="{0AAF97E1-97EB-45DB-8038-D763F310D934}" type="presParOf" srcId="{99F433AA-2451-4EC3-A066-E01EA5A5D65B}" destId="{214A3B98-88D2-406F-8BF0-7E98E32BD539}" srcOrd="1" destOrd="0" presId="urn:microsoft.com/office/officeart/2008/layout/SquareAccentList"/>
    <dgm:cxn modelId="{3F2D2643-F39E-487D-848B-4F907A601DEB}" type="presParOf" srcId="{214A3B98-88D2-406F-8BF0-7E98E32BD539}" destId="{49DFAB27-5B49-4039-9BD7-BACAB0F42BE3}" srcOrd="0" destOrd="0" presId="urn:microsoft.com/office/officeart/2008/layout/SquareAccentList"/>
    <dgm:cxn modelId="{F3FE5ED2-BC2D-40C3-8358-2560CEC6184B}" type="presParOf" srcId="{214A3B98-88D2-406F-8BF0-7E98E32BD539}" destId="{B4AAE5BB-9607-494E-9972-3DF4C32FCF2B}" srcOrd="1" destOrd="0" presId="urn:microsoft.com/office/officeart/2008/layout/SquareAccentList"/>
    <dgm:cxn modelId="{FE1F3B02-7376-4ED4-A960-B4D3C29FE70C}" type="presParOf" srcId="{99F433AA-2451-4EC3-A066-E01EA5A5D65B}" destId="{29F902CD-4270-47AC-B249-51B06AFE3D2D}" srcOrd="2" destOrd="0" presId="urn:microsoft.com/office/officeart/2008/layout/SquareAccentList"/>
    <dgm:cxn modelId="{EA44E930-BEBA-455B-B16A-BDA473CDE843}" type="presParOf" srcId="{29F902CD-4270-47AC-B249-51B06AFE3D2D}" destId="{86B9C145-2595-4FCA-8728-730081D2022A}" srcOrd="0" destOrd="0" presId="urn:microsoft.com/office/officeart/2008/layout/SquareAccentList"/>
    <dgm:cxn modelId="{8186332C-6CA6-4CBD-AA4A-714DDD3343E3}" type="presParOf" srcId="{29F902CD-4270-47AC-B249-51B06AFE3D2D}" destId="{0FCC8BFD-BB2E-4F08-9520-74B01FDA7930}" srcOrd="1" destOrd="0" presId="urn:microsoft.com/office/officeart/2008/layout/SquareAccentList"/>
    <dgm:cxn modelId="{3AEE9B2E-07C6-4F0B-8BE0-382C6542249C}" type="presParOf" srcId="{99F433AA-2451-4EC3-A066-E01EA5A5D65B}" destId="{9E48DA8C-0B94-4558-BB77-8F59813292F3}" srcOrd="3" destOrd="0" presId="urn:microsoft.com/office/officeart/2008/layout/SquareAccentList"/>
    <dgm:cxn modelId="{9F515C56-224C-44EB-8094-EB1EF9AB161E}" type="presParOf" srcId="{9E48DA8C-0B94-4558-BB77-8F59813292F3}" destId="{CE530977-3262-4E53-98CB-BFC9D79766A8}" srcOrd="0" destOrd="0" presId="urn:microsoft.com/office/officeart/2008/layout/SquareAccentList"/>
    <dgm:cxn modelId="{D4137483-AEED-4CE8-AFE7-FB66A43B7DD2}" type="presParOf" srcId="{9E48DA8C-0B94-4558-BB77-8F59813292F3}" destId="{FCADABAD-E45C-4187-AC18-5CD34B2EFB1B}" srcOrd="1" destOrd="0" presId="urn:microsoft.com/office/officeart/2008/layout/SquareAccentList"/>
    <dgm:cxn modelId="{1D83CBC8-98FC-45DD-B700-785EDB9D5F0C}" type="presParOf" srcId="{99F433AA-2451-4EC3-A066-E01EA5A5D65B}" destId="{16F3E7E3-9366-4468-8D4F-FEFAFB50F882}" srcOrd="4" destOrd="0" presId="urn:microsoft.com/office/officeart/2008/layout/SquareAccentList"/>
    <dgm:cxn modelId="{B1D996C5-CC18-4B48-8D0B-38C8EEC2A411}" type="presParOf" srcId="{16F3E7E3-9366-4468-8D4F-FEFAFB50F882}" destId="{04924509-A934-4A59-9F25-0762D460CEB4}" srcOrd="0" destOrd="0" presId="urn:microsoft.com/office/officeart/2008/layout/SquareAccentList"/>
    <dgm:cxn modelId="{9454AF33-86AF-48A7-8978-2226AE5DC89A}" type="presParOf" srcId="{16F3E7E3-9366-4468-8D4F-FEFAFB50F882}" destId="{11942CC6-8585-4A03-B785-E9EF766F881B}" srcOrd="1" destOrd="0" presId="urn:microsoft.com/office/officeart/2008/layout/SquareAccentList"/>
    <dgm:cxn modelId="{4ADE4A07-0B6D-465D-8AED-27E2114B1106}" type="presParOf" srcId="{99F433AA-2451-4EC3-A066-E01EA5A5D65B}" destId="{2B336F99-9E0E-4EF8-B656-62A5F9B05850}" srcOrd="5" destOrd="0" presId="urn:microsoft.com/office/officeart/2008/layout/SquareAccentList"/>
    <dgm:cxn modelId="{BB4A6BCC-A64E-4AAC-A812-BE4397E1FAAE}" type="presParOf" srcId="{2B336F99-9E0E-4EF8-B656-62A5F9B05850}" destId="{3FA7B709-02A8-4FF6-8C26-715FCF379525}" srcOrd="0" destOrd="0" presId="urn:microsoft.com/office/officeart/2008/layout/SquareAccentList"/>
    <dgm:cxn modelId="{06794B32-A9F3-42B9-AE54-E1D4B2ED581D}" type="presParOf" srcId="{2B336F99-9E0E-4EF8-B656-62A5F9B05850}" destId="{20000073-9312-4C74-BE51-09A70621E016}" srcOrd="1" destOrd="0" presId="urn:microsoft.com/office/officeart/2008/layout/SquareAccentList"/>
    <dgm:cxn modelId="{D53D65F5-5D74-4680-BF08-B87A5D0217F2}" type="presParOf" srcId="{F815FFEB-495A-4A53-A18F-871E20A8E1B3}" destId="{E0748A7E-1C62-4909-AAEB-CD748FE92E63}" srcOrd="1" destOrd="0" presId="urn:microsoft.com/office/officeart/2008/layout/SquareAccentList"/>
    <dgm:cxn modelId="{2F90C3FD-E8DA-47FC-B3B7-18331BC5CA79}" type="presParOf" srcId="{E0748A7E-1C62-4909-AAEB-CD748FE92E63}" destId="{C15223BE-EC7C-47CC-B0D1-5081E6ED0B65}" srcOrd="0" destOrd="0" presId="urn:microsoft.com/office/officeart/2008/layout/SquareAccentList"/>
    <dgm:cxn modelId="{B646B983-CC59-4848-A3BE-81DE51CA5E54}" type="presParOf" srcId="{C15223BE-EC7C-47CC-B0D1-5081E6ED0B65}" destId="{932092F0-8AB4-4F39-9022-53CC0E9FE36D}" srcOrd="0" destOrd="0" presId="urn:microsoft.com/office/officeart/2008/layout/SquareAccentList"/>
    <dgm:cxn modelId="{C1ADFFFA-5D9E-450D-8C19-EF0D8C8CAA0D}" type="presParOf" srcId="{C15223BE-EC7C-47CC-B0D1-5081E6ED0B65}" destId="{46658EE1-2030-4174-A72C-B83BC392FCBA}" srcOrd="1" destOrd="0" presId="urn:microsoft.com/office/officeart/2008/layout/SquareAccentList"/>
    <dgm:cxn modelId="{4E5E5959-F23B-44BD-9206-E2CC2050238E}" type="presParOf" srcId="{C15223BE-EC7C-47CC-B0D1-5081E6ED0B65}" destId="{A0F34BDE-0AFB-4B91-856E-0B59DF58FA1C}" srcOrd="2" destOrd="0" presId="urn:microsoft.com/office/officeart/2008/layout/SquareAccentList"/>
    <dgm:cxn modelId="{B0F95001-1E22-4C7C-BD17-3EEB35EC0B0E}" type="presParOf" srcId="{E0748A7E-1C62-4909-AAEB-CD748FE92E63}" destId="{363DC4EA-87D1-4DDB-97EF-BBCE33E6211C}" srcOrd="1" destOrd="0" presId="urn:microsoft.com/office/officeart/2008/layout/SquareAccentList"/>
    <dgm:cxn modelId="{9E5F5095-A92A-4FF6-A7FC-1A9C070807A3}" type="presParOf" srcId="{363DC4EA-87D1-4DDB-97EF-BBCE33E6211C}" destId="{DB11BABD-CA70-442B-9C5B-A70C0AEC5DF7}" srcOrd="0" destOrd="0" presId="urn:microsoft.com/office/officeart/2008/layout/SquareAccentList"/>
    <dgm:cxn modelId="{5C80E926-7A42-42D5-9AD7-31993617C215}" type="presParOf" srcId="{DB11BABD-CA70-442B-9C5B-A70C0AEC5DF7}" destId="{444BA60E-A385-4A94-AE99-C6E497B014AF}" srcOrd="0" destOrd="0" presId="urn:microsoft.com/office/officeart/2008/layout/SquareAccentList"/>
    <dgm:cxn modelId="{2A5614EE-C4D0-4E50-94B6-76DBFB7E70B2}" type="presParOf" srcId="{DB11BABD-CA70-442B-9C5B-A70C0AEC5DF7}" destId="{B5B7CD8C-E34A-437C-9725-07C0AF4C73D4}" srcOrd="1" destOrd="0" presId="urn:microsoft.com/office/officeart/2008/layout/SquareAccentList"/>
    <dgm:cxn modelId="{B391C009-FF8D-4F53-889E-89E8636C2DED}" type="presParOf" srcId="{363DC4EA-87D1-4DDB-97EF-BBCE33E6211C}" destId="{278DE8DF-F603-4385-A16C-1ED814B5439B}" srcOrd="1" destOrd="0" presId="urn:microsoft.com/office/officeart/2008/layout/SquareAccentList"/>
    <dgm:cxn modelId="{66F63C40-3431-4525-984C-60637A3BA22A}" type="presParOf" srcId="{278DE8DF-F603-4385-A16C-1ED814B5439B}" destId="{7B601166-87E2-4D66-B79B-C2B65FA31F37}" srcOrd="0" destOrd="0" presId="urn:microsoft.com/office/officeart/2008/layout/SquareAccentList"/>
    <dgm:cxn modelId="{E575A373-A076-4A73-8B37-07A872AEFA18}" type="presParOf" srcId="{278DE8DF-F603-4385-A16C-1ED814B5439B}" destId="{7217DF2D-9ADE-4CE4-A1BB-B868E9ECC8F7}" srcOrd="1" destOrd="0" presId="urn:microsoft.com/office/officeart/2008/layout/SquareAccentList"/>
    <dgm:cxn modelId="{B0C988A0-8CB5-4F24-9176-8E7853487502}" type="presParOf" srcId="{363DC4EA-87D1-4DDB-97EF-BBCE33E6211C}" destId="{ECFB52DB-21A0-4F83-9C0B-C86027A6FE38}" srcOrd="2" destOrd="0" presId="urn:microsoft.com/office/officeart/2008/layout/SquareAccentList"/>
    <dgm:cxn modelId="{A27B58DC-CD66-4B3C-B006-C83673CC2E14}" type="presParOf" srcId="{ECFB52DB-21A0-4F83-9C0B-C86027A6FE38}" destId="{318F6EDC-B73E-4F37-BC8A-2E92E16049B0}" srcOrd="0" destOrd="0" presId="urn:microsoft.com/office/officeart/2008/layout/SquareAccentList"/>
    <dgm:cxn modelId="{D532D89D-6258-4519-9C3B-8E6A7DF02EF0}" type="presParOf" srcId="{ECFB52DB-21A0-4F83-9C0B-C86027A6FE38}" destId="{F936B35C-527E-4E95-87BB-A72BC6578063}" srcOrd="1" destOrd="0" presId="urn:microsoft.com/office/officeart/2008/layout/SquareAccentList"/>
    <dgm:cxn modelId="{B5E76972-3671-4089-8F22-11156BE434B9}" type="presParOf" srcId="{F815FFEB-495A-4A53-A18F-871E20A8E1B3}" destId="{C8F7A98C-0602-4804-9116-42E6A635C043}" srcOrd="2" destOrd="0" presId="urn:microsoft.com/office/officeart/2008/layout/SquareAccentList"/>
    <dgm:cxn modelId="{91BE986C-2812-445A-8E44-91A850F61962}" type="presParOf" srcId="{C8F7A98C-0602-4804-9116-42E6A635C043}" destId="{1704F5E6-39A7-461F-B9EA-1A7E0D8FA298}" srcOrd="0" destOrd="0" presId="urn:microsoft.com/office/officeart/2008/layout/SquareAccentList"/>
    <dgm:cxn modelId="{DA86AB1C-C639-4536-A33A-B15B1235829F}" type="presParOf" srcId="{1704F5E6-39A7-461F-B9EA-1A7E0D8FA298}" destId="{C741A01F-4EC7-4F2E-8499-4F6046B142DB}" srcOrd="0" destOrd="0" presId="urn:microsoft.com/office/officeart/2008/layout/SquareAccentList"/>
    <dgm:cxn modelId="{C10ED01F-0456-4EAF-A716-3439A5A4F106}" type="presParOf" srcId="{1704F5E6-39A7-461F-B9EA-1A7E0D8FA298}" destId="{A0493F69-44F5-4D6D-8BE8-E9ABF2D87966}" srcOrd="1" destOrd="0" presId="urn:microsoft.com/office/officeart/2008/layout/SquareAccentList"/>
    <dgm:cxn modelId="{F0D0B8E6-38BA-4E38-8A35-B3CC43C8343F}" type="presParOf" srcId="{1704F5E6-39A7-461F-B9EA-1A7E0D8FA298}" destId="{73D6FAFE-A3D2-4746-912D-CEC01F9EEB4B}" srcOrd="2" destOrd="0" presId="urn:microsoft.com/office/officeart/2008/layout/SquareAccentList"/>
    <dgm:cxn modelId="{590BE464-9847-4B3A-A104-26E2ED945AAF}" type="presParOf" srcId="{C8F7A98C-0602-4804-9116-42E6A635C043}" destId="{2AE055A4-9993-4F3A-B65C-912988631E64}" srcOrd="1" destOrd="0" presId="urn:microsoft.com/office/officeart/2008/layout/SquareAccentList"/>
    <dgm:cxn modelId="{43259C46-99F2-4087-BB88-430A5273718E}" type="presParOf" srcId="{2AE055A4-9993-4F3A-B65C-912988631E64}" destId="{0D200D69-2125-42F3-A4F8-3F3C26D8DB0D}" srcOrd="0" destOrd="0" presId="urn:microsoft.com/office/officeart/2008/layout/SquareAccentList"/>
    <dgm:cxn modelId="{9722C100-9080-4003-9A21-9A9EF342BEB3}" type="presParOf" srcId="{0D200D69-2125-42F3-A4F8-3F3C26D8DB0D}" destId="{2BA49751-7D73-476D-8E7C-CD54427DDA84}" srcOrd="0" destOrd="0" presId="urn:microsoft.com/office/officeart/2008/layout/SquareAccentList"/>
    <dgm:cxn modelId="{3B5A26F8-0F59-4A0E-9A66-B34A24D618D3}" type="presParOf" srcId="{0D200D69-2125-42F3-A4F8-3F3C26D8DB0D}" destId="{E918270C-9D25-4C09-81FD-8B7765F302A9}" srcOrd="1" destOrd="0" presId="urn:microsoft.com/office/officeart/2008/layout/SquareAccentList"/>
    <dgm:cxn modelId="{F9F806B9-7417-4931-B887-C57C695D72BB}" type="presParOf" srcId="{2AE055A4-9993-4F3A-B65C-912988631E64}" destId="{8BCCE4D6-3F5D-47BC-9660-C9EC85D9C195}" srcOrd="1" destOrd="0" presId="urn:microsoft.com/office/officeart/2008/layout/SquareAccentList"/>
    <dgm:cxn modelId="{D92B35E7-CC5E-47AE-840F-4A186AB3F716}" type="presParOf" srcId="{8BCCE4D6-3F5D-47BC-9660-C9EC85D9C195}" destId="{335266B8-1EA2-4020-A644-92DD1CA5D1C1}" srcOrd="0" destOrd="0" presId="urn:microsoft.com/office/officeart/2008/layout/SquareAccentList"/>
    <dgm:cxn modelId="{CD5A84B1-80AA-4A86-83D3-F338F3D11299}" type="presParOf" srcId="{8BCCE4D6-3F5D-47BC-9660-C9EC85D9C195}" destId="{232AFC44-FC84-4E7E-B07F-19470415A6C4}" srcOrd="1" destOrd="0" presId="urn:microsoft.com/office/officeart/2008/layout/Squa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024ED363-FB65-4E50-9415-B95D11615A34}"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n-US"/>
        </a:p>
      </dgm:t>
    </dgm:pt>
    <dgm:pt modelId="{16BA13FD-3E7B-41AB-9222-95EA5398D201}">
      <dgm:prSet phldrT="[Text]" custT="1"/>
      <dgm:spPr/>
      <dgm:t>
        <a:bodyPr/>
        <a:lstStyle/>
        <a:p>
          <a:r>
            <a:rPr lang="en-US" sz="2000" b="1" dirty="0">
              <a:latin typeface="Century Gothic" panose="020B0502020202020204" pitchFamily="34" charset="0"/>
            </a:rPr>
            <a:t>Look professional</a:t>
          </a:r>
        </a:p>
      </dgm:t>
    </dgm:pt>
    <dgm:pt modelId="{4190230B-B693-42A5-8555-1A3A45AA6819}" type="parTrans" cxnId="{A6F6E7EB-26FC-4538-B1D6-5C5DF1A362FA}">
      <dgm:prSet/>
      <dgm:spPr/>
      <dgm:t>
        <a:bodyPr/>
        <a:lstStyle/>
        <a:p>
          <a:endParaRPr lang="en-US"/>
        </a:p>
      </dgm:t>
    </dgm:pt>
    <dgm:pt modelId="{C09463DC-E566-44CA-867E-4A1F9A975F4A}" type="sibTrans" cxnId="{A6F6E7EB-26FC-4538-B1D6-5C5DF1A362FA}">
      <dgm:prSet/>
      <dgm:spPr/>
      <dgm:t>
        <a:bodyPr/>
        <a:lstStyle/>
        <a:p>
          <a:endParaRPr lang="en-US"/>
        </a:p>
      </dgm:t>
    </dgm:pt>
    <dgm:pt modelId="{F50D537C-0CA8-4A1A-9C49-A5BA05B863E6}">
      <dgm:prSet phldrT="[Text]" custT="1"/>
      <dgm:spPr/>
      <dgm:t>
        <a:bodyPr/>
        <a:lstStyle/>
        <a:p>
          <a:r>
            <a:rPr lang="en-US" sz="1600" dirty="0">
              <a:latin typeface="Century Gothic" panose="020B0502020202020204" pitchFamily="34" charset="0"/>
            </a:rPr>
            <a:t>Letterhead and formatting</a:t>
          </a:r>
        </a:p>
      </dgm:t>
    </dgm:pt>
    <dgm:pt modelId="{44A44399-0FA6-41F4-B6E0-3B8A88DAB4A2}" type="parTrans" cxnId="{60F5C6DF-2A79-4EBC-B417-9308C6A60E0B}">
      <dgm:prSet/>
      <dgm:spPr/>
      <dgm:t>
        <a:bodyPr/>
        <a:lstStyle/>
        <a:p>
          <a:endParaRPr lang="en-US"/>
        </a:p>
      </dgm:t>
    </dgm:pt>
    <dgm:pt modelId="{2B8957F6-40DF-4C24-B0B3-B02066EF9A31}" type="sibTrans" cxnId="{60F5C6DF-2A79-4EBC-B417-9308C6A60E0B}">
      <dgm:prSet/>
      <dgm:spPr/>
      <dgm:t>
        <a:bodyPr/>
        <a:lstStyle/>
        <a:p>
          <a:endParaRPr lang="en-US"/>
        </a:p>
      </dgm:t>
    </dgm:pt>
    <dgm:pt modelId="{EA24D4D7-969E-4BDD-9D54-239D094564C5}">
      <dgm:prSet phldrT="[Text]" custT="1"/>
      <dgm:spPr/>
      <dgm:t>
        <a:bodyPr/>
        <a:lstStyle/>
        <a:p>
          <a:r>
            <a:rPr lang="en-US" sz="1600" dirty="0">
              <a:latin typeface="Century Gothic" panose="020B0502020202020204" pitchFamily="34" charset="0"/>
            </a:rPr>
            <a:t>No typos</a:t>
          </a:r>
        </a:p>
      </dgm:t>
    </dgm:pt>
    <dgm:pt modelId="{13661871-2A75-4513-9921-ED8522A72A38}" type="parTrans" cxnId="{AC90F413-3D62-4E09-9FE8-EE3DBF8300DE}">
      <dgm:prSet/>
      <dgm:spPr/>
      <dgm:t>
        <a:bodyPr/>
        <a:lstStyle/>
        <a:p>
          <a:endParaRPr lang="en-US"/>
        </a:p>
      </dgm:t>
    </dgm:pt>
    <dgm:pt modelId="{F190B23C-7889-40B8-96C9-FFA2E0BB266A}" type="sibTrans" cxnId="{AC90F413-3D62-4E09-9FE8-EE3DBF8300DE}">
      <dgm:prSet/>
      <dgm:spPr/>
      <dgm:t>
        <a:bodyPr/>
        <a:lstStyle/>
        <a:p>
          <a:endParaRPr lang="en-US"/>
        </a:p>
      </dgm:t>
    </dgm:pt>
    <dgm:pt modelId="{8B779434-B98F-433A-BB91-D6EFF8AF096B}">
      <dgm:prSet phldrT="[Text]" custT="1"/>
      <dgm:spPr/>
      <dgm:t>
        <a:bodyPr/>
        <a:lstStyle/>
        <a:p>
          <a:r>
            <a:rPr lang="en-US" sz="1600" dirty="0">
              <a:latin typeface="Century Gothic" panose="020B0502020202020204" pitchFamily="34" charset="0"/>
            </a:rPr>
            <a:t>Short, easily readable sentences and paragraphs</a:t>
          </a:r>
        </a:p>
      </dgm:t>
    </dgm:pt>
    <dgm:pt modelId="{ED622207-1E7C-4BAA-817F-3B7DF2D68FA3}" type="parTrans" cxnId="{4ED0B23B-3C44-4535-868A-DB0AB89F487F}">
      <dgm:prSet/>
      <dgm:spPr/>
      <dgm:t>
        <a:bodyPr/>
        <a:lstStyle/>
        <a:p>
          <a:endParaRPr lang="en-US"/>
        </a:p>
      </dgm:t>
    </dgm:pt>
    <dgm:pt modelId="{D1A8A221-51D0-4281-9A5B-3719D58D3953}" type="sibTrans" cxnId="{4ED0B23B-3C44-4535-868A-DB0AB89F487F}">
      <dgm:prSet/>
      <dgm:spPr/>
      <dgm:t>
        <a:bodyPr/>
        <a:lstStyle/>
        <a:p>
          <a:endParaRPr lang="en-US"/>
        </a:p>
      </dgm:t>
    </dgm:pt>
    <dgm:pt modelId="{A21A2145-C7CE-4A90-BEEE-26734B3F2489}">
      <dgm:prSet phldrT="[Text]" custT="1"/>
      <dgm:spPr/>
      <dgm:t>
        <a:bodyPr/>
        <a:lstStyle/>
        <a:p>
          <a:r>
            <a:rPr lang="en-US" sz="2000" b="1" dirty="0">
              <a:latin typeface="Century Gothic" panose="020B0502020202020204" pitchFamily="34" charset="0"/>
            </a:rPr>
            <a:t>Additional materials</a:t>
          </a:r>
        </a:p>
      </dgm:t>
    </dgm:pt>
    <dgm:pt modelId="{F90D40FC-DB3E-4C9B-B4DE-537195344B39}" type="parTrans" cxnId="{72288E57-BD63-463F-BAE7-B4E5A596FA27}">
      <dgm:prSet/>
      <dgm:spPr/>
      <dgm:t>
        <a:bodyPr/>
        <a:lstStyle/>
        <a:p>
          <a:endParaRPr lang="en-US"/>
        </a:p>
      </dgm:t>
    </dgm:pt>
    <dgm:pt modelId="{6092C261-D40A-40C1-9C16-CE78C77907B1}" type="sibTrans" cxnId="{72288E57-BD63-463F-BAE7-B4E5A596FA27}">
      <dgm:prSet/>
      <dgm:spPr/>
      <dgm:t>
        <a:bodyPr/>
        <a:lstStyle/>
        <a:p>
          <a:endParaRPr lang="en-US"/>
        </a:p>
      </dgm:t>
    </dgm:pt>
    <dgm:pt modelId="{CE3E1A2D-728E-442D-A45D-0D024915E5A9}">
      <dgm:prSet phldrT="[Text]" custT="1"/>
      <dgm:spPr/>
      <dgm:t>
        <a:bodyPr/>
        <a:lstStyle/>
        <a:p>
          <a:r>
            <a:rPr lang="en-US" sz="1600" dirty="0">
              <a:latin typeface="Century Gothic" panose="020B0502020202020204" pitchFamily="34" charset="0"/>
            </a:rPr>
            <a:t>Personalize</a:t>
          </a:r>
        </a:p>
      </dgm:t>
    </dgm:pt>
    <dgm:pt modelId="{2BC04104-9A26-46BE-A633-A6B49D8C313B}" type="parTrans" cxnId="{289FC470-16B9-42D8-BD43-26C86E2DD39D}">
      <dgm:prSet/>
      <dgm:spPr/>
      <dgm:t>
        <a:bodyPr/>
        <a:lstStyle/>
        <a:p>
          <a:endParaRPr lang="en-US"/>
        </a:p>
      </dgm:t>
    </dgm:pt>
    <dgm:pt modelId="{C1DDDAD7-F105-4803-BA29-C51A386E324F}" type="sibTrans" cxnId="{289FC470-16B9-42D8-BD43-26C86E2DD39D}">
      <dgm:prSet/>
      <dgm:spPr/>
      <dgm:t>
        <a:bodyPr/>
        <a:lstStyle/>
        <a:p>
          <a:endParaRPr lang="en-US"/>
        </a:p>
      </dgm:t>
    </dgm:pt>
    <dgm:pt modelId="{A61605B1-E060-487F-AB9C-ED40B672D89B}" type="pres">
      <dgm:prSet presAssocID="{024ED363-FB65-4E50-9415-B95D11615A34}" presName="layout" presStyleCnt="0">
        <dgm:presLayoutVars>
          <dgm:chMax/>
          <dgm:chPref/>
          <dgm:dir/>
          <dgm:resizeHandles/>
        </dgm:presLayoutVars>
      </dgm:prSet>
      <dgm:spPr/>
    </dgm:pt>
    <dgm:pt modelId="{589FE891-FC3E-4ED6-9B22-75C31F1FA64B}" type="pres">
      <dgm:prSet presAssocID="{16BA13FD-3E7B-41AB-9222-95EA5398D201}" presName="root" presStyleCnt="0">
        <dgm:presLayoutVars>
          <dgm:chMax/>
          <dgm:chPref/>
        </dgm:presLayoutVars>
      </dgm:prSet>
      <dgm:spPr/>
    </dgm:pt>
    <dgm:pt modelId="{CEF0706A-6417-4342-AF22-6D9F5918FBE5}" type="pres">
      <dgm:prSet presAssocID="{16BA13FD-3E7B-41AB-9222-95EA5398D201}" presName="rootComposite" presStyleCnt="0">
        <dgm:presLayoutVars/>
      </dgm:prSet>
      <dgm:spPr/>
    </dgm:pt>
    <dgm:pt modelId="{54626648-93EE-4A94-BC65-BBC0783B3753}" type="pres">
      <dgm:prSet presAssocID="{16BA13FD-3E7B-41AB-9222-95EA5398D201}" presName="ParentAccent" presStyleLbl="alignNode1" presStyleIdx="0" presStyleCnt="2"/>
      <dgm:spPr>
        <a:solidFill>
          <a:srgbClr val="0096D6"/>
        </a:solidFill>
        <a:ln>
          <a:solidFill>
            <a:srgbClr val="0096D6"/>
          </a:solidFill>
        </a:ln>
      </dgm:spPr>
    </dgm:pt>
    <dgm:pt modelId="{4E56FD74-B8F4-4758-9945-FC8F2901BA30}" type="pres">
      <dgm:prSet presAssocID="{16BA13FD-3E7B-41AB-9222-95EA5398D201}" presName="ParentSmallAccent" presStyleLbl="fgAcc1" presStyleIdx="0" presStyleCnt="2"/>
      <dgm:spPr>
        <a:solidFill>
          <a:srgbClr val="0096D6"/>
        </a:solidFill>
        <a:ln>
          <a:solidFill>
            <a:srgbClr val="0096D6"/>
          </a:solidFill>
        </a:ln>
      </dgm:spPr>
    </dgm:pt>
    <dgm:pt modelId="{605EC615-561E-46CB-81DF-12B2C9EF6A95}" type="pres">
      <dgm:prSet presAssocID="{16BA13FD-3E7B-41AB-9222-95EA5398D201}" presName="Parent" presStyleLbl="revTx" presStyleIdx="0" presStyleCnt="6">
        <dgm:presLayoutVars>
          <dgm:chMax/>
          <dgm:chPref val="4"/>
          <dgm:bulletEnabled val="1"/>
        </dgm:presLayoutVars>
      </dgm:prSet>
      <dgm:spPr/>
    </dgm:pt>
    <dgm:pt modelId="{AE1AF9F3-13A5-4929-846B-E0FD3A070A56}" type="pres">
      <dgm:prSet presAssocID="{16BA13FD-3E7B-41AB-9222-95EA5398D201}" presName="childShape" presStyleCnt="0">
        <dgm:presLayoutVars>
          <dgm:chMax val="0"/>
          <dgm:chPref val="0"/>
        </dgm:presLayoutVars>
      </dgm:prSet>
      <dgm:spPr/>
    </dgm:pt>
    <dgm:pt modelId="{53A793D7-6FBE-46B7-B2AC-9C7488B69532}" type="pres">
      <dgm:prSet presAssocID="{F50D537C-0CA8-4A1A-9C49-A5BA05B863E6}" presName="childComposite" presStyleCnt="0">
        <dgm:presLayoutVars>
          <dgm:chMax val="0"/>
          <dgm:chPref val="0"/>
        </dgm:presLayoutVars>
      </dgm:prSet>
      <dgm:spPr/>
    </dgm:pt>
    <dgm:pt modelId="{234B7862-B481-4944-9C7F-7B680D1ED600}" type="pres">
      <dgm:prSet presAssocID="{F50D537C-0CA8-4A1A-9C49-A5BA05B863E6}" presName="ChildAccent" presStyleLbl="solidFgAcc1" presStyleIdx="0" presStyleCnt="4"/>
      <dgm:spPr>
        <a:ln>
          <a:solidFill>
            <a:srgbClr val="0096D6"/>
          </a:solidFill>
        </a:ln>
      </dgm:spPr>
    </dgm:pt>
    <dgm:pt modelId="{369776BE-A4AB-4E16-863D-16B3D4F1C55B}" type="pres">
      <dgm:prSet presAssocID="{F50D537C-0CA8-4A1A-9C49-A5BA05B863E6}" presName="Child" presStyleLbl="revTx" presStyleIdx="1" presStyleCnt="6">
        <dgm:presLayoutVars>
          <dgm:chMax val="0"/>
          <dgm:chPref val="0"/>
          <dgm:bulletEnabled val="1"/>
        </dgm:presLayoutVars>
      </dgm:prSet>
      <dgm:spPr/>
    </dgm:pt>
    <dgm:pt modelId="{F589C43B-5C48-483A-B66C-69248C7F6D24}" type="pres">
      <dgm:prSet presAssocID="{EA24D4D7-969E-4BDD-9D54-239D094564C5}" presName="childComposite" presStyleCnt="0">
        <dgm:presLayoutVars>
          <dgm:chMax val="0"/>
          <dgm:chPref val="0"/>
        </dgm:presLayoutVars>
      </dgm:prSet>
      <dgm:spPr/>
    </dgm:pt>
    <dgm:pt modelId="{FA3BD9D4-EA0A-46CF-82DB-45507F690298}" type="pres">
      <dgm:prSet presAssocID="{EA24D4D7-969E-4BDD-9D54-239D094564C5}" presName="ChildAccent" presStyleLbl="solidFgAcc1" presStyleIdx="1" presStyleCnt="4"/>
      <dgm:spPr>
        <a:ln>
          <a:solidFill>
            <a:srgbClr val="0096D6"/>
          </a:solidFill>
        </a:ln>
      </dgm:spPr>
    </dgm:pt>
    <dgm:pt modelId="{BA6C9F17-9109-44FC-8BC4-F63B42D14C5F}" type="pres">
      <dgm:prSet presAssocID="{EA24D4D7-969E-4BDD-9D54-239D094564C5}" presName="Child" presStyleLbl="revTx" presStyleIdx="2" presStyleCnt="6">
        <dgm:presLayoutVars>
          <dgm:chMax val="0"/>
          <dgm:chPref val="0"/>
          <dgm:bulletEnabled val="1"/>
        </dgm:presLayoutVars>
      </dgm:prSet>
      <dgm:spPr/>
    </dgm:pt>
    <dgm:pt modelId="{0400B22E-8E3D-489C-854A-D35DDBDBAA99}" type="pres">
      <dgm:prSet presAssocID="{8B779434-B98F-433A-BB91-D6EFF8AF096B}" presName="childComposite" presStyleCnt="0">
        <dgm:presLayoutVars>
          <dgm:chMax val="0"/>
          <dgm:chPref val="0"/>
        </dgm:presLayoutVars>
      </dgm:prSet>
      <dgm:spPr/>
    </dgm:pt>
    <dgm:pt modelId="{DFB04228-DEF0-47E2-913C-D65F9810FCBE}" type="pres">
      <dgm:prSet presAssocID="{8B779434-B98F-433A-BB91-D6EFF8AF096B}" presName="ChildAccent" presStyleLbl="solidFgAcc1" presStyleIdx="2" presStyleCnt="4"/>
      <dgm:spPr>
        <a:ln>
          <a:solidFill>
            <a:srgbClr val="0096D6"/>
          </a:solidFill>
        </a:ln>
      </dgm:spPr>
    </dgm:pt>
    <dgm:pt modelId="{4A5B582A-A3D7-4975-B7F1-80678DF53CF3}" type="pres">
      <dgm:prSet presAssocID="{8B779434-B98F-433A-BB91-D6EFF8AF096B}" presName="Child" presStyleLbl="revTx" presStyleIdx="3" presStyleCnt="6">
        <dgm:presLayoutVars>
          <dgm:chMax val="0"/>
          <dgm:chPref val="0"/>
          <dgm:bulletEnabled val="1"/>
        </dgm:presLayoutVars>
      </dgm:prSet>
      <dgm:spPr/>
    </dgm:pt>
    <dgm:pt modelId="{28BA8FDD-2509-4C5F-B36D-50B1B75E22E3}" type="pres">
      <dgm:prSet presAssocID="{A21A2145-C7CE-4A90-BEEE-26734B3F2489}" presName="root" presStyleCnt="0">
        <dgm:presLayoutVars>
          <dgm:chMax/>
          <dgm:chPref/>
        </dgm:presLayoutVars>
      </dgm:prSet>
      <dgm:spPr/>
    </dgm:pt>
    <dgm:pt modelId="{424B2E1B-C297-4422-A946-EACF206989A0}" type="pres">
      <dgm:prSet presAssocID="{A21A2145-C7CE-4A90-BEEE-26734B3F2489}" presName="rootComposite" presStyleCnt="0">
        <dgm:presLayoutVars/>
      </dgm:prSet>
      <dgm:spPr/>
    </dgm:pt>
    <dgm:pt modelId="{DFDB28A3-6232-4AD5-8A97-C7FD6B997F61}" type="pres">
      <dgm:prSet presAssocID="{A21A2145-C7CE-4A90-BEEE-26734B3F2489}" presName="ParentAccent" presStyleLbl="alignNode1" presStyleIdx="1" presStyleCnt="2"/>
      <dgm:spPr>
        <a:solidFill>
          <a:srgbClr val="0096D6"/>
        </a:solidFill>
        <a:ln>
          <a:solidFill>
            <a:srgbClr val="0096D6"/>
          </a:solidFill>
        </a:ln>
      </dgm:spPr>
    </dgm:pt>
    <dgm:pt modelId="{BB0C2C7E-B1DC-4877-968A-109879AB52CD}" type="pres">
      <dgm:prSet presAssocID="{A21A2145-C7CE-4A90-BEEE-26734B3F2489}" presName="ParentSmallAccent" presStyleLbl="fgAcc1" presStyleIdx="1" presStyleCnt="2"/>
      <dgm:spPr>
        <a:solidFill>
          <a:srgbClr val="0096D6"/>
        </a:solidFill>
        <a:ln>
          <a:solidFill>
            <a:srgbClr val="0096D6"/>
          </a:solidFill>
        </a:ln>
      </dgm:spPr>
    </dgm:pt>
    <dgm:pt modelId="{DF6E15F1-7C5F-4629-8B6A-8D1921C6E25C}" type="pres">
      <dgm:prSet presAssocID="{A21A2145-C7CE-4A90-BEEE-26734B3F2489}" presName="Parent" presStyleLbl="revTx" presStyleIdx="4" presStyleCnt="6">
        <dgm:presLayoutVars>
          <dgm:chMax/>
          <dgm:chPref val="4"/>
          <dgm:bulletEnabled val="1"/>
        </dgm:presLayoutVars>
      </dgm:prSet>
      <dgm:spPr/>
    </dgm:pt>
    <dgm:pt modelId="{FCDD3A1E-CAEB-40B2-9DB5-878C302D7917}" type="pres">
      <dgm:prSet presAssocID="{A21A2145-C7CE-4A90-BEEE-26734B3F2489}" presName="childShape" presStyleCnt="0">
        <dgm:presLayoutVars>
          <dgm:chMax val="0"/>
          <dgm:chPref val="0"/>
        </dgm:presLayoutVars>
      </dgm:prSet>
      <dgm:spPr/>
    </dgm:pt>
    <dgm:pt modelId="{AB571065-47AF-413E-8254-42957F6579B9}" type="pres">
      <dgm:prSet presAssocID="{CE3E1A2D-728E-442D-A45D-0D024915E5A9}" presName="childComposite" presStyleCnt="0">
        <dgm:presLayoutVars>
          <dgm:chMax val="0"/>
          <dgm:chPref val="0"/>
        </dgm:presLayoutVars>
      </dgm:prSet>
      <dgm:spPr/>
    </dgm:pt>
    <dgm:pt modelId="{F3A0615F-7357-444E-81B1-10703F98693A}" type="pres">
      <dgm:prSet presAssocID="{CE3E1A2D-728E-442D-A45D-0D024915E5A9}" presName="ChildAccent" presStyleLbl="solidFgAcc1" presStyleIdx="3" presStyleCnt="4"/>
      <dgm:spPr>
        <a:ln>
          <a:solidFill>
            <a:srgbClr val="0096D6"/>
          </a:solidFill>
        </a:ln>
      </dgm:spPr>
    </dgm:pt>
    <dgm:pt modelId="{69A69AA9-0619-4B3D-9A29-2A81AF47F3EA}" type="pres">
      <dgm:prSet presAssocID="{CE3E1A2D-728E-442D-A45D-0D024915E5A9}" presName="Child" presStyleLbl="revTx" presStyleIdx="5" presStyleCnt="6">
        <dgm:presLayoutVars>
          <dgm:chMax val="0"/>
          <dgm:chPref val="0"/>
          <dgm:bulletEnabled val="1"/>
        </dgm:presLayoutVars>
      </dgm:prSet>
      <dgm:spPr/>
    </dgm:pt>
  </dgm:ptLst>
  <dgm:cxnLst>
    <dgm:cxn modelId="{B95E7A07-AD75-4EDC-925C-30788D53CED8}" type="presOf" srcId="{16BA13FD-3E7B-41AB-9222-95EA5398D201}" destId="{605EC615-561E-46CB-81DF-12B2C9EF6A95}" srcOrd="0" destOrd="0" presId="urn:microsoft.com/office/officeart/2008/layout/SquareAccentList"/>
    <dgm:cxn modelId="{B9FD8C0B-80C3-4FAE-8C7B-F06308A78CB4}" type="presOf" srcId="{F50D537C-0CA8-4A1A-9C49-A5BA05B863E6}" destId="{369776BE-A4AB-4E16-863D-16B3D4F1C55B}" srcOrd="0" destOrd="0" presId="urn:microsoft.com/office/officeart/2008/layout/SquareAccentList"/>
    <dgm:cxn modelId="{AC90F413-3D62-4E09-9FE8-EE3DBF8300DE}" srcId="{16BA13FD-3E7B-41AB-9222-95EA5398D201}" destId="{EA24D4D7-969E-4BDD-9D54-239D094564C5}" srcOrd="1" destOrd="0" parTransId="{13661871-2A75-4513-9921-ED8522A72A38}" sibTransId="{F190B23C-7889-40B8-96C9-FFA2E0BB266A}"/>
    <dgm:cxn modelId="{4ED0B23B-3C44-4535-868A-DB0AB89F487F}" srcId="{16BA13FD-3E7B-41AB-9222-95EA5398D201}" destId="{8B779434-B98F-433A-BB91-D6EFF8AF096B}" srcOrd="2" destOrd="0" parTransId="{ED622207-1E7C-4BAA-817F-3B7DF2D68FA3}" sibTransId="{D1A8A221-51D0-4281-9A5B-3719D58D3953}"/>
    <dgm:cxn modelId="{A418745B-F690-4173-897B-53B7D8BF787A}" type="presOf" srcId="{024ED363-FB65-4E50-9415-B95D11615A34}" destId="{A61605B1-E060-487F-AB9C-ED40B672D89B}" srcOrd="0" destOrd="0" presId="urn:microsoft.com/office/officeart/2008/layout/SquareAccentList"/>
    <dgm:cxn modelId="{289FC470-16B9-42D8-BD43-26C86E2DD39D}" srcId="{A21A2145-C7CE-4A90-BEEE-26734B3F2489}" destId="{CE3E1A2D-728E-442D-A45D-0D024915E5A9}" srcOrd="0" destOrd="0" parTransId="{2BC04104-9A26-46BE-A633-A6B49D8C313B}" sibTransId="{C1DDDAD7-F105-4803-BA29-C51A386E324F}"/>
    <dgm:cxn modelId="{72288E57-BD63-463F-BAE7-B4E5A596FA27}" srcId="{024ED363-FB65-4E50-9415-B95D11615A34}" destId="{A21A2145-C7CE-4A90-BEEE-26734B3F2489}" srcOrd="1" destOrd="0" parTransId="{F90D40FC-DB3E-4C9B-B4DE-537195344B39}" sibTransId="{6092C261-D40A-40C1-9C16-CE78C77907B1}"/>
    <dgm:cxn modelId="{6E73F357-5C64-4201-AEF1-089A6F214E31}" type="presOf" srcId="{EA24D4D7-969E-4BDD-9D54-239D094564C5}" destId="{BA6C9F17-9109-44FC-8BC4-F63B42D14C5F}" srcOrd="0" destOrd="0" presId="urn:microsoft.com/office/officeart/2008/layout/SquareAccentList"/>
    <dgm:cxn modelId="{A33CF28F-2150-4191-92A3-CDA9B331C565}" type="presOf" srcId="{A21A2145-C7CE-4A90-BEEE-26734B3F2489}" destId="{DF6E15F1-7C5F-4629-8B6A-8D1921C6E25C}" srcOrd="0" destOrd="0" presId="urn:microsoft.com/office/officeart/2008/layout/SquareAccentList"/>
    <dgm:cxn modelId="{AF3DB69F-88D7-4272-A1FD-2938395C2D4A}" type="presOf" srcId="{CE3E1A2D-728E-442D-A45D-0D024915E5A9}" destId="{69A69AA9-0619-4B3D-9A29-2A81AF47F3EA}" srcOrd="0" destOrd="0" presId="urn:microsoft.com/office/officeart/2008/layout/SquareAccentList"/>
    <dgm:cxn modelId="{60F5C6DF-2A79-4EBC-B417-9308C6A60E0B}" srcId="{16BA13FD-3E7B-41AB-9222-95EA5398D201}" destId="{F50D537C-0CA8-4A1A-9C49-A5BA05B863E6}" srcOrd="0" destOrd="0" parTransId="{44A44399-0FA6-41F4-B6E0-3B8A88DAB4A2}" sibTransId="{2B8957F6-40DF-4C24-B0B3-B02066EF9A31}"/>
    <dgm:cxn modelId="{A6F6E7EB-26FC-4538-B1D6-5C5DF1A362FA}" srcId="{024ED363-FB65-4E50-9415-B95D11615A34}" destId="{16BA13FD-3E7B-41AB-9222-95EA5398D201}" srcOrd="0" destOrd="0" parTransId="{4190230B-B693-42A5-8555-1A3A45AA6819}" sibTransId="{C09463DC-E566-44CA-867E-4A1F9A975F4A}"/>
    <dgm:cxn modelId="{E70FCBFA-1B1D-415C-A607-A5EC1E6BA54C}" type="presOf" srcId="{8B779434-B98F-433A-BB91-D6EFF8AF096B}" destId="{4A5B582A-A3D7-4975-B7F1-80678DF53CF3}" srcOrd="0" destOrd="0" presId="urn:microsoft.com/office/officeart/2008/layout/SquareAccentList"/>
    <dgm:cxn modelId="{50B5624D-AD48-43EF-A0A7-22F6B0FD57F9}" type="presParOf" srcId="{A61605B1-E060-487F-AB9C-ED40B672D89B}" destId="{589FE891-FC3E-4ED6-9B22-75C31F1FA64B}" srcOrd="0" destOrd="0" presId="urn:microsoft.com/office/officeart/2008/layout/SquareAccentList"/>
    <dgm:cxn modelId="{F7B82091-4861-4E43-AE25-BE591EDBF8E2}" type="presParOf" srcId="{589FE891-FC3E-4ED6-9B22-75C31F1FA64B}" destId="{CEF0706A-6417-4342-AF22-6D9F5918FBE5}" srcOrd="0" destOrd="0" presId="urn:microsoft.com/office/officeart/2008/layout/SquareAccentList"/>
    <dgm:cxn modelId="{E6A2D42A-36DA-442B-8292-FAC85936457C}" type="presParOf" srcId="{CEF0706A-6417-4342-AF22-6D9F5918FBE5}" destId="{54626648-93EE-4A94-BC65-BBC0783B3753}" srcOrd="0" destOrd="0" presId="urn:microsoft.com/office/officeart/2008/layout/SquareAccentList"/>
    <dgm:cxn modelId="{063C9E35-E94D-4E58-83CA-606DF4007ECE}" type="presParOf" srcId="{CEF0706A-6417-4342-AF22-6D9F5918FBE5}" destId="{4E56FD74-B8F4-4758-9945-FC8F2901BA30}" srcOrd="1" destOrd="0" presId="urn:microsoft.com/office/officeart/2008/layout/SquareAccentList"/>
    <dgm:cxn modelId="{4AD03160-6ECA-4E90-B839-AA5660FF01FC}" type="presParOf" srcId="{CEF0706A-6417-4342-AF22-6D9F5918FBE5}" destId="{605EC615-561E-46CB-81DF-12B2C9EF6A95}" srcOrd="2" destOrd="0" presId="urn:microsoft.com/office/officeart/2008/layout/SquareAccentList"/>
    <dgm:cxn modelId="{E0B31872-8136-4D19-BF8D-0746E455679F}" type="presParOf" srcId="{589FE891-FC3E-4ED6-9B22-75C31F1FA64B}" destId="{AE1AF9F3-13A5-4929-846B-E0FD3A070A56}" srcOrd="1" destOrd="0" presId="urn:microsoft.com/office/officeart/2008/layout/SquareAccentList"/>
    <dgm:cxn modelId="{F876CC41-5D1D-4C6A-AECD-846780528059}" type="presParOf" srcId="{AE1AF9F3-13A5-4929-846B-E0FD3A070A56}" destId="{53A793D7-6FBE-46B7-B2AC-9C7488B69532}" srcOrd="0" destOrd="0" presId="urn:microsoft.com/office/officeart/2008/layout/SquareAccentList"/>
    <dgm:cxn modelId="{3A859626-AED3-4216-AEA9-0DC1E25762BA}" type="presParOf" srcId="{53A793D7-6FBE-46B7-B2AC-9C7488B69532}" destId="{234B7862-B481-4944-9C7F-7B680D1ED600}" srcOrd="0" destOrd="0" presId="urn:microsoft.com/office/officeart/2008/layout/SquareAccentList"/>
    <dgm:cxn modelId="{F4B2154A-88D3-49DE-9075-9C47C7FFAAFE}" type="presParOf" srcId="{53A793D7-6FBE-46B7-B2AC-9C7488B69532}" destId="{369776BE-A4AB-4E16-863D-16B3D4F1C55B}" srcOrd="1" destOrd="0" presId="urn:microsoft.com/office/officeart/2008/layout/SquareAccentList"/>
    <dgm:cxn modelId="{366D4B52-31B7-4F69-94E6-EBEF018CCC98}" type="presParOf" srcId="{AE1AF9F3-13A5-4929-846B-E0FD3A070A56}" destId="{F589C43B-5C48-483A-B66C-69248C7F6D24}" srcOrd="1" destOrd="0" presId="urn:microsoft.com/office/officeart/2008/layout/SquareAccentList"/>
    <dgm:cxn modelId="{5170215D-F279-4382-8CF0-559245D79F10}" type="presParOf" srcId="{F589C43B-5C48-483A-B66C-69248C7F6D24}" destId="{FA3BD9D4-EA0A-46CF-82DB-45507F690298}" srcOrd="0" destOrd="0" presId="urn:microsoft.com/office/officeart/2008/layout/SquareAccentList"/>
    <dgm:cxn modelId="{E581F848-86DC-461A-A9F6-B0DD4DADA98C}" type="presParOf" srcId="{F589C43B-5C48-483A-B66C-69248C7F6D24}" destId="{BA6C9F17-9109-44FC-8BC4-F63B42D14C5F}" srcOrd="1" destOrd="0" presId="urn:microsoft.com/office/officeart/2008/layout/SquareAccentList"/>
    <dgm:cxn modelId="{9E2D6FAF-CA24-40A1-978C-4B518613B884}" type="presParOf" srcId="{AE1AF9F3-13A5-4929-846B-E0FD3A070A56}" destId="{0400B22E-8E3D-489C-854A-D35DDBDBAA99}" srcOrd="2" destOrd="0" presId="urn:microsoft.com/office/officeart/2008/layout/SquareAccentList"/>
    <dgm:cxn modelId="{5DA15AE6-7144-40BC-94DB-DCE23508B71D}" type="presParOf" srcId="{0400B22E-8E3D-489C-854A-D35DDBDBAA99}" destId="{DFB04228-DEF0-47E2-913C-D65F9810FCBE}" srcOrd="0" destOrd="0" presId="urn:microsoft.com/office/officeart/2008/layout/SquareAccentList"/>
    <dgm:cxn modelId="{E22C6782-EEB2-4113-8C77-DE30C3126B04}" type="presParOf" srcId="{0400B22E-8E3D-489C-854A-D35DDBDBAA99}" destId="{4A5B582A-A3D7-4975-B7F1-80678DF53CF3}" srcOrd="1" destOrd="0" presId="urn:microsoft.com/office/officeart/2008/layout/SquareAccentList"/>
    <dgm:cxn modelId="{C8ECA280-CD42-41FB-8DF3-DB1796E17C04}" type="presParOf" srcId="{A61605B1-E060-487F-AB9C-ED40B672D89B}" destId="{28BA8FDD-2509-4C5F-B36D-50B1B75E22E3}" srcOrd="1" destOrd="0" presId="urn:microsoft.com/office/officeart/2008/layout/SquareAccentList"/>
    <dgm:cxn modelId="{F8B54FDE-5B3F-4B48-A585-CB4E4F93627C}" type="presParOf" srcId="{28BA8FDD-2509-4C5F-B36D-50B1B75E22E3}" destId="{424B2E1B-C297-4422-A946-EACF206989A0}" srcOrd="0" destOrd="0" presId="urn:microsoft.com/office/officeart/2008/layout/SquareAccentList"/>
    <dgm:cxn modelId="{DE76432E-D2B3-4860-BEC0-39F93F9898EF}" type="presParOf" srcId="{424B2E1B-C297-4422-A946-EACF206989A0}" destId="{DFDB28A3-6232-4AD5-8A97-C7FD6B997F61}" srcOrd="0" destOrd="0" presId="urn:microsoft.com/office/officeart/2008/layout/SquareAccentList"/>
    <dgm:cxn modelId="{AF78C44D-0B3B-4907-B741-3F1C69EE3959}" type="presParOf" srcId="{424B2E1B-C297-4422-A946-EACF206989A0}" destId="{BB0C2C7E-B1DC-4877-968A-109879AB52CD}" srcOrd="1" destOrd="0" presId="urn:microsoft.com/office/officeart/2008/layout/SquareAccentList"/>
    <dgm:cxn modelId="{E9F2CC3B-4E6B-4FEF-9B31-A80BAF0E4D66}" type="presParOf" srcId="{424B2E1B-C297-4422-A946-EACF206989A0}" destId="{DF6E15F1-7C5F-4629-8B6A-8D1921C6E25C}" srcOrd="2" destOrd="0" presId="urn:microsoft.com/office/officeart/2008/layout/SquareAccentList"/>
    <dgm:cxn modelId="{81F418DD-76A2-4DB7-B36F-981768799102}" type="presParOf" srcId="{28BA8FDD-2509-4C5F-B36D-50B1B75E22E3}" destId="{FCDD3A1E-CAEB-40B2-9DB5-878C302D7917}" srcOrd="1" destOrd="0" presId="urn:microsoft.com/office/officeart/2008/layout/SquareAccentList"/>
    <dgm:cxn modelId="{26611794-6101-4CCF-86B8-BFE7D56C69D6}" type="presParOf" srcId="{FCDD3A1E-CAEB-40B2-9DB5-878C302D7917}" destId="{AB571065-47AF-413E-8254-42957F6579B9}" srcOrd="0" destOrd="0" presId="urn:microsoft.com/office/officeart/2008/layout/SquareAccentList"/>
    <dgm:cxn modelId="{59AB5A4D-1EDA-4AD2-ABB2-ADC75D039451}" type="presParOf" srcId="{AB571065-47AF-413E-8254-42957F6579B9}" destId="{F3A0615F-7357-444E-81B1-10703F98693A}" srcOrd="0" destOrd="0" presId="urn:microsoft.com/office/officeart/2008/layout/SquareAccentList"/>
    <dgm:cxn modelId="{FC827E66-9375-4060-BF80-A35A39CE8C7C}" type="presParOf" srcId="{AB571065-47AF-413E-8254-42957F6579B9}" destId="{69A69AA9-0619-4B3D-9A29-2A81AF47F3EA}" srcOrd="1" destOrd="0" presId="urn:microsoft.com/office/officeart/2008/layout/Squa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024ED363-FB65-4E50-9415-B95D11615A34}"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n-US"/>
        </a:p>
      </dgm:t>
    </dgm:pt>
    <dgm:pt modelId="{16BA13FD-3E7B-41AB-9222-95EA5398D201}">
      <dgm:prSet phldrT="[Text]" custT="1"/>
      <dgm:spPr/>
      <dgm:t>
        <a:bodyPr/>
        <a:lstStyle/>
        <a:p>
          <a:r>
            <a:rPr lang="en-US" sz="2400" b="1" dirty="0">
              <a:latin typeface="Century Gothic" panose="020B0502020202020204" pitchFamily="34" charset="0"/>
            </a:rPr>
            <a:t>Formatting a press release</a:t>
          </a:r>
        </a:p>
      </dgm:t>
    </dgm:pt>
    <dgm:pt modelId="{4190230B-B693-42A5-8555-1A3A45AA6819}" type="parTrans" cxnId="{A6F6E7EB-26FC-4538-B1D6-5C5DF1A362FA}">
      <dgm:prSet/>
      <dgm:spPr/>
      <dgm:t>
        <a:bodyPr/>
        <a:lstStyle/>
        <a:p>
          <a:endParaRPr lang="en-US"/>
        </a:p>
      </dgm:t>
    </dgm:pt>
    <dgm:pt modelId="{C09463DC-E566-44CA-867E-4A1F9A975F4A}" type="sibTrans" cxnId="{A6F6E7EB-26FC-4538-B1D6-5C5DF1A362FA}">
      <dgm:prSet/>
      <dgm:spPr/>
      <dgm:t>
        <a:bodyPr/>
        <a:lstStyle/>
        <a:p>
          <a:endParaRPr lang="en-US"/>
        </a:p>
      </dgm:t>
    </dgm:pt>
    <dgm:pt modelId="{FA7BA671-1FEE-4D3F-A93F-63391609E805}">
      <dgm:prSet phldrT="[Text]" custT="1"/>
      <dgm:spPr/>
      <dgm:t>
        <a:bodyPr/>
        <a:lstStyle/>
        <a:p>
          <a:r>
            <a:rPr lang="en-US" sz="2000" b="0" dirty="0">
              <a:latin typeface="Century Gothic" panose="020B0502020202020204" pitchFamily="34" charset="0"/>
            </a:rPr>
            <a:t>Dateline</a:t>
          </a:r>
        </a:p>
      </dgm:t>
    </dgm:pt>
    <dgm:pt modelId="{852B017B-7A09-41A6-849E-C4F1CE5A15D4}" type="parTrans" cxnId="{97EF0C78-7159-4D2C-8734-80A3E6E7C54E}">
      <dgm:prSet/>
      <dgm:spPr/>
      <dgm:t>
        <a:bodyPr/>
        <a:lstStyle/>
        <a:p>
          <a:endParaRPr lang="en-US"/>
        </a:p>
      </dgm:t>
    </dgm:pt>
    <dgm:pt modelId="{DEF5BF50-63CD-4EFA-A477-7594592C0904}" type="sibTrans" cxnId="{97EF0C78-7159-4D2C-8734-80A3E6E7C54E}">
      <dgm:prSet/>
      <dgm:spPr/>
      <dgm:t>
        <a:bodyPr/>
        <a:lstStyle/>
        <a:p>
          <a:endParaRPr lang="en-US"/>
        </a:p>
      </dgm:t>
    </dgm:pt>
    <dgm:pt modelId="{89E0C62E-30E9-457C-AD91-813C4AD2F6F9}">
      <dgm:prSet phldrT="[Text]" custT="1"/>
      <dgm:spPr/>
      <dgm:t>
        <a:bodyPr/>
        <a:lstStyle/>
        <a:p>
          <a:r>
            <a:rPr lang="en-US" sz="2000" b="0" dirty="0">
              <a:latin typeface="Century Gothic" panose="020B0502020202020204" pitchFamily="34" charset="0"/>
            </a:rPr>
            <a:t>Single spacing</a:t>
          </a:r>
        </a:p>
      </dgm:t>
    </dgm:pt>
    <dgm:pt modelId="{E05CDB0C-EED4-42C9-A8B3-CB9C12DE5AA1}" type="parTrans" cxnId="{FB3E8A41-81F8-4398-B577-7C5F8E03284B}">
      <dgm:prSet/>
      <dgm:spPr/>
      <dgm:t>
        <a:bodyPr/>
        <a:lstStyle/>
        <a:p>
          <a:endParaRPr lang="en-US"/>
        </a:p>
      </dgm:t>
    </dgm:pt>
    <dgm:pt modelId="{3E06B1A4-BD08-4C9E-BEA9-001CA8854855}" type="sibTrans" cxnId="{FB3E8A41-81F8-4398-B577-7C5F8E03284B}">
      <dgm:prSet/>
      <dgm:spPr/>
      <dgm:t>
        <a:bodyPr/>
        <a:lstStyle/>
        <a:p>
          <a:endParaRPr lang="en-US"/>
        </a:p>
      </dgm:t>
    </dgm:pt>
    <dgm:pt modelId="{AAC11B06-B854-45DC-86AD-D28DE0FAD8C9}">
      <dgm:prSet phldrT="[Text]" custT="1"/>
      <dgm:spPr/>
      <dgm:t>
        <a:bodyPr/>
        <a:lstStyle/>
        <a:p>
          <a:r>
            <a:rPr lang="en-US" sz="2000" b="0" dirty="0">
              <a:latin typeface="Century Gothic" panose="020B0502020202020204" pitchFamily="34" charset="0"/>
            </a:rPr>
            <a:t>Short</a:t>
          </a:r>
        </a:p>
      </dgm:t>
    </dgm:pt>
    <dgm:pt modelId="{61A5BC46-F7B1-4BBF-A04C-607783F21989}" type="parTrans" cxnId="{8D8FDC90-65A4-4031-8B5E-7554EA1BB511}">
      <dgm:prSet/>
      <dgm:spPr/>
      <dgm:t>
        <a:bodyPr/>
        <a:lstStyle/>
        <a:p>
          <a:endParaRPr lang="en-US"/>
        </a:p>
      </dgm:t>
    </dgm:pt>
    <dgm:pt modelId="{187E7505-4C13-4595-9B60-B4F03E7421DB}" type="sibTrans" cxnId="{8D8FDC90-65A4-4031-8B5E-7554EA1BB511}">
      <dgm:prSet/>
      <dgm:spPr/>
      <dgm:t>
        <a:bodyPr/>
        <a:lstStyle/>
        <a:p>
          <a:endParaRPr lang="en-US"/>
        </a:p>
      </dgm:t>
    </dgm:pt>
    <dgm:pt modelId="{490D9E0B-92AC-4B5B-A7BA-0B69E05D4D08}">
      <dgm:prSet phldrT="[Text]" custT="1"/>
      <dgm:spPr/>
      <dgm:t>
        <a:bodyPr/>
        <a:lstStyle/>
        <a:p>
          <a:r>
            <a:rPr lang="en-US" sz="2000" b="0" dirty="0">
              <a:latin typeface="Century Gothic" panose="020B0502020202020204" pitchFamily="34" charset="0"/>
            </a:rPr>
            <a:t>Summary of key points</a:t>
          </a:r>
        </a:p>
      </dgm:t>
    </dgm:pt>
    <dgm:pt modelId="{9F40EDFE-48EC-4328-83E2-DB080939B206}" type="parTrans" cxnId="{434C5EB9-17B9-4100-BB3E-381111EB8ECE}">
      <dgm:prSet/>
      <dgm:spPr/>
      <dgm:t>
        <a:bodyPr/>
        <a:lstStyle/>
        <a:p>
          <a:endParaRPr lang="en-US"/>
        </a:p>
      </dgm:t>
    </dgm:pt>
    <dgm:pt modelId="{00B7300E-D049-41CF-B95C-9180121B2ED8}" type="sibTrans" cxnId="{434C5EB9-17B9-4100-BB3E-381111EB8ECE}">
      <dgm:prSet/>
      <dgm:spPr/>
      <dgm:t>
        <a:bodyPr/>
        <a:lstStyle/>
        <a:p>
          <a:endParaRPr lang="en-US"/>
        </a:p>
      </dgm:t>
    </dgm:pt>
    <dgm:pt modelId="{FE91696F-6699-4F55-8795-AA9BB324122E}">
      <dgm:prSet phldrT="[Text]" custT="1"/>
      <dgm:spPr/>
      <dgm:t>
        <a:bodyPr/>
        <a:lstStyle/>
        <a:p>
          <a:r>
            <a:rPr lang="en-US" sz="2000" b="0" dirty="0">
              <a:latin typeface="Century Gothic" panose="020B0502020202020204" pitchFamily="34" charset="0"/>
            </a:rPr>
            <a:t>Full quotes</a:t>
          </a:r>
        </a:p>
      </dgm:t>
    </dgm:pt>
    <dgm:pt modelId="{D202391A-7CCE-4024-99F0-2670D477E4C6}" type="parTrans" cxnId="{AA41922B-2E77-4FC1-AD5D-5F06864AAEB4}">
      <dgm:prSet/>
      <dgm:spPr/>
      <dgm:t>
        <a:bodyPr/>
        <a:lstStyle/>
        <a:p>
          <a:endParaRPr lang="en-US"/>
        </a:p>
      </dgm:t>
    </dgm:pt>
    <dgm:pt modelId="{F72C9C53-13B7-4928-9279-FC242A0984EB}" type="sibTrans" cxnId="{AA41922B-2E77-4FC1-AD5D-5F06864AAEB4}">
      <dgm:prSet/>
      <dgm:spPr/>
      <dgm:t>
        <a:bodyPr/>
        <a:lstStyle/>
        <a:p>
          <a:endParaRPr lang="en-US"/>
        </a:p>
      </dgm:t>
    </dgm:pt>
    <dgm:pt modelId="{A61605B1-E060-487F-AB9C-ED40B672D89B}" type="pres">
      <dgm:prSet presAssocID="{024ED363-FB65-4E50-9415-B95D11615A34}" presName="layout" presStyleCnt="0">
        <dgm:presLayoutVars>
          <dgm:chMax/>
          <dgm:chPref/>
          <dgm:dir/>
          <dgm:resizeHandles/>
        </dgm:presLayoutVars>
      </dgm:prSet>
      <dgm:spPr/>
    </dgm:pt>
    <dgm:pt modelId="{589FE891-FC3E-4ED6-9B22-75C31F1FA64B}" type="pres">
      <dgm:prSet presAssocID="{16BA13FD-3E7B-41AB-9222-95EA5398D201}" presName="root" presStyleCnt="0">
        <dgm:presLayoutVars>
          <dgm:chMax/>
          <dgm:chPref/>
        </dgm:presLayoutVars>
      </dgm:prSet>
      <dgm:spPr/>
    </dgm:pt>
    <dgm:pt modelId="{CEF0706A-6417-4342-AF22-6D9F5918FBE5}" type="pres">
      <dgm:prSet presAssocID="{16BA13FD-3E7B-41AB-9222-95EA5398D201}" presName="rootComposite" presStyleCnt="0">
        <dgm:presLayoutVars/>
      </dgm:prSet>
      <dgm:spPr/>
    </dgm:pt>
    <dgm:pt modelId="{54626648-93EE-4A94-BC65-BBC0783B3753}" type="pres">
      <dgm:prSet presAssocID="{16BA13FD-3E7B-41AB-9222-95EA5398D201}" presName="ParentAccent" presStyleLbl="alignNode1" presStyleIdx="0" presStyleCnt="1"/>
      <dgm:spPr>
        <a:solidFill>
          <a:srgbClr val="0096D6"/>
        </a:solidFill>
        <a:ln>
          <a:solidFill>
            <a:srgbClr val="0096D6"/>
          </a:solidFill>
        </a:ln>
      </dgm:spPr>
    </dgm:pt>
    <dgm:pt modelId="{4E56FD74-B8F4-4758-9945-FC8F2901BA30}" type="pres">
      <dgm:prSet presAssocID="{16BA13FD-3E7B-41AB-9222-95EA5398D201}" presName="ParentSmallAccent" presStyleLbl="fgAcc1" presStyleIdx="0" presStyleCnt="1"/>
      <dgm:spPr>
        <a:solidFill>
          <a:srgbClr val="0096D6"/>
        </a:solidFill>
        <a:ln>
          <a:solidFill>
            <a:srgbClr val="0096D6"/>
          </a:solidFill>
        </a:ln>
      </dgm:spPr>
    </dgm:pt>
    <dgm:pt modelId="{605EC615-561E-46CB-81DF-12B2C9EF6A95}" type="pres">
      <dgm:prSet presAssocID="{16BA13FD-3E7B-41AB-9222-95EA5398D201}" presName="Parent" presStyleLbl="revTx" presStyleIdx="0" presStyleCnt="6">
        <dgm:presLayoutVars>
          <dgm:chMax/>
          <dgm:chPref val="4"/>
          <dgm:bulletEnabled val="1"/>
        </dgm:presLayoutVars>
      </dgm:prSet>
      <dgm:spPr/>
    </dgm:pt>
    <dgm:pt modelId="{AE1AF9F3-13A5-4929-846B-E0FD3A070A56}" type="pres">
      <dgm:prSet presAssocID="{16BA13FD-3E7B-41AB-9222-95EA5398D201}" presName="childShape" presStyleCnt="0">
        <dgm:presLayoutVars>
          <dgm:chMax val="0"/>
          <dgm:chPref val="0"/>
        </dgm:presLayoutVars>
      </dgm:prSet>
      <dgm:spPr/>
    </dgm:pt>
    <dgm:pt modelId="{E1033F6F-0107-42A1-AFD4-59989D12C0BF}" type="pres">
      <dgm:prSet presAssocID="{FA7BA671-1FEE-4D3F-A93F-63391609E805}" presName="childComposite" presStyleCnt="0">
        <dgm:presLayoutVars>
          <dgm:chMax val="0"/>
          <dgm:chPref val="0"/>
        </dgm:presLayoutVars>
      </dgm:prSet>
      <dgm:spPr/>
    </dgm:pt>
    <dgm:pt modelId="{610EE5C9-52AD-4109-81B4-2CDC5B575E4E}" type="pres">
      <dgm:prSet presAssocID="{FA7BA671-1FEE-4D3F-A93F-63391609E805}" presName="ChildAccent" presStyleLbl="solidFgAcc1" presStyleIdx="0" presStyleCnt="5"/>
      <dgm:spPr>
        <a:ln>
          <a:solidFill>
            <a:srgbClr val="0096D6"/>
          </a:solidFill>
        </a:ln>
      </dgm:spPr>
    </dgm:pt>
    <dgm:pt modelId="{46E7029E-DF7F-4537-8611-90E8A8828EE2}" type="pres">
      <dgm:prSet presAssocID="{FA7BA671-1FEE-4D3F-A93F-63391609E805}" presName="Child" presStyleLbl="revTx" presStyleIdx="1" presStyleCnt="6">
        <dgm:presLayoutVars>
          <dgm:chMax val="0"/>
          <dgm:chPref val="0"/>
          <dgm:bulletEnabled val="1"/>
        </dgm:presLayoutVars>
      </dgm:prSet>
      <dgm:spPr/>
    </dgm:pt>
    <dgm:pt modelId="{98A27EBC-E45D-4230-93A6-55B29C2805F7}" type="pres">
      <dgm:prSet presAssocID="{89E0C62E-30E9-457C-AD91-813C4AD2F6F9}" presName="childComposite" presStyleCnt="0">
        <dgm:presLayoutVars>
          <dgm:chMax val="0"/>
          <dgm:chPref val="0"/>
        </dgm:presLayoutVars>
      </dgm:prSet>
      <dgm:spPr/>
    </dgm:pt>
    <dgm:pt modelId="{D6F711BB-3C14-41B8-B0AC-086FF4C2E7CD}" type="pres">
      <dgm:prSet presAssocID="{89E0C62E-30E9-457C-AD91-813C4AD2F6F9}" presName="ChildAccent" presStyleLbl="solidFgAcc1" presStyleIdx="1" presStyleCnt="5"/>
      <dgm:spPr>
        <a:ln>
          <a:solidFill>
            <a:srgbClr val="0096D6"/>
          </a:solidFill>
        </a:ln>
      </dgm:spPr>
    </dgm:pt>
    <dgm:pt modelId="{E3033623-2E87-4206-A1E8-30BAC2B7A888}" type="pres">
      <dgm:prSet presAssocID="{89E0C62E-30E9-457C-AD91-813C4AD2F6F9}" presName="Child" presStyleLbl="revTx" presStyleIdx="2" presStyleCnt="6">
        <dgm:presLayoutVars>
          <dgm:chMax val="0"/>
          <dgm:chPref val="0"/>
          <dgm:bulletEnabled val="1"/>
        </dgm:presLayoutVars>
      </dgm:prSet>
      <dgm:spPr/>
    </dgm:pt>
    <dgm:pt modelId="{1C6E10CA-DB1E-4724-9EC3-BCB67CADD278}" type="pres">
      <dgm:prSet presAssocID="{AAC11B06-B854-45DC-86AD-D28DE0FAD8C9}" presName="childComposite" presStyleCnt="0">
        <dgm:presLayoutVars>
          <dgm:chMax val="0"/>
          <dgm:chPref val="0"/>
        </dgm:presLayoutVars>
      </dgm:prSet>
      <dgm:spPr/>
    </dgm:pt>
    <dgm:pt modelId="{3D123115-7AFC-4FAF-B278-90B49C5C0ECD}" type="pres">
      <dgm:prSet presAssocID="{AAC11B06-B854-45DC-86AD-D28DE0FAD8C9}" presName="ChildAccent" presStyleLbl="solidFgAcc1" presStyleIdx="2" presStyleCnt="5"/>
      <dgm:spPr>
        <a:ln>
          <a:solidFill>
            <a:srgbClr val="0096D6"/>
          </a:solidFill>
        </a:ln>
      </dgm:spPr>
    </dgm:pt>
    <dgm:pt modelId="{ED6AB087-BFB2-4367-859E-0C8C2B94F84C}" type="pres">
      <dgm:prSet presAssocID="{AAC11B06-B854-45DC-86AD-D28DE0FAD8C9}" presName="Child" presStyleLbl="revTx" presStyleIdx="3" presStyleCnt="6">
        <dgm:presLayoutVars>
          <dgm:chMax val="0"/>
          <dgm:chPref val="0"/>
          <dgm:bulletEnabled val="1"/>
        </dgm:presLayoutVars>
      </dgm:prSet>
      <dgm:spPr/>
    </dgm:pt>
    <dgm:pt modelId="{682252AD-DB1E-4092-AC74-EC1AD5743477}" type="pres">
      <dgm:prSet presAssocID="{490D9E0B-92AC-4B5B-A7BA-0B69E05D4D08}" presName="childComposite" presStyleCnt="0">
        <dgm:presLayoutVars>
          <dgm:chMax val="0"/>
          <dgm:chPref val="0"/>
        </dgm:presLayoutVars>
      </dgm:prSet>
      <dgm:spPr/>
    </dgm:pt>
    <dgm:pt modelId="{3E4DBF86-93B4-4EA0-AAE7-3B522F199037}" type="pres">
      <dgm:prSet presAssocID="{490D9E0B-92AC-4B5B-A7BA-0B69E05D4D08}" presName="ChildAccent" presStyleLbl="solidFgAcc1" presStyleIdx="3" presStyleCnt="5"/>
      <dgm:spPr>
        <a:ln>
          <a:solidFill>
            <a:srgbClr val="0096D6"/>
          </a:solidFill>
        </a:ln>
      </dgm:spPr>
    </dgm:pt>
    <dgm:pt modelId="{0A4721D8-46BF-4D46-9BA9-849C844F0CFB}" type="pres">
      <dgm:prSet presAssocID="{490D9E0B-92AC-4B5B-A7BA-0B69E05D4D08}" presName="Child" presStyleLbl="revTx" presStyleIdx="4" presStyleCnt="6">
        <dgm:presLayoutVars>
          <dgm:chMax val="0"/>
          <dgm:chPref val="0"/>
          <dgm:bulletEnabled val="1"/>
        </dgm:presLayoutVars>
      </dgm:prSet>
      <dgm:spPr/>
    </dgm:pt>
    <dgm:pt modelId="{90930748-D7EB-4877-A615-A8B6568C14B5}" type="pres">
      <dgm:prSet presAssocID="{FE91696F-6699-4F55-8795-AA9BB324122E}" presName="childComposite" presStyleCnt="0">
        <dgm:presLayoutVars>
          <dgm:chMax val="0"/>
          <dgm:chPref val="0"/>
        </dgm:presLayoutVars>
      </dgm:prSet>
      <dgm:spPr/>
    </dgm:pt>
    <dgm:pt modelId="{70B7366A-32A8-45F3-B888-7DFDB56F2E20}" type="pres">
      <dgm:prSet presAssocID="{FE91696F-6699-4F55-8795-AA9BB324122E}" presName="ChildAccent" presStyleLbl="solidFgAcc1" presStyleIdx="4" presStyleCnt="5"/>
      <dgm:spPr>
        <a:ln>
          <a:solidFill>
            <a:srgbClr val="0096D6"/>
          </a:solidFill>
        </a:ln>
      </dgm:spPr>
    </dgm:pt>
    <dgm:pt modelId="{33400C37-993A-44AE-BCDB-7CF9ECCF5D02}" type="pres">
      <dgm:prSet presAssocID="{FE91696F-6699-4F55-8795-AA9BB324122E}" presName="Child" presStyleLbl="revTx" presStyleIdx="5" presStyleCnt="6">
        <dgm:presLayoutVars>
          <dgm:chMax val="0"/>
          <dgm:chPref val="0"/>
          <dgm:bulletEnabled val="1"/>
        </dgm:presLayoutVars>
      </dgm:prSet>
      <dgm:spPr/>
    </dgm:pt>
  </dgm:ptLst>
  <dgm:cxnLst>
    <dgm:cxn modelId="{336E071A-3802-4D7E-89D7-EA7E6E989644}" type="presOf" srcId="{16BA13FD-3E7B-41AB-9222-95EA5398D201}" destId="{605EC615-561E-46CB-81DF-12B2C9EF6A95}" srcOrd="0" destOrd="0" presId="urn:microsoft.com/office/officeart/2008/layout/SquareAccentList"/>
    <dgm:cxn modelId="{AA41922B-2E77-4FC1-AD5D-5F06864AAEB4}" srcId="{16BA13FD-3E7B-41AB-9222-95EA5398D201}" destId="{FE91696F-6699-4F55-8795-AA9BB324122E}" srcOrd="4" destOrd="0" parTransId="{D202391A-7CCE-4024-99F0-2670D477E4C6}" sibTransId="{F72C9C53-13B7-4928-9279-FC242A0984EB}"/>
    <dgm:cxn modelId="{0F798640-E764-4847-B635-390DC9FEA239}" type="presOf" srcId="{024ED363-FB65-4E50-9415-B95D11615A34}" destId="{A61605B1-E060-487F-AB9C-ED40B672D89B}" srcOrd="0" destOrd="0" presId="urn:microsoft.com/office/officeart/2008/layout/SquareAccentList"/>
    <dgm:cxn modelId="{FB3E8A41-81F8-4398-B577-7C5F8E03284B}" srcId="{16BA13FD-3E7B-41AB-9222-95EA5398D201}" destId="{89E0C62E-30E9-457C-AD91-813C4AD2F6F9}" srcOrd="1" destOrd="0" parTransId="{E05CDB0C-EED4-42C9-A8B3-CB9C12DE5AA1}" sibTransId="{3E06B1A4-BD08-4C9E-BEA9-001CA8854855}"/>
    <dgm:cxn modelId="{97EF0C78-7159-4D2C-8734-80A3E6E7C54E}" srcId="{16BA13FD-3E7B-41AB-9222-95EA5398D201}" destId="{FA7BA671-1FEE-4D3F-A93F-63391609E805}" srcOrd="0" destOrd="0" parTransId="{852B017B-7A09-41A6-849E-C4F1CE5A15D4}" sibTransId="{DEF5BF50-63CD-4EFA-A477-7594592C0904}"/>
    <dgm:cxn modelId="{8D8FDC90-65A4-4031-8B5E-7554EA1BB511}" srcId="{16BA13FD-3E7B-41AB-9222-95EA5398D201}" destId="{AAC11B06-B854-45DC-86AD-D28DE0FAD8C9}" srcOrd="2" destOrd="0" parTransId="{61A5BC46-F7B1-4BBF-A04C-607783F21989}" sibTransId="{187E7505-4C13-4595-9B60-B4F03E7421DB}"/>
    <dgm:cxn modelId="{3AEA84AE-4718-427E-8521-08A7F7649768}" type="presOf" srcId="{490D9E0B-92AC-4B5B-A7BA-0B69E05D4D08}" destId="{0A4721D8-46BF-4D46-9BA9-849C844F0CFB}" srcOrd="0" destOrd="0" presId="urn:microsoft.com/office/officeart/2008/layout/SquareAccentList"/>
    <dgm:cxn modelId="{434C5EB9-17B9-4100-BB3E-381111EB8ECE}" srcId="{16BA13FD-3E7B-41AB-9222-95EA5398D201}" destId="{490D9E0B-92AC-4B5B-A7BA-0B69E05D4D08}" srcOrd="3" destOrd="0" parTransId="{9F40EDFE-48EC-4328-83E2-DB080939B206}" sibTransId="{00B7300E-D049-41CF-B95C-9180121B2ED8}"/>
    <dgm:cxn modelId="{8D30DEBB-CC18-4883-9EDC-5E22012A2743}" type="presOf" srcId="{89E0C62E-30E9-457C-AD91-813C4AD2F6F9}" destId="{E3033623-2E87-4206-A1E8-30BAC2B7A888}" srcOrd="0" destOrd="0" presId="urn:microsoft.com/office/officeart/2008/layout/SquareAccentList"/>
    <dgm:cxn modelId="{AFD159C1-6A2C-4D90-B764-2E2A9C47B270}" type="presOf" srcId="{AAC11B06-B854-45DC-86AD-D28DE0FAD8C9}" destId="{ED6AB087-BFB2-4367-859E-0C8C2B94F84C}" srcOrd="0" destOrd="0" presId="urn:microsoft.com/office/officeart/2008/layout/SquareAccentList"/>
    <dgm:cxn modelId="{D08DEADC-3AA5-474A-A20B-0EE708E890DF}" type="presOf" srcId="{FE91696F-6699-4F55-8795-AA9BB324122E}" destId="{33400C37-993A-44AE-BCDB-7CF9ECCF5D02}" srcOrd="0" destOrd="0" presId="urn:microsoft.com/office/officeart/2008/layout/SquareAccentList"/>
    <dgm:cxn modelId="{B74F5EE0-DA71-40A4-9BE1-4F34F6D510A9}" type="presOf" srcId="{FA7BA671-1FEE-4D3F-A93F-63391609E805}" destId="{46E7029E-DF7F-4537-8611-90E8A8828EE2}" srcOrd="0" destOrd="0" presId="urn:microsoft.com/office/officeart/2008/layout/SquareAccentList"/>
    <dgm:cxn modelId="{A6F6E7EB-26FC-4538-B1D6-5C5DF1A362FA}" srcId="{024ED363-FB65-4E50-9415-B95D11615A34}" destId="{16BA13FD-3E7B-41AB-9222-95EA5398D201}" srcOrd="0" destOrd="0" parTransId="{4190230B-B693-42A5-8555-1A3A45AA6819}" sibTransId="{C09463DC-E566-44CA-867E-4A1F9A975F4A}"/>
    <dgm:cxn modelId="{FBA80FE0-DA80-45B2-AD01-55CAADAD097F}" type="presParOf" srcId="{A61605B1-E060-487F-AB9C-ED40B672D89B}" destId="{589FE891-FC3E-4ED6-9B22-75C31F1FA64B}" srcOrd="0" destOrd="0" presId="urn:microsoft.com/office/officeart/2008/layout/SquareAccentList"/>
    <dgm:cxn modelId="{A1EA2D38-BA15-482D-AEF7-C83AA4A12AA9}" type="presParOf" srcId="{589FE891-FC3E-4ED6-9B22-75C31F1FA64B}" destId="{CEF0706A-6417-4342-AF22-6D9F5918FBE5}" srcOrd="0" destOrd="0" presId="urn:microsoft.com/office/officeart/2008/layout/SquareAccentList"/>
    <dgm:cxn modelId="{509D7011-2E5B-4253-B0C7-3163A3B180D7}" type="presParOf" srcId="{CEF0706A-6417-4342-AF22-6D9F5918FBE5}" destId="{54626648-93EE-4A94-BC65-BBC0783B3753}" srcOrd="0" destOrd="0" presId="urn:microsoft.com/office/officeart/2008/layout/SquareAccentList"/>
    <dgm:cxn modelId="{2533D3CF-FAA0-4DDF-9B72-D56E3A03AB92}" type="presParOf" srcId="{CEF0706A-6417-4342-AF22-6D9F5918FBE5}" destId="{4E56FD74-B8F4-4758-9945-FC8F2901BA30}" srcOrd="1" destOrd="0" presId="urn:microsoft.com/office/officeart/2008/layout/SquareAccentList"/>
    <dgm:cxn modelId="{68AE60F1-3C03-4794-AC58-31C022C14A76}" type="presParOf" srcId="{CEF0706A-6417-4342-AF22-6D9F5918FBE5}" destId="{605EC615-561E-46CB-81DF-12B2C9EF6A95}" srcOrd="2" destOrd="0" presId="urn:microsoft.com/office/officeart/2008/layout/SquareAccentList"/>
    <dgm:cxn modelId="{AFDD5125-5D37-489E-BD93-B88B05C1E784}" type="presParOf" srcId="{589FE891-FC3E-4ED6-9B22-75C31F1FA64B}" destId="{AE1AF9F3-13A5-4929-846B-E0FD3A070A56}" srcOrd="1" destOrd="0" presId="urn:microsoft.com/office/officeart/2008/layout/SquareAccentList"/>
    <dgm:cxn modelId="{AA86EC96-6898-4F5A-BC0B-B77F0320800D}" type="presParOf" srcId="{AE1AF9F3-13A5-4929-846B-E0FD3A070A56}" destId="{E1033F6F-0107-42A1-AFD4-59989D12C0BF}" srcOrd="0" destOrd="0" presId="urn:microsoft.com/office/officeart/2008/layout/SquareAccentList"/>
    <dgm:cxn modelId="{B70E8F3D-FD59-41E1-B619-D37C984AC424}" type="presParOf" srcId="{E1033F6F-0107-42A1-AFD4-59989D12C0BF}" destId="{610EE5C9-52AD-4109-81B4-2CDC5B575E4E}" srcOrd="0" destOrd="0" presId="urn:microsoft.com/office/officeart/2008/layout/SquareAccentList"/>
    <dgm:cxn modelId="{B7810BF1-FE56-4CFD-BE5F-32661FF7B660}" type="presParOf" srcId="{E1033F6F-0107-42A1-AFD4-59989D12C0BF}" destId="{46E7029E-DF7F-4537-8611-90E8A8828EE2}" srcOrd="1" destOrd="0" presId="urn:microsoft.com/office/officeart/2008/layout/SquareAccentList"/>
    <dgm:cxn modelId="{2FE0FAAA-732F-41D7-BF38-89974B27CC18}" type="presParOf" srcId="{AE1AF9F3-13A5-4929-846B-E0FD3A070A56}" destId="{98A27EBC-E45D-4230-93A6-55B29C2805F7}" srcOrd="1" destOrd="0" presId="urn:microsoft.com/office/officeart/2008/layout/SquareAccentList"/>
    <dgm:cxn modelId="{5723D426-1F6B-4AFB-99B2-A6C621265648}" type="presParOf" srcId="{98A27EBC-E45D-4230-93A6-55B29C2805F7}" destId="{D6F711BB-3C14-41B8-B0AC-086FF4C2E7CD}" srcOrd="0" destOrd="0" presId="urn:microsoft.com/office/officeart/2008/layout/SquareAccentList"/>
    <dgm:cxn modelId="{CDD75D63-BA90-4F9E-8461-45AFB9EB31F4}" type="presParOf" srcId="{98A27EBC-E45D-4230-93A6-55B29C2805F7}" destId="{E3033623-2E87-4206-A1E8-30BAC2B7A888}" srcOrd="1" destOrd="0" presId="urn:microsoft.com/office/officeart/2008/layout/SquareAccentList"/>
    <dgm:cxn modelId="{DD29693E-6957-4838-A735-DC5322C76125}" type="presParOf" srcId="{AE1AF9F3-13A5-4929-846B-E0FD3A070A56}" destId="{1C6E10CA-DB1E-4724-9EC3-BCB67CADD278}" srcOrd="2" destOrd="0" presId="urn:microsoft.com/office/officeart/2008/layout/SquareAccentList"/>
    <dgm:cxn modelId="{62EC1BAD-E374-4F38-BBE6-809888FF03B5}" type="presParOf" srcId="{1C6E10CA-DB1E-4724-9EC3-BCB67CADD278}" destId="{3D123115-7AFC-4FAF-B278-90B49C5C0ECD}" srcOrd="0" destOrd="0" presId="urn:microsoft.com/office/officeart/2008/layout/SquareAccentList"/>
    <dgm:cxn modelId="{E62DFF84-12DC-4C88-8F64-3D8D87248808}" type="presParOf" srcId="{1C6E10CA-DB1E-4724-9EC3-BCB67CADD278}" destId="{ED6AB087-BFB2-4367-859E-0C8C2B94F84C}" srcOrd="1" destOrd="0" presId="urn:microsoft.com/office/officeart/2008/layout/SquareAccentList"/>
    <dgm:cxn modelId="{095F7EED-53F1-4C4F-86A2-66B39DC76CD8}" type="presParOf" srcId="{AE1AF9F3-13A5-4929-846B-E0FD3A070A56}" destId="{682252AD-DB1E-4092-AC74-EC1AD5743477}" srcOrd="3" destOrd="0" presId="urn:microsoft.com/office/officeart/2008/layout/SquareAccentList"/>
    <dgm:cxn modelId="{3FD2356A-9616-4D03-90FC-25E4F5B11B33}" type="presParOf" srcId="{682252AD-DB1E-4092-AC74-EC1AD5743477}" destId="{3E4DBF86-93B4-4EA0-AAE7-3B522F199037}" srcOrd="0" destOrd="0" presId="urn:microsoft.com/office/officeart/2008/layout/SquareAccentList"/>
    <dgm:cxn modelId="{C6F6FB7E-AD75-4BF9-A3CB-5497C1577DA3}" type="presParOf" srcId="{682252AD-DB1E-4092-AC74-EC1AD5743477}" destId="{0A4721D8-46BF-4D46-9BA9-849C844F0CFB}" srcOrd="1" destOrd="0" presId="urn:microsoft.com/office/officeart/2008/layout/SquareAccentList"/>
    <dgm:cxn modelId="{BD36FA03-A218-429D-8F30-2D7552F4C11E}" type="presParOf" srcId="{AE1AF9F3-13A5-4929-846B-E0FD3A070A56}" destId="{90930748-D7EB-4877-A615-A8B6568C14B5}" srcOrd="4" destOrd="0" presId="urn:microsoft.com/office/officeart/2008/layout/SquareAccentList"/>
    <dgm:cxn modelId="{A0D865C5-3EE5-4CC3-8AFF-BDEA1C407F73}" type="presParOf" srcId="{90930748-D7EB-4877-A615-A8B6568C14B5}" destId="{70B7366A-32A8-45F3-B888-7DFDB56F2E20}" srcOrd="0" destOrd="0" presId="urn:microsoft.com/office/officeart/2008/layout/SquareAccentList"/>
    <dgm:cxn modelId="{A5BBF87C-1E38-47E9-96D9-8B70A23CE44A}" type="presParOf" srcId="{90930748-D7EB-4877-A615-A8B6568C14B5}" destId="{33400C37-993A-44AE-BCDB-7CF9ECCF5D02}" srcOrd="1" destOrd="0" presId="urn:microsoft.com/office/officeart/2008/layout/Squa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9647D4A4-739B-46CC-8138-984027348D97}"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n-US"/>
        </a:p>
      </dgm:t>
    </dgm:pt>
    <dgm:pt modelId="{33FD5928-5F4B-4843-B437-80847F4006C0}">
      <dgm:prSet phldrT="[Text]"/>
      <dgm:spPr/>
      <dgm:t>
        <a:bodyPr/>
        <a:lstStyle/>
        <a:p>
          <a:r>
            <a:rPr lang="en-US" b="1" dirty="0">
              <a:solidFill>
                <a:srgbClr val="004065"/>
              </a:solidFill>
              <a:latin typeface="Century Gothic" panose="020B0502020202020204" pitchFamily="34" charset="0"/>
            </a:rPr>
            <a:t>Made to read like a news article and start with a lead</a:t>
          </a:r>
        </a:p>
      </dgm:t>
    </dgm:pt>
    <dgm:pt modelId="{0B815CC0-35B7-499F-A96F-3AB8CCC8EF7B}" type="parTrans" cxnId="{6302AC6D-5AFE-4931-BE35-ACA45DF5A93D}">
      <dgm:prSet/>
      <dgm:spPr/>
      <dgm:t>
        <a:bodyPr/>
        <a:lstStyle/>
        <a:p>
          <a:endParaRPr lang="en-US"/>
        </a:p>
      </dgm:t>
    </dgm:pt>
    <dgm:pt modelId="{0ADC8334-4FFE-4AD3-ABA9-7B0CF4D50320}" type="sibTrans" cxnId="{6302AC6D-5AFE-4931-BE35-ACA45DF5A93D}">
      <dgm:prSet/>
      <dgm:spPr/>
      <dgm:t>
        <a:bodyPr/>
        <a:lstStyle/>
        <a:p>
          <a:endParaRPr lang="en-US"/>
        </a:p>
      </dgm:t>
    </dgm:pt>
    <dgm:pt modelId="{C21A2B58-89D6-49CF-993B-0A3024FAFFAC}">
      <dgm:prSet phldrT="[Text]" custT="1"/>
      <dgm:spPr/>
      <dgm:t>
        <a:bodyPr/>
        <a:lstStyle/>
        <a:p>
          <a:r>
            <a:rPr lang="en-US" sz="1600" dirty="0">
              <a:solidFill>
                <a:srgbClr val="004065"/>
              </a:solidFill>
              <a:latin typeface="Century Gothic" panose="020B0502020202020204" pitchFamily="34" charset="0"/>
            </a:rPr>
            <a:t>Clear headline and lead</a:t>
          </a:r>
        </a:p>
      </dgm:t>
    </dgm:pt>
    <dgm:pt modelId="{C694EF40-682A-461D-AA63-9C88307FBFC1}" type="parTrans" cxnId="{F237A917-0ED4-4501-A516-6FDC000D2E8D}">
      <dgm:prSet/>
      <dgm:spPr/>
      <dgm:t>
        <a:bodyPr/>
        <a:lstStyle/>
        <a:p>
          <a:endParaRPr lang="en-US"/>
        </a:p>
      </dgm:t>
    </dgm:pt>
    <dgm:pt modelId="{1BE4414F-29BC-4E09-80B3-9654D644025E}" type="sibTrans" cxnId="{F237A917-0ED4-4501-A516-6FDC000D2E8D}">
      <dgm:prSet/>
      <dgm:spPr/>
      <dgm:t>
        <a:bodyPr/>
        <a:lstStyle/>
        <a:p>
          <a:endParaRPr lang="en-US"/>
        </a:p>
      </dgm:t>
    </dgm:pt>
    <dgm:pt modelId="{C2A0823A-6D06-4F26-87AB-28EBE0D0702D}">
      <dgm:prSet phldrT="[Text]" custT="1"/>
      <dgm:spPr/>
      <dgm:t>
        <a:bodyPr/>
        <a:lstStyle/>
        <a:p>
          <a:r>
            <a:rPr lang="en-US" sz="1600" b="1" dirty="0">
              <a:solidFill>
                <a:srgbClr val="004065"/>
              </a:solidFill>
              <a:latin typeface="Century Gothic" panose="020B0502020202020204" pitchFamily="34" charset="0"/>
            </a:rPr>
            <a:t>W</a:t>
          </a:r>
          <a:r>
            <a:rPr lang="en-US" sz="1600" dirty="0">
              <a:solidFill>
                <a:srgbClr val="004065"/>
              </a:solidFill>
              <a:latin typeface="Century Gothic" panose="020B0502020202020204" pitchFamily="34" charset="0"/>
            </a:rPr>
            <a:t>ho did it</a:t>
          </a:r>
        </a:p>
      </dgm:t>
    </dgm:pt>
    <dgm:pt modelId="{004B88AF-34ED-41AA-A175-F855F6058B59}" type="parTrans" cxnId="{EA096638-8A51-4222-B904-3DC61EC0140A}">
      <dgm:prSet/>
      <dgm:spPr/>
      <dgm:t>
        <a:bodyPr/>
        <a:lstStyle/>
        <a:p>
          <a:endParaRPr lang="en-US"/>
        </a:p>
      </dgm:t>
    </dgm:pt>
    <dgm:pt modelId="{26DFC900-6896-4955-A2D0-71DDFCAD9F31}" type="sibTrans" cxnId="{EA096638-8A51-4222-B904-3DC61EC0140A}">
      <dgm:prSet/>
      <dgm:spPr/>
      <dgm:t>
        <a:bodyPr/>
        <a:lstStyle/>
        <a:p>
          <a:endParaRPr lang="en-US"/>
        </a:p>
      </dgm:t>
    </dgm:pt>
    <dgm:pt modelId="{B0F33FC9-48F1-46A3-B729-DB353ABB21D2}">
      <dgm:prSet phldrT="[Text]" custT="1"/>
      <dgm:spPr/>
      <dgm:t>
        <a:bodyPr/>
        <a:lstStyle/>
        <a:p>
          <a:r>
            <a:rPr lang="en-US" sz="1600" b="1" dirty="0">
              <a:solidFill>
                <a:srgbClr val="004065"/>
              </a:solidFill>
              <a:latin typeface="Century Gothic" panose="020B0502020202020204" pitchFamily="34" charset="0"/>
            </a:rPr>
            <a:t>W</a:t>
          </a:r>
          <a:r>
            <a:rPr lang="en-US" sz="1600" dirty="0">
              <a:solidFill>
                <a:srgbClr val="004065"/>
              </a:solidFill>
              <a:latin typeface="Century Gothic" panose="020B0502020202020204" pitchFamily="34" charset="0"/>
            </a:rPr>
            <a:t>hy it happened</a:t>
          </a:r>
        </a:p>
      </dgm:t>
    </dgm:pt>
    <dgm:pt modelId="{F7A6D81A-5BFB-485D-8A03-D903CFE677A4}" type="parTrans" cxnId="{847CDB38-D7A2-4ED3-8F90-B69671AB7F33}">
      <dgm:prSet/>
      <dgm:spPr/>
      <dgm:t>
        <a:bodyPr/>
        <a:lstStyle/>
        <a:p>
          <a:endParaRPr lang="en-US"/>
        </a:p>
      </dgm:t>
    </dgm:pt>
    <dgm:pt modelId="{E00A45F4-716B-488C-B996-EF862539762A}" type="sibTrans" cxnId="{847CDB38-D7A2-4ED3-8F90-B69671AB7F33}">
      <dgm:prSet/>
      <dgm:spPr/>
      <dgm:t>
        <a:bodyPr/>
        <a:lstStyle/>
        <a:p>
          <a:endParaRPr lang="en-US"/>
        </a:p>
      </dgm:t>
    </dgm:pt>
    <dgm:pt modelId="{1E56B814-E57F-45EE-BE7F-81DD6BDE99EB}">
      <dgm:prSet phldrT="[Text]" custT="1"/>
      <dgm:spPr/>
      <dgm:t>
        <a:bodyPr/>
        <a:lstStyle/>
        <a:p>
          <a:r>
            <a:rPr lang="en-US" sz="1600" b="1" dirty="0">
              <a:solidFill>
                <a:srgbClr val="004065"/>
              </a:solidFill>
              <a:latin typeface="Century Gothic" panose="020B0502020202020204" pitchFamily="34" charset="0"/>
            </a:rPr>
            <a:t>W</a:t>
          </a:r>
          <a:r>
            <a:rPr lang="en-US" sz="1600" dirty="0">
              <a:solidFill>
                <a:srgbClr val="004065"/>
              </a:solidFill>
              <a:latin typeface="Century Gothic" panose="020B0502020202020204" pitchFamily="34" charset="0"/>
            </a:rPr>
            <a:t>here it happened</a:t>
          </a:r>
        </a:p>
      </dgm:t>
    </dgm:pt>
    <dgm:pt modelId="{585E27E1-6331-4DFE-ADBC-73361AC658EF}" type="parTrans" cxnId="{375E6040-2805-4C1B-A149-5DED0F6D9D84}">
      <dgm:prSet/>
      <dgm:spPr/>
      <dgm:t>
        <a:bodyPr/>
        <a:lstStyle/>
        <a:p>
          <a:endParaRPr lang="en-US"/>
        </a:p>
      </dgm:t>
    </dgm:pt>
    <dgm:pt modelId="{5B029146-24E0-4E28-9531-A4B6527A5C46}" type="sibTrans" cxnId="{375E6040-2805-4C1B-A149-5DED0F6D9D84}">
      <dgm:prSet/>
      <dgm:spPr/>
      <dgm:t>
        <a:bodyPr/>
        <a:lstStyle/>
        <a:p>
          <a:endParaRPr lang="en-US"/>
        </a:p>
      </dgm:t>
    </dgm:pt>
    <dgm:pt modelId="{CC4AB248-4EFA-42D1-A46E-223ABC299781}">
      <dgm:prSet phldrT="[Text]" custT="1"/>
      <dgm:spPr/>
      <dgm:t>
        <a:bodyPr/>
        <a:lstStyle/>
        <a:p>
          <a:r>
            <a:rPr lang="en-US" sz="1600" b="1" dirty="0">
              <a:solidFill>
                <a:srgbClr val="004065"/>
              </a:solidFill>
              <a:latin typeface="Century Gothic" panose="020B0502020202020204" pitchFamily="34" charset="0"/>
            </a:rPr>
            <a:t>H</a:t>
          </a:r>
          <a:r>
            <a:rPr lang="en-US" sz="1600" dirty="0">
              <a:solidFill>
                <a:srgbClr val="004065"/>
              </a:solidFill>
              <a:latin typeface="Century Gothic" panose="020B0502020202020204" pitchFamily="34" charset="0"/>
            </a:rPr>
            <a:t>ow it happened</a:t>
          </a:r>
        </a:p>
      </dgm:t>
    </dgm:pt>
    <dgm:pt modelId="{1493A7DD-EC18-4929-B16B-73894D2751BB}" type="parTrans" cxnId="{1E8E30BF-4858-44B8-9E18-7256B3D055D3}">
      <dgm:prSet/>
      <dgm:spPr/>
      <dgm:t>
        <a:bodyPr/>
        <a:lstStyle/>
        <a:p>
          <a:endParaRPr lang="en-US"/>
        </a:p>
      </dgm:t>
    </dgm:pt>
    <dgm:pt modelId="{D9AE1C3F-5B0A-4C75-A095-F4372B869EE2}" type="sibTrans" cxnId="{1E8E30BF-4858-44B8-9E18-7256B3D055D3}">
      <dgm:prSet/>
      <dgm:spPr/>
      <dgm:t>
        <a:bodyPr/>
        <a:lstStyle/>
        <a:p>
          <a:endParaRPr lang="en-US"/>
        </a:p>
      </dgm:t>
    </dgm:pt>
    <dgm:pt modelId="{B9413913-7EF4-457A-A7B8-66A6163FF63E}">
      <dgm:prSet phldrT="[Text]" custT="1"/>
      <dgm:spPr/>
      <dgm:t>
        <a:bodyPr/>
        <a:lstStyle/>
        <a:p>
          <a:r>
            <a:rPr lang="en-US" sz="1600" b="1" dirty="0">
              <a:solidFill>
                <a:srgbClr val="004065"/>
              </a:solidFill>
              <a:latin typeface="Century Gothic" panose="020B0502020202020204" pitchFamily="34" charset="0"/>
            </a:rPr>
            <a:t>W</a:t>
          </a:r>
          <a:r>
            <a:rPr lang="en-US" sz="1600" dirty="0">
              <a:solidFill>
                <a:srgbClr val="004065"/>
              </a:solidFill>
              <a:latin typeface="Century Gothic" panose="020B0502020202020204" pitchFamily="34" charset="0"/>
            </a:rPr>
            <a:t>hat happened</a:t>
          </a:r>
        </a:p>
      </dgm:t>
    </dgm:pt>
    <dgm:pt modelId="{AA255C72-B820-4CAF-83B5-EEB79385F79D}" type="parTrans" cxnId="{4E6F5C71-7631-4F31-868F-953FB95A1B5F}">
      <dgm:prSet/>
      <dgm:spPr/>
      <dgm:t>
        <a:bodyPr/>
        <a:lstStyle/>
        <a:p>
          <a:endParaRPr lang="en-US"/>
        </a:p>
      </dgm:t>
    </dgm:pt>
    <dgm:pt modelId="{CFE7D4FC-9ED0-4B63-80BC-720328532728}" type="sibTrans" cxnId="{4E6F5C71-7631-4F31-868F-953FB95A1B5F}">
      <dgm:prSet/>
      <dgm:spPr/>
      <dgm:t>
        <a:bodyPr/>
        <a:lstStyle/>
        <a:p>
          <a:endParaRPr lang="en-US"/>
        </a:p>
      </dgm:t>
    </dgm:pt>
    <dgm:pt modelId="{F815FFEB-495A-4A53-A18F-871E20A8E1B3}" type="pres">
      <dgm:prSet presAssocID="{9647D4A4-739B-46CC-8138-984027348D97}" presName="layout" presStyleCnt="0">
        <dgm:presLayoutVars>
          <dgm:chMax/>
          <dgm:chPref/>
          <dgm:dir/>
          <dgm:resizeHandles/>
        </dgm:presLayoutVars>
      </dgm:prSet>
      <dgm:spPr/>
    </dgm:pt>
    <dgm:pt modelId="{21A95CDE-A85D-4417-BBC1-88F4E0B4936B}" type="pres">
      <dgm:prSet presAssocID="{33FD5928-5F4B-4843-B437-80847F4006C0}" presName="root" presStyleCnt="0">
        <dgm:presLayoutVars>
          <dgm:chMax/>
          <dgm:chPref/>
        </dgm:presLayoutVars>
      </dgm:prSet>
      <dgm:spPr/>
    </dgm:pt>
    <dgm:pt modelId="{76AF39DB-0D1E-48C5-8C36-DD481BD10F6B}" type="pres">
      <dgm:prSet presAssocID="{33FD5928-5F4B-4843-B437-80847F4006C0}" presName="rootComposite" presStyleCnt="0">
        <dgm:presLayoutVars/>
      </dgm:prSet>
      <dgm:spPr/>
    </dgm:pt>
    <dgm:pt modelId="{2275F1E4-BE14-424E-AED0-EA57D981BBCD}" type="pres">
      <dgm:prSet presAssocID="{33FD5928-5F4B-4843-B437-80847F4006C0}" presName="ParentAccent" presStyleLbl="alignNode1" presStyleIdx="0" presStyleCnt="1"/>
      <dgm:spPr>
        <a:solidFill>
          <a:srgbClr val="004065"/>
        </a:solidFill>
        <a:ln>
          <a:solidFill>
            <a:srgbClr val="004065"/>
          </a:solidFill>
        </a:ln>
      </dgm:spPr>
    </dgm:pt>
    <dgm:pt modelId="{302B6325-4A39-44F3-932C-8FD96CCCE1A5}" type="pres">
      <dgm:prSet presAssocID="{33FD5928-5F4B-4843-B437-80847F4006C0}" presName="ParentSmallAccent" presStyleLbl="fgAcc1" presStyleIdx="0" presStyleCnt="1"/>
      <dgm:spPr>
        <a:solidFill>
          <a:srgbClr val="004065"/>
        </a:solidFill>
        <a:ln>
          <a:solidFill>
            <a:srgbClr val="004065"/>
          </a:solidFill>
        </a:ln>
      </dgm:spPr>
    </dgm:pt>
    <dgm:pt modelId="{A6934664-377F-4138-8895-EBDCC565864F}" type="pres">
      <dgm:prSet presAssocID="{33FD5928-5F4B-4843-B437-80847F4006C0}" presName="Parent" presStyleLbl="revTx" presStyleIdx="0" presStyleCnt="7">
        <dgm:presLayoutVars>
          <dgm:chMax/>
          <dgm:chPref val="4"/>
          <dgm:bulletEnabled val="1"/>
        </dgm:presLayoutVars>
      </dgm:prSet>
      <dgm:spPr/>
    </dgm:pt>
    <dgm:pt modelId="{99F433AA-2451-4EC3-A066-E01EA5A5D65B}" type="pres">
      <dgm:prSet presAssocID="{33FD5928-5F4B-4843-B437-80847F4006C0}" presName="childShape" presStyleCnt="0">
        <dgm:presLayoutVars>
          <dgm:chMax val="0"/>
          <dgm:chPref val="0"/>
        </dgm:presLayoutVars>
      </dgm:prSet>
      <dgm:spPr/>
    </dgm:pt>
    <dgm:pt modelId="{DD1E2D0C-2034-4D75-AC86-0A4B3A41F35F}" type="pres">
      <dgm:prSet presAssocID="{C21A2B58-89D6-49CF-993B-0A3024FAFFAC}" presName="childComposite" presStyleCnt="0">
        <dgm:presLayoutVars>
          <dgm:chMax val="0"/>
          <dgm:chPref val="0"/>
        </dgm:presLayoutVars>
      </dgm:prSet>
      <dgm:spPr/>
    </dgm:pt>
    <dgm:pt modelId="{437A9EAC-0AC3-446E-8B21-4A3BA854E581}" type="pres">
      <dgm:prSet presAssocID="{C21A2B58-89D6-49CF-993B-0A3024FAFFAC}" presName="ChildAccent" presStyleLbl="solidFgAcc1" presStyleIdx="0" presStyleCnt="6"/>
      <dgm:spPr>
        <a:noFill/>
        <a:ln>
          <a:solidFill>
            <a:srgbClr val="004065"/>
          </a:solidFill>
        </a:ln>
      </dgm:spPr>
    </dgm:pt>
    <dgm:pt modelId="{1D38A86D-FC81-4445-BE7C-68FA6BF874E2}" type="pres">
      <dgm:prSet presAssocID="{C21A2B58-89D6-49CF-993B-0A3024FAFFAC}" presName="Child" presStyleLbl="revTx" presStyleIdx="1" presStyleCnt="7">
        <dgm:presLayoutVars>
          <dgm:chMax val="0"/>
          <dgm:chPref val="0"/>
          <dgm:bulletEnabled val="1"/>
        </dgm:presLayoutVars>
      </dgm:prSet>
      <dgm:spPr/>
    </dgm:pt>
    <dgm:pt modelId="{F022549C-39EA-4407-B6D6-D84C5A283DFE}" type="pres">
      <dgm:prSet presAssocID="{B9413913-7EF4-457A-A7B8-66A6163FF63E}" presName="childComposite" presStyleCnt="0">
        <dgm:presLayoutVars>
          <dgm:chMax val="0"/>
          <dgm:chPref val="0"/>
        </dgm:presLayoutVars>
      </dgm:prSet>
      <dgm:spPr/>
    </dgm:pt>
    <dgm:pt modelId="{F98E7792-6542-4D96-8C64-ABA604CBAA3E}" type="pres">
      <dgm:prSet presAssocID="{B9413913-7EF4-457A-A7B8-66A6163FF63E}" presName="ChildAccent" presStyleLbl="solidFgAcc1" presStyleIdx="1" presStyleCnt="6"/>
      <dgm:spPr>
        <a:ln>
          <a:solidFill>
            <a:srgbClr val="004065"/>
          </a:solidFill>
        </a:ln>
      </dgm:spPr>
    </dgm:pt>
    <dgm:pt modelId="{CA26EA96-2F01-46F4-BC4A-B53A316A421C}" type="pres">
      <dgm:prSet presAssocID="{B9413913-7EF4-457A-A7B8-66A6163FF63E}" presName="Child" presStyleLbl="revTx" presStyleIdx="2" presStyleCnt="7">
        <dgm:presLayoutVars>
          <dgm:chMax val="0"/>
          <dgm:chPref val="0"/>
          <dgm:bulletEnabled val="1"/>
        </dgm:presLayoutVars>
      </dgm:prSet>
      <dgm:spPr/>
    </dgm:pt>
    <dgm:pt modelId="{29F902CD-4270-47AC-B249-51B06AFE3D2D}" type="pres">
      <dgm:prSet presAssocID="{C2A0823A-6D06-4F26-87AB-28EBE0D0702D}" presName="childComposite" presStyleCnt="0">
        <dgm:presLayoutVars>
          <dgm:chMax val="0"/>
          <dgm:chPref val="0"/>
        </dgm:presLayoutVars>
      </dgm:prSet>
      <dgm:spPr/>
    </dgm:pt>
    <dgm:pt modelId="{86B9C145-2595-4FCA-8728-730081D2022A}" type="pres">
      <dgm:prSet presAssocID="{C2A0823A-6D06-4F26-87AB-28EBE0D0702D}" presName="ChildAccent" presStyleLbl="solidFgAcc1" presStyleIdx="2" presStyleCnt="6"/>
      <dgm:spPr>
        <a:noFill/>
        <a:ln>
          <a:solidFill>
            <a:srgbClr val="004065"/>
          </a:solidFill>
        </a:ln>
      </dgm:spPr>
    </dgm:pt>
    <dgm:pt modelId="{0FCC8BFD-BB2E-4F08-9520-74B01FDA7930}" type="pres">
      <dgm:prSet presAssocID="{C2A0823A-6D06-4F26-87AB-28EBE0D0702D}" presName="Child" presStyleLbl="revTx" presStyleIdx="3" presStyleCnt="7">
        <dgm:presLayoutVars>
          <dgm:chMax val="0"/>
          <dgm:chPref val="0"/>
          <dgm:bulletEnabled val="1"/>
        </dgm:presLayoutVars>
      </dgm:prSet>
      <dgm:spPr/>
    </dgm:pt>
    <dgm:pt modelId="{9E48DA8C-0B94-4558-BB77-8F59813292F3}" type="pres">
      <dgm:prSet presAssocID="{B0F33FC9-48F1-46A3-B729-DB353ABB21D2}" presName="childComposite" presStyleCnt="0">
        <dgm:presLayoutVars>
          <dgm:chMax val="0"/>
          <dgm:chPref val="0"/>
        </dgm:presLayoutVars>
      </dgm:prSet>
      <dgm:spPr/>
    </dgm:pt>
    <dgm:pt modelId="{CE530977-3262-4E53-98CB-BFC9D79766A8}" type="pres">
      <dgm:prSet presAssocID="{B0F33FC9-48F1-46A3-B729-DB353ABB21D2}" presName="ChildAccent" presStyleLbl="solidFgAcc1" presStyleIdx="3" presStyleCnt="6"/>
      <dgm:spPr>
        <a:noFill/>
        <a:ln>
          <a:solidFill>
            <a:srgbClr val="004065"/>
          </a:solidFill>
        </a:ln>
      </dgm:spPr>
    </dgm:pt>
    <dgm:pt modelId="{FCADABAD-E45C-4187-AC18-5CD34B2EFB1B}" type="pres">
      <dgm:prSet presAssocID="{B0F33FC9-48F1-46A3-B729-DB353ABB21D2}" presName="Child" presStyleLbl="revTx" presStyleIdx="4" presStyleCnt="7">
        <dgm:presLayoutVars>
          <dgm:chMax val="0"/>
          <dgm:chPref val="0"/>
          <dgm:bulletEnabled val="1"/>
        </dgm:presLayoutVars>
      </dgm:prSet>
      <dgm:spPr/>
    </dgm:pt>
    <dgm:pt modelId="{16F3E7E3-9366-4468-8D4F-FEFAFB50F882}" type="pres">
      <dgm:prSet presAssocID="{1E56B814-E57F-45EE-BE7F-81DD6BDE99EB}" presName="childComposite" presStyleCnt="0">
        <dgm:presLayoutVars>
          <dgm:chMax val="0"/>
          <dgm:chPref val="0"/>
        </dgm:presLayoutVars>
      </dgm:prSet>
      <dgm:spPr/>
    </dgm:pt>
    <dgm:pt modelId="{04924509-A934-4A59-9F25-0762D460CEB4}" type="pres">
      <dgm:prSet presAssocID="{1E56B814-E57F-45EE-BE7F-81DD6BDE99EB}" presName="ChildAccent" presStyleLbl="solidFgAcc1" presStyleIdx="4" presStyleCnt="6"/>
      <dgm:spPr>
        <a:noFill/>
        <a:ln>
          <a:solidFill>
            <a:srgbClr val="004065"/>
          </a:solidFill>
        </a:ln>
      </dgm:spPr>
    </dgm:pt>
    <dgm:pt modelId="{11942CC6-8585-4A03-B785-E9EF766F881B}" type="pres">
      <dgm:prSet presAssocID="{1E56B814-E57F-45EE-BE7F-81DD6BDE99EB}" presName="Child" presStyleLbl="revTx" presStyleIdx="5" presStyleCnt="7">
        <dgm:presLayoutVars>
          <dgm:chMax val="0"/>
          <dgm:chPref val="0"/>
          <dgm:bulletEnabled val="1"/>
        </dgm:presLayoutVars>
      </dgm:prSet>
      <dgm:spPr/>
    </dgm:pt>
    <dgm:pt modelId="{2B336F99-9E0E-4EF8-B656-62A5F9B05850}" type="pres">
      <dgm:prSet presAssocID="{CC4AB248-4EFA-42D1-A46E-223ABC299781}" presName="childComposite" presStyleCnt="0">
        <dgm:presLayoutVars>
          <dgm:chMax val="0"/>
          <dgm:chPref val="0"/>
        </dgm:presLayoutVars>
      </dgm:prSet>
      <dgm:spPr/>
    </dgm:pt>
    <dgm:pt modelId="{3FA7B709-02A8-4FF6-8C26-715FCF379525}" type="pres">
      <dgm:prSet presAssocID="{CC4AB248-4EFA-42D1-A46E-223ABC299781}" presName="ChildAccent" presStyleLbl="solidFgAcc1" presStyleIdx="5" presStyleCnt="6"/>
      <dgm:spPr>
        <a:noFill/>
        <a:ln>
          <a:solidFill>
            <a:srgbClr val="004065"/>
          </a:solidFill>
        </a:ln>
      </dgm:spPr>
    </dgm:pt>
    <dgm:pt modelId="{20000073-9312-4C74-BE51-09A70621E016}" type="pres">
      <dgm:prSet presAssocID="{CC4AB248-4EFA-42D1-A46E-223ABC299781}" presName="Child" presStyleLbl="revTx" presStyleIdx="6" presStyleCnt="7">
        <dgm:presLayoutVars>
          <dgm:chMax val="0"/>
          <dgm:chPref val="0"/>
          <dgm:bulletEnabled val="1"/>
        </dgm:presLayoutVars>
      </dgm:prSet>
      <dgm:spPr/>
    </dgm:pt>
  </dgm:ptLst>
  <dgm:cxnLst>
    <dgm:cxn modelId="{F237A917-0ED4-4501-A516-6FDC000D2E8D}" srcId="{33FD5928-5F4B-4843-B437-80847F4006C0}" destId="{C21A2B58-89D6-49CF-993B-0A3024FAFFAC}" srcOrd="0" destOrd="0" parTransId="{C694EF40-682A-461D-AA63-9C88307FBFC1}" sibTransId="{1BE4414F-29BC-4E09-80B3-9654D644025E}"/>
    <dgm:cxn modelId="{10782B19-943A-48E0-B423-2AF056FE9925}" type="presOf" srcId="{CC4AB248-4EFA-42D1-A46E-223ABC299781}" destId="{20000073-9312-4C74-BE51-09A70621E016}" srcOrd="0" destOrd="0" presId="urn:microsoft.com/office/officeart/2008/layout/SquareAccentList"/>
    <dgm:cxn modelId="{E0BEAB28-57EA-4712-A8F5-33BFB486C45F}" type="presOf" srcId="{33FD5928-5F4B-4843-B437-80847F4006C0}" destId="{A6934664-377F-4138-8895-EBDCC565864F}" srcOrd="0" destOrd="0" presId="urn:microsoft.com/office/officeart/2008/layout/SquareAccentList"/>
    <dgm:cxn modelId="{36923E2D-C763-4F6D-B265-489725F088C5}" type="presOf" srcId="{B9413913-7EF4-457A-A7B8-66A6163FF63E}" destId="{CA26EA96-2F01-46F4-BC4A-B53A316A421C}" srcOrd="0" destOrd="0" presId="urn:microsoft.com/office/officeart/2008/layout/SquareAccentList"/>
    <dgm:cxn modelId="{EA096638-8A51-4222-B904-3DC61EC0140A}" srcId="{33FD5928-5F4B-4843-B437-80847F4006C0}" destId="{C2A0823A-6D06-4F26-87AB-28EBE0D0702D}" srcOrd="2" destOrd="0" parTransId="{004B88AF-34ED-41AA-A175-F855F6058B59}" sibTransId="{26DFC900-6896-4955-A2D0-71DDFCAD9F31}"/>
    <dgm:cxn modelId="{847CDB38-D7A2-4ED3-8F90-B69671AB7F33}" srcId="{33FD5928-5F4B-4843-B437-80847F4006C0}" destId="{B0F33FC9-48F1-46A3-B729-DB353ABB21D2}" srcOrd="3" destOrd="0" parTransId="{F7A6D81A-5BFB-485D-8A03-D903CFE677A4}" sibTransId="{E00A45F4-716B-488C-B996-EF862539762A}"/>
    <dgm:cxn modelId="{375E6040-2805-4C1B-A149-5DED0F6D9D84}" srcId="{33FD5928-5F4B-4843-B437-80847F4006C0}" destId="{1E56B814-E57F-45EE-BE7F-81DD6BDE99EB}" srcOrd="4" destOrd="0" parTransId="{585E27E1-6331-4DFE-ADBC-73361AC658EF}" sibTransId="{5B029146-24E0-4E28-9531-A4B6527A5C46}"/>
    <dgm:cxn modelId="{A379B949-ADE3-4B17-A634-23393772079A}" type="presOf" srcId="{B0F33FC9-48F1-46A3-B729-DB353ABB21D2}" destId="{FCADABAD-E45C-4187-AC18-5CD34B2EFB1B}" srcOrd="0" destOrd="0" presId="urn:microsoft.com/office/officeart/2008/layout/SquareAccentList"/>
    <dgm:cxn modelId="{81CF536C-9A8B-434B-9105-D171F4D33581}" type="presOf" srcId="{C21A2B58-89D6-49CF-993B-0A3024FAFFAC}" destId="{1D38A86D-FC81-4445-BE7C-68FA6BF874E2}" srcOrd="0" destOrd="0" presId="urn:microsoft.com/office/officeart/2008/layout/SquareAccentList"/>
    <dgm:cxn modelId="{6302AC6D-5AFE-4931-BE35-ACA45DF5A93D}" srcId="{9647D4A4-739B-46CC-8138-984027348D97}" destId="{33FD5928-5F4B-4843-B437-80847F4006C0}" srcOrd="0" destOrd="0" parTransId="{0B815CC0-35B7-499F-A96F-3AB8CCC8EF7B}" sibTransId="{0ADC8334-4FFE-4AD3-ABA9-7B0CF4D50320}"/>
    <dgm:cxn modelId="{10D4B86F-E762-46BD-878B-94DBA73EC06E}" type="presOf" srcId="{C2A0823A-6D06-4F26-87AB-28EBE0D0702D}" destId="{0FCC8BFD-BB2E-4F08-9520-74B01FDA7930}" srcOrd="0" destOrd="0" presId="urn:microsoft.com/office/officeart/2008/layout/SquareAccentList"/>
    <dgm:cxn modelId="{4E6F5C71-7631-4F31-868F-953FB95A1B5F}" srcId="{33FD5928-5F4B-4843-B437-80847F4006C0}" destId="{B9413913-7EF4-457A-A7B8-66A6163FF63E}" srcOrd="1" destOrd="0" parTransId="{AA255C72-B820-4CAF-83B5-EEB79385F79D}" sibTransId="{CFE7D4FC-9ED0-4B63-80BC-720328532728}"/>
    <dgm:cxn modelId="{E32B4E9D-FAD7-4993-9FCF-625A40EF72BE}" type="presOf" srcId="{9647D4A4-739B-46CC-8138-984027348D97}" destId="{F815FFEB-495A-4A53-A18F-871E20A8E1B3}" srcOrd="0" destOrd="0" presId="urn:microsoft.com/office/officeart/2008/layout/SquareAccentList"/>
    <dgm:cxn modelId="{22860DA4-6EB4-4E69-B9E1-62D6FDF59233}" type="presOf" srcId="{1E56B814-E57F-45EE-BE7F-81DD6BDE99EB}" destId="{11942CC6-8585-4A03-B785-E9EF766F881B}" srcOrd="0" destOrd="0" presId="urn:microsoft.com/office/officeart/2008/layout/SquareAccentList"/>
    <dgm:cxn modelId="{1E8E30BF-4858-44B8-9E18-7256B3D055D3}" srcId="{33FD5928-5F4B-4843-B437-80847F4006C0}" destId="{CC4AB248-4EFA-42D1-A46E-223ABC299781}" srcOrd="5" destOrd="0" parTransId="{1493A7DD-EC18-4929-B16B-73894D2751BB}" sibTransId="{D9AE1C3F-5B0A-4C75-A095-F4372B869EE2}"/>
    <dgm:cxn modelId="{7FD8023E-A407-4655-A312-A507EF1D09DE}" type="presParOf" srcId="{F815FFEB-495A-4A53-A18F-871E20A8E1B3}" destId="{21A95CDE-A85D-4417-BBC1-88F4E0B4936B}" srcOrd="0" destOrd="0" presId="urn:microsoft.com/office/officeart/2008/layout/SquareAccentList"/>
    <dgm:cxn modelId="{8432B781-2002-460F-98E9-64C525457778}" type="presParOf" srcId="{21A95CDE-A85D-4417-BBC1-88F4E0B4936B}" destId="{76AF39DB-0D1E-48C5-8C36-DD481BD10F6B}" srcOrd="0" destOrd="0" presId="urn:microsoft.com/office/officeart/2008/layout/SquareAccentList"/>
    <dgm:cxn modelId="{CFAFBDE4-3933-4EF5-B7C8-E20F14226010}" type="presParOf" srcId="{76AF39DB-0D1E-48C5-8C36-DD481BD10F6B}" destId="{2275F1E4-BE14-424E-AED0-EA57D981BBCD}" srcOrd="0" destOrd="0" presId="urn:microsoft.com/office/officeart/2008/layout/SquareAccentList"/>
    <dgm:cxn modelId="{E223B2A0-657C-4B9B-87B3-28A60CF5F953}" type="presParOf" srcId="{76AF39DB-0D1E-48C5-8C36-DD481BD10F6B}" destId="{302B6325-4A39-44F3-932C-8FD96CCCE1A5}" srcOrd="1" destOrd="0" presId="urn:microsoft.com/office/officeart/2008/layout/SquareAccentList"/>
    <dgm:cxn modelId="{F5BB802E-6475-4929-A2EC-90375D3E1B07}" type="presParOf" srcId="{76AF39DB-0D1E-48C5-8C36-DD481BD10F6B}" destId="{A6934664-377F-4138-8895-EBDCC565864F}" srcOrd="2" destOrd="0" presId="urn:microsoft.com/office/officeart/2008/layout/SquareAccentList"/>
    <dgm:cxn modelId="{24B8ACAD-86CB-402F-9294-924F32BAD52A}" type="presParOf" srcId="{21A95CDE-A85D-4417-BBC1-88F4E0B4936B}" destId="{99F433AA-2451-4EC3-A066-E01EA5A5D65B}" srcOrd="1" destOrd="0" presId="urn:microsoft.com/office/officeart/2008/layout/SquareAccentList"/>
    <dgm:cxn modelId="{63D7D997-9ABD-46A9-86CC-82635226DEED}" type="presParOf" srcId="{99F433AA-2451-4EC3-A066-E01EA5A5D65B}" destId="{DD1E2D0C-2034-4D75-AC86-0A4B3A41F35F}" srcOrd="0" destOrd="0" presId="urn:microsoft.com/office/officeart/2008/layout/SquareAccentList"/>
    <dgm:cxn modelId="{E3033D7E-0F4D-47AE-A176-4EBE5AC7BE35}" type="presParOf" srcId="{DD1E2D0C-2034-4D75-AC86-0A4B3A41F35F}" destId="{437A9EAC-0AC3-446E-8B21-4A3BA854E581}" srcOrd="0" destOrd="0" presId="urn:microsoft.com/office/officeart/2008/layout/SquareAccentList"/>
    <dgm:cxn modelId="{AD02E6D2-B25A-49D8-845B-0E14C9FBE80E}" type="presParOf" srcId="{DD1E2D0C-2034-4D75-AC86-0A4B3A41F35F}" destId="{1D38A86D-FC81-4445-BE7C-68FA6BF874E2}" srcOrd="1" destOrd="0" presId="urn:microsoft.com/office/officeart/2008/layout/SquareAccentList"/>
    <dgm:cxn modelId="{6FDBDF87-0EAE-4D21-94E9-149807A57FBC}" type="presParOf" srcId="{99F433AA-2451-4EC3-A066-E01EA5A5D65B}" destId="{F022549C-39EA-4407-B6D6-D84C5A283DFE}" srcOrd="1" destOrd="0" presId="urn:microsoft.com/office/officeart/2008/layout/SquareAccentList"/>
    <dgm:cxn modelId="{15073142-AAC4-492F-8B3B-87110BD1E179}" type="presParOf" srcId="{F022549C-39EA-4407-B6D6-D84C5A283DFE}" destId="{F98E7792-6542-4D96-8C64-ABA604CBAA3E}" srcOrd="0" destOrd="0" presId="urn:microsoft.com/office/officeart/2008/layout/SquareAccentList"/>
    <dgm:cxn modelId="{C1266407-CA89-4308-8283-F03FBEDFF1BF}" type="presParOf" srcId="{F022549C-39EA-4407-B6D6-D84C5A283DFE}" destId="{CA26EA96-2F01-46F4-BC4A-B53A316A421C}" srcOrd="1" destOrd="0" presId="urn:microsoft.com/office/officeart/2008/layout/SquareAccentList"/>
    <dgm:cxn modelId="{8128405E-B7B4-4E2B-87A9-76B32CABA2CE}" type="presParOf" srcId="{99F433AA-2451-4EC3-A066-E01EA5A5D65B}" destId="{29F902CD-4270-47AC-B249-51B06AFE3D2D}" srcOrd="2" destOrd="0" presId="urn:microsoft.com/office/officeart/2008/layout/SquareAccentList"/>
    <dgm:cxn modelId="{92C4C01A-053C-4A9E-B4D8-E7559FFCD50F}" type="presParOf" srcId="{29F902CD-4270-47AC-B249-51B06AFE3D2D}" destId="{86B9C145-2595-4FCA-8728-730081D2022A}" srcOrd="0" destOrd="0" presId="urn:microsoft.com/office/officeart/2008/layout/SquareAccentList"/>
    <dgm:cxn modelId="{ABF0E395-BC22-4997-A7C1-B53B89738A10}" type="presParOf" srcId="{29F902CD-4270-47AC-B249-51B06AFE3D2D}" destId="{0FCC8BFD-BB2E-4F08-9520-74B01FDA7930}" srcOrd="1" destOrd="0" presId="urn:microsoft.com/office/officeart/2008/layout/SquareAccentList"/>
    <dgm:cxn modelId="{A74B8FD5-2B47-40BC-886C-D6946C733DAE}" type="presParOf" srcId="{99F433AA-2451-4EC3-A066-E01EA5A5D65B}" destId="{9E48DA8C-0B94-4558-BB77-8F59813292F3}" srcOrd="3" destOrd="0" presId="urn:microsoft.com/office/officeart/2008/layout/SquareAccentList"/>
    <dgm:cxn modelId="{8F4CCED2-4252-4349-B19B-A273BF709852}" type="presParOf" srcId="{9E48DA8C-0B94-4558-BB77-8F59813292F3}" destId="{CE530977-3262-4E53-98CB-BFC9D79766A8}" srcOrd="0" destOrd="0" presId="urn:microsoft.com/office/officeart/2008/layout/SquareAccentList"/>
    <dgm:cxn modelId="{CC38AB34-2B02-482C-BA2E-24D59B76EFF4}" type="presParOf" srcId="{9E48DA8C-0B94-4558-BB77-8F59813292F3}" destId="{FCADABAD-E45C-4187-AC18-5CD34B2EFB1B}" srcOrd="1" destOrd="0" presId="urn:microsoft.com/office/officeart/2008/layout/SquareAccentList"/>
    <dgm:cxn modelId="{2269FF3F-AB04-4502-A262-5B6664442D46}" type="presParOf" srcId="{99F433AA-2451-4EC3-A066-E01EA5A5D65B}" destId="{16F3E7E3-9366-4468-8D4F-FEFAFB50F882}" srcOrd="4" destOrd="0" presId="urn:microsoft.com/office/officeart/2008/layout/SquareAccentList"/>
    <dgm:cxn modelId="{28D5A5EA-A70D-493C-8207-BA638585CB0A}" type="presParOf" srcId="{16F3E7E3-9366-4468-8D4F-FEFAFB50F882}" destId="{04924509-A934-4A59-9F25-0762D460CEB4}" srcOrd="0" destOrd="0" presId="urn:microsoft.com/office/officeart/2008/layout/SquareAccentList"/>
    <dgm:cxn modelId="{E93E7797-540F-4F12-839D-E70AA05D6717}" type="presParOf" srcId="{16F3E7E3-9366-4468-8D4F-FEFAFB50F882}" destId="{11942CC6-8585-4A03-B785-E9EF766F881B}" srcOrd="1" destOrd="0" presId="urn:microsoft.com/office/officeart/2008/layout/SquareAccentList"/>
    <dgm:cxn modelId="{372DA2DA-18FA-4C00-AF39-F7FB9AD7FA04}" type="presParOf" srcId="{99F433AA-2451-4EC3-A066-E01EA5A5D65B}" destId="{2B336F99-9E0E-4EF8-B656-62A5F9B05850}" srcOrd="5" destOrd="0" presId="urn:microsoft.com/office/officeart/2008/layout/SquareAccentList"/>
    <dgm:cxn modelId="{81592FFF-F69A-4B3C-8FEB-7733AA9428E9}" type="presParOf" srcId="{2B336F99-9E0E-4EF8-B656-62A5F9B05850}" destId="{3FA7B709-02A8-4FF6-8C26-715FCF379525}" srcOrd="0" destOrd="0" presId="urn:microsoft.com/office/officeart/2008/layout/SquareAccentList"/>
    <dgm:cxn modelId="{7588C08F-257B-420B-9989-5BEEF9F723BA}" type="presParOf" srcId="{2B336F99-9E0E-4EF8-B656-62A5F9B05850}" destId="{20000073-9312-4C74-BE51-09A70621E016}" srcOrd="1" destOrd="0" presId="urn:microsoft.com/office/officeart/2008/layout/Squa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9647D4A4-739B-46CC-8138-984027348D97}"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n-US"/>
        </a:p>
      </dgm:t>
    </dgm:pt>
    <dgm:pt modelId="{33FD5928-5F4B-4843-B437-80847F4006C0}">
      <dgm:prSet phldrT="[Text]" custT="1"/>
      <dgm:spPr/>
      <dgm:t>
        <a:bodyPr/>
        <a:lstStyle/>
        <a:p>
          <a:r>
            <a:rPr lang="en-US" sz="1800" b="1" dirty="0">
              <a:solidFill>
                <a:srgbClr val="004065"/>
              </a:solidFill>
              <a:latin typeface="Century Gothic" panose="020B0502020202020204" pitchFamily="34" charset="0"/>
            </a:rPr>
            <a:t>Emphasize what makes your press release important</a:t>
          </a:r>
        </a:p>
      </dgm:t>
    </dgm:pt>
    <dgm:pt modelId="{0B815CC0-35B7-499F-A96F-3AB8CCC8EF7B}" type="parTrans" cxnId="{6302AC6D-5AFE-4931-BE35-ACA45DF5A93D}">
      <dgm:prSet/>
      <dgm:spPr/>
      <dgm:t>
        <a:bodyPr/>
        <a:lstStyle/>
        <a:p>
          <a:endParaRPr lang="en-US"/>
        </a:p>
      </dgm:t>
    </dgm:pt>
    <dgm:pt modelId="{0ADC8334-4FFE-4AD3-ABA9-7B0CF4D50320}" type="sibTrans" cxnId="{6302AC6D-5AFE-4931-BE35-ACA45DF5A93D}">
      <dgm:prSet/>
      <dgm:spPr/>
      <dgm:t>
        <a:bodyPr/>
        <a:lstStyle/>
        <a:p>
          <a:endParaRPr lang="en-US"/>
        </a:p>
      </dgm:t>
    </dgm:pt>
    <dgm:pt modelId="{818ECCF5-B49D-472B-AD12-60EE1ED98E3B}">
      <dgm:prSet phldrT="[Text]" custT="1"/>
      <dgm:spPr/>
      <dgm:t>
        <a:bodyPr/>
        <a:lstStyle/>
        <a:p>
          <a:r>
            <a:rPr lang="en-US" sz="1600" dirty="0">
              <a:solidFill>
                <a:srgbClr val="004065"/>
              </a:solidFill>
              <a:latin typeface="Century Gothic" panose="020B0502020202020204" pitchFamily="34" charset="0"/>
            </a:rPr>
            <a:t>Attention grabbing</a:t>
          </a:r>
        </a:p>
      </dgm:t>
    </dgm:pt>
    <dgm:pt modelId="{7776B93A-D57D-42D9-AAEE-30DDCFCA6FAC}" type="parTrans" cxnId="{C29DD0AC-41D2-4724-A065-4D37299469CB}">
      <dgm:prSet/>
      <dgm:spPr/>
      <dgm:t>
        <a:bodyPr/>
        <a:lstStyle/>
        <a:p>
          <a:endParaRPr lang="en-US"/>
        </a:p>
      </dgm:t>
    </dgm:pt>
    <dgm:pt modelId="{5384596D-6615-4F86-90ED-F499B117EC2A}" type="sibTrans" cxnId="{C29DD0AC-41D2-4724-A065-4D37299469CB}">
      <dgm:prSet/>
      <dgm:spPr/>
      <dgm:t>
        <a:bodyPr/>
        <a:lstStyle/>
        <a:p>
          <a:endParaRPr lang="en-US"/>
        </a:p>
      </dgm:t>
    </dgm:pt>
    <dgm:pt modelId="{B0BC949C-6A31-437C-AFF8-39C49B95E1C1}">
      <dgm:prSet phldrT="[Text]" custT="1"/>
      <dgm:spPr/>
      <dgm:t>
        <a:bodyPr/>
        <a:lstStyle/>
        <a:p>
          <a:r>
            <a:rPr lang="en-US" sz="1600" dirty="0">
              <a:solidFill>
                <a:srgbClr val="004065"/>
              </a:solidFill>
              <a:latin typeface="Century Gothic" panose="020B0502020202020204" pitchFamily="34" charset="0"/>
            </a:rPr>
            <a:t>Importance to the community</a:t>
          </a:r>
        </a:p>
      </dgm:t>
    </dgm:pt>
    <dgm:pt modelId="{D6F16640-D82B-4662-9F24-51492A89CEEB}" type="parTrans" cxnId="{716CD2F6-798B-496B-A7E1-E65FEB36C624}">
      <dgm:prSet/>
      <dgm:spPr/>
      <dgm:t>
        <a:bodyPr/>
        <a:lstStyle/>
        <a:p>
          <a:endParaRPr lang="en-US"/>
        </a:p>
      </dgm:t>
    </dgm:pt>
    <dgm:pt modelId="{90EABCB7-E29C-40C1-916B-485FE7B1E742}" type="sibTrans" cxnId="{716CD2F6-798B-496B-A7E1-E65FEB36C624}">
      <dgm:prSet/>
      <dgm:spPr/>
      <dgm:t>
        <a:bodyPr/>
        <a:lstStyle/>
        <a:p>
          <a:endParaRPr lang="en-US"/>
        </a:p>
      </dgm:t>
    </dgm:pt>
    <dgm:pt modelId="{BCAEA548-6283-4301-99DF-F5CE67FA8F91}">
      <dgm:prSet phldrT="[Text]" custT="1"/>
      <dgm:spPr/>
      <dgm:t>
        <a:bodyPr/>
        <a:lstStyle/>
        <a:p>
          <a:r>
            <a:rPr lang="en-US" sz="1600" dirty="0">
              <a:solidFill>
                <a:srgbClr val="004065"/>
              </a:solidFill>
              <a:latin typeface="Century Gothic" panose="020B0502020202020204" pitchFamily="34" charset="0"/>
            </a:rPr>
            <a:t>Why people should care</a:t>
          </a:r>
        </a:p>
      </dgm:t>
    </dgm:pt>
    <dgm:pt modelId="{3800C0B1-18A5-43D7-8B01-266085012743}" type="parTrans" cxnId="{B086D721-2FE2-43EE-B1B3-B18631723238}">
      <dgm:prSet/>
      <dgm:spPr/>
      <dgm:t>
        <a:bodyPr/>
        <a:lstStyle/>
        <a:p>
          <a:endParaRPr lang="en-US"/>
        </a:p>
      </dgm:t>
    </dgm:pt>
    <dgm:pt modelId="{CBFB86A3-8A25-40D7-BD60-58F8A296907B}" type="sibTrans" cxnId="{B086D721-2FE2-43EE-B1B3-B18631723238}">
      <dgm:prSet/>
      <dgm:spPr/>
      <dgm:t>
        <a:bodyPr/>
        <a:lstStyle/>
        <a:p>
          <a:endParaRPr lang="en-US"/>
        </a:p>
      </dgm:t>
    </dgm:pt>
    <dgm:pt modelId="{F815FFEB-495A-4A53-A18F-871E20A8E1B3}" type="pres">
      <dgm:prSet presAssocID="{9647D4A4-739B-46CC-8138-984027348D97}" presName="layout" presStyleCnt="0">
        <dgm:presLayoutVars>
          <dgm:chMax/>
          <dgm:chPref/>
          <dgm:dir/>
          <dgm:resizeHandles/>
        </dgm:presLayoutVars>
      </dgm:prSet>
      <dgm:spPr/>
    </dgm:pt>
    <dgm:pt modelId="{21A95CDE-A85D-4417-BBC1-88F4E0B4936B}" type="pres">
      <dgm:prSet presAssocID="{33FD5928-5F4B-4843-B437-80847F4006C0}" presName="root" presStyleCnt="0">
        <dgm:presLayoutVars>
          <dgm:chMax/>
          <dgm:chPref/>
        </dgm:presLayoutVars>
      </dgm:prSet>
      <dgm:spPr/>
    </dgm:pt>
    <dgm:pt modelId="{76AF39DB-0D1E-48C5-8C36-DD481BD10F6B}" type="pres">
      <dgm:prSet presAssocID="{33FD5928-5F4B-4843-B437-80847F4006C0}" presName="rootComposite" presStyleCnt="0">
        <dgm:presLayoutVars/>
      </dgm:prSet>
      <dgm:spPr/>
    </dgm:pt>
    <dgm:pt modelId="{2275F1E4-BE14-424E-AED0-EA57D981BBCD}" type="pres">
      <dgm:prSet presAssocID="{33FD5928-5F4B-4843-B437-80847F4006C0}" presName="ParentAccent" presStyleLbl="alignNode1" presStyleIdx="0" presStyleCnt="1"/>
      <dgm:spPr>
        <a:solidFill>
          <a:srgbClr val="004065"/>
        </a:solidFill>
        <a:ln>
          <a:solidFill>
            <a:srgbClr val="004065"/>
          </a:solidFill>
        </a:ln>
      </dgm:spPr>
    </dgm:pt>
    <dgm:pt modelId="{302B6325-4A39-44F3-932C-8FD96CCCE1A5}" type="pres">
      <dgm:prSet presAssocID="{33FD5928-5F4B-4843-B437-80847F4006C0}" presName="ParentSmallAccent" presStyleLbl="fgAcc1" presStyleIdx="0" presStyleCnt="1"/>
      <dgm:spPr>
        <a:solidFill>
          <a:srgbClr val="004065"/>
        </a:solidFill>
        <a:ln>
          <a:solidFill>
            <a:srgbClr val="004065"/>
          </a:solidFill>
        </a:ln>
      </dgm:spPr>
    </dgm:pt>
    <dgm:pt modelId="{A6934664-377F-4138-8895-EBDCC565864F}" type="pres">
      <dgm:prSet presAssocID="{33FD5928-5F4B-4843-B437-80847F4006C0}" presName="Parent" presStyleLbl="revTx" presStyleIdx="0" presStyleCnt="4">
        <dgm:presLayoutVars>
          <dgm:chMax/>
          <dgm:chPref val="4"/>
          <dgm:bulletEnabled val="1"/>
        </dgm:presLayoutVars>
      </dgm:prSet>
      <dgm:spPr/>
    </dgm:pt>
    <dgm:pt modelId="{99F433AA-2451-4EC3-A066-E01EA5A5D65B}" type="pres">
      <dgm:prSet presAssocID="{33FD5928-5F4B-4843-B437-80847F4006C0}" presName="childShape" presStyleCnt="0">
        <dgm:presLayoutVars>
          <dgm:chMax val="0"/>
          <dgm:chPref val="0"/>
        </dgm:presLayoutVars>
      </dgm:prSet>
      <dgm:spPr/>
    </dgm:pt>
    <dgm:pt modelId="{3DE77486-2B3B-47BD-B27F-DB223ACF9E66}" type="pres">
      <dgm:prSet presAssocID="{818ECCF5-B49D-472B-AD12-60EE1ED98E3B}" presName="childComposite" presStyleCnt="0">
        <dgm:presLayoutVars>
          <dgm:chMax val="0"/>
          <dgm:chPref val="0"/>
        </dgm:presLayoutVars>
      </dgm:prSet>
      <dgm:spPr/>
    </dgm:pt>
    <dgm:pt modelId="{29ED5DD9-0722-45A6-8194-D368B6A84383}" type="pres">
      <dgm:prSet presAssocID="{818ECCF5-B49D-472B-AD12-60EE1ED98E3B}" presName="ChildAccent" presStyleLbl="solidFgAcc1" presStyleIdx="0" presStyleCnt="3"/>
      <dgm:spPr>
        <a:ln>
          <a:solidFill>
            <a:srgbClr val="004065"/>
          </a:solidFill>
        </a:ln>
      </dgm:spPr>
    </dgm:pt>
    <dgm:pt modelId="{6B525805-D0C6-4B16-83F0-7F696E05AD82}" type="pres">
      <dgm:prSet presAssocID="{818ECCF5-B49D-472B-AD12-60EE1ED98E3B}" presName="Child" presStyleLbl="revTx" presStyleIdx="1" presStyleCnt="4">
        <dgm:presLayoutVars>
          <dgm:chMax val="0"/>
          <dgm:chPref val="0"/>
          <dgm:bulletEnabled val="1"/>
        </dgm:presLayoutVars>
      </dgm:prSet>
      <dgm:spPr/>
    </dgm:pt>
    <dgm:pt modelId="{3F99CDE0-5918-455A-BC60-80DF728B95F9}" type="pres">
      <dgm:prSet presAssocID="{B0BC949C-6A31-437C-AFF8-39C49B95E1C1}" presName="childComposite" presStyleCnt="0">
        <dgm:presLayoutVars>
          <dgm:chMax val="0"/>
          <dgm:chPref val="0"/>
        </dgm:presLayoutVars>
      </dgm:prSet>
      <dgm:spPr/>
    </dgm:pt>
    <dgm:pt modelId="{B70FB3C9-D0FF-4D1D-B2D3-F81CA66FAB55}" type="pres">
      <dgm:prSet presAssocID="{B0BC949C-6A31-437C-AFF8-39C49B95E1C1}" presName="ChildAccent" presStyleLbl="solidFgAcc1" presStyleIdx="1" presStyleCnt="3"/>
      <dgm:spPr>
        <a:ln>
          <a:solidFill>
            <a:srgbClr val="004065"/>
          </a:solidFill>
        </a:ln>
      </dgm:spPr>
    </dgm:pt>
    <dgm:pt modelId="{CD9AA3A6-DE81-459D-9DB3-6A252B80DA5A}" type="pres">
      <dgm:prSet presAssocID="{B0BC949C-6A31-437C-AFF8-39C49B95E1C1}" presName="Child" presStyleLbl="revTx" presStyleIdx="2" presStyleCnt="4">
        <dgm:presLayoutVars>
          <dgm:chMax val="0"/>
          <dgm:chPref val="0"/>
          <dgm:bulletEnabled val="1"/>
        </dgm:presLayoutVars>
      </dgm:prSet>
      <dgm:spPr/>
    </dgm:pt>
    <dgm:pt modelId="{9B3675F3-8AA4-4AAA-9305-044BA5C6A08E}" type="pres">
      <dgm:prSet presAssocID="{BCAEA548-6283-4301-99DF-F5CE67FA8F91}" presName="childComposite" presStyleCnt="0">
        <dgm:presLayoutVars>
          <dgm:chMax val="0"/>
          <dgm:chPref val="0"/>
        </dgm:presLayoutVars>
      </dgm:prSet>
      <dgm:spPr/>
    </dgm:pt>
    <dgm:pt modelId="{046CE887-1DA9-44B8-8A55-CA1EC72944E8}" type="pres">
      <dgm:prSet presAssocID="{BCAEA548-6283-4301-99DF-F5CE67FA8F91}" presName="ChildAccent" presStyleLbl="solidFgAcc1" presStyleIdx="2" presStyleCnt="3"/>
      <dgm:spPr>
        <a:ln>
          <a:solidFill>
            <a:srgbClr val="004065"/>
          </a:solidFill>
        </a:ln>
      </dgm:spPr>
    </dgm:pt>
    <dgm:pt modelId="{A675CAF7-EB18-4C08-A9FC-1DB74AD1BFA1}" type="pres">
      <dgm:prSet presAssocID="{BCAEA548-6283-4301-99DF-F5CE67FA8F91}" presName="Child" presStyleLbl="revTx" presStyleIdx="3" presStyleCnt="4">
        <dgm:presLayoutVars>
          <dgm:chMax val="0"/>
          <dgm:chPref val="0"/>
          <dgm:bulletEnabled val="1"/>
        </dgm:presLayoutVars>
      </dgm:prSet>
      <dgm:spPr/>
    </dgm:pt>
  </dgm:ptLst>
  <dgm:cxnLst>
    <dgm:cxn modelId="{B086D721-2FE2-43EE-B1B3-B18631723238}" srcId="{33FD5928-5F4B-4843-B437-80847F4006C0}" destId="{BCAEA548-6283-4301-99DF-F5CE67FA8F91}" srcOrd="2" destOrd="0" parTransId="{3800C0B1-18A5-43D7-8B01-266085012743}" sibTransId="{CBFB86A3-8A25-40D7-BD60-58F8A296907B}"/>
    <dgm:cxn modelId="{3730DA36-B950-4522-8D94-B04DE4BAFBEE}" type="presOf" srcId="{9647D4A4-739B-46CC-8138-984027348D97}" destId="{F815FFEB-495A-4A53-A18F-871E20A8E1B3}" srcOrd="0" destOrd="0" presId="urn:microsoft.com/office/officeart/2008/layout/SquareAccentList"/>
    <dgm:cxn modelId="{6302AC6D-5AFE-4931-BE35-ACA45DF5A93D}" srcId="{9647D4A4-739B-46CC-8138-984027348D97}" destId="{33FD5928-5F4B-4843-B437-80847F4006C0}" srcOrd="0" destOrd="0" parTransId="{0B815CC0-35B7-499F-A96F-3AB8CCC8EF7B}" sibTransId="{0ADC8334-4FFE-4AD3-ABA9-7B0CF4D50320}"/>
    <dgm:cxn modelId="{B32EC957-898E-454A-BFB8-2C8C9A09D2F9}" type="presOf" srcId="{B0BC949C-6A31-437C-AFF8-39C49B95E1C1}" destId="{CD9AA3A6-DE81-459D-9DB3-6A252B80DA5A}" srcOrd="0" destOrd="0" presId="urn:microsoft.com/office/officeart/2008/layout/SquareAccentList"/>
    <dgm:cxn modelId="{C29DD0AC-41D2-4724-A065-4D37299469CB}" srcId="{33FD5928-5F4B-4843-B437-80847F4006C0}" destId="{818ECCF5-B49D-472B-AD12-60EE1ED98E3B}" srcOrd="0" destOrd="0" parTransId="{7776B93A-D57D-42D9-AAEE-30DDCFCA6FAC}" sibTransId="{5384596D-6615-4F86-90ED-F499B117EC2A}"/>
    <dgm:cxn modelId="{359989B0-3751-4385-829C-56023D2AB593}" type="presOf" srcId="{BCAEA548-6283-4301-99DF-F5CE67FA8F91}" destId="{A675CAF7-EB18-4C08-A9FC-1DB74AD1BFA1}" srcOrd="0" destOrd="0" presId="urn:microsoft.com/office/officeart/2008/layout/SquareAccentList"/>
    <dgm:cxn modelId="{68D24DB2-CAEB-4612-A1C6-C896EDB042CC}" type="presOf" srcId="{818ECCF5-B49D-472B-AD12-60EE1ED98E3B}" destId="{6B525805-D0C6-4B16-83F0-7F696E05AD82}" srcOrd="0" destOrd="0" presId="urn:microsoft.com/office/officeart/2008/layout/SquareAccentList"/>
    <dgm:cxn modelId="{524391EA-FAC6-4BA2-B33B-F0CFC7B8DFB5}" type="presOf" srcId="{33FD5928-5F4B-4843-B437-80847F4006C0}" destId="{A6934664-377F-4138-8895-EBDCC565864F}" srcOrd="0" destOrd="0" presId="urn:microsoft.com/office/officeart/2008/layout/SquareAccentList"/>
    <dgm:cxn modelId="{716CD2F6-798B-496B-A7E1-E65FEB36C624}" srcId="{33FD5928-5F4B-4843-B437-80847F4006C0}" destId="{B0BC949C-6A31-437C-AFF8-39C49B95E1C1}" srcOrd="1" destOrd="0" parTransId="{D6F16640-D82B-4662-9F24-51492A89CEEB}" sibTransId="{90EABCB7-E29C-40C1-916B-485FE7B1E742}"/>
    <dgm:cxn modelId="{B5EAEB51-0F40-4692-BF77-CD98092CB610}" type="presParOf" srcId="{F815FFEB-495A-4A53-A18F-871E20A8E1B3}" destId="{21A95CDE-A85D-4417-BBC1-88F4E0B4936B}" srcOrd="0" destOrd="0" presId="urn:microsoft.com/office/officeart/2008/layout/SquareAccentList"/>
    <dgm:cxn modelId="{B8C39E0D-782B-4F26-93CD-195CB0266841}" type="presParOf" srcId="{21A95CDE-A85D-4417-BBC1-88F4E0B4936B}" destId="{76AF39DB-0D1E-48C5-8C36-DD481BD10F6B}" srcOrd="0" destOrd="0" presId="urn:microsoft.com/office/officeart/2008/layout/SquareAccentList"/>
    <dgm:cxn modelId="{88DEBA35-A2BF-4CDE-803A-BA25E4FEF12F}" type="presParOf" srcId="{76AF39DB-0D1E-48C5-8C36-DD481BD10F6B}" destId="{2275F1E4-BE14-424E-AED0-EA57D981BBCD}" srcOrd="0" destOrd="0" presId="urn:microsoft.com/office/officeart/2008/layout/SquareAccentList"/>
    <dgm:cxn modelId="{6BD3550B-A0F0-4AB0-8968-B426FC279216}" type="presParOf" srcId="{76AF39DB-0D1E-48C5-8C36-DD481BD10F6B}" destId="{302B6325-4A39-44F3-932C-8FD96CCCE1A5}" srcOrd="1" destOrd="0" presId="urn:microsoft.com/office/officeart/2008/layout/SquareAccentList"/>
    <dgm:cxn modelId="{A5EFE7C2-23AD-428A-8E34-9554E30D829B}" type="presParOf" srcId="{76AF39DB-0D1E-48C5-8C36-DD481BD10F6B}" destId="{A6934664-377F-4138-8895-EBDCC565864F}" srcOrd="2" destOrd="0" presId="urn:microsoft.com/office/officeart/2008/layout/SquareAccentList"/>
    <dgm:cxn modelId="{DC800038-C52E-4232-8EA2-865CAC09105B}" type="presParOf" srcId="{21A95CDE-A85D-4417-BBC1-88F4E0B4936B}" destId="{99F433AA-2451-4EC3-A066-E01EA5A5D65B}" srcOrd="1" destOrd="0" presId="urn:microsoft.com/office/officeart/2008/layout/SquareAccentList"/>
    <dgm:cxn modelId="{7707AF9C-171C-44C5-97EC-2BE5D52A8DC0}" type="presParOf" srcId="{99F433AA-2451-4EC3-A066-E01EA5A5D65B}" destId="{3DE77486-2B3B-47BD-B27F-DB223ACF9E66}" srcOrd="0" destOrd="0" presId="urn:microsoft.com/office/officeart/2008/layout/SquareAccentList"/>
    <dgm:cxn modelId="{8BAA5DBE-018F-4B8B-9B16-6A00D45AA047}" type="presParOf" srcId="{3DE77486-2B3B-47BD-B27F-DB223ACF9E66}" destId="{29ED5DD9-0722-45A6-8194-D368B6A84383}" srcOrd="0" destOrd="0" presId="urn:microsoft.com/office/officeart/2008/layout/SquareAccentList"/>
    <dgm:cxn modelId="{4A962B5A-E0C0-4964-9E71-CAA0ED9DF2B1}" type="presParOf" srcId="{3DE77486-2B3B-47BD-B27F-DB223ACF9E66}" destId="{6B525805-D0C6-4B16-83F0-7F696E05AD82}" srcOrd="1" destOrd="0" presId="urn:microsoft.com/office/officeart/2008/layout/SquareAccentList"/>
    <dgm:cxn modelId="{BDED9F10-A7F1-4572-9AE5-2E30EBC86AB1}" type="presParOf" srcId="{99F433AA-2451-4EC3-A066-E01EA5A5D65B}" destId="{3F99CDE0-5918-455A-BC60-80DF728B95F9}" srcOrd="1" destOrd="0" presId="urn:microsoft.com/office/officeart/2008/layout/SquareAccentList"/>
    <dgm:cxn modelId="{79B775DD-29B0-4056-B5F6-F50A1AD3BBF0}" type="presParOf" srcId="{3F99CDE0-5918-455A-BC60-80DF728B95F9}" destId="{B70FB3C9-D0FF-4D1D-B2D3-F81CA66FAB55}" srcOrd="0" destOrd="0" presId="urn:microsoft.com/office/officeart/2008/layout/SquareAccentList"/>
    <dgm:cxn modelId="{482DCD86-C5BF-42F5-82C5-67EC76AA09E9}" type="presParOf" srcId="{3F99CDE0-5918-455A-BC60-80DF728B95F9}" destId="{CD9AA3A6-DE81-459D-9DB3-6A252B80DA5A}" srcOrd="1" destOrd="0" presId="urn:microsoft.com/office/officeart/2008/layout/SquareAccentList"/>
    <dgm:cxn modelId="{20F446A9-75DF-4736-AEEA-93E0FE77756D}" type="presParOf" srcId="{99F433AA-2451-4EC3-A066-E01EA5A5D65B}" destId="{9B3675F3-8AA4-4AAA-9305-044BA5C6A08E}" srcOrd="2" destOrd="0" presId="urn:microsoft.com/office/officeart/2008/layout/SquareAccentList"/>
    <dgm:cxn modelId="{47BDEEBF-C118-4E83-AF6D-848ECEA5686F}" type="presParOf" srcId="{9B3675F3-8AA4-4AAA-9305-044BA5C6A08E}" destId="{046CE887-1DA9-44B8-8A55-CA1EC72944E8}" srcOrd="0" destOrd="0" presId="urn:microsoft.com/office/officeart/2008/layout/SquareAccentList"/>
    <dgm:cxn modelId="{AE647592-A63B-4B9A-9BF8-3E3D216BC151}" type="presParOf" srcId="{9B3675F3-8AA4-4AAA-9305-044BA5C6A08E}" destId="{A675CAF7-EB18-4C08-A9FC-1DB74AD1BFA1}" srcOrd="1" destOrd="0" presId="urn:microsoft.com/office/officeart/2008/layout/Squa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9647D4A4-739B-46CC-8138-984027348D97}"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n-US"/>
        </a:p>
      </dgm:t>
    </dgm:pt>
    <dgm:pt modelId="{33FD5928-5F4B-4843-B437-80847F4006C0}">
      <dgm:prSet phldrT="[Text]" custT="1"/>
      <dgm:spPr/>
      <dgm:t>
        <a:bodyPr/>
        <a:lstStyle/>
        <a:p>
          <a:r>
            <a:rPr lang="en-US" sz="2800" b="1" dirty="0">
              <a:solidFill>
                <a:srgbClr val="004065"/>
              </a:solidFill>
              <a:latin typeface="Century Gothic" panose="020B0502020202020204" pitchFamily="34" charset="0"/>
            </a:rPr>
            <a:t>Be provocative</a:t>
          </a:r>
        </a:p>
      </dgm:t>
    </dgm:pt>
    <dgm:pt modelId="{0B815CC0-35B7-499F-A96F-3AB8CCC8EF7B}" type="parTrans" cxnId="{6302AC6D-5AFE-4931-BE35-ACA45DF5A93D}">
      <dgm:prSet/>
      <dgm:spPr/>
      <dgm:t>
        <a:bodyPr/>
        <a:lstStyle/>
        <a:p>
          <a:endParaRPr lang="en-US"/>
        </a:p>
      </dgm:t>
    </dgm:pt>
    <dgm:pt modelId="{0ADC8334-4FFE-4AD3-ABA9-7B0CF4D50320}" type="sibTrans" cxnId="{6302AC6D-5AFE-4931-BE35-ACA45DF5A93D}">
      <dgm:prSet/>
      <dgm:spPr/>
      <dgm:t>
        <a:bodyPr/>
        <a:lstStyle/>
        <a:p>
          <a:endParaRPr lang="en-US"/>
        </a:p>
      </dgm:t>
    </dgm:pt>
    <dgm:pt modelId="{4DF80DCB-AEA7-45D8-92EC-8B1C4A66E218}">
      <dgm:prSet phldrT="[Text]" custT="1"/>
      <dgm:spPr/>
      <dgm:t>
        <a:bodyPr/>
        <a:lstStyle/>
        <a:p>
          <a:r>
            <a:rPr lang="en-US" sz="1600" dirty="0">
              <a:solidFill>
                <a:srgbClr val="004065"/>
              </a:solidFill>
              <a:latin typeface="Century Gothic" panose="020B0502020202020204" pitchFamily="34" charset="0"/>
            </a:rPr>
            <a:t>Eye opening aspect</a:t>
          </a:r>
        </a:p>
      </dgm:t>
    </dgm:pt>
    <dgm:pt modelId="{8F0FD11E-9070-4369-809A-54EAA669284E}" type="parTrans" cxnId="{3224D378-024B-4473-BCE4-F64387F92E9C}">
      <dgm:prSet/>
      <dgm:spPr/>
      <dgm:t>
        <a:bodyPr/>
        <a:lstStyle/>
        <a:p>
          <a:endParaRPr lang="en-US"/>
        </a:p>
      </dgm:t>
    </dgm:pt>
    <dgm:pt modelId="{AAD17B31-2D42-4F81-B0D1-5837480131D2}" type="sibTrans" cxnId="{3224D378-024B-4473-BCE4-F64387F92E9C}">
      <dgm:prSet/>
      <dgm:spPr/>
      <dgm:t>
        <a:bodyPr/>
        <a:lstStyle/>
        <a:p>
          <a:endParaRPr lang="en-US"/>
        </a:p>
      </dgm:t>
    </dgm:pt>
    <dgm:pt modelId="{099A5898-2D2B-43AF-AA61-0F14544C8A3B}">
      <dgm:prSet phldrT="[Text]" custT="1"/>
      <dgm:spPr/>
      <dgm:t>
        <a:bodyPr/>
        <a:lstStyle/>
        <a:p>
          <a:r>
            <a:rPr lang="en-US" sz="1600" dirty="0">
              <a:solidFill>
                <a:srgbClr val="004065"/>
              </a:solidFill>
              <a:latin typeface="Century Gothic" panose="020B0502020202020204" pitchFamily="34" charset="0"/>
            </a:rPr>
            <a:t>Strong emphasis on key points</a:t>
          </a:r>
        </a:p>
      </dgm:t>
    </dgm:pt>
    <dgm:pt modelId="{7A179E9B-BC80-4D29-BBB1-4CC9F6BF454D}" type="parTrans" cxnId="{AE732C5B-7230-494F-97F8-4137ED65F26C}">
      <dgm:prSet/>
      <dgm:spPr/>
      <dgm:t>
        <a:bodyPr/>
        <a:lstStyle/>
        <a:p>
          <a:endParaRPr lang="en-US"/>
        </a:p>
      </dgm:t>
    </dgm:pt>
    <dgm:pt modelId="{264F73B2-7834-4B03-9F32-F08DEEA1B5F0}" type="sibTrans" cxnId="{AE732C5B-7230-494F-97F8-4137ED65F26C}">
      <dgm:prSet/>
      <dgm:spPr/>
      <dgm:t>
        <a:bodyPr/>
        <a:lstStyle/>
        <a:p>
          <a:endParaRPr lang="en-US"/>
        </a:p>
      </dgm:t>
    </dgm:pt>
    <dgm:pt modelId="{F815FFEB-495A-4A53-A18F-871E20A8E1B3}" type="pres">
      <dgm:prSet presAssocID="{9647D4A4-739B-46CC-8138-984027348D97}" presName="layout" presStyleCnt="0">
        <dgm:presLayoutVars>
          <dgm:chMax/>
          <dgm:chPref/>
          <dgm:dir/>
          <dgm:resizeHandles/>
        </dgm:presLayoutVars>
      </dgm:prSet>
      <dgm:spPr/>
    </dgm:pt>
    <dgm:pt modelId="{21A95CDE-A85D-4417-BBC1-88F4E0B4936B}" type="pres">
      <dgm:prSet presAssocID="{33FD5928-5F4B-4843-B437-80847F4006C0}" presName="root" presStyleCnt="0">
        <dgm:presLayoutVars>
          <dgm:chMax/>
          <dgm:chPref/>
        </dgm:presLayoutVars>
      </dgm:prSet>
      <dgm:spPr/>
    </dgm:pt>
    <dgm:pt modelId="{76AF39DB-0D1E-48C5-8C36-DD481BD10F6B}" type="pres">
      <dgm:prSet presAssocID="{33FD5928-5F4B-4843-B437-80847F4006C0}" presName="rootComposite" presStyleCnt="0">
        <dgm:presLayoutVars/>
      </dgm:prSet>
      <dgm:spPr/>
    </dgm:pt>
    <dgm:pt modelId="{2275F1E4-BE14-424E-AED0-EA57D981BBCD}" type="pres">
      <dgm:prSet presAssocID="{33FD5928-5F4B-4843-B437-80847F4006C0}" presName="ParentAccent" presStyleLbl="alignNode1" presStyleIdx="0" presStyleCnt="1"/>
      <dgm:spPr>
        <a:solidFill>
          <a:srgbClr val="004065"/>
        </a:solidFill>
        <a:ln>
          <a:solidFill>
            <a:srgbClr val="004065"/>
          </a:solidFill>
        </a:ln>
      </dgm:spPr>
    </dgm:pt>
    <dgm:pt modelId="{302B6325-4A39-44F3-932C-8FD96CCCE1A5}" type="pres">
      <dgm:prSet presAssocID="{33FD5928-5F4B-4843-B437-80847F4006C0}" presName="ParentSmallAccent" presStyleLbl="fgAcc1" presStyleIdx="0" presStyleCnt="1"/>
      <dgm:spPr>
        <a:solidFill>
          <a:srgbClr val="004065"/>
        </a:solidFill>
        <a:ln>
          <a:solidFill>
            <a:srgbClr val="004065"/>
          </a:solidFill>
        </a:ln>
      </dgm:spPr>
    </dgm:pt>
    <dgm:pt modelId="{A6934664-377F-4138-8895-EBDCC565864F}" type="pres">
      <dgm:prSet presAssocID="{33FD5928-5F4B-4843-B437-80847F4006C0}" presName="Parent" presStyleLbl="revTx" presStyleIdx="0" presStyleCnt="3">
        <dgm:presLayoutVars>
          <dgm:chMax/>
          <dgm:chPref val="4"/>
          <dgm:bulletEnabled val="1"/>
        </dgm:presLayoutVars>
      </dgm:prSet>
      <dgm:spPr/>
    </dgm:pt>
    <dgm:pt modelId="{99F433AA-2451-4EC3-A066-E01EA5A5D65B}" type="pres">
      <dgm:prSet presAssocID="{33FD5928-5F4B-4843-B437-80847F4006C0}" presName="childShape" presStyleCnt="0">
        <dgm:presLayoutVars>
          <dgm:chMax val="0"/>
          <dgm:chPref val="0"/>
        </dgm:presLayoutVars>
      </dgm:prSet>
      <dgm:spPr/>
    </dgm:pt>
    <dgm:pt modelId="{9814136F-FC4B-4C26-9326-5B4FC9841022}" type="pres">
      <dgm:prSet presAssocID="{4DF80DCB-AEA7-45D8-92EC-8B1C4A66E218}" presName="childComposite" presStyleCnt="0">
        <dgm:presLayoutVars>
          <dgm:chMax val="0"/>
          <dgm:chPref val="0"/>
        </dgm:presLayoutVars>
      </dgm:prSet>
      <dgm:spPr/>
    </dgm:pt>
    <dgm:pt modelId="{D53F771E-ED41-4DC3-8D8A-147BC34AD1FA}" type="pres">
      <dgm:prSet presAssocID="{4DF80DCB-AEA7-45D8-92EC-8B1C4A66E218}" presName="ChildAccent" presStyleLbl="solidFgAcc1" presStyleIdx="0" presStyleCnt="2"/>
      <dgm:spPr>
        <a:ln>
          <a:solidFill>
            <a:srgbClr val="004065"/>
          </a:solidFill>
        </a:ln>
      </dgm:spPr>
    </dgm:pt>
    <dgm:pt modelId="{F9796B57-CE20-4B2C-B06D-324EA457E4A8}" type="pres">
      <dgm:prSet presAssocID="{4DF80DCB-AEA7-45D8-92EC-8B1C4A66E218}" presName="Child" presStyleLbl="revTx" presStyleIdx="1" presStyleCnt="3">
        <dgm:presLayoutVars>
          <dgm:chMax val="0"/>
          <dgm:chPref val="0"/>
          <dgm:bulletEnabled val="1"/>
        </dgm:presLayoutVars>
      </dgm:prSet>
      <dgm:spPr/>
    </dgm:pt>
    <dgm:pt modelId="{296E5F65-9664-4938-B3D2-826BDB651382}" type="pres">
      <dgm:prSet presAssocID="{099A5898-2D2B-43AF-AA61-0F14544C8A3B}" presName="childComposite" presStyleCnt="0">
        <dgm:presLayoutVars>
          <dgm:chMax val="0"/>
          <dgm:chPref val="0"/>
        </dgm:presLayoutVars>
      </dgm:prSet>
      <dgm:spPr/>
    </dgm:pt>
    <dgm:pt modelId="{0A679731-9460-4C87-A915-BCBE24A4E306}" type="pres">
      <dgm:prSet presAssocID="{099A5898-2D2B-43AF-AA61-0F14544C8A3B}" presName="ChildAccent" presStyleLbl="solidFgAcc1" presStyleIdx="1" presStyleCnt="2"/>
      <dgm:spPr>
        <a:ln>
          <a:solidFill>
            <a:srgbClr val="004065"/>
          </a:solidFill>
        </a:ln>
      </dgm:spPr>
    </dgm:pt>
    <dgm:pt modelId="{29EEDCCB-DBA9-446F-983C-E8E4B1820D50}" type="pres">
      <dgm:prSet presAssocID="{099A5898-2D2B-43AF-AA61-0F14544C8A3B}" presName="Child" presStyleLbl="revTx" presStyleIdx="2" presStyleCnt="3">
        <dgm:presLayoutVars>
          <dgm:chMax val="0"/>
          <dgm:chPref val="0"/>
          <dgm:bulletEnabled val="1"/>
        </dgm:presLayoutVars>
      </dgm:prSet>
      <dgm:spPr/>
    </dgm:pt>
  </dgm:ptLst>
  <dgm:cxnLst>
    <dgm:cxn modelId="{28168D38-BC12-4AD8-BCA9-8F9AB979CE84}" type="presOf" srcId="{9647D4A4-739B-46CC-8138-984027348D97}" destId="{F815FFEB-495A-4A53-A18F-871E20A8E1B3}" srcOrd="0" destOrd="0" presId="urn:microsoft.com/office/officeart/2008/layout/SquareAccentList"/>
    <dgm:cxn modelId="{AE732C5B-7230-494F-97F8-4137ED65F26C}" srcId="{33FD5928-5F4B-4843-B437-80847F4006C0}" destId="{099A5898-2D2B-43AF-AA61-0F14544C8A3B}" srcOrd="1" destOrd="0" parTransId="{7A179E9B-BC80-4D29-BBB1-4CC9F6BF454D}" sibTransId="{264F73B2-7834-4B03-9F32-F08DEEA1B5F0}"/>
    <dgm:cxn modelId="{DA069943-C3B0-4824-A105-BC6779EA65FC}" type="presOf" srcId="{33FD5928-5F4B-4843-B437-80847F4006C0}" destId="{A6934664-377F-4138-8895-EBDCC565864F}" srcOrd="0" destOrd="0" presId="urn:microsoft.com/office/officeart/2008/layout/SquareAccentList"/>
    <dgm:cxn modelId="{6302AC6D-5AFE-4931-BE35-ACA45DF5A93D}" srcId="{9647D4A4-739B-46CC-8138-984027348D97}" destId="{33FD5928-5F4B-4843-B437-80847F4006C0}" srcOrd="0" destOrd="0" parTransId="{0B815CC0-35B7-499F-A96F-3AB8CCC8EF7B}" sibTransId="{0ADC8334-4FFE-4AD3-ABA9-7B0CF4D50320}"/>
    <dgm:cxn modelId="{3224D378-024B-4473-BCE4-F64387F92E9C}" srcId="{33FD5928-5F4B-4843-B437-80847F4006C0}" destId="{4DF80DCB-AEA7-45D8-92EC-8B1C4A66E218}" srcOrd="0" destOrd="0" parTransId="{8F0FD11E-9070-4369-809A-54EAA669284E}" sibTransId="{AAD17B31-2D42-4F81-B0D1-5837480131D2}"/>
    <dgm:cxn modelId="{78969EB5-D3E0-4799-BFC0-89020C6F4382}" type="presOf" srcId="{099A5898-2D2B-43AF-AA61-0F14544C8A3B}" destId="{29EEDCCB-DBA9-446F-983C-E8E4B1820D50}" srcOrd="0" destOrd="0" presId="urn:microsoft.com/office/officeart/2008/layout/SquareAccentList"/>
    <dgm:cxn modelId="{6A5EC0C0-48DC-4313-9B13-F8CCBD1CD669}" type="presOf" srcId="{4DF80DCB-AEA7-45D8-92EC-8B1C4A66E218}" destId="{F9796B57-CE20-4B2C-B06D-324EA457E4A8}" srcOrd="0" destOrd="0" presId="urn:microsoft.com/office/officeart/2008/layout/SquareAccentList"/>
    <dgm:cxn modelId="{77BCA1BA-C24C-4C70-AD0A-8275FC7D69D9}" type="presParOf" srcId="{F815FFEB-495A-4A53-A18F-871E20A8E1B3}" destId="{21A95CDE-A85D-4417-BBC1-88F4E0B4936B}" srcOrd="0" destOrd="0" presId="urn:microsoft.com/office/officeart/2008/layout/SquareAccentList"/>
    <dgm:cxn modelId="{249AB656-C490-4CDA-8D41-200CF5DC4A73}" type="presParOf" srcId="{21A95CDE-A85D-4417-BBC1-88F4E0B4936B}" destId="{76AF39DB-0D1E-48C5-8C36-DD481BD10F6B}" srcOrd="0" destOrd="0" presId="urn:microsoft.com/office/officeart/2008/layout/SquareAccentList"/>
    <dgm:cxn modelId="{E2D03CAF-8171-4302-8AE8-AE670EDDBA91}" type="presParOf" srcId="{76AF39DB-0D1E-48C5-8C36-DD481BD10F6B}" destId="{2275F1E4-BE14-424E-AED0-EA57D981BBCD}" srcOrd="0" destOrd="0" presId="urn:microsoft.com/office/officeart/2008/layout/SquareAccentList"/>
    <dgm:cxn modelId="{88C44F0C-C1D8-4387-A380-0E4310173925}" type="presParOf" srcId="{76AF39DB-0D1E-48C5-8C36-DD481BD10F6B}" destId="{302B6325-4A39-44F3-932C-8FD96CCCE1A5}" srcOrd="1" destOrd="0" presId="urn:microsoft.com/office/officeart/2008/layout/SquareAccentList"/>
    <dgm:cxn modelId="{CE91608D-01E4-4A43-B77A-CAFF6DC2784C}" type="presParOf" srcId="{76AF39DB-0D1E-48C5-8C36-DD481BD10F6B}" destId="{A6934664-377F-4138-8895-EBDCC565864F}" srcOrd="2" destOrd="0" presId="urn:microsoft.com/office/officeart/2008/layout/SquareAccentList"/>
    <dgm:cxn modelId="{60A49E38-97EE-4A90-A475-73D06E1A8427}" type="presParOf" srcId="{21A95CDE-A85D-4417-BBC1-88F4E0B4936B}" destId="{99F433AA-2451-4EC3-A066-E01EA5A5D65B}" srcOrd="1" destOrd="0" presId="urn:microsoft.com/office/officeart/2008/layout/SquareAccentList"/>
    <dgm:cxn modelId="{3E4862CB-355D-4F75-8A41-E81041A10FA7}" type="presParOf" srcId="{99F433AA-2451-4EC3-A066-E01EA5A5D65B}" destId="{9814136F-FC4B-4C26-9326-5B4FC9841022}" srcOrd="0" destOrd="0" presId="urn:microsoft.com/office/officeart/2008/layout/SquareAccentList"/>
    <dgm:cxn modelId="{63205674-134D-4377-97D4-171A4D47E484}" type="presParOf" srcId="{9814136F-FC4B-4C26-9326-5B4FC9841022}" destId="{D53F771E-ED41-4DC3-8D8A-147BC34AD1FA}" srcOrd="0" destOrd="0" presId="urn:microsoft.com/office/officeart/2008/layout/SquareAccentList"/>
    <dgm:cxn modelId="{0AD6CD74-0A89-4742-88F2-999F9AD1F7B3}" type="presParOf" srcId="{9814136F-FC4B-4C26-9326-5B4FC9841022}" destId="{F9796B57-CE20-4B2C-B06D-324EA457E4A8}" srcOrd="1" destOrd="0" presId="urn:microsoft.com/office/officeart/2008/layout/SquareAccentList"/>
    <dgm:cxn modelId="{4C18BA61-1084-41A8-96FB-D5D4C8DBBD78}" type="presParOf" srcId="{99F433AA-2451-4EC3-A066-E01EA5A5D65B}" destId="{296E5F65-9664-4938-B3D2-826BDB651382}" srcOrd="1" destOrd="0" presId="urn:microsoft.com/office/officeart/2008/layout/SquareAccentList"/>
    <dgm:cxn modelId="{6DD38E12-EC4A-4C96-B892-31EDDEC471C8}" type="presParOf" srcId="{296E5F65-9664-4938-B3D2-826BDB651382}" destId="{0A679731-9460-4C87-A915-BCBE24A4E306}" srcOrd="0" destOrd="0" presId="urn:microsoft.com/office/officeart/2008/layout/SquareAccentList"/>
    <dgm:cxn modelId="{51655D47-3BAB-4095-851E-E1C3CACA9AF5}" type="presParOf" srcId="{296E5F65-9664-4938-B3D2-826BDB651382}" destId="{29EEDCCB-DBA9-446F-983C-E8E4B1820D50}" srcOrd="1" destOrd="0" presId="urn:microsoft.com/office/officeart/2008/layout/Squa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9647D4A4-739B-46CC-8138-984027348D97}"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n-US"/>
        </a:p>
      </dgm:t>
    </dgm:pt>
    <dgm:pt modelId="{33FD5928-5F4B-4843-B437-80847F4006C0}">
      <dgm:prSet phldrT="[Text]" custT="1"/>
      <dgm:spPr/>
      <dgm:t>
        <a:bodyPr/>
        <a:lstStyle/>
        <a:p>
          <a:r>
            <a:rPr lang="en-US" sz="2400" b="1" dirty="0">
              <a:solidFill>
                <a:srgbClr val="004065"/>
              </a:solidFill>
              <a:latin typeface="Century Gothic" panose="020B0502020202020204" pitchFamily="34" charset="0"/>
            </a:rPr>
            <a:t>Look professional</a:t>
          </a:r>
        </a:p>
      </dgm:t>
    </dgm:pt>
    <dgm:pt modelId="{0B815CC0-35B7-499F-A96F-3AB8CCC8EF7B}" type="parTrans" cxnId="{6302AC6D-5AFE-4931-BE35-ACA45DF5A93D}">
      <dgm:prSet/>
      <dgm:spPr/>
      <dgm:t>
        <a:bodyPr/>
        <a:lstStyle/>
        <a:p>
          <a:endParaRPr lang="en-US"/>
        </a:p>
      </dgm:t>
    </dgm:pt>
    <dgm:pt modelId="{0ADC8334-4FFE-4AD3-ABA9-7B0CF4D50320}" type="sibTrans" cxnId="{6302AC6D-5AFE-4931-BE35-ACA45DF5A93D}">
      <dgm:prSet/>
      <dgm:spPr/>
      <dgm:t>
        <a:bodyPr/>
        <a:lstStyle/>
        <a:p>
          <a:endParaRPr lang="en-US"/>
        </a:p>
      </dgm:t>
    </dgm:pt>
    <dgm:pt modelId="{D05DA462-BBEA-4DEF-9843-08312C9451A0}">
      <dgm:prSet phldrT="[Text]" custT="1"/>
      <dgm:spPr/>
      <dgm:t>
        <a:bodyPr/>
        <a:lstStyle/>
        <a:p>
          <a:r>
            <a:rPr lang="en-US" sz="1600" dirty="0">
              <a:solidFill>
                <a:srgbClr val="004065"/>
              </a:solidFill>
              <a:latin typeface="Century Gothic" panose="020B0502020202020204" pitchFamily="34" charset="0"/>
            </a:rPr>
            <a:t>Letterhead and formatting</a:t>
          </a:r>
        </a:p>
      </dgm:t>
    </dgm:pt>
    <dgm:pt modelId="{51872AC4-4EA1-4CFC-9BEA-86B93FAD7A71}" type="parTrans" cxnId="{0A1E42A4-49FA-411C-B6FA-69EB2F04DEF8}">
      <dgm:prSet/>
      <dgm:spPr/>
      <dgm:t>
        <a:bodyPr/>
        <a:lstStyle/>
        <a:p>
          <a:endParaRPr lang="en-US"/>
        </a:p>
      </dgm:t>
    </dgm:pt>
    <dgm:pt modelId="{D8BB501D-2B19-4286-B180-A50632E4BC5A}" type="sibTrans" cxnId="{0A1E42A4-49FA-411C-B6FA-69EB2F04DEF8}">
      <dgm:prSet/>
      <dgm:spPr/>
      <dgm:t>
        <a:bodyPr/>
        <a:lstStyle/>
        <a:p>
          <a:endParaRPr lang="en-US"/>
        </a:p>
      </dgm:t>
    </dgm:pt>
    <dgm:pt modelId="{D3A7AC6B-DC1A-4501-BC59-3B84774D9C34}">
      <dgm:prSet phldrT="[Text]" custT="1"/>
      <dgm:spPr/>
      <dgm:t>
        <a:bodyPr/>
        <a:lstStyle/>
        <a:p>
          <a:r>
            <a:rPr lang="en-US" sz="1600" dirty="0">
              <a:solidFill>
                <a:srgbClr val="004065"/>
              </a:solidFill>
              <a:latin typeface="Century Gothic" panose="020B0502020202020204" pitchFamily="34" charset="0"/>
            </a:rPr>
            <a:t>No typos</a:t>
          </a:r>
        </a:p>
      </dgm:t>
    </dgm:pt>
    <dgm:pt modelId="{5E52E031-C52A-4BA5-9403-51B6971ED3FD}" type="parTrans" cxnId="{B37B5348-3464-42C1-A615-7546463B84BF}">
      <dgm:prSet/>
      <dgm:spPr/>
      <dgm:t>
        <a:bodyPr/>
        <a:lstStyle/>
        <a:p>
          <a:endParaRPr lang="en-US"/>
        </a:p>
      </dgm:t>
    </dgm:pt>
    <dgm:pt modelId="{DE089A96-3D8C-4DCF-9513-FEE77B9721E1}" type="sibTrans" cxnId="{B37B5348-3464-42C1-A615-7546463B84BF}">
      <dgm:prSet/>
      <dgm:spPr/>
      <dgm:t>
        <a:bodyPr/>
        <a:lstStyle/>
        <a:p>
          <a:endParaRPr lang="en-US"/>
        </a:p>
      </dgm:t>
    </dgm:pt>
    <dgm:pt modelId="{8126E33D-E817-434A-B6F2-2C6A0F81EB57}">
      <dgm:prSet phldrT="[Text]" custT="1"/>
      <dgm:spPr/>
      <dgm:t>
        <a:bodyPr/>
        <a:lstStyle/>
        <a:p>
          <a:r>
            <a:rPr lang="en-US" sz="1600" dirty="0">
              <a:solidFill>
                <a:srgbClr val="004065"/>
              </a:solidFill>
              <a:latin typeface="Century Gothic" panose="020B0502020202020204" pitchFamily="34" charset="0"/>
            </a:rPr>
            <a:t>Short, easily readable sentences and paragraphs</a:t>
          </a:r>
        </a:p>
      </dgm:t>
    </dgm:pt>
    <dgm:pt modelId="{4A086790-B4C9-4135-9169-A4B6454137E0}" type="parTrans" cxnId="{996B57C2-ABE2-46A7-A0C0-A28642C21E5C}">
      <dgm:prSet/>
      <dgm:spPr/>
      <dgm:t>
        <a:bodyPr/>
        <a:lstStyle/>
        <a:p>
          <a:endParaRPr lang="en-US"/>
        </a:p>
      </dgm:t>
    </dgm:pt>
    <dgm:pt modelId="{756D1032-E3C1-43F9-9359-F538F0E85AC5}" type="sibTrans" cxnId="{996B57C2-ABE2-46A7-A0C0-A28642C21E5C}">
      <dgm:prSet/>
      <dgm:spPr/>
      <dgm:t>
        <a:bodyPr/>
        <a:lstStyle/>
        <a:p>
          <a:endParaRPr lang="en-US"/>
        </a:p>
      </dgm:t>
    </dgm:pt>
    <dgm:pt modelId="{F815FFEB-495A-4A53-A18F-871E20A8E1B3}" type="pres">
      <dgm:prSet presAssocID="{9647D4A4-739B-46CC-8138-984027348D97}" presName="layout" presStyleCnt="0">
        <dgm:presLayoutVars>
          <dgm:chMax/>
          <dgm:chPref/>
          <dgm:dir/>
          <dgm:resizeHandles/>
        </dgm:presLayoutVars>
      </dgm:prSet>
      <dgm:spPr/>
    </dgm:pt>
    <dgm:pt modelId="{21A95CDE-A85D-4417-BBC1-88F4E0B4936B}" type="pres">
      <dgm:prSet presAssocID="{33FD5928-5F4B-4843-B437-80847F4006C0}" presName="root" presStyleCnt="0">
        <dgm:presLayoutVars>
          <dgm:chMax/>
          <dgm:chPref/>
        </dgm:presLayoutVars>
      </dgm:prSet>
      <dgm:spPr/>
    </dgm:pt>
    <dgm:pt modelId="{76AF39DB-0D1E-48C5-8C36-DD481BD10F6B}" type="pres">
      <dgm:prSet presAssocID="{33FD5928-5F4B-4843-B437-80847F4006C0}" presName="rootComposite" presStyleCnt="0">
        <dgm:presLayoutVars/>
      </dgm:prSet>
      <dgm:spPr/>
    </dgm:pt>
    <dgm:pt modelId="{2275F1E4-BE14-424E-AED0-EA57D981BBCD}" type="pres">
      <dgm:prSet presAssocID="{33FD5928-5F4B-4843-B437-80847F4006C0}" presName="ParentAccent" presStyleLbl="alignNode1" presStyleIdx="0" presStyleCnt="1"/>
      <dgm:spPr>
        <a:solidFill>
          <a:srgbClr val="004065"/>
        </a:solidFill>
        <a:ln>
          <a:solidFill>
            <a:srgbClr val="004065"/>
          </a:solidFill>
        </a:ln>
      </dgm:spPr>
    </dgm:pt>
    <dgm:pt modelId="{302B6325-4A39-44F3-932C-8FD96CCCE1A5}" type="pres">
      <dgm:prSet presAssocID="{33FD5928-5F4B-4843-B437-80847F4006C0}" presName="ParentSmallAccent" presStyleLbl="fgAcc1" presStyleIdx="0" presStyleCnt="1"/>
      <dgm:spPr>
        <a:solidFill>
          <a:srgbClr val="004065"/>
        </a:solidFill>
        <a:ln>
          <a:solidFill>
            <a:srgbClr val="004065"/>
          </a:solidFill>
        </a:ln>
      </dgm:spPr>
    </dgm:pt>
    <dgm:pt modelId="{A6934664-377F-4138-8895-EBDCC565864F}" type="pres">
      <dgm:prSet presAssocID="{33FD5928-5F4B-4843-B437-80847F4006C0}" presName="Parent" presStyleLbl="revTx" presStyleIdx="0" presStyleCnt="4">
        <dgm:presLayoutVars>
          <dgm:chMax/>
          <dgm:chPref val="4"/>
          <dgm:bulletEnabled val="1"/>
        </dgm:presLayoutVars>
      </dgm:prSet>
      <dgm:spPr/>
    </dgm:pt>
    <dgm:pt modelId="{99F433AA-2451-4EC3-A066-E01EA5A5D65B}" type="pres">
      <dgm:prSet presAssocID="{33FD5928-5F4B-4843-B437-80847F4006C0}" presName="childShape" presStyleCnt="0">
        <dgm:presLayoutVars>
          <dgm:chMax val="0"/>
          <dgm:chPref val="0"/>
        </dgm:presLayoutVars>
      </dgm:prSet>
      <dgm:spPr/>
    </dgm:pt>
    <dgm:pt modelId="{A232BC2C-1F0E-4A46-9E95-4BD12D188891}" type="pres">
      <dgm:prSet presAssocID="{D05DA462-BBEA-4DEF-9843-08312C9451A0}" presName="childComposite" presStyleCnt="0">
        <dgm:presLayoutVars>
          <dgm:chMax val="0"/>
          <dgm:chPref val="0"/>
        </dgm:presLayoutVars>
      </dgm:prSet>
      <dgm:spPr/>
    </dgm:pt>
    <dgm:pt modelId="{9BFAB5B7-E7C5-4FED-9013-94DCC7C391B0}" type="pres">
      <dgm:prSet presAssocID="{D05DA462-BBEA-4DEF-9843-08312C9451A0}" presName="ChildAccent" presStyleLbl="solidFgAcc1" presStyleIdx="0" presStyleCnt="3"/>
      <dgm:spPr>
        <a:ln>
          <a:solidFill>
            <a:srgbClr val="004065"/>
          </a:solidFill>
        </a:ln>
      </dgm:spPr>
    </dgm:pt>
    <dgm:pt modelId="{4E74100A-0DDA-4CD4-8173-0201CB3F4B09}" type="pres">
      <dgm:prSet presAssocID="{D05DA462-BBEA-4DEF-9843-08312C9451A0}" presName="Child" presStyleLbl="revTx" presStyleIdx="1" presStyleCnt="4">
        <dgm:presLayoutVars>
          <dgm:chMax val="0"/>
          <dgm:chPref val="0"/>
          <dgm:bulletEnabled val="1"/>
        </dgm:presLayoutVars>
      </dgm:prSet>
      <dgm:spPr/>
    </dgm:pt>
    <dgm:pt modelId="{5643DBF5-9022-4463-B217-C07BB190E79E}" type="pres">
      <dgm:prSet presAssocID="{D3A7AC6B-DC1A-4501-BC59-3B84774D9C34}" presName="childComposite" presStyleCnt="0">
        <dgm:presLayoutVars>
          <dgm:chMax val="0"/>
          <dgm:chPref val="0"/>
        </dgm:presLayoutVars>
      </dgm:prSet>
      <dgm:spPr/>
    </dgm:pt>
    <dgm:pt modelId="{0967BF37-DD32-4699-B6EB-008536A4DDF4}" type="pres">
      <dgm:prSet presAssocID="{D3A7AC6B-DC1A-4501-BC59-3B84774D9C34}" presName="ChildAccent" presStyleLbl="solidFgAcc1" presStyleIdx="1" presStyleCnt="3"/>
      <dgm:spPr>
        <a:ln>
          <a:solidFill>
            <a:srgbClr val="004065"/>
          </a:solidFill>
        </a:ln>
      </dgm:spPr>
    </dgm:pt>
    <dgm:pt modelId="{2B37BF87-EEA7-42A6-8226-A4EC0B97E671}" type="pres">
      <dgm:prSet presAssocID="{D3A7AC6B-DC1A-4501-BC59-3B84774D9C34}" presName="Child" presStyleLbl="revTx" presStyleIdx="2" presStyleCnt="4">
        <dgm:presLayoutVars>
          <dgm:chMax val="0"/>
          <dgm:chPref val="0"/>
          <dgm:bulletEnabled val="1"/>
        </dgm:presLayoutVars>
      </dgm:prSet>
      <dgm:spPr/>
    </dgm:pt>
    <dgm:pt modelId="{13B29E7A-295F-4729-B8AB-5B80EF257FCB}" type="pres">
      <dgm:prSet presAssocID="{8126E33D-E817-434A-B6F2-2C6A0F81EB57}" presName="childComposite" presStyleCnt="0">
        <dgm:presLayoutVars>
          <dgm:chMax val="0"/>
          <dgm:chPref val="0"/>
        </dgm:presLayoutVars>
      </dgm:prSet>
      <dgm:spPr/>
    </dgm:pt>
    <dgm:pt modelId="{1A3A9EAB-B34B-4F57-82EE-7FB882E1AEC0}" type="pres">
      <dgm:prSet presAssocID="{8126E33D-E817-434A-B6F2-2C6A0F81EB57}" presName="ChildAccent" presStyleLbl="solidFgAcc1" presStyleIdx="2" presStyleCnt="3"/>
      <dgm:spPr>
        <a:ln>
          <a:solidFill>
            <a:srgbClr val="004065"/>
          </a:solidFill>
        </a:ln>
      </dgm:spPr>
    </dgm:pt>
    <dgm:pt modelId="{A6E528F4-712B-44C7-AA95-D1EA1064245D}" type="pres">
      <dgm:prSet presAssocID="{8126E33D-E817-434A-B6F2-2C6A0F81EB57}" presName="Child" presStyleLbl="revTx" presStyleIdx="3" presStyleCnt="4">
        <dgm:presLayoutVars>
          <dgm:chMax val="0"/>
          <dgm:chPref val="0"/>
          <dgm:bulletEnabled val="1"/>
        </dgm:presLayoutVars>
      </dgm:prSet>
      <dgm:spPr/>
    </dgm:pt>
  </dgm:ptLst>
  <dgm:cxnLst>
    <dgm:cxn modelId="{2431D210-BACC-4E6F-8726-17381EA310B3}" type="presOf" srcId="{8126E33D-E817-434A-B6F2-2C6A0F81EB57}" destId="{A6E528F4-712B-44C7-AA95-D1EA1064245D}" srcOrd="0" destOrd="0" presId="urn:microsoft.com/office/officeart/2008/layout/SquareAccentList"/>
    <dgm:cxn modelId="{CE002412-83ED-40C8-8BCB-A63B0E9E3FC9}" type="presOf" srcId="{D05DA462-BBEA-4DEF-9843-08312C9451A0}" destId="{4E74100A-0DDA-4CD4-8173-0201CB3F4B09}" srcOrd="0" destOrd="0" presId="urn:microsoft.com/office/officeart/2008/layout/SquareAccentList"/>
    <dgm:cxn modelId="{BB45181A-5790-441D-9A20-50ACBB37A099}" type="presOf" srcId="{33FD5928-5F4B-4843-B437-80847F4006C0}" destId="{A6934664-377F-4138-8895-EBDCC565864F}" srcOrd="0" destOrd="0" presId="urn:microsoft.com/office/officeart/2008/layout/SquareAccentList"/>
    <dgm:cxn modelId="{D5591C1F-B5A1-4F7A-A55A-EFD04D20AAEE}" type="presOf" srcId="{9647D4A4-739B-46CC-8138-984027348D97}" destId="{F815FFEB-495A-4A53-A18F-871E20A8E1B3}" srcOrd="0" destOrd="0" presId="urn:microsoft.com/office/officeart/2008/layout/SquareAccentList"/>
    <dgm:cxn modelId="{B37B5348-3464-42C1-A615-7546463B84BF}" srcId="{33FD5928-5F4B-4843-B437-80847F4006C0}" destId="{D3A7AC6B-DC1A-4501-BC59-3B84774D9C34}" srcOrd="1" destOrd="0" parTransId="{5E52E031-C52A-4BA5-9403-51B6971ED3FD}" sibTransId="{DE089A96-3D8C-4DCF-9513-FEE77B9721E1}"/>
    <dgm:cxn modelId="{6302AC6D-5AFE-4931-BE35-ACA45DF5A93D}" srcId="{9647D4A4-739B-46CC-8138-984027348D97}" destId="{33FD5928-5F4B-4843-B437-80847F4006C0}" srcOrd="0" destOrd="0" parTransId="{0B815CC0-35B7-499F-A96F-3AB8CCC8EF7B}" sibTransId="{0ADC8334-4FFE-4AD3-ABA9-7B0CF4D50320}"/>
    <dgm:cxn modelId="{E7189E7E-3A1A-4B78-9989-DC9C83A0A55F}" type="presOf" srcId="{D3A7AC6B-DC1A-4501-BC59-3B84774D9C34}" destId="{2B37BF87-EEA7-42A6-8226-A4EC0B97E671}" srcOrd="0" destOrd="0" presId="urn:microsoft.com/office/officeart/2008/layout/SquareAccentList"/>
    <dgm:cxn modelId="{0A1E42A4-49FA-411C-B6FA-69EB2F04DEF8}" srcId="{33FD5928-5F4B-4843-B437-80847F4006C0}" destId="{D05DA462-BBEA-4DEF-9843-08312C9451A0}" srcOrd="0" destOrd="0" parTransId="{51872AC4-4EA1-4CFC-9BEA-86B93FAD7A71}" sibTransId="{D8BB501D-2B19-4286-B180-A50632E4BC5A}"/>
    <dgm:cxn modelId="{996B57C2-ABE2-46A7-A0C0-A28642C21E5C}" srcId="{33FD5928-5F4B-4843-B437-80847F4006C0}" destId="{8126E33D-E817-434A-B6F2-2C6A0F81EB57}" srcOrd="2" destOrd="0" parTransId="{4A086790-B4C9-4135-9169-A4B6454137E0}" sibTransId="{756D1032-E3C1-43F9-9359-F538F0E85AC5}"/>
    <dgm:cxn modelId="{453168B9-6E40-47B3-AFBF-4BE693B9D5B9}" type="presParOf" srcId="{F815FFEB-495A-4A53-A18F-871E20A8E1B3}" destId="{21A95CDE-A85D-4417-BBC1-88F4E0B4936B}" srcOrd="0" destOrd="0" presId="urn:microsoft.com/office/officeart/2008/layout/SquareAccentList"/>
    <dgm:cxn modelId="{391DF4B9-F53D-4E86-B5D9-F369D60F358C}" type="presParOf" srcId="{21A95CDE-A85D-4417-BBC1-88F4E0B4936B}" destId="{76AF39DB-0D1E-48C5-8C36-DD481BD10F6B}" srcOrd="0" destOrd="0" presId="urn:microsoft.com/office/officeart/2008/layout/SquareAccentList"/>
    <dgm:cxn modelId="{D705A52D-082C-4835-8300-951DC97E778D}" type="presParOf" srcId="{76AF39DB-0D1E-48C5-8C36-DD481BD10F6B}" destId="{2275F1E4-BE14-424E-AED0-EA57D981BBCD}" srcOrd="0" destOrd="0" presId="urn:microsoft.com/office/officeart/2008/layout/SquareAccentList"/>
    <dgm:cxn modelId="{08573770-4A22-48A8-A596-DF432492D8BE}" type="presParOf" srcId="{76AF39DB-0D1E-48C5-8C36-DD481BD10F6B}" destId="{302B6325-4A39-44F3-932C-8FD96CCCE1A5}" srcOrd="1" destOrd="0" presId="urn:microsoft.com/office/officeart/2008/layout/SquareAccentList"/>
    <dgm:cxn modelId="{5ECFE22A-932A-4A19-A5D6-CC0FBB604200}" type="presParOf" srcId="{76AF39DB-0D1E-48C5-8C36-DD481BD10F6B}" destId="{A6934664-377F-4138-8895-EBDCC565864F}" srcOrd="2" destOrd="0" presId="urn:microsoft.com/office/officeart/2008/layout/SquareAccentList"/>
    <dgm:cxn modelId="{8E8F07C3-0B0E-4B50-9D50-87C587C1B0C1}" type="presParOf" srcId="{21A95CDE-A85D-4417-BBC1-88F4E0B4936B}" destId="{99F433AA-2451-4EC3-A066-E01EA5A5D65B}" srcOrd="1" destOrd="0" presId="urn:microsoft.com/office/officeart/2008/layout/SquareAccentList"/>
    <dgm:cxn modelId="{5A593815-BA3A-4963-8881-2B5F16D8DB15}" type="presParOf" srcId="{99F433AA-2451-4EC3-A066-E01EA5A5D65B}" destId="{A232BC2C-1F0E-4A46-9E95-4BD12D188891}" srcOrd="0" destOrd="0" presId="urn:microsoft.com/office/officeart/2008/layout/SquareAccentList"/>
    <dgm:cxn modelId="{6188C251-0CF5-4544-85B7-818118084187}" type="presParOf" srcId="{A232BC2C-1F0E-4A46-9E95-4BD12D188891}" destId="{9BFAB5B7-E7C5-4FED-9013-94DCC7C391B0}" srcOrd="0" destOrd="0" presId="urn:microsoft.com/office/officeart/2008/layout/SquareAccentList"/>
    <dgm:cxn modelId="{3C8C71AF-DD60-4BF3-B0D8-2CBD5CD5A773}" type="presParOf" srcId="{A232BC2C-1F0E-4A46-9E95-4BD12D188891}" destId="{4E74100A-0DDA-4CD4-8173-0201CB3F4B09}" srcOrd="1" destOrd="0" presId="urn:microsoft.com/office/officeart/2008/layout/SquareAccentList"/>
    <dgm:cxn modelId="{CF439415-6FE5-4166-A808-57FB37FDDF54}" type="presParOf" srcId="{99F433AA-2451-4EC3-A066-E01EA5A5D65B}" destId="{5643DBF5-9022-4463-B217-C07BB190E79E}" srcOrd="1" destOrd="0" presId="urn:microsoft.com/office/officeart/2008/layout/SquareAccentList"/>
    <dgm:cxn modelId="{180EE6EC-4F67-4E45-8812-467A89979081}" type="presParOf" srcId="{5643DBF5-9022-4463-B217-C07BB190E79E}" destId="{0967BF37-DD32-4699-B6EB-008536A4DDF4}" srcOrd="0" destOrd="0" presId="urn:microsoft.com/office/officeart/2008/layout/SquareAccentList"/>
    <dgm:cxn modelId="{BA312FA8-3618-43B0-BE8A-A1843DB44334}" type="presParOf" srcId="{5643DBF5-9022-4463-B217-C07BB190E79E}" destId="{2B37BF87-EEA7-42A6-8226-A4EC0B97E671}" srcOrd="1" destOrd="0" presId="urn:microsoft.com/office/officeart/2008/layout/SquareAccentList"/>
    <dgm:cxn modelId="{EBB44DDF-0D74-4586-907D-5BAA68AD307F}" type="presParOf" srcId="{99F433AA-2451-4EC3-A066-E01EA5A5D65B}" destId="{13B29E7A-295F-4729-B8AB-5B80EF257FCB}" srcOrd="2" destOrd="0" presId="urn:microsoft.com/office/officeart/2008/layout/SquareAccentList"/>
    <dgm:cxn modelId="{F7700459-996F-4035-BFD5-B8E37C2F66F3}" type="presParOf" srcId="{13B29E7A-295F-4729-B8AB-5B80EF257FCB}" destId="{1A3A9EAB-B34B-4F57-82EE-7FB882E1AEC0}" srcOrd="0" destOrd="0" presId="urn:microsoft.com/office/officeart/2008/layout/SquareAccentList"/>
    <dgm:cxn modelId="{13A3A860-215F-49EA-8019-1899C2B96625}" type="presParOf" srcId="{13B29E7A-295F-4729-B8AB-5B80EF257FCB}" destId="{A6E528F4-712B-44C7-AA95-D1EA1064245D}" srcOrd="1" destOrd="0" presId="urn:microsoft.com/office/officeart/2008/layout/Squa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9647D4A4-739B-46CC-8138-984027348D97}"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n-US"/>
        </a:p>
      </dgm:t>
    </dgm:pt>
    <dgm:pt modelId="{33FD5928-5F4B-4843-B437-80847F4006C0}">
      <dgm:prSet phldrT="[Text]" custT="1"/>
      <dgm:spPr/>
      <dgm:t>
        <a:bodyPr/>
        <a:lstStyle/>
        <a:p>
          <a:r>
            <a:rPr lang="en-US" sz="2400" b="1" dirty="0">
              <a:solidFill>
                <a:srgbClr val="004065"/>
              </a:solidFill>
              <a:latin typeface="Century Gothic" panose="020B0502020202020204" pitchFamily="34" charset="0"/>
            </a:rPr>
            <a:t>Additional materials</a:t>
          </a:r>
        </a:p>
      </dgm:t>
    </dgm:pt>
    <dgm:pt modelId="{0B815CC0-35B7-499F-A96F-3AB8CCC8EF7B}" type="parTrans" cxnId="{6302AC6D-5AFE-4931-BE35-ACA45DF5A93D}">
      <dgm:prSet/>
      <dgm:spPr/>
      <dgm:t>
        <a:bodyPr/>
        <a:lstStyle/>
        <a:p>
          <a:endParaRPr lang="en-US"/>
        </a:p>
      </dgm:t>
    </dgm:pt>
    <dgm:pt modelId="{0ADC8334-4FFE-4AD3-ABA9-7B0CF4D50320}" type="sibTrans" cxnId="{6302AC6D-5AFE-4931-BE35-ACA45DF5A93D}">
      <dgm:prSet/>
      <dgm:spPr/>
      <dgm:t>
        <a:bodyPr/>
        <a:lstStyle/>
        <a:p>
          <a:endParaRPr lang="en-US"/>
        </a:p>
      </dgm:t>
    </dgm:pt>
    <dgm:pt modelId="{AF34A57E-AB27-46C1-BFBE-7493F3642B29}">
      <dgm:prSet phldrT="[Text]" custT="1"/>
      <dgm:spPr/>
      <dgm:t>
        <a:bodyPr/>
        <a:lstStyle/>
        <a:p>
          <a:r>
            <a:rPr lang="en-US" sz="1800" dirty="0">
              <a:solidFill>
                <a:srgbClr val="004065"/>
              </a:solidFill>
              <a:latin typeface="Century Gothic" panose="020B0502020202020204" pitchFamily="34" charset="0"/>
            </a:rPr>
            <a:t>Personalize</a:t>
          </a:r>
        </a:p>
      </dgm:t>
    </dgm:pt>
    <dgm:pt modelId="{A56078CB-6C5D-4B2D-93CD-52D019FCA47A}" type="parTrans" cxnId="{4CEB4B29-A3AE-492D-B898-ABA9A9813B4C}">
      <dgm:prSet/>
      <dgm:spPr/>
      <dgm:t>
        <a:bodyPr/>
        <a:lstStyle/>
        <a:p>
          <a:endParaRPr lang="en-US"/>
        </a:p>
      </dgm:t>
    </dgm:pt>
    <dgm:pt modelId="{5644F638-8D55-4707-8C44-06755212C74B}" type="sibTrans" cxnId="{4CEB4B29-A3AE-492D-B898-ABA9A9813B4C}">
      <dgm:prSet/>
      <dgm:spPr/>
      <dgm:t>
        <a:bodyPr/>
        <a:lstStyle/>
        <a:p>
          <a:endParaRPr lang="en-US"/>
        </a:p>
      </dgm:t>
    </dgm:pt>
    <dgm:pt modelId="{F815FFEB-495A-4A53-A18F-871E20A8E1B3}" type="pres">
      <dgm:prSet presAssocID="{9647D4A4-739B-46CC-8138-984027348D97}" presName="layout" presStyleCnt="0">
        <dgm:presLayoutVars>
          <dgm:chMax/>
          <dgm:chPref/>
          <dgm:dir/>
          <dgm:resizeHandles/>
        </dgm:presLayoutVars>
      </dgm:prSet>
      <dgm:spPr/>
    </dgm:pt>
    <dgm:pt modelId="{21A95CDE-A85D-4417-BBC1-88F4E0B4936B}" type="pres">
      <dgm:prSet presAssocID="{33FD5928-5F4B-4843-B437-80847F4006C0}" presName="root" presStyleCnt="0">
        <dgm:presLayoutVars>
          <dgm:chMax/>
          <dgm:chPref/>
        </dgm:presLayoutVars>
      </dgm:prSet>
      <dgm:spPr/>
    </dgm:pt>
    <dgm:pt modelId="{76AF39DB-0D1E-48C5-8C36-DD481BD10F6B}" type="pres">
      <dgm:prSet presAssocID="{33FD5928-5F4B-4843-B437-80847F4006C0}" presName="rootComposite" presStyleCnt="0">
        <dgm:presLayoutVars/>
      </dgm:prSet>
      <dgm:spPr/>
    </dgm:pt>
    <dgm:pt modelId="{2275F1E4-BE14-424E-AED0-EA57D981BBCD}" type="pres">
      <dgm:prSet presAssocID="{33FD5928-5F4B-4843-B437-80847F4006C0}" presName="ParentAccent" presStyleLbl="alignNode1" presStyleIdx="0" presStyleCnt="1"/>
      <dgm:spPr>
        <a:solidFill>
          <a:srgbClr val="004065"/>
        </a:solidFill>
        <a:ln>
          <a:solidFill>
            <a:srgbClr val="004065"/>
          </a:solidFill>
        </a:ln>
      </dgm:spPr>
    </dgm:pt>
    <dgm:pt modelId="{302B6325-4A39-44F3-932C-8FD96CCCE1A5}" type="pres">
      <dgm:prSet presAssocID="{33FD5928-5F4B-4843-B437-80847F4006C0}" presName="ParentSmallAccent" presStyleLbl="fgAcc1" presStyleIdx="0" presStyleCnt="1"/>
      <dgm:spPr>
        <a:solidFill>
          <a:srgbClr val="004065"/>
        </a:solidFill>
        <a:ln>
          <a:solidFill>
            <a:srgbClr val="004065"/>
          </a:solidFill>
        </a:ln>
      </dgm:spPr>
    </dgm:pt>
    <dgm:pt modelId="{A6934664-377F-4138-8895-EBDCC565864F}" type="pres">
      <dgm:prSet presAssocID="{33FD5928-5F4B-4843-B437-80847F4006C0}" presName="Parent" presStyleLbl="revTx" presStyleIdx="0" presStyleCnt="2">
        <dgm:presLayoutVars>
          <dgm:chMax/>
          <dgm:chPref val="4"/>
          <dgm:bulletEnabled val="1"/>
        </dgm:presLayoutVars>
      </dgm:prSet>
      <dgm:spPr/>
    </dgm:pt>
    <dgm:pt modelId="{99F433AA-2451-4EC3-A066-E01EA5A5D65B}" type="pres">
      <dgm:prSet presAssocID="{33FD5928-5F4B-4843-B437-80847F4006C0}" presName="childShape" presStyleCnt="0">
        <dgm:presLayoutVars>
          <dgm:chMax val="0"/>
          <dgm:chPref val="0"/>
        </dgm:presLayoutVars>
      </dgm:prSet>
      <dgm:spPr/>
    </dgm:pt>
    <dgm:pt modelId="{037EFFEE-A7F6-48AB-96D5-48D20A505246}" type="pres">
      <dgm:prSet presAssocID="{AF34A57E-AB27-46C1-BFBE-7493F3642B29}" presName="childComposite" presStyleCnt="0">
        <dgm:presLayoutVars>
          <dgm:chMax val="0"/>
          <dgm:chPref val="0"/>
        </dgm:presLayoutVars>
      </dgm:prSet>
      <dgm:spPr/>
    </dgm:pt>
    <dgm:pt modelId="{CD18C8BB-2C7E-4423-A3AE-0CA0F7ACEF4F}" type="pres">
      <dgm:prSet presAssocID="{AF34A57E-AB27-46C1-BFBE-7493F3642B29}" presName="ChildAccent" presStyleLbl="solidFgAcc1" presStyleIdx="0" presStyleCnt="1"/>
      <dgm:spPr>
        <a:ln>
          <a:solidFill>
            <a:srgbClr val="004065"/>
          </a:solidFill>
        </a:ln>
      </dgm:spPr>
    </dgm:pt>
    <dgm:pt modelId="{ABF67875-00BF-458B-841B-8EA7A0562F79}" type="pres">
      <dgm:prSet presAssocID="{AF34A57E-AB27-46C1-BFBE-7493F3642B29}" presName="Child" presStyleLbl="revTx" presStyleIdx="1" presStyleCnt="2">
        <dgm:presLayoutVars>
          <dgm:chMax val="0"/>
          <dgm:chPref val="0"/>
          <dgm:bulletEnabled val="1"/>
        </dgm:presLayoutVars>
      </dgm:prSet>
      <dgm:spPr/>
    </dgm:pt>
  </dgm:ptLst>
  <dgm:cxnLst>
    <dgm:cxn modelId="{4CEB4B29-A3AE-492D-B898-ABA9A9813B4C}" srcId="{33FD5928-5F4B-4843-B437-80847F4006C0}" destId="{AF34A57E-AB27-46C1-BFBE-7493F3642B29}" srcOrd="0" destOrd="0" parTransId="{A56078CB-6C5D-4B2D-93CD-52D019FCA47A}" sibTransId="{5644F638-8D55-4707-8C44-06755212C74B}"/>
    <dgm:cxn modelId="{D738C86B-AD21-41B4-A413-E0E469C1EE04}" type="presOf" srcId="{33FD5928-5F4B-4843-B437-80847F4006C0}" destId="{A6934664-377F-4138-8895-EBDCC565864F}" srcOrd="0" destOrd="0" presId="urn:microsoft.com/office/officeart/2008/layout/SquareAccentList"/>
    <dgm:cxn modelId="{6302AC6D-5AFE-4931-BE35-ACA45DF5A93D}" srcId="{9647D4A4-739B-46CC-8138-984027348D97}" destId="{33FD5928-5F4B-4843-B437-80847F4006C0}" srcOrd="0" destOrd="0" parTransId="{0B815CC0-35B7-499F-A96F-3AB8CCC8EF7B}" sibTransId="{0ADC8334-4FFE-4AD3-ABA9-7B0CF4D50320}"/>
    <dgm:cxn modelId="{D5335988-9E10-4C09-8BE3-DC4A5F5FD916}" type="presOf" srcId="{9647D4A4-739B-46CC-8138-984027348D97}" destId="{F815FFEB-495A-4A53-A18F-871E20A8E1B3}" srcOrd="0" destOrd="0" presId="urn:microsoft.com/office/officeart/2008/layout/SquareAccentList"/>
    <dgm:cxn modelId="{7CE69ACA-5FCB-40AD-9C2D-2F31C47C9D2E}" type="presOf" srcId="{AF34A57E-AB27-46C1-BFBE-7493F3642B29}" destId="{ABF67875-00BF-458B-841B-8EA7A0562F79}" srcOrd="0" destOrd="0" presId="urn:microsoft.com/office/officeart/2008/layout/SquareAccentList"/>
    <dgm:cxn modelId="{C08E8C84-088E-4C9C-9385-5C29E01E9964}" type="presParOf" srcId="{F815FFEB-495A-4A53-A18F-871E20A8E1B3}" destId="{21A95CDE-A85D-4417-BBC1-88F4E0B4936B}" srcOrd="0" destOrd="0" presId="urn:microsoft.com/office/officeart/2008/layout/SquareAccentList"/>
    <dgm:cxn modelId="{4596E5A8-8C17-43E6-B58D-771EAD842F58}" type="presParOf" srcId="{21A95CDE-A85D-4417-BBC1-88F4E0B4936B}" destId="{76AF39DB-0D1E-48C5-8C36-DD481BD10F6B}" srcOrd="0" destOrd="0" presId="urn:microsoft.com/office/officeart/2008/layout/SquareAccentList"/>
    <dgm:cxn modelId="{0E4F26DC-C834-4DF9-BA7F-C8F6B9E1CDC8}" type="presParOf" srcId="{76AF39DB-0D1E-48C5-8C36-DD481BD10F6B}" destId="{2275F1E4-BE14-424E-AED0-EA57D981BBCD}" srcOrd="0" destOrd="0" presId="urn:microsoft.com/office/officeart/2008/layout/SquareAccentList"/>
    <dgm:cxn modelId="{6A5A4F75-3ADE-4F31-9D23-8A147A6FE120}" type="presParOf" srcId="{76AF39DB-0D1E-48C5-8C36-DD481BD10F6B}" destId="{302B6325-4A39-44F3-932C-8FD96CCCE1A5}" srcOrd="1" destOrd="0" presId="urn:microsoft.com/office/officeart/2008/layout/SquareAccentList"/>
    <dgm:cxn modelId="{BC7ABAA1-0D10-468C-938A-A2E40EB41E53}" type="presParOf" srcId="{76AF39DB-0D1E-48C5-8C36-DD481BD10F6B}" destId="{A6934664-377F-4138-8895-EBDCC565864F}" srcOrd="2" destOrd="0" presId="urn:microsoft.com/office/officeart/2008/layout/SquareAccentList"/>
    <dgm:cxn modelId="{B54B4329-254B-45B4-BAF8-6B7652ED2903}" type="presParOf" srcId="{21A95CDE-A85D-4417-BBC1-88F4E0B4936B}" destId="{99F433AA-2451-4EC3-A066-E01EA5A5D65B}" srcOrd="1" destOrd="0" presId="urn:microsoft.com/office/officeart/2008/layout/SquareAccentList"/>
    <dgm:cxn modelId="{C59162E3-9528-415A-AF79-753A6BF6EB0D}" type="presParOf" srcId="{99F433AA-2451-4EC3-A066-E01EA5A5D65B}" destId="{037EFFEE-A7F6-48AB-96D5-48D20A505246}" srcOrd="0" destOrd="0" presId="urn:microsoft.com/office/officeart/2008/layout/SquareAccentList"/>
    <dgm:cxn modelId="{552CC416-FC95-415A-A8DA-52F0AC4D1D0B}" type="presParOf" srcId="{037EFFEE-A7F6-48AB-96D5-48D20A505246}" destId="{CD18C8BB-2C7E-4423-A3AE-0CA0F7ACEF4F}" srcOrd="0" destOrd="0" presId="urn:microsoft.com/office/officeart/2008/layout/SquareAccentList"/>
    <dgm:cxn modelId="{6F970100-5625-403C-8387-270959F65324}" type="presParOf" srcId="{037EFFEE-A7F6-48AB-96D5-48D20A505246}" destId="{ABF67875-00BF-458B-841B-8EA7A0562F79}" srcOrd="1" destOrd="0" presId="urn:microsoft.com/office/officeart/2008/layout/Squa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9647D4A4-739B-46CC-8138-984027348D97}"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n-US"/>
        </a:p>
      </dgm:t>
    </dgm:pt>
    <dgm:pt modelId="{33FD5928-5F4B-4843-B437-80847F4006C0}">
      <dgm:prSet phldrT="[Text]" custT="1"/>
      <dgm:spPr/>
      <dgm:t>
        <a:bodyPr/>
        <a:lstStyle/>
        <a:p>
          <a:r>
            <a:rPr lang="en-US" sz="2000" b="1" dirty="0">
              <a:solidFill>
                <a:srgbClr val="004065"/>
              </a:solidFill>
              <a:latin typeface="Century Gothic" panose="020B0502020202020204" pitchFamily="34" charset="0"/>
            </a:rPr>
            <a:t>Formatting a press release</a:t>
          </a:r>
        </a:p>
      </dgm:t>
    </dgm:pt>
    <dgm:pt modelId="{0B815CC0-35B7-499F-A96F-3AB8CCC8EF7B}" type="parTrans" cxnId="{6302AC6D-5AFE-4931-BE35-ACA45DF5A93D}">
      <dgm:prSet/>
      <dgm:spPr/>
      <dgm:t>
        <a:bodyPr/>
        <a:lstStyle/>
        <a:p>
          <a:endParaRPr lang="en-US"/>
        </a:p>
      </dgm:t>
    </dgm:pt>
    <dgm:pt modelId="{0ADC8334-4FFE-4AD3-ABA9-7B0CF4D50320}" type="sibTrans" cxnId="{6302AC6D-5AFE-4931-BE35-ACA45DF5A93D}">
      <dgm:prSet/>
      <dgm:spPr/>
      <dgm:t>
        <a:bodyPr/>
        <a:lstStyle/>
        <a:p>
          <a:endParaRPr lang="en-US"/>
        </a:p>
      </dgm:t>
    </dgm:pt>
    <dgm:pt modelId="{CE618068-CD59-49B3-92F3-D507FAD48933}">
      <dgm:prSet phldrT="[Text]" custT="1"/>
      <dgm:spPr/>
      <dgm:t>
        <a:bodyPr/>
        <a:lstStyle/>
        <a:p>
          <a:r>
            <a:rPr lang="en-US" sz="1800" b="0" dirty="0">
              <a:solidFill>
                <a:srgbClr val="004065"/>
              </a:solidFill>
              <a:latin typeface="Century Gothic" panose="020B0502020202020204" pitchFamily="34" charset="0"/>
            </a:rPr>
            <a:t>Dateline</a:t>
          </a:r>
        </a:p>
      </dgm:t>
    </dgm:pt>
    <dgm:pt modelId="{2E28873C-9218-4B83-A92A-D817320D3245}" type="parTrans" cxnId="{821E4B60-F75F-49CD-9332-22452639EAB5}">
      <dgm:prSet/>
      <dgm:spPr/>
      <dgm:t>
        <a:bodyPr/>
        <a:lstStyle/>
        <a:p>
          <a:endParaRPr lang="en-US"/>
        </a:p>
      </dgm:t>
    </dgm:pt>
    <dgm:pt modelId="{C5715A0D-73C2-4C0F-81F8-CDB41B7C4C6E}" type="sibTrans" cxnId="{821E4B60-F75F-49CD-9332-22452639EAB5}">
      <dgm:prSet/>
      <dgm:spPr/>
      <dgm:t>
        <a:bodyPr/>
        <a:lstStyle/>
        <a:p>
          <a:endParaRPr lang="en-US"/>
        </a:p>
      </dgm:t>
    </dgm:pt>
    <dgm:pt modelId="{13C375F2-A236-403A-84DE-494D31571F4C}">
      <dgm:prSet phldrT="[Text]" custT="1"/>
      <dgm:spPr/>
      <dgm:t>
        <a:bodyPr/>
        <a:lstStyle/>
        <a:p>
          <a:r>
            <a:rPr lang="en-US" sz="1800" b="0" dirty="0">
              <a:solidFill>
                <a:srgbClr val="004065"/>
              </a:solidFill>
              <a:latin typeface="Century Gothic" panose="020B0502020202020204" pitchFamily="34" charset="0"/>
            </a:rPr>
            <a:t>Single spacing</a:t>
          </a:r>
        </a:p>
      </dgm:t>
    </dgm:pt>
    <dgm:pt modelId="{D5895E8D-C874-48C8-98BE-E0747435ED7E}" type="parTrans" cxnId="{27A5E064-A039-4416-B85E-8EB30B2F1EE4}">
      <dgm:prSet/>
      <dgm:spPr/>
      <dgm:t>
        <a:bodyPr/>
        <a:lstStyle/>
        <a:p>
          <a:endParaRPr lang="en-US"/>
        </a:p>
      </dgm:t>
    </dgm:pt>
    <dgm:pt modelId="{521ACE8A-C8DF-4BF9-8DF8-9798A0CE73AD}" type="sibTrans" cxnId="{27A5E064-A039-4416-B85E-8EB30B2F1EE4}">
      <dgm:prSet/>
      <dgm:spPr/>
      <dgm:t>
        <a:bodyPr/>
        <a:lstStyle/>
        <a:p>
          <a:endParaRPr lang="en-US"/>
        </a:p>
      </dgm:t>
    </dgm:pt>
    <dgm:pt modelId="{363A2A2A-9903-4C96-8983-16DB195F70AB}">
      <dgm:prSet phldrT="[Text]" custT="1"/>
      <dgm:spPr/>
      <dgm:t>
        <a:bodyPr/>
        <a:lstStyle/>
        <a:p>
          <a:r>
            <a:rPr lang="en-US" sz="1800" b="0" dirty="0">
              <a:solidFill>
                <a:srgbClr val="004065"/>
              </a:solidFill>
              <a:latin typeface="Century Gothic" panose="020B0502020202020204" pitchFamily="34" charset="0"/>
            </a:rPr>
            <a:t>Short</a:t>
          </a:r>
        </a:p>
      </dgm:t>
    </dgm:pt>
    <dgm:pt modelId="{3267184A-D2F3-4707-9CD1-760E3BA47231}" type="parTrans" cxnId="{1058C0FF-757C-4104-9A0E-538F498EE5A5}">
      <dgm:prSet/>
      <dgm:spPr/>
      <dgm:t>
        <a:bodyPr/>
        <a:lstStyle/>
        <a:p>
          <a:endParaRPr lang="en-US"/>
        </a:p>
      </dgm:t>
    </dgm:pt>
    <dgm:pt modelId="{74FA604A-4731-4250-96DD-131946159407}" type="sibTrans" cxnId="{1058C0FF-757C-4104-9A0E-538F498EE5A5}">
      <dgm:prSet/>
      <dgm:spPr/>
      <dgm:t>
        <a:bodyPr/>
        <a:lstStyle/>
        <a:p>
          <a:endParaRPr lang="en-US"/>
        </a:p>
      </dgm:t>
    </dgm:pt>
    <dgm:pt modelId="{5DC8304B-3EEF-4330-99EA-5C5E71BA0947}">
      <dgm:prSet phldrT="[Text]" custT="1"/>
      <dgm:spPr/>
      <dgm:t>
        <a:bodyPr/>
        <a:lstStyle/>
        <a:p>
          <a:r>
            <a:rPr lang="en-US" sz="1800" b="0" dirty="0">
              <a:solidFill>
                <a:srgbClr val="004065"/>
              </a:solidFill>
              <a:latin typeface="Century Gothic" panose="020B0502020202020204" pitchFamily="34" charset="0"/>
            </a:rPr>
            <a:t>Attachment</a:t>
          </a:r>
        </a:p>
      </dgm:t>
    </dgm:pt>
    <dgm:pt modelId="{C84E8D2A-A855-4407-96A9-F92FAB1294EB}" type="parTrans" cxnId="{DF371CDE-41A0-46C0-B532-8EC0FD9EEC32}">
      <dgm:prSet/>
      <dgm:spPr/>
      <dgm:t>
        <a:bodyPr/>
        <a:lstStyle/>
        <a:p>
          <a:endParaRPr lang="en-US"/>
        </a:p>
      </dgm:t>
    </dgm:pt>
    <dgm:pt modelId="{A1E7DFB8-2E35-4077-A7D6-D0022DFC3A1C}" type="sibTrans" cxnId="{DF371CDE-41A0-46C0-B532-8EC0FD9EEC32}">
      <dgm:prSet/>
      <dgm:spPr/>
      <dgm:t>
        <a:bodyPr/>
        <a:lstStyle/>
        <a:p>
          <a:endParaRPr lang="en-US"/>
        </a:p>
      </dgm:t>
    </dgm:pt>
    <dgm:pt modelId="{EF2D3895-33D6-4715-A8F2-7320A6C0B2B1}">
      <dgm:prSet phldrT="[Text]" custT="1"/>
      <dgm:spPr/>
      <dgm:t>
        <a:bodyPr/>
        <a:lstStyle/>
        <a:p>
          <a:r>
            <a:rPr lang="en-US" sz="1800" b="0" dirty="0">
              <a:solidFill>
                <a:srgbClr val="004065"/>
              </a:solidFill>
              <a:latin typeface="Century Gothic" panose="020B0502020202020204" pitchFamily="34" charset="0"/>
            </a:rPr>
            <a:t>Full quotes</a:t>
          </a:r>
        </a:p>
      </dgm:t>
    </dgm:pt>
    <dgm:pt modelId="{D3180431-A2A1-419F-B763-ADEA5AEED35D}" type="parTrans" cxnId="{F1C10C02-A14A-48CD-AACE-1A3E07458558}">
      <dgm:prSet/>
      <dgm:spPr/>
      <dgm:t>
        <a:bodyPr/>
        <a:lstStyle/>
        <a:p>
          <a:endParaRPr lang="en-US"/>
        </a:p>
      </dgm:t>
    </dgm:pt>
    <dgm:pt modelId="{69133FBF-2EFE-4251-ADA2-9A43DF011455}" type="sibTrans" cxnId="{F1C10C02-A14A-48CD-AACE-1A3E07458558}">
      <dgm:prSet/>
      <dgm:spPr/>
      <dgm:t>
        <a:bodyPr/>
        <a:lstStyle/>
        <a:p>
          <a:endParaRPr lang="en-US"/>
        </a:p>
      </dgm:t>
    </dgm:pt>
    <dgm:pt modelId="{F815FFEB-495A-4A53-A18F-871E20A8E1B3}" type="pres">
      <dgm:prSet presAssocID="{9647D4A4-739B-46CC-8138-984027348D97}" presName="layout" presStyleCnt="0">
        <dgm:presLayoutVars>
          <dgm:chMax/>
          <dgm:chPref/>
          <dgm:dir/>
          <dgm:resizeHandles/>
        </dgm:presLayoutVars>
      </dgm:prSet>
      <dgm:spPr/>
    </dgm:pt>
    <dgm:pt modelId="{21A95CDE-A85D-4417-BBC1-88F4E0B4936B}" type="pres">
      <dgm:prSet presAssocID="{33FD5928-5F4B-4843-B437-80847F4006C0}" presName="root" presStyleCnt="0">
        <dgm:presLayoutVars>
          <dgm:chMax/>
          <dgm:chPref/>
        </dgm:presLayoutVars>
      </dgm:prSet>
      <dgm:spPr/>
    </dgm:pt>
    <dgm:pt modelId="{76AF39DB-0D1E-48C5-8C36-DD481BD10F6B}" type="pres">
      <dgm:prSet presAssocID="{33FD5928-5F4B-4843-B437-80847F4006C0}" presName="rootComposite" presStyleCnt="0">
        <dgm:presLayoutVars/>
      </dgm:prSet>
      <dgm:spPr/>
    </dgm:pt>
    <dgm:pt modelId="{2275F1E4-BE14-424E-AED0-EA57D981BBCD}" type="pres">
      <dgm:prSet presAssocID="{33FD5928-5F4B-4843-B437-80847F4006C0}" presName="ParentAccent" presStyleLbl="alignNode1" presStyleIdx="0" presStyleCnt="1"/>
      <dgm:spPr>
        <a:solidFill>
          <a:srgbClr val="004065"/>
        </a:solidFill>
        <a:ln>
          <a:solidFill>
            <a:srgbClr val="004065"/>
          </a:solidFill>
        </a:ln>
      </dgm:spPr>
    </dgm:pt>
    <dgm:pt modelId="{302B6325-4A39-44F3-932C-8FD96CCCE1A5}" type="pres">
      <dgm:prSet presAssocID="{33FD5928-5F4B-4843-B437-80847F4006C0}" presName="ParentSmallAccent" presStyleLbl="fgAcc1" presStyleIdx="0" presStyleCnt="1"/>
      <dgm:spPr>
        <a:solidFill>
          <a:srgbClr val="004065"/>
        </a:solidFill>
        <a:ln>
          <a:solidFill>
            <a:srgbClr val="004065"/>
          </a:solidFill>
        </a:ln>
      </dgm:spPr>
    </dgm:pt>
    <dgm:pt modelId="{A6934664-377F-4138-8895-EBDCC565864F}" type="pres">
      <dgm:prSet presAssocID="{33FD5928-5F4B-4843-B437-80847F4006C0}" presName="Parent" presStyleLbl="revTx" presStyleIdx="0" presStyleCnt="6">
        <dgm:presLayoutVars>
          <dgm:chMax/>
          <dgm:chPref val="4"/>
          <dgm:bulletEnabled val="1"/>
        </dgm:presLayoutVars>
      </dgm:prSet>
      <dgm:spPr/>
    </dgm:pt>
    <dgm:pt modelId="{99F433AA-2451-4EC3-A066-E01EA5A5D65B}" type="pres">
      <dgm:prSet presAssocID="{33FD5928-5F4B-4843-B437-80847F4006C0}" presName="childShape" presStyleCnt="0">
        <dgm:presLayoutVars>
          <dgm:chMax val="0"/>
          <dgm:chPref val="0"/>
        </dgm:presLayoutVars>
      </dgm:prSet>
      <dgm:spPr/>
    </dgm:pt>
    <dgm:pt modelId="{D5F33388-17B4-409E-A797-41148280C1E6}" type="pres">
      <dgm:prSet presAssocID="{CE618068-CD59-49B3-92F3-D507FAD48933}" presName="childComposite" presStyleCnt="0">
        <dgm:presLayoutVars>
          <dgm:chMax val="0"/>
          <dgm:chPref val="0"/>
        </dgm:presLayoutVars>
      </dgm:prSet>
      <dgm:spPr/>
    </dgm:pt>
    <dgm:pt modelId="{AF267EE3-993F-4E37-BC95-A448F127EFD2}" type="pres">
      <dgm:prSet presAssocID="{CE618068-CD59-49B3-92F3-D507FAD48933}" presName="ChildAccent" presStyleLbl="solidFgAcc1" presStyleIdx="0" presStyleCnt="5"/>
      <dgm:spPr>
        <a:ln>
          <a:solidFill>
            <a:srgbClr val="004065"/>
          </a:solidFill>
        </a:ln>
      </dgm:spPr>
    </dgm:pt>
    <dgm:pt modelId="{9183D1AB-B36D-4CE2-83AD-3465F42C5E4D}" type="pres">
      <dgm:prSet presAssocID="{CE618068-CD59-49B3-92F3-D507FAD48933}" presName="Child" presStyleLbl="revTx" presStyleIdx="1" presStyleCnt="6">
        <dgm:presLayoutVars>
          <dgm:chMax val="0"/>
          <dgm:chPref val="0"/>
          <dgm:bulletEnabled val="1"/>
        </dgm:presLayoutVars>
      </dgm:prSet>
      <dgm:spPr/>
    </dgm:pt>
    <dgm:pt modelId="{E749BE07-52D1-4308-A55A-F9582DC66AD5}" type="pres">
      <dgm:prSet presAssocID="{13C375F2-A236-403A-84DE-494D31571F4C}" presName="childComposite" presStyleCnt="0">
        <dgm:presLayoutVars>
          <dgm:chMax val="0"/>
          <dgm:chPref val="0"/>
        </dgm:presLayoutVars>
      </dgm:prSet>
      <dgm:spPr/>
    </dgm:pt>
    <dgm:pt modelId="{516317E4-DEE2-43E7-9B6C-82CACF06CB1F}" type="pres">
      <dgm:prSet presAssocID="{13C375F2-A236-403A-84DE-494D31571F4C}" presName="ChildAccent" presStyleLbl="solidFgAcc1" presStyleIdx="1" presStyleCnt="5"/>
      <dgm:spPr>
        <a:ln>
          <a:solidFill>
            <a:srgbClr val="004065"/>
          </a:solidFill>
        </a:ln>
      </dgm:spPr>
    </dgm:pt>
    <dgm:pt modelId="{22CB727F-8141-43F0-AA23-8E928F60C0E2}" type="pres">
      <dgm:prSet presAssocID="{13C375F2-A236-403A-84DE-494D31571F4C}" presName="Child" presStyleLbl="revTx" presStyleIdx="2" presStyleCnt="6">
        <dgm:presLayoutVars>
          <dgm:chMax val="0"/>
          <dgm:chPref val="0"/>
          <dgm:bulletEnabled val="1"/>
        </dgm:presLayoutVars>
      </dgm:prSet>
      <dgm:spPr/>
    </dgm:pt>
    <dgm:pt modelId="{2A49114F-46FA-4C2E-9EDE-FD6FBAFA72AA}" type="pres">
      <dgm:prSet presAssocID="{363A2A2A-9903-4C96-8983-16DB195F70AB}" presName="childComposite" presStyleCnt="0">
        <dgm:presLayoutVars>
          <dgm:chMax val="0"/>
          <dgm:chPref val="0"/>
        </dgm:presLayoutVars>
      </dgm:prSet>
      <dgm:spPr/>
    </dgm:pt>
    <dgm:pt modelId="{700B4259-FD8C-414D-98E7-4A20196F6CD2}" type="pres">
      <dgm:prSet presAssocID="{363A2A2A-9903-4C96-8983-16DB195F70AB}" presName="ChildAccent" presStyleLbl="solidFgAcc1" presStyleIdx="2" presStyleCnt="5"/>
      <dgm:spPr>
        <a:ln>
          <a:solidFill>
            <a:srgbClr val="004065"/>
          </a:solidFill>
        </a:ln>
      </dgm:spPr>
    </dgm:pt>
    <dgm:pt modelId="{DB13A95A-5CD3-4F8A-9DB2-973EAE82A488}" type="pres">
      <dgm:prSet presAssocID="{363A2A2A-9903-4C96-8983-16DB195F70AB}" presName="Child" presStyleLbl="revTx" presStyleIdx="3" presStyleCnt="6">
        <dgm:presLayoutVars>
          <dgm:chMax val="0"/>
          <dgm:chPref val="0"/>
          <dgm:bulletEnabled val="1"/>
        </dgm:presLayoutVars>
      </dgm:prSet>
      <dgm:spPr/>
    </dgm:pt>
    <dgm:pt modelId="{97EF607A-6099-4E9B-A71D-2ED4F95367CF}" type="pres">
      <dgm:prSet presAssocID="{5DC8304B-3EEF-4330-99EA-5C5E71BA0947}" presName="childComposite" presStyleCnt="0">
        <dgm:presLayoutVars>
          <dgm:chMax val="0"/>
          <dgm:chPref val="0"/>
        </dgm:presLayoutVars>
      </dgm:prSet>
      <dgm:spPr/>
    </dgm:pt>
    <dgm:pt modelId="{B5122EB1-9B36-45F3-BB40-175E0A0331BD}" type="pres">
      <dgm:prSet presAssocID="{5DC8304B-3EEF-4330-99EA-5C5E71BA0947}" presName="ChildAccent" presStyleLbl="solidFgAcc1" presStyleIdx="3" presStyleCnt="5"/>
      <dgm:spPr>
        <a:ln>
          <a:solidFill>
            <a:srgbClr val="004065"/>
          </a:solidFill>
        </a:ln>
      </dgm:spPr>
    </dgm:pt>
    <dgm:pt modelId="{C577DE9E-EC45-4797-A70C-E10929647975}" type="pres">
      <dgm:prSet presAssocID="{5DC8304B-3EEF-4330-99EA-5C5E71BA0947}" presName="Child" presStyleLbl="revTx" presStyleIdx="4" presStyleCnt="6">
        <dgm:presLayoutVars>
          <dgm:chMax val="0"/>
          <dgm:chPref val="0"/>
          <dgm:bulletEnabled val="1"/>
        </dgm:presLayoutVars>
      </dgm:prSet>
      <dgm:spPr/>
    </dgm:pt>
    <dgm:pt modelId="{939C62F6-D2BA-43D9-8C11-FE20A62D978D}" type="pres">
      <dgm:prSet presAssocID="{EF2D3895-33D6-4715-A8F2-7320A6C0B2B1}" presName="childComposite" presStyleCnt="0">
        <dgm:presLayoutVars>
          <dgm:chMax val="0"/>
          <dgm:chPref val="0"/>
        </dgm:presLayoutVars>
      </dgm:prSet>
      <dgm:spPr/>
    </dgm:pt>
    <dgm:pt modelId="{D4254C98-6062-4681-B6F4-AB0932530319}" type="pres">
      <dgm:prSet presAssocID="{EF2D3895-33D6-4715-A8F2-7320A6C0B2B1}" presName="ChildAccent" presStyleLbl="solidFgAcc1" presStyleIdx="4" presStyleCnt="5"/>
      <dgm:spPr>
        <a:ln>
          <a:solidFill>
            <a:srgbClr val="004065"/>
          </a:solidFill>
        </a:ln>
      </dgm:spPr>
    </dgm:pt>
    <dgm:pt modelId="{520E5D9F-20CC-406B-B2A5-A99289606871}" type="pres">
      <dgm:prSet presAssocID="{EF2D3895-33D6-4715-A8F2-7320A6C0B2B1}" presName="Child" presStyleLbl="revTx" presStyleIdx="5" presStyleCnt="6">
        <dgm:presLayoutVars>
          <dgm:chMax val="0"/>
          <dgm:chPref val="0"/>
          <dgm:bulletEnabled val="1"/>
        </dgm:presLayoutVars>
      </dgm:prSet>
      <dgm:spPr/>
    </dgm:pt>
  </dgm:ptLst>
  <dgm:cxnLst>
    <dgm:cxn modelId="{F1C10C02-A14A-48CD-AACE-1A3E07458558}" srcId="{33FD5928-5F4B-4843-B437-80847F4006C0}" destId="{EF2D3895-33D6-4715-A8F2-7320A6C0B2B1}" srcOrd="4" destOrd="0" parTransId="{D3180431-A2A1-419F-B763-ADEA5AEED35D}" sibTransId="{69133FBF-2EFE-4251-ADA2-9A43DF011455}"/>
    <dgm:cxn modelId="{1469411C-9226-428D-9048-D584448EAA3B}" type="presOf" srcId="{EF2D3895-33D6-4715-A8F2-7320A6C0B2B1}" destId="{520E5D9F-20CC-406B-B2A5-A99289606871}" srcOrd="0" destOrd="0" presId="urn:microsoft.com/office/officeart/2008/layout/SquareAccentList"/>
    <dgm:cxn modelId="{55CEFA5E-24F6-4BC9-B76F-FE50F7992FCA}" type="presOf" srcId="{33FD5928-5F4B-4843-B437-80847F4006C0}" destId="{A6934664-377F-4138-8895-EBDCC565864F}" srcOrd="0" destOrd="0" presId="urn:microsoft.com/office/officeart/2008/layout/SquareAccentList"/>
    <dgm:cxn modelId="{821E4B60-F75F-49CD-9332-22452639EAB5}" srcId="{33FD5928-5F4B-4843-B437-80847F4006C0}" destId="{CE618068-CD59-49B3-92F3-D507FAD48933}" srcOrd="0" destOrd="0" parTransId="{2E28873C-9218-4B83-A92A-D817320D3245}" sibTransId="{C5715A0D-73C2-4C0F-81F8-CDB41B7C4C6E}"/>
    <dgm:cxn modelId="{27A5E064-A039-4416-B85E-8EB30B2F1EE4}" srcId="{33FD5928-5F4B-4843-B437-80847F4006C0}" destId="{13C375F2-A236-403A-84DE-494D31571F4C}" srcOrd="1" destOrd="0" parTransId="{D5895E8D-C874-48C8-98BE-E0747435ED7E}" sibTransId="{521ACE8A-C8DF-4BF9-8DF8-9798A0CE73AD}"/>
    <dgm:cxn modelId="{6302AC6D-5AFE-4931-BE35-ACA45DF5A93D}" srcId="{9647D4A4-739B-46CC-8138-984027348D97}" destId="{33FD5928-5F4B-4843-B437-80847F4006C0}" srcOrd="0" destOrd="0" parTransId="{0B815CC0-35B7-499F-A96F-3AB8CCC8EF7B}" sibTransId="{0ADC8334-4FFE-4AD3-ABA9-7B0CF4D50320}"/>
    <dgm:cxn modelId="{D774EE72-ED48-4F89-A455-57000323E51A}" type="presOf" srcId="{9647D4A4-739B-46CC-8138-984027348D97}" destId="{F815FFEB-495A-4A53-A18F-871E20A8E1B3}" srcOrd="0" destOrd="0" presId="urn:microsoft.com/office/officeart/2008/layout/SquareAccentList"/>
    <dgm:cxn modelId="{1A013D85-20B9-4ED7-9BDA-699761B6C6EB}" type="presOf" srcId="{5DC8304B-3EEF-4330-99EA-5C5E71BA0947}" destId="{C577DE9E-EC45-4797-A70C-E10929647975}" srcOrd="0" destOrd="0" presId="urn:microsoft.com/office/officeart/2008/layout/SquareAccentList"/>
    <dgm:cxn modelId="{C1A5C69C-69D1-4EDC-AB4D-FE04BA4CB6E3}" type="presOf" srcId="{13C375F2-A236-403A-84DE-494D31571F4C}" destId="{22CB727F-8141-43F0-AA23-8E928F60C0E2}" srcOrd="0" destOrd="0" presId="urn:microsoft.com/office/officeart/2008/layout/SquareAccentList"/>
    <dgm:cxn modelId="{AC8B6DA1-8ACC-42E3-8807-8F47B6F91737}" type="presOf" srcId="{363A2A2A-9903-4C96-8983-16DB195F70AB}" destId="{DB13A95A-5CD3-4F8A-9DB2-973EAE82A488}" srcOrd="0" destOrd="0" presId="urn:microsoft.com/office/officeart/2008/layout/SquareAccentList"/>
    <dgm:cxn modelId="{0A12EAAA-7893-4682-903B-C99E3916775B}" type="presOf" srcId="{CE618068-CD59-49B3-92F3-D507FAD48933}" destId="{9183D1AB-B36D-4CE2-83AD-3465F42C5E4D}" srcOrd="0" destOrd="0" presId="urn:microsoft.com/office/officeart/2008/layout/SquareAccentList"/>
    <dgm:cxn modelId="{DF371CDE-41A0-46C0-B532-8EC0FD9EEC32}" srcId="{33FD5928-5F4B-4843-B437-80847F4006C0}" destId="{5DC8304B-3EEF-4330-99EA-5C5E71BA0947}" srcOrd="3" destOrd="0" parTransId="{C84E8D2A-A855-4407-96A9-F92FAB1294EB}" sibTransId="{A1E7DFB8-2E35-4077-A7D6-D0022DFC3A1C}"/>
    <dgm:cxn modelId="{1058C0FF-757C-4104-9A0E-538F498EE5A5}" srcId="{33FD5928-5F4B-4843-B437-80847F4006C0}" destId="{363A2A2A-9903-4C96-8983-16DB195F70AB}" srcOrd="2" destOrd="0" parTransId="{3267184A-D2F3-4707-9CD1-760E3BA47231}" sibTransId="{74FA604A-4731-4250-96DD-131946159407}"/>
    <dgm:cxn modelId="{41B7A2D3-D81B-45E1-B1F3-0418C04837F6}" type="presParOf" srcId="{F815FFEB-495A-4A53-A18F-871E20A8E1B3}" destId="{21A95CDE-A85D-4417-BBC1-88F4E0B4936B}" srcOrd="0" destOrd="0" presId="urn:microsoft.com/office/officeart/2008/layout/SquareAccentList"/>
    <dgm:cxn modelId="{68AACB39-C85F-43B7-B6AA-056A4A6D32F5}" type="presParOf" srcId="{21A95CDE-A85D-4417-BBC1-88F4E0B4936B}" destId="{76AF39DB-0D1E-48C5-8C36-DD481BD10F6B}" srcOrd="0" destOrd="0" presId="urn:microsoft.com/office/officeart/2008/layout/SquareAccentList"/>
    <dgm:cxn modelId="{86FB473C-51C5-461D-A7DA-F29C7CAA4C8E}" type="presParOf" srcId="{76AF39DB-0D1E-48C5-8C36-DD481BD10F6B}" destId="{2275F1E4-BE14-424E-AED0-EA57D981BBCD}" srcOrd="0" destOrd="0" presId="urn:microsoft.com/office/officeart/2008/layout/SquareAccentList"/>
    <dgm:cxn modelId="{154AF78C-FA57-42E7-8842-ED1B8EAAF7EB}" type="presParOf" srcId="{76AF39DB-0D1E-48C5-8C36-DD481BD10F6B}" destId="{302B6325-4A39-44F3-932C-8FD96CCCE1A5}" srcOrd="1" destOrd="0" presId="urn:microsoft.com/office/officeart/2008/layout/SquareAccentList"/>
    <dgm:cxn modelId="{C3EE2226-825F-40B3-AF71-E41724F471F2}" type="presParOf" srcId="{76AF39DB-0D1E-48C5-8C36-DD481BD10F6B}" destId="{A6934664-377F-4138-8895-EBDCC565864F}" srcOrd="2" destOrd="0" presId="urn:microsoft.com/office/officeart/2008/layout/SquareAccentList"/>
    <dgm:cxn modelId="{C9701976-00FE-4EC2-92AD-1D2C209C47AC}" type="presParOf" srcId="{21A95CDE-A85D-4417-BBC1-88F4E0B4936B}" destId="{99F433AA-2451-4EC3-A066-E01EA5A5D65B}" srcOrd="1" destOrd="0" presId="urn:microsoft.com/office/officeart/2008/layout/SquareAccentList"/>
    <dgm:cxn modelId="{47737DEA-ADF8-4360-B873-6CE07E044272}" type="presParOf" srcId="{99F433AA-2451-4EC3-A066-E01EA5A5D65B}" destId="{D5F33388-17B4-409E-A797-41148280C1E6}" srcOrd="0" destOrd="0" presId="urn:microsoft.com/office/officeart/2008/layout/SquareAccentList"/>
    <dgm:cxn modelId="{2B94D9B7-E263-46F6-AACF-96A50948F1A6}" type="presParOf" srcId="{D5F33388-17B4-409E-A797-41148280C1E6}" destId="{AF267EE3-993F-4E37-BC95-A448F127EFD2}" srcOrd="0" destOrd="0" presId="urn:microsoft.com/office/officeart/2008/layout/SquareAccentList"/>
    <dgm:cxn modelId="{0C6DD8A2-4761-4D6B-8079-509BCE986E1D}" type="presParOf" srcId="{D5F33388-17B4-409E-A797-41148280C1E6}" destId="{9183D1AB-B36D-4CE2-83AD-3465F42C5E4D}" srcOrd="1" destOrd="0" presId="urn:microsoft.com/office/officeart/2008/layout/SquareAccentList"/>
    <dgm:cxn modelId="{3DC62F9B-A467-4AB0-892B-EB03B79F2A2E}" type="presParOf" srcId="{99F433AA-2451-4EC3-A066-E01EA5A5D65B}" destId="{E749BE07-52D1-4308-A55A-F9582DC66AD5}" srcOrd="1" destOrd="0" presId="urn:microsoft.com/office/officeart/2008/layout/SquareAccentList"/>
    <dgm:cxn modelId="{221CA4BB-74CB-4743-BC34-8DF26D90C13E}" type="presParOf" srcId="{E749BE07-52D1-4308-A55A-F9582DC66AD5}" destId="{516317E4-DEE2-43E7-9B6C-82CACF06CB1F}" srcOrd="0" destOrd="0" presId="urn:microsoft.com/office/officeart/2008/layout/SquareAccentList"/>
    <dgm:cxn modelId="{BB8B9FFF-357B-4C37-AF13-F7711F5049EB}" type="presParOf" srcId="{E749BE07-52D1-4308-A55A-F9582DC66AD5}" destId="{22CB727F-8141-43F0-AA23-8E928F60C0E2}" srcOrd="1" destOrd="0" presId="urn:microsoft.com/office/officeart/2008/layout/SquareAccentList"/>
    <dgm:cxn modelId="{7B7470A3-163B-4A33-9CBD-D5E07ACF1D19}" type="presParOf" srcId="{99F433AA-2451-4EC3-A066-E01EA5A5D65B}" destId="{2A49114F-46FA-4C2E-9EDE-FD6FBAFA72AA}" srcOrd="2" destOrd="0" presId="urn:microsoft.com/office/officeart/2008/layout/SquareAccentList"/>
    <dgm:cxn modelId="{DF96EAD2-0D34-44E2-B597-E3D929DD6415}" type="presParOf" srcId="{2A49114F-46FA-4C2E-9EDE-FD6FBAFA72AA}" destId="{700B4259-FD8C-414D-98E7-4A20196F6CD2}" srcOrd="0" destOrd="0" presId="urn:microsoft.com/office/officeart/2008/layout/SquareAccentList"/>
    <dgm:cxn modelId="{B690DAAE-09F2-4C6A-9927-E90ADC00551A}" type="presParOf" srcId="{2A49114F-46FA-4C2E-9EDE-FD6FBAFA72AA}" destId="{DB13A95A-5CD3-4F8A-9DB2-973EAE82A488}" srcOrd="1" destOrd="0" presId="urn:microsoft.com/office/officeart/2008/layout/SquareAccentList"/>
    <dgm:cxn modelId="{16BEB45D-E8E6-4B0F-B02E-025722367E23}" type="presParOf" srcId="{99F433AA-2451-4EC3-A066-E01EA5A5D65B}" destId="{97EF607A-6099-4E9B-A71D-2ED4F95367CF}" srcOrd="3" destOrd="0" presId="urn:microsoft.com/office/officeart/2008/layout/SquareAccentList"/>
    <dgm:cxn modelId="{363ADF40-4951-4384-B84C-213D9EDF4C0A}" type="presParOf" srcId="{97EF607A-6099-4E9B-A71D-2ED4F95367CF}" destId="{B5122EB1-9B36-45F3-BB40-175E0A0331BD}" srcOrd="0" destOrd="0" presId="urn:microsoft.com/office/officeart/2008/layout/SquareAccentList"/>
    <dgm:cxn modelId="{845B8D30-CABB-44F2-8749-29FBF08CF63C}" type="presParOf" srcId="{97EF607A-6099-4E9B-A71D-2ED4F95367CF}" destId="{C577DE9E-EC45-4797-A70C-E10929647975}" srcOrd="1" destOrd="0" presId="urn:microsoft.com/office/officeart/2008/layout/SquareAccentList"/>
    <dgm:cxn modelId="{44E2128A-A8A9-473B-806C-15AB4BD419EB}" type="presParOf" srcId="{99F433AA-2451-4EC3-A066-E01EA5A5D65B}" destId="{939C62F6-D2BA-43D9-8C11-FE20A62D978D}" srcOrd="4" destOrd="0" presId="urn:microsoft.com/office/officeart/2008/layout/SquareAccentList"/>
    <dgm:cxn modelId="{FB7984A2-1789-489F-9739-1183D1838089}" type="presParOf" srcId="{939C62F6-D2BA-43D9-8C11-FE20A62D978D}" destId="{D4254C98-6062-4681-B6F4-AB0932530319}" srcOrd="0" destOrd="0" presId="urn:microsoft.com/office/officeart/2008/layout/SquareAccentList"/>
    <dgm:cxn modelId="{049BF03E-34D8-4E11-88A5-2A6A424A57D5}" type="presParOf" srcId="{939C62F6-D2BA-43D9-8C11-FE20A62D978D}" destId="{520E5D9F-20CC-406B-B2A5-A99289606871}" srcOrd="1" destOrd="0" presId="urn:microsoft.com/office/officeart/2008/layout/Squa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DA05E46-A1AD-4C28-AFDB-AAD8015EF14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EEF3B89-2E83-4956-A014-A0BD1C9CDD2F}">
      <dgm:prSet phldrT="[Text]" custT="1"/>
      <dgm:spPr>
        <a:solidFill>
          <a:srgbClr val="0096D6"/>
        </a:solidFill>
        <a:ln>
          <a:solidFill>
            <a:srgbClr val="0096D6"/>
          </a:solidFill>
        </a:ln>
      </dgm:spPr>
      <dgm:t>
        <a:bodyPr/>
        <a:lstStyle/>
        <a:p>
          <a:pPr algn="l"/>
          <a:r>
            <a:rPr lang="en-US" sz="4400" b="1" dirty="0"/>
            <a:t>P</a:t>
          </a:r>
          <a:r>
            <a:rPr lang="en-US" sz="3100" dirty="0"/>
            <a:t>roduct</a:t>
          </a:r>
        </a:p>
      </dgm:t>
    </dgm:pt>
    <dgm:pt modelId="{3E184A3A-450E-4092-B08C-4203BB023DC9}" type="parTrans" cxnId="{76DBB0F7-BB86-4BF5-B8D3-2B77CB565F76}">
      <dgm:prSet/>
      <dgm:spPr/>
      <dgm:t>
        <a:bodyPr/>
        <a:lstStyle/>
        <a:p>
          <a:endParaRPr lang="en-US"/>
        </a:p>
      </dgm:t>
    </dgm:pt>
    <dgm:pt modelId="{D4BBA725-32CA-44CE-8C0D-47F2CE20913D}" type="sibTrans" cxnId="{76DBB0F7-BB86-4BF5-B8D3-2B77CB565F76}">
      <dgm:prSet/>
      <dgm:spPr/>
      <dgm:t>
        <a:bodyPr/>
        <a:lstStyle/>
        <a:p>
          <a:endParaRPr lang="en-US"/>
        </a:p>
      </dgm:t>
    </dgm:pt>
    <dgm:pt modelId="{3745BBE2-AD96-4936-A28C-99A48D96A89B}">
      <dgm:prSet phldrT="[Text]" custT="1"/>
      <dgm:spPr/>
      <dgm:t>
        <a:bodyPr/>
        <a:lstStyle/>
        <a:p>
          <a:r>
            <a:rPr lang="en-US" sz="1600" dirty="0"/>
            <a:t>Represents the desired behavior you are asking your audience to perform, and the associated benefits, tangible objects and/or services that support behavior change</a:t>
          </a:r>
        </a:p>
      </dgm:t>
    </dgm:pt>
    <dgm:pt modelId="{451FB426-DEFF-438C-A781-5430DA5A6FBA}" type="parTrans" cxnId="{235ADA44-8F7A-42F8-9CFF-68EB8E80C194}">
      <dgm:prSet/>
      <dgm:spPr/>
      <dgm:t>
        <a:bodyPr/>
        <a:lstStyle/>
        <a:p>
          <a:endParaRPr lang="en-US"/>
        </a:p>
      </dgm:t>
    </dgm:pt>
    <dgm:pt modelId="{8349902D-33B4-4A28-AA1C-E57B7B2FF537}" type="sibTrans" cxnId="{235ADA44-8F7A-42F8-9CFF-68EB8E80C194}">
      <dgm:prSet/>
      <dgm:spPr/>
      <dgm:t>
        <a:bodyPr/>
        <a:lstStyle/>
        <a:p>
          <a:endParaRPr lang="en-US"/>
        </a:p>
      </dgm:t>
    </dgm:pt>
    <dgm:pt modelId="{739EB79B-CB41-450E-9CB7-44EC9B21F545}">
      <dgm:prSet phldrT="[Text]" custT="1"/>
      <dgm:spPr>
        <a:solidFill>
          <a:srgbClr val="0096D6"/>
        </a:solidFill>
        <a:ln>
          <a:solidFill>
            <a:srgbClr val="0096D6"/>
          </a:solidFill>
        </a:ln>
      </dgm:spPr>
      <dgm:t>
        <a:bodyPr/>
        <a:lstStyle/>
        <a:p>
          <a:pPr algn="l"/>
          <a:r>
            <a:rPr lang="en-US" sz="4400" b="1" dirty="0"/>
            <a:t>P</a:t>
          </a:r>
          <a:r>
            <a:rPr lang="en-US" sz="3100" dirty="0"/>
            <a:t>rice</a:t>
          </a:r>
        </a:p>
      </dgm:t>
    </dgm:pt>
    <dgm:pt modelId="{A7E96430-ED7D-4411-84D5-B077EB940275}" type="parTrans" cxnId="{450B072E-58C0-4955-82D1-BE295BE0E958}">
      <dgm:prSet/>
      <dgm:spPr/>
      <dgm:t>
        <a:bodyPr/>
        <a:lstStyle/>
        <a:p>
          <a:endParaRPr lang="en-US"/>
        </a:p>
      </dgm:t>
    </dgm:pt>
    <dgm:pt modelId="{EF84DDDB-4C73-4ADB-B668-59C9E0ABBC37}" type="sibTrans" cxnId="{450B072E-58C0-4955-82D1-BE295BE0E958}">
      <dgm:prSet/>
      <dgm:spPr/>
      <dgm:t>
        <a:bodyPr/>
        <a:lstStyle/>
        <a:p>
          <a:endParaRPr lang="en-US"/>
        </a:p>
      </dgm:t>
    </dgm:pt>
    <dgm:pt modelId="{0D0EE044-7198-4121-9F53-047030532457}">
      <dgm:prSet phldrT="[Text]" custT="1"/>
      <dgm:spPr>
        <a:solidFill>
          <a:srgbClr val="0096D6"/>
        </a:solidFill>
        <a:ln>
          <a:solidFill>
            <a:srgbClr val="0096D6"/>
          </a:solidFill>
        </a:ln>
      </dgm:spPr>
      <dgm:t>
        <a:bodyPr/>
        <a:lstStyle/>
        <a:p>
          <a:pPr algn="l"/>
          <a:r>
            <a:rPr lang="en-US" sz="4400" b="1" dirty="0"/>
            <a:t>P</a:t>
          </a:r>
          <a:r>
            <a:rPr lang="en-US" sz="3100" dirty="0"/>
            <a:t>lace</a:t>
          </a:r>
        </a:p>
      </dgm:t>
    </dgm:pt>
    <dgm:pt modelId="{46AC4EF9-CE21-49FE-AED6-0C6772779F4E}" type="parTrans" cxnId="{9A15355A-2D7D-46FB-9293-E9092A1D1CF0}">
      <dgm:prSet/>
      <dgm:spPr/>
      <dgm:t>
        <a:bodyPr/>
        <a:lstStyle/>
        <a:p>
          <a:endParaRPr lang="en-US"/>
        </a:p>
      </dgm:t>
    </dgm:pt>
    <dgm:pt modelId="{70390DFB-1B44-4B32-BDF8-E6F290573F89}" type="sibTrans" cxnId="{9A15355A-2D7D-46FB-9293-E9092A1D1CF0}">
      <dgm:prSet/>
      <dgm:spPr/>
      <dgm:t>
        <a:bodyPr/>
        <a:lstStyle/>
        <a:p>
          <a:endParaRPr lang="en-US"/>
        </a:p>
      </dgm:t>
    </dgm:pt>
    <dgm:pt modelId="{F878A0E5-CC89-47CE-AFCF-4E7CF5E9E0BD}">
      <dgm:prSet phldrT="[Text]" custT="1"/>
      <dgm:spPr/>
      <dgm:t>
        <a:bodyPr/>
        <a:lstStyle/>
        <a:p>
          <a:r>
            <a:rPr lang="en-US" sz="1600" dirty="0"/>
            <a:t>Where the audience will perform the desired behavior, where they will access the program products and services, or where they are thinking about your health topic</a:t>
          </a:r>
        </a:p>
      </dgm:t>
    </dgm:pt>
    <dgm:pt modelId="{154401F9-FF10-48EB-B84F-41DA5CA51BD0}" type="parTrans" cxnId="{596FAA45-EF34-49CF-B59B-7ED36AB7E7FC}">
      <dgm:prSet/>
      <dgm:spPr/>
      <dgm:t>
        <a:bodyPr/>
        <a:lstStyle/>
        <a:p>
          <a:endParaRPr lang="en-US"/>
        </a:p>
      </dgm:t>
    </dgm:pt>
    <dgm:pt modelId="{36CDE041-235F-4E56-B5C6-0829CB89157D}" type="sibTrans" cxnId="{596FAA45-EF34-49CF-B59B-7ED36AB7E7FC}">
      <dgm:prSet/>
      <dgm:spPr/>
      <dgm:t>
        <a:bodyPr/>
        <a:lstStyle/>
        <a:p>
          <a:endParaRPr lang="en-US"/>
        </a:p>
      </dgm:t>
    </dgm:pt>
    <dgm:pt modelId="{52BDFFE7-A8C4-4FDE-9E2A-917F87FA9704}">
      <dgm:prSet phldrT="[Text]" custT="1"/>
      <dgm:spPr>
        <a:solidFill>
          <a:srgbClr val="0096D6"/>
        </a:solidFill>
        <a:ln>
          <a:solidFill>
            <a:srgbClr val="0096D6"/>
          </a:solidFill>
        </a:ln>
      </dgm:spPr>
      <dgm:t>
        <a:bodyPr/>
        <a:lstStyle/>
        <a:p>
          <a:pPr algn="l"/>
          <a:r>
            <a:rPr lang="en-US" sz="4400" b="1" dirty="0"/>
            <a:t>P</a:t>
          </a:r>
          <a:r>
            <a:rPr lang="en-US" sz="3100" dirty="0"/>
            <a:t>romotion</a:t>
          </a:r>
        </a:p>
      </dgm:t>
    </dgm:pt>
    <dgm:pt modelId="{17655FF6-C684-49BA-868D-1ACE90A994CD}" type="parTrans" cxnId="{18CCAD0D-35AF-4A92-802C-36A0E9152138}">
      <dgm:prSet/>
      <dgm:spPr/>
      <dgm:t>
        <a:bodyPr/>
        <a:lstStyle/>
        <a:p>
          <a:endParaRPr lang="en-US"/>
        </a:p>
      </dgm:t>
    </dgm:pt>
    <dgm:pt modelId="{FE93EF40-9687-4385-9F68-605501A6E8B9}" type="sibTrans" cxnId="{18CCAD0D-35AF-4A92-802C-36A0E9152138}">
      <dgm:prSet/>
      <dgm:spPr/>
      <dgm:t>
        <a:bodyPr/>
        <a:lstStyle/>
        <a:p>
          <a:endParaRPr lang="en-US"/>
        </a:p>
      </dgm:t>
    </dgm:pt>
    <dgm:pt modelId="{3DFE5DB3-7F54-4F99-842C-6813B7F58B9E}">
      <dgm:prSet phldrT="[Text]" custT="1"/>
      <dgm:spPr/>
      <dgm:t>
        <a:bodyPr/>
        <a:lstStyle/>
        <a:p>
          <a:r>
            <a:rPr lang="en-US" sz="1600" dirty="0"/>
            <a:t>Communication messages, materials, channels, and activities that will effectively reach your audience</a:t>
          </a:r>
        </a:p>
      </dgm:t>
    </dgm:pt>
    <dgm:pt modelId="{155C2266-BF93-49BD-94D7-DC398A0A6293}" type="parTrans" cxnId="{D15F92F7-8EE1-4E00-9196-5EC9722C0972}">
      <dgm:prSet/>
      <dgm:spPr/>
      <dgm:t>
        <a:bodyPr/>
        <a:lstStyle/>
        <a:p>
          <a:endParaRPr lang="en-US"/>
        </a:p>
      </dgm:t>
    </dgm:pt>
    <dgm:pt modelId="{AE594533-BFB8-4EB1-ACC1-6DF715AF7693}" type="sibTrans" cxnId="{D15F92F7-8EE1-4E00-9196-5EC9722C0972}">
      <dgm:prSet/>
      <dgm:spPr/>
      <dgm:t>
        <a:bodyPr/>
        <a:lstStyle/>
        <a:p>
          <a:endParaRPr lang="en-US"/>
        </a:p>
      </dgm:t>
    </dgm:pt>
    <dgm:pt modelId="{6FF023AD-92AF-4FB6-BCAC-BFDF48BDF4F9}">
      <dgm:prSet phldrT="[Text]" custT="1"/>
      <dgm:spPr/>
      <dgm:t>
        <a:bodyPr/>
        <a:lstStyle/>
        <a:p>
          <a:r>
            <a:rPr lang="en-US" sz="1600" dirty="0"/>
            <a:t>The cost (financial, emotional, psychological, or time-related) of overcoming the barriers the audience faces in making the desired behavior change</a:t>
          </a:r>
        </a:p>
      </dgm:t>
    </dgm:pt>
    <dgm:pt modelId="{76F27256-F6FC-47BA-BB65-041199CE05BE}" type="sibTrans" cxnId="{0B23352C-0E5B-4C2D-868A-E0D123202391}">
      <dgm:prSet/>
      <dgm:spPr/>
      <dgm:t>
        <a:bodyPr/>
        <a:lstStyle/>
        <a:p>
          <a:endParaRPr lang="en-US"/>
        </a:p>
      </dgm:t>
    </dgm:pt>
    <dgm:pt modelId="{BB1A698C-8208-436C-A1E9-BBACDF7580B8}" type="parTrans" cxnId="{0B23352C-0E5B-4C2D-868A-E0D123202391}">
      <dgm:prSet/>
      <dgm:spPr/>
      <dgm:t>
        <a:bodyPr/>
        <a:lstStyle/>
        <a:p>
          <a:endParaRPr lang="en-US"/>
        </a:p>
      </dgm:t>
    </dgm:pt>
    <dgm:pt modelId="{D1BA9FA7-2929-46AD-8C8A-20CEF196A19D}" type="pres">
      <dgm:prSet presAssocID="{3DA05E46-A1AD-4C28-AFDB-AAD8015EF147}" presName="Name0" presStyleCnt="0">
        <dgm:presLayoutVars>
          <dgm:dir/>
          <dgm:animLvl val="lvl"/>
          <dgm:resizeHandles val="exact"/>
        </dgm:presLayoutVars>
      </dgm:prSet>
      <dgm:spPr/>
    </dgm:pt>
    <dgm:pt modelId="{08E14B77-E372-417B-BE74-0782725DB75C}" type="pres">
      <dgm:prSet presAssocID="{DEEF3B89-2E83-4956-A014-A0BD1C9CDD2F}" presName="linNode" presStyleCnt="0"/>
      <dgm:spPr/>
    </dgm:pt>
    <dgm:pt modelId="{EB7199F6-D1BA-4754-9256-443F36C16E70}" type="pres">
      <dgm:prSet presAssocID="{DEEF3B89-2E83-4956-A014-A0BD1C9CDD2F}" presName="parentText" presStyleLbl="node1" presStyleIdx="0" presStyleCnt="4" custScaleX="75659">
        <dgm:presLayoutVars>
          <dgm:chMax val="1"/>
          <dgm:bulletEnabled val="1"/>
        </dgm:presLayoutVars>
      </dgm:prSet>
      <dgm:spPr/>
    </dgm:pt>
    <dgm:pt modelId="{302D4C5F-E2F6-4B6D-92FC-58A57F72861A}" type="pres">
      <dgm:prSet presAssocID="{DEEF3B89-2E83-4956-A014-A0BD1C9CDD2F}" presName="descendantText" presStyleLbl="alignAccFollowNode1" presStyleIdx="0" presStyleCnt="4">
        <dgm:presLayoutVars>
          <dgm:bulletEnabled val="1"/>
        </dgm:presLayoutVars>
      </dgm:prSet>
      <dgm:spPr/>
    </dgm:pt>
    <dgm:pt modelId="{5C323DE2-32B3-4ABA-88BB-5851E9B19594}" type="pres">
      <dgm:prSet presAssocID="{D4BBA725-32CA-44CE-8C0D-47F2CE20913D}" presName="sp" presStyleCnt="0"/>
      <dgm:spPr/>
    </dgm:pt>
    <dgm:pt modelId="{F82F0C3A-CB57-44D1-999F-F45550DD3DD6}" type="pres">
      <dgm:prSet presAssocID="{739EB79B-CB41-450E-9CB7-44EC9B21F545}" presName="linNode" presStyleCnt="0"/>
      <dgm:spPr/>
    </dgm:pt>
    <dgm:pt modelId="{2153F3CA-FD08-47AE-A810-22849D216DF2}" type="pres">
      <dgm:prSet presAssocID="{739EB79B-CB41-450E-9CB7-44EC9B21F545}" presName="parentText" presStyleLbl="node1" presStyleIdx="1" presStyleCnt="4" custScaleX="75659">
        <dgm:presLayoutVars>
          <dgm:chMax val="1"/>
          <dgm:bulletEnabled val="1"/>
        </dgm:presLayoutVars>
      </dgm:prSet>
      <dgm:spPr/>
    </dgm:pt>
    <dgm:pt modelId="{CF8B793D-4293-4948-A59E-E2C8ACA8DF3E}" type="pres">
      <dgm:prSet presAssocID="{739EB79B-CB41-450E-9CB7-44EC9B21F545}" presName="descendantText" presStyleLbl="alignAccFollowNode1" presStyleIdx="1" presStyleCnt="4">
        <dgm:presLayoutVars>
          <dgm:bulletEnabled val="1"/>
        </dgm:presLayoutVars>
      </dgm:prSet>
      <dgm:spPr/>
    </dgm:pt>
    <dgm:pt modelId="{0BBB8159-7149-4263-9A96-66D15ABDCEF7}" type="pres">
      <dgm:prSet presAssocID="{EF84DDDB-4C73-4ADB-B668-59C9E0ABBC37}" presName="sp" presStyleCnt="0"/>
      <dgm:spPr/>
    </dgm:pt>
    <dgm:pt modelId="{10269350-19FC-4A48-8631-1247381820F3}" type="pres">
      <dgm:prSet presAssocID="{0D0EE044-7198-4121-9F53-047030532457}" presName="linNode" presStyleCnt="0"/>
      <dgm:spPr/>
    </dgm:pt>
    <dgm:pt modelId="{35D38BD8-B130-49D2-9461-D7FEA04D1F2A}" type="pres">
      <dgm:prSet presAssocID="{0D0EE044-7198-4121-9F53-047030532457}" presName="parentText" presStyleLbl="node1" presStyleIdx="2" presStyleCnt="4" custScaleX="75659">
        <dgm:presLayoutVars>
          <dgm:chMax val="1"/>
          <dgm:bulletEnabled val="1"/>
        </dgm:presLayoutVars>
      </dgm:prSet>
      <dgm:spPr/>
    </dgm:pt>
    <dgm:pt modelId="{98FCCB7D-584B-432F-A868-2D3F4D888ADA}" type="pres">
      <dgm:prSet presAssocID="{0D0EE044-7198-4121-9F53-047030532457}" presName="descendantText" presStyleLbl="alignAccFollowNode1" presStyleIdx="2" presStyleCnt="4">
        <dgm:presLayoutVars>
          <dgm:bulletEnabled val="1"/>
        </dgm:presLayoutVars>
      </dgm:prSet>
      <dgm:spPr/>
    </dgm:pt>
    <dgm:pt modelId="{1AB9C193-0CE1-4657-9692-7314ACD45EDB}" type="pres">
      <dgm:prSet presAssocID="{70390DFB-1B44-4B32-BDF8-E6F290573F89}" presName="sp" presStyleCnt="0"/>
      <dgm:spPr/>
    </dgm:pt>
    <dgm:pt modelId="{D777408B-F88F-437A-B77E-8D903B945499}" type="pres">
      <dgm:prSet presAssocID="{52BDFFE7-A8C4-4FDE-9E2A-917F87FA9704}" presName="linNode" presStyleCnt="0"/>
      <dgm:spPr/>
    </dgm:pt>
    <dgm:pt modelId="{3B839E02-B772-417B-84D4-6A1A5966A84A}" type="pres">
      <dgm:prSet presAssocID="{52BDFFE7-A8C4-4FDE-9E2A-917F87FA9704}" presName="parentText" presStyleLbl="node1" presStyleIdx="3" presStyleCnt="4" custScaleX="75659">
        <dgm:presLayoutVars>
          <dgm:chMax val="1"/>
          <dgm:bulletEnabled val="1"/>
        </dgm:presLayoutVars>
      </dgm:prSet>
      <dgm:spPr/>
    </dgm:pt>
    <dgm:pt modelId="{2D8F1F7D-2F1C-47AE-8CD9-0301D0B9F50D}" type="pres">
      <dgm:prSet presAssocID="{52BDFFE7-A8C4-4FDE-9E2A-917F87FA9704}" presName="descendantText" presStyleLbl="alignAccFollowNode1" presStyleIdx="3" presStyleCnt="4">
        <dgm:presLayoutVars>
          <dgm:bulletEnabled val="1"/>
        </dgm:presLayoutVars>
      </dgm:prSet>
      <dgm:spPr/>
    </dgm:pt>
  </dgm:ptLst>
  <dgm:cxnLst>
    <dgm:cxn modelId="{18CCAD0D-35AF-4A92-802C-36A0E9152138}" srcId="{3DA05E46-A1AD-4C28-AFDB-AAD8015EF147}" destId="{52BDFFE7-A8C4-4FDE-9E2A-917F87FA9704}" srcOrd="3" destOrd="0" parTransId="{17655FF6-C684-49BA-868D-1ACE90A994CD}" sibTransId="{FE93EF40-9687-4385-9F68-605501A6E8B9}"/>
    <dgm:cxn modelId="{1975B41C-1109-454B-9F5E-E6A6DBA75E74}" type="presOf" srcId="{0D0EE044-7198-4121-9F53-047030532457}" destId="{35D38BD8-B130-49D2-9461-D7FEA04D1F2A}" srcOrd="0" destOrd="0" presId="urn:microsoft.com/office/officeart/2005/8/layout/vList5"/>
    <dgm:cxn modelId="{0B23352C-0E5B-4C2D-868A-E0D123202391}" srcId="{739EB79B-CB41-450E-9CB7-44EC9B21F545}" destId="{6FF023AD-92AF-4FB6-BCAC-BFDF48BDF4F9}" srcOrd="0" destOrd="0" parTransId="{BB1A698C-8208-436C-A1E9-BBACDF7580B8}" sibTransId="{76F27256-F6FC-47BA-BB65-041199CE05BE}"/>
    <dgm:cxn modelId="{450B072E-58C0-4955-82D1-BE295BE0E958}" srcId="{3DA05E46-A1AD-4C28-AFDB-AAD8015EF147}" destId="{739EB79B-CB41-450E-9CB7-44EC9B21F545}" srcOrd="1" destOrd="0" parTransId="{A7E96430-ED7D-4411-84D5-B077EB940275}" sibTransId="{EF84DDDB-4C73-4ADB-B668-59C9E0ABBC37}"/>
    <dgm:cxn modelId="{38DEE436-3E4C-4495-9C06-902B89E6DA94}" type="presOf" srcId="{DEEF3B89-2E83-4956-A014-A0BD1C9CDD2F}" destId="{EB7199F6-D1BA-4754-9256-443F36C16E70}" srcOrd="0" destOrd="0" presId="urn:microsoft.com/office/officeart/2005/8/layout/vList5"/>
    <dgm:cxn modelId="{235ADA44-8F7A-42F8-9CFF-68EB8E80C194}" srcId="{DEEF3B89-2E83-4956-A014-A0BD1C9CDD2F}" destId="{3745BBE2-AD96-4936-A28C-99A48D96A89B}" srcOrd="0" destOrd="0" parTransId="{451FB426-DEFF-438C-A781-5430DA5A6FBA}" sibTransId="{8349902D-33B4-4A28-AA1C-E57B7B2FF537}"/>
    <dgm:cxn modelId="{596FAA45-EF34-49CF-B59B-7ED36AB7E7FC}" srcId="{0D0EE044-7198-4121-9F53-047030532457}" destId="{F878A0E5-CC89-47CE-AFCF-4E7CF5E9E0BD}" srcOrd="0" destOrd="0" parTransId="{154401F9-FF10-48EB-B84F-41DA5CA51BD0}" sibTransId="{36CDE041-235F-4E56-B5C6-0829CB89157D}"/>
    <dgm:cxn modelId="{769E2A4E-635C-400D-9D72-729D3314B5FB}" type="presOf" srcId="{F878A0E5-CC89-47CE-AFCF-4E7CF5E9E0BD}" destId="{98FCCB7D-584B-432F-A868-2D3F4D888ADA}" srcOrd="0" destOrd="0" presId="urn:microsoft.com/office/officeart/2005/8/layout/vList5"/>
    <dgm:cxn modelId="{9A15355A-2D7D-46FB-9293-E9092A1D1CF0}" srcId="{3DA05E46-A1AD-4C28-AFDB-AAD8015EF147}" destId="{0D0EE044-7198-4121-9F53-047030532457}" srcOrd="2" destOrd="0" parTransId="{46AC4EF9-CE21-49FE-AED6-0C6772779F4E}" sibTransId="{70390DFB-1B44-4B32-BDF8-E6F290573F89}"/>
    <dgm:cxn modelId="{6510FD89-BEAA-43BC-BDBA-DFD00DBE1937}" type="presOf" srcId="{3745BBE2-AD96-4936-A28C-99A48D96A89B}" destId="{302D4C5F-E2F6-4B6D-92FC-58A57F72861A}" srcOrd="0" destOrd="0" presId="urn:microsoft.com/office/officeart/2005/8/layout/vList5"/>
    <dgm:cxn modelId="{83D801A0-0E8F-406D-A3C7-4DEA7AD0B75C}" type="presOf" srcId="{3DFE5DB3-7F54-4F99-842C-6813B7F58B9E}" destId="{2D8F1F7D-2F1C-47AE-8CD9-0301D0B9F50D}" srcOrd="0" destOrd="0" presId="urn:microsoft.com/office/officeart/2005/8/layout/vList5"/>
    <dgm:cxn modelId="{140326A9-E653-4F2B-AAC7-E6E0FDC462F0}" type="presOf" srcId="{52BDFFE7-A8C4-4FDE-9E2A-917F87FA9704}" destId="{3B839E02-B772-417B-84D4-6A1A5966A84A}" srcOrd="0" destOrd="0" presId="urn:microsoft.com/office/officeart/2005/8/layout/vList5"/>
    <dgm:cxn modelId="{FA6272B2-0CE6-4F1F-9C9D-2CC88F2EE913}" type="presOf" srcId="{3DA05E46-A1AD-4C28-AFDB-AAD8015EF147}" destId="{D1BA9FA7-2929-46AD-8C8A-20CEF196A19D}" srcOrd="0" destOrd="0" presId="urn:microsoft.com/office/officeart/2005/8/layout/vList5"/>
    <dgm:cxn modelId="{FA9DF6BA-1CB3-4FC9-9E37-5B879E0FB0C4}" type="presOf" srcId="{6FF023AD-92AF-4FB6-BCAC-BFDF48BDF4F9}" destId="{CF8B793D-4293-4948-A59E-E2C8ACA8DF3E}" srcOrd="0" destOrd="0" presId="urn:microsoft.com/office/officeart/2005/8/layout/vList5"/>
    <dgm:cxn modelId="{E962B0D2-C485-457D-B4D2-918E4841BE2F}" type="presOf" srcId="{739EB79B-CB41-450E-9CB7-44EC9B21F545}" destId="{2153F3CA-FD08-47AE-A810-22849D216DF2}" srcOrd="0" destOrd="0" presId="urn:microsoft.com/office/officeart/2005/8/layout/vList5"/>
    <dgm:cxn modelId="{D15F92F7-8EE1-4E00-9196-5EC9722C0972}" srcId="{52BDFFE7-A8C4-4FDE-9E2A-917F87FA9704}" destId="{3DFE5DB3-7F54-4F99-842C-6813B7F58B9E}" srcOrd="0" destOrd="0" parTransId="{155C2266-BF93-49BD-94D7-DC398A0A6293}" sibTransId="{AE594533-BFB8-4EB1-ACC1-6DF715AF7693}"/>
    <dgm:cxn modelId="{76DBB0F7-BB86-4BF5-B8D3-2B77CB565F76}" srcId="{3DA05E46-A1AD-4C28-AFDB-AAD8015EF147}" destId="{DEEF3B89-2E83-4956-A014-A0BD1C9CDD2F}" srcOrd="0" destOrd="0" parTransId="{3E184A3A-450E-4092-B08C-4203BB023DC9}" sibTransId="{D4BBA725-32CA-44CE-8C0D-47F2CE20913D}"/>
    <dgm:cxn modelId="{ABF6F8AA-7F8B-4E4B-85C9-86B07407B12D}" type="presParOf" srcId="{D1BA9FA7-2929-46AD-8C8A-20CEF196A19D}" destId="{08E14B77-E372-417B-BE74-0782725DB75C}" srcOrd="0" destOrd="0" presId="urn:microsoft.com/office/officeart/2005/8/layout/vList5"/>
    <dgm:cxn modelId="{98050E80-40FE-498E-B326-25C202ED18F3}" type="presParOf" srcId="{08E14B77-E372-417B-BE74-0782725DB75C}" destId="{EB7199F6-D1BA-4754-9256-443F36C16E70}" srcOrd="0" destOrd="0" presId="urn:microsoft.com/office/officeart/2005/8/layout/vList5"/>
    <dgm:cxn modelId="{CCAA56D6-E64B-489F-953E-37C6569C139E}" type="presParOf" srcId="{08E14B77-E372-417B-BE74-0782725DB75C}" destId="{302D4C5F-E2F6-4B6D-92FC-58A57F72861A}" srcOrd="1" destOrd="0" presId="urn:microsoft.com/office/officeart/2005/8/layout/vList5"/>
    <dgm:cxn modelId="{CF6794F1-4428-4A0F-9BC9-80710AC4D23A}" type="presParOf" srcId="{D1BA9FA7-2929-46AD-8C8A-20CEF196A19D}" destId="{5C323DE2-32B3-4ABA-88BB-5851E9B19594}" srcOrd="1" destOrd="0" presId="urn:microsoft.com/office/officeart/2005/8/layout/vList5"/>
    <dgm:cxn modelId="{A13132E3-CB66-4226-A6CB-6CB52758EA2F}" type="presParOf" srcId="{D1BA9FA7-2929-46AD-8C8A-20CEF196A19D}" destId="{F82F0C3A-CB57-44D1-999F-F45550DD3DD6}" srcOrd="2" destOrd="0" presId="urn:microsoft.com/office/officeart/2005/8/layout/vList5"/>
    <dgm:cxn modelId="{75A4BB41-7AB1-46F0-95D1-D908E9BF6028}" type="presParOf" srcId="{F82F0C3A-CB57-44D1-999F-F45550DD3DD6}" destId="{2153F3CA-FD08-47AE-A810-22849D216DF2}" srcOrd="0" destOrd="0" presId="urn:microsoft.com/office/officeart/2005/8/layout/vList5"/>
    <dgm:cxn modelId="{F9DA2863-80FD-410A-AC7B-B9A1E128EB55}" type="presParOf" srcId="{F82F0C3A-CB57-44D1-999F-F45550DD3DD6}" destId="{CF8B793D-4293-4948-A59E-E2C8ACA8DF3E}" srcOrd="1" destOrd="0" presId="urn:microsoft.com/office/officeart/2005/8/layout/vList5"/>
    <dgm:cxn modelId="{BFA7A97C-FBF5-49A2-9864-514044023B54}" type="presParOf" srcId="{D1BA9FA7-2929-46AD-8C8A-20CEF196A19D}" destId="{0BBB8159-7149-4263-9A96-66D15ABDCEF7}" srcOrd="3" destOrd="0" presId="urn:microsoft.com/office/officeart/2005/8/layout/vList5"/>
    <dgm:cxn modelId="{B9B86BCD-408C-4A22-BE72-69164FB1329A}" type="presParOf" srcId="{D1BA9FA7-2929-46AD-8C8A-20CEF196A19D}" destId="{10269350-19FC-4A48-8631-1247381820F3}" srcOrd="4" destOrd="0" presId="urn:microsoft.com/office/officeart/2005/8/layout/vList5"/>
    <dgm:cxn modelId="{DE5CA026-54E6-4BC2-981B-5A9F733DDB4A}" type="presParOf" srcId="{10269350-19FC-4A48-8631-1247381820F3}" destId="{35D38BD8-B130-49D2-9461-D7FEA04D1F2A}" srcOrd="0" destOrd="0" presId="urn:microsoft.com/office/officeart/2005/8/layout/vList5"/>
    <dgm:cxn modelId="{28C9C59A-6592-4A83-8A6F-53E0D7C9D169}" type="presParOf" srcId="{10269350-19FC-4A48-8631-1247381820F3}" destId="{98FCCB7D-584B-432F-A868-2D3F4D888ADA}" srcOrd="1" destOrd="0" presId="urn:microsoft.com/office/officeart/2005/8/layout/vList5"/>
    <dgm:cxn modelId="{DAB624D9-5911-444E-86AC-498C3B24200D}" type="presParOf" srcId="{D1BA9FA7-2929-46AD-8C8A-20CEF196A19D}" destId="{1AB9C193-0CE1-4657-9692-7314ACD45EDB}" srcOrd="5" destOrd="0" presId="urn:microsoft.com/office/officeart/2005/8/layout/vList5"/>
    <dgm:cxn modelId="{1B71E9E1-887E-460E-BA84-8B7A95D7CD74}" type="presParOf" srcId="{D1BA9FA7-2929-46AD-8C8A-20CEF196A19D}" destId="{D777408B-F88F-437A-B77E-8D903B945499}" srcOrd="6" destOrd="0" presId="urn:microsoft.com/office/officeart/2005/8/layout/vList5"/>
    <dgm:cxn modelId="{46EF9822-273E-4666-87F3-62BA41B71401}" type="presParOf" srcId="{D777408B-F88F-437A-B77E-8D903B945499}" destId="{3B839E02-B772-417B-84D4-6A1A5966A84A}" srcOrd="0" destOrd="0" presId="urn:microsoft.com/office/officeart/2005/8/layout/vList5"/>
    <dgm:cxn modelId="{C56F75E4-8DFD-40F4-B845-B622FA4869BA}" type="presParOf" srcId="{D777408B-F88F-437A-B77E-8D903B945499}" destId="{2D8F1F7D-2F1C-47AE-8CD9-0301D0B9F50D}"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05D1193-809B-4EAB-A21F-27FD97F42AE7}" type="doc">
      <dgm:prSet loTypeId="urn:microsoft.com/office/officeart/2005/8/layout/bList2" loCatId="list" qsTypeId="urn:microsoft.com/office/officeart/2005/8/quickstyle/simple1" qsCatId="simple" csTypeId="urn:microsoft.com/office/officeart/2005/8/colors/accent1_2" csCatId="accent1" phldr="1"/>
      <dgm:spPr/>
    </dgm:pt>
    <dgm:pt modelId="{DBC9BF14-3B07-4D76-8813-2C32EDAF6647}">
      <dgm:prSet phldrT="[Text]"/>
      <dgm:spPr>
        <a:solidFill>
          <a:srgbClr val="0096D6"/>
        </a:solidFill>
        <a:ln>
          <a:solidFill>
            <a:srgbClr val="0096D6"/>
          </a:solidFill>
        </a:ln>
      </dgm:spPr>
      <dgm:t>
        <a:bodyPr/>
        <a:lstStyle/>
        <a:p>
          <a:r>
            <a:rPr lang="en-US" b="1" dirty="0">
              <a:latin typeface="Century Gothic" panose="020B0502020202020204" pitchFamily="34" charset="0"/>
            </a:rPr>
            <a:t>Commercial Marketing</a:t>
          </a:r>
        </a:p>
      </dgm:t>
    </dgm:pt>
    <dgm:pt modelId="{F668A7F3-5A1B-426C-94BD-7F545363FACF}" type="parTrans" cxnId="{FC6EA497-FB23-4F04-8D81-9C5D11D23135}">
      <dgm:prSet/>
      <dgm:spPr/>
      <dgm:t>
        <a:bodyPr/>
        <a:lstStyle/>
        <a:p>
          <a:endParaRPr lang="en-US"/>
        </a:p>
      </dgm:t>
    </dgm:pt>
    <dgm:pt modelId="{D5448048-5315-4727-BDDF-A7419DCE78CB}" type="sibTrans" cxnId="{FC6EA497-FB23-4F04-8D81-9C5D11D23135}">
      <dgm:prSet/>
      <dgm:spPr/>
      <dgm:t>
        <a:bodyPr/>
        <a:lstStyle/>
        <a:p>
          <a:endParaRPr lang="en-US"/>
        </a:p>
      </dgm:t>
    </dgm:pt>
    <dgm:pt modelId="{AC0387B1-E0AF-4FD5-AD89-37B3179FE019}">
      <dgm:prSet phldrT="[Text]"/>
      <dgm:spPr>
        <a:solidFill>
          <a:srgbClr val="0096D6"/>
        </a:solidFill>
        <a:ln>
          <a:solidFill>
            <a:srgbClr val="0096D6"/>
          </a:solidFill>
        </a:ln>
      </dgm:spPr>
      <dgm:t>
        <a:bodyPr/>
        <a:lstStyle/>
        <a:p>
          <a:r>
            <a:rPr lang="en-US" b="1" dirty="0">
              <a:latin typeface="Century Gothic" panose="020B0502020202020204" pitchFamily="34" charset="0"/>
            </a:rPr>
            <a:t>Social Marketing</a:t>
          </a:r>
        </a:p>
      </dgm:t>
    </dgm:pt>
    <dgm:pt modelId="{19FE3551-7C2E-45AD-83FC-452FCD7CC8BC}" type="parTrans" cxnId="{98BC5240-5781-4327-879D-7F653DA0BAE2}">
      <dgm:prSet/>
      <dgm:spPr/>
      <dgm:t>
        <a:bodyPr/>
        <a:lstStyle/>
        <a:p>
          <a:endParaRPr lang="en-US"/>
        </a:p>
      </dgm:t>
    </dgm:pt>
    <dgm:pt modelId="{8E5F1790-95AE-4D78-8CB2-D8006AF99FE8}" type="sibTrans" cxnId="{98BC5240-5781-4327-879D-7F653DA0BAE2}">
      <dgm:prSet/>
      <dgm:spPr/>
      <dgm:t>
        <a:bodyPr/>
        <a:lstStyle/>
        <a:p>
          <a:endParaRPr lang="en-US"/>
        </a:p>
      </dgm:t>
    </dgm:pt>
    <dgm:pt modelId="{B7236C40-C59D-4CD2-991E-FC0D84332DAE}">
      <dgm:prSet phldrT="[Text]" custT="1"/>
      <dgm:spPr>
        <a:noFill/>
        <a:ln>
          <a:solidFill>
            <a:srgbClr val="004065"/>
          </a:solidFill>
        </a:ln>
      </dgm:spPr>
      <dgm:t>
        <a:bodyPr/>
        <a:lstStyle/>
        <a:p>
          <a:r>
            <a:rPr lang="en-US" sz="2800" dirty="0">
              <a:solidFill>
                <a:srgbClr val="004065"/>
              </a:solidFill>
              <a:latin typeface="Century Gothic" panose="020B0502020202020204" pitchFamily="34" charset="0"/>
            </a:rPr>
            <a:t>A luxurious and high quality car</a:t>
          </a:r>
        </a:p>
      </dgm:t>
    </dgm:pt>
    <dgm:pt modelId="{78DAD148-8B64-4153-B09B-D04E2936C447}" type="parTrans" cxnId="{C2CBD565-2054-40F0-ABB2-43299E496C0D}">
      <dgm:prSet/>
      <dgm:spPr/>
      <dgm:t>
        <a:bodyPr/>
        <a:lstStyle/>
        <a:p>
          <a:endParaRPr lang="en-US"/>
        </a:p>
      </dgm:t>
    </dgm:pt>
    <dgm:pt modelId="{980FD4A0-5B6F-48D1-989B-DD2F66D0D835}" type="sibTrans" cxnId="{C2CBD565-2054-40F0-ABB2-43299E496C0D}">
      <dgm:prSet/>
      <dgm:spPr/>
      <dgm:t>
        <a:bodyPr/>
        <a:lstStyle/>
        <a:p>
          <a:endParaRPr lang="en-US"/>
        </a:p>
      </dgm:t>
    </dgm:pt>
    <dgm:pt modelId="{25D382E4-0333-441F-8997-CCDDB9A6BAFB}">
      <dgm:prSet phldrT="[Text]" custT="1"/>
      <dgm:spPr>
        <a:solidFill>
          <a:srgbClr val="0096D6"/>
        </a:solidFill>
        <a:ln>
          <a:solidFill>
            <a:srgbClr val="0096D6"/>
          </a:solidFill>
        </a:ln>
      </dgm:spPr>
      <dgm:t>
        <a:bodyPr/>
        <a:lstStyle/>
        <a:p>
          <a:r>
            <a:rPr lang="en-US" sz="2800" dirty="0">
              <a:solidFill>
                <a:srgbClr val="004065"/>
              </a:solidFill>
              <a:latin typeface="Century Gothic" panose="020B0502020202020204" pitchFamily="34" charset="0"/>
            </a:rPr>
            <a:t>Eating 7-9 servings of fruits and vegetables today</a:t>
          </a:r>
        </a:p>
      </dgm:t>
    </dgm:pt>
    <dgm:pt modelId="{AE74736E-8481-4444-9EE3-03E68F4522D2}" type="parTrans" cxnId="{66C5C2D0-72B8-4B3C-9A13-825898BAB6F9}">
      <dgm:prSet/>
      <dgm:spPr/>
      <dgm:t>
        <a:bodyPr/>
        <a:lstStyle/>
        <a:p>
          <a:endParaRPr lang="en-US"/>
        </a:p>
      </dgm:t>
    </dgm:pt>
    <dgm:pt modelId="{259E210B-0A20-473F-9AAD-B1EDB89F4406}" type="sibTrans" cxnId="{66C5C2D0-72B8-4B3C-9A13-825898BAB6F9}">
      <dgm:prSet/>
      <dgm:spPr/>
      <dgm:t>
        <a:bodyPr/>
        <a:lstStyle/>
        <a:p>
          <a:endParaRPr lang="en-US"/>
        </a:p>
      </dgm:t>
    </dgm:pt>
    <dgm:pt modelId="{0891CF7C-D844-482F-9A45-DD57AD4E7888}" type="pres">
      <dgm:prSet presAssocID="{B05D1193-809B-4EAB-A21F-27FD97F42AE7}" presName="diagram" presStyleCnt="0">
        <dgm:presLayoutVars>
          <dgm:dir/>
          <dgm:animLvl val="lvl"/>
          <dgm:resizeHandles val="exact"/>
        </dgm:presLayoutVars>
      </dgm:prSet>
      <dgm:spPr/>
    </dgm:pt>
    <dgm:pt modelId="{95102E66-E8D9-4D9B-BE62-37ABC7A3E0F8}" type="pres">
      <dgm:prSet presAssocID="{DBC9BF14-3B07-4D76-8813-2C32EDAF6647}" presName="compNode" presStyleCnt="0"/>
      <dgm:spPr/>
    </dgm:pt>
    <dgm:pt modelId="{C4AFD328-F174-46BE-AB7D-5F39B3D6A923}" type="pres">
      <dgm:prSet presAssocID="{DBC9BF14-3B07-4D76-8813-2C32EDAF6647}" presName="childRect" presStyleLbl="bgAcc1" presStyleIdx="0" presStyleCnt="2">
        <dgm:presLayoutVars>
          <dgm:bulletEnabled val="1"/>
        </dgm:presLayoutVars>
      </dgm:prSet>
      <dgm:spPr>
        <a:ln>
          <a:solidFill>
            <a:srgbClr val="0096D6"/>
          </a:solidFill>
        </a:ln>
      </dgm:spPr>
    </dgm:pt>
    <dgm:pt modelId="{0AC483A6-C0EA-4938-A71B-423E8289B7E7}" type="pres">
      <dgm:prSet presAssocID="{DBC9BF14-3B07-4D76-8813-2C32EDAF6647}" presName="parentText" presStyleLbl="node1" presStyleIdx="0" presStyleCnt="0">
        <dgm:presLayoutVars>
          <dgm:chMax val="0"/>
          <dgm:bulletEnabled val="1"/>
        </dgm:presLayoutVars>
      </dgm:prSet>
      <dgm:spPr/>
    </dgm:pt>
    <dgm:pt modelId="{4C989C99-D292-4D4B-82DC-B532EF3DCC16}" type="pres">
      <dgm:prSet presAssocID="{DBC9BF14-3B07-4D76-8813-2C32EDAF6647}" presName="parentRect" presStyleLbl="alignNode1" presStyleIdx="0" presStyleCnt="2"/>
      <dgm:spPr/>
    </dgm:pt>
    <dgm:pt modelId="{3797D81B-9F69-4AD8-AA55-F0BE67EED8B5}" type="pres">
      <dgm:prSet presAssocID="{DBC9BF14-3B07-4D76-8813-2C32EDAF6647}" presName="adorn" presStyleLbl="fgAccFollowNode1" presStyleIdx="0" presStyleCnt="2"/>
      <dgm:spPr>
        <a:blipFill rotWithShape="1">
          <a:blip xmlns:r="http://schemas.openxmlformats.org/officeDocument/2006/relationships" r:embed="rId1"/>
          <a:stretch>
            <a:fillRect/>
          </a:stretch>
        </a:blipFill>
      </dgm:spPr>
    </dgm:pt>
    <dgm:pt modelId="{CC307BDC-4F78-4356-8EDA-4F1F97BB70A7}" type="pres">
      <dgm:prSet presAssocID="{D5448048-5315-4727-BDDF-A7419DCE78CB}" presName="sibTrans" presStyleLbl="sibTrans2D1" presStyleIdx="0" presStyleCnt="0"/>
      <dgm:spPr/>
    </dgm:pt>
    <dgm:pt modelId="{89BF3F2F-FBAA-4911-9F8F-AD7AE5C9B1B3}" type="pres">
      <dgm:prSet presAssocID="{AC0387B1-E0AF-4FD5-AD89-37B3179FE019}" presName="compNode" presStyleCnt="0"/>
      <dgm:spPr/>
    </dgm:pt>
    <dgm:pt modelId="{A753F009-FEC4-40C2-8D62-F5F9EAF958A2}" type="pres">
      <dgm:prSet presAssocID="{AC0387B1-E0AF-4FD5-AD89-37B3179FE019}" presName="childRect" presStyleLbl="bgAcc1" presStyleIdx="1" presStyleCnt="2">
        <dgm:presLayoutVars>
          <dgm:bulletEnabled val="1"/>
        </dgm:presLayoutVars>
      </dgm:prSet>
      <dgm:spPr>
        <a:noFill/>
        <a:ln>
          <a:solidFill>
            <a:srgbClr val="0096D6"/>
          </a:solidFill>
        </a:ln>
      </dgm:spPr>
    </dgm:pt>
    <dgm:pt modelId="{FBC72D6B-059C-4EA6-8D36-D2E3276A57AB}" type="pres">
      <dgm:prSet presAssocID="{AC0387B1-E0AF-4FD5-AD89-37B3179FE019}" presName="parentText" presStyleLbl="node1" presStyleIdx="0" presStyleCnt="0">
        <dgm:presLayoutVars>
          <dgm:chMax val="0"/>
          <dgm:bulletEnabled val="1"/>
        </dgm:presLayoutVars>
      </dgm:prSet>
      <dgm:spPr/>
    </dgm:pt>
    <dgm:pt modelId="{AF41AEDB-82B6-42F7-AECE-39502637E969}" type="pres">
      <dgm:prSet presAssocID="{AC0387B1-E0AF-4FD5-AD89-37B3179FE019}" presName="parentRect" presStyleLbl="alignNode1" presStyleIdx="1" presStyleCnt="2"/>
      <dgm:spPr/>
    </dgm:pt>
    <dgm:pt modelId="{2E6DC886-3E01-44C6-A880-6A2D23F6F2F3}" type="pres">
      <dgm:prSet presAssocID="{AC0387B1-E0AF-4FD5-AD89-37B3179FE019}" presName="adorn" presStyleLbl="fgAccFollowNode1" presStyleIdx="1" presStyleCnt="2"/>
      <dgm:spPr>
        <a:blipFill rotWithShape="1">
          <a:blip xmlns:r="http://schemas.openxmlformats.org/officeDocument/2006/relationships" r:embed="rId2"/>
          <a:stretch>
            <a:fillRect/>
          </a:stretch>
        </a:blipFill>
      </dgm:spPr>
    </dgm:pt>
  </dgm:ptLst>
  <dgm:cxnLst>
    <dgm:cxn modelId="{2DF6EE18-FBBC-461E-B5CA-77E25D9D323E}" type="presOf" srcId="{AC0387B1-E0AF-4FD5-AD89-37B3179FE019}" destId="{FBC72D6B-059C-4EA6-8D36-D2E3276A57AB}" srcOrd="0" destOrd="0" presId="urn:microsoft.com/office/officeart/2005/8/layout/bList2"/>
    <dgm:cxn modelId="{B97D473A-3232-41DC-82FC-C177448B249C}" type="presOf" srcId="{B05D1193-809B-4EAB-A21F-27FD97F42AE7}" destId="{0891CF7C-D844-482F-9A45-DD57AD4E7888}" srcOrd="0" destOrd="0" presId="urn:microsoft.com/office/officeart/2005/8/layout/bList2"/>
    <dgm:cxn modelId="{98BC5240-5781-4327-879D-7F653DA0BAE2}" srcId="{B05D1193-809B-4EAB-A21F-27FD97F42AE7}" destId="{AC0387B1-E0AF-4FD5-AD89-37B3179FE019}" srcOrd="1" destOrd="0" parTransId="{19FE3551-7C2E-45AD-83FC-452FCD7CC8BC}" sibTransId="{8E5F1790-95AE-4D78-8CB2-D8006AF99FE8}"/>
    <dgm:cxn modelId="{C2CBD565-2054-40F0-ABB2-43299E496C0D}" srcId="{DBC9BF14-3B07-4D76-8813-2C32EDAF6647}" destId="{B7236C40-C59D-4CD2-991E-FC0D84332DAE}" srcOrd="0" destOrd="0" parTransId="{78DAD148-8B64-4153-B09B-D04E2936C447}" sibTransId="{980FD4A0-5B6F-48D1-989B-DD2F66D0D835}"/>
    <dgm:cxn modelId="{0A6FAC74-3C65-43E2-A877-F6DDACF0EB36}" type="presOf" srcId="{DBC9BF14-3B07-4D76-8813-2C32EDAF6647}" destId="{0AC483A6-C0EA-4938-A71B-423E8289B7E7}" srcOrd="0" destOrd="0" presId="urn:microsoft.com/office/officeart/2005/8/layout/bList2"/>
    <dgm:cxn modelId="{E7E97E95-BAB6-4BDB-99BB-DBCE00625227}" type="presOf" srcId="{DBC9BF14-3B07-4D76-8813-2C32EDAF6647}" destId="{4C989C99-D292-4D4B-82DC-B532EF3DCC16}" srcOrd="1" destOrd="0" presId="urn:microsoft.com/office/officeart/2005/8/layout/bList2"/>
    <dgm:cxn modelId="{FC6EA497-FB23-4F04-8D81-9C5D11D23135}" srcId="{B05D1193-809B-4EAB-A21F-27FD97F42AE7}" destId="{DBC9BF14-3B07-4D76-8813-2C32EDAF6647}" srcOrd="0" destOrd="0" parTransId="{F668A7F3-5A1B-426C-94BD-7F545363FACF}" sibTransId="{D5448048-5315-4727-BDDF-A7419DCE78CB}"/>
    <dgm:cxn modelId="{4904DA97-1253-4BBC-980F-1AE44982A7BE}" type="presOf" srcId="{25D382E4-0333-441F-8997-CCDDB9A6BAFB}" destId="{A753F009-FEC4-40C2-8D62-F5F9EAF958A2}" srcOrd="0" destOrd="0" presId="urn:microsoft.com/office/officeart/2005/8/layout/bList2"/>
    <dgm:cxn modelId="{189D11A9-82DA-49B3-A4B3-BDE3026909F7}" type="presOf" srcId="{D5448048-5315-4727-BDDF-A7419DCE78CB}" destId="{CC307BDC-4F78-4356-8EDA-4F1F97BB70A7}" srcOrd="0" destOrd="0" presId="urn:microsoft.com/office/officeart/2005/8/layout/bList2"/>
    <dgm:cxn modelId="{822C7FAC-4DB4-4538-8BD6-012307365FD1}" type="presOf" srcId="{B7236C40-C59D-4CD2-991E-FC0D84332DAE}" destId="{C4AFD328-F174-46BE-AB7D-5F39B3D6A923}" srcOrd="0" destOrd="0" presId="urn:microsoft.com/office/officeart/2005/8/layout/bList2"/>
    <dgm:cxn modelId="{66C5C2D0-72B8-4B3C-9A13-825898BAB6F9}" srcId="{AC0387B1-E0AF-4FD5-AD89-37B3179FE019}" destId="{25D382E4-0333-441F-8997-CCDDB9A6BAFB}" srcOrd="0" destOrd="0" parTransId="{AE74736E-8481-4444-9EE3-03E68F4522D2}" sibTransId="{259E210B-0A20-473F-9AAD-B1EDB89F4406}"/>
    <dgm:cxn modelId="{E376F5D0-0E4D-49B7-B9DD-D7C1DC4AB946}" type="presOf" srcId="{AC0387B1-E0AF-4FD5-AD89-37B3179FE019}" destId="{AF41AEDB-82B6-42F7-AECE-39502637E969}" srcOrd="1" destOrd="0" presId="urn:microsoft.com/office/officeart/2005/8/layout/bList2"/>
    <dgm:cxn modelId="{DF2F28AD-5D5C-4A36-907B-3FE26A234623}" type="presParOf" srcId="{0891CF7C-D844-482F-9A45-DD57AD4E7888}" destId="{95102E66-E8D9-4D9B-BE62-37ABC7A3E0F8}" srcOrd="0" destOrd="0" presId="urn:microsoft.com/office/officeart/2005/8/layout/bList2"/>
    <dgm:cxn modelId="{623309BE-6D89-4B00-9406-E2E2C80E23E6}" type="presParOf" srcId="{95102E66-E8D9-4D9B-BE62-37ABC7A3E0F8}" destId="{C4AFD328-F174-46BE-AB7D-5F39B3D6A923}" srcOrd="0" destOrd="0" presId="urn:microsoft.com/office/officeart/2005/8/layout/bList2"/>
    <dgm:cxn modelId="{A5F898FE-6C6B-4F22-AD88-CC2E49766D03}" type="presParOf" srcId="{95102E66-E8D9-4D9B-BE62-37ABC7A3E0F8}" destId="{0AC483A6-C0EA-4938-A71B-423E8289B7E7}" srcOrd="1" destOrd="0" presId="urn:microsoft.com/office/officeart/2005/8/layout/bList2"/>
    <dgm:cxn modelId="{D2A49111-F256-40BD-B362-0A6E745E399E}" type="presParOf" srcId="{95102E66-E8D9-4D9B-BE62-37ABC7A3E0F8}" destId="{4C989C99-D292-4D4B-82DC-B532EF3DCC16}" srcOrd="2" destOrd="0" presId="urn:microsoft.com/office/officeart/2005/8/layout/bList2"/>
    <dgm:cxn modelId="{0F45C5CC-F0E8-402D-A230-08976D0F0C9E}" type="presParOf" srcId="{95102E66-E8D9-4D9B-BE62-37ABC7A3E0F8}" destId="{3797D81B-9F69-4AD8-AA55-F0BE67EED8B5}" srcOrd="3" destOrd="0" presId="urn:microsoft.com/office/officeart/2005/8/layout/bList2"/>
    <dgm:cxn modelId="{FC9DF4D2-4BA1-4F0F-AE12-9C6193DDC86C}" type="presParOf" srcId="{0891CF7C-D844-482F-9A45-DD57AD4E7888}" destId="{CC307BDC-4F78-4356-8EDA-4F1F97BB70A7}" srcOrd="1" destOrd="0" presId="urn:microsoft.com/office/officeart/2005/8/layout/bList2"/>
    <dgm:cxn modelId="{568B5433-1A52-43D6-A5BA-618B47C83120}" type="presParOf" srcId="{0891CF7C-D844-482F-9A45-DD57AD4E7888}" destId="{89BF3F2F-FBAA-4911-9F8F-AD7AE5C9B1B3}" srcOrd="2" destOrd="0" presId="urn:microsoft.com/office/officeart/2005/8/layout/bList2"/>
    <dgm:cxn modelId="{2F6CA441-8143-4F30-A8EC-F787761F93CC}" type="presParOf" srcId="{89BF3F2F-FBAA-4911-9F8F-AD7AE5C9B1B3}" destId="{A753F009-FEC4-40C2-8D62-F5F9EAF958A2}" srcOrd="0" destOrd="0" presId="urn:microsoft.com/office/officeart/2005/8/layout/bList2"/>
    <dgm:cxn modelId="{08DF5BC9-B73D-4C5F-9678-4A05D2BD9724}" type="presParOf" srcId="{89BF3F2F-FBAA-4911-9F8F-AD7AE5C9B1B3}" destId="{FBC72D6B-059C-4EA6-8D36-D2E3276A57AB}" srcOrd="1" destOrd="0" presId="urn:microsoft.com/office/officeart/2005/8/layout/bList2"/>
    <dgm:cxn modelId="{F50E2DE7-A9B0-428D-AF36-EF2E18C309AE}" type="presParOf" srcId="{89BF3F2F-FBAA-4911-9F8F-AD7AE5C9B1B3}" destId="{AF41AEDB-82B6-42F7-AECE-39502637E969}" srcOrd="2" destOrd="0" presId="urn:microsoft.com/office/officeart/2005/8/layout/bList2"/>
    <dgm:cxn modelId="{0DDF3DBE-3D4B-4538-A97D-B420740BB3C0}" type="presParOf" srcId="{89BF3F2F-FBAA-4911-9F8F-AD7AE5C9B1B3}" destId="{2E6DC886-3E01-44C6-A880-6A2D23F6F2F3}" srcOrd="3" destOrd="0" presId="urn:microsoft.com/office/officeart/2005/8/layout/b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05D1193-809B-4EAB-A21F-27FD97F42AE7}" type="doc">
      <dgm:prSet loTypeId="urn:microsoft.com/office/officeart/2005/8/layout/bList2" loCatId="list" qsTypeId="urn:microsoft.com/office/officeart/2005/8/quickstyle/simple1" qsCatId="simple" csTypeId="urn:microsoft.com/office/officeart/2005/8/colors/accent1_2" csCatId="accent1" phldr="1"/>
      <dgm:spPr/>
    </dgm:pt>
    <dgm:pt modelId="{DBC9BF14-3B07-4D76-8813-2C32EDAF6647}">
      <dgm:prSet phldrT="[Text]"/>
      <dgm:spPr>
        <a:solidFill>
          <a:srgbClr val="0096D6"/>
        </a:solidFill>
        <a:ln>
          <a:solidFill>
            <a:srgbClr val="0096D6"/>
          </a:solidFill>
        </a:ln>
      </dgm:spPr>
      <dgm:t>
        <a:bodyPr/>
        <a:lstStyle/>
        <a:p>
          <a:r>
            <a:rPr lang="en-US" b="1" dirty="0">
              <a:latin typeface="Century Gothic" panose="020B0502020202020204" pitchFamily="34" charset="0"/>
            </a:rPr>
            <a:t>Commercial Marketing</a:t>
          </a:r>
        </a:p>
      </dgm:t>
    </dgm:pt>
    <dgm:pt modelId="{F668A7F3-5A1B-426C-94BD-7F545363FACF}" type="parTrans" cxnId="{FC6EA497-FB23-4F04-8D81-9C5D11D23135}">
      <dgm:prSet/>
      <dgm:spPr/>
      <dgm:t>
        <a:bodyPr/>
        <a:lstStyle/>
        <a:p>
          <a:endParaRPr lang="en-US"/>
        </a:p>
      </dgm:t>
    </dgm:pt>
    <dgm:pt modelId="{D5448048-5315-4727-BDDF-A7419DCE78CB}" type="sibTrans" cxnId="{FC6EA497-FB23-4F04-8D81-9C5D11D23135}">
      <dgm:prSet/>
      <dgm:spPr/>
      <dgm:t>
        <a:bodyPr/>
        <a:lstStyle/>
        <a:p>
          <a:endParaRPr lang="en-US"/>
        </a:p>
      </dgm:t>
    </dgm:pt>
    <dgm:pt modelId="{AC0387B1-E0AF-4FD5-AD89-37B3179FE019}">
      <dgm:prSet phldrT="[Text]"/>
      <dgm:spPr>
        <a:solidFill>
          <a:srgbClr val="0096D6"/>
        </a:solidFill>
        <a:ln>
          <a:solidFill>
            <a:srgbClr val="0096D6"/>
          </a:solidFill>
        </a:ln>
      </dgm:spPr>
      <dgm:t>
        <a:bodyPr/>
        <a:lstStyle/>
        <a:p>
          <a:r>
            <a:rPr lang="en-US" b="1" dirty="0">
              <a:latin typeface="Century Gothic" panose="020B0502020202020204" pitchFamily="34" charset="0"/>
            </a:rPr>
            <a:t>Social Marketing</a:t>
          </a:r>
        </a:p>
      </dgm:t>
    </dgm:pt>
    <dgm:pt modelId="{19FE3551-7C2E-45AD-83FC-452FCD7CC8BC}" type="parTrans" cxnId="{98BC5240-5781-4327-879D-7F653DA0BAE2}">
      <dgm:prSet/>
      <dgm:spPr/>
      <dgm:t>
        <a:bodyPr/>
        <a:lstStyle/>
        <a:p>
          <a:endParaRPr lang="en-US"/>
        </a:p>
      </dgm:t>
    </dgm:pt>
    <dgm:pt modelId="{8E5F1790-95AE-4D78-8CB2-D8006AF99FE8}" type="sibTrans" cxnId="{98BC5240-5781-4327-879D-7F653DA0BAE2}">
      <dgm:prSet/>
      <dgm:spPr/>
      <dgm:t>
        <a:bodyPr/>
        <a:lstStyle/>
        <a:p>
          <a:endParaRPr lang="en-US"/>
        </a:p>
      </dgm:t>
    </dgm:pt>
    <dgm:pt modelId="{B7236C40-C59D-4CD2-991E-FC0D84332DAE}">
      <dgm:prSet phldrT="[Text]" custT="1"/>
      <dgm:spPr>
        <a:noFill/>
        <a:ln>
          <a:solidFill>
            <a:srgbClr val="0096D6"/>
          </a:solidFill>
        </a:ln>
      </dgm:spPr>
      <dgm:t>
        <a:bodyPr/>
        <a:lstStyle/>
        <a:p>
          <a:r>
            <a:rPr lang="en-US" sz="2800" dirty="0">
              <a:solidFill>
                <a:srgbClr val="004065"/>
              </a:solidFill>
              <a:latin typeface="Century Gothic" panose="020B0502020202020204" pitchFamily="34" charset="0"/>
            </a:rPr>
            <a:t>$65,000</a:t>
          </a:r>
        </a:p>
      </dgm:t>
    </dgm:pt>
    <dgm:pt modelId="{78DAD148-8B64-4153-B09B-D04E2936C447}" type="parTrans" cxnId="{C2CBD565-2054-40F0-ABB2-43299E496C0D}">
      <dgm:prSet/>
      <dgm:spPr/>
      <dgm:t>
        <a:bodyPr/>
        <a:lstStyle/>
        <a:p>
          <a:endParaRPr lang="en-US"/>
        </a:p>
      </dgm:t>
    </dgm:pt>
    <dgm:pt modelId="{980FD4A0-5B6F-48D1-989B-DD2F66D0D835}" type="sibTrans" cxnId="{C2CBD565-2054-40F0-ABB2-43299E496C0D}">
      <dgm:prSet/>
      <dgm:spPr/>
      <dgm:t>
        <a:bodyPr/>
        <a:lstStyle/>
        <a:p>
          <a:endParaRPr lang="en-US"/>
        </a:p>
      </dgm:t>
    </dgm:pt>
    <dgm:pt modelId="{25D382E4-0333-441F-8997-CCDDB9A6BAFB}">
      <dgm:prSet phldrT="[Text]" custT="1"/>
      <dgm:spPr>
        <a:solidFill>
          <a:srgbClr val="0096D6"/>
        </a:solidFill>
        <a:ln>
          <a:solidFill>
            <a:srgbClr val="0096D6"/>
          </a:solidFill>
        </a:ln>
      </dgm:spPr>
      <dgm:t>
        <a:bodyPr/>
        <a:lstStyle/>
        <a:p>
          <a:r>
            <a:rPr lang="en-US" sz="2800" dirty="0">
              <a:solidFill>
                <a:srgbClr val="004065"/>
              </a:solidFill>
              <a:latin typeface="Century Gothic" panose="020B0502020202020204" pitchFamily="34" charset="0"/>
            </a:rPr>
            <a:t>$15/week</a:t>
          </a:r>
        </a:p>
      </dgm:t>
    </dgm:pt>
    <dgm:pt modelId="{AE74736E-8481-4444-9EE3-03E68F4522D2}" type="parTrans" cxnId="{66C5C2D0-72B8-4B3C-9A13-825898BAB6F9}">
      <dgm:prSet/>
      <dgm:spPr/>
      <dgm:t>
        <a:bodyPr/>
        <a:lstStyle/>
        <a:p>
          <a:endParaRPr lang="en-US"/>
        </a:p>
      </dgm:t>
    </dgm:pt>
    <dgm:pt modelId="{259E210B-0A20-473F-9AAD-B1EDB89F4406}" type="sibTrans" cxnId="{66C5C2D0-72B8-4B3C-9A13-825898BAB6F9}">
      <dgm:prSet/>
      <dgm:spPr/>
      <dgm:t>
        <a:bodyPr/>
        <a:lstStyle/>
        <a:p>
          <a:endParaRPr lang="en-US"/>
        </a:p>
      </dgm:t>
    </dgm:pt>
    <dgm:pt modelId="{7A00F169-6F9F-4930-81C2-8D895558A581}">
      <dgm:prSet phldrT="[Text]" custT="1"/>
      <dgm:spPr>
        <a:solidFill>
          <a:srgbClr val="0096D6"/>
        </a:solidFill>
        <a:ln>
          <a:solidFill>
            <a:srgbClr val="0096D6"/>
          </a:solidFill>
        </a:ln>
      </dgm:spPr>
      <dgm:t>
        <a:bodyPr/>
        <a:lstStyle/>
        <a:p>
          <a:r>
            <a:rPr lang="en-US" sz="2800" dirty="0">
              <a:solidFill>
                <a:srgbClr val="004065"/>
              </a:solidFill>
              <a:latin typeface="Century Gothic" panose="020B0502020202020204" pitchFamily="34" charset="0"/>
            </a:rPr>
            <a:t>Effort of integrating products into meals</a:t>
          </a:r>
        </a:p>
      </dgm:t>
    </dgm:pt>
    <dgm:pt modelId="{541B5460-F1E3-4D78-9076-118C10F513B4}" type="parTrans" cxnId="{8DE09D72-D6AE-4CC7-AC2B-8FEDD14E3220}">
      <dgm:prSet/>
      <dgm:spPr/>
      <dgm:t>
        <a:bodyPr/>
        <a:lstStyle/>
        <a:p>
          <a:endParaRPr lang="en-US"/>
        </a:p>
      </dgm:t>
    </dgm:pt>
    <dgm:pt modelId="{8852FA65-53F3-4D58-842F-8D55CB61E915}" type="sibTrans" cxnId="{8DE09D72-D6AE-4CC7-AC2B-8FEDD14E3220}">
      <dgm:prSet/>
      <dgm:spPr/>
      <dgm:t>
        <a:bodyPr/>
        <a:lstStyle/>
        <a:p>
          <a:endParaRPr lang="en-US"/>
        </a:p>
      </dgm:t>
    </dgm:pt>
    <dgm:pt modelId="{0891CF7C-D844-482F-9A45-DD57AD4E7888}" type="pres">
      <dgm:prSet presAssocID="{B05D1193-809B-4EAB-A21F-27FD97F42AE7}" presName="diagram" presStyleCnt="0">
        <dgm:presLayoutVars>
          <dgm:dir/>
          <dgm:animLvl val="lvl"/>
          <dgm:resizeHandles val="exact"/>
        </dgm:presLayoutVars>
      </dgm:prSet>
      <dgm:spPr/>
    </dgm:pt>
    <dgm:pt modelId="{95102E66-E8D9-4D9B-BE62-37ABC7A3E0F8}" type="pres">
      <dgm:prSet presAssocID="{DBC9BF14-3B07-4D76-8813-2C32EDAF6647}" presName="compNode" presStyleCnt="0"/>
      <dgm:spPr/>
    </dgm:pt>
    <dgm:pt modelId="{C4AFD328-F174-46BE-AB7D-5F39B3D6A923}" type="pres">
      <dgm:prSet presAssocID="{DBC9BF14-3B07-4D76-8813-2C32EDAF6647}" presName="childRect" presStyleLbl="bgAcc1" presStyleIdx="0" presStyleCnt="2">
        <dgm:presLayoutVars>
          <dgm:bulletEnabled val="1"/>
        </dgm:presLayoutVars>
      </dgm:prSet>
      <dgm:spPr>
        <a:ln>
          <a:solidFill>
            <a:srgbClr val="0096D6"/>
          </a:solidFill>
        </a:ln>
      </dgm:spPr>
    </dgm:pt>
    <dgm:pt modelId="{0AC483A6-C0EA-4938-A71B-423E8289B7E7}" type="pres">
      <dgm:prSet presAssocID="{DBC9BF14-3B07-4D76-8813-2C32EDAF6647}" presName="parentText" presStyleLbl="node1" presStyleIdx="0" presStyleCnt="0">
        <dgm:presLayoutVars>
          <dgm:chMax val="0"/>
          <dgm:bulletEnabled val="1"/>
        </dgm:presLayoutVars>
      </dgm:prSet>
      <dgm:spPr/>
    </dgm:pt>
    <dgm:pt modelId="{4C989C99-D292-4D4B-82DC-B532EF3DCC16}" type="pres">
      <dgm:prSet presAssocID="{DBC9BF14-3B07-4D76-8813-2C32EDAF6647}" presName="parentRect" presStyleLbl="alignNode1" presStyleIdx="0" presStyleCnt="2"/>
      <dgm:spPr/>
    </dgm:pt>
    <dgm:pt modelId="{3797D81B-9F69-4AD8-AA55-F0BE67EED8B5}" type="pres">
      <dgm:prSet presAssocID="{DBC9BF14-3B07-4D76-8813-2C32EDAF6647}" presName="adorn" presStyleLbl="fgAccFollowNode1" presStyleIdx="0" presStyleCnt="2"/>
      <dgm:spPr>
        <a:blipFill rotWithShape="1">
          <a:blip xmlns:r="http://schemas.openxmlformats.org/officeDocument/2006/relationships" r:embed="rId1"/>
          <a:stretch>
            <a:fillRect/>
          </a:stretch>
        </a:blipFill>
      </dgm:spPr>
    </dgm:pt>
    <dgm:pt modelId="{CC307BDC-4F78-4356-8EDA-4F1F97BB70A7}" type="pres">
      <dgm:prSet presAssocID="{D5448048-5315-4727-BDDF-A7419DCE78CB}" presName="sibTrans" presStyleLbl="sibTrans2D1" presStyleIdx="0" presStyleCnt="0"/>
      <dgm:spPr/>
    </dgm:pt>
    <dgm:pt modelId="{89BF3F2F-FBAA-4911-9F8F-AD7AE5C9B1B3}" type="pres">
      <dgm:prSet presAssocID="{AC0387B1-E0AF-4FD5-AD89-37B3179FE019}" presName="compNode" presStyleCnt="0"/>
      <dgm:spPr/>
    </dgm:pt>
    <dgm:pt modelId="{A753F009-FEC4-40C2-8D62-F5F9EAF958A2}" type="pres">
      <dgm:prSet presAssocID="{AC0387B1-E0AF-4FD5-AD89-37B3179FE019}" presName="childRect" presStyleLbl="bgAcc1" presStyleIdx="1" presStyleCnt="2">
        <dgm:presLayoutVars>
          <dgm:bulletEnabled val="1"/>
        </dgm:presLayoutVars>
      </dgm:prSet>
      <dgm:spPr>
        <a:noFill/>
        <a:ln>
          <a:solidFill>
            <a:srgbClr val="0096D6"/>
          </a:solidFill>
        </a:ln>
      </dgm:spPr>
    </dgm:pt>
    <dgm:pt modelId="{FBC72D6B-059C-4EA6-8D36-D2E3276A57AB}" type="pres">
      <dgm:prSet presAssocID="{AC0387B1-E0AF-4FD5-AD89-37B3179FE019}" presName="parentText" presStyleLbl="node1" presStyleIdx="0" presStyleCnt="0">
        <dgm:presLayoutVars>
          <dgm:chMax val="0"/>
          <dgm:bulletEnabled val="1"/>
        </dgm:presLayoutVars>
      </dgm:prSet>
      <dgm:spPr/>
    </dgm:pt>
    <dgm:pt modelId="{AF41AEDB-82B6-42F7-AECE-39502637E969}" type="pres">
      <dgm:prSet presAssocID="{AC0387B1-E0AF-4FD5-AD89-37B3179FE019}" presName="parentRect" presStyleLbl="alignNode1" presStyleIdx="1" presStyleCnt="2"/>
      <dgm:spPr/>
    </dgm:pt>
    <dgm:pt modelId="{2E6DC886-3E01-44C6-A880-6A2D23F6F2F3}" type="pres">
      <dgm:prSet presAssocID="{AC0387B1-E0AF-4FD5-AD89-37B3179FE019}" presName="adorn" presStyleLbl="fgAccFollowNode1" presStyleIdx="1" presStyleCnt="2"/>
      <dgm:spPr>
        <a:blipFill rotWithShape="1">
          <a:blip xmlns:r="http://schemas.openxmlformats.org/officeDocument/2006/relationships" r:embed="rId2"/>
          <a:stretch>
            <a:fillRect/>
          </a:stretch>
        </a:blipFill>
      </dgm:spPr>
    </dgm:pt>
  </dgm:ptLst>
  <dgm:cxnLst>
    <dgm:cxn modelId="{D5A2F20B-1813-4979-8AEF-22395C9A50D5}" type="presOf" srcId="{D5448048-5315-4727-BDDF-A7419DCE78CB}" destId="{CC307BDC-4F78-4356-8EDA-4F1F97BB70A7}" srcOrd="0" destOrd="0" presId="urn:microsoft.com/office/officeart/2005/8/layout/bList2"/>
    <dgm:cxn modelId="{CBB35325-7845-4C02-B4DB-5F6209971A7B}" type="presOf" srcId="{B7236C40-C59D-4CD2-991E-FC0D84332DAE}" destId="{C4AFD328-F174-46BE-AB7D-5F39B3D6A923}" srcOrd="0" destOrd="0" presId="urn:microsoft.com/office/officeart/2005/8/layout/bList2"/>
    <dgm:cxn modelId="{6AB3AC27-CCC9-459A-9895-B227A130B330}" type="presOf" srcId="{DBC9BF14-3B07-4D76-8813-2C32EDAF6647}" destId="{4C989C99-D292-4D4B-82DC-B532EF3DCC16}" srcOrd="1" destOrd="0" presId="urn:microsoft.com/office/officeart/2005/8/layout/bList2"/>
    <dgm:cxn modelId="{2B75EC2C-36EE-4014-8FE4-297687F7F129}" type="presOf" srcId="{7A00F169-6F9F-4930-81C2-8D895558A581}" destId="{A753F009-FEC4-40C2-8D62-F5F9EAF958A2}" srcOrd="0" destOrd="1" presId="urn:microsoft.com/office/officeart/2005/8/layout/bList2"/>
    <dgm:cxn modelId="{98BC5240-5781-4327-879D-7F653DA0BAE2}" srcId="{B05D1193-809B-4EAB-A21F-27FD97F42AE7}" destId="{AC0387B1-E0AF-4FD5-AD89-37B3179FE019}" srcOrd="1" destOrd="0" parTransId="{19FE3551-7C2E-45AD-83FC-452FCD7CC8BC}" sibTransId="{8E5F1790-95AE-4D78-8CB2-D8006AF99FE8}"/>
    <dgm:cxn modelId="{A712A943-DDCE-4BA6-8405-883BBCDB139A}" type="presOf" srcId="{AC0387B1-E0AF-4FD5-AD89-37B3179FE019}" destId="{FBC72D6B-059C-4EA6-8D36-D2E3276A57AB}" srcOrd="0" destOrd="0" presId="urn:microsoft.com/office/officeart/2005/8/layout/bList2"/>
    <dgm:cxn modelId="{C2CBD565-2054-40F0-ABB2-43299E496C0D}" srcId="{DBC9BF14-3B07-4D76-8813-2C32EDAF6647}" destId="{B7236C40-C59D-4CD2-991E-FC0D84332DAE}" srcOrd="0" destOrd="0" parTransId="{78DAD148-8B64-4153-B09B-D04E2936C447}" sibTransId="{980FD4A0-5B6F-48D1-989B-DD2F66D0D835}"/>
    <dgm:cxn modelId="{8DE09D72-D6AE-4CC7-AC2B-8FEDD14E3220}" srcId="{AC0387B1-E0AF-4FD5-AD89-37B3179FE019}" destId="{7A00F169-6F9F-4930-81C2-8D895558A581}" srcOrd="1" destOrd="0" parTransId="{541B5460-F1E3-4D78-9076-118C10F513B4}" sibTransId="{8852FA65-53F3-4D58-842F-8D55CB61E915}"/>
    <dgm:cxn modelId="{FC6EA497-FB23-4F04-8D81-9C5D11D23135}" srcId="{B05D1193-809B-4EAB-A21F-27FD97F42AE7}" destId="{DBC9BF14-3B07-4D76-8813-2C32EDAF6647}" srcOrd="0" destOrd="0" parTransId="{F668A7F3-5A1B-426C-94BD-7F545363FACF}" sibTransId="{D5448048-5315-4727-BDDF-A7419DCE78CB}"/>
    <dgm:cxn modelId="{7DBFE09C-DFE4-420F-8CBE-58BEE5B0E081}" type="presOf" srcId="{AC0387B1-E0AF-4FD5-AD89-37B3179FE019}" destId="{AF41AEDB-82B6-42F7-AECE-39502637E969}" srcOrd="1" destOrd="0" presId="urn:microsoft.com/office/officeart/2005/8/layout/bList2"/>
    <dgm:cxn modelId="{66C5C2D0-72B8-4B3C-9A13-825898BAB6F9}" srcId="{AC0387B1-E0AF-4FD5-AD89-37B3179FE019}" destId="{25D382E4-0333-441F-8997-CCDDB9A6BAFB}" srcOrd="0" destOrd="0" parTransId="{AE74736E-8481-4444-9EE3-03E68F4522D2}" sibTransId="{259E210B-0A20-473F-9AAD-B1EDB89F4406}"/>
    <dgm:cxn modelId="{168886E2-0855-4318-8E04-5196A7FBE507}" type="presOf" srcId="{B05D1193-809B-4EAB-A21F-27FD97F42AE7}" destId="{0891CF7C-D844-482F-9A45-DD57AD4E7888}" srcOrd="0" destOrd="0" presId="urn:microsoft.com/office/officeart/2005/8/layout/bList2"/>
    <dgm:cxn modelId="{4A54B8E4-EC66-4BC2-9703-209042FDAA99}" type="presOf" srcId="{25D382E4-0333-441F-8997-CCDDB9A6BAFB}" destId="{A753F009-FEC4-40C2-8D62-F5F9EAF958A2}" srcOrd="0" destOrd="0" presId="urn:microsoft.com/office/officeart/2005/8/layout/bList2"/>
    <dgm:cxn modelId="{88141EF1-04EA-4870-9693-3A6ABFC1CEA8}" type="presOf" srcId="{DBC9BF14-3B07-4D76-8813-2C32EDAF6647}" destId="{0AC483A6-C0EA-4938-A71B-423E8289B7E7}" srcOrd="0" destOrd="0" presId="urn:microsoft.com/office/officeart/2005/8/layout/bList2"/>
    <dgm:cxn modelId="{ED13A2AC-01CB-4320-B3B9-7E5A4928693D}" type="presParOf" srcId="{0891CF7C-D844-482F-9A45-DD57AD4E7888}" destId="{95102E66-E8D9-4D9B-BE62-37ABC7A3E0F8}" srcOrd="0" destOrd="0" presId="urn:microsoft.com/office/officeart/2005/8/layout/bList2"/>
    <dgm:cxn modelId="{9F5D1BE5-F93E-47F2-8817-9CFF3511F112}" type="presParOf" srcId="{95102E66-E8D9-4D9B-BE62-37ABC7A3E0F8}" destId="{C4AFD328-F174-46BE-AB7D-5F39B3D6A923}" srcOrd="0" destOrd="0" presId="urn:microsoft.com/office/officeart/2005/8/layout/bList2"/>
    <dgm:cxn modelId="{5F7076B3-E711-4EC9-8B56-398757E32D9A}" type="presParOf" srcId="{95102E66-E8D9-4D9B-BE62-37ABC7A3E0F8}" destId="{0AC483A6-C0EA-4938-A71B-423E8289B7E7}" srcOrd="1" destOrd="0" presId="urn:microsoft.com/office/officeart/2005/8/layout/bList2"/>
    <dgm:cxn modelId="{FCEF0D3C-6D04-4680-91A2-93740E0829B8}" type="presParOf" srcId="{95102E66-E8D9-4D9B-BE62-37ABC7A3E0F8}" destId="{4C989C99-D292-4D4B-82DC-B532EF3DCC16}" srcOrd="2" destOrd="0" presId="urn:microsoft.com/office/officeart/2005/8/layout/bList2"/>
    <dgm:cxn modelId="{CDFF5376-87A3-49AC-8726-7DD923509D90}" type="presParOf" srcId="{95102E66-E8D9-4D9B-BE62-37ABC7A3E0F8}" destId="{3797D81B-9F69-4AD8-AA55-F0BE67EED8B5}" srcOrd="3" destOrd="0" presId="urn:microsoft.com/office/officeart/2005/8/layout/bList2"/>
    <dgm:cxn modelId="{9EA22CBD-6963-4D50-A552-FF35A8488D1E}" type="presParOf" srcId="{0891CF7C-D844-482F-9A45-DD57AD4E7888}" destId="{CC307BDC-4F78-4356-8EDA-4F1F97BB70A7}" srcOrd="1" destOrd="0" presId="urn:microsoft.com/office/officeart/2005/8/layout/bList2"/>
    <dgm:cxn modelId="{D2A45BC4-9E68-4B01-B655-D27625F13F18}" type="presParOf" srcId="{0891CF7C-D844-482F-9A45-DD57AD4E7888}" destId="{89BF3F2F-FBAA-4911-9F8F-AD7AE5C9B1B3}" srcOrd="2" destOrd="0" presId="urn:microsoft.com/office/officeart/2005/8/layout/bList2"/>
    <dgm:cxn modelId="{FB06902C-BE57-4E11-924B-CADE69787B39}" type="presParOf" srcId="{89BF3F2F-FBAA-4911-9F8F-AD7AE5C9B1B3}" destId="{A753F009-FEC4-40C2-8D62-F5F9EAF958A2}" srcOrd="0" destOrd="0" presId="urn:microsoft.com/office/officeart/2005/8/layout/bList2"/>
    <dgm:cxn modelId="{5FA0ED1E-6E21-40AE-965B-ABAFBDDAB45F}" type="presParOf" srcId="{89BF3F2F-FBAA-4911-9F8F-AD7AE5C9B1B3}" destId="{FBC72D6B-059C-4EA6-8D36-D2E3276A57AB}" srcOrd="1" destOrd="0" presId="urn:microsoft.com/office/officeart/2005/8/layout/bList2"/>
    <dgm:cxn modelId="{4739A838-BF42-4853-B5F6-EDB5BE0838F5}" type="presParOf" srcId="{89BF3F2F-FBAA-4911-9F8F-AD7AE5C9B1B3}" destId="{AF41AEDB-82B6-42F7-AECE-39502637E969}" srcOrd="2" destOrd="0" presId="urn:microsoft.com/office/officeart/2005/8/layout/bList2"/>
    <dgm:cxn modelId="{59E72BAD-2C8C-4052-9017-9B918AA739FF}" type="presParOf" srcId="{89BF3F2F-FBAA-4911-9F8F-AD7AE5C9B1B3}" destId="{2E6DC886-3E01-44C6-A880-6A2D23F6F2F3}" srcOrd="3" destOrd="0" presId="urn:microsoft.com/office/officeart/2005/8/layout/b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05D1193-809B-4EAB-A21F-27FD97F42AE7}" type="doc">
      <dgm:prSet loTypeId="urn:microsoft.com/office/officeart/2005/8/layout/bList2" loCatId="list" qsTypeId="urn:microsoft.com/office/officeart/2005/8/quickstyle/simple1" qsCatId="simple" csTypeId="urn:microsoft.com/office/officeart/2005/8/colors/accent1_2" csCatId="accent1" phldr="1"/>
      <dgm:spPr/>
    </dgm:pt>
    <dgm:pt modelId="{DBC9BF14-3B07-4D76-8813-2C32EDAF6647}">
      <dgm:prSet phldrT="[Text]"/>
      <dgm:spPr>
        <a:solidFill>
          <a:srgbClr val="0096D6"/>
        </a:solidFill>
        <a:ln>
          <a:solidFill>
            <a:srgbClr val="0096D6"/>
          </a:solidFill>
        </a:ln>
      </dgm:spPr>
      <dgm:t>
        <a:bodyPr/>
        <a:lstStyle/>
        <a:p>
          <a:r>
            <a:rPr lang="en-US" b="1" dirty="0">
              <a:latin typeface="Century Gothic" panose="020B0502020202020204" pitchFamily="34" charset="0"/>
            </a:rPr>
            <a:t>Commercial Marketing</a:t>
          </a:r>
        </a:p>
      </dgm:t>
    </dgm:pt>
    <dgm:pt modelId="{F668A7F3-5A1B-426C-94BD-7F545363FACF}" type="parTrans" cxnId="{FC6EA497-FB23-4F04-8D81-9C5D11D23135}">
      <dgm:prSet/>
      <dgm:spPr/>
      <dgm:t>
        <a:bodyPr/>
        <a:lstStyle/>
        <a:p>
          <a:endParaRPr lang="en-US"/>
        </a:p>
      </dgm:t>
    </dgm:pt>
    <dgm:pt modelId="{D5448048-5315-4727-BDDF-A7419DCE78CB}" type="sibTrans" cxnId="{FC6EA497-FB23-4F04-8D81-9C5D11D23135}">
      <dgm:prSet/>
      <dgm:spPr/>
      <dgm:t>
        <a:bodyPr/>
        <a:lstStyle/>
        <a:p>
          <a:endParaRPr lang="en-US"/>
        </a:p>
      </dgm:t>
    </dgm:pt>
    <dgm:pt modelId="{AC0387B1-E0AF-4FD5-AD89-37B3179FE019}">
      <dgm:prSet phldrT="[Text]"/>
      <dgm:spPr>
        <a:solidFill>
          <a:srgbClr val="0096D6"/>
        </a:solidFill>
        <a:ln>
          <a:solidFill>
            <a:srgbClr val="0096D6"/>
          </a:solidFill>
        </a:ln>
      </dgm:spPr>
      <dgm:t>
        <a:bodyPr/>
        <a:lstStyle/>
        <a:p>
          <a:r>
            <a:rPr lang="en-US" b="1" dirty="0">
              <a:latin typeface="Century Gothic" panose="020B0502020202020204" pitchFamily="34" charset="0"/>
            </a:rPr>
            <a:t>Social Marketing</a:t>
          </a:r>
        </a:p>
      </dgm:t>
    </dgm:pt>
    <dgm:pt modelId="{19FE3551-7C2E-45AD-83FC-452FCD7CC8BC}" type="parTrans" cxnId="{98BC5240-5781-4327-879D-7F653DA0BAE2}">
      <dgm:prSet/>
      <dgm:spPr/>
      <dgm:t>
        <a:bodyPr/>
        <a:lstStyle/>
        <a:p>
          <a:endParaRPr lang="en-US"/>
        </a:p>
      </dgm:t>
    </dgm:pt>
    <dgm:pt modelId="{8E5F1790-95AE-4D78-8CB2-D8006AF99FE8}" type="sibTrans" cxnId="{98BC5240-5781-4327-879D-7F653DA0BAE2}">
      <dgm:prSet/>
      <dgm:spPr/>
      <dgm:t>
        <a:bodyPr/>
        <a:lstStyle/>
        <a:p>
          <a:endParaRPr lang="en-US"/>
        </a:p>
      </dgm:t>
    </dgm:pt>
    <dgm:pt modelId="{B7236C40-C59D-4CD2-991E-FC0D84332DAE}">
      <dgm:prSet phldrT="[Text]" custT="1"/>
      <dgm:spPr>
        <a:noFill/>
        <a:ln>
          <a:solidFill>
            <a:srgbClr val="0096D6"/>
          </a:solidFill>
        </a:ln>
      </dgm:spPr>
      <dgm:t>
        <a:bodyPr/>
        <a:lstStyle/>
        <a:p>
          <a:r>
            <a:rPr lang="en-US" sz="2800" dirty="0">
              <a:solidFill>
                <a:srgbClr val="004065"/>
              </a:solidFill>
              <a:latin typeface="Century Gothic" panose="020B0502020202020204" pitchFamily="34" charset="0"/>
            </a:rPr>
            <a:t>Car dealership</a:t>
          </a:r>
        </a:p>
      </dgm:t>
    </dgm:pt>
    <dgm:pt modelId="{78DAD148-8B64-4153-B09B-D04E2936C447}" type="parTrans" cxnId="{C2CBD565-2054-40F0-ABB2-43299E496C0D}">
      <dgm:prSet/>
      <dgm:spPr/>
      <dgm:t>
        <a:bodyPr/>
        <a:lstStyle/>
        <a:p>
          <a:endParaRPr lang="en-US"/>
        </a:p>
      </dgm:t>
    </dgm:pt>
    <dgm:pt modelId="{980FD4A0-5B6F-48D1-989B-DD2F66D0D835}" type="sibTrans" cxnId="{C2CBD565-2054-40F0-ABB2-43299E496C0D}">
      <dgm:prSet/>
      <dgm:spPr/>
      <dgm:t>
        <a:bodyPr/>
        <a:lstStyle/>
        <a:p>
          <a:endParaRPr lang="en-US"/>
        </a:p>
      </dgm:t>
    </dgm:pt>
    <dgm:pt modelId="{25D382E4-0333-441F-8997-CCDDB9A6BAFB}">
      <dgm:prSet phldrT="[Text]" custT="1"/>
      <dgm:spPr>
        <a:solidFill>
          <a:srgbClr val="0096D6"/>
        </a:solidFill>
        <a:ln>
          <a:solidFill>
            <a:srgbClr val="0096D6"/>
          </a:solidFill>
        </a:ln>
      </dgm:spPr>
      <dgm:t>
        <a:bodyPr/>
        <a:lstStyle/>
        <a:p>
          <a:r>
            <a:rPr lang="en-US" sz="2800" dirty="0">
              <a:solidFill>
                <a:srgbClr val="004065"/>
              </a:solidFill>
              <a:latin typeface="Century Gothic" panose="020B0502020202020204" pitchFamily="34" charset="0"/>
            </a:rPr>
            <a:t>Healthy cooking workshops for women at risk for breast cancer in local high schools</a:t>
          </a:r>
        </a:p>
      </dgm:t>
    </dgm:pt>
    <dgm:pt modelId="{AE74736E-8481-4444-9EE3-03E68F4522D2}" type="parTrans" cxnId="{66C5C2D0-72B8-4B3C-9A13-825898BAB6F9}">
      <dgm:prSet/>
      <dgm:spPr/>
      <dgm:t>
        <a:bodyPr/>
        <a:lstStyle/>
        <a:p>
          <a:endParaRPr lang="en-US"/>
        </a:p>
      </dgm:t>
    </dgm:pt>
    <dgm:pt modelId="{259E210B-0A20-473F-9AAD-B1EDB89F4406}" type="sibTrans" cxnId="{66C5C2D0-72B8-4B3C-9A13-825898BAB6F9}">
      <dgm:prSet/>
      <dgm:spPr/>
      <dgm:t>
        <a:bodyPr/>
        <a:lstStyle/>
        <a:p>
          <a:endParaRPr lang="en-US"/>
        </a:p>
      </dgm:t>
    </dgm:pt>
    <dgm:pt modelId="{0891CF7C-D844-482F-9A45-DD57AD4E7888}" type="pres">
      <dgm:prSet presAssocID="{B05D1193-809B-4EAB-A21F-27FD97F42AE7}" presName="diagram" presStyleCnt="0">
        <dgm:presLayoutVars>
          <dgm:dir/>
          <dgm:animLvl val="lvl"/>
          <dgm:resizeHandles val="exact"/>
        </dgm:presLayoutVars>
      </dgm:prSet>
      <dgm:spPr/>
    </dgm:pt>
    <dgm:pt modelId="{95102E66-E8D9-4D9B-BE62-37ABC7A3E0F8}" type="pres">
      <dgm:prSet presAssocID="{DBC9BF14-3B07-4D76-8813-2C32EDAF6647}" presName="compNode" presStyleCnt="0"/>
      <dgm:spPr/>
    </dgm:pt>
    <dgm:pt modelId="{C4AFD328-F174-46BE-AB7D-5F39B3D6A923}" type="pres">
      <dgm:prSet presAssocID="{DBC9BF14-3B07-4D76-8813-2C32EDAF6647}" presName="childRect" presStyleLbl="bgAcc1" presStyleIdx="0" presStyleCnt="2">
        <dgm:presLayoutVars>
          <dgm:bulletEnabled val="1"/>
        </dgm:presLayoutVars>
      </dgm:prSet>
      <dgm:spPr>
        <a:ln>
          <a:solidFill>
            <a:srgbClr val="0096D6"/>
          </a:solidFill>
        </a:ln>
      </dgm:spPr>
    </dgm:pt>
    <dgm:pt modelId="{0AC483A6-C0EA-4938-A71B-423E8289B7E7}" type="pres">
      <dgm:prSet presAssocID="{DBC9BF14-3B07-4D76-8813-2C32EDAF6647}" presName="parentText" presStyleLbl="node1" presStyleIdx="0" presStyleCnt="0">
        <dgm:presLayoutVars>
          <dgm:chMax val="0"/>
          <dgm:bulletEnabled val="1"/>
        </dgm:presLayoutVars>
      </dgm:prSet>
      <dgm:spPr/>
    </dgm:pt>
    <dgm:pt modelId="{4C989C99-D292-4D4B-82DC-B532EF3DCC16}" type="pres">
      <dgm:prSet presAssocID="{DBC9BF14-3B07-4D76-8813-2C32EDAF6647}" presName="parentRect" presStyleLbl="alignNode1" presStyleIdx="0" presStyleCnt="2"/>
      <dgm:spPr/>
    </dgm:pt>
    <dgm:pt modelId="{3797D81B-9F69-4AD8-AA55-F0BE67EED8B5}" type="pres">
      <dgm:prSet presAssocID="{DBC9BF14-3B07-4D76-8813-2C32EDAF6647}" presName="adorn" presStyleLbl="fgAccFollowNode1" presStyleIdx="0" presStyleCnt="2"/>
      <dgm:spPr>
        <a:blipFill rotWithShape="1">
          <a:blip xmlns:r="http://schemas.openxmlformats.org/officeDocument/2006/relationships" r:embed="rId1"/>
          <a:stretch>
            <a:fillRect/>
          </a:stretch>
        </a:blipFill>
      </dgm:spPr>
    </dgm:pt>
    <dgm:pt modelId="{CC307BDC-4F78-4356-8EDA-4F1F97BB70A7}" type="pres">
      <dgm:prSet presAssocID="{D5448048-5315-4727-BDDF-A7419DCE78CB}" presName="sibTrans" presStyleLbl="sibTrans2D1" presStyleIdx="0" presStyleCnt="0"/>
      <dgm:spPr/>
    </dgm:pt>
    <dgm:pt modelId="{89BF3F2F-FBAA-4911-9F8F-AD7AE5C9B1B3}" type="pres">
      <dgm:prSet presAssocID="{AC0387B1-E0AF-4FD5-AD89-37B3179FE019}" presName="compNode" presStyleCnt="0"/>
      <dgm:spPr/>
    </dgm:pt>
    <dgm:pt modelId="{A753F009-FEC4-40C2-8D62-F5F9EAF958A2}" type="pres">
      <dgm:prSet presAssocID="{AC0387B1-E0AF-4FD5-AD89-37B3179FE019}" presName="childRect" presStyleLbl="bgAcc1" presStyleIdx="1" presStyleCnt="2">
        <dgm:presLayoutVars>
          <dgm:bulletEnabled val="1"/>
        </dgm:presLayoutVars>
      </dgm:prSet>
      <dgm:spPr>
        <a:noFill/>
        <a:ln>
          <a:solidFill>
            <a:srgbClr val="0096D6"/>
          </a:solidFill>
        </a:ln>
      </dgm:spPr>
    </dgm:pt>
    <dgm:pt modelId="{FBC72D6B-059C-4EA6-8D36-D2E3276A57AB}" type="pres">
      <dgm:prSet presAssocID="{AC0387B1-E0AF-4FD5-AD89-37B3179FE019}" presName="parentText" presStyleLbl="node1" presStyleIdx="0" presStyleCnt="0">
        <dgm:presLayoutVars>
          <dgm:chMax val="0"/>
          <dgm:bulletEnabled val="1"/>
        </dgm:presLayoutVars>
      </dgm:prSet>
      <dgm:spPr/>
    </dgm:pt>
    <dgm:pt modelId="{AF41AEDB-82B6-42F7-AECE-39502637E969}" type="pres">
      <dgm:prSet presAssocID="{AC0387B1-E0AF-4FD5-AD89-37B3179FE019}" presName="parentRect" presStyleLbl="alignNode1" presStyleIdx="1" presStyleCnt="2"/>
      <dgm:spPr/>
    </dgm:pt>
    <dgm:pt modelId="{2E6DC886-3E01-44C6-A880-6A2D23F6F2F3}" type="pres">
      <dgm:prSet presAssocID="{AC0387B1-E0AF-4FD5-AD89-37B3179FE019}" presName="adorn" presStyleLbl="fgAccFollowNode1" presStyleIdx="1" presStyleCnt="2"/>
      <dgm:spPr>
        <a:blipFill rotWithShape="1">
          <a:blip xmlns:r="http://schemas.openxmlformats.org/officeDocument/2006/relationships" r:embed="rId2"/>
          <a:stretch>
            <a:fillRect/>
          </a:stretch>
        </a:blipFill>
      </dgm:spPr>
    </dgm:pt>
  </dgm:ptLst>
  <dgm:cxnLst>
    <dgm:cxn modelId="{A49E0C07-F4AF-409D-BB6C-2149893D8688}" type="presOf" srcId="{D5448048-5315-4727-BDDF-A7419DCE78CB}" destId="{CC307BDC-4F78-4356-8EDA-4F1F97BB70A7}" srcOrd="0" destOrd="0" presId="urn:microsoft.com/office/officeart/2005/8/layout/bList2"/>
    <dgm:cxn modelId="{6010EE28-6CD3-4F8D-A3D5-99EB97BE974D}" type="presOf" srcId="{AC0387B1-E0AF-4FD5-AD89-37B3179FE019}" destId="{AF41AEDB-82B6-42F7-AECE-39502637E969}" srcOrd="1" destOrd="0" presId="urn:microsoft.com/office/officeart/2005/8/layout/bList2"/>
    <dgm:cxn modelId="{98BC5240-5781-4327-879D-7F653DA0BAE2}" srcId="{B05D1193-809B-4EAB-A21F-27FD97F42AE7}" destId="{AC0387B1-E0AF-4FD5-AD89-37B3179FE019}" srcOrd="1" destOrd="0" parTransId="{19FE3551-7C2E-45AD-83FC-452FCD7CC8BC}" sibTransId="{8E5F1790-95AE-4D78-8CB2-D8006AF99FE8}"/>
    <dgm:cxn modelId="{4B265C5E-ECA8-4015-B09C-144ED2F0546A}" type="presOf" srcId="{DBC9BF14-3B07-4D76-8813-2C32EDAF6647}" destId="{4C989C99-D292-4D4B-82DC-B532EF3DCC16}" srcOrd="1" destOrd="0" presId="urn:microsoft.com/office/officeart/2005/8/layout/bList2"/>
    <dgm:cxn modelId="{C2CBD565-2054-40F0-ABB2-43299E496C0D}" srcId="{DBC9BF14-3B07-4D76-8813-2C32EDAF6647}" destId="{B7236C40-C59D-4CD2-991E-FC0D84332DAE}" srcOrd="0" destOrd="0" parTransId="{78DAD148-8B64-4153-B09B-D04E2936C447}" sibTransId="{980FD4A0-5B6F-48D1-989B-DD2F66D0D835}"/>
    <dgm:cxn modelId="{AEDCC27A-973F-45CF-B180-178AF4744FFC}" type="presOf" srcId="{DBC9BF14-3B07-4D76-8813-2C32EDAF6647}" destId="{0AC483A6-C0EA-4938-A71B-423E8289B7E7}" srcOrd="0" destOrd="0" presId="urn:microsoft.com/office/officeart/2005/8/layout/bList2"/>
    <dgm:cxn modelId="{7952C65A-88B7-416A-9D50-24D8868902A1}" type="presOf" srcId="{B05D1193-809B-4EAB-A21F-27FD97F42AE7}" destId="{0891CF7C-D844-482F-9A45-DD57AD4E7888}" srcOrd="0" destOrd="0" presId="urn:microsoft.com/office/officeart/2005/8/layout/bList2"/>
    <dgm:cxn modelId="{FC6EA497-FB23-4F04-8D81-9C5D11D23135}" srcId="{B05D1193-809B-4EAB-A21F-27FD97F42AE7}" destId="{DBC9BF14-3B07-4D76-8813-2C32EDAF6647}" srcOrd="0" destOrd="0" parTransId="{F668A7F3-5A1B-426C-94BD-7F545363FACF}" sibTransId="{D5448048-5315-4727-BDDF-A7419DCE78CB}"/>
    <dgm:cxn modelId="{4BB3029C-6335-4688-A675-5A0431F59F7F}" type="presOf" srcId="{25D382E4-0333-441F-8997-CCDDB9A6BAFB}" destId="{A753F009-FEC4-40C2-8D62-F5F9EAF958A2}" srcOrd="0" destOrd="0" presId="urn:microsoft.com/office/officeart/2005/8/layout/bList2"/>
    <dgm:cxn modelId="{66C5C2D0-72B8-4B3C-9A13-825898BAB6F9}" srcId="{AC0387B1-E0AF-4FD5-AD89-37B3179FE019}" destId="{25D382E4-0333-441F-8997-CCDDB9A6BAFB}" srcOrd="0" destOrd="0" parTransId="{AE74736E-8481-4444-9EE3-03E68F4522D2}" sibTransId="{259E210B-0A20-473F-9AAD-B1EDB89F4406}"/>
    <dgm:cxn modelId="{64EEBFDD-DD85-420B-BEE5-7D153625B188}" type="presOf" srcId="{B7236C40-C59D-4CD2-991E-FC0D84332DAE}" destId="{C4AFD328-F174-46BE-AB7D-5F39B3D6A923}" srcOrd="0" destOrd="0" presId="urn:microsoft.com/office/officeart/2005/8/layout/bList2"/>
    <dgm:cxn modelId="{0BC9D8E4-17D3-48F5-9736-53707655CD1D}" type="presOf" srcId="{AC0387B1-E0AF-4FD5-AD89-37B3179FE019}" destId="{FBC72D6B-059C-4EA6-8D36-D2E3276A57AB}" srcOrd="0" destOrd="0" presId="urn:microsoft.com/office/officeart/2005/8/layout/bList2"/>
    <dgm:cxn modelId="{982BCEC9-FB39-4B1F-9EA2-84D4789D6B8C}" type="presParOf" srcId="{0891CF7C-D844-482F-9A45-DD57AD4E7888}" destId="{95102E66-E8D9-4D9B-BE62-37ABC7A3E0F8}" srcOrd="0" destOrd="0" presId="urn:microsoft.com/office/officeart/2005/8/layout/bList2"/>
    <dgm:cxn modelId="{ECA6ACA3-456E-4603-8737-C3B7B79BC9B2}" type="presParOf" srcId="{95102E66-E8D9-4D9B-BE62-37ABC7A3E0F8}" destId="{C4AFD328-F174-46BE-AB7D-5F39B3D6A923}" srcOrd="0" destOrd="0" presId="urn:microsoft.com/office/officeart/2005/8/layout/bList2"/>
    <dgm:cxn modelId="{8D9C620D-2451-434C-A8DC-9DD9BB806420}" type="presParOf" srcId="{95102E66-E8D9-4D9B-BE62-37ABC7A3E0F8}" destId="{0AC483A6-C0EA-4938-A71B-423E8289B7E7}" srcOrd="1" destOrd="0" presId="urn:microsoft.com/office/officeart/2005/8/layout/bList2"/>
    <dgm:cxn modelId="{12113DA6-ADCD-4237-96B8-7F40AABCD6CA}" type="presParOf" srcId="{95102E66-E8D9-4D9B-BE62-37ABC7A3E0F8}" destId="{4C989C99-D292-4D4B-82DC-B532EF3DCC16}" srcOrd="2" destOrd="0" presId="urn:microsoft.com/office/officeart/2005/8/layout/bList2"/>
    <dgm:cxn modelId="{D981F350-7022-47B2-8FBF-B543014995E8}" type="presParOf" srcId="{95102E66-E8D9-4D9B-BE62-37ABC7A3E0F8}" destId="{3797D81B-9F69-4AD8-AA55-F0BE67EED8B5}" srcOrd="3" destOrd="0" presId="urn:microsoft.com/office/officeart/2005/8/layout/bList2"/>
    <dgm:cxn modelId="{691B1F25-1600-4FB8-869F-573656C6379C}" type="presParOf" srcId="{0891CF7C-D844-482F-9A45-DD57AD4E7888}" destId="{CC307BDC-4F78-4356-8EDA-4F1F97BB70A7}" srcOrd="1" destOrd="0" presId="urn:microsoft.com/office/officeart/2005/8/layout/bList2"/>
    <dgm:cxn modelId="{3685ADA6-DD33-4AA6-9BEA-D678B8B4EBB6}" type="presParOf" srcId="{0891CF7C-D844-482F-9A45-DD57AD4E7888}" destId="{89BF3F2F-FBAA-4911-9F8F-AD7AE5C9B1B3}" srcOrd="2" destOrd="0" presId="urn:microsoft.com/office/officeart/2005/8/layout/bList2"/>
    <dgm:cxn modelId="{9E620E4D-E368-48A5-A116-6CE0605431B9}" type="presParOf" srcId="{89BF3F2F-FBAA-4911-9F8F-AD7AE5C9B1B3}" destId="{A753F009-FEC4-40C2-8D62-F5F9EAF958A2}" srcOrd="0" destOrd="0" presId="urn:microsoft.com/office/officeart/2005/8/layout/bList2"/>
    <dgm:cxn modelId="{5BCB41B9-3DC6-41E8-B44E-EADA856055AA}" type="presParOf" srcId="{89BF3F2F-FBAA-4911-9F8F-AD7AE5C9B1B3}" destId="{FBC72D6B-059C-4EA6-8D36-D2E3276A57AB}" srcOrd="1" destOrd="0" presId="urn:microsoft.com/office/officeart/2005/8/layout/bList2"/>
    <dgm:cxn modelId="{94ECE13C-DD4C-4F21-9969-727C83ECD7DC}" type="presParOf" srcId="{89BF3F2F-FBAA-4911-9F8F-AD7AE5C9B1B3}" destId="{AF41AEDB-82B6-42F7-AECE-39502637E969}" srcOrd="2" destOrd="0" presId="urn:microsoft.com/office/officeart/2005/8/layout/bList2"/>
    <dgm:cxn modelId="{68B92109-6E92-4C29-A85A-AAA022A1E6C1}" type="presParOf" srcId="{89BF3F2F-FBAA-4911-9F8F-AD7AE5C9B1B3}" destId="{2E6DC886-3E01-44C6-A880-6A2D23F6F2F3}" srcOrd="3" destOrd="0" presId="urn:microsoft.com/office/officeart/2005/8/layout/b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05D1193-809B-4EAB-A21F-27FD97F42AE7}" type="doc">
      <dgm:prSet loTypeId="urn:microsoft.com/office/officeart/2005/8/layout/bList2" loCatId="list" qsTypeId="urn:microsoft.com/office/officeart/2005/8/quickstyle/simple1" qsCatId="simple" csTypeId="urn:microsoft.com/office/officeart/2005/8/colors/accent1_2" csCatId="accent1" phldr="1"/>
      <dgm:spPr/>
    </dgm:pt>
    <dgm:pt modelId="{DBC9BF14-3B07-4D76-8813-2C32EDAF6647}">
      <dgm:prSet phldrT="[Text]"/>
      <dgm:spPr>
        <a:solidFill>
          <a:srgbClr val="0096D6"/>
        </a:solidFill>
        <a:ln>
          <a:solidFill>
            <a:srgbClr val="0096D6"/>
          </a:solidFill>
        </a:ln>
      </dgm:spPr>
      <dgm:t>
        <a:bodyPr/>
        <a:lstStyle/>
        <a:p>
          <a:r>
            <a:rPr lang="en-US" b="1" dirty="0">
              <a:latin typeface="Century Gothic" panose="020B0502020202020204" pitchFamily="34" charset="0"/>
            </a:rPr>
            <a:t>Commercial Marketing</a:t>
          </a:r>
        </a:p>
      </dgm:t>
    </dgm:pt>
    <dgm:pt modelId="{F668A7F3-5A1B-426C-94BD-7F545363FACF}" type="parTrans" cxnId="{FC6EA497-FB23-4F04-8D81-9C5D11D23135}">
      <dgm:prSet/>
      <dgm:spPr/>
      <dgm:t>
        <a:bodyPr/>
        <a:lstStyle/>
        <a:p>
          <a:endParaRPr lang="en-US"/>
        </a:p>
      </dgm:t>
    </dgm:pt>
    <dgm:pt modelId="{D5448048-5315-4727-BDDF-A7419DCE78CB}" type="sibTrans" cxnId="{FC6EA497-FB23-4F04-8D81-9C5D11D23135}">
      <dgm:prSet/>
      <dgm:spPr/>
      <dgm:t>
        <a:bodyPr/>
        <a:lstStyle/>
        <a:p>
          <a:endParaRPr lang="en-US"/>
        </a:p>
      </dgm:t>
    </dgm:pt>
    <dgm:pt modelId="{AC0387B1-E0AF-4FD5-AD89-37B3179FE019}">
      <dgm:prSet phldrT="[Text]"/>
      <dgm:spPr>
        <a:solidFill>
          <a:srgbClr val="0096D6"/>
        </a:solidFill>
        <a:ln>
          <a:solidFill>
            <a:srgbClr val="0096D6"/>
          </a:solidFill>
        </a:ln>
      </dgm:spPr>
      <dgm:t>
        <a:bodyPr/>
        <a:lstStyle/>
        <a:p>
          <a:r>
            <a:rPr lang="en-US" b="1" dirty="0">
              <a:latin typeface="Century Gothic" panose="020B0502020202020204" pitchFamily="34" charset="0"/>
            </a:rPr>
            <a:t>Social Marketing</a:t>
          </a:r>
        </a:p>
      </dgm:t>
    </dgm:pt>
    <dgm:pt modelId="{19FE3551-7C2E-45AD-83FC-452FCD7CC8BC}" type="parTrans" cxnId="{98BC5240-5781-4327-879D-7F653DA0BAE2}">
      <dgm:prSet/>
      <dgm:spPr/>
      <dgm:t>
        <a:bodyPr/>
        <a:lstStyle/>
        <a:p>
          <a:endParaRPr lang="en-US"/>
        </a:p>
      </dgm:t>
    </dgm:pt>
    <dgm:pt modelId="{8E5F1790-95AE-4D78-8CB2-D8006AF99FE8}" type="sibTrans" cxnId="{98BC5240-5781-4327-879D-7F653DA0BAE2}">
      <dgm:prSet/>
      <dgm:spPr/>
      <dgm:t>
        <a:bodyPr/>
        <a:lstStyle/>
        <a:p>
          <a:endParaRPr lang="en-US"/>
        </a:p>
      </dgm:t>
    </dgm:pt>
    <dgm:pt modelId="{B7236C40-C59D-4CD2-991E-FC0D84332DAE}">
      <dgm:prSet phldrT="[Text]" custT="1"/>
      <dgm:spPr>
        <a:noFill/>
        <a:ln>
          <a:solidFill>
            <a:srgbClr val="0096D6"/>
          </a:solidFill>
        </a:ln>
      </dgm:spPr>
      <dgm:t>
        <a:bodyPr/>
        <a:lstStyle/>
        <a:p>
          <a:r>
            <a:rPr lang="en-US" sz="2800" dirty="0">
              <a:solidFill>
                <a:srgbClr val="004065"/>
              </a:solidFill>
              <a:latin typeface="Century Gothic" panose="020B0502020202020204" pitchFamily="34" charset="0"/>
            </a:rPr>
            <a:t>Car dealership</a:t>
          </a:r>
        </a:p>
      </dgm:t>
    </dgm:pt>
    <dgm:pt modelId="{78DAD148-8B64-4153-B09B-D04E2936C447}" type="parTrans" cxnId="{C2CBD565-2054-40F0-ABB2-43299E496C0D}">
      <dgm:prSet/>
      <dgm:spPr/>
      <dgm:t>
        <a:bodyPr/>
        <a:lstStyle/>
        <a:p>
          <a:endParaRPr lang="en-US"/>
        </a:p>
      </dgm:t>
    </dgm:pt>
    <dgm:pt modelId="{980FD4A0-5B6F-48D1-989B-DD2F66D0D835}" type="sibTrans" cxnId="{C2CBD565-2054-40F0-ABB2-43299E496C0D}">
      <dgm:prSet/>
      <dgm:spPr/>
      <dgm:t>
        <a:bodyPr/>
        <a:lstStyle/>
        <a:p>
          <a:endParaRPr lang="en-US"/>
        </a:p>
      </dgm:t>
    </dgm:pt>
    <dgm:pt modelId="{25D382E4-0333-441F-8997-CCDDB9A6BAFB}">
      <dgm:prSet phldrT="[Text]" custT="1"/>
      <dgm:spPr>
        <a:solidFill>
          <a:srgbClr val="0096D6"/>
        </a:solidFill>
        <a:ln>
          <a:solidFill>
            <a:srgbClr val="0096D6"/>
          </a:solidFill>
        </a:ln>
      </dgm:spPr>
      <dgm:t>
        <a:bodyPr/>
        <a:lstStyle/>
        <a:p>
          <a:r>
            <a:rPr lang="en-US" sz="2800" dirty="0">
              <a:solidFill>
                <a:srgbClr val="004065"/>
              </a:solidFill>
              <a:latin typeface="Century Gothic" panose="020B0502020202020204" pitchFamily="34" charset="0"/>
            </a:rPr>
            <a:t>Brochures promoting workshop</a:t>
          </a:r>
        </a:p>
      </dgm:t>
    </dgm:pt>
    <dgm:pt modelId="{AE74736E-8481-4444-9EE3-03E68F4522D2}" type="parTrans" cxnId="{66C5C2D0-72B8-4B3C-9A13-825898BAB6F9}">
      <dgm:prSet/>
      <dgm:spPr/>
      <dgm:t>
        <a:bodyPr/>
        <a:lstStyle/>
        <a:p>
          <a:endParaRPr lang="en-US"/>
        </a:p>
      </dgm:t>
    </dgm:pt>
    <dgm:pt modelId="{259E210B-0A20-473F-9AAD-B1EDB89F4406}" type="sibTrans" cxnId="{66C5C2D0-72B8-4B3C-9A13-825898BAB6F9}">
      <dgm:prSet/>
      <dgm:spPr/>
      <dgm:t>
        <a:bodyPr/>
        <a:lstStyle/>
        <a:p>
          <a:endParaRPr lang="en-US"/>
        </a:p>
      </dgm:t>
    </dgm:pt>
    <dgm:pt modelId="{77F4575A-7D9E-4331-8523-78C46571F919}">
      <dgm:prSet phldrT="[Text]" custT="1"/>
      <dgm:spPr>
        <a:solidFill>
          <a:srgbClr val="0096D6"/>
        </a:solidFill>
        <a:ln>
          <a:solidFill>
            <a:srgbClr val="0096D6"/>
          </a:solidFill>
        </a:ln>
      </dgm:spPr>
      <dgm:t>
        <a:bodyPr/>
        <a:lstStyle/>
        <a:p>
          <a:r>
            <a:rPr lang="en-US" sz="2800" dirty="0">
              <a:solidFill>
                <a:srgbClr val="004065"/>
              </a:solidFill>
              <a:latin typeface="Century Gothic" panose="020B0502020202020204" pitchFamily="34" charset="0"/>
            </a:rPr>
            <a:t>Flash drive with recipes</a:t>
          </a:r>
        </a:p>
      </dgm:t>
    </dgm:pt>
    <dgm:pt modelId="{1743C123-FF73-410C-BA68-47E92A8C66A7}" type="parTrans" cxnId="{B0D52377-E15E-4A41-8A2F-2628552AA582}">
      <dgm:prSet/>
      <dgm:spPr/>
      <dgm:t>
        <a:bodyPr/>
        <a:lstStyle/>
        <a:p>
          <a:endParaRPr lang="en-US"/>
        </a:p>
      </dgm:t>
    </dgm:pt>
    <dgm:pt modelId="{E1EBA3D7-AA28-4A64-ADD4-F8AB9B59B415}" type="sibTrans" cxnId="{B0D52377-E15E-4A41-8A2F-2628552AA582}">
      <dgm:prSet/>
      <dgm:spPr/>
      <dgm:t>
        <a:bodyPr/>
        <a:lstStyle/>
        <a:p>
          <a:endParaRPr lang="en-US"/>
        </a:p>
      </dgm:t>
    </dgm:pt>
    <dgm:pt modelId="{0891CF7C-D844-482F-9A45-DD57AD4E7888}" type="pres">
      <dgm:prSet presAssocID="{B05D1193-809B-4EAB-A21F-27FD97F42AE7}" presName="diagram" presStyleCnt="0">
        <dgm:presLayoutVars>
          <dgm:dir/>
          <dgm:animLvl val="lvl"/>
          <dgm:resizeHandles val="exact"/>
        </dgm:presLayoutVars>
      </dgm:prSet>
      <dgm:spPr/>
    </dgm:pt>
    <dgm:pt modelId="{95102E66-E8D9-4D9B-BE62-37ABC7A3E0F8}" type="pres">
      <dgm:prSet presAssocID="{DBC9BF14-3B07-4D76-8813-2C32EDAF6647}" presName="compNode" presStyleCnt="0"/>
      <dgm:spPr/>
    </dgm:pt>
    <dgm:pt modelId="{C4AFD328-F174-46BE-AB7D-5F39B3D6A923}" type="pres">
      <dgm:prSet presAssocID="{DBC9BF14-3B07-4D76-8813-2C32EDAF6647}" presName="childRect" presStyleLbl="bgAcc1" presStyleIdx="0" presStyleCnt="2">
        <dgm:presLayoutVars>
          <dgm:bulletEnabled val="1"/>
        </dgm:presLayoutVars>
      </dgm:prSet>
      <dgm:spPr>
        <a:ln>
          <a:solidFill>
            <a:srgbClr val="0096D6"/>
          </a:solidFill>
        </a:ln>
      </dgm:spPr>
    </dgm:pt>
    <dgm:pt modelId="{0AC483A6-C0EA-4938-A71B-423E8289B7E7}" type="pres">
      <dgm:prSet presAssocID="{DBC9BF14-3B07-4D76-8813-2C32EDAF6647}" presName="parentText" presStyleLbl="node1" presStyleIdx="0" presStyleCnt="0">
        <dgm:presLayoutVars>
          <dgm:chMax val="0"/>
          <dgm:bulletEnabled val="1"/>
        </dgm:presLayoutVars>
      </dgm:prSet>
      <dgm:spPr/>
    </dgm:pt>
    <dgm:pt modelId="{4C989C99-D292-4D4B-82DC-B532EF3DCC16}" type="pres">
      <dgm:prSet presAssocID="{DBC9BF14-3B07-4D76-8813-2C32EDAF6647}" presName="parentRect" presStyleLbl="alignNode1" presStyleIdx="0" presStyleCnt="2"/>
      <dgm:spPr/>
    </dgm:pt>
    <dgm:pt modelId="{3797D81B-9F69-4AD8-AA55-F0BE67EED8B5}" type="pres">
      <dgm:prSet presAssocID="{DBC9BF14-3B07-4D76-8813-2C32EDAF6647}" presName="adorn" presStyleLbl="fgAccFollowNode1" presStyleIdx="0" presStyleCnt="2"/>
      <dgm:spPr>
        <a:blipFill rotWithShape="1">
          <a:blip xmlns:r="http://schemas.openxmlformats.org/officeDocument/2006/relationships" r:embed="rId1"/>
          <a:stretch>
            <a:fillRect/>
          </a:stretch>
        </a:blipFill>
      </dgm:spPr>
    </dgm:pt>
    <dgm:pt modelId="{CC307BDC-4F78-4356-8EDA-4F1F97BB70A7}" type="pres">
      <dgm:prSet presAssocID="{D5448048-5315-4727-BDDF-A7419DCE78CB}" presName="sibTrans" presStyleLbl="sibTrans2D1" presStyleIdx="0" presStyleCnt="0"/>
      <dgm:spPr/>
    </dgm:pt>
    <dgm:pt modelId="{89BF3F2F-FBAA-4911-9F8F-AD7AE5C9B1B3}" type="pres">
      <dgm:prSet presAssocID="{AC0387B1-E0AF-4FD5-AD89-37B3179FE019}" presName="compNode" presStyleCnt="0"/>
      <dgm:spPr/>
    </dgm:pt>
    <dgm:pt modelId="{A753F009-FEC4-40C2-8D62-F5F9EAF958A2}" type="pres">
      <dgm:prSet presAssocID="{AC0387B1-E0AF-4FD5-AD89-37B3179FE019}" presName="childRect" presStyleLbl="bgAcc1" presStyleIdx="1" presStyleCnt="2">
        <dgm:presLayoutVars>
          <dgm:bulletEnabled val="1"/>
        </dgm:presLayoutVars>
      </dgm:prSet>
      <dgm:spPr>
        <a:noFill/>
        <a:ln>
          <a:solidFill>
            <a:srgbClr val="0096D6"/>
          </a:solidFill>
        </a:ln>
      </dgm:spPr>
    </dgm:pt>
    <dgm:pt modelId="{FBC72D6B-059C-4EA6-8D36-D2E3276A57AB}" type="pres">
      <dgm:prSet presAssocID="{AC0387B1-E0AF-4FD5-AD89-37B3179FE019}" presName="parentText" presStyleLbl="node1" presStyleIdx="0" presStyleCnt="0">
        <dgm:presLayoutVars>
          <dgm:chMax val="0"/>
          <dgm:bulletEnabled val="1"/>
        </dgm:presLayoutVars>
      </dgm:prSet>
      <dgm:spPr/>
    </dgm:pt>
    <dgm:pt modelId="{AF41AEDB-82B6-42F7-AECE-39502637E969}" type="pres">
      <dgm:prSet presAssocID="{AC0387B1-E0AF-4FD5-AD89-37B3179FE019}" presName="parentRect" presStyleLbl="alignNode1" presStyleIdx="1" presStyleCnt="2"/>
      <dgm:spPr/>
    </dgm:pt>
    <dgm:pt modelId="{2E6DC886-3E01-44C6-A880-6A2D23F6F2F3}" type="pres">
      <dgm:prSet presAssocID="{AC0387B1-E0AF-4FD5-AD89-37B3179FE019}" presName="adorn" presStyleLbl="fgAccFollowNode1" presStyleIdx="1" presStyleCnt="2"/>
      <dgm:spPr>
        <a:blipFill rotWithShape="1">
          <a:blip xmlns:r="http://schemas.openxmlformats.org/officeDocument/2006/relationships" r:embed="rId2"/>
          <a:stretch>
            <a:fillRect/>
          </a:stretch>
        </a:blipFill>
      </dgm:spPr>
    </dgm:pt>
  </dgm:ptLst>
  <dgm:cxnLst>
    <dgm:cxn modelId="{A8DC880D-5E4E-44DB-8B07-B238EE0F8ED3}" type="presOf" srcId="{AC0387B1-E0AF-4FD5-AD89-37B3179FE019}" destId="{AF41AEDB-82B6-42F7-AECE-39502637E969}" srcOrd="1" destOrd="0" presId="urn:microsoft.com/office/officeart/2005/8/layout/bList2"/>
    <dgm:cxn modelId="{4E406916-27C1-4EC3-9F02-6E54DC9E68BC}" type="presOf" srcId="{D5448048-5315-4727-BDDF-A7419DCE78CB}" destId="{CC307BDC-4F78-4356-8EDA-4F1F97BB70A7}" srcOrd="0" destOrd="0" presId="urn:microsoft.com/office/officeart/2005/8/layout/bList2"/>
    <dgm:cxn modelId="{98BC5240-5781-4327-879D-7F653DA0BAE2}" srcId="{B05D1193-809B-4EAB-A21F-27FD97F42AE7}" destId="{AC0387B1-E0AF-4FD5-AD89-37B3179FE019}" srcOrd="1" destOrd="0" parTransId="{19FE3551-7C2E-45AD-83FC-452FCD7CC8BC}" sibTransId="{8E5F1790-95AE-4D78-8CB2-D8006AF99FE8}"/>
    <dgm:cxn modelId="{23082B5F-D638-4143-A2BC-B7167BEECD92}" type="presOf" srcId="{DBC9BF14-3B07-4D76-8813-2C32EDAF6647}" destId="{0AC483A6-C0EA-4938-A71B-423E8289B7E7}" srcOrd="0" destOrd="0" presId="urn:microsoft.com/office/officeart/2005/8/layout/bList2"/>
    <dgm:cxn modelId="{C2CBD565-2054-40F0-ABB2-43299E496C0D}" srcId="{DBC9BF14-3B07-4D76-8813-2C32EDAF6647}" destId="{B7236C40-C59D-4CD2-991E-FC0D84332DAE}" srcOrd="0" destOrd="0" parTransId="{78DAD148-8B64-4153-B09B-D04E2936C447}" sibTransId="{980FD4A0-5B6F-48D1-989B-DD2F66D0D835}"/>
    <dgm:cxn modelId="{E44CBD54-731F-47A6-9747-7C6CEF71E289}" type="presOf" srcId="{B7236C40-C59D-4CD2-991E-FC0D84332DAE}" destId="{C4AFD328-F174-46BE-AB7D-5F39B3D6A923}" srcOrd="0" destOrd="0" presId="urn:microsoft.com/office/officeart/2005/8/layout/bList2"/>
    <dgm:cxn modelId="{B0D52377-E15E-4A41-8A2F-2628552AA582}" srcId="{AC0387B1-E0AF-4FD5-AD89-37B3179FE019}" destId="{77F4575A-7D9E-4331-8523-78C46571F919}" srcOrd="1" destOrd="0" parTransId="{1743C123-FF73-410C-BA68-47E92A8C66A7}" sibTransId="{E1EBA3D7-AA28-4A64-ADD4-F8AB9B59B415}"/>
    <dgm:cxn modelId="{BC622593-707E-49CE-A25C-1926F73EB078}" type="presOf" srcId="{DBC9BF14-3B07-4D76-8813-2C32EDAF6647}" destId="{4C989C99-D292-4D4B-82DC-B532EF3DCC16}" srcOrd="1" destOrd="0" presId="urn:microsoft.com/office/officeart/2005/8/layout/bList2"/>
    <dgm:cxn modelId="{FC6EA497-FB23-4F04-8D81-9C5D11D23135}" srcId="{B05D1193-809B-4EAB-A21F-27FD97F42AE7}" destId="{DBC9BF14-3B07-4D76-8813-2C32EDAF6647}" srcOrd="0" destOrd="0" parTransId="{F668A7F3-5A1B-426C-94BD-7F545363FACF}" sibTransId="{D5448048-5315-4727-BDDF-A7419DCE78CB}"/>
    <dgm:cxn modelId="{7E552CA3-0E20-4B69-A6BB-BAE347B4D6D8}" type="presOf" srcId="{77F4575A-7D9E-4331-8523-78C46571F919}" destId="{A753F009-FEC4-40C2-8D62-F5F9EAF958A2}" srcOrd="0" destOrd="1" presId="urn:microsoft.com/office/officeart/2005/8/layout/bList2"/>
    <dgm:cxn modelId="{39CDFEAD-9182-4B72-B161-947AC07E099F}" type="presOf" srcId="{25D382E4-0333-441F-8997-CCDDB9A6BAFB}" destId="{A753F009-FEC4-40C2-8D62-F5F9EAF958A2}" srcOrd="0" destOrd="0" presId="urn:microsoft.com/office/officeart/2005/8/layout/bList2"/>
    <dgm:cxn modelId="{BBA3B8C3-948E-490E-86FC-B09C0A5746D8}" type="presOf" srcId="{B05D1193-809B-4EAB-A21F-27FD97F42AE7}" destId="{0891CF7C-D844-482F-9A45-DD57AD4E7888}" srcOrd="0" destOrd="0" presId="urn:microsoft.com/office/officeart/2005/8/layout/bList2"/>
    <dgm:cxn modelId="{52EDA3CF-0BE7-4861-8A8B-45C3B008CD3A}" type="presOf" srcId="{AC0387B1-E0AF-4FD5-AD89-37B3179FE019}" destId="{FBC72D6B-059C-4EA6-8D36-D2E3276A57AB}" srcOrd="0" destOrd="0" presId="urn:microsoft.com/office/officeart/2005/8/layout/bList2"/>
    <dgm:cxn modelId="{66C5C2D0-72B8-4B3C-9A13-825898BAB6F9}" srcId="{AC0387B1-E0AF-4FD5-AD89-37B3179FE019}" destId="{25D382E4-0333-441F-8997-CCDDB9A6BAFB}" srcOrd="0" destOrd="0" parTransId="{AE74736E-8481-4444-9EE3-03E68F4522D2}" sibTransId="{259E210B-0A20-473F-9AAD-B1EDB89F4406}"/>
    <dgm:cxn modelId="{A66ABBDF-9AA5-4ED1-8FF3-2C74D086E20C}" type="presParOf" srcId="{0891CF7C-D844-482F-9A45-DD57AD4E7888}" destId="{95102E66-E8D9-4D9B-BE62-37ABC7A3E0F8}" srcOrd="0" destOrd="0" presId="urn:microsoft.com/office/officeart/2005/8/layout/bList2"/>
    <dgm:cxn modelId="{E1F10378-AB19-4700-AF19-AB79338D71BA}" type="presParOf" srcId="{95102E66-E8D9-4D9B-BE62-37ABC7A3E0F8}" destId="{C4AFD328-F174-46BE-AB7D-5F39B3D6A923}" srcOrd="0" destOrd="0" presId="urn:microsoft.com/office/officeart/2005/8/layout/bList2"/>
    <dgm:cxn modelId="{46869627-FF4F-4485-A4ED-FA5E286F2A86}" type="presParOf" srcId="{95102E66-E8D9-4D9B-BE62-37ABC7A3E0F8}" destId="{0AC483A6-C0EA-4938-A71B-423E8289B7E7}" srcOrd="1" destOrd="0" presId="urn:microsoft.com/office/officeart/2005/8/layout/bList2"/>
    <dgm:cxn modelId="{260E6681-6598-4D4E-B126-1B280D980732}" type="presParOf" srcId="{95102E66-E8D9-4D9B-BE62-37ABC7A3E0F8}" destId="{4C989C99-D292-4D4B-82DC-B532EF3DCC16}" srcOrd="2" destOrd="0" presId="urn:microsoft.com/office/officeart/2005/8/layout/bList2"/>
    <dgm:cxn modelId="{906C2FAF-59E6-455F-A4E6-F71785E04757}" type="presParOf" srcId="{95102E66-E8D9-4D9B-BE62-37ABC7A3E0F8}" destId="{3797D81B-9F69-4AD8-AA55-F0BE67EED8B5}" srcOrd="3" destOrd="0" presId="urn:microsoft.com/office/officeart/2005/8/layout/bList2"/>
    <dgm:cxn modelId="{61EE5528-4417-4A0B-A95E-B58BC7C44271}" type="presParOf" srcId="{0891CF7C-D844-482F-9A45-DD57AD4E7888}" destId="{CC307BDC-4F78-4356-8EDA-4F1F97BB70A7}" srcOrd="1" destOrd="0" presId="urn:microsoft.com/office/officeart/2005/8/layout/bList2"/>
    <dgm:cxn modelId="{B1714708-ACAA-41F1-98E3-008F20C28089}" type="presParOf" srcId="{0891CF7C-D844-482F-9A45-DD57AD4E7888}" destId="{89BF3F2F-FBAA-4911-9F8F-AD7AE5C9B1B3}" srcOrd="2" destOrd="0" presId="urn:microsoft.com/office/officeart/2005/8/layout/bList2"/>
    <dgm:cxn modelId="{5686E208-51DB-453E-9EBD-F701EE8C1735}" type="presParOf" srcId="{89BF3F2F-FBAA-4911-9F8F-AD7AE5C9B1B3}" destId="{A753F009-FEC4-40C2-8D62-F5F9EAF958A2}" srcOrd="0" destOrd="0" presId="urn:microsoft.com/office/officeart/2005/8/layout/bList2"/>
    <dgm:cxn modelId="{0D4E288C-FF93-4BF7-B449-CEA9417C141B}" type="presParOf" srcId="{89BF3F2F-FBAA-4911-9F8F-AD7AE5C9B1B3}" destId="{FBC72D6B-059C-4EA6-8D36-D2E3276A57AB}" srcOrd="1" destOrd="0" presId="urn:microsoft.com/office/officeart/2005/8/layout/bList2"/>
    <dgm:cxn modelId="{88E283FD-72A4-4254-A0D6-D783E59877ED}" type="presParOf" srcId="{89BF3F2F-FBAA-4911-9F8F-AD7AE5C9B1B3}" destId="{AF41AEDB-82B6-42F7-AECE-39502637E969}" srcOrd="2" destOrd="0" presId="urn:microsoft.com/office/officeart/2005/8/layout/bList2"/>
    <dgm:cxn modelId="{637268A4-0192-4EC3-A13F-7DF6BD9308C2}" type="presParOf" srcId="{89BF3F2F-FBAA-4911-9F8F-AD7AE5C9B1B3}" destId="{2E6DC886-3E01-44C6-A880-6A2D23F6F2F3}" srcOrd="3" destOrd="0" presId="urn:microsoft.com/office/officeart/2005/8/layout/b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A42A6DA-0FD4-44A6-B94B-E2F88E3A35C7}"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C77109B1-7AEC-4638-B9D8-F789DAD25564}">
      <dgm:prSet phldrT="[Text]" custT="1"/>
      <dgm:spPr>
        <a:solidFill>
          <a:srgbClr val="0096D6">
            <a:alpha val="60000"/>
          </a:srgbClr>
        </a:solidFill>
      </dgm:spPr>
      <dgm:t>
        <a:bodyPr/>
        <a:lstStyle/>
        <a:p>
          <a:r>
            <a:rPr lang="en-US" sz="1200" b="0"/>
            <a:t>Planning and Strategy Development</a:t>
          </a:r>
        </a:p>
      </dgm:t>
    </dgm:pt>
    <dgm:pt modelId="{CC7C5A09-90D9-44D5-9C6B-3E9E3415611D}" type="parTrans" cxnId="{F9480ED1-F65D-4DE2-A693-3CF0C7336E41}">
      <dgm:prSet/>
      <dgm:spPr/>
      <dgm:t>
        <a:bodyPr/>
        <a:lstStyle/>
        <a:p>
          <a:endParaRPr lang="en-US"/>
        </a:p>
      </dgm:t>
    </dgm:pt>
    <dgm:pt modelId="{6C3AAD83-6FC9-45C0-9A35-CA76C0B09022}" type="sibTrans" cxnId="{F9480ED1-F65D-4DE2-A693-3CF0C7336E41}">
      <dgm:prSet/>
      <dgm:spPr/>
      <dgm:t>
        <a:bodyPr/>
        <a:lstStyle/>
        <a:p>
          <a:endParaRPr lang="en-US"/>
        </a:p>
      </dgm:t>
    </dgm:pt>
    <dgm:pt modelId="{436FDDA3-5047-46B0-800B-584CAB5B4DCE}">
      <dgm:prSet phldrT="[Text]" custT="1"/>
      <dgm:spPr>
        <a:solidFill>
          <a:srgbClr val="0096D6">
            <a:alpha val="60000"/>
          </a:srgbClr>
        </a:solidFill>
      </dgm:spPr>
      <dgm:t>
        <a:bodyPr/>
        <a:lstStyle/>
        <a:p>
          <a:r>
            <a:rPr lang="en-US" sz="1200" b="0"/>
            <a:t>Developing and pretesting concepts, messages and materials</a:t>
          </a:r>
        </a:p>
      </dgm:t>
    </dgm:pt>
    <dgm:pt modelId="{66E9B923-AF94-45CF-8A88-4B2E3930B4E2}" type="parTrans" cxnId="{228B7311-9B83-4A98-A223-D4471ED04F86}">
      <dgm:prSet/>
      <dgm:spPr/>
      <dgm:t>
        <a:bodyPr/>
        <a:lstStyle/>
        <a:p>
          <a:endParaRPr lang="en-US"/>
        </a:p>
      </dgm:t>
    </dgm:pt>
    <dgm:pt modelId="{6E38EB12-BA69-4616-8F65-0B6A2DD7E8A7}" type="sibTrans" cxnId="{228B7311-9B83-4A98-A223-D4471ED04F86}">
      <dgm:prSet/>
      <dgm:spPr/>
      <dgm:t>
        <a:bodyPr/>
        <a:lstStyle/>
        <a:p>
          <a:endParaRPr lang="en-US"/>
        </a:p>
      </dgm:t>
    </dgm:pt>
    <dgm:pt modelId="{1DDCFDEB-C53C-4630-8D3E-8302E51664A2}">
      <dgm:prSet phldrT="[Text]" custT="1"/>
      <dgm:spPr>
        <a:solidFill>
          <a:srgbClr val="0096D6">
            <a:alpha val="60000"/>
          </a:srgbClr>
        </a:solidFill>
      </dgm:spPr>
      <dgm:t>
        <a:bodyPr/>
        <a:lstStyle/>
        <a:p>
          <a:r>
            <a:rPr lang="en-US" sz="1200" b="0"/>
            <a:t>Implementing the program</a:t>
          </a:r>
        </a:p>
      </dgm:t>
    </dgm:pt>
    <dgm:pt modelId="{68E8D4ED-48A6-4B5F-B945-B4FFF3C9D0BB}" type="parTrans" cxnId="{A68D11D0-DC0B-4231-8361-36F1F7777596}">
      <dgm:prSet/>
      <dgm:spPr/>
      <dgm:t>
        <a:bodyPr/>
        <a:lstStyle/>
        <a:p>
          <a:endParaRPr lang="en-US"/>
        </a:p>
      </dgm:t>
    </dgm:pt>
    <dgm:pt modelId="{AAC9CCA6-6561-4474-9737-B80164387197}" type="sibTrans" cxnId="{A68D11D0-DC0B-4231-8361-36F1F7777596}">
      <dgm:prSet/>
      <dgm:spPr/>
      <dgm:t>
        <a:bodyPr/>
        <a:lstStyle/>
        <a:p>
          <a:endParaRPr lang="en-US"/>
        </a:p>
      </dgm:t>
    </dgm:pt>
    <dgm:pt modelId="{40CC3C2F-908D-4CF9-8535-73AD304E54F8}">
      <dgm:prSet phldrT="[Text]" custT="1"/>
      <dgm:spPr>
        <a:solidFill>
          <a:srgbClr val="0096D6">
            <a:alpha val="60000"/>
          </a:srgbClr>
        </a:solidFill>
      </dgm:spPr>
      <dgm:t>
        <a:bodyPr/>
        <a:lstStyle/>
        <a:p>
          <a:r>
            <a:rPr lang="en-US" sz="1200" b="0" dirty="0"/>
            <a:t>Assessing effectiveness and making refinements</a:t>
          </a:r>
        </a:p>
      </dgm:t>
    </dgm:pt>
    <dgm:pt modelId="{A9C51ABE-BBFC-457F-9477-14E29A7AEA35}" type="parTrans" cxnId="{867701EA-DAED-4858-AD64-F822AC888CE9}">
      <dgm:prSet/>
      <dgm:spPr/>
      <dgm:t>
        <a:bodyPr/>
        <a:lstStyle/>
        <a:p>
          <a:endParaRPr lang="en-US"/>
        </a:p>
      </dgm:t>
    </dgm:pt>
    <dgm:pt modelId="{DA2CF155-A84C-4B75-861F-27EF12654EFF}" type="sibTrans" cxnId="{867701EA-DAED-4858-AD64-F822AC888CE9}">
      <dgm:prSet/>
      <dgm:spPr/>
      <dgm:t>
        <a:bodyPr/>
        <a:lstStyle/>
        <a:p>
          <a:endParaRPr lang="en-US"/>
        </a:p>
      </dgm:t>
    </dgm:pt>
    <dgm:pt modelId="{44D92DBF-80C0-41A4-B35C-364B6306A3A0}" type="pres">
      <dgm:prSet presAssocID="{4A42A6DA-0FD4-44A6-B94B-E2F88E3A35C7}" presName="Name0" presStyleCnt="0">
        <dgm:presLayoutVars>
          <dgm:dir/>
          <dgm:resizeHandles val="exact"/>
        </dgm:presLayoutVars>
      </dgm:prSet>
      <dgm:spPr/>
    </dgm:pt>
    <dgm:pt modelId="{022C425F-A1E6-4BF5-981F-54EC15B29EDB}" type="pres">
      <dgm:prSet presAssocID="{4A42A6DA-0FD4-44A6-B94B-E2F88E3A35C7}" presName="cycle" presStyleCnt="0"/>
      <dgm:spPr/>
    </dgm:pt>
    <dgm:pt modelId="{2E1D33F7-CB81-4A66-8B8F-57FE80B6B56A}" type="pres">
      <dgm:prSet presAssocID="{C77109B1-7AEC-4638-B9D8-F789DAD25564}" presName="nodeFirstNode" presStyleLbl="node1" presStyleIdx="0" presStyleCnt="4" custRadScaleRad="100065">
        <dgm:presLayoutVars>
          <dgm:bulletEnabled val="1"/>
        </dgm:presLayoutVars>
      </dgm:prSet>
      <dgm:spPr/>
    </dgm:pt>
    <dgm:pt modelId="{E9D66024-FC7A-4536-878C-3A78131D6C3C}" type="pres">
      <dgm:prSet presAssocID="{6C3AAD83-6FC9-45C0-9A35-CA76C0B09022}" presName="sibTransFirstNode" presStyleLbl="bgShp" presStyleIdx="0" presStyleCnt="1"/>
      <dgm:spPr/>
    </dgm:pt>
    <dgm:pt modelId="{FB53C125-BEEC-4717-8C72-C187E80F3E29}" type="pres">
      <dgm:prSet presAssocID="{436FDDA3-5047-46B0-800B-584CAB5B4DCE}" presName="nodeFollowingNodes" presStyleLbl="node1" presStyleIdx="1" presStyleCnt="4">
        <dgm:presLayoutVars>
          <dgm:bulletEnabled val="1"/>
        </dgm:presLayoutVars>
      </dgm:prSet>
      <dgm:spPr/>
    </dgm:pt>
    <dgm:pt modelId="{B6293337-FDF2-4A0B-9DFB-B34920852C15}" type="pres">
      <dgm:prSet presAssocID="{1DDCFDEB-C53C-4630-8D3E-8302E51664A2}" presName="nodeFollowingNodes" presStyleLbl="node1" presStyleIdx="2" presStyleCnt="4">
        <dgm:presLayoutVars>
          <dgm:bulletEnabled val="1"/>
        </dgm:presLayoutVars>
      </dgm:prSet>
      <dgm:spPr/>
    </dgm:pt>
    <dgm:pt modelId="{D0A8262A-FB58-4556-A090-A14E0C689598}" type="pres">
      <dgm:prSet presAssocID="{40CC3C2F-908D-4CF9-8535-73AD304E54F8}" presName="nodeFollowingNodes" presStyleLbl="node1" presStyleIdx="3" presStyleCnt="4">
        <dgm:presLayoutVars>
          <dgm:bulletEnabled val="1"/>
        </dgm:presLayoutVars>
      </dgm:prSet>
      <dgm:spPr/>
    </dgm:pt>
  </dgm:ptLst>
  <dgm:cxnLst>
    <dgm:cxn modelId="{228B7311-9B83-4A98-A223-D4471ED04F86}" srcId="{4A42A6DA-0FD4-44A6-B94B-E2F88E3A35C7}" destId="{436FDDA3-5047-46B0-800B-584CAB5B4DCE}" srcOrd="1" destOrd="0" parTransId="{66E9B923-AF94-45CF-8A88-4B2E3930B4E2}" sibTransId="{6E38EB12-BA69-4616-8F65-0B6A2DD7E8A7}"/>
    <dgm:cxn modelId="{91688240-DEB3-4376-A62C-27477FBF0782}" type="presOf" srcId="{4A42A6DA-0FD4-44A6-B94B-E2F88E3A35C7}" destId="{44D92DBF-80C0-41A4-B35C-364B6306A3A0}" srcOrd="0" destOrd="0" presId="urn:microsoft.com/office/officeart/2005/8/layout/cycle3"/>
    <dgm:cxn modelId="{295EF769-B43B-47C6-B12A-EBE880ABC361}" type="presOf" srcId="{1DDCFDEB-C53C-4630-8D3E-8302E51664A2}" destId="{B6293337-FDF2-4A0B-9DFB-B34920852C15}" srcOrd="0" destOrd="0" presId="urn:microsoft.com/office/officeart/2005/8/layout/cycle3"/>
    <dgm:cxn modelId="{05D24654-AC98-471F-85F5-54AF9A73C688}" type="presOf" srcId="{6C3AAD83-6FC9-45C0-9A35-CA76C0B09022}" destId="{E9D66024-FC7A-4536-878C-3A78131D6C3C}" srcOrd="0" destOrd="0" presId="urn:microsoft.com/office/officeart/2005/8/layout/cycle3"/>
    <dgm:cxn modelId="{94ADAFBB-0A85-4FAA-ADB3-6CE44768508E}" type="presOf" srcId="{C77109B1-7AEC-4638-B9D8-F789DAD25564}" destId="{2E1D33F7-CB81-4A66-8B8F-57FE80B6B56A}" srcOrd="0" destOrd="0" presId="urn:microsoft.com/office/officeart/2005/8/layout/cycle3"/>
    <dgm:cxn modelId="{67D566C7-C934-4626-94F5-1DCC9EAC362B}" type="presOf" srcId="{436FDDA3-5047-46B0-800B-584CAB5B4DCE}" destId="{FB53C125-BEEC-4717-8C72-C187E80F3E29}" srcOrd="0" destOrd="0" presId="urn:microsoft.com/office/officeart/2005/8/layout/cycle3"/>
    <dgm:cxn modelId="{320C5CCB-4B58-4B1E-9AA2-BCA9657FCEB6}" type="presOf" srcId="{40CC3C2F-908D-4CF9-8535-73AD304E54F8}" destId="{D0A8262A-FB58-4556-A090-A14E0C689598}" srcOrd="0" destOrd="0" presId="urn:microsoft.com/office/officeart/2005/8/layout/cycle3"/>
    <dgm:cxn modelId="{A68D11D0-DC0B-4231-8361-36F1F7777596}" srcId="{4A42A6DA-0FD4-44A6-B94B-E2F88E3A35C7}" destId="{1DDCFDEB-C53C-4630-8D3E-8302E51664A2}" srcOrd="2" destOrd="0" parTransId="{68E8D4ED-48A6-4B5F-B945-B4FFF3C9D0BB}" sibTransId="{AAC9CCA6-6561-4474-9737-B80164387197}"/>
    <dgm:cxn modelId="{F9480ED1-F65D-4DE2-A693-3CF0C7336E41}" srcId="{4A42A6DA-0FD4-44A6-B94B-E2F88E3A35C7}" destId="{C77109B1-7AEC-4638-B9D8-F789DAD25564}" srcOrd="0" destOrd="0" parTransId="{CC7C5A09-90D9-44D5-9C6B-3E9E3415611D}" sibTransId="{6C3AAD83-6FC9-45C0-9A35-CA76C0B09022}"/>
    <dgm:cxn modelId="{867701EA-DAED-4858-AD64-F822AC888CE9}" srcId="{4A42A6DA-0FD4-44A6-B94B-E2F88E3A35C7}" destId="{40CC3C2F-908D-4CF9-8535-73AD304E54F8}" srcOrd="3" destOrd="0" parTransId="{A9C51ABE-BBFC-457F-9477-14E29A7AEA35}" sibTransId="{DA2CF155-A84C-4B75-861F-27EF12654EFF}"/>
    <dgm:cxn modelId="{CA90672C-09D5-467E-A074-492B4E524B80}" type="presParOf" srcId="{44D92DBF-80C0-41A4-B35C-364B6306A3A0}" destId="{022C425F-A1E6-4BF5-981F-54EC15B29EDB}" srcOrd="0" destOrd="0" presId="urn:microsoft.com/office/officeart/2005/8/layout/cycle3"/>
    <dgm:cxn modelId="{492EE34D-32DD-4411-ADCE-CDC4979A05D6}" type="presParOf" srcId="{022C425F-A1E6-4BF5-981F-54EC15B29EDB}" destId="{2E1D33F7-CB81-4A66-8B8F-57FE80B6B56A}" srcOrd="0" destOrd="0" presId="urn:microsoft.com/office/officeart/2005/8/layout/cycle3"/>
    <dgm:cxn modelId="{08DA3551-45BF-4142-9A55-4BFF0D9E717B}" type="presParOf" srcId="{022C425F-A1E6-4BF5-981F-54EC15B29EDB}" destId="{E9D66024-FC7A-4536-878C-3A78131D6C3C}" srcOrd="1" destOrd="0" presId="urn:microsoft.com/office/officeart/2005/8/layout/cycle3"/>
    <dgm:cxn modelId="{A312D7F6-8D36-4546-9B89-1E6189C8504C}" type="presParOf" srcId="{022C425F-A1E6-4BF5-981F-54EC15B29EDB}" destId="{FB53C125-BEEC-4717-8C72-C187E80F3E29}" srcOrd="2" destOrd="0" presId="urn:microsoft.com/office/officeart/2005/8/layout/cycle3"/>
    <dgm:cxn modelId="{1689FB3A-0352-4330-824A-C2EEA046870A}" type="presParOf" srcId="{022C425F-A1E6-4BF5-981F-54EC15B29EDB}" destId="{B6293337-FDF2-4A0B-9DFB-B34920852C15}" srcOrd="3" destOrd="0" presId="urn:microsoft.com/office/officeart/2005/8/layout/cycle3"/>
    <dgm:cxn modelId="{C0AE3AF5-2735-4D5A-BBA9-BD1DC611FBCA}" type="presParOf" srcId="{022C425F-A1E6-4BF5-981F-54EC15B29EDB}" destId="{D0A8262A-FB58-4556-A090-A14E0C689598}"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EC60DF-BABD-4991-8EDD-75A0AF345659}">
      <dsp:nvSpPr>
        <dsp:cNvPr id="0" name=""/>
        <dsp:cNvSpPr/>
      </dsp:nvSpPr>
      <dsp:spPr>
        <a:xfrm>
          <a:off x="118296" y="1787596"/>
          <a:ext cx="1745740" cy="575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Thoughts</a:t>
          </a:r>
        </a:p>
      </dsp:txBody>
      <dsp:txXfrm>
        <a:off x="118296" y="1787596"/>
        <a:ext cx="1745740" cy="575300"/>
      </dsp:txXfrm>
    </dsp:sp>
    <dsp:sp modelId="{F5B27A73-6307-4AC0-A801-0C714075CB32}">
      <dsp:nvSpPr>
        <dsp:cNvPr id="0" name=""/>
        <dsp:cNvSpPr/>
      </dsp:nvSpPr>
      <dsp:spPr>
        <a:xfrm>
          <a:off x="116312" y="1612625"/>
          <a:ext cx="138865" cy="13886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E25D02-8AB2-43E2-9872-D43EE204A734}">
      <dsp:nvSpPr>
        <dsp:cNvPr id="0" name=""/>
        <dsp:cNvSpPr/>
      </dsp:nvSpPr>
      <dsp:spPr>
        <a:xfrm>
          <a:off x="213518" y="1418213"/>
          <a:ext cx="138865" cy="13886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4CD751-C10C-4CC3-8074-523D74CF32DD}">
      <dsp:nvSpPr>
        <dsp:cNvPr id="0" name=""/>
        <dsp:cNvSpPr/>
      </dsp:nvSpPr>
      <dsp:spPr>
        <a:xfrm>
          <a:off x="446812" y="1457096"/>
          <a:ext cx="218217" cy="21821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217C9C-48CB-4CA3-B907-FD83C2435CC8}">
      <dsp:nvSpPr>
        <dsp:cNvPr id="0" name=""/>
        <dsp:cNvSpPr/>
      </dsp:nvSpPr>
      <dsp:spPr>
        <a:xfrm>
          <a:off x="641224" y="1243242"/>
          <a:ext cx="138865" cy="13886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11B0F9-34EC-434A-9285-BD8117ABFD8F}">
      <dsp:nvSpPr>
        <dsp:cNvPr id="0" name=""/>
        <dsp:cNvSpPr/>
      </dsp:nvSpPr>
      <dsp:spPr>
        <a:xfrm>
          <a:off x="893960" y="1165478"/>
          <a:ext cx="138865" cy="13886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8769FE-D247-49ED-BD9D-F1B039DA8ADF}">
      <dsp:nvSpPr>
        <dsp:cNvPr id="0" name=""/>
        <dsp:cNvSpPr/>
      </dsp:nvSpPr>
      <dsp:spPr>
        <a:xfrm>
          <a:off x="1205019" y="1301566"/>
          <a:ext cx="138865" cy="13886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C93682-57AE-4066-A8E1-C2EE9C5A0186}">
      <dsp:nvSpPr>
        <dsp:cNvPr id="0" name=""/>
        <dsp:cNvSpPr/>
      </dsp:nvSpPr>
      <dsp:spPr>
        <a:xfrm>
          <a:off x="1399431" y="1398772"/>
          <a:ext cx="218217" cy="21821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8CFAC3-CDA1-4830-A515-21EDAF014E7F}">
      <dsp:nvSpPr>
        <dsp:cNvPr id="0" name=""/>
        <dsp:cNvSpPr/>
      </dsp:nvSpPr>
      <dsp:spPr>
        <a:xfrm>
          <a:off x="1671608" y="1612625"/>
          <a:ext cx="138865" cy="13886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AB3139-2E73-4B98-B0CD-45CD283DC175}">
      <dsp:nvSpPr>
        <dsp:cNvPr id="0" name=""/>
        <dsp:cNvSpPr/>
      </dsp:nvSpPr>
      <dsp:spPr>
        <a:xfrm>
          <a:off x="1788255" y="1826478"/>
          <a:ext cx="138865" cy="13886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0BD84F-7B4E-4E9D-9940-45112C5AEDC3}">
      <dsp:nvSpPr>
        <dsp:cNvPr id="0" name=""/>
        <dsp:cNvSpPr/>
      </dsp:nvSpPr>
      <dsp:spPr>
        <a:xfrm>
          <a:off x="777313" y="1418213"/>
          <a:ext cx="357083" cy="35708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2454ED-74A3-48A8-8CF9-15748EC203A9}">
      <dsp:nvSpPr>
        <dsp:cNvPr id="0" name=""/>
        <dsp:cNvSpPr/>
      </dsp:nvSpPr>
      <dsp:spPr>
        <a:xfrm>
          <a:off x="19106" y="2156979"/>
          <a:ext cx="138865" cy="13886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A54D92-8F88-4766-8618-E07379E6513A}">
      <dsp:nvSpPr>
        <dsp:cNvPr id="0" name=""/>
        <dsp:cNvSpPr/>
      </dsp:nvSpPr>
      <dsp:spPr>
        <a:xfrm>
          <a:off x="135753" y="2331949"/>
          <a:ext cx="218217" cy="21821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F2283E-2BFD-49FB-B6ED-7CEF4CD84D8E}">
      <dsp:nvSpPr>
        <dsp:cNvPr id="0" name=""/>
        <dsp:cNvSpPr/>
      </dsp:nvSpPr>
      <dsp:spPr>
        <a:xfrm>
          <a:off x="427371" y="2487479"/>
          <a:ext cx="317407" cy="31740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EE85DB-B1DD-4F33-AC19-64DC815CBF2C}">
      <dsp:nvSpPr>
        <dsp:cNvPr id="0" name=""/>
        <dsp:cNvSpPr/>
      </dsp:nvSpPr>
      <dsp:spPr>
        <a:xfrm>
          <a:off x="835636" y="2740215"/>
          <a:ext cx="138865" cy="13886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5F2CD1-F5C3-458D-A5B4-BD6611251A16}">
      <dsp:nvSpPr>
        <dsp:cNvPr id="0" name=""/>
        <dsp:cNvSpPr/>
      </dsp:nvSpPr>
      <dsp:spPr>
        <a:xfrm>
          <a:off x="913401" y="2487479"/>
          <a:ext cx="218217" cy="21821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A44AB7-10BC-42CD-B062-DB37B5279C8B}">
      <dsp:nvSpPr>
        <dsp:cNvPr id="0" name=""/>
        <dsp:cNvSpPr/>
      </dsp:nvSpPr>
      <dsp:spPr>
        <a:xfrm>
          <a:off x="1107813" y="2759656"/>
          <a:ext cx="138865" cy="13886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6D8608-085A-46C0-B939-5762310ADBEE}">
      <dsp:nvSpPr>
        <dsp:cNvPr id="0" name=""/>
        <dsp:cNvSpPr/>
      </dsp:nvSpPr>
      <dsp:spPr>
        <a:xfrm>
          <a:off x="1282784" y="2448597"/>
          <a:ext cx="317407" cy="31740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9274C5-193F-4680-83BA-62FB91FF7301}">
      <dsp:nvSpPr>
        <dsp:cNvPr id="0" name=""/>
        <dsp:cNvSpPr/>
      </dsp:nvSpPr>
      <dsp:spPr>
        <a:xfrm>
          <a:off x="1710490" y="2370832"/>
          <a:ext cx="218217" cy="21821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8FD6BD-D91E-42F4-8882-C05861B83654}">
      <dsp:nvSpPr>
        <dsp:cNvPr id="0" name=""/>
        <dsp:cNvSpPr/>
      </dsp:nvSpPr>
      <dsp:spPr>
        <a:xfrm>
          <a:off x="1928708" y="1456772"/>
          <a:ext cx="640873" cy="1223497"/>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9D1C4B7-1BBB-4812-BD06-8C2AB596BF77}">
      <dsp:nvSpPr>
        <dsp:cNvPr id="0" name=""/>
        <dsp:cNvSpPr/>
      </dsp:nvSpPr>
      <dsp:spPr>
        <a:xfrm>
          <a:off x="2569581" y="1457366"/>
          <a:ext cx="1747837" cy="122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Words and Gestures</a:t>
          </a:r>
        </a:p>
      </dsp:txBody>
      <dsp:txXfrm>
        <a:off x="2569581" y="1457366"/>
        <a:ext cx="1747837" cy="1223486"/>
      </dsp:txXfrm>
    </dsp:sp>
    <dsp:sp modelId="{B0FEE9DB-F6D1-4B58-9631-6C2048D3345C}">
      <dsp:nvSpPr>
        <dsp:cNvPr id="0" name=""/>
        <dsp:cNvSpPr/>
      </dsp:nvSpPr>
      <dsp:spPr>
        <a:xfrm>
          <a:off x="4317419" y="1456772"/>
          <a:ext cx="640873" cy="1223497"/>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8C119AA-DA80-4D79-8F1D-9DE50F88660D}">
      <dsp:nvSpPr>
        <dsp:cNvPr id="0" name=""/>
        <dsp:cNvSpPr/>
      </dsp:nvSpPr>
      <dsp:spPr>
        <a:xfrm>
          <a:off x="4958293" y="1457366"/>
          <a:ext cx="1747837" cy="122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Communication Channel</a:t>
          </a:r>
        </a:p>
      </dsp:txBody>
      <dsp:txXfrm>
        <a:off x="4958293" y="1457366"/>
        <a:ext cx="1747837" cy="1223486"/>
      </dsp:txXfrm>
    </dsp:sp>
    <dsp:sp modelId="{053C7573-8170-4C4B-8FBD-0E428315B69C}">
      <dsp:nvSpPr>
        <dsp:cNvPr id="0" name=""/>
        <dsp:cNvSpPr/>
      </dsp:nvSpPr>
      <dsp:spPr>
        <a:xfrm>
          <a:off x="6706130" y="1456772"/>
          <a:ext cx="640873" cy="1223497"/>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E79489E-4E08-4E73-A757-5EDF4DD5D430}">
      <dsp:nvSpPr>
        <dsp:cNvPr id="0" name=""/>
        <dsp:cNvSpPr/>
      </dsp:nvSpPr>
      <dsp:spPr>
        <a:xfrm>
          <a:off x="7416917" y="1355660"/>
          <a:ext cx="1485661" cy="148566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Applying Meaning</a:t>
          </a:r>
        </a:p>
      </dsp:txBody>
      <dsp:txXfrm>
        <a:off x="7634487" y="1573230"/>
        <a:ext cx="1050521" cy="105052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61AE52-CFDE-4FCD-8988-5D5307D8D557}">
      <dsp:nvSpPr>
        <dsp:cNvPr id="0" name=""/>
        <dsp:cNvSpPr/>
      </dsp:nvSpPr>
      <dsp:spPr>
        <a:xfrm>
          <a:off x="-5720471" y="-875610"/>
          <a:ext cx="6810583" cy="6810583"/>
        </a:xfrm>
        <a:prstGeom prst="blockArc">
          <a:avLst>
            <a:gd name="adj1" fmla="val 18900000"/>
            <a:gd name="adj2" fmla="val 2700000"/>
            <a:gd name="adj3" fmla="val 317"/>
          </a:avLst>
        </a:prstGeom>
        <a:noFill/>
        <a:ln w="25400" cap="flat" cmpd="sng" algn="ctr">
          <a:solidFill>
            <a:srgbClr val="00B0F0"/>
          </a:solidFill>
          <a:prstDash val="solid"/>
        </a:ln>
        <a:effectLst/>
      </dsp:spPr>
      <dsp:style>
        <a:lnRef idx="2">
          <a:scrgbClr r="0" g="0" b="0"/>
        </a:lnRef>
        <a:fillRef idx="0">
          <a:scrgbClr r="0" g="0" b="0"/>
        </a:fillRef>
        <a:effectRef idx="0">
          <a:scrgbClr r="0" g="0" b="0"/>
        </a:effectRef>
        <a:fontRef idx="minor"/>
      </dsp:style>
    </dsp:sp>
    <dsp:sp modelId="{97402F07-9AFA-46AD-8883-C7AC4B80D254}">
      <dsp:nvSpPr>
        <dsp:cNvPr id="0" name=""/>
        <dsp:cNvSpPr/>
      </dsp:nvSpPr>
      <dsp:spPr>
        <a:xfrm>
          <a:off x="570619" y="388963"/>
          <a:ext cx="7588072" cy="778332"/>
        </a:xfrm>
        <a:prstGeom prst="rect">
          <a:avLst/>
        </a:prstGeom>
        <a:solidFill>
          <a:srgbClr val="0096D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17801" tIns="50800" rIns="50800" bIns="50800" numCol="1" spcCol="1270" anchor="ctr" anchorCtr="0">
          <a:noAutofit/>
        </a:bodyPr>
        <a:lstStyle/>
        <a:p>
          <a:pPr marL="0" lvl="0" indent="0" algn="l" defTabSz="889000" rtl="0">
            <a:lnSpc>
              <a:spcPct val="90000"/>
            </a:lnSpc>
            <a:spcBef>
              <a:spcPct val="0"/>
            </a:spcBef>
            <a:spcAft>
              <a:spcPct val="35000"/>
            </a:spcAft>
            <a:buNone/>
          </a:pPr>
          <a:r>
            <a:rPr lang="en-US" sz="2000" kern="1200" dirty="0">
              <a:latin typeface="Century Gothic" panose="020B0502020202020204" pitchFamily="34" charset="0"/>
            </a:rPr>
            <a:t>What is the overall goal that we aim to achieve by implementing a communication program?</a:t>
          </a:r>
        </a:p>
      </dsp:txBody>
      <dsp:txXfrm>
        <a:off x="570619" y="388963"/>
        <a:ext cx="7588072" cy="778332"/>
      </dsp:txXfrm>
    </dsp:sp>
    <dsp:sp modelId="{3DAB7EC3-31A7-4352-9D2F-DBB4D565BFAB}">
      <dsp:nvSpPr>
        <dsp:cNvPr id="0" name=""/>
        <dsp:cNvSpPr/>
      </dsp:nvSpPr>
      <dsp:spPr>
        <a:xfrm>
          <a:off x="84162" y="291672"/>
          <a:ext cx="972915" cy="972915"/>
        </a:xfrm>
        <a:prstGeom prst="diamond">
          <a:avLst/>
        </a:prstGeom>
        <a:solidFill>
          <a:schemeClr val="lt1">
            <a:hueOff val="0"/>
            <a:satOff val="0"/>
            <a:lumOff val="0"/>
            <a:alphaOff val="0"/>
          </a:schemeClr>
        </a:solidFill>
        <a:ln w="9525" cap="flat" cmpd="sng" algn="ctr">
          <a:solidFill>
            <a:srgbClr val="004065"/>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72DB7382-EBFA-4B45-AC74-CAD30302FA2C}">
      <dsp:nvSpPr>
        <dsp:cNvPr id="0" name=""/>
        <dsp:cNvSpPr/>
      </dsp:nvSpPr>
      <dsp:spPr>
        <a:xfrm>
          <a:off x="1016855" y="1556664"/>
          <a:ext cx="7141836" cy="778332"/>
        </a:xfrm>
        <a:prstGeom prst="rect">
          <a:avLst/>
        </a:prstGeom>
        <a:solidFill>
          <a:srgbClr val="0096D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17801" tIns="50800" rIns="50800" bIns="50800" numCol="1" spcCol="1270" anchor="ctr" anchorCtr="0">
          <a:noAutofit/>
        </a:bodyPr>
        <a:lstStyle/>
        <a:p>
          <a:pPr marL="0" lvl="0" indent="0" algn="l" defTabSz="889000" rtl="0">
            <a:lnSpc>
              <a:spcPct val="90000"/>
            </a:lnSpc>
            <a:spcBef>
              <a:spcPct val="0"/>
            </a:spcBef>
            <a:spcAft>
              <a:spcPct val="35000"/>
            </a:spcAft>
            <a:buNone/>
          </a:pPr>
          <a:r>
            <a:rPr lang="en-US" sz="2000" kern="1200" dirty="0">
              <a:latin typeface="Century Gothic" panose="020B0502020202020204" pitchFamily="34" charset="0"/>
            </a:rPr>
            <a:t>How do we aim to achieve that goal using specific strategies and tactics?</a:t>
          </a:r>
        </a:p>
      </dsp:txBody>
      <dsp:txXfrm>
        <a:off x="1016855" y="1556664"/>
        <a:ext cx="7141836" cy="778332"/>
      </dsp:txXfrm>
    </dsp:sp>
    <dsp:sp modelId="{B2B77EED-2C63-4BD9-BB6C-1C8A7CECBF72}">
      <dsp:nvSpPr>
        <dsp:cNvPr id="0" name=""/>
        <dsp:cNvSpPr/>
      </dsp:nvSpPr>
      <dsp:spPr>
        <a:xfrm>
          <a:off x="530398" y="1459373"/>
          <a:ext cx="972915" cy="972915"/>
        </a:xfrm>
        <a:prstGeom prst="diamond">
          <a:avLst/>
        </a:prstGeom>
        <a:solidFill>
          <a:schemeClr val="lt1">
            <a:hueOff val="0"/>
            <a:satOff val="0"/>
            <a:lumOff val="0"/>
            <a:alphaOff val="0"/>
          </a:schemeClr>
        </a:solidFill>
        <a:ln w="9525" cap="flat" cmpd="sng" algn="ctr">
          <a:solidFill>
            <a:srgbClr val="004065"/>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A406DA18-6E24-4C34-91F2-135EE1A610A3}">
      <dsp:nvSpPr>
        <dsp:cNvPr id="0" name=""/>
        <dsp:cNvSpPr/>
      </dsp:nvSpPr>
      <dsp:spPr>
        <a:xfrm>
          <a:off x="1016855" y="2724365"/>
          <a:ext cx="7141836" cy="778332"/>
        </a:xfrm>
        <a:prstGeom prst="rect">
          <a:avLst/>
        </a:prstGeom>
        <a:solidFill>
          <a:srgbClr val="0096D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17801" tIns="50800" rIns="50800" bIns="50800" numCol="1" spcCol="1270" anchor="ctr" anchorCtr="0">
          <a:noAutofit/>
        </a:bodyPr>
        <a:lstStyle/>
        <a:p>
          <a:pPr marL="0" lvl="0" indent="0" algn="l" defTabSz="889000" rtl="0">
            <a:lnSpc>
              <a:spcPct val="90000"/>
            </a:lnSpc>
            <a:spcBef>
              <a:spcPct val="0"/>
            </a:spcBef>
            <a:spcAft>
              <a:spcPct val="35000"/>
            </a:spcAft>
            <a:buNone/>
          </a:pPr>
          <a:r>
            <a:rPr lang="en-US" sz="2000" kern="1200" dirty="0">
              <a:latin typeface="Century Gothic" panose="020B0502020202020204" pitchFamily="34" charset="0"/>
            </a:rPr>
            <a:t>What resources do we need to develop those strategies and tactics?</a:t>
          </a:r>
        </a:p>
      </dsp:txBody>
      <dsp:txXfrm>
        <a:off x="1016855" y="2724365"/>
        <a:ext cx="7141836" cy="778332"/>
      </dsp:txXfrm>
    </dsp:sp>
    <dsp:sp modelId="{D9ECA613-B85E-4E0E-B824-232292AEE557}">
      <dsp:nvSpPr>
        <dsp:cNvPr id="0" name=""/>
        <dsp:cNvSpPr/>
      </dsp:nvSpPr>
      <dsp:spPr>
        <a:xfrm>
          <a:off x="530398" y="2627074"/>
          <a:ext cx="972915" cy="972915"/>
        </a:xfrm>
        <a:prstGeom prst="diamond">
          <a:avLst/>
        </a:prstGeom>
        <a:solidFill>
          <a:schemeClr val="lt1">
            <a:hueOff val="0"/>
            <a:satOff val="0"/>
            <a:lumOff val="0"/>
            <a:alphaOff val="0"/>
          </a:schemeClr>
        </a:solidFill>
        <a:ln w="9525" cap="flat" cmpd="sng" algn="ctr">
          <a:solidFill>
            <a:srgbClr val="004065"/>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C0A1AD75-1475-41C7-9BDA-6E94C7C28DF0}">
      <dsp:nvSpPr>
        <dsp:cNvPr id="0" name=""/>
        <dsp:cNvSpPr/>
      </dsp:nvSpPr>
      <dsp:spPr>
        <a:xfrm>
          <a:off x="570619" y="3892066"/>
          <a:ext cx="7588072" cy="778332"/>
        </a:xfrm>
        <a:prstGeom prst="rect">
          <a:avLst/>
        </a:prstGeom>
        <a:solidFill>
          <a:srgbClr val="0096D6"/>
        </a:solidFill>
        <a:ln>
          <a:solidFill>
            <a:srgbClr val="00B0F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17801" tIns="50800" rIns="50800" bIns="50800" numCol="1" spcCol="1270" anchor="ctr" anchorCtr="0">
          <a:noAutofit/>
        </a:bodyPr>
        <a:lstStyle/>
        <a:p>
          <a:pPr marL="0" lvl="0" indent="0" algn="l" defTabSz="889000" rtl="0">
            <a:lnSpc>
              <a:spcPct val="90000"/>
            </a:lnSpc>
            <a:spcBef>
              <a:spcPct val="0"/>
            </a:spcBef>
            <a:spcAft>
              <a:spcPct val="35000"/>
            </a:spcAft>
            <a:buNone/>
          </a:pPr>
          <a:r>
            <a:rPr lang="en-US" sz="2000" kern="1200" dirty="0">
              <a:latin typeface="Century Gothic" panose="020B0502020202020204" pitchFamily="34" charset="0"/>
            </a:rPr>
            <a:t>What are our short, intermediate and long term objectives?</a:t>
          </a:r>
        </a:p>
      </dsp:txBody>
      <dsp:txXfrm>
        <a:off x="570619" y="3892066"/>
        <a:ext cx="7588072" cy="778332"/>
      </dsp:txXfrm>
    </dsp:sp>
    <dsp:sp modelId="{933E948F-DCA2-4A6F-9212-71B1ECA00127}">
      <dsp:nvSpPr>
        <dsp:cNvPr id="0" name=""/>
        <dsp:cNvSpPr/>
      </dsp:nvSpPr>
      <dsp:spPr>
        <a:xfrm>
          <a:off x="84162" y="3794775"/>
          <a:ext cx="972915" cy="972915"/>
        </a:xfrm>
        <a:prstGeom prst="diamond">
          <a:avLst/>
        </a:prstGeom>
        <a:solidFill>
          <a:schemeClr val="lt1">
            <a:hueOff val="0"/>
            <a:satOff val="0"/>
            <a:lumOff val="0"/>
            <a:alphaOff val="0"/>
          </a:schemeClr>
        </a:solidFill>
        <a:ln w="9525" cap="flat" cmpd="sng" algn="ctr">
          <a:solidFill>
            <a:srgbClr val="004065"/>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54519D-0A38-4964-A4A5-05406D35E7F2}">
      <dsp:nvSpPr>
        <dsp:cNvPr id="0" name=""/>
        <dsp:cNvSpPr/>
      </dsp:nvSpPr>
      <dsp:spPr>
        <a:xfrm>
          <a:off x="1004" y="1087611"/>
          <a:ext cx="3917900" cy="2350740"/>
        </a:xfrm>
        <a:prstGeom prst="rect">
          <a:avLst/>
        </a:prstGeom>
        <a:solidFill>
          <a:schemeClr val="accent1">
            <a:lumMod val="20000"/>
            <a:lumOff val="80000"/>
          </a:schemeClr>
        </a:solidFill>
        <a:ln w="25400" cap="flat" cmpd="sng" algn="ctr">
          <a:solidFill>
            <a:schemeClr val="accent1">
              <a:lumMod val="20000"/>
              <a:lumOff val="8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dirty="0">
              <a:solidFill>
                <a:schemeClr val="tx1"/>
              </a:solidFill>
              <a:latin typeface="Century Gothic" panose="020B0502020202020204" pitchFamily="34" charset="0"/>
            </a:rPr>
            <a:t>Communication Plan</a:t>
          </a:r>
        </a:p>
      </dsp:txBody>
      <dsp:txXfrm>
        <a:off x="1004" y="1087611"/>
        <a:ext cx="3917900" cy="2350740"/>
      </dsp:txXfrm>
    </dsp:sp>
    <dsp:sp modelId="{D64B30E5-3D4E-47FE-8D22-5189062C009D}">
      <dsp:nvSpPr>
        <dsp:cNvPr id="0" name=""/>
        <dsp:cNvSpPr/>
      </dsp:nvSpPr>
      <dsp:spPr>
        <a:xfrm>
          <a:off x="4310695" y="1087611"/>
          <a:ext cx="3917900" cy="2350740"/>
        </a:xfrm>
        <a:prstGeom prst="rect">
          <a:avLst/>
        </a:prstGeom>
        <a:solidFill>
          <a:srgbClr val="0096D6"/>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dirty="0">
              <a:latin typeface="Century Gothic" panose="020B0502020202020204" pitchFamily="34" charset="0"/>
            </a:rPr>
            <a:t>Media Plan</a:t>
          </a:r>
        </a:p>
      </dsp:txBody>
      <dsp:txXfrm>
        <a:off x="4310695" y="1087611"/>
        <a:ext cx="3917900" cy="235074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E0EF0D-65F5-4E30-A56B-3FA3FC2AB4F7}">
      <dsp:nvSpPr>
        <dsp:cNvPr id="0" name=""/>
        <dsp:cNvSpPr/>
      </dsp:nvSpPr>
      <dsp:spPr>
        <a:xfrm>
          <a:off x="174748" y="335060"/>
          <a:ext cx="4158198" cy="129943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80152"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a:latin typeface="Century Gothic" panose="020B0502020202020204" pitchFamily="34" charset="0"/>
            </a:rPr>
            <a:t>Public relations</a:t>
          </a:r>
          <a:endParaRPr lang="en-US" sz="1800" kern="1200" dirty="0">
            <a:latin typeface="Century Gothic" panose="020B0502020202020204" pitchFamily="34" charset="0"/>
          </a:endParaRPr>
        </a:p>
        <a:p>
          <a:pPr marL="114300" lvl="1" indent="-114300" algn="l" defTabSz="622300" rtl="0">
            <a:lnSpc>
              <a:spcPct val="90000"/>
            </a:lnSpc>
            <a:spcBef>
              <a:spcPct val="0"/>
            </a:spcBef>
            <a:spcAft>
              <a:spcPct val="15000"/>
            </a:spcAft>
            <a:buChar char="•"/>
          </a:pPr>
          <a:r>
            <a:rPr lang="en-US" sz="1400" kern="1200" dirty="0">
              <a:latin typeface="Century Gothic" panose="020B0502020202020204" pitchFamily="34" charset="0"/>
            </a:rPr>
            <a:t>Mass Media Promotions</a:t>
          </a:r>
        </a:p>
      </dsp:txBody>
      <dsp:txXfrm>
        <a:off x="174748" y="335060"/>
        <a:ext cx="4158198" cy="1299436"/>
      </dsp:txXfrm>
    </dsp:sp>
    <dsp:sp modelId="{1C3B1DBA-5B29-43E6-8488-65657D36ECB8}">
      <dsp:nvSpPr>
        <dsp:cNvPr id="0" name=""/>
        <dsp:cNvSpPr/>
      </dsp:nvSpPr>
      <dsp:spPr>
        <a:xfrm>
          <a:off x="1490" y="147364"/>
          <a:ext cx="909605" cy="136440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63000" r="-63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7367E066-CB57-4D7A-B1D5-F3B13E108614}">
      <dsp:nvSpPr>
        <dsp:cNvPr id="0" name=""/>
        <dsp:cNvSpPr/>
      </dsp:nvSpPr>
      <dsp:spPr>
        <a:xfrm>
          <a:off x="4755711" y="335060"/>
          <a:ext cx="4158198" cy="129943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80152"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a:latin typeface="Century Gothic" panose="020B0502020202020204" pitchFamily="34" charset="0"/>
            </a:rPr>
            <a:t>Advertising</a:t>
          </a:r>
          <a:endParaRPr lang="en-US" sz="1800" kern="1200" dirty="0">
            <a:latin typeface="Century Gothic" panose="020B0502020202020204" pitchFamily="34" charset="0"/>
          </a:endParaRPr>
        </a:p>
        <a:p>
          <a:pPr marL="114300" lvl="1" indent="-114300" algn="l" defTabSz="622300" rtl="0">
            <a:lnSpc>
              <a:spcPct val="90000"/>
            </a:lnSpc>
            <a:spcBef>
              <a:spcPct val="0"/>
            </a:spcBef>
            <a:spcAft>
              <a:spcPct val="15000"/>
            </a:spcAft>
            <a:buChar char="•"/>
          </a:pPr>
          <a:r>
            <a:rPr lang="en-US" sz="1400" kern="1200" dirty="0">
              <a:latin typeface="Century Gothic" panose="020B0502020202020204" pitchFamily="34" charset="0"/>
            </a:rPr>
            <a:t>Public Service Announcements</a:t>
          </a:r>
        </a:p>
        <a:p>
          <a:pPr marL="114300" lvl="1" indent="-114300" algn="l" defTabSz="622300" rtl="0">
            <a:lnSpc>
              <a:spcPct val="90000"/>
            </a:lnSpc>
            <a:spcBef>
              <a:spcPct val="0"/>
            </a:spcBef>
            <a:spcAft>
              <a:spcPct val="15000"/>
            </a:spcAft>
            <a:buChar char="•"/>
          </a:pPr>
          <a:r>
            <a:rPr lang="en-US" sz="1400" kern="1200">
              <a:latin typeface="Century Gothic" panose="020B0502020202020204" pitchFamily="34" charset="0"/>
            </a:rPr>
            <a:t>Paid Messages</a:t>
          </a:r>
          <a:endParaRPr lang="en-US" sz="1400" kern="1200" dirty="0">
            <a:latin typeface="Century Gothic" panose="020B0502020202020204" pitchFamily="34" charset="0"/>
          </a:endParaRPr>
        </a:p>
      </dsp:txBody>
      <dsp:txXfrm>
        <a:off x="4755711" y="335060"/>
        <a:ext cx="4158198" cy="1299436"/>
      </dsp:txXfrm>
    </dsp:sp>
    <dsp:sp modelId="{29C43A15-670F-428B-8137-B141337DB42A}">
      <dsp:nvSpPr>
        <dsp:cNvPr id="0" name=""/>
        <dsp:cNvSpPr/>
      </dsp:nvSpPr>
      <dsp:spPr>
        <a:xfrm>
          <a:off x="4582453" y="147364"/>
          <a:ext cx="909605" cy="1364408"/>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8000" r="-8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0A56E58F-BE90-464F-AAF9-18F2784B9BA2}">
      <dsp:nvSpPr>
        <dsp:cNvPr id="0" name=""/>
        <dsp:cNvSpPr/>
      </dsp:nvSpPr>
      <dsp:spPr>
        <a:xfrm>
          <a:off x="174748" y="1970907"/>
          <a:ext cx="4158198" cy="129943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80152"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dirty="0">
              <a:latin typeface="Century Gothic" panose="020B0502020202020204" pitchFamily="34" charset="0"/>
            </a:rPr>
            <a:t>Education entertainment</a:t>
          </a:r>
        </a:p>
        <a:p>
          <a:pPr marL="114300" lvl="1" indent="-114300" algn="l" defTabSz="622300" rtl="0">
            <a:lnSpc>
              <a:spcPct val="90000"/>
            </a:lnSpc>
            <a:spcBef>
              <a:spcPct val="0"/>
            </a:spcBef>
            <a:spcAft>
              <a:spcPct val="15000"/>
            </a:spcAft>
            <a:buChar char="•"/>
          </a:pPr>
          <a:r>
            <a:rPr lang="en-US" sz="1400" kern="1200">
              <a:latin typeface="Century Gothic" panose="020B0502020202020204" pitchFamily="34" charset="0"/>
            </a:rPr>
            <a:t>Entertainment and news programs</a:t>
          </a:r>
          <a:endParaRPr lang="en-US" sz="1400" kern="1200" dirty="0">
            <a:latin typeface="Century Gothic" panose="020B0502020202020204" pitchFamily="34" charset="0"/>
          </a:endParaRPr>
        </a:p>
        <a:p>
          <a:pPr marL="114300" lvl="1" indent="-114300" algn="l" defTabSz="622300" rtl="0">
            <a:lnSpc>
              <a:spcPct val="90000"/>
            </a:lnSpc>
            <a:spcBef>
              <a:spcPct val="0"/>
            </a:spcBef>
            <a:spcAft>
              <a:spcPct val="15000"/>
            </a:spcAft>
            <a:buChar char="•"/>
          </a:pPr>
          <a:r>
            <a:rPr lang="en-US" sz="1400" kern="1200">
              <a:latin typeface="Century Gothic" panose="020B0502020202020204" pitchFamily="34" charset="0"/>
            </a:rPr>
            <a:t>Entertainment industry support</a:t>
          </a:r>
          <a:endParaRPr lang="en-US" sz="1400" kern="1200" dirty="0">
            <a:latin typeface="Century Gothic" panose="020B0502020202020204" pitchFamily="34" charset="0"/>
          </a:endParaRPr>
        </a:p>
      </dsp:txBody>
      <dsp:txXfrm>
        <a:off x="174748" y="1970907"/>
        <a:ext cx="4158198" cy="1299436"/>
      </dsp:txXfrm>
    </dsp:sp>
    <dsp:sp modelId="{FF9402F8-FC0A-43E5-843C-6E2710033ACB}">
      <dsp:nvSpPr>
        <dsp:cNvPr id="0" name=""/>
        <dsp:cNvSpPr/>
      </dsp:nvSpPr>
      <dsp:spPr>
        <a:xfrm>
          <a:off x="1490" y="1783211"/>
          <a:ext cx="909605" cy="1364408"/>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6000" r="-36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62E207E0-DC79-4AB8-A5EF-F8C93539C598}">
      <dsp:nvSpPr>
        <dsp:cNvPr id="0" name=""/>
        <dsp:cNvSpPr/>
      </dsp:nvSpPr>
      <dsp:spPr>
        <a:xfrm>
          <a:off x="4755711" y="1970907"/>
          <a:ext cx="4158198" cy="129943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80152"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a:latin typeface="Century Gothic" panose="020B0502020202020204" pitchFamily="34" charset="0"/>
            </a:rPr>
            <a:t>Individual and group instruction</a:t>
          </a:r>
          <a:endParaRPr lang="en-US" sz="1800" kern="1200" dirty="0">
            <a:latin typeface="Century Gothic" panose="020B0502020202020204" pitchFamily="34" charset="0"/>
          </a:endParaRPr>
        </a:p>
        <a:p>
          <a:pPr marL="114300" lvl="1" indent="-114300" algn="l" defTabSz="622300" rtl="0">
            <a:lnSpc>
              <a:spcPct val="90000"/>
            </a:lnSpc>
            <a:spcBef>
              <a:spcPct val="0"/>
            </a:spcBef>
            <a:spcAft>
              <a:spcPct val="15000"/>
            </a:spcAft>
            <a:buChar char="•"/>
          </a:pPr>
          <a:r>
            <a:rPr lang="en-US" sz="1400" kern="1200">
              <a:latin typeface="Century Gothic" panose="020B0502020202020204" pitchFamily="34" charset="0"/>
            </a:rPr>
            <a:t>Interventions to counsel and educate</a:t>
          </a:r>
          <a:endParaRPr lang="en-US" sz="1400" kern="1200" dirty="0">
            <a:latin typeface="Century Gothic" panose="020B0502020202020204" pitchFamily="34" charset="0"/>
          </a:endParaRPr>
        </a:p>
      </dsp:txBody>
      <dsp:txXfrm>
        <a:off x="4755711" y="1970907"/>
        <a:ext cx="4158198" cy="1299436"/>
      </dsp:txXfrm>
    </dsp:sp>
    <dsp:sp modelId="{0B91FA71-0E05-44D8-822D-3E7F9A0CD07C}">
      <dsp:nvSpPr>
        <dsp:cNvPr id="0" name=""/>
        <dsp:cNvSpPr/>
      </dsp:nvSpPr>
      <dsp:spPr>
        <a:xfrm>
          <a:off x="4582453" y="1783211"/>
          <a:ext cx="909605" cy="1364408"/>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63000" r="-63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9B8D03C2-7824-44DC-80E2-B2E35C86BAA1}">
      <dsp:nvSpPr>
        <dsp:cNvPr id="0" name=""/>
        <dsp:cNvSpPr/>
      </dsp:nvSpPr>
      <dsp:spPr>
        <a:xfrm>
          <a:off x="174748" y="3524746"/>
          <a:ext cx="4158198" cy="146345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80152"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a:latin typeface="Century Gothic" panose="020B0502020202020204" pitchFamily="34" charset="0"/>
            </a:rPr>
            <a:t>Paid, earned and social media</a:t>
          </a:r>
          <a:endParaRPr lang="en-US" sz="1800" kern="1200" dirty="0">
            <a:latin typeface="Century Gothic" panose="020B0502020202020204" pitchFamily="34" charset="0"/>
          </a:endParaRPr>
        </a:p>
        <a:p>
          <a:pPr marL="114300" lvl="1" indent="-114300" algn="l" defTabSz="622300" rtl="0">
            <a:lnSpc>
              <a:spcPct val="90000"/>
            </a:lnSpc>
            <a:spcBef>
              <a:spcPct val="0"/>
            </a:spcBef>
            <a:spcAft>
              <a:spcPct val="15000"/>
            </a:spcAft>
            <a:buChar char="•"/>
          </a:pPr>
          <a:r>
            <a:rPr lang="en-US" sz="1400" kern="1200" dirty="0">
              <a:latin typeface="Century Gothic" panose="020B0502020202020204" pitchFamily="34" charset="0"/>
            </a:rPr>
            <a:t>Advertising</a:t>
          </a:r>
        </a:p>
        <a:p>
          <a:pPr marL="114300" lvl="1" indent="-114300" algn="l" defTabSz="622300" rtl="0">
            <a:lnSpc>
              <a:spcPct val="90000"/>
            </a:lnSpc>
            <a:spcBef>
              <a:spcPct val="0"/>
            </a:spcBef>
            <a:spcAft>
              <a:spcPct val="15000"/>
            </a:spcAft>
            <a:buChar char="•"/>
          </a:pPr>
          <a:r>
            <a:rPr lang="en-US" sz="1400" kern="1200">
              <a:latin typeface="Century Gothic" panose="020B0502020202020204" pitchFamily="34" charset="0"/>
            </a:rPr>
            <a:t>Editorial influence</a:t>
          </a:r>
          <a:endParaRPr lang="en-US" sz="1400" kern="1200" dirty="0">
            <a:latin typeface="Century Gothic" panose="020B0502020202020204" pitchFamily="34" charset="0"/>
          </a:endParaRPr>
        </a:p>
        <a:p>
          <a:pPr marL="114300" lvl="1" indent="-114300" algn="l" defTabSz="622300" rtl="0">
            <a:lnSpc>
              <a:spcPct val="90000"/>
            </a:lnSpc>
            <a:spcBef>
              <a:spcPct val="0"/>
            </a:spcBef>
            <a:spcAft>
              <a:spcPct val="15000"/>
            </a:spcAft>
            <a:buChar char="•"/>
          </a:pPr>
          <a:r>
            <a:rPr lang="en-US" sz="1400" kern="1200" dirty="0">
              <a:latin typeface="Century Gothic" panose="020B0502020202020204" pitchFamily="34" charset="0"/>
            </a:rPr>
            <a:t>Grassroots media</a:t>
          </a:r>
        </a:p>
      </dsp:txBody>
      <dsp:txXfrm>
        <a:off x="174748" y="3524746"/>
        <a:ext cx="4158198" cy="1463451"/>
      </dsp:txXfrm>
    </dsp:sp>
    <dsp:sp modelId="{717BBD0F-C0C2-47AE-9D0B-569BA6B89B03}">
      <dsp:nvSpPr>
        <dsp:cNvPr id="0" name=""/>
        <dsp:cNvSpPr/>
      </dsp:nvSpPr>
      <dsp:spPr>
        <a:xfrm>
          <a:off x="1490" y="3419057"/>
          <a:ext cx="909605" cy="1364408"/>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63000" r="-63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BC5D9A8A-D1B3-4ECC-B6FF-23EBD21AC9DF}">
      <dsp:nvSpPr>
        <dsp:cNvPr id="0" name=""/>
        <dsp:cNvSpPr/>
      </dsp:nvSpPr>
      <dsp:spPr>
        <a:xfrm>
          <a:off x="4755711" y="3647757"/>
          <a:ext cx="4158198" cy="129943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80152"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a:latin typeface="Century Gothic" panose="020B0502020202020204" pitchFamily="34" charset="0"/>
            </a:rPr>
            <a:t>Owned media</a:t>
          </a:r>
          <a:endParaRPr lang="en-US" sz="1800" kern="1200" dirty="0">
            <a:latin typeface="Century Gothic" panose="020B0502020202020204" pitchFamily="34" charset="0"/>
          </a:endParaRPr>
        </a:p>
        <a:p>
          <a:pPr marL="114300" lvl="1" indent="-114300" algn="l" defTabSz="622300" rtl="0">
            <a:lnSpc>
              <a:spcPct val="90000"/>
            </a:lnSpc>
            <a:spcBef>
              <a:spcPct val="0"/>
            </a:spcBef>
            <a:spcAft>
              <a:spcPct val="15000"/>
            </a:spcAft>
            <a:buChar char="•"/>
          </a:pPr>
          <a:r>
            <a:rPr lang="en-US" sz="1400" kern="1200" dirty="0">
              <a:latin typeface="Century Gothic" panose="020B0502020202020204" pitchFamily="34" charset="0"/>
            </a:rPr>
            <a:t>Fully-owned media</a:t>
          </a:r>
        </a:p>
        <a:p>
          <a:pPr marL="114300" lvl="1" indent="-114300" algn="l" defTabSz="622300" rtl="0">
            <a:lnSpc>
              <a:spcPct val="90000"/>
            </a:lnSpc>
            <a:spcBef>
              <a:spcPct val="0"/>
            </a:spcBef>
            <a:spcAft>
              <a:spcPct val="15000"/>
            </a:spcAft>
            <a:buChar char="•"/>
          </a:pPr>
          <a:r>
            <a:rPr lang="en-US" sz="1400" kern="1200" dirty="0">
              <a:latin typeface="Century Gothic" panose="020B0502020202020204" pitchFamily="34" charset="0"/>
            </a:rPr>
            <a:t>Partially-owned media</a:t>
          </a:r>
        </a:p>
      </dsp:txBody>
      <dsp:txXfrm>
        <a:off x="4755711" y="3647757"/>
        <a:ext cx="4158198" cy="1299436"/>
      </dsp:txXfrm>
    </dsp:sp>
    <dsp:sp modelId="{A9BE93BE-5F83-4AD5-B2AD-A426C385C658}">
      <dsp:nvSpPr>
        <dsp:cNvPr id="0" name=""/>
        <dsp:cNvSpPr/>
      </dsp:nvSpPr>
      <dsp:spPr>
        <a:xfrm>
          <a:off x="4582453" y="3460061"/>
          <a:ext cx="909605" cy="1364408"/>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63000" r="-63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A5157-7019-4CCF-BB2B-0EFB576842E1}">
      <dsp:nvSpPr>
        <dsp:cNvPr id="0" name=""/>
        <dsp:cNvSpPr/>
      </dsp:nvSpPr>
      <dsp:spPr>
        <a:xfrm>
          <a:off x="0" y="0"/>
          <a:ext cx="8458200" cy="1752600"/>
        </a:xfrm>
        <a:prstGeom prst="rect">
          <a:avLst/>
        </a:prstGeom>
        <a:solidFill>
          <a:srgbClr val="0040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lang="en-US" sz="2400" kern="1200" dirty="0">
              <a:solidFill>
                <a:schemeClr val="bg1"/>
              </a:solidFill>
              <a:latin typeface="Century Gothic" pitchFamily="34" charset="0"/>
            </a:rPr>
            <a:t>Sections include:</a:t>
          </a:r>
        </a:p>
      </dsp:txBody>
      <dsp:txXfrm>
        <a:off x="0" y="0"/>
        <a:ext cx="8458200" cy="946404"/>
      </dsp:txXfrm>
    </dsp:sp>
    <dsp:sp modelId="{3B056A19-D1B1-460B-AE71-4C54380D530B}">
      <dsp:nvSpPr>
        <dsp:cNvPr id="0" name=""/>
        <dsp:cNvSpPr/>
      </dsp:nvSpPr>
      <dsp:spPr>
        <a:xfrm>
          <a:off x="1032" y="911352"/>
          <a:ext cx="1691227" cy="806196"/>
        </a:xfrm>
        <a:prstGeom prst="rect">
          <a:avLst/>
        </a:prstGeom>
        <a:solidFill>
          <a:srgbClr val="0096D6">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rtl="0">
            <a:lnSpc>
              <a:spcPct val="90000"/>
            </a:lnSpc>
            <a:spcBef>
              <a:spcPct val="0"/>
            </a:spcBef>
            <a:spcAft>
              <a:spcPct val="35000"/>
            </a:spcAft>
            <a:buNone/>
          </a:pPr>
          <a:r>
            <a:rPr lang="en-US" sz="1300" kern="1200" dirty="0">
              <a:solidFill>
                <a:schemeClr val="bg1"/>
              </a:solidFill>
              <a:latin typeface="Century Gothic" pitchFamily="34" charset="0"/>
            </a:rPr>
            <a:t>Background and Justification</a:t>
          </a:r>
        </a:p>
      </dsp:txBody>
      <dsp:txXfrm>
        <a:off x="1032" y="911352"/>
        <a:ext cx="1691227" cy="806196"/>
      </dsp:txXfrm>
    </dsp:sp>
    <dsp:sp modelId="{AF471C53-F8AF-4A0F-90C1-DB52376A6063}">
      <dsp:nvSpPr>
        <dsp:cNvPr id="0" name=""/>
        <dsp:cNvSpPr/>
      </dsp:nvSpPr>
      <dsp:spPr>
        <a:xfrm>
          <a:off x="1692259" y="911352"/>
          <a:ext cx="1691227" cy="806196"/>
        </a:xfrm>
        <a:prstGeom prst="rect">
          <a:avLst/>
        </a:prstGeom>
        <a:solidFill>
          <a:srgbClr val="0096D6">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rtl="0">
            <a:lnSpc>
              <a:spcPct val="90000"/>
            </a:lnSpc>
            <a:spcBef>
              <a:spcPct val="0"/>
            </a:spcBef>
            <a:spcAft>
              <a:spcPct val="35000"/>
            </a:spcAft>
            <a:buNone/>
          </a:pPr>
          <a:r>
            <a:rPr lang="en-US" sz="1300" kern="1200" dirty="0">
              <a:solidFill>
                <a:schemeClr val="bg1"/>
              </a:solidFill>
              <a:latin typeface="Century Gothic" pitchFamily="34" charset="0"/>
            </a:rPr>
            <a:t>Health, Behavioral and Communication Objectives</a:t>
          </a:r>
        </a:p>
      </dsp:txBody>
      <dsp:txXfrm>
        <a:off x="1692259" y="911352"/>
        <a:ext cx="1691227" cy="806196"/>
      </dsp:txXfrm>
    </dsp:sp>
    <dsp:sp modelId="{A8D55F2F-1500-4CFA-B92B-E50EA25A5BAE}">
      <dsp:nvSpPr>
        <dsp:cNvPr id="0" name=""/>
        <dsp:cNvSpPr/>
      </dsp:nvSpPr>
      <dsp:spPr>
        <a:xfrm>
          <a:off x="3383486" y="911352"/>
          <a:ext cx="1691227" cy="806196"/>
        </a:xfrm>
        <a:prstGeom prst="rect">
          <a:avLst/>
        </a:prstGeom>
        <a:solidFill>
          <a:srgbClr val="0096D6">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rtl="0">
            <a:lnSpc>
              <a:spcPct val="90000"/>
            </a:lnSpc>
            <a:spcBef>
              <a:spcPct val="0"/>
            </a:spcBef>
            <a:spcAft>
              <a:spcPct val="35000"/>
            </a:spcAft>
            <a:buNone/>
          </a:pPr>
          <a:r>
            <a:rPr lang="en-US" sz="1300" kern="1200" dirty="0">
              <a:solidFill>
                <a:schemeClr val="bg1"/>
              </a:solidFill>
              <a:latin typeface="Century Gothic" pitchFamily="34" charset="0"/>
            </a:rPr>
            <a:t>Audiences</a:t>
          </a:r>
        </a:p>
      </dsp:txBody>
      <dsp:txXfrm>
        <a:off x="3383486" y="911352"/>
        <a:ext cx="1691227" cy="806196"/>
      </dsp:txXfrm>
    </dsp:sp>
    <dsp:sp modelId="{3C1E2AC5-DC45-4E2D-AFC0-CA344C9BEEBE}">
      <dsp:nvSpPr>
        <dsp:cNvPr id="0" name=""/>
        <dsp:cNvSpPr/>
      </dsp:nvSpPr>
      <dsp:spPr>
        <a:xfrm>
          <a:off x="5074713" y="911352"/>
          <a:ext cx="1691227" cy="806196"/>
        </a:xfrm>
        <a:prstGeom prst="rect">
          <a:avLst/>
        </a:prstGeom>
        <a:solidFill>
          <a:srgbClr val="0096D6">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rtl="0">
            <a:lnSpc>
              <a:spcPct val="90000"/>
            </a:lnSpc>
            <a:spcBef>
              <a:spcPct val="0"/>
            </a:spcBef>
            <a:spcAft>
              <a:spcPct val="35000"/>
            </a:spcAft>
            <a:buNone/>
          </a:pPr>
          <a:r>
            <a:rPr lang="en-US" sz="1300" kern="1200" dirty="0">
              <a:solidFill>
                <a:schemeClr val="bg1"/>
              </a:solidFill>
              <a:latin typeface="Century Gothic" pitchFamily="34" charset="0"/>
            </a:rPr>
            <a:t>Media Plan Tactics and Timeline</a:t>
          </a:r>
        </a:p>
      </dsp:txBody>
      <dsp:txXfrm>
        <a:off x="5074713" y="911352"/>
        <a:ext cx="1691227" cy="806196"/>
      </dsp:txXfrm>
    </dsp:sp>
    <dsp:sp modelId="{1F4AAF86-F0D6-4CEC-AAE8-27CD425D1402}">
      <dsp:nvSpPr>
        <dsp:cNvPr id="0" name=""/>
        <dsp:cNvSpPr/>
      </dsp:nvSpPr>
      <dsp:spPr>
        <a:xfrm>
          <a:off x="6765940" y="911352"/>
          <a:ext cx="1691227" cy="806196"/>
        </a:xfrm>
        <a:prstGeom prst="rect">
          <a:avLst/>
        </a:prstGeom>
        <a:solidFill>
          <a:srgbClr val="0096D6">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rtl="0">
            <a:lnSpc>
              <a:spcPct val="90000"/>
            </a:lnSpc>
            <a:spcBef>
              <a:spcPct val="0"/>
            </a:spcBef>
            <a:spcAft>
              <a:spcPct val="35000"/>
            </a:spcAft>
            <a:buNone/>
          </a:pPr>
          <a:r>
            <a:rPr lang="en-US" sz="1300" kern="1200" dirty="0">
              <a:solidFill>
                <a:schemeClr val="bg1"/>
              </a:solidFill>
              <a:latin typeface="Century Gothic" pitchFamily="34" charset="0"/>
            </a:rPr>
            <a:t>Evaluation</a:t>
          </a:r>
        </a:p>
      </dsp:txBody>
      <dsp:txXfrm>
        <a:off x="6765940" y="911352"/>
        <a:ext cx="1691227" cy="80619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6DD22-67AF-411A-B6BF-0453DC6F122C}">
      <dsp:nvSpPr>
        <dsp:cNvPr id="0" name=""/>
        <dsp:cNvSpPr/>
      </dsp:nvSpPr>
      <dsp:spPr>
        <a:xfrm>
          <a:off x="0" y="2209"/>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3B0AF2-22C0-4115-9928-852E67326C5B}">
      <dsp:nvSpPr>
        <dsp:cNvPr id="0" name=""/>
        <dsp:cNvSpPr/>
      </dsp:nvSpPr>
      <dsp:spPr>
        <a:xfrm>
          <a:off x="0" y="2209"/>
          <a:ext cx="8229600" cy="753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rtl="0">
            <a:lnSpc>
              <a:spcPct val="90000"/>
            </a:lnSpc>
            <a:spcBef>
              <a:spcPct val="0"/>
            </a:spcBef>
            <a:spcAft>
              <a:spcPct val="35000"/>
            </a:spcAft>
            <a:buNone/>
          </a:pPr>
          <a:r>
            <a:rPr lang="en-US" sz="3400" kern="1200">
              <a:solidFill>
                <a:srgbClr val="004065"/>
              </a:solidFill>
              <a:latin typeface="Century Gothic" panose="020B0502020202020204" pitchFamily="34" charset="0"/>
            </a:rPr>
            <a:t>Morbidity</a:t>
          </a:r>
        </a:p>
      </dsp:txBody>
      <dsp:txXfrm>
        <a:off x="0" y="2209"/>
        <a:ext cx="8229600" cy="753590"/>
      </dsp:txXfrm>
    </dsp:sp>
    <dsp:sp modelId="{2329496F-40D8-4DF8-9482-499B9D7D52BD}">
      <dsp:nvSpPr>
        <dsp:cNvPr id="0" name=""/>
        <dsp:cNvSpPr/>
      </dsp:nvSpPr>
      <dsp:spPr>
        <a:xfrm>
          <a:off x="0" y="755800"/>
          <a:ext cx="8229600" cy="0"/>
        </a:xfrm>
        <a:prstGeom prst="line">
          <a:avLst/>
        </a:prstGeom>
        <a:solidFill>
          <a:schemeClr val="accent1">
            <a:hueOff val="0"/>
            <a:satOff val="0"/>
            <a:lumOff val="0"/>
            <a:alphaOff val="0"/>
          </a:schemeClr>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sp>
    <dsp:sp modelId="{7ABD26A2-0D0C-4DF5-BA3E-3847F5C2E07D}">
      <dsp:nvSpPr>
        <dsp:cNvPr id="0" name=""/>
        <dsp:cNvSpPr/>
      </dsp:nvSpPr>
      <dsp:spPr>
        <a:xfrm>
          <a:off x="0" y="755800"/>
          <a:ext cx="8229600" cy="753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rtl="0">
            <a:lnSpc>
              <a:spcPct val="90000"/>
            </a:lnSpc>
            <a:spcBef>
              <a:spcPct val="0"/>
            </a:spcBef>
            <a:spcAft>
              <a:spcPct val="35000"/>
            </a:spcAft>
            <a:buNone/>
          </a:pPr>
          <a:r>
            <a:rPr lang="en-US" sz="3400" kern="1200">
              <a:solidFill>
                <a:srgbClr val="004065"/>
              </a:solidFill>
              <a:latin typeface="Century Gothic" panose="020B0502020202020204" pitchFamily="34" charset="0"/>
            </a:rPr>
            <a:t>Mortality</a:t>
          </a:r>
        </a:p>
      </dsp:txBody>
      <dsp:txXfrm>
        <a:off x="0" y="755800"/>
        <a:ext cx="8229600" cy="753590"/>
      </dsp:txXfrm>
    </dsp:sp>
    <dsp:sp modelId="{7298B50B-8440-479C-A167-0096F0061A4F}">
      <dsp:nvSpPr>
        <dsp:cNvPr id="0" name=""/>
        <dsp:cNvSpPr/>
      </dsp:nvSpPr>
      <dsp:spPr>
        <a:xfrm>
          <a:off x="0" y="1509390"/>
          <a:ext cx="8229600" cy="0"/>
        </a:xfrm>
        <a:prstGeom prst="line">
          <a:avLst/>
        </a:prstGeom>
        <a:solidFill>
          <a:schemeClr val="accent1">
            <a:hueOff val="0"/>
            <a:satOff val="0"/>
            <a:lumOff val="0"/>
            <a:alphaOff val="0"/>
          </a:schemeClr>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sp>
    <dsp:sp modelId="{4869713F-33AC-4D04-9FE1-D7C4E0BD35A9}">
      <dsp:nvSpPr>
        <dsp:cNvPr id="0" name=""/>
        <dsp:cNvSpPr/>
      </dsp:nvSpPr>
      <dsp:spPr>
        <a:xfrm>
          <a:off x="0" y="1509390"/>
          <a:ext cx="8229600" cy="753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rtl="0">
            <a:lnSpc>
              <a:spcPct val="90000"/>
            </a:lnSpc>
            <a:spcBef>
              <a:spcPct val="0"/>
            </a:spcBef>
            <a:spcAft>
              <a:spcPct val="35000"/>
            </a:spcAft>
            <a:buNone/>
          </a:pPr>
          <a:r>
            <a:rPr lang="en-US" sz="3400" kern="1200">
              <a:solidFill>
                <a:srgbClr val="004065"/>
              </a:solidFill>
              <a:latin typeface="Century Gothic" panose="020B0502020202020204" pitchFamily="34" charset="0"/>
            </a:rPr>
            <a:t>Severity of outcomes</a:t>
          </a:r>
        </a:p>
      </dsp:txBody>
      <dsp:txXfrm>
        <a:off x="0" y="1509390"/>
        <a:ext cx="8229600" cy="753590"/>
      </dsp:txXfrm>
    </dsp:sp>
    <dsp:sp modelId="{CE2E5CA8-B674-4168-AE60-0802C7E17534}">
      <dsp:nvSpPr>
        <dsp:cNvPr id="0" name=""/>
        <dsp:cNvSpPr/>
      </dsp:nvSpPr>
      <dsp:spPr>
        <a:xfrm>
          <a:off x="0" y="2262981"/>
          <a:ext cx="8229600" cy="0"/>
        </a:xfrm>
        <a:prstGeom prst="line">
          <a:avLst/>
        </a:prstGeom>
        <a:solidFill>
          <a:schemeClr val="accent1">
            <a:hueOff val="0"/>
            <a:satOff val="0"/>
            <a:lumOff val="0"/>
            <a:alphaOff val="0"/>
          </a:schemeClr>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sp>
    <dsp:sp modelId="{EB44DFA5-6ABC-4A78-8B36-CEDD4C04A033}">
      <dsp:nvSpPr>
        <dsp:cNvPr id="0" name=""/>
        <dsp:cNvSpPr/>
      </dsp:nvSpPr>
      <dsp:spPr>
        <a:xfrm>
          <a:off x="0" y="2262981"/>
          <a:ext cx="8229600" cy="753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rtl="0">
            <a:lnSpc>
              <a:spcPct val="90000"/>
            </a:lnSpc>
            <a:spcBef>
              <a:spcPct val="0"/>
            </a:spcBef>
            <a:spcAft>
              <a:spcPct val="35000"/>
            </a:spcAft>
            <a:buNone/>
          </a:pPr>
          <a:r>
            <a:rPr lang="en-US" sz="3400" kern="1200">
              <a:solidFill>
                <a:srgbClr val="004065"/>
              </a:solidFill>
              <a:latin typeface="Century Gothic" panose="020B0502020202020204" pitchFamily="34" charset="0"/>
            </a:rPr>
            <a:t>Populations affected </a:t>
          </a:r>
        </a:p>
      </dsp:txBody>
      <dsp:txXfrm>
        <a:off x="0" y="2262981"/>
        <a:ext cx="8229600" cy="753590"/>
      </dsp:txXfrm>
    </dsp:sp>
    <dsp:sp modelId="{1286A473-0D4D-412C-A3EE-F0F5D1B520A2}">
      <dsp:nvSpPr>
        <dsp:cNvPr id="0" name=""/>
        <dsp:cNvSpPr/>
      </dsp:nvSpPr>
      <dsp:spPr>
        <a:xfrm>
          <a:off x="0" y="3016572"/>
          <a:ext cx="8229600" cy="0"/>
        </a:xfrm>
        <a:prstGeom prst="line">
          <a:avLst/>
        </a:prstGeom>
        <a:solidFill>
          <a:schemeClr val="accent1">
            <a:hueOff val="0"/>
            <a:satOff val="0"/>
            <a:lumOff val="0"/>
            <a:alphaOff val="0"/>
          </a:schemeClr>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sp>
    <dsp:sp modelId="{9682AD31-FA6B-4EA8-9F58-B463086A974F}">
      <dsp:nvSpPr>
        <dsp:cNvPr id="0" name=""/>
        <dsp:cNvSpPr/>
      </dsp:nvSpPr>
      <dsp:spPr>
        <a:xfrm>
          <a:off x="0" y="3016572"/>
          <a:ext cx="8229600" cy="753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rtl="0">
            <a:lnSpc>
              <a:spcPct val="90000"/>
            </a:lnSpc>
            <a:spcBef>
              <a:spcPct val="0"/>
            </a:spcBef>
            <a:spcAft>
              <a:spcPct val="35000"/>
            </a:spcAft>
            <a:buNone/>
          </a:pPr>
          <a:r>
            <a:rPr lang="en-US" sz="3400" kern="1200">
              <a:solidFill>
                <a:srgbClr val="004065"/>
              </a:solidFill>
              <a:latin typeface="Century Gothic" panose="020B0502020202020204" pitchFamily="34" charset="0"/>
            </a:rPr>
            <a:t>Prevalence rates among sub-groups</a:t>
          </a:r>
        </a:p>
      </dsp:txBody>
      <dsp:txXfrm>
        <a:off x="0" y="3016572"/>
        <a:ext cx="8229600" cy="753590"/>
      </dsp:txXfrm>
    </dsp:sp>
    <dsp:sp modelId="{5A658D52-AB38-420A-AB48-42BC8B15AC37}">
      <dsp:nvSpPr>
        <dsp:cNvPr id="0" name=""/>
        <dsp:cNvSpPr/>
      </dsp:nvSpPr>
      <dsp:spPr>
        <a:xfrm>
          <a:off x="0" y="3770162"/>
          <a:ext cx="8229600" cy="0"/>
        </a:xfrm>
        <a:prstGeom prst="line">
          <a:avLst/>
        </a:prstGeom>
        <a:solidFill>
          <a:schemeClr val="accent1">
            <a:hueOff val="0"/>
            <a:satOff val="0"/>
            <a:lumOff val="0"/>
            <a:alphaOff val="0"/>
          </a:schemeClr>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sp>
    <dsp:sp modelId="{AD60E69C-D55B-4028-9B80-6AA6E93342FC}">
      <dsp:nvSpPr>
        <dsp:cNvPr id="0" name=""/>
        <dsp:cNvSpPr/>
      </dsp:nvSpPr>
      <dsp:spPr>
        <a:xfrm>
          <a:off x="0" y="3770162"/>
          <a:ext cx="8229600" cy="753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rtl="0">
            <a:lnSpc>
              <a:spcPct val="90000"/>
            </a:lnSpc>
            <a:spcBef>
              <a:spcPct val="0"/>
            </a:spcBef>
            <a:spcAft>
              <a:spcPct val="35000"/>
            </a:spcAft>
            <a:buNone/>
          </a:pPr>
          <a:r>
            <a:rPr lang="en-US" sz="3400" kern="1200" dirty="0">
              <a:solidFill>
                <a:srgbClr val="004065"/>
              </a:solidFill>
              <a:latin typeface="Century Gothic" panose="020B0502020202020204" pitchFamily="34" charset="0"/>
            </a:rPr>
            <a:t>Risk and protective factors</a:t>
          </a:r>
        </a:p>
      </dsp:txBody>
      <dsp:txXfrm>
        <a:off x="0" y="3770162"/>
        <a:ext cx="8229600" cy="75359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0B4C2D-F330-4248-975E-9585B1289B21}">
      <dsp:nvSpPr>
        <dsp:cNvPr id="0" name=""/>
        <dsp:cNvSpPr/>
      </dsp:nvSpPr>
      <dsp:spPr>
        <a:xfrm rot="5400000">
          <a:off x="5538737" y="-2399777"/>
          <a:ext cx="529308" cy="546201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rgbClr val="004065"/>
              </a:solidFill>
              <a:latin typeface="Century Gothic" panose="020B0502020202020204" pitchFamily="34" charset="0"/>
            </a:rPr>
            <a:t>Flow of information about a new product or practice</a:t>
          </a:r>
        </a:p>
      </dsp:txBody>
      <dsp:txXfrm rot="-5400000">
        <a:off x="3072384" y="92415"/>
        <a:ext cx="5436177" cy="477630"/>
      </dsp:txXfrm>
    </dsp:sp>
    <dsp:sp modelId="{45BE3FFA-6F21-49DB-A2DE-48F409866356}">
      <dsp:nvSpPr>
        <dsp:cNvPr id="0" name=""/>
        <dsp:cNvSpPr/>
      </dsp:nvSpPr>
      <dsp:spPr>
        <a:xfrm>
          <a:off x="0" y="412"/>
          <a:ext cx="3072384" cy="661635"/>
        </a:xfrm>
        <a:prstGeom prst="round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entury Gothic" panose="020B0502020202020204" pitchFamily="34" charset="0"/>
            </a:rPr>
            <a:t>Diffusion of Innovations</a:t>
          </a:r>
        </a:p>
      </dsp:txBody>
      <dsp:txXfrm>
        <a:off x="32298" y="32710"/>
        <a:ext cx="3007788" cy="597039"/>
      </dsp:txXfrm>
    </dsp:sp>
    <dsp:sp modelId="{2E18288C-9F64-4036-91C9-A24722109436}">
      <dsp:nvSpPr>
        <dsp:cNvPr id="0" name=""/>
        <dsp:cNvSpPr/>
      </dsp:nvSpPr>
      <dsp:spPr>
        <a:xfrm rot="5400000">
          <a:off x="5538737" y="-1705060"/>
          <a:ext cx="529308" cy="546201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rgbClr val="004065"/>
              </a:solidFill>
              <a:latin typeface="Century Gothic" panose="020B0502020202020204" pitchFamily="34" charset="0"/>
            </a:rPr>
            <a:t>Interaction between the message, motivation and ability in the processing of information</a:t>
          </a:r>
        </a:p>
      </dsp:txBody>
      <dsp:txXfrm rot="-5400000">
        <a:off x="3072384" y="787132"/>
        <a:ext cx="5436177" cy="477630"/>
      </dsp:txXfrm>
    </dsp:sp>
    <dsp:sp modelId="{25B7FA4B-3334-44B5-B630-34EF12D44CB3}">
      <dsp:nvSpPr>
        <dsp:cNvPr id="0" name=""/>
        <dsp:cNvSpPr/>
      </dsp:nvSpPr>
      <dsp:spPr>
        <a:xfrm>
          <a:off x="0" y="695129"/>
          <a:ext cx="3072384" cy="661635"/>
        </a:xfrm>
        <a:prstGeom prst="round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entury Gothic" panose="020B0502020202020204" pitchFamily="34" charset="0"/>
            </a:rPr>
            <a:t>Elaboration Likelihood Model</a:t>
          </a:r>
        </a:p>
      </dsp:txBody>
      <dsp:txXfrm>
        <a:off x="32298" y="727427"/>
        <a:ext cx="3007788" cy="597039"/>
      </dsp:txXfrm>
    </dsp:sp>
    <dsp:sp modelId="{DFF2408A-E19A-4E2F-B215-87F6E69697A7}">
      <dsp:nvSpPr>
        <dsp:cNvPr id="0" name=""/>
        <dsp:cNvSpPr/>
      </dsp:nvSpPr>
      <dsp:spPr>
        <a:xfrm rot="5400000">
          <a:off x="5538737" y="-1010343"/>
          <a:ext cx="529308" cy="546201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rgbClr val="004065"/>
              </a:solidFill>
              <a:latin typeface="Century Gothic" panose="020B0502020202020204" pitchFamily="34" charset="0"/>
            </a:rPr>
            <a:t>Perception of threat and efficacy and how they influence behavior change</a:t>
          </a:r>
        </a:p>
      </dsp:txBody>
      <dsp:txXfrm rot="-5400000">
        <a:off x="3072384" y="1481849"/>
        <a:ext cx="5436177" cy="477630"/>
      </dsp:txXfrm>
    </dsp:sp>
    <dsp:sp modelId="{9860A45B-5D3F-47A7-BD83-4A1640372639}">
      <dsp:nvSpPr>
        <dsp:cNvPr id="0" name=""/>
        <dsp:cNvSpPr/>
      </dsp:nvSpPr>
      <dsp:spPr>
        <a:xfrm>
          <a:off x="0" y="1389846"/>
          <a:ext cx="3072384" cy="661635"/>
        </a:xfrm>
        <a:prstGeom prst="round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entury Gothic" panose="020B0502020202020204" pitchFamily="34" charset="0"/>
            </a:rPr>
            <a:t>Extended Parallel Process Model</a:t>
          </a:r>
        </a:p>
      </dsp:txBody>
      <dsp:txXfrm>
        <a:off x="32298" y="1422144"/>
        <a:ext cx="3007788" cy="597039"/>
      </dsp:txXfrm>
    </dsp:sp>
    <dsp:sp modelId="{ACF50500-31F5-45A2-B755-E1A1C0321C93}">
      <dsp:nvSpPr>
        <dsp:cNvPr id="0" name=""/>
        <dsp:cNvSpPr/>
      </dsp:nvSpPr>
      <dsp:spPr>
        <a:xfrm rot="5400000">
          <a:off x="5538737" y="-315626"/>
          <a:ext cx="529308" cy="546201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rgbClr val="004065"/>
              </a:solidFill>
              <a:latin typeface="Century Gothic" panose="020B0502020202020204" pitchFamily="34" charset="0"/>
            </a:rPr>
            <a:t>Influenced by perceived susceptibility, seriousness, benefits, costs and social norms</a:t>
          </a:r>
        </a:p>
      </dsp:txBody>
      <dsp:txXfrm rot="-5400000">
        <a:off x="3072384" y="2176566"/>
        <a:ext cx="5436177" cy="477630"/>
      </dsp:txXfrm>
    </dsp:sp>
    <dsp:sp modelId="{C109CFE1-EC03-4448-BAD4-FA34B8B942E2}">
      <dsp:nvSpPr>
        <dsp:cNvPr id="0" name=""/>
        <dsp:cNvSpPr/>
      </dsp:nvSpPr>
      <dsp:spPr>
        <a:xfrm>
          <a:off x="0" y="2084563"/>
          <a:ext cx="3072384" cy="661635"/>
        </a:xfrm>
        <a:prstGeom prst="round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entury Gothic" panose="020B0502020202020204" pitchFamily="34" charset="0"/>
            </a:rPr>
            <a:t>Health Belief Model</a:t>
          </a:r>
        </a:p>
      </dsp:txBody>
      <dsp:txXfrm>
        <a:off x="32298" y="2116861"/>
        <a:ext cx="3007788" cy="597039"/>
      </dsp:txXfrm>
    </dsp:sp>
    <dsp:sp modelId="{1CCB173F-396E-4F95-94CE-3CDC6854466C}">
      <dsp:nvSpPr>
        <dsp:cNvPr id="0" name=""/>
        <dsp:cNvSpPr/>
      </dsp:nvSpPr>
      <dsp:spPr>
        <a:xfrm rot="5400000">
          <a:off x="5538737" y="379090"/>
          <a:ext cx="529308" cy="546201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rgbClr val="004065"/>
              </a:solidFill>
              <a:latin typeface="Century Gothic" panose="020B0502020202020204" pitchFamily="34" charset="0"/>
            </a:rPr>
            <a:t>Media effects depend on the behavior of the population and the relative importance of the determinants. </a:t>
          </a:r>
        </a:p>
      </dsp:txBody>
      <dsp:txXfrm rot="-5400000">
        <a:off x="3072384" y="2871283"/>
        <a:ext cx="5436177" cy="477630"/>
      </dsp:txXfrm>
    </dsp:sp>
    <dsp:sp modelId="{2FE7E656-68CE-4B17-B099-FE9AF8827DEB}">
      <dsp:nvSpPr>
        <dsp:cNvPr id="0" name=""/>
        <dsp:cNvSpPr/>
      </dsp:nvSpPr>
      <dsp:spPr>
        <a:xfrm>
          <a:off x="0" y="2779280"/>
          <a:ext cx="3072384" cy="661635"/>
        </a:xfrm>
        <a:prstGeom prst="round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entury Gothic" panose="020B0502020202020204" pitchFamily="34" charset="0"/>
            </a:rPr>
            <a:t>Integrative Behavioral Model</a:t>
          </a:r>
        </a:p>
      </dsp:txBody>
      <dsp:txXfrm>
        <a:off x="32298" y="2811578"/>
        <a:ext cx="3007788" cy="597039"/>
      </dsp:txXfrm>
    </dsp:sp>
    <dsp:sp modelId="{6F051893-27F4-445D-8EA9-FCF437127CA7}">
      <dsp:nvSpPr>
        <dsp:cNvPr id="0" name=""/>
        <dsp:cNvSpPr/>
      </dsp:nvSpPr>
      <dsp:spPr>
        <a:xfrm rot="5400000">
          <a:off x="5538737" y="1073807"/>
          <a:ext cx="529308" cy="546201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rgbClr val="004065"/>
              </a:solidFill>
              <a:latin typeface="Century Gothic" panose="020B0502020202020204" pitchFamily="34" charset="0"/>
            </a:rPr>
            <a:t>How internal and external factors influence thought and behavior</a:t>
          </a:r>
        </a:p>
      </dsp:txBody>
      <dsp:txXfrm rot="-5400000">
        <a:off x="3072384" y="3566000"/>
        <a:ext cx="5436177" cy="477630"/>
      </dsp:txXfrm>
    </dsp:sp>
    <dsp:sp modelId="{550A8F62-BEF1-40CA-A69B-E18A2537B400}">
      <dsp:nvSpPr>
        <dsp:cNvPr id="0" name=""/>
        <dsp:cNvSpPr/>
      </dsp:nvSpPr>
      <dsp:spPr>
        <a:xfrm>
          <a:off x="0" y="3473997"/>
          <a:ext cx="3072384" cy="661635"/>
        </a:xfrm>
        <a:prstGeom prst="round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entury Gothic" panose="020B0502020202020204" pitchFamily="34" charset="0"/>
            </a:rPr>
            <a:t>Social Cognitive Theory</a:t>
          </a:r>
        </a:p>
      </dsp:txBody>
      <dsp:txXfrm>
        <a:off x="32298" y="3506295"/>
        <a:ext cx="3007788" cy="597039"/>
      </dsp:txXfrm>
    </dsp:sp>
    <dsp:sp modelId="{CEC26F2F-B7F9-4A68-A409-85F635B3E68B}">
      <dsp:nvSpPr>
        <dsp:cNvPr id="0" name=""/>
        <dsp:cNvSpPr/>
      </dsp:nvSpPr>
      <dsp:spPr>
        <a:xfrm rot="5400000">
          <a:off x="5538737" y="1768524"/>
          <a:ext cx="529308" cy="546201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rgbClr val="004065"/>
              </a:solidFill>
              <a:latin typeface="Century Gothic" panose="020B0502020202020204" pitchFamily="34" charset="0"/>
            </a:rPr>
            <a:t>Stages of readiness that predict behavior change</a:t>
          </a:r>
        </a:p>
      </dsp:txBody>
      <dsp:txXfrm rot="-5400000">
        <a:off x="3072384" y="4260717"/>
        <a:ext cx="5436177" cy="477630"/>
      </dsp:txXfrm>
    </dsp:sp>
    <dsp:sp modelId="{761E3948-B658-4DC1-9C34-B90A2AF9C9FC}">
      <dsp:nvSpPr>
        <dsp:cNvPr id="0" name=""/>
        <dsp:cNvSpPr/>
      </dsp:nvSpPr>
      <dsp:spPr>
        <a:xfrm>
          <a:off x="0" y="4168714"/>
          <a:ext cx="3072384" cy="661635"/>
        </a:xfrm>
        <a:prstGeom prst="round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Century Gothic" panose="020B0502020202020204" pitchFamily="34" charset="0"/>
            </a:rPr>
            <a:t>Transtheoretical</a:t>
          </a:r>
          <a:r>
            <a:rPr lang="en-US" sz="1800" kern="1200" dirty="0">
              <a:latin typeface="Century Gothic" panose="020B0502020202020204" pitchFamily="34" charset="0"/>
            </a:rPr>
            <a:t> Model</a:t>
          </a:r>
        </a:p>
      </dsp:txBody>
      <dsp:txXfrm>
        <a:off x="32298" y="4201012"/>
        <a:ext cx="3007788" cy="59703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7DE2A5-BE63-4CB3-BC89-B05AA7FD3C65}">
      <dsp:nvSpPr>
        <dsp:cNvPr id="0" name=""/>
        <dsp:cNvSpPr/>
      </dsp:nvSpPr>
      <dsp:spPr>
        <a:xfrm>
          <a:off x="0" y="816426"/>
          <a:ext cx="8229600"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56F4CD-E5B9-41C4-88A9-A9D97AFF381C}">
      <dsp:nvSpPr>
        <dsp:cNvPr id="0" name=""/>
        <dsp:cNvSpPr/>
      </dsp:nvSpPr>
      <dsp:spPr>
        <a:xfrm>
          <a:off x="2139695" y="3248"/>
          <a:ext cx="6089904" cy="813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25" tIns="85725" rIns="85725" bIns="85725" numCol="1" spcCol="1270" anchor="b" anchorCtr="0">
          <a:noAutofit/>
        </a:bodyPr>
        <a:lstStyle/>
        <a:p>
          <a:pPr marL="0" lvl="0" indent="0" algn="l" defTabSz="2000250">
            <a:lnSpc>
              <a:spcPct val="90000"/>
            </a:lnSpc>
            <a:spcBef>
              <a:spcPct val="0"/>
            </a:spcBef>
            <a:spcAft>
              <a:spcPct val="35000"/>
            </a:spcAft>
            <a:buNone/>
          </a:pPr>
          <a:r>
            <a:rPr lang="en-US" sz="4500" kern="1200" dirty="0"/>
            <a:t> </a:t>
          </a:r>
        </a:p>
      </dsp:txBody>
      <dsp:txXfrm>
        <a:off x="2139695" y="3248"/>
        <a:ext cx="6089904" cy="813177"/>
      </dsp:txXfrm>
    </dsp:sp>
    <dsp:sp modelId="{7010A348-948A-41FC-914A-E97F29C2C724}">
      <dsp:nvSpPr>
        <dsp:cNvPr id="0" name=""/>
        <dsp:cNvSpPr/>
      </dsp:nvSpPr>
      <dsp:spPr>
        <a:xfrm>
          <a:off x="0" y="3248"/>
          <a:ext cx="2139696" cy="813177"/>
        </a:xfrm>
        <a:prstGeom prst="round2SameRect">
          <a:avLst>
            <a:gd name="adj1" fmla="val 16670"/>
            <a:gd name="adj2" fmla="val 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What is it?</a:t>
          </a:r>
        </a:p>
      </dsp:txBody>
      <dsp:txXfrm>
        <a:off x="39703" y="42951"/>
        <a:ext cx="2060290" cy="773474"/>
      </dsp:txXfrm>
    </dsp:sp>
    <dsp:sp modelId="{576F915E-3EB0-4B51-93E9-780DA294E530}">
      <dsp:nvSpPr>
        <dsp:cNvPr id="0" name=""/>
        <dsp:cNvSpPr/>
      </dsp:nvSpPr>
      <dsp:spPr>
        <a:xfrm>
          <a:off x="0" y="816426"/>
          <a:ext cx="8229600" cy="3706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228600" lvl="1" indent="-228600" algn="l" defTabSz="1066800">
            <a:lnSpc>
              <a:spcPct val="90000"/>
            </a:lnSpc>
            <a:spcBef>
              <a:spcPct val="0"/>
            </a:spcBef>
            <a:spcAft>
              <a:spcPct val="15000"/>
            </a:spcAft>
            <a:buChar char="•"/>
          </a:pPr>
          <a:r>
            <a:rPr lang="en-US" sz="2400" kern="1200" dirty="0">
              <a:solidFill>
                <a:srgbClr val="004065"/>
              </a:solidFill>
              <a:latin typeface="Century Gothic" panose="020B0502020202020204" pitchFamily="34" charset="0"/>
            </a:rPr>
            <a:t>Take a position for or against an issue or inform, or both</a:t>
          </a:r>
          <a:endParaRPr lang="en-US" sz="2400" kern="1200" dirty="0"/>
        </a:p>
        <a:p>
          <a:pPr marL="228600" lvl="1" indent="-228600" algn="l" defTabSz="1066800">
            <a:lnSpc>
              <a:spcPct val="90000"/>
            </a:lnSpc>
            <a:spcBef>
              <a:spcPct val="0"/>
            </a:spcBef>
            <a:spcAft>
              <a:spcPct val="15000"/>
            </a:spcAft>
            <a:buChar char="•"/>
          </a:pPr>
          <a:r>
            <a:rPr lang="en-US" sz="2400" kern="1200" dirty="0">
              <a:solidFill>
                <a:srgbClr val="004065"/>
              </a:solidFill>
              <a:latin typeface="Century Gothic" panose="020B0502020202020204" pitchFamily="34" charset="0"/>
            </a:rPr>
            <a:t>Convince readers by using emotions or facts, or emotions and facts combined</a:t>
          </a:r>
          <a:endParaRPr lang="en-US" sz="2400" kern="1200" dirty="0"/>
        </a:p>
        <a:p>
          <a:pPr marL="228600" lvl="1" indent="-228600" algn="l" defTabSz="1066800">
            <a:lnSpc>
              <a:spcPct val="90000"/>
            </a:lnSpc>
            <a:spcBef>
              <a:spcPct val="0"/>
            </a:spcBef>
            <a:spcAft>
              <a:spcPct val="15000"/>
            </a:spcAft>
            <a:buChar char="•"/>
          </a:pPr>
          <a:r>
            <a:rPr lang="en-US" sz="2400" kern="1200" dirty="0">
              <a:solidFill>
                <a:srgbClr val="004065"/>
              </a:solidFill>
              <a:latin typeface="Century Gothic" panose="020B0502020202020204" pitchFamily="34" charset="0"/>
            </a:rPr>
            <a:t>Short and tight, rarely longer than 300 words</a:t>
          </a:r>
          <a:endParaRPr lang="en-US" sz="2400" kern="1200" dirty="0"/>
        </a:p>
        <a:p>
          <a:pPr marL="228600" lvl="1" indent="-228600" algn="l" defTabSz="1066800">
            <a:lnSpc>
              <a:spcPct val="90000"/>
            </a:lnSpc>
            <a:spcBef>
              <a:spcPct val="0"/>
            </a:spcBef>
            <a:spcAft>
              <a:spcPct val="15000"/>
            </a:spcAft>
            <a:buChar char="•"/>
          </a:pPr>
          <a:endParaRPr lang="en-US" sz="2400" kern="1200" dirty="0"/>
        </a:p>
      </dsp:txBody>
      <dsp:txXfrm>
        <a:off x="0" y="816426"/>
        <a:ext cx="8229600" cy="370628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7DE2A5-BE63-4CB3-BC89-B05AA7FD3C65}">
      <dsp:nvSpPr>
        <dsp:cNvPr id="0" name=""/>
        <dsp:cNvSpPr/>
      </dsp:nvSpPr>
      <dsp:spPr>
        <a:xfrm>
          <a:off x="0" y="816426"/>
          <a:ext cx="8229600"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56F4CD-E5B9-41C4-88A9-A9D97AFF381C}">
      <dsp:nvSpPr>
        <dsp:cNvPr id="0" name=""/>
        <dsp:cNvSpPr/>
      </dsp:nvSpPr>
      <dsp:spPr>
        <a:xfrm>
          <a:off x="2139695" y="3248"/>
          <a:ext cx="6089904" cy="813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25" tIns="85725" rIns="85725" bIns="85725" numCol="1" spcCol="1270" anchor="b" anchorCtr="0">
          <a:noAutofit/>
        </a:bodyPr>
        <a:lstStyle/>
        <a:p>
          <a:pPr marL="0" lvl="0" indent="0" algn="l" defTabSz="2000250">
            <a:lnSpc>
              <a:spcPct val="90000"/>
            </a:lnSpc>
            <a:spcBef>
              <a:spcPct val="0"/>
            </a:spcBef>
            <a:spcAft>
              <a:spcPct val="35000"/>
            </a:spcAft>
            <a:buNone/>
          </a:pPr>
          <a:r>
            <a:rPr lang="en-US" sz="4500" kern="1200" dirty="0"/>
            <a:t> </a:t>
          </a:r>
        </a:p>
      </dsp:txBody>
      <dsp:txXfrm>
        <a:off x="2139695" y="3248"/>
        <a:ext cx="6089904" cy="813177"/>
      </dsp:txXfrm>
    </dsp:sp>
    <dsp:sp modelId="{7010A348-948A-41FC-914A-E97F29C2C724}">
      <dsp:nvSpPr>
        <dsp:cNvPr id="0" name=""/>
        <dsp:cNvSpPr/>
      </dsp:nvSpPr>
      <dsp:spPr>
        <a:xfrm>
          <a:off x="2209792" y="4"/>
          <a:ext cx="2139696" cy="813177"/>
        </a:xfrm>
        <a:prstGeom prst="round2SameRect">
          <a:avLst>
            <a:gd name="adj1" fmla="val 16670"/>
            <a:gd name="adj2" fmla="val 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Why use it?</a:t>
          </a:r>
        </a:p>
      </dsp:txBody>
      <dsp:txXfrm>
        <a:off x="2249495" y="39707"/>
        <a:ext cx="2060290" cy="773474"/>
      </dsp:txXfrm>
    </dsp:sp>
    <dsp:sp modelId="{576F915E-3EB0-4B51-93E9-780DA294E530}">
      <dsp:nvSpPr>
        <dsp:cNvPr id="0" name=""/>
        <dsp:cNvSpPr/>
      </dsp:nvSpPr>
      <dsp:spPr>
        <a:xfrm>
          <a:off x="0" y="816426"/>
          <a:ext cx="8229600" cy="3706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rgbClr val="004065"/>
              </a:solidFill>
              <a:latin typeface="Century Gothic" panose="020B0502020202020204" pitchFamily="34" charset="0"/>
            </a:rPr>
            <a:t>You are angry about something, and want others to know it</a:t>
          </a:r>
        </a:p>
        <a:p>
          <a:pPr marL="228600" lvl="1" indent="-228600" algn="l" defTabSz="889000">
            <a:lnSpc>
              <a:spcPct val="90000"/>
            </a:lnSpc>
            <a:spcBef>
              <a:spcPct val="0"/>
            </a:spcBef>
            <a:spcAft>
              <a:spcPct val="15000"/>
            </a:spcAft>
            <a:buChar char="•"/>
          </a:pPr>
          <a:r>
            <a:rPr lang="en-US" sz="2000" kern="1200" dirty="0">
              <a:solidFill>
                <a:srgbClr val="004065"/>
              </a:solidFill>
              <a:latin typeface="Century Gothic" panose="020B0502020202020204" pitchFamily="34" charset="0"/>
            </a:rPr>
            <a:t>You think that an issue is so important that you have to speak out</a:t>
          </a:r>
        </a:p>
        <a:p>
          <a:pPr marL="228600" lvl="1" indent="-228600" algn="l" defTabSz="889000">
            <a:lnSpc>
              <a:spcPct val="90000"/>
            </a:lnSpc>
            <a:spcBef>
              <a:spcPct val="0"/>
            </a:spcBef>
            <a:spcAft>
              <a:spcPct val="15000"/>
            </a:spcAft>
            <a:buChar char="•"/>
          </a:pPr>
          <a:r>
            <a:rPr lang="en-US" sz="2000" kern="1200" dirty="0">
              <a:solidFill>
                <a:srgbClr val="004065"/>
              </a:solidFill>
              <a:latin typeface="Century Gothic" panose="020B0502020202020204" pitchFamily="34" charset="0"/>
            </a:rPr>
            <a:t>Part of your group’s strategy is to persuade others to take a specific action</a:t>
          </a:r>
        </a:p>
        <a:p>
          <a:pPr marL="228600" lvl="1" indent="-228600" algn="l" defTabSz="889000">
            <a:lnSpc>
              <a:spcPct val="90000"/>
            </a:lnSpc>
            <a:spcBef>
              <a:spcPct val="0"/>
            </a:spcBef>
            <a:spcAft>
              <a:spcPct val="15000"/>
            </a:spcAft>
            <a:buChar char="•"/>
          </a:pPr>
          <a:r>
            <a:rPr lang="en-US" sz="2000" kern="1200" dirty="0">
              <a:solidFill>
                <a:srgbClr val="004065"/>
              </a:solidFill>
              <a:latin typeface="Century Gothic" panose="020B0502020202020204" pitchFamily="34" charset="0"/>
            </a:rPr>
            <a:t>Suggest an idea to others</a:t>
          </a:r>
        </a:p>
        <a:p>
          <a:pPr marL="228600" lvl="1" indent="-228600" algn="l" defTabSz="889000">
            <a:lnSpc>
              <a:spcPct val="90000"/>
            </a:lnSpc>
            <a:spcBef>
              <a:spcPct val="0"/>
            </a:spcBef>
            <a:spcAft>
              <a:spcPct val="15000"/>
            </a:spcAft>
            <a:buChar char="•"/>
          </a:pPr>
          <a:r>
            <a:rPr lang="en-US" sz="2000" kern="1200" dirty="0">
              <a:solidFill>
                <a:srgbClr val="004065"/>
              </a:solidFill>
              <a:latin typeface="Century Gothic" panose="020B0502020202020204" pitchFamily="34" charset="0"/>
            </a:rPr>
            <a:t>Influence public opinion</a:t>
          </a:r>
        </a:p>
        <a:p>
          <a:pPr marL="228600" lvl="1" indent="-228600" algn="l" defTabSz="889000">
            <a:lnSpc>
              <a:spcPct val="90000"/>
            </a:lnSpc>
            <a:spcBef>
              <a:spcPct val="0"/>
            </a:spcBef>
            <a:spcAft>
              <a:spcPct val="15000"/>
            </a:spcAft>
            <a:buChar char="•"/>
          </a:pPr>
          <a:r>
            <a:rPr lang="en-US" sz="2000" kern="1200" dirty="0">
              <a:solidFill>
                <a:srgbClr val="004065"/>
              </a:solidFill>
              <a:latin typeface="Century Gothic" panose="020B0502020202020204" pitchFamily="34" charset="0"/>
            </a:rPr>
            <a:t>Educate the general public on a specific matter</a:t>
          </a:r>
        </a:p>
        <a:p>
          <a:pPr marL="228600" lvl="1" indent="-228600" algn="l" defTabSz="889000">
            <a:lnSpc>
              <a:spcPct val="90000"/>
            </a:lnSpc>
            <a:spcBef>
              <a:spcPct val="0"/>
            </a:spcBef>
            <a:spcAft>
              <a:spcPct val="15000"/>
            </a:spcAft>
            <a:buChar char="•"/>
          </a:pPr>
          <a:r>
            <a:rPr lang="en-US" sz="2000" kern="1200" dirty="0">
              <a:solidFill>
                <a:srgbClr val="004065"/>
              </a:solidFill>
              <a:latin typeface="Century Gothic" panose="020B0502020202020204" pitchFamily="34" charset="0"/>
            </a:rPr>
            <a:t>Influence policy-makers or elected officials directly or indirectly</a:t>
          </a:r>
        </a:p>
        <a:p>
          <a:pPr marL="228600" lvl="1" indent="-228600" algn="l" defTabSz="889000">
            <a:lnSpc>
              <a:spcPct val="90000"/>
            </a:lnSpc>
            <a:spcBef>
              <a:spcPct val="0"/>
            </a:spcBef>
            <a:spcAft>
              <a:spcPct val="15000"/>
            </a:spcAft>
            <a:buChar char="•"/>
          </a:pPr>
          <a:r>
            <a:rPr lang="en-US" sz="2000" kern="1200" dirty="0">
              <a:solidFill>
                <a:srgbClr val="004065"/>
              </a:solidFill>
              <a:latin typeface="Century Gothic" panose="020B0502020202020204" pitchFamily="34" charset="0"/>
            </a:rPr>
            <a:t>Publicize the work of your group and attract volunteers or program participants</a:t>
          </a:r>
        </a:p>
      </dsp:txBody>
      <dsp:txXfrm>
        <a:off x="0" y="816426"/>
        <a:ext cx="8229600" cy="370628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7DE2A5-BE63-4CB3-BC89-B05AA7FD3C65}">
      <dsp:nvSpPr>
        <dsp:cNvPr id="0" name=""/>
        <dsp:cNvSpPr/>
      </dsp:nvSpPr>
      <dsp:spPr>
        <a:xfrm>
          <a:off x="108503" y="816426"/>
          <a:ext cx="8229600"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56F4CD-E5B9-41C4-88A9-A9D97AFF381C}">
      <dsp:nvSpPr>
        <dsp:cNvPr id="0" name=""/>
        <dsp:cNvSpPr/>
      </dsp:nvSpPr>
      <dsp:spPr>
        <a:xfrm>
          <a:off x="2248199" y="3248"/>
          <a:ext cx="6089904" cy="813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25" tIns="85725" rIns="85725" bIns="85725" numCol="1" spcCol="1270" anchor="b" anchorCtr="0">
          <a:noAutofit/>
        </a:bodyPr>
        <a:lstStyle/>
        <a:p>
          <a:pPr marL="0" lvl="0" indent="0" algn="l" defTabSz="2000250">
            <a:lnSpc>
              <a:spcPct val="90000"/>
            </a:lnSpc>
            <a:spcBef>
              <a:spcPct val="0"/>
            </a:spcBef>
            <a:spcAft>
              <a:spcPct val="35000"/>
            </a:spcAft>
            <a:buNone/>
          </a:pPr>
          <a:r>
            <a:rPr lang="en-US" sz="4500" kern="1200" dirty="0"/>
            <a:t> </a:t>
          </a:r>
        </a:p>
      </dsp:txBody>
      <dsp:txXfrm>
        <a:off x="2248199" y="3248"/>
        <a:ext cx="6089904" cy="813177"/>
      </dsp:txXfrm>
    </dsp:sp>
    <dsp:sp modelId="{7010A348-948A-41FC-914A-E97F29C2C724}">
      <dsp:nvSpPr>
        <dsp:cNvPr id="0" name=""/>
        <dsp:cNvSpPr/>
      </dsp:nvSpPr>
      <dsp:spPr>
        <a:xfrm>
          <a:off x="4392795" y="4"/>
          <a:ext cx="2573711" cy="813177"/>
        </a:xfrm>
        <a:prstGeom prst="round2SameRect">
          <a:avLst>
            <a:gd name="adj1" fmla="val 16670"/>
            <a:gd name="adj2" fmla="val 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How do I use it?</a:t>
          </a:r>
        </a:p>
      </dsp:txBody>
      <dsp:txXfrm>
        <a:off x="4432498" y="39707"/>
        <a:ext cx="2494305" cy="773474"/>
      </dsp:txXfrm>
    </dsp:sp>
    <dsp:sp modelId="{576F915E-3EB0-4B51-93E9-780DA294E530}">
      <dsp:nvSpPr>
        <dsp:cNvPr id="0" name=""/>
        <dsp:cNvSpPr/>
      </dsp:nvSpPr>
      <dsp:spPr>
        <a:xfrm>
          <a:off x="0" y="816426"/>
          <a:ext cx="8229600" cy="3706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228600" lvl="1" indent="-228600" algn="l" defTabSz="977900">
            <a:lnSpc>
              <a:spcPct val="90000"/>
            </a:lnSpc>
            <a:spcBef>
              <a:spcPct val="0"/>
            </a:spcBef>
            <a:spcAft>
              <a:spcPct val="15000"/>
            </a:spcAft>
            <a:buChar char="•"/>
          </a:pPr>
          <a:r>
            <a:rPr lang="en-US" sz="2200" kern="1200" dirty="0">
              <a:solidFill>
                <a:srgbClr val="004065"/>
              </a:solidFill>
              <a:latin typeface="Century Gothic" panose="020B0502020202020204" pitchFamily="34" charset="0"/>
            </a:rPr>
            <a:t>Open the letter with a simple salutation</a:t>
          </a:r>
        </a:p>
        <a:p>
          <a:pPr marL="228600" lvl="1" indent="-228600" algn="l" defTabSz="977900">
            <a:lnSpc>
              <a:spcPct val="90000"/>
            </a:lnSpc>
            <a:spcBef>
              <a:spcPct val="0"/>
            </a:spcBef>
            <a:spcAft>
              <a:spcPct val="15000"/>
            </a:spcAft>
            <a:buChar char="•"/>
          </a:pPr>
          <a:r>
            <a:rPr lang="en-US" sz="2200" kern="1200" dirty="0">
              <a:solidFill>
                <a:srgbClr val="004065"/>
              </a:solidFill>
              <a:latin typeface="Century Gothic" panose="020B0502020202020204" pitchFamily="34" charset="0"/>
            </a:rPr>
            <a:t>Keep your letter under 300 words</a:t>
          </a:r>
        </a:p>
        <a:p>
          <a:pPr marL="228600" lvl="1" indent="-228600" algn="l" defTabSz="977900">
            <a:lnSpc>
              <a:spcPct val="90000"/>
            </a:lnSpc>
            <a:spcBef>
              <a:spcPct val="0"/>
            </a:spcBef>
            <a:spcAft>
              <a:spcPct val="15000"/>
            </a:spcAft>
            <a:buChar char="•"/>
          </a:pPr>
          <a:r>
            <a:rPr lang="en-US" sz="2200" kern="1200" dirty="0">
              <a:solidFill>
                <a:srgbClr val="004065"/>
              </a:solidFill>
              <a:latin typeface="Century Gothic" panose="020B0502020202020204" pitchFamily="34" charset="0"/>
            </a:rPr>
            <a:t>Refer to a recent event in your community or to a recent article</a:t>
          </a:r>
        </a:p>
        <a:p>
          <a:pPr marL="228600" lvl="1" indent="-228600" algn="l" defTabSz="977900">
            <a:lnSpc>
              <a:spcPct val="90000"/>
            </a:lnSpc>
            <a:spcBef>
              <a:spcPct val="0"/>
            </a:spcBef>
            <a:spcAft>
              <a:spcPct val="15000"/>
            </a:spcAft>
            <a:buChar char="•"/>
          </a:pPr>
          <a:r>
            <a:rPr lang="en-US" sz="2200" kern="1200" dirty="0">
              <a:solidFill>
                <a:srgbClr val="004065"/>
              </a:solidFill>
              <a:effectLst/>
              <a:latin typeface="Century Gothic" panose="020B0502020202020204" pitchFamily="34" charset="0"/>
              <a:ea typeface="+mn-ea"/>
              <a:cs typeface="+mn-cs"/>
            </a:rPr>
            <a:t>Explain why the issue is important</a:t>
          </a:r>
          <a:r>
            <a:rPr lang="en-US" sz="2200" kern="1200" baseline="0" dirty="0">
              <a:solidFill>
                <a:srgbClr val="004065"/>
              </a:solidFill>
              <a:effectLst/>
              <a:latin typeface="Century Gothic" panose="020B0502020202020204" pitchFamily="34" charset="0"/>
              <a:ea typeface="+mn-ea"/>
              <a:cs typeface="+mn-cs"/>
            </a:rPr>
            <a:t> </a:t>
          </a:r>
          <a:r>
            <a:rPr lang="en-US" sz="2200" kern="1200" dirty="0">
              <a:solidFill>
                <a:srgbClr val="004065"/>
              </a:solidFill>
              <a:effectLst/>
              <a:latin typeface="Century Gothic" panose="020B0502020202020204" pitchFamily="34" charset="0"/>
              <a:ea typeface="+mn-ea"/>
              <a:cs typeface="+mn-cs"/>
            </a:rPr>
            <a:t>in the first paragraph</a:t>
          </a:r>
          <a:endParaRPr lang="en-US" sz="2200" kern="1200" dirty="0">
            <a:solidFill>
              <a:srgbClr val="004065"/>
            </a:solidFill>
            <a:latin typeface="Century Gothic" panose="020B0502020202020204" pitchFamily="34" charset="0"/>
          </a:endParaRPr>
        </a:p>
        <a:p>
          <a:pPr marL="228600" lvl="1" indent="-228600" algn="l" defTabSz="977900">
            <a:lnSpc>
              <a:spcPct val="90000"/>
            </a:lnSpc>
            <a:spcBef>
              <a:spcPct val="0"/>
            </a:spcBef>
            <a:spcAft>
              <a:spcPct val="15000"/>
            </a:spcAft>
            <a:buChar char="•"/>
          </a:pPr>
          <a:r>
            <a:rPr lang="en-US" sz="2200" kern="1200" dirty="0">
              <a:solidFill>
                <a:srgbClr val="004065"/>
              </a:solidFill>
              <a:effectLst/>
              <a:latin typeface="Century Gothic" panose="020B0502020202020204" pitchFamily="34" charset="0"/>
              <a:ea typeface="+mn-ea"/>
              <a:cs typeface="+mn-cs"/>
            </a:rPr>
            <a:t>Give evidence for any praise or criticism</a:t>
          </a:r>
          <a:endParaRPr lang="en-US" sz="2200" kern="1200" dirty="0">
            <a:solidFill>
              <a:srgbClr val="004065"/>
            </a:solidFill>
            <a:latin typeface="Century Gothic" panose="020B0502020202020204" pitchFamily="34" charset="0"/>
          </a:endParaRPr>
        </a:p>
        <a:p>
          <a:pPr marL="228600" lvl="1" indent="-228600" algn="l" defTabSz="977900">
            <a:lnSpc>
              <a:spcPct val="90000"/>
            </a:lnSpc>
            <a:spcBef>
              <a:spcPct val="0"/>
            </a:spcBef>
            <a:spcAft>
              <a:spcPct val="15000"/>
            </a:spcAft>
            <a:buChar char="•"/>
          </a:pPr>
          <a:r>
            <a:rPr lang="en-US" sz="2200" kern="1200" dirty="0">
              <a:solidFill>
                <a:srgbClr val="004065"/>
              </a:solidFill>
              <a:effectLst/>
              <a:latin typeface="Century Gothic" panose="020B0502020202020204" pitchFamily="34" charset="0"/>
              <a:ea typeface="+mn-ea"/>
              <a:cs typeface="+mn-cs"/>
            </a:rPr>
            <a:t>State your opinion about what should be done</a:t>
          </a:r>
          <a:endParaRPr lang="en-US" sz="2200" kern="1200" dirty="0">
            <a:solidFill>
              <a:srgbClr val="004065"/>
            </a:solidFill>
            <a:latin typeface="Century Gothic" panose="020B0502020202020204" pitchFamily="34" charset="0"/>
          </a:endParaRPr>
        </a:p>
        <a:p>
          <a:pPr marL="228600" lvl="1" indent="-228600" algn="l" defTabSz="977900">
            <a:lnSpc>
              <a:spcPct val="90000"/>
            </a:lnSpc>
            <a:spcBef>
              <a:spcPct val="0"/>
            </a:spcBef>
            <a:spcAft>
              <a:spcPct val="15000"/>
            </a:spcAft>
            <a:buChar char="•"/>
          </a:pPr>
          <a:r>
            <a:rPr lang="en-US" sz="2200" kern="1200" dirty="0">
              <a:solidFill>
                <a:srgbClr val="004065"/>
              </a:solidFill>
              <a:effectLst/>
              <a:latin typeface="Century Gothic" panose="020B0502020202020204" pitchFamily="34" charset="0"/>
              <a:ea typeface="+mn-ea"/>
              <a:cs typeface="+mn-cs"/>
            </a:rPr>
            <a:t>Sign the letter</a:t>
          </a:r>
          <a:endParaRPr lang="en-US" sz="2200" kern="1200" dirty="0">
            <a:solidFill>
              <a:srgbClr val="004065"/>
            </a:solidFill>
            <a:latin typeface="Century Gothic" panose="020B0502020202020204" pitchFamily="34" charset="0"/>
          </a:endParaRPr>
        </a:p>
        <a:p>
          <a:pPr marL="228600" lvl="1" indent="-228600" algn="l" defTabSz="977900">
            <a:lnSpc>
              <a:spcPct val="90000"/>
            </a:lnSpc>
            <a:spcBef>
              <a:spcPct val="0"/>
            </a:spcBef>
            <a:spcAft>
              <a:spcPct val="15000"/>
            </a:spcAft>
            <a:buChar char="•"/>
          </a:pPr>
          <a:r>
            <a:rPr lang="en-US" sz="2200" kern="1200" dirty="0">
              <a:solidFill>
                <a:srgbClr val="004065"/>
              </a:solidFill>
              <a:effectLst/>
              <a:latin typeface="Century Gothic" panose="020B0502020202020204" pitchFamily="34" charset="0"/>
              <a:ea typeface="+mn-ea"/>
              <a:cs typeface="+mn-cs"/>
            </a:rPr>
            <a:t>Include your contact information</a:t>
          </a:r>
          <a:endParaRPr lang="en-US" sz="2200" kern="1200" dirty="0">
            <a:solidFill>
              <a:srgbClr val="004065"/>
            </a:solidFill>
            <a:latin typeface="Century Gothic" panose="020B0502020202020204" pitchFamily="34" charset="0"/>
          </a:endParaRPr>
        </a:p>
      </dsp:txBody>
      <dsp:txXfrm>
        <a:off x="0" y="816426"/>
        <a:ext cx="8229600" cy="3706287"/>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840F77-FD8A-4F14-B389-EB863FA215DA}">
      <dsp:nvSpPr>
        <dsp:cNvPr id="0" name=""/>
        <dsp:cNvSpPr/>
      </dsp:nvSpPr>
      <dsp:spPr>
        <a:xfrm rot="5400000">
          <a:off x="4885673" y="-2619896"/>
          <a:ext cx="995963" cy="6237537"/>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Measures of audience or exposure</a:t>
          </a:r>
        </a:p>
        <a:p>
          <a:pPr marL="342900" lvl="2" indent="-171450" algn="l" defTabSz="711200">
            <a:lnSpc>
              <a:spcPct val="90000"/>
            </a:lnSpc>
            <a:spcBef>
              <a:spcPct val="0"/>
            </a:spcBef>
            <a:spcAft>
              <a:spcPct val="15000"/>
            </a:spcAft>
            <a:buChar char="•"/>
          </a:pPr>
          <a:r>
            <a:rPr lang="en-US" sz="1600" kern="1200" dirty="0"/>
            <a:t>Gross Rating Point (GRA) or “impressions” = reach x frequency</a:t>
          </a:r>
        </a:p>
        <a:p>
          <a:pPr marL="342900" lvl="2" indent="-171450" algn="l" defTabSz="711200">
            <a:lnSpc>
              <a:spcPct val="90000"/>
            </a:lnSpc>
            <a:spcBef>
              <a:spcPct val="0"/>
            </a:spcBef>
            <a:spcAft>
              <a:spcPct val="15000"/>
            </a:spcAft>
            <a:buChar char="•"/>
          </a:pPr>
          <a:r>
            <a:rPr lang="en-US" sz="1600" kern="1200" dirty="0"/>
            <a:t>Target Rating Point (TRA) = GRA x percentage of specific target audience</a:t>
          </a:r>
        </a:p>
      </dsp:txBody>
      <dsp:txXfrm rot="-5400000">
        <a:off x="2264887" y="49509"/>
        <a:ext cx="6188918" cy="898725"/>
      </dsp:txXfrm>
    </dsp:sp>
    <dsp:sp modelId="{1475B0BF-A43A-4E92-BD80-9295B07D841E}">
      <dsp:nvSpPr>
        <dsp:cNvPr id="0" name=""/>
        <dsp:cNvSpPr/>
      </dsp:nvSpPr>
      <dsp:spPr>
        <a:xfrm>
          <a:off x="290034" y="10715"/>
          <a:ext cx="1974851" cy="976312"/>
        </a:xfrm>
        <a:prstGeom prst="roundRect">
          <a:avLst/>
        </a:prstGeom>
        <a:solidFill>
          <a:srgbClr val="0096D6"/>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dirty="0"/>
            <a:t>Paid Media</a:t>
          </a:r>
        </a:p>
      </dsp:txBody>
      <dsp:txXfrm>
        <a:off x="337694" y="58375"/>
        <a:ext cx="1879531" cy="880992"/>
      </dsp:txXfrm>
    </dsp:sp>
    <dsp:sp modelId="{1F06CD38-73C9-41D7-BAC1-93A895CA4703}">
      <dsp:nvSpPr>
        <dsp:cNvPr id="0" name=""/>
        <dsp:cNvSpPr/>
      </dsp:nvSpPr>
      <dsp:spPr>
        <a:xfrm rot="5400000">
          <a:off x="5003093" y="-1591043"/>
          <a:ext cx="781050" cy="6249737"/>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Number of letters to the editor, blog entries published</a:t>
          </a:r>
        </a:p>
        <a:p>
          <a:pPr marL="171450" lvl="1" indent="-171450" algn="l" defTabSz="711200">
            <a:lnSpc>
              <a:spcPct val="90000"/>
            </a:lnSpc>
            <a:spcBef>
              <a:spcPct val="0"/>
            </a:spcBef>
            <a:spcAft>
              <a:spcPct val="15000"/>
            </a:spcAft>
            <a:buChar char="•"/>
          </a:pPr>
          <a:r>
            <a:rPr lang="en-US" sz="1600" kern="1200" dirty="0"/>
            <a:t>Number of radio and TV interviews</a:t>
          </a:r>
        </a:p>
        <a:p>
          <a:pPr marL="171450" lvl="1" indent="-171450" algn="l" defTabSz="711200">
            <a:lnSpc>
              <a:spcPct val="90000"/>
            </a:lnSpc>
            <a:spcBef>
              <a:spcPct val="0"/>
            </a:spcBef>
            <a:spcAft>
              <a:spcPct val="15000"/>
            </a:spcAft>
            <a:buChar char="•"/>
          </a:pPr>
          <a:r>
            <a:rPr lang="en-US" sz="1600" kern="1200" dirty="0"/>
            <a:t>Circulation numbers</a:t>
          </a:r>
        </a:p>
      </dsp:txBody>
      <dsp:txXfrm rot="-5400000">
        <a:off x="2268750" y="1181428"/>
        <a:ext cx="6211609" cy="704794"/>
      </dsp:txXfrm>
    </dsp:sp>
    <dsp:sp modelId="{7EC236A8-AD6C-42C3-AABB-28538C3E032B}">
      <dsp:nvSpPr>
        <dsp:cNvPr id="0" name=""/>
        <dsp:cNvSpPr/>
      </dsp:nvSpPr>
      <dsp:spPr>
        <a:xfrm>
          <a:off x="290034" y="1045669"/>
          <a:ext cx="1978714" cy="976312"/>
        </a:xfrm>
        <a:prstGeom prst="roundRect">
          <a:avLst/>
        </a:prstGeom>
        <a:solidFill>
          <a:srgbClr val="0096D6"/>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dirty="0"/>
            <a:t>Earned Media</a:t>
          </a:r>
        </a:p>
      </dsp:txBody>
      <dsp:txXfrm>
        <a:off x="337694" y="1093329"/>
        <a:ext cx="1883394" cy="880992"/>
      </dsp:txXfrm>
    </dsp:sp>
    <dsp:sp modelId="{B02C4FFA-831D-4929-A4E0-08F5274A53E9}">
      <dsp:nvSpPr>
        <dsp:cNvPr id="0" name=""/>
        <dsp:cNvSpPr/>
      </dsp:nvSpPr>
      <dsp:spPr>
        <a:xfrm rot="5400000">
          <a:off x="5003093" y="-565915"/>
          <a:ext cx="781050" cy="6249737"/>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Number of your posts shared by others</a:t>
          </a:r>
        </a:p>
        <a:p>
          <a:pPr marL="171450" lvl="1" indent="-171450" algn="l" defTabSz="711200">
            <a:lnSpc>
              <a:spcPct val="90000"/>
            </a:lnSpc>
            <a:spcBef>
              <a:spcPct val="0"/>
            </a:spcBef>
            <a:spcAft>
              <a:spcPct val="15000"/>
            </a:spcAft>
            <a:buChar char="•"/>
          </a:pPr>
          <a:r>
            <a:rPr lang="en-US" sz="1600" kern="1200" dirty="0"/>
            <a:t>Number of clicks on posts you shared</a:t>
          </a:r>
        </a:p>
        <a:p>
          <a:pPr marL="171450" lvl="1" indent="-171450" algn="l" defTabSz="711200">
            <a:lnSpc>
              <a:spcPct val="90000"/>
            </a:lnSpc>
            <a:spcBef>
              <a:spcPct val="0"/>
            </a:spcBef>
            <a:spcAft>
              <a:spcPct val="15000"/>
            </a:spcAft>
            <a:buChar char="•"/>
          </a:pPr>
          <a:r>
            <a:rPr lang="en-US" sz="1600" kern="1200" dirty="0"/>
            <a:t>Number of followers</a:t>
          </a:r>
        </a:p>
      </dsp:txBody>
      <dsp:txXfrm rot="-5400000">
        <a:off x="2268750" y="2206556"/>
        <a:ext cx="6211609" cy="704794"/>
      </dsp:txXfrm>
    </dsp:sp>
    <dsp:sp modelId="{0DB72060-AB8A-4210-A364-F9141F4BCD9E}">
      <dsp:nvSpPr>
        <dsp:cNvPr id="0" name=""/>
        <dsp:cNvSpPr/>
      </dsp:nvSpPr>
      <dsp:spPr>
        <a:xfrm>
          <a:off x="290034" y="2070797"/>
          <a:ext cx="1978714" cy="976312"/>
        </a:xfrm>
        <a:prstGeom prst="roundRect">
          <a:avLst/>
        </a:prstGeom>
        <a:solidFill>
          <a:srgbClr val="0096D6"/>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dirty="0"/>
            <a:t>Social/Shared Media</a:t>
          </a:r>
        </a:p>
      </dsp:txBody>
      <dsp:txXfrm>
        <a:off x="337694" y="2118457"/>
        <a:ext cx="1883394" cy="8809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81E544-45EC-4248-8302-D9E66A006890}">
      <dsp:nvSpPr>
        <dsp:cNvPr id="0" name=""/>
        <dsp:cNvSpPr/>
      </dsp:nvSpPr>
      <dsp:spPr>
        <a:xfrm>
          <a:off x="2817" y="29714"/>
          <a:ext cx="2747065" cy="511891"/>
        </a:xfrm>
        <a:prstGeom prst="rect">
          <a:avLst/>
        </a:prstGeom>
        <a:solidFill>
          <a:srgbClr val="0096D6"/>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Century Gothic" panose="020B0502020202020204" pitchFamily="34" charset="0"/>
            </a:rPr>
            <a:t>Communication alone can…</a:t>
          </a:r>
        </a:p>
      </dsp:txBody>
      <dsp:txXfrm>
        <a:off x="2817" y="29714"/>
        <a:ext cx="2747065" cy="511891"/>
      </dsp:txXfrm>
    </dsp:sp>
    <dsp:sp modelId="{19D36AEC-5C47-43CE-87EE-6B7ECFB22288}">
      <dsp:nvSpPr>
        <dsp:cNvPr id="0" name=""/>
        <dsp:cNvSpPr/>
      </dsp:nvSpPr>
      <dsp:spPr>
        <a:xfrm>
          <a:off x="2817" y="541605"/>
          <a:ext cx="2747065" cy="445788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solidFill>
                <a:srgbClr val="004065"/>
              </a:solidFill>
              <a:effectLst/>
              <a:latin typeface="+mn-lt"/>
              <a:ea typeface="+mn-ea"/>
              <a:cs typeface="+mn-cs"/>
            </a:rPr>
            <a:t>Increase the intended audience’s knowledge and awareness of a health issue, problem or solution</a:t>
          </a:r>
          <a:endParaRPr lang="en-US" sz="1400" kern="1200" dirty="0">
            <a:solidFill>
              <a:srgbClr val="004065"/>
            </a:solidFill>
          </a:endParaRPr>
        </a:p>
        <a:p>
          <a:pPr marL="114300" lvl="1" indent="-114300" algn="l" defTabSz="622300">
            <a:lnSpc>
              <a:spcPct val="90000"/>
            </a:lnSpc>
            <a:spcBef>
              <a:spcPct val="0"/>
            </a:spcBef>
            <a:spcAft>
              <a:spcPct val="15000"/>
            </a:spcAft>
            <a:buChar char="•"/>
          </a:pPr>
          <a:r>
            <a:rPr lang="en-US" sz="1400" kern="1200" dirty="0">
              <a:solidFill>
                <a:srgbClr val="004065"/>
              </a:solidFill>
              <a:effectLst/>
              <a:latin typeface="+mn-lt"/>
              <a:ea typeface="+mn-ea"/>
              <a:cs typeface="+mn-cs"/>
            </a:rPr>
            <a:t>Influence perceptions, beliefs and attitudes that may change social norms</a:t>
          </a:r>
        </a:p>
        <a:p>
          <a:pPr marL="114300" lvl="1" indent="-114300" algn="l" defTabSz="622300">
            <a:lnSpc>
              <a:spcPct val="90000"/>
            </a:lnSpc>
            <a:spcBef>
              <a:spcPct val="0"/>
            </a:spcBef>
            <a:spcAft>
              <a:spcPct val="15000"/>
            </a:spcAft>
            <a:buChar char="•"/>
          </a:pPr>
          <a:r>
            <a:rPr lang="en-US" sz="1400" kern="1200">
              <a:solidFill>
                <a:srgbClr val="004065"/>
              </a:solidFill>
              <a:effectLst/>
              <a:latin typeface="+mn-lt"/>
              <a:ea typeface="+mn-ea"/>
              <a:cs typeface="+mn-cs"/>
            </a:rPr>
            <a:t>Prompt action</a:t>
          </a:r>
          <a:endParaRPr lang="en-US" sz="1400" kern="1200" dirty="0">
            <a:solidFill>
              <a:srgbClr val="004065"/>
            </a:solidFill>
            <a:effectLst/>
            <a:latin typeface="+mn-lt"/>
            <a:ea typeface="+mn-ea"/>
            <a:cs typeface="+mn-cs"/>
          </a:endParaRPr>
        </a:p>
        <a:p>
          <a:pPr marL="114300" lvl="1" indent="-114300" algn="l" defTabSz="622300">
            <a:lnSpc>
              <a:spcPct val="90000"/>
            </a:lnSpc>
            <a:spcBef>
              <a:spcPct val="0"/>
            </a:spcBef>
            <a:spcAft>
              <a:spcPct val="15000"/>
            </a:spcAft>
            <a:buChar char="•"/>
          </a:pPr>
          <a:r>
            <a:rPr lang="en-US" sz="1400" kern="1200" dirty="0">
              <a:solidFill>
                <a:srgbClr val="004065"/>
              </a:solidFill>
              <a:effectLst/>
              <a:latin typeface="+mn-lt"/>
              <a:ea typeface="+mn-ea"/>
              <a:cs typeface="+mn-cs"/>
            </a:rPr>
            <a:t>Demonstrate or illustrate healthy skills</a:t>
          </a:r>
        </a:p>
        <a:p>
          <a:pPr marL="114300" lvl="1" indent="-114300" algn="l" defTabSz="622300">
            <a:lnSpc>
              <a:spcPct val="90000"/>
            </a:lnSpc>
            <a:spcBef>
              <a:spcPct val="0"/>
            </a:spcBef>
            <a:spcAft>
              <a:spcPct val="15000"/>
            </a:spcAft>
            <a:buChar char="•"/>
          </a:pPr>
          <a:r>
            <a:rPr lang="en-US" sz="1400" kern="1200" dirty="0">
              <a:solidFill>
                <a:srgbClr val="004065"/>
              </a:solidFill>
              <a:effectLst/>
              <a:latin typeface="+mn-lt"/>
              <a:ea typeface="+mn-ea"/>
              <a:cs typeface="+mn-cs"/>
            </a:rPr>
            <a:t>Reinforce knowledge, attitudes or behavior</a:t>
          </a:r>
        </a:p>
        <a:p>
          <a:pPr marL="114300" lvl="1" indent="-114300" algn="l" defTabSz="622300">
            <a:lnSpc>
              <a:spcPct val="90000"/>
            </a:lnSpc>
            <a:spcBef>
              <a:spcPct val="0"/>
            </a:spcBef>
            <a:spcAft>
              <a:spcPct val="15000"/>
            </a:spcAft>
            <a:buChar char="•"/>
          </a:pPr>
          <a:r>
            <a:rPr lang="en-US" sz="1400" kern="1200">
              <a:solidFill>
                <a:srgbClr val="004065"/>
              </a:solidFill>
              <a:effectLst/>
              <a:latin typeface="+mn-lt"/>
              <a:ea typeface="+mn-ea"/>
              <a:cs typeface="+mn-cs"/>
            </a:rPr>
            <a:t>Show the benefit of behavior change</a:t>
          </a:r>
          <a:endParaRPr lang="en-US" sz="1400" kern="1200" dirty="0">
            <a:solidFill>
              <a:srgbClr val="004065"/>
            </a:solidFill>
            <a:effectLst/>
            <a:latin typeface="+mn-lt"/>
            <a:ea typeface="+mn-ea"/>
            <a:cs typeface="+mn-cs"/>
          </a:endParaRPr>
        </a:p>
        <a:p>
          <a:pPr marL="114300" lvl="1" indent="-114300" algn="l" defTabSz="622300">
            <a:lnSpc>
              <a:spcPct val="90000"/>
            </a:lnSpc>
            <a:spcBef>
              <a:spcPct val="0"/>
            </a:spcBef>
            <a:spcAft>
              <a:spcPct val="15000"/>
            </a:spcAft>
            <a:buChar char="•"/>
          </a:pPr>
          <a:r>
            <a:rPr lang="en-US" sz="1400" kern="1200">
              <a:solidFill>
                <a:srgbClr val="004065"/>
              </a:solidFill>
              <a:effectLst/>
              <a:latin typeface="+mn-lt"/>
              <a:ea typeface="+mn-ea"/>
              <a:cs typeface="+mn-cs"/>
            </a:rPr>
            <a:t>Advocate a position on a health issue or policy</a:t>
          </a:r>
          <a:endParaRPr lang="en-US" sz="1400" kern="1200" dirty="0">
            <a:solidFill>
              <a:srgbClr val="004065"/>
            </a:solidFill>
            <a:effectLst/>
            <a:latin typeface="+mn-lt"/>
            <a:ea typeface="+mn-ea"/>
            <a:cs typeface="+mn-cs"/>
          </a:endParaRPr>
        </a:p>
        <a:p>
          <a:pPr marL="114300" lvl="1" indent="-114300" algn="l" defTabSz="622300">
            <a:lnSpc>
              <a:spcPct val="90000"/>
            </a:lnSpc>
            <a:spcBef>
              <a:spcPct val="0"/>
            </a:spcBef>
            <a:spcAft>
              <a:spcPct val="15000"/>
            </a:spcAft>
            <a:buChar char="•"/>
          </a:pPr>
          <a:r>
            <a:rPr lang="en-US" sz="1400" kern="1200">
              <a:solidFill>
                <a:srgbClr val="004065"/>
              </a:solidFill>
              <a:effectLst/>
              <a:latin typeface="+mn-lt"/>
              <a:ea typeface="+mn-ea"/>
              <a:cs typeface="+mn-cs"/>
            </a:rPr>
            <a:t>Increase demand or support for health services</a:t>
          </a:r>
          <a:endParaRPr lang="en-US" sz="1400" kern="1200" dirty="0">
            <a:solidFill>
              <a:srgbClr val="004065"/>
            </a:solidFill>
            <a:effectLst/>
            <a:latin typeface="+mn-lt"/>
            <a:ea typeface="+mn-ea"/>
            <a:cs typeface="+mn-cs"/>
          </a:endParaRPr>
        </a:p>
        <a:p>
          <a:pPr marL="114300" lvl="1" indent="-114300" algn="l" defTabSz="622300">
            <a:lnSpc>
              <a:spcPct val="90000"/>
            </a:lnSpc>
            <a:spcBef>
              <a:spcPct val="0"/>
            </a:spcBef>
            <a:spcAft>
              <a:spcPct val="15000"/>
            </a:spcAft>
            <a:buChar char="•"/>
          </a:pPr>
          <a:r>
            <a:rPr lang="en-US" sz="1400" kern="1200">
              <a:solidFill>
                <a:srgbClr val="004065"/>
              </a:solidFill>
              <a:effectLst/>
              <a:latin typeface="+mn-lt"/>
              <a:ea typeface="+mn-ea"/>
              <a:cs typeface="+mn-cs"/>
            </a:rPr>
            <a:t>Refute myths and misconceptions</a:t>
          </a:r>
          <a:endParaRPr lang="en-US" sz="1400" kern="1200" dirty="0">
            <a:solidFill>
              <a:srgbClr val="004065"/>
            </a:solidFill>
            <a:effectLst/>
            <a:latin typeface="+mn-lt"/>
            <a:ea typeface="+mn-ea"/>
            <a:cs typeface="+mn-cs"/>
          </a:endParaRPr>
        </a:p>
        <a:p>
          <a:pPr marL="114300" lvl="1" indent="-114300" algn="l" defTabSz="622300">
            <a:lnSpc>
              <a:spcPct val="90000"/>
            </a:lnSpc>
            <a:spcBef>
              <a:spcPct val="0"/>
            </a:spcBef>
            <a:spcAft>
              <a:spcPct val="15000"/>
            </a:spcAft>
            <a:buChar char="•"/>
          </a:pPr>
          <a:r>
            <a:rPr lang="en-US" sz="1400" kern="1200" dirty="0">
              <a:solidFill>
                <a:srgbClr val="004065"/>
              </a:solidFill>
              <a:effectLst/>
              <a:latin typeface="+mn-lt"/>
              <a:ea typeface="+mn-ea"/>
              <a:cs typeface="+mn-cs"/>
            </a:rPr>
            <a:t>Strengthen organizational relationships</a:t>
          </a:r>
        </a:p>
      </dsp:txBody>
      <dsp:txXfrm>
        <a:off x="2817" y="541605"/>
        <a:ext cx="2747065" cy="4457880"/>
      </dsp:txXfrm>
    </dsp:sp>
    <dsp:sp modelId="{21B2E770-CE9D-427C-A2F3-7882081F9184}">
      <dsp:nvSpPr>
        <dsp:cNvPr id="0" name=""/>
        <dsp:cNvSpPr/>
      </dsp:nvSpPr>
      <dsp:spPr>
        <a:xfrm>
          <a:off x="3134472" y="29714"/>
          <a:ext cx="2747065" cy="511891"/>
        </a:xfrm>
        <a:prstGeom prst="rect">
          <a:avLst/>
        </a:prstGeom>
        <a:solidFill>
          <a:srgbClr val="0096D6"/>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effectLst/>
              <a:latin typeface="Century Gothic" panose="020B0502020202020204" pitchFamily="34" charset="0"/>
              <a:ea typeface="+mn-ea"/>
              <a:cs typeface="+mn-cs"/>
            </a:rPr>
            <a:t>Communication + other strategies can…</a:t>
          </a:r>
          <a:endParaRPr lang="en-US" sz="1400" b="1" kern="1200" dirty="0">
            <a:solidFill>
              <a:schemeClr val="bg1"/>
            </a:solidFill>
            <a:latin typeface="Century Gothic" panose="020B0502020202020204" pitchFamily="34" charset="0"/>
          </a:endParaRPr>
        </a:p>
      </dsp:txBody>
      <dsp:txXfrm>
        <a:off x="3134472" y="29714"/>
        <a:ext cx="2747065" cy="511891"/>
      </dsp:txXfrm>
    </dsp:sp>
    <dsp:sp modelId="{D2975A7C-313B-4948-A73D-4C62CD40A588}">
      <dsp:nvSpPr>
        <dsp:cNvPr id="0" name=""/>
        <dsp:cNvSpPr/>
      </dsp:nvSpPr>
      <dsp:spPr>
        <a:xfrm>
          <a:off x="3134472" y="541605"/>
          <a:ext cx="2747065" cy="445788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solidFill>
                <a:srgbClr val="004065"/>
              </a:solidFill>
              <a:effectLst/>
              <a:latin typeface="+mn-lt"/>
              <a:ea typeface="+mn-ea"/>
              <a:cs typeface="+mn-cs"/>
            </a:rPr>
            <a:t>Cause sustained change in which an individual adopts and maintains a new health behavior or an organization adopts and maintains a new policy direction</a:t>
          </a:r>
          <a:endParaRPr lang="en-US" sz="1400" kern="1200" dirty="0">
            <a:solidFill>
              <a:srgbClr val="004065"/>
            </a:solidFill>
          </a:endParaRPr>
        </a:p>
        <a:p>
          <a:pPr marL="114300" lvl="1" indent="-114300" algn="l" defTabSz="622300">
            <a:lnSpc>
              <a:spcPct val="90000"/>
            </a:lnSpc>
            <a:spcBef>
              <a:spcPct val="0"/>
            </a:spcBef>
            <a:spcAft>
              <a:spcPct val="15000"/>
            </a:spcAft>
            <a:buChar char="•"/>
          </a:pPr>
          <a:r>
            <a:rPr lang="en-US" sz="1400" kern="1200" dirty="0">
              <a:solidFill>
                <a:srgbClr val="004065"/>
              </a:solidFill>
              <a:effectLst/>
              <a:latin typeface="+mn-lt"/>
              <a:ea typeface="+mn-ea"/>
              <a:cs typeface="+mn-cs"/>
            </a:rPr>
            <a:t>Overcome barriers/systematic problems, such as insufficient access to care</a:t>
          </a:r>
        </a:p>
      </dsp:txBody>
      <dsp:txXfrm>
        <a:off x="3134472" y="541605"/>
        <a:ext cx="2747065" cy="4457880"/>
      </dsp:txXfrm>
    </dsp:sp>
    <dsp:sp modelId="{97A8C17C-1E9B-4199-9B90-7562E8C4F4E0}">
      <dsp:nvSpPr>
        <dsp:cNvPr id="0" name=""/>
        <dsp:cNvSpPr/>
      </dsp:nvSpPr>
      <dsp:spPr>
        <a:xfrm>
          <a:off x="6266126" y="29714"/>
          <a:ext cx="2747065" cy="511891"/>
        </a:xfrm>
        <a:prstGeom prst="rect">
          <a:avLst/>
        </a:prstGeom>
        <a:solidFill>
          <a:srgbClr val="0096D6"/>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Century Gothic" panose="020B0502020202020204" pitchFamily="34" charset="0"/>
            </a:rPr>
            <a:t>Communication cannot…</a:t>
          </a:r>
        </a:p>
      </dsp:txBody>
      <dsp:txXfrm>
        <a:off x="6266126" y="29714"/>
        <a:ext cx="2747065" cy="511891"/>
      </dsp:txXfrm>
    </dsp:sp>
    <dsp:sp modelId="{92FC951A-689A-42DF-B058-F39C1E06A0DD}">
      <dsp:nvSpPr>
        <dsp:cNvPr id="0" name=""/>
        <dsp:cNvSpPr/>
      </dsp:nvSpPr>
      <dsp:spPr>
        <a:xfrm>
          <a:off x="6266126" y="541605"/>
          <a:ext cx="2747065" cy="445788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solidFill>
                <a:srgbClr val="004065"/>
              </a:solidFill>
              <a:effectLst/>
              <a:latin typeface="+mn-lt"/>
              <a:ea typeface="+mn-ea"/>
              <a:cs typeface="+mn-cs"/>
            </a:rPr>
            <a:t>Compensate for inadequate health care or access to health care services</a:t>
          </a:r>
          <a:endParaRPr lang="en-US" sz="1400" kern="1200" dirty="0">
            <a:solidFill>
              <a:srgbClr val="004065"/>
            </a:solidFill>
          </a:endParaRPr>
        </a:p>
        <a:p>
          <a:pPr marL="114300" lvl="1" indent="-114300" algn="l" defTabSz="622300">
            <a:lnSpc>
              <a:spcPct val="90000"/>
            </a:lnSpc>
            <a:spcBef>
              <a:spcPct val="0"/>
            </a:spcBef>
            <a:spcAft>
              <a:spcPct val="15000"/>
            </a:spcAft>
            <a:buChar char="•"/>
          </a:pPr>
          <a:r>
            <a:rPr lang="en-US" sz="1400" kern="1200" dirty="0">
              <a:solidFill>
                <a:srgbClr val="004065"/>
              </a:solidFill>
              <a:effectLst/>
              <a:latin typeface="+mn-lt"/>
              <a:ea typeface="+mn-ea"/>
              <a:cs typeface="+mn-cs"/>
            </a:rPr>
            <a:t>Produce sustained change in complex health behaviors without the support of a larger program for change, including components addressing health care services, technology and changes in regulations and policy</a:t>
          </a:r>
        </a:p>
        <a:p>
          <a:pPr marL="114300" lvl="1" indent="-114300" algn="l" defTabSz="622300">
            <a:lnSpc>
              <a:spcPct val="90000"/>
            </a:lnSpc>
            <a:spcBef>
              <a:spcPct val="0"/>
            </a:spcBef>
            <a:spcAft>
              <a:spcPct val="15000"/>
            </a:spcAft>
            <a:buChar char="•"/>
          </a:pPr>
          <a:r>
            <a:rPr lang="en-US" sz="1400" kern="1200" dirty="0">
              <a:solidFill>
                <a:srgbClr val="004065"/>
              </a:solidFill>
              <a:effectLst/>
              <a:latin typeface="+mn-lt"/>
              <a:ea typeface="+mn-ea"/>
              <a:cs typeface="+mn-cs"/>
            </a:rPr>
            <a:t>Be equally effective in addressing all issues or relaying all messages because the topic or suggested behavior change may be complex, because the intended audience may have preconceptions about the topic or message sender or because the topic may be controversial</a:t>
          </a:r>
          <a:endParaRPr lang="en-US" sz="1400" kern="1200" dirty="0">
            <a:solidFill>
              <a:srgbClr val="004065"/>
            </a:solidFill>
          </a:endParaRPr>
        </a:p>
      </dsp:txBody>
      <dsp:txXfrm>
        <a:off x="6266126" y="541605"/>
        <a:ext cx="2747065" cy="445788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D66024-FC7A-4536-878C-3A78131D6C3C}">
      <dsp:nvSpPr>
        <dsp:cNvPr id="0" name=""/>
        <dsp:cNvSpPr/>
      </dsp:nvSpPr>
      <dsp:spPr>
        <a:xfrm>
          <a:off x="753179" y="-54298"/>
          <a:ext cx="3438683" cy="3438683"/>
        </a:xfrm>
        <a:prstGeom prst="circularArrow">
          <a:avLst>
            <a:gd name="adj1" fmla="val 4668"/>
            <a:gd name="adj2" fmla="val 272909"/>
            <a:gd name="adj3" fmla="val 13088462"/>
            <a:gd name="adj4" fmla="val 17858146"/>
            <a:gd name="adj5" fmla="val 484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1D33F7-CB81-4A66-8B8F-57FE80B6B56A}">
      <dsp:nvSpPr>
        <dsp:cNvPr id="0" name=""/>
        <dsp:cNvSpPr/>
      </dsp:nvSpPr>
      <dsp:spPr>
        <a:xfrm>
          <a:off x="1404073" y="0"/>
          <a:ext cx="2136896" cy="1068448"/>
        </a:xfrm>
        <a:prstGeom prst="roundRect">
          <a:avLst/>
        </a:prstGeom>
        <a:solidFill>
          <a:srgbClr val="0096D6">
            <a:alpha val="6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Planning and Strategy Development</a:t>
          </a:r>
        </a:p>
      </dsp:txBody>
      <dsp:txXfrm>
        <a:off x="1456230" y="52157"/>
        <a:ext cx="2032582" cy="964134"/>
      </dsp:txXfrm>
    </dsp:sp>
    <dsp:sp modelId="{FB53C125-BEEC-4717-8C72-C187E80F3E29}">
      <dsp:nvSpPr>
        <dsp:cNvPr id="0" name=""/>
        <dsp:cNvSpPr/>
      </dsp:nvSpPr>
      <dsp:spPr>
        <a:xfrm>
          <a:off x="2638789" y="1235440"/>
          <a:ext cx="2136896" cy="1068448"/>
        </a:xfrm>
        <a:prstGeom prst="roundRect">
          <a:avLst/>
        </a:prstGeom>
        <a:solidFill>
          <a:srgbClr val="0096D6">
            <a:alpha val="6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dirty="0"/>
            <a:t>Developing and pretesting concepts, messages and materials</a:t>
          </a:r>
        </a:p>
      </dsp:txBody>
      <dsp:txXfrm>
        <a:off x="2690946" y="1287597"/>
        <a:ext cx="2032582" cy="964134"/>
      </dsp:txXfrm>
    </dsp:sp>
    <dsp:sp modelId="{B6293337-FDF2-4A0B-9DFB-B34920852C15}">
      <dsp:nvSpPr>
        <dsp:cNvPr id="0" name=""/>
        <dsp:cNvSpPr/>
      </dsp:nvSpPr>
      <dsp:spPr>
        <a:xfrm>
          <a:off x="1404073" y="2470156"/>
          <a:ext cx="2136896" cy="1068448"/>
        </a:xfrm>
        <a:prstGeom prst="roundRect">
          <a:avLst/>
        </a:prstGeom>
        <a:solidFill>
          <a:srgbClr val="0096D6">
            <a:alpha val="6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Implementing the program</a:t>
          </a:r>
        </a:p>
      </dsp:txBody>
      <dsp:txXfrm>
        <a:off x="1456230" y="2522313"/>
        <a:ext cx="2032582" cy="964134"/>
      </dsp:txXfrm>
    </dsp:sp>
    <dsp:sp modelId="{D0A8262A-FB58-4556-A090-A14E0C689598}">
      <dsp:nvSpPr>
        <dsp:cNvPr id="0" name=""/>
        <dsp:cNvSpPr/>
      </dsp:nvSpPr>
      <dsp:spPr>
        <a:xfrm>
          <a:off x="169357" y="1235440"/>
          <a:ext cx="2136896" cy="1068448"/>
        </a:xfrm>
        <a:prstGeom prst="roundRect">
          <a:avLst/>
        </a:prstGeom>
        <a:solidFill>
          <a:srgbClr val="0096D6">
            <a:alpha val="6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dirty="0"/>
            <a:t>Assessing effectiveness and making refinements</a:t>
          </a:r>
        </a:p>
      </dsp:txBody>
      <dsp:txXfrm>
        <a:off x="221514" y="1287597"/>
        <a:ext cx="2032582" cy="96413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6F67F2-AE6C-4274-BFE9-EBA27493BA18}">
      <dsp:nvSpPr>
        <dsp:cNvPr id="0" name=""/>
        <dsp:cNvSpPr/>
      </dsp:nvSpPr>
      <dsp:spPr>
        <a:xfrm>
          <a:off x="0" y="0"/>
          <a:ext cx="8686800" cy="802834"/>
        </a:xfrm>
        <a:prstGeom prst="roundRect">
          <a:avLst>
            <a:gd name="adj" fmla="val 10000"/>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kern="1200" dirty="0">
              <a:latin typeface="Century Gothic" panose="020B0502020202020204" pitchFamily="34" charset="0"/>
            </a:rPr>
            <a:t>Develop a plan for periodic media coverage</a:t>
          </a:r>
          <a:endParaRPr lang="en-US" sz="2200" kern="1200" dirty="0">
            <a:latin typeface="Century Gothic" panose="020B0502020202020204" pitchFamily="34" charset="0"/>
          </a:endParaRPr>
        </a:p>
      </dsp:txBody>
      <dsp:txXfrm>
        <a:off x="1817643" y="0"/>
        <a:ext cx="6869156" cy="802834"/>
      </dsp:txXfrm>
    </dsp:sp>
    <dsp:sp modelId="{396D76F0-813D-4E66-852B-93B14F19D8B3}">
      <dsp:nvSpPr>
        <dsp:cNvPr id="0" name=""/>
        <dsp:cNvSpPr/>
      </dsp:nvSpPr>
      <dsp:spPr>
        <a:xfrm>
          <a:off x="80283" y="80283"/>
          <a:ext cx="1737360" cy="642267"/>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CCA78DD-DA70-4C27-83B8-311CB9F5AE29}">
      <dsp:nvSpPr>
        <dsp:cNvPr id="0" name=""/>
        <dsp:cNvSpPr/>
      </dsp:nvSpPr>
      <dsp:spPr>
        <a:xfrm>
          <a:off x="0" y="883118"/>
          <a:ext cx="8686800" cy="802834"/>
        </a:xfrm>
        <a:prstGeom prst="roundRect">
          <a:avLst>
            <a:gd name="adj" fmla="val 10000"/>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Century Gothic" panose="020B0502020202020204" pitchFamily="34" charset="0"/>
            </a:rPr>
            <a:t>Identify and train media spokespeople</a:t>
          </a:r>
        </a:p>
      </dsp:txBody>
      <dsp:txXfrm>
        <a:off x="1817643" y="883118"/>
        <a:ext cx="6869156" cy="802834"/>
      </dsp:txXfrm>
    </dsp:sp>
    <dsp:sp modelId="{5A4CCD3A-6CDA-480B-9B2F-9D86D8A6D687}">
      <dsp:nvSpPr>
        <dsp:cNvPr id="0" name=""/>
        <dsp:cNvSpPr/>
      </dsp:nvSpPr>
      <dsp:spPr>
        <a:xfrm>
          <a:off x="80283" y="963401"/>
          <a:ext cx="1737360" cy="642267"/>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361215-0C3F-451A-86BF-E120E62905EB}">
      <dsp:nvSpPr>
        <dsp:cNvPr id="0" name=""/>
        <dsp:cNvSpPr/>
      </dsp:nvSpPr>
      <dsp:spPr>
        <a:xfrm>
          <a:off x="0" y="1766236"/>
          <a:ext cx="8686800" cy="802834"/>
        </a:xfrm>
        <a:prstGeom prst="roundRect">
          <a:avLst>
            <a:gd name="adj" fmla="val 10000"/>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Century Gothic" panose="020B0502020202020204" pitchFamily="34" charset="0"/>
            </a:rPr>
            <a:t>Track media coverage</a:t>
          </a:r>
        </a:p>
      </dsp:txBody>
      <dsp:txXfrm>
        <a:off x="1817643" y="1766236"/>
        <a:ext cx="6869156" cy="802834"/>
      </dsp:txXfrm>
    </dsp:sp>
    <dsp:sp modelId="{ACA00077-72FF-4934-987F-E84DAD195A5E}">
      <dsp:nvSpPr>
        <dsp:cNvPr id="0" name=""/>
        <dsp:cNvSpPr/>
      </dsp:nvSpPr>
      <dsp:spPr>
        <a:xfrm>
          <a:off x="80283" y="1846519"/>
          <a:ext cx="1737360" cy="642267"/>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0D0B76-8E06-41FA-82B2-DD28DF3987F5}">
      <dsp:nvSpPr>
        <dsp:cNvPr id="0" name=""/>
        <dsp:cNvSpPr/>
      </dsp:nvSpPr>
      <dsp:spPr>
        <a:xfrm>
          <a:off x="0" y="2649354"/>
          <a:ext cx="8686800" cy="802834"/>
        </a:xfrm>
        <a:prstGeom prst="roundRect">
          <a:avLst>
            <a:gd name="adj" fmla="val 10000"/>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kern="1200">
              <a:latin typeface="Century Gothic" panose="020B0502020202020204" pitchFamily="34" charset="0"/>
            </a:rPr>
            <a:t>Capitalize breaking news</a:t>
          </a:r>
          <a:endParaRPr lang="en-US" sz="2200" kern="1200" dirty="0">
            <a:latin typeface="Century Gothic" panose="020B0502020202020204" pitchFamily="34" charset="0"/>
          </a:endParaRPr>
        </a:p>
      </dsp:txBody>
      <dsp:txXfrm>
        <a:off x="1817643" y="2649354"/>
        <a:ext cx="6869156" cy="802834"/>
      </dsp:txXfrm>
    </dsp:sp>
    <dsp:sp modelId="{22AC4CE9-BFEA-4688-942C-35F64AE0A7C5}">
      <dsp:nvSpPr>
        <dsp:cNvPr id="0" name=""/>
        <dsp:cNvSpPr/>
      </dsp:nvSpPr>
      <dsp:spPr>
        <a:xfrm>
          <a:off x="80283" y="2729638"/>
          <a:ext cx="1737360" cy="642267"/>
        </a:xfrm>
        <a:prstGeom prst="roundRect">
          <a:avLst>
            <a:gd name="adj" fmla="val 10000"/>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7FA787-0441-46A3-A353-B90D7C9937B5}">
      <dsp:nvSpPr>
        <dsp:cNvPr id="0" name=""/>
        <dsp:cNvSpPr/>
      </dsp:nvSpPr>
      <dsp:spPr>
        <a:xfrm>
          <a:off x="0" y="3532472"/>
          <a:ext cx="8686800" cy="802834"/>
        </a:xfrm>
        <a:prstGeom prst="roundRect">
          <a:avLst>
            <a:gd name="adj" fmla="val 10000"/>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kern="1200" dirty="0">
              <a:latin typeface="Century Gothic" panose="020B0502020202020204" pitchFamily="34" charset="0"/>
            </a:rPr>
            <a:t>Capitalize on national and global health observances</a:t>
          </a:r>
        </a:p>
      </dsp:txBody>
      <dsp:txXfrm>
        <a:off x="1817643" y="3532472"/>
        <a:ext cx="6869156" cy="802834"/>
      </dsp:txXfrm>
    </dsp:sp>
    <dsp:sp modelId="{8327521F-6550-43E6-B760-4D32C90D6A11}">
      <dsp:nvSpPr>
        <dsp:cNvPr id="0" name=""/>
        <dsp:cNvSpPr/>
      </dsp:nvSpPr>
      <dsp:spPr>
        <a:xfrm>
          <a:off x="80283" y="3612756"/>
          <a:ext cx="1737360" cy="642267"/>
        </a:xfrm>
        <a:prstGeom prst="roundRect">
          <a:avLst>
            <a:gd name="adj" fmla="val 10000"/>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718B68-FAF4-4120-B265-33597193AA28}">
      <dsp:nvSpPr>
        <dsp:cNvPr id="0" name=""/>
        <dsp:cNvSpPr/>
      </dsp:nvSpPr>
      <dsp:spPr>
        <a:xfrm>
          <a:off x="0" y="4415590"/>
          <a:ext cx="8686800" cy="802834"/>
        </a:xfrm>
        <a:prstGeom prst="roundRect">
          <a:avLst>
            <a:gd name="adj" fmla="val 10000"/>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kern="1200" dirty="0">
              <a:latin typeface="Century Gothic" panose="020B0502020202020204" pitchFamily="34" charset="0"/>
            </a:rPr>
            <a:t>Capitalize on windows of opportunity</a:t>
          </a:r>
        </a:p>
      </dsp:txBody>
      <dsp:txXfrm>
        <a:off x="1817643" y="4415590"/>
        <a:ext cx="6869156" cy="802834"/>
      </dsp:txXfrm>
    </dsp:sp>
    <dsp:sp modelId="{88B6D875-31D9-47C0-9782-E0A7618E8443}">
      <dsp:nvSpPr>
        <dsp:cNvPr id="0" name=""/>
        <dsp:cNvSpPr/>
      </dsp:nvSpPr>
      <dsp:spPr>
        <a:xfrm>
          <a:off x="80283" y="4495874"/>
          <a:ext cx="1737360" cy="642267"/>
        </a:xfrm>
        <a:prstGeom prst="roundRect">
          <a:avLst>
            <a:gd name="adj" fmla="val 10000"/>
          </a:avLst>
        </a:prstGeom>
        <a:blipFill rotWithShape="1">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25E078-5ECB-4320-B50D-C20C66E05864}">
      <dsp:nvSpPr>
        <dsp:cNvPr id="0" name=""/>
        <dsp:cNvSpPr/>
      </dsp:nvSpPr>
      <dsp:spPr>
        <a:xfrm rot="5400000">
          <a:off x="4919468" y="-1252728"/>
          <a:ext cx="2286007" cy="5705856"/>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Century Gothic" panose="020B0502020202020204" pitchFamily="34" charset="0"/>
            </a:rPr>
            <a:t>Program objectives</a:t>
          </a:r>
        </a:p>
        <a:p>
          <a:pPr marL="228600" lvl="1" indent="-228600" algn="l" defTabSz="889000">
            <a:lnSpc>
              <a:spcPct val="90000"/>
            </a:lnSpc>
            <a:spcBef>
              <a:spcPct val="0"/>
            </a:spcBef>
            <a:spcAft>
              <a:spcPct val="15000"/>
            </a:spcAft>
            <a:buChar char="•"/>
          </a:pPr>
          <a:r>
            <a:rPr lang="en-US" sz="2000" kern="1200" dirty="0">
              <a:latin typeface="Century Gothic" panose="020B0502020202020204" pitchFamily="34" charset="0"/>
            </a:rPr>
            <a:t>Messages</a:t>
          </a:r>
        </a:p>
        <a:p>
          <a:pPr marL="228600" lvl="1" indent="-228600" algn="l" defTabSz="889000">
            <a:lnSpc>
              <a:spcPct val="90000"/>
            </a:lnSpc>
            <a:spcBef>
              <a:spcPct val="0"/>
            </a:spcBef>
            <a:spcAft>
              <a:spcPct val="15000"/>
            </a:spcAft>
            <a:buChar char="•"/>
          </a:pPr>
          <a:r>
            <a:rPr lang="en-US" sz="2000" kern="1200" dirty="0">
              <a:latin typeface="Century Gothic" panose="020B0502020202020204" pitchFamily="34" charset="0"/>
            </a:rPr>
            <a:t>Promotional activities</a:t>
          </a:r>
        </a:p>
        <a:p>
          <a:pPr marL="228600" lvl="1" indent="-228600" algn="l" defTabSz="889000">
            <a:lnSpc>
              <a:spcPct val="90000"/>
            </a:lnSpc>
            <a:spcBef>
              <a:spcPct val="0"/>
            </a:spcBef>
            <a:spcAft>
              <a:spcPct val="15000"/>
            </a:spcAft>
            <a:buChar char="•"/>
          </a:pPr>
          <a:r>
            <a:rPr lang="en-US" sz="2000" kern="1200" dirty="0">
              <a:latin typeface="Century Gothic" panose="020B0502020202020204" pitchFamily="34" charset="0"/>
            </a:rPr>
            <a:t>Media contact</a:t>
          </a:r>
        </a:p>
      </dsp:txBody>
      <dsp:txXfrm rot="-5400000">
        <a:off x="3209544" y="568790"/>
        <a:ext cx="5594262" cy="2062819"/>
      </dsp:txXfrm>
    </dsp:sp>
    <dsp:sp modelId="{DA458FEC-0049-4844-990B-53C842B4E594}">
      <dsp:nvSpPr>
        <dsp:cNvPr id="0" name=""/>
        <dsp:cNvSpPr/>
      </dsp:nvSpPr>
      <dsp:spPr>
        <a:xfrm>
          <a:off x="0" y="0"/>
          <a:ext cx="3209544" cy="3200400"/>
        </a:xfrm>
        <a:prstGeom prst="round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0" kern="1200" dirty="0">
              <a:latin typeface="Century Gothic" panose="020B0502020202020204" pitchFamily="34" charset="0"/>
            </a:rPr>
            <a:t>Develop a plan for periodic media coverage</a:t>
          </a:r>
          <a:endParaRPr lang="en-US" sz="2800" kern="1200" dirty="0">
            <a:latin typeface="Century Gothic" panose="020B0502020202020204" pitchFamily="34" charset="0"/>
          </a:endParaRPr>
        </a:p>
      </dsp:txBody>
      <dsp:txXfrm>
        <a:off x="156231" y="156231"/>
        <a:ext cx="2897082" cy="2887938"/>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9250A1-67E4-47BC-AC30-62D66010C1C4}">
      <dsp:nvSpPr>
        <dsp:cNvPr id="0" name=""/>
        <dsp:cNvSpPr/>
      </dsp:nvSpPr>
      <dsp:spPr>
        <a:xfrm rot="5400000">
          <a:off x="2524132" y="697230"/>
          <a:ext cx="3543281" cy="359664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Century Gothic" panose="020B0502020202020204" pitchFamily="34" charset="0"/>
            </a:rPr>
            <a:t>Talking points</a:t>
          </a:r>
        </a:p>
        <a:p>
          <a:pPr marL="171450" lvl="1" indent="-171450" algn="l" defTabSz="800100">
            <a:lnSpc>
              <a:spcPct val="90000"/>
            </a:lnSpc>
            <a:spcBef>
              <a:spcPct val="0"/>
            </a:spcBef>
            <a:spcAft>
              <a:spcPct val="15000"/>
            </a:spcAft>
            <a:buChar char="•"/>
          </a:pPr>
          <a:r>
            <a:rPr lang="en-US" sz="1800" kern="1200" dirty="0">
              <a:latin typeface="Century Gothic" panose="020B0502020202020204" pitchFamily="34" charset="0"/>
            </a:rPr>
            <a:t>Savvy spokespeople</a:t>
          </a:r>
        </a:p>
      </dsp:txBody>
      <dsp:txXfrm rot="-5400000">
        <a:off x="2497453" y="896879"/>
        <a:ext cx="3423671" cy="3197343"/>
      </dsp:txXfrm>
    </dsp:sp>
    <dsp:sp modelId="{B5A2EEC6-BA50-4070-A0DA-2064B19A3F43}">
      <dsp:nvSpPr>
        <dsp:cNvPr id="0" name=""/>
        <dsp:cNvSpPr/>
      </dsp:nvSpPr>
      <dsp:spPr>
        <a:xfrm>
          <a:off x="1906" y="0"/>
          <a:ext cx="2495546" cy="4991100"/>
        </a:xfrm>
        <a:prstGeom prst="round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entury Gothic" panose="020B0502020202020204" pitchFamily="34" charset="0"/>
            </a:rPr>
            <a:t>Identify and train media spokespeople</a:t>
          </a:r>
        </a:p>
      </dsp:txBody>
      <dsp:txXfrm>
        <a:off x="123729" y="121823"/>
        <a:ext cx="2251900" cy="4747454"/>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751533-ACC4-4159-A021-69E383C2F832}">
      <dsp:nvSpPr>
        <dsp:cNvPr id="0" name=""/>
        <dsp:cNvSpPr/>
      </dsp:nvSpPr>
      <dsp:spPr>
        <a:xfrm rot="5400000">
          <a:off x="4702227" y="-1268821"/>
          <a:ext cx="2336103" cy="555955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Century Gothic" panose="020B0502020202020204" pitchFamily="34" charset="0"/>
            </a:rPr>
            <a:t>Quantity</a:t>
          </a:r>
        </a:p>
        <a:p>
          <a:pPr marL="171450" lvl="1" indent="-171450" algn="l" defTabSz="800100">
            <a:lnSpc>
              <a:spcPct val="90000"/>
            </a:lnSpc>
            <a:spcBef>
              <a:spcPct val="0"/>
            </a:spcBef>
            <a:spcAft>
              <a:spcPct val="15000"/>
            </a:spcAft>
            <a:buChar char="•"/>
          </a:pPr>
          <a:r>
            <a:rPr lang="en-US" sz="1800" kern="1200" dirty="0">
              <a:latin typeface="Century Gothic" panose="020B0502020202020204" pitchFamily="34" charset="0"/>
            </a:rPr>
            <a:t>Prominence</a:t>
          </a:r>
        </a:p>
        <a:p>
          <a:pPr marL="171450" lvl="1" indent="-171450" algn="l" defTabSz="800100">
            <a:lnSpc>
              <a:spcPct val="90000"/>
            </a:lnSpc>
            <a:spcBef>
              <a:spcPct val="0"/>
            </a:spcBef>
            <a:spcAft>
              <a:spcPct val="15000"/>
            </a:spcAft>
            <a:buChar char="•"/>
          </a:pPr>
          <a:r>
            <a:rPr lang="en-US" sz="1800" kern="1200" dirty="0">
              <a:latin typeface="Century Gothic" panose="020B0502020202020204" pitchFamily="34" charset="0"/>
            </a:rPr>
            <a:t>Slant</a:t>
          </a:r>
        </a:p>
        <a:p>
          <a:pPr marL="171450" lvl="1" indent="-171450" algn="l" defTabSz="800100">
            <a:lnSpc>
              <a:spcPct val="90000"/>
            </a:lnSpc>
            <a:spcBef>
              <a:spcPct val="0"/>
            </a:spcBef>
            <a:spcAft>
              <a:spcPct val="15000"/>
            </a:spcAft>
            <a:buChar char="•"/>
          </a:pPr>
          <a:r>
            <a:rPr lang="en-US" sz="1800" kern="1200" dirty="0">
              <a:latin typeface="Century Gothic" panose="020B0502020202020204" pitchFamily="34" charset="0"/>
            </a:rPr>
            <a:t>Accuracy of content</a:t>
          </a:r>
        </a:p>
        <a:p>
          <a:pPr marL="171450" lvl="1" indent="-171450" algn="l" defTabSz="800100">
            <a:lnSpc>
              <a:spcPct val="90000"/>
            </a:lnSpc>
            <a:spcBef>
              <a:spcPct val="0"/>
            </a:spcBef>
            <a:spcAft>
              <a:spcPct val="15000"/>
            </a:spcAft>
            <a:buChar char="•"/>
          </a:pPr>
          <a:r>
            <a:rPr lang="en-US" sz="1800" kern="1200" dirty="0">
              <a:latin typeface="Century Gothic" panose="020B0502020202020204" pitchFamily="34" charset="0"/>
            </a:rPr>
            <a:t>Type of story</a:t>
          </a:r>
        </a:p>
      </dsp:txBody>
      <dsp:txXfrm rot="-5400000">
        <a:off x="3090503" y="456942"/>
        <a:ext cx="5445513" cy="2108025"/>
      </dsp:txXfrm>
    </dsp:sp>
    <dsp:sp modelId="{CD5DBE2A-9828-49F8-B2FF-32E6B6809C48}">
      <dsp:nvSpPr>
        <dsp:cNvPr id="0" name=""/>
        <dsp:cNvSpPr/>
      </dsp:nvSpPr>
      <dsp:spPr>
        <a:xfrm>
          <a:off x="0" y="0"/>
          <a:ext cx="3127248" cy="3086099"/>
        </a:xfrm>
        <a:prstGeom prst="round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entury Gothic" panose="020B0502020202020204" pitchFamily="34" charset="0"/>
            </a:rPr>
            <a:t>Track media coverage</a:t>
          </a:r>
        </a:p>
      </dsp:txBody>
      <dsp:txXfrm>
        <a:off x="150651" y="150651"/>
        <a:ext cx="2825946" cy="2784797"/>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D627B0-B59E-40CB-96E4-FC05FC032022}">
      <dsp:nvSpPr>
        <dsp:cNvPr id="0" name=""/>
        <dsp:cNvSpPr/>
      </dsp:nvSpPr>
      <dsp:spPr>
        <a:xfrm rot="5400000">
          <a:off x="5278721" y="-1419752"/>
          <a:ext cx="1142205" cy="5505717"/>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Century Gothic" panose="020B0502020202020204" pitchFamily="34" charset="0"/>
            </a:rPr>
            <a:t>Offer expert opinion</a:t>
          </a:r>
        </a:p>
      </dsp:txBody>
      <dsp:txXfrm rot="-5400000">
        <a:off x="3096965" y="817762"/>
        <a:ext cx="5449959" cy="1030689"/>
      </dsp:txXfrm>
    </dsp:sp>
    <dsp:sp modelId="{DD93C7A3-8B07-4321-980A-8FE84911E642}">
      <dsp:nvSpPr>
        <dsp:cNvPr id="0" name=""/>
        <dsp:cNvSpPr/>
      </dsp:nvSpPr>
      <dsp:spPr>
        <a:xfrm>
          <a:off x="0" y="0"/>
          <a:ext cx="3096965" cy="2666212"/>
        </a:xfrm>
        <a:prstGeom prst="round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0" kern="1200" dirty="0">
              <a:latin typeface="Century Gothic" panose="020B0502020202020204" pitchFamily="34" charset="0"/>
            </a:rPr>
            <a:t>Capitalize breaking news</a:t>
          </a:r>
        </a:p>
      </dsp:txBody>
      <dsp:txXfrm>
        <a:off x="130154" y="130154"/>
        <a:ext cx="2836657" cy="2405904"/>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E1879A-492E-4436-B611-A4F18F25903C}">
      <dsp:nvSpPr>
        <dsp:cNvPr id="0" name=""/>
        <dsp:cNvSpPr/>
      </dsp:nvSpPr>
      <dsp:spPr>
        <a:xfrm rot="5400000">
          <a:off x="5031724" y="-1325159"/>
          <a:ext cx="1636199" cy="5505717"/>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Century Gothic" panose="020B0502020202020204" pitchFamily="34" charset="0"/>
            </a:rPr>
            <a:t>Highlight organization and its mission</a:t>
          </a:r>
        </a:p>
        <a:p>
          <a:pPr marL="171450" lvl="1" indent="-171450" algn="l" defTabSz="800100">
            <a:lnSpc>
              <a:spcPct val="90000"/>
            </a:lnSpc>
            <a:spcBef>
              <a:spcPct val="0"/>
            </a:spcBef>
            <a:spcAft>
              <a:spcPct val="15000"/>
            </a:spcAft>
            <a:buChar char="•"/>
          </a:pPr>
          <a:r>
            <a:rPr lang="en-US" sz="1800" kern="1200" dirty="0">
              <a:latin typeface="Century Gothic" panose="020B0502020202020204" pitchFamily="34" charset="0"/>
            </a:rPr>
            <a:t>Highlight organization’s work</a:t>
          </a:r>
        </a:p>
      </dsp:txBody>
      <dsp:txXfrm rot="-5400000">
        <a:off x="3096966" y="689472"/>
        <a:ext cx="5425844" cy="1476453"/>
      </dsp:txXfrm>
    </dsp:sp>
    <dsp:sp modelId="{535F58FF-93A9-465C-9CCA-6101653788A4}">
      <dsp:nvSpPr>
        <dsp:cNvPr id="0" name=""/>
        <dsp:cNvSpPr/>
      </dsp:nvSpPr>
      <dsp:spPr>
        <a:xfrm>
          <a:off x="0" y="0"/>
          <a:ext cx="3096965" cy="2819400"/>
        </a:xfrm>
        <a:prstGeom prst="round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0" kern="1200" dirty="0">
              <a:latin typeface="Century Gothic" panose="020B0502020202020204" pitchFamily="34" charset="0"/>
            </a:rPr>
            <a:t>Capitalize on national and global health observances</a:t>
          </a:r>
        </a:p>
      </dsp:txBody>
      <dsp:txXfrm>
        <a:off x="137632" y="137632"/>
        <a:ext cx="2821701" cy="2544136"/>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014536-ABF8-4666-AE4A-D05787C87A4A}">
      <dsp:nvSpPr>
        <dsp:cNvPr id="0" name=""/>
        <dsp:cNvSpPr/>
      </dsp:nvSpPr>
      <dsp:spPr>
        <a:xfrm rot="5400000">
          <a:off x="5240219" y="-1305058"/>
          <a:ext cx="1219209" cy="5505717"/>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Century Gothic" panose="020B0502020202020204" pitchFamily="34" charset="0"/>
            </a:rPr>
            <a:t>Showcase organization’s work</a:t>
          </a:r>
        </a:p>
      </dsp:txBody>
      <dsp:txXfrm rot="-5400000">
        <a:off x="3096966" y="897712"/>
        <a:ext cx="5446200" cy="1100175"/>
      </dsp:txXfrm>
    </dsp:sp>
    <dsp:sp modelId="{EC50D6FF-1C70-434D-A856-BDA07C9A0FC1}">
      <dsp:nvSpPr>
        <dsp:cNvPr id="0" name=""/>
        <dsp:cNvSpPr/>
      </dsp:nvSpPr>
      <dsp:spPr>
        <a:xfrm>
          <a:off x="0" y="0"/>
          <a:ext cx="3096965" cy="2895600"/>
        </a:xfrm>
        <a:prstGeom prst="roundRect">
          <a:avLst/>
        </a:prstGeom>
        <a:solidFill>
          <a:srgbClr val="0096D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0" kern="1200" dirty="0">
              <a:latin typeface="Century Gothic" panose="020B0502020202020204" pitchFamily="34" charset="0"/>
            </a:rPr>
            <a:t>Capitalize on windows of opportunity</a:t>
          </a:r>
        </a:p>
      </dsp:txBody>
      <dsp:txXfrm>
        <a:off x="141352" y="141352"/>
        <a:ext cx="2814261" cy="2612896"/>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5F63FA-F6BC-4E7A-A563-4C10C250C470}">
      <dsp:nvSpPr>
        <dsp:cNvPr id="0" name=""/>
        <dsp:cNvSpPr/>
      </dsp:nvSpPr>
      <dsp:spPr>
        <a:xfrm>
          <a:off x="0" y="104991"/>
          <a:ext cx="8839200" cy="633600"/>
        </a:xfrm>
        <a:prstGeom prst="rect">
          <a:avLst/>
        </a:prstGeom>
        <a:solidFill>
          <a:srgbClr val="0096D6"/>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Century Gothic" panose="020B0502020202020204" pitchFamily="34" charset="0"/>
            </a:rPr>
            <a:t>Uses of press releases</a:t>
          </a:r>
        </a:p>
      </dsp:txBody>
      <dsp:txXfrm>
        <a:off x="0" y="104991"/>
        <a:ext cx="8839200" cy="633600"/>
      </dsp:txXfrm>
    </dsp:sp>
    <dsp:sp modelId="{0FFD59D5-2981-47B2-9136-D4CA7172BC62}">
      <dsp:nvSpPr>
        <dsp:cNvPr id="0" name=""/>
        <dsp:cNvSpPr/>
      </dsp:nvSpPr>
      <dsp:spPr>
        <a:xfrm>
          <a:off x="0" y="731011"/>
          <a:ext cx="8839200" cy="30195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latin typeface="Century Gothic" panose="020B0502020202020204" pitchFamily="34" charset="0"/>
            </a:rPr>
            <a:t>Announce an event, </a:t>
          </a:r>
          <a:r>
            <a:rPr lang="en-US" sz="2200" kern="1200" dirty="0">
              <a:solidFill>
                <a:schemeClr val="tx1"/>
              </a:solidFill>
              <a:effectLst/>
              <a:latin typeface="Century Gothic" panose="020B0502020202020204" pitchFamily="34" charset="0"/>
              <a:ea typeface="+mn-ea"/>
              <a:cs typeface="+mn-cs"/>
            </a:rPr>
            <a:t>schedule, study, campaign</a:t>
          </a:r>
          <a:r>
            <a:rPr lang="en-US" sz="2200" kern="1200">
              <a:solidFill>
                <a:schemeClr val="tx1"/>
              </a:solidFill>
              <a:effectLst/>
              <a:latin typeface="Century Gothic" panose="020B0502020202020204" pitchFamily="34" charset="0"/>
              <a:ea typeface="+mn-ea"/>
              <a:cs typeface="+mn-cs"/>
            </a:rPr>
            <a:t>, workshop </a:t>
          </a:r>
          <a:r>
            <a:rPr lang="en-US" sz="2200" kern="1200" dirty="0">
              <a:solidFill>
                <a:schemeClr val="tx1"/>
              </a:solidFill>
              <a:effectLst/>
              <a:latin typeface="Century Gothic" panose="020B0502020202020204" pitchFamily="34" charset="0"/>
              <a:ea typeface="+mn-ea"/>
              <a:cs typeface="+mn-cs"/>
            </a:rPr>
            <a:t>or election of new leaders</a:t>
          </a:r>
          <a:endParaRPr lang="en-US" sz="2200" kern="1200" dirty="0">
            <a:latin typeface="Century Gothic" panose="020B0502020202020204" pitchFamily="34" charset="0"/>
          </a:endParaRPr>
        </a:p>
        <a:p>
          <a:pPr marL="228600" lvl="1" indent="-228600" algn="l" defTabSz="977900">
            <a:lnSpc>
              <a:spcPct val="90000"/>
            </a:lnSpc>
            <a:spcBef>
              <a:spcPct val="0"/>
            </a:spcBef>
            <a:spcAft>
              <a:spcPct val="15000"/>
            </a:spcAft>
            <a:buChar char="•"/>
          </a:pPr>
          <a:r>
            <a:rPr lang="en-US" sz="2200" kern="1200">
              <a:solidFill>
                <a:schemeClr val="tx1"/>
              </a:solidFill>
              <a:effectLst/>
              <a:latin typeface="Century Gothic" panose="020B0502020202020204" pitchFamily="34" charset="0"/>
              <a:ea typeface="+mn-ea"/>
              <a:cs typeface="+mn-cs"/>
            </a:rPr>
            <a:t>Tell people </a:t>
          </a:r>
          <a:r>
            <a:rPr lang="en-US" sz="2200" i="1" kern="1200">
              <a:solidFill>
                <a:schemeClr val="tx1"/>
              </a:solidFill>
              <a:effectLst/>
              <a:latin typeface="Century Gothic" panose="020B0502020202020204" pitchFamily="34" charset="0"/>
              <a:ea typeface="+mn-ea"/>
              <a:cs typeface="+mn-cs"/>
            </a:rPr>
            <a:t>why</a:t>
          </a:r>
          <a:r>
            <a:rPr lang="en-US" sz="2200" kern="1200">
              <a:solidFill>
                <a:schemeClr val="tx1"/>
              </a:solidFill>
              <a:effectLst/>
              <a:latin typeface="Century Gothic" panose="020B0502020202020204" pitchFamily="34" charset="0"/>
              <a:ea typeface="+mn-ea"/>
              <a:cs typeface="+mn-cs"/>
            </a:rPr>
            <a:t> you think this development is news</a:t>
          </a:r>
          <a:endParaRPr lang="en-US" sz="2200" kern="1200" dirty="0">
            <a:latin typeface="Century Gothic" panose="020B0502020202020204" pitchFamily="34" charset="0"/>
          </a:endParaRPr>
        </a:p>
        <a:p>
          <a:pPr marL="228600" lvl="1" indent="-228600" algn="l" defTabSz="977900">
            <a:lnSpc>
              <a:spcPct val="90000"/>
            </a:lnSpc>
            <a:spcBef>
              <a:spcPct val="0"/>
            </a:spcBef>
            <a:spcAft>
              <a:spcPct val="15000"/>
            </a:spcAft>
            <a:buChar char="•"/>
          </a:pPr>
          <a:r>
            <a:rPr lang="en-US" sz="2200" kern="1200" dirty="0">
              <a:solidFill>
                <a:schemeClr val="tx1"/>
              </a:solidFill>
              <a:effectLst/>
              <a:latin typeface="Century Gothic" panose="020B0502020202020204" pitchFamily="34" charset="0"/>
              <a:ea typeface="+mn-ea"/>
              <a:cs typeface="+mn-cs"/>
            </a:rPr>
            <a:t>Show your perspective on the development</a:t>
          </a:r>
        </a:p>
        <a:p>
          <a:pPr marL="228600" lvl="1" indent="-228600" algn="l" defTabSz="977900">
            <a:lnSpc>
              <a:spcPct val="90000"/>
            </a:lnSpc>
            <a:spcBef>
              <a:spcPct val="0"/>
            </a:spcBef>
            <a:spcAft>
              <a:spcPct val="15000"/>
            </a:spcAft>
            <a:buChar char="•"/>
          </a:pPr>
          <a:r>
            <a:rPr lang="en-US" sz="2200" kern="1200" dirty="0">
              <a:solidFill>
                <a:schemeClr val="tx1"/>
              </a:solidFill>
              <a:effectLst/>
              <a:latin typeface="Century Gothic" panose="020B0502020202020204" pitchFamily="34" charset="0"/>
              <a:ea typeface="+mn-ea"/>
              <a:cs typeface="+mn-cs"/>
            </a:rPr>
            <a:t>Increase the visibility of your leaders </a:t>
          </a:r>
        </a:p>
        <a:p>
          <a:pPr marL="228600" lvl="1" indent="-228600" algn="l" defTabSz="977900">
            <a:lnSpc>
              <a:spcPct val="90000"/>
            </a:lnSpc>
            <a:spcBef>
              <a:spcPct val="0"/>
            </a:spcBef>
            <a:spcAft>
              <a:spcPct val="15000"/>
            </a:spcAft>
            <a:buChar char="•"/>
          </a:pPr>
          <a:r>
            <a:rPr lang="en-US" sz="2200" kern="1200">
              <a:solidFill>
                <a:schemeClr val="tx1"/>
              </a:solidFill>
              <a:effectLst/>
              <a:latin typeface="Century Gothic" panose="020B0502020202020204" pitchFamily="34" charset="0"/>
              <a:ea typeface="+mn-ea"/>
              <a:cs typeface="+mn-cs"/>
            </a:rPr>
            <a:t>Remind people of what your group does and how active in the community you are</a:t>
          </a:r>
          <a:endParaRPr lang="en-US" sz="2200" kern="1200" dirty="0">
            <a:solidFill>
              <a:schemeClr val="tx1"/>
            </a:solidFill>
            <a:effectLst/>
            <a:latin typeface="Century Gothic" panose="020B0502020202020204" pitchFamily="34" charset="0"/>
            <a:ea typeface="+mn-ea"/>
            <a:cs typeface="+mn-cs"/>
          </a:endParaRPr>
        </a:p>
        <a:p>
          <a:pPr marL="228600" lvl="1" indent="-228600" algn="l" defTabSz="977900">
            <a:lnSpc>
              <a:spcPct val="90000"/>
            </a:lnSpc>
            <a:spcBef>
              <a:spcPct val="0"/>
            </a:spcBef>
            <a:spcAft>
              <a:spcPct val="15000"/>
            </a:spcAft>
            <a:buChar char="•"/>
          </a:pPr>
          <a:r>
            <a:rPr lang="en-US" sz="2200" kern="1200" dirty="0">
              <a:solidFill>
                <a:schemeClr val="tx1"/>
              </a:solidFill>
              <a:effectLst/>
              <a:latin typeface="Century Gothic" panose="020B0502020202020204" pitchFamily="34" charset="0"/>
              <a:ea typeface="+mn-ea"/>
              <a:cs typeface="+mn-cs"/>
            </a:rPr>
            <a:t>Allow you to highlight or summarize a report</a:t>
          </a:r>
        </a:p>
      </dsp:txBody>
      <dsp:txXfrm>
        <a:off x="0" y="731011"/>
        <a:ext cx="8839200" cy="301950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5F63FA-F6BC-4E7A-A563-4C10C250C470}">
      <dsp:nvSpPr>
        <dsp:cNvPr id="0" name=""/>
        <dsp:cNvSpPr/>
      </dsp:nvSpPr>
      <dsp:spPr>
        <a:xfrm>
          <a:off x="365296" y="68862"/>
          <a:ext cx="4130426" cy="460800"/>
        </a:xfrm>
        <a:prstGeom prst="rect">
          <a:avLst/>
        </a:prstGeom>
        <a:solidFill>
          <a:srgbClr val="0096D6"/>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Century Gothic" panose="020B0502020202020204" pitchFamily="34" charset="0"/>
            </a:rPr>
            <a:t>Press releases are:</a:t>
          </a:r>
        </a:p>
      </dsp:txBody>
      <dsp:txXfrm>
        <a:off x="365296" y="68862"/>
        <a:ext cx="4130426" cy="460800"/>
      </dsp:txXfrm>
    </dsp:sp>
    <dsp:sp modelId="{0FFD59D5-2981-47B2-9136-D4CA7172BC62}">
      <dsp:nvSpPr>
        <dsp:cNvPr id="0" name=""/>
        <dsp:cNvSpPr/>
      </dsp:nvSpPr>
      <dsp:spPr>
        <a:xfrm>
          <a:off x="365296" y="530770"/>
          <a:ext cx="4130426" cy="325008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Century Gothic" panose="020B0502020202020204" pitchFamily="34" charset="0"/>
            </a:rPr>
            <a:t>Created either to preview an upcoming event or to inform the public about something that has already occurred</a:t>
          </a:r>
        </a:p>
        <a:p>
          <a:pPr marL="171450" lvl="1" indent="-171450" algn="l" defTabSz="711200">
            <a:lnSpc>
              <a:spcPct val="90000"/>
            </a:lnSpc>
            <a:spcBef>
              <a:spcPct val="0"/>
            </a:spcBef>
            <a:spcAft>
              <a:spcPct val="15000"/>
            </a:spcAft>
            <a:buChar char="•"/>
          </a:pPr>
          <a:r>
            <a:rPr lang="en-US" sz="1600" kern="1200" dirty="0">
              <a:latin typeface="Century Gothic" panose="020B0502020202020204" pitchFamily="34" charset="0"/>
            </a:rPr>
            <a:t>Written in a clear, concise manner that easily and quickly conveys its message to the reader</a:t>
          </a:r>
        </a:p>
        <a:p>
          <a:pPr marL="171450" lvl="1" indent="-171450" algn="l" defTabSz="711200">
            <a:lnSpc>
              <a:spcPct val="90000"/>
            </a:lnSpc>
            <a:spcBef>
              <a:spcPct val="0"/>
            </a:spcBef>
            <a:spcAft>
              <a:spcPct val="15000"/>
            </a:spcAft>
            <a:buChar char="•"/>
          </a:pPr>
          <a:r>
            <a:rPr lang="en-US" sz="1600" kern="1200">
              <a:latin typeface="Century Gothic" panose="020B0502020202020204" pitchFamily="34" charset="0"/>
            </a:rPr>
            <a:t>Written with the most current and pertinent information in the first two paragraphs</a:t>
          </a:r>
        </a:p>
        <a:p>
          <a:pPr marL="171450" lvl="1" indent="-171450" algn="l" defTabSz="711200">
            <a:lnSpc>
              <a:spcPct val="90000"/>
            </a:lnSpc>
            <a:spcBef>
              <a:spcPct val="0"/>
            </a:spcBef>
            <a:spcAft>
              <a:spcPct val="15000"/>
            </a:spcAft>
            <a:buChar char="•"/>
          </a:pPr>
          <a:r>
            <a:rPr lang="en-US" sz="1600" kern="1200" dirty="0">
              <a:latin typeface="Century Gothic" panose="020B0502020202020204" pitchFamily="34" charset="0"/>
            </a:rPr>
            <a:t>Subject to editing for content and space or time requirements, depending on the media</a:t>
          </a:r>
        </a:p>
      </dsp:txBody>
      <dsp:txXfrm>
        <a:off x="365296" y="530770"/>
        <a:ext cx="4130426" cy="3250080"/>
      </dsp:txXfrm>
    </dsp:sp>
    <dsp:sp modelId="{46370658-82AF-403F-B52D-74751B2A5EAA}">
      <dsp:nvSpPr>
        <dsp:cNvPr id="0" name=""/>
        <dsp:cNvSpPr/>
      </dsp:nvSpPr>
      <dsp:spPr>
        <a:xfrm>
          <a:off x="4708729" y="49559"/>
          <a:ext cx="4130426" cy="460800"/>
        </a:xfrm>
        <a:prstGeom prst="rect">
          <a:avLst/>
        </a:prstGeom>
        <a:solidFill>
          <a:srgbClr val="0096D6"/>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Century Gothic" panose="020B0502020202020204" pitchFamily="34" charset="0"/>
            </a:rPr>
            <a:t>Press releases are not:</a:t>
          </a:r>
        </a:p>
      </dsp:txBody>
      <dsp:txXfrm>
        <a:off x="4708729" y="49559"/>
        <a:ext cx="4130426" cy="460800"/>
      </dsp:txXfrm>
    </dsp:sp>
    <dsp:sp modelId="{B29A471F-AA1C-4DC8-81AF-2D9F34A41F97}">
      <dsp:nvSpPr>
        <dsp:cNvPr id="0" name=""/>
        <dsp:cNvSpPr/>
      </dsp:nvSpPr>
      <dsp:spPr>
        <a:xfrm>
          <a:off x="4708729" y="510359"/>
          <a:ext cx="4130426" cy="325008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Century Gothic" panose="020B0502020202020204" pitchFamily="34" charset="0"/>
            </a:rPr>
            <a:t>Always a high priority for media producers to cover</a:t>
          </a:r>
        </a:p>
        <a:p>
          <a:pPr marL="171450" lvl="1" indent="-171450" algn="l" defTabSz="711200">
            <a:lnSpc>
              <a:spcPct val="90000"/>
            </a:lnSpc>
            <a:spcBef>
              <a:spcPct val="0"/>
            </a:spcBef>
            <a:spcAft>
              <a:spcPct val="15000"/>
            </a:spcAft>
            <a:buChar char="•"/>
          </a:pPr>
          <a:r>
            <a:rPr lang="en-US" sz="1600" kern="1200" dirty="0">
              <a:latin typeface="Century Gothic" panose="020B0502020202020204" pitchFamily="34" charset="0"/>
            </a:rPr>
            <a:t>Written by professional journalists</a:t>
          </a:r>
        </a:p>
      </dsp:txBody>
      <dsp:txXfrm>
        <a:off x="4708729" y="510359"/>
        <a:ext cx="4130426" cy="32500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EC60DF-BABD-4991-8EDD-75A0AF345659}">
      <dsp:nvSpPr>
        <dsp:cNvPr id="0" name=""/>
        <dsp:cNvSpPr/>
      </dsp:nvSpPr>
      <dsp:spPr>
        <a:xfrm>
          <a:off x="1412" y="1491573"/>
          <a:ext cx="1971911" cy="785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4065"/>
              </a:solidFill>
              <a:latin typeface="Century Gothic" panose="020B0502020202020204" pitchFamily="34" charset="0"/>
            </a:rPr>
            <a:t>We need to lower the number of smokers!</a:t>
          </a:r>
        </a:p>
      </dsp:txBody>
      <dsp:txXfrm>
        <a:off x="1412" y="1491573"/>
        <a:ext cx="1971911" cy="785264"/>
      </dsp:txXfrm>
    </dsp:sp>
    <dsp:sp modelId="{F5B27A73-6307-4AC0-A801-0C714075CB32}">
      <dsp:nvSpPr>
        <dsp:cNvPr id="0" name=""/>
        <dsp:cNvSpPr/>
      </dsp:nvSpPr>
      <dsp:spPr>
        <a:xfrm>
          <a:off x="228599" y="1364057"/>
          <a:ext cx="138334" cy="13833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E25D02-8AB2-43E2-9872-D43EE204A734}">
      <dsp:nvSpPr>
        <dsp:cNvPr id="0" name=""/>
        <dsp:cNvSpPr/>
      </dsp:nvSpPr>
      <dsp:spPr>
        <a:xfrm>
          <a:off x="212692" y="1229684"/>
          <a:ext cx="138334" cy="13833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4CD751-C10C-4CC3-8074-523D74CF32DD}">
      <dsp:nvSpPr>
        <dsp:cNvPr id="0" name=""/>
        <dsp:cNvSpPr/>
      </dsp:nvSpPr>
      <dsp:spPr>
        <a:xfrm>
          <a:off x="445095" y="1268417"/>
          <a:ext cx="217383" cy="21738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217C9C-48CB-4CA3-B907-FD83C2435CC8}">
      <dsp:nvSpPr>
        <dsp:cNvPr id="0" name=""/>
        <dsp:cNvSpPr/>
      </dsp:nvSpPr>
      <dsp:spPr>
        <a:xfrm>
          <a:off x="638764" y="1055382"/>
          <a:ext cx="138334" cy="13833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11B0F9-34EC-434A-9285-BD8117ABFD8F}">
      <dsp:nvSpPr>
        <dsp:cNvPr id="0" name=""/>
        <dsp:cNvSpPr/>
      </dsp:nvSpPr>
      <dsp:spPr>
        <a:xfrm>
          <a:off x="890533" y="977914"/>
          <a:ext cx="138334" cy="13833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8769FE-D247-49ED-BD9D-F1B039DA8ADF}">
      <dsp:nvSpPr>
        <dsp:cNvPr id="0" name=""/>
        <dsp:cNvSpPr/>
      </dsp:nvSpPr>
      <dsp:spPr>
        <a:xfrm>
          <a:off x="1200404" y="1113482"/>
          <a:ext cx="138334" cy="13833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C93682-57AE-4066-A8E1-C2EE9C5A0186}">
      <dsp:nvSpPr>
        <dsp:cNvPr id="0" name=""/>
        <dsp:cNvSpPr/>
      </dsp:nvSpPr>
      <dsp:spPr>
        <a:xfrm>
          <a:off x="1394072" y="1210317"/>
          <a:ext cx="217383" cy="21738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8CFAC3-CDA1-4830-A515-21EDAF014E7F}">
      <dsp:nvSpPr>
        <dsp:cNvPr id="0" name=""/>
        <dsp:cNvSpPr/>
      </dsp:nvSpPr>
      <dsp:spPr>
        <a:xfrm>
          <a:off x="1600200" y="1287856"/>
          <a:ext cx="138334" cy="13833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AB3139-2E73-4B98-B0CD-45CD283DC175}">
      <dsp:nvSpPr>
        <dsp:cNvPr id="0" name=""/>
        <dsp:cNvSpPr/>
      </dsp:nvSpPr>
      <dsp:spPr>
        <a:xfrm>
          <a:off x="1279216" y="1364055"/>
          <a:ext cx="138334" cy="13833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0BD84F-7B4E-4E9D-9940-45112C5AEDC3}">
      <dsp:nvSpPr>
        <dsp:cNvPr id="0" name=""/>
        <dsp:cNvSpPr/>
      </dsp:nvSpPr>
      <dsp:spPr>
        <a:xfrm>
          <a:off x="812739" y="1135457"/>
          <a:ext cx="355718" cy="35571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2454ED-74A3-48A8-8CF9-15748EC203A9}">
      <dsp:nvSpPr>
        <dsp:cNvPr id="0" name=""/>
        <dsp:cNvSpPr/>
      </dsp:nvSpPr>
      <dsp:spPr>
        <a:xfrm>
          <a:off x="19023" y="1965625"/>
          <a:ext cx="138334" cy="13833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A54D92-8F88-4766-8618-E07379E6513A}">
      <dsp:nvSpPr>
        <dsp:cNvPr id="0" name=""/>
        <dsp:cNvSpPr/>
      </dsp:nvSpPr>
      <dsp:spPr>
        <a:xfrm>
          <a:off x="135225" y="2139927"/>
          <a:ext cx="217383" cy="21738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F2283E-2BFD-49FB-B6ED-7CEF4CD84D8E}">
      <dsp:nvSpPr>
        <dsp:cNvPr id="0" name=""/>
        <dsp:cNvSpPr/>
      </dsp:nvSpPr>
      <dsp:spPr>
        <a:xfrm>
          <a:off x="425728" y="2294863"/>
          <a:ext cx="316194" cy="31619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EE85DB-B1DD-4F33-AC19-64DC815CBF2C}">
      <dsp:nvSpPr>
        <dsp:cNvPr id="0" name=""/>
        <dsp:cNvSpPr/>
      </dsp:nvSpPr>
      <dsp:spPr>
        <a:xfrm>
          <a:off x="832433" y="2546632"/>
          <a:ext cx="138334" cy="13833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5F2CD1-F5C3-458D-A5B4-BD6611251A16}">
      <dsp:nvSpPr>
        <dsp:cNvPr id="0" name=""/>
        <dsp:cNvSpPr/>
      </dsp:nvSpPr>
      <dsp:spPr>
        <a:xfrm>
          <a:off x="909900" y="2294863"/>
          <a:ext cx="217383" cy="21738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A44AB7-10BC-42CD-B062-DB37B5279C8B}">
      <dsp:nvSpPr>
        <dsp:cNvPr id="0" name=""/>
        <dsp:cNvSpPr/>
      </dsp:nvSpPr>
      <dsp:spPr>
        <a:xfrm>
          <a:off x="1103569" y="2565999"/>
          <a:ext cx="138334" cy="13833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6D8608-085A-46C0-B939-5762310ADBEE}">
      <dsp:nvSpPr>
        <dsp:cNvPr id="0" name=""/>
        <dsp:cNvSpPr/>
      </dsp:nvSpPr>
      <dsp:spPr>
        <a:xfrm>
          <a:off x="1277871" y="2256129"/>
          <a:ext cx="316194" cy="31619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9274C5-193F-4680-83BA-62FB91FF7301}">
      <dsp:nvSpPr>
        <dsp:cNvPr id="0" name=""/>
        <dsp:cNvSpPr/>
      </dsp:nvSpPr>
      <dsp:spPr>
        <a:xfrm>
          <a:off x="1703943" y="2178661"/>
          <a:ext cx="217383" cy="21738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8FD6BD-D91E-42F4-8882-C05861B83654}">
      <dsp:nvSpPr>
        <dsp:cNvPr id="0" name=""/>
        <dsp:cNvSpPr/>
      </dsp:nvSpPr>
      <dsp:spPr>
        <a:xfrm>
          <a:off x="1973324" y="1268095"/>
          <a:ext cx="638424" cy="1218821"/>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9D1C4B7-1BBB-4812-BD06-8C2AB596BF77}">
      <dsp:nvSpPr>
        <dsp:cNvPr id="0" name=""/>
        <dsp:cNvSpPr/>
      </dsp:nvSpPr>
      <dsp:spPr>
        <a:xfrm>
          <a:off x="2611748" y="1268687"/>
          <a:ext cx="1741157" cy="1218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04065"/>
              </a:solidFill>
              <a:latin typeface="Century Gothic" panose="020B0502020202020204" pitchFamily="34" charset="0"/>
            </a:rPr>
            <a:t>Smoking has severe health consequences</a:t>
          </a:r>
        </a:p>
      </dsp:txBody>
      <dsp:txXfrm>
        <a:off x="2611748" y="1268687"/>
        <a:ext cx="1741157" cy="1218810"/>
      </dsp:txXfrm>
    </dsp:sp>
    <dsp:sp modelId="{B0FEE9DB-F6D1-4B58-9631-6C2048D3345C}">
      <dsp:nvSpPr>
        <dsp:cNvPr id="0" name=""/>
        <dsp:cNvSpPr/>
      </dsp:nvSpPr>
      <dsp:spPr>
        <a:xfrm>
          <a:off x="4352905" y="1268095"/>
          <a:ext cx="638424" cy="1218821"/>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8C119AA-DA80-4D79-8F1D-9DE50F88660D}">
      <dsp:nvSpPr>
        <dsp:cNvPr id="0" name=""/>
        <dsp:cNvSpPr/>
      </dsp:nvSpPr>
      <dsp:spPr>
        <a:xfrm>
          <a:off x="4991329" y="1268687"/>
          <a:ext cx="1741157" cy="1218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04065"/>
              </a:solidFill>
              <a:latin typeface="Century Gothic" panose="020B0502020202020204" pitchFamily="34" charset="0"/>
            </a:rPr>
            <a:t>Terri’s story in print ad</a:t>
          </a:r>
        </a:p>
      </dsp:txBody>
      <dsp:txXfrm>
        <a:off x="4991329" y="1268687"/>
        <a:ext cx="1741157" cy="1218810"/>
      </dsp:txXfrm>
    </dsp:sp>
    <dsp:sp modelId="{053C7573-8170-4C4B-8FBD-0E428315B69C}">
      <dsp:nvSpPr>
        <dsp:cNvPr id="0" name=""/>
        <dsp:cNvSpPr/>
      </dsp:nvSpPr>
      <dsp:spPr>
        <a:xfrm>
          <a:off x="6732487" y="1268095"/>
          <a:ext cx="638424" cy="1218821"/>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E79489E-4E08-4E73-A757-5EDF4DD5D430}">
      <dsp:nvSpPr>
        <dsp:cNvPr id="0" name=""/>
        <dsp:cNvSpPr/>
      </dsp:nvSpPr>
      <dsp:spPr>
        <a:xfrm>
          <a:off x="7440557" y="1167369"/>
          <a:ext cx="1479983" cy="147998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entury Gothic" panose="020B0502020202020204" pitchFamily="34" charset="0"/>
            </a:rPr>
            <a:t>I should quit smoking</a:t>
          </a:r>
        </a:p>
      </dsp:txBody>
      <dsp:txXfrm>
        <a:off x="7657295" y="1384107"/>
        <a:ext cx="1046507" cy="1046507"/>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75F1E4-BE14-424E-AED0-EA57D981BBCD}">
      <dsp:nvSpPr>
        <dsp:cNvPr id="0" name=""/>
        <dsp:cNvSpPr/>
      </dsp:nvSpPr>
      <dsp:spPr>
        <a:xfrm>
          <a:off x="5617" y="614443"/>
          <a:ext cx="2907320" cy="342037"/>
        </a:xfrm>
        <a:prstGeom prst="rect">
          <a:avLst/>
        </a:prstGeom>
        <a:solidFill>
          <a:srgbClr val="0096D6"/>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sp>
    <dsp:sp modelId="{302B6325-4A39-44F3-932C-8FD96CCCE1A5}">
      <dsp:nvSpPr>
        <dsp:cNvPr id="0" name=""/>
        <dsp:cNvSpPr/>
      </dsp:nvSpPr>
      <dsp:spPr>
        <a:xfrm>
          <a:off x="5617" y="742898"/>
          <a:ext cx="213582" cy="213582"/>
        </a:xfrm>
        <a:prstGeom prst="rect">
          <a:avLst/>
        </a:prstGeom>
        <a:solidFill>
          <a:srgbClr val="0096D6"/>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sp>
    <dsp:sp modelId="{A6934664-377F-4138-8895-EBDCC565864F}">
      <dsp:nvSpPr>
        <dsp:cNvPr id="0" name=""/>
        <dsp:cNvSpPr/>
      </dsp:nvSpPr>
      <dsp:spPr>
        <a:xfrm>
          <a:off x="5617" y="0"/>
          <a:ext cx="2907320" cy="614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US" sz="1600" b="1" kern="1200" dirty="0">
              <a:latin typeface="Century Gothic" panose="020B0502020202020204" pitchFamily="34" charset="0"/>
            </a:rPr>
            <a:t>Made to read like a news article and start with a lead</a:t>
          </a:r>
        </a:p>
      </dsp:txBody>
      <dsp:txXfrm>
        <a:off x="5617" y="0"/>
        <a:ext cx="2907320" cy="614443"/>
      </dsp:txXfrm>
    </dsp:sp>
    <dsp:sp modelId="{437A9EAC-0AC3-446E-8B21-4A3BA854E581}">
      <dsp:nvSpPr>
        <dsp:cNvPr id="0" name=""/>
        <dsp:cNvSpPr/>
      </dsp:nvSpPr>
      <dsp:spPr>
        <a:xfrm>
          <a:off x="2968" y="1249656"/>
          <a:ext cx="213576" cy="213576"/>
        </a:xfrm>
        <a:prstGeom prst="rect">
          <a:avLst/>
        </a:prstGeom>
        <a:solidFill>
          <a:schemeClr val="lt1">
            <a:hueOff val="0"/>
            <a:satOff val="0"/>
            <a:lumOff val="0"/>
            <a:alphaOff val="0"/>
          </a:schemeClr>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sp>
    <dsp:sp modelId="{1D38A86D-FC81-4445-BE7C-68FA6BF874E2}">
      <dsp:nvSpPr>
        <dsp:cNvPr id="0" name=""/>
        <dsp:cNvSpPr/>
      </dsp:nvSpPr>
      <dsp:spPr>
        <a:xfrm>
          <a:off x="209129" y="1098616"/>
          <a:ext cx="2703807" cy="4978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dirty="0">
              <a:latin typeface="Century Gothic" panose="020B0502020202020204" pitchFamily="34" charset="0"/>
            </a:rPr>
            <a:t>Clear headline and lead</a:t>
          </a:r>
        </a:p>
      </dsp:txBody>
      <dsp:txXfrm>
        <a:off x="209129" y="1098616"/>
        <a:ext cx="2703807" cy="497848"/>
      </dsp:txXfrm>
    </dsp:sp>
    <dsp:sp modelId="{49DFAB27-5B49-4039-9BD7-BACAB0F42BE3}">
      <dsp:nvSpPr>
        <dsp:cNvPr id="0" name=""/>
        <dsp:cNvSpPr/>
      </dsp:nvSpPr>
      <dsp:spPr>
        <a:xfrm>
          <a:off x="5617" y="1738601"/>
          <a:ext cx="213576" cy="213576"/>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AAE5BB-9607-494E-9972-3DF4C32FCF2B}">
      <dsp:nvSpPr>
        <dsp:cNvPr id="0" name=""/>
        <dsp:cNvSpPr/>
      </dsp:nvSpPr>
      <dsp:spPr>
        <a:xfrm>
          <a:off x="209129" y="1596465"/>
          <a:ext cx="2703807" cy="4978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b="1" kern="1200">
              <a:latin typeface="Century Gothic" panose="020B0502020202020204" pitchFamily="34" charset="0"/>
            </a:rPr>
            <a:t>W</a:t>
          </a:r>
          <a:r>
            <a:rPr lang="en-US" sz="1600" kern="1200">
              <a:latin typeface="Century Gothic" panose="020B0502020202020204" pitchFamily="34" charset="0"/>
            </a:rPr>
            <a:t>hat </a:t>
          </a:r>
          <a:r>
            <a:rPr lang="en-US" sz="1600" kern="1200" dirty="0">
              <a:latin typeface="Century Gothic" panose="020B0502020202020204" pitchFamily="34" charset="0"/>
            </a:rPr>
            <a:t>happened</a:t>
          </a:r>
        </a:p>
      </dsp:txBody>
      <dsp:txXfrm>
        <a:off x="209129" y="1596465"/>
        <a:ext cx="2703807" cy="497848"/>
      </dsp:txXfrm>
    </dsp:sp>
    <dsp:sp modelId="{86B9C145-2595-4FCA-8728-730081D2022A}">
      <dsp:nvSpPr>
        <dsp:cNvPr id="0" name=""/>
        <dsp:cNvSpPr/>
      </dsp:nvSpPr>
      <dsp:spPr>
        <a:xfrm>
          <a:off x="2968" y="2245353"/>
          <a:ext cx="213576" cy="213576"/>
        </a:xfrm>
        <a:prstGeom prst="rect">
          <a:avLst/>
        </a:prstGeom>
        <a:solidFill>
          <a:schemeClr val="lt1">
            <a:hueOff val="0"/>
            <a:satOff val="0"/>
            <a:lumOff val="0"/>
            <a:alphaOff val="0"/>
          </a:schemeClr>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sp>
    <dsp:sp modelId="{0FCC8BFD-BB2E-4F08-9520-74B01FDA7930}">
      <dsp:nvSpPr>
        <dsp:cNvPr id="0" name=""/>
        <dsp:cNvSpPr/>
      </dsp:nvSpPr>
      <dsp:spPr>
        <a:xfrm>
          <a:off x="209129" y="2094313"/>
          <a:ext cx="2703807" cy="4978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b="1" kern="1200" dirty="0">
              <a:latin typeface="Century Gothic" panose="020B0502020202020204" pitchFamily="34" charset="0"/>
            </a:rPr>
            <a:t>W</a:t>
          </a:r>
          <a:r>
            <a:rPr lang="en-US" sz="1600" kern="1200" dirty="0">
              <a:latin typeface="Century Gothic" panose="020B0502020202020204" pitchFamily="34" charset="0"/>
            </a:rPr>
            <a:t>ho did it</a:t>
          </a:r>
        </a:p>
      </dsp:txBody>
      <dsp:txXfrm>
        <a:off x="209129" y="2094313"/>
        <a:ext cx="2703807" cy="497848"/>
      </dsp:txXfrm>
    </dsp:sp>
    <dsp:sp modelId="{CE530977-3262-4E53-98CB-BFC9D79766A8}">
      <dsp:nvSpPr>
        <dsp:cNvPr id="0" name=""/>
        <dsp:cNvSpPr/>
      </dsp:nvSpPr>
      <dsp:spPr>
        <a:xfrm>
          <a:off x="2968" y="2743201"/>
          <a:ext cx="213576" cy="213576"/>
        </a:xfrm>
        <a:prstGeom prst="rect">
          <a:avLst/>
        </a:prstGeom>
        <a:solidFill>
          <a:schemeClr val="lt1">
            <a:hueOff val="0"/>
            <a:satOff val="0"/>
            <a:lumOff val="0"/>
            <a:alphaOff val="0"/>
          </a:schemeClr>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sp>
    <dsp:sp modelId="{FCADABAD-E45C-4187-AC18-5CD34B2EFB1B}">
      <dsp:nvSpPr>
        <dsp:cNvPr id="0" name=""/>
        <dsp:cNvSpPr/>
      </dsp:nvSpPr>
      <dsp:spPr>
        <a:xfrm>
          <a:off x="209129" y="2592162"/>
          <a:ext cx="2703807" cy="4978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b="1" kern="1200" dirty="0">
              <a:latin typeface="Century Gothic" panose="020B0502020202020204" pitchFamily="34" charset="0"/>
            </a:rPr>
            <a:t>W</a:t>
          </a:r>
          <a:r>
            <a:rPr lang="en-US" sz="1600" kern="1200" dirty="0">
              <a:latin typeface="Century Gothic" panose="020B0502020202020204" pitchFamily="34" charset="0"/>
            </a:rPr>
            <a:t>hy it happened</a:t>
          </a:r>
        </a:p>
      </dsp:txBody>
      <dsp:txXfrm>
        <a:off x="209129" y="2592162"/>
        <a:ext cx="2703807" cy="497848"/>
      </dsp:txXfrm>
    </dsp:sp>
    <dsp:sp modelId="{04924509-A934-4A59-9F25-0762D460CEB4}">
      <dsp:nvSpPr>
        <dsp:cNvPr id="0" name=""/>
        <dsp:cNvSpPr/>
      </dsp:nvSpPr>
      <dsp:spPr>
        <a:xfrm>
          <a:off x="2968" y="3241050"/>
          <a:ext cx="213576" cy="213576"/>
        </a:xfrm>
        <a:prstGeom prst="rect">
          <a:avLst/>
        </a:prstGeom>
        <a:solidFill>
          <a:schemeClr val="lt1">
            <a:hueOff val="0"/>
            <a:satOff val="0"/>
            <a:lumOff val="0"/>
            <a:alphaOff val="0"/>
          </a:schemeClr>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sp>
    <dsp:sp modelId="{11942CC6-8585-4A03-B785-E9EF766F881B}">
      <dsp:nvSpPr>
        <dsp:cNvPr id="0" name=""/>
        <dsp:cNvSpPr/>
      </dsp:nvSpPr>
      <dsp:spPr>
        <a:xfrm>
          <a:off x="209129" y="3090010"/>
          <a:ext cx="2703807" cy="4978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b="1" kern="1200" dirty="0">
              <a:latin typeface="Century Gothic" panose="020B0502020202020204" pitchFamily="34" charset="0"/>
            </a:rPr>
            <a:t>W</a:t>
          </a:r>
          <a:r>
            <a:rPr lang="en-US" sz="1600" kern="1200" dirty="0">
              <a:latin typeface="Century Gothic" panose="020B0502020202020204" pitchFamily="34" charset="0"/>
            </a:rPr>
            <a:t>here it happened</a:t>
          </a:r>
        </a:p>
      </dsp:txBody>
      <dsp:txXfrm>
        <a:off x="209129" y="3090010"/>
        <a:ext cx="2703807" cy="497848"/>
      </dsp:txXfrm>
    </dsp:sp>
    <dsp:sp modelId="{3FA7B709-02A8-4FF6-8C26-715FCF379525}">
      <dsp:nvSpPr>
        <dsp:cNvPr id="0" name=""/>
        <dsp:cNvSpPr/>
      </dsp:nvSpPr>
      <dsp:spPr>
        <a:xfrm>
          <a:off x="5617" y="3729994"/>
          <a:ext cx="213576" cy="213576"/>
        </a:xfrm>
        <a:prstGeom prst="rect">
          <a:avLst/>
        </a:prstGeom>
        <a:solidFill>
          <a:schemeClr val="lt1">
            <a:hueOff val="0"/>
            <a:satOff val="0"/>
            <a:lumOff val="0"/>
            <a:alphaOff val="0"/>
          </a:schemeClr>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sp>
    <dsp:sp modelId="{20000073-9312-4C74-BE51-09A70621E016}">
      <dsp:nvSpPr>
        <dsp:cNvPr id="0" name=""/>
        <dsp:cNvSpPr/>
      </dsp:nvSpPr>
      <dsp:spPr>
        <a:xfrm>
          <a:off x="209129" y="3587859"/>
          <a:ext cx="2703807" cy="4978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b="1" kern="1200" dirty="0">
              <a:latin typeface="Century Gothic" panose="020B0502020202020204" pitchFamily="34" charset="0"/>
            </a:rPr>
            <a:t>H</a:t>
          </a:r>
          <a:r>
            <a:rPr lang="en-US" sz="1600" kern="1200" dirty="0">
              <a:latin typeface="Century Gothic" panose="020B0502020202020204" pitchFamily="34" charset="0"/>
            </a:rPr>
            <a:t>ow it happened</a:t>
          </a:r>
        </a:p>
      </dsp:txBody>
      <dsp:txXfrm>
        <a:off x="209129" y="3587859"/>
        <a:ext cx="2703807" cy="497848"/>
      </dsp:txXfrm>
    </dsp:sp>
    <dsp:sp modelId="{932092F0-8AB4-4F39-9022-53CC0E9FE36D}">
      <dsp:nvSpPr>
        <dsp:cNvPr id="0" name=""/>
        <dsp:cNvSpPr/>
      </dsp:nvSpPr>
      <dsp:spPr>
        <a:xfrm>
          <a:off x="3058303" y="614443"/>
          <a:ext cx="2907320" cy="342037"/>
        </a:xfrm>
        <a:prstGeom prst="rect">
          <a:avLst/>
        </a:prstGeom>
        <a:solidFill>
          <a:srgbClr val="0096D6"/>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sp>
    <dsp:sp modelId="{46658EE1-2030-4174-A72C-B83BC392FCBA}">
      <dsp:nvSpPr>
        <dsp:cNvPr id="0" name=""/>
        <dsp:cNvSpPr/>
      </dsp:nvSpPr>
      <dsp:spPr>
        <a:xfrm>
          <a:off x="3058303" y="742898"/>
          <a:ext cx="213582" cy="213582"/>
        </a:xfrm>
        <a:prstGeom prst="rect">
          <a:avLst/>
        </a:prstGeom>
        <a:solidFill>
          <a:srgbClr val="0096D6">
            <a:alpha val="90000"/>
          </a:srgbClr>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sp>
    <dsp:sp modelId="{A0F34BDE-0AFB-4B91-856E-0B59DF58FA1C}">
      <dsp:nvSpPr>
        <dsp:cNvPr id="0" name=""/>
        <dsp:cNvSpPr/>
      </dsp:nvSpPr>
      <dsp:spPr>
        <a:xfrm>
          <a:off x="3058303" y="0"/>
          <a:ext cx="2907320" cy="614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US" sz="1600" b="1" kern="1200" dirty="0">
              <a:latin typeface="Century Gothic" panose="020B0502020202020204" pitchFamily="34" charset="0"/>
            </a:rPr>
            <a:t>Emphasize what makes your press release important</a:t>
          </a:r>
        </a:p>
      </dsp:txBody>
      <dsp:txXfrm>
        <a:off x="3058303" y="0"/>
        <a:ext cx="2907320" cy="614443"/>
      </dsp:txXfrm>
    </dsp:sp>
    <dsp:sp modelId="{444BA60E-A385-4A94-AE99-C6E497B014AF}">
      <dsp:nvSpPr>
        <dsp:cNvPr id="0" name=""/>
        <dsp:cNvSpPr/>
      </dsp:nvSpPr>
      <dsp:spPr>
        <a:xfrm>
          <a:off x="3058303" y="1240752"/>
          <a:ext cx="213576" cy="213576"/>
        </a:xfrm>
        <a:prstGeom prst="rect">
          <a:avLst/>
        </a:prstGeom>
        <a:solidFill>
          <a:schemeClr val="lt1">
            <a:hueOff val="0"/>
            <a:satOff val="0"/>
            <a:lumOff val="0"/>
            <a:alphaOff val="0"/>
          </a:schemeClr>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sp>
    <dsp:sp modelId="{B5B7CD8C-E34A-437C-9725-07C0AF4C73D4}">
      <dsp:nvSpPr>
        <dsp:cNvPr id="0" name=""/>
        <dsp:cNvSpPr/>
      </dsp:nvSpPr>
      <dsp:spPr>
        <a:xfrm>
          <a:off x="3261815" y="1098616"/>
          <a:ext cx="2703807" cy="4978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dirty="0">
              <a:latin typeface="Century Gothic" panose="020B0502020202020204" pitchFamily="34" charset="0"/>
            </a:rPr>
            <a:t>Attention grabbing</a:t>
          </a:r>
        </a:p>
      </dsp:txBody>
      <dsp:txXfrm>
        <a:off x="3261815" y="1098616"/>
        <a:ext cx="2703807" cy="497848"/>
      </dsp:txXfrm>
    </dsp:sp>
    <dsp:sp modelId="{7B601166-87E2-4D66-B79B-C2B65FA31F37}">
      <dsp:nvSpPr>
        <dsp:cNvPr id="0" name=""/>
        <dsp:cNvSpPr/>
      </dsp:nvSpPr>
      <dsp:spPr>
        <a:xfrm>
          <a:off x="3058303" y="1738601"/>
          <a:ext cx="213576" cy="213576"/>
        </a:xfrm>
        <a:prstGeom prst="rect">
          <a:avLst/>
        </a:prstGeom>
        <a:solidFill>
          <a:schemeClr val="lt1">
            <a:hueOff val="0"/>
            <a:satOff val="0"/>
            <a:lumOff val="0"/>
            <a:alphaOff val="0"/>
          </a:schemeClr>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sp>
    <dsp:sp modelId="{7217DF2D-9ADE-4CE4-A1BB-B868E9ECC8F7}">
      <dsp:nvSpPr>
        <dsp:cNvPr id="0" name=""/>
        <dsp:cNvSpPr/>
      </dsp:nvSpPr>
      <dsp:spPr>
        <a:xfrm>
          <a:off x="3261815" y="1596465"/>
          <a:ext cx="2703807" cy="4978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dirty="0">
              <a:latin typeface="Century Gothic" panose="020B0502020202020204" pitchFamily="34" charset="0"/>
            </a:rPr>
            <a:t>Importance to the community</a:t>
          </a:r>
        </a:p>
      </dsp:txBody>
      <dsp:txXfrm>
        <a:off x="3261815" y="1596465"/>
        <a:ext cx="2703807" cy="497848"/>
      </dsp:txXfrm>
    </dsp:sp>
    <dsp:sp modelId="{318F6EDC-B73E-4F37-BC8A-2E92E16049B0}">
      <dsp:nvSpPr>
        <dsp:cNvPr id="0" name=""/>
        <dsp:cNvSpPr/>
      </dsp:nvSpPr>
      <dsp:spPr>
        <a:xfrm>
          <a:off x="3058303" y="2236449"/>
          <a:ext cx="213576" cy="213576"/>
        </a:xfrm>
        <a:prstGeom prst="rect">
          <a:avLst/>
        </a:prstGeom>
        <a:solidFill>
          <a:schemeClr val="lt1">
            <a:hueOff val="0"/>
            <a:satOff val="0"/>
            <a:lumOff val="0"/>
            <a:alphaOff val="0"/>
          </a:schemeClr>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sp>
    <dsp:sp modelId="{F936B35C-527E-4E95-87BB-A72BC6578063}">
      <dsp:nvSpPr>
        <dsp:cNvPr id="0" name=""/>
        <dsp:cNvSpPr/>
      </dsp:nvSpPr>
      <dsp:spPr>
        <a:xfrm>
          <a:off x="3261815" y="2094313"/>
          <a:ext cx="2703807" cy="4978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dirty="0">
              <a:latin typeface="Century Gothic" panose="020B0502020202020204" pitchFamily="34" charset="0"/>
            </a:rPr>
            <a:t>Why people should care</a:t>
          </a:r>
        </a:p>
      </dsp:txBody>
      <dsp:txXfrm>
        <a:off x="3261815" y="2094313"/>
        <a:ext cx="2703807" cy="497848"/>
      </dsp:txXfrm>
    </dsp:sp>
    <dsp:sp modelId="{C741A01F-4EC7-4F2E-8499-4F6046B142DB}">
      <dsp:nvSpPr>
        <dsp:cNvPr id="0" name=""/>
        <dsp:cNvSpPr/>
      </dsp:nvSpPr>
      <dsp:spPr>
        <a:xfrm>
          <a:off x="6110989" y="614443"/>
          <a:ext cx="2907320" cy="342037"/>
        </a:xfrm>
        <a:prstGeom prst="rect">
          <a:avLst/>
        </a:prstGeom>
        <a:solidFill>
          <a:srgbClr val="0096D6"/>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sp>
    <dsp:sp modelId="{A0493F69-44F5-4D6D-8BE8-E9ABF2D87966}">
      <dsp:nvSpPr>
        <dsp:cNvPr id="0" name=""/>
        <dsp:cNvSpPr/>
      </dsp:nvSpPr>
      <dsp:spPr>
        <a:xfrm>
          <a:off x="6110989" y="742898"/>
          <a:ext cx="213582" cy="213582"/>
        </a:xfrm>
        <a:prstGeom prst="rect">
          <a:avLst/>
        </a:prstGeom>
        <a:solidFill>
          <a:srgbClr val="0096D6"/>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sp>
    <dsp:sp modelId="{73D6FAFE-A3D2-4746-912D-CEC01F9EEB4B}">
      <dsp:nvSpPr>
        <dsp:cNvPr id="0" name=""/>
        <dsp:cNvSpPr/>
      </dsp:nvSpPr>
      <dsp:spPr>
        <a:xfrm>
          <a:off x="6110989" y="0"/>
          <a:ext cx="2907320" cy="614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90000"/>
            </a:lnSpc>
            <a:spcBef>
              <a:spcPct val="0"/>
            </a:spcBef>
            <a:spcAft>
              <a:spcPct val="35000"/>
            </a:spcAft>
            <a:buNone/>
          </a:pPr>
          <a:r>
            <a:rPr lang="en-US" sz="1600" b="1" kern="1200" dirty="0">
              <a:latin typeface="Century Gothic" panose="020B0502020202020204" pitchFamily="34" charset="0"/>
            </a:rPr>
            <a:t>Be provocative</a:t>
          </a:r>
        </a:p>
      </dsp:txBody>
      <dsp:txXfrm>
        <a:off x="6110989" y="0"/>
        <a:ext cx="2907320" cy="614443"/>
      </dsp:txXfrm>
    </dsp:sp>
    <dsp:sp modelId="{2BA49751-7D73-476D-8E7C-CD54427DDA84}">
      <dsp:nvSpPr>
        <dsp:cNvPr id="0" name=""/>
        <dsp:cNvSpPr/>
      </dsp:nvSpPr>
      <dsp:spPr>
        <a:xfrm>
          <a:off x="6110989" y="1240752"/>
          <a:ext cx="213576" cy="213576"/>
        </a:xfrm>
        <a:prstGeom prst="rect">
          <a:avLst/>
        </a:prstGeom>
        <a:solidFill>
          <a:schemeClr val="lt1">
            <a:hueOff val="0"/>
            <a:satOff val="0"/>
            <a:lumOff val="0"/>
            <a:alphaOff val="0"/>
          </a:schemeClr>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sp>
    <dsp:sp modelId="{E918270C-9D25-4C09-81FD-8B7765F302A9}">
      <dsp:nvSpPr>
        <dsp:cNvPr id="0" name=""/>
        <dsp:cNvSpPr/>
      </dsp:nvSpPr>
      <dsp:spPr>
        <a:xfrm>
          <a:off x="6314501" y="1098616"/>
          <a:ext cx="2703807" cy="4978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dirty="0">
              <a:latin typeface="Century Gothic" panose="020B0502020202020204" pitchFamily="34" charset="0"/>
            </a:rPr>
            <a:t>Eye opening aspect</a:t>
          </a:r>
        </a:p>
      </dsp:txBody>
      <dsp:txXfrm>
        <a:off x="6314501" y="1098616"/>
        <a:ext cx="2703807" cy="497848"/>
      </dsp:txXfrm>
    </dsp:sp>
    <dsp:sp modelId="{335266B8-1EA2-4020-A644-92DD1CA5D1C1}">
      <dsp:nvSpPr>
        <dsp:cNvPr id="0" name=""/>
        <dsp:cNvSpPr/>
      </dsp:nvSpPr>
      <dsp:spPr>
        <a:xfrm>
          <a:off x="6110989" y="1738601"/>
          <a:ext cx="213576" cy="213576"/>
        </a:xfrm>
        <a:prstGeom prst="rect">
          <a:avLst/>
        </a:prstGeom>
        <a:solidFill>
          <a:schemeClr val="lt1">
            <a:hueOff val="0"/>
            <a:satOff val="0"/>
            <a:lumOff val="0"/>
            <a:alphaOff val="0"/>
          </a:schemeClr>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sp>
    <dsp:sp modelId="{232AFC44-FC84-4E7E-B07F-19470415A6C4}">
      <dsp:nvSpPr>
        <dsp:cNvPr id="0" name=""/>
        <dsp:cNvSpPr/>
      </dsp:nvSpPr>
      <dsp:spPr>
        <a:xfrm>
          <a:off x="6314501" y="1596465"/>
          <a:ext cx="2703807" cy="4978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dirty="0">
              <a:latin typeface="Century Gothic" panose="020B0502020202020204" pitchFamily="34" charset="0"/>
            </a:rPr>
            <a:t>Strong emphasis on key points</a:t>
          </a:r>
        </a:p>
      </dsp:txBody>
      <dsp:txXfrm>
        <a:off x="6314501" y="1596465"/>
        <a:ext cx="2703807" cy="497848"/>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626648-93EE-4A94-BC65-BBC0783B3753}">
      <dsp:nvSpPr>
        <dsp:cNvPr id="0" name=""/>
        <dsp:cNvSpPr/>
      </dsp:nvSpPr>
      <dsp:spPr>
        <a:xfrm>
          <a:off x="28" y="628457"/>
          <a:ext cx="2973631" cy="349838"/>
        </a:xfrm>
        <a:prstGeom prst="rect">
          <a:avLst/>
        </a:prstGeom>
        <a:solidFill>
          <a:srgbClr val="0096D6"/>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sp>
    <dsp:sp modelId="{4E56FD74-B8F4-4758-9945-FC8F2901BA30}">
      <dsp:nvSpPr>
        <dsp:cNvPr id="0" name=""/>
        <dsp:cNvSpPr/>
      </dsp:nvSpPr>
      <dsp:spPr>
        <a:xfrm>
          <a:off x="28" y="759843"/>
          <a:ext cx="218453" cy="218453"/>
        </a:xfrm>
        <a:prstGeom prst="rect">
          <a:avLst/>
        </a:prstGeom>
        <a:solidFill>
          <a:srgbClr val="0096D6"/>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sp>
    <dsp:sp modelId="{605EC615-561E-46CB-81DF-12B2C9EF6A95}">
      <dsp:nvSpPr>
        <dsp:cNvPr id="0" name=""/>
        <dsp:cNvSpPr/>
      </dsp:nvSpPr>
      <dsp:spPr>
        <a:xfrm>
          <a:off x="28" y="0"/>
          <a:ext cx="2973631" cy="628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Century Gothic" panose="020B0502020202020204" pitchFamily="34" charset="0"/>
            </a:rPr>
            <a:t>Look professional</a:t>
          </a:r>
        </a:p>
      </dsp:txBody>
      <dsp:txXfrm>
        <a:off x="28" y="0"/>
        <a:ext cx="2973631" cy="628457"/>
      </dsp:txXfrm>
    </dsp:sp>
    <dsp:sp modelId="{234B7862-B481-4944-9C7F-7B680D1ED600}">
      <dsp:nvSpPr>
        <dsp:cNvPr id="0" name=""/>
        <dsp:cNvSpPr/>
      </dsp:nvSpPr>
      <dsp:spPr>
        <a:xfrm>
          <a:off x="28" y="1269052"/>
          <a:ext cx="218448" cy="218448"/>
        </a:xfrm>
        <a:prstGeom prst="rect">
          <a:avLst/>
        </a:prstGeom>
        <a:solidFill>
          <a:schemeClr val="lt1">
            <a:hueOff val="0"/>
            <a:satOff val="0"/>
            <a:lumOff val="0"/>
            <a:alphaOff val="0"/>
          </a:schemeClr>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sp>
    <dsp:sp modelId="{369776BE-A4AB-4E16-863D-16B3D4F1C55B}">
      <dsp:nvSpPr>
        <dsp:cNvPr id="0" name=""/>
        <dsp:cNvSpPr/>
      </dsp:nvSpPr>
      <dsp:spPr>
        <a:xfrm>
          <a:off x="208182" y="1123674"/>
          <a:ext cx="2765476" cy="509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dirty="0">
              <a:latin typeface="Century Gothic" panose="020B0502020202020204" pitchFamily="34" charset="0"/>
            </a:rPr>
            <a:t>Letterhead and formatting</a:t>
          </a:r>
        </a:p>
      </dsp:txBody>
      <dsp:txXfrm>
        <a:off x="208182" y="1123674"/>
        <a:ext cx="2765476" cy="509203"/>
      </dsp:txXfrm>
    </dsp:sp>
    <dsp:sp modelId="{FA3BD9D4-EA0A-46CF-82DB-45507F690298}">
      <dsp:nvSpPr>
        <dsp:cNvPr id="0" name=""/>
        <dsp:cNvSpPr/>
      </dsp:nvSpPr>
      <dsp:spPr>
        <a:xfrm>
          <a:off x="28" y="1778255"/>
          <a:ext cx="218448" cy="218448"/>
        </a:xfrm>
        <a:prstGeom prst="rect">
          <a:avLst/>
        </a:prstGeom>
        <a:solidFill>
          <a:schemeClr val="lt1">
            <a:hueOff val="0"/>
            <a:satOff val="0"/>
            <a:lumOff val="0"/>
            <a:alphaOff val="0"/>
          </a:schemeClr>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sp>
    <dsp:sp modelId="{BA6C9F17-9109-44FC-8BC4-F63B42D14C5F}">
      <dsp:nvSpPr>
        <dsp:cNvPr id="0" name=""/>
        <dsp:cNvSpPr/>
      </dsp:nvSpPr>
      <dsp:spPr>
        <a:xfrm>
          <a:off x="208182" y="1632878"/>
          <a:ext cx="2765476" cy="509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dirty="0">
              <a:latin typeface="Century Gothic" panose="020B0502020202020204" pitchFamily="34" charset="0"/>
            </a:rPr>
            <a:t>No typos</a:t>
          </a:r>
        </a:p>
      </dsp:txBody>
      <dsp:txXfrm>
        <a:off x="208182" y="1632878"/>
        <a:ext cx="2765476" cy="509203"/>
      </dsp:txXfrm>
    </dsp:sp>
    <dsp:sp modelId="{DFB04228-DEF0-47E2-913C-D65F9810FCBE}">
      <dsp:nvSpPr>
        <dsp:cNvPr id="0" name=""/>
        <dsp:cNvSpPr/>
      </dsp:nvSpPr>
      <dsp:spPr>
        <a:xfrm>
          <a:off x="28" y="2287459"/>
          <a:ext cx="218448" cy="218448"/>
        </a:xfrm>
        <a:prstGeom prst="rect">
          <a:avLst/>
        </a:prstGeom>
        <a:solidFill>
          <a:schemeClr val="lt1">
            <a:hueOff val="0"/>
            <a:satOff val="0"/>
            <a:lumOff val="0"/>
            <a:alphaOff val="0"/>
          </a:schemeClr>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sp>
    <dsp:sp modelId="{4A5B582A-A3D7-4975-B7F1-80678DF53CF3}">
      <dsp:nvSpPr>
        <dsp:cNvPr id="0" name=""/>
        <dsp:cNvSpPr/>
      </dsp:nvSpPr>
      <dsp:spPr>
        <a:xfrm>
          <a:off x="208182" y="2142081"/>
          <a:ext cx="2765476" cy="509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dirty="0">
              <a:latin typeface="Century Gothic" panose="020B0502020202020204" pitchFamily="34" charset="0"/>
            </a:rPr>
            <a:t>Short, easily readable sentences and paragraphs</a:t>
          </a:r>
        </a:p>
      </dsp:txBody>
      <dsp:txXfrm>
        <a:off x="208182" y="2142081"/>
        <a:ext cx="2765476" cy="509203"/>
      </dsp:txXfrm>
    </dsp:sp>
    <dsp:sp modelId="{DFDB28A3-6232-4AD5-8A97-C7FD6B997F61}">
      <dsp:nvSpPr>
        <dsp:cNvPr id="0" name=""/>
        <dsp:cNvSpPr/>
      </dsp:nvSpPr>
      <dsp:spPr>
        <a:xfrm>
          <a:off x="3122340" y="628457"/>
          <a:ext cx="2973631" cy="349838"/>
        </a:xfrm>
        <a:prstGeom prst="rect">
          <a:avLst/>
        </a:prstGeom>
        <a:solidFill>
          <a:srgbClr val="0096D6"/>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sp>
    <dsp:sp modelId="{BB0C2C7E-B1DC-4877-968A-109879AB52CD}">
      <dsp:nvSpPr>
        <dsp:cNvPr id="0" name=""/>
        <dsp:cNvSpPr/>
      </dsp:nvSpPr>
      <dsp:spPr>
        <a:xfrm>
          <a:off x="3122340" y="759843"/>
          <a:ext cx="218453" cy="218453"/>
        </a:xfrm>
        <a:prstGeom prst="rect">
          <a:avLst/>
        </a:prstGeom>
        <a:solidFill>
          <a:srgbClr val="0096D6"/>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sp>
    <dsp:sp modelId="{DF6E15F1-7C5F-4629-8B6A-8D1921C6E25C}">
      <dsp:nvSpPr>
        <dsp:cNvPr id="0" name=""/>
        <dsp:cNvSpPr/>
      </dsp:nvSpPr>
      <dsp:spPr>
        <a:xfrm>
          <a:off x="3122340" y="0"/>
          <a:ext cx="2973631" cy="628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Century Gothic" panose="020B0502020202020204" pitchFamily="34" charset="0"/>
            </a:rPr>
            <a:t>Additional materials</a:t>
          </a:r>
        </a:p>
      </dsp:txBody>
      <dsp:txXfrm>
        <a:off x="3122340" y="0"/>
        <a:ext cx="2973631" cy="628457"/>
      </dsp:txXfrm>
    </dsp:sp>
    <dsp:sp modelId="{F3A0615F-7357-444E-81B1-10703F98693A}">
      <dsp:nvSpPr>
        <dsp:cNvPr id="0" name=""/>
        <dsp:cNvSpPr/>
      </dsp:nvSpPr>
      <dsp:spPr>
        <a:xfrm>
          <a:off x="3122340" y="1269052"/>
          <a:ext cx="218448" cy="218448"/>
        </a:xfrm>
        <a:prstGeom prst="rect">
          <a:avLst/>
        </a:prstGeom>
        <a:solidFill>
          <a:schemeClr val="lt1">
            <a:hueOff val="0"/>
            <a:satOff val="0"/>
            <a:lumOff val="0"/>
            <a:alphaOff val="0"/>
          </a:schemeClr>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sp>
    <dsp:sp modelId="{69A69AA9-0619-4B3D-9A29-2A81AF47F3EA}">
      <dsp:nvSpPr>
        <dsp:cNvPr id="0" name=""/>
        <dsp:cNvSpPr/>
      </dsp:nvSpPr>
      <dsp:spPr>
        <a:xfrm>
          <a:off x="3330494" y="1123674"/>
          <a:ext cx="2765476" cy="509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dirty="0">
              <a:latin typeface="Century Gothic" panose="020B0502020202020204" pitchFamily="34" charset="0"/>
            </a:rPr>
            <a:t>Personalize</a:t>
          </a:r>
        </a:p>
      </dsp:txBody>
      <dsp:txXfrm>
        <a:off x="3330494" y="1123674"/>
        <a:ext cx="2765476" cy="509203"/>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626648-93EE-4A94-BC65-BBC0783B3753}">
      <dsp:nvSpPr>
        <dsp:cNvPr id="0" name=""/>
        <dsp:cNvSpPr/>
      </dsp:nvSpPr>
      <dsp:spPr>
        <a:xfrm>
          <a:off x="1155427" y="859747"/>
          <a:ext cx="4068008" cy="478589"/>
        </a:xfrm>
        <a:prstGeom prst="rect">
          <a:avLst/>
        </a:prstGeom>
        <a:solidFill>
          <a:srgbClr val="0096D6"/>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sp>
    <dsp:sp modelId="{4E56FD74-B8F4-4758-9945-FC8F2901BA30}">
      <dsp:nvSpPr>
        <dsp:cNvPr id="0" name=""/>
        <dsp:cNvSpPr/>
      </dsp:nvSpPr>
      <dsp:spPr>
        <a:xfrm>
          <a:off x="1155427" y="1039486"/>
          <a:ext cx="298850" cy="298850"/>
        </a:xfrm>
        <a:prstGeom prst="rect">
          <a:avLst/>
        </a:prstGeom>
        <a:solidFill>
          <a:srgbClr val="0096D6"/>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sp>
    <dsp:sp modelId="{605EC615-561E-46CB-81DF-12B2C9EF6A95}">
      <dsp:nvSpPr>
        <dsp:cNvPr id="0" name=""/>
        <dsp:cNvSpPr/>
      </dsp:nvSpPr>
      <dsp:spPr>
        <a:xfrm>
          <a:off x="1155427" y="0"/>
          <a:ext cx="4068008" cy="859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Century Gothic" panose="020B0502020202020204" pitchFamily="34" charset="0"/>
            </a:rPr>
            <a:t>Formatting a press release</a:t>
          </a:r>
        </a:p>
      </dsp:txBody>
      <dsp:txXfrm>
        <a:off x="1155427" y="0"/>
        <a:ext cx="4068008" cy="859747"/>
      </dsp:txXfrm>
    </dsp:sp>
    <dsp:sp modelId="{610EE5C9-52AD-4109-81B4-2CDC5B575E4E}">
      <dsp:nvSpPr>
        <dsp:cNvPr id="0" name=""/>
        <dsp:cNvSpPr/>
      </dsp:nvSpPr>
      <dsp:spPr>
        <a:xfrm>
          <a:off x="1155427" y="1736098"/>
          <a:ext cx="298843" cy="298843"/>
        </a:xfrm>
        <a:prstGeom prst="rect">
          <a:avLst/>
        </a:prstGeom>
        <a:solidFill>
          <a:schemeClr val="lt1">
            <a:hueOff val="0"/>
            <a:satOff val="0"/>
            <a:lumOff val="0"/>
            <a:alphaOff val="0"/>
          </a:schemeClr>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sp>
    <dsp:sp modelId="{46E7029E-DF7F-4537-8611-90E8A8828EE2}">
      <dsp:nvSpPr>
        <dsp:cNvPr id="0" name=""/>
        <dsp:cNvSpPr/>
      </dsp:nvSpPr>
      <dsp:spPr>
        <a:xfrm>
          <a:off x="1440188" y="1537217"/>
          <a:ext cx="3783248" cy="696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b="0" kern="1200" dirty="0">
              <a:latin typeface="Century Gothic" panose="020B0502020202020204" pitchFamily="34" charset="0"/>
            </a:rPr>
            <a:t>Dateline</a:t>
          </a:r>
        </a:p>
      </dsp:txBody>
      <dsp:txXfrm>
        <a:off x="1440188" y="1537217"/>
        <a:ext cx="3783248" cy="696604"/>
      </dsp:txXfrm>
    </dsp:sp>
    <dsp:sp modelId="{D6F711BB-3C14-41B8-B0AC-086FF4C2E7CD}">
      <dsp:nvSpPr>
        <dsp:cNvPr id="0" name=""/>
        <dsp:cNvSpPr/>
      </dsp:nvSpPr>
      <dsp:spPr>
        <a:xfrm>
          <a:off x="1155427" y="2432702"/>
          <a:ext cx="298843" cy="298843"/>
        </a:xfrm>
        <a:prstGeom prst="rect">
          <a:avLst/>
        </a:prstGeom>
        <a:solidFill>
          <a:schemeClr val="lt1">
            <a:hueOff val="0"/>
            <a:satOff val="0"/>
            <a:lumOff val="0"/>
            <a:alphaOff val="0"/>
          </a:schemeClr>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sp>
    <dsp:sp modelId="{E3033623-2E87-4206-A1E8-30BAC2B7A888}">
      <dsp:nvSpPr>
        <dsp:cNvPr id="0" name=""/>
        <dsp:cNvSpPr/>
      </dsp:nvSpPr>
      <dsp:spPr>
        <a:xfrm>
          <a:off x="1440188" y="2233821"/>
          <a:ext cx="3783248" cy="696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b="0" kern="1200" dirty="0">
              <a:latin typeface="Century Gothic" panose="020B0502020202020204" pitchFamily="34" charset="0"/>
            </a:rPr>
            <a:t>Single spacing</a:t>
          </a:r>
        </a:p>
      </dsp:txBody>
      <dsp:txXfrm>
        <a:off x="1440188" y="2233821"/>
        <a:ext cx="3783248" cy="696604"/>
      </dsp:txXfrm>
    </dsp:sp>
    <dsp:sp modelId="{3D123115-7AFC-4FAF-B278-90B49C5C0ECD}">
      <dsp:nvSpPr>
        <dsp:cNvPr id="0" name=""/>
        <dsp:cNvSpPr/>
      </dsp:nvSpPr>
      <dsp:spPr>
        <a:xfrm>
          <a:off x="1155427" y="3129306"/>
          <a:ext cx="298843" cy="298843"/>
        </a:xfrm>
        <a:prstGeom prst="rect">
          <a:avLst/>
        </a:prstGeom>
        <a:solidFill>
          <a:schemeClr val="lt1">
            <a:hueOff val="0"/>
            <a:satOff val="0"/>
            <a:lumOff val="0"/>
            <a:alphaOff val="0"/>
          </a:schemeClr>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sp>
    <dsp:sp modelId="{ED6AB087-BFB2-4367-859E-0C8C2B94F84C}">
      <dsp:nvSpPr>
        <dsp:cNvPr id="0" name=""/>
        <dsp:cNvSpPr/>
      </dsp:nvSpPr>
      <dsp:spPr>
        <a:xfrm>
          <a:off x="1440188" y="2930426"/>
          <a:ext cx="3783248" cy="696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b="0" kern="1200" dirty="0">
              <a:latin typeface="Century Gothic" panose="020B0502020202020204" pitchFamily="34" charset="0"/>
            </a:rPr>
            <a:t>Short</a:t>
          </a:r>
        </a:p>
      </dsp:txBody>
      <dsp:txXfrm>
        <a:off x="1440188" y="2930426"/>
        <a:ext cx="3783248" cy="696604"/>
      </dsp:txXfrm>
    </dsp:sp>
    <dsp:sp modelId="{3E4DBF86-93B4-4EA0-AAE7-3B522F199037}">
      <dsp:nvSpPr>
        <dsp:cNvPr id="0" name=""/>
        <dsp:cNvSpPr/>
      </dsp:nvSpPr>
      <dsp:spPr>
        <a:xfrm>
          <a:off x="1155427" y="3825911"/>
          <a:ext cx="298843" cy="298843"/>
        </a:xfrm>
        <a:prstGeom prst="rect">
          <a:avLst/>
        </a:prstGeom>
        <a:solidFill>
          <a:schemeClr val="lt1">
            <a:hueOff val="0"/>
            <a:satOff val="0"/>
            <a:lumOff val="0"/>
            <a:alphaOff val="0"/>
          </a:schemeClr>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sp>
    <dsp:sp modelId="{0A4721D8-46BF-4D46-9BA9-849C844F0CFB}">
      <dsp:nvSpPr>
        <dsp:cNvPr id="0" name=""/>
        <dsp:cNvSpPr/>
      </dsp:nvSpPr>
      <dsp:spPr>
        <a:xfrm>
          <a:off x="1440188" y="3627030"/>
          <a:ext cx="3783248" cy="696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b="0" kern="1200" dirty="0">
              <a:latin typeface="Century Gothic" panose="020B0502020202020204" pitchFamily="34" charset="0"/>
            </a:rPr>
            <a:t>Summary of key points</a:t>
          </a:r>
        </a:p>
      </dsp:txBody>
      <dsp:txXfrm>
        <a:off x="1440188" y="3627030"/>
        <a:ext cx="3783248" cy="696604"/>
      </dsp:txXfrm>
    </dsp:sp>
    <dsp:sp modelId="{70B7366A-32A8-45F3-B888-7DFDB56F2E20}">
      <dsp:nvSpPr>
        <dsp:cNvPr id="0" name=""/>
        <dsp:cNvSpPr/>
      </dsp:nvSpPr>
      <dsp:spPr>
        <a:xfrm>
          <a:off x="1155427" y="4522515"/>
          <a:ext cx="298843" cy="298843"/>
        </a:xfrm>
        <a:prstGeom prst="rect">
          <a:avLst/>
        </a:prstGeom>
        <a:solidFill>
          <a:schemeClr val="lt1">
            <a:hueOff val="0"/>
            <a:satOff val="0"/>
            <a:lumOff val="0"/>
            <a:alphaOff val="0"/>
          </a:schemeClr>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sp>
    <dsp:sp modelId="{33400C37-993A-44AE-BCDB-7CF9ECCF5D02}">
      <dsp:nvSpPr>
        <dsp:cNvPr id="0" name=""/>
        <dsp:cNvSpPr/>
      </dsp:nvSpPr>
      <dsp:spPr>
        <a:xfrm>
          <a:off x="1440188" y="4323634"/>
          <a:ext cx="3783248" cy="696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b="0" kern="1200" dirty="0">
              <a:latin typeface="Century Gothic" panose="020B0502020202020204" pitchFamily="34" charset="0"/>
            </a:rPr>
            <a:t>Full quotes</a:t>
          </a:r>
        </a:p>
      </dsp:txBody>
      <dsp:txXfrm>
        <a:off x="1440188" y="4323634"/>
        <a:ext cx="3783248" cy="696604"/>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75F1E4-BE14-424E-AED0-EA57D981BBCD}">
      <dsp:nvSpPr>
        <dsp:cNvPr id="0" name=""/>
        <dsp:cNvSpPr/>
      </dsp:nvSpPr>
      <dsp:spPr>
        <a:xfrm>
          <a:off x="507" y="690164"/>
          <a:ext cx="3265603" cy="384188"/>
        </a:xfrm>
        <a:prstGeom prst="rect">
          <a:avLst/>
        </a:prstGeom>
        <a:solidFill>
          <a:srgbClr val="004065"/>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a:schemeClr val="lt1"/>
        </a:fontRef>
      </dsp:style>
    </dsp:sp>
    <dsp:sp modelId="{302B6325-4A39-44F3-932C-8FD96CCCE1A5}">
      <dsp:nvSpPr>
        <dsp:cNvPr id="0" name=""/>
        <dsp:cNvSpPr/>
      </dsp:nvSpPr>
      <dsp:spPr>
        <a:xfrm>
          <a:off x="507" y="834449"/>
          <a:ext cx="239903" cy="239903"/>
        </a:xfrm>
        <a:prstGeom prst="rect">
          <a:avLst/>
        </a:prstGeom>
        <a:solidFill>
          <a:srgbClr val="004065"/>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dsp:style>
    </dsp:sp>
    <dsp:sp modelId="{A6934664-377F-4138-8895-EBDCC565864F}">
      <dsp:nvSpPr>
        <dsp:cNvPr id="0" name=""/>
        <dsp:cNvSpPr/>
      </dsp:nvSpPr>
      <dsp:spPr>
        <a:xfrm>
          <a:off x="507" y="0"/>
          <a:ext cx="3265603" cy="690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l" defTabSz="844550">
            <a:lnSpc>
              <a:spcPct val="90000"/>
            </a:lnSpc>
            <a:spcBef>
              <a:spcPct val="0"/>
            </a:spcBef>
            <a:spcAft>
              <a:spcPct val="35000"/>
            </a:spcAft>
            <a:buNone/>
          </a:pPr>
          <a:r>
            <a:rPr lang="en-US" sz="1900" b="1" kern="1200" dirty="0">
              <a:solidFill>
                <a:srgbClr val="004065"/>
              </a:solidFill>
              <a:latin typeface="Century Gothic" panose="020B0502020202020204" pitchFamily="34" charset="0"/>
            </a:rPr>
            <a:t>Made to read like a news article and start with a lead</a:t>
          </a:r>
        </a:p>
      </dsp:txBody>
      <dsp:txXfrm>
        <a:off x="507" y="0"/>
        <a:ext cx="3265603" cy="690164"/>
      </dsp:txXfrm>
    </dsp:sp>
    <dsp:sp modelId="{437A9EAC-0AC3-446E-8B21-4A3BA854E581}">
      <dsp:nvSpPr>
        <dsp:cNvPr id="0" name=""/>
        <dsp:cNvSpPr/>
      </dsp:nvSpPr>
      <dsp:spPr>
        <a:xfrm>
          <a:off x="507" y="1393656"/>
          <a:ext cx="239897" cy="239897"/>
        </a:xfrm>
        <a:prstGeom prst="rect">
          <a:avLst/>
        </a:prstGeom>
        <a:noFill/>
        <a:ln w="25400" cap="flat" cmpd="sng" algn="ctr">
          <a:solidFill>
            <a:srgbClr val="004065"/>
          </a:solidFill>
          <a:prstDash val="solid"/>
        </a:ln>
        <a:effectLst/>
      </dsp:spPr>
      <dsp:style>
        <a:lnRef idx="2">
          <a:scrgbClr r="0" g="0" b="0"/>
        </a:lnRef>
        <a:fillRef idx="1">
          <a:scrgbClr r="0" g="0" b="0"/>
        </a:fillRef>
        <a:effectRef idx="0">
          <a:scrgbClr r="0" g="0" b="0"/>
        </a:effectRef>
        <a:fontRef idx="minor"/>
      </dsp:style>
    </dsp:sp>
    <dsp:sp modelId="{1D38A86D-FC81-4445-BE7C-68FA6BF874E2}">
      <dsp:nvSpPr>
        <dsp:cNvPr id="0" name=""/>
        <dsp:cNvSpPr/>
      </dsp:nvSpPr>
      <dsp:spPr>
        <a:xfrm>
          <a:off x="229100" y="1234004"/>
          <a:ext cx="3037011" cy="55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dirty="0">
              <a:solidFill>
                <a:srgbClr val="004065"/>
              </a:solidFill>
              <a:latin typeface="Century Gothic" panose="020B0502020202020204" pitchFamily="34" charset="0"/>
            </a:rPr>
            <a:t>Clear headline and lead</a:t>
          </a:r>
        </a:p>
      </dsp:txBody>
      <dsp:txXfrm>
        <a:off x="229100" y="1234004"/>
        <a:ext cx="3037011" cy="559200"/>
      </dsp:txXfrm>
    </dsp:sp>
    <dsp:sp modelId="{F98E7792-6542-4D96-8C64-ABA604CBAA3E}">
      <dsp:nvSpPr>
        <dsp:cNvPr id="0" name=""/>
        <dsp:cNvSpPr/>
      </dsp:nvSpPr>
      <dsp:spPr>
        <a:xfrm>
          <a:off x="507" y="1952857"/>
          <a:ext cx="239897" cy="239897"/>
        </a:xfrm>
        <a:prstGeom prst="rect">
          <a:avLst/>
        </a:prstGeom>
        <a:solidFill>
          <a:schemeClr val="lt1">
            <a:hueOff val="0"/>
            <a:satOff val="0"/>
            <a:lumOff val="0"/>
            <a:alphaOff val="0"/>
          </a:schemeClr>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dsp:style>
    </dsp:sp>
    <dsp:sp modelId="{CA26EA96-2F01-46F4-BC4A-B53A316A421C}">
      <dsp:nvSpPr>
        <dsp:cNvPr id="0" name=""/>
        <dsp:cNvSpPr/>
      </dsp:nvSpPr>
      <dsp:spPr>
        <a:xfrm>
          <a:off x="229100" y="1793205"/>
          <a:ext cx="3037011" cy="55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rgbClr val="004065"/>
              </a:solidFill>
              <a:latin typeface="Century Gothic" panose="020B0502020202020204" pitchFamily="34" charset="0"/>
            </a:rPr>
            <a:t>W</a:t>
          </a:r>
          <a:r>
            <a:rPr lang="en-US" sz="1600" kern="1200" dirty="0">
              <a:solidFill>
                <a:srgbClr val="004065"/>
              </a:solidFill>
              <a:latin typeface="Century Gothic" panose="020B0502020202020204" pitchFamily="34" charset="0"/>
            </a:rPr>
            <a:t>hat happened</a:t>
          </a:r>
        </a:p>
      </dsp:txBody>
      <dsp:txXfrm>
        <a:off x="229100" y="1793205"/>
        <a:ext cx="3037011" cy="559200"/>
      </dsp:txXfrm>
    </dsp:sp>
    <dsp:sp modelId="{86B9C145-2595-4FCA-8728-730081D2022A}">
      <dsp:nvSpPr>
        <dsp:cNvPr id="0" name=""/>
        <dsp:cNvSpPr/>
      </dsp:nvSpPr>
      <dsp:spPr>
        <a:xfrm>
          <a:off x="507" y="2512058"/>
          <a:ext cx="239897" cy="239897"/>
        </a:xfrm>
        <a:prstGeom prst="rect">
          <a:avLst/>
        </a:prstGeom>
        <a:noFill/>
        <a:ln w="25400" cap="flat" cmpd="sng" algn="ctr">
          <a:solidFill>
            <a:srgbClr val="004065"/>
          </a:solidFill>
          <a:prstDash val="solid"/>
        </a:ln>
        <a:effectLst/>
      </dsp:spPr>
      <dsp:style>
        <a:lnRef idx="2">
          <a:scrgbClr r="0" g="0" b="0"/>
        </a:lnRef>
        <a:fillRef idx="1">
          <a:scrgbClr r="0" g="0" b="0"/>
        </a:fillRef>
        <a:effectRef idx="0">
          <a:scrgbClr r="0" g="0" b="0"/>
        </a:effectRef>
        <a:fontRef idx="minor"/>
      </dsp:style>
    </dsp:sp>
    <dsp:sp modelId="{0FCC8BFD-BB2E-4F08-9520-74B01FDA7930}">
      <dsp:nvSpPr>
        <dsp:cNvPr id="0" name=""/>
        <dsp:cNvSpPr/>
      </dsp:nvSpPr>
      <dsp:spPr>
        <a:xfrm>
          <a:off x="229100" y="2352406"/>
          <a:ext cx="3037011" cy="55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rgbClr val="004065"/>
              </a:solidFill>
              <a:latin typeface="Century Gothic" panose="020B0502020202020204" pitchFamily="34" charset="0"/>
            </a:rPr>
            <a:t>W</a:t>
          </a:r>
          <a:r>
            <a:rPr lang="en-US" sz="1600" kern="1200" dirty="0">
              <a:solidFill>
                <a:srgbClr val="004065"/>
              </a:solidFill>
              <a:latin typeface="Century Gothic" panose="020B0502020202020204" pitchFamily="34" charset="0"/>
            </a:rPr>
            <a:t>ho did it</a:t>
          </a:r>
        </a:p>
      </dsp:txBody>
      <dsp:txXfrm>
        <a:off x="229100" y="2352406"/>
        <a:ext cx="3037011" cy="559200"/>
      </dsp:txXfrm>
    </dsp:sp>
    <dsp:sp modelId="{CE530977-3262-4E53-98CB-BFC9D79766A8}">
      <dsp:nvSpPr>
        <dsp:cNvPr id="0" name=""/>
        <dsp:cNvSpPr/>
      </dsp:nvSpPr>
      <dsp:spPr>
        <a:xfrm>
          <a:off x="507" y="3071258"/>
          <a:ext cx="239897" cy="239897"/>
        </a:xfrm>
        <a:prstGeom prst="rect">
          <a:avLst/>
        </a:prstGeom>
        <a:noFill/>
        <a:ln w="25400" cap="flat" cmpd="sng" algn="ctr">
          <a:solidFill>
            <a:srgbClr val="004065"/>
          </a:solidFill>
          <a:prstDash val="solid"/>
        </a:ln>
        <a:effectLst/>
      </dsp:spPr>
      <dsp:style>
        <a:lnRef idx="2">
          <a:scrgbClr r="0" g="0" b="0"/>
        </a:lnRef>
        <a:fillRef idx="1">
          <a:scrgbClr r="0" g="0" b="0"/>
        </a:fillRef>
        <a:effectRef idx="0">
          <a:scrgbClr r="0" g="0" b="0"/>
        </a:effectRef>
        <a:fontRef idx="minor"/>
      </dsp:style>
    </dsp:sp>
    <dsp:sp modelId="{FCADABAD-E45C-4187-AC18-5CD34B2EFB1B}">
      <dsp:nvSpPr>
        <dsp:cNvPr id="0" name=""/>
        <dsp:cNvSpPr/>
      </dsp:nvSpPr>
      <dsp:spPr>
        <a:xfrm>
          <a:off x="229100" y="2911607"/>
          <a:ext cx="3037011" cy="55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rgbClr val="004065"/>
              </a:solidFill>
              <a:latin typeface="Century Gothic" panose="020B0502020202020204" pitchFamily="34" charset="0"/>
            </a:rPr>
            <a:t>W</a:t>
          </a:r>
          <a:r>
            <a:rPr lang="en-US" sz="1600" kern="1200" dirty="0">
              <a:solidFill>
                <a:srgbClr val="004065"/>
              </a:solidFill>
              <a:latin typeface="Century Gothic" panose="020B0502020202020204" pitchFamily="34" charset="0"/>
            </a:rPr>
            <a:t>hy it happened</a:t>
          </a:r>
        </a:p>
      </dsp:txBody>
      <dsp:txXfrm>
        <a:off x="229100" y="2911607"/>
        <a:ext cx="3037011" cy="559200"/>
      </dsp:txXfrm>
    </dsp:sp>
    <dsp:sp modelId="{04924509-A934-4A59-9F25-0762D460CEB4}">
      <dsp:nvSpPr>
        <dsp:cNvPr id="0" name=""/>
        <dsp:cNvSpPr/>
      </dsp:nvSpPr>
      <dsp:spPr>
        <a:xfrm>
          <a:off x="507" y="3630459"/>
          <a:ext cx="239897" cy="239897"/>
        </a:xfrm>
        <a:prstGeom prst="rect">
          <a:avLst/>
        </a:prstGeom>
        <a:noFill/>
        <a:ln w="25400" cap="flat" cmpd="sng" algn="ctr">
          <a:solidFill>
            <a:srgbClr val="004065"/>
          </a:solidFill>
          <a:prstDash val="solid"/>
        </a:ln>
        <a:effectLst/>
      </dsp:spPr>
      <dsp:style>
        <a:lnRef idx="2">
          <a:scrgbClr r="0" g="0" b="0"/>
        </a:lnRef>
        <a:fillRef idx="1">
          <a:scrgbClr r="0" g="0" b="0"/>
        </a:fillRef>
        <a:effectRef idx="0">
          <a:scrgbClr r="0" g="0" b="0"/>
        </a:effectRef>
        <a:fontRef idx="minor"/>
      </dsp:style>
    </dsp:sp>
    <dsp:sp modelId="{11942CC6-8585-4A03-B785-E9EF766F881B}">
      <dsp:nvSpPr>
        <dsp:cNvPr id="0" name=""/>
        <dsp:cNvSpPr/>
      </dsp:nvSpPr>
      <dsp:spPr>
        <a:xfrm>
          <a:off x="229100" y="3470807"/>
          <a:ext cx="3037011" cy="55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rgbClr val="004065"/>
              </a:solidFill>
              <a:latin typeface="Century Gothic" panose="020B0502020202020204" pitchFamily="34" charset="0"/>
            </a:rPr>
            <a:t>W</a:t>
          </a:r>
          <a:r>
            <a:rPr lang="en-US" sz="1600" kern="1200" dirty="0">
              <a:solidFill>
                <a:srgbClr val="004065"/>
              </a:solidFill>
              <a:latin typeface="Century Gothic" panose="020B0502020202020204" pitchFamily="34" charset="0"/>
            </a:rPr>
            <a:t>here it happened</a:t>
          </a:r>
        </a:p>
      </dsp:txBody>
      <dsp:txXfrm>
        <a:off x="229100" y="3470807"/>
        <a:ext cx="3037011" cy="559200"/>
      </dsp:txXfrm>
    </dsp:sp>
    <dsp:sp modelId="{3FA7B709-02A8-4FF6-8C26-715FCF379525}">
      <dsp:nvSpPr>
        <dsp:cNvPr id="0" name=""/>
        <dsp:cNvSpPr/>
      </dsp:nvSpPr>
      <dsp:spPr>
        <a:xfrm>
          <a:off x="507" y="4189660"/>
          <a:ext cx="239897" cy="239897"/>
        </a:xfrm>
        <a:prstGeom prst="rect">
          <a:avLst/>
        </a:prstGeom>
        <a:noFill/>
        <a:ln w="25400" cap="flat" cmpd="sng" algn="ctr">
          <a:solidFill>
            <a:srgbClr val="004065"/>
          </a:solidFill>
          <a:prstDash val="solid"/>
        </a:ln>
        <a:effectLst/>
      </dsp:spPr>
      <dsp:style>
        <a:lnRef idx="2">
          <a:scrgbClr r="0" g="0" b="0"/>
        </a:lnRef>
        <a:fillRef idx="1">
          <a:scrgbClr r="0" g="0" b="0"/>
        </a:fillRef>
        <a:effectRef idx="0">
          <a:scrgbClr r="0" g="0" b="0"/>
        </a:effectRef>
        <a:fontRef idx="minor"/>
      </dsp:style>
    </dsp:sp>
    <dsp:sp modelId="{20000073-9312-4C74-BE51-09A70621E016}">
      <dsp:nvSpPr>
        <dsp:cNvPr id="0" name=""/>
        <dsp:cNvSpPr/>
      </dsp:nvSpPr>
      <dsp:spPr>
        <a:xfrm>
          <a:off x="229100" y="4030008"/>
          <a:ext cx="3037011" cy="55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rgbClr val="004065"/>
              </a:solidFill>
              <a:latin typeface="Century Gothic" panose="020B0502020202020204" pitchFamily="34" charset="0"/>
            </a:rPr>
            <a:t>H</a:t>
          </a:r>
          <a:r>
            <a:rPr lang="en-US" sz="1600" kern="1200" dirty="0">
              <a:solidFill>
                <a:srgbClr val="004065"/>
              </a:solidFill>
              <a:latin typeface="Century Gothic" panose="020B0502020202020204" pitchFamily="34" charset="0"/>
            </a:rPr>
            <a:t>ow it happened</a:t>
          </a:r>
        </a:p>
      </dsp:txBody>
      <dsp:txXfrm>
        <a:off x="229100" y="4030008"/>
        <a:ext cx="3037011" cy="559200"/>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75F1E4-BE14-424E-AED0-EA57D981BBCD}">
      <dsp:nvSpPr>
        <dsp:cNvPr id="0" name=""/>
        <dsp:cNvSpPr/>
      </dsp:nvSpPr>
      <dsp:spPr>
        <a:xfrm>
          <a:off x="507" y="690164"/>
          <a:ext cx="3265603" cy="384188"/>
        </a:xfrm>
        <a:prstGeom prst="rect">
          <a:avLst/>
        </a:prstGeom>
        <a:solidFill>
          <a:srgbClr val="004065"/>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a:schemeClr val="lt1"/>
        </a:fontRef>
      </dsp:style>
    </dsp:sp>
    <dsp:sp modelId="{302B6325-4A39-44F3-932C-8FD96CCCE1A5}">
      <dsp:nvSpPr>
        <dsp:cNvPr id="0" name=""/>
        <dsp:cNvSpPr/>
      </dsp:nvSpPr>
      <dsp:spPr>
        <a:xfrm>
          <a:off x="507" y="834449"/>
          <a:ext cx="239903" cy="239903"/>
        </a:xfrm>
        <a:prstGeom prst="rect">
          <a:avLst/>
        </a:prstGeom>
        <a:solidFill>
          <a:srgbClr val="004065"/>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dsp:style>
    </dsp:sp>
    <dsp:sp modelId="{A6934664-377F-4138-8895-EBDCC565864F}">
      <dsp:nvSpPr>
        <dsp:cNvPr id="0" name=""/>
        <dsp:cNvSpPr/>
      </dsp:nvSpPr>
      <dsp:spPr>
        <a:xfrm>
          <a:off x="507" y="0"/>
          <a:ext cx="3265603" cy="690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rgbClr val="004065"/>
              </a:solidFill>
              <a:latin typeface="Century Gothic" panose="020B0502020202020204" pitchFamily="34" charset="0"/>
            </a:rPr>
            <a:t>Emphasize what makes your press release important</a:t>
          </a:r>
        </a:p>
      </dsp:txBody>
      <dsp:txXfrm>
        <a:off x="507" y="0"/>
        <a:ext cx="3265603" cy="690164"/>
      </dsp:txXfrm>
    </dsp:sp>
    <dsp:sp modelId="{29ED5DD9-0722-45A6-8194-D368B6A84383}">
      <dsp:nvSpPr>
        <dsp:cNvPr id="0" name=""/>
        <dsp:cNvSpPr/>
      </dsp:nvSpPr>
      <dsp:spPr>
        <a:xfrm>
          <a:off x="507" y="1393656"/>
          <a:ext cx="239897" cy="239897"/>
        </a:xfrm>
        <a:prstGeom prst="rect">
          <a:avLst/>
        </a:prstGeom>
        <a:solidFill>
          <a:schemeClr val="lt1">
            <a:hueOff val="0"/>
            <a:satOff val="0"/>
            <a:lumOff val="0"/>
            <a:alphaOff val="0"/>
          </a:schemeClr>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dsp:style>
    </dsp:sp>
    <dsp:sp modelId="{6B525805-D0C6-4B16-83F0-7F696E05AD82}">
      <dsp:nvSpPr>
        <dsp:cNvPr id="0" name=""/>
        <dsp:cNvSpPr/>
      </dsp:nvSpPr>
      <dsp:spPr>
        <a:xfrm>
          <a:off x="229100" y="1234004"/>
          <a:ext cx="3037011" cy="55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dirty="0">
              <a:solidFill>
                <a:srgbClr val="004065"/>
              </a:solidFill>
              <a:latin typeface="Century Gothic" panose="020B0502020202020204" pitchFamily="34" charset="0"/>
            </a:rPr>
            <a:t>Attention grabbing</a:t>
          </a:r>
        </a:p>
      </dsp:txBody>
      <dsp:txXfrm>
        <a:off x="229100" y="1234004"/>
        <a:ext cx="3037011" cy="559200"/>
      </dsp:txXfrm>
    </dsp:sp>
    <dsp:sp modelId="{B70FB3C9-D0FF-4D1D-B2D3-F81CA66FAB55}">
      <dsp:nvSpPr>
        <dsp:cNvPr id="0" name=""/>
        <dsp:cNvSpPr/>
      </dsp:nvSpPr>
      <dsp:spPr>
        <a:xfrm>
          <a:off x="507" y="1952857"/>
          <a:ext cx="239897" cy="239897"/>
        </a:xfrm>
        <a:prstGeom prst="rect">
          <a:avLst/>
        </a:prstGeom>
        <a:solidFill>
          <a:schemeClr val="lt1">
            <a:hueOff val="0"/>
            <a:satOff val="0"/>
            <a:lumOff val="0"/>
            <a:alphaOff val="0"/>
          </a:schemeClr>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dsp:style>
    </dsp:sp>
    <dsp:sp modelId="{CD9AA3A6-DE81-459D-9DB3-6A252B80DA5A}">
      <dsp:nvSpPr>
        <dsp:cNvPr id="0" name=""/>
        <dsp:cNvSpPr/>
      </dsp:nvSpPr>
      <dsp:spPr>
        <a:xfrm>
          <a:off x="229100" y="1793205"/>
          <a:ext cx="3037011" cy="55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dirty="0">
              <a:solidFill>
                <a:srgbClr val="004065"/>
              </a:solidFill>
              <a:latin typeface="Century Gothic" panose="020B0502020202020204" pitchFamily="34" charset="0"/>
            </a:rPr>
            <a:t>Importance to the community</a:t>
          </a:r>
        </a:p>
      </dsp:txBody>
      <dsp:txXfrm>
        <a:off x="229100" y="1793205"/>
        <a:ext cx="3037011" cy="559200"/>
      </dsp:txXfrm>
    </dsp:sp>
    <dsp:sp modelId="{046CE887-1DA9-44B8-8A55-CA1EC72944E8}">
      <dsp:nvSpPr>
        <dsp:cNvPr id="0" name=""/>
        <dsp:cNvSpPr/>
      </dsp:nvSpPr>
      <dsp:spPr>
        <a:xfrm>
          <a:off x="507" y="2512058"/>
          <a:ext cx="239897" cy="239897"/>
        </a:xfrm>
        <a:prstGeom prst="rect">
          <a:avLst/>
        </a:prstGeom>
        <a:solidFill>
          <a:schemeClr val="lt1">
            <a:hueOff val="0"/>
            <a:satOff val="0"/>
            <a:lumOff val="0"/>
            <a:alphaOff val="0"/>
          </a:schemeClr>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dsp:style>
    </dsp:sp>
    <dsp:sp modelId="{A675CAF7-EB18-4C08-A9FC-1DB74AD1BFA1}">
      <dsp:nvSpPr>
        <dsp:cNvPr id="0" name=""/>
        <dsp:cNvSpPr/>
      </dsp:nvSpPr>
      <dsp:spPr>
        <a:xfrm>
          <a:off x="229100" y="2352406"/>
          <a:ext cx="3037011" cy="55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dirty="0">
              <a:solidFill>
                <a:srgbClr val="004065"/>
              </a:solidFill>
              <a:latin typeface="Century Gothic" panose="020B0502020202020204" pitchFamily="34" charset="0"/>
            </a:rPr>
            <a:t>Why people should care</a:t>
          </a:r>
        </a:p>
      </dsp:txBody>
      <dsp:txXfrm>
        <a:off x="229100" y="2352406"/>
        <a:ext cx="3037011" cy="559200"/>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75F1E4-BE14-424E-AED0-EA57D981BBCD}">
      <dsp:nvSpPr>
        <dsp:cNvPr id="0" name=""/>
        <dsp:cNvSpPr/>
      </dsp:nvSpPr>
      <dsp:spPr>
        <a:xfrm>
          <a:off x="507" y="690164"/>
          <a:ext cx="3265603" cy="384188"/>
        </a:xfrm>
        <a:prstGeom prst="rect">
          <a:avLst/>
        </a:prstGeom>
        <a:solidFill>
          <a:srgbClr val="004065"/>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a:schemeClr val="lt1"/>
        </a:fontRef>
      </dsp:style>
    </dsp:sp>
    <dsp:sp modelId="{302B6325-4A39-44F3-932C-8FD96CCCE1A5}">
      <dsp:nvSpPr>
        <dsp:cNvPr id="0" name=""/>
        <dsp:cNvSpPr/>
      </dsp:nvSpPr>
      <dsp:spPr>
        <a:xfrm>
          <a:off x="507" y="834449"/>
          <a:ext cx="239903" cy="239903"/>
        </a:xfrm>
        <a:prstGeom prst="rect">
          <a:avLst/>
        </a:prstGeom>
        <a:solidFill>
          <a:srgbClr val="004065"/>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dsp:style>
    </dsp:sp>
    <dsp:sp modelId="{A6934664-377F-4138-8895-EBDCC565864F}">
      <dsp:nvSpPr>
        <dsp:cNvPr id="0" name=""/>
        <dsp:cNvSpPr/>
      </dsp:nvSpPr>
      <dsp:spPr>
        <a:xfrm>
          <a:off x="507" y="0"/>
          <a:ext cx="3265603" cy="690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rgbClr val="004065"/>
              </a:solidFill>
              <a:latin typeface="Century Gothic" panose="020B0502020202020204" pitchFamily="34" charset="0"/>
            </a:rPr>
            <a:t>Be provocative</a:t>
          </a:r>
        </a:p>
      </dsp:txBody>
      <dsp:txXfrm>
        <a:off x="507" y="0"/>
        <a:ext cx="3265603" cy="690164"/>
      </dsp:txXfrm>
    </dsp:sp>
    <dsp:sp modelId="{D53F771E-ED41-4DC3-8D8A-147BC34AD1FA}">
      <dsp:nvSpPr>
        <dsp:cNvPr id="0" name=""/>
        <dsp:cNvSpPr/>
      </dsp:nvSpPr>
      <dsp:spPr>
        <a:xfrm>
          <a:off x="507" y="1393656"/>
          <a:ext cx="239897" cy="239897"/>
        </a:xfrm>
        <a:prstGeom prst="rect">
          <a:avLst/>
        </a:prstGeom>
        <a:solidFill>
          <a:schemeClr val="lt1">
            <a:hueOff val="0"/>
            <a:satOff val="0"/>
            <a:lumOff val="0"/>
            <a:alphaOff val="0"/>
          </a:schemeClr>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dsp:style>
    </dsp:sp>
    <dsp:sp modelId="{F9796B57-CE20-4B2C-B06D-324EA457E4A8}">
      <dsp:nvSpPr>
        <dsp:cNvPr id="0" name=""/>
        <dsp:cNvSpPr/>
      </dsp:nvSpPr>
      <dsp:spPr>
        <a:xfrm>
          <a:off x="229100" y="1234004"/>
          <a:ext cx="3037011" cy="55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dirty="0">
              <a:solidFill>
                <a:srgbClr val="004065"/>
              </a:solidFill>
              <a:latin typeface="Century Gothic" panose="020B0502020202020204" pitchFamily="34" charset="0"/>
            </a:rPr>
            <a:t>Eye opening aspect</a:t>
          </a:r>
        </a:p>
      </dsp:txBody>
      <dsp:txXfrm>
        <a:off x="229100" y="1234004"/>
        <a:ext cx="3037011" cy="559200"/>
      </dsp:txXfrm>
    </dsp:sp>
    <dsp:sp modelId="{0A679731-9460-4C87-A915-BCBE24A4E306}">
      <dsp:nvSpPr>
        <dsp:cNvPr id="0" name=""/>
        <dsp:cNvSpPr/>
      </dsp:nvSpPr>
      <dsp:spPr>
        <a:xfrm>
          <a:off x="507" y="1952857"/>
          <a:ext cx="239897" cy="239897"/>
        </a:xfrm>
        <a:prstGeom prst="rect">
          <a:avLst/>
        </a:prstGeom>
        <a:solidFill>
          <a:schemeClr val="lt1">
            <a:hueOff val="0"/>
            <a:satOff val="0"/>
            <a:lumOff val="0"/>
            <a:alphaOff val="0"/>
          </a:schemeClr>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dsp:style>
    </dsp:sp>
    <dsp:sp modelId="{29EEDCCB-DBA9-446F-983C-E8E4B1820D50}">
      <dsp:nvSpPr>
        <dsp:cNvPr id="0" name=""/>
        <dsp:cNvSpPr/>
      </dsp:nvSpPr>
      <dsp:spPr>
        <a:xfrm>
          <a:off x="229100" y="1793205"/>
          <a:ext cx="3037011" cy="55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dirty="0">
              <a:solidFill>
                <a:srgbClr val="004065"/>
              </a:solidFill>
              <a:latin typeface="Century Gothic" panose="020B0502020202020204" pitchFamily="34" charset="0"/>
            </a:rPr>
            <a:t>Strong emphasis on key points</a:t>
          </a:r>
        </a:p>
      </dsp:txBody>
      <dsp:txXfrm>
        <a:off x="229100" y="1793205"/>
        <a:ext cx="3037011" cy="559200"/>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75F1E4-BE14-424E-AED0-EA57D981BBCD}">
      <dsp:nvSpPr>
        <dsp:cNvPr id="0" name=""/>
        <dsp:cNvSpPr/>
      </dsp:nvSpPr>
      <dsp:spPr>
        <a:xfrm>
          <a:off x="507" y="690164"/>
          <a:ext cx="3265603" cy="384188"/>
        </a:xfrm>
        <a:prstGeom prst="rect">
          <a:avLst/>
        </a:prstGeom>
        <a:solidFill>
          <a:srgbClr val="004065"/>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a:schemeClr val="lt1"/>
        </a:fontRef>
      </dsp:style>
    </dsp:sp>
    <dsp:sp modelId="{302B6325-4A39-44F3-932C-8FD96CCCE1A5}">
      <dsp:nvSpPr>
        <dsp:cNvPr id="0" name=""/>
        <dsp:cNvSpPr/>
      </dsp:nvSpPr>
      <dsp:spPr>
        <a:xfrm>
          <a:off x="507" y="834449"/>
          <a:ext cx="239903" cy="239903"/>
        </a:xfrm>
        <a:prstGeom prst="rect">
          <a:avLst/>
        </a:prstGeom>
        <a:solidFill>
          <a:srgbClr val="004065"/>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dsp:style>
    </dsp:sp>
    <dsp:sp modelId="{A6934664-377F-4138-8895-EBDCC565864F}">
      <dsp:nvSpPr>
        <dsp:cNvPr id="0" name=""/>
        <dsp:cNvSpPr/>
      </dsp:nvSpPr>
      <dsp:spPr>
        <a:xfrm>
          <a:off x="507" y="0"/>
          <a:ext cx="3265603" cy="690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004065"/>
              </a:solidFill>
              <a:latin typeface="Century Gothic" panose="020B0502020202020204" pitchFamily="34" charset="0"/>
            </a:rPr>
            <a:t>Look professional</a:t>
          </a:r>
        </a:p>
      </dsp:txBody>
      <dsp:txXfrm>
        <a:off x="507" y="0"/>
        <a:ext cx="3265603" cy="690164"/>
      </dsp:txXfrm>
    </dsp:sp>
    <dsp:sp modelId="{9BFAB5B7-E7C5-4FED-9013-94DCC7C391B0}">
      <dsp:nvSpPr>
        <dsp:cNvPr id="0" name=""/>
        <dsp:cNvSpPr/>
      </dsp:nvSpPr>
      <dsp:spPr>
        <a:xfrm>
          <a:off x="507" y="1393656"/>
          <a:ext cx="239897" cy="239897"/>
        </a:xfrm>
        <a:prstGeom prst="rect">
          <a:avLst/>
        </a:prstGeom>
        <a:solidFill>
          <a:schemeClr val="lt1">
            <a:hueOff val="0"/>
            <a:satOff val="0"/>
            <a:lumOff val="0"/>
            <a:alphaOff val="0"/>
          </a:schemeClr>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dsp:style>
    </dsp:sp>
    <dsp:sp modelId="{4E74100A-0DDA-4CD4-8173-0201CB3F4B09}">
      <dsp:nvSpPr>
        <dsp:cNvPr id="0" name=""/>
        <dsp:cNvSpPr/>
      </dsp:nvSpPr>
      <dsp:spPr>
        <a:xfrm>
          <a:off x="229100" y="1234004"/>
          <a:ext cx="3037011" cy="55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dirty="0">
              <a:solidFill>
                <a:srgbClr val="004065"/>
              </a:solidFill>
              <a:latin typeface="Century Gothic" panose="020B0502020202020204" pitchFamily="34" charset="0"/>
            </a:rPr>
            <a:t>Letterhead and formatting</a:t>
          </a:r>
        </a:p>
      </dsp:txBody>
      <dsp:txXfrm>
        <a:off x="229100" y="1234004"/>
        <a:ext cx="3037011" cy="559200"/>
      </dsp:txXfrm>
    </dsp:sp>
    <dsp:sp modelId="{0967BF37-DD32-4699-B6EB-008536A4DDF4}">
      <dsp:nvSpPr>
        <dsp:cNvPr id="0" name=""/>
        <dsp:cNvSpPr/>
      </dsp:nvSpPr>
      <dsp:spPr>
        <a:xfrm>
          <a:off x="507" y="1952857"/>
          <a:ext cx="239897" cy="239897"/>
        </a:xfrm>
        <a:prstGeom prst="rect">
          <a:avLst/>
        </a:prstGeom>
        <a:solidFill>
          <a:schemeClr val="lt1">
            <a:hueOff val="0"/>
            <a:satOff val="0"/>
            <a:lumOff val="0"/>
            <a:alphaOff val="0"/>
          </a:schemeClr>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dsp:style>
    </dsp:sp>
    <dsp:sp modelId="{2B37BF87-EEA7-42A6-8226-A4EC0B97E671}">
      <dsp:nvSpPr>
        <dsp:cNvPr id="0" name=""/>
        <dsp:cNvSpPr/>
      </dsp:nvSpPr>
      <dsp:spPr>
        <a:xfrm>
          <a:off x="229100" y="1793205"/>
          <a:ext cx="3037011" cy="55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dirty="0">
              <a:solidFill>
                <a:srgbClr val="004065"/>
              </a:solidFill>
              <a:latin typeface="Century Gothic" panose="020B0502020202020204" pitchFamily="34" charset="0"/>
            </a:rPr>
            <a:t>No typos</a:t>
          </a:r>
        </a:p>
      </dsp:txBody>
      <dsp:txXfrm>
        <a:off x="229100" y="1793205"/>
        <a:ext cx="3037011" cy="559200"/>
      </dsp:txXfrm>
    </dsp:sp>
    <dsp:sp modelId="{1A3A9EAB-B34B-4F57-82EE-7FB882E1AEC0}">
      <dsp:nvSpPr>
        <dsp:cNvPr id="0" name=""/>
        <dsp:cNvSpPr/>
      </dsp:nvSpPr>
      <dsp:spPr>
        <a:xfrm>
          <a:off x="507" y="2512058"/>
          <a:ext cx="239897" cy="239897"/>
        </a:xfrm>
        <a:prstGeom prst="rect">
          <a:avLst/>
        </a:prstGeom>
        <a:solidFill>
          <a:schemeClr val="lt1">
            <a:hueOff val="0"/>
            <a:satOff val="0"/>
            <a:lumOff val="0"/>
            <a:alphaOff val="0"/>
          </a:schemeClr>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dsp:style>
    </dsp:sp>
    <dsp:sp modelId="{A6E528F4-712B-44C7-AA95-D1EA1064245D}">
      <dsp:nvSpPr>
        <dsp:cNvPr id="0" name=""/>
        <dsp:cNvSpPr/>
      </dsp:nvSpPr>
      <dsp:spPr>
        <a:xfrm>
          <a:off x="229100" y="2352406"/>
          <a:ext cx="3037011" cy="55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dirty="0">
              <a:solidFill>
                <a:srgbClr val="004065"/>
              </a:solidFill>
              <a:latin typeface="Century Gothic" panose="020B0502020202020204" pitchFamily="34" charset="0"/>
            </a:rPr>
            <a:t>Short, easily readable sentences and paragraphs</a:t>
          </a:r>
        </a:p>
      </dsp:txBody>
      <dsp:txXfrm>
        <a:off x="229100" y="2352406"/>
        <a:ext cx="3037011" cy="559200"/>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75F1E4-BE14-424E-AED0-EA57D981BBCD}">
      <dsp:nvSpPr>
        <dsp:cNvPr id="0" name=""/>
        <dsp:cNvSpPr/>
      </dsp:nvSpPr>
      <dsp:spPr>
        <a:xfrm>
          <a:off x="507" y="690164"/>
          <a:ext cx="3265603" cy="384188"/>
        </a:xfrm>
        <a:prstGeom prst="rect">
          <a:avLst/>
        </a:prstGeom>
        <a:solidFill>
          <a:srgbClr val="004065"/>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a:schemeClr val="lt1"/>
        </a:fontRef>
      </dsp:style>
    </dsp:sp>
    <dsp:sp modelId="{302B6325-4A39-44F3-932C-8FD96CCCE1A5}">
      <dsp:nvSpPr>
        <dsp:cNvPr id="0" name=""/>
        <dsp:cNvSpPr/>
      </dsp:nvSpPr>
      <dsp:spPr>
        <a:xfrm>
          <a:off x="507" y="834449"/>
          <a:ext cx="239903" cy="239903"/>
        </a:xfrm>
        <a:prstGeom prst="rect">
          <a:avLst/>
        </a:prstGeom>
        <a:solidFill>
          <a:srgbClr val="004065"/>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dsp:style>
    </dsp:sp>
    <dsp:sp modelId="{A6934664-377F-4138-8895-EBDCC565864F}">
      <dsp:nvSpPr>
        <dsp:cNvPr id="0" name=""/>
        <dsp:cNvSpPr/>
      </dsp:nvSpPr>
      <dsp:spPr>
        <a:xfrm>
          <a:off x="507" y="0"/>
          <a:ext cx="3265603" cy="690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004065"/>
              </a:solidFill>
              <a:latin typeface="Century Gothic" panose="020B0502020202020204" pitchFamily="34" charset="0"/>
            </a:rPr>
            <a:t>Additional materials</a:t>
          </a:r>
        </a:p>
      </dsp:txBody>
      <dsp:txXfrm>
        <a:off x="507" y="0"/>
        <a:ext cx="3265603" cy="690164"/>
      </dsp:txXfrm>
    </dsp:sp>
    <dsp:sp modelId="{CD18C8BB-2C7E-4423-A3AE-0CA0F7ACEF4F}">
      <dsp:nvSpPr>
        <dsp:cNvPr id="0" name=""/>
        <dsp:cNvSpPr/>
      </dsp:nvSpPr>
      <dsp:spPr>
        <a:xfrm>
          <a:off x="507" y="1393656"/>
          <a:ext cx="239897" cy="239897"/>
        </a:xfrm>
        <a:prstGeom prst="rect">
          <a:avLst/>
        </a:prstGeom>
        <a:solidFill>
          <a:schemeClr val="lt1">
            <a:hueOff val="0"/>
            <a:satOff val="0"/>
            <a:lumOff val="0"/>
            <a:alphaOff val="0"/>
          </a:schemeClr>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dsp:style>
    </dsp:sp>
    <dsp:sp modelId="{ABF67875-00BF-458B-841B-8EA7A0562F79}">
      <dsp:nvSpPr>
        <dsp:cNvPr id="0" name=""/>
        <dsp:cNvSpPr/>
      </dsp:nvSpPr>
      <dsp:spPr>
        <a:xfrm>
          <a:off x="229100" y="1234004"/>
          <a:ext cx="3037011" cy="55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004065"/>
              </a:solidFill>
              <a:latin typeface="Century Gothic" panose="020B0502020202020204" pitchFamily="34" charset="0"/>
            </a:rPr>
            <a:t>Personalize</a:t>
          </a:r>
        </a:p>
      </dsp:txBody>
      <dsp:txXfrm>
        <a:off x="229100" y="1234004"/>
        <a:ext cx="3037011" cy="559200"/>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75F1E4-BE14-424E-AED0-EA57D981BBCD}">
      <dsp:nvSpPr>
        <dsp:cNvPr id="0" name=""/>
        <dsp:cNvSpPr/>
      </dsp:nvSpPr>
      <dsp:spPr>
        <a:xfrm>
          <a:off x="507" y="690164"/>
          <a:ext cx="3265603" cy="384188"/>
        </a:xfrm>
        <a:prstGeom prst="rect">
          <a:avLst/>
        </a:prstGeom>
        <a:solidFill>
          <a:srgbClr val="004065"/>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a:schemeClr val="lt1"/>
        </a:fontRef>
      </dsp:style>
    </dsp:sp>
    <dsp:sp modelId="{302B6325-4A39-44F3-932C-8FD96CCCE1A5}">
      <dsp:nvSpPr>
        <dsp:cNvPr id="0" name=""/>
        <dsp:cNvSpPr/>
      </dsp:nvSpPr>
      <dsp:spPr>
        <a:xfrm>
          <a:off x="507" y="834449"/>
          <a:ext cx="239903" cy="239903"/>
        </a:xfrm>
        <a:prstGeom prst="rect">
          <a:avLst/>
        </a:prstGeom>
        <a:solidFill>
          <a:srgbClr val="004065"/>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dsp:style>
    </dsp:sp>
    <dsp:sp modelId="{A6934664-377F-4138-8895-EBDCC565864F}">
      <dsp:nvSpPr>
        <dsp:cNvPr id="0" name=""/>
        <dsp:cNvSpPr/>
      </dsp:nvSpPr>
      <dsp:spPr>
        <a:xfrm>
          <a:off x="507" y="0"/>
          <a:ext cx="3265603" cy="690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rgbClr val="004065"/>
              </a:solidFill>
              <a:latin typeface="Century Gothic" panose="020B0502020202020204" pitchFamily="34" charset="0"/>
            </a:rPr>
            <a:t>Formatting a press release</a:t>
          </a:r>
        </a:p>
      </dsp:txBody>
      <dsp:txXfrm>
        <a:off x="507" y="0"/>
        <a:ext cx="3265603" cy="690164"/>
      </dsp:txXfrm>
    </dsp:sp>
    <dsp:sp modelId="{AF267EE3-993F-4E37-BC95-A448F127EFD2}">
      <dsp:nvSpPr>
        <dsp:cNvPr id="0" name=""/>
        <dsp:cNvSpPr/>
      </dsp:nvSpPr>
      <dsp:spPr>
        <a:xfrm>
          <a:off x="507" y="1393656"/>
          <a:ext cx="239897" cy="239897"/>
        </a:xfrm>
        <a:prstGeom prst="rect">
          <a:avLst/>
        </a:prstGeom>
        <a:solidFill>
          <a:schemeClr val="lt1">
            <a:hueOff val="0"/>
            <a:satOff val="0"/>
            <a:lumOff val="0"/>
            <a:alphaOff val="0"/>
          </a:schemeClr>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dsp:style>
    </dsp:sp>
    <dsp:sp modelId="{9183D1AB-B36D-4CE2-83AD-3465F42C5E4D}">
      <dsp:nvSpPr>
        <dsp:cNvPr id="0" name=""/>
        <dsp:cNvSpPr/>
      </dsp:nvSpPr>
      <dsp:spPr>
        <a:xfrm>
          <a:off x="229100" y="1234004"/>
          <a:ext cx="3037011" cy="55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b="0" kern="1200" dirty="0">
              <a:solidFill>
                <a:srgbClr val="004065"/>
              </a:solidFill>
              <a:latin typeface="Century Gothic" panose="020B0502020202020204" pitchFamily="34" charset="0"/>
            </a:rPr>
            <a:t>Dateline</a:t>
          </a:r>
        </a:p>
      </dsp:txBody>
      <dsp:txXfrm>
        <a:off x="229100" y="1234004"/>
        <a:ext cx="3037011" cy="559200"/>
      </dsp:txXfrm>
    </dsp:sp>
    <dsp:sp modelId="{516317E4-DEE2-43E7-9B6C-82CACF06CB1F}">
      <dsp:nvSpPr>
        <dsp:cNvPr id="0" name=""/>
        <dsp:cNvSpPr/>
      </dsp:nvSpPr>
      <dsp:spPr>
        <a:xfrm>
          <a:off x="507" y="1952857"/>
          <a:ext cx="239897" cy="239897"/>
        </a:xfrm>
        <a:prstGeom prst="rect">
          <a:avLst/>
        </a:prstGeom>
        <a:solidFill>
          <a:schemeClr val="lt1">
            <a:hueOff val="0"/>
            <a:satOff val="0"/>
            <a:lumOff val="0"/>
            <a:alphaOff val="0"/>
          </a:schemeClr>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dsp:style>
    </dsp:sp>
    <dsp:sp modelId="{22CB727F-8141-43F0-AA23-8E928F60C0E2}">
      <dsp:nvSpPr>
        <dsp:cNvPr id="0" name=""/>
        <dsp:cNvSpPr/>
      </dsp:nvSpPr>
      <dsp:spPr>
        <a:xfrm>
          <a:off x="229100" y="1793205"/>
          <a:ext cx="3037011" cy="55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b="0" kern="1200" dirty="0">
              <a:solidFill>
                <a:srgbClr val="004065"/>
              </a:solidFill>
              <a:latin typeface="Century Gothic" panose="020B0502020202020204" pitchFamily="34" charset="0"/>
            </a:rPr>
            <a:t>Single spacing</a:t>
          </a:r>
        </a:p>
      </dsp:txBody>
      <dsp:txXfrm>
        <a:off x="229100" y="1793205"/>
        <a:ext cx="3037011" cy="559200"/>
      </dsp:txXfrm>
    </dsp:sp>
    <dsp:sp modelId="{700B4259-FD8C-414D-98E7-4A20196F6CD2}">
      <dsp:nvSpPr>
        <dsp:cNvPr id="0" name=""/>
        <dsp:cNvSpPr/>
      </dsp:nvSpPr>
      <dsp:spPr>
        <a:xfrm>
          <a:off x="507" y="2512058"/>
          <a:ext cx="239897" cy="239897"/>
        </a:xfrm>
        <a:prstGeom prst="rect">
          <a:avLst/>
        </a:prstGeom>
        <a:solidFill>
          <a:schemeClr val="lt1">
            <a:hueOff val="0"/>
            <a:satOff val="0"/>
            <a:lumOff val="0"/>
            <a:alphaOff val="0"/>
          </a:schemeClr>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dsp:style>
    </dsp:sp>
    <dsp:sp modelId="{DB13A95A-5CD3-4F8A-9DB2-973EAE82A488}">
      <dsp:nvSpPr>
        <dsp:cNvPr id="0" name=""/>
        <dsp:cNvSpPr/>
      </dsp:nvSpPr>
      <dsp:spPr>
        <a:xfrm>
          <a:off x="229100" y="2352406"/>
          <a:ext cx="3037011" cy="55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b="0" kern="1200" dirty="0">
              <a:solidFill>
                <a:srgbClr val="004065"/>
              </a:solidFill>
              <a:latin typeface="Century Gothic" panose="020B0502020202020204" pitchFamily="34" charset="0"/>
            </a:rPr>
            <a:t>Short</a:t>
          </a:r>
        </a:p>
      </dsp:txBody>
      <dsp:txXfrm>
        <a:off x="229100" y="2352406"/>
        <a:ext cx="3037011" cy="559200"/>
      </dsp:txXfrm>
    </dsp:sp>
    <dsp:sp modelId="{B5122EB1-9B36-45F3-BB40-175E0A0331BD}">
      <dsp:nvSpPr>
        <dsp:cNvPr id="0" name=""/>
        <dsp:cNvSpPr/>
      </dsp:nvSpPr>
      <dsp:spPr>
        <a:xfrm>
          <a:off x="507" y="3071258"/>
          <a:ext cx="239897" cy="239897"/>
        </a:xfrm>
        <a:prstGeom prst="rect">
          <a:avLst/>
        </a:prstGeom>
        <a:solidFill>
          <a:schemeClr val="lt1">
            <a:hueOff val="0"/>
            <a:satOff val="0"/>
            <a:lumOff val="0"/>
            <a:alphaOff val="0"/>
          </a:schemeClr>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dsp:style>
    </dsp:sp>
    <dsp:sp modelId="{C577DE9E-EC45-4797-A70C-E10929647975}">
      <dsp:nvSpPr>
        <dsp:cNvPr id="0" name=""/>
        <dsp:cNvSpPr/>
      </dsp:nvSpPr>
      <dsp:spPr>
        <a:xfrm>
          <a:off x="229100" y="2911607"/>
          <a:ext cx="3037011" cy="55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b="0" kern="1200" dirty="0">
              <a:solidFill>
                <a:srgbClr val="004065"/>
              </a:solidFill>
              <a:latin typeface="Century Gothic" panose="020B0502020202020204" pitchFamily="34" charset="0"/>
            </a:rPr>
            <a:t>Attachment</a:t>
          </a:r>
        </a:p>
      </dsp:txBody>
      <dsp:txXfrm>
        <a:off x="229100" y="2911607"/>
        <a:ext cx="3037011" cy="559200"/>
      </dsp:txXfrm>
    </dsp:sp>
    <dsp:sp modelId="{D4254C98-6062-4681-B6F4-AB0932530319}">
      <dsp:nvSpPr>
        <dsp:cNvPr id="0" name=""/>
        <dsp:cNvSpPr/>
      </dsp:nvSpPr>
      <dsp:spPr>
        <a:xfrm>
          <a:off x="507" y="3630459"/>
          <a:ext cx="239897" cy="239897"/>
        </a:xfrm>
        <a:prstGeom prst="rect">
          <a:avLst/>
        </a:prstGeom>
        <a:solidFill>
          <a:schemeClr val="lt1">
            <a:hueOff val="0"/>
            <a:satOff val="0"/>
            <a:lumOff val="0"/>
            <a:alphaOff val="0"/>
          </a:schemeClr>
        </a:solidFill>
        <a:ln w="25400" cap="flat" cmpd="sng" algn="ctr">
          <a:solidFill>
            <a:srgbClr val="004065"/>
          </a:solidFill>
          <a:prstDash val="solid"/>
        </a:ln>
        <a:effectLst/>
      </dsp:spPr>
      <dsp:style>
        <a:lnRef idx="2">
          <a:scrgbClr r="0" g="0" b="0"/>
        </a:lnRef>
        <a:fillRef idx="1">
          <a:scrgbClr r="0" g="0" b="0"/>
        </a:fillRef>
        <a:effectRef idx="0">
          <a:scrgbClr r="0" g="0" b="0"/>
        </a:effectRef>
        <a:fontRef idx="minor"/>
      </dsp:style>
    </dsp:sp>
    <dsp:sp modelId="{520E5D9F-20CC-406B-B2A5-A99289606871}">
      <dsp:nvSpPr>
        <dsp:cNvPr id="0" name=""/>
        <dsp:cNvSpPr/>
      </dsp:nvSpPr>
      <dsp:spPr>
        <a:xfrm>
          <a:off x="229100" y="3470807"/>
          <a:ext cx="3037011" cy="55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b="0" kern="1200" dirty="0">
              <a:solidFill>
                <a:srgbClr val="004065"/>
              </a:solidFill>
              <a:latin typeface="Century Gothic" panose="020B0502020202020204" pitchFamily="34" charset="0"/>
            </a:rPr>
            <a:t>Full quotes</a:t>
          </a:r>
        </a:p>
      </dsp:txBody>
      <dsp:txXfrm>
        <a:off x="229100" y="3470807"/>
        <a:ext cx="3037011" cy="5592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2D4C5F-E2F6-4B6D-92FC-58A57F72861A}">
      <dsp:nvSpPr>
        <dsp:cNvPr id="0" name=""/>
        <dsp:cNvSpPr/>
      </dsp:nvSpPr>
      <dsp:spPr>
        <a:xfrm rot="5400000">
          <a:off x="5162784" y="-2328548"/>
          <a:ext cx="713423" cy="555258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Represents the desired behavior you are asking your audience to perform, and the associated benefits, tangible objects and/or services that support behavior change</a:t>
          </a:r>
        </a:p>
      </dsp:txBody>
      <dsp:txXfrm rot="-5400000">
        <a:off x="2743204" y="125858"/>
        <a:ext cx="5517758" cy="643771"/>
      </dsp:txXfrm>
    </dsp:sp>
    <dsp:sp modelId="{EB7199F6-D1BA-4754-9256-443F36C16E70}">
      <dsp:nvSpPr>
        <dsp:cNvPr id="0" name=""/>
        <dsp:cNvSpPr/>
      </dsp:nvSpPr>
      <dsp:spPr>
        <a:xfrm>
          <a:off x="380124" y="1854"/>
          <a:ext cx="2363079" cy="891779"/>
        </a:xfrm>
        <a:prstGeom prst="roundRect">
          <a:avLst/>
        </a:prstGeom>
        <a:solidFill>
          <a:srgbClr val="0096D6"/>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l" defTabSz="1955800">
            <a:lnSpc>
              <a:spcPct val="90000"/>
            </a:lnSpc>
            <a:spcBef>
              <a:spcPct val="0"/>
            </a:spcBef>
            <a:spcAft>
              <a:spcPct val="35000"/>
            </a:spcAft>
            <a:buNone/>
          </a:pPr>
          <a:r>
            <a:rPr lang="en-US" sz="4400" b="1" kern="1200" dirty="0"/>
            <a:t>P</a:t>
          </a:r>
          <a:r>
            <a:rPr lang="en-US" sz="3100" kern="1200" dirty="0"/>
            <a:t>roduct</a:t>
          </a:r>
        </a:p>
      </dsp:txBody>
      <dsp:txXfrm>
        <a:off x="423657" y="45387"/>
        <a:ext cx="2276013" cy="804713"/>
      </dsp:txXfrm>
    </dsp:sp>
    <dsp:sp modelId="{CF8B793D-4293-4948-A59E-E2C8ACA8DF3E}">
      <dsp:nvSpPr>
        <dsp:cNvPr id="0" name=""/>
        <dsp:cNvSpPr/>
      </dsp:nvSpPr>
      <dsp:spPr>
        <a:xfrm rot="5400000">
          <a:off x="5162784" y="-1392179"/>
          <a:ext cx="713423" cy="555258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The cost (financial, emotional, psychological, or time-related) of overcoming the barriers the audience faces in making the desired behavior change</a:t>
          </a:r>
        </a:p>
      </dsp:txBody>
      <dsp:txXfrm rot="-5400000">
        <a:off x="2743204" y="1062227"/>
        <a:ext cx="5517758" cy="643771"/>
      </dsp:txXfrm>
    </dsp:sp>
    <dsp:sp modelId="{2153F3CA-FD08-47AE-A810-22849D216DF2}">
      <dsp:nvSpPr>
        <dsp:cNvPr id="0" name=""/>
        <dsp:cNvSpPr/>
      </dsp:nvSpPr>
      <dsp:spPr>
        <a:xfrm>
          <a:off x="380124" y="938223"/>
          <a:ext cx="2363079" cy="891779"/>
        </a:xfrm>
        <a:prstGeom prst="roundRect">
          <a:avLst/>
        </a:prstGeom>
        <a:solidFill>
          <a:srgbClr val="0096D6"/>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l" defTabSz="1955800">
            <a:lnSpc>
              <a:spcPct val="90000"/>
            </a:lnSpc>
            <a:spcBef>
              <a:spcPct val="0"/>
            </a:spcBef>
            <a:spcAft>
              <a:spcPct val="35000"/>
            </a:spcAft>
            <a:buNone/>
          </a:pPr>
          <a:r>
            <a:rPr lang="en-US" sz="4400" b="1" kern="1200" dirty="0"/>
            <a:t>P</a:t>
          </a:r>
          <a:r>
            <a:rPr lang="en-US" sz="3100" kern="1200" dirty="0"/>
            <a:t>rice</a:t>
          </a:r>
        </a:p>
      </dsp:txBody>
      <dsp:txXfrm>
        <a:off x="423657" y="981756"/>
        <a:ext cx="2276013" cy="804713"/>
      </dsp:txXfrm>
    </dsp:sp>
    <dsp:sp modelId="{98FCCB7D-584B-432F-A868-2D3F4D888ADA}">
      <dsp:nvSpPr>
        <dsp:cNvPr id="0" name=""/>
        <dsp:cNvSpPr/>
      </dsp:nvSpPr>
      <dsp:spPr>
        <a:xfrm rot="5400000">
          <a:off x="5162784" y="-455810"/>
          <a:ext cx="713423" cy="555258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Where the audience will perform the desired behavior, where they will access the program products and services, or where they are thinking about your health topic</a:t>
          </a:r>
        </a:p>
      </dsp:txBody>
      <dsp:txXfrm rot="-5400000">
        <a:off x="2743204" y="1998596"/>
        <a:ext cx="5517758" cy="643771"/>
      </dsp:txXfrm>
    </dsp:sp>
    <dsp:sp modelId="{35D38BD8-B130-49D2-9461-D7FEA04D1F2A}">
      <dsp:nvSpPr>
        <dsp:cNvPr id="0" name=""/>
        <dsp:cNvSpPr/>
      </dsp:nvSpPr>
      <dsp:spPr>
        <a:xfrm>
          <a:off x="380124" y="1874591"/>
          <a:ext cx="2363079" cy="891779"/>
        </a:xfrm>
        <a:prstGeom prst="roundRect">
          <a:avLst/>
        </a:prstGeom>
        <a:solidFill>
          <a:srgbClr val="0096D6"/>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l" defTabSz="1955800">
            <a:lnSpc>
              <a:spcPct val="90000"/>
            </a:lnSpc>
            <a:spcBef>
              <a:spcPct val="0"/>
            </a:spcBef>
            <a:spcAft>
              <a:spcPct val="35000"/>
            </a:spcAft>
            <a:buNone/>
          </a:pPr>
          <a:r>
            <a:rPr lang="en-US" sz="4400" b="1" kern="1200" dirty="0"/>
            <a:t>P</a:t>
          </a:r>
          <a:r>
            <a:rPr lang="en-US" sz="3100" kern="1200" dirty="0"/>
            <a:t>lace</a:t>
          </a:r>
        </a:p>
      </dsp:txBody>
      <dsp:txXfrm>
        <a:off x="423657" y="1918124"/>
        <a:ext cx="2276013" cy="804713"/>
      </dsp:txXfrm>
    </dsp:sp>
    <dsp:sp modelId="{2D8F1F7D-2F1C-47AE-8CD9-0301D0B9F50D}">
      <dsp:nvSpPr>
        <dsp:cNvPr id="0" name=""/>
        <dsp:cNvSpPr/>
      </dsp:nvSpPr>
      <dsp:spPr>
        <a:xfrm rot="5400000">
          <a:off x="5162784" y="480558"/>
          <a:ext cx="713423" cy="555258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Communication messages, materials, channels, and activities that will effectively reach your audience</a:t>
          </a:r>
        </a:p>
      </dsp:txBody>
      <dsp:txXfrm rot="-5400000">
        <a:off x="2743204" y="2934964"/>
        <a:ext cx="5517758" cy="643771"/>
      </dsp:txXfrm>
    </dsp:sp>
    <dsp:sp modelId="{3B839E02-B772-417B-84D4-6A1A5966A84A}">
      <dsp:nvSpPr>
        <dsp:cNvPr id="0" name=""/>
        <dsp:cNvSpPr/>
      </dsp:nvSpPr>
      <dsp:spPr>
        <a:xfrm>
          <a:off x="380124" y="2810960"/>
          <a:ext cx="2363079" cy="891779"/>
        </a:xfrm>
        <a:prstGeom prst="roundRect">
          <a:avLst/>
        </a:prstGeom>
        <a:solidFill>
          <a:srgbClr val="0096D6"/>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l" defTabSz="1955800">
            <a:lnSpc>
              <a:spcPct val="90000"/>
            </a:lnSpc>
            <a:spcBef>
              <a:spcPct val="0"/>
            </a:spcBef>
            <a:spcAft>
              <a:spcPct val="35000"/>
            </a:spcAft>
            <a:buNone/>
          </a:pPr>
          <a:r>
            <a:rPr lang="en-US" sz="4400" b="1" kern="1200" dirty="0"/>
            <a:t>P</a:t>
          </a:r>
          <a:r>
            <a:rPr lang="en-US" sz="3100" kern="1200" dirty="0"/>
            <a:t>romotion</a:t>
          </a:r>
        </a:p>
      </dsp:txBody>
      <dsp:txXfrm>
        <a:off x="423657" y="2854493"/>
        <a:ext cx="2276013" cy="80471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AFD328-F174-46BE-AB7D-5F39B3D6A923}">
      <dsp:nvSpPr>
        <dsp:cNvPr id="0" name=""/>
        <dsp:cNvSpPr/>
      </dsp:nvSpPr>
      <dsp:spPr>
        <a:xfrm>
          <a:off x="3440" y="101258"/>
          <a:ext cx="3719402" cy="2776455"/>
        </a:xfrm>
        <a:prstGeom prst="round2SameRect">
          <a:avLst>
            <a:gd name="adj1" fmla="val 8000"/>
            <a:gd name="adj2" fmla="val 0"/>
          </a:avLst>
        </a:prstGeom>
        <a:no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106680" rIns="35560" bIns="35560" numCol="1" spcCol="1270" anchor="t" anchorCtr="0">
          <a:noAutofit/>
        </a:bodyPr>
        <a:lstStyle/>
        <a:p>
          <a:pPr marL="285750" lvl="1" indent="-285750" algn="l" defTabSz="1244600">
            <a:lnSpc>
              <a:spcPct val="90000"/>
            </a:lnSpc>
            <a:spcBef>
              <a:spcPct val="0"/>
            </a:spcBef>
            <a:spcAft>
              <a:spcPct val="15000"/>
            </a:spcAft>
            <a:buChar char="•"/>
          </a:pPr>
          <a:r>
            <a:rPr lang="en-US" sz="2800" kern="1200" dirty="0">
              <a:solidFill>
                <a:srgbClr val="004065"/>
              </a:solidFill>
              <a:latin typeface="Century Gothic" panose="020B0502020202020204" pitchFamily="34" charset="0"/>
            </a:rPr>
            <a:t>A luxurious and high quality car</a:t>
          </a:r>
        </a:p>
      </dsp:txBody>
      <dsp:txXfrm>
        <a:off x="68496" y="166314"/>
        <a:ext cx="3589290" cy="2711399"/>
      </dsp:txXfrm>
    </dsp:sp>
    <dsp:sp modelId="{4C989C99-D292-4D4B-82DC-B532EF3DCC16}">
      <dsp:nvSpPr>
        <dsp:cNvPr id="0" name=""/>
        <dsp:cNvSpPr/>
      </dsp:nvSpPr>
      <dsp:spPr>
        <a:xfrm>
          <a:off x="3440" y="2877714"/>
          <a:ext cx="3719402" cy="1193875"/>
        </a:xfrm>
        <a:prstGeom prst="rect">
          <a:avLst/>
        </a:prstGeom>
        <a:solidFill>
          <a:srgbClr val="0096D6"/>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b="1" kern="1200" dirty="0">
              <a:latin typeface="Century Gothic" panose="020B0502020202020204" pitchFamily="34" charset="0"/>
            </a:rPr>
            <a:t>Commercial Marketing</a:t>
          </a:r>
        </a:p>
      </dsp:txBody>
      <dsp:txXfrm>
        <a:off x="3440" y="2877714"/>
        <a:ext cx="2619297" cy="1193875"/>
      </dsp:txXfrm>
    </dsp:sp>
    <dsp:sp modelId="{3797D81B-9F69-4AD8-AA55-F0BE67EED8B5}">
      <dsp:nvSpPr>
        <dsp:cNvPr id="0" name=""/>
        <dsp:cNvSpPr/>
      </dsp:nvSpPr>
      <dsp:spPr>
        <a:xfrm>
          <a:off x="2727953" y="3067350"/>
          <a:ext cx="1301790" cy="1301790"/>
        </a:xfrm>
        <a:prstGeom prst="ellipse">
          <a:avLst/>
        </a:prstGeom>
        <a:blipFill rotWithShape="1">
          <a:blip xmlns:r="http://schemas.openxmlformats.org/officeDocument/2006/relationships" r:embed="rId1"/>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53F009-FEC4-40C2-8D62-F5F9EAF958A2}">
      <dsp:nvSpPr>
        <dsp:cNvPr id="0" name=""/>
        <dsp:cNvSpPr/>
      </dsp:nvSpPr>
      <dsp:spPr>
        <a:xfrm>
          <a:off x="4352255" y="101258"/>
          <a:ext cx="3719402" cy="2776455"/>
        </a:xfrm>
        <a:prstGeom prst="round2SameRect">
          <a:avLst>
            <a:gd name="adj1" fmla="val 8000"/>
            <a:gd name="adj2" fmla="val 0"/>
          </a:avLst>
        </a:prstGeom>
        <a:no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106680" rIns="35560" bIns="35560" numCol="1" spcCol="1270" anchor="t" anchorCtr="0">
          <a:noAutofit/>
        </a:bodyPr>
        <a:lstStyle/>
        <a:p>
          <a:pPr marL="285750" lvl="1" indent="-285750" algn="l" defTabSz="1244600">
            <a:lnSpc>
              <a:spcPct val="90000"/>
            </a:lnSpc>
            <a:spcBef>
              <a:spcPct val="0"/>
            </a:spcBef>
            <a:spcAft>
              <a:spcPct val="15000"/>
            </a:spcAft>
            <a:buChar char="•"/>
          </a:pPr>
          <a:r>
            <a:rPr lang="en-US" sz="2800" kern="1200" dirty="0">
              <a:solidFill>
                <a:srgbClr val="004065"/>
              </a:solidFill>
              <a:latin typeface="Century Gothic" panose="020B0502020202020204" pitchFamily="34" charset="0"/>
            </a:rPr>
            <a:t>Eating 7-9 servings of fruits and vegetables today</a:t>
          </a:r>
        </a:p>
      </dsp:txBody>
      <dsp:txXfrm>
        <a:off x="4417311" y="166314"/>
        <a:ext cx="3589290" cy="2711399"/>
      </dsp:txXfrm>
    </dsp:sp>
    <dsp:sp modelId="{AF41AEDB-82B6-42F7-AECE-39502637E969}">
      <dsp:nvSpPr>
        <dsp:cNvPr id="0" name=""/>
        <dsp:cNvSpPr/>
      </dsp:nvSpPr>
      <dsp:spPr>
        <a:xfrm>
          <a:off x="4352255" y="2877714"/>
          <a:ext cx="3719402" cy="1193875"/>
        </a:xfrm>
        <a:prstGeom prst="rect">
          <a:avLst/>
        </a:prstGeom>
        <a:solidFill>
          <a:srgbClr val="0096D6"/>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b="1" kern="1200" dirty="0">
              <a:latin typeface="Century Gothic" panose="020B0502020202020204" pitchFamily="34" charset="0"/>
            </a:rPr>
            <a:t>Social Marketing</a:t>
          </a:r>
        </a:p>
      </dsp:txBody>
      <dsp:txXfrm>
        <a:off x="4352255" y="2877714"/>
        <a:ext cx="2619297" cy="1193875"/>
      </dsp:txXfrm>
    </dsp:sp>
    <dsp:sp modelId="{2E6DC886-3E01-44C6-A880-6A2D23F6F2F3}">
      <dsp:nvSpPr>
        <dsp:cNvPr id="0" name=""/>
        <dsp:cNvSpPr/>
      </dsp:nvSpPr>
      <dsp:spPr>
        <a:xfrm>
          <a:off x="7076768" y="3067350"/>
          <a:ext cx="1301790" cy="1301790"/>
        </a:xfrm>
        <a:prstGeom prst="ellipse">
          <a:avLst/>
        </a:prstGeom>
        <a:blipFill rotWithShape="1">
          <a:blip xmlns:r="http://schemas.openxmlformats.org/officeDocument/2006/relationships" r:embed="rId2"/>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AFD328-F174-46BE-AB7D-5F39B3D6A923}">
      <dsp:nvSpPr>
        <dsp:cNvPr id="0" name=""/>
        <dsp:cNvSpPr/>
      </dsp:nvSpPr>
      <dsp:spPr>
        <a:xfrm>
          <a:off x="3440" y="101258"/>
          <a:ext cx="3719402" cy="2776455"/>
        </a:xfrm>
        <a:prstGeom prst="round2SameRect">
          <a:avLst>
            <a:gd name="adj1" fmla="val 8000"/>
            <a:gd name="adj2" fmla="val 0"/>
          </a:avLst>
        </a:prstGeom>
        <a:no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106680" rIns="35560" bIns="35560" numCol="1" spcCol="1270" anchor="t" anchorCtr="0">
          <a:noAutofit/>
        </a:bodyPr>
        <a:lstStyle/>
        <a:p>
          <a:pPr marL="285750" lvl="1" indent="-285750" algn="l" defTabSz="1244600">
            <a:lnSpc>
              <a:spcPct val="90000"/>
            </a:lnSpc>
            <a:spcBef>
              <a:spcPct val="0"/>
            </a:spcBef>
            <a:spcAft>
              <a:spcPct val="15000"/>
            </a:spcAft>
            <a:buChar char="•"/>
          </a:pPr>
          <a:r>
            <a:rPr lang="en-US" sz="2800" kern="1200" dirty="0">
              <a:solidFill>
                <a:srgbClr val="004065"/>
              </a:solidFill>
              <a:latin typeface="Century Gothic" panose="020B0502020202020204" pitchFamily="34" charset="0"/>
            </a:rPr>
            <a:t>$65,000</a:t>
          </a:r>
        </a:p>
      </dsp:txBody>
      <dsp:txXfrm>
        <a:off x="68496" y="166314"/>
        <a:ext cx="3589290" cy="2711399"/>
      </dsp:txXfrm>
    </dsp:sp>
    <dsp:sp modelId="{4C989C99-D292-4D4B-82DC-B532EF3DCC16}">
      <dsp:nvSpPr>
        <dsp:cNvPr id="0" name=""/>
        <dsp:cNvSpPr/>
      </dsp:nvSpPr>
      <dsp:spPr>
        <a:xfrm>
          <a:off x="3440" y="2877714"/>
          <a:ext cx="3719402" cy="1193875"/>
        </a:xfrm>
        <a:prstGeom prst="rect">
          <a:avLst/>
        </a:prstGeom>
        <a:solidFill>
          <a:srgbClr val="0096D6"/>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b="1" kern="1200" dirty="0">
              <a:latin typeface="Century Gothic" panose="020B0502020202020204" pitchFamily="34" charset="0"/>
            </a:rPr>
            <a:t>Commercial Marketing</a:t>
          </a:r>
        </a:p>
      </dsp:txBody>
      <dsp:txXfrm>
        <a:off x="3440" y="2877714"/>
        <a:ext cx="2619297" cy="1193875"/>
      </dsp:txXfrm>
    </dsp:sp>
    <dsp:sp modelId="{3797D81B-9F69-4AD8-AA55-F0BE67EED8B5}">
      <dsp:nvSpPr>
        <dsp:cNvPr id="0" name=""/>
        <dsp:cNvSpPr/>
      </dsp:nvSpPr>
      <dsp:spPr>
        <a:xfrm>
          <a:off x="2727953" y="3067350"/>
          <a:ext cx="1301790" cy="1301790"/>
        </a:xfrm>
        <a:prstGeom prst="ellipse">
          <a:avLst/>
        </a:prstGeom>
        <a:blipFill rotWithShape="1">
          <a:blip xmlns:r="http://schemas.openxmlformats.org/officeDocument/2006/relationships" r:embed="rId1"/>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53F009-FEC4-40C2-8D62-F5F9EAF958A2}">
      <dsp:nvSpPr>
        <dsp:cNvPr id="0" name=""/>
        <dsp:cNvSpPr/>
      </dsp:nvSpPr>
      <dsp:spPr>
        <a:xfrm>
          <a:off x="4352255" y="101258"/>
          <a:ext cx="3719402" cy="2776455"/>
        </a:xfrm>
        <a:prstGeom prst="round2SameRect">
          <a:avLst>
            <a:gd name="adj1" fmla="val 8000"/>
            <a:gd name="adj2" fmla="val 0"/>
          </a:avLst>
        </a:prstGeom>
        <a:no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106680" rIns="35560" bIns="35560" numCol="1" spcCol="1270" anchor="t" anchorCtr="0">
          <a:noAutofit/>
        </a:bodyPr>
        <a:lstStyle/>
        <a:p>
          <a:pPr marL="285750" lvl="1" indent="-285750" algn="l" defTabSz="1244600">
            <a:lnSpc>
              <a:spcPct val="90000"/>
            </a:lnSpc>
            <a:spcBef>
              <a:spcPct val="0"/>
            </a:spcBef>
            <a:spcAft>
              <a:spcPct val="15000"/>
            </a:spcAft>
            <a:buChar char="•"/>
          </a:pPr>
          <a:r>
            <a:rPr lang="en-US" sz="2800" kern="1200" dirty="0">
              <a:solidFill>
                <a:srgbClr val="004065"/>
              </a:solidFill>
              <a:latin typeface="Century Gothic" panose="020B0502020202020204" pitchFamily="34" charset="0"/>
            </a:rPr>
            <a:t>$15/week</a:t>
          </a:r>
        </a:p>
        <a:p>
          <a:pPr marL="285750" lvl="1" indent="-285750" algn="l" defTabSz="1244600">
            <a:lnSpc>
              <a:spcPct val="90000"/>
            </a:lnSpc>
            <a:spcBef>
              <a:spcPct val="0"/>
            </a:spcBef>
            <a:spcAft>
              <a:spcPct val="15000"/>
            </a:spcAft>
            <a:buChar char="•"/>
          </a:pPr>
          <a:r>
            <a:rPr lang="en-US" sz="2800" kern="1200" dirty="0">
              <a:solidFill>
                <a:srgbClr val="004065"/>
              </a:solidFill>
              <a:latin typeface="Century Gothic" panose="020B0502020202020204" pitchFamily="34" charset="0"/>
            </a:rPr>
            <a:t>Effort of integrating products into meals</a:t>
          </a:r>
        </a:p>
      </dsp:txBody>
      <dsp:txXfrm>
        <a:off x="4417311" y="166314"/>
        <a:ext cx="3589290" cy="2711399"/>
      </dsp:txXfrm>
    </dsp:sp>
    <dsp:sp modelId="{AF41AEDB-82B6-42F7-AECE-39502637E969}">
      <dsp:nvSpPr>
        <dsp:cNvPr id="0" name=""/>
        <dsp:cNvSpPr/>
      </dsp:nvSpPr>
      <dsp:spPr>
        <a:xfrm>
          <a:off x="4352255" y="2877714"/>
          <a:ext cx="3719402" cy="1193875"/>
        </a:xfrm>
        <a:prstGeom prst="rect">
          <a:avLst/>
        </a:prstGeom>
        <a:solidFill>
          <a:srgbClr val="0096D6"/>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b="1" kern="1200" dirty="0">
              <a:latin typeface="Century Gothic" panose="020B0502020202020204" pitchFamily="34" charset="0"/>
            </a:rPr>
            <a:t>Social Marketing</a:t>
          </a:r>
        </a:p>
      </dsp:txBody>
      <dsp:txXfrm>
        <a:off x="4352255" y="2877714"/>
        <a:ext cx="2619297" cy="1193875"/>
      </dsp:txXfrm>
    </dsp:sp>
    <dsp:sp modelId="{2E6DC886-3E01-44C6-A880-6A2D23F6F2F3}">
      <dsp:nvSpPr>
        <dsp:cNvPr id="0" name=""/>
        <dsp:cNvSpPr/>
      </dsp:nvSpPr>
      <dsp:spPr>
        <a:xfrm>
          <a:off x="7076768" y="3067350"/>
          <a:ext cx="1301790" cy="1301790"/>
        </a:xfrm>
        <a:prstGeom prst="ellipse">
          <a:avLst/>
        </a:prstGeom>
        <a:blipFill rotWithShape="1">
          <a:blip xmlns:r="http://schemas.openxmlformats.org/officeDocument/2006/relationships" r:embed="rId2"/>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AFD328-F174-46BE-AB7D-5F39B3D6A923}">
      <dsp:nvSpPr>
        <dsp:cNvPr id="0" name=""/>
        <dsp:cNvSpPr/>
      </dsp:nvSpPr>
      <dsp:spPr>
        <a:xfrm>
          <a:off x="3440" y="101258"/>
          <a:ext cx="3719402" cy="2776455"/>
        </a:xfrm>
        <a:prstGeom prst="round2SameRect">
          <a:avLst>
            <a:gd name="adj1" fmla="val 8000"/>
            <a:gd name="adj2" fmla="val 0"/>
          </a:avLst>
        </a:prstGeom>
        <a:no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106680" rIns="35560" bIns="35560" numCol="1" spcCol="1270" anchor="t" anchorCtr="0">
          <a:noAutofit/>
        </a:bodyPr>
        <a:lstStyle/>
        <a:p>
          <a:pPr marL="285750" lvl="1" indent="-285750" algn="l" defTabSz="1244600">
            <a:lnSpc>
              <a:spcPct val="90000"/>
            </a:lnSpc>
            <a:spcBef>
              <a:spcPct val="0"/>
            </a:spcBef>
            <a:spcAft>
              <a:spcPct val="15000"/>
            </a:spcAft>
            <a:buChar char="•"/>
          </a:pPr>
          <a:r>
            <a:rPr lang="en-US" sz="2800" kern="1200" dirty="0">
              <a:solidFill>
                <a:srgbClr val="004065"/>
              </a:solidFill>
              <a:latin typeface="Century Gothic" panose="020B0502020202020204" pitchFamily="34" charset="0"/>
            </a:rPr>
            <a:t>Car dealership</a:t>
          </a:r>
        </a:p>
      </dsp:txBody>
      <dsp:txXfrm>
        <a:off x="68496" y="166314"/>
        <a:ext cx="3589290" cy="2711399"/>
      </dsp:txXfrm>
    </dsp:sp>
    <dsp:sp modelId="{4C989C99-D292-4D4B-82DC-B532EF3DCC16}">
      <dsp:nvSpPr>
        <dsp:cNvPr id="0" name=""/>
        <dsp:cNvSpPr/>
      </dsp:nvSpPr>
      <dsp:spPr>
        <a:xfrm>
          <a:off x="3440" y="2877714"/>
          <a:ext cx="3719402" cy="1193875"/>
        </a:xfrm>
        <a:prstGeom prst="rect">
          <a:avLst/>
        </a:prstGeom>
        <a:solidFill>
          <a:srgbClr val="0096D6"/>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b="1" kern="1200" dirty="0">
              <a:latin typeface="Century Gothic" panose="020B0502020202020204" pitchFamily="34" charset="0"/>
            </a:rPr>
            <a:t>Commercial Marketing</a:t>
          </a:r>
        </a:p>
      </dsp:txBody>
      <dsp:txXfrm>
        <a:off x="3440" y="2877714"/>
        <a:ext cx="2619297" cy="1193875"/>
      </dsp:txXfrm>
    </dsp:sp>
    <dsp:sp modelId="{3797D81B-9F69-4AD8-AA55-F0BE67EED8B5}">
      <dsp:nvSpPr>
        <dsp:cNvPr id="0" name=""/>
        <dsp:cNvSpPr/>
      </dsp:nvSpPr>
      <dsp:spPr>
        <a:xfrm>
          <a:off x="2727953" y="3067350"/>
          <a:ext cx="1301790" cy="1301790"/>
        </a:xfrm>
        <a:prstGeom prst="ellipse">
          <a:avLst/>
        </a:prstGeom>
        <a:blipFill rotWithShape="1">
          <a:blip xmlns:r="http://schemas.openxmlformats.org/officeDocument/2006/relationships" r:embed="rId1"/>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53F009-FEC4-40C2-8D62-F5F9EAF958A2}">
      <dsp:nvSpPr>
        <dsp:cNvPr id="0" name=""/>
        <dsp:cNvSpPr/>
      </dsp:nvSpPr>
      <dsp:spPr>
        <a:xfrm>
          <a:off x="4352255" y="101258"/>
          <a:ext cx="3719402" cy="2776455"/>
        </a:xfrm>
        <a:prstGeom prst="round2SameRect">
          <a:avLst>
            <a:gd name="adj1" fmla="val 8000"/>
            <a:gd name="adj2" fmla="val 0"/>
          </a:avLst>
        </a:prstGeom>
        <a:no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106680" rIns="35560" bIns="35560" numCol="1" spcCol="1270" anchor="t" anchorCtr="0">
          <a:noAutofit/>
        </a:bodyPr>
        <a:lstStyle/>
        <a:p>
          <a:pPr marL="285750" lvl="1" indent="-285750" algn="l" defTabSz="1244600">
            <a:lnSpc>
              <a:spcPct val="90000"/>
            </a:lnSpc>
            <a:spcBef>
              <a:spcPct val="0"/>
            </a:spcBef>
            <a:spcAft>
              <a:spcPct val="15000"/>
            </a:spcAft>
            <a:buChar char="•"/>
          </a:pPr>
          <a:r>
            <a:rPr lang="en-US" sz="2800" kern="1200" dirty="0">
              <a:solidFill>
                <a:srgbClr val="004065"/>
              </a:solidFill>
              <a:latin typeface="Century Gothic" panose="020B0502020202020204" pitchFamily="34" charset="0"/>
            </a:rPr>
            <a:t>Healthy cooking workshops for women at risk for breast cancer in local high schools</a:t>
          </a:r>
        </a:p>
      </dsp:txBody>
      <dsp:txXfrm>
        <a:off x="4417311" y="166314"/>
        <a:ext cx="3589290" cy="2711399"/>
      </dsp:txXfrm>
    </dsp:sp>
    <dsp:sp modelId="{AF41AEDB-82B6-42F7-AECE-39502637E969}">
      <dsp:nvSpPr>
        <dsp:cNvPr id="0" name=""/>
        <dsp:cNvSpPr/>
      </dsp:nvSpPr>
      <dsp:spPr>
        <a:xfrm>
          <a:off x="4352255" y="2877714"/>
          <a:ext cx="3719402" cy="1193875"/>
        </a:xfrm>
        <a:prstGeom prst="rect">
          <a:avLst/>
        </a:prstGeom>
        <a:solidFill>
          <a:srgbClr val="0096D6"/>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b="1" kern="1200" dirty="0">
              <a:latin typeface="Century Gothic" panose="020B0502020202020204" pitchFamily="34" charset="0"/>
            </a:rPr>
            <a:t>Social Marketing</a:t>
          </a:r>
        </a:p>
      </dsp:txBody>
      <dsp:txXfrm>
        <a:off x="4352255" y="2877714"/>
        <a:ext cx="2619297" cy="1193875"/>
      </dsp:txXfrm>
    </dsp:sp>
    <dsp:sp modelId="{2E6DC886-3E01-44C6-A880-6A2D23F6F2F3}">
      <dsp:nvSpPr>
        <dsp:cNvPr id="0" name=""/>
        <dsp:cNvSpPr/>
      </dsp:nvSpPr>
      <dsp:spPr>
        <a:xfrm>
          <a:off x="7076768" y="3067350"/>
          <a:ext cx="1301790" cy="1301790"/>
        </a:xfrm>
        <a:prstGeom prst="ellipse">
          <a:avLst/>
        </a:prstGeom>
        <a:blipFill rotWithShape="1">
          <a:blip xmlns:r="http://schemas.openxmlformats.org/officeDocument/2006/relationships" r:embed="rId2"/>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AFD328-F174-46BE-AB7D-5F39B3D6A923}">
      <dsp:nvSpPr>
        <dsp:cNvPr id="0" name=""/>
        <dsp:cNvSpPr/>
      </dsp:nvSpPr>
      <dsp:spPr>
        <a:xfrm>
          <a:off x="3440" y="101258"/>
          <a:ext cx="3719402" cy="2776455"/>
        </a:xfrm>
        <a:prstGeom prst="round2SameRect">
          <a:avLst>
            <a:gd name="adj1" fmla="val 8000"/>
            <a:gd name="adj2" fmla="val 0"/>
          </a:avLst>
        </a:prstGeom>
        <a:no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106680" rIns="35560" bIns="35560" numCol="1" spcCol="1270" anchor="t" anchorCtr="0">
          <a:noAutofit/>
        </a:bodyPr>
        <a:lstStyle/>
        <a:p>
          <a:pPr marL="285750" lvl="1" indent="-285750" algn="l" defTabSz="1244600">
            <a:lnSpc>
              <a:spcPct val="90000"/>
            </a:lnSpc>
            <a:spcBef>
              <a:spcPct val="0"/>
            </a:spcBef>
            <a:spcAft>
              <a:spcPct val="15000"/>
            </a:spcAft>
            <a:buChar char="•"/>
          </a:pPr>
          <a:r>
            <a:rPr lang="en-US" sz="2800" kern="1200" dirty="0">
              <a:solidFill>
                <a:srgbClr val="004065"/>
              </a:solidFill>
              <a:latin typeface="Century Gothic" panose="020B0502020202020204" pitchFamily="34" charset="0"/>
            </a:rPr>
            <a:t>Car dealership</a:t>
          </a:r>
        </a:p>
      </dsp:txBody>
      <dsp:txXfrm>
        <a:off x="68496" y="166314"/>
        <a:ext cx="3589290" cy="2711399"/>
      </dsp:txXfrm>
    </dsp:sp>
    <dsp:sp modelId="{4C989C99-D292-4D4B-82DC-B532EF3DCC16}">
      <dsp:nvSpPr>
        <dsp:cNvPr id="0" name=""/>
        <dsp:cNvSpPr/>
      </dsp:nvSpPr>
      <dsp:spPr>
        <a:xfrm>
          <a:off x="3440" y="2877714"/>
          <a:ext cx="3719402" cy="1193875"/>
        </a:xfrm>
        <a:prstGeom prst="rect">
          <a:avLst/>
        </a:prstGeom>
        <a:solidFill>
          <a:srgbClr val="0096D6"/>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b="1" kern="1200" dirty="0">
              <a:latin typeface="Century Gothic" panose="020B0502020202020204" pitchFamily="34" charset="0"/>
            </a:rPr>
            <a:t>Commercial Marketing</a:t>
          </a:r>
        </a:p>
      </dsp:txBody>
      <dsp:txXfrm>
        <a:off x="3440" y="2877714"/>
        <a:ext cx="2619297" cy="1193875"/>
      </dsp:txXfrm>
    </dsp:sp>
    <dsp:sp modelId="{3797D81B-9F69-4AD8-AA55-F0BE67EED8B5}">
      <dsp:nvSpPr>
        <dsp:cNvPr id="0" name=""/>
        <dsp:cNvSpPr/>
      </dsp:nvSpPr>
      <dsp:spPr>
        <a:xfrm>
          <a:off x="2727953" y="3067350"/>
          <a:ext cx="1301790" cy="1301790"/>
        </a:xfrm>
        <a:prstGeom prst="ellipse">
          <a:avLst/>
        </a:prstGeom>
        <a:blipFill rotWithShape="1">
          <a:blip xmlns:r="http://schemas.openxmlformats.org/officeDocument/2006/relationships" r:embed="rId1"/>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53F009-FEC4-40C2-8D62-F5F9EAF958A2}">
      <dsp:nvSpPr>
        <dsp:cNvPr id="0" name=""/>
        <dsp:cNvSpPr/>
      </dsp:nvSpPr>
      <dsp:spPr>
        <a:xfrm>
          <a:off x="4352255" y="101258"/>
          <a:ext cx="3719402" cy="2776455"/>
        </a:xfrm>
        <a:prstGeom prst="round2SameRect">
          <a:avLst>
            <a:gd name="adj1" fmla="val 8000"/>
            <a:gd name="adj2" fmla="val 0"/>
          </a:avLst>
        </a:prstGeom>
        <a:noFill/>
        <a:ln w="25400" cap="flat" cmpd="sng" algn="ctr">
          <a:solidFill>
            <a:srgbClr val="0096D6"/>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106680" rIns="35560" bIns="35560" numCol="1" spcCol="1270" anchor="t" anchorCtr="0">
          <a:noAutofit/>
        </a:bodyPr>
        <a:lstStyle/>
        <a:p>
          <a:pPr marL="285750" lvl="1" indent="-285750" algn="l" defTabSz="1244600">
            <a:lnSpc>
              <a:spcPct val="90000"/>
            </a:lnSpc>
            <a:spcBef>
              <a:spcPct val="0"/>
            </a:spcBef>
            <a:spcAft>
              <a:spcPct val="15000"/>
            </a:spcAft>
            <a:buChar char="•"/>
          </a:pPr>
          <a:r>
            <a:rPr lang="en-US" sz="2800" kern="1200" dirty="0">
              <a:solidFill>
                <a:srgbClr val="004065"/>
              </a:solidFill>
              <a:latin typeface="Century Gothic" panose="020B0502020202020204" pitchFamily="34" charset="0"/>
            </a:rPr>
            <a:t>Brochures promoting workshop</a:t>
          </a:r>
        </a:p>
        <a:p>
          <a:pPr marL="285750" lvl="1" indent="-285750" algn="l" defTabSz="1244600">
            <a:lnSpc>
              <a:spcPct val="90000"/>
            </a:lnSpc>
            <a:spcBef>
              <a:spcPct val="0"/>
            </a:spcBef>
            <a:spcAft>
              <a:spcPct val="15000"/>
            </a:spcAft>
            <a:buChar char="•"/>
          </a:pPr>
          <a:r>
            <a:rPr lang="en-US" sz="2800" kern="1200" dirty="0">
              <a:solidFill>
                <a:srgbClr val="004065"/>
              </a:solidFill>
              <a:latin typeface="Century Gothic" panose="020B0502020202020204" pitchFamily="34" charset="0"/>
            </a:rPr>
            <a:t>Flash drive with recipes</a:t>
          </a:r>
        </a:p>
      </dsp:txBody>
      <dsp:txXfrm>
        <a:off x="4417311" y="166314"/>
        <a:ext cx="3589290" cy="2711399"/>
      </dsp:txXfrm>
    </dsp:sp>
    <dsp:sp modelId="{AF41AEDB-82B6-42F7-AECE-39502637E969}">
      <dsp:nvSpPr>
        <dsp:cNvPr id="0" name=""/>
        <dsp:cNvSpPr/>
      </dsp:nvSpPr>
      <dsp:spPr>
        <a:xfrm>
          <a:off x="4352255" y="2877714"/>
          <a:ext cx="3719402" cy="1193875"/>
        </a:xfrm>
        <a:prstGeom prst="rect">
          <a:avLst/>
        </a:prstGeom>
        <a:solidFill>
          <a:srgbClr val="0096D6"/>
        </a:solidFill>
        <a:ln w="25400" cap="flat" cmpd="sng" algn="ctr">
          <a:solidFill>
            <a:srgbClr val="0096D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b="1" kern="1200" dirty="0">
              <a:latin typeface="Century Gothic" panose="020B0502020202020204" pitchFamily="34" charset="0"/>
            </a:rPr>
            <a:t>Social Marketing</a:t>
          </a:r>
        </a:p>
      </dsp:txBody>
      <dsp:txXfrm>
        <a:off x="4352255" y="2877714"/>
        <a:ext cx="2619297" cy="1193875"/>
      </dsp:txXfrm>
    </dsp:sp>
    <dsp:sp modelId="{2E6DC886-3E01-44C6-A880-6A2D23F6F2F3}">
      <dsp:nvSpPr>
        <dsp:cNvPr id="0" name=""/>
        <dsp:cNvSpPr/>
      </dsp:nvSpPr>
      <dsp:spPr>
        <a:xfrm>
          <a:off x="7076768" y="3067350"/>
          <a:ext cx="1301790" cy="1301790"/>
        </a:xfrm>
        <a:prstGeom prst="ellipse">
          <a:avLst/>
        </a:prstGeom>
        <a:blipFill rotWithShape="1">
          <a:blip xmlns:r="http://schemas.openxmlformats.org/officeDocument/2006/relationships" r:embed="rId2"/>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D66024-FC7A-4536-878C-3A78131D6C3C}">
      <dsp:nvSpPr>
        <dsp:cNvPr id="0" name=""/>
        <dsp:cNvSpPr/>
      </dsp:nvSpPr>
      <dsp:spPr>
        <a:xfrm>
          <a:off x="374099" y="27105"/>
          <a:ext cx="2497921" cy="2497921"/>
        </a:xfrm>
        <a:prstGeom prst="circularArrow">
          <a:avLst>
            <a:gd name="adj1" fmla="val 4668"/>
            <a:gd name="adj2" fmla="val 272909"/>
            <a:gd name="adj3" fmla="val 13308200"/>
            <a:gd name="adj4" fmla="val 17714762"/>
            <a:gd name="adj5" fmla="val 484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1D33F7-CB81-4A66-8B8F-57FE80B6B56A}">
      <dsp:nvSpPr>
        <dsp:cNvPr id="0" name=""/>
        <dsp:cNvSpPr/>
      </dsp:nvSpPr>
      <dsp:spPr>
        <a:xfrm>
          <a:off x="897121" y="46966"/>
          <a:ext cx="1451877" cy="725938"/>
        </a:xfrm>
        <a:prstGeom prst="roundRect">
          <a:avLst/>
        </a:prstGeom>
        <a:solidFill>
          <a:srgbClr val="0096D6">
            <a:alpha val="6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Planning and Strategy Development</a:t>
          </a:r>
        </a:p>
      </dsp:txBody>
      <dsp:txXfrm>
        <a:off x="932558" y="82403"/>
        <a:ext cx="1381003" cy="655064"/>
      </dsp:txXfrm>
    </dsp:sp>
    <dsp:sp modelId="{FB53C125-BEEC-4717-8C72-C187E80F3E29}">
      <dsp:nvSpPr>
        <dsp:cNvPr id="0" name=""/>
        <dsp:cNvSpPr/>
      </dsp:nvSpPr>
      <dsp:spPr>
        <a:xfrm>
          <a:off x="1794040" y="944469"/>
          <a:ext cx="1451877" cy="725938"/>
        </a:xfrm>
        <a:prstGeom prst="roundRect">
          <a:avLst/>
        </a:prstGeom>
        <a:solidFill>
          <a:srgbClr val="0096D6">
            <a:alpha val="6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Developing and pretesting concepts, messages and materials</a:t>
          </a:r>
        </a:p>
      </dsp:txBody>
      <dsp:txXfrm>
        <a:off x="1829477" y="979906"/>
        <a:ext cx="1381003" cy="655064"/>
      </dsp:txXfrm>
    </dsp:sp>
    <dsp:sp modelId="{B6293337-FDF2-4A0B-9DFB-B34920852C15}">
      <dsp:nvSpPr>
        <dsp:cNvPr id="0" name=""/>
        <dsp:cNvSpPr/>
      </dsp:nvSpPr>
      <dsp:spPr>
        <a:xfrm>
          <a:off x="897121" y="1841389"/>
          <a:ext cx="1451877" cy="725938"/>
        </a:xfrm>
        <a:prstGeom prst="roundRect">
          <a:avLst/>
        </a:prstGeom>
        <a:solidFill>
          <a:srgbClr val="0096D6">
            <a:alpha val="6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t>Implementing the program</a:t>
          </a:r>
        </a:p>
      </dsp:txBody>
      <dsp:txXfrm>
        <a:off x="932558" y="1876826"/>
        <a:ext cx="1381003" cy="655064"/>
      </dsp:txXfrm>
    </dsp:sp>
    <dsp:sp modelId="{D0A8262A-FB58-4556-A090-A14E0C689598}">
      <dsp:nvSpPr>
        <dsp:cNvPr id="0" name=""/>
        <dsp:cNvSpPr/>
      </dsp:nvSpPr>
      <dsp:spPr>
        <a:xfrm>
          <a:off x="201" y="944469"/>
          <a:ext cx="1451877" cy="725938"/>
        </a:xfrm>
        <a:prstGeom prst="roundRect">
          <a:avLst/>
        </a:prstGeom>
        <a:solidFill>
          <a:srgbClr val="0096D6">
            <a:alpha val="6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dirty="0"/>
            <a:t>Assessing effectiveness and making refinements</a:t>
          </a:r>
        </a:p>
      </dsp:txBody>
      <dsp:txXfrm>
        <a:off x="35638" y="979906"/>
        <a:ext cx="1381003" cy="655064"/>
      </dsp:txXfrm>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30.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3A8D1AD-ED64-4339-A112-DF0EEA6970C2}" type="datetimeFigureOut">
              <a:rPr lang="en-US" smtClean="0"/>
              <a:t>4/18/2025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8A18788-1922-4F6B-B003-50EA3DC92177}" type="slidenum">
              <a:rPr lang="en-US" smtClean="0"/>
              <a:t>‹#›</a:t>
            </a:fld>
            <a:endParaRPr lang="en-US"/>
          </a:p>
        </p:txBody>
      </p:sp>
    </p:spTree>
    <p:extLst>
      <p:ext uri="{BB962C8B-B14F-4D97-AF65-F5344CB8AC3E}">
        <p14:creationId xmlns:p14="http://schemas.microsoft.com/office/powerpoint/2010/main" val="3298825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Communication</a:t>
            </a:r>
            <a:r>
              <a:rPr lang="en-US" baseline="0" dirty="0"/>
              <a:t> Training for Comprehensive Cancer Control Professionals 101, Media Planning and Media Relations. </a:t>
            </a:r>
            <a:r>
              <a:rPr lang="en-US" sz="1200" kern="1200" dirty="0">
                <a:solidFill>
                  <a:schemeClr val="tx1"/>
                </a:solidFill>
                <a:effectLst/>
                <a:latin typeface="+mn-lt"/>
                <a:ea typeface="+mn-ea"/>
                <a:cs typeface="+mn-cs"/>
              </a:rPr>
              <a:t>To</a:t>
            </a:r>
            <a:r>
              <a:rPr lang="en-US" sz="1200" kern="1200" baseline="0" dirty="0">
                <a:solidFill>
                  <a:schemeClr val="tx1"/>
                </a:solidFill>
                <a:effectLst/>
                <a:latin typeface="+mn-lt"/>
                <a:ea typeface="+mn-ea"/>
                <a:cs typeface="+mn-cs"/>
              </a:rPr>
              <a:t> use your time most effectively, we split the training into two</a:t>
            </a:r>
            <a:r>
              <a:rPr lang="en-US" sz="1200" kern="1200" dirty="0">
                <a:solidFill>
                  <a:schemeClr val="tx1"/>
                </a:solidFill>
                <a:effectLst/>
                <a:latin typeface="+mn-lt"/>
                <a:ea typeface="+mn-ea"/>
                <a:cs typeface="+mn-cs"/>
              </a:rPr>
              <a:t>: the first is this training on </a:t>
            </a:r>
            <a:r>
              <a:rPr lang="en-US" sz="1200" i="1" kern="1200" dirty="0">
                <a:solidFill>
                  <a:schemeClr val="tx1"/>
                </a:solidFill>
                <a:effectLst/>
                <a:latin typeface="+mn-lt"/>
                <a:ea typeface="+mn-ea"/>
                <a:cs typeface="+mn-cs"/>
              </a:rPr>
              <a:t>Media Planning and Media Relations</a:t>
            </a:r>
            <a:r>
              <a:rPr lang="en-US" sz="1200" kern="1200" dirty="0">
                <a:solidFill>
                  <a:schemeClr val="tx1"/>
                </a:solidFill>
                <a:effectLst/>
                <a:latin typeface="+mn-lt"/>
                <a:ea typeface="+mn-ea"/>
                <a:cs typeface="+mn-cs"/>
              </a:rPr>
              <a:t>, for participants purely interested in understanding the requirements for creating a media plan and developing media relations to fulfill their CDC deliverable.</a:t>
            </a:r>
            <a:r>
              <a:rPr lang="en-US" sz="1200" kern="1200" baseline="0" dirty="0">
                <a:solidFill>
                  <a:schemeClr val="tx1"/>
                </a:solidFill>
                <a:effectLst/>
                <a:latin typeface="+mn-lt"/>
                <a:ea typeface="+mn-ea"/>
                <a:cs typeface="+mn-cs"/>
              </a:rPr>
              <a:t> The </a:t>
            </a:r>
            <a:r>
              <a:rPr lang="en-US" sz="1200" kern="1200" dirty="0">
                <a:solidFill>
                  <a:schemeClr val="tx1"/>
                </a:solidFill>
                <a:effectLst/>
                <a:latin typeface="+mn-lt"/>
                <a:ea typeface="+mn-ea"/>
                <a:cs typeface="+mn-cs"/>
              </a:rPr>
              <a:t>second is on </a:t>
            </a:r>
            <a:r>
              <a:rPr lang="en-US" sz="1200" i="1" kern="1200" dirty="0">
                <a:solidFill>
                  <a:schemeClr val="tx1"/>
                </a:solidFill>
                <a:effectLst/>
                <a:latin typeface="+mn-lt"/>
                <a:ea typeface="+mn-ea"/>
                <a:cs typeface="+mn-cs"/>
              </a:rPr>
              <a:t>Making Communication Campaigns Evidence-Based </a:t>
            </a:r>
            <a:r>
              <a:rPr lang="en-US" sz="1200" kern="1200" dirty="0">
                <a:solidFill>
                  <a:schemeClr val="tx1"/>
                </a:solidFill>
                <a:effectLst/>
                <a:latin typeface="+mn-lt"/>
                <a:ea typeface="+mn-ea"/>
                <a:cs typeface="+mn-cs"/>
              </a:rPr>
              <a:t>for participants who have time to learn more in-depth the process of organizing a communications campaign. </a:t>
            </a:r>
            <a:endParaRPr lang="en-US" baseline="0" dirty="0"/>
          </a:p>
          <a:p>
            <a:endParaRPr lang="en-US" baseline="0" dirty="0"/>
          </a:p>
          <a:p>
            <a:r>
              <a:rPr lang="en-US" baseline="0" dirty="0"/>
              <a:t>This lesson is on health communication, social marketing and media advocacy. </a:t>
            </a:r>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2</a:t>
            </a:fld>
            <a:endParaRPr lang="en-US"/>
          </a:p>
        </p:txBody>
      </p:sp>
    </p:spTree>
    <p:extLst>
      <p:ext uri="{BB962C8B-B14F-4D97-AF65-F5344CB8AC3E}">
        <p14:creationId xmlns:p14="http://schemas.microsoft.com/office/powerpoint/2010/main" val="2661881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objective</a:t>
            </a:r>
            <a:r>
              <a:rPr lang="en-US" baseline="0" dirty="0"/>
              <a:t> for this CDC </a:t>
            </a:r>
            <a:r>
              <a:rPr lang="en-US" i="1" dirty="0"/>
              <a:t>Tips from Former Smokers</a:t>
            </a:r>
            <a:r>
              <a:rPr lang="en-US" dirty="0"/>
              <a:t> campaign</a:t>
            </a:r>
            <a:r>
              <a:rPr lang="en-US" baseline="0" dirty="0"/>
              <a:t> is </a:t>
            </a:r>
            <a:r>
              <a:rPr lang="en-US" dirty="0"/>
              <a:t>to lower the number of smokers in the US. Health</a:t>
            </a:r>
            <a:r>
              <a:rPr lang="en-US" baseline="0" dirty="0"/>
              <a:t> communicators translated the thought “we need to lower the number of smokers” into words</a:t>
            </a:r>
            <a:r>
              <a:rPr lang="en-US" dirty="0"/>
              <a:t>, and conveyed the message in a print ad featuring Terri, a former smoker, giving a startling tip about how to deal with the consequences of smoking: “record your voice for loved ones while you still can.”  The goal of this campaign is for the audience to receive</a:t>
            </a:r>
            <a:r>
              <a:rPr lang="en-US" baseline="0" dirty="0"/>
              <a:t> </a:t>
            </a:r>
            <a:r>
              <a:rPr lang="en-US" dirty="0"/>
              <a:t>and interpret the message in order to motivate them to quit smoking.</a:t>
            </a:r>
          </a:p>
          <a:p>
            <a:endParaRPr lang="en-US" dirty="0"/>
          </a:p>
          <a:p>
            <a:r>
              <a:rPr lang="en-US" dirty="0"/>
              <a:t>We</a:t>
            </a:r>
            <a:r>
              <a:rPr lang="en-US" baseline="0" dirty="0"/>
              <a:t> will address the types of appeals that are appropriate for different audiences in lesson 3.</a:t>
            </a:r>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11</a:t>
            </a:fld>
            <a:endParaRPr lang="en-US"/>
          </a:p>
        </p:txBody>
      </p:sp>
    </p:spTree>
    <p:extLst>
      <p:ext uri="{BB962C8B-B14F-4D97-AF65-F5344CB8AC3E}">
        <p14:creationId xmlns:p14="http://schemas.microsoft.com/office/powerpoint/2010/main" val="417988648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Now that you have the media’s attention, a press release will come in handy to announce your communications campaign or anything else you want the public know about. According to the</a:t>
            </a:r>
            <a:r>
              <a:rPr lang="en-US" b="0" baseline="0" dirty="0"/>
              <a:t> Community Tool Box, a press release is a brief written summary or update, alerting the local media about your group’s news and activities.</a:t>
            </a:r>
          </a:p>
          <a:p>
            <a:endParaRPr lang="en-US" b="0" dirty="0"/>
          </a:p>
          <a:p>
            <a:r>
              <a:rPr lang="en-US" b="0" dirty="0"/>
              <a:t>Press releases are useful to:</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Announce an event, schedule, study, campaign, workshop or election of new leaders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Tell people </a:t>
            </a:r>
            <a:r>
              <a:rPr lang="en-US" sz="1200" i="1" kern="1200" dirty="0">
                <a:solidFill>
                  <a:schemeClr val="tx1"/>
                </a:solidFill>
                <a:effectLst/>
                <a:latin typeface="+mn-lt"/>
                <a:ea typeface="+mn-ea"/>
                <a:cs typeface="+mn-cs"/>
              </a:rPr>
              <a:t>why</a:t>
            </a:r>
            <a:r>
              <a:rPr lang="en-US" sz="1200" kern="1200" dirty="0">
                <a:solidFill>
                  <a:schemeClr val="tx1"/>
                </a:solidFill>
                <a:effectLst/>
                <a:latin typeface="+mn-lt"/>
                <a:ea typeface="+mn-ea"/>
                <a:cs typeface="+mn-cs"/>
              </a:rPr>
              <a:t>  you think this development is news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Show your perspective on the development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Increase the visibility of your leaders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Remind people of what your group does and how active in the community you are 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Allow you to highlight or summarize a report</a:t>
            </a:r>
          </a:p>
          <a:p>
            <a:endParaRPr lang="en-US" b="0" dirty="0"/>
          </a:p>
        </p:txBody>
      </p:sp>
      <p:sp>
        <p:nvSpPr>
          <p:cNvPr id="4" name="Slide Number Placeholder 3"/>
          <p:cNvSpPr>
            <a:spLocks noGrp="1"/>
          </p:cNvSpPr>
          <p:nvPr>
            <p:ph type="sldNum" sz="quarter" idx="10"/>
          </p:nvPr>
        </p:nvSpPr>
        <p:spPr/>
        <p:txBody>
          <a:bodyPr/>
          <a:lstStyle/>
          <a:p>
            <a:fld id="{28A18788-1922-4F6B-B003-50EA3DC92177}" type="slidenum">
              <a:rPr lang="en-US" smtClean="0"/>
              <a:t>101</a:t>
            </a:fld>
            <a:endParaRPr lang="en-US"/>
          </a:p>
        </p:txBody>
      </p:sp>
    </p:spTree>
    <p:extLst>
      <p:ext uri="{BB962C8B-B14F-4D97-AF65-F5344CB8AC3E}">
        <p14:creationId xmlns:p14="http://schemas.microsoft.com/office/powerpoint/2010/main" val="230141047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Press releases are created either to preview an upcoming event or to inform the public about something that has already occurred; Written in a clear, concise manner that easily and quickly conveys its message to the reader; Written with the most current and pertinent information in the first two paragraphs; And subject to editing for content and space or time requirements, depending on the media.</a:t>
            </a:r>
          </a:p>
          <a:p>
            <a:endParaRPr lang="en-US" b="0" baseline="0" dirty="0"/>
          </a:p>
          <a:p>
            <a:r>
              <a:rPr lang="en-US" b="0" baseline="0" dirty="0"/>
              <a:t>Unlike a news story, press releases are not</a:t>
            </a:r>
            <a:r>
              <a:rPr lang="en-US" b="1" baseline="0" dirty="0"/>
              <a:t> </a:t>
            </a:r>
            <a:r>
              <a:rPr lang="en-US" b="0" baseline="0" dirty="0"/>
              <a:t>always a high priority for media producers to cover and are not written by professional journalists.</a:t>
            </a:r>
            <a:endParaRPr lang="en-US" b="0" dirty="0"/>
          </a:p>
        </p:txBody>
      </p:sp>
      <p:sp>
        <p:nvSpPr>
          <p:cNvPr id="4" name="Slide Number Placeholder 3"/>
          <p:cNvSpPr>
            <a:spLocks noGrp="1"/>
          </p:cNvSpPr>
          <p:nvPr>
            <p:ph type="sldNum" sz="quarter" idx="10"/>
          </p:nvPr>
        </p:nvSpPr>
        <p:spPr/>
        <p:txBody>
          <a:bodyPr/>
          <a:lstStyle/>
          <a:p>
            <a:fld id="{28A18788-1922-4F6B-B003-50EA3DC92177}" type="slidenum">
              <a:rPr lang="en-US" smtClean="0"/>
              <a:t>102</a:t>
            </a:fld>
            <a:endParaRPr lang="en-US"/>
          </a:p>
        </p:txBody>
      </p:sp>
    </p:spTree>
    <p:extLst>
      <p:ext uri="{BB962C8B-B14F-4D97-AF65-F5344CB8AC3E}">
        <p14:creationId xmlns:p14="http://schemas.microsoft.com/office/powerpoint/2010/main" val="230141047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Now that you know when it’s appropriate to use press releases, you can start preparing them. According to the Community Tool</a:t>
            </a:r>
            <a:r>
              <a:rPr lang="en-US" b="0" baseline="0" dirty="0"/>
              <a:t> Box, press releases should be: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dirty="0"/>
              <a:t>Made to read like a news article. </a:t>
            </a:r>
            <a:r>
              <a:rPr lang="en-US" sz="1200" kern="1200" dirty="0">
                <a:solidFill>
                  <a:schemeClr val="tx1"/>
                </a:solidFill>
                <a:effectLst/>
                <a:latin typeface="+mn-lt"/>
                <a:ea typeface="+mn-ea"/>
                <a:cs typeface="+mn-cs"/>
              </a:rPr>
              <a:t>Study news articles in your local paper. </a:t>
            </a:r>
            <a:r>
              <a:rPr lang="en-US" b="0" baseline="0" dirty="0"/>
              <a:t>The headline of your press release and the lead should be as clear as possible. </a:t>
            </a:r>
            <a:r>
              <a:rPr lang="en-US" sz="1200" kern="1200" dirty="0">
                <a:solidFill>
                  <a:schemeClr val="tx1"/>
                </a:solidFill>
                <a:effectLst/>
                <a:latin typeface="+mn-lt"/>
                <a:ea typeface="+mn-ea"/>
                <a:cs typeface="+mn-cs"/>
              </a:rPr>
              <a:t>They need to hook the reader quickly or the release will be skimmed over and forgotten.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News articles will also have the five </a:t>
            </a:r>
            <a:r>
              <a:rPr lang="en-US" sz="1200" kern="1200" dirty="0" err="1">
                <a:solidFill>
                  <a:schemeClr val="tx1"/>
                </a:solidFill>
                <a:effectLst/>
                <a:latin typeface="+mn-lt"/>
                <a:ea typeface="+mn-ea"/>
                <a:cs typeface="+mn-cs"/>
              </a:rPr>
              <a:t>Ws</a:t>
            </a:r>
            <a:r>
              <a:rPr lang="en-US" sz="1200" kern="1200" dirty="0">
                <a:solidFill>
                  <a:schemeClr val="tx1"/>
                </a:solidFill>
                <a:effectLst/>
                <a:latin typeface="+mn-lt"/>
                <a:ea typeface="+mn-ea"/>
                <a:cs typeface="+mn-cs"/>
              </a:rPr>
              <a:t> and the H in their beginning paragraph: wha</a:t>
            </a:r>
            <a:r>
              <a:rPr lang="en-US" sz="1200" kern="1200" baseline="0" dirty="0">
                <a:solidFill>
                  <a:schemeClr val="tx1"/>
                </a:solidFill>
                <a:effectLst/>
                <a:latin typeface="+mn-lt"/>
                <a:ea typeface="+mn-ea"/>
                <a:cs typeface="+mn-cs"/>
              </a:rPr>
              <a:t>t happened, who did it, why it happened, where it happened, when it happened and how it happened.</a:t>
            </a:r>
            <a:r>
              <a:rPr lang="en-US" sz="1200" kern="1200" dirty="0">
                <a:solidFill>
                  <a:schemeClr val="tx1"/>
                </a:solidFill>
                <a:effectLst/>
                <a:latin typeface="+mn-lt"/>
                <a:ea typeface="+mn-ea"/>
                <a:cs typeface="+mn-cs"/>
              </a:rPr>
              <a:t> This is called the</a:t>
            </a:r>
            <a:r>
              <a:rPr lang="en-US" sz="1200" kern="1200" baseline="0" dirty="0">
                <a:solidFill>
                  <a:schemeClr val="tx1"/>
                </a:solidFill>
                <a:effectLst/>
                <a:latin typeface="+mn-lt"/>
                <a:ea typeface="+mn-ea"/>
                <a:cs typeface="+mn-cs"/>
              </a:rPr>
              <a:t> lead. It should catch your readers’ attention, and immediately tell them what your campaign is all about in a clear and concise manner.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dirty="0"/>
              <a:t>Press releases should emphasize what makes your press release important. </a:t>
            </a:r>
            <a:r>
              <a:rPr lang="en-US" sz="1200" kern="1200" dirty="0">
                <a:solidFill>
                  <a:schemeClr val="tx1"/>
                </a:solidFill>
                <a:effectLst/>
                <a:latin typeface="+mn-lt"/>
                <a:ea typeface="+mn-ea"/>
                <a:cs typeface="+mn-cs"/>
              </a:rPr>
              <a:t>What in your release is going to grab people’s attention? Why is it important to the community? Why should they care? Emphasize one or two of the five </a:t>
            </a:r>
            <a:r>
              <a:rPr lang="en-US" sz="1200" kern="1200" dirty="0" err="1">
                <a:solidFill>
                  <a:schemeClr val="tx1"/>
                </a:solidFill>
                <a:effectLst/>
                <a:latin typeface="+mn-lt"/>
                <a:ea typeface="+mn-ea"/>
                <a:cs typeface="+mn-cs"/>
              </a:rPr>
              <a:t>Ws</a:t>
            </a:r>
            <a:r>
              <a:rPr lang="en-US" sz="1200" kern="1200" dirty="0">
                <a:solidFill>
                  <a:schemeClr val="tx1"/>
                </a:solidFill>
                <a:effectLst/>
                <a:latin typeface="+mn-lt"/>
                <a:ea typeface="+mn-ea"/>
                <a:cs typeface="+mn-cs"/>
              </a:rPr>
              <a:t> and the H. For instance, if the mayor is going to speak on the issue at your event, it would be a good idea to emphasize the “who.” If your event is the first charity fundraiser at the new recreation center, the “where” should be emphasized.</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dirty="0"/>
              <a:t>Press releases should also be as provocative as possible. </a:t>
            </a:r>
            <a:r>
              <a:rPr lang="en-US" sz="1200" kern="1200" dirty="0">
                <a:solidFill>
                  <a:schemeClr val="tx1"/>
                </a:solidFill>
                <a:effectLst/>
                <a:latin typeface="+mn-lt"/>
                <a:ea typeface="+mn-ea"/>
                <a:cs typeface="+mn-cs"/>
              </a:rPr>
              <a:t>Most media, especially in large cities, receive</a:t>
            </a:r>
            <a:r>
              <a:rPr lang="en-US" sz="1200" kern="1200" baseline="0" dirty="0">
                <a:solidFill>
                  <a:schemeClr val="tx1"/>
                </a:solidFill>
                <a:effectLst/>
                <a:latin typeface="+mn-lt"/>
                <a:ea typeface="+mn-ea"/>
                <a:cs typeface="+mn-cs"/>
              </a:rPr>
              <a:t> a lot</a:t>
            </a:r>
            <a:r>
              <a:rPr lang="en-US" sz="1200" kern="1200" dirty="0">
                <a:solidFill>
                  <a:schemeClr val="tx1"/>
                </a:solidFill>
                <a:effectLst/>
                <a:latin typeface="+mn-lt"/>
                <a:ea typeface="+mn-ea"/>
                <a:cs typeface="+mn-cs"/>
              </a:rPr>
              <a:t> of press releases every week, so you want to make yours stand out. Find an eye-opening aspect to your release, or at least make sure your points are strongly emphasized. For example, perhaps pro-life and pro-choice activist groups are working together on teen pregnancy prevention, or real estate groups and housing activists are working together on a housing initiative. In both these cases, the organizations involved might use their unusual situations to create press releases the media would snap up.</a:t>
            </a:r>
          </a:p>
        </p:txBody>
      </p:sp>
      <p:sp>
        <p:nvSpPr>
          <p:cNvPr id="4" name="Slide Number Placeholder 3"/>
          <p:cNvSpPr>
            <a:spLocks noGrp="1"/>
          </p:cNvSpPr>
          <p:nvPr>
            <p:ph type="sldNum" sz="quarter" idx="10"/>
          </p:nvPr>
        </p:nvSpPr>
        <p:spPr/>
        <p:txBody>
          <a:bodyPr/>
          <a:lstStyle/>
          <a:p>
            <a:fld id="{28A18788-1922-4F6B-B003-50EA3DC92177}" type="slidenum">
              <a:rPr lang="en-US" smtClean="0"/>
              <a:t>103</a:t>
            </a:fld>
            <a:endParaRPr lang="en-US"/>
          </a:p>
        </p:txBody>
      </p:sp>
    </p:spTree>
    <p:extLst>
      <p:ext uri="{BB962C8B-B14F-4D97-AF65-F5344CB8AC3E}">
        <p14:creationId xmlns:p14="http://schemas.microsoft.com/office/powerpoint/2010/main" val="230141047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dirty="0"/>
              <a:t>Your press release should look professional. </a:t>
            </a:r>
            <a:r>
              <a:rPr lang="en-US" sz="1200" kern="1200" dirty="0">
                <a:solidFill>
                  <a:schemeClr val="tx1"/>
                </a:solidFill>
                <a:effectLst/>
                <a:latin typeface="+mn-lt"/>
                <a:ea typeface="+mn-ea"/>
                <a:cs typeface="+mn-cs"/>
              </a:rPr>
              <a:t>Credibility is very important in an editor’s decision to read or pass over your release. Letterhead and formatting should look professional, and there</a:t>
            </a:r>
            <a:r>
              <a:rPr lang="en-US" sz="1200" kern="1200" baseline="0" dirty="0">
                <a:solidFill>
                  <a:schemeClr val="tx1"/>
                </a:solidFill>
                <a:effectLst/>
                <a:latin typeface="+mn-lt"/>
                <a:ea typeface="+mn-ea"/>
                <a:cs typeface="+mn-cs"/>
              </a:rPr>
              <a:t> should be </a:t>
            </a:r>
            <a:r>
              <a:rPr lang="en-US" sz="1200" kern="1200" dirty="0">
                <a:solidFill>
                  <a:schemeClr val="tx1"/>
                </a:solidFill>
                <a:effectLst/>
                <a:latin typeface="+mn-lt"/>
                <a:ea typeface="+mn-ea"/>
                <a:cs typeface="+mn-cs"/>
              </a:rPr>
              <a:t>no typos! The release should also have short, easily readable sentences and paragraphs, as news articles do.</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dirty="0"/>
              <a:t>Also, consider sending other materials with your release. </a:t>
            </a:r>
            <a:r>
              <a:rPr lang="en-US" sz="1200" kern="1200" dirty="0">
                <a:solidFill>
                  <a:schemeClr val="tx1"/>
                </a:solidFill>
                <a:effectLst/>
                <a:latin typeface="+mn-lt"/>
                <a:ea typeface="+mn-ea"/>
                <a:cs typeface="+mn-cs"/>
              </a:rPr>
              <a:t>If you already have contact with a reporter or editor, you may want to send a short cover letter reminding him or her of your previous conversation. Maybe you know this reporter has a personal interest in your issue. The key is to try and personalize the release so it gets the reporter’s or editor’s attention.</a:t>
            </a:r>
            <a:endParaRPr lang="en-US" b="0" baseline="0" dirty="0"/>
          </a:p>
        </p:txBody>
      </p:sp>
      <p:sp>
        <p:nvSpPr>
          <p:cNvPr id="4" name="Slide Number Placeholder 3"/>
          <p:cNvSpPr>
            <a:spLocks noGrp="1"/>
          </p:cNvSpPr>
          <p:nvPr>
            <p:ph type="sldNum" sz="quarter" idx="10"/>
          </p:nvPr>
        </p:nvSpPr>
        <p:spPr/>
        <p:txBody>
          <a:bodyPr/>
          <a:lstStyle/>
          <a:p>
            <a:fld id="{28A18788-1922-4F6B-B003-50EA3DC92177}" type="slidenum">
              <a:rPr lang="en-US" smtClean="0"/>
              <a:t>104</a:t>
            </a:fld>
            <a:endParaRPr lang="en-US"/>
          </a:p>
        </p:txBody>
      </p:sp>
    </p:spTree>
    <p:extLst>
      <p:ext uri="{BB962C8B-B14F-4D97-AF65-F5344CB8AC3E}">
        <p14:creationId xmlns:p14="http://schemas.microsoft.com/office/powerpoint/2010/main" val="230141047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dirty="0"/>
              <a:t>In terms of formatting your press release the Community Tool Box recommends that you</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baseline="0" dirty="0"/>
              <a:t> </a:t>
            </a:r>
            <a:r>
              <a:rPr lang="en-US" b="0" baseline="0" dirty="0"/>
              <a:t>Include a dateline like you would see in many newspaper articles.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baseline="0" dirty="0"/>
          </a:p>
          <a:p>
            <a:pPr lvl="0"/>
            <a:r>
              <a:rPr lang="en-US" b="1" baseline="0" dirty="0"/>
              <a:t> </a:t>
            </a:r>
            <a:r>
              <a:rPr lang="en-US" sz="1200" kern="1200" dirty="0">
                <a:solidFill>
                  <a:schemeClr val="tx1"/>
                </a:solidFill>
                <a:effectLst/>
                <a:latin typeface="+mn-lt"/>
                <a:ea typeface="+mn-ea"/>
                <a:cs typeface="+mn-cs"/>
              </a:rPr>
              <a:t>Double spacing</a:t>
            </a:r>
            <a:r>
              <a:rPr lang="en-US" sz="1200" kern="1200" baseline="0" dirty="0">
                <a:solidFill>
                  <a:schemeClr val="tx1"/>
                </a:solidFill>
                <a:effectLst/>
                <a:latin typeface="+mn-lt"/>
                <a:ea typeface="+mn-ea"/>
                <a:cs typeface="+mn-cs"/>
              </a:rPr>
              <a:t> your press release is </a:t>
            </a:r>
            <a:r>
              <a:rPr lang="en-US" sz="1200" kern="1200" dirty="0">
                <a:solidFill>
                  <a:schemeClr val="tx1"/>
                </a:solidFill>
                <a:effectLst/>
                <a:latin typeface="+mn-lt"/>
                <a:ea typeface="+mn-ea"/>
                <a:cs typeface="+mn-cs"/>
              </a:rPr>
              <a:t>probably not necessary as most editing these days is done on computer, as long as your </a:t>
            </a:r>
            <a:r>
              <a:rPr lang="en-US" sz="1200" i="0" kern="1200" dirty="0">
                <a:solidFill>
                  <a:schemeClr val="tx1"/>
                </a:solidFill>
                <a:effectLst/>
                <a:latin typeface="+mn-lt"/>
                <a:ea typeface="+mn-ea"/>
                <a:cs typeface="+mn-cs"/>
              </a:rPr>
              <a:t>release is easy to read. Short </a:t>
            </a:r>
            <a:r>
              <a:rPr lang="en-US" sz="1200" kern="1200" dirty="0">
                <a:solidFill>
                  <a:schemeClr val="tx1"/>
                </a:solidFill>
                <a:effectLst/>
                <a:latin typeface="+mn-lt"/>
                <a:ea typeface="+mn-ea"/>
                <a:cs typeface="+mn-cs"/>
              </a:rPr>
              <a:t>paragraphs with a space between each and slightly wider than normal margins are helpful.</a:t>
            </a:r>
          </a:p>
          <a:p>
            <a:pPr lvl="0"/>
            <a:endParaRPr lang="en-US" sz="1200" kern="1200" dirty="0">
              <a:solidFill>
                <a:schemeClr val="tx1"/>
              </a:solidFill>
              <a:effectLst/>
              <a:latin typeface="+mn-lt"/>
              <a:ea typeface="+mn-ea"/>
              <a:cs typeface="+mn-cs"/>
            </a:endParaRPr>
          </a:p>
          <a:p>
            <a:pPr lvl="0"/>
            <a:r>
              <a:rPr lang="en-US" b="1" baseline="0" dirty="0"/>
              <a:t> </a:t>
            </a:r>
            <a:r>
              <a:rPr lang="en-US" sz="1200" kern="1200" dirty="0">
                <a:solidFill>
                  <a:schemeClr val="tx1"/>
                </a:solidFill>
                <a:effectLst/>
                <a:latin typeface="+mn-lt"/>
                <a:ea typeface="+mn-ea"/>
                <a:cs typeface="+mn-cs"/>
              </a:rPr>
              <a:t>Your release should be relatively short: two or three pages, maximum. Keeping the release to one page does not necessarily improve readability, which is what you’re aiming for. Subheadings are also useful to grab the reader’s attention.</a:t>
            </a:r>
          </a:p>
          <a:p>
            <a:pPr lvl="0"/>
            <a:endParaRPr lang="en-US" sz="1200" kern="1200" dirty="0">
              <a:solidFill>
                <a:schemeClr val="tx1"/>
              </a:solidFill>
              <a:effectLst/>
              <a:latin typeface="+mn-lt"/>
              <a:ea typeface="+mn-ea"/>
              <a:cs typeface="+mn-cs"/>
            </a:endParaRPr>
          </a:p>
          <a:p>
            <a:pPr lvl="0"/>
            <a:r>
              <a:rPr lang="en-US" b="1" baseline="0" dirty="0"/>
              <a:t> </a:t>
            </a:r>
            <a:r>
              <a:rPr lang="en-US" sz="1200" kern="1200" dirty="0">
                <a:solidFill>
                  <a:schemeClr val="tx1"/>
                </a:solidFill>
                <a:effectLst/>
                <a:latin typeface="+mn-lt"/>
                <a:ea typeface="+mn-ea"/>
                <a:cs typeface="+mn-cs"/>
              </a:rPr>
              <a:t>If you are including </a:t>
            </a:r>
            <a:r>
              <a:rPr lang="en-US" sz="1200" kern="1200" baseline="0" dirty="0">
                <a:solidFill>
                  <a:schemeClr val="tx1"/>
                </a:solidFill>
                <a:effectLst/>
                <a:latin typeface="+mn-lt"/>
                <a:ea typeface="+mn-ea"/>
                <a:cs typeface="+mn-cs"/>
              </a:rPr>
              <a:t>attachments to your press release, consider adding </a:t>
            </a:r>
            <a:r>
              <a:rPr lang="en-US" sz="1200" kern="1200" dirty="0">
                <a:solidFill>
                  <a:schemeClr val="tx1"/>
                </a:solidFill>
                <a:effectLst/>
                <a:latin typeface="+mn-lt"/>
                <a:ea typeface="+mn-ea"/>
                <a:cs typeface="+mn-cs"/>
              </a:rPr>
              <a:t>a summary of the key points can help the reporter write an article, if the paper decides that would be more appropriate than a press release for the story you have to tell.</a:t>
            </a:r>
          </a:p>
          <a:p>
            <a:pPr lvl="0"/>
            <a:endParaRPr lang="en-US" sz="1200" kern="1200" dirty="0">
              <a:solidFill>
                <a:schemeClr val="tx1"/>
              </a:solidFill>
              <a:effectLst/>
              <a:latin typeface="+mn-lt"/>
              <a:ea typeface="+mn-ea"/>
              <a:cs typeface="+mn-cs"/>
            </a:endParaRPr>
          </a:p>
          <a:p>
            <a:r>
              <a:rPr lang="en-US" b="0" baseline="0" dirty="0"/>
              <a:t>Also, s</a:t>
            </a:r>
            <a:r>
              <a:rPr lang="en-US" sz="1200" kern="1200" dirty="0">
                <a:solidFill>
                  <a:schemeClr val="tx1"/>
                </a:solidFill>
                <a:effectLst/>
                <a:latin typeface="+mn-lt"/>
                <a:ea typeface="+mn-ea"/>
                <a:cs typeface="+mn-cs"/>
              </a:rPr>
              <a:t>everal</a:t>
            </a:r>
            <a:r>
              <a:rPr lang="en-US" sz="1200" kern="1200" baseline="0" dirty="0">
                <a:solidFill>
                  <a:schemeClr val="tx1"/>
                </a:solidFill>
                <a:effectLst/>
                <a:latin typeface="+mn-lt"/>
                <a:ea typeface="+mn-ea"/>
                <a:cs typeface="+mn-cs"/>
              </a:rPr>
              <a:t> full quotes </a:t>
            </a:r>
            <a:r>
              <a:rPr lang="en-US" sz="1200" kern="1200" dirty="0">
                <a:solidFill>
                  <a:schemeClr val="tx1"/>
                </a:solidFill>
                <a:effectLst/>
                <a:latin typeface="+mn-lt"/>
                <a:ea typeface="+mn-ea"/>
                <a:cs typeface="+mn-cs"/>
              </a:rPr>
              <a:t>should be included.</a:t>
            </a:r>
            <a:r>
              <a:rPr lang="en-US" sz="1200" kern="1200" baseline="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ry to make the quotes sound like they were spoken, not written. For example, saying “The critical finding of the report is that many banks…” is not as effective as “This report shows that our banks are ignoring the needs of…” Quotes</a:t>
            </a:r>
            <a:r>
              <a:rPr lang="en-US" sz="1200" kern="1200" baseline="0" dirty="0">
                <a:solidFill>
                  <a:schemeClr val="tx1"/>
                </a:solidFill>
                <a:effectLst/>
                <a:latin typeface="+mn-lt"/>
                <a:ea typeface="+mn-ea"/>
                <a:cs typeface="+mn-cs"/>
              </a:rPr>
              <a:t> should come from subject matter experts from your organization or a recognizable public figure.</a:t>
            </a:r>
            <a:endParaRPr lang="en-US" b="0" baseline="0" dirty="0"/>
          </a:p>
        </p:txBody>
      </p:sp>
      <p:sp>
        <p:nvSpPr>
          <p:cNvPr id="4" name="Slide Number Placeholder 3"/>
          <p:cNvSpPr>
            <a:spLocks noGrp="1"/>
          </p:cNvSpPr>
          <p:nvPr>
            <p:ph type="sldNum" sz="quarter" idx="10"/>
          </p:nvPr>
        </p:nvSpPr>
        <p:spPr/>
        <p:txBody>
          <a:bodyPr/>
          <a:lstStyle/>
          <a:p>
            <a:fld id="{28A18788-1922-4F6B-B003-50EA3DC92177}" type="slidenum">
              <a:rPr lang="en-US" smtClean="0"/>
              <a:t>105</a:t>
            </a:fld>
            <a:endParaRPr lang="en-US"/>
          </a:p>
        </p:txBody>
      </p:sp>
    </p:spTree>
    <p:extLst>
      <p:ext uri="{BB962C8B-B14F-4D97-AF65-F5344CB8AC3E}">
        <p14:creationId xmlns:p14="http://schemas.microsoft.com/office/powerpoint/2010/main" val="230141047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look at the</a:t>
            </a:r>
            <a:r>
              <a:rPr lang="en-US" sz="1200" kern="1200" baseline="0" dirty="0">
                <a:solidFill>
                  <a:schemeClr val="tx1"/>
                </a:solidFill>
                <a:effectLst/>
                <a:latin typeface="+mn-lt"/>
                <a:ea typeface="+mn-ea"/>
                <a:cs typeface="+mn-cs"/>
              </a:rPr>
              <a:t> Utah Department of Health Cancer Control Program’s press release on Melanoma from 2014 as a case study.</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106</a:t>
            </a:fld>
            <a:endParaRPr lang="en-US"/>
          </a:p>
        </p:txBody>
      </p:sp>
    </p:spTree>
    <p:extLst>
      <p:ext uri="{BB962C8B-B14F-4D97-AF65-F5344CB8AC3E}">
        <p14:creationId xmlns:p14="http://schemas.microsoft.com/office/powerpoint/2010/main" val="427845788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Let’s follow the checklist.</a:t>
            </a:r>
            <a:r>
              <a:rPr lang="en-US" b="0" baseline="0" dirty="0"/>
              <a:t> Does the press release have a clear headline and lead? The headline reads: “Utah leads US in deadly Melanoma cases: UDOH urges Utahns to protect themselves from UV radiation. It’s bolded and centered at the top of the document. Check.</a:t>
            </a:r>
          </a:p>
          <a:p>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Does it have the 5 </a:t>
            </a:r>
            <a:r>
              <a:rPr lang="en-US" b="0" baseline="0" dirty="0" err="1"/>
              <a:t>Ws</a:t>
            </a:r>
            <a:r>
              <a:rPr lang="en-US" b="0" baseline="0" dirty="0"/>
              <a:t> and H? The what happened is the US Acting Surgeon General calling on Americans to stem the tide of skin cancer by covering up and staying out of the sun. Check. The who did it is, again, the US Acting Surgeon General. Check. The why it happened is the recent data that show Utah’s rate of new melanoma cases, which is significantly higher than the sunny states of Arizona, California, Hawaii and Florida. Check. The where and how it happened is obvious: Utah. Check.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28A18788-1922-4F6B-B003-50EA3DC92177}" type="slidenum">
              <a:rPr lang="en-US" smtClean="0"/>
              <a:t>107</a:t>
            </a:fld>
            <a:endParaRPr lang="en-US"/>
          </a:p>
        </p:txBody>
      </p:sp>
    </p:spTree>
    <p:extLst>
      <p:ext uri="{BB962C8B-B14F-4D97-AF65-F5344CB8AC3E}">
        <p14:creationId xmlns:p14="http://schemas.microsoft.com/office/powerpoint/2010/main" val="427845788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Does</a:t>
            </a:r>
            <a:r>
              <a:rPr lang="en-US" b="0" baseline="0" dirty="0"/>
              <a:t> the press release emphasize what makes it important? In other word</a:t>
            </a:r>
            <a:r>
              <a:rPr lang="en-US" b="0" dirty="0"/>
              <a:t>s, is it attention grabbing, conveying</a:t>
            </a:r>
            <a:r>
              <a:rPr lang="en-US" b="0" baseline="0" dirty="0"/>
              <a:t> the importance of sun safety with the community and why people should care? The fact that this press release cites the US Surgeon General and the stark numbers of new melanoma cases in Utah compared to other sunny states conveys a sense of urgency of the matter. Check.</a:t>
            </a:r>
          </a:p>
        </p:txBody>
      </p:sp>
      <p:sp>
        <p:nvSpPr>
          <p:cNvPr id="4" name="Slide Number Placeholder 3"/>
          <p:cNvSpPr>
            <a:spLocks noGrp="1"/>
          </p:cNvSpPr>
          <p:nvPr>
            <p:ph type="sldNum" sz="quarter" idx="10"/>
          </p:nvPr>
        </p:nvSpPr>
        <p:spPr/>
        <p:txBody>
          <a:bodyPr/>
          <a:lstStyle/>
          <a:p>
            <a:fld id="{28A18788-1922-4F6B-B003-50EA3DC92177}" type="slidenum">
              <a:rPr lang="en-US" smtClean="0"/>
              <a:t>108</a:t>
            </a:fld>
            <a:endParaRPr lang="en-US"/>
          </a:p>
        </p:txBody>
      </p:sp>
    </p:spTree>
    <p:extLst>
      <p:ext uri="{BB962C8B-B14F-4D97-AF65-F5344CB8AC3E}">
        <p14:creationId xmlns:p14="http://schemas.microsoft.com/office/powerpoint/2010/main" val="427845788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Is the press provocative, meaning does it have an eye opening aspect and place strong emphasis on key points? Again, the press release provides attention-grabbing data to back up its claims and places strong emphasis on UV protection. Check.</a:t>
            </a:r>
          </a:p>
          <a:p>
            <a:endParaRPr lang="en-US" b="0" baseline="0" dirty="0"/>
          </a:p>
        </p:txBody>
      </p:sp>
      <p:sp>
        <p:nvSpPr>
          <p:cNvPr id="4" name="Slide Number Placeholder 3"/>
          <p:cNvSpPr>
            <a:spLocks noGrp="1"/>
          </p:cNvSpPr>
          <p:nvPr>
            <p:ph type="sldNum" sz="quarter" idx="10"/>
          </p:nvPr>
        </p:nvSpPr>
        <p:spPr/>
        <p:txBody>
          <a:bodyPr/>
          <a:lstStyle/>
          <a:p>
            <a:fld id="{28A18788-1922-4F6B-B003-50EA3DC92177}" type="slidenum">
              <a:rPr lang="en-US" smtClean="0"/>
              <a:t>109</a:t>
            </a:fld>
            <a:endParaRPr lang="en-US"/>
          </a:p>
        </p:txBody>
      </p:sp>
    </p:spTree>
    <p:extLst>
      <p:ext uri="{BB962C8B-B14F-4D97-AF65-F5344CB8AC3E}">
        <p14:creationId xmlns:p14="http://schemas.microsoft.com/office/powerpoint/2010/main" val="427845788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Does the press release look professional, meaning that is has a letterhead and appropriate formatting with no typos and short, easily readable sentences and paragraphs?</a:t>
            </a:r>
            <a:r>
              <a:rPr lang="en-US" b="1" baseline="0" dirty="0"/>
              <a:t> </a:t>
            </a:r>
            <a:r>
              <a:rPr lang="en-US" b="0" baseline="0" dirty="0"/>
              <a:t>Check.</a:t>
            </a:r>
          </a:p>
          <a:p>
            <a:endParaRPr lang="en-US" b="0" baseline="0" dirty="0"/>
          </a:p>
        </p:txBody>
      </p:sp>
      <p:sp>
        <p:nvSpPr>
          <p:cNvPr id="4" name="Slide Number Placeholder 3"/>
          <p:cNvSpPr>
            <a:spLocks noGrp="1"/>
          </p:cNvSpPr>
          <p:nvPr>
            <p:ph type="sldNum" sz="quarter" idx="10"/>
          </p:nvPr>
        </p:nvSpPr>
        <p:spPr/>
        <p:txBody>
          <a:bodyPr/>
          <a:lstStyle/>
          <a:p>
            <a:fld id="{28A18788-1922-4F6B-B003-50EA3DC92177}" type="slidenum">
              <a:rPr lang="en-US" smtClean="0"/>
              <a:t>110</a:t>
            </a:fld>
            <a:endParaRPr lang="en-US"/>
          </a:p>
        </p:txBody>
      </p:sp>
    </p:spTree>
    <p:extLst>
      <p:ext uri="{BB962C8B-B14F-4D97-AF65-F5344CB8AC3E}">
        <p14:creationId xmlns:p14="http://schemas.microsoft.com/office/powerpoint/2010/main" val="4278457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Health communication is an entire field or discipline that helps us to understand the best ways to use communication to inform or influence audiences. That communication can come in various forms:  doctor to patient, nutritionist to client, public</a:t>
            </a:r>
            <a:r>
              <a:rPr lang="en-US" baseline="0" dirty="0"/>
              <a:t> service announcements or </a:t>
            </a:r>
            <a:r>
              <a:rPr lang="en-US" dirty="0"/>
              <a:t>PSAs, family communication, support groups, or even social marketing. Oftentimes, when health communicators are attempting to influence large groups of people, they are using social marketing.</a:t>
            </a:r>
            <a:r>
              <a:rPr lang="en-US" b="1" dirty="0"/>
              <a:t> </a:t>
            </a:r>
            <a:r>
              <a:rPr lang="en-US" dirty="0"/>
              <a:t>Social marketing is a longer-term marketing campaign that uses the elements of commercial marketing to influence behaviors. Social marketing is a type of mass communication strategy that practitioners often use to impact behavior change in target audiences. Social marketers use the theories, strategies, and practices of commercial marketers in order to affect social, or in our case public health, behaviors. Commercial marketers think about the 4 P’s of marketing: Product, price, place and promotion.</a:t>
            </a:r>
          </a:p>
          <a:p>
            <a:pPr defTabSz="931774">
              <a:defRPr/>
            </a:pPr>
            <a:endParaRPr lang="en-US" dirty="0"/>
          </a:p>
          <a:p>
            <a:pPr lvl="0"/>
            <a:r>
              <a:rPr lang="en-US" dirty="0"/>
              <a:t>Product represents the desired behavior you are asking your audience to perform, and the associated benefits, tangible objects, and/or services that support behavior change. For example, a commercial product may be a laptop</a:t>
            </a:r>
            <a:r>
              <a:rPr lang="en-US" baseline="0" dirty="0"/>
              <a:t> and a social product may be the act of wearing sunscreen. </a:t>
            </a:r>
            <a:endParaRPr lang="en-US" dirty="0"/>
          </a:p>
          <a:p>
            <a:pPr lvl="0"/>
            <a:endParaRPr lang="en-US" dirty="0"/>
          </a:p>
          <a:p>
            <a:pPr lvl="0"/>
            <a:r>
              <a:rPr lang="en-US" dirty="0"/>
              <a:t>Price is the cost,</a:t>
            </a:r>
            <a:r>
              <a:rPr lang="en-US" baseline="0" dirty="0"/>
              <a:t> whether it be </a:t>
            </a:r>
            <a:r>
              <a:rPr lang="en-US" dirty="0"/>
              <a:t>financial, emotional, psychological, or time-related, of overcoming the barriers the audience faces in making the desired behavior change. For example, the price for</a:t>
            </a:r>
            <a:r>
              <a:rPr lang="en-US" baseline="0" dirty="0"/>
              <a:t> a laptop may be $2000 and the price of wearing sunscreen may be the $5 for the sunscreen and the discomfort and nuisance of wearing and reapplying sunscreen.</a:t>
            </a:r>
            <a:endParaRPr lang="en-US" dirty="0"/>
          </a:p>
          <a:p>
            <a:pPr lvl="0"/>
            <a:endParaRPr lang="en-US" dirty="0"/>
          </a:p>
          <a:p>
            <a:pPr lvl="0"/>
            <a:r>
              <a:rPr lang="en-US" dirty="0"/>
              <a:t>Place is where the audience will perform the desired behavior: where they will access the program products and services, or where they are thinking about your health topic. For example,</a:t>
            </a:r>
            <a:r>
              <a:rPr lang="en-US" baseline="0" dirty="0"/>
              <a:t> the place for commercial marketers to sell laptops may be at the mall, while the place for social marketers to promote the use of sunscreen may be at local leisure centers with outdoor pools.</a:t>
            </a:r>
            <a:endParaRPr lang="en-US" dirty="0"/>
          </a:p>
          <a:p>
            <a:pPr lvl="0"/>
            <a:endParaRPr lang="en-US" dirty="0"/>
          </a:p>
          <a:p>
            <a:r>
              <a:rPr lang="en-US" dirty="0"/>
              <a:t>Promotion stands for communication messages, materials, channels, and activities that will effectively reach your audience. For</a:t>
            </a:r>
            <a:r>
              <a:rPr lang="en-US" baseline="0" dirty="0"/>
              <a:t> example, commercial marketers may promote laptops on TV ads and billboards, while social marketers may promote the use of sunscreen using posters and sunscreen samples.</a:t>
            </a:r>
            <a:endParaRPr lang="en-US" b="0" dirty="0"/>
          </a:p>
        </p:txBody>
      </p:sp>
      <p:sp>
        <p:nvSpPr>
          <p:cNvPr id="4" name="Slide Number Placeholder 3"/>
          <p:cNvSpPr>
            <a:spLocks noGrp="1"/>
          </p:cNvSpPr>
          <p:nvPr>
            <p:ph type="sldNum" sz="quarter" idx="10"/>
          </p:nvPr>
        </p:nvSpPr>
        <p:spPr/>
        <p:txBody>
          <a:bodyPr/>
          <a:lstStyle/>
          <a:p>
            <a:fld id="{28A18788-1922-4F6B-B003-50EA3DC92177}" type="slidenum">
              <a:rPr lang="en-US" smtClean="0"/>
              <a:t>12</a:t>
            </a:fld>
            <a:endParaRPr lang="en-US"/>
          </a:p>
        </p:txBody>
      </p:sp>
    </p:spTree>
    <p:extLst>
      <p:ext uri="{BB962C8B-B14F-4D97-AF65-F5344CB8AC3E}">
        <p14:creationId xmlns:p14="http://schemas.microsoft.com/office/powerpoint/2010/main" val="417988648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Does the press release have attachments? Again, the Utah Department of Health may also have included personalized notes depending on who they were sending the press release to. In addition, the press release included a second page of additional information with links to the references US Surgeon General’s report and to the Utah Cancer Action Network’s website.</a:t>
            </a:r>
            <a:r>
              <a:rPr lang="en-US" b="1" baseline="0" dirty="0"/>
              <a:t> </a:t>
            </a:r>
            <a:r>
              <a:rPr lang="en-US" b="0" baseline="0" dirty="0"/>
              <a:t>Check.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10"/>
          </p:nvPr>
        </p:nvSpPr>
        <p:spPr/>
        <p:txBody>
          <a:bodyPr/>
          <a:lstStyle/>
          <a:p>
            <a:fld id="{28A18788-1922-4F6B-B003-50EA3DC92177}" type="slidenum">
              <a:rPr lang="en-US" smtClean="0"/>
              <a:t>111</a:t>
            </a:fld>
            <a:endParaRPr lang="en-US"/>
          </a:p>
        </p:txBody>
      </p:sp>
    </p:spTree>
    <p:extLst>
      <p:ext uri="{BB962C8B-B14F-4D97-AF65-F5344CB8AC3E}">
        <p14:creationId xmlns:p14="http://schemas.microsoft.com/office/powerpoint/2010/main" val="427845788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Lastly, let’s look at the press release’s formatting. Does it have a dateline?</a:t>
            </a:r>
            <a:r>
              <a:rPr lang="en-US" b="1" baseline="0" dirty="0"/>
              <a:t> </a:t>
            </a:r>
            <a:r>
              <a:rPr lang="en-US" b="0" baseline="0" dirty="0"/>
              <a:t>Check. Is it spaced so it’s easy to read? Check. It is short? Yes. It’s only one page long with an additional page for more information. Again, there may have been an attachment, but the press release also includes an additional page of more information. Check. And does it include full quotes? Yes, the press release quotes the Director of the Cancer Control Program. Check.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i="1" baseline="0" dirty="0"/>
          </a:p>
          <a:p>
            <a:endParaRPr lang="en-US" b="0" baseline="0" dirty="0"/>
          </a:p>
        </p:txBody>
      </p:sp>
      <p:sp>
        <p:nvSpPr>
          <p:cNvPr id="4" name="Slide Number Placeholder 3"/>
          <p:cNvSpPr>
            <a:spLocks noGrp="1"/>
          </p:cNvSpPr>
          <p:nvPr>
            <p:ph type="sldNum" sz="quarter" idx="10"/>
          </p:nvPr>
        </p:nvSpPr>
        <p:spPr/>
        <p:txBody>
          <a:bodyPr/>
          <a:lstStyle/>
          <a:p>
            <a:fld id="{28A18788-1922-4F6B-B003-50EA3DC92177}" type="slidenum">
              <a:rPr lang="en-US" smtClean="0"/>
              <a:t>112</a:t>
            </a:fld>
            <a:endParaRPr lang="en-US"/>
          </a:p>
        </p:txBody>
      </p:sp>
    </p:spTree>
    <p:extLst>
      <p:ext uri="{BB962C8B-B14F-4D97-AF65-F5344CB8AC3E}">
        <p14:creationId xmlns:p14="http://schemas.microsoft.com/office/powerpoint/2010/main" val="427845788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mn-lt"/>
              </a:rPr>
              <a:t>Her</a:t>
            </a:r>
            <a:r>
              <a:rPr lang="en-US" baseline="0" dirty="0">
                <a:solidFill>
                  <a:schemeClr val="tx1"/>
                </a:solidFill>
                <a:latin typeface="+mn-lt"/>
              </a:rPr>
              <a:t>e are some further readings and resources you can access on the topic of health communication and social marketing. </a:t>
            </a:r>
            <a:r>
              <a:rPr lang="en-US" sz="1200" b="0" i="0" kern="1200" dirty="0">
                <a:solidFill>
                  <a:schemeClr val="tx1"/>
                </a:solidFill>
                <a:effectLst/>
                <a:latin typeface="+mn-lt"/>
                <a:ea typeface="+mn-ea"/>
                <a:cs typeface="+mn-cs"/>
              </a:rPr>
              <a:t>These and other resources are included in the Media Planning and Media Relations Guide in the learning management system.</a:t>
            </a:r>
            <a:endParaRPr lang="en-US" dirty="0"/>
          </a:p>
          <a:p>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113</a:t>
            </a:fld>
            <a:endParaRPr lang="en-US"/>
          </a:p>
        </p:txBody>
      </p:sp>
    </p:spTree>
    <p:extLst>
      <p:ext uri="{BB962C8B-B14F-4D97-AF65-F5344CB8AC3E}">
        <p14:creationId xmlns:p14="http://schemas.microsoft.com/office/powerpoint/2010/main" val="280326704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lesson, you</a:t>
            </a:r>
            <a:r>
              <a:rPr lang="en-US" baseline="0" dirty="0"/>
              <a:t> learned to:</a:t>
            </a:r>
          </a:p>
          <a:p>
            <a:endParaRPr lang="en-US" sz="1200" baseline="0" dirty="0">
              <a:solidFill>
                <a:srgbClr val="004065"/>
              </a:solidFill>
              <a:latin typeface="Century Gothic" panose="020B0502020202020204" pitchFamily="34" charset="0"/>
            </a:endParaRPr>
          </a:p>
          <a:p>
            <a:pPr marL="0" lvl="0" indent="0">
              <a:buNone/>
            </a:pPr>
            <a:r>
              <a:rPr lang="en-US" sz="1200" dirty="0">
                <a:solidFill>
                  <a:srgbClr val="004065"/>
                </a:solidFill>
                <a:latin typeface="Century Gothic" panose="020B0502020202020204" pitchFamily="34" charset="0"/>
              </a:rPr>
              <a:t>Describe the needs of journalists</a:t>
            </a:r>
          </a:p>
          <a:p>
            <a:pPr marL="0" lvl="0" indent="0">
              <a:buNone/>
            </a:pPr>
            <a:r>
              <a:rPr lang="en-US" sz="1200" dirty="0">
                <a:solidFill>
                  <a:srgbClr val="004065"/>
                </a:solidFill>
                <a:latin typeface="Century Gothic" panose="020B0502020202020204" pitchFamily="34" charset="0"/>
              </a:rPr>
              <a:t>Identify strategies for reaching out to journalists</a:t>
            </a:r>
          </a:p>
          <a:p>
            <a:pPr marL="0" lvl="0" indent="0">
              <a:buNone/>
            </a:pPr>
            <a:r>
              <a:rPr lang="en-US" sz="1200" dirty="0">
                <a:solidFill>
                  <a:srgbClr val="004065"/>
                </a:solidFill>
                <a:latin typeface="Century Gothic" panose="020B0502020202020204" pitchFamily="34" charset="0"/>
              </a:rPr>
              <a:t>Identify strategies for building and maintaining relationships with journalists</a:t>
            </a:r>
          </a:p>
          <a:p>
            <a:pPr marL="0" lvl="0" indent="0">
              <a:buNone/>
            </a:pPr>
            <a:r>
              <a:rPr lang="en-US" sz="1200" dirty="0">
                <a:solidFill>
                  <a:srgbClr val="004065"/>
                </a:solidFill>
                <a:latin typeface="Century Gothic" panose="020B0502020202020204" pitchFamily="34" charset="0"/>
              </a:rPr>
              <a:t>Create an online newsroom and</a:t>
            </a:r>
          </a:p>
          <a:p>
            <a:pPr marL="0" lvl="0" indent="0">
              <a:buNone/>
            </a:pPr>
            <a:r>
              <a:rPr lang="en-US" sz="1200" dirty="0">
                <a:solidFill>
                  <a:srgbClr val="004065"/>
                </a:solidFill>
                <a:latin typeface="Century Gothic" panose="020B0502020202020204" pitchFamily="34" charset="0"/>
              </a:rPr>
              <a:t>Produce a press release</a:t>
            </a:r>
          </a:p>
          <a:p>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114</a:t>
            </a:fld>
            <a:endParaRPr lang="en-US"/>
          </a:p>
        </p:txBody>
      </p:sp>
    </p:spTree>
    <p:extLst>
      <p:ext uri="{BB962C8B-B14F-4D97-AF65-F5344CB8AC3E}">
        <p14:creationId xmlns:p14="http://schemas.microsoft.com/office/powerpoint/2010/main" val="280326704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concludes</a:t>
            </a:r>
            <a:r>
              <a:rPr lang="en-US" baseline="0" dirty="0"/>
              <a:t> the lesson</a:t>
            </a:r>
            <a:r>
              <a:rPr lang="en-US" baseline="0"/>
              <a:t>. </a:t>
            </a:r>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115</a:t>
            </a:fld>
            <a:endParaRPr lang="en-US"/>
          </a:p>
        </p:txBody>
      </p:sp>
    </p:spTree>
    <p:extLst>
      <p:ext uri="{BB962C8B-B14F-4D97-AF65-F5344CB8AC3E}">
        <p14:creationId xmlns:p14="http://schemas.microsoft.com/office/powerpoint/2010/main" val="545012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So how can comprehensive cancer control professionals apply the 4 P’s of commercial marketing to social marketing? Let’s look at a case study to compare the two.</a:t>
            </a:r>
          </a:p>
          <a:p>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13</a:t>
            </a:fld>
            <a:endParaRPr lang="en-US"/>
          </a:p>
        </p:txBody>
      </p:sp>
    </p:spTree>
    <p:extLst>
      <p:ext uri="{BB962C8B-B14F-4D97-AF65-F5344CB8AC3E}">
        <p14:creationId xmlns:p14="http://schemas.microsoft.com/office/powerpoint/2010/main" val="4278457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Let’s say</a:t>
            </a:r>
            <a:r>
              <a:rPr lang="en-US" b="0" baseline="0" dirty="0"/>
              <a:t> you’re a commercial marketer looking to promote a high-end car. Your product is a luxurious and high quality car. On the other hand, if you’re a social marketer, you’re looking to influence behavior, such as healthy eating. Remember, a product </a:t>
            </a:r>
            <a:r>
              <a:rPr lang="en-US" dirty="0"/>
              <a:t>represents the desired behavior you are asking your audience to perform, and the associated benefits, tangible objects, and/or services that support behavior change.</a:t>
            </a:r>
            <a:r>
              <a:rPr lang="en-US" b="0" baseline="0" dirty="0"/>
              <a:t> Therefore, your product is the act of consuming 7 to 9 servings of fruits and vegetables each day. </a:t>
            </a:r>
            <a:endParaRPr lang="en-US" b="1" dirty="0"/>
          </a:p>
        </p:txBody>
      </p:sp>
      <p:sp>
        <p:nvSpPr>
          <p:cNvPr id="4" name="Slide Number Placeholder 3"/>
          <p:cNvSpPr>
            <a:spLocks noGrp="1"/>
          </p:cNvSpPr>
          <p:nvPr>
            <p:ph type="sldNum" sz="quarter" idx="10"/>
          </p:nvPr>
        </p:nvSpPr>
        <p:spPr/>
        <p:txBody>
          <a:bodyPr/>
          <a:lstStyle/>
          <a:p>
            <a:fld id="{28A18788-1922-4F6B-B003-50EA3DC92177}" type="slidenum">
              <a:rPr lang="en-US" smtClean="0"/>
              <a:t>14</a:t>
            </a:fld>
            <a:endParaRPr lang="en-US"/>
          </a:p>
        </p:txBody>
      </p:sp>
    </p:spTree>
    <p:extLst>
      <p:ext uri="{BB962C8B-B14F-4D97-AF65-F5344CB8AC3E}">
        <p14:creationId xmlns:p14="http://schemas.microsoft.com/office/powerpoint/2010/main" val="4278457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Now, let’s look at Price.</a:t>
            </a:r>
            <a:r>
              <a:rPr lang="en-US" b="0" baseline="0" dirty="0"/>
              <a:t> For a commercial marketer, the price of your product is $65,000. If you’re a social marketer, the price of the change in behavior will be $15 a week and the effort it takes to figure out how to work fruits and vegetables into every meal.</a:t>
            </a:r>
            <a:endParaRPr lang="en-US" b="1" dirty="0"/>
          </a:p>
        </p:txBody>
      </p:sp>
      <p:sp>
        <p:nvSpPr>
          <p:cNvPr id="4" name="Slide Number Placeholder 3"/>
          <p:cNvSpPr>
            <a:spLocks noGrp="1"/>
          </p:cNvSpPr>
          <p:nvPr>
            <p:ph type="sldNum" sz="quarter" idx="10"/>
          </p:nvPr>
        </p:nvSpPr>
        <p:spPr/>
        <p:txBody>
          <a:bodyPr/>
          <a:lstStyle/>
          <a:p>
            <a:fld id="{28A18788-1922-4F6B-B003-50EA3DC92177}" type="slidenum">
              <a:rPr lang="en-US" smtClean="0"/>
              <a:t>15</a:t>
            </a:fld>
            <a:endParaRPr lang="en-US"/>
          </a:p>
        </p:txBody>
      </p:sp>
    </p:spTree>
    <p:extLst>
      <p:ext uri="{BB962C8B-B14F-4D97-AF65-F5344CB8AC3E}">
        <p14:creationId xmlns:p14="http://schemas.microsoft.com/office/powerpoint/2010/main" val="4278457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Now, onto Place.</a:t>
            </a:r>
            <a:r>
              <a:rPr lang="en-US" b="0" baseline="0" dirty="0"/>
              <a:t> For a commercial marketer, the place where you would sell your product is at the car dealership. If you’re a social marketer, the place where you would promote the behavior change may be workshops for women at risk for breast cancer, held at local high schools twice per year. The workshops may teach women how to cook vegetables and integrate fruits in new and fun ways.</a:t>
            </a:r>
            <a:endParaRPr lang="en-US" b="1" dirty="0"/>
          </a:p>
        </p:txBody>
      </p:sp>
      <p:sp>
        <p:nvSpPr>
          <p:cNvPr id="4" name="Slide Number Placeholder 3"/>
          <p:cNvSpPr>
            <a:spLocks noGrp="1"/>
          </p:cNvSpPr>
          <p:nvPr>
            <p:ph type="sldNum" sz="quarter" idx="10"/>
          </p:nvPr>
        </p:nvSpPr>
        <p:spPr/>
        <p:txBody>
          <a:bodyPr/>
          <a:lstStyle/>
          <a:p>
            <a:fld id="{28A18788-1922-4F6B-B003-50EA3DC92177}" type="slidenum">
              <a:rPr lang="en-US" smtClean="0"/>
              <a:t>16</a:t>
            </a:fld>
            <a:endParaRPr lang="en-US"/>
          </a:p>
        </p:txBody>
      </p:sp>
    </p:spTree>
    <p:extLst>
      <p:ext uri="{BB962C8B-B14F-4D97-AF65-F5344CB8AC3E}">
        <p14:creationId xmlns:p14="http://schemas.microsoft.com/office/powerpoint/2010/main" val="4278457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Lastly, let’s look at Promotion. </a:t>
            </a:r>
            <a:r>
              <a:rPr lang="en-US" b="0" baseline="0" dirty="0"/>
              <a:t>For a commercial marketer, promotion of the car may be through paid TV advertising or billboards. If you’re a social marketer, you might promote healthy eating behaviors using brochures to be placed at clinics to promote cooking workshops. After the workshop, you may send participants home with innovative materials such as recipes so they can continue to practice what they learned during the workshop.</a:t>
            </a:r>
            <a:endParaRPr lang="en-US" b="1" dirty="0"/>
          </a:p>
        </p:txBody>
      </p:sp>
      <p:sp>
        <p:nvSpPr>
          <p:cNvPr id="4" name="Slide Number Placeholder 3"/>
          <p:cNvSpPr>
            <a:spLocks noGrp="1"/>
          </p:cNvSpPr>
          <p:nvPr>
            <p:ph type="sldNum" sz="quarter" idx="10"/>
          </p:nvPr>
        </p:nvSpPr>
        <p:spPr/>
        <p:txBody>
          <a:bodyPr/>
          <a:lstStyle/>
          <a:p>
            <a:fld id="{28A18788-1922-4F6B-B003-50EA3DC92177}" type="slidenum">
              <a:rPr lang="en-US" smtClean="0"/>
              <a:t>17</a:t>
            </a:fld>
            <a:endParaRPr lang="en-US"/>
          </a:p>
        </p:txBody>
      </p:sp>
    </p:spTree>
    <p:extLst>
      <p:ext uri="{BB962C8B-B14F-4D97-AF65-F5344CB8AC3E}">
        <p14:creationId xmlns:p14="http://schemas.microsoft.com/office/powerpoint/2010/main" val="4278457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There are times when we may want to use communication to change the way a public health issue is thought about, or framed, in society at large. This is where media advocacy comes into play. The</a:t>
            </a:r>
            <a:r>
              <a:rPr lang="en-US" baseline="0" dirty="0"/>
              <a:t> CDC defines m</a:t>
            </a:r>
            <a:r>
              <a:rPr lang="en-US" dirty="0"/>
              <a:t>edia advocacy as the strategic use of mass media and community advocacy to advance environmental change or a public policy initiative.</a:t>
            </a:r>
            <a:endParaRPr lang="en-US" b="0" dirty="0"/>
          </a:p>
          <a:p>
            <a:endParaRPr lang="en-US" dirty="0"/>
          </a:p>
          <a:p>
            <a:r>
              <a:rPr lang="en-US" dirty="0"/>
              <a:t>For example, there was a time when lung cancer was only discussed from an “individual responsibility” frame, which poses that people solely are responsible for their cancer because they made poor choices. Many public health experts found this to be objectionable. Are individuals the only ones at fault? Perhaps we should also shed light on tobacco industry practices, the power of tobacco advertising, the addictive and dangerous nature of the substance, and even the power of pricing strategies, such as providing coupons and lowering prices.  </a:t>
            </a:r>
          </a:p>
          <a:p>
            <a:endParaRPr lang="en-US" dirty="0"/>
          </a:p>
          <a:p>
            <a:r>
              <a:rPr lang="en-US" dirty="0"/>
              <a:t>Public health communication experts use media advocacy to get these kinds of stories into the news and other media such as TV shows or movies to reshape how Americans think about tobacco, the tobacco industry and lung cancer, as well as other tobacco-related diseases. This is a way of using strategic communication for the purposes of policy change. </a:t>
            </a:r>
          </a:p>
          <a:p>
            <a:endParaRPr lang="en-US" dirty="0"/>
          </a:p>
          <a:p>
            <a:pPr defTabSz="931774">
              <a:defRPr/>
            </a:pPr>
            <a:r>
              <a:rPr lang="en-US" dirty="0"/>
              <a:t>When society at large begins looking at public health issues differently, such as thinking: “Maybe tobacco addiction isn’t all on the individuals’ shoulders; maybe tobacco advertising is unethical,” public opinion begins to support policy change. Media advocacy has been critical in affecting tobacco regulations and is now being used to affect other public health causes such as food and nutrition regulations, the amount of allowable sodium in foods, and to support a healthier climate for all.</a:t>
            </a:r>
          </a:p>
          <a:p>
            <a:endParaRPr lang="en-US" b="0" dirty="0"/>
          </a:p>
          <a:p>
            <a:r>
              <a:rPr lang="en-US" b="1" dirty="0"/>
              <a:t>[Emperor of All Maladies Episode Three: Finding</a:t>
            </a:r>
            <a:r>
              <a:rPr lang="en-US" b="1" baseline="0" dirty="0"/>
              <a:t> the </a:t>
            </a:r>
            <a:r>
              <a:rPr lang="en-US" b="1" dirty="0"/>
              <a:t>Achilles Heel clip 43:30-46:50]</a:t>
            </a:r>
          </a:p>
          <a:p>
            <a:endParaRPr lang="en-US" b="1" dirty="0"/>
          </a:p>
          <a:p>
            <a:r>
              <a:rPr lang="en-US" b="0" dirty="0"/>
              <a:t>In this clip from the third</a:t>
            </a:r>
            <a:r>
              <a:rPr lang="en-US" b="0" baseline="0" dirty="0"/>
              <a:t> </a:t>
            </a:r>
            <a:r>
              <a:rPr lang="en-US" b="0" dirty="0"/>
              <a:t>episode</a:t>
            </a:r>
            <a:r>
              <a:rPr lang="en-US" b="0" baseline="0" dirty="0"/>
              <a:t> of the PBS documentary “Emperor of All Maladies,” you will see how the John </a:t>
            </a:r>
            <a:r>
              <a:rPr lang="en-US" sz="1200" b="0" i="0" u="none" strike="noStrike" kern="1200" dirty="0" err="1">
                <a:solidFill>
                  <a:schemeClr val="tx1"/>
                </a:solidFill>
                <a:effectLst/>
                <a:latin typeface="+mn-lt"/>
                <a:ea typeface="+mn-ea"/>
                <a:cs typeface="+mn-cs"/>
              </a:rPr>
              <a:t>Banzhaf</a:t>
            </a:r>
            <a:r>
              <a:rPr lang="en-US" sz="1200" b="0" i="0" u="none" strike="noStrike" kern="1200" baseline="0" dirty="0">
                <a:solidFill>
                  <a:schemeClr val="tx1"/>
                </a:solidFill>
                <a:effectLst/>
                <a:latin typeface="+mn-lt"/>
                <a:ea typeface="+mn-ea"/>
                <a:cs typeface="+mn-cs"/>
              </a:rPr>
              <a:t> </a:t>
            </a:r>
            <a:r>
              <a:rPr lang="en-US" b="0" baseline="0" dirty="0"/>
              <a:t>and the American Cancer Society used media advocacy in the late 1960s and early 1970s to change the public discourse and perception on smoking. To view the complete three-part documentary visit www.cancerfilms.org</a:t>
            </a:r>
            <a:endParaRPr lang="en-US" b="0" dirty="0"/>
          </a:p>
          <a:p>
            <a:endParaRPr lang="en-US" b="0" dirty="0"/>
          </a:p>
        </p:txBody>
      </p:sp>
      <p:sp>
        <p:nvSpPr>
          <p:cNvPr id="4" name="Slide Number Placeholder 3"/>
          <p:cNvSpPr>
            <a:spLocks noGrp="1"/>
          </p:cNvSpPr>
          <p:nvPr>
            <p:ph type="sldNum" sz="quarter" idx="10"/>
          </p:nvPr>
        </p:nvSpPr>
        <p:spPr/>
        <p:txBody>
          <a:bodyPr/>
          <a:lstStyle/>
          <a:p>
            <a:fld id="{28A18788-1922-4F6B-B003-50EA3DC92177}" type="slidenum">
              <a:rPr lang="en-US" smtClean="0"/>
              <a:t>18</a:t>
            </a:fld>
            <a:endParaRPr lang="en-US"/>
          </a:p>
        </p:txBody>
      </p:sp>
    </p:spTree>
    <p:extLst>
      <p:ext uri="{BB962C8B-B14F-4D97-AF65-F5344CB8AC3E}">
        <p14:creationId xmlns:p14="http://schemas.microsoft.com/office/powerpoint/2010/main" val="41798864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 more recent</a:t>
            </a:r>
            <a:r>
              <a:rPr lang="en-US" b="0" baseline="0" dirty="0"/>
              <a:t> </a:t>
            </a:r>
            <a:r>
              <a:rPr lang="en-US" b="0" dirty="0"/>
              <a:t>example of media advocacy</a:t>
            </a:r>
            <a:r>
              <a:rPr lang="en-US" b="0" baseline="0" dirty="0"/>
              <a:t> includes the call to reframe public dialogue about obesity. In the early 2000s, researchers at the Berkeley Media Studies Group called for applying lessons learned from tobacco advocacy successes to the United States’ growing problem of overweight and obesity. They explained that the framing of weight issues as purely an individual responsibility limited intervention options and made success unlikely. Adding social, environmental, economic and political context to the discussion broadens potential strategies for intervention. They explained that quote “</a:t>
            </a:r>
            <a:r>
              <a:rPr lang="en-US" dirty="0"/>
              <a:t>The public discussion of obesity prevention needs to shift toward accepting that a variety of environmental influences are creating a much worse public health problem than was recognized just a few years ago. That shift is necessary in order for the public and policy makers to accept that changes in the environment are an appropriate response to the issue,” end quote. </a:t>
            </a:r>
          </a:p>
          <a:p>
            <a:endParaRPr lang="en-US" dirty="0"/>
          </a:p>
          <a:p>
            <a:r>
              <a:rPr lang="en-US" dirty="0"/>
              <a:t>For example,</a:t>
            </a:r>
            <a:r>
              <a:rPr lang="en-US" baseline="0" dirty="0"/>
              <a:t> a story or commentary about obesity could discuss how people are obese because they eat too much or don’t exercise enough. This is an individual frame for the cause of obesity. An individual responsibility frame would be suggesting that if people just ate fewer calories or exercised more then obesity would not be a problem. On the other hand, a shared frame might be that communities lack safe outdoor places for people to exercise, which leads to obesity. The problem is framed as caused by the community rather than an individual’s failing. A shared responsibility frame then might be that the community needs to work with police to create safe outdoor places for exercise. By using a shared responsibility frame, public health practitioners can help change public opinion about obesity and focus on a wider variety of interventions to address obesity.</a:t>
            </a:r>
            <a:endParaRPr lang="en-US" dirty="0"/>
          </a:p>
          <a:p>
            <a:endParaRPr lang="en-US" b="0" baseline="0" dirty="0"/>
          </a:p>
          <a:p>
            <a:r>
              <a:rPr lang="en-US" b="0" baseline="0" dirty="0"/>
              <a:t>Think for a moment about where we are now with initiatives focused on menu labeling, </a:t>
            </a:r>
            <a:r>
              <a:rPr lang="en-US" b="1" baseline="0" dirty="0"/>
              <a:t>healthy corner stores </a:t>
            </a:r>
            <a:r>
              <a:rPr lang="en-US" b="0" baseline="0" dirty="0"/>
              <a:t>and vending machines, </a:t>
            </a:r>
            <a:r>
              <a:rPr lang="en-US" b="1" baseline="0" dirty="0"/>
              <a:t>healthier school lunches</a:t>
            </a:r>
            <a:r>
              <a:rPr lang="en-US" b="0" baseline="0" dirty="0"/>
              <a:t>, shared use agreements for public facilities, revitalization of public parks, </a:t>
            </a:r>
            <a:r>
              <a:rPr lang="en-US" b="1" baseline="0" dirty="0"/>
              <a:t>complete streets and bike lanes, </a:t>
            </a:r>
            <a:r>
              <a:rPr lang="en-US" b="0" baseline="0" dirty="0"/>
              <a:t>and more. These activities are the result of making progress through media advocacy to move the discussion of obesity upstream to the root causes. However in 2015, an article published in Lancet by US-based researchers further emphasized that additional progress is needed in mobilizing the public to quote “</a:t>
            </a:r>
            <a:r>
              <a:rPr lang="en-US" sz="1200" b="0" i="0" kern="1200" dirty="0">
                <a:solidFill>
                  <a:schemeClr val="tx1"/>
                </a:solidFill>
                <a:effectLst/>
                <a:latin typeface="+mn-lt"/>
                <a:ea typeface="+mn-ea"/>
                <a:cs typeface="+mn-cs"/>
              </a:rPr>
              <a:t>enact obesity-prevention policies and to mitigate reaction against their implementation,” end quote. They explain that strategies to accomplish this include quote “refinement and streamlining of public information, identification of effective obesity frames for each population, strengthening of media advocacy, building of citizen protest and engagement, and development of a receptive political environment with change agents embedded across organizations and sectors” end</a:t>
            </a:r>
            <a:r>
              <a:rPr lang="en-US" sz="1200" b="0" i="0" kern="1200" baseline="0" dirty="0">
                <a:solidFill>
                  <a:schemeClr val="tx1"/>
                </a:solidFill>
                <a:effectLst/>
                <a:latin typeface="+mn-lt"/>
                <a:ea typeface="+mn-ea"/>
                <a:cs typeface="+mn-cs"/>
              </a:rPr>
              <a:t> quote.</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Add references: http://www.bmsg.org/pdfs/Dorfman%20&amp;%20Wallack%20JNEB.pdf;  http://www.ncbi.nlm.nih.gov/pubmed/25703113 </a:t>
            </a:r>
            <a:endParaRPr lang="en-US" b="0" dirty="0"/>
          </a:p>
        </p:txBody>
      </p:sp>
      <p:sp>
        <p:nvSpPr>
          <p:cNvPr id="4" name="Slide Number Placeholder 3"/>
          <p:cNvSpPr>
            <a:spLocks noGrp="1"/>
          </p:cNvSpPr>
          <p:nvPr>
            <p:ph type="sldNum" sz="quarter" idx="10"/>
          </p:nvPr>
        </p:nvSpPr>
        <p:spPr/>
        <p:txBody>
          <a:bodyPr/>
          <a:lstStyle/>
          <a:p>
            <a:fld id="{28A18788-1922-4F6B-B003-50EA3DC92177}" type="slidenum">
              <a:rPr lang="en-US" smtClean="0"/>
              <a:t>19</a:t>
            </a:fld>
            <a:endParaRPr lang="en-US"/>
          </a:p>
        </p:txBody>
      </p:sp>
    </p:spTree>
    <p:extLst>
      <p:ext uri="{BB962C8B-B14F-4D97-AF65-F5344CB8AC3E}">
        <p14:creationId xmlns:p14="http://schemas.microsoft.com/office/powerpoint/2010/main" val="41798864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point: Let’s say</a:t>
            </a:r>
            <a:r>
              <a:rPr lang="en-US" baseline="0" dirty="0"/>
              <a:t> your communication goal is to promote biking to work and the use of bike lanes in your county. Would this be A. a social marketing campaign, or B. a media advocacy campaign?</a:t>
            </a:r>
          </a:p>
          <a:p>
            <a:endParaRPr lang="en-US" baseline="0" dirty="0"/>
          </a:p>
          <a:p>
            <a:r>
              <a:rPr lang="en-US" baseline="0" dirty="0"/>
              <a:t>The answer is A. social marketing campaign. You are using your communication campaign to influence your county population’s behavior, which is to bike to work instead of driving.  An example of a media advocacy campaign would be using social media and writing op-eds in newspapers to influence public opinion and change legislation to increase the number of bike lanes in your county.</a:t>
            </a:r>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20</a:t>
            </a:fld>
            <a:endParaRPr lang="en-US"/>
          </a:p>
        </p:txBody>
      </p:sp>
    </p:spTree>
    <p:extLst>
      <p:ext uri="{BB962C8B-B14F-4D97-AF65-F5344CB8AC3E}">
        <p14:creationId xmlns:p14="http://schemas.microsoft.com/office/powerpoint/2010/main" val="3807311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would like to acknowledge the Centers for Disease Control and Prevention for supporting this work. We would also like to thank Dr. Monique Turner, Associate Professor at the Department of Prevention and Community Health at the Milken Institute School of Public Health of the George Washington University</a:t>
            </a:r>
            <a:r>
              <a:rPr lang="en-US" baseline="0" dirty="0"/>
              <a:t> </a:t>
            </a:r>
            <a:r>
              <a:rPr lang="en-US" dirty="0"/>
              <a:t>for her contributions to content development and review. </a:t>
            </a:r>
            <a:r>
              <a:rPr lang="en-US" sz="1200" baseline="0" dirty="0">
                <a:solidFill>
                  <a:srgbClr val="004065"/>
                </a:solidFill>
                <a:latin typeface="Century Gothic" panose="020B0502020202020204" pitchFamily="34" charset="0"/>
              </a:rPr>
              <a:t>The competencies in this training are based on content from the National Cancer Institute’s publication “Making Health Communication Programs Work” also known as “The Pink Book.”</a:t>
            </a:r>
            <a:endParaRPr lang="en-US" sz="1200" dirty="0">
              <a:solidFill>
                <a:srgbClr val="004065"/>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28A18788-1922-4F6B-B003-50EA3DC92177}" type="slidenum">
              <a:rPr lang="en-US" smtClean="0"/>
              <a:t>3</a:t>
            </a:fld>
            <a:endParaRPr lang="en-US"/>
          </a:p>
        </p:txBody>
      </p:sp>
    </p:spTree>
    <p:extLst>
      <p:ext uri="{BB962C8B-B14F-4D97-AF65-F5344CB8AC3E}">
        <p14:creationId xmlns:p14="http://schemas.microsoft.com/office/powerpoint/2010/main" val="14613578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lesson, you</a:t>
            </a:r>
            <a:r>
              <a:rPr lang="en-US" baseline="0" dirty="0"/>
              <a:t> learned to:</a:t>
            </a:r>
          </a:p>
          <a:p>
            <a:endParaRPr lang="en-US" dirty="0">
              <a:solidFill>
                <a:srgbClr val="004065"/>
              </a:solidFill>
              <a:latin typeface="Century Gothic" panose="020B0502020202020204" pitchFamily="34" charset="0"/>
            </a:endParaRPr>
          </a:p>
          <a:p>
            <a:r>
              <a:rPr lang="en-US" dirty="0">
                <a:solidFill>
                  <a:srgbClr val="004065"/>
                </a:solidFill>
                <a:latin typeface="Century Gothic" panose="020B0502020202020204" pitchFamily="34" charset="0"/>
              </a:rPr>
              <a:t>Define communication, marketing and health communication</a:t>
            </a:r>
          </a:p>
          <a:p>
            <a:r>
              <a:rPr lang="en-US" dirty="0">
                <a:solidFill>
                  <a:srgbClr val="004065"/>
                </a:solidFill>
                <a:latin typeface="Century Gothic" panose="020B0502020202020204" pitchFamily="34" charset="0"/>
              </a:rPr>
              <a:t>Explain the differences between health communication, social marketing and media advocacy</a:t>
            </a:r>
          </a:p>
          <a:p>
            <a:r>
              <a:rPr lang="en-US" dirty="0">
                <a:solidFill>
                  <a:srgbClr val="004065"/>
                </a:solidFill>
                <a:latin typeface="Century Gothic" panose="020B0502020202020204" pitchFamily="34" charset="0"/>
              </a:rPr>
              <a:t>Describe the role of communication in chronic disease and cancer prevention and control</a:t>
            </a:r>
          </a:p>
          <a:p>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21</a:t>
            </a:fld>
            <a:endParaRPr lang="en-US"/>
          </a:p>
        </p:txBody>
      </p:sp>
    </p:spTree>
    <p:extLst>
      <p:ext uri="{BB962C8B-B14F-4D97-AF65-F5344CB8AC3E}">
        <p14:creationId xmlns:p14="http://schemas.microsoft.com/office/powerpoint/2010/main" val="28032670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mn-lt"/>
              </a:rPr>
              <a:t>Her</a:t>
            </a:r>
            <a:r>
              <a:rPr lang="en-US" baseline="0" dirty="0">
                <a:solidFill>
                  <a:schemeClr val="tx1"/>
                </a:solidFill>
                <a:latin typeface="+mn-lt"/>
              </a:rPr>
              <a:t>e are some further readings and resources you can access on the topic of health communication and social marketing. </a:t>
            </a:r>
            <a:r>
              <a:rPr lang="en-US" sz="1200" b="0" i="0" kern="1200" dirty="0">
                <a:solidFill>
                  <a:schemeClr val="tx1"/>
                </a:solidFill>
                <a:effectLst/>
                <a:latin typeface="+mn-lt"/>
                <a:ea typeface="+mn-ea"/>
                <a:cs typeface="+mn-cs"/>
              </a:rPr>
              <a:t>These and other resources are included in the Media Planning and Media Relations Guide in the learning management system.</a:t>
            </a:r>
            <a:endParaRPr lang="en-US" dirty="0"/>
          </a:p>
          <a:p>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22</a:t>
            </a:fld>
            <a:endParaRPr lang="en-US"/>
          </a:p>
        </p:txBody>
      </p:sp>
    </p:spTree>
    <p:extLst>
      <p:ext uri="{BB962C8B-B14F-4D97-AF65-F5344CB8AC3E}">
        <p14:creationId xmlns:p14="http://schemas.microsoft.com/office/powerpoint/2010/main" val="28032670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concludes</a:t>
            </a:r>
            <a:r>
              <a:rPr lang="en-US" baseline="0" dirty="0"/>
              <a:t> the lesson. Please exit and return to the learning management system.</a:t>
            </a:r>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23</a:t>
            </a:fld>
            <a:endParaRPr lang="en-US"/>
          </a:p>
        </p:txBody>
      </p:sp>
    </p:spTree>
    <p:extLst>
      <p:ext uri="{BB962C8B-B14F-4D97-AF65-F5344CB8AC3E}">
        <p14:creationId xmlns:p14="http://schemas.microsoft.com/office/powerpoint/2010/main" val="36545969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lesson 2: Health and media literacy in public</a:t>
            </a:r>
            <a:r>
              <a:rPr lang="en-US" baseline="0" dirty="0"/>
              <a:t> health communication</a:t>
            </a:r>
            <a:r>
              <a:rPr lang="en-US" dirty="0"/>
              <a:t>. </a:t>
            </a:r>
          </a:p>
        </p:txBody>
      </p:sp>
      <p:sp>
        <p:nvSpPr>
          <p:cNvPr id="4" name="Slide Number Placeholder 3"/>
          <p:cNvSpPr>
            <a:spLocks noGrp="1"/>
          </p:cNvSpPr>
          <p:nvPr>
            <p:ph type="sldNum" sz="quarter" idx="10"/>
          </p:nvPr>
        </p:nvSpPr>
        <p:spPr/>
        <p:txBody>
          <a:bodyPr/>
          <a:lstStyle/>
          <a:p>
            <a:fld id="{28A18788-1922-4F6B-B003-50EA3DC92177}" type="slidenum">
              <a:rPr lang="en-US" smtClean="0"/>
              <a:t>24</a:t>
            </a:fld>
            <a:endParaRPr lang="en-US"/>
          </a:p>
        </p:txBody>
      </p:sp>
    </p:spTree>
    <p:extLst>
      <p:ext uri="{BB962C8B-B14F-4D97-AF65-F5344CB8AC3E}">
        <p14:creationId xmlns:p14="http://schemas.microsoft.com/office/powerpoint/2010/main" val="26618810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would like to acknowledge the Centers for Disease Control and Prevention for supporting this work. We would also like to thank Dr. Monique Turner, Associate Professor at the Department of Prevention and Community Health at the Milken Institute School of Public Health of the George Washington University</a:t>
            </a:r>
            <a:r>
              <a:rPr lang="en-US" baseline="0" dirty="0"/>
              <a:t> </a:t>
            </a:r>
            <a:r>
              <a:rPr lang="en-US" dirty="0"/>
              <a:t>for her contributions to content development and review. </a:t>
            </a:r>
            <a:r>
              <a:rPr lang="en-US" sz="1200" baseline="0" dirty="0">
                <a:solidFill>
                  <a:srgbClr val="004065"/>
                </a:solidFill>
                <a:latin typeface="Century Gothic" panose="020B0502020202020204" pitchFamily="34" charset="0"/>
              </a:rPr>
              <a:t>The competencies in this training are based on content from the National Cancer Institute’s publication “Making Health Communication Programs Work” also known as “The Pink Book.”</a:t>
            </a:r>
            <a:endParaRPr lang="en-US" sz="1200" dirty="0">
              <a:solidFill>
                <a:srgbClr val="004065"/>
              </a:solidFill>
              <a:latin typeface="Century Gothic" panose="020B0502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25</a:t>
            </a:fld>
            <a:endParaRPr lang="en-US"/>
          </a:p>
        </p:txBody>
      </p:sp>
    </p:spTree>
    <p:extLst>
      <p:ext uri="{BB962C8B-B14F-4D97-AF65-F5344CB8AC3E}">
        <p14:creationId xmlns:p14="http://schemas.microsoft.com/office/powerpoint/2010/main" val="1461357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lesson will address the following competency:</a:t>
            </a:r>
          </a:p>
          <a:p>
            <a:endParaRPr lang="en-US" dirty="0"/>
          </a:p>
          <a:p>
            <a:r>
              <a:rPr lang="en-US" dirty="0"/>
              <a:t>Explain how health literacy and media literacy apply to public health communication</a:t>
            </a:r>
          </a:p>
          <a:p>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26</a:t>
            </a:fld>
            <a:endParaRPr lang="en-US"/>
          </a:p>
        </p:txBody>
      </p:sp>
    </p:spTree>
    <p:extLst>
      <p:ext uri="{BB962C8B-B14F-4D97-AF65-F5344CB8AC3E}">
        <p14:creationId xmlns:p14="http://schemas.microsoft.com/office/powerpoint/2010/main" val="1725928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completing this lesson, you will be able to:</a:t>
            </a:r>
          </a:p>
          <a:p>
            <a:endParaRPr lang="en-US" dirty="0"/>
          </a:p>
          <a:p>
            <a:pPr marL="0" lvl="0" indent="0">
              <a:buNone/>
            </a:pPr>
            <a:r>
              <a:rPr lang="en-US" sz="1200" dirty="0">
                <a:solidFill>
                  <a:srgbClr val="004065"/>
                </a:solidFill>
                <a:latin typeface="Century Gothic" panose="020B0502020202020204" pitchFamily="34" charset="0"/>
              </a:rPr>
              <a:t>Explain the importance of health literacy and culturally appropriate messaging for communication strategies</a:t>
            </a:r>
          </a:p>
          <a:p>
            <a:pPr marL="0" lvl="0" indent="0">
              <a:buNone/>
            </a:pPr>
            <a:endParaRPr lang="en-US" sz="1200" dirty="0">
              <a:solidFill>
                <a:srgbClr val="004065"/>
              </a:solidFill>
              <a:latin typeface="Century Gothic" panose="020B0502020202020204" pitchFamily="34" charset="0"/>
            </a:endParaRPr>
          </a:p>
          <a:p>
            <a:pPr marL="0" indent="0">
              <a:buNone/>
            </a:pPr>
            <a:r>
              <a:rPr lang="en-US" sz="1200" dirty="0">
                <a:solidFill>
                  <a:srgbClr val="004065"/>
                </a:solidFill>
                <a:latin typeface="Century Gothic" panose="020B0502020202020204" pitchFamily="34" charset="0"/>
              </a:rPr>
              <a:t>Explain the importance of media literacy for communication strategies</a:t>
            </a:r>
          </a:p>
          <a:p>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27</a:t>
            </a:fld>
            <a:endParaRPr lang="en-US"/>
          </a:p>
        </p:txBody>
      </p:sp>
    </p:spTree>
    <p:extLst>
      <p:ext uri="{BB962C8B-B14F-4D97-AF65-F5344CB8AC3E}">
        <p14:creationId xmlns:p14="http://schemas.microsoft.com/office/powerpoint/2010/main" val="30935527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important considerations any health communicator makes, regardless of what type of communication she</a:t>
            </a:r>
            <a:r>
              <a:rPr lang="en-US" baseline="0" dirty="0"/>
              <a:t> or </a:t>
            </a:r>
            <a:r>
              <a:rPr lang="en-US" dirty="0"/>
              <a:t>he is using, relates to the audience.  Health communication professionals must understand their audience in depth.  It goes without saying that we need to understand our audience demographically. Demographics are the statistics that describe a population, usually, education level, household income, race/ethnicity, biological sex and so on. But, there are other characteristics that are vital to really understanding an audience—here, we will talk about two such characteristics:</a:t>
            </a:r>
            <a:r>
              <a:rPr lang="en-US" baseline="0" dirty="0"/>
              <a:t> </a:t>
            </a:r>
            <a:r>
              <a:rPr lang="en-US" dirty="0"/>
              <a:t>health literacy and media literacy.</a:t>
            </a:r>
          </a:p>
        </p:txBody>
      </p:sp>
      <p:sp>
        <p:nvSpPr>
          <p:cNvPr id="4" name="Slide Number Placeholder 3"/>
          <p:cNvSpPr>
            <a:spLocks noGrp="1"/>
          </p:cNvSpPr>
          <p:nvPr>
            <p:ph type="sldNum" sz="quarter" idx="10"/>
          </p:nvPr>
        </p:nvSpPr>
        <p:spPr/>
        <p:txBody>
          <a:bodyPr/>
          <a:lstStyle/>
          <a:p>
            <a:fld id="{28A18788-1922-4F6B-B003-50EA3DC92177}" type="slidenum">
              <a:rPr lang="en-US" smtClean="0"/>
              <a:t>28</a:t>
            </a:fld>
            <a:endParaRPr lang="en-US"/>
          </a:p>
        </p:txBody>
      </p:sp>
    </p:spTree>
    <p:extLst>
      <p:ext uri="{BB962C8B-B14F-4D97-AF65-F5344CB8AC3E}">
        <p14:creationId xmlns:p14="http://schemas.microsoft.com/office/powerpoint/2010/main" val="9851904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1" dirty="0">
                <a:effectLst/>
              </a:rPr>
              <a:t>[</a:t>
            </a:r>
            <a:r>
              <a:rPr lang="en-US" dirty="0"/>
              <a:t>The Institute of Medicine defines health literacy as "the degree to which individuals have the capacity to obtain, process, and understand basic health information and services needed to make appropriate health decisions."  This definition conveys the importance of the issue:  What does it matter if we work on creating effective health messages if our audience cannot access the materials?  What if our audience cannot make sense of what we are saying?  What if they cannot use the information to make good decisions? </a:t>
            </a:r>
          </a:p>
          <a:p>
            <a:br>
              <a:rPr lang="en-US" dirty="0">
                <a:effectLst/>
              </a:rPr>
            </a:br>
            <a:r>
              <a:rPr lang="en-US" dirty="0"/>
              <a:t>Oftentimes, the health communication materials that we develop are too complicated for the intended audience. Think about the leaflets that come with prescription medications, information on the risks of cancer treatments, or informed consent forms for clinical trials. They may be too complicated and technical for many people. The 2003 </a:t>
            </a:r>
            <a:r>
              <a:rPr lang="en-US" sz="1200" b="0" i="0" kern="1200" dirty="0">
                <a:solidFill>
                  <a:schemeClr val="tx1"/>
                </a:solidFill>
                <a:effectLst/>
                <a:latin typeface="+mn-lt"/>
                <a:ea typeface="+mn-ea"/>
                <a:cs typeface="+mn-cs"/>
              </a:rPr>
              <a:t>National Assessment of Adult Literacy conducted by the US Department of Education found that only 12% of U.S. adults had proficient health literacy. This means that more than a third of U.S. adults, about</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77 million people, would have difficulty with common health tasks, such as following directions on a prescription drug label or adhering to a childhood immunization schedule using a standard chart. </a:t>
            </a:r>
            <a:r>
              <a:rPr lang="en-US" dirty="0"/>
              <a:t>It is important to note that in particular older adults, recent immigrants, and many minority populations struggle with health literacy.</a:t>
            </a:r>
          </a:p>
          <a:p>
            <a:endParaRPr lang="en-US" dirty="0"/>
          </a:p>
          <a:p>
            <a:r>
              <a:rPr lang="en-US" dirty="0"/>
              <a:t>Additional citation</a:t>
            </a:r>
            <a:r>
              <a:rPr lang="en-US" baseline="0" dirty="0"/>
              <a:t>: </a:t>
            </a:r>
            <a:r>
              <a:rPr lang="en-US" dirty="0"/>
              <a:t>America's Health Literacy: Why We Need Accessible Health Information. An Issue Brief From the U.S. Department of Health and Human Services. 2008.</a:t>
            </a:r>
          </a:p>
        </p:txBody>
      </p:sp>
      <p:sp>
        <p:nvSpPr>
          <p:cNvPr id="4" name="Slide Number Placeholder 3"/>
          <p:cNvSpPr>
            <a:spLocks noGrp="1"/>
          </p:cNvSpPr>
          <p:nvPr>
            <p:ph type="sldNum" sz="quarter" idx="10"/>
          </p:nvPr>
        </p:nvSpPr>
        <p:spPr/>
        <p:txBody>
          <a:bodyPr/>
          <a:lstStyle/>
          <a:p>
            <a:fld id="{28A18788-1922-4F6B-B003-50EA3DC92177}" type="slidenum">
              <a:rPr lang="en-US" smtClean="0"/>
              <a:t>29</a:t>
            </a:fld>
            <a:endParaRPr lang="en-US"/>
          </a:p>
        </p:txBody>
      </p:sp>
    </p:spTree>
    <p:extLst>
      <p:ext uri="{BB962C8B-B14F-4D97-AF65-F5344CB8AC3E}">
        <p14:creationId xmlns:p14="http://schemas.microsoft.com/office/powerpoint/2010/main" val="9851904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literacy is dependent on both individual and systemic factors:</a:t>
            </a:r>
          </a:p>
          <a:p>
            <a:pPr marL="174708" indent="-174708">
              <a:buFont typeface="Arial" panose="020B0604020202020204" pitchFamily="34" charset="0"/>
              <a:buChar char="•"/>
            </a:pPr>
            <a:r>
              <a:rPr lang="en-US" dirty="0"/>
              <a:t>Communication skills of health professionals: If professionals present the health information in a confusing way or make it too complicated and technical, it can affect others’ ability to comprehend or make use of that information</a:t>
            </a:r>
          </a:p>
          <a:p>
            <a:endParaRPr lang="en-US" dirty="0"/>
          </a:p>
          <a:p>
            <a:pPr marL="174708" indent="-174708">
              <a:buFont typeface="Arial" panose="020B0604020202020204" pitchFamily="34" charset="0"/>
              <a:buChar char="•"/>
            </a:pPr>
            <a:r>
              <a:rPr lang="en-US" dirty="0"/>
              <a:t>Knowledge of lay people and professionals about health topics: if the knowledge of lay people or professionals is poor from the start (e.g., not understanding a new regimen or recommendation), that will affect his or her ability to communicate it clearly</a:t>
            </a:r>
          </a:p>
          <a:p>
            <a:endParaRPr lang="en-US" dirty="0"/>
          </a:p>
          <a:p>
            <a:pPr marL="174708" indent="-174708">
              <a:buFont typeface="Arial" panose="020B0604020202020204" pitchFamily="34" charset="0"/>
              <a:buChar char="•"/>
            </a:pPr>
            <a:r>
              <a:rPr lang="en-US" dirty="0"/>
              <a:t>Culture: Culture also affects health literacy.  If one’s culture deems it inappropriate to ask about certain topics (e.g., sexual reproductive issues), he or she will not be able to obtain the information needed</a:t>
            </a:r>
          </a:p>
          <a:p>
            <a:endParaRPr lang="en-US" dirty="0"/>
          </a:p>
          <a:p>
            <a:pPr marL="174708" indent="-174708">
              <a:buFont typeface="Arial" panose="020B0604020202020204" pitchFamily="34" charset="0"/>
              <a:buChar char="•"/>
            </a:pPr>
            <a:r>
              <a:rPr lang="en-US" dirty="0"/>
              <a:t>Demands of the message: If the message is overly demanding, cognitively or emotionally, then receivers may not be able to process that information</a:t>
            </a:r>
          </a:p>
          <a:p>
            <a:endParaRPr lang="en-US" dirty="0"/>
          </a:p>
          <a:p>
            <a:pPr marL="174708" indent="-174708">
              <a:buFont typeface="Arial" panose="020B0604020202020204" pitchFamily="34" charset="0"/>
              <a:buChar char="•"/>
            </a:pPr>
            <a:r>
              <a:rPr lang="en-US" dirty="0"/>
              <a:t>Demands of the situation/context: Sometimes, the demands of the situation or context affect health literacy. Health contexts are unusual compared to other contexts because of an underlying stress or fear factor. Healthcare contexts may also involve unique conditions such as physical or mental impairment due to illness. On top of that, health situations are often new, unfamiliar, and intimidating, all of which can limit a person’s ability to process information</a:t>
            </a:r>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30</a:t>
            </a:fld>
            <a:endParaRPr lang="en-US"/>
          </a:p>
        </p:txBody>
      </p:sp>
    </p:spTree>
    <p:extLst>
      <p:ext uri="{BB962C8B-B14F-4D97-AF65-F5344CB8AC3E}">
        <p14:creationId xmlns:p14="http://schemas.microsoft.com/office/powerpoint/2010/main" val="985190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lesson will address the following competency:</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4065"/>
                </a:solidFill>
                <a:latin typeface="Century Gothic" panose="020B0502020202020204" pitchFamily="34" charset="0"/>
              </a:rPr>
              <a:t>Demonstrate knowledge of the differences between health communication, social marketing and media advocacy.</a:t>
            </a:r>
            <a:r>
              <a:rPr lang="en-US" sz="1200" baseline="0" dirty="0">
                <a:solidFill>
                  <a:srgbClr val="004065"/>
                </a:solidFill>
                <a:latin typeface="Century Gothic" panose="020B0502020202020204" pitchFamily="34" charset="0"/>
              </a:rPr>
              <a:t> </a:t>
            </a:r>
            <a:endParaRPr lang="en-US" sz="1200" dirty="0">
              <a:solidFill>
                <a:srgbClr val="004065"/>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28A18788-1922-4F6B-B003-50EA3DC92177}" type="slidenum">
              <a:rPr lang="en-US" smtClean="0"/>
              <a:t>4</a:t>
            </a:fld>
            <a:endParaRPr lang="en-US"/>
          </a:p>
        </p:txBody>
      </p:sp>
    </p:spTree>
    <p:extLst>
      <p:ext uri="{BB962C8B-B14F-4D97-AF65-F5344CB8AC3E}">
        <p14:creationId xmlns:p14="http://schemas.microsoft.com/office/powerpoint/2010/main" val="28021286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health communicators, we have to think about health literacy on two distinct levels:  First, we have to consider the health literacy of our audience and second, we have to consider the literacy level of our messaging. We need the message we are delivering to match the level of the audience.  </a:t>
            </a:r>
          </a:p>
          <a:p>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31</a:t>
            </a:fld>
            <a:endParaRPr lang="en-US"/>
          </a:p>
        </p:txBody>
      </p:sp>
    </p:spTree>
    <p:extLst>
      <p:ext uri="{BB962C8B-B14F-4D97-AF65-F5344CB8AC3E}">
        <p14:creationId xmlns:p14="http://schemas.microsoft.com/office/powerpoint/2010/main" val="9851904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order to create messaging that will be effective for your audience, you may want to conduct preliminary research to better understand some of the statistical data on health literacy for your potential audience. In part 102 of this communication training, we will highlight some of the topics and resources for you consider when conducting this research. </a:t>
            </a:r>
          </a:p>
          <a:p>
            <a:endParaRPr lang="en-US" baseline="0" dirty="0"/>
          </a:p>
          <a:p>
            <a:r>
              <a:rPr lang="en-US" baseline="0" dirty="0"/>
              <a:t>Here are some examples of survey results from the </a:t>
            </a:r>
            <a:r>
              <a:rPr lang="en-US" dirty="0"/>
              <a:t>2003 </a:t>
            </a:r>
            <a:r>
              <a:rPr lang="en-US" sz="1200" b="0" i="0" kern="1200" dirty="0">
                <a:solidFill>
                  <a:schemeClr val="tx1"/>
                </a:solidFill>
                <a:effectLst/>
                <a:latin typeface="+mn-lt"/>
                <a:ea typeface="+mn-ea"/>
                <a:cs typeface="+mn-cs"/>
              </a:rPr>
              <a:t>National Assessment of Adult Literacy conducted by the US Department of Education we</a:t>
            </a:r>
            <a:r>
              <a:rPr lang="en-US" sz="1200" b="0" i="0" kern="1200" baseline="0" dirty="0">
                <a:solidFill>
                  <a:schemeClr val="tx1"/>
                </a:solidFill>
                <a:effectLst/>
                <a:latin typeface="+mn-lt"/>
                <a:ea typeface="+mn-ea"/>
                <a:cs typeface="+mn-cs"/>
              </a:rPr>
              <a:t> mentioned previously. These examples demonstrate health literacy by age, education level and race or ethnic background. </a:t>
            </a:r>
          </a:p>
          <a:p>
            <a:endParaRPr lang="en-US" sz="1200" b="0" i="0" kern="1200" baseline="0" dirty="0">
              <a:solidFill>
                <a:schemeClr val="tx1"/>
              </a:solidFill>
              <a:effectLst/>
              <a:latin typeface="+mn-lt"/>
              <a:ea typeface="+mn-ea"/>
              <a:cs typeface="+mn-cs"/>
            </a:endParaRPr>
          </a:p>
          <a:p>
            <a:r>
              <a:rPr lang="en-US" sz="1200" b="1" i="0" kern="1200" baseline="0" dirty="0">
                <a:solidFill>
                  <a:schemeClr val="tx1"/>
                </a:solidFill>
                <a:effectLst/>
                <a:latin typeface="+mn-lt"/>
                <a:ea typeface="+mn-ea"/>
                <a:cs typeface="+mn-cs"/>
              </a:rPr>
              <a:t>[Figures will appear in Captivate as mentioned]</a:t>
            </a:r>
          </a:p>
          <a:p>
            <a:r>
              <a:rPr lang="en-US" sz="1200" b="0" i="0" kern="1200" baseline="0" dirty="0">
                <a:solidFill>
                  <a:schemeClr val="tx1"/>
                </a:solidFill>
                <a:effectLst/>
                <a:latin typeface="+mn-lt"/>
                <a:ea typeface="+mn-ea"/>
                <a:cs typeface="+mn-cs"/>
              </a:rPr>
              <a:t>The first example is </a:t>
            </a:r>
            <a:r>
              <a:rPr lang="en-US" sz="1200" b="1" i="0" kern="1200" baseline="0" dirty="0">
                <a:solidFill>
                  <a:schemeClr val="tx1"/>
                </a:solidFill>
                <a:effectLst/>
                <a:latin typeface="+mn-lt"/>
                <a:ea typeface="+mn-ea"/>
                <a:cs typeface="+mn-cs"/>
              </a:rPr>
              <a:t>Figure two: </a:t>
            </a:r>
            <a:r>
              <a:rPr lang="en-US" sz="1200" b="0" i="0" kern="1200" baseline="0" dirty="0">
                <a:solidFill>
                  <a:schemeClr val="tx1"/>
                </a:solidFill>
                <a:effectLst/>
                <a:latin typeface="+mn-lt"/>
                <a:ea typeface="+mn-ea"/>
                <a:cs typeface="+mn-cs"/>
              </a:rPr>
              <a:t>this figure highlights adults’ health literacy by racial and ethic groups and that all racial and ethnic groups contain adults who were at the below basic or basic levels of health literacy.  Blacks, Hispanics and other ethnic groups have a higher percentage of adults in these categories. </a:t>
            </a:r>
          </a:p>
          <a:p>
            <a:endParaRPr lang="en-US" sz="1200" b="0" i="0" kern="1200" baseline="0" dirty="0">
              <a:solidFill>
                <a:schemeClr val="tx1"/>
              </a:solidFill>
              <a:effectLst/>
              <a:latin typeface="+mn-lt"/>
              <a:ea typeface="+mn-ea"/>
              <a:cs typeface="+mn-cs"/>
            </a:endParaRPr>
          </a:p>
          <a:p>
            <a:r>
              <a:rPr lang="en-US" b="1" dirty="0"/>
              <a:t>Figure</a:t>
            </a:r>
            <a:r>
              <a:rPr lang="en-US" b="1" baseline="0" dirty="0"/>
              <a:t> four </a:t>
            </a:r>
            <a:r>
              <a:rPr lang="en-US" baseline="0" dirty="0"/>
              <a:t>highlights adult’s health literacy by highest level of Education and the variation that exists. “More than 49 percent of adults with less than a high school degree are at below basic or basic levels.” As you can see from the figure the higher the  education the more health literate but 44 percent of high school graduates and 12 percent of college graduates still remain at a below basic or basic level. </a:t>
            </a:r>
          </a:p>
          <a:p>
            <a:endParaRPr lang="en-US" baseline="0" dirty="0"/>
          </a:p>
          <a:p>
            <a:r>
              <a:rPr lang="en-US" b="0" baseline="0" dirty="0"/>
              <a:t>Lastly</a:t>
            </a:r>
            <a:r>
              <a:rPr lang="en-US" b="1" baseline="0" dirty="0"/>
              <a:t> Figure five </a:t>
            </a:r>
            <a:r>
              <a:rPr lang="en-US" baseline="0" dirty="0"/>
              <a:t>highlights health literacy of Adults by Age. Survey results demonstrate that age had relatively little relationship to health literacy for those under the age of 65 but adults 65 or older were more likely to have below basic and basic health literacy levels. More than two-thirds of adults 75 and older had below basic or basic health literacy levels. </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32</a:t>
            </a:fld>
            <a:endParaRPr lang="en-US"/>
          </a:p>
        </p:txBody>
      </p:sp>
    </p:spTree>
    <p:extLst>
      <p:ext uri="{BB962C8B-B14F-4D97-AF65-F5344CB8AC3E}">
        <p14:creationId xmlns:p14="http://schemas.microsoft.com/office/powerpoint/2010/main" val="9851904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Clearly, we want to develop messages that people can access, understand and use. So, we want to develop messages that are clear, simple and take</a:t>
            </a:r>
            <a:r>
              <a:rPr lang="en-US" baseline="0" dirty="0"/>
              <a:t> into consideration information you know about your audience</a:t>
            </a:r>
            <a:r>
              <a:rPr lang="en-US" dirty="0"/>
              <a:t>. Further exploration of</a:t>
            </a:r>
            <a:r>
              <a:rPr lang="en-US" baseline="0" dirty="0"/>
              <a:t> how to develop these messages will be covered in the following lessons on media planning, strategic principles and producing media-friendly materials. </a:t>
            </a:r>
            <a:r>
              <a:rPr lang="en-US" dirty="0"/>
              <a:t> </a:t>
            </a:r>
          </a:p>
        </p:txBody>
      </p:sp>
      <p:sp>
        <p:nvSpPr>
          <p:cNvPr id="4" name="Slide Number Placeholder 3"/>
          <p:cNvSpPr>
            <a:spLocks noGrp="1"/>
          </p:cNvSpPr>
          <p:nvPr>
            <p:ph type="sldNum" sz="quarter" idx="10"/>
          </p:nvPr>
        </p:nvSpPr>
        <p:spPr/>
        <p:txBody>
          <a:bodyPr/>
          <a:lstStyle/>
          <a:p>
            <a:fld id="{28A18788-1922-4F6B-B003-50EA3DC92177}" type="slidenum">
              <a:rPr lang="en-US" smtClean="0"/>
              <a:t>33</a:t>
            </a:fld>
            <a:endParaRPr lang="en-US"/>
          </a:p>
        </p:txBody>
      </p:sp>
    </p:spTree>
    <p:extLst>
      <p:ext uri="{BB962C8B-B14F-4D97-AF65-F5344CB8AC3E}">
        <p14:creationId xmlns:p14="http://schemas.microsoft.com/office/powerpoint/2010/main" val="9851904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consideration communication</a:t>
            </a:r>
            <a:r>
              <a:rPr lang="en-US" baseline="0" dirty="0"/>
              <a:t> professionals </a:t>
            </a:r>
            <a:r>
              <a:rPr lang="en-US" dirty="0"/>
              <a:t>have to think about in developing effective messages is culture.  Usually, when people think of developing “culturally sensitive messages,” what they really mean is messages that are translated properly into the correct language. </a:t>
            </a:r>
          </a:p>
          <a:p>
            <a:endParaRPr lang="en-US" dirty="0"/>
          </a:p>
          <a:p>
            <a:r>
              <a:rPr lang="en-US" dirty="0"/>
              <a:t>Obviously, translating messages is a must; but, this alone does not make a message culturally sensitive. </a:t>
            </a:r>
          </a:p>
          <a:p>
            <a:endParaRPr lang="en-US" dirty="0"/>
          </a:p>
          <a:p>
            <a:r>
              <a:rPr lang="en-US" dirty="0"/>
              <a:t>What health communicators mean by “culturally sensitive messages” is messages that take the cultural meaning of a group into account. What metaphors work with the cultural group? What might offend them?  What are traditional</a:t>
            </a:r>
            <a:r>
              <a:rPr lang="en-US" baseline="0" dirty="0"/>
              <a:t> gender roles that might impact the communication? </a:t>
            </a:r>
            <a:r>
              <a:rPr lang="en-US" dirty="0"/>
              <a:t>What do they want to be called (e.g., “Black” or “African American”)? What is appropriate (or inappropriate) to talk about in public?  What emotions are effective (like fear) or inappropriate to express (like anger for some groups)? </a:t>
            </a:r>
          </a:p>
          <a:p>
            <a:endParaRPr lang="en-US" dirty="0"/>
          </a:p>
          <a:p>
            <a:r>
              <a:rPr lang="en-US" dirty="0"/>
              <a:t>Health communicators that really want to develop culturally sensitive messages should bring a cultural expert onto the team. Alternatively, they could use a community-based approach and work with the community from the beginning to develop messages.</a:t>
            </a:r>
          </a:p>
        </p:txBody>
      </p:sp>
      <p:sp>
        <p:nvSpPr>
          <p:cNvPr id="4" name="Slide Number Placeholder 3"/>
          <p:cNvSpPr>
            <a:spLocks noGrp="1"/>
          </p:cNvSpPr>
          <p:nvPr>
            <p:ph type="sldNum" sz="quarter" idx="10"/>
          </p:nvPr>
        </p:nvSpPr>
        <p:spPr/>
        <p:txBody>
          <a:bodyPr/>
          <a:lstStyle/>
          <a:p>
            <a:fld id="{28A18788-1922-4F6B-B003-50EA3DC92177}" type="slidenum">
              <a:rPr lang="en-US" smtClean="0"/>
              <a:t>34</a:t>
            </a:fld>
            <a:endParaRPr lang="en-US"/>
          </a:p>
        </p:txBody>
      </p:sp>
    </p:spTree>
    <p:extLst>
      <p:ext uri="{BB962C8B-B14F-4D97-AF65-F5344CB8AC3E}">
        <p14:creationId xmlns:p14="http://schemas.microsoft.com/office/powerpoint/2010/main" val="9851904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consideration communication</a:t>
            </a:r>
            <a:r>
              <a:rPr lang="en-US" baseline="0" dirty="0"/>
              <a:t> professionals </a:t>
            </a:r>
            <a:r>
              <a:rPr lang="en-US" dirty="0"/>
              <a:t>have to think about in developing effective messages is how difficult it is to understand. </a:t>
            </a:r>
            <a:r>
              <a:rPr lang="en-US" baseline="0" dirty="0"/>
              <a:t>As the communicator you want to make sure that your message is in plain language which means your audience can understand it the first time they read or hear it.  Some common techniques to assure that your communication materials are in plain language include: </a:t>
            </a:r>
          </a:p>
          <a:p>
            <a:pPr marL="171450" indent="-171450">
              <a:buFont typeface="Arial" panose="020B0604020202020204" pitchFamily="34" charset="0"/>
              <a:buChar char="•"/>
            </a:pPr>
            <a:r>
              <a:rPr lang="en-US" baseline="0" dirty="0"/>
              <a:t>Logical organization of information with the reader in mind</a:t>
            </a:r>
          </a:p>
          <a:p>
            <a:pPr marL="171450" indent="-171450">
              <a:buFont typeface="Arial" panose="020B0604020202020204" pitchFamily="34" charset="0"/>
              <a:buChar char="•"/>
            </a:pPr>
            <a:r>
              <a:rPr lang="en-US" baseline="0" dirty="0"/>
              <a:t>The use  of “you” and other pronouns</a:t>
            </a:r>
          </a:p>
          <a:p>
            <a:pPr marL="171450" indent="-171450">
              <a:buFont typeface="Arial" panose="020B0604020202020204" pitchFamily="34" charset="0"/>
              <a:buChar char="•"/>
            </a:pPr>
            <a:r>
              <a:rPr lang="en-US" baseline="0" dirty="0"/>
              <a:t>Using Active voice to engage your audience in doing an action</a:t>
            </a:r>
          </a:p>
          <a:p>
            <a:pPr marL="171450" indent="-171450">
              <a:buFont typeface="Arial" panose="020B0604020202020204" pitchFamily="34" charset="0"/>
              <a:buChar char="•"/>
            </a:pPr>
            <a:r>
              <a:rPr lang="en-US" baseline="0" dirty="0"/>
              <a:t>Using short sentences</a:t>
            </a:r>
          </a:p>
          <a:p>
            <a:pPr marL="171450" indent="-171450">
              <a:buFont typeface="Arial" panose="020B0604020202020204" pitchFamily="34" charset="0"/>
              <a:buChar char="•"/>
            </a:pPr>
            <a:r>
              <a:rPr lang="en-US" baseline="0" dirty="0"/>
              <a:t>Including common, everyday words</a:t>
            </a:r>
          </a:p>
          <a:p>
            <a:pPr marL="171450" indent="-171450">
              <a:buFont typeface="Arial" panose="020B0604020202020204" pitchFamily="34" charset="0"/>
              <a:buChar char="•"/>
            </a:pPr>
            <a:r>
              <a:rPr lang="en-US" baseline="0" dirty="0"/>
              <a:t>And easy-to-read design features, such as plenty of white space on the page</a:t>
            </a:r>
          </a:p>
          <a:p>
            <a:pPr marL="171450" indent="-171450">
              <a:buFont typeface="Arial" panose="020B0604020202020204" pitchFamily="34" charset="0"/>
              <a:buChar char="•"/>
            </a:pPr>
            <a:endParaRPr lang="en-US" b="1" baseline="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baseline="0" dirty="0"/>
              <a:t>For example: </a:t>
            </a:r>
            <a:r>
              <a:rPr lang="en-US" b="0" baseline="0" dirty="0"/>
              <a:t>We could change this passive, complicated sentence “</a:t>
            </a:r>
            <a:r>
              <a:rPr lang="en-US" sz="1200" dirty="0">
                <a:solidFill>
                  <a:srgbClr val="004065"/>
                </a:solidFill>
                <a:latin typeface="Century Gothic" panose="020B0502020202020204" pitchFamily="34" charset="0"/>
              </a:rPr>
              <a:t>Research has shown that 100,000 new cases of cancer can be prevented if every adult reduced their BMI by 1%</a:t>
            </a:r>
            <a:r>
              <a:rPr lang="en-US" sz="1200" dirty="0">
                <a:latin typeface="Century Gothic" panose="020B0502020202020204" pitchFamily="34" charset="0"/>
              </a:rPr>
              <a:t>” to read “</a:t>
            </a:r>
            <a:r>
              <a:rPr lang="en-US" sz="1200" dirty="0">
                <a:solidFill>
                  <a:schemeClr val="bg1"/>
                </a:solidFill>
                <a:latin typeface="Century Gothic" panose="020B0502020202020204" pitchFamily="34" charset="0"/>
              </a:rPr>
              <a:t>Keep a healthy weight to lower your chance of getting cancer” which is an active, personal, brief and easy to understand sentence.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chemeClr val="bg1"/>
              </a:solidFill>
              <a:latin typeface="Century Gothic" panose="020B0502020202020204"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chemeClr val="bg1"/>
                </a:solidFill>
                <a:latin typeface="Century Gothic" panose="020B0502020202020204" pitchFamily="34" charset="0"/>
              </a:rPr>
              <a:t>This</a:t>
            </a:r>
            <a:r>
              <a:rPr lang="en-US" sz="1200" baseline="0" dirty="0">
                <a:solidFill>
                  <a:schemeClr val="bg1"/>
                </a:solidFill>
                <a:latin typeface="Century Gothic" panose="020B0502020202020204" pitchFamily="34" charset="0"/>
              </a:rPr>
              <a:t> technique of using plain language is important to use to communicate with most audiences. Whether you are creating a flyer for cancer survivors, a billboard to encourage healthy eating or a Tweets advertising tobacco </a:t>
            </a:r>
            <a:r>
              <a:rPr lang="en-US" sz="1200" baseline="0" dirty="0" err="1">
                <a:solidFill>
                  <a:schemeClr val="bg1"/>
                </a:solidFill>
                <a:latin typeface="Century Gothic" panose="020B0502020202020204" pitchFamily="34" charset="0"/>
              </a:rPr>
              <a:t>Quitlines</a:t>
            </a:r>
            <a:r>
              <a:rPr lang="en-US" sz="1200" baseline="0" dirty="0">
                <a:solidFill>
                  <a:schemeClr val="bg1"/>
                </a:solidFill>
                <a:latin typeface="Century Gothic" panose="020B0502020202020204" pitchFamily="34" charset="0"/>
              </a:rPr>
              <a:t>, make your message simple, direct and easy to understand.</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a:solidFill>
                <a:schemeClr val="bg1"/>
              </a:solidFill>
              <a:latin typeface="Century Gothic" panose="020B0502020202020204"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aseline="0" dirty="0">
                <a:solidFill>
                  <a:schemeClr val="bg1"/>
                </a:solidFill>
                <a:latin typeface="Century Gothic" panose="020B0502020202020204" pitchFamily="34" charset="0"/>
              </a:rPr>
              <a:t>NCI reference: http://www.cancer.gov/about-cancer/causes-prevention/risk/obesity/obesity-fact-sheet</a:t>
            </a:r>
            <a:endParaRPr lang="en-US" sz="1200" dirty="0">
              <a:latin typeface="Century Gothic" panose="020B0502020202020204" pitchFamily="34" charset="0"/>
            </a:endParaRPr>
          </a:p>
          <a:p>
            <a:pPr marL="0" indent="0">
              <a:buFont typeface="Arial" panose="020B0604020202020204" pitchFamily="34" charset="0"/>
              <a:buNone/>
            </a:pPr>
            <a:endParaRPr lang="en-US" b="1" dirty="0"/>
          </a:p>
        </p:txBody>
      </p:sp>
      <p:sp>
        <p:nvSpPr>
          <p:cNvPr id="4" name="Slide Number Placeholder 3"/>
          <p:cNvSpPr>
            <a:spLocks noGrp="1"/>
          </p:cNvSpPr>
          <p:nvPr>
            <p:ph type="sldNum" sz="quarter" idx="10"/>
          </p:nvPr>
        </p:nvSpPr>
        <p:spPr/>
        <p:txBody>
          <a:bodyPr/>
          <a:lstStyle/>
          <a:p>
            <a:fld id="{28A18788-1922-4F6B-B003-50EA3DC92177}" type="slidenum">
              <a:rPr lang="en-US" smtClean="0"/>
              <a:t>35</a:t>
            </a:fld>
            <a:endParaRPr lang="en-US"/>
          </a:p>
        </p:txBody>
      </p:sp>
    </p:spTree>
    <p:extLst>
      <p:ext uri="{BB962C8B-B14F-4D97-AF65-F5344CB8AC3E}">
        <p14:creationId xmlns:p14="http://schemas.microsoft.com/office/powerpoint/2010/main" val="9851904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consideration communication</a:t>
            </a:r>
            <a:r>
              <a:rPr lang="en-US" baseline="0" dirty="0"/>
              <a:t> professionals </a:t>
            </a:r>
            <a:r>
              <a:rPr lang="en-US" dirty="0"/>
              <a:t>have to think about in developing effective messages is how the recipient’s situation or context may impact his</a:t>
            </a:r>
            <a:r>
              <a:rPr lang="en-US" baseline="0" dirty="0"/>
              <a:t> or her ability to process the message</a:t>
            </a:r>
            <a:r>
              <a:rPr lang="en-US" dirty="0"/>
              <a:t>. Noise,</a:t>
            </a:r>
            <a:r>
              <a:rPr lang="en-US" baseline="0" dirty="0"/>
              <a:t> as explained in lesson one is a prime example of physical, psychological or physiological factors that could interfere with communication.</a:t>
            </a:r>
            <a:r>
              <a:rPr lang="en-US" dirty="0"/>
              <a:t> For example, if a doctor delivers bad news to a</a:t>
            </a:r>
            <a:r>
              <a:rPr lang="en-US" baseline="0" dirty="0"/>
              <a:t> patient, such as a cancer diagnosis, the patient’s ability to listen and process further information may be hindered because the patient may be overwhelmed and still trying to process the diagnosis. In this example, the patient might not hear or understand information about prognosis, treatment options, or support services. The communication could be improved by the doctor using plain language, providing simple written documentation and recommendations, and possibly by including a patient navigator or other support person in the conversation. If your comprehensive cancer control program is providing information to patients, those who are delivering messages should also consider these recommendations to reduce noise.</a:t>
            </a:r>
            <a:endParaRPr lang="en-US" b="1" dirty="0"/>
          </a:p>
        </p:txBody>
      </p:sp>
      <p:sp>
        <p:nvSpPr>
          <p:cNvPr id="4" name="Slide Number Placeholder 3"/>
          <p:cNvSpPr>
            <a:spLocks noGrp="1"/>
          </p:cNvSpPr>
          <p:nvPr>
            <p:ph type="sldNum" sz="quarter" idx="10"/>
          </p:nvPr>
        </p:nvSpPr>
        <p:spPr/>
        <p:txBody>
          <a:bodyPr/>
          <a:lstStyle/>
          <a:p>
            <a:fld id="{28A18788-1922-4F6B-B003-50EA3DC92177}" type="slidenum">
              <a:rPr lang="en-US" smtClean="0"/>
              <a:t>36</a:t>
            </a:fld>
            <a:endParaRPr lang="en-US"/>
          </a:p>
        </p:txBody>
      </p:sp>
    </p:spTree>
    <p:extLst>
      <p:ext uri="{BB962C8B-B14F-4D97-AF65-F5344CB8AC3E}">
        <p14:creationId xmlns:p14="http://schemas.microsoft.com/office/powerpoint/2010/main" val="9851904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type of literacy health communicators need to understand</a:t>
            </a:r>
            <a:r>
              <a:rPr lang="en-US" baseline="0" dirty="0"/>
              <a:t> </a:t>
            </a:r>
            <a:r>
              <a:rPr lang="en-US" dirty="0"/>
              <a:t>is “media literacy.” Media literacy is “the ability to access, analyze, evaluate and communicate media in a variety of forms.” The term “media literacy” is often used interchangeably with other terms related to media and media technologies. Media</a:t>
            </a:r>
            <a:r>
              <a:rPr lang="en-US" baseline="0" dirty="0"/>
              <a:t> literacy is important as it allows an audience member to deconstruct the message into smaller parts and identify the motive for and meaning of the message. For the health communicator, understanding the audience’s media literacy helps creates messages that are easily deconstructed and better understood. </a:t>
            </a:r>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37</a:t>
            </a:fld>
            <a:endParaRPr lang="en-US"/>
          </a:p>
        </p:txBody>
      </p:sp>
    </p:spTree>
    <p:extLst>
      <p:ext uri="{BB962C8B-B14F-4D97-AF65-F5344CB8AC3E}">
        <p14:creationId xmlns:p14="http://schemas.microsoft.com/office/powerpoint/2010/main" val="9851904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what is media? What is literacy? How does each concept apply to media literacy? T</a:t>
            </a:r>
            <a:r>
              <a:rPr lang="en-US" dirty="0"/>
              <a:t>he National Association for Media Literacy Education offers</a:t>
            </a:r>
            <a:r>
              <a:rPr lang="en-US" baseline="0" dirty="0"/>
              <a:t> the following definitions for each: </a:t>
            </a:r>
          </a:p>
          <a:p>
            <a:endParaRPr lang="en-US" dirty="0"/>
          </a:p>
          <a:p>
            <a:r>
              <a:rPr lang="en-US" dirty="0"/>
              <a:t>•“Media: refers to all electronic or digital means and print or artistic visuals used to transmit messages. For example,</a:t>
            </a:r>
            <a:r>
              <a:rPr lang="en-US" baseline="0" dirty="0"/>
              <a:t> media can be in print such as newspapers and magazines, broadcast like TV and radio and Twitter, Facebook, Podcasts, blogs and webpages represent digital or social types of media. </a:t>
            </a:r>
            <a:endParaRPr lang="en-US" dirty="0"/>
          </a:p>
          <a:p>
            <a:endParaRPr lang="en-US" dirty="0"/>
          </a:p>
          <a:p>
            <a:r>
              <a:rPr lang="en-US" dirty="0"/>
              <a:t>•Literacy: is the ability to encode and decode symbols and to synthesize and analyze messages. Examples include the ability to read, write and do basic math, which is also called numeracy.</a:t>
            </a:r>
            <a:r>
              <a:rPr lang="en-US" baseline="0" dirty="0"/>
              <a:t> </a:t>
            </a:r>
            <a:r>
              <a:rPr lang="en-US" dirty="0"/>
              <a:t>You want</a:t>
            </a:r>
            <a:r>
              <a:rPr lang="en-US" baseline="0" dirty="0"/>
              <a:t> to make sure the recipient of your information can identify the purpose of your message, organize it and understand it clearly. </a:t>
            </a:r>
          </a:p>
          <a:p>
            <a:endParaRPr lang="en-US" baseline="0" dirty="0"/>
          </a:p>
          <a:p>
            <a:r>
              <a:rPr lang="en-US" dirty="0"/>
              <a:t>• Media literacy as defined</a:t>
            </a:r>
            <a:r>
              <a:rPr lang="en-US" baseline="0" dirty="0"/>
              <a:t> before </a:t>
            </a:r>
            <a:r>
              <a:rPr lang="en-US" dirty="0"/>
              <a:t>is the “the ability to access, analyze, evaluate and communicate media in a variety of forms” which includes the ability to encode and decode symbols transmitted via media. An example includes the ability to decipher what a commercial</a:t>
            </a:r>
            <a:r>
              <a:rPr lang="en-US" baseline="0" dirty="0"/>
              <a:t> advertisement for a pharmaceutical drug is trying to sell.</a:t>
            </a:r>
            <a:r>
              <a:rPr lang="en-US" dirty="0"/>
              <a:t> Media literacy should </a:t>
            </a:r>
            <a:r>
              <a:rPr lang="en-US" baseline="0" dirty="0"/>
              <a:t>be assessed within your audience in order for you to understand how your audience is able to interpret messages through various communication channels and make informed decisions about any issue they face including health. </a:t>
            </a:r>
            <a:endParaRPr lang="en-US" dirty="0"/>
          </a:p>
          <a:p>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38</a:t>
            </a:fld>
            <a:endParaRPr lang="en-US"/>
          </a:p>
        </p:txBody>
      </p:sp>
    </p:spTree>
    <p:extLst>
      <p:ext uri="{BB962C8B-B14F-4D97-AF65-F5344CB8AC3E}">
        <p14:creationId xmlns:p14="http://schemas.microsoft.com/office/powerpoint/2010/main" val="9851904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media platforms have become more technologically complex, the demand on audiences to keep up with evolving technology has also increased.  </a:t>
            </a:r>
          </a:p>
          <a:p>
            <a:endParaRPr lang="en-US" dirty="0"/>
          </a:p>
          <a:p>
            <a:r>
              <a:rPr lang="en-US" dirty="0"/>
              <a:t>On a basic level, audiences have to understand how to get the information they need. For example, if an elderly woman wanted to find out on the Internet whether or not she should receive a mammogram, she would:</a:t>
            </a:r>
          </a:p>
          <a:p>
            <a:pPr marL="174708" indent="-174708">
              <a:buFont typeface="Arial" panose="020B0604020202020204" pitchFamily="34" charset="0"/>
              <a:buChar char="•"/>
            </a:pPr>
            <a:r>
              <a:rPr lang="en-US" dirty="0"/>
              <a:t>Need to have access to a computer with Internet connection</a:t>
            </a:r>
          </a:p>
          <a:p>
            <a:pPr marL="174708" indent="-174708">
              <a:buFont typeface="Arial" panose="020B0604020202020204" pitchFamily="34" charset="0"/>
              <a:buChar char="•"/>
            </a:pPr>
            <a:r>
              <a:rPr lang="en-US" dirty="0"/>
              <a:t>Need to know how to conduct a search and what search terms to use</a:t>
            </a:r>
          </a:p>
          <a:p>
            <a:pPr marL="174708" indent="-174708">
              <a:buFont typeface="Arial" panose="020B0604020202020204" pitchFamily="34" charset="0"/>
              <a:buChar char="•"/>
            </a:pPr>
            <a:r>
              <a:rPr lang="en-US" dirty="0"/>
              <a:t>Need to know how to discern the reliability of a Wikipedia page versus information</a:t>
            </a:r>
            <a:r>
              <a:rPr lang="en-US" baseline="0" dirty="0"/>
              <a:t> on the National Cancer Institute’s web </a:t>
            </a:r>
            <a:r>
              <a:rPr lang="en-US" dirty="0"/>
              <a:t>page</a:t>
            </a:r>
          </a:p>
          <a:p>
            <a:pPr marL="174708" indent="-174708">
              <a:buFont typeface="Arial" panose="020B0604020202020204" pitchFamily="34" charset="0"/>
              <a:buChar char="•"/>
            </a:pPr>
            <a:endParaRPr lang="en-US" dirty="0"/>
          </a:p>
          <a:p>
            <a:pPr marL="0" indent="0">
              <a:buFont typeface="Arial" panose="020B0604020202020204" pitchFamily="34" charset="0"/>
              <a:buNone/>
            </a:pPr>
            <a:r>
              <a:rPr lang="en-US" dirty="0"/>
              <a:t>If she learned that she did need a mammogram based</a:t>
            </a:r>
            <a:r>
              <a:rPr lang="en-US" baseline="0" dirty="0"/>
              <a:t> on that information, she would need to be able to act on it, finding an in-network provider or one who accepts her health insurance, if she is insured, and then make an appointment. </a:t>
            </a:r>
            <a:endParaRPr lang="en-US" dirty="0"/>
          </a:p>
          <a:p>
            <a:pPr marL="174708" indent="-174708">
              <a:buFont typeface="Arial" panose="020B0604020202020204" pitchFamily="34" charset="0"/>
              <a:buChar char="•"/>
            </a:pPr>
            <a:endParaRPr lang="en-US" dirty="0"/>
          </a:p>
          <a:p>
            <a:r>
              <a:rPr lang="en-US" dirty="0"/>
              <a:t>In other words, people need to use multi-media to obtain information; but not everyone has access to media such as computers or knows how to conduct searches or interpret search results.</a:t>
            </a:r>
          </a:p>
          <a:p>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39</a:t>
            </a:fld>
            <a:endParaRPr lang="en-US"/>
          </a:p>
        </p:txBody>
      </p:sp>
    </p:spTree>
    <p:extLst>
      <p:ext uri="{BB962C8B-B14F-4D97-AF65-F5344CB8AC3E}">
        <p14:creationId xmlns:p14="http://schemas.microsoft.com/office/powerpoint/2010/main" val="9851904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Let’s look at a case study to further demonstrate the importance for health communicators to assess the target audience’s media literacy levels.</a:t>
            </a:r>
          </a:p>
        </p:txBody>
      </p:sp>
      <p:sp>
        <p:nvSpPr>
          <p:cNvPr id="4" name="Slide Number Placeholder 3"/>
          <p:cNvSpPr>
            <a:spLocks noGrp="1"/>
          </p:cNvSpPr>
          <p:nvPr>
            <p:ph type="sldNum" sz="quarter" idx="10"/>
          </p:nvPr>
        </p:nvSpPr>
        <p:spPr/>
        <p:txBody>
          <a:bodyPr/>
          <a:lstStyle/>
          <a:p>
            <a:fld id="{28A18788-1922-4F6B-B003-50EA3DC92177}" type="slidenum">
              <a:rPr lang="en-US" smtClean="0"/>
              <a:t>40</a:t>
            </a:fld>
            <a:endParaRPr lang="en-US"/>
          </a:p>
        </p:txBody>
      </p:sp>
    </p:spTree>
    <p:extLst>
      <p:ext uri="{BB962C8B-B14F-4D97-AF65-F5344CB8AC3E}">
        <p14:creationId xmlns:p14="http://schemas.microsoft.com/office/powerpoint/2010/main" val="2923072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completing</a:t>
            </a:r>
            <a:r>
              <a:rPr lang="en-US" baseline="0" dirty="0"/>
              <a:t> this lesson, you will be able to:</a:t>
            </a:r>
          </a:p>
          <a:p>
            <a:endParaRPr lang="en-US" baseline="0" dirty="0"/>
          </a:p>
          <a:p>
            <a:pPr marL="0" lvl="0" indent="0">
              <a:buNone/>
            </a:pPr>
            <a:r>
              <a:rPr lang="en-US" sz="1200" dirty="0">
                <a:solidFill>
                  <a:srgbClr val="004065"/>
                </a:solidFill>
                <a:latin typeface="Century Gothic" panose="020B0502020202020204" pitchFamily="34" charset="0"/>
              </a:rPr>
              <a:t>Define communication, marketing and health communication</a:t>
            </a:r>
          </a:p>
          <a:p>
            <a:pPr marL="0" lvl="0" indent="0">
              <a:buNone/>
            </a:pPr>
            <a:endParaRPr lang="en-US" sz="1200" dirty="0">
              <a:solidFill>
                <a:srgbClr val="004065"/>
              </a:solidFill>
              <a:latin typeface="Century Gothic" panose="020B0502020202020204" pitchFamily="34" charset="0"/>
            </a:endParaRPr>
          </a:p>
          <a:p>
            <a:pPr marL="0" lvl="0" indent="0">
              <a:buNone/>
            </a:pPr>
            <a:r>
              <a:rPr lang="en-US" sz="1200" dirty="0">
                <a:solidFill>
                  <a:srgbClr val="004065"/>
                </a:solidFill>
                <a:latin typeface="Century Gothic" panose="020B0502020202020204" pitchFamily="34" charset="0"/>
              </a:rPr>
              <a:t>Explain the differences between health communication, social marketing and media advocacy and</a:t>
            </a:r>
          </a:p>
          <a:p>
            <a:pPr marL="0" lvl="0" indent="0">
              <a:buNone/>
            </a:pPr>
            <a:endParaRPr lang="en-US" sz="1200" dirty="0">
              <a:solidFill>
                <a:srgbClr val="004065"/>
              </a:solidFill>
              <a:latin typeface="Century Gothic" panose="020B0502020202020204" pitchFamily="34" charset="0"/>
            </a:endParaRPr>
          </a:p>
          <a:p>
            <a:pPr marL="0" lvl="0" indent="0">
              <a:buNone/>
            </a:pPr>
            <a:r>
              <a:rPr lang="en-US" sz="1200" dirty="0">
                <a:solidFill>
                  <a:srgbClr val="004065"/>
                </a:solidFill>
                <a:latin typeface="Century Gothic" panose="020B0502020202020204" pitchFamily="34" charset="0"/>
              </a:rPr>
              <a:t>Describe the role of communication in chronic disease and cancer prevention and control</a:t>
            </a:r>
          </a:p>
          <a:p>
            <a:pPr marL="0" indent="0">
              <a:buNone/>
            </a:pPr>
            <a:endParaRPr lang="en-US" sz="1200" dirty="0"/>
          </a:p>
          <a:p>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5</a:t>
            </a:fld>
            <a:endParaRPr lang="en-US"/>
          </a:p>
        </p:txBody>
      </p:sp>
    </p:spTree>
    <p:extLst>
      <p:ext uri="{BB962C8B-B14F-4D97-AF65-F5344CB8AC3E}">
        <p14:creationId xmlns:p14="http://schemas.microsoft.com/office/powerpoint/2010/main" val="22848960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For example, </a:t>
            </a:r>
            <a:r>
              <a:rPr lang="en-US" sz="1200" dirty="0">
                <a:solidFill>
                  <a:schemeClr val="bg1"/>
                </a:solidFill>
                <a:latin typeface="Century Gothic" panose="020B0502020202020204" pitchFamily="34" charset="0"/>
              </a:rPr>
              <a:t>if we were interested in communicating breast cancer screening recommendations to the low-income elderly women, we might realize after conducting some research that Web-based media may not be the best way to reach that intended audience, because they tend to less access to Web-based media.</a:t>
            </a:r>
            <a:r>
              <a:rPr lang="en-US" sz="1600" baseline="0" dirty="0">
                <a:solidFill>
                  <a:schemeClr val="bg1"/>
                </a:solidFill>
                <a:latin typeface="Century Gothic" panose="020B0502020202020204" pitchFamily="34" charset="0"/>
              </a:rPr>
              <a:t> </a:t>
            </a:r>
            <a:r>
              <a:rPr lang="en-US" dirty="0"/>
              <a:t>On the other hand, if we were interested in communicating the benefits of wearing sun screen to urban youths, we may decide that Web-based or mobile campaigns may be the best way to reach them, because they have access to and widely use Internet-connected devices.</a:t>
            </a:r>
          </a:p>
        </p:txBody>
      </p:sp>
      <p:sp>
        <p:nvSpPr>
          <p:cNvPr id="4" name="Slide Number Placeholder 3"/>
          <p:cNvSpPr>
            <a:spLocks noGrp="1"/>
          </p:cNvSpPr>
          <p:nvPr>
            <p:ph type="sldNum" sz="quarter" idx="10"/>
          </p:nvPr>
        </p:nvSpPr>
        <p:spPr/>
        <p:txBody>
          <a:bodyPr/>
          <a:lstStyle/>
          <a:p>
            <a:fld id="{28A18788-1922-4F6B-B003-50EA3DC92177}" type="slidenum">
              <a:rPr lang="en-US" smtClean="0"/>
              <a:t>41</a:t>
            </a:fld>
            <a:endParaRPr lang="en-US"/>
          </a:p>
        </p:txBody>
      </p:sp>
    </p:spTree>
    <p:extLst>
      <p:ext uri="{BB962C8B-B14F-4D97-AF65-F5344CB8AC3E}">
        <p14:creationId xmlns:p14="http://schemas.microsoft.com/office/powerpoint/2010/main" val="33378167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lesson, you learned to:</a:t>
            </a:r>
          </a:p>
          <a:p>
            <a:endParaRPr lang="en-US" dirty="0"/>
          </a:p>
          <a:p>
            <a:r>
              <a:rPr lang="en-US" dirty="0"/>
              <a:t>Explain the importance of health literacy and culturally appropriate messaging for communication strategies</a:t>
            </a:r>
          </a:p>
          <a:p>
            <a:endParaRPr lang="en-US" dirty="0"/>
          </a:p>
          <a:p>
            <a:r>
              <a:rPr lang="en-US" dirty="0"/>
              <a:t>Explain the importance of media literacy for communication strategies</a:t>
            </a:r>
          </a:p>
          <a:p>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42</a:t>
            </a:fld>
            <a:endParaRPr lang="en-US"/>
          </a:p>
        </p:txBody>
      </p:sp>
    </p:spTree>
    <p:extLst>
      <p:ext uri="{BB962C8B-B14F-4D97-AF65-F5344CB8AC3E}">
        <p14:creationId xmlns:p14="http://schemas.microsoft.com/office/powerpoint/2010/main" val="2769325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Here are some further readings and resources on health and media literacy. These and other resources are included in the Media Planning and Media Relations Guide in the learning management system.</a:t>
            </a:r>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43</a:t>
            </a:fld>
            <a:endParaRPr lang="en-US"/>
          </a:p>
        </p:txBody>
      </p:sp>
    </p:spTree>
    <p:extLst>
      <p:ext uri="{BB962C8B-B14F-4D97-AF65-F5344CB8AC3E}">
        <p14:creationId xmlns:p14="http://schemas.microsoft.com/office/powerpoint/2010/main" val="9851904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concludes the lesson. Please exit and return to the learning management system.</a:t>
            </a:r>
          </a:p>
          <a:p>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44</a:t>
            </a:fld>
            <a:endParaRPr lang="en-US"/>
          </a:p>
        </p:txBody>
      </p:sp>
    </p:spTree>
    <p:extLst>
      <p:ext uri="{BB962C8B-B14F-4D97-AF65-F5344CB8AC3E}">
        <p14:creationId xmlns:p14="http://schemas.microsoft.com/office/powerpoint/2010/main" val="26644121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lesson 3: Media</a:t>
            </a:r>
            <a:r>
              <a:rPr lang="en-US" baseline="0" dirty="0"/>
              <a:t> Planning &amp; Strategic Principles in Public Health Communication. </a:t>
            </a:r>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pPr/>
              <a:t>45</a:t>
            </a:fld>
            <a:endParaRPr lang="en-US"/>
          </a:p>
        </p:txBody>
      </p:sp>
    </p:spTree>
    <p:extLst>
      <p:ext uri="{BB962C8B-B14F-4D97-AF65-F5344CB8AC3E}">
        <p14:creationId xmlns:p14="http://schemas.microsoft.com/office/powerpoint/2010/main" val="26618810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would like to acknowledge the Centers for Disease Control and Prevention for supporting this work. We would also like to thank Dr. Monique Turner, Associate Professor at the Department of Prevention and Community Health at the Milken Institute School of Public Health of the George Washington University</a:t>
            </a:r>
            <a:r>
              <a:rPr lang="en-US" baseline="0" dirty="0"/>
              <a:t> </a:t>
            </a:r>
            <a:r>
              <a:rPr lang="en-US" dirty="0"/>
              <a:t>for her contributions to content development and review. </a:t>
            </a:r>
            <a:r>
              <a:rPr lang="en-US" sz="1200" baseline="0" dirty="0">
                <a:solidFill>
                  <a:srgbClr val="004065"/>
                </a:solidFill>
                <a:latin typeface="Century Gothic" panose="020B0502020202020204" pitchFamily="34" charset="0"/>
              </a:rPr>
              <a:t>The competencies in this training are based on content from the National Cancer Institute’s publication “Making Health Communication Programs Work” also known as “The Pink Book.”</a:t>
            </a:r>
            <a:endParaRPr lang="en-US" sz="1200" dirty="0">
              <a:solidFill>
                <a:srgbClr val="004065"/>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28A18788-1922-4F6B-B003-50EA3DC92177}" type="slidenum">
              <a:rPr lang="en-US" smtClean="0"/>
              <a:pPr/>
              <a:t>46</a:t>
            </a:fld>
            <a:endParaRPr lang="en-US"/>
          </a:p>
        </p:txBody>
      </p:sp>
    </p:spTree>
    <p:extLst>
      <p:ext uri="{BB962C8B-B14F-4D97-AF65-F5344CB8AC3E}">
        <p14:creationId xmlns:p14="http://schemas.microsoft.com/office/powerpoint/2010/main" val="14613578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lesson will address the following competency:</a:t>
            </a:r>
          </a:p>
          <a:p>
            <a:endParaRPr lang="en-US" dirty="0"/>
          </a:p>
          <a:p>
            <a:r>
              <a:rPr lang="en-US" dirty="0"/>
              <a:t>Apply strategic principles to public health communication and marketing to complete a media plan.</a:t>
            </a:r>
          </a:p>
          <a:p>
            <a:endParaRPr lang="en-US" dirty="0"/>
          </a:p>
        </p:txBody>
      </p:sp>
      <p:sp>
        <p:nvSpPr>
          <p:cNvPr id="4" name="Slide Number Placeholder 3"/>
          <p:cNvSpPr>
            <a:spLocks noGrp="1"/>
          </p:cNvSpPr>
          <p:nvPr>
            <p:ph type="sldNum" sz="quarter" idx="10"/>
          </p:nvPr>
        </p:nvSpPr>
        <p:spPr/>
        <p:txBody>
          <a:bodyPr/>
          <a:lstStyle/>
          <a:p>
            <a:fld id="{1CBD25E3-9971-4B4B-97A6-D9B48EFB80D9}" type="slidenum">
              <a:rPr lang="en-US" smtClean="0"/>
              <a:pPr/>
              <a:t>47</a:t>
            </a:fld>
            <a:endParaRPr lang="en-US"/>
          </a:p>
        </p:txBody>
      </p:sp>
    </p:spTree>
    <p:extLst>
      <p:ext uri="{BB962C8B-B14F-4D97-AF65-F5344CB8AC3E}">
        <p14:creationId xmlns:p14="http://schemas.microsoft.com/office/powerpoint/2010/main" val="3313408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completing this lesson, you will be able to:</a:t>
            </a:r>
          </a:p>
          <a:p>
            <a:r>
              <a:rPr lang="en-US" dirty="0"/>
              <a:t>Explain the importance of strategic planning</a:t>
            </a:r>
          </a:p>
          <a:p>
            <a:r>
              <a:rPr lang="en-US" dirty="0"/>
              <a:t>Explain the differences between communication plans and media plans</a:t>
            </a:r>
          </a:p>
          <a:p>
            <a:r>
              <a:rPr lang="en-US" dirty="0"/>
              <a:t>Identify and assess a health issue or problem</a:t>
            </a:r>
          </a:p>
          <a:p>
            <a:r>
              <a:rPr lang="en-US" dirty="0"/>
              <a:t>Identify theories of communication to guide media plan development</a:t>
            </a:r>
          </a:p>
          <a:p>
            <a:r>
              <a:rPr lang="en-US" dirty="0"/>
              <a:t>Write health, behavioral and communication objectives for a media plan</a:t>
            </a:r>
          </a:p>
          <a:p>
            <a:r>
              <a:rPr lang="en-US" dirty="0"/>
              <a:t>Identify intended or target audiences</a:t>
            </a:r>
          </a:p>
          <a:p>
            <a:r>
              <a:rPr lang="en-US" dirty="0"/>
              <a:t>Identify media channels and activities best suited to reach intended audiences</a:t>
            </a:r>
          </a:p>
          <a:p>
            <a:endParaRPr lang="en-US" dirty="0"/>
          </a:p>
          <a:p>
            <a:r>
              <a:rPr lang="en-US" dirty="0"/>
              <a:t>You may wish to follow along</a:t>
            </a:r>
            <a:r>
              <a:rPr lang="en-US" baseline="0" dirty="0"/>
              <a:t> throughout this lesson with the Media Plan Template, a fillable Word document that you can use to develop a media plan for your comprehensive cancer control work. This template is located in the resources section of the learning management system and can also be found in Appendix A of the Media Planning and Medial Relations Guide. The appendix also includes a completed version of the template to give you an idea of what the final product can look like. </a:t>
            </a:r>
            <a:endParaRPr lang="en-US" dirty="0"/>
          </a:p>
        </p:txBody>
      </p:sp>
      <p:sp>
        <p:nvSpPr>
          <p:cNvPr id="4" name="Slide Number Placeholder 3"/>
          <p:cNvSpPr>
            <a:spLocks noGrp="1"/>
          </p:cNvSpPr>
          <p:nvPr>
            <p:ph type="sldNum" sz="quarter" idx="10"/>
          </p:nvPr>
        </p:nvSpPr>
        <p:spPr/>
        <p:txBody>
          <a:bodyPr/>
          <a:lstStyle/>
          <a:p>
            <a:fld id="{1CBD25E3-9971-4B4B-97A6-D9B48EFB80D9}" type="slidenum">
              <a:rPr lang="en-US" smtClean="0"/>
              <a:pPr/>
              <a:t>48</a:t>
            </a:fld>
            <a:endParaRPr lang="en-US"/>
          </a:p>
        </p:txBody>
      </p:sp>
    </p:spTree>
    <p:extLst>
      <p:ext uri="{BB962C8B-B14F-4D97-AF65-F5344CB8AC3E}">
        <p14:creationId xmlns:p14="http://schemas.microsoft.com/office/powerpoint/2010/main" val="1901011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Strategic planning is imperative in developing any communication program. The first stage of the health communication cycle, planning and developing a strategy for your program ensures that you work more efficiently in</a:t>
            </a:r>
            <a:r>
              <a:rPr lang="en-US" baseline="0" dirty="0"/>
              <a:t> building a successful communication program. According to the National Cancer Institute, planning your communication strategies will help ensure that you:</a:t>
            </a:r>
          </a:p>
          <a:p>
            <a:endParaRPr lang="en-US" baseline="0" dirty="0"/>
          </a:p>
          <a:p>
            <a:pPr marL="174708" indent="-174708">
              <a:buFont typeface="Arial" panose="020B0604020202020204" pitchFamily="34" charset="0"/>
              <a:buChar char="•"/>
            </a:pPr>
            <a:r>
              <a:rPr lang="en-US" baseline="0" dirty="0"/>
              <a:t>Understand the health issue you are addressing</a:t>
            </a:r>
          </a:p>
          <a:p>
            <a:pPr marL="174708" indent="-174708">
              <a:buFont typeface="Arial" panose="020B0604020202020204" pitchFamily="34" charset="0"/>
              <a:buChar char="•"/>
            </a:pPr>
            <a:r>
              <a:rPr lang="en-US" baseline="0" dirty="0"/>
              <a:t>Determine appropriate roles for health communication</a:t>
            </a:r>
          </a:p>
          <a:p>
            <a:pPr marL="174708" indent="-174708">
              <a:buFont typeface="Arial" panose="020B0604020202020204" pitchFamily="34" charset="0"/>
              <a:buChar char="•"/>
            </a:pPr>
            <a:r>
              <a:rPr lang="en-US" baseline="0" dirty="0"/>
              <a:t>Identify the approaches necessary to bring about or support the desired changes </a:t>
            </a:r>
          </a:p>
          <a:p>
            <a:pPr marL="174708" indent="-174708">
              <a:buFont typeface="Arial" panose="020B0604020202020204" pitchFamily="34" charset="0"/>
              <a:buChar char="•"/>
            </a:pPr>
            <a:r>
              <a:rPr lang="en-US" dirty="0"/>
              <a:t>Establish a logical program development process</a:t>
            </a:r>
          </a:p>
          <a:p>
            <a:pPr marL="174708" indent="-174708">
              <a:buFont typeface="Arial" panose="020B0604020202020204" pitchFamily="34" charset="0"/>
              <a:buChar char="•"/>
            </a:pPr>
            <a:r>
              <a:rPr lang="en-US" dirty="0"/>
              <a:t>Create a communication program that supports clearly defined objectives</a:t>
            </a:r>
          </a:p>
          <a:p>
            <a:pPr marL="174708" indent="-174708">
              <a:buFont typeface="Arial" panose="020B0604020202020204" pitchFamily="34" charset="0"/>
              <a:buChar char="•"/>
            </a:pPr>
            <a:r>
              <a:rPr lang="en-US" dirty="0"/>
              <a:t>Set priorities</a:t>
            </a:r>
          </a:p>
          <a:p>
            <a:pPr marL="174708" indent="-174708">
              <a:buFont typeface="Arial" panose="020B0604020202020204" pitchFamily="34" charset="0"/>
              <a:buChar char="•"/>
            </a:pPr>
            <a:r>
              <a:rPr lang="en-US" dirty="0"/>
              <a:t>Assign responsibilities</a:t>
            </a:r>
          </a:p>
          <a:p>
            <a:pPr marL="174708" indent="-174708">
              <a:buFont typeface="Arial" panose="020B0604020202020204" pitchFamily="34" charset="0"/>
              <a:buChar char="•"/>
            </a:pPr>
            <a:r>
              <a:rPr lang="en-US" dirty="0"/>
              <a:t>Assess progress</a:t>
            </a:r>
          </a:p>
          <a:p>
            <a:pPr marL="174708" indent="-174708">
              <a:buFont typeface="Arial" panose="020B0604020202020204" pitchFamily="34" charset="0"/>
              <a:buChar char="•"/>
            </a:pPr>
            <a:r>
              <a:rPr lang="en-US" dirty="0"/>
              <a:t>Avert disasters</a:t>
            </a:r>
          </a:p>
          <a:p>
            <a:pPr marL="174708" indent="-174708">
              <a:buFont typeface="Arial" panose="020B0604020202020204" pitchFamily="34" charset="0"/>
              <a:buChar char="•"/>
            </a:pPr>
            <a:endParaRPr lang="en-US" dirty="0"/>
          </a:p>
          <a:p>
            <a:pPr defTabSz="931774">
              <a:defRPr/>
            </a:pPr>
            <a:r>
              <a:rPr lang="en-US" dirty="0"/>
              <a:t>A lack of planning means that the program might not work.  Often planning is sacrificed because teams are in a hurry to get their communication campaign up and running right away.  But, when we do not take a step back and take the time to carefully plan—the entire program may fall apart.  So, it is always worthwhile to engage in thoughtful and careful planning.</a:t>
            </a:r>
          </a:p>
          <a:p>
            <a:endParaRPr lang="en-US" dirty="0"/>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CBD25E3-9971-4B4B-97A6-D9B48EFB80D9}" type="slidenum">
              <a:rPr lang="en-US" smtClean="0"/>
              <a:pPr/>
              <a:t>49</a:t>
            </a:fld>
            <a:endParaRPr lang="en-US"/>
          </a:p>
        </p:txBody>
      </p:sp>
    </p:spTree>
    <p:extLst>
      <p:ext uri="{BB962C8B-B14F-4D97-AF65-F5344CB8AC3E}">
        <p14:creationId xmlns:p14="http://schemas.microsoft.com/office/powerpoint/2010/main" val="41273131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Planning allows you to answer the following questions:</a:t>
            </a:r>
          </a:p>
          <a:p>
            <a:pPr marL="174708" indent="-174708">
              <a:buFont typeface="Arial" panose="020B0604020202020204" pitchFamily="34" charset="0"/>
              <a:buChar char="•"/>
            </a:pPr>
            <a:r>
              <a:rPr lang="en-US" dirty="0"/>
              <a:t>What</a:t>
            </a:r>
            <a:r>
              <a:rPr lang="en-US" baseline="0" dirty="0"/>
              <a:t> is the overall goal that we aim to achieve by implementing a communication program?</a:t>
            </a:r>
          </a:p>
          <a:p>
            <a:pPr marL="174708" indent="-174708">
              <a:buFont typeface="Arial" panose="020B0604020202020204" pitchFamily="34" charset="0"/>
              <a:buChar char="•"/>
            </a:pPr>
            <a:r>
              <a:rPr lang="en-US" dirty="0"/>
              <a:t>How do we aim to achieve that goal using strategies and tactics?</a:t>
            </a:r>
          </a:p>
          <a:p>
            <a:pPr marL="174708" indent="-174708">
              <a:buFont typeface="Arial" panose="020B0604020202020204" pitchFamily="34" charset="0"/>
              <a:buChar char="•"/>
            </a:pPr>
            <a:r>
              <a:rPr lang="en-US" dirty="0"/>
              <a:t>What resources do we need to develop those strategies and tactics</a:t>
            </a:r>
          </a:p>
          <a:p>
            <a:pPr marL="174708" indent="-174708">
              <a:buFont typeface="Arial" panose="020B0604020202020204" pitchFamily="34" charset="0"/>
              <a:buChar char="•"/>
            </a:pPr>
            <a:r>
              <a:rPr lang="en-US" dirty="0"/>
              <a:t>What are our short, intermediate and long term objectives?</a:t>
            </a:r>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CBD25E3-9971-4B4B-97A6-D9B48EFB80D9}" type="slidenum">
              <a:rPr lang="en-US" smtClean="0"/>
              <a:pPr/>
              <a:t>50</a:t>
            </a:fld>
            <a:endParaRPr lang="en-US"/>
          </a:p>
        </p:txBody>
      </p:sp>
    </p:spTree>
    <p:extLst>
      <p:ext uri="{BB962C8B-B14F-4D97-AF65-F5344CB8AC3E}">
        <p14:creationId xmlns:p14="http://schemas.microsoft.com/office/powerpoint/2010/main" val="3136408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study of communication as a formal discipline is more than 100 years old. Communication scholars and practitioners examine the ways in which people use messages to generate meanings. Meaning differs depending on the context, culture, channel employed, and even the media used.  </a:t>
            </a:r>
          </a:p>
          <a:p>
            <a:endParaRPr lang="en-US" dirty="0"/>
          </a:p>
          <a:p>
            <a:r>
              <a:rPr lang="en-US" dirty="0"/>
              <a:t>Communication is also transactional. The transactional model of communication reveals the “collaborative and ongoing message exchange between individuals, or an individual and a group of individuals, with the goal of understanding each other.” This model clearly tells us what communication IS NOT.  That is, communication is not the simple transfer of one message from a sender to a receiver. You probably understand, having communicated with thousands of people in your life, that communication can be between multiple people who are both sending verbal and nonverbal messages, in a context that is full of mental, and sometimes actual,</a:t>
            </a:r>
            <a:r>
              <a:rPr lang="en-US" b="1" dirty="0"/>
              <a:t> </a:t>
            </a:r>
            <a:r>
              <a:rPr lang="en-US" dirty="0"/>
              <a:t>noise. Noise is defined as any physical distraction</a:t>
            </a:r>
            <a:r>
              <a:rPr lang="en-US" baseline="0" dirty="0"/>
              <a:t> such as traffic, psychological distraction such as anger</a:t>
            </a:r>
            <a:r>
              <a:rPr lang="en-US" dirty="0"/>
              <a:t> or physiological distraction such as hunger. </a:t>
            </a:r>
          </a:p>
        </p:txBody>
      </p:sp>
      <p:sp>
        <p:nvSpPr>
          <p:cNvPr id="4" name="Slide Number Placeholder 3"/>
          <p:cNvSpPr>
            <a:spLocks noGrp="1"/>
          </p:cNvSpPr>
          <p:nvPr>
            <p:ph type="sldNum" sz="quarter" idx="10"/>
          </p:nvPr>
        </p:nvSpPr>
        <p:spPr/>
        <p:txBody>
          <a:bodyPr/>
          <a:lstStyle/>
          <a:p>
            <a:fld id="{28A18788-1922-4F6B-B003-50EA3DC92177}" type="slidenum">
              <a:rPr lang="en-US" smtClean="0"/>
              <a:t>6</a:t>
            </a:fld>
            <a:endParaRPr lang="en-US"/>
          </a:p>
        </p:txBody>
      </p:sp>
    </p:spTree>
    <p:extLst>
      <p:ext uri="{BB962C8B-B14F-4D97-AF65-F5344CB8AC3E}">
        <p14:creationId xmlns:p14="http://schemas.microsoft.com/office/powerpoint/2010/main" val="41798864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types of plans in public health communication, communication</a:t>
            </a:r>
            <a:r>
              <a:rPr lang="en-US" baseline="0" dirty="0"/>
              <a:t> plans and media plans. We will walk you through each one.</a:t>
            </a:r>
            <a:endParaRPr lang="en-US" dirty="0"/>
          </a:p>
        </p:txBody>
      </p:sp>
      <p:sp>
        <p:nvSpPr>
          <p:cNvPr id="4" name="Slide Number Placeholder 3"/>
          <p:cNvSpPr>
            <a:spLocks noGrp="1"/>
          </p:cNvSpPr>
          <p:nvPr>
            <p:ph type="sldNum" sz="quarter" idx="10"/>
          </p:nvPr>
        </p:nvSpPr>
        <p:spPr/>
        <p:txBody>
          <a:bodyPr/>
          <a:lstStyle/>
          <a:p>
            <a:fld id="{1CBD25E3-9971-4B4B-97A6-D9B48EFB80D9}" type="slidenum">
              <a:rPr lang="en-US" smtClean="0"/>
              <a:pPr/>
              <a:t>51</a:t>
            </a:fld>
            <a:endParaRPr lang="en-US"/>
          </a:p>
        </p:txBody>
      </p:sp>
    </p:spTree>
    <p:extLst>
      <p:ext uri="{BB962C8B-B14F-4D97-AF65-F5344CB8AC3E}">
        <p14:creationId xmlns:p14="http://schemas.microsoft.com/office/powerpoint/2010/main" val="3228431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communication plan provides the outline for</a:t>
            </a:r>
            <a:r>
              <a:rPr lang="en-US" baseline="0" dirty="0"/>
              <a:t> your message delivery. According to the CDC, a communication plan “generally contains a wide range of strategies that could include the following:</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Public relations- Public relations includes all mass media promotions about a health issue or problem. Examples of mass media include radio, network and cable TV, magazines, direct mail, billboards, transit cards and newspapers.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Advertising- Advertising refers to public service or paid messages about a service or product as a form of endorsement or public education</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Education entertainment- In education entertainment, the health promotion message is included in entertainment and news programs. This also includes efforts to remove conflicting messages about the health issue in entertainment and news programs.  For example, a smoking cessation program may include providing information on how to quit smoking on a local news program. The campaign may be compromised if advertisements for e-cigarettes are shown on the same TV station, so you may seek support to remove those ads. Education entertainment can also include support for a particular health message by the entertainment industry.</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Individual and group instruction- Individual instruction and group instruction are interventions to counsel and provide education to improve skills and encourage behavior change.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Paid, earned and social media- Paid media refers to forms of advertising that were purchased. Earned media is free media, often achieved by editorial influence, in which media outlets already have an awareness of a product, service or brand. Social media includes grassroots media, especially on the internet. Grassroots media, also called grassroots marketing, targets influential small groups or individuals to deliver a message, with the hopes of reaching a larger audience.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Owned media- Owned media are media channels that you own or have control over. Fully-owned media could be your website. Examples of partially-owned media are Facebook fan pages or Twitter profiles. According to the CDC, “Owned media creates brand portability,” or the capability of your message to be accessed on more than one device, such as on a computer or a smart phone.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baseline="0" dirty="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baseline="0" dirty="0"/>
              <a:t>Source for grassroots marketing: Cynthia Myers. Chron. Definition of Grassroots Marketing. http://smallbusiness.chron.com/definition-grassroots-marketing-23210.html</a:t>
            </a:r>
            <a:endParaRPr lang="en-US" dirty="0"/>
          </a:p>
        </p:txBody>
      </p:sp>
      <p:sp>
        <p:nvSpPr>
          <p:cNvPr id="4" name="Slide Number Placeholder 3"/>
          <p:cNvSpPr>
            <a:spLocks noGrp="1"/>
          </p:cNvSpPr>
          <p:nvPr>
            <p:ph type="sldNum" sz="quarter" idx="10"/>
          </p:nvPr>
        </p:nvSpPr>
        <p:spPr/>
        <p:txBody>
          <a:bodyPr/>
          <a:lstStyle/>
          <a:p>
            <a:fld id="{1CBD25E3-9971-4B4B-97A6-D9B48EFB80D9}" type="slidenum">
              <a:rPr lang="en-US" smtClean="0"/>
              <a:pPr/>
              <a:t>52</a:t>
            </a:fld>
            <a:endParaRPr lang="en-US"/>
          </a:p>
        </p:txBody>
      </p:sp>
    </p:spTree>
    <p:extLst>
      <p:ext uri="{BB962C8B-B14F-4D97-AF65-F5344CB8AC3E}">
        <p14:creationId xmlns:p14="http://schemas.microsoft.com/office/powerpoint/2010/main" val="17343727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paid, earned, social/shared and owned media model, or PESO model adapted from Dietrich shown here provides examples of different types of each media form. Examples of paid media includes polls on Twitter, posters and banners and paid TV or radio spots. Earned media could include letters to the editor in a publication, editorials and stories from journalists. Social or shared media can include posts on Twitter, Facebook, Instagram, YouTube, LinkedIn and Google plus profiles owned by others. Examples of owned media are websites, webinars, videos and podcasts, success stories and expert-generated content. </a:t>
            </a:r>
            <a:endParaRPr lang="en-US" dirty="0"/>
          </a:p>
        </p:txBody>
      </p:sp>
      <p:sp>
        <p:nvSpPr>
          <p:cNvPr id="4" name="Slide Number Placeholder 3"/>
          <p:cNvSpPr>
            <a:spLocks noGrp="1"/>
          </p:cNvSpPr>
          <p:nvPr>
            <p:ph type="sldNum" sz="quarter" idx="10"/>
          </p:nvPr>
        </p:nvSpPr>
        <p:spPr/>
        <p:txBody>
          <a:bodyPr/>
          <a:lstStyle/>
          <a:p>
            <a:fld id="{1CBD25E3-9971-4B4B-97A6-D9B48EFB80D9}" type="slidenum">
              <a:rPr lang="en-US" smtClean="0"/>
              <a:pPr/>
              <a:t>53</a:t>
            </a:fld>
            <a:endParaRPr lang="en-US"/>
          </a:p>
        </p:txBody>
      </p:sp>
    </p:spTree>
    <p:extLst>
      <p:ext uri="{BB962C8B-B14F-4D97-AF65-F5344CB8AC3E}">
        <p14:creationId xmlns:p14="http://schemas.microsoft.com/office/powerpoint/2010/main" val="11001478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media plan is a component of the larger communication</a:t>
            </a:r>
            <a:r>
              <a:rPr lang="en-US" baseline="0" dirty="0"/>
              <a:t> plan. </a:t>
            </a:r>
            <a:r>
              <a:rPr lang="en-US" b="1" baseline="0" dirty="0"/>
              <a:t>The media plan addresses efforts on paid, earned and shared social media, while the communication plan addresses efforts on paid, earned, shared and owned media. </a:t>
            </a:r>
            <a:r>
              <a:rPr lang="en-US" baseline="0" dirty="0"/>
              <a:t>According to the CDC, the media plan “focuses on and describes strategies using media to reach, engage, inform and create awareness; Includes print which can be newspapers or magazines, broadcast such as TV or radio, and social media like Twitter and Facebook; and identifies goals, target audiences, objectives, strategies, tactics, activities and outcome measures for evaluation purposes. </a:t>
            </a:r>
            <a:endParaRPr lang="en-US" b="1" baseline="0" dirty="0"/>
          </a:p>
          <a:p>
            <a:endParaRPr lang="en-US" b="1" baseline="0" dirty="0"/>
          </a:p>
          <a:p>
            <a:r>
              <a:rPr lang="en-US" b="0" baseline="0" dirty="0"/>
              <a:t>You might want to follow along in the Media Plan Template from this point forward. </a:t>
            </a:r>
            <a:r>
              <a:rPr lang="en-US" baseline="0" dirty="0"/>
              <a:t>The first section of the media plan is the Background and Justification, where the health problem is identified. It is in this section that you would present information from your state’s comprehensive cancer control plan. Section 2 lists your health, behavioral and communication strategies. The third section defines the audience intended to receive your message. </a:t>
            </a:r>
            <a:r>
              <a:rPr lang="en-US" b="1" baseline="0" dirty="0"/>
              <a:t>The fourth section of your media plan, the media plan tactics and timeline section, will identify your key message, the media channels you will use, activities, timeline, budget, responsible staff and outcome measures. </a:t>
            </a:r>
            <a:r>
              <a:rPr lang="en-US" b="1" baseline="0" dirty="0">
                <a:solidFill>
                  <a:srgbClr val="FFFF00"/>
                </a:solidFill>
              </a:rPr>
              <a:t>Last, but certainly not least, the fifth section is a highly recommended evaluation section that will identify ways you will track and evaluate the effectiveness of your campaign. </a:t>
            </a:r>
          </a:p>
          <a:p>
            <a:endParaRPr lang="en-US" b="1" baseline="0" dirty="0">
              <a:solidFill>
                <a:srgbClr val="FFFF00"/>
              </a:solidFill>
            </a:endParaRPr>
          </a:p>
          <a:p>
            <a:r>
              <a:rPr lang="en-US" baseline="0" dirty="0"/>
              <a:t>The Media Plan Template provided is a good outline for either a communication plan or a media plan; it is the tactics and channels you choose that determine whether it is simply a media plan or a broader communication plan. Some state comprehensive cancer control programs develop a 5-year communication and media plan to go along with their state cancer control plan. Other states choose to develop a 1-year, very actionable communication or media plan and update it with more regularity. Programs should work with their CDC project officer for further clarification on reporting requirements and expectations. For your convenience, an example of a completed media plan can be found in Appendix A of the Media Planning and Media Relations Guide in the resources section of the learning management system. </a:t>
            </a:r>
            <a:endParaRPr lang="en-US" dirty="0"/>
          </a:p>
        </p:txBody>
      </p:sp>
      <p:sp>
        <p:nvSpPr>
          <p:cNvPr id="4" name="Slide Number Placeholder 3"/>
          <p:cNvSpPr>
            <a:spLocks noGrp="1"/>
          </p:cNvSpPr>
          <p:nvPr>
            <p:ph type="sldNum" sz="quarter" idx="10"/>
          </p:nvPr>
        </p:nvSpPr>
        <p:spPr/>
        <p:txBody>
          <a:bodyPr/>
          <a:lstStyle/>
          <a:p>
            <a:fld id="{1CBD25E3-9971-4B4B-97A6-D9B48EFB80D9}" type="slidenum">
              <a:rPr lang="en-US" smtClean="0"/>
              <a:pPr/>
              <a:t>54</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11"/>
              </a:spcBef>
              <a:spcAft>
                <a:spcPts val="611"/>
              </a:spcAft>
            </a:pPr>
            <a:r>
              <a:rPr lang="en-US" dirty="0">
                <a:solidFill>
                  <a:srgbClr val="004065"/>
                </a:solidFill>
                <a:latin typeface="+mn-lt"/>
              </a:rPr>
              <a:t>As you complete the Background and Justification section of your media plan, you will want to assess your particular health issue or problem. The more we understand about an issue or health problem, the better we can develop a media plan. You will want to begin by referring back to your state’s Comprehensive Cancer Control Plan and its high-level goal(s). </a:t>
            </a:r>
          </a:p>
          <a:p>
            <a:pPr>
              <a:spcBef>
                <a:spcPts val="611"/>
              </a:spcBef>
              <a:spcAft>
                <a:spcPts val="611"/>
              </a:spcAft>
            </a:pPr>
            <a:endParaRPr lang="en-US" dirty="0">
              <a:solidFill>
                <a:srgbClr val="004065"/>
              </a:solidFill>
              <a:latin typeface="+mn-lt"/>
            </a:endParaRPr>
          </a:p>
          <a:p>
            <a:pPr>
              <a:spcBef>
                <a:spcPts val="611"/>
              </a:spcBef>
              <a:spcAft>
                <a:spcPts val="611"/>
              </a:spcAft>
            </a:pPr>
            <a:r>
              <a:rPr lang="en-US" dirty="0">
                <a:solidFill>
                  <a:srgbClr val="004065"/>
                </a:solidFill>
                <a:latin typeface="+mn-lt"/>
              </a:rPr>
              <a:t>Collect data on morbidity, mortality, severity of outcomes, populations affected and prevalence rates among sub-groups, risk and protective factors and more. For example, lets say you wanted to decrease breast cancer incidence rates in your community.</a:t>
            </a:r>
            <a:r>
              <a:rPr lang="en-US" baseline="0" dirty="0">
                <a:solidFill>
                  <a:srgbClr val="004065"/>
                </a:solidFill>
                <a:latin typeface="+mn-lt"/>
              </a:rPr>
              <a:t> You would want to review your state’s Comprehensive Cancer Control Plan to see what goals have been set for addressing breast cancer, and what information is available about the populations and subgroups most at risk for breast cancer in your community, including any rates such as morbidity, mortality, prevalence, etc. You would then conduct a literature review to find out more information about the populations you’ve identified as being impacted by breast cancer.                                                                                                                                                                                                                                                                                                                                                                                                                                                    </a:t>
            </a:r>
            <a:endParaRPr lang="en-US" dirty="0">
              <a:solidFill>
                <a:srgbClr val="004065"/>
              </a:solidFill>
              <a:latin typeface="+mn-lt"/>
            </a:endParaRPr>
          </a:p>
          <a:p>
            <a:endParaRPr lang="en-US" dirty="0">
              <a:solidFill>
                <a:srgbClr val="004065"/>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004065"/>
                </a:solidFill>
                <a:latin typeface="+mn-lt"/>
              </a:rPr>
              <a:t>As you complete your assessment</a:t>
            </a:r>
            <a:r>
              <a:rPr lang="en-US" baseline="0" dirty="0">
                <a:solidFill>
                  <a:srgbClr val="004065"/>
                </a:solidFill>
                <a:latin typeface="+mn-lt"/>
              </a:rPr>
              <a:t> of the health issue or problem you wish to address, you will find that information about your target audience will emerge. This information will be relevant to help you complete sections one and two of your media plan, but will be the main focus of section 3.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rgbClr val="004065"/>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004065"/>
                </a:solidFill>
                <a:latin typeface="+mn-lt"/>
              </a:rPr>
              <a:t>Once you have a better understanding of your health problem, you will be able to create a media plan that’s well focused to address the issues. More information about conducting an assessment of health issues and problems will be provided in Module 102: Making Health Communication Campaigns Evidence-Based. </a:t>
            </a:r>
          </a:p>
          <a:p>
            <a:endParaRPr lang="en-US" dirty="0"/>
          </a:p>
        </p:txBody>
      </p:sp>
      <p:sp>
        <p:nvSpPr>
          <p:cNvPr id="4" name="Slide Number Placeholder 3"/>
          <p:cNvSpPr>
            <a:spLocks noGrp="1"/>
          </p:cNvSpPr>
          <p:nvPr>
            <p:ph type="sldNum" sz="quarter" idx="10"/>
          </p:nvPr>
        </p:nvSpPr>
        <p:spPr/>
        <p:txBody>
          <a:bodyPr/>
          <a:lstStyle/>
          <a:p>
            <a:fld id="{1CBD25E3-9971-4B4B-97A6-D9B48EFB80D9}" type="slidenum">
              <a:rPr lang="en-US" smtClean="0"/>
              <a:pPr/>
              <a:t>55</a:t>
            </a:fld>
            <a:endParaRPr lang="en-US"/>
          </a:p>
        </p:txBody>
      </p:sp>
    </p:spTree>
    <p:extLst>
      <p:ext uri="{BB962C8B-B14F-4D97-AF65-F5344CB8AC3E}">
        <p14:creationId xmlns:p14="http://schemas.microsoft.com/office/powerpoint/2010/main" val="24221284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a:t>
            </a:r>
            <a:r>
              <a:rPr lang="en-US" sz="1200" kern="1200" baseline="0" dirty="0">
                <a:solidFill>
                  <a:schemeClr val="tx1"/>
                </a:solidFill>
                <a:effectLst/>
                <a:latin typeface="+mn-lt"/>
                <a:ea typeface="+mn-ea"/>
                <a:cs typeface="+mn-cs"/>
              </a:rPr>
              <a:t> systematic </a:t>
            </a:r>
            <a:r>
              <a:rPr lang="en-US" sz="1200" kern="1200" dirty="0">
                <a:solidFill>
                  <a:schemeClr val="tx1"/>
                </a:solidFill>
                <a:effectLst/>
                <a:latin typeface="+mn-lt"/>
                <a:ea typeface="+mn-ea"/>
                <a:cs typeface="+mn-cs"/>
              </a:rPr>
              <a:t>analysis of strengths,</a:t>
            </a:r>
            <a:r>
              <a:rPr lang="en-US" sz="1200" kern="1200" baseline="0" dirty="0">
                <a:solidFill>
                  <a:schemeClr val="tx1"/>
                </a:solidFill>
                <a:effectLst/>
                <a:latin typeface="+mn-lt"/>
                <a:ea typeface="+mn-ea"/>
                <a:cs typeface="+mn-cs"/>
              </a:rPr>
              <a:t> weaknesses, opportunities, and threats can </a:t>
            </a:r>
            <a:r>
              <a:rPr lang="en-US" sz="1200" kern="1200" dirty="0">
                <a:solidFill>
                  <a:schemeClr val="tx1"/>
                </a:solidFill>
                <a:effectLst/>
                <a:latin typeface="+mn-lt"/>
                <a:ea typeface="+mn-ea"/>
                <a:cs typeface="+mn-cs"/>
              </a:rPr>
              <a:t>help you take stock of factors that could potentially influence your communication work. The media</a:t>
            </a:r>
            <a:r>
              <a:rPr lang="en-US" sz="1200" kern="1200" baseline="0" dirty="0">
                <a:solidFill>
                  <a:schemeClr val="tx1"/>
                </a:solidFill>
                <a:effectLst/>
                <a:latin typeface="+mn-lt"/>
                <a:ea typeface="+mn-ea"/>
                <a:cs typeface="+mn-cs"/>
              </a:rPr>
              <a:t> plan template includes a table on page 4 that can help you think through the following questions: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What are some internal strengths that will help facilitate progress on the health issue of interest? For example, do you have a leader with really strong connections with local reporters?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What are some internal weaknesses that may be barriers to progress? For example, do you lack a charismatic spokesperson who can speak publicly about your priority health issue?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What are some external opportunities that could help facilitate progress? For example, is there a new national focus in the news media or a recent Hollywood film that touches on the topic? Can you capitalize on the conversation to advance your media plan activities?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What are some external, uncontrollable threats that could hinder progress? For example, is there a cultural resistance to discussing the issue that will make it difficult to carry out your planned media tactics?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CBD25E3-9971-4B4B-97A6-D9B48EFB80D9}" type="slidenum">
              <a:rPr lang="en-US" smtClean="0"/>
              <a:pPr/>
              <a:t>56</a:t>
            </a:fld>
            <a:endParaRPr lang="en-US"/>
          </a:p>
        </p:txBody>
      </p:sp>
    </p:spTree>
    <p:extLst>
      <p:ext uri="{BB962C8B-B14F-4D97-AF65-F5344CB8AC3E}">
        <p14:creationId xmlns:p14="http://schemas.microsoft.com/office/powerpoint/2010/main" val="24221284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second section of the media plan identifies the objectives for your communication strategy. Before you can begin to craft objectives, you need to know what theory of communication you will use to develop your message, as the theory is what should drive the objectives. In order to increase the chance of success, it is vital that your communication program is informed by communication or behavior change theory.  </a:t>
            </a:r>
          </a:p>
          <a:p>
            <a:endParaRPr lang="en-US" baseline="0" dirty="0"/>
          </a:p>
          <a:p>
            <a:r>
              <a:rPr lang="en-US" baseline="0" dirty="0"/>
              <a:t>Health campaigns and social marketing are not, in and of themselves, theories. But, health campaigners and social marketers use theory very early in the planning process to aid development. Typically, when we assess the health problem and identify the target audience, key themes will emerge from our data collection for section 1.  When we study the intersection of the problem and the audience we should ask ourselves, “Why does this audience have this problem?” and find the answers in the published literature. There are numerous theories that communication experts use to guide their programs or campaigns. However, there needs to be good, thoughtful and evidence-based reasons for the theory we choose. </a:t>
            </a:r>
          </a:p>
          <a:p>
            <a:endParaRPr lang="en-US" baseline="0" dirty="0"/>
          </a:p>
          <a:p>
            <a:r>
              <a:rPr lang="en-US" baseline="0" dirty="0"/>
              <a:t>Let’s review the following communication theories and how you can apply them to your health communication campaign. </a:t>
            </a:r>
          </a:p>
          <a:p>
            <a:endParaRPr lang="en-US" baseline="0" dirty="0"/>
          </a:p>
          <a:p>
            <a:r>
              <a:rPr lang="en-US" baseline="0" dirty="0"/>
              <a:t>Some common theories include</a:t>
            </a:r>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 Diffusion of Innovations which explains the f</a:t>
            </a:r>
            <a:r>
              <a:rPr lang="en-US" dirty="0">
                <a:solidFill>
                  <a:srgbClr val="004065"/>
                </a:solidFill>
                <a:latin typeface="Century Gothic" panose="020B0502020202020204" pitchFamily="34" charset="0"/>
              </a:rPr>
              <a:t>low of information about a new product or practice</a:t>
            </a:r>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 Elaboration Likelihood Model which details the i</a:t>
            </a:r>
            <a:r>
              <a:rPr lang="en-US" dirty="0">
                <a:solidFill>
                  <a:srgbClr val="004065"/>
                </a:solidFill>
                <a:latin typeface="Century Gothic" panose="020B0502020202020204" pitchFamily="34" charset="0"/>
              </a:rPr>
              <a:t>nteraction between the message, motivation and ability in the processing of information</a:t>
            </a:r>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 Extended Parallel Process Model which includes p</a:t>
            </a:r>
            <a:r>
              <a:rPr lang="en-US" dirty="0">
                <a:solidFill>
                  <a:srgbClr val="004065"/>
                </a:solidFill>
                <a:latin typeface="Century Gothic" panose="020B0502020202020204" pitchFamily="34" charset="0"/>
              </a:rPr>
              <a:t>erception of threat and efficacy and how they influence behavior change</a:t>
            </a:r>
            <a:endParaRPr lang="en-US" baseline="0" dirty="0"/>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 Health Belief Model </a:t>
            </a:r>
            <a:r>
              <a:rPr lang="en-US" baseline="0" dirty="0">
                <a:solidFill>
                  <a:srgbClr val="004065"/>
                </a:solidFill>
                <a:latin typeface="Century Gothic" panose="020B0502020202020204" pitchFamily="34" charset="0"/>
              </a:rPr>
              <a:t>which posits that health behaviors are i</a:t>
            </a:r>
            <a:r>
              <a:rPr lang="en-US" dirty="0">
                <a:solidFill>
                  <a:srgbClr val="004065"/>
                </a:solidFill>
                <a:latin typeface="Century Gothic" panose="020B0502020202020204" pitchFamily="34" charset="0"/>
              </a:rPr>
              <a:t>nfluenced by perceived susceptibility, seriousness, benefits, costs and social norms</a:t>
            </a:r>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 Integrative Behavioral Model which explains that m</a:t>
            </a:r>
            <a:r>
              <a:rPr lang="en-US" dirty="0">
                <a:solidFill>
                  <a:srgbClr val="004065"/>
                </a:solidFill>
                <a:latin typeface="Century Gothic" panose="020B0502020202020204" pitchFamily="34" charset="0"/>
              </a:rPr>
              <a:t>edia effects depend on the behavior of the population and the relative importance of the determinants. </a:t>
            </a:r>
            <a:endParaRPr lang="en-US" baseline="0" dirty="0"/>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Social Cognitive Theory which describes h</a:t>
            </a:r>
            <a:r>
              <a:rPr lang="en-US" dirty="0">
                <a:solidFill>
                  <a:srgbClr val="004065"/>
                </a:solidFill>
                <a:latin typeface="Century Gothic" panose="020B0502020202020204" pitchFamily="34" charset="0"/>
              </a:rPr>
              <a:t>ow internal and external factors influence thought and behavior, and</a:t>
            </a:r>
            <a:endParaRPr lang="en-US" baseline="0" dirty="0"/>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 </a:t>
            </a:r>
            <a:r>
              <a:rPr lang="en-US" baseline="0" dirty="0" err="1"/>
              <a:t>Transtheoertical</a:t>
            </a:r>
            <a:r>
              <a:rPr lang="en-US" baseline="0" dirty="0"/>
              <a:t> or the stages of change model, which is based on s</a:t>
            </a:r>
            <a:r>
              <a:rPr lang="en-US" dirty="0">
                <a:solidFill>
                  <a:srgbClr val="004065"/>
                </a:solidFill>
                <a:latin typeface="Century Gothic" panose="020B0502020202020204" pitchFamily="34" charset="0"/>
              </a:rPr>
              <a:t>tages of readiness that predict behavior change</a:t>
            </a:r>
            <a:endParaRPr lang="en-US" baseline="0" dirty="0"/>
          </a:p>
          <a:p>
            <a:pPr marL="174708" indent="-174708">
              <a:buFont typeface="Arial" panose="020B0604020202020204" pitchFamily="34" charset="0"/>
              <a:buChar char="•"/>
            </a:pPr>
            <a:endParaRPr lang="en-US" b="0" baseline="0" dirty="0"/>
          </a:p>
          <a:p>
            <a:r>
              <a:rPr lang="en-US" b="0" baseline="0" dirty="0"/>
              <a:t>These are just a few theories that you may wish to become familiar with as you craft your communication or media plan. This is not a comprehensive list of all theories related to health behavior and health communication, so you may wish to explore other theories that might be more applicable to the health issue or problem you wish to address in your communication campaign. More resources on theories of communication can be found in the media planning and media relations guide in the learning management system and theory will be discussed in much more detail in Module 2: Making Health Communication Programs Evidence-Based.</a:t>
            </a:r>
          </a:p>
        </p:txBody>
      </p:sp>
      <p:sp>
        <p:nvSpPr>
          <p:cNvPr id="4" name="Slide Number Placeholder 3"/>
          <p:cNvSpPr>
            <a:spLocks noGrp="1"/>
          </p:cNvSpPr>
          <p:nvPr>
            <p:ph type="sldNum" sz="quarter" idx="10"/>
          </p:nvPr>
        </p:nvSpPr>
        <p:spPr/>
        <p:txBody>
          <a:bodyPr/>
          <a:lstStyle/>
          <a:p>
            <a:fld id="{1CBD25E3-9971-4B4B-97A6-D9B48EFB80D9}" type="slidenum">
              <a:rPr lang="en-US" smtClean="0"/>
              <a:pPr/>
              <a:t>57</a:t>
            </a:fld>
            <a:endParaRPr lang="en-US"/>
          </a:p>
        </p:txBody>
      </p:sp>
    </p:spTree>
    <p:extLst>
      <p:ext uri="{BB962C8B-B14F-4D97-AF65-F5344CB8AC3E}">
        <p14:creationId xmlns:p14="http://schemas.microsoft.com/office/powerpoint/2010/main" val="3963374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0" dirty="0"/>
              <a:t>Now</a:t>
            </a:r>
            <a:r>
              <a:rPr lang="en-US" b="0" baseline="0" dirty="0"/>
              <a:t> that you’ve selected a theory to guide your planning process, you can begin to craft your health, behavioral and communication objectives.</a:t>
            </a:r>
          </a:p>
          <a:p>
            <a:pPr defTabSz="931774"/>
            <a:endParaRPr lang="en-US" b="0" dirty="0"/>
          </a:p>
          <a:p>
            <a:pPr defTabSz="931774"/>
            <a:r>
              <a:rPr lang="en-US" b="1" dirty="0"/>
              <a:t>Health objectives</a:t>
            </a:r>
            <a:r>
              <a:rPr lang="en-US" dirty="0"/>
              <a:t> are the goals for changes in the audiences’ health status, also known as </a:t>
            </a:r>
            <a:r>
              <a:rPr lang="en-US" b="1" dirty="0"/>
              <a:t>health outcomes</a:t>
            </a:r>
            <a:r>
              <a:rPr lang="en-US" dirty="0"/>
              <a:t>. This could include reducing cancer and chronic disease in the population of interest and should align with the state’s cancer plan. Health objectives should correspond to your state Comprehensive Cancer Control Plan goals.</a:t>
            </a:r>
          </a:p>
          <a:p>
            <a:pPr defTabSz="931774"/>
            <a:endParaRPr lang="en-US" dirty="0"/>
          </a:p>
          <a:p>
            <a:r>
              <a:rPr lang="en-US" b="1" dirty="0"/>
              <a:t>Behavioral objectives </a:t>
            </a:r>
            <a:r>
              <a:rPr lang="en-US" dirty="0"/>
              <a:t>are goals for changes in your audiences’ behaviors. Behaviors can be actions we want people to engage in or actions we want them to stop. Behaviors might include getting screened or tested, increasing physical activity, eating vegetables, talking to one’s doctor, or quitting smoking.  Here, our belief is that if people engage in these behaviors for long enough, then it will improve their health. Behavioral objectives should align and contribute to meeting your health objectives.</a:t>
            </a:r>
          </a:p>
          <a:p>
            <a:r>
              <a:rPr lang="en-US" b="1" dirty="0"/>
              <a:t> </a:t>
            </a:r>
            <a:endParaRPr lang="en-US" dirty="0"/>
          </a:p>
          <a:p>
            <a:r>
              <a:rPr lang="en-US" b="1" dirty="0"/>
              <a:t>Communication objectives </a:t>
            </a:r>
            <a:r>
              <a:rPr lang="en-US" dirty="0"/>
              <a:t>outline the changes in awareness, knowledge, perceptions, beliefs, attitudes and confidence/self-efficacy related to risk factors, diseases or behaviors that can be expected to result from a</a:t>
            </a:r>
            <a:r>
              <a:rPr lang="en-US" baseline="0" dirty="0"/>
              <a:t> </a:t>
            </a:r>
            <a:r>
              <a:rPr lang="en-US" dirty="0"/>
              <a:t>communication campaign or education activities. The belief is that if we can create changes in knowledge, attitudes, beliefs, perceptions, efficacy, norms and emotions, we can begin to change behaviors of the audience. Communication objectives should align and contribute to meeting your behavioral objectives, but are generally not expected to lead to large behavioral changes without</a:t>
            </a:r>
            <a:r>
              <a:rPr lang="en-US" baseline="0" dirty="0"/>
              <a:t> being part of a larger multi-faceted intervention or initiative</a:t>
            </a:r>
            <a:r>
              <a:rPr lang="en-US" dirty="0"/>
              <a:t>.</a:t>
            </a:r>
          </a:p>
          <a:p>
            <a:endParaRPr lang="en-US" dirty="0"/>
          </a:p>
        </p:txBody>
      </p:sp>
      <p:sp>
        <p:nvSpPr>
          <p:cNvPr id="4" name="Slide Number Placeholder 3"/>
          <p:cNvSpPr>
            <a:spLocks noGrp="1"/>
          </p:cNvSpPr>
          <p:nvPr>
            <p:ph type="sldNum" sz="quarter" idx="10"/>
          </p:nvPr>
        </p:nvSpPr>
        <p:spPr/>
        <p:txBody>
          <a:bodyPr/>
          <a:lstStyle/>
          <a:p>
            <a:fld id="{1CBD25E3-9971-4B4B-97A6-D9B48EFB80D9}" type="slidenum">
              <a:rPr lang="en-US" smtClean="0"/>
              <a:pPr/>
              <a:t>58</a:t>
            </a:fld>
            <a:endParaRPr lang="en-US"/>
          </a:p>
        </p:txBody>
      </p:sp>
    </p:spTree>
    <p:extLst>
      <p:ext uri="{BB962C8B-B14F-4D97-AF65-F5344CB8AC3E}">
        <p14:creationId xmlns:p14="http://schemas.microsoft.com/office/powerpoint/2010/main" val="14605046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following</a:t>
            </a:r>
            <a:r>
              <a:rPr lang="en-US" baseline="0" dirty="0"/>
              <a:t> along in the Media Plan Template, we are now moving on to page 5.</a:t>
            </a:r>
            <a:endParaRPr lang="en-US" dirty="0"/>
          </a:p>
        </p:txBody>
      </p:sp>
      <p:sp>
        <p:nvSpPr>
          <p:cNvPr id="4" name="Slide Number Placeholder 3"/>
          <p:cNvSpPr>
            <a:spLocks noGrp="1"/>
          </p:cNvSpPr>
          <p:nvPr>
            <p:ph type="sldNum" sz="quarter" idx="10"/>
          </p:nvPr>
        </p:nvSpPr>
        <p:spPr/>
        <p:txBody>
          <a:bodyPr/>
          <a:lstStyle/>
          <a:p>
            <a:fld id="{1CBD25E3-9971-4B4B-97A6-D9B48EFB80D9}" type="slidenum">
              <a:rPr lang="en-US" smtClean="0"/>
              <a:pPr/>
              <a:t>59</a:t>
            </a:fld>
            <a:endParaRPr lang="en-US"/>
          </a:p>
        </p:txBody>
      </p:sp>
    </p:spTree>
    <p:extLst>
      <p:ext uri="{BB962C8B-B14F-4D97-AF65-F5344CB8AC3E}">
        <p14:creationId xmlns:p14="http://schemas.microsoft.com/office/powerpoint/2010/main" val="20417938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write your objectives,</a:t>
            </a:r>
            <a:r>
              <a:rPr lang="en-US" baseline="0" dirty="0"/>
              <a:t> you want to make sure that they are SMART. SMART objectives are objectives that are:</a:t>
            </a:r>
            <a:endParaRPr lang="en-US" dirty="0"/>
          </a:p>
          <a:p>
            <a:pPr eaLnBrk="1" hangingPunct="1">
              <a:spcBef>
                <a:spcPct val="0"/>
              </a:spcBef>
            </a:pPr>
            <a:endParaRPr lang="en-US" dirty="0">
              <a:solidFill>
                <a:srgbClr val="FF0000"/>
              </a:solidFill>
            </a:endParaRPr>
          </a:p>
          <a:p>
            <a:r>
              <a:rPr lang="en-US" dirty="0"/>
              <a:t>Specific – so you need to be clear on what you want to happen</a:t>
            </a:r>
          </a:p>
          <a:p>
            <a:r>
              <a:rPr lang="en-US" dirty="0"/>
              <a:t>Measureable – objectives should be results-oriented and you need to</a:t>
            </a:r>
            <a:r>
              <a:rPr lang="en-US" baseline="0" dirty="0"/>
              <a:t> be able to measure some indicator of success to know if you are on track</a:t>
            </a:r>
            <a:endParaRPr lang="en-US" dirty="0"/>
          </a:p>
          <a:p>
            <a:r>
              <a:rPr lang="en-US" dirty="0"/>
              <a:t>Achievable (or sometimes this is called attainable) – If an</a:t>
            </a:r>
            <a:r>
              <a:rPr lang="en-US" baseline="0" dirty="0"/>
              <a:t> objective </a:t>
            </a:r>
            <a:r>
              <a:rPr lang="en-US" dirty="0"/>
              <a:t>isn’t actionable, easy to implement and feasible for your organization then it may be difficult to make progress no matter how wonderful the objective is</a:t>
            </a:r>
          </a:p>
          <a:p>
            <a:r>
              <a:rPr lang="en-US" dirty="0"/>
              <a:t>Realistic – when setting objectives, you must consider the resources needed to take action such as staff</a:t>
            </a:r>
            <a:r>
              <a:rPr lang="en-US" baseline="0" dirty="0"/>
              <a:t> needs, cost and time</a:t>
            </a:r>
            <a:endParaRPr lang="en-US" dirty="0"/>
          </a:p>
          <a:p>
            <a:r>
              <a:rPr lang="en-US" dirty="0"/>
              <a:t>Time-bound – the objective should be established with a time target so you know when to</a:t>
            </a:r>
            <a:r>
              <a:rPr lang="en-US" baseline="0" dirty="0"/>
              <a:t> check in on your progress.</a:t>
            </a:r>
            <a:r>
              <a:rPr lang="en-US" dirty="0"/>
              <a:t> And time can be expressed either</a:t>
            </a:r>
            <a:r>
              <a:rPr lang="en-US" baseline="0" dirty="0"/>
              <a:t> in time passed, such as 8 weeks or 6 months, or as a specific point in time, such as a date.</a:t>
            </a:r>
          </a:p>
          <a:p>
            <a:endParaRPr lang="en-US" dirty="0"/>
          </a:p>
          <a:p>
            <a:r>
              <a:rPr lang="en-US" dirty="0"/>
              <a:t>Another factor to consider is whether your objective</a:t>
            </a:r>
            <a:r>
              <a:rPr lang="en-US" baseline="0" dirty="0"/>
              <a:t> is relevant to your state cancer plan, organization’s mission and funder’s priorities.</a:t>
            </a:r>
          </a:p>
          <a:p>
            <a:endParaRPr lang="en-US" dirty="0"/>
          </a:p>
          <a:p>
            <a:r>
              <a:rPr lang="en-US" dirty="0"/>
              <a:t>More information and resources for developing good</a:t>
            </a:r>
            <a:r>
              <a:rPr lang="en-US" baseline="0" dirty="0"/>
              <a:t> goals and smart objectives</a:t>
            </a:r>
            <a:r>
              <a:rPr lang="en-US" dirty="0"/>
              <a:t> are available in the media</a:t>
            </a:r>
            <a:r>
              <a:rPr lang="en-US" baseline="0" dirty="0"/>
              <a:t> planning &amp; media relations guide in the learning management system. </a:t>
            </a:r>
            <a:endParaRPr lang="en-US" dirty="0"/>
          </a:p>
        </p:txBody>
      </p:sp>
      <p:sp>
        <p:nvSpPr>
          <p:cNvPr id="4" name="Slide Number Placeholder 3"/>
          <p:cNvSpPr>
            <a:spLocks noGrp="1"/>
          </p:cNvSpPr>
          <p:nvPr>
            <p:ph type="sldNum" sz="quarter" idx="10"/>
          </p:nvPr>
        </p:nvSpPr>
        <p:spPr/>
        <p:txBody>
          <a:bodyPr/>
          <a:lstStyle/>
          <a:p>
            <a:fld id="{1CBD25E3-9971-4B4B-97A6-D9B48EFB80D9}" type="slidenum">
              <a:rPr lang="en-US" smtClean="0"/>
              <a:pPr/>
              <a:t>60</a:t>
            </a:fld>
            <a:endParaRPr lang="en-US"/>
          </a:p>
        </p:txBody>
      </p:sp>
    </p:spTree>
    <p:extLst>
      <p:ext uri="{BB962C8B-B14F-4D97-AF65-F5344CB8AC3E}">
        <p14:creationId xmlns:p14="http://schemas.microsoft.com/office/powerpoint/2010/main" val="3537546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Therefore, a communicator might start out with a thought. They must</a:t>
            </a:r>
            <a:r>
              <a:rPr lang="en-US" baseline="0" dirty="0"/>
              <a:t> then </a:t>
            </a:r>
            <a:r>
              <a:rPr lang="en-US" dirty="0"/>
              <a:t>translate the message, which means putting thoughts into words and gestures, then convey a new message through some channel, such as speaking, email or text message, to the other communicators; who then interpret that message, or take the words and applying meaning to them.</a:t>
            </a:r>
          </a:p>
          <a:p>
            <a:endParaRPr lang="en-US" dirty="0"/>
          </a:p>
          <a:p>
            <a:r>
              <a:rPr lang="en-US" dirty="0"/>
              <a:t>It is also important to realize that the message that was communicated will probably encounter some “noise,” which could prevent the message from being received or fully understood as the sender intended.</a:t>
            </a:r>
          </a:p>
        </p:txBody>
      </p:sp>
      <p:sp>
        <p:nvSpPr>
          <p:cNvPr id="4" name="Slide Number Placeholder 3"/>
          <p:cNvSpPr>
            <a:spLocks noGrp="1"/>
          </p:cNvSpPr>
          <p:nvPr>
            <p:ph type="sldNum" sz="quarter" idx="10"/>
          </p:nvPr>
        </p:nvSpPr>
        <p:spPr/>
        <p:txBody>
          <a:bodyPr/>
          <a:lstStyle/>
          <a:p>
            <a:fld id="{28A18788-1922-4F6B-B003-50EA3DC92177}" type="slidenum">
              <a:rPr lang="en-US" smtClean="0"/>
              <a:t>7</a:t>
            </a:fld>
            <a:endParaRPr lang="en-US"/>
          </a:p>
        </p:txBody>
      </p:sp>
    </p:spTree>
    <p:extLst>
      <p:ext uri="{BB962C8B-B14F-4D97-AF65-F5344CB8AC3E}">
        <p14:creationId xmlns:p14="http://schemas.microsoft.com/office/powerpoint/2010/main" val="41798864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Let’s check</a:t>
            </a:r>
            <a:r>
              <a:rPr lang="en-US" baseline="0" dirty="0"/>
              <a:t> your understanding of writing SMART objectives. Which of the following is a S.M.A.R.T. </a:t>
            </a:r>
            <a:r>
              <a:rPr lang="en-US" b="1" baseline="0" dirty="0"/>
              <a:t>communication</a:t>
            </a:r>
            <a:r>
              <a:rPr lang="en-US" baseline="0" dirty="0"/>
              <a:t> objective?</a:t>
            </a:r>
            <a:endParaRPr lang="en-US" dirty="0"/>
          </a:p>
          <a:p>
            <a:pPr marL="228600" indent="-228600">
              <a:buAutoNum type="alphaUcPeriod"/>
            </a:pPr>
            <a:r>
              <a:rPr lang="en-US" dirty="0"/>
              <a:t>Increase clinicians’ knowledge of HPV vaccines and the appropriate timeline for administering</a:t>
            </a:r>
            <a:r>
              <a:rPr lang="en-US" baseline="0" dirty="0"/>
              <a:t> them, or</a:t>
            </a:r>
          </a:p>
          <a:p>
            <a:pPr marL="228600" marR="0" indent="-228600" algn="l" defTabSz="914400" rtl="0" eaLnBrk="1" fontAlgn="auto" latinLnBrk="0" hangingPunct="1">
              <a:lnSpc>
                <a:spcPct val="100000"/>
              </a:lnSpc>
              <a:spcBef>
                <a:spcPts val="0"/>
              </a:spcBef>
              <a:spcAft>
                <a:spcPts val="0"/>
              </a:spcAft>
              <a:buClrTx/>
              <a:buSzTx/>
              <a:buFontTx/>
              <a:buAutoNum type="alphaUcPeriod"/>
              <a:tabLst/>
              <a:defRPr/>
            </a:pPr>
            <a:r>
              <a:rPr lang="en-US" dirty="0"/>
              <a:t>By</a:t>
            </a:r>
            <a:r>
              <a:rPr lang="en-US" baseline="0" dirty="0"/>
              <a:t> the end of the programmatic year, i</a:t>
            </a:r>
            <a:r>
              <a:rPr lang="en-US" dirty="0"/>
              <a:t>ncrease by 20% state primary care clinicians’ knowledge of the fact that HPV vaccinations should be </a:t>
            </a:r>
            <a:r>
              <a:rPr lang="en-US" dirty="0" err="1"/>
              <a:t>coadministered</a:t>
            </a:r>
            <a:r>
              <a:rPr lang="en-US" dirty="0"/>
              <a:t> with the Meningococcal vaccine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Both examples focus on communication, because they focus on </a:t>
            </a:r>
            <a:r>
              <a:rPr lang="en-US" b="1" dirty="0"/>
              <a:t>knowledge</a:t>
            </a:r>
            <a:r>
              <a:rPr lang="en-US" dirty="0"/>
              <a:t>. The correct answer is choice B. Choice</a:t>
            </a:r>
            <a:r>
              <a:rPr lang="en-US" baseline="0" dirty="0"/>
              <a:t> A </a:t>
            </a:r>
            <a:r>
              <a:rPr lang="en-US" dirty="0"/>
              <a:t>is not a S.M.A.R.T.  Objective because it is not specific, measurable or time-bound. </a:t>
            </a:r>
          </a:p>
          <a:p>
            <a:endParaRPr lang="en-US" dirty="0"/>
          </a:p>
          <a:p>
            <a:r>
              <a:rPr lang="en-US" dirty="0"/>
              <a:t>The objective</a:t>
            </a:r>
            <a:r>
              <a:rPr lang="en-US" baseline="0" dirty="0"/>
              <a:t> in choice B is </a:t>
            </a:r>
            <a:r>
              <a:rPr lang="en-US" dirty="0"/>
              <a:t>S.M.A.R.T. because</a:t>
            </a:r>
            <a:r>
              <a:rPr lang="en-US" baseline="0" dirty="0"/>
              <a:t> it </a:t>
            </a:r>
            <a:r>
              <a:rPr lang="en-US" dirty="0"/>
              <a:t>specifically indicates what kind of clinicians (primary care or gynecologic, etc.) and where the clinicians are (local, regional or state, etc.), what they will be educated about, by when they will be educated and by how much their knowledge will increase.</a:t>
            </a:r>
          </a:p>
          <a:p>
            <a:endParaRPr lang="en-US" dirty="0"/>
          </a:p>
        </p:txBody>
      </p:sp>
      <p:sp>
        <p:nvSpPr>
          <p:cNvPr id="4" name="Slide Number Placeholder 3"/>
          <p:cNvSpPr>
            <a:spLocks noGrp="1"/>
          </p:cNvSpPr>
          <p:nvPr>
            <p:ph type="sldNum" sz="quarter" idx="10"/>
          </p:nvPr>
        </p:nvSpPr>
        <p:spPr/>
        <p:txBody>
          <a:bodyPr/>
          <a:lstStyle/>
          <a:p>
            <a:fld id="{1CBD25E3-9971-4B4B-97A6-D9B48EFB80D9}" type="slidenum">
              <a:rPr lang="en-US" smtClean="0"/>
              <a:pPr/>
              <a:t>61</a:t>
            </a:fld>
            <a:endParaRPr lang="en-US"/>
          </a:p>
        </p:txBody>
      </p:sp>
    </p:spTree>
    <p:extLst>
      <p:ext uri="{BB962C8B-B14F-4D97-AF65-F5344CB8AC3E}">
        <p14:creationId xmlns:p14="http://schemas.microsoft.com/office/powerpoint/2010/main" val="4860313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one:</a:t>
            </a:r>
          </a:p>
          <a:p>
            <a:endParaRPr lang="en-US" dirty="0"/>
          </a:p>
          <a:p>
            <a:r>
              <a:rPr lang="en-US" baseline="0" dirty="0"/>
              <a:t>Which of the following is a S.M.A.R.T. objective?</a:t>
            </a:r>
            <a:endParaRPr lang="en-US" dirty="0"/>
          </a:p>
          <a:p>
            <a:pPr marL="228600" indent="-228600">
              <a:buAutoNum type="alphaUcPeriod"/>
            </a:pPr>
            <a:r>
              <a:rPr lang="en-US" dirty="0"/>
              <a:t>Increase provider recommendations of the HPV vaccine.</a:t>
            </a:r>
          </a:p>
          <a:p>
            <a:pPr marL="228600" marR="0" indent="-228600" algn="l" defTabSz="914400" rtl="0" eaLnBrk="1" fontAlgn="auto" latinLnBrk="0" hangingPunct="1">
              <a:lnSpc>
                <a:spcPct val="100000"/>
              </a:lnSpc>
              <a:spcBef>
                <a:spcPts val="0"/>
              </a:spcBef>
              <a:spcAft>
                <a:spcPts val="0"/>
              </a:spcAft>
              <a:buClrTx/>
              <a:buSzTx/>
              <a:buFontTx/>
              <a:buAutoNum type="alphaUcPeriod"/>
              <a:tabLst/>
              <a:defRPr/>
            </a:pPr>
            <a:r>
              <a:rPr lang="en-US" dirty="0"/>
              <a:t>By</a:t>
            </a:r>
            <a:r>
              <a:rPr lang="en-US" baseline="0" dirty="0"/>
              <a:t> the end of the programmatic year, reduce missed opportunities for providers to recommend the HPV vaccine to 11-17 year old girls by 10% in Texas. </a:t>
            </a:r>
            <a:r>
              <a:rPr lang="en-US" dirty="0"/>
              <a:t>by 10%</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Let’s assume that</a:t>
            </a:r>
            <a:r>
              <a:rPr lang="en-US" baseline="0" dirty="0"/>
              <a:t> the </a:t>
            </a:r>
            <a:r>
              <a:rPr lang="en-US" b="1" baseline="0" dirty="0"/>
              <a:t>communication</a:t>
            </a:r>
            <a:r>
              <a:rPr lang="en-US" baseline="0" dirty="0"/>
              <a:t> objective highlighted on the previous slide was met</a:t>
            </a:r>
            <a:r>
              <a:rPr lang="en-US" dirty="0"/>
              <a:t>. This is a </a:t>
            </a:r>
            <a:r>
              <a:rPr lang="en-US" b="1" dirty="0"/>
              <a:t>behavioral</a:t>
            </a:r>
            <a:r>
              <a:rPr lang="en-US" baseline="0" dirty="0"/>
              <a:t> outcome that might extend from that communication objective. Again, the correct answer is B, because it tells you how much (10%), by when, for what audience and where.</a:t>
            </a:r>
          </a:p>
          <a:p>
            <a:endParaRPr lang="en-US" dirty="0"/>
          </a:p>
        </p:txBody>
      </p:sp>
      <p:sp>
        <p:nvSpPr>
          <p:cNvPr id="4" name="Slide Number Placeholder 3"/>
          <p:cNvSpPr>
            <a:spLocks noGrp="1"/>
          </p:cNvSpPr>
          <p:nvPr>
            <p:ph type="sldNum" sz="quarter" idx="10"/>
          </p:nvPr>
        </p:nvSpPr>
        <p:spPr/>
        <p:txBody>
          <a:bodyPr/>
          <a:lstStyle/>
          <a:p>
            <a:fld id="{1CBD25E3-9971-4B4B-97A6-D9B48EFB80D9}" type="slidenum">
              <a:rPr lang="en-US" smtClean="0"/>
              <a:pPr/>
              <a:t>62</a:t>
            </a:fld>
            <a:endParaRPr lang="en-US"/>
          </a:p>
        </p:txBody>
      </p:sp>
    </p:spTree>
    <p:extLst>
      <p:ext uri="{BB962C8B-B14F-4D97-AF65-F5344CB8AC3E}">
        <p14:creationId xmlns:p14="http://schemas.microsoft.com/office/powerpoint/2010/main" val="4860313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a:t>
            </a:r>
            <a:r>
              <a:rPr lang="en-US" baseline="0" dirty="0"/>
              <a:t> let’s look at a </a:t>
            </a:r>
            <a:r>
              <a:rPr lang="en-US" b="1" baseline="0" dirty="0"/>
              <a:t>health </a:t>
            </a:r>
            <a:r>
              <a:rPr lang="en-US" baseline="0" dirty="0"/>
              <a:t>objective.</a:t>
            </a:r>
            <a:endParaRPr lang="en-US" dirty="0"/>
          </a:p>
          <a:p>
            <a:endParaRPr lang="en-US" dirty="0"/>
          </a:p>
          <a:p>
            <a:r>
              <a:rPr lang="en-US" baseline="0" dirty="0"/>
              <a:t>Again, let’s assume that our </a:t>
            </a:r>
            <a:r>
              <a:rPr lang="en-US" b="1" baseline="0" dirty="0"/>
              <a:t>communication</a:t>
            </a:r>
            <a:r>
              <a:rPr lang="en-US" baseline="0" dirty="0"/>
              <a:t> objective was achieved, increasing knowledge by 20% for Texan primary care providers regarding the </a:t>
            </a:r>
            <a:r>
              <a:rPr lang="en-US" baseline="0" dirty="0" err="1"/>
              <a:t>coadministration</a:t>
            </a:r>
            <a:r>
              <a:rPr lang="en-US" baseline="0" dirty="0"/>
              <a:t> of the HPV vaccine with the </a:t>
            </a:r>
            <a:r>
              <a:rPr lang="en-US" dirty="0"/>
              <a:t>Meningococcal vaccine. And let’s assume our </a:t>
            </a:r>
            <a:r>
              <a:rPr lang="en-US" b="1" dirty="0"/>
              <a:t>behavioral</a:t>
            </a:r>
            <a:r>
              <a:rPr lang="en-US" baseline="0" dirty="0"/>
              <a:t> objective was met, so 10% of formerly missed opportunities to recommend the vaccine were avoided. What could our SMART health objective be?</a:t>
            </a:r>
          </a:p>
          <a:p>
            <a:endParaRPr lang="en-US" baseline="0" dirty="0"/>
          </a:p>
          <a:p>
            <a:pPr marL="228600" indent="-228600">
              <a:buAutoNum type="alphaUcPeriod"/>
            </a:pPr>
            <a:r>
              <a:rPr lang="en-US" dirty="0"/>
              <a:t>Reduce HPV incidence among</a:t>
            </a:r>
            <a:r>
              <a:rPr lang="en-US" baseline="0" dirty="0"/>
              <a:t> young women in Texas </a:t>
            </a:r>
            <a:r>
              <a:rPr lang="en-US" dirty="0"/>
              <a:t>by 2% within 4</a:t>
            </a:r>
            <a:r>
              <a:rPr lang="en-US" baseline="0" dirty="0"/>
              <a:t> years.</a:t>
            </a:r>
          </a:p>
          <a:p>
            <a:pPr marL="228600" indent="-228600">
              <a:buAutoNum type="alphaUcPeriod"/>
            </a:pPr>
            <a:r>
              <a:rPr lang="en-US" baseline="0" dirty="0"/>
              <a:t>Reduce cervical cancer.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While our hope is eventually to reduce cervical cancer, choice A provides a SMART objective </a:t>
            </a:r>
            <a:r>
              <a:rPr lang="en-US" baseline="0" dirty="0"/>
              <a:t>– one that is specific and achievable and can be measured with in a specific period of time.</a:t>
            </a:r>
          </a:p>
          <a:p>
            <a:endParaRPr lang="en-US" dirty="0"/>
          </a:p>
        </p:txBody>
      </p:sp>
      <p:sp>
        <p:nvSpPr>
          <p:cNvPr id="4" name="Slide Number Placeholder 3"/>
          <p:cNvSpPr>
            <a:spLocks noGrp="1"/>
          </p:cNvSpPr>
          <p:nvPr>
            <p:ph type="sldNum" sz="quarter" idx="10"/>
          </p:nvPr>
        </p:nvSpPr>
        <p:spPr/>
        <p:txBody>
          <a:bodyPr/>
          <a:lstStyle/>
          <a:p>
            <a:fld id="{1CBD25E3-9971-4B4B-97A6-D9B48EFB80D9}" type="slidenum">
              <a:rPr lang="en-US" smtClean="0"/>
              <a:pPr/>
              <a:t>63</a:t>
            </a:fld>
            <a:endParaRPr lang="en-US"/>
          </a:p>
        </p:txBody>
      </p:sp>
    </p:spTree>
    <p:extLst>
      <p:ext uri="{BB962C8B-B14F-4D97-AF65-F5344CB8AC3E}">
        <p14:creationId xmlns:p14="http://schemas.microsoft.com/office/powerpoint/2010/main" val="4860313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move to the next section of the media plan, we will begin to identify</a:t>
            </a:r>
            <a:r>
              <a:rPr lang="en-US" baseline="0" dirty="0"/>
              <a:t> target audiences. </a:t>
            </a:r>
          </a:p>
          <a:p>
            <a:endParaRPr lang="en-US" dirty="0"/>
          </a:p>
          <a:p>
            <a:r>
              <a:rPr lang="en-US" dirty="0"/>
              <a:t>The secret to effective communication comes from knowing your audience and this section of the media plan helps you to think through this process.  </a:t>
            </a:r>
          </a:p>
          <a:p>
            <a:endParaRPr lang="en-US" dirty="0"/>
          </a:p>
          <a:p>
            <a:endParaRPr lang="en-US" dirty="0"/>
          </a:p>
        </p:txBody>
      </p:sp>
      <p:sp>
        <p:nvSpPr>
          <p:cNvPr id="4" name="Slide Number Placeholder 3"/>
          <p:cNvSpPr>
            <a:spLocks noGrp="1"/>
          </p:cNvSpPr>
          <p:nvPr>
            <p:ph type="sldNum" sz="quarter" idx="10"/>
          </p:nvPr>
        </p:nvSpPr>
        <p:spPr/>
        <p:txBody>
          <a:bodyPr/>
          <a:lstStyle/>
          <a:p>
            <a:fld id="{1CBD25E3-9971-4B4B-97A6-D9B48EFB80D9}" type="slidenum">
              <a:rPr lang="en-US" smtClean="0"/>
              <a:pPr/>
              <a:t>64</a:t>
            </a:fld>
            <a:endParaRPr lang="en-US"/>
          </a:p>
        </p:txBody>
      </p:sp>
    </p:spTree>
    <p:extLst>
      <p:ext uri="{BB962C8B-B14F-4D97-AF65-F5344CB8AC3E}">
        <p14:creationId xmlns:p14="http://schemas.microsoft.com/office/powerpoint/2010/main" val="3708733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Selection of the target audience should be driven by population needs as evidenced by data. Perhaps there is data that reveals that African American and Black populations in your region have disproportionately high rates of deaths from breast cancer. This may prompt you to refine your audience from women in general to African American and Black women.</a:t>
            </a:r>
          </a:p>
          <a:p>
            <a:r>
              <a:rPr lang="en-US" dirty="0"/>
              <a:t> </a:t>
            </a:r>
          </a:p>
          <a:p>
            <a:r>
              <a:rPr lang="en-US" dirty="0"/>
              <a:t>Using primary data, such as data from your own research through focus groups or town hall meetings, or secondary data (like that</a:t>
            </a:r>
            <a:r>
              <a:rPr lang="en-US" baseline="0" dirty="0"/>
              <a:t> collected from conducting a </a:t>
            </a:r>
            <a:r>
              <a:rPr lang="en-US" dirty="0"/>
              <a:t>literature review, health communicators must be able to answer questions about their target audience such as:  </a:t>
            </a:r>
            <a:r>
              <a:rPr lang="en-US" b="1" dirty="0"/>
              <a:t>[appears</a:t>
            </a:r>
            <a:r>
              <a:rPr lang="en-US" b="1" baseline="0" dirty="0"/>
              <a:t> as said] </a:t>
            </a:r>
            <a:endParaRPr lang="en-US" dirty="0"/>
          </a:p>
          <a:p>
            <a:pPr lvl="0"/>
            <a:r>
              <a:rPr lang="en-US" dirty="0"/>
              <a:t>Why does this population have this health problem?</a:t>
            </a:r>
          </a:p>
          <a:p>
            <a:pPr lvl="0"/>
            <a:r>
              <a:rPr lang="en-US" dirty="0"/>
              <a:t>How severely do they experience the health problem?</a:t>
            </a:r>
          </a:p>
          <a:p>
            <a:pPr lvl="0"/>
            <a:r>
              <a:rPr lang="en-US" dirty="0"/>
              <a:t>What is their knowledge level of the health problem?</a:t>
            </a:r>
          </a:p>
          <a:p>
            <a:pPr lvl="0"/>
            <a:r>
              <a:rPr lang="en-US" dirty="0"/>
              <a:t>Do they know or perceive that they are vulnerable to the health problem?</a:t>
            </a:r>
          </a:p>
          <a:p>
            <a:pPr lvl="0"/>
            <a:r>
              <a:rPr lang="en-US" dirty="0"/>
              <a:t>Are there cultural or personality-based traits that perpetuate this health problem? Examples</a:t>
            </a:r>
            <a:r>
              <a:rPr lang="en-US" baseline="0" dirty="0"/>
              <a:t> include </a:t>
            </a:r>
            <a:r>
              <a:rPr lang="en-US" dirty="0"/>
              <a:t>fatalism, machismo, groupthink, and low health literacy.</a:t>
            </a:r>
          </a:p>
          <a:p>
            <a:pPr lvl="0"/>
            <a:endParaRPr lang="en-US" dirty="0"/>
          </a:p>
          <a:p>
            <a:r>
              <a:rPr lang="en-US" dirty="0"/>
              <a:t>Understanding these kinds of audience characteristics will help you develop goals and objectives that are realistic for, and tailored to, your audience.  </a:t>
            </a:r>
          </a:p>
          <a:p>
            <a:endParaRPr lang="en-US" dirty="0"/>
          </a:p>
          <a:p>
            <a:r>
              <a:rPr lang="en-US" dirty="0"/>
              <a:t>We will further explore how to identify and assess your target</a:t>
            </a:r>
            <a:r>
              <a:rPr lang="en-US" baseline="0" dirty="0"/>
              <a:t> audience in </a:t>
            </a:r>
            <a:r>
              <a:rPr lang="en-US" dirty="0">
                <a:solidFill>
                  <a:srgbClr val="004065"/>
                </a:solidFill>
                <a:latin typeface="+mn-lt"/>
              </a:rPr>
              <a:t>Module 102: </a:t>
            </a:r>
            <a:r>
              <a:rPr lang="en-US" baseline="0" dirty="0">
                <a:solidFill>
                  <a:srgbClr val="004065"/>
                </a:solidFill>
                <a:latin typeface="+mn-lt"/>
              </a:rPr>
              <a:t>Making Health Communication Campaigns Evidence-Based</a:t>
            </a:r>
            <a:r>
              <a:rPr lang="en-US" dirty="0">
                <a:solidFill>
                  <a:srgbClr val="004065"/>
                </a:solidFill>
                <a:latin typeface="+mn-lt"/>
              </a:rPr>
              <a:t>.</a:t>
            </a:r>
            <a:endParaRPr lang="en-US" dirty="0"/>
          </a:p>
          <a:p>
            <a:endParaRPr lang="en-US" dirty="0"/>
          </a:p>
        </p:txBody>
      </p:sp>
      <p:sp>
        <p:nvSpPr>
          <p:cNvPr id="4" name="Slide Number Placeholder 3"/>
          <p:cNvSpPr>
            <a:spLocks noGrp="1"/>
          </p:cNvSpPr>
          <p:nvPr>
            <p:ph type="sldNum" sz="quarter" idx="10"/>
          </p:nvPr>
        </p:nvSpPr>
        <p:spPr/>
        <p:txBody>
          <a:bodyPr/>
          <a:lstStyle/>
          <a:p>
            <a:fld id="{1CBD25E3-9971-4B4B-97A6-D9B48EFB80D9}" type="slidenum">
              <a:rPr lang="en-US" smtClean="0"/>
              <a:pPr/>
              <a:t>65</a:t>
            </a:fld>
            <a:endParaRPr lang="en-US"/>
          </a:p>
        </p:txBody>
      </p:sp>
    </p:spTree>
    <p:extLst>
      <p:ext uri="{BB962C8B-B14F-4D97-AF65-F5344CB8AC3E}">
        <p14:creationId xmlns:p14="http://schemas.microsoft.com/office/powerpoint/2010/main" val="36040111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Now that you know what your objectives are and you have narrowed down the audience you intend to reach, it is time to decide what activities you’ll carry out and in what timeline. </a:t>
            </a:r>
            <a:r>
              <a:rPr lang="en-US" sz="1200" kern="1200" dirty="0">
                <a:solidFill>
                  <a:schemeClr val="tx1"/>
                </a:solidFill>
                <a:effectLst/>
                <a:latin typeface="+mn-lt"/>
                <a:ea typeface="+mn-ea"/>
                <a:cs typeface="+mn-cs"/>
              </a:rPr>
              <a:t>The Plan Tactics and Timeline section of the media plan provides programmatic and planning details needed to successfully carry out identified strategies and activities. You should complete one table</a:t>
            </a:r>
            <a:r>
              <a:rPr lang="en-US" sz="1200" kern="1200" baseline="0" dirty="0">
                <a:solidFill>
                  <a:schemeClr val="tx1"/>
                </a:solidFill>
                <a:effectLst/>
                <a:latin typeface="+mn-lt"/>
                <a:ea typeface="+mn-ea"/>
                <a:cs typeface="+mn-cs"/>
              </a:rPr>
              <a:t> like this for each of your communication objectives</a:t>
            </a:r>
            <a:endParaRPr lang="en-US" dirty="0"/>
          </a:p>
        </p:txBody>
      </p:sp>
      <p:sp>
        <p:nvSpPr>
          <p:cNvPr id="4" name="Slide Number Placeholder 3"/>
          <p:cNvSpPr>
            <a:spLocks noGrp="1"/>
          </p:cNvSpPr>
          <p:nvPr>
            <p:ph type="sldNum" sz="quarter" idx="10"/>
          </p:nvPr>
        </p:nvSpPr>
        <p:spPr/>
        <p:txBody>
          <a:bodyPr/>
          <a:lstStyle/>
          <a:p>
            <a:fld id="{1CBD25E3-9971-4B4B-97A6-D9B48EFB80D9}" type="slidenum">
              <a:rPr lang="en-US" smtClean="0"/>
              <a:pPr/>
              <a:t>66</a:t>
            </a:fld>
            <a:endParaRPr lang="en-US"/>
          </a:p>
        </p:txBody>
      </p:sp>
    </p:spTree>
    <p:extLst>
      <p:ext uri="{BB962C8B-B14F-4D97-AF65-F5344CB8AC3E}">
        <p14:creationId xmlns:p14="http://schemas.microsoft.com/office/powerpoint/2010/main" val="4564472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understanding of the intended audience will help the planning</a:t>
            </a:r>
            <a:r>
              <a:rPr lang="en-US" baseline="0" dirty="0"/>
              <a:t> team with development of </a:t>
            </a:r>
            <a:r>
              <a:rPr lang="en-US" dirty="0"/>
              <a:t>key messages and selection of appropriate channels that will reach and have the biggest impact. For example, research shows that intense and sensational messages are very effective for people who score high on a trait called “sensation seeking,” but, those same messages are ineffective for people scoring low on that trait. Other research show that messages that appeal to guilt are very effective for middle aged women (especially moms), but, causes negative effects in teenagers. As you can see, researching your audience and intimately knowing them is crucial to developing messages that resonate with the audience, seem authentic and inspire them to change.  This is another benefit of involving audience members or community members in your formative research and planning process.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1CBD25E3-9971-4B4B-97A6-D9B48EFB80D9}" type="slidenum">
              <a:rPr lang="en-US" smtClean="0"/>
              <a:pPr/>
              <a:t>67</a:t>
            </a:fld>
            <a:endParaRPr lang="en-US"/>
          </a:p>
        </p:txBody>
      </p:sp>
    </p:spTree>
    <p:extLst>
      <p:ext uri="{BB962C8B-B14F-4D97-AF65-F5344CB8AC3E}">
        <p14:creationId xmlns:p14="http://schemas.microsoft.com/office/powerpoint/2010/main" val="22538155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table provides an overview of the advantages</a:t>
            </a:r>
            <a:r>
              <a:rPr lang="en-US" baseline="0" dirty="0"/>
              <a:t> and disadvantages of various media channels. </a:t>
            </a:r>
            <a:r>
              <a:rPr lang="en-US" dirty="0"/>
              <a:t>Media channels should be chosen after considering your target audience’s media habits. For example, if you are trying to reach teens with messaging about the consequences of indoor tanning, using electronic media and social media may be your best option. In particular, Facebook may be a good communication channel, as 94% of teen social media users have a Facebook profile and use it as their primary social media platform.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Your audience’s media habits should then be balanced with your communication team’s staff, financial and technological capacity. There are advantages and disadvantages to each media channel, whether it is newspapers, magazines, blogs, newsletters, TV, radio or social media, just to name a few.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Take some time to review the table and press the continue button when you are ready to move forward. Please note that this information can be found in the resource guide in the learning management system.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More information on media channels will be provided in in </a:t>
            </a:r>
            <a:r>
              <a:rPr lang="en-US" dirty="0">
                <a:solidFill>
                  <a:srgbClr val="004065"/>
                </a:solidFill>
                <a:latin typeface="+mn-lt"/>
              </a:rPr>
              <a:t>Module 102: Making Health Communication Campaigns Evidence-Based</a:t>
            </a:r>
            <a:r>
              <a:rPr lang="en-US" dirty="0">
                <a:solidFill>
                  <a:schemeClr val="tx1"/>
                </a:solidFill>
                <a:latin typeface="+mn-lt"/>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mn-lt"/>
              </a:rPr>
              <a:t>Once you complete the table in the template, you can use the information you gathered</a:t>
            </a:r>
            <a:r>
              <a:rPr lang="en-US" baseline="0" dirty="0">
                <a:solidFill>
                  <a:schemeClr val="tx1"/>
                </a:solidFill>
                <a:latin typeface="+mn-lt"/>
              </a:rPr>
              <a:t> about your audience and further explain your planned activities and chosen tactics in narrative form below. Congratulations, a</a:t>
            </a:r>
            <a:r>
              <a:rPr lang="en-US" dirty="0">
                <a:solidFill>
                  <a:schemeClr val="tx1"/>
                </a:solidFill>
                <a:latin typeface="+mn-lt"/>
              </a:rPr>
              <a:t>t this point, you should have a solid draft of your comprehensive cancer control media plan</a:t>
            </a:r>
            <a:r>
              <a:rPr lang="en-US" baseline="0" dirty="0">
                <a:solidFill>
                  <a:schemeClr val="tx1"/>
                </a:solidFill>
                <a:latin typeface="+mn-lt"/>
              </a:rPr>
              <a:t>!</a:t>
            </a:r>
            <a:endParaRPr lang="en-US" dirty="0"/>
          </a:p>
          <a:p>
            <a:endParaRPr lang="en-US" dirty="0"/>
          </a:p>
        </p:txBody>
      </p:sp>
      <p:sp>
        <p:nvSpPr>
          <p:cNvPr id="4" name="Slide Number Placeholder 3"/>
          <p:cNvSpPr>
            <a:spLocks noGrp="1"/>
          </p:cNvSpPr>
          <p:nvPr>
            <p:ph type="sldNum" sz="quarter" idx="10"/>
          </p:nvPr>
        </p:nvSpPr>
        <p:spPr/>
        <p:txBody>
          <a:bodyPr/>
          <a:lstStyle/>
          <a:p>
            <a:fld id="{1CBD25E3-9971-4B4B-97A6-D9B48EFB80D9}" type="slidenum">
              <a:rPr lang="en-US" smtClean="0"/>
              <a:pPr/>
              <a:t>68</a:t>
            </a:fld>
            <a:endParaRPr lang="en-US"/>
          </a:p>
        </p:txBody>
      </p:sp>
    </p:spTree>
    <p:extLst>
      <p:ext uri="{BB962C8B-B14F-4D97-AF65-F5344CB8AC3E}">
        <p14:creationId xmlns:p14="http://schemas.microsoft.com/office/powerpoint/2010/main" val="41121936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BD25E3-9971-4B4B-97A6-D9B48EFB80D9}" type="slidenum">
              <a:rPr lang="en-US" smtClean="0"/>
              <a:pPr/>
              <a:t>69</a:t>
            </a:fld>
            <a:endParaRPr lang="en-US"/>
          </a:p>
        </p:txBody>
      </p:sp>
    </p:spTree>
    <p:extLst>
      <p:ext uri="{BB962C8B-B14F-4D97-AF65-F5344CB8AC3E}">
        <p14:creationId xmlns:p14="http://schemas.microsoft.com/office/powerpoint/2010/main" val="234428714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media</a:t>
            </a:r>
            <a:r>
              <a:rPr lang="en-US" baseline="0" dirty="0"/>
              <a:t> activity popular with comprehensive cancer control programs and coalitions is writing letters to the editor. Letters to the editor is a type of earned print media that is a low-cost and low-effort way to </a:t>
            </a:r>
            <a:r>
              <a:rPr lang="en-US" dirty="0"/>
              <a:t>engage readers to advance your cancer control agenda. A</a:t>
            </a:r>
            <a:r>
              <a:rPr lang="en-US" baseline="0" dirty="0"/>
              <a:t> template and sample of a letter to the editor is included in the appendix of the Media Planning and Media Relations Guide.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According to Community Toolbox, a letter to the editor is: A written way of talking to a newspaper, magazine, or other regularly printed publication.</a:t>
            </a:r>
            <a:r>
              <a:rPr lang="en-US" baseline="0" dirty="0"/>
              <a:t> Letters to the editor are generally found in the first section of the newspaper, or towards the beginning of a magazine, or in the editorial page. They can take a position for or against an issue, or simply inform, or both. They can convince readers by using emotions or facts, or emotions and facts combined. Letters to the editor are usually short and tight, rarely longer than 300 words.</a:t>
            </a:r>
            <a:endParaRPr lang="en-US" dirty="0"/>
          </a:p>
        </p:txBody>
      </p:sp>
      <p:sp>
        <p:nvSpPr>
          <p:cNvPr id="4" name="Slide Number Placeholder 3"/>
          <p:cNvSpPr>
            <a:spLocks noGrp="1"/>
          </p:cNvSpPr>
          <p:nvPr>
            <p:ph type="sldNum" sz="quarter" idx="10"/>
          </p:nvPr>
        </p:nvSpPr>
        <p:spPr/>
        <p:txBody>
          <a:bodyPr/>
          <a:lstStyle/>
          <a:p>
            <a:fld id="{1CBD25E3-9971-4B4B-97A6-D9B48EFB80D9}" type="slidenum">
              <a:rPr lang="en-US" smtClean="0"/>
              <a:pPr/>
              <a:t>70</a:t>
            </a:fld>
            <a:endParaRPr lang="en-US"/>
          </a:p>
        </p:txBody>
      </p:sp>
    </p:spTree>
    <p:extLst>
      <p:ext uri="{BB962C8B-B14F-4D97-AF65-F5344CB8AC3E}">
        <p14:creationId xmlns:p14="http://schemas.microsoft.com/office/powerpoint/2010/main" val="2344287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a:t>
            </a:r>
            <a:r>
              <a:rPr lang="en-US" baseline="0" dirty="0"/>
              <a:t> understand what communication is, we can define health communication. </a:t>
            </a:r>
            <a:r>
              <a:rPr lang="en-US" dirty="0"/>
              <a:t>People have defined health communication in various ways.  Both the Centers for Disease Control and Prevention and the National Cancer Institute define health communication as “The study and use of communication strategies to inform and influence individual and community decisions that enhance health.” People can communicate to convey all kinds of meanings—from interpersonal communication to organizational communication and even political communication.  But, when people are communicating with the intent of talking about health, we define this as health communication.  </a:t>
            </a:r>
          </a:p>
          <a:p>
            <a:pPr defTabSz="931774">
              <a:defRPr/>
            </a:pPr>
            <a:endParaRPr lang="en-US" dirty="0"/>
          </a:p>
          <a:p>
            <a:r>
              <a:rPr lang="en-US" dirty="0"/>
              <a:t>There are three vital aspects of the definition of health communication that should be pointed out:</a:t>
            </a:r>
          </a:p>
          <a:p>
            <a:pPr lvl="0"/>
            <a:endParaRPr lang="en-US" dirty="0"/>
          </a:p>
          <a:p>
            <a:pPr lvl="0"/>
            <a:r>
              <a:rPr lang="en-US" dirty="0"/>
              <a:t>One is that the definition discusses the purpose of health communication as “to inform and to influence.”  Certainly, there are times when health communicators merely want their audience to become more educated on the health issue.  Perhaps we want people to understand the risks of a product, such as prescription medication or we may want people to be educated about the relationship between nutrition and colorectal cancer. Other times, health communicators want to influence or persuade their audience, such as when we try to convince women</a:t>
            </a:r>
            <a:r>
              <a:rPr lang="en-US" baseline="0" dirty="0"/>
              <a:t> to get pap smears </a:t>
            </a:r>
            <a:r>
              <a:rPr lang="en-US" dirty="0"/>
              <a:t>or to be more physically active each day. </a:t>
            </a:r>
          </a:p>
          <a:p>
            <a:pPr defTabSz="931774">
              <a:defRPr/>
            </a:pPr>
            <a:endParaRPr lang="en-US" dirty="0"/>
          </a:p>
          <a:p>
            <a:pPr defTabSz="931774">
              <a:defRPr/>
            </a:pPr>
            <a:r>
              <a:rPr lang="en-US" dirty="0"/>
              <a:t>The second aspect of the definition of health communication is the audience, which may be</a:t>
            </a:r>
            <a:r>
              <a:rPr lang="en-US" b="1" dirty="0"/>
              <a:t> </a:t>
            </a:r>
            <a:r>
              <a:rPr lang="en-US" dirty="0"/>
              <a:t>an individual, such as when a provider meets with her patient; </a:t>
            </a:r>
            <a:r>
              <a:rPr lang="en-US" b="0" dirty="0"/>
              <a:t>a</a:t>
            </a:r>
            <a:r>
              <a:rPr lang="en-US" b="1" dirty="0"/>
              <a:t> </a:t>
            </a:r>
            <a:r>
              <a:rPr lang="en-US" dirty="0"/>
              <a:t>group, such as when a social media campaign attempts to influence teenagers about the consequences of smoking; </a:t>
            </a:r>
            <a:r>
              <a:rPr lang="en-US" b="0" dirty="0"/>
              <a:t>or </a:t>
            </a:r>
            <a:r>
              <a:rPr lang="en-US" dirty="0"/>
              <a:t>organizations, such</a:t>
            </a:r>
            <a:r>
              <a:rPr lang="en-US" baseline="0" dirty="0"/>
              <a:t> as when media advocacy is used to aim messages on healthier school lunches at school boards;</a:t>
            </a:r>
            <a:r>
              <a:rPr lang="en-US" dirty="0"/>
              <a:t> communities,</a:t>
            </a:r>
            <a:r>
              <a:rPr lang="en-US" baseline="0" dirty="0"/>
              <a:t> such as when informational brochures on physical activity are distributed at faith-based organizations,</a:t>
            </a:r>
            <a:r>
              <a:rPr lang="en-US" b="1" dirty="0"/>
              <a:t> </a:t>
            </a:r>
            <a:r>
              <a:rPr lang="en-US" dirty="0"/>
              <a:t>or societies as a whole, such</a:t>
            </a:r>
            <a:r>
              <a:rPr lang="en-US" baseline="0" dirty="0"/>
              <a:t> as when a mass-mediated public service announcement is used to raise awareness about lung cancer risk factors</a:t>
            </a:r>
            <a:r>
              <a:rPr lang="en-US" dirty="0"/>
              <a:t>.  </a:t>
            </a:r>
          </a:p>
          <a:p>
            <a:pPr defTabSz="931774">
              <a:defRPr/>
            </a:pPr>
            <a:endParaRPr lang="en-US" dirty="0"/>
          </a:p>
          <a:p>
            <a:pPr defTabSz="931774">
              <a:defRPr/>
            </a:pPr>
            <a:r>
              <a:rPr lang="en-US" dirty="0"/>
              <a:t>The third aspect is that communication is one of many tools that can be used to trigger change; therefore we need to understand what health communication can and cannot do to communicate effectively. </a:t>
            </a:r>
          </a:p>
        </p:txBody>
      </p:sp>
      <p:sp>
        <p:nvSpPr>
          <p:cNvPr id="4" name="Slide Number Placeholder 3"/>
          <p:cNvSpPr>
            <a:spLocks noGrp="1"/>
          </p:cNvSpPr>
          <p:nvPr>
            <p:ph type="sldNum" sz="quarter" idx="10"/>
          </p:nvPr>
        </p:nvSpPr>
        <p:spPr/>
        <p:txBody>
          <a:bodyPr/>
          <a:lstStyle/>
          <a:p>
            <a:fld id="{28A18788-1922-4F6B-B003-50EA3DC92177}" type="slidenum">
              <a:rPr lang="en-US" smtClean="0"/>
              <a:t>8</a:t>
            </a:fld>
            <a:endParaRPr lang="en-US"/>
          </a:p>
        </p:txBody>
      </p:sp>
    </p:spTree>
    <p:extLst>
      <p:ext uri="{BB962C8B-B14F-4D97-AF65-F5344CB8AC3E}">
        <p14:creationId xmlns:p14="http://schemas.microsoft.com/office/powerpoint/2010/main" val="41798864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 why should you write a letter to the editor? There are some reasons why you may choose to write a letter to the editor specific to your program goals, but here are some general ones from Community Toolbox.</a:t>
            </a:r>
            <a:r>
              <a:rPr lang="en-US" baseline="0" dirty="0"/>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You may b</a:t>
            </a:r>
            <a:r>
              <a:rPr lang="en-US" sz="1200" kern="1200" dirty="0">
                <a:solidFill>
                  <a:schemeClr val="tx1"/>
                </a:solidFill>
                <a:effectLst/>
                <a:latin typeface="+mn-lt"/>
                <a:ea typeface="+mn-ea"/>
                <a:cs typeface="+mn-cs"/>
              </a:rPr>
              <a:t>e</a:t>
            </a:r>
            <a:r>
              <a:rPr lang="en-US" sz="1200" kern="1200" baseline="0" dirty="0">
                <a:solidFill>
                  <a:schemeClr val="tx1"/>
                </a:solidFill>
                <a:effectLst/>
                <a:latin typeface="+mn-lt"/>
                <a:ea typeface="+mn-ea"/>
                <a:cs typeface="+mn-cs"/>
              </a:rPr>
              <a:t> a</a:t>
            </a:r>
            <a:r>
              <a:rPr lang="en-US" sz="1200" kern="1200" dirty="0">
                <a:solidFill>
                  <a:schemeClr val="tx1"/>
                </a:solidFill>
                <a:effectLst/>
                <a:latin typeface="+mn-lt"/>
                <a:ea typeface="+mn-ea"/>
                <a:cs typeface="+mn-cs"/>
              </a:rPr>
              <a:t>ngry about something, and want others to know it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may think that an issue is so important that you have to speak out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Or part of your group’s strategy may</a:t>
            </a:r>
            <a:r>
              <a:rPr lang="en-US" sz="1200" kern="1200" baseline="0" dirty="0">
                <a:solidFill>
                  <a:schemeClr val="tx1"/>
                </a:solidFill>
                <a:effectLst/>
                <a:latin typeface="+mn-lt"/>
                <a:ea typeface="+mn-ea"/>
                <a:cs typeface="+mn-cs"/>
              </a:rPr>
              <a:t> be</a:t>
            </a:r>
            <a:r>
              <a:rPr lang="en-US" sz="1200" kern="1200" dirty="0">
                <a:solidFill>
                  <a:schemeClr val="tx1"/>
                </a:solidFill>
                <a:effectLst/>
                <a:latin typeface="+mn-lt"/>
                <a:ea typeface="+mn-ea"/>
                <a:cs typeface="+mn-cs"/>
              </a:rPr>
              <a:t> to persuade others to take a specific action</a:t>
            </a:r>
          </a:p>
          <a:p>
            <a:r>
              <a:rPr lang="en-US" sz="1200" kern="1200" dirty="0">
                <a:solidFill>
                  <a:schemeClr val="tx1"/>
                </a:solidFill>
                <a:effectLst/>
                <a:latin typeface="+mn-lt"/>
                <a:ea typeface="+mn-ea"/>
                <a:cs typeface="+mn-cs"/>
              </a:rPr>
              <a:t>Or, you may want to:</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Suggest an idea to others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Influence public opinion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Educate the general public on a specific matter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Influence policy-makers or elected officials directly or indirectly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And</a:t>
            </a:r>
            <a:r>
              <a:rPr lang="en-US" sz="1200" kern="1200" baseline="0" dirty="0">
                <a:solidFill>
                  <a:schemeClr val="tx1"/>
                </a:solidFill>
                <a:effectLst/>
                <a:latin typeface="+mn-lt"/>
                <a:ea typeface="+mn-ea"/>
                <a:cs typeface="+mn-cs"/>
              </a:rPr>
              <a:t> p</a:t>
            </a:r>
            <a:r>
              <a:rPr lang="en-US" sz="1200" kern="1200" dirty="0">
                <a:solidFill>
                  <a:schemeClr val="tx1"/>
                </a:solidFill>
                <a:effectLst/>
                <a:latin typeface="+mn-lt"/>
                <a:ea typeface="+mn-ea"/>
                <a:cs typeface="+mn-cs"/>
              </a:rPr>
              <a:t>ublicize the work of your group and attract volunteers or program participants.</a:t>
            </a:r>
            <a:endParaRPr lang="en-US" dirty="0"/>
          </a:p>
        </p:txBody>
      </p:sp>
      <p:sp>
        <p:nvSpPr>
          <p:cNvPr id="4" name="Slide Number Placeholder 3"/>
          <p:cNvSpPr>
            <a:spLocks noGrp="1"/>
          </p:cNvSpPr>
          <p:nvPr>
            <p:ph type="sldNum" sz="quarter" idx="10"/>
          </p:nvPr>
        </p:nvSpPr>
        <p:spPr/>
        <p:txBody>
          <a:bodyPr/>
          <a:lstStyle/>
          <a:p>
            <a:fld id="{1CBD25E3-9971-4B4B-97A6-D9B48EFB80D9}" type="slidenum">
              <a:rPr lang="en-US" smtClean="0"/>
              <a:pPr/>
              <a:t>71</a:t>
            </a:fld>
            <a:endParaRPr lang="en-US"/>
          </a:p>
        </p:txBody>
      </p:sp>
    </p:spTree>
    <p:extLst>
      <p:ext uri="{BB962C8B-B14F-4D97-AF65-F5344CB8AC3E}">
        <p14:creationId xmlns:p14="http://schemas.microsoft.com/office/powerpoint/2010/main" val="23442871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Letters to the editor</a:t>
            </a:r>
            <a:r>
              <a:rPr lang="en-US" baseline="0" dirty="0"/>
              <a:t> have a general outline and flow. Here are some guidelines on how to write an effective letter to the editor from the Community Tool Box:</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lvl="0"/>
            <a:r>
              <a:rPr lang="en-US" sz="1200" kern="1200" dirty="0">
                <a:solidFill>
                  <a:schemeClr val="tx1"/>
                </a:solidFill>
                <a:effectLst/>
                <a:latin typeface="+mn-lt"/>
                <a:ea typeface="+mn-ea"/>
                <a:cs typeface="+mn-cs"/>
              </a:rPr>
              <a:t>Open the letter with a simple salutation</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Don’t worry if you don’t know the editor’s name. A simple “To the Editor of the </a:t>
            </a:r>
            <a:r>
              <a:rPr lang="en-US" sz="1200" i="1" kern="1200" dirty="0">
                <a:solidFill>
                  <a:schemeClr val="tx1"/>
                </a:solidFill>
                <a:effectLst/>
                <a:latin typeface="+mn-lt"/>
                <a:ea typeface="+mn-ea"/>
                <a:cs typeface="+mn-cs"/>
              </a:rPr>
              <a:t>Daily Sun</a:t>
            </a:r>
            <a:r>
              <a:rPr lang="en-US" sz="1200" kern="1200" dirty="0">
                <a:solidFill>
                  <a:schemeClr val="tx1"/>
                </a:solidFill>
                <a:effectLst/>
                <a:latin typeface="+mn-lt"/>
                <a:ea typeface="+mn-ea"/>
                <a:cs typeface="+mn-cs"/>
              </a:rPr>
              <a:t>,” or just “To the Editor:” is sufficient. If you have the editor’s name, however, you should use it to increase the possibilities of your letter being read.</a:t>
            </a:r>
          </a:p>
          <a:p>
            <a:pPr lvl="1"/>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Keep your letter under 300 words</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Again,</a:t>
            </a:r>
            <a:r>
              <a:rPr lang="en-US" sz="1200" kern="1200" baseline="0" dirty="0">
                <a:solidFill>
                  <a:schemeClr val="tx1"/>
                </a:solidFill>
                <a:effectLst/>
                <a:latin typeface="+mn-lt"/>
                <a:ea typeface="+mn-ea"/>
                <a:cs typeface="+mn-cs"/>
              </a:rPr>
              <a:t> e</a:t>
            </a:r>
            <a:r>
              <a:rPr lang="en-US" sz="1200" kern="1200" dirty="0">
                <a:solidFill>
                  <a:schemeClr val="tx1"/>
                </a:solidFill>
                <a:effectLst/>
                <a:latin typeface="+mn-lt"/>
                <a:ea typeface="+mn-ea"/>
                <a:cs typeface="+mn-cs"/>
              </a:rPr>
              <a:t>ditors have limited space for printing letters, and some papers have stated policies regarding length.</a:t>
            </a:r>
            <a:r>
              <a:rPr lang="en-US" sz="1200" kern="1200" baseline="0" dirty="0">
                <a:solidFill>
                  <a:schemeClr val="tx1"/>
                </a:solidFill>
                <a:effectLst/>
                <a:latin typeface="+mn-lt"/>
                <a:ea typeface="+mn-ea"/>
                <a:cs typeface="+mn-cs"/>
              </a:rPr>
              <a:t> You may want to </a:t>
            </a:r>
            <a:r>
              <a:rPr lang="en-US" sz="1200" kern="1200" dirty="0">
                <a:solidFill>
                  <a:schemeClr val="tx1"/>
                </a:solidFill>
                <a:effectLst/>
                <a:latin typeface="+mn-lt"/>
                <a:ea typeface="+mn-ea"/>
                <a:cs typeface="+mn-cs"/>
              </a:rPr>
              <a:t>check the editorial page of</a:t>
            </a:r>
            <a:r>
              <a:rPr lang="en-US" sz="1200" kern="1200" baseline="0" dirty="0">
                <a:solidFill>
                  <a:schemeClr val="tx1"/>
                </a:solidFill>
                <a:effectLst/>
                <a:latin typeface="+mn-lt"/>
                <a:ea typeface="+mn-ea"/>
                <a:cs typeface="+mn-cs"/>
              </a:rPr>
              <a:t> the newspaper or magazine you are writing to for more guidance. </a:t>
            </a:r>
            <a:r>
              <a:rPr lang="en-US" sz="1200" kern="1200" dirty="0">
                <a:solidFill>
                  <a:schemeClr val="tx1"/>
                </a:solidFill>
                <a:effectLst/>
                <a:latin typeface="+mn-lt"/>
                <a:ea typeface="+mn-ea"/>
                <a:cs typeface="+mn-cs"/>
              </a:rPr>
              <a:t>Generally, shorter letters have a better chance of being published.</a:t>
            </a:r>
          </a:p>
          <a:p>
            <a:pPr lvl="1"/>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Refer to a recent event in your community or to a recent article</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Make a connection and make it relevant.</a:t>
            </a:r>
          </a:p>
          <a:p>
            <a:pPr lvl="1"/>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Explain why the issue is important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 the first paragraph</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Make sure your most important points are stated in the first paragraph. Editors may need to cut parts of your letter and they usually do so from the bottom up.</a:t>
            </a:r>
          </a:p>
          <a:p>
            <a:pPr lvl="1"/>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Give evidence for any praise or criticism</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If you are writing a letter discussing a part or pending action, be clear in showing why this will have good or bad results… Use local statistics and personal stories to better illustrate your point</a:t>
            </a:r>
          </a:p>
          <a:p>
            <a:pPr lvl="1"/>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State your opinion about what should be done</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You can write a letter just to “vent,” or to support or criticize a certain action or policy, but you may also have suggestions about what could be done to improve the situation. If so, be sure to add these as well. Be specific. And the more good reasons you can give to back up your suggestions, the better.</a:t>
            </a:r>
          </a:p>
          <a:p>
            <a:pPr lvl="1"/>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Sign the letter</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Be sure to write you fill name (and title, if relevant) and to include your address, phone number, and e-mail address… It adds credibility, especially if it’s relevant to the topic being discussed</a:t>
            </a:r>
          </a:p>
          <a:p>
            <a:pPr lvl="1"/>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Include your contact information</a:t>
            </a:r>
            <a:endParaRPr lang="en-US" sz="1100" kern="120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Editors may want to contact you, so include your phone number and email address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Following</a:t>
            </a:r>
            <a:r>
              <a:rPr lang="en-US" sz="1200" kern="1200" baseline="0" dirty="0">
                <a:solidFill>
                  <a:schemeClr val="tx1"/>
                </a:solidFill>
                <a:effectLst/>
                <a:latin typeface="+mn-lt"/>
                <a:ea typeface="+mn-ea"/>
                <a:cs typeface="+mn-cs"/>
              </a:rPr>
              <a:t> these guidelines will give you a better chance of having your opinion published. Doing some homework on newspapers and magazines that are most respected in the health topic or based in your city or town prior to writing and sending the letter will further increase your chances of publication. We will cover more on these tactics and building and maintaining relationships with journalists in the following lesson, Lesson 4. </a:t>
            </a:r>
            <a:endParaRPr lang="en-US" dirty="0"/>
          </a:p>
        </p:txBody>
      </p:sp>
      <p:sp>
        <p:nvSpPr>
          <p:cNvPr id="4" name="Slide Number Placeholder 3"/>
          <p:cNvSpPr>
            <a:spLocks noGrp="1"/>
          </p:cNvSpPr>
          <p:nvPr>
            <p:ph type="sldNum" sz="quarter" idx="10"/>
          </p:nvPr>
        </p:nvSpPr>
        <p:spPr/>
        <p:txBody>
          <a:bodyPr/>
          <a:lstStyle/>
          <a:p>
            <a:fld id="{1CBD25E3-9971-4B4B-97A6-D9B48EFB80D9}" type="slidenum">
              <a:rPr lang="en-US" smtClean="0"/>
              <a:pPr/>
              <a:t>72</a:t>
            </a:fld>
            <a:endParaRPr lang="en-US"/>
          </a:p>
        </p:txBody>
      </p:sp>
    </p:spTree>
    <p:extLst>
      <p:ext uri="{BB962C8B-B14F-4D97-AF65-F5344CB8AC3E}">
        <p14:creationId xmlns:p14="http://schemas.microsoft.com/office/powerpoint/2010/main" val="23442871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Looking back at the National Cancer Institute’s Health Communication Program Cycle, we can see that tracking </a:t>
            </a:r>
            <a:r>
              <a:rPr lang="en-US" dirty="0"/>
              <a:t>and</a:t>
            </a:r>
            <a:r>
              <a:rPr lang="en-US" baseline="0" dirty="0"/>
              <a:t> evaluating your campaign is helpful to not only assess how effective your campaign was, but also to inform ways the campaign can be improved in the future. For the purposes of completing your media plan, planning and tracking process evaluation at a minimum is key.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According to CDC, process evaluation assesses program operations, namely the who, what, when and how many of program activities and program outputs were met. For example, when evaluating paid media, you can look at measures of audience or exposure, such as Gross or Target Rating Points. Gross rating points, or more commonly known as impressions, is a measure of reach, calculated as the number of people you reach times frequency, the number of times people have been exposed to the media. Target rating point takes the number of impressions and multiplies that by the percentage of those viewers who actually represent your target audience. For example, if you ran a radio spot on Pap smears, your target audience would be women of a certain age. If you want to calculate how effective the campaign was in reaching women in your target age range, you would look at TRP. But, you may have also reached men, who happened to be listening to the radio. Those numbers will be captured as a GRP.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When looking at evaluating earned media, you might track the number of letters to the editor or blog entries published, number of radio and TV interviews you and your organization members conducted, and also look at circulation numbers for reach, or impressions.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When looking at social or shared media, you might track the number of times your social media posts were shared by others; the number of times someone clicked on your posts; and the number of people who are following your account.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By tracking and analyzing these data, you can adjust your campaign in the future. For example, if you find that you are not reaching the right people by using one media channel, you may regroup and explore other channels that would be more effective.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More in-depth information on process evaluation and other evaluation measures such as outcome evaluation and impact evaluation will be </a:t>
            </a:r>
            <a:r>
              <a:rPr lang="en-US" dirty="0">
                <a:solidFill>
                  <a:srgbClr val="004065"/>
                </a:solidFill>
                <a:latin typeface="+mn-lt"/>
              </a:rPr>
              <a:t>provided in Module 102: Making Health Communication Campaigns Evidence-Based.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Source http://www.cdc.gov/healthyyouth/evaluation/pdf/brief4.pdf</a:t>
            </a:r>
            <a:endParaRPr lang="en-US" dirty="0"/>
          </a:p>
        </p:txBody>
      </p:sp>
      <p:sp>
        <p:nvSpPr>
          <p:cNvPr id="4" name="Slide Number Placeholder 3"/>
          <p:cNvSpPr>
            <a:spLocks noGrp="1"/>
          </p:cNvSpPr>
          <p:nvPr>
            <p:ph type="sldNum" sz="quarter" idx="10"/>
          </p:nvPr>
        </p:nvSpPr>
        <p:spPr/>
        <p:txBody>
          <a:bodyPr/>
          <a:lstStyle/>
          <a:p>
            <a:fld id="{1CBD25E3-9971-4B4B-97A6-D9B48EFB80D9}" type="slidenum">
              <a:rPr lang="en-US" smtClean="0"/>
              <a:pPr/>
              <a:t>73</a:t>
            </a:fld>
            <a:endParaRPr lang="en-US"/>
          </a:p>
        </p:txBody>
      </p:sp>
    </p:spTree>
    <p:extLst>
      <p:ext uri="{BB962C8B-B14F-4D97-AF65-F5344CB8AC3E}">
        <p14:creationId xmlns:p14="http://schemas.microsoft.com/office/powerpoint/2010/main" val="23442871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Looking back at the National Cancer Institute’s Health Communication Program Cycle, we can see that tracking </a:t>
            </a:r>
            <a:r>
              <a:rPr lang="en-US" dirty="0"/>
              <a:t>and</a:t>
            </a:r>
            <a:r>
              <a:rPr lang="en-US" baseline="0" dirty="0"/>
              <a:t> evaluating your campaign is helpful to not only assess how effective your campaign was, but also to inform ways the campaign can be improved in the future. For the purposes of completing your media plan, planning and tracking process evaluation is key.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According to CDC, process evaluation assess program operations, namely the who, what, when and how many of program activities and program outputs were met. For example, when evaluating paid media, you can look at measures of audience or exposure, such as Gross or Target Rating Points. Gross rating points, or more commonly known as impressions, calculates reach, the number of people you reach times frequency, the number of times people have viewed the media. Target rating point takes the GRA and multiplies that by the percentage of those viewers who are actually your target audiences. For example, if you ran a radio spot on Pap smears, your target audience would be women. If you want to calculate how effective the campaign was in reaching women, you would look at TRA. But, you may have also reached men, who happened to be listening to the radio. Those numbers will be captured as a GRA.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When looking at evaluating earned media, you can track the number of letters to the editor or blog entries, number of radio and TV interviews you and your organization members conducted, and also look at circulation numbers or reach or impressions.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When looking at social or shared media, you can track the number of times your social media posts were shared by others; the number of times someone clicked on your posts; and the number of people who are following your account.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By tracking and analyzing these data, your campaign can adjust your campaign in the future. For example, if you find that you are not reaching the right people by using one media channel, you may regroup and explore other channels that would be more effective.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More in-depth information on process evaluation and other evaluation measures such as outcome evaluation and impact evaluation will be </a:t>
            </a:r>
            <a:r>
              <a:rPr lang="en-US" dirty="0">
                <a:solidFill>
                  <a:srgbClr val="004065"/>
                </a:solidFill>
                <a:latin typeface="+mn-lt"/>
              </a:rPr>
              <a:t>provided in Module 102: Making Health Communication Campaigns Evidence-Based.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Source http://www.cdc.gov/healthyyouth/evaluation/pdf/brief4.pdf</a:t>
            </a:r>
            <a:endParaRPr lang="en-US" dirty="0"/>
          </a:p>
        </p:txBody>
      </p:sp>
      <p:sp>
        <p:nvSpPr>
          <p:cNvPr id="4" name="Slide Number Placeholder 3"/>
          <p:cNvSpPr>
            <a:spLocks noGrp="1"/>
          </p:cNvSpPr>
          <p:nvPr>
            <p:ph type="sldNum" sz="quarter" idx="10"/>
          </p:nvPr>
        </p:nvSpPr>
        <p:spPr/>
        <p:txBody>
          <a:bodyPr/>
          <a:lstStyle/>
          <a:p>
            <a:fld id="{1CBD25E3-9971-4B4B-97A6-D9B48EFB80D9}" type="slidenum">
              <a:rPr lang="en-US" smtClean="0"/>
              <a:pPr/>
              <a:t>74</a:t>
            </a:fld>
            <a:endParaRPr lang="en-US"/>
          </a:p>
        </p:txBody>
      </p:sp>
    </p:spTree>
    <p:extLst>
      <p:ext uri="{BB962C8B-B14F-4D97-AF65-F5344CB8AC3E}">
        <p14:creationId xmlns:p14="http://schemas.microsoft.com/office/powerpoint/2010/main" val="23442871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mn-lt"/>
              </a:rPr>
              <a:t>Her</a:t>
            </a:r>
            <a:r>
              <a:rPr lang="en-US" baseline="0" dirty="0">
                <a:solidFill>
                  <a:schemeClr val="tx1"/>
                </a:solidFill>
                <a:latin typeface="+mn-lt"/>
              </a:rPr>
              <a:t>e are some further readings and resources you can access on the topic of media planning and strategic principles in public health communication. </a:t>
            </a:r>
            <a:r>
              <a:rPr lang="en-US" sz="1200" b="0" i="0" kern="1200" dirty="0">
                <a:solidFill>
                  <a:schemeClr val="tx1"/>
                </a:solidFill>
                <a:effectLst/>
                <a:latin typeface="+mn-lt"/>
                <a:ea typeface="+mn-ea"/>
                <a:cs typeface="+mn-cs"/>
              </a:rPr>
              <a:t>These and other resources are included in the Media Planning and Media Relations Guide in the learning management system.</a:t>
            </a:r>
            <a:endParaRPr lang="en-US" dirty="0"/>
          </a:p>
          <a:p>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pPr/>
              <a:t>75</a:t>
            </a:fld>
            <a:endParaRPr lang="en-US"/>
          </a:p>
        </p:txBody>
      </p:sp>
    </p:spTree>
    <p:extLst>
      <p:ext uri="{BB962C8B-B14F-4D97-AF65-F5344CB8AC3E}">
        <p14:creationId xmlns:p14="http://schemas.microsoft.com/office/powerpoint/2010/main" val="280326704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lesson, you learned to:</a:t>
            </a:r>
          </a:p>
          <a:p>
            <a:endParaRPr lang="en-US" dirty="0"/>
          </a:p>
          <a:p>
            <a:pPr>
              <a:spcBef>
                <a:spcPts val="611"/>
              </a:spcBef>
              <a:spcAft>
                <a:spcPts val="611"/>
              </a:spcAft>
            </a:pPr>
            <a:r>
              <a:rPr lang="en-US" dirty="0"/>
              <a:t>Explain the importance of strategic planning</a:t>
            </a:r>
          </a:p>
          <a:p>
            <a:pPr>
              <a:spcBef>
                <a:spcPts val="611"/>
              </a:spcBef>
              <a:spcAft>
                <a:spcPts val="611"/>
              </a:spcAft>
            </a:pPr>
            <a:r>
              <a:rPr lang="en-US" dirty="0"/>
              <a:t>Explain the differences between communication plans and media plans</a:t>
            </a:r>
          </a:p>
          <a:p>
            <a:pPr>
              <a:spcBef>
                <a:spcPts val="611"/>
              </a:spcBef>
              <a:spcAft>
                <a:spcPts val="611"/>
              </a:spcAft>
            </a:pPr>
            <a:r>
              <a:rPr lang="en-US" dirty="0"/>
              <a:t>Identify and assess a health issue or problem</a:t>
            </a:r>
          </a:p>
          <a:p>
            <a:pPr>
              <a:spcBef>
                <a:spcPts val="611"/>
              </a:spcBef>
              <a:spcAft>
                <a:spcPts val="611"/>
              </a:spcAft>
            </a:pPr>
            <a:r>
              <a:rPr lang="en-US" dirty="0"/>
              <a:t>Identify theories of communication to guide media plan development</a:t>
            </a:r>
          </a:p>
          <a:p>
            <a:pPr>
              <a:spcBef>
                <a:spcPts val="611"/>
              </a:spcBef>
              <a:spcAft>
                <a:spcPts val="611"/>
              </a:spcAft>
            </a:pPr>
            <a:r>
              <a:rPr lang="en-US" dirty="0"/>
              <a:t>Write health, behavioral and communications objectives for a media plan</a:t>
            </a:r>
          </a:p>
          <a:p>
            <a:pPr>
              <a:spcBef>
                <a:spcPts val="611"/>
              </a:spcBef>
              <a:spcAft>
                <a:spcPts val="611"/>
              </a:spcAft>
            </a:pPr>
            <a:r>
              <a:rPr lang="en-US" dirty="0"/>
              <a:t>Identify target audiences</a:t>
            </a:r>
          </a:p>
          <a:p>
            <a:pPr>
              <a:spcBef>
                <a:spcPts val="611"/>
              </a:spcBef>
              <a:spcAft>
                <a:spcPts val="611"/>
              </a:spcAft>
            </a:pPr>
            <a:r>
              <a:rPr lang="en-US" dirty="0"/>
              <a:t>Identify media channels and activities best suited to reach intended audiences</a:t>
            </a:r>
          </a:p>
        </p:txBody>
      </p:sp>
      <p:sp>
        <p:nvSpPr>
          <p:cNvPr id="4" name="Slide Number Placeholder 3"/>
          <p:cNvSpPr>
            <a:spLocks noGrp="1"/>
          </p:cNvSpPr>
          <p:nvPr>
            <p:ph type="sldNum" sz="quarter" idx="10"/>
          </p:nvPr>
        </p:nvSpPr>
        <p:spPr/>
        <p:txBody>
          <a:bodyPr/>
          <a:lstStyle/>
          <a:p>
            <a:fld id="{1CBD25E3-9971-4B4B-97A6-D9B48EFB80D9}" type="slidenum">
              <a:rPr lang="en-US" smtClean="0"/>
              <a:pPr/>
              <a:t>76</a:t>
            </a:fld>
            <a:endParaRPr lang="en-US"/>
          </a:p>
        </p:txBody>
      </p:sp>
    </p:spTree>
    <p:extLst>
      <p:ext uri="{BB962C8B-B14F-4D97-AF65-F5344CB8AC3E}">
        <p14:creationId xmlns:p14="http://schemas.microsoft.com/office/powerpoint/2010/main" val="232619749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This concludes the lesson</a:t>
            </a:r>
            <a:r>
              <a:rPr lang="en-US"/>
              <a:t>. </a:t>
            </a:r>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pPr/>
              <a:t>77</a:t>
            </a:fld>
            <a:endParaRPr lang="en-US"/>
          </a:p>
        </p:txBody>
      </p:sp>
    </p:spTree>
    <p:extLst>
      <p:ext uri="{BB962C8B-B14F-4D97-AF65-F5344CB8AC3E}">
        <p14:creationId xmlns:p14="http://schemas.microsoft.com/office/powerpoint/2010/main" val="12094479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lesson 4:</a:t>
            </a:r>
            <a:r>
              <a:rPr lang="en-US" baseline="0" dirty="0"/>
              <a:t> </a:t>
            </a:r>
            <a:r>
              <a:rPr lang="en-US" sz="1200" dirty="0">
                <a:solidFill>
                  <a:srgbClr val="0096D6"/>
                </a:solidFill>
                <a:latin typeface="Century Gothic" panose="020B0502020202020204" pitchFamily="34" charset="0"/>
              </a:rPr>
              <a:t>Building Relationships with Journalists and Producing Media-Friendly Materials</a:t>
            </a:r>
            <a:r>
              <a:rPr lang="en-US" baseline="0" dirty="0"/>
              <a:t>. </a:t>
            </a:r>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78</a:t>
            </a:fld>
            <a:endParaRPr lang="en-US"/>
          </a:p>
        </p:txBody>
      </p:sp>
    </p:spTree>
    <p:extLst>
      <p:ext uri="{BB962C8B-B14F-4D97-AF65-F5344CB8AC3E}">
        <p14:creationId xmlns:p14="http://schemas.microsoft.com/office/powerpoint/2010/main" val="266188100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dirty="0"/>
              <a:t>We would like to acknowledge the Centers for Disease Control and Prevention for supporting this work. We would also like to thank Dr. Monique Turner, Associate Professor at the Department of Prevention and Community Health at the Milken Institute School of Public Health of the George Washington University</a:t>
            </a:r>
            <a:r>
              <a:rPr lang="en-US" baseline="0" dirty="0"/>
              <a:t> </a:t>
            </a:r>
            <a:r>
              <a:rPr lang="en-US" dirty="0"/>
              <a:t>for her contributions to content development and review,</a:t>
            </a:r>
            <a:r>
              <a:rPr lang="en-US" baseline="0" dirty="0"/>
              <a:t> and Naomi </a:t>
            </a:r>
            <a:r>
              <a:rPr lang="en-US" baseline="0" dirty="0" err="1"/>
              <a:t>Englar</a:t>
            </a:r>
            <a:r>
              <a:rPr lang="en-US" baseline="0" dirty="0"/>
              <a:t>, Communication and Dissemination Coordinator, at the Prevention Research Center and Center of Excellence in Maternal and Child Health at Tulane University School of Public Health and Tropical Medicine. </a:t>
            </a:r>
            <a:r>
              <a:rPr lang="en-US" dirty="0">
                <a:solidFill>
                  <a:srgbClr val="004065"/>
                </a:solidFill>
                <a:latin typeface="Century Gothic" panose="020B0502020202020204" pitchFamily="34" charset="0"/>
              </a:rPr>
              <a:t>The competencies in this training are based on content from the National Cancer Institute’s publication “Making Health Communication Programs Work” also known as “The Pink Book.”</a:t>
            </a:r>
          </a:p>
        </p:txBody>
      </p:sp>
      <p:sp>
        <p:nvSpPr>
          <p:cNvPr id="4" name="Slide Number Placeholder 3"/>
          <p:cNvSpPr>
            <a:spLocks noGrp="1"/>
          </p:cNvSpPr>
          <p:nvPr>
            <p:ph type="sldNum" sz="quarter" idx="10"/>
          </p:nvPr>
        </p:nvSpPr>
        <p:spPr/>
        <p:txBody>
          <a:bodyPr/>
          <a:lstStyle/>
          <a:p>
            <a:fld id="{28A18788-1922-4F6B-B003-50EA3DC92177}" type="slidenum">
              <a:rPr lang="en-US" smtClean="0"/>
              <a:t>79</a:t>
            </a:fld>
            <a:endParaRPr lang="en-US"/>
          </a:p>
        </p:txBody>
      </p:sp>
    </p:spTree>
    <p:extLst>
      <p:ext uri="{BB962C8B-B14F-4D97-AF65-F5344CB8AC3E}">
        <p14:creationId xmlns:p14="http://schemas.microsoft.com/office/powerpoint/2010/main" val="14613578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lesson will address the following competency:</a:t>
            </a:r>
            <a:r>
              <a:rPr lang="en-US" baseline="0" dirty="0"/>
              <a:t> </a:t>
            </a:r>
            <a:r>
              <a:rPr lang="en-US" sz="1200" dirty="0">
                <a:solidFill>
                  <a:srgbClr val="004065"/>
                </a:solidFill>
                <a:latin typeface="Century Gothic" panose="020B0502020202020204" pitchFamily="34" charset="0"/>
              </a:rPr>
              <a:t>Recognize the needs of</a:t>
            </a:r>
            <a:r>
              <a:rPr lang="en-US" sz="1200" baseline="0" dirty="0">
                <a:solidFill>
                  <a:srgbClr val="004065"/>
                </a:solidFill>
                <a:latin typeface="Century Gothic" panose="020B0502020202020204" pitchFamily="34" charset="0"/>
              </a:rPr>
              <a:t> </a:t>
            </a:r>
            <a:r>
              <a:rPr lang="en-US" sz="1200" dirty="0">
                <a:solidFill>
                  <a:srgbClr val="004065"/>
                </a:solidFill>
                <a:latin typeface="Century Gothic" panose="020B0502020202020204" pitchFamily="34" charset="0"/>
              </a:rPr>
              <a:t>and build relationships with journalists by producing media-friendly materials.</a:t>
            </a:r>
          </a:p>
          <a:p>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80</a:t>
            </a:fld>
            <a:endParaRPr lang="en-US"/>
          </a:p>
        </p:txBody>
      </p:sp>
    </p:spTree>
    <p:extLst>
      <p:ext uri="{BB962C8B-B14F-4D97-AF65-F5344CB8AC3E}">
        <p14:creationId xmlns:p14="http://schemas.microsoft.com/office/powerpoint/2010/main" val="4204923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1774" rtl="0" eaLnBrk="1" fontAlgn="auto" latinLnBrk="0" hangingPunct="1">
              <a:lnSpc>
                <a:spcPct val="100000"/>
              </a:lnSpc>
              <a:spcBef>
                <a:spcPts val="0"/>
              </a:spcBef>
              <a:spcAft>
                <a:spcPts val="0"/>
              </a:spcAft>
              <a:buClrTx/>
              <a:buSzTx/>
              <a:buFontTx/>
              <a:buNone/>
              <a:tabLst/>
              <a:defRPr/>
            </a:pPr>
            <a:r>
              <a:rPr lang="en-US" dirty="0"/>
              <a:t>Let’s look at what health communication can accomplish. According to the National</a:t>
            </a:r>
            <a:r>
              <a:rPr lang="en-US" baseline="0" dirty="0"/>
              <a:t> Cancer Institute, </a:t>
            </a:r>
            <a:r>
              <a:rPr lang="en-US" dirty="0"/>
              <a:t>Communication alone</a:t>
            </a:r>
            <a:r>
              <a:rPr lang="en-US" baseline="0" dirty="0"/>
              <a:t> can: </a:t>
            </a:r>
          </a:p>
          <a:p>
            <a:pPr marL="171450" lvl="0" indent="-171450">
              <a:buFont typeface="Arial" panose="020B0604020202020204" pitchFamily="34" charset="0"/>
              <a:buChar char="•"/>
            </a:pPr>
            <a:r>
              <a:rPr lang="en-US" dirty="0"/>
              <a:t>Increase the intended audience’s knowledge and awareness of a health issue, problem, or solution</a:t>
            </a:r>
          </a:p>
          <a:p>
            <a:pPr marL="171450" lvl="0" indent="-171450">
              <a:buFont typeface="Arial" panose="020B0604020202020204" pitchFamily="34" charset="0"/>
              <a:buChar char="•"/>
            </a:pPr>
            <a:r>
              <a:rPr lang="en-US" dirty="0"/>
              <a:t>Influence perceptions, beliefs, and attitudes that may change social norms</a:t>
            </a:r>
          </a:p>
          <a:p>
            <a:pPr marL="171450" lvl="0" indent="-171450">
              <a:buFont typeface="Arial" panose="020B0604020202020204" pitchFamily="34" charset="0"/>
              <a:buChar char="•"/>
            </a:pPr>
            <a:r>
              <a:rPr lang="en-US" dirty="0"/>
              <a:t>Prompt action</a:t>
            </a:r>
          </a:p>
          <a:p>
            <a:pPr marL="171450" lvl="0" indent="-171450">
              <a:buFont typeface="Arial" panose="020B0604020202020204" pitchFamily="34" charset="0"/>
              <a:buChar char="•"/>
            </a:pPr>
            <a:r>
              <a:rPr lang="en-US" dirty="0"/>
              <a:t>Demonstrate or illustrate healthy skill</a:t>
            </a:r>
          </a:p>
          <a:p>
            <a:pPr marL="171450" lvl="0" indent="-171450">
              <a:buFont typeface="Arial" panose="020B0604020202020204" pitchFamily="34" charset="0"/>
              <a:buChar char="•"/>
            </a:pPr>
            <a:r>
              <a:rPr lang="en-US" dirty="0"/>
              <a:t>Reinforce knowledge, attitudes, or behavior</a:t>
            </a:r>
          </a:p>
          <a:p>
            <a:pPr marL="171450" lvl="0" indent="-171450">
              <a:buFont typeface="Arial" panose="020B0604020202020204" pitchFamily="34" charset="0"/>
              <a:buChar char="•"/>
            </a:pPr>
            <a:r>
              <a:rPr lang="en-US" dirty="0"/>
              <a:t>Show the benefit of behavior change</a:t>
            </a:r>
          </a:p>
          <a:p>
            <a:pPr marL="171450" lvl="0" indent="-171450">
              <a:buFont typeface="Arial" panose="020B0604020202020204" pitchFamily="34" charset="0"/>
              <a:buChar char="•"/>
            </a:pPr>
            <a:r>
              <a:rPr lang="en-US" dirty="0"/>
              <a:t>Advocate a position on a health issue or policy</a:t>
            </a:r>
          </a:p>
          <a:p>
            <a:pPr marL="171450" lvl="0" indent="-171450">
              <a:buFont typeface="Arial" panose="020B0604020202020204" pitchFamily="34" charset="0"/>
              <a:buChar char="•"/>
            </a:pPr>
            <a:r>
              <a:rPr lang="en-US" dirty="0"/>
              <a:t>Increase demand or support for health services</a:t>
            </a:r>
          </a:p>
          <a:p>
            <a:pPr marL="171450" lvl="0" indent="-171450">
              <a:buFont typeface="Arial" panose="020B0604020202020204" pitchFamily="34" charset="0"/>
              <a:buChar char="•"/>
            </a:pPr>
            <a:r>
              <a:rPr lang="en-US" dirty="0"/>
              <a:t>Refute myths and misconceptions and</a:t>
            </a:r>
          </a:p>
          <a:p>
            <a:pPr marL="171450" lvl="0" indent="-171450">
              <a:buFont typeface="Arial" panose="020B0604020202020204" pitchFamily="34" charset="0"/>
              <a:buChar char="•"/>
            </a:pPr>
            <a:r>
              <a:rPr lang="en-US" dirty="0"/>
              <a:t>Strengthen organizational relationships</a:t>
            </a:r>
          </a:p>
          <a:p>
            <a:pPr lvl="0"/>
            <a:endParaRPr lang="en-US" dirty="0"/>
          </a:p>
          <a:p>
            <a:r>
              <a:rPr lang="en-US" dirty="0"/>
              <a:t>Communication, when combined with other strategies, can:</a:t>
            </a:r>
          </a:p>
          <a:p>
            <a:pPr marL="171450" lvl="0" indent="-171450">
              <a:buFont typeface="Arial" panose="020B0604020202020204" pitchFamily="34" charset="0"/>
              <a:buChar char="•"/>
            </a:pPr>
            <a:r>
              <a:rPr lang="en-US" dirty="0"/>
              <a:t>Cause sustained change in which an individual adopts and maintains a new health behavior or when an organization adopts and maintains a new policy direction and can</a:t>
            </a:r>
          </a:p>
          <a:p>
            <a:pPr marL="171450" lvl="0" indent="-171450">
              <a:buFont typeface="Arial" panose="020B0604020202020204" pitchFamily="34" charset="0"/>
              <a:buChar char="•"/>
            </a:pPr>
            <a:r>
              <a:rPr lang="en-US" dirty="0"/>
              <a:t>Overcome barriers/systematic problems, such as insufficient access to care</a:t>
            </a:r>
          </a:p>
          <a:p>
            <a:endParaRPr lang="en-US" dirty="0"/>
          </a:p>
          <a:p>
            <a:r>
              <a:rPr lang="en-US" dirty="0"/>
              <a:t>Communication cannot:</a:t>
            </a:r>
          </a:p>
          <a:p>
            <a:pPr marL="171450" lvl="0" indent="-171450">
              <a:buFont typeface="Arial" panose="020B0604020202020204" pitchFamily="34" charset="0"/>
              <a:buChar char="•"/>
            </a:pPr>
            <a:r>
              <a:rPr lang="en-US" dirty="0"/>
              <a:t>Compensate for inadequate health care or access to health care services</a:t>
            </a:r>
          </a:p>
          <a:p>
            <a:pPr marL="171450" lvl="0" indent="-171450">
              <a:buFont typeface="Arial" panose="020B0604020202020204" pitchFamily="34" charset="0"/>
              <a:buChar char="•"/>
            </a:pPr>
            <a:r>
              <a:rPr lang="en-US" dirty="0"/>
              <a:t>Produce sustained change in complex health behaviors without the support of a larger program for change, including components addressing health care services, technology, and changes in regulations and policy</a:t>
            </a:r>
          </a:p>
          <a:p>
            <a:pPr marL="171450" lvl="0" indent="-171450">
              <a:buFont typeface="Arial" panose="020B0604020202020204" pitchFamily="34" charset="0"/>
              <a:buChar char="•"/>
            </a:pPr>
            <a:r>
              <a:rPr lang="en-US" dirty="0"/>
              <a:t>Be equally effective in addressing all issues or relaying all messages because the topic or suggested behavior change may be complex, because the intended audience may have preconceptions about the topic or message sender, or because the topic may be controversial</a:t>
            </a:r>
          </a:p>
        </p:txBody>
      </p:sp>
      <p:sp>
        <p:nvSpPr>
          <p:cNvPr id="4" name="Slide Number Placeholder 3"/>
          <p:cNvSpPr>
            <a:spLocks noGrp="1"/>
          </p:cNvSpPr>
          <p:nvPr>
            <p:ph type="sldNum" sz="quarter" idx="10"/>
          </p:nvPr>
        </p:nvSpPr>
        <p:spPr/>
        <p:txBody>
          <a:bodyPr/>
          <a:lstStyle/>
          <a:p>
            <a:fld id="{28A18788-1922-4F6B-B003-50EA3DC92177}" type="slidenum">
              <a:rPr lang="en-US" smtClean="0"/>
              <a:t>9</a:t>
            </a:fld>
            <a:endParaRPr lang="en-US"/>
          </a:p>
        </p:txBody>
      </p:sp>
    </p:spTree>
    <p:extLst>
      <p:ext uri="{BB962C8B-B14F-4D97-AF65-F5344CB8AC3E}">
        <p14:creationId xmlns:p14="http://schemas.microsoft.com/office/powerpoint/2010/main" val="41798864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completing</a:t>
            </a:r>
            <a:r>
              <a:rPr lang="en-US" baseline="0" dirty="0"/>
              <a:t> this lesson, you will be able to:</a:t>
            </a:r>
          </a:p>
          <a:p>
            <a:pPr marL="0" lvl="0" indent="0">
              <a:buNone/>
            </a:pPr>
            <a:endParaRPr lang="en-US" sz="1200" dirty="0">
              <a:solidFill>
                <a:srgbClr val="004065"/>
              </a:solidFill>
              <a:latin typeface="Century Gothic" panose="020B0502020202020204" pitchFamily="34" charset="0"/>
            </a:endParaRPr>
          </a:p>
          <a:p>
            <a:pPr marL="0" lvl="0" indent="0">
              <a:buNone/>
            </a:pPr>
            <a:r>
              <a:rPr lang="en-US" sz="1200" dirty="0">
                <a:solidFill>
                  <a:srgbClr val="004065"/>
                </a:solidFill>
                <a:latin typeface="Century Gothic" panose="020B0502020202020204" pitchFamily="34" charset="0"/>
              </a:rPr>
              <a:t>Describe the needs of journalists</a:t>
            </a:r>
          </a:p>
          <a:p>
            <a:pPr marL="0" lvl="0" indent="0">
              <a:buNone/>
            </a:pPr>
            <a:r>
              <a:rPr lang="en-US" sz="1200" dirty="0">
                <a:solidFill>
                  <a:srgbClr val="004065"/>
                </a:solidFill>
                <a:latin typeface="Century Gothic" panose="020B0502020202020204" pitchFamily="34" charset="0"/>
              </a:rPr>
              <a:t>Identify strategies for reaching out to journalists</a:t>
            </a:r>
          </a:p>
          <a:p>
            <a:pPr marL="0" lvl="0" indent="0">
              <a:buNone/>
            </a:pPr>
            <a:r>
              <a:rPr lang="en-US" sz="1200" dirty="0">
                <a:solidFill>
                  <a:srgbClr val="004065"/>
                </a:solidFill>
                <a:latin typeface="Century Gothic" panose="020B0502020202020204" pitchFamily="34" charset="0"/>
              </a:rPr>
              <a:t>Identify strategies for building and maintaining relationships with journalists</a:t>
            </a:r>
          </a:p>
          <a:p>
            <a:pPr marL="0" lvl="0" indent="0">
              <a:buNone/>
            </a:pPr>
            <a:r>
              <a:rPr lang="en-US" sz="1200" dirty="0">
                <a:solidFill>
                  <a:srgbClr val="004065"/>
                </a:solidFill>
                <a:latin typeface="Century Gothic" panose="020B0502020202020204" pitchFamily="34" charset="0"/>
              </a:rPr>
              <a:t>Create an online newsroom and</a:t>
            </a:r>
          </a:p>
          <a:p>
            <a:pPr marL="0" lvl="0" indent="0">
              <a:buNone/>
            </a:pPr>
            <a:r>
              <a:rPr lang="en-US" sz="1200" dirty="0">
                <a:solidFill>
                  <a:srgbClr val="004065"/>
                </a:solidFill>
                <a:latin typeface="Century Gothic" panose="020B0502020202020204" pitchFamily="34" charset="0"/>
              </a:rPr>
              <a:t>Produce a press release</a:t>
            </a:r>
            <a:endParaRPr lang="en-US" dirty="0"/>
          </a:p>
          <a:p>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81</a:t>
            </a:fld>
            <a:endParaRPr lang="en-US"/>
          </a:p>
        </p:txBody>
      </p:sp>
    </p:spTree>
    <p:extLst>
      <p:ext uri="{BB962C8B-B14F-4D97-AF65-F5344CB8AC3E}">
        <p14:creationId xmlns:p14="http://schemas.microsoft.com/office/powerpoint/2010/main" val="205617155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Journalists are busy people. They are often being asked to write time-sensitive stories for publications on top of writing blog posts and maintaining social media accounts. The down side of this is that health communicators must compete to grab the media’s attention. This can also be an opportunity for health communicators, as journalists need to gather large bodies of informative and entertaining stories. So, health communicators must recognize the demands placed on journalists and cater to their needs. To do this, we must understand what makes them tick: where and what they look for and what makes their jobs easier.</a:t>
            </a:r>
          </a:p>
          <a:p>
            <a:endParaRPr lang="en-US" dirty="0"/>
          </a:p>
          <a:p>
            <a:r>
              <a:rPr lang="en-US" sz="1200" b="0" i="0" kern="1200" dirty="0">
                <a:solidFill>
                  <a:schemeClr val="tx1"/>
                </a:solidFill>
                <a:effectLst/>
                <a:latin typeface="+mn-lt"/>
                <a:ea typeface="+mn-ea"/>
                <a:cs typeface="+mn-cs"/>
              </a:rPr>
              <a:t>Business Wire surveyed more than 300 North American-based journalists on their preferences for finding and receiving information. The results reveal </a:t>
            </a:r>
            <a:r>
              <a:rPr lang="en-US" baseline="0" dirty="0"/>
              <a:t>that more journalists work for online publications and blogs than traditional media such as magazines, newspapers, radio and TV, and the primary metrics of their success are now digital. In the next six slides we’ll take a closer look at what other journalists’ preferences the Business Wire survey uncovered.</a:t>
            </a:r>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82</a:t>
            </a:fld>
            <a:endParaRPr lang="en-US"/>
          </a:p>
        </p:txBody>
      </p:sp>
    </p:spTree>
    <p:extLst>
      <p:ext uri="{BB962C8B-B14F-4D97-AF65-F5344CB8AC3E}">
        <p14:creationId xmlns:p14="http://schemas.microsoft.com/office/powerpoint/2010/main" val="230141047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Journalists’ preferred methods of receiving breaking news is by email</a:t>
            </a:r>
            <a:r>
              <a:rPr lang="en-US" baseline="0" dirty="0"/>
              <a:t> alerts, followed by press releases, telephone and social media.</a:t>
            </a:r>
          </a:p>
        </p:txBody>
      </p:sp>
      <p:sp>
        <p:nvSpPr>
          <p:cNvPr id="4" name="Slide Number Placeholder 3"/>
          <p:cNvSpPr>
            <a:spLocks noGrp="1"/>
          </p:cNvSpPr>
          <p:nvPr>
            <p:ph type="sldNum" sz="quarter" idx="10"/>
          </p:nvPr>
        </p:nvSpPr>
        <p:spPr/>
        <p:txBody>
          <a:bodyPr/>
          <a:lstStyle/>
          <a:p>
            <a:fld id="{28A18788-1922-4F6B-B003-50EA3DC92177}" type="slidenum">
              <a:rPr lang="en-US" smtClean="0"/>
              <a:t>83</a:t>
            </a:fld>
            <a:endParaRPr lang="en-US"/>
          </a:p>
        </p:txBody>
      </p:sp>
    </p:spTree>
    <p:extLst>
      <p:ext uri="{BB962C8B-B14F-4D97-AF65-F5344CB8AC3E}">
        <p14:creationId xmlns:p14="http://schemas.microsoft.com/office/powerpoint/2010/main" val="230141047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Journalists’ do not like receiving a story pitch via</a:t>
            </a:r>
            <a:r>
              <a:rPr lang="en-US" baseline="0" dirty="0"/>
              <a:t> social media, but they use social media as one of the top four sources for editorial research after searching google, looking at organizations’ websites and online newsrooms. </a:t>
            </a:r>
          </a:p>
          <a:p>
            <a:endParaRPr lang="en-US" baseline="0" dirty="0"/>
          </a:p>
        </p:txBody>
      </p:sp>
      <p:sp>
        <p:nvSpPr>
          <p:cNvPr id="4" name="Slide Number Placeholder 3"/>
          <p:cNvSpPr>
            <a:spLocks noGrp="1"/>
          </p:cNvSpPr>
          <p:nvPr>
            <p:ph type="sldNum" sz="quarter" idx="10"/>
          </p:nvPr>
        </p:nvSpPr>
        <p:spPr/>
        <p:txBody>
          <a:bodyPr/>
          <a:lstStyle/>
          <a:p>
            <a:fld id="{28A18788-1922-4F6B-B003-50EA3DC92177}" type="slidenum">
              <a:rPr lang="en-US" smtClean="0"/>
              <a:t>84</a:t>
            </a:fld>
            <a:endParaRPr lang="en-US"/>
          </a:p>
        </p:txBody>
      </p:sp>
    </p:spTree>
    <p:extLst>
      <p:ext uri="{BB962C8B-B14F-4D97-AF65-F5344CB8AC3E}">
        <p14:creationId xmlns:p14="http://schemas.microsoft.com/office/powerpoint/2010/main" val="230141047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the social</a:t>
            </a:r>
            <a:r>
              <a:rPr lang="en-US" baseline="0" dirty="0"/>
              <a:t> media platforms to conduct editorial research, journalists use Twitter, followed by LinkedIn and Facebook, so if your organization has social media accounts, it’s important to maintain them with relevant and timely information about your organization and activities.</a:t>
            </a:r>
          </a:p>
          <a:p>
            <a:endParaRPr lang="en-US" baseline="0" dirty="0"/>
          </a:p>
          <a:p>
            <a:r>
              <a:rPr lang="en-US" baseline="0" dirty="0"/>
              <a:t>Let’s now hear from Naomi </a:t>
            </a:r>
            <a:r>
              <a:rPr lang="en-US" baseline="0" dirty="0" err="1"/>
              <a:t>Englar</a:t>
            </a:r>
            <a:r>
              <a:rPr lang="en-US" baseline="0" dirty="0"/>
              <a:t> about how she and the Prevention Research Center at Tulane University School of Public Health and Tropical Medicine use social media to reach journalists and disseminate information. Before joining Tulane, Naomi worked as a local government reporter in Louisiana. Having a background in journalism, she is intimately aware of journalists’ needs and preferences, and now uses that knowledge to her advantage as the Communications and Dissemination Coordinator at Tulane.</a:t>
            </a:r>
          </a:p>
          <a:p>
            <a:endParaRPr lang="en-US" baseline="0" dirty="0"/>
          </a:p>
          <a:p>
            <a:r>
              <a:rPr lang="en-US" sz="1200" b="1" kern="1200" dirty="0">
                <a:solidFill>
                  <a:schemeClr val="tx1"/>
                </a:solidFill>
                <a:effectLst/>
                <a:latin typeface="+mn-lt"/>
                <a:ea typeface="+mn-ea"/>
                <a:cs typeface="+mn-cs"/>
              </a:rPr>
              <a:t>Naomi:</a:t>
            </a:r>
            <a:r>
              <a:rPr lang="en-US" sz="1200" b="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Social media can be an excellent platform for quickly disseminating your messages and doing so in a way that is personal and approachable so that you’re creating dialogue with a wide range of people, such as individuals, academics, funders, celebrities and elected officials. The Prevention and Research Center at Tulane University hasn’t used social media for research recruitment or research purposes. Instead, we’ve used it as a means to translate research and project outcomes of our center to the general public and decision makers and to lift up the work of our partners working on similar topics connecting our environment to our health. I have also found that Twitter has been a reliable way to pitch stories to journalists, and I have also been approached by journalists via Twitter.</a:t>
            </a:r>
            <a:br>
              <a:rPr lang="en-US" sz="1200" i="1" kern="1200" dirty="0">
                <a:solidFill>
                  <a:schemeClr val="tx1"/>
                </a:solidFill>
                <a:effectLst/>
                <a:latin typeface="+mn-lt"/>
                <a:ea typeface="+mn-ea"/>
                <a:cs typeface="+mn-cs"/>
              </a:rPr>
            </a:br>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One disadvantage of social media is that you have limited space to convey your message or your content. For example, a Tweet post cannot be longer than 140 characters. If you post about a new study you published in a scientific journal – and even if you link to the article – chances are most people won’t click on that link. So it’s important that you are accurate and can concisely describe the major importance of the article. I know for many researchers and academics being so definitive in statements can be intimidating. But it can be done. </a:t>
            </a:r>
          </a:p>
          <a:p>
            <a:endParaRPr lang="en-US" dirty="0"/>
          </a:p>
          <a:p>
            <a:endParaRPr lang="en-US" b="1" dirty="0"/>
          </a:p>
        </p:txBody>
      </p:sp>
      <p:sp>
        <p:nvSpPr>
          <p:cNvPr id="4" name="Slide Number Placeholder 3"/>
          <p:cNvSpPr>
            <a:spLocks noGrp="1"/>
          </p:cNvSpPr>
          <p:nvPr>
            <p:ph type="sldNum" sz="quarter" idx="10"/>
          </p:nvPr>
        </p:nvSpPr>
        <p:spPr/>
        <p:txBody>
          <a:bodyPr/>
          <a:lstStyle/>
          <a:p>
            <a:fld id="{28A18788-1922-4F6B-B003-50EA3DC92177}" type="slidenum">
              <a:rPr lang="en-US" smtClean="0"/>
              <a:t>85</a:t>
            </a:fld>
            <a:endParaRPr lang="en-US"/>
          </a:p>
        </p:txBody>
      </p:sp>
    </p:spTree>
    <p:extLst>
      <p:ext uri="{BB962C8B-B14F-4D97-AF65-F5344CB8AC3E}">
        <p14:creationId xmlns:p14="http://schemas.microsoft.com/office/powerpoint/2010/main" val="230141047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Press releases are crucial to</a:t>
            </a:r>
            <a:r>
              <a:rPr lang="en-US" baseline="0" dirty="0"/>
              <a:t> promoting your organization’s work or your health communication campaign. Nearly 90% of journalists drafted a story using a press release in the past week.</a:t>
            </a:r>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86</a:t>
            </a:fld>
            <a:endParaRPr lang="en-US"/>
          </a:p>
        </p:txBody>
      </p:sp>
    </p:spTree>
    <p:extLst>
      <p:ext uri="{BB962C8B-B14F-4D97-AF65-F5344CB8AC3E}">
        <p14:creationId xmlns:p14="http://schemas.microsoft.com/office/powerpoint/2010/main" val="230141047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54%</a:t>
            </a:r>
            <a:r>
              <a:rPr lang="en-US" baseline="0" dirty="0"/>
              <a:t> of journalists are more likely to review a press release that includes multimedia than one that does not, so be sure to include something to catch their attention. Preferred multimedia include photographs, graphics, infographics and video.</a:t>
            </a:r>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87</a:t>
            </a:fld>
            <a:endParaRPr lang="en-US"/>
          </a:p>
        </p:txBody>
      </p:sp>
    </p:spTree>
    <p:extLst>
      <p:ext uri="{BB962C8B-B14F-4D97-AF65-F5344CB8AC3E}">
        <p14:creationId xmlns:p14="http://schemas.microsoft.com/office/powerpoint/2010/main" val="230141047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an online newsroom,</a:t>
            </a:r>
            <a:r>
              <a:rPr lang="en-US" baseline="0" dirty="0"/>
              <a:t> which is a web page specifically dedicated for the media, where they can get more information on your organization to help build their story, journalists want to see press releases, breaking news items, phone number and email information for media contacts, fact sheets, and high-resolution images. They also like access to press kits, which are information packets about your organization, health issue and communication campaign, as well as executive biographies, history or timeline of your organization, and a listing of upcoming events.</a:t>
            </a:r>
          </a:p>
          <a:p>
            <a:endParaRPr lang="en-US" baseline="0" dirty="0"/>
          </a:p>
          <a:p>
            <a:r>
              <a:rPr lang="en-US" baseline="0" dirty="0"/>
              <a:t>Now that you know how journalists like to be approached and what materials they expect when approached, you can strategize ways to build and maintain relationships with them.</a:t>
            </a:r>
          </a:p>
          <a:p>
            <a:endParaRPr lang="en-US" baseline="0" dirty="0"/>
          </a:p>
          <a:p>
            <a:r>
              <a:rPr lang="en-US" baseline="0" dirty="0"/>
              <a:t>Once you have identified the target audience, key messages and appropriate media channels for your communication campaign, as you learned to do in lessons 1, 2 and 3, you may feel like you’re ready to reach out to journalists. But not so fast! Before making initial contact with an editor or reporter, you need to prepare the Online Newsroom that includes the press kit and background materials that reporters need and expect.</a:t>
            </a:r>
          </a:p>
          <a:p>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88</a:t>
            </a:fld>
            <a:endParaRPr lang="en-US"/>
          </a:p>
        </p:txBody>
      </p:sp>
    </p:spTree>
    <p:extLst>
      <p:ext uri="{BB962C8B-B14F-4D97-AF65-F5344CB8AC3E}">
        <p14:creationId xmlns:p14="http://schemas.microsoft.com/office/powerpoint/2010/main" val="230141047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Business Wire’s report has shown, 92% of journalists conduct editorial research on organization websites and 77% on online newsrooms, so it is crucial to create a media-friendly website that:</a:t>
            </a:r>
          </a:p>
          <a:p>
            <a:endParaRPr lang="en-US" dirty="0"/>
          </a:p>
          <a:p>
            <a:r>
              <a:rPr lang="en-US" dirty="0"/>
              <a:t>Have a button leading to the online newsroom on your homepage like the</a:t>
            </a:r>
            <a:r>
              <a:rPr lang="en-US" baseline="0" dirty="0"/>
              <a:t> Utah Cancer Action Network’s website</a:t>
            </a:r>
            <a:r>
              <a:rPr lang="en-US" dirty="0"/>
              <a:t>. </a:t>
            </a:r>
            <a:r>
              <a:rPr lang="en-US" b="1" dirty="0"/>
              <a:t>[Zoom into Media</a:t>
            </a:r>
            <a:r>
              <a:rPr lang="en-US" b="1" baseline="0" dirty="0"/>
              <a:t> button and highlight] </a:t>
            </a:r>
            <a:r>
              <a:rPr lang="en-US" dirty="0"/>
              <a:t>It should be as prominent as other main buttons so journalists can find it easily. Reporters should be one click away from critical contact information and other relevant sections such as a press kit, frequently</a:t>
            </a:r>
            <a:r>
              <a:rPr lang="en-US" baseline="0" dirty="0"/>
              <a:t> asked question</a:t>
            </a:r>
            <a:r>
              <a:rPr lang="en-US" dirty="0"/>
              <a:t>s, news stories, press releases, free photos and video clips.</a:t>
            </a:r>
          </a:p>
          <a:p>
            <a:endParaRPr lang="en-US" dirty="0"/>
          </a:p>
          <a:p>
            <a:r>
              <a:rPr lang="en-US" dirty="0"/>
              <a:t>It’s also good to have a website that is mobile-optimized,</a:t>
            </a:r>
            <a:r>
              <a:rPr lang="en-US" baseline="0" dirty="0"/>
              <a:t> which means that the website looks good on various-sized screens, from mobile phones to tablets.</a:t>
            </a:r>
            <a:r>
              <a:rPr lang="en-US" dirty="0"/>
              <a:t> This is also known as responsive design. Many journalists are on the go as they respond to breaking news and many report live from conferences, events or campaign launches. Also, some search</a:t>
            </a:r>
            <a:r>
              <a:rPr lang="en-US" baseline="0" dirty="0"/>
              <a:t> engines such as Google prioritize mobile-optimized websites over those that do not when displaying search results, which means journalists may have trouble finding your Website if it is not mobile-optimized. </a:t>
            </a:r>
            <a:r>
              <a:rPr lang="en-US" dirty="0"/>
              <a:t>This may be a difficult task</a:t>
            </a:r>
            <a:r>
              <a:rPr lang="en-US" baseline="0" dirty="0"/>
              <a:t> for comprehensive cancer control organizations to do on their own. However, the next time you are revamping your website, consider making it mobile-friendly. Some programs and coalitions may partner with universities or their state health departments, which may have responsive design capabilities that you can adapt. </a:t>
            </a:r>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89</a:t>
            </a:fld>
            <a:endParaRPr lang="en-US"/>
          </a:p>
        </p:txBody>
      </p:sp>
    </p:spTree>
    <p:extLst>
      <p:ext uri="{BB962C8B-B14F-4D97-AF65-F5344CB8AC3E}">
        <p14:creationId xmlns:p14="http://schemas.microsoft.com/office/powerpoint/2010/main" val="230141047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online newsroom should include phone numbers in addition to email addresses of your organization’s communications director, media relations team or spokesperson. American</a:t>
            </a:r>
            <a:r>
              <a:rPr lang="en-US" baseline="0" dirty="0"/>
              <a:t> Cancer Society’s online newsroom displays press contacts clearly on their website. </a:t>
            </a:r>
            <a:r>
              <a:rPr lang="en-US" dirty="0"/>
              <a:t>Journalists become frustrated</a:t>
            </a:r>
            <a:r>
              <a:rPr lang="en-US" baseline="0" dirty="0"/>
              <a:t> </a:t>
            </a:r>
            <a:r>
              <a:rPr lang="en-US" dirty="0"/>
              <a:t>when only an email address is listed or they are forced to complete a contact form! Remember, they are busy people and are often on a deadline. Make it as easy as possible for journalists. Do not make them have to work hard to contact you.</a:t>
            </a:r>
            <a:endParaRPr lang="en-US" b="1" baseline="0" dirty="0"/>
          </a:p>
          <a:p>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Your online newsroom should also include a boilerplate for your organization.</a:t>
            </a:r>
            <a:r>
              <a:rPr lang="en-US" dirty="0"/>
              <a:t> </a:t>
            </a:r>
            <a:r>
              <a:rPr lang="en-US" b="0" baseline="0" dirty="0" err="1"/>
              <a:t>Livestrong</a:t>
            </a:r>
            <a:r>
              <a:rPr lang="en-US" b="0" baseline="0" dirty="0"/>
              <a:t> Foundation has an exemplar boilerplate available on their website. If you have an “about” page or section on your website, make sure it is concise! Reporters browse this section of your website so they can write something like: “Livestrong Foundation, an organization created in 1997 that fights to improve the lives of people affected by cancer now…” Also, be sure to include a brief organizational history or timeline to establish your credibility.</a:t>
            </a:r>
            <a:r>
              <a:rPr lang="en-US" b="1" dirty="0"/>
              <a:t> </a:t>
            </a:r>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Journalists also look for executive biographies in online newsrooms, such as this one from CDC. Include biographies of organization executives and experts as well as video clips, speeches and interviews, so producers can determine whether your experts would have a good on-air presence. Add high-resolution photos and links to articles, books and white papers they have written to help draw searches to your experts. </a:t>
            </a:r>
          </a:p>
          <a:p>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Also include</a:t>
            </a:r>
            <a:r>
              <a:rPr lang="en-US" b="0" baseline="0" dirty="0"/>
              <a:t> a high-resolution image gallery in your online newsroom, as seen in CDC’s newsroom. We know that a picture tells a thousand words and images can leave an impression on your target audience. Not only that, journalists also value images, as articles with images are highly shared and prioritized in search results. Again, if you can provide them with a gallery of images, it makes it easier for journalists to write about your campaign.</a:t>
            </a:r>
            <a:r>
              <a:rPr lang="en-US" b="1" dirty="0"/>
              <a:t> </a:t>
            </a:r>
            <a:endParaRPr lang="en-US" b="0" baseline="0" dirty="0"/>
          </a:p>
          <a:p>
            <a:endParaRPr lang="en-US" b="0" dirty="0"/>
          </a:p>
          <a:p>
            <a:r>
              <a:rPr lang="en-US" b="0" baseline="0" dirty="0"/>
              <a:t>Infographics are a great way to visually and creatively communicate often stale statistical information or health recommendations to your target audience, such as this one on cervical cancer prevention from CDC. Allowing journalists to reuse your infographics works similarly to the image gallery you provide them in that they help gain traction among readers. There are now online tools that will allow you to create infographics fairly quickly. Please refer to </a:t>
            </a:r>
            <a:r>
              <a:rPr lang="en-US" sz="1200" b="0" i="0" kern="1200" dirty="0">
                <a:solidFill>
                  <a:schemeClr val="tx1"/>
                </a:solidFill>
                <a:effectLst/>
                <a:latin typeface="+mn-lt"/>
                <a:ea typeface="+mn-ea"/>
                <a:cs typeface="+mn-cs"/>
              </a:rPr>
              <a:t>the Media Planning and Media Relations Guide in the learning management system for more information</a:t>
            </a:r>
            <a:r>
              <a:rPr lang="en-US" b="0" baseline="0" dirty="0"/>
              <a:t>. </a:t>
            </a:r>
          </a:p>
          <a:p>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Factsheets, such as this one from CDC’s Screen for</a:t>
            </a:r>
            <a:r>
              <a:rPr lang="en-US" b="0" baseline="0" dirty="0"/>
              <a:t> Life campaign,</a:t>
            </a:r>
            <a:r>
              <a:rPr lang="en-US" b="0" dirty="0"/>
              <a:t> present useful information and data about the health behavior you are promoting or health issue you are highlighting. Include them in</a:t>
            </a:r>
            <a:r>
              <a:rPr lang="en-US" b="0" baseline="0" dirty="0"/>
              <a:t> your online newsroom so j</a:t>
            </a:r>
            <a:r>
              <a:rPr lang="en-US" b="0" dirty="0"/>
              <a:t>ournalists can use the information and data you provide in their own work or to educate themselves before reporting on it. </a:t>
            </a:r>
            <a:endParaRPr lang="en-US" b="1" baseline="0" dirty="0"/>
          </a:p>
          <a:p>
            <a:endParaRPr lang="en-US" b="0" dirty="0"/>
          </a:p>
          <a:p>
            <a:r>
              <a:rPr lang="en-US" b="0" dirty="0"/>
              <a:t>Finally, be sure to include social media share buttons in</a:t>
            </a:r>
            <a:r>
              <a:rPr lang="en-US" b="0" baseline="0" dirty="0"/>
              <a:t> your online newsroom and organization website in general, as you can see the CDC has done. </a:t>
            </a:r>
            <a:r>
              <a:rPr lang="en-US" b="0" dirty="0"/>
              <a:t>in the age of social media, it’s important to make sharing easy across all your content. </a:t>
            </a:r>
          </a:p>
        </p:txBody>
      </p:sp>
      <p:sp>
        <p:nvSpPr>
          <p:cNvPr id="4" name="Slide Number Placeholder 3"/>
          <p:cNvSpPr>
            <a:spLocks noGrp="1"/>
          </p:cNvSpPr>
          <p:nvPr>
            <p:ph type="sldNum" sz="quarter" idx="10"/>
          </p:nvPr>
        </p:nvSpPr>
        <p:spPr/>
        <p:txBody>
          <a:bodyPr/>
          <a:lstStyle/>
          <a:p>
            <a:fld id="{28A18788-1922-4F6B-B003-50EA3DC92177}" type="slidenum">
              <a:rPr lang="en-US" smtClean="0"/>
              <a:t>90</a:t>
            </a:fld>
            <a:endParaRPr lang="en-US"/>
          </a:p>
        </p:txBody>
      </p:sp>
    </p:spTree>
    <p:extLst>
      <p:ext uri="{BB962C8B-B14F-4D97-AF65-F5344CB8AC3E}">
        <p14:creationId xmlns:p14="http://schemas.microsoft.com/office/powerpoint/2010/main" val="2301410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So how can comprehensive cancer control professionals use health communication to meet their goals and objectives? We now know that health communication is the use of information to improve health. Let’s look at a case study using the transactional model to demonstrate</a:t>
            </a:r>
            <a:r>
              <a:rPr lang="en-US" baseline="0" dirty="0"/>
              <a:t> how health communicators translate and convey thoughts so that the intended audience translates the message and applies meaning.</a:t>
            </a:r>
            <a:endParaRPr lang="en-US" dirty="0"/>
          </a:p>
          <a:p>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10</a:t>
            </a:fld>
            <a:endParaRPr lang="en-US"/>
          </a:p>
        </p:txBody>
      </p:sp>
    </p:spTree>
    <p:extLst>
      <p:ext uri="{BB962C8B-B14F-4D97-AF65-F5344CB8AC3E}">
        <p14:creationId xmlns:p14="http://schemas.microsoft.com/office/powerpoint/2010/main" val="427845788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that you have your online newsroom ready, it’s time to reach out to journalists. But, quoting Dmitry </a:t>
            </a:r>
            <a:r>
              <a:rPr lang="en-US" baseline="0" dirty="0" err="1"/>
              <a:t>Dragilev</a:t>
            </a:r>
            <a:r>
              <a:rPr lang="en-US" baseline="0" dirty="0"/>
              <a:t>, a marketing lead at a design company: “Most of us decide to pitch journalists right before a product launch or announcement, shooting out a press release and hoping to score great articles. This is the worst thing you can do. Don't expect to pitch someone who doesn’t know you or your product, in the hopes that [the journalist] will understand the story and details just right — all in a few days. Instead, build a strong relationship that benefits both of you — it's the only way you can ensure great news coverage of your product launch.” </a:t>
            </a:r>
            <a:endParaRPr lang="en-US" dirty="0"/>
          </a:p>
        </p:txBody>
      </p:sp>
      <p:sp>
        <p:nvSpPr>
          <p:cNvPr id="4" name="Slide Number Placeholder 3"/>
          <p:cNvSpPr>
            <a:spLocks noGrp="1"/>
          </p:cNvSpPr>
          <p:nvPr>
            <p:ph type="sldNum" sz="quarter" idx="10"/>
          </p:nvPr>
        </p:nvSpPr>
        <p:spPr/>
        <p:txBody>
          <a:bodyPr/>
          <a:lstStyle/>
          <a:p>
            <a:fld id="{28A18788-1922-4F6B-B003-50EA3DC92177}" type="slidenum">
              <a:rPr lang="en-US" smtClean="0"/>
              <a:t>91</a:t>
            </a:fld>
            <a:endParaRPr lang="en-US"/>
          </a:p>
        </p:txBody>
      </p:sp>
    </p:spTree>
    <p:extLst>
      <p:ext uri="{BB962C8B-B14F-4D97-AF65-F5344CB8AC3E}">
        <p14:creationId xmlns:p14="http://schemas.microsoft.com/office/powerpoint/2010/main" val="230141047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where can health communicators start to build</a:t>
            </a:r>
            <a:r>
              <a:rPr lang="en-US" baseline="0" dirty="0"/>
              <a:t> relationships with journalists? The first step is to conduct an environmental scan to answer:</a:t>
            </a:r>
          </a:p>
          <a:p>
            <a:pPr marL="171441" indent="-171441">
              <a:buFont typeface="Arial" panose="020B0604020202020204" pitchFamily="34" charset="0"/>
              <a:buChar char="•"/>
            </a:pPr>
            <a:r>
              <a:rPr lang="en-US" baseline="0" dirty="0"/>
              <a:t>What are the most important media channels for my campaign? Look for media companies and organizations that work for media channels of preference.</a:t>
            </a:r>
          </a:p>
          <a:p>
            <a:pPr marL="171441" indent="-171441">
              <a:buFont typeface="Arial" panose="020B0604020202020204" pitchFamily="34" charset="0"/>
              <a:buChar char="•"/>
            </a:pPr>
            <a:r>
              <a:rPr lang="en-US" b="0" baseline="0" dirty="0"/>
              <a:t>Also ask yourself: what reporter is the most respected or read in my health topic? There is plenty of information on reporters online. Look for their information on company websites. You may even be able to find reporters’ blogs and Twitter accounts to assess their interests and the kinds of topics they have covered in the past.</a:t>
            </a:r>
          </a:p>
          <a:p>
            <a:pPr marL="171441" indent="-171441">
              <a:buFont typeface="Arial" panose="020B0604020202020204" pitchFamily="34" charset="0"/>
              <a:buChar char="•"/>
            </a:pPr>
            <a:r>
              <a:rPr lang="en-US" b="0" baseline="0" dirty="0"/>
              <a:t>Also ask yourself: Who is based in my city or town? Considering where you want to have the most impact and how widely you want your campaign to be covered, whether it be locally, regionally, statewide or nationwide, will increase the chances of choosing a reporter that will be interested in covering your story.</a:t>
            </a:r>
          </a:p>
          <a:p>
            <a:pPr marL="171441" indent="-171441">
              <a:buFont typeface="Arial" panose="020B0604020202020204" pitchFamily="34" charset="0"/>
              <a:buChar char="•"/>
            </a:pPr>
            <a:r>
              <a:rPr lang="en-US" b="0" baseline="0" dirty="0"/>
              <a:t>Finally, ask yourself: Which reporters are focused on long-term, feature stories versus breaking news? In other words, do you have research you want to announce or do you want a story written about the severity of childhood obesity in your region? Depending on the type of coverage you want, your choice of reporters may differ.</a:t>
            </a:r>
            <a:endParaRPr lang="en-US" b="0" dirty="0"/>
          </a:p>
        </p:txBody>
      </p:sp>
      <p:sp>
        <p:nvSpPr>
          <p:cNvPr id="4" name="Slide Number Placeholder 3"/>
          <p:cNvSpPr>
            <a:spLocks noGrp="1"/>
          </p:cNvSpPr>
          <p:nvPr>
            <p:ph type="sldNum" sz="quarter" idx="10"/>
          </p:nvPr>
        </p:nvSpPr>
        <p:spPr/>
        <p:txBody>
          <a:bodyPr/>
          <a:lstStyle/>
          <a:p>
            <a:fld id="{28A18788-1922-4F6B-B003-50EA3DC92177}" type="slidenum">
              <a:rPr lang="en-US" smtClean="0"/>
              <a:t>92</a:t>
            </a:fld>
            <a:endParaRPr lang="en-US"/>
          </a:p>
        </p:txBody>
      </p:sp>
    </p:spTree>
    <p:extLst>
      <p:ext uri="{BB962C8B-B14F-4D97-AF65-F5344CB8AC3E}">
        <p14:creationId xmlns:p14="http://schemas.microsoft.com/office/powerpoint/2010/main" val="230141047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Once you have a wish list of top reporters with whom you want to build a relationship, the next step is figuring out how to approach them. One</a:t>
            </a:r>
            <a:r>
              <a:rPr lang="en-US" b="0" baseline="0" dirty="0"/>
              <a:t> option is c</a:t>
            </a:r>
            <a:r>
              <a:rPr lang="en-US" b="0" dirty="0"/>
              <a:t>old calling. This is the traditional method of reaching journalists, by calling them without previous</a:t>
            </a:r>
            <a:r>
              <a:rPr lang="en-US" b="0" baseline="0" dirty="0"/>
              <a:t> encounters. However, this method is</a:t>
            </a:r>
            <a:r>
              <a:rPr lang="en-US" b="0" dirty="0"/>
              <a:t> often awkward and rarely successful.</a:t>
            </a:r>
          </a:p>
          <a:p>
            <a:endParaRPr lang="en-US" b="0" dirty="0"/>
          </a:p>
          <a:p>
            <a:r>
              <a:rPr lang="en-US" b="0" dirty="0"/>
              <a:t>Another</a:t>
            </a:r>
            <a:r>
              <a:rPr lang="en-US" b="0" baseline="0" dirty="0"/>
              <a:t> option is a</a:t>
            </a:r>
            <a:r>
              <a:rPr lang="en-US" b="0" dirty="0"/>
              <a:t>sking</a:t>
            </a:r>
            <a:r>
              <a:rPr lang="en-US" b="0" baseline="0" dirty="0"/>
              <a:t> </a:t>
            </a:r>
            <a:r>
              <a:rPr lang="en-US" b="0" dirty="0"/>
              <a:t>your staff and partners to</a:t>
            </a:r>
            <a:r>
              <a:rPr lang="en-US" b="0" baseline="0" dirty="0"/>
              <a:t> connect you to journalists they may know.</a:t>
            </a:r>
            <a:r>
              <a:rPr lang="en-US" b="0" dirty="0"/>
              <a:t> Ask your staff and partners if they have media contacts or know media figures such as owners of newspapers and broadcast stations. Outside your organization, talk with partners</a:t>
            </a:r>
            <a:r>
              <a:rPr lang="en-US" b="0" baseline="0" dirty="0"/>
              <a:t> such as </a:t>
            </a:r>
            <a:r>
              <a:rPr lang="en-US" b="0" dirty="0"/>
              <a:t>people you know at media outlets, public relations/advertising firms, and on the public relations staff of business firms; members of</a:t>
            </a:r>
            <a:r>
              <a:rPr lang="en-US" b="0" baseline="0" dirty="0"/>
              <a:t> p</a:t>
            </a:r>
            <a:r>
              <a:rPr lang="en-US" b="0" dirty="0"/>
              <a:t>rofessional associations,</a:t>
            </a:r>
            <a:r>
              <a:rPr lang="en-US" b="0" baseline="0" dirty="0"/>
              <a:t> </a:t>
            </a:r>
            <a:r>
              <a:rPr lang="en-US" b="0" dirty="0"/>
              <a:t>such as chapters of the Public Relations Society of America; and public relations or marketing programs at local universities.</a:t>
            </a:r>
          </a:p>
          <a:p>
            <a:endParaRPr lang="en-US" b="0" dirty="0"/>
          </a:p>
          <a:p>
            <a:r>
              <a:rPr lang="en-US" b="0" baseline="0" dirty="0"/>
              <a:t>You can also n</a:t>
            </a:r>
            <a:r>
              <a:rPr lang="en-US" b="0" dirty="0"/>
              <a:t>etwork at media events of organizations that are similar</a:t>
            </a:r>
            <a:r>
              <a:rPr lang="en-US" b="0" baseline="0" dirty="0"/>
              <a:t> to yours.</a:t>
            </a:r>
            <a:r>
              <a:rPr lang="en-US" b="0" dirty="0"/>
              <a:t> Attending others’ media events and talking directly to reporters and passing out business cards is a way to get to know journalists and for them to get to know you. This will increase your chances for your story to get covered and for a lasting professional relationship.</a:t>
            </a:r>
          </a:p>
          <a:p>
            <a:endParaRPr lang="en-US" b="0" dirty="0"/>
          </a:p>
          <a:p>
            <a:r>
              <a:rPr lang="en-US" b="0" baseline="0" dirty="0"/>
              <a:t>Another way to initiate contact with journalists is by Tweeting at them.</a:t>
            </a:r>
            <a:r>
              <a:rPr lang="en-US" b="0" dirty="0"/>
              <a:t> Creating and maintaining a Twitter profile, whether it be your organizations’ or your own, and at-mentioning the journalist,</a:t>
            </a:r>
            <a:r>
              <a:rPr lang="en-US" b="0" baseline="0" dirty="0"/>
              <a:t> </a:t>
            </a:r>
            <a:r>
              <a:rPr lang="en-US" b="0" dirty="0"/>
              <a:t>or using the journalist’s handle with the @ symbol,</a:t>
            </a:r>
            <a:r>
              <a:rPr lang="en-US" b="0" baseline="0" dirty="0"/>
              <a:t> </a:t>
            </a:r>
            <a:r>
              <a:rPr lang="en-US" b="0" dirty="0"/>
              <a:t>is becoming one of the most reliable ways of reaching journalists. However, make sure the journalist you want to contact is frequently engaged with Twitter and be mindful of your first approach, as they receive a lot of pitches on Twitter. Be sure to link to your organization’s website or online newsroom, so they have a reason to respond. An even better approach is to build a relationship through personal or funny interactions on Twitter leading up to your pitch.</a:t>
            </a:r>
          </a:p>
          <a:p>
            <a:endParaRPr lang="en-US" b="0" dirty="0"/>
          </a:p>
          <a:p>
            <a:r>
              <a:rPr lang="en-US" b="0" dirty="0"/>
              <a:t>LinkedIn is another social media channel through which</a:t>
            </a:r>
            <a:r>
              <a:rPr lang="en-US" b="0" baseline="0" dirty="0"/>
              <a:t> you can</a:t>
            </a:r>
            <a:r>
              <a:rPr lang="en-US" b="0" dirty="0"/>
              <a:t> contact journalists. It’s a professional network and your message will go directly to their inbox. Note here that Facebook is not a recommended approach because Facebook tends</a:t>
            </a:r>
            <a:r>
              <a:rPr lang="en-US" b="0" baseline="0" dirty="0"/>
              <a:t> to be a social network platform reserved for personal use, not for professional use. </a:t>
            </a:r>
          </a:p>
          <a:p>
            <a:endParaRPr lang="en-US" b="0" baseline="0" dirty="0"/>
          </a:p>
          <a:p>
            <a:r>
              <a:rPr lang="en-US" baseline="0" dirty="0"/>
              <a:t>Let’s now hear from Naomi </a:t>
            </a:r>
            <a:r>
              <a:rPr lang="en-US" baseline="0" dirty="0" err="1"/>
              <a:t>Englar</a:t>
            </a:r>
            <a:r>
              <a:rPr lang="en-US" baseline="0" dirty="0"/>
              <a:t> about how she and the Prevention Research Center at Tulane University School of Public Health and Tropical Medicine reach out to journalists.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Naomi:</a:t>
            </a:r>
            <a:r>
              <a:rPr lang="en-US" b="1" baseline="0" dirty="0"/>
              <a:t> </a:t>
            </a:r>
            <a:r>
              <a:rPr lang="en-US" sz="1200" i="1" kern="1200" dirty="0">
                <a:solidFill>
                  <a:schemeClr val="tx1"/>
                </a:solidFill>
                <a:effectLst/>
                <a:latin typeface="+mn-lt"/>
                <a:ea typeface="+mn-ea"/>
                <a:cs typeface="+mn-cs"/>
              </a:rPr>
              <a:t>When I was a reporter I generally didn’t like cold calls to my desk. If I was at my desk it was because I was writing a story (and the deadline was always looming) or I was desperately trying to reach sources. Now that I’m on the public relations/communications side, I generally don’t reach out to media unless I will for sure have someone lined up to talk to them or the topic is one we have direct information about. I have reached out to reporters – and had them reach out to me – over Twitter. But overall, I have found that going through the Tulane University public relations office is one of the best elements of a solid pitch. Our public relations office has longtime relationships with the media and the media expects to receive press releases from them. For example. a journalist I don’t know may overlook my email but not if it’s from an established organization like Tulane. Another element to a solid pitch is tying the story to other windows of opportunity, such as something currently happening in the community. For example, we had a project called the </a:t>
            </a:r>
            <a:r>
              <a:rPr lang="en-US" sz="1200" i="1" kern="1200" dirty="0" err="1">
                <a:solidFill>
                  <a:schemeClr val="tx1"/>
                </a:solidFill>
                <a:effectLst/>
                <a:latin typeface="+mn-lt"/>
                <a:ea typeface="+mn-ea"/>
                <a:cs typeface="+mn-cs"/>
              </a:rPr>
              <a:t>KidsWalk</a:t>
            </a:r>
            <a:r>
              <a:rPr lang="en-US" sz="1200" i="1" kern="1200" dirty="0">
                <a:solidFill>
                  <a:schemeClr val="tx1"/>
                </a:solidFill>
                <a:effectLst/>
                <a:latin typeface="+mn-lt"/>
                <a:ea typeface="+mn-ea"/>
                <a:cs typeface="+mn-cs"/>
              </a:rPr>
              <a:t> Coalition and as part of its mission we audited the safety or “walkability” of streets and sidewalks around New Orleans public schools. When we were getting ready to release an update to the first round of audit results, our initial plan was to publish it in December 2013. After some staffing changes, however, the report ended up not getting done till the summer and it was released right before school started. That timing ended up being ideal for media outlets looking for “back-to-school” stories.</a:t>
            </a:r>
          </a:p>
          <a:p>
            <a:endParaRPr lang="en-US" b="0" i="1" dirty="0"/>
          </a:p>
        </p:txBody>
      </p:sp>
      <p:sp>
        <p:nvSpPr>
          <p:cNvPr id="4" name="Slide Number Placeholder 3"/>
          <p:cNvSpPr>
            <a:spLocks noGrp="1"/>
          </p:cNvSpPr>
          <p:nvPr>
            <p:ph type="sldNum" sz="quarter" idx="10"/>
          </p:nvPr>
        </p:nvSpPr>
        <p:spPr/>
        <p:txBody>
          <a:bodyPr/>
          <a:lstStyle/>
          <a:p>
            <a:fld id="{28A18788-1922-4F6B-B003-50EA3DC92177}" type="slidenum">
              <a:rPr lang="en-US" smtClean="0"/>
              <a:t>93</a:t>
            </a:fld>
            <a:endParaRPr lang="en-US"/>
          </a:p>
        </p:txBody>
      </p:sp>
    </p:spTree>
    <p:extLst>
      <p:ext uri="{BB962C8B-B14F-4D97-AF65-F5344CB8AC3E}">
        <p14:creationId xmlns:p14="http://schemas.microsoft.com/office/powerpoint/2010/main" val="230141047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Now that you’ve</a:t>
            </a:r>
            <a:r>
              <a:rPr lang="en-US" b="0" baseline="0" dirty="0"/>
              <a:t> initiated contact with journalists, you want to continue to build and maintain relationships with them. According to the National Cancer Institute, to get continuing coverage of your program, you must develop an ongoing relationship with the media. The following steps can help ensure continuing media coverage: develop a plan for periodic media coverage, identify and train media spokespeople, track media coverage, capitalize breaking news, capitalize national and global health observances, and capitalize on windows of opportunity. Let’s look at each of these more closely.</a:t>
            </a:r>
          </a:p>
        </p:txBody>
      </p:sp>
      <p:sp>
        <p:nvSpPr>
          <p:cNvPr id="4" name="Slide Number Placeholder 3"/>
          <p:cNvSpPr>
            <a:spLocks noGrp="1"/>
          </p:cNvSpPr>
          <p:nvPr>
            <p:ph type="sldNum" sz="quarter" idx="10"/>
          </p:nvPr>
        </p:nvSpPr>
        <p:spPr/>
        <p:txBody>
          <a:bodyPr/>
          <a:lstStyle/>
          <a:p>
            <a:fld id="{28A18788-1922-4F6B-B003-50EA3DC92177}" type="slidenum">
              <a:rPr lang="en-US" smtClean="0"/>
              <a:t>94</a:t>
            </a:fld>
            <a:endParaRPr lang="en-US"/>
          </a:p>
        </p:txBody>
      </p:sp>
    </p:spTree>
    <p:extLst>
      <p:ext uri="{BB962C8B-B14F-4D97-AF65-F5344CB8AC3E}">
        <p14:creationId xmlns:p14="http://schemas.microsoft.com/office/powerpoint/2010/main" val="230141047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first is to develop a plan for periodic media coverage of your program and make your program newsworthy: Your plan should include your program’s objectives; the messages you want to communicate to the media, including why your program or message deserves coverage, any promotional activities you plan to sponsor; and schedule a media contact,</a:t>
            </a:r>
            <a:r>
              <a:rPr lang="en-US" b="0" baseline="0" dirty="0"/>
              <a:t> such as </a:t>
            </a:r>
            <a:r>
              <a:rPr lang="en-US" b="0" dirty="0"/>
              <a:t>when it will occur and who will initiate it. </a:t>
            </a:r>
          </a:p>
        </p:txBody>
      </p:sp>
      <p:sp>
        <p:nvSpPr>
          <p:cNvPr id="4" name="Slide Number Placeholder 3"/>
          <p:cNvSpPr>
            <a:spLocks noGrp="1"/>
          </p:cNvSpPr>
          <p:nvPr>
            <p:ph type="sldNum" sz="quarter" idx="10"/>
          </p:nvPr>
        </p:nvSpPr>
        <p:spPr/>
        <p:txBody>
          <a:bodyPr/>
          <a:lstStyle/>
          <a:p>
            <a:fld id="{28A18788-1922-4F6B-B003-50EA3DC92177}" type="slidenum">
              <a:rPr lang="en-US" smtClean="0"/>
              <a:t>95</a:t>
            </a:fld>
            <a:endParaRPr lang="en-US"/>
          </a:p>
        </p:txBody>
      </p:sp>
    </p:spTree>
    <p:extLst>
      <p:ext uri="{BB962C8B-B14F-4D97-AF65-F5344CB8AC3E}">
        <p14:creationId xmlns:p14="http://schemas.microsoft.com/office/powerpoint/2010/main" val="230141047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The </a:t>
            </a:r>
            <a:r>
              <a:rPr lang="en-US" b="0" baseline="0" dirty="0"/>
              <a:t>second step is to i</a:t>
            </a:r>
            <a:r>
              <a:rPr lang="en-US" b="0" dirty="0"/>
              <a:t>dentify and train media spokespeople: It is a good idea to select no more than three spokespeople. Be sure that all of them are providing the same information about your program by giving them written talking points</a:t>
            </a:r>
            <a:r>
              <a:rPr lang="en-US" b="0" baseline="0" dirty="0"/>
              <a:t> and receive media training.</a:t>
            </a:r>
            <a:r>
              <a:rPr lang="en-US" b="0" dirty="0"/>
              <a:t> The media usually prefer spokespersons with authority in your organization. The person who regularly handles media relations may not have that status. Some spokespersons will be savvy about working with the media and need only a briefing on your program. Others may need training on how to give interviews, respond to media queries during crisis or “bad news” situation, or how to be effective on TV or radio.</a:t>
            </a:r>
          </a:p>
          <a:p>
            <a:endParaRPr lang="en-US" b="0" dirty="0"/>
          </a:p>
          <a:p>
            <a:r>
              <a:rPr lang="en-US" baseline="0" dirty="0"/>
              <a:t>Let’s now hear from Naomi </a:t>
            </a:r>
            <a:r>
              <a:rPr lang="en-US" baseline="0" dirty="0" err="1"/>
              <a:t>Englar</a:t>
            </a:r>
            <a:r>
              <a:rPr lang="en-US" baseline="0" dirty="0"/>
              <a:t> about how she and the Prevention Research Center at Tulane University School of Public Health and Tropical Medicine prepare to talk to journalists.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Naomi:</a:t>
            </a:r>
            <a:r>
              <a:rPr lang="en-US" b="1" baseline="0" dirty="0"/>
              <a:t> </a:t>
            </a:r>
            <a:r>
              <a:rPr lang="en-US" sz="1200" i="1" kern="1200" dirty="0">
                <a:solidFill>
                  <a:schemeClr val="tx1"/>
                </a:solidFill>
                <a:effectLst/>
                <a:latin typeface="+mn-lt"/>
                <a:ea typeface="+mn-ea"/>
                <a:cs typeface="+mn-cs"/>
              </a:rPr>
              <a:t>Journalists are looking to cultivate sources, people they can trust to be knowledgeable on a variety of issues and dependable to answer their phone or email. So be willing to have conversations with reporters – not just about your latest study or campaign or breakthrough, but about your field of work as a whole. I know this is intimidating for health professionals who focus on one aspect of a field. But remember that you are experts on the entire field and you have a much better understanding of the evidence base than the average person.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28A18788-1922-4F6B-B003-50EA3DC92177}" type="slidenum">
              <a:rPr lang="en-US" smtClean="0"/>
              <a:t>96</a:t>
            </a:fld>
            <a:endParaRPr lang="en-US"/>
          </a:p>
        </p:txBody>
      </p:sp>
    </p:spTree>
    <p:extLst>
      <p:ext uri="{BB962C8B-B14F-4D97-AF65-F5344CB8AC3E}">
        <p14:creationId xmlns:p14="http://schemas.microsoft.com/office/powerpoint/2010/main" val="230141047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The third step is to t</a:t>
            </a:r>
            <a:r>
              <a:rPr lang="en-US" b="0" dirty="0"/>
              <a:t>rack media coverage: This includes coverage of issues generated by your media relations efforts as well as coverage that occurs independently. Monitoring all types of coverage can provide important process evaluation data. It will enable you to identify and take steps to correct misstatements and errors, determine the impact of your media activities and whether changes are needed, identify other media representatives that</a:t>
            </a:r>
            <a:r>
              <a:rPr lang="en-US" b="0" baseline="0" dirty="0"/>
              <a:t> </a:t>
            </a:r>
            <a:r>
              <a:rPr lang="en-US" b="0" dirty="0"/>
              <a:t>are interested in your issue, and find out whether your organization is being overlooked. Media coverage can be measured in terms of quantity,</a:t>
            </a:r>
            <a:r>
              <a:rPr lang="en-US" b="0" baseline="0" dirty="0"/>
              <a:t> such as </a:t>
            </a:r>
            <a:r>
              <a:rPr lang="en-US" b="0" dirty="0"/>
              <a:t>how much space a</a:t>
            </a:r>
            <a:r>
              <a:rPr lang="en-US" b="0" baseline="0" dirty="0"/>
              <a:t> </a:t>
            </a:r>
            <a:r>
              <a:rPr lang="en-US" b="0" dirty="0"/>
              <a:t>story gets and how often stories</a:t>
            </a:r>
            <a:r>
              <a:rPr lang="en-US" b="0" baseline="0" dirty="0"/>
              <a:t> are</a:t>
            </a:r>
            <a:r>
              <a:rPr lang="en-US" b="0" dirty="0"/>
              <a:t> published; prominence,</a:t>
            </a:r>
            <a:r>
              <a:rPr lang="en-US" b="0" baseline="0" dirty="0"/>
              <a:t> such as whether it appears on a front page or not</a:t>
            </a:r>
            <a:r>
              <a:rPr lang="en-US" b="0" dirty="0"/>
              <a:t>; slant,</a:t>
            </a:r>
            <a:r>
              <a:rPr lang="en-US" b="0" baseline="0" dirty="0"/>
              <a:t> or whether the </a:t>
            </a:r>
            <a:r>
              <a:rPr lang="en-US" b="0" dirty="0"/>
              <a:t>coverage is positive or negative; accuracy of content; and type of story,</a:t>
            </a:r>
            <a:r>
              <a:rPr lang="en-US" b="0" baseline="0" dirty="0"/>
              <a:t> such as whether t</a:t>
            </a:r>
            <a:r>
              <a:rPr lang="en-US" b="0" dirty="0"/>
              <a:t>he story is an editorial or hard news. </a:t>
            </a:r>
          </a:p>
          <a:p>
            <a:endParaRPr lang="en-US" b="0" dirty="0"/>
          </a:p>
        </p:txBody>
      </p:sp>
      <p:sp>
        <p:nvSpPr>
          <p:cNvPr id="4" name="Slide Number Placeholder 3"/>
          <p:cNvSpPr>
            <a:spLocks noGrp="1"/>
          </p:cNvSpPr>
          <p:nvPr>
            <p:ph type="sldNum" sz="quarter" idx="10"/>
          </p:nvPr>
        </p:nvSpPr>
        <p:spPr/>
        <p:txBody>
          <a:bodyPr/>
          <a:lstStyle/>
          <a:p>
            <a:fld id="{28A18788-1922-4F6B-B003-50EA3DC92177}" type="slidenum">
              <a:rPr lang="en-US" smtClean="0"/>
              <a:t>97</a:t>
            </a:fld>
            <a:endParaRPr lang="en-US"/>
          </a:p>
        </p:txBody>
      </p:sp>
    </p:spTree>
    <p:extLst>
      <p:ext uri="{BB962C8B-B14F-4D97-AF65-F5344CB8AC3E}">
        <p14:creationId xmlns:p14="http://schemas.microsoft.com/office/powerpoint/2010/main" val="230141047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The fourth is c</a:t>
            </a:r>
            <a:r>
              <a:rPr lang="en-US" b="0" dirty="0"/>
              <a:t>apitalizing on breaking news.</a:t>
            </a:r>
            <a:r>
              <a:rPr lang="en-US" b="0" baseline="0" dirty="0"/>
              <a:t> </a:t>
            </a:r>
            <a:r>
              <a:rPr lang="en-US" b="0" dirty="0"/>
              <a:t>When something happens that is related to your program, call news outlets and offer them an expert opinion. If a negative event</a:t>
            </a:r>
            <a:r>
              <a:rPr lang="en-US" b="0" baseline="0" dirty="0"/>
              <a:t> </a:t>
            </a:r>
            <a:r>
              <a:rPr lang="en-US" b="0" dirty="0"/>
              <a:t>occurs, take the opportunity to explain how the changes advocated by your organization could help prevent similar problems in the future. For example, when the story about traces of poisonous substances in Chilean grapes received widespread coverage, tobacco control activists used the event to point out that larger amounts of those same substances are found in a single cigarette.</a:t>
            </a:r>
          </a:p>
          <a:p>
            <a:endParaRPr lang="en-US" b="0" dirty="0"/>
          </a:p>
          <a:p>
            <a:r>
              <a:rPr lang="en-US" baseline="0" dirty="0"/>
              <a:t>Let’s now hear from Naomi </a:t>
            </a:r>
            <a:r>
              <a:rPr lang="en-US" baseline="0" dirty="0" err="1"/>
              <a:t>Englar</a:t>
            </a:r>
            <a:r>
              <a:rPr lang="en-US" baseline="0" dirty="0"/>
              <a:t> about what she and the Prevention Research Center at Tulane University School of Public Health and Tropical Medicine do if they are approached by journalists about a difficult or divisive topic.</a:t>
            </a:r>
          </a:p>
          <a:p>
            <a:endParaRPr lang="en-US" baseline="0" dirty="0"/>
          </a:p>
          <a:p>
            <a:r>
              <a:rPr lang="en-US" b="1" dirty="0"/>
              <a:t>Naomi:</a:t>
            </a:r>
            <a:r>
              <a:rPr lang="en-US" b="1" baseline="0" dirty="0"/>
              <a:t> </a:t>
            </a:r>
            <a:r>
              <a:rPr lang="en-US" sz="1200" i="1" kern="1200" dirty="0">
                <a:solidFill>
                  <a:schemeClr val="tx1"/>
                </a:solidFill>
                <a:effectLst/>
                <a:latin typeface="+mn-lt"/>
                <a:ea typeface="+mn-ea"/>
                <a:cs typeface="+mn-cs"/>
              </a:rPr>
              <a:t>In terms of building relationships with journalists, it’s OK to set boundaries with them. If you aren’t available or don’t feel comfortable to respond to a request for comment, you can tell them that. But always try to refer them to someone who may be a good resource. If you interview with a journalist, you can ask them to send you the direct quotes they plan to use for you – but I suggest you ask for this sparingly. Do not ignore a journalist or wait to respond to their call or email until the next day. This is not good for relationship building. Reporters work under deadlines, and for most, this is not something they can control. Any response is appreciated, and you’ll be remembered in the future as someone who was courteous and helpful.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b="0" dirty="0"/>
          </a:p>
        </p:txBody>
      </p:sp>
      <p:sp>
        <p:nvSpPr>
          <p:cNvPr id="4" name="Slide Number Placeholder 3"/>
          <p:cNvSpPr>
            <a:spLocks noGrp="1"/>
          </p:cNvSpPr>
          <p:nvPr>
            <p:ph type="sldNum" sz="quarter" idx="10"/>
          </p:nvPr>
        </p:nvSpPr>
        <p:spPr/>
        <p:txBody>
          <a:bodyPr/>
          <a:lstStyle/>
          <a:p>
            <a:fld id="{28A18788-1922-4F6B-B003-50EA3DC92177}" type="slidenum">
              <a:rPr lang="en-US" smtClean="0"/>
              <a:t>98</a:t>
            </a:fld>
            <a:endParaRPr lang="en-US"/>
          </a:p>
        </p:txBody>
      </p:sp>
    </p:spTree>
    <p:extLst>
      <p:ext uri="{BB962C8B-B14F-4D97-AF65-F5344CB8AC3E}">
        <p14:creationId xmlns:p14="http://schemas.microsoft.com/office/powerpoint/2010/main" val="230141047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Similarly, the fifth step is c</a:t>
            </a:r>
            <a:r>
              <a:rPr lang="en-US" b="0" dirty="0"/>
              <a:t>apitalizing on national and global health observances. There are countless awareness days, weeks and months throughout the year that are designed to raise awareness of diseases and healthy behaviors and fundraise for research into the cause, prevention, diagnosis, treatment, survivorship and cure. Perhaps the most ubiquitous awareness month is Breast Cancer Awareness Month in October with the symbol of the pink ribbon. Others include Melanoma/Skin Cancer Awareness Month in May, World Cancer Day on February 4th and Colorectal Cancer Awareness Month in March, to name a few. Health issues receive significant media coverage during these months, which is a great opportunity to highlight your organization’s work pertaining to that topic.</a:t>
            </a:r>
          </a:p>
          <a:p>
            <a:endParaRPr lang="en-US" b="0" dirty="0"/>
          </a:p>
        </p:txBody>
      </p:sp>
      <p:sp>
        <p:nvSpPr>
          <p:cNvPr id="4" name="Slide Number Placeholder 3"/>
          <p:cNvSpPr>
            <a:spLocks noGrp="1"/>
          </p:cNvSpPr>
          <p:nvPr>
            <p:ph type="sldNum" sz="quarter" idx="10"/>
          </p:nvPr>
        </p:nvSpPr>
        <p:spPr/>
        <p:txBody>
          <a:bodyPr/>
          <a:lstStyle/>
          <a:p>
            <a:fld id="{28A18788-1922-4F6B-B003-50EA3DC92177}" type="slidenum">
              <a:rPr lang="en-US" smtClean="0"/>
              <a:t>99</a:t>
            </a:fld>
            <a:endParaRPr lang="en-US"/>
          </a:p>
        </p:txBody>
      </p:sp>
    </p:spTree>
    <p:extLst>
      <p:ext uri="{BB962C8B-B14F-4D97-AF65-F5344CB8AC3E}">
        <p14:creationId xmlns:p14="http://schemas.microsoft.com/office/powerpoint/2010/main" val="230141047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Lastly, c</a:t>
            </a:r>
            <a:r>
              <a:rPr lang="en-US" b="0" dirty="0"/>
              <a:t>apitalize on windows of opportunity. When the Surgeon General releases a report or when state or federal governments pass health-related legislation, coverage surrounding pertinent health issues increases, which is another opportunity for your organization to showcase your work.</a:t>
            </a:r>
          </a:p>
          <a:p>
            <a:endParaRPr lang="en-US" b="0" dirty="0"/>
          </a:p>
          <a:p>
            <a:r>
              <a:rPr lang="en-US" baseline="0" dirty="0"/>
              <a:t>Let’s now hear from Naomi </a:t>
            </a:r>
            <a:r>
              <a:rPr lang="en-US" baseline="0" dirty="0" err="1"/>
              <a:t>Englar</a:t>
            </a:r>
            <a:r>
              <a:rPr lang="en-US" baseline="0" dirty="0"/>
              <a:t> about how she and the Prevention Research Center at Tulane University School of Public Health and Tropical Medicine capitalize on windows of opportunity for health communication.</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Naomi:</a:t>
            </a:r>
            <a:r>
              <a:rPr lang="en-US" b="1" baseline="0" dirty="0"/>
              <a:t> </a:t>
            </a:r>
            <a:r>
              <a:rPr lang="en-US" sz="1200" i="1" kern="1200" dirty="0">
                <a:solidFill>
                  <a:schemeClr val="tx1"/>
                </a:solidFill>
                <a:effectLst/>
                <a:latin typeface="+mn-lt"/>
                <a:ea typeface="+mn-ea"/>
                <a:cs typeface="+mn-cs"/>
              </a:rPr>
              <a:t>In New Orleans, a barrier we experience in pitching health related stories to journalists is that our area of public health is often overlooked for more timely stories of crime, government spending, community revitalization/economic development and local arts and culture. So a way we overcome this barrier is by integrating our messages about how our environment and surroundings influence our health into these other issues and topics.</a:t>
            </a:r>
            <a:r>
              <a:rPr lang="en-US" sz="1200" i="1" kern="1200" baseline="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For example, New Orleans and Louisiana have high pedestrian and bicycle fatality rates. At the same time, we know that streets and sidewalks – when built safely and used properly – can encourage communities to be more active outdoors. So we often partner with transportation planners and engineers to work on street safety to lift up the message that safe streets have far-reaching benefits for the community. And I’ve found that bike and pedestrian groups want to align themselves with public health professionals because we have a unique perspective and set of skills. Specifically in New Orleans, we recently saw a child hit and killed while trying to cross the street to his school bus. This was a catalyst that unified local advocates, schools and city government to address school transportation safety – and they wanted data and research to inform what actions to take.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In another example, media often frame nutrition and healthy eating stories as focusing on the individual or family and how to create personal behavior change, such as through personal tips or programming available in the community. The Prevention and Research Center at Tulane University is looking at the impact of systems or societal level changes on diet. We work on food access – a very wonky term – that describes the connection between our diets and the foods available around us. We have found that partnering with the local food movement and food justice advocates to be advantageous because our goals for equitable food systems align quite well. </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28A18788-1922-4F6B-B003-50EA3DC92177}" type="slidenum">
              <a:rPr lang="en-US" smtClean="0"/>
              <a:t>100</a:t>
            </a:fld>
            <a:endParaRPr lang="en-US"/>
          </a:p>
        </p:txBody>
      </p:sp>
    </p:spTree>
    <p:extLst>
      <p:ext uri="{BB962C8B-B14F-4D97-AF65-F5344CB8AC3E}">
        <p14:creationId xmlns:p14="http://schemas.microsoft.com/office/powerpoint/2010/main" val="2301410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61CE63-4291-4482-9865-66DA08F4BEB9}" type="datetimeFigureOut">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9B51A-F33D-44AE-B3A8-B493946ABE54}" type="slidenum">
              <a:rPr lang="en-US" smtClean="0"/>
              <a:t>‹#›</a:t>
            </a:fld>
            <a:endParaRPr lang="en-US"/>
          </a:p>
        </p:txBody>
      </p:sp>
    </p:spTree>
    <p:extLst>
      <p:ext uri="{BB962C8B-B14F-4D97-AF65-F5344CB8AC3E}">
        <p14:creationId xmlns:p14="http://schemas.microsoft.com/office/powerpoint/2010/main" val="524265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61CE63-4291-4482-9865-66DA08F4BEB9}" type="datetimeFigureOut">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9B51A-F33D-44AE-B3A8-B493946ABE54}" type="slidenum">
              <a:rPr lang="en-US" smtClean="0"/>
              <a:t>‹#›</a:t>
            </a:fld>
            <a:endParaRPr lang="en-US"/>
          </a:p>
        </p:txBody>
      </p:sp>
    </p:spTree>
    <p:extLst>
      <p:ext uri="{BB962C8B-B14F-4D97-AF65-F5344CB8AC3E}">
        <p14:creationId xmlns:p14="http://schemas.microsoft.com/office/powerpoint/2010/main" val="2600180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61CE63-4291-4482-9865-66DA08F4BEB9}" type="datetimeFigureOut">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9B51A-F33D-44AE-B3A8-B493946ABE54}" type="slidenum">
              <a:rPr lang="en-US" smtClean="0"/>
              <a:t>‹#›</a:t>
            </a:fld>
            <a:endParaRPr lang="en-US"/>
          </a:p>
        </p:txBody>
      </p:sp>
    </p:spTree>
    <p:extLst>
      <p:ext uri="{BB962C8B-B14F-4D97-AF65-F5344CB8AC3E}">
        <p14:creationId xmlns:p14="http://schemas.microsoft.com/office/powerpoint/2010/main" val="3633741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BFEDD8D-1FA5-4B01-B9B2-137CCD54EBB4}" type="datetimeFigureOut">
              <a:rPr lang="en-US" smtClean="0"/>
              <a:pPr/>
              <a:t>4/18/2025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A970D8F-82B6-4D83-BF6A-3D58D8F3B5D4}" type="slidenum">
              <a:rPr lang="en-US" smtClean="0"/>
              <a:pPr/>
              <a:t>‹#›</a:t>
            </a:fld>
            <a:endParaRPr lang="en-US"/>
          </a:p>
        </p:txBody>
      </p:sp>
    </p:spTree>
    <p:extLst>
      <p:ext uri="{BB962C8B-B14F-4D97-AF65-F5344CB8AC3E}">
        <p14:creationId xmlns:p14="http://schemas.microsoft.com/office/powerpoint/2010/main" val="3781970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2C00C-EF72-EDAB-4553-F9DF3EE1CC0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8E00625-A50E-0559-DB3D-13F7F23159C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73B25AF-2642-1910-CBFE-4C3ADF003F21}"/>
              </a:ext>
            </a:extLst>
          </p:cNvPr>
          <p:cNvSpPr>
            <a:spLocks noGrp="1"/>
          </p:cNvSpPr>
          <p:nvPr>
            <p:ph type="dt" sz="half" idx="10"/>
          </p:nvPr>
        </p:nvSpPr>
        <p:spPr/>
        <p:txBody>
          <a:bodyPr/>
          <a:lstStyle/>
          <a:p>
            <a:pPr defTabSz="685800"/>
            <a:fld id="{8E8277B4-E56C-4D1B-9A9F-2F16D528C1A3}" type="datetimeFigureOut">
              <a:rPr lang="en-US" smtClean="0">
                <a:solidFill>
                  <a:prstClr val="black">
                    <a:tint val="82000"/>
                  </a:prstClr>
                </a:solidFill>
              </a:rPr>
              <a:pPr defTabSz="685800"/>
              <a:t>4/18/2025</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37EC6E93-7A0E-774F-CCAB-A21DF1903FC2}"/>
              </a:ext>
            </a:extLst>
          </p:cNvPr>
          <p:cNvSpPr>
            <a:spLocks noGrp="1"/>
          </p:cNvSpPr>
          <p:nvPr>
            <p:ph type="ftr" sz="quarter" idx="11"/>
          </p:nvPr>
        </p:nvSpPr>
        <p:spPr/>
        <p:txBody>
          <a:bodyPr/>
          <a:lstStyle/>
          <a:p>
            <a:pPr defTabSz="685800"/>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6EED517D-BC53-F251-9F7F-1AEAC9C1A8A1}"/>
              </a:ext>
            </a:extLst>
          </p:cNvPr>
          <p:cNvSpPr>
            <a:spLocks noGrp="1"/>
          </p:cNvSpPr>
          <p:nvPr>
            <p:ph type="sldNum" sz="quarter" idx="12"/>
          </p:nvPr>
        </p:nvSpPr>
        <p:spPr/>
        <p:txBody>
          <a:bodyPr/>
          <a:lstStyle/>
          <a:p>
            <a:pPr defTabSz="685800"/>
            <a:fld id="{53378E6D-65B6-41C2-8515-2F1633BF0193}" type="slidenum">
              <a:rPr lang="en-US" smtClean="0">
                <a:solidFill>
                  <a:prstClr val="black">
                    <a:tint val="82000"/>
                  </a:prstClr>
                </a:solidFill>
              </a:rPr>
              <a:pPr defTabSz="685800"/>
              <a:t>‹#›</a:t>
            </a:fld>
            <a:endParaRPr lang="en-US">
              <a:solidFill>
                <a:prstClr val="black">
                  <a:tint val="82000"/>
                </a:prstClr>
              </a:solidFill>
            </a:endParaRPr>
          </a:p>
        </p:txBody>
      </p:sp>
    </p:spTree>
    <p:extLst>
      <p:ext uri="{BB962C8B-B14F-4D97-AF65-F5344CB8AC3E}">
        <p14:creationId xmlns:p14="http://schemas.microsoft.com/office/powerpoint/2010/main" val="3854241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61CE63-4291-4482-9865-66DA08F4BEB9}" type="datetimeFigureOut">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9B51A-F33D-44AE-B3A8-B493946ABE54}" type="slidenum">
              <a:rPr lang="en-US" smtClean="0"/>
              <a:t>‹#›</a:t>
            </a:fld>
            <a:endParaRPr lang="en-US"/>
          </a:p>
        </p:txBody>
      </p:sp>
    </p:spTree>
    <p:extLst>
      <p:ext uri="{BB962C8B-B14F-4D97-AF65-F5344CB8AC3E}">
        <p14:creationId xmlns:p14="http://schemas.microsoft.com/office/powerpoint/2010/main" val="2076750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61CE63-4291-4482-9865-66DA08F4BEB9}" type="datetimeFigureOut">
              <a:rPr lang="en-US" smtClean="0"/>
              <a:t>4/18/2025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9B51A-F33D-44AE-B3A8-B493946ABE54}" type="slidenum">
              <a:rPr lang="en-US" smtClean="0"/>
              <a:t>‹#›</a:t>
            </a:fld>
            <a:endParaRPr lang="en-US"/>
          </a:p>
        </p:txBody>
      </p:sp>
    </p:spTree>
    <p:extLst>
      <p:ext uri="{BB962C8B-B14F-4D97-AF65-F5344CB8AC3E}">
        <p14:creationId xmlns:p14="http://schemas.microsoft.com/office/powerpoint/2010/main" val="431924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61CE63-4291-4482-9865-66DA08F4BEB9}" type="datetimeFigureOut">
              <a:rPr lang="en-US" smtClean="0"/>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C9B51A-F33D-44AE-B3A8-B493946ABE54}" type="slidenum">
              <a:rPr lang="en-US" smtClean="0"/>
              <a:t>‹#›</a:t>
            </a:fld>
            <a:endParaRPr lang="en-US"/>
          </a:p>
        </p:txBody>
      </p:sp>
    </p:spTree>
    <p:extLst>
      <p:ext uri="{BB962C8B-B14F-4D97-AF65-F5344CB8AC3E}">
        <p14:creationId xmlns:p14="http://schemas.microsoft.com/office/powerpoint/2010/main" val="3541182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61CE63-4291-4482-9865-66DA08F4BEB9}" type="datetimeFigureOut">
              <a:rPr lang="en-US" smtClean="0"/>
              <a:t>4/18/2025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C9B51A-F33D-44AE-B3A8-B493946ABE54}" type="slidenum">
              <a:rPr lang="en-US" smtClean="0"/>
              <a:t>‹#›</a:t>
            </a:fld>
            <a:endParaRPr lang="en-US"/>
          </a:p>
        </p:txBody>
      </p:sp>
    </p:spTree>
    <p:extLst>
      <p:ext uri="{BB962C8B-B14F-4D97-AF65-F5344CB8AC3E}">
        <p14:creationId xmlns:p14="http://schemas.microsoft.com/office/powerpoint/2010/main" val="3970433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61CE63-4291-4482-9865-66DA08F4BEB9}" type="datetimeFigureOut">
              <a:rPr lang="en-US" smtClean="0"/>
              <a:t>4/18/2025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C9B51A-F33D-44AE-B3A8-B493946ABE54}" type="slidenum">
              <a:rPr lang="en-US" smtClean="0"/>
              <a:t>‹#›</a:t>
            </a:fld>
            <a:endParaRPr lang="en-US"/>
          </a:p>
        </p:txBody>
      </p:sp>
    </p:spTree>
    <p:extLst>
      <p:ext uri="{BB962C8B-B14F-4D97-AF65-F5344CB8AC3E}">
        <p14:creationId xmlns:p14="http://schemas.microsoft.com/office/powerpoint/2010/main" val="3387642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61CE63-4291-4482-9865-66DA08F4BEB9}" type="datetimeFigureOut">
              <a:rPr lang="en-US" smtClean="0"/>
              <a:t>4/18/2025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C9B51A-F33D-44AE-B3A8-B493946ABE54}" type="slidenum">
              <a:rPr lang="en-US" smtClean="0"/>
              <a:t>‹#›</a:t>
            </a:fld>
            <a:endParaRPr lang="en-US"/>
          </a:p>
        </p:txBody>
      </p:sp>
    </p:spTree>
    <p:extLst>
      <p:ext uri="{BB962C8B-B14F-4D97-AF65-F5344CB8AC3E}">
        <p14:creationId xmlns:p14="http://schemas.microsoft.com/office/powerpoint/2010/main" val="1101749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61CE63-4291-4482-9865-66DA08F4BEB9}" type="datetimeFigureOut">
              <a:rPr lang="en-US" smtClean="0"/>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C9B51A-F33D-44AE-B3A8-B493946ABE54}" type="slidenum">
              <a:rPr lang="en-US" smtClean="0"/>
              <a:t>‹#›</a:t>
            </a:fld>
            <a:endParaRPr lang="en-US"/>
          </a:p>
        </p:txBody>
      </p:sp>
    </p:spTree>
    <p:extLst>
      <p:ext uri="{BB962C8B-B14F-4D97-AF65-F5344CB8AC3E}">
        <p14:creationId xmlns:p14="http://schemas.microsoft.com/office/powerpoint/2010/main" val="963734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61CE63-4291-4482-9865-66DA08F4BEB9}" type="datetimeFigureOut">
              <a:rPr lang="en-US" smtClean="0"/>
              <a:t>4/18/2025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C9B51A-F33D-44AE-B3A8-B493946ABE54}" type="slidenum">
              <a:rPr lang="en-US" smtClean="0"/>
              <a:t>‹#›</a:t>
            </a:fld>
            <a:endParaRPr lang="en-US"/>
          </a:p>
        </p:txBody>
      </p:sp>
    </p:spTree>
    <p:extLst>
      <p:ext uri="{BB962C8B-B14F-4D97-AF65-F5344CB8AC3E}">
        <p14:creationId xmlns:p14="http://schemas.microsoft.com/office/powerpoint/2010/main" val="3155219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61CE63-4291-4482-9865-66DA08F4BEB9}" type="datetimeFigureOut">
              <a:rPr lang="en-US" smtClean="0"/>
              <a:t>4/18/2025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C9B51A-F33D-44AE-B3A8-B493946ABE54}" type="slidenum">
              <a:rPr lang="en-US" smtClean="0"/>
              <a:t>‹#›</a:t>
            </a:fld>
            <a:endParaRPr lang="en-US"/>
          </a:p>
        </p:txBody>
      </p:sp>
    </p:spTree>
    <p:extLst>
      <p:ext uri="{BB962C8B-B14F-4D97-AF65-F5344CB8AC3E}">
        <p14:creationId xmlns:p14="http://schemas.microsoft.com/office/powerpoint/2010/main" val="3824212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696EA9-500D-5C0E-1121-5B55B262AC6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44DA46-9976-2C08-A507-00BC27B1BF7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1684D7-775B-8CB7-48BC-B109A2B43AC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8E8277B4-E56C-4D1B-9A9F-2F16D528C1A3}" type="datetimeFigureOut">
              <a:rPr lang="en-US" smtClean="0"/>
              <a:t>4/18/2025</a:t>
            </a:fld>
            <a:endParaRPr lang="en-US"/>
          </a:p>
        </p:txBody>
      </p:sp>
      <p:sp>
        <p:nvSpPr>
          <p:cNvPr id="5" name="Footer Placeholder 4">
            <a:extLst>
              <a:ext uri="{FF2B5EF4-FFF2-40B4-BE49-F238E27FC236}">
                <a16:creationId xmlns:a16="http://schemas.microsoft.com/office/drawing/2014/main" id="{3A9B3947-C055-5DDA-25F7-0D03D2D9B3E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6CBECFF-7A16-915B-9039-687B8C81462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53378E6D-65B6-41C2-8515-2F1633BF0193}" type="slidenum">
              <a:rPr lang="en-US" smtClean="0"/>
              <a:t>‹#›</a:t>
            </a:fld>
            <a:endParaRPr lang="en-US"/>
          </a:p>
        </p:txBody>
      </p:sp>
    </p:spTree>
    <p:extLst>
      <p:ext uri="{BB962C8B-B14F-4D97-AF65-F5344CB8AC3E}">
        <p14:creationId xmlns:p14="http://schemas.microsoft.com/office/powerpoint/2010/main" val="3568528006"/>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me.smhs.gwu.edu/gw-cancer-center-/content/communication-training-comprehensive-cancer-control-ccc-professionals-101-media-planning-and" TargetMode="External"/><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hyperlink" Target="mailto:cancercontrol@gwu.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00.xml.rels><?xml version="1.0" encoding="UTF-8" standalone="yes"?>
<Relationships xmlns="http://schemas.openxmlformats.org/package/2006/relationships"><Relationship Id="rId8" Type="http://schemas.microsoft.com/office/2007/relationships/diagramDrawing" Target="../diagrams/drawing27.xml"/><Relationship Id="rId3" Type="http://schemas.openxmlformats.org/officeDocument/2006/relationships/image" Target="../media/image2.png"/><Relationship Id="rId7" Type="http://schemas.openxmlformats.org/officeDocument/2006/relationships/diagramColors" Target="../diagrams/colors27.xml"/><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diagramQuickStyle" Target="../diagrams/quickStyle27.xml"/><Relationship Id="rId5" Type="http://schemas.openxmlformats.org/officeDocument/2006/relationships/diagramLayout" Target="../diagrams/layout27.xml"/><Relationship Id="rId4" Type="http://schemas.openxmlformats.org/officeDocument/2006/relationships/diagramData" Target="../diagrams/data27.xml"/><Relationship Id="rId9" Type="http://schemas.openxmlformats.org/officeDocument/2006/relationships/image" Target="../media/image74.jpeg"/></Relationships>
</file>

<file path=ppt/slides/_rels/slide101.xml.rels><?xml version="1.0" encoding="UTF-8" standalone="yes"?>
<Relationships xmlns="http://schemas.openxmlformats.org/package/2006/relationships"><Relationship Id="rId8" Type="http://schemas.openxmlformats.org/officeDocument/2006/relationships/diagramColors" Target="../diagrams/colors28.xml"/><Relationship Id="rId3" Type="http://schemas.openxmlformats.org/officeDocument/2006/relationships/image" Target="../media/image2.png"/><Relationship Id="rId7" Type="http://schemas.openxmlformats.org/officeDocument/2006/relationships/diagramQuickStyle" Target="../diagrams/quickStyle28.xml"/><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diagramLayout" Target="../diagrams/layout28.xml"/><Relationship Id="rId5" Type="http://schemas.openxmlformats.org/officeDocument/2006/relationships/diagramData" Target="../diagrams/data28.xml"/><Relationship Id="rId4" Type="http://schemas.openxmlformats.org/officeDocument/2006/relationships/image" Target="../media/image6.png"/><Relationship Id="rId9" Type="http://schemas.microsoft.com/office/2007/relationships/diagramDrawing" Target="../diagrams/drawing28.xml"/></Relationships>
</file>

<file path=ppt/slides/_rels/slide102.xml.rels><?xml version="1.0" encoding="UTF-8" standalone="yes"?>
<Relationships xmlns="http://schemas.openxmlformats.org/package/2006/relationships"><Relationship Id="rId8" Type="http://schemas.openxmlformats.org/officeDocument/2006/relationships/diagramColors" Target="../diagrams/colors29.xml"/><Relationship Id="rId3" Type="http://schemas.openxmlformats.org/officeDocument/2006/relationships/image" Target="../media/image2.png"/><Relationship Id="rId7" Type="http://schemas.openxmlformats.org/officeDocument/2006/relationships/diagramQuickStyle" Target="../diagrams/quickStyle29.xml"/><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diagramLayout" Target="../diagrams/layout29.xml"/><Relationship Id="rId5" Type="http://schemas.openxmlformats.org/officeDocument/2006/relationships/diagramData" Target="../diagrams/data29.xml"/><Relationship Id="rId4" Type="http://schemas.openxmlformats.org/officeDocument/2006/relationships/image" Target="../media/image6.png"/><Relationship Id="rId9" Type="http://schemas.microsoft.com/office/2007/relationships/diagramDrawing" Target="../diagrams/drawing29.xml"/></Relationships>
</file>

<file path=ppt/slides/_rels/slide103.xml.rels><?xml version="1.0" encoding="UTF-8" standalone="yes"?>
<Relationships xmlns="http://schemas.openxmlformats.org/package/2006/relationships"><Relationship Id="rId8" Type="http://schemas.microsoft.com/office/2007/relationships/diagramDrawing" Target="../diagrams/drawing30.xml"/><Relationship Id="rId3" Type="http://schemas.openxmlformats.org/officeDocument/2006/relationships/image" Target="../media/image2.png"/><Relationship Id="rId7" Type="http://schemas.openxmlformats.org/officeDocument/2006/relationships/diagramColors" Target="../diagrams/colors30.xml"/><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diagramQuickStyle" Target="../diagrams/quickStyle30.xml"/><Relationship Id="rId5" Type="http://schemas.openxmlformats.org/officeDocument/2006/relationships/diagramLayout" Target="../diagrams/layout30.xml"/><Relationship Id="rId4" Type="http://schemas.openxmlformats.org/officeDocument/2006/relationships/diagramData" Target="../diagrams/data30.xml"/></Relationships>
</file>

<file path=ppt/slides/_rels/slide104.xml.rels><?xml version="1.0" encoding="UTF-8" standalone="yes"?>
<Relationships xmlns="http://schemas.openxmlformats.org/package/2006/relationships"><Relationship Id="rId8" Type="http://schemas.microsoft.com/office/2007/relationships/diagramDrawing" Target="../diagrams/drawing31.xml"/><Relationship Id="rId3" Type="http://schemas.openxmlformats.org/officeDocument/2006/relationships/image" Target="../media/image2.png"/><Relationship Id="rId7" Type="http://schemas.openxmlformats.org/officeDocument/2006/relationships/diagramColors" Target="../diagrams/colors31.xml"/><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diagramQuickStyle" Target="../diagrams/quickStyle31.xml"/><Relationship Id="rId5" Type="http://schemas.openxmlformats.org/officeDocument/2006/relationships/diagramLayout" Target="../diagrams/layout31.xml"/><Relationship Id="rId4" Type="http://schemas.openxmlformats.org/officeDocument/2006/relationships/diagramData" Target="../diagrams/data31.xml"/></Relationships>
</file>

<file path=ppt/slides/_rels/slide105.xml.rels><?xml version="1.0" encoding="UTF-8" standalone="yes"?>
<Relationships xmlns="http://schemas.openxmlformats.org/package/2006/relationships"><Relationship Id="rId8" Type="http://schemas.microsoft.com/office/2007/relationships/diagramDrawing" Target="../diagrams/drawing32.xml"/><Relationship Id="rId3" Type="http://schemas.openxmlformats.org/officeDocument/2006/relationships/image" Target="../media/image2.png"/><Relationship Id="rId7" Type="http://schemas.openxmlformats.org/officeDocument/2006/relationships/diagramColors" Target="../diagrams/colors32.xml"/><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diagramQuickStyle" Target="../diagrams/quickStyle32.xml"/><Relationship Id="rId5" Type="http://schemas.openxmlformats.org/officeDocument/2006/relationships/diagramLayout" Target="../diagrams/layout32.xml"/><Relationship Id="rId4" Type="http://schemas.openxmlformats.org/officeDocument/2006/relationships/diagramData" Target="../diagrams/data32.xml"/></Relationships>
</file>

<file path=ppt/slides/_rels/slide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07.xml.rels><?xml version="1.0" encoding="UTF-8" standalone="yes"?>
<Relationships xmlns="http://schemas.openxmlformats.org/package/2006/relationships"><Relationship Id="rId8" Type="http://schemas.microsoft.com/office/2007/relationships/diagramDrawing" Target="../diagrams/drawing33.xml"/><Relationship Id="rId3" Type="http://schemas.openxmlformats.org/officeDocument/2006/relationships/image" Target="../media/image2.png"/><Relationship Id="rId7" Type="http://schemas.openxmlformats.org/officeDocument/2006/relationships/diagramColors" Target="../diagrams/colors33.xml"/><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diagramQuickStyle" Target="../diagrams/quickStyle33.xml"/><Relationship Id="rId5" Type="http://schemas.openxmlformats.org/officeDocument/2006/relationships/diagramLayout" Target="../diagrams/layout33.xml"/><Relationship Id="rId4" Type="http://schemas.openxmlformats.org/officeDocument/2006/relationships/diagramData" Target="../diagrams/data33.xml"/><Relationship Id="rId9" Type="http://schemas.openxmlformats.org/officeDocument/2006/relationships/image" Target="../media/image75.png"/></Relationships>
</file>

<file path=ppt/slides/_rels/slide108.xml.rels><?xml version="1.0" encoding="UTF-8" standalone="yes"?>
<Relationships xmlns="http://schemas.openxmlformats.org/package/2006/relationships"><Relationship Id="rId8" Type="http://schemas.microsoft.com/office/2007/relationships/diagramDrawing" Target="../diagrams/drawing34.xml"/><Relationship Id="rId3" Type="http://schemas.openxmlformats.org/officeDocument/2006/relationships/image" Target="../media/image2.png"/><Relationship Id="rId7" Type="http://schemas.openxmlformats.org/officeDocument/2006/relationships/diagramColors" Target="../diagrams/colors34.xml"/><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diagramQuickStyle" Target="../diagrams/quickStyle34.xml"/><Relationship Id="rId5" Type="http://schemas.openxmlformats.org/officeDocument/2006/relationships/diagramLayout" Target="../diagrams/layout34.xml"/><Relationship Id="rId4" Type="http://schemas.openxmlformats.org/officeDocument/2006/relationships/diagramData" Target="../diagrams/data34.xml"/><Relationship Id="rId9" Type="http://schemas.openxmlformats.org/officeDocument/2006/relationships/image" Target="../media/image75.png"/></Relationships>
</file>

<file path=ppt/slides/_rels/slide109.xml.rels><?xml version="1.0" encoding="UTF-8" standalone="yes"?>
<Relationships xmlns="http://schemas.openxmlformats.org/package/2006/relationships"><Relationship Id="rId8" Type="http://schemas.microsoft.com/office/2007/relationships/diagramDrawing" Target="../diagrams/drawing35.xml"/><Relationship Id="rId3" Type="http://schemas.openxmlformats.org/officeDocument/2006/relationships/image" Target="../media/image2.png"/><Relationship Id="rId7" Type="http://schemas.openxmlformats.org/officeDocument/2006/relationships/diagramColors" Target="../diagrams/colors35.xml"/><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diagramQuickStyle" Target="../diagrams/quickStyle35.xml"/><Relationship Id="rId5" Type="http://schemas.openxmlformats.org/officeDocument/2006/relationships/diagramLayout" Target="../diagrams/layout35.xml"/><Relationship Id="rId4" Type="http://schemas.openxmlformats.org/officeDocument/2006/relationships/diagramData" Target="../diagrams/data35.xml"/><Relationship Id="rId9" Type="http://schemas.openxmlformats.org/officeDocument/2006/relationships/image" Target="../media/image75.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png"/><Relationship Id="rId7" Type="http://schemas.openxmlformats.org/officeDocument/2006/relationships/diagramQuickStyle" Target="../diagrams/quickStyle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9.jpeg"/><Relationship Id="rId9" Type="http://schemas.microsoft.com/office/2007/relationships/diagramDrawing" Target="../diagrams/drawing3.xml"/></Relationships>
</file>

<file path=ppt/slides/_rels/slide110.xml.rels><?xml version="1.0" encoding="UTF-8" standalone="yes"?>
<Relationships xmlns="http://schemas.openxmlformats.org/package/2006/relationships"><Relationship Id="rId8" Type="http://schemas.microsoft.com/office/2007/relationships/diagramDrawing" Target="../diagrams/drawing36.xml"/><Relationship Id="rId3" Type="http://schemas.openxmlformats.org/officeDocument/2006/relationships/image" Target="../media/image2.png"/><Relationship Id="rId7" Type="http://schemas.openxmlformats.org/officeDocument/2006/relationships/diagramColors" Target="../diagrams/colors36.xml"/><Relationship Id="rId2" Type="http://schemas.openxmlformats.org/officeDocument/2006/relationships/notesSlide" Target="../notesSlides/notesSlide109.xml"/><Relationship Id="rId1" Type="http://schemas.openxmlformats.org/officeDocument/2006/relationships/slideLayout" Target="../slideLayouts/slideLayout2.xml"/><Relationship Id="rId6" Type="http://schemas.openxmlformats.org/officeDocument/2006/relationships/diagramQuickStyle" Target="../diagrams/quickStyle36.xml"/><Relationship Id="rId5" Type="http://schemas.openxmlformats.org/officeDocument/2006/relationships/diagramLayout" Target="../diagrams/layout36.xml"/><Relationship Id="rId4" Type="http://schemas.openxmlformats.org/officeDocument/2006/relationships/diagramData" Target="../diagrams/data36.xml"/><Relationship Id="rId9" Type="http://schemas.openxmlformats.org/officeDocument/2006/relationships/image" Target="../media/image75.png"/></Relationships>
</file>

<file path=ppt/slides/_rels/slide111.xml.rels><?xml version="1.0" encoding="UTF-8" standalone="yes"?>
<Relationships xmlns="http://schemas.openxmlformats.org/package/2006/relationships"><Relationship Id="rId8" Type="http://schemas.microsoft.com/office/2007/relationships/diagramDrawing" Target="../diagrams/drawing37.xml"/><Relationship Id="rId3" Type="http://schemas.openxmlformats.org/officeDocument/2006/relationships/image" Target="../media/image2.png"/><Relationship Id="rId7" Type="http://schemas.openxmlformats.org/officeDocument/2006/relationships/diagramColors" Target="../diagrams/colors37.xml"/><Relationship Id="rId2" Type="http://schemas.openxmlformats.org/officeDocument/2006/relationships/notesSlide" Target="../notesSlides/notesSlide110.xml"/><Relationship Id="rId1" Type="http://schemas.openxmlformats.org/officeDocument/2006/relationships/slideLayout" Target="../slideLayouts/slideLayout2.xml"/><Relationship Id="rId6" Type="http://schemas.openxmlformats.org/officeDocument/2006/relationships/diagramQuickStyle" Target="../diagrams/quickStyle37.xml"/><Relationship Id="rId5" Type="http://schemas.openxmlformats.org/officeDocument/2006/relationships/diagramLayout" Target="../diagrams/layout37.xml"/><Relationship Id="rId4" Type="http://schemas.openxmlformats.org/officeDocument/2006/relationships/diagramData" Target="../diagrams/data37.xml"/><Relationship Id="rId9" Type="http://schemas.openxmlformats.org/officeDocument/2006/relationships/image" Target="../media/image76.png"/></Relationships>
</file>

<file path=ppt/slides/_rels/slide112.xml.rels><?xml version="1.0" encoding="UTF-8" standalone="yes"?>
<Relationships xmlns="http://schemas.openxmlformats.org/package/2006/relationships"><Relationship Id="rId8" Type="http://schemas.microsoft.com/office/2007/relationships/diagramDrawing" Target="../diagrams/drawing38.xml"/><Relationship Id="rId3" Type="http://schemas.openxmlformats.org/officeDocument/2006/relationships/image" Target="../media/image2.png"/><Relationship Id="rId7" Type="http://schemas.openxmlformats.org/officeDocument/2006/relationships/diagramColors" Target="../diagrams/colors38.xml"/><Relationship Id="rId2" Type="http://schemas.openxmlformats.org/officeDocument/2006/relationships/notesSlide" Target="../notesSlides/notesSlide111.xml"/><Relationship Id="rId1" Type="http://schemas.openxmlformats.org/officeDocument/2006/relationships/slideLayout" Target="../slideLayouts/slideLayout2.xml"/><Relationship Id="rId6" Type="http://schemas.openxmlformats.org/officeDocument/2006/relationships/diagramQuickStyle" Target="../diagrams/quickStyle38.xml"/><Relationship Id="rId5" Type="http://schemas.openxmlformats.org/officeDocument/2006/relationships/diagramLayout" Target="../diagrams/layout38.xml"/><Relationship Id="rId4" Type="http://schemas.openxmlformats.org/officeDocument/2006/relationships/diagramData" Target="../diagrams/data38.xml"/><Relationship Id="rId9" Type="http://schemas.openxmlformats.org/officeDocument/2006/relationships/image" Target="../media/image75.png"/></Relationships>
</file>

<file path=ppt/slides/_rels/slide1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jpeg"/><Relationship Id="rId2" Type="http://schemas.openxmlformats.org/officeDocument/2006/relationships/notesSlide" Target="../notesSlides/notesSlide112.xml"/><Relationship Id="rId1" Type="http://schemas.openxmlformats.org/officeDocument/2006/relationships/slideLayout" Target="../slideLayouts/slideLayout2.xml"/><Relationship Id="rId6" Type="http://schemas.openxmlformats.org/officeDocument/2006/relationships/hyperlink" Target="http://www.forbes.com/sites/robertwynne/2014/02/24/what-journalists-really-think-of-your-press-release/" TargetMode="External"/><Relationship Id="rId5" Type="http://schemas.openxmlformats.org/officeDocument/2006/relationships/hyperlink" Target="http://www.naccho.org/advocacy/marketing/toolkit/media.cfm" TargetMode="External"/><Relationship Id="rId4" Type="http://schemas.openxmlformats.org/officeDocument/2006/relationships/hyperlink" Target="http://www.creativebloq.com/infographic/tools-2131971"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png"/><Relationship Id="rId7" Type="http://schemas.openxmlformats.org/officeDocument/2006/relationships/diagramQuickStyle" Target="../diagrams/quickStyle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6.png"/><Relationship Id="rId9" Type="http://schemas.microsoft.com/office/2007/relationships/diagramDrawing" Target="../diagrams/drawing4.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png"/><Relationship Id="rId7" Type="http://schemas.openxmlformats.org/officeDocument/2006/relationships/diagramColors" Target="../diagrams/colors5.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5.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png"/><Relationship Id="rId7" Type="http://schemas.openxmlformats.org/officeDocument/2006/relationships/diagramColors" Target="../diagrams/colors6.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6.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png"/><Relationship Id="rId7" Type="http://schemas.openxmlformats.org/officeDocument/2006/relationships/diagramColors" Target="../diagrams/colors7.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7.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2.png"/><Relationship Id="rId7" Type="http://schemas.openxmlformats.org/officeDocument/2006/relationships/diagramColors" Target="../diagrams/colors8.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2.png"/><Relationship Id="rId7"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ocialmarketingservice.com/site/assets/files/1010/1-21-14_socmkta_b_final.pdf" TargetMode="External"/><Relationship Id="rId5" Type="http://schemas.openxmlformats.org/officeDocument/2006/relationships/hyperlink" Target="https://www.healthypeople.gov/2020/topics-objectives/topic/health-communication-and-health-information-technology" TargetMode="External"/><Relationship Id="rId4" Type="http://schemas.openxmlformats.org/officeDocument/2006/relationships/hyperlink" Target="http://www.cdc.gov/healthcommunication/pdf/audience/audienceinsight_culturalinsights.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1.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2.png"/><Relationship Id="rId7"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8.png"/><Relationship Id="rId4" Type="http://schemas.openxmlformats.org/officeDocument/2006/relationships/image" Target="../media/image37.jpeg"/><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png"/><Relationship Id="rId7" Type="http://schemas.openxmlformats.org/officeDocument/2006/relationships/hyperlink" Target="http://www.health.gov/healthliteracyonline/"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hyperlink" Target="http://www.cdc.gov/healthliteracy/" TargetMode="External"/><Relationship Id="rId5" Type="http://schemas.openxmlformats.org/officeDocument/2006/relationships/hyperlink" Target="http://www.cdc.gov/healthliteracy/gettraining.html" TargetMode="External"/><Relationship Id="rId4" Type="http://schemas.openxmlformats.org/officeDocument/2006/relationships/hyperlink" Target="http://www.ahrq.gov/professionals/quality-patient-safety/quality-resources/tools/literacy/index.html"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5.jpe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49.png"/><Relationship Id="rId7" Type="http://schemas.openxmlformats.org/officeDocument/2006/relationships/diagramColors" Target="../diagrams/colors13.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 Id="rId9" Type="http://schemas.openxmlformats.org/officeDocument/2006/relationships/image" Target="../media/image6.png"/></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0.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0.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6.png"/><Relationship Id="rId7" Type="http://schemas.openxmlformats.org/officeDocument/2006/relationships/diagramColors" Target="../diagrams/colors16.xm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7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jpe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hyperlink" Target="http://www.ncbi.nlm.nih.gov/pubmed/20070207" TargetMode="External"/><Relationship Id="rId5" Type="http://schemas.openxmlformats.org/officeDocument/2006/relationships/hyperlink" Target="http://www.cdc.gov/phcommunities/resourcekit/evaluate/smart_objectives.html" TargetMode="External"/><Relationship Id="rId4" Type="http://schemas.openxmlformats.org/officeDocument/2006/relationships/hyperlink" Target="http://www.sagepub.com/upm-data/46948_CH_1.pdf"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5.jpe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hyperlink" Target="http://www.communiquepr.com/blog/wp-content/uploads/2014/08/BW_media_survey_infographic.jpg"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94.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2.png"/><Relationship Id="rId7" Type="http://schemas.openxmlformats.org/officeDocument/2006/relationships/diagramColors" Target="../diagrams/colors21.xml"/><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95.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image" Target="../media/image2.png"/><Relationship Id="rId7" Type="http://schemas.openxmlformats.org/officeDocument/2006/relationships/diagramColors" Target="../diagrams/colors22.xml"/><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diagramQuickStyle" Target="../diagrams/quickStyle22.xml"/><Relationship Id="rId5" Type="http://schemas.openxmlformats.org/officeDocument/2006/relationships/diagramLayout" Target="../diagrams/layout22.xml"/><Relationship Id="rId4" Type="http://schemas.openxmlformats.org/officeDocument/2006/relationships/diagramData" Target="../diagrams/data22.xml"/><Relationship Id="rId9" Type="http://schemas.openxmlformats.org/officeDocument/2006/relationships/image" Target="../media/image69.jpeg"/></Relationships>
</file>

<file path=ppt/slides/_rels/slide96.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2.png"/><Relationship Id="rId7" Type="http://schemas.openxmlformats.org/officeDocument/2006/relationships/diagramColors" Target="../diagrams/colors23.xml"/><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 Id="rId9" Type="http://schemas.openxmlformats.org/officeDocument/2006/relationships/image" Target="../media/image70.jpeg"/></Relationships>
</file>

<file path=ppt/slides/_rels/slide97.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image" Target="../media/image2.png"/><Relationship Id="rId7" Type="http://schemas.openxmlformats.org/officeDocument/2006/relationships/diagramColors" Target="../diagrams/colors24.xml"/><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diagramQuickStyle" Target="../diagrams/quickStyle24.xml"/><Relationship Id="rId5" Type="http://schemas.openxmlformats.org/officeDocument/2006/relationships/diagramLayout" Target="../diagrams/layout24.xml"/><Relationship Id="rId4" Type="http://schemas.openxmlformats.org/officeDocument/2006/relationships/diagramData" Target="../diagrams/data24.xml"/><Relationship Id="rId9" Type="http://schemas.openxmlformats.org/officeDocument/2006/relationships/image" Target="../media/image71.jpeg"/></Relationships>
</file>

<file path=ppt/slides/_rels/slide98.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2.png"/><Relationship Id="rId7" Type="http://schemas.openxmlformats.org/officeDocument/2006/relationships/diagramColors" Target="../diagrams/colors25.xml"/><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 Id="rId9" Type="http://schemas.openxmlformats.org/officeDocument/2006/relationships/image" Target="../media/image72.jpeg"/></Relationships>
</file>

<file path=ppt/slides/_rels/slide99.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image" Target="../media/image2.png"/><Relationship Id="rId7" Type="http://schemas.openxmlformats.org/officeDocument/2006/relationships/diagramColors" Target="../diagrams/colors26.xml"/><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diagramQuickStyle" Target="../diagrams/quickStyle26.xml"/><Relationship Id="rId5" Type="http://schemas.openxmlformats.org/officeDocument/2006/relationships/diagramLayout" Target="../diagrams/layout26.xml"/><Relationship Id="rId4" Type="http://schemas.openxmlformats.org/officeDocument/2006/relationships/diagramData" Target="../diagrams/data26.xml"/><Relationship Id="rId9" Type="http://schemas.openxmlformats.org/officeDocument/2006/relationships/image" Target="../media/image7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05DD6-CF53-2C2D-FC01-3D67BECDB24F}"/>
            </a:ext>
          </a:extLst>
        </p:cNvPr>
        <p:cNvGrpSpPr/>
        <p:nvPr/>
      </p:nvGrpSpPr>
      <p:grpSpPr>
        <a:xfrm>
          <a:off x="0" y="0"/>
          <a:ext cx="0" cy="0"/>
          <a:chOff x="0" y="0"/>
          <a:chExt cx="0" cy="0"/>
        </a:xfrm>
      </p:grpSpPr>
      <p:pic>
        <p:nvPicPr>
          <p:cNvPr id="6" name="Picture 5" descr="A black background with white text&#10;&#10;Description automatically generated">
            <a:extLst>
              <a:ext uri="{FF2B5EF4-FFF2-40B4-BE49-F238E27FC236}">
                <a16:creationId xmlns:a16="http://schemas.microsoft.com/office/drawing/2014/main" id="{2063218F-8B97-DE3F-37EA-4BF6AE796F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186"/>
          <a:stretch/>
        </p:blipFill>
        <p:spPr bwMode="auto">
          <a:xfrm>
            <a:off x="358097" y="1132219"/>
            <a:ext cx="2066449" cy="752951"/>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1283B848-08E0-7116-27BF-99CCFF6134E3}"/>
              </a:ext>
            </a:extLst>
          </p:cNvPr>
          <p:cNvSpPr txBox="1"/>
          <p:nvPr/>
        </p:nvSpPr>
        <p:spPr>
          <a:xfrm>
            <a:off x="358097" y="2016786"/>
            <a:ext cx="7848308" cy="3880999"/>
          </a:xfrm>
          <a:prstGeom prst="rect">
            <a:avLst/>
          </a:prstGeom>
          <a:noFill/>
        </p:spPr>
        <p:txBody>
          <a:bodyPr wrap="square" rtlCol="0">
            <a:spAutoFit/>
          </a:bodyPr>
          <a:lstStyle/>
          <a:p>
            <a:pPr defTabSz="685800">
              <a:lnSpc>
                <a:spcPct val="107000"/>
              </a:lnSpc>
              <a:spcAft>
                <a:spcPts val="600"/>
              </a:spcAft>
            </a:pPr>
            <a:r>
              <a:rPr lang="en-US" sz="9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 </a:t>
            </a:r>
            <a:r>
              <a:rPr lang="en-US" sz="135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This content may be used or adapted for noncommercial, educational purposes only. Please use the following citation:</a:t>
            </a:r>
          </a:p>
          <a:p>
            <a:pPr defTabSz="685800">
              <a:lnSpc>
                <a:spcPct val="107000"/>
              </a:lnSpc>
              <a:spcAft>
                <a:spcPts val="600"/>
              </a:spcAft>
            </a:pPr>
            <a:r>
              <a:rPr lang="en-US" sz="135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 </a:t>
            </a:r>
          </a:p>
          <a:p>
            <a:pPr defTabSz="685800">
              <a:lnSpc>
                <a:spcPct val="107000"/>
              </a:lnSpc>
              <a:spcAft>
                <a:spcPts val="600"/>
              </a:spcAft>
            </a:pPr>
            <a:r>
              <a:rPr lang="en-US" sz="135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George Washington University Cancer Center TAP. (2020). </a:t>
            </a:r>
            <a:r>
              <a:rPr lang="en-US" sz="1350" i="1"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Communication Training for Comprehensive Cancer Control (CCC) Professionals 101: Media Planning &amp; Media Relations</a:t>
            </a:r>
            <a:r>
              <a:rPr lang="en-US" sz="135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 [PowerPoint Slides]. GWU Cancer Center TAP. </a:t>
            </a:r>
            <a:r>
              <a:rPr lang="en-US" sz="1350" u="sng" kern="100" dirty="0">
                <a:solidFill>
                  <a:srgbClr val="467886"/>
                </a:solidFill>
                <a:latin typeface="Aptos" panose="020B0004020202020204" pitchFamily="34" charset="0"/>
                <a:ea typeface="Aptos" panose="020B0004020202020204" pitchFamily="34" charset="0"/>
                <a:cs typeface="Times New Roman" panose="02020603050405020304" pitchFamily="18" charset="0"/>
                <a:hlinkClick r:id="rId3"/>
              </a:rPr>
              <a:t>https://cme.smhs.gwu.edu/gw-cancer-center-/content/communication-training-comprehensive-cancer-control-ccc-professionals-101-media-planning-and</a:t>
            </a:r>
            <a:r>
              <a:rPr lang="en-US" sz="135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 </a:t>
            </a:r>
          </a:p>
          <a:p>
            <a:pPr defTabSz="685800">
              <a:lnSpc>
                <a:spcPct val="107000"/>
              </a:lnSpc>
              <a:spcAft>
                <a:spcPts val="600"/>
              </a:spcAft>
            </a:pPr>
            <a:r>
              <a:rPr lang="en-US" sz="135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 </a:t>
            </a:r>
          </a:p>
          <a:p>
            <a:pPr defTabSz="685800">
              <a:lnSpc>
                <a:spcPct val="107000"/>
              </a:lnSpc>
              <a:spcAft>
                <a:spcPts val="600"/>
              </a:spcAft>
            </a:pPr>
            <a:r>
              <a:rPr lang="en-US" sz="135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This content was adapted from the GW Cancer Center the Oncology Patient Navigation Training: The Fundamentals (PI: Pratt-Chapman) developed and maintained by CDC cooperative agreements #NU38DP004972, #5NU58DP006461 and #NU58DP007539. The content added, changed, or adapted by our organization do not necessarily represent the views of the GW Cancer Center or the CDC.</a:t>
            </a:r>
          </a:p>
          <a:p>
            <a:pPr defTabSz="685800">
              <a:lnSpc>
                <a:spcPct val="107000"/>
              </a:lnSpc>
              <a:spcAft>
                <a:spcPts val="600"/>
              </a:spcAft>
            </a:pPr>
            <a:r>
              <a:rPr lang="en-US" sz="135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 </a:t>
            </a:r>
          </a:p>
          <a:p>
            <a:pPr defTabSz="685800">
              <a:lnSpc>
                <a:spcPct val="107000"/>
              </a:lnSpc>
              <a:spcAft>
                <a:spcPts val="600"/>
              </a:spcAft>
            </a:pPr>
            <a:r>
              <a:rPr lang="en-US" sz="135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If you have any questions about the following material or would like permission to use this material, please contact </a:t>
            </a:r>
            <a:r>
              <a:rPr lang="en-US" sz="1350" u="sng" kern="100" dirty="0">
                <a:solidFill>
                  <a:srgbClr val="467886"/>
                </a:solidFill>
                <a:latin typeface="Aptos" panose="020B0004020202020204" pitchFamily="34" charset="0"/>
                <a:ea typeface="Aptos" panose="020B0004020202020204" pitchFamily="34" charset="0"/>
                <a:cs typeface="Times New Roman" panose="02020603050405020304" pitchFamily="18" charset="0"/>
                <a:hlinkClick r:id="rId4"/>
              </a:rPr>
              <a:t>cancercontrol@gwu.edu</a:t>
            </a:r>
            <a:r>
              <a:rPr lang="en-US" sz="135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 </a:t>
            </a:r>
            <a:endParaRPr lang="en-US" sz="900" kern="100" dirty="0">
              <a:solidFill>
                <a:prstClr val="black"/>
              </a:solidFill>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879502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0" y="129309"/>
            <a:ext cx="8198177" cy="800100"/>
          </a:xfrm>
          <a:prstGeom prst="homePlate">
            <a:avLst/>
          </a:prstGeom>
          <a:solidFill>
            <a:srgbClr val="004065"/>
          </a:solidFill>
          <a:ln>
            <a:solidFill>
              <a:srgbClr val="004065">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42141"/>
            <a:ext cx="6324600" cy="1143000"/>
          </a:xfrm>
        </p:spPr>
        <p:txBody>
          <a:bodyPr>
            <a:normAutofit/>
          </a:bodyPr>
          <a:lstStyle/>
          <a:p>
            <a:pPr algn="l"/>
            <a:r>
              <a:rPr lang="en-US" b="1" dirty="0">
                <a:solidFill>
                  <a:schemeClr val="bg1"/>
                </a:solidFill>
                <a:latin typeface="Century Gothic" panose="020B0502020202020204" pitchFamily="34" charset="0"/>
              </a:rPr>
              <a:t>Case Study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0818" y="1172807"/>
            <a:ext cx="6243637" cy="5095849"/>
          </a:xfrm>
          <a:prstGeom prst="rect">
            <a:avLst/>
          </a:prstGeom>
        </p:spPr>
      </p:pic>
    </p:spTree>
    <p:extLst>
      <p:ext uri="{BB962C8B-B14F-4D97-AF65-F5344CB8AC3E}">
        <p14:creationId xmlns:p14="http://schemas.microsoft.com/office/powerpoint/2010/main" val="42732150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7188842" cy="1143000"/>
          </a:xfrm>
        </p:spPr>
        <p:txBody>
          <a:bodyPr>
            <a:normAutofit fontScale="90000"/>
          </a:bodyPr>
          <a:lstStyle/>
          <a:p>
            <a:pPr algn="l"/>
            <a:r>
              <a:rPr lang="en-US" b="1" dirty="0">
                <a:solidFill>
                  <a:schemeClr val="bg1"/>
                </a:solidFill>
                <a:latin typeface="Century Gothic" panose="020B0502020202020204" pitchFamily="34" charset="0"/>
              </a:rPr>
              <a:t>Relationships with Journalists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graphicFrame>
        <p:nvGraphicFramePr>
          <p:cNvPr id="13" name="Diagram 12"/>
          <p:cNvGraphicFramePr/>
          <p:nvPr/>
        </p:nvGraphicFramePr>
        <p:xfrm>
          <a:off x="228600" y="990600"/>
          <a:ext cx="8602683" cy="2895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TextBox 13"/>
          <p:cNvSpPr txBox="1"/>
          <p:nvPr/>
        </p:nvSpPr>
        <p:spPr>
          <a:xfrm>
            <a:off x="2762992" y="6312311"/>
            <a:ext cx="4327688" cy="253916"/>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National Cancer Institute. 2015.</a:t>
            </a:r>
          </a:p>
        </p:txBody>
      </p:sp>
      <p:pic>
        <p:nvPicPr>
          <p:cNvPr id="8194" name="Picture 2" descr="\\SMHS-DFS.ead.gwu.edu\SMHS\GROUPS\gwci\iStock Images\Comm Training Slide Images\US capitol building.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95800" y="3378289"/>
            <a:ext cx="4119562" cy="2741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70370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7188842" cy="1143000"/>
          </a:xfrm>
        </p:spPr>
        <p:txBody>
          <a:bodyPr>
            <a:normAutofit/>
          </a:bodyPr>
          <a:lstStyle/>
          <a:p>
            <a:pPr algn="l"/>
            <a:r>
              <a:rPr lang="en-US" b="1" dirty="0">
                <a:solidFill>
                  <a:schemeClr val="bg1"/>
                </a:solidFill>
                <a:latin typeface="Century Gothic" panose="020B0502020202020204" pitchFamily="34" charset="0"/>
              </a:rPr>
              <a:t>Press Releases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9" name="TextBox 8"/>
          <p:cNvSpPr txBox="1"/>
          <p:nvPr/>
        </p:nvSpPr>
        <p:spPr>
          <a:xfrm>
            <a:off x="1219200" y="1143000"/>
            <a:ext cx="7239000" cy="1200329"/>
          </a:xfrm>
          <a:prstGeom prst="rect">
            <a:avLst/>
          </a:prstGeom>
          <a:noFill/>
        </p:spPr>
        <p:txBody>
          <a:bodyPr wrap="square" rtlCol="0">
            <a:spAutoFit/>
          </a:bodyPr>
          <a:lstStyle/>
          <a:p>
            <a:r>
              <a:rPr lang="en-US" sz="2400" dirty="0">
                <a:solidFill>
                  <a:srgbClr val="004065"/>
                </a:solidFill>
                <a:latin typeface="Century Gothic" panose="020B0502020202020204" pitchFamily="34" charset="0"/>
              </a:rPr>
              <a:t>A brief written summary or update, alerting the local media about your group’s news and activities…”</a:t>
            </a:r>
          </a:p>
        </p:txBody>
      </p:sp>
      <p:pic>
        <p:nvPicPr>
          <p:cNvPr id="10" name="Picture 2" descr="\\SMHS-DFS.ead.gwu.edu\SMHS\GROUPS\gwci\IStock Images\Comm Slide Images\QuotationMar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914400"/>
            <a:ext cx="880608" cy="69778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Diagram 7"/>
          <p:cNvGraphicFramePr/>
          <p:nvPr/>
        </p:nvGraphicFramePr>
        <p:xfrm>
          <a:off x="152400" y="2362200"/>
          <a:ext cx="8839200" cy="38099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TextBox 10"/>
          <p:cNvSpPr txBox="1"/>
          <p:nvPr/>
        </p:nvSpPr>
        <p:spPr>
          <a:xfrm>
            <a:off x="4511512" y="6324600"/>
            <a:ext cx="4327688" cy="253916"/>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Community Tool Box. </a:t>
            </a:r>
            <a:r>
              <a:rPr lang="en-US" sz="1050" dirty="0" err="1">
                <a:solidFill>
                  <a:schemeClr val="bg1">
                    <a:lumMod val="50000"/>
                  </a:schemeClr>
                </a:solidFill>
                <a:latin typeface="Century Gothic" panose="020B0502020202020204" pitchFamily="34" charset="0"/>
              </a:rPr>
              <a:t>N.d.</a:t>
            </a:r>
            <a:endParaRPr lang="en-US" sz="1050" dirty="0">
              <a:solidFill>
                <a:schemeClr val="bg1">
                  <a:lumMod val="50000"/>
                </a:schemeClr>
              </a:solidFill>
              <a:latin typeface="Century Gothic" panose="020B0502020202020204" pitchFamily="34" charset="0"/>
            </a:endParaRPr>
          </a:p>
        </p:txBody>
      </p:sp>
    </p:spTree>
    <p:extLst>
      <p:ext uri="{BB962C8B-B14F-4D97-AF65-F5344CB8AC3E}">
        <p14:creationId xmlns:p14="http://schemas.microsoft.com/office/powerpoint/2010/main" val="123947854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7188842" cy="1143000"/>
          </a:xfrm>
        </p:spPr>
        <p:txBody>
          <a:bodyPr>
            <a:normAutofit/>
          </a:bodyPr>
          <a:lstStyle/>
          <a:p>
            <a:pPr algn="l"/>
            <a:r>
              <a:rPr lang="en-US" b="1" dirty="0">
                <a:solidFill>
                  <a:schemeClr val="bg1"/>
                </a:solidFill>
                <a:latin typeface="Century Gothic" panose="020B0502020202020204" pitchFamily="34" charset="0"/>
              </a:rPr>
              <a:t>Press Releases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7" name="TextBox 6"/>
          <p:cNvSpPr txBox="1"/>
          <p:nvPr/>
        </p:nvSpPr>
        <p:spPr>
          <a:xfrm>
            <a:off x="4511512" y="6324600"/>
            <a:ext cx="4327688" cy="253916"/>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Community Tool Box. </a:t>
            </a:r>
            <a:r>
              <a:rPr lang="en-US" sz="1050" dirty="0" err="1">
                <a:solidFill>
                  <a:schemeClr val="bg1">
                    <a:lumMod val="50000"/>
                  </a:schemeClr>
                </a:solidFill>
                <a:latin typeface="Century Gothic" panose="020B0502020202020204" pitchFamily="34" charset="0"/>
              </a:rPr>
              <a:t>N.d.</a:t>
            </a:r>
            <a:endParaRPr lang="en-US" sz="1050" dirty="0">
              <a:solidFill>
                <a:schemeClr val="bg1">
                  <a:lumMod val="50000"/>
                </a:schemeClr>
              </a:solidFill>
              <a:latin typeface="Century Gothic" panose="020B0502020202020204" pitchFamily="34" charset="0"/>
            </a:endParaRPr>
          </a:p>
        </p:txBody>
      </p:sp>
      <p:sp>
        <p:nvSpPr>
          <p:cNvPr id="9" name="TextBox 8"/>
          <p:cNvSpPr txBox="1"/>
          <p:nvPr/>
        </p:nvSpPr>
        <p:spPr>
          <a:xfrm>
            <a:off x="1219200" y="1143000"/>
            <a:ext cx="7239000" cy="1200329"/>
          </a:xfrm>
          <a:prstGeom prst="rect">
            <a:avLst/>
          </a:prstGeom>
          <a:noFill/>
        </p:spPr>
        <p:txBody>
          <a:bodyPr wrap="square" rtlCol="0">
            <a:spAutoFit/>
          </a:bodyPr>
          <a:lstStyle/>
          <a:p>
            <a:r>
              <a:rPr lang="en-US" sz="2400" dirty="0">
                <a:solidFill>
                  <a:srgbClr val="004065"/>
                </a:solidFill>
                <a:latin typeface="Century Gothic" panose="020B0502020202020204" pitchFamily="34" charset="0"/>
              </a:rPr>
              <a:t>A brief written summary or update, alerting the local media about your group’s news and activities…”</a:t>
            </a:r>
          </a:p>
        </p:txBody>
      </p:sp>
      <p:pic>
        <p:nvPicPr>
          <p:cNvPr id="10" name="Picture 2" descr="\\SMHS-DFS.ead.gwu.edu\SMHS\GROUPS\gwci\IStock Images\Comm Slide Images\QuotationMar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914400"/>
            <a:ext cx="880608" cy="69778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Diagram 7"/>
          <p:cNvGraphicFramePr/>
          <p:nvPr/>
        </p:nvGraphicFramePr>
        <p:xfrm>
          <a:off x="91912" y="2362200"/>
          <a:ext cx="8839200" cy="38099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76777259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7188842" cy="1143000"/>
          </a:xfrm>
        </p:spPr>
        <p:txBody>
          <a:bodyPr>
            <a:normAutofit/>
          </a:bodyPr>
          <a:lstStyle/>
          <a:p>
            <a:pPr algn="l"/>
            <a:r>
              <a:rPr lang="en-US" b="1" dirty="0">
                <a:solidFill>
                  <a:schemeClr val="bg1"/>
                </a:solidFill>
                <a:latin typeface="Century Gothic" panose="020B0502020202020204" pitchFamily="34" charset="0"/>
              </a:rPr>
              <a:t>Press Releases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11" name="TextBox 10"/>
          <p:cNvSpPr txBox="1"/>
          <p:nvPr/>
        </p:nvSpPr>
        <p:spPr>
          <a:xfrm>
            <a:off x="4511512" y="6324600"/>
            <a:ext cx="4327688" cy="253916"/>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Community Tool Box. </a:t>
            </a:r>
            <a:r>
              <a:rPr lang="en-US" sz="1050" dirty="0" err="1">
                <a:solidFill>
                  <a:schemeClr val="bg1">
                    <a:lumMod val="50000"/>
                  </a:schemeClr>
                </a:solidFill>
                <a:latin typeface="Century Gothic" panose="020B0502020202020204" pitchFamily="34" charset="0"/>
              </a:rPr>
              <a:t>N.d.</a:t>
            </a:r>
            <a:endParaRPr lang="en-US" sz="1050" dirty="0">
              <a:solidFill>
                <a:schemeClr val="bg1">
                  <a:lumMod val="50000"/>
                </a:schemeClr>
              </a:solidFill>
              <a:latin typeface="Century Gothic" panose="020B0502020202020204" pitchFamily="34" charset="0"/>
            </a:endParaRPr>
          </a:p>
        </p:txBody>
      </p:sp>
      <p:graphicFrame>
        <p:nvGraphicFramePr>
          <p:cNvPr id="3" name="Diagram 2"/>
          <p:cNvGraphicFramePr/>
          <p:nvPr/>
        </p:nvGraphicFramePr>
        <p:xfrm>
          <a:off x="43873" y="990600"/>
          <a:ext cx="9023927" cy="5029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667932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7188842" cy="1143000"/>
          </a:xfrm>
        </p:spPr>
        <p:txBody>
          <a:bodyPr>
            <a:normAutofit/>
          </a:bodyPr>
          <a:lstStyle/>
          <a:p>
            <a:pPr algn="l"/>
            <a:r>
              <a:rPr lang="en-US" b="1" dirty="0">
                <a:solidFill>
                  <a:schemeClr val="bg1"/>
                </a:solidFill>
                <a:latin typeface="Century Gothic" panose="020B0502020202020204" pitchFamily="34" charset="0"/>
              </a:rPr>
              <a:t>Press Releases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11" name="TextBox 10"/>
          <p:cNvSpPr txBox="1"/>
          <p:nvPr/>
        </p:nvSpPr>
        <p:spPr>
          <a:xfrm>
            <a:off x="4511512" y="6324600"/>
            <a:ext cx="4327688" cy="253916"/>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Community Tool Box. </a:t>
            </a:r>
            <a:r>
              <a:rPr lang="en-US" sz="1050" dirty="0" err="1">
                <a:solidFill>
                  <a:schemeClr val="bg1">
                    <a:lumMod val="50000"/>
                  </a:schemeClr>
                </a:solidFill>
                <a:latin typeface="Century Gothic" panose="020B0502020202020204" pitchFamily="34" charset="0"/>
              </a:rPr>
              <a:t>N.d.</a:t>
            </a:r>
            <a:endParaRPr lang="en-US" sz="1050" dirty="0">
              <a:solidFill>
                <a:schemeClr val="bg1">
                  <a:lumMod val="50000"/>
                </a:schemeClr>
              </a:solidFill>
              <a:latin typeface="Century Gothic" panose="020B0502020202020204" pitchFamily="34" charset="0"/>
            </a:endParaRPr>
          </a:p>
        </p:txBody>
      </p:sp>
      <p:graphicFrame>
        <p:nvGraphicFramePr>
          <p:cNvPr id="4" name="Diagram 3"/>
          <p:cNvGraphicFramePr/>
          <p:nvPr/>
        </p:nvGraphicFramePr>
        <p:xfrm>
          <a:off x="1524000" y="13716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689478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7188842" cy="1143000"/>
          </a:xfrm>
        </p:spPr>
        <p:txBody>
          <a:bodyPr>
            <a:normAutofit/>
          </a:bodyPr>
          <a:lstStyle/>
          <a:p>
            <a:pPr algn="l"/>
            <a:r>
              <a:rPr lang="en-US" b="1" dirty="0">
                <a:solidFill>
                  <a:schemeClr val="bg1"/>
                </a:solidFill>
                <a:latin typeface="Century Gothic" panose="020B0502020202020204" pitchFamily="34" charset="0"/>
              </a:rPr>
              <a:t>Press Releases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11" name="TextBox 10"/>
          <p:cNvSpPr txBox="1"/>
          <p:nvPr/>
        </p:nvSpPr>
        <p:spPr>
          <a:xfrm>
            <a:off x="4511512" y="6324600"/>
            <a:ext cx="4327688" cy="253916"/>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Community Tool Box. </a:t>
            </a:r>
            <a:r>
              <a:rPr lang="en-US" sz="1050" dirty="0" err="1">
                <a:solidFill>
                  <a:schemeClr val="bg1">
                    <a:lumMod val="50000"/>
                  </a:schemeClr>
                </a:solidFill>
                <a:latin typeface="Century Gothic" panose="020B0502020202020204" pitchFamily="34" charset="0"/>
              </a:rPr>
              <a:t>N.d.</a:t>
            </a:r>
            <a:endParaRPr lang="en-US" sz="1050" dirty="0">
              <a:solidFill>
                <a:schemeClr val="bg1">
                  <a:lumMod val="50000"/>
                </a:schemeClr>
              </a:solidFill>
              <a:latin typeface="Century Gothic" panose="020B0502020202020204" pitchFamily="34" charset="0"/>
            </a:endParaRPr>
          </a:p>
        </p:txBody>
      </p:sp>
      <p:graphicFrame>
        <p:nvGraphicFramePr>
          <p:cNvPr id="8" name="Diagram 7"/>
          <p:cNvGraphicFramePr/>
          <p:nvPr/>
        </p:nvGraphicFramePr>
        <p:xfrm>
          <a:off x="1393536" y="990600"/>
          <a:ext cx="6378864" cy="5029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5348809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0" y="129309"/>
            <a:ext cx="8198177" cy="800100"/>
          </a:xfrm>
          <a:prstGeom prst="homePlate">
            <a:avLst/>
          </a:prstGeom>
          <a:solidFill>
            <a:srgbClr val="004065"/>
          </a:solidFill>
          <a:ln>
            <a:solidFill>
              <a:srgbClr val="004065">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42141"/>
            <a:ext cx="6324600" cy="1143000"/>
          </a:xfrm>
        </p:spPr>
        <p:txBody>
          <a:bodyPr>
            <a:normAutofit/>
          </a:bodyPr>
          <a:lstStyle/>
          <a:p>
            <a:pPr algn="l"/>
            <a:r>
              <a:rPr lang="en-US" b="1" dirty="0">
                <a:solidFill>
                  <a:schemeClr val="bg1"/>
                </a:solidFill>
                <a:latin typeface="Century Gothic" panose="020B0502020202020204" pitchFamily="34" charset="0"/>
              </a:rPr>
              <a:t>Case Study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0818" y="1172807"/>
            <a:ext cx="6243637" cy="5095849"/>
          </a:xfrm>
          <a:prstGeom prst="rect">
            <a:avLst/>
          </a:prstGeom>
        </p:spPr>
      </p:pic>
    </p:spTree>
    <p:extLst>
      <p:ext uri="{BB962C8B-B14F-4D97-AF65-F5344CB8AC3E}">
        <p14:creationId xmlns:p14="http://schemas.microsoft.com/office/powerpoint/2010/main" val="264878660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0" y="129309"/>
            <a:ext cx="8198177" cy="800100"/>
          </a:xfrm>
          <a:prstGeom prst="homePlate">
            <a:avLst/>
          </a:prstGeom>
          <a:solidFill>
            <a:srgbClr val="004065"/>
          </a:solidFill>
          <a:ln>
            <a:solidFill>
              <a:srgbClr val="004065">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42141"/>
            <a:ext cx="6324600" cy="1143000"/>
          </a:xfrm>
        </p:spPr>
        <p:txBody>
          <a:bodyPr>
            <a:normAutofit/>
          </a:bodyPr>
          <a:lstStyle/>
          <a:p>
            <a:pPr algn="l"/>
            <a:r>
              <a:rPr lang="en-US" b="1" dirty="0">
                <a:solidFill>
                  <a:schemeClr val="bg1"/>
                </a:solidFill>
                <a:latin typeface="Century Gothic" panose="020B0502020202020204" pitchFamily="34" charset="0"/>
              </a:rPr>
              <a:t>Press Release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graphicFrame>
        <p:nvGraphicFramePr>
          <p:cNvPr id="8" name="Diagram 7"/>
          <p:cNvGraphicFramePr/>
          <p:nvPr/>
        </p:nvGraphicFramePr>
        <p:xfrm>
          <a:off x="304800" y="1066800"/>
          <a:ext cx="3266619" cy="5029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p:cNvSpPr txBox="1"/>
          <p:nvPr/>
        </p:nvSpPr>
        <p:spPr>
          <a:xfrm>
            <a:off x="4511512" y="6324600"/>
            <a:ext cx="4327688" cy="253916"/>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Utah Department of Health Cancer Control Program. 2014.</a:t>
            </a:r>
          </a:p>
        </p:txBody>
      </p:sp>
      <p:pic>
        <p:nvPicPr>
          <p:cNvPr id="1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91000" y="1143000"/>
            <a:ext cx="3838493" cy="518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66945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0" y="129309"/>
            <a:ext cx="8198177" cy="800100"/>
          </a:xfrm>
          <a:prstGeom prst="homePlate">
            <a:avLst/>
          </a:prstGeom>
          <a:solidFill>
            <a:srgbClr val="004065"/>
          </a:solidFill>
          <a:ln>
            <a:solidFill>
              <a:srgbClr val="004065">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42141"/>
            <a:ext cx="6324600" cy="1143000"/>
          </a:xfrm>
        </p:spPr>
        <p:txBody>
          <a:bodyPr>
            <a:normAutofit/>
          </a:bodyPr>
          <a:lstStyle/>
          <a:p>
            <a:pPr algn="l"/>
            <a:r>
              <a:rPr lang="en-US" b="1" dirty="0">
                <a:solidFill>
                  <a:schemeClr val="bg1"/>
                </a:solidFill>
                <a:latin typeface="Century Gothic" panose="020B0502020202020204" pitchFamily="34" charset="0"/>
              </a:rPr>
              <a:t>Press Release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graphicFrame>
        <p:nvGraphicFramePr>
          <p:cNvPr id="8" name="Diagram 7"/>
          <p:cNvGraphicFramePr/>
          <p:nvPr/>
        </p:nvGraphicFramePr>
        <p:xfrm>
          <a:off x="304800" y="1066800"/>
          <a:ext cx="3266619" cy="5029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p:cNvSpPr txBox="1"/>
          <p:nvPr/>
        </p:nvSpPr>
        <p:spPr>
          <a:xfrm>
            <a:off x="2971800" y="6324600"/>
            <a:ext cx="4327688" cy="253916"/>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Utah Department of Health Cancer Control Program. 2014.</a:t>
            </a:r>
          </a:p>
        </p:txBody>
      </p:sp>
      <p:pic>
        <p:nvPicPr>
          <p:cNvPr id="1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91000" y="1143000"/>
            <a:ext cx="3838493" cy="518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0617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0" y="129309"/>
            <a:ext cx="8198177" cy="800100"/>
          </a:xfrm>
          <a:prstGeom prst="homePlate">
            <a:avLst/>
          </a:prstGeom>
          <a:solidFill>
            <a:srgbClr val="004065"/>
          </a:solidFill>
          <a:ln>
            <a:solidFill>
              <a:srgbClr val="004065">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42141"/>
            <a:ext cx="6324600" cy="1143000"/>
          </a:xfrm>
        </p:spPr>
        <p:txBody>
          <a:bodyPr>
            <a:normAutofit/>
          </a:bodyPr>
          <a:lstStyle/>
          <a:p>
            <a:pPr algn="l"/>
            <a:r>
              <a:rPr lang="en-US" b="1" dirty="0">
                <a:solidFill>
                  <a:schemeClr val="bg1"/>
                </a:solidFill>
                <a:latin typeface="Century Gothic" panose="020B0502020202020204" pitchFamily="34" charset="0"/>
              </a:rPr>
              <a:t>Press Release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graphicFrame>
        <p:nvGraphicFramePr>
          <p:cNvPr id="8" name="Diagram 7"/>
          <p:cNvGraphicFramePr/>
          <p:nvPr/>
        </p:nvGraphicFramePr>
        <p:xfrm>
          <a:off x="304800" y="1066800"/>
          <a:ext cx="3266619" cy="5029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p:cNvSpPr txBox="1"/>
          <p:nvPr/>
        </p:nvSpPr>
        <p:spPr>
          <a:xfrm>
            <a:off x="2971800" y="6324600"/>
            <a:ext cx="4327688" cy="253916"/>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Utah Department of Health Cancer Control Program. 2014.</a:t>
            </a:r>
          </a:p>
        </p:txBody>
      </p:sp>
      <p:pic>
        <p:nvPicPr>
          <p:cNvPr id="1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91000" y="1143000"/>
            <a:ext cx="3838493" cy="518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204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58" y="-95250"/>
            <a:ext cx="6324600" cy="1143000"/>
          </a:xfrm>
        </p:spPr>
        <p:txBody>
          <a:bodyPr>
            <a:normAutofit fontScale="90000"/>
          </a:bodyPr>
          <a:lstStyle/>
          <a:p>
            <a:pPr algn="l"/>
            <a:r>
              <a:rPr lang="en-US" b="1" dirty="0">
                <a:solidFill>
                  <a:schemeClr val="bg1"/>
                </a:solidFill>
                <a:latin typeface="Century Gothic" panose="020B0502020202020204" pitchFamily="34" charset="0"/>
              </a:rPr>
              <a:t>Health Communication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9" name="TextBox 8"/>
          <p:cNvSpPr txBox="1"/>
          <p:nvPr/>
        </p:nvSpPr>
        <p:spPr>
          <a:xfrm>
            <a:off x="5754485" y="6378698"/>
            <a:ext cx="3600612" cy="415498"/>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Centers for Disease Control and Prevention. 2015; National Cancer Institute. 2004.</a:t>
            </a: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5200" y="971487"/>
            <a:ext cx="2202881" cy="3143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65382" y="2947151"/>
            <a:ext cx="8991600" cy="3682249"/>
            <a:chOff x="255875" y="2514600"/>
            <a:chExt cx="8991600" cy="3682249"/>
          </a:xfrm>
        </p:grpSpPr>
        <p:grpSp>
          <p:nvGrpSpPr>
            <p:cNvPr id="19" name="Group 18"/>
            <p:cNvGrpSpPr/>
            <p:nvPr/>
          </p:nvGrpSpPr>
          <p:grpSpPr>
            <a:xfrm>
              <a:off x="255875" y="2514600"/>
              <a:ext cx="8991600" cy="3682249"/>
              <a:chOff x="152400" y="1397000"/>
              <a:chExt cx="8991600" cy="4064000"/>
            </a:xfrm>
          </p:grpSpPr>
          <p:graphicFrame>
            <p:nvGraphicFramePr>
              <p:cNvPr id="20" name="Diagram 19"/>
              <p:cNvGraphicFramePr/>
              <p:nvPr>
                <p:extLst>
                  <p:ext uri="{D42A27DB-BD31-4B8C-83A1-F6EECF244321}">
                    <p14:modId xmlns:p14="http://schemas.microsoft.com/office/powerpoint/2010/main" val="2009897737"/>
                  </p:ext>
                </p:extLst>
              </p:nvPr>
            </p:nvGraphicFramePr>
            <p:xfrm>
              <a:off x="152400" y="1397000"/>
              <a:ext cx="89916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extBox 20"/>
              <p:cNvSpPr txBox="1"/>
              <p:nvPr/>
            </p:nvSpPr>
            <p:spPr>
              <a:xfrm>
                <a:off x="1425864" y="4574531"/>
                <a:ext cx="1981200" cy="373653"/>
              </a:xfrm>
              <a:prstGeom prst="rect">
                <a:avLst/>
              </a:prstGeom>
              <a:noFill/>
            </p:spPr>
            <p:txBody>
              <a:bodyPr wrap="square" rtlCol="0">
                <a:spAutoFit/>
              </a:bodyPr>
              <a:lstStyle/>
              <a:p>
                <a:r>
                  <a:rPr lang="en-US" sz="1600" dirty="0"/>
                  <a:t>Translate message</a:t>
                </a:r>
              </a:p>
            </p:txBody>
          </p:sp>
          <p:sp>
            <p:nvSpPr>
              <p:cNvPr id="22" name="Left Brace 21"/>
              <p:cNvSpPr/>
              <p:nvPr/>
            </p:nvSpPr>
            <p:spPr>
              <a:xfrm rot="5400000">
                <a:off x="1976509" y="3433690"/>
                <a:ext cx="597044" cy="226406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p:cNvSpPr txBox="1"/>
              <p:nvPr/>
            </p:nvSpPr>
            <p:spPr>
              <a:xfrm>
                <a:off x="3638622" y="4574531"/>
                <a:ext cx="1981200" cy="373653"/>
              </a:xfrm>
              <a:prstGeom prst="rect">
                <a:avLst/>
              </a:prstGeom>
              <a:noFill/>
            </p:spPr>
            <p:txBody>
              <a:bodyPr wrap="square" rtlCol="0">
                <a:spAutoFit/>
              </a:bodyPr>
              <a:lstStyle/>
              <a:p>
                <a:pPr algn="ctr"/>
                <a:r>
                  <a:rPr lang="en-US" sz="1600" dirty="0"/>
                  <a:t>Convey new message</a:t>
                </a:r>
              </a:p>
            </p:txBody>
          </p:sp>
          <p:sp>
            <p:nvSpPr>
              <p:cNvPr id="25" name="TextBox 24"/>
              <p:cNvSpPr txBox="1"/>
              <p:nvPr/>
            </p:nvSpPr>
            <p:spPr>
              <a:xfrm>
                <a:off x="6189751" y="4574531"/>
                <a:ext cx="1981200" cy="373653"/>
              </a:xfrm>
              <a:prstGeom prst="rect">
                <a:avLst/>
              </a:prstGeom>
              <a:noFill/>
            </p:spPr>
            <p:txBody>
              <a:bodyPr wrap="square" rtlCol="0">
                <a:spAutoFit/>
              </a:bodyPr>
              <a:lstStyle/>
              <a:p>
                <a:r>
                  <a:rPr lang="en-US" sz="1600" dirty="0"/>
                  <a:t>Interpret message</a:t>
                </a:r>
              </a:p>
            </p:txBody>
          </p:sp>
        </p:grpSp>
        <p:sp>
          <p:nvSpPr>
            <p:cNvPr id="27" name="Left Brace 26"/>
            <p:cNvSpPr/>
            <p:nvPr/>
          </p:nvSpPr>
          <p:spPr>
            <a:xfrm rot="5400000">
              <a:off x="4462217" y="4223085"/>
              <a:ext cx="540961" cy="226406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Left Brace 27"/>
            <p:cNvSpPr/>
            <p:nvPr/>
          </p:nvSpPr>
          <p:spPr>
            <a:xfrm rot="5400000">
              <a:off x="6871913" y="4223086"/>
              <a:ext cx="540961" cy="226406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9" name="Pentagon 38"/>
          <p:cNvSpPr/>
          <p:nvPr/>
        </p:nvSpPr>
        <p:spPr>
          <a:xfrm>
            <a:off x="0" y="129309"/>
            <a:ext cx="8198177" cy="800100"/>
          </a:xfrm>
          <a:prstGeom prst="homePlate">
            <a:avLst/>
          </a:prstGeom>
          <a:solidFill>
            <a:srgbClr val="004065"/>
          </a:solidFill>
          <a:ln>
            <a:solidFill>
              <a:srgbClr val="004065">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itle 1"/>
          <p:cNvSpPr txBox="1">
            <a:spLocks/>
          </p:cNvSpPr>
          <p:nvPr/>
        </p:nvSpPr>
        <p:spPr>
          <a:xfrm>
            <a:off x="0" y="-42141"/>
            <a:ext cx="6324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b="1" dirty="0">
                <a:solidFill>
                  <a:schemeClr val="bg1"/>
                </a:solidFill>
                <a:latin typeface="Century Gothic" panose="020B0502020202020204" pitchFamily="34" charset="0"/>
              </a:rPr>
              <a:t>Health Communication</a:t>
            </a:r>
          </a:p>
        </p:txBody>
      </p:sp>
    </p:spTree>
    <p:extLst>
      <p:ext uri="{BB962C8B-B14F-4D97-AF65-F5344CB8AC3E}">
        <p14:creationId xmlns:p14="http://schemas.microsoft.com/office/powerpoint/2010/main" val="257944708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0" y="129309"/>
            <a:ext cx="8198177" cy="800100"/>
          </a:xfrm>
          <a:prstGeom prst="homePlate">
            <a:avLst/>
          </a:prstGeom>
          <a:solidFill>
            <a:srgbClr val="004065"/>
          </a:solidFill>
          <a:ln>
            <a:solidFill>
              <a:srgbClr val="004065">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42141"/>
            <a:ext cx="6324600" cy="1143000"/>
          </a:xfrm>
        </p:spPr>
        <p:txBody>
          <a:bodyPr>
            <a:normAutofit/>
          </a:bodyPr>
          <a:lstStyle/>
          <a:p>
            <a:pPr algn="l"/>
            <a:r>
              <a:rPr lang="en-US" b="1" dirty="0">
                <a:solidFill>
                  <a:schemeClr val="bg1"/>
                </a:solidFill>
                <a:latin typeface="Century Gothic" panose="020B0502020202020204" pitchFamily="34" charset="0"/>
              </a:rPr>
              <a:t>Press Release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graphicFrame>
        <p:nvGraphicFramePr>
          <p:cNvPr id="8" name="Diagram 7"/>
          <p:cNvGraphicFramePr/>
          <p:nvPr/>
        </p:nvGraphicFramePr>
        <p:xfrm>
          <a:off x="304800" y="1066800"/>
          <a:ext cx="3266619" cy="5029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p:cNvSpPr txBox="1"/>
          <p:nvPr/>
        </p:nvSpPr>
        <p:spPr>
          <a:xfrm>
            <a:off x="2971800" y="6324600"/>
            <a:ext cx="4327688" cy="253916"/>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Utah Department of Health Cancer Control Program. 2014.</a:t>
            </a:r>
          </a:p>
        </p:txBody>
      </p:sp>
      <p:pic>
        <p:nvPicPr>
          <p:cNvPr id="1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91000" y="1143000"/>
            <a:ext cx="3838493" cy="518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975143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0" y="129309"/>
            <a:ext cx="8198177" cy="800100"/>
          </a:xfrm>
          <a:prstGeom prst="homePlate">
            <a:avLst/>
          </a:prstGeom>
          <a:solidFill>
            <a:srgbClr val="004065"/>
          </a:solidFill>
          <a:ln>
            <a:solidFill>
              <a:srgbClr val="004065">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42141"/>
            <a:ext cx="6324600" cy="1143000"/>
          </a:xfrm>
        </p:spPr>
        <p:txBody>
          <a:bodyPr>
            <a:normAutofit/>
          </a:bodyPr>
          <a:lstStyle/>
          <a:p>
            <a:pPr algn="l"/>
            <a:r>
              <a:rPr lang="en-US" b="1" dirty="0">
                <a:solidFill>
                  <a:schemeClr val="bg1"/>
                </a:solidFill>
                <a:latin typeface="Century Gothic" panose="020B0502020202020204" pitchFamily="34" charset="0"/>
              </a:rPr>
              <a:t>Press Release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graphicFrame>
        <p:nvGraphicFramePr>
          <p:cNvPr id="8" name="Diagram 7"/>
          <p:cNvGraphicFramePr/>
          <p:nvPr/>
        </p:nvGraphicFramePr>
        <p:xfrm>
          <a:off x="304800" y="1066800"/>
          <a:ext cx="3266619" cy="5029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p:cNvSpPr txBox="1"/>
          <p:nvPr/>
        </p:nvSpPr>
        <p:spPr>
          <a:xfrm>
            <a:off x="2971800" y="6324600"/>
            <a:ext cx="4327688" cy="253916"/>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Utah Department of Health Cancer Control Program. 2014.</a:t>
            </a:r>
          </a:p>
        </p:txBody>
      </p:sp>
      <p:pic>
        <p:nvPicPr>
          <p:cNvPr id="2355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67200" y="1066800"/>
            <a:ext cx="4244781" cy="5075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409779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0" y="129309"/>
            <a:ext cx="8198177" cy="800100"/>
          </a:xfrm>
          <a:prstGeom prst="homePlate">
            <a:avLst/>
          </a:prstGeom>
          <a:solidFill>
            <a:srgbClr val="004065"/>
          </a:solidFill>
          <a:ln>
            <a:solidFill>
              <a:srgbClr val="004065">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42141"/>
            <a:ext cx="6324600" cy="1143000"/>
          </a:xfrm>
        </p:spPr>
        <p:txBody>
          <a:bodyPr>
            <a:normAutofit/>
          </a:bodyPr>
          <a:lstStyle/>
          <a:p>
            <a:pPr algn="l"/>
            <a:r>
              <a:rPr lang="en-US" b="1" dirty="0">
                <a:solidFill>
                  <a:schemeClr val="bg1"/>
                </a:solidFill>
                <a:latin typeface="Century Gothic" panose="020B0502020202020204" pitchFamily="34" charset="0"/>
              </a:rPr>
              <a:t>Press Release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graphicFrame>
        <p:nvGraphicFramePr>
          <p:cNvPr id="8" name="Diagram 7"/>
          <p:cNvGraphicFramePr/>
          <p:nvPr/>
        </p:nvGraphicFramePr>
        <p:xfrm>
          <a:off x="304800" y="1066800"/>
          <a:ext cx="3266619" cy="5029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p:cNvSpPr txBox="1"/>
          <p:nvPr/>
        </p:nvSpPr>
        <p:spPr>
          <a:xfrm>
            <a:off x="2971800" y="6324600"/>
            <a:ext cx="4327688" cy="253916"/>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Utah Department of Health Cancer Control Program. 2014.</a:t>
            </a:r>
          </a:p>
        </p:txBody>
      </p:sp>
      <p:pic>
        <p:nvPicPr>
          <p:cNvPr id="2457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91000" y="1143000"/>
            <a:ext cx="3838493" cy="518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741435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9" name="Pentagon 8"/>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6324600" cy="1143000"/>
          </a:xfrm>
        </p:spPr>
        <p:txBody>
          <a:bodyPr>
            <a:normAutofit/>
          </a:bodyPr>
          <a:lstStyle/>
          <a:p>
            <a:pPr algn="l"/>
            <a:r>
              <a:rPr lang="en-US" b="1" dirty="0">
                <a:solidFill>
                  <a:schemeClr val="bg1"/>
                </a:solidFill>
                <a:latin typeface="Century Gothic" panose="020B0502020202020204" pitchFamily="34" charset="0"/>
              </a:rPr>
              <a:t>Resources</a:t>
            </a:r>
          </a:p>
        </p:txBody>
      </p:sp>
      <p:sp>
        <p:nvSpPr>
          <p:cNvPr id="2" name="TextBox 1"/>
          <p:cNvSpPr txBox="1"/>
          <p:nvPr/>
        </p:nvSpPr>
        <p:spPr>
          <a:xfrm>
            <a:off x="381000" y="1447800"/>
            <a:ext cx="5410200" cy="4154984"/>
          </a:xfrm>
          <a:prstGeom prst="rect">
            <a:avLst/>
          </a:prstGeom>
          <a:noFill/>
          <a:ln>
            <a:noFill/>
          </a:ln>
        </p:spPr>
        <p:txBody>
          <a:bodyPr wrap="square" rtlCol="0">
            <a:spAutoFit/>
          </a:bodyPr>
          <a:lstStyle/>
          <a:p>
            <a:pPr lvl="0"/>
            <a:r>
              <a:rPr lang="en-US" sz="2400" dirty="0">
                <a:latin typeface="Century Gothic" panose="020B0502020202020204" pitchFamily="34" charset="0"/>
              </a:rPr>
              <a:t>Creative </a:t>
            </a:r>
            <a:r>
              <a:rPr lang="en-US" sz="2400" dirty="0" err="1">
                <a:latin typeface="Century Gothic" panose="020B0502020202020204" pitchFamily="34" charset="0"/>
              </a:rPr>
              <a:t>Bloq’s</a:t>
            </a:r>
            <a:r>
              <a:rPr lang="en-US" sz="2400" dirty="0">
                <a:latin typeface="Century Gothic" panose="020B0502020202020204" pitchFamily="34" charset="0"/>
              </a:rPr>
              <a:t> 10 </a:t>
            </a:r>
            <a:r>
              <a:rPr lang="en-US" sz="2400" u="sng" dirty="0">
                <a:latin typeface="Century Gothic" panose="020B0502020202020204" pitchFamily="34" charset="0"/>
                <a:hlinkClick r:id="rId4"/>
              </a:rPr>
              <a:t>Free Tools for Creating Infographics</a:t>
            </a:r>
            <a:endParaRPr lang="en-US" sz="2400" u="sng" dirty="0">
              <a:latin typeface="Century Gothic" panose="020B0502020202020204" pitchFamily="34" charset="0"/>
            </a:endParaRPr>
          </a:p>
          <a:p>
            <a:pPr lvl="0"/>
            <a:endParaRPr lang="en-US" sz="2400" u="sng" dirty="0">
              <a:latin typeface="Century Gothic" panose="020B0502020202020204" pitchFamily="34" charset="0"/>
            </a:endParaRPr>
          </a:p>
          <a:p>
            <a:r>
              <a:rPr lang="en-US" sz="2400" dirty="0">
                <a:latin typeface="Century Gothic" panose="020B0502020202020204" pitchFamily="34" charset="0"/>
              </a:rPr>
              <a:t>National Association of City and County Health Officials’ </a:t>
            </a:r>
            <a:r>
              <a:rPr lang="en-US" sz="2400" u="sng" dirty="0">
                <a:latin typeface="Century Gothic" panose="020B0502020202020204" pitchFamily="34" charset="0"/>
                <a:hlinkClick r:id="rId5"/>
              </a:rPr>
              <a:t>Public Health Communications Toolkit Media</a:t>
            </a:r>
            <a:endParaRPr lang="en-US" sz="2400" dirty="0">
              <a:latin typeface="Century Gothic" panose="020B0502020202020204" pitchFamily="34" charset="0"/>
            </a:endParaRPr>
          </a:p>
          <a:p>
            <a:pPr lvl="0"/>
            <a:endParaRPr lang="en-US" sz="2400" dirty="0">
              <a:latin typeface="Century Gothic" panose="020B0502020202020204" pitchFamily="34" charset="0"/>
            </a:endParaRPr>
          </a:p>
          <a:p>
            <a:r>
              <a:rPr lang="en-US" sz="2400" dirty="0">
                <a:latin typeface="Century Gothic" panose="020B0502020202020204" pitchFamily="34" charset="0"/>
              </a:rPr>
              <a:t>Forbes’ article: </a:t>
            </a:r>
            <a:r>
              <a:rPr lang="en-US" sz="2400" u="sng" dirty="0">
                <a:latin typeface="Century Gothic" panose="020B0502020202020204" pitchFamily="34" charset="0"/>
                <a:hlinkClick r:id="rId6"/>
              </a:rPr>
              <a:t>What Journalists Really Think of Your Press Release</a:t>
            </a:r>
            <a:endParaRPr lang="en-US" sz="2400" dirty="0">
              <a:latin typeface="Century Gothic" panose="020B0502020202020204" pitchFamily="34" charset="0"/>
            </a:endParaRPr>
          </a:p>
          <a:p>
            <a:pPr lvl="0"/>
            <a:endParaRPr lang="en-US" sz="2400" dirty="0">
              <a:latin typeface="Century Gothic" panose="020B0502020202020204" pitchFamily="34" charset="0"/>
            </a:endParaRPr>
          </a:p>
        </p:txBody>
      </p:sp>
      <p:pic>
        <p:nvPicPr>
          <p:cNvPr id="1026" name="Picture 2" descr="close up of woman hand holding open book royalty-free stock phot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4999" y="1752600"/>
            <a:ext cx="3371165"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40087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9" name="Pentagon 8"/>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6324600" cy="1143000"/>
          </a:xfrm>
        </p:spPr>
        <p:txBody>
          <a:bodyPr>
            <a:normAutofit/>
          </a:bodyPr>
          <a:lstStyle/>
          <a:p>
            <a:pPr algn="l"/>
            <a:r>
              <a:rPr lang="en-US" b="1" dirty="0">
                <a:solidFill>
                  <a:schemeClr val="bg1"/>
                </a:solidFill>
                <a:latin typeface="Century Gothic" panose="020B0502020202020204" pitchFamily="34" charset="0"/>
              </a:rPr>
              <a:t>Conclusion</a:t>
            </a:r>
          </a:p>
        </p:txBody>
      </p:sp>
      <p:sp>
        <p:nvSpPr>
          <p:cNvPr id="12" name="Content Placeholder 2"/>
          <p:cNvSpPr txBox="1">
            <a:spLocks/>
          </p:cNvSpPr>
          <p:nvPr/>
        </p:nvSpPr>
        <p:spPr>
          <a:xfrm>
            <a:off x="457200" y="14478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sz="2400" dirty="0"/>
          </a:p>
        </p:txBody>
      </p:sp>
      <p:sp>
        <p:nvSpPr>
          <p:cNvPr id="14" name="Content Placeholder 2"/>
          <p:cNvSpPr>
            <a:spLocks noGrp="1"/>
          </p:cNvSpPr>
          <p:nvPr>
            <p:ph idx="1"/>
          </p:nvPr>
        </p:nvSpPr>
        <p:spPr>
          <a:xfrm>
            <a:off x="454231" y="1219200"/>
            <a:ext cx="8229600" cy="4525963"/>
          </a:xfrm>
        </p:spPr>
        <p:txBody>
          <a:bodyPr>
            <a:normAutofit/>
          </a:bodyPr>
          <a:lstStyle/>
          <a:p>
            <a:pPr marL="0" lvl="0" indent="0">
              <a:buNone/>
            </a:pPr>
            <a:r>
              <a:rPr lang="en-US" sz="2400" dirty="0">
                <a:solidFill>
                  <a:srgbClr val="004065"/>
                </a:solidFill>
                <a:latin typeface="Century Gothic" panose="020B0502020202020204" pitchFamily="34" charset="0"/>
              </a:rPr>
              <a:t>Describe the needs of journalists</a:t>
            </a:r>
          </a:p>
          <a:p>
            <a:pPr marL="0" lvl="0" indent="0">
              <a:buNone/>
            </a:pPr>
            <a:endParaRPr lang="en-US" sz="2400" dirty="0">
              <a:solidFill>
                <a:srgbClr val="004065"/>
              </a:solidFill>
              <a:latin typeface="Century Gothic" panose="020B0502020202020204" pitchFamily="34" charset="0"/>
            </a:endParaRPr>
          </a:p>
          <a:p>
            <a:pPr marL="0" lvl="0" indent="0">
              <a:buNone/>
            </a:pPr>
            <a:r>
              <a:rPr lang="en-US" sz="2400" dirty="0">
                <a:solidFill>
                  <a:srgbClr val="004065"/>
                </a:solidFill>
                <a:latin typeface="Century Gothic" panose="020B0502020202020204" pitchFamily="34" charset="0"/>
              </a:rPr>
              <a:t>Identify strategies for reaching out to journalists</a:t>
            </a:r>
          </a:p>
          <a:p>
            <a:pPr marL="0" lvl="0" indent="0">
              <a:buNone/>
            </a:pPr>
            <a:endParaRPr lang="en-US" sz="2400" dirty="0">
              <a:solidFill>
                <a:srgbClr val="004065"/>
              </a:solidFill>
              <a:latin typeface="Century Gothic" panose="020B0502020202020204" pitchFamily="34" charset="0"/>
            </a:endParaRPr>
          </a:p>
          <a:p>
            <a:pPr marL="0" lvl="0" indent="0">
              <a:buNone/>
            </a:pPr>
            <a:r>
              <a:rPr lang="en-US" sz="2400" dirty="0">
                <a:solidFill>
                  <a:srgbClr val="004065"/>
                </a:solidFill>
                <a:latin typeface="Century Gothic" panose="020B0502020202020204" pitchFamily="34" charset="0"/>
              </a:rPr>
              <a:t>Identify strategies for building and maintaining relationships with journalists</a:t>
            </a:r>
          </a:p>
          <a:p>
            <a:pPr marL="0" lvl="0" indent="0">
              <a:buNone/>
            </a:pPr>
            <a:endParaRPr lang="en-US" sz="2400" dirty="0">
              <a:solidFill>
                <a:srgbClr val="004065"/>
              </a:solidFill>
              <a:latin typeface="Century Gothic" panose="020B0502020202020204" pitchFamily="34" charset="0"/>
            </a:endParaRPr>
          </a:p>
          <a:p>
            <a:pPr marL="0" lvl="0" indent="0">
              <a:buNone/>
            </a:pPr>
            <a:r>
              <a:rPr lang="en-US" sz="2400" dirty="0">
                <a:solidFill>
                  <a:srgbClr val="004065"/>
                </a:solidFill>
                <a:latin typeface="Century Gothic" panose="020B0502020202020204" pitchFamily="34" charset="0"/>
              </a:rPr>
              <a:t>Create an online newsroom</a:t>
            </a:r>
          </a:p>
          <a:p>
            <a:pPr marL="0" lvl="0" indent="0">
              <a:buNone/>
            </a:pPr>
            <a:endParaRPr lang="en-US" sz="2400" dirty="0">
              <a:solidFill>
                <a:srgbClr val="004065"/>
              </a:solidFill>
              <a:latin typeface="Century Gothic" panose="020B0502020202020204" pitchFamily="34" charset="0"/>
            </a:endParaRPr>
          </a:p>
          <a:p>
            <a:pPr marL="0" lvl="0" indent="0">
              <a:buNone/>
            </a:pPr>
            <a:r>
              <a:rPr lang="en-US" sz="2400" dirty="0">
                <a:solidFill>
                  <a:srgbClr val="004065"/>
                </a:solidFill>
                <a:latin typeface="Century Gothic" panose="020B0502020202020204" pitchFamily="34" charset="0"/>
              </a:rPr>
              <a:t>Produce a press release</a:t>
            </a:r>
          </a:p>
          <a:p>
            <a:pPr marL="0" indent="0">
              <a:buNone/>
            </a:pPr>
            <a:endParaRPr lang="en-US" sz="2400" dirty="0"/>
          </a:p>
        </p:txBody>
      </p:sp>
    </p:spTree>
    <p:extLst>
      <p:ext uri="{BB962C8B-B14F-4D97-AF65-F5344CB8AC3E}">
        <p14:creationId xmlns:p14="http://schemas.microsoft.com/office/powerpoint/2010/main" val="14381364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2310"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4" name="Content Placeholder 3"/>
          <p:cNvSpPr>
            <a:spLocks noGrp="1"/>
          </p:cNvSpPr>
          <p:nvPr>
            <p:ph idx="1"/>
          </p:nvPr>
        </p:nvSpPr>
        <p:spPr>
          <a:xfrm>
            <a:off x="30017" y="2514600"/>
            <a:ext cx="8915400" cy="1371600"/>
          </a:xfrm>
        </p:spPr>
        <p:txBody>
          <a:bodyPr>
            <a:noAutofit/>
          </a:bodyPr>
          <a:lstStyle/>
          <a:p>
            <a:pPr marL="0" indent="0">
              <a:buNone/>
            </a:pPr>
            <a:r>
              <a:rPr lang="en-US" sz="3600" dirty="0">
                <a:solidFill>
                  <a:srgbClr val="004065"/>
                </a:solidFill>
              </a:rPr>
              <a:t>This concludes the lesson. Please exit and return to the learning management system. </a:t>
            </a: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rightnessContrast bright="5000" contrast="69000"/>
                    </a14:imgEffect>
                  </a14:imgLayer>
                </a14:imgProps>
              </a:ext>
              <a:ext uri="{28A0092B-C50C-407E-A947-70E740481C1C}">
                <a14:useLocalDpi xmlns:a14="http://schemas.microsoft.com/office/drawing/2010/main" val="0"/>
              </a:ext>
            </a:extLst>
          </a:blip>
          <a:stretch>
            <a:fillRect/>
          </a:stretch>
        </p:blipFill>
        <p:spPr>
          <a:xfrm>
            <a:off x="7772400" y="5064752"/>
            <a:ext cx="1005573" cy="1755290"/>
          </a:xfrm>
          <a:prstGeom prst="rect">
            <a:avLst/>
          </a:prstGeom>
        </p:spPr>
      </p:pic>
      <p:sp>
        <p:nvSpPr>
          <p:cNvPr id="8" name="TextBox 7"/>
          <p:cNvSpPr txBox="1"/>
          <p:nvPr/>
        </p:nvSpPr>
        <p:spPr>
          <a:xfrm>
            <a:off x="7887855" y="4724400"/>
            <a:ext cx="762000" cy="461665"/>
          </a:xfrm>
          <a:prstGeom prst="rect">
            <a:avLst/>
          </a:prstGeom>
          <a:noFill/>
        </p:spPr>
        <p:txBody>
          <a:bodyPr wrap="square" rtlCol="0">
            <a:spAutoFit/>
          </a:bodyPr>
          <a:lstStyle/>
          <a:p>
            <a:r>
              <a:rPr lang="en-US" sz="2400" b="1" dirty="0">
                <a:solidFill>
                  <a:srgbClr val="0096D6"/>
                </a:solidFill>
              </a:rPr>
              <a:t>EXIT</a:t>
            </a:r>
          </a:p>
        </p:txBody>
      </p:sp>
    </p:spTree>
    <p:extLst>
      <p:ext uri="{BB962C8B-B14F-4D97-AF65-F5344CB8AC3E}">
        <p14:creationId xmlns:p14="http://schemas.microsoft.com/office/powerpoint/2010/main" val="3566746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50158" y="-95250"/>
            <a:ext cx="6324600" cy="1143000"/>
          </a:xfrm>
        </p:spPr>
        <p:txBody>
          <a:bodyPr>
            <a:normAutofit/>
          </a:bodyPr>
          <a:lstStyle/>
          <a:p>
            <a:pPr algn="l"/>
            <a:r>
              <a:rPr lang="en-US" b="1" dirty="0">
                <a:solidFill>
                  <a:schemeClr val="bg1"/>
                </a:solidFill>
                <a:latin typeface="Century Gothic" panose="020B0502020202020204" pitchFamily="34" charset="0"/>
              </a:rPr>
              <a:t>Social Marketing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9" name="TextBox 8"/>
          <p:cNvSpPr txBox="1"/>
          <p:nvPr/>
        </p:nvSpPr>
        <p:spPr>
          <a:xfrm>
            <a:off x="4511512" y="6324600"/>
            <a:ext cx="4327688" cy="261610"/>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Centers for Disease Control and Prevention. 2011.</a:t>
            </a:r>
          </a:p>
        </p:txBody>
      </p:sp>
      <p:sp>
        <p:nvSpPr>
          <p:cNvPr id="10" name="TextBox 9"/>
          <p:cNvSpPr txBox="1"/>
          <p:nvPr/>
        </p:nvSpPr>
        <p:spPr>
          <a:xfrm>
            <a:off x="1219200" y="1219200"/>
            <a:ext cx="7239000" cy="707886"/>
          </a:xfrm>
          <a:prstGeom prst="rect">
            <a:avLst/>
          </a:prstGeom>
          <a:noFill/>
        </p:spPr>
        <p:txBody>
          <a:bodyPr wrap="square" rtlCol="0">
            <a:spAutoFit/>
          </a:bodyPr>
          <a:lstStyle/>
          <a:p>
            <a:r>
              <a:rPr lang="en-US" sz="2000" dirty="0">
                <a:solidFill>
                  <a:srgbClr val="004065"/>
                </a:solidFill>
                <a:latin typeface="Century Gothic" panose="020B0502020202020204" pitchFamily="34" charset="0"/>
              </a:rPr>
              <a:t>Longer-term marketing campaign that uses the elements of commercial marketing to influence behaviors”</a:t>
            </a:r>
          </a:p>
        </p:txBody>
      </p:sp>
      <p:pic>
        <p:nvPicPr>
          <p:cNvPr id="12" name="Picture 2" descr="\\SMHS-DFS.ead.gwu.edu\SMHS\GROUPS\gwci\IStock Images\Comm Slide Images\QuotationMar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987547"/>
            <a:ext cx="880608" cy="6977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40107" y="1927086"/>
            <a:ext cx="7103496" cy="461665"/>
          </a:xfrm>
          <a:prstGeom prst="rect">
            <a:avLst/>
          </a:prstGeom>
          <a:noFill/>
        </p:spPr>
        <p:txBody>
          <a:bodyPr wrap="square" rtlCol="0">
            <a:spAutoFit/>
          </a:bodyPr>
          <a:lstStyle/>
          <a:p>
            <a:pPr algn="ctr"/>
            <a:r>
              <a:rPr lang="en-US" sz="2400" b="1" dirty="0">
                <a:solidFill>
                  <a:srgbClr val="0096D6"/>
                </a:solidFill>
                <a:latin typeface="Century Gothic" panose="020B0502020202020204" pitchFamily="34" charset="0"/>
              </a:rPr>
              <a:t>4 P’s of Marketing</a:t>
            </a:r>
          </a:p>
        </p:txBody>
      </p:sp>
      <p:graphicFrame>
        <p:nvGraphicFramePr>
          <p:cNvPr id="7" name="Diagram 6"/>
          <p:cNvGraphicFramePr/>
          <p:nvPr>
            <p:extLst>
              <p:ext uri="{D42A27DB-BD31-4B8C-83A1-F6EECF244321}">
                <p14:modId xmlns:p14="http://schemas.microsoft.com/office/powerpoint/2010/main" val="2193073398"/>
              </p:ext>
            </p:extLst>
          </p:nvPr>
        </p:nvGraphicFramePr>
        <p:xfrm>
          <a:off x="228599" y="2391405"/>
          <a:ext cx="8675913" cy="370459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96163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0" y="129309"/>
            <a:ext cx="8198177" cy="800100"/>
          </a:xfrm>
          <a:prstGeom prst="homePlate">
            <a:avLst/>
          </a:prstGeom>
          <a:solidFill>
            <a:srgbClr val="004065"/>
          </a:solidFill>
          <a:ln>
            <a:solidFill>
              <a:srgbClr val="004065">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42141"/>
            <a:ext cx="6324600" cy="1143000"/>
          </a:xfrm>
        </p:spPr>
        <p:txBody>
          <a:bodyPr>
            <a:normAutofit/>
          </a:bodyPr>
          <a:lstStyle/>
          <a:p>
            <a:pPr algn="l"/>
            <a:r>
              <a:rPr lang="en-US" b="1" dirty="0">
                <a:solidFill>
                  <a:schemeClr val="bg1"/>
                </a:solidFill>
                <a:latin typeface="Century Gothic" panose="020B0502020202020204" pitchFamily="34" charset="0"/>
              </a:rPr>
              <a:t>Case Study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0818" y="1172807"/>
            <a:ext cx="6243637" cy="5095849"/>
          </a:xfrm>
          <a:prstGeom prst="rect">
            <a:avLst/>
          </a:prstGeom>
        </p:spPr>
      </p:pic>
    </p:spTree>
    <p:extLst>
      <p:ext uri="{BB962C8B-B14F-4D97-AF65-F5344CB8AC3E}">
        <p14:creationId xmlns:p14="http://schemas.microsoft.com/office/powerpoint/2010/main" val="4266104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0" y="129309"/>
            <a:ext cx="8198177" cy="800100"/>
          </a:xfrm>
          <a:prstGeom prst="homePlate">
            <a:avLst/>
          </a:prstGeom>
          <a:solidFill>
            <a:srgbClr val="004065"/>
          </a:solidFill>
          <a:ln>
            <a:solidFill>
              <a:srgbClr val="004065">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42141"/>
            <a:ext cx="6324600" cy="1143000"/>
          </a:xfrm>
        </p:spPr>
        <p:txBody>
          <a:bodyPr>
            <a:normAutofit/>
          </a:bodyPr>
          <a:lstStyle/>
          <a:p>
            <a:pPr algn="l"/>
            <a:r>
              <a:rPr lang="en-US" b="1" dirty="0">
                <a:solidFill>
                  <a:schemeClr val="bg1"/>
                </a:solidFill>
                <a:latin typeface="Century Gothic" panose="020B0502020202020204" pitchFamily="34" charset="0"/>
              </a:rPr>
              <a:t>Social Marketing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graphicFrame>
        <p:nvGraphicFramePr>
          <p:cNvPr id="4" name="Diagram 3"/>
          <p:cNvGraphicFramePr/>
          <p:nvPr>
            <p:extLst>
              <p:ext uri="{D42A27DB-BD31-4B8C-83A1-F6EECF244321}">
                <p14:modId xmlns:p14="http://schemas.microsoft.com/office/powerpoint/2010/main" val="3304339511"/>
              </p:ext>
            </p:extLst>
          </p:nvPr>
        </p:nvGraphicFramePr>
        <p:xfrm>
          <a:off x="304800" y="1727484"/>
          <a:ext cx="8382000" cy="4470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p:cNvSpPr txBox="1"/>
          <p:nvPr/>
        </p:nvSpPr>
        <p:spPr>
          <a:xfrm>
            <a:off x="304800" y="1143000"/>
            <a:ext cx="8077200" cy="646331"/>
          </a:xfrm>
          <a:prstGeom prst="rect">
            <a:avLst/>
          </a:prstGeom>
          <a:noFill/>
        </p:spPr>
        <p:txBody>
          <a:bodyPr wrap="square" rtlCol="0">
            <a:spAutoFit/>
          </a:bodyPr>
          <a:lstStyle/>
          <a:p>
            <a:pPr algn="ctr"/>
            <a:r>
              <a:rPr lang="en-US" sz="3600" b="1" dirty="0">
                <a:solidFill>
                  <a:srgbClr val="0096D6"/>
                </a:solidFill>
                <a:latin typeface="Century Gothic" panose="020B0502020202020204" pitchFamily="34" charset="0"/>
              </a:rPr>
              <a:t>Product</a:t>
            </a:r>
          </a:p>
        </p:txBody>
      </p:sp>
    </p:spTree>
    <p:extLst>
      <p:ext uri="{BB962C8B-B14F-4D97-AF65-F5344CB8AC3E}">
        <p14:creationId xmlns:p14="http://schemas.microsoft.com/office/powerpoint/2010/main" val="1321577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0" y="129309"/>
            <a:ext cx="8198177" cy="800100"/>
          </a:xfrm>
          <a:prstGeom prst="homePlate">
            <a:avLst/>
          </a:prstGeom>
          <a:solidFill>
            <a:srgbClr val="004065"/>
          </a:solidFill>
          <a:ln>
            <a:solidFill>
              <a:srgbClr val="004065">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42141"/>
            <a:ext cx="6324600" cy="1143000"/>
          </a:xfrm>
        </p:spPr>
        <p:txBody>
          <a:bodyPr>
            <a:normAutofit/>
          </a:bodyPr>
          <a:lstStyle/>
          <a:p>
            <a:pPr algn="l"/>
            <a:r>
              <a:rPr lang="en-US" b="1" dirty="0">
                <a:solidFill>
                  <a:schemeClr val="bg1"/>
                </a:solidFill>
                <a:latin typeface="Century Gothic" panose="020B0502020202020204" pitchFamily="34" charset="0"/>
              </a:rPr>
              <a:t>Social Marketing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graphicFrame>
        <p:nvGraphicFramePr>
          <p:cNvPr id="4" name="Diagram 3"/>
          <p:cNvGraphicFramePr/>
          <p:nvPr>
            <p:extLst>
              <p:ext uri="{D42A27DB-BD31-4B8C-83A1-F6EECF244321}">
                <p14:modId xmlns:p14="http://schemas.microsoft.com/office/powerpoint/2010/main" val="3387863953"/>
              </p:ext>
            </p:extLst>
          </p:nvPr>
        </p:nvGraphicFramePr>
        <p:xfrm>
          <a:off x="304800" y="1727484"/>
          <a:ext cx="8382000" cy="4470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p:cNvSpPr txBox="1"/>
          <p:nvPr/>
        </p:nvSpPr>
        <p:spPr>
          <a:xfrm>
            <a:off x="304800" y="1143000"/>
            <a:ext cx="8077200" cy="646331"/>
          </a:xfrm>
          <a:prstGeom prst="rect">
            <a:avLst/>
          </a:prstGeom>
          <a:noFill/>
        </p:spPr>
        <p:txBody>
          <a:bodyPr wrap="square" rtlCol="0">
            <a:spAutoFit/>
          </a:bodyPr>
          <a:lstStyle/>
          <a:p>
            <a:pPr algn="ctr"/>
            <a:r>
              <a:rPr lang="en-US" sz="3600" b="1" dirty="0">
                <a:solidFill>
                  <a:srgbClr val="0096D6"/>
                </a:solidFill>
                <a:latin typeface="Century Gothic" panose="020B0502020202020204" pitchFamily="34" charset="0"/>
              </a:rPr>
              <a:t>Price</a:t>
            </a:r>
          </a:p>
        </p:txBody>
      </p:sp>
    </p:spTree>
    <p:extLst>
      <p:ext uri="{BB962C8B-B14F-4D97-AF65-F5344CB8AC3E}">
        <p14:creationId xmlns:p14="http://schemas.microsoft.com/office/powerpoint/2010/main" val="1531278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0" y="129309"/>
            <a:ext cx="8198177" cy="800100"/>
          </a:xfrm>
          <a:prstGeom prst="homePlate">
            <a:avLst/>
          </a:prstGeom>
          <a:solidFill>
            <a:srgbClr val="004065"/>
          </a:solidFill>
          <a:ln>
            <a:solidFill>
              <a:srgbClr val="004065">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42141"/>
            <a:ext cx="6324600" cy="1143000"/>
          </a:xfrm>
        </p:spPr>
        <p:txBody>
          <a:bodyPr>
            <a:normAutofit/>
          </a:bodyPr>
          <a:lstStyle/>
          <a:p>
            <a:pPr algn="l"/>
            <a:r>
              <a:rPr lang="en-US" b="1" dirty="0">
                <a:solidFill>
                  <a:schemeClr val="bg1"/>
                </a:solidFill>
                <a:latin typeface="Century Gothic" panose="020B0502020202020204" pitchFamily="34" charset="0"/>
              </a:rPr>
              <a:t>Social Marketing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graphicFrame>
        <p:nvGraphicFramePr>
          <p:cNvPr id="4" name="Diagram 3"/>
          <p:cNvGraphicFramePr/>
          <p:nvPr>
            <p:extLst>
              <p:ext uri="{D42A27DB-BD31-4B8C-83A1-F6EECF244321}">
                <p14:modId xmlns:p14="http://schemas.microsoft.com/office/powerpoint/2010/main" val="1209433599"/>
              </p:ext>
            </p:extLst>
          </p:nvPr>
        </p:nvGraphicFramePr>
        <p:xfrm>
          <a:off x="304800" y="1727484"/>
          <a:ext cx="8382000" cy="4470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p:cNvSpPr txBox="1"/>
          <p:nvPr/>
        </p:nvSpPr>
        <p:spPr>
          <a:xfrm>
            <a:off x="304800" y="1143000"/>
            <a:ext cx="8077200" cy="646331"/>
          </a:xfrm>
          <a:prstGeom prst="rect">
            <a:avLst/>
          </a:prstGeom>
          <a:noFill/>
        </p:spPr>
        <p:txBody>
          <a:bodyPr wrap="square" rtlCol="0">
            <a:spAutoFit/>
          </a:bodyPr>
          <a:lstStyle/>
          <a:p>
            <a:pPr algn="ctr"/>
            <a:r>
              <a:rPr lang="en-US" sz="3600" b="1" dirty="0">
                <a:solidFill>
                  <a:srgbClr val="0096D6"/>
                </a:solidFill>
                <a:latin typeface="Century Gothic" panose="020B0502020202020204" pitchFamily="34" charset="0"/>
              </a:rPr>
              <a:t>Place</a:t>
            </a:r>
          </a:p>
        </p:txBody>
      </p:sp>
    </p:spTree>
    <p:extLst>
      <p:ext uri="{BB962C8B-B14F-4D97-AF65-F5344CB8AC3E}">
        <p14:creationId xmlns:p14="http://schemas.microsoft.com/office/powerpoint/2010/main" val="3591167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0" y="129309"/>
            <a:ext cx="8198177" cy="800100"/>
          </a:xfrm>
          <a:prstGeom prst="homePlate">
            <a:avLst/>
          </a:prstGeom>
          <a:solidFill>
            <a:srgbClr val="004065"/>
          </a:solidFill>
          <a:ln>
            <a:solidFill>
              <a:srgbClr val="004065">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42141"/>
            <a:ext cx="6324600" cy="1143000"/>
          </a:xfrm>
        </p:spPr>
        <p:txBody>
          <a:bodyPr>
            <a:normAutofit/>
          </a:bodyPr>
          <a:lstStyle/>
          <a:p>
            <a:pPr algn="l"/>
            <a:r>
              <a:rPr lang="en-US" b="1" dirty="0">
                <a:solidFill>
                  <a:schemeClr val="bg1"/>
                </a:solidFill>
                <a:latin typeface="Century Gothic" panose="020B0502020202020204" pitchFamily="34" charset="0"/>
              </a:rPr>
              <a:t>Social Marketing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graphicFrame>
        <p:nvGraphicFramePr>
          <p:cNvPr id="4" name="Diagram 3"/>
          <p:cNvGraphicFramePr/>
          <p:nvPr>
            <p:extLst>
              <p:ext uri="{D42A27DB-BD31-4B8C-83A1-F6EECF244321}">
                <p14:modId xmlns:p14="http://schemas.microsoft.com/office/powerpoint/2010/main" val="779624835"/>
              </p:ext>
            </p:extLst>
          </p:nvPr>
        </p:nvGraphicFramePr>
        <p:xfrm>
          <a:off x="304800" y="1727484"/>
          <a:ext cx="8382000" cy="4470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p:cNvSpPr txBox="1"/>
          <p:nvPr/>
        </p:nvSpPr>
        <p:spPr>
          <a:xfrm>
            <a:off x="304800" y="1143000"/>
            <a:ext cx="8077200" cy="646331"/>
          </a:xfrm>
          <a:prstGeom prst="rect">
            <a:avLst/>
          </a:prstGeom>
          <a:noFill/>
        </p:spPr>
        <p:txBody>
          <a:bodyPr wrap="square" rtlCol="0">
            <a:spAutoFit/>
          </a:bodyPr>
          <a:lstStyle/>
          <a:p>
            <a:pPr algn="ctr"/>
            <a:r>
              <a:rPr lang="en-US" sz="3600" b="1" dirty="0">
                <a:solidFill>
                  <a:srgbClr val="0096D6"/>
                </a:solidFill>
                <a:latin typeface="Century Gothic" panose="020B0502020202020204" pitchFamily="34" charset="0"/>
              </a:rPr>
              <a:t>Promotion</a:t>
            </a:r>
          </a:p>
        </p:txBody>
      </p:sp>
    </p:spTree>
    <p:extLst>
      <p:ext uri="{BB962C8B-B14F-4D97-AF65-F5344CB8AC3E}">
        <p14:creationId xmlns:p14="http://schemas.microsoft.com/office/powerpoint/2010/main" val="3008475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50158" y="-95250"/>
            <a:ext cx="6324600" cy="1143000"/>
          </a:xfrm>
        </p:spPr>
        <p:txBody>
          <a:bodyPr>
            <a:normAutofit/>
          </a:bodyPr>
          <a:lstStyle/>
          <a:p>
            <a:pPr algn="l"/>
            <a:r>
              <a:rPr lang="en-US" b="1" dirty="0">
                <a:solidFill>
                  <a:schemeClr val="bg1"/>
                </a:solidFill>
                <a:latin typeface="Century Gothic" panose="020B0502020202020204" pitchFamily="34" charset="0"/>
              </a:rPr>
              <a:t>Media Advocacy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9" name="TextBox 8"/>
          <p:cNvSpPr txBox="1"/>
          <p:nvPr/>
        </p:nvSpPr>
        <p:spPr>
          <a:xfrm>
            <a:off x="3429000" y="6324600"/>
            <a:ext cx="3448986" cy="415498"/>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Centers for Disease Control and Prevention. 2003; Brownell KD, et al. 2010.</a:t>
            </a:r>
          </a:p>
        </p:txBody>
      </p:sp>
      <p:sp>
        <p:nvSpPr>
          <p:cNvPr id="10" name="TextBox 9"/>
          <p:cNvSpPr txBox="1"/>
          <p:nvPr/>
        </p:nvSpPr>
        <p:spPr>
          <a:xfrm>
            <a:off x="1219200" y="1219200"/>
            <a:ext cx="7239000" cy="1569660"/>
          </a:xfrm>
          <a:prstGeom prst="rect">
            <a:avLst/>
          </a:prstGeom>
          <a:noFill/>
        </p:spPr>
        <p:txBody>
          <a:bodyPr wrap="square" rtlCol="0">
            <a:spAutoFit/>
          </a:bodyPr>
          <a:lstStyle/>
          <a:p>
            <a:r>
              <a:rPr lang="en-US" sz="2400" dirty="0">
                <a:solidFill>
                  <a:srgbClr val="004065"/>
                </a:solidFill>
                <a:latin typeface="Century Gothic" panose="020B0502020202020204" pitchFamily="34" charset="0"/>
              </a:rPr>
              <a:t>Media advocacy is the strategic use of mass media and community advocacy to advance environmental change or a public policy initiative”</a:t>
            </a:r>
          </a:p>
        </p:txBody>
      </p:sp>
      <p:pic>
        <p:nvPicPr>
          <p:cNvPr id="12" name="Picture 2" descr="\\SMHS-DFS.ead.gwu.edu\SMHS\GROUPS\gwci\IStock Images\Comm Slide Images\QuotationMar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987547"/>
            <a:ext cx="880608" cy="69778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tobaccofreekids.org/content/tobacco_unfiltered/2013_10/2013_10_02_ecig_04.jpg"/>
          <p:cNvPicPr>
            <a:picLocks noChangeAspect="1" noChangeArrowheads="1"/>
          </p:cNvPicPr>
          <p:nvPr/>
        </p:nvPicPr>
        <p:blipFill rotWithShape="1">
          <a:blip r:embed="rId5">
            <a:extLst>
              <a:ext uri="{28A0092B-C50C-407E-A947-70E740481C1C}">
                <a14:useLocalDpi xmlns:a14="http://schemas.microsoft.com/office/drawing/2010/main" val="0"/>
              </a:ext>
            </a:extLst>
          </a:blip>
          <a:srcRect l="52751"/>
          <a:stretch/>
        </p:blipFill>
        <p:spPr bwMode="auto">
          <a:xfrm>
            <a:off x="2990672" y="2590800"/>
            <a:ext cx="2925288" cy="2228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http://www.tobaccofreekids.org/content/tobacco_unfiltered/2013_10/2013_10_02_ecig_09.jpg"/>
          <p:cNvPicPr>
            <a:picLocks noChangeAspect="1" noChangeArrowheads="1"/>
          </p:cNvPicPr>
          <p:nvPr/>
        </p:nvPicPr>
        <p:blipFill rotWithShape="1">
          <a:blip r:embed="rId6">
            <a:extLst>
              <a:ext uri="{28A0092B-C50C-407E-A947-70E740481C1C}">
                <a14:useLocalDpi xmlns:a14="http://schemas.microsoft.com/office/drawing/2010/main" val="0"/>
              </a:ext>
            </a:extLst>
          </a:blip>
          <a:srcRect l="61042" t="2334" r="7881"/>
          <a:stretch/>
        </p:blipFill>
        <p:spPr bwMode="auto">
          <a:xfrm>
            <a:off x="4819650" y="3533774"/>
            <a:ext cx="1924051" cy="2790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descr="\\SMHS-DFS.ead.gwu.edu\SMHS\GROUPS\gwci\iStock Images\Comm Training Slide Images\Cigarette shaped tomb.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923" y="3299201"/>
            <a:ext cx="2851655" cy="22633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MHS-DFS.ead.gwu.edu\SMHS\GROUPS\gwci\iStock Images\Comm Training Slide Images\no smoking.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20836" y="2971800"/>
            <a:ext cx="2114550" cy="2819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103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 Placeholder 6"/>
          <p:cNvSpPr>
            <a:spLocks noGrp="1"/>
          </p:cNvSpPr>
          <p:nvPr>
            <p:ph type="body" idx="1"/>
          </p:nvPr>
        </p:nvSpPr>
        <p:spPr>
          <a:xfrm>
            <a:off x="58899" y="1524000"/>
            <a:ext cx="4040188" cy="639762"/>
          </a:xfrm>
        </p:spPr>
        <p:txBody>
          <a:bodyPr>
            <a:normAutofit/>
          </a:bodyPr>
          <a:lstStyle/>
          <a:p>
            <a:r>
              <a:rPr lang="en-US" sz="2000" dirty="0">
                <a:solidFill>
                  <a:srgbClr val="365F91"/>
                </a:solidFill>
                <a:latin typeface="Century Gothic" panose="020B0502020202020204" pitchFamily="34" charset="0"/>
              </a:rPr>
              <a:t>Individual Responsibility Frame</a:t>
            </a:r>
          </a:p>
        </p:txBody>
      </p:sp>
      <p:sp>
        <p:nvSpPr>
          <p:cNvPr id="11" name="Text Placeholder 10"/>
          <p:cNvSpPr>
            <a:spLocks noGrp="1"/>
          </p:cNvSpPr>
          <p:nvPr>
            <p:ph type="body" sz="quarter" idx="3"/>
          </p:nvPr>
        </p:nvSpPr>
        <p:spPr>
          <a:xfrm>
            <a:off x="4857098" y="1524000"/>
            <a:ext cx="4041775" cy="639762"/>
          </a:xfrm>
        </p:spPr>
        <p:txBody>
          <a:bodyPr>
            <a:normAutofit/>
          </a:bodyPr>
          <a:lstStyle/>
          <a:p>
            <a:r>
              <a:rPr lang="en-US" sz="2000" dirty="0">
                <a:solidFill>
                  <a:srgbClr val="365F91"/>
                </a:solidFill>
                <a:latin typeface="Century Gothic" panose="020B0502020202020204" pitchFamily="34" charset="0"/>
              </a:rPr>
              <a:t>Shared Responsibility Frame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9" name="TextBox 8"/>
          <p:cNvSpPr txBox="1"/>
          <p:nvPr/>
        </p:nvSpPr>
        <p:spPr>
          <a:xfrm>
            <a:off x="3429000" y="6324600"/>
            <a:ext cx="3448986" cy="253916"/>
          </a:xfrm>
          <a:prstGeom prst="rect">
            <a:avLst/>
          </a:prstGeom>
          <a:noFill/>
        </p:spPr>
        <p:txBody>
          <a:bodyPr wrap="square" rtlCol="0">
            <a:spAutoFit/>
          </a:bodyPr>
          <a:lstStyle/>
          <a:p>
            <a:r>
              <a:rPr lang="en-US" sz="1050" dirty="0" err="1">
                <a:solidFill>
                  <a:schemeClr val="bg1">
                    <a:lumMod val="50000"/>
                  </a:schemeClr>
                </a:solidFill>
                <a:latin typeface="Century Gothic" panose="020B0502020202020204" pitchFamily="34" charset="0"/>
              </a:rPr>
              <a:t>Dorfman</a:t>
            </a:r>
            <a:r>
              <a:rPr lang="en-US" sz="1050" dirty="0">
                <a:solidFill>
                  <a:schemeClr val="bg1">
                    <a:lumMod val="50000"/>
                  </a:schemeClr>
                </a:solidFill>
                <a:latin typeface="Century Gothic" panose="020B0502020202020204" pitchFamily="34" charset="0"/>
              </a:rPr>
              <a:t> and </a:t>
            </a:r>
            <a:r>
              <a:rPr lang="en-US" sz="1050" dirty="0" err="1">
                <a:solidFill>
                  <a:schemeClr val="bg1">
                    <a:lumMod val="50000"/>
                  </a:schemeClr>
                </a:solidFill>
                <a:latin typeface="Century Gothic" panose="020B0502020202020204" pitchFamily="34" charset="0"/>
              </a:rPr>
              <a:t>Wallack</a:t>
            </a:r>
            <a:r>
              <a:rPr lang="en-US" sz="1050" dirty="0">
                <a:solidFill>
                  <a:schemeClr val="bg1">
                    <a:lumMod val="50000"/>
                  </a:schemeClr>
                </a:solidFill>
                <a:latin typeface="Century Gothic" panose="020B0502020202020204" pitchFamily="34" charset="0"/>
              </a:rPr>
              <a:t>. 2007; Huang, et al. 2015.</a:t>
            </a:r>
          </a:p>
        </p:txBody>
      </p:sp>
      <p:sp>
        <p:nvSpPr>
          <p:cNvPr id="18" name="Title 1"/>
          <p:cNvSpPr>
            <a:spLocks noGrp="1"/>
          </p:cNvSpPr>
          <p:nvPr>
            <p:ph type="title"/>
          </p:nvPr>
        </p:nvSpPr>
        <p:spPr>
          <a:xfrm>
            <a:off x="50158" y="-95250"/>
            <a:ext cx="6324600" cy="1143000"/>
          </a:xfrm>
        </p:spPr>
        <p:txBody>
          <a:bodyPr>
            <a:normAutofit/>
          </a:bodyPr>
          <a:lstStyle/>
          <a:p>
            <a:pPr algn="l"/>
            <a:r>
              <a:rPr lang="en-US" b="1" dirty="0">
                <a:solidFill>
                  <a:schemeClr val="bg1"/>
                </a:solidFill>
                <a:latin typeface="Century Gothic" panose="020B0502020202020204" pitchFamily="34" charset="0"/>
              </a:rPr>
              <a:t>Media Advocacy</a:t>
            </a:r>
          </a:p>
        </p:txBody>
      </p:sp>
      <p:sp>
        <p:nvSpPr>
          <p:cNvPr id="19" name="Down Arrow 18"/>
          <p:cNvSpPr/>
          <p:nvPr/>
        </p:nvSpPr>
        <p:spPr>
          <a:xfrm rot="16200000">
            <a:off x="3768299" y="2777698"/>
            <a:ext cx="1447800" cy="1531203"/>
          </a:xfrm>
          <a:prstGeom prst="downArrow">
            <a:avLst/>
          </a:prstGeom>
          <a:solidFill>
            <a:srgbClr val="004065"/>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347" y="2340767"/>
            <a:ext cx="2847131" cy="24050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SMHS-DFS.ead.gwu.edu\SMHS\GROUPS\gwci\iStock Images\Comm Training Slide Images\101\convenience stor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6376" y="2340767"/>
            <a:ext cx="2062708" cy="13730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SMHS-DFS.ead.gwu.edu\SMHS\GROUPS\gwci\iStock Images\Comm Training Slide Images\101\healthy school lunch.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86376" y="3995020"/>
            <a:ext cx="2063190" cy="13730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SMHS-DFS.ead.gwu.edu\SMHS\GROUPS\gwci\iStock Images\Comm Training Slide Images\101\cyclist bike lan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77986" y="3124200"/>
            <a:ext cx="2062708" cy="14589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826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418" y="990600"/>
            <a:ext cx="8991600" cy="1470025"/>
          </a:xfrm>
        </p:spPr>
        <p:txBody>
          <a:bodyPr/>
          <a:lstStyle/>
          <a:p>
            <a:r>
              <a:rPr lang="en-US" dirty="0">
                <a:solidFill>
                  <a:srgbClr val="0096D6"/>
                </a:solidFill>
                <a:latin typeface="Century Gothic" panose="020B0502020202020204" pitchFamily="34" charset="0"/>
                <a:ea typeface="Verdana" panose="020B0604030504040204" pitchFamily="34" charset="0"/>
                <a:cs typeface="Verdana" panose="020B0604030504040204" pitchFamily="34" charset="0"/>
              </a:rPr>
              <a:t>Media </a:t>
            </a:r>
            <a:r>
              <a:rPr lang="en-US" b="1" dirty="0">
                <a:solidFill>
                  <a:srgbClr val="0096D6"/>
                </a:solidFill>
                <a:latin typeface="Century Gothic" panose="020B0502020202020204" pitchFamily="34" charset="0"/>
                <a:ea typeface="Verdana" panose="020B0604030504040204" pitchFamily="34" charset="0"/>
                <a:cs typeface="Verdana" panose="020B0604030504040204" pitchFamily="34" charset="0"/>
              </a:rPr>
              <a:t>Planning</a:t>
            </a:r>
            <a:r>
              <a:rPr lang="en-US" dirty="0">
                <a:solidFill>
                  <a:srgbClr val="0096D6"/>
                </a:solidFill>
                <a:latin typeface="Century Gothic" panose="020B0502020202020204" pitchFamily="34" charset="0"/>
                <a:ea typeface="Verdana" panose="020B0604030504040204" pitchFamily="34" charset="0"/>
                <a:cs typeface="Verdana" panose="020B0604030504040204" pitchFamily="34" charset="0"/>
              </a:rPr>
              <a:t> and </a:t>
            </a:r>
            <a:br>
              <a:rPr lang="en-US" dirty="0">
                <a:solidFill>
                  <a:srgbClr val="0096D6"/>
                </a:solidFill>
                <a:latin typeface="Century Gothic" panose="020B0502020202020204" pitchFamily="34" charset="0"/>
                <a:ea typeface="Verdana" panose="020B0604030504040204" pitchFamily="34" charset="0"/>
                <a:cs typeface="Verdana" panose="020B0604030504040204" pitchFamily="34" charset="0"/>
              </a:rPr>
            </a:br>
            <a:r>
              <a:rPr lang="en-US" dirty="0">
                <a:solidFill>
                  <a:srgbClr val="0096D6"/>
                </a:solidFill>
                <a:latin typeface="Century Gothic" panose="020B0502020202020204" pitchFamily="34" charset="0"/>
                <a:ea typeface="Verdana" panose="020B0604030504040204" pitchFamily="34" charset="0"/>
                <a:cs typeface="Verdana" panose="020B0604030504040204" pitchFamily="34" charset="0"/>
              </a:rPr>
              <a:t>Media </a:t>
            </a:r>
            <a:r>
              <a:rPr lang="en-US" b="1" dirty="0">
                <a:solidFill>
                  <a:srgbClr val="0096D6"/>
                </a:solidFill>
                <a:latin typeface="Century Gothic" panose="020B0502020202020204" pitchFamily="34" charset="0"/>
                <a:ea typeface="Verdana" panose="020B0604030504040204" pitchFamily="34" charset="0"/>
                <a:cs typeface="Verdana" panose="020B0604030504040204" pitchFamily="34" charset="0"/>
              </a:rPr>
              <a:t>Relations</a:t>
            </a:r>
            <a:r>
              <a:rPr lang="en-US" dirty="0">
                <a:solidFill>
                  <a:srgbClr val="0096D6"/>
                </a:solidFill>
                <a:latin typeface="Century Gothic" panose="020B0502020202020204" pitchFamily="34" charset="0"/>
                <a:ea typeface="Verdana" panose="020B0604030504040204" pitchFamily="34" charset="0"/>
                <a:cs typeface="Verdana" panose="020B0604030504040204" pitchFamily="34" charset="0"/>
              </a:rPr>
              <a:t> </a:t>
            </a:r>
          </a:p>
        </p:txBody>
      </p:sp>
      <p:sp>
        <p:nvSpPr>
          <p:cNvPr id="3" name="Subtitle 2"/>
          <p:cNvSpPr>
            <a:spLocks noGrp="1"/>
          </p:cNvSpPr>
          <p:nvPr>
            <p:ph type="subTitle" idx="1"/>
          </p:nvPr>
        </p:nvSpPr>
        <p:spPr>
          <a:xfrm>
            <a:off x="245918" y="2590800"/>
            <a:ext cx="8610600" cy="1752600"/>
          </a:xfrm>
        </p:spPr>
        <p:txBody>
          <a:bodyPr>
            <a:normAutofit/>
          </a:bodyPr>
          <a:lstStyle/>
          <a:p>
            <a:r>
              <a:rPr lang="en-US" sz="2800" dirty="0">
                <a:solidFill>
                  <a:srgbClr val="004065"/>
                </a:solidFill>
                <a:latin typeface="Century Gothic" panose="020B0502020202020204" pitchFamily="34" charset="0"/>
              </a:rPr>
              <a:t>Communication Training for Comprehensive Cancer Control Professionals 101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9" name="Rectangle 8"/>
          <p:cNvSpPr/>
          <p:nvPr/>
        </p:nvSpPr>
        <p:spPr>
          <a:xfrm>
            <a:off x="-20782" y="228600"/>
            <a:ext cx="9144000" cy="381000"/>
          </a:xfrm>
          <a:prstGeom prst="rect">
            <a:avLst/>
          </a:prstGeom>
          <a:solidFill>
            <a:srgbClr val="004065"/>
          </a:solidFill>
          <a:ln w="25400" cmpd="sng">
            <a:solidFill>
              <a:srgbClr val="00406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p:cNvSpPr txBox="1">
            <a:spLocks/>
          </p:cNvSpPr>
          <p:nvPr/>
        </p:nvSpPr>
        <p:spPr>
          <a:xfrm>
            <a:off x="245918" y="4195813"/>
            <a:ext cx="86106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800" b="1" dirty="0">
                <a:solidFill>
                  <a:srgbClr val="0096D6"/>
                </a:solidFill>
                <a:latin typeface="Century Gothic" panose="020B0502020202020204" pitchFamily="34" charset="0"/>
              </a:rPr>
              <a:t>Lesson 1</a:t>
            </a:r>
            <a:r>
              <a:rPr lang="en-US" sz="2800" dirty="0">
                <a:solidFill>
                  <a:srgbClr val="0096D6"/>
                </a:solidFill>
                <a:latin typeface="Century Gothic" panose="020B0502020202020204" pitchFamily="34" charset="0"/>
              </a:rPr>
              <a:t>: Health Communication, Social Marketing and Media Advocacy</a:t>
            </a:r>
          </a:p>
        </p:txBody>
      </p:sp>
    </p:spTree>
    <p:extLst>
      <p:ext uri="{BB962C8B-B14F-4D97-AF65-F5344CB8AC3E}">
        <p14:creationId xmlns:p14="http://schemas.microsoft.com/office/powerpoint/2010/main" val="400762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0" y="129309"/>
            <a:ext cx="8198177" cy="800100"/>
          </a:xfrm>
          <a:prstGeom prst="homePlate">
            <a:avLst/>
          </a:prstGeom>
          <a:solidFill>
            <a:srgbClr val="004065"/>
          </a:solidFill>
          <a:ln>
            <a:solidFill>
              <a:srgbClr val="004065">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42141"/>
            <a:ext cx="6324600" cy="1143000"/>
          </a:xfrm>
        </p:spPr>
        <p:txBody>
          <a:bodyPr>
            <a:normAutofit/>
          </a:bodyPr>
          <a:lstStyle/>
          <a:p>
            <a:pPr algn="l"/>
            <a:r>
              <a:rPr lang="en-US" b="1" dirty="0">
                <a:solidFill>
                  <a:schemeClr val="bg1"/>
                </a:solidFill>
                <a:latin typeface="Century Gothic" panose="020B0502020202020204" pitchFamily="34" charset="0"/>
              </a:rPr>
              <a:t>Check Point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8203" y="4549921"/>
            <a:ext cx="3225797" cy="2308079"/>
          </a:xfrm>
          <a:prstGeom prst="rect">
            <a:avLst/>
          </a:prstGeom>
        </p:spPr>
      </p:pic>
      <p:sp>
        <p:nvSpPr>
          <p:cNvPr id="4" name="Rectangle 3"/>
          <p:cNvSpPr/>
          <p:nvPr/>
        </p:nvSpPr>
        <p:spPr>
          <a:xfrm>
            <a:off x="1905000" y="1524630"/>
            <a:ext cx="7010400" cy="1494943"/>
          </a:xfrm>
          <a:prstGeom prst="rect">
            <a:avLst/>
          </a:prstGeom>
          <a:solidFill>
            <a:srgbClr val="00406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057400" y="1677030"/>
            <a:ext cx="6553200" cy="1200329"/>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Communication campaign promoting biking to work and the using bike lanes in your county</a:t>
            </a:r>
          </a:p>
        </p:txBody>
      </p:sp>
      <p:sp>
        <p:nvSpPr>
          <p:cNvPr id="8" name="Rectangle 7"/>
          <p:cNvSpPr/>
          <p:nvPr/>
        </p:nvSpPr>
        <p:spPr>
          <a:xfrm>
            <a:off x="609600" y="3962400"/>
            <a:ext cx="2133600" cy="1143000"/>
          </a:xfrm>
          <a:prstGeom prst="rect">
            <a:avLst/>
          </a:prstGeom>
          <a:no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00100" y="4038600"/>
            <a:ext cx="1752600" cy="923330"/>
          </a:xfrm>
          <a:prstGeom prst="rect">
            <a:avLst/>
          </a:prstGeom>
          <a:noFill/>
        </p:spPr>
        <p:txBody>
          <a:bodyPr wrap="square" rtlCol="0">
            <a:spAutoFit/>
          </a:bodyPr>
          <a:lstStyle/>
          <a:p>
            <a:pPr algn="ctr"/>
            <a:r>
              <a:rPr lang="en-US" dirty="0">
                <a:solidFill>
                  <a:srgbClr val="004065"/>
                </a:solidFill>
                <a:latin typeface="Century Gothic" panose="020B0502020202020204" pitchFamily="34" charset="0"/>
              </a:rPr>
              <a:t>A. Social Marketing Campaign</a:t>
            </a:r>
          </a:p>
        </p:txBody>
      </p:sp>
      <p:sp>
        <p:nvSpPr>
          <p:cNvPr id="12" name="Rectangle 11"/>
          <p:cNvSpPr/>
          <p:nvPr/>
        </p:nvSpPr>
        <p:spPr>
          <a:xfrm>
            <a:off x="2952008" y="3962400"/>
            <a:ext cx="2133600" cy="1143000"/>
          </a:xfrm>
          <a:prstGeom prst="rect">
            <a:avLst/>
          </a:prstGeom>
          <a:no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124200" y="4058335"/>
            <a:ext cx="1752600" cy="923330"/>
          </a:xfrm>
          <a:prstGeom prst="rect">
            <a:avLst/>
          </a:prstGeom>
          <a:noFill/>
        </p:spPr>
        <p:txBody>
          <a:bodyPr wrap="square" rtlCol="0">
            <a:spAutoFit/>
          </a:bodyPr>
          <a:lstStyle/>
          <a:p>
            <a:pPr algn="ctr"/>
            <a:r>
              <a:rPr lang="en-US" dirty="0">
                <a:solidFill>
                  <a:srgbClr val="004065"/>
                </a:solidFill>
                <a:latin typeface="Century Gothic" panose="020B0502020202020204" pitchFamily="34" charset="0"/>
              </a:rPr>
              <a:t>B. Media Advocacy Campaign</a:t>
            </a:r>
          </a:p>
        </p:txBody>
      </p:sp>
      <p:pic>
        <p:nvPicPr>
          <p:cNvPr id="1026" name="Picture 2" descr="\\SMHS-DFS.ead.gwu.edu\SMHS\GROUPS\gwci\iStock Images\Comm Training Slide Images\female commuter cycling.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448" t="26271" r="22570" b="2373"/>
          <a:stretch/>
        </p:blipFill>
        <p:spPr bwMode="auto">
          <a:xfrm>
            <a:off x="251135" y="1534244"/>
            <a:ext cx="1577665" cy="148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711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9" name="Pentagon 8"/>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6324600" cy="1143000"/>
          </a:xfrm>
        </p:spPr>
        <p:txBody>
          <a:bodyPr>
            <a:normAutofit/>
          </a:bodyPr>
          <a:lstStyle/>
          <a:p>
            <a:pPr algn="l"/>
            <a:r>
              <a:rPr lang="en-US" b="1" dirty="0">
                <a:solidFill>
                  <a:schemeClr val="bg1"/>
                </a:solidFill>
                <a:latin typeface="Century Gothic" panose="020B0502020202020204" pitchFamily="34" charset="0"/>
              </a:rPr>
              <a:t>Conclusion</a:t>
            </a:r>
          </a:p>
        </p:txBody>
      </p:sp>
      <p:sp>
        <p:nvSpPr>
          <p:cNvPr id="12" name="Content Placeholder 2"/>
          <p:cNvSpPr txBox="1">
            <a:spLocks/>
          </p:cNvSpPr>
          <p:nvPr/>
        </p:nvSpPr>
        <p:spPr>
          <a:xfrm>
            <a:off x="457200" y="14478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rgbClr val="004065"/>
                </a:solidFill>
                <a:latin typeface="Century Gothic" panose="020B0502020202020204" pitchFamily="34" charset="0"/>
              </a:rPr>
              <a:t>Define communication, marketing and health communication</a:t>
            </a:r>
          </a:p>
          <a:p>
            <a:pPr marL="0" indent="0">
              <a:buFont typeface="Arial" panose="020B0604020202020204" pitchFamily="34" charset="0"/>
              <a:buNone/>
            </a:pPr>
            <a:endParaRPr lang="en-US" sz="2400" dirty="0">
              <a:solidFill>
                <a:srgbClr val="004065"/>
              </a:solidFill>
              <a:latin typeface="Century Gothic" panose="020B0502020202020204" pitchFamily="34" charset="0"/>
            </a:endParaRPr>
          </a:p>
          <a:p>
            <a:pPr marL="0" indent="0">
              <a:buFont typeface="Arial" panose="020B0604020202020204" pitchFamily="34" charset="0"/>
              <a:buNone/>
            </a:pPr>
            <a:r>
              <a:rPr lang="en-US" sz="2400" dirty="0">
                <a:solidFill>
                  <a:srgbClr val="004065"/>
                </a:solidFill>
                <a:latin typeface="Century Gothic" panose="020B0502020202020204" pitchFamily="34" charset="0"/>
              </a:rPr>
              <a:t>Explain the differences between health communication, social marketing and media advocacy</a:t>
            </a:r>
          </a:p>
          <a:p>
            <a:pPr marL="0" indent="0">
              <a:buFont typeface="Arial" panose="020B0604020202020204" pitchFamily="34" charset="0"/>
              <a:buNone/>
            </a:pPr>
            <a:endParaRPr lang="en-US" sz="2400" dirty="0">
              <a:solidFill>
                <a:srgbClr val="004065"/>
              </a:solidFill>
              <a:latin typeface="Century Gothic" panose="020B0502020202020204" pitchFamily="34" charset="0"/>
            </a:endParaRPr>
          </a:p>
          <a:p>
            <a:pPr marL="0" indent="0">
              <a:buFont typeface="Arial" panose="020B0604020202020204" pitchFamily="34" charset="0"/>
              <a:buNone/>
            </a:pPr>
            <a:r>
              <a:rPr lang="en-US" sz="2400" dirty="0">
                <a:solidFill>
                  <a:srgbClr val="004065"/>
                </a:solidFill>
                <a:latin typeface="Century Gothic" panose="020B0502020202020204" pitchFamily="34" charset="0"/>
              </a:rPr>
              <a:t>Describe the role of communication in chronic disease and cancer prevention and control</a:t>
            </a:r>
          </a:p>
          <a:p>
            <a:pPr marL="0" indent="0">
              <a:buFont typeface="Arial" panose="020B0604020202020204" pitchFamily="34" charset="0"/>
              <a:buNone/>
            </a:pPr>
            <a:endParaRPr lang="en-US" sz="2400" dirty="0"/>
          </a:p>
        </p:txBody>
      </p:sp>
    </p:spTree>
    <p:extLst>
      <p:ext uri="{BB962C8B-B14F-4D97-AF65-F5344CB8AC3E}">
        <p14:creationId xmlns:p14="http://schemas.microsoft.com/office/powerpoint/2010/main" val="236070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9" name="Pentagon 8"/>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6324600" cy="1143000"/>
          </a:xfrm>
        </p:spPr>
        <p:txBody>
          <a:bodyPr>
            <a:normAutofit/>
          </a:bodyPr>
          <a:lstStyle/>
          <a:p>
            <a:pPr algn="l"/>
            <a:r>
              <a:rPr lang="en-US" b="1" dirty="0">
                <a:solidFill>
                  <a:schemeClr val="bg1"/>
                </a:solidFill>
                <a:latin typeface="Century Gothic" panose="020B0502020202020204" pitchFamily="34" charset="0"/>
              </a:rPr>
              <a:t>Resources</a:t>
            </a:r>
          </a:p>
        </p:txBody>
      </p:sp>
      <p:sp>
        <p:nvSpPr>
          <p:cNvPr id="2" name="TextBox 1"/>
          <p:cNvSpPr txBox="1"/>
          <p:nvPr/>
        </p:nvSpPr>
        <p:spPr>
          <a:xfrm>
            <a:off x="381000" y="1447800"/>
            <a:ext cx="5410200" cy="3785652"/>
          </a:xfrm>
          <a:prstGeom prst="rect">
            <a:avLst/>
          </a:prstGeom>
          <a:noFill/>
          <a:ln>
            <a:noFill/>
          </a:ln>
        </p:spPr>
        <p:txBody>
          <a:bodyPr wrap="square" rtlCol="0">
            <a:spAutoFit/>
          </a:bodyPr>
          <a:lstStyle/>
          <a:p>
            <a:r>
              <a:rPr lang="en-US" sz="2000" dirty="0">
                <a:solidFill>
                  <a:srgbClr val="004065"/>
                </a:solidFill>
                <a:latin typeface="Century Gothic" panose="020B0502020202020204" pitchFamily="34" charset="0"/>
              </a:rPr>
              <a:t>Centers for Disease Control and Prevention’s </a:t>
            </a:r>
            <a:r>
              <a:rPr lang="en-US" sz="2000" dirty="0">
                <a:solidFill>
                  <a:srgbClr val="0096D6"/>
                </a:solidFill>
                <a:latin typeface="Century Gothic" panose="020B0502020202020204" pitchFamily="34" charset="0"/>
                <a:hlinkClick r:id="rId4"/>
              </a:rPr>
              <a:t>Gateway to Health Communication &amp; Social Marketing Practice </a:t>
            </a:r>
            <a:endParaRPr lang="en-US" sz="2000" dirty="0">
              <a:solidFill>
                <a:srgbClr val="0096D6"/>
              </a:solidFill>
              <a:latin typeface="Century Gothic" panose="020B0502020202020204" pitchFamily="34" charset="0"/>
            </a:endParaRPr>
          </a:p>
          <a:p>
            <a:endParaRPr lang="en-US" sz="2000" dirty="0">
              <a:solidFill>
                <a:srgbClr val="004065"/>
              </a:solidFill>
              <a:latin typeface="Century Gothic" panose="020B0502020202020204" pitchFamily="34" charset="0"/>
            </a:endParaRPr>
          </a:p>
          <a:p>
            <a:r>
              <a:rPr lang="en-US" sz="2000" dirty="0">
                <a:solidFill>
                  <a:srgbClr val="004065"/>
                </a:solidFill>
                <a:latin typeface="Century Gothic" panose="020B0502020202020204" pitchFamily="34" charset="0"/>
              </a:rPr>
              <a:t>Healthy People 2020’s </a:t>
            </a:r>
            <a:r>
              <a:rPr lang="en-US" sz="2000" dirty="0">
                <a:solidFill>
                  <a:srgbClr val="004065"/>
                </a:solidFill>
                <a:latin typeface="Century Gothic" panose="020B0502020202020204" pitchFamily="34" charset="0"/>
                <a:hlinkClick r:id="rId5"/>
              </a:rPr>
              <a:t>Health Communication and Health Information Technology Goals and Objectives</a:t>
            </a:r>
            <a:endParaRPr lang="en-US" sz="2000" dirty="0">
              <a:solidFill>
                <a:srgbClr val="004065"/>
              </a:solidFill>
              <a:latin typeface="Century Gothic" panose="020B0502020202020204" pitchFamily="34" charset="0"/>
            </a:endParaRPr>
          </a:p>
          <a:p>
            <a:endParaRPr lang="en-US" sz="2000" dirty="0">
              <a:solidFill>
                <a:srgbClr val="004065"/>
              </a:solidFill>
              <a:latin typeface="Century Gothic" panose="020B0502020202020204" pitchFamily="34" charset="0"/>
            </a:endParaRPr>
          </a:p>
          <a:p>
            <a:r>
              <a:rPr lang="en-US" sz="2000" dirty="0">
                <a:solidFill>
                  <a:srgbClr val="004065"/>
                </a:solidFill>
                <a:latin typeface="Century Gothic" panose="020B0502020202020204" pitchFamily="34" charset="0"/>
              </a:rPr>
              <a:t>Lee and Kotler’s </a:t>
            </a:r>
            <a:r>
              <a:rPr lang="en-US" sz="2000" dirty="0">
                <a:solidFill>
                  <a:srgbClr val="004065"/>
                </a:solidFill>
                <a:latin typeface="Century Gothic" panose="020B0502020202020204" pitchFamily="34" charset="0"/>
                <a:hlinkClick r:id="rId6"/>
              </a:rPr>
              <a:t>Social Marketing: Changing Behaviors for Good Quick Reference Guide</a:t>
            </a:r>
            <a:endParaRPr lang="en-US" sz="2000" dirty="0">
              <a:solidFill>
                <a:srgbClr val="004065"/>
              </a:solidFill>
              <a:latin typeface="Century Gothic" panose="020B0502020202020204" pitchFamily="34" charset="0"/>
            </a:endParaRPr>
          </a:p>
        </p:txBody>
      </p:sp>
      <p:pic>
        <p:nvPicPr>
          <p:cNvPr id="1026" name="Picture 2" descr="close up of woman hand holding open book royalty-free stock phot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4999" y="1752600"/>
            <a:ext cx="3371165"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940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2310"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4" name="Content Placeholder 3"/>
          <p:cNvSpPr>
            <a:spLocks noGrp="1"/>
          </p:cNvSpPr>
          <p:nvPr>
            <p:ph idx="1"/>
          </p:nvPr>
        </p:nvSpPr>
        <p:spPr>
          <a:xfrm>
            <a:off x="30017" y="2514600"/>
            <a:ext cx="8915400" cy="1371600"/>
          </a:xfrm>
        </p:spPr>
        <p:txBody>
          <a:bodyPr>
            <a:noAutofit/>
          </a:bodyPr>
          <a:lstStyle/>
          <a:p>
            <a:pPr marL="0" indent="0">
              <a:buNone/>
            </a:pPr>
            <a:r>
              <a:rPr lang="en-US" sz="3600" dirty="0">
                <a:solidFill>
                  <a:srgbClr val="004065"/>
                </a:solidFill>
              </a:rPr>
              <a:t>This concludes the lesson. Please exit and return to the learning management system. </a:t>
            </a: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rightnessContrast bright="5000" contrast="69000"/>
                    </a14:imgEffect>
                  </a14:imgLayer>
                </a14:imgProps>
              </a:ext>
              <a:ext uri="{28A0092B-C50C-407E-A947-70E740481C1C}">
                <a14:useLocalDpi xmlns:a14="http://schemas.microsoft.com/office/drawing/2010/main" val="0"/>
              </a:ext>
            </a:extLst>
          </a:blip>
          <a:stretch>
            <a:fillRect/>
          </a:stretch>
        </p:blipFill>
        <p:spPr>
          <a:xfrm>
            <a:off x="7772400" y="5064752"/>
            <a:ext cx="1005573" cy="1755290"/>
          </a:xfrm>
          <a:prstGeom prst="rect">
            <a:avLst/>
          </a:prstGeom>
        </p:spPr>
      </p:pic>
      <p:sp>
        <p:nvSpPr>
          <p:cNvPr id="8" name="TextBox 7"/>
          <p:cNvSpPr txBox="1"/>
          <p:nvPr/>
        </p:nvSpPr>
        <p:spPr>
          <a:xfrm>
            <a:off x="7887855" y="4724400"/>
            <a:ext cx="762000" cy="461665"/>
          </a:xfrm>
          <a:prstGeom prst="rect">
            <a:avLst/>
          </a:prstGeom>
          <a:noFill/>
        </p:spPr>
        <p:txBody>
          <a:bodyPr wrap="square" rtlCol="0">
            <a:spAutoFit/>
          </a:bodyPr>
          <a:lstStyle/>
          <a:p>
            <a:r>
              <a:rPr lang="en-US" sz="2400" b="1" dirty="0">
                <a:solidFill>
                  <a:srgbClr val="0096D6"/>
                </a:solidFill>
              </a:rPr>
              <a:t>EXIT</a:t>
            </a:r>
          </a:p>
        </p:txBody>
      </p:sp>
    </p:spTree>
    <p:extLst>
      <p:ext uri="{BB962C8B-B14F-4D97-AF65-F5344CB8AC3E}">
        <p14:creationId xmlns:p14="http://schemas.microsoft.com/office/powerpoint/2010/main" val="15901289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418" y="990600"/>
            <a:ext cx="8991600" cy="1470025"/>
          </a:xfrm>
        </p:spPr>
        <p:txBody>
          <a:bodyPr/>
          <a:lstStyle/>
          <a:p>
            <a:r>
              <a:rPr lang="en-US" dirty="0">
                <a:solidFill>
                  <a:srgbClr val="0096D6"/>
                </a:solidFill>
                <a:latin typeface="Century Gothic" panose="020B0502020202020204" pitchFamily="34" charset="0"/>
                <a:ea typeface="Verdana" panose="020B0604030504040204" pitchFamily="34" charset="0"/>
                <a:cs typeface="Verdana" panose="020B0604030504040204" pitchFamily="34" charset="0"/>
              </a:rPr>
              <a:t>Media </a:t>
            </a:r>
            <a:r>
              <a:rPr lang="en-US" b="1" dirty="0">
                <a:solidFill>
                  <a:srgbClr val="0096D6"/>
                </a:solidFill>
                <a:latin typeface="Century Gothic" panose="020B0502020202020204" pitchFamily="34" charset="0"/>
                <a:ea typeface="Verdana" panose="020B0604030504040204" pitchFamily="34" charset="0"/>
                <a:cs typeface="Verdana" panose="020B0604030504040204" pitchFamily="34" charset="0"/>
              </a:rPr>
              <a:t>Planning</a:t>
            </a:r>
            <a:r>
              <a:rPr lang="en-US" dirty="0">
                <a:solidFill>
                  <a:srgbClr val="0096D6"/>
                </a:solidFill>
                <a:latin typeface="Century Gothic" panose="020B0502020202020204" pitchFamily="34" charset="0"/>
                <a:ea typeface="Verdana" panose="020B0604030504040204" pitchFamily="34" charset="0"/>
                <a:cs typeface="Verdana" panose="020B0604030504040204" pitchFamily="34" charset="0"/>
              </a:rPr>
              <a:t> and </a:t>
            </a:r>
            <a:br>
              <a:rPr lang="en-US" dirty="0">
                <a:solidFill>
                  <a:srgbClr val="0096D6"/>
                </a:solidFill>
                <a:latin typeface="Century Gothic" panose="020B0502020202020204" pitchFamily="34" charset="0"/>
                <a:ea typeface="Verdana" panose="020B0604030504040204" pitchFamily="34" charset="0"/>
                <a:cs typeface="Verdana" panose="020B0604030504040204" pitchFamily="34" charset="0"/>
              </a:rPr>
            </a:br>
            <a:r>
              <a:rPr lang="en-US" dirty="0">
                <a:solidFill>
                  <a:srgbClr val="0096D6"/>
                </a:solidFill>
                <a:latin typeface="Century Gothic" panose="020B0502020202020204" pitchFamily="34" charset="0"/>
                <a:ea typeface="Verdana" panose="020B0604030504040204" pitchFamily="34" charset="0"/>
                <a:cs typeface="Verdana" panose="020B0604030504040204" pitchFamily="34" charset="0"/>
              </a:rPr>
              <a:t>Media </a:t>
            </a:r>
            <a:r>
              <a:rPr lang="en-US" b="1" dirty="0">
                <a:solidFill>
                  <a:srgbClr val="0096D6"/>
                </a:solidFill>
                <a:latin typeface="Century Gothic" panose="020B0502020202020204" pitchFamily="34" charset="0"/>
                <a:ea typeface="Verdana" panose="020B0604030504040204" pitchFamily="34" charset="0"/>
                <a:cs typeface="Verdana" panose="020B0604030504040204" pitchFamily="34" charset="0"/>
              </a:rPr>
              <a:t>Relations</a:t>
            </a:r>
            <a:r>
              <a:rPr lang="en-US" dirty="0">
                <a:solidFill>
                  <a:srgbClr val="0096D6"/>
                </a:solidFill>
                <a:latin typeface="Century Gothic" panose="020B0502020202020204" pitchFamily="34" charset="0"/>
                <a:ea typeface="Verdana" panose="020B0604030504040204" pitchFamily="34" charset="0"/>
                <a:cs typeface="Verdana" panose="020B0604030504040204" pitchFamily="34" charset="0"/>
              </a:rPr>
              <a:t> </a:t>
            </a:r>
          </a:p>
        </p:txBody>
      </p:sp>
      <p:sp>
        <p:nvSpPr>
          <p:cNvPr id="3" name="Subtitle 2"/>
          <p:cNvSpPr>
            <a:spLocks noGrp="1"/>
          </p:cNvSpPr>
          <p:nvPr>
            <p:ph type="subTitle" idx="1"/>
          </p:nvPr>
        </p:nvSpPr>
        <p:spPr>
          <a:xfrm>
            <a:off x="245918" y="2590800"/>
            <a:ext cx="8610600" cy="1752600"/>
          </a:xfrm>
        </p:spPr>
        <p:txBody>
          <a:bodyPr>
            <a:normAutofit/>
          </a:bodyPr>
          <a:lstStyle/>
          <a:p>
            <a:r>
              <a:rPr lang="en-US" sz="2800" dirty="0">
                <a:solidFill>
                  <a:srgbClr val="004065"/>
                </a:solidFill>
                <a:latin typeface="Century Gothic" panose="020B0502020202020204" pitchFamily="34" charset="0"/>
              </a:rPr>
              <a:t>Communication Training for Comprehensive Cancer Control Professionals 101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9" name="Rectangle 8"/>
          <p:cNvSpPr/>
          <p:nvPr/>
        </p:nvSpPr>
        <p:spPr>
          <a:xfrm>
            <a:off x="-20782" y="228600"/>
            <a:ext cx="9144000" cy="381000"/>
          </a:xfrm>
          <a:prstGeom prst="rect">
            <a:avLst/>
          </a:prstGeom>
          <a:solidFill>
            <a:srgbClr val="004065"/>
          </a:solidFill>
          <a:ln w="25400" cmpd="sng">
            <a:solidFill>
              <a:srgbClr val="00406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p:cNvSpPr txBox="1">
            <a:spLocks/>
          </p:cNvSpPr>
          <p:nvPr/>
        </p:nvSpPr>
        <p:spPr>
          <a:xfrm>
            <a:off x="245918" y="4195813"/>
            <a:ext cx="86106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800" b="1" dirty="0">
                <a:solidFill>
                  <a:srgbClr val="0096D6"/>
                </a:solidFill>
                <a:latin typeface="Century Gothic" panose="020B0502020202020204" pitchFamily="34" charset="0"/>
              </a:rPr>
              <a:t>Lesson 2</a:t>
            </a:r>
            <a:r>
              <a:rPr lang="en-US" sz="2800" dirty="0">
                <a:solidFill>
                  <a:srgbClr val="0096D6"/>
                </a:solidFill>
                <a:latin typeface="Century Gothic" panose="020B0502020202020204" pitchFamily="34" charset="0"/>
              </a:rPr>
              <a:t>: Health and Media Literacy                          in Public Health Communication</a:t>
            </a:r>
          </a:p>
        </p:txBody>
      </p:sp>
    </p:spTree>
    <p:extLst>
      <p:ext uri="{BB962C8B-B14F-4D97-AF65-F5344CB8AC3E}">
        <p14:creationId xmlns:p14="http://schemas.microsoft.com/office/powerpoint/2010/main" val="16591469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71600" y="-95250"/>
            <a:ext cx="8229600" cy="1143000"/>
          </a:xfrm>
        </p:spPr>
        <p:txBody>
          <a:bodyPr/>
          <a:lstStyle/>
          <a:p>
            <a:r>
              <a:rPr lang="en-US" b="1" dirty="0">
                <a:solidFill>
                  <a:schemeClr val="bg1"/>
                </a:solidFill>
                <a:latin typeface="Century Gothic" panose="020B0502020202020204" pitchFamily="34" charset="0"/>
              </a:rPr>
              <a:t>Acknowledgments</a:t>
            </a:r>
          </a:p>
        </p:txBody>
      </p:sp>
      <p:sp>
        <p:nvSpPr>
          <p:cNvPr id="3" name="Content Placeholder 2"/>
          <p:cNvSpPr>
            <a:spLocks noGrp="1"/>
          </p:cNvSpPr>
          <p:nvPr>
            <p:ph idx="1"/>
          </p:nvPr>
        </p:nvSpPr>
        <p:spPr>
          <a:xfrm>
            <a:off x="457200" y="1166018"/>
            <a:ext cx="8229600" cy="4525963"/>
          </a:xfrm>
        </p:spPr>
        <p:txBody>
          <a:bodyPr>
            <a:noAutofit/>
          </a:bodyPr>
          <a:lstStyle/>
          <a:p>
            <a:pPr marL="0" indent="0">
              <a:buNone/>
            </a:pPr>
            <a:r>
              <a:rPr lang="en-US" sz="1900" dirty="0">
                <a:solidFill>
                  <a:srgbClr val="004065"/>
                </a:solidFill>
                <a:latin typeface="Century Gothic" panose="020B0502020202020204" pitchFamily="34" charset="0"/>
              </a:rPr>
              <a:t>This work was supported by Cooperative Agreement #1U38DP004972-02 from the Centers for Disease Control and Prevention. Its contents are solely the responsibility of the authors and do not necessarily represent the official views of the Centers for Disease Control and Prevention.</a:t>
            </a:r>
          </a:p>
          <a:p>
            <a:pPr marL="0" indent="0">
              <a:buNone/>
            </a:pPr>
            <a:endParaRPr lang="en-US" sz="1900" dirty="0">
              <a:solidFill>
                <a:srgbClr val="004065"/>
              </a:solidFill>
              <a:latin typeface="Century Gothic" panose="020B0502020202020204" pitchFamily="34" charset="0"/>
            </a:endParaRPr>
          </a:p>
          <a:p>
            <a:pPr marL="0" indent="0">
              <a:buNone/>
            </a:pPr>
            <a:r>
              <a:rPr lang="en-US" sz="1900" dirty="0">
                <a:solidFill>
                  <a:srgbClr val="004065"/>
                </a:solidFill>
                <a:latin typeface="Century Gothic" panose="020B0502020202020204" pitchFamily="34" charset="0"/>
              </a:rPr>
              <a:t>We would like to thank Monique Turner, Ph.D., Associate Professor, Department of Prevention and Community Health, Milken Institute School of Public Health, the George Washington University.</a:t>
            </a:r>
          </a:p>
          <a:p>
            <a:pPr marL="0" indent="0">
              <a:buNone/>
            </a:pPr>
            <a:endParaRPr lang="en-US" sz="1900" dirty="0">
              <a:solidFill>
                <a:srgbClr val="004065"/>
              </a:solidFill>
              <a:latin typeface="Century Gothic" panose="020B0502020202020204" pitchFamily="34" charset="0"/>
            </a:endParaRPr>
          </a:p>
          <a:p>
            <a:pPr marL="0" indent="0">
              <a:buNone/>
            </a:pPr>
            <a:r>
              <a:rPr lang="en-US" sz="1900" dirty="0">
                <a:solidFill>
                  <a:srgbClr val="004065"/>
                </a:solidFill>
                <a:latin typeface="Century Gothic" panose="020B0502020202020204" pitchFamily="34" charset="0"/>
              </a:rPr>
              <a:t>The competencies in this training are based on </a:t>
            </a:r>
          </a:p>
          <a:p>
            <a:pPr marL="0" indent="0">
              <a:buNone/>
            </a:pPr>
            <a:r>
              <a:rPr lang="en-US" sz="1900" dirty="0">
                <a:solidFill>
                  <a:srgbClr val="004065"/>
                </a:solidFill>
                <a:latin typeface="Century Gothic" panose="020B0502020202020204" pitchFamily="34" charset="0"/>
              </a:rPr>
              <a:t>content from the National Cancer Institute’s </a:t>
            </a:r>
          </a:p>
          <a:p>
            <a:pPr marL="0" indent="0">
              <a:buNone/>
            </a:pPr>
            <a:r>
              <a:rPr lang="en-US" sz="1900" dirty="0">
                <a:solidFill>
                  <a:srgbClr val="004065"/>
                </a:solidFill>
                <a:latin typeface="Century Gothic" panose="020B0502020202020204" pitchFamily="34" charset="0"/>
              </a:rPr>
              <a:t>publication “Making Health Communication </a:t>
            </a:r>
          </a:p>
          <a:p>
            <a:pPr marL="0" indent="0">
              <a:buNone/>
            </a:pPr>
            <a:r>
              <a:rPr lang="en-US" sz="1900" dirty="0">
                <a:solidFill>
                  <a:srgbClr val="004065"/>
                </a:solidFill>
                <a:latin typeface="Century Gothic" panose="020B0502020202020204" pitchFamily="34" charset="0"/>
              </a:rPr>
              <a:t>Programs Work.” </a:t>
            </a:r>
            <a:endParaRPr lang="en-US" sz="1900" dirty="0">
              <a:latin typeface="Century Gothic" panose="020B0502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6208" y="4110721"/>
            <a:ext cx="1831967" cy="23825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7840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6324600" cy="1143000"/>
          </a:xfrm>
        </p:spPr>
        <p:txBody>
          <a:bodyPr>
            <a:normAutofit/>
          </a:bodyPr>
          <a:lstStyle/>
          <a:p>
            <a:pPr algn="l"/>
            <a:r>
              <a:rPr lang="en-US" b="1" dirty="0">
                <a:solidFill>
                  <a:schemeClr val="bg1"/>
                </a:solidFill>
                <a:latin typeface="Century Gothic" panose="020B0502020202020204" pitchFamily="34" charset="0"/>
              </a:rPr>
              <a:t>Competency </a:t>
            </a:r>
          </a:p>
        </p:txBody>
      </p:sp>
      <p:sp>
        <p:nvSpPr>
          <p:cNvPr id="3" name="Content Placeholder 2"/>
          <p:cNvSpPr>
            <a:spLocks noGrp="1"/>
          </p:cNvSpPr>
          <p:nvPr>
            <p:ph idx="1"/>
          </p:nvPr>
        </p:nvSpPr>
        <p:spPr>
          <a:xfrm>
            <a:off x="381000" y="1828800"/>
            <a:ext cx="8229600" cy="4525963"/>
          </a:xfrm>
        </p:spPr>
        <p:txBody>
          <a:bodyPr>
            <a:normAutofit/>
          </a:bodyPr>
          <a:lstStyle/>
          <a:p>
            <a:pPr marL="0" indent="0">
              <a:buNone/>
            </a:pPr>
            <a:r>
              <a:rPr lang="en-US" altLang="en-US" sz="2800" dirty="0">
                <a:solidFill>
                  <a:srgbClr val="004065"/>
                </a:solidFill>
                <a:latin typeface="Century Gothic" panose="020B0502020202020204" pitchFamily="34" charset="0"/>
              </a:rPr>
              <a:t>Explain how health literacy and media literacy apply to public health communication</a:t>
            </a:r>
          </a:p>
          <a:p>
            <a:pPr marL="0" indent="0">
              <a:buNone/>
            </a:pPr>
            <a:endParaRPr lang="en-US" sz="2800" dirty="0">
              <a:solidFill>
                <a:srgbClr val="004065"/>
              </a:solidFill>
              <a:latin typeface="Century Gothic" panose="020B0502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Tree>
    <p:extLst>
      <p:ext uri="{BB962C8B-B14F-4D97-AF65-F5344CB8AC3E}">
        <p14:creationId xmlns:p14="http://schemas.microsoft.com/office/powerpoint/2010/main" val="4495913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6324600" cy="1143000"/>
          </a:xfrm>
        </p:spPr>
        <p:txBody>
          <a:bodyPr>
            <a:normAutofit/>
          </a:bodyPr>
          <a:lstStyle/>
          <a:p>
            <a:pPr algn="l"/>
            <a:r>
              <a:rPr lang="en-US" b="1" dirty="0">
                <a:solidFill>
                  <a:schemeClr val="bg1"/>
                </a:solidFill>
                <a:latin typeface="Century Gothic" panose="020B0502020202020204" pitchFamily="34" charset="0"/>
              </a:rPr>
              <a:t>Learning Objectives </a:t>
            </a:r>
          </a:p>
        </p:txBody>
      </p:sp>
      <p:sp>
        <p:nvSpPr>
          <p:cNvPr id="3" name="Content Placeholder 2"/>
          <p:cNvSpPr>
            <a:spLocks noGrp="1"/>
          </p:cNvSpPr>
          <p:nvPr>
            <p:ph idx="1"/>
          </p:nvPr>
        </p:nvSpPr>
        <p:spPr>
          <a:xfrm>
            <a:off x="457200" y="1447800"/>
            <a:ext cx="8229600" cy="4525963"/>
          </a:xfrm>
        </p:spPr>
        <p:txBody>
          <a:bodyPr>
            <a:normAutofit/>
          </a:bodyPr>
          <a:lstStyle/>
          <a:p>
            <a:pPr marL="0" lvl="0" indent="0">
              <a:buNone/>
            </a:pPr>
            <a:endParaRPr lang="en-US" sz="2800" dirty="0">
              <a:solidFill>
                <a:srgbClr val="004065"/>
              </a:solidFill>
              <a:latin typeface="Century Gothic" panose="020B0502020202020204" pitchFamily="34" charset="0"/>
            </a:endParaRPr>
          </a:p>
          <a:p>
            <a:pPr marL="0" lvl="0" indent="0">
              <a:buNone/>
            </a:pPr>
            <a:r>
              <a:rPr lang="en-US" sz="2800" dirty="0">
                <a:solidFill>
                  <a:srgbClr val="004065"/>
                </a:solidFill>
                <a:latin typeface="Century Gothic" panose="020B0502020202020204" pitchFamily="34" charset="0"/>
              </a:rPr>
              <a:t>Explain the importance of health literacy and culturally appropriate messaging for communication strategies</a:t>
            </a:r>
          </a:p>
          <a:p>
            <a:pPr marL="0" lvl="0" indent="0">
              <a:buNone/>
            </a:pPr>
            <a:endParaRPr lang="en-US" sz="2800" dirty="0">
              <a:solidFill>
                <a:srgbClr val="004065"/>
              </a:solidFill>
              <a:latin typeface="Century Gothic" panose="020B0502020202020204" pitchFamily="34" charset="0"/>
            </a:endParaRPr>
          </a:p>
          <a:p>
            <a:pPr marL="0" indent="0">
              <a:buNone/>
            </a:pPr>
            <a:r>
              <a:rPr lang="en-US" sz="2800" dirty="0">
                <a:solidFill>
                  <a:srgbClr val="004065"/>
                </a:solidFill>
                <a:latin typeface="Century Gothic" panose="020B0502020202020204" pitchFamily="34" charset="0"/>
              </a:rPr>
              <a:t>Explain the importance of media literacy for communication strategies</a:t>
            </a:r>
          </a:p>
          <a:p>
            <a:pPr marL="0" indent="0">
              <a:buNone/>
            </a:pPr>
            <a:endParaRPr lang="en-US" sz="2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Tree>
    <p:extLst>
      <p:ext uri="{BB962C8B-B14F-4D97-AF65-F5344CB8AC3E}">
        <p14:creationId xmlns:p14="http://schemas.microsoft.com/office/powerpoint/2010/main" val="18832959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6324600" cy="1143000"/>
          </a:xfrm>
        </p:spPr>
        <p:txBody>
          <a:bodyPr>
            <a:normAutofit/>
          </a:bodyPr>
          <a:lstStyle/>
          <a:p>
            <a:pPr algn="l"/>
            <a:r>
              <a:rPr lang="en-US" b="1" dirty="0">
                <a:solidFill>
                  <a:schemeClr val="bg1"/>
                </a:solidFill>
                <a:latin typeface="Century Gothic" panose="020B0502020202020204" pitchFamily="34" charset="0"/>
              </a:rPr>
              <a:t>Audience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8" name="Content Placeholder 2"/>
          <p:cNvSpPr>
            <a:spLocks noGrp="1"/>
          </p:cNvSpPr>
          <p:nvPr>
            <p:ph idx="1"/>
          </p:nvPr>
        </p:nvSpPr>
        <p:spPr>
          <a:xfrm>
            <a:off x="457200" y="1600200"/>
            <a:ext cx="8229600" cy="4525963"/>
          </a:xfrm>
        </p:spPr>
        <p:txBody>
          <a:bodyPr>
            <a:normAutofit/>
          </a:bodyPr>
          <a:lstStyle/>
          <a:p>
            <a:pPr>
              <a:buFont typeface="Arial" charset="0"/>
              <a:buNone/>
            </a:pPr>
            <a:r>
              <a:rPr lang="en-US" altLang="en-US" sz="3600" dirty="0">
                <a:solidFill>
                  <a:srgbClr val="0096D6"/>
                </a:solidFill>
                <a:latin typeface="Century Gothic" panose="020B0502020202020204" pitchFamily="34" charset="0"/>
              </a:rPr>
              <a:t>Demographics</a:t>
            </a:r>
          </a:p>
          <a:p>
            <a:pPr lvl="1">
              <a:buFont typeface="Arial" charset="0"/>
              <a:buNone/>
            </a:pPr>
            <a:endParaRPr lang="en-US" altLang="en-US" sz="3200" dirty="0"/>
          </a:p>
          <a:p>
            <a:pPr marL="457200" lvl="1" indent="0">
              <a:buNone/>
            </a:pPr>
            <a:endParaRPr lang="en-US" altLang="en-US" sz="3200" dirty="0"/>
          </a:p>
        </p:txBody>
      </p:sp>
      <p:sp>
        <p:nvSpPr>
          <p:cNvPr id="4" name="TextBox 3"/>
          <p:cNvSpPr txBox="1"/>
          <p:nvPr/>
        </p:nvSpPr>
        <p:spPr>
          <a:xfrm>
            <a:off x="987971" y="2249214"/>
            <a:ext cx="3584029" cy="461665"/>
          </a:xfrm>
          <a:prstGeom prst="rect">
            <a:avLst/>
          </a:prstGeom>
          <a:noFill/>
        </p:spPr>
        <p:txBody>
          <a:bodyPr wrap="square" rtlCol="0">
            <a:spAutoFit/>
          </a:bodyPr>
          <a:lstStyle/>
          <a:p>
            <a:r>
              <a:rPr lang="en-US" sz="2400" dirty="0">
                <a:solidFill>
                  <a:srgbClr val="004065"/>
                </a:solidFill>
                <a:latin typeface="Century Gothic" panose="020B0502020202020204" pitchFamily="34" charset="0"/>
              </a:rPr>
              <a:t>Education</a:t>
            </a:r>
          </a:p>
        </p:txBody>
      </p:sp>
      <p:sp>
        <p:nvSpPr>
          <p:cNvPr id="10" name="TextBox 9"/>
          <p:cNvSpPr txBox="1"/>
          <p:nvPr/>
        </p:nvSpPr>
        <p:spPr>
          <a:xfrm>
            <a:off x="1007279" y="2895600"/>
            <a:ext cx="3584029" cy="461665"/>
          </a:xfrm>
          <a:prstGeom prst="rect">
            <a:avLst/>
          </a:prstGeom>
          <a:noFill/>
        </p:spPr>
        <p:txBody>
          <a:bodyPr wrap="square" rtlCol="0">
            <a:spAutoFit/>
          </a:bodyPr>
          <a:lstStyle/>
          <a:p>
            <a:r>
              <a:rPr lang="en-US" sz="2400" dirty="0">
                <a:solidFill>
                  <a:srgbClr val="004065"/>
                </a:solidFill>
                <a:latin typeface="Century Gothic" panose="020B0502020202020204" pitchFamily="34" charset="0"/>
              </a:rPr>
              <a:t>Household income</a:t>
            </a:r>
          </a:p>
        </p:txBody>
      </p:sp>
      <p:sp>
        <p:nvSpPr>
          <p:cNvPr id="11" name="TextBox 10"/>
          <p:cNvSpPr txBox="1"/>
          <p:nvPr/>
        </p:nvSpPr>
        <p:spPr>
          <a:xfrm>
            <a:off x="1020417" y="3657600"/>
            <a:ext cx="3584029" cy="461665"/>
          </a:xfrm>
          <a:prstGeom prst="rect">
            <a:avLst/>
          </a:prstGeom>
          <a:noFill/>
        </p:spPr>
        <p:txBody>
          <a:bodyPr wrap="square" rtlCol="0">
            <a:spAutoFit/>
          </a:bodyPr>
          <a:lstStyle/>
          <a:p>
            <a:r>
              <a:rPr lang="en-US" sz="2400" dirty="0">
                <a:solidFill>
                  <a:srgbClr val="004065"/>
                </a:solidFill>
                <a:latin typeface="Century Gothic" panose="020B0502020202020204" pitchFamily="34" charset="0"/>
              </a:rPr>
              <a:t>Race/ethnicity</a:t>
            </a:r>
          </a:p>
        </p:txBody>
      </p:sp>
      <p:sp>
        <p:nvSpPr>
          <p:cNvPr id="12" name="TextBox 11"/>
          <p:cNvSpPr txBox="1"/>
          <p:nvPr/>
        </p:nvSpPr>
        <p:spPr>
          <a:xfrm>
            <a:off x="1024757" y="4343399"/>
            <a:ext cx="3584029" cy="461665"/>
          </a:xfrm>
          <a:prstGeom prst="rect">
            <a:avLst/>
          </a:prstGeom>
          <a:noFill/>
        </p:spPr>
        <p:txBody>
          <a:bodyPr wrap="square" rtlCol="0">
            <a:spAutoFit/>
          </a:bodyPr>
          <a:lstStyle/>
          <a:p>
            <a:r>
              <a:rPr lang="en-US" sz="2400" dirty="0">
                <a:solidFill>
                  <a:srgbClr val="004065"/>
                </a:solidFill>
                <a:latin typeface="Century Gothic" panose="020B0502020202020204" pitchFamily="34" charset="0"/>
              </a:rPr>
              <a:t>Biological sex</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0478" y="1316223"/>
            <a:ext cx="3147698" cy="4682754"/>
          </a:xfrm>
          <a:prstGeom prst="rect">
            <a:avLst/>
          </a:prstGeom>
        </p:spPr>
      </p:pic>
    </p:spTree>
    <p:extLst>
      <p:ext uri="{BB962C8B-B14F-4D97-AF65-F5344CB8AC3E}">
        <p14:creationId xmlns:p14="http://schemas.microsoft.com/office/powerpoint/2010/main" val="15589814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9323" y="3048001"/>
            <a:ext cx="2244678" cy="3363050"/>
          </a:xfrm>
          <a:prstGeom prst="rect">
            <a:avLst/>
          </a:prstGeom>
        </p:spPr>
      </p:pic>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6324600" cy="1143000"/>
          </a:xfrm>
        </p:spPr>
        <p:txBody>
          <a:bodyPr>
            <a:normAutofit fontScale="90000"/>
          </a:bodyPr>
          <a:lstStyle/>
          <a:p>
            <a:pPr algn="l"/>
            <a:r>
              <a:rPr lang="en-US" b="1" dirty="0">
                <a:solidFill>
                  <a:schemeClr val="bg1"/>
                </a:solidFill>
                <a:latin typeface="Century Gothic" panose="020B0502020202020204" pitchFamily="34" charset="0"/>
              </a:rPr>
              <a:t>Defining Health Literacy</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7" name="TextBox 6"/>
          <p:cNvSpPr txBox="1"/>
          <p:nvPr/>
        </p:nvSpPr>
        <p:spPr>
          <a:xfrm>
            <a:off x="4099087" y="6480451"/>
            <a:ext cx="5044913" cy="415498"/>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Institute of Medicine. 2004; National Network of Libraries of Medicine. 2013;                                   U.S. Department of Health &amp; Human Services. 2008.  </a:t>
            </a:r>
          </a:p>
        </p:txBody>
      </p:sp>
      <p:pic>
        <p:nvPicPr>
          <p:cNvPr id="1026" name="Picture 2" descr="\\SMHS-DFS.ead.gwu.edu\SMHS\GROUPS\gwci\IStock Images\Comm Slide Images\QuotationMark.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199" y="1105909"/>
            <a:ext cx="1097271" cy="8694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498468" y="1447800"/>
            <a:ext cx="7284253" cy="2369880"/>
          </a:xfrm>
          <a:prstGeom prst="rect">
            <a:avLst/>
          </a:prstGeom>
        </p:spPr>
        <p:txBody>
          <a:bodyPr wrap="square">
            <a:spAutoFit/>
          </a:bodyPr>
          <a:lstStyle/>
          <a:p>
            <a:r>
              <a:rPr lang="en-US" sz="2800" dirty="0">
                <a:solidFill>
                  <a:srgbClr val="004065"/>
                </a:solidFill>
                <a:latin typeface="Century Gothic" panose="020B0502020202020204" pitchFamily="34" charset="0"/>
              </a:rPr>
              <a:t>the degree to which individuals have the capacity to obtain, process and understand basic health information and services needed to make appropriate health decisions</a:t>
            </a:r>
            <a:r>
              <a:rPr lang="en-US" sz="2800" b="1" dirty="0">
                <a:solidFill>
                  <a:srgbClr val="004065"/>
                </a:solidFill>
                <a:latin typeface="Century Gothic" panose="020B0502020202020204" pitchFamily="34" charset="0"/>
              </a:rPr>
              <a:t>”</a:t>
            </a:r>
            <a:r>
              <a:rPr lang="en-US" sz="3600" b="1" dirty="0">
                <a:solidFill>
                  <a:srgbClr val="004065"/>
                </a:solidFill>
                <a:latin typeface="Century Gothic" panose="020B0502020202020204" pitchFamily="34" charset="0"/>
              </a:rPr>
              <a:t> </a:t>
            </a:r>
          </a:p>
        </p:txBody>
      </p:sp>
      <p:sp>
        <p:nvSpPr>
          <p:cNvPr id="4" name="Rectangle 3"/>
          <p:cNvSpPr/>
          <p:nvPr/>
        </p:nvSpPr>
        <p:spPr>
          <a:xfrm>
            <a:off x="762000" y="4090860"/>
            <a:ext cx="5257799" cy="707886"/>
          </a:xfrm>
          <a:prstGeom prst="rect">
            <a:avLst/>
          </a:prstGeom>
        </p:spPr>
        <p:txBody>
          <a:bodyPr wrap="square">
            <a:spAutoFit/>
          </a:bodyPr>
          <a:lstStyle/>
          <a:p>
            <a:r>
              <a:rPr lang="en-US" sz="2000" dirty="0">
                <a:solidFill>
                  <a:srgbClr val="0096D6"/>
                </a:solidFill>
                <a:latin typeface="Century Gothic" panose="020B0502020202020204" pitchFamily="34" charset="0"/>
              </a:rPr>
              <a:t>What if our audience can not make sense of what we are saying? </a:t>
            </a:r>
          </a:p>
        </p:txBody>
      </p:sp>
      <p:sp>
        <p:nvSpPr>
          <p:cNvPr id="9" name="Rectangle 8"/>
          <p:cNvSpPr/>
          <p:nvPr/>
        </p:nvSpPr>
        <p:spPr>
          <a:xfrm>
            <a:off x="762001" y="4980057"/>
            <a:ext cx="5105400" cy="707886"/>
          </a:xfrm>
          <a:prstGeom prst="rect">
            <a:avLst/>
          </a:prstGeom>
        </p:spPr>
        <p:txBody>
          <a:bodyPr wrap="square">
            <a:spAutoFit/>
          </a:bodyPr>
          <a:lstStyle/>
          <a:p>
            <a:r>
              <a:rPr lang="en-US" sz="2000" dirty="0">
                <a:solidFill>
                  <a:srgbClr val="0096D6"/>
                </a:solidFill>
                <a:latin typeface="Century Gothic" panose="020B0502020202020204" pitchFamily="34" charset="0"/>
              </a:rPr>
              <a:t>What if they can’t use the information to make good decisions?”</a:t>
            </a:r>
          </a:p>
        </p:txBody>
      </p:sp>
      <p:sp>
        <p:nvSpPr>
          <p:cNvPr id="13" name="TextBox 12"/>
          <p:cNvSpPr txBox="1"/>
          <p:nvPr/>
        </p:nvSpPr>
        <p:spPr>
          <a:xfrm>
            <a:off x="5029200" y="3617625"/>
            <a:ext cx="2403207" cy="400110"/>
          </a:xfrm>
          <a:prstGeom prst="rect">
            <a:avLst/>
          </a:prstGeom>
          <a:noFill/>
        </p:spPr>
        <p:txBody>
          <a:bodyPr wrap="square" rtlCol="0">
            <a:spAutoFit/>
          </a:bodyPr>
          <a:lstStyle/>
          <a:p>
            <a:r>
              <a:rPr lang="en-US" sz="2000" b="1" dirty="0">
                <a:solidFill>
                  <a:schemeClr val="accent6">
                    <a:lumMod val="75000"/>
                  </a:schemeClr>
                </a:solidFill>
                <a:latin typeface="Century Gothic" panose="020B0502020202020204" pitchFamily="34" charset="0"/>
              </a:rPr>
              <a:t>77 million people</a:t>
            </a:r>
          </a:p>
        </p:txBody>
      </p:sp>
    </p:spTree>
    <p:extLst>
      <p:ext uri="{BB962C8B-B14F-4D97-AF65-F5344CB8AC3E}">
        <p14:creationId xmlns:p14="http://schemas.microsoft.com/office/powerpoint/2010/main" val="519064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71600" y="-95250"/>
            <a:ext cx="8229600" cy="1143000"/>
          </a:xfrm>
        </p:spPr>
        <p:txBody>
          <a:bodyPr/>
          <a:lstStyle/>
          <a:p>
            <a:r>
              <a:rPr lang="en-US" b="1" dirty="0">
                <a:solidFill>
                  <a:schemeClr val="bg1"/>
                </a:solidFill>
                <a:latin typeface="Century Gothic" panose="020B0502020202020204" pitchFamily="34" charset="0"/>
              </a:rPr>
              <a:t>Acknowledgments</a:t>
            </a:r>
          </a:p>
        </p:txBody>
      </p:sp>
      <p:sp>
        <p:nvSpPr>
          <p:cNvPr id="3" name="Content Placeholder 2"/>
          <p:cNvSpPr>
            <a:spLocks noGrp="1"/>
          </p:cNvSpPr>
          <p:nvPr>
            <p:ph idx="1"/>
          </p:nvPr>
        </p:nvSpPr>
        <p:spPr>
          <a:xfrm>
            <a:off x="457200" y="1166018"/>
            <a:ext cx="8229600" cy="4525963"/>
          </a:xfrm>
        </p:spPr>
        <p:txBody>
          <a:bodyPr>
            <a:noAutofit/>
          </a:bodyPr>
          <a:lstStyle/>
          <a:p>
            <a:pPr marL="0" indent="0">
              <a:buNone/>
            </a:pPr>
            <a:r>
              <a:rPr lang="en-US" sz="1900" dirty="0">
                <a:solidFill>
                  <a:srgbClr val="004065"/>
                </a:solidFill>
                <a:latin typeface="Century Gothic" panose="020B0502020202020204" pitchFamily="34" charset="0"/>
              </a:rPr>
              <a:t>This work was supported by Cooperative Agreement #1U38DP004972-02 from the Centers for Disease Control and Prevention. Its contents are solely the responsibility of the authors and do not necessarily represent the official views of the Centers for Disease Control and Prevention.</a:t>
            </a:r>
          </a:p>
          <a:p>
            <a:pPr marL="0" indent="0">
              <a:buNone/>
            </a:pPr>
            <a:endParaRPr lang="en-US" sz="1900" dirty="0">
              <a:solidFill>
                <a:srgbClr val="004065"/>
              </a:solidFill>
              <a:latin typeface="Century Gothic" panose="020B0502020202020204" pitchFamily="34" charset="0"/>
            </a:endParaRPr>
          </a:p>
          <a:p>
            <a:pPr marL="0" indent="0">
              <a:buNone/>
            </a:pPr>
            <a:r>
              <a:rPr lang="en-US" sz="1900" dirty="0">
                <a:solidFill>
                  <a:srgbClr val="004065"/>
                </a:solidFill>
                <a:latin typeface="Century Gothic" panose="020B0502020202020204" pitchFamily="34" charset="0"/>
              </a:rPr>
              <a:t>We would like to thank Monique Turner, Ph.D., Associate Professor, Department of Prevention and Community Health, Milken Institute School of Public Health, the George Washington University.</a:t>
            </a:r>
          </a:p>
          <a:p>
            <a:pPr marL="0" indent="0">
              <a:buNone/>
            </a:pPr>
            <a:endParaRPr lang="en-US" sz="1900" dirty="0">
              <a:solidFill>
                <a:srgbClr val="004065"/>
              </a:solidFill>
              <a:latin typeface="Century Gothic" panose="020B0502020202020204" pitchFamily="34" charset="0"/>
            </a:endParaRPr>
          </a:p>
          <a:p>
            <a:pPr marL="0" indent="0">
              <a:buNone/>
            </a:pPr>
            <a:r>
              <a:rPr lang="en-US" sz="1900" dirty="0">
                <a:solidFill>
                  <a:srgbClr val="004065"/>
                </a:solidFill>
                <a:latin typeface="Century Gothic" panose="020B0502020202020204" pitchFamily="34" charset="0"/>
              </a:rPr>
              <a:t>The competencies in this training are based on </a:t>
            </a:r>
          </a:p>
          <a:p>
            <a:pPr marL="0" indent="0">
              <a:buNone/>
            </a:pPr>
            <a:r>
              <a:rPr lang="en-US" sz="1900" dirty="0">
                <a:solidFill>
                  <a:srgbClr val="004065"/>
                </a:solidFill>
                <a:latin typeface="Century Gothic" panose="020B0502020202020204" pitchFamily="34" charset="0"/>
              </a:rPr>
              <a:t>content from the National Cancer Institute’s </a:t>
            </a:r>
          </a:p>
          <a:p>
            <a:pPr marL="0" indent="0">
              <a:buNone/>
            </a:pPr>
            <a:r>
              <a:rPr lang="en-US" sz="1900" dirty="0">
                <a:solidFill>
                  <a:srgbClr val="004065"/>
                </a:solidFill>
                <a:latin typeface="Century Gothic" panose="020B0502020202020204" pitchFamily="34" charset="0"/>
              </a:rPr>
              <a:t>publication “Making Health Communication </a:t>
            </a:r>
          </a:p>
          <a:p>
            <a:pPr marL="0" indent="0">
              <a:buNone/>
            </a:pPr>
            <a:r>
              <a:rPr lang="en-US" sz="1900" dirty="0">
                <a:solidFill>
                  <a:srgbClr val="004065"/>
                </a:solidFill>
                <a:latin typeface="Century Gothic" panose="020B0502020202020204" pitchFamily="34" charset="0"/>
              </a:rPr>
              <a:t>Programs Work</a:t>
            </a:r>
            <a:r>
              <a:rPr lang="en-US" sz="1900">
                <a:solidFill>
                  <a:srgbClr val="004065"/>
                </a:solidFill>
                <a:latin typeface="Century Gothic" panose="020B0502020202020204" pitchFamily="34" charset="0"/>
              </a:rPr>
              <a:t>.” </a:t>
            </a:r>
            <a:endParaRPr lang="en-US" sz="1900" dirty="0">
              <a:latin typeface="Century Gothic" panose="020B0502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6208" y="4110721"/>
            <a:ext cx="1831967" cy="23825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92594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6324600" cy="1143000"/>
          </a:xfrm>
        </p:spPr>
        <p:txBody>
          <a:bodyPr>
            <a:normAutofit/>
          </a:bodyPr>
          <a:lstStyle/>
          <a:p>
            <a:pPr algn="l"/>
            <a:r>
              <a:rPr lang="en-US" b="1" dirty="0">
                <a:solidFill>
                  <a:schemeClr val="bg1"/>
                </a:solidFill>
                <a:latin typeface="Century Gothic" panose="020B0502020202020204" pitchFamily="34" charset="0"/>
              </a:rPr>
              <a:t>Health Literacy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7" name="TextBox 6"/>
          <p:cNvSpPr txBox="1"/>
          <p:nvPr/>
        </p:nvSpPr>
        <p:spPr>
          <a:xfrm>
            <a:off x="6248400" y="6573606"/>
            <a:ext cx="4327688" cy="261610"/>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National Communication Association. </a:t>
            </a:r>
            <a:r>
              <a:rPr lang="en-US" sz="1050" dirty="0" err="1">
                <a:solidFill>
                  <a:schemeClr val="bg1">
                    <a:lumMod val="50000"/>
                  </a:schemeClr>
                </a:solidFill>
                <a:latin typeface="Century Gothic" panose="020B0502020202020204" pitchFamily="34" charset="0"/>
              </a:rPr>
              <a:t>N.d.</a:t>
            </a:r>
            <a:endParaRPr lang="en-US" sz="1050" dirty="0">
              <a:solidFill>
                <a:schemeClr val="bg1">
                  <a:lumMod val="50000"/>
                </a:schemeClr>
              </a:solidFill>
              <a:latin typeface="Century Gothic" panose="020B0502020202020204" pitchFamily="34" charset="0"/>
            </a:endParaRPr>
          </a:p>
        </p:txBody>
      </p:sp>
      <p:sp>
        <p:nvSpPr>
          <p:cNvPr id="3" name="Rectangle 2"/>
          <p:cNvSpPr/>
          <p:nvPr/>
        </p:nvSpPr>
        <p:spPr>
          <a:xfrm>
            <a:off x="154199" y="1241616"/>
            <a:ext cx="8210987" cy="523220"/>
          </a:xfrm>
          <a:prstGeom prst="rect">
            <a:avLst/>
          </a:prstGeom>
        </p:spPr>
        <p:txBody>
          <a:bodyPr wrap="square">
            <a:spAutoFit/>
          </a:bodyPr>
          <a:lstStyle/>
          <a:p>
            <a:r>
              <a:rPr lang="en-US" sz="2800" b="1" dirty="0">
                <a:solidFill>
                  <a:srgbClr val="0096D6"/>
                </a:solidFill>
                <a:latin typeface="Century Gothic" panose="020B0502020202020204" pitchFamily="34" charset="0"/>
              </a:rPr>
              <a:t>Depends on </a:t>
            </a:r>
            <a:r>
              <a:rPr lang="en-US" sz="2800" b="1" dirty="0">
                <a:solidFill>
                  <a:schemeClr val="tx2"/>
                </a:solidFill>
                <a:latin typeface="Century Gothic" panose="020B0502020202020204" pitchFamily="34" charset="0"/>
              </a:rPr>
              <a:t>individual</a:t>
            </a:r>
            <a:r>
              <a:rPr lang="en-US" sz="2800" b="1" dirty="0">
                <a:solidFill>
                  <a:srgbClr val="0096D6"/>
                </a:solidFill>
                <a:latin typeface="Century Gothic" panose="020B0502020202020204" pitchFamily="34" charset="0"/>
              </a:rPr>
              <a:t> and </a:t>
            </a:r>
            <a:r>
              <a:rPr lang="en-US" sz="2800" b="1" dirty="0">
                <a:solidFill>
                  <a:schemeClr val="accent6"/>
                </a:solidFill>
                <a:latin typeface="Century Gothic" panose="020B0502020202020204" pitchFamily="34" charset="0"/>
              </a:rPr>
              <a:t>systemic</a:t>
            </a:r>
            <a:r>
              <a:rPr lang="en-US" sz="2800" b="1" dirty="0">
                <a:solidFill>
                  <a:srgbClr val="0096D6"/>
                </a:solidFill>
                <a:latin typeface="Century Gothic" panose="020B0502020202020204" pitchFamily="34" charset="0"/>
              </a:rPr>
              <a:t> factors: </a:t>
            </a:r>
          </a:p>
        </p:txBody>
      </p:sp>
      <p:sp>
        <p:nvSpPr>
          <p:cNvPr id="4" name="Rectangle 3"/>
          <p:cNvSpPr/>
          <p:nvPr/>
        </p:nvSpPr>
        <p:spPr>
          <a:xfrm>
            <a:off x="321212" y="2061871"/>
            <a:ext cx="7876963" cy="461665"/>
          </a:xfrm>
          <a:prstGeom prst="rect">
            <a:avLst/>
          </a:prstGeom>
        </p:spPr>
        <p:txBody>
          <a:bodyPr wrap="square">
            <a:spAutoFit/>
          </a:bodyPr>
          <a:lstStyle/>
          <a:p>
            <a:r>
              <a:rPr lang="en-US" sz="2400" dirty="0">
                <a:solidFill>
                  <a:schemeClr val="tx2"/>
                </a:solidFill>
                <a:latin typeface="Century Gothic" panose="020B0502020202020204" pitchFamily="34" charset="0"/>
              </a:rPr>
              <a:t>Communication skills of health professionals  </a:t>
            </a:r>
          </a:p>
        </p:txBody>
      </p:sp>
      <p:sp>
        <p:nvSpPr>
          <p:cNvPr id="9" name="Rectangle 8"/>
          <p:cNvSpPr/>
          <p:nvPr/>
        </p:nvSpPr>
        <p:spPr>
          <a:xfrm>
            <a:off x="344350" y="2684850"/>
            <a:ext cx="7047050" cy="830997"/>
          </a:xfrm>
          <a:prstGeom prst="rect">
            <a:avLst/>
          </a:prstGeom>
        </p:spPr>
        <p:txBody>
          <a:bodyPr wrap="square">
            <a:spAutoFit/>
          </a:bodyPr>
          <a:lstStyle/>
          <a:p>
            <a:r>
              <a:rPr lang="en-US" sz="2400" dirty="0">
                <a:solidFill>
                  <a:schemeClr val="tx2"/>
                </a:solidFill>
                <a:latin typeface="Century Gothic" panose="020B0502020202020204" pitchFamily="34" charset="0"/>
              </a:rPr>
              <a:t>Knowledge of “lay” people and professionals                         about health topics</a:t>
            </a:r>
          </a:p>
        </p:txBody>
      </p:sp>
      <p:sp>
        <p:nvSpPr>
          <p:cNvPr id="10" name="Rectangle 9"/>
          <p:cNvSpPr/>
          <p:nvPr/>
        </p:nvSpPr>
        <p:spPr>
          <a:xfrm>
            <a:off x="344350" y="3564522"/>
            <a:ext cx="3962400" cy="461665"/>
          </a:xfrm>
          <a:prstGeom prst="rect">
            <a:avLst/>
          </a:prstGeom>
        </p:spPr>
        <p:txBody>
          <a:bodyPr wrap="square">
            <a:spAutoFit/>
          </a:bodyPr>
          <a:lstStyle/>
          <a:p>
            <a:r>
              <a:rPr lang="en-US" sz="2400" dirty="0">
                <a:solidFill>
                  <a:schemeClr val="accent6">
                    <a:lumMod val="75000"/>
                  </a:schemeClr>
                </a:solidFill>
                <a:latin typeface="Century Gothic" panose="020B0502020202020204" pitchFamily="34" charset="0"/>
              </a:rPr>
              <a:t>Culture</a:t>
            </a:r>
          </a:p>
        </p:txBody>
      </p:sp>
      <p:sp>
        <p:nvSpPr>
          <p:cNvPr id="11" name="Rectangle 10"/>
          <p:cNvSpPr/>
          <p:nvPr/>
        </p:nvSpPr>
        <p:spPr>
          <a:xfrm>
            <a:off x="321212" y="4169356"/>
            <a:ext cx="12958754" cy="461665"/>
          </a:xfrm>
          <a:prstGeom prst="rect">
            <a:avLst/>
          </a:prstGeom>
        </p:spPr>
        <p:txBody>
          <a:bodyPr wrap="square">
            <a:spAutoFit/>
          </a:bodyPr>
          <a:lstStyle/>
          <a:p>
            <a:r>
              <a:rPr lang="en-US" sz="2400" dirty="0">
                <a:solidFill>
                  <a:schemeClr val="accent6">
                    <a:lumMod val="75000"/>
                  </a:schemeClr>
                </a:solidFill>
                <a:latin typeface="Century Gothic" panose="020B0502020202020204" pitchFamily="34" charset="0"/>
              </a:rPr>
              <a:t>Demands of the message</a:t>
            </a:r>
          </a:p>
        </p:txBody>
      </p:sp>
      <p:sp>
        <p:nvSpPr>
          <p:cNvPr id="12" name="Rectangle 11"/>
          <p:cNvSpPr/>
          <p:nvPr/>
        </p:nvSpPr>
        <p:spPr>
          <a:xfrm>
            <a:off x="321213" y="4876800"/>
            <a:ext cx="12958754" cy="461665"/>
          </a:xfrm>
          <a:prstGeom prst="rect">
            <a:avLst/>
          </a:prstGeom>
        </p:spPr>
        <p:txBody>
          <a:bodyPr wrap="square">
            <a:spAutoFit/>
          </a:bodyPr>
          <a:lstStyle/>
          <a:p>
            <a:r>
              <a:rPr lang="en-US" sz="2400" dirty="0">
                <a:solidFill>
                  <a:schemeClr val="accent6">
                    <a:lumMod val="75000"/>
                  </a:schemeClr>
                </a:solidFill>
                <a:latin typeface="Century Gothic" panose="020B0502020202020204" pitchFamily="34" charset="0"/>
              </a:rPr>
              <a:t>Demands of the situation or context </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0430" y="4264555"/>
            <a:ext cx="3145789" cy="2253643"/>
          </a:xfrm>
          <a:prstGeom prst="rect">
            <a:avLst/>
          </a:prstGeom>
        </p:spPr>
      </p:pic>
    </p:spTree>
    <p:extLst>
      <p:ext uri="{BB962C8B-B14F-4D97-AF65-F5344CB8AC3E}">
        <p14:creationId xmlns:p14="http://schemas.microsoft.com/office/powerpoint/2010/main" val="27782871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992393" y="3637435"/>
            <a:ext cx="7848600" cy="14478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366133" y="1532077"/>
            <a:ext cx="7848600" cy="1447800"/>
          </a:xfrm>
          <a:prstGeom prst="roundRect">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6324600" cy="1143000"/>
          </a:xfrm>
        </p:spPr>
        <p:txBody>
          <a:bodyPr>
            <a:normAutofit/>
          </a:bodyPr>
          <a:lstStyle/>
          <a:p>
            <a:pPr algn="l"/>
            <a:r>
              <a:rPr lang="en-US" b="1" dirty="0">
                <a:solidFill>
                  <a:schemeClr val="bg1"/>
                </a:solidFill>
                <a:latin typeface="Century Gothic" panose="020B0502020202020204" pitchFamily="34" charset="0"/>
              </a:rPr>
              <a:t>Health Literacy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11" name="Rectangle 10"/>
          <p:cNvSpPr/>
          <p:nvPr/>
        </p:nvSpPr>
        <p:spPr>
          <a:xfrm>
            <a:off x="609600" y="1840478"/>
            <a:ext cx="12958754" cy="830997"/>
          </a:xfrm>
          <a:prstGeom prst="rect">
            <a:avLst/>
          </a:prstGeom>
        </p:spPr>
        <p:txBody>
          <a:bodyPr wrap="square">
            <a:spAutoFit/>
          </a:bodyPr>
          <a:lstStyle/>
          <a:p>
            <a:r>
              <a:rPr lang="en-US" sz="4800" dirty="0">
                <a:solidFill>
                  <a:schemeClr val="accent1">
                    <a:lumMod val="20000"/>
                    <a:lumOff val="80000"/>
                  </a:schemeClr>
                </a:solidFill>
                <a:latin typeface="Century Gothic" panose="020B0502020202020204" pitchFamily="34" charset="0"/>
              </a:rPr>
              <a:t>Audience</a:t>
            </a:r>
          </a:p>
        </p:txBody>
      </p:sp>
      <p:sp>
        <p:nvSpPr>
          <p:cNvPr id="12" name="Rectangle 11"/>
          <p:cNvSpPr/>
          <p:nvPr/>
        </p:nvSpPr>
        <p:spPr>
          <a:xfrm>
            <a:off x="1219200" y="3945836"/>
            <a:ext cx="12958754" cy="830997"/>
          </a:xfrm>
          <a:prstGeom prst="rect">
            <a:avLst/>
          </a:prstGeom>
        </p:spPr>
        <p:txBody>
          <a:bodyPr wrap="square">
            <a:spAutoFit/>
          </a:bodyPr>
          <a:lstStyle/>
          <a:p>
            <a:r>
              <a:rPr lang="en-US" sz="4800" dirty="0">
                <a:solidFill>
                  <a:srgbClr val="0096D6"/>
                </a:solidFill>
                <a:latin typeface="Century Gothic" panose="020B0502020202020204" pitchFamily="34" charset="0"/>
              </a:rPr>
              <a:t>Messaging</a:t>
            </a:r>
          </a:p>
        </p:txBody>
      </p:sp>
      <p:sp>
        <p:nvSpPr>
          <p:cNvPr id="13" name="Down Arrow 12"/>
          <p:cNvSpPr/>
          <p:nvPr/>
        </p:nvSpPr>
        <p:spPr>
          <a:xfrm>
            <a:off x="6726135" y="2663398"/>
            <a:ext cx="1447800" cy="1531203"/>
          </a:xfrm>
          <a:prstGeom prst="downArrow">
            <a:avLst/>
          </a:prstGeom>
          <a:solidFill>
            <a:srgbClr val="004065"/>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32097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133" y="3200400"/>
            <a:ext cx="6382641" cy="271500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500" y="3200400"/>
            <a:ext cx="6477905" cy="276263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347" y="3167743"/>
            <a:ext cx="7373068" cy="3032120"/>
          </a:xfrm>
          <a:prstGeom prst="rect">
            <a:avLst/>
          </a:prstGeom>
        </p:spPr>
      </p:pic>
      <p:sp>
        <p:nvSpPr>
          <p:cNvPr id="8" name="Rounded Rectangle 7"/>
          <p:cNvSpPr/>
          <p:nvPr/>
        </p:nvSpPr>
        <p:spPr>
          <a:xfrm>
            <a:off x="366133" y="1532077"/>
            <a:ext cx="7848600" cy="1447800"/>
          </a:xfrm>
          <a:prstGeom prst="roundRect">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6324600" cy="1143000"/>
          </a:xfrm>
        </p:spPr>
        <p:txBody>
          <a:bodyPr>
            <a:normAutofit/>
          </a:bodyPr>
          <a:lstStyle/>
          <a:p>
            <a:pPr algn="l"/>
            <a:r>
              <a:rPr lang="en-US" b="1" dirty="0">
                <a:solidFill>
                  <a:schemeClr val="bg1"/>
                </a:solidFill>
                <a:latin typeface="Century Gothic" panose="020B0502020202020204" pitchFamily="34" charset="0"/>
              </a:rPr>
              <a:t>Health Literacy</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11" name="Rectangle 10"/>
          <p:cNvSpPr/>
          <p:nvPr/>
        </p:nvSpPr>
        <p:spPr>
          <a:xfrm>
            <a:off x="609600" y="1840478"/>
            <a:ext cx="12958754" cy="830997"/>
          </a:xfrm>
          <a:prstGeom prst="rect">
            <a:avLst/>
          </a:prstGeom>
        </p:spPr>
        <p:txBody>
          <a:bodyPr wrap="square">
            <a:spAutoFit/>
          </a:bodyPr>
          <a:lstStyle/>
          <a:p>
            <a:r>
              <a:rPr lang="en-US" sz="4800" dirty="0">
                <a:solidFill>
                  <a:schemeClr val="accent1">
                    <a:lumMod val="20000"/>
                    <a:lumOff val="80000"/>
                  </a:schemeClr>
                </a:solidFill>
                <a:latin typeface="Century Gothic" panose="020B0502020202020204" pitchFamily="34" charset="0"/>
              </a:rPr>
              <a:t>Audience</a:t>
            </a:r>
          </a:p>
        </p:txBody>
      </p:sp>
      <p:sp>
        <p:nvSpPr>
          <p:cNvPr id="13" name="Down Arrow 12"/>
          <p:cNvSpPr/>
          <p:nvPr/>
        </p:nvSpPr>
        <p:spPr>
          <a:xfrm>
            <a:off x="6726135" y="2663398"/>
            <a:ext cx="1447800" cy="1531203"/>
          </a:xfrm>
          <a:prstGeom prst="downArrow">
            <a:avLst/>
          </a:prstGeom>
          <a:solidFill>
            <a:srgbClr val="004065"/>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64313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1" y="1172966"/>
            <a:ext cx="6172200" cy="3357333"/>
          </a:xfrm>
          <a:prstGeom prst="rect">
            <a:avLst/>
          </a:prstGeom>
        </p:spPr>
      </p:pic>
      <p:sp>
        <p:nvSpPr>
          <p:cNvPr id="14" name="Rounded Rectangle 13"/>
          <p:cNvSpPr/>
          <p:nvPr/>
        </p:nvSpPr>
        <p:spPr>
          <a:xfrm>
            <a:off x="1003279" y="4572000"/>
            <a:ext cx="7848600" cy="14478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6324600" cy="1143000"/>
          </a:xfrm>
        </p:spPr>
        <p:txBody>
          <a:bodyPr>
            <a:normAutofit/>
          </a:bodyPr>
          <a:lstStyle/>
          <a:p>
            <a:pPr algn="l"/>
            <a:r>
              <a:rPr lang="en-US" b="1" dirty="0">
                <a:solidFill>
                  <a:schemeClr val="bg1"/>
                </a:solidFill>
                <a:latin typeface="Century Gothic" panose="020B0502020202020204" pitchFamily="34" charset="0"/>
              </a:rPr>
              <a:t>Health Literacy</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12" name="Rectangle 11"/>
          <p:cNvSpPr/>
          <p:nvPr/>
        </p:nvSpPr>
        <p:spPr>
          <a:xfrm>
            <a:off x="1257300" y="4776833"/>
            <a:ext cx="12958754" cy="830997"/>
          </a:xfrm>
          <a:prstGeom prst="rect">
            <a:avLst/>
          </a:prstGeom>
        </p:spPr>
        <p:txBody>
          <a:bodyPr wrap="square">
            <a:spAutoFit/>
          </a:bodyPr>
          <a:lstStyle/>
          <a:p>
            <a:r>
              <a:rPr lang="en-US" sz="4800" dirty="0">
                <a:solidFill>
                  <a:srgbClr val="0096D6"/>
                </a:solidFill>
                <a:latin typeface="Century Gothic" panose="020B0502020202020204" pitchFamily="34" charset="0"/>
              </a:rPr>
              <a:t>Messaging</a:t>
            </a:r>
          </a:p>
        </p:txBody>
      </p:sp>
      <p:sp>
        <p:nvSpPr>
          <p:cNvPr id="13" name="Down Arrow 12"/>
          <p:cNvSpPr/>
          <p:nvPr/>
        </p:nvSpPr>
        <p:spPr>
          <a:xfrm rot="10800000">
            <a:off x="4991620" y="3764697"/>
            <a:ext cx="1447800" cy="1531203"/>
          </a:xfrm>
          <a:prstGeom prst="downArrow">
            <a:avLst/>
          </a:prstGeom>
          <a:solidFill>
            <a:srgbClr val="004065"/>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49757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782737" y="2133600"/>
            <a:ext cx="4191000" cy="2643233"/>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28600" y="2133600"/>
            <a:ext cx="4191000" cy="264323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6324600" cy="1143000"/>
          </a:xfrm>
        </p:spPr>
        <p:txBody>
          <a:bodyPr>
            <a:normAutofit/>
          </a:bodyPr>
          <a:lstStyle/>
          <a:p>
            <a:pPr algn="l"/>
            <a:r>
              <a:rPr lang="en-US" b="1" dirty="0">
                <a:solidFill>
                  <a:schemeClr val="bg1"/>
                </a:solidFill>
                <a:latin typeface="Century Gothic" panose="020B0502020202020204" pitchFamily="34" charset="0"/>
              </a:rPr>
              <a:t>Messaging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11" name="Rectangle 10"/>
          <p:cNvSpPr/>
          <p:nvPr/>
        </p:nvSpPr>
        <p:spPr>
          <a:xfrm>
            <a:off x="4952999" y="2242093"/>
            <a:ext cx="3850477" cy="2062103"/>
          </a:xfrm>
          <a:prstGeom prst="rect">
            <a:avLst/>
          </a:prstGeom>
        </p:spPr>
        <p:txBody>
          <a:bodyPr wrap="square">
            <a:spAutoFit/>
          </a:bodyPr>
          <a:lstStyle/>
          <a:p>
            <a:r>
              <a:rPr lang="en-US" altLang="en-US" sz="3200" dirty="0">
                <a:solidFill>
                  <a:schemeClr val="bg1"/>
                </a:solidFill>
                <a:latin typeface="Century Gothic" panose="020B0502020202020204" pitchFamily="34" charset="0"/>
              </a:rPr>
              <a:t>Messages that consider the cultural meaning of a group </a:t>
            </a:r>
            <a:endParaRPr lang="en-US" sz="3200" dirty="0">
              <a:solidFill>
                <a:schemeClr val="bg1"/>
              </a:solidFill>
              <a:latin typeface="Century Gothic" panose="020B0502020202020204" pitchFamily="34" charset="0"/>
            </a:endParaRPr>
          </a:p>
        </p:txBody>
      </p:sp>
      <p:sp>
        <p:nvSpPr>
          <p:cNvPr id="15" name="Rectangle 14"/>
          <p:cNvSpPr/>
          <p:nvPr/>
        </p:nvSpPr>
        <p:spPr>
          <a:xfrm>
            <a:off x="152400" y="1194147"/>
            <a:ext cx="2133600" cy="646331"/>
          </a:xfrm>
          <a:prstGeom prst="rect">
            <a:avLst/>
          </a:prstGeom>
        </p:spPr>
        <p:txBody>
          <a:bodyPr wrap="square">
            <a:spAutoFit/>
          </a:bodyPr>
          <a:lstStyle/>
          <a:p>
            <a:r>
              <a:rPr lang="en-US" sz="3600" dirty="0">
                <a:solidFill>
                  <a:srgbClr val="0096D6"/>
                </a:solidFill>
                <a:latin typeface="Century Gothic" panose="020B0502020202020204" pitchFamily="34" charset="0"/>
              </a:rPr>
              <a:t>Culture</a:t>
            </a:r>
            <a:r>
              <a:rPr lang="en-US" sz="3600" b="1" dirty="0">
                <a:solidFill>
                  <a:srgbClr val="0096D6"/>
                </a:solidFill>
                <a:latin typeface="Century Gothic" panose="020B0502020202020204" pitchFamily="34" charset="0"/>
              </a:rPr>
              <a:t> </a:t>
            </a:r>
          </a:p>
        </p:txBody>
      </p:sp>
      <p:sp>
        <p:nvSpPr>
          <p:cNvPr id="3" name="Rectangle 2"/>
          <p:cNvSpPr/>
          <p:nvPr/>
        </p:nvSpPr>
        <p:spPr>
          <a:xfrm>
            <a:off x="228600" y="2242093"/>
            <a:ext cx="4114800" cy="2062103"/>
          </a:xfrm>
          <a:prstGeom prst="rect">
            <a:avLst/>
          </a:prstGeom>
        </p:spPr>
        <p:txBody>
          <a:bodyPr wrap="square">
            <a:spAutoFit/>
          </a:bodyPr>
          <a:lstStyle/>
          <a:p>
            <a:r>
              <a:rPr lang="en-US" sz="3200" dirty="0">
                <a:solidFill>
                  <a:srgbClr val="365F91"/>
                </a:solidFill>
                <a:latin typeface="Century Gothic" panose="020B0502020202020204" pitchFamily="34" charset="0"/>
              </a:rPr>
              <a:t>Messages that are translated properly into the correct language.</a:t>
            </a:r>
          </a:p>
        </p:txBody>
      </p:sp>
      <p:sp>
        <p:nvSpPr>
          <p:cNvPr id="9" name="TextBox 8"/>
          <p:cNvSpPr txBox="1"/>
          <p:nvPr/>
        </p:nvSpPr>
        <p:spPr>
          <a:xfrm>
            <a:off x="5105400" y="4940165"/>
            <a:ext cx="2133600" cy="400110"/>
          </a:xfrm>
          <a:prstGeom prst="rect">
            <a:avLst/>
          </a:prstGeom>
          <a:noFill/>
        </p:spPr>
        <p:txBody>
          <a:bodyPr wrap="square" rtlCol="0">
            <a:spAutoFit/>
          </a:bodyPr>
          <a:lstStyle/>
          <a:p>
            <a:r>
              <a:rPr lang="en-US" sz="2000" dirty="0">
                <a:solidFill>
                  <a:schemeClr val="accent6">
                    <a:lumMod val="75000"/>
                  </a:schemeClr>
                </a:solidFill>
                <a:latin typeface="Century Gothic" panose="020B0502020202020204" pitchFamily="34" charset="0"/>
              </a:rPr>
              <a:t>Cultural expert</a:t>
            </a:r>
          </a:p>
        </p:txBody>
      </p:sp>
      <p:sp>
        <p:nvSpPr>
          <p:cNvPr id="17" name="TextBox 16"/>
          <p:cNvSpPr txBox="1"/>
          <p:nvPr/>
        </p:nvSpPr>
        <p:spPr>
          <a:xfrm>
            <a:off x="5105400" y="5340275"/>
            <a:ext cx="4038600" cy="400110"/>
          </a:xfrm>
          <a:prstGeom prst="rect">
            <a:avLst/>
          </a:prstGeom>
          <a:noFill/>
        </p:spPr>
        <p:txBody>
          <a:bodyPr wrap="square" rtlCol="0">
            <a:spAutoFit/>
          </a:bodyPr>
          <a:lstStyle/>
          <a:p>
            <a:r>
              <a:rPr lang="en-US" sz="2000" dirty="0">
                <a:solidFill>
                  <a:schemeClr val="accent6">
                    <a:lumMod val="75000"/>
                  </a:schemeClr>
                </a:solidFill>
                <a:latin typeface="Century Gothic" panose="020B0502020202020204" pitchFamily="34" charset="0"/>
              </a:rPr>
              <a:t>Community based-approach</a:t>
            </a:r>
          </a:p>
        </p:txBody>
      </p:sp>
    </p:spTree>
    <p:extLst>
      <p:ext uri="{BB962C8B-B14F-4D97-AF65-F5344CB8AC3E}">
        <p14:creationId xmlns:p14="http://schemas.microsoft.com/office/powerpoint/2010/main" val="16784260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5294376" y="2919367"/>
            <a:ext cx="3621024" cy="2643233"/>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6200" y="2919367"/>
            <a:ext cx="3619500" cy="264323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76200"/>
            <a:ext cx="8229600" cy="1143000"/>
          </a:xfrm>
        </p:spPr>
        <p:txBody>
          <a:bodyPr>
            <a:normAutofit/>
          </a:bodyPr>
          <a:lstStyle/>
          <a:p>
            <a:pPr algn="l"/>
            <a:r>
              <a:rPr lang="en-US" b="1" dirty="0">
                <a:solidFill>
                  <a:schemeClr val="bg1"/>
                </a:solidFill>
                <a:latin typeface="Century Gothic" panose="020B0502020202020204" pitchFamily="34" charset="0"/>
              </a:rPr>
              <a:t>Messaging</a:t>
            </a:r>
          </a:p>
        </p:txBody>
      </p:sp>
      <p:sp>
        <p:nvSpPr>
          <p:cNvPr id="7" name="Content Placeholder 6"/>
          <p:cNvSpPr>
            <a:spLocks noGrp="1"/>
          </p:cNvSpPr>
          <p:nvPr>
            <p:ph sz="half" idx="1"/>
          </p:nvPr>
        </p:nvSpPr>
        <p:spPr>
          <a:xfrm>
            <a:off x="228600" y="3094037"/>
            <a:ext cx="3352800" cy="3154363"/>
          </a:xfrm>
        </p:spPr>
        <p:txBody>
          <a:bodyPr>
            <a:normAutofit/>
          </a:bodyPr>
          <a:lstStyle/>
          <a:p>
            <a:pPr marL="0" indent="0">
              <a:buNone/>
            </a:pPr>
            <a:r>
              <a:rPr lang="en-US" sz="2400" dirty="0">
                <a:solidFill>
                  <a:srgbClr val="004065"/>
                </a:solidFill>
                <a:latin typeface="Century Gothic" panose="020B0502020202020204" pitchFamily="34" charset="0"/>
              </a:rPr>
              <a:t>Research has shown that 100,000 new cases of cancer can be prevented if every adult reduced their BMI by 1%</a:t>
            </a:r>
          </a:p>
        </p:txBody>
      </p:sp>
      <p:sp>
        <p:nvSpPr>
          <p:cNvPr id="8" name="Content Placeholder 7"/>
          <p:cNvSpPr>
            <a:spLocks noGrp="1"/>
          </p:cNvSpPr>
          <p:nvPr>
            <p:ph sz="half" idx="2"/>
          </p:nvPr>
        </p:nvSpPr>
        <p:spPr>
          <a:xfrm>
            <a:off x="5410200" y="3429000"/>
            <a:ext cx="3450761" cy="1600200"/>
          </a:xfrm>
        </p:spPr>
        <p:txBody>
          <a:bodyPr>
            <a:normAutofit/>
          </a:bodyPr>
          <a:lstStyle/>
          <a:p>
            <a:pPr marL="0" indent="0">
              <a:buNone/>
            </a:pPr>
            <a:r>
              <a:rPr lang="en-US" sz="2400" dirty="0">
                <a:solidFill>
                  <a:schemeClr val="bg1"/>
                </a:solidFill>
                <a:latin typeface="Century Gothic" panose="020B0502020202020204" pitchFamily="34" charset="0"/>
              </a:rPr>
              <a:t>Keep a healthy weight to lower your chance of getting cancer</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15" name="Rectangle 14"/>
          <p:cNvSpPr/>
          <p:nvPr/>
        </p:nvSpPr>
        <p:spPr>
          <a:xfrm>
            <a:off x="152400" y="1194147"/>
            <a:ext cx="7086600" cy="646331"/>
          </a:xfrm>
          <a:prstGeom prst="rect">
            <a:avLst/>
          </a:prstGeom>
        </p:spPr>
        <p:txBody>
          <a:bodyPr wrap="square">
            <a:spAutoFit/>
          </a:bodyPr>
          <a:lstStyle/>
          <a:p>
            <a:r>
              <a:rPr lang="en-US" sz="3600" dirty="0">
                <a:solidFill>
                  <a:srgbClr val="0096D6"/>
                </a:solidFill>
                <a:latin typeface="Century Gothic" panose="020B0502020202020204" pitchFamily="34" charset="0"/>
              </a:rPr>
              <a:t>Demands of the message</a:t>
            </a:r>
            <a:endParaRPr lang="en-US" sz="3600" b="1" dirty="0">
              <a:solidFill>
                <a:srgbClr val="0096D6"/>
              </a:solidFill>
              <a:latin typeface="Century Gothic" panose="020B0502020202020204" pitchFamily="34" charset="0"/>
            </a:endParaRPr>
          </a:p>
        </p:txBody>
      </p:sp>
      <p:sp>
        <p:nvSpPr>
          <p:cNvPr id="3" name="Rectangle 2"/>
          <p:cNvSpPr/>
          <p:nvPr/>
        </p:nvSpPr>
        <p:spPr>
          <a:xfrm>
            <a:off x="152400" y="1905000"/>
            <a:ext cx="7239000" cy="584775"/>
          </a:xfrm>
          <a:prstGeom prst="rect">
            <a:avLst/>
          </a:prstGeom>
        </p:spPr>
        <p:txBody>
          <a:bodyPr wrap="square">
            <a:spAutoFit/>
          </a:bodyPr>
          <a:lstStyle/>
          <a:p>
            <a:r>
              <a:rPr lang="en-US" sz="3200" dirty="0">
                <a:solidFill>
                  <a:srgbClr val="365F91"/>
                </a:solidFill>
                <a:latin typeface="Century Gothic" panose="020B0502020202020204" pitchFamily="34" charset="0"/>
              </a:rPr>
              <a:t>Use “Plain Language”</a:t>
            </a:r>
          </a:p>
        </p:txBody>
      </p:sp>
      <p:sp>
        <p:nvSpPr>
          <p:cNvPr id="12" name="TextBox 11"/>
          <p:cNvSpPr txBox="1"/>
          <p:nvPr/>
        </p:nvSpPr>
        <p:spPr>
          <a:xfrm>
            <a:off x="4314336" y="6603952"/>
            <a:ext cx="5115698" cy="254048"/>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National Cancer Institute. 2012; Plain Language.gov. </a:t>
            </a:r>
            <a:r>
              <a:rPr lang="en-US" sz="1050" dirty="0" err="1">
                <a:solidFill>
                  <a:schemeClr val="bg1">
                    <a:lumMod val="50000"/>
                  </a:schemeClr>
                </a:solidFill>
                <a:latin typeface="Century Gothic" panose="020B0502020202020204" pitchFamily="34" charset="0"/>
              </a:rPr>
              <a:t>n.d.</a:t>
            </a:r>
            <a:endParaRPr lang="en-US" sz="1050" dirty="0">
              <a:solidFill>
                <a:schemeClr val="bg1">
                  <a:lumMod val="50000"/>
                </a:schemeClr>
              </a:solidFill>
              <a:latin typeface="Century Gothic" panose="020B0502020202020204" pitchFamily="34" charset="0"/>
            </a:endParaRPr>
          </a:p>
        </p:txBody>
      </p:sp>
      <p:sp>
        <p:nvSpPr>
          <p:cNvPr id="20" name="Down Arrow 19"/>
          <p:cNvSpPr/>
          <p:nvPr/>
        </p:nvSpPr>
        <p:spPr>
          <a:xfrm rot="16200000">
            <a:off x="3768298" y="3379413"/>
            <a:ext cx="1447800" cy="1531203"/>
          </a:xfrm>
          <a:prstGeom prst="downArrow">
            <a:avLst/>
          </a:prstGeom>
          <a:solidFill>
            <a:srgbClr val="004065"/>
          </a:solidFill>
          <a:ln w="38100">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32233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ular Callout 8"/>
          <p:cNvSpPr/>
          <p:nvPr/>
        </p:nvSpPr>
        <p:spPr>
          <a:xfrm>
            <a:off x="4800600" y="2718375"/>
            <a:ext cx="3641887" cy="2819400"/>
          </a:xfrm>
          <a:prstGeom prst="wedgeRectCallout">
            <a:avLst>
              <a:gd name="adj1" fmla="val -43776"/>
              <a:gd name="adj2" fmla="val 74802"/>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76200"/>
            <a:ext cx="8229600" cy="1143000"/>
          </a:xfrm>
        </p:spPr>
        <p:txBody>
          <a:bodyPr>
            <a:normAutofit/>
          </a:bodyPr>
          <a:lstStyle/>
          <a:p>
            <a:pPr algn="l"/>
            <a:r>
              <a:rPr lang="en-US" b="1" dirty="0">
                <a:solidFill>
                  <a:schemeClr val="bg1"/>
                </a:solidFill>
                <a:latin typeface="Century Gothic" panose="020B0502020202020204" pitchFamily="34" charset="0"/>
              </a:rPr>
              <a:t>Messaging</a:t>
            </a:r>
          </a:p>
        </p:txBody>
      </p:sp>
      <p:sp>
        <p:nvSpPr>
          <p:cNvPr id="7" name="Content Placeholder 6"/>
          <p:cNvSpPr>
            <a:spLocks noGrp="1"/>
          </p:cNvSpPr>
          <p:nvPr>
            <p:ph sz="half" idx="1"/>
          </p:nvPr>
        </p:nvSpPr>
        <p:spPr>
          <a:xfrm>
            <a:off x="4964824" y="2946975"/>
            <a:ext cx="3200400" cy="2438400"/>
          </a:xfrm>
        </p:spPr>
        <p:txBody>
          <a:bodyPr/>
          <a:lstStyle/>
          <a:p>
            <a:pPr marL="0" indent="0" algn="ctr">
              <a:buNone/>
            </a:pPr>
            <a:r>
              <a:rPr lang="en-US" sz="2400" dirty="0">
                <a:solidFill>
                  <a:schemeClr val="bg1"/>
                </a:solidFill>
                <a:latin typeface="Century Gothic" panose="020B0502020202020204" pitchFamily="34" charset="0"/>
              </a:rPr>
              <a:t>Noise is any physical, psychological or physiological distraction or interference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15" name="Rectangle 14"/>
          <p:cNvSpPr/>
          <p:nvPr/>
        </p:nvSpPr>
        <p:spPr>
          <a:xfrm>
            <a:off x="152400" y="1194147"/>
            <a:ext cx="8991600" cy="646331"/>
          </a:xfrm>
          <a:prstGeom prst="rect">
            <a:avLst/>
          </a:prstGeom>
        </p:spPr>
        <p:txBody>
          <a:bodyPr wrap="square">
            <a:spAutoFit/>
          </a:bodyPr>
          <a:lstStyle/>
          <a:p>
            <a:r>
              <a:rPr lang="en-US" sz="3600" dirty="0">
                <a:solidFill>
                  <a:srgbClr val="0096D6"/>
                </a:solidFill>
                <a:latin typeface="Century Gothic" panose="020B0502020202020204" pitchFamily="34" charset="0"/>
              </a:rPr>
              <a:t>Demands of the situation and context</a:t>
            </a:r>
            <a:endParaRPr lang="en-US" sz="3600" b="1" dirty="0">
              <a:solidFill>
                <a:srgbClr val="0096D6"/>
              </a:solidFill>
              <a:latin typeface="Century Gothic" panose="020B0502020202020204" pitchFamily="34" charset="0"/>
            </a:endParaRPr>
          </a:p>
        </p:txBody>
      </p:sp>
      <p:sp>
        <p:nvSpPr>
          <p:cNvPr id="3" name="Rectangle 2"/>
          <p:cNvSpPr/>
          <p:nvPr/>
        </p:nvSpPr>
        <p:spPr>
          <a:xfrm>
            <a:off x="152400" y="1905000"/>
            <a:ext cx="7239000" cy="584775"/>
          </a:xfrm>
          <a:prstGeom prst="rect">
            <a:avLst/>
          </a:prstGeom>
        </p:spPr>
        <p:txBody>
          <a:bodyPr wrap="square">
            <a:spAutoFit/>
          </a:bodyPr>
          <a:lstStyle/>
          <a:p>
            <a:r>
              <a:rPr lang="en-US" sz="3200" dirty="0">
                <a:solidFill>
                  <a:srgbClr val="365F91"/>
                </a:solidFill>
                <a:latin typeface="Century Gothic" panose="020B0502020202020204" pitchFamily="34" charset="0"/>
              </a:rPr>
              <a:t>Be aware of noise</a:t>
            </a:r>
          </a:p>
        </p:txBody>
      </p:sp>
      <p:sp>
        <p:nvSpPr>
          <p:cNvPr id="12" name="TextBox 11"/>
          <p:cNvSpPr txBox="1"/>
          <p:nvPr/>
        </p:nvSpPr>
        <p:spPr>
          <a:xfrm>
            <a:off x="4314336" y="6603952"/>
            <a:ext cx="5115698" cy="254048"/>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Plain Language.gov. </a:t>
            </a:r>
            <a:r>
              <a:rPr lang="en-US" sz="1050" dirty="0" err="1">
                <a:solidFill>
                  <a:schemeClr val="bg1">
                    <a:lumMod val="50000"/>
                  </a:schemeClr>
                </a:solidFill>
                <a:latin typeface="Century Gothic" panose="020B0502020202020204" pitchFamily="34" charset="0"/>
              </a:rPr>
              <a:t>n.d.</a:t>
            </a:r>
            <a:endParaRPr lang="en-US" sz="1050" dirty="0">
              <a:solidFill>
                <a:schemeClr val="bg1">
                  <a:lumMod val="50000"/>
                </a:schemeClr>
              </a:solidFill>
              <a:latin typeface="Century Gothic" panose="020B0502020202020204" pitchFamily="34" charset="0"/>
            </a:endParaRPr>
          </a:p>
        </p:txBody>
      </p:sp>
      <p:pic>
        <p:nvPicPr>
          <p:cNvPr id="1026" name="Picture 2" descr="\\SMHS-DFS.ead.gwu.edu\SMHS\GROUPS\gwci\iStock Images\Comm Training Slide Images\asian doctor and patie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07848"/>
            <a:ext cx="4009536" cy="3007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9501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6324600" cy="1143000"/>
          </a:xfrm>
        </p:spPr>
        <p:txBody>
          <a:bodyPr>
            <a:normAutofit/>
          </a:bodyPr>
          <a:lstStyle/>
          <a:p>
            <a:pPr algn="l"/>
            <a:r>
              <a:rPr lang="en-US" b="1" dirty="0">
                <a:solidFill>
                  <a:schemeClr val="bg1"/>
                </a:solidFill>
                <a:latin typeface="Century Gothic" panose="020B0502020202020204" pitchFamily="34" charset="0"/>
              </a:rPr>
              <a:t>Media Literacy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pic>
        <p:nvPicPr>
          <p:cNvPr id="1026" name="Picture 2" descr="\\SMHS-DFS.ead.gwu.edu\SMHS\GROUPS\gwci\IStock Images\Comm Slide Images\QuotationMar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199" y="1105909"/>
            <a:ext cx="1097271" cy="8694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498468" y="1447800"/>
            <a:ext cx="7284253" cy="1077218"/>
          </a:xfrm>
          <a:prstGeom prst="rect">
            <a:avLst/>
          </a:prstGeom>
        </p:spPr>
        <p:txBody>
          <a:bodyPr wrap="square">
            <a:spAutoFit/>
          </a:bodyPr>
          <a:lstStyle/>
          <a:p>
            <a:r>
              <a:rPr lang="en-US" sz="2800" dirty="0">
                <a:solidFill>
                  <a:srgbClr val="004065"/>
                </a:solidFill>
                <a:latin typeface="Century Gothic" panose="020B0502020202020204" pitchFamily="34" charset="0"/>
              </a:rPr>
              <a:t>the ability to access, analyze, evaluate and communicate in a variety of forms”</a:t>
            </a:r>
            <a:r>
              <a:rPr lang="en-US" sz="3600" b="1" dirty="0">
                <a:solidFill>
                  <a:srgbClr val="004065"/>
                </a:solidFill>
                <a:latin typeface="Century Gothic" panose="020B0502020202020204" pitchFamily="34" charset="0"/>
              </a:rPr>
              <a:t> </a:t>
            </a:r>
          </a:p>
        </p:txBody>
      </p:sp>
      <p:sp>
        <p:nvSpPr>
          <p:cNvPr id="10" name="TextBox 9"/>
          <p:cNvSpPr txBox="1"/>
          <p:nvPr/>
        </p:nvSpPr>
        <p:spPr>
          <a:xfrm>
            <a:off x="2976750" y="6424173"/>
            <a:ext cx="4327688" cy="261610"/>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National  Association for Media Literacy Education. 2015.</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7400" y="2529299"/>
            <a:ext cx="5414962" cy="3603597"/>
          </a:xfrm>
          <a:prstGeom prst="rect">
            <a:avLst/>
          </a:prstGeom>
        </p:spPr>
      </p:pic>
    </p:spTree>
    <p:extLst>
      <p:ext uri="{BB962C8B-B14F-4D97-AF65-F5344CB8AC3E}">
        <p14:creationId xmlns:p14="http://schemas.microsoft.com/office/powerpoint/2010/main" val="24368762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6324600" cy="1143000"/>
          </a:xfrm>
        </p:spPr>
        <p:txBody>
          <a:bodyPr>
            <a:normAutofit fontScale="90000"/>
          </a:bodyPr>
          <a:lstStyle/>
          <a:p>
            <a:pPr algn="l"/>
            <a:r>
              <a:rPr lang="en-US" b="1" dirty="0">
                <a:solidFill>
                  <a:schemeClr val="bg1"/>
                </a:solidFill>
                <a:latin typeface="Century Gothic" panose="020B0502020202020204" pitchFamily="34" charset="0"/>
              </a:rPr>
              <a:t>Defining Media Literacy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7" name="TextBox 6"/>
          <p:cNvSpPr txBox="1"/>
          <p:nvPr/>
        </p:nvSpPr>
        <p:spPr>
          <a:xfrm>
            <a:off x="4314336" y="6603952"/>
            <a:ext cx="5115698" cy="254048"/>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National  Association for Media Literacy Education. 2015.</a:t>
            </a:r>
          </a:p>
        </p:txBody>
      </p:sp>
      <p:pic>
        <p:nvPicPr>
          <p:cNvPr id="1026" name="Picture 2" descr="\\SMHS-DFS.ead.gwu.edu\SMHS\GROUPS\gwci\IStock Images\Comm Slide Images\QuotationMar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329" y="2233200"/>
            <a:ext cx="702887" cy="55695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50490" y="2216887"/>
            <a:ext cx="6706673" cy="1200329"/>
          </a:xfrm>
          <a:prstGeom prst="rect">
            <a:avLst/>
          </a:prstGeom>
        </p:spPr>
        <p:txBody>
          <a:bodyPr wrap="square">
            <a:spAutoFit/>
          </a:bodyPr>
          <a:lstStyle/>
          <a:p>
            <a:r>
              <a:rPr lang="en-US" sz="2400" b="1" dirty="0">
                <a:solidFill>
                  <a:srgbClr val="0096D6"/>
                </a:solidFill>
                <a:latin typeface="Century Gothic" panose="020B0502020202020204" pitchFamily="34" charset="0"/>
              </a:rPr>
              <a:t>Media </a:t>
            </a:r>
            <a:r>
              <a:rPr lang="en-US" sz="2400" dirty="0">
                <a:solidFill>
                  <a:srgbClr val="004065"/>
                </a:solidFill>
                <a:latin typeface="Century Gothic" panose="020B0502020202020204" pitchFamily="34" charset="0"/>
              </a:rPr>
              <a:t>refers to all electronic or digital means and print or artistic visuals used to transmit messages.</a:t>
            </a:r>
            <a:endParaRPr lang="en-US" sz="3200" b="1" dirty="0">
              <a:solidFill>
                <a:srgbClr val="004065"/>
              </a:solidFill>
              <a:latin typeface="Century Gothic" panose="020B0502020202020204" pitchFamily="34" charset="0"/>
            </a:endParaRPr>
          </a:p>
        </p:txBody>
      </p:sp>
      <p:sp>
        <p:nvSpPr>
          <p:cNvPr id="12" name="Rectangle 11"/>
          <p:cNvSpPr/>
          <p:nvPr/>
        </p:nvSpPr>
        <p:spPr>
          <a:xfrm>
            <a:off x="950490" y="3429000"/>
            <a:ext cx="7366862" cy="1200329"/>
          </a:xfrm>
          <a:prstGeom prst="rect">
            <a:avLst/>
          </a:prstGeom>
        </p:spPr>
        <p:txBody>
          <a:bodyPr wrap="square">
            <a:spAutoFit/>
          </a:bodyPr>
          <a:lstStyle/>
          <a:p>
            <a:r>
              <a:rPr lang="en-US" sz="2400" b="1" dirty="0">
                <a:solidFill>
                  <a:srgbClr val="0096D6"/>
                </a:solidFill>
                <a:latin typeface="Century Gothic" panose="020B0502020202020204" pitchFamily="34" charset="0"/>
              </a:rPr>
              <a:t>Literacy</a:t>
            </a:r>
            <a:r>
              <a:rPr lang="en-US" sz="2400" dirty="0">
                <a:solidFill>
                  <a:srgbClr val="004065"/>
                </a:solidFill>
                <a:latin typeface="Century Gothic" panose="020B0502020202020204" pitchFamily="34" charset="0"/>
              </a:rPr>
              <a:t> is the ability to encode and decode symbols and to synthesize and analyze messages.</a:t>
            </a:r>
            <a:endParaRPr lang="en-US" sz="3200" b="1" dirty="0">
              <a:solidFill>
                <a:srgbClr val="004065"/>
              </a:solidFill>
              <a:latin typeface="Century Gothic" panose="020B0502020202020204" pitchFamily="34" charset="0"/>
            </a:endParaRPr>
          </a:p>
        </p:txBody>
      </p:sp>
      <p:sp>
        <p:nvSpPr>
          <p:cNvPr id="13" name="Rectangle 12"/>
          <p:cNvSpPr/>
          <p:nvPr/>
        </p:nvSpPr>
        <p:spPr>
          <a:xfrm>
            <a:off x="936146" y="4606021"/>
            <a:ext cx="7194117" cy="1200329"/>
          </a:xfrm>
          <a:prstGeom prst="rect">
            <a:avLst/>
          </a:prstGeom>
        </p:spPr>
        <p:txBody>
          <a:bodyPr wrap="square">
            <a:spAutoFit/>
          </a:bodyPr>
          <a:lstStyle/>
          <a:p>
            <a:r>
              <a:rPr lang="en-US" sz="2400" b="1" dirty="0">
                <a:solidFill>
                  <a:srgbClr val="0096D6"/>
                </a:solidFill>
                <a:latin typeface="Century Gothic" panose="020B0502020202020204" pitchFamily="34" charset="0"/>
              </a:rPr>
              <a:t>Media literacy </a:t>
            </a:r>
            <a:r>
              <a:rPr lang="en-US" sz="2400" dirty="0">
                <a:solidFill>
                  <a:srgbClr val="004065"/>
                </a:solidFill>
                <a:latin typeface="Century Gothic" panose="020B0502020202020204" pitchFamily="34" charset="0"/>
              </a:rPr>
              <a:t>the ability to access, analyze, evaluate and communicate media in a variety of forms.”</a:t>
            </a:r>
            <a:endParaRPr lang="en-US" sz="3200" b="1" dirty="0">
              <a:solidFill>
                <a:srgbClr val="004065"/>
              </a:solidFill>
              <a:latin typeface="Century Gothic" panose="020B050202020202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537" y="1066801"/>
            <a:ext cx="3244864" cy="831164"/>
          </a:xfrm>
          <a:prstGeom prst="rect">
            <a:avLst/>
          </a:prstGeom>
        </p:spPr>
      </p:pic>
    </p:spTree>
    <p:extLst>
      <p:ext uri="{BB962C8B-B14F-4D97-AF65-F5344CB8AC3E}">
        <p14:creationId xmlns:p14="http://schemas.microsoft.com/office/powerpoint/2010/main" val="19323745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8865242" cy="1143000"/>
          </a:xfrm>
        </p:spPr>
        <p:txBody>
          <a:bodyPr>
            <a:normAutofit/>
          </a:bodyPr>
          <a:lstStyle/>
          <a:p>
            <a:pPr algn="l"/>
            <a:r>
              <a:rPr lang="en-US" sz="4000" b="1" dirty="0">
                <a:solidFill>
                  <a:schemeClr val="bg1"/>
                </a:solidFill>
                <a:latin typeface="Century Gothic" panose="020B0502020202020204" pitchFamily="34" charset="0"/>
              </a:rPr>
              <a:t>Media Literacy and Technology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384" y="4417191"/>
            <a:ext cx="2578573" cy="1647340"/>
          </a:xfrm>
          <a:prstGeom prst="rect">
            <a:avLst/>
          </a:prstGeom>
        </p:spPr>
      </p:pic>
      <p:pic>
        <p:nvPicPr>
          <p:cNvPr id="11" name="Picture 10"/>
          <p:cNvPicPr>
            <a:picLocks noChangeAspect="1"/>
          </p:cNvPicPr>
          <p:nvPr/>
        </p:nvPicPr>
        <p:blipFill>
          <a:blip r:embed="rId5">
            <a:grayscl/>
            <a:extLst>
              <a:ext uri="{BEBA8EAE-BF5A-486C-A8C5-ECC9F3942E4B}">
                <a14:imgProps xmlns:a14="http://schemas.microsoft.com/office/drawing/2010/main">
                  <a14:imgLayer r:embed="rId6">
                    <a14:imgEffect>
                      <a14:colorTemperature colorTemp="11200"/>
                    </a14:imgEffect>
                    <a14:imgEffect>
                      <a14:saturation sat="400000"/>
                    </a14:imgEffect>
                    <a14:imgEffect>
                      <a14:brightnessContrast bright="2000" contrast="-30000"/>
                    </a14:imgEffect>
                  </a14:imgLayer>
                </a14:imgProps>
              </a:ext>
              <a:ext uri="{28A0092B-C50C-407E-A947-70E740481C1C}">
                <a14:useLocalDpi xmlns:a14="http://schemas.microsoft.com/office/drawing/2010/main" val="0"/>
              </a:ext>
            </a:extLst>
          </a:blip>
          <a:stretch>
            <a:fillRect/>
          </a:stretch>
        </p:blipFill>
        <p:spPr>
          <a:xfrm>
            <a:off x="3048000" y="4038600"/>
            <a:ext cx="3048000" cy="537761"/>
          </a:xfrm>
          <a:prstGeom prst="rect">
            <a:avLst/>
          </a:prstGeom>
          <a:ln>
            <a:solidFill>
              <a:srgbClr val="0096D6"/>
            </a:solidFill>
          </a:ln>
        </p:spPr>
      </p:pic>
      <p:sp>
        <p:nvSpPr>
          <p:cNvPr id="17" name="TextBox 16"/>
          <p:cNvSpPr txBox="1"/>
          <p:nvPr/>
        </p:nvSpPr>
        <p:spPr>
          <a:xfrm>
            <a:off x="3077613" y="4141378"/>
            <a:ext cx="2042948" cy="261610"/>
          </a:xfrm>
          <a:prstGeom prst="rect">
            <a:avLst/>
          </a:prstGeom>
          <a:noFill/>
        </p:spPr>
        <p:txBody>
          <a:bodyPr wrap="square" rtlCol="0">
            <a:spAutoFit/>
          </a:bodyPr>
          <a:lstStyle/>
          <a:p>
            <a:r>
              <a:rPr lang="en-US" sz="1100" b="1" dirty="0">
                <a:solidFill>
                  <a:srgbClr val="0096D6"/>
                </a:solidFill>
                <a:latin typeface="Century Gothic" panose="020B0502020202020204" pitchFamily="34" charset="0"/>
              </a:rPr>
              <a:t>Search Google or type URL</a:t>
            </a:r>
          </a:p>
        </p:txBody>
      </p:sp>
      <p:pic>
        <p:nvPicPr>
          <p:cNvPr id="19" name="Picture 2" descr="address royalty-free stock phot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81800" y="4307480"/>
            <a:ext cx="2134966" cy="17049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cstate="print">
            <a:duotone>
              <a:schemeClr val="accent1">
                <a:shade val="45000"/>
                <a:satMod val="135000"/>
              </a:schemeClr>
              <a:prstClr val="white"/>
            </a:duotone>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2743200" y="1109870"/>
            <a:ext cx="3429000" cy="2286000"/>
          </a:xfrm>
          <a:prstGeom prst="rect">
            <a:avLst/>
          </a:prstGeom>
        </p:spPr>
      </p:pic>
    </p:spTree>
    <p:extLst>
      <p:ext uri="{BB962C8B-B14F-4D97-AF65-F5344CB8AC3E}">
        <p14:creationId xmlns:p14="http://schemas.microsoft.com/office/powerpoint/2010/main" val="4227458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6324600" cy="1143000"/>
          </a:xfrm>
        </p:spPr>
        <p:txBody>
          <a:bodyPr>
            <a:normAutofit/>
          </a:bodyPr>
          <a:lstStyle/>
          <a:p>
            <a:pPr algn="l"/>
            <a:r>
              <a:rPr lang="en-US" b="1" dirty="0">
                <a:solidFill>
                  <a:schemeClr val="bg1"/>
                </a:solidFill>
                <a:latin typeface="Century Gothic" panose="020B0502020202020204" pitchFamily="34" charset="0"/>
              </a:rPr>
              <a:t>Competency </a:t>
            </a:r>
          </a:p>
        </p:txBody>
      </p:sp>
      <p:sp>
        <p:nvSpPr>
          <p:cNvPr id="3" name="Content Placeholder 2"/>
          <p:cNvSpPr>
            <a:spLocks noGrp="1"/>
          </p:cNvSpPr>
          <p:nvPr>
            <p:ph idx="1"/>
          </p:nvPr>
        </p:nvSpPr>
        <p:spPr>
          <a:xfrm>
            <a:off x="381000" y="1828800"/>
            <a:ext cx="8229600" cy="4525963"/>
          </a:xfrm>
        </p:spPr>
        <p:txBody>
          <a:bodyPr>
            <a:normAutofit/>
          </a:bodyPr>
          <a:lstStyle/>
          <a:p>
            <a:pPr marL="0" indent="0">
              <a:buNone/>
            </a:pPr>
            <a:r>
              <a:rPr lang="en-US" sz="2800" dirty="0">
                <a:solidFill>
                  <a:srgbClr val="004065"/>
                </a:solidFill>
                <a:latin typeface="Century Gothic" panose="020B0502020202020204" pitchFamily="34" charset="0"/>
              </a:rPr>
              <a:t>Demonstrate knowledge of the differences between health communication, social marketing and media advocacy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Tree>
    <p:extLst>
      <p:ext uri="{BB962C8B-B14F-4D97-AF65-F5344CB8AC3E}">
        <p14:creationId xmlns:p14="http://schemas.microsoft.com/office/powerpoint/2010/main" val="38775455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0" y="129309"/>
            <a:ext cx="8198177" cy="800100"/>
          </a:xfrm>
          <a:prstGeom prst="homePlate">
            <a:avLst/>
          </a:prstGeom>
          <a:solidFill>
            <a:srgbClr val="004065"/>
          </a:solidFill>
          <a:ln>
            <a:solidFill>
              <a:srgbClr val="004065">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42141"/>
            <a:ext cx="6324600" cy="1143000"/>
          </a:xfrm>
        </p:spPr>
        <p:txBody>
          <a:bodyPr>
            <a:normAutofit/>
          </a:bodyPr>
          <a:lstStyle/>
          <a:p>
            <a:pPr algn="l"/>
            <a:r>
              <a:rPr lang="en-US" b="1" dirty="0">
                <a:solidFill>
                  <a:schemeClr val="bg1"/>
                </a:solidFill>
                <a:latin typeface="Century Gothic" panose="020B0502020202020204" pitchFamily="34" charset="0"/>
              </a:rPr>
              <a:t>Case Study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0818" y="1172807"/>
            <a:ext cx="6243637" cy="5095849"/>
          </a:xfrm>
          <a:prstGeom prst="rect">
            <a:avLst/>
          </a:prstGeom>
        </p:spPr>
      </p:pic>
    </p:spTree>
    <p:extLst>
      <p:ext uri="{BB962C8B-B14F-4D97-AF65-F5344CB8AC3E}">
        <p14:creationId xmlns:p14="http://schemas.microsoft.com/office/powerpoint/2010/main" val="39760085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0" y="129309"/>
            <a:ext cx="8198177" cy="800100"/>
          </a:xfrm>
          <a:prstGeom prst="homePlate">
            <a:avLst/>
          </a:prstGeom>
          <a:solidFill>
            <a:srgbClr val="004065"/>
          </a:solidFill>
          <a:ln>
            <a:solidFill>
              <a:srgbClr val="004065">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42141"/>
            <a:ext cx="6324600" cy="1143000"/>
          </a:xfrm>
        </p:spPr>
        <p:txBody>
          <a:bodyPr>
            <a:normAutofit/>
          </a:bodyPr>
          <a:lstStyle/>
          <a:p>
            <a:pPr algn="l"/>
            <a:r>
              <a:rPr lang="en-US" b="1" dirty="0">
                <a:solidFill>
                  <a:schemeClr val="bg1"/>
                </a:solidFill>
                <a:latin typeface="Century Gothic" panose="020B0502020202020204" pitchFamily="34" charset="0"/>
              </a:rPr>
              <a:t>Case Study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8" name="Rectangle 7"/>
          <p:cNvSpPr/>
          <p:nvPr/>
        </p:nvSpPr>
        <p:spPr>
          <a:xfrm>
            <a:off x="75404" y="1371600"/>
            <a:ext cx="6706673" cy="2246769"/>
          </a:xfrm>
          <a:prstGeom prst="rect">
            <a:avLst/>
          </a:prstGeom>
          <a:solidFill>
            <a:srgbClr val="004065"/>
          </a:solidFill>
        </p:spPr>
        <p:txBody>
          <a:bodyPr wrap="square">
            <a:spAutoFit/>
          </a:bodyPr>
          <a:lstStyle/>
          <a:p>
            <a:r>
              <a:rPr lang="en-US" sz="2000" dirty="0">
                <a:solidFill>
                  <a:schemeClr val="bg1"/>
                </a:solidFill>
                <a:latin typeface="Century Gothic" panose="020B0502020202020204" pitchFamily="34" charset="0"/>
              </a:rPr>
              <a:t>If we were interested in communicating breast cancer screening recommendations to low-income elderly women, we might realize after conducting some research that Web-based media may not be the best way to reach that intended audience, because they tend to have less access to Web-based media.</a:t>
            </a:r>
            <a:endParaRPr lang="en-US" sz="2800" dirty="0">
              <a:solidFill>
                <a:schemeClr val="bg1"/>
              </a:solidFill>
              <a:latin typeface="Century Gothic" panose="020B0502020202020204" pitchFamily="34" charset="0"/>
            </a:endParaRPr>
          </a:p>
        </p:txBody>
      </p:sp>
      <p:sp>
        <p:nvSpPr>
          <p:cNvPr id="3" name="Rectangle 2"/>
          <p:cNvSpPr/>
          <p:nvPr/>
        </p:nvSpPr>
        <p:spPr>
          <a:xfrm>
            <a:off x="3048000" y="3962400"/>
            <a:ext cx="5992088" cy="2246769"/>
          </a:xfrm>
          <a:prstGeom prst="rect">
            <a:avLst/>
          </a:prstGeom>
          <a:solidFill>
            <a:schemeClr val="accent1">
              <a:lumMod val="20000"/>
              <a:lumOff val="80000"/>
            </a:schemeClr>
          </a:solidFill>
        </p:spPr>
        <p:txBody>
          <a:bodyPr wrap="square">
            <a:spAutoFit/>
          </a:bodyPr>
          <a:lstStyle/>
          <a:p>
            <a:r>
              <a:rPr lang="en-US" sz="2000" dirty="0">
                <a:solidFill>
                  <a:srgbClr val="004065"/>
                </a:solidFill>
                <a:latin typeface="Century Gothic" panose="020B0502020202020204" pitchFamily="34" charset="0"/>
              </a:rPr>
              <a:t>On the other hand, if we were interested in communicating the benefits of wearing sun screen to urban youths, we may decide that Web-based or mobile campaigns may be the best way to reach them, because they have access to and widely use Internet-connected devices.</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0" y="1084277"/>
            <a:ext cx="1819291" cy="2725723"/>
          </a:xfrm>
          <a:prstGeom prst="rect">
            <a:avLst/>
          </a:prstGeom>
        </p:spPr>
      </p:pic>
      <p:pic>
        <p:nvPicPr>
          <p:cNvPr id="1026" name="Picture 2" descr="\\SMHS-DFS.ead.gwu.edu\SMHS\GROUPS\gwci\iStock Images\Comm Training Slide Images\multiracial friends selfi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164" y="4157008"/>
            <a:ext cx="2913636" cy="1938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5892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9" name="Pentagon 8"/>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6324600" cy="1143000"/>
          </a:xfrm>
        </p:spPr>
        <p:txBody>
          <a:bodyPr>
            <a:normAutofit/>
          </a:bodyPr>
          <a:lstStyle/>
          <a:p>
            <a:pPr algn="l"/>
            <a:r>
              <a:rPr lang="en-US" b="1" dirty="0">
                <a:solidFill>
                  <a:schemeClr val="bg1"/>
                </a:solidFill>
                <a:latin typeface="Century Gothic" panose="020B0502020202020204" pitchFamily="34" charset="0"/>
              </a:rPr>
              <a:t>Conclusion</a:t>
            </a:r>
          </a:p>
        </p:txBody>
      </p:sp>
      <p:sp>
        <p:nvSpPr>
          <p:cNvPr id="6" name="Content Placeholder 2"/>
          <p:cNvSpPr>
            <a:spLocks noGrp="1"/>
          </p:cNvSpPr>
          <p:nvPr>
            <p:ph idx="1"/>
          </p:nvPr>
        </p:nvSpPr>
        <p:spPr>
          <a:xfrm>
            <a:off x="457200" y="1447800"/>
            <a:ext cx="8229600" cy="4525963"/>
          </a:xfrm>
        </p:spPr>
        <p:txBody>
          <a:bodyPr>
            <a:normAutofit/>
          </a:bodyPr>
          <a:lstStyle/>
          <a:p>
            <a:pPr marL="0" lvl="0" indent="0">
              <a:buNone/>
            </a:pPr>
            <a:endParaRPr lang="en-US" sz="2800" dirty="0">
              <a:solidFill>
                <a:srgbClr val="004065"/>
              </a:solidFill>
              <a:latin typeface="Century Gothic" panose="020B0502020202020204" pitchFamily="34" charset="0"/>
            </a:endParaRPr>
          </a:p>
          <a:p>
            <a:pPr marL="0" lvl="0" indent="0">
              <a:buNone/>
            </a:pPr>
            <a:r>
              <a:rPr lang="en-US" sz="2800" dirty="0">
                <a:solidFill>
                  <a:srgbClr val="004065"/>
                </a:solidFill>
                <a:latin typeface="Century Gothic" panose="020B0502020202020204" pitchFamily="34" charset="0"/>
              </a:rPr>
              <a:t>Explain the importance of health literacy and culturally appropriate messaging for communication strategies</a:t>
            </a:r>
          </a:p>
          <a:p>
            <a:pPr marL="0" lvl="0" indent="0">
              <a:buNone/>
            </a:pPr>
            <a:endParaRPr lang="en-US" sz="2800" dirty="0">
              <a:solidFill>
                <a:srgbClr val="004065"/>
              </a:solidFill>
              <a:latin typeface="Century Gothic" panose="020B0502020202020204" pitchFamily="34" charset="0"/>
            </a:endParaRPr>
          </a:p>
          <a:p>
            <a:pPr marL="0" indent="0">
              <a:buNone/>
            </a:pPr>
            <a:r>
              <a:rPr lang="en-US" sz="2800" dirty="0">
                <a:solidFill>
                  <a:srgbClr val="004065"/>
                </a:solidFill>
                <a:latin typeface="Century Gothic" panose="020B0502020202020204" pitchFamily="34" charset="0"/>
              </a:rPr>
              <a:t>Explain the importance of media literacy for communication strategies</a:t>
            </a:r>
          </a:p>
          <a:p>
            <a:pPr marL="0" indent="0">
              <a:buNone/>
            </a:pPr>
            <a:endParaRPr lang="en-US" sz="2800" dirty="0"/>
          </a:p>
        </p:txBody>
      </p:sp>
    </p:spTree>
    <p:extLst>
      <p:ext uri="{BB962C8B-B14F-4D97-AF65-F5344CB8AC3E}">
        <p14:creationId xmlns:p14="http://schemas.microsoft.com/office/powerpoint/2010/main" val="26832534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6324600" cy="1143000"/>
          </a:xfrm>
        </p:spPr>
        <p:txBody>
          <a:bodyPr>
            <a:normAutofit/>
          </a:bodyPr>
          <a:lstStyle/>
          <a:p>
            <a:pPr algn="l"/>
            <a:r>
              <a:rPr lang="en-US" b="1" dirty="0">
                <a:solidFill>
                  <a:schemeClr val="bg1"/>
                </a:solidFill>
                <a:latin typeface="Century Gothic" panose="020B0502020202020204" pitchFamily="34" charset="0"/>
              </a:rPr>
              <a:t>Resources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3" name="Rectangle 2"/>
          <p:cNvSpPr/>
          <p:nvPr/>
        </p:nvSpPr>
        <p:spPr>
          <a:xfrm>
            <a:off x="152400" y="1295400"/>
            <a:ext cx="7398238" cy="830997"/>
          </a:xfrm>
          <a:prstGeom prst="rect">
            <a:avLst/>
          </a:prstGeom>
        </p:spPr>
        <p:txBody>
          <a:bodyPr wrap="square">
            <a:spAutoFit/>
          </a:bodyPr>
          <a:lstStyle/>
          <a:p>
            <a:r>
              <a:rPr lang="en-US" sz="2400" dirty="0">
                <a:solidFill>
                  <a:srgbClr val="004065"/>
                </a:solidFill>
                <a:latin typeface="Century Gothic" panose="020B0502020202020204" pitchFamily="34" charset="0"/>
              </a:rPr>
              <a:t>Agency for Healthcare Research and Quality’s </a:t>
            </a:r>
            <a:r>
              <a:rPr lang="en-US" sz="2400" dirty="0">
                <a:solidFill>
                  <a:srgbClr val="004065"/>
                </a:solidFill>
                <a:latin typeface="Century Gothic" panose="020B0502020202020204" pitchFamily="34" charset="0"/>
                <a:hlinkClick r:id="rId4"/>
              </a:rPr>
              <a:t>Health Literacy Measurement Tools</a:t>
            </a:r>
            <a:endParaRPr lang="en-US" sz="2400" dirty="0">
              <a:solidFill>
                <a:srgbClr val="004065"/>
              </a:solidFill>
              <a:latin typeface="Century Gothic" panose="020B0502020202020204" pitchFamily="34" charset="0"/>
            </a:endParaRPr>
          </a:p>
        </p:txBody>
      </p:sp>
      <p:sp>
        <p:nvSpPr>
          <p:cNvPr id="12" name="Rectangle 11"/>
          <p:cNvSpPr/>
          <p:nvPr/>
        </p:nvSpPr>
        <p:spPr>
          <a:xfrm>
            <a:off x="183776" y="2598003"/>
            <a:ext cx="5455024" cy="1200329"/>
          </a:xfrm>
          <a:prstGeom prst="rect">
            <a:avLst/>
          </a:prstGeom>
        </p:spPr>
        <p:txBody>
          <a:bodyPr wrap="square">
            <a:spAutoFit/>
          </a:bodyPr>
          <a:lstStyle/>
          <a:p>
            <a:r>
              <a:rPr lang="en-US" sz="2400" dirty="0">
                <a:solidFill>
                  <a:srgbClr val="004065"/>
                </a:solidFill>
                <a:latin typeface="Century Gothic" panose="020B0502020202020204" pitchFamily="34" charset="0"/>
              </a:rPr>
              <a:t>Centers for Disease Control and Prevention’s Health Literacy </a:t>
            </a:r>
            <a:r>
              <a:rPr lang="en-US" sz="2400" dirty="0">
                <a:solidFill>
                  <a:srgbClr val="004065"/>
                </a:solidFill>
                <a:latin typeface="Century Gothic" panose="020B0502020202020204" pitchFamily="34" charset="0"/>
                <a:hlinkClick r:id="rId5"/>
              </a:rPr>
              <a:t>Trainings</a:t>
            </a:r>
            <a:r>
              <a:rPr lang="en-US" sz="2400" dirty="0">
                <a:solidFill>
                  <a:srgbClr val="004065"/>
                </a:solidFill>
                <a:latin typeface="Century Gothic" panose="020B0502020202020204" pitchFamily="34" charset="0"/>
              </a:rPr>
              <a:t> and </a:t>
            </a:r>
            <a:r>
              <a:rPr lang="en-US" sz="2400" dirty="0">
                <a:solidFill>
                  <a:srgbClr val="004065"/>
                </a:solidFill>
                <a:latin typeface="Century Gothic" panose="020B0502020202020204" pitchFamily="34" charset="0"/>
                <a:hlinkClick r:id="rId6"/>
              </a:rPr>
              <a:t>Website </a:t>
            </a:r>
            <a:endParaRPr lang="en-US" sz="2400" dirty="0">
              <a:solidFill>
                <a:srgbClr val="004065"/>
              </a:solidFill>
              <a:latin typeface="Century Gothic" panose="020B0502020202020204" pitchFamily="34" charset="0"/>
            </a:endParaRPr>
          </a:p>
        </p:txBody>
      </p:sp>
      <p:sp>
        <p:nvSpPr>
          <p:cNvPr id="13" name="Rectangle 12"/>
          <p:cNvSpPr/>
          <p:nvPr/>
        </p:nvSpPr>
        <p:spPr>
          <a:xfrm>
            <a:off x="166744" y="4267200"/>
            <a:ext cx="5319656" cy="1200329"/>
          </a:xfrm>
          <a:prstGeom prst="rect">
            <a:avLst/>
          </a:prstGeom>
        </p:spPr>
        <p:txBody>
          <a:bodyPr wrap="square">
            <a:spAutoFit/>
          </a:bodyPr>
          <a:lstStyle/>
          <a:p>
            <a:r>
              <a:rPr lang="en-US" sz="2400" dirty="0">
                <a:solidFill>
                  <a:srgbClr val="004065"/>
                </a:solidFill>
                <a:latin typeface="Century Gothic" panose="020B0502020202020204" pitchFamily="34" charset="0"/>
              </a:rPr>
              <a:t>U.S. Department of Health and Human Services’ Health Literacy </a:t>
            </a:r>
            <a:r>
              <a:rPr lang="en-US" sz="2400" dirty="0">
                <a:solidFill>
                  <a:srgbClr val="004065"/>
                </a:solidFill>
                <a:latin typeface="Century Gothic" panose="020B0502020202020204" pitchFamily="34" charset="0"/>
                <a:hlinkClick r:id="rId7"/>
              </a:rPr>
              <a:t>Online Guide</a:t>
            </a:r>
            <a:endParaRPr lang="en-US" sz="2400" dirty="0">
              <a:solidFill>
                <a:srgbClr val="004065"/>
              </a:solidFill>
              <a:latin typeface="Century Gothic" panose="020B0502020202020204" pitchFamily="34" charset="0"/>
            </a:endParaRPr>
          </a:p>
        </p:txBody>
      </p:sp>
      <p:pic>
        <p:nvPicPr>
          <p:cNvPr id="14" name="Picture 2" descr="close up of woman hand holding open book royalty-free stock phot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6400" y="2126397"/>
            <a:ext cx="3371165"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7243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2310"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4" name="Content Placeholder 3"/>
          <p:cNvSpPr>
            <a:spLocks noGrp="1"/>
          </p:cNvSpPr>
          <p:nvPr>
            <p:ph idx="1"/>
          </p:nvPr>
        </p:nvSpPr>
        <p:spPr>
          <a:xfrm>
            <a:off x="30017" y="2514600"/>
            <a:ext cx="8915400" cy="1371600"/>
          </a:xfrm>
        </p:spPr>
        <p:txBody>
          <a:bodyPr>
            <a:noAutofit/>
          </a:bodyPr>
          <a:lstStyle/>
          <a:p>
            <a:pPr marL="0" indent="0">
              <a:buNone/>
            </a:pPr>
            <a:r>
              <a:rPr lang="en-US" dirty="0">
                <a:solidFill>
                  <a:srgbClr val="004065"/>
                </a:solidFill>
                <a:latin typeface="Century Gothic" panose="020B0502020202020204" pitchFamily="34" charset="0"/>
              </a:rPr>
              <a:t>This concludes the lesson. Please exit and return to the learning management system. </a:t>
            </a: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rightnessContrast bright="5000" contrast="69000"/>
                    </a14:imgEffect>
                  </a14:imgLayer>
                </a14:imgProps>
              </a:ext>
              <a:ext uri="{28A0092B-C50C-407E-A947-70E740481C1C}">
                <a14:useLocalDpi xmlns:a14="http://schemas.microsoft.com/office/drawing/2010/main" val="0"/>
              </a:ext>
            </a:extLst>
          </a:blip>
          <a:stretch>
            <a:fillRect/>
          </a:stretch>
        </p:blipFill>
        <p:spPr>
          <a:xfrm>
            <a:off x="7772400" y="5064752"/>
            <a:ext cx="1005573" cy="1755290"/>
          </a:xfrm>
          <a:prstGeom prst="rect">
            <a:avLst/>
          </a:prstGeom>
        </p:spPr>
      </p:pic>
      <p:sp>
        <p:nvSpPr>
          <p:cNvPr id="8" name="TextBox 7"/>
          <p:cNvSpPr txBox="1"/>
          <p:nvPr/>
        </p:nvSpPr>
        <p:spPr>
          <a:xfrm>
            <a:off x="7887855" y="4724400"/>
            <a:ext cx="762000" cy="461665"/>
          </a:xfrm>
          <a:prstGeom prst="rect">
            <a:avLst/>
          </a:prstGeom>
          <a:noFill/>
        </p:spPr>
        <p:txBody>
          <a:bodyPr wrap="square" rtlCol="0">
            <a:spAutoFit/>
          </a:bodyPr>
          <a:lstStyle/>
          <a:p>
            <a:r>
              <a:rPr lang="en-US" sz="2400" b="1" dirty="0">
                <a:solidFill>
                  <a:srgbClr val="0096D6"/>
                </a:solidFill>
              </a:rPr>
              <a:t>EXIT</a:t>
            </a:r>
          </a:p>
        </p:txBody>
      </p:sp>
    </p:spTree>
    <p:extLst>
      <p:ext uri="{BB962C8B-B14F-4D97-AF65-F5344CB8AC3E}">
        <p14:creationId xmlns:p14="http://schemas.microsoft.com/office/powerpoint/2010/main" val="28781432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418" y="990600"/>
            <a:ext cx="8991600" cy="1470025"/>
          </a:xfrm>
        </p:spPr>
        <p:txBody>
          <a:bodyPr/>
          <a:lstStyle/>
          <a:p>
            <a:r>
              <a:rPr lang="en-US" dirty="0">
                <a:solidFill>
                  <a:srgbClr val="0096D6"/>
                </a:solidFill>
                <a:latin typeface="Century Gothic" panose="020B0502020202020204" pitchFamily="34" charset="0"/>
                <a:ea typeface="Verdana" panose="020B0604030504040204" pitchFamily="34" charset="0"/>
                <a:cs typeface="Verdana" panose="020B0604030504040204" pitchFamily="34" charset="0"/>
              </a:rPr>
              <a:t>Media </a:t>
            </a:r>
            <a:r>
              <a:rPr lang="en-US" b="1" dirty="0">
                <a:solidFill>
                  <a:srgbClr val="0096D6"/>
                </a:solidFill>
                <a:latin typeface="Century Gothic" panose="020B0502020202020204" pitchFamily="34" charset="0"/>
                <a:ea typeface="Verdana" panose="020B0604030504040204" pitchFamily="34" charset="0"/>
                <a:cs typeface="Verdana" panose="020B0604030504040204" pitchFamily="34" charset="0"/>
              </a:rPr>
              <a:t>Planning</a:t>
            </a:r>
            <a:r>
              <a:rPr lang="en-US" dirty="0">
                <a:solidFill>
                  <a:srgbClr val="0096D6"/>
                </a:solidFill>
                <a:latin typeface="Century Gothic" panose="020B0502020202020204" pitchFamily="34" charset="0"/>
                <a:ea typeface="Verdana" panose="020B0604030504040204" pitchFamily="34" charset="0"/>
                <a:cs typeface="Verdana" panose="020B0604030504040204" pitchFamily="34" charset="0"/>
              </a:rPr>
              <a:t> and </a:t>
            </a:r>
            <a:br>
              <a:rPr lang="en-US" dirty="0">
                <a:solidFill>
                  <a:srgbClr val="0096D6"/>
                </a:solidFill>
                <a:latin typeface="Century Gothic" panose="020B0502020202020204" pitchFamily="34" charset="0"/>
                <a:ea typeface="Verdana" panose="020B0604030504040204" pitchFamily="34" charset="0"/>
                <a:cs typeface="Verdana" panose="020B0604030504040204" pitchFamily="34" charset="0"/>
              </a:rPr>
            </a:br>
            <a:r>
              <a:rPr lang="en-US" dirty="0">
                <a:solidFill>
                  <a:srgbClr val="0096D6"/>
                </a:solidFill>
                <a:latin typeface="Century Gothic" panose="020B0502020202020204" pitchFamily="34" charset="0"/>
                <a:ea typeface="Verdana" panose="020B0604030504040204" pitchFamily="34" charset="0"/>
                <a:cs typeface="Verdana" panose="020B0604030504040204" pitchFamily="34" charset="0"/>
              </a:rPr>
              <a:t>Media </a:t>
            </a:r>
            <a:r>
              <a:rPr lang="en-US" b="1" dirty="0">
                <a:solidFill>
                  <a:srgbClr val="0096D6"/>
                </a:solidFill>
                <a:latin typeface="Century Gothic" panose="020B0502020202020204" pitchFamily="34" charset="0"/>
                <a:ea typeface="Verdana" panose="020B0604030504040204" pitchFamily="34" charset="0"/>
                <a:cs typeface="Verdana" panose="020B0604030504040204" pitchFamily="34" charset="0"/>
              </a:rPr>
              <a:t>Relations</a:t>
            </a:r>
            <a:r>
              <a:rPr lang="en-US" dirty="0">
                <a:solidFill>
                  <a:srgbClr val="0096D6"/>
                </a:solidFill>
                <a:latin typeface="Century Gothic" panose="020B0502020202020204" pitchFamily="34" charset="0"/>
                <a:ea typeface="Verdana" panose="020B0604030504040204" pitchFamily="34" charset="0"/>
                <a:cs typeface="Verdana" panose="020B0604030504040204" pitchFamily="34" charset="0"/>
              </a:rPr>
              <a:t> </a:t>
            </a:r>
          </a:p>
        </p:txBody>
      </p:sp>
      <p:sp>
        <p:nvSpPr>
          <p:cNvPr id="3" name="Subtitle 2"/>
          <p:cNvSpPr>
            <a:spLocks noGrp="1"/>
          </p:cNvSpPr>
          <p:nvPr>
            <p:ph type="subTitle" idx="1"/>
          </p:nvPr>
        </p:nvSpPr>
        <p:spPr>
          <a:xfrm>
            <a:off x="245918" y="2590800"/>
            <a:ext cx="8610600" cy="1752600"/>
          </a:xfrm>
        </p:spPr>
        <p:txBody>
          <a:bodyPr>
            <a:normAutofit/>
          </a:bodyPr>
          <a:lstStyle/>
          <a:p>
            <a:r>
              <a:rPr lang="en-US" sz="2800" dirty="0">
                <a:solidFill>
                  <a:srgbClr val="004065"/>
                </a:solidFill>
                <a:latin typeface="Century Gothic" panose="020B0502020202020204" pitchFamily="34" charset="0"/>
              </a:rPr>
              <a:t>Communication Training for Comprehensive Cancer Control Professionals 101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9" name="Rectangle 8"/>
          <p:cNvSpPr/>
          <p:nvPr/>
        </p:nvSpPr>
        <p:spPr>
          <a:xfrm>
            <a:off x="-20782" y="228600"/>
            <a:ext cx="9144000" cy="381000"/>
          </a:xfrm>
          <a:prstGeom prst="rect">
            <a:avLst/>
          </a:prstGeom>
          <a:solidFill>
            <a:srgbClr val="004065"/>
          </a:solidFill>
          <a:ln w="25400" cmpd="sng">
            <a:solidFill>
              <a:srgbClr val="00406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p:cNvSpPr txBox="1">
            <a:spLocks/>
          </p:cNvSpPr>
          <p:nvPr/>
        </p:nvSpPr>
        <p:spPr>
          <a:xfrm>
            <a:off x="245918" y="4195813"/>
            <a:ext cx="86106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800" b="1" dirty="0">
                <a:solidFill>
                  <a:srgbClr val="0096D6"/>
                </a:solidFill>
                <a:latin typeface="Century Gothic" panose="020B0502020202020204" pitchFamily="34" charset="0"/>
              </a:rPr>
              <a:t>Lesson 3</a:t>
            </a:r>
            <a:r>
              <a:rPr lang="en-US" sz="2800" dirty="0">
                <a:solidFill>
                  <a:srgbClr val="0096D6"/>
                </a:solidFill>
                <a:latin typeface="Century Gothic" panose="020B0502020202020204" pitchFamily="34" charset="0"/>
              </a:rPr>
              <a:t>: Media Planning &amp; Strategic Principles in Public Health Communication</a:t>
            </a:r>
          </a:p>
        </p:txBody>
      </p:sp>
    </p:spTree>
    <p:extLst>
      <p:ext uri="{BB962C8B-B14F-4D97-AF65-F5344CB8AC3E}">
        <p14:creationId xmlns:p14="http://schemas.microsoft.com/office/powerpoint/2010/main" val="29904392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71600" y="-95250"/>
            <a:ext cx="8229600" cy="1143000"/>
          </a:xfrm>
        </p:spPr>
        <p:txBody>
          <a:bodyPr/>
          <a:lstStyle/>
          <a:p>
            <a:r>
              <a:rPr lang="en-US" b="1" dirty="0">
                <a:solidFill>
                  <a:schemeClr val="bg1"/>
                </a:solidFill>
                <a:latin typeface="Century Gothic" panose="020B0502020202020204" pitchFamily="34" charset="0"/>
              </a:rPr>
              <a:t>Acknowledgments</a:t>
            </a:r>
          </a:p>
        </p:txBody>
      </p:sp>
      <p:sp>
        <p:nvSpPr>
          <p:cNvPr id="3" name="Content Placeholder 2"/>
          <p:cNvSpPr>
            <a:spLocks noGrp="1"/>
          </p:cNvSpPr>
          <p:nvPr>
            <p:ph idx="1"/>
          </p:nvPr>
        </p:nvSpPr>
        <p:spPr>
          <a:xfrm>
            <a:off x="457200" y="1166018"/>
            <a:ext cx="8229600" cy="4525963"/>
          </a:xfrm>
        </p:spPr>
        <p:txBody>
          <a:bodyPr>
            <a:noAutofit/>
          </a:bodyPr>
          <a:lstStyle/>
          <a:p>
            <a:pPr marL="0" indent="0">
              <a:buNone/>
            </a:pPr>
            <a:r>
              <a:rPr lang="en-US" sz="1900" dirty="0">
                <a:solidFill>
                  <a:srgbClr val="004065"/>
                </a:solidFill>
              </a:rPr>
              <a:t>This work was supported by Cooperative Agreement #1U38DP004972-02 from the Centers for Disease Control and Prevention. Its contents are solely the responsibility of the authors and do not necessarily represent the official views of the Centers for Disease Control and Prevention.</a:t>
            </a:r>
          </a:p>
          <a:p>
            <a:pPr marL="0" indent="0">
              <a:buNone/>
            </a:pPr>
            <a:endParaRPr lang="en-US" sz="1900" dirty="0">
              <a:solidFill>
                <a:srgbClr val="004065"/>
              </a:solidFill>
            </a:endParaRPr>
          </a:p>
          <a:p>
            <a:pPr marL="0" indent="0">
              <a:buNone/>
            </a:pPr>
            <a:r>
              <a:rPr lang="en-US" sz="1900" dirty="0">
                <a:solidFill>
                  <a:srgbClr val="004065"/>
                </a:solidFill>
              </a:rPr>
              <a:t>We would like to thank Monique Turner, Ph.D., Associate Professor, Department of Prevention and Community Health, Milken Institute School of Public Health, the George Washington University.</a:t>
            </a:r>
          </a:p>
          <a:p>
            <a:pPr marL="0" indent="0">
              <a:buNone/>
            </a:pPr>
            <a:endParaRPr lang="en-US" sz="1900" dirty="0">
              <a:solidFill>
                <a:srgbClr val="004065"/>
              </a:solidFill>
            </a:endParaRPr>
          </a:p>
          <a:p>
            <a:pPr marL="0" indent="0">
              <a:buNone/>
            </a:pPr>
            <a:r>
              <a:rPr lang="en-US" sz="1900" dirty="0">
                <a:solidFill>
                  <a:srgbClr val="004065"/>
                </a:solidFill>
              </a:rPr>
              <a:t>The competencies in this training are based on </a:t>
            </a:r>
          </a:p>
          <a:p>
            <a:pPr marL="0" indent="0">
              <a:buNone/>
            </a:pPr>
            <a:r>
              <a:rPr lang="en-US" sz="1900" dirty="0">
                <a:solidFill>
                  <a:srgbClr val="004065"/>
                </a:solidFill>
              </a:rPr>
              <a:t>content from the National Cancer Institute’s </a:t>
            </a:r>
          </a:p>
          <a:p>
            <a:pPr marL="0" indent="0">
              <a:buNone/>
            </a:pPr>
            <a:r>
              <a:rPr lang="en-US" sz="1900" dirty="0">
                <a:solidFill>
                  <a:srgbClr val="004065"/>
                </a:solidFill>
              </a:rPr>
              <a:t>publication “Making Health Communication </a:t>
            </a:r>
          </a:p>
          <a:p>
            <a:pPr marL="0" indent="0">
              <a:buNone/>
            </a:pPr>
            <a:r>
              <a:rPr lang="en-US" sz="1900" dirty="0">
                <a:solidFill>
                  <a:srgbClr val="004065"/>
                </a:solidFill>
              </a:rPr>
              <a:t>Programs Work.” </a:t>
            </a:r>
          </a:p>
          <a:p>
            <a:pPr marL="0" indent="0">
              <a:buNone/>
            </a:pPr>
            <a:endParaRPr lang="en-US" sz="1900" dirty="0">
              <a:solidFill>
                <a:srgbClr val="004065"/>
              </a:solidFill>
            </a:endParaRPr>
          </a:p>
          <a:p>
            <a:pPr marL="0" indent="0">
              <a:buNone/>
            </a:pPr>
            <a:endParaRPr lang="en-US" sz="1900" dirty="0"/>
          </a:p>
          <a:p>
            <a:endParaRPr lang="en-US" sz="19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6208" y="4110721"/>
            <a:ext cx="1831967" cy="23825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31164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1000" y="1828800"/>
            <a:ext cx="8229600" cy="4525963"/>
          </a:xfrm>
        </p:spPr>
        <p:txBody>
          <a:bodyPr>
            <a:normAutofit/>
          </a:bodyPr>
          <a:lstStyle/>
          <a:p>
            <a:pPr marL="0" indent="0">
              <a:spcBef>
                <a:spcPts val="600"/>
              </a:spcBef>
              <a:spcAft>
                <a:spcPts val="600"/>
              </a:spcAft>
              <a:buNone/>
            </a:pPr>
            <a:r>
              <a:rPr lang="en-US" sz="2800" dirty="0">
                <a:solidFill>
                  <a:srgbClr val="004065"/>
                </a:solidFill>
                <a:latin typeface="Century Gothic" panose="020B0502020202020204" pitchFamily="34" charset="0"/>
              </a:rPr>
              <a:t>Apply strategic principles to public health communication and marketing to complete a media plan</a:t>
            </a:r>
          </a:p>
        </p:txBody>
      </p:sp>
      <p:sp>
        <p:nvSpPr>
          <p:cNvPr id="2" name="Title 1"/>
          <p:cNvSpPr>
            <a:spLocks noGrp="1"/>
          </p:cNvSpPr>
          <p:nvPr>
            <p:ph type="title"/>
          </p:nvPr>
        </p:nvSpPr>
        <p:spPr>
          <a:xfrm>
            <a:off x="50158" y="-95250"/>
            <a:ext cx="6324600" cy="1143000"/>
          </a:xfrm>
        </p:spPr>
        <p:txBody>
          <a:bodyPr>
            <a:normAutofit/>
          </a:bodyPr>
          <a:lstStyle/>
          <a:p>
            <a:pPr algn="l">
              <a:spcBef>
                <a:spcPts val="600"/>
              </a:spcBef>
              <a:spcAft>
                <a:spcPts val="600"/>
              </a:spcAft>
            </a:pPr>
            <a:r>
              <a:rPr lang="en-US" b="1" dirty="0">
                <a:solidFill>
                  <a:schemeClr val="bg1"/>
                </a:solidFill>
                <a:latin typeface="Century Gothic" panose="020B0502020202020204" pitchFamily="34" charset="0"/>
              </a:rPr>
              <a:t>Competency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Tree>
    <p:extLst>
      <p:ext uri="{BB962C8B-B14F-4D97-AF65-F5344CB8AC3E}">
        <p14:creationId xmlns:p14="http://schemas.microsoft.com/office/powerpoint/2010/main" val="17031897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447800"/>
            <a:ext cx="8229600" cy="4525963"/>
          </a:xfrm>
        </p:spPr>
        <p:txBody>
          <a:bodyPr>
            <a:normAutofit fontScale="77500" lnSpcReduction="20000"/>
          </a:bodyPr>
          <a:lstStyle/>
          <a:p>
            <a:pPr marL="0" indent="0">
              <a:spcBef>
                <a:spcPts val="600"/>
              </a:spcBef>
              <a:spcAft>
                <a:spcPts val="600"/>
              </a:spcAft>
              <a:buNone/>
            </a:pPr>
            <a:r>
              <a:rPr lang="en-US" dirty="0"/>
              <a:t>Explain the importance of strategic planning</a:t>
            </a:r>
          </a:p>
          <a:p>
            <a:pPr marL="0" indent="0">
              <a:spcBef>
                <a:spcPts val="600"/>
              </a:spcBef>
              <a:spcAft>
                <a:spcPts val="600"/>
              </a:spcAft>
              <a:buNone/>
            </a:pPr>
            <a:r>
              <a:rPr lang="en-US" dirty="0"/>
              <a:t>Explain the differences between communication plans and media plans</a:t>
            </a:r>
          </a:p>
          <a:p>
            <a:pPr marL="0" indent="0">
              <a:spcBef>
                <a:spcPts val="600"/>
              </a:spcBef>
              <a:spcAft>
                <a:spcPts val="600"/>
              </a:spcAft>
              <a:buNone/>
            </a:pPr>
            <a:r>
              <a:rPr lang="en-US" dirty="0"/>
              <a:t>Identify and assess a health issue or problem</a:t>
            </a:r>
          </a:p>
          <a:p>
            <a:pPr marL="0" indent="0">
              <a:spcBef>
                <a:spcPts val="600"/>
              </a:spcBef>
              <a:spcAft>
                <a:spcPts val="600"/>
              </a:spcAft>
              <a:buNone/>
            </a:pPr>
            <a:r>
              <a:rPr lang="en-US" dirty="0"/>
              <a:t>Identify theories of communication to guide media plan development</a:t>
            </a:r>
          </a:p>
          <a:p>
            <a:pPr marL="0" indent="0">
              <a:spcBef>
                <a:spcPts val="600"/>
              </a:spcBef>
              <a:spcAft>
                <a:spcPts val="600"/>
              </a:spcAft>
              <a:buNone/>
            </a:pPr>
            <a:r>
              <a:rPr lang="en-US" dirty="0"/>
              <a:t>Write health, behavioral and communication objectives for a media plan</a:t>
            </a:r>
          </a:p>
          <a:p>
            <a:pPr marL="0" indent="0">
              <a:spcBef>
                <a:spcPts val="600"/>
              </a:spcBef>
              <a:spcAft>
                <a:spcPts val="600"/>
              </a:spcAft>
              <a:buNone/>
            </a:pPr>
            <a:r>
              <a:rPr lang="en-US" dirty="0"/>
              <a:t>Identify intended or “target” audiences</a:t>
            </a:r>
          </a:p>
          <a:p>
            <a:pPr marL="0" indent="0">
              <a:spcBef>
                <a:spcPts val="600"/>
              </a:spcBef>
              <a:spcAft>
                <a:spcPts val="600"/>
              </a:spcAft>
              <a:buNone/>
            </a:pPr>
            <a:r>
              <a:rPr lang="en-US" dirty="0"/>
              <a:t>Identify media channels and activities best suited to reach intended audiences</a:t>
            </a:r>
          </a:p>
          <a:p>
            <a:pPr marL="0" indent="0">
              <a:spcBef>
                <a:spcPts val="600"/>
              </a:spcBef>
              <a:spcAft>
                <a:spcPts val="600"/>
              </a:spcAft>
              <a:buNone/>
            </a:pPr>
            <a:endParaRPr lang="en-US" sz="2400" dirty="0"/>
          </a:p>
        </p:txBody>
      </p:sp>
      <p:sp>
        <p:nvSpPr>
          <p:cNvPr id="2" name="Title 1"/>
          <p:cNvSpPr>
            <a:spLocks noGrp="1"/>
          </p:cNvSpPr>
          <p:nvPr>
            <p:ph type="title"/>
          </p:nvPr>
        </p:nvSpPr>
        <p:spPr>
          <a:xfrm>
            <a:off x="50158" y="-95250"/>
            <a:ext cx="6324600" cy="1143000"/>
          </a:xfrm>
        </p:spPr>
        <p:txBody>
          <a:bodyPr>
            <a:normAutofit/>
          </a:bodyPr>
          <a:lstStyle/>
          <a:p>
            <a:pPr algn="l">
              <a:spcBef>
                <a:spcPts val="600"/>
              </a:spcBef>
              <a:spcAft>
                <a:spcPts val="600"/>
              </a:spcAft>
            </a:pPr>
            <a:r>
              <a:rPr lang="en-US" b="1" dirty="0">
                <a:solidFill>
                  <a:schemeClr val="bg1"/>
                </a:solidFill>
                <a:latin typeface="Century Gothic" panose="020B0502020202020204" pitchFamily="34" charset="0"/>
              </a:rPr>
              <a:t>Learning Objectives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Tree>
    <p:extLst>
      <p:ext uri="{BB962C8B-B14F-4D97-AF65-F5344CB8AC3E}">
        <p14:creationId xmlns:p14="http://schemas.microsoft.com/office/powerpoint/2010/main" val="23281064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24" y="-36576"/>
            <a:ext cx="9785024" cy="1103376"/>
          </a:xfrm>
        </p:spPr>
        <p:txBody>
          <a:bodyPr vert="horz" lIns="91440" tIns="45720" rIns="91440" bIns="45720" rtlCol="0" anchor="ctr">
            <a:normAutofit/>
          </a:bodyPr>
          <a:lstStyle/>
          <a:p>
            <a:pPr algn="l">
              <a:spcBef>
                <a:spcPts val="600"/>
              </a:spcBef>
              <a:spcAft>
                <a:spcPts val="600"/>
              </a:spcAft>
            </a:pPr>
            <a:r>
              <a:rPr lang="en-US" dirty="0"/>
              <a:t>Strategic Planning</a:t>
            </a:r>
          </a:p>
        </p:txBody>
      </p:sp>
      <p:sp>
        <p:nvSpPr>
          <p:cNvPr id="4" name="TextBox 3"/>
          <p:cNvSpPr txBox="1"/>
          <p:nvPr/>
        </p:nvSpPr>
        <p:spPr>
          <a:xfrm>
            <a:off x="4511512" y="6324600"/>
            <a:ext cx="4327688" cy="261610"/>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National Cancer Institute. 2004.</a:t>
            </a:r>
          </a:p>
        </p:txBody>
      </p:sp>
      <p:grpSp>
        <p:nvGrpSpPr>
          <p:cNvPr id="7" name="Group 6"/>
          <p:cNvGrpSpPr/>
          <p:nvPr/>
        </p:nvGrpSpPr>
        <p:grpSpPr>
          <a:xfrm>
            <a:off x="152400" y="3042189"/>
            <a:ext cx="3246120" cy="3017520"/>
            <a:chOff x="0" y="0"/>
            <a:chExt cx="3244132" cy="3018790"/>
          </a:xfrm>
        </p:grpSpPr>
        <p:graphicFrame>
          <p:nvGraphicFramePr>
            <p:cNvPr id="9" name="Diagram 8"/>
            <p:cNvGraphicFramePr/>
            <p:nvPr/>
          </p:nvGraphicFramePr>
          <p:xfrm>
            <a:off x="0" y="0"/>
            <a:ext cx="3244132" cy="26159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 Box 2"/>
            <p:cNvSpPr txBox="1">
              <a:spLocks noChangeArrowheads="1"/>
            </p:cNvSpPr>
            <p:nvPr/>
          </p:nvSpPr>
          <p:spPr bwMode="auto">
            <a:xfrm>
              <a:off x="7952" y="2743200"/>
              <a:ext cx="3234055" cy="27559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lnSpc>
                  <a:spcPct val="115000"/>
                </a:lnSpc>
                <a:spcBef>
                  <a:spcPts val="0"/>
                </a:spcBef>
                <a:spcAft>
                  <a:spcPts val="1000"/>
                </a:spcAft>
              </a:pPr>
              <a:r>
                <a:rPr lang="en-US" sz="1200" dirty="0">
                  <a:solidFill>
                    <a:srgbClr val="004065"/>
                  </a:solidFill>
                  <a:effectLst/>
                  <a:latin typeface="Century Gothic" panose="020B0502020202020204" pitchFamily="34" charset="0"/>
                  <a:ea typeface="Calibri"/>
                  <a:cs typeface="Times New Roman"/>
                </a:rPr>
                <a:t>Health Communication Program Cycle</a:t>
              </a:r>
              <a:endParaRPr lang="en-US" sz="1100" dirty="0">
                <a:solidFill>
                  <a:srgbClr val="004065"/>
                </a:solidFill>
                <a:effectLst/>
                <a:latin typeface="Century Gothic" panose="020B0502020202020204" pitchFamily="34" charset="0"/>
                <a:ea typeface="Calibri"/>
                <a:cs typeface="Times New Roman"/>
              </a:endParaRPr>
            </a:p>
            <a:p>
              <a:pPr marL="0" marR="0" algn="ctr">
                <a:lnSpc>
                  <a:spcPct val="115000"/>
                </a:lnSpc>
                <a:spcBef>
                  <a:spcPts val="0"/>
                </a:spcBef>
                <a:spcAft>
                  <a:spcPts val="1000"/>
                </a:spcAft>
              </a:pPr>
              <a:r>
                <a:rPr lang="en-US" sz="1200" dirty="0">
                  <a:effectLst/>
                  <a:latin typeface="Century Gothic" panose="020B0502020202020204" pitchFamily="34" charset="0"/>
                  <a:ea typeface="Calibri"/>
                  <a:cs typeface="Times New Roman"/>
                </a:rPr>
                <a:t> </a:t>
              </a:r>
              <a:endParaRPr lang="en-US" sz="1100" dirty="0">
                <a:effectLst/>
                <a:latin typeface="Century Gothic" panose="020B0502020202020204" pitchFamily="34" charset="0"/>
                <a:ea typeface="Calibri"/>
                <a:cs typeface="Times New Roman"/>
              </a:endParaRPr>
            </a:p>
            <a:p>
              <a:pPr marL="0" marR="0" algn="ctr">
                <a:lnSpc>
                  <a:spcPct val="115000"/>
                </a:lnSpc>
                <a:spcBef>
                  <a:spcPts val="0"/>
                </a:spcBef>
                <a:spcAft>
                  <a:spcPts val="1000"/>
                </a:spcAft>
              </a:pPr>
              <a:r>
                <a:rPr lang="en-US" sz="1200" dirty="0">
                  <a:effectLst/>
                  <a:latin typeface="Century Gothic" panose="020B0502020202020204" pitchFamily="34" charset="0"/>
                  <a:ea typeface="Calibri"/>
                  <a:cs typeface="Times New Roman"/>
                </a:rPr>
                <a:t> </a:t>
              </a:r>
              <a:endParaRPr lang="en-US" sz="1100" dirty="0">
                <a:effectLst/>
                <a:latin typeface="Century Gothic" panose="020B0502020202020204" pitchFamily="34" charset="0"/>
                <a:ea typeface="Calibri"/>
                <a:cs typeface="Times New Roman"/>
              </a:endParaRPr>
            </a:p>
            <a:p>
              <a:pPr marL="0" marR="0" algn="ctr">
                <a:lnSpc>
                  <a:spcPct val="115000"/>
                </a:lnSpc>
                <a:spcBef>
                  <a:spcPts val="0"/>
                </a:spcBef>
                <a:spcAft>
                  <a:spcPts val="1000"/>
                </a:spcAft>
              </a:pPr>
              <a:r>
                <a:rPr lang="en-US" sz="1200" dirty="0">
                  <a:effectLst/>
                  <a:latin typeface="Century Gothic" panose="020B0502020202020204" pitchFamily="34" charset="0"/>
                  <a:ea typeface="Calibri"/>
                  <a:cs typeface="Times New Roman"/>
                </a:rPr>
                <a:t> </a:t>
              </a:r>
              <a:endParaRPr lang="en-US" sz="1100" dirty="0">
                <a:effectLst/>
                <a:latin typeface="Century Gothic" panose="020B0502020202020204" pitchFamily="34" charset="0"/>
                <a:ea typeface="Calibri"/>
                <a:cs typeface="Times New Roman"/>
              </a:endParaRPr>
            </a:p>
          </p:txBody>
        </p:sp>
      </p:grpSp>
      <p:sp>
        <p:nvSpPr>
          <p:cNvPr id="11" name="Rectangle 10"/>
          <p:cNvSpPr/>
          <p:nvPr/>
        </p:nvSpPr>
        <p:spPr>
          <a:xfrm>
            <a:off x="3505200" y="1425586"/>
            <a:ext cx="5491244" cy="4764077"/>
          </a:xfrm>
          <a:prstGeom prst="rect">
            <a:avLst/>
          </a:prstGeom>
        </p:spPr>
        <p:txBody>
          <a:bodyPr>
            <a:normAutofit fontScale="77500" lnSpcReduction="20000"/>
          </a:bodyPr>
          <a:lstStyle/>
          <a:p>
            <a:pPr>
              <a:spcBef>
                <a:spcPts val="600"/>
              </a:spcBef>
              <a:spcAft>
                <a:spcPts val="600"/>
              </a:spcAft>
            </a:pPr>
            <a:r>
              <a:rPr lang="en-US" sz="2500" dirty="0">
                <a:solidFill>
                  <a:srgbClr val="004065"/>
                </a:solidFill>
                <a:latin typeface="Century Gothic" panose="020B0502020202020204" pitchFamily="34" charset="0"/>
              </a:rPr>
              <a:t>Understand the health issue you are addressing</a:t>
            </a:r>
          </a:p>
          <a:p>
            <a:pPr>
              <a:spcBef>
                <a:spcPts val="600"/>
              </a:spcBef>
              <a:spcAft>
                <a:spcPts val="600"/>
              </a:spcAft>
            </a:pPr>
            <a:r>
              <a:rPr lang="en-US" sz="2500" dirty="0">
                <a:solidFill>
                  <a:srgbClr val="004065"/>
                </a:solidFill>
                <a:latin typeface="Century Gothic" panose="020B0502020202020204" pitchFamily="34" charset="0"/>
              </a:rPr>
              <a:t>Determine appropriate roles for health communication</a:t>
            </a:r>
          </a:p>
          <a:p>
            <a:pPr>
              <a:spcBef>
                <a:spcPts val="600"/>
              </a:spcBef>
              <a:spcAft>
                <a:spcPts val="600"/>
              </a:spcAft>
            </a:pPr>
            <a:r>
              <a:rPr lang="en-US" sz="2500" dirty="0">
                <a:solidFill>
                  <a:srgbClr val="004065"/>
                </a:solidFill>
                <a:latin typeface="Century Gothic" panose="020B0502020202020204" pitchFamily="34" charset="0"/>
              </a:rPr>
              <a:t>Identify the approaches necessary to bring about or support the desired changes </a:t>
            </a:r>
          </a:p>
          <a:p>
            <a:pPr>
              <a:spcBef>
                <a:spcPts val="600"/>
              </a:spcBef>
              <a:spcAft>
                <a:spcPts val="600"/>
              </a:spcAft>
              <a:buFont typeface="Arial" panose="020B0604020202020204" pitchFamily="34" charset="0"/>
              <a:buNone/>
            </a:pPr>
            <a:r>
              <a:rPr lang="en-US" sz="2400" dirty="0">
                <a:solidFill>
                  <a:srgbClr val="004065"/>
                </a:solidFill>
                <a:latin typeface="Century Gothic" panose="020B0502020202020204" pitchFamily="34" charset="0"/>
              </a:rPr>
              <a:t>Establish a logical program development process</a:t>
            </a:r>
          </a:p>
          <a:p>
            <a:pPr>
              <a:spcBef>
                <a:spcPts val="600"/>
              </a:spcBef>
              <a:spcAft>
                <a:spcPts val="600"/>
              </a:spcAft>
              <a:buFont typeface="Arial" panose="020B0604020202020204" pitchFamily="34" charset="0"/>
              <a:buNone/>
            </a:pPr>
            <a:r>
              <a:rPr lang="en-US" sz="2400" dirty="0">
                <a:solidFill>
                  <a:srgbClr val="004065"/>
                </a:solidFill>
                <a:latin typeface="Century Gothic" panose="020B0502020202020204" pitchFamily="34" charset="0"/>
              </a:rPr>
              <a:t>Create a communication program that supports clearly defined objectives</a:t>
            </a:r>
          </a:p>
          <a:p>
            <a:pPr>
              <a:spcBef>
                <a:spcPts val="600"/>
              </a:spcBef>
              <a:spcAft>
                <a:spcPts val="600"/>
              </a:spcAft>
              <a:buFont typeface="Arial" panose="020B0604020202020204" pitchFamily="34" charset="0"/>
              <a:buNone/>
            </a:pPr>
            <a:r>
              <a:rPr lang="en-US" sz="2400" dirty="0">
                <a:solidFill>
                  <a:srgbClr val="004065"/>
                </a:solidFill>
                <a:latin typeface="Century Gothic" panose="020B0502020202020204" pitchFamily="34" charset="0"/>
              </a:rPr>
              <a:t>Set priorities</a:t>
            </a:r>
          </a:p>
          <a:p>
            <a:pPr>
              <a:spcBef>
                <a:spcPts val="600"/>
              </a:spcBef>
              <a:spcAft>
                <a:spcPts val="600"/>
              </a:spcAft>
              <a:buFont typeface="Arial" panose="020B0604020202020204" pitchFamily="34" charset="0"/>
              <a:buNone/>
            </a:pPr>
            <a:r>
              <a:rPr lang="en-US" sz="2400" dirty="0">
                <a:solidFill>
                  <a:srgbClr val="004065"/>
                </a:solidFill>
                <a:latin typeface="Century Gothic" panose="020B0502020202020204" pitchFamily="34" charset="0"/>
              </a:rPr>
              <a:t>Assign responsibilities</a:t>
            </a:r>
          </a:p>
          <a:p>
            <a:pPr>
              <a:spcBef>
                <a:spcPts val="600"/>
              </a:spcBef>
              <a:spcAft>
                <a:spcPts val="600"/>
              </a:spcAft>
              <a:buFont typeface="Arial" panose="020B0604020202020204" pitchFamily="34" charset="0"/>
              <a:buNone/>
            </a:pPr>
            <a:r>
              <a:rPr lang="en-US" sz="2400" dirty="0">
                <a:solidFill>
                  <a:srgbClr val="004065"/>
                </a:solidFill>
                <a:latin typeface="Century Gothic" panose="020B0502020202020204" pitchFamily="34" charset="0"/>
              </a:rPr>
              <a:t>Assess progress</a:t>
            </a:r>
          </a:p>
          <a:p>
            <a:pPr>
              <a:spcBef>
                <a:spcPts val="600"/>
              </a:spcBef>
              <a:spcAft>
                <a:spcPts val="600"/>
              </a:spcAft>
              <a:buFont typeface="Arial" panose="020B0604020202020204" pitchFamily="34" charset="0"/>
              <a:buNone/>
            </a:pPr>
            <a:r>
              <a:rPr lang="en-US" sz="2400" dirty="0">
                <a:solidFill>
                  <a:srgbClr val="004065"/>
                </a:solidFill>
                <a:latin typeface="Century Gothic" panose="020B0502020202020204" pitchFamily="34" charset="0"/>
              </a:rPr>
              <a:t>Avert disasters”</a:t>
            </a:r>
          </a:p>
        </p:txBody>
      </p:sp>
      <p:pic>
        <p:nvPicPr>
          <p:cNvPr id="13" name="Picture 2" descr="\\SMHS-DFS.ead.gwu.edu\SMHS\GROUPS\gwci\IStock Images\Comm Slide Images\QuotationMark.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85304" y="941409"/>
            <a:ext cx="1119896" cy="887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207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6324600" cy="1143000"/>
          </a:xfrm>
        </p:spPr>
        <p:txBody>
          <a:bodyPr>
            <a:normAutofit/>
          </a:bodyPr>
          <a:lstStyle/>
          <a:p>
            <a:pPr algn="l"/>
            <a:r>
              <a:rPr lang="en-US" b="1" dirty="0">
                <a:solidFill>
                  <a:schemeClr val="bg1"/>
                </a:solidFill>
                <a:latin typeface="Century Gothic" panose="020B0502020202020204" pitchFamily="34" charset="0"/>
              </a:rPr>
              <a:t>Learning Objectives </a:t>
            </a:r>
          </a:p>
        </p:txBody>
      </p:sp>
      <p:sp>
        <p:nvSpPr>
          <p:cNvPr id="3" name="Content Placeholder 2"/>
          <p:cNvSpPr>
            <a:spLocks noGrp="1"/>
          </p:cNvSpPr>
          <p:nvPr>
            <p:ph idx="1"/>
          </p:nvPr>
        </p:nvSpPr>
        <p:spPr>
          <a:xfrm>
            <a:off x="457200" y="1447800"/>
            <a:ext cx="8229600" cy="4525963"/>
          </a:xfrm>
        </p:spPr>
        <p:txBody>
          <a:bodyPr>
            <a:normAutofit/>
          </a:bodyPr>
          <a:lstStyle/>
          <a:p>
            <a:pPr marL="0" lvl="0" indent="0">
              <a:buNone/>
            </a:pPr>
            <a:r>
              <a:rPr lang="en-US" sz="2400" dirty="0">
                <a:solidFill>
                  <a:srgbClr val="004065"/>
                </a:solidFill>
                <a:latin typeface="Century Gothic" panose="020B0502020202020204" pitchFamily="34" charset="0"/>
              </a:rPr>
              <a:t>Define communication and health communication</a:t>
            </a:r>
          </a:p>
          <a:p>
            <a:pPr marL="0" lvl="0" indent="0">
              <a:buNone/>
            </a:pPr>
            <a:endParaRPr lang="en-US" sz="2400" dirty="0">
              <a:solidFill>
                <a:srgbClr val="004065"/>
              </a:solidFill>
              <a:latin typeface="Century Gothic" panose="020B0502020202020204" pitchFamily="34" charset="0"/>
            </a:endParaRPr>
          </a:p>
          <a:p>
            <a:pPr marL="0" lvl="0" indent="0">
              <a:buNone/>
            </a:pPr>
            <a:r>
              <a:rPr lang="en-US" sz="2400" dirty="0">
                <a:solidFill>
                  <a:srgbClr val="004065"/>
                </a:solidFill>
                <a:latin typeface="Century Gothic" panose="020B0502020202020204" pitchFamily="34" charset="0"/>
              </a:rPr>
              <a:t>Explain the differences between commercial marketing, social marketing and media advocacy</a:t>
            </a:r>
          </a:p>
          <a:p>
            <a:pPr marL="0" lvl="0" indent="0">
              <a:buNone/>
            </a:pPr>
            <a:endParaRPr lang="en-US" sz="2400" dirty="0">
              <a:solidFill>
                <a:srgbClr val="004065"/>
              </a:solidFill>
              <a:latin typeface="Century Gothic" panose="020B0502020202020204" pitchFamily="34" charset="0"/>
            </a:endParaRPr>
          </a:p>
          <a:p>
            <a:pPr marL="0" lvl="0" indent="0">
              <a:buNone/>
            </a:pPr>
            <a:r>
              <a:rPr lang="en-US" sz="2400" dirty="0">
                <a:solidFill>
                  <a:srgbClr val="004065"/>
                </a:solidFill>
                <a:latin typeface="Century Gothic" panose="020B0502020202020204" pitchFamily="34" charset="0"/>
              </a:rPr>
              <a:t>Describe the role of communication in chronic disease and cancer prevention and control</a:t>
            </a:r>
          </a:p>
          <a:p>
            <a:pPr marL="0" indent="0">
              <a:buNone/>
            </a:pPr>
            <a:endParaRPr lang="en-US" sz="2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Tree>
    <p:extLst>
      <p:ext uri="{BB962C8B-B14F-4D97-AF65-F5344CB8AC3E}">
        <p14:creationId xmlns:p14="http://schemas.microsoft.com/office/powerpoint/2010/main" val="15159993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1066800"/>
          <a:ext cx="8229600" cy="5059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vert="horz" lIns="91440" tIns="45720" rIns="91440" bIns="45720" rtlCol="0" anchor="ctr">
            <a:noAutofit/>
          </a:bodyPr>
          <a:lstStyle/>
          <a:p>
            <a:pPr algn="l"/>
            <a:r>
              <a:rPr lang="en-US" dirty="0"/>
              <a:t>Strategic Planning</a:t>
            </a:r>
          </a:p>
        </p:txBody>
      </p:sp>
    </p:spTree>
    <p:extLst>
      <p:ext uri="{BB962C8B-B14F-4D97-AF65-F5344CB8AC3E}">
        <p14:creationId xmlns:p14="http://schemas.microsoft.com/office/powerpoint/2010/main" val="21962191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vert="horz" lIns="91440" tIns="45720" rIns="91440" bIns="45720" rtlCol="0" anchor="ctr">
            <a:normAutofit/>
          </a:bodyPr>
          <a:lstStyle/>
          <a:p>
            <a:pPr algn="l"/>
            <a:r>
              <a:rPr lang="en-US" dirty="0"/>
              <a:t>Types of Plans</a:t>
            </a:r>
          </a:p>
        </p:txBody>
      </p:sp>
    </p:spTree>
    <p:extLst>
      <p:ext uri="{BB962C8B-B14F-4D97-AF65-F5344CB8AC3E}">
        <p14:creationId xmlns:p14="http://schemas.microsoft.com/office/powerpoint/2010/main" val="18423281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53812" y="990600"/>
          <a:ext cx="8915400" cy="5135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vert="horz" lIns="91440" tIns="45720" rIns="91440" bIns="45720" rtlCol="0" anchor="ctr">
            <a:normAutofit/>
          </a:bodyPr>
          <a:lstStyle/>
          <a:p>
            <a:pPr algn="l"/>
            <a:r>
              <a:rPr lang="en-US" sz="4000" dirty="0"/>
              <a:t>Communication Plan</a:t>
            </a:r>
          </a:p>
        </p:txBody>
      </p:sp>
      <p:sp>
        <p:nvSpPr>
          <p:cNvPr id="6" name="TextBox 5"/>
          <p:cNvSpPr txBox="1"/>
          <p:nvPr/>
        </p:nvSpPr>
        <p:spPr>
          <a:xfrm>
            <a:off x="4511512" y="6248400"/>
            <a:ext cx="4327688" cy="415498"/>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Centers for Disease Control and Prevention. 2014; National Cancer Institute. 2004; Myers. </a:t>
            </a:r>
            <a:r>
              <a:rPr lang="en-US" sz="1050" dirty="0" err="1">
                <a:solidFill>
                  <a:schemeClr val="bg1">
                    <a:lumMod val="50000"/>
                  </a:schemeClr>
                </a:solidFill>
                <a:latin typeface="Century Gothic" panose="020B0502020202020204" pitchFamily="34" charset="0"/>
              </a:rPr>
              <a:t>N.d.</a:t>
            </a:r>
            <a:endParaRPr lang="en-US" sz="1050" dirty="0">
              <a:solidFill>
                <a:schemeClr val="bg1">
                  <a:lumMod val="50000"/>
                </a:schemeClr>
              </a:solidFill>
              <a:latin typeface="Century Gothic" panose="020B0502020202020204" pitchFamily="34" charset="0"/>
            </a:endParaRPr>
          </a:p>
        </p:txBody>
      </p:sp>
    </p:spTree>
    <p:extLst>
      <p:ext uri="{BB962C8B-B14F-4D97-AF65-F5344CB8AC3E}">
        <p14:creationId xmlns:p14="http://schemas.microsoft.com/office/powerpoint/2010/main" val="14147846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pPr algn="l"/>
            <a:r>
              <a:rPr lang="en-US" dirty="0"/>
              <a:t>PESO Model</a:t>
            </a:r>
          </a:p>
        </p:txBody>
      </p:sp>
      <p:grpSp>
        <p:nvGrpSpPr>
          <p:cNvPr id="4" name="Group 3"/>
          <p:cNvGrpSpPr/>
          <p:nvPr/>
        </p:nvGrpSpPr>
        <p:grpSpPr>
          <a:xfrm>
            <a:off x="76200" y="953422"/>
            <a:ext cx="8991601" cy="4841707"/>
            <a:chOff x="-163902" y="0"/>
            <a:chExt cx="7551958" cy="4238690"/>
          </a:xfrm>
        </p:grpSpPr>
        <p:sp>
          <p:nvSpPr>
            <p:cNvPr id="5" name="Oval 4"/>
            <p:cNvSpPr/>
            <p:nvPr/>
          </p:nvSpPr>
          <p:spPr>
            <a:xfrm>
              <a:off x="2197911" y="1886966"/>
              <a:ext cx="101600" cy="101600"/>
            </a:xfrm>
            <a:prstGeom prst="ellipse">
              <a:avLst/>
            </a:prstGeom>
            <a:noFill/>
            <a:ln w="25400" cap="flat" cmpd="sng" algn="ctr">
              <a:solidFill>
                <a:sysClr val="windowText" lastClr="000000">
                  <a:lumMod val="65000"/>
                  <a:lumOff val="35000"/>
                </a:sys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entury Gothic" panose="020B0502020202020204" pitchFamily="34" charset="0"/>
              </a:endParaRPr>
            </a:p>
          </p:txBody>
        </p:sp>
        <p:grpSp>
          <p:nvGrpSpPr>
            <p:cNvPr id="6" name="Group 5"/>
            <p:cNvGrpSpPr/>
            <p:nvPr/>
          </p:nvGrpSpPr>
          <p:grpSpPr>
            <a:xfrm>
              <a:off x="-163902" y="0"/>
              <a:ext cx="7551958" cy="4238690"/>
              <a:chOff x="-163902" y="0"/>
              <a:chExt cx="7551958" cy="4238690"/>
            </a:xfrm>
          </p:grpSpPr>
          <p:sp>
            <p:nvSpPr>
              <p:cNvPr id="7" name="Oval 6"/>
              <p:cNvSpPr/>
              <p:nvPr/>
            </p:nvSpPr>
            <p:spPr>
              <a:xfrm>
                <a:off x="3638708" y="3221239"/>
                <a:ext cx="101600" cy="101600"/>
              </a:xfrm>
              <a:prstGeom prst="ellipse">
                <a:avLst/>
              </a:prstGeom>
              <a:noFill/>
              <a:ln w="25400" cap="flat" cmpd="sng" algn="ctr">
                <a:solidFill>
                  <a:sysClr val="windowText" lastClr="000000">
                    <a:lumMod val="65000"/>
                    <a:lumOff val="35000"/>
                  </a:sys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entury Gothic" panose="020B0502020202020204" pitchFamily="34" charset="0"/>
                </a:endParaRPr>
              </a:p>
            </p:txBody>
          </p:sp>
          <p:grpSp>
            <p:nvGrpSpPr>
              <p:cNvPr id="8" name="Group 7"/>
              <p:cNvGrpSpPr/>
              <p:nvPr/>
            </p:nvGrpSpPr>
            <p:grpSpPr>
              <a:xfrm>
                <a:off x="-163902" y="0"/>
                <a:ext cx="7551958" cy="4238690"/>
                <a:chOff x="-163908" y="0"/>
                <a:chExt cx="7552256" cy="4239149"/>
              </a:xfrm>
            </p:grpSpPr>
            <p:sp>
              <p:nvSpPr>
                <p:cNvPr id="9" name="Oval 8"/>
                <p:cNvSpPr/>
                <p:nvPr/>
              </p:nvSpPr>
              <p:spPr>
                <a:xfrm>
                  <a:off x="4865193" y="1282273"/>
                  <a:ext cx="101600" cy="101600"/>
                </a:xfrm>
                <a:prstGeom prst="ellipse">
                  <a:avLst/>
                </a:prstGeom>
                <a:noFill/>
                <a:ln w="25400" cap="flat" cmpd="sng" algn="ctr">
                  <a:solidFill>
                    <a:sysClr val="windowText" lastClr="000000">
                      <a:lumMod val="65000"/>
                      <a:lumOff val="35000"/>
                    </a:sys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entury Gothic" panose="020B0502020202020204" pitchFamily="34" charset="0"/>
                  </a:endParaRPr>
                </a:p>
              </p:txBody>
            </p:sp>
            <p:grpSp>
              <p:nvGrpSpPr>
                <p:cNvPr id="12" name="Group 11"/>
                <p:cNvGrpSpPr/>
                <p:nvPr/>
              </p:nvGrpSpPr>
              <p:grpSpPr>
                <a:xfrm>
                  <a:off x="-163908" y="0"/>
                  <a:ext cx="7552256" cy="4239149"/>
                  <a:chOff x="-163888" y="0"/>
                  <a:chExt cx="7551339" cy="4236398"/>
                </a:xfrm>
              </p:grpSpPr>
              <p:cxnSp>
                <p:nvCxnSpPr>
                  <p:cNvPr id="13" name="Straight Arrow Connector 12"/>
                  <p:cNvCxnSpPr/>
                  <p:nvPr/>
                </p:nvCxnSpPr>
                <p:spPr>
                  <a:xfrm flipH="1">
                    <a:off x="2667000" y="3257550"/>
                    <a:ext cx="962025" cy="0"/>
                  </a:xfrm>
                  <a:prstGeom prst="straightConnector1">
                    <a:avLst/>
                  </a:prstGeom>
                  <a:noFill/>
                  <a:ln w="19050" cap="flat" cmpd="sng" algn="ctr">
                    <a:solidFill>
                      <a:sysClr val="windowText" lastClr="000000">
                        <a:lumMod val="65000"/>
                        <a:lumOff val="35000"/>
                      </a:sysClr>
                    </a:solidFill>
                    <a:prstDash val="sysDot"/>
                    <a:tailEnd type="arrow"/>
                  </a:ln>
                  <a:effectLst/>
                </p:spPr>
              </p:cxnSp>
              <p:grpSp>
                <p:nvGrpSpPr>
                  <p:cNvPr id="14" name="Group 13"/>
                  <p:cNvGrpSpPr/>
                  <p:nvPr/>
                </p:nvGrpSpPr>
                <p:grpSpPr>
                  <a:xfrm>
                    <a:off x="-163888" y="0"/>
                    <a:ext cx="7551339" cy="4236398"/>
                    <a:chOff x="-163888" y="0"/>
                    <a:chExt cx="7551339" cy="4236398"/>
                  </a:xfrm>
                </p:grpSpPr>
                <p:sp>
                  <p:nvSpPr>
                    <p:cNvPr id="15" name="Text Box 2"/>
                    <p:cNvSpPr txBox="1">
                      <a:spLocks noChangeArrowheads="1"/>
                    </p:cNvSpPr>
                    <p:nvPr/>
                  </p:nvSpPr>
                  <p:spPr bwMode="auto">
                    <a:xfrm>
                      <a:off x="-163888" y="1797050"/>
                      <a:ext cx="1708001" cy="525132"/>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342900" marR="0" lvl="0" indent="0" algn="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ysClr val="windowText" lastClr="000000"/>
                          </a:solidFill>
                          <a:effectLst/>
                          <a:uLnTx/>
                          <a:uFillTx/>
                          <a:latin typeface="Century Gothic" panose="020B0502020202020204" pitchFamily="34" charset="0"/>
                          <a:ea typeface="Calibri"/>
                          <a:cs typeface="Times New Roman"/>
                        </a:rPr>
                        <a:t>Polls on Twitter</a:t>
                      </a:r>
                    </a:p>
                    <a:p>
                      <a:pPr marL="342900" marR="0" lvl="0" indent="0" algn="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ysClr val="windowText" lastClr="000000"/>
                          </a:solidFill>
                          <a:effectLst/>
                          <a:uLnTx/>
                          <a:uFillTx/>
                          <a:latin typeface="Century Gothic" panose="020B0502020202020204" pitchFamily="34" charset="0"/>
                          <a:ea typeface="Calibri"/>
                          <a:cs typeface="Times New Roman"/>
                        </a:rPr>
                        <a:t>Posters/banner</a:t>
                      </a:r>
                    </a:p>
                    <a:p>
                      <a:pPr marL="342900" marR="0" lvl="0" indent="0" algn="r" defTabSz="914400" eaLnBrk="1" fontAlgn="auto" latinLnBrk="0" hangingPunct="1">
                        <a:lnSpc>
                          <a:spcPct val="100000"/>
                        </a:lnSpc>
                        <a:spcBef>
                          <a:spcPts val="0"/>
                        </a:spcBef>
                        <a:spcAft>
                          <a:spcPts val="1000"/>
                        </a:spcAft>
                        <a:buClrTx/>
                        <a:buSzTx/>
                        <a:buFontTx/>
                        <a:buNone/>
                        <a:tabLst/>
                        <a:defRPr/>
                      </a:pPr>
                      <a:r>
                        <a:rPr kumimoji="0" lang="en-US" sz="1100" b="0" i="0" u="none" strike="noStrike" kern="0" cap="none" spc="0" normalizeH="0" baseline="0" noProof="0">
                          <a:ln>
                            <a:noFill/>
                          </a:ln>
                          <a:solidFill>
                            <a:sysClr val="windowText" lastClr="000000"/>
                          </a:solidFill>
                          <a:effectLst/>
                          <a:uLnTx/>
                          <a:uFillTx/>
                          <a:latin typeface="Century Gothic" panose="020B0502020202020204" pitchFamily="34" charset="0"/>
                          <a:ea typeface="Calibri"/>
                          <a:cs typeface="Times New Roman"/>
                        </a:rPr>
                        <a:t>Paid TV/radio spots</a:t>
                      </a:r>
                    </a:p>
                  </p:txBody>
                </p:sp>
                <p:grpSp>
                  <p:nvGrpSpPr>
                    <p:cNvPr id="16" name="Group 15"/>
                    <p:cNvGrpSpPr/>
                    <p:nvPr/>
                  </p:nvGrpSpPr>
                  <p:grpSpPr>
                    <a:xfrm>
                      <a:off x="933450" y="0"/>
                      <a:ext cx="6454001" cy="4236398"/>
                      <a:chOff x="0" y="0"/>
                      <a:chExt cx="6454001" cy="4236398"/>
                    </a:xfrm>
                  </p:grpSpPr>
                  <p:sp>
                    <p:nvSpPr>
                      <p:cNvPr id="17" name="Text Box 2"/>
                      <p:cNvSpPr txBox="1">
                        <a:spLocks noChangeArrowheads="1"/>
                      </p:cNvSpPr>
                      <p:nvPr/>
                    </p:nvSpPr>
                    <p:spPr bwMode="auto">
                      <a:xfrm>
                        <a:off x="0" y="3105149"/>
                        <a:ext cx="1748155" cy="103302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lvl="0" indent="0" algn="r" defTabSz="914400" eaLnBrk="1" fontAlgn="auto" latinLnBrk="0" hangingPunct="1">
                          <a:lnSpc>
                            <a:spcPct val="115000"/>
                          </a:lnSpc>
                          <a:spcBef>
                            <a:spcPts val="0"/>
                          </a:spcBef>
                          <a:spcAft>
                            <a:spcPts val="1000"/>
                          </a:spcAft>
                          <a:buClrTx/>
                          <a:buSzTx/>
                          <a:buFontTx/>
                          <a:buNone/>
                          <a:tabLst/>
                          <a:defRPr/>
                        </a:pPr>
                        <a:r>
                          <a:rPr kumimoji="0" lang="en-US" sz="1100" b="0" i="0" u="none" strike="noStrike" kern="0" cap="none" spc="0" normalizeH="0" baseline="0" noProof="0" dirty="0">
                            <a:ln>
                              <a:noFill/>
                            </a:ln>
                            <a:solidFill>
                              <a:sysClr val="windowText" lastClr="000000"/>
                            </a:solidFill>
                            <a:effectLst/>
                            <a:uLnTx/>
                            <a:uFillTx/>
                            <a:latin typeface="Century Gothic" panose="020B0502020202020204" pitchFamily="34" charset="0"/>
                            <a:ea typeface="Calibri"/>
                            <a:cs typeface="Times New Roman"/>
                          </a:rPr>
                          <a:t>Website</a:t>
                        </a:r>
                        <a:br>
                          <a:rPr kumimoji="0" lang="en-US" sz="1100" b="0" i="0" u="none" strike="noStrike" kern="0" cap="none" spc="0" normalizeH="0" baseline="0" noProof="0" dirty="0">
                            <a:ln>
                              <a:noFill/>
                            </a:ln>
                            <a:solidFill>
                              <a:sysClr val="windowText" lastClr="000000"/>
                            </a:solidFill>
                            <a:effectLst/>
                            <a:uLnTx/>
                            <a:uFillTx/>
                            <a:latin typeface="Century Gothic" panose="020B0502020202020204" pitchFamily="34" charset="0"/>
                            <a:ea typeface="Calibri"/>
                            <a:cs typeface="Times New Roman"/>
                          </a:rPr>
                        </a:br>
                        <a:r>
                          <a:rPr kumimoji="0" lang="en-US" sz="1100" b="0" i="0" u="none" strike="noStrike" kern="0" cap="none" spc="0" normalizeH="0" baseline="0" noProof="0" dirty="0">
                            <a:ln>
                              <a:noFill/>
                            </a:ln>
                            <a:solidFill>
                              <a:sysClr val="windowText" lastClr="000000"/>
                            </a:solidFill>
                            <a:effectLst/>
                            <a:uLnTx/>
                            <a:uFillTx/>
                            <a:latin typeface="Century Gothic" panose="020B0502020202020204" pitchFamily="34" charset="0"/>
                            <a:ea typeface="Calibri"/>
                            <a:cs typeface="Times New Roman"/>
                          </a:rPr>
                          <a:t>Webinars</a:t>
                        </a:r>
                        <a:br>
                          <a:rPr kumimoji="0" lang="en-US" sz="1100" b="0" i="0" u="none" strike="noStrike" kern="0" cap="none" spc="0" normalizeH="0" baseline="0" noProof="0" dirty="0">
                            <a:ln>
                              <a:noFill/>
                            </a:ln>
                            <a:solidFill>
                              <a:sysClr val="windowText" lastClr="000000"/>
                            </a:solidFill>
                            <a:effectLst/>
                            <a:uLnTx/>
                            <a:uFillTx/>
                            <a:latin typeface="Century Gothic" panose="020B0502020202020204" pitchFamily="34" charset="0"/>
                            <a:ea typeface="Calibri"/>
                            <a:cs typeface="Times New Roman"/>
                          </a:rPr>
                        </a:br>
                        <a:r>
                          <a:rPr kumimoji="0" lang="en-US" sz="1100" b="0" i="0" u="none" strike="noStrike" kern="0" cap="none" spc="0" normalizeH="0" baseline="0" noProof="0" dirty="0">
                            <a:ln>
                              <a:noFill/>
                            </a:ln>
                            <a:solidFill>
                              <a:sysClr val="windowText" lastClr="000000"/>
                            </a:solidFill>
                            <a:effectLst/>
                            <a:uLnTx/>
                            <a:uFillTx/>
                            <a:latin typeface="Century Gothic" panose="020B0502020202020204" pitchFamily="34" charset="0"/>
                            <a:ea typeface="Calibri"/>
                            <a:cs typeface="Times New Roman"/>
                          </a:rPr>
                          <a:t>Videos and podcasts</a:t>
                        </a:r>
                        <a:br>
                          <a:rPr kumimoji="0" lang="en-US" sz="1100" b="0" i="0" u="none" strike="noStrike" kern="0" cap="none" spc="0" normalizeH="0" baseline="0" noProof="0" dirty="0">
                            <a:ln>
                              <a:noFill/>
                            </a:ln>
                            <a:solidFill>
                              <a:sysClr val="windowText" lastClr="000000"/>
                            </a:solidFill>
                            <a:effectLst/>
                            <a:uLnTx/>
                            <a:uFillTx/>
                            <a:latin typeface="Century Gothic" panose="020B0502020202020204" pitchFamily="34" charset="0"/>
                            <a:ea typeface="Calibri"/>
                            <a:cs typeface="Times New Roman"/>
                          </a:rPr>
                        </a:br>
                        <a:r>
                          <a:rPr kumimoji="0" lang="en-US" sz="1100" b="0" i="0" u="none" strike="noStrike" kern="0" cap="none" spc="0" normalizeH="0" baseline="0" noProof="0" dirty="0">
                            <a:ln>
                              <a:noFill/>
                            </a:ln>
                            <a:solidFill>
                              <a:sysClr val="windowText" lastClr="000000"/>
                            </a:solidFill>
                            <a:effectLst/>
                            <a:uLnTx/>
                            <a:uFillTx/>
                            <a:latin typeface="Century Gothic" panose="020B0502020202020204" pitchFamily="34" charset="0"/>
                            <a:ea typeface="Calibri"/>
                            <a:cs typeface="Times New Roman"/>
                          </a:rPr>
                          <a:t>Success stories</a:t>
                        </a:r>
                        <a:br>
                          <a:rPr kumimoji="0" lang="en-US" sz="1100" b="0" i="0" u="none" strike="noStrike" kern="0" cap="none" spc="0" normalizeH="0" baseline="0" noProof="0" dirty="0">
                            <a:ln>
                              <a:noFill/>
                            </a:ln>
                            <a:solidFill>
                              <a:sysClr val="windowText" lastClr="000000"/>
                            </a:solidFill>
                            <a:effectLst/>
                            <a:uLnTx/>
                            <a:uFillTx/>
                            <a:latin typeface="Century Gothic" panose="020B0502020202020204" pitchFamily="34" charset="0"/>
                            <a:ea typeface="Calibri"/>
                            <a:cs typeface="Times New Roman"/>
                          </a:rPr>
                        </a:br>
                        <a:r>
                          <a:rPr kumimoji="0" lang="en-US" sz="1100" b="0" i="0" u="none" strike="noStrike" kern="0" cap="none" spc="0" normalizeH="0" baseline="0" noProof="0" dirty="0">
                            <a:ln>
                              <a:noFill/>
                            </a:ln>
                            <a:solidFill>
                              <a:sysClr val="windowText" lastClr="000000"/>
                            </a:solidFill>
                            <a:effectLst/>
                            <a:uLnTx/>
                            <a:uFillTx/>
                            <a:latin typeface="Century Gothic" panose="020B0502020202020204" pitchFamily="34" charset="0"/>
                            <a:ea typeface="Calibri"/>
                            <a:cs typeface="Times New Roman"/>
                          </a:rPr>
                          <a:t>Expert-generated content</a:t>
                        </a:r>
                      </a:p>
                    </p:txBody>
                  </p:sp>
                  <p:grpSp>
                    <p:nvGrpSpPr>
                      <p:cNvPr id="18" name="Group 17"/>
                      <p:cNvGrpSpPr/>
                      <p:nvPr/>
                    </p:nvGrpSpPr>
                    <p:grpSpPr>
                      <a:xfrm>
                        <a:off x="533400" y="0"/>
                        <a:ext cx="5920601" cy="4236398"/>
                        <a:chOff x="0" y="0"/>
                        <a:chExt cx="5920601" cy="4236398"/>
                      </a:xfrm>
                    </p:grpSpPr>
                    <p:sp>
                      <p:nvSpPr>
                        <p:cNvPr id="19" name="Text Box 2"/>
                        <p:cNvSpPr txBox="1">
                          <a:spLocks noChangeArrowheads="1"/>
                        </p:cNvSpPr>
                        <p:nvPr/>
                      </p:nvSpPr>
                      <p:spPr bwMode="auto">
                        <a:xfrm>
                          <a:off x="3880346" y="2851150"/>
                          <a:ext cx="2040255" cy="1385248"/>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228600" marR="0" lvl="0" indent="0" defTabSz="914400" eaLnBrk="1" fontAlgn="auto" latinLnBrk="0" hangingPunct="1">
                            <a:lnSpc>
                              <a:spcPct val="115000"/>
                            </a:lnSpc>
                            <a:spcBef>
                              <a:spcPts val="0"/>
                            </a:spcBef>
                            <a:spcAft>
                              <a:spcPts val="1000"/>
                            </a:spcAft>
                            <a:buClrTx/>
                            <a:buSzTx/>
                            <a:buFontTx/>
                            <a:buNone/>
                            <a:tabLst/>
                            <a:defRPr/>
                          </a:pPr>
                          <a:r>
                            <a:rPr kumimoji="0" lang="en-US" sz="1100" b="0" i="0" u="none" strike="noStrike" kern="0" cap="none" spc="0" normalizeH="0" baseline="0" noProof="0" dirty="0">
                              <a:ln>
                                <a:noFill/>
                              </a:ln>
                              <a:solidFill>
                                <a:sysClr val="windowText" lastClr="000000"/>
                              </a:solidFill>
                              <a:effectLst/>
                              <a:uLnTx/>
                              <a:uFillTx/>
                              <a:latin typeface="Century Gothic" panose="020B0502020202020204" pitchFamily="34" charset="0"/>
                              <a:ea typeface="Calibri"/>
                              <a:cs typeface="Times New Roman"/>
                            </a:rPr>
                            <a:t>Posts on your…</a:t>
                          </a:r>
                          <a:br>
                            <a:rPr kumimoji="0" lang="en-US" sz="1100" b="0" i="0" u="none" strike="noStrike" kern="0" cap="none" spc="0" normalizeH="0" baseline="0" noProof="0" dirty="0">
                              <a:ln>
                                <a:noFill/>
                              </a:ln>
                              <a:solidFill>
                                <a:sysClr val="windowText" lastClr="000000"/>
                              </a:solidFill>
                              <a:effectLst/>
                              <a:uLnTx/>
                              <a:uFillTx/>
                              <a:latin typeface="Century Gothic" panose="020B0502020202020204" pitchFamily="34" charset="0"/>
                              <a:ea typeface="Calibri"/>
                              <a:cs typeface="Times New Roman"/>
                            </a:rPr>
                          </a:br>
                          <a:r>
                            <a:rPr kumimoji="0" lang="en-US" sz="1100" b="0" i="0" u="none" strike="noStrike" kern="0" cap="none" spc="0" normalizeH="0" baseline="0" noProof="0" dirty="0">
                              <a:ln>
                                <a:noFill/>
                              </a:ln>
                              <a:solidFill>
                                <a:sysClr val="windowText" lastClr="000000"/>
                              </a:solidFill>
                              <a:effectLst/>
                              <a:uLnTx/>
                              <a:uFillTx/>
                              <a:latin typeface="Century Gothic" panose="020B0502020202020204" pitchFamily="34" charset="0"/>
                              <a:ea typeface="Calibri"/>
                              <a:cs typeface="Times New Roman"/>
                            </a:rPr>
                            <a:t>Twitter</a:t>
                          </a:r>
                          <a:br>
                            <a:rPr kumimoji="0" lang="en-US" sz="1100" b="0" i="0" u="none" strike="noStrike" kern="0" cap="none" spc="0" normalizeH="0" baseline="0" noProof="0" dirty="0">
                              <a:ln>
                                <a:noFill/>
                              </a:ln>
                              <a:solidFill>
                                <a:sysClr val="windowText" lastClr="000000"/>
                              </a:solidFill>
                              <a:effectLst/>
                              <a:uLnTx/>
                              <a:uFillTx/>
                              <a:latin typeface="Century Gothic" panose="020B0502020202020204" pitchFamily="34" charset="0"/>
                              <a:ea typeface="Calibri"/>
                              <a:cs typeface="Times New Roman"/>
                            </a:rPr>
                          </a:br>
                          <a:r>
                            <a:rPr kumimoji="0" lang="en-US" sz="1100" b="0" i="0" u="none" strike="noStrike" kern="0" cap="none" spc="0" normalizeH="0" baseline="0" noProof="0" dirty="0">
                              <a:ln>
                                <a:noFill/>
                              </a:ln>
                              <a:solidFill>
                                <a:sysClr val="windowText" lastClr="000000"/>
                              </a:solidFill>
                              <a:effectLst/>
                              <a:uLnTx/>
                              <a:uFillTx/>
                              <a:latin typeface="Century Gothic" panose="020B0502020202020204" pitchFamily="34" charset="0"/>
                              <a:ea typeface="Calibri"/>
                              <a:cs typeface="Times New Roman"/>
                            </a:rPr>
                            <a:t>Facebook</a:t>
                          </a:r>
                          <a:br>
                            <a:rPr kumimoji="0" lang="en-US" sz="1100" b="0" i="0" u="none" strike="noStrike" kern="0" cap="none" spc="0" normalizeH="0" baseline="0" noProof="0" dirty="0">
                              <a:ln>
                                <a:noFill/>
                              </a:ln>
                              <a:solidFill>
                                <a:sysClr val="windowText" lastClr="000000"/>
                              </a:solidFill>
                              <a:effectLst/>
                              <a:uLnTx/>
                              <a:uFillTx/>
                              <a:latin typeface="Century Gothic" panose="020B0502020202020204" pitchFamily="34" charset="0"/>
                              <a:ea typeface="Calibri"/>
                              <a:cs typeface="Times New Roman"/>
                            </a:rPr>
                          </a:br>
                          <a:r>
                            <a:rPr kumimoji="0" lang="en-US" sz="1100" b="0" i="0" u="none" strike="noStrike" kern="0" cap="none" spc="0" normalizeH="0" baseline="0" noProof="0" dirty="0">
                              <a:ln>
                                <a:noFill/>
                              </a:ln>
                              <a:solidFill>
                                <a:sysClr val="windowText" lastClr="000000"/>
                              </a:solidFill>
                              <a:effectLst/>
                              <a:uLnTx/>
                              <a:uFillTx/>
                              <a:latin typeface="Century Gothic" panose="020B0502020202020204" pitchFamily="34" charset="0"/>
                              <a:ea typeface="Calibri"/>
                              <a:cs typeface="Times New Roman"/>
                            </a:rPr>
                            <a:t>Instagram</a:t>
                          </a:r>
                          <a:br>
                            <a:rPr kumimoji="0" lang="en-US" sz="1100" b="0" i="0" u="none" strike="noStrike" kern="0" cap="none" spc="0" normalizeH="0" baseline="0" noProof="0" dirty="0">
                              <a:ln>
                                <a:noFill/>
                              </a:ln>
                              <a:solidFill>
                                <a:sysClr val="windowText" lastClr="000000"/>
                              </a:solidFill>
                              <a:effectLst/>
                              <a:uLnTx/>
                              <a:uFillTx/>
                              <a:latin typeface="Century Gothic" panose="020B0502020202020204" pitchFamily="34" charset="0"/>
                              <a:ea typeface="Calibri"/>
                              <a:cs typeface="Times New Roman"/>
                            </a:rPr>
                          </a:br>
                          <a:r>
                            <a:rPr kumimoji="0" lang="en-US" sz="1100" b="0" i="0" u="none" strike="noStrike" kern="0" cap="none" spc="0" normalizeH="0" baseline="0" noProof="0" dirty="0">
                              <a:ln>
                                <a:noFill/>
                              </a:ln>
                              <a:solidFill>
                                <a:sysClr val="windowText" lastClr="000000"/>
                              </a:solidFill>
                              <a:effectLst/>
                              <a:uLnTx/>
                              <a:uFillTx/>
                              <a:latin typeface="Century Gothic" panose="020B0502020202020204" pitchFamily="34" charset="0"/>
                              <a:ea typeface="Calibri"/>
                              <a:cs typeface="Times New Roman"/>
                            </a:rPr>
                            <a:t>YouTube</a:t>
                          </a:r>
                          <a:br>
                            <a:rPr kumimoji="0" lang="en-US" sz="1100" b="0" i="0" u="none" strike="noStrike" kern="0" cap="none" spc="0" normalizeH="0" baseline="0" noProof="0" dirty="0">
                              <a:ln>
                                <a:noFill/>
                              </a:ln>
                              <a:solidFill>
                                <a:sysClr val="windowText" lastClr="000000"/>
                              </a:solidFill>
                              <a:effectLst/>
                              <a:uLnTx/>
                              <a:uFillTx/>
                              <a:latin typeface="Century Gothic" panose="020B0502020202020204" pitchFamily="34" charset="0"/>
                              <a:ea typeface="Calibri"/>
                              <a:cs typeface="Times New Roman"/>
                            </a:rPr>
                          </a:br>
                          <a:r>
                            <a:rPr kumimoji="0" lang="en-US" sz="1100" b="0" i="0" u="none" strike="noStrike" kern="0" cap="none" spc="0" normalizeH="0" baseline="0" noProof="0" dirty="0">
                              <a:ln>
                                <a:noFill/>
                              </a:ln>
                              <a:solidFill>
                                <a:sysClr val="windowText" lastClr="000000"/>
                              </a:solidFill>
                              <a:effectLst/>
                              <a:uLnTx/>
                              <a:uFillTx/>
                              <a:latin typeface="Century Gothic" panose="020B0502020202020204" pitchFamily="34" charset="0"/>
                              <a:ea typeface="Calibri"/>
                              <a:cs typeface="Times New Roman"/>
                            </a:rPr>
                            <a:t>LinkedIn</a:t>
                          </a:r>
                          <a:br>
                            <a:rPr kumimoji="0" lang="en-US" sz="1100" b="0" i="0" u="none" strike="noStrike" kern="0" cap="none" spc="0" normalizeH="0" baseline="0" noProof="0" dirty="0">
                              <a:ln>
                                <a:noFill/>
                              </a:ln>
                              <a:solidFill>
                                <a:sysClr val="windowText" lastClr="000000"/>
                              </a:solidFill>
                              <a:effectLst/>
                              <a:uLnTx/>
                              <a:uFillTx/>
                              <a:latin typeface="Century Gothic" panose="020B0502020202020204" pitchFamily="34" charset="0"/>
                              <a:ea typeface="Calibri"/>
                              <a:cs typeface="Times New Roman"/>
                            </a:rPr>
                          </a:br>
                          <a:r>
                            <a:rPr kumimoji="0" lang="en-US" sz="1100" b="0" i="0" u="none" strike="noStrike" kern="0" cap="none" spc="0" normalizeH="0" baseline="0" noProof="0" dirty="0">
                              <a:ln>
                                <a:noFill/>
                              </a:ln>
                              <a:solidFill>
                                <a:sysClr val="windowText" lastClr="000000"/>
                              </a:solidFill>
                              <a:effectLst/>
                              <a:uLnTx/>
                              <a:uFillTx/>
                              <a:latin typeface="Century Gothic" panose="020B0502020202020204" pitchFamily="34" charset="0"/>
                              <a:ea typeface="Calibri"/>
                              <a:cs typeface="Times New Roman"/>
                            </a:rPr>
                            <a:t>Google+</a:t>
                          </a:r>
                        </a:p>
                      </p:txBody>
                    </p:sp>
                    <p:grpSp>
                      <p:nvGrpSpPr>
                        <p:cNvPr id="20" name="Group 19"/>
                        <p:cNvGrpSpPr/>
                        <p:nvPr/>
                      </p:nvGrpSpPr>
                      <p:grpSpPr>
                        <a:xfrm>
                          <a:off x="0" y="0"/>
                          <a:ext cx="5816600" cy="3769525"/>
                          <a:chOff x="0" y="0"/>
                          <a:chExt cx="5816600" cy="3769525"/>
                        </a:xfrm>
                      </p:grpSpPr>
                      <p:sp>
                        <p:nvSpPr>
                          <p:cNvPr id="21" name="Text Box 2"/>
                          <p:cNvSpPr txBox="1">
                            <a:spLocks noChangeArrowheads="1"/>
                          </p:cNvSpPr>
                          <p:nvPr/>
                        </p:nvSpPr>
                        <p:spPr bwMode="auto">
                          <a:xfrm>
                            <a:off x="4127500" y="1206500"/>
                            <a:ext cx="1524000" cy="164465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228600" marR="0" lvl="0" indent="0" defTabSz="914400" eaLnBrk="1" fontAlgn="auto" latinLnBrk="0" hangingPunct="1">
                              <a:lnSpc>
                                <a:spcPct val="115000"/>
                              </a:lnSpc>
                              <a:spcBef>
                                <a:spcPts val="0"/>
                              </a:spcBef>
                              <a:spcAft>
                                <a:spcPts val="1000"/>
                              </a:spcAft>
                              <a:buClrTx/>
                              <a:buSzTx/>
                              <a:buFontTx/>
                              <a:buNone/>
                              <a:tabLst/>
                              <a:defRPr/>
                            </a:pPr>
                            <a:r>
                              <a:rPr kumimoji="0" lang="en-US" sz="1100" b="0" i="0" u="none" strike="noStrike" kern="0" cap="none" spc="0" normalizeH="0" baseline="0" noProof="0" dirty="0">
                                <a:ln>
                                  <a:noFill/>
                                </a:ln>
                                <a:solidFill>
                                  <a:sysClr val="windowText" lastClr="000000"/>
                                </a:solidFill>
                                <a:effectLst/>
                                <a:uLnTx/>
                                <a:uFillTx/>
                                <a:latin typeface="Century Gothic" panose="020B0502020202020204" pitchFamily="34" charset="0"/>
                                <a:ea typeface="Calibri"/>
                                <a:cs typeface="Times New Roman"/>
                              </a:rPr>
                              <a:t>Posts on others’…</a:t>
                            </a:r>
                            <a:br>
                              <a:rPr kumimoji="0" lang="en-US" sz="1100" b="0" i="0" u="none" strike="noStrike" kern="0" cap="none" spc="0" normalizeH="0" baseline="0" noProof="0" dirty="0">
                                <a:ln>
                                  <a:noFill/>
                                </a:ln>
                                <a:solidFill>
                                  <a:sysClr val="windowText" lastClr="000000"/>
                                </a:solidFill>
                                <a:effectLst/>
                                <a:uLnTx/>
                                <a:uFillTx/>
                                <a:latin typeface="Century Gothic" panose="020B0502020202020204" pitchFamily="34" charset="0"/>
                                <a:ea typeface="Calibri"/>
                                <a:cs typeface="Times New Roman"/>
                              </a:rPr>
                            </a:br>
                            <a:r>
                              <a:rPr kumimoji="0" lang="en-US" sz="1100" b="0" i="0" u="none" strike="noStrike" kern="0" cap="none" spc="0" normalizeH="0" baseline="0" noProof="0" dirty="0">
                                <a:ln>
                                  <a:noFill/>
                                </a:ln>
                                <a:solidFill>
                                  <a:sysClr val="windowText" lastClr="000000"/>
                                </a:solidFill>
                                <a:effectLst/>
                                <a:uLnTx/>
                                <a:uFillTx/>
                                <a:latin typeface="Century Gothic" panose="020B0502020202020204" pitchFamily="34" charset="0"/>
                                <a:ea typeface="Calibri"/>
                                <a:cs typeface="Times New Roman"/>
                              </a:rPr>
                              <a:t>Twitter</a:t>
                            </a:r>
                            <a:br>
                              <a:rPr kumimoji="0" lang="en-US" sz="1100" b="0" i="0" u="none" strike="noStrike" kern="0" cap="none" spc="0" normalizeH="0" baseline="0" noProof="0" dirty="0">
                                <a:ln>
                                  <a:noFill/>
                                </a:ln>
                                <a:solidFill>
                                  <a:sysClr val="windowText" lastClr="000000"/>
                                </a:solidFill>
                                <a:effectLst/>
                                <a:uLnTx/>
                                <a:uFillTx/>
                                <a:latin typeface="Century Gothic" panose="020B0502020202020204" pitchFamily="34" charset="0"/>
                                <a:ea typeface="Calibri"/>
                                <a:cs typeface="Times New Roman"/>
                              </a:rPr>
                            </a:br>
                            <a:r>
                              <a:rPr kumimoji="0" lang="en-US" sz="1100" b="0" i="0" u="none" strike="noStrike" kern="0" cap="none" spc="0" normalizeH="0" baseline="0" noProof="0" dirty="0">
                                <a:ln>
                                  <a:noFill/>
                                </a:ln>
                                <a:solidFill>
                                  <a:sysClr val="windowText" lastClr="000000"/>
                                </a:solidFill>
                                <a:effectLst/>
                                <a:uLnTx/>
                                <a:uFillTx/>
                                <a:latin typeface="Century Gothic" panose="020B0502020202020204" pitchFamily="34" charset="0"/>
                                <a:ea typeface="Calibri"/>
                                <a:cs typeface="Times New Roman"/>
                              </a:rPr>
                              <a:t>Facebook</a:t>
                            </a:r>
                            <a:br>
                              <a:rPr kumimoji="0" lang="en-US" sz="1100" b="0" i="0" u="none" strike="noStrike" kern="0" cap="none" spc="0" normalizeH="0" baseline="0" noProof="0" dirty="0">
                                <a:ln>
                                  <a:noFill/>
                                </a:ln>
                                <a:solidFill>
                                  <a:sysClr val="windowText" lastClr="000000"/>
                                </a:solidFill>
                                <a:effectLst/>
                                <a:uLnTx/>
                                <a:uFillTx/>
                                <a:latin typeface="Century Gothic" panose="020B0502020202020204" pitchFamily="34" charset="0"/>
                                <a:ea typeface="Calibri"/>
                                <a:cs typeface="Times New Roman"/>
                              </a:rPr>
                            </a:br>
                            <a:r>
                              <a:rPr kumimoji="0" lang="en-US" sz="1100" b="0" i="0" u="none" strike="noStrike" kern="0" cap="none" spc="0" normalizeH="0" baseline="0" noProof="0" dirty="0">
                                <a:ln>
                                  <a:noFill/>
                                </a:ln>
                                <a:solidFill>
                                  <a:sysClr val="windowText" lastClr="000000"/>
                                </a:solidFill>
                                <a:effectLst/>
                                <a:uLnTx/>
                                <a:uFillTx/>
                                <a:latin typeface="Century Gothic" panose="020B0502020202020204" pitchFamily="34" charset="0"/>
                                <a:ea typeface="Calibri"/>
                                <a:cs typeface="Times New Roman"/>
                              </a:rPr>
                              <a:t>Instagram</a:t>
                            </a:r>
                            <a:br>
                              <a:rPr kumimoji="0" lang="en-US" sz="1100" b="0" i="0" u="none" strike="noStrike" kern="0" cap="none" spc="0" normalizeH="0" baseline="0" noProof="0" dirty="0">
                                <a:ln>
                                  <a:noFill/>
                                </a:ln>
                                <a:solidFill>
                                  <a:sysClr val="windowText" lastClr="000000"/>
                                </a:solidFill>
                                <a:effectLst/>
                                <a:uLnTx/>
                                <a:uFillTx/>
                                <a:latin typeface="Century Gothic" panose="020B0502020202020204" pitchFamily="34" charset="0"/>
                                <a:ea typeface="Calibri"/>
                                <a:cs typeface="Times New Roman"/>
                              </a:rPr>
                            </a:br>
                            <a:r>
                              <a:rPr kumimoji="0" lang="en-US" sz="1100" b="0" i="0" u="none" strike="noStrike" kern="0" cap="none" spc="0" normalizeH="0" baseline="0" noProof="0" dirty="0">
                                <a:ln>
                                  <a:noFill/>
                                </a:ln>
                                <a:solidFill>
                                  <a:sysClr val="windowText" lastClr="000000"/>
                                </a:solidFill>
                                <a:effectLst/>
                                <a:uLnTx/>
                                <a:uFillTx/>
                                <a:latin typeface="Century Gothic" panose="020B0502020202020204" pitchFamily="34" charset="0"/>
                                <a:ea typeface="Calibri"/>
                                <a:cs typeface="Times New Roman"/>
                              </a:rPr>
                              <a:t>YouTube</a:t>
                            </a:r>
                            <a:br>
                              <a:rPr kumimoji="0" lang="en-US" sz="1100" b="0" i="0" u="none" strike="noStrike" kern="0" cap="none" spc="0" normalizeH="0" baseline="0" noProof="0" dirty="0">
                                <a:ln>
                                  <a:noFill/>
                                </a:ln>
                                <a:solidFill>
                                  <a:sysClr val="windowText" lastClr="000000"/>
                                </a:solidFill>
                                <a:effectLst/>
                                <a:uLnTx/>
                                <a:uFillTx/>
                                <a:latin typeface="Century Gothic" panose="020B0502020202020204" pitchFamily="34" charset="0"/>
                                <a:ea typeface="Calibri"/>
                                <a:cs typeface="Times New Roman"/>
                              </a:rPr>
                            </a:br>
                            <a:r>
                              <a:rPr kumimoji="0" lang="en-US" sz="1100" b="0" i="0" u="none" strike="noStrike" kern="0" cap="none" spc="0" normalizeH="0" baseline="0" noProof="0" dirty="0">
                                <a:ln>
                                  <a:noFill/>
                                </a:ln>
                                <a:solidFill>
                                  <a:sysClr val="windowText" lastClr="000000"/>
                                </a:solidFill>
                                <a:effectLst/>
                                <a:uLnTx/>
                                <a:uFillTx/>
                                <a:latin typeface="Century Gothic" panose="020B0502020202020204" pitchFamily="34" charset="0"/>
                                <a:ea typeface="Calibri"/>
                                <a:cs typeface="Times New Roman"/>
                              </a:rPr>
                              <a:t>LinkedIn</a:t>
                            </a:r>
                            <a:br>
                              <a:rPr kumimoji="0" lang="en-US" sz="1100" b="0" i="0" u="none" strike="noStrike" kern="0" cap="none" spc="0" normalizeH="0" baseline="0" noProof="0" dirty="0">
                                <a:ln>
                                  <a:noFill/>
                                </a:ln>
                                <a:solidFill>
                                  <a:sysClr val="windowText" lastClr="000000"/>
                                </a:solidFill>
                                <a:effectLst/>
                                <a:uLnTx/>
                                <a:uFillTx/>
                                <a:latin typeface="Century Gothic" panose="020B0502020202020204" pitchFamily="34" charset="0"/>
                                <a:ea typeface="Calibri"/>
                                <a:cs typeface="Times New Roman"/>
                              </a:rPr>
                            </a:br>
                            <a:r>
                              <a:rPr kumimoji="0" lang="en-US" sz="1100" b="0" i="0" u="none" strike="noStrike" kern="0" cap="none" spc="0" normalizeH="0" baseline="0" noProof="0" dirty="0">
                                <a:ln>
                                  <a:noFill/>
                                </a:ln>
                                <a:solidFill>
                                  <a:sysClr val="windowText" lastClr="000000"/>
                                </a:solidFill>
                                <a:effectLst/>
                                <a:uLnTx/>
                                <a:uFillTx/>
                                <a:latin typeface="Century Gothic" panose="020B0502020202020204" pitchFamily="34" charset="0"/>
                                <a:ea typeface="Calibri"/>
                                <a:cs typeface="Times New Roman"/>
                              </a:rPr>
                              <a:t>Google+</a:t>
                            </a:r>
                          </a:p>
                        </p:txBody>
                      </p:sp>
                      <p:grpSp>
                        <p:nvGrpSpPr>
                          <p:cNvPr id="22" name="Group 21"/>
                          <p:cNvGrpSpPr/>
                          <p:nvPr/>
                        </p:nvGrpSpPr>
                        <p:grpSpPr>
                          <a:xfrm>
                            <a:off x="0" y="0"/>
                            <a:ext cx="5816600" cy="3769525"/>
                            <a:chOff x="0" y="0"/>
                            <a:chExt cx="5816600" cy="3769525"/>
                          </a:xfrm>
                        </p:grpSpPr>
                        <p:cxnSp>
                          <p:nvCxnSpPr>
                            <p:cNvPr id="23" name="Straight Arrow Connector 22"/>
                            <p:cNvCxnSpPr/>
                            <p:nvPr/>
                          </p:nvCxnSpPr>
                          <p:spPr>
                            <a:xfrm>
                              <a:off x="2781300" y="2559050"/>
                              <a:ext cx="1330708" cy="361950"/>
                            </a:xfrm>
                            <a:prstGeom prst="straightConnector1">
                              <a:avLst/>
                            </a:prstGeom>
                            <a:noFill/>
                            <a:ln w="19050" cap="flat" cmpd="sng" algn="ctr">
                              <a:solidFill>
                                <a:sysClr val="windowText" lastClr="000000">
                                  <a:lumMod val="65000"/>
                                  <a:lumOff val="35000"/>
                                </a:sysClr>
                              </a:solidFill>
                              <a:prstDash val="sysDot"/>
                              <a:tailEnd type="arrow"/>
                            </a:ln>
                            <a:effectLst/>
                          </p:spPr>
                        </p:cxnSp>
                        <p:grpSp>
                          <p:nvGrpSpPr>
                            <p:cNvPr id="24" name="Group 23"/>
                            <p:cNvGrpSpPr/>
                            <p:nvPr/>
                          </p:nvGrpSpPr>
                          <p:grpSpPr>
                            <a:xfrm>
                              <a:off x="0" y="0"/>
                              <a:ext cx="5816600" cy="3769525"/>
                              <a:chOff x="0" y="0"/>
                              <a:chExt cx="5816600" cy="3769525"/>
                            </a:xfrm>
                          </p:grpSpPr>
                          <p:cxnSp>
                            <p:nvCxnSpPr>
                              <p:cNvPr id="25" name="Straight Arrow Connector 24"/>
                              <p:cNvCxnSpPr/>
                              <p:nvPr/>
                            </p:nvCxnSpPr>
                            <p:spPr>
                              <a:xfrm flipH="1" flipV="1">
                                <a:off x="0" y="1930400"/>
                                <a:ext cx="732790" cy="0"/>
                              </a:xfrm>
                              <a:prstGeom prst="straightConnector1">
                                <a:avLst/>
                              </a:prstGeom>
                              <a:noFill/>
                              <a:ln w="19050" cap="flat" cmpd="sng" algn="ctr">
                                <a:solidFill>
                                  <a:sysClr val="windowText" lastClr="000000">
                                    <a:lumMod val="65000"/>
                                    <a:lumOff val="35000"/>
                                  </a:sysClr>
                                </a:solidFill>
                                <a:prstDash val="sysDot"/>
                                <a:tailEnd type="arrow"/>
                              </a:ln>
                              <a:effectLst/>
                            </p:spPr>
                          </p:cxnSp>
                          <p:grpSp>
                            <p:nvGrpSpPr>
                              <p:cNvPr id="26" name="Group 25"/>
                              <p:cNvGrpSpPr/>
                              <p:nvPr/>
                            </p:nvGrpSpPr>
                            <p:grpSpPr>
                              <a:xfrm>
                                <a:off x="300991" y="0"/>
                                <a:ext cx="5515609" cy="3769525"/>
                                <a:chOff x="-10159" y="0"/>
                                <a:chExt cx="5515609" cy="3769525"/>
                              </a:xfrm>
                            </p:grpSpPr>
                            <p:grpSp>
                              <p:nvGrpSpPr>
                                <p:cNvPr id="27" name="Group 26"/>
                                <p:cNvGrpSpPr/>
                                <p:nvPr/>
                              </p:nvGrpSpPr>
                              <p:grpSpPr>
                                <a:xfrm>
                                  <a:off x="-10159" y="0"/>
                                  <a:ext cx="5515609" cy="3769525"/>
                                  <a:chOff x="-10159" y="0"/>
                                  <a:chExt cx="5515609" cy="3769525"/>
                                </a:xfrm>
                              </p:grpSpPr>
                              <p:grpSp>
                                <p:nvGrpSpPr>
                                  <p:cNvPr id="29" name="Group 28"/>
                                  <p:cNvGrpSpPr/>
                                  <p:nvPr/>
                                </p:nvGrpSpPr>
                                <p:grpSpPr>
                                  <a:xfrm>
                                    <a:off x="-10159" y="0"/>
                                    <a:ext cx="5515609" cy="3769525"/>
                                    <a:chOff x="-10159" y="0"/>
                                    <a:chExt cx="5515609" cy="3769525"/>
                                  </a:xfrm>
                                </p:grpSpPr>
                                <p:sp>
                                  <p:nvSpPr>
                                    <p:cNvPr id="33" name="Text Box 2"/>
                                    <p:cNvSpPr txBox="1">
                                      <a:spLocks noChangeArrowheads="1"/>
                                    </p:cNvSpPr>
                                    <p:nvPr/>
                                  </p:nvSpPr>
                                  <p:spPr bwMode="auto">
                                    <a:xfrm>
                                      <a:off x="3752850" y="219075"/>
                                      <a:ext cx="1752600" cy="591783"/>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n-US" sz="1100" b="0" i="0" u="none" strike="noStrike" kern="0" cap="none" spc="0" normalizeH="0" baseline="0" noProof="0">
                                          <a:ln>
                                            <a:noFill/>
                                          </a:ln>
                                          <a:solidFill>
                                            <a:sysClr val="windowText" lastClr="000000"/>
                                          </a:solidFill>
                                          <a:effectLst/>
                                          <a:uLnTx/>
                                          <a:uFillTx/>
                                          <a:latin typeface="Century Gothic" panose="020B0502020202020204" pitchFamily="34" charset="0"/>
                                          <a:ea typeface="Calibri"/>
                                          <a:cs typeface="Times New Roman"/>
                                        </a:rPr>
                                        <a:t>Letters to the editor</a:t>
                                      </a:r>
                                      <a:br>
                                        <a:rPr kumimoji="0" lang="en-US" sz="1100" b="0" i="0" u="none" strike="noStrike" kern="0" cap="none" spc="0" normalizeH="0" baseline="0" noProof="0">
                                          <a:ln>
                                            <a:noFill/>
                                          </a:ln>
                                          <a:solidFill>
                                            <a:sysClr val="windowText" lastClr="000000"/>
                                          </a:solidFill>
                                          <a:effectLst/>
                                          <a:uLnTx/>
                                          <a:uFillTx/>
                                          <a:latin typeface="Century Gothic" panose="020B0502020202020204" pitchFamily="34" charset="0"/>
                                          <a:ea typeface="Calibri"/>
                                          <a:cs typeface="Times New Roman"/>
                                        </a:rPr>
                                      </a:br>
                                      <a:r>
                                        <a:rPr kumimoji="0" lang="en-US" sz="1100" b="0" i="0" u="none" strike="noStrike" kern="0" cap="none" spc="0" normalizeH="0" baseline="0" noProof="0">
                                          <a:ln>
                                            <a:noFill/>
                                          </a:ln>
                                          <a:solidFill>
                                            <a:sysClr val="windowText" lastClr="000000"/>
                                          </a:solidFill>
                                          <a:effectLst/>
                                          <a:uLnTx/>
                                          <a:uFillTx/>
                                          <a:latin typeface="Century Gothic" panose="020B0502020202020204" pitchFamily="34" charset="0"/>
                                          <a:ea typeface="Calibri"/>
                                          <a:cs typeface="Times New Roman"/>
                                        </a:rPr>
                                        <a:t>Editorials</a:t>
                                      </a:r>
                                      <a:br>
                                        <a:rPr kumimoji="0" lang="en-US" sz="1100" b="0" i="0" u="none" strike="noStrike" kern="0" cap="none" spc="0" normalizeH="0" baseline="0" noProof="0">
                                          <a:ln>
                                            <a:noFill/>
                                          </a:ln>
                                          <a:solidFill>
                                            <a:sysClr val="windowText" lastClr="000000"/>
                                          </a:solidFill>
                                          <a:effectLst/>
                                          <a:uLnTx/>
                                          <a:uFillTx/>
                                          <a:latin typeface="Century Gothic" panose="020B0502020202020204" pitchFamily="34" charset="0"/>
                                          <a:ea typeface="Calibri"/>
                                          <a:cs typeface="Times New Roman"/>
                                        </a:rPr>
                                      </a:br>
                                      <a:r>
                                        <a:rPr kumimoji="0" lang="en-US" sz="1100" b="0" i="0" u="none" strike="noStrike" kern="0" cap="none" spc="0" normalizeH="0" baseline="0" noProof="0">
                                          <a:ln>
                                            <a:noFill/>
                                          </a:ln>
                                          <a:solidFill>
                                            <a:sysClr val="windowText" lastClr="000000"/>
                                          </a:solidFill>
                                          <a:effectLst/>
                                          <a:uLnTx/>
                                          <a:uFillTx/>
                                          <a:latin typeface="Century Gothic" panose="020B0502020202020204" pitchFamily="34" charset="0"/>
                                          <a:ea typeface="Calibri"/>
                                          <a:cs typeface="Times New Roman"/>
                                        </a:rPr>
                                        <a:t>Stories from journalists</a:t>
                                      </a:r>
                                    </a:p>
                                  </p:txBody>
                                </p:sp>
                                <p:grpSp>
                                  <p:nvGrpSpPr>
                                    <p:cNvPr id="34" name="Group 33"/>
                                    <p:cNvGrpSpPr/>
                                    <p:nvPr/>
                                  </p:nvGrpSpPr>
                                  <p:grpSpPr>
                                    <a:xfrm>
                                      <a:off x="-10159" y="0"/>
                                      <a:ext cx="3811269" cy="3769525"/>
                                      <a:chOff x="-10159" y="0"/>
                                      <a:chExt cx="3811269" cy="3769525"/>
                                    </a:xfrm>
                                  </p:grpSpPr>
                                  <p:grpSp>
                                    <p:nvGrpSpPr>
                                      <p:cNvPr id="35" name="Group 34"/>
                                      <p:cNvGrpSpPr/>
                                      <p:nvPr/>
                                    </p:nvGrpSpPr>
                                    <p:grpSpPr>
                                      <a:xfrm>
                                        <a:off x="-10159" y="0"/>
                                        <a:ext cx="3811269" cy="3769525"/>
                                        <a:chOff x="-10159" y="0"/>
                                        <a:chExt cx="3811269" cy="3769525"/>
                                      </a:xfrm>
                                    </p:grpSpPr>
                                    <p:grpSp>
                                      <p:nvGrpSpPr>
                                        <p:cNvPr id="37" name="Group 36"/>
                                        <p:cNvGrpSpPr/>
                                        <p:nvPr/>
                                      </p:nvGrpSpPr>
                                      <p:grpSpPr>
                                        <a:xfrm>
                                          <a:off x="-10159" y="0"/>
                                          <a:ext cx="3811269" cy="3769525"/>
                                          <a:chOff x="-10159" y="0"/>
                                          <a:chExt cx="3811269" cy="3769525"/>
                                        </a:xfrm>
                                      </p:grpSpPr>
                                      <p:grpSp>
                                        <p:nvGrpSpPr>
                                          <p:cNvPr id="39" name="Group 38"/>
                                          <p:cNvGrpSpPr/>
                                          <p:nvPr/>
                                        </p:nvGrpSpPr>
                                        <p:grpSpPr>
                                          <a:xfrm>
                                            <a:off x="-10159" y="0"/>
                                            <a:ext cx="3811269" cy="3769525"/>
                                            <a:chOff x="-10159" y="0"/>
                                            <a:chExt cx="3811269" cy="3769525"/>
                                          </a:xfrm>
                                        </p:grpSpPr>
                                        <p:grpSp>
                                          <p:nvGrpSpPr>
                                            <p:cNvPr id="41" name="Group 40"/>
                                            <p:cNvGrpSpPr/>
                                            <p:nvPr/>
                                          </p:nvGrpSpPr>
                                          <p:grpSpPr>
                                            <a:xfrm>
                                              <a:off x="-10159" y="0"/>
                                              <a:ext cx="3811269" cy="3769525"/>
                                              <a:chOff x="-10159" y="0"/>
                                              <a:chExt cx="3811269" cy="3769525"/>
                                            </a:xfrm>
                                          </p:grpSpPr>
                                          <p:sp>
                                            <p:nvSpPr>
                                              <p:cNvPr id="43" name="Oval 42"/>
                                              <p:cNvSpPr/>
                                              <p:nvPr/>
                                            </p:nvSpPr>
                                            <p:spPr>
                                              <a:xfrm>
                                                <a:off x="1010158" y="1879130"/>
                                                <a:ext cx="1905635" cy="1890395"/>
                                              </a:xfrm>
                                              <a:prstGeom prst="ellipse">
                                                <a:avLst/>
                                              </a:prstGeom>
                                              <a:solidFill>
                                                <a:srgbClr val="00B050">
                                                  <a:alpha val="5098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entury Gothic" panose="020B0502020202020204" pitchFamily="34" charset="0"/>
                                                </a:endParaRPr>
                                              </a:p>
                                            </p:txBody>
                                          </p:sp>
                                          <p:sp>
                                            <p:nvSpPr>
                                              <p:cNvPr id="44" name="Oval 43"/>
                                              <p:cNvSpPr/>
                                              <p:nvPr/>
                                            </p:nvSpPr>
                                            <p:spPr>
                                              <a:xfrm>
                                                <a:off x="1895475" y="971550"/>
                                                <a:ext cx="1905635" cy="1890395"/>
                                              </a:xfrm>
                                              <a:prstGeom prst="ellipse">
                                                <a:avLst/>
                                              </a:prstGeom>
                                              <a:solidFill>
                                                <a:srgbClr val="0096D6">
                                                  <a:alpha val="5098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entury Gothic" panose="020B0502020202020204" pitchFamily="34" charset="0"/>
                                                </a:endParaRPr>
                                              </a:p>
                                            </p:txBody>
                                          </p:sp>
                                          <p:sp>
                                            <p:nvSpPr>
                                              <p:cNvPr id="45" name="Oval 44"/>
                                              <p:cNvSpPr/>
                                              <p:nvPr/>
                                            </p:nvSpPr>
                                            <p:spPr>
                                              <a:xfrm>
                                                <a:off x="-10159" y="990600"/>
                                                <a:ext cx="1905635" cy="1890395"/>
                                              </a:xfrm>
                                              <a:prstGeom prst="ellipse">
                                                <a:avLst/>
                                              </a:prstGeom>
                                              <a:solidFill>
                                                <a:srgbClr val="0070C0">
                                                  <a:lumMod val="75000"/>
                                                  <a:alpha val="5098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entury Gothic" panose="020B0502020202020204" pitchFamily="34" charset="0"/>
                                                </a:endParaRPr>
                                              </a:p>
                                            </p:txBody>
                                          </p:sp>
                                          <p:sp>
                                            <p:nvSpPr>
                                              <p:cNvPr id="46" name="Oval 45"/>
                                              <p:cNvSpPr/>
                                              <p:nvPr/>
                                            </p:nvSpPr>
                                            <p:spPr>
                                              <a:xfrm>
                                                <a:off x="942975" y="0"/>
                                                <a:ext cx="1905635" cy="1890395"/>
                                              </a:xfrm>
                                              <a:prstGeom prst="ellipse">
                                                <a:avLst/>
                                              </a:prstGeom>
                                              <a:solidFill>
                                                <a:srgbClr val="CA0002">
                                                  <a:alpha val="5098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entury Gothic" panose="020B0502020202020204" pitchFamily="34" charset="0"/>
                                                </a:endParaRPr>
                                              </a:p>
                                            </p:txBody>
                                          </p:sp>
                                        </p:grpSp>
                                        <p:sp>
                                          <p:nvSpPr>
                                            <p:cNvPr id="42" name="Text Box 2"/>
                                            <p:cNvSpPr txBox="1">
                                              <a:spLocks noChangeArrowheads="1"/>
                                            </p:cNvSpPr>
                                            <p:nvPr/>
                                          </p:nvSpPr>
                                          <p:spPr bwMode="auto">
                                            <a:xfrm>
                                              <a:off x="1333500" y="447675"/>
                                              <a:ext cx="1141095" cy="701675"/>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n-US" sz="1600" b="1" i="0" u="none" strike="noStrike" kern="0" cap="none" spc="0" normalizeH="0" baseline="0" noProof="0">
                                                  <a:ln>
                                                    <a:noFill/>
                                                  </a:ln>
                                                  <a:solidFill>
                                                    <a:srgbClr val="FFFFFF"/>
                                                  </a:solidFill>
                                                  <a:effectLst/>
                                                  <a:uLnTx/>
                                                  <a:uFillTx/>
                                                  <a:latin typeface="Century Gothic" panose="020B0502020202020204" pitchFamily="34" charset="0"/>
                                                  <a:ea typeface="Calibri"/>
                                                  <a:cs typeface="Times New Roman"/>
                                                </a:rPr>
                                                <a:t>EARNED</a:t>
                                              </a:r>
                                              <a:br>
                                                <a:rPr kumimoji="0" lang="en-US" sz="1600" b="0" i="0" u="none" strike="noStrike" kern="0" cap="none" spc="0" normalizeH="0" baseline="0" noProof="0">
                                                  <a:ln>
                                                    <a:noFill/>
                                                  </a:ln>
                                                  <a:solidFill>
                                                    <a:srgbClr val="FFFFFF"/>
                                                  </a:solidFill>
                                                  <a:effectLst/>
                                                  <a:uLnTx/>
                                                  <a:uFillTx/>
                                                  <a:latin typeface="Century Gothic" panose="020B0502020202020204" pitchFamily="34" charset="0"/>
                                                  <a:ea typeface="Calibri"/>
                                                  <a:cs typeface="Times New Roman"/>
                                                </a:rPr>
                                              </a:br>
                                              <a:r>
                                                <a:rPr kumimoji="0" lang="en-US" sz="1100" b="0" i="0" u="none" strike="noStrike" kern="0" cap="none" spc="0" normalizeH="0" baseline="0" noProof="0">
                                                  <a:ln>
                                                    <a:noFill/>
                                                  </a:ln>
                                                  <a:solidFill>
                                                    <a:srgbClr val="FFFFFF"/>
                                                  </a:solidFill>
                                                  <a:effectLst/>
                                                  <a:uLnTx/>
                                                  <a:uFillTx/>
                                                  <a:latin typeface="Century Gothic" panose="020B0502020202020204" pitchFamily="34" charset="0"/>
                                                  <a:ea typeface="Calibri"/>
                                                  <a:cs typeface="Times New Roman"/>
                                                </a:rPr>
                                                <a:t>Media</a:t>
                                              </a:r>
                                              <a:endParaRPr kumimoji="0" lang="en-US" sz="1100" b="0" i="0" u="none" strike="noStrike" kern="0" cap="none" spc="0" normalizeH="0" baseline="0" noProof="0">
                                                <a:ln>
                                                  <a:noFill/>
                                                </a:ln>
                                                <a:solidFill>
                                                  <a:sysClr val="windowText" lastClr="000000"/>
                                                </a:solidFill>
                                                <a:effectLst/>
                                                <a:uLnTx/>
                                                <a:uFillTx/>
                                                <a:latin typeface="Century Gothic" panose="020B0502020202020204" pitchFamily="34" charset="0"/>
                                                <a:ea typeface="Calibri"/>
                                                <a:cs typeface="Times New Roman"/>
                                              </a:endParaRPr>
                                            </a:p>
                                          </p:txBody>
                                        </p:sp>
                                      </p:grpSp>
                                      <p:sp>
                                        <p:nvSpPr>
                                          <p:cNvPr id="40" name="Text Box 2"/>
                                          <p:cNvSpPr txBox="1">
                                            <a:spLocks noChangeArrowheads="1"/>
                                          </p:cNvSpPr>
                                          <p:nvPr/>
                                        </p:nvSpPr>
                                        <p:spPr bwMode="auto">
                                          <a:xfrm>
                                            <a:off x="2533650" y="1600200"/>
                                            <a:ext cx="1141095" cy="1097280"/>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Times New Roman"/>
                                              </a:rPr>
                                              <a:t>SOCIAL / SHARED </a:t>
                                            </a:r>
                                            <a:r>
                                              <a:rPr kumimoji="0" lang="en-US" sz="1100" b="0" i="0" u="none" strike="noStrike" kern="0" cap="none" spc="0" normalizeH="0" baseline="0" noProof="0" dirty="0">
                                                <a:ln>
                                                  <a:noFill/>
                                                </a:ln>
                                                <a:solidFill>
                                                  <a:srgbClr val="FFFFFF"/>
                                                </a:solidFill>
                                                <a:effectLst/>
                                                <a:uLnTx/>
                                                <a:uFillTx/>
                                                <a:latin typeface="Century Gothic" panose="020B0502020202020204" pitchFamily="34" charset="0"/>
                                                <a:ea typeface="Calibri"/>
                                                <a:cs typeface="Times New Roman"/>
                                              </a:rPr>
                                              <a:t>Media</a:t>
                                            </a:r>
                                            <a:endParaRPr kumimoji="0" lang="en-US" sz="1100" b="0" i="0" u="none" strike="noStrike" kern="0" cap="none" spc="0" normalizeH="0" baseline="0" noProof="0" dirty="0">
                                              <a:ln>
                                                <a:noFill/>
                                              </a:ln>
                                              <a:solidFill>
                                                <a:sysClr val="windowText" lastClr="000000"/>
                                              </a:solidFill>
                                              <a:effectLst/>
                                              <a:uLnTx/>
                                              <a:uFillTx/>
                                              <a:latin typeface="Century Gothic" panose="020B0502020202020204" pitchFamily="34" charset="0"/>
                                              <a:ea typeface="Calibri"/>
                                              <a:cs typeface="Times New Roman"/>
                                            </a:endParaRPr>
                                          </a:p>
                                        </p:txBody>
                                      </p:sp>
                                    </p:grpSp>
                                    <p:sp>
                                      <p:nvSpPr>
                                        <p:cNvPr id="38" name="Text Box 2"/>
                                        <p:cNvSpPr txBox="1">
                                          <a:spLocks noChangeArrowheads="1"/>
                                        </p:cNvSpPr>
                                        <p:nvPr/>
                                      </p:nvSpPr>
                                      <p:spPr bwMode="auto">
                                        <a:xfrm>
                                          <a:off x="1333500" y="2619375"/>
                                          <a:ext cx="1141095" cy="701675"/>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Times New Roman"/>
                                            </a:rPr>
                                            <a:t>OWNED</a:t>
                                          </a:r>
                                          <a:br>
                                            <a:rPr kumimoji="0" lang="en-US" sz="1400" b="0" i="0" u="none" strike="noStrike" kern="0" cap="none" spc="0" normalizeH="0" baseline="0" noProof="0" dirty="0">
                                              <a:ln>
                                                <a:noFill/>
                                              </a:ln>
                                              <a:solidFill>
                                                <a:srgbClr val="FFFFFF"/>
                                              </a:solidFill>
                                              <a:effectLst/>
                                              <a:uLnTx/>
                                              <a:uFillTx/>
                                              <a:latin typeface="Century Gothic" panose="020B0502020202020204" pitchFamily="34" charset="0"/>
                                              <a:ea typeface="Calibri"/>
                                              <a:cs typeface="Times New Roman"/>
                                            </a:rPr>
                                          </a:br>
                                          <a:r>
                                            <a:rPr kumimoji="0" lang="en-US" sz="1100" b="0" i="0" u="none" strike="noStrike" kern="0" cap="none" spc="0" normalizeH="0" baseline="0" noProof="0" dirty="0">
                                              <a:ln>
                                                <a:noFill/>
                                              </a:ln>
                                              <a:solidFill>
                                                <a:srgbClr val="FFFFFF"/>
                                              </a:solidFill>
                                              <a:effectLst/>
                                              <a:uLnTx/>
                                              <a:uFillTx/>
                                              <a:latin typeface="Century Gothic" panose="020B0502020202020204" pitchFamily="34" charset="0"/>
                                              <a:ea typeface="Calibri"/>
                                              <a:cs typeface="Times New Roman"/>
                                            </a:rPr>
                                            <a:t>Media</a:t>
                                          </a:r>
                                          <a:endParaRPr kumimoji="0" lang="en-US" sz="1100" b="0" i="0" u="none" strike="noStrike" kern="0" cap="none" spc="0" normalizeH="0" baseline="0" noProof="0" dirty="0">
                                            <a:ln>
                                              <a:noFill/>
                                            </a:ln>
                                            <a:solidFill>
                                              <a:sysClr val="windowText" lastClr="000000"/>
                                            </a:solidFill>
                                            <a:effectLst/>
                                            <a:uLnTx/>
                                            <a:uFillTx/>
                                            <a:latin typeface="Century Gothic" panose="020B0502020202020204" pitchFamily="34" charset="0"/>
                                            <a:ea typeface="Calibri"/>
                                            <a:cs typeface="Times New Roman"/>
                                          </a:endParaRPr>
                                        </a:p>
                                      </p:txBody>
                                    </p:sp>
                                  </p:grpSp>
                                  <p:sp>
                                    <p:nvSpPr>
                                      <p:cNvPr id="36" name="Text Box 2"/>
                                      <p:cNvSpPr txBox="1">
                                        <a:spLocks noChangeArrowheads="1"/>
                                      </p:cNvSpPr>
                                      <p:nvPr/>
                                    </p:nvSpPr>
                                    <p:spPr bwMode="auto">
                                      <a:xfrm>
                                        <a:off x="285750" y="1647825"/>
                                        <a:ext cx="1141095" cy="701675"/>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en-US" sz="1600" b="1" i="0" u="none" strike="noStrike" kern="0" cap="none" spc="0" normalizeH="0" baseline="0" noProof="0">
                                            <a:ln>
                                              <a:noFill/>
                                            </a:ln>
                                            <a:solidFill>
                                              <a:srgbClr val="FFFFFF"/>
                                            </a:solidFill>
                                            <a:effectLst/>
                                            <a:uLnTx/>
                                            <a:uFillTx/>
                                            <a:latin typeface="Century Gothic" panose="020B0502020202020204" pitchFamily="34" charset="0"/>
                                            <a:ea typeface="Calibri"/>
                                            <a:cs typeface="Times New Roman"/>
                                          </a:rPr>
                                          <a:t>PAID</a:t>
                                        </a:r>
                                        <a:br>
                                          <a:rPr kumimoji="0" lang="en-US" sz="1400" b="1" i="0" u="none" strike="noStrike" kern="0" cap="none" spc="0" normalizeH="0" baseline="0" noProof="0">
                                            <a:ln>
                                              <a:noFill/>
                                            </a:ln>
                                            <a:solidFill>
                                              <a:srgbClr val="FFFFFF"/>
                                            </a:solidFill>
                                            <a:effectLst/>
                                            <a:uLnTx/>
                                            <a:uFillTx/>
                                            <a:latin typeface="Century Gothic" panose="020B0502020202020204" pitchFamily="34" charset="0"/>
                                            <a:ea typeface="Calibri"/>
                                            <a:cs typeface="Times New Roman"/>
                                          </a:rPr>
                                        </a:br>
                                        <a:r>
                                          <a:rPr kumimoji="0" lang="en-US" sz="1100" b="0" i="0" u="none" strike="noStrike" kern="0" cap="none" spc="0" normalizeH="0" baseline="0" noProof="0">
                                            <a:ln>
                                              <a:noFill/>
                                            </a:ln>
                                            <a:solidFill>
                                              <a:srgbClr val="FFFFFF"/>
                                            </a:solidFill>
                                            <a:effectLst/>
                                            <a:uLnTx/>
                                            <a:uFillTx/>
                                            <a:latin typeface="Century Gothic" panose="020B0502020202020204" pitchFamily="34" charset="0"/>
                                            <a:ea typeface="Calibri"/>
                                            <a:cs typeface="Times New Roman"/>
                                          </a:rPr>
                                          <a:t>Media</a:t>
                                        </a:r>
                                        <a:endParaRPr kumimoji="0" lang="en-US" sz="1100" b="0" i="0" u="none" strike="noStrike" kern="0" cap="none" spc="0" normalizeH="0" baseline="0" noProof="0">
                                          <a:ln>
                                            <a:noFill/>
                                          </a:ln>
                                          <a:solidFill>
                                            <a:sysClr val="windowText" lastClr="000000"/>
                                          </a:solidFill>
                                          <a:effectLst/>
                                          <a:uLnTx/>
                                          <a:uFillTx/>
                                          <a:latin typeface="Century Gothic" panose="020B0502020202020204" pitchFamily="34" charset="0"/>
                                          <a:ea typeface="Calibri"/>
                                          <a:cs typeface="Times New Roman"/>
                                        </a:endParaRPr>
                                      </a:p>
                                    </p:txBody>
                                  </p:sp>
                                </p:grpSp>
                              </p:grpSp>
                              <p:grpSp>
                                <p:nvGrpSpPr>
                                  <p:cNvPr id="30" name="Group 29"/>
                                  <p:cNvGrpSpPr/>
                                  <p:nvPr/>
                                </p:nvGrpSpPr>
                                <p:grpSpPr>
                                  <a:xfrm>
                                    <a:off x="1809750" y="285750"/>
                                    <a:ext cx="1991108" cy="101600"/>
                                    <a:chOff x="0" y="0"/>
                                    <a:chExt cx="1991108" cy="101600"/>
                                  </a:xfrm>
                                </p:grpSpPr>
                                <p:cxnSp>
                                  <p:nvCxnSpPr>
                                    <p:cNvPr id="31" name="Straight Arrow Connector 30"/>
                                    <p:cNvCxnSpPr/>
                                    <p:nvPr/>
                                  </p:nvCxnSpPr>
                                  <p:spPr>
                                    <a:xfrm>
                                      <a:off x="104775" y="57150"/>
                                      <a:ext cx="1886333" cy="0"/>
                                    </a:xfrm>
                                    <a:prstGeom prst="straightConnector1">
                                      <a:avLst/>
                                    </a:prstGeom>
                                    <a:noFill/>
                                    <a:ln w="19050" cap="flat" cmpd="sng" algn="ctr">
                                      <a:solidFill>
                                        <a:sysClr val="windowText" lastClr="000000">
                                          <a:lumMod val="65000"/>
                                          <a:lumOff val="35000"/>
                                        </a:sysClr>
                                      </a:solidFill>
                                      <a:prstDash val="sysDot"/>
                                      <a:tailEnd type="arrow"/>
                                    </a:ln>
                                    <a:effectLst/>
                                  </p:spPr>
                                </p:cxnSp>
                                <p:sp>
                                  <p:nvSpPr>
                                    <p:cNvPr id="32" name="Oval 31"/>
                                    <p:cNvSpPr/>
                                    <p:nvPr/>
                                  </p:nvSpPr>
                                  <p:spPr>
                                    <a:xfrm>
                                      <a:off x="0" y="0"/>
                                      <a:ext cx="101600" cy="101600"/>
                                    </a:xfrm>
                                    <a:prstGeom prst="ellipse">
                                      <a:avLst/>
                                    </a:prstGeom>
                                    <a:noFill/>
                                    <a:ln w="25400" cap="flat" cmpd="sng" algn="ctr">
                                      <a:solidFill>
                                        <a:sysClr val="windowText" lastClr="000000">
                                          <a:lumMod val="65000"/>
                                          <a:lumOff val="35000"/>
                                        </a:sys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entury Gothic" panose="020B0502020202020204" pitchFamily="34" charset="0"/>
                                      </a:endParaRPr>
                                    </a:p>
                                  </p:txBody>
                                </p:sp>
                              </p:grpSp>
                            </p:grpSp>
                            <p:cxnSp>
                              <p:nvCxnSpPr>
                                <p:cNvPr id="28" name="Straight Arrow Connector 27"/>
                                <p:cNvCxnSpPr/>
                                <p:nvPr/>
                              </p:nvCxnSpPr>
                              <p:spPr>
                                <a:xfrm>
                                  <a:off x="3168650" y="1320800"/>
                                  <a:ext cx="920750" cy="0"/>
                                </a:xfrm>
                                <a:prstGeom prst="straightConnector1">
                                  <a:avLst/>
                                </a:prstGeom>
                                <a:noFill/>
                                <a:ln w="19050" cap="flat" cmpd="sng" algn="ctr">
                                  <a:solidFill>
                                    <a:sysClr val="windowText" lastClr="000000">
                                      <a:lumMod val="65000"/>
                                      <a:lumOff val="35000"/>
                                    </a:sysClr>
                                  </a:solidFill>
                                  <a:prstDash val="sysDot"/>
                                  <a:tailEnd type="arrow"/>
                                </a:ln>
                                <a:effectLst/>
                              </p:spPr>
                            </p:cxnSp>
                          </p:grpSp>
                        </p:grpSp>
                      </p:grpSp>
                    </p:grpSp>
                  </p:grpSp>
                </p:grpSp>
              </p:grpSp>
            </p:grpSp>
          </p:grpSp>
        </p:grpSp>
      </p:grpSp>
      <p:sp>
        <p:nvSpPr>
          <p:cNvPr id="49" name="TextBox 48"/>
          <p:cNvSpPr txBox="1"/>
          <p:nvPr/>
        </p:nvSpPr>
        <p:spPr>
          <a:xfrm>
            <a:off x="4511512" y="6324600"/>
            <a:ext cx="4327688" cy="253916"/>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Dietrich. 2014; </a:t>
            </a:r>
            <a:r>
              <a:rPr lang="en-US" sz="1050" dirty="0" err="1">
                <a:solidFill>
                  <a:schemeClr val="bg1">
                    <a:lumMod val="50000"/>
                  </a:schemeClr>
                </a:solidFill>
                <a:latin typeface="Century Gothic" panose="020B0502020202020204" pitchFamily="34" charset="0"/>
              </a:rPr>
              <a:t>Iliff</a:t>
            </a:r>
            <a:r>
              <a:rPr lang="en-US" sz="1050" dirty="0">
                <a:solidFill>
                  <a:schemeClr val="bg1">
                    <a:lumMod val="50000"/>
                  </a:schemeClr>
                </a:solidFill>
                <a:latin typeface="Century Gothic" panose="020B0502020202020204" pitchFamily="34" charset="0"/>
              </a:rPr>
              <a:t>. 2014.</a:t>
            </a:r>
          </a:p>
        </p:txBody>
      </p:sp>
      <p:sp>
        <p:nvSpPr>
          <p:cNvPr id="3" name="Flowchart: Connector 2"/>
          <p:cNvSpPr/>
          <p:nvPr/>
        </p:nvSpPr>
        <p:spPr>
          <a:xfrm>
            <a:off x="5205144" y="3771226"/>
            <a:ext cx="120801" cy="116063"/>
          </a:xfrm>
          <a:prstGeom prst="flowChartConnector">
            <a:avLst/>
          </a:prstGeom>
          <a:no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95920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3810000" y="990600"/>
            <a:ext cx="5105400" cy="2971800"/>
          </a:xfrm>
        </p:spPr>
        <p:txBody>
          <a:bodyPr>
            <a:normAutofit fontScale="85000" lnSpcReduction="20000"/>
          </a:bodyPr>
          <a:lstStyle/>
          <a:p>
            <a:pPr marL="0" indent="0">
              <a:spcBef>
                <a:spcPts val="600"/>
              </a:spcBef>
              <a:spcAft>
                <a:spcPts val="600"/>
              </a:spcAft>
              <a:buNone/>
            </a:pPr>
            <a:r>
              <a:rPr lang="en-US" dirty="0"/>
              <a:t>Focuses on strategies to create awareness</a:t>
            </a:r>
          </a:p>
          <a:p>
            <a:pPr marL="0" indent="0">
              <a:spcBef>
                <a:spcPts val="600"/>
              </a:spcBef>
              <a:spcAft>
                <a:spcPts val="600"/>
              </a:spcAft>
              <a:buNone/>
            </a:pPr>
            <a:r>
              <a:rPr lang="en-US" dirty="0"/>
              <a:t>Includes print, broadcast and social media</a:t>
            </a:r>
          </a:p>
          <a:p>
            <a:pPr marL="0" indent="0">
              <a:spcBef>
                <a:spcPts val="600"/>
              </a:spcBef>
              <a:spcAft>
                <a:spcPts val="600"/>
              </a:spcAft>
              <a:buNone/>
            </a:pPr>
            <a:r>
              <a:rPr lang="en-US" dirty="0"/>
              <a:t>Identifies goals, target audiences, objectives, strategies, tactics, activities and outcome measures”</a:t>
            </a:r>
          </a:p>
        </p:txBody>
      </p:sp>
      <p:sp>
        <p:nvSpPr>
          <p:cNvPr id="2" name="Title 1"/>
          <p:cNvSpPr>
            <a:spLocks noGrp="1"/>
          </p:cNvSpPr>
          <p:nvPr>
            <p:ph type="title"/>
          </p:nvPr>
        </p:nvSpPr>
        <p:spPr/>
        <p:txBody>
          <a:bodyPr vert="horz" lIns="91440" tIns="45720" rIns="91440" bIns="45720" rtlCol="0" anchor="ctr">
            <a:normAutofit/>
          </a:bodyPr>
          <a:lstStyle/>
          <a:p>
            <a:pPr algn="l"/>
            <a:r>
              <a:rPr lang="en-US" dirty="0"/>
              <a:t>Media Plan</a:t>
            </a:r>
          </a:p>
        </p:txBody>
      </p:sp>
      <p:pic>
        <p:nvPicPr>
          <p:cNvPr id="52" name="Diagram 52"/>
          <p:cNvPicPr>
            <a:picLocks noChangeArrowheads="1"/>
          </p:cNvPicPr>
          <p:nvPr/>
        </p:nvPicPr>
        <p:blipFill>
          <a:blip r:embed="rId3" cstate="print"/>
          <a:srcRect/>
          <a:stretch>
            <a:fillRect/>
          </a:stretch>
        </p:blipFill>
        <p:spPr bwMode="auto">
          <a:xfrm>
            <a:off x="228600" y="1676400"/>
            <a:ext cx="2743200" cy="2514600"/>
          </a:xfrm>
          <a:prstGeom prst="rect">
            <a:avLst/>
          </a:prstGeom>
          <a:noFill/>
        </p:spPr>
      </p:pic>
      <p:graphicFrame>
        <p:nvGraphicFramePr>
          <p:cNvPr id="9" name="Diagram 8"/>
          <p:cNvGraphicFramePr/>
          <p:nvPr/>
        </p:nvGraphicFramePr>
        <p:xfrm>
          <a:off x="304800" y="4267200"/>
          <a:ext cx="8458200" cy="1752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Picture 2" descr="\\SMHS-DFS.ead.gwu.edu\SMHS\GROUPS\gwci\IStock Images\Comm Slide Images\QuotationMark.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90799" y="914401"/>
            <a:ext cx="1253807" cy="99350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511512" y="6324600"/>
            <a:ext cx="4327688" cy="261610"/>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Centers for Disease Control and Prevention. 2014.</a:t>
            </a:r>
          </a:p>
        </p:txBody>
      </p:sp>
    </p:spTree>
    <p:extLst>
      <p:ext uri="{BB962C8B-B14F-4D97-AF65-F5344CB8AC3E}">
        <p14:creationId xmlns:p14="http://schemas.microsoft.com/office/powerpoint/2010/main" val="27146136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vert="horz" lIns="91440" tIns="45720" rIns="91440" bIns="45720" rtlCol="0" anchor="ctr">
            <a:noAutofit/>
          </a:bodyPr>
          <a:lstStyle/>
          <a:p>
            <a:pPr algn="l"/>
            <a:r>
              <a:rPr lang="en-US" sz="3200" dirty="0"/>
              <a:t>Health Issues and Problems</a:t>
            </a:r>
          </a:p>
        </p:txBody>
      </p:sp>
      <p:graphicFrame>
        <p:nvGraphicFramePr>
          <p:cNvPr id="10" name="Table 9"/>
          <p:cNvGraphicFramePr>
            <a:graphicFrameLocks noGrp="1"/>
          </p:cNvGraphicFramePr>
          <p:nvPr/>
        </p:nvGraphicFramePr>
        <p:xfrm>
          <a:off x="152400" y="990600"/>
          <a:ext cx="8839200" cy="640080"/>
        </p:xfrm>
        <a:graphic>
          <a:graphicData uri="http://schemas.openxmlformats.org/drawingml/2006/table">
            <a:tbl>
              <a:tblPr firstRow="1" bandRow="1">
                <a:tableStyleId>{5C22544A-7EE6-4342-B048-85BDC9FD1C3A}</a:tableStyleId>
              </a:tblPr>
              <a:tblGrid>
                <a:gridCol w="1767840">
                  <a:extLst>
                    <a:ext uri="{9D8B030D-6E8A-4147-A177-3AD203B41FA5}">
                      <a16:colId xmlns:a16="http://schemas.microsoft.com/office/drawing/2014/main" val="20000"/>
                    </a:ext>
                  </a:extLst>
                </a:gridCol>
                <a:gridCol w="1767840">
                  <a:extLst>
                    <a:ext uri="{9D8B030D-6E8A-4147-A177-3AD203B41FA5}">
                      <a16:colId xmlns:a16="http://schemas.microsoft.com/office/drawing/2014/main" val="20001"/>
                    </a:ext>
                  </a:extLst>
                </a:gridCol>
                <a:gridCol w="1767840">
                  <a:extLst>
                    <a:ext uri="{9D8B030D-6E8A-4147-A177-3AD203B41FA5}">
                      <a16:colId xmlns:a16="http://schemas.microsoft.com/office/drawing/2014/main" val="20002"/>
                    </a:ext>
                  </a:extLst>
                </a:gridCol>
                <a:gridCol w="1767840">
                  <a:extLst>
                    <a:ext uri="{9D8B030D-6E8A-4147-A177-3AD203B41FA5}">
                      <a16:colId xmlns:a16="http://schemas.microsoft.com/office/drawing/2014/main" val="20003"/>
                    </a:ext>
                  </a:extLst>
                </a:gridCol>
                <a:gridCol w="1767840">
                  <a:extLst>
                    <a:ext uri="{9D8B030D-6E8A-4147-A177-3AD203B41FA5}">
                      <a16:colId xmlns:a16="http://schemas.microsoft.com/office/drawing/2014/main" val="20004"/>
                    </a:ext>
                  </a:extLst>
                </a:gridCol>
              </a:tblGrid>
              <a:tr h="370840">
                <a:tc>
                  <a:txBody>
                    <a:bodyPr/>
                    <a:lstStyle/>
                    <a:p>
                      <a:r>
                        <a:rPr lang="en-US" sz="1200" dirty="0">
                          <a:solidFill>
                            <a:srgbClr val="004065"/>
                          </a:solidFill>
                          <a:latin typeface="Century Gothic" panose="020B0502020202020204" pitchFamily="34" charset="0"/>
                        </a:rPr>
                        <a:t>1. Background and Justification</a:t>
                      </a:r>
                    </a:p>
                  </a:txBody>
                  <a:tcPr>
                    <a:solidFill>
                      <a:srgbClr val="FFC000"/>
                    </a:solidFill>
                  </a:tcPr>
                </a:tc>
                <a:tc>
                  <a:txBody>
                    <a:bodyPr/>
                    <a:lstStyle/>
                    <a:p>
                      <a:r>
                        <a:rPr lang="en-US" sz="1200" dirty="0">
                          <a:latin typeface="Century Gothic" panose="020B0502020202020204" pitchFamily="34" charset="0"/>
                        </a:rPr>
                        <a:t>2.</a:t>
                      </a:r>
                      <a:r>
                        <a:rPr lang="en-US" sz="1200" baseline="0" dirty="0">
                          <a:latin typeface="Century Gothic" panose="020B0502020202020204" pitchFamily="34" charset="0"/>
                        </a:rPr>
                        <a:t> Health, Behavioral and Communication Objectives</a:t>
                      </a:r>
                      <a:endParaRPr lang="en-US" sz="1200" dirty="0">
                        <a:latin typeface="Century Gothic" panose="020B0502020202020204" pitchFamily="34" charset="0"/>
                      </a:endParaRPr>
                    </a:p>
                  </a:txBody>
                  <a:tcPr>
                    <a:solidFill>
                      <a:srgbClr val="0096D6"/>
                    </a:solidFill>
                  </a:tcPr>
                </a:tc>
                <a:tc>
                  <a:txBody>
                    <a:bodyPr/>
                    <a:lstStyle/>
                    <a:p>
                      <a:r>
                        <a:rPr lang="en-US" sz="1200" dirty="0">
                          <a:latin typeface="Century Gothic" panose="020B0502020202020204" pitchFamily="34" charset="0"/>
                        </a:rPr>
                        <a:t>3. Audiences</a:t>
                      </a:r>
                    </a:p>
                  </a:txBody>
                  <a:tcPr>
                    <a:solidFill>
                      <a:srgbClr val="0096D6"/>
                    </a:solidFill>
                  </a:tcPr>
                </a:tc>
                <a:tc>
                  <a:txBody>
                    <a:bodyPr/>
                    <a:lstStyle/>
                    <a:p>
                      <a:r>
                        <a:rPr lang="en-US" sz="1200" dirty="0">
                          <a:latin typeface="Century Gothic" panose="020B0502020202020204" pitchFamily="34" charset="0"/>
                        </a:rPr>
                        <a:t>4. Media Plan</a:t>
                      </a:r>
                      <a:r>
                        <a:rPr lang="en-US" sz="1200" baseline="0" dirty="0">
                          <a:latin typeface="Century Gothic" panose="020B0502020202020204" pitchFamily="34" charset="0"/>
                        </a:rPr>
                        <a:t> Tactics and Timeline</a:t>
                      </a:r>
                      <a:endParaRPr lang="en-US" sz="1200" dirty="0">
                        <a:latin typeface="Century Gothic" panose="020B0502020202020204" pitchFamily="34" charset="0"/>
                      </a:endParaRPr>
                    </a:p>
                  </a:txBody>
                  <a:tcPr>
                    <a:solidFill>
                      <a:srgbClr val="0096D6"/>
                    </a:solidFill>
                  </a:tcPr>
                </a:tc>
                <a:tc>
                  <a:txBody>
                    <a:bodyPr/>
                    <a:lstStyle/>
                    <a:p>
                      <a:r>
                        <a:rPr lang="en-US" sz="1200" dirty="0">
                          <a:latin typeface="Century Gothic" panose="020B0502020202020204" pitchFamily="34" charset="0"/>
                        </a:rPr>
                        <a:t>5. Evaluation</a:t>
                      </a:r>
                    </a:p>
                  </a:txBody>
                  <a:tcPr>
                    <a:solidFill>
                      <a:srgbClr val="0096D6"/>
                    </a:solidFill>
                  </a:tcPr>
                </a:tc>
                <a:extLst>
                  <a:ext uri="{0D108BD9-81ED-4DB2-BD59-A6C34878D82A}">
                    <a16:rowId xmlns:a16="http://schemas.microsoft.com/office/drawing/2014/main" val="10000"/>
                  </a:ext>
                </a:extLst>
              </a:tr>
            </a:tbl>
          </a:graphicData>
        </a:graphic>
      </p:graphicFrame>
      <p:sp>
        <p:nvSpPr>
          <p:cNvPr id="5" name="TextBox 4"/>
          <p:cNvSpPr txBox="1"/>
          <p:nvPr/>
        </p:nvSpPr>
        <p:spPr>
          <a:xfrm>
            <a:off x="4511512" y="6324600"/>
            <a:ext cx="4327688" cy="261610"/>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Centers for Disease Control and Prevention. 2014.</a:t>
            </a:r>
          </a:p>
        </p:txBody>
      </p:sp>
      <p:grpSp>
        <p:nvGrpSpPr>
          <p:cNvPr id="7" name="Group 6"/>
          <p:cNvGrpSpPr/>
          <p:nvPr/>
        </p:nvGrpSpPr>
        <p:grpSpPr>
          <a:xfrm>
            <a:off x="6675356" y="1676400"/>
            <a:ext cx="2163844" cy="1828800"/>
            <a:chOff x="6395140" y="1828800"/>
            <a:chExt cx="2163844" cy="1828800"/>
          </a:xfrm>
        </p:grpSpPr>
        <p:sp>
          <p:nvSpPr>
            <p:cNvPr id="4" name="7-Point Star 3"/>
            <p:cNvSpPr/>
            <p:nvPr/>
          </p:nvSpPr>
          <p:spPr>
            <a:xfrm>
              <a:off x="6395140" y="1828800"/>
              <a:ext cx="2163844" cy="1828800"/>
            </a:xfrm>
            <a:prstGeom prst="star7">
              <a:avLst/>
            </a:prstGeom>
            <a:solidFill>
              <a:schemeClr val="tx2"/>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791262" y="2143035"/>
              <a:ext cx="1371600" cy="1200329"/>
            </a:xfrm>
            <a:prstGeom prst="rect">
              <a:avLst/>
            </a:prstGeom>
            <a:noFill/>
          </p:spPr>
          <p:txBody>
            <a:bodyPr wrap="square" rtlCol="0">
              <a:spAutoFit/>
            </a:bodyPr>
            <a:lstStyle/>
            <a:p>
              <a:pPr algn="ctr"/>
              <a:r>
                <a:rPr lang="en-US" b="1" dirty="0">
                  <a:solidFill>
                    <a:schemeClr val="bg1"/>
                  </a:solidFill>
                </a:rPr>
                <a:t>See Media Plan Template pages 3-4</a:t>
              </a:r>
            </a:p>
          </p:txBody>
        </p:sp>
      </p:grpSp>
    </p:spTree>
    <p:extLst>
      <p:ext uri="{BB962C8B-B14F-4D97-AF65-F5344CB8AC3E}">
        <p14:creationId xmlns:p14="http://schemas.microsoft.com/office/powerpoint/2010/main" val="35812805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pPr algn="l"/>
            <a:r>
              <a:rPr lang="en-US" sz="3200" dirty="0"/>
              <a:t>Health Issues and Problems</a:t>
            </a:r>
          </a:p>
        </p:txBody>
      </p:sp>
      <p:sp>
        <p:nvSpPr>
          <p:cNvPr id="5" name="TextBox 4"/>
          <p:cNvSpPr txBox="1"/>
          <p:nvPr/>
        </p:nvSpPr>
        <p:spPr>
          <a:xfrm>
            <a:off x="4511512" y="6324600"/>
            <a:ext cx="4327688" cy="261610"/>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Centers for Disease Control and Prevention. 2014.</a:t>
            </a:r>
          </a:p>
        </p:txBody>
      </p:sp>
      <p:pic>
        <p:nvPicPr>
          <p:cNvPr id="10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057400"/>
            <a:ext cx="4029075" cy="3926845"/>
          </a:xfrm>
          <a:prstGeom prst="rect">
            <a:avLst/>
          </a:prstGeom>
          <a:ln>
            <a:noFill/>
          </a:ln>
          <a:effectLst>
            <a:outerShdw blurRad="292100" dist="139700" dir="2700000" algn="tl" rotWithShape="0">
              <a:srgbClr val="333333">
                <a:alpha val="65000"/>
              </a:srgbClr>
            </a:outerShdw>
          </a:effectLst>
        </p:spPr>
      </p:pic>
      <p:grpSp>
        <p:nvGrpSpPr>
          <p:cNvPr id="12" name="Group 11"/>
          <p:cNvGrpSpPr/>
          <p:nvPr/>
        </p:nvGrpSpPr>
        <p:grpSpPr>
          <a:xfrm>
            <a:off x="6675356" y="1676400"/>
            <a:ext cx="2163844" cy="1828800"/>
            <a:chOff x="6395140" y="1828800"/>
            <a:chExt cx="2163844" cy="1828800"/>
          </a:xfrm>
        </p:grpSpPr>
        <p:sp>
          <p:nvSpPr>
            <p:cNvPr id="13" name="7-Point Star 12"/>
            <p:cNvSpPr/>
            <p:nvPr/>
          </p:nvSpPr>
          <p:spPr>
            <a:xfrm>
              <a:off x="6395140" y="1828800"/>
              <a:ext cx="2163844" cy="1828800"/>
            </a:xfrm>
            <a:prstGeom prst="star7">
              <a:avLst/>
            </a:prstGeom>
            <a:solidFill>
              <a:schemeClr val="tx2"/>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791262" y="2143035"/>
              <a:ext cx="1371600" cy="1200329"/>
            </a:xfrm>
            <a:prstGeom prst="rect">
              <a:avLst/>
            </a:prstGeom>
            <a:noFill/>
          </p:spPr>
          <p:txBody>
            <a:bodyPr wrap="square" rtlCol="0">
              <a:spAutoFit/>
            </a:bodyPr>
            <a:lstStyle/>
            <a:p>
              <a:pPr algn="ctr"/>
              <a:r>
                <a:rPr lang="en-US" b="1" dirty="0">
                  <a:solidFill>
                    <a:schemeClr val="bg1"/>
                  </a:solidFill>
                </a:rPr>
                <a:t>See Media Plan Template page 4</a:t>
              </a:r>
            </a:p>
          </p:txBody>
        </p:sp>
      </p:grpSp>
      <p:graphicFrame>
        <p:nvGraphicFramePr>
          <p:cNvPr id="9" name="Table 8"/>
          <p:cNvGraphicFramePr>
            <a:graphicFrameLocks noGrp="1"/>
          </p:cNvGraphicFramePr>
          <p:nvPr/>
        </p:nvGraphicFramePr>
        <p:xfrm>
          <a:off x="152400" y="990600"/>
          <a:ext cx="8839200" cy="640080"/>
        </p:xfrm>
        <a:graphic>
          <a:graphicData uri="http://schemas.openxmlformats.org/drawingml/2006/table">
            <a:tbl>
              <a:tblPr firstRow="1" bandRow="1">
                <a:tableStyleId>{5C22544A-7EE6-4342-B048-85BDC9FD1C3A}</a:tableStyleId>
              </a:tblPr>
              <a:tblGrid>
                <a:gridCol w="1767840">
                  <a:extLst>
                    <a:ext uri="{9D8B030D-6E8A-4147-A177-3AD203B41FA5}">
                      <a16:colId xmlns:a16="http://schemas.microsoft.com/office/drawing/2014/main" val="20000"/>
                    </a:ext>
                  </a:extLst>
                </a:gridCol>
                <a:gridCol w="1767840">
                  <a:extLst>
                    <a:ext uri="{9D8B030D-6E8A-4147-A177-3AD203B41FA5}">
                      <a16:colId xmlns:a16="http://schemas.microsoft.com/office/drawing/2014/main" val="20001"/>
                    </a:ext>
                  </a:extLst>
                </a:gridCol>
                <a:gridCol w="1767840">
                  <a:extLst>
                    <a:ext uri="{9D8B030D-6E8A-4147-A177-3AD203B41FA5}">
                      <a16:colId xmlns:a16="http://schemas.microsoft.com/office/drawing/2014/main" val="20002"/>
                    </a:ext>
                  </a:extLst>
                </a:gridCol>
                <a:gridCol w="1767840">
                  <a:extLst>
                    <a:ext uri="{9D8B030D-6E8A-4147-A177-3AD203B41FA5}">
                      <a16:colId xmlns:a16="http://schemas.microsoft.com/office/drawing/2014/main" val="20003"/>
                    </a:ext>
                  </a:extLst>
                </a:gridCol>
                <a:gridCol w="1767840">
                  <a:extLst>
                    <a:ext uri="{9D8B030D-6E8A-4147-A177-3AD203B41FA5}">
                      <a16:colId xmlns:a16="http://schemas.microsoft.com/office/drawing/2014/main" val="20004"/>
                    </a:ext>
                  </a:extLst>
                </a:gridCol>
              </a:tblGrid>
              <a:tr h="370840">
                <a:tc>
                  <a:txBody>
                    <a:bodyPr/>
                    <a:lstStyle/>
                    <a:p>
                      <a:r>
                        <a:rPr lang="en-US" sz="1200" dirty="0">
                          <a:solidFill>
                            <a:srgbClr val="004065"/>
                          </a:solidFill>
                          <a:latin typeface="Century Gothic" panose="020B0502020202020204" pitchFamily="34" charset="0"/>
                        </a:rPr>
                        <a:t>1. Background and Justification</a:t>
                      </a:r>
                    </a:p>
                  </a:txBody>
                  <a:tcPr>
                    <a:solidFill>
                      <a:srgbClr val="FFC000"/>
                    </a:solidFill>
                  </a:tcPr>
                </a:tc>
                <a:tc>
                  <a:txBody>
                    <a:bodyPr/>
                    <a:lstStyle/>
                    <a:p>
                      <a:r>
                        <a:rPr lang="en-US" sz="1200" dirty="0">
                          <a:latin typeface="Century Gothic" panose="020B0502020202020204" pitchFamily="34" charset="0"/>
                        </a:rPr>
                        <a:t>2.</a:t>
                      </a:r>
                      <a:r>
                        <a:rPr lang="en-US" sz="1200" baseline="0" dirty="0">
                          <a:latin typeface="Century Gothic" panose="020B0502020202020204" pitchFamily="34" charset="0"/>
                        </a:rPr>
                        <a:t> Health, Behavioral and Communication Objectives</a:t>
                      </a:r>
                      <a:endParaRPr lang="en-US" sz="1200" dirty="0">
                        <a:latin typeface="Century Gothic" panose="020B0502020202020204" pitchFamily="34" charset="0"/>
                      </a:endParaRPr>
                    </a:p>
                  </a:txBody>
                  <a:tcPr>
                    <a:solidFill>
                      <a:srgbClr val="0096D6"/>
                    </a:solidFill>
                  </a:tcPr>
                </a:tc>
                <a:tc>
                  <a:txBody>
                    <a:bodyPr/>
                    <a:lstStyle/>
                    <a:p>
                      <a:r>
                        <a:rPr lang="en-US" sz="1200" dirty="0">
                          <a:latin typeface="Century Gothic" panose="020B0502020202020204" pitchFamily="34" charset="0"/>
                        </a:rPr>
                        <a:t>3. Audiences</a:t>
                      </a:r>
                    </a:p>
                  </a:txBody>
                  <a:tcPr>
                    <a:solidFill>
                      <a:srgbClr val="0096D6"/>
                    </a:solidFill>
                  </a:tcPr>
                </a:tc>
                <a:tc>
                  <a:txBody>
                    <a:bodyPr/>
                    <a:lstStyle/>
                    <a:p>
                      <a:r>
                        <a:rPr lang="en-US" sz="1200" dirty="0">
                          <a:latin typeface="Century Gothic" panose="020B0502020202020204" pitchFamily="34" charset="0"/>
                        </a:rPr>
                        <a:t>4. Media Plan</a:t>
                      </a:r>
                      <a:r>
                        <a:rPr lang="en-US" sz="1200" baseline="0" dirty="0">
                          <a:latin typeface="Century Gothic" panose="020B0502020202020204" pitchFamily="34" charset="0"/>
                        </a:rPr>
                        <a:t> Tactics and Timeline</a:t>
                      </a:r>
                      <a:endParaRPr lang="en-US" sz="1200" dirty="0">
                        <a:latin typeface="Century Gothic" panose="020B0502020202020204" pitchFamily="34" charset="0"/>
                      </a:endParaRPr>
                    </a:p>
                  </a:txBody>
                  <a:tcPr>
                    <a:solidFill>
                      <a:srgbClr val="0096D6"/>
                    </a:solidFill>
                  </a:tcPr>
                </a:tc>
                <a:tc>
                  <a:txBody>
                    <a:bodyPr/>
                    <a:lstStyle/>
                    <a:p>
                      <a:r>
                        <a:rPr lang="en-US" sz="1200" dirty="0">
                          <a:latin typeface="Century Gothic" panose="020B0502020202020204" pitchFamily="34" charset="0"/>
                        </a:rPr>
                        <a:t>5. Evaluation</a:t>
                      </a:r>
                    </a:p>
                  </a:txBody>
                  <a:tcPr>
                    <a:solidFill>
                      <a:srgbClr val="0096D6"/>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4156300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304800" y="1752600"/>
          <a:ext cx="8534400" cy="4830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pPr algn="l"/>
            <a:r>
              <a:rPr lang="en-US" dirty="0"/>
              <a:t>Theories of Communication</a:t>
            </a:r>
          </a:p>
        </p:txBody>
      </p:sp>
      <p:graphicFrame>
        <p:nvGraphicFramePr>
          <p:cNvPr id="5" name="Table 4"/>
          <p:cNvGraphicFramePr>
            <a:graphicFrameLocks noGrp="1"/>
          </p:cNvGraphicFramePr>
          <p:nvPr/>
        </p:nvGraphicFramePr>
        <p:xfrm>
          <a:off x="152400" y="990600"/>
          <a:ext cx="8839200" cy="640080"/>
        </p:xfrm>
        <a:graphic>
          <a:graphicData uri="http://schemas.openxmlformats.org/drawingml/2006/table">
            <a:tbl>
              <a:tblPr firstRow="1" bandRow="1">
                <a:tableStyleId>{5C22544A-7EE6-4342-B048-85BDC9FD1C3A}</a:tableStyleId>
              </a:tblPr>
              <a:tblGrid>
                <a:gridCol w="1767840">
                  <a:extLst>
                    <a:ext uri="{9D8B030D-6E8A-4147-A177-3AD203B41FA5}">
                      <a16:colId xmlns:a16="http://schemas.microsoft.com/office/drawing/2014/main" val="20000"/>
                    </a:ext>
                  </a:extLst>
                </a:gridCol>
                <a:gridCol w="1767840">
                  <a:extLst>
                    <a:ext uri="{9D8B030D-6E8A-4147-A177-3AD203B41FA5}">
                      <a16:colId xmlns:a16="http://schemas.microsoft.com/office/drawing/2014/main" val="20001"/>
                    </a:ext>
                  </a:extLst>
                </a:gridCol>
                <a:gridCol w="1767840">
                  <a:extLst>
                    <a:ext uri="{9D8B030D-6E8A-4147-A177-3AD203B41FA5}">
                      <a16:colId xmlns:a16="http://schemas.microsoft.com/office/drawing/2014/main" val="20002"/>
                    </a:ext>
                  </a:extLst>
                </a:gridCol>
                <a:gridCol w="1767840">
                  <a:extLst>
                    <a:ext uri="{9D8B030D-6E8A-4147-A177-3AD203B41FA5}">
                      <a16:colId xmlns:a16="http://schemas.microsoft.com/office/drawing/2014/main" val="20003"/>
                    </a:ext>
                  </a:extLst>
                </a:gridCol>
                <a:gridCol w="1767840">
                  <a:extLst>
                    <a:ext uri="{9D8B030D-6E8A-4147-A177-3AD203B41FA5}">
                      <a16:colId xmlns:a16="http://schemas.microsoft.com/office/drawing/2014/main" val="20004"/>
                    </a:ext>
                  </a:extLst>
                </a:gridCol>
              </a:tblGrid>
              <a:tr h="370840">
                <a:tc>
                  <a:txBody>
                    <a:bodyPr/>
                    <a:lstStyle/>
                    <a:p>
                      <a:r>
                        <a:rPr lang="en-US" sz="1200" dirty="0">
                          <a:latin typeface="Century Gothic" panose="020B0502020202020204" pitchFamily="34" charset="0"/>
                        </a:rPr>
                        <a:t>1. Background and Justification</a:t>
                      </a:r>
                    </a:p>
                  </a:txBody>
                  <a:tcPr>
                    <a:solidFill>
                      <a:srgbClr val="0096D6"/>
                    </a:solidFill>
                  </a:tcPr>
                </a:tc>
                <a:tc>
                  <a:txBody>
                    <a:bodyPr/>
                    <a:lstStyle/>
                    <a:p>
                      <a:r>
                        <a:rPr lang="en-US" sz="1200" dirty="0">
                          <a:solidFill>
                            <a:srgbClr val="004065"/>
                          </a:solidFill>
                          <a:latin typeface="Century Gothic" panose="020B0502020202020204" pitchFamily="34" charset="0"/>
                        </a:rPr>
                        <a:t>2.</a:t>
                      </a:r>
                      <a:r>
                        <a:rPr lang="en-US" sz="1200" baseline="0" dirty="0">
                          <a:solidFill>
                            <a:srgbClr val="004065"/>
                          </a:solidFill>
                          <a:latin typeface="Century Gothic" panose="020B0502020202020204" pitchFamily="34" charset="0"/>
                        </a:rPr>
                        <a:t> Health, Behavioral and Communication Objectives</a:t>
                      </a:r>
                      <a:endParaRPr lang="en-US" sz="1200" dirty="0">
                        <a:solidFill>
                          <a:srgbClr val="004065"/>
                        </a:solidFill>
                        <a:latin typeface="Century Gothic" panose="020B0502020202020204" pitchFamily="34" charset="0"/>
                      </a:endParaRPr>
                    </a:p>
                  </a:txBody>
                  <a:tcPr>
                    <a:solidFill>
                      <a:srgbClr val="FFC000"/>
                    </a:solidFill>
                  </a:tcPr>
                </a:tc>
                <a:tc>
                  <a:txBody>
                    <a:bodyPr/>
                    <a:lstStyle/>
                    <a:p>
                      <a:r>
                        <a:rPr lang="en-US" sz="1200" dirty="0">
                          <a:latin typeface="Century Gothic" panose="020B0502020202020204" pitchFamily="34" charset="0"/>
                        </a:rPr>
                        <a:t>3. Audiences</a:t>
                      </a:r>
                    </a:p>
                  </a:txBody>
                  <a:tcPr>
                    <a:solidFill>
                      <a:srgbClr val="0096D6"/>
                    </a:solidFill>
                  </a:tcPr>
                </a:tc>
                <a:tc>
                  <a:txBody>
                    <a:bodyPr/>
                    <a:lstStyle/>
                    <a:p>
                      <a:r>
                        <a:rPr lang="en-US" sz="1200" dirty="0">
                          <a:latin typeface="Century Gothic" panose="020B0502020202020204" pitchFamily="34" charset="0"/>
                        </a:rPr>
                        <a:t>4. Media Plan</a:t>
                      </a:r>
                      <a:r>
                        <a:rPr lang="en-US" sz="1200" baseline="0" dirty="0">
                          <a:latin typeface="Century Gothic" panose="020B0502020202020204" pitchFamily="34" charset="0"/>
                        </a:rPr>
                        <a:t> Tactics and Timeline</a:t>
                      </a:r>
                      <a:endParaRPr lang="en-US" sz="1200" dirty="0">
                        <a:latin typeface="Century Gothic" panose="020B0502020202020204" pitchFamily="34" charset="0"/>
                      </a:endParaRPr>
                    </a:p>
                  </a:txBody>
                  <a:tcPr>
                    <a:solidFill>
                      <a:srgbClr val="0096D6"/>
                    </a:solidFill>
                  </a:tcPr>
                </a:tc>
                <a:tc>
                  <a:txBody>
                    <a:bodyPr/>
                    <a:lstStyle/>
                    <a:p>
                      <a:r>
                        <a:rPr lang="en-US" sz="1200" dirty="0">
                          <a:latin typeface="Century Gothic" panose="020B0502020202020204" pitchFamily="34" charset="0"/>
                        </a:rPr>
                        <a:t>5.</a:t>
                      </a:r>
                      <a:r>
                        <a:rPr lang="en-US" sz="1200" baseline="0" dirty="0">
                          <a:latin typeface="Century Gothic" panose="020B0502020202020204" pitchFamily="34" charset="0"/>
                        </a:rPr>
                        <a:t> Evaluation </a:t>
                      </a:r>
                      <a:endParaRPr lang="en-US" sz="1200" dirty="0">
                        <a:latin typeface="Century Gothic" panose="020B0502020202020204" pitchFamily="34" charset="0"/>
                      </a:endParaRPr>
                    </a:p>
                  </a:txBody>
                  <a:tcPr>
                    <a:solidFill>
                      <a:srgbClr val="0096D6"/>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3531537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457200" y="1752600"/>
            <a:ext cx="8305800" cy="4648200"/>
          </a:xfrm>
        </p:spPr>
        <p:txBody>
          <a:bodyPr>
            <a:normAutofit/>
          </a:bodyPr>
          <a:lstStyle/>
          <a:p>
            <a:pPr marL="0" indent="0">
              <a:spcBef>
                <a:spcPts val="600"/>
              </a:spcBef>
              <a:spcAft>
                <a:spcPts val="600"/>
              </a:spcAft>
              <a:buNone/>
            </a:pPr>
            <a:r>
              <a:rPr lang="en-US" sz="2400" dirty="0">
                <a:solidFill>
                  <a:srgbClr val="0096D6"/>
                </a:solidFill>
                <a:latin typeface="Century Gothic" panose="020B0502020202020204" pitchFamily="34" charset="0"/>
              </a:rPr>
              <a:t>Health Objectives</a:t>
            </a:r>
          </a:p>
          <a:p>
            <a:pPr marL="0" indent="0">
              <a:spcBef>
                <a:spcPts val="600"/>
              </a:spcBef>
              <a:spcAft>
                <a:spcPts val="600"/>
              </a:spcAft>
              <a:buNone/>
            </a:pPr>
            <a:r>
              <a:rPr lang="en-US" dirty="0"/>
              <a:t>	Health outcomes</a:t>
            </a:r>
            <a:endParaRPr lang="en-US" sz="2400" dirty="0">
              <a:solidFill>
                <a:srgbClr val="004065"/>
              </a:solidFill>
              <a:latin typeface="Century Gothic" panose="020B0502020202020204" pitchFamily="34" charset="0"/>
            </a:endParaRPr>
          </a:p>
          <a:p>
            <a:pPr marL="0" indent="0">
              <a:spcBef>
                <a:spcPts val="600"/>
              </a:spcBef>
              <a:spcAft>
                <a:spcPts val="600"/>
              </a:spcAft>
              <a:buNone/>
            </a:pPr>
            <a:r>
              <a:rPr lang="en-US" sz="2400" dirty="0">
                <a:solidFill>
                  <a:srgbClr val="0096D6"/>
                </a:solidFill>
                <a:latin typeface="Century Gothic" panose="020B0502020202020204" pitchFamily="34" charset="0"/>
              </a:rPr>
              <a:t>Behavioral Objectives</a:t>
            </a:r>
          </a:p>
          <a:p>
            <a:pPr marL="0" indent="0">
              <a:spcBef>
                <a:spcPts val="600"/>
              </a:spcBef>
              <a:spcAft>
                <a:spcPts val="600"/>
              </a:spcAft>
              <a:buNone/>
            </a:pPr>
            <a:r>
              <a:rPr lang="en-US" dirty="0"/>
              <a:t>	Changes in actions</a:t>
            </a:r>
            <a:endParaRPr lang="en-US" sz="2400" dirty="0">
              <a:solidFill>
                <a:srgbClr val="004065"/>
              </a:solidFill>
              <a:latin typeface="Century Gothic" panose="020B0502020202020204" pitchFamily="34" charset="0"/>
            </a:endParaRPr>
          </a:p>
          <a:p>
            <a:pPr marL="0" indent="0">
              <a:spcBef>
                <a:spcPts val="600"/>
              </a:spcBef>
              <a:spcAft>
                <a:spcPts val="600"/>
              </a:spcAft>
              <a:buNone/>
            </a:pPr>
            <a:r>
              <a:rPr lang="en-US" sz="2400" dirty="0">
                <a:solidFill>
                  <a:srgbClr val="0096D6"/>
                </a:solidFill>
                <a:latin typeface="Century Gothic" panose="020B0502020202020204" pitchFamily="34" charset="0"/>
              </a:rPr>
              <a:t>Communication Objectives</a:t>
            </a:r>
          </a:p>
          <a:p>
            <a:pPr marL="0" indent="0">
              <a:spcBef>
                <a:spcPts val="600"/>
              </a:spcBef>
              <a:spcAft>
                <a:spcPts val="600"/>
              </a:spcAft>
              <a:buNone/>
            </a:pPr>
            <a:r>
              <a:rPr lang="en-US" dirty="0"/>
              <a:t>	Changes in awareness, knowledge, 	perceptions, beliefs and confidence/efficacy</a:t>
            </a:r>
            <a:endParaRPr lang="en-US" sz="2400" dirty="0">
              <a:solidFill>
                <a:srgbClr val="004065"/>
              </a:solidFill>
              <a:latin typeface="Century Gothic" panose="020B0502020202020204" pitchFamily="34" charset="0"/>
            </a:endParaRPr>
          </a:p>
        </p:txBody>
      </p:sp>
      <p:sp>
        <p:nvSpPr>
          <p:cNvPr id="2" name="Title 1"/>
          <p:cNvSpPr>
            <a:spLocks noGrp="1"/>
          </p:cNvSpPr>
          <p:nvPr>
            <p:ph type="title"/>
          </p:nvPr>
        </p:nvSpPr>
        <p:spPr/>
        <p:txBody>
          <a:bodyPr vert="horz" lIns="91440" tIns="45720" rIns="91440" bIns="45720" rtlCol="0" anchor="ctr">
            <a:noAutofit/>
          </a:bodyPr>
          <a:lstStyle/>
          <a:p>
            <a:pPr algn="l"/>
            <a:r>
              <a:rPr lang="en-US" sz="2800" dirty="0"/>
              <a:t>Health, Behavioral and Communication Objectives</a:t>
            </a:r>
          </a:p>
        </p:txBody>
      </p:sp>
      <p:grpSp>
        <p:nvGrpSpPr>
          <p:cNvPr id="5" name="Group 4"/>
          <p:cNvGrpSpPr/>
          <p:nvPr/>
        </p:nvGrpSpPr>
        <p:grpSpPr>
          <a:xfrm>
            <a:off x="6675356" y="1676400"/>
            <a:ext cx="2163844" cy="1828800"/>
            <a:chOff x="6395140" y="1828800"/>
            <a:chExt cx="2163844" cy="1828800"/>
          </a:xfrm>
        </p:grpSpPr>
        <p:sp>
          <p:nvSpPr>
            <p:cNvPr id="6" name="7-Point Star 5"/>
            <p:cNvSpPr/>
            <p:nvPr/>
          </p:nvSpPr>
          <p:spPr>
            <a:xfrm>
              <a:off x="6395140" y="1828800"/>
              <a:ext cx="2163844" cy="1828800"/>
            </a:xfrm>
            <a:prstGeom prst="star7">
              <a:avLst/>
            </a:prstGeom>
            <a:solidFill>
              <a:schemeClr val="tx2"/>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791262" y="2143035"/>
              <a:ext cx="1371600" cy="1200329"/>
            </a:xfrm>
            <a:prstGeom prst="rect">
              <a:avLst/>
            </a:prstGeom>
            <a:noFill/>
          </p:spPr>
          <p:txBody>
            <a:bodyPr wrap="square" rtlCol="0">
              <a:spAutoFit/>
            </a:bodyPr>
            <a:lstStyle/>
            <a:p>
              <a:pPr algn="ctr"/>
              <a:r>
                <a:rPr lang="en-US" b="1" dirty="0">
                  <a:solidFill>
                    <a:schemeClr val="bg1"/>
                  </a:solidFill>
                </a:rPr>
                <a:t>See Media Plan Template page 5</a:t>
              </a:r>
            </a:p>
          </p:txBody>
        </p:sp>
      </p:grpSp>
      <p:graphicFrame>
        <p:nvGraphicFramePr>
          <p:cNvPr id="8" name="Table 7"/>
          <p:cNvGraphicFramePr>
            <a:graphicFrameLocks noGrp="1"/>
          </p:cNvGraphicFramePr>
          <p:nvPr/>
        </p:nvGraphicFramePr>
        <p:xfrm>
          <a:off x="152400" y="990600"/>
          <a:ext cx="8839200" cy="640080"/>
        </p:xfrm>
        <a:graphic>
          <a:graphicData uri="http://schemas.openxmlformats.org/drawingml/2006/table">
            <a:tbl>
              <a:tblPr firstRow="1" bandRow="1">
                <a:tableStyleId>{5C22544A-7EE6-4342-B048-85BDC9FD1C3A}</a:tableStyleId>
              </a:tblPr>
              <a:tblGrid>
                <a:gridCol w="1767840">
                  <a:extLst>
                    <a:ext uri="{9D8B030D-6E8A-4147-A177-3AD203B41FA5}">
                      <a16:colId xmlns:a16="http://schemas.microsoft.com/office/drawing/2014/main" val="20000"/>
                    </a:ext>
                  </a:extLst>
                </a:gridCol>
                <a:gridCol w="1767840">
                  <a:extLst>
                    <a:ext uri="{9D8B030D-6E8A-4147-A177-3AD203B41FA5}">
                      <a16:colId xmlns:a16="http://schemas.microsoft.com/office/drawing/2014/main" val="20001"/>
                    </a:ext>
                  </a:extLst>
                </a:gridCol>
                <a:gridCol w="1767840">
                  <a:extLst>
                    <a:ext uri="{9D8B030D-6E8A-4147-A177-3AD203B41FA5}">
                      <a16:colId xmlns:a16="http://schemas.microsoft.com/office/drawing/2014/main" val="20002"/>
                    </a:ext>
                  </a:extLst>
                </a:gridCol>
                <a:gridCol w="1767840">
                  <a:extLst>
                    <a:ext uri="{9D8B030D-6E8A-4147-A177-3AD203B41FA5}">
                      <a16:colId xmlns:a16="http://schemas.microsoft.com/office/drawing/2014/main" val="20003"/>
                    </a:ext>
                  </a:extLst>
                </a:gridCol>
                <a:gridCol w="1767840">
                  <a:extLst>
                    <a:ext uri="{9D8B030D-6E8A-4147-A177-3AD203B41FA5}">
                      <a16:colId xmlns:a16="http://schemas.microsoft.com/office/drawing/2014/main" val="20004"/>
                    </a:ext>
                  </a:extLst>
                </a:gridCol>
              </a:tblGrid>
              <a:tr h="370840">
                <a:tc>
                  <a:txBody>
                    <a:bodyPr/>
                    <a:lstStyle/>
                    <a:p>
                      <a:r>
                        <a:rPr lang="en-US" sz="1200" dirty="0">
                          <a:latin typeface="Century Gothic" panose="020B0502020202020204" pitchFamily="34" charset="0"/>
                        </a:rPr>
                        <a:t>1. Background and Justification</a:t>
                      </a:r>
                    </a:p>
                  </a:txBody>
                  <a:tcPr>
                    <a:solidFill>
                      <a:srgbClr val="0096D6"/>
                    </a:solidFill>
                  </a:tcPr>
                </a:tc>
                <a:tc>
                  <a:txBody>
                    <a:bodyPr/>
                    <a:lstStyle/>
                    <a:p>
                      <a:r>
                        <a:rPr lang="en-US" sz="1200" dirty="0">
                          <a:solidFill>
                            <a:srgbClr val="004065"/>
                          </a:solidFill>
                          <a:latin typeface="Century Gothic" panose="020B0502020202020204" pitchFamily="34" charset="0"/>
                        </a:rPr>
                        <a:t>2.</a:t>
                      </a:r>
                      <a:r>
                        <a:rPr lang="en-US" sz="1200" baseline="0" dirty="0">
                          <a:solidFill>
                            <a:srgbClr val="004065"/>
                          </a:solidFill>
                          <a:latin typeface="Century Gothic" panose="020B0502020202020204" pitchFamily="34" charset="0"/>
                        </a:rPr>
                        <a:t> Health, Behavioral and Communication Objectives</a:t>
                      </a:r>
                      <a:endParaRPr lang="en-US" sz="1200" dirty="0">
                        <a:solidFill>
                          <a:srgbClr val="004065"/>
                        </a:solidFill>
                        <a:latin typeface="Century Gothic" panose="020B0502020202020204" pitchFamily="34" charset="0"/>
                      </a:endParaRPr>
                    </a:p>
                  </a:txBody>
                  <a:tcPr>
                    <a:solidFill>
                      <a:srgbClr val="FFC000"/>
                    </a:solidFill>
                  </a:tcPr>
                </a:tc>
                <a:tc>
                  <a:txBody>
                    <a:bodyPr/>
                    <a:lstStyle/>
                    <a:p>
                      <a:r>
                        <a:rPr lang="en-US" sz="1200" dirty="0">
                          <a:latin typeface="Century Gothic" panose="020B0502020202020204" pitchFamily="34" charset="0"/>
                        </a:rPr>
                        <a:t>3. Audiences</a:t>
                      </a:r>
                    </a:p>
                  </a:txBody>
                  <a:tcPr>
                    <a:solidFill>
                      <a:srgbClr val="0096D6"/>
                    </a:solidFill>
                  </a:tcPr>
                </a:tc>
                <a:tc>
                  <a:txBody>
                    <a:bodyPr/>
                    <a:lstStyle/>
                    <a:p>
                      <a:r>
                        <a:rPr lang="en-US" sz="1200" dirty="0">
                          <a:latin typeface="Century Gothic" panose="020B0502020202020204" pitchFamily="34" charset="0"/>
                        </a:rPr>
                        <a:t>4. Media Plan</a:t>
                      </a:r>
                      <a:r>
                        <a:rPr lang="en-US" sz="1200" baseline="0" dirty="0">
                          <a:latin typeface="Century Gothic" panose="020B0502020202020204" pitchFamily="34" charset="0"/>
                        </a:rPr>
                        <a:t> Tactics and Timeline</a:t>
                      </a:r>
                      <a:endParaRPr lang="en-US" sz="1200" dirty="0">
                        <a:latin typeface="Century Gothic" panose="020B0502020202020204" pitchFamily="34" charset="0"/>
                      </a:endParaRPr>
                    </a:p>
                  </a:txBody>
                  <a:tcPr>
                    <a:solidFill>
                      <a:srgbClr val="0096D6"/>
                    </a:solidFill>
                  </a:tcPr>
                </a:tc>
                <a:tc>
                  <a:txBody>
                    <a:bodyPr/>
                    <a:lstStyle/>
                    <a:p>
                      <a:r>
                        <a:rPr lang="en-US" sz="1200" dirty="0">
                          <a:latin typeface="Century Gothic" panose="020B0502020202020204" pitchFamily="34" charset="0"/>
                        </a:rPr>
                        <a:t>5.</a:t>
                      </a:r>
                      <a:r>
                        <a:rPr lang="en-US" sz="1200" baseline="0" dirty="0">
                          <a:latin typeface="Century Gothic" panose="020B0502020202020204" pitchFamily="34" charset="0"/>
                        </a:rPr>
                        <a:t> Evaluation </a:t>
                      </a:r>
                      <a:endParaRPr lang="en-US" sz="1200" dirty="0">
                        <a:latin typeface="Century Gothic" panose="020B0502020202020204" pitchFamily="34" charset="0"/>
                      </a:endParaRPr>
                    </a:p>
                  </a:txBody>
                  <a:tcPr>
                    <a:solidFill>
                      <a:srgbClr val="0096D6"/>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0864163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pPr algn="l"/>
            <a:r>
              <a:rPr lang="en-US" sz="2800" dirty="0"/>
              <a:t>S.M.A.R.T. Objectives</a:t>
            </a:r>
          </a:p>
        </p:txBody>
      </p:sp>
      <p:pic>
        <p:nvPicPr>
          <p:cNvPr id="10" name="Picture 2">
            <a:extLst>
              <a:ext uri="{FF2B5EF4-FFF2-40B4-BE49-F238E27FC236}">
                <a16:creationId xmlns:a16="http://schemas.microsoft.com/office/drawing/2014/main" id="{D3EF07B1-40C3-CF1D-FA78-3F9D332C93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016065"/>
            <a:ext cx="6773865" cy="4825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1637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50158" y="-95250"/>
            <a:ext cx="6324600" cy="1143000"/>
          </a:xfrm>
        </p:spPr>
        <p:txBody>
          <a:bodyPr>
            <a:normAutofit/>
          </a:bodyPr>
          <a:lstStyle/>
          <a:p>
            <a:pPr algn="l"/>
            <a:r>
              <a:rPr lang="en-US" b="1" dirty="0">
                <a:solidFill>
                  <a:schemeClr val="bg1"/>
                </a:solidFill>
                <a:latin typeface="Century Gothic" panose="020B0502020202020204" pitchFamily="34" charset="0"/>
              </a:rPr>
              <a:t>Communication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pic>
        <p:nvPicPr>
          <p:cNvPr id="1026" name="Picture 2" descr="Photo-transactional_model_of_communic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87066" y="2406313"/>
            <a:ext cx="5447689" cy="35249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511512" y="6324600"/>
            <a:ext cx="4327688" cy="261610"/>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National Communication Association. </a:t>
            </a:r>
            <a:r>
              <a:rPr lang="en-US" sz="1050" dirty="0" err="1">
                <a:solidFill>
                  <a:schemeClr val="bg1">
                    <a:lumMod val="50000"/>
                  </a:schemeClr>
                </a:solidFill>
                <a:latin typeface="Century Gothic" panose="020B0502020202020204" pitchFamily="34" charset="0"/>
              </a:rPr>
              <a:t>N.d.</a:t>
            </a:r>
            <a:endParaRPr lang="en-US" sz="1050" dirty="0">
              <a:solidFill>
                <a:schemeClr val="bg1">
                  <a:lumMod val="50000"/>
                </a:schemeClr>
              </a:solidFill>
              <a:latin typeface="Century Gothic" panose="020B0502020202020204" pitchFamily="34" charset="0"/>
            </a:endParaRPr>
          </a:p>
        </p:txBody>
      </p:sp>
      <p:pic>
        <p:nvPicPr>
          <p:cNvPr id="1027" name="Picture 3" descr="\\SMHS-DFS.ead.gwu.edu\SMHS\GROUPS\gwci\IStock Images\Comm Slide Images\people communication concep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6518" y="2743200"/>
            <a:ext cx="2819400" cy="28194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219200" y="1219200"/>
            <a:ext cx="7239000" cy="1015663"/>
          </a:xfrm>
          <a:prstGeom prst="rect">
            <a:avLst/>
          </a:prstGeom>
          <a:noFill/>
        </p:spPr>
        <p:txBody>
          <a:bodyPr wrap="square" rtlCol="0">
            <a:spAutoFit/>
          </a:bodyPr>
          <a:lstStyle/>
          <a:p>
            <a:r>
              <a:rPr lang="en-US" sz="2000" dirty="0">
                <a:solidFill>
                  <a:srgbClr val="004065"/>
                </a:solidFill>
                <a:latin typeface="Century Gothic" panose="020B0502020202020204" pitchFamily="34" charset="0"/>
              </a:rPr>
              <a:t>Collaborative and ongoing message exchange between individuals, or an individual and a group of individuals, with the goal of understanding each other”</a:t>
            </a:r>
          </a:p>
        </p:txBody>
      </p:sp>
      <p:pic>
        <p:nvPicPr>
          <p:cNvPr id="12" name="Picture 2" descr="\\SMHS-DFS.ead.gwu.edu\SMHS\GROUPS\gwci\IStock Images\Comm Slide Images\QuotationMark.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 y="987547"/>
            <a:ext cx="880608" cy="697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56407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152400" y="990600"/>
          <a:ext cx="8839200" cy="640080"/>
        </p:xfrm>
        <a:graphic>
          <a:graphicData uri="http://schemas.openxmlformats.org/drawingml/2006/table">
            <a:tbl>
              <a:tblPr firstRow="1" bandRow="1">
                <a:tableStyleId>{5C22544A-7EE6-4342-B048-85BDC9FD1C3A}</a:tableStyleId>
              </a:tblPr>
              <a:tblGrid>
                <a:gridCol w="1767840">
                  <a:extLst>
                    <a:ext uri="{9D8B030D-6E8A-4147-A177-3AD203B41FA5}">
                      <a16:colId xmlns:a16="http://schemas.microsoft.com/office/drawing/2014/main" val="20000"/>
                    </a:ext>
                  </a:extLst>
                </a:gridCol>
                <a:gridCol w="1767840">
                  <a:extLst>
                    <a:ext uri="{9D8B030D-6E8A-4147-A177-3AD203B41FA5}">
                      <a16:colId xmlns:a16="http://schemas.microsoft.com/office/drawing/2014/main" val="20001"/>
                    </a:ext>
                  </a:extLst>
                </a:gridCol>
                <a:gridCol w="1767840">
                  <a:extLst>
                    <a:ext uri="{9D8B030D-6E8A-4147-A177-3AD203B41FA5}">
                      <a16:colId xmlns:a16="http://schemas.microsoft.com/office/drawing/2014/main" val="20002"/>
                    </a:ext>
                  </a:extLst>
                </a:gridCol>
                <a:gridCol w="1767840">
                  <a:extLst>
                    <a:ext uri="{9D8B030D-6E8A-4147-A177-3AD203B41FA5}">
                      <a16:colId xmlns:a16="http://schemas.microsoft.com/office/drawing/2014/main" val="20003"/>
                    </a:ext>
                  </a:extLst>
                </a:gridCol>
                <a:gridCol w="1767840">
                  <a:extLst>
                    <a:ext uri="{9D8B030D-6E8A-4147-A177-3AD203B41FA5}">
                      <a16:colId xmlns:a16="http://schemas.microsoft.com/office/drawing/2014/main" val="20004"/>
                    </a:ext>
                  </a:extLst>
                </a:gridCol>
              </a:tblGrid>
              <a:tr h="370840">
                <a:tc>
                  <a:txBody>
                    <a:bodyPr/>
                    <a:lstStyle/>
                    <a:p>
                      <a:r>
                        <a:rPr lang="en-US" sz="1200" dirty="0">
                          <a:latin typeface="Century Gothic" panose="020B0502020202020204" pitchFamily="34" charset="0"/>
                        </a:rPr>
                        <a:t>1. Background and Justification</a:t>
                      </a:r>
                    </a:p>
                  </a:txBody>
                  <a:tcPr>
                    <a:solidFill>
                      <a:srgbClr val="0096D6"/>
                    </a:solidFill>
                  </a:tcPr>
                </a:tc>
                <a:tc>
                  <a:txBody>
                    <a:bodyPr/>
                    <a:lstStyle/>
                    <a:p>
                      <a:r>
                        <a:rPr lang="en-US" sz="1200" dirty="0">
                          <a:solidFill>
                            <a:srgbClr val="004065"/>
                          </a:solidFill>
                          <a:latin typeface="Century Gothic" panose="020B0502020202020204" pitchFamily="34" charset="0"/>
                        </a:rPr>
                        <a:t>2.</a:t>
                      </a:r>
                      <a:r>
                        <a:rPr lang="en-US" sz="1200" baseline="0" dirty="0">
                          <a:solidFill>
                            <a:srgbClr val="004065"/>
                          </a:solidFill>
                          <a:latin typeface="Century Gothic" panose="020B0502020202020204" pitchFamily="34" charset="0"/>
                        </a:rPr>
                        <a:t> Health, Behavioral and Communication Objectives</a:t>
                      </a:r>
                      <a:endParaRPr lang="en-US" sz="1200" dirty="0">
                        <a:solidFill>
                          <a:srgbClr val="004065"/>
                        </a:solidFill>
                        <a:latin typeface="Century Gothic" panose="020B0502020202020204" pitchFamily="34" charset="0"/>
                      </a:endParaRPr>
                    </a:p>
                  </a:txBody>
                  <a:tcPr>
                    <a:solidFill>
                      <a:srgbClr val="FFC000"/>
                    </a:solidFill>
                  </a:tcPr>
                </a:tc>
                <a:tc>
                  <a:txBody>
                    <a:bodyPr/>
                    <a:lstStyle/>
                    <a:p>
                      <a:r>
                        <a:rPr lang="en-US" sz="1200" dirty="0">
                          <a:latin typeface="Century Gothic" panose="020B0502020202020204" pitchFamily="34" charset="0"/>
                        </a:rPr>
                        <a:t>3. Audiences</a:t>
                      </a:r>
                    </a:p>
                  </a:txBody>
                  <a:tcPr>
                    <a:solidFill>
                      <a:srgbClr val="0096D6"/>
                    </a:solidFill>
                  </a:tcPr>
                </a:tc>
                <a:tc>
                  <a:txBody>
                    <a:bodyPr/>
                    <a:lstStyle/>
                    <a:p>
                      <a:r>
                        <a:rPr lang="en-US" sz="1200" dirty="0">
                          <a:latin typeface="Century Gothic" panose="020B0502020202020204" pitchFamily="34" charset="0"/>
                        </a:rPr>
                        <a:t>4. Media Plan</a:t>
                      </a:r>
                      <a:r>
                        <a:rPr lang="en-US" sz="1200" baseline="0" dirty="0">
                          <a:latin typeface="Century Gothic" panose="020B0502020202020204" pitchFamily="34" charset="0"/>
                        </a:rPr>
                        <a:t> Tactics and Timeline</a:t>
                      </a:r>
                      <a:endParaRPr lang="en-US" sz="1200" dirty="0">
                        <a:latin typeface="Century Gothic" panose="020B0502020202020204" pitchFamily="34" charset="0"/>
                      </a:endParaRPr>
                    </a:p>
                  </a:txBody>
                  <a:tcPr>
                    <a:solidFill>
                      <a:srgbClr val="0096D6"/>
                    </a:solidFill>
                  </a:tcPr>
                </a:tc>
                <a:tc>
                  <a:txBody>
                    <a:bodyPr/>
                    <a:lstStyle/>
                    <a:p>
                      <a:r>
                        <a:rPr lang="en-US" sz="1200" dirty="0">
                          <a:latin typeface="Century Gothic" panose="020B0502020202020204" pitchFamily="34" charset="0"/>
                        </a:rPr>
                        <a:t>5.</a:t>
                      </a:r>
                      <a:r>
                        <a:rPr lang="en-US" sz="1200" baseline="0" dirty="0">
                          <a:latin typeface="Century Gothic" panose="020B0502020202020204" pitchFamily="34" charset="0"/>
                        </a:rPr>
                        <a:t> Evaluation </a:t>
                      </a:r>
                      <a:endParaRPr lang="en-US" sz="1200" dirty="0">
                        <a:latin typeface="Century Gothic" panose="020B0502020202020204" pitchFamily="34" charset="0"/>
                      </a:endParaRPr>
                    </a:p>
                  </a:txBody>
                  <a:tcPr>
                    <a:solidFill>
                      <a:srgbClr val="0096D6"/>
                    </a:solidFill>
                  </a:tcPr>
                </a:tc>
                <a:extLst>
                  <a:ext uri="{0D108BD9-81ED-4DB2-BD59-A6C34878D82A}">
                    <a16:rowId xmlns:a16="http://schemas.microsoft.com/office/drawing/2014/main" val="10000"/>
                  </a:ext>
                </a:extLst>
              </a:tr>
            </a:tbl>
          </a:graphicData>
        </a:graphic>
      </p:graphicFrame>
      <p:sp>
        <p:nvSpPr>
          <p:cNvPr id="3" name="Title 2"/>
          <p:cNvSpPr>
            <a:spLocks noGrp="1"/>
          </p:cNvSpPr>
          <p:nvPr>
            <p:ph type="title"/>
          </p:nvPr>
        </p:nvSpPr>
        <p:spPr/>
        <p:txBody>
          <a:bodyPr/>
          <a:lstStyle/>
          <a:p>
            <a:pPr algn="l"/>
            <a:r>
              <a:rPr lang="en-US" dirty="0"/>
              <a:t>S.M.A.R.T. Objectives</a:t>
            </a:r>
          </a:p>
        </p:txBody>
      </p:sp>
      <p:sp>
        <p:nvSpPr>
          <p:cNvPr id="4" name="Content Placeholder 2"/>
          <p:cNvSpPr txBox="1">
            <a:spLocks/>
          </p:cNvSpPr>
          <p:nvPr/>
        </p:nvSpPr>
        <p:spPr>
          <a:xfrm>
            <a:off x="221673" y="1752600"/>
            <a:ext cx="8229600" cy="45259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lang="en-US" sz="2400" kern="1200" dirty="0" smtClean="0">
                <a:solidFill>
                  <a:srgbClr val="004065"/>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3200" b="1" dirty="0">
                <a:solidFill>
                  <a:srgbClr val="0096D6"/>
                </a:solidFill>
              </a:rPr>
              <a:t>S</a:t>
            </a:r>
            <a:r>
              <a:rPr lang="en-US" dirty="0">
                <a:solidFill>
                  <a:srgbClr val="003366"/>
                </a:solidFill>
              </a:rPr>
              <a:t>pecific – straightforward, clear, focuses your efforts</a:t>
            </a:r>
          </a:p>
          <a:p>
            <a:pPr marL="0" indent="0">
              <a:buNone/>
            </a:pPr>
            <a:r>
              <a:rPr lang="en-US" sz="3200" b="1" dirty="0">
                <a:solidFill>
                  <a:srgbClr val="0096D6"/>
                </a:solidFill>
              </a:rPr>
              <a:t>M</a:t>
            </a:r>
            <a:r>
              <a:rPr lang="en-US" dirty="0">
                <a:solidFill>
                  <a:srgbClr val="003366"/>
                </a:solidFill>
              </a:rPr>
              <a:t>easurable – to gauge your progress, stay on track</a:t>
            </a:r>
          </a:p>
          <a:p>
            <a:pPr marL="0" indent="0">
              <a:buNone/>
            </a:pPr>
            <a:r>
              <a:rPr lang="en-US" sz="3200" b="1" dirty="0">
                <a:solidFill>
                  <a:srgbClr val="0096D6"/>
                </a:solidFill>
              </a:rPr>
              <a:t>A</a:t>
            </a:r>
            <a:r>
              <a:rPr lang="en-US" dirty="0">
                <a:solidFill>
                  <a:srgbClr val="003366"/>
                </a:solidFill>
              </a:rPr>
              <a:t>chievable – feasible, easy to implement</a:t>
            </a:r>
          </a:p>
          <a:p>
            <a:pPr marL="0" indent="0">
              <a:buNone/>
            </a:pPr>
            <a:r>
              <a:rPr lang="en-US" sz="3200" b="1" dirty="0">
                <a:solidFill>
                  <a:srgbClr val="0096D6"/>
                </a:solidFill>
              </a:rPr>
              <a:t>R</a:t>
            </a:r>
            <a:r>
              <a:rPr lang="en-US" dirty="0">
                <a:solidFill>
                  <a:srgbClr val="003366"/>
                </a:solidFill>
              </a:rPr>
              <a:t>ealistic – consider staff, financial and time resources </a:t>
            </a:r>
            <a:endParaRPr lang="en-US" sz="1200" dirty="0"/>
          </a:p>
          <a:p>
            <a:pPr marL="0" indent="0">
              <a:buNone/>
            </a:pPr>
            <a:r>
              <a:rPr lang="en-US" sz="3200" b="1" dirty="0">
                <a:solidFill>
                  <a:srgbClr val="0096D6"/>
                </a:solidFill>
              </a:rPr>
              <a:t>T</a:t>
            </a:r>
            <a:r>
              <a:rPr lang="en-US" dirty="0">
                <a:solidFill>
                  <a:srgbClr val="003366"/>
                </a:solidFill>
              </a:rPr>
              <a:t>ime-bound – have a timeframe and target date</a:t>
            </a:r>
          </a:p>
          <a:p>
            <a:pPr>
              <a:buFont typeface="Arial" panose="020B0604020202020204" pitchFamily="34" charset="0"/>
              <a:buNone/>
            </a:pPr>
            <a:endParaRPr lang="en-US" sz="1200" dirty="0"/>
          </a:p>
          <a:p>
            <a:pPr>
              <a:buFont typeface="Arial" panose="020B0604020202020204" pitchFamily="34" charset="0"/>
              <a:buNone/>
            </a:pPr>
            <a:endParaRPr lang="en-US" dirty="0"/>
          </a:p>
        </p:txBody>
      </p:sp>
    </p:spTree>
    <p:extLst>
      <p:ext uri="{BB962C8B-B14F-4D97-AF65-F5344CB8AC3E}">
        <p14:creationId xmlns:p14="http://schemas.microsoft.com/office/powerpoint/2010/main" val="1081784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8203" y="4549921"/>
            <a:ext cx="3225797" cy="2308079"/>
          </a:xfrm>
          <a:prstGeom prst="rect">
            <a:avLst/>
          </a:prstGeom>
        </p:spPr>
      </p:pic>
      <p:sp>
        <p:nvSpPr>
          <p:cNvPr id="6" name="Pentagon 5"/>
          <p:cNvSpPr/>
          <p:nvPr/>
        </p:nvSpPr>
        <p:spPr>
          <a:xfrm>
            <a:off x="0" y="129309"/>
            <a:ext cx="8198177" cy="800100"/>
          </a:xfrm>
          <a:prstGeom prst="homePlate">
            <a:avLst/>
          </a:prstGeom>
          <a:solidFill>
            <a:srgbClr val="004065"/>
          </a:solidFill>
          <a:ln>
            <a:solidFill>
              <a:srgbClr val="004065">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712" y="157018"/>
            <a:ext cx="8229600" cy="1143000"/>
          </a:xfrm>
        </p:spPr>
        <p:txBody>
          <a:bodyPr>
            <a:normAutofit/>
          </a:bodyPr>
          <a:lstStyle/>
          <a:p>
            <a:pPr algn="l">
              <a:spcBef>
                <a:spcPts val="600"/>
              </a:spcBef>
              <a:spcAft>
                <a:spcPts val="600"/>
              </a:spcAft>
            </a:pPr>
            <a:r>
              <a:rPr lang="en-US" sz="3600" b="1" dirty="0">
                <a:solidFill>
                  <a:schemeClr val="bg1"/>
                </a:solidFill>
                <a:latin typeface="Century Gothic" panose="020B0502020202020204" pitchFamily="34" charset="0"/>
              </a:rPr>
              <a:t>Check Point</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9" name="Rectangle 8"/>
          <p:cNvSpPr/>
          <p:nvPr/>
        </p:nvSpPr>
        <p:spPr>
          <a:xfrm>
            <a:off x="152400" y="1524630"/>
            <a:ext cx="8763000" cy="1494943"/>
          </a:xfrm>
          <a:prstGeom prst="rect">
            <a:avLst/>
          </a:prstGeom>
          <a:solidFill>
            <a:srgbClr val="00406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Century Gothic" panose="020B0502020202020204" pitchFamily="34" charset="0"/>
              </a:rPr>
              <a:t>Which of the following is a  S.M.A.R.T. communication objective?</a:t>
            </a:r>
          </a:p>
        </p:txBody>
      </p:sp>
      <p:sp>
        <p:nvSpPr>
          <p:cNvPr id="11" name="Rectangle 10"/>
          <p:cNvSpPr/>
          <p:nvPr/>
        </p:nvSpPr>
        <p:spPr>
          <a:xfrm>
            <a:off x="152400" y="3110345"/>
            <a:ext cx="4114800" cy="1537855"/>
          </a:xfrm>
          <a:prstGeom prst="rect">
            <a:avLst/>
          </a:prstGeom>
          <a:no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rgbClr val="004065"/>
                </a:solidFill>
              </a:rPr>
              <a:t>A. Increase clinicians’ knowledge of HPV vaccines and the appropriate timeline for administering them. </a:t>
            </a:r>
          </a:p>
        </p:txBody>
      </p:sp>
      <p:sp>
        <p:nvSpPr>
          <p:cNvPr id="13" name="Rectangle 12"/>
          <p:cNvSpPr/>
          <p:nvPr/>
        </p:nvSpPr>
        <p:spPr>
          <a:xfrm>
            <a:off x="4495800" y="3107297"/>
            <a:ext cx="4419600" cy="1540903"/>
          </a:xfrm>
          <a:prstGeom prst="rect">
            <a:avLst/>
          </a:prstGeom>
          <a:no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rgbClr val="004065"/>
                </a:solidFill>
              </a:rPr>
              <a:t>B. By the end of the programmatic year, increase by 20% state primary care clinicians’ knowledge of the fact that HPV vaccinations should be offered with the Meningococcal vaccine. </a:t>
            </a:r>
          </a:p>
        </p:txBody>
      </p:sp>
    </p:spTree>
    <p:extLst>
      <p:ext uri="{BB962C8B-B14F-4D97-AF65-F5344CB8AC3E}">
        <p14:creationId xmlns:p14="http://schemas.microsoft.com/office/powerpoint/2010/main" val="2550056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8203" y="4549921"/>
            <a:ext cx="3225797" cy="2308079"/>
          </a:xfrm>
          <a:prstGeom prst="rect">
            <a:avLst/>
          </a:prstGeom>
        </p:spPr>
      </p:pic>
      <p:sp>
        <p:nvSpPr>
          <p:cNvPr id="6" name="Pentagon 5"/>
          <p:cNvSpPr/>
          <p:nvPr/>
        </p:nvSpPr>
        <p:spPr>
          <a:xfrm>
            <a:off x="0" y="129309"/>
            <a:ext cx="8198177" cy="800100"/>
          </a:xfrm>
          <a:prstGeom prst="homePlate">
            <a:avLst/>
          </a:prstGeom>
          <a:solidFill>
            <a:srgbClr val="004065"/>
          </a:solidFill>
          <a:ln>
            <a:solidFill>
              <a:srgbClr val="004065">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712" y="157018"/>
            <a:ext cx="8229600" cy="1143000"/>
          </a:xfrm>
        </p:spPr>
        <p:txBody>
          <a:bodyPr>
            <a:normAutofit/>
          </a:bodyPr>
          <a:lstStyle/>
          <a:p>
            <a:pPr algn="l">
              <a:spcBef>
                <a:spcPts val="600"/>
              </a:spcBef>
              <a:spcAft>
                <a:spcPts val="600"/>
              </a:spcAft>
            </a:pPr>
            <a:r>
              <a:rPr lang="en-US" sz="3600" b="1" dirty="0">
                <a:solidFill>
                  <a:schemeClr val="bg1"/>
                </a:solidFill>
                <a:latin typeface="Century Gothic" panose="020B0502020202020204" pitchFamily="34" charset="0"/>
              </a:rPr>
              <a:t>Check Point</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9" name="Rectangle 8"/>
          <p:cNvSpPr/>
          <p:nvPr/>
        </p:nvSpPr>
        <p:spPr>
          <a:xfrm>
            <a:off x="152400" y="1524630"/>
            <a:ext cx="8763000" cy="1494943"/>
          </a:xfrm>
          <a:prstGeom prst="rect">
            <a:avLst/>
          </a:prstGeom>
          <a:solidFill>
            <a:srgbClr val="00406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Century Gothic" panose="020B0502020202020204" pitchFamily="34" charset="0"/>
              </a:rPr>
              <a:t>Which of the following is a  S.M.A.R.T.  behavioral objective?</a:t>
            </a:r>
          </a:p>
        </p:txBody>
      </p:sp>
      <p:sp>
        <p:nvSpPr>
          <p:cNvPr id="11" name="Rectangle 10"/>
          <p:cNvSpPr/>
          <p:nvPr/>
        </p:nvSpPr>
        <p:spPr>
          <a:xfrm>
            <a:off x="152400" y="3110345"/>
            <a:ext cx="4114800" cy="1537855"/>
          </a:xfrm>
          <a:prstGeom prst="rect">
            <a:avLst/>
          </a:prstGeom>
          <a:no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rgbClr val="004065"/>
                </a:solidFill>
              </a:rPr>
              <a:t>A. Increase provider recommendations of the HPV vaccine. </a:t>
            </a:r>
          </a:p>
        </p:txBody>
      </p:sp>
      <p:sp>
        <p:nvSpPr>
          <p:cNvPr id="13" name="Rectangle 12"/>
          <p:cNvSpPr/>
          <p:nvPr/>
        </p:nvSpPr>
        <p:spPr>
          <a:xfrm>
            <a:off x="4495800" y="3107297"/>
            <a:ext cx="4419600" cy="1540903"/>
          </a:xfrm>
          <a:prstGeom prst="rect">
            <a:avLst/>
          </a:prstGeom>
          <a:no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rgbClr val="004065"/>
                </a:solidFill>
              </a:rPr>
              <a:t>B. By the end of the programmatic year, reduce missed opportunities for providers to recommend the HPV vaccine to 11-17 year old girls by 10% in Texas. </a:t>
            </a:r>
          </a:p>
        </p:txBody>
      </p:sp>
    </p:spTree>
    <p:extLst>
      <p:ext uri="{BB962C8B-B14F-4D97-AF65-F5344CB8AC3E}">
        <p14:creationId xmlns:p14="http://schemas.microsoft.com/office/powerpoint/2010/main" val="21125366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8203" y="4549921"/>
            <a:ext cx="3225797" cy="2308079"/>
          </a:xfrm>
          <a:prstGeom prst="rect">
            <a:avLst/>
          </a:prstGeom>
        </p:spPr>
      </p:pic>
      <p:sp>
        <p:nvSpPr>
          <p:cNvPr id="6" name="Pentagon 5"/>
          <p:cNvSpPr/>
          <p:nvPr/>
        </p:nvSpPr>
        <p:spPr>
          <a:xfrm>
            <a:off x="0" y="129309"/>
            <a:ext cx="8198177" cy="800100"/>
          </a:xfrm>
          <a:prstGeom prst="homePlate">
            <a:avLst/>
          </a:prstGeom>
          <a:solidFill>
            <a:srgbClr val="004065"/>
          </a:solidFill>
          <a:ln>
            <a:solidFill>
              <a:srgbClr val="004065">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712" y="157018"/>
            <a:ext cx="8229600" cy="1143000"/>
          </a:xfrm>
        </p:spPr>
        <p:txBody>
          <a:bodyPr>
            <a:normAutofit/>
          </a:bodyPr>
          <a:lstStyle/>
          <a:p>
            <a:pPr algn="l">
              <a:spcBef>
                <a:spcPts val="600"/>
              </a:spcBef>
              <a:spcAft>
                <a:spcPts val="600"/>
              </a:spcAft>
            </a:pPr>
            <a:r>
              <a:rPr lang="en-US" sz="3600" b="1" dirty="0">
                <a:solidFill>
                  <a:schemeClr val="bg1"/>
                </a:solidFill>
                <a:latin typeface="Century Gothic" panose="020B0502020202020204" pitchFamily="34" charset="0"/>
              </a:rPr>
              <a:t>Check Point</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9" name="Rectangle 8"/>
          <p:cNvSpPr/>
          <p:nvPr/>
        </p:nvSpPr>
        <p:spPr>
          <a:xfrm>
            <a:off x="152400" y="1524630"/>
            <a:ext cx="8763000" cy="1494943"/>
          </a:xfrm>
          <a:prstGeom prst="rect">
            <a:avLst/>
          </a:prstGeom>
          <a:solidFill>
            <a:srgbClr val="00406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Century Gothic" panose="020B0502020202020204" pitchFamily="34" charset="0"/>
              </a:rPr>
              <a:t>Which of the following is a  S.M.A.R.T.  behavioral objective?</a:t>
            </a:r>
          </a:p>
        </p:txBody>
      </p:sp>
      <p:sp>
        <p:nvSpPr>
          <p:cNvPr id="11" name="Rectangle 10"/>
          <p:cNvSpPr/>
          <p:nvPr/>
        </p:nvSpPr>
        <p:spPr>
          <a:xfrm>
            <a:off x="152400" y="3110345"/>
            <a:ext cx="4114800" cy="1537855"/>
          </a:xfrm>
          <a:prstGeom prst="rect">
            <a:avLst/>
          </a:prstGeom>
          <a:no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rgbClr val="004065"/>
                </a:solidFill>
              </a:rPr>
              <a:t>A. Reduce HPV incidence among young women in Texas by 2% within 4 years.</a:t>
            </a:r>
          </a:p>
        </p:txBody>
      </p:sp>
      <p:sp>
        <p:nvSpPr>
          <p:cNvPr id="13" name="Rectangle 12"/>
          <p:cNvSpPr/>
          <p:nvPr/>
        </p:nvSpPr>
        <p:spPr>
          <a:xfrm>
            <a:off x="4495800" y="3107297"/>
            <a:ext cx="4419600" cy="1540903"/>
          </a:xfrm>
          <a:prstGeom prst="rect">
            <a:avLst/>
          </a:prstGeom>
          <a:noFill/>
          <a:ln>
            <a:solidFill>
              <a:srgbClr val="00406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rgbClr val="004065"/>
                </a:solidFill>
              </a:rPr>
              <a:t>B. Reduce cervical cancer.</a:t>
            </a:r>
          </a:p>
        </p:txBody>
      </p:sp>
    </p:spTree>
    <p:extLst>
      <p:ext uri="{BB962C8B-B14F-4D97-AF65-F5344CB8AC3E}">
        <p14:creationId xmlns:p14="http://schemas.microsoft.com/office/powerpoint/2010/main" val="16150032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pPr algn="l"/>
            <a:r>
              <a:rPr lang="en-US" dirty="0"/>
              <a:t>Intended Audiences</a:t>
            </a: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393" y="1143000"/>
            <a:ext cx="6879214" cy="4764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89406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1371600" y="2514600"/>
            <a:ext cx="6934200" cy="3581400"/>
          </a:xfrm>
          <a:noFill/>
        </p:spPr>
        <p:txBody>
          <a:bodyPr>
            <a:normAutofit lnSpcReduction="10000"/>
          </a:bodyPr>
          <a:lstStyle/>
          <a:p>
            <a:pPr marL="0" indent="0">
              <a:spcBef>
                <a:spcPts val="600"/>
              </a:spcBef>
              <a:spcAft>
                <a:spcPts val="600"/>
              </a:spcAft>
              <a:buNone/>
            </a:pPr>
            <a:r>
              <a:rPr lang="en-US" sz="2100" dirty="0">
                <a:latin typeface="Century Gothic" panose="020B0502020202020204" pitchFamily="34" charset="0"/>
              </a:rPr>
              <a:t>Why do they have this health problem?</a:t>
            </a:r>
          </a:p>
          <a:p>
            <a:pPr marL="0" indent="0">
              <a:spcBef>
                <a:spcPts val="600"/>
              </a:spcBef>
              <a:spcAft>
                <a:spcPts val="600"/>
              </a:spcAft>
              <a:buNone/>
            </a:pPr>
            <a:r>
              <a:rPr lang="en-US" sz="2100" dirty="0">
                <a:latin typeface="Century Gothic" panose="020B0502020202020204" pitchFamily="34" charset="0"/>
              </a:rPr>
              <a:t>How severely do they experience the health problem?</a:t>
            </a:r>
          </a:p>
          <a:p>
            <a:pPr marL="0" indent="0">
              <a:spcBef>
                <a:spcPts val="600"/>
              </a:spcBef>
              <a:spcAft>
                <a:spcPts val="600"/>
              </a:spcAft>
              <a:buNone/>
            </a:pPr>
            <a:r>
              <a:rPr lang="en-US" sz="2100" dirty="0">
                <a:latin typeface="Century Gothic" panose="020B0502020202020204" pitchFamily="34" charset="0"/>
              </a:rPr>
              <a:t>What is their knowledge level of the health problem?</a:t>
            </a:r>
          </a:p>
          <a:p>
            <a:pPr marL="0" indent="0">
              <a:spcBef>
                <a:spcPts val="600"/>
              </a:spcBef>
              <a:spcAft>
                <a:spcPts val="600"/>
              </a:spcAft>
              <a:buNone/>
            </a:pPr>
            <a:r>
              <a:rPr lang="en-US" sz="2100" dirty="0">
                <a:latin typeface="Century Gothic" panose="020B0502020202020204" pitchFamily="34" charset="0"/>
              </a:rPr>
              <a:t>Do they know they experience the health problem (i.e., do they perceive they are vulnerable)?</a:t>
            </a:r>
          </a:p>
          <a:p>
            <a:pPr marL="0" indent="0">
              <a:spcBef>
                <a:spcPts val="600"/>
              </a:spcBef>
              <a:spcAft>
                <a:spcPts val="600"/>
              </a:spcAft>
              <a:buNone/>
            </a:pPr>
            <a:r>
              <a:rPr lang="en-US" sz="2100" dirty="0">
                <a:latin typeface="Century Gothic" panose="020B0502020202020204" pitchFamily="34" charset="0"/>
              </a:rPr>
              <a:t>Are there cultural or personality-based traits that perpetuate this health problem (e.g., fatalism, machismo, groupthink, low health literacy)?</a:t>
            </a:r>
          </a:p>
        </p:txBody>
      </p:sp>
      <p:sp>
        <p:nvSpPr>
          <p:cNvPr id="2" name="Title 1"/>
          <p:cNvSpPr>
            <a:spLocks noGrp="1"/>
          </p:cNvSpPr>
          <p:nvPr>
            <p:ph type="title"/>
          </p:nvPr>
        </p:nvSpPr>
        <p:spPr/>
        <p:txBody>
          <a:bodyPr vert="horz" lIns="91440" tIns="45720" rIns="91440" bIns="45720" rtlCol="0" anchor="ctr">
            <a:normAutofit/>
          </a:bodyPr>
          <a:lstStyle/>
          <a:p>
            <a:pPr algn="l"/>
            <a:r>
              <a:rPr lang="en-US" dirty="0"/>
              <a:t>Intended Audiences</a:t>
            </a:r>
          </a:p>
        </p:txBody>
      </p:sp>
      <p:graphicFrame>
        <p:nvGraphicFramePr>
          <p:cNvPr id="4" name="Table 3"/>
          <p:cNvGraphicFramePr>
            <a:graphicFrameLocks noGrp="1"/>
          </p:cNvGraphicFramePr>
          <p:nvPr/>
        </p:nvGraphicFramePr>
        <p:xfrm>
          <a:off x="152400" y="990600"/>
          <a:ext cx="8839200" cy="640080"/>
        </p:xfrm>
        <a:graphic>
          <a:graphicData uri="http://schemas.openxmlformats.org/drawingml/2006/table">
            <a:tbl>
              <a:tblPr firstRow="1" bandRow="1">
                <a:tableStyleId>{5C22544A-7EE6-4342-B048-85BDC9FD1C3A}</a:tableStyleId>
              </a:tblPr>
              <a:tblGrid>
                <a:gridCol w="1767840">
                  <a:extLst>
                    <a:ext uri="{9D8B030D-6E8A-4147-A177-3AD203B41FA5}">
                      <a16:colId xmlns:a16="http://schemas.microsoft.com/office/drawing/2014/main" val="20000"/>
                    </a:ext>
                  </a:extLst>
                </a:gridCol>
                <a:gridCol w="1767840">
                  <a:extLst>
                    <a:ext uri="{9D8B030D-6E8A-4147-A177-3AD203B41FA5}">
                      <a16:colId xmlns:a16="http://schemas.microsoft.com/office/drawing/2014/main" val="20001"/>
                    </a:ext>
                  </a:extLst>
                </a:gridCol>
                <a:gridCol w="1767840">
                  <a:extLst>
                    <a:ext uri="{9D8B030D-6E8A-4147-A177-3AD203B41FA5}">
                      <a16:colId xmlns:a16="http://schemas.microsoft.com/office/drawing/2014/main" val="20002"/>
                    </a:ext>
                  </a:extLst>
                </a:gridCol>
                <a:gridCol w="1767840">
                  <a:extLst>
                    <a:ext uri="{9D8B030D-6E8A-4147-A177-3AD203B41FA5}">
                      <a16:colId xmlns:a16="http://schemas.microsoft.com/office/drawing/2014/main" val="20003"/>
                    </a:ext>
                  </a:extLst>
                </a:gridCol>
                <a:gridCol w="1767840">
                  <a:extLst>
                    <a:ext uri="{9D8B030D-6E8A-4147-A177-3AD203B41FA5}">
                      <a16:colId xmlns:a16="http://schemas.microsoft.com/office/drawing/2014/main" val="20004"/>
                    </a:ext>
                  </a:extLst>
                </a:gridCol>
              </a:tblGrid>
              <a:tr h="370840">
                <a:tc>
                  <a:txBody>
                    <a:bodyPr/>
                    <a:lstStyle/>
                    <a:p>
                      <a:r>
                        <a:rPr lang="en-US" sz="1200" dirty="0">
                          <a:latin typeface="Century Gothic" panose="020B0502020202020204" pitchFamily="34" charset="0"/>
                        </a:rPr>
                        <a:t>1. Background and Justification</a:t>
                      </a:r>
                    </a:p>
                  </a:txBody>
                  <a:tcPr>
                    <a:solidFill>
                      <a:srgbClr val="0096D6"/>
                    </a:solidFill>
                  </a:tcPr>
                </a:tc>
                <a:tc>
                  <a:txBody>
                    <a:bodyPr/>
                    <a:lstStyle/>
                    <a:p>
                      <a:r>
                        <a:rPr lang="en-US" sz="1200" dirty="0">
                          <a:solidFill>
                            <a:schemeClr val="bg1"/>
                          </a:solidFill>
                          <a:latin typeface="Century Gothic" panose="020B0502020202020204" pitchFamily="34" charset="0"/>
                        </a:rPr>
                        <a:t>2.</a:t>
                      </a:r>
                      <a:r>
                        <a:rPr lang="en-US" sz="1200" baseline="0" dirty="0">
                          <a:solidFill>
                            <a:schemeClr val="bg1"/>
                          </a:solidFill>
                          <a:latin typeface="Century Gothic" panose="020B0502020202020204" pitchFamily="34" charset="0"/>
                        </a:rPr>
                        <a:t> Health, Behavioral and Communication Objectives</a:t>
                      </a:r>
                      <a:endParaRPr lang="en-US" sz="1200" dirty="0">
                        <a:solidFill>
                          <a:schemeClr val="bg1"/>
                        </a:solidFill>
                        <a:latin typeface="Century Gothic" panose="020B0502020202020204" pitchFamily="34" charset="0"/>
                      </a:endParaRPr>
                    </a:p>
                  </a:txBody>
                  <a:tcPr>
                    <a:solidFill>
                      <a:srgbClr val="0096D6"/>
                    </a:solidFill>
                  </a:tcPr>
                </a:tc>
                <a:tc>
                  <a:txBody>
                    <a:bodyPr/>
                    <a:lstStyle/>
                    <a:p>
                      <a:r>
                        <a:rPr lang="en-US" sz="1200" dirty="0">
                          <a:solidFill>
                            <a:srgbClr val="004065"/>
                          </a:solidFill>
                          <a:latin typeface="Century Gothic" panose="020B0502020202020204" pitchFamily="34" charset="0"/>
                        </a:rPr>
                        <a:t>3. Audiences</a:t>
                      </a:r>
                    </a:p>
                  </a:txBody>
                  <a:tcPr>
                    <a:solidFill>
                      <a:srgbClr val="FFC000"/>
                    </a:solidFill>
                  </a:tcPr>
                </a:tc>
                <a:tc>
                  <a:txBody>
                    <a:bodyPr/>
                    <a:lstStyle/>
                    <a:p>
                      <a:r>
                        <a:rPr lang="en-US" sz="1200" dirty="0">
                          <a:latin typeface="Century Gothic" panose="020B0502020202020204" pitchFamily="34" charset="0"/>
                        </a:rPr>
                        <a:t>4. Media Plan</a:t>
                      </a:r>
                      <a:r>
                        <a:rPr lang="en-US" sz="1200" baseline="0" dirty="0">
                          <a:latin typeface="Century Gothic" panose="020B0502020202020204" pitchFamily="34" charset="0"/>
                        </a:rPr>
                        <a:t> Tactics and Timeline</a:t>
                      </a:r>
                      <a:endParaRPr lang="en-US" sz="1200" dirty="0">
                        <a:latin typeface="Century Gothic" panose="020B0502020202020204" pitchFamily="34" charset="0"/>
                      </a:endParaRPr>
                    </a:p>
                  </a:txBody>
                  <a:tcPr>
                    <a:solidFill>
                      <a:srgbClr val="0096D6"/>
                    </a:solidFill>
                  </a:tcPr>
                </a:tc>
                <a:tc>
                  <a:txBody>
                    <a:bodyPr/>
                    <a:lstStyle/>
                    <a:p>
                      <a:r>
                        <a:rPr lang="en-US" sz="1200" dirty="0">
                          <a:latin typeface="Century Gothic" panose="020B0502020202020204" pitchFamily="34" charset="0"/>
                        </a:rPr>
                        <a:t>5. Evaluation</a:t>
                      </a:r>
                    </a:p>
                  </a:txBody>
                  <a:tcPr>
                    <a:solidFill>
                      <a:srgbClr val="0096D6"/>
                    </a:solidFill>
                  </a:tcPr>
                </a:tc>
                <a:extLst>
                  <a:ext uri="{0D108BD9-81ED-4DB2-BD59-A6C34878D82A}">
                    <a16:rowId xmlns:a16="http://schemas.microsoft.com/office/drawing/2014/main" val="10000"/>
                  </a:ext>
                </a:extLst>
              </a:tr>
            </a:tbl>
          </a:graphicData>
        </a:graphic>
      </p:graphicFrame>
      <p:sp>
        <p:nvSpPr>
          <p:cNvPr id="5" name="Rectangle 4"/>
          <p:cNvSpPr/>
          <p:nvPr/>
        </p:nvSpPr>
        <p:spPr>
          <a:xfrm>
            <a:off x="156358" y="1676400"/>
            <a:ext cx="8839200" cy="800219"/>
          </a:xfrm>
          <a:prstGeom prst="rect">
            <a:avLst/>
          </a:prstGeom>
          <a:solidFill>
            <a:srgbClr val="004065"/>
          </a:solidFill>
        </p:spPr>
        <p:txBody>
          <a:bodyPr wrap="square">
            <a:spAutoFit/>
          </a:bodyPr>
          <a:lstStyle/>
          <a:p>
            <a:pPr>
              <a:spcBef>
                <a:spcPts val="600"/>
              </a:spcBef>
              <a:spcAft>
                <a:spcPts val="600"/>
              </a:spcAft>
            </a:pPr>
            <a:r>
              <a:rPr lang="en-US" dirty="0">
                <a:solidFill>
                  <a:schemeClr val="bg1"/>
                </a:solidFill>
                <a:latin typeface="Century Gothic" panose="020B0502020202020204" pitchFamily="34" charset="0"/>
              </a:rPr>
              <a:t>Driven by population needs as evidenced by data</a:t>
            </a:r>
          </a:p>
          <a:p>
            <a:pPr>
              <a:spcBef>
                <a:spcPts val="600"/>
              </a:spcBef>
              <a:spcAft>
                <a:spcPts val="600"/>
              </a:spcAft>
            </a:pPr>
            <a:r>
              <a:rPr lang="en-US" dirty="0">
                <a:solidFill>
                  <a:schemeClr val="bg1"/>
                </a:solidFill>
                <a:latin typeface="Century Gothic" panose="020B0502020202020204" pitchFamily="34" charset="0"/>
              </a:rPr>
              <a:t>Answers the questions:</a:t>
            </a:r>
          </a:p>
        </p:txBody>
      </p:sp>
      <p:grpSp>
        <p:nvGrpSpPr>
          <p:cNvPr id="9" name="Group 8"/>
          <p:cNvGrpSpPr/>
          <p:nvPr/>
        </p:nvGrpSpPr>
        <p:grpSpPr>
          <a:xfrm>
            <a:off x="6980156" y="1647701"/>
            <a:ext cx="2163844" cy="1828800"/>
            <a:chOff x="6395140" y="1828800"/>
            <a:chExt cx="2163844" cy="1828800"/>
          </a:xfrm>
        </p:grpSpPr>
        <p:sp>
          <p:nvSpPr>
            <p:cNvPr id="10" name="7-Point Star 9"/>
            <p:cNvSpPr/>
            <p:nvPr/>
          </p:nvSpPr>
          <p:spPr>
            <a:xfrm>
              <a:off x="6395140" y="1828800"/>
              <a:ext cx="2163844" cy="1828800"/>
            </a:xfrm>
            <a:prstGeom prst="star7">
              <a:avLst/>
            </a:prstGeom>
            <a:solidFill>
              <a:schemeClr val="tx2"/>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791262" y="2143035"/>
              <a:ext cx="1371600" cy="1200329"/>
            </a:xfrm>
            <a:prstGeom prst="rect">
              <a:avLst/>
            </a:prstGeom>
            <a:noFill/>
          </p:spPr>
          <p:txBody>
            <a:bodyPr wrap="square" rtlCol="0">
              <a:spAutoFit/>
            </a:bodyPr>
            <a:lstStyle/>
            <a:p>
              <a:pPr algn="ctr"/>
              <a:r>
                <a:rPr lang="en-US" b="1" dirty="0">
                  <a:solidFill>
                    <a:schemeClr val="bg1"/>
                  </a:solidFill>
                </a:rPr>
                <a:t>See Media Plan Template pages 6-7</a:t>
              </a:r>
            </a:p>
          </p:txBody>
        </p:sp>
      </p:grpSp>
    </p:spTree>
    <p:extLst>
      <p:ext uri="{BB962C8B-B14F-4D97-AF65-F5344CB8AC3E}">
        <p14:creationId xmlns:p14="http://schemas.microsoft.com/office/powerpoint/2010/main" val="29163975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pPr algn="l"/>
            <a:r>
              <a:rPr lang="en-US" dirty="0"/>
              <a:t>Media Channels</a:t>
            </a:r>
          </a:p>
        </p:txBody>
      </p:sp>
      <p:sp>
        <p:nvSpPr>
          <p:cNvPr id="5" name="TextBox 4"/>
          <p:cNvSpPr txBox="1"/>
          <p:nvPr/>
        </p:nvSpPr>
        <p:spPr>
          <a:xfrm>
            <a:off x="2819400" y="6331880"/>
            <a:ext cx="4327688" cy="261610"/>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United Nations Development Fund for Women. 2003.</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604814"/>
            <a:ext cx="6429375" cy="38385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673647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pPr algn="l"/>
            <a:r>
              <a:rPr lang="en-US" dirty="0"/>
              <a:t>Media Channels</a:t>
            </a:r>
          </a:p>
        </p:txBody>
      </p:sp>
      <p:sp>
        <p:nvSpPr>
          <p:cNvPr id="5" name="TextBox 4"/>
          <p:cNvSpPr txBox="1"/>
          <p:nvPr/>
        </p:nvSpPr>
        <p:spPr>
          <a:xfrm>
            <a:off x="2819400" y="6331880"/>
            <a:ext cx="4327688" cy="261610"/>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United Nations Development Fund for Women. 2003.</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4686" y="1406906"/>
            <a:ext cx="6317116" cy="4374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98000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pPr algn="l"/>
            <a:r>
              <a:rPr lang="en-US" dirty="0"/>
              <a:t>Media Channels</a:t>
            </a:r>
          </a:p>
        </p:txBody>
      </p:sp>
      <p:graphicFrame>
        <p:nvGraphicFramePr>
          <p:cNvPr id="3" name="Table 2"/>
          <p:cNvGraphicFramePr>
            <a:graphicFrameLocks noGrp="1"/>
          </p:cNvGraphicFramePr>
          <p:nvPr/>
        </p:nvGraphicFramePr>
        <p:xfrm>
          <a:off x="228600" y="1828800"/>
          <a:ext cx="8617526" cy="4160560"/>
        </p:xfrm>
        <a:graphic>
          <a:graphicData uri="http://schemas.openxmlformats.org/drawingml/2006/table">
            <a:tbl>
              <a:tblPr firstRow="1" firstCol="1" bandRow="1"/>
              <a:tblGrid>
                <a:gridCol w="1694774">
                  <a:extLst>
                    <a:ext uri="{9D8B030D-6E8A-4147-A177-3AD203B41FA5}">
                      <a16:colId xmlns:a16="http://schemas.microsoft.com/office/drawing/2014/main" val="20000"/>
                    </a:ext>
                  </a:extLst>
                </a:gridCol>
                <a:gridCol w="3373369">
                  <a:extLst>
                    <a:ext uri="{9D8B030D-6E8A-4147-A177-3AD203B41FA5}">
                      <a16:colId xmlns:a16="http://schemas.microsoft.com/office/drawing/2014/main" val="20001"/>
                    </a:ext>
                  </a:extLst>
                </a:gridCol>
                <a:gridCol w="3549383">
                  <a:extLst>
                    <a:ext uri="{9D8B030D-6E8A-4147-A177-3AD203B41FA5}">
                      <a16:colId xmlns:a16="http://schemas.microsoft.com/office/drawing/2014/main" val="20002"/>
                    </a:ext>
                  </a:extLst>
                </a:gridCol>
              </a:tblGrid>
              <a:tr h="212164">
                <a:tc>
                  <a:txBody>
                    <a:bodyPr/>
                    <a:lstStyle/>
                    <a:p>
                      <a:pPr marL="0" marR="0" algn="ctr">
                        <a:lnSpc>
                          <a:spcPct val="115000"/>
                        </a:lnSpc>
                        <a:spcBef>
                          <a:spcPts val="0"/>
                        </a:spcBef>
                        <a:spcAft>
                          <a:spcPts val="0"/>
                        </a:spcAft>
                      </a:pPr>
                      <a:r>
                        <a:rPr lang="en-US" sz="1150" b="1" u="sng" cap="small" spc="25" dirty="0">
                          <a:solidFill>
                            <a:srgbClr val="FFFFFF"/>
                          </a:solidFill>
                          <a:effectLst/>
                          <a:latin typeface="Century Gothic" panose="020B0502020202020204" pitchFamily="34" charset="0"/>
                          <a:ea typeface="Calibri"/>
                          <a:cs typeface="Times New Roman"/>
                        </a:rPr>
                        <a:t>CHANNEL</a:t>
                      </a:r>
                      <a:endParaRPr lang="en-US" sz="1150" b="1" u="sng" dirty="0">
                        <a:effectLst/>
                        <a:latin typeface="Century Gothic" panose="020B0502020202020204" pitchFamily="34" charset="0"/>
                        <a:ea typeface="Calibri"/>
                        <a:cs typeface="Times New Roman"/>
                      </a:endParaRPr>
                    </a:p>
                  </a:txBody>
                  <a:tcPr marL="42798" marR="427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6D6"/>
                    </a:solidFill>
                  </a:tcPr>
                </a:tc>
                <a:tc>
                  <a:txBody>
                    <a:bodyPr/>
                    <a:lstStyle/>
                    <a:p>
                      <a:pPr marL="0" marR="0" algn="ctr">
                        <a:lnSpc>
                          <a:spcPct val="115000"/>
                        </a:lnSpc>
                        <a:spcBef>
                          <a:spcPts val="0"/>
                        </a:spcBef>
                        <a:spcAft>
                          <a:spcPts val="0"/>
                        </a:spcAft>
                      </a:pPr>
                      <a:r>
                        <a:rPr lang="en-US" sz="1150" b="1" u="sng" cap="small" spc="25" dirty="0">
                          <a:solidFill>
                            <a:srgbClr val="FFFFFF"/>
                          </a:solidFill>
                          <a:effectLst/>
                          <a:latin typeface="Century Gothic" panose="020B0502020202020204" pitchFamily="34" charset="0"/>
                          <a:ea typeface="Calibri"/>
                          <a:cs typeface="Times New Roman"/>
                        </a:rPr>
                        <a:t>ADVANTAGES</a:t>
                      </a:r>
                      <a:endParaRPr lang="en-US" sz="1150" b="1" u="sng" dirty="0">
                        <a:effectLst/>
                        <a:latin typeface="Century Gothic" panose="020B0502020202020204" pitchFamily="34" charset="0"/>
                        <a:ea typeface="Calibri"/>
                        <a:cs typeface="Times New Roman"/>
                      </a:endParaRPr>
                    </a:p>
                  </a:txBody>
                  <a:tcPr marL="42798" marR="427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6D6"/>
                    </a:solidFill>
                  </a:tcPr>
                </a:tc>
                <a:tc>
                  <a:txBody>
                    <a:bodyPr/>
                    <a:lstStyle/>
                    <a:p>
                      <a:pPr marL="0" marR="0" algn="ctr">
                        <a:lnSpc>
                          <a:spcPct val="115000"/>
                        </a:lnSpc>
                        <a:spcBef>
                          <a:spcPts val="0"/>
                        </a:spcBef>
                        <a:spcAft>
                          <a:spcPts val="0"/>
                        </a:spcAft>
                      </a:pPr>
                      <a:r>
                        <a:rPr lang="en-US" sz="1150" b="1" u="sng" cap="small" spc="25" dirty="0">
                          <a:solidFill>
                            <a:srgbClr val="FFFFFF"/>
                          </a:solidFill>
                          <a:effectLst/>
                          <a:latin typeface="Century Gothic" panose="020B0502020202020204" pitchFamily="34" charset="0"/>
                          <a:ea typeface="Calibri"/>
                          <a:cs typeface="Times New Roman"/>
                        </a:rPr>
                        <a:t>DISADVANTAGES</a:t>
                      </a:r>
                      <a:endParaRPr lang="en-US" sz="1150" b="1" u="sng" dirty="0">
                        <a:effectLst/>
                        <a:latin typeface="Century Gothic" panose="020B0502020202020204" pitchFamily="34" charset="0"/>
                        <a:ea typeface="Calibri"/>
                        <a:cs typeface="Times New Roman"/>
                      </a:endParaRPr>
                    </a:p>
                  </a:txBody>
                  <a:tcPr marL="42798" marR="427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6D6"/>
                    </a:solidFill>
                  </a:tcPr>
                </a:tc>
                <a:extLst>
                  <a:ext uri="{0D108BD9-81ED-4DB2-BD59-A6C34878D82A}">
                    <a16:rowId xmlns:a16="http://schemas.microsoft.com/office/drawing/2014/main" val="10000"/>
                  </a:ext>
                </a:extLst>
              </a:tr>
              <a:tr h="561632">
                <a:tc>
                  <a:txBody>
                    <a:bodyPr/>
                    <a:lstStyle/>
                    <a:p>
                      <a:pPr marL="0" marR="0">
                        <a:lnSpc>
                          <a:spcPct val="115000"/>
                        </a:lnSpc>
                        <a:spcBef>
                          <a:spcPts val="0"/>
                        </a:spcBef>
                        <a:spcAft>
                          <a:spcPts val="0"/>
                        </a:spcAft>
                      </a:pPr>
                      <a:r>
                        <a:rPr lang="en-US" sz="1150" b="0" u="none" cap="small" spc="25" dirty="0">
                          <a:solidFill>
                            <a:srgbClr val="004065"/>
                          </a:solidFill>
                          <a:effectLst/>
                          <a:latin typeface="Century Gothic" panose="020B0502020202020204" pitchFamily="34" charset="0"/>
                          <a:ea typeface="Calibri"/>
                          <a:cs typeface="Times New Roman"/>
                        </a:rPr>
                        <a:t>Display Print Media: Posters, billboards</a:t>
                      </a:r>
                      <a:endParaRPr lang="en-US" sz="1150" b="0" u="none" dirty="0">
                        <a:solidFill>
                          <a:srgbClr val="004065"/>
                        </a:solidFill>
                        <a:effectLst/>
                        <a:latin typeface="Century Gothic" panose="020B0502020202020204" pitchFamily="34" charset="0"/>
                        <a:ea typeface="Calibri"/>
                        <a:cs typeface="Times New Roman"/>
                      </a:endParaRPr>
                    </a:p>
                  </a:txBody>
                  <a:tcPr marL="42798" marR="427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nSpc>
                          <a:spcPct val="115000"/>
                        </a:lnSpc>
                        <a:spcBef>
                          <a:spcPts val="0"/>
                        </a:spcBef>
                        <a:spcAft>
                          <a:spcPts val="0"/>
                        </a:spcAft>
                        <a:buClr>
                          <a:srgbClr val="0096D6"/>
                        </a:buClr>
                        <a:buFont typeface="Symbol"/>
                        <a:buChar char=""/>
                      </a:pPr>
                      <a:r>
                        <a:rPr lang="en-US" sz="1150" b="0" u="none" cap="small" spc="25" dirty="0">
                          <a:solidFill>
                            <a:srgbClr val="004065"/>
                          </a:solidFill>
                          <a:effectLst/>
                          <a:latin typeface="Century Gothic" panose="020B0502020202020204" pitchFamily="34" charset="0"/>
                          <a:ea typeface="Calibri"/>
                          <a:cs typeface="Times New Roman"/>
                        </a:rPr>
                        <a:t>Popular</a:t>
                      </a:r>
                      <a:endParaRPr lang="en-US" sz="1150" b="0" u="none" dirty="0">
                        <a:solidFill>
                          <a:srgbClr val="004065"/>
                        </a:solidFill>
                        <a:effectLst/>
                        <a:latin typeface="Century Gothic" panose="020B0502020202020204" pitchFamily="34" charset="0"/>
                        <a:ea typeface="Calibri"/>
                        <a:cs typeface="Times New Roman"/>
                      </a:endParaRPr>
                    </a:p>
                    <a:p>
                      <a:pPr marL="342900" marR="0" lvl="0" indent="-342900">
                        <a:lnSpc>
                          <a:spcPct val="115000"/>
                        </a:lnSpc>
                        <a:spcBef>
                          <a:spcPts val="0"/>
                        </a:spcBef>
                        <a:spcAft>
                          <a:spcPts val="0"/>
                        </a:spcAft>
                        <a:buClr>
                          <a:srgbClr val="0096D6"/>
                        </a:buClr>
                        <a:buFont typeface="Symbol"/>
                        <a:buChar char=""/>
                      </a:pPr>
                      <a:r>
                        <a:rPr lang="en-US" sz="1150" b="0" u="none" cap="small" spc="25" dirty="0">
                          <a:solidFill>
                            <a:srgbClr val="004065"/>
                          </a:solidFill>
                          <a:effectLst/>
                          <a:latin typeface="Century Gothic" panose="020B0502020202020204" pitchFamily="34" charset="0"/>
                          <a:ea typeface="Calibri"/>
                          <a:cs typeface="Times New Roman"/>
                        </a:rPr>
                        <a:t>Visual</a:t>
                      </a:r>
                      <a:endParaRPr lang="en-US" sz="1150" b="0" u="none" dirty="0">
                        <a:solidFill>
                          <a:srgbClr val="004065"/>
                        </a:solidFill>
                        <a:effectLst/>
                        <a:latin typeface="Century Gothic" panose="020B0502020202020204" pitchFamily="34" charset="0"/>
                        <a:ea typeface="Calibri"/>
                        <a:cs typeface="Times New Roman"/>
                      </a:endParaRPr>
                    </a:p>
                    <a:p>
                      <a:pPr marL="342900" marR="0" lvl="0" indent="-342900">
                        <a:lnSpc>
                          <a:spcPct val="115000"/>
                        </a:lnSpc>
                        <a:spcBef>
                          <a:spcPts val="0"/>
                        </a:spcBef>
                        <a:spcAft>
                          <a:spcPts val="0"/>
                        </a:spcAft>
                        <a:buClr>
                          <a:srgbClr val="0096D6"/>
                        </a:buClr>
                        <a:buFont typeface="Symbol"/>
                        <a:buChar char=""/>
                      </a:pPr>
                      <a:r>
                        <a:rPr lang="en-US" sz="1150" b="0" u="none" cap="small" spc="25" dirty="0">
                          <a:solidFill>
                            <a:srgbClr val="004065"/>
                          </a:solidFill>
                          <a:effectLst/>
                          <a:latin typeface="Century Gothic" panose="020B0502020202020204" pitchFamily="34" charset="0"/>
                          <a:ea typeface="Calibri"/>
                          <a:cs typeface="Times New Roman"/>
                        </a:rPr>
                        <a:t>Longevity</a:t>
                      </a:r>
                      <a:endParaRPr lang="en-US" sz="1150" b="0" u="none" dirty="0">
                        <a:solidFill>
                          <a:srgbClr val="004065"/>
                        </a:solidFill>
                        <a:effectLst/>
                        <a:latin typeface="Century Gothic" panose="020B0502020202020204" pitchFamily="34" charset="0"/>
                        <a:ea typeface="Calibri"/>
                        <a:cs typeface="Times New Roman"/>
                      </a:endParaRPr>
                    </a:p>
                  </a:txBody>
                  <a:tcPr marL="42798" marR="42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nSpc>
                          <a:spcPct val="115000"/>
                        </a:lnSpc>
                        <a:spcBef>
                          <a:spcPts val="0"/>
                        </a:spcBef>
                        <a:spcAft>
                          <a:spcPts val="0"/>
                        </a:spcAft>
                        <a:buClr>
                          <a:srgbClr val="0096D6"/>
                        </a:buClr>
                        <a:buFont typeface="Symbol"/>
                        <a:buChar char=""/>
                      </a:pPr>
                      <a:r>
                        <a:rPr lang="en-US" sz="1150" b="0" u="none" cap="small" spc="25" dirty="0">
                          <a:solidFill>
                            <a:srgbClr val="004065"/>
                          </a:solidFill>
                          <a:effectLst/>
                          <a:latin typeface="Century Gothic" panose="020B0502020202020204" pitchFamily="34" charset="0"/>
                          <a:ea typeface="Calibri"/>
                          <a:cs typeface="Times New Roman"/>
                        </a:rPr>
                        <a:t>Limited space for information</a:t>
                      </a:r>
                      <a:endParaRPr lang="en-US" sz="1150" b="0" u="none" dirty="0">
                        <a:solidFill>
                          <a:srgbClr val="004065"/>
                        </a:solidFill>
                        <a:effectLst/>
                        <a:latin typeface="Century Gothic" panose="020B0502020202020204" pitchFamily="34" charset="0"/>
                        <a:ea typeface="Calibri"/>
                        <a:cs typeface="Times New Roman"/>
                      </a:endParaRPr>
                    </a:p>
                    <a:p>
                      <a:pPr marL="342900" marR="0" lvl="0" indent="-342900">
                        <a:lnSpc>
                          <a:spcPct val="115000"/>
                        </a:lnSpc>
                        <a:spcBef>
                          <a:spcPts val="0"/>
                        </a:spcBef>
                        <a:spcAft>
                          <a:spcPts val="0"/>
                        </a:spcAft>
                        <a:buClr>
                          <a:srgbClr val="0096D6"/>
                        </a:buClr>
                        <a:buFont typeface="Symbol"/>
                        <a:buChar char=""/>
                      </a:pPr>
                      <a:r>
                        <a:rPr lang="en-US" sz="1150" b="0" u="none" cap="small" spc="25" dirty="0">
                          <a:solidFill>
                            <a:srgbClr val="004065"/>
                          </a:solidFill>
                          <a:effectLst/>
                          <a:latin typeface="Century Gothic" panose="020B0502020202020204" pitchFamily="34" charset="0"/>
                          <a:ea typeface="Calibri"/>
                          <a:cs typeface="Times New Roman"/>
                        </a:rPr>
                        <a:t>Language and literacy (audience must be able to read and understand the language</a:t>
                      </a:r>
                      <a:endParaRPr lang="en-US" sz="1150" b="0" u="none" dirty="0">
                        <a:solidFill>
                          <a:srgbClr val="004065"/>
                        </a:solidFill>
                        <a:effectLst/>
                        <a:latin typeface="Century Gothic" panose="020B0502020202020204" pitchFamily="34" charset="0"/>
                        <a:ea typeface="Calibri"/>
                        <a:cs typeface="Times New Roman"/>
                      </a:endParaRPr>
                    </a:p>
                  </a:txBody>
                  <a:tcPr marL="42798" marR="42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48976">
                <a:tc>
                  <a:txBody>
                    <a:bodyPr/>
                    <a:lstStyle/>
                    <a:p>
                      <a:pPr marL="0" marR="0">
                        <a:lnSpc>
                          <a:spcPct val="115000"/>
                        </a:lnSpc>
                        <a:spcBef>
                          <a:spcPts val="0"/>
                        </a:spcBef>
                        <a:spcAft>
                          <a:spcPts val="0"/>
                        </a:spcAft>
                      </a:pPr>
                      <a:r>
                        <a:rPr lang="en-US" sz="1150" b="0" u="none" cap="small" spc="25" dirty="0">
                          <a:solidFill>
                            <a:srgbClr val="004065"/>
                          </a:solidFill>
                          <a:effectLst/>
                          <a:latin typeface="Century Gothic" panose="020B0502020202020204" pitchFamily="34" charset="0"/>
                          <a:ea typeface="Calibri"/>
                          <a:cs typeface="Times New Roman"/>
                        </a:rPr>
                        <a:t>Print Media for Reading: Newsletters, pamphlets, brochures and booklets</a:t>
                      </a:r>
                      <a:endParaRPr lang="en-US" sz="1150" b="0" u="none" dirty="0">
                        <a:solidFill>
                          <a:srgbClr val="004065"/>
                        </a:solidFill>
                        <a:effectLst/>
                        <a:latin typeface="Century Gothic" panose="020B0502020202020204" pitchFamily="34" charset="0"/>
                        <a:ea typeface="Calibri"/>
                        <a:cs typeface="Times New Roman"/>
                      </a:endParaRPr>
                    </a:p>
                  </a:txBody>
                  <a:tcPr marL="42798" marR="427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nSpc>
                          <a:spcPct val="115000"/>
                        </a:lnSpc>
                        <a:spcBef>
                          <a:spcPts val="0"/>
                        </a:spcBef>
                        <a:spcAft>
                          <a:spcPts val="0"/>
                        </a:spcAft>
                        <a:buClr>
                          <a:srgbClr val="0096D6"/>
                        </a:buClr>
                        <a:buFont typeface="Symbol"/>
                        <a:buChar char=""/>
                      </a:pPr>
                      <a:r>
                        <a:rPr lang="en-US" sz="1150" b="0" u="none" cap="small" spc="25" dirty="0">
                          <a:solidFill>
                            <a:srgbClr val="004065"/>
                          </a:solidFill>
                          <a:effectLst/>
                          <a:latin typeface="Century Gothic" panose="020B0502020202020204" pitchFamily="34" charset="0"/>
                          <a:ea typeface="Calibri"/>
                          <a:cs typeface="Times New Roman"/>
                        </a:rPr>
                        <a:t>Control of message</a:t>
                      </a:r>
                      <a:endParaRPr lang="en-US" sz="1150" b="0" u="none" dirty="0">
                        <a:solidFill>
                          <a:srgbClr val="004065"/>
                        </a:solidFill>
                        <a:effectLst/>
                        <a:latin typeface="Century Gothic" panose="020B0502020202020204" pitchFamily="34" charset="0"/>
                        <a:ea typeface="Calibri"/>
                        <a:cs typeface="Times New Roman"/>
                      </a:endParaRPr>
                    </a:p>
                    <a:p>
                      <a:pPr marL="342900" marR="0" lvl="0" indent="-342900">
                        <a:lnSpc>
                          <a:spcPct val="115000"/>
                        </a:lnSpc>
                        <a:spcBef>
                          <a:spcPts val="0"/>
                        </a:spcBef>
                        <a:spcAft>
                          <a:spcPts val="0"/>
                        </a:spcAft>
                        <a:buClr>
                          <a:srgbClr val="0096D6"/>
                        </a:buClr>
                        <a:buFont typeface="Symbol"/>
                        <a:buChar char=""/>
                      </a:pPr>
                      <a:r>
                        <a:rPr lang="en-US" sz="1150" b="0" u="none" cap="small" spc="25" dirty="0">
                          <a:solidFill>
                            <a:srgbClr val="004065"/>
                          </a:solidFill>
                          <a:effectLst/>
                          <a:latin typeface="Century Gothic" panose="020B0502020202020204" pitchFamily="34" charset="0"/>
                          <a:ea typeface="Calibri"/>
                          <a:cs typeface="Times New Roman"/>
                        </a:rPr>
                        <a:t>Ability to communicate a more detailed/complicated story</a:t>
                      </a:r>
                      <a:endParaRPr lang="en-US" sz="1150" b="0" u="none" dirty="0">
                        <a:solidFill>
                          <a:srgbClr val="004065"/>
                        </a:solidFill>
                        <a:effectLst/>
                        <a:latin typeface="Century Gothic" panose="020B0502020202020204" pitchFamily="34" charset="0"/>
                        <a:ea typeface="Calibri"/>
                        <a:cs typeface="Times New Roman"/>
                      </a:endParaRPr>
                    </a:p>
                  </a:txBody>
                  <a:tcPr marL="42798" marR="42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nSpc>
                          <a:spcPct val="115000"/>
                        </a:lnSpc>
                        <a:spcBef>
                          <a:spcPts val="0"/>
                        </a:spcBef>
                        <a:spcAft>
                          <a:spcPts val="0"/>
                        </a:spcAft>
                        <a:buClr>
                          <a:srgbClr val="0096D6"/>
                        </a:buClr>
                        <a:buFont typeface="Symbol"/>
                        <a:buChar char=""/>
                      </a:pPr>
                      <a:r>
                        <a:rPr lang="en-US" sz="1150" b="0" u="none" cap="small" spc="25" dirty="0">
                          <a:solidFill>
                            <a:srgbClr val="004065"/>
                          </a:solidFill>
                          <a:effectLst/>
                          <a:latin typeface="Century Gothic" panose="020B0502020202020204" pitchFamily="34" charset="0"/>
                          <a:ea typeface="Calibri"/>
                          <a:cs typeface="Times New Roman"/>
                        </a:rPr>
                        <a:t>Language and literacy</a:t>
                      </a:r>
                      <a:endParaRPr lang="en-US" sz="1150" b="0" u="none" dirty="0">
                        <a:solidFill>
                          <a:srgbClr val="004065"/>
                        </a:solidFill>
                        <a:effectLst/>
                        <a:latin typeface="Century Gothic" panose="020B0502020202020204" pitchFamily="34" charset="0"/>
                        <a:ea typeface="Calibri"/>
                        <a:cs typeface="Times New Roman"/>
                      </a:endParaRPr>
                    </a:p>
                    <a:p>
                      <a:pPr marL="342900" marR="0" lvl="0" indent="-342900">
                        <a:lnSpc>
                          <a:spcPct val="115000"/>
                        </a:lnSpc>
                        <a:spcBef>
                          <a:spcPts val="0"/>
                        </a:spcBef>
                        <a:spcAft>
                          <a:spcPts val="0"/>
                        </a:spcAft>
                        <a:buClr>
                          <a:srgbClr val="0096D6"/>
                        </a:buClr>
                        <a:buFont typeface="Symbol"/>
                        <a:buChar char=""/>
                      </a:pPr>
                      <a:r>
                        <a:rPr lang="en-US" sz="1150" b="0" u="none" cap="small" spc="25" dirty="0">
                          <a:solidFill>
                            <a:srgbClr val="004065"/>
                          </a:solidFill>
                          <a:effectLst/>
                          <a:latin typeface="Century Gothic" panose="020B0502020202020204" pitchFamily="34" charset="0"/>
                          <a:ea typeface="Calibri"/>
                          <a:cs typeface="Times New Roman"/>
                        </a:rPr>
                        <a:t>Labor and time-intensive to produce</a:t>
                      </a:r>
                      <a:endParaRPr lang="en-US" sz="1150" b="0" u="none" dirty="0">
                        <a:solidFill>
                          <a:srgbClr val="004065"/>
                        </a:solidFill>
                        <a:effectLst/>
                        <a:latin typeface="Century Gothic" panose="020B0502020202020204" pitchFamily="34" charset="0"/>
                        <a:ea typeface="Calibri"/>
                        <a:cs typeface="Times New Roman"/>
                      </a:endParaRPr>
                    </a:p>
                    <a:p>
                      <a:pPr marL="342900" marR="0" lvl="0" indent="-342900">
                        <a:lnSpc>
                          <a:spcPct val="115000"/>
                        </a:lnSpc>
                        <a:spcBef>
                          <a:spcPts val="0"/>
                        </a:spcBef>
                        <a:spcAft>
                          <a:spcPts val="0"/>
                        </a:spcAft>
                        <a:buClr>
                          <a:srgbClr val="0096D6"/>
                        </a:buClr>
                        <a:buFont typeface="Symbol"/>
                        <a:buChar char=""/>
                      </a:pPr>
                      <a:r>
                        <a:rPr lang="en-US" sz="1150" b="0" u="none" cap="small" spc="25" dirty="0">
                          <a:solidFill>
                            <a:srgbClr val="004065"/>
                          </a:solidFill>
                          <a:effectLst/>
                          <a:latin typeface="Century Gothic" panose="020B0502020202020204" pitchFamily="34" charset="0"/>
                          <a:ea typeface="Calibri"/>
                          <a:cs typeface="Times New Roman"/>
                        </a:rPr>
                        <a:t>Easily outdated</a:t>
                      </a:r>
                      <a:endParaRPr lang="en-US" sz="1150" b="0" u="none" dirty="0">
                        <a:solidFill>
                          <a:srgbClr val="004065"/>
                        </a:solidFill>
                        <a:effectLst/>
                        <a:latin typeface="Century Gothic" panose="020B0502020202020204" pitchFamily="34" charset="0"/>
                        <a:ea typeface="Calibri"/>
                        <a:cs typeface="Times New Roman"/>
                      </a:endParaRPr>
                    </a:p>
                  </a:txBody>
                  <a:tcPr marL="42798" marR="42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40017">
                <a:tc>
                  <a:txBody>
                    <a:bodyPr/>
                    <a:lstStyle/>
                    <a:p>
                      <a:pPr marL="0" marR="0">
                        <a:lnSpc>
                          <a:spcPct val="115000"/>
                        </a:lnSpc>
                        <a:spcBef>
                          <a:spcPts val="0"/>
                        </a:spcBef>
                        <a:spcAft>
                          <a:spcPts val="0"/>
                        </a:spcAft>
                      </a:pPr>
                      <a:r>
                        <a:rPr lang="en-US" sz="1150" b="0" u="none" cap="small" spc="25" dirty="0">
                          <a:solidFill>
                            <a:srgbClr val="004065"/>
                          </a:solidFill>
                          <a:effectLst/>
                          <a:latin typeface="Century Gothic" panose="020B0502020202020204" pitchFamily="34" charset="0"/>
                          <a:ea typeface="Calibri"/>
                          <a:cs typeface="Times New Roman"/>
                        </a:rPr>
                        <a:t>Mass Media: Newspapers and magazines</a:t>
                      </a:r>
                      <a:endParaRPr lang="en-US" sz="1150" b="0" u="none" dirty="0">
                        <a:solidFill>
                          <a:srgbClr val="004065"/>
                        </a:solidFill>
                        <a:effectLst/>
                        <a:latin typeface="Century Gothic" panose="020B0502020202020204" pitchFamily="34" charset="0"/>
                        <a:ea typeface="Calibri"/>
                        <a:cs typeface="Times New Roman"/>
                      </a:endParaRPr>
                    </a:p>
                  </a:txBody>
                  <a:tcPr marL="42798" marR="427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nSpc>
                          <a:spcPct val="115000"/>
                        </a:lnSpc>
                        <a:spcBef>
                          <a:spcPts val="0"/>
                        </a:spcBef>
                        <a:spcAft>
                          <a:spcPts val="0"/>
                        </a:spcAft>
                        <a:buClr>
                          <a:srgbClr val="0096D6"/>
                        </a:buClr>
                        <a:buFont typeface="Symbol"/>
                        <a:buChar char=""/>
                      </a:pPr>
                      <a:r>
                        <a:rPr lang="en-US" sz="1150" b="0" u="none" cap="small" spc="25" dirty="0">
                          <a:solidFill>
                            <a:srgbClr val="004065"/>
                          </a:solidFill>
                          <a:effectLst/>
                          <a:latin typeface="Century Gothic" panose="020B0502020202020204" pitchFamily="34" charset="0"/>
                          <a:ea typeface="Calibri"/>
                          <a:cs typeface="Times New Roman"/>
                        </a:rPr>
                        <a:t>Large readership</a:t>
                      </a:r>
                      <a:endParaRPr lang="en-US" sz="1150" b="0" u="none" dirty="0">
                        <a:solidFill>
                          <a:srgbClr val="004065"/>
                        </a:solidFill>
                        <a:effectLst/>
                        <a:latin typeface="Century Gothic" panose="020B0502020202020204" pitchFamily="34" charset="0"/>
                        <a:ea typeface="Calibri"/>
                        <a:cs typeface="Times New Roman"/>
                      </a:endParaRPr>
                    </a:p>
                    <a:p>
                      <a:pPr marL="342900" marR="0" lvl="0" indent="-342900">
                        <a:lnSpc>
                          <a:spcPct val="115000"/>
                        </a:lnSpc>
                        <a:spcBef>
                          <a:spcPts val="0"/>
                        </a:spcBef>
                        <a:spcAft>
                          <a:spcPts val="0"/>
                        </a:spcAft>
                        <a:buClr>
                          <a:srgbClr val="0096D6"/>
                        </a:buClr>
                        <a:buFont typeface="Symbol"/>
                        <a:buChar char=""/>
                      </a:pPr>
                      <a:r>
                        <a:rPr lang="en-US" sz="1150" b="0" u="none" cap="small" spc="25" dirty="0">
                          <a:solidFill>
                            <a:srgbClr val="004065"/>
                          </a:solidFill>
                          <a:effectLst/>
                          <a:latin typeface="Century Gothic" panose="020B0502020202020204" pitchFamily="34" charset="0"/>
                          <a:ea typeface="Calibri"/>
                          <a:cs typeface="Times New Roman"/>
                        </a:rPr>
                        <a:t>Powerful</a:t>
                      </a:r>
                      <a:endParaRPr lang="en-US" sz="1150" b="0" u="none" dirty="0">
                        <a:solidFill>
                          <a:srgbClr val="004065"/>
                        </a:solidFill>
                        <a:effectLst/>
                        <a:latin typeface="Century Gothic" panose="020B0502020202020204" pitchFamily="34" charset="0"/>
                        <a:ea typeface="Calibri"/>
                        <a:cs typeface="Times New Roman"/>
                      </a:endParaRPr>
                    </a:p>
                    <a:p>
                      <a:pPr marL="342900" marR="0" lvl="0" indent="-342900">
                        <a:lnSpc>
                          <a:spcPct val="115000"/>
                        </a:lnSpc>
                        <a:spcBef>
                          <a:spcPts val="0"/>
                        </a:spcBef>
                        <a:spcAft>
                          <a:spcPts val="0"/>
                        </a:spcAft>
                        <a:buClr>
                          <a:srgbClr val="0096D6"/>
                        </a:buClr>
                        <a:buFont typeface="Symbol"/>
                        <a:buChar char=""/>
                      </a:pPr>
                      <a:r>
                        <a:rPr lang="en-US" sz="1150" b="0" u="none" cap="small" spc="25" dirty="0">
                          <a:solidFill>
                            <a:srgbClr val="004065"/>
                          </a:solidFill>
                          <a:effectLst/>
                          <a:latin typeface="Century Gothic" panose="020B0502020202020204" pitchFamily="34" charset="0"/>
                          <a:ea typeface="Calibri"/>
                          <a:cs typeface="Times New Roman"/>
                        </a:rPr>
                        <a:t>Permanent</a:t>
                      </a:r>
                      <a:endParaRPr lang="en-US" sz="1150" b="0" u="none" dirty="0">
                        <a:solidFill>
                          <a:srgbClr val="004065"/>
                        </a:solidFill>
                        <a:effectLst/>
                        <a:latin typeface="Century Gothic" panose="020B0502020202020204" pitchFamily="34" charset="0"/>
                        <a:ea typeface="Calibri"/>
                        <a:cs typeface="Times New Roman"/>
                      </a:endParaRPr>
                    </a:p>
                    <a:p>
                      <a:pPr marL="342900" marR="0" lvl="0" indent="-342900">
                        <a:lnSpc>
                          <a:spcPct val="115000"/>
                        </a:lnSpc>
                        <a:spcBef>
                          <a:spcPts val="0"/>
                        </a:spcBef>
                        <a:spcAft>
                          <a:spcPts val="0"/>
                        </a:spcAft>
                        <a:buClr>
                          <a:srgbClr val="0096D6"/>
                        </a:buClr>
                        <a:buFont typeface="Symbol"/>
                        <a:buChar char=""/>
                      </a:pPr>
                      <a:r>
                        <a:rPr lang="en-US" sz="1150" b="0" u="none" cap="small" spc="25" dirty="0">
                          <a:solidFill>
                            <a:srgbClr val="004065"/>
                          </a:solidFill>
                          <a:effectLst/>
                          <a:latin typeface="Century Gothic" panose="020B0502020202020204" pitchFamily="34" charset="0"/>
                          <a:ea typeface="Calibri"/>
                          <a:cs typeface="Times New Roman"/>
                        </a:rPr>
                        <a:t>Ability to explain issues in depth</a:t>
                      </a:r>
                      <a:endParaRPr lang="en-US" sz="1150" b="0" u="none" dirty="0">
                        <a:solidFill>
                          <a:srgbClr val="004065"/>
                        </a:solidFill>
                        <a:effectLst/>
                        <a:latin typeface="Century Gothic" panose="020B0502020202020204" pitchFamily="34" charset="0"/>
                        <a:ea typeface="Calibri"/>
                        <a:cs typeface="Times New Roman"/>
                      </a:endParaRPr>
                    </a:p>
                  </a:txBody>
                  <a:tcPr marL="42798" marR="42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nSpc>
                          <a:spcPct val="115000"/>
                        </a:lnSpc>
                        <a:spcBef>
                          <a:spcPts val="0"/>
                        </a:spcBef>
                        <a:spcAft>
                          <a:spcPts val="0"/>
                        </a:spcAft>
                        <a:buClr>
                          <a:srgbClr val="0096D6"/>
                        </a:buClr>
                        <a:buFont typeface="Symbol"/>
                        <a:buChar char=""/>
                      </a:pPr>
                      <a:r>
                        <a:rPr lang="en-US" sz="1150" b="0" u="none" cap="small" spc="25" dirty="0">
                          <a:solidFill>
                            <a:srgbClr val="004065"/>
                          </a:solidFill>
                          <a:effectLst/>
                          <a:latin typeface="Century Gothic" panose="020B0502020202020204" pitchFamily="34" charset="0"/>
                          <a:ea typeface="Calibri"/>
                          <a:cs typeface="Times New Roman"/>
                        </a:rPr>
                        <a:t>Language and literacy</a:t>
                      </a:r>
                      <a:endParaRPr lang="en-US" sz="1150" b="0" u="none" dirty="0">
                        <a:solidFill>
                          <a:srgbClr val="004065"/>
                        </a:solidFill>
                        <a:effectLst/>
                        <a:latin typeface="Century Gothic" panose="020B0502020202020204" pitchFamily="34" charset="0"/>
                        <a:ea typeface="Calibri"/>
                        <a:cs typeface="Times New Roman"/>
                      </a:endParaRPr>
                    </a:p>
                    <a:p>
                      <a:pPr marL="342900" marR="0" lvl="0" indent="-342900">
                        <a:lnSpc>
                          <a:spcPct val="115000"/>
                        </a:lnSpc>
                        <a:spcBef>
                          <a:spcPts val="0"/>
                        </a:spcBef>
                        <a:spcAft>
                          <a:spcPts val="0"/>
                        </a:spcAft>
                        <a:buClr>
                          <a:srgbClr val="0096D6"/>
                        </a:buClr>
                        <a:buFont typeface="Symbol"/>
                        <a:buChar char=""/>
                      </a:pPr>
                      <a:r>
                        <a:rPr lang="en-US" sz="1150" b="0" u="none" cap="small" spc="25" dirty="0">
                          <a:solidFill>
                            <a:srgbClr val="004065"/>
                          </a:solidFill>
                          <a:effectLst/>
                          <a:latin typeface="Century Gothic" panose="020B0502020202020204" pitchFamily="34" charset="0"/>
                          <a:ea typeface="Calibri"/>
                          <a:cs typeface="Times New Roman"/>
                        </a:rPr>
                        <a:t>May only reach a those who have access (e.g., urban audiences)</a:t>
                      </a:r>
                      <a:endParaRPr lang="en-US" sz="1150" b="0" u="none" dirty="0">
                        <a:solidFill>
                          <a:srgbClr val="004065"/>
                        </a:solidFill>
                        <a:effectLst/>
                        <a:latin typeface="Century Gothic" panose="020B0502020202020204" pitchFamily="34" charset="0"/>
                        <a:ea typeface="Calibri"/>
                        <a:cs typeface="Times New Roman"/>
                      </a:endParaRPr>
                    </a:p>
                    <a:p>
                      <a:pPr marL="342900" marR="0" lvl="0" indent="-342900">
                        <a:lnSpc>
                          <a:spcPct val="115000"/>
                        </a:lnSpc>
                        <a:spcBef>
                          <a:spcPts val="0"/>
                        </a:spcBef>
                        <a:spcAft>
                          <a:spcPts val="0"/>
                        </a:spcAft>
                        <a:buClr>
                          <a:srgbClr val="0096D6"/>
                        </a:buClr>
                        <a:buFont typeface="Symbol"/>
                        <a:buChar char=""/>
                      </a:pPr>
                      <a:r>
                        <a:rPr lang="en-US" sz="1150" b="0" u="none" cap="small" spc="25" dirty="0">
                          <a:solidFill>
                            <a:srgbClr val="004065"/>
                          </a:solidFill>
                          <a:effectLst/>
                          <a:latin typeface="Century Gothic" panose="020B0502020202020204" pitchFamily="34" charset="0"/>
                          <a:ea typeface="Calibri"/>
                          <a:cs typeface="Times New Roman"/>
                        </a:rPr>
                        <a:t>Expensive to produce</a:t>
                      </a:r>
                      <a:endParaRPr lang="en-US" sz="1150" b="0" u="none" dirty="0">
                        <a:solidFill>
                          <a:srgbClr val="004065"/>
                        </a:solidFill>
                        <a:effectLst/>
                        <a:latin typeface="Century Gothic" panose="020B0502020202020204" pitchFamily="34" charset="0"/>
                        <a:ea typeface="Calibri"/>
                        <a:cs typeface="Times New Roman"/>
                      </a:endParaRPr>
                    </a:p>
                  </a:txBody>
                  <a:tcPr marL="42798" marR="42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795492">
                <a:tc>
                  <a:txBody>
                    <a:bodyPr/>
                    <a:lstStyle/>
                    <a:p>
                      <a:pPr marL="0" marR="0">
                        <a:lnSpc>
                          <a:spcPct val="115000"/>
                        </a:lnSpc>
                        <a:spcBef>
                          <a:spcPts val="0"/>
                        </a:spcBef>
                        <a:spcAft>
                          <a:spcPts val="0"/>
                        </a:spcAft>
                      </a:pPr>
                      <a:r>
                        <a:rPr lang="en-US" sz="1150" b="0" u="none" cap="small" spc="25" dirty="0">
                          <a:solidFill>
                            <a:srgbClr val="004065"/>
                          </a:solidFill>
                          <a:effectLst/>
                          <a:latin typeface="Century Gothic" panose="020B0502020202020204" pitchFamily="34" charset="0"/>
                          <a:ea typeface="Calibri"/>
                          <a:cs typeface="Times New Roman"/>
                        </a:rPr>
                        <a:t>Mass Media: Radio</a:t>
                      </a:r>
                      <a:endParaRPr lang="en-US" sz="1150" b="0" u="none" dirty="0">
                        <a:solidFill>
                          <a:srgbClr val="004065"/>
                        </a:solidFill>
                        <a:effectLst/>
                        <a:latin typeface="Century Gothic" panose="020B0502020202020204" pitchFamily="34" charset="0"/>
                        <a:ea typeface="Calibri"/>
                        <a:cs typeface="Times New Roman"/>
                      </a:endParaRPr>
                    </a:p>
                  </a:txBody>
                  <a:tcPr marL="42798" marR="427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nSpc>
                          <a:spcPct val="115000"/>
                        </a:lnSpc>
                        <a:spcBef>
                          <a:spcPts val="0"/>
                        </a:spcBef>
                        <a:spcAft>
                          <a:spcPts val="0"/>
                        </a:spcAft>
                        <a:buClr>
                          <a:srgbClr val="0096D6"/>
                        </a:buClr>
                        <a:buFont typeface="Symbol"/>
                        <a:buChar char=""/>
                      </a:pPr>
                      <a:r>
                        <a:rPr lang="en-US" sz="1150" b="0" u="none" cap="small" spc="25" dirty="0">
                          <a:solidFill>
                            <a:srgbClr val="004065"/>
                          </a:solidFill>
                          <a:effectLst/>
                          <a:latin typeface="Century Gothic" panose="020B0502020202020204" pitchFamily="34" charset="0"/>
                          <a:ea typeface="Calibri"/>
                          <a:cs typeface="Times New Roman"/>
                        </a:rPr>
                        <a:t>Large listenership</a:t>
                      </a:r>
                      <a:endParaRPr lang="en-US" sz="1150" b="0" u="none" dirty="0">
                        <a:solidFill>
                          <a:srgbClr val="004065"/>
                        </a:solidFill>
                        <a:effectLst/>
                        <a:latin typeface="Century Gothic" panose="020B0502020202020204" pitchFamily="34" charset="0"/>
                        <a:ea typeface="Calibri"/>
                        <a:cs typeface="Times New Roman"/>
                      </a:endParaRPr>
                    </a:p>
                    <a:p>
                      <a:pPr marL="342900" marR="0" lvl="0" indent="-342900">
                        <a:lnSpc>
                          <a:spcPct val="115000"/>
                        </a:lnSpc>
                        <a:spcBef>
                          <a:spcPts val="0"/>
                        </a:spcBef>
                        <a:spcAft>
                          <a:spcPts val="0"/>
                        </a:spcAft>
                        <a:buClr>
                          <a:srgbClr val="0096D6"/>
                        </a:buClr>
                        <a:buFont typeface="Symbol"/>
                        <a:buChar char=""/>
                      </a:pPr>
                      <a:r>
                        <a:rPr lang="en-US" sz="1150" b="0" u="none" cap="small" spc="25" dirty="0">
                          <a:solidFill>
                            <a:srgbClr val="004065"/>
                          </a:solidFill>
                          <a:effectLst/>
                          <a:latin typeface="Century Gothic" panose="020B0502020202020204" pitchFamily="34" charset="0"/>
                          <a:ea typeface="Calibri"/>
                          <a:cs typeface="Times New Roman"/>
                        </a:rPr>
                        <a:t>Accessible (especially at grassroots level)</a:t>
                      </a:r>
                      <a:endParaRPr lang="en-US" sz="1150" b="0" u="none" dirty="0">
                        <a:solidFill>
                          <a:srgbClr val="004065"/>
                        </a:solidFill>
                        <a:effectLst/>
                        <a:latin typeface="Century Gothic" panose="020B0502020202020204" pitchFamily="34" charset="0"/>
                        <a:ea typeface="Calibri"/>
                        <a:cs typeface="Times New Roman"/>
                      </a:endParaRPr>
                    </a:p>
                    <a:p>
                      <a:pPr marL="342900" marR="0" lvl="0" indent="-342900">
                        <a:lnSpc>
                          <a:spcPct val="115000"/>
                        </a:lnSpc>
                        <a:spcBef>
                          <a:spcPts val="0"/>
                        </a:spcBef>
                        <a:spcAft>
                          <a:spcPts val="0"/>
                        </a:spcAft>
                        <a:buClr>
                          <a:srgbClr val="0096D6"/>
                        </a:buClr>
                        <a:buFont typeface="Symbol"/>
                        <a:buChar char=""/>
                      </a:pPr>
                      <a:r>
                        <a:rPr lang="en-US" sz="1150" b="0" u="none" cap="small" spc="25" dirty="0">
                          <a:solidFill>
                            <a:srgbClr val="004065"/>
                          </a:solidFill>
                          <a:effectLst/>
                          <a:latin typeface="Century Gothic" panose="020B0502020202020204" pitchFamily="34" charset="0"/>
                          <a:ea typeface="Calibri"/>
                          <a:cs typeface="Times New Roman"/>
                        </a:rPr>
                        <a:t>Can be participatory and elicit immediate response (i.e., call-in programs)</a:t>
                      </a:r>
                      <a:endParaRPr lang="en-US" sz="1150" b="0" u="none" dirty="0">
                        <a:solidFill>
                          <a:srgbClr val="004065"/>
                        </a:solidFill>
                        <a:effectLst/>
                        <a:latin typeface="Century Gothic" panose="020B0502020202020204" pitchFamily="34" charset="0"/>
                        <a:ea typeface="Calibri"/>
                        <a:cs typeface="Times New Roman"/>
                      </a:endParaRPr>
                    </a:p>
                  </a:txBody>
                  <a:tcPr marL="42798" marR="42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nSpc>
                          <a:spcPct val="115000"/>
                        </a:lnSpc>
                        <a:spcBef>
                          <a:spcPts val="0"/>
                        </a:spcBef>
                        <a:spcAft>
                          <a:spcPts val="0"/>
                        </a:spcAft>
                        <a:buClr>
                          <a:srgbClr val="0096D6"/>
                        </a:buClr>
                        <a:buFont typeface="Symbol"/>
                        <a:buChar char=""/>
                      </a:pPr>
                      <a:r>
                        <a:rPr lang="en-US" sz="1150" b="0" u="none" cap="small" spc="25" dirty="0">
                          <a:solidFill>
                            <a:srgbClr val="004065"/>
                          </a:solidFill>
                          <a:effectLst/>
                          <a:latin typeface="Century Gothic" panose="020B0502020202020204" pitchFamily="34" charset="0"/>
                          <a:ea typeface="Calibri"/>
                          <a:cs typeface="Times New Roman"/>
                        </a:rPr>
                        <a:t>Message may be transient</a:t>
                      </a:r>
                      <a:endParaRPr lang="en-US" sz="1150" b="0" u="none" dirty="0">
                        <a:solidFill>
                          <a:srgbClr val="004065"/>
                        </a:solidFill>
                        <a:effectLst/>
                        <a:latin typeface="Century Gothic" panose="020B0502020202020204" pitchFamily="34" charset="0"/>
                        <a:ea typeface="Calibri"/>
                        <a:cs typeface="Times New Roman"/>
                      </a:endParaRPr>
                    </a:p>
                    <a:p>
                      <a:pPr marL="342900" marR="0" lvl="0" indent="-342900">
                        <a:lnSpc>
                          <a:spcPct val="115000"/>
                        </a:lnSpc>
                        <a:spcBef>
                          <a:spcPts val="0"/>
                        </a:spcBef>
                        <a:spcAft>
                          <a:spcPts val="0"/>
                        </a:spcAft>
                        <a:buClr>
                          <a:srgbClr val="0096D6"/>
                        </a:buClr>
                        <a:buFont typeface="Symbol"/>
                        <a:buChar char=""/>
                      </a:pPr>
                      <a:r>
                        <a:rPr lang="en-US" sz="1150" b="0" u="none" cap="small" spc="25" dirty="0">
                          <a:solidFill>
                            <a:srgbClr val="004065"/>
                          </a:solidFill>
                          <a:effectLst/>
                          <a:latin typeface="Century Gothic" panose="020B0502020202020204" pitchFamily="34" charset="0"/>
                          <a:ea typeface="Calibri"/>
                          <a:cs typeface="Times New Roman"/>
                        </a:rPr>
                        <a:t>Can send mixed messages (i.e., station may promote different messages)</a:t>
                      </a:r>
                      <a:endParaRPr lang="en-US" sz="1150" b="0" u="none" dirty="0">
                        <a:solidFill>
                          <a:srgbClr val="004065"/>
                        </a:solidFill>
                        <a:effectLst/>
                        <a:latin typeface="Century Gothic" panose="020B0502020202020204" pitchFamily="34" charset="0"/>
                        <a:ea typeface="Calibri"/>
                        <a:cs typeface="Times New Roman"/>
                      </a:endParaRPr>
                    </a:p>
                    <a:p>
                      <a:pPr marL="342900" marR="0" lvl="0" indent="-342900">
                        <a:lnSpc>
                          <a:spcPct val="115000"/>
                        </a:lnSpc>
                        <a:spcBef>
                          <a:spcPts val="0"/>
                        </a:spcBef>
                        <a:spcAft>
                          <a:spcPts val="0"/>
                        </a:spcAft>
                        <a:buClr>
                          <a:srgbClr val="0096D6"/>
                        </a:buClr>
                        <a:buFont typeface="Symbol"/>
                        <a:buChar char=""/>
                      </a:pPr>
                      <a:r>
                        <a:rPr lang="en-US" sz="1150" b="0" u="none" cap="small" spc="25" dirty="0">
                          <a:solidFill>
                            <a:srgbClr val="004065"/>
                          </a:solidFill>
                          <a:effectLst/>
                          <a:latin typeface="Century Gothic" panose="020B0502020202020204" pitchFamily="34" charset="0"/>
                          <a:ea typeface="Calibri"/>
                          <a:cs typeface="Times New Roman"/>
                        </a:rPr>
                        <a:t>Expensive to produce</a:t>
                      </a:r>
                      <a:endParaRPr lang="en-US" sz="1150" b="0" u="none" dirty="0">
                        <a:solidFill>
                          <a:srgbClr val="004065"/>
                        </a:solidFill>
                        <a:effectLst/>
                        <a:latin typeface="Century Gothic" panose="020B0502020202020204" pitchFamily="34" charset="0"/>
                        <a:ea typeface="Calibri"/>
                        <a:cs typeface="Times New Roman"/>
                      </a:endParaRPr>
                    </a:p>
                  </a:txBody>
                  <a:tcPr marL="42798" marR="42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752578">
                <a:tc>
                  <a:txBody>
                    <a:bodyPr/>
                    <a:lstStyle/>
                    <a:p>
                      <a:pPr marL="0" marR="0">
                        <a:lnSpc>
                          <a:spcPct val="115000"/>
                        </a:lnSpc>
                        <a:spcBef>
                          <a:spcPts val="0"/>
                        </a:spcBef>
                        <a:spcAft>
                          <a:spcPts val="0"/>
                        </a:spcAft>
                      </a:pPr>
                      <a:r>
                        <a:rPr lang="en-US" sz="1150" b="0" u="none" cap="small" spc="25" dirty="0">
                          <a:solidFill>
                            <a:srgbClr val="004065"/>
                          </a:solidFill>
                          <a:effectLst/>
                          <a:latin typeface="Century Gothic" panose="020B0502020202020204" pitchFamily="34" charset="0"/>
                          <a:ea typeface="Calibri"/>
                          <a:cs typeface="Times New Roman"/>
                        </a:rPr>
                        <a:t>Mass Media: TV</a:t>
                      </a:r>
                      <a:endParaRPr lang="en-US" sz="1150" b="0" u="none" dirty="0">
                        <a:solidFill>
                          <a:srgbClr val="004065"/>
                        </a:solidFill>
                        <a:effectLst/>
                        <a:latin typeface="Century Gothic" panose="020B0502020202020204" pitchFamily="34" charset="0"/>
                        <a:ea typeface="Calibri"/>
                        <a:cs typeface="Times New Roman"/>
                      </a:endParaRPr>
                    </a:p>
                  </a:txBody>
                  <a:tcPr marL="42798" marR="427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nSpc>
                          <a:spcPct val="115000"/>
                        </a:lnSpc>
                        <a:spcBef>
                          <a:spcPts val="0"/>
                        </a:spcBef>
                        <a:spcAft>
                          <a:spcPts val="0"/>
                        </a:spcAft>
                        <a:buClr>
                          <a:srgbClr val="0096D6"/>
                        </a:buClr>
                        <a:buFont typeface="Symbol"/>
                        <a:buChar char=""/>
                      </a:pPr>
                      <a:r>
                        <a:rPr lang="en-US" sz="1150" b="0" u="none" cap="small" spc="25" dirty="0">
                          <a:solidFill>
                            <a:srgbClr val="004065"/>
                          </a:solidFill>
                          <a:effectLst/>
                          <a:latin typeface="Century Gothic" panose="020B0502020202020204" pitchFamily="34" charset="0"/>
                          <a:ea typeface="Calibri"/>
                          <a:cs typeface="Times New Roman"/>
                        </a:rPr>
                        <a:t>Potential to reach large audiences</a:t>
                      </a:r>
                      <a:endParaRPr lang="en-US" sz="1150" b="0" u="none" dirty="0">
                        <a:solidFill>
                          <a:srgbClr val="004065"/>
                        </a:solidFill>
                        <a:effectLst/>
                        <a:latin typeface="Century Gothic" panose="020B0502020202020204" pitchFamily="34" charset="0"/>
                        <a:ea typeface="Calibri"/>
                        <a:cs typeface="Times New Roman"/>
                      </a:endParaRPr>
                    </a:p>
                    <a:p>
                      <a:pPr marL="342900" marR="0" lvl="0" indent="-342900">
                        <a:lnSpc>
                          <a:spcPct val="115000"/>
                        </a:lnSpc>
                        <a:spcBef>
                          <a:spcPts val="0"/>
                        </a:spcBef>
                        <a:spcAft>
                          <a:spcPts val="0"/>
                        </a:spcAft>
                        <a:buClr>
                          <a:srgbClr val="0096D6"/>
                        </a:buClr>
                        <a:buFont typeface="Symbol"/>
                        <a:buChar char=""/>
                      </a:pPr>
                      <a:r>
                        <a:rPr lang="en-US" sz="1150" b="0" u="none" cap="small" spc="25" dirty="0">
                          <a:solidFill>
                            <a:srgbClr val="004065"/>
                          </a:solidFill>
                          <a:effectLst/>
                          <a:latin typeface="Century Gothic" panose="020B0502020202020204" pitchFamily="34" charset="0"/>
                          <a:ea typeface="Calibri"/>
                          <a:cs typeface="Times New Roman"/>
                        </a:rPr>
                        <a:t>Dramatic and emotive</a:t>
                      </a:r>
                      <a:endParaRPr lang="en-US" sz="1150" b="0" u="none" dirty="0">
                        <a:solidFill>
                          <a:srgbClr val="004065"/>
                        </a:solidFill>
                        <a:effectLst/>
                        <a:latin typeface="Century Gothic" panose="020B0502020202020204" pitchFamily="34" charset="0"/>
                        <a:ea typeface="Calibri"/>
                        <a:cs typeface="Times New Roman"/>
                      </a:endParaRPr>
                    </a:p>
                    <a:p>
                      <a:pPr marL="342900" marR="0" lvl="0" indent="-342900">
                        <a:lnSpc>
                          <a:spcPct val="115000"/>
                        </a:lnSpc>
                        <a:spcBef>
                          <a:spcPts val="0"/>
                        </a:spcBef>
                        <a:spcAft>
                          <a:spcPts val="0"/>
                        </a:spcAft>
                        <a:buClr>
                          <a:srgbClr val="0096D6"/>
                        </a:buClr>
                        <a:buFont typeface="Symbol"/>
                        <a:buChar char=""/>
                      </a:pPr>
                      <a:r>
                        <a:rPr lang="en-US" sz="1150" b="0" u="none" cap="small" spc="25" dirty="0">
                          <a:solidFill>
                            <a:srgbClr val="004065"/>
                          </a:solidFill>
                          <a:effectLst/>
                          <a:latin typeface="Century Gothic" panose="020B0502020202020204" pitchFamily="34" charset="0"/>
                          <a:ea typeface="Calibri"/>
                          <a:cs typeface="Times New Roman"/>
                        </a:rPr>
                        <a:t>Can be participatory and elicit immediate response (i.e., call-in programs)</a:t>
                      </a:r>
                      <a:endParaRPr lang="en-US" sz="1150" b="0" u="none" dirty="0">
                        <a:solidFill>
                          <a:srgbClr val="004065"/>
                        </a:solidFill>
                        <a:effectLst/>
                        <a:latin typeface="Century Gothic" panose="020B0502020202020204" pitchFamily="34" charset="0"/>
                        <a:ea typeface="Calibri"/>
                        <a:cs typeface="Times New Roman"/>
                      </a:endParaRPr>
                    </a:p>
                  </a:txBody>
                  <a:tcPr marL="42798" marR="42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nSpc>
                          <a:spcPct val="115000"/>
                        </a:lnSpc>
                        <a:spcBef>
                          <a:spcPts val="0"/>
                        </a:spcBef>
                        <a:spcAft>
                          <a:spcPts val="0"/>
                        </a:spcAft>
                        <a:buClr>
                          <a:srgbClr val="0096D6"/>
                        </a:buClr>
                        <a:buFont typeface="Symbol"/>
                        <a:buChar char=""/>
                      </a:pPr>
                      <a:r>
                        <a:rPr lang="en-US" sz="1150" b="0" u="none" cap="small" spc="25" dirty="0">
                          <a:solidFill>
                            <a:srgbClr val="004065"/>
                          </a:solidFill>
                          <a:effectLst/>
                          <a:latin typeface="Century Gothic" panose="020B0502020202020204" pitchFamily="34" charset="0"/>
                          <a:ea typeface="Calibri"/>
                          <a:cs typeface="Times New Roman"/>
                        </a:rPr>
                        <a:t>Require production skills</a:t>
                      </a:r>
                      <a:endParaRPr lang="en-US" sz="1150" b="0" u="none" dirty="0">
                        <a:solidFill>
                          <a:srgbClr val="004065"/>
                        </a:solidFill>
                        <a:effectLst/>
                        <a:latin typeface="Century Gothic" panose="020B0502020202020204" pitchFamily="34" charset="0"/>
                        <a:ea typeface="Calibri"/>
                        <a:cs typeface="Times New Roman"/>
                      </a:endParaRPr>
                    </a:p>
                    <a:p>
                      <a:pPr marL="342900" marR="0" lvl="0" indent="-342900">
                        <a:lnSpc>
                          <a:spcPct val="115000"/>
                        </a:lnSpc>
                        <a:spcBef>
                          <a:spcPts val="0"/>
                        </a:spcBef>
                        <a:spcAft>
                          <a:spcPts val="0"/>
                        </a:spcAft>
                        <a:buClr>
                          <a:srgbClr val="0096D6"/>
                        </a:buClr>
                        <a:buFont typeface="Symbol"/>
                        <a:buChar char=""/>
                      </a:pPr>
                      <a:r>
                        <a:rPr lang="en-US" sz="1150" b="0" u="none" cap="small" spc="25" dirty="0">
                          <a:solidFill>
                            <a:srgbClr val="004065"/>
                          </a:solidFill>
                          <a:effectLst/>
                          <a:latin typeface="Century Gothic" panose="020B0502020202020204" pitchFamily="34" charset="0"/>
                          <a:ea typeface="Calibri"/>
                          <a:cs typeface="Times New Roman"/>
                        </a:rPr>
                        <a:t>Message may be transient</a:t>
                      </a:r>
                      <a:endParaRPr lang="en-US" sz="1150" b="0" u="none" dirty="0">
                        <a:solidFill>
                          <a:srgbClr val="004065"/>
                        </a:solidFill>
                        <a:effectLst/>
                        <a:latin typeface="Century Gothic" panose="020B0502020202020204" pitchFamily="34" charset="0"/>
                        <a:ea typeface="Calibri"/>
                        <a:cs typeface="Times New Roman"/>
                      </a:endParaRPr>
                    </a:p>
                    <a:p>
                      <a:pPr marL="342900" marR="0" lvl="0" indent="-342900">
                        <a:lnSpc>
                          <a:spcPct val="115000"/>
                        </a:lnSpc>
                        <a:spcBef>
                          <a:spcPts val="0"/>
                        </a:spcBef>
                        <a:spcAft>
                          <a:spcPts val="0"/>
                        </a:spcAft>
                        <a:buClr>
                          <a:srgbClr val="0096D6"/>
                        </a:buClr>
                        <a:buFont typeface="Symbol"/>
                        <a:buChar char=""/>
                      </a:pPr>
                      <a:r>
                        <a:rPr lang="en-US" sz="1150" b="0" u="none" cap="small" spc="25" dirty="0">
                          <a:solidFill>
                            <a:srgbClr val="004065"/>
                          </a:solidFill>
                          <a:effectLst/>
                          <a:latin typeface="Century Gothic" panose="020B0502020202020204" pitchFamily="34" charset="0"/>
                          <a:ea typeface="Calibri"/>
                          <a:cs typeface="Times New Roman"/>
                        </a:rPr>
                        <a:t>Can send mixed messages (i.e., station may promote different messages)</a:t>
                      </a:r>
                      <a:endParaRPr lang="en-US" sz="1150" b="0" u="none" dirty="0">
                        <a:solidFill>
                          <a:srgbClr val="004065"/>
                        </a:solidFill>
                        <a:effectLst/>
                        <a:latin typeface="Century Gothic" panose="020B0502020202020204" pitchFamily="34" charset="0"/>
                        <a:ea typeface="Calibri"/>
                        <a:cs typeface="Times New Roman"/>
                      </a:endParaRPr>
                    </a:p>
                    <a:p>
                      <a:pPr marL="342900" marR="0" lvl="0" indent="-342900">
                        <a:lnSpc>
                          <a:spcPct val="115000"/>
                        </a:lnSpc>
                        <a:spcBef>
                          <a:spcPts val="0"/>
                        </a:spcBef>
                        <a:spcAft>
                          <a:spcPts val="0"/>
                        </a:spcAft>
                        <a:buClr>
                          <a:srgbClr val="0096D6"/>
                        </a:buClr>
                        <a:buFont typeface="Symbol"/>
                        <a:buChar char=""/>
                      </a:pPr>
                      <a:r>
                        <a:rPr lang="en-US" sz="1150" b="0" u="none" cap="small" spc="25" dirty="0">
                          <a:solidFill>
                            <a:srgbClr val="004065"/>
                          </a:solidFill>
                          <a:effectLst/>
                          <a:latin typeface="Century Gothic" panose="020B0502020202020204" pitchFamily="34" charset="0"/>
                          <a:ea typeface="Calibri"/>
                          <a:cs typeface="Times New Roman"/>
                        </a:rPr>
                        <a:t>Expensive to produce</a:t>
                      </a:r>
                      <a:endParaRPr lang="en-US" sz="1150" b="0" u="none" dirty="0">
                        <a:solidFill>
                          <a:srgbClr val="004065"/>
                        </a:solidFill>
                        <a:effectLst/>
                        <a:latin typeface="Century Gothic" panose="020B0502020202020204" pitchFamily="34" charset="0"/>
                        <a:ea typeface="Calibri"/>
                        <a:cs typeface="Times New Roman"/>
                      </a:endParaRPr>
                    </a:p>
                  </a:txBody>
                  <a:tcPr marL="42798" marR="42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graphicFrame>
        <p:nvGraphicFramePr>
          <p:cNvPr id="4" name="Table 3"/>
          <p:cNvGraphicFramePr>
            <a:graphicFrameLocks noGrp="1"/>
          </p:cNvGraphicFramePr>
          <p:nvPr/>
        </p:nvGraphicFramePr>
        <p:xfrm>
          <a:off x="152400" y="990600"/>
          <a:ext cx="8839200" cy="640080"/>
        </p:xfrm>
        <a:graphic>
          <a:graphicData uri="http://schemas.openxmlformats.org/drawingml/2006/table">
            <a:tbl>
              <a:tblPr firstRow="1" bandRow="1">
                <a:tableStyleId>{5C22544A-7EE6-4342-B048-85BDC9FD1C3A}</a:tableStyleId>
              </a:tblPr>
              <a:tblGrid>
                <a:gridCol w="1767840">
                  <a:extLst>
                    <a:ext uri="{9D8B030D-6E8A-4147-A177-3AD203B41FA5}">
                      <a16:colId xmlns:a16="http://schemas.microsoft.com/office/drawing/2014/main" val="20000"/>
                    </a:ext>
                  </a:extLst>
                </a:gridCol>
                <a:gridCol w="1767840">
                  <a:extLst>
                    <a:ext uri="{9D8B030D-6E8A-4147-A177-3AD203B41FA5}">
                      <a16:colId xmlns:a16="http://schemas.microsoft.com/office/drawing/2014/main" val="20001"/>
                    </a:ext>
                  </a:extLst>
                </a:gridCol>
                <a:gridCol w="1767840">
                  <a:extLst>
                    <a:ext uri="{9D8B030D-6E8A-4147-A177-3AD203B41FA5}">
                      <a16:colId xmlns:a16="http://schemas.microsoft.com/office/drawing/2014/main" val="20002"/>
                    </a:ext>
                  </a:extLst>
                </a:gridCol>
                <a:gridCol w="1767840">
                  <a:extLst>
                    <a:ext uri="{9D8B030D-6E8A-4147-A177-3AD203B41FA5}">
                      <a16:colId xmlns:a16="http://schemas.microsoft.com/office/drawing/2014/main" val="20003"/>
                    </a:ext>
                  </a:extLst>
                </a:gridCol>
                <a:gridCol w="1767840">
                  <a:extLst>
                    <a:ext uri="{9D8B030D-6E8A-4147-A177-3AD203B41FA5}">
                      <a16:colId xmlns:a16="http://schemas.microsoft.com/office/drawing/2014/main" val="20004"/>
                    </a:ext>
                  </a:extLst>
                </a:gridCol>
              </a:tblGrid>
              <a:tr h="370840">
                <a:tc>
                  <a:txBody>
                    <a:bodyPr/>
                    <a:lstStyle/>
                    <a:p>
                      <a:r>
                        <a:rPr lang="en-US" sz="1200" dirty="0">
                          <a:latin typeface="Century Gothic" panose="020B0502020202020204" pitchFamily="34" charset="0"/>
                        </a:rPr>
                        <a:t>1. Background and Justification</a:t>
                      </a:r>
                    </a:p>
                  </a:txBody>
                  <a:tcPr>
                    <a:solidFill>
                      <a:srgbClr val="0096D6"/>
                    </a:solidFill>
                  </a:tcPr>
                </a:tc>
                <a:tc>
                  <a:txBody>
                    <a:bodyPr/>
                    <a:lstStyle/>
                    <a:p>
                      <a:r>
                        <a:rPr lang="en-US" sz="1200" dirty="0">
                          <a:solidFill>
                            <a:schemeClr val="bg1"/>
                          </a:solidFill>
                          <a:latin typeface="Century Gothic" panose="020B0502020202020204" pitchFamily="34" charset="0"/>
                        </a:rPr>
                        <a:t>2.</a:t>
                      </a:r>
                      <a:r>
                        <a:rPr lang="en-US" sz="1200" baseline="0" dirty="0">
                          <a:solidFill>
                            <a:schemeClr val="bg1"/>
                          </a:solidFill>
                          <a:latin typeface="Century Gothic" panose="020B0502020202020204" pitchFamily="34" charset="0"/>
                        </a:rPr>
                        <a:t> Health, Behavioral and Communication Objectives</a:t>
                      </a:r>
                      <a:endParaRPr lang="en-US" sz="1200" dirty="0">
                        <a:solidFill>
                          <a:schemeClr val="bg1"/>
                        </a:solidFill>
                        <a:latin typeface="Century Gothic" panose="020B0502020202020204" pitchFamily="34" charset="0"/>
                      </a:endParaRPr>
                    </a:p>
                  </a:txBody>
                  <a:tcPr>
                    <a:solidFill>
                      <a:srgbClr val="0096D6"/>
                    </a:solidFill>
                  </a:tcPr>
                </a:tc>
                <a:tc>
                  <a:txBody>
                    <a:bodyPr/>
                    <a:lstStyle/>
                    <a:p>
                      <a:r>
                        <a:rPr lang="en-US" sz="1200" dirty="0">
                          <a:latin typeface="Century Gothic" panose="020B0502020202020204" pitchFamily="34" charset="0"/>
                        </a:rPr>
                        <a:t>3. Audiences</a:t>
                      </a:r>
                    </a:p>
                  </a:txBody>
                  <a:tcPr>
                    <a:solidFill>
                      <a:srgbClr val="0096D6"/>
                    </a:solidFill>
                  </a:tcPr>
                </a:tc>
                <a:tc>
                  <a:txBody>
                    <a:bodyPr/>
                    <a:lstStyle/>
                    <a:p>
                      <a:r>
                        <a:rPr lang="en-US" sz="1200" dirty="0">
                          <a:solidFill>
                            <a:srgbClr val="004065"/>
                          </a:solidFill>
                          <a:latin typeface="Century Gothic" panose="020B0502020202020204" pitchFamily="34" charset="0"/>
                        </a:rPr>
                        <a:t>4. Media Plan</a:t>
                      </a:r>
                      <a:r>
                        <a:rPr lang="en-US" sz="1200" baseline="0" dirty="0">
                          <a:solidFill>
                            <a:srgbClr val="004065"/>
                          </a:solidFill>
                          <a:latin typeface="Century Gothic" panose="020B0502020202020204" pitchFamily="34" charset="0"/>
                        </a:rPr>
                        <a:t> Tactics and Timeline</a:t>
                      </a:r>
                      <a:endParaRPr lang="en-US" sz="1200" dirty="0">
                        <a:solidFill>
                          <a:srgbClr val="004065"/>
                        </a:solidFill>
                        <a:latin typeface="Century Gothic" panose="020B0502020202020204" pitchFamily="34" charset="0"/>
                      </a:endParaRPr>
                    </a:p>
                  </a:txBody>
                  <a:tcPr>
                    <a:solidFill>
                      <a:srgbClr val="FFC000"/>
                    </a:solidFill>
                  </a:tcPr>
                </a:tc>
                <a:tc>
                  <a:txBody>
                    <a:bodyPr/>
                    <a:lstStyle/>
                    <a:p>
                      <a:r>
                        <a:rPr lang="en-US" sz="1200" dirty="0">
                          <a:solidFill>
                            <a:schemeClr val="bg1"/>
                          </a:solidFill>
                          <a:latin typeface="Century Gothic" panose="020B0502020202020204" pitchFamily="34" charset="0"/>
                        </a:rPr>
                        <a:t>5. Evaluation</a:t>
                      </a:r>
                    </a:p>
                  </a:txBody>
                  <a:tcPr>
                    <a:solidFill>
                      <a:srgbClr val="0096D6"/>
                    </a:solidFill>
                  </a:tcPr>
                </a:tc>
                <a:extLst>
                  <a:ext uri="{0D108BD9-81ED-4DB2-BD59-A6C34878D82A}">
                    <a16:rowId xmlns:a16="http://schemas.microsoft.com/office/drawing/2014/main" val="10000"/>
                  </a:ext>
                </a:extLst>
              </a:tr>
            </a:tbl>
          </a:graphicData>
        </a:graphic>
      </p:graphicFrame>
      <p:sp>
        <p:nvSpPr>
          <p:cNvPr id="5" name="TextBox 4"/>
          <p:cNvSpPr txBox="1"/>
          <p:nvPr/>
        </p:nvSpPr>
        <p:spPr>
          <a:xfrm>
            <a:off x="2819400" y="6331880"/>
            <a:ext cx="4327688" cy="261610"/>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United Nations Development Fund for Women. 2003.</a:t>
            </a:r>
          </a:p>
        </p:txBody>
      </p:sp>
      <p:grpSp>
        <p:nvGrpSpPr>
          <p:cNvPr id="6" name="Group 5"/>
          <p:cNvGrpSpPr/>
          <p:nvPr/>
        </p:nvGrpSpPr>
        <p:grpSpPr>
          <a:xfrm>
            <a:off x="6858000" y="4267200"/>
            <a:ext cx="2163844" cy="1828800"/>
            <a:chOff x="6395140" y="1828800"/>
            <a:chExt cx="2163844" cy="1828800"/>
          </a:xfrm>
        </p:grpSpPr>
        <p:sp>
          <p:nvSpPr>
            <p:cNvPr id="7" name="7-Point Star 6"/>
            <p:cNvSpPr/>
            <p:nvPr/>
          </p:nvSpPr>
          <p:spPr>
            <a:xfrm>
              <a:off x="6395140" y="1828800"/>
              <a:ext cx="2163844" cy="1828800"/>
            </a:xfrm>
            <a:prstGeom prst="star7">
              <a:avLst/>
            </a:prstGeom>
            <a:solidFill>
              <a:schemeClr val="tx2"/>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791262" y="2143035"/>
              <a:ext cx="1371600" cy="1200329"/>
            </a:xfrm>
            <a:prstGeom prst="rect">
              <a:avLst/>
            </a:prstGeom>
            <a:noFill/>
          </p:spPr>
          <p:txBody>
            <a:bodyPr wrap="square" rtlCol="0">
              <a:spAutoFit/>
            </a:bodyPr>
            <a:lstStyle/>
            <a:p>
              <a:pPr algn="ctr"/>
              <a:r>
                <a:rPr lang="en-US" b="1" dirty="0">
                  <a:solidFill>
                    <a:schemeClr val="bg1"/>
                  </a:solidFill>
                </a:rPr>
                <a:t>See Media Plan Template pages 6-7</a:t>
              </a:r>
            </a:p>
          </p:txBody>
        </p:sp>
      </p:grpSp>
    </p:spTree>
    <p:extLst>
      <p:ext uri="{BB962C8B-B14F-4D97-AF65-F5344CB8AC3E}">
        <p14:creationId xmlns:p14="http://schemas.microsoft.com/office/powerpoint/2010/main" val="39181283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dirty="0"/>
              <a:t>Media Channels</a:t>
            </a:r>
          </a:p>
        </p:txBody>
      </p:sp>
      <p:graphicFrame>
        <p:nvGraphicFramePr>
          <p:cNvPr id="4" name="Table 3"/>
          <p:cNvGraphicFramePr>
            <a:graphicFrameLocks noGrp="1"/>
          </p:cNvGraphicFramePr>
          <p:nvPr/>
        </p:nvGraphicFramePr>
        <p:xfrm>
          <a:off x="152401" y="1600201"/>
          <a:ext cx="8458200" cy="4495800"/>
        </p:xfrm>
        <a:graphic>
          <a:graphicData uri="http://schemas.openxmlformats.org/drawingml/2006/table">
            <a:tbl>
              <a:tblPr firstRow="1" firstCol="1" bandRow="1"/>
              <a:tblGrid>
                <a:gridCol w="1605366">
                  <a:extLst>
                    <a:ext uri="{9D8B030D-6E8A-4147-A177-3AD203B41FA5}">
                      <a16:colId xmlns:a16="http://schemas.microsoft.com/office/drawing/2014/main" val="20000"/>
                    </a:ext>
                  </a:extLst>
                </a:gridCol>
                <a:gridCol w="3339298">
                  <a:extLst>
                    <a:ext uri="{9D8B030D-6E8A-4147-A177-3AD203B41FA5}">
                      <a16:colId xmlns:a16="http://schemas.microsoft.com/office/drawing/2014/main" val="20001"/>
                    </a:ext>
                  </a:extLst>
                </a:gridCol>
                <a:gridCol w="3513536">
                  <a:extLst>
                    <a:ext uri="{9D8B030D-6E8A-4147-A177-3AD203B41FA5}">
                      <a16:colId xmlns:a16="http://schemas.microsoft.com/office/drawing/2014/main" val="20002"/>
                    </a:ext>
                  </a:extLst>
                </a:gridCol>
              </a:tblGrid>
              <a:tr h="336185">
                <a:tc>
                  <a:txBody>
                    <a:bodyPr/>
                    <a:lstStyle/>
                    <a:p>
                      <a:pPr marL="0" marR="0" algn="ctr">
                        <a:lnSpc>
                          <a:spcPct val="115000"/>
                        </a:lnSpc>
                        <a:spcBef>
                          <a:spcPts val="0"/>
                        </a:spcBef>
                        <a:spcAft>
                          <a:spcPts val="0"/>
                        </a:spcAft>
                      </a:pPr>
                      <a:r>
                        <a:rPr lang="en-US" sz="900" b="1" u="sng" cap="small" spc="25" dirty="0">
                          <a:solidFill>
                            <a:srgbClr val="FFFFFF"/>
                          </a:solidFill>
                          <a:effectLst/>
                          <a:latin typeface="Century Gothic" panose="020B0502020202020204" pitchFamily="34" charset="0"/>
                          <a:ea typeface="Calibri"/>
                          <a:cs typeface="Times New Roman"/>
                        </a:rPr>
                        <a:t>CHANNEL</a:t>
                      </a:r>
                      <a:endParaRPr lang="en-US" sz="900" dirty="0">
                        <a:effectLst/>
                        <a:latin typeface="Century Gothic" panose="020B0502020202020204" pitchFamily="34" charset="0"/>
                        <a:ea typeface="Calibri"/>
                        <a:cs typeface="Times New Roman"/>
                      </a:endParaRPr>
                    </a:p>
                  </a:txBody>
                  <a:tcPr marL="64797" marR="64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6D6"/>
                    </a:solidFill>
                  </a:tcPr>
                </a:tc>
                <a:tc>
                  <a:txBody>
                    <a:bodyPr/>
                    <a:lstStyle/>
                    <a:p>
                      <a:pPr marL="0" marR="0" algn="ctr">
                        <a:lnSpc>
                          <a:spcPct val="115000"/>
                        </a:lnSpc>
                        <a:spcBef>
                          <a:spcPts val="0"/>
                        </a:spcBef>
                        <a:spcAft>
                          <a:spcPts val="0"/>
                        </a:spcAft>
                      </a:pPr>
                      <a:r>
                        <a:rPr lang="en-US" sz="900" b="1" u="sng" cap="small" spc="25">
                          <a:solidFill>
                            <a:srgbClr val="FFFFFF"/>
                          </a:solidFill>
                          <a:effectLst/>
                          <a:latin typeface="Century Gothic" panose="020B0502020202020204" pitchFamily="34" charset="0"/>
                          <a:ea typeface="Calibri"/>
                          <a:cs typeface="Times New Roman"/>
                        </a:rPr>
                        <a:t>ADVANTAGES</a:t>
                      </a:r>
                      <a:endParaRPr lang="en-US" sz="900">
                        <a:effectLst/>
                        <a:latin typeface="Century Gothic" panose="020B0502020202020204" pitchFamily="34" charset="0"/>
                        <a:ea typeface="Calibri"/>
                        <a:cs typeface="Times New Roman"/>
                      </a:endParaRPr>
                    </a:p>
                  </a:txBody>
                  <a:tcPr marL="64797" marR="64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6D6"/>
                    </a:solidFill>
                  </a:tcPr>
                </a:tc>
                <a:tc>
                  <a:txBody>
                    <a:bodyPr/>
                    <a:lstStyle/>
                    <a:p>
                      <a:pPr marL="0" marR="0" algn="ctr">
                        <a:lnSpc>
                          <a:spcPct val="115000"/>
                        </a:lnSpc>
                        <a:spcBef>
                          <a:spcPts val="0"/>
                        </a:spcBef>
                        <a:spcAft>
                          <a:spcPts val="0"/>
                        </a:spcAft>
                      </a:pPr>
                      <a:r>
                        <a:rPr lang="en-US" sz="900" b="1" u="sng" cap="small" spc="25" dirty="0">
                          <a:solidFill>
                            <a:srgbClr val="FFFFFF"/>
                          </a:solidFill>
                          <a:effectLst/>
                          <a:latin typeface="Century Gothic" panose="020B0502020202020204" pitchFamily="34" charset="0"/>
                          <a:ea typeface="Calibri"/>
                          <a:cs typeface="Times New Roman"/>
                        </a:rPr>
                        <a:t>DISADVANTAGES</a:t>
                      </a:r>
                      <a:endParaRPr lang="en-US" sz="900" dirty="0">
                        <a:effectLst/>
                        <a:latin typeface="Century Gothic" panose="020B0502020202020204" pitchFamily="34" charset="0"/>
                        <a:ea typeface="Calibri"/>
                        <a:cs typeface="Times New Roman"/>
                      </a:endParaRPr>
                    </a:p>
                  </a:txBody>
                  <a:tcPr marL="64797" marR="647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6D6"/>
                    </a:solidFill>
                  </a:tcPr>
                </a:tc>
                <a:extLst>
                  <a:ext uri="{0D108BD9-81ED-4DB2-BD59-A6C34878D82A}">
                    <a16:rowId xmlns:a16="http://schemas.microsoft.com/office/drawing/2014/main" val="10000"/>
                  </a:ext>
                </a:extLst>
              </a:tr>
              <a:tr h="656517">
                <a:tc>
                  <a:txBody>
                    <a:bodyPr/>
                    <a:lstStyle/>
                    <a:p>
                      <a:pPr marL="0" marR="0">
                        <a:lnSpc>
                          <a:spcPct val="115000"/>
                        </a:lnSpc>
                        <a:spcBef>
                          <a:spcPts val="0"/>
                        </a:spcBef>
                        <a:spcAft>
                          <a:spcPts val="0"/>
                        </a:spcAft>
                      </a:pPr>
                      <a:br>
                        <a:rPr lang="en-US" sz="900" b="0" i="1" u="none" cap="small" spc="25" dirty="0">
                          <a:solidFill>
                            <a:srgbClr val="004065"/>
                          </a:solidFill>
                          <a:effectLst/>
                          <a:latin typeface="Century Gothic" panose="020B0502020202020204" pitchFamily="34" charset="0"/>
                          <a:ea typeface="Calibri"/>
                          <a:cs typeface="Times New Roman"/>
                        </a:rPr>
                      </a:br>
                      <a:r>
                        <a:rPr lang="en-US" sz="900" b="0" u="none" cap="small" spc="25" dirty="0">
                          <a:solidFill>
                            <a:srgbClr val="004065"/>
                          </a:solidFill>
                          <a:effectLst/>
                          <a:latin typeface="Century Gothic" panose="020B0502020202020204" pitchFamily="34" charset="0"/>
                          <a:ea typeface="Calibri"/>
                          <a:cs typeface="Times New Roman"/>
                        </a:rPr>
                        <a:t>Electronic Media: Websites</a:t>
                      </a:r>
                      <a:endParaRPr lang="en-US" sz="900" b="0" u="none" dirty="0">
                        <a:solidFill>
                          <a:srgbClr val="004065"/>
                        </a:solidFill>
                        <a:effectLst/>
                        <a:latin typeface="Century Gothic" panose="020B0502020202020204" pitchFamily="34" charset="0"/>
                        <a:ea typeface="Calibri"/>
                        <a:cs typeface="Times New Roman"/>
                      </a:endParaRPr>
                    </a:p>
                  </a:txBody>
                  <a:tcPr marL="42798" marR="427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nSpc>
                          <a:spcPct val="115000"/>
                        </a:lnSpc>
                        <a:spcBef>
                          <a:spcPts val="0"/>
                        </a:spcBef>
                        <a:spcAft>
                          <a:spcPts val="0"/>
                        </a:spcAft>
                        <a:buClr>
                          <a:srgbClr val="0096D6"/>
                        </a:buClr>
                        <a:buFont typeface="Symbol"/>
                        <a:buChar char=""/>
                        <a:tabLst>
                          <a:tab pos="772160" algn="l"/>
                        </a:tabLst>
                      </a:pPr>
                      <a:r>
                        <a:rPr lang="en-US" sz="900" b="0" u="none" cap="small" spc="25" dirty="0">
                          <a:solidFill>
                            <a:srgbClr val="004065"/>
                          </a:solidFill>
                          <a:effectLst/>
                          <a:latin typeface="Century Gothic" panose="020B0502020202020204" pitchFamily="34" charset="0"/>
                          <a:ea typeface="Calibri"/>
                          <a:cs typeface="Times New Roman"/>
                        </a:rPr>
                        <a:t>Global reach</a:t>
                      </a:r>
                      <a:endParaRPr lang="en-US" sz="900" b="0" u="none" dirty="0">
                        <a:solidFill>
                          <a:srgbClr val="004065"/>
                        </a:solidFill>
                        <a:effectLst/>
                        <a:latin typeface="Century Gothic" panose="020B0502020202020204" pitchFamily="34" charset="0"/>
                        <a:ea typeface="Calibri"/>
                        <a:cs typeface="Times New Roman"/>
                      </a:endParaRPr>
                    </a:p>
                    <a:p>
                      <a:pPr marL="342900" marR="0" lvl="0" indent="-342900">
                        <a:lnSpc>
                          <a:spcPct val="115000"/>
                        </a:lnSpc>
                        <a:spcBef>
                          <a:spcPts val="0"/>
                        </a:spcBef>
                        <a:spcAft>
                          <a:spcPts val="0"/>
                        </a:spcAft>
                        <a:buClr>
                          <a:srgbClr val="0096D6"/>
                        </a:buClr>
                        <a:buFont typeface="Symbol"/>
                        <a:buChar char=""/>
                        <a:tabLst>
                          <a:tab pos="772160" algn="l"/>
                        </a:tabLst>
                      </a:pPr>
                      <a:r>
                        <a:rPr lang="en-US" sz="900" b="0" u="none" cap="small" spc="25" dirty="0">
                          <a:solidFill>
                            <a:srgbClr val="004065"/>
                          </a:solidFill>
                          <a:effectLst/>
                          <a:latin typeface="Century Gothic" panose="020B0502020202020204" pitchFamily="34" charset="0"/>
                          <a:ea typeface="Calibri"/>
                          <a:cs typeface="Times New Roman"/>
                        </a:rPr>
                        <a:t>Efficient</a:t>
                      </a:r>
                      <a:endParaRPr lang="en-US" sz="900" b="0" u="none" dirty="0">
                        <a:solidFill>
                          <a:srgbClr val="004065"/>
                        </a:solidFill>
                        <a:effectLst/>
                        <a:latin typeface="Century Gothic" panose="020B0502020202020204" pitchFamily="34" charset="0"/>
                        <a:ea typeface="Calibri"/>
                        <a:cs typeface="Times New Roman"/>
                      </a:endParaRPr>
                    </a:p>
                    <a:p>
                      <a:pPr marL="342900" marR="0" lvl="0" indent="-342900">
                        <a:lnSpc>
                          <a:spcPct val="115000"/>
                        </a:lnSpc>
                        <a:spcBef>
                          <a:spcPts val="0"/>
                        </a:spcBef>
                        <a:spcAft>
                          <a:spcPts val="0"/>
                        </a:spcAft>
                        <a:buClr>
                          <a:srgbClr val="0096D6"/>
                        </a:buClr>
                        <a:buFont typeface="Symbol"/>
                        <a:buChar char=""/>
                        <a:tabLst>
                          <a:tab pos="772160" algn="l"/>
                        </a:tabLst>
                      </a:pPr>
                      <a:r>
                        <a:rPr lang="en-US" sz="900" b="0" u="none" cap="small" spc="25" dirty="0">
                          <a:solidFill>
                            <a:srgbClr val="004065"/>
                          </a:solidFill>
                          <a:effectLst/>
                          <a:latin typeface="Century Gothic" panose="020B0502020202020204" pitchFamily="34" charset="0"/>
                          <a:ea typeface="Calibri"/>
                          <a:cs typeface="Times New Roman"/>
                        </a:rPr>
                        <a:t>Interactive</a:t>
                      </a:r>
                      <a:endParaRPr lang="en-US" sz="900" b="0" u="none" dirty="0">
                        <a:solidFill>
                          <a:srgbClr val="004065"/>
                        </a:solidFill>
                        <a:effectLst/>
                        <a:latin typeface="Century Gothic" panose="020B0502020202020204" pitchFamily="34" charset="0"/>
                        <a:ea typeface="Calibri"/>
                        <a:cs typeface="Times New Roman"/>
                      </a:endParaRPr>
                    </a:p>
                    <a:p>
                      <a:pPr marL="342900" marR="0" lvl="0" indent="-342900">
                        <a:lnSpc>
                          <a:spcPct val="115000"/>
                        </a:lnSpc>
                        <a:spcBef>
                          <a:spcPts val="0"/>
                        </a:spcBef>
                        <a:spcAft>
                          <a:spcPts val="0"/>
                        </a:spcAft>
                        <a:buClr>
                          <a:srgbClr val="0096D6"/>
                        </a:buClr>
                        <a:buFont typeface="Symbol"/>
                        <a:buChar char=""/>
                      </a:pPr>
                      <a:r>
                        <a:rPr lang="en-US" sz="900" b="0" u="none" cap="small" spc="25" dirty="0">
                          <a:solidFill>
                            <a:srgbClr val="004065"/>
                          </a:solidFill>
                          <a:effectLst/>
                          <a:latin typeface="Century Gothic" panose="020B0502020202020204" pitchFamily="34" charset="0"/>
                          <a:ea typeface="Calibri"/>
                          <a:cs typeface="Times New Roman"/>
                        </a:rPr>
                        <a:t>Cost-effective</a:t>
                      </a:r>
                      <a:endParaRPr lang="en-US" sz="900" b="0" u="none" dirty="0">
                        <a:solidFill>
                          <a:srgbClr val="004065"/>
                        </a:solidFill>
                        <a:effectLst/>
                        <a:latin typeface="Century Gothic" panose="020B0502020202020204" pitchFamily="34" charset="0"/>
                        <a:ea typeface="Calibri"/>
                        <a:cs typeface="Times New Roman"/>
                      </a:endParaRPr>
                    </a:p>
                  </a:txBody>
                  <a:tcPr marL="42798" marR="42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nSpc>
                          <a:spcPct val="115000"/>
                        </a:lnSpc>
                        <a:spcBef>
                          <a:spcPts val="0"/>
                        </a:spcBef>
                        <a:spcAft>
                          <a:spcPts val="0"/>
                        </a:spcAft>
                        <a:buClr>
                          <a:srgbClr val="0096D6"/>
                        </a:buClr>
                        <a:buFont typeface="Symbol"/>
                        <a:buChar char=""/>
                      </a:pPr>
                      <a:r>
                        <a:rPr lang="en-US" sz="900" b="0" u="none" cap="small" spc="25" dirty="0">
                          <a:solidFill>
                            <a:srgbClr val="004065"/>
                          </a:solidFill>
                          <a:effectLst/>
                          <a:latin typeface="Century Gothic" panose="020B0502020202020204" pitchFamily="34" charset="0"/>
                          <a:ea typeface="Calibri"/>
                          <a:cs typeface="Times New Roman"/>
                        </a:rPr>
                        <a:t>Language, literacy and media literacy</a:t>
                      </a:r>
                      <a:endParaRPr lang="en-US" sz="900" b="0" u="none" dirty="0">
                        <a:solidFill>
                          <a:srgbClr val="004065"/>
                        </a:solidFill>
                        <a:effectLst/>
                        <a:latin typeface="Century Gothic" panose="020B0502020202020204" pitchFamily="34" charset="0"/>
                        <a:ea typeface="Calibri"/>
                        <a:cs typeface="Times New Roman"/>
                      </a:endParaRPr>
                    </a:p>
                    <a:p>
                      <a:pPr marL="342900" marR="0" lvl="0" indent="-342900">
                        <a:lnSpc>
                          <a:spcPct val="115000"/>
                        </a:lnSpc>
                        <a:spcBef>
                          <a:spcPts val="0"/>
                        </a:spcBef>
                        <a:spcAft>
                          <a:spcPts val="0"/>
                        </a:spcAft>
                        <a:buClr>
                          <a:srgbClr val="0096D6"/>
                        </a:buClr>
                        <a:buFont typeface="Symbol"/>
                        <a:buChar char=""/>
                      </a:pPr>
                      <a:r>
                        <a:rPr lang="en-US" sz="900" b="0" u="none" cap="small" spc="25" dirty="0">
                          <a:solidFill>
                            <a:srgbClr val="004065"/>
                          </a:solidFill>
                          <a:effectLst/>
                          <a:latin typeface="Century Gothic" panose="020B0502020202020204" pitchFamily="34" charset="0"/>
                          <a:ea typeface="Calibri"/>
                          <a:cs typeface="Times New Roman"/>
                        </a:rPr>
                        <a:t>Labor and time-intensive to maintain</a:t>
                      </a:r>
                      <a:endParaRPr lang="en-US" sz="900" b="0" u="none" dirty="0">
                        <a:solidFill>
                          <a:srgbClr val="004065"/>
                        </a:solidFill>
                        <a:effectLst/>
                        <a:latin typeface="Century Gothic" panose="020B0502020202020204" pitchFamily="34" charset="0"/>
                        <a:ea typeface="Calibri"/>
                        <a:cs typeface="Times New Roman"/>
                      </a:endParaRPr>
                    </a:p>
                    <a:p>
                      <a:pPr marL="342900" marR="0" lvl="0" indent="-342900">
                        <a:lnSpc>
                          <a:spcPct val="115000"/>
                        </a:lnSpc>
                        <a:spcBef>
                          <a:spcPts val="0"/>
                        </a:spcBef>
                        <a:spcAft>
                          <a:spcPts val="0"/>
                        </a:spcAft>
                        <a:buClr>
                          <a:srgbClr val="0096D6"/>
                        </a:buClr>
                        <a:buFont typeface="Symbol"/>
                        <a:buChar char=""/>
                      </a:pPr>
                      <a:r>
                        <a:rPr lang="en-US" sz="900" b="0" u="none" cap="small" spc="25" dirty="0">
                          <a:solidFill>
                            <a:srgbClr val="004065"/>
                          </a:solidFill>
                          <a:effectLst/>
                          <a:latin typeface="Century Gothic" panose="020B0502020202020204" pitchFamily="34" charset="0"/>
                          <a:ea typeface="Calibri"/>
                          <a:cs typeface="Times New Roman"/>
                        </a:rPr>
                        <a:t>No rules</a:t>
                      </a:r>
                      <a:endParaRPr lang="en-US" sz="900" b="0" u="none" dirty="0">
                        <a:solidFill>
                          <a:srgbClr val="004065"/>
                        </a:solidFill>
                        <a:effectLst/>
                        <a:latin typeface="Century Gothic" panose="020B0502020202020204" pitchFamily="34" charset="0"/>
                        <a:ea typeface="Calibri"/>
                        <a:cs typeface="Times New Roman"/>
                      </a:endParaRPr>
                    </a:p>
                  </a:txBody>
                  <a:tcPr marL="42798" marR="42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94143">
                <a:tc>
                  <a:txBody>
                    <a:bodyPr/>
                    <a:lstStyle/>
                    <a:p>
                      <a:pPr marL="0" marR="0">
                        <a:lnSpc>
                          <a:spcPct val="115000"/>
                        </a:lnSpc>
                        <a:spcBef>
                          <a:spcPts val="0"/>
                        </a:spcBef>
                        <a:spcAft>
                          <a:spcPts val="0"/>
                        </a:spcAft>
                      </a:pPr>
                      <a:r>
                        <a:rPr lang="en-US" sz="900" b="0" u="none" cap="small" spc="25" dirty="0">
                          <a:solidFill>
                            <a:srgbClr val="004065"/>
                          </a:solidFill>
                          <a:effectLst/>
                          <a:latin typeface="Century Gothic" panose="020B0502020202020204" pitchFamily="34" charset="0"/>
                          <a:ea typeface="Calibri"/>
                          <a:cs typeface="Times New Roman"/>
                        </a:rPr>
                        <a:t>Electronic Media: Video and slide shows</a:t>
                      </a:r>
                      <a:endParaRPr lang="en-US" sz="900" b="0" u="none" dirty="0">
                        <a:solidFill>
                          <a:srgbClr val="004065"/>
                        </a:solidFill>
                        <a:effectLst/>
                        <a:latin typeface="Century Gothic" panose="020B0502020202020204" pitchFamily="34" charset="0"/>
                        <a:ea typeface="Calibri"/>
                        <a:cs typeface="Times New Roman"/>
                      </a:endParaRPr>
                    </a:p>
                  </a:txBody>
                  <a:tcPr marL="42798" marR="427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nSpc>
                          <a:spcPct val="115000"/>
                        </a:lnSpc>
                        <a:spcBef>
                          <a:spcPts val="0"/>
                        </a:spcBef>
                        <a:spcAft>
                          <a:spcPts val="0"/>
                        </a:spcAft>
                        <a:buClr>
                          <a:srgbClr val="0096D6"/>
                        </a:buClr>
                        <a:buFont typeface="Symbol"/>
                        <a:buChar char=""/>
                      </a:pPr>
                      <a:r>
                        <a:rPr lang="en-US" sz="900" b="0" u="none" cap="small" spc="25" dirty="0">
                          <a:solidFill>
                            <a:srgbClr val="004065"/>
                          </a:solidFill>
                          <a:effectLst/>
                          <a:latin typeface="Century Gothic" panose="020B0502020202020204" pitchFamily="34" charset="0"/>
                          <a:ea typeface="Calibri"/>
                          <a:cs typeface="Times New Roman"/>
                        </a:rPr>
                        <a:t>Participatory</a:t>
                      </a:r>
                      <a:endParaRPr lang="en-US" sz="900" b="0" u="none" dirty="0">
                        <a:solidFill>
                          <a:srgbClr val="004065"/>
                        </a:solidFill>
                        <a:effectLst/>
                        <a:latin typeface="Century Gothic" panose="020B0502020202020204" pitchFamily="34" charset="0"/>
                        <a:ea typeface="Calibri"/>
                        <a:cs typeface="Times New Roman"/>
                      </a:endParaRPr>
                    </a:p>
                    <a:p>
                      <a:pPr marL="342900" marR="0" lvl="0" indent="-342900">
                        <a:lnSpc>
                          <a:spcPct val="115000"/>
                        </a:lnSpc>
                        <a:spcBef>
                          <a:spcPts val="0"/>
                        </a:spcBef>
                        <a:spcAft>
                          <a:spcPts val="0"/>
                        </a:spcAft>
                        <a:buClr>
                          <a:srgbClr val="0096D6"/>
                        </a:buClr>
                        <a:buFont typeface="Symbol"/>
                        <a:buChar char=""/>
                      </a:pPr>
                      <a:r>
                        <a:rPr lang="en-US" sz="900" b="0" u="none" cap="small" spc="25" dirty="0">
                          <a:solidFill>
                            <a:srgbClr val="004065"/>
                          </a:solidFill>
                          <a:effectLst/>
                          <a:latin typeface="Century Gothic" panose="020B0502020202020204" pitchFamily="34" charset="0"/>
                          <a:ea typeface="Calibri"/>
                          <a:cs typeface="Times New Roman"/>
                        </a:rPr>
                        <a:t>Entertaining</a:t>
                      </a:r>
                      <a:endParaRPr lang="en-US" sz="900" b="0" u="none" dirty="0">
                        <a:solidFill>
                          <a:srgbClr val="004065"/>
                        </a:solidFill>
                        <a:effectLst/>
                        <a:latin typeface="Century Gothic" panose="020B0502020202020204" pitchFamily="34" charset="0"/>
                        <a:ea typeface="Calibri"/>
                        <a:cs typeface="Times New Roman"/>
                      </a:endParaRPr>
                    </a:p>
                    <a:p>
                      <a:pPr marL="342900" marR="0" lvl="0" indent="-342900">
                        <a:lnSpc>
                          <a:spcPct val="115000"/>
                        </a:lnSpc>
                        <a:spcBef>
                          <a:spcPts val="0"/>
                        </a:spcBef>
                        <a:spcAft>
                          <a:spcPts val="0"/>
                        </a:spcAft>
                        <a:buClr>
                          <a:srgbClr val="0096D6"/>
                        </a:buClr>
                        <a:buFont typeface="Symbol"/>
                        <a:buChar char=""/>
                      </a:pPr>
                      <a:r>
                        <a:rPr lang="en-US" sz="900" b="0" u="none" cap="small" spc="25" dirty="0">
                          <a:solidFill>
                            <a:srgbClr val="004065"/>
                          </a:solidFill>
                          <a:effectLst/>
                          <a:latin typeface="Century Gothic" panose="020B0502020202020204" pitchFamily="34" charset="0"/>
                          <a:ea typeface="Calibri"/>
                          <a:cs typeface="Times New Roman"/>
                        </a:rPr>
                        <a:t>Conveys reality</a:t>
                      </a:r>
                      <a:endParaRPr lang="en-US" sz="900" b="0" u="none" dirty="0">
                        <a:solidFill>
                          <a:srgbClr val="004065"/>
                        </a:solidFill>
                        <a:effectLst/>
                        <a:latin typeface="Century Gothic" panose="020B0502020202020204" pitchFamily="34" charset="0"/>
                        <a:ea typeface="Calibri"/>
                        <a:cs typeface="Times New Roman"/>
                      </a:endParaRPr>
                    </a:p>
                  </a:txBody>
                  <a:tcPr marL="42798" marR="42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nSpc>
                          <a:spcPct val="115000"/>
                        </a:lnSpc>
                        <a:spcBef>
                          <a:spcPts val="0"/>
                        </a:spcBef>
                        <a:spcAft>
                          <a:spcPts val="0"/>
                        </a:spcAft>
                        <a:buClr>
                          <a:srgbClr val="0096D6"/>
                        </a:buClr>
                        <a:buFont typeface="Symbol"/>
                        <a:buChar char=""/>
                      </a:pPr>
                      <a:r>
                        <a:rPr lang="en-US" sz="900" b="0" u="none" cap="small" spc="25" dirty="0">
                          <a:solidFill>
                            <a:srgbClr val="004065"/>
                          </a:solidFill>
                          <a:effectLst/>
                          <a:latin typeface="Century Gothic" panose="020B0502020202020204" pitchFamily="34" charset="0"/>
                          <a:ea typeface="Calibri"/>
                          <a:cs typeface="Times New Roman"/>
                        </a:rPr>
                        <a:t>Skill and labor-intensive</a:t>
                      </a:r>
                      <a:endParaRPr lang="en-US" sz="900" b="0" u="none" dirty="0">
                        <a:solidFill>
                          <a:srgbClr val="004065"/>
                        </a:solidFill>
                        <a:effectLst/>
                        <a:latin typeface="Century Gothic" panose="020B0502020202020204" pitchFamily="34" charset="0"/>
                        <a:ea typeface="Calibri"/>
                        <a:cs typeface="Times New Roman"/>
                      </a:endParaRPr>
                    </a:p>
                    <a:p>
                      <a:pPr marL="342900" marR="0" lvl="0" indent="-342900">
                        <a:lnSpc>
                          <a:spcPct val="115000"/>
                        </a:lnSpc>
                        <a:spcBef>
                          <a:spcPts val="0"/>
                        </a:spcBef>
                        <a:spcAft>
                          <a:spcPts val="0"/>
                        </a:spcAft>
                        <a:buClr>
                          <a:srgbClr val="0096D6"/>
                        </a:buClr>
                        <a:buFont typeface="Symbol"/>
                        <a:buChar char=""/>
                      </a:pPr>
                      <a:r>
                        <a:rPr lang="en-US" sz="900" b="0" u="none" cap="small" spc="25" dirty="0">
                          <a:solidFill>
                            <a:srgbClr val="004065"/>
                          </a:solidFill>
                          <a:effectLst/>
                          <a:latin typeface="Century Gothic" panose="020B0502020202020204" pitchFamily="34" charset="0"/>
                          <a:ea typeface="Calibri"/>
                          <a:cs typeface="Times New Roman"/>
                        </a:rPr>
                        <a:t>Need equipment</a:t>
                      </a:r>
                      <a:endParaRPr lang="en-US" sz="900" b="0" u="none" dirty="0">
                        <a:solidFill>
                          <a:srgbClr val="004065"/>
                        </a:solidFill>
                        <a:effectLst/>
                        <a:latin typeface="Century Gothic" panose="020B0502020202020204" pitchFamily="34" charset="0"/>
                        <a:ea typeface="Calibri"/>
                        <a:cs typeface="Times New Roman"/>
                      </a:endParaRPr>
                    </a:p>
                    <a:p>
                      <a:pPr marL="342900" marR="0" lvl="0" indent="-342900">
                        <a:lnSpc>
                          <a:spcPct val="115000"/>
                        </a:lnSpc>
                        <a:spcBef>
                          <a:spcPts val="0"/>
                        </a:spcBef>
                        <a:spcAft>
                          <a:spcPts val="0"/>
                        </a:spcAft>
                        <a:buClr>
                          <a:srgbClr val="0096D6"/>
                        </a:buClr>
                        <a:buFont typeface="Symbol"/>
                        <a:buChar char=""/>
                      </a:pPr>
                      <a:r>
                        <a:rPr lang="en-US" sz="900" b="0" u="none" cap="small" spc="25" dirty="0">
                          <a:solidFill>
                            <a:srgbClr val="004065"/>
                          </a:solidFill>
                          <a:effectLst/>
                          <a:latin typeface="Century Gothic" panose="020B0502020202020204" pitchFamily="34" charset="0"/>
                          <a:ea typeface="Calibri"/>
                          <a:cs typeface="Times New Roman"/>
                        </a:rPr>
                        <a:t>Expensive to produce</a:t>
                      </a:r>
                      <a:endParaRPr lang="en-US" sz="900" b="0" u="none" dirty="0">
                        <a:solidFill>
                          <a:srgbClr val="004065"/>
                        </a:solidFill>
                        <a:effectLst/>
                        <a:latin typeface="Century Gothic" panose="020B0502020202020204" pitchFamily="34" charset="0"/>
                        <a:ea typeface="Calibri"/>
                        <a:cs typeface="Times New Roman"/>
                      </a:endParaRPr>
                    </a:p>
                  </a:txBody>
                  <a:tcPr marL="42798" marR="42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160159">
                <a:tc>
                  <a:txBody>
                    <a:bodyPr/>
                    <a:lstStyle/>
                    <a:p>
                      <a:pPr marL="0" marR="0">
                        <a:lnSpc>
                          <a:spcPct val="115000"/>
                        </a:lnSpc>
                        <a:spcBef>
                          <a:spcPts val="0"/>
                        </a:spcBef>
                        <a:spcAft>
                          <a:spcPts val="0"/>
                        </a:spcAft>
                      </a:pPr>
                      <a:r>
                        <a:rPr lang="en-US" sz="900" b="0" u="none" cap="small" spc="25" dirty="0">
                          <a:solidFill>
                            <a:srgbClr val="004065"/>
                          </a:solidFill>
                          <a:effectLst/>
                          <a:latin typeface="Century Gothic" panose="020B0502020202020204" pitchFamily="34" charset="0"/>
                          <a:ea typeface="Calibri"/>
                          <a:cs typeface="Times New Roman"/>
                        </a:rPr>
                        <a:t>Social Media: Facebook</a:t>
                      </a:r>
                      <a:endParaRPr lang="en-US" sz="900" b="0" u="none" dirty="0">
                        <a:solidFill>
                          <a:srgbClr val="004065"/>
                        </a:solidFill>
                        <a:effectLst/>
                        <a:latin typeface="Century Gothic" panose="020B0502020202020204" pitchFamily="34" charset="0"/>
                        <a:ea typeface="Calibri"/>
                        <a:cs typeface="Times New Roman"/>
                      </a:endParaRPr>
                    </a:p>
                  </a:txBody>
                  <a:tcPr marL="64797" marR="64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nSpc>
                          <a:spcPct val="115000"/>
                        </a:lnSpc>
                        <a:spcBef>
                          <a:spcPts val="0"/>
                        </a:spcBef>
                        <a:spcAft>
                          <a:spcPts val="0"/>
                        </a:spcAft>
                        <a:buClr>
                          <a:srgbClr val="0096D6"/>
                        </a:buClr>
                        <a:buFont typeface="Symbol"/>
                        <a:buChar char=""/>
                      </a:pPr>
                      <a:r>
                        <a:rPr lang="en-US" sz="900" b="0" u="none" cap="small" spc="25" dirty="0">
                          <a:solidFill>
                            <a:srgbClr val="004065"/>
                          </a:solidFill>
                          <a:effectLst/>
                          <a:latin typeface="Century Gothic" panose="020B0502020202020204" pitchFamily="34" charset="0"/>
                          <a:ea typeface="Calibri"/>
                          <a:cs typeface="Times New Roman"/>
                        </a:rPr>
                        <a:t>Large user base</a:t>
                      </a:r>
                      <a:endParaRPr lang="en-US" sz="900" b="0" u="none" dirty="0">
                        <a:solidFill>
                          <a:srgbClr val="004065"/>
                        </a:solidFill>
                        <a:effectLst/>
                        <a:latin typeface="Century Gothic" panose="020B0502020202020204" pitchFamily="34" charset="0"/>
                        <a:ea typeface="Calibri"/>
                        <a:cs typeface="Times New Roman"/>
                      </a:endParaRPr>
                    </a:p>
                    <a:p>
                      <a:pPr marL="342900" marR="0" lvl="0" indent="-342900">
                        <a:lnSpc>
                          <a:spcPct val="115000"/>
                        </a:lnSpc>
                        <a:spcBef>
                          <a:spcPts val="0"/>
                        </a:spcBef>
                        <a:spcAft>
                          <a:spcPts val="0"/>
                        </a:spcAft>
                        <a:buClr>
                          <a:srgbClr val="0096D6"/>
                        </a:buClr>
                        <a:buFont typeface="Symbol"/>
                        <a:buChar char=""/>
                      </a:pPr>
                      <a:r>
                        <a:rPr lang="en-US" sz="900" b="0" u="none" cap="small" spc="25" dirty="0">
                          <a:solidFill>
                            <a:srgbClr val="004065"/>
                          </a:solidFill>
                          <a:effectLst/>
                          <a:latin typeface="Century Gothic" panose="020B0502020202020204" pitchFamily="34" charset="0"/>
                          <a:ea typeface="Calibri"/>
                          <a:cs typeface="Times New Roman"/>
                        </a:rPr>
                        <a:t>Longevity</a:t>
                      </a:r>
                      <a:endParaRPr lang="en-US" sz="900" b="0" u="none" dirty="0">
                        <a:solidFill>
                          <a:srgbClr val="004065"/>
                        </a:solidFill>
                        <a:effectLst/>
                        <a:latin typeface="Century Gothic" panose="020B0502020202020204" pitchFamily="34" charset="0"/>
                        <a:ea typeface="Calibri"/>
                        <a:cs typeface="Times New Roman"/>
                      </a:endParaRPr>
                    </a:p>
                    <a:p>
                      <a:pPr marL="342900" marR="0" lvl="0" indent="-342900">
                        <a:lnSpc>
                          <a:spcPct val="115000"/>
                        </a:lnSpc>
                        <a:spcBef>
                          <a:spcPts val="0"/>
                        </a:spcBef>
                        <a:spcAft>
                          <a:spcPts val="0"/>
                        </a:spcAft>
                        <a:buClr>
                          <a:srgbClr val="0096D6"/>
                        </a:buClr>
                        <a:buFont typeface="Symbol"/>
                        <a:buChar char=""/>
                      </a:pPr>
                      <a:r>
                        <a:rPr lang="en-US" sz="900" b="0" u="none" cap="small" spc="25" dirty="0">
                          <a:solidFill>
                            <a:srgbClr val="004065"/>
                          </a:solidFill>
                          <a:effectLst/>
                          <a:latin typeface="Century Gothic" panose="020B0502020202020204" pitchFamily="34" charset="0"/>
                          <a:ea typeface="Calibri"/>
                          <a:cs typeface="Times New Roman"/>
                        </a:rPr>
                        <a:t>Easily accessible and versatile content (photos, videos, text)</a:t>
                      </a:r>
                      <a:endParaRPr lang="en-US" sz="900" b="0" u="none" dirty="0">
                        <a:solidFill>
                          <a:srgbClr val="004065"/>
                        </a:solidFill>
                        <a:effectLst/>
                        <a:latin typeface="Century Gothic" panose="020B0502020202020204" pitchFamily="34" charset="0"/>
                        <a:ea typeface="Calibri"/>
                        <a:cs typeface="Times New Roman"/>
                      </a:endParaRPr>
                    </a:p>
                    <a:p>
                      <a:pPr marL="342900" marR="0" lvl="0" indent="-342900">
                        <a:lnSpc>
                          <a:spcPct val="115000"/>
                        </a:lnSpc>
                        <a:spcBef>
                          <a:spcPts val="0"/>
                        </a:spcBef>
                        <a:spcAft>
                          <a:spcPts val="0"/>
                        </a:spcAft>
                        <a:buClr>
                          <a:srgbClr val="0096D6"/>
                        </a:buClr>
                        <a:buFont typeface="Symbol"/>
                        <a:buChar char=""/>
                      </a:pPr>
                      <a:r>
                        <a:rPr lang="en-US" sz="900" b="0" u="none" cap="small" spc="25" dirty="0">
                          <a:solidFill>
                            <a:srgbClr val="004065"/>
                          </a:solidFill>
                          <a:effectLst/>
                          <a:latin typeface="Century Gothic" panose="020B0502020202020204" pitchFamily="34" charset="0"/>
                          <a:ea typeface="Calibri"/>
                          <a:cs typeface="Times New Roman"/>
                        </a:rPr>
                        <a:t>Engagement and interaction with audience</a:t>
                      </a:r>
                      <a:endParaRPr lang="en-US" sz="900" b="0" u="none" dirty="0">
                        <a:solidFill>
                          <a:srgbClr val="004065"/>
                        </a:solidFill>
                        <a:effectLst/>
                        <a:latin typeface="Century Gothic" panose="020B0502020202020204" pitchFamily="34" charset="0"/>
                        <a:ea typeface="Calibri"/>
                        <a:cs typeface="Times New Roman"/>
                      </a:endParaRPr>
                    </a:p>
                    <a:p>
                      <a:pPr marL="342900" marR="0" lvl="0" indent="-342900">
                        <a:lnSpc>
                          <a:spcPct val="115000"/>
                        </a:lnSpc>
                        <a:spcBef>
                          <a:spcPts val="0"/>
                        </a:spcBef>
                        <a:spcAft>
                          <a:spcPts val="0"/>
                        </a:spcAft>
                        <a:buClr>
                          <a:srgbClr val="0096D6"/>
                        </a:buClr>
                        <a:buFont typeface="Symbol"/>
                        <a:buChar char=""/>
                      </a:pPr>
                      <a:r>
                        <a:rPr lang="en-US" sz="900" b="0" u="none" cap="small" spc="25" dirty="0">
                          <a:solidFill>
                            <a:srgbClr val="004065"/>
                          </a:solidFill>
                          <a:effectLst/>
                          <a:latin typeface="Century Gothic" panose="020B0502020202020204" pitchFamily="34" charset="0"/>
                          <a:ea typeface="Calibri"/>
                          <a:cs typeface="Times New Roman"/>
                        </a:rPr>
                        <a:t>Cost-effective</a:t>
                      </a:r>
                      <a:endParaRPr lang="en-US" sz="900" b="0" u="none" dirty="0">
                        <a:solidFill>
                          <a:srgbClr val="004065"/>
                        </a:solidFill>
                        <a:effectLst/>
                        <a:latin typeface="Century Gothic" panose="020B0502020202020204" pitchFamily="34" charset="0"/>
                        <a:ea typeface="Calibri"/>
                        <a:cs typeface="Times New Roman"/>
                      </a:endParaRPr>
                    </a:p>
                    <a:p>
                      <a:pPr marL="342900" marR="0" lvl="0" indent="-342900">
                        <a:lnSpc>
                          <a:spcPct val="115000"/>
                        </a:lnSpc>
                        <a:spcBef>
                          <a:spcPts val="0"/>
                        </a:spcBef>
                        <a:spcAft>
                          <a:spcPts val="0"/>
                        </a:spcAft>
                        <a:buClr>
                          <a:srgbClr val="0096D6"/>
                        </a:buClr>
                        <a:buFont typeface="Symbol"/>
                        <a:buChar char=""/>
                      </a:pPr>
                      <a:r>
                        <a:rPr lang="en-US" sz="900" b="0" u="none" cap="small" spc="25" dirty="0">
                          <a:solidFill>
                            <a:srgbClr val="004065"/>
                          </a:solidFill>
                          <a:effectLst/>
                          <a:latin typeface="Century Gothic" panose="020B0502020202020204" pitchFamily="34" charset="0"/>
                          <a:ea typeface="Calibri"/>
                          <a:cs typeface="Times New Roman"/>
                        </a:rPr>
                        <a:t>Targeted or paid advertisement available</a:t>
                      </a:r>
                      <a:endParaRPr lang="en-US" sz="900" b="0" u="none" dirty="0">
                        <a:solidFill>
                          <a:srgbClr val="004065"/>
                        </a:solidFill>
                        <a:effectLst/>
                        <a:latin typeface="Century Gothic" panose="020B0502020202020204" pitchFamily="34" charset="0"/>
                        <a:ea typeface="Calibri"/>
                        <a:cs typeface="Times New Roman"/>
                      </a:endParaRPr>
                    </a:p>
                  </a:txBody>
                  <a:tcPr marL="64797" marR="64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nSpc>
                          <a:spcPct val="115000"/>
                        </a:lnSpc>
                        <a:spcBef>
                          <a:spcPts val="0"/>
                        </a:spcBef>
                        <a:spcAft>
                          <a:spcPts val="0"/>
                        </a:spcAft>
                        <a:buClr>
                          <a:srgbClr val="0096D6"/>
                        </a:buClr>
                        <a:buFont typeface="Symbol"/>
                        <a:buChar char=""/>
                      </a:pPr>
                      <a:r>
                        <a:rPr lang="en-US" sz="900" b="0" u="none" cap="small" spc="25" dirty="0">
                          <a:solidFill>
                            <a:srgbClr val="004065"/>
                          </a:solidFill>
                          <a:effectLst/>
                          <a:latin typeface="Century Gothic" panose="020B0502020202020204" pitchFamily="34" charset="0"/>
                          <a:ea typeface="Calibri"/>
                          <a:cs typeface="Times New Roman"/>
                        </a:rPr>
                        <a:t>Somewhat time-intensive to produce</a:t>
                      </a:r>
                      <a:endParaRPr lang="en-US" sz="900" b="0" u="none" dirty="0">
                        <a:solidFill>
                          <a:srgbClr val="004065"/>
                        </a:solidFill>
                        <a:effectLst/>
                        <a:latin typeface="Century Gothic" panose="020B0502020202020204" pitchFamily="34" charset="0"/>
                        <a:ea typeface="Calibri"/>
                        <a:cs typeface="Times New Roman"/>
                      </a:endParaRPr>
                    </a:p>
                    <a:p>
                      <a:pPr marL="342900" marR="0" lvl="0" indent="-342900">
                        <a:lnSpc>
                          <a:spcPct val="115000"/>
                        </a:lnSpc>
                        <a:spcBef>
                          <a:spcPts val="0"/>
                        </a:spcBef>
                        <a:spcAft>
                          <a:spcPts val="0"/>
                        </a:spcAft>
                        <a:buClr>
                          <a:srgbClr val="0096D6"/>
                        </a:buClr>
                        <a:buFont typeface="Symbol"/>
                        <a:buChar char=""/>
                      </a:pPr>
                      <a:r>
                        <a:rPr lang="en-US" sz="900" b="0" u="none" cap="small" spc="25" dirty="0">
                          <a:solidFill>
                            <a:srgbClr val="004065"/>
                          </a:solidFill>
                          <a:effectLst/>
                          <a:latin typeface="Century Gothic" panose="020B0502020202020204" pitchFamily="34" charset="0"/>
                          <a:ea typeface="Calibri"/>
                          <a:cs typeface="Times New Roman"/>
                        </a:rPr>
                        <a:t>Long-term strategy needed</a:t>
                      </a:r>
                      <a:endParaRPr lang="en-US" sz="900" b="0" u="none" dirty="0">
                        <a:solidFill>
                          <a:srgbClr val="004065"/>
                        </a:solidFill>
                        <a:effectLst/>
                        <a:latin typeface="Century Gothic" panose="020B0502020202020204" pitchFamily="34" charset="0"/>
                        <a:ea typeface="Calibri"/>
                        <a:cs typeface="Times New Roman"/>
                      </a:endParaRPr>
                    </a:p>
                    <a:p>
                      <a:pPr marL="342900" marR="0" lvl="0" indent="-342900">
                        <a:lnSpc>
                          <a:spcPct val="115000"/>
                        </a:lnSpc>
                        <a:spcBef>
                          <a:spcPts val="0"/>
                        </a:spcBef>
                        <a:spcAft>
                          <a:spcPts val="0"/>
                        </a:spcAft>
                        <a:buClr>
                          <a:srgbClr val="0096D6"/>
                        </a:buClr>
                        <a:buFont typeface="Symbol"/>
                        <a:buChar char=""/>
                      </a:pPr>
                      <a:r>
                        <a:rPr lang="en-US" sz="900" b="0" u="none" cap="small" spc="25" dirty="0">
                          <a:solidFill>
                            <a:srgbClr val="004065"/>
                          </a:solidFill>
                          <a:effectLst/>
                          <a:latin typeface="Century Gothic" panose="020B0502020202020204" pitchFamily="34" charset="0"/>
                          <a:ea typeface="Calibri"/>
                          <a:cs typeface="Times New Roman"/>
                        </a:rPr>
                        <a:t>Competition for users’ attention</a:t>
                      </a:r>
                      <a:endParaRPr lang="en-US" sz="900" b="0" u="none" dirty="0">
                        <a:solidFill>
                          <a:srgbClr val="004065"/>
                        </a:solidFill>
                        <a:effectLst/>
                        <a:latin typeface="Century Gothic" panose="020B0502020202020204" pitchFamily="34" charset="0"/>
                        <a:ea typeface="Calibri"/>
                        <a:cs typeface="Times New Roman"/>
                      </a:endParaRPr>
                    </a:p>
                    <a:p>
                      <a:pPr marL="342900" marR="0" lvl="0" indent="-342900">
                        <a:lnSpc>
                          <a:spcPct val="115000"/>
                        </a:lnSpc>
                        <a:spcBef>
                          <a:spcPts val="0"/>
                        </a:spcBef>
                        <a:spcAft>
                          <a:spcPts val="0"/>
                        </a:spcAft>
                        <a:buClr>
                          <a:srgbClr val="0096D6"/>
                        </a:buClr>
                        <a:buFont typeface="Symbol"/>
                        <a:buChar char=""/>
                      </a:pPr>
                      <a:r>
                        <a:rPr lang="en-US" sz="900" b="0" u="none" cap="small" spc="25" dirty="0">
                          <a:solidFill>
                            <a:srgbClr val="004065"/>
                          </a:solidFill>
                          <a:effectLst/>
                          <a:latin typeface="Century Gothic" panose="020B0502020202020204" pitchFamily="34" charset="0"/>
                          <a:ea typeface="Calibri"/>
                          <a:cs typeface="Times New Roman"/>
                        </a:rPr>
                        <a:t>Difficulty working with the newsfeed algorithm</a:t>
                      </a:r>
                      <a:endParaRPr lang="en-US" sz="900" b="0" u="none" dirty="0">
                        <a:solidFill>
                          <a:srgbClr val="004065"/>
                        </a:solidFill>
                        <a:effectLst/>
                        <a:latin typeface="Century Gothic" panose="020B0502020202020204" pitchFamily="34" charset="0"/>
                        <a:ea typeface="Calibri"/>
                        <a:cs typeface="Times New Roman"/>
                      </a:endParaRPr>
                    </a:p>
                  </a:txBody>
                  <a:tcPr marL="64797" marR="64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160159">
                <a:tc>
                  <a:txBody>
                    <a:bodyPr/>
                    <a:lstStyle/>
                    <a:p>
                      <a:pPr marL="0" marR="0">
                        <a:lnSpc>
                          <a:spcPct val="115000"/>
                        </a:lnSpc>
                        <a:spcBef>
                          <a:spcPts val="0"/>
                        </a:spcBef>
                        <a:spcAft>
                          <a:spcPts val="0"/>
                        </a:spcAft>
                      </a:pPr>
                      <a:r>
                        <a:rPr lang="en-US" sz="900" b="0" u="none" cap="small" spc="25">
                          <a:solidFill>
                            <a:srgbClr val="004065"/>
                          </a:solidFill>
                          <a:effectLst/>
                          <a:latin typeface="Century Gothic" panose="020B0502020202020204" pitchFamily="34" charset="0"/>
                          <a:ea typeface="Calibri"/>
                          <a:cs typeface="Times New Roman"/>
                        </a:rPr>
                        <a:t>Social Media: Twitter</a:t>
                      </a:r>
                      <a:endParaRPr lang="en-US" sz="900" b="0" u="none">
                        <a:solidFill>
                          <a:srgbClr val="004065"/>
                        </a:solidFill>
                        <a:effectLst/>
                        <a:latin typeface="Century Gothic" panose="020B0502020202020204" pitchFamily="34" charset="0"/>
                        <a:ea typeface="Calibri"/>
                        <a:cs typeface="Times New Roman"/>
                      </a:endParaRPr>
                    </a:p>
                  </a:txBody>
                  <a:tcPr marL="64797" marR="64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nSpc>
                          <a:spcPct val="115000"/>
                        </a:lnSpc>
                        <a:spcBef>
                          <a:spcPts val="0"/>
                        </a:spcBef>
                        <a:spcAft>
                          <a:spcPts val="0"/>
                        </a:spcAft>
                        <a:buClr>
                          <a:srgbClr val="0096D6"/>
                        </a:buClr>
                        <a:buFont typeface="Symbol"/>
                        <a:buChar char=""/>
                      </a:pPr>
                      <a:r>
                        <a:rPr lang="en-US" sz="900" b="0" u="none" cap="small" spc="25" dirty="0">
                          <a:solidFill>
                            <a:srgbClr val="004065"/>
                          </a:solidFill>
                          <a:effectLst/>
                          <a:latin typeface="Century Gothic" panose="020B0502020202020204" pitchFamily="34" charset="0"/>
                          <a:ea typeface="Calibri"/>
                          <a:cs typeface="Times New Roman"/>
                        </a:rPr>
                        <a:t>Large user base</a:t>
                      </a:r>
                      <a:endParaRPr lang="en-US" sz="900" b="0" u="none" dirty="0">
                        <a:solidFill>
                          <a:srgbClr val="004065"/>
                        </a:solidFill>
                        <a:effectLst/>
                        <a:latin typeface="Century Gothic" panose="020B0502020202020204" pitchFamily="34" charset="0"/>
                        <a:ea typeface="Calibri"/>
                        <a:cs typeface="Times New Roman"/>
                      </a:endParaRPr>
                    </a:p>
                    <a:p>
                      <a:pPr marL="342900" marR="0" lvl="0" indent="-342900">
                        <a:lnSpc>
                          <a:spcPct val="115000"/>
                        </a:lnSpc>
                        <a:spcBef>
                          <a:spcPts val="0"/>
                        </a:spcBef>
                        <a:spcAft>
                          <a:spcPts val="0"/>
                        </a:spcAft>
                        <a:buClr>
                          <a:srgbClr val="0096D6"/>
                        </a:buClr>
                        <a:buFont typeface="Symbol"/>
                        <a:buChar char=""/>
                      </a:pPr>
                      <a:r>
                        <a:rPr lang="en-US" sz="900" b="0" u="none" cap="small" spc="25" dirty="0">
                          <a:solidFill>
                            <a:srgbClr val="004065"/>
                          </a:solidFill>
                          <a:effectLst/>
                          <a:latin typeface="Century Gothic" panose="020B0502020202020204" pitchFamily="34" charset="0"/>
                          <a:ea typeface="Calibri"/>
                          <a:cs typeface="Times New Roman"/>
                        </a:rPr>
                        <a:t>Longevity</a:t>
                      </a:r>
                      <a:endParaRPr lang="en-US" sz="900" b="0" u="none" dirty="0">
                        <a:solidFill>
                          <a:srgbClr val="004065"/>
                        </a:solidFill>
                        <a:effectLst/>
                        <a:latin typeface="Century Gothic" panose="020B0502020202020204" pitchFamily="34" charset="0"/>
                        <a:ea typeface="Calibri"/>
                        <a:cs typeface="Times New Roman"/>
                      </a:endParaRPr>
                    </a:p>
                    <a:p>
                      <a:pPr marL="342900" marR="0" lvl="0" indent="-342900">
                        <a:lnSpc>
                          <a:spcPct val="115000"/>
                        </a:lnSpc>
                        <a:spcBef>
                          <a:spcPts val="0"/>
                        </a:spcBef>
                        <a:spcAft>
                          <a:spcPts val="0"/>
                        </a:spcAft>
                        <a:buClr>
                          <a:srgbClr val="0096D6"/>
                        </a:buClr>
                        <a:buFont typeface="Symbol"/>
                        <a:buChar char=""/>
                      </a:pPr>
                      <a:r>
                        <a:rPr lang="en-US" sz="900" b="0" u="none" cap="small" spc="25" dirty="0">
                          <a:solidFill>
                            <a:srgbClr val="004065"/>
                          </a:solidFill>
                          <a:effectLst/>
                          <a:latin typeface="Century Gothic" panose="020B0502020202020204" pitchFamily="34" charset="0"/>
                          <a:ea typeface="Calibri"/>
                          <a:cs typeface="Times New Roman"/>
                        </a:rPr>
                        <a:t>Easily accessible and versatile content (photos, videos, text)</a:t>
                      </a:r>
                      <a:endParaRPr lang="en-US" sz="900" b="0" u="none" dirty="0">
                        <a:solidFill>
                          <a:srgbClr val="004065"/>
                        </a:solidFill>
                        <a:effectLst/>
                        <a:latin typeface="Century Gothic" panose="020B0502020202020204" pitchFamily="34" charset="0"/>
                        <a:ea typeface="Calibri"/>
                        <a:cs typeface="Times New Roman"/>
                      </a:endParaRPr>
                    </a:p>
                    <a:p>
                      <a:pPr marL="342900" marR="0" lvl="0" indent="-342900">
                        <a:lnSpc>
                          <a:spcPct val="115000"/>
                        </a:lnSpc>
                        <a:spcBef>
                          <a:spcPts val="0"/>
                        </a:spcBef>
                        <a:spcAft>
                          <a:spcPts val="0"/>
                        </a:spcAft>
                        <a:buClr>
                          <a:srgbClr val="0096D6"/>
                        </a:buClr>
                        <a:buFont typeface="Symbol"/>
                        <a:buChar char=""/>
                      </a:pPr>
                      <a:r>
                        <a:rPr lang="en-US" sz="900" b="0" u="none" cap="small" spc="25" dirty="0">
                          <a:solidFill>
                            <a:srgbClr val="004065"/>
                          </a:solidFill>
                          <a:effectLst/>
                          <a:latin typeface="Century Gothic" panose="020B0502020202020204" pitchFamily="34" charset="0"/>
                          <a:ea typeface="Calibri"/>
                          <a:cs typeface="Times New Roman"/>
                        </a:rPr>
                        <a:t>High engagement and interaction with audience</a:t>
                      </a:r>
                      <a:endParaRPr lang="en-US" sz="900" b="0" u="none" dirty="0">
                        <a:solidFill>
                          <a:srgbClr val="004065"/>
                        </a:solidFill>
                        <a:effectLst/>
                        <a:latin typeface="Century Gothic" panose="020B0502020202020204" pitchFamily="34" charset="0"/>
                        <a:ea typeface="Calibri"/>
                        <a:cs typeface="Times New Roman"/>
                      </a:endParaRPr>
                    </a:p>
                    <a:p>
                      <a:pPr marL="342900" marR="0" lvl="0" indent="-342900">
                        <a:lnSpc>
                          <a:spcPct val="115000"/>
                        </a:lnSpc>
                        <a:spcBef>
                          <a:spcPts val="0"/>
                        </a:spcBef>
                        <a:spcAft>
                          <a:spcPts val="0"/>
                        </a:spcAft>
                        <a:buClr>
                          <a:srgbClr val="0096D6"/>
                        </a:buClr>
                        <a:buFont typeface="Symbol"/>
                        <a:buChar char=""/>
                      </a:pPr>
                      <a:r>
                        <a:rPr lang="en-US" sz="900" b="0" u="none" cap="small" spc="25" dirty="0">
                          <a:solidFill>
                            <a:srgbClr val="004065"/>
                          </a:solidFill>
                          <a:effectLst/>
                          <a:latin typeface="Century Gothic" panose="020B0502020202020204" pitchFamily="34" charset="0"/>
                          <a:ea typeface="Calibri"/>
                          <a:cs typeface="Times New Roman"/>
                        </a:rPr>
                        <a:t>Cost-effective</a:t>
                      </a:r>
                      <a:endParaRPr lang="en-US" sz="900" b="0" u="none" dirty="0">
                        <a:solidFill>
                          <a:srgbClr val="004065"/>
                        </a:solidFill>
                        <a:effectLst/>
                        <a:latin typeface="Century Gothic" panose="020B0502020202020204" pitchFamily="34" charset="0"/>
                        <a:ea typeface="Calibri"/>
                        <a:cs typeface="Times New Roman"/>
                      </a:endParaRPr>
                    </a:p>
                    <a:p>
                      <a:pPr marL="342900" marR="0" lvl="0" indent="-342900">
                        <a:lnSpc>
                          <a:spcPct val="115000"/>
                        </a:lnSpc>
                        <a:spcBef>
                          <a:spcPts val="0"/>
                        </a:spcBef>
                        <a:spcAft>
                          <a:spcPts val="0"/>
                        </a:spcAft>
                        <a:buClr>
                          <a:srgbClr val="0096D6"/>
                        </a:buClr>
                        <a:buFont typeface="Symbol"/>
                        <a:buChar char=""/>
                      </a:pPr>
                      <a:r>
                        <a:rPr lang="en-US" sz="900" b="0" u="none" cap="small" spc="25" dirty="0">
                          <a:solidFill>
                            <a:srgbClr val="004065"/>
                          </a:solidFill>
                          <a:effectLst/>
                          <a:latin typeface="Century Gothic" panose="020B0502020202020204" pitchFamily="34" charset="0"/>
                          <a:ea typeface="Calibri"/>
                          <a:cs typeface="Times New Roman"/>
                        </a:rPr>
                        <a:t>Possible to target messages for different audiences</a:t>
                      </a:r>
                      <a:endParaRPr lang="en-US" sz="900" b="0" u="none" dirty="0">
                        <a:solidFill>
                          <a:srgbClr val="004065"/>
                        </a:solidFill>
                        <a:effectLst/>
                        <a:latin typeface="Century Gothic" panose="020B0502020202020204" pitchFamily="34" charset="0"/>
                        <a:ea typeface="Calibri"/>
                        <a:cs typeface="Times New Roman"/>
                      </a:endParaRPr>
                    </a:p>
                  </a:txBody>
                  <a:tcPr marL="64797" marR="64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nSpc>
                          <a:spcPct val="115000"/>
                        </a:lnSpc>
                        <a:spcBef>
                          <a:spcPts val="0"/>
                        </a:spcBef>
                        <a:spcAft>
                          <a:spcPts val="0"/>
                        </a:spcAft>
                        <a:buClr>
                          <a:srgbClr val="0096D6"/>
                        </a:buClr>
                        <a:buFont typeface="Symbol"/>
                        <a:buChar char=""/>
                      </a:pPr>
                      <a:r>
                        <a:rPr lang="en-US" sz="900" b="0" u="none" cap="small" spc="25" dirty="0">
                          <a:solidFill>
                            <a:srgbClr val="004065"/>
                          </a:solidFill>
                          <a:effectLst/>
                          <a:latin typeface="Century Gothic" panose="020B0502020202020204" pitchFamily="34" charset="0"/>
                          <a:ea typeface="Calibri"/>
                          <a:cs typeface="Times New Roman"/>
                        </a:rPr>
                        <a:t>Time-intensive to produce</a:t>
                      </a:r>
                      <a:endParaRPr lang="en-US" sz="900" b="0" u="none" dirty="0">
                        <a:solidFill>
                          <a:srgbClr val="004065"/>
                        </a:solidFill>
                        <a:effectLst/>
                        <a:latin typeface="Century Gothic" panose="020B0502020202020204" pitchFamily="34" charset="0"/>
                        <a:ea typeface="Calibri"/>
                        <a:cs typeface="Times New Roman"/>
                      </a:endParaRPr>
                    </a:p>
                    <a:p>
                      <a:pPr marL="342900" marR="0" lvl="0" indent="-342900">
                        <a:lnSpc>
                          <a:spcPct val="115000"/>
                        </a:lnSpc>
                        <a:spcBef>
                          <a:spcPts val="0"/>
                        </a:spcBef>
                        <a:spcAft>
                          <a:spcPts val="0"/>
                        </a:spcAft>
                        <a:buClr>
                          <a:srgbClr val="0096D6"/>
                        </a:buClr>
                        <a:buFont typeface="Symbol"/>
                        <a:buChar char=""/>
                      </a:pPr>
                      <a:r>
                        <a:rPr lang="en-US" sz="900" b="0" u="none" cap="small" spc="25" dirty="0">
                          <a:solidFill>
                            <a:srgbClr val="004065"/>
                          </a:solidFill>
                          <a:effectLst/>
                          <a:latin typeface="Century Gothic" panose="020B0502020202020204" pitchFamily="34" charset="0"/>
                          <a:ea typeface="Calibri"/>
                          <a:cs typeface="Times New Roman"/>
                        </a:rPr>
                        <a:t>Long-term strategy needed</a:t>
                      </a:r>
                      <a:endParaRPr lang="en-US" sz="900" b="0" u="none" dirty="0">
                        <a:solidFill>
                          <a:srgbClr val="004065"/>
                        </a:solidFill>
                        <a:effectLst/>
                        <a:latin typeface="Century Gothic" panose="020B0502020202020204" pitchFamily="34" charset="0"/>
                        <a:ea typeface="Calibri"/>
                        <a:cs typeface="Times New Roman"/>
                      </a:endParaRPr>
                    </a:p>
                    <a:p>
                      <a:pPr marL="342900" marR="0" lvl="0" indent="-342900">
                        <a:lnSpc>
                          <a:spcPct val="115000"/>
                        </a:lnSpc>
                        <a:spcBef>
                          <a:spcPts val="0"/>
                        </a:spcBef>
                        <a:spcAft>
                          <a:spcPts val="0"/>
                        </a:spcAft>
                        <a:buClr>
                          <a:srgbClr val="0096D6"/>
                        </a:buClr>
                        <a:buFont typeface="Symbol"/>
                        <a:buChar char=""/>
                      </a:pPr>
                      <a:r>
                        <a:rPr lang="en-US" sz="900" b="0" u="none" cap="small" spc="25" dirty="0">
                          <a:solidFill>
                            <a:srgbClr val="004065"/>
                          </a:solidFill>
                          <a:effectLst/>
                          <a:latin typeface="Century Gothic" panose="020B0502020202020204" pitchFamily="34" charset="0"/>
                          <a:ea typeface="Calibri"/>
                          <a:cs typeface="Times New Roman"/>
                        </a:rPr>
                        <a:t>Competition for users’ attention</a:t>
                      </a:r>
                      <a:endParaRPr lang="en-US" sz="900" b="0" u="none" dirty="0">
                        <a:solidFill>
                          <a:srgbClr val="004065"/>
                        </a:solidFill>
                        <a:effectLst/>
                        <a:latin typeface="Century Gothic" panose="020B0502020202020204" pitchFamily="34" charset="0"/>
                        <a:ea typeface="Calibri"/>
                        <a:cs typeface="Times New Roman"/>
                      </a:endParaRPr>
                    </a:p>
                  </a:txBody>
                  <a:tcPr marL="64797" marR="64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88637">
                <a:tc>
                  <a:txBody>
                    <a:bodyPr/>
                    <a:lstStyle/>
                    <a:p>
                      <a:pPr marL="0" marR="0">
                        <a:lnSpc>
                          <a:spcPct val="115000"/>
                        </a:lnSpc>
                        <a:spcBef>
                          <a:spcPts val="0"/>
                        </a:spcBef>
                        <a:spcAft>
                          <a:spcPts val="0"/>
                        </a:spcAft>
                      </a:pPr>
                      <a:r>
                        <a:rPr lang="en-US" sz="900" b="0" u="none" cap="small" spc="25">
                          <a:solidFill>
                            <a:srgbClr val="004065"/>
                          </a:solidFill>
                          <a:effectLst/>
                          <a:latin typeface="Century Gothic" panose="020B0502020202020204" pitchFamily="34" charset="0"/>
                          <a:ea typeface="Calibri"/>
                          <a:cs typeface="Times New Roman"/>
                        </a:rPr>
                        <a:t>Social Media: LinkedIn</a:t>
                      </a:r>
                      <a:endParaRPr lang="en-US" sz="900" b="0" u="none">
                        <a:solidFill>
                          <a:srgbClr val="004065"/>
                        </a:solidFill>
                        <a:effectLst/>
                        <a:latin typeface="Century Gothic" panose="020B0502020202020204" pitchFamily="34" charset="0"/>
                        <a:ea typeface="Calibri"/>
                        <a:cs typeface="Times New Roman"/>
                      </a:endParaRPr>
                    </a:p>
                  </a:txBody>
                  <a:tcPr marL="64797" marR="64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nSpc>
                          <a:spcPct val="115000"/>
                        </a:lnSpc>
                        <a:spcBef>
                          <a:spcPts val="0"/>
                        </a:spcBef>
                        <a:spcAft>
                          <a:spcPts val="0"/>
                        </a:spcAft>
                        <a:buClr>
                          <a:srgbClr val="0096D6"/>
                        </a:buClr>
                        <a:buFont typeface="Symbol"/>
                        <a:buChar char=""/>
                      </a:pPr>
                      <a:r>
                        <a:rPr lang="en-US" sz="900" b="0" u="none" cap="small" spc="25">
                          <a:solidFill>
                            <a:srgbClr val="004065"/>
                          </a:solidFill>
                          <a:effectLst/>
                          <a:latin typeface="Century Gothic" panose="020B0502020202020204" pitchFamily="34" charset="0"/>
                          <a:ea typeface="Calibri"/>
                          <a:cs typeface="Times New Roman"/>
                        </a:rPr>
                        <a:t>Professional in nature</a:t>
                      </a:r>
                      <a:endParaRPr lang="en-US" sz="900" b="0" u="none">
                        <a:solidFill>
                          <a:srgbClr val="004065"/>
                        </a:solidFill>
                        <a:effectLst/>
                        <a:latin typeface="Century Gothic" panose="020B0502020202020204" pitchFamily="34" charset="0"/>
                        <a:ea typeface="Calibri"/>
                        <a:cs typeface="Times New Roman"/>
                      </a:endParaRPr>
                    </a:p>
                    <a:p>
                      <a:pPr marL="342900" marR="0" lvl="0" indent="-342900">
                        <a:lnSpc>
                          <a:spcPct val="115000"/>
                        </a:lnSpc>
                        <a:spcBef>
                          <a:spcPts val="0"/>
                        </a:spcBef>
                        <a:spcAft>
                          <a:spcPts val="0"/>
                        </a:spcAft>
                        <a:buClr>
                          <a:srgbClr val="0096D6"/>
                        </a:buClr>
                        <a:buFont typeface="Symbol"/>
                        <a:buChar char=""/>
                        <a:tabLst>
                          <a:tab pos="772160" algn="l"/>
                        </a:tabLst>
                      </a:pPr>
                      <a:r>
                        <a:rPr lang="en-US" sz="900" b="0" u="none" cap="small" spc="25">
                          <a:solidFill>
                            <a:srgbClr val="004065"/>
                          </a:solidFill>
                          <a:effectLst/>
                          <a:latin typeface="Century Gothic" panose="020B0502020202020204" pitchFamily="34" charset="0"/>
                          <a:ea typeface="Calibri"/>
                          <a:cs typeface="Times New Roman"/>
                        </a:rPr>
                        <a:t>Targeted messages for audiences with similar interests</a:t>
                      </a:r>
                      <a:endParaRPr lang="en-US" sz="900" b="0" u="none">
                        <a:solidFill>
                          <a:srgbClr val="004065"/>
                        </a:solidFill>
                        <a:effectLst/>
                        <a:latin typeface="Century Gothic" panose="020B0502020202020204" pitchFamily="34" charset="0"/>
                        <a:ea typeface="Calibri"/>
                        <a:cs typeface="Times New Roman"/>
                      </a:endParaRPr>
                    </a:p>
                  </a:txBody>
                  <a:tcPr marL="64797" marR="64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nSpc>
                          <a:spcPct val="115000"/>
                        </a:lnSpc>
                        <a:spcBef>
                          <a:spcPts val="0"/>
                        </a:spcBef>
                        <a:spcAft>
                          <a:spcPts val="0"/>
                        </a:spcAft>
                        <a:buClr>
                          <a:srgbClr val="0096D6"/>
                        </a:buClr>
                        <a:buFont typeface="Symbol"/>
                        <a:buChar char=""/>
                      </a:pPr>
                      <a:r>
                        <a:rPr lang="en-US" sz="900" b="0" u="none" cap="small" spc="25" dirty="0">
                          <a:solidFill>
                            <a:srgbClr val="004065"/>
                          </a:solidFill>
                          <a:effectLst/>
                          <a:latin typeface="Century Gothic" panose="020B0502020202020204" pitchFamily="34" charset="0"/>
                          <a:ea typeface="Calibri"/>
                          <a:cs typeface="Times New Roman"/>
                        </a:rPr>
                        <a:t>Closed network</a:t>
                      </a:r>
                      <a:endParaRPr lang="en-US" sz="900" b="0" u="none" dirty="0">
                        <a:solidFill>
                          <a:srgbClr val="004065"/>
                        </a:solidFill>
                        <a:effectLst/>
                        <a:latin typeface="Century Gothic" panose="020B0502020202020204" pitchFamily="34" charset="0"/>
                        <a:ea typeface="Calibri"/>
                        <a:cs typeface="Times New Roman"/>
                      </a:endParaRPr>
                    </a:p>
                    <a:p>
                      <a:pPr marL="342900" marR="0" lvl="0" indent="-342900">
                        <a:lnSpc>
                          <a:spcPct val="115000"/>
                        </a:lnSpc>
                        <a:spcBef>
                          <a:spcPts val="0"/>
                        </a:spcBef>
                        <a:spcAft>
                          <a:spcPts val="0"/>
                        </a:spcAft>
                        <a:buClr>
                          <a:srgbClr val="0096D6"/>
                        </a:buClr>
                        <a:buFont typeface="Symbol"/>
                        <a:buChar char=""/>
                      </a:pPr>
                      <a:r>
                        <a:rPr lang="en-US" sz="900" b="0" u="none" cap="small" spc="25" dirty="0">
                          <a:solidFill>
                            <a:srgbClr val="004065"/>
                          </a:solidFill>
                          <a:effectLst/>
                          <a:latin typeface="Century Gothic" panose="020B0502020202020204" pitchFamily="34" charset="0"/>
                          <a:ea typeface="Calibri"/>
                          <a:cs typeface="Times New Roman"/>
                        </a:rPr>
                        <a:t>Time-intensive to grow network</a:t>
                      </a:r>
                      <a:endParaRPr lang="en-US" sz="900" b="0" u="none" dirty="0">
                        <a:solidFill>
                          <a:srgbClr val="004065"/>
                        </a:solidFill>
                        <a:effectLst/>
                        <a:latin typeface="Century Gothic" panose="020B0502020202020204" pitchFamily="34" charset="0"/>
                        <a:ea typeface="Calibri"/>
                        <a:cs typeface="Times New Roman"/>
                      </a:endParaRPr>
                    </a:p>
                  </a:txBody>
                  <a:tcPr marL="64797" marR="647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graphicFrame>
        <p:nvGraphicFramePr>
          <p:cNvPr id="5" name="Table 4"/>
          <p:cNvGraphicFramePr>
            <a:graphicFrameLocks noGrp="1"/>
          </p:cNvGraphicFramePr>
          <p:nvPr/>
        </p:nvGraphicFramePr>
        <p:xfrm>
          <a:off x="152400" y="914400"/>
          <a:ext cx="8839200" cy="64008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tblGrid>
              <a:tr h="370840">
                <a:tc>
                  <a:txBody>
                    <a:bodyPr/>
                    <a:lstStyle/>
                    <a:p>
                      <a:r>
                        <a:rPr lang="en-US" sz="1200" dirty="0">
                          <a:latin typeface="Century Gothic" panose="020B0502020202020204" pitchFamily="34" charset="0"/>
                        </a:rPr>
                        <a:t>1. Background and Justification</a:t>
                      </a:r>
                    </a:p>
                  </a:txBody>
                  <a:tcPr>
                    <a:solidFill>
                      <a:srgbClr val="0096D6"/>
                    </a:solidFill>
                  </a:tcPr>
                </a:tc>
                <a:tc>
                  <a:txBody>
                    <a:bodyPr/>
                    <a:lstStyle/>
                    <a:p>
                      <a:r>
                        <a:rPr lang="en-US" sz="1200" dirty="0">
                          <a:solidFill>
                            <a:schemeClr val="bg1"/>
                          </a:solidFill>
                          <a:latin typeface="Century Gothic" panose="020B0502020202020204" pitchFamily="34" charset="0"/>
                        </a:rPr>
                        <a:t>2.</a:t>
                      </a:r>
                      <a:r>
                        <a:rPr lang="en-US" sz="1200" baseline="0" dirty="0">
                          <a:solidFill>
                            <a:schemeClr val="bg1"/>
                          </a:solidFill>
                          <a:latin typeface="Century Gothic" panose="020B0502020202020204" pitchFamily="34" charset="0"/>
                        </a:rPr>
                        <a:t> Health, Behavioral and Communication Objectives</a:t>
                      </a:r>
                      <a:endParaRPr lang="en-US" sz="1200" dirty="0">
                        <a:solidFill>
                          <a:schemeClr val="bg1"/>
                        </a:solidFill>
                        <a:latin typeface="Century Gothic" panose="020B0502020202020204" pitchFamily="34" charset="0"/>
                      </a:endParaRPr>
                    </a:p>
                  </a:txBody>
                  <a:tcPr>
                    <a:solidFill>
                      <a:srgbClr val="0096D6"/>
                    </a:solidFill>
                  </a:tcPr>
                </a:tc>
                <a:tc>
                  <a:txBody>
                    <a:bodyPr/>
                    <a:lstStyle/>
                    <a:p>
                      <a:r>
                        <a:rPr lang="en-US" sz="1200" dirty="0">
                          <a:latin typeface="Century Gothic" panose="020B0502020202020204" pitchFamily="34" charset="0"/>
                        </a:rPr>
                        <a:t>3. Audiences</a:t>
                      </a:r>
                    </a:p>
                  </a:txBody>
                  <a:tcPr>
                    <a:solidFill>
                      <a:srgbClr val="0096D6"/>
                    </a:solidFill>
                  </a:tcPr>
                </a:tc>
                <a:tc>
                  <a:txBody>
                    <a:bodyPr/>
                    <a:lstStyle/>
                    <a:p>
                      <a:r>
                        <a:rPr lang="en-US" sz="1200" dirty="0">
                          <a:solidFill>
                            <a:srgbClr val="004065"/>
                          </a:solidFill>
                          <a:latin typeface="Century Gothic" panose="020B0502020202020204" pitchFamily="34" charset="0"/>
                        </a:rPr>
                        <a:t>4. Media Plan</a:t>
                      </a:r>
                      <a:r>
                        <a:rPr lang="en-US" sz="1200" baseline="0" dirty="0">
                          <a:solidFill>
                            <a:srgbClr val="004065"/>
                          </a:solidFill>
                          <a:latin typeface="Century Gothic" panose="020B0502020202020204" pitchFamily="34" charset="0"/>
                        </a:rPr>
                        <a:t> Tactics and Timeline</a:t>
                      </a:r>
                      <a:endParaRPr lang="en-US" sz="1200" dirty="0">
                        <a:solidFill>
                          <a:srgbClr val="004065"/>
                        </a:solidFill>
                        <a:latin typeface="Century Gothic" panose="020B0502020202020204" pitchFamily="34" charset="0"/>
                      </a:endParaRPr>
                    </a:p>
                  </a:txBody>
                  <a:tcPr>
                    <a:solidFill>
                      <a:srgbClr val="FFC000"/>
                    </a:solidFill>
                  </a:tcPr>
                </a:tc>
                <a:extLst>
                  <a:ext uri="{0D108BD9-81ED-4DB2-BD59-A6C34878D82A}">
                    <a16:rowId xmlns:a16="http://schemas.microsoft.com/office/drawing/2014/main" val="10000"/>
                  </a:ext>
                </a:extLst>
              </a:tr>
            </a:tbl>
          </a:graphicData>
        </a:graphic>
      </p:graphicFrame>
      <p:sp>
        <p:nvSpPr>
          <p:cNvPr id="7" name="TextBox 6"/>
          <p:cNvSpPr txBox="1"/>
          <p:nvPr/>
        </p:nvSpPr>
        <p:spPr>
          <a:xfrm>
            <a:off x="2819400" y="6331880"/>
            <a:ext cx="4327688" cy="261610"/>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United Nations Development Fund for Women. 2003.</a:t>
            </a:r>
          </a:p>
        </p:txBody>
      </p:sp>
    </p:spTree>
    <p:extLst>
      <p:ext uri="{BB962C8B-B14F-4D97-AF65-F5344CB8AC3E}">
        <p14:creationId xmlns:p14="http://schemas.microsoft.com/office/powerpoint/2010/main" val="3336395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50158" y="-95250"/>
            <a:ext cx="6324600" cy="1143000"/>
          </a:xfrm>
        </p:spPr>
        <p:txBody>
          <a:bodyPr>
            <a:normAutofit/>
          </a:bodyPr>
          <a:lstStyle/>
          <a:p>
            <a:pPr algn="l"/>
            <a:r>
              <a:rPr lang="en-US" b="1" dirty="0">
                <a:solidFill>
                  <a:schemeClr val="bg1"/>
                </a:solidFill>
                <a:latin typeface="Century Gothic" panose="020B0502020202020204" pitchFamily="34" charset="0"/>
              </a:rPr>
              <a:t>Communication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9" name="TextBox 8"/>
          <p:cNvSpPr txBox="1"/>
          <p:nvPr/>
        </p:nvSpPr>
        <p:spPr>
          <a:xfrm>
            <a:off x="4511512" y="6324600"/>
            <a:ext cx="4327688" cy="261610"/>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National Communication Association. </a:t>
            </a:r>
            <a:r>
              <a:rPr lang="en-US" sz="1050" dirty="0" err="1">
                <a:solidFill>
                  <a:schemeClr val="bg1">
                    <a:lumMod val="50000"/>
                  </a:schemeClr>
                </a:solidFill>
                <a:latin typeface="Century Gothic" panose="020B0502020202020204" pitchFamily="34" charset="0"/>
              </a:rPr>
              <a:t>N.d.</a:t>
            </a:r>
            <a:endParaRPr lang="en-US" sz="1050" dirty="0">
              <a:solidFill>
                <a:schemeClr val="bg1">
                  <a:lumMod val="50000"/>
                </a:schemeClr>
              </a:solidFill>
              <a:latin typeface="Century Gothic" panose="020B0502020202020204" pitchFamily="34" charset="0"/>
            </a:endParaRPr>
          </a:p>
        </p:txBody>
      </p:sp>
      <p:grpSp>
        <p:nvGrpSpPr>
          <p:cNvPr id="15" name="Group 14"/>
          <p:cNvGrpSpPr/>
          <p:nvPr/>
        </p:nvGrpSpPr>
        <p:grpSpPr>
          <a:xfrm>
            <a:off x="133421" y="914400"/>
            <a:ext cx="8991600" cy="4103720"/>
            <a:chOff x="152400" y="1397000"/>
            <a:chExt cx="8991600" cy="4103720"/>
          </a:xfrm>
        </p:grpSpPr>
        <p:graphicFrame>
          <p:nvGraphicFramePr>
            <p:cNvPr id="4" name="Diagram 3"/>
            <p:cNvGraphicFramePr/>
            <p:nvPr>
              <p:extLst>
                <p:ext uri="{D42A27DB-BD31-4B8C-83A1-F6EECF244321}">
                  <p14:modId xmlns:p14="http://schemas.microsoft.com/office/powerpoint/2010/main" val="115592602"/>
                </p:ext>
              </p:extLst>
            </p:nvPr>
          </p:nvGraphicFramePr>
          <p:xfrm>
            <a:off x="152400" y="1397000"/>
            <a:ext cx="89916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extBox 12"/>
            <p:cNvSpPr txBox="1"/>
            <p:nvPr/>
          </p:nvSpPr>
          <p:spPr>
            <a:xfrm>
              <a:off x="1349665" y="4854389"/>
              <a:ext cx="1981200" cy="369332"/>
            </a:xfrm>
            <a:prstGeom prst="rect">
              <a:avLst/>
            </a:prstGeom>
            <a:noFill/>
          </p:spPr>
          <p:txBody>
            <a:bodyPr wrap="square" rtlCol="0">
              <a:spAutoFit/>
            </a:bodyPr>
            <a:lstStyle/>
            <a:p>
              <a:r>
                <a:rPr lang="en-US" dirty="0"/>
                <a:t>Translate message</a:t>
              </a:r>
            </a:p>
          </p:txBody>
        </p:sp>
        <p:sp>
          <p:nvSpPr>
            <p:cNvPr id="14" name="Left Brace 13"/>
            <p:cNvSpPr/>
            <p:nvPr/>
          </p:nvSpPr>
          <p:spPr>
            <a:xfrm rot="5400000">
              <a:off x="1817832" y="3592368"/>
              <a:ext cx="914400" cy="226406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3780054" y="4854389"/>
              <a:ext cx="1981200" cy="646331"/>
            </a:xfrm>
            <a:prstGeom prst="rect">
              <a:avLst/>
            </a:prstGeom>
            <a:noFill/>
          </p:spPr>
          <p:txBody>
            <a:bodyPr wrap="square" rtlCol="0">
              <a:spAutoFit/>
            </a:bodyPr>
            <a:lstStyle/>
            <a:p>
              <a:pPr algn="ctr"/>
              <a:r>
                <a:rPr lang="en-US" dirty="0"/>
                <a:t>Convey new message</a:t>
              </a:r>
            </a:p>
          </p:txBody>
        </p:sp>
        <p:sp>
          <p:nvSpPr>
            <p:cNvPr id="18" name="Left Brace 17"/>
            <p:cNvSpPr/>
            <p:nvPr/>
          </p:nvSpPr>
          <p:spPr>
            <a:xfrm rot="5400000">
              <a:off x="4248221" y="3592368"/>
              <a:ext cx="914400" cy="226406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6140777" y="4864244"/>
              <a:ext cx="1981200" cy="369332"/>
            </a:xfrm>
            <a:prstGeom prst="rect">
              <a:avLst/>
            </a:prstGeom>
            <a:noFill/>
          </p:spPr>
          <p:txBody>
            <a:bodyPr wrap="square" rtlCol="0">
              <a:spAutoFit/>
            </a:bodyPr>
            <a:lstStyle/>
            <a:p>
              <a:r>
                <a:rPr lang="en-US" dirty="0"/>
                <a:t>Interpret message</a:t>
              </a:r>
            </a:p>
          </p:txBody>
        </p:sp>
        <p:sp>
          <p:nvSpPr>
            <p:cNvPr id="20" name="Left Brace 19"/>
            <p:cNvSpPr/>
            <p:nvPr/>
          </p:nvSpPr>
          <p:spPr>
            <a:xfrm rot="5400000">
              <a:off x="6608944" y="3602223"/>
              <a:ext cx="914400" cy="226406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24250131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dirty="0"/>
              <a:t>Letters to the Editor</a:t>
            </a:r>
          </a:p>
        </p:txBody>
      </p:sp>
      <p:graphicFrame>
        <p:nvGraphicFramePr>
          <p:cNvPr id="5" name="Table 4"/>
          <p:cNvGraphicFramePr>
            <a:graphicFrameLocks noGrp="1"/>
          </p:cNvGraphicFramePr>
          <p:nvPr/>
        </p:nvGraphicFramePr>
        <p:xfrm>
          <a:off x="152400" y="914400"/>
          <a:ext cx="8839200" cy="64008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tblGrid>
              <a:tr h="370840">
                <a:tc>
                  <a:txBody>
                    <a:bodyPr/>
                    <a:lstStyle/>
                    <a:p>
                      <a:r>
                        <a:rPr lang="en-US" sz="1200" dirty="0">
                          <a:latin typeface="Century Gothic" panose="020B0502020202020204" pitchFamily="34" charset="0"/>
                        </a:rPr>
                        <a:t>1. Background and Justification</a:t>
                      </a:r>
                    </a:p>
                  </a:txBody>
                  <a:tcPr>
                    <a:solidFill>
                      <a:srgbClr val="0096D6"/>
                    </a:solidFill>
                  </a:tcPr>
                </a:tc>
                <a:tc>
                  <a:txBody>
                    <a:bodyPr/>
                    <a:lstStyle/>
                    <a:p>
                      <a:r>
                        <a:rPr lang="en-US" sz="1200" dirty="0">
                          <a:solidFill>
                            <a:schemeClr val="bg1"/>
                          </a:solidFill>
                          <a:latin typeface="Century Gothic" panose="020B0502020202020204" pitchFamily="34" charset="0"/>
                        </a:rPr>
                        <a:t>2.</a:t>
                      </a:r>
                      <a:r>
                        <a:rPr lang="en-US" sz="1200" baseline="0" dirty="0">
                          <a:solidFill>
                            <a:schemeClr val="bg1"/>
                          </a:solidFill>
                          <a:latin typeface="Century Gothic" panose="020B0502020202020204" pitchFamily="34" charset="0"/>
                        </a:rPr>
                        <a:t> Health, Behavioral and Communication Objectives</a:t>
                      </a:r>
                      <a:endParaRPr lang="en-US" sz="1200" dirty="0">
                        <a:solidFill>
                          <a:schemeClr val="bg1"/>
                        </a:solidFill>
                        <a:latin typeface="Century Gothic" panose="020B0502020202020204" pitchFamily="34" charset="0"/>
                      </a:endParaRPr>
                    </a:p>
                  </a:txBody>
                  <a:tcPr>
                    <a:solidFill>
                      <a:srgbClr val="0096D6"/>
                    </a:solidFill>
                  </a:tcPr>
                </a:tc>
                <a:tc>
                  <a:txBody>
                    <a:bodyPr/>
                    <a:lstStyle/>
                    <a:p>
                      <a:r>
                        <a:rPr lang="en-US" sz="1200" dirty="0">
                          <a:latin typeface="Century Gothic" panose="020B0502020202020204" pitchFamily="34" charset="0"/>
                        </a:rPr>
                        <a:t>3. Audiences</a:t>
                      </a:r>
                    </a:p>
                  </a:txBody>
                  <a:tcPr>
                    <a:solidFill>
                      <a:srgbClr val="0096D6"/>
                    </a:solidFill>
                  </a:tcPr>
                </a:tc>
                <a:tc>
                  <a:txBody>
                    <a:bodyPr/>
                    <a:lstStyle/>
                    <a:p>
                      <a:r>
                        <a:rPr lang="en-US" sz="1200" dirty="0">
                          <a:solidFill>
                            <a:srgbClr val="004065"/>
                          </a:solidFill>
                          <a:latin typeface="Century Gothic" panose="020B0502020202020204" pitchFamily="34" charset="0"/>
                        </a:rPr>
                        <a:t>4. Media Plan</a:t>
                      </a:r>
                      <a:r>
                        <a:rPr lang="en-US" sz="1200" baseline="0" dirty="0">
                          <a:solidFill>
                            <a:srgbClr val="004065"/>
                          </a:solidFill>
                          <a:latin typeface="Century Gothic" panose="020B0502020202020204" pitchFamily="34" charset="0"/>
                        </a:rPr>
                        <a:t> Tactics and Timeline</a:t>
                      </a:r>
                      <a:endParaRPr lang="en-US" sz="1200" dirty="0">
                        <a:solidFill>
                          <a:srgbClr val="004065"/>
                        </a:solidFill>
                        <a:latin typeface="Century Gothic" panose="020B0502020202020204" pitchFamily="34" charset="0"/>
                      </a:endParaRPr>
                    </a:p>
                  </a:txBody>
                  <a:tcPr>
                    <a:solidFill>
                      <a:srgbClr val="FFC000"/>
                    </a:solidFill>
                  </a:tcPr>
                </a:tc>
                <a:extLst>
                  <a:ext uri="{0D108BD9-81ED-4DB2-BD59-A6C34878D82A}">
                    <a16:rowId xmlns:a16="http://schemas.microsoft.com/office/drawing/2014/main" val="10000"/>
                  </a:ext>
                </a:extLst>
              </a:tr>
            </a:tbl>
          </a:graphicData>
        </a:graphic>
      </p:graphicFrame>
      <p:sp>
        <p:nvSpPr>
          <p:cNvPr id="7" name="TextBox 6"/>
          <p:cNvSpPr txBox="1"/>
          <p:nvPr/>
        </p:nvSpPr>
        <p:spPr>
          <a:xfrm>
            <a:off x="2819400" y="6331880"/>
            <a:ext cx="4327688" cy="261610"/>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Community Tool Box. 2015.</a:t>
            </a:r>
          </a:p>
        </p:txBody>
      </p:sp>
      <p:grpSp>
        <p:nvGrpSpPr>
          <p:cNvPr id="13" name="Group 12"/>
          <p:cNvGrpSpPr/>
          <p:nvPr/>
        </p:nvGrpSpPr>
        <p:grpSpPr>
          <a:xfrm>
            <a:off x="7178509" y="4990341"/>
            <a:ext cx="2163844" cy="1828800"/>
            <a:chOff x="6395140" y="1828800"/>
            <a:chExt cx="2163844" cy="1828800"/>
          </a:xfrm>
        </p:grpSpPr>
        <p:sp>
          <p:nvSpPr>
            <p:cNvPr id="14" name="7-Point Star 13"/>
            <p:cNvSpPr/>
            <p:nvPr/>
          </p:nvSpPr>
          <p:spPr>
            <a:xfrm>
              <a:off x="6395140" y="1828800"/>
              <a:ext cx="2163844" cy="1828800"/>
            </a:xfrm>
            <a:prstGeom prst="star7">
              <a:avLst/>
            </a:prstGeom>
            <a:solidFill>
              <a:schemeClr val="tx2"/>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791262" y="2143035"/>
              <a:ext cx="1371600" cy="1200329"/>
            </a:xfrm>
            <a:prstGeom prst="rect">
              <a:avLst/>
            </a:prstGeom>
            <a:noFill/>
          </p:spPr>
          <p:txBody>
            <a:bodyPr wrap="square" rtlCol="0">
              <a:spAutoFit/>
            </a:bodyPr>
            <a:lstStyle/>
            <a:p>
              <a:pPr algn="ctr"/>
              <a:r>
                <a:rPr lang="en-US" b="1" dirty="0">
                  <a:solidFill>
                    <a:schemeClr val="bg1"/>
                  </a:solidFill>
                </a:rPr>
                <a:t>See Letter to the Editor Template pages 50-51</a:t>
              </a:r>
            </a:p>
          </p:txBody>
        </p:sp>
      </p:grpSp>
      <p:sp>
        <p:nvSpPr>
          <p:cNvPr id="17" name="Text Placeholder 2"/>
          <p:cNvSpPr txBox="1">
            <a:spLocks/>
          </p:cNvSpPr>
          <p:nvPr/>
        </p:nvSpPr>
        <p:spPr>
          <a:xfrm>
            <a:off x="1600200" y="1907902"/>
            <a:ext cx="7315200" cy="136869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lang="en-US" sz="2400" kern="1200" dirty="0" smtClean="0">
                <a:solidFill>
                  <a:srgbClr val="004065"/>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Font typeface="Arial" panose="020B0604020202020204" pitchFamily="34" charset="0"/>
              <a:buNone/>
            </a:pPr>
            <a:r>
              <a:rPr lang="en-US" dirty="0"/>
              <a:t>A written way of talking to a newspaper, magazine, or other regularly printed publication.”</a:t>
            </a:r>
          </a:p>
        </p:txBody>
      </p:sp>
      <p:pic>
        <p:nvPicPr>
          <p:cNvPr id="18" name="Picture 2" descr="\\SMHS-DFS.ead.gwu.edu\SMHS\GROUPS\gwci\IStock Images\Comm Slide Images\QuotationMar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998" y="1676400"/>
            <a:ext cx="1253807" cy="9935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Content Placeholder 11"/>
          <p:cNvGraphicFramePr>
            <a:graphicFrameLocks noGrp="1"/>
          </p:cNvGraphicFramePr>
          <p:nvPr>
            <p:ph idx="1"/>
          </p:nvPr>
        </p:nvGraphicFramePr>
        <p:xfrm>
          <a:off x="380998" y="3200400"/>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528697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dirty="0"/>
              <a:t>Letters to the Editor</a:t>
            </a:r>
          </a:p>
        </p:txBody>
      </p:sp>
      <p:graphicFrame>
        <p:nvGraphicFramePr>
          <p:cNvPr id="5" name="Table 4"/>
          <p:cNvGraphicFramePr>
            <a:graphicFrameLocks noGrp="1"/>
          </p:cNvGraphicFramePr>
          <p:nvPr/>
        </p:nvGraphicFramePr>
        <p:xfrm>
          <a:off x="152400" y="914400"/>
          <a:ext cx="8839200" cy="64008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tblGrid>
              <a:tr h="370840">
                <a:tc>
                  <a:txBody>
                    <a:bodyPr/>
                    <a:lstStyle/>
                    <a:p>
                      <a:r>
                        <a:rPr lang="en-US" sz="1200" dirty="0">
                          <a:latin typeface="Century Gothic" panose="020B0502020202020204" pitchFamily="34" charset="0"/>
                        </a:rPr>
                        <a:t>1. Background and Justification</a:t>
                      </a:r>
                    </a:p>
                  </a:txBody>
                  <a:tcPr>
                    <a:solidFill>
                      <a:srgbClr val="0096D6"/>
                    </a:solidFill>
                  </a:tcPr>
                </a:tc>
                <a:tc>
                  <a:txBody>
                    <a:bodyPr/>
                    <a:lstStyle/>
                    <a:p>
                      <a:r>
                        <a:rPr lang="en-US" sz="1200" dirty="0">
                          <a:solidFill>
                            <a:schemeClr val="bg1"/>
                          </a:solidFill>
                          <a:latin typeface="Century Gothic" panose="020B0502020202020204" pitchFamily="34" charset="0"/>
                        </a:rPr>
                        <a:t>2.</a:t>
                      </a:r>
                      <a:r>
                        <a:rPr lang="en-US" sz="1200" baseline="0" dirty="0">
                          <a:solidFill>
                            <a:schemeClr val="bg1"/>
                          </a:solidFill>
                          <a:latin typeface="Century Gothic" panose="020B0502020202020204" pitchFamily="34" charset="0"/>
                        </a:rPr>
                        <a:t> Health, Behavioral and Communication Objectives</a:t>
                      </a:r>
                      <a:endParaRPr lang="en-US" sz="1200" dirty="0">
                        <a:solidFill>
                          <a:schemeClr val="bg1"/>
                        </a:solidFill>
                        <a:latin typeface="Century Gothic" panose="020B0502020202020204" pitchFamily="34" charset="0"/>
                      </a:endParaRPr>
                    </a:p>
                  </a:txBody>
                  <a:tcPr>
                    <a:solidFill>
                      <a:srgbClr val="0096D6"/>
                    </a:solidFill>
                  </a:tcPr>
                </a:tc>
                <a:tc>
                  <a:txBody>
                    <a:bodyPr/>
                    <a:lstStyle/>
                    <a:p>
                      <a:r>
                        <a:rPr lang="en-US" sz="1200" dirty="0">
                          <a:latin typeface="Century Gothic" panose="020B0502020202020204" pitchFamily="34" charset="0"/>
                        </a:rPr>
                        <a:t>3. Audiences</a:t>
                      </a:r>
                    </a:p>
                  </a:txBody>
                  <a:tcPr>
                    <a:solidFill>
                      <a:srgbClr val="0096D6"/>
                    </a:solidFill>
                  </a:tcPr>
                </a:tc>
                <a:tc>
                  <a:txBody>
                    <a:bodyPr/>
                    <a:lstStyle/>
                    <a:p>
                      <a:r>
                        <a:rPr lang="en-US" sz="1200" dirty="0">
                          <a:solidFill>
                            <a:srgbClr val="004065"/>
                          </a:solidFill>
                          <a:latin typeface="Century Gothic" panose="020B0502020202020204" pitchFamily="34" charset="0"/>
                        </a:rPr>
                        <a:t>4. Media Plan</a:t>
                      </a:r>
                      <a:r>
                        <a:rPr lang="en-US" sz="1200" baseline="0" dirty="0">
                          <a:solidFill>
                            <a:srgbClr val="004065"/>
                          </a:solidFill>
                          <a:latin typeface="Century Gothic" panose="020B0502020202020204" pitchFamily="34" charset="0"/>
                        </a:rPr>
                        <a:t> Tactics and Timeline</a:t>
                      </a:r>
                      <a:endParaRPr lang="en-US" sz="1200" dirty="0">
                        <a:solidFill>
                          <a:srgbClr val="004065"/>
                        </a:solidFill>
                        <a:latin typeface="Century Gothic" panose="020B0502020202020204" pitchFamily="34" charset="0"/>
                      </a:endParaRPr>
                    </a:p>
                  </a:txBody>
                  <a:tcPr>
                    <a:solidFill>
                      <a:srgbClr val="FFC000"/>
                    </a:solidFill>
                  </a:tcPr>
                </a:tc>
                <a:extLst>
                  <a:ext uri="{0D108BD9-81ED-4DB2-BD59-A6C34878D82A}">
                    <a16:rowId xmlns:a16="http://schemas.microsoft.com/office/drawing/2014/main" val="10000"/>
                  </a:ext>
                </a:extLst>
              </a:tr>
            </a:tbl>
          </a:graphicData>
        </a:graphic>
      </p:graphicFrame>
      <p:sp>
        <p:nvSpPr>
          <p:cNvPr id="7" name="TextBox 6"/>
          <p:cNvSpPr txBox="1"/>
          <p:nvPr/>
        </p:nvSpPr>
        <p:spPr>
          <a:xfrm>
            <a:off x="2819400" y="6331880"/>
            <a:ext cx="4327688" cy="261610"/>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Community Tool Box. 2015.</a:t>
            </a:r>
          </a:p>
        </p:txBody>
      </p:sp>
      <p:graphicFrame>
        <p:nvGraphicFramePr>
          <p:cNvPr id="12" name="Content Placeholder 11"/>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86588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dirty="0"/>
              <a:t>Letters to the Editor</a:t>
            </a:r>
          </a:p>
        </p:txBody>
      </p:sp>
      <p:graphicFrame>
        <p:nvGraphicFramePr>
          <p:cNvPr id="5" name="Table 4"/>
          <p:cNvGraphicFramePr>
            <a:graphicFrameLocks noGrp="1"/>
          </p:cNvGraphicFramePr>
          <p:nvPr/>
        </p:nvGraphicFramePr>
        <p:xfrm>
          <a:off x="152400" y="914400"/>
          <a:ext cx="8839200" cy="64008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tblGrid>
              <a:tr h="370840">
                <a:tc>
                  <a:txBody>
                    <a:bodyPr/>
                    <a:lstStyle/>
                    <a:p>
                      <a:r>
                        <a:rPr lang="en-US" sz="1200" dirty="0">
                          <a:latin typeface="Century Gothic" panose="020B0502020202020204" pitchFamily="34" charset="0"/>
                        </a:rPr>
                        <a:t>1. Background and Justification</a:t>
                      </a:r>
                    </a:p>
                  </a:txBody>
                  <a:tcPr>
                    <a:solidFill>
                      <a:srgbClr val="0096D6"/>
                    </a:solidFill>
                  </a:tcPr>
                </a:tc>
                <a:tc>
                  <a:txBody>
                    <a:bodyPr/>
                    <a:lstStyle/>
                    <a:p>
                      <a:r>
                        <a:rPr lang="en-US" sz="1200" dirty="0">
                          <a:solidFill>
                            <a:schemeClr val="bg1"/>
                          </a:solidFill>
                          <a:latin typeface="Century Gothic" panose="020B0502020202020204" pitchFamily="34" charset="0"/>
                        </a:rPr>
                        <a:t>2.</a:t>
                      </a:r>
                      <a:r>
                        <a:rPr lang="en-US" sz="1200" baseline="0" dirty="0">
                          <a:solidFill>
                            <a:schemeClr val="bg1"/>
                          </a:solidFill>
                          <a:latin typeface="Century Gothic" panose="020B0502020202020204" pitchFamily="34" charset="0"/>
                        </a:rPr>
                        <a:t> Health, Behavioral and Communication Objectives</a:t>
                      </a:r>
                      <a:endParaRPr lang="en-US" sz="1200" dirty="0">
                        <a:solidFill>
                          <a:schemeClr val="bg1"/>
                        </a:solidFill>
                        <a:latin typeface="Century Gothic" panose="020B0502020202020204" pitchFamily="34" charset="0"/>
                      </a:endParaRPr>
                    </a:p>
                  </a:txBody>
                  <a:tcPr>
                    <a:solidFill>
                      <a:srgbClr val="0096D6"/>
                    </a:solidFill>
                  </a:tcPr>
                </a:tc>
                <a:tc>
                  <a:txBody>
                    <a:bodyPr/>
                    <a:lstStyle/>
                    <a:p>
                      <a:r>
                        <a:rPr lang="en-US" sz="1200" dirty="0">
                          <a:latin typeface="Century Gothic" panose="020B0502020202020204" pitchFamily="34" charset="0"/>
                        </a:rPr>
                        <a:t>3. Audiences</a:t>
                      </a:r>
                    </a:p>
                  </a:txBody>
                  <a:tcPr>
                    <a:solidFill>
                      <a:srgbClr val="0096D6"/>
                    </a:solidFill>
                  </a:tcPr>
                </a:tc>
                <a:tc>
                  <a:txBody>
                    <a:bodyPr/>
                    <a:lstStyle/>
                    <a:p>
                      <a:r>
                        <a:rPr lang="en-US" sz="1200" dirty="0">
                          <a:solidFill>
                            <a:srgbClr val="004065"/>
                          </a:solidFill>
                          <a:latin typeface="Century Gothic" panose="020B0502020202020204" pitchFamily="34" charset="0"/>
                        </a:rPr>
                        <a:t>4. Media Plan</a:t>
                      </a:r>
                      <a:r>
                        <a:rPr lang="en-US" sz="1200" baseline="0" dirty="0">
                          <a:solidFill>
                            <a:srgbClr val="004065"/>
                          </a:solidFill>
                          <a:latin typeface="Century Gothic" panose="020B0502020202020204" pitchFamily="34" charset="0"/>
                        </a:rPr>
                        <a:t> Tactics </a:t>
                      </a:r>
                      <a:r>
                        <a:rPr lang="en-US" sz="1200" baseline="0">
                          <a:solidFill>
                            <a:srgbClr val="004065"/>
                          </a:solidFill>
                          <a:latin typeface="Century Gothic" panose="020B0502020202020204" pitchFamily="34" charset="0"/>
                        </a:rPr>
                        <a:t>and Timeli</a:t>
                      </a:r>
                      <a:endParaRPr lang="en-US" sz="1200" dirty="0">
                        <a:solidFill>
                          <a:srgbClr val="004065"/>
                        </a:solidFill>
                        <a:latin typeface="Century Gothic" panose="020B0502020202020204" pitchFamily="34" charset="0"/>
                      </a:endParaRPr>
                    </a:p>
                  </a:txBody>
                  <a:tcPr>
                    <a:solidFill>
                      <a:srgbClr val="FFC000"/>
                    </a:solidFill>
                  </a:tcPr>
                </a:tc>
                <a:extLst>
                  <a:ext uri="{0D108BD9-81ED-4DB2-BD59-A6C34878D82A}">
                    <a16:rowId xmlns:a16="http://schemas.microsoft.com/office/drawing/2014/main" val="10000"/>
                  </a:ext>
                </a:extLst>
              </a:tr>
            </a:tbl>
          </a:graphicData>
        </a:graphic>
      </p:graphicFrame>
      <p:sp>
        <p:nvSpPr>
          <p:cNvPr id="7" name="TextBox 6"/>
          <p:cNvSpPr txBox="1"/>
          <p:nvPr/>
        </p:nvSpPr>
        <p:spPr>
          <a:xfrm>
            <a:off x="2819400" y="6331880"/>
            <a:ext cx="4327688" cy="261610"/>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Community Tool Box. 2015.</a:t>
            </a:r>
          </a:p>
        </p:txBody>
      </p:sp>
      <p:graphicFrame>
        <p:nvGraphicFramePr>
          <p:cNvPr id="12" name="Content Placeholder 11"/>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765293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68314" y="3048000"/>
          <a:ext cx="8808522"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a:xfrm>
            <a:off x="178210" y="23751"/>
            <a:ext cx="7575224" cy="798576"/>
          </a:xfrm>
        </p:spPr>
        <p:txBody>
          <a:bodyPr/>
          <a:lstStyle/>
          <a:p>
            <a:pPr algn="l"/>
            <a:r>
              <a:rPr lang="en-US" dirty="0"/>
              <a:t>Evaluating Media Activities</a:t>
            </a:r>
          </a:p>
        </p:txBody>
      </p:sp>
      <p:graphicFrame>
        <p:nvGraphicFramePr>
          <p:cNvPr id="5" name="Table 4"/>
          <p:cNvGraphicFramePr>
            <a:graphicFrameLocks noGrp="1"/>
          </p:cNvGraphicFramePr>
          <p:nvPr/>
        </p:nvGraphicFramePr>
        <p:xfrm>
          <a:off x="158418" y="1056995"/>
          <a:ext cx="8839200" cy="640080"/>
        </p:xfrm>
        <a:graphic>
          <a:graphicData uri="http://schemas.openxmlformats.org/drawingml/2006/table">
            <a:tbl>
              <a:tblPr firstRow="1" bandRow="1">
                <a:tableStyleId>{5C22544A-7EE6-4342-B048-85BDC9FD1C3A}</a:tableStyleId>
              </a:tblPr>
              <a:tblGrid>
                <a:gridCol w="1767840">
                  <a:extLst>
                    <a:ext uri="{9D8B030D-6E8A-4147-A177-3AD203B41FA5}">
                      <a16:colId xmlns:a16="http://schemas.microsoft.com/office/drawing/2014/main" val="20000"/>
                    </a:ext>
                  </a:extLst>
                </a:gridCol>
                <a:gridCol w="1767840">
                  <a:extLst>
                    <a:ext uri="{9D8B030D-6E8A-4147-A177-3AD203B41FA5}">
                      <a16:colId xmlns:a16="http://schemas.microsoft.com/office/drawing/2014/main" val="20001"/>
                    </a:ext>
                  </a:extLst>
                </a:gridCol>
                <a:gridCol w="1767840">
                  <a:extLst>
                    <a:ext uri="{9D8B030D-6E8A-4147-A177-3AD203B41FA5}">
                      <a16:colId xmlns:a16="http://schemas.microsoft.com/office/drawing/2014/main" val="20002"/>
                    </a:ext>
                  </a:extLst>
                </a:gridCol>
                <a:gridCol w="1767840">
                  <a:extLst>
                    <a:ext uri="{9D8B030D-6E8A-4147-A177-3AD203B41FA5}">
                      <a16:colId xmlns:a16="http://schemas.microsoft.com/office/drawing/2014/main" val="20003"/>
                    </a:ext>
                  </a:extLst>
                </a:gridCol>
                <a:gridCol w="1767840">
                  <a:extLst>
                    <a:ext uri="{9D8B030D-6E8A-4147-A177-3AD203B41FA5}">
                      <a16:colId xmlns:a16="http://schemas.microsoft.com/office/drawing/2014/main" val="20004"/>
                    </a:ext>
                  </a:extLst>
                </a:gridCol>
              </a:tblGrid>
              <a:tr h="609600">
                <a:tc>
                  <a:txBody>
                    <a:bodyPr/>
                    <a:lstStyle/>
                    <a:p>
                      <a:r>
                        <a:rPr lang="en-US" sz="1200" dirty="0">
                          <a:latin typeface="Century Gothic" panose="020B0502020202020204" pitchFamily="34" charset="0"/>
                        </a:rPr>
                        <a:t>1. Background and Justification</a:t>
                      </a:r>
                    </a:p>
                  </a:txBody>
                  <a:tcPr>
                    <a:solidFill>
                      <a:srgbClr val="0096D6"/>
                    </a:solidFill>
                  </a:tcPr>
                </a:tc>
                <a:tc>
                  <a:txBody>
                    <a:bodyPr/>
                    <a:lstStyle/>
                    <a:p>
                      <a:r>
                        <a:rPr lang="en-US" sz="1200" dirty="0">
                          <a:solidFill>
                            <a:schemeClr val="bg1"/>
                          </a:solidFill>
                          <a:latin typeface="Century Gothic" panose="020B0502020202020204" pitchFamily="34" charset="0"/>
                        </a:rPr>
                        <a:t>2.</a:t>
                      </a:r>
                      <a:r>
                        <a:rPr lang="en-US" sz="1200" baseline="0" dirty="0">
                          <a:solidFill>
                            <a:schemeClr val="bg1"/>
                          </a:solidFill>
                          <a:latin typeface="Century Gothic" panose="020B0502020202020204" pitchFamily="34" charset="0"/>
                        </a:rPr>
                        <a:t> Health, Behavioral and Communication Objectives</a:t>
                      </a:r>
                      <a:endParaRPr lang="en-US" sz="1200" dirty="0">
                        <a:solidFill>
                          <a:schemeClr val="bg1"/>
                        </a:solidFill>
                        <a:latin typeface="Century Gothic" panose="020B0502020202020204" pitchFamily="34" charset="0"/>
                      </a:endParaRPr>
                    </a:p>
                  </a:txBody>
                  <a:tcPr>
                    <a:solidFill>
                      <a:srgbClr val="0096D6"/>
                    </a:solidFill>
                  </a:tcPr>
                </a:tc>
                <a:tc>
                  <a:txBody>
                    <a:bodyPr/>
                    <a:lstStyle/>
                    <a:p>
                      <a:r>
                        <a:rPr lang="en-US" sz="1200" dirty="0">
                          <a:latin typeface="Century Gothic" panose="020B0502020202020204" pitchFamily="34" charset="0"/>
                        </a:rPr>
                        <a:t>3. Audiences</a:t>
                      </a:r>
                    </a:p>
                  </a:txBody>
                  <a:tcPr>
                    <a:solidFill>
                      <a:srgbClr val="0096D6"/>
                    </a:solidFill>
                  </a:tcPr>
                </a:tc>
                <a:tc>
                  <a:txBody>
                    <a:bodyPr/>
                    <a:lstStyle/>
                    <a:p>
                      <a:r>
                        <a:rPr lang="en-US" sz="1200" dirty="0">
                          <a:solidFill>
                            <a:schemeClr val="bg1"/>
                          </a:solidFill>
                          <a:latin typeface="Century Gothic" panose="020B0502020202020204" pitchFamily="34" charset="0"/>
                        </a:rPr>
                        <a:t>4. Media Plan</a:t>
                      </a:r>
                      <a:r>
                        <a:rPr lang="en-US" sz="1200" baseline="0" dirty="0">
                          <a:solidFill>
                            <a:schemeClr val="bg1"/>
                          </a:solidFill>
                          <a:latin typeface="Century Gothic" panose="020B0502020202020204" pitchFamily="34" charset="0"/>
                        </a:rPr>
                        <a:t> Tactics and Timeline</a:t>
                      </a:r>
                      <a:endParaRPr lang="en-US" sz="1200" dirty="0">
                        <a:solidFill>
                          <a:schemeClr val="bg1"/>
                        </a:solidFill>
                        <a:latin typeface="Century Gothic" panose="020B0502020202020204" pitchFamily="34" charset="0"/>
                      </a:endParaRPr>
                    </a:p>
                  </a:txBody>
                  <a:tcPr>
                    <a:solidFill>
                      <a:srgbClr val="0096D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4065"/>
                          </a:solidFill>
                          <a:latin typeface="Century Gothic" panose="020B0502020202020204" pitchFamily="34" charset="0"/>
                        </a:rPr>
                        <a:t>5. Evaluation</a:t>
                      </a:r>
                    </a:p>
                    <a:p>
                      <a:endParaRPr lang="en-US" sz="1200" dirty="0">
                        <a:solidFill>
                          <a:srgbClr val="004065"/>
                        </a:solidFill>
                        <a:latin typeface="Century Gothic" panose="020B0502020202020204" pitchFamily="34" charset="0"/>
                      </a:endParaRPr>
                    </a:p>
                  </a:txBody>
                  <a:tcPr>
                    <a:solidFill>
                      <a:srgbClr val="FFC000"/>
                    </a:solidFill>
                  </a:tcPr>
                </a:tc>
                <a:extLst>
                  <a:ext uri="{0D108BD9-81ED-4DB2-BD59-A6C34878D82A}">
                    <a16:rowId xmlns:a16="http://schemas.microsoft.com/office/drawing/2014/main" val="10000"/>
                  </a:ext>
                </a:extLst>
              </a:tr>
            </a:tbl>
          </a:graphicData>
        </a:graphic>
      </p:graphicFrame>
      <p:sp>
        <p:nvSpPr>
          <p:cNvPr id="2" name="Content Placeholder 1"/>
          <p:cNvSpPr>
            <a:spLocks noGrp="1"/>
          </p:cNvSpPr>
          <p:nvPr>
            <p:ph idx="1"/>
          </p:nvPr>
        </p:nvSpPr>
        <p:spPr>
          <a:xfrm>
            <a:off x="2971800" y="1624940"/>
            <a:ext cx="3276600" cy="457200"/>
          </a:xfrm>
        </p:spPr>
        <p:txBody>
          <a:bodyPr>
            <a:normAutofit fontScale="40000" lnSpcReduction="20000"/>
          </a:bodyPr>
          <a:lstStyle/>
          <a:p>
            <a:pPr marL="0" indent="0">
              <a:buNone/>
            </a:pPr>
            <a:r>
              <a:rPr lang="en-US" b="1" dirty="0">
                <a:solidFill>
                  <a:srgbClr val="0096D6"/>
                </a:solidFill>
              </a:rPr>
              <a:t>Process evaluation</a:t>
            </a:r>
          </a:p>
          <a:p>
            <a:pPr marL="0" indent="0">
              <a:buNone/>
            </a:pPr>
            <a:r>
              <a:rPr lang="en-US" b="1" dirty="0">
                <a:solidFill>
                  <a:srgbClr val="0096D6"/>
                </a:solidFill>
              </a:rPr>
              <a:t>	</a:t>
            </a:r>
          </a:p>
        </p:txBody>
      </p:sp>
      <p:sp>
        <p:nvSpPr>
          <p:cNvPr id="11" name="TextBox 10"/>
          <p:cNvSpPr txBox="1"/>
          <p:nvPr/>
        </p:nvSpPr>
        <p:spPr>
          <a:xfrm>
            <a:off x="3404351" y="6343403"/>
            <a:ext cx="4724400" cy="415498"/>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National Cancer Institute. 2004; Centers for Disease Control and Prevention. 2009; Centers for Disease Control and Prevention. 2014.</a:t>
            </a:r>
          </a:p>
        </p:txBody>
      </p:sp>
      <p:sp>
        <p:nvSpPr>
          <p:cNvPr id="13" name="Text Placeholder 2"/>
          <p:cNvSpPr txBox="1">
            <a:spLocks/>
          </p:cNvSpPr>
          <p:nvPr/>
        </p:nvSpPr>
        <p:spPr>
          <a:xfrm>
            <a:off x="1299174" y="2040790"/>
            <a:ext cx="7768626" cy="100721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lang="en-US" sz="2400" kern="1200" dirty="0" smtClean="0">
                <a:solidFill>
                  <a:srgbClr val="004065"/>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2000" dirty="0"/>
              <a:t>assess program operations, namely the who, what, when and how many of program activities and program outputs were met”</a:t>
            </a:r>
          </a:p>
        </p:txBody>
      </p:sp>
      <p:pic>
        <p:nvPicPr>
          <p:cNvPr id="14" name="Picture 2" descr="\\SMHS-DFS.ead.gwu.edu\SMHS\GROUPS\gwci\IStock Images\Comm Slide Images\QuotationMark.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7428" y="1697075"/>
            <a:ext cx="1112057" cy="881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8727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dirty="0"/>
              <a:t>Evaluating Media Activities</a:t>
            </a:r>
          </a:p>
        </p:txBody>
      </p:sp>
      <p:graphicFrame>
        <p:nvGraphicFramePr>
          <p:cNvPr id="5" name="Table 4"/>
          <p:cNvGraphicFramePr>
            <a:graphicFrameLocks noGrp="1"/>
          </p:cNvGraphicFramePr>
          <p:nvPr/>
        </p:nvGraphicFramePr>
        <p:xfrm>
          <a:off x="152400" y="914400"/>
          <a:ext cx="8839200" cy="640080"/>
        </p:xfrm>
        <a:graphic>
          <a:graphicData uri="http://schemas.openxmlformats.org/drawingml/2006/table">
            <a:tbl>
              <a:tblPr firstRow="1" bandRow="1">
                <a:tableStyleId>{5C22544A-7EE6-4342-B048-85BDC9FD1C3A}</a:tableStyleId>
              </a:tblPr>
              <a:tblGrid>
                <a:gridCol w="1767840">
                  <a:extLst>
                    <a:ext uri="{9D8B030D-6E8A-4147-A177-3AD203B41FA5}">
                      <a16:colId xmlns:a16="http://schemas.microsoft.com/office/drawing/2014/main" val="20000"/>
                    </a:ext>
                  </a:extLst>
                </a:gridCol>
                <a:gridCol w="1767840">
                  <a:extLst>
                    <a:ext uri="{9D8B030D-6E8A-4147-A177-3AD203B41FA5}">
                      <a16:colId xmlns:a16="http://schemas.microsoft.com/office/drawing/2014/main" val="20001"/>
                    </a:ext>
                  </a:extLst>
                </a:gridCol>
                <a:gridCol w="1767840">
                  <a:extLst>
                    <a:ext uri="{9D8B030D-6E8A-4147-A177-3AD203B41FA5}">
                      <a16:colId xmlns:a16="http://schemas.microsoft.com/office/drawing/2014/main" val="20002"/>
                    </a:ext>
                  </a:extLst>
                </a:gridCol>
                <a:gridCol w="1767840">
                  <a:extLst>
                    <a:ext uri="{9D8B030D-6E8A-4147-A177-3AD203B41FA5}">
                      <a16:colId xmlns:a16="http://schemas.microsoft.com/office/drawing/2014/main" val="20003"/>
                    </a:ext>
                  </a:extLst>
                </a:gridCol>
                <a:gridCol w="1767840">
                  <a:extLst>
                    <a:ext uri="{9D8B030D-6E8A-4147-A177-3AD203B41FA5}">
                      <a16:colId xmlns:a16="http://schemas.microsoft.com/office/drawing/2014/main" val="20004"/>
                    </a:ext>
                  </a:extLst>
                </a:gridCol>
              </a:tblGrid>
              <a:tr h="370840">
                <a:tc>
                  <a:txBody>
                    <a:bodyPr/>
                    <a:lstStyle/>
                    <a:p>
                      <a:r>
                        <a:rPr lang="en-US" sz="1200" dirty="0">
                          <a:latin typeface="Century Gothic" panose="020B0502020202020204" pitchFamily="34" charset="0"/>
                        </a:rPr>
                        <a:t>1. Background and Justification</a:t>
                      </a:r>
                    </a:p>
                  </a:txBody>
                  <a:tcPr>
                    <a:solidFill>
                      <a:srgbClr val="0096D6"/>
                    </a:solidFill>
                  </a:tcPr>
                </a:tc>
                <a:tc>
                  <a:txBody>
                    <a:bodyPr/>
                    <a:lstStyle/>
                    <a:p>
                      <a:r>
                        <a:rPr lang="en-US" sz="1200" dirty="0">
                          <a:solidFill>
                            <a:schemeClr val="bg1"/>
                          </a:solidFill>
                          <a:latin typeface="Century Gothic" panose="020B0502020202020204" pitchFamily="34" charset="0"/>
                        </a:rPr>
                        <a:t>2.</a:t>
                      </a:r>
                      <a:r>
                        <a:rPr lang="en-US" sz="1200" baseline="0" dirty="0">
                          <a:solidFill>
                            <a:schemeClr val="bg1"/>
                          </a:solidFill>
                          <a:latin typeface="Century Gothic" panose="020B0502020202020204" pitchFamily="34" charset="0"/>
                        </a:rPr>
                        <a:t> Health, Behavioral and Communication Objectives</a:t>
                      </a:r>
                      <a:endParaRPr lang="en-US" sz="1200" dirty="0">
                        <a:solidFill>
                          <a:schemeClr val="bg1"/>
                        </a:solidFill>
                        <a:latin typeface="Century Gothic" panose="020B0502020202020204" pitchFamily="34" charset="0"/>
                      </a:endParaRPr>
                    </a:p>
                  </a:txBody>
                  <a:tcPr>
                    <a:solidFill>
                      <a:srgbClr val="0096D6"/>
                    </a:solidFill>
                  </a:tcPr>
                </a:tc>
                <a:tc>
                  <a:txBody>
                    <a:bodyPr/>
                    <a:lstStyle/>
                    <a:p>
                      <a:r>
                        <a:rPr lang="en-US" sz="1200" dirty="0">
                          <a:latin typeface="Century Gothic" panose="020B0502020202020204" pitchFamily="34" charset="0"/>
                        </a:rPr>
                        <a:t>3. Audiences</a:t>
                      </a:r>
                    </a:p>
                  </a:txBody>
                  <a:tcPr>
                    <a:solidFill>
                      <a:srgbClr val="0096D6"/>
                    </a:solidFill>
                  </a:tcPr>
                </a:tc>
                <a:tc>
                  <a:txBody>
                    <a:bodyPr/>
                    <a:lstStyle/>
                    <a:p>
                      <a:r>
                        <a:rPr lang="en-US" sz="1200" dirty="0">
                          <a:solidFill>
                            <a:schemeClr val="bg1"/>
                          </a:solidFill>
                          <a:latin typeface="Century Gothic" panose="020B0502020202020204" pitchFamily="34" charset="0"/>
                        </a:rPr>
                        <a:t>4. Media Plan</a:t>
                      </a:r>
                      <a:r>
                        <a:rPr lang="en-US" sz="1200" baseline="0" dirty="0">
                          <a:solidFill>
                            <a:schemeClr val="bg1"/>
                          </a:solidFill>
                          <a:latin typeface="Century Gothic" panose="020B0502020202020204" pitchFamily="34" charset="0"/>
                        </a:rPr>
                        <a:t> Tactics and Timeline</a:t>
                      </a:r>
                      <a:endParaRPr lang="en-US" sz="1200" dirty="0">
                        <a:solidFill>
                          <a:schemeClr val="bg1"/>
                        </a:solidFill>
                        <a:latin typeface="Century Gothic" panose="020B0502020202020204" pitchFamily="34" charset="0"/>
                      </a:endParaRPr>
                    </a:p>
                  </a:txBody>
                  <a:tcPr>
                    <a:solidFill>
                      <a:srgbClr val="0096D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4065"/>
                          </a:solidFill>
                          <a:latin typeface="Century Gothic" panose="020B0502020202020204" pitchFamily="34" charset="0"/>
                        </a:rPr>
                        <a:t>5. Evaluation</a:t>
                      </a:r>
                    </a:p>
                    <a:p>
                      <a:endParaRPr lang="en-US" sz="1200" dirty="0">
                        <a:solidFill>
                          <a:srgbClr val="004065"/>
                        </a:solidFill>
                        <a:latin typeface="Century Gothic" panose="020B0502020202020204" pitchFamily="34" charset="0"/>
                      </a:endParaRPr>
                    </a:p>
                  </a:txBody>
                  <a:tcPr>
                    <a:solidFill>
                      <a:srgbClr val="FFC000"/>
                    </a:solidFill>
                  </a:tcPr>
                </a:tc>
                <a:extLst>
                  <a:ext uri="{0D108BD9-81ED-4DB2-BD59-A6C34878D82A}">
                    <a16:rowId xmlns:a16="http://schemas.microsoft.com/office/drawing/2014/main" val="10000"/>
                  </a:ext>
                </a:extLst>
              </a:tr>
            </a:tbl>
          </a:graphicData>
        </a:graphic>
      </p:graphicFrame>
      <p:grpSp>
        <p:nvGrpSpPr>
          <p:cNvPr id="8" name="Group 7"/>
          <p:cNvGrpSpPr/>
          <p:nvPr/>
        </p:nvGrpSpPr>
        <p:grpSpPr>
          <a:xfrm>
            <a:off x="1905000" y="1740224"/>
            <a:ext cx="4945043" cy="4084320"/>
            <a:chOff x="0" y="0"/>
            <a:chExt cx="3244132" cy="3018790"/>
          </a:xfrm>
        </p:grpSpPr>
        <p:graphicFrame>
          <p:nvGraphicFramePr>
            <p:cNvPr id="9" name="Diagram 8"/>
            <p:cNvGraphicFramePr/>
            <p:nvPr/>
          </p:nvGraphicFramePr>
          <p:xfrm>
            <a:off x="0" y="0"/>
            <a:ext cx="3244132" cy="26159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 Box 2"/>
            <p:cNvSpPr txBox="1">
              <a:spLocks noChangeArrowheads="1"/>
            </p:cNvSpPr>
            <p:nvPr/>
          </p:nvSpPr>
          <p:spPr bwMode="auto">
            <a:xfrm>
              <a:off x="7952" y="2743200"/>
              <a:ext cx="3234055" cy="27559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lnSpc>
                  <a:spcPct val="115000"/>
                </a:lnSpc>
                <a:spcBef>
                  <a:spcPts val="0"/>
                </a:spcBef>
                <a:spcAft>
                  <a:spcPts val="1000"/>
                </a:spcAft>
              </a:pPr>
              <a:r>
                <a:rPr lang="en-US" sz="1200" dirty="0">
                  <a:solidFill>
                    <a:srgbClr val="004065"/>
                  </a:solidFill>
                  <a:effectLst/>
                  <a:latin typeface="Century Gothic" panose="020B0502020202020204" pitchFamily="34" charset="0"/>
                  <a:ea typeface="Calibri"/>
                  <a:cs typeface="Times New Roman"/>
                </a:rPr>
                <a:t>Health Communication Program Cycle</a:t>
              </a:r>
              <a:endParaRPr lang="en-US" sz="1100" dirty="0">
                <a:solidFill>
                  <a:srgbClr val="004065"/>
                </a:solidFill>
                <a:effectLst/>
                <a:latin typeface="Century Gothic" panose="020B0502020202020204" pitchFamily="34" charset="0"/>
                <a:ea typeface="Calibri"/>
                <a:cs typeface="Times New Roman"/>
              </a:endParaRPr>
            </a:p>
            <a:p>
              <a:pPr marL="0" marR="0" algn="ctr">
                <a:lnSpc>
                  <a:spcPct val="115000"/>
                </a:lnSpc>
                <a:spcBef>
                  <a:spcPts val="0"/>
                </a:spcBef>
                <a:spcAft>
                  <a:spcPts val="1000"/>
                </a:spcAft>
              </a:pPr>
              <a:r>
                <a:rPr lang="en-US" sz="1200" dirty="0">
                  <a:effectLst/>
                  <a:latin typeface="Century Gothic" panose="020B0502020202020204" pitchFamily="34" charset="0"/>
                  <a:ea typeface="Calibri"/>
                  <a:cs typeface="Times New Roman"/>
                </a:rPr>
                <a:t> </a:t>
              </a:r>
              <a:endParaRPr lang="en-US" sz="1100" dirty="0">
                <a:effectLst/>
                <a:latin typeface="Century Gothic" panose="020B0502020202020204" pitchFamily="34" charset="0"/>
                <a:ea typeface="Calibri"/>
                <a:cs typeface="Times New Roman"/>
              </a:endParaRPr>
            </a:p>
            <a:p>
              <a:pPr marL="0" marR="0" algn="ctr">
                <a:lnSpc>
                  <a:spcPct val="115000"/>
                </a:lnSpc>
                <a:spcBef>
                  <a:spcPts val="0"/>
                </a:spcBef>
                <a:spcAft>
                  <a:spcPts val="1000"/>
                </a:spcAft>
              </a:pPr>
              <a:r>
                <a:rPr lang="en-US" sz="1200" dirty="0">
                  <a:effectLst/>
                  <a:latin typeface="Century Gothic" panose="020B0502020202020204" pitchFamily="34" charset="0"/>
                  <a:ea typeface="Calibri"/>
                  <a:cs typeface="Times New Roman"/>
                </a:rPr>
                <a:t> </a:t>
              </a:r>
              <a:endParaRPr lang="en-US" sz="1100" dirty="0">
                <a:effectLst/>
                <a:latin typeface="Century Gothic" panose="020B0502020202020204" pitchFamily="34" charset="0"/>
                <a:ea typeface="Calibri"/>
                <a:cs typeface="Times New Roman"/>
              </a:endParaRPr>
            </a:p>
            <a:p>
              <a:pPr marL="0" marR="0" algn="ctr">
                <a:lnSpc>
                  <a:spcPct val="115000"/>
                </a:lnSpc>
                <a:spcBef>
                  <a:spcPts val="0"/>
                </a:spcBef>
                <a:spcAft>
                  <a:spcPts val="1000"/>
                </a:spcAft>
              </a:pPr>
              <a:r>
                <a:rPr lang="en-US" sz="1200" dirty="0">
                  <a:effectLst/>
                  <a:latin typeface="Century Gothic" panose="020B0502020202020204" pitchFamily="34" charset="0"/>
                  <a:ea typeface="Calibri"/>
                  <a:cs typeface="Times New Roman"/>
                </a:rPr>
                <a:t> </a:t>
              </a:r>
              <a:endParaRPr lang="en-US" sz="1100" dirty="0">
                <a:effectLst/>
                <a:latin typeface="Century Gothic" panose="020B0502020202020204" pitchFamily="34" charset="0"/>
                <a:ea typeface="Calibri"/>
                <a:cs typeface="Times New Roman"/>
              </a:endParaRPr>
            </a:p>
          </p:txBody>
        </p:sp>
      </p:grpSp>
      <p:sp>
        <p:nvSpPr>
          <p:cNvPr id="11" name="TextBox 10"/>
          <p:cNvSpPr txBox="1"/>
          <p:nvPr/>
        </p:nvSpPr>
        <p:spPr>
          <a:xfrm>
            <a:off x="3404351" y="6343403"/>
            <a:ext cx="4724400" cy="415498"/>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National Cancer Institute. 2004; Centers for Disease Control and Prevention. 2009; Centers for Disease Control and Prevention. 2014.</a:t>
            </a:r>
          </a:p>
        </p:txBody>
      </p:sp>
    </p:spTree>
    <p:extLst>
      <p:ext uri="{BB962C8B-B14F-4D97-AF65-F5344CB8AC3E}">
        <p14:creationId xmlns:p14="http://schemas.microsoft.com/office/powerpoint/2010/main" val="42196944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9" name="Pentagon 8"/>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6324600" cy="1143000"/>
          </a:xfrm>
        </p:spPr>
        <p:txBody>
          <a:bodyPr>
            <a:normAutofit/>
          </a:bodyPr>
          <a:lstStyle/>
          <a:p>
            <a:pPr algn="l"/>
            <a:r>
              <a:rPr lang="en-US" b="1" dirty="0">
                <a:solidFill>
                  <a:schemeClr val="bg1"/>
                </a:solidFill>
                <a:latin typeface="Century Gothic" panose="020B0502020202020204" pitchFamily="34" charset="0"/>
              </a:rPr>
              <a:t>Resources</a:t>
            </a:r>
          </a:p>
        </p:txBody>
      </p:sp>
      <p:sp>
        <p:nvSpPr>
          <p:cNvPr id="2" name="TextBox 1"/>
          <p:cNvSpPr txBox="1"/>
          <p:nvPr/>
        </p:nvSpPr>
        <p:spPr>
          <a:xfrm>
            <a:off x="381000" y="1447800"/>
            <a:ext cx="5410200" cy="3477875"/>
          </a:xfrm>
          <a:prstGeom prst="rect">
            <a:avLst/>
          </a:prstGeom>
          <a:noFill/>
          <a:ln>
            <a:noFill/>
          </a:ln>
        </p:spPr>
        <p:txBody>
          <a:bodyPr wrap="square" rtlCol="0">
            <a:spAutoFit/>
          </a:bodyPr>
          <a:lstStyle/>
          <a:p>
            <a:pPr lvl="0"/>
            <a:r>
              <a:rPr lang="en-US" sz="2000" dirty="0">
                <a:solidFill>
                  <a:srgbClr val="004065"/>
                </a:solidFill>
                <a:latin typeface="Century Gothic" panose="020B0502020202020204" pitchFamily="34" charset="0"/>
              </a:rPr>
              <a:t>Atkin and Rice’s </a:t>
            </a:r>
            <a:r>
              <a:rPr lang="en-US" sz="2000" u="sng" dirty="0">
                <a:latin typeface="Century Gothic" panose="020B0502020202020204" pitchFamily="34" charset="0"/>
                <a:hlinkClick r:id="rId4"/>
              </a:rPr>
              <a:t>Theory and Principles of Public Communications Campaigns</a:t>
            </a:r>
            <a:endParaRPr lang="en-US" sz="2000" dirty="0">
              <a:latin typeface="Century Gothic" panose="020B0502020202020204" pitchFamily="34" charset="0"/>
            </a:endParaRPr>
          </a:p>
          <a:p>
            <a:endParaRPr lang="en-US" sz="2000" dirty="0">
              <a:solidFill>
                <a:srgbClr val="004065"/>
              </a:solidFill>
              <a:latin typeface="Century Gothic" panose="020B0502020202020204" pitchFamily="34" charset="0"/>
            </a:endParaRPr>
          </a:p>
          <a:p>
            <a:r>
              <a:rPr lang="en-US" sz="2000" dirty="0">
                <a:solidFill>
                  <a:srgbClr val="004065"/>
                </a:solidFill>
                <a:latin typeface="Century Gothic" panose="020B0502020202020204" pitchFamily="34" charset="0"/>
              </a:rPr>
              <a:t>Centers for Disease Control and Prevention’s </a:t>
            </a:r>
            <a:r>
              <a:rPr lang="en-US" sz="2000" u="sng" dirty="0">
                <a:latin typeface="Century Gothic" panose="020B0502020202020204" pitchFamily="34" charset="0"/>
                <a:hlinkClick r:id="rId5"/>
              </a:rPr>
              <a:t>Develop SMART Objectives</a:t>
            </a:r>
            <a:endParaRPr lang="en-US" sz="2000" dirty="0">
              <a:solidFill>
                <a:srgbClr val="0096D6"/>
              </a:solidFill>
              <a:latin typeface="Century Gothic" panose="020B0502020202020204" pitchFamily="34" charset="0"/>
            </a:endParaRPr>
          </a:p>
          <a:p>
            <a:endParaRPr lang="en-US" sz="2000" dirty="0">
              <a:solidFill>
                <a:srgbClr val="004065"/>
              </a:solidFill>
              <a:latin typeface="Century Gothic" panose="020B0502020202020204" pitchFamily="34" charset="0"/>
            </a:endParaRPr>
          </a:p>
          <a:p>
            <a:pPr marR="0" lvl="0">
              <a:spcBef>
                <a:spcPts val="0"/>
              </a:spcBef>
              <a:spcAft>
                <a:spcPts val="0"/>
              </a:spcAft>
              <a:buClr>
                <a:srgbClr val="0096D6"/>
              </a:buClr>
            </a:pPr>
            <a:r>
              <a:rPr lang="en-US" sz="2000" dirty="0" err="1">
                <a:solidFill>
                  <a:srgbClr val="004065"/>
                </a:solidFill>
                <a:latin typeface="Century Gothic" panose="020B0502020202020204" pitchFamily="34" charset="0"/>
              </a:rPr>
              <a:t>Glanz</a:t>
            </a:r>
            <a:r>
              <a:rPr lang="en-US" sz="2000" dirty="0">
                <a:solidFill>
                  <a:srgbClr val="004065"/>
                </a:solidFill>
                <a:latin typeface="Century Gothic" panose="020B0502020202020204" pitchFamily="34" charset="0"/>
              </a:rPr>
              <a:t> and Bishop’s </a:t>
            </a:r>
            <a:r>
              <a:rPr lang="en-US" sz="2000" u="sng" dirty="0">
                <a:solidFill>
                  <a:srgbClr val="0070C0"/>
                </a:solidFill>
                <a:latin typeface="Century Gothic" panose="020B0502020202020204" pitchFamily="34" charset="0"/>
                <a:ea typeface="Calibri"/>
                <a:cs typeface="Times New Roman"/>
                <a:hlinkClick r:id="rId6"/>
              </a:rPr>
              <a:t>The Role of Behavioral Science Theory in Development and Implementation of Public Health Interventions</a:t>
            </a:r>
            <a:endParaRPr lang="en-US" sz="2000" dirty="0">
              <a:latin typeface="Century Gothic" panose="020B0502020202020204" pitchFamily="34" charset="0"/>
              <a:ea typeface="Calibri"/>
              <a:cs typeface="Times New Roman"/>
            </a:endParaRPr>
          </a:p>
          <a:p>
            <a:endParaRPr lang="en-US" sz="2000" dirty="0">
              <a:solidFill>
                <a:srgbClr val="004065"/>
              </a:solidFill>
              <a:latin typeface="Century Gothic" panose="020B0502020202020204" pitchFamily="34" charset="0"/>
            </a:endParaRPr>
          </a:p>
        </p:txBody>
      </p:sp>
      <p:pic>
        <p:nvPicPr>
          <p:cNvPr id="1026" name="Picture 2" descr="close up of woman hand holding open book royalty-free stock phot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4999" y="1752600"/>
            <a:ext cx="3371165"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4352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9" name="Pentagon 8"/>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0158" y="-95250"/>
            <a:ext cx="6324600" cy="1143000"/>
          </a:xfrm>
        </p:spPr>
        <p:txBody>
          <a:bodyPr>
            <a:normAutofit/>
          </a:bodyPr>
          <a:lstStyle/>
          <a:p>
            <a:pPr algn="l">
              <a:spcBef>
                <a:spcPts val="600"/>
              </a:spcBef>
              <a:spcAft>
                <a:spcPts val="600"/>
              </a:spcAft>
            </a:pPr>
            <a:r>
              <a:rPr lang="en-US" b="1" dirty="0">
                <a:solidFill>
                  <a:schemeClr val="bg1"/>
                </a:solidFill>
                <a:latin typeface="Century Gothic" panose="020B0502020202020204" pitchFamily="34" charset="0"/>
              </a:rPr>
              <a:t>Conclusion</a:t>
            </a:r>
          </a:p>
        </p:txBody>
      </p:sp>
      <p:sp>
        <p:nvSpPr>
          <p:cNvPr id="12" name="Content Placeholder 2"/>
          <p:cNvSpPr txBox="1">
            <a:spLocks/>
          </p:cNvSpPr>
          <p:nvPr/>
        </p:nvSpPr>
        <p:spPr>
          <a:xfrm>
            <a:off x="457200" y="1447800"/>
            <a:ext cx="8229600" cy="4525963"/>
          </a:xfrm>
          <a:prstGeom prst="rect">
            <a:avLst/>
          </a:prstGeom>
        </p:spPr>
        <p:txBody>
          <a:bodyPr>
            <a:normAutofit fontScale="92500" lnSpcReduction="10000"/>
          </a:bodyPr>
          <a:lstStyle>
            <a:lvl1pPr indent="0">
              <a:spcBef>
                <a:spcPts val="600"/>
              </a:spcBef>
              <a:spcAft>
                <a:spcPts val="600"/>
              </a:spcAft>
              <a:buFont typeface="Arial" panose="020B0604020202020204" pitchFamily="34" charset="0"/>
              <a:buNone/>
              <a:defRPr sz="2400">
                <a:solidFill>
                  <a:srgbClr val="004065"/>
                </a:solidFill>
                <a:latin typeface="Century Gothic" panose="020B0502020202020204"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en-US" dirty="0"/>
              <a:t>Explain the importance of strategic planning</a:t>
            </a:r>
          </a:p>
          <a:p>
            <a:r>
              <a:rPr lang="en-US" dirty="0"/>
              <a:t>Explain the differences between communication plans and media plans</a:t>
            </a:r>
          </a:p>
          <a:p>
            <a:r>
              <a:rPr lang="en-US" dirty="0"/>
              <a:t>Identify and assess a health issue or problem</a:t>
            </a:r>
          </a:p>
          <a:p>
            <a:r>
              <a:rPr lang="en-US" dirty="0"/>
              <a:t>Identify theories of communication to guide media plan development</a:t>
            </a:r>
          </a:p>
          <a:p>
            <a:r>
              <a:rPr lang="en-US" dirty="0"/>
              <a:t>Write health, behavioral and communications objectives for a media plan</a:t>
            </a:r>
          </a:p>
          <a:p>
            <a:r>
              <a:rPr lang="en-US" dirty="0"/>
              <a:t>Identify target audiences</a:t>
            </a:r>
          </a:p>
          <a:p>
            <a:r>
              <a:rPr lang="en-US" dirty="0"/>
              <a:t>Identify media channels and activities best suited to reach intended audiences</a:t>
            </a:r>
          </a:p>
          <a:p>
            <a:endParaRPr lang="en-US" dirty="0"/>
          </a:p>
        </p:txBody>
      </p:sp>
    </p:spTree>
    <p:extLst>
      <p:ext uri="{BB962C8B-B14F-4D97-AF65-F5344CB8AC3E}">
        <p14:creationId xmlns:p14="http://schemas.microsoft.com/office/powerpoint/2010/main" val="11541869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2310"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4" name="Content Placeholder 3"/>
          <p:cNvSpPr>
            <a:spLocks noGrp="1"/>
          </p:cNvSpPr>
          <p:nvPr>
            <p:ph idx="1"/>
          </p:nvPr>
        </p:nvSpPr>
        <p:spPr>
          <a:xfrm>
            <a:off x="30017" y="2514600"/>
            <a:ext cx="8915400" cy="1371600"/>
          </a:xfrm>
        </p:spPr>
        <p:txBody>
          <a:bodyPr>
            <a:noAutofit/>
          </a:bodyPr>
          <a:lstStyle/>
          <a:p>
            <a:pPr marL="0" indent="0">
              <a:buNone/>
            </a:pPr>
            <a:r>
              <a:rPr lang="en-US" dirty="0">
                <a:solidFill>
                  <a:srgbClr val="004065"/>
                </a:solidFill>
                <a:latin typeface="Century Gothic" panose="020B0502020202020204" pitchFamily="34" charset="0"/>
              </a:rPr>
              <a:t>This concludes the lesson. Please exit and return to the learning management system. </a:t>
            </a: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rightnessContrast bright="5000" contrast="69000"/>
                    </a14:imgEffect>
                  </a14:imgLayer>
                </a14:imgProps>
              </a:ext>
              <a:ext uri="{28A0092B-C50C-407E-A947-70E740481C1C}">
                <a14:useLocalDpi xmlns:a14="http://schemas.microsoft.com/office/drawing/2010/main" val="0"/>
              </a:ext>
            </a:extLst>
          </a:blip>
          <a:stretch>
            <a:fillRect/>
          </a:stretch>
        </p:blipFill>
        <p:spPr>
          <a:xfrm>
            <a:off x="7772400" y="5064752"/>
            <a:ext cx="1005573" cy="1755290"/>
          </a:xfrm>
          <a:prstGeom prst="rect">
            <a:avLst/>
          </a:prstGeom>
        </p:spPr>
      </p:pic>
      <p:sp>
        <p:nvSpPr>
          <p:cNvPr id="8" name="TextBox 7"/>
          <p:cNvSpPr txBox="1"/>
          <p:nvPr/>
        </p:nvSpPr>
        <p:spPr>
          <a:xfrm>
            <a:off x="7887855" y="4724400"/>
            <a:ext cx="762000" cy="461665"/>
          </a:xfrm>
          <a:prstGeom prst="rect">
            <a:avLst/>
          </a:prstGeom>
          <a:noFill/>
        </p:spPr>
        <p:txBody>
          <a:bodyPr wrap="square" rtlCol="0">
            <a:spAutoFit/>
          </a:bodyPr>
          <a:lstStyle/>
          <a:p>
            <a:r>
              <a:rPr lang="en-US" sz="2400" b="1" dirty="0">
                <a:solidFill>
                  <a:srgbClr val="0096D6"/>
                </a:solidFill>
              </a:rPr>
              <a:t>EXIT</a:t>
            </a:r>
          </a:p>
        </p:txBody>
      </p:sp>
    </p:spTree>
    <p:extLst>
      <p:ext uri="{BB962C8B-B14F-4D97-AF65-F5344CB8AC3E}">
        <p14:creationId xmlns:p14="http://schemas.microsoft.com/office/powerpoint/2010/main" val="10309958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418" y="990600"/>
            <a:ext cx="8991600" cy="1470025"/>
          </a:xfrm>
        </p:spPr>
        <p:txBody>
          <a:bodyPr/>
          <a:lstStyle/>
          <a:p>
            <a:r>
              <a:rPr lang="en-US" dirty="0">
                <a:solidFill>
                  <a:srgbClr val="0096D6"/>
                </a:solidFill>
                <a:latin typeface="Century Gothic" panose="020B0502020202020204" pitchFamily="34" charset="0"/>
                <a:ea typeface="Verdana" panose="020B0604030504040204" pitchFamily="34" charset="0"/>
                <a:cs typeface="Verdana" panose="020B0604030504040204" pitchFamily="34" charset="0"/>
              </a:rPr>
              <a:t>Media </a:t>
            </a:r>
            <a:r>
              <a:rPr lang="en-US" b="1" dirty="0">
                <a:solidFill>
                  <a:srgbClr val="0096D6"/>
                </a:solidFill>
                <a:latin typeface="Century Gothic" panose="020B0502020202020204" pitchFamily="34" charset="0"/>
                <a:ea typeface="Verdana" panose="020B0604030504040204" pitchFamily="34" charset="0"/>
                <a:cs typeface="Verdana" panose="020B0604030504040204" pitchFamily="34" charset="0"/>
              </a:rPr>
              <a:t>Planning</a:t>
            </a:r>
            <a:r>
              <a:rPr lang="en-US" dirty="0">
                <a:solidFill>
                  <a:srgbClr val="0096D6"/>
                </a:solidFill>
                <a:latin typeface="Century Gothic" panose="020B0502020202020204" pitchFamily="34" charset="0"/>
                <a:ea typeface="Verdana" panose="020B0604030504040204" pitchFamily="34" charset="0"/>
                <a:cs typeface="Verdana" panose="020B0604030504040204" pitchFamily="34" charset="0"/>
              </a:rPr>
              <a:t> and </a:t>
            </a:r>
            <a:br>
              <a:rPr lang="en-US" dirty="0">
                <a:solidFill>
                  <a:srgbClr val="0096D6"/>
                </a:solidFill>
                <a:latin typeface="Century Gothic" panose="020B0502020202020204" pitchFamily="34" charset="0"/>
                <a:ea typeface="Verdana" panose="020B0604030504040204" pitchFamily="34" charset="0"/>
                <a:cs typeface="Verdana" panose="020B0604030504040204" pitchFamily="34" charset="0"/>
              </a:rPr>
            </a:br>
            <a:r>
              <a:rPr lang="en-US" dirty="0">
                <a:solidFill>
                  <a:srgbClr val="0096D6"/>
                </a:solidFill>
                <a:latin typeface="Century Gothic" panose="020B0502020202020204" pitchFamily="34" charset="0"/>
                <a:ea typeface="Verdana" panose="020B0604030504040204" pitchFamily="34" charset="0"/>
                <a:cs typeface="Verdana" panose="020B0604030504040204" pitchFamily="34" charset="0"/>
              </a:rPr>
              <a:t>Media </a:t>
            </a:r>
            <a:r>
              <a:rPr lang="en-US" b="1" dirty="0">
                <a:solidFill>
                  <a:srgbClr val="0096D6"/>
                </a:solidFill>
                <a:latin typeface="Century Gothic" panose="020B0502020202020204" pitchFamily="34" charset="0"/>
                <a:ea typeface="Verdana" panose="020B0604030504040204" pitchFamily="34" charset="0"/>
                <a:cs typeface="Verdana" panose="020B0604030504040204" pitchFamily="34" charset="0"/>
              </a:rPr>
              <a:t>Relations</a:t>
            </a:r>
            <a:r>
              <a:rPr lang="en-US" dirty="0">
                <a:solidFill>
                  <a:srgbClr val="0096D6"/>
                </a:solidFill>
                <a:latin typeface="Century Gothic" panose="020B0502020202020204" pitchFamily="34" charset="0"/>
                <a:ea typeface="Verdana" panose="020B0604030504040204" pitchFamily="34" charset="0"/>
                <a:cs typeface="Verdana" panose="020B0604030504040204" pitchFamily="34" charset="0"/>
              </a:rPr>
              <a:t> </a:t>
            </a:r>
          </a:p>
        </p:txBody>
      </p:sp>
      <p:sp>
        <p:nvSpPr>
          <p:cNvPr id="3" name="Subtitle 2"/>
          <p:cNvSpPr>
            <a:spLocks noGrp="1"/>
          </p:cNvSpPr>
          <p:nvPr>
            <p:ph type="subTitle" idx="1"/>
          </p:nvPr>
        </p:nvSpPr>
        <p:spPr>
          <a:xfrm>
            <a:off x="245918" y="2590800"/>
            <a:ext cx="8610600" cy="1752600"/>
          </a:xfrm>
        </p:spPr>
        <p:txBody>
          <a:bodyPr>
            <a:normAutofit/>
          </a:bodyPr>
          <a:lstStyle/>
          <a:p>
            <a:r>
              <a:rPr lang="en-US" sz="2800" dirty="0">
                <a:solidFill>
                  <a:srgbClr val="004065"/>
                </a:solidFill>
                <a:latin typeface="Century Gothic" panose="020B0502020202020204" pitchFamily="34" charset="0"/>
              </a:rPr>
              <a:t>Communication Training for Comprehensive Cancer Control Professionals 101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9" name="Rectangle 8"/>
          <p:cNvSpPr/>
          <p:nvPr/>
        </p:nvSpPr>
        <p:spPr>
          <a:xfrm>
            <a:off x="-20782" y="228600"/>
            <a:ext cx="9144000" cy="381000"/>
          </a:xfrm>
          <a:prstGeom prst="rect">
            <a:avLst/>
          </a:prstGeom>
          <a:solidFill>
            <a:srgbClr val="004065"/>
          </a:solidFill>
          <a:ln w="25400" cmpd="sng">
            <a:solidFill>
              <a:srgbClr val="00406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p:cNvSpPr txBox="1">
            <a:spLocks/>
          </p:cNvSpPr>
          <p:nvPr/>
        </p:nvSpPr>
        <p:spPr>
          <a:xfrm>
            <a:off x="245918" y="4195813"/>
            <a:ext cx="86106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800" b="1" dirty="0">
                <a:solidFill>
                  <a:srgbClr val="0096D6"/>
                </a:solidFill>
                <a:latin typeface="Century Gothic" panose="020B0502020202020204" pitchFamily="34" charset="0"/>
              </a:rPr>
              <a:t>Lesson 4</a:t>
            </a:r>
            <a:r>
              <a:rPr lang="en-US" sz="2800" dirty="0">
                <a:solidFill>
                  <a:srgbClr val="0096D6"/>
                </a:solidFill>
                <a:latin typeface="Century Gothic" panose="020B0502020202020204" pitchFamily="34" charset="0"/>
              </a:rPr>
              <a:t>: Building Relationships with Journalists and Producing Media-Friendly Materials</a:t>
            </a:r>
          </a:p>
        </p:txBody>
      </p:sp>
    </p:spTree>
    <p:extLst>
      <p:ext uri="{BB962C8B-B14F-4D97-AF65-F5344CB8AC3E}">
        <p14:creationId xmlns:p14="http://schemas.microsoft.com/office/powerpoint/2010/main" val="41214901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71600" y="-95250"/>
            <a:ext cx="8229600" cy="1143000"/>
          </a:xfrm>
        </p:spPr>
        <p:txBody>
          <a:bodyPr/>
          <a:lstStyle/>
          <a:p>
            <a:r>
              <a:rPr lang="en-US" b="1" dirty="0">
                <a:solidFill>
                  <a:schemeClr val="bg1"/>
                </a:solidFill>
                <a:latin typeface="Century Gothic" panose="020B0502020202020204" pitchFamily="34" charset="0"/>
              </a:rPr>
              <a:t>Acknowledgments</a:t>
            </a:r>
          </a:p>
        </p:txBody>
      </p:sp>
      <p:sp>
        <p:nvSpPr>
          <p:cNvPr id="3" name="Content Placeholder 2"/>
          <p:cNvSpPr>
            <a:spLocks noGrp="1"/>
          </p:cNvSpPr>
          <p:nvPr>
            <p:ph idx="1"/>
          </p:nvPr>
        </p:nvSpPr>
        <p:spPr>
          <a:xfrm>
            <a:off x="457200" y="1166018"/>
            <a:ext cx="8229600" cy="4525963"/>
          </a:xfrm>
        </p:spPr>
        <p:txBody>
          <a:bodyPr>
            <a:noAutofit/>
          </a:bodyPr>
          <a:lstStyle/>
          <a:p>
            <a:pPr marL="0" indent="0">
              <a:buNone/>
            </a:pPr>
            <a:r>
              <a:rPr lang="en-US" sz="1800" dirty="0">
                <a:solidFill>
                  <a:srgbClr val="004065"/>
                </a:solidFill>
                <a:latin typeface="Century Gothic" panose="020B0502020202020204" pitchFamily="34" charset="0"/>
              </a:rPr>
              <a:t>This work was supported by Cooperative Agreement #1U38DP004972-02 from the Centers for Disease Control and Prevention. Its contents are solely the responsibility of the authors and do not necessarily represent the official views of the Centers for Disease Control and Prevention.</a:t>
            </a:r>
          </a:p>
          <a:p>
            <a:pPr marL="0" indent="0">
              <a:buNone/>
            </a:pPr>
            <a:endParaRPr lang="en-US" sz="1800" dirty="0">
              <a:solidFill>
                <a:srgbClr val="004065"/>
              </a:solidFill>
              <a:latin typeface="Century Gothic" panose="020B0502020202020204" pitchFamily="34" charset="0"/>
            </a:endParaRPr>
          </a:p>
          <a:p>
            <a:pPr marL="0" indent="0">
              <a:buNone/>
            </a:pPr>
            <a:r>
              <a:rPr lang="en-US" sz="1800" dirty="0">
                <a:solidFill>
                  <a:srgbClr val="004065"/>
                </a:solidFill>
                <a:latin typeface="Century Gothic" panose="020B0502020202020204" pitchFamily="34" charset="0"/>
              </a:rPr>
              <a:t>We would like to thank Monique Turner, Ph.D., Associate Professor, Department of Prevention and Community Health, Milken Institute School of Public Health, the George Washington University, and Naomi </a:t>
            </a:r>
            <a:r>
              <a:rPr lang="en-US" sz="1800" dirty="0" err="1">
                <a:solidFill>
                  <a:srgbClr val="004065"/>
                </a:solidFill>
                <a:latin typeface="Century Gothic" panose="020B0502020202020204" pitchFamily="34" charset="0"/>
              </a:rPr>
              <a:t>Englar</a:t>
            </a:r>
            <a:r>
              <a:rPr lang="en-US" sz="1800" dirty="0">
                <a:solidFill>
                  <a:srgbClr val="004065"/>
                </a:solidFill>
                <a:latin typeface="Century Gothic" panose="020B0502020202020204" pitchFamily="34" charset="0"/>
              </a:rPr>
              <a:t>, Communications and Dissemination Coordinator, Prevention Research Center at Tulane University School of Public Health and Tropical Medicine for sharing her experience as a former journalist.</a:t>
            </a:r>
          </a:p>
          <a:p>
            <a:pPr marL="0" indent="0">
              <a:buNone/>
            </a:pPr>
            <a:endParaRPr lang="en-US" sz="1800" dirty="0">
              <a:solidFill>
                <a:srgbClr val="004065"/>
              </a:solidFill>
              <a:latin typeface="Century Gothic" panose="020B0502020202020204" pitchFamily="34" charset="0"/>
            </a:endParaRPr>
          </a:p>
          <a:p>
            <a:pPr marL="0" indent="0">
              <a:buNone/>
            </a:pPr>
            <a:r>
              <a:rPr lang="en-US" sz="1800" dirty="0">
                <a:solidFill>
                  <a:srgbClr val="004065"/>
                </a:solidFill>
                <a:latin typeface="Century Gothic" panose="020B0502020202020204" pitchFamily="34" charset="0"/>
              </a:rPr>
              <a:t>The competencies in this training are based on </a:t>
            </a:r>
          </a:p>
          <a:p>
            <a:pPr marL="0" indent="0">
              <a:buNone/>
            </a:pPr>
            <a:r>
              <a:rPr lang="en-US" sz="1800" dirty="0">
                <a:solidFill>
                  <a:srgbClr val="004065"/>
                </a:solidFill>
                <a:latin typeface="Century Gothic" panose="020B0502020202020204" pitchFamily="34" charset="0"/>
              </a:rPr>
              <a:t>content from the National Cancer Institute’s </a:t>
            </a:r>
          </a:p>
          <a:p>
            <a:pPr marL="0" indent="0">
              <a:buNone/>
            </a:pPr>
            <a:r>
              <a:rPr lang="en-US" sz="1800" dirty="0">
                <a:solidFill>
                  <a:srgbClr val="004065"/>
                </a:solidFill>
                <a:latin typeface="Century Gothic" panose="020B0502020202020204" pitchFamily="34" charset="0"/>
              </a:rPr>
              <a:t>publication “Making Health Communication </a:t>
            </a:r>
          </a:p>
          <a:p>
            <a:pPr marL="0" indent="0">
              <a:buNone/>
            </a:pPr>
            <a:r>
              <a:rPr lang="en-US" sz="1800" dirty="0">
                <a:solidFill>
                  <a:srgbClr val="004065"/>
                </a:solidFill>
                <a:latin typeface="Century Gothic" panose="020B0502020202020204" pitchFamily="34" charset="0"/>
              </a:rPr>
              <a:t>Programs Work.” </a:t>
            </a:r>
          </a:p>
          <a:p>
            <a:pPr marL="0" indent="0">
              <a:buNone/>
            </a:pPr>
            <a:endParaRPr lang="en-US" sz="1800" dirty="0">
              <a:solidFill>
                <a:srgbClr val="004065"/>
              </a:solidFill>
              <a:latin typeface="Century Gothic" panose="020B0502020202020204" pitchFamily="34" charset="0"/>
            </a:endParaRPr>
          </a:p>
          <a:p>
            <a:pPr marL="0" indent="0">
              <a:buNone/>
            </a:pPr>
            <a:endParaRPr lang="en-US" sz="1800" dirty="0">
              <a:latin typeface="Century Gothic" panose="020B0502020202020204" pitchFamily="34" charset="0"/>
            </a:endParaRPr>
          </a:p>
          <a:p>
            <a:endParaRPr lang="en-US" sz="1800" dirty="0">
              <a:latin typeface="Century Gothic" panose="020B0502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4394721"/>
            <a:ext cx="1831967" cy="23825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601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50158" y="-95250"/>
            <a:ext cx="6324600" cy="1143000"/>
          </a:xfrm>
        </p:spPr>
        <p:txBody>
          <a:bodyPr>
            <a:normAutofit fontScale="90000"/>
          </a:bodyPr>
          <a:lstStyle/>
          <a:p>
            <a:pPr algn="l"/>
            <a:r>
              <a:rPr lang="en-US" b="1" dirty="0">
                <a:solidFill>
                  <a:schemeClr val="bg1"/>
                </a:solidFill>
                <a:latin typeface="Century Gothic" panose="020B0502020202020204" pitchFamily="34" charset="0"/>
              </a:rPr>
              <a:t>Health Communication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9" name="TextBox 8"/>
          <p:cNvSpPr txBox="1"/>
          <p:nvPr/>
        </p:nvSpPr>
        <p:spPr>
          <a:xfrm>
            <a:off x="4511512" y="6324600"/>
            <a:ext cx="4327688" cy="261610"/>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National Cancer Institute. 2004.</a:t>
            </a:r>
          </a:p>
        </p:txBody>
      </p:sp>
      <p:sp>
        <p:nvSpPr>
          <p:cNvPr id="16" name="TextBox 15"/>
          <p:cNvSpPr txBox="1"/>
          <p:nvPr/>
        </p:nvSpPr>
        <p:spPr>
          <a:xfrm>
            <a:off x="1007201" y="1325940"/>
            <a:ext cx="8136799" cy="1200329"/>
          </a:xfrm>
          <a:prstGeom prst="rect">
            <a:avLst/>
          </a:prstGeom>
          <a:noFill/>
        </p:spPr>
        <p:txBody>
          <a:bodyPr wrap="square" rtlCol="0">
            <a:spAutoFit/>
          </a:bodyPr>
          <a:lstStyle/>
          <a:p>
            <a:r>
              <a:rPr lang="en-US" sz="2400" b="1" dirty="0">
                <a:solidFill>
                  <a:srgbClr val="004065"/>
                </a:solidFill>
                <a:latin typeface="Century Gothic" panose="020B0502020202020204" pitchFamily="34" charset="0"/>
              </a:rPr>
              <a:t>The study and use of communication strategies to inform and influence individual and community decisions that enhance health”</a:t>
            </a:r>
          </a:p>
        </p:txBody>
      </p:sp>
      <p:pic>
        <p:nvPicPr>
          <p:cNvPr id="21" name="Picture 2" descr="\\SMHS-DFS.ead.gwu.edu\SMHS\GROUPS\gwci\IStock Images\Comm Slide Images\QuotationMar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274" y="1047964"/>
            <a:ext cx="816866" cy="6472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4800" y="2647890"/>
            <a:ext cx="8305800" cy="400110"/>
          </a:xfrm>
          <a:prstGeom prst="rect">
            <a:avLst/>
          </a:prstGeom>
          <a:noFill/>
        </p:spPr>
        <p:txBody>
          <a:bodyPr wrap="square" rtlCol="0">
            <a:spAutoFit/>
          </a:bodyPr>
          <a:lstStyle/>
          <a:p>
            <a:r>
              <a:rPr lang="en-US" sz="2000" dirty="0">
                <a:solidFill>
                  <a:srgbClr val="004065"/>
                </a:solidFill>
                <a:latin typeface="Century Gothic" panose="020B0502020202020204" pitchFamily="34" charset="0"/>
              </a:rPr>
              <a:t>Inform and influence</a:t>
            </a:r>
          </a:p>
        </p:txBody>
      </p:sp>
      <p:sp>
        <p:nvSpPr>
          <p:cNvPr id="23" name="TextBox 22"/>
          <p:cNvSpPr txBox="1"/>
          <p:nvPr/>
        </p:nvSpPr>
        <p:spPr>
          <a:xfrm>
            <a:off x="304800" y="3048000"/>
            <a:ext cx="8305800" cy="400110"/>
          </a:xfrm>
          <a:prstGeom prst="rect">
            <a:avLst/>
          </a:prstGeom>
          <a:noFill/>
        </p:spPr>
        <p:txBody>
          <a:bodyPr wrap="square" rtlCol="0">
            <a:spAutoFit/>
          </a:bodyPr>
          <a:lstStyle/>
          <a:p>
            <a:r>
              <a:rPr lang="en-US" sz="2000" dirty="0">
                <a:solidFill>
                  <a:srgbClr val="004065"/>
                </a:solidFill>
                <a:latin typeface="Century Gothic" panose="020B0502020202020204" pitchFamily="34" charset="0"/>
              </a:rPr>
              <a:t>Audience may be:</a:t>
            </a:r>
          </a:p>
        </p:txBody>
      </p:sp>
      <p:sp>
        <p:nvSpPr>
          <p:cNvPr id="24" name="TextBox 23"/>
          <p:cNvSpPr txBox="1"/>
          <p:nvPr/>
        </p:nvSpPr>
        <p:spPr>
          <a:xfrm>
            <a:off x="838200" y="3486090"/>
            <a:ext cx="8305800" cy="400110"/>
          </a:xfrm>
          <a:prstGeom prst="rect">
            <a:avLst/>
          </a:prstGeom>
          <a:noFill/>
        </p:spPr>
        <p:txBody>
          <a:bodyPr wrap="square" rtlCol="0">
            <a:spAutoFit/>
          </a:bodyPr>
          <a:lstStyle/>
          <a:p>
            <a:r>
              <a:rPr lang="en-US" sz="2000" dirty="0">
                <a:solidFill>
                  <a:srgbClr val="004065"/>
                </a:solidFill>
                <a:latin typeface="Century Gothic" panose="020B0502020202020204" pitchFamily="34" charset="0"/>
              </a:rPr>
              <a:t>Individuals</a:t>
            </a:r>
          </a:p>
        </p:txBody>
      </p:sp>
      <p:sp>
        <p:nvSpPr>
          <p:cNvPr id="25" name="TextBox 24"/>
          <p:cNvSpPr txBox="1"/>
          <p:nvPr/>
        </p:nvSpPr>
        <p:spPr>
          <a:xfrm>
            <a:off x="838200" y="3886507"/>
            <a:ext cx="8305800" cy="400110"/>
          </a:xfrm>
          <a:prstGeom prst="rect">
            <a:avLst/>
          </a:prstGeom>
          <a:noFill/>
        </p:spPr>
        <p:txBody>
          <a:bodyPr wrap="square" rtlCol="0">
            <a:spAutoFit/>
          </a:bodyPr>
          <a:lstStyle/>
          <a:p>
            <a:r>
              <a:rPr lang="en-US" sz="2000" dirty="0">
                <a:solidFill>
                  <a:srgbClr val="004065"/>
                </a:solidFill>
                <a:latin typeface="Century Gothic" panose="020B0502020202020204" pitchFamily="34" charset="0"/>
              </a:rPr>
              <a:t>Groups</a:t>
            </a:r>
          </a:p>
        </p:txBody>
      </p:sp>
      <p:sp>
        <p:nvSpPr>
          <p:cNvPr id="26" name="TextBox 25"/>
          <p:cNvSpPr txBox="1"/>
          <p:nvPr/>
        </p:nvSpPr>
        <p:spPr>
          <a:xfrm>
            <a:off x="838200" y="4286617"/>
            <a:ext cx="8305800" cy="400110"/>
          </a:xfrm>
          <a:prstGeom prst="rect">
            <a:avLst/>
          </a:prstGeom>
          <a:noFill/>
        </p:spPr>
        <p:txBody>
          <a:bodyPr wrap="square" rtlCol="0">
            <a:spAutoFit/>
          </a:bodyPr>
          <a:lstStyle/>
          <a:p>
            <a:r>
              <a:rPr lang="en-US" sz="2000" dirty="0">
                <a:solidFill>
                  <a:srgbClr val="004065"/>
                </a:solidFill>
                <a:latin typeface="Century Gothic" panose="020B0502020202020204" pitchFamily="34" charset="0"/>
              </a:rPr>
              <a:t>Organizations</a:t>
            </a:r>
          </a:p>
        </p:txBody>
      </p:sp>
      <p:sp>
        <p:nvSpPr>
          <p:cNvPr id="27" name="TextBox 26"/>
          <p:cNvSpPr txBox="1"/>
          <p:nvPr/>
        </p:nvSpPr>
        <p:spPr>
          <a:xfrm>
            <a:off x="838200" y="4705290"/>
            <a:ext cx="8305800" cy="400110"/>
          </a:xfrm>
          <a:prstGeom prst="rect">
            <a:avLst/>
          </a:prstGeom>
          <a:noFill/>
        </p:spPr>
        <p:txBody>
          <a:bodyPr wrap="square" rtlCol="0">
            <a:spAutoFit/>
          </a:bodyPr>
          <a:lstStyle/>
          <a:p>
            <a:r>
              <a:rPr lang="en-US" sz="2000" dirty="0">
                <a:solidFill>
                  <a:srgbClr val="004065"/>
                </a:solidFill>
                <a:latin typeface="Century Gothic" panose="020B0502020202020204" pitchFamily="34" charset="0"/>
              </a:rPr>
              <a:t>Communities</a:t>
            </a:r>
          </a:p>
        </p:txBody>
      </p:sp>
      <p:sp>
        <p:nvSpPr>
          <p:cNvPr id="28" name="TextBox 27"/>
          <p:cNvSpPr txBox="1"/>
          <p:nvPr/>
        </p:nvSpPr>
        <p:spPr>
          <a:xfrm>
            <a:off x="864862" y="5051279"/>
            <a:ext cx="8305800" cy="400110"/>
          </a:xfrm>
          <a:prstGeom prst="rect">
            <a:avLst/>
          </a:prstGeom>
          <a:noFill/>
        </p:spPr>
        <p:txBody>
          <a:bodyPr wrap="square" rtlCol="0">
            <a:spAutoFit/>
          </a:bodyPr>
          <a:lstStyle/>
          <a:p>
            <a:r>
              <a:rPr lang="en-US" sz="2000" dirty="0">
                <a:solidFill>
                  <a:srgbClr val="004065"/>
                </a:solidFill>
                <a:latin typeface="Century Gothic" panose="020B0502020202020204" pitchFamily="34" charset="0"/>
              </a:rPr>
              <a:t>Societies</a:t>
            </a:r>
          </a:p>
        </p:txBody>
      </p:sp>
      <p:sp>
        <p:nvSpPr>
          <p:cNvPr id="29" name="TextBox 28"/>
          <p:cNvSpPr txBox="1"/>
          <p:nvPr/>
        </p:nvSpPr>
        <p:spPr>
          <a:xfrm>
            <a:off x="304800" y="5451389"/>
            <a:ext cx="8305800" cy="400110"/>
          </a:xfrm>
          <a:prstGeom prst="rect">
            <a:avLst/>
          </a:prstGeom>
          <a:noFill/>
        </p:spPr>
        <p:txBody>
          <a:bodyPr wrap="square" rtlCol="0">
            <a:spAutoFit/>
          </a:bodyPr>
          <a:lstStyle/>
          <a:p>
            <a:r>
              <a:rPr lang="en-US" sz="2000" dirty="0">
                <a:solidFill>
                  <a:srgbClr val="004065"/>
                </a:solidFill>
                <a:latin typeface="Century Gothic" panose="020B0502020202020204" pitchFamily="34" charset="0"/>
              </a:rPr>
              <a:t>One of many tools to trigger change</a:t>
            </a:r>
          </a:p>
        </p:txBody>
      </p:sp>
    </p:spTree>
    <p:extLst>
      <p:ext uri="{BB962C8B-B14F-4D97-AF65-F5344CB8AC3E}">
        <p14:creationId xmlns:p14="http://schemas.microsoft.com/office/powerpoint/2010/main" val="17026460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6324600" cy="1143000"/>
          </a:xfrm>
        </p:spPr>
        <p:txBody>
          <a:bodyPr>
            <a:normAutofit/>
          </a:bodyPr>
          <a:lstStyle/>
          <a:p>
            <a:pPr algn="l"/>
            <a:r>
              <a:rPr lang="en-US" b="1" dirty="0">
                <a:solidFill>
                  <a:schemeClr val="bg1"/>
                </a:solidFill>
                <a:latin typeface="Century Gothic" panose="020B0502020202020204" pitchFamily="34" charset="0"/>
              </a:rPr>
              <a:t>Competency </a:t>
            </a:r>
          </a:p>
        </p:txBody>
      </p:sp>
      <p:sp>
        <p:nvSpPr>
          <p:cNvPr id="3" name="Content Placeholder 2"/>
          <p:cNvSpPr>
            <a:spLocks noGrp="1"/>
          </p:cNvSpPr>
          <p:nvPr>
            <p:ph idx="1"/>
          </p:nvPr>
        </p:nvSpPr>
        <p:spPr>
          <a:xfrm>
            <a:off x="381000" y="1828800"/>
            <a:ext cx="8229600" cy="4525963"/>
          </a:xfrm>
        </p:spPr>
        <p:txBody>
          <a:bodyPr>
            <a:normAutofit/>
          </a:bodyPr>
          <a:lstStyle/>
          <a:p>
            <a:pPr marL="0" indent="0">
              <a:buNone/>
            </a:pPr>
            <a:r>
              <a:rPr lang="en-US" sz="2800" dirty="0">
                <a:solidFill>
                  <a:srgbClr val="004065"/>
                </a:solidFill>
                <a:latin typeface="Century Gothic" panose="020B0502020202020204" pitchFamily="34" charset="0"/>
              </a:rPr>
              <a:t>Recognize the needs of and build relationships with journalists by producing media-friendly materials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Tree>
    <p:extLst>
      <p:ext uri="{BB962C8B-B14F-4D97-AF65-F5344CB8AC3E}">
        <p14:creationId xmlns:p14="http://schemas.microsoft.com/office/powerpoint/2010/main" val="37734616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6324600" cy="1143000"/>
          </a:xfrm>
        </p:spPr>
        <p:txBody>
          <a:bodyPr>
            <a:normAutofit/>
          </a:bodyPr>
          <a:lstStyle/>
          <a:p>
            <a:pPr algn="l"/>
            <a:r>
              <a:rPr lang="en-US" b="1" dirty="0">
                <a:solidFill>
                  <a:schemeClr val="bg1"/>
                </a:solidFill>
                <a:latin typeface="Century Gothic" panose="020B0502020202020204" pitchFamily="34" charset="0"/>
              </a:rPr>
              <a:t>Learning Objectives </a:t>
            </a:r>
          </a:p>
        </p:txBody>
      </p:sp>
      <p:sp>
        <p:nvSpPr>
          <p:cNvPr id="3" name="Content Placeholder 2"/>
          <p:cNvSpPr>
            <a:spLocks noGrp="1"/>
          </p:cNvSpPr>
          <p:nvPr>
            <p:ph idx="1"/>
          </p:nvPr>
        </p:nvSpPr>
        <p:spPr>
          <a:xfrm>
            <a:off x="457200" y="1447800"/>
            <a:ext cx="8229600" cy="4525963"/>
          </a:xfrm>
        </p:spPr>
        <p:txBody>
          <a:bodyPr>
            <a:normAutofit/>
          </a:bodyPr>
          <a:lstStyle/>
          <a:p>
            <a:pPr marL="0" lvl="0" indent="0">
              <a:buNone/>
            </a:pPr>
            <a:r>
              <a:rPr lang="en-US" sz="2400" dirty="0">
                <a:solidFill>
                  <a:srgbClr val="004065"/>
                </a:solidFill>
                <a:latin typeface="Century Gothic" panose="020B0502020202020204" pitchFamily="34" charset="0"/>
              </a:rPr>
              <a:t>Describe the needs of journalists</a:t>
            </a:r>
          </a:p>
          <a:p>
            <a:pPr marL="0" lvl="0" indent="0">
              <a:buNone/>
            </a:pPr>
            <a:endParaRPr lang="en-US" sz="2400" dirty="0">
              <a:solidFill>
                <a:srgbClr val="004065"/>
              </a:solidFill>
              <a:latin typeface="Century Gothic" panose="020B0502020202020204" pitchFamily="34" charset="0"/>
            </a:endParaRPr>
          </a:p>
          <a:p>
            <a:pPr marL="0" lvl="0" indent="0">
              <a:buNone/>
            </a:pPr>
            <a:r>
              <a:rPr lang="en-US" sz="2400" dirty="0">
                <a:solidFill>
                  <a:srgbClr val="004065"/>
                </a:solidFill>
                <a:latin typeface="Century Gothic" panose="020B0502020202020204" pitchFamily="34" charset="0"/>
              </a:rPr>
              <a:t>Identify strategies for reaching out to journalists</a:t>
            </a:r>
          </a:p>
          <a:p>
            <a:pPr marL="0" lvl="0" indent="0">
              <a:buNone/>
            </a:pPr>
            <a:endParaRPr lang="en-US" sz="2400" dirty="0">
              <a:solidFill>
                <a:srgbClr val="004065"/>
              </a:solidFill>
              <a:latin typeface="Century Gothic" panose="020B0502020202020204" pitchFamily="34" charset="0"/>
            </a:endParaRPr>
          </a:p>
          <a:p>
            <a:pPr marL="0" lvl="0" indent="0">
              <a:buNone/>
            </a:pPr>
            <a:r>
              <a:rPr lang="en-US" sz="2400" dirty="0">
                <a:solidFill>
                  <a:srgbClr val="004065"/>
                </a:solidFill>
                <a:latin typeface="Century Gothic" panose="020B0502020202020204" pitchFamily="34" charset="0"/>
              </a:rPr>
              <a:t>Identify strategies for building and maintaining relationships with journalists</a:t>
            </a:r>
          </a:p>
          <a:p>
            <a:pPr marL="0" lvl="0" indent="0">
              <a:buNone/>
            </a:pPr>
            <a:endParaRPr lang="en-US" sz="2400" dirty="0">
              <a:solidFill>
                <a:srgbClr val="004065"/>
              </a:solidFill>
              <a:latin typeface="Century Gothic" panose="020B0502020202020204" pitchFamily="34" charset="0"/>
            </a:endParaRPr>
          </a:p>
          <a:p>
            <a:pPr marL="0" lvl="0" indent="0">
              <a:buNone/>
            </a:pPr>
            <a:r>
              <a:rPr lang="en-US" sz="2400" dirty="0">
                <a:solidFill>
                  <a:srgbClr val="004065"/>
                </a:solidFill>
                <a:latin typeface="Century Gothic" panose="020B0502020202020204" pitchFamily="34" charset="0"/>
              </a:rPr>
              <a:t>Create an online newsroom</a:t>
            </a:r>
          </a:p>
          <a:p>
            <a:pPr marL="0" lvl="0" indent="0">
              <a:buNone/>
            </a:pPr>
            <a:endParaRPr lang="en-US" sz="2400" dirty="0">
              <a:solidFill>
                <a:srgbClr val="004065"/>
              </a:solidFill>
              <a:latin typeface="Century Gothic" panose="020B0502020202020204" pitchFamily="34" charset="0"/>
            </a:endParaRPr>
          </a:p>
          <a:p>
            <a:pPr marL="0" lvl="0" indent="0">
              <a:buNone/>
            </a:pPr>
            <a:r>
              <a:rPr lang="en-US" sz="2400" dirty="0">
                <a:solidFill>
                  <a:srgbClr val="004065"/>
                </a:solidFill>
                <a:latin typeface="Century Gothic" panose="020B0502020202020204" pitchFamily="34" charset="0"/>
              </a:rPr>
              <a:t>Produce a press release</a:t>
            </a:r>
          </a:p>
          <a:p>
            <a:pPr marL="0" indent="0">
              <a:buNone/>
            </a:pPr>
            <a:endParaRPr lang="en-US" sz="2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Tree>
    <p:extLst>
      <p:ext uri="{BB962C8B-B14F-4D97-AF65-F5344CB8AC3E}">
        <p14:creationId xmlns:p14="http://schemas.microsoft.com/office/powerpoint/2010/main" val="33465636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6324600" cy="1143000"/>
          </a:xfrm>
        </p:spPr>
        <p:txBody>
          <a:bodyPr>
            <a:normAutofit fontScale="90000"/>
          </a:bodyPr>
          <a:lstStyle/>
          <a:p>
            <a:pPr algn="l"/>
            <a:r>
              <a:rPr lang="en-US" b="1" dirty="0">
                <a:solidFill>
                  <a:schemeClr val="bg1"/>
                </a:solidFill>
                <a:latin typeface="Century Gothic" panose="020B0502020202020204" pitchFamily="34" charset="0"/>
              </a:rPr>
              <a:t>Journalists’ Preferences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7" name="TextBox 6"/>
          <p:cNvSpPr txBox="1"/>
          <p:nvPr/>
        </p:nvSpPr>
        <p:spPr>
          <a:xfrm>
            <a:off x="4511512" y="6324600"/>
            <a:ext cx="4327688" cy="253916"/>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Business Wire. 2014.</a:t>
            </a:r>
          </a:p>
        </p:txBody>
      </p:sp>
      <p:pic>
        <p:nvPicPr>
          <p:cNvPr id="8" name="Picture 7">
            <a:hlinkClick r:id="rId4"/>
          </p:cNvPr>
          <p:cNvPicPr/>
          <p:nvPr/>
        </p:nvPicPr>
        <p:blipFill rotWithShape="1">
          <a:blip r:embed="rId5">
            <a:extLst>
              <a:ext uri="{28A0092B-C50C-407E-A947-70E740481C1C}">
                <a14:useLocalDpi xmlns:a14="http://schemas.microsoft.com/office/drawing/2010/main" val="0"/>
              </a:ext>
            </a:extLst>
          </a:blip>
          <a:srcRect b="42137"/>
          <a:stretch/>
        </p:blipFill>
        <p:spPr bwMode="auto">
          <a:xfrm>
            <a:off x="685800" y="1295400"/>
            <a:ext cx="7848600" cy="4572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086591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6324600" cy="1143000"/>
          </a:xfrm>
        </p:spPr>
        <p:txBody>
          <a:bodyPr>
            <a:normAutofit fontScale="90000"/>
          </a:bodyPr>
          <a:lstStyle/>
          <a:p>
            <a:pPr algn="l"/>
            <a:r>
              <a:rPr lang="en-US" b="1" dirty="0">
                <a:solidFill>
                  <a:schemeClr val="bg1"/>
                </a:solidFill>
                <a:latin typeface="Century Gothic" panose="020B0502020202020204" pitchFamily="34" charset="0"/>
              </a:rPr>
              <a:t>Journalists’ Preferences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7" name="TextBox 6"/>
          <p:cNvSpPr txBox="1"/>
          <p:nvPr/>
        </p:nvSpPr>
        <p:spPr>
          <a:xfrm>
            <a:off x="4511512" y="6324600"/>
            <a:ext cx="4327688" cy="253916"/>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Business Wire. 2014.</a:t>
            </a:r>
          </a:p>
        </p:txBody>
      </p:sp>
      <p:sp>
        <p:nvSpPr>
          <p:cNvPr id="12" name="TextBox 11"/>
          <p:cNvSpPr txBox="1"/>
          <p:nvPr/>
        </p:nvSpPr>
        <p:spPr>
          <a:xfrm>
            <a:off x="838200" y="1066800"/>
            <a:ext cx="7848600" cy="646331"/>
          </a:xfrm>
          <a:prstGeom prst="rect">
            <a:avLst/>
          </a:prstGeom>
          <a:noFill/>
        </p:spPr>
        <p:txBody>
          <a:bodyPr wrap="square" rtlCol="0">
            <a:spAutoFit/>
          </a:bodyPr>
          <a:lstStyle/>
          <a:p>
            <a:pPr algn="ctr"/>
            <a:r>
              <a:rPr lang="en-US" dirty="0">
                <a:solidFill>
                  <a:srgbClr val="004065"/>
                </a:solidFill>
                <a:latin typeface="Century Gothic" panose="020B0502020202020204" pitchFamily="34" charset="0"/>
              </a:rPr>
              <a:t>What is your preferred method for receiving breaking news from an organization?</a:t>
            </a:r>
          </a:p>
        </p:txBody>
      </p:sp>
      <p:graphicFrame>
        <p:nvGraphicFramePr>
          <p:cNvPr id="4" name="Chart 3"/>
          <p:cNvGraphicFramePr/>
          <p:nvPr/>
        </p:nvGraphicFramePr>
        <p:xfrm>
          <a:off x="317205" y="1991833"/>
          <a:ext cx="8534400" cy="447035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20325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6324600" cy="1143000"/>
          </a:xfrm>
        </p:spPr>
        <p:txBody>
          <a:bodyPr>
            <a:normAutofit fontScale="90000"/>
          </a:bodyPr>
          <a:lstStyle/>
          <a:p>
            <a:pPr algn="l"/>
            <a:r>
              <a:rPr lang="en-US" b="1" dirty="0">
                <a:solidFill>
                  <a:schemeClr val="bg1"/>
                </a:solidFill>
                <a:latin typeface="Century Gothic" panose="020B0502020202020204" pitchFamily="34" charset="0"/>
              </a:rPr>
              <a:t>Journalists’ Preferences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7" name="TextBox 6"/>
          <p:cNvSpPr txBox="1"/>
          <p:nvPr/>
        </p:nvSpPr>
        <p:spPr>
          <a:xfrm>
            <a:off x="4511512" y="6324600"/>
            <a:ext cx="4327688" cy="253916"/>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Business Wire. 2014.</a:t>
            </a:r>
          </a:p>
        </p:txBody>
      </p:sp>
      <p:sp>
        <p:nvSpPr>
          <p:cNvPr id="10" name="TextBox 9"/>
          <p:cNvSpPr txBox="1"/>
          <p:nvPr/>
        </p:nvSpPr>
        <p:spPr>
          <a:xfrm>
            <a:off x="685800" y="1030069"/>
            <a:ext cx="8001000" cy="369332"/>
          </a:xfrm>
          <a:prstGeom prst="rect">
            <a:avLst/>
          </a:prstGeom>
          <a:noFill/>
        </p:spPr>
        <p:txBody>
          <a:bodyPr wrap="square" rtlCol="0">
            <a:spAutoFit/>
          </a:bodyPr>
          <a:lstStyle/>
          <a:p>
            <a:pPr algn="ctr"/>
            <a:r>
              <a:rPr lang="en-US" dirty="0">
                <a:solidFill>
                  <a:srgbClr val="004065"/>
                </a:solidFill>
                <a:latin typeface="Century Gothic" panose="020B0502020202020204" pitchFamily="34" charset="0"/>
              </a:rPr>
              <a:t>Where do you look when researching an organization? </a:t>
            </a:r>
          </a:p>
        </p:txBody>
      </p:sp>
      <p:graphicFrame>
        <p:nvGraphicFramePr>
          <p:cNvPr id="8" name="Chart 7"/>
          <p:cNvGraphicFramePr/>
          <p:nvPr/>
        </p:nvGraphicFramePr>
        <p:xfrm>
          <a:off x="381000" y="1535921"/>
          <a:ext cx="8610600" cy="469659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631733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6324600" cy="1143000"/>
          </a:xfrm>
        </p:spPr>
        <p:txBody>
          <a:bodyPr>
            <a:normAutofit fontScale="90000"/>
          </a:bodyPr>
          <a:lstStyle/>
          <a:p>
            <a:pPr algn="l"/>
            <a:r>
              <a:rPr lang="en-US" b="1" dirty="0">
                <a:solidFill>
                  <a:schemeClr val="bg1"/>
                </a:solidFill>
                <a:latin typeface="Century Gothic" panose="020B0502020202020204" pitchFamily="34" charset="0"/>
              </a:rPr>
              <a:t>Journalists’ Preferences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7" name="TextBox 6"/>
          <p:cNvSpPr txBox="1"/>
          <p:nvPr/>
        </p:nvSpPr>
        <p:spPr>
          <a:xfrm>
            <a:off x="4511512" y="6324600"/>
            <a:ext cx="4327688" cy="253916"/>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Business Wire. 2014.</a:t>
            </a:r>
          </a:p>
        </p:txBody>
      </p:sp>
      <p:sp>
        <p:nvSpPr>
          <p:cNvPr id="9" name="TextBox 8"/>
          <p:cNvSpPr txBox="1"/>
          <p:nvPr/>
        </p:nvSpPr>
        <p:spPr>
          <a:xfrm>
            <a:off x="838200" y="1066800"/>
            <a:ext cx="7848600" cy="646331"/>
          </a:xfrm>
          <a:prstGeom prst="rect">
            <a:avLst/>
          </a:prstGeom>
          <a:noFill/>
        </p:spPr>
        <p:txBody>
          <a:bodyPr wrap="square" rtlCol="0">
            <a:spAutoFit/>
          </a:bodyPr>
          <a:lstStyle/>
          <a:p>
            <a:pPr algn="ctr"/>
            <a:r>
              <a:rPr lang="en-US" dirty="0">
                <a:solidFill>
                  <a:srgbClr val="004065"/>
                </a:solidFill>
                <a:latin typeface="Century Gothic" panose="020B0502020202020204" pitchFamily="34" charset="0"/>
              </a:rPr>
              <a:t>Which social media network do you use primarily for work-related research and activities?</a:t>
            </a:r>
          </a:p>
        </p:txBody>
      </p:sp>
      <p:graphicFrame>
        <p:nvGraphicFramePr>
          <p:cNvPr id="4" name="Chart 3"/>
          <p:cNvGraphicFramePr/>
          <p:nvPr/>
        </p:nvGraphicFramePr>
        <p:xfrm>
          <a:off x="838200" y="1691866"/>
          <a:ext cx="8245978" cy="425586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472018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6324600" cy="1143000"/>
          </a:xfrm>
        </p:spPr>
        <p:txBody>
          <a:bodyPr>
            <a:normAutofit fontScale="90000"/>
          </a:bodyPr>
          <a:lstStyle/>
          <a:p>
            <a:pPr algn="l"/>
            <a:r>
              <a:rPr lang="en-US" b="1" dirty="0">
                <a:solidFill>
                  <a:schemeClr val="bg1"/>
                </a:solidFill>
                <a:latin typeface="Century Gothic" panose="020B0502020202020204" pitchFamily="34" charset="0"/>
              </a:rPr>
              <a:t>Journalists’ Preferences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7" name="TextBox 6"/>
          <p:cNvSpPr txBox="1"/>
          <p:nvPr/>
        </p:nvSpPr>
        <p:spPr>
          <a:xfrm>
            <a:off x="4511512" y="6324600"/>
            <a:ext cx="4327688" cy="253916"/>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Business Wire. 2014.</a:t>
            </a:r>
          </a:p>
        </p:txBody>
      </p:sp>
      <p:sp>
        <p:nvSpPr>
          <p:cNvPr id="8" name="TextBox 7"/>
          <p:cNvSpPr txBox="1"/>
          <p:nvPr/>
        </p:nvSpPr>
        <p:spPr>
          <a:xfrm>
            <a:off x="381000" y="1134070"/>
            <a:ext cx="8458200" cy="646331"/>
          </a:xfrm>
          <a:prstGeom prst="rect">
            <a:avLst/>
          </a:prstGeom>
          <a:noFill/>
        </p:spPr>
        <p:txBody>
          <a:bodyPr wrap="square" rtlCol="0">
            <a:spAutoFit/>
          </a:bodyPr>
          <a:lstStyle/>
          <a:p>
            <a:pPr algn="ctr"/>
            <a:r>
              <a:rPr lang="en-US" dirty="0">
                <a:solidFill>
                  <a:srgbClr val="004065"/>
                </a:solidFill>
                <a:latin typeface="Century Gothic" panose="020B0502020202020204" pitchFamily="34" charset="0"/>
              </a:rPr>
              <a:t>When did you last use (viewed, referenced, sourced or gathered) information from a press release to put a news item together?</a:t>
            </a:r>
          </a:p>
        </p:txBody>
      </p:sp>
      <p:graphicFrame>
        <p:nvGraphicFramePr>
          <p:cNvPr id="3" name="Chart 2"/>
          <p:cNvGraphicFramePr/>
          <p:nvPr/>
        </p:nvGraphicFramePr>
        <p:xfrm>
          <a:off x="609600" y="1905000"/>
          <a:ext cx="7588576" cy="461319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525061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6324600" cy="1143000"/>
          </a:xfrm>
        </p:spPr>
        <p:txBody>
          <a:bodyPr>
            <a:normAutofit fontScale="90000"/>
          </a:bodyPr>
          <a:lstStyle/>
          <a:p>
            <a:pPr algn="l"/>
            <a:r>
              <a:rPr lang="en-US" b="1" dirty="0">
                <a:solidFill>
                  <a:schemeClr val="bg1"/>
                </a:solidFill>
                <a:latin typeface="Century Gothic" panose="020B0502020202020204" pitchFamily="34" charset="0"/>
              </a:rPr>
              <a:t>Journalists’ Preferences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7" name="TextBox 6"/>
          <p:cNvSpPr txBox="1"/>
          <p:nvPr/>
        </p:nvSpPr>
        <p:spPr>
          <a:xfrm>
            <a:off x="4511512" y="6324600"/>
            <a:ext cx="4327688" cy="253916"/>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Business Wire. 2014.</a:t>
            </a:r>
          </a:p>
        </p:txBody>
      </p:sp>
      <p:graphicFrame>
        <p:nvGraphicFramePr>
          <p:cNvPr id="3" name="Chart 2"/>
          <p:cNvGraphicFramePr/>
          <p:nvPr/>
        </p:nvGraphicFramePr>
        <p:xfrm>
          <a:off x="457200" y="1609720"/>
          <a:ext cx="8382000" cy="4622800"/>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838200" y="1066800"/>
            <a:ext cx="7848600" cy="646331"/>
          </a:xfrm>
          <a:prstGeom prst="rect">
            <a:avLst/>
          </a:prstGeom>
          <a:noFill/>
        </p:spPr>
        <p:txBody>
          <a:bodyPr wrap="square" rtlCol="0">
            <a:spAutoFit/>
          </a:bodyPr>
          <a:lstStyle/>
          <a:p>
            <a:pPr algn="ctr"/>
            <a:r>
              <a:rPr lang="en-US" dirty="0">
                <a:solidFill>
                  <a:srgbClr val="004065"/>
                </a:solidFill>
                <a:latin typeface="Century Gothic" panose="020B0502020202020204" pitchFamily="34" charset="0"/>
              </a:rPr>
              <a:t>Which type of multimedia elements do you prefer be offered along with a press release?</a:t>
            </a:r>
          </a:p>
        </p:txBody>
      </p:sp>
    </p:spTree>
    <p:extLst>
      <p:ext uri="{BB962C8B-B14F-4D97-AF65-F5344CB8AC3E}">
        <p14:creationId xmlns:p14="http://schemas.microsoft.com/office/powerpoint/2010/main" val="5143223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6324600" cy="1143000"/>
          </a:xfrm>
        </p:spPr>
        <p:txBody>
          <a:bodyPr>
            <a:normAutofit fontScale="90000"/>
          </a:bodyPr>
          <a:lstStyle/>
          <a:p>
            <a:pPr algn="l"/>
            <a:r>
              <a:rPr lang="en-US" b="1" dirty="0">
                <a:solidFill>
                  <a:schemeClr val="bg1"/>
                </a:solidFill>
                <a:latin typeface="Century Gothic" panose="020B0502020202020204" pitchFamily="34" charset="0"/>
              </a:rPr>
              <a:t>Journalists’ Preferences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7" name="TextBox 6"/>
          <p:cNvSpPr txBox="1"/>
          <p:nvPr/>
        </p:nvSpPr>
        <p:spPr>
          <a:xfrm>
            <a:off x="4511512" y="6324600"/>
            <a:ext cx="4327688" cy="253916"/>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Business Wire. 2014; PR Fuel. 2015.</a:t>
            </a:r>
          </a:p>
        </p:txBody>
      </p:sp>
      <p:sp>
        <p:nvSpPr>
          <p:cNvPr id="4" name="TextBox 3"/>
          <p:cNvSpPr txBox="1"/>
          <p:nvPr/>
        </p:nvSpPr>
        <p:spPr>
          <a:xfrm>
            <a:off x="838200" y="1066800"/>
            <a:ext cx="7848600" cy="646331"/>
          </a:xfrm>
          <a:prstGeom prst="rect">
            <a:avLst/>
          </a:prstGeom>
          <a:noFill/>
        </p:spPr>
        <p:txBody>
          <a:bodyPr wrap="square" rtlCol="0">
            <a:spAutoFit/>
          </a:bodyPr>
          <a:lstStyle/>
          <a:p>
            <a:pPr algn="ctr"/>
            <a:r>
              <a:rPr lang="en-US" dirty="0">
                <a:solidFill>
                  <a:srgbClr val="004065"/>
                </a:solidFill>
                <a:latin typeface="Century Gothic" panose="020B0502020202020204" pitchFamily="34" charset="0"/>
              </a:rPr>
              <a:t>Which type of information would you like to see in an online newsroom?</a:t>
            </a:r>
          </a:p>
        </p:txBody>
      </p:sp>
      <p:graphicFrame>
        <p:nvGraphicFramePr>
          <p:cNvPr id="8" name="Chart 7"/>
          <p:cNvGraphicFramePr/>
          <p:nvPr/>
        </p:nvGraphicFramePr>
        <p:xfrm>
          <a:off x="152400" y="1397000"/>
          <a:ext cx="8686800" cy="48355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517488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6324600" cy="1143000"/>
          </a:xfrm>
        </p:spPr>
        <p:txBody>
          <a:bodyPr>
            <a:normAutofit/>
          </a:bodyPr>
          <a:lstStyle/>
          <a:p>
            <a:pPr algn="l"/>
            <a:r>
              <a:rPr lang="en-US" b="1" dirty="0">
                <a:solidFill>
                  <a:schemeClr val="bg1"/>
                </a:solidFill>
                <a:latin typeface="Century Gothic" panose="020B0502020202020204" pitchFamily="34" charset="0"/>
              </a:rPr>
              <a:t>Online Newsroom</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7" name="TextBox 6"/>
          <p:cNvSpPr txBox="1"/>
          <p:nvPr/>
        </p:nvSpPr>
        <p:spPr>
          <a:xfrm>
            <a:off x="4511512" y="6324600"/>
            <a:ext cx="4327688" cy="415498"/>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Business Wire. 2014; Communications Consortium Media Center. 2014; Utah Cancer Action Network. 2015.</a:t>
            </a:r>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1771" y="1165844"/>
            <a:ext cx="2972335" cy="3482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8480" y="888176"/>
            <a:ext cx="2039540" cy="5273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SMHS-DFS.ead.gwu.edu\SMHS\GROUPS\gwci\iStock Images\Comm Training Slide Images\computers and tablet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2133" y="2819400"/>
            <a:ext cx="3856347" cy="2463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106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50158" y="-95250"/>
            <a:ext cx="6324600" cy="1143000"/>
          </a:xfrm>
        </p:spPr>
        <p:txBody>
          <a:bodyPr>
            <a:normAutofit fontScale="90000"/>
          </a:bodyPr>
          <a:lstStyle/>
          <a:p>
            <a:pPr algn="l"/>
            <a:r>
              <a:rPr lang="en-US" b="1" dirty="0">
                <a:solidFill>
                  <a:schemeClr val="bg1"/>
                </a:solidFill>
                <a:latin typeface="Century Gothic" panose="020B0502020202020204" pitchFamily="34" charset="0"/>
              </a:rPr>
              <a:t>Health Communication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9" name="TextBox 8"/>
          <p:cNvSpPr txBox="1"/>
          <p:nvPr/>
        </p:nvSpPr>
        <p:spPr>
          <a:xfrm>
            <a:off x="4511512" y="6324600"/>
            <a:ext cx="4327688" cy="261610"/>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National Cancer Institute. 2004.</a:t>
            </a:r>
          </a:p>
        </p:txBody>
      </p:sp>
      <p:graphicFrame>
        <p:nvGraphicFramePr>
          <p:cNvPr id="4" name="Diagram 3"/>
          <p:cNvGraphicFramePr/>
          <p:nvPr>
            <p:extLst>
              <p:ext uri="{D42A27DB-BD31-4B8C-83A1-F6EECF244321}">
                <p14:modId xmlns:p14="http://schemas.microsoft.com/office/powerpoint/2010/main" val="1759934367"/>
              </p:ext>
            </p:extLst>
          </p:nvPr>
        </p:nvGraphicFramePr>
        <p:xfrm>
          <a:off x="51790" y="1066800"/>
          <a:ext cx="9016010" cy="5029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401759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6324600" cy="1143000"/>
          </a:xfrm>
        </p:spPr>
        <p:txBody>
          <a:bodyPr>
            <a:normAutofit/>
          </a:bodyPr>
          <a:lstStyle/>
          <a:p>
            <a:pPr algn="l"/>
            <a:r>
              <a:rPr lang="en-US" b="1" dirty="0">
                <a:solidFill>
                  <a:schemeClr val="bg1"/>
                </a:solidFill>
                <a:latin typeface="Century Gothic" panose="020B0502020202020204" pitchFamily="34" charset="0"/>
              </a:rPr>
              <a:t>Online Newsroom</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9" name="TextBox 8"/>
          <p:cNvSpPr txBox="1"/>
          <p:nvPr/>
        </p:nvSpPr>
        <p:spPr>
          <a:xfrm>
            <a:off x="3124200" y="6324600"/>
            <a:ext cx="4876800" cy="577081"/>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American </a:t>
            </a:r>
            <a:r>
              <a:rPr lang="en-US" sz="1050">
                <a:solidFill>
                  <a:schemeClr val="bg1">
                    <a:lumMod val="50000"/>
                  </a:schemeClr>
                </a:solidFill>
                <a:latin typeface="Century Gothic" panose="020B0502020202020204" pitchFamily="34" charset="0"/>
              </a:rPr>
              <a:t>Cancer Society, </a:t>
            </a:r>
            <a:r>
              <a:rPr lang="en-US" sz="1050" dirty="0">
                <a:solidFill>
                  <a:schemeClr val="bg1">
                    <a:lumMod val="50000"/>
                  </a:schemeClr>
                </a:solidFill>
                <a:latin typeface="Century Gothic" panose="020B0502020202020204" pitchFamily="34" charset="0"/>
              </a:rPr>
              <a:t>2015; Centers for Disease Control and Prevention. 2015; </a:t>
            </a:r>
            <a:r>
              <a:rPr lang="en-US" sz="1050" dirty="0" err="1">
                <a:solidFill>
                  <a:schemeClr val="bg1">
                    <a:lumMod val="50000"/>
                  </a:schemeClr>
                </a:solidFill>
                <a:latin typeface="Century Gothic" panose="020B0502020202020204" pitchFamily="34" charset="0"/>
              </a:rPr>
              <a:t>Livestrong</a:t>
            </a:r>
            <a:r>
              <a:rPr lang="en-US" sz="1050" dirty="0">
                <a:solidFill>
                  <a:schemeClr val="bg1">
                    <a:lumMod val="50000"/>
                  </a:schemeClr>
                </a:solidFill>
                <a:latin typeface="Century Gothic" panose="020B0502020202020204" pitchFamily="34" charset="0"/>
              </a:rPr>
              <a:t> Foundation. 2015; NASDAW OMS Corporate Solutions. 2014.</a:t>
            </a:r>
          </a:p>
        </p:txBody>
      </p:sp>
      <p:sp>
        <p:nvSpPr>
          <p:cNvPr id="12" name="TextBox 11"/>
          <p:cNvSpPr txBox="1"/>
          <p:nvPr/>
        </p:nvSpPr>
        <p:spPr>
          <a:xfrm>
            <a:off x="4419600" y="1352490"/>
            <a:ext cx="4343400" cy="400110"/>
          </a:xfrm>
          <a:prstGeom prst="rect">
            <a:avLst/>
          </a:prstGeom>
          <a:noFill/>
        </p:spPr>
        <p:txBody>
          <a:bodyPr wrap="square" rtlCol="0">
            <a:spAutoFit/>
          </a:bodyPr>
          <a:lstStyle/>
          <a:p>
            <a:r>
              <a:rPr lang="en-US" sz="2000" dirty="0">
                <a:solidFill>
                  <a:srgbClr val="004065"/>
                </a:solidFill>
                <a:latin typeface="Century Gothic" panose="020B0502020202020204" pitchFamily="34" charset="0"/>
              </a:rPr>
              <a:t>Contact information</a:t>
            </a:r>
          </a:p>
        </p:txBody>
      </p:sp>
      <p:sp>
        <p:nvSpPr>
          <p:cNvPr id="16" name="TextBox 15"/>
          <p:cNvSpPr txBox="1"/>
          <p:nvPr/>
        </p:nvSpPr>
        <p:spPr>
          <a:xfrm>
            <a:off x="4392881" y="1962090"/>
            <a:ext cx="4343400" cy="400110"/>
          </a:xfrm>
          <a:prstGeom prst="rect">
            <a:avLst/>
          </a:prstGeom>
          <a:noFill/>
        </p:spPr>
        <p:txBody>
          <a:bodyPr wrap="square" rtlCol="0">
            <a:spAutoFit/>
          </a:bodyPr>
          <a:lstStyle/>
          <a:p>
            <a:r>
              <a:rPr lang="en-US" sz="2000" dirty="0">
                <a:solidFill>
                  <a:srgbClr val="004065"/>
                </a:solidFill>
                <a:latin typeface="Century Gothic" panose="020B0502020202020204" pitchFamily="34" charset="0"/>
              </a:rPr>
              <a:t>Boilerplate for your organization</a:t>
            </a:r>
          </a:p>
        </p:txBody>
      </p:sp>
      <p:sp>
        <p:nvSpPr>
          <p:cNvPr id="17" name="TextBox 16"/>
          <p:cNvSpPr txBox="1"/>
          <p:nvPr/>
        </p:nvSpPr>
        <p:spPr>
          <a:xfrm>
            <a:off x="4380016" y="2551877"/>
            <a:ext cx="4343400" cy="400110"/>
          </a:xfrm>
          <a:prstGeom prst="rect">
            <a:avLst/>
          </a:prstGeom>
          <a:noFill/>
        </p:spPr>
        <p:txBody>
          <a:bodyPr wrap="square" rtlCol="0">
            <a:spAutoFit/>
          </a:bodyPr>
          <a:lstStyle/>
          <a:p>
            <a:r>
              <a:rPr lang="en-US" sz="2000" dirty="0">
                <a:solidFill>
                  <a:srgbClr val="004065"/>
                </a:solidFill>
                <a:latin typeface="Century Gothic" panose="020B0502020202020204" pitchFamily="34" charset="0"/>
              </a:rPr>
              <a:t>Executive biographies</a:t>
            </a:r>
          </a:p>
        </p:txBody>
      </p:sp>
      <p:sp>
        <p:nvSpPr>
          <p:cNvPr id="19" name="TextBox 18"/>
          <p:cNvSpPr txBox="1"/>
          <p:nvPr/>
        </p:nvSpPr>
        <p:spPr>
          <a:xfrm>
            <a:off x="4419600" y="3152650"/>
            <a:ext cx="4343400" cy="400110"/>
          </a:xfrm>
          <a:prstGeom prst="rect">
            <a:avLst/>
          </a:prstGeom>
          <a:noFill/>
        </p:spPr>
        <p:txBody>
          <a:bodyPr wrap="square" rtlCol="0">
            <a:spAutoFit/>
          </a:bodyPr>
          <a:lstStyle/>
          <a:p>
            <a:r>
              <a:rPr lang="en-US" sz="2000" dirty="0">
                <a:solidFill>
                  <a:srgbClr val="004065"/>
                </a:solidFill>
                <a:latin typeface="Century Gothic" panose="020B0502020202020204" pitchFamily="34" charset="0"/>
              </a:rPr>
              <a:t>High-resolution image gallery</a:t>
            </a:r>
          </a:p>
        </p:txBody>
      </p:sp>
      <p:sp>
        <p:nvSpPr>
          <p:cNvPr id="21" name="TextBox 20"/>
          <p:cNvSpPr txBox="1"/>
          <p:nvPr/>
        </p:nvSpPr>
        <p:spPr>
          <a:xfrm>
            <a:off x="4419600" y="3780405"/>
            <a:ext cx="4343400" cy="400110"/>
          </a:xfrm>
          <a:prstGeom prst="rect">
            <a:avLst/>
          </a:prstGeom>
          <a:noFill/>
        </p:spPr>
        <p:txBody>
          <a:bodyPr wrap="square" rtlCol="0">
            <a:spAutoFit/>
          </a:bodyPr>
          <a:lstStyle/>
          <a:p>
            <a:r>
              <a:rPr lang="en-US" sz="2000" dirty="0">
                <a:solidFill>
                  <a:srgbClr val="004065"/>
                </a:solidFill>
                <a:latin typeface="Century Gothic" panose="020B0502020202020204" pitchFamily="34" charset="0"/>
              </a:rPr>
              <a:t>Infographics</a:t>
            </a:r>
          </a:p>
        </p:txBody>
      </p:sp>
      <p:sp>
        <p:nvSpPr>
          <p:cNvPr id="23" name="TextBox 22"/>
          <p:cNvSpPr txBox="1"/>
          <p:nvPr/>
        </p:nvSpPr>
        <p:spPr>
          <a:xfrm>
            <a:off x="4365627" y="5670160"/>
            <a:ext cx="4343400" cy="400110"/>
          </a:xfrm>
          <a:prstGeom prst="rect">
            <a:avLst/>
          </a:prstGeom>
          <a:noFill/>
        </p:spPr>
        <p:txBody>
          <a:bodyPr wrap="square" rtlCol="0">
            <a:spAutoFit/>
          </a:bodyPr>
          <a:lstStyle/>
          <a:p>
            <a:r>
              <a:rPr lang="en-US" sz="2000" dirty="0">
                <a:solidFill>
                  <a:srgbClr val="004065"/>
                </a:solidFill>
                <a:latin typeface="Century Gothic" panose="020B0502020202020204" pitchFamily="34" charset="0"/>
              </a:rPr>
              <a:t>Factsheets</a:t>
            </a:r>
          </a:p>
        </p:txBody>
      </p:sp>
      <p:pic>
        <p:nvPicPr>
          <p:cNvPr id="1741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0911" y="3622290"/>
            <a:ext cx="1798889" cy="23994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TextBox 28"/>
          <p:cNvSpPr txBox="1"/>
          <p:nvPr/>
        </p:nvSpPr>
        <p:spPr>
          <a:xfrm>
            <a:off x="4365627" y="5105401"/>
            <a:ext cx="4343400" cy="400110"/>
          </a:xfrm>
          <a:prstGeom prst="rect">
            <a:avLst/>
          </a:prstGeom>
          <a:noFill/>
        </p:spPr>
        <p:txBody>
          <a:bodyPr wrap="square" rtlCol="0">
            <a:spAutoFit/>
          </a:bodyPr>
          <a:lstStyle/>
          <a:p>
            <a:r>
              <a:rPr lang="en-US" sz="2000" dirty="0">
                <a:solidFill>
                  <a:srgbClr val="004065"/>
                </a:solidFill>
                <a:latin typeface="Century Gothic" panose="020B0502020202020204" pitchFamily="34" charset="0"/>
              </a:rPr>
              <a:t>Social share buttons</a:t>
            </a:r>
          </a:p>
        </p:txBody>
      </p:sp>
      <p:pic>
        <p:nvPicPr>
          <p:cNvPr id="92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9923" y="989962"/>
            <a:ext cx="3354235" cy="25352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28318" y="3702366"/>
            <a:ext cx="1977202" cy="22393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364161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7188842" cy="1143000"/>
          </a:xfrm>
        </p:spPr>
        <p:txBody>
          <a:bodyPr>
            <a:normAutofit fontScale="90000"/>
          </a:bodyPr>
          <a:lstStyle/>
          <a:p>
            <a:pPr algn="l"/>
            <a:r>
              <a:rPr lang="en-US" b="1" dirty="0">
                <a:solidFill>
                  <a:schemeClr val="bg1"/>
                </a:solidFill>
                <a:latin typeface="Century Gothic" panose="020B0502020202020204" pitchFamily="34" charset="0"/>
              </a:rPr>
              <a:t>Relationships with Journalists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7" name="TextBox 6"/>
          <p:cNvSpPr txBox="1"/>
          <p:nvPr/>
        </p:nvSpPr>
        <p:spPr>
          <a:xfrm>
            <a:off x="4511512" y="6324600"/>
            <a:ext cx="4327688" cy="253916"/>
          </a:xfrm>
          <a:prstGeom prst="rect">
            <a:avLst/>
          </a:prstGeom>
          <a:noFill/>
        </p:spPr>
        <p:txBody>
          <a:bodyPr wrap="square" rtlCol="0">
            <a:spAutoFit/>
          </a:bodyPr>
          <a:lstStyle/>
          <a:p>
            <a:r>
              <a:rPr lang="en-US" sz="1050" dirty="0" err="1">
                <a:solidFill>
                  <a:schemeClr val="bg1">
                    <a:lumMod val="50000"/>
                  </a:schemeClr>
                </a:solidFill>
                <a:latin typeface="Century Gothic" panose="020B0502020202020204" pitchFamily="34" charset="0"/>
              </a:rPr>
              <a:t>Dragilev</a:t>
            </a:r>
            <a:r>
              <a:rPr lang="en-US" sz="1050" dirty="0">
                <a:solidFill>
                  <a:schemeClr val="bg1">
                    <a:lumMod val="50000"/>
                  </a:schemeClr>
                </a:solidFill>
                <a:latin typeface="Century Gothic" panose="020B0502020202020204" pitchFamily="34" charset="0"/>
              </a:rPr>
              <a:t> D. 2012.</a:t>
            </a:r>
          </a:p>
        </p:txBody>
      </p:sp>
      <p:sp>
        <p:nvSpPr>
          <p:cNvPr id="9" name="TextBox 8"/>
          <p:cNvSpPr txBox="1"/>
          <p:nvPr/>
        </p:nvSpPr>
        <p:spPr>
          <a:xfrm>
            <a:off x="1219200" y="1219200"/>
            <a:ext cx="7239000" cy="4154984"/>
          </a:xfrm>
          <a:prstGeom prst="rect">
            <a:avLst/>
          </a:prstGeom>
          <a:noFill/>
        </p:spPr>
        <p:txBody>
          <a:bodyPr wrap="square" rtlCol="0">
            <a:spAutoFit/>
          </a:bodyPr>
          <a:lstStyle/>
          <a:p>
            <a:r>
              <a:rPr lang="en-US" sz="2400" dirty="0">
                <a:solidFill>
                  <a:srgbClr val="004065"/>
                </a:solidFill>
                <a:latin typeface="Century Gothic" panose="020B0502020202020204" pitchFamily="34" charset="0"/>
              </a:rPr>
              <a:t>Most of us decide to pitch journalists right before a product launch or announcement, shooting out a press release and hoping to score great articles. This is the worst thing you can do. Don't expect to pitch someone who doesn’t know you or your product, in the hopes that [the journalist] will understand the story and details just right — all in a few days. Instead, build a strong relationship that benefits both of you — it's the only way you can ensure great news coverage of your product launch.”</a:t>
            </a:r>
          </a:p>
        </p:txBody>
      </p:sp>
      <p:pic>
        <p:nvPicPr>
          <p:cNvPr id="10" name="Picture 2" descr="\\SMHS-DFS.ead.gwu.edu\SMHS\GROUPS\gwci\IStock Images\Comm Slide Images\QuotationMar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987547"/>
            <a:ext cx="880608" cy="697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7687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7188842" cy="1143000"/>
          </a:xfrm>
        </p:spPr>
        <p:txBody>
          <a:bodyPr>
            <a:normAutofit fontScale="90000"/>
          </a:bodyPr>
          <a:lstStyle/>
          <a:p>
            <a:pPr algn="l"/>
            <a:r>
              <a:rPr lang="en-US" b="1" dirty="0">
                <a:solidFill>
                  <a:schemeClr val="bg1"/>
                </a:solidFill>
                <a:latin typeface="Century Gothic" panose="020B0502020202020204" pitchFamily="34" charset="0"/>
              </a:rPr>
              <a:t>Relationships with Journalists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7" name="TextBox 6"/>
          <p:cNvSpPr txBox="1"/>
          <p:nvPr/>
        </p:nvSpPr>
        <p:spPr>
          <a:xfrm>
            <a:off x="2895600" y="6347937"/>
            <a:ext cx="4327688" cy="253916"/>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Schwartz M. 2013.</a:t>
            </a:r>
          </a:p>
        </p:txBody>
      </p:sp>
      <p:sp>
        <p:nvSpPr>
          <p:cNvPr id="11" name="TextBox 10"/>
          <p:cNvSpPr txBox="1"/>
          <p:nvPr/>
        </p:nvSpPr>
        <p:spPr>
          <a:xfrm>
            <a:off x="457200" y="1219200"/>
            <a:ext cx="8458200" cy="400110"/>
          </a:xfrm>
          <a:prstGeom prst="rect">
            <a:avLst/>
          </a:prstGeom>
          <a:noFill/>
        </p:spPr>
        <p:txBody>
          <a:bodyPr wrap="square" rtlCol="0">
            <a:spAutoFit/>
          </a:bodyPr>
          <a:lstStyle/>
          <a:p>
            <a:r>
              <a:rPr lang="en-US" sz="2000" dirty="0">
                <a:solidFill>
                  <a:srgbClr val="004065"/>
                </a:solidFill>
                <a:latin typeface="Century Gothic" panose="020B0502020202020204" pitchFamily="34" charset="0"/>
              </a:rPr>
              <a:t>What are the most important media channels for my campaign?</a:t>
            </a:r>
          </a:p>
        </p:txBody>
      </p:sp>
      <p:sp>
        <p:nvSpPr>
          <p:cNvPr id="12" name="TextBox 11"/>
          <p:cNvSpPr txBox="1"/>
          <p:nvPr/>
        </p:nvSpPr>
        <p:spPr>
          <a:xfrm>
            <a:off x="471055" y="1852551"/>
            <a:ext cx="8458200" cy="400110"/>
          </a:xfrm>
          <a:prstGeom prst="rect">
            <a:avLst/>
          </a:prstGeom>
          <a:noFill/>
        </p:spPr>
        <p:txBody>
          <a:bodyPr wrap="square" rtlCol="0">
            <a:spAutoFit/>
          </a:bodyPr>
          <a:lstStyle/>
          <a:p>
            <a:r>
              <a:rPr lang="en-US" sz="2000" dirty="0">
                <a:solidFill>
                  <a:srgbClr val="004065"/>
                </a:solidFill>
                <a:latin typeface="Century Gothic" panose="020B0502020202020204" pitchFamily="34" charset="0"/>
              </a:rPr>
              <a:t>What reporter is the most respected or read in my health topic?</a:t>
            </a:r>
          </a:p>
        </p:txBody>
      </p:sp>
      <p:sp>
        <p:nvSpPr>
          <p:cNvPr id="13" name="TextBox 12"/>
          <p:cNvSpPr txBox="1"/>
          <p:nvPr/>
        </p:nvSpPr>
        <p:spPr>
          <a:xfrm>
            <a:off x="457200" y="2438400"/>
            <a:ext cx="8458200" cy="400110"/>
          </a:xfrm>
          <a:prstGeom prst="rect">
            <a:avLst/>
          </a:prstGeom>
          <a:noFill/>
        </p:spPr>
        <p:txBody>
          <a:bodyPr wrap="square" rtlCol="0">
            <a:spAutoFit/>
          </a:bodyPr>
          <a:lstStyle/>
          <a:p>
            <a:r>
              <a:rPr lang="en-US" sz="2000" dirty="0">
                <a:solidFill>
                  <a:srgbClr val="004065"/>
                </a:solidFill>
                <a:latin typeface="Century Gothic" panose="020B0502020202020204" pitchFamily="34" charset="0"/>
              </a:rPr>
              <a:t>Who is based in my city or town?</a:t>
            </a:r>
          </a:p>
        </p:txBody>
      </p:sp>
      <p:sp>
        <p:nvSpPr>
          <p:cNvPr id="14" name="TextBox 13"/>
          <p:cNvSpPr txBox="1"/>
          <p:nvPr/>
        </p:nvSpPr>
        <p:spPr>
          <a:xfrm>
            <a:off x="457200" y="2949714"/>
            <a:ext cx="8458200" cy="707886"/>
          </a:xfrm>
          <a:prstGeom prst="rect">
            <a:avLst/>
          </a:prstGeom>
          <a:noFill/>
        </p:spPr>
        <p:txBody>
          <a:bodyPr wrap="square" rtlCol="0">
            <a:spAutoFit/>
          </a:bodyPr>
          <a:lstStyle/>
          <a:p>
            <a:r>
              <a:rPr lang="en-US" sz="2000" dirty="0">
                <a:solidFill>
                  <a:srgbClr val="004065"/>
                </a:solidFill>
                <a:latin typeface="Century Gothic" panose="020B0502020202020204" pitchFamily="34" charset="0"/>
              </a:rPr>
              <a:t>Which reporters are focused on long-term, feature stories versus breaking news?</a:t>
            </a:r>
          </a:p>
        </p:txBody>
      </p:sp>
      <p:pic>
        <p:nvPicPr>
          <p:cNvPr id="1026" name="Picture 2" descr="\\SMHS-DFS.ead.gwu.edu\SMHS\GROUPS\gwci\iStock Images\Comm Training Slide Images\handshak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4675" y="3762918"/>
            <a:ext cx="3710960" cy="2469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4637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7188842" cy="1143000"/>
          </a:xfrm>
        </p:spPr>
        <p:txBody>
          <a:bodyPr>
            <a:normAutofit fontScale="90000"/>
          </a:bodyPr>
          <a:lstStyle/>
          <a:p>
            <a:pPr algn="l"/>
            <a:r>
              <a:rPr lang="en-US" b="1" dirty="0">
                <a:solidFill>
                  <a:schemeClr val="bg1"/>
                </a:solidFill>
                <a:latin typeface="Century Gothic" panose="020B0502020202020204" pitchFamily="34" charset="0"/>
              </a:rPr>
              <a:t>Relationships with Journalists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sp>
        <p:nvSpPr>
          <p:cNvPr id="7" name="TextBox 6"/>
          <p:cNvSpPr txBox="1"/>
          <p:nvPr/>
        </p:nvSpPr>
        <p:spPr>
          <a:xfrm>
            <a:off x="4511512" y="6324600"/>
            <a:ext cx="4327688" cy="253916"/>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Fox Z. 2013; National Cancer Institute. 2015; Working R. 2013. </a:t>
            </a:r>
          </a:p>
        </p:txBody>
      </p:sp>
      <p:sp>
        <p:nvSpPr>
          <p:cNvPr id="15" name="TextBox 14"/>
          <p:cNvSpPr txBox="1"/>
          <p:nvPr/>
        </p:nvSpPr>
        <p:spPr>
          <a:xfrm>
            <a:off x="457200" y="1219200"/>
            <a:ext cx="8458200" cy="400110"/>
          </a:xfrm>
          <a:prstGeom prst="rect">
            <a:avLst/>
          </a:prstGeom>
          <a:noFill/>
        </p:spPr>
        <p:txBody>
          <a:bodyPr wrap="square" rtlCol="0">
            <a:spAutoFit/>
          </a:bodyPr>
          <a:lstStyle/>
          <a:p>
            <a:r>
              <a:rPr lang="en-US" sz="2000" dirty="0">
                <a:solidFill>
                  <a:srgbClr val="004065"/>
                </a:solidFill>
                <a:latin typeface="Century Gothic" panose="020B0502020202020204" pitchFamily="34" charset="0"/>
              </a:rPr>
              <a:t>Cold calling</a:t>
            </a:r>
          </a:p>
        </p:txBody>
      </p:sp>
      <p:sp>
        <p:nvSpPr>
          <p:cNvPr id="16" name="TextBox 15"/>
          <p:cNvSpPr txBox="1"/>
          <p:nvPr/>
        </p:nvSpPr>
        <p:spPr>
          <a:xfrm>
            <a:off x="457200" y="2286000"/>
            <a:ext cx="8458200" cy="400110"/>
          </a:xfrm>
          <a:prstGeom prst="rect">
            <a:avLst/>
          </a:prstGeom>
          <a:noFill/>
        </p:spPr>
        <p:txBody>
          <a:bodyPr wrap="square" rtlCol="0">
            <a:spAutoFit/>
          </a:bodyPr>
          <a:lstStyle/>
          <a:p>
            <a:r>
              <a:rPr lang="en-US" sz="2000" dirty="0">
                <a:solidFill>
                  <a:srgbClr val="004065"/>
                </a:solidFill>
                <a:latin typeface="Century Gothic" panose="020B0502020202020204" pitchFamily="34" charset="0"/>
              </a:rPr>
              <a:t>Asking staff and partners</a:t>
            </a:r>
          </a:p>
        </p:txBody>
      </p:sp>
      <p:sp>
        <p:nvSpPr>
          <p:cNvPr id="17" name="TextBox 16"/>
          <p:cNvSpPr txBox="1"/>
          <p:nvPr/>
        </p:nvSpPr>
        <p:spPr>
          <a:xfrm>
            <a:off x="457200" y="3352800"/>
            <a:ext cx="8458200" cy="400110"/>
          </a:xfrm>
          <a:prstGeom prst="rect">
            <a:avLst/>
          </a:prstGeom>
          <a:noFill/>
        </p:spPr>
        <p:txBody>
          <a:bodyPr wrap="square" rtlCol="0">
            <a:spAutoFit/>
          </a:bodyPr>
          <a:lstStyle/>
          <a:p>
            <a:r>
              <a:rPr lang="en-US" sz="2000" dirty="0">
                <a:solidFill>
                  <a:srgbClr val="004065"/>
                </a:solidFill>
                <a:latin typeface="Century Gothic" panose="020B0502020202020204" pitchFamily="34" charset="0"/>
              </a:rPr>
              <a:t>Networking at similar organizations’ media events</a:t>
            </a:r>
          </a:p>
        </p:txBody>
      </p:sp>
      <p:sp>
        <p:nvSpPr>
          <p:cNvPr id="18" name="TextBox 17"/>
          <p:cNvSpPr txBox="1"/>
          <p:nvPr/>
        </p:nvSpPr>
        <p:spPr>
          <a:xfrm>
            <a:off x="457200" y="4343400"/>
            <a:ext cx="8458200" cy="400110"/>
          </a:xfrm>
          <a:prstGeom prst="rect">
            <a:avLst/>
          </a:prstGeom>
          <a:noFill/>
        </p:spPr>
        <p:txBody>
          <a:bodyPr wrap="square" rtlCol="0">
            <a:spAutoFit/>
          </a:bodyPr>
          <a:lstStyle/>
          <a:p>
            <a:r>
              <a:rPr lang="en-US" sz="2000" dirty="0">
                <a:solidFill>
                  <a:srgbClr val="004065"/>
                </a:solidFill>
                <a:latin typeface="Century Gothic" panose="020B0502020202020204" pitchFamily="34" charset="0"/>
              </a:rPr>
              <a:t>Twitter at-mentions</a:t>
            </a:r>
          </a:p>
        </p:txBody>
      </p:sp>
      <p:sp>
        <p:nvSpPr>
          <p:cNvPr id="19" name="TextBox 18"/>
          <p:cNvSpPr txBox="1"/>
          <p:nvPr/>
        </p:nvSpPr>
        <p:spPr>
          <a:xfrm>
            <a:off x="459179" y="5314890"/>
            <a:ext cx="8458200" cy="400110"/>
          </a:xfrm>
          <a:prstGeom prst="rect">
            <a:avLst/>
          </a:prstGeom>
          <a:noFill/>
        </p:spPr>
        <p:txBody>
          <a:bodyPr wrap="square" rtlCol="0">
            <a:spAutoFit/>
          </a:bodyPr>
          <a:lstStyle/>
          <a:p>
            <a:r>
              <a:rPr lang="en-US" sz="2000" dirty="0">
                <a:solidFill>
                  <a:srgbClr val="004065"/>
                </a:solidFill>
                <a:latin typeface="Century Gothic" panose="020B0502020202020204" pitchFamily="34" charset="0"/>
              </a:rPr>
              <a:t>LinkedIn messages</a:t>
            </a:r>
          </a:p>
        </p:txBody>
      </p:sp>
      <p:pic>
        <p:nvPicPr>
          <p:cNvPr id="3074" name="Picture 2" descr="\\SMHS-DFS.ead.gwu.edu\SMHS\GROUPS\gwci\iStock Images\Comm Training Slide Images\woman on phone at comput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3836298"/>
            <a:ext cx="3349752" cy="2229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4329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7188842" cy="1143000"/>
          </a:xfrm>
        </p:spPr>
        <p:txBody>
          <a:bodyPr>
            <a:normAutofit fontScale="90000"/>
          </a:bodyPr>
          <a:lstStyle/>
          <a:p>
            <a:pPr algn="l"/>
            <a:r>
              <a:rPr lang="en-US" b="1" dirty="0">
                <a:solidFill>
                  <a:schemeClr val="bg1"/>
                </a:solidFill>
                <a:latin typeface="Century Gothic" panose="020B0502020202020204" pitchFamily="34" charset="0"/>
              </a:rPr>
              <a:t>Relationships with Journalists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graphicFrame>
        <p:nvGraphicFramePr>
          <p:cNvPr id="3" name="Diagram 2"/>
          <p:cNvGraphicFramePr/>
          <p:nvPr/>
        </p:nvGraphicFramePr>
        <p:xfrm>
          <a:off x="152400" y="952500"/>
          <a:ext cx="8686800" cy="52197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TextBox 13"/>
          <p:cNvSpPr txBox="1"/>
          <p:nvPr/>
        </p:nvSpPr>
        <p:spPr>
          <a:xfrm>
            <a:off x="2762992" y="6312311"/>
            <a:ext cx="4327688" cy="253916"/>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National Cancer Institute. 2015.</a:t>
            </a:r>
          </a:p>
        </p:txBody>
      </p:sp>
    </p:spTree>
    <p:extLst>
      <p:ext uri="{BB962C8B-B14F-4D97-AF65-F5344CB8AC3E}">
        <p14:creationId xmlns:p14="http://schemas.microsoft.com/office/powerpoint/2010/main" val="7380169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7188842" cy="1143000"/>
          </a:xfrm>
        </p:spPr>
        <p:txBody>
          <a:bodyPr>
            <a:normAutofit fontScale="90000"/>
          </a:bodyPr>
          <a:lstStyle/>
          <a:p>
            <a:pPr algn="l"/>
            <a:r>
              <a:rPr lang="en-US" b="1" dirty="0">
                <a:solidFill>
                  <a:schemeClr val="bg1"/>
                </a:solidFill>
                <a:latin typeface="Century Gothic" panose="020B0502020202020204" pitchFamily="34" charset="0"/>
              </a:rPr>
              <a:t>Relationships with Journalists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graphicFrame>
        <p:nvGraphicFramePr>
          <p:cNvPr id="3" name="Diagram 2"/>
          <p:cNvGraphicFramePr/>
          <p:nvPr/>
        </p:nvGraphicFramePr>
        <p:xfrm>
          <a:off x="236517" y="1143000"/>
          <a:ext cx="8915400" cy="3200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TextBox 13"/>
          <p:cNvSpPr txBox="1"/>
          <p:nvPr/>
        </p:nvSpPr>
        <p:spPr>
          <a:xfrm>
            <a:off x="2762992" y="6312311"/>
            <a:ext cx="4327688" cy="253916"/>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National Cancer Institute. 2015.</a:t>
            </a:r>
          </a:p>
        </p:txBody>
      </p:sp>
      <p:pic>
        <p:nvPicPr>
          <p:cNvPr id="8" name="Picture 2" descr="\\SMHS-DFS.ead.gwu.edu\SMHS\GROUPS\gwci\iStock Images\Comm Training Slide Images\press conference microphones.jpg"/>
          <p:cNvPicPr>
            <a:picLocks noChangeAspect="1" noChangeArrowheads="1"/>
          </p:cNvPicPr>
          <p:nvPr/>
        </p:nvPicPr>
        <p:blipFill rotWithShape="1">
          <a:blip r:embed="rId9">
            <a:extLst>
              <a:ext uri="{28A0092B-C50C-407E-A947-70E740481C1C}">
                <a14:useLocalDpi xmlns:a14="http://schemas.microsoft.com/office/drawing/2010/main" val="0"/>
              </a:ext>
            </a:extLst>
          </a:blip>
          <a:srcRect t="38581"/>
          <a:stretch/>
        </p:blipFill>
        <p:spPr bwMode="auto">
          <a:xfrm>
            <a:off x="3523575" y="3947109"/>
            <a:ext cx="5315625" cy="2172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789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7188842" cy="1143000"/>
          </a:xfrm>
        </p:spPr>
        <p:txBody>
          <a:bodyPr>
            <a:normAutofit fontScale="90000"/>
          </a:bodyPr>
          <a:lstStyle/>
          <a:p>
            <a:pPr algn="l"/>
            <a:r>
              <a:rPr lang="en-US" b="1" dirty="0">
                <a:solidFill>
                  <a:schemeClr val="bg1"/>
                </a:solidFill>
                <a:latin typeface="Century Gothic" panose="020B0502020202020204" pitchFamily="34" charset="0"/>
              </a:rPr>
              <a:t>Relationships with Journalists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graphicFrame>
        <p:nvGraphicFramePr>
          <p:cNvPr id="3" name="Diagram 2"/>
          <p:cNvGraphicFramePr/>
          <p:nvPr/>
        </p:nvGraphicFramePr>
        <p:xfrm>
          <a:off x="152400" y="952500"/>
          <a:ext cx="6096000" cy="49911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TextBox 13"/>
          <p:cNvSpPr txBox="1"/>
          <p:nvPr/>
        </p:nvSpPr>
        <p:spPr>
          <a:xfrm>
            <a:off x="2762992" y="6312311"/>
            <a:ext cx="4327688" cy="253916"/>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National Cancer Institute. 2015.</a:t>
            </a:r>
          </a:p>
        </p:txBody>
      </p:sp>
      <p:pic>
        <p:nvPicPr>
          <p:cNvPr id="5122" name="Picture 2" descr="\\SMHS-DFS.ead.gwu.edu\SMHS\GROUPS\gwci\iStock Images\Comm Training Slide Images\standing on a soap box.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00800" y="2014917"/>
            <a:ext cx="2656912" cy="4008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2887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7188842" cy="1143000"/>
          </a:xfrm>
        </p:spPr>
        <p:txBody>
          <a:bodyPr>
            <a:normAutofit fontScale="90000"/>
          </a:bodyPr>
          <a:lstStyle/>
          <a:p>
            <a:pPr algn="l"/>
            <a:r>
              <a:rPr lang="en-US" b="1" dirty="0">
                <a:solidFill>
                  <a:schemeClr val="bg1"/>
                </a:solidFill>
                <a:latin typeface="Century Gothic" panose="020B0502020202020204" pitchFamily="34" charset="0"/>
              </a:rPr>
              <a:t>Relationships with Journalists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graphicFrame>
        <p:nvGraphicFramePr>
          <p:cNvPr id="3" name="Diagram 2"/>
          <p:cNvGraphicFramePr/>
          <p:nvPr/>
        </p:nvGraphicFramePr>
        <p:xfrm>
          <a:off x="152400" y="952500"/>
          <a:ext cx="8686800" cy="30861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TextBox 13"/>
          <p:cNvSpPr txBox="1"/>
          <p:nvPr/>
        </p:nvSpPr>
        <p:spPr>
          <a:xfrm>
            <a:off x="2762992" y="6312311"/>
            <a:ext cx="4327688" cy="253916"/>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National Cancer Institute. 2015.</a:t>
            </a:r>
          </a:p>
        </p:txBody>
      </p:sp>
      <p:pic>
        <p:nvPicPr>
          <p:cNvPr id="6146" name="Picture 2" descr="\\SMHS-DFS.ead.gwu.edu\SMHS\GROUPS\gwci\iStock Images\Comm Training Slide Images\calculator business analysi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05400" y="3783971"/>
            <a:ext cx="3509962" cy="2335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1546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7188842" cy="1143000"/>
          </a:xfrm>
        </p:spPr>
        <p:txBody>
          <a:bodyPr>
            <a:normAutofit fontScale="90000"/>
          </a:bodyPr>
          <a:lstStyle/>
          <a:p>
            <a:pPr algn="l"/>
            <a:r>
              <a:rPr lang="en-US" b="1" dirty="0">
                <a:solidFill>
                  <a:schemeClr val="bg1"/>
                </a:solidFill>
                <a:latin typeface="Century Gothic" panose="020B0502020202020204" pitchFamily="34" charset="0"/>
              </a:rPr>
              <a:t>Relationships with Journalists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graphicFrame>
        <p:nvGraphicFramePr>
          <p:cNvPr id="13" name="Diagram 12"/>
          <p:cNvGraphicFramePr/>
          <p:nvPr/>
        </p:nvGraphicFramePr>
        <p:xfrm>
          <a:off x="228600" y="990600"/>
          <a:ext cx="8602683" cy="26662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TextBox 13"/>
          <p:cNvSpPr txBox="1"/>
          <p:nvPr/>
        </p:nvSpPr>
        <p:spPr>
          <a:xfrm>
            <a:off x="2762992" y="6312311"/>
            <a:ext cx="4327688" cy="253916"/>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National Cancer Institute. 2015.</a:t>
            </a:r>
          </a:p>
        </p:txBody>
      </p:sp>
      <p:pic>
        <p:nvPicPr>
          <p:cNvPr id="7170" name="Picture 2" descr="\\SMHS-DFS.ead.gwu.edu\SMHS\GROUPS\gwci\iStock Images\Comm Training Slide Images\businesswoman explaining graph.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58602" y="3124200"/>
            <a:ext cx="4456760" cy="2965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695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 y="76200"/>
            <a:ext cx="8198177" cy="800100"/>
          </a:xfrm>
          <a:prstGeom prst="homePlate">
            <a:avLst/>
          </a:prstGeom>
          <a:solidFill>
            <a:srgbClr val="0096D6"/>
          </a:solidFill>
          <a:ln>
            <a:solidFill>
              <a:srgbClr val="0096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158" y="-95250"/>
            <a:ext cx="7188842" cy="1143000"/>
          </a:xfrm>
        </p:spPr>
        <p:txBody>
          <a:bodyPr>
            <a:normAutofit fontScale="90000"/>
          </a:bodyPr>
          <a:lstStyle/>
          <a:p>
            <a:pPr algn="l"/>
            <a:r>
              <a:rPr lang="en-US" b="1" dirty="0">
                <a:solidFill>
                  <a:schemeClr val="bg1"/>
                </a:solidFill>
                <a:latin typeface="Century Gothic" panose="020B0502020202020204" pitchFamily="34" charset="0"/>
              </a:rPr>
              <a:t>Relationships with Journalists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3" y="6232520"/>
            <a:ext cx="2699327" cy="571358"/>
          </a:xfrm>
          <a:prstGeom prst="rect">
            <a:avLst/>
          </a:prstGeom>
        </p:spPr>
      </p:pic>
      <p:graphicFrame>
        <p:nvGraphicFramePr>
          <p:cNvPr id="13" name="Diagram 12"/>
          <p:cNvGraphicFramePr/>
          <p:nvPr/>
        </p:nvGraphicFramePr>
        <p:xfrm>
          <a:off x="228600" y="990600"/>
          <a:ext cx="8602683" cy="2819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TextBox 13"/>
          <p:cNvSpPr txBox="1"/>
          <p:nvPr/>
        </p:nvSpPr>
        <p:spPr>
          <a:xfrm>
            <a:off x="2762992" y="6312311"/>
            <a:ext cx="4327688" cy="253916"/>
          </a:xfrm>
          <a:prstGeom prst="rect">
            <a:avLst/>
          </a:prstGeom>
          <a:noFill/>
        </p:spPr>
        <p:txBody>
          <a:bodyPr wrap="square" rtlCol="0">
            <a:spAutoFit/>
          </a:bodyPr>
          <a:lstStyle/>
          <a:p>
            <a:r>
              <a:rPr lang="en-US" sz="1050" dirty="0">
                <a:solidFill>
                  <a:schemeClr val="bg1">
                    <a:lumMod val="50000"/>
                  </a:schemeClr>
                </a:solidFill>
                <a:latin typeface="Century Gothic" panose="020B0502020202020204" pitchFamily="34" charset="0"/>
              </a:rPr>
              <a:t>National Cancer Institute. 2015.</a:t>
            </a:r>
          </a:p>
        </p:txBody>
      </p:sp>
      <p:pic>
        <p:nvPicPr>
          <p:cNvPr id="37890"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41078" y="3690937"/>
            <a:ext cx="4285003" cy="2405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95312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3553</TotalTime>
  <Words>23346</Words>
  <Application>Microsoft Office PowerPoint</Application>
  <PresentationFormat>On-screen Show (4:3)</PresentationFormat>
  <Paragraphs>1533</Paragraphs>
  <Slides>115</Slides>
  <Notes>114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115</vt:i4>
      </vt:variant>
    </vt:vector>
  </HeadingPairs>
  <TitlesOfParts>
    <vt:vector size="123" baseType="lpstr">
      <vt:lpstr>Aptos</vt:lpstr>
      <vt:lpstr>Aptos Display</vt:lpstr>
      <vt:lpstr>Arial</vt:lpstr>
      <vt:lpstr>Calibri</vt:lpstr>
      <vt:lpstr>Century Gothic</vt:lpstr>
      <vt:lpstr>Symbol</vt:lpstr>
      <vt:lpstr>Office Theme</vt:lpstr>
      <vt:lpstr>1_Office Theme</vt:lpstr>
      <vt:lpstr>PowerPoint Presentation</vt:lpstr>
      <vt:lpstr>Media Planning and  Media Relations </vt:lpstr>
      <vt:lpstr>Acknowledgments</vt:lpstr>
      <vt:lpstr>Competency </vt:lpstr>
      <vt:lpstr>Learning Objectives </vt:lpstr>
      <vt:lpstr>Communication</vt:lpstr>
      <vt:lpstr>Communication</vt:lpstr>
      <vt:lpstr>Health Communication</vt:lpstr>
      <vt:lpstr>Health Communication</vt:lpstr>
      <vt:lpstr>Case Study </vt:lpstr>
      <vt:lpstr>Health Communication</vt:lpstr>
      <vt:lpstr>Social Marketing</vt:lpstr>
      <vt:lpstr>Case Study </vt:lpstr>
      <vt:lpstr>Social Marketing</vt:lpstr>
      <vt:lpstr>Social Marketing</vt:lpstr>
      <vt:lpstr>Social Marketing</vt:lpstr>
      <vt:lpstr>Social Marketing</vt:lpstr>
      <vt:lpstr>Media Advocacy</vt:lpstr>
      <vt:lpstr>Media Advocacy</vt:lpstr>
      <vt:lpstr>Check Point </vt:lpstr>
      <vt:lpstr>Conclusion</vt:lpstr>
      <vt:lpstr>Resources</vt:lpstr>
      <vt:lpstr>PowerPoint Presentation</vt:lpstr>
      <vt:lpstr>Media Planning and  Media Relations </vt:lpstr>
      <vt:lpstr>Acknowledgments</vt:lpstr>
      <vt:lpstr>Competency </vt:lpstr>
      <vt:lpstr>Learning Objectives </vt:lpstr>
      <vt:lpstr>Audience</vt:lpstr>
      <vt:lpstr>Defining Health Literacy</vt:lpstr>
      <vt:lpstr>Health Literacy</vt:lpstr>
      <vt:lpstr>Health Literacy</vt:lpstr>
      <vt:lpstr>Health Literacy</vt:lpstr>
      <vt:lpstr>Health Literacy</vt:lpstr>
      <vt:lpstr>Messaging</vt:lpstr>
      <vt:lpstr>Messaging</vt:lpstr>
      <vt:lpstr>Messaging</vt:lpstr>
      <vt:lpstr>Media Literacy</vt:lpstr>
      <vt:lpstr>Defining Media Literacy</vt:lpstr>
      <vt:lpstr>Media Literacy and Technology </vt:lpstr>
      <vt:lpstr>Case Study </vt:lpstr>
      <vt:lpstr>Case Study </vt:lpstr>
      <vt:lpstr>Conclusion</vt:lpstr>
      <vt:lpstr>Resources</vt:lpstr>
      <vt:lpstr>PowerPoint Presentation</vt:lpstr>
      <vt:lpstr>Media Planning and  Media Relations </vt:lpstr>
      <vt:lpstr>Acknowledgments</vt:lpstr>
      <vt:lpstr>Competency </vt:lpstr>
      <vt:lpstr>Learning Objectives </vt:lpstr>
      <vt:lpstr>Strategic Planning</vt:lpstr>
      <vt:lpstr>Strategic Planning</vt:lpstr>
      <vt:lpstr>Types of Plans</vt:lpstr>
      <vt:lpstr>Communication Plan</vt:lpstr>
      <vt:lpstr>PESO Model</vt:lpstr>
      <vt:lpstr>Media Plan</vt:lpstr>
      <vt:lpstr>Health Issues and Problems</vt:lpstr>
      <vt:lpstr>Health Issues and Problems</vt:lpstr>
      <vt:lpstr>Theories of Communication</vt:lpstr>
      <vt:lpstr>Health, Behavioral and Communication Objectives</vt:lpstr>
      <vt:lpstr>S.M.A.R.T. Objectives</vt:lpstr>
      <vt:lpstr>S.M.A.R.T. Objectives</vt:lpstr>
      <vt:lpstr>Check Point</vt:lpstr>
      <vt:lpstr>Check Point</vt:lpstr>
      <vt:lpstr>Check Point</vt:lpstr>
      <vt:lpstr>Intended Audiences</vt:lpstr>
      <vt:lpstr>Intended Audiences</vt:lpstr>
      <vt:lpstr>Media Channels</vt:lpstr>
      <vt:lpstr>Media Channels</vt:lpstr>
      <vt:lpstr>Media Channels</vt:lpstr>
      <vt:lpstr>Media Channels</vt:lpstr>
      <vt:lpstr>Letters to the Editor</vt:lpstr>
      <vt:lpstr>Letters to the Editor</vt:lpstr>
      <vt:lpstr>Letters to the Editor</vt:lpstr>
      <vt:lpstr>Evaluating Media Activities</vt:lpstr>
      <vt:lpstr>Evaluating Media Activities</vt:lpstr>
      <vt:lpstr>Resources</vt:lpstr>
      <vt:lpstr>Conclusion</vt:lpstr>
      <vt:lpstr>PowerPoint Presentation</vt:lpstr>
      <vt:lpstr>Media Planning and  Media Relations </vt:lpstr>
      <vt:lpstr>Acknowledgments</vt:lpstr>
      <vt:lpstr>Competency </vt:lpstr>
      <vt:lpstr>Learning Objectives </vt:lpstr>
      <vt:lpstr>Journalists’ Preferences</vt:lpstr>
      <vt:lpstr>Journalists’ Preferences</vt:lpstr>
      <vt:lpstr>Journalists’ Preferences</vt:lpstr>
      <vt:lpstr>Journalists’ Preferences</vt:lpstr>
      <vt:lpstr>Journalists’ Preferences</vt:lpstr>
      <vt:lpstr>Journalists’ Preferences</vt:lpstr>
      <vt:lpstr>Journalists’ Preferences</vt:lpstr>
      <vt:lpstr>Online Newsroom</vt:lpstr>
      <vt:lpstr>Online Newsroom</vt:lpstr>
      <vt:lpstr>Relationships with Journalists</vt:lpstr>
      <vt:lpstr>Relationships with Journalists</vt:lpstr>
      <vt:lpstr>Relationships with Journalists</vt:lpstr>
      <vt:lpstr>Relationships with Journalists</vt:lpstr>
      <vt:lpstr>Relationships with Journalists</vt:lpstr>
      <vt:lpstr>Relationships with Journalists</vt:lpstr>
      <vt:lpstr>Relationships with Journalists</vt:lpstr>
      <vt:lpstr>Relationships with Journalists</vt:lpstr>
      <vt:lpstr>Relationships with Journalists</vt:lpstr>
      <vt:lpstr>Relationships with Journalists</vt:lpstr>
      <vt:lpstr>Press Releases</vt:lpstr>
      <vt:lpstr>Press Releases</vt:lpstr>
      <vt:lpstr>Press Releases</vt:lpstr>
      <vt:lpstr>Press Releases</vt:lpstr>
      <vt:lpstr>Press Releases</vt:lpstr>
      <vt:lpstr>Case Study </vt:lpstr>
      <vt:lpstr>Press Release</vt:lpstr>
      <vt:lpstr>Press Release</vt:lpstr>
      <vt:lpstr>Press Release</vt:lpstr>
      <vt:lpstr>Press Release</vt:lpstr>
      <vt:lpstr>Press Release</vt:lpstr>
      <vt:lpstr>Press Release</vt:lpstr>
      <vt:lpstr>Resources</vt:lpstr>
      <vt:lpstr>Conclusion</vt:lpstr>
      <vt:lpstr>PowerPoint Presentation</vt:lpstr>
    </vt:vector>
  </TitlesOfParts>
  <Company>The George Washington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Media Planning and  Media Relations</dc:title>
  <dc:creator>Shaira Y. Morales</dc:creator>
  <cp:lastModifiedBy>Annie M</cp:lastModifiedBy>
  <cp:revision>103</cp:revision>
  <cp:lastPrinted>2015-06-01T15:22:00Z</cp:lastPrinted>
  <dcterms:created xsi:type="dcterms:W3CDTF">2015-05-15T14:24:59Z</dcterms:created>
  <dcterms:modified xsi:type="dcterms:W3CDTF">2025-04-18T17:33:13Z</dcterms:modified>
</cp:coreProperties>
</file>