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83.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84.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8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86.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8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88.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91.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92.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99.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00.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01.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02.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03.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04.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107.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108.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123.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124.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128.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146.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147.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148.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149.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150.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notesSlides/notesSlide153.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154.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0"/>
  </p:notesMasterIdLst>
  <p:sldIdLst>
    <p:sldId id="429" r:id="rId3"/>
    <p:sldId id="256" r:id="rId4"/>
    <p:sldId id="280" r:id="rId5"/>
    <p:sldId id="259" r:id="rId6"/>
    <p:sldId id="260" r:id="rId7"/>
    <p:sldId id="265" r:id="rId8"/>
    <p:sldId id="270" r:id="rId9"/>
    <p:sldId id="271" r:id="rId10"/>
    <p:sldId id="272" r:id="rId11"/>
    <p:sldId id="273" r:id="rId12"/>
    <p:sldId id="274" r:id="rId13"/>
    <p:sldId id="275" r:id="rId14"/>
    <p:sldId id="277" r:id="rId15"/>
    <p:sldId id="279" r:id="rId16"/>
    <p:sldId id="281" r:id="rId17"/>
    <p:sldId id="268" r:id="rId18"/>
    <p:sldId id="266" r:id="rId19"/>
    <p:sldId id="263" r:id="rId20"/>
    <p:sldId id="282" r:id="rId21"/>
    <p:sldId id="290" r:id="rId22"/>
    <p:sldId id="291" r:id="rId23"/>
    <p:sldId id="292" r:id="rId24"/>
    <p:sldId id="293" r:id="rId25"/>
    <p:sldId id="294" r:id="rId26"/>
    <p:sldId id="295" r:id="rId27"/>
    <p:sldId id="296" r:id="rId28"/>
    <p:sldId id="289" r:id="rId29"/>
    <p:sldId id="297" r:id="rId30"/>
    <p:sldId id="298" r:id="rId31"/>
    <p:sldId id="276" r:id="rId32"/>
    <p:sldId id="299" r:id="rId33"/>
    <p:sldId id="278" r:id="rId34"/>
    <p:sldId id="300" r:id="rId35"/>
    <p:sldId id="301" r:id="rId36"/>
    <p:sldId id="302" r:id="rId37"/>
    <p:sldId id="303" r:id="rId38"/>
    <p:sldId id="283" r:id="rId39"/>
    <p:sldId id="304" r:id="rId40"/>
    <p:sldId id="305" r:id="rId41"/>
    <p:sldId id="284" r:id="rId42"/>
    <p:sldId id="286" r:id="rId43"/>
    <p:sldId id="306" r:id="rId44"/>
    <p:sldId id="287" r:id="rId45"/>
    <p:sldId id="288"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285"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 id="389" r:id="rId130"/>
    <p:sldId id="390" r:id="rId131"/>
    <p:sldId id="391" r:id="rId132"/>
    <p:sldId id="392" r:id="rId133"/>
    <p:sldId id="393" r:id="rId134"/>
    <p:sldId id="394" r:id="rId135"/>
    <p:sldId id="395" r:id="rId136"/>
    <p:sldId id="396" r:id="rId137"/>
    <p:sldId id="397" r:id="rId138"/>
    <p:sldId id="398" r:id="rId139"/>
    <p:sldId id="399" r:id="rId140"/>
    <p:sldId id="400" r:id="rId141"/>
    <p:sldId id="401" r:id="rId142"/>
    <p:sldId id="402" r:id="rId143"/>
    <p:sldId id="403" r:id="rId144"/>
    <p:sldId id="404" r:id="rId145"/>
    <p:sldId id="405" r:id="rId146"/>
    <p:sldId id="406" r:id="rId147"/>
    <p:sldId id="407" r:id="rId148"/>
    <p:sldId id="408" r:id="rId149"/>
    <p:sldId id="409" r:id="rId150"/>
    <p:sldId id="410" r:id="rId151"/>
    <p:sldId id="411" r:id="rId152"/>
    <p:sldId id="412" r:id="rId153"/>
    <p:sldId id="413" r:id="rId154"/>
    <p:sldId id="414" r:id="rId155"/>
    <p:sldId id="415" r:id="rId156"/>
    <p:sldId id="416" r:id="rId157"/>
    <p:sldId id="417" r:id="rId158"/>
    <p:sldId id="418" r:id="rId159"/>
    <p:sldId id="419" r:id="rId160"/>
    <p:sldId id="420" r:id="rId161"/>
    <p:sldId id="421" r:id="rId162"/>
    <p:sldId id="422" r:id="rId163"/>
    <p:sldId id="423" r:id="rId164"/>
    <p:sldId id="424" r:id="rId165"/>
    <p:sldId id="425" r:id="rId166"/>
    <p:sldId id="426" r:id="rId167"/>
    <p:sldId id="427" r:id="rId168"/>
    <p:sldId id="428" r:id="rId1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D6"/>
    <a:srgbClr val="004065"/>
    <a:srgbClr val="C8B18B"/>
    <a:srgbClr val="365F91"/>
    <a:srgbClr val="FFC82E"/>
    <a:srgbClr val="FFEEBB"/>
    <a:srgbClr val="2F5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5" autoAdjust="0"/>
    <p:restoredTop sz="71412" autoAdjust="0"/>
  </p:normalViewPr>
  <p:slideViewPr>
    <p:cSldViewPr showGuides="1">
      <p:cViewPr varScale="1">
        <p:scale>
          <a:sx n="72" d="100"/>
          <a:sy n="72" d="100"/>
        </p:scale>
        <p:origin x="102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presProps" Target="pres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2"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s>
</file>

<file path=ppt/diagrams/_rels/data12.xml.rels><?xml version="1.0" encoding="UTF-8" standalone="yes"?>
<Relationships xmlns="http://schemas.openxmlformats.org/package/2006/relationships"><Relationship Id="rId3" Type="http://schemas.openxmlformats.org/officeDocument/2006/relationships/hyperlink" Target="http://www.cdc.gov/brfss/" TargetMode="External"/><Relationship Id="rId7" Type="http://schemas.openxmlformats.org/officeDocument/2006/relationships/hyperlink" Target="http://www.journalism.org/2015/04/29/state-of-the-news-media-2015/" TargetMode="External"/><Relationship Id="rId2" Type="http://schemas.openxmlformats.org/officeDocument/2006/relationships/hyperlink" Target="http://quickfacts.census.gov/qfd/index.html" TargetMode="External"/><Relationship Id="rId1" Type="http://schemas.openxmlformats.org/officeDocument/2006/relationships/hyperlink" Target="http://factfinder.census.gov/faces/nav/jsf/pages/index.xhtml" TargetMode="External"/><Relationship Id="rId6" Type="http://schemas.openxmlformats.org/officeDocument/2006/relationships/hyperlink" Target="http://www.pewinternet.org/" TargetMode="External"/><Relationship Id="rId5" Type="http://schemas.openxmlformats.org/officeDocument/2006/relationships/hyperlink" Target="http://www.census.gov/hhes/computer/" TargetMode="External"/><Relationship Id="rId4" Type="http://schemas.openxmlformats.org/officeDocument/2006/relationships/hyperlink" Target="http://www.cdc.gov/nchs/nhis.htm" TargetMode="External"/></Relationships>
</file>

<file path=ppt/diagrams/_rels/data54.xml.rels><?xml version="1.0" encoding="UTF-8" standalone="yes"?>
<Relationships xmlns="http://schemas.openxmlformats.org/package/2006/relationships"><Relationship Id="rId1" Type="http://schemas.openxmlformats.org/officeDocument/2006/relationships/image" Target="../media/image48.png"/></Relationships>
</file>

<file path=ppt/diagrams/_rels/data63.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12.xml.rels><?xml version="1.0" encoding="UTF-8" standalone="yes"?>
<Relationships xmlns="http://schemas.openxmlformats.org/package/2006/relationships"><Relationship Id="rId3" Type="http://schemas.openxmlformats.org/officeDocument/2006/relationships/hyperlink" Target="http://www.cdc.gov/brfss/" TargetMode="External"/><Relationship Id="rId7" Type="http://schemas.openxmlformats.org/officeDocument/2006/relationships/hyperlink" Target="http://www.journalism.org/2015/04/29/state-of-the-news-media-2015/" TargetMode="External"/><Relationship Id="rId2" Type="http://schemas.openxmlformats.org/officeDocument/2006/relationships/hyperlink" Target="http://quickfacts.census.gov/qfd/index.html" TargetMode="External"/><Relationship Id="rId1" Type="http://schemas.openxmlformats.org/officeDocument/2006/relationships/hyperlink" Target="http://factfinder.census.gov/faces/nav/jsf/pages/index.xhtml" TargetMode="External"/><Relationship Id="rId6" Type="http://schemas.openxmlformats.org/officeDocument/2006/relationships/hyperlink" Target="http://www.pewinternet.org/" TargetMode="External"/><Relationship Id="rId5" Type="http://schemas.openxmlformats.org/officeDocument/2006/relationships/hyperlink" Target="http://www.census.gov/hhes/computer/" TargetMode="External"/><Relationship Id="rId4" Type="http://schemas.openxmlformats.org/officeDocument/2006/relationships/hyperlink" Target="http://www.cdc.gov/nchs/nhis.htm" TargetMode="External"/></Relationships>
</file>

<file path=ppt/diagrams/_rels/drawing54.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63.xml.rels><?xml version="1.0" encoding="UTF-8" standalone="yes"?>
<Relationships xmlns="http://schemas.openxmlformats.org/package/2006/relationships"><Relationship Id="rId1"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A05E46-A1AD-4C28-AFDB-AAD8015EF14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EEF3B89-2E83-4956-A014-A0BD1C9CDD2F}">
      <dgm:prSet phldrT="[Text]" custT="1"/>
      <dgm:spPr>
        <a:solidFill>
          <a:srgbClr val="0096D6"/>
        </a:solidFill>
        <a:ln>
          <a:solidFill>
            <a:srgbClr val="0096D6"/>
          </a:solidFill>
        </a:ln>
      </dgm:spPr>
      <dgm:t>
        <a:bodyPr/>
        <a:lstStyle/>
        <a:p>
          <a:pPr algn="l"/>
          <a:r>
            <a:rPr lang="en-US" sz="3600" b="1" dirty="0">
              <a:latin typeface="Verdana" panose="020B0604030504040204" pitchFamily="34" charset="0"/>
              <a:ea typeface="Verdana" panose="020B0604030504040204" pitchFamily="34" charset="0"/>
              <a:cs typeface="Verdana" panose="020B0604030504040204" pitchFamily="34" charset="0"/>
            </a:rPr>
            <a:t>P</a:t>
          </a:r>
          <a:r>
            <a:rPr lang="en-US" sz="2400" dirty="0">
              <a:latin typeface="Verdana" panose="020B0604030504040204" pitchFamily="34" charset="0"/>
              <a:ea typeface="Verdana" panose="020B0604030504040204" pitchFamily="34" charset="0"/>
              <a:cs typeface="Verdana" panose="020B0604030504040204" pitchFamily="34" charset="0"/>
            </a:rPr>
            <a:t>roduct</a:t>
          </a:r>
        </a:p>
      </dgm:t>
    </dgm:pt>
    <dgm:pt modelId="{3E184A3A-450E-4092-B08C-4203BB023DC9}" type="parTrans" cxnId="{76DBB0F7-BB86-4BF5-B8D3-2B77CB565F76}">
      <dgm:prSet/>
      <dgm:spPr/>
      <dgm:t>
        <a:bodyPr/>
        <a:lstStyle/>
        <a:p>
          <a:endParaRPr lang="en-US"/>
        </a:p>
      </dgm:t>
    </dgm:pt>
    <dgm:pt modelId="{D4BBA725-32CA-44CE-8C0D-47F2CE20913D}" type="sibTrans" cxnId="{76DBB0F7-BB86-4BF5-B8D3-2B77CB565F76}">
      <dgm:prSet/>
      <dgm:spPr/>
      <dgm:t>
        <a:bodyPr/>
        <a:lstStyle/>
        <a:p>
          <a:endParaRPr lang="en-US"/>
        </a:p>
      </dgm:t>
    </dgm:pt>
    <dgm:pt modelId="{739EB79B-CB41-450E-9CB7-44EC9B21F545}">
      <dgm:prSet phldrT="[Text]" custT="1"/>
      <dgm:spPr>
        <a:solidFill>
          <a:srgbClr val="0096D6"/>
        </a:solidFill>
        <a:ln>
          <a:solidFill>
            <a:srgbClr val="0096D6"/>
          </a:solidFill>
        </a:ln>
      </dgm:spPr>
      <dgm:t>
        <a:bodyPr/>
        <a:lstStyle/>
        <a:p>
          <a:pPr algn="l"/>
          <a:r>
            <a:rPr lang="en-US" sz="3600" b="1" dirty="0">
              <a:latin typeface="Verdana" panose="020B0604030504040204" pitchFamily="34" charset="0"/>
              <a:ea typeface="Verdana" panose="020B0604030504040204" pitchFamily="34" charset="0"/>
              <a:cs typeface="Verdana" panose="020B0604030504040204" pitchFamily="34" charset="0"/>
            </a:rPr>
            <a:t>P</a:t>
          </a:r>
          <a:r>
            <a:rPr lang="en-US" sz="2400" dirty="0">
              <a:latin typeface="Verdana" panose="020B0604030504040204" pitchFamily="34" charset="0"/>
              <a:ea typeface="Verdana" panose="020B0604030504040204" pitchFamily="34" charset="0"/>
              <a:cs typeface="Verdana" panose="020B0604030504040204" pitchFamily="34" charset="0"/>
            </a:rPr>
            <a:t>rice</a:t>
          </a:r>
        </a:p>
      </dgm:t>
    </dgm:pt>
    <dgm:pt modelId="{A7E96430-ED7D-4411-84D5-B077EB940275}" type="parTrans" cxnId="{450B072E-58C0-4955-82D1-BE295BE0E958}">
      <dgm:prSet/>
      <dgm:spPr/>
      <dgm:t>
        <a:bodyPr/>
        <a:lstStyle/>
        <a:p>
          <a:endParaRPr lang="en-US"/>
        </a:p>
      </dgm:t>
    </dgm:pt>
    <dgm:pt modelId="{EF84DDDB-4C73-4ADB-B668-59C9E0ABBC37}" type="sibTrans" cxnId="{450B072E-58C0-4955-82D1-BE295BE0E958}">
      <dgm:prSet/>
      <dgm:spPr/>
      <dgm:t>
        <a:bodyPr/>
        <a:lstStyle/>
        <a:p>
          <a:endParaRPr lang="en-US"/>
        </a:p>
      </dgm:t>
    </dgm:pt>
    <dgm:pt modelId="{0D0EE044-7198-4121-9F53-047030532457}">
      <dgm:prSet phldrT="[Text]" custT="1"/>
      <dgm:spPr>
        <a:solidFill>
          <a:srgbClr val="0096D6"/>
        </a:solidFill>
        <a:ln>
          <a:solidFill>
            <a:srgbClr val="0096D6"/>
          </a:solidFill>
        </a:ln>
      </dgm:spPr>
      <dgm:t>
        <a:bodyPr/>
        <a:lstStyle/>
        <a:p>
          <a:pPr algn="l"/>
          <a:r>
            <a:rPr lang="en-US" sz="3600" b="1" dirty="0">
              <a:latin typeface="Verdana" panose="020B0604030504040204" pitchFamily="34" charset="0"/>
              <a:ea typeface="Verdana" panose="020B0604030504040204" pitchFamily="34" charset="0"/>
              <a:cs typeface="Verdana" panose="020B0604030504040204" pitchFamily="34" charset="0"/>
            </a:rPr>
            <a:t>P</a:t>
          </a:r>
          <a:r>
            <a:rPr lang="en-US" sz="2400" dirty="0">
              <a:latin typeface="Verdana" panose="020B0604030504040204" pitchFamily="34" charset="0"/>
              <a:ea typeface="Verdana" panose="020B0604030504040204" pitchFamily="34" charset="0"/>
              <a:cs typeface="Verdana" panose="020B0604030504040204" pitchFamily="34" charset="0"/>
            </a:rPr>
            <a:t>lace</a:t>
          </a:r>
        </a:p>
      </dgm:t>
    </dgm:pt>
    <dgm:pt modelId="{46AC4EF9-CE21-49FE-AED6-0C6772779F4E}" type="parTrans" cxnId="{9A15355A-2D7D-46FB-9293-E9092A1D1CF0}">
      <dgm:prSet/>
      <dgm:spPr/>
      <dgm:t>
        <a:bodyPr/>
        <a:lstStyle/>
        <a:p>
          <a:endParaRPr lang="en-US"/>
        </a:p>
      </dgm:t>
    </dgm:pt>
    <dgm:pt modelId="{70390DFB-1B44-4B32-BDF8-E6F290573F89}" type="sibTrans" cxnId="{9A15355A-2D7D-46FB-9293-E9092A1D1CF0}">
      <dgm:prSet/>
      <dgm:spPr/>
      <dgm:t>
        <a:bodyPr/>
        <a:lstStyle/>
        <a:p>
          <a:endParaRPr lang="en-US"/>
        </a:p>
      </dgm:t>
    </dgm:pt>
    <dgm:pt modelId="{52BDFFE7-A8C4-4FDE-9E2A-917F87FA9704}">
      <dgm:prSet phldrT="[Text]" custT="1"/>
      <dgm:spPr>
        <a:solidFill>
          <a:srgbClr val="0096D6"/>
        </a:solidFill>
        <a:ln>
          <a:solidFill>
            <a:srgbClr val="0096D6"/>
          </a:solidFill>
        </a:ln>
      </dgm:spPr>
      <dgm:t>
        <a:bodyPr/>
        <a:lstStyle/>
        <a:p>
          <a:pPr algn="l"/>
          <a:r>
            <a:rPr lang="en-US" sz="3600" b="1" dirty="0">
              <a:latin typeface="Verdana" panose="020B0604030504040204" pitchFamily="34" charset="0"/>
              <a:ea typeface="Verdana" panose="020B0604030504040204" pitchFamily="34" charset="0"/>
              <a:cs typeface="Verdana" panose="020B0604030504040204" pitchFamily="34" charset="0"/>
            </a:rPr>
            <a:t>P</a:t>
          </a:r>
          <a:r>
            <a:rPr lang="en-US" sz="2400" dirty="0">
              <a:latin typeface="Verdana" panose="020B0604030504040204" pitchFamily="34" charset="0"/>
              <a:ea typeface="Verdana" panose="020B0604030504040204" pitchFamily="34" charset="0"/>
              <a:cs typeface="Verdana" panose="020B0604030504040204" pitchFamily="34" charset="0"/>
            </a:rPr>
            <a:t>romotion</a:t>
          </a:r>
        </a:p>
      </dgm:t>
    </dgm:pt>
    <dgm:pt modelId="{17655FF6-C684-49BA-868D-1ACE90A994CD}" type="parTrans" cxnId="{18CCAD0D-35AF-4A92-802C-36A0E9152138}">
      <dgm:prSet/>
      <dgm:spPr/>
      <dgm:t>
        <a:bodyPr/>
        <a:lstStyle/>
        <a:p>
          <a:endParaRPr lang="en-US"/>
        </a:p>
      </dgm:t>
    </dgm:pt>
    <dgm:pt modelId="{FE93EF40-9687-4385-9F68-605501A6E8B9}" type="sibTrans" cxnId="{18CCAD0D-35AF-4A92-802C-36A0E9152138}">
      <dgm:prSet/>
      <dgm:spPr/>
      <dgm:t>
        <a:bodyPr/>
        <a:lstStyle/>
        <a:p>
          <a:endParaRPr lang="en-US"/>
        </a:p>
      </dgm:t>
    </dgm:pt>
    <dgm:pt modelId="{D1BA9FA7-2929-46AD-8C8A-20CEF196A19D}" type="pres">
      <dgm:prSet presAssocID="{3DA05E46-A1AD-4C28-AFDB-AAD8015EF147}" presName="Name0" presStyleCnt="0">
        <dgm:presLayoutVars>
          <dgm:dir/>
          <dgm:animLvl val="lvl"/>
          <dgm:resizeHandles val="exact"/>
        </dgm:presLayoutVars>
      </dgm:prSet>
      <dgm:spPr/>
    </dgm:pt>
    <dgm:pt modelId="{08E14B77-E372-417B-BE74-0782725DB75C}" type="pres">
      <dgm:prSet presAssocID="{DEEF3B89-2E83-4956-A014-A0BD1C9CDD2F}" presName="linNode" presStyleCnt="0"/>
      <dgm:spPr/>
    </dgm:pt>
    <dgm:pt modelId="{EB7199F6-D1BA-4754-9256-443F36C16E70}" type="pres">
      <dgm:prSet presAssocID="{DEEF3B89-2E83-4956-A014-A0BD1C9CDD2F}" presName="parentText" presStyleLbl="node1" presStyleIdx="0" presStyleCnt="4" custScaleX="75659">
        <dgm:presLayoutVars>
          <dgm:chMax val="1"/>
          <dgm:bulletEnabled val="1"/>
        </dgm:presLayoutVars>
      </dgm:prSet>
      <dgm:spPr/>
    </dgm:pt>
    <dgm:pt modelId="{5C323DE2-32B3-4ABA-88BB-5851E9B19594}" type="pres">
      <dgm:prSet presAssocID="{D4BBA725-32CA-44CE-8C0D-47F2CE20913D}" presName="sp" presStyleCnt="0"/>
      <dgm:spPr/>
    </dgm:pt>
    <dgm:pt modelId="{F82F0C3A-CB57-44D1-999F-F45550DD3DD6}" type="pres">
      <dgm:prSet presAssocID="{739EB79B-CB41-450E-9CB7-44EC9B21F545}" presName="linNode" presStyleCnt="0"/>
      <dgm:spPr/>
    </dgm:pt>
    <dgm:pt modelId="{2153F3CA-FD08-47AE-A810-22849D216DF2}" type="pres">
      <dgm:prSet presAssocID="{739EB79B-CB41-450E-9CB7-44EC9B21F545}" presName="parentText" presStyleLbl="node1" presStyleIdx="1" presStyleCnt="4" custScaleX="75659">
        <dgm:presLayoutVars>
          <dgm:chMax val="1"/>
          <dgm:bulletEnabled val="1"/>
        </dgm:presLayoutVars>
      </dgm:prSet>
      <dgm:spPr/>
    </dgm:pt>
    <dgm:pt modelId="{0BBB8159-7149-4263-9A96-66D15ABDCEF7}" type="pres">
      <dgm:prSet presAssocID="{EF84DDDB-4C73-4ADB-B668-59C9E0ABBC37}" presName="sp" presStyleCnt="0"/>
      <dgm:spPr/>
    </dgm:pt>
    <dgm:pt modelId="{10269350-19FC-4A48-8631-1247381820F3}" type="pres">
      <dgm:prSet presAssocID="{0D0EE044-7198-4121-9F53-047030532457}" presName="linNode" presStyleCnt="0"/>
      <dgm:spPr/>
    </dgm:pt>
    <dgm:pt modelId="{35D38BD8-B130-49D2-9461-D7FEA04D1F2A}" type="pres">
      <dgm:prSet presAssocID="{0D0EE044-7198-4121-9F53-047030532457}" presName="parentText" presStyleLbl="node1" presStyleIdx="2" presStyleCnt="4" custScaleX="75659">
        <dgm:presLayoutVars>
          <dgm:chMax val="1"/>
          <dgm:bulletEnabled val="1"/>
        </dgm:presLayoutVars>
      </dgm:prSet>
      <dgm:spPr/>
    </dgm:pt>
    <dgm:pt modelId="{1AB9C193-0CE1-4657-9692-7314ACD45EDB}" type="pres">
      <dgm:prSet presAssocID="{70390DFB-1B44-4B32-BDF8-E6F290573F89}" presName="sp" presStyleCnt="0"/>
      <dgm:spPr/>
    </dgm:pt>
    <dgm:pt modelId="{D777408B-F88F-437A-B77E-8D903B945499}" type="pres">
      <dgm:prSet presAssocID="{52BDFFE7-A8C4-4FDE-9E2A-917F87FA9704}" presName="linNode" presStyleCnt="0"/>
      <dgm:spPr/>
    </dgm:pt>
    <dgm:pt modelId="{3B839E02-B772-417B-84D4-6A1A5966A84A}" type="pres">
      <dgm:prSet presAssocID="{52BDFFE7-A8C4-4FDE-9E2A-917F87FA9704}" presName="parentText" presStyleLbl="node1" presStyleIdx="3" presStyleCnt="4" custScaleX="75659">
        <dgm:presLayoutVars>
          <dgm:chMax val="1"/>
          <dgm:bulletEnabled val="1"/>
        </dgm:presLayoutVars>
      </dgm:prSet>
      <dgm:spPr/>
    </dgm:pt>
  </dgm:ptLst>
  <dgm:cxnLst>
    <dgm:cxn modelId="{A6C52603-6548-4DA7-90B8-20521510DE41}" type="presOf" srcId="{3DA05E46-A1AD-4C28-AFDB-AAD8015EF147}" destId="{D1BA9FA7-2929-46AD-8C8A-20CEF196A19D}" srcOrd="0" destOrd="0" presId="urn:microsoft.com/office/officeart/2005/8/layout/vList5"/>
    <dgm:cxn modelId="{18CCAD0D-35AF-4A92-802C-36A0E9152138}" srcId="{3DA05E46-A1AD-4C28-AFDB-AAD8015EF147}" destId="{52BDFFE7-A8C4-4FDE-9E2A-917F87FA9704}" srcOrd="3" destOrd="0" parTransId="{17655FF6-C684-49BA-868D-1ACE90A994CD}" sibTransId="{FE93EF40-9687-4385-9F68-605501A6E8B9}"/>
    <dgm:cxn modelId="{A683391A-D332-4FC9-AA61-F6EA743C14C9}" type="presOf" srcId="{739EB79B-CB41-450E-9CB7-44EC9B21F545}" destId="{2153F3CA-FD08-47AE-A810-22849D216DF2}" srcOrd="0" destOrd="0" presId="urn:microsoft.com/office/officeart/2005/8/layout/vList5"/>
    <dgm:cxn modelId="{450B072E-58C0-4955-82D1-BE295BE0E958}" srcId="{3DA05E46-A1AD-4C28-AFDB-AAD8015EF147}" destId="{739EB79B-CB41-450E-9CB7-44EC9B21F545}" srcOrd="1" destOrd="0" parTransId="{A7E96430-ED7D-4411-84D5-B077EB940275}" sibTransId="{EF84DDDB-4C73-4ADB-B668-59C9E0ABBC37}"/>
    <dgm:cxn modelId="{9A15355A-2D7D-46FB-9293-E9092A1D1CF0}" srcId="{3DA05E46-A1AD-4C28-AFDB-AAD8015EF147}" destId="{0D0EE044-7198-4121-9F53-047030532457}" srcOrd="2" destOrd="0" parTransId="{46AC4EF9-CE21-49FE-AED6-0C6772779F4E}" sibTransId="{70390DFB-1B44-4B32-BDF8-E6F290573F89}"/>
    <dgm:cxn modelId="{B60173C0-E214-4EA3-B2B1-F758FC99FEA5}" type="presOf" srcId="{52BDFFE7-A8C4-4FDE-9E2A-917F87FA9704}" destId="{3B839E02-B772-417B-84D4-6A1A5966A84A}" srcOrd="0" destOrd="0" presId="urn:microsoft.com/office/officeart/2005/8/layout/vList5"/>
    <dgm:cxn modelId="{582E8DC0-F75E-40B6-B5E0-C8F07A272D56}" type="presOf" srcId="{DEEF3B89-2E83-4956-A014-A0BD1C9CDD2F}" destId="{EB7199F6-D1BA-4754-9256-443F36C16E70}" srcOrd="0" destOrd="0" presId="urn:microsoft.com/office/officeart/2005/8/layout/vList5"/>
    <dgm:cxn modelId="{489916E0-321D-4389-AE11-1B5065123D6B}" type="presOf" srcId="{0D0EE044-7198-4121-9F53-047030532457}" destId="{35D38BD8-B130-49D2-9461-D7FEA04D1F2A}" srcOrd="0" destOrd="0" presId="urn:microsoft.com/office/officeart/2005/8/layout/vList5"/>
    <dgm:cxn modelId="{76DBB0F7-BB86-4BF5-B8D3-2B77CB565F76}" srcId="{3DA05E46-A1AD-4C28-AFDB-AAD8015EF147}" destId="{DEEF3B89-2E83-4956-A014-A0BD1C9CDD2F}" srcOrd="0" destOrd="0" parTransId="{3E184A3A-450E-4092-B08C-4203BB023DC9}" sibTransId="{D4BBA725-32CA-44CE-8C0D-47F2CE20913D}"/>
    <dgm:cxn modelId="{3BED9424-5C82-4011-A592-025DDCE30FD3}" type="presParOf" srcId="{D1BA9FA7-2929-46AD-8C8A-20CEF196A19D}" destId="{08E14B77-E372-417B-BE74-0782725DB75C}" srcOrd="0" destOrd="0" presId="urn:microsoft.com/office/officeart/2005/8/layout/vList5"/>
    <dgm:cxn modelId="{2E18D4D9-1E18-475D-9FE3-B6B1B79CA07D}" type="presParOf" srcId="{08E14B77-E372-417B-BE74-0782725DB75C}" destId="{EB7199F6-D1BA-4754-9256-443F36C16E70}" srcOrd="0" destOrd="0" presId="urn:microsoft.com/office/officeart/2005/8/layout/vList5"/>
    <dgm:cxn modelId="{43B4AE08-BCDC-429A-9405-427F6CB724EE}" type="presParOf" srcId="{D1BA9FA7-2929-46AD-8C8A-20CEF196A19D}" destId="{5C323DE2-32B3-4ABA-88BB-5851E9B19594}" srcOrd="1" destOrd="0" presId="urn:microsoft.com/office/officeart/2005/8/layout/vList5"/>
    <dgm:cxn modelId="{A94F35C5-CF85-425D-ABB8-52A9FD299B1D}" type="presParOf" srcId="{D1BA9FA7-2929-46AD-8C8A-20CEF196A19D}" destId="{F82F0C3A-CB57-44D1-999F-F45550DD3DD6}" srcOrd="2" destOrd="0" presId="urn:microsoft.com/office/officeart/2005/8/layout/vList5"/>
    <dgm:cxn modelId="{F78BDF4D-AE8C-4D41-8DCF-5191124A6C38}" type="presParOf" srcId="{F82F0C3A-CB57-44D1-999F-F45550DD3DD6}" destId="{2153F3CA-FD08-47AE-A810-22849D216DF2}" srcOrd="0" destOrd="0" presId="urn:microsoft.com/office/officeart/2005/8/layout/vList5"/>
    <dgm:cxn modelId="{A284FCCC-3D9B-45B1-A30A-096100A9E807}" type="presParOf" srcId="{D1BA9FA7-2929-46AD-8C8A-20CEF196A19D}" destId="{0BBB8159-7149-4263-9A96-66D15ABDCEF7}" srcOrd="3" destOrd="0" presId="urn:microsoft.com/office/officeart/2005/8/layout/vList5"/>
    <dgm:cxn modelId="{9FFB34AF-7692-4129-998A-6587B047DEFA}" type="presParOf" srcId="{D1BA9FA7-2929-46AD-8C8A-20CEF196A19D}" destId="{10269350-19FC-4A48-8631-1247381820F3}" srcOrd="4" destOrd="0" presId="urn:microsoft.com/office/officeart/2005/8/layout/vList5"/>
    <dgm:cxn modelId="{82E38F1B-ABCA-452D-81F3-94A28F9B3AAE}" type="presParOf" srcId="{10269350-19FC-4A48-8631-1247381820F3}" destId="{35D38BD8-B130-49D2-9461-D7FEA04D1F2A}" srcOrd="0" destOrd="0" presId="urn:microsoft.com/office/officeart/2005/8/layout/vList5"/>
    <dgm:cxn modelId="{668F731E-1F97-43DE-83BA-D7402F0DC760}" type="presParOf" srcId="{D1BA9FA7-2929-46AD-8C8A-20CEF196A19D}" destId="{1AB9C193-0CE1-4657-9692-7314ACD45EDB}" srcOrd="5" destOrd="0" presId="urn:microsoft.com/office/officeart/2005/8/layout/vList5"/>
    <dgm:cxn modelId="{59927815-7913-481C-9390-D6509A238DD5}" type="presParOf" srcId="{D1BA9FA7-2929-46AD-8C8A-20CEF196A19D}" destId="{D777408B-F88F-437A-B77E-8D903B945499}" srcOrd="6" destOrd="0" presId="urn:microsoft.com/office/officeart/2005/8/layout/vList5"/>
    <dgm:cxn modelId="{6B4535DB-929D-4ABA-BB2D-68E4AE15CFD5}" type="presParOf" srcId="{D777408B-F88F-437A-B77E-8D903B945499}" destId="{3B839E02-B772-417B-84D4-6A1A5966A84A}"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AA705B-52D7-469F-8F24-72F7F3C379CC}"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607F0579-145F-446A-9B98-D11DE9104967}">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Evidence-based programs</a:t>
          </a:r>
        </a:p>
      </dgm:t>
    </dgm:pt>
    <dgm:pt modelId="{19F73453-41B0-4720-87CB-65C0A49092CE}" type="parTrans" cxnId="{EF92900A-BC53-4A8D-AB91-38BEB5E74B13}">
      <dgm:prSet/>
      <dgm:spPr/>
      <dgm:t>
        <a:bodyPr/>
        <a:lstStyle/>
        <a:p>
          <a:endParaRPr lang="en-US"/>
        </a:p>
      </dgm:t>
    </dgm:pt>
    <dgm:pt modelId="{C250F704-E35A-4755-AEC0-FA0AE115DA39}" type="sibTrans" cxnId="{EF92900A-BC53-4A8D-AB91-38BEB5E74B13}">
      <dgm:prSet/>
      <dgm:spPr/>
      <dgm:t>
        <a:bodyPr/>
        <a:lstStyle/>
        <a:p>
          <a:endParaRPr lang="en-US"/>
        </a:p>
      </dgm:t>
    </dgm:pt>
    <dgm:pt modelId="{F3618531-8D92-4237-9309-F49E8BF726CD}">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Program produces the expected positive results</a:t>
          </a:r>
        </a:p>
      </dgm:t>
    </dgm:pt>
    <dgm:pt modelId="{50A52237-5626-4F1B-9739-185BBDFA6A28}" type="parTrans" cxnId="{04B96B7B-817D-481F-8CB5-0204DB3D7247}">
      <dgm:prSet/>
      <dgm:spPr/>
      <dgm:t>
        <a:bodyPr/>
        <a:lstStyle/>
        <a:p>
          <a:endParaRPr lang="en-US"/>
        </a:p>
      </dgm:t>
    </dgm:pt>
    <dgm:pt modelId="{83FE0C06-BF15-4A07-9E95-8F8B0CFB8F87}" type="sibTrans" cxnId="{04B96B7B-817D-481F-8CB5-0204DB3D7247}">
      <dgm:prSet/>
      <dgm:spPr/>
      <dgm:t>
        <a:bodyPr/>
        <a:lstStyle/>
        <a:p>
          <a:endParaRPr lang="en-US"/>
        </a:p>
      </dgm:t>
    </dgm:pt>
    <dgm:pt modelId="{5BF914B4-09F7-4612-AB36-805D124A366B}">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Evidence-based policies</a:t>
          </a:r>
        </a:p>
      </dgm:t>
    </dgm:pt>
    <dgm:pt modelId="{5C909AFF-F616-4DBE-BD30-84C73E3D79F2}" type="parTrans" cxnId="{796CF747-4A26-4356-9688-12275F612D4F}">
      <dgm:prSet/>
      <dgm:spPr/>
      <dgm:t>
        <a:bodyPr/>
        <a:lstStyle/>
        <a:p>
          <a:endParaRPr lang="en-US"/>
        </a:p>
      </dgm:t>
    </dgm:pt>
    <dgm:pt modelId="{819D1D06-7C47-44CB-B923-F22FBAE3AF35}" type="sibTrans" cxnId="{796CF747-4A26-4356-9688-12275F612D4F}">
      <dgm:prSet/>
      <dgm:spPr/>
      <dgm:t>
        <a:bodyPr/>
        <a:lstStyle/>
        <a:p>
          <a:endParaRPr lang="en-US"/>
        </a:p>
      </dgm:t>
    </dgm:pt>
    <dgm:pt modelId="{559050E9-6E9B-4422-9305-10303D7433F5}">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Public policy</a:t>
          </a:r>
        </a:p>
      </dgm:t>
    </dgm:pt>
    <dgm:pt modelId="{396568F0-0709-4331-9FD1-76EC281C8DAD}" type="parTrans" cxnId="{E5E0CA11-0612-4DEB-BF84-CC5D2FCC3460}">
      <dgm:prSet/>
      <dgm:spPr/>
      <dgm:t>
        <a:bodyPr/>
        <a:lstStyle/>
        <a:p>
          <a:endParaRPr lang="en-US"/>
        </a:p>
      </dgm:t>
    </dgm:pt>
    <dgm:pt modelId="{FD6988BF-6F60-45C1-9EB3-F25EFCB2A783}" type="sibTrans" cxnId="{E5E0CA11-0612-4DEB-BF84-CC5D2FCC3460}">
      <dgm:prSet/>
      <dgm:spPr/>
      <dgm:t>
        <a:bodyPr/>
        <a:lstStyle/>
        <a:p>
          <a:endParaRPr lang="en-US"/>
        </a:p>
      </dgm:t>
    </dgm:pt>
    <dgm:pt modelId="{454A6E39-8930-4D26-8988-A206A7472BF3}">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Rely on appropriate and effective packaging of evidence aimed at specific policy elements that are likely to effectively impact public health</a:t>
          </a:r>
        </a:p>
      </dgm:t>
    </dgm:pt>
    <dgm:pt modelId="{01894836-4579-4F27-AC4D-3E799C78B3BD}" type="parTrans" cxnId="{3A9B42FD-7066-474F-955E-B638980CA156}">
      <dgm:prSet/>
      <dgm:spPr/>
      <dgm:t>
        <a:bodyPr/>
        <a:lstStyle/>
        <a:p>
          <a:endParaRPr lang="en-US"/>
        </a:p>
      </dgm:t>
    </dgm:pt>
    <dgm:pt modelId="{008643FF-CBF2-4033-9B4C-5EB208F6BDB2}" type="sibTrans" cxnId="{3A9B42FD-7066-474F-955E-B638980CA156}">
      <dgm:prSet/>
      <dgm:spPr/>
      <dgm:t>
        <a:bodyPr/>
        <a:lstStyle/>
        <a:p>
          <a:endParaRPr lang="en-US"/>
        </a:p>
      </dgm:t>
    </dgm:pt>
    <dgm:pt modelId="{4188CF21-D1B4-4895-AA40-67F4BF97869E}">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Evidence-based strategies</a:t>
          </a:r>
        </a:p>
      </dgm:t>
    </dgm:pt>
    <dgm:pt modelId="{2A7D6AE9-97E5-4B84-A832-B1726C0F4F74}" type="parTrans" cxnId="{8494311A-76B3-4ED7-BBBB-7C715CE7EE7A}">
      <dgm:prSet/>
      <dgm:spPr/>
      <dgm:t>
        <a:bodyPr/>
        <a:lstStyle/>
        <a:p>
          <a:endParaRPr lang="en-US"/>
        </a:p>
      </dgm:t>
    </dgm:pt>
    <dgm:pt modelId="{1E1450AE-598B-4F3B-BF1F-1DED15544278}" type="sibTrans" cxnId="{8494311A-76B3-4ED7-BBBB-7C715CE7EE7A}">
      <dgm:prSet/>
      <dgm:spPr/>
      <dgm:t>
        <a:bodyPr/>
        <a:lstStyle/>
        <a:p>
          <a:endParaRPr lang="en-US"/>
        </a:p>
      </dgm:t>
    </dgm:pt>
    <dgm:pt modelId="{7BE7953D-90A9-443A-9B98-44CBF6A521EF}">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Recommended actions</a:t>
          </a:r>
        </a:p>
      </dgm:t>
    </dgm:pt>
    <dgm:pt modelId="{F929DE9A-8810-47B1-826F-8E879700CDE4}" type="parTrans" cxnId="{001B9C11-3A9B-47DC-AAA2-7C98607CABED}">
      <dgm:prSet/>
      <dgm:spPr/>
      <dgm:t>
        <a:bodyPr/>
        <a:lstStyle/>
        <a:p>
          <a:endParaRPr lang="en-US"/>
        </a:p>
      </dgm:t>
    </dgm:pt>
    <dgm:pt modelId="{DB50E82C-3F45-405E-9277-82E27FF1C804}" type="sibTrans" cxnId="{001B9C11-3A9B-47DC-AAA2-7C98607CABED}">
      <dgm:prSet/>
      <dgm:spPr/>
      <dgm:t>
        <a:bodyPr/>
        <a:lstStyle/>
        <a:p>
          <a:endParaRPr lang="en-US"/>
        </a:p>
      </dgm:t>
    </dgm:pt>
    <dgm:pt modelId="{057A7DCC-9CBF-49AB-8841-6E06C30CA797}">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No precise implementation details</a:t>
          </a:r>
        </a:p>
      </dgm:t>
    </dgm:pt>
    <dgm:pt modelId="{3B5C0E37-8443-4607-A528-AEBCEDD42ABF}" type="parTrans" cxnId="{DAC40471-D1DC-4F90-8237-C6F0AC804A5E}">
      <dgm:prSet/>
      <dgm:spPr/>
      <dgm:t>
        <a:bodyPr/>
        <a:lstStyle/>
        <a:p>
          <a:endParaRPr lang="en-US"/>
        </a:p>
      </dgm:t>
    </dgm:pt>
    <dgm:pt modelId="{FFBE1CB9-5D53-4715-8C10-E2ADBB1EECD4}" type="sibTrans" cxnId="{DAC40471-D1DC-4F90-8237-C6F0AC804A5E}">
      <dgm:prSet/>
      <dgm:spPr/>
      <dgm:t>
        <a:bodyPr/>
        <a:lstStyle/>
        <a:p>
          <a:endParaRPr lang="en-US"/>
        </a:p>
      </dgm:t>
    </dgm:pt>
    <dgm:pt modelId="{C850174A-1B00-4B6C-BAD7-3129667F03DB}">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Results can be attributed to the program itself</a:t>
          </a:r>
        </a:p>
      </dgm:t>
    </dgm:pt>
    <dgm:pt modelId="{59D395A4-4D42-44C1-86FE-6C3DE08AA0B3}" type="parTrans" cxnId="{D93B9C5B-C713-4EB9-8531-49C8DBF59B93}">
      <dgm:prSet/>
      <dgm:spPr/>
      <dgm:t>
        <a:bodyPr/>
        <a:lstStyle/>
        <a:p>
          <a:endParaRPr lang="en-US"/>
        </a:p>
      </dgm:t>
    </dgm:pt>
    <dgm:pt modelId="{DFFA430E-5D77-4936-87A0-DFE26E8BBD01}" type="sibTrans" cxnId="{D93B9C5B-C713-4EB9-8531-49C8DBF59B93}">
      <dgm:prSet/>
      <dgm:spPr/>
      <dgm:t>
        <a:bodyPr/>
        <a:lstStyle/>
        <a:p>
          <a:endParaRPr lang="en-US"/>
        </a:p>
      </dgm:t>
    </dgm:pt>
    <dgm:pt modelId="{3AF7D955-60EC-4FED-BF23-58378CEC2EB5}">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Evaluation is peer-reviewed by experts in the field</a:t>
          </a:r>
        </a:p>
      </dgm:t>
    </dgm:pt>
    <dgm:pt modelId="{FF9F383B-488B-48D5-9E8F-051D5372AFD9}" type="parTrans" cxnId="{53BC6E53-CFE7-4138-9181-8358565EB954}">
      <dgm:prSet/>
      <dgm:spPr/>
      <dgm:t>
        <a:bodyPr/>
        <a:lstStyle/>
        <a:p>
          <a:endParaRPr lang="en-US"/>
        </a:p>
      </dgm:t>
    </dgm:pt>
    <dgm:pt modelId="{279FC41E-5666-47D6-AEFA-ADAAF6009FE1}" type="sibTrans" cxnId="{53BC6E53-CFE7-4138-9181-8358565EB954}">
      <dgm:prSet/>
      <dgm:spPr/>
      <dgm:t>
        <a:bodyPr/>
        <a:lstStyle/>
        <a:p>
          <a:endParaRPr lang="en-US"/>
        </a:p>
      </dgm:t>
    </dgm:pt>
    <dgm:pt modelId="{5F429EE5-4FF9-4339-8F0D-D561A07A5489}">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Program is “endorsed” by a federal agency or respected research organization and included in their list of effective programs</a:t>
          </a:r>
        </a:p>
      </dgm:t>
    </dgm:pt>
    <dgm:pt modelId="{CD7CEAF7-C7F8-4B13-B226-25027D631709}" type="parTrans" cxnId="{F36B408A-9C5D-4AB5-A658-D40FB8E056F5}">
      <dgm:prSet/>
      <dgm:spPr/>
      <dgm:t>
        <a:bodyPr/>
        <a:lstStyle/>
        <a:p>
          <a:endParaRPr lang="en-US"/>
        </a:p>
      </dgm:t>
    </dgm:pt>
    <dgm:pt modelId="{5CFF45DC-4FEB-406E-9E83-1D9780142DFF}" type="sibTrans" cxnId="{F36B408A-9C5D-4AB5-A658-D40FB8E056F5}">
      <dgm:prSet/>
      <dgm:spPr/>
      <dgm:t>
        <a:bodyPr/>
        <a:lstStyle/>
        <a:p>
          <a:endParaRPr lang="en-US"/>
        </a:p>
      </dgm:t>
    </dgm:pt>
    <dgm:pt modelId="{061BF6EE-7001-4117-8BAF-F4F97CB2664C}">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Informed by the best available quantitative and qualitative evidence</a:t>
          </a:r>
        </a:p>
      </dgm:t>
    </dgm:pt>
    <dgm:pt modelId="{C0338AAE-DB15-4B9A-8316-BD74ADB9153B}" type="parTrans" cxnId="{8EC26EC1-0899-45A3-993A-BFEA04613982}">
      <dgm:prSet/>
      <dgm:spPr/>
      <dgm:t>
        <a:bodyPr/>
        <a:lstStyle/>
        <a:p>
          <a:endParaRPr lang="en-US"/>
        </a:p>
      </dgm:t>
    </dgm:pt>
    <dgm:pt modelId="{8696FB84-291A-47DA-8B4D-89CB24432E18}" type="sibTrans" cxnId="{8EC26EC1-0899-45A3-993A-BFEA04613982}">
      <dgm:prSet/>
      <dgm:spPr/>
      <dgm:t>
        <a:bodyPr/>
        <a:lstStyle/>
        <a:p>
          <a:endParaRPr lang="en-US"/>
        </a:p>
      </dgm:t>
    </dgm:pt>
    <dgm:pt modelId="{7144D6DB-D987-4DE4-9D51-7DBD142AF9C2}">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Organizational policy</a:t>
          </a:r>
        </a:p>
      </dgm:t>
    </dgm:pt>
    <dgm:pt modelId="{3167B84A-3A21-4C34-AF27-1AC54638E49E}" type="parTrans" cxnId="{965CEC25-D13F-47C4-8004-088A4C7D3E5A}">
      <dgm:prSet/>
      <dgm:spPr/>
      <dgm:t>
        <a:bodyPr/>
        <a:lstStyle/>
        <a:p>
          <a:endParaRPr lang="en-US"/>
        </a:p>
      </dgm:t>
    </dgm:pt>
    <dgm:pt modelId="{7D9F9C98-A649-4203-A634-40E2549AAD04}" type="sibTrans" cxnId="{965CEC25-D13F-47C4-8004-088A4C7D3E5A}">
      <dgm:prSet/>
      <dgm:spPr/>
      <dgm:t>
        <a:bodyPr/>
        <a:lstStyle/>
        <a:p>
          <a:endParaRPr lang="en-US"/>
        </a:p>
      </dgm:t>
    </dgm:pt>
    <dgm:pt modelId="{912166BC-A7E4-412A-AA5F-2A5818F834EC}">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Evidence of effectiveness from multiple studies</a:t>
          </a:r>
        </a:p>
      </dgm:t>
    </dgm:pt>
    <dgm:pt modelId="{96A6AB2B-A0D4-4458-999B-105B8DE46E36}" type="parTrans" cxnId="{A07F5142-7A6C-4046-83DB-4290AED99A26}">
      <dgm:prSet/>
      <dgm:spPr/>
      <dgm:t>
        <a:bodyPr/>
        <a:lstStyle/>
        <a:p>
          <a:endParaRPr lang="en-US"/>
        </a:p>
      </dgm:t>
    </dgm:pt>
    <dgm:pt modelId="{D91318DB-40E2-4AEB-9066-4842CE3CE318}" type="sibTrans" cxnId="{A07F5142-7A6C-4046-83DB-4290AED99A26}">
      <dgm:prSet/>
      <dgm:spPr/>
      <dgm:t>
        <a:bodyPr/>
        <a:lstStyle/>
        <a:p>
          <a:endParaRPr lang="en-US"/>
        </a:p>
      </dgm:t>
    </dgm:pt>
    <dgm:pt modelId="{32907868-4492-421D-9F80-13FA0928E141}" type="pres">
      <dgm:prSet presAssocID="{E5AA705B-52D7-469F-8F24-72F7F3C379CC}" presName="Name0" presStyleCnt="0">
        <dgm:presLayoutVars>
          <dgm:dir/>
          <dgm:animLvl val="lvl"/>
          <dgm:resizeHandles val="exact"/>
        </dgm:presLayoutVars>
      </dgm:prSet>
      <dgm:spPr/>
    </dgm:pt>
    <dgm:pt modelId="{F69AC4C7-D1C1-4570-9EF1-98D074D36939}" type="pres">
      <dgm:prSet presAssocID="{607F0579-145F-446A-9B98-D11DE9104967}" presName="compositeNode" presStyleCnt="0">
        <dgm:presLayoutVars>
          <dgm:bulletEnabled val="1"/>
        </dgm:presLayoutVars>
      </dgm:prSet>
      <dgm:spPr/>
    </dgm:pt>
    <dgm:pt modelId="{AC0B58E1-567C-400E-820E-48D1A3EA0ACF}" type="pres">
      <dgm:prSet presAssocID="{607F0579-145F-446A-9B98-D11DE9104967}" presName="bgRect" presStyleLbl="node1" presStyleIdx="0" presStyleCnt="3" custScaleY="117563"/>
      <dgm:spPr/>
    </dgm:pt>
    <dgm:pt modelId="{2191DA24-41B3-48CF-9954-9EE7FC88CD9B}" type="pres">
      <dgm:prSet presAssocID="{607F0579-145F-446A-9B98-D11DE9104967}" presName="parentNode" presStyleLbl="node1" presStyleIdx="0" presStyleCnt="3">
        <dgm:presLayoutVars>
          <dgm:chMax val="0"/>
          <dgm:bulletEnabled val="1"/>
        </dgm:presLayoutVars>
      </dgm:prSet>
      <dgm:spPr/>
    </dgm:pt>
    <dgm:pt modelId="{493ECBBF-1ACF-4BA7-A5D5-2E78D67A4458}" type="pres">
      <dgm:prSet presAssocID="{607F0579-145F-446A-9B98-D11DE9104967}" presName="childNode" presStyleLbl="node1" presStyleIdx="0" presStyleCnt="3">
        <dgm:presLayoutVars>
          <dgm:bulletEnabled val="1"/>
        </dgm:presLayoutVars>
      </dgm:prSet>
      <dgm:spPr/>
    </dgm:pt>
    <dgm:pt modelId="{2625905A-1A5E-4EEF-AFD0-AA481CC24469}" type="pres">
      <dgm:prSet presAssocID="{C250F704-E35A-4755-AEC0-FA0AE115DA39}" presName="hSp" presStyleCnt="0"/>
      <dgm:spPr/>
    </dgm:pt>
    <dgm:pt modelId="{6EA848C4-5885-45CA-827B-BE3EE22C93CF}" type="pres">
      <dgm:prSet presAssocID="{C250F704-E35A-4755-AEC0-FA0AE115DA39}" presName="vProcSp" presStyleCnt="0"/>
      <dgm:spPr/>
    </dgm:pt>
    <dgm:pt modelId="{FD37B8F3-CCF4-4043-BC10-8F8FDACA468F}" type="pres">
      <dgm:prSet presAssocID="{C250F704-E35A-4755-AEC0-FA0AE115DA39}" presName="vSp1" presStyleCnt="0"/>
      <dgm:spPr/>
    </dgm:pt>
    <dgm:pt modelId="{DE88199B-EB6D-485B-BA13-FA89CF5DA908}" type="pres">
      <dgm:prSet presAssocID="{C250F704-E35A-4755-AEC0-FA0AE115DA39}" presName="simulatedConn" presStyleLbl="solidFgAcc1" presStyleIdx="0" presStyleCnt="2" custLinFactY="100000" custLinFactNeighborY="120995"/>
      <dgm:spPr/>
    </dgm:pt>
    <dgm:pt modelId="{70DD3341-B7B1-4B95-8D9F-9BB064ECD5A7}" type="pres">
      <dgm:prSet presAssocID="{C250F704-E35A-4755-AEC0-FA0AE115DA39}" presName="vSp2" presStyleCnt="0"/>
      <dgm:spPr/>
    </dgm:pt>
    <dgm:pt modelId="{6021DF0D-AC80-4AE6-86E7-B6FE1E22E424}" type="pres">
      <dgm:prSet presAssocID="{C250F704-E35A-4755-AEC0-FA0AE115DA39}" presName="sibTrans" presStyleCnt="0"/>
      <dgm:spPr/>
    </dgm:pt>
    <dgm:pt modelId="{E2AE7626-FF77-45F6-BF0F-1054D7DE4B4C}" type="pres">
      <dgm:prSet presAssocID="{5BF914B4-09F7-4612-AB36-805D124A366B}" presName="compositeNode" presStyleCnt="0">
        <dgm:presLayoutVars>
          <dgm:bulletEnabled val="1"/>
        </dgm:presLayoutVars>
      </dgm:prSet>
      <dgm:spPr/>
    </dgm:pt>
    <dgm:pt modelId="{5CAAB424-4B5A-4962-B5E6-256B7BA50E3E}" type="pres">
      <dgm:prSet presAssocID="{5BF914B4-09F7-4612-AB36-805D124A366B}" presName="bgRect" presStyleLbl="node1" presStyleIdx="1" presStyleCnt="3" custScaleY="117563"/>
      <dgm:spPr/>
    </dgm:pt>
    <dgm:pt modelId="{F9768E55-F3F3-4FB9-81B3-A9DA6B3396DD}" type="pres">
      <dgm:prSet presAssocID="{5BF914B4-09F7-4612-AB36-805D124A366B}" presName="parentNode" presStyleLbl="node1" presStyleIdx="1" presStyleCnt="3">
        <dgm:presLayoutVars>
          <dgm:chMax val="0"/>
          <dgm:bulletEnabled val="1"/>
        </dgm:presLayoutVars>
      </dgm:prSet>
      <dgm:spPr/>
    </dgm:pt>
    <dgm:pt modelId="{777B615A-1C4B-494E-8C35-4AA02BA622FC}" type="pres">
      <dgm:prSet presAssocID="{5BF914B4-09F7-4612-AB36-805D124A366B}" presName="childNode" presStyleLbl="node1" presStyleIdx="1" presStyleCnt="3">
        <dgm:presLayoutVars>
          <dgm:bulletEnabled val="1"/>
        </dgm:presLayoutVars>
      </dgm:prSet>
      <dgm:spPr/>
    </dgm:pt>
    <dgm:pt modelId="{88281E02-6DAB-4017-82C4-DB83813D7307}" type="pres">
      <dgm:prSet presAssocID="{819D1D06-7C47-44CB-B923-F22FBAE3AF35}" presName="hSp" presStyleCnt="0"/>
      <dgm:spPr/>
    </dgm:pt>
    <dgm:pt modelId="{A9A40F8E-F901-482A-8C5C-E17FB7A307DA}" type="pres">
      <dgm:prSet presAssocID="{819D1D06-7C47-44CB-B923-F22FBAE3AF35}" presName="vProcSp" presStyleCnt="0"/>
      <dgm:spPr/>
    </dgm:pt>
    <dgm:pt modelId="{798C6843-53B7-4AC8-BB82-62365A908BE5}" type="pres">
      <dgm:prSet presAssocID="{819D1D06-7C47-44CB-B923-F22FBAE3AF35}" presName="vSp1" presStyleCnt="0"/>
      <dgm:spPr/>
    </dgm:pt>
    <dgm:pt modelId="{299BEDEC-D73B-472C-9934-B29738D0342E}" type="pres">
      <dgm:prSet presAssocID="{819D1D06-7C47-44CB-B923-F22FBAE3AF35}" presName="simulatedConn" presStyleLbl="solidFgAcc1" presStyleIdx="1" presStyleCnt="2" custLinFactY="100000" custLinFactNeighborY="120995"/>
      <dgm:spPr/>
    </dgm:pt>
    <dgm:pt modelId="{E7A4473F-FED2-4955-9127-2631B32BBADD}" type="pres">
      <dgm:prSet presAssocID="{819D1D06-7C47-44CB-B923-F22FBAE3AF35}" presName="vSp2" presStyleCnt="0"/>
      <dgm:spPr/>
    </dgm:pt>
    <dgm:pt modelId="{8286015D-34F1-4070-955A-9F21301771F7}" type="pres">
      <dgm:prSet presAssocID="{819D1D06-7C47-44CB-B923-F22FBAE3AF35}" presName="sibTrans" presStyleCnt="0"/>
      <dgm:spPr/>
    </dgm:pt>
    <dgm:pt modelId="{8CFB5F08-AE8A-4F99-847C-DEBC16001C8D}" type="pres">
      <dgm:prSet presAssocID="{4188CF21-D1B4-4895-AA40-67F4BF97869E}" presName="compositeNode" presStyleCnt="0">
        <dgm:presLayoutVars>
          <dgm:bulletEnabled val="1"/>
        </dgm:presLayoutVars>
      </dgm:prSet>
      <dgm:spPr/>
    </dgm:pt>
    <dgm:pt modelId="{73331739-964A-4CA7-B44B-0CC357BAF78A}" type="pres">
      <dgm:prSet presAssocID="{4188CF21-D1B4-4895-AA40-67F4BF97869E}" presName="bgRect" presStyleLbl="node1" presStyleIdx="2" presStyleCnt="3" custScaleY="117563"/>
      <dgm:spPr/>
    </dgm:pt>
    <dgm:pt modelId="{A49BC31F-9B54-4708-8594-EB8E1C40160E}" type="pres">
      <dgm:prSet presAssocID="{4188CF21-D1B4-4895-AA40-67F4BF97869E}" presName="parentNode" presStyleLbl="node1" presStyleIdx="2" presStyleCnt="3">
        <dgm:presLayoutVars>
          <dgm:chMax val="0"/>
          <dgm:bulletEnabled val="1"/>
        </dgm:presLayoutVars>
      </dgm:prSet>
      <dgm:spPr/>
    </dgm:pt>
    <dgm:pt modelId="{96DC0572-7F81-4920-94FC-9415C044B16D}" type="pres">
      <dgm:prSet presAssocID="{4188CF21-D1B4-4895-AA40-67F4BF97869E}" presName="childNode" presStyleLbl="node1" presStyleIdx="2" presStyleCnt="3">
        <dgm:presLayoutVars>
          <dgm:bulletEnabled val="1"/>
        </dgm:presLayoutVars>
      </dgm:prSet>
      <dgm:spPr/>
    </dgm:pt>
  </dgm:ptLst>
  <dgm:cxnLst>
    <dgm:cxn modelId="{913BDC08-4B8B-4FBA-8288-EE7C5638264E}" type="presOf" srcId="{607F0579-145F-446A-9B98-D11DE9104967}" destId="{2191DA24-41B3-48CF-9954-9EE7FC88CD9B}" srcOrd="1" destOrd="0" presId="urn:microsoft.com/office/officeart/2005/8/layout/hProcess7"/>
    <dgm:cxn modelId="{EF92900A-BC53-4A8D-AB91-38BEB5E74B13}" srcId="{E5AA705B-52D7-469F-8F24-72F7F3C379CC}" destId="{607F0579-145F-446A-9B98-D11DE9104967}" srcOrd="0" destOrd="0" parTransId="{19F73453-41B0-4720-87CB-65C0A49092CE}" sibTransId="{C250F704-E35A-4755-AEC0-FA0AE115DA39}"/>
    <dgm:cxn modelId="{001B9C11-3A9B-47DC-AAA2-7C98607CABED}" srcId="{4188CF21-D1B4-4895-AA40-67F4BF97869E}" destId="{7BE7953D-90A9-443A-9B98-44CBF6A521EF}" srcOrd="0" destOrd="0" parTransId="{F929DE9A-8810-47B1-826F-8E879700CDE4}" sibTransId="{DB50E82C-3F45-405E-9277-82E27FF1C804}"/>
    <dgm:cxn modelId="{E5E0CA11-0612-4DEB-BF84-CC5D2FCC3460}" srcId="{5BF914B4-09F7-4612-AB36-805D124A366B}" destId="{559050E9-6E9B-4422-9305-10303D7433F5}" srcOrd="0" destOrd="0" parTransId="{396568F0-0709-4331-9FD1-76EC281C8DAD}" sibTransId="{FD6988BF-6F60-45C1-9EB3-F25EFCB2A783}"/>
    <dgm:cxn modelId="{8494311A-76B3-4ED7-BBBB-7C715CE7EE7A}" srcId="{E5AA705B-52D7-469F-8F24-72F7F3C379CC}" destId="{4188CF21-D1B4-4895-AA40-67F4BF97869E}" srcOrd="2" destOrd="0" parTransId="{2A7D6AE9-97E5-4B84-A832-B1726C0F4F74}" sibTransId="{1E1450AE-598B-4F3B-BF1F-1DED15544278}"/>
    <dgm:cxn modelId="{94B3401B-D923-4AA8-A856-C31F884C3E0C}" type="presOf" srcId="{4188CF21-D1B4-4895-AA40-67F4BF97869E}" destId="{A49BC31F-9B54-4708-8594-EB8E1C40160E}" srcOrd="1" destOrd="0" presId="urn:microsoft.com/office/officeart/2005/8/layout/hProcess7"/>
    <dgm:cxn modelId="{A211DD22-7FBA-4C96-BA7D-C39968F0BF93}" type="presOf" srcId="{7BE7953D-90A9-443A-9B98-44CBF6A521EF}" destId="{96DC0572-7F81-4920-94FC-9415C044B16D}" srcOrd="0" destOrd="0" presId="urn:microsoft.com/office/officeart/2005/8/layout/hProcess7"/>
    <dgm:cxn modelId="{965CEC25-D13F-47C4-8004-088A4C7D3E5A}" srcId="{5BF914B4-09F7-4612-AB36-805D124A366B}" destId="{7144D6DB-D987-4DE4-9D51-7DBD142AF9C2}" srcOrd="1" destOrd="0" parTransId="{3167B84A-3A21-4C34-AF27-1AC54638E49E}" sibTransId="{7D9F9C98-A649-4203-A634-40E2549AAD04}"/>
    <dgm:cxn modelId="{D93B9C5B-C713-4EB9-8531-49C8DBF59B93}" srcId="{607F0579-145F-446A-9B98-D11DE9104967}" destId="{C850174A-1B00-4B6C-BAD7-3129667F03DB}" srcOrd="1" destOrd="0" parTransId="{59D395A4-4D42-44C1-86FE-6C3DE08AA0B3}" sibTransId="{DFFA430E-5D77-4936-87A0-DFE26E8BBD01}"/>
    <dgm:cxn modelId="{A07F5142-7A6C-4046-83DB-4290AED99A26}" srcId="{4188CF21-D1B4-4895-AA40-67F4BF97869E}" destId="{912166BC-A7E4-412A-AA5F-2A5818F834EC}" srcOrd="1" destOrd="0" parTransId="{96A6AB2B-A0D4-4458-999B-105B8DE46E36}" sibTransId="{D91318DB-40E2-4AEB-9066-4842CE3CE318}"/>
    <dgm:cxn modelId="{56DC8E42-4CC4-4399-AB91-6788460C06A9}" type="presOf" srcId="{7144D6DB-D987-4DE4-9D51-7DBD142AF9C2}" destId="{777B615A-1C4B-494E-8C35-4AA02BA622FC}" srcOrd="0" destOrd="1" presId="urn:microsoft.com/office/officeart/2005/8/layout/hProcess7"/>
    <dgm:cxn modelId="{D9591646-0F87-4755-AD18-C19A699E4A99}" type="presOf" srcId="{607F0579-145F-446A-9B98-D11DE9104967}" destId="{AC0B58E1-567C-400E-820E-48D1A3EA0ACF}" srcOrd="0" destOrd="0" presId="urn:microsoft.com/office/officeart/2005/8/layout/hProcess7"/>
    <dgm:cxn modelId="{796CF747-4A26-4356-9688-12275F612D4F}" srcId="{E5AA705B-52D7-469F-8F24-72F7F3C379CC}" destId="{5BF914B4-09F7-4612-AB36-805D124A366B}" srcOrd="1" destOrd="0" parTransId="{5C909AFF-F616-4DBE-BD30-84C73E3D79F2}" sibTransId="{819D1D06-7C47-44CB-B923-F22FBAE3AF35}"/>
    <dgm:cxn modelId="{6A757D6B-BEA3-4C28-A902-70A2F64747DE}" type="presOf" srcId="{4188CF21-D1B4-4895-AA40-67F4BF97869E}" destId="{73331739-964A-4CA7-B44B-0CC357BAF78A}" srcOrd="0" destOrd="0" presId="urn:microsoft.com/office/officeart/2005/8/layout/hProcess7"/>
    <dgm:cxn modelId="{98D0B86B-EE93-4C7A-B9E2-9F433A8651E5}" type="presOf" srcId="{454A6E39-8930-4D26-8988-A206A7472BF3}" destId="{777B615A-1C4B-494E-8C35-4AA02BA622FC}" srcOrd="0" destOrd="3" presId="urn:microsoft.com/office/officeart/2005/8/layout/hProcess7"/>
    <dgm:cxn modelId="{DAC40471-D1DC-4F90-8237-C6F0AC804A5E}" srcId="{4188CF21-D1B4-4895-AA40-67F4BF97869E}" destId="{057A7DCC-9CBF-49AB-8841-6E06C30CA797}" srcOrd="2" destOrd="0" parTransId="{3B5C0E37-8443-4607-A528-AEBCEDD42ABF}" sibTransId="{FFBE1CB9-5D53-4715-8C10-E2ADBB1EECD4}"/>
    <dgm:cxn modelId="{53BC6E53-CFE7-4138-9181-8358565EB954}" srcId="{607F0579-145F-446A-9B98-D11DE9104967}" destId="{3AF7D955-60EC-4FED-BF23-58378CEC2EB5}" srcOrd="2" destOrd="0" parTransId="{FF9F383B-488B-48D5-9E8F-051D5372AFD9}" sibTransId="{279FC41E-5666-47D6-AEFA-ADAAF6009FE1}"/>
    <dgm:cxn modelId="{CC394674-CDDF-4ABB-8EF7-FAA19B0EBA6D}" type="presOf" srcId="{E5AA705B-52D7-469F-8F24-72F7F3C379CC}" destId="{32907868-4492-421D-9F80-13FA0928E141}" srcOrd="0" destOrd="0" presId="urn:microsoft.com/office/officeart/2005/8/layout/hProcess7"/>
    <dgm:cxn modelId="{04B96B7B-817D-481F-8CB5-0204DB3D7247}" srcId="{607F0579-145F-446A-9B98-D11DE9104967}" destId="{F3618531-8D92-4237-9309-F49E8BF726CD}" srcOrd="0" destOrd="0" parTransId="{50A52237-5626-4F1B-9739-185BBDFA6A28}" sibTransId="{83FE0C06-BF15-4A07-9E95-8F8B0CFB8F87}"/>
    <dgm:cxn modelId="{23287E83-378A-4460-851D-41B2E191ACB8}" type="presOf" srcId="{912166BC-A7E4-412A-AA5F-2A5818F834EC}" destId="{96DC0572-7F81-4920-94FC-9415C044B16D}" srcOrd="0" destOrd="1" presId="urn:microsoft.com/office/officeart/2005/8/layout/hProcess7"/>
    <dgm:cxn modelId="{F36B408A-9C5D-4AB5-A658-D40FB8E056F5}" srcId="{607F0579-145F-446A-9B98-D11DE9104967}" destId="{5F429EE5-4FF9-4339-8F0D-D561A07A5489}" srcOrd="3" destOrd="0" parTransId="{CD7CEAF7-C7F8-4B13-B226-25027D631709}" sibTransId="{5CFF45DC-4FEB-406E-9E83-1D9780142DFF}"/>
    <dgm:cxn modelId="{1E08678D-D330-427B-A20A-1A800B084C28}" type="presOf" srcId="{3AF7D955-60EC-4FED-BF23-58378CEC2EB5}" destId="{493ECBBF-1ACF-4BA7-A5D5-2E78D67A4458}" srcOrd="0" destOrd="2" presId="urn:microsoft.com/office/officeart/2005/8/layout/hProcess7"/>
    <dgm:cxn modelId="{3824F5A0-C99E-41EF-BBB7-75603107822D}" type="presOf" srcId="{F3618531-8D92-4237-9309-F49E8BF726CD}" destId="{493ECBBF-1ACF-4BA7-A5D5-2E78D67A4458}" srcOrd="0" destOrd="0" presId="urn:microsoft.com/office/officeart/2005/8/layout/hProcess7"/>
    <dgm:cxn modelId="{ECAFD0B2-2E6C-4493-AF44-F2FE0FBD3974}" type="presOf" srcId="{559050E9-6E9B-4422-9305-10303D7433F5}" destId="{777B615A-1C4B-494E-8C35-4AA02BA622FC}" srcOrd="0" destOrd="0" presId="urn:microsoft.com/office/officeart/2005/8/layout/hProcess7"/>
    <dgm:cxn modelId="{4BA9BCB9-0D90-4D06-981D-531C1DD0CD57}" type="presOf" srcId="{057A7DCC-9CBF-49AB-8841-6E06C30CA797}" destId="{96DC0572-7F81-4920-94FC-9415C044B16D}" srcOrd="0" destOrd="2" presId="urn:microsoft.com/office/officeart/2005/8/layout/hProcess7"/>
    <dgm:cxn modelId="{8EC26EC1-0899-45A3-993A-BFEA04613982}" srcId="{5BF914B4-09F7-4612-AB36-805D124A366B}" destId="{061BF6EE-7001-4117-8BAF-F4F97CB2664C}" srcOrd="2" destOrd="0" parTransId="{C0338AAE-DB15-4B9A-8316-BD74ADB9153B}" sibTransId="{8696FB84-291A-47DA-8B4D-89CB24432E18}"/>
    <dgm:cxn modelId="{1E92AFD2-1A7A-4514-B364-4BAD684CA019}" type="presOf" srcId="{C850174A-1B00-4B6C-BAD7-3129667F03DB}" destId="{493ECBBF-1ACF-4BA7-A5D5-2E78D67A4458}" srcOrd="0" destOrd="1" presId="urn:microsoft.com/office/officeart/2005/8/layout/hProcess7"/>
    <dgm:cxn modelId="{47D210D6-41AF-4F8A-93EB-C621AD881752}" type="presOf" srcId="{5BF914B4-09F7-4612-AB36-805D124A366B}" destId="{F9768E55-F3F3-4FB9-81B3-A9DA6B3396DD}" srcOrd="1" destOrd="0" presId="urn:microsoft.com/office/officeart/2005/8/layout/hProcess7"/>
    <dgm:cxn modelId="{7728C0E3-18FE-4689-82AE-68116F0A8308}" type="presOf" srcId="{5F429EE5-4FF9-4339-8F0D-D561A07A5489}" destId="{493ECBBF-1ACF-4BA7-A5D5-2E78D67A4458}" srcOrd="0" destOrd="3" presId="urn:microsoft.com/office/officeart/2005/8/layout/hProcess7"/>
    <dgm:cxn modelId="{CCC791F2-DA88-4283-BDF6-077FDEBF35A3}" type="presOf" srcId="{061BF6EE-7001-4117-8BAF-F4F97CB2664C}" destId="{777B615A-1C4B-494E-8C35-4AA02BA622FC}" srcOrd="0" destOrd="2" presId="urn:microsoft.com/office/officeart/2005/8/layout/hProcess7"/>
    <dgm:cxn modelId="{F938AEF3-FF7B-4347-BE83-6258A4088FEF}" type="presOf" srcId="{5BF914B4-09F7-4612-AB36-805D124A366B}" destId="{5CAAB424-4B5A-4962-B5E6-256B7BA50E3E}" srcOrd="0" destOrd="0" presId="urn:microsoft.com/office/officeart/2005/8/layout/hProcess7"/>
    <dgm:cxn modelId="{3A9B42FD-7066-474F-955E-B638980CA156}" srcId="{5BF914B4-09F7-4612-AB36-805D124A366B}" destId="{454A6E39-8930-4D26-8988-A206A7472BF3}" srcOrd="3" destOrd="0" parTransId="{01894836-4579-4F27-AC4D-3E799C78B3BD}" sibTransId="{008643FF-CBF2-4033-9B4C-5EB208F6BDB2}"/>
    <dgm:cxn modelId="{5A7218B6-5C7D-462A-A895-6AC4E11E4C30}" type="presParOf" srcId="{32907868-4492-421D-9F80-13FA0928E141}" destId="{F69AC4C7-D1C1-4570-9EF1-98D074D36939}" srcOrd="0" destOrd="0" presId="urn:microsoft.com/office/officeart/2005/8/layout/hProcess7"/>
    <dgm:cxn modelId="{44C431D9-1D8B-407C-BF49-DBFA8AC47048}" type="presParOf" srcId="{F69AC4C7-D1C1-4570-9EF1-98D074D36939}" destId="{AC0B58E1-567C-400E-820E-48D1A3EA0ACF}" srcOrd="0" destOrd="0" presId="urn:microsoft.com/office/officeart/2005/8/layout/hProcess7"/>
    <dgm:cxn modelId="{0EC70BD5-2B03-4203-83F6-19902D5050F3}" type="presParOf" srcId="{F69AC4C7-D1C1-4570-9EF1-98D074D36939}" destId="{2191DA24-41B3-48CF-9954-9EE7FC88CD9B}" srcOrd="1" destOrd="0" presId="urn:microsoft.com/office/officeart/2005/8/layout/hProcess7"/>
    <dgm:cxn modelId="{AA77D597-53AF-4727-A80B-C1A96C9CD069}" type="presParOf" srcId="{F69AC4C7-D1C1-4570-9EF1-98D074D36939}" destId="{493ECBBF-1ACF-4BA7-A5D5-2E78D67A4458}" srcOrd="2" destOrd="0" presId="urn:microsoft.com/office/officeart/2005/8/layout/hProcess7"/>
    <dgm:cxn modelId="{BA0C7A49-B826-4DA7-9782-203EA072F6E2}" type="presParOf" srcId="{32907868-4492-421D-9F80-13FA0928E141}" destId="{2625905A-1A5E-4EEF-AFD0-AA481CC24469}" srcOrd="1" destOrd="0" presId="urn:microsoft.com/office/officeart/2005/8/layout/hProcess7"/>
    <dgm:cxn modelId="{2DC37498-CC4B-4860-BD86-03B81962D433}" type="presParOf" srcId="{32907868-4492-421D-9F80-13FA0928E141}" destId="{6EA848C4-5885-45CA-827B-BE3EE22C93CF}" srcOrd="2" destOrd="0" presId="urn:microsoft.com/office/officeart/2005/8/layout/hProcess7"/>
    <dgm:cxn modelId="{4CA3ABE5-55FB-4083-BE1F-DF1CB90821D9}" type="presParOf" srcId="{6EA848C4-5885-45CA-827B-BE3EE22C93CF}" destId="{FD37B8F3-CCF4-4043-BC10-8F8FDACA468F}" srcOrd="0" destOrd="0" presId="urn:microsoft.com/office/officeart/2005/8/layout/hProcess7"/>
    <dgm:cxn modelId="{B282865F-2CAA-4C82-A4C9-FD9A6F436068}" type="presParOf" srcId="{6EA848C4-5885-45CA-827B-BE3EE22C93CF}" destId="{DE88199B-EB6D-485B-BA13-FA89CF5DA908}" srcOrd="1" destOrd="0" presId="urn:microsoft.com/office/officeart/2005/8/layout/hProcess7"/>
    <dgm:cxn modelId="{8D8412BF-94FF-4324-A436-E723DF4B748D}" type="presParOf" srcId="{6EA848C4-5885-45CA-827B-BE3EE22C93CF}" destId="{70DD3341-B7B1-4B95-8D9F-9BB064ECD5A7}" srcOrd="2" destOrd="0" presId="urn:microsoft.com/office/officeart/2005/8/layout/hProcess7"/>
    <dgm:cxn modelId="{191FCA6F-DD83-42BE-8ED8-F36B32BC2CD2}" type="presParOf" srcId="{32907868-4492-421D-9F80-13FA0928E141}" destId="{6021DF0D-AC80-4AE6-86E7-B6FE1E22E424}" srcOrd="3" destOrd="0" presId="urn:microsoft.com/office/officeart/2005/8/layout/hProcess7"/>
    <dgm:cxn modelId="{BFF059E7-AA84-45F7-9FD2-F015792F9D06}" type="presParOf" srcId="{32907868-4492-421D-9F80-13FA0928E141}" destId="{E2AE7626-FF77-45F6-BF0F-1054D7DE4B4C}" srcOrd="4" destOrd="0" presId="urn:microsoft.com/office/officeart/2005/8/layout/hProcess7"/>
    <dgm:cxn modelId="{207226A0-0AAE-4215-AA83-90AC5E1A5A1B}" type="presParOf" srcId="{E2AE7626-FF77-45F6-BF0F-1054D7DE4B4C}" destId="{5CAAB424-4B5A-4962-B5E6-256B7BA50E3E}" srcOrd="0" destOrd="0" presId="urn:microsoft.com/office/officeart/2005/8/layout/hProcess7"/>
    <dgm:cxn modelId="{6FB0A68A-CC19-47DD-8D23-DB8E564622CD}" type="presParOf" srcId="{E2AE7626-FF77-45F6-BF0F-1054D7DE4B4C}" destId="{F9768E55-F3F3-4FB9-81B3-A9DA6B3396DD}" srcOrd="1" destOrd="0" presId="urn:microsoft.com/office/officeart/2005/8/layout/hProcess7"/>
    <dgm:cxn modelId="{AED4F892-F009-4C7C-B483-C37046C1BD03}" type="presParOf" srcId="{E2AE7626-FF77-45F6-BF0F-1054D7DE4B4C}" destId="{777B615A-1C4B-494E-8C35-4AA02BA622FC}" srcOrd="2" destOrd="0" presId="urn:microsoft.com/office/officeart/2005/8/layout/hProcess7"/>
    <dgm:cxn modelId="{57AAF58C-414A-4DE8-AA63-440CD5F4360B}" type="presParOf" srcId="{32907868-4492-421D-9F80-13FA0928E141}" destId="{88281E02-6DAB-4017-82C4-DB83813D7307}" srcOrd="5" destOrd="0" presId="urn:microsoft.com/office/officeart/2005/8/layout/hProcess7"/>
    <dgm:cxn modelId="{5ABF8642-E468-4BE6-BD14-354931420A70}" type="presParOf" srcId="{32907868-4492-421D-9F80-13FA0928E141}" destId="{A9A40F8E-F901-482A-8C5C-E17FB7A307DA}" srcOrd="6" destOrd="0" presId="urn:microsoft.com/office/officeart/2005/8/layout/hProcess7"/>
    <dgm:cxn modelId="{0F4D5DCD-DB7E-4F88-AC73-D2B17F2AD8DB}" type="presParOf" srcId="{A9A40F8E-F901-482A-8C5C-E17FB7A307DA}" destId="{798C6843-53B7-4AC8-BB82-62365A908BE5}" srcOrd="0" destOrd="0" presId="urn:microsoft.com/office/officeart/2005/8/layout/hProcess7"/>
    <dgm:cxn modelId="{EA4C4BB0-D735-4386-9918-E65BD82E5492}" type="presParOf" srcId="{A9A40F8E-F901-482A-8C5C-E17FB7A307DA}" destId="{299BEDEC-D73B-472C-9934-B29738D0342E}" srcOrd="1" destOrd="0" presId="urn:microsoft.com/office/officeart/2005/8/layout/hProcess7"/>
    <dgm:cxn modelId="{A268EC9E-8B09-4941-AE21-A963D9DE67B1}" type="presParOf" srcId="{A9A40F8E-F901-482A-8C5C-E17FB7A307DA}" destId="{E7A4473F-FED2-4955-9127-2631B32BBADD}" srcOrd="2" destOrd="0" presId="urn:microsoft.com/office/officeart/2005/8/layout/hProcess7"/>
    <dgm:cxn modelId="{54CD3109-F014-4161-BA4F-27F8A61A9203}" type="presParOf" srcId="{32907868-4492-421D-9F80-13FA0928E141}" destId="{8286015D-34F1-4070-955A-9F21301771F7}" srcOrd="7" destOrd="0" presId="urn:microsoft.com/office/officeart/2005/8/layout/hProcess7"/>
    <dgm:cxn modelId="{E683F552-8A7D-47E6-974F-1F4421A1E514}" type="presParOf" srcId="{32907868-4492-421D-9F80-13FA0928E141}" destId="{8CFB5F08-AE8A-4F99-847C-DEBC16001C8D}" srcOrd="8" destOrd="0" presId="urn:microsoft.com/office/officeart/2005/8/layout/hProcess7"/>
    <dgm:cxn modelId="{EC27A980-5C01-470D-B815-BE7DFA02DEB7}" type="presParOf" srcId="{8CFB5F08-AE8A-4F99-847C-DEBC16001C8D}" destId="{73331739-964A-4CA7-B44B-0CC357BAF78A}" srcOrd="0" destOrd="0" presId="urn:microsoft.com/office/officeart/2005/8/layout/hProcess7"/>
    <dgm:cxn modelId="{9A464B4D-2AE1-49CD-9DA7-B63F539F048F}" type="presParOf" srcId="{8CFB5F08-AE8A-4F99-847C-DEBC16001C8D}" destId="{A49BC31F-9B54-4708-8594-EB8E1C40160E}" srcOrd="1" destOrd="0" presId="urn:microsoft.com/office/officeart/2005/8/layout/hProcess7"/>
    <dgm:cxn modelId="{192BAF6E-EFAC-4081-B77E-6841500E4EC0}" type="presParOf" srcId="{8CFB5F08-AE8A-4F99-847C-DEBC16001C8D}" destId="{96DC0572-7F81-4920-94FC-9415C044B16D}"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2CA04B-7C8A-4C3A-AF89-615D8574BFA5}"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54AEAE35-6132-4ACC-8FF9-7CD6BFBE3DD0}">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Community</a:t>
          </a:r>
        </a:p>
      </dgm:t>
    </dgm:pt>
    <dgm:pt modelId="{90DBE815-5ECA-4927-97F4-EDCB44D7F73B}" type="parTrans" cxnId="{AB11DA13-5493-4148-905B-211A1FCA083D}">
      <dgm:prSet/>
      <dgm:spPr/>
      <dgm:t>
        <a:bodyPr/>
        <a:lstStyle/>
        <a:p>
          <a:endParaRPr lang="en-US"/>
        </a:p>
      </dgm:t>
    </dgm:pt>
    <dgm:pt modelId="{80F2E7B6-35C4-4D07-A16C-4535B311E101}" type="sibTrans" cxnId="{AB11DA13-5493-4148-905B-211A1FCA083D}">
      <dgm:prSet/>
      <dgm:spPr/>
      <dgm:t>
        <a:bodyPr/>
        <a:lstStyle/>
        <a:p>
          <a:endParaRPr lang="en-US"/>
        </a:p>
      </dgm:t>
    </dgm:pt>
    <dgm:pt modelId="{9D029A5C-3D16-47C9-BDF0-8F17C5A1CABD}">
      <dgm:prSet phldrT="[Text]" custT="1"/>
      <dgm:spPr>
        <a:solidFill>
          <a:srgbClr val="0096D6"/>
        </a:solidFill>
      </dgm:spPr>
      <dgm:t>
        <a:bodyPr/>
        <a:lstStyle/>
        <a:p>
          <a:r>
            <a:rPr lang="en-US" sz="1250" dirty="0">
              <a:latin typeface="Verdana" panose="020B0604030504040204" pitchFamily="34" charset="0"/>
              <a:ea typeface="Verdana" panose="020B0604030504040204" pitchFamily="34" charset="0"/>
              <a:cs typeface="Verdana" panose="020B0604030504040204" pitchFamily="34" charset="0"/>
            </a:rPr>
            <a:t>Geography</a:t>
          </a:r>
        </a:p>
      </dgm:t>
    </dgm:pt>
    <dgm:pt modelId="{E98260EE-2098-4089-8D0C-89457FA7EBE8}" type="parTrans" cxnId="{6122E905-EA84-44AF-8923-68A4AA246127}">
      <dgm:prSet/>
      <dgm:spPr/>
      <dgm:t>
        <a:bodyPr/>
        <a:lstStyle/>
        <a:p>
          <a:endParaRPr lang="en-US"/>
        </a:p>
      </dgm:t>
    </dgm:pt>
    <dgm:pt modelId="{A326FF6B-A4DF-4397-B9D3-A9EC16872275}" type="sibTrans" cxnId="{6122E905-EA84-44AF-8923-68A4AA246127}">
      <dgm:prSet/>
      <dgm:spPr/>
      <dgm:t>
        <a:bodyPr/>
        <a:lstStyle/>
        <a:p>
          <a:endParaRPr lang="en-US"/>
        </a:p>
      </dgm:t>
    </dgm:pt>
    <dgm:pt modelId="{141D71D2-FCC0-4F61-B337-7860A5AC1A88}">
      <dgm:prSet phldrT="[Text]" custT="1"/>
      <dgm:spPr>
        <a:solidFill>
          <a:srgbClr val="0096D6"/>
        </a:solidFill>
      </dgm:spPr>
      <dgm:t>
        <a:bodyPr/>
        <a:lstStyle/>
        <a:p>
          <a:r>
            <a:rPr lang="en-US" sz="1250" dirty="0">
              <a:latin typeface="Verdana" panose="020B0604030504040204" pitchFamily="34" charset="0"/>
              <a:ea typeface="Verdana" panose="020B0604030504040204" pitchFamily="34" charset="0"/>
              <a:cs typeface="Verdana" panose="020B0604030504040204" pitchFamily="34" charset="0"/>
            </a:rPr>
            <a:t>Context</a:t>
          </a:r>
        </a:p>
      </dgm:t>
    </dgm:pt>
    <dgm:pt modelId="{89373340-613F-429C-8357-BF544B39F518}" type="parTrans" cxnId="{D92EE351-A8C5-44BA-AE85-E8474EF843F8}">
      <dgm:prSet/>
      <dgm:spPr/>
      <dgm:t>
        <a:bodyPr/>
        <a:lstStyle/>
        <a:p>
          <a:endParaRPr lang="en-US"/>
        </a:p>
      </dgm:t>
    </dgm:pt>
    <dgm:pt modelId="{003742E2-D29C-47A7-A9EF-6EAAD7E8897D}" type="sibTrans" cxnId="{D92EE351-A8C5-44BA-AE85-E8474EF843F8}">
      <dgm:prSet/>
      <dgm:spPr/>
      <dgm:t>
        <a:bodyPr/>
        <a:lstStyle/>
        <a:p>
          <a:endParaRPr lang="en-US"/>
        </a:p>
      </dgm:t>
    </dgm:pt>
    <dgm:pt modelId="{A55A3637-8B9A-4644-8319-919A9CC0DDD3}">
      <dgm:prSet phldrT="[Text]" custT="1"/>
      <dgm:spPr>
        <a:solidFill>
          <a:srgbClr val="0096D6"/>
        </a:solidFill>
      </dgm:spPr>
      <dgm:t>
        <a:bodyPr/>
        <a:lstStyle/>
        <a:p>
          <a:r>
            <a:rPr lang="en-US" sz="1250" dirty="0">
              <a:latin typeface="Verdana" panose="020B0604030504040204" pitchFamily="34" charset="0"/>
              <a:ea typeface="Verdana" panose="020B0604030504040204" pitchFamily="34" charset="0"/>
              <a:cs typeface="Verdana" panose="020B0604030504040204" pitchFamily="34" charset="0"/>
            </a:rPr>
            <a:t>Ethnicity</a:t>
          </a:r>
        </a:p>
      </dgm:t>
    </dgm:pt>
    <dgm:pt modelId="{E43059A0-1989-4779-AD05-A3E76A2CCD86}" type="parTrans" cxnId="{7EA5AF66-F30C-46A9-AD25-EB22452068F9}">
      <dgm:prSet/>
      <dgm:spPr/>
      <dgm:t>
        <a:bodyPr/>
        <a:lstStyle/>
        <a:p>
          <a:endParaRPr lang="en-US"/>
        </a:p>
      </dgm:t>
    </dgm:pt>
    <dgm:pt modelId="{83804730-64CA-43ED-97D3-EB9854F84607}" type="sibTrans" cxnId="{7EA5AF66-F30C-46A9-AD25-EB22452068F9}">
      <dgm:prSet/>
      <dgm:spPr/>
      <dgm:t>
        <a:bodyPr/>
        <a:lstStyle/>
        <a:p>
          <a:endParaRPr lang="en-US"/>
        </a:p>
      </dgm:t>
    </dgm:pt>
    <dgm:pt modelId="{BCF47537-BC68-47CE-A97E-CE2C87259D43}">
      <dgm:prSet phldrT="[Text]" custT="1"/>
      <dgm:spPr>
        <a:solidFill>
          <a:srgbClr val="0096D6"/>
        </a:solidFill>
      </dgm:spPr>
      <dgm:t>
        <a:bodyPr/>
        <a:lstStyle/>
        <a:p>
          <a:r>
            <a:rPr lang="en-US" sz="1250" dirty="0">
              <a:latin typeface="Verdana" panose="020B0604030504040204" pitchFamily="34" charset="0"/>
              <a:ea typeface="Verdana" panose="020B0604030504040204" pitchFamily="34" charset="0"/>
              <a:cs typeface="Verdana" panose="020B0604030504040204" pitchFamily="34" charset="0"/>
            </a:rPr>
            <a:t>Race</a:t>
          </a:r>
        </a:p>
      </dgm:t>
    </dgm:pt>
    <dgm:pt modelId="{41FCFBE2-7476-4113-ADC7-A0299EF15F5F}" type="parTrans" cxnId="{3E5AAA5A-8947-491A-9C4B-04BD89F41DD0}">
      <dgm:prSet/>
      <dgm:spPr/>
      <dgm:t>
        <a:bodyPr/>
        <a:lstStyle/>
        <a:p>
          <a:endParaRPr lang="en-US"/>
        </a:p>
      </dgm:t>
    </dgm:pt>
    <dgm:pt modelId="{B1AA5D75-D30D-4DDD-BB3B-130F26C23DA7}" type="sibTrans" cxnId="{3E5AAA5A-8947-491A-9C4B-04BD89F41DD0}">
      <dgm:prSet/>
      <dgm:spPr/>
      <dgm:t>
        <a:bodyPr/>
        <a:lstStyle/>
        <a:p>
          <a:endParaRPr lang="en-US"/>
        </a:p>
      </dgm:t>
    </dgm:pt>
    <dgm:pt modelId="{CC1FBE27-FD0C-43D2-8510-DBDA611A2DAE}">
      <dgm:prSet phldrT="[Text]" custT="1"/>
      <dgm:spPr>
        <a:solidFill>
          <a:srgbClr val="0096D6"/>
        </a:solidFill>
      </dgm:spPr>
      <dgm:t>
        <a:bodyPr/>
        <a:lstStyle/>
        <a:p>
          <a:r>
            <a:rPr lang="en-US" sz="1250" dirty="0">
              <a:latin typeface="Verdana" panose="020B0604030504040204" pitchFamily="34" charset="0"/>
              <a:ea typeface="Verdana" panose="020B0604030504040204" pitchFamily="34" charset="0"/>
              <a:cs typeface="Verdana" panose="020B0604030504040204" pitchFamily="34" charset="0"/>
            </a:rPr>
            <a:t>History</a:t>
          </a:r>
        </a:p>
      </dgm:t>
    </dgm:pt>
    <dgm:pt modelId="{A823CF6A-5241-48DA-92A0-F1ABA1433475}" type="parTrans" cxnId="{4F9C0E6D-D554-49AA-BFB8-C70E738B0B25}">
      <dgm:prSet/>
      <dgm:spPr/>
      <dgm:t>
        <a:bodyPr/>
        <a:lstStyle/>
        <a:p>
          <a:endParaRPr lang="en-US"/>
        </a:p>
      </dgm:t>
    </dgm:pt>
    <dgm:pt modelId="{163927A4-F17A-4CD3-9327-0B24165D0B7C}" type="sibTrans" cxnId="{4F9C0E6D-D554-49AA-BFB8-C70E738B0B25}">
      <dgm:prSet/>
      <dgm:spPr/>
      <dgm:t>
        <a:bodyPr/>
        <a:lstStyle/>
        <a:p>
          <a:endParaRPr lang="en-US"/>
        </a:p>
      </dgm:t>
    </dgm:pt>
    <dgm:pt modelId="{ABE872C6-D7D1-4BFC-B1F4-A40EAB4DE755}">
      <dgm:prSet phldrT="[Text]" custT="1"/>
      <dgm:spPr>
        <a:solidFill>
          <a:srgbClr val="0096D6"/>
        </a:solidFill>
      </dgm:spPr>
      <dgm:t>
        <a:bodyPr/>
        <a:lstStyle/>
        <a:p>
          <a:r>
            <a:rPr lang="en-US" sz="1250" dirty="0">
              <a:latin typeface="Verdana" panose="020B0604030504040204" pitchFamily="34" charset="0"/>
              <a:ea typeface="Verdana" panose="020B0604030504040204" pitchFamily="34" charset="0"/>
              <a:cs typeface="Verdana" panose="020B0604030504040204" pitchFamily="34" charset="0"/>
            </a:rPr>
            <a:t>Cultural behaviors</a:t>
          </a:r>
        </a:p>
      </dgm:t>
    </dgm:pt>
    <dgm:pt modelId="{AC1A861A-92F0-47FE-988A-F688232B09D3}" type="parTrans" cxnId="{EAF30CAA-DC09-421D-BD6B-50B50231773A}">
      <dgm:prSet/>
      <dgm:spPr/>
      <dgm:t>
        <a:bodyPr/>
        <a:lstStyle/>
        <a:p>
          <a:endParaRPr lang="en-US"/>
        </a:p>
      </dgm:t>
    </dgm:pt>
    <dgm:pt modelId="{9D9F753B-F232-4CE3-BD73-1BC44FAE8104}" type="sibTrans" cxnId="{EAF30CAA-DC09-421D-BD6B-50B50231773A}">
      <dgm:prSet/>
      <dgm:spPr/>
      <dgm:t>
        <a:bodyPr/>
        <a:lstStyle/>
        <a:p>
          <a:endParaRPr lang="en-US"/>
        </a:p>
      </dgm:t>
    </dgm:pt>
    <dgm:pt modelId="{D65268F4-B4AC-4A14-9F16-67D757D6B965}">
      <dgm:prSet phldrT="[Text]" custT="1"/>
      <dgm:spPr>
        <a:solidFill>
          <a:srgbClr val="0096D6"/>
        </a:solidFill>
      </dgm:spPr>
      <dgm:t>
        <a:bodyPr/>
        <a:lstStyle/>
        <a:p>
          <a:r>
            <a:rPr lang="en-US" sz="1250" dirty="0">
              <a:latin typeface="Verdana" panose="020B0604030504040204" pitchFamily="34" charset="0"/>
              <a:ea typeface="Verdana" panose="020B0604030504040204" pitchFamily="34" charset="0"/>
              <a:cs typeface="Verdana" panose="020B0604030504040204" pitchFamily="34" charset="0"/>
            </a:rPr>
            <a:t>Cultural beliefs</a:t>
          </a:r>
        </a:p>
      </dgm:t>
    </dgm:pt>
    <dgm:pt modelId="{44DEF8A6-BCA3-4E2B-AB63-B62246FF62E1}" type="parTrans" cxnId="{C04BBD66-6075-46AC-A59F-CEB81BBFAD4D}">
      <dgm:prSet/>
      <dgm:spPr/>
      <dgm:t>
        <a:bodyPr/>
        <a:lstStyle/>
        <a:p>
          <a:endParaRPr lang="en-US"/>
        </a:p>
      </dgm:t>
    </dgm:pt>
    <dgm:pt modelId="{4829EFA7-A457-4881-A754-43C982157528}" type="sibTrans" cxnId="{C04BBD66-6075-46AC-A59F-CEB81BBFAD4D}">
      <dgm:prSet/>
      <dgm:spPr/>
      <dgm:t>
        <a:bodyPr/>
        <a:lstStyle/>
        <a:p>
          <a:endParaRPr lang="en-US"/>
        </a:p>
      </dgm:t>
    </dgm:pt>
    <dgm:pt modelId="{388A6CC5-9312-4E62-BB6D-95B794DCB306}">
      <dgm:prSet phldrT="[Text]" custT="1"/>
      <dgm:spPr>
        <a:solidFill>
          <a:srgbClr val="0096D6"/>
        </a:solidFill>
      </dgm:spPr>
      <dgm:t>
        <a:bodyPr/>
        <a:lstStyle/>
        <a:p>
          <a:r>
            <a:rPr lang="en-US" sz="1250" dirty="0">
              <a:latin typeface="Verdana" panose="020B0604030504040204" pitchFamily="34" charset="0"/>
              <a:ea typeface="Verdana" panose="020B0604030504040204" pitchFamily="34" charset="0"/>
              <a:cs typeface="Verdana" panose="020B0604030504040204" pitchFamily="34" charset="0"/>
            </a:rPr>
            <a:t>Demographics</a:t>
          </a:r>
        </a:p>
      </dgm:t>
    </dgm:pt>
    <dgm:pt modelId="{9FE37571-539A-41A0-A0F8-44DFD8E4262E}" type="sibTrans" cxnId="{526971B5-048C-4482-8D19-E6D719B97225}">
      <dgm:prSet/>
      <dgm:spPr/>
      <dgm:t>
        <a:bodyPr/>
        <a:lstStyle/>
        <a:p>
          <a:endParaRPr lang="en-US"/>
        </a:p>
      </dgm:t>
    </dgm:pt>
    <dgm:pt modelId="{50AB71B8-3872-454A-AD7A-87805838CCEF}" type="parTrans" cxnId="{526971B5-048C-4482-8D19-E6D719B97225}">
      <dgm:prSet/>
      <dgm:spPr/>
      <dgm:t>
        <a:bodyPr/>
        <a:lstStyle/>
        <a:p>
          <a:endParaRPr lang="en-US"/>
        </a:p>
      </dgm:t>
    </dgm:pt>
    <dgm:pt modelId="{B00C0FD6-098B-49AD-8082-0ED155E47EFF}" type="pres">
      <dgm:prSet presAssocID="{F72CA04B-7C8A-4C3A-AF89-615D8574BFA5}" presName="cycle" presStyleCnt="0">
        <dgm:presLayoutVars>
          <dgm:chMax val="1"/>
          <dgm:dir/>
          <dgm:animLvl val="ctr"/>
          <dgm:resizeHandles val="exact"/>
        </dgm:presLayoutVars>
      </dgm:prSet>
      <dgm:spPr/>
    </dgm:pt>
    <dgm:pt modelId="{AC6F0268-1FA5-4EEA-AA3F-6A871A5D6FCF}" type="pres">
      <dgm:prSet presAssocID="{54AEAE35-6132-4ACC-8FF9-7CD6BFBE3DD0}" presName="centerShape" presStyleLbl="node0" presStyleIdx="0" presStyleCnt="1" custScaleX="175555" custScaleY="167896"/>
      <dgm:spPr/>
    </dgm:pt>
    <dgm:pt modelId="{43C7F5F5-C003-47B6-A814-E696786AA11C}" type="pres">
      <dgm:prSet presAssocID="{E98260EE-2098-4089-8D0C-89457FA7EBE8}" presName="Name9" presStyleLbl="parChTrans1D2" presStyleIdx="0" presStyleCnt="8"/>
      <dgm:spPr/>
    </dgm:pt>
    <dgm:pt modelId="{808E76ED-9752-4EC7-BAC4-FF00AACBF98C}" type="pres">
      <dgm:prSet presAssocID="{E98260EE-2098-4089-8D0C-89457FA7EBE8}" presName="connTx" presStyleLbl="parChTrans1D2" presStyleIdx="0" presStyleCnt="8"/>
      <dgm:spPr/>
    </dgm:pt>
    <dgm:pt modelId="{7170FB22-4A7F-4017-942A-9A6BF5C10DBB}" type="pres">
      <dgm:prSet presAssocID="{9D029A5C-3D16-47C9-BDF0-8F17C5A1CABD}" presName="node" presStyleLbl="node1" presStyleIdx="0" presStyleCnt="8" custScaleX="132417" custScaleY="125592">
        <dgm:presLayoutVars>
          <dgm:bulletEnabled val="1"/>
        </dgm:presLayoutVars>
      </dgm:prSet>
      <dgm:spPr/>
    </dgm:pt>
    <dgm:pt modelId="{6BB001FE-1915-4E72-896D-D0DF12569D0E}" type="pres">
      <dgm:prSet presAssocID="{41FCFBE2-7476-4113-ADC7-A0299EF15F5F}" presName="Name9" presStyleLbl="parChTrans1D2" presStyleIdx="1" presStyleCnt="8"/>
      <dgm:spPr/>
    </dgm:pt>
    <dgm:pt modelId="{20B69B9C-296E-4858-B797-7D0E863C3C3D}" type="pres">
      <dgm:prSet presAssocID="{41FCFBE2-7476-4113-ADC7-A0299EF15F5F}" presName="connTx" presStyleLbl="parChTrans1D2" presStyleIdx="1" presStyleCnt="8"/>
      <dgm:spPr/>
    </dgm:pt>
    <dgm:pt modelId="{D7E54DC4-04DB-4B18-B4E2-F34F0DAB98D2}" type="pres">
      <dgm:prSet presAssocID="{BCF47537-BC68-47CE-A97E-CE2C87259D43}" presName="node" presStyleLbl="node1" presStyleIdx="1" presStyleCnt="8" custScaleX="132417" custScaleY="125592">
        <dgm:presLayoutVars>
          <dgm:bulletEnabled val="1"/>
        </dgm:presLayoutVars>
      </dgm:prSet>
      <dgm:spPr/>
    </dgm:pt>
    <dgm:pt modelId="{EC08A0BA-D1DA-415A-BAEA-CF8F3B02751E}" type="pres">
      <dgm:prSet presAssocID="{E43059A0-1989-4779-AD05-A3E76A2CCD86}" presName="Name9" presStyleLbl="parChTrans1D2" presStyleIdx="2" presStyleCnt="8"/>
      <dgm:spPr/>
    </dgm:pt>
    <dgm:pt modelId="{F56A381C-2821-441D-B9F8-7F066E139B81}" type="pres">
      <dgm:prSet presAssocID="{E43059A0-1989-4779-AD05-A3E76A2CCD86}" presName="connTx" presStyleLbl="parChTrans1D2" presStyleIdx="2" presStyleCnt="8"/>
      <dgm:spPr/>
    </dgm:pt>
    <dgm:pt modelId="{7052D8EA-B922-479B-B61B-D370AB2F8E28}" type="pres">
      <dgm:prSet presAssocID="{A55A3637-8B9A-4644-8319-919A9CC0DDD3}" presName="node" presStyleLbl="node1" presStyleIdx="2" presStyleCnt="8" custScaleX="132417" custScaleY="125592">
        <dgm:presLayoutVars>
          <dgm:bulletEnabled val="1"/>
        </dgm:presLayoutVars>
      </dgm:prSet>
      <dgm:spPr/>
    </dgm:pt>
    <dgm:pt modelId="{21BA4455-3B47-490F-9245-4AB47353CF85}" type="pres">
      <dgm:prSet presAssocID="{50AB71B8-3872-454A-AD7A-87805838CCEF}" presName="Name9" presStyleLbl="parChTrans1D2" presStyleIdx="3" presStyleCnt="8"/>
      <dgm:spPr/>
    </dgm:pt>
    <dgm:pt modelId="{7EB49B38-B572-45F6-95B0-0EDC3510E773}" type="pres">
      <dgm:prSet presAssocID="{50AB71B8-3872-454A-AD7A-87805838CCEF}" presName="connTx" presStyleLbl="parChTrans1D2" presStyleIdx="3" presStyleCnt="8"/>
      <dgm:spPr/>
    </dgm:pt>
    <dgm:pt modelId="{9EEF9C33-9AC6-4533-9B20-78FB2404B9D5}" type="pres">
      <dgm:prSet presAssocID="{388A6CC5-9312-4E62-BB6D-95B794DCB306}" presName="node" presStyleLbl="node1" presStyleIdx="3" presStyleCnt="8" custScaleX="132417" custScaleY="125592">
        <dgm:presLayoutVars>
          <dgm:bulletEnabled val="1"/>
        </dgm:presLayoutVars>
      </dgm:prSet>
      <dgm:spPr/>
    </dgm:pt>
    <dgm:pt modelId="{22D7BB67-44AD-42AC-9664-694EB63B517A}" type="pres">
      <dgm:prSet presAssocID="{89373340-613F-429C-8357-BF544B39F518}" presName="Name9" presStyleLbl="parChTrans1D2" presStyleIdx="4" presStyleCnt="8"/>
      <dgm:spPr/>
    </dgm:pt>
    <dgm:pt modelId="{E97F9E73-FFA7-489A-950E-C59E3A67C8F0}" type="pres">
      <dgm:prSet presAssocID="{89373340-613F-429C-8357-BF544B39F518}" presName="connTx" presStyleLbl="parChTrans1D2" presStyleIdx="4" presStyleCnt="8"/>
      <dgm:spPr/>
    </dgm:pt>
    <dgm:pt modelId="{58187A80-BBEF-4726-A856-85BE844AA42D}" type="pres">
      <dgm:prSet presAssocID="{141D71D2-FCC0-4F61-B337-7860A5AC1A88}" presName="node" presStyleLbl="node1" presStyleIdx="4" presStyleCnt="8" custScaleX="132417" custScaleY="125592">
        <dgm:presLayoutVars>
          <dgm:bulletEnabled val="1"/>
        </dgm:presLayoutVars>
      </dgm:prSet>
      <dgm:spPr/>
    </dgm:pt>
    <dgm:pt modelId="{8FFB6349-1C95-4A40-AA39-1EB12D8DA9C7}" type="pres">
      <dgm:prSet presAssocID="{A823CF6A-5241-48DA-92A0-F1ABA1433475}" presName="Name9" presStyleLbl="parChTrans1D2" presStyleIdx="5" presStyleCnt="8"/>
      <dgm:spPr/>
    </dgm:pt>
    <dgm:pt modelId="{8146F29A-73B6-4B0C-A728-6424E2DE1A90}" type="pres">
      <dgm:prSet presAssocID="{A823CF6A-5241-48DA-92A0-F1ABA1433475}" presName="connTx" presStyleLbl="parChTrans1D2" presStyleIdx="5" presStyleCnt="8"/>
      <dgm:spPr/>
    </dgm:pt>
    <dgm:pt modelId="{871CD856-9A4E-40B6-BDCA-8DE651C0C7E0}" type="pres">
      <dgm:prSet presAssocID="{CC1FBE27-FD0C-43D2-8510-DBDA611A2DAE}" presName="node" presStyleLbl="node1" presStyleIdx="5" presStyleCnt="8" custScaleX="132417" custScaleY="125592">
        <dgm:presLayoutVars>
          <dgm:bulletEnabled val="1"/>
        </dgm:presLayoutVars>
      </dgm:prSet>
      <dgm:spPr/>
    </dgm:pt>
    <dgm:pt modelId="{079AC39D-0C0C-4C18-9DBD-FE2D75843EE8}" type="pres">
      <dgm:prSet presAssocID="{AC1A861A-92F0-47FE-988A-F688232B09D3}" presName="Name9" presStyleLbl="parChTrans1D2" presStyleIdx="6" presStyleCnt="8"/>
      <dgm:spPr/>
    </dgm:pt>
    <dgm:pt modelId="{9F0E7023-9FC2-4C66-888E-968097E4CC59}" type="pres">
      <dgm:prSet presAssocID="{AC1A861A-92F0-47FE-988A-F688232B09D3}" presName="connTx" presStyleLbl="parChTrans1D2" presStyleIdx="6" presStyleCnt="8"/>
      <dgm:spPr/>
    </dgm:pt>
    <dgm:pt modelId="{A183E044-6B6B-4B0D-94A5-08CC9F6819AD}" type="pres">
      <dgm:prSet presAssocID="{ABE872C6-D7D1-4BFC-B1F4-A40EAB4DE755}" presName="node" presStyleLbl="node1" presStyleIdx="6" presStyleCnt="8" custScaleX="132417" custScaleY="125592">
        <dgm:presLayoutVars>
          <dgm:bulletEnabled val="1"/>
        </dgm:presLayoutVars>
      </dgm:prSet>
      <dgm:spPr/>
    </dgm:pt>
    <dgm:pt modelId="{5EF591F9-E2FC-4C51-947F-7B86D8F8B04A}" type="pres">
      <dgm:prSet presAssocID="{44DEF8A6-BCA3-4E2B-AB63-B62246FF62E1}" presName="Name9" presStyleLbl="parChTrans1D2" presStyleIdx="7" presStyleCnt="8"/>
      <dgm:spPr/>
    </dgm:pt>
    <dgm:pt modelId="{206D63FE-6520-4E61-997B-5090C7924F84}" type="pres">
      <dgm:prSet presAssocID="{44DEF8A6-BCA3-4E2B-AB63-B62246FF62E1}" presName="connTx" presStyleLbl="parChTrans1D2" presStyleIdx="7" presStyleCnt="8"/>
      <dgm:spPr/>
    </dgm:pt>
    <dgm:pt modelId="{58DD0CDF-EFED-4CFD-9A29-4A78BC18285A}" type="pres">
      <dgm:prSet presAssocID="{D65268F4-B4AC-4A14-9F16-67D757D6B965}" presName="node" presStyleLbl="node1" presStyleIdx="7" presStyleCnt="8" custScaleX="132417" custScaleY="125592">
        <dgm:presLayoutVars>
          <dgm:bulletEnabled val="1"/>
        </dgm:presLayoutVars>
      </dgm:prSet>
      <dgm:spPr/>
    </dgm:pt>
  </dgm:ptLst>
  <dgm:cxnLst>
    <dgm:cxn modelId="{6122E905-EA84-44AF-8923-68A4AA246127}" srcId="{54AEAE35-6132-4ACC-8FF9-7CD6BFBE3DD0}" destId="{9D029A5C-3D16-47C9-BDF0-8F17C5A1CABD}" srcOrd="0" destOrd="0" parTransId="{E98260EE-2098-4089-8D0C-89457FA7EBE8}" sibTransId="{A326FF6B-A4DF-4397-B9D3-A9EC16872275}"/>
    <dgm:cxn modelId="{121F8509-203E-4E70-8395-013B97769135}" type="presOf" srcId="{E98260EE-2098-4089-8D0C-89457FA7EBE8}" destId="{43C7F5F5-C003-47B6-A814-E696786AA11C}" srcOrd="0" destOrd="0" presId="urn:microsoft.com/office/officeart/2005/8/layout/radial1"/>
    <dgm:cxn modelId="{7C7A940A-2107-4015-9BDE-2DA27A916F0C}" type="presOf" srcId="{A823CF6A-5241-48DA-92A0-F1ABA1433475}" destId="{8FFB6349-1C95-4A40-AA39-1EB12D8DA9C7}" srcOrd="0" destOrd="0" presId="urn:microsoft.com/office/officeart/2005/8/layout/radial1"/>
    <dgm:cxn modelId="{AB11DA13-5493-4148-905B-211A1FCA083D}" srcId="{F72CA04B-7C8A-4C3A-AF89-615D8574BFA5}" destId="{54AEAE35-6132-4ACC-8FF9-7CD6BFBE3DD0}" srcOrd="0" destOrd="0" parTransId="{90DBE815-5ECA-4927-97F4-EDCB44D7F73B}" sibTransId="{80F2E7B6-35C4-4D07-A16C-4535B311E101}"/>
    <dgm:cxn modelId="{82DF4625-3892-4DB1-A4C9-81822D5389EA}" type="presOf" srcId="{54AEAE35-6132-4ACC-8FF9-7CD6BFBE3DD0}" destId="{AC6F0268-1FA5-4EEA-AA3F-6A871A5D6FCF}" srcOrd="0" destOrd="0" presId="urn:microsoft.com/office/officeart/2005/8/layout/radial1"/>
    <dgm:cxn modelId="{0E5FFE28-BF00-4ECB-AEF1-F040BD731C90}" type="presOf" srcId="{ABE872C6-D7D1-4BFC-B1F4-A40EAB4DE755}" destId="{A183E044-6B6B-4B0D-94A5-08CC9F6819AD}" srcOrd="0" destOrd="0" presId="urn:microsoft.com/office/officeart/2005/8/layout/radial1"/>
    <dgm:cxn modelId="{A2B2E832-21EF-46E3-A537-FEFA2121CE35}" type="presOf" srcId="{AC1A861A-92F0-47FE-988A-F688232B09D3}" destId="{9F0E7023-9FC2-4C66-888E-968097E4CC59}" srcOrd="1" destOrd="0" presId="urn:microsoft.com/office/officeart/2005/8/layout/radial1"/>
    <dgm:cxn modelId="{93482635-B1ED-4100-B265-BFE49E950035}" type="presOf" srcId="{E98260EE-2098-4089-8D0C-89457FA7EBE8}" destId="{808E76ED-9752-4EC7-BAC4-FF00AACBF98C}" srcOrd="1" destOrd="0" presId="urn:microsoft.com/office/officeart/2005/8/layout/radial1"/>
    <dgm:cxn modelId="{E61E043B-C190-4E27-9B8D-694B2E8CB647}" type="presOf" srcId="{9D029A5C-3D16-47C9-BDF0-8F17C5A1CABD}" destId="{7170FB22-4A7F-4017-942A-9A6BF5C10DBB}" srcOrd="0" destOrd="0" presId="urn:microsoft.com/office/officeart/2005/8/layout/radial1"/>
    <dgm:cxn modelId="{2FB62F5E-5F55-481E-9224-2F293D2BB042}" type="presOf" srcId="{44DEF8A6-BCA3-4E2B-AB63-B62246FF62E1}" destId="{5EF591F9-E2FC-4C51-947F-7B86D8F8B04A}" srcOrd="0" destOrd="0" presId="urn:microsoft.com/office/officeart/2005/8/layout/radial1"/>
    <dgm:cxn modelId="{83913146-7DAC-44F7-896A-7851FE2444E0}" type="presOf" srcId="{388A6CC5-9312-4E62-BB6D-95B794DCB306}" destId="{9EEF9C33-9AC6-4533-9B20-78FB2404B9D5}" srcOrd="0" destOrd="0" presId="urn:microsoft.com/office/officeart/2005/8/layout/radial1"/>
    <dgm:cxn modelId="{7EA5AF66-F30C-46A9-AD25-EB22452068F9}" srcId="{54AEAE35-6132-4ACC-8FF9-7CD6BFBE3DD0}" destId="{A55A3637-8B9A-4644-8319-919A9CC0DDD3}" srcOrd="2" destOrd="0" parTransId="{E43059A0-1989-4779-AD05-A3E76A2CCD86}" sibTransId="{83804730-64CA-43ED-97D3-EB9854F84607}"/>
    <dgm:cxn modelId="{C04BBD66-6075-46AC-A59F-CEB81BBFAD4D}" srcId="{54AEAE35-6132-4ACC-8FF9-7CD6BFBE3DD0}" destId="{D65268F4-B4AC-4A14-9F16-67D757D6B965}" srcOrd="7" destOrd="0" parTransId="{44DEF8A6-BCA3-4E2B-AB63-B62246FF62E1}" sibTransId="{4829EFA7-A457-4881-A754-43C982157528}"/>
    <dgm:cxn modelId="{29E60E69-076E-4B1A-9130-E4E40DD26691}" type="presOf" srcId="{141D71D2-FCC0-4F61-B337-7860A5AC1A88}" destId="{58187A80-BBEF-4726-A856-85BE844AA42D}" srcOrd="0" destOrd="0" presId="urn:microsoft.com/office/officeart/2005/8/layout/radial1"/>
    <dgm:cxn modelId="{4F9C0E6D-D554-49AA-BFB8-C70E738B0B25}" srcId="{54AEAE35-6132-4ACC-8FF9-7CD6BFBE3DD0}" destId="{CC1FBE27-FD0C-43D2-8510-DBDA611A2DAE}" srcOrd="5" destOrd="0" parTransId="{A823CF6A-5241-48DA-92A0-F1ABA1433475}" sibTransId="{163927A4-F17A-4CD3-9327-0B24165D0B7C}"/>
    <dgm:cxn modelId="{D92EE351-A8C5-44BA-AE85-E8474EF843F8}" srcId="{54AEAE35-6132-4ACC-8FF9-7CD6BFBE3DD0}" destId="{141D71D2-FCC0-4F61-B337-7860A5AC1A88}" srcOrd="4" destOrd="0" parTransId="{89373340-613F-429C-8357-BF544B39F518}" sibTransId="{003742E2-D29C-47A7-A9EF-6EAAD7E8897D}"/>
    <dgm:cxn modelId="{11D06578-374B-4E29-B696-2FF6652A7AF1}" type="presOf" srcId="{50AB71B8-3872-454A-AD7A-87805838CCEF}" destId="{7EB49B38-B572-45F6-95B0-0EDC3510E773}" srcOrd="1" destOrd="0" presId="urn:microsoft.com/office/officeart/2005/8/layout/radial1"/>
    <dgm:cxn modelId="{3E5AAA5A-8947-491A-9C4B-04BD89F41DD0}" srcId="{54AEAE35-6132-4ACC-8FF9-7CD6BFBE3DD0}" destId="{BCF47537-BC68-47CE-A97E-CE2C87259D43}" srcOrd="1" destOrd="0" parTransId="{41FCFBE2-7476-4113-ADC7-A0299EF15F5F}" sibTransId="{B1AA5D75-D30D-4DDD-BB3B-130F26C23DA7}"/>
    <dgm:cxn modelId="{DEA6607C-646C-4FFC-9BE0-855EEE6C7282}" type="presOf" srcId="{41FCFBE2-7476-4113-ADC7-A0299EF15F5F}" destId="{20B69B9C-296E-4858-B797-7D0E863C3C3D}" srcOrd="1" destOrd="0" presId="urn:microsoft.com/office/officeart/2005/8/layout/radial1"/>
    <dgm:cxn modelId="{76462487-6341-451C-B292-D85CF80C5BA9}" type="presOf" srcId="{E43059A0-1989-4779-AD05-A3E76A2CCD86}" destId="{F56A381C-2821-441D-B9F8-7F066E139B81}" srcOrd="1" destOrd="0" presId="urn:microsoft.com/office/officeart/2005/8/layout/radial1"/>
    <dgm:cxn modelId="{2E9BAE9D-A6A5-48F3-8E8D-403E6BB88AF4}" type="presOf" srcId="{41FCFBE2-7476-4113-ADC7-A0299EF15F5F}" destId="{6BB001FE-1915-4E72-896D-D0DF12569D0E}" srcOrd="0" destOrd="0" presId="urn:microsoft.com/office/officeart/2005/8/layout/radial1"/>
    <dgm:cxn modelId="{1D618BA5-891E-4A06-B975-061F5A5E2983}" type="presOf" srcId="{A823CF6A-5241-48DA-92A0-F1ABA1433475}" destId="{8146F29A-73B6-4B0C-A728-6424E2DE1A90}" srcOrd="1" destOrd="0" presId="urn:microsoft.com/office/officeart/2005/8/layout/radial1"/>
    <dgm:cxn modelId="{48B1E6A5-3747-413B-BA34-CD3DCF64AAFB}" type="presOf" srcId="{89373340-613F-429C-8357-BF544B39F518}" destId="{E97F9E73-FFA7-489A-950E-C59E3A67C8F0}" srcOrd="1" destOrd="0" presId="urn:microsoft.com/office/officeart/2005/8/layout/radial1"/>
    <dgm:cxn modelId="{16D4DDA8-E682-49E2-A29C-1DEE17175DBF}" type="presOf" srcId="{D65268F4-B4AC-4A14-9F16-67D757D6B965}" destId="{58DD0CDF-EFED-4CFD-9A29-4A78BC18285A}" srcOrd="0" destOrd="0" presId="urn:microsoft.com/office/officeart/2005/8/layout/radial1"/>
    <dgm:cxn modelId="{B7CFFFA8-3687-4184-BFCD-26E31472FAD1}" type="presOf" srcId="{BCF47537-BC68-47CE-A97E-CE2C87259D43}" destId="{D7E54DC4-04DB-4B18-B4E2-F34F0DAB98D2}" srcOrd="0" destOrd="0" presId="urn:microsoft.com/office/officeart/2005/8/layout/radial1"/>
    <dgm:cxn modelId="{EAF30CAA-DC09-421D-BD6B-50B50231773A}" srcId="{54AEAE35-6132-4ACC-8FF9-7CD6BFBE3DD0}" destId="{ABE872C6-D7D1-4BFC-B1F4-A40EAB4DE755}" srcOrd="6" destOrd="0" parTransId="{AC1A861A-92F0-47FE-988A-F688232B09D3}" sibTransId="{9D9F753B-F232-4CE3-BD73-1BC44FAE8104}"/>
    <dgm:cxn modelId="{4F045BAC-CD70-470E-B008-67745BB15E04}" type="presOf" srcId="{89373340-613F-429C-8357-BF544B39F518}" destId="{22D7BB67-44AD-42AC-9664-694EB63B517A}" srcOrd="0" destOrd="0" presId="urn:microsoft.com/office/officeart/2005/8/layout/radial1"/>
    <dgm:cxn modelId="{E7372DB2-E8EC-4130-9AE9-C911EF6D2142}" type="presOf" srcId="{A55A3637-8B9A-4644-8319-919A9CC0DDD3}" destId="{7052D8EA-B922-479B-B61B-D370AB2F8E28}" srcOrd="0" destOrd="0" presId="urn:microsoft.com/office/officeart/2005/8/layout/radial1"/>
    <dgm:cxn modelId="{F4F0CCB4-57C6-4C27-AB57-F49DD6B3044E}" type="presOf" srcId="{E43059A0-1989-4779-AD05-A3E76A2CCD86}" destId="{EC08A0BA-D1DA-415A-BAEA-CF8F3B02751E}" srcOrd="0" destOrd="0" presId="urn:microsoft.com/office/officeart/2005/8/layout/radial1"/>
    <dgm:cxn modelId="{526971B5-048C-4482-8D19-E6D719B97225}" srcId="{54AEAE35-6132-4ACC-8FF9-7CD6BFBE3DD0}" destId="{388A6CC5-9312-4E62-BB6D-95B794DCB306}" srcOrd="3" destOrd="0" parTransId="{50AB71B8-3872-454A-AD7A-87805838CCEF}" sibTransId="{9FE37571-539A-41A0-A0F8-44DFD8E4262E}"/>
    <dgm:cxn modelId="{5B4E14B8-A5E0-4EE7-AE55-2A64882E1D86}" type="presOf" srcId="{44DEF8A6-BCA3-4E2B-AB63-B62246FF62E1}" destId="{206D63FE-6520-4E61-997B-5090C7924F84}" srcOrd="1" destOrd="0" presId="urn:microsoft.com/office/officeart/2005/8/layout/radial1"/>
    <dgm:cxn modelId="{7F6EBCDC-0C7D-4D89-892A-59F31A9E3BE7}" type="presOf" srcId="{50AB71B8-3872-454A-AD7A-87805838CCEF}" destId="{21BA4455-3B47-490F-9245-4AB47353CF85}" srcOrd="0" destOrd="0" presId="urn:microsoft.com/office/officeart/2005/8/layout/radial1"/>
    <dgm:cxn modelId="{7008FFEA-D561-41F1-A629-68175F2FE5F8}" type="presOf" srcId="{F72CA04B-7C8A-4C3A-AF89-615D8574BFA5}" destId="{B00C0FD6-098B-49AD-8082-0ED155E47EFF}" srcOrd="0" destOrd="0" presId="urn:microsoft.com/office/officeart/2005/8/layout/radial1"/>
    <dgm:cxn modelId="{7EC66BEE-B879-41F1-B8D0-ABD2FF362C87}" type="presOf" srcId="{AC1A861A-92F0-47FE-988A-F688232B09D3}" destId="{079AC39D-0C0C-4C18-9DBD-FE2D75843EE8}" srcOrd="0" destOrd="0" presId="urn:microsoft.com/office/officeart/2005/8/layout/radial1"/>
    <dgm:cxn modelId="{FA0DCCF9-60CA-424B-9663-C633EE696E1B}" type="presOf" srcId="{CC1FBE27-FD0C-43D2-8510-DBDA611A2DAE}" destId="{871CD856-9A4E-40B6-BDCA-8DE651C0C7E0}" srcOrd="0" destOrd="0" presId="urn:microsoft.com/office/officeart/2005/8/layout/radial1"/>
    <dgm:cxn modelId="{9B315EFA-AD79-4C35-8B73-2034BD9F848E}" type="presParOf" srcId="{B00C0FD6-098B-49AD-8082-0ED155E47EFF}" destId="{AC6F0268-1FA5-4EEA-AA3F-6A871A5D6FCF}" srcOrd="0" destOrd="0" presId="urn:microsoft.com/office/officeart/2005/8/layout/radial1"/>
    <dgm:cxn modelId="{9987DF72-E14E-4212-89C5-7D0900EEB539}" type="presParOf" srcId="{B00C0FD6-098B-49AD-8082-0ED155E47EFF}" destId="{43C7F5F5-C003-47B6-A814-E696786AA11C}" srcOrd="1" destOrd="0" presId="urn:microsoft.com/office/officeart/2005/8/layout/radial1"/>
    <dgm:cxn modelId="{5E622370-B1CE-4820-8F66-31D06091DE42}" type="presParOf" srcId="{43C7F5F5-C003-47B6-A814-E696786AA11C}" destId="{808E76ED-9752-4EC7-BAC4-FF00AACBF98C}" srcOrd="0" destOrd="0" presId="urn:microsoft.com/office/officeart/2005/8/layout/radial1"/>
    <dgm:cxn modelId="{F6D727D0-01FC-4593-87A4-47D3BF63528C}" type="presParOf" srcId="{B00C0FD6-098B-49AD-8082-0ED155E47EFF}" destId="{7170FB22-4A7F-4017-942A-9A6BF5C10DBB}" srcOrd="2" destOrd="0" presId="urn:microsoft.com/office/officeart/2005/8/layout/radial1"/>
    <dgm:cxn modelId="{44F6079E-4A5E-449A-88E8-44AA49C86D73}" type="presParOf" srcId="{B00C0FD6-098B-49AD-8082-0ED155E47EFF}" destId="{6BB001FE-1915-4E72-896D-D0DF12569D0E}" srcOrd="3" destOrd="0" presId="urn:microsoft.com/office/officeart/2005/8/layout/radial1"/>
    <dgm:cxn modelId="{85B43B15-1C98-4DD6-9CB2-A38D17FB8D80}" type="presParOf" srcId="{6BB001FE-1915-4E72-896D-D0DF12569D0E}" destId="{20B69B9C-296E-4858-B797-7D0E863C3C3D}" srcOrd="0" destOrd="0" presId="urn:microsoft.com/office/officeart/2005/8/layout/radial1"/>
    <dgm:cxn modelId="{B354D69E-6177-463D-BB3B-397484C6E9F2}" type="presParOf" srcId="{B00C0FD6-098B-49AD-8082-0ED155E47EFF}" destId="{D7E54DC4-04DB-4B18-B4E2-F34F0DAB98D2}" srcOrd="4" destOrd="0" presId="urn:microsoft.com/office/officeart/2005/8/layout/radial1"/>
    <dgm:cxn modelId="{B9391BF4-1755-43C1-95FA-20CD4AEB1141}" type="presParOf" srcId="{B00C0FD6-098B-49AD-8082-0ED155E47EFF}" destId="{EC08A0BA-D1DA-415A-BAEA-CF8F3B02751E}" srcOrd="5" destOrd="0" presId="urn:microsoft.com/office/officeart/2005/8/layout/radial1"/>
    <dgm:cxn modelId="{0954F7F7-3215-4301-933F-B2355B6F950E}" type="presParOf" srcId="{EC08A0BA-D1DA-415A-BAEA-CF8F3B02751E}" destId="{F56A381C-2821-441D-B9F8-7F066E139B81}" srcOrd="0" destOrd="0" presId="urn:microsoft.com/office/officeart/2005/8/layout/radial1"/>
    <dgm:cxn modelId="{17491E88-5E6F-4F7C-A6EF-161CED954952}" type="presParOf" srcId="{B00C0FD6-098B-49AD-8082-0ED155E47EFF}" destId="{7052D8EA-B922-479B-B61B-D370AB2F8E28}" srcOrd="6" destOrd="0" presId="urn:microsoft.com/office/officeart/2005/8/layout/radial1"/>
    <dgm:cxn modelId="{49DDA1B9-697E-4111-9B85-B56E7E9D3AF6}" type="presParOf" srcId="{B00C0FD6-098B-49AD-8082-0ED155E47EFF}" destId="{21BA4455-3B47-490F-9245-4AB47353CF85}" srcOrd="7" destOrd="0" presId="urn:microsoft.com/office/officeart/2005/8/layout/radial1"/>
    <dgm:cxn modelId="{0F0FA085-0BBF-41CA-8EA2-50B5E96D6BE3}" type="presParOf" srcId="{21BA4455-3B47-490F-9245-4AB47353CF85}" destId="{7EB49B38-B572-45F6-95B0-0EDC3510E773}" srcOrd="0" destOrd="0" presId="urn:microsoft.com/office/officeart/2005/8/layout/radial1"/>
    <dgm:cxn modelId="{BDC8812E-4B4F-4515-A439-CE5536E22D49}" type="presParOf" srcId="{B00C0FD6-098B-49AD-8082-0ED155E47EFF}" destId="{9EEF9C33-9AC6-4533-9B20-78FB2404B9D5}" srcOrd="8" destOrd="0" presId="urn:microsoft.com/office/officeart/2005/8/layout/radial1"/>
    <dgm:cxn modelId="{28A4DB07-A37A-42BD-B71B-876D42BFE0CB}" type="presParOf" srcId="{B00C0FD6-098B-49AD-8082-0ED155E47EFF}" destId="{22D7BB67-44AD-42AC-9664-694EB63B517A}" srcOrd="9" destOrd="0" presId="urn:microsoft.com/office/officeart/2005/8/layout/radial1"/>
    <dgm:cxn modelId="{6A1FCED6-FF9C-4B7C-9440-7DA4B1D523F6}" type="presParOf" srcId="{22D7BB67-44AD-42AC-9664-694EB63B517A}" destId="{E97F9E73-FFA7-489A-950E-C59E3A67C8F0}" srcOrd="0" destOrd="0" presId="urn:microsoft.com/office/officeart/2005/8/layout/radial1"/>
    <dgm:cxn modelId="{4EF0341E-A5D0-4DD6-958D-723139B9C2DD}" type="presParOf" srcId="{B00C0FD6-098B-49AD-8082-0ED155E47EFF}" destId="{58187A80-BBEF-4726-A856-85BE844AA42D}" srcOrd="10" destOrd="0" presId="urn:microsoft.com/office/officeart/2005/8/layout/radial1"/>
    <dgm:cxn modelId="{8FDF05E9-1504-4442-A474-5AA0CF13FD8D}" type="presParOf" srcId="{B00C0FD6-098B-49AD-8082-0ED155E47EFF}" destId="{8FFB6349-1C95-4A40-AA39-1EB12D8DA9C7}" srcOrd="11" destOrd="0" presId="urn:microsoft.com/office/officeart/2005/8/layout/radial1"/>
    <dgm:cxn modelId="{45EF957A-1241-4130-9823-315C81FEE5B9}" type="presParOf" srcId="{8FFB6349-1C95-4A40-AA39-1EB12D8DA9C7}" destId="{8146F29A-73B6-4B0C-A728-6424E2DE1A90}" srcOrd="0" destOrd="0" presId="urn:microsoft.com/office/officeart/2005/8/layout/radial1"/>
    <dgm:cxn modelId="{B77D883F-6FCD-4100-ADCA-BBDE2EDDCDFC}" type="presParOf" srcId="{B00C0FD6-098B-49AD-8082-0ED155E47EFF}" destId="{871CD856-9A4E-40B6-BDCA-8DE651C0C7E0}" srcOrd="12" destOrd="0" presId="urn:microsoft.com/office/officeart/2005/8/layout/radial1"/>
    <dgm:cxn modelId="{770F207D-5FF2-4AF7-A71C-315862F37274}" type="presParOf" srcId="{B00C0FD6-098B-49AD-8082-0ED155E47EFF}" destId="{079AC39D-0C0C-4C18-9DBD-FE2D75843EE8}" srcOrd="13" destOrd="0" presId="urn:microsoft.com/office/officeart/2005/8/layout/radial1"/>
    <dgm:cxn modelId="{5ED6E472-D563-4A92-B245-66692A96800E}" type="presParOf" srcId="{079AC39D-0C0C-4C18-9DBD-FE2D75843EE8}" destId="{9F0E7023-9FC2-4C66-888E-968097E4CC59}" srcOrd="0" destOrd="0" presId="urn:microsoft.com/office/officeart/2005/8/layout/radial1"/>
    <dgm:cxn modelId="{C9312189-0D15-4CF7-8DAD-3CCDA10EBD41}" type="presParOf" srcId="{B00C0FD6-098B-49AD-8082-0ED155E47EFF}" destId="{A183E044-6B6B-4B0D-94A5-08CC9F6819AD}" srcOrd="14" destOrd="0" presId="urn:microsoft.com/office/officeart/2005/8/layout/radial1"/>
    <dgm:cxn modelId="{36057C76-40CD-461D-9B86-99D48771DAAE}" type="presParOf" srcId="{B00C0FD6-098B-49AD-8082-0ED155E47EFF}" destId="{5EF591F9-E2FC-4C51-947F-7B86D8F8B04A}" srcOrd="15" destOrd="0" presId="urn:microsoft.com/office/officeart/2005/8/layout/radial1"/>
    <dgm:cxn modelId="{1E063062-705A-4470-8D53-465A009AFFBA}" type="presParOf" srcId="{5EF591F9-E2FC-4C51-947F-7B86D8F8B04A}" destId="{206D63FE-6520-4E61-997B-5090C7924F84}" srcOrd="0" destOrd="0" presId="urn:microsoft.com/office/officeart/2005/8/layout/radial1"/>
    <dgm:cxn modelId="{04D11FC8-9241-4AAF-AB46-475704CAE2FC}" type="presParOf" srcId="{B00C0FD6-098B-49AD-8082-0ED155E47EFF}" destId="{58DD0CDF-EFED-4CFD-9A29-4A78BC18285A}" srcOrd="1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CB94041-E41C-4BBD-9AF5-95E0D42185AF}"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B0851BF1-9036-4610-BFAD-74E9C3104FF3}">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Primary Data</a:t>
          </a:r>
        </a:p>
      </dgm:t>
    </dgm:pt>
    <dgm:pt modelId="{50494CB8-C709-455A-A558-B85DF12274F7}" type="parTrans" cxnId="{354B6DB4-3164-47D8-B265-789B4DE0D7EF}">
      <dgm:prSet/>
      <dgm:spPr/>
      <dgm:t>
        <a:bodyPr/>
        <a:lstStyle/>
        <a:p>
          <a:endParaRPr lang="en-US"/>
        </a:p>
      </dgm:t>
    </dgm:pt>
    <dgm:pt modelId="{61E8EFB7-A375-4010-8232-C36CF3C88998}" type="sibTrans" cxnId="{354B6DB4-3164-47D8-B265-789B4DE0D7EF}">
      <dgm:prSet/>
      <dgm:spPr/>
      <dgm:t>
        <a:bodyPr/>
        <a:lstStyle/>
        <a:p>
          <a:endParaRPr lang="en-US"/>
        </a:p>
      </dgm:t>
    </dgm:pt>
    <dgm:pt modelId="{3CDF0A6E-95DA-47DB-AE2E-3C60C9529662}">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Qualitative Data</a:t>
          </a:r>
        </a:p>
        <a:p>
          <a:r>
            <a:rPr lang="en-US" dirty="0">
              <a:latin typeface="Verdana" panose="020B0604030504040204" pitchFamily="34" charset="0"/>
              <a:ea typeface="Verdana" panose="020B0604030504040204" pitchFamily="34" charset="0"/>
              <a:cs typeface="Verdana" panose="020B0604030504040204" pitchFamily="34" charset="0"/>
            </a:rPr>
            <a:t>(e.g., unstructured or semi-structured interviews, focus groups or small group discussions, public meetings or forums, direct observation of communities or groups  of people)</a:t>
          </a:r>
        </a:p>
      </dgm:t>
    </dgm:pt>
    <dgm:pt modelId="{0B2784B0-75C9-42B0-A969-92BC661AFDD4}" type="parTrans" cxnId="{2DA1418C-1E1C-4722-ADDB-2AF5CDE71FBF}">
      <dgm:prSet/>
      <dgm:spPr/>
      <dgm:t>
        <a:bodyPr/>
        <a:lstStyle/>
        <a:p>
          <a:endParaRPr lang="en-US"/>
        </a:p>
      </dgm:t>
    </dgm:pt>
    <dgm:pt modelId="{C701D186-376F-430A-B477-1597762D8343}" type="sibTrans" cxnId="{2DA1418C-1E1C-4722-ADDB-2AF5CDE71FBF}">
      <dgm:prSet/>
      <dgm:spPr/>
      <dgm:t>
        <a:bodyPr/>
        <a:lstStyle/>
        <a:p>
          <a:endParaRPr lang="en-US"/>
        </a:p>
      </dgm:t>
    </dgm:pt>
    <dgm:pt modelId="{3DA95067-C46D-4A33-8138-4F0B4845BEC5}">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Quantitative Data</a:t>
          </a:r>
        </a:p>
        <a:p>
          <a:r>
            <a:rPr lang="en-US" dirty="0">
              <a:latin typeface="Verdana" panose="020B0604030504040204" pitchFamily="34" charset="0"/>
              <a:ea typeface="Verdana" panose="020B0604030504040204" pitchFamily="34" charset="0"/>
              <a:cs typeface="Verdana" panose="020B0604030504040204" pitchFamily="34" charset="0"/>
            </a:rPr>
            <a:t>(e.g., structured interviews, surveys)</a:t>
          </a:r>
        </a:p>
      </dgm:t>
    </dgm:pt>
    <dgm:pt modelId="{2AF3AF15-9FAD-4C90-A953-9423EC4DA7D0}" type="parTrans" cxnId="{22793814-6CFB-498E-A2B2-692FFFA658B5}">
      <dgm:prSet/>
      <dgm:spPr/>
      <dgm:t>
        <a:bodyPr/>
        <a:lstStyle/>
        <a:p>
          <a:endParaRPr lang="en-US"/>
        </a:p>
      </dgm:t>
    </dgm:pt>
    <dgm:pt modelId="{7BCF3AF6-72F0-42DA-A0FB-B6D19989E3B3}" type="sibTrans" cxnId="{22793814-6CFB-498E-A2B2-692FFFA658B5}">
      <dgm:prSet/>
      <dgm:spPr/>
      <dgm:t>
        <a:bodyPr/>
        <a:lstStyle/>
        <a:p>
          <a:endParaRPr lang="en-US"/>
        </a:p>
      </dgm:t>
    </dgm:pt>
    <dgm:pt modelId="{C4161627-0BBC-46DE-BFBA-CCB18C2CC105}">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Secondary Data</a:t>
          </a:r>
        </a:p>
      </dgm:t>
    </dgm:pt>
    <dgm:pt modelId="{68243ECC-81F5-4690-B456-4DD477632729}" type="parTrans" cxnId="{B4D99184-1DE3-4509-9DCC-8137FE7F50B9}">
      <dgm:prSet/>
      <dgm:spPr/>
      <dgm:t>
        <a:bodyPr/>
        <a:lstStyle/>
        <a:p>
          <a:endParaRPr lang="en-US"/>
        </a:p>
      </dgm:t>
    </dgm:pt>
    <dgm:pt modelId="{874753C1-4778-4186-9189-2822E87F5172}" type="sibTrans" cxnId="{B4D99184-1DE3-4509-9DCC-8137FE7F50B9}">
      <dgm:prSet/>
      <dgm:spPr/>
      <dgm:t>
        <a:bodyPr/>
        <a:lstStyle/>
        <a:p>
          <a:endParaRPr lang="en-US"/>
        </a:p>
      </dgm:t>
    </dgm:pt>
    <dgm:pt modelId="{EBFD7B4E-A9BC-447D-B778-15EBC74A9EA4}">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Government databases </a:t>
          </a:r>
        </a:p>
        <a:p>
          <a:r>
            <a:rPr lang="en-US" dirty="0">
              <a:latin typeface="Verdana" panose="020B0604030504040204" pitchFamily="34" charset="0"/>
              <a:ea typeface="Verdana" panose="020B0604030504040204" pitchFamily="34" charset="0"/>
              <a:cs typeface="Verdana" panose="020B0604030504040204" pitchFamily="34" charset="0"/>
            </a:rPr>
            <a:t>(e.g., Demographics from the US Census Bureau such as </a:t>
          </a:r>
          <a:r>
            <a:rPr lang="en-US"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1"/>
            </a:rPr>
            <a:t>American </a:t>
          </a:r>
          <a:r>
            <a:rPr lang="en-US" dirty="0" err="1">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1"/>
            </a:rPr>
            <a:t>FactFinder</a:t>
          </a:r>
          <a:r>
            <a:rPr lang="en-US" dirty="0">
              <a:latin typeface="Verdana" panose="020B0604030504040204" pitchFamily="34" charset="0"/>
              <a:ea typeface="Verdana" panose="020B0604030504040204" pitchFamily="34" charset="0"/>
              <a:cs typeface="Verdana" panose="020B0604030504040204" pitchFamily="34" charset="0"/>
            </a:rPr>
            <a:t> or </a:t>
          </a:r>
          <a:r>
            <a:rPr lang="en-US"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2"/>
            </a:rPr>
            <a:t>State and County </a:t>
          </a:r>
          <a:r>
            <a:rPr lang="en-US" dirty="0" err="1">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2"/>
            </a:rPr>
            <a:t>QuickFacts</a:t>
          </a:r>
          <a:r>
            <a:rPr lang="en-US" dirty="0">
              <a:latin typeface="Verdana" panose="020B0604030504040204" pitchFamily="34" charset="0"/>
              <a:ea typeface="Verdana" panose="020B0604030504040204" pitchFamily="34" charset="0"/>
              <a:cs typeface="Verdana" panose="020B0604030504040204" pitchFamily="34" charset="0"/>
            </a:rPr>
            <a:t>, Vital statistics from State and Local Health Departments, academic literature review)</a:t>
          </a:r>
        </a:p>
      </dgm:t>
    </dgm:pt>
    <dgm:pt modelId="{D2DB3421-F70D-400E-882D-22708EB0710B}" type="parTrans" cxnId="{E520FD26-6C34-4CFC-9D13-43B530C6703B}">
      <dgm:prSet/>
      <dgm:spPr/>
      <dgm:t>
        <a:bodyPr/>
        <a:lstStyle/>
        <a:p>
          <a:endParaRPr lang="en-US"/>
        </a:p>
      </dgm:t>
    </dgm:pt>
    <dgm:pt modelId="{718C1FCE-74F4-4D0A-81B3-157B4CDC7342}" type="sibTrans" cxnId="{E520FD26-6C34-4CFC-9D13-43B530C6703B}">
      <dgm:prSet/>
      <dgm:spPr/>
      <dgm:t>
        <a:bodyPr/>
        <a:lstStyle/>
        <a:p>
          <a:endParaRPr lang="en-US"/>
        </a:p>
      </dgm:t>
    </dgm:pt>
    <dgm:pt modelId="{899EA506-A843-49DF-81D6-0C02F93892BD}">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Behavioral Risk Factors and Psychographic (i.e. knowledge, attitudes, beliefs, etc.) </a:t>
          </a:r>
        </a:p>
        <a:p>
          <a:r>
            <a:rPr lang="en-US" dirty="0">
              <a:latin typeface="Verdana" panose="020B0604030504040204" pitchFamily="34" charset="0"/>
              <a:ea typeface="Verdana" panose="020B0604030504040204" pitchFamily="34" charset="0"/>
              <a:cs typeface="Verdana" panose="020B0604030504040204" pitchFamily="34" charset="0"/>
            </a:rPr>
            <a:t>(e.g., </a:t>
          </a:r>
          <a:r>
            <a:rPr lang="en-US"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3"/>
            </a:rPr>
            <a:t>Behavioral Risk Factor Surveillance System</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4"/>
            </a:rPr>
            <a:t>National Health Interview Survey</a:t>
          </a:r>
          <a:r>
            <a:rPr lang="en-US" dirty="0">
              <a:latin typeface="Verdana" panose="020B0604030504040204" pitchFamily="34" charset="0"/>
              <a:ea typeface="Verdana" panose="020B0604030504040204" pitchFamily="34" charset="0"/>
              <a:cs typeface="Verdana" panose="020B0604030504040204" pitchFamily="34" charset="0"/>
            </a:rPr>
            <a:t>, academic literature review)</a:t>
          </a:r>
        </a:p>
      </dgm:t>
    </dgm:pt>
    <dgm:pt modelId="{1A5206EA-E3EF-474A-B24F-1B682BAFB767}" type="parTrans" cxnId="{8B9BCF52-8380-4869-BDB9-8153D923EAB5}">
      <dgm:prSet/>
      <dgm:spPr/>
      <dgm:t>
        <a:bodyPr/>
        <a:lstStyle/>
        <a:p>
          <a:endParaRPr lang="en-US"/>
        </a:p>
      </dgm:t>
    </dgm:pt>
    <dgm:pt modelId="{A1C22671-7D94-4C62-A9F9-4D950FE54D41}" type="sibTrans" cxnId="{8B9BCF52-8380-4869-BDB9-8153D923EAB5}">
      <dgm:prSet/>
      <dgm:spPr/>
      <dgm:t>
        <a:bodyPr/>
        <a:lstStyle/>
        <a:p>
          <a:endParaRPr lang="en-US"/>
        </a:p>
      </dgm:t>
    </dgm:pt>
    <dgm:pt modelId="{D2CE7C35-7AD9-44FB-8936-33E0EC3FE96D}">
      <dgm:prSe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Media Use Habits</a:t>
          </a:r>
        </a:p>
        <a:p>
          <a:r>
            <a:rPr lang="en-US" dirty="0">
              <a:latin typeface="Verdana" panose="020B0604030504040204" pitchFamily="34" charset="0"/>
              <a:ea typeface="Verdana" panose="020B0604030504040204" pitchFamily="34" charset="0"/>
              <a:cs typeface="Verdana" panose="020B0604030504040204" pitchFamily="34" charset="0"/>
            </a:rPr>
            <a:t>(e.g., computer and internet access and use: </a:t>
          </a:r>
          <a:r>
            <a:rPr lang="en-US"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5"/>
            </a:rPr>
            <a:t>U.S. Census Bureau</a:t>
          </a:r>
          <a:r>
            <a:rPr lang="en-US" dirty="0">
              <a:latin typeface="Verdana" panose="020B0604030504040204" pitchFamily="34" charset="0"/>
              <a:ea typeface="Verdana" panose="020B0604030504040204" pitchFamily="34" charset="0"/>
              <a:cs typeface="Verdana" panose="020B0604030504040204" pitchFamily="34" charset="0"/>
            </a:rPr>
            <a:t>; internet usage: </a:t>
          </a:r>
          <a:r>
            <a:rPr lang="en-US"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6"/>
            </a:rPr>
            <a:t>PEW Research Center - Internet, Science &amp; Technology</a:t>
          </a:r>
          <a:r>
            <a:rPr lang="en-US" dirty="0">
              <a:latin typeface="Verdana" panose="020B0604030504040204" pitchFamily="34" charset="0"/>
              <a:ea typeface="Verdana" panose="020B0604030504040204" pitchFamily="34" charset="0"/>
              <a:cs typeface="Verdana" panose="020B0604030504040204" pitchFamily="34" charset="0"/>
            </a:rPr>
            <a:t>; Media circulation: </a:t>
          </a:r>
          <a:r>
            <a:rPr lang="en-US"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7"/>
            </a:rPr>
            <a:t>PEW Research Center – Journalism &amp; Media</a:t>
          </a:r>
          <a:r>
            <a:rPr lang="en-US" dirty="0">
              <a:latin typeface="Verdana" panose="020B0604030504040204" pitchFamily="34" charset="0"/>
              <a:ea typeface="Verdana" panose="020B0604030504040204" pitchFamily="34" charset="0"/>
              <a:cs typeface="Verdana" panose="020B0604030504040204" pitchFamily="34" charset="0"/>
            </a:rPr>
            <a:t>)</a:t>
          </a:r>
        </a:p>
      </dgm:t>
    </dgm:pt>
    <dgm:pt modelId="{2F313BFF-2A3C-4FC4-8C0B-0936BEFDD81C}" type="parTrans" cxnId="{58A53F39-6603-4433-B856-1F09C4FE35EA}">
      <dgm:prSet/>
      <dgm:spPr/>
      <dgm:t>
        <a:bodyPr/>
        <a:lstStyle/>
        <a:p>
          <a:endParaRPr lang="en-US"/>
        </a:p>
      </dgm:t>
    </dgm:pt>
    <dgm:pt modelId="{88D119E6-AD9E-4496-A2CE-F489E238DD99}" type="sibTrans" cxnId="{58A53F39-6603-4433-B856-1F09C4FE35EA}">
      <dgm:prSet/>
      <dgm:spPr/>
      <dgm:t>
        <a:bodyPr/>
        <a:lstStyle/>
        <a:p>
          <a:endParaRPr lang="en-US"/>
        </a:p>
      </dgm:t>
    </dgm:pt>
    <dgm:pt modelId="{6C1DDB7C-B190-48CD-AD74-29F6D35BD2D4}" type="pres">
      <dgm:prSet presAssocID="{0CB94041-E41C-4BBD-9AF5-95E0D42185AF}" presName="diagram" presStyleCnt="0">
        <dgm:presLayoutVars>
          <dgm:chPref val="1"/>
          <dgm:dir/>
          <dgm:animOne val="branch"/>
          <dgm:animLvl val="lvl"/>
          <dgm:resizeHandles/>
        </dgm:presLayoutVars>
      </dgm:prSet>
      <dgm:spPr/>
    </dgm:pt>
    <dgm:pt modelId="{6F66B6B8-B68C-467D-88D5-0E3BB5D2A8BD}" type="pres">
      <dgm:prSet presAssocID="{B0851BF1-9036-4610-BFAD-74E9C3104FF3}" presName="root" presStyleCnt="0"/>
      <dgm:spPr/>
    </dgm:pt>
    <dgm:pt modelId="{29ECADAB-CCC4-4166-A226-50B3017EAEFB}" type="pres">
      <dgm:prSet presAssocID="{B0851BF1-9036-4610-BFAD-74E9C3104FF3}" presName="rootComposite" presStyleCnt="0"/>
      <dgm:spPr/>
    </dgm:pt>
    <dgm:pt modelId="{29035D44-8838-467E-8AC2-E2CAC379DB61}" type="pres">
      <dgm:prSet presAssocID="{B0851BF1-9036-4610-BFAD-74E9C3104FF3}" presName="rootText" presStyleLbl="node1" presStyleIdx="0" presStyleCnt="2" custScaleX="143532" custScaleY="40576"/>
      <dgm:spPr/>
    </dgm:pt>
    <dgm:pt modelId="{8B85214E-EFCD-4F9B-858E-86A5D2F13528}" type="pres">
      <dgm:prSet presAssocID="{B0851BF1-9036-4610-BFAD-74E9C3104FF3}" presName="rootConnector" presStyleLbl="node1" presStyleIdx="0" presStyleCnt="2"/>
      <dgm:spPr/>
    </dgm:pt>
    <dgm:pt modelId="{065578A8-05C0-4C79-8CB2-587FF2EFEE12}" type="pres">
      <dgm:prSet presAssocID="{B0851BF1-9036-4610-BFAD-74E9C3104FF3}" presName="childShape" presStyleCnt="0"/>
      <dgm:spPr/>
    </dgm:pt>
    <dgm:pt modelId="{15D9635B-A787-4F8D-8099-141E59AEA29E}" type="pres">
      <dgm:prSet presAssocID="{0B2784B0-75C9-42B0-A969-92BC661AFDD4}" presName="Name13" presStyleLbl="parChTrans1D2" presStyleIdx="0" presStyleCnt="5"/>
      <dgm:spPr/>
    </dgm:pt>
    <dgm:pt modelId="{F59956E2-8FCD-4283-A4FA-CEB0DB9FD386}" type="pres">
      <dgm:prSet presAssocID="{3CDF0A6E-95DA-47DB-AE2E-3C60C9529662}" presName="childText" presStyleLbl="bgAcc1" presStyleIdx="0" presStyleCnt="5" custScaleX="202983" custScaleY="104657">
        <dgm:presLayoutVars>
          <dgm:bulletEnabled val="1"/>
        </dgm:presLayoutVars>
      </dgm:prSet>
      <dgm:spPr/>
    </dgm:pt>
    <dgm:pt modelId="{F82FA374-B3AF-4DB4-B072-9068BDC342FC}" type="pres">
      <dgm:prSet presAssocID="{2AF3AF15-9FAD-4C90-A953-9423EC4DA7D0}" presName="Name13" presStyleLbl="parChTrans1D2" presStyleIdx="1" presStyleCnt="5"/>
      <dgm:spPr/>
    </dgm:pt>
    <dgm:pt modelId="{2239E460-1CC2-422D-88CD-CCE49FA2EBDF}" type="pres">
      <dgm:prSet presAssocID="{3DA95067-C46D-4A33-8138-4F0B4845BEC5}" presName="childText" presStyleLbl="bgAcc1" presStyleIdx="1" presStyleCnt="5" custScaleX="202983" custScaleY="104657">
        <dgm:presLayoutVars>
          <dgm:bulletEnabled val="1"/>
        </dgm:presLayoutVars>
      </dgm:prSet>
      <dgm:spPr/>
    </dgm:pt>
    <dgm:pt modelId="{46EF4695-C3B0-4175-8C7F-306D0C6D2F88}" type="pres">
      <dgm:prSet presAssocID="{C4161627-0BBC-46DE-BFBA-CCB18C2CC105}" presName="root" presStyleCnt="0"/>
      <dgm:spPr/>
    </dgm:pt>
    <dgm:pt modelId="{3FAF6CCF-FCCC-45D8-900E-F7C74517158B}" type="pres">
      <dgm:prSet presAssocID="{C4161627-0BBC-46DE-BFBA-CCB18C2CC105}" presName="rootComposite" presStyleCnt="0"/>
      <dgm:spPr/>
    </dgm:pt>
    <dgm:pt modelId="{2EF39776-65E2-4C5E-8A8D-2159435628B2}" type="pres">
      <dgm:prSet presAssocID="{C4161627-0BBC-46DE-BFBA-CCB18C2CC105}" presName="rootText" presStyleLbl="node1" presStyleIdx="1" presStyleCnt="2" custScaleX="143532" custScaleY="40576"/>
      <dgm:spPr/>
    </dgm:pt>
    <dgm:pt modelId="{DFDF7634-97B5-4089-8A48-0295EB879402}" type="pres">
      <dgm:prSet presAssocID="{C4161627-0BBC-46DE-BFBA-CCB18C2CC105}" presName="rootConnector" presStyleLbl="node1" presStyleIdx="1" presStyleCnt="2"/>
      <dgm:spPr/>
    </dgm:pt>
    <dgm:pt modelId="{8DDEF658-F794-43B3-9919-E7E4C4A1C47A}" type="pres">
      <dgm:prSet presAssocID="{C4161627-0BBC-46DE-BFBA-CCB18C2CC105}" presName="childShape" presStyleCnt="0"/>
      <dgm:spPr/>
    </dgm:pt>
    <dgm:pt modelId="{59C17A1E-D7DA-4BA4-8FB3-8097EA86F354}" type="pres">
      <dgm:prSet presAssocID="{D2DB3421-F70D-400E-882D-22708EB0710B}" presName="Name13" presStyleLbl="parChTrans1D2" presStyleIdx="2" presStyleCnt="5"/>
      <dgm:spPr/>
    </dgm:pt>
    <dgm:pt modelId="{8DC4F10A-B3AD-4267-93E3-E478033F66F9}" type="pres">
      <dgm:prSet presAssocID="{EBFD7B4E-A9BC-447D-B778-15EBC74A9EA4}" presName="childText" presStyleLbl="bgAcc1" presStyleIdx="2" presStyleCnt="5" custScaleX="202983" custScaleY="104657">
        <dgm:presLayoutVars>
          <dgm:bulletEnabled val="1"/>
        </dgm:presLayoutVars>
      </dgm:prSet>
      <dgm:spPr/>
    </dgm:pt>
    <dgm:pt modelId="{1BBD656B-5914-4C2A-B59B-D7569ABCB095}" type="pres">
      <dgm:prSet presAssocID="{1A5206EA-E3EF-474A-B24F-1B682BAFB767}" presName="Name13" presStyleLbl="parChTrans1D2" presStyleIdx="3" presStyleCnt="5"/>
      <dgm:spPr/>
    </dgm:pt>
    <dgm:pt modelId="{7A8E96C4-F572-43A4-988B-3709F4CF2159}" type="pres">
      <dgm:prSet presAssocID="{899EA506-A843-49DF-81D6-0C02F93892BD}" presName="childText" presStyleLbl="bgAcc1" presStyleIdx="3" presStyleCnt="5" custScaleX="202983" custScaleY="104657">
        <dgm:presLayoutVars>
          <dgm:bulletEnabled val="1"/>
        </dgm:presLayoutVars>
      </dgm:prSet>
      <dgm:spPr/>
    </dgm:pt>
    <dgm:pt modelId="{4DC2A43C-AB57-4B0D-85F0-B7F2C98D9FBA}" type="pres">
      <dgm:prSet presAssocID="{2F313BFF-2A3C-4FC4-8C0B-0936BEFDD81C}" presName="Name13" presStyleLbl="parChTrans1D2" presStyleIdx="4" presStyleCnt="5"/>
      <dgm:spPr/>
    </dgm:pt>
    <dgm:pt modelId="{331E0A91-DEBC-41E5-8DE9-768221D3128B}" type="pres">
      <dgm:prSet presAssocID="{D2CE7C35-7AD9-44FB-8936-33E0EC3FE96D}" presName="childText" presStyleLbl="bgAcc1" presStyleIdx="4" presStyleCnt="5" custScaleX="201683" custScaleY="105062">
        <dgm:presLayoutVars>
          <dgm:bulletEnabled val="1"/>
        </dgm:presLayoutVars>
      </dgm:prSet>
      <dgm:spPr/>
    </dgm:pt>
  </dgm:ptLst>
  <dgm:cxnLst>
    <dgm:cxn modelId="{6CBD0F07-3A53-4465-9C52-EC7CF03E9756}" type="presOf" srcId="{899EA506-A843-49DF-81D6-0C02F93892BD}" destId="{7A8E96C4-F572-43A4-988B-3709F4CF2159}" srcOrd="0" destOrd="0" presId="urn:microsoft.com/office/officeart/2005/8/layout/hierarchy3"/>
    <dgm:cxn modelId="{AD005813-65B2-43E9-91F2-BF4246174C0E}" type="presOf" srcId="{3CDF0A6E-95DA-47DB-AE2E-3C60C9529662}" destId="{F59956E2-8FCD-4283-A4FA-CEB0DB9FD386}" srcOrd="0" destOrd="0" presId="urn:microsoft.com/office/officeart/2005/8/layout/hierarchy3"/>
    <dgm:cxn modelId="{22793814-6CFB-498E-A2B2-692FFFA658B5}" srcId="{B0851BF1-9036-4610-BFAD-74E9C3104FF3}" destId="{3DA95067-C46D-4A33-8138-4F0B4845BEC5}" srcOrd="1" destOrd="0" parTransId="{2AF3AF15-9FAD-4C90-A953-9423EC4DA7D0}" sibTransId="{7BCF3AF6-72F0-42DA-A0FB-B6D19989E3B3}"/>
    <dgm:cxn modelId="{D4E48C15-6D22-4849-AA5F-ED31310166A6}" type="presOf" srcId="{3DA95067-C46D-4A33-8138-4F0B4845BEC5}" destId="{2239E460-1CC2-422D-88CD-CCE49FA2EBDF}" srcOrd="0" destOrd="0" presId="urn:microsoft.com/office/officeart/2005/8/layout/hierarchy3"/>
    <dgm:cxn modelId="{CC07DD21-DD88-4421-BA7D-ABE84A670139}" type="presOf" srcId="{D2CE7C35-7AD9-44FB-8936-33E0EC3FE96D}" destId="{331E0A91-DEBC-41E5-8DE9-768221D3128B}" srcOrd="0" destOrd="0" presId="urn:microsoft.com/office/officeart/2005/8/layout/hierarchy3"/>
    <dgm:cxn modelId="{E520FD26-6C34-4CFC-9D13-43B530C6703B}" srcId="{C4161627-0BBC-46DE-BFBA-CCB18C2CC105}" destId="{EBFD7B4E-A9BC-447D-B778-15EBC74A9EA4}" srcOrd="0" destOrd="0" parTransId="{D2DB3421-F70D-400E-882D-22708EB0710B}" sibTransId="{718C1FCE-74F4-4D0A-81B3-157B4CDC7342}"/>
    <dgm:cxn modelId="{5FCDA131-F96E-43CB-80BD-4005E44B2D2B}" type="presOf" srcId="{0B2784B0-75C9-42B0-A969-92BC661AFDD4}" destId="{15D9635B-A787-4F8D-8099-141E59AEA29E}" srcOrd="0" destOrd="0" presId="urn:microsoft.com/office/officeart/2005/8/layout/hierarchy3"/>
    <dgm:cxn modelId="{58A53F39-6603-4433-B856-1F09C4FE35EA}" srcId="{C4161627-0BBC-46DE-BFBA-CCB18C2CC105}" destId="{D2CE7C35-7AD9-44FB-8936-33E0EC3FE96D}" srcOrd="2" destOrd="0" parTransId="{2F313BFF-2A3C-4FC4-8C0B-0936BEFDD81C}" sibTransId="{88D119E6-AD9E-4496-A2CE-F489E238DD99}"/>
    <dgm:cxn modelId="{DDD70260-E186-4C6B-8886-71A6EFC5073D}" type="presOf" srcId="{C4161627-0BBC-46DE-BFBA-CCB18C2CC105}" destId="{2EF39776-65E2-4C5E-8A8D-2159435628B2}" srcOrd="0" destOrd="0" presId="urn:microsoft.com/office/officeart/2005/8/layout/hierarchy3"/>
    <dgm:cxn modelId="{3F3C0949-072F-434F-93DA-B0D882108F86}" type="presOf" srcId="{EBFD7B4E-A9BC-447D-B778-15EBC74A9EA4}" destId="{8DC4F10A-B3AD-4267-93E3-E478033F66F9}" srcOrd="0" destOrd="0" presId="urn:microsoft.com/office/officeart/2005/8/layout/hierarchy3"/>
    <dgm:cxn modelId="{C709494C-8CBC-4C19-9650-A7A2547039B3}" type="presOf" srcId="{C4161627-0BBC-46DE-BFBA-CCB18C2CC105}" destId="{DFDF7634-97B5-4089-8A48-0295EB879402}" srcOrd="1" destOrd="0" presId="urn:microsoft.com/office/officeart/2005/8/layout/hierarchy3"/>
    <dgm:cxn modelId="{8B9BCF52-8380-4869-BDB9-8153D923EAB5}" srcId="{C4161627-0BBC-46DE-BFBA-CCB18C2CC105}" destId="{899EA506-A843-49DF-81D6-0C02F93892BD}" srcOrd="1" destOrd="0" parTransId="{1A5206EA-E3EF-474A-B24F-1B682BAFB767}" sibTransId="{A1C22671-7D94-4C62-A9F9-4D950FE54D41}"/>
    <dgm:cxn modelId="{405F0F53-08A7-4990-BB70-7D7CE378A9AA}" type="presOf" srcId="{2F313BFF-2A3C-4FC4-8C0B-0936BEFDD81C}" destId="{4DC2A43C-AB57-4B0D-85F0-B7F2C98D9FBA}" srcOrd="0" destOrd="0" presId="urn:microsoft.com/office/officeart/2005/8/layout/hierarchy3"/>
    <dgm:cxn modelId="{FB51C074-41DC-4DC7-BF42-4636781BDEB8}" type="presOf" srcId="{0CB94041-E41C-4BBD-9AF5-95E0D42185AF}" destId="{6C1DDB7C-B190-48CD-AD74-29F6D35BD2D4}" srcOrd="0" destOrd="0" presId="urn:microsoft.com/office/officeart/2005/8/layout/hierarchy3"/>
    <dgm:cxn modelId="{51890C7D-6193-439E-8C4D-DD197057A457}" type="presOf" srcId="{2AF3AF15-9FAD-4C90-A953-9423EC4DA7D0}" destId="{F82FA374-B3AF-4DB4-B072-9068BDC342FC}" srcOrd="0" destOrd="0" presId="urn:microsoft.com/office/officeart/2005/8/layout/hierarchy3"/>
    <dgm:cxn modelId="{B4D99184-1DE3-4509-9DCC-8137FE7F50B9}" srcId="{0CB94041-E41C-4BBD-9AF5-95E0D42185AF}" destId="{C4161627-0BBC-46DE-BFBA-CCB18C2CC105}" srcOrd="1" destOrd="0" parTransId="{68243ECC-81F5-4690-B456-4DD477632729}" sibTransId="{874753C1-4778-4186-9189-2822E87F5172}"/>
    <dgm:cxn modelId="{2DA1418C-1E1C-4722-ADDB-2AF5CDE71FBF}" srcId="{B0851BF1-9036-4610-BFAD-74E9C3104FF3}" destId="{3CDF0A6E-95DA-47DB-AE2E-3C60C9529662}" srcOrd="0" destOrd="0" parTransId="{0B2784B0-75C9-42B0-A969-92BC661AFDD4}" sibTransId="{C701D186-376F-430A-B477-1597762D8343}"/>
    <dgm:cxn modelId="{220D6A93-FBEE-4B04-904E-C5638806158C}" type="presOf" srcId="{1A5206EA-E3EF-474A-B24F-1B682BAFB767}" destId="{1BBD656B-5914-4C2A-B59B-D7569ABCB095}" srcOrd="0" destOrd="0" presId="urn:microsoft.com/office/officeart/2005/8/layout/hierarchy3"/>
    <dgm:cxn modelId="{2D572EAB-0859-434B-8E36-95F368273903}" type="presOf" srcId="{D2DB3421-F70D-400E-882D-22708EB0710B}" destId="{59C17A1E-D7DA-4BA4-8FB3-8097EA86F354}" srcOrd="0" destOrd="0" presId="urn:microsoft.com/office/officeart/2005/8/layout/hierarchy3"/>
    <dgm:cxn modelId="{354B6DB4-3164-47D8-B265-789B4DE0D7EF}" srcId="{0CB94041-E41C-4BBD-9AF5-95E0D42185AF}" destId="{B0851BF1-9036-4610-BFAD-74E9C3104FF3}" srcOrd="0" destOrd="0" parTransId="{50494CB8-C709-455A-A558-B85DF12274F7}" sibTransId="{61E8EFB7-A375-4010-8232-C36CF3C88998}"/>
    <dgm:cxn modelId="{4FB73CC3-3453-497F-86D5-3ADB73BC484E}" type="presOf" srcId="{B0851BF1-9036-4610-BFAD-74E9C3104FF3}" destId="{8B85214E-EFCD-4F9B-858E-86A5D2F13528}" srcOrd="1" destOrd="0" presId="urn:microsoft.com/office/officeart/2005/8/layout/hierarchy3"/>
    <dgm:cxn modelId="{30EE30F0-756C-4365-AA5D-E0FC664B9466}" type="presOf" srcId="{B0851BF1-9036-4610-BFAD-74E9C3104FF3}" destId="{29035D44-8838-467E-8AC2-E2CAC379DB61}" srcOrd="0" destOrd="0" presId="urn:microsoft.com/office/officeart/2005/8/layout/hierarchy3"/>
    <dgm:cxn modelId="{5002F552-A800-451E-80F1-25D99B6B8118}" type="presParOf" srcId="{6C1DDB7C-B190-48CD-AD74-29F6D35BD2D4}" destId="{6F66B6B8-B68C-467D-88D5-0E3BB5D2A8BD}" srcOrd="0" destOrd="0" presId="urn:microsoft.com/office/officeart/2005/8/layout/hierarchy3"/>
    <dgm:cxn modelId="{ED9F1352-52AC-43CE-AA93-6D28C24C1A46}" type="presParOf" srcId="{6F66B6B8-B68C-467D-88D5-0E3BB5D2A8BD}" destId="{29ECADAB-CCC4-4166-A226-50B3017EAEFB}" srcOrd="0" destOrd="0" presId="urn:microsoft.com/office/officeart/2005/8/layout/hierarchy3"/>
    <dgm:cxn modelId="{A8E3141A-75D9-488B-AC61-3E3944BE81B1}" type="presParOf" srcId="{29ECADAB-CCC4-4166-A226-50B3017EAEFB}" destId="{29035D44-8838-467E-8AC2-E2CAC379DB61}" srcOrd="0" destOrd="0" presId="urn:microsoft.com/office/officeart/2005/8/layout/hierarchy3"/>
    <dgm:cxn modelId="{9A5DB86A-478E-44FB-A665-EA0078150025}" type="presParOf" srcId="{29ECADAB-CCC4-4166-A226-50B3017EAEFB}" destId="{8B85214E-EFCD-4F9B-858E-86A5D2F13528}" srcOrd="1" destOrd="0" presId="urn:microsoft.com/office/officeart/2005/8/layout/hierarchy3"/>
    <dgm:cxn modelId="{EEF958C8-4C6D-4F35-BDFC-8EFD0E1A690A}" type="presParOf" srcId="{6F66B6B8-B68C-467D-88D5-0E3BB5D2A8BD}" destId="{065578A8-05C0-4C79-8CB2-587FF2EFEE12}" srcOrd="1" destOrd="0" presId="urn:microsoft.com/office/officeart/2005/8/layout/hierarchy3"/>
    <dgm:cxn modelId="{159E7AB9-B240-4016-88B1-5C545038CEC2}" type="presParOf" srcId="{065578A8-05C0-4C79-8CB2-587FF2EFEE12}" destId="{15D9635B-A787-4F8D-8099-141E59AEA29E}" srcOrd="0" destOrd="0" presId="urn:microsoft.com/office/officeart/2005/8/layout/hierarchy3"/>
    <dgm:cxn modelId="{2313FA39-556E-4D81-845E-8DD094F4256A}" type="presParOf" srcId="{065578A8-05C0-4C79-8CB2-587FF2EFEE12}" destId="{F59956E2-8FCD-4283-A4FA-CEB0DB9FD386}" srcOrd="1" destOrd="0" presId="urn:microsoft.com/office/officeart/2005/8/layout/hierarchy3"/>
    <dgm:cxn modelId="{19FD8BC1-0C02-4C30-8716-F0F27E33AB42}" type="presParOf" srcId="{065578A8-05C0-4C79-8CB2-587FF2EFEE12}" destId="{F82FA374-B3AF-4DB4-B072-9068BDC342FC}" srcOrd="2" destOrd="0" presId="urn:microsoft.com/office/officeart/2005/8/layout/hierarchy3"/>
    <dgm:cxn modelId="{534FF2CC-71E1-4113-9B79-0B4897D5AC5E}" type="presParOf" srcId="{065578A8-05C0-4C79-8CB2-587FF2EFEE12}" destId="{2239E460-1CC2-422D-88CD-CCE49FA2EBDF}" srcOrd="3" destOrd="0" presId="urn:microsoft.com/office/officeart/2005/8/layout/hierarchy3"/>
    <dgm:cxn modelId="{C197DDA6-A02D-485C-9889-2D594A974C75}" type="presParOf" srcId="{6C1DDB7C-B190-48CD-AD74-29F6D35BD2D4}" destId="{46EF4695-C3B0-4175-8C7F-306D0C6D2F88}" srcOrd="1" destOrd="0" presId="urn:microsoft.com/office/officeart/2005/8/layout/hierarchy3"/>
    <dgm:cxn modelId="{187C8621-BC8E-44D0-AFD0-2C9AA4D0EBB3}" type="presParOf" srcId="{46EF4695-C3B0-4175-8C7F-306D0C6D2F88}" destId="{3FAF6CCF-FCCC-45D8-900E-F7C74517158B}" srcOrd="0" destOrd="0" presId="urn:microsoft.com/office/officeart/2005/8/layout/hierarchy3"/>
    <dgm:cxn modelId="{8774D016-BC7A-4A51-8B10-1968EFFB659B}" type="presParOf" srcId="{3FAF6CCF-FCCC-45D8-900E-F7C74517158B}" destId="{2EF39776-65E2-4C5E-8A8D-2159435628B2}" srcOrd="0" destOrd="0" presId="urn:microsoft.com/office/officeart/2005/8/layout/hierarchy3"/>
    <dgm:cxn modelId="{7168E37D-56C2-4666-AA2B-D2ED62BEF00C}" type="presParOf" srcId="{3FAF6CCF-FCCC-45D8-900E-F7C74517158B}" destId="{DFDF7634-97B5-4089-8A48-0295EB879402}" srcOrd="1" destOrd="0" presId="urn:microsoft.com/office/officeart/2005/8/layout/hierarchy3"/>
    <dgm:cxn modelId="{D1DEE869-507C-4F01-B3AF-09520DC5C770}" type="presParOf" srcId="{46EF4695-C3B0-4175-8C7F-306D0C6D2F88}" destId="{8DDEF658-F794-43B3-9919-E7E4C4A1C47A}" srcOrd="1" destOrd="0" presId="urn:microsoft.com/office/officeart/2005/8/layout/hierarchy3"/>
    <dgm:cxn modelId="{7952C397-AB14-4F48-B676-9022A19BD710}" type="presParOf" srcId="{8DDEF658-F794-43B3-9919-E7E4C4A1C47A}" destId="{59C17A1E-D7DA-4BA4-8FB3-8097EA86F354}" srcOrd="0" destOrd="0" presId="urn:microsoft.com/office/officeart/2005/8/layout/hierarchy3"/>
    <dgm:cxn modelId="{1AD15F6C-D873-4D75-9A00-EAF391575AB8}" type="presParOf" srcId="{8DDEF658-F794-43B3-9919-E7E4C4A1C47A}" destId="{8DC4F10A-B3AD-4267-93E3-E478033F66F9}" srcOrd="1" destOrd="0" presId="urn:microsoft.com/office/officeart/2005/8/layout/hierarchy3"/>
    <dgm:cxn modelId="{FA744CDC-6610-43C6-8152-279066BC1967}" type="presParOf" srcId="{8DDEF658-F794-43B3-9919-E7E4C4A1C47A}" destId="{1BBD656B-5914-4C2A-B59B-D7569ABCB095}" srcOrd="2" destOrd="0" presId="urn:microsoft.com/office/officeart/2005/8/layout/hierarchy3"/>
    <dgm:cxn modelId="{9643DA49-2E76-4863-A449-A2EC8C999BC7}" type="presParOf" srcId="{8DDEF658-F794-43B3-9919-E7E4C4A1C47A}" destId="{7A8E96C4-F572-43A4-988B-3709F4CF2159}" srcOrd="3" destOrd="0" presId="urn:microsoft.com/office/officeart/2005/8/layout/hierarchy3"/>
    <dgm:cxn modelId="{7A0F9FF1-4DDD-4AF0-A766-80F3CB8DDA26}" type="presParOf" srcId="{8DDEF658-F794-43B3-9919-E7E4C4A1C47A}" destId="{4DC2A43C-AB57-4B0D-85F0-B7F2C98D9FBA}" srcOrd="4" destOrd="0" presId="urn:microsoft.com/office/officeart/2005/8/layout/hierarchy3"/>
    <dgm:cxn modelId="{A54EE8ED-DED7-4C60-9860-7EA801734AA2}" type="presParOf" srcId="{8DDEF658-F794-43B3-9919-E7E4C4A1C47A}" destId="{331E0A91-DEBC-41E5-8DE9-768221D3128B}"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7D7A1CA-88FE-47EF-97EE-EDC09B0E7833}"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E2C51B63-3908-4463-AC73-459D464FC129}">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Societal</a:t>
          </a:r>
        </a:p>
      </dgm:t>
    </dgm:pt>
    <dgm:pt modelId="{C1E0E76D-AF0D-40BD-B63A-0D3606E20EC6}" type="parTrans" cxnId="{46BFAA93-5BAF-4292-8921-86C27D43FDFC}">
      <dgm:prSet/>
      <dgm:spPr/>
      <dgm:t>
        <a:bodyPr/>
        <a:lstStyle/>
        <a:p>
          <a:endParaRPr lang="en-US"/>
        </a:p>
      </dgm:t>
    </dgm:pt>
    <dgm:pt modelId="{E7DAEC7E-1D7A-4FA7-952F-7B661F2E1C85}" type="sibTrans" cxnId="{46BFAA93-5BAF-4292-8921-86C27D43FDFC}">
      <dgm:prSet/>
      <dgm:spPr/>
      <dgm:t>
        <a:bodyPr/>
        <a:lstStyle/>
        <a:p>
          <a:endParaRPr lang="en-US"/>
        </a:p>
      </dgm:t>
    </dgm:pt>
    <dgm:pt modelId="{CC3F8426-64F8-4D77-809B-2C770EB354A0}">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Community</a:t>
          </a:r>
        </a:p>
      </dgm:t>
    </dgm:pt>
    <dgm:pt modelId="{208E83EF-A35C-4D4D-BA3D-C9BA666C77E3}" type="parTrans" cxnId="{5A974240-CF05-4A97-99E3-E63ACEB6428E}">
      <dgm:prSet/>
      <dgm:spPr/>
      <dgm:t>
        <a:bodyPr/>
        <a:lstStyle/>
        <a:p>
          <a:endParaRPr lang="en-US"/>
        </a:p>
      </dgm:t>
    </dgm:pt>
    <dgm:pt modelId="{F553C294-184E-4E29-932D-F2AC559AD58C}" type="sibTrans" cxnId="{5A974240-CF05-4A97-99E3-E63ACEB6428E}">
      <dgm:prSet/>
      <dgm:spPr/>
      <dgm:t>
        <a:bodyPr/>
        <a:lstStyle/>
        <a:p>
          <a:endParaRPr lang="en-US"/>
        </a:p>
      </dgm:t>
    </dgm:pt>
    <dgm:pt modelId="{95EBEC58-B5EF-4069-BF88-5E2AABB93611}">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Relationships</a:t>
          </a:r>
        </a:p>
      </dgm:t>
    </dgm:pt>
    <dgm:pt modelId="{CC47ADDE-7558-4186-92B2-423C16EF9B8A}" type="parTrans" cxnId="{F003576F-275F-407D-AE72-1B90E5D254AB}">
      <dgm:prSet/>
      <dgm:spPr/>
      <dgm:t>
        <a:bodyPr/>
        <a:lstStyle/>
        <a:p>
          <a:endParaRPr lang="en-US"/>
        </a:p>
      </dgm:t>
    </dgm:pt>
    <dgm:pt modelId="{F509BF0F-2875-4AB7-BF85-8D9F07CF03AF}" type="sibTrans" cxnId="{F003576F-275F-407D-AE72-1B90E5D254AB}">
      <dgm:prSet/>
      <dgm:spPr/>
      <dgm:t>
        <a:bodyPr/>
        <a:lstStyle/>
        <a:p>
          <a:endParaRPr lang="en-US"/>
        </a:p>
      </dgm:t>
    </dgm:pt>
    <dgm:pt modelId="{8EA71287-C683-4415-B5E5-3EA30DAFD4DF}">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Individual</a:t>
          </a:r>
        </a:p>
      </dgm:t>
    </dgm:pt>
    <dgm:pt modelId="{3DE25F60-A63E-4DF9-8CF0-9C39E128DBAF}" type="parTrans" cxnId="{A8103CF1-DC2A-4074-BFFD-7F78D29A0DA3}">
      <dgm:prSet/>
      <dgm:spPr/>
      <dgm:t>
        <a:bodyPr/>
        <a:lstStyle/>
        <a:p>
          <a:endParaRPr lang="en-US"/>
        </a:p>
      </dgm:t>
    </dgm:pt>
    <dgm:pt modelId="{24F9EA87-11FD-4171-A7CD-44A6C0759D4C}" type="sibTrans" cxnId="{A8103CF1-DC2A-4074-BFFD-7F78D29A0DA3}">
      <dgm:prSet/>
      <dgm:spPr/>
      <dgm:t>
        <a:bodyPr/>
        <a:lstStyle/>
        <a:p>
          <a:endParaRPr lang="en-US"/>
        </a:p>
      </dgm:t>
    </dgm:pt>
    <dgm:pt modelId="{F476F3F8-3280-4930-800C-B331C3309761}" type="pres">
      <dgm:prSet presAssocID="{07D7A1CA-88FE-47EF-97EE-EDC09B0E7833}" presName="Name0" presStyleCnt="0">
        <dgm:presLayoutVars>
          <dgm:chMax val="7"/>
          <dgm:resizeHandles val="exact"/>
        </dgm:presLayoutVars>
      </dgm:prSet>
      <dgm:spPr/>
    </dgm:pt>
    <dgm:pt modelId="{D119C39B-FCF4-49F0-9E7C-9CBEA0BF2209}" type="pres">
      <dgm:prSet presAssocID="{07D7A1CA-88FE-47EF-97EE-EDC09B0E7833}" presName="comp1" presStyleCnt="0"/>
      <dgm:spPr/>
    </dgm:pt>
    <dgm:pt modelId="{3947EF78-06AD-4704-9DB0-550C605A0E80}" type="pres">
      <dgm:prSet presAssocID="{07D7A1CA-88FE-47EF-97EE-EDC09B0E7833}" presName="circle1" presStyleLbl="node1" presStyleIdx="0" presStyleCnt="4"/>
      <dgm:spPr/>
    </dgm:pt>
    <dgm:pt modelId="{B7DB54A2-B63D-417C-9270-95F840ACEF81}" type="pres">
      <dgm:prSet presAssocID="{07D7A1CA-88FE-47EF-97EE-EDC09B0E7833}" presName="c1text" presStyleLbl="node1" presStyleIdx="0" presStyleCnt="4">
        <dgm:presLayoutVars>
          <dgm:bulletEnabled val="1"/>
        </dgm:presLayoutVars>
      </dgm:prSet>
      <dgm:spPr/>
    </dgm:pt>
    <dgm:pt modelId="{90CB386E-8C49-4B2C-845B-E0C48BA94E03}" type="pres">
      <dgm:prSet presAssocID="{07D7A1CA-88FE-47EF-97EE-EDC09B0E7833}" presName="comp2" presStyleCnt="0"/>
      <dgm:spPr/>
    </dgm:pt>
    <dgm:pt modelId="{EBC8E0C0-996A-44FE-9581-73ED49E9D212}" type="pres">
      <dgm:prSet presAssocID="{07D7A1CA-88FE-47EF-97EE-EDC09B0E7833}" presName="circle2" presStyleLbl="node1" presStyleIdx="1" presStyleCnt="4"/>
      <dgm:spPr/>
    </dgm:pt>
    <dgm:pt modelId="{76FC6C38-7CB5-4A4E-B34D-56D9E89CDE42}" type="pres">
      <dgm:prSet presAssocID="{07D7A1CA-88FE-47EF-97EE-EDC09B0E7833}" presName="c2text" presStyleLbl="node1" presStyleIdx="1" presStyleCnt="4">
        <dgm:presLayoutVars>
          <dgm:bulletEnabled val="1"/>
        </dgm:presLayoutVars>
      </dgm:prSet>
      <dgm:spPr/>
    </dgm:pt>
    <dgm:pt modelId="{AD5BDAB9-CCE0-4093-8F68-544DAA910358}" type="pres">
      <dgm:prSet presAssocID="{07D7A1CA-88FE-47EF-97EE-EDC09B0E7833}" presName="comp3" presStyleCnt="0"/>
      <dgm:spPr/>
    </dgm:pt>
    <dgm:pt modelId="{0DEEABE2-3A6E-4BFF-BC31-F52F480BCEDA}" type="pres">
      <dgm:prSet presAssocID="{07D7A1CA-88FE-47EF-97EE-EDC09B0E7833}" presName="circle3" presStyleLbl="node1" presStyleIdx="2" presStyleCnt="4"/>
      <dgm:spPr/>
    </dgm:pt>
    <dgm:pt modelId="{652C3509-CD2C-4963-A64A-DC04904F16B5}" type="pres">
      <dgm:prSet presAssocID="{07D7A1CA-88FE-47EF-97EE-EDC09B0E7833}" presName="c3text" presStyleLbl="node1" presStyleIdx="2" presStyleCnt="4">
        <dgm:presLayoutVars>
          <dgm:bulletEnabled val="1"/>
        </dgm:presLayoutVars>
      </dgm:prSet>
      <dgm:spPr/>
    </dgm:pt>
    <dgm:pt modelId="{9ACE4D64-060B-4C6C-B0CD-B20B50D2BE13}" type="pres">
      <dgm:prSet presAssocID="{07D7A1CA-88FE-47EF-97EE-EDC09B0E7833}" presName="comp4" presStyleCnt="0"/>
      <dgm:spPr/>
    </dgm:pt>
    <dgm:pt modelId="{A5867CB1-0376-480E-9CB6-94F1EA9A5F5D}" type="pres">
      <dgm:prSet presAssocID="{07D7A1CA-88FE-47EF-97EE-EDC09B0E7833}" presName="circle4" presStyleLbl="node1" presStyleIdx="3" presStyleCnt="4"/>
      <dgm:spPr/>
    </dgm:pt>
    <dgm:pt modelId="{12857C06-84F4-44F3-96E1-44F9D7004387}" type="pres">
      <dgm:prSet presAssocID="{07D7A1CA-88FE-47EF-97EE-EDC09B0E7833}" presName="c4text" presStyleLbl="node1" presStyleIdx="3" presStyleCnt="4">
        <dgm:presLayoutVars>
          <dgm:bulletEnabled val="1"/>
        </dgm:presLayoutVars>
      </dgm:prSet>
      <dgm:spPr/>
    </dgm:pt>
  </dgm:ptLst>
  <dgm:cxnLst>
    <dgm:cxn modelId="{7FB16D16-1EE2-4E38-98C8-523935EFD5C3}" type="presOf" srcId="{95EBEC58-B5EF-4069-BF88-5E2AABB93611}" destId="{652C3509-CD2C-4963-A64A-DC04904F16B5}" srcOrd="1" destOrd="0" presId="urn:microsoft.com/office/officeart/2005/8/layout/venn2"/>
    <dgm:cxn modelId="{5A974240-CF05-4A97-99E3-E63ACEB6428E}" srcId="{07D7A1CA-88FE-47EF-97EE-EDC09B0E7833}" destId="{CC3F8426-64F8-4D77-809B-2C770EB354A0}" srcOrd="1" destOrd="0" parTransId="{208E83EF-A35C-4D4D-BA3D-C9BA666C77E3}" sibTransId="{F553C294-184E-4E29-932D-F2AC559AD58C}"/>
    <dgm:cxn modelId="{A70DC35B-B837-4C2F-AECB-4BC91B1BBB35}" type="presOf" srcId="{CC3F8426-64F8-4D77-809B-2C770EB354A0}" destId="{EBC8E0C0-996A-44FE-9581-73ED49E9D212}" srcOrd="0" destOrd="0" presId="urn:microsoft.com/office/officeart/2005/8/layout/venn2"/>
    <dgm:cxn modelId="{C47C9666-71BF-463E-AEF4-E7F6447DBBEA}" type="presOf" srcId="{8EA71287-C683-4415-B5E5-3EA30DAFD4DF}" destId="{12857C06-84F4-44F3-96E1-44F9D7004387}" srcOrd="1" destOrd="0" presId="urn:microsoft.com/office/officeart/2005/8/layout/venn2"/>
    <dgm:cxn modelId="{7E250968-8A8C-40A5-BD6E-27EE49B9E7D3}" type="presOf" srcId="{CC3F8426-64F8-4D77-809B-2C770EB354A0}" destId="{76FC6C38-7CB5-4A4E-B34D-56D9E89CDE42}" srcOrd="1" destOrd="0" presId="urn:microsoft.com/office/officeart/2005/8/layout/venn2"/>
    <dgm:cxn modelId="{F003576F-275F-407D-AE72-1B90E5D254AB}" srcId="{07D7A1CA-88FE-47EF-97EE-EDC09B0E7833}" destId="{95EBEC58-B5EF-4069-BF88-5E2AABB93611}" srcOrd="2" destOrd="0" parTransId="{CC47ADDE-7558-4186-92B2-423C16EF9B8A}" sibTransId="{F509BF0F-2875-4AB7-BF85-8D9F07CF03AF}"/>
    <dgm:cxn modelId="{5C9A7651-6997-40D6-8776-7DD9246521CD}" type="presOf" srcId="{8EA71287-C683-4415-B5E5-3EA30DAFD4DF}" destId="{A5867CB1-0376-480E-9CB6-94F1EA9A5F5D}" srcOrd="0" destOrd="0" presId="urn:microsoft.com/office/officeart/2005/8/layout/venn2"/>
    <dgm:cxn modelId="{3BCA5D8A-2DB1-4F73-8F16-F19832D6FF48}" type="presOf" srcId="{07D7A1CA-88FE-47EF-97EE-EDC09B0E7833}" destId="{F476F3F8-3280-4930-800C-B331C3309761}" srcOrd="0" destOrd="0" presId="urn:microsoft.com/office/officeart/2005/8/layout/venn2"/>
    <dgm:cxn modelId="{46BFAA93-5BAF-4292-8921-86C27D43FDFC}" srcId="{07D7A1CA-88FE-47EF-97EE-EDC09B0E7833}" destId="{E2C51B63-3908-4463-AC73-459D464FC129}" srcOrd="0" destOrd="0" parTransId="{C1E0E76D-AF0D-40BD-B63A-0D3606E20EC6}" sibTransId="{E7DAEC7E-1D7A-4FA7-952F-7B661F2E1C85}"/>
    <dgm:cxn modelId="{A9773399-320E-4C8E-942F-2D65CEF7688A}" type="presOf" srcId="{95EBEC58-B5EF-4069-BF88-5E2AABB93611}" destId="{0DEEABE2-3A6E-4BFF-BC31-F52F480BCEDA}" srcOrd="0" destOrd="0" presId="urn:microsoft.com/office/officeart/2005/8/layout/venn2"/>
    <dgm:cxn modelId="{536E3FA9-9718-4131-B152-19E6E6820726}" type="presOf" srcId="{E2C51B63-3908-4463-AC73-459D464FC129}" destId="{3947EF78-06AD-4704-9DB0-550C605A0E80}" srcOrd="0" destOrd="0" presId="urn:microsoft.com/office/officeart/2005/8/layout/venn2"/>
    <dgm:cxn modelId="{6A11F4C0-50CC-4A51-931D-68F9FEFA4D50}" type="presOf" srcId="{E2C51B63-3908-4463-AC73-459D464FC129}" destId="{B7DB54A2-B63D-417C-9270-95F840ACEF81}" srcOrd="1" destOrd="0" presId="urn:microsoft.com/office/officeart/2005/8/layout/venn2"/>
    <dgm:cxn modelId="{A8103CF1-DC2A-4074-BFFD-7F78D29A0DA3}" srcId="{07D7A1CA-88FE-47EF-97EE-EDC09B0E7833}" destId="{8EA71287-C683-4415-B5E5-3EA30DAFD4DF}" srcOrd="3" destOrd="0" parTransId="{3DE25F60-A63E-4DF9-8CF0-9C39E128DBAF}" sibTransId="{24F9EA87-11FD-4171-A7CD-44A6C0759D4C}"/>
    <dgm:cxn modelId="{CBC14754-77F0-4E59-91E0-A3270BBA968B}" type="presParOf" srcId="{F476F3F8-3280-4930-800C-B331C3309761}" destId="{D119C39B-FCF4-49F0-9E7C-9CBEA0BF2209}" srcOrd="0" destOrd="0" presId="urn:microsoft.com/office/officeart/2005/8/layout/venn2"/>
    <dgm:cxn modelId="{A63BA0B9-03CA-4FD7-AA13-E4867804ED11}" type="presParOf" srcId="{D119C39B-FCF4-49F0-9E7C-9CBEA0BF2209}" destId="{3947EF78-06AD-4704-9DB0-550C605A0E80}" srcOrd="0" destOrd="0" presId="urn:microsoft.com/office/officeart/2005/8/layout/venn2"/>
    <dgm:cxn modelId="{279375DD-5609-4310-AC97-2257FF84D5C4}" type="presParOf" srcId="{D119C39B-FCF4-49F0-9E7C-9CBEA0BF2209}" destId="{B7DB54A2-B63D-417C-9270-95F840ACEF81}" srcOrd="1" destOrd="0" presId="urn:microsoft.com/office/officeart/2005/8/layout/venn2"/>
    <dgm:cxn modelId="{DFB0D71F-9091-484A-90E5-1616D1A3C8EC}" type="presParOf" srcId="{F476F3F8-3280-4930-800C-B331C3309761}" destId="{90CB386E-8C49-4B2C-845B-E0C48BA94E03}" srcOrd="1" destOrd="0" presId="urn:microsoft.com/office/officeart/2005/8/layout/venn2"/>
    <dgm:cxn modelId="{A9F94443-A5E7-4DE5-A2A9-F70F85ACCEE9}" type="presParOf" srcId="{90CB386E-8C49-4B2C-845B-E0C48BA94E03}" destId="{EBC8E0C0-996A-44FE-9581-73ED49E9D212}" srcOrd="0" destOrd="0" presId="urn:microsoft.com/office/officeart/2005/8/layout/venn2"/>
    <dgm:cxn modelId="{DCA334CC-2B7D-4751-B202-356D2ED774F1}" type="presParOf" srcId="{90CB386E-8C49-4B2C-845B-E0C48BA94E03}" destId="{76FC6C38-7CB5-4A4E-B34D-56D9E89CDE42}" srcOrd="1" destOrd="0" presId="urn:microsoft.com/office/officeart/2005/8/layout/venn2"/>
    <dgm:cxn modelId="{02E0409A-6D0C-4656-9ABF-2A224D2269E7}" type="presParOf" srcId="{F476F3F8-3280-4930-800C-B331C3309761}" destId="{AD5BDAB9-CCE0-4093-8F68-544DAA910358}" srcOrd="2" destOrd="0" presId="urn:microsoft.com/office/officeart/2005/8/layout/venn2"/>
    <dgm:cxn modelId="{EA03E359-7283-4B35-8EB5-922ABE455556}" type="presParOf" srcId="{AD5BDAB9-CCE0-4093-8F68-544DAA910358}" destId="{0DEEABE2-3A6E-4BFF-BC31-F52F480BCEDA}" srcOrd="0" destOrd="0" presId="urn:microsoft.com/office/officeart/2005/8/layout/venn2"/>
    <dgm:cxn modelId="{4D768380-2CD7-4AC1-AA2B-B2C903CCB198}" type="presParOf" srcId="{AD5BDAB9-CCE0-4093-8F68-544DAA910358}" destId="{652C3509-CD2C-4963-A64A-DC04904F16B5}" srcOrd="1" destOrd="0" presId="urn:microsoft.com/office/officeart/2005/8/layout/venn2"/>
    <dgm:cxn modelId="{8A2EC3DD-BBEB-4588-BA4D-EACBC42D0D23}" type="presParOf" srcId="{F476F3F8-3280-4930-800C-B331C3309761}" destId="{9ACE4D64-060B-4C6C-B0CD-B20B50D2BE13}" srcOrd="3" destOrd="0" presId="urn:microsoft.com/office/officeart/2005/8/layout/venn2"/>
    <dgm:cxn modelId="{DDADF94C-C179-4ACE-B9B9-4EF5EA8B4879}" type="presParOf" srcId="{9ACE4D64-060B-4C6C-B0CD-B20B50D2BE13}" destId="{A5867CB1-0376-480E-9CB6-94F1EA9A5F5D}" srcOrd="0" destOrd="0" presId="urn:microsoft.com/office/officeart/2005/8/layout/venn2"/>
    <dgm:cxn modelId="{BEB812E5-6A48-4E95-BCF0-C48F85FBAC2B}" type="presParOf" srcId="{9ACE4D64-060B-4C6C-B0CD-B20B50D2BE13}" destId="{12857C06-84F4-44F3-96E1-44F9D700438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282B30-C5BC-4768-91B9-85079EA4C87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2E818C7-BAE0-493C-AF28-6E444C7D3992}">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What is the level, or levels, at which the campaign will intervene? </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CE601206-BDEA-46BE-846E-4BF0786B76B2}" type="parTrans" cxnId="{E297EB6D-0888-4F11-B798-33DF684CA159}">
      <dgm:prSet/>
      <dgm:spPr/>
      <dgm:t>
        <a:bodyPr/>
        <a:lstStyle/>
        <a:p>
          <a:endParaRPr lang="en-US"/>
        </a:p>
      </dgm:t>
    </dgm:pt>
    <dgm:pt modelId="{84A93BA2-6E98-48F9-B913-9C5561796B23}" type="sibTrans" cxnId="{E297EB6D-0888-4F11-B798-33DF684CA159}">
      <dgm:prSet/>
      <dgm:spPr/>
      <dgm:t>
        <a:bodyPr/>
        <a:lstStyle/>
        <a:p>
          <a:endParaRPr lang="en-US"/>
        </a:p>
      </dgm:t>
    </dgm:pt>
    <dgm:pt modelId="{D228DDAD-D917-491F-B11C-BBA64644A00C}">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Individual</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8DB9A7D2-1A23-43E3-AD06-11BF01EF9769}" type="parTrans" cxnId="{06CC1EC3-68AA-4C71-ADFC-E1AE8050F694}">
      <dgm:prSet/>
      <dgm:spPr/>
      <dgm:t>
        <a:bodyPr/>
        <a:lstStyle/>
        <a:p>
          <a:endParaRPr lang="en-US"/>
        </a:p>
      </dgm:t>
    </dgm:pt>
    <dgm:pt modelId="{30723734-85FE-49E9-878B-70C15D619D21}" type="sibTrans" cxnId="{06CC1EC3-68AA-4C71-ADFC-E1AE8050F694}">
      <dgm:prSet/>
      <dgm:spPr/>
      <dgm:t>
        <a:bodyPr/>
        <a:lstStyle/>
        <a:p>
          <a:endParaRPr lang="en-US"/>
        </a:p>
      </dgm:t>
    </dgm:pt>
    <dgm:pt modelId="{DE0CBEE6-8092-4364-8684-3C3FA8CE0968}">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What constructs are you hoping to impact?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B06858E2-F23F-41B8-AFF4-7AB0C375B7B7}" type="parTrans" cxnId="{E5AF2743-E5C7-4B87-B181-7996726A77BE}">
      <dgm:prSet/>
      <dgm:spPr/>
      <dgm:t>
        <a:bodyPr/>
        <a:lstStyle/>
        <a:p>
          <a:endParaRPr lang="en-US"/>
        </a:p>
      </dgm:t>
    </dgm:pt>
    <dgm:pt modelId="{558E1A21-02D7-446A-9B3C-6957193EDCC3}" type="sibTrans" cxnId="{E5AF2743-E5C7-4B87-B181-7996726A77BE}">
      <dgm:prSet/>
      <dgm:spPr/>
      <dgm:t>
        <a:bodyPr/>
        <a:lstStyle/>
        <a:p>
          <a:endParaRPr lang="en-US"/>
        </a:p>
      </dgm:t>
    </dgm:pt>
    <dgm:pt modelId="{4DFC971D-8836-425F-9AF2-5CD68F261D92}">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Knowledge</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908B49C5-6B38-4C19-8EB3-8FBC953C56FD}" type="parTrans" cxnId="{A5699B73-2364-4650-BEBD-0ECA8456BD45}">
      <dgm:prSet/>
      <dgm:spPr/>
      <dgm:t>
        <a:bodyPr/>
        <a:lstStyle/>
        <a:p>
          <a:endParaRPr lang="en-US"/>
        </a:p>
      </dgm:t>
    </dgm:pt>
    <dgm:pt modelId="{C0C5E088-E546-4C2A-82D1-97444C3594B9}" type="sibTrans" cxnId="{A5699B73-2364-4650-BEBD-0ECA8456BD45}">
      <dgm:prSet/>
      <dgm:spPr/>
      <dgm:t>
        <a:bodyPr/>
        <a:lstStyle/>
        <a:p>
          <a:endParaRPr lang="en-US"/>
        </a:p>
      </dgm:t>
    </dgm:pt>
    <dgm:pt modelId="{785E33D8-D38C-484B-A4C7-1319F7E596FD}">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Interpersonal</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6CDC1A4B-F208-4E31-A46B-52E3BA94E29F}" type="parTrans" cxnId="{E6A09EE5-CC7B-4B6C-8295-A046F0E03AF8}">
      <dgm:prSet/>
      <dgm:spPr/>
      <dgm:t>
        <a:bodyPr/>
        <a:lstStyle/>
        <a:p>
          <a:endParaRPr lang="en-US"/>
        </a:p>
      </dgm:t>
    </dgm:pt>
    <dgm:pt modelId="{64D97AE0-606F-4BA1-BD32-FB93B2F2A80C}" type="sibTrans" cxnId="{E6A09EE5-CC7B-4B6C-8295-A046F0E03AF8}">
      <dgm:prSet/>
      <dgm:spPr/>
      <dgm:t>
        <a:bodyPr/>
        <a:lstStyle/>
        <a:p>
          <a:endParaRPr lang="en-US"/>
        </a:p>
      </dgm:t>
    </dgm:pt>
    <dgm:pt modelId="{5D2A18A6-1B70-4443-99F9-3A72A366A5C0}">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Organizational</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BD07B00A-275B-4A67-96B6-013D3729FD73}" type="parTrans" cxnId="{B8C29AE1-4F4D-424E-9576-ABB71F7E5CF0}">
      <dgm:prSet/>
      <dgm:spPr/>
      <dgm:t>
        <a:bodyPr/>
        <a:lstStyle/>
        <a:p>
          <a:endParaRPr lang="en-US"/>
        </a:p>
      </dgm:t>
    </dgm:pt>
    <dgm:pt modelId="{5AE4EAF6-F853-4DBE-A6DB-1FA25EA52D3C}" type="sibTrans" cxnId="{B8C29AE1-4F4D-424E-9576-ABB71F7E5CF0}">
      <dgm:prSet/>
      <dgm:spPr/>
      <dgm:t>
        <a:bodyPr/>
        <a:lstStyle/>
        <a:p>
          <a:endParaRPr lang="en-US"/>
        </a:p>
      </dgm:t>
    </dgm:pt>
    <dgm:pt modelId="{B09A4408-D4A7-44C7-8C4D-2A1D7199603C}">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Community</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6EBF81AA-6275-4862-A170-49D6BCF74EC5}" type="parTrans" cxnId="{7E26682A-A098-4850-8983-61916F3345E3}">
      <dgm:prSet/>
      <dgm:spPr/>
      <dgm:t>
        <a:bodyPr/>
        <a:lstStyle/>
        <a:p>
          <a:endParaRPr lang="en-US"/>
        </a:p>
      </dgm:t>
    </dgm:pt>
    <dgm:pt modelId="{9378077F-0F17-483C-9E5B-AF7EACE5EBA8}" type="sibTrans" cxnId="{7E26682A-A098-4850-8983-61916F3345E3}">
      <dgm:prSet/>
      <dgm:spPr/>
      <dgm:t>
        <a:bodyPr/>
        <a:lstStyle/>
        <a:p>
          <a:endParaRPr lang="en-US"/>
        </a:p>
      </dgm:t>
    </dgm:pt>
    <dgm:pt modelId="{65488DC8-F089-42A1-A11F-8326240409E3}">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Awareness</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C86612F1-1733-416D-8B76-868DBB82927E}" type="parTrans" cxnId="{AE132E40-60E3-4C17-B76D-17DB2A1B1FCC}">
      <dgm:prSet/>
      <dgm:spPr/>
      <dgm:t>
        <a:bodyPr/>
        <a:lstStyle/>
        <a:p>
          <a:endParaRPr lang="en-US"/>
        </a:p>
      </dgm:t>
    </dgm:pt>
    <dgm:pt modelId="{05687B45-916A-43CB-9487-1A06DCFF6F15}" type="sibTrans" cxnId="{AE132E40-60E3-4C17-B76D-17DB2A1B1FCC}">
      <dgm:prSet/>
      <dgm:spPr/>
      <dgm:t>
        <a:bodyPr/>
        <a:lstStyle/>
        <a:p>
          <a:endParaRPr lang="en-US"/>
        </a:p>
      </dgm:t>
    </dgm:pt>
    <dgm:pt modelId="{D5D1BDAF-E811-4B36-92D6-AC142276EC23}">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Skills</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4CA307D2-A54F-46E4-87DD-C3C6046B2A60}" type="parTrans" cxnId="{820B36F9-2528-4F55-B81F-3FE01614697C}">
      <dgm:prSet/>
      <dgm:spPr/>
      <dgm:t>
        <a:bodyPr/>
        <a:lstStyle/>
        <a:p>
          <a:endParaRPr lang="en-US"/>
        </a:p>
      </dgm:t>
    </dgm:pt>
    <dgm:pt modelId="{6B457C09-600C-40BE-9545-781D842E527F}" type="sibTrans" cxnId="{820B36F9-2528-4F55-B81F-3FE01614697C}">
      <dgm:prSet/>
      <dgm:spPr/>
      <dgm:t>
        <a:bodyPr/>
        <a:lstStyle/>
        <a:p>
          <a:endParaRPr lang="en-US"/>
        </a:p>
      </dgm:t>
    </dgm:pt>
    <dgm:pt modelId="{94D58656-A1DD-4393-8FF9-A8A0D5900B3D}">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Behavior</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341A6B0F-6BC1-4ED1-8461-D4EF578C504C}" type="parTrans" cxnId="{8554B6B2-5DFD-49C6-A9D0-7A94E87CE42A}">
      <dgm:prSet/>
      <dgm:spPr/>
      <dgm:t>
        <a:bodyPr/>
        <a:lstStyle/>
        <a:p>
          <a:endParaRPr lang="en-US"/>
        </a:p>
      </dgm:t>
    </dgm:pt>
    <dgm:pt modelId="{ED0EB136-4DC4-44F1-AAB9-F32D2C2537CB}" type="sibTrans" cxnId="{8554B6B2-5DFD-49C6-A9D0-7A94E87CE42A}">
      <dgm:prSet/>
      <dgm:spPr/>
      <dgm:t>
        <a:bodyPr/>
        <a:lstStyle/>
        <a:p>
          <a:endParaRPr lang="en-US"/>
        </a:p>
      </dgm:t>
    </dgm:pt>
    <dgm:pt modelId="{E07ACF94-D5B6-47CA-ACCB-354F05172ED3}">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Social influence</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29363D0B-B4D6-4DE3-BA37-B024D0E107FE}" type="parTrans" cxnId="{EFBEDAEA-65AB-4032-9360-4031D5936690}">
      <dgm:prSet/>
      <dgm:spPr/>
      <dgm:t>
        <a:bodyPr/>
        <a:lstStyle/>
        <a:p>
          <a:endParaRPr lang="en-US"/>
        </a:p>
      </dgm:t>
    </dgm:pt>
    <dgm:pt modelId="{52A1B267-BF6E-4674-B84F-CB189CFD1CBC}" type="sibTrans" cxnId="{EFBEDAEA-65AB-4032-9360-4031D5936690}">
      <dgm:prSet/>
      <dgm:spPr/>
      <dgm:t>
        <a:bodyPr/>
        <a:lstStyle/>
        <a:p>
          <a:endParaRPr lang="en-US"/>
        </a:p>
      </dgm:t>
    </dgm:pt>
    <dgm:pt modelId="{E24102B8-3C3C-4085-9BBC-10CDF4814C1C}">
      <dgm:prSet phldrT="[Text]"/>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Systems </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B02FD0D3-C5D9-42E3-974F-781BAA19D51E}" type="parTrans" cxnId="{DEA94286-2B36-416A-8069-A0C841B1846B}">
      <dgm:prSet/>
      <dgm:spPr/>
      <dgm:t>
        <a:bodyPr/>
        <a:lstStyle/>
        <a:p>
          <a:endParaRPr lang="en-US"/>
        </a:p>
      </dgm:t>
    </dgm:pt>
    <dgm:pt modelId="{C0411021-977D-4129-B911-BD77727A775D}" type="sibTrans" cxnId="{DEA94286-2B36-416A-8069-A0C841B1846B}">
      <dgm:prSet/>
      <dgm:spPr/>
      <dgm:t>
        <a:bodyPr/>
        <a:lstStyle/>
        <a:p>
          <a:endParaRPr lang="en-US"/>
        </a:p>
      </dgm:t>
    </dgm:pt>
    <dgm:pt modelId="{98FBF816-6AB9-4D07-905B-A49D0DA6E0B8}">
      <dgm:prSet phldrT="[Text]"/>
      <dgm:spPr/>
      <dgm:t>
        <a:bodyPr/>
        <a:lstStyle/>
        <a:p>
          <a:r>
            <a:rPr lang="en-US">
              <a:solidFill>
                <a:srgbClr val="004065"/>
              </a:solidFill>
              <a:latin typeface="Verdana" panose="020B0604030504040204" pitchFamily="34" charset="0"/>
              <a:ea typeface="Verdana" panose="020B0604030504040204" pitchFamily="34" charset="0"/>
              <a:cs typeface="Verdana" panose="020B0604030504040204" pitchFamily="34" charset="0"/>
            </a:rPr>
            <a:t>Environmental</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7CA38376-CF7A-4E68-AC3F-0DF01BF1A324}" type="parTrans" cxnId="{723B15D1-6470-4054-8070-50B00FBA9390}">
      <dgm:prSet/>
      <dgm:spPr/>
      <dgm:t>
        <a:bodyPr/>
        <a:lstStyle/>
        <a:p>
          <a:endParaRPr lang="en-US"/>
        </a:p>
      </dgm:t>
    </dgm:pt>
    <dgm:pt modelId="{FB51FF84-5B54-4249-BD13-634052AA913B}" type="sibTrans" cxnId="{723B15D1-6470-4054-8070-50B00FBA9390}">
      <dgm:prSet/>
      <dgm:spPr/>
      <dgm:t>
        <a:bodyPr/>
        <a:lstStyle/>
        <a:p>
          <a:endParaRPr lang="en-US"/>
        </a:p>
      </dgm:t>
    </dgm:pt>
    <dgm:pt modelId="{71A5A1C8-8F34-4F69-8A89-BBC0B8659C91}" type="pres">
      <dgm:prSet presAssocID="{D8282B30-C5BC-4768-91B9-85079EA4C873}" presName="theList" presStyleCnt="0">
        <dgm:presLayoutVars>
          <dgm:dir/>
          <dgm:animLvl val="lvl"/>
          <dgm:resizeHandles val="exact"/>
        </dgm:presLayoutVars>
      </dgm:prSet>
      <dgm:spPr/>
    </dgm:pt>
    <dgm:pt modelId="{21A8C4D1-BEBC-4FD8-B0B2-B4987F81544F}" type="pres">
      <dgm:prSet presAssocID="{92E818C7-BAE0-493C-AF28-6E444C7D3992}" presName="compNode" presStyleCnt="0"/>
      <dgm:spPr/>
    </dgm:pt>
    <dgm:pt modelId="{A08331F6-E276-4DE4-A5A9-329B4619209F}" type="pres">
      <dgm:prSet presAssocID="{92E818C7-BAE0-493C-AF28-6E444C7D3992}" presName="aNode" presStyleLbl="bgShp" presStyleIdx="0" presStyleCnt="2"/>
      <dgm:spPr/>
    </dgm:pt>
    <dgm:pt modelId="{AF5524D6-935D-4EE4-9308-9BB028FE3318}" type="pres">
      <dgm:prSet presAssocID="{92E818C7-BAE0-493C-AF28-6E444C7D3992}" presName="textNode" presStyleLbl="bgShp" presStyleIdx="0" presStyleCnt="2"/>
      <dgm:spPr/>
    </dgm:pt>
    <dgm:pt modelId="{BE490AA1-0451-41CF-9493-BD330FA222F1}" type="pres">
      <dgm:prSet presAssocID="{92E818C7-BAE0-493C-AF28-6E444C7D3992}" presName="compChildNode" presStyleCnt="0"/>
      <dgm:spPr/>
    </dgm:pt>
    <dgm:pt modelId="{234EA4D4-CE82-4E9A-A717-2F0A0C4F03A0}" type="pres">
      <dgm:prSet presAssocID="{92E818C7-BAE0-493C-AF28-6E444C7D3992}" presName="theInnerList" presStyleCnt="0"/>
      <dgm:spPr/>
    </dgm:pt>
    <dgm:pt modelId="{E117F38F-6803-4414-9C0D-4EE40C7AD774}" type="pres">
      <dgm:prSet presAssocID="{D228DDAD-D917-491F-B11C-BBA64644A00C}" presName="childNode" presStyleLbl="node1" presStyleIdx="0" presStyleCnt="11">
        <dgm:presLayoutVars>
          <dgm:bulletEnabled val="1"/>
        </dgm:presLayoutVars>
      </dgm:prSet>
      <dgm:spPr/>
    </dgm:pt>
    <dgm:pt modelId="{01849B9B-6F70-408B-B7A3-D5E0F19C32BB}" type="pres">
      <dgm:prSet presAssocID="{D228DDAD-D917-491F-B11C-BBA64644A00C}" presName="aSpace2" presStyleCnt="0"/>
      <dgm:spPr/>
    </dgm:pt>
    <dgm:pt modelId="{963BDB28-8304-4CF7-901B-9AFF3720D828}" type="pres">
      <dgm:prSet presAssocID="{785E33D8-D38C-484B-A4C7-1319F7E596FD}" presName="childNode" presStyleLbl="node1" presStyleIdx="1" presStyleCnt="11">
        <dgm:presLayoutVars>
          <dgm:bulletEnabled val="1"/>
        </dgm:presLayoutVars>
      </dgm:prSet>
      <dgm:spPr/>
    </dgm:pt>
    <dgm:pt modelId="{38AE34CC-3ECF-4FDD-A7BA-F22F8B51FDD4}" type="pres">
      <dgm:prSet presAssocID="{785E33D8-D38C-484B-A4C7-1319F7E596FD}" presName="aSpace2" presStyleCnt="0"/>
      <dgm:spPr/>
    </dgm:pt>
    <dgm:pt modelId="{3D626F9F-491C-4199-BBFC-9AFA5564A5EF}" type="pres">
      <dgm:prSet presAssocID="{5D2A18A6-1B70-4443-99F9-3A72A366A5C0}" presName="childNode" presStyleLbl="node1" presStyleIdx="2" presStyleCnt="11">
        <dgm:presLayoutVars>
          <dgm:bulletEnabled val="1"/>
        </dgm:presLayoutVars>
      </dgm:prSet>
      <dgm:spPr/>
    </dgm:pt>
    <dgm:pt modelId="{FB60CC4F-FAEE-4D94-B60B-CACD36161D38}" type="pres">
      <dgm:prSet presAssocID="{5D2A18A6-1B70-4443-99F9-3A72A366A5C0}" presName="aSpace2" presStyleCnt="0"/>
      <dgm:spPr/>
    </dgm:pt>
    <dgm:pt modelId="{8893A99D-2DB5-4F16-8B30-F5427578C780}" type="pres">
      <dgm:prSet presAssocID="{B09A4408-D4A7-44C7-8C4D-2A1D7199603C}" presName="childNode" presStyleLbl="node1" presStyleIdx="3" presStyleCnt="11">
        <dgm:presLayoutVars>
          <dgm:bulletEnabled val="1"/>
        </dgm:presLayoutVars>
      </dgm:prSet>
      <dgm:spPr/>
    </dgm:pt>
    <dgm:pt modelId="{01E44326-A959-4BB6-B999-18ABEEDEB1F2}" type="pres">
      <dgm:prSet presAssocID="{92E818C7-BAE0-493C-AF28-6E444C7D3992}" presName="aSpace" presStyleCnt="0"/>
      <dgm:spPr/>
    </dgm:pt>
    <dgm:pt modelId="{E02CE560-E1F9-4550-9E70-CF0515EC2D61}" type="pres">
      <dgm:prSet presAssocID="{DE0CBEE6-8092-4364-8684-3C3FA8CE0968}" presName="compNode" presStyleCnt="0"/>
      <dgm:spPr/>
    </dgm:pt>
    <dgm:pt modelId="{6A596931-0DC6-4264-8955-2942A7D06590}" type="pres">
      <dgm:prSet presAssocID="{DE0CBEE6-8092-4364-8684-3C3FA8CE0968}" presName="aNode" presStyleLbl="bgShp" presStyleIdx="1" presStyleCnt="2"/>
      <dgm:spPr/>
    </dgm:pt>
    <dgm:pt modelId="{4BF6A489-36C5-46E0-9E6B-10EF84686503}" type="pres">
      <dgm:prSet presAssocID="{DE0CBEE6-8092-4364-8684-3C3FA8CE0968}" presName="textNode" presStyleLbl="bgShp" presStyleIdx="1" presStyleCnt="2"/>
      <dgm:spPr/>
    </dgm:pt>
    <dgm:pt modelId="{5E107D4F-E645-4148-A26A-40D0C384065F}" type="pres">
      <dgm:prSet presAssocID="{DE0CBEE6-8092-4364-8684-3C3FA8CE0968}" presName="compChildNode" presStyleCnt="0"/>
      <dgm:spPr/>
    </dgm:pt>
    <dgm:pt modelId="{2CFD9051-B8A9-48DD-ABFC-5D282EF11C31}" type="pres">
      <dgm:prSet presAssocID="{DE0CBEE6-8092-4364-8684-3C3FA8CE0968}" presName="theInnerList" presStyleCnt="0"/>
      <dgm:spPr/>
    </dgm:pt>
    <dgm:pt modelId="{1C38B810-CA92-41DE-88BE-83D370491558}" type="pres">
      <dgm:prSet presAssocID="{4DFC971D-8836-425F-9AF2-5CD68F261D92}" presName="childNode" presStyleLbl="node1" presStyleIdx="4" presStyleCnt="11">
        <dgm:presLayoutVars>
          <dgm:bulletEnabled val="1"/>
        </dgm:presLayoutVars>
      </dgm:prSet>
      <dgm:spPr/>
    </dgm:pt>
    <dgm:pt modelId="{A488DEEB-3F58-4BDB-B5A3-51D86FC024FE}" type="pres">
      <dgm:prSet presAssocID="{4DFC971D-8836-425F-9AF2-5CD68F261D92}" presName="aSpace2" presStyleCnt="0"/>
      <dgm:spPr/>
    </dgm:pt>
    <dgm:pt modelId="{50E7CDB5-E8E2-45AD-81D0-9FFEAB02A98F}" type="pres">
      <dgm:prSet presAssocID="{65488DC8-F089-42A1-A11F-8326240409E3}" presName="childNode" presStyleLbl="node1" presStyleIdx="5" presStyleCnt="11">
        <dgm:presLayoutVars>
          <dgm:bulletEnabled val="1"/>
        </dgm:presLayoutVars>
      </dgm:prSet>
      <dgm:spPr/>
    </dgm:pt>
    <dgm:pt modelId="{4A6C9C92-060D-4046-86C6-CDE1F035EC9F}" type="pres">
      <dgm:prSet presAssocID="{65488DC8-F089-42A1-A11F-8326240409E3}" presName="aSpace2" presStyleCnt="0"/>
      <dgm:spPr/>
    </dgm:pt>
    <dgm:pt modelId="{06B4B311-2CFC-487F-9DCA-835C911DD1D8}" type="pres">
      <dgm:prSet presAssocID="{D5D1BDAF-E811-4B36-92D6-AC142276EC23}" presName="childNode" presStyleLbl="node1" presStyleIdx="6" presStyleCnt="11">
        <dgm:presLayoutVars>
          <dgm:bulletEnabled val="1"/>
        </dgm:presLayoutVars>
      </dgm:prSet>
      <dgm:spPr/>
    </dgm:pt>
    <dgm:pt modelId="{90072AF1-C745-4179-8D1D-07E85DAE9DB6}" type="pres">
      <dgm:prSet presAssocID="{D5D1BDAF-E811-4B36-92D6-AC142276EC23}" presName="aSpace2" presStyleCnt="0"/>
      <dgm:spPr/>
    </dgm:pt>
    <dgm:pt modelId="{770FDEE6-F73C-4930-AF1A-725683341A5A}" type="pres">
      <dgm:prSet presAssocID="{94D58656-A1DD-4393-8FF9-A8A0D5900B3D}" presName="childNode" presStyleLbl="node1" presStyleIdx="7" presStyleCnt="11">
        <dgm:presLayoutVars>
          <dgm:bulletEnabled val="1"/>
        </dgm:presLayoutVars>
      </dgm:prSet>
      <dgm:spPr/>
    </dgm:pt>
    <dgm:pt modelId="{0B848F12-DA3F-4928-BB3E-119261BD000C}" type="pres">
      <dgm:prSet presAssocID="{94D58656-A1DD-4393-8FF9-A8A0D5900B3D}" presName="aSpace2" presStyleCnt="0"/>
      <dgm:spPr/>
    </dgm:pt>
    <dgm:pt modelId="{0E454CF7-03AC-4C37-8EAB-5585A231C836}" type="pres">
      <dgm:prSet presAssocID="{E07ACF94-D5B6-47CA-ACCB-354F05172ED3}" presName="childNode" presStyleLbl="node1" presStyleIdx="8" presStyleCnt="11">
        <dgm:presLayoutVars>
          <dgm:bulletEnabled val="1"/>
        </dgm:presLayoutVars>
      </dgm:prSet>
      <dgm:spPr/>
    </dgm:pt>
    <dgm:pt modelId="{C3041F37-B394-4191-9F3E-3D055A8EA96B}" type="pres">
      <dgm:prSet presAssocID="{E07ACF94-D5B6-47CA-ACCB-354F05172ED3}" presName="aSpace2" presStyleCnt="0"/>
      <dgm:spPr/>
    </dgm:pt>
    <dgm:pt modelId="{C7190D99-B2CC-4028-9A6B-64A619CD2BD6}" type="pres">
      <dgm:prSet presAssocID="{E24102B8-3C3C-4085-9BBC-10CDF4814C1C}" presName="childNode" presStyleLbl="node1" presStyleIdx="9" presStyleCnt="11">
        <dgm:presLayoutVars>
          <dgm:bulletEnabled val="1"/>
        </dgm:presLayoutVars>
      </dgm:prSet>
      <dgm:spPr/>
    </dgm:pt>
    <dgm:pt modelId="{A9B9350B-FE27-4571-A1FE-BEAB078A1BAE}" type="pres">
      <dgm:prSet presAssocID="{E24102B8-3C3C-4085-9BBC-10CDF4814C1C}" presName="aSpace2" presStyleCnt="0"/>
      <dgm:spPr/>
    </dgm:pt>
    <dgm:pt modelId="{CE815965-2DF7-4514-B313-920DE4A395A5}" type="pres">
      <dgm:prSet presAssocID="{98FBF816-6AB9-4D07-905B-A49D0DA6E0B8}" presName="childNode" presStyleLbl="node1" presStyleIdx="10" presStyleCnt="11">
        <dgm:presLayoutVars>
          <dgm:bulletEnabled val="1"/>
        </dgm:presLayoutVars>
      </dgm:prSet>
      <dgm:spPr/>
    </dgm:pt>
  </dgm:ptLst>
  <dgm:cxnLst>
    <dgm:cxn modelId="{F9FFD70E-0316-49EE-A596-9A2755771F4F}" type="presOf" srcId="{785E33D8-D38C-484B-A4C7-1319F7E596FD}" destId="{963BDB28-8304-4CF7-901B-9AFF3720D828}" srcOrd="0" destOrd="0" presId="urn:microsoft.com/office/officeart/2005/8/layout/lProcess2"/>
    <dgm:cxn modelId="{7E26682A-A098-4850-8983-61916F3345E3}" srcId="{92E818C7-BAE0-493C-AF28-6E444C7D3992}" destId="{B09A4408-D4A7-44C7-8C4D-2A1D7199603C}" srcOrd="3" destOrd="0" parTransId="{6EBF81AA-6275-4862-A170-49D6BCF74EC5}" sibTransId="{9378077F-0F17-483C-9E5B-AF7EACE5EBA8}"/>
    <dgm:cxn modelId="{AE132E40-60E3-4C17-B76D-17DB2A1B1FCC}" srcId="{DE0CBEE6-8092-4364-8684-3C3FA8CE0968}" destId="{65488DC8-F089-42A1-A11F-8326240409E3}" srcOrd="1" destOrd="0" parTransId="{C86612F1-1733-416D-8B76-868DBB82927E}" sibTransId="{05687B45-916A-43CB-9487-1A06DCFF6F15}"/>
    <dgm:cxn modelId="{8E26ED5C-382D-4BD5-BBA8-50BBC66A969C}" type="presOf" srcId="{4DFC971D-8836-425F-9AF2-5CD68F261D92}" destId="{1C38B810-CA92-41DE-88BE-83D370491558}" srcOrd="0" destOrd="0" presId="urn:microsoft.com/office/officeart/2005/8/layout/lProcess2"/>
    <dgm:cxn modelId="{E5AF2743-E5C7-4B87-B181-7996726A77BE}" srcId="{D8282B30-C5BC-4768-91B9-85079EA4C873}" destId="{DE0CBEE6-8092-4364-8684-3C3FA8CE0968}" srcOrd="1" destOrd="0" parTransId="{B06858E2-F23F-41B8-AFF4-7AB0C375B7B7}" sibTransId="{558E1A21-02D7-446A-9B3C-6957193EDCC3}"/>
    <dgm:cxn modelId="{2E873766-FCAD-40E0-8A7E-1B9628E1B803}" type="presOf" srcId="{DE0CBEE6-8092-4364-8684-3C3FA8CE0968}" destId="{4BF6A489-36C5-46E0-9E6B-10EF84686503}" srcOrd="1" destOrd="0" presId="urn:microsoft.com/office/officeart/2005/8/layout/lProcess2"/>
    <dgm:cxn modelId="{E297EB6D-0888-4F11-B798-33DF684CA159}" srcId="{D8282B30-C5BC-4768-91B9-85079EA4C873}" destId="{92E818C7-BAE0-493C-AF28-6E444C7D3992}" srcOrd="0" destOrd="0" parTransId="{CE601206-BDEA-46BE-846E-4BF0786B76B2}" sibTransId="{84A93BA2-6E98-48F9-B913-9C5561796B23}"/>
    <dgm:cxn modelId="{FD4E434F-A22B-4ECE-8934-4F3A37E541F6}" type="presOf" srcId="{65488DC8-F089-42A1-A11F-8326240409E3}" destId="{50E7CDB5-E8E2-45AD-81D0-9FFEAB02A98F}" srcOrd="0" destOrd="0" presId="urn:microsoft.com/office/officeart/2005/8/layout/lProcess2"/>
    <dgm:cxn modelId="{A5699B73-2364-4650-BEBD-0ECA8456BD45}" srcId="{DE0CBEE6-8092-4364-8684-3C3FA8CE0968}" destId="{4DFC971D-8836-425F-9AF2-5CD68F261D92}" srcOrd="0" destOrd="0" parTransId="{908B49C5-6B38-4C19-8EB3-8FBC953C56FD}" sibTransId="{C0C5E088-E546-4C2A-82D1-97444C3594B9}"/>
    <dgm:cxn modelId="{39442679-C2E7-4E8B-A403-90361A3C52C0}" type="presOf" srcId="{98FBF816-6AB9-4D07-905B-A49D0DA6E0B8}" destId="{CE815965-2DF7-4514-B313-920DE4A395A5}" srcOrd="0" destOrd="0" presId="urn:microsoft.com/office/officeart/2005/8/layout/lProcess2"/>
    <dgm:cxn modelId="{2C9EE77E-7931-4ED7-AA9B-EF095B2E5A57}" type="presOf" srcId="{D5D1BDAF-E811-4B36-92D6-AC142276EC23}" destId="{06B4B311-2CFC-487F-9DCA-835C911DD1D8}" srcOrd="0" destOrd="0" presId="urn:microsoft.com/office/officeart/2005/8/layout/lProcess2"/>
    <dgm:cxn modelId="{DEA94286-2B36-416A-8069-A0C841B1846B}" srcId="{DE0CBEE6-8092-4364-8684-3C3FA8CE0968}" destId="{E24102B8-3C3C-4085-9BBC-10CDF4814C1C}" srcOrd="5" destOrd="0" parTransId="{B02FD0D3-C5D9-42E3-974F-781BAA19D51E}" sibTransId="{C0411021-977D-4129-B911-BD77727A775D}"/>
    <dgm:cxn modelId="{1FE6EB8A-3129-457C-9577-F62394870693}" type="presOf" srcId="{E24102B8-3C3C-4085-9BBC-10CDF4814C1C}" destId="{C7190D99-B2CC-4028-9A6B-64A619CD2BD6}" srcOrd="0" destOrd="0" presId="urn:microsoft.com/office/officeart/2005/8/layout/lProcess2"/>
    <dgm:cxn modelId="{6FAEC6A6-DDAA-42C0-856C-05318FA1DC4D}" type="presOf" srcId="{94D58656-A1DD-4393-8FF9-A8A0D5900B3D}" destId="{770FDEE6-F73C-4930-AF1A-725683341A5A}" srcOrd="0" destOrd="0" presId="urn:microsoft.com/office/officeart/2005/8/layout/lProcess2"/>
    <dgm:cxn modelId="{433D94AA-0083-4B3F-87A6-1CE964839E45}" type="presOf" srcId="{D228DDAD-D917-491F-B11C-BBA64644A00C}" destId="{E117F38F-6803-4414-9C0D-4EE40C7AD774}" srcOrd="0" destOrd="0" presId="urn:microsoft.com/office/officeart/2005/8/layout/lProcess2"/>
    <dgm:cxn modelId="{8554B6B2-5DFD-49C6-A9D0-7A94E87CE42A}" srcId="{DE0CBEE6-8092-4364-8684-3C3FA8CE0968}" destId="{94D58656-A1DD-4393-8FF9-A8A0D5900B3D}" srcOrd="3" destOrd="0" parTransId="{341A6B0F-6BC1-4ED1-8461-D4EF578C504C}" sibTransId="{ED0EB136-4DC4-44F1-AAB9-F32D2C2537CB}"/>
    <dgm:cxn modelId="{03F3A1B7-AA58-47EC-A3A5-C0EF56F2623C}" type="presOf" srcId="{5D2A18A6-1B70-4443-99F9-3A72A366A5C0}" destId="{3D626F9F-491C-4199-BBFC-9AFA5564A5EF}" srcOrd="0" destOrd="0" presId="urn:microsoft.com/office/officeart/2005/8/layout/lProcess2"/>
    <dgm:cxn modelId="{4CFF41B9-BE6C-4CF4-8EF8-03A131784A63}" type="presOf" srcId="{D8282B30-C5BC-4768-91B9-85079EA4C873}" destId="{71A5A1C8-8F34-4F69-8A89-BBC0B8659C91}" srcOrd="0" destOrd="0" presId="urn:microsoft.com/office/officeart/2005/8/layout/lProcess2"/>
    <dgm:cxn modelId="{06CC1EC3-68AA-4C71-ADFC-E1AE8050F694}" srcId="{92E818C7-BAE0-493C-AF28-6E444C7D3992}" destId="{D228DDAD-D917-491F-B11C-BBA64644A00C}" srcOrd="0" destOrd="0" parTransId="{8DB9A7D2-1A23-43E3-AD06-11BF01EF9769}" sibTransId="{30723734-85FE-49E9-878B-70C15D619D21}"/>
    <dgm:cxn modelId="{0098BAC7-AC7A-4ADA-8AAB-845484C6F1C1}" type="presOf" srcId="{92E818C7-BAE0-493C-AF28-6E444C7D3992}" destId="{A08331F6-E276-4DE4-A5A9-329B4619209F}" srcOrd="0" destOrd="0" presId="urn:microsoft.com/office/officeart/2005/8/layout/lProcess2"/>
    <dgm:cxn modelId="{B63F77CE-F411-4607-808E-B4C7F1B2943A}" type="presOf" srcId="{E07ACF94-D5B6-47CA-ACCB-354F05172ED3}" destId="{0E454CF7-03AC-4C37-8EAB-5585A231C836}" srcOrd="0" destOrd="0" presId="urn:microsoft.com/office/officeart/2005/8/layout/lProcess2"/>
    <dgm:cxn modelId="{723B15D1-6470-4054-8070-50B00FBA9390}" srcId="{DE0CBEE6-8092-4364-8684-3C3FA8CE0968}" destId="{98FBF816-6AB9-4D07-905B-A49D0DA6E0B8}" srcOrd="6" destOrd="0" parTransId="{7CA38376-CF7A-4E68-AC3F-0DF01BF1A324}" sibTransId="{FB51FF84-5B54-4249-BD13-634052AA913B}"/>
    <dgm:cxn modelId="{CC6E9FD3-60ED-4940-B3DA-134B95EBAC7E}" type="presOf" srcId="{DE0CBEE6-8092-4364-8684-3C3FA8CE0968}" destId="{6A596931-0DC6-4264-8955-2942A7D06590}" srcOrd="0" destOrd="0" presId="urn:microsoft.com/office/officeart/2005/8/layout/lProcess2"/>
    <dgm:cxn modelId="{6BB0AAD5-C9EF-4A9C-91A2-C40FDDB6F647}" type="presOf" srcId="{92E818C7-BAE0-493C-AF28-6E444C7D3992}" destId="{AF5524D6-935D-4EE4-9308-9BB028FE3318}" srcOrd="1" destOrd="0" presId="urn:microsoft.com/office/officeart/2005/8/layout/lProcess2"/>
    <dgm:cxn modelId="{2296E7D5-BA6F-4C2C-A667-A5DB906A6E81}" type="presOf" srcId="{B09A4408-D4A7-44C7-8C4D-2A1D7199603C}" destId="{8893A99D-2DB5-4F16-8B30-F5427578C780}" srcOrd="0" destOrd="0" presId="urn:microsoft.com/office/officeart/2005/8/layout/lProcess2"/>
    <dgm:cxn modelId="{B8C29AE1-4F4D-424E-9576-ABB71F7E5CF0}" srcId="{92E818C7-BAE0-493C-AF28-6E444C7D3992}" destId="{5D2A18A6-1B70-4443-99F9-3A72A366A5C0}" srcOrd="2" destOrd="0" parTransId="{BD07B00A-275B-4A67-96B6-013D3729FD73}" sibTransId="{5AE4EAF6-F853-4DBE-A6DB-1FA25EA52D3C}"/>
    <dgm:cxn modelId="{E6A09EE5-CC7B-4B6C-8295-A046F0E03AF8}" srcId="{92E818C7-BAE0-493C-AF28-6E444C7D3992}" destId="{785E33D8-D38C-484B-A4C7-1319F7E596FD}" srcOrd="1" destOrd="0" parTransId="{6CDC1A4B-F208-4E31-A46B-52E3BA94E29F}" sibTransId="{64D97AE0-606F-4BA1-BD32-FB93B2F2A80C}"/>
    <dgm:cxn modelId="{EFBEDAEA-65AB-4032-9360-4031D5936690}" srcId="{DE0CBEE6-8092-4364-8684-3C3FA8CE0968}" destId="{E07ACF94-D5B6-47CA-ACCB-354F05172ED3}" srcOrd="4" destOrd="0" parTransId="{29363D0B-B4D6-4DE3-BA37-B024D0E107FE}" sibTransId="{52A1B267-BF6E-4674-B84F-CB189CFD1CBC}"/>
    <dgm:cxn modelId="{820B36F9-2528-4F55-B81F-3FE01614697C}" srcId="{DE0CBEE6-8092-4364-8684-3C3FA8CE0968}" destId="{D5D1BDAF-E811-4B36-92D6-AC142276EC23}" srcOrd="2" destOrd="0" parTransId="{4CA307D2-A54F-46E4-87DD-C3C6046B2A60}" sibTransId="{6B457C09-600C-40BE-9545-781D842E527F}"/>
    <dgm:cxn modelId="{75E85611-040D-4F40-BE7D-9C3C7FCB06F6}" type="presParOf" srcId="{71A5A1C8-8F34-4F69-8A89-BBC0B8659C91}" destId="{21A8C4D1-BEBC-4FD8-B0B2-B4987F81544F}" srcOrd="0" destOrd="0" presId="urn:microsoft.com/office/officeart/2005/8/layout/lProcess2"/>
    <dgm:cxn modelId="{2EC6F517-277B-4CE6-813C-48CF3A1BE1EC}" type="presParOf" srcId="{21A8C4D1-BEBC-4FD8-B0B2-B4987F81544F}" destId="{A08331F6-E276-4DE4-A5A9-329B4619209F}" srcOrd="0" destOrd="0" presId="urn:microsoft.com/office/officeart/2005/8/layout/lProcess2"/>
    <dgm:cxn modelId="{54966B34-CA16-446D-AA02-74840AAB2439}" type="presParOf" srcId="{21A8C4D1-BEBC-4FD8-B0B2-B4987F81544F}" destId="{AF5524D6-935D-4EE4-9308-9BB028FE3318}" srcOrd="1" destOrd="0" presId="urn:microsoft.com/office/officeart/2005/8/layout/lProcess2"/>
    <dgm:cxn modelId="{E9BE455A-CC2B-4454-A06E-2A9A3D2A07E3}" type="presParOf" srcId="{21A8C4D1-BEBC-4FD8-B0B2-B4987F81544F}" destId="{BE490AA1-0451-41CF-9493-BD330FA222F1}" srcOrd="2" destOrd="0" presId="urn:microsoft.com/office/officeart/2005/8/layout/lProcess2"/>
    <dgm:cxn modelId="{895B7F48-B87F-4628-AECE-201D1A0472A4}" type="presParOf" srcId="{BE490AA1-0451-41CF-9493-BD330FA222F1}" destId="{234EA4D4-CE82-4E9A-A717-2F0A0C4F03A0}" srcOrd="0" destOrd="0" presId="urn:microsoft.com/office/officeart/2005/8/layout/lProcess2"/>
    <dgm:cxn modelId="{4DB9101C-38EC-417F-907B-37C956C442A9}" type="presParOf" srcId="{234EA4D4-CE82-4E9A-A717-2F0A0C4F03A0}" destId="{E117F38F-6803-4414-9C0D-4EE40C7AD774}" srcOrd="0" destOrd="0" presId="urn:microsoft.com/office/officeart/2005/8/layout/lProcess2"/>
    <dgm:cxn modelId="{014DA348-3C11-4A0D-BA4E-4D678F02C95A}" type="presParOf" srcId="{234EA4D4-CE82-4E9A-A717-2F0A0C4F03A0}" destId="{01849B9B-6F70-408B-B7A3-D5E0F19C32BB}" srcOrd="1" destOrd="0" presId="urn:microsoft.com/office/officeart/2005/8/layout/lProcess2"/>
    <dgm:cxn modelId="{AF2CE8DA-56B1-4616-B4B5-57DB586F908C}" type="presParOf" srcId="{234EA4D4-CE82-4E9A-A717-2F0A0C4F03A0}" destId="{963BDB28-8304-4CF7-901B-9AFF3720D828}" srcOrd="2" destOrd="0" presId="urn:microsoft.com/office/officeart/2005/8/layout/lProcess2"/>
    <dgm:cxn modelId="{4674924C-ED04-4ADD-8387-CBAD64261D41}" type="presParOf" srcId="{234EA4D4-CE82-4E9A-A717-2F0A0C4F03A0}" destId="{38AE34CC-3ECF-4FDD-A7BA-F22F8B51FDD4}" srcOrd="3" destOrd="0" presId="urn:microsoft.com/office/officeart/2005/8/layout/lProcess2"/>
    <dgm:cxn modelId="{5EEABC1C-9C74-4599-8E38-F57D4626497C}" type="presParOf" srcId="{234EA4D4-CE82-4E9A-A717-2F0A0C4F03A0}" destId="{3D626F9F-491C-4199-BBFC-9AFA5564A5EF}" srcOrd="4" destOrd="0" presId="urn:microsoft.com/office/officeart/2005/8/layout/lProcess2"/>
    <dgm:cxn modelId="{7EB844F2-9A26-4669-A694-B56A37B569DD}" type="presParOf" srcId="{234EA4D4-CE82-4E9A-A717-2F0A0C4F03A0}" destId="{FB60CC4F-FAEE-4D94-B60B-CACD36161D38}" srcOrd="5" destOrd="0" presId="urn:microsoft.com/office/officeart/2005/8/layout/lProcess2"/>
    <dgm:cxn modelId="{5A0ED413-7433-422D-8058-3939ED86C156}" type="presParOf" srcId="{234EA4D4-CE82-4E9A-A717-2F0A0C4F03A0}" destId="{8893A99D-2DB5-4F16-8B30-F5427578C780}" srcOrd="6" destOrd="0" presId="urn:microsoft.com/office/officeart/2005/8/layout/lProcess2"/>
    <dgm:cxn modelId="{926B4335-0219-4652-A307-0E9B24C2D898}" type="presParOf" srcId="{71A5A1C8-8F34-4F69-8A89-BBC0B8659C91}" destId="{01E44326-A959-4BB6-B999-18ABEEDEB1F2}" srcOrd="1" destOrd="0" presId="urn:microsoft.com/office/officeart/2005/8/layout/lProcess2"/>
    <dgm:cxn modelId="{87108EE9-957B-431E-84F5-5D3A3B6CFA9D}" type="presParOf" srcId="{71A5A1C8-8F34-4F69-8A89-BBC0B8659C91}" destId="{E02CE560-E1F9-4550-9E70-CF0515EC2D61}" srcOrd="2" destOrd="0" presId="urn:microsoft.com/office/officeart/2005/8/layout/lProcess2"/>
    <dgm:cxn modelId="{A70C1437-9D65-422D-98A8-64288AA7DF0F}" type="presParOf" srcId="{E02CE560-E1F9-4550-9E70-CF0515EC2D61}" destId="{6A596931-0DC6-4264-8955-2942A7D06590}" srcOrd="0" destOrd="0" presId="urn:microsoft.com/office/officeart/2005/8/layout/lProcess2"/>
    <dgm:cxn modelId="{0507EBB9-624F-4409-AC8C-A0E19A0F775A}" type="presParOf" srcId="{E02CE560-E1F9-4550-9E70-CF0515EC2D61}" destId="{4BF6A489-36C5-46E0-9E6B-10EF84686503}" srcOrd="1" destOrd="0" presId="urn:microsoft.com/office/officeart/2005/8/layout/lProcess2"/>
    <dgm:cxn modelId="{55E396C1-49AA-483D-A88E-B823C601ED8F}" type="presParOf" srcId="{E02CE560-E1F9-4550-9E70-CF0515EC2D61}" destId="{5E107D4F-E645-4148-A26A-40D0C384065F}" srcOrd="2" destOrd="0" presId="urn:microsoft.com/office/officeart/2005/8/layout/lProcess2"/>
    <dgm:cxn modelId="{4C060CFF-BA91-4B94-B1DF-5D417DDF0F58}" type="presParOf" srcId="{5E107D4F-E645-4148-A26A-40D0C384065F}" destId="{2CFD9051-B8A9-48DD-ABFC-5D282EF11C31}" srcOrd="0" destOrd="0" presId="urn:microsoft.com/office/officeart/2005/8/layout/lProcess2"/>
    <dgm:cxn modelId="{DD4BCD62-EFE7-4C08-864A-5521752BE70E}" type="presParOf" srcId="{2CFD9051-B8A9-48DD-ABFC-5D282EF11C31}" destId="{1C38B810-CA92-41DE-88BE-83D370491558}" srcOrd="0" destOrd="0" presId="urn:microsoft.com/office/officeart/2005/8/layout/lProcess2"/>
    <dgm:cxn modelId="{C9F7FF41-8666-4E57-824C-5B8BC972D7B9}" type="presParOf" srcId="{2CFD9051-B8A9-48DD-ABFC-5D282EF11C31}" destId="{A488DEEB-3F58-4BDB-B5A3-51D86FC024FE}" srcOrd="1" destOrd="0" presId="urn:microsoft.com/office/officeart/2005/8/layout/lProcess2"/>
    <dgm:cxn modelId="{B3EB5340-6113-4814-BDE6-9A9D17556289}" type="presParOf" srcId="{2CFD9051-B8A9-48DD-ABFC-5D282EF11C31}" destId="{50E7CDB5-E8E2-45AD-81D0-9FFEAB02A98F}" srcOrd="2" destOrd="0" presId="urn:microsoft.com/office/officeart/2005/8/layout/lProcess2"/>
    <dgm:cxn modelId="{F90F43C6-1EFE-493D-A977-4C86D2A1D7C3}" type="presParOf" srcId="{2CFD9051-B8A9-48DD-ABFC-5D282EF11C31}" destId="{4A6C9C92-060D-4046-86C6-CDE1F035EC9F}" srcOrd="3" destOrd="0" presId="urn:microsoft.com/office/officeart/2005/8/layout/lProcess2"/>
    <dgm:cxn modelId="{FAA99099-1869-405C-B0C9-9A7699E376A4}" type="presParOf" srcId="{2CFD9051-B8A9-48DD-ABFC-5D282EF11C31}" destId="{06B4B311-2CFC-487F-9DCA-835C911DD1D8}" srcOrd="4" destOrd="0" presId="urn:microsoft.com/office/officeart/2005/8/layout/lProcess2"/>
    <dgm:cxn modelId="{9BFAAD44-C44A-4571-B767-870DD3A3582B}" type="presParOf" srcId="{2CFD9051-B8A9-48DD-ABFC-5D282EF11C31}" destId="{90072AF1-C745-4179-8D1D-07E85DAE9DB6}" srcOrd="5" destOrd="0" presId="urn:microsoft.com/office/officeart/2005/8/layout/lProcess2"/>
    <dgm:cxn modelId="{48F8ED98-A68C-465B-8696-B42B23FEC1B5}" type="presParOf" srcId="{2CFD9051-B8A9-48DD-ABFC-5D282EF11C31}" destId="{770FDEE6-F73C-4930-AF1A-725683341A5A}" srcOrd="6" destOrd="0" presId="urn:microsoft.com/office/officeart/2005/8/layout/lProcess2"/>
    <dgm:cxn modelId="{30FBC8ED-7FF1-4EDB-8B07-4E194E4E25D6}" type="presParOf" srcId="{2CFD9051-B8A9-48DD-ABFC-5D282EF11C31}" destId="{0B848F12-DA3F-4928-BB3E-119261BD000C}" srcOrd="7" destOrd="0" presId="urn:microsoft.com/office/officeart/2005/8/layout/lProcess2"/>
    <dgm:cxn modelId="{5363C451-5E14-4A03-AE93-181D07C3B09A}" type="presParOf" srcId="{2CFD9051-B8A9-48DD-ABFC-5D282EF11C31}" destId="{0E454CF7-03AC-4C37-8EAB-5585A231C836}" srcOrd="8" destOrd="0" presId="urn:microsoft.com/office/officeart/2005/8/layout/lProcess2"/>
    <dgm:cxn modelId="{A5D59ABE-569F-4BBD-BBB1-26189A44A729}" type="presParOf" srcId="{2CFD9051-B8A9-48DD-ABFC-5D282EF11C31}" destId="{C3041F37-B394-4191-9F3E-3D055A8EA96B}" srcOrd="9" destOrd="0" presId="urn:microsoft.com/office/officeart/2005/8/layout/lProcess2"/>
    <dgm:cxn modelId="{1F1211C0-1B09-43DD-8CDF-433049308890}" type="presParOf" srcId="{2CFD9051-B8A9-48DD-ABFC-5D282EF11C31}" destId="{C7190D99-B2CC-4028-9A6B-64A619CD2BD6}" srcOrd="10" destOrd="0" presId="urn:microsoft.com/office/officeart/2005/8/layout/lProcess2"/>
    <dgm:cxn modelId="{C07D4B21-3E70-4A91-9B0F-0D6EF4D09907}" type="presParOf" srcId="{2CFD9051-B8A9-48DD-ABFC-5D282EF11C31}" destId="{A9B9350B-FE27-4571-A1FE-BEAB078A1BAE}" srcOrd="11" destOrd="0" presId="urn:microsoft.com/office/officeart/2005/8/layout/lProcess2"/>
    <dgm:cxn modelId="{5F07A24E-36D3-447F-9172-ABAC2FF92231}" type="presParOf" srcId="{2CFD9051-B8A9-48DD-ABFC-5D282EF11C31}" destId="{CE815965-2DF7-4514-B313-920DE4A395A5}"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4B5DD1A-9E5F-422E-93AE-836C588B95B0}" type="doc">
      <dgm:prSet loTypeId="urn:microsoft.com/office/officeart/2005/8/layout/funnel1" loCatId="process" qsTypeId="urn:microsoft.com/office/officeart/2005/8/quickstyle/3d1" qsCatId="3D" csTypeId="urn:microsoft.com/office/officeart/2005/8/colors/accent1_2" csCatId="accent1" phldr="1"/>
      <dgm:spPr/>
      <dgm:t>
        <a:bodyPr/>
        <a:lstStyle/>
        <a:p>
          <a:endParaRPr lang="en-US"/>
        </a:p>
      </dgm:t>
    </dgm:pt>
    <dgm:pt modelId="{AF2B197A-3EDA-488F-981B-4062E90331B9}">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Message</a:t>
          </a:r>
        </a:p>
      </dgm:t>
    </dgm:pt>
    <dgm:pt modelId="{14994300-782A-417F-8566-CD76D9CE1D37}" type="parTrans" cxnId="{57C874C5-459C-439A-9F6A-813A3B998D8F}">
      <dgm:prSet/>
      <dgm:spPr/>
      <dgm:t>
        <a:bodyPr/>
        <a:lstStyle/>
        <a:p>
          <a:endParaRPr lang="en-US"/>
        </a:p>
      </dgm:t>
    </dgm:pt>
    <dgm:pt modelId="{17CD4782-BCD4-4371-BF85-6B97FC44ABCE}" type="sibTrans" cxnId="{57C874C5-459C-439A-9F6A-813A3B998D8F}">
      <dgm:prSet/>
      <dgm:spPr/>
      <dgm:t>
        <a:bodyPr/>
        <a:lstStyle/>
        <a:p>
          <a:endParaRPr lang="en-US"/>
        </a:p>
      </dgm:t>
    </dgm:pt>
    <dgm:pt modelId="{E75EEC52-BBD6-4E90-9959-8EB02D7D5207}">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Information Processing</a:t>
          </a:r>
        </a:p>
      </dgm:t>
    </dgm:pt>
    <dgm:pt modelId="{EBA7BCD5-83F6-4678-97EC-2B7F41EF33BA}" type="parTrans" cxnId="{18890E18-DB03-4FB8-B13E-8DDD2323A8F6}">
      <dgm:prSet/>
      <dgm:spPr/>
      <dgm:t>
        <a:bodyPr/>
        <a:lstStyle/>
        <a:p>
          <a:endParaRPr lang="en-US"/>
        </a:p>
      </dgm:t>
    </dgm:pt>
    <dgm:pt modelId="{148D9C5C-5222-4253-B4E9-E7B729FF7DAC}" type="sibTrans" cxnId="{18890E18-DB03-4FB8-B13E-8DDD2323A8F6}">
      <dgm:prSet/>
      <dgm:spPr/>
      <dgm:t>
        <a:bodyPr/>
        <a:lstStyle/>
        <a:p>
          <a:endParaRPr lang="en-US"/>
        </a:p>
      </dgm:t>
    </dgm:pt>
    <dgm:pt modelId="{956804DF-7B9B-4549-BC9A-08A2720A15C2}">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Motivation</a:t>
          </a:r>
        </a:p>
      </dgm:t>
    </dgm:pt>
    <dgm:pt modelId="{232A28E7-A14E-48F0-8E9A-7195D642ECF2}" type="parTrans" cxnId="{82E5371E-97AD-4F7C-932B-A8B8D957AECF}">
      <dgm:prSet/>
      <dgm:spPr/>
      <dgm:t>
        <a:bodyPr/>
        <a:lstStyle/>
        <a:p>
          <a:endParaRPr lang="en-US"/>
        </a:p>
      </dgm:t>
    </dgm:pt>
    <dgm:pt modelId="{FDD3697E-F4E7-4B77-977E-023B84953CF7}" type="sibTrans" cxnId="{82E5371E-97AD-4F7C-932B-A8B8D957AECF}">
      <dgm:prSet/>
      <dgm:spPr/>
      <dgm:t>
        <a:bodyPr/>
        <a:lstStyle/>
        <a:p>
          <a:endParaRPr lang="en-US"/>
        </a:p>
      </dgm:t>
    </dgm:pt>
    <dgm:pt modelId="{3637CD9E-8385-4228-A2A2-7AB9BE76262E}">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Change in Attitude</a:t>
          </a:r>
        </a:p>
      </dgm:t>
    </dgm:pt>
    <dgm:pt modelId="{214BF01D-6BF7-496F-B9AF-965EBD359BAC}" type="parTrans" cxnId="{90D68940-5C5D-40F8-B169-2EF2DDC40001}">
      <dgm:prSet/>
      <dgm:spPr/>
      <dgm:t>
        <a:bodyPr/>
        <a:lstStyle/>
        <a:p>
          <a:endParaRPr lang="en-US"/>
        </a:p>
      </dgm:t>
    </dgm:pt>
    <dgm:pt modelId="{D2378259-6571-41AC-A678-512E9524A34F}" type="sibTrans" cxnId="{90D68940-5C5D-40F8-B169-2EF2DDC40001}">
      <dgm:prSet/>
      <dgm:spPr/>
      <dgm:t>
        <a:bodyPr/>
        <a:lstStyle/>
        <a:p>
          <a:endParaRPr lang="en-US"/>
        </a:p>
      </dgm:t>
    </dgm:pt>
    <dgm:pt modelId="{537CC1C9-390F-4AA3-9880-FD399C459775}" type="pres">
      <dgm:prSet presAssocID="{34B5DD1A-9E5F-422E-93AE-836C588B95B0}" presName="Name0" presStyleCnt="0">
        <dgm:presLayoutVars>
          <dgm:chMax val="4"/>
          <dgm:resizeHandles val="exact"/>
        </dgm:presLayoutVars>
      </dgm:prSet>
      <dgm:spPr/>
    </dgm:pt>
    <dgm:pt modelId="{DED77096-22A5-42FB-9DBE-7E451E0664DB}" type="pres">
      <dgm:prSet presAssocID="{34B5DD1A-9E5F-422E-93AE-836C588B95B0}" presName="ellipse" presStyleLbl="trBgShp" presStyleIdx="0" presStyleCnt="1"/>
      <dgm:spPr/>
    </dgm:pt>
    <dgm:pt modelId="{8CEE6CF3-D3B9-4FCC-87E5-7269D286504A}" type="pres">
      <dgm:prSet presAssocID="{34B5DD1A-9E5F-422E-93AE-836C588B95B0}" presName="arrow1" presStyleLbl="fgShp" presStyleIdx="0" presStyleCnt="1"/>
      <dgm:spPr/>
    </dgm:pt>
    <dgm:pt modelId="{41A23801-7F49-4EE5-8F89-16F634598AF0}" type="pres">
      <dgm:prSet presAssocID="{34B5DD1A-9E5F-422E-93AE-836C588B95B0}" presName="rectangle" presStyleLbl="revTx" presStyleIdx="0" presStyleCnt="1">
        <dgm:presLayoutVars>
          <dgm:bulletEnabled val="1"/>
        </dgm:presLayoutVars>
      </dgm:prSet>
      <dgm:spPr/>
    </dgm:pt>
    <dgm:pt modelId="{BDB7A0BE-4245-471C-97D0-6535CA42718B}" type="pres">
      <dgm:prSet presAssocID="{956804DF-7B9B-4549-BC9A-08A2720A15C2}" presName="item1" presStyleLbl="node1" presStyleIdx="0" presStyleCnt="3" custLinFactNeighborX="-7535" custLinFactNeighborY="10008">
        <dgm:presLayoutVars>
          <dgm:bulletEnabled val="1"/>
        </dgm:presLayoutVars>
      </dgm:prSet>
      <dgm:spPr/>
    </dgm:pt>
    <dgm:pt modelId="{49C5FC41-8947-4AF4-B960-525C578234CD}" type="pres">
      <dgm:prSet presAssocID="{3637CD9E-8385-4228-A2A2-7AB9BE76262E}" presName="item2" presStyleLbl="node1" presStyleIdx="1" presStyleCnt="3" custLinFactNeighborX="15332" custLinFactNeighborY="-16736">
        <dgm:presLayoutVars>
          <dgm:bulletEnabled val="1"/>
        </dgm:presLayoutVars>
      </dgm:prSet>
      <dgm:spPr/>
    </dgm:pt>
    <dgm:pt modelId="{42D653A7-265C-4E77-B5A7-C6482D85BDC9}" type="pres">
      <dgm:prSet presAssocID="{E75EEC52-BBD6-4E90-9959-8EB02D7D5207}" presName="item3" presStyleLbl="node1" presStyleIdx="2" presStyleCnt="3" custLinFactNeighborX="14875" custLinFactNeighborY="19415">
        <dgm:presLayoutVars>
          <dgm:bulletEnabled val="1"/>
        </dgm:presLayoutVars>
      </dgm:prSet>
      <dgm:spPr/>
    </dgm:pt>
    <dgm:pt modelId="{C212C23D-9723-45E2-8CC8-15E8595A2E7F}" type="pres">
      <dgm:prSet presAssocID="{34B5DD1A-9E5F-422E-93AE-836C588B95B0}" presName="funnel" presStyleLbl="trAlignAcc1" presStyleIdx="0" presStyleCnt="1" custLinFactNeighborX="1897" custLinFactNeighborY="-893"/>
      <dgm:spPr/>
    </dgm:pt>
  </dgm:ptLst>
  <dgm:cxnLst>
    <dgm:cxn modelId="{CEF27009-554F-4EEC-933F-966DCC68D67E}" type="presOf" srcId="{3637CD9E-8385-4228-A2A2-7AB9BE76262E}" destId="{BDB7A0BE-4245-471C-97D0-6535CA42718B}" srcOrd="0" destOrd="0" presId="urn:microsoft.com/office/officeart/2005/8/layout/funnel1"/>
    <dgm:cxn modelId="{18890E18-DB03-4FB8-B13E-8DDD2323A8F6}" srcId="{34B5DD1A-9E5F-422E-93AE-836C588B95B0}" destId="{E75EEC52-BBD6-4E90-9959-8EB02D7D5207}" srcOrd="3" destOrd="0" parTransId="{EBA7BCD5-83F6-4678-97EC-2B7F41EF33BA}" sibTransId="{148D9C5C-5222-4253-B4E9-E7B729FF7DAC}"/>
    <dgm:cxn modelId="{82E5371E-97AD-4F7C-932B-A8B8D957AECF}" srcId="{34B5DD1A-9E5F-422E-93AE-836C588B95B0}" destId="{956804DF-7B9B-4549-BC9A-08A2720A15C2}" srcOrd="1" destOrd="0" parTransId="{232A28E7-A14E-48F0-8E9A-7195D642ECF2}" sibTransId="{FDD3697E-F4E7-4B77-977E-023B84953CF7}"/>
    <dgm:cxn modelId="{766B0037-3141-4D65-BC66-FE4C40458A34}" type="presOf" srcId="{AF2B197A-3EDA-488F-981B-4062E90331B9}" destId="{42D653A7-265C-4E77-B5A7-C6482D85BDC9}" srcOrd="0" destOrd="0" presId="urn:microsoft.com/office/officeart/2005/8/layout/funnel1"/>
    <dgm:cxn modelId="{90D68940-5C5D-40F8-B169-2EF2DDC40001}" srcId="{34B5DD1A-9E5F-422E-93AE-836C588B95B0}" destId="{3637CD9E-8385-4228-A2A2-7AB9BE76262E}" srcOrd="2" destOrd="0" parTransId="{214BF01D-6BF7-496F-B9AF-965EBD359BAC}" sibTransId="{D2378259-6571-41AC-A678-512E9524A34F}"/>
    <dgm:cxn modelId="{0D6E4451-060C-484D-819E-1C6FD33229C6}" type="presOf" srcId="{34B5DD1A-9E5F-422E-93AE-836C588B95B0}" destId="{537CC1C9-390F-4AA3-9880-FD399C459775}" srcOrd="0" destOrd="0" presId="urn:microsoft.com/office/officeart/2005/8/layout/funnel1"/>
    <dgm:cxn modelId="{BACCC189-9837-41D7-95CD-C4C8295EC536}" type="presOf" srcId="{956804DF-7B9B-4549-BC9A-08A2720A15C2}" destId="{49C5FC41-8947-4AF4-B960-525C578234CD}" srcOrd="0" destOrd="0" presId="urn:microsoft.com/office/officeart/2005/8/layout/funnel1"/>
    <dgm:cxn modelId="{CFD4A8C1-1539-42D9-AE96-A432E6E6C508}" type="presOf" srcId="{E75EEC52-BBD6-4E90-9959-8EB02D7D5207}" destId="{41A23801-7F49-4EE5-8F89-16F634598AF0}" srcOrd="0" destOrd="0" presId="urn:microsoft.com/office/officeart/2005/8/layout/funnel1"/>
    <dgm:cxn modelId="{57C874C5-459C-439A-9F6A-813A3B998D8F}" srcId="{34B5DD1A-9E5F-422E-93AE-836C588B95B0}" destId="{AF2B197A-3EDA-488F-981B-4062E90331B9}" srcOrd="0" destOrd="0" parTransId="{14994300-782A-417F-8566-CD76D9CE1D37}" sibTransId="{17CD4782-BCD4-4371-BF85-6B97FC44ABCE}"/>
    <dgm:cxn modelId="{02DFCB91-5E56-4C34-B505-990650B72EBE}" type="presParOf" srcId="{537CC1C9-390F-4AA3-9880-FD399C459775}" destId="{DED77096-22A5-42FB-9DBE-7E451E0664DB}" srcOrd="0" destOrd="0" presId="urn:microsoft.com/office/officeart/2005/8/layout/funnel1"/>
    <dgm:cxn modelId="{27BC6724-BF35-450B-BEA1-2EB6A4130371}" type="presParOf" srcId="{537CC1C9-390F-4AA3-9880-FD399C459775}" destId="{8CEE6CF3-D3B9-4FCC-87E5-7269D286504A}" srcOrd="1" destOrd="0" presId="urn:microsoft.com/office/officeart/2005/8/layout/funnel1"/>
    <dgm:cxn modelId="{7FD2062E-3A84-481D-8DBE-9678235F0F3B}" type="presParOf" srcId="{537CC1C9-390F-4AA3-9880-FD399C459775}" destId="{41A23801-7F49-4EE5-8F89-16F634598AF0}" srcOrd="2" destOrd="0" presId="urn:microsoft.com/office/officeart/2005/8/layout/funnel1"/>
    <dgm:cxn modelId="{4A29DE3C-A357-49FB-80C8-F5AA9BAF766B}" type="presParOf" srcId="{537CC1C9-390F-4AA3-9880-FD399C459775}" destId="{BDB7A0BE-4245-471C-97D0-6535CA42718B}" srcOrd="3" destOrd="0" presId="urn:microsoft.com/office/officeart/2005/8/layout/funnel1"/>
    <dgm:cxn modelId="{45D4D5D1-7FE1-477A-94C3-CFBBA59BFF50}" type="presParOf" srcId="{537CC1C9-390F-4AA3-9880-FD399C459775}" destId="{49C5FC41-8947-4AF4-B960-525C578234CD}" srcOrd="4" destOrd="0" presId="urn:microsoft.com/office/officeart/2005/8/layout/funnel1"/>
    <dgm:cxn modelId="{28A076C7-E7AA-4813-BA96-77DF30877ADB}" type="presParOf" srcId="{537CC1C9-390F-4AA3-9880-FD399C459775}" destId="{42D653A7-265C-4E77-B5A7-C6482D85BDC9}" srcOrd="5" destOrd="0" presId="urn:microsoft.com/office/officeart/2005/8/layout/funnel1"/>
    <dgm:cxn modelId="{03B0155D-EFE1-4329-A664-297CC2644960}" type="presParOf" srcId="{537CC1C9-390F-4AA3-9880-FD399C459775}" destId="{C212C23D-9723-45E2-8CC8-15E8595A2E7F}"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9D463C6-357B-4579-9447-7E9536BDD99C}" type="doc">
      <dgm:prSet loTypeId="urn:microsoft.com/office/officeart/2005/8/layout/radial1" loCatId="relationship" qsTypeId="urn:microsoft.com/office/officeart/2005/8/quickstyle/simple5" qsCatId="simple" csTypeId="urn:microsoft.com/office/officeart/2005/8/colors/accent1_2" csCatId="accent1" phldr="1"/>
      <dgm:spPr/>
      <dgm:t>
        <a:bodyPr/>
        <a:lstStyle/>
        <a:p>
          <a:endParaRPr lang="en-US"/>
        </a:p>
      </dgm:t>
    </dgm:pt>
    <dgm:pt modelId="{C252EEB3-D5AF-4990-B03F-231E5CBCB604}">
      <dgm:prSet phldrT="[Text]" custT="1"/>
      <dgm:spPr>
        <a:solidFill>
          <a:srgbClr val="0096D6"/>
        </a:solidFill>
        <a:effectLst/>
        <a:scene3d>
          <a:camera prst="orthographicFront">
            <a:rot lat="0" lon="0" rev="0"/>
          </a:camera>
          <a:lightRig rig="threePt" dir="t">
            <a:rot lat="0" lon="0" rev="1200000"/>
          </a:lightRig>
        </a:scene3d>
        <a:sp3d/>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Rational Considerations and Emotional Response</a:t>
          </a:r>
        </a:p>
      </dgm:t>
    </dgm:pt>
    <dgm:pt modelId="{79AF0D81-A985-4230-B415-AF1D803E751B}" type="parTrans" cxnId="{E8C696B3-43F9-4B07-AD61-45BA4A251C04}">
      <dgm:prSet/>
      <dgm:spPr/>
      <dgm:t>
        <a:bodyPr/>
        <a:lstStyle/>
        <a:p>
          <a:endParaRPr lang="en-US" sz="1800">
            <a:latin typeface="Century Gothic" panose="020B0502020202020204" pitchFamily="34" charset="0"/>
          </a:endParaRPr>
        </a:p>
      </dgm:t>
    </dgm:pt>
    <dgm:pt modelId="{F0AC268F-333A-4E69-B0E4-8CF74586BE2E}" type="sibTrans" cxnId="{E8C696B3-43F9-4B07-AD61-45BA4A251C04}">
      <dgm:prSet/>
      <dgm:spPr/>
      <dgm:t>
        <a:bodyPr/>
        <a:lstStyle/>
        <a:p>
          <a:endParaRPr lang="en-US" sz="1800">
            <a:latin typeface="Century Gothic" panose="020B0502020202020204" pitchFamily="34" charset="0"/>
          </a:endParaRPr>
        </a:p>
      </dgm:t>
    </dgm:pt>
    <dgm:pt modelId="{6740BCD0-746B-4295-BB2B-12124AB12208}">
      <dgm:prSet phldrT="[Text]" custT="1"/>
      <dgm:spPr>
        <a:solidFill>
          <a:srgbClr val="0096D6"/>
        </a:solidFill>
        <a:effectLst/>
        <a:scene3d>
          <a:camera prst="orthographicFront">
            <a:rot lat="0" lon="0" rev="0"/>
          </a:camera>
          <a:lightRig rig="threePt" dir="t">
            <a:rot lat="0" lon="0" rev="1200000"/>
          </a:lightRig>
        </a:scene3d>
        <a:sp3d/>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Motivations</a:t>
          </a:r>
        </a:p>
      </dgm:t>
    </dgm:pt>
    <dgm:pt modelId="{CC8DD670-18EE-4579-8542-9B5354D5DB22}" type="parTrans" cxnId="{904CA625-486C-4EAB-802A-B19C005979D2}">
      <dgm:prSet custT="1"/>
      <dgm:spPr/>
      <dgm:t>
        <a:bodyPr/>
        <a:lstStyle/>
        <a:p>
          <a:endParaRPr lang="en-US" sz="500">
            <a:latin typeface="Century Gothic" panose="020B0502020202020204" pitchFamily="34" charset="0"/>
          </a:endParaRPr>
        </a:p>
      </dgm:t>
    </dgm:pt>
    <dgm:pt modelId="{C8A47C17-E3D6-4674-8A36-160567599FA2}" type="sibTrans" cxnId="{904CA625-486C-4EAB-802A-B19C005979D2}">
      <dgm:prSet/>
      <dgm:spPr/>
      <dgm:t>
        <a:bodyPr/>
        <a:lstStyle/>
        <a:p>
          <a:endParaRPr lang="en-US" sz="1800">
            <a:latin typeface="Century Gothic" panose="020B0502020202020204" pitchFamily="34" charset="0"/>
          </a:endParaRPr>
        </a:p>
      </dgm:t>
    </dgm:pt>
    <dgm:pt modelId="{29EB88C6-6522-4E92-A375-28ADEE0D30ED}">
      <dgm:prSet phldrT="[Text]" custT="1"/>
      <dgm:spPr>
        <a:solidFill>
          <a:srgbClr val="0096D6"/>
        </a:solidFill>
        <a:effectLst/>
        <a:scene3d>
          <a:camera prst="orthographicFront">
            <a:rot lat="0" lon="0" rev="0"/>
          </a:camera>
          <a:lightRig rig="threePt" dir="t">
            <a:rot lat="0" lon="0" rev="1200000"/>
          </a:lightRig>
        </a:scene3d>
        <a:sp3d/>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Behavior</a:t>
          </a:r>
        </a:p>
      </dgm:t>
    </dgm:pt>
    <dgm:pt modelId="{034C8074-F88C-4734-B933-466FAA5CFD52}" type="parTrans" cxnId="{9981AA46-C0FD-488E-91B1-95C2DD4D27F7}">
      <dgm:prSet custT="1"/>
      <dgm:spPr/>
      <dgm:t>
        <a:bodyPr/>
        <a:lstStyle/>
        <a:p>
          <a:endParaRPr lang="en-US" sz="500">
            <a:latin typeface="Century Gothic" panose="020B0502020202020204" pitchFamily="34" charset="0"/>
          </a:endParaRPr>
        </a:p>
      </dgm:t>
    </dgm:pt>
    <dgm:pt modelId="{C9BF6D15-612B-4660-BDFC-16F301F4BD99}" type="sibTrans" cxnId="{9981AA46-C0FD-488E-91B1-95C2DD4D27F7}">
      <dgm:prSet/>
      <dgm:spPr/>
      <dgm:t>
        <a:bodyPr/>
        <a:lstStyle/>
        <a:p>
          <a:endParaRPr lang="en-US" sz="1800">
            <a:latin typeface="Century Gothic" panose="020B0502020202020204" pitchFamily="34" charset="0"/>
          </a:endParaRPr>
        </a:p>
      </dgm:t>
    </dgm:pt>
    <dgm:pt modelId="{CCA9EAFC-687A-428E-A7F8-830174E15A45}" type="pres">
      <dgm:prSet presAssocID="{09D463C6-357B-4579-9447-7E9536BDD99C}" presName="cycle" presStyleCnt="0">
        <dgm:presLayoutVars>
          <dgm:chMax val="1"/>
          <dgm:dir/>
          <dgm:animLvl val="ctr"/>
          <dgm:resizeHandles val="exact"/>
        </dgm:presLayoutVars>
      </dgm:prSet>
      <dgm:spPr/>
    </dgm:pt>
    <dgm:pt modelId="{F85932A8-1884-4FF3-882E-177220459298}" type="pres">
      <dgm:prSet presAssocID="{C252EEB3-D5AF-4990-B03F-231E5CBCB604}" presName="centerShape" presStyleLbl="node0" presStyleIdx="0" presStyleCnt="1" custScaleX="161681" custScaleY="143488"/>
      <dgm:spPr/>
    </dgm:pt>
    <dgm:pt modelId="{5CDB3306-87BF-4F10-AAC6-0BBE81FDDB13}" type="pres">
      <dgm:prSet presAssocID="{CC8DD670-18EE-4579-8542-9B5354D5DB22}" presName="Name9" presStyleLbl="parChTrans1D2" presStyleIdx="0" presStyleCnt="2"/>
      <dgm:spPr/>
    </dgm:pt>
    <dgm:pt modelId="{B7F59782-F91F-439A-85DD-A632F8439F29}" type="pres">
      <dgm:prSet presAssocID="{CC8DD670-18EE-4579-8542-9B5354D5DB22}" presName="connTx" presStyleLbl="parChTrans1D2" presStyleIdx="0" presStyleCnt="2"/>
      <dgm:spPr/>
    </dgm:pt>
    <dgm:pt modelId="{8885342F-24E5-4EE8-8ACE-0C389D75ABB1}" type="pres">
      <dgm:prSet presAssocID="{6740BCD0-746B-4295-BB2B-12124AB12208}" presName="node" presStyleLbl="node1" presStyleIdx="0" presStyleCnt="2" custScaleX="114798" custScaleY="95729" custRadScaleRad="104319" custRadScaleInc="-263">
        <dgm:presLayoutVars>
          <dgm:bulletEnabled val="1"/>
        </dgm:presLayoutVars>
      </dgm:prSet>
      <dgm:spPr/>
    </dgm:pt>
    <dgm:pt modelId="{AFFF9B3D-EF16-458C-8E05-BDFC74A8425A}" type="pres">
      <dgm:prSet presAssocID="{034C8074-F88C-4734-B933-466FAA5CFD52}" presName="Name9" presStyleLbl="parChTrans1D2" presStyleIdx="1" presStyleCnt="2"/>
      <dgm:spPr/>
    </dgm:pt>
    <dgm:pt modelId="{6020846D-B220-4999-AFFF-60E4371C2D8E}" type="pres">
      <dgm:prSet presAssocID="{034C8074-F88C-4734-B933-466FAA5CFD52}" presName="connTx" presStyleLbl="parChTrans1D2" presStyleIdx="1" presStyleCnt="2"/>
      <dgm:spPr/>
    </dgm:pt>
    <dgm:pt modelId="{FE192B19-64F6-4D51-94CA-836D2DF4C56B}" type="pres">
      <dgm:prSet presAssocID="{29EB88C6-6522-4E92-A375-28ADEE0D30ED}" presName="node" presStyleLbl="node1" presStyleIdx="1" presStyleCnt="2" custScaleX="112962" custScaleY="86989">
        <dgm:presLayoutVars>
          <dgm:bulletEnabled val="1"/>
        </dgm:presLayoutVars>
      </dgm:prSet>
      <dgm:spPr/>
    </dgm:pt>
  </dgm:ptLst>
  <dgm:cxnLst>
    <dgm:cxn modelId="{9798C50A-CFFA-4735-B26F-20E1CFA9EB81}" type="presOf" srcId="{034C8074-F88C-4734-B933-466FAA5CFD52}" destId="{6020846D-B220-4999-AFFF-60E4371C2D8E}" srcOrd="1" destOrd="0" presId="urn:microsoft.com/office/officeart/2005/8/layout/radial1"/>
    <dgm:cxn modelId="{EDAF4010-5D15-4B2F-8DCD-94BCBDD4948D}" type="presOf" srcId="{CC8DD670-18EE-4579-8542-9B5354D5DB22}" destId="{5CDB3306-87BF-4F10-AAC6-0BBE81FDDB13}" srcOrd="0" destOrd="0" presId="urn:microsoft.com/office/officeart/2005/8/layout/radial1"/>
    <dgm:cxn modelId="{B71D5724-E015-4A99-B78B-AF5A37DDA32A}" type="presOf" srcId="{6740BCD0-746B-4295-BB2B-12124AB12208}" destId="{8885342F-24E5-4EE8-8ACE-0C389D75ABB1}" srcOrd="0" destOrd="0" presId="urn:microsoft.com/office/officeart/2005/8/layout/radial1"/>
    <dgm:cxn modelId="{904CA625-486C-4EAB-802A-B19C005979D2}" srcId="{C252EEB3-D5AF-4990-B03F-231E5CBCB604}" destId="{6740BCD0-746B-4295-BB2B-12124AB12208}" srcOrd="0" destOrd="0" parTransId="{CC8DD670-18EE-4579-8542-9B5354D5DB22}" sibTransId="{C8A47C17-E3D6-4674-8A36-160567599FA2}"/>
    <dgm:cxn modelId="{9981AA46-C0FD-488E-91B1-95C2DD4D27F7}" srcId="{C252EEB3-D5AF-4990-B03F-231E5CBCB604}" destId="{29EB88C6-6522-4E92-A375-28ADEE0D30ED}" srcOrd="1" destOrd="0" parTransId="{034C8074-F88C-4734-B933-466FAA5CFD52}" sibTransId="{C9BF6D15-612B-4660-BDFC-16F301F4BD99}"/>
    <dgm:cxn modelId="{88770568-1F18-40AA-B7C5-9B0838615105}" type="presOf" srcId="{09D463C6-357B-4579-9447-7E9536BDD99C}" destId="{CCA9EAFC-687A-428E-A7F8-830174E15A45}" srcOrd="0" destOrd="0" presId="urn:microsoft.com/office/officeart/2005/8/layout/radial1"/>
    <dgm:cxn modelId="{E4C44051-9C58-41D1-9791-32C9394DDB55}" type="presOf" srcId="{29EB88C6-6522-4E92-A375-28ADEE0D30ED}" destId="{FE192B19-64F6-4D51-94CA-836D2DF4C56B}" srcOrd="0" destOrd="0" presId="urn:microsoft.com/office/officeart/2005/8/layout/radial1"/>
    <dgm:cxn modelId="{288AF657-0F6D-4C51-B188-FFFA6BD9F31F}" type="presOf" srcId="{034C8074-F88C-4734-B933-466FAA5CFD52}" destId="{AFFF9B3D-EF16-458C-8E05-BDFC74A8425A}" srcOrd="0" destOrd="0" presId="urn:microsoft.com/office/officeart/2005/8/layout/radial1"/>
    <dgm:cxn modelId="{E8C696B3-43F9-4B07-AD61-45BA4A251C04}" srcId="{09D463C6-357B-4579-9447-7E9536BDD99C}" destId="{C252EEB3-D5AF-4990-B03F-231E5CBCB604}" srcOrd="0" destOrd="0" parTransId="{79AF0D81-A985-4230-B415-AF1D803E751B}" sibTransId="{F0AC268F-333A-4E69-B0E4-8CF74586BE2E}"/>
    <dgm:cxn modelId="{8EA79CDF-134E-4EBF-AFA5-22260C9B0830}" type="presOf" srcId="{CC8DD670-18EE-4579-8542-9B5354D5DB22}" destId="{B7F59782-F91F-439A-85DD-A632F8439F29}" srcOrd="1" destOrd="0" presId="urn:microsoft.com/office/officeart/2005/8/layout/radial1"/>
    <dgm:cxn modelId="{0F50E1F3-D8B6-419A-9398-DC4071E6471A}" type="presOf" srcId="{C252EEB3-D5AF-4990-B03F-231E5CBCB604}" destId="{F85932A8-1884-4FF3-882E-177220459298}" srcOrd="0" destOrd="0" presId="urn:microsoft.com/office/officeart/2005/8/layout/radial1"/>
    <dgm:cxn modelId="{BD34B3DF-E0A1-4229-9A0A-0E2D7DBFC315}" type="presParOf" srcId="{CCA9EAFC-687A-428E-A7F8-830174E15A45}" destId="{F85932A8-1884-4FF3-882E-177220459298}" srcOrd="0" destOrd="0" presId="urn:microsoft.com/office/officeart/2005/8/layout/radial1"/>
    <dgm:cxn modelId="{E36DAD3C-9ED0-4D4F-BF4F-E05B639A40EB}" type="presParOf" srcId="{CCA9EAFC-687A-428E-A7F8-830174E15A45}" destId="{5CDB3306-87BF-4F10-AAC6-0BBE81FDDB13}" srcOrd="1" destOrd="0" presId="urn:microsoft.com/office/officeart/2005/8/layout/radial1"/>
    <dgm:cxn modelId="{CF0339FA-C06F-45A9-84EF-445E43BBD94B}" type="presParOf" srcId="{5CDB3306-87BF-4F10-AAC6-0BBE81FDDB13}" destId="{B7F59782-F91F-439A-85DD-A632F8439F29}" srcOrd="0" destOrd="0" presId="urn:microsoft.com/office/officeart/2005/8/layout/radial1"/>
    <dgm:cxn modelId="{B89F4AAC-7089-489C-AEF3-E29D465C6B27}" type="presParOf" srcId="{CCA9EAFC-687A-428E-A7F8-830174E15A45}" destId="{8885342F-24E5-4EE8-8ACE-0C389D75ABB1}" srcOrd="2" destOrd="0" presId="urn:microsoft.com/office/officeart/2005/8/layout/radial1"/>
    <dgm:cxn modelId="{0C3C9738-5D51-43BC-B6DC-A20CD0E45E1A}" type="presParOf" srcId="{CCA9EAFC-687A-428E-A7F8-830174E15A45}" destId="{AFFF9B3D-EF16-458C-8E05-BDFC74A8425A}" srcOrd="3" destOrd="0" presId="urn:microsoft.com/office/officeart/2005/8/layout/radial1"/>
    <dgm:cxn modelId="{7F9B122B-EE44-4D08-96BF-318D3CABCF8B}" type="presParOf" srcId="{AFFF9B3D-EF16-458C-8E05-BDFC74A8425A}" destId="{6020846D-B220-4999-AFFF-60E4371C2D8E}" srcOrd="0" destOrd="0" presId="urn:microsoft.com/office/officeart/2005/8/layout/radial1"/>
    <dgm:cxn modelId="{F5232C32-9BAC-4B3B-ADD2-D2425BE87EAD}" type="presParOf" srcId="{CCA9EAFC-687A-428E-A7F8-830174E15A45}" destId="{FE192B19-64F6-4D51-94CA-836D2DF4C56B}" srcOrd="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C89975C-82DF-4C7E-A84E-0BB6DD18C2C1}"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9457AA1F-098A-4283-B01C-1E70310FB5D6}">
      <dgm:prSet phldrT="[Text]"/>
      <dgm:spPr>
        <a:solidFill>
          <a:srgbClr val="0096D6"/>
        </a:solidFill>
        <a:ln>
          <a:solidFill>
            <a:srgbClr val="0096D6"/>
          </a:solidFill>
        </a:ln>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Costs</a:t>
          </a:r>
        </a:p>
      </dgm:t>
    </dgm:pt>
    <dgm:pt modelId="{F4E6434E-9227-4F0E-B971-0D2E012299AF}" type="parTrans" cxnId="{79CCE9C4-3AFF-4D39-90D6-86BB5AB9A03B}">
      <dgm:prSet/>
      <dgm:spPr/>
      <dgm:t>
        <a:bodyPr/>
        <a:lstStyle/>
        <a:p>
          <a:endParaRPr lang="en-US"/>
        </a:p>
      </dgm:t>
    </dgm:pt>
    <dgm:pt modelId="{A9B01DEA-C27A-43E5-8B71-B34390F08423}" type="sibTrans" cxnId="{79CCE9C4-3AFF-4D39-90D6-86BB5AB9A03B}">
      <dgm:prSet/>
      <dgm:spPr/>
      <dgm:t>
        <a:bodyPr/>
        <a:lstStyle/>
        <a:p>
          <a:endParaRPr lang="en-US"/>
        </a:p>
      </dgm:t>
    </dgm:pt>
    <dgm:pt modelId="{7C577CF6-7503-482A-A538-A8FA62A6A94A}">
      <dgm:prSet phldrT="[Text]"/>
      <dgm:spPr>
        <a:solidFill>
          <a:srgbClr val="0096D6"/>
        </a:solidFill>
        <a:ln>
          <a:solidFill>
            <a:srgbClr val="0096D6"/>
          </a:solidFill>
        </a:ln>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Benefits</a:t>
          </a:r>
        </a:p>
      </dgm:t>
    </dgm:pt>
    <dgm:pt modelId="{1B94400A-DE34-4A72-88F3-3611C7ABB20D}" type="parTrans" cxnId="{E7636B66-CCB2-4EC8-A6E9-B9D02894B91C}">
      <dgm:prSet/>
      <dgm:spPr/>
      <dgm:t>
        <a:bodyPr/>
        <a:lstStyle/>
        <a:p>
          <a:endParaRPr lang="en-US"/>
        </a:p>
      </dgm:t>
    </dgm:pt>
    <dgm:pt modelId="{04A3B7D0-C592-4C2D-B9A9-8AD6B2C0BD14}" type="sibTrans" cxnId="{E7636B66-CCB2-4EC8-A6E9-B9D02894B91C}">
      <dgm:prSet/>
      <dgm:spPr/>
      <dgm:t>
        <a:bodyPr/>
        <a:lstStyle/>
        <a:p>
          <a:endParaRPr lang="en-US"/>
        </a:p>
      </dgm:t>
    </dgm:pt>
    <dgm:pt modelId="{521B618C-7802-4103-A6F1-0FD0EB8A0122}">
      <dgm:prSet phldrT="[Text]"/>
      <dgm:spPr>
        <a:solidFill>
          <a:schemeClr val="bg1">
            <a:alpha val="90000"/>
          </a:schemeClr>
        </a:solidFill>
        <a:ln>
          <a:solidFill>
            <a:schemeClr val="bg1">
              <a:alpha val="90000"/>
            </a:schemeClr>
          </a:solidFill>
        </a:ln>
      </dgm:spPr>
      <dgm:t>
        <a:bodyPr/>
        <a:lstStyle/>
        <a:p>
          <a:r>
            <a:rPr lang="en-US" b="1" dirty="0"/>
            <a:t> </a:t>
          </a:r>
        </a:p>
      </dgm:t>
    </dgm:pt>
    <dgm:pt modelId="{CAAE5246-125A-443F-A02C-761753916854}" type="sibTrans" cxnId="{9B5CB4A9-C6A9-4052-920D-79CA760E9A82}">
      <dgm:prSet/>
      <dgm:spPr/>
      <dgm:t>
        <a:bodyPr/>
        <a:lstStyle/>
        <a:p>
          <a:endParaRPr lang="en-US"/>
        </a:p>
      </dgm:t>
    </dgm:pt>
    <dgm:pt modelId="{251CA42A-F657-4932-8667-7FF170CC3DC9}" type="parTrans" cxnId="{9B5CB4A9-C6A9-4052-920D-79CA760E9A82}">
      <dgm:prSet/>
      <dgm:spPr/>
      <dgm:t>
        <a:bodyPr/>
        <a:lstStyle/>
        <a:p>
          <a:endParaRPr lang="en-US"/>
        </a:p>
      </dgm:t>
    </dgm:pt>
    <dgm:pt modelId="{D920404B-CFFE-4571-A787-544DC5072DEE}">
      <dgm:prSet phldrT="[Text]"/>
      <dgm:spPr>
        <a:solidFill>
          <a:schemeClr val="bg1">
            <a:alpha val="90000"/>
          </a:schemeClr>
        </a:solidFill>
        <a:ln>
          <a:solidFill>
            <a:schemeClr val="bg1">
              <a:alpha val="90000"/>
            </a:schemeClr>
          </a:solidFill>
        </a:ln>
      </dgm:spPr>
      <dgm:t>
        <a:bodyPr/>
        <a:lstStyle/>
        <a:p>
          <a:endParaRPr lang="en-US" b="1" dirty="0"/>
        </a:p>
      </dgm:t>
    </dgm:pt>
    <dgm:pt modelId="{A696E5CE-EDB6-4E56-8175-8A40E0B8D571}" type="parTrans" cxnId="{EE729C8C-C8A1-4CC8-BDC6-E077E60B373D}">
      <dgm:prSet/>
      <dgm:spPr/>
      <dgm:t>
        <a:bodyPr/>
        <a:lstStyle/>
        <a:p>
          <a:endParaRPr lang="en-US"/>
        </a:p>
      </dgm:t>
    </dgm:pt>
    <dgm:pt modelId="{E2E5D6FB-BED8-4BBA-B043-8351E1305101}" type="sibTrans" cxnId="{EE729C8C-C8A1-4CC8-BDC6-E077E60B373D}">
      <dgm:prSet/>
      <dgm:spPr/>
      <dgm:t>
        <a:bodyPr/>
        <a:lstStyle/>
        <a:p>
          <a:endParaRPr lang="en-US"/>
        </a:p>
      </dgm:t>
    </dgm:pt>
    <dgm:pt modelId="{27B0A672-BA4B-4834-B918-B37260F9DBA1}">
      <dgm:prSet phldrT="[Text]"/>
      <dgm:spPr>
        <a:solidFill>
          <a:srgbClr val="0096D6"/>
        </a:solidFill>
        <a:ln>
          <a:solidFill>
            <a:srgbClr val="0096D6"/>
          </a:solidFill>
        </a:ln>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Benefits</a:t>
          </a:r>
        </a:p>
      </dgm:t>
    </dgm:pt>
    <dgm:pt modelId="{310405CA-2121-4407-87CD-E25B06D63C1E}" type="parTrans" cxnId="{06B2339F-3521-4BF1-BDBB-A6C9F79809CF}">
      <dgm:prSet/>
      <dgm:spPr/>
      <dgm:t>
        <a:bodyPr/>
        <a:lstStyle/>
        <a:p>
          <a:endParaRPr lang="en-US"/>
        </a:p>
      </dgm:t>
    </dgm:pt>
    <dgm:pt modelId="{D509C5AD-C4C8-4B45-8E5D-0757CFED15D9}" type="sibTrans" cxnId="{06B2339F-3521-4BF1-BDBB-A6C9F79809CF}">
      <dgm:prSet/>
      <dgm:spPr/>
      <dgm:t>
        <a:bodyPr/>
        <a:lstStyle/>
        <a:p>
          <a:endParaRPr lang="en-US"/>
        </a:p>
      </dgm:t>
    </dgm:pt>
    <dgm:pt modelId="{07877523-9DD3-46C9-B8AA-E05E4724650D}">
      <dgm:prSet phldrT="[Text]"/>
      <dgm:spPr>
        <a:solidFill>
          <a:srgbClr val="0096D6"/>
        </a:solidFill>
        <a:ln>
          <a:solidFill>
            <a:srgbClr val="0096D6"/>
          </a:solidFill>
        </a:ln>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Self-efficacy</a:t>
          </a:r>
        </a:p>
      </dgm:t>
    </dgm:pt>
    <dgm:pt modelId="{45F51222-7885-4EAF-BD1E-279316EC7A10}" type="parTrans" cxnId="{10D7833B-FF5E-4B27-89F6-B944EE99F5E0}">
      <dgm:prSet/>
      <dgm:spPr/>
      <dgm:t>
        <a:bodyPr/>
        <a:lstStyle/>
        <a:p>
          <a:endParaRPr lang="en-US"/>
        </a:p>
      </dgm:t>
    </dgm:pt>
    <dgm:pt modelId="{2F0B7CD5-FD09-474E-AE94-33EC6CA44C86}" type="sibTrans" cxnId="{10D7833B-FF5E-4B27-89F6-B944EE99F5E0}">
      <dgm:prSet/>
      <dgm:spPr/>
      <dgm:t>
        <a:bodyPr/>
        <a:lstStyle/>
        <a:p>
          <a:endParaRPr lang="en-US"/>
        </a:p>
      </dgm:t>
    </dgm:pt>
    <dgm:pt modelId="{CD0C8546-E0FE-4533-9A14-0657947CCC21}">
      <dgm:prSet phldrT="[Text]"/>
      <dgm:spPr>
        <a:solidFill>
          <a:srgbClr val="0096D6"/>
        </a:solidFill>
        <a:ln>
          <a:solidFill>
            <a:srgbClr val="0096D6"/>
          </a:solidFill>
        </a:ln>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Costs</a:t>
          </a:r>
        </a:p>
      </dgm:t>
    </dgm:pt>
    <dgm:pt modelId="{183EBAA4-1D35-42FC-9085-B58BFDAE71CA}" type="parTrans" cxnId="{4FC6C680-7E44-41B0-BAEC-191736623711}">
      <dgm:prSet/>
      <dgm:spPr/>
      <dgm:t>
        <a:bodyPr/>
        <a:lstStyle/>
        <a:p>
          <a:endParaRPr lang="en-US"/>
        </a:p>
      </dgm:t>
    </dgm:pt>
    <dgm:pt modelId="{BC44BF6B-596D-4753-9177-2661E80FEAF5}" type="sibTrans" cxnId="{4FC6C680-7E44-41B0-BAEC-191736623711}">
      <dgm:prSet/>
      <dgm:spPr/>
      <dgm:t>
        <a:bodyPr/>
        <a:lstStyle/>
        <a:p>
          <a:endParaRPr lang="en-US"/>
        </a:p>
      </dgm:t>
    </dgm:pt>
    <dgm:pt modelId="{FA465A41-CC90-446E-9BE6-F9428EDDE6EB}" type="pres">
      <dgm:prSet presAssocID="{1C89975C-82DF-4C7E-A84E-0BB6DD18C2C1}" presName="outerComposite" presStyleCnt="0">
        <dgm:presLayoutVars>
          <dgm:chMax val="2"/>
          <dgm:animLvl val="lvl"/>
          <dgm:resizeHandles val="exact"/>
        </dgm:presLayoutVars>
      </dgm:prSet>
      <dgm:spPr/>
    </dgm:pt>
    <dgm:pt modelId="{12F892B0-19F4-45C9-8804-DE3C9D50AF23}" type="pres">
      <dgm:prSet presAssocID="{1C89975C-82DF-4C7E-A84E-0BB6DD18C2C1}" presName="dummyMaxCanvas" presStyleCnt="0"/>
      <dgm:spPr/>
    </dgm:pt>
    <dgm:pt modelId="{2792A908-2F71-44F9-BCAF-164240B8F288}" type="pres">
      <dgm:prSet presAssocID="{1C89975C-82DF-4C7E-A84E-0BB6DD18C2C1}" presName="parentComposite" presStyleCnt="0"/>
      <dgm:spPr/>
    </dgm:pt>
    <dgm:pt modelId="{11503BC9-7B10-4A7D-86AD-A636813D3BB5}" type="pres">
      <dgm:prSet presAssocID="{1C89975C-82DF-4C7E-A84E-0BB6DD18C2C1}" presName="parent1" presStyleLbl="alignAccFollowNode1" presStyleIdx="0" presStyleCnt="4">
        <dgm:presLayoutVars>
          <dgm:chMax val="4"/>
        </dgm:presLayoutVars>
      </dgm:prSet>
      <dgm:spPr/>
    </dgm:pt>
    <dgm:pt modelId="{8B288D19-969F-4A86-99C5-D1E32B0E048C}" type="pres">
      <dgm:prSet presAssocID="{1C89975C-82DF-4C7E-A84E-0BB6DD18C2C1}" presName="parent2" presStyleLbl="alignAccFollowNode1" presStyleIdx="1" presStyleCnt="4">
        <dgm:presLayoutVars>
          <dgm:chMax val="4"/>
        </dgm:presLayoutVars>
      </dgm:prSet>
      <dgm:spPr/>
    </dgm:pt>
    <dgm:pt modelId="{4BCB28B6-F95A-41EE-9CED-217C6E22AF9E}" type="pres">
      <dgm:prSet presAssocID="{1C89975C-82DF-4C7E-A84E-0BB6DD18C2C1}" presName="childrenComposite" presStyleCnt="0"/>
      <dgm:spPr/>
    </dgm:pt>
    <dgm:pt modelId="{9C1431A8-503F-452F-A1E9-B0861A411FCE}" type="pres">
      <dgm:prSet presAssocID="{1C89975C-82DF-4C7E-A84E-0BB6DD18C2C1}" presName="dummyMaxCanvas_ChildArea" presStyleCnt="0"/>
      <dgm:spPr/>
    </dgm:pt>
    <dgm:pt modelId="{1FA2346B-6ABA-4FA9-B20C-53BB9C608141}" type="pres">
      <dgm:prSet presAssocID="{1C89975C-82DF-4C7E-A84E-0BB6DD18C2C1}" presName="fulcrum" presStyleLbl="alignAccFollowNode1" presStyleIdx="2" presStyleCnt="4"/>
      <dgm:spPr/>
    </dgm:pt>
    <dgm:pt modelId="{2BC71B17-3976-4F5C-9047-2C0406FD77B4}" type="pres">
      <dgm:prSet presAssocID="{1C89975C-82DF-4C7E-A84E-0BB6DD18C2C1}" presName="balance_23" presStyleLbl="alignAccFollowNode1" presStyleIdx="3" presStyleCnt="4">
        <dgm:presLayoutVars>
          <dgm:bulletEnabled val="1"/>
        </dgm:presLayoutVars>
      </dgm:prSet>
      <dgm:spPr/>
    </dgm:pt>
    <dgm:pt modelId="{2C5E8E9D-7B28-404B-AB1D-78A9C0F4E5B1}" type="pres">
      <dgm:prSet presAssocID="{1C89975C-82DF-4C7E-A84E-0BB6DD18C2C1}" presName="right_23_1" presStyleLbl="node1" presStyleIdx="0" presStyleCnt="5">
        <dgm:presLayoutVars>
          <dgm:bulletEnabled val="1"/>
        </dgm:presLayoutVars>
      </dgm:prSet>
      <dgm:spPr/>
    </dgm:pt>
    <dgm:pt modelId="{DC830D68-E592-4206-9A88-B43BD586EA15}" type="pres">
      <dgm:prSet presAssocID="{1C89975C-82DF-4C7E-A84E-0BB6DD18C2C1}" presName="right_23_2" presStyleLbl="node1" presStyleIdx="1" presStyleCnt="5">
        <dgm:presLayoutVars>
          <dgm:bulletEnabled val="1"/>
        </dgm:presLayoutVars>
      </dgm:prSet>
      <dgm:spPr/>
    </dgm:pt>
    <dgm:pt modelId="{CAE9DEA3-0B5E-40C4-992E-052F496B09E8}" type="pres">
      <dgm:prSet presAssocID="{1C89975C-82DF-4C7E-A84E-0BB6DD18C2C1}" presName="right_23_3" presStyleLbl="node1" presStyleIdx="2" presStyleCnt="5">
        <dgm:presLayoutVars>
          <dgm:bulletEnabled val="1"/>
        </dgm:presLayoutVars>
      </dgm:prSet>
      <dgm:spPr/>
    </dgm:pt>
    <dgm:pt modelId="{B45C5868-BF99-453D-816A-182C6FA5F478}" type="pres">
      <dgm:prSet presAssocID="{1C89975C-82DF-4C7E-A84E-0BB6DD18C2C1}" presName="left_23_1" presStyleLbl="node1" presStyleIdx="3" presStyleCnt="5">
        <dgm:presLayoutVars>
          <dgm:bulletEnabled val="1"/>
        </dgm:presLayoutVars>
      </dgm:prSet>
      <dgm:spPr>
        <a:solidFill>
          <a:srgbClr val="0096D6"/>
        </a:solidFill>
        <a:ln>
          <a:solidFill>
            <a:srgbClr val="0096D6"/>
          </a:solidFill>
        </a:ln>
      </dgm:spPr>
    </dgm:pt>
    <dgm:pt modelId="{A3BB01BE-62EF-4735-8EA6-BF669117219A}" type="pres">
      <dgm:prSet presAssocID="{1C89975C-82DF-4C7E-A84E-0BB6DD18C2C1}" presName="left_23_2" presStyleLbl="node1" presStyleIdx="4" presStyleCnt="5">
        <dgm:presLayoutVars>
          <dgm:bulletEnabled val="1"/>
        </dgm:presLayoutVars>
      </dgm:prSet>
      <dgm:spPr/>
    </dgm:pt>
  </dgm:ptLst>
  <dgm:cxnLst>
    <dgm:cxn modelId="{23250618-E8E8-4D18-8481-82043874E599}" type="presOf" srcId="{CD0C8546-E0FE-4533-9A14-0657947CCC21}" destId="{B45C5868-BF99-453D-816A-182C6FA5F478}" srcOrd="0" destOrd="0" presId="urn:microsoft.com/office/officeart/2005/8/layout/balance1"/>
    <dgm:cxn modelId="{10D7833B-FF5E-4B27-89F6-B944EE99F5E0}" srcId="{D920404B-CFFE-4571-A787-544DC5072DEE}" destId="{07877523-9DD3-46C9-B8AA-E05E4724650D}" srcOrd="2" destOrd="0" parTransId="{45F51222-7885-4EAF-BD1E-279316EC7A10}" sibTransId="{2F0B7CD5-FD09-474E-AE94-33EC6CA44C86}"/>
    <dgm:cxn modelId="{E7636B66-CCB2-4EC8-A6E9-B9D02894B91C}" srcId="{D920404B-CFFE-4571-A787-544DC5072DEE}" destId="{7C577CF6-7503-482A-A538-A8FA62A6A94A}" srcOrd="0" destOrd="0" parTransId="{1B94400A-DE34-4A72-88F3-3611C7ABB20D}" sibTransId="{04A3B7D0-C592-4C2D-B9A9-8AD6B2C0BD14}"/>
    <dgm:cxn modelId="{3A694168-C247-4AA8-BF53-17FA4A5F873D}" type="presOf" srcId="{521B618C-7802-4103-A6F1-0FD0EB8A0122}" destId="{11503BC9-7B10-4A7D-86AD-A636813D3BB5}" srcOrd="0" destOrd="0" presId="urn:microsoft.com/office/officeart/2005/8/layout/balance1"/>
    <dgm:cxn modelId="{F7E47D6A-54F5-4F18-9F3F-0277FE363B0D}" type="presOf" srcId="{1C89975C-82DF-4C7E-A84E-0BB6DD18C2C1}" destId="{FA465A41-CC90-446E-9BE6-F9428EDDE6EB}" srcOrd="0" destOrd="0" presId="urn:microsoft.com/office/officeart/2005/8/layout/balance1"/>
    <dgm:cxn modelId="{64AE3F7C-D4E0-44BA-B471-6B5102D69B40}" type="presOf" srcId="{D920404B-CFFE-4571-A787-544DC5072DEE}" destId="{8B288D19-969F-4A86-99C5-D1E32B0E048C}" srcOrd="0" destOrd="0" presId="urn:microsoft.com/office/officeart/2005/8/layout/balance1"/>
    <dgm:cxn modelId="{4FC6C680-7E44-41B0-BAEC-191736623711}" srcId="{521B618C-7802-4103-A6F1-0FD0EB8A0122}" destId="{CD0C8546-E0FE-4533-9A14-0657947CCC21}" srcOrd="0" destOrd="0" parTransId="{183EBAA4-1D35-42FC-9085-B58BFDAE71CA}" sibTransId="{BC44BF6B-596D-4753-9177-2661E80FEAF5}"/>
    <dgm:cxn modelId="{EE729C8C-C8A1-4CC8-BDC6-E077E60B373D}" srcId="{1C89975C-82DF-4C7E-A84E-0BB6DD18C2C1}" destId="{D920404B-CFFE-4571-A787-544DC5072DEE}" srcOrd="1" destOrd="0" parTransId="{A696E5CE-EDB6-4E56-8175-8A40E0B8D571}" sibTransId="{E2E5D6FB-BED8-4BBA-B043-8351E1305101}"/>
    <dgm:cxn modelId="{08EBAC9A-0BB6-4F33-B47D-F3E9F47E7028}" type="presOf" srcId="{07877523-9DD3-46C9-B8AA-E05E4724650D}" destId="{CAE9DEA3-0B5E-40C4-992E-052F496B09E8}" srcOrd="0" destOrd="0" presId="urn:microsoft.com/office/officeart/2005/8/layout/balance1"/>
    <dgm:cxn modelId="{06B2339F-3521-4BF1-BDBB-A6C9F79809CF}" srcId="{D920404B-CFFE-4571-A787-544DC5072DEE}" destId="{27B0A672-BA4B-4834-B918-B37260F9DBA1}" srcOrd="1" destOrd="0" parTransId="{310405CA-2121-4407-87CD-E25B06D63C1E}" sibTransId="{D509C5AD-C4C8-4B45-8E5D-0757CFED15D9}"/>
    <dgm:cxn modelId="{9B5CB4A9-C6A9-4052-920D-79CA760E9A82}" srcId="{1C89975C-82DF-4C7E-A84E-0BB6DD18C2C1}" destId="{521B618C-7802-4103-A6F1-0FD0EB8A0122}" srcOrd="0" destOrd="0" parTransId="{251CA42A-F657-4932-8667-7FF170CC3DC9}" sibTransId="{CAAE5246-125A-443F-A02C-761753916854}"/>
    <dgm:cxn modelId="{02E4EEB3-13A8-4E7D-ACD6-F2526B17CFDD}" type="presOf" srcId="{27B0A672-BA4B-4834-B918-B37260F9DBA1}" destId="{DC830D68-E592-4206-9A88-B43BD586EA15}" srcOrd="0" destOrd="0" presId="urn:microsoft.com/office/officeart/2005/8/layout/balance1"/>
    <dgm:cxn modelId="{4EAEB4C3-3E1C-4153-815D-6515F0B64608}" type="presOf" srcId="{9457AA1F-098A-4283-B01C-1E70310FB5D6}" destId="{A3BB01BE-62EF-4735-8EA6-BF669117219A}" srcOrd="0" destOrd="0" presId="urn:microsoft.com/office/officeart/2005/8/layout/balance1"/>
    <dgm:cxn modelId="{79CCE9C4-3AFF-4D39-90D6-86BB5AB9A03B}" srcId="{521B618C-7802-4103-A6F1-0FD0EB8A0122}" destId="{9457AA1F-098A-4283-B01C-1E70310FB5D6}" srcOrd="1" destOrd="0" parTransId="{F4E6434E-9227-4F0E-B971-0D2E012299AF}" sibTransId="{A9B01DEA-C27A-43E5-8B71-B34390F08423}"/>
    <dgm:cxn modelId="{496117E9-08F9-444D-AEA9-8E37D92F7603}" type="presOf" srcId="{7C577CF6-7503-482A-A538-A8FA62A6A94A}" destId="{2C5E8E9D-7B28-404B-AB1D-78A9C0F4E5B1}" srcOrd="0" destOrd="0" presId="urn:microsoft.com/office/officeart/2005/8/layout/balance1"/>
    <dgm:cxn modelId="{54EFC96C-05CE-480F-BF64-15D5D4876F24}" type="presParOf" srcId="{FA465A41-CC90-446E-9BE6-F9428EDDE6EB}" destId="{12F892B0-19F4-45C9-8804-DE3C9D50AF23}" srcOrd="0" destOrd="0" presId="urn:microsoft.com/office/officeart/2005/8/layout/balance1"/>
    <dgm:cxn modelId="{320AB4AC-55D1-464B-857C-0553F559F666}" type="presParOf" srcId="{FA465A41-CC90-446E-9BE6-F9428EDDE6EB}" destId="{2792A908-2F71-44F9-BCAF-164240B8F288}" srcOrd="1" destOrd="0" presId="urn:microsoft.com/office/officeart/2005/8/layout/balance1"/>
    <dgm:cxn modelId="{C232D3A9-726B-4988-8FC0-B6BCA8FF9BDC}" type="presParOf" srcId="{2792A908-2F71-44F9-BCAF-164240B8F288}" destId="{11503BC9-7B10-4A7D-86AD-A636813D3BB5}" srcOrd="0" destOrd="0" presId="urn:microsoft.com/office/officeart/2005/8/layout/balance1"/>
    <dgm:cxn modelId="{67CDD701-920B-4DDC-83C4-2DDB6E338A75}" type="presParOf" srcId="{2792A908-2F71-44F9-BCAF-164240B8F288}" destId="{8B288D19-969F-4A86-99C5-D1E32B0E048C}" srcOrd="1" destOrd="0" presId="urn:microsoft.com/office/officeart/2005/8/layout/balance1"/>
    <dgm:cxn modelId="{0A795886-D0B5-4D49-856B-9C1F36F559C7}" type="presParOf" srcId="{FA465A41-CC90-446E-9BE6-F9428EDDE6EB}" destId="{4BCB28B6-F95A-41EE-9CED-217C6E22AF9E}" srcOrd="2" destOrd="0" presId="urn:microsoft.com/office/officeart/2005/8/layout/balance1"/>
    <dgm:cxn modelId="{727F55CD-E64F-4FF9-AC02-0D5FA1ACDE88}" type="presParOf" srcId="{4BCB28B6-F95A-41EE-9CED-217C6E22AF9E}" destId="{9C1431A8-503F-452F-A1E9-B0861A411FCE}" srcOrd="0" destOrd="0" presId="urn:microsoft.com/office/officeart/2005/8/layout/balance1"/>
    <dgm:cxn modelId="{83E2890A-34D2-4748-8EDB-4BF32275F37C}" type="presParOf" srcId="{4BCB28B6-F95A-41EE-9CED-217C6E22AF9E}" destId="{1FA2346B-6ABA-4FA9-B20C-53BB9C608141}" srcOrd="1" destOrd="0" presId="urn:microsoft.com/office/officeart/2005/8/layout/balance1"/>
    <dgm:cxn modelId="{90A405BB-C196-4A20-A68F-5EF054C85815}" type="presParOf" srcId="{4BCB28B6-F95A-41EE-9CED-217C6E22AF9E}" destId="{2BC71B17-3976-4F5C-9047-2C0406FD77B4}" srcOrd="2" destOrd="0" presId="urn:microsoft.com/office/officeart/2005/8/layout/balance1"/>
    <dgm:cxn modelId="{982C84C9-E0B5-4D3D-8592-C898F2B14E40}" type="presParOf" srcId="{4BCB28B6-F95A-41EE-9CED-217C6E22AF9E}" destId="{2C5E8E9D-7B28-404B-AB1D-78A9C0F4E5B1}" srcOrd="3" destOrd="0" presId="urn:microsoft.com/office/officeart/2005/8/layout/balance1"/>
    <dgm:cxn modelId="{62FF8A2A-4D9C-4C53-A479-3A58254437D5}" type="presParOf" srcId="{4BCB28B6-F95A-41EE-9CED-217C6E22AF9E}" destId="{DC830D68-E592-4206-9A88-B43BD586EA15}" srcOrd="4" destOrd="0" presId="urn:microsoft.com/office/officeart/2005/8/layout/balance1"/>
    <dgm:cxn modelId="{7FBB5098-3885-421B-B38C-CEE56FE4774C}" type="presParOf" srcId="{4BCB28B6-F95A-41EE-9CED-217C6E22AF9E}" destId="{CAE9DEA3-0B5E-40C4-992E-052F496B09E8}" srcOrd="5" destOrd="0" presId="urn:microsoft.com/office/officeart/2005/8/layout/balance1"/>
    <dgm:cxn modelId="{89858A2F-E04F-45C2-B3A2-3A231E99E4A6}" type="presParOf" srcId="{4BCB28B6-F95A-41EE-9CED-217C6E22AF9E}" destId="{B45C5868-BF99-453D-816A-182C6FA5F478}" srcOrd="6" destOrd="0" presId="urn:microsoft.com/office/officeart/2005/8/layout/balance1"/>
    <dgm:cxn modelId="{E6C0D337-4A24-4E78-9282-CC61747F9BE2}" type="presParOf" srcId="{4BCB28B6-F95A-41EE-9CED-217C6E22AF9E}" destId="{A3BB01BE-62EF-4735-8EA6-BF669117219A}"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8FC7A38-F59C-489F-B3BE-FCDE1B75AE21}" type="doc">
      <dgm:prSet loTypeId="urn:microsoft.com/office/officeart/2005/8/layout/cycle5" loCatId="cycle" qsTypeId="urn:microsoft.com/office/officeart/2005/8/quickstyle/3d1" qsCatId="3D" csTypeId="urn:microsoft.com/office/officeart/2005/8/colors/accent1_2" csCatId="accent1" phldr="1"/>
      <dgm:spPr/>
      <dgm:t>
        <a:bodyPr/>
        <a:lstStyle/>
        <a:p>
          <a:endParaRPr lang="en-US"/>
        </a:p>
      </dgm:t>
    </dgm:pt>
    <dgm:pt modelId="{4947B187-DAE4-4F79-96DC-732BC25EE68D}">
      <dgm:prSet phldrT="[Text]" custT="1"/>
      <dgm:spPr>
        <a:solidFill>
          <a:srgbClr val="0096D6"/>
        </a:solidFill>
        <a:scene3d>
          <a:camera prst="orthographicFront"/>
          <a:lightRig rig="flat" dir="t"/>
        </a:scene3d>
        <a:sp3d prstMaterial="plastic">
          <a:bevelB w="88900" h="31750" prst="angle"/>
        </a:sp3d>
      </dgm:spPr>
      <dgm:t>
        <a:bodyPr/>
        <a:lstStyle/>
        <a:p>
          <a:r>
            <a:rPr lang="en-US" sz="1500" b="1" dirty="0" err="1">
              <a:latin typeface="Verdana" panose="020B0604030504040204" pitchFamily="34" charset="0"/>
              <a:ea typeface="Verdana" panose="020B0604030504040204" pitchFamily="34" charset="0"/>
              <a:cs typeface="Verdana" panose="020B0604030504040204" pitchFamily="34" charset="0"/>
            </a:rPr>
            <a:t>Precontemplation</a:t>
          </a:r>
          <a:endParaRPr lang="en-US" sz="1500" b="1" dirty="0">
            <a:latin typeface="Verdana" panose="020B0604030504040204" pitchFamily="34" charset="0"/>
            <a:ea typeface="Verdana" panose="020B0604030504040204" pitchFamily="34" charset="0"/>
            <a:cs typeface="Verdana" panose="020B0604030504040204" pitchFamily="34" charset="0"/>
          </a:endParaRPr>
        </a:p>
      </dgm:t>
    </dgm:pt>
    <dgm:pt modelId="{A25360A0-2547-4CC2-A34F-C664CD5D49F7}" type="parTrans" cxnId="{0B9A3668-2FBE-4DFB-B021-7F34AA407298}">
      <dgm:prSet/>
      <dgm:spPr/>
      <dgm:t>
        <a:bodyPr/>
        <a:lstStyle/>
        <a:p>
          <a:endParaRPr lang="en-US" sz="1500"/>
        </a:p>
      </dgm:t>
    </dgm:pt>
    <dgm:pt modelId="{550BA4C1-9C99-4419-A41A-2730E123C020}" type="sibTrans" cxnId="{0B9A3668-2FBE-4DFB-B021-7F34AA407298}">
      <dgm:prSet/>
      <dgm:spPr>
        <a:ln>
          <a:solidFill>
            <a:srgbClr val="004065"/>
          </a:solidFill>
        </a:ln>
      </dgm:spPr>
      <dgm:t>
        <a:bodyPr/>
        <a:lstStyle/>
        <a:p>
          <a:endParaRPr lang="en-US" sz="1500"/>
        </a:p>
      </dgm:t>
    </dgm:pt>
    <dgm:pt modelId="{50E38217-3913-42E8-B530-A5D787536E67}">
      <dgm:prSet phldrT="[Text]" custT="1"/>
      <dgm:spPr>
        <a:solidFill>
          <a:srgbClr val="0096D6"/>
        </a:solidFill>
        <a:scene3d>
          <a:camera prst="orthographicFront"/>
          <a:lightRig rig="flat" dir="t"/>
        </a:scene3d>
        <a:sp3d prstMaterial="plastic">
          <a:bevelB w="88900" h="31750" prst="angle"/>
        </a:sp3d>
      </dgm:spPr>
      <dgm:t>
        <a:bodyPr/>
        <a:lstStyle/>
        <a:p>
          <a:r>
            <a:rPr lang="en-US" sz="1500" b="1" dirty="0">
              <a:latin typeface="Verdana" panose="020B0604030504040204" pitchFamily="34" charset="0"/>
              <a:ea typeface="Verdana" panose="020B0604030504040204" pitchFamily="34" charset="0"/>
              <a:cs typeface="Verdana" panose="020B0604030504040204" pitchFamily="34" charset="0"/>
            </a:rPr>
            <a:t>Contemplation</a:t>
          </a:r>
        </a:p>
      </dgm:t>
    </dgm:pt>
    <dgm:pt modelId="{1886ACC1-FE3D-412F-8D57-7C6FEB36CA23}" type="parTrans" cxnId="{58B4B16D-37C5-4DE9-A1CD-FAAD555F4178}">
      <dgm:prSet/>
      <dgm:spPr/>
      <dgm:t>
        <a:bodyPr/>
        <a:lstStyle/>
        <a:p>
          <a:endParaRPr lang="en-US" sz="1500"/>
        </a:p>
      </dgm:t>
    </dgm:pt>
    <dgm:pt modelId="{9B3A9E37-ACDD-4C63-A266-B74AA4FCBFA5}" type="sibTrans" cxnId="{58B4B16D-37C5-4DE9-A1CD-FAAD555F4178}">
      <dgm:prSet/>
      <dgm:spPr>
        <a:ln>
          <a:solidFill>
            <a:srgbClr val="004065"/>
          </a:solidFill>
        </a:ln>
      </dgm:spPr>
      <dgm:t>
        <a:bodyPr/>
        <a:lstStyle/>
        <a:p>
          <a:endParaRPr lang="en-US" sz="1500"/>
        </a:p>
      </dgm:t>
    </dgm:pt>
    <dgm:pt modelId="{F13096F7-CF31-4E55-B709-B535AD7477E6}">
      <dgm:prSet phldrT="[Text]" custT="1"/>
      <dgm:spPr>
        <a:solidFill>
          <a:srgbClr val="0096D6"/>
        </a:solidFill>
        <a:scene3d>
          <a:camera prst="orthographicFront"/>
          <a:lightRig rig="flat" dir="t"/>
        </a:scene3d>
        <a:sp3d prstMaterial="plastic">
          <a:bevelB w="88900" h="31750" prst="angle"/>
        </a:sp3d>
      </dgm:spPr>
      <dgm:t>
        <a:bodyPr/>
        <a:lstStyle/>
        <a:p>
          <a:r>
            <a:rPr lang="en-US" sz="1500" b="1" dirty="0">
              <a:latin typeface="Verdana" panose="020B0604030504040204" pitchFamily="34" charset="0"/>
              <a:ea typeface="Verdana" panose="020B0604030504040204" pitchFamily="34" charset="0"/>
              <a:cs typeface="Verdana" panose="020B0604030504040204" pitchFamily="34" charset="0"/>
            </a:rPr>
            <a:t>Preparation</a:t>
          </a:r>
        </a:p>
      </dgm:t>
    </dgm:pt>
    <dgm:pt modelId="{FA1B51BE-4C21-4906-AABD-025958EC9762}" type="parTrans" cxnId="{F3ACD844-BBFF-4521-B2E1-60BB62C6934C}">
      <dgm:prSet/>
      <dgm:spPr/>
      <dgm:t>
        <a:bodyPr/>
        <a:lstStyle/>
        <a:p>
          <a:endParaRPr lang="en-US" sz="1500"/>
        </a:p>
      </dgm:t>
    </dgm:pt>
    <dgm:pt modelId="{30CC27DF-7DAA-4057-A025-387CF37B995F}" type="sibTrans" cxnId="{F3ACD844-BBFF-4521-B2E1-60BB62C6934C}">
      <dgm:prSet/>
      <dgm:spPr>
        <a:ln>
          <a:solidFill>
            <a:srgbClr val="004065"/>
          </a:solidFill>
        </a:ln>
      </dgm:spPr>
      <dgm:t>
        <a:bodyPr/>
        <a:lstStyle/>
        <a:p>
          <a:endParaRPr lang="en-US" sz="1500"/>
        </a:p>
      </dgm:t>
    </dgm:pt>
    <dgm:pt modelId="{B28ED019-DFB7-42AF-8196-90F320D067DA}">
      <dgm:prSet phldrT="[Text]" custT="1"/>
      <dgm:spPr>
        <a:solidFill>
          <a:srgbClr val="0096D6"/>
        </a:solidFill>
        <a:scene3d>
          <a:camera prst="orthographicFront"/>
          <a:lightRig rig="flat" dir="t"/>
        </a:scene3d>
        <a:sp3d prstMaterial="plastic">
          <a:bevelB w="88900" h="31750" prst="angle"/>
        </a:sp3d>
      </dgm:spPr>
      <dgm:t>
        <a:bodyPr/>
        <a:lstStyle/>
        <a:p>
          <a:r>
            <a:rPr lang="en-US" sz="1500" b="1" dirty="0">
              <a:latin typeface="Verdana" panose="020B0604030504040204" pitchFamily="34" charset="0"/>
              <a:ea typeface="Verdana" panose="020B0604030504040204" pitchFamily="34" charset="0"/>
              <a:cs typeface="Verdana" panose="020B0604030504040204" pitchFamily="34" charset="0"/>
            </a:rPr>
            <a:t>Action</a:t>
          </a:r>
        </a:p>
      </dgm:t>
    </dgm:pt>
    <dgm:pt modelId="{CD72C9D8-8FFB-4C1F-B3E7-95958263957F}" type="parTrans" cxnId="{A3CE99F5-F980-4886-9749-9CA7FC7F0425}">
      <dgm:prSet/>
      <dgm:spPr/>
      <dgm:t>
        <a:bodyPr/>
        <a:lstStyle/>
        <a:p>
          <a:endParaRPr lang="en-US" sz="1500"/>
        </a:p>
      </dgm:t>
    </dgm:pt>
    <dgm:pt modelId="{6D8545B9-72E6-4794-920B-232984E0FFF4}" type="sibTrans" cxnId="{A3CE99F5-F980-4886-9749-9CA7FC7F0425}">
      <dgm:prSet/>
      <dgm:spPr>
        <a:ln>
          <a:solidFill>
            <a:srgbClr val="004065"/>
          </a:solidFill>
        </a:ln>
      </dgm:spPr>
      <dgm:t>
        <a:bodyPr/>
        <a:lstStyle/>
        <a:p>
          <a:endParaRPr lang="en-US" sz="1500"/>
        </a:p>
      </dgm:t>
    </dgm:pt>
    <dgm:pt modelId="{E016949B-C202-42F3-84EE-2DB3BC0D13ED}">
      <dgm:prSet phldrT="[Text]" custT="1"/>
      <dgm:spPr>
        <a:solidFill>
          <a:srgbClr val="0096D6"/>
        </a:solidFill>
        <a:scene3d>
          <a:camera prst="orthographicFront"/>
          <a:lightRig rig="flat" dir="t"/>
        </a:scene3d>
        <a:sp3d prstMaterial="plastic">
          <a:bevelB w="88900" h="31750" prst="angle"/>
        </a:sp3d>
      </dgm:spPr>
      <dgm:t>
        <a:bodyPr/>
        <a:lstStyle/>
        <a:p>
          <a:r>
            <a:rPr lang="en-US" sz="1500" b="1" dirty="0">
              <a:latin typeface="Verdana" panose="020B0604030504040204" pitchFamily="34" charset="0"/>
              <a:ea typeface="Verdana" panose="020B0604030504040204" pitchFamily="34" charset="0"/>
              <a:cs typeface="Verdana" panose="020B0604030504040204" pitchFamily="34" charset="0"/>
            </a:rPr>
            <a:t>Maintenance</a:t>
          </a:r>
        </a:p>
      </dgm:t>
    </dgm:pt>
    <dgm:pt modelId="{995EB066-ADD7-42CB-8273-5F6374B02B9B}" type="parTrans" cxnId="{0713016D-AA1C-4E3F-B744-49027119469F}">
      <dgm:prSet/>
      <dgm:spPr/>
      <dgm:t>
        <a:bodyPr/>
        <a:lstStyle/>
        <a:p>
          <a:endParaRPr lang="en-US" sz="1500"/>
        </a:p>
      </dgm:t>
    </dgm:pt>
    <dgm:pt modelId="{4FF85D54-B6DA-49A5-B9FE-918B16F9456D}" type="sibTrans" cxnId="{0713016D-AA1C-4E3F-B744-49027119469F}">
      <dgm:prSet/>
      <dgm:spPr>
        <a:ln>
          <a:solidFill>
            <a:srgbClr val="004065"/>
          </a:solidFill>
        </a:ln>
      </dgm:spPr>
      <dgm:t>
        <a:bodyPr/>
        <a:lstStyle/>
        <a:p>
          <a:endParaRPr lang="en-US" sz="1500"/>
        </a:p>
      </dgm:t>
    </dgm:pt>
    <dgm:pt modelId="{5B8BFA76-C5A2-4A70-B932-9BDCC78F5FA7}" type="pres">
      <dgm:prSet presAssocID="{68FC7A38-F59C-489F-B3BE-FCDE1B75AE21}" presName="cycle" presStyleCnt="0">
        <dgm:presLayoutVars>
          <dgm:dir/>
          <dgm:resizeHandles val="exact"/>
        </dgm:presLayoutVars>
      </dgm:prSet>
      <dgm:spPr/>
    </dgm:pt>
    <dgm:pt modelId="{36A8AE83-3048-4179-9EC9-5ABA516DA6D4}" type="pres">
      <dgm:prSet presAssocID="{4947B187-DAE4-4F79-96DC-732BC25EE68D}" presName="node" presStyleLbl="node1" presStyleIdx="0" presStyleCnt="5" custScaleX="137915" custScaleY="115450">
        <dgm:presLayoutVars>
          <dgm:bulletEnabled val="1"/>
        </dgm:presLayoutVars>
      </dgm:prSet>
      <dgm:spPr/>
    </dgm:pt>
    <dgm:pt modelId="{7CC9C2BF-E12E-4036-929F-706F64828F08}" type="pres">
      <dgm:prSet presAssocID="{4947B187-DAE4-4F79-96DC-732BC25EE68D}" presName="spNode" presStyleCnt="0"/>
      <dgm:spPr/>
    </dgm:pt>
    <dgm:pt modelId="{7D767398-6EA7-4109-A60F-D77B4D6F0AB4}" type="pres">
      <dgm:prSet presAssocID="{550BA4C1-9C99-4419-A41A-2730E123C020}" presName="sibTrans" presStyleLbl="sibTrans1D1" presStyleIdx="0" presStyleCnt="5"/>
      <dgm:spPr/>
    </dgm:pt>
    <dgm:pt modelId="{98691C5F-B336-487E-AB02-3C270DB9661B}" type="pres">
      <dgm:prSet presAssocID="{50E38217-3913-42E8-B530-A5D787536E67}" presName="node" presStyleLbl="node1" presStyleIdx="1" presStyleCnt="5" custScaleX="137915" custScaleY="115450" custRadScaleRad="88017" custRadScaleInc="13558">
        <dgm:presLayoutVars>
          <dgm:bulletEnabled val="1"/>
        </dgm:presLayoutVars>
      </dgm:prSet>
      <dgm:spPr/>
    </dgm:pt>
    <dgm:pt modelId="{16A7F900-6866-48F2-8D38-FE76B9B37A69}" type="pres">
      <dgm:prSet presAssocID="{50E38217-3913-42E8-B530-A5D787536E67}" presName="spNode" presStyleCnt="0"/>
      <dgm:spPr/>
    </dgm:pt>
    <dgm:pt modelId="{78F37F72-E6BE-44F0-A252-3B059727D854}" type="pres">
      <dgm:prSet presAssocID="{9B3A9E37-ACDD-4C63-A266-B74AA4FCBFA5}" presName="sibTrans" presStyleLbl="sibTrans1D1" presStyleIdx="1" presStyleCnt="5"/>
      <dgm:spPr/>
    </dgm:pt>
    <dgm:pt modelId="{142919DC-42C3-41F7-8AE3-B1CDFD88BA31}" type="pres">
      <dgm:prSet presAssocID="{F13096F7-CF31-4E55-B709-B535AD7477E6}" presName="node" presStyleLbl="node1" presStyleIdx="2" presStyleCnt="5" custScaleX="137915" custScaleY="115450" custRadScaleRad="99445" custRadScaleInc="-32031">
        <dgm:presLayoutVars>
          <dgm:bulletEnabled val="1"/>
        </dgm:presLayoutVars>
      </dgm:prSet>
      <dgm:spPr/>
    </dgm:pt>
    <dgm:pt modelId="{04796F3E-3A5F-4BE0-833E-4C6FFCF37989}" type="pres">
      <dgm:prSet presAssocID="{F13096F7-CF31-4E55-B709-B535AD7477E6}" presName="spNode" presStyleCnt="0"/>
      <dgm:spPr/>
    </dgm:pt>
    <dgm:pt modelId="{383F421A-C9EA-48AE-9F95-794BF1A17132}" type="pres">
      <dgm:prSet presAssocID="{30CC27DF-7DAA-4057-A025-387CF37B995F}" presName="sibTrans" presStyleLbl="sibTrans1D1" presStyleIdx="2" presStyleCnt="5"/>
      <dgm:spPr/>
    </dgm:pt>
    <dgm:pt modelId="{DB59081E-E5E4-41F2-A65C-0454C6FF22C7}" type="pres">
      <dgm:prSet presAssocID="{B28ED019-DFB7-42AF-8196-90F320D067DA}" presName="node" presStyleLbl="node1" presStyleIdx="3" presStyleCnt="5" custScaleX="137915" custScaleY="115450" custRadScaleRad="99559" custRadScaleInc="40233">
        <dgm:presLayoutVars>
          <dgm:bulletEnabled val="1"/>
        </dgm:presLayoutVars>
      </dgm:prSet>
      <dgm:spPr/>
    </dgm:pt>
    <dgm:pt modelId="{13F0E110-D432-4FA5-912C-5DF6DC8D3C96}" type="pres">
      <dgm:prSet presAssocID="{B28ED019-DFB7-42AF-8196-90F320D067DA}" presName="spNode" presStyleCnt="0"/>
      <dgm:spPr/>
    </dgm:pt>
    <dgm:pt modelId="{CE2441C7-A3A9-4881-B3F5-BDC62022A175}" type="pres">
      <dgm:prSet presAssocID="{6D8545B9-72E6-4794-920B-232984E0FFF4}" presName="sibTrans" presStyleLbl="sibTrans1D1" presStyleIdx="3" presStyleCnt="5"/>
      <dgm:spPr/>
    </dgm:pt>
    <dgm:pt modelId="{9235D745-8BCB-4CA6-85E9-DCB1D9B5A28D}" type="pres">
      <dgm:prSet presAssocID="{E016949B-C202-42F3-84EE-2DB3BC0D13ED}" presName="node" presStyleLbl="node1" presStyleIdx="4" presStyleCnt="5" custScaleX="137915" custScaleY="115450" custRadScaleRad="98355" custRadScaleInc="-17507">
        <dgm:presLayoutVars>
          <dgm:bulletEnabled val="1"/>
        </dgm:presLayoutVars>
      </dgm:prSet>
      <dgm:spPr/>
    </dgm:pt>
    <dgm:pt modelId="{D8E90549-D5AA-4F58-B3E0-A9F875294CC9}" type="pres">
      <dgm:prSet presAssocID="{E016949B-C202-42F3-84EE-2DB3BC0D13ED}" presName="spNode" presStyleCnt="0"/>
      <dgm:spPr/>
    </dgm:pt>
    <dgm:pt modelId="{67564AE3-D324-4071-ADB7-43E9337198FD}" type="pres">
      <dgm:prSet presAssocID="{4FF85D54-B6DA-49A5-B9FE-918B16F9456D}" presName="sibTrans" presStyleLbl="sibTrans1D1" presStyleIdx="4" presStyleCnt="5"/>
      <dgm:spPr/>
    </dgm:pt>
  </dgm:ptLst>
  <dgm:cxnLst>
    <dgm:cxn modelId="{F3ACD844-BBFF-4521-B2E1-60BB62C6934C}" srcId="{68FC7A38-F59C-489F-B3BE-FCDE1B75AE21}" destId="{F13096F7-CF31-4E55-B709-B535AD7477E6}" srcOrd="2" destOrd="0" parTransId="{FA1B51BE-4C21-4906-AABD-025958EC9762}" sibTransId="{30CC27DF-7DAA-4057-A025-387CF37B995F}"/>
    <dgm:cxn modelId="{5E745366-14B7-43E6-8341-2FBCAC8F0095}" type="presOf" srcId="{F13096F7-CF31-4E55-B709-B535AD7477E6}" destId="{142919DC-42C3-41F7-8AE3-B1CDFD88BA31}" srcOrd="0" destOrd="0" presId="urn:microsoft.com/office/officeart/2005/8/layout/cycle5"/>
    <dgm:cxn modelId="{0B9A3668-2FBE-4DFB-B021-7F34AA407298}" srcId="{68FC7A38-F59C-489F-B3BE-FCDE1B75AE21}" destId="{4947B187-DAE4-4F79-96DC-732BC25EE68D}" srcOrd="0" destOrd="0" parTransId="{A25360A0-2547-4CC2-A34F-C664CD5D49F7}" sibTransId="{550BA4C1-9C99-4419-A41A-2730E123C020}"/>
    <dgm:cxn modelId="{0713016D-AA1C-4E3F-B744-49027119469F}" srcId="{68FC7A38-F59C-489F-B3BE-FCDE1B75AE21}" destId="{E016949B-C202-42F3-84EE-2DB3BC0D13ED}" srcOrd="4" destOrd="0" parTransId="{995EB066-ADD7-42CB-8273-5F6374B02B9B}" sibTransId="{4FF85D54-B6DA-49A5-B9FE-918B16F9456D}"/>
    <dgm:cxn modelId="{58B4B16D-37C5-4DE9-A1CD-FAAD555F4178}" srcId="{68FC7A38-F59C-489F-B3BE-FCDE1B75AE21}" destId="{50E38217-3913-42E8-B530-A5D787536E67}" srcOrd="1" destOrd="0" parTransId="{1886ACC1-FE3D-412F-8D57-7C6FEB36CA23}" sibTransId="{9B3A9E37-ACDD-4C63-A266-B74AA4FCBFA5}"/>
    <dgm:cxn modelId="{0456C24D-DF53-43AE-8ADB-48A0CF4A2A1C}" type="presOf" srcId="{4947B187-DAE4-4F79-96DC-732BC25EE68D}" destId="{36A8AE83-3048-4179-9EC9-5ABA516DA6D4}" srcOrd="0" destOrd="0" presId="urn:microsoft.com/office/officeart/2005/8/layout/cycle5"/>
    <dgm:cxn modelId="{3AED7D6F-0A83-475B-B492-0B3DABFCDB1C}" type="presOf" srcId="{6D8545B9-72E6-4794-920B-232984E0FFF4}" destId="{CE2441C7-A3A9-4881-B3F5-BDC62022A175}" srcOrd="0" destOrd="0" presId="urn:microsoft.com/office/officeart/2005/8/layout/cycle5"/>
    <dgm:cxn modelId="{665C5BB2-6689-4BD2-8EF0-9B49611E66E1}" type="presOf" srcId="{9B3A9E37-ACDD-4C63-A266-B74AA4FCBFA5}" destId="{78F37F72-E6BE-44F0-A252-3B059727D854}" srcOrd="0" destOrd="0" presId="urn:microsoft.com/office/officeart/2005/8/layout/cycle5"/>
    <dgm:cxn modelId="{B8C0DEB4-5DFF-4783-AC70-36C2A9823AFF}" type="presOf" srcId="{B28ED019-DFB7-42AF-8196-90F320D067DA}" destId="{DB59081E-E5E4-41F2-A65C-0454C6FF22C7}" srcOrd="0" destOrd="0" presId="urn:microsoft.com/office/officeart/2005/8/layout/cycle5"/>
    <dgm:cxn modelId="{855F6BB6-AE19-45AA-B14F-9E72B93F9D26}" type="presOf" srcId="{550BA4C1-9C99-4419-A41A-2730E123C020}" destId="{7D767398-6EA7-4109-A60F-D77B4D6F0AB4}" srcOrd="0" destOrd="0" presId="urn:microsoft.com/office/officeart/2005/8/layout/cycle5"/>
    <dgm:cxn modelId="{5C58BEBE-925A-4FEC-A577-BF1EB2528E60}" type="presOf" srcId="{68FC7A38-F59C-489F-B3BE-FCDE1B75AE21}" destId="{5B8BFA76-C5A2-4A70-B932-9BDCC78F5FA7}" srcOrd="0" destOrd="0" presId="urn:microsoft.com/office/officeart/2005/8/layout/cycle5"/>
    <dgm:cxn modelId="{E3FEFFCE-82C7-4A5B-A905-F81FEACE5E75}" type="presOf" srcId="{4FF85D54-B6DA-49A5-B9FE-918B16F9456D}" destId="{67564AE3-D324-4071-ADB7-43E9337198FD}" srcOrd="0" destOrd="0" presId="urn:microsoft.com/office/officeart/2005/8/layout/cycle5"/>
    <dgm:cxn modelId="{ABCB63D2-5D41-4303-B9AF-47AA8FFE6892}" type="presOf" srcId="{30CC27DF-7DAA-4057-A025-387CF37B995F}" destId="{383F421A-C9EA-48AE-9F95-794BF1A17132}" srcOrd="0" destOrd="0" presId="urn:microsoft.com/office/officeart/2005/8/layout/cycle5"/>
    <dgm:cxn modelId="{42E9B4EE-3758-4D3E-871D-C04485D7566A}" type="presOf" srcId="{50E38217-3913-42E8-B530-A5D787536E67}" destId="{98691C5F-B336-487E-AB02-3C270DB9661B}" srcOrd="0" destOrd="0" presId="urn:microsoft.com/office/officeart/2005/8/layout/cycle5"/>
    <dgm:cxn modelId="{DEE743F0-B219-4038-85F9-8CF04B24DB61}" type="presOf" srcId="{E016949B-C202-42F3-84EE-2DB3BC0D13ED}" destId="{9235D745-8BCB-4CA6-85E9-DCB1D9B5A28D}" srcOrd="0" destOrd="0" presId="urn:microsoft.com/office/officeart/2005/8/layout/cycle5"/>
    <dgm:cxn modelId="{A3CE99F5-F980-4886-9749-9CA7FC7F0425}" srcId="{68FC7A38-F59C-489F-B3BE-FCDE1B75AE21}" destId="{B28ED019-DFB7-42AF-8196-90F320D067DA}" srcOrd="3" destOrd="0" parTransId="{CD72C9D8-8FFB-4C1F-B3E7-95958263957F}" sibTransId="{6D8545B9-72E6-4794-920B-232984E0FFF4}"/>
    <dgm:cxn modelId="{C7387683-D5D5-4903-8035-BEF74BB58DF5}" type="presParOf" srcId="{5B8BFA76-C5A2-4A70-B932-9BDCC78F5FA7}" destId="{36A8AE83-3048-4179-9EC9-5ABA516DA6D4}" srcOrd="0" destOrd="0" presId="urn:microsoft.com/office/officeart/2005/8/layout/cycle5"/>
    <dgm:cxn modelId="{6F1ECAF9-D81D-48B8-8661-A4CC6D81B40C}" type="presParOf" srcId="{5B8BFA76-C5A2-4A70-B932-9BDCC78F5FA7}" destId="{7CC9C2BF-E12E-4036-929F-706F64828F08}" srcOrd="1" destOrd="0" presId="urn:microsoft.com/office/officeart/2005/8/layout/cycle5"/>
    <dgm:cxn modelId="{3B7FB50B-AC75-40D9-8882-F3E65A412C9C}" type="presParOf" srcId="{5B8BFA76-C5A2-4A70-B932-9BDCC78F5FA7}" destId="{7D767398-6EA7-4109-A60F-D77B4D6F0AB4}" srcOrd="2" destOrd="0" presId="urn:microsoft.com/office/officeart/2005/8/layout/cycle5"/>
    <dgm:cxn modelId="{39889D19-5601-4F79-82BC-E82826112F00}" type="presParOf" srcId="{5B8BFA76-C5A2-4A70-B932-9BDCC78F5FA7}" destId="{98691C5F-B336-487E-AB02-3C270DB9661B}" srcOrd="3" destOrd="0" presId="urn:microsoft.com/office/officeart/2005/8/layout/cycle5"/>
    <dgm:cxn modelId="{4BD65400-E64A-4D01-AA78-B8AE7ADF4193}" type="presParOf" srcId="{5B8BFA76-C5A2-4A70-B932-9BDCC78F5FA7}" destId="{16A7F900-6866-48F2-8D38-FE76B9B37A69}" srcOrd="4" destOrd="0" presId="urn:microsoft.com/office/officeart/2005/8/layout/cycle5"/>
    <dgm:cxn modelId="{49694DEB-E40F-4741-85F2-030D260E21E2}" type="presParOf" srcId="{5B8BFA76-C5A2-4A70-B932-9BDCC78F5FA7}" destId="{78F37F72-E6BE-44F0-A252-3B059727D854}" srcOrd="5" destOrd="0" presId="urn:microsoft.com/office/officeart/2005/8/layout/cycle5"/>
    <dgm:cxn modelId="{FCC659D8-1ED9-4400-A432-6335F7072999}" type="presParOf" srcId="{5B8BFA76-C5A2-4A70-B932-9BDCC78F5FA7}" destId="{142919DC-42C3-41F7-8AE3-B1CDFD88BA31}" srcOrd="6" destOrd="0" presId="urn:microsoft.com/office/officeart/2005/8/layout/cycle5"/>
    <dgm:cxn modelId="{605FD71A-9AD8-4362-BCDA-0DDC8C6C5C81}" type="presParOf" srcId="{5B8BFA76-C5A2-4A70-B932-9BDCC78F5FA7}" destId="{04796F3E-3A5F-4BE0-833E-4C6FFCF37989}" srcOrd="7" destOrd="0" presId="urn:microsoft.com/office/officeart/2005/8/layout/cycle5"/>
    <dgm:cxn modelId="{F951795D-2CD7-4D60-917E-8CF3E1ECB67B}" type="presParOf" srcId="{5B8BFA76-C5A2-4A70-B932-9BDCC78F5FA7}" destId="{383F421A-C9EA-48AE-9F95-794BF1A17132}" srcOrd="8" destOrd="0" presId="urn:microsoft.com/office/officeart/2005/8/layout/cycle5"/>
    <dgm:cxn modelId="{201B2622-DF4F-4B59-90B8-64E30A16E277}" type="presParOf" srcId="{5B8BFA76-C5A2-4A70-B932-9BDCC78F5FA7}" destId="{DB59081E-E5E4-41F2-A65C-0454C6FF22C7}" srcOrd="9" destOrd="0" presId="urn:microsoft.com/office/officeart/2005/8/layout/cycle5"/>
    <dgm:cxn modelId="{B8B0F985-C212-470C-9FD2-24EEF5905BDF}" type="presParOf" srcId="{5B8BFA76-C5A2-4A70-B932-9BDCC78F5FA7}" destId="{13F0E110-D432-4FA5-912C-5DF6DC8D3C96}" srcOrd="10" destOrd="0" presId="urn:microsoft.com/office/officeart/2005/8/layout/cycle5"/>
    <dgm:cxn modelId="{382652AB-29AF-42D9-BEBC-FBC9071C4CA0}" type="presParOf" srcId="{5B8BFA76-C5A2-4A70-B932-9BDCC78F5FA7}" destId="{CE2441C7-A3A9-4881-B3F5-BDC62022A175}" srcOrd="11" destOrd="0" presId="urn:microsoft.com/office/officeart/2005/8/layout/cycle5"/>
    <dgm:cxn modelId="{2F4791F6-B653-4EF8-B342-BC2874CF6696}" type="presParOf" srcId="{5B8BFA76-C5A2-4A70-B932-9BDCC78F5FA7}" destId="{9235D745-8BCB-4CA6-85E9-DCB1D9B5A28D}" srcOrd="12" destOrd="0" presId="urn:microsoft.com/office/officeart/2005/8/layout/cycle5"/>
    <dgm:cxn modelId="{CFD48775-5E38-4A2B-ACB4-64BB86569227}" type="presParOf" srcId="{5B8BFA76-C5A2-4A70-B932-9BDCC78F5FA7}" destId="{D8E90549-D5AA-4F58-B3E0-A9F875294CC9}" srcOrd="13" destOrd="0" presId="urn:microsoft.com/office/officeart/2005/8/layout/cycle5"/>
    <dgm:cxn modelId="{C422B270-E99B-4215-9722-A8A29765BED8}" type="presParOf" srcId="{5B8BFA76-C5A2-4A70-B932-9BDCC78F5FA7}" destId="{67564AE3-D324-4071-ADB7-43E9337198FD}"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21A84A8-6D33-4673-A95C-01E6DA83F676}" type="doc">
      <dgm:prSet loTypeId="urn:microsoft.com/office/officeart/2005/8/layout/process1" loCatId="process" qsTypeId="urn:microsoft.com/office/officeart/2005/8/quickstyle/simple1" qsCatId="simple" csTypeId="urn:microsoft.com/office/officeart/2005/8/colors/accent1_2" csCatId="accent1" phldr="1"/>
      <dgm:spPr/>
    </dgm:pt>
    <dgm:pt modelId="{5833C885-9ACF-4718-9AA7-A6363CF45B5A}">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Phase 1</a:t>
          </a:r>
        </a:p>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D4045610-DD85-4480-AB2E-9DC700749047}" type="parTrans" cxnId="{D5353D0E-1A1B-49F6-9747-9451FF00BB59}">
      <dgm:prSet/>
      <dgm:spPr/>
      <dgm:t>
        <a:bodyPr/>
        <a:lstStyle/>
        <a:p>
          <a:endParaRPr lang="en-US"/>
        </a:p>
      </dgm:t>
    </dgm:pt>
    <dgm:pt modelId="{25E06CFF-729E-4308-AF65-E62104E8431F}" type="sibTrans" cxnId="{D5353D0E-1A1B-49F6-9747-9451FF00BB59}">
      <dgm:prSet/>
      <dgm:spPr/>
      <dgm:t>
        <a:bodyPr/>
        <a:lstStyle/>
        <a:p>
          <a:endParaRPr lang="en-US"/>
        </a:p>
      </dgm:t>
    </dgm:pt>
    <dgm:pt modelId="{B813A8DE-0895-440F-9D30-C9CD844B1CC1}">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Phase 2</a:t>
          </a:r>
        </a:p>
        <a:p>
          <a:r>
            <a:rPr lang="en-US" dirty="0">
              <a:latin typeface="Verdana" panose="020B0604030504040204" pitchFamily="34" charset="0"/>
              <a:ea typeface="Verdana" panose="020B0604030504040204" pitchFamily="34" charset="0"/>
              <a:cs typeface="Verdana" panose="020B0604030504040204" pitchFamily="34" charset="0"/>
            </a:rPr>
            <a:t>Assess Health Issue</a:t>
          </a:r>
        </a:p>
      </dgm:t>
    </dgm:pt>
    <dgm:pt modelId="{D913767B-AA01-4956-9718-40C0F98D3D6D}" type="parTrans" cxnId="{75DEF98E-1294-4EB3-9430-D26D396CD34D}">
      <dgm:prSet/>
      <dgm:spPr/>
      <dgm:t>
        <a:bodyPr/>
        <a:lstStyle/>
        <a:p>
          <a:endParaRPr lang="en-US"/>
        </a:p>
      </dgm:t>
    </dgm:pt>
    <dgm:pt modelId="{C6501E72-8D57-4F4C-9B17-36677231E385}" type="sibTrans" cxnId="{75DEF98E-1294-4EB3-9430-D26D396CD34D}">
      <dgm:prSet/>
      <dgm:spPr/>
      <dgm:t>
        <a:bodyPr/>
        <a:lstStyle/>
        <a:p>
          <a:endParaRPr lang="en-US"/>
        </a:p>
      </dgm:t>
    </dgm:pt>
    <dgm:pt modelId="{8C2305A5-DB72-4307-A08E-FA2CD3423A8D}">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Phase 3</a:t>
          </a:r>
        </a:p>
        <a:p>
          <a:r>
            <a:rPr lang="en-US"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gm:t>
    </dgm:pt>
    <dgm:pt modelId="{23C8376B-E11D-4FBB-BF40-ECCB9C31B82B}" type="parTrans" cxnId="{03BE35D7-2BCA-42BE-B0D4-C1788F107644}">
      <dgm:prSet/>
      <dgm:spPr/>
      <dgm:t>
        <a:bodyPr/>
        <a:lstStyle/>
        <a:p>
          <a:endParaRPr lang="en-US"/>
        </a:p>
      </dgm:t>
    </dgm:pt>
    <dgm:pt modelId="{27C05384-1A15-4A4F-B037-8D5C538A5571}" type="sibTrans" cxnId="{03BE35D7-2BCA-42BE-B0D4-C1788F107644}">
      <dgm:prSet/>
      <dgm:spPr/>
      <dgm:t>
        <a:bodyPr/>
        <a:lstStyle/>
        <a:p>
          <a:endParaRPr lang="en-US"/>
        </a:p>
      </dgm:t>
    </dgm:pt>
    <dgm:pt modelId="{5848ADFE-1008-4480-B074-0FB68EDE1EF2}">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Phase 4</a:t>
          </a:r>
        </a:p>
        <a:p>
          <a:r>
            <a:rPr lang="en-US" dirty="0">
              <a:latin typeface="Verdana" panose="020B0604030504040204" pitchFamily="34" charset="0"/>
              <a:ea typeface="Verdana" panose="020B0604030504040204" pitchFamily="34" charset="0"/>
              <a:cs typeface="Verdana" panose="020B0604030504040204" pitchFamily="34" charset="0"/>
            </a:rPr>
            <a:t>Assess Determinants of Behavior</a:t>
          </a:r>
        </a:p>
      </dgm:t>
    </dgm:pt>
    <dgm:pt modelId="{CBC083F2-E603-4BD4-B228-BE56383B44EC}" type="parTrans" cxnId="{E8823DC1-0884-40F5-8BAC-F4844C1800C9}">
      <dgm:prSet/>
      <dgm:spPr/>
      <dgm:t>
        <a:bodyPr/>
        <a:lstStyle/>
        <a:p>
          <a:endParaRPr lang="en-US"/>
        </a:p>
      </dgm:t>
    </dgm:pt>
    <dgm:pt modelId="{38EB9FFA-2CAE-41B8-BD7D-656D47E9E5D3}" type="sibTrans" cxnId="{E8823DC1-0884-40F5-8BAC-F4844C1800C9}">
      <dgm:prSet/>
      <dgm:spPr/>
      <dgm:t>
        <a:bodyPr/>
        <a:lstStyle/>
        <a:p>
          <a:endParaRPr lang="en-US"/>
        </a:p>
      </dgm:t>
    </dgm:pt>
    <dgm:pt modelId="{A805BC91-17BB-42BF-9F63-6753C8B93E91}" type="pres">
      <dgm:prSet presAssocID="{121A84A8-6D33-4673-A95C-01E6DA83F676}" presName="Name0" presStyleCnt="0">
        <dgm:presLayoutVars>
          <dgm:dir/>
          <dgm:resizeHandles val="exact"/>
        </dgm:presLayoutVars>
      </dgm:prSet>
      <dgm:spPr/>
    </dgm:pt>
    <dgm:pt modelId="{61E34620-738D-40D1-BBF8-B105343189C0}" type="pres">
      <dgm:prSet presAssocID="{5833C885-9ACF-4718-9AA7-A6363CF45B5A}" presName="node" presStyleLbl="node1" presStyleIdx="0" presStyleCnt="4">
        <dgm:presLayoutVars>
          <dgm:bulletEnabled val="1"/>
        </dgm:presLayoutVars>
      </dgm:prSet>
      <dgm:spPr/>
    </dgm:pt>
    <dgm:pt modelId="{148ACFD6-F34D-4C75-B7F1-AC0437F702A6}" type="pres">
      <dgm:prSet presAssocID="{25E06CFF-729E-4308-AF65-E62104E8431F}" presName="sibTrans" presStyleLbl="sibTrans2D1" presStyleIdx="0" presStyleCnt="3"/>
      <dgm:spPr/>
    </dgm:pt>
    <dgm:pt modelId="{E3B8F4E5-A86F-4A84-AE13-1DA4E6ED68D6}" type="pres">
      <dgm:prSet presAssocID="{25E06CFF-729E-4308-AF65-E62104E8431F}" presName="connectorText" presStyleLbl="sibTrans2D1" presStyleIdx="0" presStyleCnt="3"/>
      <dgm:spPr/>
    </dgm:pt>
    <dgm:pt modelId="{9C5D558A-E254-4E30-941A-CE83FC152153}" type="pres">
      <dgm:prSet presAssocID="{B813A8DE-0895-440F-9D30-C9CD844B1CC1}" presName="node" presStyleLbl="node1" presStyleIdx="1" presStyleCnt="4">
        <dgm:presLayoutVars>
          <dgm:bulletEnabled val="1"/>
        </dgm:presLayoutVars>
      </dgm:prSet>
      <dgm:spPr/>
    </dgm:pt>
    <dgm:pt modelId="{0E6B4D27-8FF6-4C54-A973-D8F0A395503B}" type="pres">
      <dgm:prSet presAssocID="{C6501E72-8D57-4F4C-9B17-36677231E385}" presName="sibTrans" presStyleLbl="sibTrans2D1" presStyleIdx="1" presStyleCnt="3"/>
      <dgm:spPr/>
    </dgm:pt>
    <dgm:pt modelId="{6B8F97B3-BD84-4A4C-85D5-863175724732}" type="pres">
      <dgm:prSet presAssocID="{C6501E72-8D57-4F4C-9B17-36677231E385}" presName="connectorText" presStyleLbl="sibTrans2D1" presStyleIdx="1" presStyleCnt="3"/>
      <dgm:spPr/>
    </dgm:pt>
    <dgm:pt modelId="{92E37A20-CFE4-46E4-BA07-1713D0BD8B37}" type="pres">
      <dgm:prSet presAssocID="{8C2305A5-DB72-4307-A08E-FA2CD3423A8D}" presName="node" presStyleLbl="node1" presStyleIdx="2" presStyleCnt="4">
        <dgm:presLayoutVars>
          <dgm:bulletEnabled val="1"/>
        </dgm:presLayoutVars>
      </dgm:prSet>
      <dgm:spPr/>
    </dgm:pt>
    <dgm:pt modelId="{4D748488-EC97-4A49-8153-33736E050C0B}" type="pres">
      <dgm:prSet presAssocID="{27C05384-1A15-4A4F-B037-8D5C538A5571}" presName="sibTrans" presStyleLbl="sibTrans2D1" presStyleIdx="2" presStyleCnt="3"/>
      <dgm:spPr/>
    </dgm:pt>
    <dgm:pt modelId="{58125FB3-DD3C-42AF-9D74-B369AA739D91}" type="pres">
      <dgm:prSet presAssocID="{27C05384-1A15-4A4F-B037-8D5C538A5571}" presName="connectorText" presStyleLbl="sibTrans2D1" presStyleIdx="2" presStyleCnt="3"/>
      <dgm:spPr/>
    </dgm:pt>
    <dgm:pt modelId="{53C4D38B-DAD3-4768-A9B8-1BFEB704B853}" type="pres">
      <dgm:prSet presAssocID="{5848ADFE-1008-4480-B074-0FB68EDE1EF2}" presName="node" presStyleLbl="node1" presStyleIdx="3" presStyleCnt="4">
        <dgm:presLayoutVars>
          <dgm:bulletEnabled val="1"/>
        </dgm:presLayoutVars>
      </dgm:prSet>
      <dgm:spPr/>
    </dgm:pt>
  </dgm:ptLst>
  <dgm:cxnLst>
    <dgm:cxn modelId="{D5353D0E-1A1B-49F6-9747-9451FF00BB59}" srcId="{121A84A8-6D33-4673-A95C-01E6DA83F676}" destId="{5833C885-9ACF-4718-9AA7-A6363CF45B5A}" srcOrd="0" destOrd="0" parTransId="{D4045610-DD85-4480-AB2E-9DC700749047}" sibTransId="{25E06CFF-729E-4308-AF65-E62104E8431F}"/>
    <dgm:cxn modelId="{F140EC41-BB4D-4EF1-B9DB-EC29C9310FB1}" type="presOf" srcId="{121A84A8-6D33-4673-A95C-01E6DA83F676}" destId="{A805BC91-17BB-42BF-9F63-6753C8B93E91}" srcOrd="0" destOrd="0" presId="urn:microsoft.com/office/officeart/2005/8/layout/process1"/>
    <dgm:cxn modelId="{12194369-FCAE-4A31-B610-DA5333C39960}" type="presOf" srcId="{8C2305A5-DB72-4307-A08E-FA2CD3423A8D}" destId="{92E37A20-CFE4-46E4-BA07-1713D0BD8B37}" srcOrd="0" destOrd="0" presId="urn:microsoft.com/office/officeart/2005/8/layout/process1"/>
    <dgm:cxn modelId="{B3257B54-BA4B-4A33-BC01-0998BDCCDCBD}" type="presOf" srcId="{25E06CFF-729E-4308-AF65-E62104E8431F}" destId="{E3B8F4E5-A86F-4A84-AE13-1DA4E6ED68D6}" srcOrd="1" destOrd="0" presId="urn:microsoft.com/office/officeart/2005/8/layout/process1"/>
    <dgm:cxn modelId="{17406881-D311-4FCA-9522-912DA669CF5F}" type="presOf" srcId="{27C05384-1A15-4A4F-B037-8D5C538A5571}" destId="{4D748488-EC97-4A49-8153-33736E050C0B}" srcOrd="0" destOrd="0" presId="urn:microsoft.com/office/officeart/2005/8/layout/process1"/>
    <dgm:cxn modelId="{E5374C8C-1FC2-44E4-A0C0-5F80CF9CC570}" type="presOf" srcId="{5848ADFE-1008-4480-B074-0FB68EDE1EF2}" destId="{53C4D38B-DAD3-4768-A9B8-1BFEB704B853}" srcOrd="0" destOrd="0" presId="urn:microsoft.com/office/officeart/2005/8/layout/process1"/>
    <dgm:cxn modelId="{75DEF98E-1294-4EB3-9430-D26D396CD34D}" srcId="{121A84A8-6D33-4673-A95C-01E6DA83F676}" destId="{B813A8DE-0895-440F-9D30-C9CD844B1CC1}" srcOrd="1" destOrd="0" parTransId="{D913767B-AA01-4956-9718-40C0F98D3D6D}" sibTransId="{C6501E72-8D57-4F4C-9B17-36677231E385}"/>
    <dgm:cxn modelId="{3062F394-0BFF-489E-9FAF-430685507AA6}" type="presOf" srcId="{C6501E72-8D57-4F4C-9B17-36677231E385}" destId="{0E6B4D27-8FF6-4C54-A973-D8F0A395503B}" srcOrd="0" destOrd="0" presId="urn:microsoft.com/office/officeart/2005/8/layout/process1"/>
    <dgm:cxn modelId="{A48A04B9-EC62-43D7-895E-BA269088A7C9}" type="presOf" srcId="{27C05384-1A15-4A4F-B037-8D5C538A5571}" destId="{58125FB3-DD3C-42AF-9D74-B369AA739D91}" srcOrd="1" destOrd="0" presId="urn:microsoft.com/office/officeart/2005/8/layout/process1"/>
    <dgm:cxn modelId="{E8823DC1-0884-40F5-8BAC-F4844C1800C9}" srcId="{121A84A8-6D33-4673-A95C-01E6DA83F676}" destId="{5848ADFE-1008-4480-B074-0FB68EDE1EF2}" srcOrd="3" destOrd="0" parTransId="{CBC083F2-E603-4BD4-B228-BE56383B44EC}" sibTransId="{38EB9FFA-2CAE-41B8-BD7D-656D47E9E5D3}"/>
    <dgm:cxn modelId="{D1777BCE-C4C9-4A3F-A9BB-B601D693EDA7}" type="presOf" srcId="{5833C885-9ACF-4718-9AA7-A6363CF45B5A}" destId="{61E34620-738D-40D1-BBF8-B105343189C0}" srcOrd="0" destOrd="0" presId="urn:microsoft.com/office/officeart/2005/8/layout/process1"/>
    <dgm:cxn modelId="{D92576D0-3E1D-4C61-85CB-0EB88046C26B}" type="presOf" srcId="{B813A8DE-0895-440F-9D30-C9CD844B1CC1}" destId="{9C5D558A-E254-4E30-941A-CE83FC152153}" srcOrd="0" destOrd="0" presId="urn:microsoft.com/office/officeart/2005/8/layout/process1"/>
    <dgm:cxn modelId="{03BE35D7-2BCA-42BE-B0D4-C1788F107644}" srcId="{121A84A8-6D33-4673-A95C-01E6DA83F676}" destId="{8C2305A5-DB72-4307-A08E-FA2CD3423A8D}" srcOrd="2" destOrd="0" parTransId="{23C8376B-E11D-4FBB-BF40-ECCB9C31B82B}" sibTransId="{27C05384-1A15-4A4F-B037-8D5C538A5571}"/>
    <dgm:cxn modelId="{88B3E3EC-8BFF-4B98-801E-4279B51E7000}" type="presOf" srcId="{25E06CFF-729E-4308-AF65-E62104E8431F}" destId="{148ACFD6-F34D-4C75-B7F1-AC0437F702A6}" srcOrd="0" destOrd="0" presId="urn:microsoft.com/office/officeart/2005/8/layout/process1"/>
    <dgm:cxn modelId="{DA32C0F5-6979-4D18-920A-545F79D120F0}" type="presOf" srcId="{C6501E72-8D57-4F4C-9B17-36677231E385}" destId="{6B8F97B3-BD84-4A4C-85D5-863175724732}" srcOrd="1" destOrd="0" presId="urn:microsoft.com/office/officeart/2005/8/layout/process1"/>
    <dgm:cxn modelId="{4048F5D3-9E90-4639-A796-35FE1F0101A3}" type="presParOf" srcId="{A805BC91-17BB-42BF-9F63-6753C8B93E91}" destId="{61E34620-738D-40D1-BBF8-B105343189C0}" srcOrd="0" destOrd="0" presId="urn:microsoft.com/office/officeart/2005/8/layout/process1"/>
    <dgm:cxn modelId="{866A0D01-C64E-4C6C-BA76-CE24DCF6DD47}" type="presParOf" srcId="{A805BC91-17BB-42BF-9F63-6753C8B93E91}" destId="{148ACFD6-F34D-4C75-B7F1-AC0437F702A6}" srcOrd="1" destOrd="0" presId="urn:microsoft.com/office/officeart/2005/8/layout/process1"/>
    <dgm:cxn modelId="{78195FF7-641C-483D-84FB-E84523212A22}" type="presParOf" srcId="{148ACFD6-F34D-4C75-B7F1-AC0437F702A6}" destId="{E3B8F4E5-A86F-4A84-AE13-1DA4E6ED68D6}" srcOrd="0" destOrd="0" presId="urn:microsoft.com/office/officeart/2005/8/layout/process1"/>
    <dgm:cxn modelId="{3AD1D3E6-3BB8-429B-B88D-BA2964D53EA2}" type="presParOf" srcId="{A805BC91-17BB-42BF-9F63-6753C8B93E91}" destId="{9C5D558A-E254-4E30-941A-CE83FC152153}" srcOrd="2" destOrd="0" presId="urn:microsoft.com/office/officeart/2005/8/layout/process1"/>
    <dgm:cxn modelId="{1E254592-DC73-4727-9F08-C6FB3E5F7A66}" type="presParOf" srcId="{A805BC91-17BB-42BF-9F63-6753C8B93E91}" destId="{0E6B4D27-8FF6-4C54-A973-D8F0A395503B}" srcOrd="3" destOrd="0" presId="urn:microsoft.com/office/officeart/2005/8/layout/process1"/>
    <dgm:cxn modelId="{00EC6439-5386-4038-A401-CE09E9312BBC}" type="presParOf" srcId="{0E6B4D27-8FF6-4C54-A973-D8F0A395503B}" destId="{6B8F97B3-BD84-4A4C-85D5-863175724732}" srcOrd="0" destOrd="0" presId="urn:microsoft.com/office/officeart/2005/8/layout/process1"/>
    <dgm:cxn modelId="{0FA548DC-CCD0-49C9-9AE7-8B75E3F9D0F4}" type="presParOf" srcId="{A805BC91-17BB-42BF-9F63-6753C8B93E91}" destId="{92E37A20-CFE4-46E4-BA07-1713D0BD8B37}" srcOrd="4" destOrd="0" presId="urn:microsoft.com/office/officeart/2005/8/layout/process1"/>
    <dgm:cxn modelId="{9C0E63B9-D7D2-489A-A8BB-067114EF4926}" type="presParOf" srcId="{A805BC91-17BB-42BF-9F63-6753C8B93E91}" destId="{4D748488-EC97-4A49-8153-33736E050C0B}" srcOrd="5" destOrd="0" presId="urn:microsoft.com/office/officeart/2005/8/layout/process1"/>
    <dgm:cxn modelId="{10B1934A-53AA-414D-8511-3CED480BC590}" type="presParOf" srcId="{4D748488-EC97-4A49-8153-33736E050C0B}" destId="{58125FB3-DD3C-42AF-9D74-B369AA739D91}" srcOrd="0" destOrd="0" presId="urn:microsoft.com/office/officeart/2005/8/layout/process1"/>
    <dgm:cxn modelId="{7E1D197A-10F5-482B-979A-85AA8938E3F6}" type="presParOf" srcId="{A805BC91-17BB-42BF-9F63-6753C8B93E91}" destId="{53C4D38B-DAD3-4768-A9B8-1BFEB704B853}"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4131C9-9EB8-46FA-B504-6801351B257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0E9ED226-0DC9-4791-844A-DCE5BD60BE6A}">
      <dgm:prSet custT="1"/>
      <dgm:spPr>
        <a:solidFill>
          <a:srgbClr val="004065"/>
        </a:solidFill>
      </dgm:spPr>
      <dgm:t>
        <a:bodyPr/>
        <a:lstStyle/>
        <a:p>
          <a:pPr rtl="0"/>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Sections include:</a:t>
          </a:r>
        </a:p>
      </dgm:t>
    </dgm:pt>
    <dgm:pt modelId="{8AACEAC0-5554-4C62-A068-5899CE2AAEB0}" type="parTrans" cxnId="{4C4F748C-9FBB-4852-9C38-3CDA09EB3433}">
      <dgm:prSet/>
      <dgm:spPr/>
      <dgm:t>
        <a:bodyPr/>
        <a:lstStyle/>
        <a:p>
          <a:endParaRPr lang="en-US">
            <a:solidFill>
              <a:schemeClr val="bg1"/>
            </a:solidFill>
            <a:latin typeface="Century Gothic" pitchFamily="34" charset="0"/>
          </a:endParaRPr>
        </a:p>
      </dgm:t>
    </dgm:pt>
    <dgm:pt modelId="{7847AFAC-3EC1-45BE-AFE5-4A5CBF0B66D5}" type="sibTrans" cxnId="{4C4F748C-9FBB-4852-9C38-3CDA09EB3433}">
      <dgm:prSet/>
      <dgm:spPr/>
      <dgm:t>
        <a:bodyPr/>
        <a:lstStyle/>
        <a:p>
          <a:endParaRPr lang="en-US">
            <a:solidFill>
              <a:schemeClr val="bg1"/>
            </a:solidFill>
            <a:latin typeface="Century Gothic" pitchFamily="34" charset="0"/>
          </a:endParaRPr>
        </a:p>
      </dgm:t>
    </dgm:pt>
    <dgm:pt modelId="{E39D98C3-AE49-482E-8118-6350E54BF7AC}">
      <dgm:prSet/>
      <dgm:spPr>
        <a:solidFill>
          <a:srgbClr val="0096D6">
            <a:alpha val="90000"/>
          </a:srgbClr>
        </a:solidFill>
      </dgm:spPr>
      <dgm:t>
        <a:bodyPr/>
        <a:lstStyle/>
        <a:p>
          <a:pPr rtl="0"/>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Background and Justification</a:t>
          </a:r>
        </a:p>
      </dgm:t>
    </dgm:pt>
    <dgm:pt modelId="{6AE643F7-D478-4183-BE3E-8BE71AD22369}" type="parTrans" cxnId="{445CF17E-AA1F-42E6-9D55-0F074F6EB485}">
      <dgm:prSet/>
      <dgm:spPr/>
      <dgm:t>
        <a:bodyPr/>
        <a:lstStyle/>
        <a:p>
          <a:endParaRPr lang="en-US">
            <a:solidFill>
              <a:schemeClr val="bg1"/>
            </a:solidFill>
            <a:latin typeface="Century Gothic" pitchFamily="34" charset="0"/>
          </a:endParaRPr>
        </a:p>
      </dgm:t>
    </dgm:pt>
    <dgm:pt modelId="{39A72942-24AB-4380-A04A-B63AC3311038}" type="sibTrans" cxnId="{445CF17E-AA1F-42E6-9D55-0F074F6EB485}">
      <dgm:prSet/>
      <dgm:spPr/>
      <dgm:t>
        <a:bodyPr/>
        <a:lstStyle/>
        <a:p>
          <a:endParaRPr lang="en-US">
            <a:solidFill>
              <a:schemeClr val="bg1"/>
            </a:solidFill>
            <a:latin typeface="Century Gothic" pitchFamily="34" charset="0"/>
          </a:endParaRPr>
        </a:p>
      </dgm:t>
    </dgm:pt>
    <dgm:pt modelId="{FE6BD8FA-3D27-4FC5-928D-58F4413771C5}">
      <dgm:prSet/>
      <dgm:spPr>
        <a:solidFill>
          <a:srgbClr val="0096D6">
            <a:alpha val="90000"/>
          </a:srgbClr>
        </a:solidFill>
      </dgm:spPr>
      <dgm:t>
        <a:bodyPr/>
        <a:lstStyle/>
        <a:p>
          <a:pPr rtl="0"/>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Health, Behavioral and Communication Objectives</a:t>
          </a:r>
        </a:p>
      </dgm:t>
    </dgm:pt>
    <dgm:pt modelId="{C8D985D5-07A9-440D-B472-50D511DCB5E4}" type="parTrans" cxnId="{8089A957-0613-49CB-B5FD-522C4D045A44}">
      <dgm:prSet/>
      <dgm:spPr/>
      <dgm:t>
        <a:bodyPr/>
        <a:lstStyle/>
        <a:p>
          <a:endParaRPr lang="en-US">
            <a:solidFill>
              <a:schemeClr val="bg1"/>
            </a:solidFill>
            <a:latin typeface="Century Gothic" pitchFamily="34" charset="0"/>
          </a:endParaRPr>
        </a:p>
      </dgm:t>
    </dgm:pt>
    <dgm:pt modelId="{177DA40A-CBBC-41D9-8234-4BCEB185F7E5}" type="sibTrans" cxnId="{8089A957-0613-49CB-B5FD-522C4D045A44}">
      <dgm:prSet/>
      <dgm:spPr/>
      <dgm:t>
        <a:bodyPr/>
        <a:lstStyle/>
        <a:p>
          <a:endParaRPr lang="en-US">
            <a:solidFill>
              <a:schemeClr val="bg1"/>
            </a:solidFill>
            <a:latin typeface="Century Gothic" pitchFamily="34" charset="0"/>
          </a:endParaRPr>
        </a:p>
      </dgm:t>
    </dgm:pt>
    <dgm:pt modelId="{005D36F0-2F5E-43D8-ADF4-E9F6BC7691DE}">
      <dgm:prSet/>
      <dgm:spPr>
        <a:solidFill>
          <a:srgbClr val="0096D6">
            <a:alpha val="90000"/>
          </a:srgbClr>
        </a:solidFill>
      </dgm:spPr>
      <dgm:t>
        <a:bodyPr/>
        <a:lstStyle/>
        <a:p>
          <a:pPr rtl="0"/>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Audiences</a:t>
          </a:r>
        </a:p>
      </dgm:t>
    </dgm:pt>
    <dgm:pt modelId="{69304764-B9A6-4CE1-8562-7F8B2C739B9E}" type="parTrans" cxnId="{02EC4775-DA0C-4F88-B411-400DCE9DE216}">
      <dgm:prSet/>
      <dgm:spPr/>
      <dgm:t>
        <a:bodyPr/>
        <a:lstStyle/>
        <a:p>
          <a:endParaRPr lang="en-US">
            <a:solidFill>
              <a:schemeClr val="bg1"/>
            </a:solidFill>
            <a:latin typeface="Century Gothic" pitchFamily="34" charset="0"/>
          </a:endParaRPr>
        </a:p>
      </dgm:t>
    </dgm:pt>
    <dgm:pt modelId="{5D52C35C-B9A0-490A-985D-98C8847BEE9E}" type="sibTrans" cxnId="{02EC4775-DA0C-4F88-B411-400DCE9DE216}">
      <dgm:prSet/>
      <dgm:spPr/>
      <dgm:t>
        <a:bodyPr/>
        <a:lstStyle/>
        <a:p>
          <a:endParaRPr lang="en-US">
            <a:solidFill>
              <a:schemeClr val="bg1"/>
            </a:solidFill>
            <a:latin typeface="Century Gothic" pitchFamily="34" charset="0"/>
          </a:endParaRPr>
        </a:p>
      </dgm:t>
    </dgm:pt>
    <dgm:pt modelId="{9157E6C1-E9B3-4D73-B43F-1187F04519C4}">
      <dgm:prSet/>
      <dgm:spPr>
        <a:solidFill>
          <a:srgbClr val="0096D6">
            <a:alpha val="90000"/>
          </a:srgbClr>
        </a:solidFill>
      </dgm:spPr>
      <dgm:t>
        <a:bodyPr/>
        <a:lstStyle/>
        <a:p>
          <a:pPr rtl="0"/>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Media Plan Tactics and Timeline</a:t>
          </a:r>
        </a:p>
      </dgm:t>
    </dgm:pt>
    <dgm:pt modelId="{9E883411-7086-4F57-89E0-06CB62F77F37}" type="parTrans" cxnId="{FC3390E1-6136-4AF8-A10D-5E6303EBA015}">
      <dgm:prSet/>
      <dgm:spPr/>
      <dgm:t>
        <a:bodyPr/>
        <a:lstStyle/>
        <a:p>
          <a:endParaRPr lang="en-US"/>
        </a:p>
      </dgm:t>
    </dgm:pt>
    <dgm:pt modelId="{620D97D4-E2A1-403C-BF9F-579A25563DAD}" type="sibTrans" cxnId="{FC3390E1-6136-4AF8-A10D-5E6303EBA015}">
      <dgm:prSet/>
      <dgm:spPr/>
      <dgm:t>
        <a:bodyPr/>
        <a:lstStyle/>
        <a:p>
          <a:endParaRPr lang="en-US"/>
        </a:p>
      </dgm:t>
    </dgm:pt>
    <dgm:pt modelId="{FC41B1F0-3339-472B-A684-751F8D7C1CCB}">
      <dgm:prSet/>
      <dgm:spPr>
        <a:solidFill>
          <a:srgbClr val="0096D6">
            <a:alpha val="90000"/>
          </a:srgbClr>
        </a:solidFill>
      </dgm:spPr>
      <dgm:t>
        <a:bodyPr/>
        <a:lstStyle/>
        <a:p>
          <a:pPr rtl="0"/>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Evaluation</a:t>
          </a:r>
        </a:p>
      </dgm:t>
    </dgm:pt>
    <dgm:pt modelId="{F111BCB6-B7B7-4382-97AF-5D037CD4F8FA}" type="parTrans" cxnId="{34E0F425-A96D-4DA2-92FD-CDB388017AA8}">
      <dgm:prSet/>
      <dgm:spPr/>
      <dgm:t>
        <a:bodyPr/>
        <a:lstStyle/>
        <a:p>
          <a:endParaRPr lang="en-US"/>
        </a:p>
      </dgm:t>
    </dgm:pt>
    <dgm:pt modelId="{D9C35FB8-E2F7-40BF-9DD7-ADC3A273B40C}" type="sibTrans" cxnId="{34E0F425-A96D-4DA2-92FD-CDB388017AA8}">
      <dgm:prSet/>
      <dgm:spPr/>
      <dgm:t>
        <a:bodyPr/>
        <a:lstStyle/>
        <a:p>
          <a:endParaRPr lang="en-US"/>
        </a:p>
      </dgm:t>
    </dgm:pt>
    <dgm:pt modelId="{1B51DD57-ED99-4DFE-BC7D-803A1F7DDEBD}" type="pres">
      <dgm:prSet presAssocID="{694131C9-9EB8-46FA-B504-6801351B2572}" presName="Name0" presStyleCnt="0">
        <dgm:presLayoutVars>
          <dgm:dir/>
          <dgm:animLvl val="lvl"/>
          <dgm:resizeHandles val="exact"/>
        </dgm:presLayoutVars>
      </dgm:prSet>
      <dgm:spPr/>
    </dgm:pt>
    <dgm:pt modelId="{E892D634-1B52-4F78-9EC1-0F73C1DF80BB}" type="pres">
      <dgm:prSet presAssocID="{0E9ED226-0DC9-4791-844A-DCE5BD60BE6A}" presName="boxAndChildren" presStyleCnt="0"/>
      <dgm:spPr/>
    </dgm:pt>
    <dgm:pt modelId="{F4976898-1BF1-45D9-926B-684F399DB6DF}" type="pres">
      <dgm:prSet presAssocID="{0E9ED226-0DC9-4791-844A-DCE5BD60BE6A}" presName="parentTextBox" presStyleLbl="node1" presStyleIdx="0" presStyleCnt="1"/>
      <dgm:spPr/>
    </dgm:pt>
    <dgm:pt modelId="{E15A5157-7019-4CCF-BB2B-0EFB576842E1}" type="pres">
      <dgm:prSet presAssocID="{0E9ED226-0DC9-4791-844A-DCE5BD60BE6A}" presName="entireBox" presStyleLbl="node1" presStyleIdx="0" presStyleCnt="1" custLinFactNeighborX="826" custLinFactNeighborY="-38560"/>
      <dgm:spPr/>
    </dgm:pt>
    <dgm:pt modelId="{CAB5B40E-A80F-4C62-A801-CE1B6E1B1D30}" type="pres">
      <dgm:prSet presAssocID="{0E9ED226-0DC9-4791-844A-DCE5BD60BE6A}" presName="descendantBox" presStyleCnt="0"/>
      <dgm:spPr/>
    </dgm:pt>
    <dgm:pt modelId="{3B056A19-D1B1-460B-AE71-4C54380D530B}" type="pres">
      <dgm:prSet presAssocID="{E39D98C3-AE49-482E-8118-6350E54BF7AC}" presName="childTextBox" presStyleLbl="fgAccFollowNode1" presStyleIdx="0" presStyleCnt="5">
        <dgm:presLayoutVars>
          <dgm:bulletEnabled val="1"/>
        </dgm:presLayoutVars>
      </dgm:prSet>
      <dgm:spPr/>
    </dgm:pt>
    <dgm:pt modelId="{AF471C53-F8AF-4A0F-90C1-DB52376A6063}" type="pres">
      <dgm:prSet presAssocID="{FE6BD8FA-3D27-4FC5-928D-58F4413771C5}" presName="childTextBox" presStyleLbl="fgAccFollowNode1" presStyleIdx="1" presStyleCnt="5">
        <dgm:presLayoutVars>
          <dgm:bulletEnabled val="1"/>
        </dgm:presLayoutVars>
      </dgm:prSet>
      <dgm:spPr/>
    </dgm:pt>
    <dgm:pt modelId="{A8D55F2F-1500-4CFA-B92B-E50EA25A5BAE}" type="pres">
      <dgm:prSet presAssocID="{005D36F0-2F5E-43D8-ADF4-E9F6BC7691DE}" presName="childTextBox" presStyleLbl="fgAccFollowNode1" presStyleIdx="2" presStyleCnt="5">
        <dgm:presLayoutVars>
          <dgm:bulletEnabled val="1"/>
        </dgm:presLayoutVars>
      </dgm:prSet>
      <dgm:spPr/>
    </dgm:pt>
    <dgm:pt modelId="{3C1E2AC5-DC45-4E2D-AFC0-CA344C9BEEBE}" type="pres">
      <dgm:prSet presAssocID="{9157E6C1-E9B3-4D73-B43F-1187F04519C4}" presName="childTextBox" presStyleLbl="fgAccFollowNode1" presStyleIdx="3" presStyleCnt="5">
        <dgm:presLayoutVars>
          <dgm:bulletEnabled val="1"/>
        </dgm:presLayoutVars>
      </dgm:prSet>
      <dgm:spPr/>
    </dgm:pt>
    <dgm:pt modelId="{1F4AAF86-F0D6-4CEC-AAE8-27CD425D1402}" type="pres">
      <dgm:prSet presAssocID="{FC41B1F0-3339-472B-A684-751F8D7C1CCB}" presName="childTextBox" presStyleLbl="fgAccFollowNode1" presStyleIdx="4" presStyleCnt="5">
        <dgm:presLayoutVars>
          <dgm:bulletEnabled val="1"/>
        </dgm:presLayoutVars>
      </dgm:prSet>
      <dgm:spPr/>
    </dgm:pt>
  </dgm:ptLst>
  <dgm:cxnLst>
    <dgm:cxn modelId="{34E0F425-A96D-4DA2-92FD-CDB388017AA8}" srcId="{0E9ED226-0DC9-4791-844A-DCE5BD60BE6A}" destId="{FC41B1F0-3339-472B-A684-751F8D7C1CCB}" srcOrd="4" destOrd="0" parTransId="{F111BCB6-B7B7-4382-97AF-5D037CD4F8FA}" sibTransId="{D9C35FB8-E2F7-40BF-9DD7-ADC3A273B40C}"/>
    <dgm:cxn modelId="{A54D7327-DCCF-4AC3-A947-8DBAE98AD9D4}" type="presOf" srcId="{694131C9-9EB8-46FA-B504-6801351B2572}" destId="{1B51DD57-ED99-4DFE-BC7D-803A1F7DDEBD}" srcOrd="0" destOrd="0" presId="urn:microsoft.com/office/officeart/2005/8/layout/process4"/>
    <dgm:cxn modelId="{408EDC30-4755-4C16-AB60-68145B596F24}" type="presOf" srcId="{E39D98C3-AE49-482E-8118-6350E54BF7AC}" destId="{3B056A19-D1B1-460B-AE71-4C54380D530B}" srcOrd="0" destOrd="0" presId="urn:microsoft.com/office/officeart/2005/8/layout/process4"/>
    <dgm:cxn modelId="{D4D8D15C-C31D-4B13-A808-8548D706A174}" type="presOf" srcId="{0E9ED226-0DC9-4791-844A-DCE5BD60BE6A}" destId="{E15A5157-7019-4CCF-BB2B-0EFB576842E1}" srcOrd="1" destOrd="0" presId="urn:microsoft.com/office/officeart/2005/8/layout/process4"/>
    <dgm:cxn modelId="{02EC4775-DA0C-4F88-B411-400DCE9DE216}" srcId="{0E9ED226-0DC9-4791-844A-DCE5BD60BE6A}" destId="{005D36F0-2F5E-43D8-ADF4-E9F6BC7691DE}" srcOrd="2" destOrd="0" parTransId="{69304764-B9A6-4CE1-8562-7F8B2C739B9E}" sibTransId="{5D52C35C-B9A0-490A-985D-98C8847BEE9E}"/>
    <dgm:cxn modelId="{8089A957-0613-49CB-B5FD-522C4D045A44}" srcId="{0E9ED226-0DC9-4791-844A-DCE5BD60BE6A}" destId="{FE6BD8FA-3D27-4FC5-928D-58F4413771C5}" srcOrd="1" destOrd="0" parTransId="{C8D985D5-07A9-440D-B472-50D511DCB5E4}" sibTransId="{177DA40A-CBBC-41D9-8234-4BCEB185F7E5}"/>
    <dgm:cxn modelId="{445CF17E-AA1F-42E6-9D55-0F074F6EB485}" srcId="{0E9ED226-0DC9-4791-844A-DCE5BD60BE6A}" destId="{E39D98C3-AE49-482E-8118-6350E54BF7AC}" srcOrd="0" destOrd="0" parTransId="{6AE643F7-D478-4183-BE3E-8BE71AD22369}" sibTransId="{39A72942-24AB-4380-A04A-B63AC3311038}"/>
    <dgm:cxn modelId="{4C4F748C-9FBB-4852-9C38-3CDA09EB3433}" srcId="{694131C9-9EB8-46FA-B504-6801351B2572}" destId="{0E9ED226-0DC9-4791-844A-DCE5BD60BE6A}" srcOrd="0" destOrd="0" parTransId="{8AACEAC0-5554-4C62-A068-5899CE2AAEB0}" sibTransId="{7847AFAC-3EC1-45BE-AFE5-4A5CBF0B66D5}"/>
    <dgm:cxn modelId="{1FA27B9D-6D12-4970-B51E-5D5A462CA009}" type="presOf" srcId="{9157E6C1-E9B3-4D73-B43F-1187F04519C4}" destId="{3C1E2AC5-DC45-4E2D-AFC0-CA344C9BEEBE}" srcOrd="0" destOrd="0" presId="urn:microsoft.com/office/officeart/2005/8/layout/process4"/>
    <dgm:cxn modelId="{63110FC1-FC7D-411E-9500-E92754DE1F4B}" type="presOf" srcId="{0E9ED226-0DC9-4791-844A-DCE5BD60BE6A}" destId="{F4976898-1BF1-45D9-926B-684F399DB6DF}" srcOrd="0" destOrd="0" presId="urn:microsoft.com/office/officeart/2005/8/layout/process4"/>
    <dgm:cxn modelId="{67DCE6D4-9DC3-48AC-98FE-7B6AEEB92F7C}" type="presOf" srcId="{FC41B1F0-3339-472B-A684-751F8D7C1CCB}" destId="{1F4AAF86-F0D6-4CEC-AAE8-27CD425D1402}" srcOrd="0" destOrd="0" presId="urn:microsoft.com/office/officeart/2005/8/layout/process4"/>
    <dgm:cxn modelId="{FC3390E1-6136-4AF8-A10D-5E6303EBA015}" srcId="{0E9ED226-0DC9-4791-844A-DCE5BD60BE6A}" destId="{9157E6C1-E9B3-4D73-B43F-1187F04519C4}" srcOrd="3" destOrd="0" parTransId="{9E883411-7086-4F57-89E0-06CB62F77F37}" sibTransId="{620D97D4-E2A1-403C-BF9F-579A25563DAD}"/>
    <dgm:cxn modelId="{BCB1BFF5-3824-499A-8A9C-791E78A2215B}" type="presOf" srcId="{FE6BD8FA-3D27-4FC5-928D-58F4413771C5}" destId="{AF471C53-F8AF-4A0F-90C1-DB52376A6063}" srcOrd="0" destOrd="0" presId="urn:microsoft.com/office/officeart/2005/8/layout/process4"/>
    <dgm:cxn modelId="{F97C77F7-79D6-4BE4-BEE3-84F13BF32091}" type="presOf" srcId="{005D36F0-2F5E-43D8-ADF4-E9F6BC7691DE}" destId="{A8D55F2F-1500-4CFA-B92B-E50EA25A5BAE}" srcOrd="0" destOrd="0" presId="urn:microsoft.com/office/officeart/2005/8/layout/process4"/>
    <dgm:cxn modelId="{343FE4D2-85AA-4693-AE5D-E18211989ACD}" type="presParOf" srcId="{1B51DD57-ED99-4DFE-BC7D-803A1F7DDEBD}" destId="{E892D634-1B52-4F78-9EC1-0F73C1DF80BB}" srcOrd="0" destOrd="0" presId="urn:microsoft.com/office/officeart/2005/8/layout/process4"/>
    <dgm:cxn modelId="{F883AD1C-88C5-4BC0-898E-ADC317466BB2}" type="presParOf" srcId="{E892D634-1B52-4F78-9EC1-0F73C1DF80BB}" destId="{F4976898-1BF1-45D9-926B-684F399DB6DF}" srcOrd="0" destOrd="0" presId="urn:microsoft.com/office/officeart/2005/8/layout/process4"/>
    <dgm:cxn modelId="{F1821AC7-7223-4784-882E-E67310BBE282}" type="presParOf" srcId="{E892D634-1B52-4F78-9EC1-0F73C1DF80BB}" destId="{E15A5157-7019-4CCF-BB2B-0EFB576842E1}" srcOrd="1" destOrd="0" presId="urn:microsoft.com/office/officeart/2005/8/layout/process4"/>
    <dgm:cxn modelId="{330B931A-36E8-4D73-93AD-119845326414}" type="presParOf" srcId="{E892D634-1B52-4F78-9EC1-0F73C1DF80BB}" destId="{CAB5B40E-A80F-4C62-A801-CE1B6E1B1D30}" srcOrd="2" destOrd="0" presId="urn:microsoft.com/office/officeart/2005/8/layout/process4"/>
    <dgm:cxn modelId="{27056614-AD9E-4817-8F21-7539E0208584}" type="presParOf" srcId="{CAB5B40E-A80F-4C62-A801-CE1B6E1B1D30}" destId="{3B056A19-D1B1-460B-AE71-4C54380D530B}" srcOrd="0" destOrd="0" presId="urn:microsoft.com/office/officeart/2005/8/layout/process4"/>
    <dgm:cxn modelId="{841D089B-B3A9-48FE-B1A3-B2EE21729608}" type="presParOf" srcId="{CAB5B40E-A80F-4C62-A801-CE1B6E1B1D30}" destId="{AF471C53-F8AF-4A0F-90C1-DB52376A6063}" srcOrd="1" destOrd="0" presId="urn:microsoft.com/office/officeart/2005/8/layout/process4"/>
    <dgm:cxn modelId="{E10C240E-910D-4200-A0CF-4095027C8AFA}" type="presParOf" srcId="{CAB5B40E-A80F-4C62-A801-CE1B6E1B1D30}" destId="{A8D55F2F-1500-4CFA-B92B-E50EA25A5BAE}" srcOrd="2" destOrd="0" presId="urn:microsoft.com/office/officeart/2005/8/layout/process4"/>
    <dgm:cxn modelId="{5E804E09-EED6-4F74-8FD4-2AEDBA380C9E}" type="presParOf" srcId="{CAB5B40E-A80F-4C62-A801-CE1B6E1B1D30}" destId="{3C1E2AC5-DC45-4E2D-AFC0-CA344C9BEEBE}" srcOrd="3" destOrd="0" presId="urn:microsoft.com/office/officeart/2005/8/layout/process4"/>
    <dgm:cxn modelId="{C584DBD1-ECE2-4504-B3B9-FE3C9DD48963}" type="presParOf" srcId="{CAB5B40E-A80F-4C62-A801-CE1B6E1B1D30}" destId="{1F4AAF86-F0D6-4CEC-AAE8-27CD425D1402}" srcOrd="4"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7299384-7828-476D-B25E-D41F325604D6}"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4C9C59F3-264F-4E1D-9811-78548A7B0B68}">
      <dgm:prSet phldrT="[Text]" custT="1"/>
      <dgm:spPr>
        <a:solidFill>
          <a:srgbClr val="0096D6">
            <a:alpha val="50000"/>
          </a:srgbClr>
        </a:solidFill>
      </dgm:spPr>
      <dgm:t>
        <a:bodyPr/>
        <a:lstStyle/>
        <a:p>
          <a:r>
            <a:rPr lang="en-US" sz="3200" dirty="0">
              <a:latin typeface="Verdana" panose="020B0604030504040204" pitchFamily="34" charset="0"/>
              <a:ea typeface="Verdana" panose="020B0604030504040204" pitchFamily="34" charset="0"/>
              <a:cs typeface="Verdana" panose="020B0604030504040204" pitchFamily="34" charset="0"/>
            </a:rPr>
            <a:t>HEALTH</a:t>
          </a:r>
        </a:p>
      </dgm:t>
    </dgm:pt>
    <dgm:pt modelId="{9AE88814-CD8B-4456-8347-93B1575EE906}" type="parTrans" cxnId="{D11692BA-8B63-49D8-86A2-CCF1FFDC41E6}">
      <dgm:prSet/>
      <dgm:spPr/>
      <dgm:t>
        <a:bodyPr/>
        <a:lstStyle/>
        <a:p>
          <a:endParaRPr lang="en-US"/>
        </a:p>
      </dgm:t>
    </dgm:pt>
    <dgm:pt modelId="{93018223-F677-404C-8D96-C8B627575DD2}" type="sibTrans" cxnId="{D11692BA-8B63-49D8-86A2-CCF1FFDC41E6}">
      <dgm:prSet/>
      <dgm:spPr/>
      <dgm:t>
        <a:bodyPr/>
        <a:lstStyle/>
        <a:p>
          <a:endParaRPr lang="en-US"/>
        </a:p>
      </dgm:t>
    </dgm:pt>
    <dgm:pt modelId="{C56FE5F9-A9EF-4C44-9323-5BC48825E3CA}">
      <dgm:prSet phldrT="[Text]" custT="1"/>
      <dgm:spPr>
        <a:solidFill>
          <a:srgbClr val="0096D6">
            <a:alpha val="50000"/>
          </a:srgbClr>
        </a:solidFill>
      </dgm:spPr>
      <dgm:t>
        <a:bodyPr/>
        <a:lstStyle/>
        <a:p>
          <a:r>
            <a:rPr lang="en-US" sz="1600" b="0" dirty="0">
              <a:latin typeface="Verdana" panose="020B0604030504040204" pitchFamily="34" charset="0"/>
              <a:ea typeface="Verdana" panose="020B0604030504040204" pitchFamily="34" charset="0"/>
              <a:cs typeface="Verdana" panose="020B0604030504040204" pitchFamily="34" charset="0"/>
            </a:rPr>
            <a:t>Personal</a:t>
          </a:r>
        </a:p>
      </dgm:t>
    </dgm:pt>
    <dgm:pt modelId="{1A9F9D5D-53CB-4059-A57D-213B7B6856AC}" type="parTrans" cxnId="{D19F75B8-5D83-4B97-BB42-D3E01F8E24CA}">
      <dgm:prSet/>
      <dgm:spPr/>
      <dgm:t>
        <a:bodyPr/>
        <a:lstStyle/>
        <a:p>
          <a:endParaRPr lang="en-US"/>
        </a:p>
      </dgm:t>
    </dgm:pt>
    <dgm:pt modelId="{11F3261C-C775-4E04-BAF0-910224DBA240}" type="sibTrans" cxnId="{D19F75B8-5D83-4B97-BB42-D3E01F8E24CA}">
      <dgm:prSet/>
      <dgm:spPr/>
      <dgm:t>
        <a:bodyPr/>
        <a:lstStyle/>
        <a:p>
          <a:endParaRPr lang="en-US"/>
        </a:p>
      </dgm:t>
    </dgm:pt>
    <dgm:pt modelId="{0D005BE7-7A84-49E4-A6AD-2923767ED8A7}">
      <dgm:prSet phldrT="[Text]" custT="1"/>
      <dgm:spPr>
        <a:solidFill>
          <a:srgbClr val="0096D6">
            <a:alpha val="50000"/>
          </a:srgbClr>
        </a:solidFill>
      </dgm:spPr>
      <dgm:t>
        <a:bodyPr/>
        <a:lstStyle/>
        <a:p>
          <a:r>
            <a:rPr lang="en-US" sz="1600" b="0" dirty="0">
              <a:latin typeface="Verdana" panose="020B0604030504040204" pitchFamily="34" charset="0"/>
              <a:ea typeface="Verdana" panose="020B0604030504040204" pitchFamily="34" charset="0"/>
              <a:cs typeface="Verdana" panose="020B0604030504040204" pitchFamily="34" charset="0"/>
            </a:rPr>
            <a:t>Social</a:t>
          </a:r>
        </a:p>
      </dgm:t>
    </dgm:pt>
    <dgm:pt modelId="{1C78339B-373F-4E88-9302-987CB3BDFF00}" type="parTrans" cxnId="{208BFDCA-C8AB-4E39-AD57-1EB208BEC636}">
      <dgm:prSet/>
      <dgm:spPr/>
      <dgm:t>
        <a:bodyPr/>
        <a:lstStyle/>
        <a:p>
          <a:endParaRPr lang="en-US"/>
        </a:p>
      </dgm:t>
    </dgm:pt>
    <dgm:pt modelId="{91BDF721-BE82-44A6-B1D6-477C0FBD006F}" type="sibTrans" cxnId="{208BFDCA-C8AB-4E39-AD57-1EB208BEC636}">
      <dgm:prSet/>
      <dgm:spPr/>
      <dgm:t>
        <a:bodyPr/>
        <a:lstStyle/>
        <a:p>
          <a:endParaRPr lang="en-US"/>
        </a:p>
      </dgm:t>
    </dgm:pt>
    <dgm:pt modelId="{C2C48D11-DEC5-480F-990D-B213A3C5114B}">
      <dgm:prSet phldrT="[Text]" custT="1"/>
      <dgm:spPr>
        <a:solidFill>
          <a:srgbClr val="0096D6">
            <a:alpha val="50000"/>
          </a:srgbClr>
        </a:solidFill>
      </dgm:spPr>
      <dgm:t>
        <a:bodyPr/>
        <a:lstStyle/>
        <a:p>
          <a:r>
            <a:rPr lang="en-US" sz="1600" b="0" dirty="0">
              <a:latin typeface="Verdana" panose="020B0604030504040204" pitchFamily="34" charset="0"/>
              <a:ea typeface="Verdana" panose="020B0604030504040204" pitchFamily="34" charset="0"/>
              <a:cs typeface="Verdana" panose="020B0604030504040204" pitchFamily="34" charset="0"/>
            </a:rPr>
            <a:t>Economic</a:t>
          </a:r>
        </a:p>
      </dgm:t>
    </dgm:pt>
    <dgm:pt modelId="{C5625293-C54B-4507-BF96-4C2391650546}" type="parTrans" cxnId="{236C649C-E907-4A8F-863F-4496CE547A03}">
      <dgm:prSet/>
      <dgm:spPr/>
      <dgm:t>
        <a:bodyPr/>
        <a:lstStyle/>
        <a:p>
          <a:endParaRPr lang="en-US"/>
        </a:p>
      </dgm:t>
    </dgm:pt>
    <dgm:pt modelId="{64E48369-F554-41D3-AA69-FF8C66F830EE}" type="sibTrans" cxnId="{236C649C-E907-4A8F-863F-4496CE547A03}">
      <dgm:prSet/>
      <dgm:spPr/>
      <dgm:t>
        <a:bodyPr/>
        <a:lstStyle/>
        <a:p>
          <a:endParaRPr lang="en-US"/>
        </a:p>
      </dgm:t>
    </dgm:pt>
    <dgm:pt modelId="{787A20ED-BDAA-4085-AC24-259798C9488A}">
      <dgm:prSet phldrT="[Text]" custT="1"/>
      <dgm:spPr>
        <a:solidFill>
          <a:srgbClr val="0096D6">
            <a:alpha val="50000"/>
          </a:srgbClr>
        </a:solidFill>
      </dgm:spPr>
      <dgm:t>
        <a:bodyPr/>
        <a:lstStyle/>
        <a:p>
          <a:r>
            <a:rPr lang="en-US" sz="1600" b="0" dirty="0">
              <a:latin typeface="Verdana" panose="020B0604030504040204" pitchFamily="34" charset="0"/>
              <a:ea typeface="Verdana" panose="020B0604030504040204" pitchFamily="34" charset="0"/>
              <a:cs typeface="Verdana" panose="020B0604030504040204" pitchFamily="34" charset="0"/>
            </a:rPr>
            <a:t>Environmental</a:t>
          </a:r>
        </a:p>
      </dgm:t>
    </dgm:pt>
    <dgm:pt modelId="{4BA08972-FC79-423C-8118-79628A7229EC}" type="parTrans" cxnId="{BE9C5179-D0CF-4242-B7E0-40BF507EF7A3}">
      <dgm:prSet/>
      <dgm:spPr/>
      <dgm:t>
        <a:bodyPr/>
        <a:lstStyle/>
        <a:p>
          <a:endParaRPr lang="en-US"/>
        </a:p>
      </dgm:t>
    </dgm:pt>
    <dgm:pt modelId="{E9035475-558B-417D-BA7C-B38214AF9476}" type="sibTrans" cxnId="{BE9C5179-D0CF-4242-B7E0-40BF507EF7A3}">
      <dgm:prSet/>
      <dgm:spPr/>
      <dgm:t>
        <a:bodyPr/>
        <a:lstStyle/>
        <a:p>
          <a:endParaRPr lang="en-US"/>
        </a:p>
      </dgm:t>
    </dgm:pt>
    <dgm:pt modelId="{D5D48036-5884-4458-83B7-F3C428165800}" type="pres">
      <dgm:prSet presAssocID="{17299384-7828-476D-B25E-D41F325604D6}" presName="composite" presStyleCnt="0">
        <dgm:presLayoutVars>
          <dgm:chMax val="1"/>
          <dgm:dir/>
          <dgm:resizeHandles val="exact"/>
        </dgm:presLayoutVars>
      </dgm:prSet>
      <dgm:spPr/>
    </dgm:pt>
    <dgm:pt modelId="{1B2A00D7-21F8-4ECF-9961-F346C5F7019E}" type="pres">
      <dgm:prSet presAssocID="{17299384-7828-476D-B25E-D41F325604D6}" presName="radial" presStyleCnt="0">
        <dgm:presLayoutVars>
          <dgm:animLvl val="ctr"/>
        </dgm:presLayoutVars>
      </dgm:prSet>
      <dgm:spPr/>
    </dgm:pt>
    <dgm:pt modelId="{64D04206-0436-4038-A61F-FAB7386B0045}" type="pres">
      <dgm:prSet presAssocID="{4C9C59F3-264F-4E1D-9811-78548A7B0B68}" presName="centerShape" presStyleLbl="vennNode1" presStyleIdx="0" presStyleCnt="5" custScaleX="96970" custScaleY="89073"/>
      <dgm:spPr/>
    </dgm:pt>
    <dgm:pt modelId="{479762AA-59DB-4E6B-9B4F-E8328677BBCE}" type="pres">
      <dgm:prSet presAssocID="{C56FE5F9-A9EF-4C44-9323-5BC48825E3CA}" presName="node" presStyleLbl="vennNode1" presStyleIdx="1" presStyleCnt="5" custScaleX="159880" custScaleY="150164" custRadScaleRad="122377" custRadScaleInc="-267">
        <dgm:presLayoutVars>
          <dgm:bulletEnabled val="1"/>
        </dgm:presLayoutVars>
      </dgm:prSet>
      <dgm:spPr/>
    </dgm:pt>
    <dgm:pt modelId="{95DE17C0-9A5C-4ABF-965A-A969D3D2B236}" type="pres">
      <dgm:prSet presAssocID="{0D005BE7-7A84-49E4-A6AD-2923767ED8A7}" presName="node" presStyleLbl="vennNode1" presStyleIdx="2" presStyleCnt="5" custScaleX="167420" custScaleY="146819" custRadScaleRad="113395" custRadScaleInc="1012">
        <dgm:presLayoutVars>
          <dgm:bulletEnabled val="1"/>
        </dgm:presLayoutVars>
      </dgm:prSet>
      <dgm:spPr/>
    </dgm:pt>
    <dgm:pt modelId="{437D3C6E-BCF4-4F9F-9DCB-CB4FCC968D33}" type="pres">
      <dgm:prSet presAssocID="{C2C48D11-DEC5-480F-990D-B213A3C5114B}" presName="node" presStyleLbl="vennNode1" presStyleIdx="3" presStyleCnt="5" custScaleX="176511" custScaleY="161172">
        <dgm:presLayoutVars>
          <dgm:bulletEnabled val="1"/>
        </dgm:presLayoutVars>
      </dgm:prSet>
      <dgm:spPr/>
    </dgm:pt>
    <dgm:pt modelId="{AD8AA6C6-666D-451D-9BB7-6D5F77BFF849}" type="pres">
      <dgm:prSet presAssocID="{787A20ED-BDAA-4085-AC24-259798C9488A}" presName="node" presStyleLbl="vennNode1" presStyleIdx="4" presStyleCnt="5" custScaleX="171415" custScaleY="147484" custRadScaleRad="110522" custRadScaleInc="-1039">
        <dgm:presLayoutVars>
          <dgm:bulletEnabled val="1"/>
        </dgm:presLayoutVars>
      </dgm:prSet>
      <dgm:spPr/>
    </dgm:pt>
  </dgm:ptLst>
  <dgm:cxnLst>
    <dgm:cxn modelId="{A8FEA30D-EDB3-427C-95CF-51ADE1207633}" type="presOf" srcId="{0D005BE7-7A84-49E4-A6AD-2923767ED8A7}" destId="{95DE17C0-9A5C-4ABF-965A-A969D3D2B236}" srcOrd="0" destOrd="0" presId="urn:microsoft.com/office/officeart/2005/8/layout/radial3"/>
    <dgm:cxn modelId="{35F2B111-C5BA-4B61-8CE2-3C482E9FEFB3}" type="presOf" srcId="{4C9C59F3-264F-4E1D-9811-78548A7B0B68}" destId="{64D04206-0436-4038-A61F-FAB7386B0045}" srcOrd="0" destOrd="0" presId="urn:microsoft.com/office/officeart/2005/8/layout/radial3"/>
    <dgm:cxn modelId="{8E76D932-7088-4008-8D50-C029E15AE521}" type="presOf" srcId="{787A20ED-BDAA-4085-AC24-259798C9488A}" destId="{AD8AA6C6-666D-451D-9BB7-6D5F77BFF849}" srcOrd="0" destOrd="0" presId="urn:microsoft.com/office/officeart/2005/8/layout/radial3"/>
    <dgm:cxn modelId="{AF359A5B-B6DD-4773-8BA7-7B9296583AA7}" type="presOf" srcId="{17299384-7828-476D-B25E-D41F325604D6}" destId="{D5D48036-5884-4458-83B7-F3C428165800}" srcOrd="0" destOrd="0" presId="urn:microsoft.com/office/officeart/2005/8/layout/radial3"/>
    <dgm:cxn modelId="{BE9C5179-D0CF-4242-B7E0-40BF507EF7A3}" srcId="{4C9C59F3-264F-4E1D-9811-78548A7B0B68}" destId="{787A20ED-BDAA-4085-AC24-259798C9488A}" srcOrd="3" destOrd="0" parTransId="{4BA08972-FC79-423C-8118-79628A7229EC}" sibTransId="{E9035475-558B-417D-BA7C-B38214AF9476}"/>
    <dgm:cxn modelId="{236C649C-E907-4A8F-863F-4496CE547A03}" srcId="{4C9C59F3-264F-4E1D-9811-78548A7B0B68}" destId="{C2C48D11-DEC5-480F-990D-B213A3C5114B}" srcOrd="2" destOrd="0" parTransId="{C5625293-C54B-4507-BF96-4C2391650546}" sibTransId="{64E48369-F554-41D3-AA69-FF8C66F830EE}"/>
    <dgm:cxn modelId="{D19F75B8-5D83-4B97-BB42-D3E01F8E24CA}" srcId="{4C9C59F3-264F-4E1D-9811-78548A7B0B68}" destId="{C56FE5F9-A9EF-4C44-9323-5BC48825E3CA}" srcOrd="0" destOrd="0" parTransId="{1A9F9D5D-53CB-4059-A57D-213B7B6856AC}" sibTransId="{11F3261C-C775-4E04-BAF0-910224DBA240}"/>
    <dgm:cxn modelId="{D11692BA-8B63-49D8-86A2-CCF1FFDC41E6}" srcId="{17299384-7828-476D-B25E-D41F325604D6}" destId="{4C9C59F3-264F-4E1D-9811-78548A7B0B68}" srcOrd="0" destOrd="0" parTransId="{9AE88814-CD8B-4456-8347-93B1575EE906}" sibTransId="{93018223-F677-404C-8D96-C8B627575DD2}"/>
    <dgm:cxn modelId="{C1F080C4-FC41-4F3D-B47E-4766C7E66DFD}" type="presOf" srcId="{C56FE5F9-A9EF-4C44-9323-5BC48825E3CA}" destId="{479762AA-59DB-4E6B-9B4F-E8328677BBCE}" srcOrd="0" destOrd="0" presId="urn:microsoft.com/office/officeart/2005/8/layout/radial3"/>
    <dgm:cxn modelId="{ECD7E7C5-7624-4410-9C12-5AE755F4D70B}" type="presOf" srcId="{C2C48D11-DEC5-480F-990D-B213A3C5114B}" destId="{437D3C6E-BCF4-4F9F-9DCB-CB4FCC968D33}" srcOrd="0" destOrd="0" presId="urn:microsoft.com/office/officeart/2005/8/layout/radial3"/>
    <dgm:cxn modelId="{208BFDCA-C8AB-4E39-AD57-1EB208BEC636}" srcId="{4C9C59F3-264F-4E1D-9811-78548A7B0B68}" destId="{0D005BE7-7A84-49E4-A6AD-2923767ED8A7}" srcOrd="1" destOrd="0" parTransId="{1C78339B-373F-4E88-9302-987CB3BDFF00}" sibTransId="{91BDF721-BE82-44A6-B1D6-477C0FBD006F}"/>
    <dgm:cxn modelId="{E9D2483E-366D-48A9-BAF4-FC35C99186BE}" type="presParOf" srcId="{D5D48036-5884-4458-83B7-F3C428165800}" destId="{1B2A00D7-21F8-4ECF-9961-F346C5F7019E}" srcOrd="0" destOrd="0" presId="urn:microsoft.com/office/officeart/2005/8/layout/radial3"/>
    <dgm:cxn modelId="{B8340EAB-D2ED-4794-88ED-22A577F8184A}" type="presParOf" srcId="{1B2A00D7-21F8-4ECF-9961-F346C5F7019E}" destId="{64D04206-0436-4038-A61F-FAB7386B0045}" srcOrd="0" destOrd="0" presId="urn:microsoft.com/office/officeart/2005/8/layout/radial3"/>
    <dgm:cxn modelId="{15227E47-74E2-468C-A06F-2ACC3F5E73E1}" type="presParOf" srcId="{1B2A00D7-21F8-4ECF-9961-F346C5F7019E}" destId="{479762AA-59DB-4E6B-9B4F-E8328677BBCE}" srcOrd="1" destOrd="0" presId="urn:microsoft.com/office/officeart/2005/8/layout/radial3"/>
    <dgm:cxn modelId="{3201D807-43D1-4E00-BD39-A0C6EAAD4451}" type="presParOf" srcId="{1B2A00D7-21F8-4ECF-9961-F346C5F7019E}" destId="{95DE17C0-9A5C-4ABF-965A-A969D3D2B236}" srcOrd="2" destOrd="0" presId="urn:microsoft.com/office/officeart/2005/8/layout/radial3"/>
    <dgm:cxn modelId="{274AF51F-154F-4A43-AB86-E2F6D2612F47}" type="presParOf" srcId="{1B2A00D7-21F8-4ECF-9961-F346C5F7019E}" destId="{437D3C6E-BCF4-4F9F-9DCB-CB4FCC968D33}" srcOrd="3" destOrd="0" presId="urn:microsoft.com/office/officeart/2005/8/layout/radial3"/>
    <dgm:cxn modelId="{8356F0B2-E955-4D44-892B-21C4208A4B41}" type="presParOf" srcId="{1B2A00D7-21F8-4ECF-9961-F346C5F7019E}" destId="{AD8AA6C6-666D-451D-9BB7-6D5F77BFF849}"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5F40873-6713-4742-A8C4-ACD6A6836C31}"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242587B1-2847-47DE-A3FB-9F568727FB28}">
      <dgm:prSet phldrT="[Text]" custT="1"/>
      <dgm:spPr>
        <a:solidFill>
          <a:srgbClr val="0096D6"/>
        </a:solidFill>
      </dgm:spPr>
      <dgm:t>
        <a:bodyPr/>
        <a:lstStyle/>
        <a:p>
          <a:r>
            <a:rPr lang="en-US" sz="1300" dirty="0">
              <a:latin typeface="Verdana" panose="020B0604030504040204" pitchFamily="34" charset="0"/>
              <a:ea typeface="Verdana" panose="020B0604030504040204" pitchFamily="34" charset="0"/>
              <a:cs typeface="Verdana" panose="020B0604030504040204" pitchFamily="34" charset="0"/>
            </a:rPr>
            <a:t>National Health Policy Environment</a:t>
          </a:r>
        </a:p>
      </dgm:t>
    </dgm:pt>
    <dgm:pt modelId="{415746FF-F8F2-4CBC-8961-A0458B602538}" type="parTrans" cxnId="{8DA18085-4E9E-4D2C-9237-4BE06358E189}">
      <dgm:prSet/>
      <dgm:spPr/>
      <dgm:t>
        <a:bodyPr/>
        <a:lstStyle/>
        <a:p>
          <a:endParaRPr lang="en-US"/>
        </a:p>
      </dgm:t>
    </dgm:pt>
    <dgm:pt modelId="{0941834D-B4F2-4A70-A86D-186490CCC3C7}" type="sibTrans" cxnId="{8DA18085-4E9E-4D2C-9237-4BE06358E189}">
      <dgm:prSet/>
      <dgm:spPr/>
      <dgm:t>
        <a:bodyPr/>
        <a:lstStyle/>
        <a:p>
          <a:endParaRPr lang="en-US"/>
        </a:p>
      </dgm:t>
    </dgm:pt>
    <dgm:pt modelId="{64428E26-2001-428B-AF61-ABE6A62A9B4A}">
      <dgm:prSet phldrT="[Text]" custT="1"/>
      <dgm:spPr>
        <a:solidFill>
          <a:srgbClr val="0096D6"/>
        </a:solidFill>
      </dgm:spPr>
      <dgm:t>
        <a:bodyPr/>
        <a:lstStyle/>
        <a:p>
          <a:r>
            <a:rPr lang="en-US" sz="1300" dirty="0">
              <a:latin typeface="Verdana" panose="020B0604030504040204" pitchFamily="34" charset="0"/>
              <a:ea typeface="Verdana" panose="020B0604030504040204" pitchFamily="34" charset="0"/>
              <a:cs typeface="Verdana" panose="020B0604030504040204" pitchFamily="34" charset="0"/>
            </a:rPr>
            <a:t>State Health Policy Environment</a:t>
          </a:r>
        </a:p>
      </dgm:t>
    </dgm:pt>
    <dgm:pt modelId="{3D93870B-1FED-4FBC-9DCB-46EE84F6BACC}" type="parTrans" cxnId="{F14571AB-9A6B-494D-A766-0F8D2B21173F}">
      <dgm:prSet/>
      <dgm:spPr/>
      <dgm:t>
        <a:bodyPr/>
        <a:lstStyle/>
        <a:p>
          <a:endParaRPr lang="en-US"/>
        </a:p>
      </dgm:t>
    </dgm:pt>
    <dgm:pt modelId="{FA422FFB-6900-4825-AD60-C81039DACC04}" type="sibTrans" cxnId="{F14571AB-9A6B-494D-A766-0F8D2B21173F}">
      <dgm:prSet/>
      <dgm:spPr/>
      <dgm:t>
        <a:bodyPr/>
        <a:lstStyle/>
        <a:p>
          <a:endParaRPr lang="en-US"/>
        </a:p>
      </dgm:t>
    </dgm:pt>
    <dgm:pt modelId="{FE0BBC25-75CE-4700-8C4A-D37968F5C2A8}">
      <dgm:prSet phldrT="[Text]" custT="1"/>
      <dgm:spPr>
        <a:solidFill>
          <a:srgbClr val="0096D6"/>
        </a:solidFill>
      </dgm:spPr>
      <dgm:t>
        <a:bodyPr/>
        <a:lstStyle/>
        <a:p>
          <a:r>
            <a:rPr lang="en-US" sz="1300" dirty="0">
              <a:latin typeface="Verdana" panose="020B0604030504040204" pitchFamily="34" charset="0"/>
              <a:ea typeface="Verdana" panose="020B0604030504040204" pitchFamily="34" charset="0"/>
              <a:cs typeface="Verdana" panose="020B0604030504040204" pitchFamily="34" charset="0"/>
            </a:rPr>
            <a:t>Family</a:t>
          </a:r>
        </a:p>
      </dgm:t>
    </dgm:pt>
    <dgm:pt modelId="{03F27ADD-FFD1-4BB2-B93E-BF8D26CF138D}" type="parTrans" cxnId="{092A90D1-B650-48F0-8F32-4C5710346F93}">
      <dgm:prSet/>
      <dgm:spPr/>
      <dgm:t>
        <a:bodyPr/>
        <a:lstStyle/>
        <a:p>
          <a:endParaRPr lang="en-US"/>
        </a:p>
      </dgm:t>
    </dgm:pt>
    <dgm:pt modelId="{D27EA165-45CA-4B7F-A310-80876418BB86}" type="sibTrans" cxnId="{092A90D1-B650-48F0-8F32-4C5710346F93}">
      <dgm:prSet/>
      <dgm:spPr/>
      <dgm:t>
        <a:bodyPr/>
        <a:lstStyle/>
        <a:p>
          <a:endParaRPr lang="en-US"/>
        </a:p>
      </dgm:t>
    </dgm:pt>
    <dgm:pt modelId="{C284FD58-74DD-4062-A593-8D048B825135}">
      <dgm:prSet phldrT="[Text]" custT="1"/>
      <dgm:spPr>
        <a:solidFill>
          <a:srgbClr val="0096D6"/>
        </a:solidFill>
      </dgm:spPr>
      <dgm:t>
        <a:bodyPr/>
        <a:lstStyle/>
        <a:p>
          <a:r>
            <a:rPr lang="en-US" sz="1300" dirty="0">
              <a:latin typeface="Verdana" panose="020B0604030504040204" pitchFamily="34" charset="0"/>
              <a:ea typeface="Verdana" panose="020B0604030504040204" pitchFamily="34" charset="0"/>
              <a:cs typeface="Verdana" panose="020B0604030504040204" pitchFamily="34" charset="0"/>
            </a:rPr>
            <a:t>Individual Patient</a:t>
          </a:r>
        </a:p>
      </dgm:t>
    </dgm:pt>
    <dgm:pt modelId="{AB3828B4-E341-4317-84E3-1138C803E84A}" type="parTrans" cxnId="{86A495DE-DB6E-4C10-AD69-224CE8D78C72}">
      <dgm:prSet/>
      <dgm:spPr/>
      <dgm:t>
        <a:bodyPr/>
        <a:lstStyle/>
        <a:p>
          <a:endParaRPr lang="en-US"/>
        </a:p>
      </dgm:t>
    </dgm:pt>
    <dgm:pt modelId="{8FB32C21-56F2-498F-89FD-ED3214FD3850}" type="sibTrans" cxnId="{86A495DE-DB6E-4C10-AD69-224CE8D78C72}">
      <dgm:prSet/>
      <dgm:spPr/>
      <dgm:t>
        <a:bodyPr/>
        <a:lstStyle/>
        <a:p>
          <a:endParaRPr lang="en-US"/>
        </a:p>
      </dgm:t>
    </dgm:pt>
    <dgm:pt modelId="{B4F43B81-15D5-49B0-8199-072F4773D389}">
      <dgm:prSet phldrT="[Text]" custT="1"/>
      <dgm:spPr>
        <a:solidFill>
          <a:srgbClr val="0096D6"/>
        </a:solidFill>
      </dgm:spPr>
      <dgm:t>
        <a:bodyPr/>
        <a:lstStyle/>
        <a:p>
          <a:r>
            <a:rPr lang="en-US" sz="1300" dirty="0">
              <a:latin typeface="Verdana" panose="020B0604030504040204" pitchFamily="34" charset="0"/>
              <a:ea typeface="Verdana" panose="020B0604030504040204" pitchFamily="34" charset="0"/>
              <a:cs typeface="Verdana" panose="020B0604030504040204" pitchFamily="34" charset="0"/>
            </a:rPr>
            <a:t>Local Community Environment</a:t>
          </a:r>
        </a:p>
      </dgm:t>
    </dgm:pt>
    <dgm:pt modelId="{AA9B98C9-DA9B-4B04-91E1-D70303C31251}" type="parTrans" cxnId="{CF44E6E7-44E9-4D51-9667-D82F4BFE130A}">
      <dgm:prSet/>
      <dgm:spPr/>
      <dgm:t>
        <a:bodyPr/>
        <a:lstStyle/>
        <a:p>
          <a:endParaRPr lang="en-US"/>
        </a:p>
      </dgm:t>
    </dgm:pt>
    <dgm:pt modelId="{31F55F45-83FA-435B-A9DB-0303E5CDE635}" type="sibTrans" cxnId="{CF44E6E7-44E9-4D51-9667-D82F4BFE130A}">
      <dgm:prSet/>
      <dgm:spPr/>
      <dgm:t>
        <a:bodyPr/>
        <a:lstStyle/>
        <a:p>
          <a:endParaRPr lang="en-US"/>
        </a:p>
      </dgm:t>
    </dgm:pt>
    <dgm:pt modelId="{356E6D18-BD01-4594-9234-3FAA276AFF09}">
      <dgm:prSet phldrT="[Text]" custT="1"/>
      <dgm:spPr>
        <a:solidFill>
          <a:srgbClr val="0096D6"/>
        </a:solidFill>
      </dgm:spPr>
      <dgm:t>
        <a:bodyPr/>
        <a:lstStyle/>
        <a:p>
          <a:r>
            <a:rPr lang="en-US" sz="1300" dirty="0">
              <a:latin typeface="Verdana" panose="020B0604030504040204" pitchFamily="34" charset="0"/>
              <a:ea typeface="Verdana" panose="020B0604030504040204" pitchFamily="34" charset="0"/>
              <a:cs typeface="Verdana" panose="020B0604030504040204" pitchFamily="34" charset="0"/>
            </a:rPr>
            <a:t>Organization and/or Practice Setting</a:t>
          </a:r>
        </a:p>
      </dgm:t>
    </dgm:pt>
    <dgm:pt modelId="{6091DFC8-CD9A-4D8E-98C9-C0DCB60AC02A}" type="parTrans" cxnId="{8F043E12-E2A4-42A8-AC3C-08C902814383}">
      <dgm:prSet/>
      <dgm:spPr/>
      <dgm:t>
        <a:bodyPr/>
        <a:lstStyle/>
        <a:p>
          <a:endParaRPr lang="en-US"/>
        </a:p>
      </dgm:t>
    </dgm:pt>
    <dgm:pt modelId="{88A401F7-8FE3-4D33-81E3-83CDB0C85E87}" type="sibTrans" cxnId="{8F043E12-E2A4-42A8-AC3C-08C902814383}">
      <dgm:prSet/>
      <dgm:spPr/>
      <dgm:t>
        <a:bodyPr/>
        <a:lstStyle/>
        <a:p>
          <a:endParaRPr lang="en-US"/>
        </a:p>
      </dgm:t>
    </dgm:pt>
    <dgm:pt modelId="{B536C913-02DE-4BE1-96CF-2C2282C3669C}">
      <dgm:prSet phldrT="[Text]" custT="1"/>
      <dgm:spPr>
        <a:solidFill>
          <a:srgbClr val="0096D6"/>
        </a:solidFill>
      </dgm:spPr>
      <dgm:t>
        <a:bodyPr/>
        <a:lstStyle/>
        <a:p>
          <a:r>
            <a:rPr lang="en-US" sz="1300" dirty="0">
              <a:latin typeface="Verdana" panose="020B0604030504040204" pitchFamily="34" charset="0"/>
              <a:ea typeface="Verdana" panose="020B0604030504040204" pitchFamily="34" charset="0"/>
              <a:cs typeface="Verdana" panose="020B0604030504040204" pitchFamily="34" charset="0"/>
            </a:rPr>
            <a:t>Provider/Team</a:t>
          </a:r>
        </a:p>
      </dgm:t>
    </dgm:pt>
    <dgm:pt modelId="{DAD0E989-0441-4089-A47B-368E2065164C}" type="parTrans" cxnId="{C1C8E8AE-FB43-4746-9E31-1422505EDD58}">
      <dgm:prSet/>
      <dgm:spPr/>
      <dgm:t>
        <a:bodyPr/>
        <a:lstStyle/>
        <a:p>
          <a:endParaRPr lang="en-US"/>
        </a:p>
      </dgm:t>
    </dgm:pt>
    <dgm:pt modelId="{DF9C42FB-E50D-41CD-8F3D-B27CD2CA57B0}" type="sibTrans" cxnId="{C1C8E8AE-FB43-4746-9E31-1422505EDD58}">
      <dgm:prSet/>
      <dgm:spPr/>
      <dgm:t>
        <a:bodyPr/>
        <a:lstStyle/>
        <a:p>
          <a:endParaRPr lang="en-US"/>
        </a:p>
      </dgm:t>
    </dgm:pt>
    <dgm:pt modelId="{B4230539-FE91-4384-A2E3-F497CB2253A5}" type="pres">
      <dgm:prSet presAssocID="{15F40873-6713-4742-A8C4-ACD6A6836C31}" presName="Name0" presStyleCnt="0">
        <dgm:presLayoutVars>
          <dgm:chMax val="7"/>
          <dgm:resizeHandles val="exact"/>
        </dgm:presLayoutVars>
      </dgm:prSet>
      <dgm:spPr/>
    </dgm:pt>
    <dgm:pt modelId="{F484531C-C2EF-4891-83CD-A469BF78C4B5}" type="pres">
      <dgm:prSet presAssocID="{15F40873-6713-4742-A8C4-ACD6A6836C31}" presName="comp1" presStyleCnt="0"/>
      <dgm:spPr/>
    </dgm:pt>
    <dgm:pt modelId="{66D43402-2B69-44C8-A28D-9FEF3C3032CE}" type="pres">
      <dgm:prSet presAssocID="{15F40873-6713-4742-A8C4-ACD6A6836C31}" presName="circle1" presStyleLbl="node1" presStyleIdx="0" presStyleCnt="7" custScaleX="125428" custScaleY="98395"/>
      <dgm:spPr/>
    </dgm:pt>
    <dgm:pt modelId="{55DFDAAA-F694-4B19-9112-91825ADEC9ED}" type="pres">
      <dgm:prSet presAssocID="{15F40873-6713-4742-A8C4-ACD6A6836C31}" presName="c1text" presStyleLbl="node1" presStyleIdx="0" presStyleCnt="7">
        <dgm:presLayoutVars>
          <dgm:bulletEnabled val="1"/>
        </dgm:presLayoutVars>
      </dgm:prSet>
      <dgm:spPr/>
    </dgm:pt>
    <dgm:pt modelId="{A5FD57D1-07E9-4DF9-86ED-2E317C7C9159}" type="pres">
      <dgm:prSet presAssocID="{15F40873-6713-4742-A8C4-ACD6A6836C31}" presName="comp2" presStyleCnt="0"/>
      <dgm:spPr/>
    </dgm:pt>
    <dgm:pt modelId="{B9872D84-0CB6-4173-BF71-FDC7298CEAB6}" type="pres">
      <dgm:prSet presAssocID="{15F40873-6713-4742-A8C4-ACD6A6836C31}" presName="circle2" presStyleLbl="node1" presStyleIdx="1" presStyleCnt="7" custScaleX="125428" custScaleY="101777"/>
      <dgm:spPr/>
    </dgm:pt>
    <dgm:pt modelId="{41A6E57C-FB1B-4651-AB48-9076A81F8570}" type="pres">
      <dgm:prSet presAssocID="{15F40873-6713-4742-A8C4-ACD6A6836C31}" presName="c2text" presStyleLbl="node1" presStyleIdx="1" presStyleCnt="7">
        <dgm:presLayoutVars>
          <dgm:bulletEnabled val="1"/>
        </dgm:presLayoutVars>
      </dgm:prSet>
      <dgm:spPr/>
    </dgm:pt>
    <dgm:pt modelId="{E61C6C6C-6669-4308-A1D1-73AD41CE5912}" type="pres">
      <dgm:prSet presAssocID="{15F40873-6713-4742-A8C4-ACD6A6836C31}" presName="comp3" presStyleCnt="0"/>
      <dgm:spPr/>
    </dgm:pt>
    <dgm:pt modelId="{C3519A3C-E95E-4374-B793-C37FBFF3DC7E}" type="pres">
      <dgm:prSet presAssocID="{15F40873-6713-4742-A8C4-ACD6A6836C31}" presName="circle3" presStyleLbl="node1" presStyleIdx="2" presStyleCnt="7" custScaleX="125428" custScaleY="101777"/>
      <dgm:spPr/>
    </dgm:pt>
    <dgm:pt modelId="{6B104414-D0F4-4DDD-AA43-15520A53D6C9}" type="pres">
      <dgm:prSet presAssocID="{15F40873-6713-4742-A8C4-ACD6A6836C31}" presName="c3text" presStyleLbl="node1" presStyleIdx="2" presStyleCnt="7">
        <dgm:presLayoutVars>
          <dgm:bulletEnabled val="1"/>
        </dgm:presLayoutVars>
      </dgm:prSet>
      <dgm:spPr/>
    </dgm:pt>
    <dgm:pt modelId="{6BFF56C2-554A-41F5-B695-6EBC4A8762B0}" type="pres">
      <dgm:prSet presAssocID="{15F40873-6713-4742-A8C4-ACD6A6836C31}" presName="comp4" presStyleCnt="0"/>
      <dgm:spPr/>
    </dgm:pt>
    <dgm:pt modelId="{B3D64DB4-238A-49D8-975E-8243A6697B14}" type="pres">
      <dgm:prSet presAssocID="{15F40873-6713-4742-A8C4-ACD6A6836C31}" presName="circle4" presStyleLbl="node1" presStyleIdx="3" presStyleCnt="7" custScaleX="125428" custScaleY="101777"/>
      <dgm:spPr/>
    </dgm:pt>
    <dgm:pt modelId="{981531E9-342F-4EBD-A7DC-1ED857994951}" type="pres">
      <dgm:prSet presAssocID="{15F40873-6713-4742-A8C4-ACD6A6836C31}" presName="c4text" presStyleLbl="node1" presStyleIdx="3" presStyleCnt="7">
        <dgm:presLayoutVars>
          <dgm:bulletEnabled val="1"/>
        </dgm:presLayoutVars>
      </dgm:prSet>
      <dgm:spPr/>
    </dgm:pt>
    <dgm:pt modelId="{27345E93-6646-499C-9C87-8104C45A06E2}" type="pres">
      <dgm:prSet presAssocID="{15F40873-6713-4742-A8C4-ACD6A6836C31}" presName="comp5" presStyleCnt="0"/>
      <dgm:spPr/>
    </dgm:pt>
    <dgm:pt modelId="{FA8D84F0-3DA9-4A6C-BBC5-C129E6DA1BC1}" type="pres">
      <dgm:prSet presAssocID="{15F40873-6713-4742-A8C4-ACD6A6836C31}" presName="circle5" presStyleLbl="node1" presStyleIdx="4" presStyleCnt="7" custScaleX="130171" custScaleY="94204"/>
      <dgm:spPr/>
    </dgm:pt>
    <dgm:pt modelId="{6F2FB50E-27FC-4CB7-8929-18EBD2370BD0}" type="pres">
      <dgm:prSet presAssocID="{15F40873-6713-4742-A8C4-ACD6A6836C31}" presName="c5text" presStyleLbl="node1" presStyleIdx="4" presStyleCnt="7">
        <dgm:presLayoutVars>
          <dgm:bulletEnabled val="1"/>
        </dgm:presLayoutVars>
      </dgm:prSet>
      <dgm:spPr/>
    </dgm:pt>
    <dgm:pt modelId="{A3C7568C-B892-4771-957B-B72419287EFB}" type="pres">
      <dgm:prSet presAssocID="{15F40873-6713-4742-A8C4-ACD6A6836C31}" presName="comp6" presStyleCnt="0"/>
      <dgm:spPr/>
    </dgm:pt>
    <dgm:pt modelId="{254782C0-C4FA-44EB-99E1-E07E96388054}" type="pres">
      <dgm:prSet presAssocID="{15F40873-6713-4742-A8C4-ACD6A6836C31}" presName="circle6" presStyleLbl="node1" presStyleIdx="5" presStyleCnt="7" custScaleX="125428" custScaleY="101777"/>
      <dgm:spPr/>
    </dgm:pt>
    <dgm:pt modelId="{4C817778-4AB4-4976-BDDF-5361BB33387C}" type="pres">
      <dgm:prSet presAssocID="{15F40873-6713-4742-A8C4-ACD6A6836C31}" presName="c6text" presStyleLbl="node1" presStyleIdx="5" presStyleCnt="7">
        <dgm:presLayoutVars>
          <dgm:bulletEnabled val="1"/>
        </dgm:presLayoutVars>
      </dgm:prSet>
      <dgm:spPr/>
    </dgm:pt>
    <dgm:pt modelId="{C6F3841F-E3AB-42B5-A06A-60BF506292DA}" type="pres">
      <dgm:prSet presAssocID="{15F40873-6713-4742-A8C4-ACD6A6836C31}" presName="comp7" presStyleCnt="0"/>
      <dgm:spPr/>
    </dgm:pt>
    <dgm:pt modelId="{F2FAC4A8-1C2E-4AA4-AF12-85854E2889E8}" type="pres">
      <dgm:prSet presAssocID="{15F40873-6713-4742-A8C4-ACD6A6836C31}" presName="circle7" presStyleLbl="node1" presStyleIdx="6" presStyleCnt="7" custScaleX="199210" custScaleY="111434"/>
      <dgm:spPr/>
    </dgm:pt>
    <dgm:pt modelId="{EDB4C625-BCEE-435F-971F-3ADE30731ECF}" type="pres">
      <dgm:prSet presAssocID="{15F40873-6713-4742-A8C4-ACD6A6836C31}" presName="c7text" presStyleLbl="node1" presStyleIdx="6" presStyleCnt="7">
        <dgm:presLayoutVars>
          <dgm:bulletEnabled val="1"/>
        </dgm:presLayoutVars>
      </dgm:prSet>
      <dgm:spPr/>
    </dgm:pt>
  </dgm:ptLst>
  <dgm:cxnLst>
    <dgm:cxn modelId="{72BB990B-93DC-4EBF-A1CE-D70FC43D6B8E}" type="presOf" srcId="{C284FD58-74DD-4062-A593-8D048B825135}" destId="{EDB4C625-BCEE-435F-971F-3ADE30731ECF}" srcOrd="1" destOrd="0" presId="urn:microsoft.com/office/officeart/2005/8/layout/venn2"/>
    <dgm:cxn modelId="{4EEDAC0D-5E9A-426B-8B61-BCFB79BC70DF}" type="presOf" srcId="{FE0BBC25-75CE-4700-8C4A-D37968F5C2A8}" destId="{4C817778-4AB4-4976-BDDF-5361BB33387C}" srcOrd="1" destOrd="0" presId="urn:microsoft.com/office/officeart/2005/8/layout/venn2"/>
    <dgm:cxn modelId="{8F043E12-E2A4-42A8-AC3C-08C902814383}" srcId="{15F40873-6713-4742-A8C4-ACD6A6836C31}" destId="{356E6D18-BD01-4594-9234-3FAA276AFF09}" srcOrd="3" destOrd="0" parTransId="{6091DFC8-CD9A-4D8E-98C9-C0DCB60AC02A}" sibTransId="{88A401F7-8FE3-4D33-81E3-83CDB0C85E87}"/>
    <dgm:cxn modelId="{752E3039-5037-4C78-9B1A-D12FB01175EB}" type="presOf" srcId="{64428E26-2001-428B-AF61-ABE6A62A9B4A}" destId="{B9872D84-0CB6-4173-BF71-FDC7298CEAB6}" srcOrd="0" destOrd="0" presId="urn:microsoft.com/office/officeart/2005/8/layout/venn2"/>
    <dgm:cxn modelId="{FCCB1342-D46D-4F57-86F1-BFB0A16D582B}" type="presOf" srcId="{B536C913-02DE-4BE1-96CF-2C2282C3669C}" destId="{FA8D84F0-3DA9-4A6C-BBC5-C129E6DA1BC1}" srcOrd="0" destOrd="0" presId="urn:microsoft.com/office/officeart/2005/8/layout/venn2"/>
    <dgm:cxn modelId="{4C721D45-AC6F-470F-95EF-DFA3EB28BA1F}" type="presOf" srcId="{B536C913-02DE-4BE1-96CF-2C2282C3669C}" destId="{6F2FB50E-27FC-4CB7-8929-18EBD2370BD0}" srcOrd="1" destOrd="0" presId="urn:microsoft.com/office/officeart/2005/8/layout/venn2"/>
    <dgm:cxn modelId="{2DFE1A49-23A7-4920-B1EE-EAF4C14DE82B}" type="presOf" srcId="{242587B1-2847-47DE-A3FB-9F568727FB28}" destId="{66D43402-2B69-44C8-A28D-9FEF3C3032CE}" srcOrd="0" destOrd="0" presId="urn:microsoft.com/office/officeart/2005/8/layout/venn2"/>
    <dgm:cxn modelId="{53EBAE4F-584D-41E4-B3AC-B83657AC2922}" type="presOf" srcId="{356E6D18-BD01-4594-9234-3FAA276AFF09}" destId="{B3D64DB4-238A-49D8-975E-8243A6697B14}" srcOrd="0" destOrd="0" presId="urn:microsoft.com/office/officeart/2005/8/layout/venn2"/>
    <dgm:cxn modelId="{03D4C257-C1CA-4BDD-A983-58ACC4524457}" type="presOf" srcId="{242587B1-2847-47DE-A3FB-9F568727FB28}" destId="{55DFDAAA-F694-4B19-9112-91825ADEC9ED}" srcOrd="1" destOrd="0" presId="urn:microsoft.com/office/officeart/2005/8/layout/venn2"/>
    <dgm:cxn modelId="{8DA18085-4E9E-4D2C-9237-4BE06358E189}" srcId="{15F40873-6713-4742-A8C4-ACD6A6836C31}" destId="{242587B1-2847-47DE-A3FB-9F568727FB28}" srcOrd="0" destOrd="0" parTransId="{415746FF-F8F2-4CBC-8961-A0458B602538}" sibTransId="{0941834D-B4F2-4A70-A86D-186490CCC3C7}"/>
    <dgm:cxn modelId="{A682CCA7-4FB5-4FC9-8CFF-3EFE28883C7C}" type="presOf" srcId="{356E6D18-BD01-4594-9234-3FAA276AFF09}" destId="{981531E9-342F-4EBD-A7DC-1ED857994951}" srcOrd="1" destOrd="0" presId="urn:microsoft.com/office/officeart/2005/8/layout/venn2"/>
    <dgm:cxn modelId="{F14571AB-9A6B-494D-A766-0F8D2B21173F}" srcId="{15F40873-6713-4742-A8C4-ACD6A6836C31}" destId="{64428E26-2001-428B-AF61-ABE6A62A9B4A}" srcOrd="1" destOrd="0" parTransId="{3D93870B-1FED-4FBC-9DCB-46EE84F6BACC}" sibTransId="{FA422FFB-6900-4825-AD60-C81039DACC04}"/>
    <dgm:cxn modelId="{E57A0DAD-46FD-4E4A-B01B-331CDD2A7547}" type="presOf" srcId="{15F40873-6713-4742-A8C4-ACD6A6836C31}" destId="{B4230539-FE91-4384-A2E3-F497CB2253A5}" srcOrd="0" destOrd="0" presId="urn:microsoft.com/office/officeart/2005/8/layout/venn2"/>
    <dgm:cxn modelId="{C1C8E8AE-FB43-4746-9E31-1422505EDD58}" srcId="{15F40873-6713-4742-A8C4-ACD6A6836C31}" destId="{B536C913-02DE-4BE1-96CF-2C2282C3669C}" srcOrd="4" destOrd="0" parTransId="{DAD0E989-0441-4089-A47B-368E2065164C}" sibTransId="{DF9C42FB-E50D-41CD-8F3D-B27CD2CA57B0}"/>
    <dgm:cxn modelId="{F88643B2-F6CE-41DA-BDF3-CD170A090626}" type="presOf" srcId="{B4F43B81-15D5-49B0-8199-072F4773D389}" destId="{6B104414-D0F4-4DDD-AA43-15520A53D6C9}" srcOrd="1" destOrd="0" presId="urn:microsoft.com/office/officeart/2005/8/layout/venn2"/>
    <dgm:cxn modelId="{91D739BC-4454-4239-97E7-13E6D869A182}" type="presOf" srcId="{B4F43B81-15D5-49B0-8199-072F4773D389}" destId="{C3519A3C-E95E-4374-B793-C37FBFF3DC7E}" srcOrd="0" destOrd="0" presId="urn:microsoft.com/office/officeart/2005/8/layout/venn2"/>
    <dgm:cxn modelId="{092A90D1-B650-48F0-8F32-4C5710346F93}" srcId="{15F40873-6713-4742-A8C4-ACD6A6836C31}" destId="{FE0BBC25-75CE-4700-8C4A-D37968F5C2A8}" srcOrd="5" destOrd="0" parTransId="{03F27ADD-FFD1-4BB2-B93E-BF8D26CF138D}" sibTransId="{D27EA165-45CA-4B7F-A310-80876418BB86}"/>
    <dgm:cxn modelId="{4B6A8FD9-35C9-4473-8EF2-A49AF23E2E97}" type="presOf" srcId="{64428E26-2001-428B-AF61-ABE6A62A9B4A}" destId="{41A6E57C-FB1B-4651-AB48-9076A81F8570}" srcOrd="1" destOrd="0" presId="urn:microsoft.com/office/officeart/2005/8/layout/venn2"/>
    <dgm:cxn modelId="{D67277DC-CD62-4C38-A09C-72357F42133E}" type="presOf" srcId="{FE0BBC25-75CE-4700-8C4A-D37968F5C2A8}" destId="{254782C0-C4FA-44EB-99E1-E07E96388054}" srcOrd="0" destOrd="0" presId="urn:microsoft.com/office/officeart/2005/8/layout/venn2"/>
    <dgm:cxn modelId="{86A495DE-DB6E-4C10-AD69-224CE8D78C72}" srcId="{15F40873-6713-4742-A8C4-ACD6A6836C31}" destId="{C284FD58-74DD-4062-A593-8D048B825135}" srcOrd="6" destOrd="0" parTransId="{AB3828B4-E341-4317-84E3-1138C803E84A}" sibTransId="{8FB32C21-56F2-498F-89FD-ED3214FD3850}"/>
    <dgm:cxn modelId="{CF44E6E7-44E9-4D51-9667-D82F4BFE130A}" srcId="{15F40873-6713-4742-A8C4-ACD6A6836C31}" destId="{B4F43B81-15D5-49B0-8199-072F4773D389}" srcOrd="2" destOrd="0" parTransId="{AA9B98C9-DA9B-4B04-91E1-D70303C31251}" sibTransId="{31F55F45-83FA-435B-A9DB-0303E5CDE635}"/>
    <dgm:cxn modelId="{47CEC1FE-44ED-4BE6-A8B7-9AD1DFCD8A73}" type="presOf" srcId="{C284FD58-74DD-4062-A593-8D048B825135}" destId="{F2FAC4A8-1C2E-4AA4-AF12-85854E2889E8}" srcOrd="0" destOrd="0" presId="urn:microsoft.com/office/officeart/2005/8/layout/venn2"/>
    <dgm:cxn modelId="{EB65C40C-92F0-4CB8-A086-2AC6FF3AECAF}" type="presParOf" srcId="{B4230539-FE91-4384-A2E3-F497CB2253A5}" destId="{F484531C-C2EF-4891-83CD-A469BF78C4B5}" srcOrd="0" destOrd="0" presId="urn:microsoft.com/office/officeart/2005/8/layout/venn2"/>
    <dgm:cxn modelId="{6BEDF36A-25CD-46A3-8C4E-A50496A91A09}" type="presParOf" srcId="{F484531C-C2EF-4891-83CD-A469BF78C4B5}" destId="{66D43402-2B69-44C8-A28D-9FEF3C3032CE}" srcOrd="0" destOrd="0" presId="urn:microsoft.com/office/officeart/2005/8/layout/venn2"/>
    <dgm:cxn modelId="{80FC666F-E796-46F5-869D-C95A37B8F958}" type="presParOf" srcId="{F484531C-C2EF-4891-83CD-A469BF78C4B5}" destId="{55DFDAAA-F694-4B19-9112-91825ADEC9ED}" srcOrd="1" destOrd="0" presId="urn:microsoft.com/office/officeart/2005/8/layout/venn2"/>
    <dgm:cxn modelId="{40971452-40BF-4AD6-95FE-38FF45DFB173}" type="presParOf" srcId="{B4230539-FE91-4384-A2E3-F497CB2253A5}" destId="{A5FD57D1-07E9-4DF9-86ED-2E317C7C9159}" srcOrd="1" destOrd="0" presId="urn:microsoft.com/office/officeart/2005/8/layout/venn2"/>
    <dgm:cxn modelId="{47A014E2-98BA-4858-A70A-4604142ACBA0}" type="presParOf" srcId="{A5FD57D1-07E9-4DF9-86ED-2E317C7C9159}" destId="{B9872D84-0CB6-4173-BF71-FDC7298CEAB6}" srcOrd="0" destOrd="0" presId="urn:microsoft.com/office/officeart/2005/8/layout/venn2"/>
    <dgm:cxn modelId="{98DAE40C-D63A-4B66-9F4C-303C61B79FEE}" type="presParOf" srcId="{A5FD57D1-07E9-4DF9-86ED-2E317C7C9159}" destId="{41A6E57C-FB1B-4651-AB48-9076A81F8570}" srcOrd="1" destOrd="0" presId="urn:microsoft.com/office/officeart/2005/8/layout/venn2"/>
    <dgm:cxn modelId="{4D18431D-CE1E-4DE2-9434-2242F37FD1E5}" type="presParOf" srcId="{B4230539-FE91-4384-A2E3-F497CB2253A5}" destId="{E61C6C6C-6669-4308-A1D1-73AD41CE5912}" srcOrd="2" destOrd="0" presId="urn:microsoft.com/office/officeart/2005/8/layout/venn2"/>
    <dgm:cxn modelId="{02C359B3-9178-4608-9B0E-0C03C9597D89}" type="presParOf" srcId="{E61C6C6C-6669-4308-A1D1-73AD41CE5912}" destId="{C3519A3C-E95E-4374-B793-C37FBFF3DC7E}" srcOrd="0" destOrd="0" presId="urn:microsoft.com/office/officeart/2005/8/layout/venn2"/>
    <dgm:cxn modelId="{7833FD38-07A6-47EA-A7A0-F5499C4FAD21}" type="presParOf" srcId="{E61C6C6C-6669-4308-A1D1-73AD41CE5912}" destId="{6B104414-D0F4-4DDD-AA43-15520A53D6C9}" srcOrd="1" destOrd="0" presId="urn:microsoft.com/office/officeart/2005/8/layout/venn2"/>
    <dgm:cxn modelId="{BAF84867-9D8B-4679-9919-66343E878A4F}" type="presParOf" srcId="{B4230539-FE91-4384-A2E3-F497CB2253A5}" destId="{6BFF56C2-554A-41F5-B695-6EBC4A8762B0}" srcOrd="3" destOrd="0" presId="urn:microsoft.com/office/officeart/2005/8/layout/venn2"/>
    <dgm:cxn modelId="{C8A0D5C5-3C8D-4AF2-A731-DCBA973E2409}" type="presParOf" srcId="{6BFF56C2-554A-41F5-B695-6EBC4A8762B0}" destId="{B3D64DB4-238A-49D8-975E-8243A6697B14}" srcOrd="0" destOrd="0" presId="urn:microsoft.com/office/officeart/2005/8/layout/venn2"/>
    <dgm:cxn modelId="{093F8CC0-8DD5-4D13-95CA-732F71BA76F5}" type="presParOf" srcId="{6BFF56C2-554A-41F5-B695-6EBC4A8762B0}" destId="{981531E9-342F-4EBD-A7DC-1ED857994951}" srcOrd="1" destOrd="0" presId="urn:microsoft.com/office/officeart/2005/8/layout/venn2"/>
    <dgm:cxn modelId="{5A61EA63-BC99-49C8-AD5F-E5F2D0D2D773}" type="presParOf" srcId="{B4230539-FE91-4384-A2E3-F497CB2253A5}" destId="{27345E93-6646-499C-9C87-8104C45A06E2}" srcOrd="4" destOrd="0" presId="urn:microsoft.com/office/officeart/2005/8/layout/venn2"/>
    <dgm:cxn modelId="{C4E055B9-F63A-40B2-B0C1-055F739CD5FF}" type="presParOf" srcId="{27345E93-6646-499C-9C87-8104C45A06E2}" destId="{FA8D84F0-3DA9-4A6C-BBC5-C129E6DA1BC1}" srcOrd="0" destOrd="0" presId="urn:microsoft.com/office/officeart/2005/8/layout/venn2"/>
    <dgm:cxn modelId="{B04DEB9A-F7F9-42B0-A9A3-22640AD857D9}" type="presParOf" srcId="{27345E93-6646-499C-9C87-8104C45A06E2}" destId="{6F2FB50E-27FC-4CB7-8929-18EBD2370BD0}" srcOrd="1" destOrd="0" presId="urn:microsoft.com/office/officeart/2005/8/layout/venn2"/>
    <dgm:cxn modelId="{D1FDAAF8-BD6A-4B62-A526-0EB57FB1BE16}" type="presParOf" srcId="{B4230539-FE91-4384-A2E3-F497CB2253A5}" destId="{A3C7568C-B892-4771-957B-B72419287EFB}" srcOrd="5" destOrd="0" presId="urn:microsoft.com/office/officeart/2005/8/layout/venn2"/>
    <dgm:cxn modelId="{748BF855-D048-4389-9F50-1E4C3868B238}" type="presParOf" srcId="{A3C7568C-B892-4771-957B-B72419287EFB}" destId="{254782C0-C4FA-44EB-99E1-E07E96388054}" srcOrd="0" destOrd="0" presId="urn:microsoft.com/office/officeart/2005/8/layout/venn2"/>
    <dgm:cxn modelId="{98326655-4C22-403C-B0AA-5F56CE4CD557}" type="presParOf" srcId="{A3C7568C-B892-4771-957B-B72419287EFB}" destId="{4C817778-4AB4-4976-BDDF-5361BB33387C}" srcOrd="1" destOrd="0" presId="urn:microsoft.com/office/officeart/2005/8/layout/venn2"/>
    <dgm:cxn modelId="{600A4387-6431-4920-9F08-FDF8BEF17B04}" type="presParOf" srcId="{B4230539-FE91-4384-A2E3-F497CB2253A5}" destId="{C6F3841F-E3AB-42B5-A06A-60BF506292DA}" srcOrd="6" destOrd="0" presId="urn:microsoft.com/office/officeart/2005/8/layout/venn2"/>
    <dgm:cxn modelId="{EC915E4D-A112-45C8-96B5-5552E5D4AD3D}" type="presParOf" srcId="{C6F3841F-E3AB-42B5-A06A-60BF506292DA}" destId="{F2FAC4A8-1C2E-4AA4-AF12-85854E2889E8}" srcOrd="0" destOrd="0" presId="urn:microsoft.com/office/officeart/2005/8/layout/venn2"/>
    <dgm:cxn modelId="{460032C0-C4BD-4054-8AAB-685082F0A1A9}" type="presParOf" srcId="{C6F3841F-E3AB-42B5-A06A-60BF506292DA}" destId="{EDB4C625-BCEE-435F-971F-3ADE30731ECF}"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424E802-F864-402C-AFED-C16B4C219F73}" type="doc">
      <dgm:prSet loTypeId="urn:microsoft.com/office/officeart/2005/8/layout/chevron1" loCatId="process" qsTypeId="urn:microsoft.com/office/officeart/2005/8/quickstyle/simple1" qsCatId="simple" csTypeId="urn:microsoft.com/office/officeart/2005/8/colors/accent1_2" csCatId="accent1" phldr="1"/>
      <dgm:spPr/>
    </dgm:pt>
    <dgm:pt modelId="{F4DE6B0B-136F-44D4-8B12-6F3B73D8338B}">
      <dgm:prSet phldrT="[Text]"/>
      <dgm:spPr>
        <a:solidFill>
          <a:srgbClr val="0096D6"/>
        </a:solidFill>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gm:t>
    </dgm:pt>
    <dgm:pt modelId="{8ACA09D8-83C6-456B-BAFF-CB9A0196FFB5}" type="parTrans" cxnId="{F77A56B1-BD73-4627-8101-FC1D19464083}">
      <dgm:prSet/>
      <dgm:spPr/>
      <dgm:t>
        <a:bodyPr/>
        <a:lstStyle/>
        <a:p>
          <a:endParaRPr lang="en-US"/>
        </a:p>
      </dgm:t>
    </dgm:pt>
    <dgm:pt modelId="{25A91DAA-1ADD-4088-9DCD-3E3DB7FD0CC2}" type="sibTrans" cxnId="{F77A56B1-BD73-4627-8101-FC1D19464083}">
      <dgm:prSet/>
      <dgm:spPr/>
      <dgm:t>
        <a:bodyPr/>
        <a:lstStyle/>
        <a:p>
          <a:endParaRPr lang="en-US"/>
        </a:p>
      </dgm:t>
    </dgm:pt>
    <dgm:pt modelId="{C222C096-E12B-4FC6-A9C2-17F9818A59E5}">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Health Issue</a:t>
          </a:r>
        </a:p>
      </dgm:t>
    </dgm:pt>
    <dgm:pt modelId="{54AA4DE6-B80E-45E2-B91A-2D56C60C8679}" type="parTrans" cxnId="{1C913FCF-E1B2-4F10-96DB-DA2837F982DA}">
      <dgm:prSet/>
      <dgm:spPr/>
      <dgm:t>
        <a:bodyPr/>
        <a:lstStyle/>
        <a:p>
          <a:endParaRPr lang="en-US"/>
        </a:p>
      </dgm:t>
    </dgm:pt>
    <dgm:pt modelId="{AC8B4AD2-3F12-428B-BD9D-3206A115E759}" type="sibTrans" cxnId="{1C913FCF-E1B2-4F10-96DB-DA2837F982DA}">
      <dgm:prSet/>
      <dgm:spPr/>
      <dgm:t>
        <a:bodyPr/>
        <a:lstStyle/>
        <a:p>
          <a:endParaRPr lang="en-US"/>
        </a:p>
      </dgm:t>
    </dgm:pt>
    <dgm:pt modelId="{06BDEE4D-FBFF-49E0-B9CD-96C8DEB39193}">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gm:t>
    </dgm:pt>
    <dgm:pt modelId="{BF7DF9A9-A3D3-492D-A902-4BF1A8E64100}" type="parTrans" cxnId="{4F33A538-D513-402D-8F41-AD6969A17200}">
      <dgm:prSet/>
      <dgm:spPr/>
      <dgm:t>
        <a:bodyPr/>
        <a:lstStyle/>
        <a:p>
          <a:endParaRPr lang="en-US"/>
        </a:p>
      </dgm:t>
    </dgm:pt>
    <dgm:pt modelId="{9D759DF8-1C93-4325-BDD4-CE2C8D61B833}" type="sibTrans" cxnId="{4F33A538-D513-402D-8F41-AD6969A17200}">
      <dgm:prSet/>
      <dgm:spPr/>
      <dgm:t>
        <a:bodyPr/>
        <a:lstStyle/>
        <a:p>
          <a:endParaRPr lang="en-US"/>
        </a:p>
      </dgm:t>
    </dgm:pt>
    <dgm:pt modelId="{45648D9A-BA7B-4160-9DD8-13C2FB135E9C}">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Determinants of Behavior</a:t>
          </a:r>
        </a:p>
      </dgm:t>
    </dgm:pt>
    <dgm:pt modelId="{DD6C0FF4-39D0-4708-9584-69DD4B11B69A}" type="parTrans" cxnId="{CD8A1D7B-C897-478F-BE30-8F7F2BC70E05}">
      <dgm:prSet/>
      <dgm:spPr/>
      <dgm:t>
        <a:bodyPr/>
        <a:lstStyle/>
        <a:p>
          <a:endParaRPr lang="en-US"/>
        </a:p>
      </dgm:t>
    </dgm:pt>
    <dgm:pt modelId="{79CC3688-703A-4DB3-ACC0-3D86C72116FE}" type="sibTrans" cxnId="{CD8A1D7B-C897-478F-BE30-8F7F2BC70E05}">
      <dgm:prSet/>
      <dgm:spPr/>
      <dgm:t>
        <a:bodyPr/>
        <a:lstStyle/>
        <a:p>
          <a:endParaRPr lang="en-US"/>
        </a:p>
      </dgm:t>
    </dgm:pt>
    <dgm:pt modelId="{C1BC16F4-9FEA-43A2-A057-A59C21EC6F7B}" type="pres">
      <dgm:prSet presAssocID="{D424E802-F864-402C-AFED-C16B4C219F73}" presName="Name0" presStyleCnt="0">
        <dgm:presLayoutVars>
          <dgm:dir/>
          <dgm:animLvl val="lvl"/>
          <dgm:resizeHandles val="exact"/>
        </dgm:presLayoutVars>
      </dgm:prSet>
      <dgm:spPr/>
    </dgm:pt>
    <dgm:pt modelId="{3635A823-0FA5-4F2A-B1D4-7AC056535E18}" type="pres">
      <dgm:prSet presAssocID="{F4DE6B0B-136F-44D4-8B12-6F3B73D8338B}" presName="parTxOnly" presStyleLbl="node1" presStyleIdx="0" presStyleCnt="4">
        <dgm:presLayoutVars>
          <dgm:chMax val="0"/>
          <dgm:chPref val="0"/>
          <dgm:bulletEnabled val="1"/>
        </dgm:presLayoutVars>
      </dgm:prSet>
      <dgm:spPr/>
    </dgm:pt>
    <dgm:pt modelId="{23D62501-1EE6-4318-B25A-C76D93D006FC}" type="pres">
      <dgm:prSet presAssocID="{25A91DAA-1ADD-4088-9DCD-3E3DB7FD0CC2}" presName="parTxOnlySpace" presStyleCnt="0"/>
      <dgm:spPr/>
    </dgm:pt>
    <dgm:pt modelId="{EAA01B31-2A84-44FF-8A30-E8DE31A24C5E}" type="pres">
      <dgm:prSet presAssocID="{C222C096-E12B-4FC6-A9C2-17F9818A59E5}" presName="parTxOnly" presStyleLbl="node1" presStyleIdx="1" presStyleCnt="4">
        <dgm:presLayoutVars>
          <dgm:chMax val="0"/>
          <dgm:chPref val="0"/>
          <dgm:bulletEnabled val="1"/>
        </dgm:presLayoutVars>
      </dgm:prSet>
      <dgm:spPr/>
    </dgm:pt>
    <dgm:pt modelId="{F38B9848-CDA8-4EF9-B588-10E0206326C4}" type="pres">
      <dgm:prSet presAssocID="{AC8B4AD2-3F12-428B-BD9D-3206A115E759}" presName="parTxOnlySpace" presStyleCnt="0"/>
      <dgm:spPr/>
    </dgm:pt>
    <dgm:pt modelId="{EF890D4F-69AD-4494-8E26-222ACACFDC62}" type="pres">
      <dgm:prSet presAssocID="{06BDEE4D-FBFF-49E0-B9CD-96C8DEB39193}" presName="parTxOnly" presStyleLbl="node1" presStyleIdx="2" presStyleCnt="4">
        <dgm:presLayoutVars>
          <dgm:chMax val="0"/>
          <dgm:chPref val="0"/>
          <dgm:bulletEnabled val="1"/>
        </dgm:presLayoutVars>
      </dgm:prSet>
      <dgm:spPr/>
    </dgm:pt>
    <dgm:pt modelId="{A987E583-055C-4ADA-AAC2-A53F485930AF}" type="pres">
      <dgm:prSet presAssocID="{9D759DF8-1C93-4325-BDD4-CE2C8D61B833}" presName="parTxOnlySpace" presStyleCnt="0"/>
      <dgm:spPr/>
    </dgm:pt>
    <dgm:pt modelId="{AE5A2808-3427-4ED3-A894-55FF771DCD09}" type="pres">
      <dgm:prSet presAssocID="{45648D9A-BA7B-4160-9DD8-13C2FB135E9C}" presName="parTxOnly" presStyleLbl="node1" presStyleIdx="3" presStyleCnt="4">
        <dgm:presLayoutVars>
          <dgm:chMax val="0"/>
          <dgm:chPref val="0"/>
          <dgm:bulletEnabled val="1"/>
        </dgm:presLayoutVars>
      </dgm:prSet>
      <dgm:spPr/>
    </dgm:pt>
  </dgm:ptLst>
  <dgm:cxnLst>
    <dgm:cxn modelId="{DD825A03-357E-4AA0-A1C3-D188F7F70D66}" type="presOf" srcId="{C222C096-E12B-4FC6-A9C2-17F9818A59E5}" destId="{EAA01B31-2A84-44FF-8A30-E8DE31A24C5E}" srcOrd="0" destOrd="0" presId="urn:microsoft.com/office/officeart/2005/8/layout/chevron1"/>
    <dgm:cxn modelId="{A3E2BC0D-2EFB-4B76-8331-D7804CFC9239}" type="presOf" srcId="{06BDEE4D-FBFF-49E0-B9CD-96C8DEB39193}" destId="{EF890D4F-69AD-4494-8E26-222ACACFDC62}" srcOrd="0" destOrd="0" presId="urn:microsoft.com/office/officeart/2005/8/layout/chevron1"/>
    <dgm:cxn modelId="{4F33A538-D513-402D-8F41-AD6969A17200}" srcId="{D424E802-F864-402C-AFED-C16B4C219F73}" destId="{06BDEE4D-FBFF-49E0-B9CD-96C8DEB39193}" srcOrd="2" destOrd="0" parTransId="{BF7DF9A9-A3D3-492D-A902-4BF1A8E64100}" sibTransId="{9D759DF8-1C93-4325-BDD4-CE2C8D61B833}"/>
    <dgm:cxn modelId="{CD8A1D7B-C897-478F-BE30-8F7F2BC70E05}" srcId="{D424E802-F864-402C-AFED-C16B4C219F73}" destId="{45648D9A-BA7B-4160-9DD8-13C2FB135E9C}" srcOrd="3" destOrd="0" parTransId="{DD6C0FF4-39D0-4708-9584-69DD4B11B69A}" sibTransId="{79CC3688-703A-4DB3-ACC0-3D86C72116FE}"/>
    <dgm:cxn modelId="{5FDF8399-C478-4427-9D98-E75874DE8807}" type="presOf" srcId="{D424E802-F864-402C-AFED-C16B4C219F73}" destId="{C1BC16F4-9FEA-43A2-A057-A59C21EC6F7B}" srcOrd="0" destOrd="0" presId="urn:microsoft.com/office/officeart/2005/8/layout/chevron1"/>
    <dgm:cxn modelId="{F77A56B1-BD73-4627-8101-FC1D19464083}" srcId="{D424E802-F864-402C-AFED-C16B4C219F73}" destId="{F4DE6B0B-136F-44D4-8B12-6F3B73D8338B}" srcOrd="0" destOrd="0" parTransId="{8ACA09D8-83C6-456B-BAFF-CB9A0196FFB5}" sibTransId="{25A91DAA-1ADD-4088-9DCD-3E3DB7FD0CC2}"/>
    <dgm:cxn modelId="{8412B7B6-3766-4812-9EE3-5788752AF16C}" type="presOf" srcId="{F4DE6B0B-136F-44D4-8B12-6F3B73D8338B}" destId="{3635A823-0FA5-4F2A-B1D4-7AC056535E18}" srcOrd="0" destOrd="0" presId="urn:microsoft.com/office/officeart/2005/8/layout/chevron1"/>
    <dgm:cxn modelId="{1C913FCF-E1B2-4F10-96DB-DA2837F982DA}" srcId="{D424E802-F864-402C-AFED-C16B4C219F73}" destId="{C222C096-E12B-4FC6-A9C2-17F9818A59E5}" srcOrd="1" destOrd="0" parTransId="{54AA4DE6-B80E-45E2-B91A-2D56C60C8679}" sibTransId="{AC8B4AD2-3F12-428B-BD9D-3206A115E759}"/>
    <dgm:cxn modelId="{670FFDE3-0C2B-471C-BB54-49416C026287}" type="presOf" srcId="{45648D9A-BA7B-4160-9DD8-13C2FB135E9C}" destId="{AE5A2808-3427-4ED3-A894-55FF771DCD09}" srcOrd="0" destOrd="0" presId="urn:microsoft.com/office/officeart/2005/8/layout/chevron1"/>
    <dgm:cxn modelId="{43F88873-1DF6-4DE0-8BD1-5E73CC1A5065}" type="presParOf" srcId="{C1BC16F4-9FEA-43A2-A057-A59C21EC6F7B}" destId="{3635A823-0FA5-4F2A-B1D4-7AC056535E18}" srcOrd="0" destOrd="0" presId="urn:microsoft.com/office/officeart/2005/8/layout/chevron1"/>
    <dgm:cxn modelId="{B9F793F4-65E6-46BF-8910-26DE803D420F}" type="presParOf" srcId="{C1BC16F4-9FEA-43A2-A057-A59C21EC6F7B}" destId="{23D62501-1EE6-4318-B25A-C76D93D006FC}" srcOrd="1" destOrd="0" presId="urn:microsoft.com/office/officeart/2005/8/layout/chevron1"/>
    <dgm:cxn modelId="{A457249E-8562-4757-8EB5-0382AD292144}" type="presParOf" srcId="{C1BC16F4-9FEA-43A2-A057-A59C21EC6F7B}" destId="{EAA01B31-2A84-44FF-8A30-E8DE31A24C5E}" srcOrd="2" destOrd="0" presId="urn:microsoft.com/office/officeart/2005/8/layout/chevron1"/>
    <dgm:cxn modelId="{28911924-FB17-4A85-8E29-E65617674FB2}" type="presParOf" srcId="{C1BC16F4-9FEA-43A2-A057-A59C21EC6F7B}" destId="{F38B9848-CDA8-4EF9-B588-10E0206326C4}" srcOrd="3" destOrd="0" presId="urn:microsoft.com/office/officeart/2005/8/layout/chevron1"/>
    <dgm:cxn modelId="{10F63144-82DD-4359-BA3D-25933B446CB9}" type="presParOf" srcId="{C1BC16F4-9FEA-43A2-A057-A59C21EC6F7B}" destId="{EF890D4F-69AD-4494-8E26-222ACACFDC62}" srcOrd="4" destOrd="0" presId="urn:microsoft.com/office/officeart/2005/8/layout/chevron1"/>
    <dgm:cxn modelId="{4161F252-D5A8-4634-AB86-8E5B513835A9}" type="presParOf" srcId="{C1BC16F4-9FEA-43A2-A057-A59C21EC6F7B}" destId="{A987E583-055C-4ADA-AAC2-A53F485930AF}" srcOrd="5" destOrd="0" presId="urn:microsoft.com/office/officeart/2005/8/layout/chevron1"/>
    <dgm:cxn modelId="{17FD0D20-8CC9-4923-8F24-58E986BD836E}" type="presParOf" srcId="{C1BC16F4-9FEA-43A2-A057-A59C21EC6F7B}" destId="{AE5A2808-3427-4ED3-A894-55FF771DCD0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424E802-F864-402C-AFED-C16B4C219F73}" type="doc">
      <dgm:prSet loTypeId="urn:microsoft.com/office/officeart/2005/8/layout/chevron1" loCatId="process" qsTypeId="urn:microsoft.com/office/officeart/2005/8/quickstyle/simple1" qsCatId="simple" csTypeId="urn:microsoft.com/office/officeart/2005/8/colors/accent1_2" csCatId="accent1" phldr="1"/>
      <dgm:spPr/>
    </dgm:pt>
    <dgm:pt modelId="{F4DE6B0B-136F-44D4-8B12-6F3B73D8338B}">
      <dgm:prSet phldrT="[Text]"/>
      <dgm:spPr>
        <a:solidFill>
          <a:srgbClr val="FFC82E"/>
        </a:solidFill>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gm:t>
    </dgm:pt>
    <dgm:pt modelId="{8ACA09D8-83C6-456B-BAFF-CB9A0196FFB5}" type="parTrans" cxnId="{F77A56B1-BD73-4627-8101-FC1D19464083}">
      <dgm:prSet/>
      <dgm:spPr/>
      <dgm:t>
        <a:bodyPr/>
        <a:lstStyle/>
        <a:p>
          <a:endParaRPr lang="en-US">
            <a:latin typeface="Century Gothic" panose="020B0502020202020204" pitchFamily="34" charset="0"/>
          </a:endParaRPr>
        </a:p>
      </dgm:t>
    </dgm:pt>
    <dgm:pt modelId="{25A91DAA-1ADD-4088-9DCD-3E3DB7FD0CC2}" type="sibTrans" cxnId="{F77A56B1-BD73-4627-8101-FC1D19464083}">
      <dgm:prSet/>
      <dgm:spPr/>
      <dgm:t>
        <a:bodyPr/>
        <a:lstStyle/>
        <a:p>
          <a:endParaRPr lang="en-US">
            <a:latin typeface="Century Gothic" panose="020B0502020202020204" pitchFamily="34" charset="0"/>
          </a:endParaRPr>
        </a:p>
      </dgm:t>
    </dgm:pt>
    <dgm:pt modelId="{C222C096-E12B-4FC6-A9C2-17F9818A59E5}">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Health Issue</a:t>
          </a:r>
        </a:p>
      </dgm:t>
    </dgm:pt>
    <dgm:pt modelId="{54AA4DE6-B80E-45E2-B91A-2D56C60C8679}" type="parTrans" cxnId="{1C913FCF-E1B2-4F10-96DB-DA2837F982DA}">
      <dgm:prSet/>
      <dgm:spPr/>
      <dgm:t>
        <a:bodyPr/>
        <a:lstStyle/>
        <a:p>
          <a:endParaRPr lang="en-US">
            <a:latin typeface="Century Gothic" panose="020B0502020202020204" pitchFamily="34" charset="0"/>
          </a:endParaRPr>
        </a:p>
      </dgm:t>
    </dgm:pt>
    <dgm:pt modelId="{AC8B4AD2-3F12-428B-BD9D-3206A115E759}" type="sibTrans" cxnId="{1C913FCF-E1B2-4F10-96DB-DA2837F982DA}">
      <dgm:prSet/>
      <dgm:spPr/>
      <dgm:t>
        <a:bodyPr/>
        <a:lstStyle/>
        <a:p>
          <a:endParaRPr lang="en-US">
            <a:latin typeface="Century Gothic" panose="020B0502020202020204" pitchFamily="34" charset="0"/>
          </a:endParaRPr>
        </a:p>
      </dgm:t>
    </dgm:pt>
    <dgm:pt modelId="{06BDEE4D-FBFF-49E0-B9CD-96C8DEB39193}">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gm:t>
    </dgm:pt>
    <dgm:pt modelId="{BF7DF9A9-A3D3-492D-A902-4BF1A8E64100}" type="parTrans" cxnId="{4F33A538-D513-402D-8F41-AD6969A17200}">
      <dgm:prSet/>
      <dgm:spPr/>
      <dgm:t>
        <a:bodyPr/>
        <a:lstStyle/>
        <a:p>
          <a:endParaRPr lang="en-US">
            <a:latin typeface="Century Gothic" panose="020B0502020202020204" pitchFamily="34" charset="0"/>
          </a:endParaRPr>
        </a:p>
      </dgm:t>
    </dgm:pt>
    <dgm:pt modelId="{9D759DF8-1C93-4325-BDD4-CE2C8D61B833}" type="sibTrans" cxnId="{4F33A538-D513-402D-8F41-AD6969A17200}">
      <dgm:prSet/>
      <dgm:spPr/>
      <dgm:t>
        <a:bodyPr/>
        <a:lstStyle/>
        <a:p>
          <a:endParaRPr lang="en-US">
            <a:latin typeface="Century Gothic" panose="020B0502020202020204" pitchFamily="34" charset="0"/>
          </a:endParaRPr>
        </a:p>
      </dgm:t>
    </dgm:pt>
    <dgm:pt modelId="{45648D9A-BA7B-4160-9DD8-13C2FB135E9C}">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Determinants of Behavior</a:t>
          </a:r>
        </a:p>
      </dgm:t>
    </dgm:pt>
    <dgm:pt modelId="{DD6C0FF4-39D0-4708-9584-69DD4B11B69A}" type="parTrans" cxnId="{CD8A1D7B-C897-478F-BE30-8F7F2BC70E05}">
      <dgm:prSet/>
      <dgm:spPr/>
      <dgm:t>
        <a:bodyPr/>
        <a:lstStyle/>
        <a:p>
          <a:endParaRPr lang="en-US">
            <a:latin typeface="Century Gothic" panose="020B0502020202020204" pitchFamily="34" charset="0"/>
          </a:endParaRPr>
        </a:p>
      </dgm:t>
    </dgm:pt>
    <dgm:pt modelId="{79CC3688-703A-4DB3-ACC0-3D86C72116FE}" type="sibTrans" cxnId="{CD8A1D7B-C897-478F-BE30-8F7F2BC70E05}">
      <dgm:prSet/>
      <dgm:spPr/>
      <dgm:t>
        <a:bodyPr/>
        <a:lstStyle/>
        <a:p>
          <a:endParaRPr lang="en-US">
            <a:latin typeface="Century Gothic" panose="020B0502020202020204" pitchFamily="34" charset="0"/>
          </a:endParaRPr>
        </a:p>
      </dgm:t>
    </dgm:pt>
    <dgm:pt modelId="{C1BC16F4-9FEA-43A2-A057-A59C21EC6F7B}" type="pres">
      <dgm:prSet presAssocID="{D424E802-F864-402C-AFED-C16B4C219F73}" presName="Name0" presStyleCnt="0">
        <dgm:presLayoutVars>
          <dgm:dir/>
          <dgm:animLvl val="lvl"/>
          <dgm:resizeHandles val="exact"/>
        </dgm:presLayoutVars>
      </dgm:prSet>
      <dgm:spPr/>
    </dgm:pt>
    <dgm:pt modelId="{3635A823-0FA5-4F2A-B1D4-7AC056535E18}" type="pres">
      <dgm:prSet presAssocID="{F4DE6B0B-136F-44D4-8B12-6F3B73D8338B}" presName="parTxOnly" presStyleLbl="node1" presStyleIdx="0" presStyleCnt="4">
        <dgm:presLayoutVars>
          <dgm:chMax val="0"/>
          <dgm:chPref val="0"/>
          <dgm:bulletEnabled val="1"/>
        </dgm:presLayoutVars>
      </dgm:prSet>
      <dgm:spPr/>
    </dgm:pt>
    <dgm:pt modelId="{23D62501-1EE6-4318-B25A-C76D93D006FC}" type="pres">
      <dgm:prSet presAssocID="{25A91DAA-1ADD-4088-9DCD-3E3DB7FD0CC2}" presName="parTxOnlySpace" presStyleCnt="0"/>
      <dgm:spPr/>
    </dgm:pt>
    <dgm:pt modelId="{EAA01B31-2A84-44FF-8A30-E8DE31A24C5E}" type="pres">
      <dgm:prSet presAssocID="{C222C096-E12B-4FC6-A9C2-17F9818A59E5}" presName="parTxOnly" presStyleLbl="node1" presStyleIdx="1" presStyleCnt="4">
        <dgm:presLayoutVars>
          <dgm:chMax val="0"/>
          <dgm:chPref val="0"/>
          <dgm:bulletEnabled val="1"/>
        </dgm:presLayoutVars>
      </dgm:prSet>
      <dgm:spPr/>
    </dgm:pt>
    <dgm:pt modelId="{F38B9848-CDA8-4EF9-B588-10E0206326C4}" type="pres">
      <dgm:prSet presAssocID="{AC8B4AD2-3F12-428B-BD9D-3206A115E759}" presName="parTxOnlySpace" presStyleCnt="0"/>
      <dgm:spPr/>
    </dgm:pt>
    <dgm:pt modelId="{EF890D4F-69AD-4494-8E26-222ACACFDC62}" type="pres">
      <dgm:prSet presAssocID="{06BDEE4D-FBFF-49E0-B9CD-96C8DEB39193}" presName="parTxOnly" presStyleLbl="node1" presStyleIdx="2" presStyleCnt="4">
        <dgm:presLayoutVars>
          <dgm:chMax val="0"/>
          <dgm:chPref val="0"/>
          <dgm:bulletEnabled val="1"/>
        </dgm:presLayoutVars>
      </dgm:prSet>
      <dgm:spPr/>
    </dgm:pt>
    <dgm:pt modelId="{A987E583-055C-4ADA-AAC2-A53F485930AF}" type="pres">
      <dgm:prSet presAssocID="{9D759DF8-1C93-4325-BDD4-CE2C8D61B833}" presName="parTxOnlySpace" presStyleCnt="0"/>
      <dgm:spPr/>
    </dgm:pt>
    <dgm:pt modelId="{AE5A2808-3427-4ED3-A894-55FF771DCD09}" type="pres">
      <dgm:prSet presAssocID="{45648D9A-BA7B-4160-9DD8-13C2FB135E9C}" presName="parTxOnly" presStyleLbl="node1" presStyleIdx="3" presStyleCnt="4">
        <dgm:presLayoutVars>
          <dgm:chMax val="0"/>
          <dgm:chPref val="0"/>
          <dgm:bulletEnabled val="1"/>
        </dgm:presLayoutVars>
      </dgm:prSet>
      <dgm:spPr/>
    </dgm:pt>
  </dgm:ptLst>
  <dgm:cxnLst>
    <dgm:cxn modelId="{60C2DF1D-0737-41C2-A27C-D4B9CCAC0F5E}" type="presOf" srcId="{C222C096-E12B-4FC6-A9C2-17F9818A59E5}" destId="{EAA01B31-2A84-44FF-8A30-E8DE31A24C5E}" srcOrd="0" destOrd="0" presId="urn:microsoft.com/office/officeart/2005/8/layout/chevron1"/>
    <dgm:cxn modelId="{4F33A538-D513-402D-8F41-AD6969A17200}" srcId="{D424E802-F864-402C-AFED-C16B4C219F73}" destId="{06BDEE4D-FBFF-49E0-B9CD-96C8DEB39193}" srcOrd="2" destOrd="0" parTransId="{BF7DF9A9-A3D3-492D-A902-4BF1A8E64100}" sibTransId="{9D759DF8-1C93-4325-BDD4-CE2C8D61B833}"/>
    <dgm:cxn modelId="{27475542-AF5E-446F-B733-899CE220D59A}" type="presOf" srcId="{F4DE6B0B-136F-44D4-8B12-6F3B73D8338B}" destId="{3635A823-0FA5-4F2A-B1D4-7AC056535E18}" srcOrd="0" destOrd="0" presId="urn:microsoft.com/office/officeart/2005/8/layout/chevron1"/>
    <dgm:cxn modelId="{D03DC254-91C0-463E-857D-3E9C15F62BE0}" type="presOf" srcId="{45648D9A-BA7B-4160-9DD8-13C2FB135E9C}" destId="{AE5A2808-3427-4ED3-A894-55FF771DCD09}" srcOrd="0" destOrd="0" presId="urn:microsoft.com/office/officeart/2005/8/layout/chevron1"/>
    <dgm:cxn modelId="{CD8A1D7B-C897-478F-BE30-8F7F2BC70E05}" srcId="{D424E802-F864-402C-AFED-C16B4C219F73}" destId="{45648D9A-BA7B-4160-9DD8-13C2FB135E9C}" srcOrd="3" destOrd="0" parTransId="{DD6C0FF4-39D0-4708-9584-69DD4B11B69A}" sibTransId="{79CC3688-703A-4DB3-ACC0-3D86C72116FE}"/>
    <dgm:cxn modelId="{232D7F8B-37B1-43F0-BC5F-851C741474E2}" type="presOf" srcId="{06BDEE4D-FBFF-49E0-B9CD-96C8DEB39193}" destId="{EF890D4F-69AD-4494-8E26-222ACACFDC62}" srcOrd="0" destOrd="0" presId="urn:microsoft.com/office/officeart/2005/8/layout/chevron1"/>
    <dgm:cxn modelId="{F77A56B1-BD73-4627-8101-FC1D19464083}" srcId="{D424E802-F864-402C-AFED-C16B4C219F73}" destId="{F4DE6B0B-136F-44D4-8B12-6F3B73D8338B}" srcOrd="0" destOrd="0" parTransId="{8ACA09D8-83C6-456B-BAFF-CB9A0196FFB5}" sibTransId="{25A91DAA-1ADD-4088-9DCD-3E3DB7FD0CC2}"/>
    <dgm:cxn modelId="{B45AA2BE-A7A4-4056-B3A3-50B24653C909}" type="presOf" srcId="{D424E802-F864-402C-AFED-C16B4C219F73}" destId="{C1BC16F4-9FEA-43A2-A057-A59C21EC6F7B}" srcOrd="0" destOrd="0" presId="urn:microsoft.com/office/officeart/2005/8/layout/chevron1"/>
    <dgm:cxn modelId="{1C913FCF-E1B2-4F10-96DB-DA2837F982DA}" srcId="{D424E802-F864-402C-AFED-C16B4C219F73}" destId="{C222C096-E12B-4FC6-A9C2-17F9818A59E5}" srcOrd="1" destOrd="0" parTransId="{54AA4DE6-B80E-45E2-B91A-2D56C60C8679}" sibTransId="{AC8B4AD2-3F12-428B-BD9D-3206A115E759}"/>
    <dgm:cxn modelId="{782BF659-E09E-41FE-A031-A139B202BA5E}" type="presParOf" srcId="{C1BC16F4-9FEA-43A2-A057-A59C21EC6F7B}" destId="{3635A823-0FA5-4F2A-B1D4-7AC056535E18}" srcOrd="0" destOrd="0" presId="urn:microsoft.com/office/officeart/2005/8/layout/chevron1"/>
    <dgm:cxn modelId="{3CCA7A8D-91A5-4349-B6AF-BE95DDFDFDE0}" type="presParOf" srcId="{C1BC16F4-9FEA-43A2-A057-A59C21EC6F7B}" destId="{23D62501-1EE6-4318-B25A-C76D93D006FC}" srcOrd="1" destOrd="0" presId="urn:microsoft.com/office/officeart/2005/8/layout/chevron1"/>
    <dgm:cxn modelId="{91E8C0C8-53CF-48DC-9454-F677926AD4B6}" type="presParOf" srcId="{C1BC16F4-9FEA-43A2-A057-A59C21EC6F7B}" destId="{EAA01B31-2A84-44FF-8A30-E8DE31A24C5E}" srcOrd="2" destOrd="0" presId="urn:microsoft.com/office/officeart/2005/8/layout/chevron1"/>
    <dgm:cxn modelId="{35F56F4A-AE6D-4D46-9714-E5838A562B43}" type="presParOf" srcId="{C1BC16F4-9FEA-43A2-A057-A59C21EC6F7B}" destId="{F38B9848-CDA8-4EF9-B588-10E0206326C4}" srcOrd="3" destOrd="0" presId="urn:microsoft.com/office/officeart/2005/8/layout/chevron1"/>
    <dgm:cxn modelId="{E14C6061-FB42-48A6-B67B-58E6DA575932}" type="presParOf" srcId="{C1BC16F4-9FEA-43A2-A057-A59C21EC6F7B}" destId="{EF890D4F-69AD-4494-8E26-222ACACFDC62}" srcOrd="4" destOrd="0" presId="urn:microsoft.com/office/officeart/2005/8/layout/chevron1"/>
    <dgm:cxn modelId="{5DF1E59E-4535-4C49-859E-551C8855E4F2}" type="presParOf" srcId="{C1BC16F4-9FEA-43A2-A057-A59C21EC6F7B}" destId="{A987E583-055C-4ADA-AAC2-A53F485930AF}" srcOrd="5" destOrd="0" presId="urn:microsoft.com/office/officeart/2005/8/layout/chevron1"/>
    <dgm:cxn modelId="{820A2426-B816-4899-B726-388542549CB2}" type="presParOf" srcId="{C1BC16F4-9FEA-43A2-A057-A59C21EC6F7B}" destId="{AE5A2808-3427-4ED3-A894-55FF771DCD0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6D2BF3C-BD36-4DB6-8AAF-7539F39D55FA}" type="doc">
      <dgm:prSet loTypeId="urn:microsoft.com/office/officeart/2005/8/layout/hProcess9" loCatId="process" qsTypeId="urn:microsoft.com/office/officeart/2005/8/quickstyle/simple1" qsCatId="simple" csTypeId="urn:microsoft.com/office/officeart/2005/8/colors/accent1_2" csCatId="accent1" phldr="1"/>
      <dgm:spPr/>
    </dgm:pt>
    <dgm:pt modelId="{5DF39F69-64D2-4A36-917A-478FF43C36F7}">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Articulate Question</a:t>
          </a:r>
        </a:p>
      </dgm:t>
    </dgm:pt>
    <dgm:pt modelId="{56C6C2BC-1D9D-46C6-9CB6-E3C71F111089}" type="parTrans" cxnId="{34A98DFD-D17E-4CC3-B1C7-370AC193F8A0}">
      <dgm:prSet/>
      <dgm:spPr/>
      <dgm:t>
        <a:bodyPr/>
        <a:lstStyle/>
        <a:p>
          <a:endParaRPr lang="en-US"/>
        </a:p>
      </dgm:t>
    </dgm:pt>
    <dgm:pt modelId="{A6EB46D6-0F6A-4949-AC00-7E98D1346147}" type="sibTrans" cxnId="{34A98DFD-D17E-4CC3-B1C7-370AC193F8A0}">
      <dgm:prSet/>
      <dgm:spPr/>
      <dgm:t>
        <a:bodyPr/>
        <a:lstStyle/>
        <a:p>
          <a:endParaRPr lang="en-US"/>
        </a:p>
      </dgm:t>
    </dgm:pt>
    <dgm:pt modelId="{39A2528E-6219-40C9-80B8-197D8EA1FA2A}">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Identify Search Terms</a:t>
          </a:r>
        </a:p>
      </dgm:t>
    </dgm:pt>
    <dgm:pt modelId="{1262B24D-6F71-4A96-8102-A95F10DB667A}" type="parTrans" cxnId="{DBCB489B-C610-44B4-B88F-AB5EFB39F3F0}">
      <dgm:prSet/>
      <dgm:spPr/>
      <dgm:t>
        <a:bodyPr/>
        <a:lstStyle/>
        <a:p>
          <a:endParaRPr lang="en-US"/>
        </a:p>
      </dgm:t>
    </dgm:pt>
    <dgm:pt modelId="{96A78E55-EC8F-45EF-A27D-9889550B24E1}" type="sibTrans" cxnId="{DBCB489B-C610-44B4-B88F-AB5EFB39F3F0}">
      <dgm:prSet/>
      <dgm:spPr/>
      <dgm:t>
        <a:bodyPr/>
        <a:lstStyle/>
        <a:p>
          <a:endParaRPr lang="en-US"/>
        </a:p>
      </dgm:t>
    </dgm:pt>
    <dgm:pt modelId="{689B60E6-C0C2-42A7-A529-285BCC1E4A90}">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Conduct Search</a:t>
          </a:r>
        </a:p>
      </dgm:t>
    </dgm:pt>
    <dgm:pt modelId="{2A11CF8F-07E4-4A44-93CA-459CD324F414}" type="parTrans" cxnId="{E19A2662-E3C3-4606-BF37-C6D40FD0ABC5}">
      <dgm:prSet/>
      <dgm:spPr/>
      <dgm:t>
        <a:bodyPr/>
        <a:lstStyle/>
        <a:p>
          <a:endParaRPr lang="en-US"/>
        </a:p>
      </dgm:t>
    </dgm:pt>
    <dgm:pt modelId="{7A41C039-2772-4FE3-A62A-D4C37D027DFD}" type="sibTrans" cxnId="{E19A2662-E3C3-4606-BF37-C6D40FD0ABC5}">
      <dgm:prSet/>
      <dgm:spPr/>
      <dgm:t>
        <a:bodyPr/>
        <a:lstStyle/>
        <a:p>
          <a:endParaRPr lang="en-US"/>
        </a:p>
      </dgm:t>
    </dgm:pt>
    <dgm:pt modelId="{0B2EE369-9095-4647-84FC-74B04275A53D}">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Identify Database</a:t>
          </a:r>
        </a:p>
      </dgm:t>
    </dgm:pt>
    <dgm:pt modelId="{F42F101B-7C8F-47E1-B677-18BBF2EBE0A4}" type="parTrans" cxnId="{0E6404F5-924C-47FE-93A1-3BCAB9299642}">
      <dgm:prSet/>
      <dgm:spPr/>
      <dgm:t>
        <a:bodyPr/>
        <a:lstStyle/>
        <a:p>
          <a:endParaRPr lang="en-US"/>
        </a:p>
      </dgm:t>
    </dgm:pt>
    <dgm:pt modelId="{C64BA6DF-C1A0-4964-93E7-0BE85DA836D5}" type="sibTrans" cxnId="{0E6404F5-924C-47FE-93A1-3BCAB9299642}">
      <dgm:prSet/>
      <dgm:spPr/>
      <dgm:t>
        <a:bodyPr/>
        <a:lstStyle/>
        <a:p>
          <a:endParaRPr lang="en-US"/>
        </a:p>
      </dgm:t>
    </dgm:pt>
    <dgm:pt modelId="{F49E6A19-741A-4DD6-9DA7-00E9FF762BCF}">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Screen Results</a:t>
          </a:r>
        </a:p>
      </dgm:t>
    </dgm:pt>
    <dgm:pt modelId="{5E5D9395-2DE0-49CF-A03B-0FFCB49D8630}" type="parTrans" cxnId="{B9FA2584-63B4-4117-B4EB-71FA2E14FE6A}">
      <dgm:prSet/>
      <dgm:spPr/>
      <dgm:t>
        <a:bodyPr/>
        <a:lstStyle/>
        <a:p>
          <a:endParaRPr lang="en-US"/>
        </a:p>
      </dgm:t>
    </dgm:pt>
    <dgm:pt modelId="{DBA598F5-EED4-418C-80A2-DF7B98B46DF9}" type="sibTrans" cxnId="{B9FA2584-63B4-4117-B4EB-71FA2E14FE6A}">
      <dgm:prSet/>
      <dgm:spPr/>
      <dgm:t>
        <a:bodyPr/>
        <a:lstStyle/>
        <a:p>
          <a:endParaRPr lang="en-US"/>
        </a:p>
      </dgm:t>
    </dgm:pt>
    <dgm:pt modelId="{3EE8C382-924D-4859-91AF-FCDAAFBDCF16}">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Read Literature</a:t>
          </a:r>
        </a:p>
      </dgm:t>
    </dgm:pt>
    <dgm:pt modelId="{F532A071-1A1E-4246-8D93-56D09320FC33}" type="parTrans" cxnId="{40FB6807-FD25-4FD7-890F-140EBEB3D5EF}">
      <dgm:prSet/>
      <dgm:spPr/>
      <dgm:t>
        <a:bodyPr/>
        <a:lstStyle/>
        <a:p>
          <a:endParaRPr lang="en-US"/>
        </a:p>
      </dgm:t>
    </dgm:pt>
    <dgm:pt modelId="{E1E6A458-66A1-4812-8BDF-8588FF3CDBA0}" type="sibTrans" cxnId="{40FB6807-FD25-4FD7-890F-140EBEB3D5EF}">
      <dgm:prSet/>
      <dgm:spPr/>
      <dgm:t>
        <a:bodyPr/>
        <a:lstStyle/>
        <a:p>
          <a:endParaRPr lang="en-US"/>
        </a:p>
      </dgm:t>
    </dgm:pt>
    <dgm:pt modelId="{476F88D6-0B63-4B0F-AC0E-3C6B15C5707B}">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Synthesize Findings</a:t>
          </a:r>
        </a:p>
      </dgm:t>
    </dgm:pt>
    <dgm:pt modelId="{F17A6614-1EDA-4F73-B4CC-A8D56CB1C400}" type="parTrans" cxnId="{E7D72CCD-FD24-43B6-86CE-2DDAB750E29A}">
      <dgm:prSet/>
      <dgm:spPr/>
      <dgm:t>
        <a:bodyPr/>
        <a:lstStyle/>
        <a:p>
          <a:endParaRPr lang="en-US"/>
        </a:p>
      </dgm:t>
    </dgm:pt>
    <dgm:pt modelId="{2A5405AE-E5AB-4365-9608-B8C436E86455}" type="sibTrans" cxnId="{E7D72CCD-FD24-43B6-86CE-2DDAB750E29A}">
      <dgm:prSet/>
      <dgm:spPr/>
      <dgm:t>
        <a:bodyPr/>
        <a:lstStyle/>
        <a:p>
          <a:endParaRPr lang="en-US"/>
        </a:p>
      </dgm:t>
    </dgm:pt>
    <dgm:pt modelId="{570956F0-D7EF-4F69-9C61-35AC0139856B}" type="pres">
      <dgm:prSet presAssocID="{E6D2BF3C-BD36-4DB6-8AAF-7539F39D55FA}" presName="CompostProcess" presStyleCnt="0">
        <dgm:presLayoutVars>
          <dgm:dir/>
          <dgm:resizeHandles val="exact"/>
        </dgm:presLayoutVars>
      </dgm:prSet>
      <dgm:spPr/>
    </dgm:pt>
    <dgm:pt modelId="{6BFFDD4C-2AAE-44C4-819D-DA79D89DEA19}" type="pres">
      <dgm:prSet presAssocID="{E6D2BF3C-BD36-4DB6-8AAF-7539F39D55FA}" presName="arrow" presStyleLbl="bgShp" presStyleIdx="0" presStyleCnt="1"/>
      <dgm:spPr/>
    </dgm:pt>
    <dgm:pt modelId="{AA987953-58D4-4931-900C-3F2D4349DB0D}" type="pres">
      <dgm:prSet presAssocID="{E6D2BF3C-BD36-4DB6-8AAF-7539F39D55FA}" presName="linearProcess" presStyleCnt="0"/>
      <dgm:spPr/>
    </dgm:pt>
    <dgm:pt modelId="{6836D056-6DD4-4C21-A0A6-42E1813A4FC9}" type="pres">
      <dgm:prSet presAssocID="{5DF39F69-64D2-4A36-917A-478FF43C36F7}" presName="textNode" presStyleLbl="node1" presStyleIdx="0" presStyleCnt="7">
        <dgm:presLayoutVars>
          <dgm:bulletEnabled val="1"/>
        </dgm:presLayoutVars>
      </dgm:prSet>
      <dgm:spPr/>
    </dgm:pt>
    <dgm:pt modelId="{4D1BB927-7BC8-42F1-87AA-1A10C05D9468}" type="pres">
      <dgm:prSet presAssocID="{A6EB46D6-0F6A-4949-AC00-7E98D1346147}" presName="sibTrans" presStyleCnt="0"/>
      <dgm:spPr/>
    </dgm:pt>
    <dgm:pt modelId="{E4BAF64B-3E00-489D-89CE-DAC0B7BDA616}" type="pres">
      <dgm:prSet presAssocID="{0B2EE369-9095-4647-84FC-74B04275A53D}" presName="textNode" presStyleLbl="node1" presStyleIdx="1" presStyleCnt="7">
        <dgm:presLayoutVars>
          <dgm:bulletEnabled val="1"/>
        </dgm:presLayoutVars>
      </dgm:prSet>
      <dgm:spPr/>
    </dgm:pt>
    <dgm:pt modelId="{D26A7140-77A4-432C-A83E-E6CB731D16BE}" type="pres">
      <dgm:prSet presAssocID="{C64BA6DF-C1A0-4964-93E7-0BE85DA836D5}" presName="sibTrans" presStyleCnt="0"/>
      <dgm:spPr/>
    </dgm:pt>
    <dgm:pt modelId="{6DAC8701-2884-4D6B-94A5-678A2C768172}" type="pres">
      <dgm:prSet presAssocID="{39A2528E-6219-40C9-80B8-197D8EA1FA2A}" presName="textNode" presStyleLbl="node1" presStyleIdx="2" presStyleCnt="7">
        <dgm:presLayoutVars>
          <dgm:bulletEnabled val="1"/>
        </dgm:presLayoutVars>
      </dgm:prSet>
      <dgm:spPr/>
    </dgm:pt>
    <dgm:pt modelId="{5D5C309F-3C3F-49E8-8178-88B57E648292}" type="pres">
      <dgm:prSet presAssocID="{96A78E55-EC8F-45EF-A27D-9889550B24E1}" presName="sibTrans" presStyleCnt="0"/>
      <dgm:spPr/>
    </dgm:pt>
    <dgm:pt modelId="{086DCDDA-C4F7-4BE0-9559-21214553E8AC}" type="pres">
      <dgm:prSet presAssocID="{689B60E6-C0C2-42A7-A529-285BCC1E4A90}" presName="textNode" presStyleLbl="node1" presStyleIdx="3" presStyleCnt="7">
        <dgm:presLayoutVars>
          <dgm:bulletEnabled val="1"/>
        </dgm:presLayoutVars>
      </dgm:prSet>
      <dgm:spPr/>
    </dgm:pt>
    <dgm:pt modelId="{599DE535-7501-4861-AA57-9C65FE08674E}" type="pres">
      <dgm:prSet presAssocID="{7A41C039-2772-4FE3-A62A-D4C37D027DFD}" presName="sibTrans" presStyleCnt="0"/>
      <dgm:spPr/>
    </dgm:pt>
    <dgm:pt modelId="{777E9344-941D-496D-9B53-40D601D7A291}" type="pres">
      <dgm:prSet presAssocID="{F49E6A19-741A-4DD6-9DA7-00E9FF762BCF}" presName="textNode" presStyleLbl="node1" presStyleIdx="4" presStyleCnt="7">
        <dgm:presLayoutVars>
          <dgm:bulletEnabled val="1"/>
        </dgm:presLayoutVars>
      </dgm:prSet>
      <dgm:spPr/>
    </dgm:pt>
    <dgm:pt modelId="{5F07FBD5-0299-40B4-9AF5-960F741242D2}" type="pres">
      <dgm:prSet presAssocID="{DBA598F5-EED4-418C-80A2-DF7B98B46DF9}" presName="sibTrans" presStyleCnt="0"/>
      <dgm:spPr/>
    </dgm:pt>
    <dgm:pt modelId="{93170399-313B-4B0D-A19C-F2CC9757CCCC}" type="pres">
      <dgm:prSet presAssocID="{3EE8C382-924D-4859-91AF-FCDAAFBDCF16}" presName="textNode" presStyleLbl="node1" presStyleIdx="5" presStyleCnt="7">
        <dgm:presLayoutVars>
          <dgm:bulletEnabled val="1"/>
        </dgm:presLayoutVars>
      </dgm:prSet>
      <dgm:spPr/>
    </dgm:pt>
    <dgm:pt modelId="{1EA54A48-5509-4256-BF30-9F3B1F0503A3}" type="pres">
      <dgm:prSet presAssocID="{E1E6A458-66A1-4812-8BDF-8588FF3CDBA0}" presName="sibTrans" presStyleCnt="0"/>
      <dgm:spPr/>
    </dgm:pt>
    <dgm:pt modelId="{29A9FC22-F76F-497A-A74E-2411F4C34FA8}" type="pres">
      <dgm:prSet presAssocID="{476F88D6-0B63-4B0F-AC0E-3C6B15C5707B}" presName="textNode" presStyleLbl="node1" presStyleIdx="6" presStyleCnt="7">
        <dgm:presLayoutVars>
          <dgm:bulletEnabled val="1"/>
        </dgm:presLayoutVars>
      </dgm:prSet>
      <dgm:spPr/>
    </dgm:pt>
  </dgm:ptLst>
  <dgm:cxnLst>
    <dgm:cxn modelId="{40FB6807-FD25-4FD7-890F-140EBEB3D5EF}" srcId="{E6D2BF3C-BD36-4DB6-8AAF-7539F39D55FA}" destId="{3EE8C382-924D-4859-91AF-FCDAAFBDCF16}" srcOrd="5" destOrd="0" parTransId="{F532A071-1A1E-4246-8D93-56D09320FC33}" sibTransId="{E1E6A458-66A1-4812-8BDF-8588FF3CDBA0}"/>
    <dgm:cxn modelId="{F7D4282B-92D3-4E1A-8363-AEDF6FB1D676}" type="presOf" srcId="{0B2EE369-9095-4647-84FC-74B04275A53D}" destId="{E4BAF64B-3E00-489D-89CE-DAC0B7BDA616}" srcOrd="0" destOrd="0" presId="urn:microsoft.com/office/officeart/2005/8/layout/hProcess9"/>
    <dgm:cxn modelId="{D4EA8E33-A2A2-452D-9081-C6D7C71103B2}" type="presOf" srcId="{5DF39F69-64D2-4A36-917A-478FF43C36F7}" destId="{6836D056-6DD4-4C21-A0A6-42E1813A4FC9}" srcOrd="0" destOrd="0" presId="urn:microsoft.com/office/officeart/2005/8/layout/hProcess9"/>
    <dgm:cxn modelId="{E19A2662-E3C3-4606-BF37-C6D40FD0ABC5}" srcId="{E6D2BF3C-BD36-4DB6-8AAF-7539F39D55FA}" destId="{689B60E6-C0C2-42A7-A529-285BCC1E4A90}" srcOrd="3" destOrd="0" parTransId="{2A11CF8F-07E4-4A44-93CA-459CD324F414}" sibTransId="{7A41C039-2772-4FE3-A62A-D4C37D027DFD}"/>
    <dgm:cxn modelId="{A5BA3267-AFD4-4CC9-A337-DA41F4E47F8B}" type="presOf" srcId="{3EE8C382-924D-4859-91AF-FCDAAFBDCF16}" destId="{93170399-313B-4B0D-A19C-F2CC9757CCCC}" srcOrd="0" destOrd="0" presId="urn:microsoft.com/office/officeart/2005/8/layout/hProcess9"/>
    <dgm:cxn modelId="{89D76667-BBBE-44FF-BBDE-4F3FAA7D0951}" type="presOf" srcId="{39A2528E-6219-40C9-80B8-197D8EA1FA2A}" destId="{6DAC8701-2884-4D6B-94A5-678A2C768172}" srcOrd="0" destOrd="0" presId="urn:microsoft.com/office/officeart/2005/8/layout/hProcess9"/>
    <dgm:cxn modelId="{D2E37E56-450A-4E1F-9A28-E0C5F53E5491}" type="presOf" srcId="{689B60E6-C0C2-42A7-A529-285BCC1E4A90}" destId="{086DCDDA-C4F7-4BE0-9559-21214553E8AC}" srcOrd="0" destOrd="0" presId="urn:microsoft.com/office/officeart/2005/8/layout/hProcess9"/>
    <dgm:cxn modelId="{B9FA2584-63B4-4117-B4EB-71FA2E14FE6A}" srcId="{E6D2BF3C-BD36-4DB6-8AAF-7539F39D55FA}" destId="{F49E6A19-741A-4DD6-9DA7-00E9FF762BCF}" srcOrd="4" destOrd="0" parTransId="{5E5D9395-2DE0-49CF-A03B-0FFCB49D8630}" sibTransId="{DBA598F5-EED4-418C-80A2-DF7B98B46DF9}"/>
    <dgm:cxn modelId="{0F569687-7386-4554-85E5-DB2DEFC891AF}" type="presOf" srcId="{E6D2BF3C-BD36-4DB6-8AAF-7539F39D55FA}" destId="{570956F0-D7EF-4F69-9C61-35AC0139856B}" srcOrd="0" destOrd="0" presId="urn:microsoft.com/office/officeart/2005/8/layout/hProcess9"/>
    <dgm:cxn modelId="{DBCB489B-C610-44B4-B88F-AB5EFB39F3F0}" srcId="{E6D2BF3C-BD36-4DB6-8AAF-7539F39D55FA}" destId="{39A2528E-6219-40C9-80B8-197D8EA1FA2A}" srcOrd="2" destOrd="0" parTransId="{1262B24D-6F71-4A96-8102-A95F10DB667A}" sibTransId="{96A78E55-EC8F-45EF-A27D-9889550B24E1}"/>
    <dgm:cxn modelId="{6062CDAE-76FF-4F08-A88B-AE7158468E4B}" type="presOf" srcId="{476F88D6-0B63-4B0F-AC0E-3C6B15C5707B}" destId="{29A9FC22-F76F-497A-A74E-2411F4C34FA8}" srcOrd="0" destOrd="0" presId="urn:microsoft.com/office/officeart/2005/8/layout/hProcess9"/>
    <dgm:cxn modelId="{E7D72CCD-FD24-43B6-86CE-2DDAB750E29A}" srcId="{E6D2BF3C-BD36-4DB6-8AAF-7539F39D55FA}" destId="{476F88D6-0B63-4B0F-AC0E-3C6B15C5707B}" srcOrd="6" destOrd="0" parTransId="{F17A6614-1EDA-4F73-B4CC-A8D56CB1C400}" sibTransId="{2A5405AE-E5AB-4365-9608-B8C436E86455}"/>
    <dgm:cxn modelId="{024F14E8-253E-4F05-AB47-758874462E50}" type="presOf" srcId="{F49E6A19-741A-4DD6-9DA7-00E9FF762BCF}" destId="{777E9344-941D-496D-9B53-40D601D7A291}" srcOrd="0" destOrd="0" presId="urn:microsoft.com/office/officeart/2005/8/layout/hProcess9"/>
    <dgm:cxn modelId="{0E6404F5-924C-47FE-93A1-3BCAB9299642}" srcId="{E6D2BF3C-BD36-4DB6-8AAF-7539F39D55FA}" destId="{0B2EE369-9095-4647-84FC-74B04275A53D}" srcOrd="1" destOrd="0" parTransId="{F42F101B-7C8F-47E1-B677-18BBF2EBE0A4}" sibTransId="{C64BA6DF-C1A0-4964-93E7-0BE85DA836D5}"/>
    <dgm:cxn modelId="{34A98DFD-D17E-4CC3-B1C7-370AC193F8A0}" srcId="{E6D2BF3C-BD36-4DB6-8AAF-7539F39D55FA}" destId="{5DF39F69-64D2-4A36-917A-478FF43C36F7}" srcOrd="0" destOrd="0" parTransId="{56C6C2BC-1D9D-46C6-9CB6-E3C71F111089}" sibTransId="{A6EB46D6-0F6A-4949-AC00-7E98D1346147}"/>
    <dgm:cxn modelId="{719C5D5F-9D1A-4135-AB9C-1ECBDF00394B}" type="presParOf" srcId="{570956F0-D7EF-4F69-9C61-35AC0139856B}" destId="{6BFFDD4C-2AAE-44C4-819D-DA79D89DEA19}" srcOrd="0" destOrd="0" presId="urn:microsoft.com/office/officeart/2005/8/layout/hProcess9"/>
    <dgm:cxn modelId="{4B95D33A-DA19-486A-901E-805EEA83DCC0}" type="presParOf" srcId="{570956F0-D7EF-4F69-9C61-35AC0139856B}" destId="{AA987953-58D4-4931-900C-3F2D4349DB0D}" srcOrd="1" destOrd="0" presId="urn:microsoft.com/office/officeart/2005/8/layout/hProcess9"/>
    <dgm:cxn modelId="{4A816F88-418C-4478-8166-1D568AF61FC9}" type="presParOf" srcId="{AA987953-58D4-4931-900C-3F2D4349DB0D}" destId="{6836D056-6DD4-4C21-A0A6-42E1813A4FC9}" srcOrd="0" destOrd="0" presId="urn:microsoft.com/office/officeart/2005/8/layout/hProcess9"/>
    <dgm:cxn modelId="{9574F1BB-4C98-4B67-814D-389DD1BF9A07}" type="presParOf" srcId="{AA987953-58D4-4931-900C-3F2D4349DB0D}" destId="{4D1BB927-7BC8-42F1-87AA-1A10C05D9468}" srcOrd="1" destOrd="0" presId="urn:microsoft.com/office/officeart/2005/8/layout/hProcess9"/>
    <dgm:cxn modelId="{98CAA79F-9196-438C-89C0-CEFF66018D7E}" type="presParOf" srcId="{AA987953-58D4-4931-900C-3F2D4349DB0D}" destId="{E4BAF64B-3E00-489D-89CE-DAC0B7BDA616}" srcOrd="2" destOrd="0" presId="urn:microsoft.com/office/officeart/2005/8/layout/hProcess9"/>
    <dgm:cxn modelId="{605AB42E-DFB6-4E3C-B14B-EB1133A72B8F}" type="presParOf" srcId="{AA987953-58D4-4931-900C-3F2D4349DB0D}" destId="{D26A7140-77A4-432C-A83E-E6CB731D16BE}" srcOrd="3" destOrd="0" presId="urn:microsoft.com/office/officeart/2005/8/layout/hProcess9"/>
    <dgm:cxn modelId="{8114A348-C131-4124-88BC-E3473559508C}" type="presParOf" srcId="{AA987953-58D4-4931-900C-3F2D4349DB0D}" destId="{6DAC8701-2884-4D6B-94A5-678A2C768172}" srcOrd="4" destOrd="0" presId="urn:microsoft.com/office/officeart/2005/8/layout/hProcess9"/>
    <dgm:cxn modelId="{E947009C-7E03-47E6-8174-A30A682A5BD9}" type="presParOf" srcId="{AA987953-58D4-4931-900C-3F2D4349DB0D}" destId="{5D5C309F-3C3F-49E8-8178-88B57E648292}" srcOrd="5" destOrd="0" presId="urn:microsoft.com/office/officeart/2005/8/layout/hProcess9"/>
    <dgm:cxn modelId="{D939F357-13FA-4C4B-A0AB-AD23365171F2}" type="presParOf" srcId="{AA987953-58D4-4931-900C-3F2D4349DB0D}" destId="{086DCDDA-C4F7-4BE0-9559-21214553E8AC}" srcOrd="6" destOrd="0" presId="urn:microsoft.com/office/officeart/2005/8/layout/hProcess9"/>
    <dgm:cxn modelId="{8760438E-7C7F-45FA-AF4D-F92B23E91975}" type="presParOf" srcId="{AA987953-58D4-4931-900C-3F2D4349DB0D}" destId="{599DE535-7501-4861-AA57-9C65FE08674E}" srcOrd="7" destOrd="0" presId="urn:microsoft.com/office/officeart/2005/8/layout/hProcess9"/>
    <dgm:cxn modelId="{B27009AF-E980-4F6F-AE83-5DB3246F6303}" type="presParOf" srcId="{AA987953-58D4-4931-900C-3F2D4349DB0D}" destId="{777E9344-941D-496D-9B53-40D601D7A291}" srcOrd="8" destOrd="0" presId="urn:microsoft.com/office/officeart/2005/8/layout/hProcess9"/>
    <dgm:cxn modelId="{8825E8B5-754D-4FEF-B16C-7E8BFD193F05}" type="presParOf" srcId="{AA987953-58D4-4931-900C-3F2D4349DB0D}" destId="{5F07FBD5-0299-40B4-9AF5-960F741242D2}" srcOrd="9" destOrd="0" presId="urn:microsoft.com/office/officeart/2005/8/layout/hProcess9"/>
    <dgm:cxn modelId="{6EC0634F-B7F8-41B0-8BC2-351AE1506F76}" type="presParOf" srcId="{AA987953-58D4-4931-900C-3F2D4349DB0D}" destId="{93170399-313B-4B0D-A19C-F2CC9757CCCC}" srcOrd="10" destOrd="0" presId="urn:microsoft.com/office/officeart/2005/8/layout/hProcess9"/>
    <dgm:cxn modelId="{E0F30955-C212-4D3D-B9C0-DF8BBF7EE716}" type="presParOf" srcId="{AA987953-58D4-4931-900C-3F2D4349DB0D}" destId="{1EA54A48-5509-4256-BF30-9F3B1F0503A3}" srcOrd="11" destOrd="0" presId="urn:microsoft.com/office/officeart/2005/8/layout/hProcess9"/>
    <dgm:cxn modelId="{6D710E93-F210-4743-AC42-A12BACDA6CBF}" type="presParOf" srcId="{AA987953-58D4-4931-900C-3F2D4349DB0D}" destId="{29A9FC22-F76F-497A-A74E-2411F4C34FA8}" srcOrd="12"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424E802-F864-402C-AFED-C16B4C219F73}" type="doc">
      <dgm:prSet loTypeId="urn:microsoft.com/office/officeart/2005/8/layout/chevron1" loCatId="process" qsTypeId="urn:microsoft.com/office/officeart/2005/8/quickstyle/simple1" qsCatId="simple" csTypeId="urn:microsoft.com/office/officeart/2005/8/colors/accent1_2" csCatId="accent1" phldr="1"/>
      <dgm:spPr/>
    </dgm:pt>
    <dgm:pt modelId="{F4DE6B0B-136F-44D4-8B12-6F3B73D8338B}">
      <dgm:prSet phldrT="[Text]"/>
      <dgm:spPr>
        <a:solidFill>
          <a:srgbClr val="FFC82E"/>
        </a:solidFill>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gm:t>
    </dgm:pt>
    <dgm:pt modelId="{8ACA09D8-83C6-456B-BAFF-CB9A0196FFB5}" type="parTrans" cxnId="{F77A56B1-BD73-4627-8101-FC1D19464083}">
      <dgm:prSet/>
      <dgm:spPr/>
      <dgm:t>
        <a:bodyPr/>
        <a:lstStyle/>
        <a:p>
          <a:endParaRPr lang="en-US"/>
        </a:p>
      </dgm:t>
    </dgm:pt>
    <dgm:pt modelId="{25A91DAA-1ADD-4088-9DCD-3E3DB7FD0CC2}" type="sibTrans" cxnId="{F77A56B1-BD73-4627-8101-FC1D19464083}">
      <dgm:prSet/>
      <dgm:spPr/>
      <dgm:t>
        <a:bodyPr/>
        <a:lstStyle/>
        <a:p>
          <a:endParaRPr lang="en-US"/>
        </a:p>
      </dgm:t>
    </dgm:pt>
    <dgm:pt modelId="{C222C096-E12B-4FC6-A9C2-17F9818A59E5}">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Health Issue</a:t>
          </a:r>
        </a:p>
      </dgm:t>
    </dgm:pt>
    <dgm:pt modelId="{54AA4DE6-B80E-45E2-B91A-2D56C60C8679}" type="parTrans" cxnId="{1C913FCF-E1B2-4F10-96DB-DA2837F982DA}">
      <dgm:prSet/>
      <dgm:spPr/>
      <dgm:t>
        <a:bodyPr/>
        <a:lstStyle/>
        <a:p>
          <a:endParaRPr lang="en-US"/>
        </a:p>
      </dgm:t>
    </dgm:pt>
    <dgm:pt modelId="{AC8B4AD2-3F12-428B-BD9D-3206A115E759}" type="sibTrans" cxnId="{1C913FCF-E1B2-4F10-96DB-DA2837F982DA}">
      <dgm:prSet/>
      <dgm:spPr/>
      <dgm:t>
        <a:bodyPr/>
        <a:lstStyle/>
        <a:p>
          <a:endParaRPr lang="en-US"/>
        </a:p>
      </dgm:t>
    </dgm:pt>
    <dgm:pt modelId="{06BDEE4D-FBFF-49E0-B9CD-96C8DEB39193}">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gm:t>
    </dgm:pt>
    <dgm:pt modelId="{BF7DF9A9-A3D3-492D-A902-4BF1A8E64100}" type="parTrans" cxnId="{4F33A538-D513-402D-8F41-AD6969A17200}">
      <dgm:prSet/>
      <dgm:spPr/>
      <dgm:t>
        <a:bodyPr/>
        <a:lstStyle/>
        <a:p>
          <a:endParaRPr lang="en-US"/>
        </a:p>
      </dgm:t>
    </dgm:pt>
    <dgm:pt modelId="{9D759DF8-1C93-4325-BDD4-CE2C8D61B833}" type="sibTrans" cxnId="{4F33A538-D513-402D-8F41-AD6969A17200}">
      <dgm:prSet/>
      <dgm:spPr/>
      <dgm:t>
        <a:bodyPr/>
        <a:lstStyle/>
        <a:p>
          <a:endParaRPr lang="en-US"/>
        </a:p>
      </dgm:t>
    </dgm:pt>
    <dgm:pt modelId="{45648D9A-BA7B-4160-9DD8-13C2FB135E9C}">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Determinants of Behavior</a:t>
          </a:r>
        </a:p>
      </dgm:t>
    </dgm:pt>
    <dgm:pt modelId="{DD6C0FF4-39D0-4708-9584-69DD4B11B69A}" type="parTrans" cxnId="{CD8A1D7B-C897-478F-BE30-8F7F2BC70E05}">
      <dgm:prSet/>
      <dgm:spPr/>
      <dgm:t>
        <a:bodyPr/>
        <a:lstStyle/>
        <a:p>
          <a:endParaRPr lang="en-US"/>
        </a:p>
      </dgm:t>
    </dgm:pt>
    <dgm:pt modelId="{79CC3688-703A-4DB3-ACC0-3D86C72116FE}" type="sibTrans" cxnId="{CD8A1D7B-C897-478F-BE30-8F7F2BC70E05}">
      <dgm:prSet/>
      <dgm:spPr/>
      <dgm:t>
        <a:bodyPr/>
        <a:lstStyle/>
        <a:p>
          <a:endParaRPr lang="en-US"/>
        </a:p>
      </dgm:t>
    </dgm:pt>
    <dgm:pt modelId="{C1BC16F4-9FEA-43A2-A057-A59C21EC6F7B}" type="pres">
      <dgm:prSet presAssocID="{D424E802-F864-402C-AFED-C16B4C219F73}" presName="Name0" presStyleCnt="0">
        <dgm:presLayoutVars>
          <dgm:dir/>
          <dgm:animLvl val="lvl"/>
          <dgm:resizeHandles val="exact"/>
        </dgm:presLayoutVars>
      </dgm:prSet>
      <dgm:spPr/>
    </dgm:pt>
    <dgm:pt modelId="{3635A823-0FA5-4F2A-B1D4-7AC056535E18}" type="pres">
      <dgm:prSet presAssocID="{F4DE6B0B-136F-44D4-8B12-6F3B73D8338B}" presName="parTxOnly" presStyleLbl="node1" presStyleIdx="0" presStyleCnt="4">
        <dgm:presLayoutVars>
          <dgm:chMax val="0"/>
          <dgm:chPref val="0"/>
          <dgm:bulletEnabled val="1"/>
        </dgm:presLayoutVars>
      </dgm:prSet>
      <dgm:spPr/>
    </dgm:pt>
    <dgm:pt modelId="{23D62501-1EE6-4318-B25A-C76D93D006FC}" type="pres">
      <dgm:prSet presAssocID="{25A91DAA-1ADD-4088-9DCD-3E3DB7FD0CC2}" presName="parTxOnlySpace" presStyleCnt="0"/>
      <dgm:spPr/>
    </dgm:pt>
    <dgm:pt modelId="{EAA01B31-2A84-44FF-8A30-E8DE31A24C5E}" type="pres">
      <dgm:prSet presAssocID="{C222C096-E12B-4FC6-A9C2-17F9818A59E5}" presName="parTxOnly" presStyleLbl="node1" presStyleIdx="1" presStyleCnt="4">
        <dgm:presLayoutVars>
          <dgm:chMax val="0"/>
          <dgm:chPref val="0"/>
          <dgm:bulletEnabled val="1"/>
        </dgm:presLayoutVars>
      </dgm:prSet>
      <dgm:spPr/>
    </dgm:pt>
    <dgm:pt modelId="{F38B9848-CDA8-4EF9-B588-10E0206326C4}" type="pres">
      <dgm:prSet presAssocID="{AC8B4AD2-3F12-428B-BD9D-3206A115E759}" presName="parTxOnlySpace" presStyleCnt="0"/>
      <dgm:spPr/>
    </dgm:pt>
    <dgm:pt modelId="{EF890D4F-69AD-4494-8E26-222ACACFDC62}" type="pres">
      <dgm:prSet presAssocID="{06BDEE4D-FBFF-49E0-B9CD-96C8DEB39193}" presName="parTxOnly" presStyleLbl="node1" presStyleIdx="2" presStyleCnt="4">
        <dgm:presLayoutVars>
          <dgm:chMax val="0"/>
          <dgm:chPref val="0"/>
          <dgm:bulletEnabled val="1"/>
        </dgm:presLayoutVars>
      </dgm:prSet>
      <dgm:spPr/>
    </dgm:pt>
    <dgm:pt modelId="{A987E583-055C-4ADA-AAC2-A53F485930AF}" type="pres">
      <dgm:prSet presAssocID="{9D759DF8-1C93-4325-BDD4-CE2C8D61B833}" presName="parTxOnlySpace" presStyleCnt="0"/>
      <dgm:spPr/>
    </dgm:pt>
    <dgm:pt modelId="{AE5A2808-3427-4ED3-A894-55FF771DCD09}" type="pres">
      <dgm:prSet presAssocID="{45648D9A-BA7B-4160-9DD8-13C2FB135E9C}" presName="parTxOnly" presStyleLbl="node1" presStyleIdx="3" presStyleCnt="4">
        <dgm:presLayoutVars>
          <dgm:chMax val="0"/>
          <dgm:chPref val="0"/>
          <dgm:bulletEnabled val="1"/>
        </dgm:presLayoutVars>
      </dgm:prSet>
      <dgm:spPr/>
    </dgm:pt>
  </dgm:ptLst>
  <dgm:cxnLst>
    <dgm:cxn modelId="{4F33A538-D513-402D-8F41-AD6969A17200}" srcId="{D424E802-F864-402C-AFED-C16B4C219F73}" destId="{06BDEE4D-FBFF-49E0-B9CD-96C8DEB39193}" srcOrd="2" destOrd="0" parTransId="{BF7DF9A9-A3D3-492D-A902-4BF1A8E64100}" sibTransId="{9D759DF8-1C93-4325-BDD4-CE2C8D61B833}"/>
    <dgm:cxn modelId="{AD0CC665-B7E0-4868-9067-4B4C211B611B}" type="presOf" srcId="{45648D9A-BA7B-4160-9DD8-13C2FB135E9C}" destId="{AE5A2808-3427-4ED3-A894-55FF771DCD09}" srcOrd="0" destOrd="0" presId="urn:microsoft.com/office/officeart/2005/8/layout/chevron1"/>
    <dgm:cxn modelId="{CD8A1D7B-C897-478F-BE30-8F7F2BC70E05}" srcId="{D424E802-F864-402C-AFED-C16B4C219F73}" destId="{45648D9A-BA7B-4160-9DD8-13C2FB135E9C}" srcOrd="3" destOrd="0" parTransId="{DD6C0FF4-39D0-4708-9584-69DD4B11B69A}" sibTransId="{79CC3688-703A-4DB3-ACC0-3D86C72116FE}"/>
    <dgm:cxn modelId="{F77A56B1-BD73-4627-8101-FC1D19464083}" srcId="{D424E802-F864-402C-AFED-C16B4C219F73}" destId="{F4DE6B0B-136F-44D4-8B12-6F3B73D8338B}" srcOrd="0" destOrd="0" parTransId="{8ACA09D8-83C6-456B-BAFF-CB9A0196FFB5}" sibTransId="{25A91DAA-1ADD-4088-9DCD-3E3DB7FD0CC2}"/>
    <dgm:cxn modelId="{B694F2BA-2728-48D7-8535-4957297DA39A}" type="presOf" srcId="{D424E802-F864-402C-AFED-C16B4C219F73}" destId="{C1BC16F4-9FEA-43A2-A057-A59C21EC6F7B}" srcOrd="0" destOrd="0" presId="urn:microsoft.com/office/officeart/2005/8/layout/chevron1"/>
    <dgm:cxn modelId="{55BE00BE-A132-46D6-B8CB-82ADF38A1F04}" type="presOf" srcId="{F4DE6B0B-136F-44D4-8B12-6F3B73D8338B}" destId="{3635A823-0FA5-4F2A-B1D4-7AC056535E18}" srcOrd="0" destOrd="0" presId="urn:microsoft.com/office/officeart/2005/8/layout/chevron1"/>
    <dgm:cxn modelId="{1C913FCF-E1B2-4F10-96DB-DA2837F982DA}" srcId="{D424E802-F864-402C-AFED-C16B4C219F73}" destId="{C222C096-E12B-4FC6-A9C2-17F9818A59E5}" srcOrd="1" destOrd="0" parTransId="{54AA4DE6-B80E-45E2-B91A-2D56C60C8679}" sibTransId="{AC8B4AD2-3F12-428B-BD9D-3206A115E759}"/>
    <dgm:cxn modelId="{30BDD8F3-7037-4E61-A8B6-0F2260BDC0C7}" type="presOf" srcId="{C222C096-E12B-4FC6-A9C2-17F9818A59E5}" destId="{EAA01B31-2A84-44FF-8A30-E8DE31A24C5E}" srcOrd="0" destOrd="0" presId="urn:microsoft.com/office/officeart/2005/8/layout/chevron1"/>
    <dgm:cxn modelId="{32F58CF8-FA49-45ED-9D0A-D12A701B7607}" type="presOf" srcId="{06BDEE4D-FBFF-49E0-B9CD-96C8DEB39193}" destId="{EF890D4F-69AD-4494-8E26-222ACACFDC62}" srcOrd="0" destOrd="0" presId="urn:microsoft.com/office/officeart/2005/8/layout/chevron1"/>
    <dgm:cxn modelId="{91BAF730-AC73-482F-99BE-849B6E54EF41}" type="presParOf" srcId="{C1BC16F4-9FEA-43A2-A057-A59C21EC6F7B}" destId="{3635A823-0FA5-4F2A-B1D4-7AC056535E18}" srcOrd="0" destOrd="0" presId="urn:microsoft.com/office/officeart/2005/8/layout/chevron1"/>
    <dgm:cxn modelId="{EACFC154-F826-4F77-AEEC-E735DD76BD06}" type="presParOf" srcId="{C1BC16F4-9FEA-43A2-A057-A59C21EC6F7B}" destId="{23D62501-1EE6-4318-B25A-C76D93D006FC}" srcOrd="1" destOrd="0" presId="urn:microsoft.com/office/officeart/2005/8/layout/chevron1"/>
    <dgm:cxn modelId="{F3761739-348F-478A-95F4-E105CE3686B1}" type="presParOf" srcId="{C1BC16F4-9FEA-43A2-A057-A59C21EC6F7B}" destId="{EAA01B31-2A84-44FF-8A30-E8DE31A24C5E}" srcOrd="2" destOrd="0" presId="urn:microsoft.com/office/officeart/2005/8/layout/chevron1"/>
    <dgm:cxn modelId="{CAEB3278-118C-4EE2-85DB-30DBE829F2F4}" type="presParOf" srcId="{C1BC16F4-9FEA-43A2-A057-A59C21EC6F7B}" destId="{F38B9848-CDA8-4EF9-B588-10E0206326C4}" srcOrd="3" destOrd="0" presId="urn:microsoft.com/office/officeart/2005/8/layout/chevron1"/>
    <dgm:cxn modelId="{4488FFA1-00EA-4013-8193-3FCC10DB6F32}" type="presParOf" srcId="{C1BC16F4-9FEA-43A2-A057-A59C21EC6F7B}" destId="{EF890D4F-69AD-4494-8E26-222ACACFDC62}" srcOrd="4" destOrd="0" presId="urn:microsoft.com/office/officeart/2005/8/layout/chevron1"/>
    <dgm:cxn modelId="{1E7A49E5-80A4-4BE2-B642-39A5715859DE}" type="presParOf" srcId="{C1BC16F4-9FEA-43A2-A057-A59C21EC6F7B}" destId="{A987E583-055C-4ADA-AAC2-A53F485930AF}" srcOrd="5" destOrd="0" presId="urn:microsoft.com/office/officeart/2005/8/layout/chevron1"/>
    <dgm:cxn modelId="{B53880A3-0E7F-4553-B6C5-CB478F5F24CA}" type="presParOf" srcId="{C1BC16F4-9FEA-43A2-A057-A59C21EC6F7B}" destId="{AE5A2808-3427-4ED3-A894-55FF771DCD0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ACEDF54-B9B0-45C4-8075-A3EAA02113E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B5D36C9-82E7-45A4-A042-093C1E7410B3}">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Individual</a:t>
          </a:r>
        </a:p>
      </dgm:t>
    </dgm:pt>
    <dgm:pt modelId="{2B89CC79-4AAA-4827-879F-F45CFE30A436}" type="parTrans" cxnId="{37A2A3D6-9F5B-4027-9502-82CBDA81729C}">
      <dgm:prSet/>
      <dgm:spPr/>
      <dgm:t>
        <a:bodyPr/>
        <a:lstStyle/>
        <a:p>
          <a:endParaRPr lang="en-US"/>
        </a:p>
      </dgm:t>
    </dgm:pt>
    <dgm:pt modelId="{27C11AD0-39E5-4460-ABBC-604C5519133C}" type="sibTrans" cxnId="{37A2A3D6-9F5B-4027-9502-82CBDA81729C}">
      <dgm:prSet/>
      <dgm:spPr/>
      <dgm:t>
        <a:bodyPr/>
        <a:lstStyle/>
        <a:p>
          <a:endParaRPr lang="en-US"/>
        </a:p>
      </dgm:t>
    </dgm:pt>
    <dgm:pt modelId="{6C759802-A9E0-4D9E-B189-E18159050D45}">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Skills, knowledge of community residents</a:t>
          </a:r>
        </a:p>
      </dgm:t>
    </dgm:pt>
    <dgm:pt modelId="{6D6C35DB-C599-4846-96B8-48791632B50A}" type="parTrans" cxnId="{29B58C52-B9EA-4128-A0A5-115D06AF7F68}">
      <dgm:prSet/>
      <dgm:spPr/>
      <dgm:t>
        <a:bodyPr/>
        <a:lstStyle/>
        <a:p>
          <a:endParaRPr lang="en-US"/>
        </a:p>
      </dgm:t>
    </dgm:pt>
    <dgm:pt modelId="{F65AA990-320C-4724-BB78-80A706572EA9}" type="sibTrans" cxnId="{29B58C52-B9EA-4128-A0A5-115D06AF7F68}">
      <dgm:prSet/>
      <dgm:spPr/>
      <dgm:t>
        <a:bodyPr/>
        <a:lstStyle/>
        <a:p>
          <a:endParaRPr lang="en-US"/>
        </a:p>
      </dgm:t>
    </dgm:pt>
    <dgm:pt modelId="{4734E1D1-2679-40D9-9597-C04B548AB403}">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Organizational</a:t>
          </a:r>
        </a:p>
      </dgm:t>
    </dgm:pt>
    <dgm:pt modelId="{70DA3CAA-4241-4F85-8216-C16DF066EB99}" type="parTrans" cxnId="{C333CE78-5073-4A43-82AC-CCEEB2A7FFCC}">
      <dgm:prSet/>
      <dgm:spPr/>
      <dgm:t>
        <a:bodyPr/>
        <a:lstStyle/>
        <a:p>
          <a:endParaRPr lang="en-US"/>
        </a:p>
      </dgm:t>
    </dgm:pt>
    <dgm:pt modelId="{ECFB9F04-014B-446A-899C-3320AD2859EA}" type="sibTrans" cxnId="{C333CE78-5073-4A43-82AC-CCEEB2A7FFCC}">
      <dgm:prSet/>
      <dgm:spPr/>
      <dgm:t>
        <a:bodyPr/>
        <a:lstStyle/>
        <a:p>
          <a:endParaRPr lang="en-US"/>
        </a:p>
      </dgm:t>
    </dgm:pt>
    <dgm:pt modelId="{2243B916-BCF4-416D-B897-1051BC23A7CD}">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Faith-based organizations</a:t>
          </a:r>
        </a:p>
      </dgm:t>
    </dgm:pt>
    <dgm:pt modelId="{28A1082A-81CA-4817-9D93-B0CFBD53D3AE}" type="parTrans" cxnId="{D2CF2740-4310-482D-A624-FC0F329A44A7}">
      <dgm:prSet/>
      <dgm:spPr/>
      <dgm:t>
        <a:bodyPr/>
        <a:lstStyle/>
        <a:p>
          <a:endParaRPr lang="en-US"/>
        </a:p>
      </dgm:t>
    </dgm:pt>
    <dgm:pt modelId="{86DC31AA-5069-42B8-9473-8CC17512EBF4}" type="sibTrans" cxnId="{D2CF2740-4310-482D-A624-FC0F329A44A7}">
      <dgm:prSet/>
      <dgm:spPr/>
      <dgm:t>
        <a:bodyPr/>
        <a:lstStyle/>
        <a:p>
          <a:endParaRPr lang="en-US"/>
        </a:p>
      </dgm:t>
    </dgm:pt>
    <dgm:pt modelId="{AC81AD18-27F3-457F-B376-E1B7F75D5870}">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Public, Private &amp; Physical</a:t>
          </a:r>
        </a:p>
      </dgm:t>
    </dgm:pt>
    <dgm:pt modelId="{9898F8E6-8BFE-4F66-B47A-A48FB9AE2F85}" type="parTrans" cxnId="{E9FB17A2-CF62-414E-AB8C-A0DCF167F213}">
      <dgm:prSet/>
      <dgm:spPr/>
      <dgm:t>
        <a:bodyPr/>
        <a:lstStyle/>
        <a:p>
          <a:endParaRPr lang="en-US"/>
        </a:p>
      </dgm:t>
    </dgm:pt>
    <dgm:pt modelId="{65921A48-D2EA-4293-8704-B9E60CFA7C14}" type="sibTrans" cxnId="{E9FB17A2-CF62-414E-AB8C-A0DCF167F213}">
      <dgm:prSet/>
      <dgm:spPr/>
      <dgm:t>
        <a:bodyPr/>
        <a:lstStyle/>
        <a:p>
          <a:endParaRPr lang="en-US"/>
        </a:p>
      </dgm:t>
    </dgm:pt>
    <dgm:pt modelId="{D9578AD6-BA02-43F8-84E1-8E64028B72BD}">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Private and non-private organizations (i.e. hospitals, social services agencies)</a:t>
          </a:r>
        </a:p>
      </dgm:t>
    </dgm:pt>
    <dgm:pt modelId="{3A9EAD8A-D8E0-4110-AFDD-A8F2491159C8}" type="parTrans" cxnId="{53C5C084-2D6E-49B4-A3A4-FE8C32CAB395}">
      <dgm:prSet/>
      <dgm:spPr/>
      <dgm:t>
        <a:bodyPr/>
        <a:lstStyle/>
        <a:p>
          <a:endParaRPr lang="en-US"/>
        </a:p>
      </dgm:t>
    </dgm:pt>
    <dgm:pt modelId="{2C6B0A2E-7B0A-450C-BE0D-1501AA5DC397}" type="sibTrans" cxnId="{53C5C084-2D6E-49B4-A3A4-FE8C32CAB395}">
      <dgm:prSet/>
      <dgm:spPr/>
      <dgm:t>
        <a:bodyPr/>
        <a:lstStyle/>
        <a:p>
          <a:endParaRPr lang="en-US"/>
        </a:p>
      </dgm:t>
    </dgm:pt>
    <dgm:pt modelId="{921D7E05-4A68-4A87-885C-53D0FD0157CC}">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Local business owners</a:t>
          </a:r>
        </a:p>
      </dgm:t>
    </dgm:pt>
    <dgm:pt modelId="{71B8CA1F-870F-45C0-AC54-AAF7E3E94971}" type="parTrans" cxnId="{85A13744-67F8-4F2B-ADE4-D5EB1FD79F01}">
      <dgm:prSet/>
      <dgm:spPr/>
      <dgm:t>
        <a:bodyPr/>
        <a:lstStyle/>
        <a:p>
          <a:endParaRPr lang="en-US"/>
        </a:p>
      </dgm:t>
    </dgm:pt>
    <dgm:pt modelId="{C094D42F-BC64-43B6-90E6-EFAD13619162}" type="sibTrans" cxnId="{85A13744-67F8-4F2B-ADE4-D5EB1FD79F01}">
      <dgm:prSet/>
      <dgm:spPr/>
      <dgm:t>
        <a:bodyPr/>
        <a:lstStyle/>
        <a:p>
          <a:endParaRPr lang="en-US"/>
        </a:p>
      </dgm:t>
    </dgm:pt>
    <dgm:pt modelId="{E0BB498C-F311-4FBC-ABA5-0172D13B8635}">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Home based enterprises</a:t>
          </a:r>
        </a:p>
      </dgm:t>
    </dgm:pt>
    <dgm:pt modelId="{EB3F9FBA-F2A1-409D-ABB8-1E8F5B1697A4}" type="parTrans" cxnId="{28E3C002-0876-4874-A6B1-111682610625}">
      <dgm:prSet/>
      <dgm:spPr/>
      <dgm:t>
        <a:bodyPr/>
        <a:lstStyle/>
        <a:p>
          <a:endParaRPr lang="en-US"/>
        </a:p>
      </dgm:t>
    </dgm:pt>
    <dgm:pt modelId="{291E1532-0D7F-4947-BBAB-D50481EEBF11}" type="sibTrans" cxnId="{28E3C002-0876-4874-A6B1-111682610625}">
      <dgm:prSet/>
      <dgm:spPr/>
      <dgm:t>
        <a:bodyPr/>
        <a:lstStyle/>
        <a:p>
          <a:endParaRPr lang="en-US"/>
        </a:p>
      </dgm:t>
    </dgm:pt>
    <dgm:pt modelId="{CDCA8026-F75E-4BD0-A724-66780324A4EE}">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Personal income</a:t>
          </a:r>
        </a:p>
      </dgm:t>
    </dgm:pt>
    <dgm:pt modelId="{7EE7708F-58E8-4EF5-8B30-6E57FEA50A4E}" type="parTrans" cxnId="{E8805EEE-664E-4F74-8A7D-99E8DA2BA365}">
      <dgm:prSet/>
      <dgm:spPr/>
      <dgm:t>
        <a:bodyPr/>
        <a:lstStyle/>
        <a:p>
          <a:endParaRPr lang="en-US"/>
        </a:p>
      </dgm:t>
    </dgm:pt>
    <dgm:pt modelId="{CA9853CF-2B8D-47A1-B85B-F81429624893}" type="sibTrans" cxnId="{E8805EEE-664E-4F74-8A7D-99E8DA2BA365}">
      <dgm:prSet/>
      <dgm:spPr/>
      <dgm:t>
        <a:bodyPr/>
        <a:lstStyle/>
        <a:p>
          <a:endParaRPr lang="en-US"/>
        </a:p>
      </dgm:t>
    </dgm:pt>
    <dgm:pt modelId="{ACFA342B-FF7E-4C11-B0D5-FCD9E0E8BF31}">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Citizen associations</a:t>
          </a:r>
        </a:p>
      </dgm:t>
    </dgm:pt>
    <dgm:pt modelId="{5AE14DD0-A52D-4A97-916F-291F7814DB1C}" type="parTrans" cxnId="{75E8749B-F858-4AD8-84E7-12F84448DB16}">
      <dgm:prSet/>
      <dgm:spPr/>
      <dgm:t>
        <a:bodyPr/>
        <a:lstStyle/>
        <a:p>
          <a:endParaRPr lang="en-US"/>
        </a:p>
      </dgm:t>
    </dgm:pt>
    <dgm:pt modelId="{D62B0AAE-4058-4FA7-A100-49F35A688B8D}" type="sibTrans" cxnId="{75E8749B-F858-4AD8-84E7-12F84448DB16}">
      <dgm:prSet/>
      <dgm:spPr/>
      <dgm:t>
        <a:bodyPr/>
        <a:lstStyle/>
        <a:p>
          <a:endParaRPr lang="en-US"/>
        </a:p>
      </dgm:t>
    </dgm:pt>
    <dgm:pt modelId="{35177B0B-7C70-4199-9E29-3C48667CC6D1}">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Associations of businesses</a:t>
          </a:r>
        </a:p>
      </dgm:t>
    </dgm:pt>
    <dgm:pt modelId="{4CBEF104-CAE8-46DD-A615-BAA05B090A6B}" type="parTrans" cxnId="{C8316F84-205F-4C12-BC0F-E7C103077E26}">
      <dgm:prSet/>
      <dgm:spPr/>
      <dgm:t>
        <a:bodyPr/>
        <a:lstStyle/>
        <a:p>
          <a:endParaRPr lang="en-US"/>
        </a:p>
      </dgm:t>
    </dgm:pt>
    <dgm:pt modelId="{E24BB645-B104-42FE-9EF2-C6DBADF0624F}" type="sibTrans" cxnId="{C8316F84-205F-4C12-BC0F-E7C103077E26}">
      <dgm:prSet/>
      <dgm:spPr/>
      <dgm:t>
        <a:bodyPr/>
        <a:lstStyle/>
        <a:p>
          <a:endParaRPr lang="en-US"/>
        </a:p>
      </dgm:t>
    </dgm:pt>
    <dgm:pt modelId="{CFF24C71-1015-4DC8-80A2-DD2BA776B4A8}">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Cultural organizations</a:t>
          </a:r>
        </a:p>
      </dgm:t>
    </dgm:pt>
    <dgm:pt modelId="{1C9AF963-13A3-46EC-820C-17D0368D208C}" type="parTrans" cxnId="{A5EF5409-1F61-421B-82E3-34BBDF7CB040}">
      <dgm:prSet/>
      <dgm:spPr/>
      <dgm:t>
        <a:bodyPr/>
        <a:lstStyle/>
        <a:p>
          <a:endParaRPr lang="en-US"/>
        </a:p>
      </dgm:t>
    </dgm:pt>
    <dgm:pt modelId="{0F41CEA9-9BE8-41FC-9B1F-78AE5FCEC198}" type="sibTrans" cxnId="{A5EF5409-1F61-421B-82E3-34BBDF7CB040}">
      <dgm:prSet/>
      <dgm:spPr/>
      <dgm:t>
        <a:bodyPr/>
        <a:lstStyle/>
        <a:p>
          <a:endParaRPr lang="en-US"/>
        </a:p>
      </dgm:t>
    </dgm:pt>
    <dgm:pt modelId="{F74CE2D0-6C9A-4CEC-80B1-0ABC6FEEC6A5}">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Communication organizations</a:t>
          </a:r>
        </a:p>
      </dgm:t>
    </dgm:pt>
    <dgm:pt modelId="{FB8B9C66-53F0-4CE1-A1DD-8634736F1156}" type="parTrans" cxnId="{798A9376-E8EC-46B0-BF04-1FF362ED5019}">
      <dgm:prSet/>
      <dgm:spPr/>
      <dgm:t>
        <a:bodyPr/>
        <a:lstStyle/>
        <a:p>
          <a:endParaRPr lang="en-US"/>
        </a:p>
      </dgm:t>
    </dgm:pt>
    <dgm:pt modelId="{1DE48D12-4E71-4622-AE43-AA738A410A14}" type="sibTrans" cxnId="{798A9376-E8EC-46B0-BF04-1FF362ED5019}">
      <dgm:prSet/>
      <dgm:spPr/>
      <dgm:t>
        <a:bodyPr/>
        <a:lstStyle/>
        <a:p>
          <a:endParaRPr lang="en-US"/>
        </a:p>
      </dgm:t>
    </dgm:pt>
    <dgm:pt modelId="{C2E34D92-0C27-4D18-B566-38ED4E06BAFD}">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Public institutions and services (i.e. public schools, police, fire department)</a:t>
          </a:r>
        </a:p>
      </dgm:t>
    </dgm:pt>
    <dgm:pt modelId="{13734166-048B-49F5-A366-9E696802929B}" type="parTrans" cxnId="{19F9D3A6-0734-437F-AC99-0A55A5834EF4}">
      <dgm:prSet/>
      <dgm:spPr/>
      <dgm:t>
        <a:bodyPr/>
        <a:lstStyle/>
        <a:p>
          <a:endParaRPr lang="en-US"/>
        </a:p>
      </dgm:t>
    </dgm:pt>
    <dgm:pt modelId="{628BF675-3625-4765-96E5-F31BC766A4F1}" type="sibTrans" cxnId="{19F9D3A6-0734-437F-AC99-0A55A5834EF4}">
      <dgm:prSet/>
      <dgm:spPr/>
      <dgm:t>
        <a:bodyPr/>
        <a:lstStyle/>
        <a:p>
          <a:endParaRPr lang="en-US"/>
        </a:p>
      </dgm:t>
    </dgm:pt>
    <dgm:pt modelId="{8CF2A9B6-CA51-4398-A5C8-D6C4340473F2}">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Physical resources (i.e. vacant land, housing, commercial structure) </a:t>
          </a:r>
        </a:p>
      </dgm:t>
    </dgm:pt>
    <dgm:pt modelId="{1898E6E9-7222-45EB-9075-95DA5D1BB917}" type="parTrans" cxnId="{3D1EEC3B-0AB1-4E11-BCC6-6F7FBE52D469}">
      <dgm:prSet/>
      <dgm:spPr/>
      <dgm:t>
        <a:bodyPr/>
        <a:lstStyle/>
        <a:p>
          <a:endParaRPr lang="en-US"/>
        </a:p>
      </dgm:t>
    </dgm:pt>
    <dgm:pt modelId="{907AF249-434F-4FA9-8231-7444281B00CD}" type="sibTrans" cxnId="{3D1EEC3B-0AB1-4E11-BCC6-6F7FBE52D469}">
      <dgm:prSet/>
      <dgm:spPr/>
      <dgm:t>
        <a:bodyPr/>
        <a:lstStyle/>
        <a:p>
          <a:endParaRPr lang="en-US"/>
        </a:p>
      </dgm:t>
    </dgm:pt>
    <dgm:pt modelId="{6088F0E7-25CA-4943-9F87-51DED05C6B2B}" type="pres">
      <dgm:prSet presAssocID="{EACEDF54-B9B0-45C4-8075-A3EAA02113E1}" presName="theList" presStyleCnt="0">
        <dgm:presLayoutVars>
          <dgm:dir/>
          <dgm:animLvl val="lvl"/>
          <dgm:resizeHandles val="exact"/>
        </dgm:presLayoutVars>
      </dgm:prSet>
      <dgm:spPr/>
    </dgm:pt>
    <dgm:pt modelId="{916347EC-E2EA-4D25-BD29-E2327499605F}" type="pres">
      <dgm:prSet presAssocID="{9B5D36C9-82E7-45A4-A042-093C1E7410B3}" presName="compNode" presStyleCnt="0"/>
      <dgm:spPr/>
    </dgm:pt>
    <dgm:pt modelId="{06B3E8E2-65C9-4BA8-92AC-59E9DCE54EB8}" type="pres">
      <dgm:prSet presAssocID="{9B5D36C9-82E7-45A4-A042-093C1E7410B3}" presName="aNode" presStyleLbl="bgShp" presStyleIdx="0" presStyleCnt="3"/>
      <dgm:spPr/>
    </dgm:pt>
    <dgm:pt modelId="{6251B11E-CB43-490E-9128-CEF10D5A6DB9}" type="pres">
      <dgm:prSet presAssocID="{9B5D36C9-82E7-45A4-A042-093C1E7410B3}" presName="textNode" presStyleLbl="bgShp" presStyleIdx="0" presStyleCnt="3"/>
      <dgm:spPr/>
    </dgm:pt>
    <dgm:pt modelId="{F1030A66-9D36-4C75-8FB2-B2A210A06078}" type="pres">
      <dgm:prSet presAssocID="{9B5D36C9-82E7-45A4-A042-093C1E7410B3}" presName="compChildNode" presStyleCnt="0"/>
      <dgm:spPr/>
    </dgm:pt>
    <dgm:pt modelId="{D7A2F91D-BE03-4115-9EDA-197013FC8FC8}" type="pres">
      <dgm:prSet presAssocID="{9B5D36C9-82E7-45A4-A042-093C1E7410B3}" presName="theInnerList" presStyleCnt="0"/>
      <dgm:spPr/>
    </dgm:pt>
    <dgm:pt modelId="{56F5F4C5-E750-408E-BC36-DB684183AD33}" type="pres">
      <dgm:prSet presAssocID="{6C759802-A9E0-4D9E-B189-E18159050D45}" presName="childNode" presStyleLbl="node1" presStyleIdx="0" presStyleCnt="12" custScaleX="99959" custScaleY="2000000">
        <dgm:presLayoutVars>
          <dgm:bulletEnabled val="1"/>
        </dgm:presLayoutVars>
      </dgm:prSet>
      <dgm:spPr/>
    </dgm:pt>
    <dgm:pt modelId="{B57A85AB-1E0C-4780-B419-8618CA479609}" type="pres">
      <dgm:prSet presAssocID="{6C759802-A9E0-4D9E-B189-E18159050D45}" presName="aSpace2" presStyleCnt="0"/>
      <dgm:spPr/>
    </dgm:pt>
    <dgm:pt modelId="{2490658E-BC28-41F0-A16A-5733F87F2A0B}" type="pres">
      <dgm:prSet presAssocID="{921D7E05-4A68-4A87-885C-53D0FD0157CC}" presName="childNode" presStyleLbl="node1" presStyleIdx="1" presStyleCnt="12" custScaleX="99959" custScaleY="2000000">
        <dgm:presLayoutVars>
          <dgm:bulletEnabled val="1"/>
        </dgm:presLayoutVars>
      </dgm:prSet>
      <dgm:spPr/>
    </dgm:pt>
    <dgm:pt modelId="{CE52FAF4-35D9-427C-9261-0D56FAD429FD}" type="pres">
      <dgm:prSet presAssocID="{921D7E05-4A68-4A87-885C-53D0FD0157CC}" presName="aSpace2" presStyleCnt="0"/>
      <dgm:spPr/>
    </dgm:pt>
    <dgm:pt modelId="{1259DB4D-38C8-4314-951B-8F2E190C13B2}" type="pres">
      <dgm:prSet presAssocID="{E0BB498C-F311-4FBC-ABA5-0172D13B8635}" presName="childNode" presStyleLbl="node1" presStyleIdx="2" presStyleCnt="12" custScaleX="99959" custScaleY="2000000">
        <dgm:presLayoutVars>
          <dgm:bulletEnabled val="1"/>
        </dgm:presLayoutVars>
      </dgm:prSet>
      <dgm:spPr/>
    </dgm:pt>
    <dgm:pt modelId="{E55AFCA2-7ADC-49DB-9DD7-0CC22486ECC9}" type="pres">
      <dgm:prSet presAssocID="{E0BB498C-F311-4FBC-ABA5-0172D13B8635}" presName="aSpace2" presStyleCnt="0"/>
      <dgm:spPr/>
    </dgm:pt>
    <dgm:pt modelId="{AAC2AA46-CE59-4E08-B296-140D3036B521}" type="pres">
      <dgm:prSet presAssocID="{CDCA8026-F75E-4BD0-A724-66780324A4EE}" presName="childNode" presStyleLbl="node1" presStyleIdx="3" presStyleCnt="12" custScaleX="99959" custScaleY="2000000">
        <dgm:presLayoutVars>
          <dgm:bulletEnabled val="1"/>
        </dgm:presLayoutVars>
      </dgm:prSet>
      <dgm:spPr/>
    </dgm:pt>
    <dgm:pt modelId="{0BE9A37F-24A1-486A-A9D4-A1A8996FC45D}" type="pres">
      <dgm:prSet presAssocID="{9B5D36C9-82E7-45A4-A042-093C1E7410B3}" presName="aSpace" presStyleCnt="0"/>
      <dgm:spPr/>
    </dgm:pt>
    <dgm:pt modelId="{6E395148-5689-44D1-9EA6-4AEE6FF5CE9A}" type="pres">
      <dgm:prSet presAssocID="{4734E1D1-2679-40D9-9597-C04B548AB403}" presName="compNode" presStyleCnt="0"/>
      <dgm:spPr/>
    </dgm:pt>
    <dgm:pt modelId="{740314FE-70D0-4F31-BC6A-488A29892239}" type="pres">
      <dgm:prSet presAssocID="{4734E1D1-2679-40D9-9597-C04B548AB403}" presName="aNode" presStyleLbl="bgShp" presStyleIdx="1" presStyleCnt="3"/>
      <dgm:spPr/>
    </dgm:pt>
    <dgm:pt modelId="{00885D02-BDC4-4E03-88DC-834EA585F1FE}" type="pres">
      <dgm:prSet presAssocID="{4734E1D1-2679-40D9-9597-C04B548AB403}" presName="textNode" presStyleLbl="bgShp" presStyleIdx="1" presStyleCnt="3"/>
      <dgm:spPr/>
    </dgm:pt>
    <dgm:pt modelId="{6659AC88-B2C6-4764-B293-69F7EA89E858}" type="pres">
      <dgm:prSet presAssocID="{4734E1D1-2679-40D9-9597-C04B548AB403}" presName="compChildNode" presStyleCnt="0"/>
      <dgm:spPr/>
    </dgm:pt>
    <dgm:pt modelId="{E8AA06B5-B3FA-4BFA-847E-A57C98503FC7}" type="pres">
      <dgm:prSet presAssocID="{4734E1D1-2679-40D9-9597-C04B548AB403}" presName="theInnerList" presStyleCnt="0"/>
      <dgm:spPr/>
    </dgm:pt>
    <dgm:pt modelId="{44BEB157-2465-480C-BD97-0EB5F9523F48}" type="pres">
      <dgm:prSet presAssocID="{2243B916-BCF4-416D-B897-1051BC23A7CD}" presName="childNode" presStyleLbl="node1" presStyleIdx="4" presStyleCnt="12">
        <dgm:presLayoutVars>
          <dgm:bulletEnabled val="1"/>
        </dgm:presLayoutVars>
      </dgm:prSet>
      <dgm:spPr/>
    </dgm:pt>
    <dgm:pt modelId="{C3C0EE84-DB58-4D32-9CB8-483238048C84}" type="pres">
      <dgm:prSet presAssocID="{2243B916-BCF4-416D-B897-1051BC23A7CD}" presName="aSpace2" presStyleCnt="0"/>
      <dgm:spPr/>
    </dgm:pt>
    <dgm:pt modelId="{689AD2BE-0A05-46F6-AC18-80920EBA6FED}" type="pres">
      <dgm:prSet presAssocID="{ACFA342B-FF7E-4C11-B0D5-FCD9E0E8BF31}" presName="childNode" presStyleLbl="node1" presStyleIdx="5" presStyleCnt="12">
        <dgm:presLayoutVars>
          <dgm:bulletEnabled val="1"/>
        </dgm:presLayoutVars>
      </dgm:prSet>
      <dgm:spPr/>
    </dgm:pt>
    <dgm:pt modelId="{411BD899-8F87-4E40-888C-F93ABAF5EFCC}" type="pres">
      <dgm:prSet presAssocID="{ACFA342B-FF7E-4C11-B0D5-FCD9E0E8BF31}" presName="aSpace2" presStyleCnt="0"/>
      <dgm:spPr/>
    </dgm:pt>
    <dgm:pt modelId="{92E89550-0EA4-4155-84B1-EFB5C3DF69C2}" type="pres">
      <dgm:prSet presAssocID="{35177B0B-7C70-4199-9E29-3C48667CC6D1}" presName="childNode" presStyleLbl="node1" presStyleIdx="6" presStyleCnt="12">
        <dgm:presLayoutVars>
          <dgm:bulletEnabled val="1"/>
        </dgm:presLayoutVars>
      </dgm:prSet>
      <dgm:spPr/>
    </dgm:pt>
    <dgm:pt modelId="{0C5E6900-3B4F-4773-85BF-89DAF485655E}" type="pres">
      <dgm:prSet presAssocID="{35177B0B-7C70-4199-9E29-3C48667CC6D1}" presName="aSpace2" presStyleCnt="0"/>
      <dgm:spPr/>
    </dgm:pt>
    <dgm:pt modelId="{4FB3BD80-1F1F-4ECF-8D1E-A7E8CA53F935}" type="pres">
      <dgm:prSet presAssocID="{CFF24C71-1015-4DC8-80A2-DD2BA776B4A8}" presName="childNode" presStyleLbl="node1" presStyleIdx="7" presStyleCnt="12" custLinFactNeighborX="272" custLinFactNeighborY="10609">
        <dgm:presLayoutVars>
          <dgm:bulletEnabled val="1"/>
        </dgm:presLayoutVars>
      </dgm:prSet>
      <dgm:spPr/>
    </dgm:pt>
    <dgm:pt modelId="{F3107692-DAD3-44BA-9578-BD21597C111D}" type="pres">
      <dgm:prSet presAssocID="{CFF24C71-1015-4DC8-80A2-DD2BA776B4A8}" presName="aSpace2" presStyleCnt="0"/>
      <dgm:spPr/>
    </dgm:pt>
    <dgm:pt modelId="{172C4C41-00E2-4A2E-BD75-6E352B042AD8}" type="pres">
      <dgm:prSet presAssocID="{F74CE2D0-6C9A-4CEC-80B1-0ABC6FEEC6A5}" presName="childNode" presStyleLbl="node1" presStyleIdx="8" presStyleCnt="12">
        <dgm:presLayoutVars>
          <dgm:bulletEnabled val="1"/>
        </dgm:presLayoutVars>
      </dgm:prSet>
      <dgm:spPr/>
    </dgm:pt>
    <dgm:pt modelId="{CD200B1E-414D-4D51-9688-2593C1456988}" type="pres">
      <dgm:prSet presAssocID="{4734E1D1-2679-40D9-9597-C04B548AB403}" presName="aSpace" presStyleCnt="0"/>
      <dgm:spPr/>
    </dgm:pt>
    <dgm:pt modelId="{04036298-CE54-4247-A1D3-A059CABBBB20}" type="pres">
      <dgm:prSet presAssocID="{AC81AD18-27F3-457F-B376-E1B7F75D5870}" presName="compNode" presStyleCnt="0"/>
      <dgm:spPr/>
    </dgm:pt>
    <dgm:pt modelId="{0CD67FF6-EF02-4659-943E-491DA19EE90F}" type="pres">
      <dgm:prSet presAssocID="{AC81AD18-27F3-457F-B376-E1B7F75D5870}" presName="aNode" presStyleLbl="bgShp" presStyleIdx="2" presStyleCnt="3"/>
      <dgm:spPr/>
    </dgm:pt>
    <dgm:pt modelId="{F3CE2CBD-9ADD-4E58-AA94-459920ABE6AE}" type="pres">
      <dgm:prSet presAssocID="{AC81AD18-27F3-457F-B376-E1B7F75D5870}" presName="textNode" presStyleLbl="bgShp" presStyleIdx="2" presStyleCnt="3"/>
      <dgm:spPr/>
    </dgm:pt>
    <dgm:pt modelId="{F87280BD-8500-41DA-958D-7B2EEFE95CD6}" type="pres">
      <dgm:prSet presAssocID="{AC81AD18-27F3-457F-B376-E1B7F75D5870}" presName="compChildNode" presStyleCnt="0"/>
      <dgm:spPr/>
    </dgm:pt>
    <dgm:pt modelId="{6E4E8785-07D6-4F84-BFE2-93A3AB7A22B4}" type="pres">
      <dgm:prSet presAssocID="{AC81AD18-27F3-457F-B376-E1B7F75D5870}" presName="theInnerList" presStyleCnt="0"/>
      <dgm:spPr/>
    </dgm:pt>
    <dgm:pt modelId="{005335CD-EF9C-4C31-BB6E-568557059BED}" type="pres">
      <dgm:prSet presAssocID="{D9578AD6-BA02-43F8-84E1-8E64028B72BD}" presName="childNode" presStyleLbl="node1" presStyleIdx="9" presStyleCnt="12">
        <dgm:presLayoutVars>
          <dgm:bulletEnabled val="1"/>
        </dgm:presLayoutVars>
      </dgm:prSet>
      <dgm:spPr/>
    </dgm:pt>
    <dgm:pt modelId="{C5937034-D185-4A9F-9C5D-00D73C16A63A}" type="pres">
      <dgm:prSet presAssocID="{D9578AD6-BA02-43F8-84E1-8E64028B72BD}" presName="aSpace2" presStyleCnt="0"/>
      <dgm:spPr/>
    </dgm:pt>
    <dgm:pt modelId="{6E873924-9AEE-44AE-A415-212FE17DCE31}" type="pres">
      <dgm:prSet presAssocID="{C2E34D92-0C27-4D18-B566-38ED4E06BAFD}" presName="childNode" presStyleLbl="node1" presStyleIdx="10" presStyleCnt="12">
        <dgm:presLayoutVars>
          <dgm:bulletEnabled val="1"/>
        </dgm:presLayoutVars>
      </dgm:prSet>
      <dgm:spPr/>
    </dgm:pt>
    <dgm:pt modelId="{FDEB975C-58F1-40A6-B88D-4DD9F6C69BA0}" type="pres">
      <dgm:prSet presAssocID="{C2E34D92-0C27-4D18-B566-38ED4E06BAFD}" presName="aSpace2" presStyleCnt="0"/>
      <dgm:spPr/>
    </dgm:pt>
    <dgm:pt modelId="{EC282E4F-2041-4504-B361-4E03D6FB867C}" type="pres">
      <dgm:prSet presAssocID="{8CF2A9B6-CA51-4398-A5C8-D6C4340473F2}" presName="childNode" presStyleLbl="node1" presStyleIdx="11" presStyleCnt="12">
        <dgm:presLayoutVars>
          <dgm:bulletEnabled val="1"/>
        </dgm:presLayoutVars>
      </dgm:prSet>
      <dgm:spPr/>
    </dgm:pt>
  </dgm:ptLst>
  <dgm:cxnLst>
    <dgm:cxn modelId="{28E3C002-0876-4874-A6B1-111682610625}" srcId="{9B5D36C9-82E7-45A4-A042-093C1E7410B3}" destId="{E0BB498C-F311-4FBC-ABA5-0172D13B8635}" srcOrd="2" destOrd="0" parTransId="{EB3F9FBA-F2A1-409D-ABB8-1E8F5B1697A4}" sibTransId="{291E1532-0D7F-4947-BBAB-D50481EEBF11}"/>
    <dgm:cxn modelId="{B563C204-5A02-4350-B251-9AFAB03C0DF5}" type="presOf" srcId="{D9578AD6-BA02-43F8-84E1-8E64028B72BD}" destId="{005335CD-EF9C-4C31-BB6E-568557059BED}" srcOrd="0" destOrd="0" presId="urn:microsoft.com/office/officeart/2005/8/layout/lProcess2"/>
    <dgm:cxn modelId="{A5EF5409-1F61-421B-82E3-34BBDF7CB040}" srcId="{4734E1D1-2679-40D9-9597-C04B548AB403}" destId="{CFF24C71-1015-4DC8-80A2-DD2BA776B4A8}" srcOrd="3" destOrd="0" parTransId="{1C9AF963-13A3-46EC-820C-17D0368D208C}" sibTransId="{0F41CEA9-9BE8-41FC-9B1F-78AE5FCEC198}"/>
    <dgm:cxn modelId="{C1D7A80A-FEF9-4EF9-AE75-51825459D4D1}" type="presOf" srcId="{CDCA8026-F75E-4BD0-A724-66780324A4EE}" destId="{AAC2AA46-CE59-4E08-B296-140D3036B521}" srcOrd="0" destOrd="0" presId="urn:microsoft.com/office/officeart/2005/8/layout/lProcess2"/>
    <dgm:cxn modelId="{AF199B13-60BD-484B-9953-99CB24EFF38B}" type="presOf" srcId="{35177B0B-7C70-4199-9E29-3C48667CC6D1}" destId="{92E89550-0EA4-4155-84B1-EFB5C3DF69C2}" srcOrd="0" destOrd="0" presId="urn:microsoft.com/office/officeart/2005/8/layout/lProcess2"/>
    <dgm:cxn modelId="{664DA31F-8B28-4C7C-AF89-270BA94E564A}" type="presOf" srcId="{E0BB498C-F311-4FBC-ABA5-0172D13B8635}" destId="{1259DB4D-38C8-4314-951B-8F2E190C13B2}" srcOrd="0" destOrd="0" presId="urn:microsoft.com/office/officeart/2005/8/layout/lProcess2"/>
    <dgm:cxn modelId="{C9B12F38-CCB5-4E89-B541-663707B4244F}" type="presOf" srcId="{9B5D36C9-82E7-45A4-A042-093C1E7410B3}" destId="{06B3E8E2-65C9-4BA8-92AC-59E9DCE54EB8}" srcOrd="0" destOrd="0" presId="urn:microsoft.com/office/officeart/2005/8/layout/lProcess2"/>
    <dgm:cxn modelId="{3D1EEC3B-0AB1-4E11-BCC6-6F7FBE52D469}" srcId="{AC81AD18-27F3-457F-B376-E1B7F75D5870}" destId="{8CF2A9B6-CA51-4398-A5C8-D6C4340473F2}" srcOrd="2" destOrd="0" parTransId="{1898E6E9-7222-45EB-9075-95DA5D1BB917}" sibTransId="{907AF249-434F-4FA9-8231-7444281B00CD}"/>
    <dgm:cxn modelId="{D2CF2740-4310-482D-A624-FC0F329A44A7}" srcId="{4734E1D1-2679-40D9-9597-C04B548AB403}" destId="{2243B916-BCF4-416D-B897-1051BC23A7CD}" srcOrd="0" destOrd="0" parTransId="{28A1082A-81CA-4817-9D93-B0CFBD53D3AE}" sibTransId="{86DC31AA-5069-42B8-9473-8CC17512EBF4}"/>
    <dgm:cxn modelId="{74028740-E92E-477F-99E4-5602A6DB0B92}" type="presOf" srcId="{2243B916-BCF4-416D-B897-1051BC23A7CD}" destId="{44BEB157-2465-480C-BD97-0EB5F9523F48}" srcOrd="0" destOrd="0" presId="urn:microsoft.com/office/officeart/2005/8/layout/lProcess2"/>
    <dgm:cxn modelId="{85A13744-67F8-4F2B-ADE4-D5EB1FD79F01}" srcId="{9B5D36C9-82E7-45A4-A042-093C1E7410B3}" destId="{921D7E05-4A68-4A87-885C-53D0FD0157CC}" srcOrd="1" destOrd="0" parTransId="{71B8CA1F-870F-45C0-AC54-AAF7E3E94971}" sibTransId="{C094D42F-BC64-43B6-90E6-EFAD13619162}"/>
    <dgm:cxn modelId="{9523FA68-0D07-4028-9828-50A019713B76}" type="presOf" srcId="{6C759802-A9E0-4D9E-B189-E18159050D45}" destId="{56F5F4C5-E750-408E-BC36-DB684183AD33}" srcOrd="0" destOrd="0" presId="urn:microsoft.com/office/officeart/2005/8/layout/lProcess2"/>
    <dgm:cxn modelId="{527A6D4B-B9ED-4D88-94EE-EB232A6287A4}" type="presOf" srcId="{921D7E05-4A68-4A87-885C-53D0FD0157CC}" destId="{2490658E-BC28-41F0-A16A-5733F87F2A0B}" srcOrd="0" destOrd="0" presId="urn:microsoft.com/office/officeart/2005/8/layout/lProcess2"/>
    <dgm:cxn modelId="{4324356D-68BF-4EEF-B74C-E7BE5D1C5975}" type="presOf" srcId="{EACEDF54-B9B0-45C4-8075-A3EAA02113E1}" destId="{6088F0E7-25CA-4943-9F87-51DED05C6B2B}" srcOrd="0" destOrd="0" presId="urn:microsoft.com/office/officeart/2005/8/layout/lProcess2"/>
    <dgm:cxn modelId="{29B58C52-B9EA-4128-A0A5-115D06AF7F68}" srcId="{9B5D36C9-82E7-45A4-A042-093C1E7410B3}" destId="{6C759802-A9E0-4D9E-B189-E18159050D45}" srcOrd="0" destOrd="0" parTransId="{6D6C35DB-C599-4846-96B8-48791632B50A}" sibTransId="{F65AA990-320C-4724-BB78-80A706572EA9}"/>
    <dgm:cxn modelId="{798A9376-E8EC-46B0-BF04-1FF362ED5019}" srcId="{4734E1D1-2679-40D9-9597-C04B548AB403}" destId="{F74CE2D0-6C9A-4CEC-80B1-0ABC6FEEC6A5}" srcOrd="4" destOrd="0" parTransId="{FB8B9C66-53F0-4CE1-A1DD-8634736F1156}" sibTransId="{1DE48D12-4E71-4622-AE43-AA738A410A14}"/>
    <dgm:cxn modelId="{CB2AD576-7483-4493-8F2E-EDF2B9B4FCBD}" type="presOf" srcId="{9B5D36C9-82E7-45A4-A042-093C1E7410B3}" destId="{6251B11E-CB43-490E-9128-CEF10D5A6DB9}" srcOrd="1" destOrd="0" presId="urn:microsoft.com/office/officeart/2005/8/layout/lProcess2"/>
    <dgm:cxn modelId="{C333CE78-5073-4A43-82AC-CCEEB2A7FFCC}" srcId="{EACEDF54-B9B0-45C4-8075-A3EAA02113E1}" destId="{4734E1D1-2679-40D9-9597-C04B548AB403}" srcOrd="1" destOrd="0" parTransId="{70DA3CAA-4241-4F85-8216-C16DF066EB99}" sibTransId="{ECFB9F04-014B-446A-899C-3320AD2859EA}"/>
    <dgm:cxn modelId="{C2417359-248D-41B2-9106-A3FECFEA8652}" type="presOf" srcId="{C2E34D92-0C27-4D18-B566-38ED4E06BAFD}" destId="{6E873924-9AEE-44AE-A415-212FE17DCE31}" srcOrd="0" destOrd="0" presId="urn:microsoft.com/office/officeart/2005/8/layout/lProcess2"/>
    <dgm:cxn modelId="{C8316F84-205F-4C12-BC0F-E7C103077E26}" srcId="{4734E1D1-2679-40D9-9597-C04B548AB403}" destId="{35177B0B-7C70-4199-9E29-3C48667CC6D1}" srcOrd="2" destOrd="0" parTransId="{4CBEF104-CAE8-46DD-A615-BAA05B090A6B}" sibTransId="{E24BB645-B104-42FE-9EF2-C6DBADF0624F}"/>
    <dgm:cxn modelId="{53C5C084-2D6E-49B4-A3A4-FE8C32CAB395}" srcId="{AC81AD18-27F3-457F-B376-E1B7F75D5870}" destId="{D9578AD6-BA02-43F8-84E1-8E64028B72BD}" srcOrd="0" destOrd="0" parTransId="{3A9EAD8A-D8E0-4110-AFDD-A8F2491159C8}" sibTransId="{2C6B0A2E-7B0A-450C-BE0D-1501AA5DC397}"/>
    <dgm:cxn modelId="{BC3D2A91-095B-4481-90D2-727F2D3DE0A4}" type="presOf" srcId="{CFF24C71-1015-4DC8-80A2-DD2BA776B4A8}" destId="{4FB3BD80-1F1F-4ECF-8D1E-A7E8CA53F935}" srcOrd="0" destOrd="0" presId="urn:microsoft.com/office/officeart/2005/8/layout/lProcess2"/>
    <dgm:cxn modelId="{75E8749B-F858-4AD8-84E7-12F84448DB16}" srcId="{4734E1D1-2679-40D9-9597-C04B548AB403}" destId="{ACFA342B-FF7E-4C11-B0D5-FCD9E0E8BF31}" srcOrd="1" destOrd="0" parTransId="{5AE14DD0-A52D-4A97-916F-291F7814DB1C}" sibTransId="{D62B0AAE-4058-4FA7-A100-49F35A688B8D}"/>
    <dgm:cxn modelId="{E9FB17A2-CF62-414E-AB8C-A0DCF167F213}" srcId="{EACEDF54-B9B0-45C4-8075-A3EAA02113E1}" destId="{AC81AD18-27F3-457F-B376-E1B7F75D5870}" srcOrd="2" destOrd="0" parTransId="{9898F8E6-8BFE-4F66-B47A-A48FB9AE2F85}" sibTransId="{65921A48-D2EA-4293-8704-B9E60CFA7C14}"/>
    <dgm:cxn modelId="{19F9D3A6-0734-437F-AC99-0A55A5834EF4}" srcId="{AC81AD18-27F3-457F-B376-E1B7F75D5870}" destId="{C2E34D92-0C27-4D18-B566-38ED4E06BAFD}" srcOrd="1" destOrd="0" parTransId="{13734166-048B-49F5-A366-9E696802929B}" sibTransId="{628BF675-3625-4765-96E5-F31BC766A4F1}"/>
    <dgm:cxn modelId="{495D2CAF-C184-433B-96DF-65C708321209}" type="presOf" srcId="{4734E1D1-2679-40D9-9597-C04B548AB403}" destId="{00885D02-BDC4-4E03-88DC-834EA585F1FE}" srcOrd="1" destOrd="0" presId="urn:microsoft.com/office/officeart/2005/8/layout/lProcess2"/>
    <dgm:cxn modelId="{113727BB-9459-4FD1-9393-CE07F6195C41}" type="presOf" srcId="{AC81AD18-27F3-457F-B376-E1B7F75D5870}" destId="{0CD67FF6-EF02-4659-943E-491DA19EE90F}" srcOrd="0" destOrd="0" presId="urn:microsoft.com/office/officeart/2005/8/layout/lProcess2"/>
    <dgm:cxn modelId="{5EEA21BC-FB16-4607-A685-F864A5D9A87F}" type="presOf" srcId="{ACFA342B-FF7E-4C11-B0D5-FCD9E0E8BF31}" destId="{689AD2BE-0A05-46F6-AC18-80920EBA6FED}" srcOrd="0" destOrd="0" presId="urn:microsoft.com/office/officeart/2005/8/layout/lProcess2"/>
    <dgm:cxn modelId="{269ED1CE-3651-46BA-B364-034963341011}" type="presOf" srcId="{AC81AD18-27F3-457F-B376-E1B7F75D5870}" destId="{F3CE2CBD-9ADD-4E58-AA94-459920ABE6AE}" srcOrd="1" destOrd="0" presId="urn:microsoft.com/office/officeart/2005/8/layout/lProcess2"/>
    <dgm:cxn modelId="{37A2A3D6-9F5B-4027-9502-82CBDA81729C}" srcId="{EACEDF54-B9B0-45C4-8075-A3EAA02113E1}" destId="{9B5D36C9-82E7-45A4-A042-093C1E7410B3}" srcOrd="0" destOrd="0" parTransId="{2B89CC79-4AAA-4827-879F-F45CFE30A436}" sibTransId="{27C11AD0-39E5-4460-ABBC-604C5519133C}"/>
    <dgm:cxn modelId="{283920DF-A12B-48B3-AD87-0827E2374599}" type="presOf" srcId="{8CF2A9B6-CA51-4398-A5C8-D6C4340473F2}" destId="{EC282E4F-2041-4504-B361-4E03D6FB867C}" srcOrd="0" destOrd="0" presId="urn:microsoft.com/office/officeart/2005/8/layout/lProcess2"/>
    <dgm:cxn modelId="{85D754E0-0AA3-4293-BF3D-93EDD86D3116}" type="presOf" srcId="{F74CE2D0-6C9A-4CEC-80B1-0ABC6FEEC6A5}" destId="{172C4C41-00E2-4A2E-BD75-6E352B042AD8}" srcOrd="0" destOrd="0" presId="urn:microsoft.com/office/officeart/2005/8/layout/lProcess2"/>
    <dgm:cxn modelId="{59D9DCE3-9A3C-4714-B81F-602BD6181AF0}" type="presOf" srcId="{4734E1D1-2679-40D9-9597-C04B548AB403}" destId="{740314FE-70D0-4F31-BC6A-488A29892239}" srcOrd="0" destOrd="0" presId="urn:microsoft.com/office/officeart/2005/8/layout/lProcess2"/>
    <dgm:cxn modelId="{E8805EEE-664E-4F74-8A7D-99E8DA2BA365}" srcId="{9B5D36C9-82E7-45A4-A042-093C1E7410B3}" destId="{CDCA8026-F75E-4BD0-A724-66780324A4EE}" srcOrd="3" destOrd="0" parTransId="{7EE7708F-58E8-4EF5-8B30-6E57FEA50A4E}" sibTransId="{CA9853CF-2B8D-47A1-B85B-F81429624893}"/>
    <dgm:cxn modelId="{033DC667-1223-4D13-AD35-21F6A18E22B0}" type="presParOf" srcId="{6088F0E7-25CA-4943-9F87-51DED05C6B2B}" destId="{916347EC-E2EA-4D25-BD29-E2327499605F}" srcOrd="0" destOrd="0" presId="urn:microsoft.com/office/officeart/2005/8/layout/lProcess2"/>
    <dgm:cxn modelId="{E8B3C6B8-5C4F-4B24-B2F5-230A8DD91212}" type="presParOf" srcId="{916347EC-E2EA-4D25-BD29-E2327499605F}" destId="{06B3E8E2-65C9-4BA8-92AC-59E9DCE54EB8}" srcOrd="0" destOrd="0" presId="urn:microsoft.com/office/officeart/2005/8/layout/lProcess2"/>
    <dgm:cxn modelId="{906BBB63-7616-4A86-AA76-DFC942CCBA39}" type="presParOf" srcId="{916347EC-E2EA-4D25-BD29-E2327499605F}" destId="{6251B11E-CB43-490E-9128-CEF10D5A6DB9}" srcOrd="1" destOrd="0" presId="urn:microsoft.com/office/officeart/2005/8/layout/lProcess2"/>
    <dgm:cxn modelId="{E5E21D39-8D80-4AB8-948F-FFDF706E2878}" type="presParOf" srcId="{916347EC-E2EA-4D25-BD29-E2327499605F}" destId="{F1030A66-9D36-4C75-8FB2-B2A210A06078}" srcOrd="2" destOrd="0" presId="urn:microsoft.com/office/officeart/2005/8/layout/lProcess2"/>
    <dgm:cxn modelId="{62C43338-2B61-47B2-8230-3ED6F97D195B}" type="presParOf" srcId="{F1030A66-9D36-4C75-8FB2-B2A210A06078}" destId="{D7A2F91D-BE03-4115-9EDA-197013FC8FC8}" srcOrd="0" destOrd="0" presId="urn:microsoft.com/office/officeart/2005/8/layout/lProcess2"/>
    <dgm:cxn modelId="{333C19BF-A761-4FDA-B2AA-1179948A7858}" type="presParOf" srcId="{D7A2F91D-BE03-4115-9EDA-197013FC8FC8}" destId="{56F5F4C5-E750-408E-BC36-DB684183AD33}" srcOrd="0" destOrd="0" presId="urn:microsoft.com/office/officeart/2005/8/layout/lProcess2"/>
    <dgm:cxn modelId="{0E19879D-449E-4433-87A8-C1C7A9E234B3}" type="presParOf" srcId="{D7A2F91D-BE03-4115-9EDA-197013FC8FC8}" destId="{B57A85AB-1E0C-4780-B419-8618CA479609}" srcOrd="1" destOrd="0" presId="urn:microsoft.com/office/officeart/2005/8/layout/lProcess2"/>
    <dgm:cxn modelId="{1FD188F0-DAD1-4C6D-91D2-B26AD9373200}" type="presParOf" srcId="{D7A2F91D-BE03-4115-9EDA-197013FC8FC8}" destId="{2490658E-BC28-41F0-A16A-5733F87F2A0B}" srcOrd="2" destOrd="0" presId="urn:microsoft.com/office/officeart/2005/8/layout/lProcess2"/>
    <dgm:cxn modelId="{202F672E-CC35-4991-8919-29794003FC04}" type="presParOf" srcId="{D7A2F91D-BE03-4115-9EDA-197013FC8FC8}" destId="{CE52FAF4-35D9-427C-9261-0D56FAD429FD}" srcOrd="3" destOrd="0" presId="urn:microsoft.com/office/officeart/2005/8/layout/lProcess2"/>
    <dgm:cxn modelId="{B0B9A163-6C90-4CDE-B427-75FC61008FFE}" type="presParOf" srcId="{D7A2F91D-BE03-4115-9EDA-197013FC8FC8}" destId="{1259DB4D-38C8-4314-951B-8F2E190C13B2}" srcOrd="4" destOrd="0" presId="urn:microsoft.com/office/officeart/2005/8/layout/lProcess2"/>
    <dgm:cxn modelId="{9D801F58-816D-48C4-9265-BEE734AC496F}" type="presParOf" srcId="{D7A2F91D-BE03-4115-9EDA-197013FC8FC8}" destId="{E55AFCA2-7ADC-49DB-9DD7-0CC22486ECC9}" srcOrd="5" destOrd="0" presId="urn:microsoft.com/office/officeart/2005/8/layout/lProcess2"/>
    <dgm:cxn modelId="{162A2F61-F3E3-43F3-9350-ACDE887EF545}" type="presParOf" srcId="{D7A2F91D-BE03-4115-9EDA-197013FC8FC8}" destId="{AAC2AA46-CE59-4E08-B296-140D3036B521}" srcOrd="6" destOrd="0" presId="urn:microsoft.com/office/officeart/2005/8/layout/lProcess2"/>
    <dgm:cxn modelId="{D458B957-FF84-48C4-AF4F-239630C6442E}" type="presParOf" srcId="{6088F0E7-25CA-4943-9F87-51DED05C6B2B}" destId="{0BE9A37F-24A1-486A-A9D4-A1A8996FC45D}" srcOrd="1" destOrd="0" presId="urn:microsoft.com/office/officeart/2005/8/layout/lProcess2"/>
    <dgm:cxn modelId="{B43245CE-F22D-46EF-A1C1-4FB2050C218D}" type="presParOf" srcId="{6088F0E7-25CA-4943-9F87-51DED05C6B2B}" destId="{6E395148-5689-44D1-9EA6-4AEE6FF5CE9A}" srcOrd="2" destOrd="0" presId="urn:microsoft.com/office/officeart/2005/8/layout/lProcess2"/>
    <dgm:cxn modelId="{7FAF9A0D-D6C0-4047-B7EF-9895872050F5}" type="presParOf" srcId="{6E395148-5689-44D1-9EA6-4AEE6FF5CE9A}" destId="{740314FE-70D0-4F31-BC6A-488A29892239}" srcOrd="0" destOrd="0" presId="urn:microsoft.com/office/officeart/2005/8/layout/lProcess2"/>
    <dgm:cxn modelId="{48BB7DF6-0B3E-450F-8F05-4C649BBA36EC}" type="presParOf" srcId="{6E395148-5689-44D1-9EA6-4AEE6FF5CE9A}" destId="{00885D02-BDC4-4E03-88DC-834EA585F1FE}" srcOrd="1" destOrd="0" presId="urn:microsoft.com/office/officeart/2005/8/layout/lProcess2"/>
    <dgm:cxn modelId="{6C384039-3086-457C-9526-B174E7874444}" type="presParOf" srcId="{6E395148-5689-44D1-9EA6-4AEE6FF5CE9A}" destId="{6659AC88-B2C6-4764-B293-69F7EA89E858}" srcOrd="2" destOrd="0" presId="urn:microsoft.com/office/officeart/2005/8/layout/lProcess2"/>
    <dgm:cxn modelId="{CA9A04D1-B8BF-4297-9F84-9A173CA8A0B1}" type="presParOf" srcId="{6659AC88-B2C6-4764-B293-69F7EA89E858}" destId="{E8AA06B5-B3FA-4BFA-847E-A57C98503FC7}" srcOrd="0" destOrd="0" presId="urn:microsoft.com/office/officeart/2005/8/layout/lProcess2"/>
    <dgm:cxn modelId="{CDFC9BB4-856F-4CC4-B4F7-49405B7E87E2}" type="presParOf" srcId="{E8AA06B5-B3FA-4BFA-847E-A57C98503FC7}" destId="{44BEB157-2465-480C-BD97-0EB5F9523F48}" srcOrd="0" destOrd="0" presId="urn:microsoft.com/office/officeart/2005/8/layout/lProcess2"/>
    <dgm:cxn modelId="{680937EE-B457-4972-BFBA-CC28CD536892}" type="presParOf" srcId="{E8AA06B5-B3FA-4BFA-847E-A57C98503FC7}" destId="{C3C0EE84-DB58-4D32-9CB8-483238048C84}" srcOrd="1" destOrd="0" presId="urn:microsoft.com/office/officeart/2005/8/layout/lProcess2"/>
    <dgm:cxn modelId="{7189D577-2C69-40BA-B2AC-7E09F02312F4}" type="presParOf" srcId="{E8AA06B5-B3FA-4BFA-847E-A57C98503FC7}" destId="{689AD2BE-0A05-46F6-AC18-80920EBA6FED}" srcOrd="2" destOrd="0" presId="urn:microsoft.com/office/officeart/2005/8/layout/lProcess2"/>
    <dgm:cxn modelId="{2B0393C0-3203-4955-B138-690A1B490632}" type="presParOf" srcId="{E8AA06B5-B3FA-4BFA-847E-A57C98503FC7}" destId="{411BD899-8F87-4E40-888C-F93ABAF5EFCC}" srcOrd="3" destOrd="0" presId="urn:microsoft.com/office/officeart/2005/8/layout/lProcess2"/>
    <dgm:cxn modelId="{37602AD4-D70C-4E67-BF25-00A16A13AF0B}" type="presParOf" srcId="{E8AA06B5-B3FA-4BFA-847E-A57C98503FC7}" destId="{92E89550-0EA4-4155-84B1-EFB5C3DF69C2}" srcOrd="4" destOrd="0" presId="urn:microsoft.com/office/officeart/2005/8/layout/lProcess2"/>
    <dgm:cxn modelId="{6737BF5B-D9D8-4F54-8504-901177F6C8CC}" type="presParOf" srcId="{E8AA06B5-B3FA-4BFA-847E-A57C98503FC7}" destId="{0C5E6900-3B4F-4773-85BF-89DAF485655E}" srcOrd="5" destOrd="0" presId="urn:microsoft.com/office/officeart/2005/8/layout/lProcess2"/>
    <dgm:cxn modelId="{20E14F33-2B73-434E-B639-7492CCCAB8C9}" type="presParOf" srcId="{E8AA06B5-B3FA-4BFA-847E-A57C98503FC7}" destId="{4FB3BD80-1F1F-4ECF-8D1E-A7E8CA53F935}" srcOrd="6" destOrd="0" presId="urn:microsoft.com/office/officeart/2005/8/layout/lProcess2"/>
    <dgm:cxn modelId="{B9517B70-C0B1-4A11-AD0C-FA29E57F3D2D}" type="presParOf" srcId="{E8AA06B5-B3FA-4BFA-847E-A57C98503FC7}" destId="{F3107692-DAD3-44BA-9578-BD21597C111D}" srcOrd="7" destOrd="0" presId="urn:microsoft.com/office/officeart/2005/8/layout/lProcess2"/>
    <dgm:cxn modelId="{2113CCDE-5D30-4698-B034-4F3E89522614}" type="presParOf" srcId="{E8AA06B5-B3FA-4BFA-847E-A57C98503FC7}" destId="{172C4C41-00E2-4A2E-BD75-6E352B042AD8}" srcOrd="8" destOrd="0" presId="urn:microsoft.com/office/officeart/2005/8/layout/lProcess2"/>
    <dgm:cxn modelId="{4EDBC231-AED0-4E4C-A8C9-30CCE379D425}" type="presParOf" srcId="{6088F0E7-25CA-4943-9F87-51DED05C6B2B}" destId="{CD200B1E-414D-4D51-9688-2593C1456988}" srcOrd="3" destOrd="0" presId="urn:microsoft.com/office/officeart/2005/8/layout/lProcess2"/>
    <dgm:cxn modelId="{1FB26A97-1D8F-4EA2-A582-3C4962D913E3}" type="presParOf" srcId="{6088F0E7-25CA-4943-9F87-51DED05C6B2B}" destId="{04036298-CE54-4247-A1D3-A059CABBBB20}" srcOrd="4" destOrd="0" presId="urn:microsoft.com/office/officeart/2005/8/layout/lProcess2"/>
    <dgm:cxn modelId="{5F87714C-1EF6-4D6C-9D95-5BBEBBDAFC48}" type="presParOf" srcId="{04036298-CE54-4247-A1D3-A059CABBBB20}" destId="{0CD67FF6-EF02-4659-943E-491DA19EE90F}" srcOrd="0" destOrd="0" presId="urn:microsoft.com/office/officeart/2005/8/layout/lProcess2"/>
    <dgm:cxn modelId="{9E44C3B4-1489-4A6A-9199-F10F408ED6A5}" type="presParOf" srcId="{04036298-CE54-4247-A1D3-A059CABBBB20}" destId="{F3CE2CBD-9ADD-4E58-AA94-459920ABE6AE}" srcOrd="1" destOrd="0" presId="urn:microsoft.com/office/officeart/2005/8/layout/lProcess2"/>
    <dgm:cxn modelId="{C5FB4456-16C8-4AF4-BA9D-D5DA5FCE8DCE}" type="presParOf" srcId="{04036298-CE54-4247-A1D3-A059CABBBB20}" destId="{F87280BD-8500-41DA-958D-7B2EEFE95CD6}" srcOrd="2" destOrd="0" presId="urn:microsoft.com/office/officeart/2005/8/layout/lProcess2"/>
    <dgm:cxn modelId="{66B458D9-8309-4886-A711-8B5A36D34141}" type="presParOf" srcId="{F87280BD-8500-41DA-958D-7B2EEFE95CD6}" destId="{6E4E8785-07D6-4F84-BFE2-93A3AB7A22B4}" srcOrd="0" destOrd="0" presId="urn:microsoft.com/office/officeart/2005/8/layout/lProcess2"/>
    <dgm:cxn modelId="{7A76F4CE-35C2-4B85-9B64-BAC23666A186}" type="presParOf" srcId="{6E4E8785-07D6-4F84-BFE2-93A3AB7A22B4}" destId="{005335CD-EF9C-4C31-BB6E-568557059BED}" srcOrd="0" destOrd="0" presId="urn:microsoft.com/office/officeart/2005/8/layout/lProcess2"/>
    <dgm:cxn modelId="{66BD8011-C106-4A68-84B5-1CB3F5A64613}" type="presParOf" srcId="{6E4E8785-07D6-4F84-BFE2-93A3AB7A22B4}" destId="{C5937034-D185-4A9F-9C5D-00D73C16A63A}" srcOrd="1" destOrd="0" presId="urn:microsoft.com/office/officeart/2005/8/layout/lProcess2"/>
    <dgm:cxn modelId="{245D5D07-0D8C-4BFF-A93C-0B4A8E873374}" type="presParOf" srcId="{6E4E8785-07D6-4F84-BFE2-93A3AB7A22B4}" destId="{6E873924-9AEE-44AE-A415-212FE17DCE31}" srcOrd="2" destOrd="0" presId="urn:microsoft.com/office/officeart/2005/8/layout/lProcess2"/>
    <dgm:cxn modelId="{A01F486E-059F-48D1-9A36-3388F9F401EA}" type="presParOf" srcId="{6E4E8785-07D6-4F84-BFE2-93A3AB7A22B4}" destId="{FDEB975C-58F1-40A6-B88D-4DD9F6C69BA0}" srcOrd="3" destOrd="0" presId="urn:microsoft.com/office/officeart/2005/8/layout/lProcess2"/>
    <dgm:cxn modelId="{8D83C875-784B-47AF-BAD4-8BCDFD5DFDD9}" type="presParOf" srcId="{6E4E8785-07D6-4F84-BFE2-93A3AB7A22B4}" destId="{EC282E4F-2041-4504-B361-4E03D6FB867C}" srcOrd="4"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424E802-F864-402C-AFED-C16B4C219F73}" type="doc">
      <dgm:prSet loTypeId="urn:microsoft.com/office/officeart/2005/8/layout/chevron1" loCatId="process" qsTypeId="urn:microsoft.com/office/officeart/2005/8/quickstyle/simple1" qsCatId="simple" csTypeId="urn:microsoft.com/office/officeart/2005/8/colors/accent1_2" csCatId="accent1" phldr="1"/>
      <dgm:spPr/>
    </dgm:pt>
    <dgm:pt modelId="{F4DE6B0B-136F-44D4-8B12-6F3B73D8338B}">
      <dgm:prSet phldrT="[Text]"/>
      <dgm:spPr>
        <a:solidFill>
          <a:srgbClr val="0096D6"/>
        </a:solidFill>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gm:t>
    </dgm:pt>
    <dgm:pt modelId="{8ACA09D8-83C6-456B-BAFF-CB9A0196FFB5}" type="parTrans" cxnId="{F77A56B1-BD73-4627-8101-FC1D19464083}">
      <dgm:prSet/>
      <dgm:spPr/>
      <dgm:t>
        <a:bodyPr/>
        <a:lstStyle/>
        <a:p>
          <a:endParaRPr lang="en-US"/>
        </a:p>
      </dgm:t>
    </dgm:pt>
    <dgm:pt modelId="{25A91DAA-1ADD-4088-9DCD-3E3DB7FD0CC2}" type="sibTrans" cxnId="{F77A56B1-BD73-4627-8101-FC1D19464083}">
      <dgm:prSet/>
      <dgm:spPr/>
      <dgm:t>
        <a:bodyPr/>
        <a:lstStyle/>
        <a:p>
          <a:endParaRPr lang="en-US"/>
        </a:p>
      </dgm:t>
    </dgm:pt>
    <dgm:pt modelId="{C222C096-E12B-4FC6-A9C2-17F9818A59E5}">
      <dgm:prSet phldrT="[Text]"/>
      <dgm:spPr>
        <a:solidFill>
          <a:srgbClr val="FFC82E"/>
        </a:solidFill>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Assess Health Issue</a:t>
          </a:r>
        </a:p>
      </dgm:t>
    </dgm:pt>
    <dgm:pt modelId="{54AA4DE6-B80E-45E2-B91A-2D56C60C8679}" type="parTrans" cxnId="{1C913FCF-E1B2-4F10-96DB-DA2837F982DA}">
      <dgm:prSet/>
      <dgm:spPr/>
      <dgm:t>
        <a:bodyPr/>
        <a:lstStyle/>
        <a:p>
          <a:endParaRPr lang="en-US"/>
        </a:p>
      </dgm:t>
    </dgm:pt>
    <dgm:pt modelId="{AC8B4AD2-3F12-428B-BD9D-3206A115E759}" type="sibTrans" cxnId="{1C913FCF-E1B2-4F10-96DB-DA2837F982DA}">
      <dgm:prSet/>
      <dgm:spPr/>
      <dgm:t>
        <a:bodyPr/>
        <a:lstStyle/>
        <a:p>
          <a:endParaRPr lang="en-US"/>
        </a:p>
      </dgm:t>
    </dgm:pt>
    <dgm:pt modelId="{06BDEE4D-FBFF-49E0-B9CD-96C8DEB39193}">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gm:t>
    </dgm:pt>
    <dgm:pt modelId="{BF7DF9A9-A3D3-492D-A902-4BF1A8E64100}" type="parTrans" cxnId="{4F33A538-D513-402D-8F41-AD6969A17200}">
      <dgm:prSet/>
      <dgm:spPr/>
      <dgm:t>
        <a:bodyPr/>
        <a:lstStyle/>
        <a:p>
          <a:endParaRPr lang="en-US"/>
        </a:p>
      </dgm:t>
    </dgm:pt>
    <dgm:pt modelId="{9D759DF8-1C93-4325-BDD4-CE2C8D61B833}" type="sibTrans" cxnId="{4F33A538-D513-402D-8F41-AD6969A17200}">
      <dgm:prSet/>
      <dgm:spPr/>
      <dgm:t>
        <a:bodyPr/>
        <a:lstStyle/>
        <a:p>
          <a:endParaRPr lang="en-US"/>
        </a:p>
      </dgm:t>
    </dgm:pt>
    <dgm:pt modelId="{45648D9A-BA7B-4160-9DD8-13C2FB135E9C}">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Determinants of Behavior</a:t>
          </a:r>
        </a:p>
      </dgm:t>
    </dgm:pt>
    <dgm:pt modelId="{DD6C0FF4-39D0-4708-9584-69DD4B11B69A}" type="parTrans" cxnId="{CD8A1D7B-C897-478F-BE30-8F7F2BC70E05}">
      <dgm:prSet/>
      <dgm:spPr/>
      <dgm:t>
        <a:bodyPr/>
        <a:lstStyle/>
        <a:p>
          <a:endParaRPr lang="en-US"/>
        </a:p>
      </dgm:t>
    </dgm:pt>
    <dgm:pt modelId="{79CC3688-703A-4DB3-ACC0-3D86C72116FE}" type="sibTrans" cxnId="{CD8A1D7B-C897-478F-BE30-8F7F2BC70E05}">
      <dgm:prSet/>
      <dgm:spPr/>
      <dgm:t>
        <a:bodyPr/>
        <a:lstStyle/>
        <a:p>
          <a:endParaRPr lang="en-US"/>
        </a:p>
      </dgm:t>
    </dgm:pt>
    <dgm:pt modelId="{C1BC16F4-9FEA-43A2-A057-A59C21EC6F7B}" type="pres">
      <dgm:prSet presAssocID="{D424E802-F864-402C-AFED-C16B4C219F73}" presName="Name0" presStyleCnt="0">
        <dgm:presLayoutVars>
          <dgm:dir/>
          <dgm:animLvl val="lvl"/>
          <dgm:resizeHandles val="exact"/>
        </dgm:presLayoutVars>
      </dgm:prSet>
      <dgm:spPr/>
    </dgm:pt>
    <dgm:pt modelId="{3635A823-0FA5-4F2A-B1D4-7AC056535E18}" type="pres">
      <dgm:prSet presAssocID="{F4DE6B0B-136F-44D4-8B12-6F3B73D8338B}" presName="parTxOnly" presStyleLbl="node1" presStyleIdx="0" presStyleCnt="4">
        <dgm:presLayoutVars>
          <dgm:chMax val="0"/>
          <dgm:chPref val="0"/>
          <dgm:bulletEnabled val="1"/>
        </dgm:presLayoutVars>
      </dgm:prSet>
      <dgm:spPr/>
    </dgm:pt>
    <dgm:pt modelId="{23D62501-1EE6-4318-B25A-C76D93D006FC}" type="pres">
      <dgm:prSet presAssocID="{25A91DAA-1ADD-4088-9DCD-3E3DB7FD0CC2}" presName="parTxOnlySpace" presStyleCnt="0"/>
      <dgm:spPr/>
    </dgm:pt>
    <dgm:pt modelId="{EAA01B31-2A84-44FF-8A30-E8DE31A24C5E}" type="pres">
      <dgm:prSet presAssocID="{C222C096-E12B-4FC6-A9C2-17F9818A59E5}" presName="parTxOnly" presStyleLbl="node1" presStyleIdx="1" presStyleCnt="4">
        <dgm:presLayoutVars>
          <dgm:chMax val="0"/>
          <dgm:chPref val="0"/>
          <dgm:bulletEnabled val="1"/>
        </dgm:presLayoutVars>
      </dgm:prSet>
      <dgm:spPr/>
    </dgm:pt>
    <dgm:pt modelId="{F38B9848-CDA8-4EF9-B588-10E0206326C4}" type="pres">
      <dgm:prSet presAssocID="{AC8B4AD2-3F12-428B-BD9D-3206A115E759}" presName="parTxOnlySpace" presStyleCnt="0"/>
      <dgm:spPr/>
    </dgm:pt>
    <dgm:pt modelId="{EF890D4F-69AD-4494-8E26-222ACACFDC62}" type="pres">
      <dgm:prSet presAssocID="{06BDEE4D-FBFF-49E0-B9CD-96C8DEB39193}" presName="parTxOnly" presStyleLbl="node1" presStyleIdx="2" presStyleCnt="4">
        <dgm:presLayoutVars>
          <dgm:chMax val="0"/>
          <dgm:chPref val="0"/>
          <dgm:bulletEnabled val="1"/>
        </dgm:presLayoutVars>
      </dgm:prSet>
      <dgm:spPr/>
    </dgm:pt>
    <dgm:pt modelId="{A987E583-055C-4ADA-AAC2-A53F485930AF}" type="pres">
      <dgm:prSet presAssocID="{9D759DF8-1C93-4325-BDD4-CE2C8D61B833}" presName="parTxOnlySpace" presStyleCnt="0"/>
      <dgm:spPr/>
    </dgm:pt>
    <dgm:pt modelId="{AE5A2808-3427-4ED3-A894-55FF771DCD09}" type="pres">
      <dgm:prSet presAssocID="{45648D9A-BA7B-4160-9DD8-13C2FB135E9C}" presName="parTxOnly" presStyleLbl="node1" presStyleIdx="3" presStyleCnt="4">
        <dgm:presLayoutVars>
          <dgm:chMax val="0"/>
          <dgm:chPref val="0"/>
          <dgm:bulletEnabled val="1"/>
        </dgm:presLayoutVars>
      </dgm:prSet>
      <dgm:spPr/>
    </dgm:pt>
  </dgm:ptLst>
  <dgm:cxnLst>
    <dgm:cxn modelId="{6D18CC24-BCD8-46A0-857B-2A1144FA359F}" type="presOf" srcId="{D424E802-F864-402C-AFED-C16B4C219F73}" destId="{C1BC16F4-9FEA-43A2-A057-A59C21EC6F7B}" srcOrd="0" destOrd="0" presId="urn:microsoft.com/office/officeart/2005/8/layout/chevron1"/>
    <dgm:cxn modelId="{4F33A538-D513-402D-8F41-AD6969A17200}" srcId="{D424E802-F864-402C-AFED-C16B4C219F73}" destId="{06BDEE4D-FBFF-49E0-B9CD-96C8DEB39193}" srcOrd="2" destOrd="0" parTransId="{BF7DF9A9-A3D3-492D-A902-4BF1A8E64100}" sibTransId="{9D759DF8-1C93-4325-BDD4-CE2C8D61B833}"/>
    <dgm:cxn modelId="{2B52365C-B3FA-495F-A60E-2B968825CB9E}" type="presOf" srcId="{06BDEE4D-FBFF-49E0-B9CD-96C8DEB39193}" destId="{EF890D4F-69AD-4494-8E26-222ACACFDC62}" srcOrd="0" destOrd="0" presId="urn:microsoft.com/office/officeart/2005/8/layout/chevron1"/>
    <dgm:cxn modelId="{7ADE9E5F-0AF7-4F82-A9DF-811A27C01539}" type="presOf" srcId="{45648D9A-BA7B-4160-9DD8-13C2FB135E9C}" destId="{AE5A2808-3427-4ED3-A894-55FF771DCD09}" srcOrd="0" destOrd="0" presId="urn:microsoft.com/office/officeart/2005/8/layout/chevron1"/>
    <dgm:cxn modelId="{CC550054-4E30-489A-8ED6-1B6242992F91}" type="presOf" srcId="{F4DE6B0B-136F-44D4-8B12-6F3B73D8338B}" destId="{3635A823-0FA5-4F2A-B1D4-7AC056535E18}" srcOrd="0" destOrd="0" presId="urn:microsoft.com/office/officeart/2005/8/layout/chevron1"/>
    <dgm:cxn modelId="{CD8A1D7B-C897-478F-BE30-8F7F2BC70E05}" srcId="{D424E802-F864-402C-AFED-C16B4C219F73}" destId="{45648D9A-BA7B-4160-9DD8-13C2FB135E9C}" srcOrd="3" destOrd="0" parTransId="{DD6C0FF4-39D0-4708-9584-69DD4B11B69A}" sibTransId="{79CC3688-703A-4DB3-ACC0-3D86C72116FE}"/>
    <dgm:cxn modelId="{F77A56B1-BD73-4627-8101-FC1D19464083}" srcId="{D424E802-F864-402C-AFED-C16B4C219F73}" destId="{F4DE6B0B-136F-44D4-8B12-6F3B73D8338B}" srcOrd="0" destOrd="0" parTransId="{8ACA09D8-83C6-456B-BAFF-CB9A0196FFB5}" sibTransId="{25A91DAA-1ADD-4088-9DCD-3E3DB7FD0CC2}"/>
    <dgm:cxn modelId="{740DA7C2-EBC5-4EF6-B7E9-25F81B943AA7}" type="presOf" srcId="{C222C096-E12B-4FC6-A9C2-17F9818A59E5}" destId="{EAA01B31-2A84-44FF-8A30-E8DE31A24C5E}" srcOrd="0" destOrd="0" presId="urn:microsoft.com/office/officeart/2005/8/layout/chevron1"/>
    <dgm:cxn modelId="{1C913FCF-E1B2-4F10-96DB-DA2837F982DA}" srcId="{D424E802-F864-402C-AFED-C16B4C219F73}" destId="{C222C096-E12B-4FC6-A9C2-17F9818A59E5}" srcOrd="1" destOrd="0" parTransId="{54AA4DE6-B80E-45E2-B91A-2D56C60C8679}" sibTransId="{AC8B4AD2-3F12-428B-BD9D-3206A115E759}"/>
    <dgm:cxn modelId="{5409B5CF-561B-4EE5-BA84-B8D7E6F55499}" type="presParOf" srcId="{C1BC16F4-9FEA-43A2-A057-A59C21EC6F7B}" destId="{3635A823-0FA5-4F2A-B1D4-7AC056535E18}" srcOrd="0" destOrd="0" presId="urn:microsoft.com/office/officeart/2005/8/layout/chevron1"/>
    <dgm:cxn modelId="{F826BA21-E0BD-4CD4-A4C0-42C235D7F3A0}" type="presParOf" srcId="{C1BC16F4-9FEA-43A2-A057-A59C21EC6F7B}" destId="{23D62501-1EE6-4318-B25A-C76D93D006FC}" srcOrd="1" destOrd="0" presId="urn:microsoft.com/office/officeart/2005/8/layout/chevron1"/>
    <dgm:cxn modelId="{08858928-EE97-4513-ABCF-D26D03E443C1}" type="presParOf" srcId="{C1BC16F4-9FEA-43A2-A057-A59C21EC6F7B}" destId="{EAA01B31-2A84-44FF-8A30-E8DE31A24C5E}" srcOrd="2" destOrd="0" presId="urn:microsoft.com/office/officeart/2005/8/layout/chevron1"/>
    <dgm:cxn modelId="{20C80B6A-11C8-4DF5-9886-07CAFBC9AAD1}" type="presParOf" srcId="{C1BC16F4-9FEA-43A2-A057-A59C21EC6F7B}" destId="{F38B9848-CDA8-4EF9-B588-10E0206326C4}" srcOrd="3" destOrd="0" presId="urn:microsoft.com/office/officeart/2005/8/layout/chevron1"/>
    <dgm:cxn modelId="{68868E8C-5786-4C2E-9039-DAA921CF3C2C}" type="presParOf" srcId="{C1BC16F4-9FEA-43A2-A057-A59C21EC6F7B}" destId="{EF890D4F-69AD-4494-8E26-222ACACFDC62}" srcOrd="4" destOrd="0" presId="urn:microsoft.com/office/officeart/2005/8/layout/chevron1"/>
    <dgm:cxn modelId="{BB0F90EE-5730-4A29-A729-52BD026A2C88}" type="presParOf" srcId="{C1BC16F4-9FEA-43A2-A057-A59C21EC6F7B}" destId="{A987E583-055C-4ADA-AAC2-A53F485930AF}" srcOrd="5" destOrd="0" presId="urn:microsoft.com/office/officeart/2005/8/layout/chevron1"/>
    <dgm:cxn modelId="{3FF4F3C9-1A84-47E4-8F3C-4DE92A1ECEC8}" type="presParOf" srcId="{C1BC16F4-9FEA-43A2-A057-A59C21EC6F7B}" destId="{AE5A2808-3427-4ED3-A894-55FF771DCD0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424E802-F864-402C-AFED-C16B4C219F73}" type="doc">
      <dgm:prSet loTypeId="urn:microsoft.com/office/officeart/2005/8/layout/chevron1" loCatId="process" qsTypeId="urn:microsoft.com/office/officeart/2005/8/quickstyle/simple1" qsCatId="simple" csTypeId="urn:microsoft.com/office/officeart/2005/8/colors/accent1_2" csCatId="accent1" phldr="1"/>
      <dgm:spPr/>
    </dgm:pt>
    <dgm:pt modelId="{F4DE6B0B-136F-44D4-8B12-6F3B73D8338B}">
      <dgm:prSet phldrT="[Text]"/>
      <dgm:spPr>
        <a:solidFill>
          <a:srgbClr val="0096D6"/>
        </a:solidFill>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gm:t>
    </dgm:pt>
    <dgm:pt modelId="{8ACA09D8-83C6-456B-BAFF-CB9A0196FFB5}" type="parTrans" cxnId="{F77A56B1-BD73-4627-8101-FC1D19464083}">
      <dgm:prSet/>
      <dgm:spPr/>
      <dgm:t>
        <a:bodyPr/>
        <a:lstStyle/>
        <a:p>
          <a:endParaRPr lang="en-US"/>
        </a:p>
      </dgm:t>
    </dgm:pt>
    <dgm:pt modelId="{25A91DAA-1ADD-4088-9DCD-3E3DB7FD0CC2}" type="sibTrans" cxnId="{F77A56B1-BD73-4627-8101-FC1D19464083}">
      <dgm:prSet/>
      <dgm:spPr/>
      <dgm:t>
        <a:bodyPr/>
        <a:lstStyle/>
        <a:p>
          <a:endParaRPr lang="en-US"/>
        </a:p>
      </dgm:t>
    </dgm:pt>
    <dgm:pt modelId="{C222C096-E12B-4FC6-A9C2-17F9818A59E5}">
      <dgm:prSet phldrT="[Text]"/>
      <dgm:spPr>
        <a:solidFill>
          <a:srgbClr val="0096D6"/>
        </a:solidFill>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Assess Health Issue</a:t>
          </a:r>
        </a:p>
      </dgm:t>
    </dgm:pt>
    <dgm:pt modelId="{54AA4DE6-B80E-45E2-B91A-2D56C60C8679}" type="parTrans" cxnId="{1C913FCF-E1B2-4F10-96DB-DA2837F982DA}">
      <dgm:prSet/>
      <dgm:spPr/>
      <dgm:t>
        <a:bodyPr/>
        <a:lstStyle/>
        <a:p>
          <a:endParaRPr lang="en-US"/>
        </a:p>
      </dgm:t>
    </dgm:pt>
    <dgm:pt modelId="{AC8B4AD2-3F12-428B-BD9D-3206A115E759}" type="sibTrans" cxnId="{1C913FCF-E1B2-4F10-96DB-DA2837F982DA}">
      <dgm:prSet/>
      <dgm:spPr/>
      <dgm:t>
        <a:bodyPr/>
        <a:lstStyle/>
        <a:p>
          <a:endParaRPr lang="en-US"/>
        </a:p>
      </dgm:t>
    </dgm:pt>
    <dgm:pt modelId="{06BDEE4D-FBFF-49E0-B9CD-96C8DEB39193}">
      <dgm:prSet phldrT="[Text]"/>
      <dgm:spPr>
        <a:solidFill>
          <a:srgbClr val="FFC82E"/>
        </a:solidFill>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Assess Behavioral and Environmental Risk Factors</a:t>
          </a:r>
        </a:p>
      </dgm:t>
    </dgm:pt>
    <dgm:pt modelId="{BF7DF9A9-A3D3-492D-A902-4BF1A8E64100}" type="parTrans" cxnId="{4F33A538-D513-402D-8F41-AD6969A17200}">
      <dgm:prSet/>
      <dgm:spPr/>
      <dgm:t>
        <a:bodyPr/>
        <a:lstStyle/>
        <a:p>
          <a:endParaRPr lang="en-US"/>
        </a:p>
      </dgm:t>
    </dgm:pt>
    <dgm:pt modelId="{9D759DF8-1C93-4325-BDD4-CE2C8D61B833}" type="sibTrans" cxnId="{4F33A538-D513-402D-8F41-AD6969A17200}">
      <dgm:prSet/>
      <dgm:spPr/>
      <dgm:t>
        <a:bodyPr/>
        <a:lstStyle/>
        <a:p>
          <a:endParaRPr lang="en-US"/>
        </a:p>
      </dgm:t>
    </dgm:pt>
    <dgm:pt modelId="{45648D9A-BA7B-4160-9DD8-13C2FB135E9C}">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Determinants of Behavior</a:t>
          </a:r>
        </a:p>
      </dgm:t>
    </dgm:pt>
    <dgm:pt modelId="{DD6C0FF4-39D0-4708-9584-69DD4B11B69A}" type="parTrans" cxnId="{CD8A1D7B-C897-478F-BE30-8F7F2BC70E05}">
      <dgm:prSet/>
      <dgm:spPr/>
      <dgm:t>
        <a:bodyPr/>
        <a:lstStyle/>
        <a:p>
          <a:endParaRPr lang="en-US"/>
        </a:p>
      </dgm:t>
    </dgm:pt>
    <dgm:pt modelId="{79CC3688-703A-4DB3-ACC0-3D86C72116FE}" type="sibTrans" cxnId="{CD8A1D7B-C897-478F-BE30-8F7F2BC70E05}">
      <dgm:prSet/>
      <dgm:spPr/>
      <dgm:t>
        <a:bodyPr/>
        <a:lstStyle/>
        <a:p>
          <a:endParaRPr lang="en-US"/>
        </a:p>
      </dgm:t>
    </dgm:pt>
    <dgm:pt modelId="{C1BC16F4-9FEA-43A2-A057-A59C21EC6F7B}" type="pres">
      <dgm:prSet presAssocID="{D424E802-F864-402C-AFED-C16B4C219F73}" presName="Name0" presStyleCnt="0">
        <dgm:presLayoutVars>
          <dgm:dir/>
          <dgm:animLvl val="lvl"/>
          <dgm:resizeHandles val="exact"/>
        </dgm:presLayoutVars>
      </dgm:prSet>
      <dgm:spPr/>
    </dgm:pt>
    <dgm:pt modelId="{3635A823-0FA5-4F2A-B1D4-7AC056535E18}" type="pres">
      <dgm:prSet presAssocID="{F4DE6B0B-136F-44D4-8B12-6F3B73D8338B}" presName="parTxOnly" presStyleLbl="node1" presStyleIdx="0" presStyleCnt="4">
        <dgm:presLayoutVars>
          <dgm:chMax val="0"/>
          <dgm:chPref val="0"/>
          <dgm:bulletEnabled val="1"/>
        </dgm:presLayoutVars>
      </dgm:prSet>
      <dgm:spPr/>
    </dgm:pt>
    <dgm:pt modelId="{23D62501-1EE6-4318-B25A-C76D93D006FC}" type="pres">
      <dgm:prSet presAssocID="{25A91DAA-1ADD-4088-9DCD-3E3DB7FD0CC2}" presName="parTxOnlySpace" presStyleCnt="0"/>
      <dgm:spPr/>
    </dgm:pt>
    <dgm:pt modelId="{EAA01B31-2A84-44FF-8A30-E8DE31A24C5E}" type="pres">
      <dgm:prSet presAssocID="{C222C096-E12B-4FC6-A9C2-17F9818A59E5}" presName="parTxOnly" presStyleLbl="node1" presStyleIdx="1" presStyleCnt="4">
        <dgm:presLayoutVars>
          <dgm:chMax val="0"/>
          <dgm:chPref val="0"/>
          <dgm:bulletEnabled val="1"/>
        </dgm:presLayoutVars>
      </dgm:prSet>
      <dgm:spPr/>
    </dgm:pt>
    <dgm:pt modelId="{F38B9848-CDA8-4EF9-B588-10E0206326C4}" type="pres">
      <dgm:prSet presAssocID="{AC8B4AD2-3F12-428B-BD9D-3206A115E759}" presName="parTxOnlySpace" presStyleCnt="0"/>
      <dgm:spPr/>
    </dgm:pt>
    <dgm:pt modelId="{EF890D4F-69AD-4494-8E26-222ACACFDC62}" type="pres">
      <dgm:prSet presAssocID="{06BDEE4D-FBFF-49E0-B9CD-96C8DEB39193}" presName="parTxOnly" presStyleLbl="node1" presStyleIdx="2" presStyleCnt="4">
        <dgm:presLayoutVars>
          <dgm:chMax val="0"/>
          <dgm:chPref val="0"/>
          <dgm:bulletEnabled val="1"/>
        </dgm:presLayoutVars>
      </dgm:prSet>
      <dgm:spPr/>
    </dgm:pt>
    <dgm:pt modelId="{A987E583-055C-4ADA-AAC2-A53F485930AF}" type="pres">
      <dgm:prSet presAssocID="{9D759DF8-1C93-4325-BDD4-CE2C8D61B833}" presName="parTxOnlySpace" presStyleCnt="0"/>
      <dgm:spPr/>
    </dgm:pt>
    <dgm:pt modelId="{AE5A2808-3427-4ED3-A894-55FF771DCD09}" type="pres">
      <dgm:prSet presAssocID="{45648D9A-BA7B-4160-9DD8-13C2FB135E9C}" presName="parTxOnly" presStyleLbl="node1" presStyleIdx="3" presStyleCnt="4">
        <dgm:presLayoutVars>
          <dgm:chMax val="0"/>
          <dgm:chPref val="0"/>
          <dgm:bulletEnabled val="1"/>
        </dgm:presLayoutVars>
      </dgm:prSet>
      <dgm:spPr/>
    </dgm:pt>
  </dgm:ptLst>
  <dgm:cxnLst>
    <dgm:cxn modelId="{990F0734-C6A3-4DB2-8B6C-1E7600CD2270}" type="presOf" srcId="{C222C096-E12B-4FC6-A9C2-17F9818A59E5}" destId="{EAA01B31-2A84-44FF-8A30-E8DE31A24C5E}" srcOrd="0" destOrd="0" presId="urn:microsoft.com/office/officeart/2005/8/layout/chevron1"/>
    <dgm:cxn modelId="{4F33A538-D513-402D-8F41-AD6969A17200}" srcId="{D424E802-F864-402C-AFED-C16B4C219F73}" destId="{06BDEE4D-FBFF-49E0-B9CD-96C8DEB39193}" srcOrd="2" destOrd="0" parTransId="{BF7DF9A9-A3D3-492D-A902-4BF1A8E64100}" sibTransId="{9D759DF8-1C93-4325-BDD4-CE2C8D61B833}"/>
    <dgm:cxn modelId="{731E4042-8249-4287-AF2B-89FC9EDDAAC8}" type="presOf" srcId="{06BDEE4D-FBFF-49E0-B9CD-96C8DEB39193}" destId="{EF890D4F-69AD-4494-8E26-222ACACFDC62}" srcOrd="0" destOrd="0" presId="urn:microsoft.com/office/officeart/2005/8/layout/chevron1"/>
    <dgm:cxn modelId="{DFC32452-D0A0-40CE-A415-1C1D150AD10C}" type="presOf" srcId="{45648D9A-BA7B-4160-9DD8-13C2FB135E9C}" destId="{AE5A2808-3427-4ED3-A894-55FF771DCD09}" srcOrd="0" destOrd="0" presId="urn:microsoft.com/office/officeart/2005/8/layout/chevron1"/>
    <dgm:cxn modelId="{88CFF557-D9A8-4938-8EAB-A3F7E3895D17}" type="presOf" srcId="{F4DE6B0B-136F-44D4-8B12-6F3B73D8338B}" destId="{3635A823-0FA5-4F2A-B1D4-7AC056535E18}" srcOrd="0" destOrd="0" presId="urn:microsoft.com/office/officeart/2005/8/layout/chevron1"/>
    <dgm:cxn modelId="{CD8A1D7B-C897-478F-BE30-8F7F2BC70E05}" srcId="{D424E802-F864-402C-AFED-C16B4C219F73}" destId="{45648D9A-BA7B-4160-9DD8-13C2FB135E9C}" srcOrd="3" destOrd="0" parTransId="{DD6C0FF4-39D0-4708-9584-69DD4B11B69A}" sibTransId="{79CC3688-703A-4DB3-ACC0-3D86C72116FE}"/>
    <dgm:cxn modelId="{F77A56B1-BD73-4627-8101-FC1D19464083}" srcId="{D424E802-F864-402C-AFED-C16B4C219F73}" destId="{F4DE6B0B-136F-44D4-8B12-6F3B73D8338B}" srcOrd="0" destOrd="0" parTransId="{8ACA09D8-83C6-456B-BAFF-CB9A0196FFB5}" sibTransId="{25A91DAA-1ADD-4088-9DCD-3E3DB7FD0CC2}"/>
    <dgm:cxn modelId="{1C913FCF-E1B2-4F10-96DB-DA2837F982DA}" srcId="{D424E802-F864-402C-AFED-C16B4C219F73}" destId="{C222C096-E12B-4FC6-A9C2-17F9818A59E5}" srcOrd="1" destOrd="0" parTransId="{54AA4DE6-B80E-45E2-B91A-2D56C60C8679}" sibTransId="{AC8B4AD2-3F12-428B-BD9D-3206A115E759}"/>
    <dgm:cxn modelId="{CC706FE2-0E8E-4A5F-8194-D0B727980E4F}" type="presOf" srcId="{D424E802-F864-402C-AFED-C16B4C219F73}" destId="{C1BC16F4-9FEA-43A2-A057-A59C21EC6F7B}" srcOrd="0" destOrd="0" presId="urn:microsoft.com/office/officeart/2005/8/layout/chevron1"/>
    <dgm:cxn modelId="{70226A1A-518D-41F6-82B5-61D0A62C651B}" type="presParOf" srcId="{C1BC16F4-9FEA-43A2-A057-A59C21EC6F7B}" destId="{3635A823-0FA5-4F2A-B1D4-7AC056535E18}" srcOrd="0" destOrd="0" presId="urn:microsoft.com/office/officeart/2005/8/layout/chevron1"/>
    <dgm:cxn modelId="{9E1F64D2-AB0A-4167-B143-1C12DD6164E8}" type="presParOf" srcId="{C1BC16F4-9FEA-43A2-A057-A59C21EC6F7B}" destId="{23D62501-1EE6-4318-B25A-C76D93D006FC}" srcOrd="1" destOrd="0" presId="urn:microsoft.com/office/officeart/2005/8/layout/chevron1"/>
    <dgm:cxn modelId="{108B71AF-C712-4B31-B880-CA28B24D2A0F}" type="presParOf" srcId="{C1BC16F4-9FEA-43A2-A057-A59C21EC6F7B}" destId="{EAA01B31-2A84-44FF-8A30-E8DE31A24C5E}" srcOrd="2" destOrd="0" presId="urn:microsoft.com/office/officeart/2005/8/layout/chevron1"/>
    <dgm:cxn modelId="{3B4F205C-BCF5-4999-8DA5-5FC9D7149594}" type="presParOf" srcId="{C1BC16F4-9FEA-43A2-A057-A59C21EC6F7B}" destId="{F38B9848-CDA8-4EF9-B588-10E0206326C4}" srcOrd="3" destOrd="0" presId="urn:microsoft.com/office/officeart/2005/8/layout/chevron1"/>
    <dgm:cxn modelId="{154D197C-0637-436C-A31E-2CFB5CBF34D3}" type="presParOf" srcId="{C1BC16F4-9FEA-43A2-A057-A59C21EC6F7B}" destId="{EF890D4F-69AD-4494-8E26-222ACACFDC62}" srcOrd="4" destOrd="0" presId="urn:microsoft.com/office/officeart/2005/8/layout/chevron1"/>
    <dgm:cxn modelId="{5646FE13-2DBD-4A62-BCD1-7B1DDE45EFF7}" type="presParOf" srcId="{C1BC16F4-9FEA-43A2-A057-A59C21EC6F7B}" destId="{A987E583-055C-4ADA-AAC2-A53F485930AF}" srcOrd="5" destOrd="0" presId="urn:microsoft.com/office/officeart/2005/8/layout/chevron1"/>
    <dgm:cxn modelId="{8F01D488-1AC3-492F-9740-461DC32483DF}" type="presParOf" srcId="{C1BC16F4-9FEA-43A2-A057-A59C21EC6F7B}" destId="{AE5A2808-3427-4ED3-A894-55FF771DCD0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424E802-F864-402C-AFED-C16B4C219F73}" type="doc">
      <dgm:prSet loTypeId="urn:microsoft.com/office/officeart/2005/8/layout/chevron1" loCatId="process" qsTypeId="urn:microsoft.com/office/officeart/2005/8/quickstyle/simple1" qsCatId="simple" csTypeId="urn:microsoft.com/office/officeart/2005/8/colors/accent1_2" csCatId="accent1" phldr="1"/>
      <dgm:spPr/>
    </dgm:pt>
    <dgm:pt modelId="{F4DE6B0B-136F-44D4-8B12-6F3B73D8338B}">
      <dgm:prSet phldrT="[Text]"/>
      <dgm:spPr>
        <a:solidFill>
          <a:srgbClr val="0096D6"/>
        </a:solidFill>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gm:t>
    </dgm:pt>
    <dgm:pt modelId="{8ACA09D8-83C6-456B-BAFF-CB9A0196FFB5}" type="parTrans" cxnId="{F77A56B1-BD73-4627-8101-FC1D19464083}">
      <dgm:prSet/>
      <dgm:spPr/>
      <dgm:t>
        <a:bodyPr/>
        <a:lstStyle/>
        <a:p>
          <a:endParaRPr lang="en-US"/>
        </a:p>
      </dgm:t>
    </dgm:pt>
    <dgm:pt modelId="{25A91DAA-1ADD-4088-9DCD-3E3DB7FD0CC2}" type="sibTrans" cxnId="{F77A56B1-BD73-4627-8101-FC1D19464083}">
      <dgm:prSet/>
      <dgm:spPr/>
      <dgm:t>
        <a:bodyPr/>
        <a:lstStyle/>
        <a:p>
          <a:endParaRPr lang="en-US"/>
        </a:p>
      </dgm:t>
    </dgm:pt>
    <dgm:pt modelId="{C222C096-E12B-4FC6-A9C2-17F9818A59E5}">
      <dgm:prSet phldrT="[Text]"/>
      <dgm:spPr>
        <a:solidFill>
          <a:srgbClr val="0096D6"/>
        </a:solidFill>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Assess Health Issue</a:t>
          </a:r>
        </a:p>
      </dgm:t>
    </dgm:pt>
    <dgm:pt modelId="{54AA4DE6-B80E-45E2-B91A-2D56C60C8679}" type="parTrans" cxnId="{1C913FCF-E1B2-4F10-96DB-DA2837F982DA}">
      <dgm:prSet/>
      <dgm:spPr/>
      <dgm:t>
        <a:bodyPr/>
        <a:lstStyle/>
        <a:p>
          <a:endParaRPr lang="en-US"/>
        </a:p>
      </dgm:t>
    </dgm:pt>
    <dgm:pt modelId="{AC8B4AD2-3F12-428B-BD9D-3206A115E759}" type="sibTrans" cxnId="{1C913FCF-E1B2-4F10-96DB-DA2837F982DA}">
      <dgm:prSet/>
      <dgm:spPr/>
      <dgm:t>
        <a:bodyPr/>
        <a:lstStyle/>
        <a:p>
          <a:endParaRPr lang="en-US"/>
        </a:p>
      </dgm:t>
    </dgm:pt>
    <dgm:pt modelId="{06BDEE4D-FBFF-49E0-B9CD-96C8DEB39193}">
      <dgm:prSet phldrT="[Text]"/>
      <dgm:spPr>
        <a:solidFill>
          <a:srgbClr val="0096D6"/>
        </a:solidFill>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Assess Behavioral and Environmental Risk Factors</a:t>
          </a:r>
        </a:p>
      </dgm:t>
    </dgm:pt>
    <dgm:pt modelId="{BF7DF9A9-A3D3-492D-A902-4BF1A8E64100}" type="parTrans" cxnId="{4F33A538-D513-402D-8F41-AD6969A17200}">
      <dgm:prSet/>
      <dgm:spPr/>
      <dgm:t>
        <a:bodyPr/>
        <a:lstStyle/>
        <a:p>
          <a:endParaRPr lang="en-US"/>
        </a:p>
      </dgm:t>
    </dgm:pt>
    <dgm:pt modelId="{9D759DF8-1C93-4325-BDD4-CE2C8D61B833}" type="sibTrans" cxnId="{4F33A538-D513-402D-8F41-AD6969A17200}">
      <dgm:prSet/>
      <dgm:spPr/>
      <dgm:t>
        <a:bodyPr/>
        <a:lstStyle/>
        <a:p>
          <a:endParaRPr lang="en-US"/>
        </a:p>
      </dgm:t>
    </dgm:pt>
    <dgm:pt modelId="{45648D9A-BA7B-4160-9DD8-13C2FB135E9C}">
      <dgm:prSet phldrT="[Text]"/>
      <dgm:spPr>
        <a:solidFill>
          <a:srgbClr val="FFC82E"/>
        </a:solidFill>
      </dgm:spPr>
      <dgm:t>
        <a:bodyPr/>
        <a:lstStyle/>
        <a:p>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Assess Determinants of Behavior</a:t>
          </a:r>
        </a:p>
      </dgm:t>
    </dgm:pt>
    <dgm:pt modelId="{DD6C0FF4-39D0-4708-9584-69DD4B11B69A}" type="parTrans" cxnId="{CD8A1D7B-C897-478F-BE30-8F7F2BC70E05}">
      <dgm:prSet/>
      <dgm:spPr/>
      <dgm:t>
        <a:bodyPr/>
        <a:lstStyle/>
        <a:p>
          <a:endParaRPr lang="en-US"/>
        </a:p>
      </dgm:t>
    </dgm:pt>
    <dgm:pt modelId="{79CC3688-703A-4DB3-ACC0-3D86C72116FE}" type="sibTrans" cxnId="{CD8A1D7B-C897-478F-BE30-8F7F2BC70E05}">
      <dgm:prSet/>
      <dgm:spPr/>
      <dgm:t>
        <a:bodyPr/>
        <a:lstStyle/>
        <a:p>
          <a:endParaRPr lang="en-US"/>
        </a:p>
      </dgm:t>
    </dgm:pt>
    <dgm:pt modelId="{C1BC16F4-9FEA-43A2-A057-A59C21EC6F7B}" type="pres">
      <dgm:prSet presAssocID="{D424E802-F864-402C-AFED-C16B4C219F73}" presName="Name0" presStyleCnt="0">
        <dgm:presLayoutVars>
          <dgm:dir/>
          <dgm:animLvl val="lvl"/>
          <dgm:resizeHandles val="exact"/>
        </dgm:presLayoutVars>
      </dgm:prSet>
      <dgm:spPr/>
    </dgm:pt>
    <dgm:pt modelId="{3635A823-0FA5-4F2A-B1D4-7AC056535E18}" type="pres">
      <dgm:prSet presAssocID="{F4DE6B0B-136F-44D4-8B12-6F3B73D8338B}" presName="parTxOnly" presStyleLbl="node1" presStyleIdx="0" presStyleCnt="4">
        <dgm:presLayoutVars>
          <dgm:chMax val="0"/>
          <dgm:chPref val="0"/>
          <dgm:bulletEnabled val="1"/>
        </dgm:presLayoutVars>
      </dgm:prSet>
      <dgm:spPr/>
    </dgm:pt>
    <dgm:pt modelId="{23D62501-1EE6-4318-B25A-C76D93D006FC}" type="pres">
      <dgm:prSet presAssocID="{25A91DAA-1ADD-4088-9DCD-3E3DB7FD0CC2}" presName="parTxOnlySpace" presStyleCnt="0"/>
      <dgm:spPr/>
    </dgm:pt>
    <dgm:pt modelId="{EAA01B31-2A84-44FF-8A30-E8DE31A24C5E}" type="pres">
      <dgm:prSet presAssocID="{C222C096-E12B-4FC6-A9C2-17F9818A59E5}" presName="parTxOnly" presStyleLbl="node1" presStyleIdx="1" presStyleCnt="4">
        <dgm:presLayoutVars>
          <dgm:chMax val="0"/>
          <dgm:chPref val="0"/>
          <dgm:bulletEnabled val="1"/>
        </dgm:presLayoutVars>
      </dgm:prSet>
      <dgm:spPr/>
    </dgm:pt>
    <dgm:pt modelId="{F38B9848-CDA8-4EF9-B588-10E0206326C4}" type="pres">
      <dgm:prSet presAssocID="{AC8B4AD2-3F12-428B-BD9D-3206A115E759}" presName="parTxOnlySpace" presStyleCnt="0"/>
      <dgm:spPr/>
    </dgm:pt>
    <dgm:pt modelId="{EF890D4F-69AD-4494-8E26-222ACACFDC62}" type="pres">
      <dgm:prSet presAssocID="{06BDEE4D-FBFF-49E0-B9CD-96C8DEB39193}" presName="parTxOnly" presStyleLbl="node1" presStyleIdx="2" presStyleCnt="4">
        <dgm:presLayoutVars>
          <dgm:chMax val="0"/>
          <dgm:chPref val="0"/>
          <dgm:bulletEnabled val="1"/>
        </dgm:presLayoutVars>
      </dgm:prSet>
      <dgm:spPr/>
    </dgm:pt>
    <dgm:pt modelId="{A987E583-055C-4ADA-AAC2-A53F485930AF}" type="pres">
      <dgm:prSet presAssocID="{9D759DF8-1C93-4325-BDD4-CE2C8D61B833}" presName="parTxOnlySpace" presStyleCnt="0"/>
      <dgm:spPr/>
    </dgm:pt>
    <dgm:pt modelId="{AE5A2808-3427-4ED3-A894-55FF771DCD09}" type="pres">
      <dgm:prSet presAssocID="{45648D9A-BA7B-4160-9DD8-13C2FB135E9C}" presName="parTxOnly" presStyleLbl="node1" presStyleIdx="3" presStyleCnt="4">
        <dgm:presLayoutVars>
          <dgm:chMax val="0"/>
          <dgm:chPref val="0"/>
          <dgm:bulletEnabled val="1"/>
        </dgm:presLayoutVars>
      </dgm:prSet>
      <dgm:spPr/>
    </dgm:pt>
  </dgm:ptLst>
  <dgm:cxnLst>
    <dgm:cxn modelId="{E30AA50F-879F-476D-9033-C9197D61E783}" type="presOf" srcId="{F4DE6B0B-136F-44D4-8B12-6F3B73D8338B}" destId="{3635A823-0FA5-4F2A-B1D4-7AC056535E18}" srcOrd="0" destOrd="0" presId="urn:microsoft.com/office/officeart/2005/8/layout/chevron1"/>
    <dgm:cxn modelId="{4F33A538-D513-402D-8F41-AD6969A17200}" srcId="{D424E802-F864-402C-AFED-C16B4C219F73}" destId="{06BDEE4D-FBFF-49E0-B9CD-96C8DEB39193}" srcOrd="2" destOrd="0" parTransId="{BF7DF9A9-A3D3-492D-A902-4BF1A8E64100}" sibTransId="{9D759DF8-1C93-4325-BDD4-CE2C8D61B833}"/>
    <dgm:cxn modelId="{F378825F-830F-4C13-B4FC-D28BD25D40A5}" type="presOf" srcId="{D424E802-F864-402C-AFED-C16B4C219F73}" destId="{C1BC16F4-9FEA-43A2-A057-A59C21EC6F7B}" srcOrd="0" destOrd="0" presId="urn:microsoft.com/office/officeart/2005/8/layout/chevron1"/>
    <dgm:cxn modelId="{CD8A1D7B-C897-478F-BE30-8F7F2BC70E05}" srcId="{D424E802-F864-402C-AFED-C16B4C219F73}" destId="{45648D9A-BA7B-4160-9DD8-13C2FB135E9C}" srcOrd="3" destOrd="0" parTransId="{DD6C0FF4-39D0-4708-9584-69DD4B11B69A}" sibTransId="{79CC3688-703A-4DB3-ACC0-3D86C72116FE}"/>
    <dgm:cxn modelId="{F77A56B1-BD73-4627-8101-FC1D19464083}" srcId="{D424E802-F864-402C-AFED-C16B4C219F73}" destId="{F4DE6B0B-136F-44D4-8B12-6F3B73D8338B}" srcOrd="0" destOrd="0" parTransId="{8ACA09D8-83C6-456B-BAFF-CB9A0196FFB5}" sibTransId="{25A91DAA-1ADD-4088-9DCD-3E3DB7FD0CC2}"/>
    <dgm:cxn modelId="{1C913FCF-E1B2-4F10-96DB-DA2837F982DA}" srcId="{D424E802-F864-402C-AFED-C16B4C219F73}" destId="{C222C096-E12B-4FC6-A9C2-17F9818A59E5}" srcOrd="1" destOrd="0" parTransId="{54AA4DE6-B80E-45E2-B91A-2D56C60C8679}" sibTransId="{AC8B4AD2-3F12-428B-BD9D-3206A115E759}"/>
    <dgm:cxn modelId="{1A1817D8-DA4F-4FB8-8F28-E34D7D595A5C}" type="presOf" srcId="{45648D9A-BA7B-4160-9DD8-13C2FB135E9C}" destId="{AE5A2808-3427-4ED3-A894-55FF771DCD09}" srcOrd="0" destOrd="0" presId="urn:microsoft.com/office/officeart/2005/8/layout/chevron1"/>
    <dgm:cxn modelId="{30F07EE4-4ACA-4E39-86B6-C836228D7761}" type="presOf" srcId="{C222C096-E12B-4FC6-A9C2-17F9818A59E5}" destId="{EAA01B31-2A84-44FF-8A30-E8DE31A24C5E}" srcOrd="0" destOrd="0" presId="urn:microsoft.com/office/officeart/2005/8/layout/chevron1"/>
    <dgm:cxn modelId="{7DBC02F4-F6AA-448B-99BA-ABE02A80BD43}" type="presOf" srcId="{06BDEE4D-FBFF-49E0-B9CD-96C8DEB39193}" destId="{EF890D4F-69AD-4494-8E26-222ACACFDC62}" srcOrd="0" destOrd="0" presId="urn:microsoft.com/office/officeart/2005/8/layout/chevron1"/>
    <dgm:cxn modelId="{59325C4F-0644-46D7-830F-AAB79977ABAD}" type="presParOf" srcId="{C1BC16F4-9FEA-43A2-A057-A59C21EC6F7B}" destId="{3635A823-0FA5-4F2A-B1D4-7AC056535E18}" srcOrd="0" destOrd="0" presId="urn:microsoft.com/office/officeart/2005/8/layout/chevron1"/>
    <dgm:cxn modelId="{7BF1FB48-C17E-4268-9D39-8BB6E634F77D}" type="presParOf" srcId="{C1BC16F4-9FEA-43A2-A057-A59C21EC6F7B}" destId="{23D62501-1EE6-4318-B25A-C76D93D006FC}" srcOrd="1" destOrd="0" presId="urn:microsoft.com/office/officeart/2005/8/layout/chevron1"/>
    <dgm:cxn modelId="{005A7BC7-D712-49C4-9147-8132A8E3DB01}" type="presParOf" srcId="{C1BC16F4-9FEA-43A2-A057-A59C21EC6F7B}" destId="{EAA01B31-2A84-44FF-8A30-E8DE31A24C5E}" srcOrd="2" destOrd="0" presId="urn:microsoft.com/office/officeart/2005/8/layout/chevron1"/>
    <dgm:cxn modelId="{35F00BE8-EEB7-499C-9D71-3CBD7C2FA2FC}" type="presParOf" srcId="{C1BC16F4-9FEA-43A2-A057-A59C21EC6F7B}" destId="{F38B9848-CDA8-4EF9-B588-10E0206326C4}" srcOrd="3" destOrd="0" presId="urn:microsoft.com/office/officeart/2005/8/layout/chevron1"/>
    <dgm:cxn modelId="{CE5B8D24-4A15-4BBB-8ACB-05E5B7B058BE}" type="presParOf" srcId="{C1BC16F4-9FEA-43A2-A057-A59C21EC6F7B}" destId="{EF890D4F-69AD-4494-8E26-222ACACFDC62}" srcOrd="4" destOrd="0" presId="urn:microsoft.com/office/officeart/2005/8/layout/chevron1"/>
    <dgm:cxn modelId="{B2F681AC-34B7-4CD2-AC25-3FAAF108FDD5}" type="presParOf" srcId="{C1BC16F4-9FEA-43A2-A057-A59C21EC6F7B}" destId="{A987E583-055C-4ADA-AAC2-A53F485930AF}" srcOrd="5" destOrd="0" presId="urn:microsoft.com/office/officeart/2005/8/layout/chevron1"/>
    <dgm:cxn modelId="{05244193-A504-4EB7-860F-F90ED761248A}" type="presParOf" srcId="{C1BC16F4-9FEA-43A2-A057-A59C21EC6F7B}" destId="{AE5A2808-3427-4ED3-A894-55FF771DCD0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42A6DA-0FD4-44A6-B94B-E2F88E3A35C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C77109B1-7AEC-4638-B9D8-F789DAD25564}">
      <dgm:prSet phldrT="[Text]" custT="1"/>
      <dgm:spPr>
        <a:solidFill>
          <a:srgbClr val="0096D6">
            <a:alpha val="60000"/>
          </a:srgbClr>
        </a:solidFill>
      </dgm:spPr>
      <dgm:t>
        <a:bodyPr/>
        <a:lstStyle/>
        <a:p>
          <a:r>
            <a:rPr lang="en-US" sz="1050" b="0" dirty="0">
              <a:latin typeface="Verdana" panose="020B0604030504040204" pitchFamily="34" charset="0"/>
              <a:ea typeface="Verdana" panose="020B0604030504040204" pitchFamily="34" charset="0"/>
              <a:cs typeface="Verdana" panose="020B0604030504040204" pitchFamily="34" charset="0"/>
            </a:rPr>
            <a:t>Planning and Strategy Development</a:t>
          </a:r>
        </a:p>
      </dgm:t>
    </dgm:pt>
    <dgm:pt modelId="{CC7C5A09-90D9-44D5-9C6B-3E9E3415611D}" type="parTrans" cxnId="{F9480ED1-F65D-4DE2-A693-3CF0C7336E41}">
      <dgm:prSet/>
      <dgm:spPr/>
      <dgm:t>
        <a:bodyPr/>
        <a:lstStyle/>
        <a:p>
          <a:endParaRPr lang="en-US"/>
        </a:p>
      </dgm:t>
    </dgm:pt>
    <dgm:pt modelId="{6C3AAD83-6FC9-45C0-9A35-CA76C0B09022}" type="sibTrans" cxnId="{F9480ED1-F65D-4DE2-A693-3CF0C7336E41}">
      <dgm:prSet/>
      <dgm:spPr/>
      <dgm:t>
        <a:bodyPr/>
        <a:lstStyle/>
        <a:p>
          <a:endParaRPr lang="en-US"/>
        </a:p>
      </dgm:t>
    </dgm:pt>
    <dgm:pt modelId="{436FDDA3-5047-46B0-800B-584CAB5B4DCE}">
      <dgm:prSet phldrT="[Text]" custT="1"/>
      <dgm:spPr>
        <a:solidFill>
          <a:srgbClr val="0096D6">
            <a:alpha val="60000"/>
          </a:srgbClr>
        </a:solidFill>
      </dgm:spPr>
      <dgm:t>
        <a:bodyPr/>
        <a:lstStyle/>
        <a:p>
          <a:r>
            <a:rPr lang="en-US" sz="1050" b="0" dirty="0">
              <a:latin typeface="Verdana" panose="020B0604030504040204" pitchFamily="34" charset="0"/>
              <a:ea typeface="Verdana" panose="020B0604030504040204" pitchFamily="34" charset="0"/>
              <a:cs typeface="Verdana" panose="020B0604030504040204" pitchFamily="34" charset="0"/>
            </a:rPr>
            <a:t>Developing and pretesting concepts, messages and materials</a:t>
          </a:r>
        </a:p>
      </dgm:t>
    </dgm:pt>
    <dgm:pt modelId="{66E9B923-AF94-45CF-8A88-4B2E3930B4E2}" type="parTrans" cxnId="{228B7311-9B83-4A98-A223-D4471ED04F86}">
      <dgm:prSet/>
      <dgm:spPr/>
      <dgm:t>
        <a:bodyPr/>
        <a:lstStyle/>
        <a:p>
          <a:endParaRPr lang="en-US"/>
        </a:p>
      </dgm:t>
    </dgm:pt>
    <dgm:pt modelId="{6E38EB12-BA69-4616-8F65-0B6A2DD7E8A7}" type="sibTrans" cxnId="{228B7311-9B83-4A98-A223-D4471ED04F86}">
      <dgm:prSet/>
      <dgm:spPr/>
      <dgm:t>
        <a:bodyPr/>
        <a:lstStyle/>
        <a:p>
          <a:endParaRPr lang="en-US"/>
        </a:p>
      </dgm:t>
    </dgm:pt>
    <dgm:pt modelId="{1DDCFDEB-C53C-4630-8D3E-8302E51664A2}">
      <dgm:prSet phldrT="[Text]" custT="1"/>
      <dgm:spPr>
        <a:solidFill>
          <a:srgbClr val="0096D6">
            <a:alpha val="60000"/>
          </a:srgbClr>
        </a:solidFill>
      </dgm:spPr>
      <dgm:t>
        <a:bodyPr/>
        <a:lstStyle/>
        <a:p>
          <a:r>
            <a:rPr lang="en-US" sz="1050" b="0" dirty="0">
              <a:latin typeface="Verdana" panose="020B0604030504040204" pitchFamily="34" charset="0"/>
              <a:ea typeface="Verdana" panose="020B0604030504040204" pitchFamily="34" charset="0"/>
              <a:cs typeface="Verdana" panose="020B0604030504040204" pitchFamily="34" charset="0"/>
            </a:rPr>
            <a:t>Implementing the program</a:t>
          </a:r>
        </a:p>
      </dgm:t>
    </dgm:pt>
    <dgm:pt modelId="{68E8D4ED-48A6-4B5F-B945-B4FFF3C9D0BB}" type="parTrans" cxnId="{A68D11D0-DC0B-4231-8361-36F1F7777596}">
      <dgm:prSet/>
      <dgm:spPr/>
      <dgm:t>
        <a:bodyPr/>
        <a:lstStyle/>
        <a:p>
          <a:endParaRPr lang="en-US"/>
        </a:p>
      </dgm:t>
    </dgm:pt>
    <dgm:pt modelId="{AAC9CCA6-6561-4474-9737-B80164387197}" type="sibTrans" cxnId="{A68D11D0-DC0B-4231-8361-36F1F7777596}">
      <dgm:prSet/>
      <dgm:spPr/>
      <dgm:t>
        <a:bodyPr/>
        <a:lstStyle/>
        <a:p>
          <a:endParaRPr lang="en-US"/>
        </a:p>
      </dgm:t>
    </dgm:pt>
    <dgm:pt modelId="{40CC3C2F-908D-4CF9-8535-73AD304E54F8}">
      <dgm:prSet phldrT="[Text]" custT="1"/>
      <dgm:spPr>
        <a:solidFill>
          <a:srgbClr val="0096D6">
            <a:alpha val="60000"/>
          </a:srgbClr>
        </a:solidFill>
      </dgm:spPr>
      <dgm:t>
        <a:bodyPr/>
        <a:lstStyle/>
        <a:p>
          <a:r>
            <a:rPr lang="en-US" sz="1050" b="0" dirty="0">
              <a:latin typeface="Verdana" panose="020B0604030504040204" pitchFamily="34" charset="0"/>
              <a:ea typeface="Verdana" panose="020B0604030504040204" pitchFamily="34" charset="0"/>
              <a:cs typeface="Verdana" panose="020B0604030504040204" pitchFamily="34" charset="0"/>
            </a:rPr>
            <a:t>Assessing effectiveness and making refinements</a:t>
          </a:r>
        </a:p>
      </dgm:t>
    </dgm:pt>
    <dgm:pt modelId="{A9C51ABE-BBFC-457F-9477-14E29A7AEA35}" type="parTrans" cxnId="{867701EA-DAED-4858-AD64-F822AC888CE9}">
      <dgm:prSet/>
      <dgm:spPr/>
      <dgm:t>
        <a:bodyPr/>
        <a:lstStyle/>
        <a:p>
          <a:endParaRPr lang="en-US"/>
        </a:p>
      </dgm:t>
    </dgm:pt>
    <dgm:pt modelId="{DA2CF155-A84C-4B75-861F-27EF12654EFF}" type="sibTrans" cxnId="{867701EA-DAED-4858-AD64-F822AC888CE9}">
      <dgm:prSet/>
      <dgm:spPr/>
      <dgm:t>
        <a:bodyPr/>
        <a:lstStyle/>
        <a:p>
          <a:endParaRPr lang="en-US"/>
        </a:p>
      </dgm:t>
    </dgm:pt>
    <dgm:pt modelId="{44D92DBF-80C0-41A4-B35C-364B6306A3A0}" type="pres">
      <dgm:prSet presAssocID="{4A42A6DA-0FD4-44A6-B94B-E2F88E3A35C7}" presName="Name0" presStyleCnt="0">
        <dgm:presLayoutVars>
          <dgm:dir/>
          <dgm:resizeHandles val="exact"/>
        </dgm:presLayoutVars>
      </dgm:prSet>
      <dgm:spPr/>
    </dgm:pt>
    <dgm:pt modelId="{022C425F-A1E6-4BF5-981F-54EC15B29EDB}" type="pres">
      <dgm:prSet presAssocID="{4A42A6DA-0FD4-44A6-B94B-E2F88E3A35C7}" presName="cycle" presStyleCnt="0"/>
      <dgm:spPr/>
    </dgm:pt>
    <dgm:pt modelId="{2E1D33F7-CB81-4A66-8B8F-57FE80B6B56A}" type="pres">
      <dgm:prSet presAssocID="{C77109B1-7AEC-4638-B9D8-F789DAD25564}" presName="nodeFirstNode" presStyleLbl="node1" presStyleIdx="0" presStyleCnt="4" custRadScaleRad="100065">
        <dgm:presLayoutVars>
          <dgm:bulletEnabled val="1"/>
        </dgm:presLayoutVars>
      </dgm:prSet>
      <dgm:spPr/>
    </dgm:pt>
    <dgm:pt modelId="{E9D66024-FC7A-4536-878C-3A78131D6C3C}" type="pres">
      <dgm:prSet presAssocID="{6C3AAD83-6FC9-45C0-9A35-CA76C0B09022}" presName="sibTransFirstNode" presStyleLbl="bgShp" presStyleIdx="0" presStyleCnt="1"/>
      <dgm:spPr/>
    </dgm:pt>
    <dgm:pt modelId="{FB53C125-BEEC-4717-8C72-C187E80F3E29}" type="pres">
      <dgm:prSet presAssocID="{436FDDA3-5047-46B0-800B-584CAB5B4DCE}" presName="nodeFollowingNodes" presStyleLbl="node1" presStyleIdx="1" presStyleCnt="4">
        <dgm:presLayoutVars>
          <dgm:bulletEnabled val="1"/>
        </dgm:presLayoutVars>
      </dgm:prSet>
      <dgm:spPr/>
    </dgm:pt>
    <dgm:pt modelId="{B6293337-FDF2-4A0B-9DFB-B34920852C15}" type="pres">
      <dgm:prSet presAssocID="{1DDCFDEB-C53C-4630-8D3E-8302E51664A2}" presName="nodeFollowingNodes" presStyleLbl="node1" presStyleIdx="2" presStyleCnt="4">
        <dgm:presLayoutVars>
          <dgm:bulletEnabled val="1"/>
        </dgm:presLayoutVars>
      </dgm:prSet>
      <dgm:spPr/>
    </dgm:pt>
    <dgm:pt modelId="{D0A8262A-FB58-4556-A090-A14E0C689598}" type="pres">
      <dgm:prSet presAssocID="{40CC3C2F-908D-4CF9-8535-73AD304E54F8}" presName="nodeFollowingNodes" presStyleLbl="node1" presStyleIdx="3" presStyleCnt="4">
        <dgm:presLayoutVars>
          <dgm:bulletEnabled val="1"/>
        </dgm:presLayoutVars>
      </dgm:prSet>
      <dgm:spPr/>
    </dgm:pt>
  </dgm:ptLst>
  <dgm:cxnLst>
    <dgm:cxn modelId="{228B7311-9B83-4A98-A223-D4471ED04F86}" srcId="{4A42A6DA-0FD4-44A6-B94B-E2F88E3A35C7}" destId="{436FDDA3-5047-46B0-800B-584CAB5B4DCE}" srcOrd="1" destOrd="0" parTransId="{66E9B923-AF94-45CF-8A88-4B2E3930B4E2}" sibTransId="{6E38EB12-BA69-4616-8F65-0B6A2DD7E8A7}"/>
    <dgm:cxn modelId="{E08E3D12-C959-459A-AF68-B23D7220F8C3}" type="presOf" srcId="{C77109B1-7AEC-4638-B9D8-F789DAD25564}" destId="{2E1D33F7-CB81-4A66-8B8F-57FE80B6B56A}" srcOrd="0" destOrd="0" presId="urn:microsoft.com/office/officeart/2005/8/layout/cycle3"/>
    <dgm:cxn modelId="{64366A63-E8C5-4534-95D1-9C6A4F666463}" type="presOf" srcId="{6C3AAD83-6FC9-45C0-9A35-CA76C0B09022}" destId="{E9D66024-FC7A-4536-878C-3A78131D6C3C}" srcOrd="0" destOrd="0" presId="urn:microsoft.com/office/officeart/2005/8/layout/cycle3"/>
    <dgm:cxn modelId="{67832044-2A8C-49CB-A5C5-92AAE6FE0DB3}" type="presOf" srcId="{436FDDA3-5047-46B0-800B-584CAB5B4DCE}" destId="{FB53C125-BEEC-4717-8C72-C187E80F3E29}" srcOrd="0" destOrd="0" presId="urn:microsoft.com/office/officeart/2005/8/layout/cycle3"/>
    <dgm:cxn modelId="{8AB35CA7-F3F2-40E7-A571-719B2F9B304C}" type="presOf" srcId="{40CC3C2F-908D-4CF9-8535-73AD304E54F8}" destId="{D0A8262A-FB58-4556-A090-A14E0C689598}" srcOrd="0" destOrd="0" presId="urn:microsoft.com/office/officeart/2005/8/layout/cycle3"/>
    <dgm:cxn modelId="{FB1A01CC-C9A2-47D5-B271-9E89EDDFB96D}" type="presOf" srcId="{1DDCFDEB-C53C-4630-8D3E-8302E51664A2}" destId="{B6293337-FDF2-4A0B-9DFB-B34920852C15}" srcOrd="0" destOrd="0" presId="urn:microsoft.com/office/officeart/2005/8/layout/cycle3"/>
    <dgm:cxn modelId="{A68D11D0-DC0B-4231-8361-36F1F7777596}" srcId="{4A42A6DA-0FD4-44A6-B94B-E2F88E3A35C7}" destId="{1DDCFDEB-C53C-4630-8D3E-8302E51664A2}" srcOrd="2" destOrd="0" parTransId="{68E8D4ED-48A6-4B5F-B945-B4FFF3C9D0BB}" sibTransId="{AAC9CCA6-6561-4474-9737-B80164387197}"/>
    <dgm:cxn modelId="{F9480ED1-F65D-4DE2-A693-3CF0C7336E41}" srcId="{4A42A6DA-0FD4-44A6-B94B-E2F88E3A35C7}" destId="{C77109B1-7AEC-4638-B9D8-F789DAD25564}" srcOrd="0" destOrd="0" parTransId="{CC7C5A09-90D9-44D5-9C6B-3E9E3415611D}" sibTransId="{6C3AAD83-6FC9-45C0-9A35-CA76C0B09022}"/>
    <dgm:cxn modelId="{867701EA-DAED-4858-AD64-F822AC888CE9}" srcId="{4A42A6DA-0FD4-44A6-B94B-E2F88E3A35C7}" destId="{40CC3C2F-908D-4CF9-8535-73AD304E54F8}" srcOrd="3" destOrd="0" parTransId="{A9C51ABE-BBFC-457F-9477-14E29A7AEA35}" sibTransId="{DA2CF155-A84C-4B75-861F-27EF12654EFF}"/>
    <dgm:cxn modelId="{EE94D9F2-8F32-4882-BA2D-F7F093D5EFC5}" type="presOf" srcId="{4A42A6DA-0FD4-44A6-B94B-E2F88E3A35C7}" destId="{44D92DBF-80C0-41A4-B35C-364B6306A3A0}" srcOrd="0" destOrd="0" presId="urn:microsoft.com/office/officeart/2005/8/layout/cycle3"/>
    <dgm:cxn modelId="{DE22D36A-4854-475F-8754-4AC88FF5CE1E}" type="presParOf" srcId="{44D92DBF-80C0-41A4-B35C-364B6306A3A0}" destId="{022C425F-A1E6-4BF5-981F-54EC15B29EDB}" srcOrd="0" destOrd="0" presId="urn:microsoft.com/office/officeart/2005/8/layout/cycle3"/>
    <dgm:cxn modelId="{FBE79726-A3D0-4EF0-96A2-70D3EA50E670}" type="presParOf" srcId="{022C425F-A1E6-4BF5-981F-54EC15B29EDB}" destId="{2E1D33F7-CB81-4A66-8B8F-57FE80B6B56A}" srcOrd="0" destOrd="0" presId="urn:microsoft.com/office/officeart/2005/8/layout/cycle3"/>
    <dgm:cxn modelId="{22B70CEB-040C-4DDF-B332-70B54A2CC725}" type="presParOf" srcId="{022C425F-A1E6-4BF5-981F-54EC15B29EDB}" destId="{E9D66024-FC7A-4536-878C-3A78131D6C3C}" srcOrd="1" destOrd="0" presId="urn:microsoft.com/office/officeart/2005/8/layout/cycle3"/>
    <dgm:cxn modelId="{FD29A874-C527-455C-B2A8-153B99166949}" type="presParOf" srcId="{022C425F-A1E6-4BF5-981F-54EC15B29EDB}" destId="{FB53C125-BEEC-4717-8C72-C187E80F3E29}" srcOrd="2" destOrd="0" presId="urn:microsoft.com/office/officeart/2005/8/layout/cycle3"/>
    <dgm:cxn modelId="{7E153835-38B3-41B1-A582-634DADD73FEA}" type="presParOf" srcId="{022C425F-A1E6-4BF5-981F-54EC15B29EDB}" destId="{B6293337-FDF2-4A0B-9DFB-B34920852C15}" srcOrd="3" destOrd="0" presId="urn:microsoft.com/office/officeart/2005/8/layout/cycle3"/>
    <dgm:cxn modelId="{ABE6D553-D409-42BC-90CD-A9518AC81F93}" type="presParOf" srcId="{022C425F-A1E6-4BF5-981F-54EC15B29EDB}" destId="{D0A8262A-FB58-4556-A090-A14E0C689598}" srcOrd="4" destOrd="0" presId="urn:microsoft.com/office/officeart/2005/8/layout/cycle3"/>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F63CEDC8-23CF-4DFD-A50B-61B3762C4CA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1D273CA-7526-4D18-8A59-E0178EBC5DE4}">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Behavior</a:t>
          </a:r>
        </a:p>
      </dgm:t>
    </dgm:pt>
    <dgm:pt modelId="{F4AEC773-A250-446F-8950-967FAC579B95}" type="parTrans" cxnId="{8362F7C3-D08D-4E2C-9AAC-B075F79B6B99}">
      <dgm:prSet/>
      <dgm:spPr/>
      <dgm:t>
        <a:bodyPr/>
        <a:lstStyle/>
        <a:p>
          <a:endParaRPr lang="en-US"/>
        </a:p>
      </dgm:t>
    </dgm:pt>
    <dgm:pt modelId="{0AC95882-13B0-4FE1-A846-11B3775B2762}" type="sibTrans" cxnId="{8362F7C3-D08D-4E2C-9AAC-B075F79B6B99}">
      <dgm:prSet/>
      <dgm:spPr/>
      <dgm:t>
        <a:bodyPr/>
        <a:lstStyle/>
        <a:p>
          <a:endParaRPr lang="en-US"/>
        </a:p>
      </dgm:t>
    </dgm:pt>
    <dgm:pt modelId="{EA167103-6C82-4611-A2B8-5DC03B8B6847}">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Predisposing Factors</a:t>
          </a:r>
        </a:p>
      </dgm:t>
    </dgm:pt>
    <dgm:pt modelId="{5424E53C-F23C-480B-98B9-DD681DB48337}" type="parTrans" cxnId="{F12981F6-528A-4CFE-B8BB-A911597AC3A8}">
      <dgm:prSet/>
      <dgm:spPr/>
      <dgm:t>
        <a:bodyPr/>
        <a:lstStyle/>
        <a:p>
          <a:endParaRPr lang="en-US"/>
        </a:p>
      </dgm:t>
    </dgm:pt>
    <dgm:pt modelId="{BCDE0898-F961-4F53-8E10-2D0361287C4B}" type="sibTrans" cxnId="{F12981F6-528A-4CFE-B8BB-A911597AC3A8}">
      <dgm:prSet/>
      <dgm:spPr/>
      <dgm:t>
        <a:bodyPr/>
        <a:lstStyle/>
        <a:p>
          <a:endParaRPr lang="en-US"/>
        </a:p>
      </dgm:t>
    </dgm:pt>
    <dgm:pt modelId="{54E8D04F-8B88-4178-98B9-4CE34D4552D6}">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Enabling Factors</a:t>
          </a:r>
        </a:p>
      </dgm:t>
    </dgm:pt>
    <dgm:pt modelId="{7374DB25-900B-49E0-B7A9-E5AC603332B7}" type="parTrans" cxnId="{C09816DF-BE01-4996-A999-2A4268EA245E}">
      <dgm:prSet/>
      <dgm:spPr/>
      <dgm:t>
        <a:bodyPr/>
        <a:lstStyle/>
        <a:p>
          <a:endParaRPr lang="en-US"/>
        </a:p>
      </dgm:t>
    </dgm:pt>
    <dgm:pt modelId="{4EF47CFA-3A57-4627-8619-93F01AB331F1}" type="sibTrans" cxnId="{C09816DF-BE01-4996-A999-2A4268EA245E}">
      <dgm:prSet/>
      <dgm:spPr/>
      <dgm:t>
        <a:bodyPr/>
        <a:lstStyle/>
        <a:p>
          <a:endParaRPr lang="en-US"/>
        </a:p>
      </dgm:t>
    </dgm:pt>
    <dgm:pt modelId="{2F6A40FD-94FD-405A-AD7B-A5E98BDBF2B3}">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Reinforcing Factors</a:t>
          </a:r>
        </a:p>
      </dgm:t>
    </dgm:pt>
    <dgm:pt modelId="{2325D152-2A53-40DE-8A09-B2AFA551101E}" type="parTrans" cxnId="{A475140D-CED9-45B8-9B7C-A9A8EC69DDB2}">
      <dgm:prSet/>
      <dgm:spPr/>
      <dgm:t>
        <a:bodyPr/>
        <a:lstStyle/>
        <a:p>
          <a:endParaRPr lang="en-US"/>
        </a:p>
      </dgm:t>
    </dgm:pt>
    <dgm:pt modelId="{D4211901-F37B-4B3F-986E-D6EB92341C20}" type="sibTrans" cxnId="{A475140D-CED9-45B8-9B7C-A9A8EC69DDB2}">
      <dgm:prSet/>
      <dgm:spPr/>
      <dgm:t>
        <a:bodyPr/>
        <a:lstStyle/>
        <a:p>
          <a:endParaRPr lang="en-US"/>
        </a:p>
      </dgm:t>
    </dgm:pt>
    <dgm:pt modelId="{26DBB06D-46B7-4227-A624-77EC19691217}" type="pres">
      <dgm:prSet presAssocID="{F63CEDC8-23CF-4DFD-A50B-61B3762C4CAE}" presName="cycle" presStyleCnt="0">
        <dgm:presLayoutVars>
          <dgm:chMax val="1"/>
          <dgm:dir/>
          <dgm:animLvl val="ctr"/>
          <dgm:resizeHandles val="exact"/>
        </dgm:presLayoutVars>
      </dgm:prSet>
      <dgm:spPr/>
    </dgm:pt>
    <dgm:pt modelId="{ECC65857-F82E-4D1F-9A21-E1156C57B72C}" type="pres">
      <dgm:prSet presAssocID="{B1D273CA-7526-4D18-8A59-E0178EBC5DE4}" presName="centerShape" presStyleLbl="node0" presStyleIdx="0" presStyleCnt="1"/>
      <dgm:spPr/>
    </dgm:pt>
    <dgm:pt modelId="{6507D94A-969A-472F-A76F-81D3F225CE7F}" type="pres">
      <dgm:prSet presAssocID="{5424E53C-F23C-480B-98B9-DD681DB48337}" presName="parTrans" presStyleLbl="bgSibTrans2D1" presStyleIdx="0" presStyleCnt="3"/>
      <dgm:spPr/>
    </dgm:pt>
    <dgm:pt modelId="{E0E5B022-97F9-49DA-AE39-BAD9011A8B31}" type="pres">
      <dgm:prSet presAssocID="{EA167103-6C82-4611-A2B8-5DC03B8B6847}" presName="node" presStyleLbl="node1" presStyleIdx="0" presStyleCnt="3">
        <dgm:presLayoutVars>
          <dgm:bulletEnabled val="1"/>
        </dgm:presLayoutVars>
      </dgm:prSet>
      <dgm:spPr/>
    </dgm:pt>
    <dgm:pt modelId="{4339D70B-B7AE-482A-8C33-9B14337C4396}" type="pres">
      <dgm:prSet presAssocID="{7374DB25-900B-49E0-B7A9-E5AC603332B7}" presName="parTrans" presStyleLbl="bgSibTrans2D1" presStyleIdx="1" presStyleCnt="3"/>
      <dgm:spPr/>
    </dgm:pt>
    <dgm:pt modelId="{E6CE7E34-B932-4E10-A4F2-3CCF225CFBE2}" type="pres">
      <dgm:prSet presAssocID="{54E8D04F-8B88-4178-98B9-4CE34D4552D6}" presName="node" presStyleLbl="node1" presStyleIdx="1" presStyleCnt="3">
        <dgm:presLayoutVars>
          <dgm:bulletEnabled val="1"/>
        </dgm:presLayoutVars>
      </dgm:prSet>
      <dgm:spPr/>
    </dgm:pt>
    <dgm:pt modelId="{8D7320A1-7EB8-4EBC-B05E-05206B570556}" type="pres">
      <dgm:prSet presAssocID="{2325D152-2A53-40DE-8A09-B2AFA551101E}" presName="parTrans" presStyleLbl="bgSibTrans2D1" presStyleIdx="2" presStyleCnt="3"/>
      <dgm:spPr/>
    </dgm:pt>
    <dgm:pt modelId="{A73CE643-212F-4DFA-AAC2-17D24A9AA539}" type="pres">
      <dgm:prSet presAssocID="{2F6A40FD-94FD-405A-AD7B-A5E98BDBF2B3}" presName="node" presStyleLbl="node1" presStyleIdx="2" presStyleCnt="3">
        <dgm:presLayoutVars>
          <dgm:bulletEnabled val="1"/>
        </dgm:presLayoutVars>
      </dgm:prSet>
      <dgm:spPr/>
    </dgm:pt>
  </dgm:ptLst>
  <dgm:cxnLst>
    <dgm:cxn modelId="{A475140D-CED9-45B8-9B7C-A9A8EC69DDB2}" srcId="{B1D273CA-7526-4D18-8A59-E0178EBC5DE4}" destId="{2F6A40FD-94FD-405A-AD7B-A5E98BDBF2B3}" srcOrd="2" destOrd="0" parTransId="{2325D152-2A53-40DE-8A09-B2AFA551101E}" sibTransId="{D4211901-F37B-4B3F-986E-D6EB92341C20}"/>
    <dgm:cxn modelId="{72E6800D-53E9-4669-BAC8-0BDB7E72B3B0}" type="presOf" srcId="{7374DB25-900B-49E0-B7A9-E5AC603332B7}" destId="{4339D70B-B7AE-482A-8C33-9B14337C4396}" srcOrd="0" destOrd="0" presId="urn:microsoft.com/office/officeart/2005/8/layout/radial4"/>
    <dgm:cxn modelId="{DA14AC0D-69E0-4689-8A4E-D841E030B831}" type="presOf" srcId="{F63CEDC8-23CF-4DFD-A50B-61B3762C4CAE}" destId="{26DBB06D-46B7-4227-A624-77EC19691217}" srcOrd="0" destOrd="0" presId="urn:microsoft.com/office/officeart/2005/8/layout/radial4"/>
    <dgm:cxn modelId="{F333981B-644E-4BB1-9C4B-E1FD8F6ADE15}" type="presOf" srcId="{2325D152-2A53-40DE-8A09-B2AFA551101E}" destId="{8D7320A1-7EB8-4EBC-B05E-05206B570556}" srcOrd="0" destOrd="0" presId="urn:microsoft.com/office/officeart/2005/8/layout/radial4"/>
    <dgm:cxn modelId="{55908269-8EEA-47E5-8569-D878B2410ED9}" type="presOf" srcId="{5424E53C-F23C-480B-98B9-DD681DB48337}" destId="{6507D94A-969A-472F-A76F-81D3F225CE7F}" srcOrd="0" destOrd="0" presId="urn:microsoft.com/office/officeart/2005/8/layout/radial4"/>
    <dgm:cxn modelId="{DA84F549-843A-4B30-ABB3-141C04E6E880}" type="presOf" srcId="{B1D273CA-7526-4D18-8A59-E0178EBC5DE4}" destId="{ECC65857-F82E-4D1F-9A21-E1156C57B72C}" srcOrd="0" destOrd="0" presId="urn:microsoft.com/office/officeart/2005/8/layout/radial4"/>
    <dgm:cxn modelId="{5B449955-1E1F-4938-8124-E76BB4EF1972}" type="presOf" srcId="{54E8D04F-8B88-4178-98B9-4CE34D4552D6}" destId="{E6CE7E34-B932-4E10-A4F2-3CCF225CFBE2}" srcOrd="0" destOrd="0" presId="urn:microsoft.com/office/officeart/2005/8/layout/radial4"/>
    <dgm:cxn modelId="{38E3C1B4-56C5-40E6-8293-D4EB067F2787}" type="presOf" srcId="{2F6A40FD-94FD-405A-AD7B-A5E98BDBF2B3}" destId="{A73CE643-212F-4DFA-AAC2-17D24A9AA539}" srcOrd="0" destOrd="0" presId="urn:microsoft.com/office/officeart/2005/8/layout/radial4"/>
    <dgm:cxn modelId="{8362F7C3-D08D-4E2C-9AAC-B075F79B6B99}" srcId="{F63CEDC8-23CF-4DFD-A50B-61B3762C4CAE}" destId="{B1D273CA-7526-4D18-8A59-E0178EBC5DE4}" srcOrd="0" destOrd="0" parTransId="{F4AEC773-A250-446F-8950-967FAC579B95}" sibTransId="{0AC95882-13B0-4FE1-A846-11B3775B2762}"/>
    <dgm:cxn modelId="{C09816DF-BE01-4996-A999-2A4268EA245E}" srcId="{B1D273CA-7526-4D18-8A59-E0178EBC5DE4}" destId="{54E8D04F-8B88-4178-98B9-4CE34D4552D6}" srcOrd="1" destOrd="0" parTransId="{7374DB25-900B-49E0-B7A9-E5AC603332B7}" sibTransId="{4EF47CFA-3A57-4627-8619-93F01AB331F1}"/>
    <dgm:cxn modelId="{4FEA21E3-56D5-4398-901B-678437236136}" type="presOf" srcId="{EA167103-6C82-4611-A2B8-5DC03B8B6847}" destId="{E0E5B022-97F9-49DA-AE39-BAD9011A8B31}" srcOrd="0" destOrd="0" presId="urn:microsoft.com/office/officeart/2005/8/layout/radial4"/>
    <dgm:cxn modelId="{F12981F6-528A-4CFE-B8BB-A911597AC3A8}" srcId="{B1D273CA-7526-4D18-8A59-E0178EBC5DE4}" destId="{EA167103-6C82-4611-A2B8-5DC03B8B6847}" srcOrd="0" destOrd="0" parTransId="{5424E53C-F23C-480B-98B9-DD681DB48337}" sibTransId="{BCDE0898-F961-4F53-8E10-2D0361287C4B}"/>
    <dgm:cxn modelId="{B9C2CCFB-C0A3-4021-BC2E-307E5DCF7A4F}" type="presParOf" srcId="{26DBB06D-46B7-4227-A624-77EC19691217}" destId="{ECC65857-F82E-4D1F-9A21-E1156C57B72C}" srcOrd="0" destOrd="0" presId="urn:microsoft.com/office/officeart/2005/8/layout/radial4"/>
    <dgm:cxn modelId="{B03371D0-518C-47F8-B781-25336BB9574B}" type="presParOf" srcId="{26DBB06D-46B7-4227-A624-77EC19691217}" destId="{6507D94A-969A-472F-A76F-81D3F225CE7F}" srcOrd="1" destOrd="0" presId="urn:microsoft.com/office/officeart/2005/8/layout/radial4"/>
    <dgm:cxn modelId="{1731AA1B-BD60-4A43-9F44-2F5D2A63491A}" type="presParOf" srcId="{26DBB06D-46B7-4227-A624-77EC19691217}" destId="{E0E5B022-97F9-49DA-AE39-BAD9011A8B31}" srcOrd="2" destOrd="0" presId="urn:microsoft.com/office/officeart/2005/8/layout/radial4"/>
    <dgm:cxn modelId="{22A184B7-B017-436C-B300-4A8CA26CD67E}" type="presParOf" srcId="{26DBB06D-46B7-4227-A624-77EC19691217}" destId="{4339D70B-B7AE-482A-8C33-9B14337C4396}" srcOrd="3" destOrd="0" presId="urn:microsoft.com/office/officeart/2005/8/layout/radial4"/>
    <dgm:cxn modelId="{F9F0C1C5-E34F-40F0-9AC0-24FA7A0BB06C}" type="presParOf" srcId="{26DBB06D-46B7-4227-A624-77EC19691217}" destId="{E6CE7E34-B932-4E10-A4F2-3CCF225CFBE2}" srcOrd="4" destOrd="0" presId="urn:microsoft.com/office/officeart/2005/8/layout/radial4"/>
    <dgm:cxn modelId="{66A3B2C5-ACED-4F4A-B7E2-45ED39558A02}" type="presParOf" srcId="{26DBB06D-46B7-4227-A624-77EC19691217}" destId="{8D7320A1-7EB8-4EBC-B05E-05206B570556}" srcOrd="5" destOrd="0" presId="urn:microsoft.com/office/officeart/2005/8/layout/radial4"/>
    <dgm:cxn modelId="{54E8CCCE-14B4-4696-9772-6B492DE326C9}" type="presParOf" srcId="{26DBB06D-46B7-4227-A624-77EC19691217}" destId="{A73CE643-212F-4DFA-AAC2-17D24A9AA539}" srcOrd="6"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424E802-F864-402C-AFED-C16B4C219F73}" type="doc">
      <dgm:prSet loTypeId="urn:microsoft.com/office/officeart/2005/8/layout/chevron1" loCatId="process" qsTypeId="urn:microsoft.com/office/officeart/2005/8/quickstyle/simple1" qsCatId="simple" csTypeId="urn:microsoft.com/office/officeart/2005/8/colors/accent1_2" csCatId="accent1" phldr="1"/>
      <dgm:spPr/>
    </dgm:pt>
    <dgm:pt modelId="{F4DE6B0B-136F-44D4-8B12-6F3B73D8338B}">
      <dgm:prSet phldrT="[Text]"/>
      <dgm:spPr>
        <a:solidFill>
          <a:srgbClr val="0096D6"/>
        </a:solidFill>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gm:t>
    </dgm:pt>
    <dgm:pt modelId="{8ACA09D8-83C6-456B-BAFF-CB9A0196FFB5}" type="parTrans" cxnId="{F77A56B1-BD73-4627-8101-FC1D19464083}">
      <dgm:prSet/>
      <dgm:spPr/>
      <dgm:t>
        <a:bodyPr/>
        <a:lstStyle/>
        <a:p>
          <a:endParaRPr lang="en-US"/>
        </a:p>
      </dgm:t>
    </dgm:pt>
    <dgm:pt modelId="{25A91DAA-1ADD-4088-9DCD-3E3DB7FD0CC2}" type="sibTrans" cxnId="{F77A56B1-BD73-4627-8101-FC1D19464083}">
      <dgm:prSet/>
      <dgm:spPr/>
      <dgm:t>
        <a:bodyPr/>
        <a:lstStyle/>
        <a:p>
          <a:endParaRPr lang="en-US"/>
        </a:p>
      </dgm:t>
    </dgm:pt>
    <dgm:pt modelId="{C222C096-E12B-4FC6-A9C2-17F9818A59E5}">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Health Issue</a:t>
          </a:r>
        </a:p>
      </dgm:t>
    </dgm:pt>
    <dgm:pt modelId="{54AA4DE6-B80E-45E2-B91A-2D56C60C8679}" type="parTrans" cxnId="{1C913FCF-E1B2-4F10-96DB-DA2837F982DA}">
      <dgm:prSet/>
      <dgm:spPr/>
      <dgm:t>
        <a:bodyPr/>
        <a:lstStyle/>
        <a:p>
          <a:endParaRPr lang="en-US"/>
        </a:p>
      </dgm:t>
    </dgm:pt>
    <dgm:pt modelId="{AC8B4AD2-3F12-428B-BD9D-3206A115E759}" type="sibTrans" cxnId="{1C913FCF-E1B2-4F10-96DB-DA2837F982DA}">
      <dgm:prSet/>
      <dgm:spPr/>
      <dgm:t>
        <a:bodyPr/>
        <a:lstStyle/>
        <a:p>
          <a:endParaRPr lang="en-US"/>
        </a:p>
      </dgm:t>
    </dgm:pt>
    <dgm:pt modelId="{06BDEE4D-FBFF-49E0-B9CD-96C8DEB39193}">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gm:t>
    </dgm:pt>
    <dgm:pt modelId="{BF7DF9A9-A3D3-492D-A902-4BF1A8E64100}" type="parTrans" cxnId="{4F33A538-D513-402D-8F41-AD6969A17200}">
      <dgm:prSet/>
      <dgm:spPr/>
      <dgm:t>
        <a:bodyPr/>
        <a:lstStyle/>
        <a:p>
          <a:endParaRPr lang="en-US"/>
        </a:p>
      </dgm:t>
    </dgm:pt>
    <dgm:pt modelId="{9D759DF8-1C93-4325-BDD4-CE2C8D61B833}" type="sibTrans" cxnId="{4F33A538-D513-402D-8F41-AD6969A17200}">
      <dgm:prSet/>
      <dgm:spPr/>
      <dgm:t>
        <a:bodyPr/>
        <a:lstStyle/>
        <a:p>
          <a:endParaRPr lang="en-US"/>
        </a:p>
      </dgm:t>
    </dgm:pt>
    <dgm:pt modelId="{45648D9A-BA7B-4160-9DD8-13C2FB135E9C}">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Determinants of Behavior</a:t>
          </a:r>
        </a:p>
      </dgm:t>
    </dgm:pt>
    <dgm:pt modelId="{DD6C0FF4-39D0-4708-9584-69DD4B11B69A}" type="parTrans" cxnId="{CD8A1D7B-C897-478F-BE30-8F7F2BC70E05}">
      <dgm:prSet/>
      <dgm:spPr/>
      <dgm:t>
        <a:bodyPr/>
        <a:lstStyle/>
        <a:p>
          <a:endParaRPr lang="en-US"/>
        </a:p>
      </dgm:t>
    </dgm:pt>
    <dgm:pt modelId="{79CC3688-703A-4DB3-ACC0-3D86C72116FE}" type="sibTrans" cxnId="{CD8A1D7B-C897-478F-BE30-8F7F2BC70E05}">
      <dgm:prSet/>
      <dgm:spPr/>
      <dgm:t>
        <a:bodyPr/>
        <a:lstStyle/>
        <a:p>
          <a:endParaRPr lang="en-US"/>
        </a:p>
      </dgm:t>
    </dgm:pt>
    <dgm:pt modelId="{C1BC16F4-9FEA-43A2-A057-A59C21EC6F7B}" type="pres">
      <dgm:prSet presAssocID="{D424E802-F864-402C-AFED-C16B4C219F73}" presName="Name0" presStyleCnt="0">
        <dgm:presLayoutVars>
          <dgm:dir/>
          <dgm:animLvl val="lvl"/>
          <dgm:resizeHandles val="exact"/>
        </dgm:presLayoutVars>
      </dgm:prSet>
      <dgm:spPr/>
    </dgm:pt>
    <dgm:pt modelId="{3635A823-0FA5-4F2A-B1D4-7AC056535E18}" type="pres">
      <dgm:prSet presAssocID="{F4DE6B0B-136F-44D4-8B12-6F3B73D8338B}" presName="parTxOnly" presStyleLbl="node1" presStyleIdx="0" presStyleCnt="4">
        <dgm:presLayoutVars>
          <dgm:chMax val="0"/>
          <dgm:chPref val="0"/>
          <dgm:bulletEnabled val="1"/>
        </dgm:presLayoutVars>
      </dgm:prSet>
      <dgm:spPr/>
    </dgm:pt>
    <dgm:pt modelId="{23D62501-1EE6-4318-B25A-C76D93D006FC}" type="pres">
      <dgm:prSet presAssocID="{25A91DAA-1ADD-4088-9DCD-3E3DB7FD0CC2}" presName="parTxOnlySpace" presStyleCnt="0"/>
      <dgm:spPr/>
    </dgm:pt>
    <dgm:pt modelId="{EAA01B31-2A84-44FF-8A30-E8DE31A24C5E}" type="pres">
      <dgm:prSet presAssocID="{C222C096-E12B-4FC6-A9C2-17F9818A59E5}" presName="parTxOnly" presStyleLbl="node1" presStyleIdx="1" presStyleCnt="4">
        <dgm:presLayoutVars>
          <dgm:chMax val="0"/>
          <dgm:chPref val="0"/>
          <dgm:bulletEnabled val="1"/>
        </dgm:presLayoutVars>
      </dgm:prSet>
      <dgm:spPr/>
    </dgm:pt>
    <dgm:pt modelId="{F38B9848-CDA8-4EF9-B588-10E0206326C4}" type="pres">
      <dgm:prSet presAssocID="{AC8B4AD2-3F12-428B-BD9D-3206A115E759}" presName="parTxOnlySpace" presStyleCnt="0"/>
      <dgm:spPr/>
    </dgm:pt>
    <dgm:pt modelId="{EF890D4F-69AD-4494-8E26-222ACACFDC62}" type="pres">
      <dgm:prSet presAssocID="{06BDEE4D-FBFF-49E0-B9CD-96C8DEB39193}" presName="parTxOnly" presStyleLbl="node1" presStyleIdx="2" presStyleCnt="4">
        <dgm:presLayoutVars>
          <dgm:chMax val="0"/>
          <dgm:chPref val="0"/>
          <dgm:bulletEnabled val="1"/>
        </dgm:presLayoutVars>
      </dgm:prSet>
      <dgm:spPr/>
    </dgm:pt>
    <dgm:pt modelId="{A987E583-055C-4ADA-AAC2-A53F485930AF}" type="pres">
      <dgm:prSet presAssocID="{9D759DF8-1C93-4325-BDD4-CE2C8D61B833}" presName="parTxOnlySpace" presStyleCnt="0"/>
      <dgm:spPr/>
    </dgm:pt>
    <dgm:pt modelId="{AE5A2808-3427-4ED3-A894-55FF771DCD09}" type="pres">
      <dgm:prSet presAssocID="{45648D9A-BA7B-4160-9DD8-13C2FB135E9C}" presName="parTxOnly" presStyleLbl="node1" presStyleIdx="3" presStyleCnt="4">
        <dgm:presLayoutVars>
          <dgm:chMax val="0"/>
          <dgm:chPref val="0"/>
          <dgm:bulletEnabled val="1"/>
        </dgm:presLayoutVars>
      </dgm:prSet>
      <dgm:spPr/>
    </dgm:pt>
  </dgm:ptLst>
  <dgm:cxnLst>
    <dgm:cxn modelId="{C3FDA01E-BE8E-48F2-91D9-368DAF0D6894}" type="presOf" srcId="{06BDEE4D-FBFF-49E0-B9CD-96C8DEB39193}" destId="{EF890D4F-69AD-4494-8E26-222ACACFDC62}" srcOrd="0" destOrd="0" presId="urn:microsoft.com/office/officeart/2005/8/layout/chevron1"/>
    <dgm:cxn modelId="{4F33A538-D513-402D-8F41-AD6969A17200}" srcId="{D424E802-F864-402C-AFED-C16B4C219F73}" destId="{06BDEE4D-FBFF-49E0-B9CD-96C8DEB39193}" srcOrd="2" destOrd="0" parTransId="{BF7DF9A9-A3D3-492D-A902-4BF1A8E64100}" sibTransId="{9D759DF8-1C93-4325-BDD4-CE2C8D61B833}"/>
    <dgm:cxn modelId="{CD8A1D7B-C897-478F-BE30-8F7F2BC70E05}" srcId="{D424E802-F864-402C-AFED-C16B4C219F73}" destId="{45648D9A-BA7B-4160-9DD8-13C2FB135E9C}" srcOrd="3" destOrd="0" parTransId="{DD6C0FF4-39D0-4708-9584-69DD4B11B69A}" sibTransId="{79CC3688-703A-4DB3-ACC0-3D86C72116FE}"/>
    <dgm:cxn modelId="{AC18298C-0FF4-4066-B524-742C021CF5EA}" type="presOf" srcId="{45648D9A-BA7B-4160-9DD8-13C2FB135E9C}" destId="{AE5A2808-3427-4ED3-A894-55FF771DCD09}" srcOrd="0" destOrd="0" presId="urn:microsoft.com/office/officeart/2005/8/layout/chevron1"/>
    <dgm:cxn modelId="{FD38C7AF-6C23-45DA-9470-2F9FEC84A7A3}" type="presOf" srcId="{C222C096-E12B-4FC6-A9C2-17F9818A59E5}" destId="{EAA01B31-2A84-44FF-8A30-E8DE31A24C5E}" srcOrd="0" destOrd="0" presId="urn:microsoft.com/office/officeart/2005/8/layout/chevron1"/>
    <dgm:cxn modelId="{F77A56B1-BD73-4627-8101-FC1D19464083}" srcId="{D424E802-F864-402C-AFED-C16B4C219F73}" destId="{F4DE6B0B-136F-44D4-8B12-6F3B73D8338B}" srcOrd="0" destOrd="0" parTransId="{8ACA09D8-83C6-456B-BAFF-CB9A0196FFB5}" sibTransId="{25A91DAA-1ADD-4088-9DCD-3E3DB7FD0CC2}"/>
    <dgm:cxn modelId="{107A80C3-CAEE-4283-BC2E-20559C4023D1}" type="presOf" srcId="{F4DE6B0B-136F-44D4-8B12-6F3B73D8338B}" destId="{3635A823-0FA5-4F2A-B1D4-7AC056535E18}" srcOrd="0" destOrd="0" presId="urn:microsoft.com/office/officeart/2005/8/layout/chevron1"/>
    <dgm:cxn modelId="{1C913FCF-E1B2-4F10-96DB-DA2837F982DA}" srcId="{D424E802-F864-402C-AFED-C16B4C219F73}" destId="{C222C096-E12B-4FC6-A9C2-17F9818A59E5}" srcOrd="1" destOrd="0" parTransId="{54AA4DE6-B80E-45E2-B91A-2D56C60C8679}" sibTransId="{AC8B4AD2-3F12-428B-BD9D-3206A115E759}"/>
    <dgm:cxn modelId="{B32B42EF-8DC9-41E3-9081-3AE57E3550B6}" type="presOf" srcId="{D424E802-F864-402C-AFED-C16B4C219F73}" destId="{C1BC16F4-9FEA-43A2-A057-A59C21EC6F7B}" srcOrd="0" destOrd="0" presId="urn:microsoft.com/office/officeart/2005/8/layout/chevron1"/>
    <dgm:cxn modelId="{9DFE1621-7F13-4D5F-9517-F326CE972E18}" type="presParOf" srcId="{C1BC16F4-9FEA-43A2-A057-A59C21EC6F7B}" destId="{3635A823-0FA5-4F2A-B1D4-7AC056535E18}" srcOrd="0" destOrd="0" presId="urn:microsoft.com/office/officeart/2005/8/layout/chevron1"/>
    <dgm:cxn modelId="{63215838-D62D-4F9B-97BD-F90ECB15BFCE}" type="presParOf" srcId="{C1BC16F4-9FEA-43A2-A057-A59C21EC6F7B}" destId="{23D62501-1EE6-4318-B25A-C76D93D006FC}" srcOrd="1" destOrd="0" presId="urn:microsoft.com/office/officeart/2005/8/layout/chevron1"/>
    <dgm:cxn modelId="{50B05C23-20EF-45BA-A7D4-40B266B6B426}" type="presParOf" srcId="{C1BC16F4-9FEA-43A2-A057-A59C21EC6F7B}" destId="{EAA01B31-2A84-44FF-8A30-E8DE31A24C5E}" srcOrd="2" destOrd="0" presId="urn:microsoft.com/office/officeart/2005/8/layout/chevron1"/>
    <dgm:cxn modelId="{32B680FF-B8D4-4564-AB51-C41C81888ECB}" type="presParOf" srcId="{C1BC16F4-9FEA-43A2-A057-A59C21EC6F7B}" destId="{F38B9848-CDA8-4EF9-B588-10E0206326C4}" srcOrd="3" destOrd="0" presId="urn:microsoft.com/office/officeart/2005/8/layout/chevron1"/>
    <dgm:cxn modelId="{DF1AB9E0-8B46-4369-8BBA-25F8AD3A825B}" type="presParOf" srcId="{C1BC16F4-9FEA-43A2-A057-A59C21EC6F7B}" destId="{EF890D4F-69AD-4494-8E26-222ACACFDC62}" srcOrd="4" destOrd="0" presId="urn:microsoft.com/office/officeart/2005/8/layout/chevron1"/>
    <dgm:cxn modelId="{6D008BC0-EC4C-4106-842E-F2AAD2DCE50E}" type="presParOf" srcId="{C1BC16F4-9FEA-43A2-A057-A59C21EC6F7B}" destId="{A987E583-055C-4ADA-AAC2-A53F485930AF}" srcOrd="5" destOrd="0" presId="urn:microsoft.com/office/officeart/2005/8/layout/chevron1"/>
    <dgm:cxn modelId="{36841954-4552-474E-A071-A2AD1F41AA87}" type="presParOf" srcId="{C1BC16F4-9FEA-43A2-A057-A59C21EC6F7B}" destId="{AE5A2808-3427-4ED3-A894-55FF771DCD0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1B6C367-6F80-4824-B2D4-3AE7DE5DCEE4}" type="doc">
      <dgm:prSet loTypeId="urn:microsoft.com/office/officeart/2005/8/layout/process1" loCatId="process" qsTypeId="urn:microsoft.com/office/officeart/2005/8/quickstyle/simple1" qsCatId="simple" csTypeId="urn:microsoft.com/office/officeart/2005/8/colors/accent1_2" csCatId="accent1" phldr="1"/>
      <dgm:spPr/>
    </dgm:pt>
    <dgm:pt modelId="{2A880EE1-DAE3-4A47-891C-4A3B331C279E}">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Inputs</a:t>
          </a:r>
        </a:p>
      </dgm:t>
    </dgm:pt>
    <dgm:pt modelId="{BEE88D0E-3F01-447D-B154-9DFF1CCEB6A7}" type="parTrans" cxnId="{7642B715-648B-4EDE-ACAF-B851F402A963}">
      <dgm:prSet/>
      <dgm:spPr/>
      <dgm:t>
        <a:bodyPr/>
        <a:lstStyle/>
        <a:p>
          <a:endParaRPr lang="en-US"/>
        </a:p>
      </dgm:t>
    </dgm:pt>
    <dgm:pt modelId="{68E701CB-CF4E-4577-A915-2C9AA8F1966C}" type="sibTrans" cxnId="{7642B715-648B-4EDE-ACAF-B851F402A963}">
      <dgm:prSet/>
      <dgm:spPr>
        <a:solidFill>
          <a:srgbClr val="0096D6"/>
        </a:solidFill>
      </dgm:spPr>
      <dgm:t>
        <a:bodyPr/>
        <a:lstStyle/>
        <a:p>
          <a:endParaRPr lang="en-US"/>
        </a:p>
      </dgm:t>
    </dgm:pt>
    <dgm:pt modelId="{6D8462E9-45C4-4ECE-AF46-1E510D5B109B}">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Outputs</a:t>
          </a:r>
        </a:p>
      </dgm:t>
    </dgm:pt>
    <dgm:pt modelId="{315D49E2-6B08-4C81-8390-66424248884F}" type="parTrans" cxnId="{06F3EA6A-8A9E-4E85-88D1-BFB646C912B2}">
      <dgm:prSet/>
      <dgm:spPr/>
      <dgm:t>
        <a:bodyPr/>
        <a:lstStyle/>
        <a:p>
          <a:endParaRPr lang="en-US"/>
        </a:p>
      </dgm:t>
    </dgm:pt>
    <dgm:pt modelId="{2C119DA7-A1E1-4F48-BB9F-FD440641C445}" type="sibTrans" cxnId="{06F3EA6A-8A9E-4E85-88D1-BFB646C912B2}">
      <dgm:prSet/>
      <dgm:spPr>
        <a:solidFill>
          <a:srgbClr val="0096D6"/>
        </a:solidFill>
      </dgm:spPr>
      <dgm:t>
        <a:bodyPr/>
        <a:lstStyle/>
        <a:p>
          <a:endParaRPr lang="en-US"/>
        </a:p>
      </dgm:t>
    </dgm:pt>
    <dgm:pt modelId="{B86BBD80-A899-48BC-ADA9-DC607B9F62B5}">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Outcomes – Impact</a:t>
          </a:r>
        </a:p>
      </dgm:t>
    </dgm:pt>
    <dgm:pt modelId="{8CE4992A-9F5D-4D4E-AEA8-84DBD221BA66}" type="parTrans" cxnId="{FFF28BA0-A261-4E86-AB9D-7B2FEFAB4959}">
      <dgm:prSet/>
      <dgm:spPr/>
      <dgm:t>
        <a:bodyPr/>
        <a:lstStyle/>
        <a:p>
          <a:endParaRPr lang="en-US"/>
        </a:p>
      </dgm:t>
    </dgm:pt>
    <dgm:pt modelId="{F1A50EEF-93ED-4626-824E-0AAE7AE49C70}" type="sibTrans" cxnId="{FFF28BA0-A261-4E86-AB9D-7B2FEFAB4959}">
      <dgm:prSet/>
      <dgm:spPr/>
      <dgm:t>
        <a:bodyPr/>
        <a:lstStyle/>
        <a:p>
          <a:endParaRPr lang="en-US"/>
        </a:p>
      </dgm:t>
    </dgm:pt>
    <dgm:pt modelId="{C2EC17C0-9478-4338-AECC-20F46223FE3C}" type="pres">
      <dgm:prSet presAssocID="{B1B6C367-6F80-4824-B2D4-3AE7DE5DCEE4}" presName="Name0" presStyleCnt="0">
        <dgm:presLayoutVars>
          <dgm:dir/>
          <dgm:resizeHandles val="exact"/>
        </dgm:presLayoutVars>
      </dgm:prSet>
      <dgm:spPr/>
    </dgm:pt>
    <dgm:pt modelId="{933EE5D4-CEB5-4E25-9E72-1AE959D535B6}" type="pres">
      <dgm:prSet presAssocID="{2A880EE1-DAE3-4A47-891C-4A3B331C279E}" presName="node" presStyleLbl="node1" presStyleIdx="0" presStyleCnt="3">
        <dgm:presLayoutVars>
          <dgm:bulletEnabled val="1"/>
        </dgm:presLayoutVars>
      </dgm:prSet>
      <dgm:spPr/>
    </dgm:pt>
    <dgm:pt modelId="{04B2E0EA-1887-4C1E-B3F3-60E6C5A94C07}" type="pres">
      <dgm:prSet presAssocID="{68E701CB-CF4E-4577-A915-2C9AA8F1966C}" presName="sibTrans" presStyleLbl="sibTrans2D1" presStyleIdx="0" presStyleCnt="2"/>
      <dgm:spPr/>
    </dgm:pt>
    <dgm:pt modelId="{2ACF078B-6BBB-44B1-A098-B8EEC3B40663}" type="pres">
      <dgm:prSet presAssocID="{68E701CB-CF4E-4577-A915-2C9AA8F1966C}" presName="connectorText" presStyleLbl="sibTrans2D1" presStyleIdx="0" presStyleCnt="2"/>
      <dgm:spPr/>
    </dgm:pt>
    <dgm:pt modelId="{CA14012D-B16D-4B30-B4C3-AD489EA8262D}" type="pres">
      <dgm:prSet presAssocID="{6D8462E9-45C4-4ECE-AF46-1E510D5B109B}" presName="node" presStyleLbl="node1" presStyleIdx="1" presStyleCnt="3">
        <dgm:presLayoutVars>
          <dgm:bulletEnabled val="1"/>
        </dgm:presLayoutVars>
      </dgm:prSet>
      <dgm:spPr/>
    </dgm:pt>
    <dgm:pt modelId="{3B082071-835F-4BFE-85CC-39E521FFB112}" type="pres">
      <dgm:prSet presAssocID="{2C119DA7-A1E1-4F48-BB9F-FD440641C445}" presName="sibTrans" presStyleLbl="sibTrans2D1" presStyleIdx="1" presStyleCnt="2"/>
      <dgm:spPr/>
    </dgm:pt>
    <dgm:pt modelId="{CCB80F3D-0D85-4C62-B92D-1DC4B4B669FA}" type="pres">
      <dgm:prSet presAssocID="{2C119DA7-A1E1-4F48-BB9F-FD440641C445}" presName="connectorText" presStyleLbl="sibTrans2D1" presStyleIdx="1" presStyleCnt="2"/>
      <dgm:spPr/>
    </dgm:pt>
    <dgm:pt modelId="{9111C174-F821-4D45-B23C-54B48033CC80}" type="pres">
      <dgm:prSet presAssocID="{B86BBD80-A899-48BC-ADA9-DC607B9F62B5}" presName="node" presStyleLbl="node1" presStyleIdx="2" presStyleCnt="3">
        <dgm:presLayoutVars>
          <dgm:bulletEnabled val="1"/>
        </dgm:presLayoutVars>
      </dgm:prSet>
      <dgm:spPr/>
    </dgm:pt>
  </dgm:ptLst>
  <dgm:cxnLst>
    <dgm:cxn modelId="{EF1AAC0C-878B-4627-9509-F2B581CD48D2}" type="presOf" srcId="{6D8462E9-45C4-4ECE-AF46-1E510D5B109B}" destId="{CA14012D-B16D-4B30-B4C3-AD489EA8262D}" srcOrd="0" destOrd="0" presId="urn:microsoft.com/office/officeart/2005/8/layout/process1"/>
    <dgm:cxn modelId="{7642B715-648B-4EDE-ACAF-B851F402A963}" srcId="{B1B6C367-6F80-4824-B2D4-3AE7DE5DCEE4}" destId="{2A880EE1-DAE3-4A47-891C-4A3B331C279E}" srcOrd="0" destOrd="0" parTransId="{BEE88D0E-3F01-447D-B154-9DFF1CCEB6A7}" sibTransId="{68E701CB-CF4E-4577-A915-2C9AA8F1966C}"/>
    <dgm:cxn modelId="{06F3EA6A-8A9E-4E85-88D1-BFB646C912B2}" srcId="{B1B6C367-6F80-4824-B2D4-3AE7DE5DCEE4}" destId="{6D8462E9-45C4-4ECE-AF46-1E510D5B109B}" srcOrd="1" destOrd="0" parTransId="{315D49E2-6B08-4C81-8390-66424248884F}" sibTransId="{2C119DA7-A1E1-4F48-BB9F-FD440641C445}"/>
    <dgm:cxn modelId="{E714BC6B-133A-4006-830B-F3D6A46CA32C}" type="presOf" srcId="{2A880EE1-DAE3-4A47-891C-4A3B331C279E}" destId="{933EE5D4-CEB5-4E25-9E72-1AE959D535B6}" srcOrd="0" destOrd="0" presId="urn:microsoft.com/office/officeart/2005/8/layout/process1"/>
    <dgm:cxn modelId="{FA7AD67D-7F2E-48C6-91C6-30C10C3C9254}" type="presOf" srcId="{B1B6C367-6F80-4824-B2D4-3AE7DE5DCEE4}" destId="{C2EC17C0-9478-4338-AECC-20F46223FE3C}" srcOrd="0" destOrd="0" presId="urn:microsoft.com/office/officeart/2005/8/layout/process1"/>
    <dgm:cxn modelId="{C21FB880-7725-403F-B82C-9E1FE066C2D6}" type="presOf" srcId="{68E701CB-CF4E-4577-A915-2C9AA8F1966C}" destId="{2ACF078B-6BBB-44B1-A098-B8EEC3B40663}" srcOrd="1" destOrd="0" presId="urn:microsoft.com/office/officeart/2005/8/layout/process1"/>
    <dgm:cxn modelId="{6FF9499C-76E2-4600-93F3-BCCC7F47205B}" type="presOf" srcId="{2C119DA7-A1E1-4F48-BB9F-FD440641C445}" destId="{CCB80F3D-0D85-4C62-B92D-1DC4B4B669FA}" srcOrd="1" destOrd="0" presId="urn:microsoft.com/office/officeart/2005/8/layout/process1"/>
    <dgm:cxn modelId="{FFF28BA0-A261-4E86-AB9D-7B2FEFAB4959}" srcId="{B1B6C367-6F80-4824-B2D4-3AE7DE5DCEE4}" destId="{B86BBD80-A899-48BC-ADA9-DC607B9F62B5}" srcOrd="2" destOrd="0" parTransId="{8CE4992A-9F5D-4D4E-AEA8-84DBD221BA66}" sibTransId="{F1A50EEF-93ED-4626-824E-0AAE7AE49C70}"/>
    <dgm:cxn modelId="{4006D6A4-D55A-4B40-BB8B-FCA42B1CD7A3}" type="presOf" srcId="{2C119DA7-A1E1-4F48-BB9F-FD440641C445}" destId="{3B082071-835F-4BFE-85CC-39E521FFB112}" srcOrd="0" destOrd="0" presId="urn:microsoft.com/office/officeart/2005/8/layout/process1"/>
    <dgm:cxn modelId="{6A2EBCBD-BBEE-4D6C-AB80-0B5A7862D742}" type="presOf" srcId="{68E701CB-CF4E-4577-A915-2C9AA8F1966C}" destId="{04B2E0EA-1887-4C1E-B3F3-60E6C5A94C07}" srcOrd="0" destOrd="0" presId="urn:microsoft.com/office/officeart/2005/8/layout/process1"/>
    <dgm:cxn modelId="{0F136BC4-38F9-4C56-AB53-FFD1DDB53638}" type="presOf" srcId="{B86BBD80-A899-48BC-ADA9-DC607B9F62B5}" destId="{9111C174-F821-4D45-B23C-54B48033CC80}" srcOrd="0" destOrd="0" presId="urn:microsoft.com/office/officeart/2005/8/layout/process1"/>
    <dgm:cxn modelId="{21A0973A-8161-4437-8414-CF108F555CD7}" type="presParOf" srcId="{C2EC17C0-9478-4338-AECC-20F46223FE3C}" destId="{933EE5D4-CEB5-4E25-9E72-1AE959D535B6}" srcOrd="0" destOrd="0" presId="urn:microsoft.com/office/officeart/2005/8/layout/process1"/>
    <dgm:cxn modelId="{3742DFEA-6287-4AAB-B96F-58BD84004A30}" type="presParOf" srcId="{C2EC17C0-9478-4338-AECC-20F46223FE3C}" destId="{04B2E0EA-1887-4C1E-B3F3-60E6C5A94C07}" srcOrd="1" destOrd="0" presId="urn:microsoft.com/office/officeart/2005/8/layout/process1"/>
    <dgm:cxn modelId="{A80512EE-D85F-406D-A274-8F39D82E3DA8}" type="presParOf" srcId="{04B2E0EA-1887-4C1E-B3F3-60E6C5A94C07}" destId="{2ACF078B-6BBB-44B1-A098-B8EEC3B40663}" srcOrd="0" destOrd="0" presId="urn:microsoft.com/office/officeart/2005/8/layout/process1"/>
    <dgm:cxn modelId="{2733DC17-5F06-4E1F-8B71-1BD855C5277F}" type="presParOf" srcId="{C2EC17C0-9478-4338-AECC-20F46223FE3C}" destId="{CA14012D-B16D-4B30-B4C3-AD489EA8262D}" srcOrd="2" destOrd="0" presId="urn:microsoft.com/office/officeart/2005/8/layout/process1"/>
    <dgm:cxn modelId="{12F240C8-C310-4374-BCF1-B3FBCE09CCBA}" type="presParOf" srcId="{C2EC17C0-9478-4338-AECC-20F46223FE3C}" destId="{3B082071-835F-4BFE-85CC-39E521FFB112}" srcOrd="3" destOrd="0" presId="urn:microsoft.com/office/officeart/2005/8/layout/process1"/>
    <dgm:cxn modelId="{31311F4A-9501-4CEE-94D2-6D75A35AAD64}" type="presParOf" srcId="{3B082071-835F-4BFE-85CC-39E521FFB112}" destId="{CCB80F3D-0D85-4C62-B92D-1DC4B4B669FA}" srcOrd="0" destOrd="0" presId="urn:microsoft.com/office/officeart/2005/8/layout/process1"/>
    <dgm:cxn modelId="{118AB6DA-B491-4D16-B4A8-6A57A4A3DC17}" type="presParOf" srcId="{C2EC17C0-9478-4338-AECC-20F46223FE3C}" destId="{9111C174-F821-4D45-B23C-54B48033CC8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F08527-C2C0-4C91-8722-C2395056E67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1055898-90B3-4013-9BBD-9A8870B68C42}">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Activities</a:t>
          </a:r>
        </a:p>
      </dgm:t>
    </dgm:pt>
    <dgm:pt modelId="{ADC58A01-EE75-49D3-92AF-85FC0AAE10EF}" type="parTrans" cxnId="{0C3F9ABC-3A40-4AA7-BBD1-13C8F0F1287E}">
      <dgm:prSet/>
      <dgm:spPr/>
      <dgm:t>
        <a:bodyPr/>
        <a:lstStyle/>
        <a:p>
          <a:endParaRPr lang="en-US"/>
        </a:p>
      </dgm:t>
    </dgm:pt>
    <dgm:pt modelId="{DF451AE4-7D8E-4273-90B5-35487E420537}" type="sibTrans" cxnId="{0C3F9ABC-3A40-4AA7-BBD1-13C8F0F1287E}">
      <dgm:prSet/>
      <dgm:spPr/>
      <dgm:t>
        <a:bodyPr/>
        <a:lstStyle/>
        <a:p>
          <a:endParaRPr lang="en-US"/>
        </a:p>
      </dgm:t>
    </dgm:pt>
    <dgm:pt modelId="{296B51B9-EA13-49DC-A2E3-B920C20D600F}">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Participation</a:t>
          </a:r>
        </a:p>
      </dgm:t>
    </dgm:pt>
    <dgm:pt modelId="{70A6EABA-C6A5-451B-A54E-4C744FF860C5}" type="parTrans" cxnId="{362CF6A3-2F06-44BD-987B-18EFBC94398D}">
      <dgm:prSet/>
      <dgm:spPr/>
      <dgm:t>
        <a:bodyPr/>
        <a:lstStyle/>
        <a:p>
          <a:endParaRPr lang="en-US"/>
        </a:p>
      </dgm:t>
    </dgm:pt>
    <dgm:pt modelId="{775516FD-E2ED-4FC7-AB2B-A31031483758}" type="sibTrans" cxnId="{362CF6A3-2F06-44BD-987B-18EFBC94398D}">
      <dgm:prSet/>
      <dgm:spPr/>
      <dgm:t>
        <a:bodyPr/>
        <a:lstStyle/>
        <a:p>
          <a:endParaRPr lang="en-US"/>
        </a:p>
      </dgm:t>
    </dgm:pt>
    <dgm:pt modelId="{E531B8E3-38CE-4C96-9648-F69BA17FB872}" type="pres">
      <dgm:prSet presAssocID="{ACF08527-C2C0-4C91-8722-C2395056E673}" presName="diagram" presStyleCnt="0">
        <dgm:presLayoutVars>
          <dgm:dir/>
          <dgm:resizeHandles val="exact"/>
        </dgm:presLayoutVars>
      </dgm:prSet>
      <dgm:spPr/>
    </dgm:pt>
    <dgm:pt modelId="{649FE061-24B8-4B76-A83A-1FE520A29D77}" type="pres">
      <dgm:prSet presAssocID="{C1055898-90B3-4013-9BBD-9A8870B68C42}" presName="node" presStyleLbl="node1" presStyleIdx="0" presStyleCnt="2" custScaleX="130029">
        <dgm:presLayoutVars>
          <dgm:bulletEnabled val="1"/>
        </dgm:presLayoutVars>
      </dgm:prSet>
      <dgm:spPr/>
    </dgm:pt>
    <dgm:pt modelId="{D562022E-D69A-4046-B0B1-870AB32339F9}" type="pres">
      <dgm:prSet presAssocID="{DF451AE4-7D8E-4273-90B5-35487E420537}" presName="sibTrans" presStyleCnt="0"/>
      <dgm:spPr/>
    </dgm:pt>
    <dgm:pt modelId="{56CF8A57-03EC-4D89-9D32-36C59BC06FC4}" type="pres">
      <dgm:prSet presAssocID="{296B51B9-EA13-49DC-A2E3-B920C20D600F}" presName="node" presStyleLbl="node1" presStyleIdx="1" presStyleCnt="2" custScaleX="131055" custScaleY="100123">
        <dgm:presLayoutVars>
          <dgm:bulletEnabled val="1"/>
        </dgm:presLayoutVars>
      </dgm:prSet>
      <dgm:spPr/>
    </dgm:pt>
  </dgm:ptLst>
  <dgm:cxnLst>
    <dgm:cxn modelId="{02BF8C5B-A1E9-441B-B307-36B4559C8F28}" type="presOf" srcId="{ACF08527-C2C0-4C91-8722-C2395056E673}" destId="{E531B8E3-38CE-4C96-9648-F69BA17FB872}" srcOrd="0" destOrd="0" presId="urn:microsoft.com/office/officeart/2005/8/layout/default"/>
    <dgm:cxn modelId="{14546241-923C-4763-B492-49B7B768E83A}" type="presOf" srcId="{C1055898-90B3-4013-9BBD-9A8870B68C42}" destId="{649FE061-24B8-4B76-A83A-1FE520A29D77}" srcOrd="0" destOrd="0" presId="urn:microsoft.com/office/officeart/2005/8/layout/default"/>
    <dgm:cxn modelId="{362CF6A3-2F06-44BD-987B-18EFBC94398D}" srcId="{ACF08527-C2C0-4C91-8722-C2395056E673}" destId="{296B51B9-EA13-49DC-A2E3-B920C20D600F}" srcOrd="1" destOrd="0" parTransId="{70A6EABA-C6A5-451B-A54E-4C744FF860C5}" sibTransId="{775516FD-E2ED-4FC7-AB2B-A31031483758}"/>
    <dgm:cxn modelId="{4FECF2AE-E8AA-42DB-883F-F6F235A780C3}" type="presOf" srcId="{296B51B9-EA13-49DC-A2E3-B920C20D600F}" destId="{56CF8A57-03EC-4D89-9D32-36C59BC06FC4}" srcOrd="0" destOrd="0" presId="urn:microsoft.com/office/officeart/2005/8/layout/default"/>
    <dgm:cxn modelId="{0C3F9ABC-3A40-4AA7-BBD1-13C8F0F1287E}" srcId="{ACF08527-C2C0-4C91-8722-C2395056E673}" destId="{C1055898-90B3-4013-9BBD-9A8870B68C42}" srcOrd="0" destOrd="0" parTransId="{ADC58A01-EE75-49D3-92AF-85FC0AAE10EF}" sibTransId="{DF451AE4-7D8E-4273-90B5-35487E420537}"/>
    <dgm:cxn modelId="{117C0565-D833-4AD6-9DAC-20D69CD509F6}" type="presParOf" srcId="{E531B8E3-38CE-4C96-9648-F69BA17FB872}" destId="{649FE061-24B8-4B76-A83A-1FE520A29D77}" srcOrd="0" destOrd="0" presId="urn:microsoft.com/office/officeart/2005/8/layout/default"/>
    <dgm:cxn modelId="{B92409C3-D421-44B6-B765-EEF43343F58B}" type="presParOf" srcId="{E531B8E3-38CE-4C96-9648-F69BA17FB872}" destId="{D562022E-D69A-4046-B0B1-870AB32339F9}" srcOrd="1" destOrd="0" presId="urn:microsoft.com/office/officeart/2005/8/layout/default"/>
    <dgm:cxn modelId="{E3C42018-06B8-49F5-8CD4-BEF947338431}" type="presParOf" srcId="{E531B8E3-38CE-4C96-9648-F69BA17FB872}" destId="{56CF8A57-03EC-4D89-9D32-36C59BC06FC4}"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F08527-C2C0-4C91-8722-C2395056E67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1055898-90B3-4013-9BBD-9A8870B68C42}">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Short</a:t>
          </a:r>
        </a:p>
      </dgm:t>
    </dgm:pt>
    <dgm:pt modelId="{ADC58A01-EE75-49D3-92AF-85FC0AAE10EF}" type="parTrans" cxnId="{0C3F9ABC-3A40-4AA7-BBD1-13C8F0F1287E}">
      <dgm:prSet/>
      <dgm:spPr/>
      <dgm:t>
        <a:bodyPr/>
        <a:lstStyle/>
        <a:p>
          <a:endParaRPr lang="en-US"/>
        </a:p>
      </dgm:t>
    </dgm:pt>
    <dgm:pt modelId="{DF451AE4-7D8E-4273-90B5-35487E420537}" type="sibTrans" cxnId="{0C3F9ABC-3A40-4AA7-BBD1-13C8F0F1287E}">
      <dgm:prSet/>
      <dgm:spPr/>
      <dgm:t>
        <a:bodyPr/>
        <a:lstStyle/>
        <a:p>
          <a:endParaRPr lang="en-US"/>
        </a:p>
      </dgm:t>
    </dgm:pt>
    <dgm:pt modelId="{296B51B9-EA13-49DC-A2E3-B920C20D600F}">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Medium</a:t>
          </a:r>
        </a:p>
      </dgm:t>
    </dgm:pt>
    <dgm:pt modelId="{70A6EABA-C6A5-451B-A54E-4C744FF860C5}" type="parTrans" cxnId="{362CF6A3-2F06-44BD-987B-18EFBC94398D}">
      <dgm:prSet/>
      <dgm:spPr/>
      <dgm:t>
        <a:bodyPr/>
        <a:lstStyle/>
        <a:p>
          <a:endParaRPr lang="en-US"/>
        </a:p>
      </dgm:t>
    </dgm:pt>
    <dgm:pt modelId="{775516FD-E2ED-4FC7-AB2B-A31031483758}" type="sibTrans" cxnId="{362CF6A3-2F06-44BD-987B-18EFBC94398D}">
      <dgm:prSet/>
      <dgm:spPr/>
      <dgm:t>
        <a:bodyPr/>
        <a:lstStyle/>
        <a:p>
          <a:endParaRPr lang="en-US"/>
        </a:p>
      </dgm:t>
    </dgm:pt>
    <dgm:pt modelId="{156430C4-300F-4F21-8128-40C8A01100D0}">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Long</a:t>
          </a:r>
        </a:p>
      </dgm:t>
    </dgm:pt>
    <dgm:pt modelId="{47485494-DE2A-4807-806D-81D9106EB405}" type="parTrans" cxnId="{701C7DBE-7080-41EA-8195-AF5BF191509F}">
      <dgm:prSet/>
      <dgm:spPr/>
      <dgm:t>
        <a:bodyPr/>
        <a:lstStyle/>
        <a:p>
          <a:endParaRPr lang="en-US"/>
        </a:p>
      </dgm:t>
    </dgm:pt>
    <dgm:pt modelId="{C49C95C1-C7A6-4B9E-9D04-1739A10F681E}" type="sibTrans" cxnId="{701C7DBE-7080-41EA-8195-AF5BF191509F}">
      <dgm:prSet/>
      <dgm:spPr/>
      <dgm:t>
        <a:bodyPr/>
        <a:lstStyle/>
        <a:p>
          <a:endParaRPr lang="en-US"/>
        </a:p>
      </dgm:t>
    </dgm:pt>
    <dgm:pt modelId="{E531B8E3-38CE-4C96-9648-F69BA17FB872}" type="pres">
      <dgm:prSet presAssocID="{ACF08527-C2C0-4C91-8722-C2395056E673}" presName="diagram" presStyleCnt="0">
        <dgm:presLayoutVars>
          <dgm:dir/>
          <dgm:resizeHandles val="exact"/>
        </dgm:presLayoutVars>
      </dgm:prSet>
      <dgm:spPr/>
    </dgm:pt>
    <dgm:pt modelId="{649FE061-24B8-4B76-A83A-1FE520A29D77}" type="pres">
      <dgm:prSet presAssocID="{C1055898-90B3-4013-9BBD-9A8870B68C42}" presName="node" presStyleLbl="node1" presStyleIdx="0" presStyleCnt="3" custScaleY="110898">
        <dgm:presLayoutVars>
          <dgm:bulletEnabled val="1"/>
        </dgm:presLayoutVars>
      </dgm:prSet>
      <dgm:spPr/>
    </dgm:pt>
    <dgm:pt modelId="{D562022E-D69A-4046-B0B1-870AB32339F9}" type="pres">
      <dgm:prSet presAssocID="{DF451AE4-7D8E-4273-90B5-35487E420537}" presName="sibTrans" presStyleCnt="0"/>
      <dgm:spPr/>
    </dgm:pt>
    <dgm:pt modelId="{56CF8A57-03EC-4D89-9D32-36C59BC06FC4}" type="pres">
      <dgm:prSet presAssocID="{296B51B9-EA13-49DC-A2E3-B920C20D600F}" presName="node" presStyleLbl="node1" presStyleIdx="1" presStyleCnt="3" custScaleY="110898">
        <dgm:presLayoutVars>
          <dgm:bulletEnabled val="1"/>
        </dgm:presLayoutVars>
      </dgm:prSet>
      <dgm:spPr/>
    </dgm:pt>
    <dgm:pt modelId="{A97D6505-0A4C-41CD-8B9F-0B552C6BB348}" type="pres">
      <dgm:prSet presAssocID="{775516FD-E2ED-4FC7-AB2B-A31031483758}" presName="sibTrans" presStyleCnt="0"/>
      <dgm:spPr/>
    </dgm:pt>
    <dgm:pt modelId="{28A2267F-86C3-4CB9-A1D0-B67446B1BDC6}" type="pres">
      <dgm:prSet presAssocID="{156430C4-300F-4F21-8128-40C8A01100D0}" presName="node" presStyleLbl="node1" presStyleIdx="2" presStyleCnt="3" custScaleY="110898">
        <dgm:presLayoutVars>
          <dgm:bulletEnabled val="1"/>
        </dgm:presLayoutVars>
      </dgm:prSet>
      <dgm:spPr/>
    </dgm:pt>
  </dgm:ptLst>
  <dgm:cxnLst>
    <dgm:cxn modelId="{E9840B2D-3E9E-42FC-AAA8-8F4FFC44686C}" type="presOf" srcId="{C1055898-90B3-4013-9BBD-9A8870B68C42}" destId="{649FE061-24B8-4B76-A83A-1FE520A29D77}" srcOrd="0" destOrd="0" presId="urn:microsoft.com/office/officeart/2005/8/layout/default"/>
    <dgm:cxn modelId="{10B49E77-B3CA-4562-A4D0-6D3BF8552761}" type="presOf" srcId="{ACF08527-C2C0-4C91-8722-C2395056E673}" destId="{E531B8E3-38CE-4C96-9648-F69BA17FB872}" srcOrd="0" destOrd="0" presId="urn:microsoft.com/office/officeart/2005/8/layout/default"/>
    <dgm:cxn modelId="{149B487B-7DFC-4EF6-AE2A-AE70EE478661}" type="presOf" srcId="{296B51B9-EA13-49DC-A2E3-B920C20D600F}" destId="{56CF8A57-03EC-4D89-9D32-36C59BC06FC4}" srcOrd="0" destOrd="0" presId="urn:microsoft.com/office/officeart/2005/8/layout/default"/>
    <dgm:cxn modelId="{EAFB9F92-8BB1-486A-BFD6-220C1F4FFE9C}" type="presOf" srcId="{156430C4-300F-4F21-8128-40C8A01100D0}" destId="{28A2267F-86C3-4CB9-A1D0-B67446B1BDC6}" srcOrd="0" destOrd="0" presId="urn:microsoft.com/office/officeart/2005/8/layout/default"/>
    <dgm:cxn modelId="{362CF6A3-2F06-44BD-987B-18EFBC94398D}" srcId="{ACF08527-C2C0-4C91-8722-C2395056E673}" destId="{296B51B9-EA13-49DC-A2E3-B920C20D600F}" srcOrd="1" destOrd="0" parTransId="{70A6EABA-C6A5-451B-A54E-4C744FF860C5}" sibTransId="{775516FD-E2ED-4FC7-AB2B-A31031483758}"/>
    <dgm:cxn modelId="{0C3F9ABC-3A40-4AA7-BBD1-13C8F0F1287E}" srcId="{ACF08527-C2C0-4C91-8722-C2395056E673}" destId="{C1055898-90B3-4013-9BBD-9A8870B68C42}" srcOrd="0" destOrd="0" parTransId="{ADC58A01-EE75-49D3-92AF-85FC0AAE10EF}" sibTransId="{DF451AE4-7D8E-4273-90B5-35487E420537}"/>
    <dgm:cxn modelId="{701C7DBE-7080-41EA-8195-AF5BF191509F}" srcId="{ACF08527-C2C0-4C91-8722-C2395056E673}" destId="{156430C4-300F-4F21-8128-40C8A01100D0}" srcOrd="2" destOrd="0" parTransId="{47485494-DE2A-4807-806D-81D9106EB405}" sibTransId="{C49C95C1-C7A6-4B9E-9D04-1739A10F681E}"/>
    <dgm:cxn modelId="{08AC6130-91CE-42FC-8EB2-BD131958B924}" type="presParOf" srcId="{E531B8E3-38CE-4C96-9648-F69BA17FB872}" destId="{649FE061-24B8-4B76-A83A-1FE520A29D77}" srcOrd="0" destOrd="0" presId="urn:microsoft.com/office/officeart/2005/8/layout/default"/>
    <dgm:cxn modelId="{EDBA6986-C98B-4455-B78C-B342DD9F7CD0}" type="presParOf" srcId="{E531B8E3-38CE-4C96-9648-F69BA17FB872}" destId="{D562022E-D69A-4046-B0B1-870AB32339F9}" srcOrd="1" destOrd="0" presId="urn:microsoft.com/office/officeart/2005/8/layout/default"/>
    <dgm:cxn modelId="{35594E1C-126F-4DA0-A3DB-14D1D8407F76}" type="presParOf" srcId="{E531B8E3-38CE-4C96-9648-F69BA17FB872}" destId="{56CF8A57-03EC-4D89-9D32-36C59BC06FC4}" srcOrd="2" destOrd="0" presId="urn:microsoft.com/office/officeart/2005/8/layout/default"/>
    <dgm:cxn modelId="{31DE68C1-9EE1-4511-AD16-C21D5854B9A2}" type="presParOf" srcId="{E531B8E3-38CE-4C96-9648-F69BA17FB872}" destId="{A97D6505-0A4C-41CD-8B9F-0B552C6BB348}" srcOrd="3" destOrd="0" presId="urn:microsoft.com/office/officeart/2005/8/layout/default"/>
    <dgm:cxn modelId="{C3E2E497-F96A-4FEA-972A-E2AE616E15BC}" type="presParOf" srcId="{E531B8E3-38CE-4C96-9648-F69BA17FB872}" destId="{28A2267F-86C3-4CB9-A1D0-B67446B1BDC6}" srcOrd="4"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1B6C367-6F80-4824-B2D4-3AE7DE5DCEE4}" type="doc">
      <dgm:prSet loTypeId="urn:microsoft.com/office/officeart/2005/8/layout/process1" loCatId="process" qsTypeId="urn:microsoft.com/office/officeart/2005/8/quickstyle/simple1" qsCatId="simple" csTypeId="urn:microsoft.com/office/officeart/2005/8/colors/accent1_2" csCatId="accent1" phldr="1"/>
      <dgm:spPr/>
    </dgm:pt>
    <dgm:pt modelId="{2A880EE1-DAE3-4A47-891C-4A3B331C279E}">
      <dgm:prSet phldrT="[Text]" custT="1"/>
      <dgm:spPr>
        <a:noFill/>
      </dgm:spPr>
      <dgm:t>
        <a:bodyPr/>
        <a:lstStyle/>
        <a:p>
          <a:r>
            <a:rPr lang="en-US" sz="2400" b="1" dirty="0">
              <a:solidFill>
                <a:srgbClr val="004065"/>
              </a:solidFill>
              <a:latin typeface="Verdana" panose="020B0604030504040204" pitchFamily="34" charset="0"/>
              <a:ea typeface="Verdana" panose="020B0604030504040204" pitchFamily="34" charset="0"/>
              <a:cs typeface="Verdana" panose="020B0604030504040204" pitchFamily="34" charset="0"/>
            </a:rPr>
            <a:t>IF</a:t>
          </a:r>
        </a:p>
      </dgm:t>
    </dgm:pt>
    <dgm:pt modelId="{BEE88D0E-3F01-447D-B154-9DFF1CCEB6A7}" type="parTrans" cxnId="{7642B715-648B-4EDE-ACAF-B851F402A963}">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68E701CB-CF4E-4577-A915-2C9AA8F1966C}" type="sibTrans" cxnId="{7642B715-648B-4EDE-ACAF-B851F402A963}">
      <dgm:prSet/>
      <dgm:spPr>
        <a:noFill/>
        <a:ln w="38100">
          <a:solidFill>
            <a:srgbClr val="004065"/>
          </a:solidFill>
          <a:prstDash val="sysDash"/>
        </a:ln>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6D8462E9-45C4-4ECE-AF46-1E510D5B109B}">
      <dgm:prSet phldrT="[Text]" custT="1"/>
      <dgm:spPr>
        <a:noFill/>
      </dgm:spPr>
      <dgm:t>
        <a:bodyPr/>
        <a:lstStyle/>
        <a:p>
          <a:r>
            <a:rPr lang="en-US" sz="2400" b="1" dirty="0">
              <a:solidFill>
                <a:srgbClr val="004065"/>
              </a:solidFill>
              <a:latin typeface="Verdana" panose="020B0604030504040204" pitchFamily="34" charset="0"/>
              <a:ea typeface="Verdana" panose="020B0604030504040204" pitchFamily="34" charset="0"/>
              <a:cs typeface="Verdana" panose="020B0604030504040204" pitchFamily="34" charset="0"/>
            </a:rPr>
            <a:t>THEN</a:t>
          </a:r>
        </a:p>
      </dgm:t>
    </dgm:pt>
    <dgm:pt modelId="{315D49E2-6B08-4C81-8390-66424248884F}" type="parTrans" cxnId="{06F3EA6A-8A9E-4E85-88D1-BFB646C912B2}">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2C119DA7-A1E1-4F48-BB9F-FD440641C445}" type="sibTrans" cxnId="{06F3EA6A-8A9E-4E85-88D1-BFB646C912B2}">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C2EC17C0-9478-4338-AECC-20F46223FE3C}" type="pres">
      <dgm:prSet presAssocID="{B1B6C367-6F80-4824-B2D4-3AE7DE5DCEE4}" presName="Name0" presStyleCnt="0">
        <dgm:presLayoutVars>
          <dgm:dir/>
          <dgm:resizeHandles val="exact"/>
        </dgm:presLayoutVars>
      </dgm:prSet>
      <dgm:spPr/>
    </dgm:pt>
    <dgm:pt modelId="{933EE5D4-CEB5-4E25-9E72-1AE959D535B6}" type="pres">
      <dgm:prSet presAssocID="{2A880EE1-DAE3-4A47-891C-4A3B331C279E}" presName="node" presStyleLbl="node1" presStyleIdx="0" presStyleCnt="2" custScaleX="15100" custScaleY="40496" custLinFactNeighborY="-3681">
        <dgm:presLayoutVars>
          <dgm:bulletEnabled val="1"/>
        </dgm:presLayoutVars>
      </dgm:prSet>
      <dgm:spPr/>
    </dgm:pt>
    <dgm:pt modelId="{04B2E0EA-1887-4C1E-B3F3-60E6C5A94C07}" type="pres">
      <dgm:prSet presAssocID="{68E701CB-CF4E-4577-A915-2C9AA8F1966C}" presName="sibTrans" presStyleLbl="sibTrans2D1" presStyleIdx="0" presStyleCnt="1" custScaleX="182425" custScaleY="45455"/>
      <dgm:spPr/>
    </dgm:pt>
    <dgm:pt modelId="{2ACF078B-6BBB-44B1-A098-B8EEC3B40663}" type="pres">
      <dgm:prSet presAssocID="{68E701CB-CF4E-4577-A915-2C9AA8F1966C}" presName="connectorText" presStyleLbl="sibTrans2D1" presStyleIdx="0" presStyleCnt="1"/>
      <dgm:spPr/>
    </dgm:pt>
    <dgm:pt modelId="{CA14012D-B16D-4B30-B4C3-AD489EA8262D}" type="pres">
      <dgm:prSet presAssocID="{6D8462E9-45C4-4ECE-AF46-1E510D5B109B}" presName="node" presStyleLbl="node1" presStyleIdx="1" presStyleCnt="2" custScaleX="29558" custScaleY="55556" custLinFactNeighborX="11805">
        <dgm:presLayoutVars>
          <dgm:bulletEnabled val="1"/>
        </dgm:presLayoutVars>
      </dgm:prSet>
      <dgm:spPr/>
    </dgm:pt>
  </dgm:ptLst>
  <dgm:cxnLst>
    <dgm:cxn modelId="{7642B715-648B-4EDE-ACAF-B851F402A963}" srcId="{B1B6C367-6F80-4824-B2D4-3AE7DE5DCEE4}" destId="{2A880EE1-DAE3-4A47-891C-4A3B331C279E}" srcOrd="0" destOrd="0" parTransId="{BEE88D0E-3F01-447D-B154-9DFF1CCEB6A7}" sibTransId="{68E701CB-CF4E-4577-A915-2C9AA8F1966C}"/>
    <dgm:cxn modelId="{502A0865-4301-4BA5-9BB6-49B6E42D225D}" type="presOf" srcId="{6D8462E9-45C4-4ECE-AF46-1E510D5B109B}" destId="{CA14012D-B16D-4B30-B4C3-AD489EA8262D}" srcOrd="0" destOrd="0" presId="urn:microsoft.com/office/officeart/2005/8/layout/process1"/>
    <dgm:cxn modelId="{06F3EA6A-8A9E-4E85-88D1-BFB646C912B2}" srcId="{B1B6C367-6F80-4824-B2D4-3AE7DE5DCEE4}" destId="{6D8462E9-45C4-4ECE-AF46-1E510D5B109B}" srcOrd="1" destOrd="0" parTransId="{315D49E2-6B08-4C81-8390-66424248884F}" sibTransId="{2C119DA7-A1E1-4F48-BB9F-FD440641C445}"/>
    <dgm:cxn modelId="{BA9ABDB4-EBEE-44CC-83AD-24916FF28F1B}" type="presOf" srcId="{68E701CB-CF4E-4577-A915-2C9AA8F1966C}" destId="{04B2E0EA-1887-4C1E-B3F3-60E6C5A94C07}" srcOrd="0" destOrd="0" presId="urn:microsoft.com/office/officeart/2005/8/layout/process1"/>
    <dgm:cxn modelId="{8CF1DACE-0098-4698-90DA-FE2FA44DD767}" type="presOf" srcId="{B1B6C367-6F80-4824-B2D4-3AE7DE5DCEE4}" destId="{C2EC17C0-9478-4338-AECC-20F46223FE3C}" srcOrd="0" destOrd="0" presId="urn:microsoft.com/office/officeart/2005/8/layout/process1"/>
    <dgm:cxn modelId="{AF3146D3-48F9-4466-B7F6-EC8D37B821BA}" type="presOf" srcId="{2A880EE1-DAE3-4A47-891C-4A3B331C279E}" destId="{933EE5D4-CEB5-4E25-9E72-1AE959D535B6}" srcOrd="0" destOrd="0" presId="urn:microsoft.com/office/officeart/2005/8/layout/process1"/>
    <dgm:cxn modelId="{156D5BEE-6AB4-482D-B170-1929D3641C4F}" type="presOf" srcId="{68E701CB-CF4E-4577-A915-2C9AA8F1966C}" destId="{2ACF078B-6BBB-44B1-A098-B8EEC3B40663}" srcOrd="1" destOrd="0" presId="urn:microsoft.com/office/officeart/2005/8/layout/process1"/>
    <dgm:cxn modelId="{918AEA1C-D7BB-4256-8D25-511BAC7E9B5D}" type="presParOf" srcId="{C2EC17C0-9478-4338-AECC-20F46223FE3C}" destId="{933EE5D4-CEB5-4E25-9E72-1AE959D535B6}" srcOrd="0" destOrd="0" presId="urn:microsoft.com/office/officeart/2005/8/layout/process1"/>
    <dgm:cxn modelId="{0503BD34-5FC9-4DCB-9D48-07BBC0E07710}" type="presParOf" srcId="{C2EC17C0-9478-4338-AECC-20F46223FE3C}" destId="{04B2E0EA-1887-4C1E-B3F3-60E6C5A94C07}" srcOrd="1" destOrd="0" presId="urn:microsoft.com/office/officeart/2005/8/layout/process1"/>
    <dgm:cxn modelId="{8EF2772F-5C33-4028-BF39-2701CCB05401}" type="presParOf" srcId="{04B2E0EA-1887-4C1E-B3F3-60E6C5A94C07}" destId="{2ACF078B-6BBB-44B1-A098-B8EEC3B40663}" srcOrd="0" destOrd="0" presId="urn:microsoft.com/office/officeart/2005/8/layout/process1"/>
    <dgm:cxn modelId="{E424C8D4-EDBB-440A-B808-D866DB8FB818}" type="presParOf" srcId="{C2EC17C0-9478-4338-AECC-20F46223FE3C}" destId="{CA14012D-B16D-4B30-B4C3-AD489EA8262D}" srcOrd="2"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1B6C367-6F80-4824-B2D4-3AE7DE5DCEE4}" type="doc">
      <dgm:prSet loTypeId="urn:microsoft.com/office/officeart/2005/8/layout/process1" loCatId="process" qsTypeId="urn:microsoft.com/office/officeart/2005/8/quickstyle/simple1" qsCatId="simple" csTypeId="urn:microsoft.com/office/officeart/2005/8/colors/accent1_2" csCatId="accent1" phldr="1"/>
      <dgm:spPr/>
    </dgm:pt>
    <dgm:pt modelId="{2A880EE1-DAE3-4A47-891C-4A3B331C279E}">
      <dgm:prSet phldrT="[Text]" custT="1"/>
      <dgm:spPr>
        <a:noFill/>
      </dgm:spPr>
      <dgm:t>
        <a:bodyPr/>
        <a:lstStyle/>
        <a:p>
          <a:r>
            <a:rPr lang="en-US" sz="2400" b="1" dirty="0">
              <a:solidFill>
                <a:srgbClr val="004065"/>
              </a:solidFill>
              <a:latin typeface="Verdana" panose="020B0604030504040204" pitchFamily="34" charset="0"/>
              <a:ea typeface="Verdana" panose="020B0604030504040204" pitchFamily="34" charset="0"/>
              <a:cs typeface="Verdana" panose="020B0604030504040204" pitchFamily="34" charset="0"/>
            </a:rPr>
            <a:t>IF</a:t>
          </a:r>
        </a:p>
      </dgm:t>
    </dgm:pt>
    <dgm:pt modelId="{BEE88D0E-3F01-447D-B154-9DFF1CCEB6A7}" type="parTrans" cxnId="{7642B715-648B-4EDE-ACAF-B851F402A963}">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68E701CB-CF4E-4577-A915-2C9AA8F1966C}" type="sibTrans" cxnId="{7642B715-648B-4EDE-ACAF-B851F402A963}">
      <dgm:prSet/>
      <dgm:spPr>
        <a:noFill/>
        <a:ln w="38100">
          <a:solidFill>
            <a:srgbClr val="004065"/>
          </a:solidFill>
          <a:prstDash val="sysDash"/>
        </a:ln>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6D8462E9-45C4-4ECE-AF46-1E510D5B109B}">
      <dgm:prSet phldrT="[Text]" custT="1"/>
      <dgm:spPr>
        <a:noFill/>
      </dgm:spPr>
      <dgm:t>
        <a:bodyPr/>
        <a:lstStyle/>
        <a:p>
          <a:r>
            <a:rPr lang="en-US" sz="2400" b="1" dirty="0">
              <a:solidFill>
                <a:srgbClr val="004065"/>
              </a:solidFill>
              <a:latin typeface="Verdana" panose="020B0604030504040204" pitchFamily="34" charset="0"/>
              <a:ea typeface="Verdana" panose="020B0604030504040204" pitchFamily="34" charset="0"/>
              <a:cs typeface="Verdana" panose="020B0604030504040204" pitchFamily="34" charset="0"/>
            </a:rPr>
            <a:t>THEN</a:t>
          </a:r>
        </a:p>
      </dgm:t>
    </dgm:pt>
    <dgm:pt modelId="{315D49E2-6B08-4C81-8390-66424248884F}" type="parTrans" cxnId="{06F3EA6A-8A9E-4E85-88D1-BFB646C912B2}">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2C119DA7-A1E1-4F48-BB9F-FD440641C445}" type="sibTrans" cxnId="{06F3EA6A-8A9E-4E85-88D1-BFB646C912B2}">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C2EC17C0-9478-4338-AECC-20F46223FE3C}" type="pres">
      <dgm:prSet presAssocID="{B1B6C367-6F80-4824-B2D4-3AE7DE5DCEE4}" presName="Name0" presStyleCnt="0">
        <dgm:presLayoutVars>
          <dgm:dir/>
          <dgm:resizeHandles val="exact"/>
        </dgm:presLayoutVars>
      </dgm:prSet>
      <dgm:spPr/>
    </dgm:pt>
    <dgm:pt modelId="{933EE5D4-CEB5-4E25-9E72-1AE959D535B6}" type="pres">
      <dgm:prSet presAssocID="{2A880EE1-DAE3-4A47-891C-4A3B331C279E}" presName="node" presStyleLbl="node1" presStyleIdx="0" presStyleCnt="2" custScaleX="15100" custScaleY="40496" custLinFactNeighborY="-3681">
        <dgm:presLayoutVars>
          <dgm:bulletEnabled val="1"/>
        </dgm:presLayoutVars>
      </dgm:prSet>
      <dgm:spPr/>
    </dgm:pt>
    <dgm:pt modelId="{04B2E0EA-1887-4C1E-B3F3-60E6C5A94C07}" type="pres">
      <dgm:prSet presAssocID="{68E701CB-CF4E-4577-A915-2C9AA8F1966C}" presName="sibTrans" presStyleLbl="sibTrans2D1" presStyleIdx="0" presStyleCnt="1" custScaleX="182425" custScaleY="45455"/>
      <dgm:spPr/>
    </dgm:pt>
    <dgm:pt modelId="{2ACF078B-6BBB-44B1-A098-B8EEC3B40663}" type="pres">
      <dgm:prSet presAssocID="{68E701CB-CF4E-4577-A915-2C9AA8F1966C}" presName="connectorText" presStyleLbl="sibTrans2D1" presStyleIdx="0" presStyleCnt="1"/>
      <dgm:spPr/>
    </dgm:pt>
    <dgm:pt modelId="{CA14012D-B16D-4B30-B4C3-AD489EA8262D}" type="pres">
      <dgm:prSet presAssocID="{6D8462E9-45C4-4ECE-AF46-1E510D5B109B}" presName="node" presStyleLbl="node1" presStyleIdx="1" presStyleCnt="2" custScaleX="28629" custScaleY="33334" custLinFactNeighborX="11805">
        <dgm:presLayoutVars>
          <dgm:bulletEnabled val="1"/>
        </dgm:presLayoutVars>
      </dgm:prSet>
      <dgm:spPr/>
    </dgm:pt>
  </dgm:ptLst>
  <dgm:cxnLst>
    <dgm:cxn modelId="{7642B715-648B-4EDE-ACAF-B851F402A963}" srcId="{B1B6C367-6F80-4824-B2D4-3AE7DE5DCEE4}" destId="{2A880EE1-DAE3-4A47-891C-4A3B331C279E}" srcOrd="0" destOrd="0" parTransId="{BEE88D0E-3F01-447D-B154-9DFF1CCEB6A7}" sibTransId="{68E701CB-CF4E-4577-A915-2C9AA8F1966C}"/>
    <dgm:cxn modelId="{DC215634-2FEF-462E-97F0-70E87C6EBEE7}" type="presOf" srcId="{68E701CB-CF4E-4577-A915-2C9AA8F1966C}" destId="{2ACF078B-6BBB-44B1-A098-B8EEC3B40663}" srcOrd="1" destOrd="0" presId="urn:microsoft.com/office/officeart/2005/8/layout/process1"/>
    <dgm:cxn modelId="{06F3EA6A-8A9E-4E85-88D1-BFB646C912B2}" srcId="{B1B6C367-6F80-4824-B2D4-3AE7DE5DCEE4}" destId="{6D8462E9-45C4-4ECE-AF46-1E510D5B109B}" srcOrd="1" destOrd="0" parTransId="{315D49E2-6B08-4C81-8390-66424248884F}" sibTransId="{2C119DA7-A1E1-4F48-BB9F-FD440641C445}"/>
    <dgm:cxn modelId="{D31D774B-0406-4742-91B4-0AEC615484CA}" type="presOf" srcId="{6D8462E9-45C4-4ECE-AF46-1E510D5B109B}" destId="{CA14012D-B16D-4B30-B4C3-AD489EA8262D}" srcOrd="0" destOrd="0" presId="urn:microsoft.com/office/officeart/2005/8/layout/process1"/>
    <dgm:cxn modelId="{99C25D84-D263-4E2A-ACB2-89DDC708A3DC}" type="presOf" srcId="{68E701CB-CF4E-4577-A915-2C9AA8F1966C}" destId="{04B2E0EA-1887-4C1E-B3F3-60E6C5A94C07}" srcOrd="0" destOrd="0" presId="urn:microsoft.com/office/officeart/2005/8/layout/process1"/>
    <dgm:cxn modelId="{FE20079F-25B9-4EB6-B89F-5687932AD329}" type="presOf" srcId="{2A880EE1-DAE3-4A47-891C-4A3B331C279E}" destId="{933EE5D4-CEB5-4E25-9E72-1AE959D535B6}" srcOrd="0" destOrd="0" presId="urn:microsoft.com/office/officeart/2005/8/layout/process1"/>
    <dgm:cxn modelId="{C01A40EC-97CE-42E2-B6E5-C3BAFF3FCD01}" type="presOf" srcId="{B1B6C367-6F80-4824-B2D4-3AE7DE5DCEE4}" destId="{C2EC17C0-9478-4338-AECC-20F46223FE3C}" srcOrd="0" destOrd="0" presId="urn:microsoft.com/office/officeart/2005/8/layout/process1"/>
    <dgm:cxn modelId="{6E3971BD-C513-4EA4-91FA-24FB6CD51CC6}" type="presParOf" srcId="{C2EC17C0-9478-4338-AECC-20F46223FE3C}" destId="{933EE5D4-CEB5-4E25-9E72-1AE959D535B6}" srcOrd="0" destOrd="0" presId="urn:microsoft.com/office/officeart/2005/8/layout/process1"/>
    <dgm:cxn modelId="{60614C49-6A89-4B49-ADF9-5AD3B2217798}" type="presParOf" srcId="{C2EC17C0-9478-4338-AECC-20F46223FE3C}" destId="{04B2E0EA-1887-4C1E-B3F3-60E6C5A94C07}" srcOrd="1" destOrd="0" presId="urn:microsoft.com/office/officeart/2005/8/layout/process1"/>
    <dgm:cxn modelId="{60F1DD08-EFBC-4E39-A47A-FFF682EE575C}" type="presParOf" srcId="{04B2E0EA-1887-4C1E-B3F3-60E6C5A94C07}" destId="{2ACF078B-6BBB-44B1-A098-B8EEC3B40663}" srcOrd="0" destOrd="0" presId="urn:microsoft.com/office/officeart/2005/8/layout/process1"/>
    <dgm:cxn modelId="{908C0F1F-1B31-464E-A8D7-318516E190A1}" type="presParOf" srcId="{C2EC17C0-9478-4338-AECC-20F46223FE3C}" destId="{CA14012D-B16D-4B30-B4C3-AD489EA8262D}" srcOrd="2"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87F265C-81A7-480A-9BBF-A46BBEB0053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439052A-8283-49E5-9858-47E04A7E085C}">
      <dgm:prSet phldrT="[Text]"/>
      <dgm:spPr>
        <a:solidFill>
          <a:srgbClr val="0096D6"/>
        </a:solidFill>
      </dgm:spPr>
      <dgm:t>
        <a:bodyPr/>
        <a:lstStyle/>
        <a:p>
          <a:r>
            <a:rPr lang="en-US" dirty="0">
              <a:latin typeface="+mn-lt"/>
            </a:rPr>
            <a:t>Determine which audience segments have the biggest needs</a:t>
          </a:r>
        </a:p>
      </dgm:t>
    </dgm:pt>
    <dgm:pt modelId="{42CEF465-AD75-4260-A87B-9ECD989670EF}" type="parTrans" cxnId="{EA7D695D-D38E-4A58-B141-4AA1A8976A17}">
      <dgm:prSet/>
      <dgm:spPr/>
      <dgm:t>
        <a:bodyPr/>
        <a:lstStyle/>
        <a:p>
          <a:endParaRPr lang="en-US"/>
        </a:p>
      </dgm:t>
    </dgm:pt>
    <dgm:pt modelId="{914A58EF-2F25-46CA-B973-A1C968062206}" type="sibTrans" cxnId="{EA7D695D-D38E-4A58-B141-4AA1A8976A17}">
      <dgm:prSet/>
      <dgm:spPr>
        <a:ln>
          <a:solidFill>
            <a:srgbClr val="004065"/>
          </a:solidFill>
        </a:ln>
      </dgm:spPr>
      <dgm:t>
        <a:bodyPr/>
        <a:lstStyle/>
        <a:p>
          <a:endParaRPr lang="en-US"/>
        </a:p>
      </dgm:t>
    </dgm:pt>
    <dgm:pt modelId="{D214D542-4659-4CD4-9506-2FA32C08CB52}">
      <dgm:prSet/>
      <dgm:spPr>
        <a:solidFill>
          <a:srgbClr val="0096D6"/>
        </a:solidFill>
      </dgm:spPr>
      <dgm:t>
        <a:bodyPr/>
        <a:lstStyle/>
        <a:p>
          <a:r>
            <a:rPr lang="en-US" dirty="0">
              <a:latin typeface="+mn-lt"/>
            </a:rPr>
            <a:t>Consider if this audience is persuadable</a:t>
          </a:r>
        </a:p>
      </dgm:t>
    </dgm:pt>
    <dgm:pt modelId="{5F6E79A8-075A-4DDE-8A26-DEB1EC6B9899}" type="parTrans" cxnId="{00CAE6C2-E025-46E7-A0B0-B6388624111E}">
      <dgm:prSet/>
      <dgm:spPr/>
      <dgm:t>
        <a:bodyPr/>
        <a:lstStyle/>
        <a:p>
          <a:endParaRPr lang="en-US"/>
        </a:p>
      </dgm:t>
    </dgm:pt>
    <dgm:pt modelId="{C11A0907-390C-4203-98D0-B1B9A446B8E1}" type="sibTrans" cxnId="{00CAE6C2-E025-46E7-A0B0-B6388624111E}">
      <dgm:prSet/>
      <dgm:spPr/>
      <dgm:t>
        <a:bodyPr/>
        <a:lstStyle/>
        <a:p>
          <a:endParaRPr lang="en-US"/>
        </a:p>
      </dgm:t>
    </dgm:pt>
    <dgm:pt modelId="{D8ED7DA1-A11B-4198-A995-60433229D892}">
      <dgm:prSet/>
      <dgm:spPr>
        <a:solidFill>
          <a:srgbClr val="0096D6"/>
        </a:solidFill>
      </dgm:spPr>
      <dgm:t>
        <a:bodyPr/>
        <a:lstStyle/>
        <a:p>
          <a:r>
            <a:rPr lang="en-US" dirty="0">
              <a:latin typeface="+mn-lt"/>
            </a:rPr>
            <a:t>Decide which segment of the audience has the most influence and impact</a:t>
          </a:r>
        </a:p>
      </dgm:t>
    </dgm:pt>
    <dgm:pt modelId="{92F2E10A-D82C-4320-A8F0-688EB964215E}" type="parTrans" cxnId="{46B19D87-F20A-4A9E-9453-50B163F6CB4E}">
      <dgm:prSet/>
      <dgm:spPr/>
      <dgm:t>
        <a:bodyPr/>
        <a:lstStyle/>
        <a:p>
          <a:endParaRPr lang="en-US"/>
        </a:p>
      </dgm:t>
    </dgm:pt>
    <dgm:pt modelId="{8F69A06E-8C7F-44E6-A20C-9806A7105088}" type="sibTrans" cxnId="{46B19D87-F20A-4A9E-9453-50B163F6CB4E}">
      <dgm:prSet/>
      <dgm:spPr/>
      <dgm:t>
        <a:bodyPr/>
        <a:lstStyle/>
        <a:p>
          <a:endParaRPr lang="en-US"/>
        </a:p>
      </dgm:t>
    </dgm:pt>
    <dgm:pt modelId="{196802EF-6656-4500-8D0F-B0804F22C60E}">
      <dgm:prSet/>
      <dgm:spPr>
        <a:solidFill>
          <a:srgbClr val="0096D6"/>
        </a:solidFill>
      </dgm:spPr>
      <dgm:t>
        <a:bodyPr/>
        <a:lstStyle/>
        <a:p>
          <a:r>
            <a:rPr lang="en-US" dirty="0">
              <a:latin typeface="+mn-lt"/>
            </a:rPr>
            <a:t>Ask if it is realistic to reach this intended audience</a:t>
          </a:r>
        </a:p>
      </dgm:t>
    </dgm:pt>
    <dgm:pt modelId="{E8AFD4B1-AD25-4EF6-8318-C563056C77BC}" type="parTrans" cxnId="{46210BC3-B6FF-4427-B815-B2E7E25549FA}">
      <dgm:prSet/>
      <dgm:spPr/>
      <dgm:t>
        <a:bodyPr/>
        <a:lstStyle/>
        <a:p>
          <a:endParaRPr lang="en-US"/>
        </a:p>
      </dgm:t>
    </dgm:pt>
    <dgm:pt modelId="{976B6034-A60E-420E-AB57-7EDC399E0404}" type="sibTrans" cxnId="{46210BC3-B6FF-4427-B815-B2E7E25549FA}">
      <dgm:prSet/>
      <dgm:spPr/>
      <dgm:t>
        <a:bodyPr/>
        <a:lstStyle/>
        <a:p>
          <a:endParaRPr lang="en-US"/>
        </a:p>
      </dgm:t>
    </dgm:pt>
    <dgm:pt modelId="{D3404765-2263-419A-BCC6-4BBBF47AC645}" type="pres">
      <dgm:prSet presAssocID="{C87F265C-81A7-480A-9BBF-A46BBEB0053D}" presName="Name0" presStyleCnt="0">
        <dgm:presLayoutVars>
          <dgm:chMax val="7"/>
          <dgm:chPref val="7"/>
          <dgm:dir/>
        </dgm:presLayoutVars>
      </dgm:prSet>
      <dgm:spPr/>
    </dgm:pt>
    <dgm:pt modelId="{2FA8DDB6-3641-47FE-828C-3EA839EF9B78}" type="pres">
      <dgm:prSet presAssocID="{C87F265C-81A7-480A-9BBF-A46BBEB0053D}" presName="Name1" presStyleCnt="0"/>
      <dgm:spPr/>
    </dgm:pt>
    <dgm:pt modelId="{6644F3B5-957A-4A43-88BC-87F154C3A80C}" type="pres">
      <dgm:prSet presAssocID="{C87F265C-81A7-480A-9BBF-A46BBEB0053D}" presName="cycle" presStyleCnt="0"/>
      <dgm:spPr/>
    </dgm:pt>
    <dgm:pt modelId="{68D7E580-0F1C-4A70-853B-DBD674E416AF}" type="pres">
      <dgm:prSet presAssocID="{C87F265C-81A7-480A-9BBF-A46BBEB0053D}" presName="srcNode" presStyleLbl="node1" presStyleIdx="0" presStyleCnt="4"/>
      <dgm:spPr/>
    </dgm:pt>
    <dgm:pt modelId="{170200A3-8A50-4C50-AE79-A31DBEBD63C9}" type="pres">
      <dgm:prSet presAssocID="{C87F265C-81A7-480A-9BBF-A46BBEB0053D}" presName="conn" presStyleLbl="parChTrans1D2" presStyleIdx="0" presStyleCnt="1"/>
      <dgm:spPr/>
    </dgm:pt>
    <dgm:pt modelId="{9421F5B9-6D0D-4BFE-8416-EECA8642ED62}" type="pres">
      <dgm:prSet presAssocID="{C87F265C-81A7-480A-9BBF-A46BBEB0053D}" presName="extraNode" presStyleLbl="node1" presStyleIdx="0" presStyleCnt="4"/>
      <dgm:spPr/>
    </dgm:pt>
    <dgm:pt modelId="{82E841DA-AA2E-4CC7-83B7-24A7BA2CF0B4}" type="pres">
      <dgm:prSet presAssocID="{C87F265C-81A7-480A-9BBF-A46BBEB0053D}" presName="dstNode" presStyleLbl="node1" presStyleIdx="0" presStyleCnt="4"/>
      <dgm:spPr/>
    </dgm:pt>
    <dgm:pt modelId="{6A6627D7-6980-48E3-A538-9F9DAC1150A4}" type="pres">
      <dgm:prSet presAssocID="{B439052A-8283-49E5-9858-47E04A7E085C}" presName="text_1" presStyleLbl="node1" presStyleIdx="0" presStyleCnt="4">
        <dgm:presLayoutVars>
          <dgm:bulletEnabled val="1"/>
        </dgm:presLayoutVars>
      </dgm:prSet>
      <dgm:spPr/>
    </dgm:pt>
    <dgm:pt modelId="{307AA4B5-434F-4B50-A14C-5AC414F0F321}" type="pres">
      <dgm:prSet presAssocID="{B439052A-8283-49E5-9858-47E04A7E085C}" presName="accent_1" presStyleCnt="0"/>
      <dgm:spPr/>
    </dgm:pt>
    <dgm:pt modelId="{A224FC23-0868-4232-8BD8-31E48CC1E331}" type="pres">
      <dgm:prSet presAssocID="{B439052A-8283-49E5-9858-47E04A7E085C}" presName="accentRepeatNode" presStyleLbl="solidFgAcc1" presStyleIdx="0" presStyleCnt="4"/>
      <dgm:spPr>
        <a:ln>
          <a:solidFill>
            <a:srgbClr val="0096D6"/>
          </a:solidFill>
        </a:ln>
      </dgm:spPr>
    </dgm:pt>
    <dgm:pt modelId="{2E1C5111-DB25-4870-8592-C0DE71607D5E}" type="pres">
      <dgm:prSet presAssocID="{D214D542-4659-4CD4-9506-2FA32C08CB52}" presName="text_2" presStyleLbl="node1" presStyleIdx="1" presStyleCnt="4">
        <dgm:presLayoutVars>
          <dgm:bulletEnabled val="1"/>
        </dgm:presLayoutVars>
      </dgm:prSet>
      <dgm:spPr/>
    </dgm:pt>
    <dgm:pt modelId="{84BD5BBE-C925-41F7-B932-9D739F928D3D}" type="pres">
      <dgm:prSet presAssocID="{D214D542-4659-4CD4-9506-2FA32C08CB52}" presName="accent_2" presStyleCnt="0"/>
      <dgm:spPr/>
    </dgm:pt>
    <dgm:pt modelId="{78F151D1-C31E-42C2-9AA4-113F2F68FF99}" type="pres">
      <dgm:prSet presAssocID="{D214D542-4659-4CD4-9506-2FA32C08CB52}" presName="accentRepeatNode" presStyleLbl="solidFgAcc1" presStyleIdx="1" presStyleCnt="4"/>
      <dgm:spPr>
        <a:ln>
          <a:solidFill>
            <a:srgbClr val="0096D6"/>
          </a:solidFill>
        </a:ln>
      </dgm:spPr>
    </dgm:pt>
    <dgm:pt modelId="{98990D72-578D-41AE-AAEE-9CE29789D26C}" type="pres">
      <dgm:prSet presAssocID="{D8ED7DA1-A11B-4198-A995-60433229D892}" presName="text_3" presStyleLbl="node1" presStyleIdx="2" presStyleCnt="4">
        <dgm:presLayoutVars>
          <dgm:bulletEnabled val="1"/>
        </dgm:presLayoutVars>
      </dgm:prSet>
      <dgm:spPr/>
    </dgm:pt>
    <dgm:pt modelId="{F07B3E4F-F016-4321-A3F0-8331F660448C}" type="pres">
      <dgm:prSet presAssocID="{D8ED7DA1-A11B-4198-A995-60433229D892}" presName="accent_3" presStyleCnt="0"/>
      <dgm:spPr/>
    </dgm:pt>
    <dgm:pt modelId="{C3D65DB9-D660-41D3-AB5C-A39897C1D68F}" type="pres">
      <dgm:prSet presAssocID="{D8ED7DA1-A11B-4198-A995-60433229D892}" presName="accentRepeatNode" presStyleLbl="solidFgAcc1" presStyleIdx="2" presStyleCnt="4"/>
      <dgm:spPr>
        <a:ln>
          <a:solidFill>
            <a:srgbClr val="0096D6"/>
          </a:solidFill>
        </a:ln>
      </dgm:spPr>
    </dgm:pt>
    <dgm:pt modelId="{6BD4F396-B461-4013-9E98-24611D48D867}" type="pres">
      <dgm:prSet presAssocID="{196802EF-6656-4500-8D0F-B0804F22C60E}" presName="text_4" presStyleLbl="node1" presStyleIdx="3" presStyleCnt="4">
        <dgm:presLayoutVars>
          <dgm:bulletEnabled val="1"/>
        </dgm:presLayoutVars>
      </dgm:prSet>
      <dgm:spPr/>
    </dgm:pt>
    <dgm:pt modelId="{7E464D38-E937-4D09-A9A0-1222577C8607}" type="pres">
      <dgm:prSet presAssocID="{196802EF-6656-4500-8D0F-B0804F22C60E}" presName="accent_4" presStyleCnt="0"/>
      <dgm:spPr/>
    </dgm:pt>
    <dgm:pt modelId="{D0843930-AC33-4150-B88D-90E959078513}" type="pres">
      <dgm:prSet presAssocID="{196802EF-6656-4500-8D0F-B0804F22C60E}" presName="accentRepeatNode" presStyleLbl="solidFgAcc1" presStyleIdx="3" presStyleCnt="4"/>
      <dgm:spPr>
        <a:ln>
          <a:solidFill>
            <a:srgbClr val="0096D6"/>
          </a:solidFill>
        </a:ln>
      </dgm:spPr>
    </dgm:pt>
  </dgm:ptLst>
  <dgm:cxnLst>
    <dgm:cxn modelId="{8240A202-C35B-40EF-8B6E-ED1FA378AE95}" type="presOf" srcId="{196802EF-6656-4500-8D0F-B0804F22C60E}" destId="{6BD4F396-B461-4013-9E98-24611D48D867}" srcOrd="0" destOrd="0" presId="urn:microsoft.com/office/officeart/2008/layout/VerticalCurvedList"/>
    <dgm:cxn modelId="{38F9990A-6A77-4F94-A0C6-ACC1C6333DCF}" type="presOf" srcId="{B439052A-8283-49E5-9858-47E04A7E085C}" destId="{6A6627D7-6980-48E3-A538-9F9DAC1150A4}" srcOrd="0" destOrd="0" presId="urn:microsoft.com/office/officeart/2008/layout/VerticalCurvedList"/>
    <dgm:cxn modelId="{EA7D695D-D38E-4A58-B141-4AA1A8976A17}" srcId="{C87F265C-81A7-480A-9BBF-A46BBEB0053D}" destId="{B439052A-8283-49E5-9858-47E04A7E085C}" srcOrd="0" destOrd="0" parTransId="{42CEF465-AD75-4260-A87B-9ECD989670EF}" sibTransId="{914A58EF-2F25-46CA-B973-A1C968062206}"/>
    <dgm:cxn modelId="{78A23877-EF6D-4C9E-8432-668B457AD69F}" type="presOf" srcId="{C87F265C-81A7-480A-9BBF-A46BBEB0053D}" destId="{D3404765-2263-419A-BCC6-4BBBF47AC645}" srcOrd="0" destOrd="0" presId="urn:microsoft.com/office/officeart/2008/layout/VerticalCurvedList"/>
    <dgm:cxn modelId="{46B19D87-F20A-4A9E-9453-50B163F6CB4E}" srcId="{C87F265C-81A7-480A-9BBF-A46BBEB0053D}" destId="{D8ED7DA1-A11B-4198-A995-60433229D892}" srcOrd="2" destOrd="0" parTransId="{92F2E10A-D82C-4320-A8F0-688EB964215E}" sibTransId="{8F69A06E-8C7F-44E6-A20C-9806A7105088}"/>
    <dgm:cxn modelId="{7A9BACA3-5807-4A95-B247-48BA1D77A943}" type="presOf" srcId="{914A58EF-2F25-46CA-B973-A1C968062206}" destId="{170200A3-8A50-4C50-AE79-A31DBEBD63C9}" srcOrd="0" destOrd="0" presId="urn:microsoft.com/office/officeart/2008/layout/VerticalCurvedList"/>
    <dgm:cxn modelId="{7183A9AA-BD13-4426-AC58-D8E9D46A3AC3}" type="presOf" srcId="{D214D542-4659-4CD4-9506-2FA32C08CB52}" destId="{2E1C5111-DB25-4870-8592-C0DE71607D5E}" srcOrd="0" destOrd="0" presId="urn:microsoft.com/office/officeart/2008/layout/VerticalCurvedList"/>
    <dgm:cxn modelId="{00CAE6C2-E025-46E7-A0B0-B6388624111E}" srcId="{C87F265C-81A7-480A-9BBF-A46BBEB0053D}" destId="{D214D542-4659-4CD4-9506-2FA32C08CB52}" srcOrd="1" destOrd="0" parTransId="{5F6E79A8-075A-4DDE-8A26-DEB1EC6B9899}" sibTransId="{C11A0907-390C-4203-98D0-B1B9A446B8E1}"/>
    <dgm:cxn modelId="{46210BC3-B6FF-4427-B815-B2E7E25549FA}" srcId="{C87F265C-81A7-480A-9BBF-A46BBEB0053D}" destId="{196802EF-6656-4500-8D0F-B0804F22C60E}" srcOrd="3" destOrd="0" parTransId="{E8AFD4B1-AD25-4EF6-8318-C563056C77BC}" sibTransId="{976B6034-A60E-420E-AB57-7EDC399E0404}"/>
    <dgm:cxn modelId="{793E03FE-D222-4127-B077-A7E4F73328C4}" type="presOf" srcId="{D8ED7DA1-A11B-4198-A995-60433229D892}" destId="{98990D72-578D-41AE-AAEE-9CE29789D26C}" srcOrd="0" destOrd="0" presId="urn:microsoft.com/office/officeart/2008/layout/VerticalCurvedList"/>
    <dgm:cxn modelId="{8B723D02-FF57-4502-B06A-ED718E959013}" type="presParOf" srcId="{D3404765-2263-419A-BCC6-4BBBF47AC645}" destId="{2FA8DDB6-3641-47FE-828C-3EA839EF9B78}" srcOrd="0" destOrd="0" presId="urn:microsoft.com/office/officeart/2008/layout/VerticalCurvedList"/>
    <dgm:cxn modelId="{5D0A1B99-5BE2-432A-98A8-2C347A5ADAB7}" type="presParOf" srcId="{2FA8DDB6-3641-47FE-828C-3EA839EF9B78}" destId="{6644F3B5-957A-4A43-88BC-87F154C3A80C}" srcOrd="0" destOrd="0" presId="urn:microsoft.com/office/officeart/2008/layout/VerticalCurvedList"/>
    <dgm:cxn modelId="{E70A35E5-FE03-4C6C-81D0-81C564377ED1}" type="presParOf" srcId="{6644F3B5-957A-4A43-88BC-87F154C3A80C}" destId="{68D7E580-0F1C-4A70-853B-DBD674E416AF}" srcOrd="0" destOrd="0" presId="urn:microsoft.com/office/officeart/2008/layout/VerticalCurvedList"/>
    <dgm:cxn modelId="{E373D17B-B43B-4427-810C-A38054AD76A4}" type="presParOf" srcId="{6644F3B5-957A-4A43-88BC-87F154C3A80C}" destId="{170200A3-8A50-4C50-AE79-A31DBEBD63C9}" srcOrd="1" destOrd="0" presId="urn:microsoft.com/office/officeart/2008/layout/VerticalCurvedList"/>
    <dgm:cxn modelId="{31E5CB44-66C3-4947-A35D-8CED65534C39}" type="presParOf" srcId="{6644F3B5-957A-4A43-88BC-87F154C3A80C}" destId="{9421F5B9-6D0D-4BFE-8416-EECA8642ED62}" srcOrd="2" destOrd="0" presId="urn:microsoft.com/office/officeart/2008/layout/VerticalCurvedList"/>
    <dgm:cxn modelId="{7A4F50E7-768D-414F-AAFC-548C3212DC2D}" type="presParOf" srcId="{6644F3B5-957A-4A43-88BC-87F154C3A80C}" destId="{82E841DA-AA2E-4CC7-83B7-24A7BA2CF0B4}" srcOrd="3" destOrd="0" presId="urn:microsoft.com/office/officeart/2008/layout/VerticalCurvedList"/>
    <dgm:cxn modelId="{B9D22F2C-425D-4B75-9F0B-5C948BDF8A67}" type="presParOf" srcId="{2FA8DDB6-3641-47FE-828C-3EA839EF9B78}" destId="{6A6627D7-6980-48E3-A538-9F9DAC1150A4}" srcOrd="1" destOrd="0" presId="urn:microsoft.com/office/officeart/2008/layout/VerticalCurvedList"/>
    <dgm:cxn modelId="{A5F88EBE-38A6-41BB-8597-9AFB9CA5A8E3}" type="presParOf" srcId="{2FA8DDB6-3641-47FE-828C-3EA839EF9B78}" destId="{307AA4B5-434F-4B50-A14C-5AC414F0F321}" srcOrd="2" destOrd="0" presId="urn:microsoft.com/office/officeart/2008/layout/VerticalCurvedList"/>
    <dgm:cxn modelId="{DD4C64CA-BD91-4607-9D47-D9A929234EB4}" type="presParOf" srcId="{307AA4B5-434F-4B50-A14C-5AC414F0F321}" destId="{A224FC23-0868-4232-8BD8-31E48CC1E331}" srcOrd="0" destOrd="0" presId="urn:microsoft.com/office/officeart/2008/layout/VerticalCurvedList"/>
    <dgm:cxn modelId="{DF8B67A7-761F-4E8B-BB94-05079C257AE2}" type="presParOf" srcId="{2FA8DDB6-3641-47FE-828C-3EA839EF9B78}" destId="{2E1C5111-DB25-4870-8592-C0DE71607D5E}" srcOrd="3" destOrd="0" presId="urn:microsoft.com/office/officeart/2008/layout/VerticalCurvedList"/>
    <dgm:cxn modelId="{D4F75689-CAB4-43EB-A616-DA0A6B521FF8}" type="presParOf" srcId="{2FA8DDB6-3641-47FE-828C-3EA839EF9B78}" destId="{84BD5BBE-C925-41F7-B932-9D739F928D3D}" srcOrd="4" destOrd="0" presId="urn:microsoft.com/office/officeart/2008/layout/VerticalCurvedList"/>
    <dgm:cxn modelId="{E89C01B3-E6B4-4B07-B3E1-28F276E198D9}" type="presParOf" srcId="{84BD5BBE-C925-41F7-B932-9D739F928D3D}" destId="{78F151D1-C31E-42C2-9AA4-113F2F68FF99}" srcOrd="0" destOrd="0" presId="urn:microsoft.com/office/officeart/2008/layout/VerticalCurvedList"/>
    <dgm:cxn modelId="{A096542C-824D-4835-A766-D608CC8A01F7}" type="presParOf" srcId="{2FA8DDB6-3641-47FE-828C-3EA839EF9B78}" destId="{98990D72-578D-41AE-AAEE-9CE29789D26C}" srcOrd="5" destOrd="0" presId="urn:microsoft.com/office/officeart/2008/layout/VerticalCurvedList"/>
    <dgm:cxn modelId="{BC14E9BF-19FC-4D1B-AACF-24BDA0A3CA9C}" type="presParOf" srcId="{2FA8DDB6-3641-47FE-828C-3EA839EF9B78}" destId="{F07B3E4F-F016-4321-A3F0-8331F660448C}" srcOrd="6" destOrd="0" presId="urn:microsoft.com/office/officeart/2008/layout/VerticalCurvedList"/>
    <dgm:cxn modelId="{D1FF463D-D707-4447-80FA-E7AAB9085A56}" type="presParOf" srcId="{F07B3E4F-F016-4321-A3F0-8331F660448C}" destId="{C3D65DB9-D660-41D3-AB5C-A39897C1D68F}" srcOrd="0" destOrd="0" presId="urn:microsoft.com/office/officeart/2008/layout/VerticalCurvedList"/>
    <dgm:cxn modelId="{4E23844B-20ED-45B4-85C4-927EB91C733F}" type="presParOf" srcId="{2FA8DDB6-3641-47FE-828C-3EA839EF9B78}" destId="{6BD4F396-B461-4013-9E98-24611D48D867}" srcOrd="7" destOrd="0" presId="urn:microsoft.com/office/officeart/2008/layout/VerticalCurvedList"/>
    <dgm:cxn modelId="{2BADDABF-366F-476F-84EE-DC36B499C224}" type="presParOf" srcId="{2FA8DDB6-3641-47FE-828C-3EA839EF9B78}" destId="{7E464D38-E937-4D09-A9A0-1222577C8607}" srcOrd="8" destOrd="0" presId="urn:microsoft.com/office/officeart/2008/layout/VerticalCurvedList"/>
    <dgm:cxn modelId="{6DE8C7C8-7F63-4787-80A9-C12CB28BC5A0}" type="presParOf" srcId="{7E464D38-E937-4D09-A9A0-1222577C8607}" destId="{D0843930-AC33-4150-B88D-90E95907851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C42BD08F-39C9-4309-B22D-3E061AA42752}"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9404A16D-6032-4934-B5CD-0FEE7F1B421D}">
      <dgm:prSet phldrT="[Text]"/>
      <dgm:spPr>
        <a:solidFill>
          <a:srgbClr val="0096D6"/>
        </a:solidFill>
      </dgm:spPr>
      <dgm:t>
        <a:bodyPr/>
        <a:lstStyle/>
        <a:p>
          <a:pPr algn="ctr"/>
          <a:r>
            <a:rPr lang="en-US" dirty="0">
              <a:latin typeface="+mn-lt"/>
            </a:rPr>
            <a:t>What is the key message you want to convey to your audience?</a:t>
          </a:r>
        </a:p>
      </dgm:t>
    </dgm:pt>
    <dgm:pt modelId="{B575F848-AB3C-47A9-AE28-83932895C548}" type="parTrans" cxnId="{6D855812-CA53-4956-88AB-6B057969296C}">
      <dgm:prSet/>
      <dgm:spPr/>
      <dgm:t>
        <a:bodyPr/>
        <a:lstStyle/>
        <a:p>
          <a:pPr algn="ctr"/>
          <a:endParaRPr lang="en-US"/>
        </a:p>
      </dgm:t>
    </dgm:pt>
    <dgm:pt modelId="{6BF9CBFB-3E79-4E95-B5B7-0A2C83D748EE}" type="sibTrans" cxnId="{6D855812-CA53-4956-88AB-6B057969296C}">
      <dgm:prSet/>
      <dgm:spPr/>
      <dgm:t>
        <a:bodyPr/>
        <a:lstStyle/>
        <a:p>
          <a:pPr algn="ctr"/>
          <a:endParaRPr lang="en-US"/>
        </a:p>
      </dgm:t>
    </dgm:pt>
    <dgm:pt modelId="{C4173E62-4338-4D3D-AF80-30F0FFC3CDC1}">
      <dgm:prSet phldrT="[Text]"/>
      <dgm:spPr>
        <a:solidFill>
          <a:srgbClr val="0096D6"/>
        </a:solidFill>
      </dgm:spPr>
      <dgm:t>
        <a:bodyPr/>
        <a:lstStyle/>
        <a:p>
          <a:pPr algn="ctr"/>
          <a:r>
            <a:rPr lang="en-US" dirty="0">
              <a:latin typeface="+mn-lt"/>
            </a:rPr>
            <a:t>What do you want your audience to take away from your campaign? </a:t>
          </a:r>
        </a:p>
      </dgm:t>
    </dgm:pt>
    <dgm:pt modelId="{1551247A-4311-4527-9DD1-0E35F1E634E4}" type="parTrans" cxnId="{9C1C6EE7-B5B3-49C6-A0C0-0F3C19448533}">
      <dgm:prSet/>
      <dgm:spPr/>
      <dgm:t>
        <a:bodyPr/>
        <a:lstStyle/>
        <a:p>
          <a:pPr algn="ctr"/>
          <a:endParaRPr lang="en-US"/>
        </a:p>
      </dgm:t>
    </dgm:pt>
    <dgm:pt modelId="{6FB52E73-7213-4D57-B5BC-A840806AEB11}" type="sibTrans" cxnId="{9C1C6EE7-B5B3-49C6-A0C0-0F3C19448533}">
      <dgm:prSet/>
      <dgm:spPr/>
      <dgm:t>
        <a:bodyPr/>
        <a:lstStyle/>
        <a:p>
          <a:pPr algn="ctr"/>
          <a:endParaRPr lang="en-US"/>
        </a:p>
      </dgm:t>
    </dgm:pt>
    <dgm:pt modelId="{3320F943-27C6-40D4-983D-44AAC71850CB}">
      <dgm:prSet phldrT="[Text]"/>
      <dgm:spPr>
        <a:solidFill>
          <a:srgbClr val="004065"/>
        </a:solidFill>
      </dgm:spPr>
      <dgm:t>
        <a:bodyPr/>
        <a:lstStyle/>
        <a:p>
          <a:pPr algn="ctr"/>
          <a:r>
            <a:rPr lang="en-US" dirty="0">
              <a:latin typeface="+mn-lt"/>
            </a:rPr>
            <a:t>“If-then” statements</a:t>
          </a:r>
        </a:p>
      </dgm:t>
    </dgm:pt>
    <dgm:pt modelId="{CF20EA5C-AC11-45AE-B645-2A766D4E96AF}" type="sibTrans" cxnId="{08C16571-3901-44DE-A86F-6B97DF33E960}">
      <dgm:prSet/>
      <dgm:spPr/>
      <dgm:t>
        <a:bodyPr/>
        <a:lstStyle/>
        <a:p>
          <a:pPr algn="ctr"/>
          <a:endParaRPr lang="en-US"/>
        </a:p>
      </dgm:t>
    </dgm:pt>
    <dgm:pt modelId="{FB849E05-6DF6-412E-A137-C53714A2A510}" type="parTrans" cxnId="{08C16571-3901-44DE-A86F-6B97DF33E960}">
      <dgm:prSet/>
      <dgm:spPr/>
      <dgm:t>
        <a:bodyPr/>
        <a:lstStyle/>
        <a:p>
          <a:pPr algn="ctr"/>
          <a:endParaRPr lang="en-US"/>
        </a:p>
      </dgm:t>
    </dgm:pt>
    <dgm:pt modelId="{3B9BA5F0-930C-4C00-A458-B74D0D276936}">
      <dgm:prSet phldrT="[Text]"/>
      <dgm:spPr>
        <a:solidFill>
          <a:srgbClr val="004065"/>
        </a:solidFill>
      </dgm:spPr>
      <dgm:t>
        <a:bodyPr/>
        <a:lstStyle/>
        <a:p>
          <a:pPr algn="ctr"/>
          <a:r>
            <a:rPr lang="en-US" dirty="0">
              <a:latin typeface="+mn-lt"/>
            </a:rPr>
            <a:t>Two to three key messages</a:t>
          </a:r>
        </a:p>
      </dgm:t>
    </dgm:pt>
    <dgm:pt modelId="{7A455571-E760-406F-95D6-2685D0BF71E8}" type="parTrans" cxnId="{658F012D-2901-4591-A9FF-3DC92EB505CF}">
      <dgm:prSet/>
      <dgm:spPr/>
      <dgm:t>
        <a:bodyPr/>
        <a:lstStyle/>
        <a:p>
          <a:pPr algn="ctr"/>
          <a:endParaRPr lang="en-US"/>
        </a:p>
      </dgm:t>
    </dgm:pt>
    <dgm:pt modelId="{47C4C531-2280-4939-BCB9-E072A9C47239}" type="sibTrans" cxnId="{658F012D-2901-4591-A9FF-3DC92EB505CF}">
      <dgm:prSet/>
      <dgm:spPr/>
      <dgm:t>
        <a:bodyPr/>
        <a:lstStyle/>
        <a:p>
          <a:pPr algn="ctr"/>
          <a:endParaRPr lang="en-US"/>
        </a:p>
      </dgm:t>
    </dgm:pt>
    <dgm:pt modelId="{CCA546FB-D75A-423B-9FBB-502F2ECD3C58}" type="pres">
      <dgm:prSet presAssocID="{C42BD08F-39C9-4309-B22D-3E061AA42752}" presName="Name0" presStyleCnt="0">
        <dgm:presLayoutVars>
          <dgm:chPref val="1"/>
          <dgm:dir/>
          <dgm:animOne val="branch"/>
          <dgm:animLvl val="lvl"/>
          <dgm:resizeHandles/>
        </dgm:presLayoutVars>
      </dgm:prSet>
      <dgm:spPr/>
    </dgm:pt>
    <dgm:pt modelId="{9C28BF86-231F-4369-A139-4E8393EA89BB}" type="pres">
      <dgm:prSet presAssocID="{9404A16D-6032-4934-B5CD-0FEE7F1B421D}" presName="vertOne" presStyleCnt="0"/>
      <dgm:spPr/>
    </dgm:pt>
    <dgm:pt modelId="{95C4390E-271B-4400-ADEE-B956FDF3D021}" type="pres">
      <dgm:prSet presAssocID="{9404A16D-6032-4934-B5CD-0FEE7F1B421D}" presName="txOne" presStyleLbl="node0" presStyleIdx="0" presStyleCnt="2">
        <dgm:presLayoutVars>
          <dgm:chPref val="3"/>
        </dgm:presLayoutVars>
      </dgm:prSet>
      <dgm:spPr/>
    </dgm:pt>
    <dgm:pt modelId="{A363F02E-C909-451B-AC62-88200669F3CB}" type="pres">
      <dgm:prSet presAssocID="{9404A16D-6032-4934-B5CD-0FEE7F1B421D}" presName="parTransOne" presStyleCnt="0"/>
      <dgm:spPr/>
    </dgm:pt>
    <dgm:pt modelId="{1E4D79B1-C05C-43A8-83E0-152CBDB31A8F}" type="pres">
      <dgm:prSet presAssocID="{9404A16D-6032-4934-B5CD-0FEE7F1B421D}" presName="horzOne" presStyleCnt="0"/>
      <dgm:spPr/>
    </dgm:pt>
    <dgm:pt modelId="{4CBA6327-CA39-4C84-AFCC-A89320670CE7}" type="pres">
      <dgm:prSet presAssocID="{3B9BA5F0-930C-4C00-A458-B74D0D276936}" presName="vertTwo" presStyleCnt="0"/>
      <dgm:spPr/>
    </dgm:pt>
    <dgm:pt modelId="{01ACED21-DF12-4E75-9F52-DF72D81362FC}" type="pres">
      <dgm:prSet presAssocID="{3B9BA5F0-930C-4C00-A458-B74D0D276936}" presName="txTwo" presStyleLbl="node2" presStyleIdx="0" presStyleCnt="2">
        <dgm:presLayoutVars>
          <dgm:chPref val="3"/>
        </dgm:presLayoutVars>
      </dgm:prSet>
      <dgm:spPr/>
    </dgm:pt>
    <dgm:pt modelId="{90737E88-2CA9-4D30-8CE3-D8CA138C3E61}" type="pres">
      <dgm:prSet presAssocID="{3B9BA5F0-930C-4C00-A458-B74D0D276936}" presName="horzTwo" presStyleCnt="0"/>
      <dgm:spPr/>
    </dgm:pt>
    <dgm:pt modelId="{EC85E1AB-9532-4B64-81FB-9BAA381C18D8}" type="pres">
      <dgm:prSet presAssocID="{6BF9CBFB-3E79-4E95-B5B7-0A2C83D748EE}" presName="sibSpaceOne" presStyleCnt="0"/>
      <dgm:spPr/>
    </dgm:pt>
    <dgm:pt modelId="{3B6760A4-6927-43AF-A243-043E33CD745C}" type="pres">
      <dgm:prSet presAssocID="{C4173E62-4338-4D3D-AF80-30F0FFC3CDC1}" presName="vertOne" presStyleCnt="0"/>
      <dgm:spPr/>
    </dgm:pt>
    <dgm:pt modelId="{9396B839-E269-4D03-93A6-D5CA4D77C648}" type="pres">
      <dgm:prSet presAssocID="{C4173E62-4338-4D3D-AF80-30F0FFC3CDC1}" presName="txOne" presStyleLbl="node0" presStyleIdx="1" presStyleCnt="2">
        <dgm:presLayoutVars>
          <dgm:chPref val="3"/>
        </dgm:presLayoutVars>
      </dgm:prSet>
      <dgm:spPr/>
    </dgm:pt>
    <dgm:pt modelId="{6788F826-FFFD-49CC-A7A7-8DEF9A92A556}" type="pres">
      <dgm:prSet presAssocID="{C4173E62-4338-4D3D-AF80-30F0FFC3CDC1}" presName="parTransOne" presStyleCnt="0"/>
      <dgm:spPr/>
    </dgm:pt>
    <dgm:pt modelId="{0B536DE6-2065-435A-984E-231C4BB73A7A}" type="pres">
      <dgm:prSet presAssocID="{C4173E62-4338-4D3D-AF80-30F0FFC3CDC1}" presName="horzOne" presStyleCnt="0"/>
      <dgm:spPr/>
    </dgm:pt>
    <dgm:pt modelId="{B8A1D768-5DC4-4166-B8DE-66CAADD1BAEC}" type="pres">
      <dgm:prSet presAssocID="{3320F943-27C6-40D4-983D-44AAC71850CB}" presName="vertTwo" presStyleCnt="0"/>
      <dgm:spPr/>
    </dgm:pt>
    <dgm:pt modelId="{E2072691-EAD6-4D47-A5C9-BB2775D7044D}" type="pres">
      <dgm:prSet presAssocID="{3320F943-27C6-40D4-983D-44AAC71850CB}" presName="txTwo" presStyleLbl="node2" presStyleIdx="1" presStyleCnt="2">
        <dgm:presLayoutVars>
          <dgm:chPref val="3"/>
        </dgm:presLayoutVars>
      </dgm:prSet>
      <dgm:spPr/>
    </dgm:pt>
    <dgm:pt modelId="{6A5656EC-AD1C-44EB-9F74-B820FD3FE02C}" type="pres">
      <dgm:prSet presAssocID="{3320F943-27C6-40D4-983D-44AAC71850CB}" presName="horzTwo" presStyleCnt="0"/>
      <dgm:spPr/>
    </dgm:pt>
  </dgm:ptLst>
  <dgm:cxnLst>
    <dgm:cxn modelId="{11C59709-D0D8-4649-83F5-504E48C4C7E8}" type="presOf" srcId="{3320F943-27C6-40D4-983D-44AAC71850CB}" destId="{E2072691-EAD6-4D47-A5C9-BB2775D7044D}" srcOrd="0" destOrd="0" presId="urn:microsoft.com/office/officeart/2005/8/layout/hierarchy4"/>
    <dgm:cxn modelId="{6D855812-CA53-4956-88AB-6B057969296C}" srcId="{C42BD08F-39C9-4309-B22D-3E061AA42752}" destId="{9404A16D-6032-4934-B5CD-0FEE7F1B421D}" srcOrd="0" destOrd="0" parTransId="{B575F848-AB3C-47A9-AE28-83932895C548}" sibTransId="{6BF9CBFB-3E79-4E95-B5B7-0A2C83D748EE}"/>
    <dgm:cxn modelId="{658F012D-2901-4591-A9FF-3DC92EB505CF}" srcId="{9404A16D-6032-4934-B5CD-0FEE7F1B421D}" destId="{3B9BA5F0-930C-4C00-A458-B74D0D276936}" srcOrd="0" destOrd="0" parTransId="{7A455571-E760-406F-95D6-2685D0BF71E8}" sibTransId="{47C4C531-2280-4939-BCB9-E072A9C47239}"/>
    <dgm:cxn modelId="{AED20266-65A9-4D2C-9C87-C7E29C17C248}" type="presOf" srcId="{C4173E62-4338-4D3D-AF80-30F0FFC3CDC1}" destId="{9396B839-E269-4D03-93A6-D5CA4D77C648}" srcOrd="0" destOrd="0" presId="urn:microsoft.com/office/officeart/2005/8/layout/hierarchy4"/>
    <dgm:cxn modelId="{9EF7D446-DFBC-486C-B5B6-0FE40A6A5162}" type="presOf" srcId="{9404A16D-6032-4934-B5CD-0FEE7F1B421D}" destId="{95C4390E-271B-4400-ADEE-B956FDF3D021}" srcOrd="0" destOrd="0" presId="urn:microsoft.com/office/officeart/2005/8/layout/hierarchy4"/>
    <dgm:cxn modelId="{08C16571-3901-44DE-A86F-6B97DF33E960}" srcId="{C4173E62-4338-4D3D-AF80-30F0FFC3CDC1}" destId="{3320F943-27C6-40D4-983D-44AAC71850CB}" srcOrd="0" destOrd="0" parTransId="{FB849E05-6DF6-412E-A137-C53714A2A510}" sibTransId="{CF20EA5C-AC11-45AE-B645-2A766D4E96AF}"/>
    <dgm:cxn modelId="{25A3E1D2-A480-46F1-8D03-9C44EC5838F9}" type="presOf" srcId="{3B9BA5F0-930C-4C00-A458-B74D0D276936}" destId="{01ACED21-DF12-4E75-9F52-DF72D81362FC}" srcOrd="0" destOrd="0" presId="urn:microsoft.com/office/officeart/2005/8/layout/hierarchy4"/>
    <dgm:cxn modelId="{BD63BFE2-57BD-407B-9628-40089980FF44}" type="presOf" srcId="{C42BD08F-39C9-4309-B22D-3E061AA42752}" destId="{CCA546FB-D75A-423B-9FBB-502F2ECD3C58}" srcOrd="0" destOrd="0" presId="urn:microsoft.com/office/officeart/2005/8/layout/hierarchy4"/>
    <dgm:cxn modelId="{9C1C6EE7-B5B3-49C6-A0C0-0F3C19448533}" srcId="{C42BD08F-39C9-4309-B22D-3E061AA42752}" destId="{C4173E62-4338-4D3D-AF80-30F0FFC3CDC1}" srcOrd="1" destOrd="0" parTransId="{1551247A-4311-4527-9DD1-0E35F1E634E4}" sibTransId="{6FB52E73-7213-4D57-B5BC-A840806AEB11}"/>
    <dgm:cxn modelId="{5412837E-E3B0-4295-A69E-89B146F45B34}" type="presParOf" srcId="{CCA546FB-D75A-423B-9FBB-502F2ECD3C58}" destId="{9C28BF86-231F-4369-A139-4E8393EA89BB}" srcOrd="0" destOrd="0" presId="urn:microsoft.com/office/officeart/2005/8/layout/hierarchy4"/>
    <dgm:cxn modelId="{8B844372-921F-4CB6-8042-F2D07793CC85}" type="presParOf" srcId="{9C28BF86-231F-4369-A139-4E8393EA89BB}" destId="{95C4390E-271B-4400-ADEE-B956FDF3D021}" srcOrd="0" destOrd="0" presId="urn:microsoft.com/office/officeart/2005/8/layout/hierarchy4"/>
    <dgm:cxn modelId="{DD236C92-B510-44AA-88BE-EE3D6966B293}" type="presParOf" srcId="{9C28BF86-231F-4369-A139-4E8393EA89BB}" destId="{A363F02E-C909-451B-AC62-88200669F3CB}" srcOrd="1" destOrd="0" presId="urn:microsoft.com/office/officeart/2005/8/layout/hierarchy4"/>
    <dgm:cxn modelId="{90AF2AA9-6AC2-4C46-9A46-59D4CCEB4C56}" type="presParOf" srcId="{9C28BF86-231F-4369-A139-4E8393EA89BB}" destId="{1E4D79B1-C05C-43A8-83E0-152CBDB31A8F}" srcOrd="2" destOrd="0" presId="urn:microsoft.com/office/officeart/2005/8/layout/hierarchy4"/>
    <dgm:cxn modelId="{D467D4EF-1D6C-42CC-888B-5748DA6832D4}" type="presParOf" srcId="{1E4D79B1-C05C-43A8-83E0-152CBDB31A8F}" destId="{4CBA6327-CA39-4C84-AFCC-A89320670CE7}" srcOrd="0" destOrd="0" presId="urn:microsoft.com/office/officeart/2005/8/layout/hierarchy4"/>
    <dgm:cxn modelId="{B086D7D5-6EAD-4C48-9393-6764D3CC32F1}" type="presParOf" srcId="{4CBA6327-CA39-4C84-AFCC-A89320670CE7}" destId="{01ACED21-DF12-4E75-9F52-DF72D81362FC}" srcOrd="0" destOrd="0" presId="urn:microsoft.com/office/officeart/2005/8/layout/hierarchy4"/>
    <dgm:cxn modelId="{4221B196-F258-42FD-AA7F-BA710350C5BA}" type="presParOf" srcId="{4CBA6327-CA39-4C84-AFCC-A89320670CE7}" destId="{90737E88-2CA9-4D30-8CE3-D8CA138C3E61}" srcOrd="1" destOrd="0" presId="urn:microsoft.com/office/officeart/2005/8/layout/hierarchy4"/>
    <dgm:cxn modelId="{942C64B6-C676-43E8-B748-746261B03598}" type="presParOf" srcId="{CCA546FB-D75A-423B-9FBB-502F2ECD3C58}" destId="{EC85E1AB-9532-4B64-81FB-9BAA381C18D8}" srcOrd="1" destOrd="0" presId="urn:microsoft.com/office/officeart/2005/8/layout/hierarchy4"/>
    <dgm:cxn modelId="{972F174C-6E52-4A0F-853D-0E76FE125672}" type="presParOf" srcId="{CCA546FB-D75A-423B-9FBB-502F2ECD3C58}" destId="{3B6760A4-6927-43AF-A243-043E33CD745C}" srcOrd="2" destOrd="0" presId="urn:microsoft.com/office/officeart/2005/8/layout/hierarchy4"/>
    <dgm:cxn modelId="{C2A0C017-E169-4CEB-A56F-2A8A1735CDF1}" type="presParOf" srcId="{3B6760A4-6927-43AF-A243-043E33CD745C}" destId="{9396B839-E269-4D03-93A6-D5CA4D77C648}" srcOrd="0" destOrd="0" presId="urn:microsoft.com/office/officeart/2005/8/layout/hierarchy4"/>
    <dgm:cxn modelId="{AE11EEE9-9265-40F1-9479-B28E64129567}" type="presParOf" srcId="{3B6760A4-6927-43AF-A243-043E33CD745C}" destId="{6788F826-FFFD-49CC-A7A7-8DEF9A92A556}" srcOrd="1" destOrd="0" presId="urn:microsoft.com/office/officeart/2005/8/layout/hierarchy4"/>
    <dgm:cxn modelId="{9925660C-D4F5-438A-84E5-6833DED3CCE4}" type="presParOf" srcId="{3B6760A4-6927-43AF-A243-043E33CD745C}" destId="{0B536DE6-2065-435A-984E-231C4BB73A7A}" srcOrd="2" destOrd="0" presId="urn:microsoft.com/office/officeart/2005/8/layout/hierarchy4"/>
    <dgm:cxn modelId="{7473E6F2-44AC-419E-AA8F-230E0B220451}" type="presParOf" srcId="{0B536DE6-2065-435A-984E-231C4BB73A7A}" destId="{B8A1D768-5DC4-4166-B8DE-66CAADD1BAEC}" srcOrd="0" destOrd="0" presId="urn:microsoft.com/office/officeart/2005/8/layout/hierarchy4"/>
    <dgm:cxn modelId="{5D88D80C-4F0C-4C99-BBCD-36CFC9D511D8}" type="presParOf" srcId="{B8A1D768-5DC4-4166-B8DE-66CAADD1BAEC}" destId="{E2072691-EAD6-4D47-A5C9-BB2775D7044D}" srcOrd="0" destOrd="0" presId="urn:microsoft.com/office/officeart/2005/8/layout/hierarchy4"/>
    <dgm:cxn modelId="{0F3B3915-9DDD-48B1-9B2A-11F1B72C5182}" type="presParOf" srcId="{B8A1D768-5DC4-4166-B8DE-66CAADD1BAEC}" destId="{6A5656EC-AD1C-44EB-9F74-B820FD3FE02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D6E6DDF-D637-44B1-B4A7-05B2508EAD1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13A83A66-B4D6-4912-9EFF-0684FAE11B18}">
      <dgm:prSet phldrT="[Text]"/>
      <dgm:spPr>
        <a:solidFill>
          <a:srgbClr val="004065"/>
        </a:solidFill>
      </dgm:spPr>
      <dgm:t>
        <a:bodyPr/>
        <a:lstStyle/>
        <a:p>
          <a:r>
            <a:rPr lang="en-US" dirty="0">
              <a:solidFill>
                <a:schemeClr val="bg1"/>
              </a:solidFill>
              <a:latin typeface="+mn-lt"/>
              <a:ea typeface="+mn-ea"/>
              <a:cs typeface="+mn-cs"/>
            </a:rPr>
            <a:t>If you are age 60 or older and get colorectal cancer screening, then you can reduce your risk of dying from colorectal cancer by up to 70%</a:t>
          </a:r>
          <a:endParaRPr lang="en-US" dirty="0">
            <a:solidFill>
              <a:schemeClr val="bg1"/>
            </a:solidFill>
            <a:latin typeface="+mn-lt"/>
          </a:endParaRPr>
        </a:p>
      </dgm:t>
    </dgm:pt>
    <dgm:pt modelId="{B6291402-2252-49C1-A3DE-B228979A16C9}" type="parTrans" cxnId="{597D7B48-BC64-47CF-A1A8-1BC7F92023CC}">
      <dgm:prSet/>
      <dgm:spPr/>
      <dgm:t>
        <a:bodyPr/>
        <a:lstStyle/>
        <a:p>
          <a:endParaRPr lang="en-US"/>
        </a:p>
      </dgm:t>
    </dgm:pt>
    <dgm:pt modelId="{71AA9C0A-F270-4A79-8D2A-CD62ADD0B529}" type="sibTrans" cxnId="{597D7B48-BC64-47CF-A1A8-1BC7F92023CC}">
      <dgm:prSet/>
      <dgm:spPr/>
      <dgm:t>
        <a:bodyPr/>
        <a:lstStyle/>
        <a:p>
          <a:endParaRPr lang="en-US"/>
        </a:p>
      </dgm:t>
    </dgm:pt>
    <dgm:pt modelId="{8976CA65-BA87-4F2E-B25E-C5590194B60D}">
      <dgm:prSet phldrT="[Text]"/>
      <dgm:spPr>
        <a:solidFill>
          <a:srgbClr val="0096D6">
            <a:alpha val="90000"/>
          </a:srgbClr>
        </a:solidFill>
      </dgm:spPr>
      <dgm:t>
        <a:bodyPr/>
        <a:lstStyle/>
        <a:p>
          <a:r>
            <a:rPr lang="en-US" dirty="0">
              <a:solidFill>
                <a:schemeClr val="bg1"/>
              </a:solidFill>
              <a:latin typeface="+mn-lt"/>
              <a:ea typeface="+mn-ea"/>
              <a:cs typeface="+mn-cs"/>
            </a:rPr>
            <a:t>Screening can reduce your risk of dying from colorectal cancer by up to 70%. There are several screening options available. Talk to your doctor about getting screened.</a:t>
          </a:r>
          <a:endParaRPr lang="en-US" dirty="0">
            <a:solidFill>
              <a:schemeClr val="bg1"/>
            </a:solidFill>
            <a:latin typeface="+mn-lt"/>
          </a:endParaRPr>
        </a:p>
      </dgm:t>
    </dgm:pt>
    <dgm:pt modelId="{46F5506B-C45F-4FB2-AB02-3E8178B88F21}" type="parTrans" cxnId="{4EE560A4-86C8-499F-AC67-7832A9F674C3}">
      <dgm:prSet/>
      <dgm:spPr/>
      <dgm:t>
        <a:bodyPr/>
        <a:lstStyle/>
        <a:p>
          <a:endParaRPr lang="en-US"/>
        </a:p>
      </dgm:t>
    </dgm:pt>
    <dgm:pt modelId="{5E3245EA-6B4C-4CA3-B806-E296F6077349}" type="sibTrans" cxnId="{4EE560A4-86C8-499F-AC67-7832A9F674C3}">
      <dgm:prSet/>
      <dgm:spPr/>
      <dgm:t>
        <a:bodyPr/>
        <a:lstStyle/>
        <a:p>
          <a:endParaRPr lang="en-US"/>
        </a:p>
      </dgm:t>
    </dgm:pt>
    <dgm:pt modelId="{348504A5-A039-4A78-8658-C92A842CF036}">
      <dgm:prSet/>
      <dgm:spPr/>
      <dgm:t>
        <a:bodyPr/>
        <a:lstStyle/>
        <a:p>
          <a:r>
            <a:rPr lang="en-US" dirty="0">
              <a:solidFill>
                <a:schemeClr val="bg1"/>
              </a:solidFill>
              <a:latin typeface="+mn-lt"/>
              <a:ea typeface="+mn-ea"/>
              <a:cs typeface="+mn-cs"/>
            </a:rPr>
            <a:t>Most health insurance plans cover colorectal cancer screening that can save your life. Call your doctor today.</a:t>
          </a:r>
        </a:p>
      </dgm:t>
    </dgm:pt>
    <dgm:pt modelId="{E801B64E-C872-446C-8810-98F01F03039A}" type="parTrans" cxnId="{23509C7F-28C1-486B-838B-EE9C2E8A6252}">
      <dgm:prSet/>
      <dgm:spPr/>
      <dgm:t>
        <a:bodyPr/>
        <a:lstStyle/>
        <a:p>
          <a:endParaRPr lang="en-US"/>
        </a:p>
      </dgm:t>
    </dgm:pt>
    <dgm:pt modelId="{3A4FBC3D-1226-4601-8D43-0C94A42BE319}" type="sibTrans" cxnId="{23509C7F-28C1-486B-838B-EE9C2E8A6252}">
      <dgm:prSet/>
      <dgm:spPr/>
      <dgm:t>
        <a:bodyPr/>
        <a:lstStyle/>
        <a:p>
          <a:endParaRPr lang="en-US"/>
        </a:p>
      </dgm:t>
    </dgm:pt>
    <dgm:pt modelId="{0953FF4D-6686-48F4-8D5B-4EF198BD80FC}">
      <dgm:prSet phldrT="[Text]"/>
      <dgm:spPr>
        <a:solidFill>
          <a:srgbClr val="0096D6">
            <a:alpha val="90000"/>
          </a:srgbClr>
        </a:solidFill>
      </dgm:spPr>
      <dgm:t>
        <a:bodyPr/>
        <a:lstStyle/>
        <a:p>
          <a:endParaRPr lang="en-US" dirty="0">
            <a:solidFill>
              <a:schemeClr val="bg1"/>
            </a:solidFill>
            <a:latin typeface="+mn-lt"/>
          </a:endParaRPr>
        </a:p>
      </dgm:t>
    </dgm:pt>
    <dgm:pt modelId="{18F38200-F84F-4278-82A7-CC81FA9D3111}" type="parTrans" cxnId="{03318FD3-450F-4CFC-A234-56418B1697BB}">
      <dgm:prSet/>
      <dgm:spPr/>
      <dgm:t>
        <a:bodyPr/>
        <a:lstStyle/>
        <a:p>
          <a:endParaRPr lang="en-US"/>
        </a:p>
      </dgm:t>
    </dgm:pt>
    <dgm:pt modelId="{8649AF7F-8C0F-4E35-95A1-097F0DFA355D}" type="sibTrans" cxnId="{03318FD3-450F-4CFC-A234-56418B1697BB}">
      <dgm:prSet/>
      <dgm:spPr/>
      <dgm:t>
        <a:bodyPr/>
        <a:lstStyle/>
        <a:p>
          <a:endParaRPr lang="en-US"/>
        </a:p>
      </dgm:t>
    </dgm:pt>
    <dgm:pt modelId="{41236910-2A4B-4D7E-BBBD-14C69650184E}" type="pres">
      <dgm:prSet presAssocID="{7D6E6DDF-D637-44B1-B4A7-05B2508EAD14}" presName="Name0" presStyleCnt="0">
        <dgm:presLayoutVars>
          <dgm:dir/>
          <dgm:animLvl val="lvl"/>
          <dgm:resizeHandles/>
        </dgm:presLayoutVars>
      </dgm:prSet>
      <dgm:spPr/>
    </dgm:pt>
    <dgm:pt modelId="{B9B899F4-A7C3-4726-8928-8A4E6B872790}" type="pres">
      <dgm:prSet presAssocID="{13A83A66-B4D6-4912-9EFF-0684FAE11B18}" presName="linNode" presStyleCnt="0"/>
      <dgm:spPr/>
    </dgm:pt>
    <dgm:pt modelId="{F59390B3-FC57-4BC0-934E-D9574E919239}" type="pres">
      <dgm:prSet presAssocID="{13A83A66-B4D6-4912-9EFF-0684FAE11B18}" presName="parentShp" presStyleLbl="node1" presStyleIdx="0" presStyleCnt="1">
        <dgm:presLayoutVars>
          <dgm:bulletEnabled val="1"/>
        </dgm:presLayoutVars>
      </dgm:prSet>
      <dgm:spPr/>
    </dgm:pt>
    <dgm:pt modelId="{86C1FD6F-2D4D-4EA2-94CD-C4BC7F338817}" type="pres">
      <dgm:prSet presAssocID="{13A83A66-B4D6-4912-9EFF-0684FAE11B18}" presName="childShp" presStyleLbl="bgAccFollowNode1" presStyleIdx="0" presStyleCnt="1">
        <dgm:presLayoutVars>
          <dgm:bulletEnabled val="1"/>
        </dgm:presLayoutVars>
      </dgm:prSet>
      <dgm:spPr/>
    </dgm:pt>
  </dgm:ptLst>
  <dgm:cxnLst>
    <dgm:cxn modelId="{8A6FD115-0C83-4E1E-AC4D-6D1CB35BA8C1}" type="presOf" srcId="{0953FF4D-6686-48F4-8D5B-4EF198BD80FC}" destId="{86C1FD6F-2D4D-4EA2-94CD-C4BC7F338817}" srcOrd="0" destOrd="1" presId="urn:microsoft.com/office/officeart/2005/8/layout/vList6"/>
    <dgm:cxn modelId="{A16B4C1A-D83C-461F-A7DB-9136B508CA2F}" type="presOf" srcId="{8976CA65-BA87-4F2E-B25E-C5590194B60D}" destId="{86C1FD6F-2D4D-4EA2-94CD-C4BC7F338817}" srcOrd="0" destOrd="0" presId="urn:microsoft.com/office/officeart/2005/8/layout/vList6"/>
    <dgm:cxn modelId="{B5CB2D61-3401-487F-A299-CEDB07B288AD}" type="presOf" srcId="{13A83A66-B4D6-4912-9EFF-0684FAE11B18}" destId="{F59390B3-FC57-4BC0-934E-D9574E919239}" srcOrd="0" destOrd="0" presId="urn:microsoft.com/office/officeart/2005/8/layout/vList6"/>
    <dgm:cxn modelId="{597D7B48-BC64-47CF-A1A8-1BC7F92023CC}" srcId="{7D6E6DDF-D637-44B1-B4A7-05B2508EAD14}" destId="{13A83A66-B4D6-4912-9EFF-0684FAE11B18}" srcOrd="0" destOrd="0" parTransId="{B6291402-2252-49C1-A3DE-B228979A16C9}" sibTransId="{71AA9C0A-F270-4A79-8D2A-CD62ADD0B529}"/>
    <dgm:cxn modelId="{BE4D5D76-4036-44F2-A001-A5E23A006B91}" type="presOf" srcId="{7D6E6DDF-D637-44B1-B4A7-05B2508EAD14}" destId="{41236910-2A4B-4D7E-BBBD-14C69650184E}" srcOrd="0" destOrd="0" presId="urn:microsoft.com/office/officeart/2005/8/layout/vList6"/>
    <dgm:cxn modelId="{23509C7F-28C1-486B-838B-EE9C2E8A6252}" srcId="{13A83A66-B4D6-4912-9EFF-0684FAE11B18}" destId="{348504A5-A039-4A78-8658-C92A842CF036}" srcOrd="2" destOrd="0" parTransId="{E801B64E-C872-446C-8810-98F01F03039A}" sibTransId="{3A4FBC3D-1226-4601-8D43-0C94A42BE319}"/>
    <dgm:cxn modelId="{4EE560A4-86C8-499F-AC67-7832A9F674C3}" srcId="{13A83A66-B4D6-4912-9EFF-0684FAE11B18}" destId="{8976CA65-BA87-4F2E-B25E-C5590194B60D}" srcOrd="0" destOrd="0" parTransId="{46F5506B-C45F-4FB2-AB02-3E8178B88F21}" sibTransId="{5E3245EA-6B4C-4CA3-B806-E296F6077349}"/>
    <dgm:cxn modelId="{03318FD3-450F-4CFC-A234-56418B1697BB}" srcId="{13A83A66-B4D6-4912-9EFF-0684FAE11B18}" destId="{0953FF4D-6686-48F4-8D5B-4EF198BD80FC}" srcOrd="1" destOrd="0" parTransId="{18F38200-F84F-4278-82A7-CC81FA9D3111}" sibTransId="{8649AF7F-8C0F-4E35-95A1-097F0DFA355D}"/>
    <dgm:cxn modelId="{93CF74D5-0EBD-42A9-B7C7-D9D12CC0CF9D}" type="presOf" srcId="{348504A5-A039-4A78-8658-C92A842CF036}" destId="{86C1FD6F-2D4D-4EA2-94CD-C4BC7F338817}" srcOrd="0" destOrd="2" presId="urn:microsoft.com/office/officeart/2005/8/layout/vList6"/>
    <dgm:cxn modelId="{BFEB1ABF-BC57-4C7A-A805-2C90F20BE6D4}" type="presParOf" srcId="{41236910-2A4B-4D7E-BBBD-14C69650184E}" destId="{B9B899F4-A7C3-4726-8928-8A4E6B872790}" srcOrd="0" destOrd="0" presId="urn:microsoft.com/office/officeart/2005/8/layout/vList6"/>
    <dgm:cxn modelId="{E8DB1087-4231-4765-A060-16CA9D45D008}" type="presParOf" srcId="{B9B899F4-A7C3-4726-8928-8A4E6B872790}" destId="{F59390B3-FC57-4BC0-934E-D9574E919239}" srcOrd="0" destOrd="0" presId="urn:microsoft.com/office/officeart/2005/8/layout/vList6"/>
    <dgm:cxn modelId="{40F77C27-5FB1-4579-B8F9-B36AE61F8B06}" type="presParOf" srcId="{B9B899F4-A7C3-4726-8928-8A4E6B872790}" destId="{86C1FD6F-2D4D-4EA2-94CD-C4BC7F33881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5FF65E-D3BE-47B7-B642-FD1E10CB5C8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F32EFAC-E537-481F-986A-042E43A2C7D0}">
      <dgm:prSet custT="1"/>
      <dgm:spPr/>
      <dgm:t>
        <a:bodyPr/>
        <a:lstStyle/>
        <a:p>
          <a:pPr rtl="0"/>
          <a:r>
            <a:rPr lang="en-US" sz="3200" dirty="0">
              <a:solidFill>
                <a:srgbClr val="004065"/>
              </a:solidFill>
              <a:latin typeface="Verdana" panose="020B0604030504040204" pitchFamily="34" charset="0"/>
              <a:ea typeface="Verdana" panose="020B0604030504040204" pitchFamily="34" charset="0"/>
              <a:cs typeface="Verdana" panose="020B0604030504040204" pitchFamily="34" charset="0"/>
            </a:rPr>
            <a:t>Morbidity</a:t>
          </a:r>
        </a:p>
      </dgm:t>
    </dgm:pt>
    <dgm:pt modelId="{859D8530-FC6D-47AA-BBF2-DA2C34075199}" type="parTrans" cxnId="{511D9812-EE53-44D4-851D-6FF70290354A}">
      <dgm:prSet/>
      <dgm:spPr/>
      <dgm:t>
        <a:bodyPr/>
        <a:lstStyle/>
        <a:p>
          <a:endParaRPr lang="en-US">
            <a:solidFill>
              <a:srgbClr val="004065"/>
            </a:solidFill>
            <a:latin typeface="Century Gothic" panose="020B0502020202020204" pitchFamily="34" charset="0"/>
          </a:endParaRPr>
        </a:p>
      </dgm:t>
    </dgm:pt>
    <dgm:pt modelId="{B8F5BEC7-81ED-4543-A335-2739FA60101B}" type="sibTrans" cxnId="{511D9812-EE53-44D4-851D-6FF70290354A}">
      <dgm:prSet/>
      <dgm:spPr/>
      <dgm:t>
        <a:bodyPr/>
        <a:lstStyle/>
        <a:p>
          <a:endParaRPr lang="en-US">
            <a:solidFill>
              <a:srgbClr val="004065"/>
            </a:solidFill>
            <a:latin typeface="Century Gothic" panose="020B0502020202020204" pitchFamily="34" charset="0"/>
          </a:endParaRPr>
        </a:p>
      </dgm:t>
    </dgm:pt>
    <dgm:pt modelId="{3D0F97D5-1833-477F-898E-D60D397BB2B8}">
      <dgm:prSet custT="1"/>
      <dgm:spPr/>
      <dgm:t>
        <a:bodyPr/>
        <a:lstStyle/>
        <a:p>
          <a:pPr rtl="0"/>
          <a:r>
            <a:rPr lang="en-US" sz="3200" dirty="0">
              <a:solidFill>
                <a:srgbClr val="004065"/>
              </a:solidFill>
              <a:latin typeface="Verdana" panose="020B0604030504040204" pitchFamily="34" charset="0"/>
              <a:ea typeface="Verdana" panose="020B0604030504040204" pitchFamily="34" charset="0"/>
              <a:cs typeface="Verdana" panose="020B0604030504040204" pitchFamily="34" charset="0"/>
            </a:rPr>
            <a:t>Mortality</a:t>
          </a:r>
        </a:p>
      </dgm:t>
    </dgm:pt>
    <dgm:pt modelId="{06A046B0-FC04-4EC9-8647-FDD8AA888ECF}" type="parTrans" cxnId="{DBA5538E-482D-427F-9A60-1B5A9DC5ADEF}">
      <dgm:prSet/>
      <dgm:spPr/>
      <dgm:t>
        <a:bodyPr/>
        <a:lstStyle/>
        <a:p>
          <a:endParaRPr lang="en-US">
            <a:solidFill>
              <a:srgbClr val="004065"/>
            </a:solidFill>
            <a:latin typeface="Century Gothic" panose="020B0502020202020204" pitchFamily="34" charset="0"/>
          </a:endParaRPr>
        </a:p>
      </dgm:t>
    </dgm:pt>
    <dgm:pt modelId="{1BD93442-C8A2-4705-8D7C-A4E8AD194B0D}" type="sibTrans" cxnId="{DBA5538E-482D-427F-9A60-1B5A9DC5ADEF}">
      <dgm:prSet/>
      <dgm:spPr/>
      <dgm:t>
        <a:bodyPr/>
        <a:lstStyle/>
        <a:p>
          <a:endParaRPr lang="en-US">
            <a:solidFill>
              <a:srgbClr val="004065"/>
            </a:solidFill>
            <a:latin typeface="Century Gothic" panose="020B0502020202020204" pitchFamily="34" charset="0"/>
          </a:endParaRPr>
        </a:p>
      </dgm:t>
    </dgm:pt>
    <dgm:pt modelId="{C4223D41-21CF-40A7-BA6C-8499A0129F56}">
      <dgm:prSet custT="1"/>
      <dgm:spPr/>
      <dgm:t>
        <a:bodyPr/>
        <a:lstStyle/>
        <a:p>
          <a:pPr rtl="0"/>
          <a:r>
            <a:rPr lang="en-US" sz="3200" dirty="0">
              <a:solidFill>
                <a:srgbClr val="004065"/>
              </a:solidFill>
              <a:latin typeface="Verdana" panose="020B0604030504040204" pitchFamily="34" charset="0"/>
              <a:ea typeface="Verdana" panose="020B0604030504040204" pitchFamily="34" charset="0"/>
              <a:cs typeface="Verdana" panose="020B0604030504040204" pitchFamily="34" charset="0"/>
            </a:rPr>
            <a:t>Severity of outcomes</a:t>
          </a:r>
        </a:p>
      </dgm:t>
    </dgm:pt>
    <dgm:pt modelId="{60E61C45-CF7A-424E-B255-CC85EC6A2E1A}" type="parTrans" cxnId="{B030F249-5075-42B3-AB6D-419B8765C8C5}">
      <dgm:prSet/>
      <dgm:spPr/>
      <dgm:t>
        <a:bodyPr/>
        <a:lstStyle/>
        <a:p>
          <a:endParaRPr lang="en-US">
            <a:solidFill>
              <a:srgbClr val="004065"/>
            </a:solidFill>
            <a:latin typeface="Century Gothic" panose="020B0502020202020204" pitchFamily="34" charset="0"/>
          </a:endParaRPr>
        </a:p>
      </dgm:t>
    </dgm:pt>
    <dgm:pt modelId="{BE70C9D0-4D42-4D67-B18C-8083952E88B2}" type="sibTrans" cxnId="{B030F249-5075-42B3-AB6D-419B8765C8C5}">
      <dgm:prSet/>
      <dgm:spPr/>
      <dgm:t>
        <a:bodyPr/>
        <a:lstStyle/>
        <a:p>
          <a:endParaRPr lang="en-US">
            <a:solidFill>
              <a:srgbClr val="004065"/>
            </a:solidFill>
            <a:latin typeface="Century Gothic" panose="020B0502020202020204" pitchFamily="34" charset="0"/>
          </a:endParaRPr>
        </a:p>
      </dgm:t>
    </dgm:pt>
    <dgm:pt modelId="{8BA9DBAF-A173-4932-B884-FC7A15BD74D4}">
      <dgm:prSet custT="1"/>
      <dgm:spPr/>
      <dgm:t>
        <a:bodyPr/>
        <a:lstStyle/>
        <a:p>
          <a:pPr rtl="0"/>
          <a:r>
            <a:rPr lang="en-US" sz="3200" dirty="0">
              <a:solidFill>
                <a:srgbClr val="004065"/>
              </a:solidFill>
              <a:latin typeface="Verdana" panose="020B0604030504040204" pitchFamily="34" charset="0"/>
              <a:ea typeface="Verdana" panose="020B0604030504040204" pitchFamily="34" charset="0"/>
              <a:cs typeface="Verdana" panose="020B0604030504040204" pitchFamily="34" charset="0"/>
            </a:rPr>
            <a:t>Populations affected </a:t>
          </a:r>
        </a:p>
      </dgm:t>
    </dgm:pt>
    <dgm:pt modelId="{1EEAEDDD-D070-4177-8652-17E2D6F440FC}" type="parTrans" cxnId="{1427CFF6-9398-400F-8A0D-1C9C9A3120B9}">
      <dgm:prSet/>
      <dgm:spPr/>
      <dgm:t>
        <a:bodyPr/>
        <a:lstStyle/>
        <a:p>
          <a:endParaRPr lang="en-US">
            <a:solidFill>
              <a:srgbClr val="004065"/>
            </a:solidFill>
            <a:latin typeface="Century Gothic" panose="020B0502020202020204" pitchFamily="34" charset="0"/>
          </a:endParaRPr>
        </a:p>
      </dgm:t>
    </dgm:pt>
    <dgm:pt modelId="{28A5D6BE-ADB7-4140-884D-7402A2BCC521}" type="sibTrans" cxnId="{1427CFF6-9398-400F-8A0D-1C9C9A3120B9}">
      <dgm:prSet/>
      <dgm:spPr/>
      <dgm:t>
        <a:bodyPr/>
        <a:lstStyle/>
        <a:p>
          <a:endParaRPr lang="en-US">
            <a:solidFill>
              <a:srgbClr val="004065"/>
            </a:solidFill>
            <a:latin typeface="Century Gothic" panose="020B0502020202020204" pitchFamily="34" charset="0"/>
          </a:endParaRPr>
        </a:p>
      </dgm:t>
    </dgm:pt>
    <dgm:pt modelId="{4936F62C-A91E-496B-8B54-D941BE31D8AF}">
      <dgm:prSet custT="1"/>
      <dgm:spPr/>
      <dgm:t>
        <a:bodyPr/>
        <a:lstStyle/>
        <a:p>
          <a:pPr rtl="0"/>
          <a:r>
            <a:rPr lang="en-US" sz="3200" dirty="0">
              <a:solidFill>
                <a:srgbClr val="004065"/>
              </a:solidFill>
              <a:latin typeface="Verdana" panose="020B0604030504040204" pitchFamily="34" charset="0"/>
              <a:ea typeface="Verdana" panose="020B0604030504040204" pitchFamily="34" charset="0"/>
              <a:cs typeface="Verdana" panose="020B0604030504040204" pitchFamily="34" charset="0"/>
            </a:rPr>
            <a:t>Prevalence rates among sub-groups</a:t>
          </a:r>
        </a:p>
      </dgm:t>
    </dgm:pt>
    <dgm:pt modelId="{6212C625-7FA7-4CF4-8A37-3B03C80DA1E0}" type="parTrans" cxnId="{C064BDDD-D8E8-49CE-86F1-81A458A1630A}">
      <dgm:prSet/>
      <dgm:spPr/>
      <dgm:t>
        <a:bodyPr/>
        <a:lstStyle/>
        <a:p>
          <a:endParaRPr lang="en-US">
            <a:solidFill>
              <a:srgbClr val="004065"/>
            </a:solidFill>
            <a:latin typeface="Century Gothic" panose="020B0502020202020204" pitchFamily="34" charset="0"/>
          </a:endParaRPr>
        </a:p>
      </dgm:t>
    </dgm:pt>
    <dgm:pt modelId="{EA122950-EA58-432F-9970-FD4E2EB3B9CE}" type="sibTrans" cxnId="{C064BDDD-D8E8-49CE-86F1-81A458A1630A}">
      <dgm:prSet/>
      <dgm:spPr/>
      <dgm:t>
        <a:bodyPr/>
        <a:lstStyle/>
        <a:p>
          <a:endParaRPr lang="en-US">
            <a:solidFill>
              <a:srgbClr val="004065"/>
            </a:solidFill>
            <a:latin typeface="Century Gothic" panose="020B0502020202020204" pitchFamily="34" charset="0"/>
          </a:endParaRPr>
        </a:p>
      </dgm:t>
    </dgm:pt>
    <dgm:pt modelId="{937C0DD4-3DBB-4B84-9515-1901549865AD}">
      <dgm:prSet custT="1"/>
      <dgm:spPr/>
      <dgm:t>
        <a:bodyPr/>
        <a:lstStyle/>
        <a:p>
          <a:pPr rtl="0"/>
          <a:r>
            <a:rPr lang="en-US" sz="3200" dirty="0">
              <a:solidFill>
                <a:srgbClr val="004065"/>
              </a:solidFill>
              <a:latin typeface="Verdana" panose="020B0604030504040204" pitchFamily="34" charset="0"/>
              <a:ea typeface="Verdana" panose="020B0604030504040204" pitchFamily="34" charset="0"/>
              <a:cs typeface="Verdana" panose="020B0604030504040204" pitchFamily="34" charset="0"/>
            </a:rPr>
            <a:t>Risk and protective factors</a:t>
          </a:r>
        </a:p>
      </dgm:t>
    </dgm:pt>
    <dgm:pt modelId="{268B0F9B-5392-4942-A9B1-F737301350E3}" type="parTrans" cxnId="{D2A01217-7FDF-4079-A084-E471E107F49A}">
      <dgm:prSet/>
      <dgm:spPr/>
      <dgm:t>
        <a:bodyPr/>
        <a:lstStyle/>
        <a:p>
          <a:endParaRPr lang="en-US">
            <a:solidFill>
              <a:srgbClr val="004065"/>
            </a:solidFill>
            <a:latin typeface="Century Gothic" panose="020B0502020202020204" pitchFamily="34" charset="0"/>
          </a:endParaRPr>
        </a:p>
      </dgm:t>
    </dgm:pt>
    <dgm:pt modelId="{0ABC2C38-7053-408B-A3B8-60BAB680DFA2}" type="sibTrans" cxnId="{D2A01217-7FDF-4079-A084-E471E107F49A}">
      <dgm:prSet/>
      <dgm:spPr/>
      <dgm:t>
        <a:bodyPr/>
        <a:lstStyle/>
        <a:p>
          <a:endParaRPr lang="en-US">
            <a:solidFill>
              <a:srgbClr val="004065"/>
            </a:solidFill>
            <a:latin typeface="Century Gothic" panose="020B0502020202020204" pitchFamily="34" charset="0"/>
          </a:endParaRPr>
        </a:p>
      </dgm:t>
    </dgm:pt>
    <dgm:pt modelId="{A0BFB8E8-C997-4DAD-928D-5A752A42B0F7}" type="pres">
      <dgm:prSet presAssocID="{CF5FF65E-D3BE-47B7-B642-FD1E10CB5C83}" presName="vert0" presStyleCnt="0">
        <dgm:presLayoutVars>
          <dgm:dir/>
          <dgm:animOne val="branch"/>
          <dgm:animLvl val="lvl"/>
        </dgm:presLayoutVars>
      </dgm:prSet>
      <dgm:spPr/>
    </dgm:pt>
    <dgm:pt modelId="{EAD6DD22-67AF-411A-B6BF-0453DC6F122C}" type="pres">
      <dgm:prSet presAssocID="{3F32EFAC-E537-481F-986A-042E43A2C7D0}" presName="thickLine" presStyleLbl="alignNode1" presStyleIdx="0" presStyleCnt="6"/>
      <dgm:spPr/>
    </dgm:pt>
    <dgm:pt modelId="{1FDC5D1A-573B-4559-A2C1-808884C8E5A5}" type="pres">
      <dgm:prSet presAssocID="{3F32EFAC-E537-481F-986A-042E43A2C7D0}" presName="horz1" presStyleCnt="0"/>
      <dgm:spPr/>
    </dgm:pt>
    <dgm:pt modelId="{633B0AF2-22C0-4115-9928-852E67326C5B}" type="pres">
      <dgm:prSet presAssocID="{3F32EFAC-E537-481F-986A-042E43A2C7D0}" presName="tx1" presStyleLbl="revTx" presStyleIdx="0" presStyleCnt="6"/>
      <dgm:spPr/>
    </dgm:pt>
    <dgm:pt modelId="{4CF80715-2918-4B6D-AFD9-70055B5C820D}" type="pres">
      <dgm:prSet presAssocID="{3F32EFAC-E537-481F-986A-042E43A2C7D0}" presName="vert1" presStyleCnt="0"/>
      <dgm:spPr/>
    </dgm:pt>
    <dgm:pt modelId="{2329496F-40D8-4DF8-9482-499B9D7D52BD}" type="pres">
      <dgm:prSet presAssocID="{3D0F97D5-1833-477F-898E-D60D397BB2B8}" presName="thickLine" presStyleLbl="alignNode1" presStyleIdx="1" presStyleCnt="6"/>
      <dgm:spPr>
        <a:ln>
          <a:solidFill>
            <a:srgbClr val="0096D6"/>
          </a:solidFill>
        </a:ln>
      </dgm:spPr>
    </dgm:pt>
    <dgm:pt modelId="{7CF3F2CA-6171-41C4-80D8-87C503AA0784}" type="pres">
      <dgm:prSet presAssocID="{3D0F97D5-1833-477F-898E-D60D397BB2B8}" presName="horz1" presStyleCnt="0"/>
      <dgm:spPr/>
    </dgm:pt>
    <dgm:pt modelId="{7ABD26A2-0D0C-4DF5-BA3E-3847F5C2E07D}" type="pres">
      <dgm:prSet presAssocID="{3D0F97D5-1833-477F-898E-D60D397BB2B8}" presName="tx1" presStyleLbl="revTx" presStyleIdx="1" presStyleCnt="6"/>
      <dgm:spPr/>
    </dgm:pt>
    <dgm:pt modelId="{884563D8-1B05-4967-A1C3-E9F689D96870}" type="pres">
      <dgm:prSet presAssocID="{3D0F97D5-1833-477F-898E-D60D397BB2B8}" presName="vert1" presStyleCnt="0"/>
      <dgm:spPr/>
    </dgm:pt>
    <dgm:pt modelId="{7298B50B-8440-479C-A167-0096F0061A4F}" type="pres">
      <dgm:prSet presAssocID="{C4223D41-21CF-40A7-BA6C-8499A0129F56}" presName="thickLine" presStyleLbl="alignNode1" presStyleIdx="2" presStyleCnt="6"/>
      <dgm:spPr>
        <a:ln>
          <a:solidFill>
            <a:srgbClr val="0096D6"/>
          </a:solidFill>
        </a:ln>
      </dgm:spPr>
    </dgm:pt>
    <dgm:pt modelId="{668F1FE0-46CC-4EA0-80D7-CB68CA2C6094}" type="pres">
      <dgm:prSet presAssocID="{C4223D41-21CF-40A7-BA6C-8499A0129F56}" presName="horz1" presStyleCnt="0"/>
      <dgm:spPr/>
    </dgm:pt>
    <dgm:pt modelId="{4869713F-33AC-4D04-9FE1-D7C4E0BD35A9}" type="pres">
      <dgm:prSet presAssocID="{C4223D41-21CF-40A7-BA6C-8499A0129F56}" presName="tx1" presStyleLbl="revTx" presStyleIdx="2" presStyleCnt="6"/>
      <dgm:spPr/>
    </dgm:pt>
    <dgm:pt modelId="{FA6F6121-BFB6-4748-803D-8F3B089D28C9}" type="pres">
      <dgm:prSet presAssocID="{C4223D41-21CF-40A7-BA6C-8499A0129F56}" presName="vert1" presStyleCnt="0"/>
      <dgm:spPr/>
    </dgm:pt>
    <dgm:pt modelId="{CE2E5CA8-B674-4168-AE60-0802C7E17534}" type="pres">
      <dgm:prSet presAssocID="{8BA9DBAF-A173-4932-B884-FC7A15BD74D4}" presName="thickLine" presStyleLbl="alignNode1" presStyleIdx="3" presStyleCnt="6"/>
      <dgm:spPr>
        <a:ln>
          <a:solidFill>
            <a:srgbClr val="0096D6"/>
          </a:solidFill>
        </a:ln>
      </dgm:spPr>
    </dgm:pt>
    <dgm:pt modelId="{B5C2127B-C8FE-4E7D-A6BA-A8D99FF0AE47}" type="pres">
      <dgm:prSet presAssocID="{8BA9DBAF-A173-4932-B884-FC7A15BD74D4}" presName="horz1" presStyleCnt="0"/>
      <dgm:spPr/>
    </dgm:pt>
    <dgm:pt modelId="{EB44DFA5-6ABC-4A78-8B36-CEDD4C04A033}" type="pres">
      <dgm:prSet presAssocID="{8BA9DBAF-A173-4932-B884-FC7A15BD74D4}" presName="tx1" presStyleLbl="revTx" presStyleIdx="3" presStyleCnt="6"/>
      <dgm:spPr/>
    </dgm:pt>
    <dgm:pt modelId="{36CA678D-C212-450D-969B-3A602186D85D}" type="pres">
      <dgm:prSet presAssocID="{8BA9DBAF-A173-4932-B884-FC7A15BD74D4}" presName="vert1" presStyleCnt="0"/>
      <dgm:spPr/>
    </dgm:pt>
    <dgm:pt modelId="{1286A473-0D4D-412C-A3EE-F0F5D1B520A2}" type="pres">
      <dgm:prSet presAssocID="{4936F62C-A91E-496B-8B54-D941BE31D8AF}" presName="thickLine" presStyleLbl="alignNode1" presStyleIdx="4" presStyleCnt="6"/>
      <dgm:spPr>
        <a:ln>
          <a:solidFill>
            <a:srgbClr val="0096D6"/>
          </a:solidFill>
        </a:ln>
      </dgm:spPr>
    </dgm:pt>
    <dgm:pt modelId="{88B131F6-5731-4CA7-B05E-0BB67B398B12}" type="pres">
      <dgm:prSet presAssocID="{4936F62C-A91E-496B-8B54-D941BE31D8AF}" presName="horz1" presStyleCnt="0"/>
      <dgm:spPr/>
    </dgm:pt>
    <dgm:pt modelId="{9682AD31-FA6B-4EA8-9F58-B463086A974F}" type="pres">
      <dgm:prSet presAssocID="{4936F62C-A91E-496B-8B54-D941BE31D8AF}" presName="tx1" presStyleLbl="revTx" presStyleIdx="4" presStyleCnt="6"/>
      <dgm:spPr/>
    </dgm:pt>
    <dgm:pt modelId="{FA85A3A9-E90F-4588-8BB5-D7E9EE8DC24F}" type="pres">
      <dgm:prSet presAssocID="{4936F62C-A91E-496B-8B54-D941BE31D8AF}" presName="vert1" presStyleCnt="0"/>
      <dgm:spPr/>
    </dgm:pt>
    <dgm:pt modelId="{5A658D52-AB38-420A-AB48-42BC8B15AC37}" type="pres">
      <dgm:prSet presAssocID="{937C0DD4-3DBB-4B84-9515-1901549865AD}" presName="thickLine" presStyleLbl="alignNode1" presStyleIdx="5" presStyleCnt="6"/>
      <dgm:spPr>
        <a:ln>
          <a:solidFill>
            <a:srgbClr val="0096D6"/>
          </a:solidFill>
        </a:ln>
      </dgm:spPr>
    </dgm:pt>
    <dgm:pt modelId="{AE99AE26-DAB9-46BE-A973-613094901891}" type="pres">
      <dgm:prSet presAssocID="{937C0DD4-3DBB-4B84-9515-1901549865AD}" presName="horz1" presStyleCnt="0"/>
      <dgm:spPr/>
    </dgm:pt>
    <dgm:pt modelId="{AD60E69C-D55B-4028-9B80-6AA6E93342FC}" type="pres">
      <dgm:prSet presAssocID="{937C0DD4-3DBB-4B84-9515-1901549865AD}" presName="tx1" presStyleLbl="revTx" presStyleIdx="5" presStyleCnt="6"/>
      <dgm:spPr/>
    </dgm:pt>
    <dgm:pt modelId="{88779E91-0D95-49A9-9708-030C3BA2F143}" type="pres">
      <dgm:prSet presAssocID="{937C0DD4-3DBB-4B84-9515-1901549865AD}" presName="vert1" presStyleCnt="0"/>
      <dgm:spPr/>
    </dgm:pt>
  </dgm:ptLst>
  <dgm:cxnLst>
    <dgm:cxn modelId="{511D9812-EE53-44D4-851D-6FF70290354A}" srcId="{CF5FF65E-D3BE-47B7-B642-FD1E10CB5C83}" destId="{3F32EFAC-E537-481F-986A-042E43A2C7D0}" srcOrd="0" destOrd="0" parTransId="{859D8530-FC6D-47AA-BBF2-DA2C34075199}" sibTransId="{B8F5BEC7-81ED-4543-A335-2739FA60101B}"/>
    <dgm:cxn modelId="{D2A01217-7FDF-4079-A084-E471E107F49A}" srcId="{CF5FF65E-D3BE-47B7-B642-FD1E10CB5C83}" destId="{937C0DD4-3DBB-4B84-9515-1901549865AD}" srcOrd="5" destOrd="0" parTransId="{268B0F9B-5392-4942-A9B1-F737301350E3}" sibTransId="{0ABC2C38-7053-408B-A3B8-60BAB680DFA2}"/>
    <dgm:cxn modelId="{EADD9967-66CB-4934-8670-E833BE03E415}" type="presOf" srcId="{8BA9DBAF-A173-4932-B884-FC7A15BD74D4}" destId="{EB44DFA5-6ABC-4A78-8B36-CEDD4C04A033}" srcOrd="0" destOrd="0" presId="urn:microsoft.com/office/officeart/2008/layout/LinedList"/>
    <dgm:cxn modelId="{B030F249-5075-42B3-AB6D-419B8765C8C5}" srcId="{CF5FF65E-D3BE-47B7-B642-FD1E10CB5C83}" destId="{C4223D41-21CF-40A7-BA6C-8499A0129F56}" srcOrd="2" destOrd="0" parTransId="{60E61C45-CF7A-424E-B255-CC85EC6A2E1A}" sibTransId="{BE70C9D0-4D42-4D67-B18C-8083952E88B2}"/>
    <dgm:cxn modelId="{BAB45B6E-C64F-4E55-B5D7-560F547BEB36}" type="presOf" srcId="{3F32EFAC-E537-481F-986A-042E43A2C7D0}" destId="{633B0AF2-22C0-4115-9928-852E67326C5B}" srcOrd="0" destOrd="0" presId="urn:microsoft.com/office/officeart/2008/layout/LinedList"/>
    <dgm:cxn modelId="{EB935170-C81A-49A8-86DB-5D3FEA85735B}" type="presOf" srcId="{4936F62C-A91E-496B-8B54-D941BE31D8AF}" destId="{9682AD31-FA6B-4EA8-9F58-B463086A974F}" srcOrd="0" destOrd="0" presId="urn:microsoft.com/office/officeart/2008/layout/LinedList"/>
    <dgm:cxn modelId="{EB483C76-4750-4C4A-9D77-DD7DF169FC9D}" type="presOf" srcId="{3D0F97D5-1833-477F-898E-D60D397BB2B8}" destId="{7ABD26A2-0D0C-4DF5-BA3E-3847F5C2E07D}" srcOrd="0" destOrd="0" presId="urn:microsoft.com/office/officeart/2008/layout/LinedList"/>
    <dgm:cxn modelId="{DBA5538E-482D-427F-9A60-1B5A9DC5ADEF}" srcId="{CF5FF65E-D3BE-47B7-B642-FD1E10CB5C83}" destId="{3D0F97D5-1833-477F-898E-D60D397BB2B8}" srcOrd="1" destOrd="0" parTransId="{06A046B0-FC04-4EC9-8647-FDD8AA888ECF}" sibTransId="{1BD93442-C8A2-4705-8D7C-A4E8AD194B0D}"/>
    <dgm:cxn modelId="{78C701A0-FA79-4BE7-AEB9-E79808B267B6}" type="presOf" srcId="{937C0DD4-3DBB-4B84-9515-1901549865AD}" destId="{AD60E69C-D55B-4028-9B80-6AA6E93342FC}" srcOrd="0" destOrd="0" presId="urn:microsoft.com/office/officeart/2008/layout/LinedList"/>
    <dgm:cxn modelId="{E56BB0DA-A039-499A-BC26-BC0E5C46D403}" type="presOf" srcId="{C4223D41-21CF-40A7-BA6C-8499A0129F56}" destId="{4869713F-33AC-4D04-9FE1-D7C4E0BD35A9}" srcOrd="0" destOrd="0" presId="urn:microsoft.com/office/officeart/2008/layout/LinedList"/>
    <dgm:cxn modelId="{6B6DA0DC-5271-45B0-BD4D-CE944FC54922}" type="presOf" srcId="{CF5FF65E-D3BE-47B7-B642-FD1E10CB5C83}" destId="{A0BFB8E8-C997-4DAD-928D-5A752A42B0F7}" srcOrd="0" destOrd="0" presId="urn:microsoft.com/office/officeart/2008/layout/LinedList"/>
    <dgm:cxn modelId="{C064BDDD-D8E8-49CE-86F1-81A458A1630A}" srcId="{CF5FF65E-D3BE-47B7-B642-FD1E10CB5C83}" destId="{4936F62C-A91E-496B-8B54-D941BE31D8AF}" srcOrd="4" destOrd="0" parTransId="{6212C625-7FA7-4CF4-8A37-3B03C80DA1E0}" sibTransId="{EA122950-EA58-432F-9970-FD4E2EB3B9CE}"/>
    <dgm:cxn modelId="{1427CFF6-9398-400F-8A0D-1C9C9A3120B9}" srcId="{CF5FF65E-D3BE-47B7-B642-FD1E10CB5C83}" destId="{8BA9DBAF-A173-4932-B884-FC7A15BD74D4}" srcOrd="3" destOrd="0" parTransId="{1EEAEDDD-D070-4177-8652-17E2D6F440FC}" sibTransId="{28A5D6BE-ADB7-4140-884D-7402A2BCC521}"/>
    <dgm:cxn modelId="{5EEDD957-3967-408F-A5E5-3C913BF72535}" type="presParOf" srcId="{A0BFB8E8-C997-4DAD-928D-5A752A42B0F7}" destId="{EAD6DD22-67AF-411A-B6BF-0453DC6F122C}" srcOrd="0" destOrd="0" presId="urn:microsoft.com/office/officeart/2008/layout/LinedList"/>
    <dgm:cxn modelId="{9BEE72F2-77C7-42DE-9E19-B53E1FA4CF8B}" type="presParOf" srcId="{A0BFB8E8-C997-4DAD-928D-5A752A42B0F7}" destId="{1FDC5D1A-573B-4559-A2C1-808884C8E5A5}" srcOrd="1" destOrd="0" presId="urn:microsoft.com/office/officeart/2008/layout/LinedList"/>
    <dgm:cxn modelId="{F32BC6B1-BFDC-470C-9B19-2AA22E4C6B42}" type="presParOf" srcId="{1FDC5D1A-573B-4559-A2C1-808884C8E5A5}" destId="{633B0AF2-22C0-4115-9928-852E67326C5B}" srcOrd="0" destOrd="0" presId="urn:microsoft.com/office/officeart/2008/layout/LinedList"/>
    <dgm:cxn modelId="{90813610-E26A-4B8E-AA6B-3DD02E0A9C5E}" type="presParOf" srcId="{1FDC5D1A-573B-4559-A2C1-808884C8E5A5}" destId="{4CF80715-2918-4B6D-AFD9-70055B5C820D}" srcOrd="1" destOrd="0" presId="urn:microsoft.com/office/officeart/2008/layout/LinedList"/>
    <dgm:cxn modelId="{0A3D983B-BB60-4190-B3D6-CDE2D8712DA6}" type="presParOf" srcId="{A0BFB8E8-C997-4DAD-928D-5A752A42B0F7}" destId="{2329496F-40D8-4DF8-9482-499B9D7D52BD}" srcOrd="2" destOrd="0" presId="urn:microsoft.com/office/officeart/2008/layout/LinedList"/>
    <dgm:cxn modelId="{9276A280-4ED3-4F7D-9A53-DB8DB73A4414}" type="presParOf" srcId="{A0BFB8E8-C997-4DAD-928D-5A752A42B0F7}" destId="{7CF3F2CA-6171-41C4-80D8-87C503AA0784}" srcOrd="3" destOrd="0" presId="urn:microsoft.com/office/officeart/2008/layout/LinedList"/>
    <dgm:cxn modelId="{672DBF7E-11AF-4BBC-BF47-FBF2D58709E0}" type="presParOf" srcId="{7CF3F2CA-6171-41C4-80D8-87C503AA0784}" destId="{7ABD26A2-0D0C-4DF5-BA3E-3847F5C2E07D}" srcOrd="0" destOrd="0" presId="urn:microsoft.com/office/officeart/2008/layout/LinedList"/>
    <dgm:cxn modelId="{1E95CF32-9474-432C-9B4A-7C3FD91D75FF}" type="presParOf" srcId="{7CF3F2CA-6171-41C4-80D8-87C503AA0784}" destId="{884563D8-1B05-4967-A1C3-E9F689D96870}" srcOrd="1" destOrd="0" presId="urn:microsoft.com/office/officeart/2008/layout/LinedList"/>
    <dgm:cxn modelId="{A4F48A72-1A9D-46D6-BB2F-C24463BD18A9}" type="presParOf" srcId="{A0BFB8E8-C997-4DAD-928D-5A752A42B0F7}" destId="{7298B50B-8440-479C-A167-0096F0061A4F}" srcOrd="4" destOrd="0" presId="urn:microsoft.com/office/officeart/2008/layout/LinedList"/>
    <dgm:cxn modelId="{5E3D6E02-96DE-4EB5-96C3-AF4BB313D567}" type="presParOf" srcId="{A0BFB8E8-C997-4DAD-928D-5A752A42B0F7}" destId="{668F1FE0-46CC-4EA0-80D7-CB68CA2C6094}" srcOrd="5" destOrd="0" presId="urn:microsoft.com/office/officeart/2008/layout/LinedList"/>
    <dgm:cxn modelId="{2B18121C-6818-4CBE-B53F-BF723C26A6BE}" type="presParOf" srcId="{668F1FE0-46CC-4EA0-80D7-CB68CA2C6094}" destId="{4869713F-33AC-4D04-9FE1-D7C4E0BD35A9}" srcOrd="0" destOrd="0" presId="urn:microsoft.com/office/officeart/2008/layout/LinedList"/>
    <dgm:cxn modelId="{CFCB9ACD-E5C6-4605-93D2-97AF6055C23E}" type="presParOf" srcId="{668F1FE0-46CC-4EA0-80D7-CB68CA2C6094}" destId="{FA6F6121-BFB6-4748-803D-8F3B089D28C9}" srcOrd="1" destOrd="0" presId="urn:microsoft.com/office/officeart/2008/layout/LinedList"/>
    <dgm:cxn modelId="{37113FFE-93D7-4241-8168-B9A65588041F}" type="presParOf" srcId="{A0BFB8E8-C997-4DAD-928D-5A752A42B0F7}" destId="{CE2E5CA8-B674-4168-AE60-0802C7E17534}" srcOrd="6" destOrd="0" presId="urn:microsoft.com/office/officeart/2008/layout/LinedList"/>
    <dgm:cxn modelId="{FABFFCAD-357C-42D7-9057-36613B2E8B7F}" type="presParOf" srcId="{A0BFB8E8-C997-4DAD-928D-5A752A42B0F7}" destId="{B5C2127B-C8FE-4E7D-A6BA-A8D99FF0AE47}" srcOrd="7" destOrd="0" presId="urn:microsoft.com/office/officeart/2008/layout/LinedList"/>
    <dgm:cxn modelId="{183E3324-3811-4629-9CB5-957BDFE5F085}" type="presParOf" srcId="{B5C2127B-C8FE-4E7D-A6BA-A8D99FF0AE47}" destId="{EB44DFA5-6ABC-4A78-8B36-CEDD4C04A033}" srcOrd="0" destOrd="0" presId="urn:microsoft.com/office/officeart/2008/layout/LinedList"/>
    <dgm:cxn modelId="{D0DBEC46-DCAC-47E4-B5E5-FEA015B10E5D}" type="presParOf" srcId="{B5C2127B-C8FE-4E7D-A6BA-A8D99FF0AE47}" destId="{36CA678D-C212-450D-969B-3A602186D85D}" srcOrd="1" destOrd="0" presId="urn:microsoft.com/office/officeart/2008/layout/LinedList"/>
    <dgm:cxn modelId="{A97C5B04-9DD8-4DA5-BBCA-8BD53FE4DE07}" type="presParOf" srcId="{A0BFB8E8-C997-4DAD-928D-5A752A42B0F7}" destId="{1286A473-0D4D-412C-A3EE-F0F5D1B520A2}" srcOrd="8" destOrd="0" presId="urn:microsoft.com/office/officeart/2008/layout/LinedList"/>
    <dgm:cxn modelId="{5ACE267A-54D9-46EC-AD19-E7604C267F92}" type="presParOf" srcId="{A0BFB8E8-C997-4DAD-928D-5A752A42B0F7}" destId="{88B131F6-5731-4CA7-B05E-0BB67B398B12}" srcOrd="9" destOrd="0" presId="urn:microsoft.com/office/officeart/2008/layout/LinedList"/>
    <dgm:cxn modelId="{A6833C69-9308-4649-9321-3DA8376B6A1A}" type="presParOf" srcId="{88B131F6-5731-4CA7-B05E-0BB67B398B12}" destId="{9682AD31-FA6B-4EA8-9F58-B463086A974F}" srcOrd="0" destOrd="0" presId="urn:microsoft.com/office/officeart/2008/layout/LinedList"/>
    <dgm:cxn modelId="{7C8B6A73-992E-435F-A7A5-87F2B8F28AB0}" type="presParOf" srcId="{88B131F6-5731-4CA7-B05E-0BB67B398B12}" destId="{FA85A3A9-E90F-4588-8BB5-D7E9EE8DC24F}" srcOrd="1" destOrd="0" presId="urn:microsoft.com/office/officeart/2008/layout/LinedList"/>
    <dgm:cxn modelId="{4D73D39A-1738-4403-94D6-A04CEBE57860}" type="presParOf" srcId="{A0BFB8E8-C997-4DAD-928D-5A752A42B0F7}" destId="{5A658D52-AB38-420A-AB48-42BC8B15AC37}" srcOrd="10" destOrd="0" presId="urn:microsoft.com/office/officeart/2008/layout/LinedList"/>
    <dgm:cxn modelId="{9D06AC7F-DA1A-43FF-90B4-4CFD216446DB}" type="presParOf" srcId="{A0BFB8E8-C997-4DAD-928D-5A752A42B0F7}" destId="{AE99AE26-DAB9-46BE-A973-613094901891}" srcOrd="11" destOrd="0" presId="urn:microsoft.com/office/officeart/2008/layout/LinedList"/>
    <dgm:cxn modelId="{156ACDC3-FFE8-46AF-8A58-0454E0441EB7}" type="presParOf" srcId="{AE99AE26-DAB9-46BE-A973-613094901891}" destId="{AD60E69C-D55B-4028-9B80-6AA6E93342FC}" srcOrd="0" destOrd="0" presId="urn:microsoft.com/office/officeart/2008/layout/LinedList"/>
    <dgm:cxn modelId="{FFB7E221-7E3B-4DEF-BAC8-C3CB8EE6EEFA}" type="presParOf" srcId="{AE99AE26-DAB9-46BE-A973-613094901891}" destId="{88779E91-0D95-49A9-9708-030C3BA2F14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13904E8-E48D-419D-91DE-7CB1F1E3F34F}" type="doc">
      <dgm:prSet loTypeId="urn:microsoft.com/office/officeart/2005/8/layout/process1" loCatId="process" qsTypeId="urn:microsoft.com/office/officeart/2005/8/quickstyle/simple1" qsCatId="simple" csTypeId="urn:microsoft.com/office/officeart/2005/8/colors/accent1_2" csCatId="accent1" phldr="1"/>
      <dgm:spPr/>
    </dgm:pt>
    <dgm:pt modelId="{709D5831-29A1-4DA5-B0CF-D72FD430ECF0}">
      <dgm:prSet phldrT="[Text]"/>
      <dgm:spPr>
        <a:solidFill>
          <a:srgbClr val="0096D6"/>
        </a:solidFill>
      </dgm:spPr>
      <dgm:t>
        <a:bodyPr/>
        <a:lstStyle/>
        <a:p>
          <a:r>
            <a:rPr lang="en-US" dirty="0">
              <a:latin typeface="+mn-lt"/>
            </a:rPr>
            <a:t>Perception of norm</a:t>
          </a:r>
        </a:p>
      </dgm:t>
    </dgm:pt>
    <dgm:pt modelId="{6E1BD29B-DD1A-478D-B323-38C828C29200}" type="parTrans" cxnId="{0BC2A54D-2254-4F1D-972D-40B8FC2196D1}">
      <dgm:prSet/>
      <dgm:spPr/>
      <dgm:t>
        <a:bodyPr/>
        <a:lstStyle/>
        <a:p>
          <a:endParaRPr lang="en-US"/>
        </a:p>
      </dgm:t>
    </dgm:pt>
    <dgm:pt modelId="{FE6BD847-33D8-4739-A5D4-6E5A1E39F029}" type="sibTrans" cxnId="{0BC2A54D-2254-4F1D-972D-40B8FC2196D1}">
      <dgm:prSet/>
      <dgm:spPr/>
      <dgm:t>
        <a:bodyPr/>
        <a:lstStyle/>
        <a:p>
          <a:endParaRPr lang="en-US"/>
        </a:p>
      </dgm:t>
    </dgm:pt>
    <dgm:pt modelId="{18B17D8E-C26D-4F85-A827-69A97F59C113}">
      <dgm:prSet phldrT="[Text]"/>
      <dgm:spPr>
        <a:solidFill>
          <a:srgbClr val="0096D6"/>
        </a:solidFill>
      </dgm:spPr>
      <dgm:t>
        <a:bodyPr/>
        <a:lstStyle/>
        <a:p>
          <a:r>
            <a:rPr lang="en-US" dirty="0">
              <a:latin typeface="+mn-lt"/>
            </a:rPr>
            <a:t>Behavior</a:t>
          </a:r>
        </a:p>
      </dgm:t>
    </dgm:pt>
    <dgm:pt modelId="{99245231-54F2-493F-A197-91EFE0580043}" type="parTrans" cxnId="{3CC9A23A-8591-41BC-9722-792DB52BF1C5}">
      <dgm:prSet/>
      <dgm:spPr/>
      <dgm:t>
        <a:bodyPr/>
        <a:lstStyle/>
        <a:p>
          <a:endParaRPr lang="en-US"/>
        </a:p>
      </dgm:t>
    </dgm:pt>
    <dgm:pt modelId="{D224395C-4E0B-411E-B019-F6649B8EB5B3}" type="sibTrans" cxnId="{3CC9A23A-8591-41BC-9722-792DB52BF1C5}">
      <dgm:prSet/>
      <dgm:spPr/>
      <dgm:t>
        <a:bodyPr/>
        <a:lstStyle/>
        <a:p>
          <a:endParaRPr lang="en-US"/>
        </a:p>
      </dgm:t>
    </dgm:pt>
    <dgm:pt modelId="{02E1E5B6-C6E2-436F-994C-115DAD70D375}" type="pres">
      <dgm:prSet presAssocID="{E13904E8-E48D-419D-91DE-7CB1F1E3F34F}" presName="Name0" presStyleCnt="0">
        <dgm:presLayoutVars>
          <dgm:dir/>
          <dgm:resizeHandles val="exact"/>
        </dgm:presLayoutVars>
      </dgm:prSet>
      <dgm:spPr/>
    </dgm:pt>
    <dgm:pt modelId="{6C0D6B89-D3AD-48D7-8324-5A59C4830FEC}" type="pres">
      <dgm:prSet presAssocID="{709D5831-29A1-4DA5-B0CF-D72FD430ECF0}" presName="node" presStyleLbl="node1" presStyleIdx="0" presStyleCnt="2">
        <dgm:presLayoutVars>
          <dgm:bulletEnabled val="1"/>
        </dgm:presLayoutVars>
      </dgm:prSet>
      <dgm:spPr/>
    </dgm:pt>
    <dgm:pt modelId="{6AC622BC-469A-456F-A294-6F4AD44CA5D7}" type="pres">
      <dgm:prSet presAssocID="{FE6BD847-33D8-4739-A5D4-6E5A1E39F029}" presName="sibTrans" presStyleLbl="sibTrans2D1" presStyleIdx="0" presStyleCnt="1"/>
      <dgm:spPr/>
    </dgm:pt>
    <dgm:pt modelId="{432C4BCB-6DC8-4508-BD89-91DC856FB610}" type="pres">
      <dgm:prSet presAssocID="{FE6BD847-33D8-4739-A5D4-6E5A1E39F029}" presName="connectorText" presStyleLbl="sibTrans2D1" presStyleIdx="0" presStyleCnt="1"/>
      <dgm:spPr/>
    </dgm:pt>
    <dgm:pt modelId="{3CFC160B-841B-4E78-884E-26E81CEC6F77}" type="pres">
      <dgm:prSet presAssocID="{18B17D8E-C26D-4F85-A827-69A97F59C113}" presName="node" presStyleLbl="node1" presStyleIdx="1" presStyleCnt="2">
        <dgm:presLayoutVars>
          <dgm:bulletEnabled val="1"/>
        </dgm:presLayoutVars>
      </dgm:prSet>
      <dgm:spPr/>
    </dgm:pt>
  </dgm:ptLst>
  <dgm:cxnLst>
    <dgm:cxn modelId="{3CC9A23A-8591-41BC-9722-792DB52BF1C5}" srcId="{E13904E8-E48D-419D-91DE-7CB1F1E3F34F}" destId="{18B17D8E-C26D-4F85-A827-69A97F59C113}" srcOrd="1" destOrd="0" parTransId="{99245231-54F2-493F-A197-91EFE0580043}" sibTransId="{D224395C-4E0B-411E-B019-F6649B8EB5B3}"/>
    <dgm:cxn modelId="{00EF3446-CCAE-45B2-8F2E-1BF5C715CB02}" type="presOf" srcId="{FE6BD847-33D8-4739-A5D4-6E5A1E39F029}" destId="{432C4BCB-6DC8-4508-BD89-91DC856FB610}" srcOrd="1" destOrd="0" presId="urn:microsoft.com/office/officeart/2005/8/layout/process1"/>
    <dgm:cxn modelId="{3E072248-3EF7-409A-AF58-BBF96D4B4608}" type="presOf" srcId="{FE6BD847-33D8-4739-A5D4-6E5A1E39F029}" destId="{6AC622BC-469A-456F-A294-6F4AD44CA5D7}" srcOrd="0" destOrd="0" presId="urn:microsoft.com/office/officeart/2005/8/layout/process1"/>
    <dgm:cxn modelId="{0BC2A54D-2254-4F1D-972D-40B8FC2196D1}" srcId="{E13904E8-E48D-419D-91DE-7CB1F1E3F34F}" destId="{709D5831-29A1-4DA5-B0CF-D72FD430ECF0}" srcOrd="0" destOrd="0" parTransId="{6E1BD29B-DD1A-478D-B323-38C828C29200}" sibTransId="{FE6BD847-33D8-4739-A5D4-6E5A1E39F029}"/>
    <dgm:cxn modelId="{6F490550-07D5-4E3B-B908-7881B164C2EA}" type="presOf" srcId="{709D5831-29A1-4DA5-B0CF-D72FD430ECF0}" destId="{6C0D6B89-D3AD-48D7-8324-5A59C4830FEC}" srcOrd="0" destOrd="0" presId="urn:microsoft.com/office/officeart/2005/8/layout/process1"/>
    <dgm:cxn modelId="{4EC7FA54-67B9-4307-94EE-D11BCAE1B7C6}" type="presOf" srcId="{18B17D8E-C26D-4F85-A827-69A97F59C113}" destId="{3CFC160B-841B-4E78-884E-26E81CEC6F77}" srcOrd="0" destOrd="0" presId="urn:microsoft.com/office/officeart/2005/8/layout/process1"/>
    <dgm:cxn modelId="{E0ED7395-93BB-44D7-9484-A85DA5B1514D}" type="presOf" srcId="{E13904E8-E48D-419D-91DE-7CB1F1E3F34F}" destId="{02E1E5B6-C6E2-436F-994C-115DAD70D375}" srcOrd="0" destOrd="0" presId="urn:microsoft.com/office/officeart/2005/8/layout/process1"/>
    <dgm:cxn modelId="{AC5414BC-E58C-4F40-A5B0-D4171EE74C2C}" type="presParOf" srcId="{02E1E5B6-C6E2-436F-994C-115DAD70D375}" destId="{6C0D6B89-D3AD-48D7-8324-5A59C4830FEC}" srcOrd="0" destOrd="0" presId="urn:microsoft.com/office/officeart/2005/8/layout/process1"/>
    <dgm:cxn modelId="{3EF87211-14A0-435F-A6F0-6508D342E36A}" type="presParOf" srcId="{02E1E5B6-C6E2-436F-994C-115DAD70D375}" destId="{6AC622BC-469A-456F-A294-6F4AD44CA5D7}" srcOrd="1" destOrd="0" presId="urn:microsoft.com/office/officeart/2005/8/layout/process1"/>
    <dgm:cxn modelId="{BE0D73B6-E325-42CB-B08F-CAE46D5853D4}" type="presParOf" srcId="{6AC622BC-469A-456F-A294-6F4AD44CA5D7}" destId="{432C4BCB-6DC8-4508-BD89-91DC856FB610}" srcOrd="0" destOrd="0" presId="urn:microsoft.com/office/officeart/2005/8/layout/process1"/>
    <dgm:cxn modelId="{4C6EF10F-C51B-4D9C-9617-72FBDA54D2A8}" type="presParOf" srcId="{02E1E5B6-C6E2-436F-994C-115DAD70D375}" destId="{3CFC160B-841B-4E78-884E-26E81CEC6F77}"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3F01C9A-614D-48B1-927D-9A3B165642E2}"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3C894C95-55E3-44B2-A117-E3AB587AE4AB}">
      <dgm:prSet phldrT="[Text]"/>
      <dgm:spPr>
        <a:solidFill>
          <a:srgbClr val="004065"/>
        </a:solidFill>
      </dgm:spPr>
      <dgm:t>
        <a:bodyPr/>
        <a:lstStyle/>
        <a:p>
          <a:r>
            <a:rPr lang="en-US" dirty="0">
              <a:latin typeface="+mn-lt"/>
            </a:rPr>
            <a:t>Loss Frame Messaging</a:t>
          </a:r>
        </a:p>
      </dgm:t>
    </dgm:pt>
    <dgm:pt modelId="{A815D6FF-C719-4F1A-8851-39C3906041F7}" type="parTrans" cxnId="{7F0862D5-A677-4FA6-9534-CEE4219B9934}">
      <dgm:prSet/>
      <dgm:spPr/>
      <dgm:t>
        <a:bodyPr/>
        <a:lstStyle/>
        <a:p>
          <a:endParaRPr lang="en-US"/>
        </a:p>
      </dgm:t>
    </dgm:pt>
    <dgm:pt modelId="{EBDE30D1-2CD2-43B7-9F2C-C0BBE159FCD8}" type="sibTrans" cxnId="{7F0862D5-A677-4FA6-9534-CEE4219B9934}">
      <dgm:prSet/>
      <dgm:spPr/>
      <dgm:t>
        <a:bodyPr/>
        <a:lstStyle/>
        <a:p>
          <a:endParaRPr lang="en-US"/>
        </a:p>
      </dgm:t>
    </dgm:pt>
    <dgm:pt modelId="{4117DE25-F72E-4503-8BC9-278D3B065377}">
      <dgm:prSet phldrT="[Text]"/>
      <dgm:spPr>
        <a:solidFill>
          <a:srgbClr val="0096D6">
            <a:alpha val="90000"/>
          </a:srgbClr>
        </a:solidFill>
        <a:ln>
          <a:noFill/>
        </a:ln>
      </dgm:spPr>
      <dgm:t>
        <a:bodyPr/>
        <a:lstStyle/>
        <a:p>
          <a:r>
            <a:rPr lang="en-US" dirty="0">
              <a:solidFill>
                <a:schemeClr val="bg1"/>
              </a:solidFill>
              <a:latin typeface="+mn-lt"/>
            </a:rPr>
            <a:t>Emphasizes behavior    risk</a:t>
          </a:r>
        </a:p>
      </dgm:t>
    </dgm:pt>
    <dgm:pt modelId="{FCA7978C-0B80-4A4E-AD48-457F6AC1B549}" type="parTrans" cxnId="{8AA78CAD-A777-439F-AA33-656761A7B536}">
      <dgm:prSet/>
      <dgm:spPr/>
      <dgm:t>
        <a:bodyPr/>
        <a:lstStyle/>
        <a:p>
          <a:endParaRPr lang="en-US"/>
        </a:p>
      </dgm:t>
    </dgm:pt>
    <dgm:pt modelId="{0B93E052-AB38-4E73-96DE-8F2F23CF3183}" type="sibTrans" cxnId="{8AA78CAD-A777-439F-AA33-656761A7B536}">
      <dgm:prSet/>
      <dgm:spPr/>
      <dgm:t>
        <a:bodyPr/>
        <a:lstStyle/>
        <a:p>
          <a:endParaRPr lang="en-US"/>
        </a:p>
      </dgm:t>
    </dgm:pt>
    <dgm:pt modelId="{BBD03191-9535-4692-BF1D-2CE1B7BC61C7}">
      <dgm:prSet phldrT="[Text]"/>
      <dgm:spPr>
        <a:solidFill>
          <a:srgbClr val="004065"/>
        </a:solidFill>
      </dgm:spPr>
      <dgm:t>
        <a:bodyPr/>
        <a:lstStyle/>
        <a:p>
          <a:r>
            <a:rPr lang="en-US" dirty="0">
              <a:latin typeface="+mn-lt"/>
            </a:rPr>
            <a:t>Gain Frame Messaging</a:t>
          </a:r>
        </a:p>
      </dgm:t>
    </dgm:pt>
    <dgm:pt modelId="{61AB704C-2C90-4606-A18D-62DE0D903E21}" type="parTrans" cxnId="{0B70B479-C07E-464B-9275-96564916E41E}">
      <dgm:prSet/>
      <dgm:spPr/>
      <dgm:t>
        <a:bodyPr/>
        <a:lstStyle/>
        <a:p>
          <a:endParaRPr lang="en-US"/>
        </a:p>
      </dgm:t>
    </dgm:pt>
    <dgm:pt modelId="{6A0DC3A0-8A6E-4673-B459-3A9D3BECF5C8}" type="sibTrans" cxnId="{0B70B479-C07E-464B-9275-96564916E41E}">
      <dgm:prSet/>
      <dgm:spPr/>
      <dgm:t>
        <a:bodyPr/>
        <a:lstStyle/>
        <a:p>
          <a:endParaRPr lang="en-US"/>
        </a:p>
      </dgm:t>
    </dgm:pt>
    <dgm:pt modelId="{53F99792-5680-43E7-98D6-23CBA89B941A}">
      <dgm:prSet phldrT="[Text]"/>
      <dgm:spPr>
        <a:solidFill>
          <a:srgbClr val="0096D6">
            <a:alpha val="90000"/>
          </a:srgbClr>
        </a:solidFill>
        <a:ln>
          <a:noFill/>
        </a:ln>
      </dgm:spPr>
      <dgm:t>
        <a:bodyPr/>
        <a:lstStyle/>
        <a:p>
          <a:r>
            <a:rPr lang="en-US" dirty="0">
              <a:solidFill>
                <a:schemeClr val="bg1"/>
              </a:solidFill>
              <a:latin typeface="+mn-lt"/>
            </a:rPr>
            <a:t>Emphasizes behavior benefits</a:t>
          </a:r>
        </a:p>
      </dgm:t>
    </dgm:pt>
    <dgm:pt modelId="{362C6A8A-6776-41BA-8894-A5653BC8673F}" type="parTrans" cxnId="{0D66BEA3-BBCE-4FA7-8BC5-F00A378DBAA6}">
      <dgm:prSet/>
      <dgm:spPr/>
      <dgm:t>
        <a:bodyPr/>
        <a:lstStyle/>
        <a:p>
          <a:endParaRPr lang="en-US"/>
        </a:p>
      </dgm:t>
    </dgm:pt>
    <dgm:pt modelId="{556DAA31-FC1A-4EA4-9DD3-281DD592D83E}" type="sibTrans" cxnId="{0D66BEA3-BBCE-4FA7-8BC5-F00A378DBAA6}">
      <dgm:prSet/>
      <dgm:spPr/>
      <dgm:t>
        <a:bodyPr/>
        <a:lstStyle/>
        <a:p>
          <a:endParaRPr lang="en-US"/>
        </a:p>
      </dgm:t>
    </dgm:pt>
    <dgm:pt modelId="{13544D38-3D78-49E3-8211-CB01004BBC0D}" type="pres">
      <dgm:prSet presAssocID="{53F01C9A-614D-48B1-927D-9A3B165642E2}" presName="Name0" presStyleCnt="0">
        <dgm:presLayoutVars>
          <dgm:dir/>
          <dgm:animLvl val="lvl"/>
          <dgm:resizeHandles val="exact"/>
        </dgm:presLayoutVars>
      </dgm:prSet>
      <dgm:spPr/>
    </dgm:pt>
    <dgm:pt modelId="{E693BD62-BC20-4441-992D-51C58FC8D2C4}" type="pres">
      <dgm:prSet presAssocID="{3C894C95-55E3-44B2-A117-E3AB587AE4AB}" presName="vertFlow" presStyleCnt="0"/>
      <dgm:spPr/>
    </dgm:pt>
    <dgm:pt modelId="{C25D8858-FB56-4B26-BC6A-B3749F4EEFF1}" type="pres">
      <dgm:prSet presAssocID="{3C894C95-55E3-44B2-A117-E3AB587AE4AB}" presName="header" presStyleLbl="node1" presStyleIdx="0" presStyleCnt="2" custScaleY="164250"/>
      <dgm:spPr/>
    </dgm:pt>
    <dgm:pt modelId="{57463107-8481-4A9D-A67F-E5BC60F1C8A8}" type="pres">
      <dgm:prSet presAssocID="{FCA7978C-0B80-4A4E-AD48-457F6AC1B549}" presName="parTrans" presStyleLbl="sibTrans2D1" presStyleIdx="0" presStyleCnt="2"/>
      <dgm:spPr/>
    </dgm:pt>
    <dgm:pt modelId="{16FBCDBC-C696-4DCD-AC37-F42A27017FDA}" type="pres">
      <dgm:prSet presAssocID="{4117DE25-F72E-4503-8BC9-278D3B065377}" presName="child" presStyleLbl="alignAccFollowNode1" presStyleIdx="0" presStyleCnt="2" custScaleY="218381">
        <dgm:presLayoutVars>
          <dgm:chMax val="0"/>
          <dgm:bulletEnabled val="1"/>
        </dgm:presLayoutVars>
      </dgm:prSet>
      <dgm:spPr/>
    </dgm:pt>
    <dgm:pt modelId="{92FDDEF5-8BE0-46E4-B125-4E3B11049A06}" type="pres">
      <dgm:prSet presAssocID="{3C894C95-55E3-44B2-A117-E3AB587AE4AB}" presName="hSp" presStyleCnt="0"/>
      <dgm:spPr/>
    </dgm:pt>
    <dgm:pt modelId="{E7CAAC95-34C7-419B-A9CE-F1042705AF64}" type="pres">
      <dgm:prSet presAssocID="{BBD03191-9535-4692-BF1D-2CE1B7BC61C7}" presName="vertFlow" presStyleCnt="0"/>
      <dgm:spPr/>
    </dgm:pt>
    <dgm:pt modelId="{D5801D01-8FD7-4EB0-9823-E2F5AAC0326D}" type="pres">
      <dgm:prSet presAssocID="{BBD03191-9535-4692-BF1D-2CE1B7BC61C7}" presName="header" presStyleLbl="node1" presStyleIdx="1" presStyleCnt="2" custScaleY="164250"/>
      <dgm:spPr/>
    </dgm:pt>
    <dgm:pt modelId="{AC5D3043-0DB1-4DC7-8CFD-FD6EA351934C}" type="pres">
      <dgm:prSet presAssocID="{362C6A8A-6776-41BA-8894-A5653BC8673F}" presName="parTrans" presStyleLbl="sibTrans2D1" presStyleIdx="1" presStyleCnt="2"/>
      <dgm:spPr/>
    </dgm:pt>
    <dgm:pt modelId="{60680193-F537-43C9-A2BC-19E1BFAB246E}" type="pres">
      <dgm:prSet presAssocID="{53F99792-5680-43E7-98D6-23CBA89B941A}" presName="child" presStyleLbl="alignAccFollowNode1" presStyleIdx="1" presStyleCnt="2" custScaleY="218381">
        <dgm:presLayoutVars>
          <dgm:chMax val="0"/>
          <dgm:bulletEnabled val="1"/>
        </dgm:presLayoutVars>
      </dgm:prSet>
      <dgm:spPr/>
    </dgm:pt>
  </dgm:ptLst>
  <dgm:cxnLst>
    <dgm:cxn modelId="{91EF7409-4537-4C5E-B4DE-673769972A3D}" type="presOf" srcId="{FCA7978C-0B80-4A4E-AD48-457F6AC1B549}" destId="{57463107-8481-4A9D-A67F-E5BC60F1C8A8}" srcOrd="0" destOrd="0" presId="urn:microsoft.com/office/officeart/2005/8/layout/lProcess1"/>
    <dgm:cxn modelId="{1D53856C-231A-4E70-8D7B-4360D01D06D8}" type="presOf" srcId="{53F99792-5680-43E7-98D6-23CBA89B941A}" destId="{60680193-F537-43C9-A2BC-19E1BFAB246E}" srcOrd="0" destOrd="0" presId="urn:microsoft.com/office/officeart/2005/8/layout/lProcess1"/>
    <dgm:cxn modelId="{0B70B479-C07E-464B-9275-96564916E41E}" srcId="{53F01C9A-614D-48B1-927D-9A3B165642E2}" destId="{BBD03191-9535-4692-BF1D-2CE1B7BC61C7}" srcOrd="1" destOrd="0" parTransId="{61AB704C-2C90-4606-A18D-62DE0D903E21}" sibTransId="{6A0DC3A0-8A6E-4673-B459-3A9D3BECF5C8}"/>
    <dgm:cxn modelId="{01B46E98-F0C1-453C-A094-121769C6DF96}" type="presOf" srcId="{3C894C95-55E3-44B2-A117-E3AB587AE4AB}" destId="{C25D8858-FB56-4B26-BC6A-B3749F4EEFF1}" srcOrd="0" destOrd="0" presId="urn:microsoft.com/office/officeart/2005/8/layout/lProcess1"/>
    <dgm:cxn modelId="{F090319A-425F-487D-9ABC-C9E03C0AA74B}" type="presOf" srcId="{4117DE25-F72E-4503-8BC9-278D3B065377}" destId="{16FBCDBC-C696-4DCD-AC37-F42A27017FDA}" srcOrd="0" destOrd="0" presId="urn:microsoft.com/office/officeart/2005/8/layout/lProcess1"/>
    <dgm:cxn modelId="{0D66BEA3-BBCE-4FA7-8BC5-F00A378DBAA6}" srcId="{BBD03191-9535-4692-BF1D-2CE1B7BC61C7}" destId="{53F99792-5680-43E7-98D6-23CBA89B941A}" srcOrd="0" destOrd="0" parTransId="{362C6A8A-6776-41BA-8894-A5653BC8673F}" sibTransId="{556DAA31-FC1A-4EA4-9DD3-281DD592D83E}"/>
    <dgm:cxn modelId="{CD031FAA-32A0-4089-8163-8A568406363E}" type="presOf" srcId="{362C6A8A-6776-41BA-8894-A5653BC8673F}" destId="{AC5D3043-0DB1-4DC7-8CFD-FD6EA351934C}" srcOrd="0" destOrd="0" presId="urn:microsoft.com/office/officeart/2005/8/layout/lProcess1"/>
    <dgm:cxn modelId="{37D5F1AB-5264-4390-8BCD-7C7DC53F224D}" type="presOf" srcId="{BBD03191-9535-4692-BF1D-2CE1B7BC61C7}" destId="{D5801D01-8FD7-4EB0-9823-E2F5AAC0326D}" srcOrd="0" destOrd="0" presId="urn:microsoft.com/office/officeart/2005/8/layout/lProcess1"/>
    <dgm:cxn modelId="{8AA78CAD-A777-439F-AA33-656761A7B536}" srcId="{3C894C95-55E3-44B2-A117-E3AB587AE4AB}" destId="{4117DE25-F72E-4503-8BC9-278D3B065377}" srcOrd="0" destOrd="0" parTransId="{FCA7978C-0B80-4A4E-AD48-457F6AC1B549}" sibTransId="{0B93E052-AB38-4E73-96DE-8F2F23CF3183}"/>
    <dgm:cxn modelId="{B37C91D2-0699-4775-9E13-678AD6EF8468}" type="presOf" srcId="{53F01C9A-614D-48B1-927D-9A3B165642E2}" destId="{13544D38-3D78-49E3-8211-CB01004BBC0D}" srcOrd="0" destOrd="0" presId="urn:microsoft.com/office/officeart/2005/8/layout/lProcess1"/>
    <dgm:cxn modelId="{7F0862D5-A677-4FA6-9534-CEE4219B9934}" srcId="{53F01C9A-614D-48B1-927D-9A3B165642E2}" destId="{3C894C95-55E3-44B2-A117-E3AB587AE4AB}" srcOrd="0" destOrd="0" parTransId="{A815D6FF-C719-4F1A-8851-39C3906041F7}" sibTransId="{EBDE30D1-2CD2-43B7-9F2C-C0BBE159FCD8}"/>
    <dgm:cxn modelId="{51FFE455-6CEE-48D7-B21D-C09557CA9E71}" type="presParOf" srcId="{13544D38-3D78-49E3-8211-CB01004BBC0D}" destId="{E693BD62-BC20-4441-992D-51C58FC8D2C4}" srcOrd="0" destOrd="0" presId="urn:microsoft.com/office/officeart/2005/8/layout/lProcess1"/>
    <dgm:cxn modelId="{BE4F438A-44B5-4421-9C53-31EA6F46B0F5}" type="presParOf" srcId="{E693BD62-BC20-4441-992D-51C58FC8D2C4}" destId="{C25D8858-FB56-4B26-BC6A-B3749F4EEFF1}" srcOrd="0" destOrd="0" presId="urn:microsoft.com/office/officeart/2005/8/layout/lProcess1"/>
    <dgm:cxn modelId="{6FEEE789-DA9C-403C-A152-86EAAFF228C5}" type="presParOf" srcId="{E693BD62-BC20-4441-992D-51C58FC8D2C4}" destId="{57463107-8481-4A9D-A67F-E5BC60F1C8A8}" srcOrd="1" destOrd="0" presId="urn:microsoft.com/office/officeart/2005/8/layout/lProcess1"/>
    <dgm:cxn modelId="{14F250E4-4010-44F2-8F24-850754E7C1D6}" type="presParOf" srcId="{E693BD62-BC20-4441-992D-51C58FC8D2C4}" destId="{16FBCDBC-C696-4DCD-AC37-F42A27017FDA}" srcOrd="2" destOrd="0" presId="urn:microsoft.com/office/officeart/2005/8/layout/lProcess1"/>
    <dgm:cxn modelId="{563A411A-D884-4A7F-AB16-40629E4240FA}" type="presParOf" srcId="{13544D38-3D78-49E3-8211-CB01004BBC0D}" destId="{92FDDEF5-8BE0-46E4-B125-4E3B11049A06}" srcOrd="1" destOrd="0" presId="urn:microsoft.com/office/officeart/2005/8/layout/lProcess1"/>
    <dgm:cxn modelId="{6ADA2A2F-4E75-4F78-B3E0-DCEF11F1D94D}" type="presParOf" srcId="{13544D38-3D78-49E3-8211-CB01004BBC0D}" destId="{E7CAAC95-34C7-419B-A9CE-F1042705AF64}" srcOrd="2" destOrd="0" presId="urn:microsoft.com/office/officeart/2005/8/layout/lProcess1"/>
    <dgm:cxn modelId="{DFF1D17C-644C-426A-B215-ADAAC46C7CA7}" type="presParOf" srcId="{E7CAAC95-34C7-419B-A9CE-F1042705AF64}" destId="{D5801D01-8FD7-4EB0-9823-E2F5AAC0326D}" srcOrd="0" destOrd="0" presId="urn:microsoft.com/office/officeart/2005/8/layout/lProcess1"/>
    <dgm:cxn modelId="{5AA242B2-096D-4184-8B41-C84F71BD8575}" type="presParOf" srcId="{E7CAAC95-34C7-419B-A9CE-F1042705AF64}" destId="{AC5D3043-0DB1-4DC7-8CFD-FD6EA351934C}" srcOrd="1" destOrd="0" presId="urn:microsoft.com/office/officeart/2005/8/layout/lProcess1"/>
    <dgm:cxn modelId="{B19CD591-F938-49C4-B3E5-17B0BA3B04DA}" type="presParOf" srcId="{E7CAAC95-34C7-419B-A9CE-F1042705AF64}" destId="{60680193-F537-43C9-A2BC-19E1BFAB246E}"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FE74F595-A49B-40C2-8B27-4FE3E0CD8196}"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8FEF928B-2B0B-485F-BB55-21CAA7E90DAD}">
      <dgm:prSet phldrT="[Text]"/>
      <dgm:spPr>
        <a:solidFill>
          <a:srgbClr val="004065"/>
        </a:solidFill>
      </dgm:spPr>
      <dgm:t>
        <a:bodyPr/>
        <a:lstStyle/>
        <a:p>
          <a:r>
            <a:rPr lang="en-US" dirty="0">
              <a:solidFill>
                <a:schemeClr val="bg1"/>
              </a:solidFill>
              <a:latin typeface="+mn-lt"/>
              <a:ea typeface="+mn-ea"/>
              <a:cs typeface="+mn-cs"/>
            </a:rPr>
            <a:t>Gain Frame Messaging</a:t>
          </a:r>
          <a:endParaRPr lang="en-US" dirty="0">
            <a:solidFill>
              <a:schemeClr val="bg1"/>
            </a:solidFill>
            <a:latin typeface="+mn-lt"/>
          </a:endParaRPr>
        </a:p>
      </dgm:t>
    </dgm:pt>
    <dgm:pt modelId="{324B15B9-4FA0-46CC-8DD7-85DF206137C2}" type="parTrans" cxnId="{22C3BB35-3531-4F78-9D76-ED425E1A527D}">
      <dgm:prSet/>
      <dgm:spPr/>
      <dgm:t>
        <a:bodyPr/>
        <a:lstStyle/>
        <a:p>
          <a:endParaRPr lang="en-US"/>
        </a:p>
      </dgm:t>
    </dgm:pt>
    <dgm:pt modelId="{D8C7A337-114B-4A6F-BF66-4509A5A3AF78}" type="sibTrans" cxnId="{22C3BB35-3531-4F78-9D76-ED425E1A527D}">
      <dgm:prSet/>
      <dgm:spPr/>
      <dgm:t>
        <a:bodyPr/>
        <a:lstStyle/>
        <a:p>
          <a:endParaRPr lang="en-US"/>
        </a:p>
      </dgm:t>
    </dgm:pt>
    <dgm:pt modelId="{152A8ADF-F9F1-49DB-A688-C57EFF616C3F}">
      <dgm:prSet phldrT="[Text]" custT="1"/>
      <dgm:spPr>
        <a:solidFill>
          <a:srgbClr val="0096D6">
            <a:alpha val="90000"/>
          </a:srgbClr>
        </a:solidFill>
        <a:ln>
          <a:noFill/>
        </a:ln>
      </dgm:spPr>
      <dgm:t>
        <a:bodyPr/>
        <a:lstStyle/>
        <a:p>
          <a:r>
            <a:rPr lang="en-US" sz="2400" dirty="0">
              <a:solidFill>
                <a:schemeClr val="bg1"/>
              </a:solidFill>
              <a:latin typeface="+mn-lt"/>
            </a:rPr>
            <a:t>Protect yourself</a:t>
          </a:r>
        </a:p>
        <a:p>
          <a:r>
            <a:rPr lang="en-US" sz="2400" dirty="0">
              <a:solidFill>
                <a:schemeClr val="bg1"/>
              </a:solidFill>
              <a:latin typeface="+mn-lt"/>
            </a:rPr>
            <a:t>from the sun and you</a:t>
          </a:r>
        </a:p>
        <a:p>
          <a:r>
            <a:rPr lang="en-US" sz="2400" dirty="0">
              <a:solidFill>
                <a:schemeClr val="bg1"/>
              </a:solidFill>
              <a:latin typeface="+mn-lt"/>
            </a:rPr>
            <a:t>will help yourself</a:t>
          </a:r>
        </a:p>
        <a:p>
          <a:r>
            <a:rPr lang="en-US" sz="2400" dirty="0">
              <a:solidFill>
                <a:schemeClr val="bg1"/>
              </a:solidFill>
              <a:latin typeface="+mn-lt"/>
            </a:rPr>
            <a:t>stay healthy.</a:t>
          </a:r>
        </a:p>
      </dgm:t>
    </dgm:pt>
    <dgm:pt modelId="{C5C02652-CD49-4087-8418-41305D3D9B65}" type="parTrans" cxnId="{3ED4845E-0AC6-4CD0-8A41-21A504799E67}">
      <dgm:prSet/>
      <dgm:spPr/>
      <dgm:t>
        <a:bodyPr/>
        <a:lstStyle/>
        <a:p>
          <a:endParaRPr lang="en-US"/>
        </a:p>
      </dgm:t>
    </dgm:pt>
    <dgm:pt modelId="{CFFB59D8-AB23-43AF-B9F1-E4EF87C3335E}" type="sibTrans" cxnId="{3ED4845E-0AC6-4CD0-8A41-21A504799E67}">
      <dgm:prSet/>
      <dgm:spPr/>
      <dgm:t>
        <a:bodyPr/>
        <a:lstStyle/>
        <a:p>
          <a:endParaRPr lang="en-US"/>
        </a:p>
      </dgm:t>
    </dgm:pt>
    <dgm:pt modelId="{A0F9A55E-D876-4788-922E-087BDDA5A75F}">
      <dgm:prSet phldrT="[Text]"/>
      <dgm:spPr>
        <a:solidFill>
          <a:srgbClr val="004065"/>
        </a:solidFill>
      </dgm:spPr>
      <dgm:t>
        <a:bodyPr/>
        <a:lstStyle/>
        <a:p>
          <a:r>
            <a:rPr lang="en-US" dirty="0">
              <a:solidFill>
                <a:schemeClr val="bg1"/>
              </a:solidFill>
              <a:latin typeface="+mn-lt"/>
              <a:ea typeface="+mn-ea"/>
              <a:cs typeface="+mn-cs"/>
            </a:rPr>
            <a:t>Loss Frame Messaging</a:t>
          </a:r>
          <a:endParaRPr lang="en-US" dirty="0">
            <a:solidFill>
              <a:schemeClr val="bg1"/>
            </a:solidFill>
            <a:latin typeface="+mn-lt"/>
          </a:endParaRPr>
        </a:p>
      </dgm:t>
    </dgm:pt>
    <dgm:pt modelId="{35852A01-FA7A-40CA-8855-A82454308281}" type="parTrans" cxnId="{9B70051B-18FA-49FA-A29C-A62D8236716C}">
      <dgm:prSet/>
      <dgm:spPr/>
      <dgm:t>
        <a:bodyPr/>
        <a:lstStyle/>
        <a:p>
          <a:endParaRPr lang="en-US"/>
        </a:p>
      </dgm:t>
    </dgm:pt>
    <dgm:pt modelId="{296BECF6-7DCF-4B94-8A8B-9B84F2AE8590}" type="sibTrans" cxnId="{9B70051B-18FA-49FA-A29C-A62D8236716C}">
      <dgm:prSet/>
      <dgm:spPr/>
      <dgm:t>
        <a:bodyPr/>
        <a:lstStyle/>
        <a:p>
          <a:endParaRPr lang="en-US"/>
        </a:p>
      </dgm:t>
    </dgm:pt>
    <dgm:pt modelId="{C3942144-3C71-4F6A-BF08-32EE7F636122}">
      <dgm:prSet phldrT="[Text]" custT="1"/>
      <dgm:spPr>
        <a:solidFill>
          <a:srgbClr val="0096D6">
            <a:alpha val="90000"/>
          </a:srgbClr>
        </a:solidFill>
        <a:ln>
          <a:noFill/>
        </a:ln>
      </dgm:spPr>
      <dgm:t>
        <a:bodyPr/>
        <a:lstStyle/>
        <a:p>
          <a:r>
            <a:rPr lang="en-US" sz="2400" dirty="0">
              <a:solidFill>
                <a:schemeClr val="bg1"/>
              </a:solidFill>
              <a:latin typeface="+mn-lt"/>
            </a:rPr>
            <a:t>Expose yourself to</a:t>
          </a:r>
        </a:p>
        <a:p>
          <a:r>
            <a:rPr lang="en-US" sz="2400" dirty="0">
              <a:solidFill>
                <a:schemeClr val="bg1"/>
              </a:solidFill>
              <a:latin typeface="+mn-lt"/>
            </a:rPr>
            <a:t>the sun and you will</a:t>
          </a:r>
        </a:p>
        <a:p>
          <a:r>
            <a:rPr lang="en-US" sz="2400" dirty="0">
              <a:solidFill>
                <a:schemeClr val="bg1"/>
              </a:solidFill>
              <a:latin typeface="+mn-lt"/>
            </a:rPr>
            <a:t>risk becoming sick.</a:t>
          </a:r>
        </a:p>
      </dgm:t>
    </dgm:pt>
    <dgm:pt modelId="{CA1FC23E-D635-4158-AD06-8E92DF1AE815}" type="parTrans" cxnId="{9771E6F4-9380-45D6-89AA-ACDB140CDA21}">
      <dgm:prSet/>
      <dgm:spPr/>
      <dgm:t>
        <a:bodyPr/>
        <a:lstStyle/>
        <a:p>
          <a:endParaRPr lang="en-US"/>
        </a:p>
      </dgm:t>
    </dgm:pt>
    <dgm:pt modelId="{670A6C39-4182-4E7F-BAF0-0A03D7207BD8}" type="sibTrans" cxnId="{9771E6F4-9380-45D6-89AA-ACDB140CDA21}">
      <dgm:prSet/>
      <dgm:spPr/>
      <dgm:t>
        <a:bodyPr/>
        <a:lstStyle/>
        <a:p>
          <a:endParaRPr lang="en-US"/>
        </a:p>
      </dgm:t>
    </dgm:pt>
    <dgm:pt modelId="{0267C630-7BD4-4927-B882-7E579656BD20}" type="pres">
      <dgm:prSet presAssocID="{FE74F595-A49B-40C2-8B27-4FE3E0CD8196}" presName="Name0" presStyleCnt="0">
        <dgm:presLayoutVars>
          <dgm:dir/>
          <dgm:animLvl val="lvl"/>
          <dgm:resizeHandles val="exact"/>
        </dgm:presLayoutVars>
      </dgm:prSet>
      <dgm:spPr/>
    </dgm:pt>
    <dgm:pt modelId="{5BAC01AD-39E7-45F9-A206-5516DB288CFD}" type="pres">
      <dgm:prSet presAssocID="{8FEF928B-2B0B-485F-BB55-21CAA7E90DAD}" presName="vertFlow" presStyleCnt="0"/>
      <dgm:spPr/>
    </dgm:pt>
    <dgm:pt modelId="{6C48B5B9-ECF2-4D1F-9B8B-1098E83D92C3}" type="pres">
      <dgm:prSet presAssocID="{8FEF928B-2B0B-485F-BB55-21CAA7E90DAD}" presName="header" presStyleLbl="node1" presStyleIdx="0" presStyleCnt="2"/>
      <dgm:spPr/>
    </dgm:pt>
    <dgm:pt modelId="{94B1D6C8-5117-4F2B-AA0C-554D7C0711B7}" type="pres">
      <dgm:prSet presAssocID="{C5C02652-CD49-4087-8418-41305D3D9B65}" presName="parTrans" presStyleLbl="sibTrans2D1" presStyleIdx="0" presStyleCnt="2"/>
      <dgm:spPr/>
    </dgm:pt>
    <dgm:pt modelId="{FD4763D1-0969-4519-B8F6-1F06857DE6E9}" type="pres">
      <dgm:prSet presAssocID="{152A8ADF-F9F1-49DB-A688-C57EFF616C3F}" presName="child" presStyleLbl="alignAccFollowNode1" presStyleIdx="0" presStyleCnt="2" custScaleY="321483">
        <dgm:presLayoutVars>
          <dgm:chMax val="0"/>
          <dgm:bulletEnabled val="1"/>
        </dgm:presLayoutVars>
      </dgm:prSet>
      <dgm:spPr/>
    </dgm:pt>
    <dgm:pt modelId="{019C3E44-196C-459B-95A6-09CAE3AE9928}" type="pres">
      <dgm:prSet presAssocID="{8FEF928B-2B0B-485F-BB55-21CAA7E90DAD}" presName="hSp" presStyleCnt="0"/>
      <dgm:spPr/>
    </dgm:pt>
    <dgm:pt modelId="{6B63E5AE-5799-44AE-B1BB-B1B79E22A4B7}" type="pres">
      <dgm:prSet presAssocID="{A0F9A55E-D876-4788-922E-087BDDA5A75F}" presName="vertFlow" presStyleCnt="0"/>
      <dgm:spPr/>
    </dgm:pt>
    <dgm:pt modelId="{1D80AF75-F7CF-4A40-810D-DD10930DCA18}" type="pres">
      <dgm:prSet presAssocID="{A0F9A55E-D876-4788-922E-087BDDA5A75F}" presName="header" presStyleLbl="node1" presStyleIdx="1" presStyleCnt="2"/>
      <dgm:spPr/>
    </dgm:pt>
    <dgm:pt modelId="{462C3742-1A4C-415A-BF84-1A413AA87177}" type="pres">
      <dgm:prSet presAssocID="{CA1FC23E-D635-4158-AD06-8E92DF1AE815}" presName="parTrans" presStyleLbl="sibTrans2D1" presStyleIdx="1" presStyleCnt="2"/>
      <dgm:spPr/>
    </dgm:pt>
    <dgm:pt modelId="{CA2A2F07-2A0B-4CA9-865B-B39CA9F14809}" type="pres">
      <dgm:prSet presAssocID="{C3942144-3C71-4F6A-BF08-32EE7F636122}" presName="child" presStyleLbl="alignAccFollowNode1" presStyleIdx="1" presStyleCnt="2" custScaleY="321483">
        <dgm:presLayoutVars>
          <dgm:chMax val="0"/>
          <dgm:bulletEnabled val="1"/>
        </dgm:presLayoutVars>
      </dgm:prSet>
      <dgm:spPr/>
    </dgm:pt>
  </dgm:ptLst>
  <dgm:cxnLst>
    <dgm:cxn modelId="{9B70051B-18FA-49FA-A29C-A62D8236716C}" srcId="{FE74F595-A49B-40C2-8B27-4FE3E0CD8196}" destId="{A0F9A55E-D876-4788-922E-087BDDA5A75F}" srcOrd="1" destOrd="0" parTransId="{35852A01-FA7A-40CA-8855-A82454308281}" sibTransId="{296BECF6-7DCF-4B94-8A8B-9B84F2AE8590}"/>
    <dgm:cxn modelId="{22C3BB35-3531-4F78-9D76-ED425E1A527D}" srcId="{FE74F595-A49B-40C2-8B27-4FE3E0CD8196}" destId="{8FEF928B-2B0B-485F-BB55-21CAA7E90DAD}" srcOrd="0" destOrd="0" parTransId="{324B15B9-4FA0-46CC-8DD7-85DF206137C2}" sibTransId="{D8C7A337-114B-4A6F-BF66-4509A5A3AF78}"/>
    <dgm:cxn modelId="{F42B7138-29AA-4951-A1ED-B2CECAB9314B}" type="presOf" srcId="{8FEF928B-2B0B-485F-BB55-21CAA7E90DAD}" destId="{6C48B5B9-ECF2-4D1F-9B8B-1098E83D92C3}" srcOrd="0" destOrd="0" presId="urn:microsoft.com/office/officeart/2005/8/layout/lProcess1"/>
    <dgm:cxn modelId="{3ED4845E-0AC6-4CD0-8A41-21A504799E67}" srcId="{8FEF928B-2B0B-485F-BB55-21CAA7E90DAD}" destId="{152A8ADF-F9F1-49DB-A688-C57EFF616C3F}" srcOrd="0" destOrd="0" parTransId="{C5C02652-CD49-4087-8418-41305D3D9B65}" sibTransId="{CFFB59D8-AB23-43AF-B9F1-E4EF87C3335E}"/>
    <dgm:cxn modelId="{050FC543-FA9F-4F67-A057-7FC3CAE47AB5}" type="presOf" srcId="{CA1FC23E-D635-4158-AD06-8E92DF1AE815}" destId="{462C3742-1A4C-415A-BF84-1A413AA87177}" srcOrd="0" destOrd="0" presId="urn:microsoft.com/office/officeart/2005/8/layout/lProcess1"/>
    <dgm:cxn modelId="{C18E5D48-4910-472B-A95E-F50EA01CE99D}" type="presOf" srcId="{152A8ADF-F9F1-49DB-A688-C57EFF616C3F}" destId="{FD4763D1-0969-4519-B8F6-1F06857DE6E9}" srcOrd="0" destOrd="0" presId="urn:microsoft.com/office/officeart/2005/8/layout/lProcess1"/>
    <dgm:cxn modelId="{76A56D52-2290-40D8-80D9-F99A04B7D47C}" type="presOf" srcId="{C3942144-3C71-4F6A-BF08-32EE7F636122}" destId="{CA2A2F07-2A0B-4CA9-865B-B39CA9F14809}" srcOrd="0" destOrd="0" presId="urn:microsoft.com/office/officeart/2005/8/layout/lProcess1"/>
    <dgm:cxn modelId="{D2CAC4C3-9A44-40FF-956C-DB2E961C95BA}" type="presOf" srcId="{FE74F595-A49B-40C2-8B27-4FE3E0CD8196}" destId="{0267C630-7BD4-4927-B882-7E579656BD20}" srcOrd="0" destOrd="0" presId="urn:microsoft.com/office/officeart/2005/8/layout/lProcess1"/>
    <dgm:cxn modelId="{65BA67C5-2DAE-4D25-B7B1-011ACE93921F}" type="presOf" srcId="{C5C02652-CD49-4087-8418-41305D3D9B65}" destId="{94B1D6C8-5117-4F2B-AA0C-554D7C0711B7}" srcOrd="0" destOrd="0" presId="urn:microsoft.com/office/officeart/2005/8/layout/lProcess1"/>
    <dgm:cxn modelId="{9771E6F4-9380-45D6-89AA-ACDB140CDA21}" srcId="{A0F9A55E-D876-4788-922E-087BDDA5A75F}" destId="{C3942144-3C71-4F6A-BF08-32EE7F636122}" srcOrd="0" destOrd="0" parTransId="{CA1FC23E-D635-4158-AD06-8E92DF1AE815}" sibTransId="{670A6C39-4182-4E7F-BAF0-0A03D7207BD8}"/>
    <dgm:cxn modelId="{7D2242F7-5BCA-46D9-8EBB-6D132E1FF0FA}" type="presOf" srcId="{A0F9A55E-D876-4788-922E-087BDDA5A75F}" destId="{1D80AF75-F7CF-4A40-810D-DD10930DCA18}" srcOrd="0" destOrd="0" presId="urn:microsoft.com/office/officeart/2005/8/layout/lProcess1"/>
    <dgm:cxn modelId="{77537298-2625-489D-B510-C009D32AE56C}" type="presParOf" srcId="{0267C630-7BD4-4927-B882-7E579656BD20}" destId="{5BAC01AD-39E7-45F9-A206-5516DB288CFD}" srcOrd="0" destOrd="0" presId="urn:microsoft.com/office/officeart/2005/8/layout/lProcess1"/>
    <dgm:cxn modelId="{F1556874-0DC8-4A95-B015-8FAF2BBEA1D5}" type="presParOf" srcId="{5BAC01AD-39E7-45F9-A206-5516DB288CFD}" destId="{6C48B5B9-ECF2-4D1F-9B8B-1098E83D92C3}" srcOrd="0" destOrd="0" presId="urn:microsoft.com/office/officeart/2005/8/layout/lProcess1"/>
    <dgm:cxn modelId="{4DA99982-E646-43C1-A8AD-11DDFB3140FE}" type="presParOf" srcId="{5BAC01AD-39E7-45F9-A206-5516DB288CFD}" destId="{94B1D6C8-5117-4F2B-AA0C-554D7C0711B7}" srcOrd="1" destOrd="0" presId="urn:microsoft.com/office/officeart/2005/8/layout/lProcess1"/>
    <dgm:cxn modelId="{D4ECFF66-7937-42A1-ABA2-DCDE8C6B3870}" type="presParOf" srcId="{5BAC01AD-39E7-45F9-A206-5516DB288CFD}" destId="{FD4763D1-0969-4519-B8F6-1F06857DE6E9}" srcOrd="2" destOrd="0" presId="urn:microsoft.com/office/officeart/2005/8/layout/lProcess1"/>
    <dgm:cxn modelId="{32939473-75BE-40D3-B18E-8DC28132A1DE}" type="presParOf" srcId="{0267C630-7BD4-4927-B882-7E579656BD20}" destId="{019C3E44-196C-459B-95A6-09CAE3AE9928}" srcOrd="1" destOrd="0" presId="urn:microsoft.com/office/officeart/2005/8/layout/lProcess1"/>
    <dgm:cxn modelId="{465B60E7-0454-45C0-8A3B-B6913EBD99C9}" type="presParOf" srcId="{0267C630-7BD4-4927-B882-7E579656BD20}" destId="{6B63E5AE-5799-44AE-B1BB-B1B79E22A4B7}" srcOrd="2" destOrd="0" presId="urn:microsoft.com/office/officeart/2005/8/layout/lProcess1"/>
    <dgm:cxn modelId="{A43BDEA0-DB40-4CEF-89BD-9D89503D42AF}" type="presParOf" srcId="{6B63E5AE-5799-44AE-B1BB-B1B79E22A4B7}" destId="{1D80AF75-F7CF-4A40-810D-DD10930DCA18}" srcOrd="0" destOrd="0" presId="urn:microsoft.com/office/officeart/2005/8/layout/lProcess1"/>
    <dgm:cxn modelId="{C2A38731-0062-4820-B1F4-D9911F3C6A60}" type="presParOf" srcId="{6B63E5AE-5799-44AE-B1BB-B1B79E22A4B7}" destId="{462C3742-1A4C-415A-BF84-1A413AA87177}" srcOrd="1" destOrd="0" presId="urn:microsoft.com/office/officeart/2005/8/layout/lProcess1"/>
    <dgm:cxn modelId="{F34A549D-9EB6-42BB-858F-36C8DD7D5F4D}" type="presParOf" srcId="{6B63E5AE-5799-44AE-B1BB-B1B79E22A4B7}" destId="{CA2A2F07-2A0B-4CA9-865B-B39CA9F14809}"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53F01C9A-614D-48B1-927D-9A3B165642E2}"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3C894C95-55E3-44B2-A117-E3AB587AE4AB}">
      <dgm:prSet phldrT="[Text]"/>
      <dgm:spPr>
        <a:solidFill>
          <a:srgbClr val="004065"/>
        </a:solidFill>
      </dgm:spPr>
      <dgm:t>
        <a:bodyPr/>
        <a:lstStyle/>
        <a:p>
          <a:r>
            <a:rPr lang="en-US" dirty="0">
              <a:latin typeface="+mn-lt"/>
            </a:rPr>
            <a:t>Screening Loss Framed Message</a:t>
          </a:r>
        </a:p>
      </dgm:t>
    </dgm:pt>
    <dgm:pt modelId="{A815D6FF-C719-4F1A-8851-39C3906041F7}" type="parTrans" cxnId="{7F0862D5-A677-4FA6-9534-CEE4219B9934}">
      <dgm:prSet/>
      <dgm:spPr/>
      <dgm:t>
        <a:bodyPr/>
        <a:lstStyle/>
        <a:p>
          <a:endParaRPr lang="en-US"/>
        </a:p>
      </dgm:t>
    </dgm:pt>
    <dgm:pt modelId="{EBDE30D1-2CD2-43B7-9F2C-C0BBE159FCD8}" type="sibTrans" cxnId="{7F0862D5-A677-4FA6-9534-CEE4219B9934}">
      <dgm:prSet/>
      <dgm:spPr/>
      <dgm:t>
        <a:bodyPr/>
        <a:lstStyle/>
        <a:p>
          <a:endParaRPr lang="en-US"/>
        </a:p>
      </dgm:t>
    </dgm:pt>
    <dgm:pt modelId="{BBD03191-9535-4692-BF1D-2CE1B7BC61C7}">
      <dgm:prSet phldrT="[Text]"/>
      <dgm:spPr>
        <a:solidFill>
          <a:srgbClr val="004065"/>
        </a:solidFill>
      </dgm:spPr>
      <dgm:t>
        <a:bodyPr/>
        <a:lstStyle/>
        <a:p>
          <a:r>
            <a:rPr lang="en-US" dirty="0">
              <a:latin typeface="+mn-lt"/>
            </a:rPr>
            <a:t>Screening Gain Framed Message</a:t>
          </a:r>
        </a:p>
      </dgm:t>
    </dgm:pt>
    <dgm:pt modelId="{61AB704C-2C90-4606-A18D-62DE0D903E21}" type="parTrans" cxnId="{0B70B479-C07E-464B-9275-96564916E41E}">
      <dgm:prSet/>
      <dgm:spPr/>
      <dgm:t>
        <a:bodyPr/>
        <a:lstStyle/>
        <a:p>
          <a:endParaRPr lang="en-US"/>
        </a:p>
      </dgm:t>
    </dgm:pt>
    <dgm:pt modelId="{6A0DC3A0-8A6E-4673-B459-3A9D3BECF5C8}" type="sibTrans" cxnId="{0B70B479-C07E-464B-9275-96564916E41E}">
      <dgm:prSet/>
      <dgm:spPr/>
      <dgm:t>
        <a:bodyPr/>
        <a:lstStyle/>
        <a:p>
          <a:endParaRPr lang="en-US"/>
        </a:p>
      </dgm:t>
    </dgm:pt>
    <dgm:pt modelId="{D9B72D19-DE8D-4E81-9F0C-97402A984846}">
      <dgm:prSet phldrT="[Text]"/>
      <dgm:spPr>
        <a:solidFill>
          <a:srgbClr val="004065">
            <a:alpha val="90000"/>
          </a:srgbClr>
        </a:solidFill>
        <a:ln>
          <a:noFill/>
        </a:ln>
      </dgm:spPr>
      <dgm:t>
        <a:bodyPr/>
        <a:lstStyle/>
        <a:p>
          <a:r>
            <a:rPr lang="en-US" dirty="0">
              <a:solidFill>
                <a:schemeClr val="bg1"/>
              </a:solidFill>
              <a:latin typeface="+mn-lt"/>
            </a:rPr>
            <a:t>Health Promotion Loss Framed Message</a:t>
          </a:r>
        </a:p>
      </dgm:t>
    </dgm:pt>
    <dgm:pt modelId="{9B6B57AF-7BF5-45E2-85F3-AD81CE0166A9}" type="parTrans" cxnId="{E2218A09-1083-4967-B699-64030666D2C0}">
      <dgm:prSet/>
      <dgm:spPr/>
      <dgm:t>
        <a:bodyPr/>
        <a:lstStyle/>
        <a:p>
          <a:endParaRPr lang="en-US"/>
        </a:p>
      </dgm:t>
    </dgm:pt>
    <dgm:pt modelId="{B2E4CEA0-11FC-452C-9577-1D0A4EEB0159}" type="sibTrans" cxnId="{E2218A09-1083-4967-B699-64030666D2C0}">
      <dgm:prSet/>
      <dgm:spPr/>
      <dgm:t>
        <a:bodyPr/>
        <a:lstStyle/>
        <a:p>
          <a:endParaRPr lang="en-US"/>
        </a:p>
      </dgm:t>
    </dgm:pt>
    <dgm:pt modelId="{3926FA66-CB41-4214-B0D7-CB95A08FDA68}">
      <dgm:prSet phldrT="[Text]" custT="1"/>
      <dgm:spPr>
        <a:solidFill>
          <a:srgbClr val="0096D6">
            <a:alpha val="90000"/>
          </a:srgbClr>
        </a:solidFill>
        <a:ln>
          <a:noFill/>
        </a:ln>
      </dgm:spPr>
      <dgm:t>
        <a:bodyPr/>
        <a:lstStyle/>
        <a:p>
          <a:r>
            <a:rPr lang="en-US" sz="1600" dirty="0">
              <a:solidFill>
                <a:schemeClr val="bg1"/>
              </a:solidFill>
              <a:latin typeface="+mn-lt"/>
            </a:rPr>
            <a:t>Emphasizes behavior risk</a:t>
          </a:r>
        </a:p>
      </dgm:t>
    </dgm:pt>
    <dgm:pt modelId="{A791B21D-6F3B-4CF8-B925-BF40FA07FC67}" type="parTrans" cxnId="{EBCAE50D-10CF-4239-8F78-17017FF890DC}">
      <dgm:prSet/>
      <dgm:spPr/>
      <dgm:t>
        <a:bodyPr/>
        <a:lstStyle/>
        <a:p>
          <a:endParaRPr lang="en-US"/>
        </a:p>
      </dgm:t>
    </dgm:pt>
    <dgm:pt modelId="{9EF725E3-E873-44D7-A753-2B5823AA153F}" type="sibTrans" cxnId="{EBCAE50D-10CF-4239-8F78-17017FF890DC}">
      <dgm:prSet/>
      <dgm:spPr/>
      <dgm:t>
        <a:bodyPr/>
        <a:lstStyle/>
        <a:p>
          <a:endParaRPr lang="en-US"/>
        </a:p>
      </dgm:t>
    </dgm:pt>
    <dgm:pt modelId="{040AD9E5-FFD6-4EEB-95F5-A38CE4929343}">
      <dgm:prSet phldrT="[Text]" custT="1"/>
      <dgm:spPr>
        <a:solidFill>
          <a:srgbClr val="0096D6"/>
        </a:solidFill>
      </dgm:spPr>
      <dgm:t>
        <a:bodyPr/>
        <a:lstStyle/>
        <a:p>
          <a:r>
            <a:rPr lang="en-US" sz="1600" dirty="0">
              <a:solidFill>
                <a:schemeClr val="bg1"/>
              </a:solidFill>
              <a:latin typeface="+mn-lt"/>
            </a:rPr>
            <a:t>Emphasizes risk of noncompliance</a:t>
          </a:r>
        </a:p>
      </dgm:t>
    </dgm:pt>
    <dgm:pt modelId="{FDDE5311-F696-45F9-9ABF-DA5AC0ECB893}" type="parTrans" cxnId="{E89DFC26-C97C-4777-9519-8762F380F5AC}">
      <dgm:prSet/>
      <dgm:spPr/>
      <dgm:t>
        <a:bodyPr/>
        <a:lstStyle/>
        <a:p>
          <a:endParaRPr lang="en-US"/>
        </a:p>
      </dgm:t>
    </dgm:pt>
    <dgm:pt modelId="{C957CEFB-2FAF-417E-B14B-D80B4CA118DD}" type="sibTrans" cxnId="{E89DFC26-C97C-4777-9519-8762F380F5AC}">
      <dgm:prSet/>
      <dgm:spPr/>
      <dgm:t>
        <a:bodyPr/>
        <a:lstStyle/>
        <a:p>
          <a:endParaRPr lang="en-US"/>
        </a:p>
      </dgm:t>
    </dgm:pt>
    <dgm:pt modelId="{F5900200-E490-467A-8A86-F0C405DB881B}">
      <dgm:prSet phldrT="[Text]" custT="1"/>
      <dgm:spPr>
        <a:solidFill>
          <a:srgbClr val="0096D6"/>
        </a:solidFill>
      </dgm:spPr>
      <dgm:t>
        <a:bodyPr/>
        <a:lstStyle/>
        <a:p>
          <a:r>
            <a:rPr lang="en-US" sz="1600" dirty="0">
              <a:solidFill>
                <a:schemeClr val="bg1"/>
              </a:solidFill>
              <a:latin typeface="+mn-lt"/>
            </a:rPr>
            <a:t>Emphasizes benefits of compliance</a:t>
          </a:r>
        </a:p>
      </dgm:t>
    </dgm:pt>
    <dgm:pt modelId="{A3774D2E-32ED-4CA7-B6BB-902C7DE9090D}" type="parTrans" cxnId="{06C28325-5B49-4AB5-A41E-7EA80416C19F}">
      <dgm:prSet/>
      <dgm:spPr/>
      <dgm:t>
        <a:bodyPr/>
        <a:lstStyle/>
        <a:p>
          <a:endParaRPr lang="en-US"/>
        </a:p>
      </dgm:t>
    </dgm:pt>
    <dgm:pt modelId="{10351974-5E90-4B43-8F69-771011E61B9A}" type="sibTrans" cxnId="{06C28325-5B49-4AB5-A41E-7EA80416C19F}">
      <dgm:prSet/>
      <dgm:spPr/>
      <dgm:t>
        <a:bodyPr/>
        <a:lstStyle/>
        <a:p>
          <a:endParaRPr lang="en-US"/>
        </a:p>
      </dgm:t>
    </dgm:pt>
    <dgm:pt modelId="{6060FCF1-3EDF-45F4-ACB2-3DE17F3557C1}">
      <dgm:prSet phldrT="[Text]" custT="1"/>
      <dgm:spPr>
        <a:solidFill>
          <a:schemeClr val="bg1"/>
        </a:solidFill>
        <a:ln>
          <a:solidFill>
            <a:srgbClr val="004065"/>
          </a:solidFill>
        </a:ln>
      </dgm:spPr>
      <dgm:t>
        <a:bodyPr/>
        <a:lstStyle/>
        <a:p>
          <a:r>
            <a:rPr lang="en-US" sz="1200" b="0" dirty="0">
              <a:solidFill>
                <a:schemeClr val="tx2"/>
              </a:solidFill>
              <a:latin typeface="+mn-lt"/>
            </a:rPr>
            <a:t>“By not getting the HPV vaccine, you may make it more likely for you to develop genital warts and/or cervical cancer”</a:t>
          </a:r>
        </a:p>
      </dgm:t>
    </dgm:pt>
    <dgm:pt modelId="{5E4BD4BE-0361-4DD6-BAD4-1EC46357CEC9}" type="parTrans" cxnId="{59EC9EC1-454A-4E1D-9F64-B6509A96ABA5}">
      <dgm:prSet/>
      <dgm:spPr/>
      <dgm:t>
        <a:bodyPr/>
        <a:lstStyle/>
        <a:p>
          <a:endParaRPr lang="en-US"/>
        </a:p>
      </dgm:t>
    </dgm:pt>
    <dgm:pt modelId="{793D6E71-A401-4D0F-90C2-646242D4E7F2}" type="sibTrans" cxnId="{59EC9EC1-454A-4E1D-9F64-B6509A96ABA5}">
      <dgm:prSet/>
      <dgm:spPr/>
      <dgm:t>
        <a:bodyPr/>
        <a:lstStyle/>
        <a:p>
          <a:endParaRPr lang="en-US"/>
        </a:p>
      </dgm:t>
    </dgm:pt>
    <dgm:pt modelId="{0603D0B5-A869-495D-80CC-357874708B64}">
      <dgm:prSet phldrT="[Text]" custT="1"/>
      <dgm:spPr>
        <a:solidFill>
          <a:schemeClr val="bg1"/>
        </a:solidFill>
        <a:ln>
          <a:solidFill>
            <a:srgbClr val="004065"/>
          </a:solidFill>
        </a:ln>
      </dgm:spPr>
      <dgm:t>
        <a:bodyPr/>
        <a:lstStyle/>
        <a:p>
          <a:r>
            <a:rPr lang="en-US" sz="1200" b="0" dirty="0">
              <a:solidFill>
                <a:schemeClr val="tx2"/>
              </a:solidFill>
              <a:latin typeface="+mn-lt"/>
            </a:rPr>
            <a:t>“When a woman gets regular mammograms, she is doing her best to detect breast cancer early. And, detecting breast cancer early can save her life”</a:t>
          </a:r>
        </a:p>
      </dgm:t>
    </dgm:pt>
    <dgm:pt modelId="{DF4F5391-6C9A-409D-9F82-B3FA3A8E85E6}" type="parTrans" cxnId="{A229E0C1-187D-4820-BC63-FEA7F9FA41A2}">
      <dgm:prSet/>
      <dgm:spPr/>
      <dgm:t>
        <a:bodyPr/>
        <a:lstStyle/>
        <a:p>
          <a:endParaRPr lang="en-US"/>
        </a:p>
      </dgm:t>
    </dgm:pt>
    <dgm:pt modelId="{77360058-333E-4B61-879D-738E2B1E9000}" type="sibTrans" cxnId="{A229E0C1-187D-4820-BC63-FEA7F9FA41A2}">
      <dgm:prSet/>
      <dgm:spPr/>
      <dgm:t>
        <a:bodyPr/>
        <a:lstStyle/>
        <a:p>
          <a:endParaRPr lang="en-US"/>
        </a:p>
      </dgm:t>
    </dgm:pt>
    <dgm:pt modelId="{913AF007-B582-45DE-BAF8-742FACB6778F}">
      <dgm:prSet phldrT="[Text]" custT="1"/>
      <dgm:spPr>
        <a:solidFill>
          <a:schemeClr val="bg1"/>
        </a:solidFill>
        <a:ln>
          <a:solidFill>
            <a:srgbClr val="004065"/>
          </a:solidFill>
        </a:ln>
      </dgm:spPr>
      <dgm:t>
        <a:bodyPr/>
        <a:lstStyle/>
        <a:p>
          <a:r>
            <a:rPr lang="en-US" sz="1200" b="0" dirty="0">
              <a:solidFill>
                <a:schemeClr val="tx2"/>
              </a:solidFill>
              <a:latin typeface="+mn-lt"/>
            </a:rPr>
            <a:t>“When a woman does not get regular mammograms, she is not doing her best to detect breast cancer early. And, failing to detect breast cancer early can cost her life.”</a:t>
          </a:r>
        </a:p>
      </dgm:t>
    </dgm:pt>
    <dgm:pt modelId="{8CE57174-22E2-446C-B3FC-F61CAC0F4084}" type="parTrans" cxnId="{AD34FEC7-D8DB-4675-811D-6F05B52B79C7}">
      <dgm:prSet/>
      <dgm:spPr/>
      <dgm:t>
        <a:bodyPr/>
        <a:lstStyle/>
        <a:p>
          <a:endParaRPr lang="en-US"/>
        </a:p>
      </dgm:t>
    </dgm:pt>
    <dgm:pt modelId="{8B5C619D-C8E3-48E6-BEED-5188279A0209}" type="sibTrans" cxnId="{AD34FEC7-D8DB-4675-811D-6F05B52B79C7}">
      <dgm:prSet/>
      <dgm:spPr/>
      <dgm:t>
        <a:bodyPr/>
        <a:lstStyle/>
        <a:p>
          <a:endParaRPr lang="en-US"/>
        </a:p>
      </dgm:t>
    </dgm:pt>
    <dgm:pt modelId="{9562F542-EB7F-4E81-906A-DA5107E4E31C}">
      <dgm:prSet phldrT="[Text]"/>
      <dgm:spPr>
        <a:solidFill>
          <a:srgbClr val="004065">
            <a:alpha val="90000"/>
          </a:srgbClr>
        </a:solidFill>
        <a:ln>
          <a:noFill/>
        </a:ln>
      </dgm:spPr>
      <dgm:t>
        <a:bodyPr/>
        <a:lstStyle/>
        <a:p>
          <a:r>
            <a:rPr lang="en-US" dirty="0">
              <a:solidFill>
                <a:schemeClr val="bg1"/>
              </a:solidFill>
              <a:latin typeface="+mn-lt"/>
            </a:rPr>
            <a:t>Health Promotion Gain Framed Message</a:t>
          </a:r>
        </a:p>
      </dgm:t>
    </dgm:pt>
    <dgm:pt modelId="{862870E8-3736-4098-98F8-CDFC7E97B5DC}" type="parTrans" cxnId="{8A8CCB24-6D1C-4F7E-B1A6-111242749F6C}">
      <dgm:prSet/>
      <dgm:spPr/>
      <dgm:t>
        <a:bodyPr/>
        <a:lstStyle/>
        <a:p>
          <a:endParaRPr lang="en-US"/>
        </a:p>
      </dgm:t>
    </dgm:pt>
    <dgm:pt modelId="{9CC00D95-8C86-494D-A055-9189FB5773FB}" type="sibTrans" cxnId="{8A8CCB24-6D1C-4F7E-B1A6-111242749F6C}">
      <dgm:prSet/>
      <dgm:spPr/>
      <dgm:t>
        <a:bodyPr/>
        <a:lstStyle/>
        <a:p>
          <a:endParaRPr lang="en-US"/>
        </a:p>
      </dgm:t>
    </dgm:pt>
    <dgm:pt modelId="{91B25D42-965D-4BCF-9445-123EE14AF051}">
      <dgm:prSet phldrT="[Text]" custT="1"/>
      <dgm:spPr>
        <a:solidFill>
          <a:srgbClr val="0096D6">
            <a:alpha val="90000"/>
          </a:srgbClr>
        </a:solidFill>
        <a:ln>
          <a:noFill/>
        </a:ln>
      </dgm:spPr>
      <dgm:t>
        <a:bodyPr/>
        <a:lstStyle/>
        <a:p>
          <a:r>
            <a:rPr lang="en-US" sz="1600" dirty="0">
              <a:solidFill>
                <a:schemeClr val="bg1"/>
              </a:solidFill>
              <a:latin typeface="+mn-lt"/>
            </a:rPr>
            <a:t>Emphasizes behavior benefits</a:t>
          </a:r>
        </a:p>
      </dgm:t>
    </dgm:pt>
    <dgm:pt modelId="{6B2EF8F5-0508-4567-80B4-5A32A33CB282}" type="parTrans" cxnId="{DFE94F55-08FC-4F87-A6BF-3B7ADFFB3AFE}">
      <dgm:prSet/>
      <dgm:spPr/>
      <dgm:t>
        <a:bodyPr/>
        <a:lstStyle/>
        <a:p>
          <a:endParaRPr lang="en-US"/>
        </a:p>
      </dgm:t>
    </dgm:pt>
    <dgm:pt modelId="{2E30A103-592B-4F00-8888-6EC0194CD7CC}" type="sibTrans" cxnId="{DFE94F55-08FC-4F87-A6BF-3B7ADFFB3AFE}">
      <dgm:prSet/>
      <dgm:spPr/>
      <dgm:t>
        <a:bodyPr/>
        <a:lstStyle/>
        <a:p>
          <a:endParaRPr lang="en-US"/>
        </a:p>
      </dgm:t>
    </dgm:pt>
    <dgm:pt modelId="{6A3D065C-C93F-489B-8ED6-7F240555D120}">
      <dgm:prSet phldrT="[Text]" custT="1"/>
      <dgm:spPr>
        <a:solidFill>
          <a:schemeClr val="bg1"/>
        </a:solidFill>
        <a:ln>
          <a:solidFill>
            <a:srgbClr val="004065"/>
          </a:solidFill>
        </a:ln>
      </dgm:spPr>
      <dgm:t>
        <a:bodyPr/>
        <a:lstStyle/>
        <a:p>
          <a:r>
            <a:rPr lang="en-US" sz="1200" b="0" dirty="0">
              <a:solidFill>
                <a:schemeClr val="tx2"/>
              </a:solidFill>
              <a:latin typeface="+mn-lt"/>
            </a:rPr>
            <a:t>“By getting the HPV vaccine, you may make it less likely for you to develop genital warts and/or cervical cancer”</a:t>
          </a:r>
        </a:p>
      </dgm:t>
    </dgm:pt>
    <dgm:pt modelId="{A0BB50DF-7D76-4AF2-8C6F-4EBF43B3451C}" type="parTrans" cxnId="{EA54A095-DECD-42A7-8CAD-CB2F04D869C7}">
      <dgm:prSet/>
      <dgm:spPr/>
      <dgm:t>
        <a:bodyPr/>
        <a:lstStyle/>
        <a:p>
          <a:endParaRPr lang="en-US"/>
        </a:p>
      </dgm:t>
    </dgm:pt>
    <dgm:pt modelId="{AEC6F87D-A85C-4C12-81F1-E586E45F7B57}" type="sibTrans" cxnId="{EA54A095-DECD-42A7-8CAD-CB2F04D869C7}">
      <dgm:prSet/>
      <dgm:spPr/>
      <dgm:t>
        <a:bodyPr/>
        <a:lstStyle/>
        <a:p>
          <a:endParaRPr lang="en-US"/>
        </a:p>
      </dgm:t>
    </dgm:pt>
    <dgm:pt modelId="{13544D38-3D78-49E3-8211-CB01004BBC0D}" type="pres">
      <dgm:prSet presAssocID="{53F01C9A-614D-48B1-927D-9A3B165642E2}" presName="Name0" presStyleCnt="0">
        <dgm:presLayoutVars>
          <dgm:dir/>
          <dgm:animLvl val="lvl"/>
          <dgm:resizeHandles val="exact"/>
        </dgm:presLayoutVars>
      </dgm:prSet>
      <dgm:spPr/>
    </dgm:pt>
    <dgm:pt modelId="{E693BD62-BC20-4441-992D-51C58FC8D2C4}" type="pres">
      <dgm:prSet presAssocID="{3C894C95-55E3-44B2-A117-E3AB587AE4AB}" presName="vertFlow" presStyleCnt="0"/>
      <dgm:spPr/>
    </dgm:pt>
    <dgm:pt modelId="{C25D8858-FB56-4B26-BC6A-B3749F4EEFF1}" type="pres">
      <dgm:prSet presAssocID="{3C894C95-55E3-44B2-A117-E3AB587AE4AB}" presName="header" presStyleLbl="node1" presStyleIdx="0" presStyleCnt="4" custScaleY="202122" custLinFactY="-6452" custLinFactNeighborY="-100000"/>
      <dgm:spPr/>
    </dgm:pt>
    <dgm:pt modelId="{1512CA14-AFAF-4A2B-9526-EF70EB64E744}" type="pres">
      <dgm:prSet presAssocID="{FDDE5311-F696-45F9-9ABF-DA5AC0ECB893}" presName="parTrans" presStyleLbl="sibTrans2D1" presStyleIdx="0" presStyleCnt="8"/>
      <dgm:spPr/>
    </dgm:pt>
    <dgm:pt modelId="{F3813755-76F5-45DD-A63D-2040531A1E89}" type="pres">
      <dgm:prSet presAssocID="{040AD9E5-FFD6-4EEB-95F5-A38CE4929343}" presName="child" presStyleLbl="alignAccFollowNode1" presStyleIdx="0" presStyleCnt="8" custScaleY="303183">
        <dgm:presLayoutVars>
          <dgm:chMax val="0"/>
          <dgm:bulletEnabled val="1"/>
        </dgm:presLayoutVars>
      </dgm:prSet>
      <dgm:spPr/>
    </dgm:pt>
    <dgm:pt modelId="{906CB373-74F5-405D-A78F-CBF755993996}" type="pres">
      <dgm:prSet presAssocID="{C957CEFB-2FAF-417E-B14B-D80B4CA118DD}" presName="sibTrans" presStyleLbl="sibTrans2D1" presStyleIdx="1" presStyleCnt="8"/>
      <dgm:spPr/>
    </dgm:pt>
    <dgm:pt modelId="{A98CD9B4-304F-4195-B645-BF91FC2160B9}" type="pres">
      <dgm:prSet presAssocID="{913AF007-B582-45DE-BAF8-742FACB6778F}" presName="child" presStyleLbl="alignAccFollowNode1" presStyleIdx="1" presStyleCnt="8" custScaleY="363819" custLinFactNeighborY="68435">
        <dgm:presLayoutVars>
          <dgm:chMax val="0"/>
          <dgm:bulletEnabled val="1"/>
        </dgm:presLayoutVars>
      </dgm:prSet>
      <dgm:spPr/>
    </dgm:pt>
    <dgm:pt modelId="{92FDDEF5-8BE0-46E4-B125-4E3B11049A06}" type="pres">
      <dgm:prSet presAssocID="{3C894C95-55E3-44B2-A117-E3AB587AE4AB}" presName="hSp" presStyleCnt="0"/>
      <dgm:spPr/>
    </dgm:pt>
    <dgm:pt modelId="{E7CAAC95-34C7-419B-A9CE-F1042705AF64}" type="pres">
      <dgm:prSet presAssocID="{BBD03191-9535-4692-BF1D-2CE1B7BC61C7}" presName="vertFlow" presStyleCnt="0"/>
      <dgm:spPr/>
    </dgm:pt>
    <dgm:pt modelId="{D5801D01-8FD7-4EB0-9823-E2F5AAC0326D}" type="pres">
      <dgm:prSet presAssocID="{BBD03191-9535-4692-BF1D-2CE1B7BC61C7}" presName="header" presStyleLbl="node1" presStyleIdx="1" presStyleCnt="4" custScaleY="202122" custLinFactY="-6452" custLinFactNeighborY="-100000"/>
      <dgm:spPr/>
    </dgm:pt>
    <dgm:pt modelId="{4AE7CCE9-0FB1-46EB-BA99-2DD8561363E5}" type="pres">
      <dgm:prSet presAssocID="{A3774D2E-32ED-4CA7-B6BB-902C7DE9090D}" presName="parTrans" presStyleLbl="sibTrans2D1" presStyleIdx="2" presStyleCnt="8"/>
      <dgm:spPr/>
    </dgm:pt>
    <dgm:pt modelId="{FCCD3CEE-5DD3-4F9D-9BDB-1F693A3A784C}" type="pres">
      <dgm:prSet presAssocID="{F5900200-E490-467A-8A86-F0C405DB881B}" presName="child" presStyleLbl="alignAccFollowNode1" presStyleIdx="2" presStyleCnt="8" custScaleY="303183">
        <dgm:presLayoutVars>
          <dgm:chMax val="0"/>
          <dgm:bulletEnabled val="1"/>
        </dgm:presLayoutVars>
      </dgm:prSet>
      <dgm:spPr/>
    </dgm:pt>
    <dgm:pt modelId="{BC8CABFC-5C62-4663-AD21-B76BEB9956CB}" type="pres">
      <dgm:prSet presAssocID="{10351974-5E90-4B43-8F69-771011E61B9A}" presName="sibTrans" presStyleLbl="sibTrans2D1" presStyleIdx="3" presStyleCnt="8"/>
      <dgm:spPr/>
    </dgm:pt>
    <dgm:pt modelId="{BAEC25B9-E955-4AFD-A758-127815BE27AA}" type="pres">
      <dgm:prSet presAssocID="{0603D0B5-A869-495D-80CC-357874708B64}" presName="child" presStyleLbl="alignAccFollowNode1" presStyleIdx="3" presStyleCnt="8" custScaleY="363819" custLinFactNeighborY="68435">
        <dgm:presLayoutVars>
          <dgm:chMax val="0"/>
          <dgm:bulletEnabled val="1"/>
        </dgm:presLayoutVars>
      </dgm:prSet>
      <dgm:spPr/>
    </dgm:pt>
    <dgm:pt modelId="{22353DD2-3FA8-4319-A1E8-69E4CD999BC8}" type="pres">
      <dgm:prSet presAssocID="{BBD03191-9535-4692-BF1D-2CE1B7BC61C7}" presName="hSp" presStyleCnt="0"/>
      <dgm:spPr/>
    </dgm:pt>
    <dgm:pt modelId="{25AEA5EB-67D2-4A4B-A880-A748640963BF}" type="pres">
      <dgm:prSet presAssocID="{9562F542-EB7F-4E81-906A-DA5107E4E31C}" presName="vertFlow" presStyleCnt="0"/>
      <dgm:spPr/>
    </dgm:pt>
    <dgm:pt modelId="{62606131-B6B1-4355-B831-4F74DF1CC1D4}" type="pres">
      <dgm:prSet presAssocID="{9562F542-EB7F-4E81-906A-DA5107E4E31C}" presName="header" presStyleLbl="node1" presStyleIdx="2" presStyleCnt="4" custScaleY="202122" custLinFactY="-6452" custLinFactNeighborY="-100000"/>
      <dgm:spPr/>
    </dgm:pt>
    <dgm:pt modelId="{1EDBEB69-6877-4FE1-AB2E-C817E0556A86}" type="pres">
      <dgm:prSet presAssocID="{6B2EF8F5-0508-4567-80B4-5A32A33CB282}" presName="parTrans" presStyleLbl="sibTrans2D1" presStyleIdx="4" presStyleCnt="8"/>
      <dgm:spPr/>
    </dgm:pt>
    <dgm:pt modelId="{276FF0D7-2B55-4739-B1CA-2E2B1BA3899F}" type="pres">
      <dgm:prSet presAssocID="{91B25D42-965D-4BCF-9445-123EE14AF051}" presName="child" presStyleLbl="alignAccFollowNode1" presStyleIdx="4" presStyleCnt="8" custScaleY="303183">
        <dgm:presLayoutVars>
          <dgm:chMax val="0"/>
          <dgm:bulletEnabled val="1"/>
        </dgm:presLayoutVars>
      </dgm:prSet>
      <dgm:spPr/>
    </dgm:pt>
    <dgm:pt modelId="{A3A3BD36-A360-466A-AC48-DBA116A6D6C3}" type="pres">
      <dgm:prSet presAssocID="{2E30A103-592B-4F00-8888-6EC0194CD7CC}" presName="sibTrans" presStyleLbl="sibTrans2D1" presStyleIdx="5" presStyleCnt="8"/>
      <dgm:spPr/>
    </dgm:pt>
    <dgm:pt modelId="{A9C19B89-2645-4AFB-A38D-13C68FFC4A43}" type="pres">
      <dgm:prSet presAssocID="{6A3D065C-C93F-489B-8ED6-7F240555D120}" presName="child" presStyleLbl="alignAccFollowNode1" presStyleIdx="5" presStyleCnt="8" custScaleY="363819" custLinFactNeighborY="68435">
        <dgm:presLayoutVars>
          <dgm:chMax val="0"/>
          <dgm:bulletEnabled val="1"/>
        </dgm:presLayoutVars>
      </dgm:prSet>
      <dgm:spPr/>
    </dgm:pt>
    <dgm:pt modelId="{F530043F-9A67-48CC-9FBB-5AC91291A2DE}" type="pres">
      <dgm:prSet presAssocID="{9562F542-EB7F-4E81-906A-DA5107E4E31C}" presName="hSp" presStyleCnt="0"/>
      <dgm:spPr/>
    </dgm:pt>
    <dgm:pt modelId="{5DA27C99-7B70-46CC-B246-9C3DF0C168CF}" type="pres">
      <dgm:prSet presAssocID="{D9B72D19-DE8D-4E81-9F0C-97402A984846}" presName="vertFlow" presStyleCnt="0"/>
      <dgm:spPr/>
    </dgm:pt>
    <dgm:pt modelId="{DDA76460-7D64-447E-8AC0-D9065562EA0F}" type="pres">
      <dgm:prSet presAssocID="{D9B72D19-DE8D-4E81-9F0C-97402A984846}" presName="header" presStyleLbl="node1" presStyleIdx="3" presStyleCnt="4" custScaleY="202122" custLinFactY="-6452" custLinFactNeighborY="-100000"/>
      <dgm:spPr/>
    </dgm:pt>
    <dgm:pt modelId="{C08CD424-F7E2-4B37-9D2C-CE105D877433}" type="pres">
      <dgm:prSet presAssocID="{A791B21D-6F3B-4CF8-B925-BF40FA07FC67}" presName="parTrans" presStyleLbl="sibTrans2D1" presStyleIdx="6" presStyleCnt="8"/>
      <dgm:spPr/>
    </dgm:pt>
    <dgm:pt modelId="{902ABC39-1613-40AA-97C4-9433590FE6A9}" type="pres">
      <dgm:prSet presAssocID="{3926FA66-CB41-4214-B0D7-CB95A08FDA68}" presName="child" presStyleLbl="alignAccFollowNode1" presStyleIdx="6" presStyleCnt="8" custScaleY="303183">
        <dgm:presLayoutVars>
          <dgm:chMax val="0"/>
          <dgm:bulletEnabled val="1"/>
        </dgm:presLayoutVars>
      </dgm:prSet>
      <dgm:spPr/>
    </dgm:pt>
    <dgm:pt modelId="{830DAED0-8E46-4B93-999C-DF0B10355893}" type="pres">
      <dgm:prSet presAssocID="{9EF725E3-E873-44D7-A753-2B5823AA153F}" presName="sibTrans" presStyleLbl="sibTrans2D1" presStyleIdx="7" presStyleCnt="8"/>
      <dgm:spPr/>
    </dgm:pt>
    <dgm:pt modelId="{4A13F04E-7323-4A68-839F-A51733226C4B}" type="pres">
      <dgm:prSet presAssocID="{6060FCF1-3EDF-45F4-ACB2-3DE17F3557C1}" presName="child" presStyleLbl="alignAccFollowNode1" presStyleIdx="7" presStyleCnt="8" custScaleY="363819" custLinFactNeighborY="68435">
        <dgm:presLayoutVars>
          <dgm:chMax val="0"/>
          <dgm:bulletEnabled val="1"/>
        </dgm:presLayoutVars>
      </dgm:prSet>
      <dgm:spPr/>
    </dgm:pt>
  </dgm:ptLst>
  <dgm:cxnLst>
    <dgm:cxn modelId="{E2218A09-1083-4967-B699-64030666D2C0}" srcId="{53F01C9A-614D-48B1-927D-9A3B165642E2}" destId="{D9B72D19-DE8D-4E81-9F0C-97402A984846}" srcOrd="3" destOrd="0" parTransId="{9B6B57AF-7BF5-45E2-85F3-AD81CE0166A9}" sibTransId="{B2E4CEA0-11FC-452C-9577-1D0A4EEB0159}"/>
    <dgm:cxn modelId="{EBCAE50D-10CF-4239-8F78-17017FF890DC}" srcId="{D9B72D19-DE8D-4E81-9F0C-97402A984846}" destId="{3926FA66-CB41-4214-B0D7-CB95A08FDA68}" srcOrd="0" destOrd="0" parTransId="{A791B21D-6F3B-4CF8-B925-BF40FA07FC67}" sibTransId="{9EF725E3-E873-44D7-A753-2B5823AA153F}"/>
    <dgm:cxn modelId="{23CED516-D76A-4BAB-AC18-3CE5C0198922}" type="presOf" srcId="{10351974-5E90-4B43-8F69-771011E61B9A}" destId="{BC8CABFC-5C62-4663-AD21-B76BEB9956CB}" srcOrd="0" destOrd="0" presId="urn:microsoft.com/office/officeart/2005/8/layout/lProcess1"/>
    <dgm:cxn modelId="{8A8CCB24-6D1C-4F7E-B1A6-111242749F6C}" srcId="{53F01C9A-614D-48B1-927D-9A3B165642E2}" destId="{9562F542-EB7F-4E81-906A-DA5107E4E31C}" srcOrd="2" destOrd="0" parTransId="{862870E8-3736-4098-98F8-CDFC7E97B5DC}" sibTransId="{9CC00D95-8C86-494D-A055-9189FB5773FB}"/>
    <dgm:cxn modelId="{06C28325-5B49-4AB5-A41E-7EA80416C19F}" srcId="{BBD03191-9535-4692-BF1D-2CE1B7BC61C7}" destId="{F5900200-E490-467A-8A86-F0C405DB881B}" srcOrd="0" destOrd="0" parTransId="{A3774D2E-32ED-4CA7-B6BB-902C7DE9090D}" sibTransId="{10351974-5E90-4B43-8F69-771011E61B9A}"/>
    <dgm:cxn modelId="{E89DFC26-C97C-4777-9519-8762F380F5AC}" srcId="{3C894C95-55E3-44B2-A117-E3AB587AE4AB}" destId="{040AD9E5-FFD6-4EEB-95F5-A38CE4929343}" srcOrd="0" destOrd="0" parTransId="{FDDE5311-F696-45F9-9ABF-DA5AC0ECB893}" sibTransId="{C957CEFB-2FAF-417E-B14B-D80B4CA118DD}"/>
    <dgm:cxn modelId="{0E4F313F-5795-44CA-8AB4-FECAB6776BA3}" type="presOf" srcId="{6B2EF8F5-0508-4567-80B4-5A32A33CB282}" destId="{1EDBEB69-6877-4FE1-AB2E-C817E0556A86}" srcOrd="0" destOrd="0" presId="urn:microsoft.com/office/officeart/2005/8/layout/lProcess1"/>
    <dgm:cxn modelId="{78BD305F-6F9A-4DE5-86F1-CED93F8FBFAB}" type="presOf" srcId="{040AD9E5-FFD6-4EEB-95F5-A38CE4929343}" destId="{F3813755-76F5-45DD-A63D-2040531A1E89}" srcOrd="0" destOrd="0" presId="urn:microsoft.com/office/officeart/2005/8/layout/lProcess1"/>
    <dgm:cxn modelId="{31733760-BC2E-4BE4-8E00-7835EEA8CF66}" type="presOf" srcId="{9562F542-EB7F-4E81-906A-DA5107E4E31C}" destId="{62606131-B6B1-4355-B831-4F74DF1CC1D4}" srcOrd="0" destOrd="0" presId="urn:microsoft.com/office/officeart/2005/8/layout/lProcess1"/>
    <dgm:cxn modelId="{58047741-A67B-47DE-86A5-6092B10C4D9D}" type="presOf" srcId="{53F01C9A-614D-48B1-927D-9A3B165642E2}" destId="{13544D38-3D78-49E3-8211-CB01004BBC0D}" srcOrd="0" destOrd="0" presId="urn:microsoft.com/office/officeart/2005/8/layout/lProcess1"/>
    <dgm:cxn modelId="{E9937E66-B496-42D7-9544-62501CD9AC8F}" type="presOf" srcId="{6A3D065C-C93F-489B-8ED6-7F240555D120}" destId="{A9C19B89-2645-4AFB-A38D-13C68FFC4A43}" srcOrd="0" destOrd="0" presId="urn:microsoft.com/office/officeart/2005/8/layout/lProcess1"/>
    <dgm:cxn modelId="{DFE94F55-08FC-4F87-A6BF-3B7ADFFB3AFE}" srcId="{9562F542-EB7F-4E81-906A-DA5107E4E31C}" destId="{91B25D42-965D-4BCF-9445-123EE14AF051}" srcOrd="0" destOrd="0" parTransId="{6B2EF8F5-0508-4567-80B4-5A32A33CB282}" sibTransId="{2E30A103-592B-4F00-8888-6EC0194CD7CC}"/>
    <dgm:cxn modelId="{BF62D875-D682-4851-A00E-E5D059E81203}" type="presOf" srcId="{F5900200-E490-467A-8A86-F0C405DB881B}" destId="{FCCD3CEE-5DD3-4F9D-9BDB-1F693A3A784C}" srcOrd="0" destOrd="0" presId="urn:microsoft.com/office/officeart/2005/8/layout/lProcess1"/>
    <dgm:cxn modelId="{DCD08578-623D-4130-B000-B868AF8AE116}" type="presOf" srcId="{3C894C95-55E3-44B2-A117-E3AB587AE4AB}" destId="{C25D8858-FB56-4B26-BC6A-B3749F4EEFF1}" srcOrd="0" destOrd="0" presId="urn:microsoft.com/office/officeart/2005/8/layout/lProcess1"/>
    <dgm:cxn modelId="{0B70B479-C07E-464B-9275-96564916E41E}" srcId="{53F01C9A-614D-48B1-927D-9A3B165642E2}" destId="{BBD03191-9535-4692-BF1D-2CE1B7BC61C7}" srcOrd="1" destOrd="0" parTransId="{61AB704C-2C90-4606-A18D-62DE0D903E21}" sibTransId="{6A0DC3A0-8A6E-4673-B459-3A9D3BECF5C8}"/>
    <dgm:cxn modelId="{CBCF5A84-F777-4405-B12B-84CB72F74ADF}" type="presOf" srcId="{91B25D42-965D-4BCF-9445-123EE14AF051}" destId="{276FF0D7-2B55-4739-B1CA-2E2B1BA3899F}" srcOrd="0" destOrd="0" presId="urn:microsoft.com/office/officeart/2005/8/layout/lProcess1"/>
    <dgm:cxn modelId="{EA54A095-DECD-42A7-8CAD-CB2F04D869C7}" srcId="{9562F542-EB7F-4E81-906A-DA5107E4E31C}" destId="{6A3D065C-C93F-489B-8ED6-7F240555D120}" srcOrd="1" destOrd="0" parTransId="{A0BB50DF-7D76-4AF2-8C6F-4EBF43B3451C}" sibTransId="{AEC6F87D-A85C-4C12-81F1-E586E45F7B57}"/>
    <dgm:cxn modelId="{9133F295-2DAB-4CFE-8D46-D546FEF4A9EB}" type="presOf" srcId="{A3774D2E-32ED-4CA7-B6BB-902C7DE9090D}" destId="{4AE7CCE9-0FB1-46EB-BA99-2DD8561363E5}" srcOrd="0" destOrd="0" presId="urn:microsoft.com/office/officeart/2005/8/layout/lProcess1"/>
    <dgm:cxn modelId="{37D33AB0-36C8-416D-BA10-9D39E578DF7D}" type="presOf" srcId="{6060FCF1-3EDF-45F4-ACB2-3DE17F3557C1}" destId="{4A13F04E-7323-4A68-839F-A51733226C4B}" srcOrd="0" destOrd="0" presId="urn:microsoft.com/office/officeart/2005/8/layout/lProcess1"/>
    <dgm:cxn modelId="{05AD2DB3-3AED-4348-8303-A1B8AB1E76F0}" type="presOf" srcId="{3926FA66-CB41-4214-B0D7-CB95A08FDA68}" destId="{902ABC39-1613-40AA-97C4-9433590FE6A9}" srcOrd="0" destOrd="0" presId="urn:microsoft.com/office/officeart/2005/8/layout/lProcess1"/>
    <dgm:cxn modelId="{CBAFA1B9-AADB-4DC2-854E-6D7B1B361DD8}" type="presOf" srcId="{A791B21D-6F3B-4CF8-B925-BF40FA07FC67}" destId="{C08CD424-F7E2-4B37-9D2C-CE105D877433}" srcOrd="0" destOrd="0" presId="urn:microsoft.com/office/officeart/2005/8/layout/lProcess1"/>
    <dgm:cxn modelId="{5506C6C0-B6ED-494C-8E3F-DD36231CDB54}" type="presOf" srcId="{C957CEFB-2FAF-417E-B14B-D80B4CA118DD}" destId="{906CB373-74F5-405D-A78F-CBF755993996}" srcOrd="0" destOrd="0" presId="urn:microsoft.com/office/officeart/2005/8/layout/lProcess1"/>
    <dgm:cxn modelId="{483ED4C0-6D03-4720-B5F9-7F84C414554D}" type="presOf" srcId="{FDDE5311-F696-45F9-9ABF-DA5AC0ECB893}" destId="{1512CA14-AFAF-4A2B-9526-EF70EB64E744}" srcOrd="0" destOrd="0" presId="urn:microsoft.com/office/officeart/2005/8/layout/lProcess1"/>
    <dgm:cxn modelId="{59EC9EC1-454A-4E1D-9F64-B6509A96ABA5}" srcId="{D9B72D19-DE8D-4E81-9F0C-97402A984846}" destId="{6060FCF1-3EDF-45F4-ACB2-3DE17F3557C1}" srcOrd="1" destOrd="0" parTransId="{5E4BD4BE-0361-4DD6-BAD4-1EC46357CEC9}" sibTransId="{793D6E71-A401-4D0F-90C2-646242D4E7F2}"/>
    <dgm:cxn modelId="{A229E0C1-187D-4820-BC63-FEA7F9FA41A2}" srcId="{BBD03191-9535-4692-BF1D-2CE1B7BC61C7}" destId="{0603D0B5-A869-495D-80CC-357874708B64}" srcOrd="1" destOrd="0" parTransId="{DF4F5391-6C9A-409D-9F82-B3FA3A8E85E6}" sibTransId="{77360058-333E-4B61-879D-738E2B1E9000}"/>
    <dgm:cxn modelId="{AD34FEC7-D8DB-4675-811D-6F05B52B79C7}" srcId="{3C894C95-55E3-44B2-A117-E3AB587AE4AB}" destId="{913AF007-B582-45DE-BAF8-742FACB6778F}" srcOrd="1" destOrd="0" parTransId="{8CE57174-22E2-446C-B3FC-F61CAC0F4084}" sibTransId="{8B5C619D-C8E3-48E6-BEED-5188279A0209}"/>
    <dgm:cxn modelId="{E7B10AC9-045E-4DB5-B611-85B8B4844218}" type="presOf" srcId="{9EF725E3-E873-44D7-A753-2B5823AA153F}" destId="{830DAED0-8E46-4B93-999C-DF0B10355893}" srcOrd="0" destOrd="0" presId="urn:microsoft.com/office/officeart/2005/8/layout/lProcess1"/>
    <dgm:cxn modelId="{5ED89ACD-0CB2-40A9-9852-BD2D6E18BEB1}" type="presOf" srcId="{2E30A103-592B-4F00-8888-6EC0194CD7CC}" destId="{A3A3BD36-A360-466A-AC48-DBA116A6D6C3}" srcOrd="0" destOrd="0" presId="urn:microsoft.com/office/officeart/2005/8/layout/lProcess1"/>
    <dgm:cxn modelId="{FF0278D0-9B09-4D71-BF61-284FBF85FD69}" type="presOf" srcId="{913AF007-B582-45DE-BAF8-742FACB6778F}" destId="{A98CD9B4-304F-4195-B645-BF91FC2160B9}" srcOrd="0" destOrd="0" presId="urn:microsoft.com/office/officeart/2005/8/layout/lProcess1"/>
    <dgm:cxn modelId="{7F0862D5-A677-4FA6-9534-CEE4219B9934}" srcId="{53F01C9A-614D-48B1-927D-9A3B165642E2}" destId="{3C894C95-55E3-44B2-A117-E3AB587AE4AB}" srcOrd="0" destOrd="0" parTransId="{A815D6FF-C719-4F1A-8851-39C3906041F7}" sibTransId="{EBDE30D1-2CD2-43B7-9F2C-C0BBE159FCD8}"/>
    <dgm:cxn modelId="{558DBCD7-5460-4E49-A46E-DEBB1F919A43}" type="presOf" srcId="{0603D0B5-A869-495D-80CC-357874708B64}" destId="{BAEC25B9-E955-4AFD-A758-127815BE27AA}" srcOrd="0" destOrd="0" presId="urn:microsoft.com/office/officeart/2005/8/layout/lProcess1"/>
    <dgm:cxn modelId="{2FE747E4-3D75-4730-A880-53D21B8DCB2F}" type="presOf" srcId="{D9B72D19-DE8D-4E81-9F0C-97402A984846}" destId="{DDA76460-7D64-447E-8AC0-D9065562EA0F}" srcOrd="0" destOrd="0" presId="urn:microsoft.com/office/officeart/2005/8/layout/lProcess1"/>
    <dgm:cxn modelId="{982A86E6-67C2-455E-8388-F620CEE86CE0}" type="presOf" srcId="{BBD03191-9535-4692-BF1D-2CE1B7BC61C7}" destId="{D5801D01-8FD7-4EB0-9823-E2F5AAC0326D}" srcOrd="0" destOrd="0" presId="urn:microsoft.com/office/officeart/2005/8/layout/lProcess1"/>
    <dgm:cxn modelId="{82F1A42D-6901-4445-B8F3-A71014B60DE3}" type="presParOf" srcId="{13544D38-3D78-49E3-8211-CB01004BBC0D}" destId="{E693BD62-BC20-4441-992D-51C58FC8D2C4}" srcOrd="0" destOrd="0" presId="urn:microsoft.com/office/officeart/2005/8/layout/lProcess1"/>
    <dgm:cxn modelId="{B3DE3FC6-B73F-4C7C-ACA3-C3F9F13E7EE7}" type="presParOf" srcId="{E693BD62-BC20-4441-992D-51C58FC8D2C4}" destId="{C25D8858-FB56-4B26-BC6A-B3749F4EEFF1}" srcOrd="0" destOrd="0" presId="urn:microsoft.com/office/officeart/2005/8/layout/lProcess1"/>
    <dgm:cxn modelId="{AD0E40DC-707D-45CB-9CC2-5996CCFFF775}" type="presParOf" srcId="{E693BD62-BC20-4441-992D-51C58FC8D2C4}" destId="{1512CA14-AFAF-4A2B-9526-EF70EB64E744}" srcOrd="1" destOrd="0" presId="urn:microsoft.com/office/officeart/2005/8/layout/lProcess1"/>
    <dgm:cxn modelId="{2033557C-D4BA-42E1-B186-9C8B29B4DC4B}" type="presParOf" srcId="{E693BD62-BC20-4441-992D-51C58FC8D2C4}" destId="{F3813755-76F5-45DD-A63D-2040531A1E89}" srcOrd="2" destOrd="0" presId="urn:microsoft.com/office/officeart/2005/8/layout/lProcess1"/>
    <dgm:cxn modelId="{5BF88F29-BB8D-4CD3-BEF3-EA2E762A2531}" type="presParOf" srcId="{E693BD62-BC20-4441-992D-51C58FC8D2C4}" destId="{906CB373-74F5-405D-A78F-CBF755993996}" srcOrd="3" destOrd="0" presId="urn:microsoft.com/office/officeart/2005/8/layout/lProcess1"/>
    <dgm:cxn modelId="{2C79FEE5-F7A9-4025-A5E8-A8B04F14CDC2}" type="presParOf" srcId="{E693BD62-BC20-4441-992D-51C58FC8D2C4}" destId="{A98CD9B4-304F-4195-B645-BF91FC2160B9}" srcOrd="4" destOrd="0" presId="urn:microsoft.com/office/officeart/2005/8/layout/lProcess1"/>
    <dgm:cxn modelId="{3DF8BA45-582A-4D21-913C-7A9EFB8785E1}" type="presParOf" srcId="{13544D38-3D78-49E3-8211-CB01004BBC0D}" destId="{92FDDEF5-8BE0-46E4-B125-4E3B11049A06}" srcOrd="1" destOrd="0" presId="urn:microsoft.com/office/officeart/2005/8/layout/lProcess1"/>
    <dgm:cxn modelId="{C17BEEB6-64F2-4AF2-B9D0-119EA4890D8D}" type="presParOf" srcId="{13544D38-3D78-49E3-8211-CB01004BBC0D}" destId="{E7CAAC95-34C7-419B-A9CE-F1042705AF64}" srcOrd="2" destOrd="0" presId="urn:microsoft.com/office/officeart/2005/8/layout/lProcess1"/>
    <dgm:cxn modelId="{8E5C79D8-30E4-4805-87CD-3D9C26D02509}" type="presParOf" srcId="{E7CAAC95-34C7-419B-A9CE-F1042705AF64}" destId="{D5801D01-8FD7-4EB0-9823-E2F5AAC0326D}" srcOrd="0" destOrd="0" presId="urn:microsoft.com/office/officeart/2005/8/layout/lProcess1"/>
    <dgm:cxn modelId="{6E25DC52-D4E4-4F2C-809D-51DAC1774F98}" type="presParOf" srcId="{E7CAAC95-34C7-419B-A9CE-F1042705AF64}" destId="{4AE7CCE9-0FB1-46EB-BA99-2DD8561363E5}" srcOrd="1" destOrd="0" presId="urn:microsoft.com/office/officeart/2005/8/layout/lProcess1"/>
    <dgm:cxn modelId="{3BD3AD63-DF0F-407A-9C77-F021DA250211}" type="presParOf" srcId="{E7CAAC95-34C7-419B-A9CE-F1042705AF64}" destId="{FCCD3CEE-5DD3-4F9D-9BDB-1F693A3A784C}" srcOrd="2" destOrd="0" presId="urn:microsoft.com/office/officeart/2005/8/layout/lProcess1"/>
    <dgm:cxn modelId="{2DEDC0E8-60AB-4A68-85B7-05BE791A8249}" type="presParOf" srcId="{E7CAAC95-34C7-419B-A9CE-F1042705AF64}" destId="{BC8CABFC-5C62-4663-AD21-B76BEB9956CB}" srcOrd="3" destOrd="0" presId="urn:microsoft.com/office/officeart/2005/8/layout/lProcess1"/>
    <dgm:cxn modelId="{8497E847-F42D-4A78-866B-7D4748510614}" type="presParOf" srcId="{E7CAAC95-34C7-419B-A9CE-F1042705AF64}" destId="{BAEC25B9-E955-4AFD-A758-127815BE27AA}" srcOrd="4" destOrd="0" presId="urn:microsoft.com/office/officeart/2005/8/layout/lProcess1"/>
    <dgm:cxn modelId="{B52095F0-DE46-4C0E-8E65-80CF86982065}" type="presParOf" srcId="{13544D38-3D78-49E3-8211-CB01004BBC0D}" destId="{22353DD2-3FA8-4319-A1E8-69E4CD999BC8}" srcOrd="3" destOrd="0" presId="urn:microsoft.com/office/officeart/2005/8/layout/lProcess1"/>
    <dgm:cxn modelId="{73429B28-72B4-4FC6-9AE4-57917163F2CF}" type="presParOf" srcId="{13544D38-3D78-49E3-8211-CB01004BBC0D}" destId="{25AEA5EB-67D2-4A4B-A880-A748640963BF}" srcOrd="4" destOrd="0" presId="urn:microsoft.com/office/officeart/2005/8/layout/lProcess1"/>
    <dgm:cxn modelId="{0F666766-AA8B-4ABA-9003-90E75F15A6AF}" type="presParOf" srcId="{25AEA5EB-67D2-4A4B-A880-A748640963BF}" destId="{62606131-B6B1-4355-B831-4F74DF1CC1D4}" srcOrd="0" destOrd="0" presId="urn:microsoft.com/office/officeart/2005/8/layout/lProcess1"/>
    <dgm:cxn modelId="{121ECDA6-55AF-493A-8650-6EE06870CBCF}" type="presParOf" srcId="{25AEA5EB-67D2-4A4B-A880-A748640963BF}" destId="{1EDBEB69-6877-4FE1-AB2E-C817E0556A86}" srcOrd="1" destOrd="0" presId="urn:microsoft.com/office/officeart/2005/8/layout/lProcess1"/>
    <dgm:cxn modelId="{E155FBEF-D0EE-4D6E-8C0C-99029149227A}" type="presParOf" srcId="{25AEA5EB-67D2-4A4B-A880-A748640963BF}" destId="{276FF0D7-2B55-4739-B1CA-2E2B1BA3899F}" srcOrd="2" destOrd="0" presId="urn:microsoft.com/office/officeart/2005/8/layout/lProcess1"/>
    <dgm:cxn modelId="{2A5E0038-F349-4BB1-957F-1548D7C02086}" type="presParOf" srcId="{25AEA5EB-67D2-4A4B-A880-A748640963BF}" destId="{A3A3BD36-A360-466A-AC48-DBA116A6D6C3}" srcOrd="3" destOrd="0" presId="urn:microsoft.com/office/officeart/2005/8/layout/lProcess1"/>
    <dgm:cxn modelId="{16F5A75C-B094-4EC5-9439-A0896A218DC2}" type="presParOf" srcId="{25AEA5EB-67D2-4A4B-A880-A748640963BF}" destId="{A9C19B89-2645-4AFB-A38D-13C68FFC4A43}" srcOrd="4" destOrd="0" presId="urn:microsoft.com/office/officeart/2005/8/layout/lProcess1"/>
    <dgm:cxn modelId="{62F7BE12-8996-42DA-BBE8-83BE9C2DC350}" type="presParOf" srcId="{13544D38-3D78-49E3-8211-CB01004BBC0D}" destId="{F530043F-9A67-48CC-9FBB-5AC91291A2DE}" srcOrd="5" destOrd="0" presId="urn:microsoft.com/office/officeart/2005/8/layout/lProcess1"/>
    <dgm:cxn modelId="{FC4E4983-FDB0-4773-83E3-E8157708A36E}" type="presParOf" srcId="{13544D38-3D78-49E3-8211-CB01004BBC0D}" destId="{5DA27C99-7B70-46CC-B246-9C3DF0C168CF}" srcOrd="6" destOrd="0" presId="urn:microsoft.com/office/officeart/2005/8/layout/lProcess1"/>
    <dgm:cxn modelId="{8153AC7C-10B5-4F69-8724-BDC32F306971}" type="presParOf" srcId="{5DA27C99-7B70-46CC-B246-9C3DF0C168CF}" destId="{DDA76460-7D64-447E-8AC0-D9065562EA0F}" srcOrd="0" destOrd="0" presId="urn:microsoft.com/office/officeart/2005/8/layout/lProcess1"/>
    <dgm:cxn modelId="{6ED84228-E9FC-4192-AD27-F21A5517C7EB}" type="presParOf" srcId="{5DA27C99-7B70-46CC-B246-9C3DF0C168CF}" destId="{C08CD424-F7E2-4B37-9D2C-CE105D877433}" srcOrd="1" destOrd="0" presId="urn:microsoft.com/office/officeart/2005/8/layout/lProcess1"/>
    <dgm:cxn modelId="{4225B01E-CDB2-428C-B379-DD642A551D22}" type="presParOf" srcId="{5DA27C99-7B70-46CC-B246-9C3DF0C168CF}" destId="{902ABC39-1613-40AA-97C4-9433590FE6A9}" srcOrd="2" destOrd="0" presId="urn:microsoft.com/office/officeart/2005/8/layout/lProcess1"/>
    <dgm:cxn modelId="{33A5068B-2912-4016-82AF-9A3DD6A28A00}" type="presParOf" srcId="{5DA27C99-7B70-46CC-B246-9C3DF0C168CF}" destId="{830DAED0-8E46-4B93-999C-DF0B10355893}" srcOrd="3" destOrd="0" presId="urn:microsoft.com/office/officeart/2005/8/layout/lProcess1"/>
    <dgm:cxn modelId="{DAEA6F69-C6AB-4669-B66D-283F6F399C8C}" type="presParOf" srcId="{5DA27C99-7B70-46CC-B246-9C3DF0C168CF}" destId="{4A13F04E-7323-4A68-839F-A51733226C4B}"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8202E6A-781F-4922-9038-CD7D49371AB0}"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CD7C8DA9-BC43-456D-8D15-6FB2A109B0D2}">
      <dgm:prSet phldrT="[Text]"/>
      <dgm:spPr>
        <a:solidFill>
          <a:srgbClr val="004065"/>
        </a:solidFill>
      </dgm:spPr>
      <dgm:t>
        <a:bodyPr/>
        <a:lstStyle/>
        <a:p>
          <a:r>
            <a:rPr lang="en-US" dirty="0">
              <a:latin typeface="+mn-lt"/>
            </a:rPr>
            <a:t>How many of these root causes of a health issue should we bring up when we communicate about a public health issue?</a:t>
          </a:r>
        </a:p>
      </dgm:t>
    </dgm:pt>
    <dgm:pt modelId="{90D7661D-364B-474A-8FC9-208767B5377F}" type="parTrans" cxnId="{E014FC04-F197-4E10-916A-E890D768B06E}">
      <dgm:prSet/>
      <dgm:spPr/>
      <dgm:t>
        <a:bodyPr/>
        <a:lstStyle/>
        <a:p>
          <a:endParaRPr lang="en-US">
            <a:latin typeface="Century Gothic" panose="020B0502020202020204" pitchFamily="34" charset="0"/>
          </a:endParaRPr>
        </a:p>
      </dgm:t>
    </dgm:pt>
    <dgm:pt modelId="{BFA473E4-3EAB-49D0-B193-54088CD10357}" type="sibTrans" cxnId="{E014FC04-F197-4E10-916A-E890D768B06E}">
      <dgm:prSet/>
      <dgm:spPr/>
      <dgm:t>
        <a:bodyPr/>
        <a:lstStyle/>
        <a:p>
          <a:endParaRPr lang="en-US">
            <a:latin typeface="Century Gothic" panose="020B0502020202020204" pitchFamily="34" charset="0"/>
          </a:endParaRPr>
        </a:p>
      </dgm:t>
    </dgm:pt>
    <dgm:pt modelId="{95992824-3D46-4C25-A823-262BEB2399F7}">
      <dgm:prSet phldrT="[Text]" custT="1"/>
      <dgm:spPr>
        <a:solidFill>
          <a:srgbClr val="0096D6"/>
        </a:solidFill>
      </dgm:spPr>
      <dgm:t>
        <a:bodyPr/>
        <a:lstStyle/>
        <a:p>
          <a:r>
            <a:rPr lang="en-US" sz="1400" dirty="0">
              <a:latin typeface="+mn-lt"/>
            </a:rPr>
            <a:t>Psychosocial Factors</a:t>
          </a:r>
        </a:p>
      </dgm:t>
    </dgm:pt>
    <dgm:pt modelId="{C9483B67-3EE3-410B-91FC-9848A4DDF621}" type="parTrans" cxnId="{4C1175FC-0550-42A6-A2C4-05269030DE32}">
      <dgm:prSet/>
      <dgm:spPr>
        <a:solidFill>
          <a:schemeClr val="bg1"/>
        </a:solidFill>
        <a:ln>
          <a:solidFill>
            <a:schemeClr val="bg1"/>
          </a:solidFill>
        </a:ln>
      </dgm:spPr>
      <dgm:t>
        <a:bodyPr/>
        <a:lstStyle/>
        <a:p>
          <a:endParaRPr lang="en-US">
            <a:latin typeface="Century Gothic" panose="020B0502020202020204" pitchFamily="34" charset="0"/>
          </a:endParaRPr>
        </a:p>
      </dgm:t>
    </dgm:pt>
    <dgm:pt modelId="{50F737D6-D8C4-4ED9-8039-E17830E228CB}" type="sibTrans" cxnId="{4C1175FC-0550-42A6-A2C4-05269030DE32}">
      <dgm:prSet/>
      <dgm:spPr/>
      <dgm:t>
        <a:bodyPr/>
        <a:lstStyle/>
        <a:p>
          <a:endParaRPr lang="en-US">
            <a:latin typeface="Century Gothic" panose="020B0502020202020204" pitchFamily="34" charset="0"/>
          </a:endParaRPr>
        </a:p>
      </dgm:t>
    </dgm:pt>
    <dgm:pt modelId="{A01630AB-6BF2-4621-B096-F4BF2183BF5E}">
      <dgm:prSet phldrT="[Text]" custT="1"/>
      <dgm:spPr>
        <a:solidFill>
          <a:srgbClr val="0096D6"/>
        </a:solidFill>
      </dgm:spPr>
      <dgm:t>
        <a:bodyPr/>
        <a:lstStyle/>
        <a:p>
          <a:r>
            <a:rPr lang="en-US" sz="1400" dirty="0">
              <a:latin typeface="+mn-lt"/>
            </a:rPr>
            <a:t>Epidemiological Factors</a:t>
          </a:r>
        </a:p>
      </dgm:t>
    </dgm:pt>
    <dgm:pt modelId="{244DEC6E-F6F8-43E5-B2C0-30CB741926A3}" type="parTrans" cxnId="{08C040FE-D792-45A7-A636-4872C71BF923}">
      <dgm:prSet/>
      <dgm:spPr>
        <a:solidFill>
          <a:schemeClr val="bg1"/>
        </a:solidFill>
        <a:ln>
          <a:solidFill>
            <a:schemeClr val="bg1"/>
          </a:solidFill>
        </a:ln>
      </dgm:spPr>
      <dgm:t>
        <a:bodyPr/>
        <a:lstStyle/>
        <a:p>
          <a:endParaRPr lang="en-US">
            <a:latin typeface="Century Gothic" panose="020B0502020202020204" pitchFamily="34" charset="0"/>
          </a:endParaRPr>
        </a:p>
      </dgm:t>
    </dgm:pt>
    <dgm:pt modelId="{880E3AC9-A796-4628-B479-15373D60A706}" type="sibTrans" cxnId="{08C040FE-D792-45A7-A636-4872C71BF923}">
      <dgm:prSet/>
      <dgm:spPr/>
      <dgm:t>
        <a:bodyPr/>
        <a:lstStyle/>
        <a:p>
          <a:endParaRPr lang="en-US">
            <a:latin typeface="Century Gothic" panose="020B0502020202020204" pitchFamily="34" charset="0"/>
          </a:endParaRPr>
        </a:p>
      </dgm:t>
    </dgm:pt>
    <dgm:pt modelId="{7CF26A0F-2DDC-4205-A44D-74C6AB03D51D}">
      <dgm:prSet phldrT="[Text]" custT="1"/>
      <dgm:spPr>
        <a:solidFill>
          <a:srgbClr val="0096D6"/>
        </a:solidFill>
      </dgm:spPr>
      <dgm:t>
        <a:bodyPr/>
        <a:lstStyle/>
        <a:p>
          <a:r>
            <a:rPr lang="en-US" sz="1400" dirty="0">
              <a:latin typeface="+mn-lt"/>
            </a:rPr>
            <a:t>Educational Factors</a:t>
          </a:r>
        </a:p>
      </dgm:t>
    </dgm:pt>
    <dgm:pt modelId="{1993D287-E972-4FE4-915F-A39AF21A09BC}" type="parTrans" cxnId="{751DF94F-F0B1-4DE3-9B7D-38C063103A86}">
      <dgm:prSet/>
      <dgm:spPr>
        <a:solidFill>
          <a:schemeClr val="bg1"/>
        </a:solidFill>
        <a:ln>
          <a:solidFill>
            <a:schemeClr val="bg1"/>
          </a:solidFill>
        </a:ln>
      </dgm:spPr>
      <dgm:t>
        <a:bodyPr/>
        <a:lstStyle/>
        <a:p>
          <a:endParaRPr lang="en-US">
            <a:latin typeface="Century Gothic" panose="020B0502020202020204" pitchFamily="34" charset="0"/>
          </a:endParaRPr>
        </a:p>
      </dgm:t>
    </dgm:pt>
    <dgm:pt modelId="{A1D309CD-F0D1-4887-868A-BF400F6AFA65}" type="sibTrans" cxnId="{751DF94F-F0B1-4DE3-9B7D-38C063103A86}">
      <dgm:prSet/>
      <dgm:spPr/>
      <dgm:t>
        <a:bodyPr/>
        <a:lstStyle/>
        <a:p>
          <a:endParaRPr lang="en-US">
            <a:latin typeface="Century Gothic" panose="020B0502020202020204" pitchFamily="34" charset="0"/>
          </a:endParaRPr>
        </a:p>
      </dgm:t>
    </dgm:pt>
    <dgm:pt modelId="{4400C3E2-F3C6-4F43-8877-D8DB6632F2A1}">
      <dgm:prSet phldrT="[Text]" custT="1"/>
      <dgm:spPr>
        <a:solidFill>
          <a:srgbClr val="0096D6"/>
        </a:solidFill>
      </dgm:spPr>
      <dgm:t>
        <a:bodyPr/>
        <a:lstStyle/>
        <a:p>
          <a:r>
            <a:rPr lang="en-US" sz="1400" dirty="0">
              <a:latin typeface="+mn-lt"/>
            </a:rPr>
            <a:t>Ecological Factors</a:t>
          </a:r>
        </a:p>
      </dgm:t>
    </dgm:pt>
    <dgm:pt modelId="{E4E95A82-2316-40B0-9DA7-0101AD4D4836}" type="parTrans" cxnId="{B8D5768E-A202-48CD-B0FF-3432DC6197C5}">
      <dgm:prSet/>
      <dgm:spPr>
        <a:solidFill>
          <a:schemeClr val="bg1"/>
        </a:solidFill>
        <a:ln>
          <a:solidFill>
            <a:schemeClr val="bg1"/>
          </a:solidFill>
        </a:ln>
      </dgm:spPr>
      <dgm:t>
        <a:bodyPr/>
        <a:lstStyle/>
        <a:p>
          <a:endParaRPr lang="en-US">
            <a:latin typeface="Century Gothic" panose="020B0502020202020204" pitchFamily="34" charset="0"/>
          </a:endParaRPr>
        </a:p>
      </dgm:t>
    </dgm:pt>
    <dgm:pt modelId="{F056AFCF-992B-45EA-8F70-55C35406A805}" type="sibTrans" cxnId="{B8D5768E-A202-48CD-B0FF-3432DC6197C5}">
      <dgm:prSet/>
      <dgm:spPr/>
      <dgm:t>
        <a:bodyPr/>
        <a:lstStyle/>
        <a:p>
          <a:endParaRPr lang="en-US">
            <a:latin typeface="Century Gothic" panose="020B0502020202020204" pitchFamily="34" charset="0"/>
          </a:endParaRPr>
        </a:p>
      </dgm:t>
    </dgm:pt>
    <dgm:pt modelId="{ABF35617-87DF-4D32-9946-6E2153C6CDC7}">
      <dgm:prSet phldrT="[Text]" custT="1"/>
      <dgm:spPr>
        <a:solidFill>
          <a:srgbClr val="0096D6"/>
        </a:solidFill>
      </dgm:spPr>
      <dgm:t>
        <a:bodyPr/>
        <a:lstStyle/>
        <a:p>
          <a:r>
            <a:rPr lang="en-US" sz="1400" dirty="0">
              <a:latin typeface="+mn-lt"/>
            </a:rPr>
            <a:t>Administrative Factors</a:t>
          </a:r>
        </a:p>
      </dgm:t>
    </dgm:pt>
    <dgm:pt modelId="{A35CC896-1E79-479A-8D07-D10533A08D46}" type="parTrans" cxnId="{849E74B6-9F8B-4CFC-B1C0-580BBE054A9A}">
      <dgm:prSet/>
      <dgm:spPr>
        <a:solidFill>
          <a:schemeClr val="bg1"/>
        </a:solidFill>
        <a:ln>
          <a:solidFill>
            <a:schemeClr val="bg1"/>
          </a:solidFill>
        </a:ln>
      </dgm:spPr>
      <dgm:t>
        <a:bodyPr/>
        <a:lstStyle/>
        <a:p>
          <a:endParaRPr lang="en-US">
            <a:latin typeface="Century Gothic" panose="020B0502020202020204" pitchFamily="34" charset="0"/>
          </a:endParaRPr>
        </a:p>
      </dgm:t>
    </dgm:pt>
    <dgm:pt modelId="{46CB137D-6252-48C7-87DC-1B15C8A37B21}" type="sibTrans" cxnId="{849E74B6-9F8B-4CFC-B1C0-580BBE054A9A}">
      <dgm:prSet/>
      <dgm:spPr/>
      <dgm:t>
        <a:bodyPr/>
        <a:lstStyle/>
        <a:p>
          <a:endParaRPr lang="en-US">
            <a:latin typeface="Century Gothic" panose="020B0502020202020204" pitchFamily="34" charset="0"/>
          </a:endParaRPr>
        </a:p>
      </dgm:t>
    </dgm:pt>
    <dgm:pt modelId="{97D31E47-B4A4-422C-A002-77933BECA9F3}">
      <dgm:prSet phldrT="[Text]" custT="1"/>
      <dgm:spPr>
        <a:solidFill>
          <a:srgbClr val="0096D6"/>
        </a:solidFill>
      </dgm:spPr>
      <dgm:t>
        <a:bodyPr/>
        <a:lstStyle/>
        <a:p>
          <a:r>
            <a:rPr lang="en-US" sz="1400" dirty="0">
              <a:latin typeface="+mn-lt"/>
            </a:rPr>
            <a:t>Political Factors</a:t>
          </a:r>
        </a:p>
      </dgm:t>
    </dgm:pt>
    <dgm:pt modelId="{1296EB87-7A13-4655-8E48-5C61C4E20699}" type="parTrans" cxnId="{32ACD48E-D9CD-4959-A387-E399BED6FBFA}">
      <dgm:prSet/>
      <dgm:spPr>
        <a:solidFill>
          <a:schemeClr val="bg1"/>
        </a:solidFill>
        <a:ln>
          <a:solidFill>
            <a:schemeClr val="bg1"/>
          </a:solidFill>
        </a:ln>
      </dgm:spPr>
      <dgm:t>
        <a:bodyPr/>
        <a:lstStyle/>
        <a:p>
          <a:endParaRPr lang="en-US">
            <a:latin typeface="Century Gothic" panose="020B0502020202020204" pitchFamily="34" charset="0"/>
          </a:endParaRPr>
        </a:p>
      </dgm:t>
    </dgm:pt>
    <dgm:pt modelId="{369D6535-C18C-4B74-9463-5CD855B96455}" type="sibTrans" cxnId="{32ACD48E-D9CD-4959-A387-E399BED6FBFA}">
      <dgm:prSet/>
      <dgm:spPr/>
      <dgm:t>
        <a:bodyPr/>
        <a:lstStyle/>
        <a:p>
          <a:endParaRPr lang="en-US">
            <a:latin typeface="Century Gothic" panose="020B0502020202020204" pitchFamily="34" charset="0"/>
          </a:endParaRPr>
        </a:p>
      </dgm:t>
    </dgm:pt>
    <dgm:pt modelId="{D548A89B-0D33-444E-AD22-4FAD19B66A54}" type="pres">
      <dgm:prSet presAssocID="{18202E6A-781F-4922-9038-CD7D49371AB0}" presName="Name0" presStyleCnt="0">
        <dgm:presLayoutVars>
          <dgm:chMax val="1"/>
          <dgm:dir/>
          <dgm:animLvl val="ctr"/>
          <dgm:resizeHandles val="exact"/>
        </dgm:presLayoutVars>
      </dgm:prSet>
      <dgm:spPr/>
    </dgm:pt>
    <dgm:pt modelId="{8210EAB5-7921-4564-A22B-0AB04A29DAB5}" type="pres">
      <dgm:prSet presAssocID="{CD7C8DA9-BC43-456D-8D15-6FB2A109B0D2}" presName="centerShape" presStyleLbl="node0" presStyleIdx="0" presStyleCnt="1" custScaleX="251022" custScaleY="126034"/>
      <dgm:spPr/>
    </dgm:pt>
    <dgm:pt modelId="{CC2479C2-70F8-4602-8F10-32EB8F26B935}" type="pres">
      <dgm:prSet presAssocID="{C9483B67-3EE3-410B-91FC-9848A4DDF621}" presName="parTrans" presStyleLbl="sibTrans2D1" presStyleIdx="0" presStyleCnt="6" custFlipVert="1" custScaleX="145805"/>
      <dgm:spPr/>
    </dgm:pt>
    <dgm:pt modelId="{0DA1FBA9-7548-4174-9C84-569498A4D484}" type="pres">
      <dgm:prSet presAssocID="{C9483B67-3EE3-410B-91FC-9848A4DDF621}" presName="connectorText" presStyleLbl="sibTrans2D1" presStyleIdx="0" presStyleCnt="6"/>
      <dgm:spPr/>
    </dgm:pt>
    <dgm:pt modelId="{B5959BB6-1C8D-4D73-9662-E3C69A8E7D2E}" type="pres">
      <dgm:prSet presAssocID="{95992824-3D46-4C25-A823-262BEB2399F7}" presName="node" presStyleLbl="node1" presStyleIdx="0" presStyleCnt="6" custScaleX="152973">
        <dgm:presLayoutVars>
          <dgm:bulletEnabled val="1"/>
        </dgm:presLayoutVars>
      </dgm:prSet>
      <dgm:spPr/>
    </dgm:pt>
    <dgm:pt modelId="{B2031262-062E-4A1B-8095-0E1AA00EEC02}" type="pres">
      <dgm:prSet presAssocID="{244DEC6E-F6F8-43E5-B2C0-30CB741926A3}" presName="parTrans" presStyleLbl="sibTrans2D1" presStyleIdx="1" presStyleCnt="6" custAng="10320000"/>
      <dgm:spPr/>
    </dgm:pt>
    <dgm:pt modelId="{922D7621-52B9-4EEE-899B-5BF801A18E61}" type="pres">
      <dgm:prSet presAssocID="{244DEC6E-F6F8-43E5-B2C0-30CB741926A3}" presName="connectorText" presStyleLbl="sibTrans2D1" presStyleIdx="1" presStyleCnt="6"/>
      <dgm:spPr/>
    </dgm:pt>
    <dgm:pt modelId="{5CAC10CA-51A5-4473-BA3D-C65A2C736A98}" type="pres">
      <dgm:prSet presAssocID="{A01630AB-6BF2-4621-B096-F4BF2183BF5E}" presName="node" presStyleLbl="node1" presStyleIdx="1" presStyleCnt="6" custScaleX="152984" custRadScaleRad="138759" custRadScaleInc="19438">
        <dgm:presLayoutVars>
          <dgm:bulletEnabled val="1"/>
        </dgm:presLayoutVars>
      </dgm:prSet>
      <dgm:spPr/>
    </dgm:pt>
    <dgm:pt modelId="{F1CE5C27-AD73-4764-97E9-4FD0E03FC2DA}" type="pres">
      <dgm:prSet presAssocID="{1993D287-E972-4FE4-915F-A39AF21A09BC}" presName="parTrans" presStyleLbl="sibTrans2D1" presStyleIdx="2" presStyleCnt="6" custAng="11040000" custLinFactNeighborX="49387" custLinFactNeighborY="-21599"/>
      <dgm:spPr/>
    </dgm:pt>
    <dgm:pt modelId="{916B7D6E-F9B1-4D60-8D66-DBCB07A46B90}" type="pres">
      <dgm:prSet presAssocID="{1993D287-E972-4FE4-915F-A39AF21A09BC}" presName="connectorText" presStyleLbl="sibTrans2D1" presStyleIdx="2" presStyleCnt="6"/>
      <dgm:spPr/>
    </dgm:pt>
    <dgm:pt modelId="{29A7CB71-B879-4616-B9B2-E326E3451518}" type="pres">
      <dgm:prSet presAssocID="{7CF26A0F-2DDC-4205-A44D-74C6AB03D51D}" presName="node" presStyleLbl="node1" presStyleIdx="2" presStyleCnt="6" custScaleX="152973" custRadScaleRad="138809" custRadScaleInc="-19288">
        <dgm:presLayoutVars>
          <dgm:bulletEnabled val="1"/>
        </dgm:presLayoutVars>
      </dgm:prSet>
      <dgm:spPr/>
    </dgm:pt>
    <dgm:pt modelId="{51D7098A-9917-4041-A6B9-64E0E266C0A9}" type="pres">
      <dgm:prSet presAssocID="{E4E95A82-2316-40B0-9DA7-0101AD4D4836}" presName="parTrans" presStyleLbl="sibTrans2D1" presStyleIdx="3" presStyleCnt="6" custFlipVert="1" custScaleX="145805"/>
      <dgm:spPr/>
    </dgm:pt>
    <dgm:pt modelId="{4BAD316D-DBEB-4FCD-82D1-D74B5BD2D521}" type="pres">
      <dgm:prSet presAssocID="{E4E95A82-2316-40B0-9DA7-0101AD4D4836}" presName="connectorText" presStyleLbl="sibTrans2D1" presStyleIdx="3" presStyleCnt="6"/>
      <dgm:spPr/>
    </dgm:pt>
    <dgm:pt modelId="{B147E7A8-3535-45DB-A9DB-1A3A70BABB6D}" type="pres">
      <dgm:prSet presAssocID="{4400C3E2-F3C6-4F43-8877-D8DB6632F2A1}" presName="node" presStyleLbl="node1" presStyleIdx="3" presStyleCnt="6" custScaleX="152973">
        <dgm:presLayoutVars>
          <dgm:bulletEnabled val="1"/>
        </dgm:presLayoutVars>
      </dgm:prSet>
      <dgm:spPr/>
    </dgm:pt>
    <dgm:pt modelId="{4A3211CD-375B-4FDD-906E-4A65D12F7304}" type="pres">
      <dgm:prSet presAssocID="{A35CC896-1E79-479A-8D07-D10533A08D46}" presName="parTrans" presStyleLbl="sibTrans2D1" presStyleIdx="4" presStyleCnt="6" custAng="9600000" custLinFactNeighborX="-40396" custLinFactNeighborY="-22497" custRadScaleRad="211661" custRadScaleInc="-2147483648"/>
      <dgm:spPr/>
    </dgm:pt>
    <dgm:pt modelId="{4D570DBD-2407-448F-BF98-E33271F940A1}" type="pres">
      <dgm:prSet presAssocID="{A35CC896-1E79-479A-8D07-D10533A08D46}" presName="connectorText" presStyleLbl="sibTrans2D1" presStyleIdx="4" presStyleCnt="6"/>
      <dgm:spPr/>
    </dgm:pt>
    <dgm:pt modelId="{C68F036A-B953-4A8D-AD42-D66FA01E7D39}" type="pres">
      <dgm:prSet presAssocID="{ABF35617-87DF-4D32-9946-6E2153C6CDC7}" presName="node" presStyleLbl="node1" presStyleIdx="4" presStyleCnt="6" custScaleX="152973" custRadScaleRad="138808" custRadScaleInc="19289">
        <dgm:presLayoutVars>
          <dgm:bulletEnabled val="1"/>
        </dgm:presLayoutVars>
      </dgm:prSet>
      <dgm:spPr/>
    </dgm:pt>
    <dgm:pt modelId="{9803A423-BA8C-41E2-9792-1080BA2E3AF4}" type="pres">
      <dgm:prSet presAssocID="{1296EB87-7A13-4655-8E48-5C61C4E20699}" presName="parTrans" presStyleLbl="sibTrans2D1" presStyleIdx="5" presStyleCnt="6" custAng="11040000"/>
      <dgm:spPr/>
    </dgm:pt>
    <dgm:pt modelId="{8A7AF39A-16FD-471C-8810-40AFF6CA0793}" type="pres">
      <dgm:prSet presAssocID="{1296EB87-7A13-4655-8E48-5C61C4E20699}" presName="connectorText" presStyleLbl="sibTrans2D1" presStyleIdx="5" presStyleCnt="6"/>
      <dgm:spPr/>
    </dgm:pt>
    <dgm:pt modelId="{D18E6C11-A590-4FB3-B303-5C39578FCEDF}" type="pres">
      <dgm:prSet presAssocID="{97D31E47-B4A4-422C-A002-77933BECA9F3}" presName="node" presStyleLbl="node1" presStyleIdx="5" presStyleCnt="6" custScaleX="152973" custRadScaleRad="138758" custRadScaleInc="-19439">
        <dgm:presLayoutVars>
          <dgm:bulletEnabled val="1"/>
        </dgm:presLayoutVars>
      </dgm:prSet>
      <dgm:spPr/>
    </dgm:pt>
  </dgm:ptLst>
  <dgm:cxnLst>
    <dgm:cxn modelId="{E014FC04-F197-4E10-916A-E890D768B06E}" srcId="{18202E6A-781F-4922-9038-CD7D49371AB0}" destId="{CD7C8DA9-BC43-456D-8D15-6FB2A109B0D2}" srcOrd="0" destOrd="0" parTransId="{90D7661D-364B-474A-8FC9-208767B5377F}" sibTransId="{BFA473E4-3EAB-49D0-B193-54088CD10357}"/>
    <dgm:cxn modelId="{26B49C0A-7F57-4E62-9681-D98315E9E028}" type="presOf" srcId="{E4E95A82-2316-40B0-9DA7-0101AD4D4836}" destId="{51D7098A-9917-4041-A6B9-64E0E266C0A9}" srcOrd="0" destOrd="0" presId="urn:microsoft.com/office/officeart/2005/8/layout/radial5"/>
    <dgm:cxn modelId="{A9E79114-0FC5-4F48-BD84-64AFD47CA8DE}" type="presOf" srcId="{E4E95A82-2316-40B0-9DA7-0101AD4D4836}" destId="{4BAD316D-DBEB-4FCD-82D1-D74B5BD2D521}" srcOrd="1" destOrd="0" presId="urn:microsoft.com/office/officeart/2005/8/layout/radial5"/>
    <dgm:cxn modelId="{AFE36B25-84E7-432E-8885-C9BDBDE4D7F5}" type="presOf" srcId="{A01630AB-6BF2-4621-B096-F4BF2183BF5E}" destId="{5CAC10CA-51A5-4473-BA3D-C65A2C736A98}" srcOrd="0" destOrd="0" presId="urn:microsoft.com/office/officeart/2005/8/layout/radial5"/>
    <dgm:cxn modelId="{0630EC27-A867-424A-AED4-6CE6CFEBEF77}" type="presOf" srcId="{1296EB87-7A13-4655-8E48-5C61C4E20699}" destId="{8A7AF39A-16FD-471C-8810-40AFF6CA0793}" srcOrd="1" destOrd="0" presId="urn:microsoft.com/office/officeart/2005/8/layout/radial5"/>
    <dgm:cxn modelId="{2FCFF83B-0A5B-4C42-BAC7-5F81A430FD05}" type="presOf" srcId="{1993D287-E972-4FE4-915F-A39AF21A09BC}" destId="{F1CE5C27-AD73-4764-97E9-4FD0E03FC2DA}" srcOrd="0" destOrd="0" presId="urn:microsoft.com/office/officeart/2005/8/layout/radial5"/>
    <dgm:cxn modelId="{7228DC40-4FED-451D-B3EB-82F97BC50C66}" type="presOf" srcId="{97D31E47-B4A4-422C-A002-77933BECA9F3}" destId="{D18E6C11-A590-4FB3-B303-5C39578FCEDF}" srcOrd="0" destOrd="0" presId="urn:microsoft.com/office/officeart/2005/8/layout/radial5"/>
    <dgm:cxn modelId="{F43DB748-D7D0-4B62-9D79-1A20D18A0EFD}" type="presOf" srcId="{A35CC896-1E79-479A-8D07-D10533A08D46}" destId="{4A3211CD-375B-4FDD-906E-4A65D12F7304}" srcOrd="0" destOrd="0" presId="urn:microsoft.com/office/officeart/2005/8/layout/radial5"/>
    <dgm:cxn modelId="{32B2576B-794D-4EEB-BC12-E3CCCFA4967F}" type="presOf" srcId="{CD7C8DA9-BC43-456D-8D15-6FB2A109B0D2}" destId="{8210EAB5-7921-4564-A22B-0AB04A29DAB5}" srcOrd="0" destOrd="0" presId="urn:microsoft.com/office/officeart/2005/8/layout/radial5"/>
    <dgm:cxn modelId="{BDCA1E6C-37DC-4F32-B267-EBE810149FA8}" type="presOf" srcId="{244DEC6E-F6F8-43E5-B2C0-30CB741926A3}" destId="{922D7621-52B9-4EEE-899B-5BF801A18E61}" srcOrd="1" destOrd="0" presId="urn:microsoft.com/office/officeart/2005/8/layout/radial5"/>
    <dgm:cxn modelId="{751DF94F-F0B1-4DE3-9B7D-38C063103A86}" srcId="{CD7C8DA9-BC43-456D-8D15-6FB2A109B0D2}" destId="{7CF26A0F-2DDC-4205-A44D-74C6AB03D51D}" srcOrd="2" destOrd="0" parTransId="{1993D287-E972-4FE4-915F-A39AF21A09BC}" sibTransId="{A1D309CD-F0D1-4887-868A-BF400F6AFA65}"/>
    <dgm:cxn modelId="{4AA95752-4972-404A-A372-FA12664A8D07}" type="presOf" srcId="{4400C3E2-F3C6-4F43-8877-D8DB6632F2A1}" destId="{B147E7A8-3535-45DB-A9DB-1A3A70BABB6D}" srcOrd="0" destOrd="0" presId="urn:microsoft.com/office/officeart/2005/8/layout/radial5"/>
    <dgm:cxn modelId="{66689672-9150-4AE4-B754-5B852E11BE3B}" type="presOf" srcId="{1296EB87-7A13-4655-8E48-5C61C4E20699}" destId="{9803A423-BA8C-41E2-9792-1080BA2E3AF4}" srcOrd="0" destOrd="0" presId="urn:microsoft.com/office/officeart/2005/8/layout/radial5"/>
    <dgm:cxn modelId="{66A7FB58-BE9B-4DE7-9F16-17A386CFA45D}" type="presOf" srcId="{244DEC6E-F6F8-43E5-B2C0-30CB741926A3}" destId="{B2031262-062E-4A1B-8095-0E1AA00EEC02}" srcOrd="0" destOrd="0" presId="urn:microsoft.com/office/officeart/2005/8/layout/radial5"/>
    <dgm:cxn modelId="{30119A87-C94A-496B-BEDB-FFDD818C0CB2}" type="presOf" srcId="{C9483B67-3EE3-410B-91FC-9848A4DDF621}" destId="{CC2479C2-70F8-4602-8F10-32EB8F26B935}" srcOrd="0" destOrd="0" presId="urn:microsoft.com/office/officeart/2005/8/layout/radial5"/>
    <dgm:cxn modelId="{40AF428E-B391-40F5-BA2E-93352529BFC7}" type="presOf" srcId="{C9483B67-3EE3-410B-91FC-9848A4DDF621}" destId="{0DA1FBA9-7548-4174-9C84-569498A4D484}" srcOrd="1" destOrd="0" presId="urn:microsoft.com/office/officeart/2005/8/layout/radial5"/>
    <dgm:cxn modelId="{B8D5768E-A202-48CD-B0FF-3432DC6197C5}" srcId="{CD7C8DA9-BC43-456D-8D15-6FB2A109B0D2}" destId="{4400C3E2-F3C6-4F43-8877-D8DB6632F2A1}" srcOrd="3" destOrd="0" parTransId="{E4E95A82-2316-40B0-9DA7-0101AD4D4836}" sibTransId="{F056AFCF-992B-45EA-8F70-55C35406A805}"/>
    <dgm:cxn modelId="{32ACD48E-D9CD-4959-A387-E399BED6FBFA}" srcId="{CD7C8DA9-BC43-456D-8D15-6FB2A109B0D2}" destId="{97D31E47-B4A4-422C-A002-77933BECA9F3}" srcOrd="5" destOrd="0" parTransId="{1296EB87-7A13-4655-8E48-5C61C4E20699}" sibTransId="{369D6535-C18C-4B74-9463-5CD855B96455}"/>
    <dgm:cxn modelId="{780C64B0-945B-4E38-89D8-0358687D08DD}" type="presOf" srcId="{7CF26A0F-2DDC-4205-A44D-74C6AB03D51D}" destId="{29A7CB71-B879-4616-B9B2-E326E3451518}" srcOrd="0" destOrd="0" presId="urn:microsoft.com/office/officeart/2005/8/layout/radial5"/>
    <dgm:cxn modelId="{849E74B6-9F8B-4CFC-B1C0-580BBE054A9A}" srcId="{CD7C8DA9-BC43-456D-8D15-6FB2A109B0D2}" destId="{ABF35617-87DF-4D32-9946-6E2153C6CDC7}" srcOrd="4" destOrd="0" parTransId="{A35CC896-1E79-479A-8D07-D10533A08D46}" sibTransId="{46CB137D-6252-48C7-87DC-1B15C8A37B21}"/>
    <dgm:cxn modelId="{A1CB87B8-9E3B-4732-9606-371461ACB94B}" type="presOf" srcId="{1993D287-E972-4FE4-915F-A39AF21A09BC}" destId="{916B7D6E-F9B1-4D60-8D66-DBCB07A46B90}" srcOrd="1" destOrd="0" presId="urn:microsoft.com/office/officeart/2005/8/layout/radial5"/>
    <dgm:cxn modelId="{CA27C7C8-8328-4ED5-B934-BB6C674734AB}" type="presOf" srcId="{95992824-3D46-4C25-A823-262BEB2399F7}" destId="{B5959BB6-1C8D-4D73-9662-E3C69A8E7D2E}" srcOrd="0" destOrd="0" presId="urn:microsoft.com/office/officeart/2005/8/layout/radial5"/>
    <dgm:cxn modelId="{62C8F5CB-303F-496C-9C1D-7B83EECC80CA}" type="presOf" srcId="{18202E6A-781F-4922-9038-CD7D49371AB0}" destId="{D548A89B-0D33-444E-AD22-4FAD19B66A54}" srcOrd="0" destOrd="0" presId="urn:microsoft.com/office/officeart/2005/8/layout/radial5"/>
    <dgm:cxn modelId="{291EC6E5-274C-40AE-9FFD-6F2B6D5B4209}" type="presOf" srcId="{ABF35617-87DF-4D32-9946-6E2153C6CDC7}" destId="{C68F036A-B953-4A8D-AD42-D66FA01E7D39}" srcOrd="0" destOrd="0" presId="urn:microsoft.com/office/officeart/2005/8/layout/radial5"/>
    <dgm:cxn modelId="{4C1175FC-0550-42A6-A2C4-05269030DE32}" srcId="{CD7C8DA9-BC43-456D-8D15-6FB2A109B0D2}" destId="{95992824-3D46-4C25-A823-262BEB2399F7}" srcOrd="0" destOrd="0" parTransId="{C9483B67-3EE3-410B-91FC-9848A4DDF621}" sibTransId="{50F737D6-D8C4-4ED9-8039-E17830E228CB}"/>
    <dgm:cxn modelId="{712BB6FD-43DC-469F-BDF1-735CA3E0BDA9}" type="presOf" srcId="{A35CC896-1E79-479A-8D07-D10533A08D46}" destId="{4D570DBD-2407-448F-BF98-E33271F940A1}" srcOrd="1" destOrd="0" presId="urn:microsoft.com/office/officeart/2005/8/layout/radial5"/>
    <dgm:cxn modelId="{08C040FE-D792-45A7-A636-4872C71BF923}" srcId="{CD7C8DA9-BC43-456D-8D15-6FB2A109B0D2}" destId="{A01630AB-6BF2-4621-B096-F4BF2183BF5E}" srcOrd="1" destOrd="0" parTransId="{244DEC6E-F6F8-43E5-B2C0-30CB741926A3}" sibTransId="{880E3AC9-A796-4628-B479-15373D60A706}"/>
    <dgm:cxn modelId="{FBD1877E-B20A-41E3-8465-86C7A1A53881}" type="presParOf" srcId="{D548A89B-0D33-444E-AD22-4FAD19B66A54}" destId="{8210EAB5-7921-4564-A22B-0AB04A29DAB5}" srcOrd="0" destOrd="0" presId="urn:microsoft.com/office/officeart/2005/8/layout/radial5"/>
    <dgm:cxn modelId="{5479700D-B02F-4FA8-93DE-58D634EE1FFF}" type="presParOf" srcId="{D548A89B-0D33-444E-AD22-4FAD19B66A54}" destId="{CC2479C2-70F8-4602-8F10-32EB8F26B935}" srcOrd="1" destOrd="0" presId="urn:microsoft.com/office/officeart/2005/8/layout/radial5"/>
    <dgm:cxn modelId="{CDAC8C7C-EED3-4328-92B9-51E2F85D10A4}" type="presParOf" srcId="{CC2479C2-70F8-4602-8F10-32EB8F26B935}" destId="{0DA1FBA9-7548-4174-9C84-569498A4D484}" srcOrd="0" destOrd="0" presId="urn:microsoft.com/office/officeart/2005/8/layout/radial5"/>
    <dgm:cxn modelId="{F6AB932B-53C2-4C67-9F68-46D18AC239E1}" type="presParOf" srcId="{D548A89B-0D33-444E-AD22-4FAD19B66A54}" destId="{B5959BB6-1C8D-4D73-9662-E3C69A8E7D2E}" srcOrd="2" destOrd="0" presId="urn:microsoft.com/office/officeart/2005/8/layout/radial5"/>
    <dgm:cxn modelId="{5604CA2D-DC78-40F6-A16C-958205C4562B}" type="presParOf" srcId="{D548A89B-0D33-444E-AD22-4FAD19B66A54}" destId="{B2031262-062E-4A1B-8095-0E1AA00EEC02}" srcOrd="3" destOrd="0" presId="urn:microsoft.com/office/officeart/2005/8/layout/radial5"/>
    <dgm:cxn modelId="{17DB265F-C1F3-4A94-803E-8FFED9AE92DD}" type="presParOf" srcId="{B2031262-062E-4A1B-8095-0E1AA00EEC02}" destId="{922D7621-52B9-4EEE-899B-5BF801A18E61}" srcOrd="0" destOrd="0" presId="urn:microsoft.com/office/officeart/2005/8/layout/radial5"/>
    <dgm:cxn modelId="{00B82DFA-DD9A-45A9-878F-A493C152B31A}" type="presParOf" srcId="{D548A89B-0D33-444E-AD22-4FAD19B66A54}" destId="{5CAC10CA-51A5-4473-BA3D-C65A2C736A98}" srcOrd="4" destOrd="0" presId="urn:microsoft.com/office/officeart/2005/8/layout/radial5"/>
    <dgm:cxn modelId="{59B89A5E-1357-4C13-9BD1-242C55A7146D}" type="presParOf" srcId="{D548A89B-0D33-444E-AD22-4FAD19B66A54}" destId="{F1CE5C27-AD73-4764-97E9-4FD0E03FC2DA}" srcOrd="5" destOrd="0" presId="urn:microsoft.com/office/officeart/2005/8/layout/radial5"/>
    <dgm:cxn modelId="{D1FD10D6-6F7E-4EF8-A33F-EE56228F5C1C}" type="presParOf" srcId="{F1CE5C27-AD73-4764-97E9-4FD0E03FC2DA}" destId="{916B7D6E-F9B1-4D60-8D66-DBCB07A46B90}" srcOrd="0" destOrd="0" presId="urn:microsoft.com/office/officeart/2005/8/layout/radial5"/>
    <dgm:cxn modelId="{84151E20-27A2-486F-B103-30EC7E1AEC17}" type="presParOf" srcId="{D548A89B-0D33-444E-AD22-4FAD19B66A54}" destId="{29A7CB71-B879-4616-B9B2-E326E3451518}" srcOrd="6" destOrd="0" presId="urn:microsoft.com/office/officeart/2005/8/layout/radial5"/>
    <dgm:cxn modelId="{C47CDCD9-A2AE-4796-8FC4-6618DEF85F4E}" type="presParOf" srcId="{D548A89B-0D33-444E-AD22-4FAD19B66A54}" destId="{51D7098A-9917-4041-A6B9-64E0E266C0A9}" srcOrd="7" destOrd="0" presId="urn:microsoft.com/office/officeart/2005/8/layout/radial5"/>
    <dgm:cxn modelId="{30B83BA3-A1AD-4ABC-A8DD-0BB693614CE1}" type="presParOf" srcId="{51D7098A-9917-4041-A6B9-64E0E266C0A9}" destId="{4BAD316D-DBEB-4FCD-82D1-D74B5BD2D521}" srcOrd="0" destOrd="0" presId="urn:microsoft.com/office/officeart/2005/8/layout/radial5"/>
    <dgm:cxn modelId="{110E3560-567D-4307-9AA5-D29F45507381}" type="presParOf" srcId="{D548A89B-0D33-444E-AD22-4FAD19B66A54}" destId="{B147E7A8-3535-45DB-A9DB-1A3A70BABB6D}" srcOrd="8" destOrd="0" presId="urn:microsoft.com/office/officeart/2005/8/layout/radial5"/>
    <dgm:cxn modelId="{011014DE-4F91-4A10-AB93-AC0769BA6192}" type="presParOf" srcId="{D548A89B-0D33-444E-AD22-4FAD19B66A54}" destId="{4A3211CD-375B-4FDD-906E-4A65D12F7304}" srcOrd="9" destOrd="0" presId="urn:microsoft.com/office/officeart/2005/8/layout/radial5"/>
    <dgm:cxn modelId="{D21F2860-6769-4CBB-87A8-7E55AEF8CFCE}" type="presParOf" srcId="{4A3211CD-375B-4FDD-906E-4A65D12F7304}" destId="{4D570DBD-2407-448F-BF98-E33271F940A1}" srcOrd="0" destOrd="0" presId="urn:microsoft.com/office/officeart/2005/8/layout/radial5"/>
    <dgm:cxn modelId="{DF91B8C1-4636-4A7F-8B5D-0993D2BD6B62}" type="presParOf" srcId="{D548A89B-0D33-444E-AD22-4FAD19B66A54}" destId="{C68F036A-B953-4A8D-AD42-D66FA01E7D39}" srcOrd="10" destOrd="0" presId="urn:microsoft.com/office/officeart/2005/8/layout/radial5"/>
    <dgm:cxn modelId="{7899E9DE-586F-4481-83FC-4945B349EC23}" type="presParOf" srcId="{D548A89B-0D33-444E-AD22-4FAD19B66A54}" destId="{9803A423-BA8C-41E2-9792-1080BA2E3AF4}" srcOrd="11" destOrd="0" presId="urn:microsoft.com/office/officeart/2005/8/layout/radial5"/>
    <dgm:cxn modelId="{57986E61-E1D6-468E-A457-E4A21B7ECADD}" type="presParOf" srcId="{9803A423-BA8C-41E2-9792-1080BA2E3AF4}" destId="{8A7AF39A-16FD-471C-8810-40AFF6CA0793}" srcOrd="0" destOrd="0" presId="urn:microsoft.com/office/officeart/2005/8/layout/radial5"/>
    <dgm:cxn modelId="{A4A26D97-9963-4A53-8303-0E75D6B6359D}" type="presParOf" srcId="{D548A89B-0D33-444E-AD22-4FAD19B66A54}" destId="{D18E6C11-A590-4FB3-B303-5C39578FCEDF}"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1AC40553-4E4A-410D-8483-3AAC95CCF874}"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6DBC744C-D71D-438D-8015-EF7ABDD71BF8}">
      <dgm:prSet phldrT="[Text]"/>
      <dgm:spPr>
        <a:solidFill>
          <a:srgbClr val="004065"/>
        </a:solidFill>
      </dgm:spPr>
      <dgm:t>
        <a:bodyPr/>
        <a:lstStyle/>
        <a:p>
          <a:r>
            <a:rPr lang="en-US" dirty="0">
              <a:latin typeface="+mn-lt"/>
            </a:rPr>
            <a:t>One-sided message</a:t>
          </a:r>
        </a:p>
      </dgm:t>
    </dgm:pt>
    <dgm:pt modelId="{F261D9E8-1EC0-4007-A6D1-D180844A8E66}" type="parTrans" cxnId="{37073391-E255-4C6B-9229-F39765396AD3}">
      <dgm:prSet/>
      <dgm:spPr/>
      <dgm:t>
        <a:bodyPr/>
        <a:lstStyle/>
        <a:p>
          <a:endParaRPr lang="en-US"/>
        </a:p>
      </dgm:t>
    </dgm:pt>
    <dgm:pt modelId="{F664AAC2-C065-4C80-BC21-EA4EA7A8C2CE}" type="sibTrans" cxnId="{37073391-E255-4C6B-9229-F39765396AD3}">
      <dgm:prSet/>
      <dgm:spPr/>
      <dgm:t>
        <a:bodyPr/>
        <a:lstStyle/>
        <a:p>
          <a:endParaRPr lang="en-US"/>
        </a:p>
      </dgm:t>
    </dgm:pt>
    <dgm:pt modelId="{D72617BE-D79D-447B-A693-A5A41A4ADC3C}">
      <dgm:prSet phldrT="[Text]"/>
      <dgm:spPr>
        <a:solidFill>
          <a:srgbClr val="0096D6">
            <a:alpha val="90000"/>
          </a:srgbClr>
        </a:solidFill>
      </dgm:spPr>
      <dgm:t>
        <a:bodyPr/>
        <a:lstStyle/>
        <a:p>
          <a:r>
            <a:rPr lang="en-US" dirty="0">
              <a:solidFill>
                <a:schemeClr val="bg1"/>
              </a:solidFill>
              <a:latin typeface="+mn-lt"/>
            </a:rPr>
            <a:t>Presents one side of an issue and ignores other opposing viewpoints</a:t>
          </a:r>
        </a:p>
      </dgm:t>
    </dgm:pt>
    <dgm:pt modelId="{3830089F-832C-42F1-9E94-69762A7F51E1}" type="parTrans" cxnId="{308B3AC9-60C0-4E91-A0BC-806D6CC844A9}">
      <dgm:prSet/>
      <dgm:spPr/>
      <dgm:t>
        <a:bodyPr/>
        <a:lstStyle/>
        <a:p>
          <a:endParaRPr lang="en-US"/>
        </a:p>
      </dgm:t>
    </dgm:pt>
    <dgm:pt modelId="{C2C4C233-BF4E-47EF-8321-0399168F7B48}" type="sibTrans" cxnId="{308B3AC9-60C0-4E91-A0BC-806D6CC844A9}">
      <dgm:prSet/>
      <dgm:spPr/>
      <dgm:t>
        <a:bodyPr/>
        <a:lstStyle/>
        <a:p>
          <a:endParaRPr lang="en-US"/>
        </a:p>
      </dgm:t>
    </dgm:pt>
    <dgm:pt modelId="{EF1690C3-E97C-4F7D-B3A5-090EBCDAB342}">
      <dgm:prSet phldrT="[Text]"/>
      <dgm:spPr>
        <a:solidFill>
          <a:srgbClr val="0096D6">
            <a:alpha val="90000"/>
          </a:srgbClr>
        </a:solidFill>
      </dgm:spPr>
      <dgm:t>
        <a:bodyPr/>
        <a:lstStyle/>
        <a:p>
          <a:r>
            <a:rPr lang="en-US" dirty="0">
              <a:solidFill>
                <a:schemeClr val="bg1"/>
              </a:solidFill>
              <a:latin typeface="+mn-lt"/>
            </a:rPr>
            <a:t>Can be persuasive for audiences whose attitudes are already in the desired direction</a:t>
          </a:r>
        </a:p>
      </dgm:t>
    </dgm:pt>
    <dgm:pt modelId="{DEFBA16E-24AE-43DD-AA61-60AC1F408B7C}" type="parTrans" cxnId="{D35F16AD-20A9-49C2-96E6-DBCA81C0C122}">
      <dgm:prSet/>
      <dgm:spPr/>
      <dgm:t>
        <a:bodyPr/>
        <a:lstStyle/>
        <a:p>
          <a:endParaRPr lang="en-US"/>
        </a:p>
      </dgm:t>
    </dgm:pt>
    <dgm:pt modelId="{3259F468-9C18-4DFE-B7E9-F202CBAB99C1}" type="sibTrans" cxnId="{D35F16AD-20A9-49C2-96E6-DBCA81C0C122}">
      <dgm:prSet/>
      <dgm:spPr/>
      <dgm:t>
        <a:bodyPr/>
        <a:lstStyle/>
        <a:p>
          <a:endParaRPr lang="en-US"/>
        </a:p>
      </dgm:t>
    </dgm:pt>
    <dgm:pt modelId="{DEF0F5F8-8E56-4E2A-A40A-E53A91C0B68B}">
      <dgm:prSet phldrT="[Text]"/>
      <dgm:spPr>
        <a:solidFill>
          <a:srgbClr val="004065"/>
        </a:solidFill>
      </dgm:spPr>
      <dgm:t>
        <a:bodyPr/>
        <a:lstStyle/>
        <a:p>
          <a:r>
            <a:rPr lang="en-US" dirty="0">
              <a:latin typeface="+mn-lt"/>
            </a:rPr>
            <a:t>Two-sided message</a:t>
          </a:r>
        </a:p>
      </dgm:t>
    </dgm:pt>
    <dgm:pt modelId="{2E534BFA-CBE2-49B6-B98D-2E2FB6EFFD3A}" type="parTrans" cxnId="{09A65339-6487-46C4-B159-24E4DB288B7B}">
      <dgm:prSet/>
      <dgm:spPr/>
      <dgm:t>
        <a:bodyPr/>
        <a:lstStyle/>
        <a:p>
          <a:endParaRPr lang="en-US"/>
        </a:p>
      </dgm:t>
    </dgm:pt>
    <dgm:pt modelId="{F1CAE752-2297-4326-B560-A4752B31FF0B}" type="sibTrans" cxnId="{09A65339-6487-46C4-B159-24E4DB288B7B}">
      <dgm:prSet/>
      <dgm:spPr/>
      <dgm:t>
        <a:bodyPr/>
        <a:lstStyle/>
        <a:p>
          <a:endParaRPr lang="en-US"/>
        </a:p>
      </dgm:t>
    </dgm:pt>
    <dgm:pt modelId="{396ACEC9-9D07-48FF-92AD-A1049D286BB9}">
      <dgm:prSet phldrT="[Text]"/>
      <dgm:spPr>
        <a:solidFill>
          <a:srgbClr val="0096D6">
            <a:alpha val="90000"/>
          </a:srgbClr>
        </a:solidFill>
      </dgm:spPr>
      <dgm:t>
        <a:bodyPr/>
        <a:lstStyle/>
        <a:p>
          <a:r>
            <a:rPr lang="en-US" dirty="0">
              <a:solidFill>
                <a:schemeClr val="bg1"/>
              </a:solidFill>
              <a:latin typeface="+mn-lt"/>
            </a:rPr>
            <a:t>Presents both sides of an issue and refutes the side that has little or no evidence or is dangerous</a:t>
          </a:r>
        </a:p>
      </dgm:t>
    </dgm:pt>
    <dgm:pt modelId="{555F86D5-E936-4046-BB98-2287C7826C17}" type="parTrans" cxnId="{A6D7FD88-0942-4273-8EF4-358D052B2F94}">
      <dgm:prSet/>
      <dgm:spPr/>
      <dgm:t>
        <a:bodyPr/>
        <a:lstStyle/>
        <a:p>
          <a:endParaRPr lang="en-US"/>
        </a:p>
      </dgm:t>
    </dgm:pt>
    <dgm:pt modelId="{6665F70E-B3B4-443F-BC76-D6A0FA98A49A}" type="sibTrans" cxnId="{A6D7FD88-0942-4273-8EF4-358D052B2F94}">
      <dgm:prSet/>
      <dgm:spPr/>
      <dgm:t>
        <a:bodyPr/>
        <a:lstStyle/>
        <a:p>
          <a:endParaRPr lang="en-US"/>
        </a:p>
      </dgm:t>
    </dgm:pt>
    <dgm:pt modelId="{6DD817BB-BBEE-476E-B8B2-DD908BB2502D}">
      <dgm:prSet phldrT="[Text]"/>
      <dgm:spPr>
        <a:solidFill>
          <a:srgbClr val="0096D6">
            <a:alpha val="90000"/>
          </a:srgbClr>
        </a:solidFill>
      </dgm:spPr>
      <dgm:t>
        <a:bodyPr/>
        <a:lstStyle/>
        <a:p>
          <a:r>
            <a:rPr lang="en-US" dirty="0">
              <a:solidFill>
                <a:schemeClr val="bg1"/>
              </a:solidFill>
              <a:latin typeface="+mn-lt"/>
            </a:rPr>
            <a:t>More effective, especially with audiences who are skeptical or need convincing</a:t>
          </a:r>
        </a:p>
      </dgm:t>
    </dgm:pt>
    <dgm:pt modelId="{A386443F-4E82-4A84-9847-762A7342BCC6}" type="parTrans" cxnId="{623C32A1-91F2-4956-9A42-C1B9EBE983CD}">
      <dgm:prSet/>
      <dgm:spPr/>
      <dgm:t>
        <a:bodyPr/>
        <a:lstStyle/>
        <a:p>
          <a:endParaRPr lang="en-US"/>
        </a:p>
      </dgm:t>
    </dgm:pt>
    <dgm:pt modelId="{38AE2D96-C658-474E-9C1A-4D92DEFDE9E9}" type="sibTrans" cxnId="{623C32A1-91F2-4956-9A42-C1B9EBE983CD}">
      <dgm:prSet/>
      <dgm:spPr/>
      <dgm:t>
        <a:bodyPr/>
        <a:lstStyle/>
        <a:p>
          <a:endParaRPr lang="en-US"/>
        </a:p>
      </dgm:t>
    </dgm:pt>
    <dgm:pt modelId="{C740E1FF-868C-4AAB-8B06-C7044D1C8D2C}">
      <dgm:prSet phldrT="[Text]"/>
      <dgm:spPr>
        <a:solidFill>
          <a:srgbClr val="0096D6">
            <a:alpha val="90000"/>
          </a:srgbClr>
        </a:solidFill>
      </dgm:spPr>
      <dgm:t>
        <a:bodyPr/>
        <a:lstStyle/>
        <a:p>
          <a:endParaRPr lang="en-US" dirty="0">
            <a:solidFill>
              <a:schemeClr val="bg1"/>
            </a:solidFill>
            <a:latin typeface="+mn-lt"/>
          </a:endParaRPr>
        </a:p>
      </dgm:t>
    </dgm:pt>
    <dgm:pt modelId="{D76A1299-B13E-4ACD-A28D-069241D8B385}" type="parTrans" cxnId="{75713B5B-23D3-4C4C-A9BD-1D893CD51AFB}">
      <dgm:prSet/>
      <dgm:spPr/>
      <dgm:t>
        <a:bodyPr/>
        <a:lstStyle/>
        <a:p>
          <a:endParaRPr lang="en-US"/>
        </a:p>
      </dgm:t>
    </dgm:pt>
    <dgm:pt modelId="{A79EA0D8-75EE-4F6A-83B0-2FB89E9029FD}" type="sibTrans" cxnId="{75713B5B-23D3-4C4C-A9BD-1D893CD51AFB}">
      <dgm:prSet/>
      <dgm:spPr/>
      <dgm:t>
        <a:bodyPr/>
        <a:lstStyle/>
        <a:p>
          <a:endParaRPr lang="en-US"/>
        </a:p>
      </dgm:t>
    </dgm:pt>
    <dgm:pt modelId="{7C5F51D8-0376-455D-B5FA-E744D36FE7EF}">
      <dgm:prSet phldrT="[Text]"/>
      <dgm:spPr>
        <a:solidFill>
          <a:srgbClr val="0096D6">
            <a:alpha val="90000"/>
          </a:srgbClr>
        </a:solidFill>
      </dgm:spPr>
      <dgm:t>
        <a:bodyPr/>
        <a:lstStyle/>
        <a:p>
          <a:endParaRPr lang="en-US" dirty="0">
            <a:solidFill>
              <a:schemeClr val="bg1"/>
            </a:solidFill>
            <a:latin typeface="+mn-lt"/>
          </a:endParaRPr>
        </a:p>
      </dgm:t>
    </dgm:pt>
    <dgm:pt modelId="{496A14F1-664E-48F2-9BC6-B633E3CC3458}" type="parTrans" cxnId="{1708CF72-FB8F-4764-A00E-98ED96C66BC9}">
      <dgm:prSet/>
      <dgm:spPr/>
      <dgm:t>
        <a:bodyPr/>
        <a:lstStyle/>
        <a:p>
          <a:endParaRPr lang="en-US"/>
        </a:p>
      </dgm:t>
    </dgm:pt>
    <dgm:pt modelId="{E44F8EA1-F85E-4E9A-8122-EE43E2DAAA1E}" type="sibTrans" cxnId="{1708CF72-FB8F-4764-A00E-98ED96C66BC9}">
      <dgm:prSet/>
      <dgm:spPr/>
      <dgm:t>
        <a:bodyPr/>
        <a:lstStyle/>
        <a:p>
          <a:endParaRPr lang="en-US"/>
        </a:p>
      </dgm:t>
    </dgm:pt>
    <dgm:pt modelId="{DABE4B04-9B9E-4FB0-A1A7-EA2E3C7BC3C6}" type="pres">
      <dgm:prSet presAssocID="{1AC40553-4E4A-410D-8483-3AAC95CCF874}" presName="Name0" presStyleCnt="0">
        <dgm:presLayoutVars>
          <dgm:dir/>
          <dgm:animLvl val="lvl"/>
          <dgm:resizeHandles/>
        </dgm:presLayoutVars>
      </dgm:prSet>
      <dgm:spPr/>
    </dgm:pt>
    <dgm:pt modelId="{E2FE1990-E240-442E-9D80-1F07FFC3825A}" type="pres">
      <dgm:prSet presAssocID="{6DBC744C-D71D-438D-8015-EF7ABDD71BF8}" presName="linNode" presStyleCnt="0"/>
      <dgm:spPr/>
    </dgm:pt>
    <dgm:pt modelId="{5F80D712-6903-42D7-B9FC-75C8CB07CC8B}" type="pres">
      <dgm:prSet presAssocID="{6DBC744C-D71D-438D-8015-EF7ABDD71BF8}" presName="parentShp" presStyleLbl="node1" presStyleIdx="0" presStyleCnt="2">
        <dgm:presLayoutVars>
          <dgm:bulletEnabled val="1"/>
        </dgm:presLayoutVars>
      </dgm:prSet>
      <dgm:spPr/>
    </dgm:pt>
    <dgm:pt modelId="{BA70E36A-6A6F-43C1-9826-A78EA79641CA}" type="pres">
      <dgm:prSet presAssocID="{6DBC744C-D71D-438D-8015-EF7ABDD71BF8}" presName="childShp" presStyleLbl="bgAccFollowNode1" presStyleIdx="0" presStyleCnt="2">
        <dgm:presLayoutVars>
          <dgm:bulletEnabled val="1"/>
        </dgm:presLayoutVars>
      </dgm:prSet>
      <dgm:spPr/>
    </dgm:pt>
    <dgm:pt modelId="{3F48CE92-2B43-41AD-8273-A9BE5C9952F1}" type="pres">
      <dgm:prSet presAssocID="{F664AAC2-C065-4C80-BC21-EA4EA7A8C2CE}" presName="spacing" presStyleCnt="0"/>
      <dgm:spPr/>
    </dgm:pt>
    <dgm:pt modelId="{E36572C7-D08C-4F7F-AB1B-AD7EE8E407E8}" type="pres">
      <dgm:prSet presAssocID="{DEF0F5F8-8E56-4E2A-A40A-E53A91C0B68B}" presName="linNode" presStyleCnt="0"/>
      <dgm:spPr/>
    </dgm:pt>
    <dgm:pt modelId="{6A34C663-90A5-49F4-B2D1-33B89E35F3D0}" type="pres">
      <dgm:prSet presAssocID="{DEF0F5F8-8E56-4E2A-A40A-E53A91C0B68B}" presName="parentShp" presStyleLbl="node1" presStyleIdx="1" presStyleCnt="2">
        <dgm:presLayoutVars>
          <dgm:bulletEnabled val="1"/>
        </dgm:presLayoutVars>
      </dgm:prSet>
      <dgm:spPr/>
    </dgm:pt>
    <dgm:pt modelId="{03BDF4AE-D9D3-4FFB-AD20-630E18743C13}" type="pres">
      <dgm:prSet presAssocID="{DEF0F5F8-8E56-4E2A-A40A-E53A91C0B68B}" presName="childShp" presStyleLbl="bgAccFollowNode1" presStyleIdx="1" presStyleCnt="2">
        <dgm:presLayoutVars>
          <dgm:bulletEnabled val="1"/>
        </dgm:presLayoutVars>
      </dgm:prSet>
      <dgm:spPr/>
    </dgm:pt>
  </dgm:ptLst>
  <dgm:cxnLst>
    <dgm:cxn modelId="{19866C2F-C224-4EB0-9ED4-093B27121159}" type="presOf" srcId="{DEF0F5F8-8E56-4E2A-A40A-E53A91C0B68B}" destId="{6A34C663-90A5-49F4-B2D1-33B89E35F3D0}" srcOrd="0" destOrd="0" presId="urn:microsoft.com/office/officeart/2005/8/layout/vList6"/>
    <dgm:cxn modelId="{09A65339-6487-46C4-B159-24E4DB288B7B}" srcId="{1AC40553-4E4A-410D-8483-3AAC95CCF874}" destId="{DEF0F5F8-8E56-4E2A-A40A-E53A91C0B68B}" srcOrd="1" destOrd="0" parTransId="{2E534BFA-CBE2-49B6-B98D-2E2FB6EFFD3A}" sibTransId="{F1CAE752-2297-4326-B560-A4752B31FF0B}"/>
    <dgm:cxn modelId="{55D7B53A-2C75-43E5-9F77-39387003A058}" type="presOf" srcId="{1AC40553-4E4A-410D-8483-3AAC95CCF874}" destId="{DABE4B04-9B9E-4FB0-A1A7-EA2E3C7BC3C6}" srcOrd="0" destOrd="0" presId="urn:microsoft.com/office/officeart/2005/8/layout/vList6"/>
    <dgm:cxn modelId="{75713B5B-23D3-4C4C-A9BD-1D893CD51AFB}" srcId="{6DBC744C-D71D-438D-8015-EF7ABDD71BF8}" destId="{C740E1FF-868C-4AAB-8B06-C7044D1C8D2C}" srcOrd="1" destOrd="0" parTransId="{D76A1299-B13E-4ACD-A28D-069241D8B385}" sibTransId="{A79EA0D8-75EE-4F6A-83B0-2FB89E9029FD}"/>
    <dgm:cxn modelId="{4DCDC165-0D03-4C91-8215-6F076262213B}" type="presOf" srcId="{C740E1FF-868C-4AAB-8B06-C7044D1C8D2C}" destId="{BA70E36A-6A6F-43C1-9826-A78EA79641CA}" srcOrd="0" destOrd="1" presId="urn:microsoft.com/office/officeart/2005/8/layout/vList6"/>
    <dgm:cxn modelId="{89819148-E33C-4356-B7E6-FF5784EA424D}" type="presOf" srcId="{7C5F51D8-0376-455D-B5FA-E744D36FE7EF}" destId="{03BDF4AE-D9D3-4FFB-AD20-630E18743C13}" srcOrd="0" destOrd="1" presId="urn:microsoft.com/office/officeart/2005/8/layout/vList6"/>
    <dgm:cxn modelId="{E5B2F448-F5F4-4F3D-8521-F659FA251855}" type="presOf" srcId="{6DD817BB-BBEE-476E-B8B2-DD908BB2502D}" destId="{03BDF4AE-D9D3-4FFB-AD20-630E18743C13}" srcOrd="0" destOrd="2" presId="urn:microsoft.com/office/officeart/2005/8/layout/vList6"/>
    <dgm:cxn modelId="{1708CF72-FB8F-4764-A00E-98ED96C66BC9}" srcId="{DEF0F5F8-8E56-4E2A-A40A-E53A91C0B68B}" destId="{7C5F51D8-0376-455D-B5FA-E744D36FE7EF}" srcOrd="1" destOrd="0" parTransId="{496A14F1-664E-48F2-9BC6-B633E3CC3458}" sibTransId="{E44F8EA1-F85E-4E9A-8122-EE43E2DAAA1E}"/>
    <dgm:cxn modelId="{D9962678-9F6E-451D-BA81-7156484DA163}" type="presOf" srcId="{6DBC744C-D71D-438D-8015-EF7ABDD71BF8}" destId="{5F80D712-6903-42D7-B9FC-75C8CB07CC8B}" srcOrd="0" destOrd="0" presId="urn:microsoft.com/office/officeart/2005/8/layout/vList6"/>
    <dgm:cxn modelId="{A6D7FD88-0942-4273-8EF4-358D052B2F94}" srcId="{DEF0F5F8-8E56-4E2A-A40A-E53A91C0B68B}" destId="{396ACEC9-9D07-48FF-92AD-A1049D286BB9}" srcOrd="0" destOrd="0" parTransId="{555F86D5-E936-4046-BB98-2287C7826C17}" sibTransId="{6665F70E-B3B4-443F-BC76-D6A0FA98A49A}"/>
    <dgm:cxn modelId="{37073391-E255-4C6B-9229-F39765396AD3}" srcId="{1AC40553-4E4A-410D-8483-3AAC95CCF874}" destId="{6DBC744C-D71D-438D-8015-EF7ABDD71BF8}" srcOrd="0" destOrd="0" parTransId="{F261D9E8-1EC0-4007-A6D1-D180844A8E66}" sibTransId="{F664AAC2-C065-4C80-BC21-EA4EA7A8C2CE}"/>
    <dgm:cxn modelId="{0A6ACE9F-F6FB-4960-8E49-4720DFE9393C}" type="presOf" srcId="{D72617BE-D79D-447B-A693-A5A41A4ADC3C}" destId="{BA70E36A-6A6F-43C1-9826-A78EA79641CA}" srcOrd="0" destOrd="0" presId="urn:microsoft.com/office/officeart/2005/8/layout/vList6"/>
    <dgm:cxn modelId="{623C32A1-91F2-4956-9A42-C1B9EBE983CD}" srcId="{DEF0F5F8-8E56-4E2A-A40A-E53A91C0B68B}" destId="{6DD817BB-BBEE-476E-B8B2-DD908BB2502D}" srcOrd="2" destOrd="0" parTransId="{A386443F-4E82-4A84-9847-762A7342BCC6}" sibTransId="{38AE2D96-C658-474E-9C1A-4D92DEFDE9E9}"/>
    <dgm:cxn modelId="{D35F16AD-20A9-49C2-96E6-DBCA81C0C122}" srcId="{6DBC744C-D71D-438D-8015-EF7ABDD71BF8}" destId="{EF1690C3-E97C-4F7D-B3A5-090EBCDAB342}" srcOrd="2" destOrd="0" parTransId="{DEFBA16E-24AE-43DD-AA61-60AC1F408B7C}" sibTransId="{3259F468-9C18-4DFE-B7E9-F202CBAB99C1}"/>
    <dgm:cxn modelId="{5BD1ECBD-46EF-4BFA-A7F2-CF05F98EF54C}" type="presOf" srcId="{396ACEC9-9D07-48FF-92AD-A1049D286BB9}" destId="{03BDF4AE-D9D3-4FFB-AD20-630E18743C13}" srcOrd="0" destOrd="0" presId="urn:microsoft.com/office/officeart/2005/8/layout/vList6"/>
    <dgm:cxn modelId="{308B3AC9-60C0-4E91-A0BC-806D6CC844A9}" srcId="{6DBC744C-D71D-438D-8015-EF7ABDD71BF8}" destId="{D72617BE-D79D-447B-A693-A5A41A4ADC3C}" srcOrd="0" destOrd="0" parTransId="{3830089F-832C-42F1-9E94-69762A7F51E1}" sibTransId="{C2C4C233-BF4E-47EF-8321-0399168F7B48}"/>
    <dgm:cxn modelId="{DB0EBDE5-E8D4-4020-AB9B-DBF1FC5B7E8B}" type="presOf" srcId="{EF1690C3-E97C-4F7D-B3A5-090EBCDAB342}" destId="{BA70E36A-6A6F-43C1-9826-A78EA79641CA}" srcOrd="0" destOrd="2" presId="urn:microsoft.com/office/officeart/2005/8/layout/vList6"/>
    <dgm:cxn modelId="{52A5B9A6-EB8F-453B-9CE2-95161BF1F676}" type="presParOf" srcId="{DABE4B04-9B9E-4FB0-A1A7-EA2E3C7BC3C6}" destId="{E2FE1990-E240-442E-9D80-1F07FFC3825A}" srcOrd="0" destOrd="0" presId="urn:microsoft.com/office/officeart/2005/8/layout/vList6"/>
    <dgm:cxn modelId="{46A0810F-CB8D-46CF-BED1-7160D73FDB7C}" type="presParOf" srcId="{E2FE1990-E240-442E-9D80-1F07FFC3825A}" destId="{5F80D712-6903-42D7-B9FC-75C8CB07CC8B}" srcOrd="0" destOrd="0" presId="urn:microsoft.com/office/officeart/2005/8/layout/vList6"/>
    <dgm:cxn modelId="{35616F9B-F139-4248-BD22-EBE0012C5909}" type="presParOf" srcId="{E2FE1990-E240-442E-9D80-1F07FFC3825A}" destId="{BA70E36A-6A6F-43C1-9826-A78EA79641CA}" srcOrd="1" destOrd="0" presId="urn:microsoft.com/office/officeart/2005/8/layout/vList6"/>
    <dgm:cxn modelId="{27BB5473-22E7-4599-B24D-B2166B977AAE}" type="presParOf" srcId="{DABE4B04-9B9E-4FB0-A1A7-EA2E3C7BC3C6}" destId="{3F48CE92-2B43-41AD-8273-A9BE5C9952F1}" srcOrd="1" destOrd="0" presId="urn:microsoft.com/office/officeart/2005/8/layout/vList6"/>
    <dgm:cxn modelId="{BF592589-F374-4A94-8223-192C19F85441}" type="presParOf" srcId="{DABE4B04-9B9E-4FB0-A1A7-EA2E3C7BC3C6}" destId="{E36572C7-D08C-4F7F-AB1B-AD7EE8E407E8}" srcOrd="2" destOrd="0" presId="urn:microsoft.com/office/officeart/2005/8/layout/vList6"/>
    <dgm:cxn modelId="{5F062D78-AC24-4742-B899-29F53733E213}" type="presParOf" srcId="{E36572C7-D08C-4F7F-AB1B-AD7EE8E407E8}" destId="{6A34C663-90A5-49F4-B2D1-33B89E35F3D0}" srcOrd="0" destOrd="0" presId="urn:microsoft.com/office/officeart/2005/8/layout/vList6"/>
    <dgm:cxn modelId="{2400A2BC-6DB3-49E6-B5B0-26B889E8F05B}" type="presParOf" srcId="{E36572C7-D08C-4F7F-AB1B-AD7EE8E407E8}" destId="{03BDF4AE-D9D3-4FFB-AD20-630E18743C1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C87F265C-81A7-480A-9BBF-A46BBEB0053D}"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B439052A-8283-49E5-9858-47E04A7E085C}">
      <dgm:prSet phldrT="[Text]"/>
      <dgm:spPr>
        <a:solidFill>
          <a:srgbClr val="0096D6"/>
        </a:solidFill>
      </dgm:spPr>
      <dgm:t>
        <a:bodyPr/>
        <a:lstStyle/>
        <a:p>
          <a:r>
            <a:rPr lang="en-US" dirty="0">
              <a:solidFill>
                <a:schemeClr val="bg1"/>
              </a:solidFill>
              <a:latin typeface="+mn-lt"/>
            </a:rPr>
            <a:t>Fear</a:t>
          </a:r>
        </a:p>
      </dgm:t>
    </dgm:pt>
    <dgm:pt modelId="{42CEF465-AD75-4260-A87B-9ECD989670EF}" type="parTrans" cxnId="{EA7D695D-D38E-4A58-B141-4AA1A8976A17}">
      <dgm:prSet/>
      <dgm:spPr/>
      <dgm:t>
        <a:bodyPr/>
        <a:lstStyle/>
        <a:p>
          <a:endParaRPr lang="en-US"/>
        </a:p>
      </dgm:t>
    </dgm:pt>
    <dgm:pt modelId="{914A58EF-2F25-46CA-B973-A1C968062206}" type="sibTrans" cxnId="{EA7D695D-D38E-4A58-B141-4AA1A8976A17}">
      <dgm:prSet/>
      <dgm:spPr>
        <a:ln>
          <a:solidFill>
            <a:srgbClr val="004065"/>
          </a:solidFill>
        </a:ln>
      </dgm:spPr>
      <dgm:t>
        <a:bodyPr/>
        <a:lstStyle/>
        <a:p>
          <a:endParaRPr lang="en-US"/>
        </a:p>
      </dgm:t>
    </dgm:pt>
    <dgm:pt modelId="{D214D542-4659-4CD4-9506-2FA32C08CB52}">
      <dgm:prSet/>
      <dgm:spPr>
        <a:solidFill>
          <a:srgbClr val="0096D6"/>
        </a:solidFill>
      </dgm:spPr>
      <dgm:t>
        <a:bodyPr/>
        <a:lstStyle/>
        <a:p>
          <a:r>
            <a:rPr lang="en-US" dirty="0">
              <a:solidFill>
                <a:schemeClr val="bg1"/>
              </a:solidFill>
              <a:latin typeface="+mn-lt"/>
            </a:rPr>
            <a:t>Guilt</a:t>
          </a:r>
        </a:p>
      </dgm:t>
    </dgm:pt>
    <dgm:pt modelId="{5F6E79A8-075A-4DDE-8A26-DEB1EC6B9899}" type="parTrans" cxnId="{00CAE6C2-E025-46E7-A0B0-B6388624111E}">
      <dgm:prSet/>
      <dgm:spPr/>
      <dgm:t>
        <a:bodyPr/>
        <a:lstStyle/>
        <a:p>
          <a:endParaRPr lang="en-US"/>
        </a:p>
      </dgm:t>
    </dgm:pt>
    <dgm:pt modelId="{C11A0907-390C-4203-98D0-B1B9A446B8E1}" type="sibTrans" cxnId="{00CAE6C2-E025-46E7-A0B0-B6388624111E}">
      <dgm:prSet/>
      <dgm:spPr/>
      <dgm:t>
        <a:bodyPr/>
        <a:lstStyle/>
        <a:p>
          <a:endParaRPr lang="en-US"/>
        </a:p>
      </dgm:t>
    </dgm:pt>
    <dgm:pt modelId="{D8ED7DA1-A11B-4198-A995-60433229D892}">
      <dgm:prSet/>
      <dgm:spPr>
        <a:solidFill>
          <a:srgbClr val="0096D6"/>
        </a:solidFill>
      </dgm:spPr>
      <dgm:t>
        <a:bodyPr/>
        <a:lstStyle/>
        <a:p>
          <a:r>
            <a:rPr lang="en-US" dirty="0">
              <a:solidFill>
                <a:schemeClr val="bg1"/>
              </a:solidFill>
              <a:latin typeface="+mn-lt"/>
            </a:rPr>
            <a:t>Hope</a:t>
          </a:r>
        </a:p>
      </dgm:t>
    </dgm:pt>
    <dgm:pt modelId="{92F2E10A-D82C-4320-A8F0-688EB964215E}" type="parTrans" cxnId="{46B19D87-F20A-4A9E-9453-50B163F6CB4E}">
      <dgm:prSet/>
      <dgm:spPr/>
      <dgm:t>
        <a:bodyPr/>
        <a:lstStyle/>
        <a:p>
          <a:endParaRPr lang="en-US"/>
        </a:p>
      </dgm:t>
    </dgm:pt>
    <dgm:pt modelId="{8F69A06E-8C7F-44E6-A20C-9806A7105088}" type="sibTrans" cxnId="{46B19D87-F20A-4A9E-9453-50B163F6CB4E}">
      <dgm:prSet/>
      <dgm:spPr/>
      <dgm:t>
        <a:bodyPr/>
        <a:lstStyle/>
        <a:p>
          <a:endParaRPr lang="en-US"/>
        </a:p>
      </dgm:t>
    </dgm:pt>
    <dgm:pt modelId="{196802EF-6656-4500-8D0F-B0804F22C60E}">
      <dgm:prSet/>
      <dgm:spPr>
        <a:solidFill>
          <a:srgbClr val="0096D6"/>
        </a:solidFill>
      </dgm:spPr>
      <dgm:t>
        <a:bodyPr/>
        <a:lstStyle/>
        <a:p>
          <a:r>
            <a:rPr lang="en-US" dirty="0">
              <a:solidFill>
                <a:schemeClr val="bg1"/>
              </a:solidFill>
              <a:latin typeface="+mn-lt"/>
            </a:rPr>
            <a:t>Humor</a:t>
          </a:r>
        </a:p>
      </dgm:t>
    </dgm:pt>
    <dgm:pt modelId="{E8AFD4B1-AD25-4EF6-8318-C563056C77BC}" type="parTrans" cxnId="{46210BC3-B6FF-4427-B815-B2E7E25549FA}">
      <dgm:prSet/>
      <dgm:spPr/>
      <dgm:t>
        <a:bodyPr/>
        <a:lstStyle/>
        <a:p>
          <a:endParaRPr lang="en-US"/>
        </a:p>
      </dgm:t>
    </dgm:pt>
    <dgm:pt modelId="{976B6034-A60E-420E-AB57-7EDC399E0404}" type="sibTrans" cxnId="{46210BC3-B6FF-4427-B815-B2E7E25549FA}">
      <dgm:prSet/>
      <dgm:spPr/>
      <dgm:t>
        <a:bodyPr/>
        <a:lstStyle/>
        <a:p>
          <a:endParaRPr lang="en-US"/>
        </a:p>
      </dgm:t>
    </dgm:pt>
    <dgm:pt modelId="{D45F1BE1-5480-49A4-AB8F-F0E5E50ABFF6}">
      <dgm:prSet/>
      <dgm:spPr>
        <a:solidFill>
          <a:srgbClr val="0096D6"/>
        </a:solidFill>
      </dgm:spPr>
      <dgm:t>
        <a:bodyPr/>
        <a:lstStyle/>
        <a:p>
          <a:r>
            <a:rPr lang="en-US" dirty="0">
              <a:solidFill>
                <a:schemeClr val="bg1"/>
              </a:solidFill>
              <a:latin typeface="+mn-lt"/>
            </a:rPr>
            <a:t>Shame</a:t>
          </a:r>
        </a:p>
      </dgm:t>
    </dgm:pt>
    <dgm:pt modelId="{94733C4E-9C71-4BD3-BEC0-07E2A3BD3177}" type="parTrans" cxnId="{74421BF5-521B-4D25-9B8B-3B2C61B2F80C}">
      <dgm:prSet/>
      <dgm:spPr/>
      <dgm:t>
        <a:bodyPr/>
        <a:lstStyle/>
        <a:p>
          <a:endParaRPr lang="en-US"/>
        </a:p>
      </dgm:t>
    </dgm:pt>
    <dgm:pt modelId="{9D2B4CCE-607A-487B-BDE8-04A258318CC7}" type="sibTrans" cxnId="{74421BF5-521B-4D25-9B8B-3B2C61B2F80C}">
      <dgm:prSet/>
      <dgm:spPr/>
      <dgm:t>
        <a:bodyPr/>
        <a:lstStyle/>
        <a:p>
          <a:endParaRPr lang="en-US"/>
        </a:p>
      </dgm:t>
    </dgm:pt>
    <dgm:pt modelId="{CC7CE88B-1146-48DC-8754-E88253150489}" type="pres">
      <dgm:prSet presAssocID="{C87F265C-81A7-480A-9BBF-A46BBEB0053D}" presName="Name0" presStyleCnt="0">
        <dgm:presLayoutVars>
          <dgm:dir/>
          <dgm:resizeHandles val="exact"/>
        </dgm:presLayoutVars>
      </dgm:prSet>
      <dgm:spPr/>
    </dgm:pt>
    <dgm:pt modelId="{3A46E6B2-EDE7-4317-BE55-DEF9F820E740}" type="pres">
      <dgm:prSet presAssocID="{B439052A-8283-49E5-9858-47E04A7E085C}" presName="Name5" presStyleLbl="vennNode1" presStyleIdx="0" presStyleCnt="5">
        <dgm:presLayoutVars>
          <dgm:bulletEnabled val="1"/>
        </dgm:presLayoutVars>
      </dgm:prSet>
      <dgm:spPr/>
    </dgm:pt>
    <dgm:pt modelId="{BEE645AC-7062-4935-B41D-E599B5F893E8}" type="pres">
      <dgm:prSet presAssocID="{914A58EF-2F25-46CA-B973-A1C968062206}" presName="space" presStyleCnt="0"/>
      <dgm:spPr/>
    </dgm:pt>
    <dgm:pt modelId="{76A469E8-08D7-4D6B-A5F4-160AA0A039A3}" type="pres">
      <dgm:prSet presAssocID="{D214D542-4659-4CD4-9506-2FA32C08CB52}" presName="Name5" presStyleLbl="vennNode1" presStyleIdx="1" presStyleCnt="5">
        <dgm:presLayoutVars>
          <dgm:bulletEnabled val="1"/>
        </dgm:presLayoutVars>
      </dgm:prSet>
      <dgm:spPr/>
    </dgm:pt>
    <dgm:pt modelId="{C7360584-0707-4A05-B630-9804D8448CCF}" type="pres">
      <dgm:prSet presAssocID="{C11A0907-390C-4203-98D0-B1B9A446B8E1}" presName="space" presStyleCnt="0"/>
      <dgm:spPr/>
    </dgm:pt>
    <dgm:pt modelId="{18002CD1-F296-4592-A4C6-140596F8AC38}" type="pres">
      <dgm:prSet presAssocID="{D8ED7DA1-A11B-4198-A995-60433229D892}" presName="Name5" presStyleLbl="vennNode1" presStyleIdx="2" presStyleCnt="5">
        <dgm:presLayoutVars>
          <dgm:bulletEnabled val="1"/>
        </dgm:presLayoutVars>
      </dgm:prSet>
      <dgm:spPr/>
    </dgm:pt>
    <dgm:pt modelId="{265FEB83-0ED9-422A-8A34-D4F0EDCB53BB}" type="pres">
      <dgm:prSet presAssocID="{8F69A06E-8C7F-44E6-A20C-9806A7105088}" presName="space" presStyleCnt="0"/>
      <dgm:spPr/>
    </dgm:pt>
    <dgm:pt modelId="{E5BA3027-73E0-438F-B7CB-9D5C6911F3B2}" type="pres">
      <dgm:prSet presAssocID="{196802EF-6656-4500-8D0F-B0804F22C60E}" presName="Name5" presStyleLbl="vennNode1" presStyleIdx="3" presStyleCnt="5">
        <dgm:presLayoutVars>
          <dgm:bulletEnabled val="1"/>
        </dgm:presLayoutVars>
      </dgm:prSet>
      <dgm:spPr/>
    </dgm:pt>
    <dgm:pt modelId="{4EB77E2F-2311-48DC-9F1E-3785E8647B77}" type="pres">
      <dgm:prSet presAssocID="{976B6034-A60E-420E-AB57-7EDC399E0404}" presName="space" presStyleCnt="0"/>
      <dgm:spPr/>
    </dgm:pt>
    <dgm:pt modelId="{9FBE394A-B597-427E-AAB2-F7392EA6DE2F}" type="pres">
      <dgm:prSet presAssocID="{D45F1BE1-5480-49A4-AB8F-F0E5E50ABFF6}" presName="Name5" presStyleLbl="vennNode1" presStyleIdx="4" presStyleCnt="5">
        <dgm:presLayoutVars>
          <dgm:bulletEnabled val="1"/>
        </dgm:presLayoutVars>
      </dgm:prSet>
      <dgm:spPr/>
    </dgm:pt>
  </dgm:ptLst>
  <dgm:cxnLst>
    <dgm:cxn modelId="{792FD223-DCBF-4B17-95A3-751B6E9FA531}" type="presOf" srcId="{C87F265C-81A7-480A-9BBF-A46BBEB0053D}" destId="{CC7CE88B-1146-48DC-8754-E88253150489}" srcOrd="0" destOrd="0" presId="urn:microsoft.com/office/officeart/2005/8/layout/venn3"/>
    <dgm:cxn modelId="{EA7D695D-D38E-4A58-B141-4AA1A8976A17}" srcId="{C87F265C-81A7-480A-9BBF-A46BBEB0053D}" destId="{B439052A-8283-49E5-9858-47E04A7E085C}" srcOrd="0" destOrd="0" parTransId="{42CEF465-AD75-4260-A87B-9ECD989670EF}" sibTransId="{914A58EF-2F25-46CA-B973-A1C968062206}"/>
    <dgm:cxn modelId="{7C84B042-554C-46EC-915D-860404F0B27E}" type="presOf" srcId="{D8ED7DA1-A11B-4198-A995-60433229D892}" destId="{18002CD1-F296-4592-A4C6-140596F8AC38}" srcOrd="0" destOrd="0" presId="urn:microsoft.com/office/officeart/2005/8/layout/venn3"/>
    <dgm:cxn modelId="{A55FD27A-BB87-4122-A2D0-707E2F4FCD15}" type="presOf" srcId="{196802EF-6656-4500-8D0F-B0804F22C60E}" destId="{E5BA3027-73E0-438F-B7CB-9D5C6911F3B2}" srcOrd="0" destOrd="0" presId="urn:microsoft.com/office/officeart/2005/8/layout/venn3"/>
    <dgm:cxn modelId="{6351547F-CFAA-4C90-BF8A-E0D2894D9B82}" type="presOf" srcId="{B439052A-8283-49E5-9858-47E04A7E085C}" destId="{3A46E6B2-EDE7-4317-BE55-DEF9F820E740}" srcOrd="0" destOrd="0" presId="urn:microsoft.com/office/officeart/2005/8/layout/venn3"/>
    <dgm:cxn modelId="{46B19D87-F20A-4A9E-9453-50B163F6CB4E}" srcId="{C87F265C-81A7-480A-9BBF-A46BBEB0053D}" destId="{D8ED7DA1-A11B-4198-A995-60433229D892}" srcOrd="2" destOrd="0" parTransId="{92F2E10A-D82C-4320-A8F0-688EB964215E}" sibTransId="{8F69A06E-8C7F-44E6-A20C-9806A7105088}"/>
    <dgm:cxn modelId="{EE4F64BD-D4C1-4609-9FC0-7E4E21A4FAC7}" type="presOf" srcId="{D45F1BE1-5480-49A4-AB8F-F0E5E50ABFF6}" destId="{9FBE394A-B597-427E-AAB2-F7392EA6DE2F}" srcOrd="0" destOrd="0" presId="urn:microsoft.com/office/officeart/2005/8/layout/venn3"/>
    <dgm:cxn modelId="{00CAE6C2-E025-46E7-A0B0-B6388624111E}" srcId="{C87F265C-81A7-480A-9BBF-A46BBEB0053D}" destId="{D214D542-4659-4CD4-9506-2FA32C08CB52}" srcOrd="1" destOrd="0" parTransId="{5F6E79A8-075A-4DDE-8A26-DEB1EC6B9899}" sibTransId="{C11A0907-390C-4203-98D0-B1B9A446B8E1}"/>
    <dgm:cxn modelId="{46210BC3-B6FF-4427-B815-B2E7E25549FA}" srcId="{C87F265C-81A7-480A-9BBF-A46BBEB0053D}" destId="{196802EF-6656-4500-8D0F-B0804F22C60E}" srcOrd="3" destOrd="0" parTransId="{E8AFD4B1-AD25-4EF6-8318-C563056C77BC}" sibTransId="{976B6034-A60E-420E-AB57-7EDC399E0404}"/>
    <dgm:cxn modelId="{74421BF5-521B-4D25-9B8B-3B2C61B2F80C}" srcId="{C87F265C-81A7-480A-9BBF-A46BBEB0053D}" destId="{D45F1BE1-5480-49A4-AB8F-F0E5E50ABFF6}" srcOrd="4" destOrd="0" parTransId="{94733C4E-9C71-4BD3-BEC0-07E2A3BD3177}" sibTransId="{9D2B4CCE-607A-487B-BDE8-04A258318CC7}"/>
    <dgm:cxn modelId="{2DE15DF7-4080-414E-AECB-07F0046A2A41}" type="presOf" srcId="{D214D542-4659-4CD4-9506-2FA32C08CB52}" destId="{76A469E8-08D7-4D6B-A5F4-160AA0A039A3}" srcOrd="0" destOrd="0" presId="urn:microsoft.com/office/officeart/2005/8/layout/venn3"/>
    <dgm:cxn modelId="{196B3D95-A188-4BB7-A5F1-D2317B27A712}" type="presParOf" srcId="{CC7CE88B-1146-48DC-8754-E88253150489}" destId="{3A46E6B2-EDE7-4317-BE55-DEF9F820E740}" srcOrd="0" destOrd="0" presId="urn:microsoft.com/office/officeart/2005/8/layout/venn3"/>
    <dgm:cxn modelId="{86ADD988-F45F-4D64-ABC5-7CEC38BEB9B6}" type="presParOf" srcId="{CC7CE88B-1146-48DC-8754-E88253150489}" destId="{BEE645AC-7062-4935-B41D-E599B5F893E8}" srcOrd="1" destOrd="0" presId="urn:microsoft.com/office/officeart/2005/8/layout/venn3"/>
    <dgm:cxn modelId="{C8D9B7F2-79C5-46A3-9EFD-A9F2DAE8ECDB}" type="presParOf" srcId="{CC7CE88B-1146-48DC-8754-E88253150489}" destId="{76A469E8-08D7-4D6B-A5F4-160AA0A039A3}" srcOrd="2" destOrd="0" presId="urn:microsoft.com/office/officeart/2005/8/layout/venn3"/>
    <dgm:cxn modelId="{5DE45F9B-72E4-4850-AD41-AFC344277D83}" type="presParOf" srcId="{CC7CE88B-1146-48DC-8754-E88253150489}" destId="{C7360584-0707-4A05-B630-9804D8448CCF}" srcOrd="3" destOrd="0" presId="urn:microsoft.com/office/officeart/2005/8/layout/venn3"/>
    <dgm:cxn modelId="{8DDF8032-F30D-46C9-A999-CC90C8504DEC}" type="presParOf" srcId="{CC7CE88B-1146-48DC-8754-E88253150489}" destId="{18002CD1-F296-4592-A4C6-140596F8AC38}" srcOrd="4" destOrd="0" presId="urn:microsoft.com/office/officeart/2005/8/layout/venn3"/>
    <dgm:cxn modelId="{9FBD72B6-8C18-48C4-B3A7-9F423B55AE29}" type="presParOf" srcId="{CC7CE88B-1146-48DC-8754-E88253150489}" destId="{265FEB83-0ED9-422A-8A34-D4F0EDCB53BB}" srcOrd="5" destOrd="0" presId="urn:microsoft.com/office/officeart/2005/8/layout/venn3"/>
    <dgm:cxn modelId="{B16878E7-08ED-42F5-8A91-E7CB4F214884}" type="presParOf" srcId="{CC7CE88B-1146-48DC-8754-E88253150489}" destId="{E5BA3027-73E0-438F-B7CB-9D5C6911F3B2}" srcOrd="6" destOrd="0" presId="urn:microsoft.com/office/officeart/2005/8/layout/venn3"/>
    <dgm:cxn modelId="{0D0C3966-B970-404B-AAF5-D5814A44CF9D}" type="presParOf" srcId="{CC7CE88B-1146-48DC-8754-E88253150489}" destId="{4EB77E2F-2311-48DC-9F1E-3785E8647B77}" srcOrd="7" destOrd="0" presId="urn:microsoft.com/office/officeart/2005/8/layout/venn3"/>
    <dgm:cxn modelId="{32EC6A16-830F-440D-B4EE-8ED634D4C2C8}" type="presParOf" srcId="{CC7CE88B-1146-48DC-8754-E88253150489}" destId="{9FBE394A-B597-427E-AAB2-F7392EA6DE2F}"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1CF6EE9-6236-3246-A228-163DC8750382}"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4CFF39B2-D18E-794F-92C5-A463CB4ED4B3}">
      <dgm:prSet phldrT="[Text]"/>
      <dgm:spPr>
        <a:solidFill>
          <a:srgbClr val="0096D6"/>
        </a:solidFill>
      </dgm:spPr>
      <dgm:t>
        <a:bodyPr/>
        <a:lstStyle/>
        <a:p>
          <a:r>
            <a:rPr lang="en-US" dirty="0">
              <a:latin typeface="+mn-lt"/>
              <a:cs typeface="Century Gothic"/>
            </a:rPr>
            <a:t>Use the channel your intended audience uses</a:t>
          </a:r>
        </a:p>
      </dgm:t>
    </dgm:pt>
    <dgm:pt modelId="{AF1348D3-9119-8541-98D0-2A308AEFEBFF}" type="parTrans" cxnId="{8115C51C-2321-A244-8BE6-8C0BDFD7DF69}">
      <dgm:prSet/>
      <dgm:spPr/>
      <dgm:t>
        <a:bodyPr/>
        <a:lstStyle/>
        <a:p>
          <a:endParaRPr lang="en-US">
            <a:latin typeface="Century Gothic"/>
            <a:cs typeface="Century Gothic"/>
          </a:endParaRPr>
        </a:p>
      </dgm:t>
    </dgm:pt>
    <dgm:pt modelId="{79064609-3279-DF42-88F7-0B3F64717C19}" type="sibTrans" cxnId="{8115C51C-2321-A244-8BE6-8C0BDFD7DF69}">
      <dgm:prSet/>
      <dgm:spPr/>
      <dgm:t>
        <a:bodyPr/>
        <a:lstStyle/>
        <a:p>
          <a:endParaRPr lang="en-US">
            <a:latin typeface="Century Gothic"/>
            <a:cs typeface="Century Gothic"/>
          </a:endParaRPr>
        </a:p>
      </dgm:t>
    </dgm:pt>
    <dgm:pt modelId="{1B9E51C8-00F9-6A4A-93F9-791533AF7B59}">
      <dgm:prSet phldrT="[Text]"/>
      <dgm:spPr>
        <a:solidFill>
          <a:srgbClr val="0096D6"/>
        </a:solidFill>
      </dgm:spPr>
      <dgm:t>
        <a:bodyPr/>
        <a:lstStyle/>
        <a:p>
          <a:r>
            <a:rPr lang="en-US" dirty="0">
              <a:latin typeface="+mn-lt"/>
              <a:cs typeface="Century Gothic"/>
            </a:rPr>
            <a:t>Distinguish channels your audience uses for personal vs. health information</a:t>
          </a:r>
        </a:p>
      </dgm:t>
    </dgm:pt>
    <dgm:pt modelId="{3AE6D680-D957-784D-BC96-7E9D399B0F4E}" type="parTrans" cxnId="{C73AE7E4-FA58-5842-8946-62CB2B411987}">
      <dgm:prSet/>
      <dgm:spPr/>
      <dgm:t>
        <a:bodyPr/>
        <a:lstStyle/>
        <a:p>
          <a:endParaRPr lang="en-US">
            <a:latin typeface="Century Gothic"/>
            <a:cs typeface="Century Gothic"/>
          </a:endParaRPr>
        </a:p>
      </dgm:t>
    </dgm:pt>
    <dgm:pt modelId="{410D656D-7272-914A-A43B-7386B7F29954}" type="sibTrans" cxnId="{C73AE7E4-FA58-5842-8946-62CB2B411987}">
      <dgm:prSet/>
      <dgm:spPr/>
      <dgm:t>
        <a:bodyPr/>
        <a:lstStyle/>
        <a:p>
          <a:endParaRPr lang="en-US">
            <a:latin typeface="Century Gothic"/>
            <a:cs typeface="Century Gothic"/>
          </a:endParaRPr>
        </a:p>
      </dgm:t>
    </dgm:pt>
    <dgm:pt modelId="{73824DED-70F5-3E48-A75C-2F86DE207782}">
      <dgm:prSet phldrT="[Text]"/>
      <dgm:spPr>
        <a:solidFill>
          <a:srgbClr val="0096D6"/>
        </a:solidFill>
      </dgm:spPr>
      <dgm:t>
        <a:bodyPr/>
        <a:lstStyle/>
        <a:p>
          <a:r>
            <a:rPr lang="en-US" dirty="0">
              <a:latin typeface="+mn-lt"/>
              <a:cs typeface="Century Gothic"/>
            </a:rPr>
            <a:t>Use an appropriate message tactic for the channel you use</a:t>
          </a:r>
        </a:p>
      </dgm:t>
    </dgm:pt>
    <dgm:pt modelId="{5CA901A9-A870-3841-97B5-DC4C0FB88A7B}" type="parTrans" cxnId="{FC701B9F-4097-6C4C-BD40-0A2797AD27B7}">
      <dgm:prSet/>
      <dgm:spPr/>
      <dgm:t>
        <a:bodyPr/>
        <a:lstStyle/>
        <a:p>
          <a:endParaRPr lang="en-US">
            <a:latin typeface="Century Gothic"/>
            <a:cs typeface="Century Gothic"/>
          </a:endParaRPr>
        </a:p>
      </dgm:t>
    </dgm:pt>
    <dgm:pt modelId="{A33E035A-91C5-BA44-84C1-D6E46AD4742E}" type="sibTrans" cxnId="{FC701B9F-4097-6C4C-BD40-0A2797AD27B7}">
      <dgm:prSet/>
      <dgm:spPr/>
      <dgm:t>
        <a:bodyPr/>
        <a:lstStyle/>
        <a:p>
          <a:endParaRPr lang="en-US">
            <a:latin typeface="Century Gothic"/>
            <a:cs typeface="Century Gothic"/>
          </a:endParaRPr>
        </a:p>
      </dgm:t>
    </dgm:pt>
    <dgm:pt modelId="{FC1472D5-6F19-8041-9611-B6D6D0CB8C1C}">
      <dgm:prSet phldrT="[Text]"/>
      <dgm:spPr>
        <a:solidFill>
          <a:srgbClr val="0096D6"/>
        </a:solidFill>
      </dgm:spPr>
      <dgm:t>
        <a:bodyPr/>
        <a:lstStyle/>
        <a:p>
          <a:r>
            <a:rPr lang="en-US" dirty="0">
              <a:latin typeface="+mn-lt"/>
              <a:cs typeface="Century Gothic"/>
            </a:rPr>
            <a:t>Use multiple channels</a:t>
          </a:r>
        </a:p>
      </dgm:t>
    </dgm:pt>
    <dgm:pt modelId="{21751D5C-5B4B-804E-830C-F43323EDDD5A}" type="parTrans" cxnId="{110B86C8-F48F-2F41-AADE-823955E36AF9}">
      <dgm:prSet/>
      <dgm:spPr/>
      <dgm:t>
        <a:bodyPr/>
        <a:lstStyle/>
        <a:p>
          <a:endParaRPr lang="en-US">
            <a:latin typeface="Century Gothic"/>
            <a:cs typeface="Century Gothic"/>
          </a:endParaRPr>
        </a:p>
      </dgm:t>
    </dgm:pt>
    <dgm:pt modelId="{00394B67-577B-0E4F-80B9-1DF2405B7D58}" type="sibTrans" cxnId="{110B86C8-F48F-2F41-AADE-823955E36AF9}">
      <dgm:prSet/>
      <dgm:spPr/>
      <dgm:t>
        <a:bodyPr/>
        <a:lstStyle/>
        <a:p>
          <a:endParaRPr lang="en-US">
            <a:latin typeface="Century Gothic"/>
            <a:cs typeface="Century Gothic"/>
          </a:endParaRPr>
        </a:p>
      </dgm:t>
    </dgm:pt>
    <dgm:pt modelId="{7183ACB7-5137-5C4D-8DC6-141E4DCEF0BA}">
      <dgm:prSet phldrT="[Text]"/>
      <dgm:spPr>
        <a:solidFill>
          <a:srgbClr val="0096D6"/>
        </a:solidFill>
      </dgm:spPr>
      <dgm:t>
        <a:bodyPr/>
        <a:lstStyle/>
        <a:p>
          <a:r>
            <a:rPr lang="en-US" dirty="0">
              <a:latin typeface="+mn-lt"/>
              <a:cs typeface="Century Gothic"/>
            </a:rPr>
            <a:t>Have a website for more in-depth health information and resources</a:t>
          </a:r>
        </a:p>
      </dgm:t>
    </dgm:pt>
    <dgm:pt modelId="{A0754E37-830D-1740-BA22-09EA2A5403BD}" type="parTrans" cxnId="{7474C303-2F78-8944-9ABF-2CFAAE66449D}">
      <dgm:prSet/>
      <dgm:spPr/>
      <dgm:t>
        <a:bodyPr/>
        <a:lstStyle/>
        <a:p>
          <a:endParaRPr lang="en-US">
            <a:latin typeface="Century Gothic"/>
            <a:cs typeface="Century Gothic"/>
          </a:endParaRPr>
        </a:p>
      </dgm:t>
    </dgm:pt>
    <dgm:pt modelId="{A123ACF3-99E9-484A-BA5B-FCDDA31D077F}" type="sibTrans" cxnId="{7474C303-2F78-8944-9ABF-2CFAAE66449D}">
      <dgm:prSet/>
      <dgm:spPr/>
      <dgm:t>
        <a:bodyPr/>
        <a:lstStyle/>
        <a:p>
          <a:endParaRPr lang="en-US">
            <a:latin typeface="Century Gothic"/>
            <a:cs typeface="Century Gothic"/>
          </a:endParaRPr>
        </a:p>
      </dgm:t>
    </dgm:pt>
    <dgm:pt modelId="{3E41640C-C2AC-7841-B3C2-7DF5ADFA8D09}" type="pres">
      <dgm:prSet presAssocID="{91CF6EE9-6236-3246-A228-163DC8750382}" presName="diagram" presStyleCnt="0">
        <dgm:presLayoutVars>
          <dgm:dir/>
          <dgm:resizeHandles val="exact"/>
        </dgm:presLayoutVars>
      </dgm:prSet>
      <dgm:spPr/>
    </dgm:pt>
    <dgm:pt modelId="{D524F3C4-C319-5640-868B-A68B27548A50}" type="pres">
      <dgm:prSet presAssocID="{4CFF39B2-D18E-794F-92C5-A463CB4ED4B3}" presName="node" presStyleLbl="node1" presStyleIdx="0" presStyleCnt="5">
        <dgm:presLayoutVars>
          <dgm:bulletEnabled val="1"/>
        </dgm:presLayoutVars>
      </dgm:prSet>
      <dgm:spPr/>
    </dgm:pt>
    <dgm:pt modelId="{74DB7D98-CF18-C746-8E31-E8C2A1D33F9D}" type="pres">
      <dgm:prSet presAssocID="{79064609-3279-DF42-88F7-0B3F64717C19}" presName="sibTrans" presStyleCnt="0"/>
      <dgm:spPr/>
    </dgm:pt>
    <dgm:pt modelId="{7D7C7427-7DD6-3742-8BB2-D94AEA1FB873}" type="pres">
      <dgm:prSet presAssocID="{1B9E51C8-00F9-6A4A-93F9-791533AF7B59}" presName="node" presStyleLbl="node1" presStyleIdx="1" presStyleCnt="5">
        <dgm:presLayoutVars>
          <dgm:bulletEnabled val="1"/>
        </dgm:presLayoutVars>
      </dgm:prSet>
      <dgm:spPr/>
    </dgm:pt>
    <dgm:pt modelId="{7DCAD30F-B72B-2F40-8DA1-40D8BF4530E9}" type="pres">
      <dgm:prSet presAssocID="{410D656D-7272-914A-A43B-7386B7F29954}" presName="sibTrans" presStyleCnt="0"/>
      <dgm:spPr/>
    </dgm:pt>
    <dgm:pt modelId="{6CCFCDE8-C29B-6C43-9A6D-DDAE3A1A957A}" type="pres">
      <dgm:prSet presAssocID="{73824DED-70F5-3E48-A75C-2F86DE207782}" presName="node" presStyleLbl="node1" presStyleIdx="2" presStyleCnt="5">
        <dgm:presLayoutVars>
          <dgm:bulletEnabled val="1"/>
        </dgm:presLayoutVars>
      </dgm:prSet>
      <dgm:spPr/>
    </dgm:pt>
    <dgm:pt modelId="{6CF3B9C0-8A3B-E944-8294-FAD74E7112D0}" type="pres">
      <dgm:prSet presAssocID="{A33E035A-91C5-BA44-84C1-D6E46AD4742E}" presName="sibTrans" presStyleCnt="0"/>
      <dgm:spPr/>
    </dgm:pt>
    <dgm:pt modelId="{B4B3D886-A487-254F-B4E1-9524FC283C33}" type="pres">
      <dgm:prSet presAssocID="{FC1472D5-6F19-8041-9611-B6D6D0CB8C1C}" presName="node" presStyleLbl="node1" presStyleIdx="3" presStyleCnt="5">
        <dgm:presLayoutVars>
          <dgm:bulletEnabled val="1"/>
        </dgm:presLayoutVars>
      </dgm:prSet>
      <dgm:spPr/>
    </dgm:pt>
    <dgm:pt modelId="{90C01449-A4B5-4D41-9C3C-4E7F5AED1C5C}" type="pres">
      <dgm:prSet presAssocID="{00394B67-577B-0E4F-80B9-1DF2405B7D58}" presName="sibTrans" presStyleCnt="0"/>
      <dgm:spPr/>
    </dgm:pt>
    <dgm:pt modelId="{39F3B9A9-FDBF-BA47-A3D9-CC0E12503F15}" type="pres">
      <dgm:prSet presAssocID="{7183ACB7-5137-5C4D-8DC6-141E4DCEF0BA}" presName="node" presStyleLbl="node1" presStyleIdx="4" presStyleCnt="5">
        <dgm:presLayoutVars>
          <dgm:bulletEnabled val="1"/>
        </dgm:presLayoutVars>
      </dgm:prSet>
      <dgm:spPr/>
    </dgm:pt>
  </dgm:ptLst>
  <dgm:cxnLst>
    <dgm:cxn modelId="{7474C303-2F78-8944-9ABF-2CFAAE66449D}" srcId="{91CF6EE9-6236-3246-A228-163DC8750382}" destId="{7183ACB7-5137-5C4D-8DC6-141E4DCEF0BA}" srcOrd="4" destOrd="0" parTransId="{A0754E37-830D-1740-BA22-09EA2A5403BD}" sibTransId="{A123ACF3-99E9-484A-BA5B-FCDDA31D077F}"/>
    <dgm:cxn modelId="{BC004605-5305-5641-A3CE-D17408818683}" type="presOf" srcId="{4CFF39B2-D18E-794F-92C5-A463CB4ED4B3}" destId="{D524F3C4-C319-5640-868B-A68B27548A50}" srcOrd="0" destOrd="0" presId="urn:microsoft.com/office/officeart/2005/8/layout/default"/>
    <dgm:cxn modelId="{8115C51C-2321-A244-8BE6-8C0BDFD7DF69}" srcId="{91CF6EE9-6236-3246-A228-163DC8750382}" destId="{4CFF39B2-D18E-794F-92C5-A463CB4ED4B3}" srcOrd="0" destOrd="0" parTransId="{AF1348D3-9119-8541-98D0-2A308AEFEBFF}" sibTransId="{79064609-3279-DF42-88F7-0B3F64717C19}"/>
    <dgm:cxn modelId="{7F413133-59C1-CA46-87FB-9885A2AD0D1E}" type="presOf" srcId="{FC1472D5-6F19-8041-9611-B6D6D0CB8C1C}" destId="{B4B3D886-A487-254F-B4E1-9524FC283C33}" srcOrd="0" destOrd="0" presId="urn:microsoft.com/office/officeart/2005/8/layout/default"/>
    <dgm:cxn modelId="{FF89DE3E-9DA6-0641-8C63-58BF3D30CEB5}" type="presOf" srcId="{91CF6EE9-6236-3246-A228-163DC8750382}" destId="{3E41640C-C2AC-7841-B3C2-7DF5ADFA8D09}" srcOrd="0" destOrd="0" presId="urn:microsoft.com/office/officeart/2005/8/layout/default"/>
    <dgm:cxn modelId="{423D0357-B377-784A-A027-7EA1A5279772}" type="presOf" srcId="{1B9E51C8-00F9-6A4A-93F9-791533AF7B59}" destId="{7D7C7427-7DD6-3742-8BB2-D94AEA1FB873}" srcOrd="0" destOrd="0" presId="urn:microsoft.com/office/officeart/2005/8/layout/default"/>
    <dgm:cxn modelId="{99E4B77E-F73E-2D45-9844-F8AEC8E8E857}" type="presOf" srcId="{73824DED-70F5-3E48-A75C-2F86DE207782}" destId="{6CCFCDE8-C29B-6C43-9A6D-DDAE3A1A957A}" srcOrd="0" destOrd="0" presId="urn:microsoft.com/office/officeart/2005/8/layout/default"/>
    <dgm:cxn modelId="{FC701B9F-4097-6C4C-BD40-0A2797AD27B7}" srcId="{91CF6EE9-6236-3246-A228-163DC8750382}" destId="{73824DED-70F5-3E48-A75C-2F86DE207782}" srcOrd="2" destOrd="0" parTransId="{5CA901A9-A870-3841-97B5-DC4C0FB88A7B}" sibTransId="{A33E035A-91C5-BA44-84C1-D6E46AD4742E}"/>
    <dgm:cxn modelId="{110B86C8-F48F-2F41-AADE-823955E36AF9}" srcId="{91CF6EE9-6236-3246-A228-163DC8750382}" destId="{FC1472D5-6F19-8041-9611-B6D6D0CB8C1C}" srcOrd="3" destOrd="0" parTransId="{21751D5C-5B4B-804E-830C-F43323EDDD5A}" sibTransId="{00394B67-577B-0E4F-80B9-1DF2405B7D58}"/>
    <dgm:cxn modelId="{C73AE7E4-FA58-5842-8946-62CB2B411987}" srcId="{91CF6EE9-6236-3246-A228-163DC8750382}" destId="{1B9E51C8-00F9-6A4A-93F9-791533AF7B59}" srcOrd="1" destOrd="0" parTransId="{3AE6D680-D957-784D-BC96-7E9D399B0F4E}" sibTransId="{410D656D-7272-914A-A43B-7386B7F29954}"/>
    <dgm:cxn modelId="{FCC893EA-0243-924B-B9F8-BF2E40725DFE}" type="presOf" srcId="{7183ACB7-5137-5C4D-8DC6-141E4DCEF0BA}" destId="{39F3B9A9-FDBF-BA47-A3D9-CC0E12503F15}" srcOrd="0" destOrd="0" presId="urn:microsoft.com/office/officeart/2005/8/layout/default"/>
    <dgm:cxn modelId="{0BB89C64-6674-9849-A742-8ADF4AA76A46}" type="presParOf" srcId="{3E41640C-C2AC-7841-B3C2-7DF5ADFA8D09}" destId="{D524F3C4-C319-5640-868B-A68B27548A50}" srcOrd="0" destOrd="0" presId="urn:microsoft.com/office/officeart/2005/8/layout/default"/>
    <dgm:cxn modelId="{E2CC8BF5-E977-6F40-90B8-7B3720C7695E}" type="presParOf" srcId="{3E41640C-C2AC-7841-B3C2-7DF5ADFA8D09}" destId="{74DB7D98-CF18-C746-8E31-E8C2A1D33F9D}" srcOrd="1" destOrd="0" presId="urn:microsoft.com/office/officeart/2005/8/layout/default"/>
    <dgm:cxn modelId="{BA0BECD4-7E5D-D54C-BC41-3CC04D2A3F16}" type="presParOf" srcId="{3E41640C-C2AC-7841-B3C2-7DF5ADFA8D09}" destId="{7D7C7427-7DD6-3742-8BB2-D94AEA1FB873}" srcOrd="2" destOrd="0" presId="urn:microsoft.com/office/officeart/2005/8/layout/default"/>
    <dgm:cxn modelId="{B6AD985D-7E13-8242-B3AE-5921AC963D21}" type="presParOf" srcId="{3E41640C-C2AC-7841-B3C2-7DF5ADFA8D09}" destId="{7DCAD30F-B72B-2F40-8DA1-40D8BF4530E9}" srcOrd="3" destOrd="0" presId="urn:microsoft.com/office/officeart/2005/8/layout/default"/>
    <dgm:cxn modelId="{9D9E3924-3BFB-B24E-B34E-D1106316BF88}" type="presParOf" srcId="{3E41640C-C2AC-7841-B3C2-7DF5ADFA8D09}" destId="{6CCFCDE8-C29B-6C43-9A6D-DDAE3A1A957A}" srcOrd="4" destOrd="0" presId="urn:microsoft.com/office/officeart/2005/8/layout/default"/>
    <dgm:cxn modelId="{6327D1F6-529A-B442-A0FD-1F34F7C80F90}" type="presParOf" srcId="{3E41640C-C2AC-7841-B3C2-7DF5ADFA8D09}" destId="{6CF3B9C0-8A3B-E944-8294-FAD74E7112D0}" srcOrd="5" destOrd="0" presId="urn:microsoft.com/office/officeart/2005/8/layout/default"/>
    <dgm:cxn modelId="{F8D55AB5-4864-9746-8D65-A83F539DF596}" type="presParOf" srcId="{3E41640C-C2AC-7841-B3C2-7DF5ADFA8D09}" destId="{B4B3D886-A487-254F-B4E1-9524FC283C33}" srcOrd="6" destOrd="0" presId="urn:microsoft.com/office/officeart/2005/8/layout/default"/>
    <dgm:cxn modelId="{B277E920-7A7F-8C43-9F94-05B2406B3025}" type="presParOf" srcId="{3E41640C-C2AC-7841-B3C2-7DF5ADFA8D09}" destId="{90C01449-A4B5-4D41-9C3C-4E7F5AED1C5C}" srcOrd="7" destOrd="0" presId="urn:microsoft.com/office/officeart/2005/8/layout/default"/>
    <dgm:cxn modelId="{54040D78-53EA-1F41-8455-9050A92D5788}" type="presParOf" srcId="{3E41640C-C2AC-7841-B3C2-7DF5ADFA8D09}" destId="{39F3B9A9-FDBF-BA47-A3D9-CC0E12503F15}" srcOrd="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FE74F595-A49B-40C2-8B27-4FE3E0CD8196}"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8FEF928B-2B0B-485F-BB55-21CAA7E90DAD}">
      <dgm:prSet phldrT="[Text]"/>
      <dgm:spPr>
        <a:solidFill>
          <a:srgbClr val="004065"/>
        </a:solidFill>
      </dgm:spPr>
      <dgm:t>
        <a:bodyPr/>
        <a:lstStyle/>
        <a:p>
          <a:r>
            <a:rPr lang="en-US" b="0" u="none" dirty="0">
              <a:solidFill>
                <a:schemeClr val="bg1"/>
              </a:solidFill>
              <a:latin typeface="+mn-lt"/>
              <a:cs typeface="Century Gothic"/>
            </a:rPr>
            <a:t>Display Print Media: Posters, billboards</a:t>
          </a:r>
        </a:p>
      </dgm:t>
    </dgm:pt>
    <dgm:pt modelId="{324B15B9-4FA0-46CC-8DD7-85DF206137C2}" type="parTrans" cxnId="{22C3BB35-3531-4F78-9D76-ED425E1A527D}">
      <dgm:prSet/>
      <dgm:spPr/>
      <dgm:t>
        <a:bodyPr/>
        <a:lstStyle/>
        <a:p>
          <a:endParaRPr lang="en-US" b="0" u="none">
            <a:solidFill>
              <a:schemeClr val="bg1"/>
            </a:solidFill>
            <a:latin typeface="Century Gothic"/>
            <a:cs typeface="Century Gothic"/>
          </a:endParaRPr>
        </a:p>
      </dgm:t>
    </dgm:pt>
    <dgm:pt modelId="{D8C7A337-114B-4A6F-BF66-4509A5A3AF78}" type="sibTrans" cxnId="{22C3BB35-3531-4F78-9D76-ED425E1A527D}">
      <dgm:prSet/>
      <dgm:spPr/>
      <dgm:t>
        <a:bodyPr/>
        <a:lstStyle/>
        <a:p>
          <a:endParaRPr lang="en-US" b="0" u="none">
            <a:solidFill>
              <a:schemeClr val="bg1"/>
            </a:solidFill>
            <a:latin typeface="Century Gothic"/>
            <a:cs typeface="Century Gothic"/>
          </a:endParaRPr>
        </a:p>
      </dgm:t>
    </dgm:pt>
    <dgm:pt modelId="{152A8ADF-F9F1-49DB-A688-C57EFF616C3F}">
      <dgm:prSet phldrT="[Text]"/>
      <dgm:spPr>
        <a:solidFill>
          <a:srgbClr val="0096D6">
            <a:alpha val="90000"/>
          </a:srgbClr>
        </a:solidFill>
        <a:ln>
          <a:noFill/>
        </a:ln>
      </dgm:spPr>
      <dgm:t>
        <a:bodyPr/>
        <a:lstStyle/>
        <a:p>
          <a:r>
            <a:rPr lang="en-US" b="0" u="none" dirty="0">
              <a:solidFill>
                <a:schemeClr val="bg1"/>
              </a:solidFill>
              <a:latin typeface="+mn-lt"/>
              <a:cs typeface="Century Gothic"/>
            </a:rPr>
            <a:t>Appropriate for visual (graphics and images) and emotional appeals.  Attention-grabbing. Not appropriate for deep, lengthy or complex messages  </a:t>
          </a:r>
        </a:p>
      </dgm:t>
    </dgm:pt>
    <dgm:pt modelId="{C5C02652-CD49-4087-8418-41305D3D9B65}" type="parTrans" cxnId="{3ED4845E-0AC6-4CD0-8A41-21A504799E67}">
      <dgm:prSet/>
      <dgm:spPr/>
      <dgm:t>
        <a:bodyPr/>
        <a:lstStyle/>
        <a:p>
          <a:endParaRPr lang="en-US" b="0" u="none">
            <a:solidFill>
              <a:schemeClr val="bg1"/>
            </a:solidFill>
            <a:latin typeface="Century Gothic"/>
            <a:cs typeface="Century Gothic"/>
          </a:endParaRPr>
        </a:p>
      </dgm:t>
    </dgm:pt>
    <dgm:pt modelId="{CFFB59D8-AB23-43AF-B9F1-E4EF87C3335E}" type="sibTrans" cxnId="{3ED4845E-0AC6-4CD0-8A41-21A504799E67}">
      <dgm:prSet/>
      <dgm:spPr/>
      <dgm:t>
        <a:bodyPr/>
        <a:lstStyle/>
        <a:p>
          <a:endParaRPr lang="en-US" b="0" u="none">
            <a:solidFill>
              <a:schemeClr val="bg1"/>
            </a:solidFill>
            <a:latin typeface="Century Gothic"/>
            <a:cs typeface="Century Gothic"/>
          </a:endParaRPr>
        </a:p>
      </dgm:t>
    </dgm:pt>
    <dgm:pt modelId="{A0F9A55E-D876-4788-922E-087BDDA5A75F}">
      <dgm:prSet phldrT="[Text]"/>
      <dgm:spPr>
        <a:solidFill>
          <a:srgbClr val="004065"/>
        </a:solidFill>
      </dgm:spPr>
      <dgm:t>
        <a:bodyPr/>
        <a:lstStyle/>
        <a:p>
          <a:r>
            <a:rPr lang="en-US" b="0" u="none" dirty="0">
              <a:solidFill>
                <a:schemeClr val="bg1"/>
              </a:solidFill>
              <a:latin typeface="+mn-lt"/>
              <a:cs typeface="Century Gothic"/>
            </a:rPr>
            <a:t>Print Media for Reading: Pamphlets, brochures and booklets</a:t>
          </a:r>
        </a:p>
      </dgm:t>
    </dgm:pt>
    <dgm:pt modelId="{35852A01-FA7A-40CA-8855-A82454308281}" type="parTrans" cxnId="{9B70051B-18FA-49FA-A29C-A62D8236716C}">
      <dgm:prSet/>
      <dgm:spPr/>
      <dgm:t>
        <a:bodyPr/>
        <a:lstStyle/>
        <a:p>
          <a:endParaRPr lang="en-US" b="0" u="none">
            <a:solidFill>
              <a:schemeClr val="bg1"/>
            </a:solidFill>
            <a:latin typeface="Century Gothic"/>
            <a:cs typeface="Century Gothic"/>
          </a:endParaRPr>
        </a:p>
      </dgm:t>
    </dgm:pt>
    <dgm:pt modelId="{296BECF6-7DCF-4B94-8A8B-9B84F2AE8590}" type="sibTrans" cxnId="{9B70051B-18FA-49FA-A29C-A62D8236716C}">
      <dgm:prSet/>
      <dgm:spPr/>
      <dgm:t>
        <a:bodyPr/>
        <a:lstStyle/>
        <a:p>
          <a:endParaRPr lang="en-US" b="0" u="none">
            <a:solidFill>
              <a:schemeClr val="bg1"/>
            </a:solidFill>
            <a:latin typeface="Century Gothic"/>
            <a:cs typeface="Century Gothic"/>
          </a:endParaRPr>
        </a:p>
      </dgm:t>
    </dgm:pt>
    <dgm:pt modelId="{C3942144-3C71-4F6A-BF08-32EE7F636122}">
      <dgm:prSet phldrT="[Text]"/>
      <dgm:spPr>
        <a:solidFill>
          <a:srgbClr val="0096D6">
            <a:alpha val="90000"/>
          </a:srgbClr>
        </a:solidFill>
        <a:ln>
          <a:noFill/>
        </a:ln>
      </dgm:spPr>
      <dgm:t>
        <a:bodyPr/>
        <a:lstStyle/>
        <a:p>
          <a:r>
            <a:rPr lang="en-US" b="0" u="none" dirty="0">
              <a:solidFill>
                <a:schemeClr val="bg1"/>
              </a:solidFill>
              <a:latin typeface="+mn-lt"/>
              <a:cs typeface="Century Gothic"/>
            </a:rPr>
            <a:t>Communicate more difficult or complex facts that must be thought about carefully. Effective for targeting audiences that already support your cause</a:t>
          </a:r>
        </a:p>
      </dgm:t>
    </dgm:pt>
    <dgm:pt modelId="{CA1FC23E-D635-4158-AD06-8E92DF1AE815}" type="parTrans" cxnId="{9771E6F4-9380-45D6-89AA-ACDB140CDA21}">
      <dgm:prSet/>
      <dgm:spPr/>
      <dgm:t>
        <a:bodyPr/>
        <a:lstStyle/>
        <a:p>
          <a:endParaRPr lang="en-US" b="0" u="none">
            <a:solidFill>
              <a:schemeClr val="bg1"/>
            </a:solidFill>
            <a:latin typeface="Century Gothic"/>
            <a:cs typeface="Century Gothic"/>
          </a:endParaRPr>
        </a:p>
      </dgm:t>
    </dgm:pt>
    <dgm:pt modelId="{670A6C39-4182-4E7F-BAF0-0A03D7207BD8}" type="sibTrans" cxnId="{9771E6F4-9380-45D6-89AA-ACDB140CDA21}">
      <dgm:prSet/>
      <dgm:spPr/>
      <dgm:t>
        <a:bodyPr/>
        <a:lstStyle/>
        <a:p>
          <a:endParaRPr lang="en-US" b="0" u="none">
            <a:solidFill>
              <a:schemeClr val="bg1"/>
            </a:solidFill>
            <a:latin typeface="Century Gothic"/>
            <a:cs typeface="Century Gothic"/>
          </a:endParaRPr>
        </a:p>
      </dgm:t>
    </dgm:pt>
    <dgm:pt modelId="{5A008BDB-3E56-F54F-9A3E-C9900DF56B0E}">
      <dgm:prSet phldrT="[Text]"/>
      <dgm:spPr>
        <a:solidFill>
          <a:srgbClr val="004065"/>
        </a:solidFill>
        <a:ln>
          <a:noFill/>
        </a:ln>
      </dgm:spPr>
      <dgm:t>
        <a:bodyPr/>
        <a:lstStyle/>
        <a:p>
          <a:r>
            <a:rPr lang="en-US" b="0" u="none" dirty="0">
              <a:solidFill>
                <a:schemeClr val="bg1"/>
              </a:solidFill>
              <a:latin typeface="+mn-lt"/>
              <a:cs typeface="Century Gothic"/>
            </a:rPr>
            <a:t>Mass Print Media: Newspapers and magazines</a:t>
          </a:r>
        </a:p>
      </dgm:t>
    </dgm:pt>
    <dgm:pt modelId="{A2D10D87-E90B-EE42-BF83-3AE89AFBE424}" type="parTrans" cxnId="{930715D2-5FA3-1848-A015-35127EDEBEAC}">
      <dgm:prSet/>
      <dgm:spPr/>
      <dgm:t>
        <a:bodyPr/>
        <a:lstStyle/>
        <a:p>
          <a:endParaRPr lang="en-US" b="0" u="none">
            <a:solidFill>
              <a:schemeClr val="bg1"/>
            </a:solidFill>
            <a:latin typeface="Century Gothic"/>
            <a:cs typeface="Century Gothic"/>
          </a:endParaRPr>
        </a:p>
      </dgm:t>
    </dgm:pt>
    <dgm:pt modelId="{72A3E4BE-0489-744E-AB8C-D33DDEBF1B87}" type="sibTrans" cxnId="{930715D2-5FA3-1848-A015-35127EDEBEAC}">
      <dgm:prSet/>
      <dgm:spPr/>
      <dgm:t>
        <a:bodyPr/>
        <a:lstStyle/>
        <a:p>
          <a:endParaRPr lang="en-US" b="0" u="none">
            <a:solidFill>
              <a:schemeClr val="bg1"/>
            </a:solidFill>
            <a:latin typeface="Century Gothic"/>
            <a:cs typeface="Century Gothic"/>
          </a:endParaRPr>
        </a:p>
      </dgm:t>
    </dgm:pt>
    <dgm:pt modelId="{B7F84596-2357-BF4F-B939-E8A805210415}">
      <dgm:prSet phldrT="[Text]"/>
      <dgm:spPr>
        <a:solidFill>
          <a:srgbClr val="0096D6">
            <a:alpha val="90000"/>
          </a:srgbClr>
        </a:solidFill>
        <a:ln>
          <a:noFill/>
        </a:ln>
      </dgm:spPr>
      <dgm:t>
        <a:bodyPr/>
        <a:lstStyle/>
        <a:p>
          <a:r>
            <a:rPr lang="en-US" b="0" u="none" dirty="0">
              <a:solidFill>
                <a:schemeClr val="bg1"/>
              </a:solidFill>
              <a:latin typeface="+mn-lt"/>
              <a:cs typeface="Century Gothic"/>
            </a:rPr>
            <a:t>Best used when the objective is political or policy change. May be best for media </a:t>
          </a:r>
          <a:r>
            <a:rPr lang="en-US" b="0" u="none">
              <a:solidFill>
                <a:schemeClr val="bg1"/>
              </a:solidFill>
              <a:latin typeface="+mn-lt"/>
              <a:cs typeface="Century Gothic"/>
            </a:rPr>
            <a:t>advocacy efforts</a:t>
          </a:r>
          <a:endParaRPr lang="en-US" b="0" u="none" dirty="0">
            <a:solidFill>
              <a:schemeClr val="bg1"/>
            </a:solidFill>
            <a:latin typeface="+mn-lt"/>
            <a:cs typeface="Century Gothic"/>
          </a:endParaRPr>
        </a:p>
      </dgm:t>
    </dgm:pt>
    <dgm:pt modelId="{E45CFF2B-185B-AF4F-B5EF-C68532DCA92B}" type="parTrans" cxnId="{D9F2DF16-EBFC-E846-AE92-A8B9E1F38C31}">
      <dgm:prSet/>
      <dgm:spPr/>
      <dgm:t>
        <a:bodyPr/>
        <a:lstStyle/>
        <a:p>
          <a:endParaRPr lang="en-US" b="0" u="none">
            <a:solidFill>
              <a:schemeClr val="bg1"/>
            </a:solidFill>
            <a:latin typeface="Century Gothic"/>
            <a:cs typeface="Century Gothic"/>
          </a:endParaRPr>
        </a:p>
      </dgm:t>
    </dgm:pt>
    <dgm:pt modelId="{29149C40-3F38-0A49-BC30-B1B02B4EEA0B}" type="sibTrans" cxnId="{D9F2DF16-EBFC-E846-AE92-A8B9E1F38C31}">
      <dgm:prSet/>
      <dgm:spPr/>
      <dgm:t>
        <a:bodyPr/>
        <a:lstStyle/>
        <a:p>
          <a:endParaRPr lang="en-US" b="0" u="none">
            <a:solidFill>
              <a:schemeClr val="bg1"/>
            </a:solidFill>
            <a:latin typeface="Century Gothic"/>
            <a:cs typeface="Century Gothic"/>
          </a:endParaRPr>
        </a:p>
      </dgm:t>
    </dgm:pt>
    <dgm:pt modelId="{0CD65863-C0E4-CB49-A005-7619CB09DE32}">
      <dgm:prSet phldrT="[Text]"/>
      <dgm:spPr>
        <a:solidFill>
          <a:srgbClr val="004065"/>
        </a:solidFill>
        <a:ln>
          <a:noFill/>
        </a:ln>
      </dgm:spPr>
      <dgm:t>
        <a:bodyPr/>
        <a:lstStyle/>
        <a:p>
          <a:r>
            <a:rPr lang="en-US" b="0" u="none" dirty="0">
              <a:solidFill>
                <a:schemeClr val="bg1"/>
              </a:solidFill>
              <a:latin typeface="+mn-lt"/>
              <a:cs typeface="Century Gothic"/>
            </a:rPr>
            <a:t>Mass Audiovisual Media: Radio, TV</a:t>
          </a:r>
        </a:p>
      </dgm:t>
    </dgm:pt>
    <dgm:pt modelId="{34427A22-7429-CF43-8A46-A724D124F012}" type="parTrans" cxnId="{3CF62559-21B9-0B48-B661-56E49FA76D57}">
      <dgm:prSet/>
      <dgm:spPr/>
      <dgm:t>
        <a:bodyPr/>
        <a:lstStyle/>
        <a:p>
          <a:endParaRPr lang="en-US" b="0" u="none">
            <a:solidFill>
              <a:schemeClr val="bg1"/>
            </a:solidFill>
            <a:latin typeface="Century Gothic"/>
            <a:cs typeface="Century Gothic"/>
          </a:endParaRPr>
        </a:p>
      </dgm:t>
    </dgm:pt>
    <dgm:pt modelId="{F0353298-D747-4341-850F-0ADEED34FF3B}" type="sibTrans" cxnId="{3CF62559-21B9-0B48-B661-56E49FA76D57}">
      <dgm:prSet/>
      <dgm:spPr/>
      <dgm:t>
        <a:bodyPr/>
        <a:lstStyle/>
        <a:p>
          <a:endParaRPr lang="en-US" b="0" u="none">
            <a:solidFill>
              <a:schemeClr val="bg1"/>
            </a:solidFill>
            <a:latin typeface="Century Gothic"/>
            <a:cs typeface="Century Gothic"/>
          </a:endParaRPr>
        </a:p>
      </dgm:t>
    </dgm:pt>
    <dgm:pt modelId="{367EDE1E-D784-2C44-8601-EBE65768051D}">
      <dgm:prSet/>
      <dgm:spPr>
        <a:solidFill>
          <a:srgbClr val="004065"/>
        </a:solidFill>
      </dgm:spPr>
      <dgm:t>
        <a:bodyPr/>
        <a:lstStyle/>
        <a:p>
          <a:r>
            <a:rPr lang="en-US" b="0" u="none">
              <a:solidFill>
                <a:schemeClr val="bg1"/>
              </a:solidFill>
              <a:latin typeface="+mn-lt"/>
              <a:cs typeface="Century Gothic"/>
            </a:rPr>
            <a:t>Electronic Media: Websites</a:t>
          </a:r>
          <a:endParaRPr lang="en-US" b="0" u="none" dirty="0">
            <a:solidFill>
              <a:schemeClr val="bg1"/>
            </a:solidFill>
            <a:latin typeface="+mn-lt"/>
            <a:cs typeface="Century Gothic"/>
          </a:endParaRPr>
        </a:p>
      </dgm:t>
    </dgm:pt>
    <dgm:pt modelId="{3E104792-124C-7E4C-AC48-02824FA844BB}" type="parTrans" cxnId="{F81FC33E-85B9-D447-939F-5930CBA8D0EC}">
      <dgm:prSet/>
      <dgm:spPr/>
      <dgm:t>
        <a:bodyPr/>
        <a:lstStyle/>
        <a:p>
          <a:endParaRPr lang="en-US" b="0" u="none">
            <a:solidFill>
              <a:schemeClr val="bg1"/>
            </a:solidFill>
            <a:latin typeface="Century Gothic"/>
            <a:cs typeface="Century Gothic"/>
          </a:endParaRPr>
        </a:p>
      </dgm:t>
    </dgm:pt>
    <dgm:pt modelId="{733989F5-566C-7F45-9951-446A2D2D522B}" type="sibTrans" cxnId="{F81FC33E-85B9-D447-939F-5930CBA8D0EC}">
      <dgm:prSet/>
      <dgm:spPr/>
      <dgm:t>
        <a:bodyPr/>
        <a:lstStyle/>
        <a:p>
          <a:endParaRPr lang="en-US" b="0" u="none">
            <a:solidFill>
              <a:schemeClr val="bg1"/>
            </a:solidFill>
            <a:latin typeface="Century Gothic"/>
            <a:cs typeface="Century Gothic"/>
          </a:endParaRPr>
        </a:p>
      </dgm:t>
    </dgm:pt>
    <dgm:pt modelId="{279FE749-7432-7C40-A269-87161CA53142}">
      <dgm:prSet phldrT="[Text]"/>
      <dgm:spPr>
        <a:solidFill>
          <a:srgbClr val="0096D6">
            <a:alpha val="90000"/>
          </a:srgbClr>
        </a:solidFill>
        <a:ln>
          <a:noFill/>
        </a:ln>
      </dgm:spPr>
      <dgm:t>
        <a:bodyPr/>
        <a:lstStyle/>
        <a:p>
          <a:r>
            <a:rPr lang="en-US" b="0" u="none" dirty="0">
              <a:solidFill>
                <a:schemeClr val="bg1"/>
              </a:solidFill>
              <a:latin typeface="+mn-lt"/>
              <a:cs typeface="Century Gothic"/>
            </a:rPr>
            <a:t>Suitable for grabbing and maintaining attention to messages with novel, interesting and emotionally evocative messages that are dynamic</a:t>
          </a:r>
        </a:p>
      </dgm:t>
    </dgm:pt>
    <dgm:pt modelId="{B5A57514-E5A2-A749-9368-A229749AAB2C}" type="parTrans" cxnId="{67F66857-5190-8A43-B322-A70EFCC8B690}">
      <dgm:prSet/>
      <dgm:spPr/>
      <dgm:t>
        <a:bodyPr/>
        <a:lstStyle/>
        <a:p>
          <a:endParaRPr lang="en-US" b="0" u="none">
            <a:solidFill>
              <a:schemeClr val="bg1"/>
            </a:solidFill>
            <a:latin typeface="Century Gothic"/>
            <a:cs typeface="Century Gothic"/>
          </a:endParaRPr>
        </a:p>
      </dgm:t>
    </dgm:pt>
    <dgm:pt modelId="{0FC8571E-1F38-1D42-BE35-BFE9262F1CAC}" type="sibTrans" cxnId="{67F66857-5190-8A43-B322-A70EFCC8B690}">
      <dgm:prSet/>
      <dgm:spPr/>
      <dgm:t>
        <a:bodyPr/>
        <a:lstStyle/>
        <a:p>
          <a:endParaRPr lang="en-US" b="0" u="none">
            <a:solidFill>
              <a:schemeClr val="bg1"/>
            </a:solidFill>
            <a:latin typeface="Century Gothic"/>
            <a:cs typeface="Century Gothic"/>
          </a:endParaRPr>
        </a:p>
      </dgm:t>
    </dgm:pt>
    <dgm:pt modelId="{AA8A3A9D-A64C-304F-A3C8-6FAA809B7F5B}">
      <dgm:prSet/>
      <dgm:spPr>
        <a:solidFill>
          <a:srgbClr val="0096D6">
            <a:alpha val="90000"/>
          </a:srgbClr>
        </a:solidFill>
      </dgm:spPr>
      <dgm:t>
        <a:bodyPr/>
        <a:lstStyle/>
        <a:p>
          <a:r>
            <a:rPr lang="en-US" b="0" u="none" dirty="0">
              <a:solidFill>
                <a:schemeClr val="bg1"/>
              </a:solidFill>
              <a:latin typeface="+mn-lt"/>
              <a:cs typeface="Century Gothic"/>
            </a:rPr>
            <a:t>Used to communicate simple and complex messages, provide stories and facts, archive past and present campaign materials, present reports on effectiveness of the program, provide contact information for campaign staff and more   </a:t>
          </a:r>
        </a:p>
      </dgm:t>
    </dgm:pt>
    <dgm:pt modelId="{D73197B8-945C-7448-966A-C1E8F9378A9E}" type="parTrans" cxnId="{62603420-EFE6-3C43-BBB5-C51A64F42C89}">
      <dgm:prSet/>
      <dgm:spPr/>
      <dgm:t>
        <a:bodyPr/>
        <a:lstStyle/>
        <a:p>
          <a:endParaRPr lang="en-US" b="0" u="none">
            <a:solidFill>
              <a:schemeClr val="bg1"/>
            </a:solidFill>
            <a:latin typeface="Century Gothic"/>
            <a:cs typeface="Century Gothic"/>
          </a:endParaRPr>
        </a:p>
      </dgm:t>
    </dgm:pt>
    <dgm:pt modelId="{9D75DCB3-19C4-604A-867D-1618AF0A3324}" type="sibTrans" cxnId="{62603420-EFE6-3C43-BBB5-C51A64F42C89}">
      <dgm:prSet/>
      <dgm:spPr/>
      <dgm:t>
        <a:bodyPr/>
        <a:lstStyle/>
        <a:p>
          <a:endParaRPr lang="en-US" b="0" u="none">
            <a:solidFill>
              <a:schemeClr val="bg1"/>
            </a:solidFill>
            <a:latin typeface="Century Gothic"/>
            <a:cs typeface="Century Gothic"/>
          </a:endParaRPr>
        </a:p>
      </dgm:t>
    </dgm:pt>
    <dgm:pt modelId="{0267C630-7BD4-4927-B882-7E579656BD20}" type="pres">
      <dgm:prSet presAssocID="{FE74F595-A49B-40C2-8B27-4FE3E0CD8196}" presName="Name0" presStyleCnt="0">
        <dgm:presLayoutVars>
          <dgm:dir/>
          <dgm:animLvl val="lvl"/>
          <dgm:resizeHandles val="exact"/>
        </dgm:presLayoutVars>
      </dgm:prSet>
      <dgm:spPr/>
    </dgm:pt>
    <dgm:pt modelId="{5BAC01AD-39E7-45F9-A206-5516DB288CFD}" type="pres">
      <dgm:prSet presAssocID="{8FEF928B-2B0B-485F-BB55-21CAA7E90DAD}" presName="vertFlow" presStyleCnt="0"/>
      <dgm:spPr/>
    </dgm:pt>
    <dgm:pt modelId="{6C48B5B9-ECF2-4D1F-9B8B-1098E83D92C3}" type="pres">
      <dgm:prSet presAssocID="{8FEF928B-2B0B-485F-BB55-21CAA7E90DAD}" presName="header" presStyleLbl="node1" presStyleIdx="0" presStyleCnt="5" custScaleY="283094"/>
      <dgm:spPr/>
    </dgm:pt>
    <dgm:pt modelId="{94B1D6C8-5117-4F2B-AA0C-554D7C0711B7}" type="pres">
      <dgm:prSet presAssocID="{C5C02652-CD49-4087-8418-41305D3D9B65}" presName="parTrans" presStyleLbl="sibTrans2D1" presStyleIdx="0" presStyleCnt="5"/>
      <dgm:spPr/>
    </dgm:pt>
    <dgm:pt modelId="{FD4763D1-0969-4519-B8F6-1F06857DE6E9}" type="pres">
      <dgm:prSet presAssocID="{152A8ADF-F9F1-49DB-A688-C57EFF616C3F}" presName="child" presStyleLbl="alignAccFollowNode1" presStyleIdx="0" presStyleCnt="5" custScaleY="1023295">
        <dgm:presLayoutVars>
          <dgm:chMax val="0"/>
          <dgm:bulletEnabled val="1"/>
        </dgm:presLayoutVars>
      </dgm:prSet>
      <dgm:spPr/>
    </dgm:pt>
    <dgm:pt modelId="{019C3E44-196C-459B-95A6-09CAE3AE9928}" type="pres">
      <dgm:prSet presAssocID="{8FEF928B-2B0B-485F-BB55-21CAA7E90DAD}" presName="hSp" presStyleCnt="0"/>
      <dgm:spPr/>
    </dgm:pt>
    <dgm:pt modelId="{6B63E5AE-5799-44AE-B1BB-B1B79E22A4B7}" type="pres">
      <dgm:prSet presAssocID="{A0F9A55E-D876-4788-922E-087BDDA5A75F}" presName="vertFlow" presStyleCnt="0"/>
      <dgm:spPr/>
    </dgm:pt>
    <dgm:pt modelId="{1D80AF75-F7CF-4A40-810D-DD10930DCA18}" type="pres">
      <dgm:prSet presAssocID="{A0F9A55E-D876-4788-922E-087BDDA5A75F}" presName="header" presStyleLbl="node1" presStyleIdx="1" presStyleCnt="5" custScaleY="283094"/>
      <dgm:spPr/>
    </dgm:pt>
    <dgm:pt modelId="{462C3742-1A4C-415A-BF84-1A413AA87177}" type="pres">
      <dgm:prSet presAssocID="{CA1FC23E-D635-4158-AD06-8E92DF1AE815}" presName="parTrans" presStyleLbl="sibTrans2D1" presStyleIdx="1" presStyleCnt="5"/>
      <dgm:spPr/>
    </dgm:pt>
    <dgm:pt modelId="{CA2A2F07-2A0B-4CA9-865B-B39CA9F14809}" type="pres">
      <dgm:prSet presAssocID="{C3942144-3C71-4F6A-BF08-32EE7F636122}" presName="child" presStyleLbl="alignAccFollowNode1" presStyleIdx="1" presStyleCnt="5" custScaleY="1023295">
        <dgm:presLayoutVars>
          <dgm:chMax val="0"/>
          <dgm:bulletEnabled val="1"/>
        </dgm:presLayoutVars>
      </dgm:prSet>
      <dgm:spPr/>
    </dgm:pt>
    <dgm:pt modelId="{CAD3276C-7FC7-944F-8BC0-E42C3CE21CA6}" type="pres">
      <dgm:prSet presAssocID="{A0F9A55E-D876-4788-922E-087BDDA5A75F}" presName="hSp" presStyleCnt="0"/>
      <dgm:spPr/>
    </dgm:pt>
    <dgm:pt modelId="{F9B18091-03D7-1747-8200-E037E8F2884D}" type="pres">
      <dgm:prSet presAssocID="{5A008BDB-3E56-F54F-9A3E-C9900DF56B0E}" presName="vertFlow" presStyleCnt="0"/>
      <dgm:spPr/>
    </dgm:pt>
    <dgm:pt modelId="{E36E3222-48F1-AD45-AB27-9FDF2137C67A}" type="pres">
      <dgm:prSet presAssocID="{5A008BDB-3E56-F54F-9A3E-C9900DF56B0E}" presName="header" presStyleLbl="node1" presStyleIdx="2" presStyleCnt="5" custScaleY="283094"/>
      <dgm:spPr/>
    </dgm:pt>
    <dgm:pt modelId="{EAA969D8-3A7F-0C4A-A97C-A2B92C9182DD}" type="pres">
      <dgm:prSet presAssocID="{E45CFF2B-185B-AF4F-B5EF-C68532DCA92B}" presName="parTrans" presStyleLbl="sibTrans2D1" presStyleIdx="2" presStyleCnt="5"/>
      <dgm:spPr/>
    </dgm:pt>
    <dgm:pt modelId="{617E36E7-E9A8-8546-A2D5-56C86F32CD46}" type="pres">
      <dgm:prSet presAssocID="{B7F84596-2357-BF4F-B939-E8A805210415}" presName="child" presStyleLbl="alignAccFollowNode1" presStyleIdx="2" presStyleCnt="5" custScaleY="996429">
        <dgm:presLayoutVars>
          <dgm:chMax val="0"/>
          <dgm:bulletEnabled val="1"/>
        </dgm:presLayoutVars>
      </dgm:prSet>
      <dgm:spPr/>
    </dgm:pt>
    <dgm:pt modelId="{9CDDE472-D077-494A-A116-60BB42914E7E}" type="pres">
      <dgm:prSet presAssocID="{5A008BDB-3E56-F54F-9A3E-C9900DF56B0E}" presName="hSp" presStyleCnt="0"/>
      <dgm:spPr/>
    </dgm:pt>
    <dgm:pt modelId="{0AD6823B-C07E-5A4D-A4F4-2DD55591F366}" type="pres">
      <dgm:prSet presAssocID="{0CD65863-C0E4-CB49-A005-7619CB09DE32}" presName="vertFlow" presStyleCnt="0"/>
      <dgm:spPr/>
    </dgm:pt>
    <dgm:pt modelId="{08A6D9A8-31B5-7B4B-ABD5-3D93C3818A38}" type="pres">
      <dgm:prSet presAssocID="{0CD65863-C0E4-CB49-A005-7619CB09DE32}" presName="header" presStyleLbl="node1" presStyleIdx="3" presStyleCnt="5" custScaleY="283094"/>
      <dgm:spPr/>
    </dgm:pt>
    <dgm:pt modelId="{2CE460D9-035C-BF46-A6BC-6280E29F8308}" type="pres">
      <dgm:prSet presAssocID="{B5A57514-E5A2-A749-9368-A229749AAB2C}" presName="parTrans" presStyleLbl="sibTrans2D1" presStyleIdx="3" presStyleCnt="5"/>
      <dgm:spPr/>
    </dgm:pt>
    <dgm:pt modelId="{605656C3-0A26-D24A-9EBA-BFFE2F148A84}" type="pres">
      <dgm:prSet presAssocID="{279FE749-7432-7C40-A269-87161CA53142}" presName="child" presStyleLbl="alignAccFollowNode1" presStyleIdx="3" presStyleCnt="5" custScaleY="996429">
        <dgm:presLayoutVars>
          <dgm:chMax val="0"/>
          <dgm:bulletEnabled val="1"/>
        </dgm:presLayoutVars>
      </dgm:prSet>
      <dgm:spPr/>
    </dgm:pt>
    <dgm:pt modelId="{AFBDC665-52F6-1543-8634-775A9809A627}" type="pres">
      <dgm:prSet presAssocID="{0CD65863-C0E4-CB49-A005-7619CB09DE32}" presName="hSp" presStyleCnt="0"/>
      <dgm:spPr/>
    </dgm:pt>
    <dgm:pt modelId="{1118ADB7-269D-5444-83FB-C0C9B740BD32}" type="pres">
      <dgm:prSet presAssocID="{367EDE1E-D784-2C44-8601-EBE65768051D}" presName="vertFlow" presStyleCnt="0"/>
      <dgm:spPr/>
    </dgm:pt>
    <dgm:pt modelId="{E63A3EB6-FCE3-8B45-A2FE-38277255159C}" type="pres">
      <dgm:prSet presAssocID="{367EDE1E-D784-2C44-8601-EBE65768051D}" presName="header" presStyleLbl="node1" presStyleIdx="4" presStyleCnt="5" custScaleY="283094"/>
      <dgm:spPr/>
    </dgm:pt>
    <dgm:pt modelId="{995C5877-1942-3047-A8D9-38FEB02C6699}" type="pres">
      <dgm:prSet presAssocID="{D73197B8-945C-7448-966A-C1E8F9378A9E}" presName="parTrans" presStyleLbl="sibTrans2D1" presStyleIdx="4" presStyleCnt="5"/>
      <dgm:spPr/>
    </dgm:pt>
    <dgm:pt modelId="{C0F56243-4B46-1344-9381-2635541E52C5}" type="pres">
      <dgm:prSet presAssocID="{AA8A3A9D-A64C-304F-A3C8-6FAA809B7F5B}" presName="child" presStyleLbl="alignAccFollowNode1" presStyleIdx="4" presStyleCnt="5" custScaleY="997803">
        <dgm:presLayoutVars>
          <dgm:chMax val="0"/>
          <dgm:bulletEnabled val="1"/>
        </dgm:presLayoutVars>
      </dgm:prSet>
      <dgm:spPr/>
    </dgm:pt>
  </dgm:ptLst>
  <dgm:cxnLst>
    <dgm:cxn modelId="{D9F2DF16-EBFC-E846-AE92-A8B9E1F38C31}" srcId="{5A008BDB-3E56-F54F-9A3E-C9900DF56B0E}" destId="{B7F84596-2357-BF4F-B939-E8A805210415}" srcOrd="0" destOrd="0" parTransId="{E45CFF2B-185B-AF4F-B5EF-C68532DCA92B}" sibTransId="{29149C40-3F38-0A49-BC30-B1B02B4EEA0B}"/>
    <dgm:cxn modelId="{9B70051B-18FA-49FA-A29C-A62D8236716C}" srcId="{FE74F595-A49B-40C2-8B27-4FE3E0CD8196}" destId="{A0F9A55E-D876-4788-922E-087BDDA5A75F}" srcOrd="1" destOrd="0" parTransId="{35852A01-FA7A-40CA-8855-A82454308281}" sibTransId="{296BECF6-7DCF-4B94-8A8B-9B84F2AE8590}"/>
    <dgm:cxn modelId="{62603420-EFE6-3C43-BBB5-C51A64F42C89}" srcId="{367EDE1E-D784-2C44-8601-EBE65768051D}" destId="{AA8A3A9D-A64C-304F-A3C8-6FAA809B7F5B}" srcOrd="0" destOrd="0" parTransId="{D73197B8-945C-7448-966A-C1E8F9378A9E}" sibTransId="{9D75DCB3-19C4-604A-867D-1618AF0A3324}"/>
    <dgm:cxn modelId="{DAA99326-A330-3448-89AA-98156F87F5E3}" type="presOf" srcId="{A0F9A55E-D876-4788-922E-087BDDA5A75F}" destId="{1D80AF75-F7CF-4A40-810D-DD10930DCA18}" srcOrd="0" destOrd="0" presId="urn:microsoft.com/office/officeart/2005/8/layout/lProcess1"/>
    <dgm:cxn modelId="{830A222A-C189-E744-B120-8C9E23F13162}" type="presOf" srcId="{C5C02652-CD49-4087-8418-41305D3D9B65}" destId="{94B1D6C8-5117-4F2B-AA0C-554D7C0711B7}" srcOrd="0" destOrd="0" presId="urn:microsoft.com/office/officeart/2005/8/layout/lProcess1"/>
    <dgm:cxn modelId="{7E6E8732-7322-B541-9C99-967FD5F0B462}" type="presOf" srcId="{E45CFF2B-185B-AF4F-B5EF-C68532DCA92B}" destId="{EAA969D8-3A7F-0C4A-A97C-A2B92C9182DD}" srcOrd="0" destOrd="0" presId="urn:microsoft.com/office/officeart/2005/8/layout/lProcess1"/>
    <dgm:cxn modelId="{22C3BB35-3531-4F78-9D76-ED425E1A527D}" srcId="{FE74F595-A49B-40C2-8B27-4FE3E0CD8196}" destId="{8FEF928B-2B0B-485F-BB55-21CAA7E90DAD}" srcOrd="0" destOrd="0" parTransId="{324B15B9-4FA0-46CC-8DD7-85DF206137C2}" sibTransId="{D8C7A337-114B-4A6F-BF66-4509A5A3AF78}"/>
    <dgm:cxn modelId="{93347938-1EC8-7A43-9BB4-BA18DD69583B}" type="presOf" srcId="{367EDE1E-D784-2C44-8601-EBE65768051D}" destId="{E63A3EB6-FCE3-8B45-A2FE-38277255159C}" srcOrd="0" destOrd="0" presId="urn:microsoft.com/office/officeart/2005/8/layout/lProcess1"/>
    <dgm:cxn modelId="{A8CE143A-5322-8F40-BCB4-88A2B33CAE8B}" type="presOf" srcId="{5A008BDB-3E56-F54F-9A3E-C9900DF56B0E}" destId="{E36E3222-48F1-AD45-AB27-9FDF2137C67A}" srcOrd="0" destOrd="0" presId="urn:microsoft.com/office/officeart/2005/8/layout/lProcess1"/>
    <dgm:cxn modelId="{C372DD3C-CF46-E041-A899-9532FE9C911F}" type="presOf" srcId="{B5A57514-E5A2-A749-9368-A229749AAB2C}" destId="{2CE460D9-035C-BF46-A6BC-6280E29F8308}" srcOrd="0" destOrd="0" presId="urn:microsoft.com/office/officeart/2005/8/layout/lProcess1"/>
    <dgm:cxn modelId="{A006033D-10A0-8C4D-972F-D11EB51C5FD4}" type="presOf" srcId="{C3942144-3C71-4F6A-BF08-32EE7F636122}" destId="{CA2A2F07-2A0B-4CA9-865B-B39CA9F14809}" srcOrd="0" destOrd="0" presId="urn:microsoft.com/office/officeart/2005/8/layout/lProcess1"/>
    <dgm:cxn modelId="{F81FC33E-85B9-D447-939F-5930CBA8D0EC}" srcId="{FE74F595-A49B-40C2-8B27-4FE3E0CD8196}" destId="{367EDE1E-D784-2C44-8601-EBE65768051D}" srcOrd="4" destOrd="0" parTransId="{3E104792-124C-7E4C-AC48-02824FA844BB}" sibTransId="{733989F5-566C-7F45-9951-446A2D2D522B}"/>
    <dgm:cxn modelId="{3ED4845E-0AC6-4CD0-8A41-21A504799E67}" srcId="{8FEF928B-2B0B-485F-BB55-21CAA7E90DAD}" destId="{152A8ADF-F9F1-49DB-A688-C57EFF616C3F}" srcOrd="0" destOrd="0" parTransId="{C5C02652-CD49-4087-8418-41305D3D9B65}" sibTransId="{CFFB59D8-AB23-43AF-B9F1-E4EF87C3335E}"/>
    <dgm:cxn modelId="{489D264B-B73D-EB4A-AB9C-2CFDB0CF51BF}" type="presOf" srcId="{8FEF928B-2B0B-485F-BB55-21CAA7E90DAD}" destId="{6C48B5B9-ECF2-4D1F-9B8B-1098E83D92C3}" srcOrd="0" destOrd="0" presId="urn:microsoft.com/office/officeart/2005/8/layout/lProcess1"/>
    <dgm:cxn modelId="{20B30371-7059-2740-A3B0-547CC85AD998}" type="presOf" srcId="{FE74F595-A49B-40C2-8B27-4FE3E0CD8196}" destId="{0267C630-7BD4-4927-B882-7E579656BD20}" srcOrd="0" destOrd="0" presId="urn:microsoft.com/office/officeart/2005/8/layout/lProcess1"/>
    <dgm:cxn modelId="{88064C55-C025-6D4E-A7E7-16F2ACA95F19}" type="presOf" srcId="{D73197B8-945C-7448-966A-C1E8F9378A9E}" destId="{995C5877-1942-3047-A8D9-38FEB02C6699}" srcOrd="0" destOrd="0" presId="urn:microsoft.com/office/officeart/2005/8/layout/lProcess1"/>
    <dgm:cxn modelId="{67F66857-5190-8A43-B322-A70EFCC8B690}" srcId="{0CD65863-C0E4-CB49-A005-7619CB09DE32}" destId="{279FE749-7432-7C40-A269-87161CA53142}" srcOrd="0" destOrd="0" parTransId="{B5A57514-E5A2-A749-9368-A229749AAB2C}" sibTransId="{0FC8571E-1F38-1D42-BE35-BFE9262F1CAC}"/>
    <dgm:cxn modelId="{3CF62559-21B9-0B48-B661-56E49FA76D57}" srcId="{FE74F595-A49B-40C2-8B27-4FE3E0CD8196}" destId="{0CD65863-C0E4-CB49-A005-7619CB09DE32}" srcOrd="3" destOrd="0" parTransId="{34427A22-7429-CF43-8A46-A724D124F012}" sibTransId="{F0353298-D747-4341-850F-0ADEED34FF3B}"/>
    <dgm:cxn modelId="{1E0E3D82-48D3-6A48-9E99-F8B5C55A1224}" type="presOf" srcId="{B7F84596-2357-BF4F-B939-E8A805210415}" destId="{617E36E7-E9A8-8546-A2D5-56C86F32CD46}" srcOrd="0" destOrd="0" presId="urn:microsoft.com/office/officeart/2005/8/layout/lProcess1"/>
    <dgm:cxn modelId="{6645CBB2-4B76-0145-B95B-568CC10E15D6}" type="presOf" srcId="{CA1FC23E-D635-4158-AD06-8E92DF1AE815}" destId="{462C3742-1A4C-415A-BF84-1A413AA87177}" srcOrd="0" destOrd="0" presId="urn:microsoft.com/office/officeart/2005/8/layout/lProcess1"/>
    <dgm:cxn modelId="{27E9D4CD-29F7-1D4F-AFE7-5D63E4C75AA5}" type="presOf" srcId="{0CD65863-C0E4-CB49-A005-7619CB09DE32}" destId="{08A6D9A8-31B5-7B4B-ABD5-3D93C3818A38}" srcOrd="0" destOrd="0" presId="urn:microsoft.com/office/officeart/2005/8/layout/lProcess1"/>
    <dgm:cxn modelId="{930715D2-5FA3-1848-A015-35127EDEBEAC}" srcId="{FE74F595-A49B-40C2-8B27-4FE3E0CD8196}" destId="{5A008BDB-3E56-F54F-9A3E-C9900DF56B0E}" srcOrd="2" destOrd="0" parTransId="{A2D10D87-E90B-EE42-BF83-3AE89AFBE424}" sibTransId="{72A3E4BE-0489-744E-AB8C-D33DDEBF1B87}"/>
    <dgm:cxn modelId="{01A9E1D4-582A-1F43-9790-062B8299B194}" type="presOf" srcId="{279FE749-7432-7C40-A269-87161CA53142}" destId="{605656C3-0A26-D24A-9EBA-BFFE2F148A84}" srcOrd="0" destOrd="0" presId="urn:microsoft.com/office/officeart/2005/8/layout/lProcess1"/>
    <dgm:cxn modelId="{9C7A3DE2-8169-1C4D-93DB-83C36EB2FF1E}" type="presOf" srcId="{AA8A3A9D-A64C-304F-A3C8-6FAA809B7F5B}" destId="{C0F56243-4B46-1344-9381-2635541E52C5}" srcOrd="0" destOrd="0" presId="urn:microsoft.com/office/officeart/2005/8/layout/lProcess1"/>
    <dgm:cxn modelId="{9771E6F4-9380-45D6-89AA-ACDB140CDA21}" srcId="{A0F9A55E-D876-4788-922E-087BDDA5A75F}" destId="{C3942144-3C71-4F6A-BF08-32EE7F636122}" srcOrd="0" destOrd="0" parTransId="{CA1FC23E-D635-4158-AD06-8E92DF1AE815}" sibTransId="{670A6C39-4182-4E7F-BAF0-0A03D7207BD8}"/>
    <dgm:cxn modelId="{9D21A0F6-C9DA-B448-A3FC-874780D9562D}" type="presOf" srcId="{152A8ADF-F9F1-49DB-A688-C57EFF616C3F}" destId="{FD4763D1-0969-4519-B8F6-1F06857DE6E9}" srcOrd="0" destOrd="0" presId="urn:microsoft.com/office/officeart/2005/8/layout/lProcess1"/>
    <dgm:cxn modelId="{72F26FE2-DF9A-5142-969E-0852E118FA02}" type="presParOf" srcId="{0267C630-7BD4-4927-B882-7E579656BD20}" destId="{5BAC01AD-39E7-45F9-A206-5516DB288CFD}" srcOrd="0" destOrd="0" presId="urn:microsoft.com/office/officeart/2005/8/layout/lProcess1"/>
    <dgm:cxn modelId="{32F00603-6490-B04B-AAE8-450A8E79E4C5}" type="presParOf" srcId="{5BAC01AD-39E7-45F9-A206-5516DB288CFD}" destId="{6C48B5B9-ECF2-4D1F-9B8B-1098E83D92C3}" srcOrd="0" destOrd="0" presId="urn:microsoft.com/office/officeart/2005/8/layout/lProcess1"/>
    <dgm:cxn modelId="{21C87772-464B-EE4B-B56D-FEF8554E7564}" type="presParOf" srcId="{5BAC01AD-39E7-45F9-A206-5516DB288CFD}" destId="{94B1D6C8-5117-4F2B-AA0C-554D7C0711B7}" srcOrd="1" destOrd="0" presId="urn:microsoft.com/office/officeart/2005/8/layout/lProcess1"/>
    <dgm:cxn modelId="{4C7DE04C-2E9A-8D40-900D-55DD6610B7CA}" type="presParOf" srcId="{5BAC01AD-39E7-45F9-A206-5516DB288CFD}" destId="{FD4763D1-0969-4519-B8F6-1F06857DE6E9}" srcOrd="2" destOrd="0" presId="urn:microsoft.com/office/officeart/2005/8/layout/lProcess1"/>
    <dgm:cxn modelId="{7DC99444-9BEB-1B45-9424-16415A31ECBB}" type="presParOf" srcId="{0267C630-7BD4-4927-B882-7E579656BD20}" destId="{019C3E44-196C-459B-95A6-09CAE3AE9928}" srcOrd="1" destOrd="0" presId="urn:microsoft.com/office/officeart/2005/8/layout/lProcess1"/>
    <dgm:cxn modelId="{A62977C6-EF2C-954B-9D5F-27FF79C5C66F}" type="presParOf" srcId="{0267C630-7BD4-4927-B882-7E579656BD20}" destId="{6B63E5AE-5799-44AE-B1BB-B1B79E22A4B7}" srcOrd="2" destOrd="0" presId="urn:microsoft.com/office/officeart/2005/8/layout/lProcess1"/>
    <dgm:cxn modelId="{9256EA91-170C-0B48-B2FF-81F0465B07AC}" type="presParOf" srcId="{6B63E5AE-5799-44AE-B1BB-B1B79E22A4B7}" destId="{1D80AF75-F7CF-4A40-810D-DD10930DCA18}" srcOrd="0" destOrd="0" presId="urn:microsoft.com/office/officeart/2005/8/layout/lProcess1"/>
    <dgm:cxn modelId="{870CB1C5-6535-194E-984E-C6F64D8D2831}" type="presParOf" srcId="{6B63E5AE-5799-44AE-B1BB-B1B79E22A4B7}" destId="{462C3742-1A4C-415A-BF84-1A413AA87177}" srcOrd="1" destOrd="0" presId="urn:microsoft.com/office/officeart/2005/8/layout/lProcess1"/>
    <dgm:cxn modelId="{F419055F-DCE3-564E-AB4E-97DD7EBA9574}" type="presParOf" srcId="{6B63E5AE-5799-44AE-B1BB-B1B79E22A4B7}" destId="{CA2A2F07-2A0B-4CA9-865B-B39CA9F14809}" srcOrd="2" destOrd="0" presId="urn:microsoft.com/office/officeart/2005/8/layout/lProcess1"/>
    <dgm:cxn modelId="{1C8575E7-DE55-1B4F-86B4-D3CD9EFBB6D5}" type="presParOf" srcId="{0267C630-7BD4-4927-B882-7E579656BD20}" destId="{CAD3276C-7FC7-944F-8BC0-E42C3CE21CA6}" srcOrd="3" destOrd="0" presId="urn:microsoft.com/office/officeart/2005/8/layout/lProcess1"/>
    <dgm:cxn modelId="{172AF964-A95F-444F-A87A-A6737643207D}" type="presParOf" srcId="{0267C630-7BD4-4927-B882-7E579656BD20}" destId="{F9B18091-03D7-1747-8200-E037E8F2884D}" srcOrd="4" destOrd="0" presId="urn:microsoft.com/office/officeart/2005/8/layout/lProcess1"/>
    <dgm:cxn modelId="{412A0FA6-0D5B-854B-AF82-1685D6360742}" type="presParOf" srcId="{F9B18091-03D7-1747-8200-E037E8F2884D}" destId="{E36E3222-48F1-AD45-AB27-9FDF2137C67A}" srcOrd="0" destOrd="0" presId="urn:microsoft.com/office/officeart/2005/8/layout/lProcess1"/>
    <dgm:cxn modelId="{4112AB6B-6C65-854B-8C0B-907562E873F7}" type="presParOf" srcId="{F9B18091-03D7-1747-8200-E037E8F2884D}" destId="{EAA969D8-3A7F-0C4A-A97C-A2B92C9182DD}" srcOrd="1" destOrd="0" presId="urn:microsoft.com/office/officeart/2005/8/layout/lProcess1"/>
    <dgm:cxn modelId="{AA1D4827-2D86-A045-ABFA-E5F7171CF651}" type="presParOf" srcId="{F9B18091-03D7-1747-8200-E037E8F2884D}" destId="{617E36E7-E9A8-8546-A2D5-56C86F32CD46}" srcOrd="2" destOrd="0" presId="urn:microsoft.com/office/officeart/2005/8/layout/lProcess1"/>
    <dgm:cxn modelId="{49DAA3AE-FB93-4841-AE8A-B405802CD881}" type="presParOf" srcId="{0267C630-7BD4-4927-B882-7E579656BD20}" destId="{9CDDE472-D077-494A-A116-60BB42914E7E}" srcOrd="5" destOrd="0" presId="urn:microsoft.com/office/officeart/2005/8/layout/lProcess1"/>
    <dgm:cxn modelId="{D380F552-DBEF-B04E-9D5A-4540E73835FE}" type="presParOf" srcId="{0267C630-7BD4-4927-B882-7E579656BD20}" destId="{0AD6823B-C07E-5A4D-A4F4-2DD55591F366}" srcOrd="6" destOrd="0" presId="urn:microsoft.com/office/officeart/2005/8/layout/lProcess1"/>
    <dgm:cxn modelId="{CBC48B82-F06A-2C4E-9A27-F9270215241D}" type="presParOf" srcId="{0AD6823B-C07E-5A4D-A4F4-2DD55591F366}" destId="{08A6D9A8-31B5-7B4B-ABD5-3D93C3818A38}" srcOrd="0" destOrd="0" presId="urn:microsoft.com/office/officeart/2005/8/layout/lProcess1"/>
    <dgm:cxn modelId="{E5C2021C-CA94-5C42-90CD-2122296ECD80}" type="presParOf" srcId="{0AD6823B-C07E-5A4D-A4F4-2DD55591F366}" destId="{2CE460D9-035C-BF46-A6BC-6280E29F8308}" srcOrd="1" destOrd="0" presId="urn:microsoft.com/office/officeart/2005/8/layout/lProcess1"/>
    <dgm:cxn modelId="{1A200B64-3295-244A-9A7C-EDE44A9D243B}" type="presParOf" srcId="{0AD6823B-C07E-5A4D-A4F4-2DD55591F366}" destId="{605656C3-0A26-D24A-9EBA-BFFE2F148A84}" srcOrd="2" destOrd="0" presId="urn:microsoft.com/office/officeart/2005/8/layout/lProcess1"/>
    <dgm:cxn modelId="{77AA2816-AEAB-D546-A5F4-3469E92CB9AC}" type="presParOf" srcId="{0267C630-7BD4-4927-B882-7E579656BD20}" destId="{AFBDC665-52F6-1543-8634-775A9809A627}" srcOrd="7" destOrd="0" presId="urn:microsoft.com/office/officeart/2005/8/layout/lProcess1"/>
    <dgm:cxn modelId="{38C6EDC4-39EA-DF4F-8B08-74897C79614E}" type="presParOf" srcId="{0267C630-7BD4-4927-B882-7E579656BD20}" destId="{1118ADB7-269D-5444-83FB-C0C9B740BD32}" srcOrd="8" destOrd="0" presId="urn:microsoft.com/office/officeart/2005/8/layout/lProcess1"/>
    <dgm:cxn modelId="{EB169F7C-7F9F-064E-AA0A-50DAE39CA637}" type="presParOf" srcId="{1118ADB7-269D-5444-83FB-C0C9B740BD32}" destId="{E63A3EB6-FCE3-8B45-A2FE-38277255159C}" srcOrd="0" destOrd="0" presId="urn:microsoft.com/office/officeart/2005/8/layout/lProcess1"/>
    <dgm:cxn modelId="{7BE63FAD-F3DB-FC4A-8441-E778167E0049}" type="presParOf" srcId="{1118ADB7-269D-5444-83FB-C0C9B740BD32}" destId="{995C5877-1942-3047-A8D9-38FEB02C6699}" srcOrd="1" destOrd="0" presId="urn:microsoft.com/office/officeart/2005/8/layout/lProcess1"/>
    <dgm:cxn modelId="{3D3C3753-E7F5-5742-AC7B-1510DFFE79FB}" type="presParOf" srcId="{1118ADB7-269D-5444-83FB-C0C9B740BD32}" destId="{C0F56243-4B46-1344-9381-2635541E52C5}"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9BB06B8B-6F8F-1940-BAD1-C662372D184F}"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1018B703-7A30-BD43-9358-226848885FAB}">
      <dgm:prSet phldrT="[Text]"/>
      <dgm:spPr>
        <a:solidFill>
          <a:srgbClr val="004065"/>
        </a:solidFill>
      </dgm:spPr>
      <dgm:t>
        <a:bodyPr/>
        <a:lstStyle/>
        <a:p>
          <a:r>
            <a:rPr lang="en-US" dirty="0">
              <a:latin typeface="+mn-lt"/>
              <a:cs typeface="Century Gothic"/>
            </a:rPr>
            <a:t>Evidence-based approaches</a:t>
          </a:r>
        </a:p>
      </dgm:t>
    </dgm:pt>
    <dgm:pt modelId="{5ACB7F20-7AFD-9341-A865-3A96F7B004DD}" type="parTrans" cxnId="{C61B52DB-3A61-6946-9D35-EFC5AAD26284}">
      <dgm:prSet/>
      <dgm:spPr/>
      <dgm:t>
        <a:bodyPr/>
        <a:lstStyle/>
        <a:p>
          <a:endParaRPr lang="en-US"/>
        </a:p>
      </dgm:t>
    </dgm:pt>
    <dgm:pt modelId="{0796B3CF-649F-1241-B2DD-A9466AE333AC}" type="sibTrans" cxnId="{C61B52DB-3A61-6946-9D35-EFC5AAD26284}">
      <dgm:prSet/>
      <dgm:spPr/>
      <dgm:t>
        <a:bodyPr/>
        <a:lstStyle/>
        <a:p>
          <a:endParaRPr lang="en-US"/>
        </a:p>
      </dgm:t>
    </dgm:pt>
    <dgm:pt modelId="{5503B82A-E0B9-B74C-B4F6-F2E366AE6ADF}">
      <dgm:prSet phldrT="[Text]"/>
      <dgm:spPr>
        <a:solidFill>
          <a:srgbClr val="0096D6"/>
        </a:solidFill>
      </dgm:spPr>
      <dgm:t>
        <a:bodyPr/>
        <a:lstStyle/>
        <a:p>
          <a:r>
            <a:rPr lang="en-US" dirty="0">
              <a:latin typeface="+mn-lt"/>
              <a:cs typeface="Century Gothic"/>
            </a:rPr>
            <a:t>Goals and objectives</a:t>
          </a:r>
        </a:p>
      </dgm:t>
    </dgm:pt>
    <dgm:pt modelId="{98BF9FB9-1B21-9C42-A525-548F73023E27}" type="parTrans" cxnId="{17AAE88A-F306-7E47-9F75-8490AEF0AE1E}">
      <dgm:prSet/>
      <dgm:spPr/>
      <dgm:t>
        <a:bodyPr/>
        <a:lstStyle/>
        <a:p>
          <a:endParaRPr lang="en-US"/>
        </a:p>
      </dgm:t>
    </dgm:pt>
    <dgm:pt modelId="{0CF7E015-8525-274D-BE7A-619418226E75}" type="sibTrans" cxnId="{17AAE88A-F306-7E47-9F75-8490AEF0AE1E}">
      <dgm:prSet/>
      <dgm:spPr/>
      <dgm:t>
        <a:bodyPr/>
        <a:lstStyle/>
        <a:p>
          <a:endParaRPr lang="en-US"/>
        </a:p>
      </dgm:t>
    </dgm:pt>
    <dgm:pt modelId="{AFE25B22-DF06-1F43-A994-BDCA368B441F}">
      <dgm:prSet phldrT="[Text]"/>
      <dgm:spPr>
        <a:solidFill>
          <a:srgbClr val="0096D6"/>
        </a:solidFill>
      </dgm:spPr>
      <dgm:t>
        <a:bodyPr/>
        <a:lstStyle/>
        <a:p>
          <a:r>
            <a:rPr lang="en-US" dirty="0">
              <a:latin typeface="+mn-lt"/>
              <a:cs typeface="Century Gothic"/>
            </a:rPr>
            <a:t>Determinants of focus</a:t>
          </a:r>
        </a:p>
      </dgm:t>
    </dgm:pt>
    <dgm:pt modelId="{884507F6-F05D-6B4E-9126-21D397D26B00}" type="parTrans" cxnId="{42367F83-367C-0A42-A21B-F85E07203ADA}">
      <dgm:prSet/>
      <dgm:spPr/>
      <dgm:t>
        <a:bodyPr/>
        <a:lstStyle/>
        <a:p>
          <a:endParaRPr lang="en-US"/>
        </a:p>
      </dgm:t>
    </dgm:pt>
    <dgm:pt modelId="{CCBA6469-4771-1745-B79B-5A51E3ACE8B1}" type="sibTrans" cxnId="{42367F83-367C-0A42-A21B-F85E07203ADA}">
      <dgm:prSet/>
      <dgm:spPr/>
      <dgm:t>
        <a:bodyPr/>
        <a:lstStyle/>
        <a:p>
          <a:endParaRPr lang="en-US"/>
        </a:p>
      </dgm:t>
    </dgm:pt>
    <dgm:pt modelId="{71298532-D503-CE49-8B55-15D7E4A1165E}">
      <dgm:prSet phldrT="[Text]"/>
      <dgm:spPr>
        <a:solidFill>
          <a:srgbClr val="0096D6"/>
        </a:solidFill>
      </dgm:spPr>
      <dgm:t>
        <a:bodyPr/>
        <a:lstStyle/>
        <a:p>
          <a:r>
            <a:rPr lang="en-US" dirty="0">
              <a:latin typeface="+mn-lt"/>
              <a:cs typeface="Century Gothic"/>
            </a:rPr>
            <a:t>Delivery method</a:t>
          </a:r>
        </a:p>
      </dgm:t>
    </dgm:pt>
    <dgm:pt modelId="{7B16DA4B-434E-CC4A-9992-8E2AF0B3FD29}" type="parTrans" cxnId="{746DED0F-EDB8-B547-9530-3199B1AFCDEB}">
      <dgm:prSet/>
      <dgm:spPr/>
      <dgm:t>
        <a:bodyPr/>
        <a:lstStyle/>
        <a:p>
          <a:endParaRPr lang="en-US"/>
        </a:p>
      </dgm:t>
    </dgm:pt>
    <dgm:pt modelId="{91D8C990-1385-7C45-BD97-2C372A04DB67}" type="sibTrans" cxnId="{746DED0F-EDB8-B547-9530-3199B1AFCDEB}">
      <dgm:prSet/>
      <dgm:spPr/>
      <dgm:t>
        <a:bodyPr/>
        <a:lstStyle/>
        <a:p>
          <a:endParaRPr lang="en-US"/>
        </a:p>
      </dgm:t>
    </dgm:pt>
    <dgm:pt modelId="{7DEDEA7D-C376-4741-A03A-0AE97FDE5D2A}">
      <dgm:prSet phldrT="[Text]"/>
      <dgm:spPr>
        <a:solidFill>
          <a:srgbClr val="0096D6"/>
        </a:solidFill>
      </dgm:spPr>
      <dgm:t>
        <a:bodyPr/>
        <a:lstStyle/>
        <a:p>
          <a:r>
            <a:rPr lang="en-US" dirty="0">
              <a:latin typeface="+mn-lt"/>
              <a:cs typeface="Century Gothic"/>
            </a:rPr>
            <a:t>Characteristics of population</a:t>
          </a:r>
        </a:p>
      </dgm:t>
    </dgm:pt>
    <dgm:pt modelId="{0E658A19-D66B-E84C-9CB5-8F5612483E22}" type="parTrans" cxnId="{7E60194A-F694-5D49-A351-4596E801BF51}">
      <dgm:prSet/>
      <dgm:spPr/>
      <dgm:t>
        <a:bodyPr/>
        <a:lstStyle/>
        <a:p>
          <a:endParaRPr lang="en-US"/>
        </a:p>
      </dgm:t>
    </dgm:pt>
    <dgm:pt modelId="{7206FCB4-6830-E14B-8074-2B1F4AA947FE}" type="sibTrans" cxnId="{7E60194A-F694-5D49-A351-4596E801BF51}">
      <dgm:prSet/>
      <dgm:spPr/>
      <dgm:t>
        <a:bodyPr/>
        <a:lstStyle/>
        <a:p>
          <a:endParaRPr lang="en-US"/>
        </a:p>
      </dgm:t>
    </dgm:pt>
    <dgm:pt modelId="{A9122A6F-C197-654B-B280-0305E8113B15}">
      <dgm:prSet phldrT="[Text]"/>
      <dgm:spPr>
        <a:solidFill>
          <a:srgbClr val="0096D6"/>
        </a:solidFill>
      </dgm:spPr>
      <dgm:t>
        <a:bodyPr/>
        <a:lstStyle/>
        <a:p>
          <a:r>
            <a:rPr lang="en-US" dirty="0">
              <a:latin typeface="+mn-lt"/>
              <a:cs typeface="Century Gothic"/>
            </a:rPr>
            <a:t>Organizational and community context (resources, capacity)</a:t>
          </a:r>
        </a:p>
      </dgm:t>
    </dgm:pt>
    <dgm:pt modelId="{51188A46-0BA5-344C-8C80-2A07A2FEC38E}" type="parTrans" cxnId="{1FB976B0-A0E3-E84D-B7C2-B6693546C01F}">
      <dgm:prSet/>
      <dgm:spPr/>
      <dgm:t>
        <a:bodyPr/>
        <a:lstStyle/>
        <a:p>
          <a:endParaRPr lang="en-US"/>
        </a:p>
      </dgm:t>
    </dgm:pt>
    <dgm:pt modelId="{C5E8A679-6342-224D-8818-07A483B2C3D1}" type="sibTrans" cxnId="{1FB976B0-A0E3-E84D-B7C2-B6693546C01F}">
      <dgm:prSet/>
      <dgm:spPr/>
      <dgm:t>
        <a:bodyPr/>
        <a:lstStyle/>
        <a:p>
          <a:endParaRPr lang="en-US"/>
        </a:p>
      </dgm:t>
    </dgm:pt>
    <dgm:pt modelId="{D00244D8-BB3E-F44A-B21C-ABA93E43C4E3}" type="pres">
      <dgm:prSet presAssocID="{9BB06B8B-6F8F-1940-BAD1-C662372D184F}" presName="cycle" presStyleCnt="0">
        <dgm:presLayoutVars>
          <dgm:chMax val="1"/>
          <dgm:dir/>
          <dgm:animLvl val="ctr"/>
          <dgm:resizeHandles val="exact"/>
        </dgm:presLayoutVars>
      </dgm:prSet>
      <dgm:spPr/>
    </dgm:pt>
    <dgm:pt modelId="{5C85E2C6-47D6-FE4B-A25C-A083F31A5EA0}" type="pres">
      <dgm:prSet presAssocID="{1018B703-7A30-BD43-9358-226848885FAB}" presName="centerShape" presStyleLbl="node0" presStyleIdx="0" presStyleCnt="1"/>
      <dgm:spPr/>
    </dgm:pt>
    <dgm:pt modelId="{ECE6828B-4C9F-254D-8A05-9C143B5C6BC7}" type="pres">
      <dgm:prSet presAssocID="{98BF9FB9-1B21-9C42-A525-548F73023E27}" presName="parTrans" presStyleLbl="bgSibTrans2D1" presStyleIdx="0" presStyleCnt="5"/>
      <dgm:spPr/>
    </dgm:pt>
    <dgm:pt modelId="{36E4C430-7F85-454A-8CB3-F490E1D2EBC8}" type="pres">
      <dgm:prSet presAssocID="{5503B82A-E0B9-B74C-B4F6-F2E366AE6ADF}" presName="node" presStyleLbl="node1" presStyleIdx="0" presStyleCnt="5">
        <dgm:presLayoutVars>
          <dgm:bulletEnabled val="1"/>
        </dgm:presLayoutVars>
      </dgm:prSet>
      <dgm:spPr/>
    </dgm:pt>
    <dgm:pt modelId="{1508082A-A9E1-764D-8F83-A3D5FCF24749}" type="pres">
      <dgm:prSet presAssocID="{884507F6-F05D-6B4E-9126-21D397D26B00}" presName="parTrans" presStyleLbl="bgSibTrans2D1" presStyleIdx="1" presStyleCnt="5"/>
      <dgm:spPr/>
    </dgm:pt>
    <dgm:pt modelId="{FFC2E408-1D92-724D-9862-216B449DCE14}" type="pres">
      <dgm:prSet presAssocID="{AFE25B22-DF06-1F43-A994-BDCA368B441F}" presName="node" presStyleLbl="node1" presStyleIdx="1" presStyleCnt="5">
        <dgm:presLayoutVars>
          <dgm:bulletEnabled val="1"/>
        </dgm:presLayoutVars>
      </dgm:prSet>
      <dgm:spPr/>
    </dgm:pt>
    <dgm:pt modelId="{78C59A49-7946-3B4D-B65E-3FC4A15C3A77}" type="pres">
      <dgm:prSet presAssocID="{7B16DA4B-434E-CC4A-9992-8E2AF0B3FD29}" presName="parTrans" presStyleLbl="bgSibTrans2D1" presStyleIdx="2" presStyleCnt="5"/>
      <dgm:spPr/>
    </dgm:pt>
    <dgm:pt modelId="{E3DE6CBD-9286-F84E-99F3-311EF6368998}" type="pres">
      <dgm:prSet presAssocID="{71298532-D503-CE49-8B55-15D7E4A1165E}" presName="node" presStyleLbl="node1" presStyleIdx="2" presStyleCnt="5">
        <dgm:presLayoutVars>
          <dgm:bulletEnabled val="1"/>
        </dgm:presLayoutVars>
      </dgm:prSet>
      <dgm:spPr/>
    </dgm:pt>
    <dgm:pt modelId="{37A82767-CDB6-EA4B-93BA-83C45EEF609A}" type="pres">
      <dgm:prSet presAssocID="{0E658A19-D66B-E84C-9CB5-8F5612483E22}" presName="parTrans" presStyleLbl="bgSibTrans2D1" presStyleIdx="3" presStyleCnt="5"/>
      <dgm:spPr/>
    </dgm:pt>
    <dgm:pt modelId="{2196AEB3-242D-8E45-883A-A356FACAD032}" type="pres">
      <dgm:prSet presAssocID="{7DEDEA7D-C376-4741-A03A-0AE97FDE5D2A}" presName="node" presStyleLbl="node1" presStyleIdx="3" presStyleCnt="5">
        <dgm:presLayoutVars>
          <dgm:bulletEnabled val="1"/>
        </dgm:presLayoutVars>
      </dgm:prSet>
      <dgm:spPr/>
    </dgm:pt>
    <dgm:pt modelId="{251F08BF-308F-BF4D-9B6E-0DBF35720C74}" type="pres">
      <dgm:prSet presAssocID="{51188A46-0BA5-344C-8C80-2A07A2FEC38E}" presName="parTrans" presStyleLbl="bgSibTrans2D1" presStyleIdx="4" presStyleCnt="5"/>
      <dgm:spPr/>
    </dgm:pt>
    <dgm:pt modelId="{FBE0D405-4026-5E40-B7F7-5F7B0BD8F4D8}" type="pres">
      <dgm:prSet presAssocID="{A9122A6F-C197-654B-B280-0305E8113B15}" presName="node" presStyleLbl="node1" presStyleIdx="4" presStyleCnt="5">
        <dgm:presLayoutVars>
          <dgm:bulletEnabled val="1"/>
        </dgm:presLayoutVars>
      </dgm:prSet>
      <dgm:spPr/>
    </dgm:pt>
  </dgm:ptLst>
  <dgm:cxnLst>
    <dgm:cxn modelId="{746DED0F-EDB8-B547-9530-3199B1AFCDEB}" srcId="{1018B703-7A30-BD43-9358-226848885FAB}" destId="{71298532-D503-CE49-8B55-15D7E4A1165E}" srcOrd="2" destOrd="0" parTransId="{7B16DA4B-434E-CC4A-9992-8E2AF0B3FD29}" sibTransId="{91D8C990-1385-7C45-BD97-2C372A04DB67}"/>
    <dgm:cxn modelId="{B0F3061C-9EA2-3B43-92F0-17A2938ED64A}" type="presOf" srcId="{7B16DA4B-434E-CC4A-9992-8E2AF0B3FD29}" destId="{78C59A49-7946-3B4D-B65E-3FC4A15C3A77}" srcOrd="0" destOrd="0" presId="urn:microsoft.com/office/officeart/2005/8/layout/radial4"/>
    <dgm:cxn modelId="{6BBA9C2A-D3DB-A946-BE3C-A15CCF8CD9F0}" type="presOf" srcId="{AFE25B22-DF06-1F43-A994-BDCA368B441F}" destId="{FFC2E408-1D92-724D-9862-216B449DCE14}" srcOrd="0" destOrd="0" presId="urn:microsoft.com/office/officeart/2005/8/layout/radial4"/>
    <dgm:cxn modelId="{F536EA3F-E2E5-194F-8A8E-F7E64693DA34}" type="presOf" srcId="{9BB06B8B-6F8F-1940-BAD1-C662372D184F}" destId="{D00244D8-BB3E-F44A-B21C-ABA93E43C4E3}" srcOrd="0" destOrd="0" presId="urn:microsoft.com/office/officeart/2005/8/layout/radial4"/>
    <dgm:cxn modelId="{0F3D8A46-577F-9841-8626-106E59325331}" type="presOf" srcId="{A9122A6F-C197-654B-B280-0305E8113B15}" destId="{FBE0D405-4026-5E40-B7F7-5F7B0BD8F4D8}" srcOrd="0" destOrd="0" presId="urn:microsoft.com/office/officeart/2005/8/layout/radial4"/>
    <dgm:cxn modelId="{7E60194A-F694-5D49-A351-4596E801BF51}" srcId="{1018B703-7A30-BD43-9358-226848885FAB}" destId="{7DEDEA7D-C376-4741-A03A-0AE97FDE5D2A}" srcOrd="3" destOrd="0" parTransId="{0E658A19-D66B-E84C-9CB5-8F5612483E22}" sibTransId="{7206FCB4-6830-E14B-8074-2B1F4AA947FE}"/>
    <dgm:cxn modelId="{42367F83-367C-0A42-A21B-F85E07203ADA}" srcId="{1018B703-7A30-BD43-9358-226848885FAB}" destId="{AFE25B22-DF06-1F43-A994-BDCA368B441F}" srcOrd="1" destOrd="0" parTransId="{884507F6-F05D-6B4E-9126-21D397D26B00}" sibTransId="{CCBA6469-4771-1745-B79B-5A51E3ACE8B1}"/>
    <dgm:cxn modelId="{949C9687-7FBA-F246-ACE3-C76F3BA2C8FD}" type="presOf" srcId="{1018B703-7A30-BD43-9358-226848885FAB}" destId="{5C85E2C6-47D6-FE4B-A25C-A083F31A5EA0}" srcOrd="0" destOrd="0" presId="urn:microsoft.com/office/officeart/2005/8/layout/radial4"/>
    <dgm:cxn modelId="{17AAE88A-F306-7E47-9F75-8490AEF0AE1E}" srcId="{1018B703-7A30-BD43-9358-226848885FAB}" destId="{5503B82A-E0B9-B74C-B4F6-F2E366AE6ADF}" srcOrd="0" destOrd="0" parTransId="{98BF9FB9-1B21-9C42-A525-548F73023E27}" sibTransId="{0CF7E015-8525-274D-BE7A-619418226E75}"/>
    <dgm:cxn modelId="{4A7CA28E-31BC-8E42-9118-F55E817B92B2}" type="presOf" srcId="{0E658A19-D66B-E84C-9CB5-8F5612483E22}" destId="{37A82767-CDB6-EA4B-93BA-83C45EEF609A}" srcOrd="0" destOrd="0" presId="urn:microsoft.com/office/officeart/2005/8/layout/radial4"/>
    <dgm:cxn modelId="{2FA19E94-5C4D-1A45-96EE-83D01FE94340}" type="presOf" srcId="{51188A46-0BA5-344C-8C80-2A07A2FEC38E}" destId="{251F08BF-308F-BF4D-9B6E-0DBF35720C74}" srcOrd="0" destOrd="0" presId="urn:microsoft.com/office/officeart/2005/8/layout/radial4"/>
    <dgm:cxn modelId="{96C604AA-95C6-B34B-B23D-D024BCDE6553}" type="presOf" srcId="{5503B82A-E0B9-B74C-B4F6-F2E366AE6ADF}" destId="{36E4C430-7F85-454A-8CB3-F490E1D2EBC8}" srcOrd="0" destOrd="0" presId="urn:microsoft.com/office/officeart/2005/8/layout/radial4"/>
    <dgm:cxn modelId="{1FB976B0-A0E3-E84D-B7C2-B6693546C01F}" srcId="{1018B703-7A30-BD43-9358-226848885FAB}" destId="{A9122A6F-C197-654B-B280-0305E8113B15}" srcOrd="4" destOrd="0" parTransId="{51188A46-0BA5-344C-8C80-2A07A2FEC38E}" sibTransId="{C5E8A679-6342-224D-8818-07A483B2C3D1}"/>
    <dgm:cxn modelId="{5655FED5-69A5-2646-B3A7-1A0CAA5F71CD}" type="presOf" srcId="{7DEDEA7D-C376-4741-A03A-0AE97FDE5D2A}" destId="{2196AEB3-242D-8E45-883A-A356FACAD032}" srcOrd="0" destOrd="0" presId="urn:microsoft.com/office/officeart/2005/8/layout/radial4"/>
    <dgm:cxn modelId="{C61B52DB-3A61-6946-9D35-EFC5AAD26284}" srcId="{9BB06B8B-6F8F-1940-BAD1-C662372D184F}" destId="{1018B703-7A30-BD43-9358-226848885FAB}" srcOrd="0" destOrd="0" parTransId="{5ACB7F20-7AFD-9341-A865-3A96F7B004DD}" sibTransId="{0796B3CF-649F-1241-B2DD-A9466AE333AC}"/>
    <dgm:cxn modelId="{C6EDA9E3-7FC0-5A42-9BA1-F0979D036672}" type="presOf" srcId="{71298532-D503-CE49-8B55-15D7E4A1165E}" destId="{E3DE6CBD-9286-F84E-99F3-311EF6368998}" srcOrd="0" destOrd="0" presId="urn:microsoft.com/office/officeart/2005/8/layout/radial4"/>
    <dgm:cxn modelId="{F7D41AE8-13AD-E940-9042-BE19197181E6}" type="presOf" srcId="{884507F6-F05D-6B4E-9126-21D397D26B00}" destId="{1508082A-A9E1-764D-8F83-A3D5FCF24749}" srcOrd="0" destOrd="0" presId="urn:microsoft.com/office/officeart/2005/8/layout/radial4"/>
    <dgm:cxn modelId="{ED23CAFF-EE72-7A4F-A684-39E27FF6A507}" type="presOf" srcId="{98BF9FB9-1B21-9C42-A525-548F73023E27}" destId="{ECE6828B-4C9F-254D-8A05-9C143B5C6BC7}" srcOrd="0" destOrd="0" presId="urn:microsoft.com/office/officeart/2005/8/layout/radial4"/>
    <dgm:cxn modelId="{7D1990EF-9A35-6849-9196-A858F423764E}" type="presParOf" srcId="{D00244D8-BB3E-F44A-B21C-ABA93E43C4E3}" destId="{5C85E2C6-47D6-FE4B-A25C-A083F31A5EA0}" srcOrd="0" destOrd="0" presId="urn:microsoft.com/office/officeart/2005/8/layout/radial4"/>
    <dgm:cxn modelId="{6A0323E2-D327-0644-A82F-33F87082D1D7}" type="presParOf" srcId="{D00244D8-BB3E-F44A-B21C-ABA93E43C4E3}" destId="{ECE6828B-4C9F-254D-8A05-9C143B5C6BC7}" srcOrd="1" destOrd="0" presId="urn:microsoft.com/office/officeart/2005/8/layout/radial4"/>
    <dgm:cxn modelId="{4A06F432-75BE-B34E-8E10-3B2C9819C081}" type="presParOf" srcId="{D00244D8-BB3E-F44A-B21C-ABA93E43C4E3}" destId="{36E4C430-7F85-454A-8CB3-F490E1D2EBC8}" srcOrd="2" destOrd="0" presId="urn:microsoft.com/office/officeart/2005/8/layout/radial4"/>
    <dgm:cxn modelId="{882B86CC-E3D9-2F43-9119-95758CE478E6}" type="presParOf" srcId="{D00244D8-BB3E-F44A-B21C-ABA93E43C4E3}" destId="{1508082A-A9E1-764D-8F83-A3D5FCF24749}" srcOrd="3" destOrd="0" presId="urn:microsoft.com/office/officeart/2005/8/layout/radial4"/>
    <dgm:cxn modelId="{5E769BB6-6B10-F54F-B46D-7AAB9CD7AB37}" type="presParOf" srcId="{D00244D8-BB3E-F44A-B21C-ABA93E43C4E3}" destId="{FFC2E408-1D92-724D-9862-216B449DCE14}" srcOrd="4" destOrd="0" presId="urn:microsoft.com/office/officeart/2005/8/layout/radial4"/>
    <dgm:cxn modelId="{AD687BE8-C573-F64E-88DE-CD6BF3C279DA}" type="presParOf" srcId="{D00244D8-BB3E-F44A-B21C-ABA93E43C4E3}" destId="{78C59A49-7946-3B4D-B65E-3FC4A15C3A77}" srcOrd="5" destOrd="0" presId="urn:microsoft.com/office/officeart/2005/8/layout/radial4"/>
    <dgm:cxn modelId="{F71C72EC-4C2D-F746-AF7C-960D05205ECF}" type="presParOf" srcId="{D00244D8-BB3E-F44A-B21C-ABA93E43C4E3}" destId="{E3DE6CBD-9286-F84E-99F3-311EF6368998}" srcOrd="6" destOrd="0" presId="urn:microsoft.com/office/officeart/2005/8/layout/radial4"/>
    <dgm:cxn modelId="{AFC4ACA1-6FB0-FF45-9F5A-4DE5DB892DC6}" type="presParOf" srcId="{D00244D8-BB3E-F44A-B21C-ABA93E43C4E3}" destId="{37A82767-CDB6-EA4B-93BA-83C45EEF609A}" srcOrd="7" destOrd="0" presId="urn:microsoft.com/office/officeart/2005/8/layout/radial4"/>
    <dgm:cxn modelId="{3DA4C755-E9A6-354A-8620-56263E099B55}" type="presParOf" srcId="{D00244D8-BB3E-F44A-B21C-ABA93E43C4E3}" destId="{2196AEB3-242D-8E45-883A-A356FACAD032}" srcOrd="8" destOrd="0" presId="urn:microsoft.com/office/officeart/2005/8/layout/radial4"/>
    <dgm:cxn modelId="{73BB5007-D977-2E42-869F-FE14E0BF9D79}" type="presParOf" srcId="{D00244D8-BB3E-F44A-B21C-ABA93E43C4E3}" destId="{251F08BF-308F-BF4D-9B6E-0DBF35720C74}" srcOrd="9" destOrd="0" presId="urn:microsoft.com/office/officeart/2005/8/layout/radial4"/>
    <dgm:cxn modelId="{79225D99-3A3E-4E47-9A56-A1CB55199407}" type="presParOf" srcId="{D00244D8-BB3E-F44A-B21C-ABA93E43C4E3}" destId="{FBE0D405-4026-5E40-B7F7-5F7B0BD8F4D8}"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F576C9-508E-4CB9-ADA8-61435565C34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AC62AB6-C200-45DD-8FF6-499AF450E653}">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Internal Strengths </a:t>
          </a:r>
        </a:p>
        <a:p>
          <a:r>
            <a:rPr lang="en-US" dirty="0">
              <a:latin typeface="Verdana" panose="020B0604030504040204" pitchFamily="34" charset="0"/>
              <a:ea typeface="Verdana" panose="020B0604030504040204" pitchFamily="34" charset="0"/>
              <a:cs typeface="Verdana" panose="020B0604030504040204" pitchFamily="34" charset="0"/>
            </a:rPr>
            <a:t>(e.g., connections with local reporters)</a:t>
          </a:r>
        </a:p>
      </dgm:t>
    </dgm:pt>
    <dgm:pt modelId="{539F9FA4-6B7F-48B8-9BDE-85D7902106D9}" type="parTrans" cxnId="{F3964F52-2F91-4342-B46A-90E7BDB5ED61}">
      <dgm:prSet/>
      <dgm:spPr/>
      <dgm:t>
        <a:bodyPr/>
        <a:lstStyle/>
        <a:p>
          <a:endParaRPr lang="en-US"/>
        </a:p>
      </dgm:t>
    </dgm:pt>
    <dgm:pt modelId="{6570F3E6-CD1B-4A7A-A676-5E61A1B338BC}" type="sibTrans" cxnId="{F3964F52-2F91-4342-B46A-90E7BDB5ED61}">
      <dgm:prSet/>
      <dgm:spPr/>
      <dgm:t>
        <a:bodyPr/>
        <a:lstStyle/>
        <a:p>
          <a:endParaRPr lang="en-US"/>
        </a:p>
      </dgm:t>
    </dgm:pt>
    <dgm:pt modelId="{DE6ABB53-E6F4-46A5-8005-5F1FC030F1F9}">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Internal Weaknesses </a:t>
          </a:r>
        </a:p>
        <a:p>
          <a:r>
            <a:rPr lang="en-US" dirty="0">
              <a:latin typeface="Verdana" panose="020B0604030504040204" pitchFamily="34" charset="0"/>
              <a:ea typeface="Verdana" panose="020B0604030504040204" pitchFamily="34" charset="0"/>
              <a:cs typeface="Verdana" panose="020B0604030504040204" pitchFamily="34" charset="0"/>
            </a:rPr>
            <a:t>(e.g., lack charismatic spokesperson)</a:t>
          </a:r>
        </a:p>
      </dgm:t>
    </dgm:pt>
    <dgm:pt modelId="{7B71DD4F-BEBE-481A-8024-B4C3CEE016F0}" type="parTrans" cxnId="{65C927D5-F9DE-46B0-8FBA-B428435A4C5B}">
      <dgm:prSet/>
      <dgm:spPr/>
      <dgm:t>
        <a:bodyPr/>
        <a:lstStyle/>
        <a:p>
          <a:endParaRPr lang="en-US"/>
        </a:p>
      </dgm:t>
    </dgm:pt>
    <dgm:pt modelId="{E1F52030-6083-45DF-AD98-B28275B3BCC4}" type="sibTrans" cxnId="{65C927D5-F9DE-46B0-8FBA-B428435A4C5B}">
      <dgm:prSet/>
      <dgm:spPr/>
      <dgm:t>
        <a:bodyPr/>
        <a:lstStyle/>
        <a:p>
          <a:endParaRPr lang="en-US"/>
        </a:p>
      </dgm:t>
    </dgm:pt>
    <dgm:pt modelId="{72720A8B-66D9-4BAE-8166-4DA93588C26B}">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External Opportunities </a:t>
          </a:r>
        </a:p>
        <a:p>
          <a:r>
            <a:rPr lang="en-US" dirty="0">
              <a:latin typeface="Verdana" panose="020B0604030504040204" pitchFamily="34" charset="0"/>
              <a:ea typeface="Verdana" panose="020B0604030504040204" pitchFamily="34" charset="0"/>
              <a:cs typeface="Verdana" panose="020B0604030504040204" pitchFamily="34" charset="0"/>
            </a:rPr>
            <a:t>(e.g., national spotlight on health issue)</a:t>
          </a:r>
        </a:p>
      </dgm:t>
    </dgm:pt>
    <dgm:pt modelId="{231C8036-12FF-4FA3-81FE-54E48760885F}" type="parTrans" cxnId="{4EF32441-D874-43D4-9621-4F1339403568}">
      <dgm:prSet/>
      <dgm:spPr/>
      <dgm:t>
        <a:bodyPr/>
        <a:lstStyle/>
        <a:p>
          <a:endParaRPr lang="en-US"/>
        </a:p>
      </dgm:t>
    </dgm:pt>
    <dgm:pt modelId="{FBDDEED2-3BAA-43FB-A9F8-A4245E745C9E}" type="sibTrans" cxnId="{4EF32441-D874-43D4-9621-4F1339403568}">
      <dgm:prSet/>
      <dgm:spPr/>
      <dgm:t>
        <a:bodyPr/>
        <a:lstStyle/>
        <a:p>
          <a:endParaRPr lang="en-US"/>
        </a:p>
      </dgm:t>
    </dgm:pt>
    <dgm:pt modelId="{6C4C8B5A-0F4B-4238-895D-1B7A23BFEB5D}">
      <dgm:prSet phldrT="[Text]"/>
      <dgm:spPr>
        <a:solidFill>
          <a:srgbClr val="0096D6"/>
        </a:solidFill>
      </dgm:spPr>
      <dgm:t>
        <a:bodyPr/>
        <a:lstStyle/>
        <a:p>
          <a:r>
            <a:rPr lang="en-US" b="1" dirty="0">
              <a:latin typeface="Verdana" panose="020B0604030504040204" pitchFamily="34" charset="0"/>
              <a:ea typeface="Verdana" panose="020B0604030504040204" pitchFamily="34" charset="0"/>
              <a:cs typeface="Verdana" panose="020B0604030504040204" pitchFamily="34" charset="0"/>
            </a:rPr>
            <a:t>External Threats </a:t>
          </a:r>
        </a:p>
        <a:p>
          <a:r>
            <a:rPr lang="en-US" dirty="0">
              <a:latin typeface="Verdana" panose="020B0604030504040204" pitchFamily="34" charset="0"/>
              <a:ea typeface="Verdana" panose="020B0604030504040204" pitchFamily="34" charset="0"/>
              <a:cs typeface="Verdana" panose="020B0604030504040204" pitchFamily="34" charset="0"/>
            </a:rPr>
            <a:t>(e.g., political climate or cultural resistance)</a:t>
          </a:r>
        </a:p>
      </dgm:t>
    </dgm:pt>
    <dgm:pt modelId="{37B71281-832A-4B94-A18E-7FFFC252B265}" type="parTrans" cxnId="{F0D3EC24-2E2F-42EF-9508-3EC73AF2A65C}">
      <dgm:prSet/>
      <dgm:spPr/>
      <dgm:t>
        <a:bodyPr/>
        <a:lstStyle/>
        <a:p>
          <a:endParaRPr lang="en-US"/>
        </a:p>
      </dgm:t>
    </dgm:pt>
    <dgm:pt modelId="{35F11F24-F460-4535-AFE6-C00EBC0B7842}" type="sibTrans" cxnId="{F0D3EC24-2E2F-42EF-9508-3EC73AF2A65C}">
      <dgm:prSet/>
      <dgm:spPr/>
      <dgm:t>
        <a:bodyPr/>
        <a:lstStyle/>
        <a:p>
          <a:endParaRPr lang="en-US"/>
        </a:p>
      </dgm:t>
    </dgm:pt>
    <dgm:pt modelId="{F93AF5CE-908B-449F-A482-ABEDCDEC389E}" type="pres">
      <dgm:prSet presAssocID="{DFF576C9-508E-4CB9-ADA8-61435565C34F}" presName="diagram" presStyleCnt="0">
        <dgm:presLayoutVars>
          <dgm:dir/>
          <dgm:resizeHandles val="exact"/>
        </dgm:presLayoutVars>
      </dgm:prSet>
      <dgm:spPr/>
    </dgm:pt>
    <dgm:pt modelId="{D93D191D-B351-4825-ABAC-81095388DD6C}" type="pres">
      <dgm:prSet presAssocID="{7AC62AB6-C200-45DD-8FF6-499AF450E653}" presName="node" presStyleLbl="node1" presStyleIdx="0" presStyleCnt="4">
        <dgm:presLayoutVars>
          <dgm:bulletEnabled val="1"/>
        </dgm:presLayoutVars>
      </dgm:prSet>
      <dgm:spPr/>
    </dgm:pt>
    <dgm:pt modelId="{39753E11-2ADC-424A-9A30-8FE9FF5813BA}" type="pres">
      <dgm:prSet presAssocID="{6570F3E6-CD1B-4A7A-A676-5E61A1B338BC}" presName="sibTrans" presStyleCnt="0"/>
      <dgm:spPr/>
    </dgm:pt>
    <dgm:pt modelId="{A9339E4E-082C-4CDC-9D70-953555AA35A6}" type="pres">
      <dgm:prSet presAssocID="{DE6ABB53-E6F4-46A5-8005-5F1FC030F1F9}" presName="node" presStyleLbl="node1" presStyleIdx="1" presStyleCnt="4">
        <dgm:presLayoutVars>
          <dgm:bulletEnabled val="1"/>
        </dgm:presLayoutVars>
      </dgm:prSet>
      <dgm:spPr/>
    </dgm:pt>
    <dgm:pt modelId="{A0A3C92F-0C19-4478-B07C-6B0ADBD7C28A}" type="pres">
      <dgm:prSet presAssocID="{E1F52030-6083-45DF-AD98-B28275B3BCC4}" presName="sibTrans" presStyleCnt="0"/>
      <dgm:spPr/>
    </dgm:pt>
    <dgm:pt modelId="{7F52825F-3AA0-42E0-82C7-7997785CBCD4}" type="pres">
      <dgm:prSet presAssocID="{72720A8B-66D9-4BAE-8166-4DA93588C26B}" presName="node" presStyleLbl="node1" presStyleIdx="2" presStyleCnt="4">
        <dgm:presLayoutVars>
          <dgm:bulletEnabled val="1"/>
        </dgm:presLayoutVars>
      </dgm:prSet>
      <dgm:spPr/>
    </dgm:pt>
    <dgm:pt modelId="{B8892C52-63AF-4D38-B919-AAED0F0C290E}" type="pres">
      <dgm:prSet presAssocID="{FBDDEED2-3BAA-43FB-A9F8-A4245E745C9E}" presName="sibTrans" presStyleCnt="0"/>
      <dgm:spPr/>
    </dgm:pt>
    <dgm:pt modelId="{E2E0417C-BC1A-4CDE-831E-906B9D234117}" type="pres">
      <dgm:prSet presAssocID="{6C4C8B5A-0F4B-4238-895D-1B7A23BFEB5D}" presName="node" presStyleLbl="node1" presStyleIdx="3" presStyleCnt="4">
        <dgm:presLayoutVars>
          <dgm:bulletEnabled val="1"/>
        </dgm:presLayoutVars>
      </dgm:prSet>
      <dgm:spPr/>
    </dgm:pt>
  </dgm:ptLst>
  <dgm:cxnLst>
    <dgm:cxn modelId="{F7549504-5BD4-44ED-A33E-6F203BEA1678}" type="presOf" srcId="{6C4C8B5A-0F4B-4238-895D-1B7A23BFEB5D}" destId="{E2E0417C-BC1A-4CDE-831E-906B9D234117}" srcOrd="0" destOrd="0" presId="urn:microsoft.com/office/officeart/2005/8/layout/default"/>
    <dgm:cxn modelId="{F0D3EC24-2E2F-42EF-9508-3EC73AF2A65C}" srcId="{DFF576C9-508E-4CB9-ADA8-61435565C34F}" destId="{6C4C8B5A-0F4B-4238-895D-1B7A23BFEB5D}" srcOrd="3" destOrd="0" parTransId="{37B71281-832A-4B94-A18E-7FFFC252B265}" sibTransId="{35F11F24-F460-4535-AFE6-C00EBC0B7842}"/>
    <dgm:cxn modelId="{4EF32441-D874-43D4-9621-4F1339403568}" srcId="{DFF576C9-508E-4CB9-ADA8-61435565C34F}" destId="{72720A8B-66D9-4BAE-8166-4DA93588C26B}" srcOrd="2" destOrd="0" parTransId="{231C8036-12FF-4FA3-81FE-54E48760885F}" sibTransId="{FBDDEED2-3BAA-43FB-A9F8-A4245E745C9E}"/>
    <dgm:cxn modelId="{F3964F52-2F91-4342-B46A-90E7BDB5ED61}" srcId="{DFF576C9-508E-4CB9-ADA8-61435565C34F}" destId="{7AC62AB6-C200-45DD-8FF6-499AF450E653}" srcOrd="0" destOrd="0" parTransId="{539F9FA4-6B7F-48B8-9BDE-85D7902106D9}" sibTransId="{6570F3E6-CD1B-4A7A-A676-5E61A1B338BC}"/>
    <dgm:cxn modelId="{F3DE6E55-2F0B-42EA-A601-DD648737EF52}" type="presOf" srcId="{DE6ABB53-E6F4-46A5-8005-5F1FC030F1F9}" destId="{A9339E4E-082C-4CDC-9D70-953555AA35A6}" srcOrd="0" destOrd="0" presId="urn:microsoft.com/office/officeart/2005/8/layout/default"/>
    <dgm:cxn modelId="{C6EB0EBC-8B78-4C34-831A-689763250E2F}" type="presOf" srcId="{DFF576C9-508E-4CB9-ADA8-61435565C34F}" destId="{F93AF5CE-908B-449F-A482-ABEDCDEC389E}" srcOrd="0" destOrd="0" presId="urn:microsoft.com/office/officeart/2005/8/layout/default"/>
    <dgm:cxn modelId="{3B026FC6-0DFD-43DC-ABA6-2C1AB0E88D28}" type="presOf" srcId="{72720A8B-66D9-4BAE-8166-4DA93588C26B}" destId="{7F52825F-3AA0-42E0-82C7-7997785CBCD4}" srcOrd="0" destOrd="0" presId="urn:microsoft.com/office/officeart/2005/8/layout/default"/>
    <dgm:cxn modelId="{65C927D5-F9DE-46B0-8FBA-B428435A4C5B}" srcId="{DFF576C9-508E-4CB9-ADA8-61435565C34F}" destId="{DE6ABB53-E6F4-46A5-8005-5F1FC030F1F9}" srcOrd="1" destOrd="0" parTransId="{7B71DD4F-BEBE-481A-8024-B4C3CEE016F0}" sibTransId="{E1F52030-6083-45DF-AD98-B28275B3BCC4}"/>
    <dgm:cxn modelId="{3F8AB0DD-69AF-45D1-8506-ACA5EE2D29E2}" type="presOf" srcId="{7AC62AB6-C200-45DD-8FF6-499AF450E653}" destId="{D93D191D-B351-4825-ABAC-81095388DD6C}" srcOrd="0" destOrd="0" presId="urn:microsoft.com/office/officeart/2005/8/layout/default"/>
    <dgm:cxn modelId="{733AB299-401E-481C-9A52-E61D8CC6F208}" type="presParOf" srcId="{F93AF5CE-908B-449F-A482-ABEDCDEC389E}" destId="{D93D191D-B351-4825-ABAC-81095388DD6C}" srcOrd="0" destOrd="0" presId="urn:microsoft.com/office/officeart/2005/8/layout/default"/>
    <dgm:cxn modelId="{C64C439C-1798-4885-9563-0C51B0CBA55F}" type="presParOf" srcId="{F93AF5CE-908B-449F-A482-ABEDCDEC389E}" destId="{39753E11-2ADC-424A-9A30-8FE9FF5813BA}" srcOrd="1" destOrd="0" presId="urn:microsoft.com/office/officeart/2005/8/layout/default"/>
    <dgm:cxn modelId="{C0929C08-D808-4677-A0D3-4B15725EE954}" type="presParOf" srcId="{F93AF5CE-908B-449F-A482-ABEDCDEC389E}" destId="{A9339E4E-082C-4CDC-9D70-953555AA35A6}" srcOrd="2" destOrd="0" presId="urn:microsoft.com/office/officeart/2005/8/layout/default"/>
    <dgm:cxn modelId="{37A5F977-6C1E-4CDA-A0C8-3961D7215968}" type="presParOf" srcId="{F93AF5CE-908B-449F-A482-ABEDCDEC389E}" destId="{A0A3C92F-0C19-4478-B07C-6B0ADBD7C28A}" srcOrd="3" destOrd="0" presId="urn:microsoft.com/office/officeart/2005/8/layout/default"/>
    <dgm:cxn modelId="{E9ABF67C-1489-4535-92FA-2911AA463AA9}" type="presParOf" srcId="{F93AF5CE-908B-449F-A482-ABEDCDEC389E}" destId="{7F52825F-3AA0-42E0-82C7-7997785CBCD4}" srcOrd="4" destOrd="0" presId="urn:microsoft.com/office/officeart/2005/8/layout/default"/>
    <dgm:cxn modelId="{B8E915FB-2D88-4CA2-B372-821743A27F6C}" type="presParOf" srcId="{F93AF5CE-908B-449F-A482-ABEDCDEC389E}" destId="{B8892C52-63AF-4D38-B919-AAED0F0C290E}" srcOrd="5" destOrd="0" presId="urn:microsoft.com/office/officeart/2005/8/layout/default"/>
    <dgm:cxn modelId="{3E239551-9F85-44F8-AC8B-6E725FAA30DE}" type="presParOf" srcId="{F93AF5CE-908B-449F-A482-ABEDCDEC389E}" destId="{E2E0417C-BC1A-4CDE-831E-906B9D234117}"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D169964-1FB2-A34B-A91E-97A01DC8FAEB}"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49A6C76F-4F0C-704F-A8E7-4B47CF8EF0BD}">
      <dgm:prSet phldrT="[Text]"/>
      <dgm:spPr>
        <a:solidFill>
          <a:srgbClr val="0096D6"/>
        </a:solidFill>
      </dgm:spPr>
      <dgm:t>
        <a:bodyPr/>
        <a:lstStyle/>
        <a:p>
          <a:r>
            <a:rPr lang="en-US" dirty="0">
              <a:latin typeface="+mn-lt"/>
              <a:cs typeface="Century Gothic"/>
            </a:rPr>
            <a:t>Select communication campaign with similar objectives and desired outcomes</a:t>
          </a:r>
        </a:p>
      </dgm:t>
    </dgm:pt>
    <dgm:pt modelId="{1726382F-1674-294D-90AB-D0ED3ADBCF86}" type="parTrans" cxnId="{753F326D-9433-4D4A-B2BB-51E85A0B1C75}">
      <dgm:prSet/>
      <dgm:spPr/>
      <dgm:t>
        <a:bodyPr/>
        <a:lstStyle/>
        <a:p>
          <a:endParaRPr lang="en-US"/>
        </a:p>
      </dgm:t>
    </dgm:pt>
    <dgm:pt modelId="{E36216D3-14E8-EE43-86A1-8C9E10F8109B}" type="sibTrans" cxnId="{753F326D-9433-4D4A-B2BB-51E85A0B1C75}">
      <dgm:prSet/>
      <dgm:spPr>
        <a:solidFill>
          <a:srgbClr val="365F91">
            <a:alpha val="90000"/>
          </a:srgbClr>
        </a:solidFill>
      </dgm:spPr>
      <dgm:t>
        <a:bodyPr/>
        <a:lstStyle/>
        <a:p>
          <a:endParaRPr lang="en-US"/>
        </a:p>
      </dgm:t>
    </dgm:pt>
    <dgm:pt modelId="{69F687F5-75D6-EE44-8595-D1D5664A4FDA}">
      <dgm:prSet phldrT="[Text]"/>
      <dgm:spPr>
        <a:solidFill>
          <a:srgbClr val="0096D6"/>
        </a:solidFill>
      </dgm:spPr>
      <dgm:t>
        <a:bodyPr/>
        <a:lstStyle/>
        <a:p>
          <a:r>
            <a:rPr lang="en-US" dirty="0">
              <a:latin typeface="+mn-lt"/>
              <a:cs typeface="Century Gothic"/>
            </a:rPr>
            <a:t>Adapt program to your campaign’s objectives, target audience, and available resources</a:t>
          </a:r>
        </a:p>
      </dgm:t>
    </dgm:pt>
    <dgm:pt modelId="{4A381866-CB1B-9341-AE7D-300042FB5714}" type="parTrans" cxnId="{158F8774-70DC-304C-9928-FB98355F73BA}">
      <dgm:prSet/>
      <dgm:spPr/>
      <dgm:t>
        <a:bodyPr/>
        <a:lstStyle/>
        <a:p>
          <a:endParaRPr lang="en-US"/>
        </a:p>
      </dgm:t>
    </dgm:pt>
    <dgm:pt modelId="{6AF0FDCB-8649-C54C-A4CA-C8D5C69AFF5B}" type="sibTrans" cxnId="{158F8774-70DC-304C-9928-FB98355F73BA}">
      <dgm:prSet/>
      <dgm:spPr>
        <a:solidFill>
          <a:srgbClr val="365F91">
            <a:alpha val="90000"/>
          </a:srgbClr>
        </a:solidFill>
      </dgm:spPr>
      <dgm:t>
        <a:bodyPr/>
        <a:lstStyle/>
        <a:p>
          <a:endParaRPr lang="en-US"/>
        </a:p>
      </dgm:t>
    </dgm:pt>
    <dgm:pt modelId="{FF45BC0A-FCEA-2044-9DBA-BBF8FA9643DD}">
      <dgm:prSet phldrT="[Text]"/>
      <dgm:spPr>
        <a:solidFill>
          <a:srgbClr val="0096D6"/>
        </a:solidFill>
      </dgm:spPr>
      <dgm:t>
        <a:bodyPr/>
        <a:lstStyle/>
        <a:p>
          <a:r>
            <a:rPr lang="en-US" dirty="0">
              <a:latin typeface="+mn-lt"/>
              <a:cs typeface="Century Gothic"/>
            </a:rPr>
            <a:t>Pretest messages within the target audience</a:t>
          </a:r>
        </a:p>
      </dgm:t>
    </dgm:pt>
    <dgm:pt modelId="{4BE7B973-517E-5847-AECB-8387E23CAEEF}" type="parTrans" cxnId="{9C34B210-897C-5D4E-AA64-131F7DC3DAED}">
      <dgm:prSet/>
      <dgm:spPr/>
      <dgm:t>
        <a:bodyPr/>
        <a:lstStyle/>
        <a:p>
          <a:endParaRPr lang="en-US"/>
        </a:p>
      </dgm:t>
    </dgm:pt>
    <dgm:pt modelId="{0F447215-D10D-CF4C-AA12-BB1A61537BD2}" type="sibTrans" cxnId="{9C34B210-897C-5D4E-AA64-131F7DC3DAED}">
      <dgm:prSet/>
      <dgm:spPr/>
      <dgm:t>
        <a:bodyPr/>
        <a:lstStyle/>
        <a:p>
          <a:endParaRPr lang="en-US"/>
        </a:p>
      </dgm:t>
    </dgm:pt>
    <dgm:pt modelId="{19D4AC51-A4EB-AB48-851F-9E05264A9B89}" type="pres">
      <dgm:prSet presAssocID="{5D169964-1FB2-A34B-A91E-97A01DC8FAEB}" presName="outerComposite" presStyleCnt="0">
        <dgm:presLayoutVars>
          <dgm:chMax val="5"/>
          <dgm:dir/>
          <dgm:resizeHandles val="exact"/>
        </dgm:presLayoutVars>
      </dgm:prSet>
      <dgm:spPr/>
    </dgm:pt>
    <dgm:pt modelId="{3653288B-BE87-B643-9B8F-14ACB04E5037}" type="pres">
      <dgm:prSet presAssocID="{5D169964-1FB2-A34B-A91E-97A01DC8FAEB}" presName="dummyMaxCanvas" presStyleCnt="0">
        <dgm:presLayoutVars/>
      </dgm:prSet>
      <dgm:spPr/>
    </dgm:pt>
    <dgm:pt modelId="{70F6E6F2-1C66-3E48-B182-EA05D0EAEA4A}" type="pres">
      <dgm:prSet presAssocID="{5D169964-1FB2-A34B-A91E-97A01DC8FAEB}" presName="ThreeNodes_1" presStyleLbl="node1" presStyleIdx="0" presStyleCnt="3">
        <dgm:presLayoutVars>
          <dgm:bulletEnabled val="1"/>
        </dgm:presLayoutVars>
      </dgm:prSet>
      <dgm:spPr/>
    </dgm:pt>
    <dgm:pt modelId="{EA1F0E88-0939-5945-9D95-A463F05AE263}" type="pres">
      <dgm:prSet presAssocID="{5D169964-1FB2-A34B-A91E-97A01DC8FAEB}" presName="ThreeNodes_2" presStyleLbl="node1" presStyleIdx="1" presStyleCnt="3">
        <dgm:presLayoutVars>
          <dgm:bulletEnabled val="1"/>
        </dgm:presLayoutVars>
      </dgm:prSet>
      <dgm:spPr/>
    </dgm:pt>
    <dgm:pt modelId="{F8A2955E-D544-7B46-B661-84073FD23541}" type="pres">
      <dgm:prSet presAssocID="{5D169964-1FB2-A34B-A91E-97A01DC8FAEB}" presName="ThreeNodes_3" presStyleLbl="node1" presStyleIdx="2" presStyleCnt="3">
        <dgm:presLayoutVars>
          <dgm:bulletEnabled val="1"/>
        </dgm:presLayoutVars>
      </dgm:prSet>
      <dgm:spPr/>
    </dgm:pt>
    <dgm:pt modelId="{1F7225A8-3A5D-F148-9D01-7E1A886D4BE9}" type="pres">
      <dgm:prSet presAssocID="{5D169964-1FB2-A34B-A91E-97A01DC8FAEB}" presName="ThreeConn_1-2" presStyleLbl="fgAccFollowNode1" presStyleIdx="0" presStyleCnt="2">
        <dgm:presLayoutVars>
          <dgm:bulletEnabled val="1"/>
        </dgm:presLayoutVars>
      </dgm:prSet>
      <dgm:spPr/>
    </dgm:pt>
    <dgm:pt modelId="{05129173-9D6D-A546-B563-423F4A06BC17}" type="pres">
      <dgm:prSet presAssocID="{5D169964-1FB2-A34B-A91E-97A01DC8FAEB}" presName="ThreeConn_2-3" presStyleLbl="fgAccFollowNode1" presStyleIdx="1" presStyleCnt="2">
        <dgm:presLayoutVars>
          <dgm:bulletEnabled val="1"/>
        </dgm:presLayoutVars>
      </dgm:prSet>
      <dgm:spPr/>
    </dgm:pt>
    <dgm:pt modelId="{FB17D213-F641-BE46-983E-8ADD18C00AA2}" type="pres">
      <dgm:prSet presAssocID="{5D169964-1FB2-A34B-A91E-97A01DC8FAEB}" presName="ThreeNodes_1_text" presStyleLbl="node1" presStyleIdx="2" presStyleCnt="3">
        <dgm:presLayoutVars>
          <dgm:bulletEnabled val="1"/>
        </dgm:presLayoutVars>
      </dgm:prSet>
      <dgm:spPr/>
    </dgm:pt>
    <dgm:pt modelId="{0A71BCF5-9E57-7543-B5B9-D8E42944F95F}" type="pres">
      <dgm:prSet presAssocID="{5D169964-1FB2-A34B-A91E-97A01DC8FAEB}" presName="ThreeNodes_2_text" presStyleLbl="node1" presStyleIdx="2" presStyleCnt="3">
        <dgm:presLayoutVars>
          <dgm:bulletEnabled val="1"/>
        </dgm:presLayoutVars>
      </dgm:prSet>
      <dgm:spPr/>
    </dgm:pt>
    <dgm:pt modelId="{C8029E0E-8CD0-C548-A3D0-2CA8AA58ACD3}" type="pres">
      <dgm:prSet presAssocID="{5D169964-1FB2-A34B-A91E-97A01DC8FAEB}" presName="ThreeNodes_3_text" presStyleLbl="node1" presStyleIdx="2" presStyleCnt="3">
        <dgm:presLayoutVars>
          <dgm:bulletEnabled val="1"/>
        </dgm:presLayoutVars>
      </dgm:prSet>
      <dgm:spPr/>
    </dgm:pt>
  </dgm:ptLst>
  <dgm:cxnLst>
    <dgm:cxn modelId="{9C34B210-897C-5D4E-AA64-131F7DC3DAED}" srcId="{5D169964-1FB2-A34B-A91E-97A01DC8FAEB}" destId="{FF45BC0A-FCEA-2044-9DBA-BBF8FA9643DD}" srcOrd="2" destOrd="0" parTransId="{4BE7B973-517E-5847-AECB-8387E23CAEEF}" sibTransId="{0F447215-D10D-CF4C-AA12-BB1A61537BD2}"/>
    <dgm:cxn modelId="{97BC0F1D-6F05-6447-9A0C-F2EF20266255}" type="presOf" srcId="{5D169964-1FB2-A34B-A91E-97A01DC8FAEB}" destId="{19D4AC51-A4EB-AB48-851F-9E05264A9B89}" srcOrd="0" destOrd="0" presId="urn:microsoft.com/office/officeart/2005/8/layout/vProcess5"/>
    <dgm:cxn modelId="{94B43320-4620-AF44-AEE3-193DA1BB5EBB}" type="presOf" srcId="{69F687F5-75D6-EE44-8595-D1D5664A4FDA}" destId="{EA1F0E88-0939-5945-9D95-A463F05AE263}" srcOrd="0" destOrd="0" presId="urn:microsoft.com/office/officeart/2005/8/layout/vProcess5"/>
    <dgm:cxn modelId="{51B91943-90BC-464C-9A2A-93B78A950301}" type="presOf" srcId="{E36216D3-14E8-EE43-86A1-8C9E10F8109B}" destId="{1F7225A8-3A5D-F148-9D01-7E1A886D4BE9}" srcOrd="0" destOrd="0" presId="urn:microsoft.com/office/officeart/2005/8/layout/vProcess5"/>
    <dgm:cxn modelId="{B4F01849-5D5A-E449-9E80-782E8A9149BA}" type="presOf" srcId="{FF45BC0A-FCEA-2044-9DBA-BBF8FA9643DD}" destId="{C8029E0E-8CD0-C548-A3D0-2CA8AA58ACD3}" srcOrd="1" destOrd="0" presId="urn:microsoft.com/office/officeart/2005/8/layout/vProcess5"/>
    <dgm:cxn modelId="{32908F6A-F4EC-8A42-B929-13F4CEF79DC3}" type="presOf" srcId="{FF45BC0A-FCEA-2044-9DBA-BBF8FA9643DD}" destId="{F8A2955E-D544-7B46-B661-84073FD23541}" srcOrd="0" destOrd="0" presId="urn:microsoft.com/office/officeart/2005/8/layout/vProcess5"/>
    <dgm:cxn modelId="{753F326D-9433-4D4A-B2BB-51E85A0B1C75}" srcId="{5D169964-1FB2-A34B-A91E-97A01DC8FAEB}" destId="{49A6C76F-4F0C-704F-A8E7-4B47CF8EF0BD}" srcOrd="0" destOrd="0" parTransId="{1726382F-1674-294D-90AB-D0ED3ADBCF86}" sibTransId="{E36216D3-14E8-EE43-86A1-8C9E10F8109B}"/>
    <dgm:cxn modelId="{1DE16A52-778B-AD48-ADA3-6887C74A0018}" type="presOf" srcId="{49A6C76F-4F0C-704F-A8E7-4B47CF8EF0BD}" destId="{70F6E6F2-1C66-3E48-B182-EA05D0EAEA4A}" srcOrd="0" destOrd="0" presId="urn:microsoft.com/office/officeart/2005/8/layout/vProcess5"/>
    <dgm:cxn modelId="{158F8774-70DC-304C-9928-FB98355F73BA}" srcId="{5D169964-1FB2-A34B-A91E-97A01DC8FAEB}" destId="{69F687F5-75D6-EE44-8595-D1D5664A4FDA}" srcOrd="1" destOrd="0" parTransId="{4A381866-CB1B-9341-AE7D-300042FB5714}" sibTransId="{6AF0FDCB-8649-C54C-A4CA-C8D5C69AFF5B}"/>
    <dgm:cxn modelId="{135F5076-01A2-2D4F-9AF3-05A3B82AF4EF}" type="presOf" srcId="{69F687F5-75D6-EE44-8595-D1D5664A4FDA}" destId="{0A71BCF5-9E57-7543-B5B9-D8E42944F95F}" srcOrd="1" destOrd="0" presId="urn:microsoft.com/office/officeart/2005/8/layout/vProcess5"/>
    <dgm:cxn modelId="{DA9D7A78-F2B3-D54C-93AA-FF1A675C1BFB}" type="presOf" srcId="{6AF0FDCB-8649-C54C-A4CA-C8D5C69AFF5B}" destId="{05129173-9D6D-A546-B563-423F4A06BC17}" srcOrd="0" destOrd="0" presId="urn:microsoft.com/office/officeart/2005/8/layout/vProcess5"/>
    <dgm:cxn modelId="{E7C83DB3-9D44-994C-B4A3-DBBFAAB4FFD9}" type="presOf" srcId="{49A6C76F-4F0C-704F-A8E7-4B47CF8EF0BD}" destId="{FB17D213-F641-BE46-983E-8ADD18C00AA2}" srcOrd="1" destOrd="0" presId="urn:microsoft.com/office/officeart/2005/8/layout/vProcess5"/>
    <dgm:cxn modelId="{83627706-ABF3-6E4F-8B2D-5898E948D9BE}" type="presParOf" srcId="{19D4AC51-A4EB-AB48-851F-9E05264A9B89}" destId="{3653288B-BE87-B643-9B8F-14ACB04E5037}" srcOrd="0" destOrd="0" presId="urn:microsoft.com/office/officeart/2005/8/layout/vProcess5"/>
    <dgm:cxn modelId="{C5EE1689-BAFD-4743-8FD6-E07553B85C34}" type="presParOf" srcId="{19D4AC51-A4EB-AB48-851F-9E05264A9B89}" destId="{70F6E6F2-1C66-3E48-B182-EA05D0EAEA4A}" srcOrd="1" destOrd="0" presId="urn:microsoft.com/office/officeart/2005/8/layout/vProcess5"/>
    <dgm:cxn modelId="{5B6B65AC-024E-B84F-8F8A-9BAF9159823F}" type="presParOf" srcId="{19D4AC51-A4EB-AB48-851F-9E05264A9B89}" destId="{EA1F0E88-0939-5945-9D95-A463F05AE263}" srcOrd="2" destOrd="0" presId="urn:microsoft.com/office/officeart/2005/8/layout/vProcess5"/>
    <dgm:cxn modelId="{08050047-DCF1-EE4D-856C-B5F4A40E1BD9}" type="presParOf" srcId="{19D4AC51-A4EB-AB48-851F-9E05264A9B89}" destId="{F8A2955E-D544-7B46-B661-84073FD23541}" srcOrd="3" destOrd="0" presId="urn:microsoft.com/office/officeart/2005/8/layout/vProcess5"/>
    <dgm:cxn modelId="{AD043630-8A26-7346-B6BF-25EC11401831}" type="presParOf" srcId="{19D4AC51-A4EB-AB48-851F-9E05264A9B89}" destId="{1F7225A8-3A5D-F148-9D01-7E1A886D4BE9}" srcOrd="4" destOrd="0" presId="urn:microsoft.com/office/officeart/2005/8/layout/vProcess5"/>
    <dgm:cxn modelId="{D5C23FA8-4717-A344-ADB0-A61F5333FED6}" type="presParOf" srcId="{19D4AC51-A4EB-AB48-851F-9E05264A9B89}" destId="{05129173-9D6D-A546-B563-423F4A06BC17}" srcOrd="5" destOrd="0" presId="urn:microsoft.com/office/officeart/2005/8/layout/vProcess5"/>
    <dgm:cxn modelId="{E18CADFF-9EC5-F847-B3B0-181F49392386}" type="presParOf" srcId="{19D4AC51-A4EB-AB48-851F-9E05264A9B89}" destId="{FB17D213-F641-BE46-983E-8ADD18C00AA2}" srcOrd="6" destOrd="0" presId="urn:microsoft.com/office/officeart/2005/8/layout/vProcess5"/>
    <dgm:cxn modelId="{C9D439FA-3CD3-0B4D-840B-4BEC12E5E9B1}" type="presParOf" srcId="{19D4AC51-A4EB-AB48-851F-9E05264A9B89}" destId="{0A71BCF5-9E57-7543-B5B9-D8E42944F95F}" srcOrd="7" destOrd="0" presId="urn:microsoft.com/office/officeart/2005/8/layout/vProcess5"/>
    <dgm:cxn modelId="{5C1A572C-116E-5842-8C59-BC3A8C555640}" type="presParOf" srcId="{19D4AC51-A4EB-AB48-851F-9E05264A9B89}" destId="{C8029E0E-8CD0-C548-A3D0-2CA8AA58ACD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91CF6EE9-6236-3246-A228-163DC8750382}"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4CFF39B2-D18E-794F-92C5-A463CB4ED4B3}">
      <dgm:prSet phldrT="[Text]"/>
      <dgm:spPr>
        <a:solidFill>
          <a:srgbClr val="0096D6"/>
        </a:solidFill>
      </dgm:spPr>
      <dgm:t>
        <a:bodyPr/>
        <a:lstStyle/>
        <a:p>
          <a:r>
            <a:rPr lang="en-US" dirty="0">
              <a:latin typeface="+mn-lt"/>
              <a:cs typeface="Century Gothic"/>
            </a:rPr>
            <a:t>Refine messages and materials</a:t>
          </a:r>
        </a:p>
      </dgm:t>
    </dgm:pt>
    <dgm:pt modelId="{AF1348D3-9119-8541-98D0-2A308AEFEBFF}" type="parTrans" cxnId="{8115C51C-2321-A244-8BE6-8C0BDFD7DF69}">
      <dgm:prSet/>
      <dgm:spPr/>
      <dgm:t>
        <a:bodyPr/>
        <a:lstStyle/>
        <a:p>
          <a:endParaRPr lang="en-US">
            <a:latin typeface="Century Gothic"/>
            <a:cs typeface="Century Gothic"/>
          </a:endParaRPr>
        </a:p>
      </dgm:t>
    </dgm:pt>
    <dgm:pt modelId="{79064609-3279-DF42-88F7-0B3F64717C19}" type="sibTrans" cxnId="{8115C51C-2321-A244-8BE6-8C0BDFD7DF69}">
      <dgm:prSet/>
      <dgm:spPr/>
      <dgm:t>
        <a:bodyPr/>
        <a:lstStyle/>
        <a:p>
          <a:endParaRPr lang="en-US">
            <a:latin typeface="Century Gothic"/>
            <a:cs typeface="Century Gothic"/>
          </a:endParaRPr>
        </a:p>
      </dgm:t>
    </dgm:pt>
    <dgm:pt modelId="{1B9E51C8-00F9-6A4A-93F9-791533AF7B59}">
      <dgm:prSet phldrT="[Text]"/>
      <dgm:spPr>
        <a:solidFill>
          <a:srgbClr val="0096D6"/>
        </a:solidFill>
      </dgm:spPr>
      <dgm:t>
        <a:bodyPr/>
        <a:lstStyle/>
        <a:p>
          <a:r>
            <a:rPr lang="en-US" dirty="0">
              <a:latin typeface="+mn-lt"/>
              <a:cs typeface="Century Gothic"/>
            </a:rPr>
            <a:t>Determine barriers and facilitators to implementation</a:t>
          </a:r>
        </a:p>
      </dgm:t>
    </dgm:pt>
    <dgm:pt modelId="{3AE6D680-D957-784D-BC96-7E9D399B0F4E}" type="parTrans" cxnId="{C73AE7E4-FA58-5842-8946-62CB2B411987}">
      <dgm:prSet/>
      <dgm:spPr/>
      <dgm:t>
        <a:bodyPr/>
        <a:lstStyle/>
        <a:p>
          <a:endParaRPr lang="en-US">
            <a:latin typeface="Century Gothic"/>
            <a:cs typeface="Century Gothic"/>
          </a:endParaRPr>
        </a:p>
      </dgm:t>
    </dgm:pt>
    <dgm:pt modelId="{410D656D-7272-914A-A43B-7386B7F29954}" type="sibTrans" cxnId="{C73AE7E4-FA58-5842-8946-62CB2B411987}">
      <dgm:prSet/>
      <dgm:spPr/>
      <dgm:t>
        <a:bodyPr/>
        <a:lstStyle/>
        <a:p>
          <a:endParaRPr lang="en-US">
            <a:latin typeface="Century Gothic"/>
            <a:cs typeface="Century Gothic"/>
          </a:endParaRPr>
        </a:p>
      </dgm:t>
    </dgm:pt>
    <dgm:pt modelId="{73824DED-70F5-3E48-A75C-2F86DE207782}">
      <dgm:prSet phldrT="[Text]"/>
      <dgm:spPr>
        <a:solidFill>
          <a:srgbClr val="0096D6"/>
        </a:solidFill>
      </dgm:spPr>
      <dgm:t>
        <a:bodyPr/>
        <a:lstStyle/>
        <a:p>
          <a:r>
            <a:rPr lang="en-US" dirty="0">
              <a:latin typeface="+mn-lt"/>
              <a:cs typeface="Century Gothic"/>
            </a:rPr>
            <a:t>Assess quality of program implementation</a:t>
          </a:r>
        </a:p>
      </dgm:t>
    </dgm:pt>
    <dgm:pt modelId="{5CA901A9-A870-3841-97B5-DC4C0FB88A7B}" type="parTrans" cxnId="{FC701B9F-4097-6C4C-BD40-0A2797AD27B7}">
      <dgm:prSet/>
      <dgm:spPr/>
      <dgm:t>
        <a:bodyPr/>
        <a:lstStyle/>
        <a:p>
          <a:endParaRPr lang="en-US">
            <a:latin typeface="Century Gothic"/>
            <a:cs typeface="Century Gothic"/>
          </a:endParaRPr>
        </a:p>
      </dgm:t>
    </dgm:pt>
    <dgm:pt modelId="{A33E035A-91C5-BA44-84C1-D6E46AD4742E}" type="sibTrans" cxnId="{FC701B9F-4097-6C4C-BD40-0A2797AD27B7}">
      <dgm:prSet/>
      <dgm:spPr/>
      <dgm:t>
        <a:bodyPr/>
        <a:lstStyle/>
        <a:p>
          <a:endParaRPr lang="en-US">
            <a:latin typeface="Century Gothic"/>
            <a:cs typeface="Century Gothic"/>
          </a:endParaRPr>
        </a:p>
      </dgm:t>
    </dgm:pt>
    <dgm:pt modelId="{FC1472D5-6F19-8041-9611-B6D6D0CB8C1C}">
      <dgm:prSet phldrT="[Text]"/>
      <dgm:spPr>
        <a:solidFill>
          <a:srgbClr val="0096D6"/>
        </a:solidFill>
      </dgm:spPr>
      <dgm:t>
        <a:bodyPr/>
        <a:lstStyle/>
        <a:p>
          <a:r>
            <a:rPr lang="en-US" dirty="0">
              <a:latin typeface="+mn-lt"/>
              <a:cs typeface="Century Gothic"/>
            </a:rPr>
            <a:t>Assess likelihood of campaign success</a:t>
          </a:r>
        </a:p>
      </dgm:t>
    </dgm:pt>
    <dgm:pt modelId="{21751D5C-5B4B-804E-830C-F43323EDDD5A}" type="parTrans" cxnId="{110B86C8-F48F-2F41-AADE-823955E36AF9}">
      <dgm:prSet/>
      <dgm:spPr/>
      <dgm:t>
        <a:bodyPr/>
        <a:lstStyle/>
        <a:p>
          <a:endParaRPr lang="en-US">
            <a:latin typeface="Century Gothic"/>
            <a:cs typeface="Century Gothic"/>
          </a:endParaRPr>
        </a:p>
      </dgm:t>
    </dgm:pt>
    <dgm:pt modelId="{00394B67-577B-0E4F-80B9-1DF2405B7D58}" type="sibTrans" cxnId="{110B86C8-F48F-2F41-AADE-823955E36AF9}">
      <dgm:prSet/>
      <dgm:spPr/>
      <dgm:t>
        <a:bodyPr/>
        <a:lstStyle/>
        <a:p>
          <a:endParaRPr lang="en-US">
            <a:latin typeface="Century Gothic"/>
            <a:cs typeface="Century Gothic"/>
          </a:endParaRPr>
        </a:p>
      </dgm:t>
    </dgm:pt>
    <dgm:pt modelId="{3E41640C-C2AC-7841-B3C2-7DF5ADFA8D09}" type="pres">
      <dgm:prSet presAssocID="{91CF6EE9-6236-3246-A228-163DC8750382}" presName="diagram" presStyleCnt="0">
        <dgm:presLayoutVars>
          <dgm:dir/>
          <dgm:resizeHandles val="exact"/>
        </dgm:presLayoutVars>
      </dgm:prSet>
      <dgm:spPr/>
    </dgm:pt>
    <dgm:pt modelId="{D524F3C4-C319-5640-868B-A68B27548A50}" type="pres">
      <dgm:prSet presAssocID="{4CFF39B2-D18E-794F-92C5-A463CB4ED4B3}" presName="node" presStyleLbl="node1" presStyleIdx="0" presStyleCnt="4">
        <dgm:presLayoutVars>
          <dgm:bulletEnabled val="1"/>
        </dgm:presLayoutVars>
      </dgm:prSet>
      <dgm:spPr/>
    </dgm:pt>
    <dgm:pt modelId="{74DB7D98-CF18-C746-8E31-E8C2A1D33F9D}" type="pres">
      <dgm:prSet presAssocID="{79064609-3279-DF42-88F7-0B3F64717C19}" presName="sibTrans" presStyleCnt="0"/>
      <dgm:spPr/>
    </dgm:pt>
    <dgm:pt modelId="{7D7C7427-7DD6-3742-8BB2-D94AEA1FB873}" type="pres">
      <dgm:prSet presAssocID="{1B9E51C8-00F9-6A4A-93F9-791533AF7B59}" presName="node" presStyleLbl="node1" presStyleIdx="1" presStyleCnt="4">
        <dgm:presLayoutVars>
          <dgm:bulletEnabled val="1"/>
        </dgm:presLayoutVars>
      </dgm:prSet>
      <dgm:spPr/>
    </dgm:pt>
    <dgm:pt modelId="{7DCAD30F-B72B-2F40-8DA1-40D8BF4530E9}" type="pres">
      <dgm:prSet presAssocID="{410D656D-7272-914A-A43B-7386B7F29954}" presName="sibTrans" presStyleCnt="0"/>
      <dgm:spPr/>
    </dgm:pt>
    <dgm:pt modelId="{6CCFCDE8-C29B-6C43-9A6D-DDAE3A1A957A}" type="pres">
      <dgm:prSet presAssocID="{73824DED-70F5-3E48-A75C-2F86DE207782}" presName="node" presStyleLbl="node1" presStyleIdx="2" presStyleCnt="4">
        <dgm:presLayoutVars>
          <dgm:bulletEnabled val="1"/>
        </dgm:presLayoutVars>
      </dgm:prSet>
      <dgm:spPr/>
    </dgm:pt>
    <dgm:pt modelId="{6CF3B9C0-8A3B-E944-8294-FAD74E7112D0}" type="pres">
      <dgm:prSet presAssocID="{A33E035A-91C5-BA44-84C1-D6E46AD4742E}" presName="sibTrans" presStyleCnt="0"/>
      <dgm:spPr/>
    </dgm:pt>
    <dgm:pt modelId="{B4B3D886-A487-254F-B4E1-9524FC283C33}" type="pres">
      <dgm:prSet presAssocID="{FC1472D5-6F19-8041-9611-B6D6D0CB8C1C}" presName="node" presStyleLbl="node1" presStyleIdx="3" presStyleCnt="4">
        <dgm:presLayoutVars>
          <dgm:bulletEnabled val="1"/>
        </dgm:presLayoutVars>
      </dgm:prSet>
      <dgm:spPr/>
    </dgm:pt>
  </dgm:ptLst>
  <dgm:cxnLst>
    <dgm:cxn modelId="{8115C51C-2321-A244-8BE6-8C0BDFD7DF69}" srcId="{91CF6EE9-6236-3246-A228-163DC8750382}" destId="{4CFF39B2-D18E-794F-92C5-A463CB4ED4B3}" srcOrd="0" destOrd="0" parTransId="{AF1348D3-9119-8541-98D0-2A308AEFEBFF}" sibTransId="{79064609-3279-DF42-88F7-0B3F64717C19}"/>
    <dgm:cxn modelId="{3B66A32E-2E23-B14B-9DFB-94D43095E118}" type="presOf" srcId="{FC1472D5-6F19-8041-9611-B6D6D0CB8C1C}" destId="{B4B3D886-A487-254F-B4E1-9524FC283C33}" srcOrd="0" destOrd="0" presId="urn:microsoft.com/office/officeart/2005/8/layout/default"/>
    <dgm:cxn modelId="{B35B5E34-78A6-1F4B-BE0D-DD27FB95F1EF}" type="presOf" srcId="{73824DED-70F5-3E48-A75C-2F86DE207782}" destId="{6CCFCDE8-C29B-6C43-9A6D-DDAE3A1A957A}" srcOrd="0" destOrd="0" presId="urn:microsoft.com/office/officeart/2005/8/layout/default"/>
    <dgm:cxn modelId="{43C1EE76-3918-5642-952C-BF62FF5167E0}" type="presOf" srcId="{1B9E51C8-00F9-6A4A-93F9-791533AF7B59}" destId="{7D7C7427-7DD6-3742-8BB2-D94AEA1FB873}" srcOrd="0" destOrd="0" presId="urn:microsoft.com/office/officeart/2005/8/layout/default"/>
    <dgm:cxn modelId="{FC701B9F-4097-6C4C-BD40-0A2797AD27B7}" srcId="{91CF6EE9-6236-3246-A228-163DC8750382}" destId="{73824DED-70F5-3E48-A75C-2F86DE207782}" srcOrd="2" destOrd="0" parTransId="{5CA901A9-A870-3841-97B5-DC4C0FB88A7B}" sibTransId="{A33E035A-91C5-BA44-84C1-D6E46AD4742E}"/>
    <dgm:cxn modelId="{110B86C8-F48F-2F41-AADE-823955E36AF9}" srcId="{91CF6EE9-6236-3246-A228-163DC8750382}" destId="{FC1472D5-6F19-8041-9611-B6D6D0CB8C1C}" srcOrd="3" destOrd="0" parTransId="{21751D5C-5B4B-804E-830C-F43323EDDD5A}" sibTransId="{00394B67-577B-0E4F-80B9-1DF2405B7D58}"/>
    <dgm:cxn modelId="{4271E6CA-78C0-3148-8F88-D338DF1CB7E7}" type="presOf" srcId="{4CFF39B2-D18E-794F-92C5-A463CB4ED4B3}" destId="{D524F3C4-C319-5640-868B-A68B27548A50}" srcOrd="0" destOrd="0" presId="urn:microsoft.com/office/officeart/2005/8/layout/default"/>
    <dgm:cxn modelId="{F7E105D6-6CD9-4B4A-B452-335AAE12D576}" type="presOf" srcId="{91CF6EE9-6236-3246-A228-163DC8750382}" destId="{3E41640C-C2AC-7841-B3C2-7DF5ADFA8D09}" srcOrd="0" destOrd="0" presId="urn:microsoft.com/office/officeart/2005/8/layout/default"/>
    <dgm:cxn modelId="{C73AE7E4-FA58-5842-8946-62CB2B411987}" srcId="{91CF6EE9-6236-3246-A228-163DC8750382}" destId="{1B9E51C8-00F9-6A4A-93F9-791533AF7B59}" srcOrd="1" destOrd="0" parTransId="{3AE6D680-D957-784D-BC96-7E9D399B0F4E}" sibTransId="{410D656D-7272-914A-A43B-7386B7F29954}"/>
    <dgm:cxn modelId="{CD4C865D-147F-DB4C-88A6-7DEE5B093C3F}" type="presParOf" srcId="{3E41640C-C2AC-7841-B3C2-7DF5ADFA8D09}" destId="{D524F3C4-C319-5640-868B-A68B27548A50}" srcOrd="0" destOrd="0" presId="urn:microsoft.com/office/officeart/2005/8/layout/default"/>
    <dgm:cxn modelId="{6ABF89AE-A252-5349-8E33-ECBF2E67CB49}" type="presParOf" srcId="{3E41640C-C2AC-7841-B3C2-7DF5ADFA8D09}" destId="{74DB7D98-CF18-C746-8E31-E8C2A1D33F9D}" srcOrd="1" destOrd="0" presId="urn:microsoft.com/office/officeart/2005/8/layout/default"/>
    <dgm:cxn modelId="{2F3B934A-B543-A343-A643-1AFE7A8CC24C}" type="presParOf" srcId="{3E41640C-C2AC-7841-B3C2-7DF5ADFA8D09}" destId="{7D7C7427-7DD6-3742-8BB2-D94AEA1FB873}" srcOrd="2" destOrd="0" presId="urn:microsoft.com/office/officeart/2005/8/layout/default"/>
    <dgm:cxn modelId="{6F174C81-A0B4-704B-85CE-C7311F08B682}" type="presParOf" srcId="{3E41640C-C2AC-7841-B3C2-7DF5ADFA8D09}" destId="{7DCAD30F-B72B-2F40-8DA1-40D8BF4530E9}" srcOrd="3" destOrd="0" presId="urn:microsoft.com/office/officeart/2005/8/layout/default"/>
    <dgm:cxn modelId="{D7FB05B8-4C12-E84D-9DE3-8A55ECF40073}" type="presParOf" srcId="{3E41640C-C2AC-7841-B3C2-7DF5ADFA8D09}" destId="{6CCFCDE8-C29B-6C43-9A6D-DDAE3A1A957A}" srcOrd="4" destOrd="0" presId="urn:microsoft.com/office/officeart/2005/8/layout/default"/>
    <dgm:cxn modelId="{3B0755EB-F4DC-F442-B62B-81ADD6422CCC}" type="presParOf" srcId="{3E41640C-C2AC-7841-B3C2-7DF5ADFA8D09}" destId="{6CF3B9C0-8A3B-E944-8294-FAD74E7112D0}" srcOrd="5" destOrd="0" presId="urn:microsoft.com/office/officeart/2005/8/layout/default"/>
    <dgm:cxn modelId="{2694EC93-4122-8C4A-BE3A-8F2B93EB03CB}" type="presParOf" srcId="{3E41640C-C2AC-7841-B3C2-7DF5ADFA8D09}" destId="{B4B3D886-A487-254F-B4E1-9524FC283C33}"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8D295AB7-569B-0748-84B1-A1B13D68D2B5}" type="doc">
      <dgm:prSet loTypeId="urn:microsoft.com/office/officeart/2005/8/layout/hierarchy3" loCatId="" qsTypeId="urn:microsoft.com/office/officeart/2005/8/quickstyle/simple4" qsCatId="simple" csTypeId="urn:microsoft.com/office/officeart/2005/8/colors/accent1_2" csCatId="accent1" phldr="1"/>
      <dgm:spPr/>
      <dgm:t>
        <a:bodyPr/>
        <a:lstStyle/>
        <a:p>
          <a:endParaRPr lang="en-US"/>
        </a:p>
      </dgm:t>
    </dgm:pt>
    <dgm:pt modelId="{7FECD452-D739-0448-B2E5-EDF2BBC2CFBE}">
      <dgm:prSet phldrT="[Text]" custT="1"/>
      <dgm:spPr>
        <a:solidFill>
          <a:srgbClr val="004065"/>
        </a:solidFill>
      </dgm:spPr>
      <dgm:t>
        <a:bodyPr/>
        <a:lstStyle/>
        <a:p>
          <a:r>
            <a:rPr lang="en-US" sz="3600" dirty="0">
              <a:latin typeface="+mn-lt"/>
              <a:cs typeface="Century Gothic"/>
            </a:rPr>
            <a:t>Pretesting</a:t>
          </a:r>
        </a:p>
      </dgm:t>
    </dgm:pt>
    <dgm:pt modelId="{94227E91-81AF-944A-8983-641737B08688}" type="parTrans" cxnId="{0AD26DEC-D19F-624E-915E-10A44AC5E80C}">
      <dgm:prSet/>
      <dgm:spPr/>
      <dgm:t>
        <a:bodyPr/>
        <a:lstStyle/>
        <a:p>
          <a:endParaRPr lang="en-US"/>
        </a:p>
      </dgm:t>
    </dgm:pt>
    <dgm:pt modelId="{B1215351-D257-E64F-86E3-86DE711E6778}" type="sibTrans" cxnId="{0AD26DEC-D19F-624E-915E-10A44AC5E80C}">
      <dgm:prSet/>
      <dgm:spPr/>
      <dgm:t>
        <a:bodyPr/>
        <a:lstStyle/>
        <a:p>
          <a:endParaRPr lang="en-US"/>
        </a:p>
      </dgm:t>
    </dgm:pt>
    <dgm:pt modelId="{97601581-CDB7-234A-A4AB-F9FA956B06CD}">
      <dgm:prSet phldrT="[Text]"/>
      <dgm:spPr>
        <a:solidFill>
          <a:srgbClr val="0096D6">
            <a:alpha val="90000"/>
          </a:srgbClr>
        </a:solidFill>
      </dgm:spPr>
      <dgm:t>
        <a:bodyPr/>
        <a:lstStyle/>
        <a:p>
          <a:r>
            <a:rPr lang="en-US" dirty="0">
              <a:solidFill>
                <a:srgbClr val="FFFFFF"/>
              </a:solidFill>
              <a:latin typeface="+mn-lt"/>
              <a:cs typeface="Century Gothic"/>
            </a:rPr>
            <a:t>Determine which messages should be used</a:t>
          </a:r>
        </a:p>
      </dgm:t>
    </dgm:pt>
    <dgm:pt modelId="{5DDC1DFD-A77E-AC46-BC2D-D4F663F23732}" type="parTrans" cxnId="{14BF528F-875E-2649-BCFE-0644B7F3C683}">
      <dgm:prSet/>
      <dgm:spPr/>
      <dgm:t>
        <a:bodyPr/>
        <a:lstStyle/>
        <a:p>
          <a:endParaRPr lang="en-US"/>
        </a:p>
      </dgm:t>
    </dgm:pt>
    <dgm:pt modelId="{9ED8081D-32BC-194A-97B6-61E56A19B14F}" type="sibTrans" cxnId="{14BF528F-875E-2649-BCFE-0644B7F3C683}">
      <dgm:prSet/>
      <dgm:spPr/>
      <dgm:t>
        <a:bodyPr/>
        <a:lstStyle/>
        <a:p>
          <a:endParaRPr lang="en-US"/>
        </a:p>
      </dgm:t>
    </dgm:pt>
    <dgm:pt modelId="{632BB10C-7499-984D-9461-B3DE35DD3767}">
      <dgm:prSet phldrT="[Text]"/>
      <dgm:spPr>
        <a:solidFill>
          <a:srgbClr val="0096D6">
            <a:alpha val="90000"/>
          </a:srgbClr>
        </a:solidFill>
      </dgm:spPr>
      <dgm:t>
        <a:bodyPr/>
        <a:lstStyle/>
        <a:p>
          <a:r>
            <a:rPr lang="en-US" dirty="0">
              <a:solidFill>
                <a:srgbClr val="FFFFFF"/>
              </a:solidFill>
              <a:latin typeface="+mn-lt"/>
              <a:cs typeface="Century Gothic"/>
            </a:rPr>
            <a:t>Determine which messages resonate with which segments of audience</a:t>
          </a:r>
        </a:p>
      </dgm:t>
    </dgm:pt>
    <dgm:pt modelId="{8200E467-53C5-A14C-87E0-D3DE661A7295}" type="parTrans" cxnId="{7F9A83B3-5A4F-C745-A7AF-AFB89F710AAE}">
      <dgm:prSet/>
      <dgm:spPr/>
      <dgm:t>
        <a:bodyPr/>
        <a:lstStyle/>
        <a:p>
          <a:endParaRPr lang="en-US"/>
        </a:p>
      </dgm:t>
    </dgm:pt>
    <dgm:pt modelId="{BE7D54DB-B379-834E-8EC9-4341FDF48399}" type="sibTrans" cxnId="{7F9A83B3-5A4F-C745-A7AF-AFB89F710AAE}">
      <dgm:prSet/>
      <dgm:spPr/>
      <dgm:t>
        <a:bodyPr/>
        <a:lstStyle/>
        <a:p>
          <a:endParaRPr lang="en-US"/>
        </a:p>
      </dgm:t>
    </dgm:pt>
    <dgm:pt modelId="{5C1C7D5B-FB88-4544-8F17-8717005BB13D}">
      <dgm:prSet phldrT="[Text]" custT="1"/>
      <dgm:spPr>
        <a:solidFill>
          <a:srgbClr val="004065"/>
        </a:solidFill>
      </dgm:spPr>
      <dgm:t>
        <a:bodyPr/>
        <a:lstStyle/>
        <a:p>
          <a:r>
            <a:rPr lang="en-US" sz="3600" dirty="0">
              <a:latin typeface="+mn-lt"/>
              <a:cs typeface="Century Gothic"/>
            </a:rPr>
            <a:t>Pilot Testing</a:t>
          </a:r>
        </a:p>
      </dgm:t>
    </dgm:pt>
    <dgm:pt modelId="{90390048-5E67-6044-9E37-F020EA9060F1}" type="parTrans" cxnId="{316BDDBA-3877-3E48-92BD-CFB5F087736C}">
      <dgm:prSet/>
      <dgm:spPr/>
      <dgm:t>
        <a:bodyPr/>
        <a:lstStyle/>
        <a:p>
          <a:endParaRPr lang="en-US"/>
        </a:p>
      </dgm:t>
    </dgm:pt>
    <dgm:pt modelId="{35145D23-7BAE-384A-959B-57D700E3B90A}" type="sibTrans" cxnId="{316BDDBA-3877-3E48-92BD-CFB5F087736C}">
      <dgm:prSet/>
      <dgm:spPr/>
      <dgm:t>
        <a:bodyPr/>
        <a:lstStyle/>
        <a:p>
          <a:endParaRPr lang="en-US"/>
        </a:p>
      </dgm:t>
    </dgm:pt>
    <dgm:pt modelId="{697F088A-68E9-1145-A2CD-2F8FE9A42895}">
      <dgm:prSet phldrT="[Text]"/>
      <dgm:spPr>
        <a:solidFill>
          <a:srgbClr val="0096D6">
            <a:alpha val="90000"/>
          </a:srgbClr>
        </a:solidFill>
      </dgm:spPr>
      <dgm:t>
        <a:bodyPr/>
        <a:lstStyle/>
        <a:p>
          <a:r>
            <a:rPr lang="en-US" dirty="0">
              <a:solidFill>
                <a:srgbClr val="FFFFFF"/>
              </a:solidFill>
              <a:latin typeface="+mn-lt"/>
              <a:cs typeface="Century Gothic"/>
            </a:rPr>
            <a:t>Assess whether the message was received by the intended audience as planned</a:t>
          </a:r>
        </a:p>
      </dgm:t>
    </dgm:pt>
    <dgm:pt modelId="{3DACC8D6-B09A-4F4A-88C2-037C95AFED62}" type="parTrans" cxnId="{13904CD6-B604-E44E-9D2A-2EB38443D84B}">
      <dgm:prSet/>
      <dgm:spPr/>
      <dgm:t>
        <a:bodyPr/>
        <a:lstStyle/>
        <a:p>
          <a:endParaRPr lang="en-US"/>
        </a:p>
      </dgm:t>
    </dgm:pt>
    <dgm:pt modelId="{633BFB21-BACC-394D-9A30-BF63E23A8E3D}" type="sibTrans" cxnId="{13904CD6-B604-E44E-9D2A-2EB38443D84B}">
      <dgm:prSet/>
      <dgm:spPr/>
      <dgm:t>
        <a:bodyPr/>
        <a:lstStyle/>
        <a:p>
          <a:endParaRPr lang="en-US"/>
        </a:p>
      </dgm:t>
    </dgm:pt>
    <dgm:pt modelId="{4893F698-E7F8-2047-A679-D7A4073D304C}">
      <dgm:prSet phldrT="[Text]"/>
      <dgm:spPr>
        <a:solidFill>
          <a:srgbClr val="0096D6">
            <a:alpha val="90000"/>
          </a:srgbClr>
        </a:solidFill>
      </dgm:spPr>
      <dgm:t>
        <a:bodyPr/>
        <a:lstStyle/>
        <a:p>
          <a:r>
            <a:rPr lang="en-US" dirty="0">
              <a:solidFill>
                <a:srgbClr val="FFFFFF"/>
              </a:solidFill>
              <a:latin typeface="+mn-lt"/>
              <a:cs typeface="Century Gothic"/>
            </a:rPr>
            <a:t>Examine whether the message advances campaign objectives and goals</a:t>
          </a:r>
        </a:p>
      </dgm:t>
    </dgm:pt>
    <dgm:pt modelId="{75290026-155E-AB47-9740-07D23DD6CF6C}" type="parTrans" cxnId="{926D19B7-46E3-9943-A7E0-57FCCC359B5E}">
      <dgm:prSet/>
      <dgm:spPr/>
      <dgm:t>
        <a:bodyPr/>
        <a:lstStyle/>
        <a:p>
          <a:endParaRPr lang="en-US"/>
        </a:p>
      </dgm:t>
    </dgm:pt>
    <dgm:pt modelId="{416E3CBE-4FD5-B241-B0B8-2EB3E533CC58}" type="sibTrans" cxnId="{926D19B7-46E3-9943-A7E0-57FCCC359B5E}">
      <dgm:prSet/>
      <dgm:spPr/>
      <dgm:t>
        <a:bodyPr/>
        <a:lstStyle/>
        <a:p>
          <a:endParaRPr lang="en-US"/>
        </a:p>
      </dgm:t>
    </dgm:pt>
    <dgm:pt modelId="{F3245707-7EF3-D146-9F31-0DEE4AE14BE5}">
      <dgm:prSet phldrT="[Text]"/>
      <dgm:spPr>
        <a:solidFill>
          <a:srgbClr val="0096D6">
            <a:alpha val="90000"/>
          </a:srgbClr>
        </a:solidFill>
      </dgm:spPr>
      <dgm:t>
        <a:bodyPr/>
        <a:lstStyle/>
        <a:p>
          <a:r>
            <a:rPr lang="en-US" dirty="0">
              <a:solidFill>
                <a:srgbClr val="FFFFFF"/>
              </a:solidFill>
              <a:latin typeface="+mn-lt"/>
              <a:cs typeface="Century Gothic"/>
            </a:rPr>
            <a:t>Understand which messages might offend the audience</a:t>
          </a:r>
        </a:p>
      </dgm:t>
    </dgm:pt>
    <dgm:pt modelId="{8DC32ACC-F9B7-7B46-BF9D-A3C9C8008ED8}" type="parTrans" cxnId="{75D38C8B-A98A-2342-B10A-269B8D6A3FEF}">
      <dgm:prSet/>
      <dgm:spPr/>
      <dgm:t>
        <a:bodyPr/>
        <a:lstStyle/>
        <a:p>
          <a:endParaRPr lang="en-US"/>
        </a:p>
      </dgm:t>
    </dgm:pt>
    <dgm:pt modelId="{792C5B00-039C-7143-841B-0918FC358764}" type="sibTrans" cxnId="{75D38C8B-A98A-2342-B10A-269B8D6A3FEF}">
      <dgm:prSet/>
      <dgm:spPr/>
      <dgm:t>
        <a:bodyPr/>
        <a:lstStyle/>
        <a:p>
          <a:endParaRPr lang="en-US"/>
        </a:p>
      </dgm:t>
    </dgm:pt>
    <dgm:pt modelId="{46534120-C903-F242-BA1F-D556E9629CB9}" type="pres">
      <dgm:prSet presAssocID="{8D295AB7-569B-0748-84B1-A1B13D68D2B5}" presName="diagram" presStyleCnt="0">
        <dgm:presLayoutVars>
          <dgm:chPref val="1"/>
          <dgm:dir/>
          <dgm:animOne val="branch"/>
          <dgm:animLvl val="lvl"/>
          <dgm:resizeHandles/>
        </dgm:presLayoutVars>
      </dgm:prSet>
      <dgm:spPr/>
    </dgm:pt>
    <dgm:pt modelId="{DC61AD42-27E2-5D4F-8FBA-AABB47F8BCCE}" type="pres">
      <dgm:prSet presAssocID="{7FECD452-D739-0448-B2E5-EDF2BBC2CFBE}" presName="root" presStyleCnt="0"/>
      <dgm:spPr/>
    </dgm:pt>
    <dgm:pt modelId="{F91E0E83-117B-B64A-BEBE-07B4EBF6C2C7}" type="pres">
      <dgm:prSet presAssocID="{7FECD452-D739-0448-B2E5-EDF2BBC2CFBE}" presName="rootComposite" presStyleCnt="0"/>
      <dgm:spPr/>
    </dgm:pt>
    <dgm:pt modelId="{DFEE18D7-0210-F649-88FD-E6E8C21C3827}" type="pres">
      <dgm:prSet presAssocID="{7FECD452-D739-0448-B2E5-EDF2BBC2CFBE}" presName="rootText" presStyleLbl="node1" presStyleIdx="0" presStyleCnt="2" custScaleX="153026" custScaleY="92674"/>
      <dgm:spPr/>
    </dgm:pt>
    <dgm:pt modelId="{6313815D-0586-7043-940D-9658BFA00884}" type="pres">
      <dgm:prSet presAssocID="{7FECD452-D739-0448-B2E5-EDF2BBC2CFBE}" presName="rootConnector" presStyleLbl="node1" presStyleIdx="0" presStyleCnt="2"/>
      <dgm:spPr/>
    </dgm:pt>
    <dgm:pt modelId="{6D3424B2-0640-3D42-8A01-98BE5377B1CE}" type="pres">
      <dgm:prSet presAssocID="{7FECD452-D739-0448-B2E5-EDF2BBC2CFBE}" presName="childShape" presStyleCnt="0"/>
      <dgm:spPr/>
    </dgm:pt>
    <dgm:pt modelId="{7B2AE735-4B7A-7F40-AC09-FA7523AC0337}" type="pres">
      <dgm:prSet presAssocID="{5DDC1DFD-A77E-AC46-BC2D-D4F663F23732}" presName="Name13" presStyleLbl="parChTrans1D2" presStyleIdx="0" presStyleCnt="5"/>
      <dgm:spPr/>
    </dgm:pt>
    <dgm:pt modelId="{BAE04F08-4BD4-5C48-A0D3-95221E91BB1C}" type="pres">
      <dgm:prSet presAssocID="{97601581-CDB7-234A-A4AB-F9FA956B06CD}" presName="childText" presStyleLbl="bgAcc1" presStyleIdx="0" presStyleCnt="5" custScaleX="153026" custScaleY="92674">
        <dgm:presLayoutVars>
          <dgm:bulletEnabled val="1"/>
        </dgm:presLayoutVars>
      </dgm:prSet>
      <dgm:spPr/>
    </dgm:pt>
    <dgm:pt modelId="{B58776FB-3A8E-4745-A912-62457A2C00CE}" type="pres">
      <dgm:prSet presAssocID="{8200E467-53C5-A14C-87E0-D3DE661A7295}" presName="Name13" presStyleLbl="parChTrans1D2" presStyleIdx="1" presStyleCnt="5"/>
      <dgm:spPr/>
    </dgm:pt>
    <dgm:pt modelId="{BA300CB5-5DEF-8E4D-95DD-7F8ED19458A3}" type="pres">
      <dgm:prSet presAssocID="{632BB10C-7499-984D-9461-B3DE35DD3767}" presName="childText" presStyleLbl="bgAcc1" presStyleIdx="1" presStyleCnt="5" custScaleX="153026" custScaleY="92674">
        <dgm:presLayoutVars>
          <dgm:bulletEnabled val="1"/>
        </dgm:presLayoutVars>
      </dgm:prSet>
      <dgm:spPr/>
    </dgm:pt>
    <dgm:pt modelId="{96A2E4A4-DC6A-9342-A2FA-B2D04A2931A0}" type="pres">
      <dgm:prSet presAssocID="{8DC32ACC-F9B7-7B46-BF9D-A3C9C8008ED8}" presName="Name13" presStyleLbl="parChTrans1D2" presStyleIdx="2" presStyleCnt="5"/>
      <dgm:spPr/>
    </dgm:pt>
    <dgm:pt modelId="{2DD70B84-4BA5-3A41-A433-B2A67174B924}" type="pres">
      <dgm:prSet presAssocID="{F3245707-7EF3-D146-9F31-0DEE4AE14BE5}" presName="childText" presStyleLbl="bgAcc1" presStyleIdx="2" presStyleCnt="5" custScaleX="153026" custScaleY="92674">
        <dgm:presLayoutVars>
          <dgm:bulletEnabled val="1"/>
        </dgm:presLayoutVars>
      </dgm:prSet>
      <dgm:spPr/>
    </dgm:pt>
    <dgm:pt modelId="{17AD04B8-6347-6A48-81CD-F62036BCAB22}" type="pres">
      <dgm:prSet presAssocID="{5C1C7D5B-FB88-4544-8F17-8717005BB13D}" presName="root" presStyleCnt="0"/>
      <dgm:spPr/>
    </dgm:pt>
    <dgm:pt modelId="{23F47BE0-90BA-ED4D-AC58-57E9E63EE1CD}" type="pres">
      <dgm:prSet presAssocID="{5C1C7D5B-FB88-4544-8F17-8717005BB13D}" presName="rootComposite" presStyleCnt="0"/>
      <dgm:spPr/>
    </dgm:pt>
    <dgm:pt modelId="{D5A85132-0D69-584A-95CB-D6E6DA3D3C76}" type="pres">
      <dgm:prSet presAssocID="{5C1C7D5B-FB88-4544-8F17-8717005BB13D}" presName="rootText" presStyleLbl="node1" presStyleIdx="1" presStyleCnt="2" custScaleX="153026" custScaleY="92674"/>
      <dgm:spPr/>
    </dgm:pt>
    <dgm:pt modelId="{561E3C31-0F62-AF43-B744-AD0F47B7C663}" type="pres">
      <dgm:prSet presAssocID="{5C1C7D5B-FB88-4544-8F17-8717005BB13D}" presName="rootConnector" presStyleLbl="node1" presStyleIdx="1" presStyleCnt="2"/>
      <dgm:spPr/>
    </dgm:pt>
    <dgm:pt modelId="{6D5A3AD8-9B5D-8D42-85BC-ACF8B4E8B0EA}" type="pres">
      <dgm:prSet presAssocID="{5C1C7D5B-FB88-4544-8F17-8717005BB13D}" presName="childShape" presStyleCnt="0"/>
      <dgm:spPr/>
    </dgm:pt>
    <dgm:pt modelId="{2C3025A4-55B2-AD48-9E06-E4FC61F9527C}" type="pres">
      <dgm:prSet presAssocID="{3DACC8D6-B09A-4F4A-88C2-037C95AFED62}" presName="Name13" presStyleLbl="parChTrans1D2" presStyleIdx="3" presStyleCnt="5"/>
      <dgm:spPr/>
    </dgm:pt>
    <dgm:pt modelId="{64478271-1F08-1847-B405-DC97660B874E}" type="pres">
      <dgm:prSet presAssocID="{697F088A-68E9-1145-A2CD-2F8FE9A42895}" presName="childText" presStyleLbl="bgAcc1" presStyleIdx="3" presStyleCnt="5" custScaleX="153026" custScaleY="92674">
        <dgm:presLayoutVars>
          <dgm:bulletEnabled val="1"/>
        </dgm:presLayoutVars>
      </dgm:prSet>
      <dgm:spPr/>
    </dgm:pt>
    <dgm:pt modelId="{5AD285E5-E94B-904F-90B0-F4B2EBDB8FAE}" type="pres">
      <dgm:prSet presAssocID="{75290026-155E-AB47-9740-07D23DD6CF6C}" presName="Name13" presStyleLbl="parChTrans1D2" presStyleIdx="4" presStyleCnt="5"/>
      <dgm:spPr/>
    </dgm:pt>
    <dgm:pt modelId="{643675F6-B73C-0148-9373-D7DC211D3FED}" type="pres">
      <dgm:prSet presAssocID="{4893F698-E7F8-2047-A679-D7A4073D304C}" presName="childText" presStyleLbl="bgAcc1" presStyleIdx="4" presStyleCnt="5" custScaleX="153026" custScaleY="92674">
        <dgm:presLayoutVars>
          <dgm:bulletEnabled val="1"/>
        </dgm:presLayoutVars>
      </dgm:prSet>
      <dgm:spPr/>
    </dgm:pt>
  </dgm:ptLst>
  <dgm:cxnLst>
    <dgm:cxn modelId="{8D601C0D-9F7E-EF48-B97C-EE2AD0B2A41A}" type="presOf" srcId="{7FECD452-D739-0448-B2E5-EDF2BBC2CFBE}" destId="{6313815D-0586-7043-940D-9658BFA00884}" srcOrd="1" destOrd="0" presId="urn:microsoft.com/office/officeart/2005/8/layout/hierarchy3"/>
    <dgm:cxn modelId="{4C4D360F-E285-CC4D-B1E9-128249851948}" type="presOf" srcId="{697F088A-68E9-1145-A2CD-2F8FE9A42895}" destId="{64478271-1F08-1847-B405-DC97660B874E}" srcOrd="0" destOrd="0" presId="urn:microsoft.com/office/officeart/2005/8/layout/hierarchy3"/>
    <dgm:cxn modelId="{45B89214-3D4D-874C-B43B-465995E3B0CB}" type="presOf" srcId="{3DACC8D6-B09A-4F4A-88C2-037C95AFED62}" destId="{2C3025A4-55B2-AD48-9E06-E4FC61F9527C}" srcOrd="0" destOrd="0" presId="urn:microsoft.com/office/officeart/2005/8/layout/hierarchy3"/>
    <dgm:cxn modelId="{0B483E25-3590-E64D-8D7F-EBD6390138CA}" type="presOf" srcId="{75290026-155E-AB47-9740-07D23DD6CF6C}" destId="{5AD285E5-E94B-904F-90B0-F4B2EBDB8FAE}" srcOrd="0" destOrd="0" presId="urn:microsoft.com/office/officeart/2005/8/layout/hierarchy3"/>
    <dgm:cxn modelId="{44657762-A7AE-7E43-B5B9-E38E2DC05A9D}" type="presOf" srcId="{5DDC1DFD-A77E-AC46-BC2D-D4F663F23732}" destId="{7B2AE735-4B7A-7F40-AC09-FA7523AC0337}" srcOrd="0" destOrd="0" presId="urn:microsoft.com/office/officeart/2005/8/layout/hierarchy3"/>
    <dgm:cxn modelId="{43B87A65-DB3E-8F4A-8ACD-BACAAF2B47B9}" type="presOf" srcId="{5C1C7D5B-FB88-4544-8F17-8717005BB13D}" destId="{561E3C31-0F62-AF43-B744-AD0F47B7C663}" srcOrd="1" destOrd="0" presId="urn:microsoft.com/office/officeart/2005/8/layout/hierarchy3"/>
    <dgm:cxn modelId="{6DBD394B-ED8F-804F-AE5C-A3E23E051A84}" type="presOf" srcId="{632BB10C-7499-984D-9461-B3DE35DD3767}" destId="{BA300CB5-5DEF-8E4D-95DD-7F8ED19458A3}" srcOrd="0" destOrd="0" presId="urn:microsoft.com/office/officeart/2005/8/layout/hierarchy3"/>
    <dgm:cxn modelId="{09F0225A-B4D7-1845-8037-EF00E0E076F9}" type="presOf" srcId="{7FECD452-D739-0448-B2E5-EDF2BBC2CFBE}" destId="{DFEE18D7-0210-F649-88FD-E6E8C21C3827}" srcOrd="0" destOrd="0" presId="urn:microsoft.com/office/officeart/2005/8/layout/hierarchy3"/>
    <dgm:cxn modelId="{75D38C8B-A98A-2342-B10A-269B8D6A3FEF}" srcId="{7FECD452-D739-0448-B2E5-EDF2BBC2CFBE}" destId="{F3245707-7EF3-D146-9F31-0DEE4AE14BE5}" srcOrd="2" destOrd="0" parTransId="{8DC32ACC-F9B7-7B46-BF9D-A3C9C8008ED8}" sibTransId="{792C5B00-039C-7143-841B-0918FC358764}"/>
    <dgm:cxn modelId="{14BF528F-875E-2649-BCFE-0644B7F3C683}" srcId="{7FECD452-D739-0448-B2E5-EDF2BBC2CFBE}" destId="{97601581-CDB7-234A-A4AB-F9FA956B06CD}" srcOrd="0" destOrd="0" parTransId="{5DDC1DFD-A77E-AC46-BC2D-D4F663F23732}" sibTransId="{9ED8081D-32BC-194A-97B6-61E56A19B14F}"/>
    <dgm:cxn modelId="{13CC7498-ED72-7B49-9B30-E6389F446A62}" type="presOf" srcId="{4893F698-E7F8-2047-A679-D7A4073D304C}" destId="{643675F6-B73C-0148-9373-D7DC211D3FED}" srcOrd="0" destOrd="0" presId="urn:microsoft.com/office/officeart/2005/8/layout/hierarchy3"/>
    <dgm:cxn modelId="{560FC69B-C372-8F44-97F1-F8E502D150E2}" type="presOf" srcId="{97601581-CDB7-234A-A4AB-F9FA956B06CD}" destId="{BAE04F08-4BD4-5C48-A0D3-95221E91BB1C}" srcOrd="0" destOrd="0" presId="urn:microsoft.com/office/officeart/2005/8/layout/hierarchy3"/>
    <dgm:cxn modelId="{A2C779A8-19E2-7749-B4F1-8BE081925C6D}" type="presOf" srcId="{5C1C7D5B-FB88-4544-8F17-8717005BB13D}" destId="{D5A85132-0D69-584A-95CB-D6E6DA3D3C76}" srcOrd="0" destOrd="0" presId="urn:microsoft.com/office/officeart/2005/8/layout/hierarchy3"/>
    <dgm:cxn modelId="{7F9A83B3-5A4F-C745-A7AF-AFB89F710AAE}" srcId="{7FECD452-D739-0448-B2E5-EDF2BBC2CFBE}" destId="{632BB10C-7499-984D-9461-B3DE35DD3767}" srcOrd="1" destOrd="0" parTransId="{8200E467-53C5-A14C-87E0-D3DE661A7295}" sibTransId="{BE7D54DB-B379-834E-8EC9-4341FDF48399}"/>
    <dgm:cxn modelId="{FBC5D4B3-6A1C-074D-825E-4321DD1324E6}" type="presOf" srcId="{F3245707-7EF3-D146-9F31-0DEE4AE14BE5}" destId="{2DD70B84-4BA5-3A41-A433-B2A67174B924}" srcOrd="0" destOrd="0" presId="urn:microsoft.com/office/officeart/2005/8/layout/hierarchy3"/>
    <dgm:cxn modelId="{926D19B7-46E3-9943-A7E0-57FCCC359B5E}" srcId="{5C1C7D5B-FB88-4544-8F17-8717005BB13D}" destId="{4893F698-E7F8-2047-A679-D7A4073D304C}" srcOrd="1" destOrd="0" parTransId="{75290026-155E-AB47-9740-07D23DD6CF6C}" sibTransId="{416E3CBE-4FD5-B241-B0B8-2EB3E533CC58}"/>
    <dgm:cxn modelId="{316BDDBA-3877-3E48-92BD-CFB5F087736C}" srcId="{8D295AB7-569B-0748-84B1-A1B13D68D2B5}" destId="{5C1C7D5B-FB88-4544-8F17-8717005BB13D}" srcOrd="1" destOrd="0" parTransId="{90390048-5E67-6044-9E37-F020EA9060F1}" sibTransId="{35145D23-7BAE-384A-959B-57D700E3B90A}"/>
    <dgm:cxn modelId="{67C3E4C3-FCE0-2D48-8EDF-966AD95F9E5F}" type="presOf" srcId="{8200E467-53C5-A14C-87E0-D3DE661A7295}" destId="{B58776FB-3A8E-4745-A912-62457A2C00CE}" srcOrd="0" destOrd="0" presId="urn:microsoft.com/office/officeart/2005/8/layout/hierarchy3"/>
    <dgm:cxn modelId="{82B4D0CF-E79F-D642-AAF6-1029AC452808}" type="presOf" srcId="{8DC32ACC-F9B7-7B46-BF9D-A3C9C8008ED8}" destId="{96A2E4A4-DC6A-9342-A2FA-B2D04A2931A0}" srcOrd="0" destOrd="0" presId="urn:microsoft.com/office/officeart/2005/8/layout/hierarchy3"/>
    <dgm:cxn modelId="{13904CD6-B604-E44E-9D2A-2EB38443D84B}" srcId="{5C1C7D5B-FB88-4544-8F17-8717005BB13D}" destId="{697F088A-68E9-1145-A2CD-2F8FE9A42895}" srcOrd="0" destOrd="0" parTransId="{3DACC8D6-B09A-4F4A-88C2-037C95AFED62}" sibTransId="{633BFB21-BACC-394D-9A30-BF63E23A8E3D}"/>
    <dgm:cxn modelId="{0AD26DEC-D19F-624E-915E-10A44AC5E80C}" srcId="{8D295AB7-569B-0748-84B1-A1B13D68D2B5}" destId="{7FECD452-D739-0448-B2E5-EDF2BBC2CFBE}" srcOrd="0" destOrd="0" parTransId="{94227E91-81AF-944A-8983-641737B08688}" sibTransId="{B1215351-D257-E64F-86E3-86DE711E6778}"/>
    <dgm:cxn modelId="{BA630AFB-F78C-A14F-AF70-D6D0DCA9D9A6}" type="presOf" srcId="{8D295AB7-569B-0748-84B1-A1B13D68D2B5}" destId="{46534120-C903-F242-BA1F-D556E9629CB9}" srcOrd="0" destOrd="0" presId="urn:microsoft.com/office/officeart/2005/8/layout/hierarchy3"/>
    <dgm:cxn modelId="{D9F04F12-AD73-9643-B844-863ACFEFCFAA}" type="presParOf" srcId="{46534120-C903-F242-BA1F-D556E9629CB9}" destId="{DC61AD42-27E2-5D4F-8FBA-AABB47F8BCCE}" srcOrd="0" destOrd="0" presId="urn:microsoft.com/office/officeart/2005/8/layout/hierarchy3"/>
    <dgm:cxn modelId="{B7B87A03-EC6B-B747-92C9-7611BCDD8A2B}" type="presParOf" srcId="{DC61AD42-27E2-5D4F-8FBA-AABB47F8BCCE}" destId="{F91E0E83-117B-B64A-BEBE-07B4EBF6C2C7}" srcOrd="0" destOrd="0" presId="urn:microsoft.com/office/officeart/2005/8/layout/hierarchy3"/>
    <dgm:cxn modelId="{FAB030AA-60F4-D44E-8C04-AAD75FB44595}" type="presParOf" srcId="{F91E0E83-117B-B64A-BEBE-07B4EBF6C2C7}" destId="{DFEE18D7-0210-F649-88FD-E6E8C21C3827}" srcOrd="0" destOrd="0" presId="urn:microsoft.com/office/officeart/2005/8/layout/hierarchy3"/>
    <dgm:cxn modelId="{ABC69B45-5695-7942-B58E-9825DBA89087}" type="presParOf" srcId="{F91E0E83-117B-B64A-BEBE-07B4EBF6C2C7}" destId="{6313815D-0586-7043-940D-9658BFA00884}" srcOrd="1" destOrd="0" presId="urn:microsoft.com/office/officeart/2005/8/layout/hierarchy3"/>
    <dgm:cxn modelId="{F89BD429-43B3-3044-9C22-5348029878D7}" type="presParOf" srcId="{DC61AD42-27E2-5D4F-8FBA-AABB47F8BCCE}" destId="{6D3424B2-0640-3D42-8A01-98BE5377B1CE}" srcOrd="1" destOrd="0" presId="urn:microsoft.com/office/officeart/2005/8/layout/hierarchy3"/>
    <dgm:cxn modelId="{E0DC4DFF-90F6-244A-B57E-680E2B2F34A0}" type="presParOf" srcId="{6D3424B2-0640-3D42-8A01-98BE5377B1CE}" destId="{7B2AE735-4B7A-7F40-AC09-FA7523AC0337}" srcOrd="0" destOrd="0" presId="urn:microsoft.com/office/officeart/2005/8/layout/hierarchy3"/>
    <dgm:cxn modelId="{7A2D757B-C83B-0948-B1F4-F2A02A7C2C6E}" type="presParOf" srcId="{6D3424B2-0640-3D42-8A01-98BE5377B1CE}" destId="{BAE04F08-4BD4-5C48-A0D3-95221E91BB1C}" srcOrd="1" destOrd="0" presId="urn:microsoft.com/office/officeart/2005/8/layout/hierarchy3"/>
    <dgm:cxn modelId="{4615D58B-AC87-6A4B-9EF1-193E3BF15CBB}" type="presParOf" srcId="{6D3424B2-0640-3D42-8A01-98BE5377B1CE}" destId="{B58776FB-3A8E-4745-A912-62457A2C00CE}" srcOrd="2" destOrd="0" presId="urn:microsoft.com/office/officeart/2005/8/layout/hierarchy3"/>
    <dgm:cxn modelId="{3B7A4E92-0796-A946-A368-FE5241584D76}" type="presParOf" srcId="{6D3424B2-0640-3D42-8A01-98BE5377B1CE}" destId="{BA300CB5-5DEF-8E4D-95DD-7F8ED19458A3}" srcOrd="3" destOrd="0" presId="urn:microsoft.com/office/officeart/2005/8/layout/hierarchy3"/>
    <dgm:cxn modelId="{B05FFF93-42F8-0246-8C94-B4F7A2E5939B}" type="presParOf" srcId="{6D3424B2-0640-3D42-8A01-98BE5377B1CE}" destId="{96A2E4A4-DC6A-9342-A2FA-B2D04A2931A0}" srcOrd="4" destOrd="0" presId="urn:microsoft.com/office/officeart/2005/8/layout/hierarchy3"/>
    <dgm:cxn modelId="{35DAE250-D79C-004C-8E3A-E614AC14FB06}" type="presParOf" srcId="{6D3424B2-0640-3D42-8A01-98BE5377B1CE}" destId="{2DD70B84-4BA5-3A41-A433-B2A67174B924}" srcOrd="5" destOrd="0" presId="urn:microsoft.com/office/officeart/2005/8/layout/hierarchy3"/>
    <dgm:cxn modelId="{707C4865-361A-964C-B2B6-CD817DAD892C}" type="presParOf" srcId="{46534120-C903-F242-BA1F-D556E9629CB9}" destId="{17AD04B8-6347-6A48-81CD-F62036BCAB22}" srcOrd="1" destOrd="0" presId="urn:microsoft.com/office/officeart/2005/8/layout/hierarchy3"/>
    <dgm:cxn modelId="{92DCEA87-3E32-AE44-8AE9-E6A3376CAFDE}" type="presParOf" srcId="{17AD04B8-6347-6A48-81CD-F62036BCAB22}" destId="{23F47BE0-90BA-ED4D-AC58-57E9E63EE1CD}" srcOrd="0" destOrd="0" presId="urn:microsoft.com/office/officeart/2005/8/layout/hierarchy3"/>
    <dgm:cxn modelId="{51927F27-271F-C34E-87C7-3CDE3FD1803A}" type="presParOf" srcId="{23F47BE0-90BA-ED4D-AC58-57E9E63EE1CD}" destId="{D5A85132-0D69-584A-95CB-D6E6DA3D3C76}" srcOrd="0" destOrd="0" presId="urn:microsoft.com/office/officeart/2005/8/layout/hierarchy3"/>
    <dgm:cxn modelId="{4781C768-4EB4-9D4B-BD57-B829E966728F}" type="presParOf" srcId="{23F47BE0-90BA-ED4D-AC58-57E9E63EE1CD}" destId="{561E3C31-0F62-AF43-B744-AD0F47B7C663}" srcOrd="1" destOrd="0" presId="urn:microsoft.com/office/officeart/2005/8/layout/hierarchy3"/>
    <dgm:cxn modelId="{8969EF6B-0170-5743-B0C5-758F7323F86A}" type="presParOf" srcId="{17AD04B8-6347-6A48-81CD-F62036BCAB22}" destId="{6D5A3AD8-9B5D-8D42-85BC-ACF8B4E8B0EA}" srcOrd="1" destOrd="0" presId="urn:microsoft.com/office/officeart/2005/8/layout/hierarchy3"/>
    <dgm:cxn modelId="{4A1AA095-365B-2546-897D-92C04539422F}" type="presParOf" srcId="{6D5A3AD8-9B5D-8D42-85BC-ACF8B4E8B0EA}" destId="{2C3025A4-55B2-AD48-9E06-E4FC61F9527C}" srcOrd="0" destOrd="0" presId="urn:microsoft.com/office/officeart/2005/8/layout/hierarchy3"/>
    <dgm:cxn modelId="{110ECBEA-17A1-2445-A87D-F918160A2881}" type="presParOf" srcId="{6D5A3AD8-9B5D-8D42-85BC-ACF8B4E8B0EA}" destId="{64478271-1F08-1847-B405-DC97660B874E}" srcOrd="1" destOrd="0" presId="urn:microsoft.com/office/officeart/2005/8/layout/hierarchy3"/>
    <dgm:cxn modelId="{F2851C83-1256-E748-A3BD-F9507A760253}" type="presParOf" srcId="{6D5A3AD8-9B5D-8D42-85BC-ACF8B4E8B0EA}" destId="{5AD285E5-E94B-904F-90B0-F4B2EBDB8FAE}" srcOrd="2" destOrd="0" presId="urn:microsoft.com/office/officeart/2005/8/layout/hierarchy3"/>
    <dgm:cxn modelId="{D4E1043C-9B45-6544-8515-B617F4B3188B}" type="presParOf" srcId="{6D5A3AD8-9B5D-8D42-85BC-ACF8B4E8B0EA}" destId="{643675F6-B73C-0148-9373-D7DC211D3FED}"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91CF6EE9-6236-3246-A228-163DC8750382}"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4CFF39B2-D18E-794F-92C5-A463CB4ED4B3}">
      <dgm:prSet phldrT="[Text]"/>
      <dgm:spPr>
        <a:solidFill>
          <a:srgbClr val="0096D6"/>
        </a:solidFill>
      </dgm:spPr>
      <dgm:t>
        <a:bodyPr/>
        <a:lstStyle/>
        <a:p>
          <a:r>
            <a:rPr lang="en-US" dirty="0">
              <a:latin typeface="+mn-lt"/>
              <a:cs typeface="Century Gothic"/>
            </a:rPr>
            <a:t>Assessment of reading level</a:t>
          </a:r>
        </a:p>
      </dgm:t>
    </dgm:pt>
    <dgm:pt modelId="{AF1348D3-9119-8541-98D0-2A308AEFEBFF}" type="parTrans" cxnId="{8115C51C-2321-A244-8BE6-8C0BDFD7DF69}">
      <dgm:prSet/>
      <dgm:spPr/>
      <dgm:t>
        <a:bodyPr/>
        <a:lstStyle/>
        <a:p>
          <a:endParaRPr lang="en-US">
            <a:latin typeface="Century Gothic"/>
            <a:cs typeface="Century Gothic"/>
          </a:endParaRPr>
        </a:p>
      </dgm:t>
    </dgm:pt>
    <dgm:pt modelId="{79064609-3279-DF42-88F7-0B3F64717C19}" type="sibTrans" cxnId="{8115C51C-2321-A244-8BE6-8C0BDFD7DF69}">
      <dgm:prSet/>
      <dgm:spPr/>
      <dgm:t>
        <a:bodyPr/>
        <a:lstStyle/>
        <a:p>
          <a:endParaRPr lang="en-US">
            <a:latin typeface="Century Gothic"/>
            <a:cs typeface="Century Gothic"/>
          </a:endParaRPr>
        </a:p>
      </dgm:t>
    </dgm:pt>
    <dgm:pt modelId="{1B9E51C8-00F9-6A4A-93F9-791533AF7B59}">
      <dgm:prSet phldrT="[Text]"/>
      <dgm:spPr>
        <a:solidFill>
          <a:srgbClr val="0096D6"/>
        </a:solidFill>
      </dgm:spPr>
      <dgm:t>
        <a:bodyPr/>
        <a:lstStyle/>
        <a:p>
          <a:r>
            <a:rPr lang="en-US" dirty="0">
              <a:latin typeface="+mn-lt"/>
              <a:cs typeface="Century Gothic"/>
            </a:rPr>
            <a:t>Focus groups</a:t>
          </a:r>
        </a:p>
      </dgm:t>
    </dgm:pt>
    <dgm:pt modelId="{3AE6D680-D957-784D-BC96-7E9D399B0F4E}" type="parTrans" cxnId="{C73AE7E4-FA58-5842-8946-62CB2B411987}">
      <dgm:prSet/>
      <dgm:spPr/>
      <dgm:t>
        <a:bodyPr/>
        <a:lstStyle/>
        <a:p>
          <a:endParaRPr lang="en-US">
            <a:latin typeface="Century Gothic"/>
            <a:cs typeface="Century Gothic"/>
          </a:endParaRPr>
        </a:p>
      </dgm:t>
    </dgm:pt>
    <dgm:pt modelId="{410D656D-7272-914A-A43B-7386B7F29954}" type="sibTrans" cxnId="{C73AE7E4-FA58-5842-8946-62CB2B411987}">
      <dgm:prSet/>
      <dgm:spPr/>
      <dgm:t>
        <a:bodyPr/>
        <a:lstStyle/>
        <a:p>
          <a:endParaRPr lang="en-US">
            <a:latin typeface="Century Gothic"/>
            <a:cs typeface="Century Gothic"/>
          </a:endParaRPr>
        </a:p>
      </dgm:t>
    </dgm:pt>
    <dgm:pt modelId="{73824DED-70F5-3E48-A75C-2F86DE207782}">
      <dgm:prSet phldrT="[Text]"/>
      <dgm:spPr>
        <a:solidFill>
          <a:srgbClr val="0096D6"/>
        </a:solidFill>
      </dgm:spPr>
      <dgm:t>
        <a:bodyPr/>
        <a:lstStyle/>
        <a:p>
          <a:r>
            <a:rPr lang="en-US" dirty="0">
              <a:latin typeface="+mn-lt"/>
              <a:cs typeface="Century Gothic"/>
            </a:rPr>
            <a:t>Surveys</a:t>
          </a:r>
        </a:p>
      </dgm:t>
    </dgm:pt>
    <dgm:pt modelId="{5CA901A9-A870-3841-97B5-DC4C0FB88A7B}" type="parTrans" cxnId="{FC701B9F-4097-6C4C-BD40-0A2797AD27B7}">
      <dgm:prSet/>
      <dgm:spPr/>
      <dgm:t>
        <a:bodyPr/>
        <a:lstStyle/>
        <a:p>
          <a:endParaRPr lang="en-US">
            <a:latin typeface="Century Gothic"/>
            <a:cs typeface="Century Gothic"/>
          </a:endParaRPr>
        </a:p>
      </dgm:t>
    </dgm:pt>
    <dgm:pt modelId="{A33E035A-91C5-BA44-84C1-D6E46AD4742E}" type="sibTrans" cxnId="{FC701B9F-4097-6C4C-BD40-0A2797AD27B7}">
      <dgm:prSet/>
      <dgm:spPr/>
      <dgm:t>
        <a:bodyPr/>
        <a:lstStyle/>
        <a:p>
          <a:endParaRPr lang="en-US">
            <a:latin typeface="Century Gothic"/>
            <a:cs typeface="Century Gothic"/>
          </a:endParaRPr>
        </a:p>
      </dgm:t>
    </dgm:pt>
    <dgm:pt modelId="{FC1472D5-6F19-8041-9611-B6D6D0CB8C1C}">
      <dgm:prSet phldrT="[Text]"/>
      <dgm:spPr>
        <a:solidFill>
          <a:srgbClr val="0096D6"/>
        </a:solidFill>
      </dgm:spPr>
      <dgm:t>
        <a:bodyPr/>
        <a:lstStyle/>
        <a:p>
          <a:r>
            <a:rPr lang="en-US" dirty="0">
              <a:latin typeface="+mn-lt"/>
              <a:cs typeface="Century Gothic"/>
            </a:rPr>
            <a:t>In-depth interviews</a:t>
          </a:r>
        </a:p>
      </dgm:t>
    </dgm:pt>
    <dgm:pt modelId="{21751D5C-5B4B-804E-830C-F43323EDDD5A}" type="parTrans" cxnId="{110B86C8-F48F-2F41-AADE-823955E36AF9}">
      <dgm:prSet/>
      <dgm:spPr/>
      <dgm:t>
        <a:bodyPr/>
        <a:lstStyle/>
        <a:p>
          <a:endParaRPr lang="en-US">
            <a:latin typeface="Century Gothic"/>
            <a:cs typeface="Century Gothic"/>
          </a:endParaRPr>
        </a:p>
      </dgm:t>
    </dgm:pt>
    <dgm:pt modelId="{00394B67-577B-0E4F-80B9-1DF2405B7D58}" type="sibTrans" cxnId="{110B86C8-F48F-2F41-AADE-823955E36AF9}">
      <dgm:prSet/>
      <dgm:spPr/>
      <dgm:t>
        <a:bodyPr/>
        <a:lstStyle/>
        <a:p>
          <a:endParaRPr lang="en-US">
            <a:latin typeface="Century Gothic"/>
            <a:cs typeface="Century Gothic"/>
          </a:endParaRPr>
        </a:p>
      </dgm:t>
    </dgm:pt>
    <dgm:pt modelId="{7183ACB7-5137-5C4D-8DC6-141E4DCEF0BA}">
      <dgm:prSet phldrT="[Text]"/>
      <dgm:spPr>
        <a:solidFill>
          <a:srgbClr val="0096D6"/>
        </a:solidFill>
      </dgm:spPr>
      <dgm:t>
        <a:bodyPr/>
        <a:lstStyle/>
        <a:p>
          <a:r>
            <a:rPr lang="en-US" dirty="0">
              <a:latin typeface="+mn-lt"/>
              <a:cs typeface="Century Gothic"/>
            </a:rPr>
            <a:t>Gatekeeper interviews</a:t>
          </a:r>
        </a:p>
      </dgm:t>
    </dgm:pt>
    <dgm:pt modelId="{A0754E37-830D-1740-BA22-09EA2A5403BD}" type="parTrans" cxnId="{7474C303-2F78-8944-9ABF-2CFAAE66449D}">
      <dgm:prSet/>
      <dgm:spPr/>
      <dgm:t>
        <a:bodyPr/>
        <a:lstStyle/>
        <a:p>
          <a:endParaRPr lang="en-US">
            <a:latin typeface="Century Gothic"/>
            <a:cs typeface="Century Gothic"/>
          </a:endParaRPr>
        </a:p>
      </dgm:t>
    </dgm:pt>
    <dgm:pt modelId="{A123ACF3-99E9-484A-BA5B-FCDDA31D077F}" type="sibTrans" cxnId="{7474C303-2F78-8944-9ABF-2CFAAE66449D}">
      <dgm:prSet/>
      <dgm:spPr/>
      <dgm:t>
        <a:bodyPr/>
        <a:lstStyle/>
        <a:p>
          <a:endParaRPr lang="en-US">
            <a:latin typeface="Century Gothic"/>
            <a:cs typeface="Century Gothic"/>
          </a:endParaRPr>
        </a:p>
      </dgm:t>
    </dgm:pt>
    <dgm:pt modelId="{A31DE116-71AE-A14D-9015-ABCA45353246}">
      <dgm:prSet phldrT="[Text]"/>
      <dgm:spPr>
        <a:solidFill>
          <a:srgbClr val="0096D6"/>
        </a:solidFill>
      </dgm:spPr>
      <dgm:t>
        <a:bodyPr/>
        <a:lstStyle/>
        <a:p>
          <a:r>
            <a:rPr lang="en-US" dirty="0">
              <a:latin typeface="+mn-lt"/>
              <a:cs typeface="Century Gothic"/>
            </a:rPr>
            <a:t>Center-location intercept interviews</a:t>
          </a:r>
        </a:p>
      </dgm:t>
    </dgm:pt>
    <dgm:pt modelId="{7ED71225-29EC-FA4F-9502-CE5D9716F3E7}" type="parTrans" cxnId="{70F81D3F-5B6A-DF4F-96E7-C64F3AD1B4E3}">
      <dgm:prSet/>
      <dgm:spPr/>
    </dgm:pt>
    <dgm:pt modelId="{E632C8DB-8EDD-9A45-944D-8A7036772357}" type="sibTrans" cxnId="{70F81D3F-5B6A-DF4F-96E7-C64F3AD1B4E3}">
      <dgm:prSet/>
      <dgm:spPr/>
    </dgm:pt>
    <dgm:pt modelId="{48007AD7-5EEC-9F42-BD80-F023B1FF46BE}">
      <dgm:prSet phldrT="[Text]"/>
      <dgm:spPr>
        <a:solidFill>
          <a:srgbClr val="0096D6"/>
        </a:solidFill>
      </dgm:spPr>
      <dgm:t>
        <a:bodyPr/>
        <a:lstStyle/>
        <a:p>
          <a:r>
            <a:rPr lang="en-US" dirty="0">
              <a:latin typeface="+mn-lt"/>
              <a:cs typeface="Century Gothic"/>
            </a:rPr>
            <a:t>Social media polling</a:t>
          </a:r>
        </a:p>
      </dgm:t>
    </dgm:pt>
    <dgm:pt modelId="{F5283784-30C9-A441-9092-21865AD38875}" type="parTrans" cxnId="{3B843F36-D548-254F-982B-B45CE3845206}">
      <dgm:prSet/>
      <dgm:spPr/>
    </dgm:pt>
    <dgm:pt modelId="{B993CA6E-478E-9E45-A5A9-88633336A90E}" type="sibTrans" cxnId="{3B843F36-D548-254F-982B-B45CE3845206}">
      <dgm:prSet/>
      <dgm:spPr/>
    </dgm:pt>
    <dgm:pt modelId="{3E41640C-C2AC-7841-B3C2-7DF5ADFA8D09}" type="pres">
      <dgm:prSet presAssocID="{91CF6EE9-6236-3246-A228-163DC8750382}" presName="diagram" presStyleCnt="0">
        <dgm:presLayoutVars>
          <dgm:dir/>
          <dgm:resizeHandles val="exact"/>
        </dgm:presLayoutVars>
      </dgm:prSet>
      <dgm:spPr/>
    </dgm:pt>
    <dgm:pt modelId="{D524F3C4-C319-5640-868B-A68B27548A50}" type="pres">
      <dgm:prSet presAssocID="{4CFF39B2-D18E-794F-92C5-A463CB4ED4B3}" presName="node" presStyleLbl="node1" presStyleIdx="0" presStyleCnt="7">
        <dgm:presLayoutVars>
          <dgm:bulletEnabled val="1"/>
        </dgm:presLayoutVars>
      </dgm:prSet>
      <dgm:spPr/>
    </dgm:pt>
    <dgm:pt modelId="{74DB7D98-CF18-C746-8E31-E8C2A1D33F9D}" type="pres">
      <dgm:prSet presAssocID="{79064609-3279-DF42-88F7-0B3F64717C19}" presName="sibTrans" presStyleCnt="0"/>
      <dgm:spPr/>
    </dgm:pt>
    <dgm:pt modelId="{7D7C7427-7DD6-3742-8BB2-D94AEA1FB873}" type="pres">
      <dgm:prSet presAssocID="{1B9E51C8-00F9-6A4A-93F9-791533AF7B59}" presName="node" presStyleLbl="node1" presStyleIdx="1" presStyleCnt="7">
        <dgm:presLayoutVars>
          <dgm:bulletEnabled val="1"/>
        </dgm:presLayoutVars>
      </dgm:prSet>
      <dgm:spPr/>
    </dgm:pt>
    <dgm:pt modelId="{7DCAD30F-B72B-2F40-8DA1-40D8BF4530E9}" type="pres">
      <dgm:prSet presAssocID="{410D656D-7272-914A-A43B-7386B7F29954}" presName="sibTrans" presStyleCnt="0"/>
      <dgm:spPr/>
    </dgm:pt>
    <dgm:pt modelId="{6CCFCDE8-C29B-6C43-9A6D-DDAE3A1A957A}" type="pres">
      <dgm:prSet presAssocID="{73824DED-70F5-3E48-A75C-2F86DE207782}" presName="node" presStyleLbl="node1" presStyleIdx="2" presStyleCnt="7">
        <dgm:presLayoutVars>
          <dgm:bulletEnabled val="1"/>
        </dgm:presLayoutVars>
      </dgm:prSet>
      <dgm:spPr/>
    </dgm:pt>
    <dgm:pt modelId="{6CF3B9C0-8A3B-E944-8294-FAD74E7112D0}" type="pres">
      <dgm:prSet presAssocID="{A33E035A-91C5-BA44-84C1-D6E46AD4742E}" presName="sibTrans" presStyleCnt="0"/>
      <dgm:spPr/>
    </dgm:pt>
    <dgm:pt modelId="{B4B3D886-A487-254F-B4E1-9524FC283C33}" type="pres">
      <dgm:prSet presAssocID="{FC1472D5-6F19-8041-9611-B6D6D0CB8C1C}" presName="node" presStyleLbl="node1" presStyleIdx="3" presStyleCnt="7">
        <dgm:presLayoutVars>
          <dgm:bulletEnabled val="1"/>
        </dgm:presLayoutVars>
      </dgm:prSet>
      <dgm:spPr/>
    </dgm:pt>
    <dgm:pt modelId="{90C01449-A4B5-4D41-9C3C-4E7F5AED1C5C}" type="pres">
      <dgm:prSet presAssocID="{00394B67-577B-0E4F-80B9-1DF2405B7D58}" presName="sibTrans" presStyleCnt="0"/>
      <dgm:spPr/>
    </dgm:pt>
    <dgm:pt modelId="{39F3B9A9-FDBF-BA47-A3D9-CC0E12503F15}" type="pres">
      <dgm:prSet presAssocID="{7183ACB7-5137-5C4D-8DC6-141E4DCEF0BA}" presName="node" presStyleLbl="node1" presStyleIdx="4" presStyleCnt="7">
        <dgm:presLayoutVars>
          <dgm:bulletEnabled val="1"/>
        </dgm:presLayoutVars>
      </dgm:prSet>
      <dgm:spPr/>
    </dgm:pt>
    <dgm:pt modelId="{235FC356-6A73-6D4B-B52B-BC4E980282B6}" type="pres">
      <dgm:prSet presAssocID="{A123ACF3-99E9-484A-BA5B-FCDDA31D077F}" presName="sibTrans" presStyleCnt="0"/>
      <dgm:spPr/>
    </dgm:pt>
    <dgm:pt modelId="{FDD95DE8-B014-BF46-ABC5-DF16FC852F3D}" type="pres">
      <dgm:prSet presAssocID="{A31DE116-71AE-A14D-9015-ABCA45353246}" presName="node" presStyleLbl="node1" presStyleIdx="5" presStyleCnt="7">
        <dgm:presLayoutVars>
          <dgm:bulletEnabled val="1"/>
        </dgm:presLayoutVars>
      </dgm:prSet>
      <dgm:spPr/>
    </dgm:pt>
    <dgm:pt modelId="{247A109E-3D42-0A49-AE38-4227F2053C1C}" type="pres">
      <dgm:prSet presAssocID="{E632C8DB-8EDD-9A45-944D-8A7036772357}" presName="sibTrans" presStyleCnt="0"/>
      <dgm:spPr/>
    </dgm:pt>
    <dgm:pt modelId="{1600B4E3-F461-7849-A940-647E434E7E89}" type="pres">
      <dgm:prSet presAssocID="{48007AD7-5EEC-9F42-BD80-F023B1FF46BE}" presName="node" presStyleLbl="node1" presStyleIdx="6" presStyleCnt="7">
        <dgm:presLayoutVars>
          <dgm:bulletEnabled val="1"/>
        </dgm:presLayoutVars>
      </dgm:prSet>
      <dgm:spPr/>
    </dgm:pt>
  </dgm:ptLst>
  <dgm:cxnLst>
    <dgm:cxn modelId="{7474C303-2F78-8944-9ABF-2CFAAE66449D}" srcId="{91CF6EE9-6236-3246-A228-163DC8750382}" destId="{7183ACB7-5137-5C4D-8DC6-141E4DCEF0BA}" srcOrd="4" destOrd="0" parTransId="{A0754E37-830D-1740-BA22-09EA2A5403BD}" sibTransId="{A123ACF3-99E9-484A-BA5B-FCDDA31D077F}"/>
    <dgm:cxn modelId="{8115C51C-2321-A244-8BE6-8C0BDFD7DF69}" srcId="{91CF6EE9-6236-3246-A228-163DC8750382}" destId="{4CFF39B2-D18E-794F-92C5-A463CB4ED4B3}" srcOrd="0" destOrd="0" parTransId="{AF1348D3-9119-8541-98D0-2A308AEFEBFF}" sibTransId="{79064609-3279-DF42-88F7-0B3F64717C19}"/>
    <dgm:cxn modelId="{28C40428-712A-AC4C-A49B-8AC4A1F4C48D}" type="presOf" srcId="{7183ACB7-5137-5C4D-8DC6-141E4DCEF0BA}" destId="{39F3B9A9-FDBF-BA47-A3D9-CC0E12503F15}" srcOrd="0" destOrd="0" presId="urn:microsoft.com/office/officeart/2005/8/layout/default"/>
    <dgm:cxn modelId="{4F3B0D29-59F2-4546-AAA1-E3BDBB04EF4E}" type="presOf" srcId="{91CF6EE9-6236-3246-A228-163DC8750382}" destId="{3E41640C-C2AC-7841-B3C2-7DF5ADFA8D09}" srcOrd="0" destOrd="0" presId="urn:microsoft.com/office/officeart/2005/8/layout/default"/>
    <dgm:cxn modelId="{3B843F36-D548-254F-982B-B45CE3845206}" srcId="{91CF6EE9-6236-3246-A228-163DC8750382}" destId="{48007AD7-5EEC-9F42-BD80-F023B1FF46BE}" srcOrd="6" destOrd="0" parTransId="{F5283784-30C9-A441-9092-21865AD38875}" sibTransId="{B993CA6E-478E-9E45-A5A9-88633336A90E}"/>
    <dgm:cxn modelId="{70F81D3F-5B6A-DF4F-96E7-C64F3AD1B4E3}" srcId="{91CF6EE9-6236-3246-A228-163DC8750382}" destId="{A31DE116-71AE-A14D-9015-ABCA45353246}" srcOrd="5" destOrd="0" parTransId="{7ED71225-29EC-FA4F-9502-CE5D9716F3E7}" sibTransId="{E632C8DB-8EDD-9A45-944D-8A7036772357}"/>
    <dgm:cxn modelId="{CC524243-D70F-E64F-AA50-6AD25B78B739}" type="presOf" srcId="{FC1472D5-6F19-8041-9611-B6D6D0CB8C1C}" destId="{B4B3D886-A487-254F-B4E1-9524FC283C33}" srcOrd="0" destOrd="0" presId="urn:microsoft.com/office/officeart/2005/8/layout/default"/>
    <dgm:cxn modelId="{16CCE648-0FCB-9E40-8399-C3952A7006D3}" type="presOf" srcId="{4CFF39B2-D18E-794F-92C5-A463CB4ED4B3}" destId="{D524F3C4-C319-5640-868B-A68B27548A50}" srcOrd="0" destOrd="0" presId="urn:microsoft.com/office/officeart/2005/8/layout/default"/>
    <dgm:cxn modelId="{36347459-AFC5-A648-942E-029049ADFC23}" type="presOf" srcId="{48007AD7-5EEC-9F42-BD80-F023B1FF46BE}" destId="{1600B4E3-F461-7849-A940-647E434E7E89}" srcOrd="0" destOrd="0" presId="urn:microsoft.com/office/officeart/2005/8/layout/default"/>
    <dgm:cxn modelId="{54FCCC89-655E-0F4D-B27A-A4CB0F5962F8}" type="presOf" srcId="{73824DED-70F5-3E48-A75C-2F86DE207782}" destId="{6CCFCDE8-C29B-6C43-9A6D-DDAE3A1A957A}" srcOrd="0" destOrd="0" presId="urn:microsoft.com/office/officeart/2005/8/layout/default"/>
    <dgm:cxn modelId="{FC701B9F-4097-6C4C-BD40-0A2797AD27B7}" srcId="{91CF6EE9-6236-3246-A228-163DC8750382}" destId="{73824DED-70F5-3E48-A75C-2F86DE207782}" srcOrd="2" destOrd="0" parTransId="{5CA901A9-A870-3841-97B5-DC4C0FB88A7B}" sibTransId="{A33E035A-91C5-BA44-84C1-D6E46AD4742E}"/>
    <dgm:cxn modelId="{5C0881A2-7A5D-FD44-B902-8975AB1601F6}" type="presOf" srcId="{A31DE116-71AE-A14D-9015-ABCA45353246}" destId="{FDD95DE8-B014-BF46-ABC5-DF16FC852F3D}" srcOrd="0" destOrd="0" presId="urn:microsoft.com/office/officeart/2005/8/layout/default"/>
    <dgm:cxn modelId="{F67A84C5-B34F-A34B-A30F-F4A77F062319}" type="presOf" srcId="{1B9E51C8-00F9-6A4A-93F9-791533AF7B59}" destId="{7D7C7427-7DD6-3742-8BB2-D94AEA1FB873}" srcOrd="0" destOrd="0" presId="urn:microsoft.com/office/officeart/2005/8/layout/default"/>
    <dgm:cxn modelId="{110B86C8-F48F-2F41-AADE-823955E36AF9}" srcId="{91CF6EE9-6236-3246-A228-163DC8750382}" destId="{FC1472D5-6F19-8041-9611-B6D6D0CB8C1C}" srcOrd="3" destOrd="0" parTransId="{21751D5C-5B4B-804E-830C-F43323EDDD5A}" sibTransId="{00394B67-577B-0E4F-80B9-1DF2405B7D58}"/>
    <dgm:cxn modelId="{C73AE7E4-FA58-5842-8946-62CB2B411987}" srcId="{91CF6EE9-6236-3246-A228-163DC8750382}" destId="{1B9E51C8-00F9-6A4A-93F9-791533AF7B59}" srcOrd="1" destOrd="0" parTransId="{3AE6D680-D957-784D-BC96-7E9D399B0F4E}" sibTransId="{410D656D-7272-914A-A43B-7386B7F29954}"/>
    <dgm:cxn modelId="{456A035A-1BB7-3C4E-AAF0-5BEC662F161E}" type="presParOf" srcId="{3E41640C-C2AC-7841-B3C2-7DF5ADFA8D09}" destId="{D524F3C4-C319-5640-868B-A68B27548A50}" srcOrd="0" destOrd="0" presId="urn:microsoft.com/office/officeart/2005/8/layout/default"/>
    <dgm:cxn modelId="{BCE1BD45-75A3-6D4D-9A1E-660AA48C6B28}" type="presParOf" srcId="{3E41640C-C2AC-7841-B3C2-7DF5ADFA8D09}" destId="{74DB7D98-CF18-C746-8E31-E8C2A1D33F9D}" srcOrd="1" destOrd="0" presId="urn:microsoft.com/office/officeart/2005/8/layout/default"/>
    <dgm:cxn modelId="{6C753CA4-F3E5-9346-822D-34CA30F33488}" type="presParOf" srcId="{3E41640C-C2AC-7841-B3C2-7DF5ADFA8D09}" destId="{7D7C7427-7DD6-3742-8BB2-D94AEA1FB873}" srcOrd="2" destOrd="0" presId="urn:microsoft.com/office/officeart/2005/8/layout/default"/>
    <dgm:cxn modelId="{099E459E-F4EA-B940-875E-D902EB30D0C5}" type="presParOf" srcId="{3E41640C-C2AC-7841-B3C2-7DF5ADFA8D09}" destId="{7DCAD30F-B72B-2F40-8DA1-40D8BF4530E9}" srcOrd="3" destOrd="0" presId="urn:microsoft.com/office/officeart/2005/8/layout/default"/>
    <dgm:cxn modelId="{25B6898E-1137-DA4C-8EDC-49B01AFFC66C}" type="presParOf" srcId="{3E41640C-C2AC-7841-B3C2-7DF5ADFA8D09}" destId="{6CCFCDE8-C29B-6C43-9A6D-DDAE3A1A957A}" srcOrd="4" destOrd="0" presId="urn:microsoft.com/office/officeart/2005/8/layout/default"/>
    <dgm:cxn modelId="{590DE9A9-9EDE-BF45-9D67-63BEE69ECCF0}" type="presParOf" srcId="{3E41640C-C2AC-7841-B3C2-7DF5ADFA8D09}" destId="{6CF3B9C0-8A3B-E944-8294-FAD74E7112D0}" srcOrd="5" destOrd="0" presId="urn:microsoft.com/office/officeart/2005/8/layout/default"/>
    <dgm:cxn modelId="{E3EAE03C-CC11-7345-88E3-5C54B6BB3831}" type="presParOf" srcId="{3E41640C-C2AC-7841-B3C2-7DF5ADFA8D09}" destId="{B4B3D886-A487-254F-B4E1-9524FC283C33}" srcOrd="6" destOrd="0" presId="urn:microsoft.com/office/officeart/2005/8/layout/default"/>
    <dgm:cxn modelId="{0B2FC1A9-083A-E142-8309-93235AF0A2A9}" type="presParOf" srcId="{3E41640C-C2AC-7841-B3C2-7DF5ADFA8D09}" destId="{90C01449-A4B5-4D41-9C3C-4E7F5AED1C5C}" srcOrd="7" destOrd="0" presId="urn:microsoft.com/office/officeart/2005/8/layout/default"/>
    <dgm:cxn modelId="{2D676160-9AA3-2B4A-AFB3-0C421DBBF207}" type="presParOf" srcId="{3E41640C-C2AC-7841-B3C2-7DF5ADFA8D09}" destId="{39F3B9A9-FDBF-BA47-A3D9-CC0E12503F15}" srcOrd="8" destOrd="0" presId="urn:microsoft.com/office/officeart/2005/8/layout/default"/>
    <dgm:cxn modelId="{58F25BCB-ECA3-F34C-A853-3675209EEC68}" type="presParOf" srcId="{3E41640C-C2AC-7841-B3C2-7DF5ADFA8D09}" destId="{235FC356-6A73-6D4B-B52B-BC4E980282B6}" srcOrd="9" destOrd="0" presId="urn:microsoft.com/office/officeart/2005/8/layout/default"/>
    <dgm:cxn modelId="{90900ABC-93B7-3D4C-BA9E-6DE74A56586E}" type="presParOf" srcId="{3E41640C-C2AC-7841-B3C2-7DF5ADFA8D09}" destId="{FDD95DE8-B014-BF46-ABC5-DF16FC852F3D}" srcOrd="10" destOrd="0" presId="urn:microsoft.com/office/officeart/2005/8/layout/default"/>
    <dgm:cxn modelId="{67174EF9-59CA-F94F-9574-DCCE5503D828}" type="presParOf" srcId="{3E41640C-C2AC-7841-B3C2-7DF5ADFA8D09}" destId="{247A109E-3D42-0A49-AE38-4227F2053C1C}" srcOrd="11" destOrd="0" presId="urn:microsoft.com/office/officeart/2005/8/layout/default"/>
    <dgm:cxn modelId="{96C45753-5928-294B-A17E-1D498C57581B}" type="presParOf" srcId="{3E41640C-C2AC-7841-B3C2-7DF5ADFA8D09}" destId="{1600B4E3-F461-7849-A940-647E434E7E89}" srcOrd="12"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C87F265C-81A7-480A-9BBF-A46BBEB0053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439052A-8283-49E5-9858-47E04A7E085C}">
      <dgm:prSet phldrT="[Text]"/>
      <dgm:spPr>
        <a:solidFill>
          <a:srgbClr val="0096D6"/>
        </a:solidFill>
      </dgm:spPr>
      <dgm:t>
        <a:bodyPr/>
        <a:lstStyle/>
        <a:p>
          <a:r>
            <a:rPr lang="en-US" dirty="0">
              <a:latin typeface="+mn-lt"/>
            </a:rPr>
            <a:t>Determine which audience segments have the biggest needs</a:t>
          </a:r>
        </a:p>
      </dgm:t>
    </dgm:pt>
    <dgm:pt modelId="{42CEF465-AD75-4260-A87B-9ECD989670EF}" type="parTrans" cxnId="{EA7D695D-D38E-4A58-B141-4AA1A8976A17}">
      <dgm:prSet/>
      <dgm:spPr/>
      <dgm:t>
        <a:bodyPr/>
        <a:lstStyle/>
        <a:p>
          <a:endParaRPr lang="en-US"/>
        </a:p>
      </dgm:t>
    </dgm:pt>
    <dgm:pt modelId="{914A58EF-2F25-46CA-B973-A1C968062206}" type="sibTrans" cxnId="{EA7D695D-D38E-4A58-B141-4AA1A8976A17}">
      <dgm:prSet/>
      <dgm:spPr>
        <a:ln>
          <a:solidFill>
            <a:srgbClr val="004065"/>
          </a:solidFill>
        </a:ln>
      </dgm:spPr>
      <dgm:t>
        <a:bodyPr/>
        <a:lstStyle/>
        <a:p>
          <a:endParaRPr lang="en-US"/>
        </a:p>
      </dgm:t>
    </dgm:pt>
    <dgm:pt modelId="{D214D542-4659-4CD4-9506-2FA32C08CB52}">
      <dgm:prSet/>
      <dgm:spPr>
        <a:solidFill>
          <a:srgbClr val="0096D6"/>
        </a:solidFill>
      </dgm:spPr>
      <dgm:t>
        <a:bodyPr/>
        <a:lstStyle/>
        <a:p>
          <a:r>
            <a:rPr lang="en-US" dirty="0">
              <a:latin typeface="+mn-lt"/>
            </a:rPr>
            <a:t>Consider if this audience is persuadable</a:t>
          </a:r>
        </a:p>
      </dgm:t>
    </dgm:pt>
    <dgm:pt modelId="{5F6E79A8-075A-4DDE-8A26-DEB1EC6B9899}" type="parTrans" cxnId="{00CAE6C2-E025-46E7-A0B0-B6388624111E}">
      <dgm:prSet/>
      <dgm:spPr/>
      <dgm:t>
        <a:bodyPr/>
        <a:lstStyle/>
        <a:p>
          <a:endParaRPr lang="en-US"/>
        </a:p>
      </dgm:t>
    </dgm:pt>
    <dgm:pt modelId="{C11A0907-390C-4203-98D0-B1B9A446B8E1}" type="sibTrans" cxnId="{00CAE6C2-E025-46E7-A0B0-B6388624111E}">
      <dgm:prSet/>
      <dgm:spPr/>
      <dgm:t>
        <a:bodyPr/>
        <a:lstStyle/>
        <a:p>
          <a:endParaRPr lang="en-US"/>
        </a:p>
      </dgm:t>
    </dgm:pt>
    <dgm:pt modelId="{D8ED7DA1-A11B-4198-A995-60433229D892}">
      <dgm:prSet/>
      <dgm:spPr>
        <a:solidFill>
          <a:srgbClr val="0096D6"/>
        </a:solidFill>
      </dgm:spPr>
      <dgm:t>
        <a:bodyPr/>
        <a:lstStyle/>
        <a:p>
          <a:r>
            <a:rPr lang="en-US" dirty="0">
              <a:latin typeface="+mn-lt"/>
            </a:rPr>
            <a:t>Decide which segment of the audience has the most influence and impact</a:t>
          </a:r>
        </a:p>
      </dgm:t>
    </dgm:pt>
    <dgm:pt modelId="{92F2E10A-D82C-4320-A8F0-688EB964215E}" type="parTrans" cxnId="{46B19D87-F20A-4A9E-9453-50B163F6CB4E}">
      <dgm:prSet/>
      <dgm:spPr/>
      <dgm:t>
        <a:bodyPr/>
        <a:lstStyle/>
        <a:p>
          <a:endParaRPr lang="en-US"/>
        </a:p>
      </dgm:t>
    </dgm:pt>
    <dgm:pt modelId="{8F69A06E-8C7F-44E6-A20C-9806A7105088}" type="sibTrans" cxnId="{46B19D87-F20A-4A9E-9453-50B163F6CB4E}">
      <dgm:prSet/>
      <dgm:spPr/>
      <dgm:t>
        <a:bodyPr/>
        <a:lstStyle/>
        <a:p>
          <a:endParaRPr lang="en-US"/>
        </a:p>
      </dgm:t>
    </dgm:pt>
    <dgm:pt modelId="{196802EF-6656-4500-8D0F-B0804F22C60E}">
      <dgm:prSet/>
      <dgm:spPr>
        <a:solidFill>
          <a:srgbClr val="0096D6"/>
        </a:solidFill>
      </dgm:spPr>
      <dgm:t>
        <a:bodyPr/>
        <a:lstStyle/>
        <a:p>
          <a:r>
            <a:rPr lang="en-US" dirty="0">
              <a:latin typeface="+mn-lt"/>
            </a:rPr>
            <a:t>Ask if it is realistic to reach this intended audience</a:t>
          </a:r>
        </a:p>
      </dgm:t>
    </dgm:pt>
    <dgm:pt modelId="{E8AFD4B1-AD25-4EF6-8318-C563056C77BC}" type="parTrans" cxnId="{46210BC3-B6FF-4427-B815-B2E7E25549FA}">
      <dgm:prSet/>
      <dgm:spPr/>
      <dgm:t>
        <a:bodyPr/>
        <a:lstStyle/>
        <a:p>
          <a:endParaRPr lang="en-US"/>
        </a:p>
      </dgm:t>
    </dgm:pt>
    <dgm:pt modelId="{976B6034-A60E-420E-AB57-7EDC399E0404}" type="sibTrans" cxnId="{46210BC3-B6FF-4427-B815-B2E7E25549FA}">
      <dgm:prSet/>
      <dgm:spPr/>
      <dgm:t>
        <a:bodyPr/>
        <a:lstStyle/>
        <a:p>
          <a:endParaRPr lang="en-US"/>
        </a:p>
      </dgm:t>
    </dgm:pt>
    <dgm:pt modelId="{D3404765-2263-419A-BCC6-4BBBF47AC645}" type="pres">
      <dgm:prSet presAssocID="{C87F265C-81A7-480A-9BBF-A46BBEB0053D}" presName="Name0" presStyleCnt="0">
        <dgm:presLayoutVars>
          <dgm:chMax val="7"/>
          <dgm:chPref val="7"/>
          <dgm:dir/>
        </dgm:presLayoutVars>
      </dgm:prSet>
      <dgm:spPr/>
    </dgm:pt>
    <dgm:pt modelId="{2FA8DDB6-3641-47FE-828C-3EA839EF9B78}" type="pres">
      <dgm:prSet presAssocID="{C87F265C-81A7-480A-9BBF-A46BBEB0053D}" presName="Name1" presStyleCnt="0"/>
      <dgm:spPr/>
    </dgm:pt>
    <dgm:pt modelId="{6644F3B5-957A-4A43-88BC-87F154C3A80C}" type="pres">
      <dgm:prSet presAssocID="{C87F265C-81A7-480A-9BBF-A46BBEB0053D}" presName="cycle" presStyleCnt="0"/>
      <dgm:spPr/>
    </dgm:pt>
    <dgm:pt modelId="{68D7E580-0F1C-4A70-853B-DBD674E416AF}" type="pres">
      <dgm:prSet presAssocID="{C87F265C-81A7-480A-9BBF-A46BBEB0053D}" presName="srcNode" presStyleLbl="node1" presStyleIdx="0" presStyleCnt="4"/>
      <dgm:spPr/>
    </dgm:pt>
    <dgm:pt modelId="{170200A3-8A50-4C50-AE79-A31DBEBD63C9}" type="pres">
      <dgm:prSet presAssocID="{C87F265C-81A7-480A-9BBF-A46BBEB0053D}" presName="conn" presStyleLbl="parChTrans1D2" presStyleIdx="0" presStyleCnt="1"/>
      <dgm:spPr/>
    </dgm:pt>
    <dgm:pt modelId="{9421F5B9-6D0D-4BFE-8416-EECA8642ED62}" type="pres">
      <dgm:prSet presAssocID="{C87F265C-81A7-480A-9BBF-A46BBEB0053D}" presName="extraNode" presStyleLbl="node1" presStyleIdx="0" presStyleCnt="4"/>
      <dgm:spPr/>
    </dgm:pt>
    <dgm:pt modelId="{82E841DA-AA2E-4CC7-83B7-24A7BA2CF0B4}" type="pres">
      <dgm:prSet presAssocID="{C87F265C-81A7-480A-9BBF-A46BBEB0053D}" presName="dstNode" presStyleLbl="node1" presStyleIdx="0" presStyleCnt="4"/>
      <dgm:spPr/>
    </dgm:pt>
    <dgm:pt modelId="{6A6627D7-6980-48E3-A538-9F9DAC1150A4}" type="pres">
      <dgm:prSet presAssocID="{B439052A-8283-49E5-9858-47E04A7E085C}" presName="text_1" presStyleLbl="node1" presStyleIdx="0" presStyleCnt="4">
        <dgm:presLayoutVars>
          <dgm:bulletEnabled val="1"/>
        </dgm:presLayoutVars>
      </dgm:prSet>
      <dgm:spPr/>
    </dgm:pt>
    <dgm:pt modelId="{307AA4B5-434F-4B50-A14C-5AC414F0F321}" type="pres">
      <dgm:prSet presAssocID="{B439052A-8283-49E5-9858-47E04A7E085C}" presName="accent_1" presStyleCnt="0"/>
      <dgm:spPr/>
    </dgm:pt>
    <dgm:pt modelId="{A224FC23-0868-4232-8BD8-31E48CC1E331}" type="pres">
      <dgm:prSet presAssocID="{B439052A-8283-49E5-9858-47E04A7E085C}" presName="accentRepeatNode" presStyleLbl="solidFgAcc1" presStyleIdx="0" presStyleCnt="4"/>
      <dgm:spPr>
        <a:blipFill rotWithShape="0">
          <a:blip xmlns:r="http://schemas.openxmlformats.org/officeDocument/2006/relationships" r:embed="rId1"/>
          <a:stretch>
            <a:fillRect/>
          </a:stretch>
        </a:blipFill>
        <a:ln>
          <a:solidFill>
            <a:srgbClr val="0096D6"/>
          </a:solidFill>
        </a:ln>
      </dgm:spPr>
    </dgm:pt>
    <dgm:pt modelId="{2E1C5111-DB25-4870-8592-C0DE71607D5E}" type="pres">
      <dgm:prSet presAssocID="{D214D542-4659-4CD4-9506-2FA32C08CB52}" presName="text_2" presStyleLbl="node1" presStyleIdx="1" presStyleCnt="4">
        <dgm:presLayoutVars>
          <dgm:bulletEnabled val="1"/>
        </dgm:presLayoutVars>
      </dgm:prSet>
      <dgm:spPr/>
    </dgm:pt>
    <dgm:pt modelId="{84BD5BBE-C925-41F7-B932-9D739F928D3D}" type="pres">
      <dgm:prSet presAssocID="{D214D542-4659-4CD4-9506-2FA32C08CB52}" presName="accent_2" presStyleCnt="0"/>
      <dgm:spPr/>
    </dgm:pt>
    <dgm:pt modelId="{78F151D1-C31E-42C2-9AA4-113F2F68FF99}" type="pres">
      <dgm:prSet presAssocID="{D214D542-4659-4CD4-9506-2FA32C08CB52}" presName="accentRepeatNode" presStyleLbl="solidFgAcc1" presStyleIdx="1" presStyleCnt="4"/>
      <dgm:spPr>
        <a:blipFill rotWithShape="0">
          <a:blip xmlns:r="http://schemas.openxmlformats.org/officeDocument/2006/relationships" r:embed="rId1"/>
          <a:stretch>
            <a:fillRect/>
          </a:stretch>
        </a:blipFill>
        <a:ln>
          <a:solidFill>
            <a:srgbClr val="0096D6"/>
          </a:solidFill>
        </a:ln>
      </dgm:spPr>
    </dgm:pt>
    <dgm:pt modelId="{98990D72-578D-41AE-AAEE-9CE29789D26C}" type="pres">
      <dgm:prSet presAssocID="{D8ED7DA1-A11B-4198-A995-60433229D892}" presName="text_3" presStyleLbl="node1" presStyleIdx="2" presStyleCnt="4">
        <dgm:presLayoutVars>
          <dgm:bulletEnabled val="1"/>
        </dgm:presLayoutVars>
      </dgm:prSet>
      <dgm:spPr/>
    </dgm:pt>
    <dgm:pt modelId="{F07B3E4F-F016-4321-A3F0-8331F660448C}" type="pres">
      <dgm:prSet presAssocID="{D8ED7DA1-A11B-4198-A995-60433229D892}" presName="accent_3" presStyleCnt="0"/>
      <dgm:spPr/>
    </dgm:pt>
    <dgm:pt modelId="{C3D65DB9-D660-41D3-AB5C-A39897C1D68F}" type="pres">
      <dgm:prSet presAssocID="{D8ED7DA1-A11B-4198-A995-60433229D892}" presName="accentRepeatNode" presStyleLbl="solidFgAcc1" presStyleIdx="2" presStyleCnt="4"/>
      <dgm:spPr>
        <a:blipFill rotWithShape="0">
          <a:blip xmlns:r="http://schemas.openxmlformats.org/officeDocument/2006/relationships" r:embed="rId1"/>
          <a:stretch>
            <a:fillRect/>
          </a:stretch>
        </a:blipFill>
        <a:ln>
          <a:solidFill>
            <a:srgbClr val="0096D6"/>
          </a:solidFill>
        </a:ln>
      </dgm:spPr>
    </dgm:pt>
    <dgm:pt modelId="{6BD4F396-B461-4013-9E98-24611D48D867}" type="pres">
      <dgm:prSet presAssocID="{196802EF-6656-4500-8D0F-B0804F22C60E}" presName="text_4" presStyleLbl="node1" presStyleIdx="3" presStyleCnt="4">
        <dgm:presLayoutVars>
          <dgm:bulletEnabled val="1"/>
        </dgm:presLayoutVars>
      </dgm:prSet>
      <dgm:spPr/>
    </dgm:pt>
    <dgm:pt modelId="{7E464D38-E937-4D09-A9A0-1222577C8607}" type="pres">
      <dgm:prSet presAssocID="{196802EF-6656-4500-8D0F-B0804F22C60E}" presName="accent_4" presStyleCnt="0"/>
      <dgm:spPr/>
    </dgm:pt>
    <dgm:pt modelId="{D0843930-AC33-4150-B88D-90E959078513}" type="pres">
      <dgm:prSet presAssocID="{196802EF-6656-4500-8D0F-B0804F22C60E}" presName="accentRepeatNode" presStyleLbl="solidFgAcc1" presStyleIdx="3" presStyleCnt="4"/>
      <dgm:spPr>
        <a:blipFill rotWithShape="0">
          <a:blip xmlns:r="http://schemas.openxmlformats.org/officeDocument/2006/relationships" r:embed="rId1"/>
          <a:stretch>
            <a:fillRect/>
          </a:stretch>
        </a:blipFill>
        <a:ln>
          <a:solidFill>
            <a:srgbClr val="0096D6"/>
          </a:solidFill>
        </a:ln>
      </dgm:spPr>
    </dgm:pt>
  </dgm:ptLst>
  <dgm:cxnLst>
    <dgm:cxn modelId="{EA7D695D-D38E-4A58-B141-4AA1A8976A17}" srcId="{C87F265C-81A7-480A-9BBF-A46BBEB0053D}" destId="{B439052A-8283-49E5-9858-47E04A7E085C}" srcOrd="0" destOrd="0" parTransId="{42CEF465-AD75-4260-A87B-9ECD989670EF}" sibTransId="{914A58EF-2F25-46CA-B973-A1C968062206}"/>
    <dgm:cxn modelId="{46B19D87-F20A-4A9E-9453-50B163F6CB4E}" srcId="{C87F265C-81A7-480A-9BBF-A46BBEB0053D}" destId="{D8ED7DA1-A11B-4198-A995-60433229D892}" srcOrd="2" destOrd="0" parTransId="{92F2E10A-D82C-4320-A8F0-688EB964215E}" sibTransId="{8F69A06E-8C7F-44E6-A20C-9806A7105088}"/>
    <dgm:cxn modelId="{EA7AB990-5398-44BD-882C-C4D400F32D05}" type="presOf" srcId="{C87F265C-81A7-480A-9BBF-A46BBEB0053D}" destId="{D3404765-2263-419A-BCC6-4BBBF47AC645}" srcOrd="0" destOrd="0" presId="urn:microsoft.com/office/officeart/2008/layout/VerticalCurvedList"/>
    <dgm:cxn modelId="{47F6069D-B4EA-47A0-BC09-7B60E7E63B37}" type="presOf" srcId="{196802EF-6656-4500-8D0F-B0804F22C60E}" destId="{6BD4F396-B461-4013-9E98-24611D48D867}" srcOrd="0" destOrd="0" presId="urn:microsoft.com/office/officeart/2008/layout/VerticalCurvedList"/>
    <dgm:cxn modelId="{A7A32DA0-3703-4664-B0AF-96D6919A1C77}" type="presOf" srcId="{D8ED7DA1-A11B-4198-A995-60433229D892}" destId="{98990D72-578D-41AE-AAEE-9CE29789D26C}" srcOrd="0" destOrd="0" presId="urn:microsoft.com/office/officeart/2008/layout/VerticalCurvedList"/>
    <dgm:cxn modelId="{CEDA95A0-2DB6-45EC-B9E7-816951499E01}" type="presOf" srcId="{B439052A-8283-49E5-9858-47E04A7E085C}" destId="{6A6627D7-6980-48E3-A538-9F9DAC1150A4}" srcOrd="0" destOrd="0" presId="urn:microsoft.com/office/officeart/2008/layout/VerticalCurvedList"/>
    <dgm:cxn modelId="{4373FFAC-2399-4CB6-AD3B-D6330F47D0E2}" type="presOf" srcId="{D214D542-4659-4CD4-9506-2FA32C08CB52}" destId="{2E1C5111-DB25-4870-8592-C0DE71607D5E}" srcOrd="0" destOrd="0" presId="urn:microsoft.com/office/officeart/2008/layout/VerticalCurvedList"/>
    <dgm:cxn modelId="{00CAE6C2-E025-46E7-A0B0-B6388624111E}" srcId="{C87F265C-81A7-480A-9BBF-A46BBEB0053D}" destId="{D214D542-4659-4CD4-9506-2FA32C08CB52}" srcOrd="1" destOrd="0" parTransId="{5F6E79A8-075A-4DDE-8A26-DEB1EC6B9899}" sibTransId="{C11A0907-390C-4203-98D0-B1B9A446B8E1}"/>
    <dgm:cxn modelId="{46210BC3-B6FF-4427-B815-B2E7E25549FA}" srcId="{C87F265C-81A7-480A-9BBF-A46BBEB0053D}" destId="{196802EF-6656-4500-8D0F-B0804F22C60E}" srcOrd="3" destOrd="0" parTransId="{E8AFD4B1-AD25-4EF6-8318-C563056C77BC}" sibTransId="{976B6034-A60E-420E-AB57-7EDC399E0404}"/>
    <dgm:cxn modelId="{D075E0E2-418A-4120-A406-2D30A46C2614}" type="presOf" srcId="{914A58EF-2F25-46CA-B973-A1C968062206}" destId="{170200A3-8A50-4C50-AE79-A31DBEBD63C9}" srcOrd="0" destOrd="0" presId="urn:microsoft.com/office/officeart/2008/layout/VerticalCurvedList"/>
    <dgm:cxn modelId="{AFA31031-0781-499D-9676-251EB580C627}" type="presParOf" srcId="{D3404765-2263-419A-BCC6-4BBBF47AC645}" destId="{2FA8DDB6-3641-47FE-828C-3EA839EF9B78}" srcOrd="0" destOrd="0" presId="urn:microsoft.com/office/officeart/2008/layout/VerticalCurvedList"/>
    <dgm:cxn modelId="{0AFBCD0D-0FB0-411D-AFAC-CE45D509A07A}" type="presParOf" srcId="{2FA8DDB6-3641-47FE-828C-3EA839EF9B78}" destId="{6644F3B5-957A-4A43-88BC-87F154C3A80C}" srcOrd="0" destOrd="0" presId="urn:microsoft.com/office/officeart/2008/layout/VerticalCurvedList"/>
    <dgm:cxn modelId="{3B816283-A125-4D2B-9ECD-2A2FDD79A891}" type="presParOf" srcId="{6644F3B5-957A-4A43-88BC-87F154C3A80C}" destId="{68D7E580-0F1C-4A70-853B-DBD674E416AF}" srcOrd="0" destOrd="0" presId="urn:microsoft.com/office/officeart/2008/layout/VerticalCurvedList"/>
    <dgm:cxn modelId="{EB83FD30-EEAC-48A2-B0D0-15DD5759EDED}" type="presParOf" srcId="{6644F3B5-957A-4A43-88BC-87F154C3A80C}" destId="{170200A3-8A50-4C50-AE79-A31DBEBD63C9}" srcOrd="1" destOrd="0" presId="urn:microsoft.com/office/officeart/2008/layout/VerticalCurvedList"/>
    <dgm:cxn modelId="{3E508E31-638D-4728-A3E8-4BEF9C2ADDE2}" type="presParOf" srcId="{6644F3B5-957A-4A43-88BC-87F154C3A80C}" destId="{9421F5B9-6D0D-4BFE-8416-EECA8642ED62}" srcOrd="2" destOrd="0" presId="urn:microsoft.com/office/officeart/2008/layout/VerticalCurvedList"/>
    <dgm:cxn modelId="{CA48F6A6-A94B-450F-A329-D87B2CD7AC95}" type="presParOf" srcId="{6644F3B5-957A-4A43-88BC-87F154C3A80C}" destId="{82E841DA-AA2E-4CC7-83B7-24A7BA2CF0B4}" srcOrd="3" destOrd="0" presId="urn:microsoft.com/office/officeart/2008/layout/VerticalCurvedList"/>
    <dgm:cxn modelId="{019E2C90-9530-41C7-A8BD-1EACA7A4C878}" type="presParOf" srcId="{2FA8DDB6-3641-47FE-828C-3EA839EF9B78}" destId="{6A6627D7-6980-48E3-A538-9F9DAC1150A4}" srcOrd="1" destOrd="0" presId="urn:microsoft.com/office/officeart/2008/layout/VerticalCurvedList"/>
    <dgm:cxn modelId="{8CEF545A-C9F1-462D-9F9E-079B350EEE22}" type="presParOf" srcId="{2FA8DDB6-3641-47FE-828C-3EA839EF9B78}" destId="{307AA4B5-434F-4B50-A14C-5AC414F0F321}" srcOrd="2" destOrd="0" presId="urn:microsoft.com/office/officeart/2008/layout/VerticalCurvedList"/>
    <dgm:cxn modelId="{ED12ED53-1213-452F-AD71-8C2623EC4B2D}" type="presParOf" srcId="{307AA4B5-434F-4B50-A14C-5AC414F0F321}" destId="{A224FC23-0868-4232-8BD8-31E48CC1E331}" srcOrd="0" destOrd="0" presId="urn:microsoft.com/office/officeart/2008/layout/VerticalCurvedList"/>
    <dgm:cxn modelId="{8D751B61-E7DF-4CE2-81F1-541E67E9AA83}" type="presParOf" srcId="{2FA8DDB6-3641-47FE-828C-3EA839EF9B78}" destId="{2E1C5111-DB25-4870-8592-C0DE71607D5E}" srcOrd="3" destOrd="0" presId="urn:microsoft.com/office/officeart/2008/layout/VerticalCurvedList"/>
    <dgm:cxn modelId="{E5AF2556-A936-467C-9459-BE1529B7867F}" type="presParOf" srcId="{2FA8DDB6-3641-47FE-828C-3EA839EF9B78}" destId="{84BD5BBE-C925-41F7-B932-9D739F928D3D}" srcOrd="4" destOrd="0" presId="urn:microsoft.com/office/officeart/2008/layout/VerticalCurvedList"/>
    <dgm:cxn modelId="{007E3069-04A3-4C2B-B87A-B7453B97FA6F}" type="presParOf" srcId="{84BD5BBE-C925-41F7-B932-9D739F928D3D}" destId="{78F151D1-C31E-42C2-9AA4-113F2F68FF99}" srcOrd="0" destOrd="0" presId="urn:microsoft.com/office/officeart/2008/layout/VerticalCurvedList"/>
    <dgm:cxn modelId="{7EB65D4F-1BC6-4299-9D17-999E9B052E8B}" type="presParOf" srcId="{2FA8DDB6-3641-47FE-828C-3EA839EF9B78}" destId="{98990D72-578D-41AE-AAEE-9CE29789D26C}" srcOrd="5" destOrd="0" presId="urn:microsoft.com/office/officeart/2008/layout/VerticalCurvedList"/>
    <dgm:cxn modelId="{DE08DD30-1357-475A-A647-D395B0241A08}" type="presParOf" srcId="{2FA8DDB6-3641-47FE-828C-3EA839EF9B78}" destId="{F07B3E4F-F016-4321-A3F0-8331F660448C}" srcOrd="6" destOrd="0" presId="urn:microsoft.com/office/officeart/2008/layout/VerticalCurvedList"/>
    <dgm:cxn modelId="{E25ED71C-3F67-435D-A541-7BF4A47494CD}" type="presParOf" srcId="{F07B3E4F-F016-4321-A3F0-8331F660448C}" destId="{C3D65DB9-D660-41D3-AB5C-A39897C1D68F}" srcOrd="0" destOrd="0" presId="urn:microsoft.com/office/officeart/2008/layout/VerticalCurvedList"/>
    <dgm:cxn modelId="{09124965-4D63-4ACD-B816-46B64C76F537}" type="presParOf" srcId="{2FA8DDB6-3641-47FE-828C-3EA839EF9B78}" destId="{6BD4F396-B461-4013-9E98-24611D48D867}" srcOrd="7" destOrd="0" presId="urn:microsoft.com/office/officeart/2008/layout/VerticalCurvedList"/>
    <dgm:cxn modelId="{29E97BA8-E4A2-4579-8901-462E10D853EF}" type="presParOf" srcId="{2FA8DDB6-3641-47FE-828C-3EA839EF9B78}" destId="{7E464D38-E937-4D09-A9A0-1222577C8607}" srcOrd="8" destOrd="0" presId="urn:microsoft.com/office/officeart/2008/layout/VerticalCurvedList"/>
    <dgm:cxn modelId="{9C4D3064-08A6-45C8-A40E-66658DB8165C}" type="presParOf" srcId="{7E464D38-E937-4D09-A9A0-1222577C8607}" destId="{D0843930-AC33-4150-B88D-90E95907851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7D6E6DDF-D637-44B1-B4A7-05B2508EAD1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13A83A66-B4D6-4912-9EFF-0684FAE11B18}">
      <dgm:prSet phldrT="[Text]"/>
      <dgm:spPr>
        <a:solidFill>
          <a:srgbClr val="004065"/>
        </a:solidFill>
      </dgm:spPr>
      <dgm:t>
        <a:bodyPr/>
        <a:lstStyle/>
        <a:p>
          <a:r>
            <a:rPr lang="en-US" dirty="0">
              <a:solidFill>
                <a:schemeClr val="bg1"/>
              </a:solidFill>
              <a:latin typeface="+mn-lt"/>
              <a:ea typeface="+mn-ea"/>
              <a:cs typeface="+mn-cs"/>
            </a:rPr>
            <a:t>If you get screened at the appropriate age, then you can reduce your risk of dying from colorectal cancer</a:t>
          </a:r>
          <a:endParaRPr lang="en-US" dirty="0">
            <a:solidFill>
              <a:schemeClr val="bg1"/>
            </a:solidFill>
            <a:latin typeface="+mn-lt"/>
          </a:endParaRPr>
        </a:p>
      </dgm:t>
    </dgm:pt>
    <dgm:pt modelId="{B6291402-2252-49C1-A3DE-B228979A16C9}" type="parTrans" cxnId="{597D7B48-BC64-47CF-A1A8-1BC7F92023CC}">
      <dgm:prSet/>
      <dgm:spPr/>
      <dgm:t>
        <a:bodyPr/>
        <a:lstStyle/>
        <a:p>
          <a:endParaRPr lang="en-US"/>
        </a:p>
      </dgm:t>
    </dgm:pt>
    <dgm:pt modelId="{71AA9C0A-F270-4A79-8D2A-CD62ADD0B529}" type="sibTrans" cxnId="{597D7B48-BC64-47CF-A1A8-1BC7F92023CC}">
      <dgm:prSet/>
      <dgm:spPr/>
      <dgm:t>
        <a:bodyPr/>
        <a:lstStyle/>
        <a:p>
          <a:endParaRPr lang="en-US"/>
        </a:p>
      </dgm:t>
    </dgm:pt>
    <dgm:pt modelId="{8976CA65-BA87-4F2E-B25E-C5590194B60D}">
      <dgm:prSet phldrT="[Text]"/>
      <dgm:spPr>
        <a:solidFill>
          <a:srgbClr val="0096D6">
            <a:alpha val="90000"/>
          </a:srgbClr>
        </a:solidFill>
      </dgm:spPr>
      <dgm:t>
        <a:bodyPr/>
        <a:lstStyle/>
        <a:p>
          <a:r>
            <a:rPr lang="en-US" dirty="0">
              <a:solidFill>
                <a:schemeClr val="bg1"/>
              </a:solidFill>
              <a:latin typeface="+mn-lt"/>
              <a:ea typeface="+mn-ea"/>
              <a:cs typeface="+mn-cs"/>
            </a:rPr>
            <a:t>Screening can find small growths that can be taken out before turning into cancer. Alaska native people should get screened starting at age 40. Talk to your doctor today.</a:t>
          </a:r>
          <a:endParaRPr lang="en-US" dirty="0">
            <a:solidFill>
              <a:schemeClr val="bg1"/>
            </a:solidFill>
            <a:latin typeface="+mn-lt"/>
          </a:endParaRPr>
        </a:p>
      </dgm:t>
    </dgm:pt>
    <dgm:pt modelId="{46F5506B-C45F-4FB2-AB02-3E8178B88F21}" type="parTrans" cxnId="{4EE560A4-86C8-499F-AC67-7832A9F674C3}">
      <dgm:prSet/>
      <dgm:spPr/>
      <dgm:t>
        <a:bodyPr/>
        <a:lstStyle/>
        <a:p>
          <a:endParaRPr lang="en-US"/>
        </a:p>
      </dgm:t>
    </dgm:pt>
    <dgm:pt modelId="{5E3245EA-6B4C-4CA3-B806-E296F6077349}" type="sibTrans" cxnId="{4EE560A4-86C8-499F-AC67-7832A9F674C3}">
      <dgm:prSet/>
      <dgm:spPr/>
      <dgm:t>
        <a:bodyPr/>
        <a:lstStyle/>
        <a:p>
          <a:endParaRPr lang="en-US"/>
        </a:p>
      </dgm:t>
    </dgm:pt>
    <dgm:pt modelId="{348504A5-A039-4A78-8658-C92A842CF036}">
      <dgm:prSet/>
      <dgm:spPr/>
      <dgm:t>
        <a:bodyPr/>
        <a:lstStyle/>
        <a:p>
          <a:r>
            <a:rPr lang="en-US" dirty="0">
              <a:solidFill>
                <a:schemeClr val="bg1"/>
              </a:solidFill>
              <a:latin typeface="+mn-lt"/>
              <a:ea typeface="+mn-ea"/>
              <a:cs typeface="+mn-cs"/>
            </a:rPr>
            <a:t>You should get screened if you have a family member who has had colorectal cancer. Call your doctor today.</a:t>
          </a:r>
        </a:p>
      </dgm:t>
    </dgm:pt>
    <dgm:pt modelId="{E801B64E-C872-446C-8810-98F01F03039A}" type="parTrans" cxnId="{23509C7F-28C1-486B-838B-EE9C2E8A6252}">
      <dgm:prSet/>
      <dgm:spPr/>
      <dgm:t>
        <a:bodyPr/>
        <a:lstStyle/>
        <a:p>
          <a:endParaRPr lang="en-US"/>
        </a:p>
      </dgm:t>
    </dgm:pt>
    <dgm:pt modelId="{3A4FBC3D-1226-4601-8D43-0C94A42BE319}" type="sibTrans" cxnId="{23509C7F-28C1-486B-838B-EE9C2E8A6252}">
      <dgm:prSet/>
      <dgm:spPr/>
      <dgm:t>
        <a:bodyPr/>
        <a:lstStyle/>
        <a:p>
          <a:endParaRPr lang="en-US"/>
        </a:p>
      </dgm:t>
    </dgm:pt>
    <dgm:pt modelId="{0953FF4D-6686-48F4-8D5B-4EF198BD80FC}">
      <dgm:prSet phldrT="[Text]"/>
      <dgm:spPr>
        <a:solidFill>
          <a:srgbClr val="0096D6">
            <a:alpha val="90000"/>
          </a:srgbClr>
        </a:solidFill>
      </dgm:spPr>
      <dgm:t>
        <a:bodyPr/>
        <a:lstStyle/>
        <a:p>
          <a:endParaRPr lang="en-US" dirty="0">
            <a:solidFill>
              <a:schemeClr val="bg1"/>
            </a:solidFill>
            <a:latin typeface="+mn-lt"/>
          </a:endParaRPr>
        </a:p>
      </dgm:t>
    </dgm:pt>
    <dgm:pt modelId="{18F38200-F84F-4278-82A7-CC81FA9D3111}" type="parTrans" cxnId="{03318FD3-450F-4CFC-A234-56418B1697BB}">
      <dgm:prSet/>
      <dgm:spPr/>
      <dgm:t>
        <a:bodyPr/>
        <a:lstStyle/>
        <a:p>
          <a:endParaRPr lang="en-US"/>
        </a:p>
      </dgm:t>
    </dgm:pt>
    <dgm:pt modelId="{8649AF7F-8C0F-4E35-95A1-097F0DFA355D}" type="sibTrans" cxnId="{03318FD3-450F-4CFC-A234-56418B1697BB}">
      <dgm:prSet/>
      <dgm:spPr/>
      <dgm:t>
        <a:bodyPr/>
        <a:lstStyle/>
        <a:p>
          <a:endParaRPr lang="en-US"/>
        </a:p>
      </dgm:t>
    </dgm:pt>
    <dgm:pt modelId="{41236910-2A4B-4D7E-BBBD-14C69650184E}" type="pres">
      <dgm:prSet presAssocID="{7D6E6DDF-D637-44B1-B4A7-05B2508EAD14}" presName="Name0" presStyleCnt="0">
        <dgm:presLayoutVars>
          <dgm:dir/>
          <dgm:animLvl val="lvl"/>
          <dgm:resizeHandles/>
        </dgm:presLayoutVars>
      </dgm:prSet>
      <dgm:spPr/>
    </dgm:pt>
    <dgm:pt modelId="{B9B899F4-A7C3-4726-8928-8A4E6B872790}" type="pres">
      <dgm:prSet presAssocID="{13A83A66-B4D6-4912-9EFF-0684FAE11B18}" presName="linNode" presStyleCnt="0"/>
      <dgm:spPr/>
    </dgm:pt>
    <dgm:pt modelId="{F59390B3-FC57-4BC0-934E-D9574E919239}" type="pres">
      <dgm:prSet presAssocID="{13A83A66-B4D6-4912-9EFF-0684FAE11B18}" presName="parentShp" presStyleLbl="node1" presStyleIdx="0" presStyleCnt="1" custScaleX="83734">
        <dgm:presLayoutVars>
          <dgm:bulletEnabled val="1"/>
        </dgm:presLayoutVars>
      </dgm:prSet>
      <dgm:spPr/>
    </dgm:pt>
    <dgm:pt modelId="{86C1FD6F-2D4D-4EA2-94CD-C4BC7F338817}" type="pres">
      <dgm:prSet presAssocID="{13A83A66-B4D6-4912-9EFF-0684FAE11B18}" presName="childShp" presStyleLbl="bgAccFollowNode1" presStyleIdx="0" presStyleCnt="1" custScaleX="176807">
        <dgm:presLayoutVars>
          <dgm:bulletEnabled val="1"/>
        </dgm:presLayoutVars>
      </dgm:prSet>
      <dgm:spPr/>
    </dgm:pt>
  </dgm:ptLst>
  <dgm:cxnLst>
    <dgm:cxn modelId="{23822C11-8CF4-4A03-9D29-34BEB85922B5}" type="presOf" srcId="{7D6E6DDF-D637-44B1-B4A7-05B2508EAD14}" destId="{41236910-2A4B-4D7E-BBBD-14C69650184E}" srcOrd="0" destOrd="0" presId="urn:microsoft.com/office/officeart/2005/8/layout/vList6"/>
    <dgm:cxn modelId="{58006B23-16E5-4F6F-9C51-594F9FB5EE5A}" type="presOf" srcId="{348504A5-A039-4A78-8658-C92A842CF036}" destId="{86C1FD6F-2D4D-4EA2-94CD-C4BC7F338817}" srcOrd="0" destOrd="2" presId="urn:microsoft.com/office/officeart/2005/8/layout/vList6"/>
    <dgm:cxn modelId="{8DF23335-0033-41BD-87FD-A6503CA7F22C}" type="presOf" srcId="{0953FF4D-6686-48F4-8D5B-4EF198BD80FC}" destId="{86C1FD6F-2D4D-4EA2-94CD-C4BC7F338817}" srcOrd="0" destOrd="1" presId="urn:microsoft.com/office/officeart/2005/8/layout/vList6"/>
    <dgm:cxn modelId="{597D7B48-BC64-47CF-A1A8-1BC7F92023CC}" srcId="{7D6E6DDF-D637-44B1-B4A7-05B2508EAD14}" destId="{13A83A66-B4D6-4912-9EFF-0684FAE11B18}" srcOrd="0" destOrd="0" parTransId="{B6291402-2252-49C1-A3DE-B228979A16C9}" sibTransId="{71AA9C0A-F270-4A79-8D2A-CD62ADD0B529}"/>
    <dgm:cxn modelId="{5AF2F87C-B8E3-4BCE-A18F-C423499A36AE}" type="presOf" srcId="{13A83A66-B4D6-4912-9EFF-0684FAE11B18}" destId="{F59390B3-FC57-4BC0-934E-D9574E919239}" srcOrd="0" destOrd="0" presId="urn:microsoft.com/office/officeart/2005/8/layout/vList6"/>
    <dgm:cxn modelId="{23509C7F-28C1-486B-838B-EE9C2E8A6252}" srcId="{13A83A66-B4D6-4912-9EFF-0684FAE11B18}" destId="{348504A5-A039-4A78-8658-C92A842CF036}" srcOrd="2" destOrd="0" parTransId="{E801B64E-C872-446C-8810-98F01F03039A}" sibTransId="{3A4FBC3D-1226-4601-8D43-0C94A42BE319}"/>
    <dgm:cxn modelId="{3A2A3EA2-69EF-4BE1-ACA1-1DECDAA23B38}" type="presOf" srcId="{8976CA65-BA87-4F2E-B25E-C5590194B60D}" destId="{86C1FD6F-2D4D-4EA2-94CD-C4BC7F338817}" srcOrd="0" destOrd="0" presId="urn:microsoft.com/office/officeart/2005/8/layout/vList6"/>
    <dgm:cxn modelId="{4EE560A4-86C8-499F-AC67-7832A9F674C3}" srcId="{13A83A66-B4D6-4912-9EFF-0684FAE11B18}" destId="{8976CA65-BA87-4F2E-B25E-C5590194B60D}" srcOrd="0" destOrd="0" parTransId="{46F5506B-C45F-4FB2-AB02-3E8178B88F21}" sibTransId="{5E3245EA-6B4C-4CA3-B806-E296F6077349}"/>
    <dgm:cxn modelId="{03318FD3-450F-4CFC-A234-56418B1697BB}" srcId="{13A83A66-B4D6-4912-9EFF-0684FAE11B18}" destId="{0953FF4D-6686-48F4-8D5B-4EF198BD80FC}" srcOrd="1" destOrd="0" parTransId="{18F38200-F84F-4278-82A7-CC81FA9D3111}" sibTransId="{8649AF7F-8C0F-4E35-95A1-097F0DFA355D}"/>
    <dgm:cxn modelId="{E5D8E509-5AE6-4D1E-8DBC-9E5B736BE44A}" type="presParOf" srcId="{41236910-2A4B-4D7E-BBBD-14C69650184E}" destId="{B9B899F4-A7C3-4726-8928-8A4E6B872790}" srcOrd="0" destOrd="0" presId="urn:microsoft.com/office/officeart/2005/8/layout/vList6"/>
    <dgm:cxn modelId="{B3AB941E-5C95-40CC-B3F4-22E3AF600715}" type="presParOf" srcId="{B9B899F4-A7C3-4726-8928-8A4E6B872790}" destId="{F59390B3-FC57-4BC0-934E-D9574E919239}" srcOrd="0" destOrd="0" presId="urn:microsoft.com/office/officeart/2005/8/layout/vList6"/>
    <dgm:cxn modelId="{86B7B86D-8C90-4CF0-A93D-FC15A0EDC682}" type="presParOf" srcId="{B9B899F4-A7C3-4726-8928-8A4E6B872790}" destId="{86C1FD6F-2D4D-4EA2-94CD-C4BC7F33881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7D6E6DDF-D637-44B1-B4A7-05B2508EAD1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13A83A66-B4D6-4912-9EFF-0684FAE11B18}">
      <dgm:prSet phldrT="[Text]"/>
      <dgm:spPr>
        <a:solidFill>
          <a:srgbClr val="004065"/>
        </a:solidFill>
      </dgm:spPr>
      <dgm:t>
        <a:bodyPr/>
        <a:lstStyle/>
        <a:p>
          <a:r>
            <a:rPr lang="en-US" dirty="0">
              <a:solidFill>
                <a:schemeClr val="bg1"/>
              </a:solidFill>
              <a:latin typeface="+mn-lt"/>
              <a:ea typeface="+mn-ea"/>
              <a:cs typeface="+mn-cs"/>
            </a:rPr>
            <a:t>If you get screened at the appropriate age, then you can reduce your risk of dying from colorectal cancer</a:t>
          </a:r>
          <a:endParaRPr lang="en-US" dirty="0">
            <a:solidFill>
              <a:schemeClr val="bg1"/>
            </a:solidFill>
            <a:latin typeface="+mn-lt"/>
          </a:endParaRPr>
        </a:p>
      </dgm:t>
    </dgm:pt>
    <dgm:pt modelId="{B6291402-2252-49C1-A3DE-B228979A16C9}" type="parTrans" cxnId="{597D7B48-BC64-47CF-A1A8-1BC7F92023CC}">
      <dgm:prSet/>
      <dgm:spPr/>
      <dgm:t>
        <a:bodyPr/>
        <a:lstStyle/>
        <a:p>
          <a:endParaRPr lang="en-US"/>
        </a:p>
      </dgm:t>
    </dgm:pt>
    <dgm:pt modelId="{71AA9C0A-F270-4A79-8D2A-CD62ADD0B529}" type="sibTrans" cxnId="{597D7B48-BC64-47CF-A1A8-1BC7F92023CC}">
      <dgm:prSet/>
      <dgm:spPr/>
      <dgm:t>
        <a:bodyPr/>
        <a:lstStyle/>
        <a:p>
          <a:endParaRPr lang="en-US"/>
        </a:p>
      </dgm:t>
    </dgm:pt>
    <dgm:pt modelId="{8976CA65-BA87-4F2E-B25E-C5590194B60D}">
      <dgm:prSet phldrT="[Text]"/>
      <dgm:spPr>
        <a:solidFill>
          <a:srgbClr val="0096D6">
            <a:alpha val="90000"/>
          </a:srgbClr>
        </a:solidFill>
      </dgm:spPr>
      <dgm:t>
        <a:bodyPr/>
        <a:lstStyle/>
        <a:p>
          <a:r>
            <a:rPr lang="en-US" dirty="0">
              <a:solidFill>
                <a:schemeClr val="bg1"/>
              </a:solidFill>
              <a:latin typeface="+mn-lt"/>
              <a:ea typeface="+mn-ea"/>
              <a:cs typeface="+mn-cs"/>
            </a:rPr>
            <a:t>Screening can find small growths that can be taken out before turning into cancer. Alaska native people should get screened starting at age 40. Talk to your doctor today.</a:t>
          </a:r>
          <a:endParaRPr lang="en-US" dirty="0">
            <a:solidFill>
              <a:schemeClr val="bg1"/>
            </a:solidFill>
            <a:latin typeface="+mn-lt"/>
          </a:endParaRPr>
        </a:p>
      </dgm:t>
    </dgm:pt>
    <dgm:pt modelId="{46F5506B-C45F-4FB2-AB02-3E8178B88F21}" type="parTrans" cxnId="{4EE560A4-86C8-499F-AC67-7832A9F674C3}">
      <dgm:prSet/>
      <dgm:spPr/>
      <dgm:t>
        <a:bodyPr/>
        <a:lstStyle/>
        <a:p>
          <a:endParaRPr lang="en-US"/>
        </a:p>
      </dgm:t>
    </dgm:pt>
    <dgm:pt modelId="{5E3245EA-6B4C-4CA3-B806-E296F6077349}" type="sibTrans" cxnId="{4EE560A4-86C8-499F-AC67-7832A9F674C3}">
      <dgm:prSet/>
      <dgm:spPr/>
      <dgm:t>
        <a:bodyPr/>
        <a:lstStyle/>
        <a:p>
          <a:endParaRPr lang="en-US"/>
        </a:p>
      </dgm:t>
    </dgm:pt>
    <dgm:pt modelId="{EDD4E781-F12E-4DF4-A953-EFA8C58EFD33}">
      <dgm:prSet/>
      <dgm:spPr/>
      <dgm:t>
        <a:bodyPr/>
        <a:lstStyle/>
        <a:p>
          <a:endParaRPr lang="en-US" dirty="0">
            <a:solidFill>
              <a:schemeClr val="bg1"/>
            </a:solidFill>
            <a:latin typeface="+mn-lt"/>
          </a:endParaRPr>
        </a:p>
      </dgm:t>
    </dgm:pt>
    <dgm:pt modelId="{E8B004FF-9B50-42A1-BD5D-81D1045BF49B}" type="parTrans" cxnId="{1B5914D4-359F-4DEE-B38F-547D033F2211}">
      <dgm:prSet/>
      <dgm:spPr/>
      <dgm:t>
        <a:bodyPr/>
        <a:lstStyle/>
        <a:p>
          <a:endParaRPr lang="en-US"/>
        </a:p>
      </dgm:t>
    </dgm:pt>
    <dgm:pt modelId="{229447D9-8D25-482F-B4B1-BA8E77437885}" type="sibTrans" cxnId="{1B5914D4-359F-4DEE-B38F-547D033F2211}">
      <dgm:prSet/>
      <dgm:spPr/>
      <dgm:t>
        <a:bodyPr/>
        <a:lstStyle/>
        <a:p>
          <a:endParaRPr lang="en-US"/>
        </a:p>
      </dgm:t>
    </dgm:pt>
    <dgm:pt modelId="{9D68F235-4A5B-438D-9C24-6EB3336BE92F}">
      <dgm:prSet/>
      <dgm:spPr/>
      <dgm:t>
        <a:bodyPr/>
        <a:lstStyle/>
        <a:p>
          <a:r>
            <a:rPr lang="en-US" dirty="0">
              <a:solidFill>
                <a:schemeClr val="bg1"/>
              </a:solidFill>
              <a:latin typeface="+mn-lt"/>
              <a:ea typeface="+mn-ea"/>
              <a:cs typeface="+mn-cs"/>
            </a:rPr>
            <a:t>You should get screened if you have a family member who has had colorectal cancer. Call your doctor today.</a:t>
          </a:r>
        </a:p>
      </dgm:t>
    </dgm:pt>
    <dgm:pt modelId="{C6804D44-9852-4F0B-8BC9-D33697090573}" type="parTrans" cxnId="{4F623ED3-05E8-48E5-9694-B7C690C6C2E0}">
      <dgm:prSet/>
      <dgm:spPr/>
      <dgm:t>
        <a:bodyPr/>
        <a:lstStyle/>
        <a:p>
          <a:endParaRPr lang="en-US"/>
        </a:p>
      </dgm:t>
    </dgm:pt>
    <dgm:pt modelId="{3F3951AF-02AB-48BD-8C9F-72C35FA23E5C}" type="sibTrans" cxnId="{4F623ED3-05E8-48E5-9694-B7C690C6C2E0}">
      <dgm:prSet/>
      <dgm:spPr/>
      <dgm:t>
        <a:bodyPr/>
        <a:lstStyle/>
        <a:p>
          <a:endParaRPr lang="en-US"/>
        </a:p>
      </dgm:t>
    </dgm:pt>
    <dgm:pt modelId="{41236910-2A4B-4D7E-BBBD-14C69650184E}" type="pres">
      <dgm:prSet presAssocID="{7D6E6DDF-D637-44B1-B4A7-05B2508EAD14}" presName="Name0" presStyleCnt="0">
        <dgm:presLayoutVars>
          <dgm:dir/>
          <dgm:animLvl val="lvl"/>
          <dgm:resizeHandles/>
        </dgm:presLayoutVars>
      </dgm:prSet>
      <dgm:spPr/>
    </dgm:pt>
    <dgm:pt modelId="{B9B899F4-A7C3-4726-8928-8A4E6B872790}" type="pres">
      <dgm:prSet presAssocID="{13A83A66-B4D6-4912-9EFF-0684FAE11B18}" presName="linNode" presStyleCnt="0"/>
      <dgm:spPr/>
    </dgm:pt>
    <dgm:pt modelId="{F59390B3-FC57-4BC0-934E-D9574E919239}" type="pres">
      <dgm:prSet presAssocID="{13A83A66-B4D6-4912-9EFF-0684FAE11B18}" presName="parentShp" presStyleLbl="node1" presStyleIdx="0" presStyleCnt="1" custScaleX="83734">
        <dgm:presLayoutVars>
          <dgm:bulletEnabled val="1"/>
        </dgm:presLayoutVars>
      </dgm:prSet>
      <dgm:spPr/>
    </dgm:pt>
    <dgm:pt modelId="{86C1FD6F-2D4D-4EA2-94CD-C4BC7F338817}" type="pres">
      <dgm:prSet presAssocID="{13A83A66-B4D6-4912-9EFF-0684FAE11B18}" presName="childShp" presStyleLbl="bgAccFollowNode1" presStyleIdx="0" presStyleCnt="1" custScaleX="176807">
        <dgm:presLayoutVars>
          <dgm:bulletEnabled val="1"/>
        </dgm:presLayoutVars>
      </dgm:prSet>
      <dgm:spPr/>
    </dgm:pt>
  </dgm:ptLst>
  <dgm:cxnLst>
    <dgm:cxn modelId="{F081F83E-CC7B-4922-8713-E36FC6EEE928}" type="presOf" srcId="{13A83A66-B4D6-4912-9EFF-0684FAE11B18}" destId="{F59390B3-FC57-4BC0-934E-D9574E919239}" srcOrd="0" destOrd="0" presId="urn:microsoft.com/office/officeart/2005/8/layout/vList6"/>
    <dgm:cxn modelId="{597D7B48-BC64-47CF-A1A8-1BC7F92023CC}" srcId="{7D6E6DDF-D637-44B1-B4A7-05B2508EAD14}" destId="{13A83A66-B4D6-4912-9EFF-0684FAE11B18}" srcOrd="0" destOrd="0" parTransId="{B6291402-2252-49C1-A3DE-B228979A16C9}" sibTransId="{71AA9C0A-F270-4A79-8D2A-CD62ADD0B529}"/>
    <dgm:cxn modelId="{4EE560A4-86C8-499F-AC67-7832A9F674C3}" srcId="{13A83A66-B4D6-4912-9EFF-0684FAE11B18}" destId="{8976CA65-BA87-4F2E-B25E-C5590194B60D}" srcOrd="0" destOrd="0" parTransId="{46F5506B-C45F-4FB2-AB02-3E8178B88F21}" sibTransId="{5E3245EA-6B4C-4CA3-B806-E296F6077349}"/>
    <dgm:cxn modelId="{27FB41AE-0019-41E0-8B0A-A16DFBAECC80}" type="presOf" srcId="{EDD4E781-F12E-4DF4-A953-EFA8C58EFD33}" destId="{86C1FD6F-2D4D-4EA2-94CD-C4BC7F338817}" srcOrd="0" destOrd="1" presId="urn:microsoft.com/office/officeart/2005/8/layout/vList6"/>
    <dgm:cxn modelId="{A5C75DB2-446B-478A-B4F2-467A140EB788}" type="presOf" srcId="{8976CA65-BA87-4F2E-B25E-C5590194B60D}" destId="{86C1FD6F-2D4D-4EA2-94CD-C4BC7F338817}" srcOrd="0" destOrd="0" presId="urn:microsoft.com/office/officeart/2005/8/layout/vList6"/>
    <dgm:cxn modelId="{4F623ED3-05E8-48E5-9694-B7C690C6C2E0}" srcId="{13A83A66-B4D6-4912-9EFF-0684FAE11B18}" destId="{9D68F235-4A5B-438D-9C24-6EB3336BE92F}" srcOrd="2" destOrd="0" parTransId="{C6804D44-9852-4F0B-8BC9-D33697090573}" sibTransId="{3F3951AF-02AB-48BD-8C9F-72C35FA23E5C}"/>
    <dgm:cxn modelId="{1B5914D4-359F-4DEE-B38F-547D033F2211}" srcId="{13A83A66-B4D6-4912-9EFF-0684FAE11B18}" destId="{EDD4E781-F12E-4DF4-A953-EFA8C58EFD33}" srcOrd="1" destOrd="0" parTransId="{E8B004FF-9B50-42A1-BD5D-81D1045BF49B}" sibTransId="{229447D9-8D25-482F-B4B1-BA8E77437885}"/>
    <dgm:cxn modelId="{222C56D9-2C5F-4BAC-91A9-4C904408CC6F}" type="presOf" srcId="{7D6E6DDF-D637-44B1-B4A7-05B2508EAD14}" destId="{41236910-2A4B-4D7E-BBBD-14C69650184E}" srcOrd="0" destOrd="0" presId="urn:microsoft.com/office/officeart/2005/8/layout/vList6"/>
    <dgm:cxn modelId="{C4CD77E2-EFE1-4D0C-B24B-2F731479B844}" type="presOf" srcId="{9D68F235-4A5B-438D-9C24-6EB3336BE92F}" destId="{86C1FD6F-2D4D-4EA2-94CD-C4BC7F338817}" srcOrd="0" destOrd="2" presId="urn:microsoft.com/office/officeart/2005/8/layout/vList6"/>
    <dgm:cxn modelId="{ACAEB78D-B55E-4F44-AF92-19BA78C6BFF1}" type="presParOf" srcId="{41236910-2A4B-4D7E-BBBD-14C69650184E}" destId="{B9B899F4-A7C3-4726-8928-8A4E6B872790}" srcOrd="0" destOrd="0" presId="urn:microsoft.com/office/officeart/2005/8/layout/vList6"/>
    <dgm:cxn modelId="{3000BC5D-9594-4F6A-8F2F-19EB04DEDDBC}" type="presParOf" srcId="{B9B899F4-A7C3-4726-8928-8A4E6B872790}" destId="{F59390B3-FC57-4BC0-934E-D9574E919239}" srcOrd="0" destOrd="0" presId="urn:microsoft.com/office/officeart/2005/8/layout/vList6"/>
    <dgm:cxn modelId="{04EE3707-8EBA-4DC1-8094-4C5FA5776B4E}" type="presParOf" srcId="{B9B899F4-A7C3-4726-8928-8A4E6B872790}" destId="{86C1FD6F-2D4D-4EA2-94CD-C4BC7F33881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C87F265C-81A7-480A-9BBF-A46BBEB0053D}"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B439052A-8283-49E5-9858-47E04A7E085C}">
      <dgm:prSet phldrT="[Text]"/>
      <dgm:spPr>
        <a:solidFill>
          <a:srgbClr val="0096D6"/>
        </a:solidFill>
      </dgm:spPr>
      <dgm:t>
        <a:bodyPr/>
        <a:lstStyle/>
        <a:p>
          <a:r>
            <a:rPr lang="en-US" dirty="0">
              <a:solidFill>
                <a:schemeClr val="bg1"/>
              </a:solidFill>
              <a:latin typeface="+mn-lt"/>
            </a:rPr>
            <a:t>Fear</a:t>
          </a:r>
        </a:p>
      </dgm:t>
    </dgm:pt>
    <dgm:pt modelId="{42CEF465-AD75-4260-A87B-9ECD989670EF}" type="parTrans" cxnId="{EA7D695D-D38E-4A58-B141-4AA1A8976A17}">
      <dgm:prSet/>
      <dgm:spPr/>
      <dgm:t>
        <a:bodyPr/>
        <a:lstStyle/>
        <a:p>
          <a:endParaRPr lang="en-US"/>
        </a:p>
      </dgm:t>
    </dgm:pt>
    <dgm:pt modelId="{914A58EF-2F25-46CA-B973-A1C968062206}" type="sibTrans" cxnId="{EA7D695D-D38E-4A58-B141-4AA1A8976A17}">
      <dgm:prSet/>
      <dgm:spPr>
        <a:ln>
          <a:solidFill>
            <a:srgbClr val="004065"/>
          </a:solidFill>
        </a:ln>
      </dgm:spPr>
      <dgm:t>
        <a:bodyPr/>
        <a:lstStyle/>
        <a:p>
          <a:endParaRPr lang="en-US"/>
        </a:p>
      </dgm:t>
    </dgm:pt>
    <dgm:pt modelId="{D214D542-4659-4CD4-9506-2FA32C08CB52}">
      <dgm:prSet/>
      <dgm:spPr>
        <a:solidFill>
          <a:srgbClr val="0096D6"/>
        </a:solidFill>
      </dgm:spPr>
      <dgm:t>
        <a:bodyPr/>
        <a:lstStyle/>
        <a:p>
          <a:r>
            <a:rPr lang="en-US" dirty="0">
              <a:solidFill>
                <a:schemeClr val="bg1"/>
              </a:solidFill>
              <a:latin typeface="+mn-lt"/>
            </a:rPr>
            <a:t>Guilt</a:t>
          </a:r>
        </a:p>
      </dgm:t>
    </dgm:pt>
    <dgm:pt modelId="{5F6E79A8-075A-4DDE-8A26-DEB1EC6B9899}" type="parTrans" cxnId="{00CAE6C2-E025-46E7-A0B0-B6388624111E}">
      <dgm:prSet/>
      <dgm:spPr/>
      <dgm:t>
        <a:bodyPr/>
        <a:lstStyle/>
        <a:p>
          <a:endParaRPr lang="en-US"/>
        </a:p>
      </dgm:t>
    </dgm:pt>
    <dgm:pt modelId="{C11A0907-390C-4203-98D0-B1B9A446B8E1}" type="sibTrans" cxnId="{00CAE6C2-E025-46E7-A0B0-B6388624111E}">
      <dgm:prSet/>
      <dgm:spPr/>
      <dgm:t>
        <a:bodyPr/>
        <a:lstStyle/>
        <a:p>
          <a:endParaRPr lang="en-US"/>
        </a:p>
      </dgm:t>
    </dgm:pt>
    <dgm:pt modelId="{D8ED7DA1-A11B-4198-A995-60433229D892}">
      <dgm:prSet/>
      <dgm:spPr>
        <a:solidFill>
          <a:schemeClr val="tx2"/>
        </a:solidFill>
      </dgm:spPr>
      <dgm:t>
        <a:bodyPr/>
        <a:lstStyle/>
        <a:p>
          <a:r>
            <a:rPr lang="en-US" dirty="0">
              <a:solidFill>
                <a:schemeClr val="bg1"/>
              </a:solidFill>
              <a:latin typeface="+mn-lt"/>
            </a:rPr>
            <a:t>Hope</a:t>
          </a:r>
        </a:p>
      </dgm:t>
    </dgm:pt>
    <dgm:pt modelId="{92F2E10A-D82C-4320-A8F0-688EB964215E}" type="parTrans" cxnId="{46B19D87-F20A-4A9E-9453-50B163F6CB4E}">
      <dgm:prSet/>
      <dgm:spPr/>
      <dgm:t>
        <a:bodyPr/>
        <a:lstStyle/>
        <a:p>
          <a:endParaRPr lang="en-US"/>
        </a:p>
      </dgm:t>
    </dgm:pt>
    <dgm:pt modelId="{8F69A06E-8C7F-44E6-A20C-9806A7105088}" type="sibTrans" cxnId="{46B19D87-F20A-4A9E-9453-50B163F6CB4E}">
      <dgm:prSet/>
      <dgm:spPr/>
      <dgm:t>
        <a:bodyPr/>
        <a:lstStyle/>
        <a:p>
          <a:endParaRPr lang="en-US"/>
        </a:p>
      </dgm:t>
    </dgm:pt>
    <dgm:pt modelId="{196802EF-6656-4500-8D0F-B0804F22C60E}">
      <dgm:prSet/>
      <dgm:spPr>
        <a:solidFill>
          <a:srgbClr val="0096D6"/>
        </a:solidFill>
      </dgm:spPr>
      <dgm:t>
        <a:bodyPr/>
        <a:lstStyle/>
        <a:p>
          <a:r>
            <a:rPr lang="en-US" dirty="0">
              <a:solidFill>
                <a:schemeClr val="bg1"/>
              </a:solidFill>
              <a:latin typeface="+mn-lt"/>
            </a:rPr>
            <a:t>Humor</a:t>
          </a:r>
        </a:p>
      </dgm:t>
    </dgm:pt>
    <dgm:pt modelId="{E8AFD4B1-AD25-4EF6-8318-C563056C77BC}" type="parTrans" cxnId="{46210BC3-B6FF-4427-B815-B2E7E25549FA}">
      <dgm:prSet/>
      <dgm:spPr/>
      <dgm:t>
        <a:bodyPr/>
        <a:lstStyle/>
        <a:p>
          <a:endParaRPr lang="en-US"/>
        </a:p>
      </dgm:t>
    </dgm:pt>
    <dgm:pt modelId="{976B6034-A60E-420E-AB57-7EDC399E0404}" type="sibTrans" cxnId="{46210BC3-B6FF-4427-B815-B2E7E25549FA}">
      <dgm:prSet/>
      <dgm:spPr/>
      <dgm:t>
        <a:bodyPr/>
        <a:lstStyle/>
        <a:p>
          <a:endParaRPr lang="en-US"/>
        </a:p>
      </dgm:t>
    </dgm:pt>
    <dgm:pt modelId="{D45F1BE1-5480-49A4-AB8F-F0E5E50ABFF6}">
      <dgm:prSet/>
      <dgm:spPr>
        <a:solidFill>
          <a:srgbClr val="0096D6"/>
        </a:solidFill>
      </dgm:spPr>
      <dgm:t>
        <a:bodyPr/>
        <a:lstStyle/>
        <a:p>
          <a:r>
            <a:rPr lang="en-US" dirty="0">
              <a:solidFill>
                <a:schemeClr val="bg1"/>
              </a:solidFill>
              <a:latin typeface="+mn-lt"/>
            </a:rPr>
            <a:t>Shame</a:t>
          </a:r>
        </a:p>
      </dgm:t>
    </dgm:pt>
    <dgm:pt modelId="{94733C4E-9C71-4BD3-BEC0-07E2A3BD3177}" type="parTrans" cxnId="{74421BF5-521B-4D25-9B8B-3B2C61B2F80C}">
      <dgm:prSet/>
      <dgm:spPr/>
      <dgm:t>
        <a:bodyPr/>
        <a:lstStyle/>
        <a:p>
          <a:endParaRPr lang="en-US"/>
        </a:p>
      </dgm:t>
    </dgm:pt>
    <dgm:pt modelId="{9D2B4CCE-607A-487B-BDE8-04A258318CC7}" type="sibTrans" cxnId="{74421BF5-521B-4D25-9B8B-3B2C61B2F80C}">
      <dgm:prSet/>
      <dgm:spPr/>
      <dgm:t>
        <a:bodyPr/>
        <a:lstStyle/>
        <a:p>
          <a:endParaRPr lang="en-US"/>
        </a:p>
      </dgm:t>
    </dgm:pt>
    <dgm:pt modelId="{CC7CE88B-1146-48DC-8754-E88253150489}" type="pres">
      <dgm:prSet presAssocID="{C87F265C-81A7-480A-9BBF-A46BBEB0053D}" presName="Name0" presStyleCnt="0">
        <dgm:presLayoutVars>
          <dgm:dir/>
          <dgm:resizeHandles val="exact"/>
        </dgm:presLayoutVars>
      </dgm:prSet>
      <dgm:spPr/>
    </dgm:pt>
    <dgm:pt modelId="{3A46E6B2-EDE7-4317-BE55-DEF9F820E740}" type="pres">
      <dgm:prSet presAssocID="{B439052A-8283-49E5-9858-47E04A7E085C}" presName="Name5" presStyleLbl="vennNode1" presStyleIdx="0" presStyleCnt="5">
        <dgm:presLayoutVars>
          <dgm:bulletEnabled val="1"/>
        </dgm:presLayoutVars>
      </dgm:prSet>
      <dgm:spPr/>
    </dgm:pt>
    <dgm:pt modelId="{BEE645AC-7062-4935-B41D-E599B5F893E8}" type="pres">
      <dgm:prSet presAssocID="{914A58EF-2F25-46CA-B973-A1C968062206}" presName="space" presStyleCnt="0"/>
      <dgm:spPr/>
    </dgm:pt>
    <dgm:pt modelId="{76A469E8-08D7-4D6B-A5F4-160AA0A039A3}" type="pres">
      <dgm:prSet presAssocID="{D214D542-4659-4CD4-9506-2FA32C08CB52}" presName="Name5" presStyleLbl="vennNode1" presStyleIdx="1" presStyleCnt="5">
        <dgm:presLayoutVars>
          <dgm:bulletEnabled val="1"/>
        </dgm:presLayoutVars>
      </dgm:prSet>
      <dgm:spPr/>
    </dgm:pt>
    <dgm:pt modelId="{C7360584-0707-4A05-B630-9804D8448CCF}" type="pres">
      <dgm:prSet presAssocID="{C11A0907-390C-4203-98D0-B1B9A446B8E1}" presName="space" presStyleCnt="0"/>
      <dgm:spPr/>
    </dgm:pt>
    <dgm:pt modelId="{18002CD1-F296-4592-A4C6-140596F8AC38}" type="pres">
      <dgm:prSet presAssocID="{D8ED7DA1-A11B-4198-A995-60433229D892}" presName="Name5" presStyleLbl="vennNode1" presStyleIdx="2" presStyleCnt="5">
        <dgm:presLayoutVars>
          <dgm:bulletEnabled val="1"/>
        </dgm:presLayoutVars>
      </dgm:prSet>
      <dgm:spPr/>
    </dgm:pt>
    <dgm:pt modelId="{265FEB83-0ED9-422A-8A34-D4F0EDCB53BB}" type="pres">
      <dgm:prSet presAssocID="{8F69A06E-8C7F-44E6-A20C-9806A7105088}" presName="space" presStyleCnt="0"/>
      <dgm:spPr/>
    </dgm:pt>
    <dgm:pt modelId="{E5BA3027-73E0-438F-B7CB-9D5C6911F3B2}" type="pres">
      <dgm:prSet presAssocID="{196802EF-6656-4500-8D0F-B0804F22C60E}" presName="Name5" presStyleLbl="vennNode1" presStyleIdx="3" presStyleCnt="5">
        <dgm:presLayoutVars>
          <dgm:bulletEnabled val="1"/>
        </dgm:presLayoutVars>
      </dgm:prSet>
      <dgm:spPr/>
    </dgm:pt>
    <dgm:pt modelId="{4EB77E2F-2311-48DC-9F1E-3785E8647B77}" type="pres">
      <dgm:prSet presAssocID="{976B6034-A60E-420E-AB57-7EDC399E0404}" presName="space" presStyleCnt="0"/>
      <dgm:spPr/>
    </dgm:pt>
    <dgm:pt modelId="{9FBE394A-B597-427E-AAB2-F7392EA6DE2F}" type="pres">
      <dgm:prSet presAssocID="{D45F1BE1-5480-49A4-AB8F-F0E5E50ABFF6}" presName="Name5" presStyleLbl="vennNode1" presStyleIdx="4" presStyleCnt="5">
        <dgm:presLayoutVars>
          <dgm:bulletEnabled val="1"/>
        </dgm:presLayoutVars>
      </dgm:prSet>
      <dgm:spPr/>
    </dgm:pt>
  </dgm:ptLst>
  <dgm:cxnLst>
    <dgm:cxn modelId="{21C8570B-F1AE-41A7-A7F8-0D3F27393876}" type="presOf" srcId="{B439052A-8283-49E5-9858-47E04A7E085C}" destId="{3A46E6B2-EDE7-4317-BE55-DEF9F820E740}" srcOrd="0" destOrd="0" presId="urn:microsoft.com/office/officeart/2005/8/layout/venn3"/>
    <dgm:cxn modelId="{EA7D695D-D38E-4A58-B141-4AA1A8976A17}" srcId="{C87F265C-81A7-480A-9BBF-A46BBEB0053D}" destId="{B439052A-8283-49E5-9858-47E04A7E085C}" srcOrd="0" destOrd="0" parTransId="{42CEF465-AD75-4260-A87B-9ECD989670EF}" sibTransId="{914A58EF-2F25-46CA-B973-A1C968062206}"/>
    <dgm:cxn modelId="{AABB866C-BF2F-4E9A-A1DD-76AAA47C02E9}" type="presOf" srcId="{196802EF-6656-4500-8D0F-B0804F22C60E}" destId="{E5BA3027-73E0-438F-B7CB-9D5C6911F3B2}" srcOrd="0" destOrd="0" presId="urn:microsoft.com/office/officeart/2005/8/layout/venn3"/>
    <dgm:cxn modelId="{B91E396F-73F8-4A14-A71A-A3C1F1603098}" type="presOf" srcId="{D45F1BE1-5480-49A4-AB8F-F0E5E50ABFF6}" destId="{9FBE394A-B597-427E-AAB2-F7392EA6DE2F}" srcOrd="0" destOrd="0" presId="urn:microsoft.com/office/officeart/2005/8/layout/venn3"/>
    <dgm:cxn modelId="{46B19D87-F20A-4A9E-9453-50B163F6CB4E}" srcId="{C87F265C-81A7-480A-9BBF-A46BBEB0053D}" destId="{D8ED7DA1-A11B-4198-A995-60433229D892}" srcOrd="2" destOrd="0" parTransId="{92F2E10A-D82C-4320-A8F0-688EB964215E}" sibTransId="{8F69A06E-8C7F-44E6-A20C-9806A7105088}"/>
    <dgm:cxn modelId="{19B2B599-C526-4C13-9CC8-C2AA9C909B13}" type="presOf" srcId="{C87F265C-81A7-480A-9BBF-A46BBEB0053D}" destId="{CC7CE88B-1146-48DC-8754-E88253150489}" srcOrd="0" destOrd="0" presId="urn:microsoft.com/office/officeart/2005/8/layout/venn3"/>
    <dgm:cxn modelId="{00CAE6C2-E025-46E7-A0B0-B6388624111E}" srcId="{C87F265C-81A7-480A-9BBF-A46BBEB0053D}" destId="{D214D542-4659-4CD4-9506-2FA32C08CB52}" srcOrd="1" destOrd="0" parTransId="{5F6E79A8-075A-4DDE-8A26-DEB1EC6B9899}" sibTransId="{C11A0907-390C-4203-98D0-B1B9A446B8E1}"/>
    <dgm:cxn modelId="{46210BC3-B6FF-4427-B815-B2E7E25549FA}" srcId="{C87F265C-81A7-480A-9BBF-A46BBEB0053D}" destId="{196802EF-6656-4500-8D0F-B0804F22C60E}" srcOrd="3" destOrd="0" parTransId="{E8AFD4B1-AD25-4EF6-8318-C563056C77BC}" sibTransId="{976B6034-A60E-420E-AB57-7EDC399E0404}"/>
    <dgm:cxn modelId="{39F1EFCF-CE4A-4E15-900E-0C7A4CBD73B3}" type="presOf" srcId="{D8ED7DA1-A11B-4198-A995-60433229D892}" destId="{18002CD1-F296-4592-A4C6-140596F8AC38}" srcOrd="0" destOrd="0" presId="urn:microsoft.com/office/officeart/2005/8/layout/venn3"/>
    <dgm:cxn modelId="{6D8988F3-26E2-401A-84A8-A0C766D4DF71}" type="presOf" srcId="{D214D542-4659-4CD4-9506-2FA32C08CB52}" destId="{76A469E8-08D7-4D6B-A5F4-160AA0A039A3}" srcOrd="0" destOrd="0" presId="urn:microsoft.com/office/officeart/2005/8/layout/venn3"/>
    <dgm:cxn modelId="{74421BF5-521B-4D25-9B8B-3B2C61B2F80C}" srcId="{C87F265C-81A7-480A-9BBF-A46BBEB0053D}" destId="{D45F1BE1-5480-49A4-AB8F-F0E5E50ABFF6}" srcOrd="4" destOrd="0" parTransId="{94733C4E-9C71-4BD3-BEC0-07E2A3BD3177}" sibTransId="{9D2B4CCE-607A-487B-BDE8-04A258318CC7}"/>
    <dgm:cxn modelId="{7D3312E3-71E6-4FB2-A7D9-19404C40E402}" type="presParOf" srcId="{CC7CE88B-1146-48DC-8754-E88253150489}" destId="{3A46E6B2-EDE7-4317-BE55-DEF9F820E740}" srcOrd="0" destOrd="0" presId="urn:microsoft.com/office/officeart/2005/8/layout/venn3"/>
    <dgm:cxn modelId="{2B0C7EE3-FF1D-44BF-9753-B6CD9DF55601}" type="presParOf" srcId="{CC7CE88B-1146-48DC-8754-E88253150489}" destId="{BEE645AC-7062-4935-B41D-E599B5F893E8}" srcOrd="1" destOrd="0" presId="urn:microsoft.com/office/officeart/2005/8/layout/venn3"/>
    <dgm:cxn modelId="{620FEDA0-CFD3-4396-B84C-7647171D6666}" type="presParOf" srcId="{CC7CE88B-1146-48DC-8754-E88253150489}" destId="{76A469E8-08D7-4D6B-A5F4-160AA0A039A3}" srcOrd="2" destOrd="0" presId="urn:microsoft.com/office/officeart/2005/8/layout/venn3"/>
    <dgm:cxn modelId="{8144F7C6-5893-4424-A325-AED38F050C3F}" type="presParOf" srcId="{CC7CE88B-1146-48DC-8754-E88253150489}" destId="{C7360584-0707-4A05-B630-9804D8448CCF}" srcOrd="3" destOrd="0" presId="urn:microsoft.com/office/officeart/2005/8/layout/venn3"/>
    <dgm:cxn modelId="{089B7556-C43D-47FE-BB44-CFA921FBC27E}" type="presParOf" srcId="{CC7CE88B-1146-48DC-8754-E88253150489}" destId="{18002CD1-F296-4592-A4C6-140596F8AC38}" srcOrd="4" destOrd="0" presId="urn:microsoft.com/office/officeart/2005/8/layout/venn3"/>
    <dgm:cxn modelId="{CD7E7D67-02C9-4525-A9FF-6D812707841B}" type="presParOf" srcId="{CC7CE88B-1146-48DC-8754-E88253150489}" destId="{265FEB83-0ED9-422A-8A34-D4F0EDCB53BB}" srcOrd="5" destOrd="0" presId="urn:microsoft.com/office/officeart/2005/8/layout/venn3"/>
    <dgm:cxn modelId="{865E5981-3E65-4F90-ACD5-31F1B1B0D56A}" type="presParOf" srcId="{CC7CE88B-1146-48DC-8754-E88253150489}" destId="{E5BA3027-73E0-438F-B7CB-9D5C6911F3B2}" srcOrd="6" destOrd="0" presId="urn:microsoft.com/office/officeart/2005/8/layout/venn3"/>
    <dgm:cxn modelId="{62D393EE-E07D-4E22-93EF-FDC3E96BF1E0}" type="presParOf" srcId="{CC7CE88B-1146-48DC-8754-E88253150489}" destId="{4EB77E2F-2311-48DC-9F1E-3785E8647B77}" srcOrd="7" destOrd="0" presId="urn:microsoft.com/office/officeart/2005/8/layout/venn3"/>
    <dgm:cxn modelId="{A8266E4E-417E-4278-B723-CA2A717ED929}" type="presParOf" srcId="{CC7CE88B-1146-48DC-8754-E88253150489}" destId="{9FBE394A-B597-427E-AAB2-F7392EA6DE2F}" srcOrd="8"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53F01C9A-614D-48B1-927D-9A3B165642E2}"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3C894C95-55E3-44B2-A117-E3AB587AE4AB}">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Process Evaluation</a:t>
          </a:r>
        </a:p>
      </dgm:t>
    </dgm:pt>
    <dgm:pt modelId="{A815D6FF-C719-4F1A-8851-39C3906041F7}" type="parTrans" cxnId="{7F0862D5-A677-4FA6-9534-CEE4219B9934}">
      <dgm:prSet/>
      <dgm:spPr/>
      <dgm:t>
        <a:bodyPr/>
        <a:lstStyle/>
        <a:p>
          <a:endParaRPr lang="en-US"/>
        </a:p>
      </dgm:t>
    </dgm:pt>
    <dgm:pt modelId="{EBDE30D1-2CD2-43B7-9F2C-C0BBE159FCD8}" type="sibTrans" cxnId="{7F0862D5-A677-4FA6-9534-CEE4219B9934}">
      <dgm:prSet/>
      <dgm:spPr/>
      <dgm:t>
        <a:bodyPr/>
        <a:lstStyle/>
        <a:p>
          <a:endParaRPr lang="en-US"/>
        </a:p>
      </dgm:t>
    </dgm:pt>
    <dgm:pt modelId="{BBD03191-9535-4692-BF1D-2CE1B7BC61C7}">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Satisfaction Evaluation</a:t>
          </a:r>
        </a:p>
      </dgm:t>
    </dgm:pt>
    <dgm:pt modelId="{61AB704C-2C90-4606-A18D-62DE0D903E21}" type="parTrans" cxnId="{0B70B479-C07E-464B-9275-96564916E41E}">
      <dgm:prSet/>
      <dgm:spPr/>
      <dgm:t>
        <a:bodyPr/>
        <a:lstStyle/>
        <a:p>
          <a:endParaRPr lang="en-US"/>
        </a:p>
      </dgm:t>
    </dgm:pt>
    <dgm:pt modelId="{6A0DC3A0-8A6E-4673-B459-3A9D3BECF5C8}" type="sibTrans" cxnId="{0B70B479-C07E-464B-9275-96564916E41E}">
      <dgm:prSet/>
      <dgm:spPr/>
      <dgm:t>
        <a:bodyPr/>
        <a:lstStyle/>
        <a:p>
          <a:endParaRPr lang="en-US"/>
        </a:p>
      </dgm:t>
    </dgm:pt>
    <dgm:pt modelId="{1C340DD6-A263-6D4B-8A3C-8A8249535E87}">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Impact Evaluation</a:t>
          </a:r>
        </a:p>
      </dgm:t>
    </dgm:pt>
    <dgm:pt modelId="{DA093432-D97D-D041-AF3C-24F009E5706B}" type="parTrans" cxnId="{AFBDFF70-6D15-6E4A-929F-1469DA8F7BEB}">
      <dgm:prSet/>
      <dgm:spPr/>
      <dgm:t>
        <a:bodyPr/>
        <a:lstStyle/>
        <a:p>
          <a:endParaRPr lang="en-US"/>
        </a:p>
      </dgm:t>
    </dgm:pt>
    <dgm:pt modelId="{6A539AB2-7AE6-7346-B5FC-F667510F0CA1}" type="sibTrans" cxnId="{AFBDFF70-6D15-6E4A-929F-1469DA8F7BEB}">
      <dgm:prSet/>
      <dgm:spPr/>
      <dgm:t>
        <a:bodyPr/>
        <a:lstStyle/>
        <a:p>
          <a:endParaRPr lang="en-US"/>
        </a:p>
      </dgm:t>
    </dgm:pt>
    <dgm:pt modelId="{942C75BF-295F-B841-B464-1554EED38582}">
      <dgm:prSet phldrT="[Text]"/>
      <dgm:spPr>
        <a:solidFill>
          <a:srgbClr val="0096D6"/>
        </a:solidFill>
      </dgm:spPr>
      <dgm:t>
        <a:bodyPr/>
        <a:lstStyle/>
        <a:p>
          <a:r>
            <a:rPr lang="en-US" dirty="0">
              <a:solidFill>
                <a:srgbClr val="FFFFFF"/>
              </a:solidFill>
              <a:latin typeface="Verdana" panose="020B0604030504040204" pitchFamily="34" charset="0"/>
              <a:ea typeface="Verdana" panose="020B0604030504040204" pitchFamily="34" charset="0"/>
              <a:cs typeface="Verdana" panose="020B0604030504040204" pitchFamily="34" charset="0"/>
            </a:rPr>
            <a:t>“Are you actually doing the things you planned to do?”</a:t>
          </a:r>
        </a:p>
      </dgm:t>
    </dgm:pt>
    <dgm:pt modelId="{62D11B99-AF9D-644A-84B4-9EFDE3828715}" type="parTrans" cxnId="{341FC429-9CE6-684F-B46B-2CBA3EC4DB30}">
      <dgm:prSet/>
      <dgm:spPr/>
      <dgm:t>
        <a:bodyPr/>
        <a:lstStyle/>
        <a:p>
          <a:endParaRPr lang="en-US"/>
        </a:p>
      </dgm:t>
    </dgm:pt>
    <dgm:pt modelId="{B69369F3-F455-C148-AD0B-7B082E94D7E4}" type="sibTrans" cxnId="{341FC429-9CE6-684F-B46B-2CBA3EC4DB30}">
      <dgm:prSet/>
      <dgm:spPr/>
      <dgm:t>
        <a:bodyPr/>
        <a:lstStyle/>
        <a:p>
          <a:endParaRPr lang="en-US"/>
        </a:p>
      </dgm:t>
    </dgm:pt>
    <dgm:pt modelId="{34B5DF8C-C3E3-0F46-8684-B486185E91BF}">
      <dgm:prSet phldrT="[Text]"/>
      <dgm:spPr>
        <a:solidFill>
          <a:srgbClr val="0096D6"/>
        </a:solidFill>
      </dgm:spPr>
      <dgm:t>
        <a:bodyPr/>
        <a:lstStyle/>
        <a:p>
          <a:r>
            <a:rPr lang="en-US" dirty="0">
              <a:solidFill>
                <a:srgbClr val="FFFFFF"/>
              </a:solidFill>
              <a:latin typeface="Verdana" panose="020B0604030504040204" pitchFamily="34" charset="0"/>
              <a:ea typeface="Verdana" panose="020B0604030504040204" pitchFamily="34" charset="0"/>
              <a:cs typeface="Verdana" panose="020B0604030504040204" pitchFamily="34" charset="0"/>
            </a:rPr>
            <a:t>How did people feel about your campaign? Were they satisfied?</a:t>
          </a:r>
        </a:p>
      </dgm:t>
    </dgm:pt>
    <dgm:pt modelId="{EC04C195-2D48-5F46-81E7-9891F397E178}" type="parTrans" cxnId="{1A56A955-AE62-F44B-8C8D-B04CF118A1A4}">
      <dgm:prSet/>
      <dgm:spPr/>
      <dgm:t>
        <a:bodyPr/>
        <a:lstStyle/>
        <a:p>
          <a:endParaRPr lang="en-US"/>
        </a:p>
      </dgm:t>
    </dgm:pt>
    <dgm:pt modelId="{AF8BCBA6-595F-1240-B1E9-388A610AC5B1}" type="sibTrans" cxnId="{1A56A955-AE62-F44B-8C8D-B04CF118A1A4}">
      <dgm:prSet/>
      <dgm:spPr/>
      <dgm:t>
        <a:bodyPr/>
        <a:lstStyle/>
        <a:p>
          <a:endParaRPr lang="en-US"/>
        </a:p>
      </dgm:t>
    </dgm:pt>
    <dgm:pt modelId="{2A2F6BB4-9011-C54D-9A6F-31DF780753F6}">
      <dgm:prSet phldrT="[Text]"/>
      <dgm:spPr>
        <a:solidFill>
          <a:srgbClr val="0096D6"/>
        </a:solidFill>
      </dgm:spPr>
      <dgm:t>
        <a:bodyPr/>
        <a:lstStyle/>
        <a:p>
          <a:r>
            <a:rPr lang="en-US" dirty="0">
              <a:solidFill>
                <a:srgbClr val="FFFFFF"/>
              </a:solidFill>
              <a:latin typeface="Verdana" panose="020B0604030504040204" pitchFamily="34" charset="0"/>
              <a:ea typeface="Verdana" panose="020B0604030504040204" pitchFamily="34" charset="0"/>
              <a:cs typeface="Verdana" panose="020B0604030504040204" pitchFamily="34" charset="0"/>
            </a:rPr>
            <a:t>“Is the intervention having the desired effect on the intended audience?”</a:t>
          </a:r>
        </a:p>
      </dgm:t>
    </dgm:pt>
    <dgm:pt modelId="{EC484021-B8A3-1F42-8E66-C956F3CACCC7}" type="parTrans" cxnId="{51E08EB6-5039-E14D-9A17-1DD59C7F1B97}">
      <dgm:prSet/>
      <dgm:spPr/>
      <dgm:t>
        <a:bodyPr/>
        <a:lstStyle/>
        <a:p>
          <a:endParaRPr lang="en-US"/>
        </a:p>
      </dgm:t>
    </dgm:pt>
    <dgm:pt modelId="{75640E48-BF46-8240-9224-5839A678B82D}" type="sibTrans" cxnId="{51E08EB6-5039-E14D-9A17-1DD59C7F1B97}">
      <dgm:prSet/>
      <dgm:spPr/>
      <dgm:t>
        <a:bodyPr/>
        <a:lstStyle/>
        <a:p>
          <a:endParaRPr lang="en-US"/>
        </a:p>
      </dgm:t>
    </dgm:pt>
    <dgm:pt modelId="{593280FE-C281-3F4E-9C65-98F1E6F03777}">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Outcome Evaluation</a:t>
          </a:r>
        </a:p>
      </dgm:t>
    </dgm:pt>
    <dgm:pt modelId="{5094BF8F-5571-3B49-86D8-09EE0DACF8FD}" type="parTrans" cxnId="{A2FB31DD-6BFB-2647-B877-FE6C8F808329}">
      <dgm:prSet/>
      <dgm:spPr/>
      <dgm:t>
        <a:bodyPr/>
        <a:lstStyle/>
        <a:p>
          <a:endParaRPr lang="en-US"/>
        </a:p>
      </dgm:t>
    </dgm:pt>
    <dgm:pt modelId="{230B8C59-476D-284C-8BEB-5AAE782E41A7}" type="sibTrans" cxnId="{A2FB31DD-6BFB-2647-B877-FE6C8F808329}">
      <dgm:prSet/>
      <dgm:spPr/>
      <dgm:t>
        <a:bodyPr/>
        <a:lstStyle/>
        <a:p>
          <a:endParaRPr lang="en-US"/>
        </a:p>
      </dgm:t>
    </dgm:pt>
    <dgm:pt modelId="{B8DC4375-ACEF-B14B-AA8B-B697F59E6C53}">
      <dgm:prSet phldrT="[Text]"/>
      <dgm:spPr>
        <a:solidFill>
          <a:srgbClr val="0096D6"/>
        </a:solidFill>
      </dgm:spPr>
      <dgm:t>
        <a:bodyPr/>
        <a:lstStyle/>
        <a:p>
          <a:r>
            <a:rPr lang="en-US" dirty="0">
              <a:solidFill>
                <a:srgbClr val="FFFFFF"/>
              </a:solidFill>
              <a:latin typeface="Verdana" panose="020B0604030504040204" pitchFamily="34" charset="0"/>
              <a:ea typeface="Verdana" panose="020B0604030504040204" pitchFamily="34" charset="0"/>
              <a:cs typeface="Verdana" panose="020B0604030504040204" pitchFamily="34" charset="0"/>
            </a:rPr>
            <a:t>“Is the intervention leading to the desired long-term impact envisioned?”</a:t>
          </a:r>
        </a:p>
      </dgm:t>
    </dgm:pt>
    <dgm:pt modelId="{5FA1B231-023A-CB4A-800E-8CFB0E1EEE7D}" type="parTrans" cxnId="{81E09723-4B6F-134D-A927-54C1D085AA04}">
      <dgm:prSet/>
      <dgm:spPr/>
      <dgm:t>
        <a:bodyPr/>
        <a:lstStyle/>
        <a:p>
          <a:endParaRPr lang="en-US"/>
        </a:p>
      </dgm:t>
    </dgm:pt>
    <dgm:pt modelId="{35E12134-38FA-2C42-A8E7-89D85B2B580F}" type="sibTrans" cxnId="{81E09723-4B6F-134D-A927-54C1D085AA04}">
      <dgm:prSet/>
      <dgm:spPr/>
      <dgm:t>
        <a:bodyPr/>
        <a:lstStyle/>
        <a:p>
          <a:endParaRPr lang="en-US"/>
        </a:p>
      </dgm:t>
    </dgm:pt>
    <dgm:pt modelId="{13544D38-3D78-49E3-8211-CB01004BBC0D}" type="pres">
      <dgm:prSet presAssocID="{53F01C9A-614D-48B1-927D-9A3B165642E2}" presName="Name0" presStyleCnt="0">
        <dgm:presLayoutVars>
          <dgm:dir/>
          <dgm:animLvl val="lvl"/>
          <dgm:resizeHandles val="exact"/>
        </dgm:presLayoutVars>
      </dgm:prSet>
      <dgm:spPr/>
    </dgm:pt>
    <dgm:pt modelId="{E693BD62-BC20-4441-992D-51C58FC8D2C4}" type="pres">
      <dgm:prSet presAssocID="{3C894C95-55E3-44B2-A117-E3AB587AE4AB}" presName="vertFlow" presStyleCnt="0"/>
      <dgm:spPr/>
    </dgm:pt>
    <dgm:pt modelId="{C25D8858-FB56-4B26-BC6A-B3749F4EEFF1}" type="pres">
      <dgm:prSet presAssocID="{3C894C95-55E3-44B2-A117-E3AB587AE4AB}" presName="header" presStyleLbl="node1" presStyleIdx="0" presStyleCnt="4" custScaleY="164250"/>
      <dgm:spPr/>
    </dgm:pt>
    <dgm:pt modelId="{D69037A6-3F81-0443-9F64-463B456EC41D}" type="pres">
      <dgm:prSet presAssocID="{62D11B99-AF9D-644A-84B4-9EFDE3828715}" presName="parTrans" presStyleLbl="sibTrans2D1" presStyleIdx="0" presStyleCnt="4"/>
      <dgm:spPr/>
    </dgm:pt>
    <dgm:pt modelId="{E1D32ACE-03B4-D343-B34D-40A8FFF02D65}" type="pres">
      <dgm:prSet presAssocID="{942C75BF-295F-B841-B464-1554EED38582}" presName="child" presStyleLbl="alignAccFollowNode1" presStyleIdx="0" presStyleCnt="4" custScaleY="342891">
        <dgm:presLayoutVars>
          <dgm:chMax val="0"/>
          <dgm:bulletEnabled val="1"/>
        </dgm:presLayoutVars>
      </dgm:prSet>
      <dgm:spPr/>
    </dgm:pt>
    <dgm:pt modelId="{92FDDEF5-8BE0-46E4-B125-4E3B11049A06}" type="pres">
      <dgm:prSet presAssocID="{3C894C95-55E3-44B2-A117-E3AB587AE4AB}" presName="hSp" presStyleCnt="0"/>
      <dgm:spPr/>
    </dgm:pt>
    <dgm:pt modelId="{E7CAAC95-34C7-419B-A9CE-F1042705AF64}" type="pres">
      <dgm:prSet presAssocID="{BBD03191-9535-4692-BF1D-2CE1B7BC61C7}" presName="vertFlow" presStyleCnt="0"/>
      <dgm:spPr/>
    </dgm:pt>
    <dgm:pt modelId="{D5801D01-8FD7-4EB0-9823-E2F5AAC0326D}" type="pres">
      <dgm:prSet presAssocID="{BBD03191-9535-4692-BF1D-2CE1B7BC61C7}" presName="header" presStyleLbl="node1" presStyleIdx="1" presStyleCnt="4" custScaleY="164250"/>
      <dgm:spPr/>
    </dgm:pt>
    <dgm:pt modelId="{08FBDF1F-A679-8344-AA38-A79A460F07D9}" type="pres">
      <dgm:prSet presAssocID="{EC04C195-2D48-5F46-81E7-9891F397E178}" presName="parTrans" presStyleLbl="sibTrans2D1" presStyleIdx="1" presStyleCnt="4"/>
      <dgm:spPr/>
    </dgm:pt>
    <dgm:pt modelId="{7B2350C2-5EE8-9248-9498-5DC0340EF7CD}" type="pres">
      <dgm:prSet presAssocID="{34B5DF8C-C3E3-0F46-8684-B486185E91BF}" presName="child" presStyleLbl="alignAccFollowNode1" presStyleIdx="1" presStyleCnt="4" custScaleY="342891">
        <dgm:presLayoutVars>
          <dgm:chMax val="0"/>
          <dgm:bulletEnabled val="1"/>
        </dgm:presLayoutVars>
      </dgm:prSet>
      <dgm:spPr/>
    </dgm:pt>
    <dgm:pt modelId="{36D4BAD8-F938-4F40-96C8-FD22D27F2EC1}" type="pres">
      <dgm:prSet presAssocID="{BBD03191-9535-4692-BF1D-2CE1B7BC61C7}" presName="hSp" presStyleCnt="0"/>
      <dgm:spPr/>
    </dgm:pt>
    <dgm:pt modelId="{34D14AEC-480D-8F4B-AC32-589DD19283A1}" type="pres">
      <dgm:prSet presAssocID="{593280FE-C281-3F4E-9C65-98F1E6F03777}" presName="vertFlow" presStyleCnt="0"/>
      <dgm:spPr/>
    </dgm:pt>
    <dgm:pt modelId="{ED2813D0-2629-C249-AF5E-8B58F2CD2ECE}" type="pres">
      <dgm:prSet presAssocID="{593280FE-C281-3F4E-9C65-98F1E6F03777}" presName="header" presStyleLbl="node1" presStyleIdx="2" presStyleCnt="4" custScaleX="96166" custScaleY="165556"/>
      <dgm:spPr/>
    </dgm:pt>
    <dgm:pt modelId="{6903DF66-2C31-0143-82A6-F8A23CFE6EFD}" type="pres">
      <dgm:prSet presAssocID="{EC484021-B8A3-1F42-8E66-C956F3CACCC7}" presName="parTrans" presStyleLbl="sibTrans2D1" presStyleIdx="2" presStyleCnt="4"/>
      <dgm:spPr/>
    </dgm:pt>
    <dgm:pt modelId="{1432BE04-0724-8C43-A1A4-40E8898C064C}" type="pres">
      <dgm:prSet presAssocID="{2A2F6BB4-9011-C54D-9A6F-31DF780753F6}" presName="child" presStyleLbl="alignAccFollowNode1" presStyleIdx="2" presStyleCnt="4" custScaleY="342891">
        <dgm:presLayoutVars>
          <dgm:chMax val="0"/>
          <dgm:bulletEnabled val="1"/>
        </dgm:presLayoutVars>
      </dgm:prSet>
      <dgm:spPr/>
    </dgm:pt>
    <dgm:pt modelId="{9A80C9DA-2A40-0A49-A2A8-D6CBA9C6725D}" type="pres">
      <dgm:prSet presAssocID="{593280FE-C281-3F4E-9C65-98F1E6F03777}" presName="hSp" presStyleCnt="0"/>
      <dgm:spPr/>
    </dgm:pt>
    <dgm:pt modelId="{03F3656A-9F8A-8047-8844-DA0F3525E0AF}" type="pres">
      <dgm:prSet presAssocID="{1C340DD6-A263-6D4B-8A3C-8A8249535E87}" presName="vertFlow" presStyleCnt="0"/>
      <dgm:spPr/>
    </dgm:pt>
    <dgm:pt modelId="{B1B079FE-EF05-2849-B845-8DE4319FC29C}" type="pres">
      <dgm:prSet presAssocID="{1C340DD6-A263-6D4B-8A3C-8A8249535E87}" presName="header" presStyleLbl="node1" presStyleIdx="3" presStyleCnt="4" custScaleX="96166" custScaleY="165556"/>
      <dgm:spPr/>
    </dgm:pt>
    <dgm:pt modelId="{4DD4A97C-035D-4542-9812-CFC7931A0756}" type="pres">
      <dgm:prSet presAssocID="{5FA1B231-023A-CB4A-800E-8CFB0E1EEE7D}" presName="parTrans" presStyleLbl="sibTrans2D1" presStyleIdx="3" presStyleCnt="4"/>
      <dgm:spPr/>
    </dgm:pt>
    <dgm:pt modelId="{40FEA0EF-E70F-B841-AC2A-C5B16D556899}" type="pres">
      <dgm:prSet presAssocID="{B8DC4375-ACEF-B14B-AA8B-B697F59E6C53}" presName="child" presStyleLbl="alignAccFollowNode1" presStyleIdx="3" presStyleCnt="4" custScaleY="342891">
        <dgm:presLayoutVars>
          <dgm:chMax val="0"/>
          <dgm:bulletEnabled val="1"/>
        </dgm:presLayoutVars>
      </dgm:prSet>
      <dgm:spPr/>
    </dgm:pt>
  </dgm:ptLst>
  <dgm:cxnLst>
    <dgm:cxn modelId="{F57C4402-96BF-5E4D-8CDC-01D45928F525}" type="presOf" srcId="{EC484021-B8A3-1F42-8E66-C956F3CACCC7}" destId="{6903DF66-2C31-0143-82A6-F8A23CFE6EFD}" srcOrd="0" destOrd="0" presId="urn:microsoft.com/office/officeart/2005/8/layout/lProcess1"/>
    <dgm:cxn modelId="{9F7C300B-4B27-894C-99F0-20E1A5AA174A}" type="presOf" srcId="{5FA1B231-023A-CB4A-800E-8CFB0E1EEE7D}" destId="{4DD4A97C-035D-4542-9812-CFC7931A0756}" srcOrd="0" destOrd="0" presId="urn:microsoft.com/office/officeart/2005/8/layout/lProcess1"/>
    <dgm:cxn modelId="{E1769D19-89E5-304B-9923-F632E8076D24}" type="presOf" srcId="{1C340DD6-A263-6D4B-8A3C-8A8249535E87}" destId="{B1B079FE-EF05-2849-B845-8DE4319FC29C}" srcOrd="0" destOrd="0" presId="urn:microsoft.com/office/officeart/2005/8/layout/lProcess1"/>
    <dgm:cxn modelId="{81E09723-4B6F-134D-A927-54C1D085AA04}" srcId="{1C340DD6-A263-6D4B-8A3C-8A8249535E87}" destId="{B8DC4375-ACEF-B14B-AA8B-B697F59E6C53}" srcOrd="0" destOrd="0" parTransId="{5FA1B231-023A-CB4A-800E-8CFB0E1EEE7D}" sibTransId="{35E12134-38FA-2C42-A8E7-89D85B2B580F}"/>
    <dgm:cxn modelId="{341FC429-9CE6-684F-B46B-2CBA3EC4DB30}" srcId="{3C894C95-55E3-44B2-A117-E3AB587AE4AB}" destId="{942C75BF-295F-B841-B464-1554EED38582}" srcOrd="0" destOrd="0" parTransId="{62D11B99-AF9D-644A-84B4-9EFDE3828715}" sibTransId="{B69369F3-F455-C148-AD0B-7B082E94D7E4}"/>
    <dgm:cxn modelId="{12EEC13E-1A3A-E04C-8526-0F0FF977E033}" type="presOf" srcId="{593280FE-C281-3F4E-9C65-98F1E6F03777}" destId="{ED2813D0-2629-C249-AF5E-8B58F2CD2ECE}" srcOrd="0" destOrd="0" presId="urn:microsoft.com/office/officeart/2005/8/layout/lProcess1"/>
    <dgm:cxn modelId="{29640965-D291-E341-819F-4FC18F966885}" type="presOf" srcId="{62D11B99-AF9D-644A-84B4-9EFDE3828715}" destId="{D69037A6-3F81-0443-9F64-463B456EC41D}" srcOrd="0" destOrd="0" presId="urn:microsoft.com/office/officeart/2005/8/layout/lProcess1"/>
    <dgm:cxn modelId="{AFBDFF70-6D15-6E4A-929F-1469DA8F7BEB}" srcId="{53F01C9A-614D-48B1-927D-9A3B165642E2}" destId="{1C340DD6-A263-6D4B-8A3C-8A8249535E87}" srcOrd="3" destOrd="0" parTransId="{DA093432-D97D-D041-AF3C-24F009E5706B}" sibTransId="{6A539AB2-7AE6-7346-B5FC-F667510F0CA1}"/>
    <dgm:cxn modelId="{DB3F4452-3443-FB47-B970-BD882241F663}" type="presOf" srcId="{EC04C195-2D48-5F46-81E7-9891F397E178}" destId="{08FBDF1F-A679-8344-AA38-A79A460F07D9}" srcOrd="0" destOrd="0" presId="urn:microsoft.com/office/officeart/2005/8/layout/lProcess1"/>
    <dgm:cxn modelId="{1B520755-CF19-0848-B1FC-D67B4AB4DCFE}" type="presOf" srcId="{942C75BF-295F-B841-B464-1554EED38582}" destId="{E1D32ACE-03B4-D343-B34D-40A8FFF02D65}" srcOrd="0" destOrd="0" presId="urn:microsoft.com/office/officeart/2005/8/layout/lProcess1"/>
    <dgm:cxn modelId="{1A56A955-AE62-F44B-8C8D-B04CF118A1A4}" srcId="{BBD03191-9535-4692-BF1D-2CE1B7BC61C7}" destId="{34B5DF8C-C3E3-0F46-8684-B486185E91BF}" srcOrd="0" destOrd="0" parTransId="{EC04C195-2D48-5F46-81E7-9891F397E178}" sibTransId="{AF8BCBA6-595F-1240-B1E9-388A610AC5B1}"/>
    <dgm:cxn modelId="{0B70B479-C07E-464B-9275-96564916E41E}" srcId="{53F01C9A-614D-48B1-927D-9A3B165642E2}" destId="{BBD03191-9535-4692-BF1D-2CE1B7BC61C7}" srcOrd="1" destOrd="0" parTransId="{61AB704C-2C90-4606-A18D-62DE0D903E21}" sibTransId="{6A0DC3A0-8A6E-4673-B459-3A9D3BECF5C8}"/>
    <dgm:cxn modelId="{2BA9F188-6FE6-FF4A-BA30-597F37FDF863}" type="presOf" srcId="{B8DC4375-ACEF-B14B-AA8B-B697F59E6C53}" destId="{40FEA0EF-E70F-B841-AC2A-C5B16D556899}" srcOrd="0" destOrd="0" presId="urn:microsoft.com/office/officeart/2005/8/layout/lProcess1"/>
    <dgm:cxn modelId="{A98B278F-4A0B-914C-A9FA-08A2B1063FEC}" type="presOf" srcId="{2A2F6BB4-9011-C54D-9A6F-31DF780753F6}" destId="{1432BE04-0724-8C43-A1A4-40E8898C064C}" srcOrd="0" destOrd="0" presId="urn:microsoft.com/office/officeart/2005/8/layout/lProcess1"/>
    <dgm:cxn modelId="{01B46E98-F0C1-453C-A094-121769C6DF96}" type="presOf" srcId="{3C894C95-55E3-44B2-A117-E3AB587AE4AB}" destId="{C25D8858-FB56-4B26-BC6A-B3749F4EEFF1}" srcOrd="0" destOrd="0" presId="urn:microsoft.com/office/officeart/2005/8/layout/lProcess1"/>
    <dgm:cxn modelId="{37D5F1AB-5264-4390-8BCD-7C7DC53F224D}" type="presOf" srcId="{BBD03191-9535-4692-BF1D-2CE1B7BC61C7}" destId="{D5801D01-8FD7-4EB0-9823-E2F5AAC0326D}" srcOrd="0" destOrd="0" presId="urn:microsoft.com/office/officeart/2005/8/layout/lProcess1"/>
    <dgm:cxn modelId="{51E08EB6-5039-E14D-9A17-1DD59C7F1B97}" srcId="{593280FE-C281-3F4E-9C65-98F1E6F03777}" destId="{2A2F6BB4-9011-C54D-9A6F-31DF780753F6}" srcOrd="0" destOrd="0" parTransId="{EC484021-B8A3-1F42-8E66-C956F3CACCC7}" sibTransId="{75640E48-BF46-8240-9224-5839A678B82D}"/>
    <dgm:cxn modelId="{B37C91D2-0699-4775-9E13-678AD6EF8468}" type="presOf" srcId="{53F01C9A-614D-48B1-927D-9A3B165642E2}" destId="{13544D38-3D78-49E3-8211-CB01004BBC0D}" srcOrd="0" destOrd="0" presId="urn:microsoft.com/office/officeart/2005/8/layout/lProcess1"/>
    <dgm:cxn modelId="{7F0862D5-A677-4FA6-9534-CEE4219B9934}" srcId="{53F01C9A-614D-48B1-927D-9A3B165642E2}" destId="{3C894C95-55E3-44B2-A117-E3AB587AE4AB}" srcOrd="0" destOrd="0" parTransId="{A815D6FF-C719-4F1A-8851-39C3906041F7}" sibTransId="{EBDE30D1-2CD2-43B7-9F2C-C0BBE159FCD8}"/>
    <dgm:cxn modelId="{A2FB31DD-6BFB-2647-B877-FE6C8F808329}" srcId="{53F01C9A-614D-48B1-927D-9A3B165642E2}" destId="{593280FE-C281-3F4E-9C65-98F1E6F03777}" srcOrd="2" destOrd="0" parTransId="{5094BF8F-5571-3B49-86D8-09EE0DACF8FD}" sibTransId="{230B8C59-476D-284C-8BEB-5AAE782E41A7}"/>
    <dgm:cxn modelId="{030E74EB-4023-A94E-9F77-CD64255A054F}" type="presOf" srcId="{34B5DF8C-C3E3-0F46-8684-B486185E91BF}" destId="{7B2350C2-5EE8-9248-9498-5DC0340EF7CD}" srcOrd="0" destOrd="0" presId="urn:microsoft.com/office/officeart/2005/8/layout/lProcess1"/>
    <dgm:cxn modelId="{51FFE455-6CEE-48D7-B21D-C09557CA9E71}" type="presParOf" srcId="{13544D38-3D78-49E3-8211-CB01004BBC0D}" destId="{E693BD62-BC20-4441-992D-51C58FC8D2C4}" srcOrd="0" destOrd="0" presId="urn:microsoft.com/office/officeart/2005/8/layout/lProcess1"/>
    <dgm:cxn modelId="{BE4F438A-44B5-4421-9C53-31EA6F46B0F5}" type="presParOf" srcId="{E693BD62-BC20-4441-992D-51C58FC8D2C4}" destId="{C25D8858-FB56-4B26-BC6A-B3749F4EEFF1}" srcOrd="0" destOrd="0" presId="urn:microsoft.com/office/officeart/2005/8/layout/lProcess1"/>
    <dgm:cxn modelId="{C20FA8F2-8B57-1846-81A1-F0A1F2EC8BD8}" type="presParOf" srcId="{E693BD62-BC20-4441-992D-51C58FC8D2C4}" destId="{D69037A6-3F81-0443-9F64-463B456EC41D}" srcOrd="1" destOrd="0" presId="urn:microsoft.com/office/officeart/2005/8/layout/lProcess1"/>
    <dgm:cxn modelId="{0E88DD42-10B2-6147-ABBF-E0C5D206233A}" type="presParOf" srcId="{E693BD62-BC20-4441-992D-51C58FC8D2C4}" destId="{E1D32ACE-03B4-D343-B34D-40A8FFF02D65}" srcOrd="2" destOrd="0" presId="urn:microsoft.com/office/officeart/2005/8/layout/lProcess1"/>
    <dgm:cxn modelId="{563A411A-D884-4A7F-AB16-40629E4240FA}" type="presParOf" srcId="{13544D38-3D78-49E3-8211-CB01004BBC0D}" destId="{92FDDEF5-8BE0-46E4-B125-4E3B11049A06}" srcOrd="1" destOrd="0" presId="urn:microsoft.com/office/officeart/2005/8/layout/lProcess1"/>
    <dgm:cxn modelId="{6ADA2A2F-4E75-4F78-B3E0-DCEF11F1D94D}" type="presParOf" srcId="{13544D38-3D78-49E3-8211-CB01004BBC0D}" destId="{E7CAAC95-34C7-419B-A9CE-F1042705AF64}" srcOrd="2" destOrd="0" presId="urn:microsoft.com/office/officeart/2005/8/layout/lProcess1"/>
    <dgm:cxn modelId="{DFF1D17C-644C-426A-B215-ADAAC46C7CA7}" type="presParOf" srcId="{E7CAAC95-34C7-419B-A9CE-F1042705AF64}" destId="{D5801D01-8FD7-4EB0-9823-E2F5AAC0326D}" srcOrd="0" destOrd="0" presId="urn:microsoft.com/office/officeart/2005/8/layout/lProcess1"/>
    <dgm:cxn modelId="{31479D00-572F-1943-8BE3-78A219AF2758}" type="presParOf" srcId="{E7CAAC95-34C7-419B-A9CE-F1042705AF64}" destId="{08FBDF1F-A679-8344-AA38-A79A460F07D9}" srcOrd="1" destOrd="0" presId="urn:microsoft.com/office/officeart/2005/8/layout/lProcess1"/>
    <dgm:cxn modelId="{5D845E62-7CD9-EE48-9B34-391E471D5BD8}" type="presParOf" srcId="{E7CAAC95-34C7-419B-A9CE-F1042705AF64}" destId="{7B2350C2-5EE8-9248-9498-5DC0340EF7CD}" srcOrd="2" destOrd="0" presId="urn:microsoft.com/office/officeart/2005/8/layout/lProcess1"/>
    <dgm:cxn modelId="{5B478382-BA5A-F547-8650-8B49C0F9C05B}" type="presParOf" srcId="{13544D38-3D78-49E3-8211-CB01004BBC0D}" destId="{36D4BAD8-F938-4F40-96C8-FD22D27F2EC1}" srcOrd="3" destOrd="0" presId="urn:microsoft.com/office/officeart/2005/8/layout/lProcess1"/>
    <dgm:cxn modelId="{F68879B1-338D-F541-8163-EF2002965F2B}" type="presParOf" srcId="{13544D38-3D78-49E3-8211-CB01004BBC0D}" destId="{34D14AEC-480D-8F4B-AC32-589DD19283A1}" srcOrd="4" destOrd="0" presId="urn:microsoft.com/office/officeart/2005/8/layout/lProcess1"/>
    <dgm:cxn modelId="{8C3CE6F5-D6B2-E14A-B2F3-486CBF4BEFC7}" type="presParOf" srcId="{34D14AEC-480D-8F4B-AC32-589DD19283A1}" destId="{ED2813D0-2629-C249-AF5E-8B58F2CD2ECE}" srcOrd="0" destOrd="0" presId="urn:microsoft.com/office/officeart/2005/8/layout/lProcess1"/>
    <dgm:cxn modelId="{AD81F48B-AA65-A347-94C0-79F959E0CDF3}" type="presParOf" srcId="{34D14AEC-480D-8F4B-AC32-589DD19283A1}" destId="{6903DF66-2C31-0143-82A6-F8A23CFE6EFD}" srcOrd="1" destOrd="0" presId="urn:microsoft.com/office/officeart/2005/8/layout/lProcess1"/>
    <dgm:cxn modelId="{33DC5982-1F59-8445-BEA3-1D8EC48A92D0}" type="presParOf" srcId="{34D14AEC-480D-8F4B-AC32-589DD19283A1}" destId="{1432BE04-0724-8C43-A1A4-40E8898C064C}" srcOrd="2" destOrd="0" presId="urn:microsoft.com/office/officeart/2005/8/layout/lProcess1"/>
    <dgm:cxn modelId="{F8432E15-107D-7D45-B0AB-791775182B3E}" type="presParOf" srcId="{13544D38-3D78-49E3-8211-CB01004BBC0D}" destId="{9A80C9DA-2A40-0A49-A2A8-D6CBA9C6725D}" srcOrd="5" destOrd="0" presId="urn:microsoft.com/office/officeart/2005/8/layout/lProcess1"/>
    <dgm:cxn modelId="{63BD570A-68A9-9345-89E9-750962FEDA74}" type="presParOf" srcId="{13544D38-3D78-49E3-8211-CB01004BBC0D}" destId="{03F3656A-9F8A-8047-8844-DA0F3525E0AF}" srcOrd="6" destOrd="0" presId="urn:microsoft.com/office/officeart/2005/8/layout/lProcess1"/>
    <dgm:cxn modelId="{3BE69F08-27B1-4444-BD78-D0C8EF27DEB7}" type="presParOf" srcId="{03F3656A-9F8A-8047-8844-DA0F3525E0AF}" destId="{B1B079FE-EF05-2849-B845-8DE4319FC29C}" srcOrd="0" destOrd="0" presId="urn:microsoft.com/office/officeart/2005/8/layout/lProcess1"/>
    <dgm:cxn modelId="{0B4B79E5-FDA5-A842-A302-0D58B0A90DB6}" type="presParOf" srcId="{03F3656A-9F8A-8047-8844-DA0F3525E0AF}" destId="{4DD4A97C-035D-4542-9812-CFC7931A0756}" srcOrd="1" destOrd="0" presId="urn:microsoft.com/office/officeart/2005/8/layout/lProcess1"/>
    <dgm:cxn modelId="{1C6CD476-B2A4-8542-877C-73969B6D505C}" type="presParOf" srcId="{03F3656A-9F8A-8047-8844-DA0F3525E0AF}" destId="{40FEA0EF-E70F-B841-AC2A-C5B16D556899}"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4805D35C-796E-BC4B-9408-E2B00575340F}"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384AC910-110D-DA4F-877E-F6DECD99BBE3}">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What are the communication objectives? How can these changes be measured?</a:t>
          </a:r>
        </a:p>
      </dgm:t>
    </dgm:pt>
    <dgm:pt modelId="{7F0FBAD5-BC1F-3841-B74C-99AA575E24A9}" type="parTrans" cxnId="{5EDF776A-3C7A-C74B-8246-78B31E4022B5}">
      <dgm:prSet/>
      <dgm:spPr/>
      <dgm:t>
        <a:bodyPr/>
        <a:lstStyle/>
        <a:p>
          <a:endParaRPr lang="en-US"/>
        </a:p>
      </dgm:t>
    </dgm:pt>
    <dgm:pt modelId="{7B1EFC2E-7731-064B-B768-4349B5A39B72}" type="sibTrans" cxnId="{5EDF776A-3C7A-C74B-8246-78B31E4022B5}">
      <dgm:prSet/>
      <dgm:spPr/>
      <dgm:t>
        <a:bodyPr/>
        <a:lstStyle/>
        <a:p>
          <a:endParaRPr lang="en-US"/>
        </a:p>
      </dgm:t>
    </dgm:pt>
    <dgm:pt modelId="{7CB1F449-56A2-8F43-9BAB-EEE348444C04}">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How do you expect change to occur? What measurable intermediate outcomes are likely to take place before the behavior change can occur?</a:t>
          </a:r>
        </a:p>
      </dgm:t>
    </dgm:pt>
    <dgm:pt modelId="{3BF1B01A-33B5-9943-A2EC-58230FA94DA9}" type="parTrans" cxnId="{B8F08FB2-DB80-0D45-BAF1-DC78C966CF11}">
      <dgm:prSet/>
      <dgm:spPr/>
      <dgm:t>
        <a:bodyPr/>
        <a:lstStyle/>
        <a:p>
          <a:endParaRPr lang="en-US"/>
        </a:p>
      </dgm:t>
    </dgm:pt>
    <dgm:pt modelId="{919FB97F-E528-1744-9465-EC34B600C184}" type="sibTrans" cxnId="{B8F08FB2-DB80-0D45-BAF1-DC78C966CF11}">
      <dgm:prSet/>
      <dgm:spPr/>
      <dgm:t>
        <a:bodyPr/>
        <a:lstStyle/>
        <a:p>
          <a:endParaRPr lang="en-US"/>
        </a:p>
      </dgm:t>
    </dgm:pt>
    <dgm:pt modelId="{D8F8C0C2-118B-AB4D-9E5A-7C2399253BB6}">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How long will the program last? What kinds of changes can we expect in that time period? </a:t>
          </a:r>
        </a:p>
      </dgm:t>
    </dgm:pt>
    <dgm:pt modelId="{5E9224FB-4998-DC4B-9977-A3AE6FB2F409}" type="parTrans" cxnId="{42E51950-9056-AF4D-9770-9844238C41A9}">
      <dgm:prSet/>
      <dgm:spPr/>
      <dgm:t>
        <a:bodyPr/>
        <a:lstStyle/>
        <a:p>
          <a:endParaRPr lang="en-US"/>
        </a:p>
      </dgm:t>
    </dgm:pt>
    <dgm:pt modelId="{7AC0D5CA-572A-294F-8805-EC131FCBF62B}" type="sibTrans" cxnId="{42E51950-9056-AF4D-9770-9844238C41A9}">
      <dgm:prSet/>
      <dgm:spPr/>
      <dgm:t>
        <a:bodyPr/>
        <a:lstStyle/>
        <a:p>
          <a:endParaRPr lang="en-US"/>
        </a:p>
      </dgm:t>
    </dgm:pt>
    <dgm:pt modelId="{876E2488-9E26-C740-8BF6-1971333BB982}">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Which outcome evaluation methods can capture the scope of the change that is likely to occur?</a:t>
          </a:r>
        </a:p>
      </dgm:t>
    </dgm:pt>
    <dgm:pt modelId="{1CBCA327-F9AE-8F4D-97EC-324933583ED5}" type="parTrans" cxnId="{3DBA7709-70BD-BE47-AB51-8054E73513E7}">
      <dgm:prSet/>
      <dgm:spPr/>
      <dgm:t>
        <a:bodyPr/>
        <a:lstStyle/>
        <a:p>
          <a:endParaRPr lang="en-US"/>
        </a:p>
      </dgm:t>
    </dgm:pt>
    <dgm:pt modelId="{B67BD20E-7F70-CB43-A68A-092439627737}" type="sibTrans" cxnId="{3DBA7709-70BD-BE47-AB51-8054E73513E7}">
      <dgm:prSet/>
      <dgm:spPr/>
      <dgm:t>
        <a:bodyPr/>
        <a:lstStyle/>
        <a:p>
          <a:endParaRPr lang="en-US"/>
        </a:p>
      </dgm:t>
    </dgm:pt>
    <dgm:pt modelId="{1286EB81-C82A-8944-BCEE-E913C2B26131}">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Which aspects of the outcome evaluation plan best fit with your organization’s priorities? </a:t>
          </a:r>
        </a:p>
      </dgm:t>
    </dgm:pt>
    <dgm:pt modelId="{0C96614A-8A13-184A-884D-80A6D072A93C}" type="parTrans" cxnId="{8DEC87FB-1DC4-344C-B3E2-4EFB9CD512BF}">
      <dgm:prSet/>
      <dgm:spPr/>
      <dgm:t>
        <a:bodyPr/>
        <a:lstStyle/>
        <a:p>
          <a:endParaRPr lang="en-US"/>
        </a:p>
      </dgm:t>
    </dgm:pt>
    <dgm:pt modelId="{034F0F2C-52CC-4F48-AB87-9D86619DF829}" type="sibTrans" cxnId="{8DEC87FB-1DC4-344C-B3E2-4EFB9CD512BF}">
      <dgm:prSet/>
      <dgm:spPr/>
      <dgm:t>
        <a:bodyPr/>
        <a:lstStyle/>
        <a:p>
          <a:endParaRPr lang="en-US"/>
        </a:p>
      </dgm:t>
    </dgm:pt>
    <dgm:pt modelId="{52C779F9-19AC-AA49-B9EE-E47C233D905B}" type="pres">
      <dgm:prSet presAssocID="{4805D35C-796E-BC4B-9408-E2B00575340F}" presName="diagram" presStyleCnt="0">
        <dgm:presLayoutVars>
          <dgm:dir/>
          <dgm:resizeHandles val="exact"/>
        </dgm:presLayoutVars>
      </dgm:prSet>
      <dgm:spPr/>
    </dgm:pt>
    <dgm:pt modelId="{39E3CC39-C3A4-064C-8B29-B03CB90AF9B1}" type="pres">
      <dgm:prSet presAssocID="{384AC910-110D-DA4F-877E-F6DECD99BBE3}" presName="node" presStyleLbl="node1" presStyleIdx="0" presStyleCnt="5" custScaleY="145238">
        <dgm:presLayoutVars>
          <dgm:bulletEnabled val="1"/>
        </dgm:presLayoutVars>
      </dgm:prSet>
      <dgm:spPr/>
    </dgm:pt>
    <dgm:pt modelId="{E5F27880-A204-6647-93AB-D6D756A3E866}" type="pres">
      <dgm:prSet presAssocID="{7B1EFC2E-7731-064B-B768-4349B5A39B72}" presName="sibTrans" presStyleCnt="0"/>
      <dgm:spPr/>
    </dgm:pt>
    <dgm:pt modelId="{51B69660-9663-564A-BD9C-9D2A407208C4}" type="pres">
      <dgm:prSet presAssocID="{7CB1F449-56A2-8F43-9BAB-EEE348444C04}" presName="node" presStyleLbl="node1" presStyleIdx="1" presStyleCnt="5" custScaleY="145238">
        <dgm:presLayoutVars>
          <dgm:bulletEnabled val="1"/>
        </dgm:presLayoutVars>
      </dgm:prSet>
      <dgm:spPr/>
    </dgm:pt>
    <dgm:pt modelId="{E940EB6D-C9DF-1640-8AD0-432F99093011}" type="pres">
      <dgm:prSet presAssocID="{919FB97F-E528-1744-9465-EC34B600C184}" presName="sibTrans" presStyleCnt="0"/>
      <dgm:spPr/>
    </dgm:pt>
    <dgm:pt modelId="{3BABF711-DDE6-6A41-B328-BE8A588FBF53}" type="pres">
      <dgm:prSet presAssocID="{D8F8C0C2-118B-AB4D-9E5A-7C2399253BB6}" presName="node" presStyleLbl="node1" presStyleIdx="2" presStyleCnt="5" custScaleY="145238">
        <dgm:presLayoutVars>
          <dgm:bulletEnabled val="1"/>
        </dgm:presLayoutVars>
      </dgm:prSet>
      <dgm:spPr/>
    </dgm:pt>
    <dgm:pt modelId="{36CB0A1B-F254-F047-B763-9E85A3508493}" type="pres">
      <dgm:prSet presAssocID="{7AC0D5CA-572A-294F-8805-EC131FCBF62B}" presName="sibTrans" presStyleCnt="0"/>
      <dgm:spPr/>
    </dgm:pt>
    <dgm:pt modelId="{E791D883-502A-2941-A23D-F0DCF2D0A9DD}" type="pres">
      <dgm:prSet presAssocID="{876E2488-9E26-C740-8BF6-1971333BB982}" presName="node" presStyleLbl="node1" presStyleIdx="3" presStyleCnt="5" custScaleY="145238">
        <dgm:presLayoutVars>
          <dgm:bulletEnabled val="1"/>
        </dgm:presLayoutVars>
      </dgm:prSet>
      <dgm:spPr/>
    </dgm:pt>
    <dgm:pt modelId="{689CCCD6-DE7D-2F41-B468-23DEE163B1DD}" type="pres">
      <dgm:prSet presAssocID="{B67BD20E-7F70-CB43-A68A-092439627737}" presName="sibTrans" presStyleCnt="0"/>
      <dgm:spPr/>
    </dgm:pt>
    <dgm:pt modelId="{73CB57C2-CDD5-6341-AE50-34C5E00B2787}" type="pres">
      <dgm:prSet presAssocID="{1286EB81-C82A-8944-BCEE-E913C2B26131}" presName="node" presStyleLbl="node1" presStyleIdx="4" presStyleCnt="5" custScaleY="145238">
        <dgm:presLayoutVars>
          <dgm:bulletEnabled val="1"/>
        </dgm:presLayoutVars>
      </dgm:prSet>
      <dgm:spPr/>
    </dgm:pt>
  </dgm:ptLst>
  <dgm:cxnLst>
    <dgm:cxn modelId="{3DBA7709-70BD-BE47-AB51-8054E73513E7}" srcId="{4805D35C-796E-BC4B-9408-E2B00575340F}" destId="{876E2488-9E26-C740-8BF6-1971333BB982}" srcOrd="3" destOrd="0" parTransId="{1CBCA327-F9AE-8F4D-97EC-324933583ED5}" sibTransId="{B67BD20E-7F70-CB43-A68A-092439627737}"/>
    <dgm:cxn modelId="{9729421E-2440-5541-BC42-678797EADC3D}" type="presOf" srcId="{D8F8C0C2-118B-AB4D-9E5A-7C2399253BB6}" destId="{3BABF711-DDE6-6A41-B328-BE8A588FBF53}" srcOrd="0" destOrd="0" presId="urn:microsoft.com/office/officeart/2005/8/layout/default"/>
    <dgm:cxn modelId="{C5483345-55F2-3047-9EB2-A94BD5FCABF9}" type="presOf" srcId="{384AC910-110D-DA4F-877E-F6DECD99BBE3}" destId="{39E3CC39-C3A4-064C-8B29-B03CB90AF9B1}" srcOrd="0" destOrd="0" presId="urn:microsoft.com/office/officeart/2005/8/layout/default"/>
    <dgm:cxn modelId="{A7811C47-D1AF-0A4C-A788-BCD04537969F}" type="presOf" srcId="{1286EB81-C82A-8944-BCEE-E913C2B26131}" destId="{73CB57C2-CDD5-6341-AE50-34C5E00B2787}" srcOrd="0" destOrd="0" presId="urn:microsoft.com/office/officeart/2005/8/layout/default"/>
    <dgm:cxn modelId="{5EDF776A-3C7A-C74B-8246-78B31E4022B5}" srcId="{4805D35C-796E-BC4B-9408-E2B00575340F}" destId="{384AC910-110D-DA4F-877E-F6DECD99BBE3}" srcOrd="0" destOrd="0" parTransId="{7F0FBAD5-BC1F-3841-B74C-99AA575E24A9}" sibTransId="{7B1EFC2E-7731-064B-B768-4349B5A39B72}"/>
    <dgm:cxn modelId="{42E51950-9056-AF4D-9770-9844238C41A9}" srcId="{4805D35C-796E-BC4B-9408-E2B00575340F}" destId="{D8F8C0C2-118B-AB4D-9E5A-7C2399253BB6}" srcOrd="2" destOrd="0" parTransId="{5E9224FB-4998-DC4B-9977-A3AE6FB2F409}" sibTransId="{7AC0D5CA-572A-294F-8805-EC131FCBF62B}"/>
    <dgm:cxn modelId="{B8F08FB2-DB80-0D45-BAF1-DC78C966CF11}" srcId="{4805D35C-796E-BC4B-9408-E2B00575340F}" destId="{7CB1F449-56A2-8F43-9BAB-EEE348444C04}" srcOrd="1" destOrd="0" parTransId="{3BF1B01A-33B5-9943-A2EC-58230FA94DA9}" sibTransId="{919FB97F-E528-1744-9465-EC34B600C184}"/>
    <dgm:cxn modelId="{62A1B0CF-65AA-E94A-9D2F-161DFF591ED1}" type="presOf" srcId="{7CB1F449-56A2-8F43-9BAB-EEE348444C04}" destId="{51B69660-9663-564A-BD9C-9D2A407208C4}" srcOrd="0" destOrd="0" presId="urn:microsoft.com/office/officeart/2005/8/layout/default"/>
    <dgm:cxn modelId="{A7B1E4F6-F241-FC4C-AB9C-5B740E2C0E71}" type="presOf" srcId="{4805D35C-796E-BC4B-9408-E2B00575340F}" destId="{52C779F9-19AC-AA49-B9EE-E47C233D905B}" srcOrd="0" destOrd="0" presId="urn:microsoft.com/office/officeart/2005/8/layout/default"/>
    <dgm:cxn modelId="{AAC81DFA-617E-2F4E-A669-7275C38F9D2B}" type="presOf" srcId="{876E2488-9E26-C740-8BF6-1971333BB982}" destId="{E791D883-502A-2941-A23D-F0DCF2D0A9DD}" srcOrd="0" destOrd="0" presId="urn:microsoft.com/office/officeart/2005/8/layout/default"/>
    <dgm:cxn modelId="{8DEC87FB-1DC4-344C-B3E2-4EFB9CD512BF}" srcId="{4805D35C-796E-BC4B-9408-E2B00575340F}" destId="{1286EB81-C82A-8944-BCEE-E913C2B26131}" srcOrd="4" destOrd="0" parTransId="{0C96614A-8A13-184A-884D-80A6D072A93C}" sibTransId="{034F0F2C-52CC-4F48-AB87-9D86619DF829}"/>
    <dgm:cxn modelId="{52FF4088-0B20-B34C-95F4-9FA2D593932D}" type="presParOf" srcId="{52C779F9-19AC-AA49-B9EE-E47C233D905B}" destId="{39E3CC39-C3A4-064C-8B29-B03CB90AF9B1}" srcOrd="0" destOrd="0" presId="urn:microsoft.com/office/officeart/2005/8/layout/default"/>
    <dgm:cxn modelId="{DD166908-C19D-9148-AEB6-CBB156869093}" type="presParOf" srcId="{52C779F9-19AC-AA49-B9EE-E47C233D905B}" destId="{E5F27880-A204-6647-93AB-D6D756A3E866}" srcOrd="1" destOrd="0" presId="urn:microsoft.com/office/officeart/2005/8/layout/default"/>
    <dgm:cxn modelId="{3DC94446-2B80-C147-B827-A001D1A729BF}" type="presParOf" srcId="{52C779F9-19AC-AA49-B9EE-E47C233D905B}" destId="{51B69660-9663-564A-BD9C-9D2A407208C4}" srcOrd="2" destOrd="0" presId="urn:microsoft.com/office/officeart/2005/8/layout/default"/>
    <dgm:cxn modelId="{C6ED89B2-373B-5E45-8D4D-1F6F13FF4CD1}" type="presParOf" srcId="{52C779F9-19AC-AA49-B9EE-E47C233D905B}" destId="{E940EB6D-C9DF-1640-8AD0-432F99093011}" srcOrd="3" destOrd="0" presId="urn:microsoft.com/office/officeart/2005/8/layout/default"/>
    <dgm:cxn modelId="{45040089-DE8C-914A-B922-2FECE03597FE}" type="presParOf" srcId="{52C779F9-19AC-AA49-B9EE-E47C233D905B}" destId="{3BABF711-DDE6-6A41-B328-BE8A588FBF53}" srcOrd="4" destOrd="0" presId="urn:microsoft.com/office/officeart/2005/8/layout/default"/>
    <dgm:cxn modelId="{F2C8C5E9-9B86-D949-BE27-E0D6A59BF18E}" type="presParOf" srcId="{52C779F9-19AC-AA49-B9EE-E47C233D905B}" destId="{36CB0A1B-F254-F047-B763-9E85A3508493}" srcOrd="5" destOrd="0" presId="urn:microsoft.com/office/officeart/2005/8/layout/default"/>
    <dgm:cxn modelId="{674983BB-B8DB-2C4D-9404-90F155BD7A3C}" type="presParOf" srcId="{52C779F9-19AC-AA49-B9EE-E47C233D905B}" destId="{E791D883-502A-2941-A23D-F0DCF2D0A9DD}" srcOrd="6" destOrd="0" presId="urn:microsoft.com/office/officeart/2005/8/layout/default"/>
    <dgm:cxn modelId="{44EC455C-CCA6-1A4C-9A0F-D22782DB5C32}" type="presParOf" srcId="{52C779F9-19AC-AA49-B9EE-E47C233D905B}" destId="{689CCCD6-DE7D-2F41-B468-23DEE163B1DD}" srcOrd="7" destOrd="0" presId="urn:microsoft.com/office/officeart/2005/8/layout/default"/>
    <dgm:cxn modelId="{69259A47-FEC7-6143-8C02-A58572EF41E3}" type="presParOf" srcId="{52C779F9-19AC-AA49-B9EE-E47C233D905B}" destId="{73CB57C2-CDD5-6341-AE50-34C5E00B278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42A6DA-0FD4-44A6-B94B-E2F88E3A35C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C77109B1-7AEC-4638-B9D8-F789DAD25564}">
      <dgm:prSet phldrT="[Text]" custT="1"/>
      <dgm:spPr>
        <a:solidFill>
          <a:srgbClr val="0096D6">
            <a:alpha val="60000"/>
          </a:srgbClr>
        </a:solidFill>
      </dgm:spPr>
      <dgm:t>
        <a:bodyPr/>
        <a:lstStyle/>
        <a:p>
          <a:r>
            <a:rPr lang="en-US" sz="1200" b="0">
              <a:latin typeface="Verdana" panose="020B0604030504040204" pitchFamily="34" charset="0"/>
              <a:ea typeface="Verdana" panose="020B0604030504040204" pitchFamily="34" charset="0"/>
              <a:cs typeface="Verdana" panose="020B0604030504040204" pitchFamily="34" charset="0"/>
            </a:rPr>
            <a:t>Planning and Strategy Development</a:t>
          </a:r>
        </a:p>
      </dgm:t>
    </dgm:pt>
    <dgm:pt modelId="{CC7C5A09-90D9-44D5-9C6B-3E9E3415611D}" type="parTrans" cxnId="{F9480ED1-F65D-4DE2-A693-3CF0C7336E41}">
      <dgm:prSet/>
      <dgm:spPr/>
      <dgm:t>
        <a:bodyPr/>
        <a:lstStyle/>
        <a:p>
          <a:endParaRPr lang="en-US"/>
        </a:p>
      </dgm:t>
    </dgm:pt>
    <dgm:pt modelId="{6C3AAD83-6FC9-45C0-9A35-CA76C0B09022}" type="sibTrans" cxnId="{F9480ED1-F65D-4DE2-A693-3CF0C7336E41}">
      <dgm:prSet/>
      <dgm:spPr/>
      <dgm:t>
        <a:bodyPr/>
        <a:lstStyle/>
        <a:p>
          <a:endParaRPr lang="en-US"/>
        </a:p>
      </dgm:t>
    </dgm:pt>
    <dgm:pt modelId="{436FDDA3-5047-46B0-800B-584CAB5B4DCE}">
      <dgm:prSet phldrT="[Text]" custT="1"/>
      <dgm:spPr>
        <a:solidFill>
          <a:srgbClr val="0096D6">
            <a:alpha val="60000"/>
          </a:srgbClr>
        </a:solidFill>
      </dgm:spPr>
      <dgm:t>
        <a:bodyPr/>
        <a:lstStyle/>
        <a:p>
          <a:r>
            <a:rPr lang="en-US" sz="1200" b="0">
              <a:latin typeface="Verdana" panose="020B0604030504040204" pitchFamily="34" charset="0"/>
              <a:ea typeface="Verdana" panose="020B0604030504040204" pitchFamily="34" charset="0"/>
              <a:cs typeface="Verdana" panose="020B0604030504040204" pitchFamily="34" charset="0"/>
            </a:rPr>
            <a:t>Developing and pretesting concepts, messages and materials</a:t>
          </a:r>
        </a:p>
      </dgm:t>
    </dgm:pt>
    <dgm:pt modelId="{66E9B923-AF94-45CF-8A88-4B2E3930B4E2}" type="parTrans" cxnId="{228B7311-9B83-4A98-A223-D4471ED04F86}">
      <dgm:prSet/>
      <dgm:spPr/>
      <dgm:t>
        <a:bodyPr/>
        <a:lstStyle/>
        <a:p>
          <a:endParaRPr lang="en-US"/>
        </a:p>
      </dgm:t>
    </dgm:pt>
    <dgm:pt modelId="{6E38EB12-BA69-4616-8F65-0B6A2DD7E8A7}" type="sibTrans" cxnId="{228B7311-9B83-4A98-A223-D4471ED04F86}">
      <dgm:prSet/>
      <dgm:spPr/>
      <dgm:t>
        <a:bodyPr/>
        <a:lstStyle/>
        <a:p>
          <a:endParaRPr lang="en-US"/>
        </a:p>
      </dgm:t>
    </dgm:pt>
    <dgm:pt modelId="{1DDCFDEB-C53C-4630-8D3E-8302E51664A2}">
      <dgm:prSet phldrT="[Text]" custT="1"/>
      <dgm:spPr>
        <a:solidFill>
          <a:srgbClr val="0096D6">
            <a:alpha val="60000"/>
          </a:srgbClr>
        </a:solidFill>
      </dgm:spPr>
      <dgm:t>
        <a:bodyPr/>
        <a:lstStyle/>
        <a:p>
          <a:r>
            <a:rPr lang="en-US" sz="1200" b="0">
              <a:latin typeface="Verdana" panose="020B0604030504040204" pitchFamily="34" charset="0"/>
              <a:ea typeface="Verdana" panose="020B0604030504040204" pitchFamily="34" charset="0"/>
              <a:cs typeface="Verdana" panose="020B0604030504040204" pitchFamily="34" charset="0"/>
            </a:rPr>
            <a:t>Implementing the program</a:t>
          </a:r>
        </a:p>
      </dgm:t>
    </dgm:pt>
    <dgm:pt modelId="{68E8D4ED-48A6-4B5F-B945-B4FFF3C9D0BB}" type="parTrans" cxnId="{A68D11D0-DC0B-4231-8361-36F1F7777596}">
      <dgm:prSet/>
      <dgm:spPr/>
      <dgm:t>
        <a:bodyPr/>
        <a:lstStyle/>
        <a:p>
          <a:endParaRPr lang="en-US"/>
        </a:p>
      </dgm:t>
    </dgm:pt>
    <dgm:pt modelId="{AAC9CCA6-6561-4474-9737-B80164387197}" type="sibTrans" cxnId="{A68D11D0-DC0B-4231-8361-36F1F7777596}">
      <dgm:prSet/>
      <dgm:spPr/>
      <dgm:t>
        <a:bodyPr/>
        <a:lstStyle/>
        <a:p>
          <a:endParaRPr lang="en-US"/>
        </a:p>
      </dgm:t>
    </dgm:pt>
    <dgm:pt modelId="{40CC3C2F-908D-4CF9-8535-73AD304E54F8}">
      <dgm:prSet phldrT="[Text]" custT="1"/>
      <dgm:spPr>
        <a:solidFill>
          <a:srgbClr val="0096D6">
            <a:alpha val="60000"/>
          </a:srgbClr>
        </a:solidFill>
      </dgm:spPr>
      <dgm:t>
        <a:bodyPr/>
        <a:lstStyle/>
        <a:p>
          <a:r>
            <a:rPr lang="en-US" sz="1200" b="0" dirty="0">
              <a:latin typeface="Verdana" panose="020B0604030504040204" pitchFamily="34" charset="0"/>
              <a:ea typeface="Verdana" panose="020B0604030504040204" pitchFamily="34" charset="0"/>
              <a:cs typeface="Verdana" panose="020B0604030504040204" pitchFamily="34" charset="0"/>
            </a:rPr>
            <a:t>Assessing effectiveness and making refinements</a:t>
          </a:r>
        </a:p>
      </dgm:t>
    </dgm:pt>
    <dgm:pt modelId="{A9C51ABE-BBFC-457F-9477-14E29A7AEA35}" type="parTrans" cxnId="{867701EA-DAED-4858-AD64-F822AC888CE9}">
      <dgm:prSet/>
      <dgm:spPr/>
      <dgm:t>
        <a:bodyPr/>
        <a:lstStyle/>
        <a:p>
          <a:endParaRPr lang="en-US"/>
        </a:p>
      </dgm:t>
    </dgm:pt>
    <dgm:pt modelId="{DA2CF155-A84C-4B75-861F-27EF12654EFF}" type="sibTrans" cxnId="{867701EA-DAED-4858-AD64-F822AC888CE9}">
      <dgm:prSet/>
      <dgm:spPr/>
      <dgm:t>
        <a:bodyPr/>
        <a:lstStyle/>
        <a:p>
          <a:endParaRPr lang="en-US"/>
        </a:p>
      </dgm:t>
    </dgm:pt>
    <dgm:pt modelId="{44D92DBF-80C0-41A4-B35C-364B6306A3A0}" type="pres">
      <dgm:prSet presAssocID="{4A42A6DA-0FD4-44A6-B94B-E2F88E3A35C7}" presName="Name0" presStyleCnt="0">
        <dgm:presLayoutVars>
          <dgm:dir/>
          <dgm:resizeHandles val="exact"/>
        </dgm:presLayoutVars>
      </dgm:prSet>
      <dgm:spPr/>
    </dgm:pt>
    <dgm:pt modelId="{022C425F-A1E6-4BF5-981F-54EC15B29EDB}" type="pres">
      <dgm:prSet presAssocID="{4A42A6DA-0FD4-44A6-B94B-E2F88E3A35C7}" presName="cycle" presStyleCnt="0"/>
      <dgm:spPr/>
    </dgm:pt>
    <dgm:pt modelId="{2E1D33F7-CB81-4A66-8B8F-57FE80B6B56A}" type="pres">
      <dgm:prSet presAssocID="{C77109B1-7AEC-4638-B9D8-F789DAD25564}" presName="nodeFirstNode" presStyleLbl="node1" presStyleIdx="0" presStyleCnt="4" custRadScaleRad="100065">
        <dgm:presLayoutVars>
          <dgm:bulletEnabled val="1"/>
        </dgm:presLayoutVars>
      </dgm:prSet>
      <dgm:spPr/>
    </dgm:pt>
    <dgm:pt modelId="{E9D66024-FC7A-4536-878C-3A78131D6C3C}" type="pres">
      <dgm:prSet presAssocID="{6C3AAD83-6FC9-45C0-9A35-CA76C0B09022}" presName="sibTransFirstNode" presStyleLbl="bgShp" presStyleIdx="0" presStyleCnt="1"/>
      <dgm:spPr/>
    </dgm:pt>
    <dgm:pt modelId="{FB53C125-BEEC-4717-8C72-C187E80F3E29}" type="pres">
      <dgm:prSet presAssocID="{436FDDA3-5047-46B0-800B-584CAB5B4DCE}" presName="nodeFollowingNodes" presStyleLbl="node1" presStyleIdx="1" presStyleCnt="4">
        <dgm:presLayoutVars>
          <dgm:bulletEnabled val="1"/>
        </dgm:presLayoutVars>
      </dgm:prSet>
      <dgm:spPr/>
    </dgm:pt>
    <dgm:pt modelId="{B6293337-FDF2-4A0B-9DFB-B34920852C15}" type="pres">
      <dgm:prSet presAssocID="{1DDCFDEB-C53C-4630-8D3E-8302E51664A2}" presName="nodeFollowingNodes" presStyleLbl="node1" presStyleIdx="2" presStyleCnt="4">
        <dgm:presLayoutVars>
          <dgm:bulletEnabled val="1"/>
        </dgm:presLayoutVars>
      </dgm:prSet>
      <dgm:spPr/>
    </dgm:pt>
    <dgm:pt modelId="{D0A8262A-FB58-4556-A090-A14E0C689598}" type="pres">
      <dgm:prSet presAssocID="{40CC3C2F-908D-4CF9-8535-73AD304E54F8}" presName="nodeFollowingNodes" presStyleLbl="node1" presStyleIdx="3" presStyleCnt="4" custRadScaleRad="102948" custRadScaleInc="2396">
        <dgm:presLayoutVars>
          <dgm:bulletEnabled val="1"/>
        </dgm:presLayoutVars>
      </dgm:prSet>
      <dgm:spPr/>
    </dgm:pt>
  </dgm:ptLst>
  <dgm:cxnLst>
    <dgm:cxn modelId="{228B7311-9B83-4A98-A223-D4471ED04F86}" srcId="{4A42A6DA-0FD4-44A6-B94B-E2F88E3A35C7}" destId="{436FDDA3-5047-46B0-800B-584CAB5B4DCE}" srcOrd="1" destOrd="0" parTransId="{66E9B923-AF94-45CF-8A88-4B2E3930B4E2}" sibTransId="{6E38EB12-BA69-4616-8F65-0B6A2DD7E8A7}"/>
    <dgm:cxn modelId="{CF658A72-C4B5-4D70-B1E9-DDF1F546B896}" type="presOf" srcId="{1DDCFDEB-C53C-4630-8D3E-8302E51664A2}" destId="{B6293337-FDF2-4A0B-9DFB-B34920852C15}" srcOrd="0" destOrd="0" presId="urn:microsoft.com/office/officeart/2005/8/layout/cycle3"/>
    <dgm:cxn modelId="{1A4AE7A3-F7C0-4BF5-978C-798EDE628EED}" type="presOf" srcId="{40CC3C2F-908D-4CF9-8535-73AD304E54F8}" destId="{D0A8262A-FB58-4556-A090-A14E0C689598}" srcOrd="0" destOrd="0" presId="urn:microsoft.com/office/officeart/2005/8/layout/cycle3"/>
    <dgm:cxn modelId="{1FF195B9-8A06-47CD-9F74-5B9251406EE0}" type="presOf" srcId="{C77109B1-7AEC-4638-B9D8-F789DAD25564}" destId="{2E1D33F7-CB81-4A66-8B8F-57FE80B6B56A}" srcOrd="0" destOrd="0" presId="urn:microsoft.com/office/officeart/2005/8/layout/cycle3"/>
    <dgm:cxn modelId="{A68D11D0-DC0B-4231-8361-36F1F7777596}" srcId="{4A42A6DA-0FD4-44A6-B94B-E2F88E3A35C7}" destId="{1DDCFDEB-C53C-4630-8D3E-8302E51664A2}" srcOrd="2" destOrd="0" parTransId="{68E8D4ED-48A6-4B5F-B945-B4FFF3C9D0BB}" sibTransId="{AAC9CCA6-6561-4474-9737-B80164387197}"/>
    <dgm:cxn modelId="{F9480ED1-F65D-4DE2-A693-3CF0C7336E41}" srcId="{4A42A6DA-0FD4-44A6-B94B-E2F88E3A35C7}" destId="{C77109B1-7AEC-4638-B9D8-F789DAD25564}" srcOrd="0" destOrd="0" parTransId="{CC7C5A09-90D9-44D5-9C6B-3E9E3415611D}" sibTransId="{6C3AAD83-6FC9-45C0-9A35-CA76C0B09022}"/>
    <dgm:cxn modelId="{867701EA-DAED-4858-AD64-F822AC888CE9}" srcId="{4A42A6DA-0FD4-44A6-B94B-E2F88E3A35C7}" destId="{40CC3C2F-908D-4CF9-8535-73AD304E54F8}" srcOrd="3" destOrd="0" parTransId="{A9C51ABE-BBFC-457F-9477-14E29A7AEA35}" sibTransId="{DA2CF155-A84C-4B75-861F-27EF12654EFF}"/>
    <dgm:cxn modelId="{EFAEFFEC-6CDB-427E-B091-04E28C92181C}" type="presOf" srcId="{6C3AAD83-6FC9-45C0-9A35-CA76C0B09022}" destId="{E9D66024-FC7A-4536-878C-3A78131D6C3C}" srcOrd="0" destOrd="0" presId="urn:microsoft.com/office/officeart/2005/8/layout/cycle3"/>
    <dgm:cxn modelId="{20F9EDED-53D3-4F22-9057-A3B5C125CC3D}" type="presOf" srcId="{4A42A6DA-0FD4-44A6-B94B-E2F88E3A35C7}" destId="{44D92DBF-80C0-41A4-B35C-364B6306A3A0}" srcOrd="0" destOrd="0" presId="urn:microsoft.com/office/officeart/2005/8/layout/cycle3"/>
    <dgm:cxn modelId="{502E92F5-365E-4933-AF09-AFF8761BF0C3}" type="presOf" srcId="{436FDDA3-5047-46B0-800B-584CAB5B4DCE}" destId="{FB53C125-BEEC-4717-8C72-C187E80F3E29}" srcOrd="0" destOrd="0" presId="urn:microsoft.com/office/officeart/2005/8/layout/cycle3"/>
    <dgm:cxn modelId="{4BE9380B-6490-4637-A475-AF95CC7D794B}" type="presParOf" srcId="{44D92DBF-80C0-41A4-B35C-364B6306A3A0}" destId="{022C425F-A1E6-4BF5-981F-54EC15B29EDB}" srcOrd="0" destOrd="0" presId="urn:microsoft.com/office/officeart/2005/8/layout/cycle3"/>
    <dgm:cxn modelId="{4C412D29-3692-4FB0-8924-296E2AFA43F7}" type="presParOf" srcId="{022C425F-A1E6-4BF5-981F-54EC15B29EDB}" destId="{2E1D33F7-CB81-4A66-8B8F-57FE80B6B56A}" srcOrd="0" destOrd="0" presId="urn:microsoft.com/office/officeart/2005/8/layout/cycle3"/>
    <dgm:cxn modelId="{535F1EFF-DC72-4FCF-A373-72CB46F4F476}" type="presParOf" srcId="{022C425F-A1E6-4BF5-981F-54EC15B29EDB}" destId="{E9D66024-FC7A-4536-878C-3A78131D6C3C}" srcOrd="1" destOrd="0" presId="urn:microsoft.com/office/officeart/2005/8/layout/cycle3"/>
    <dgm:cxn modelId="{A8D5889D-3A41-4DA1-926B-317B88B4FCE1}" type="presParOf" srcId="{022C425F-A1E6-4BF5-981F-54EC15B29EDB}" destId="{FB53C125-BEEC-4717-8C72-C187E80F3E29}" srcOrd="2" destOrd="0" presId="urn:microsoft.com/office/officeart/2005/8/layout/cycle3"/>
    <dgm:cxn modelId="{6D698767-3174-4F7C-9CFC-7D54AA65BA79}" type="presParOf" srcId="{022C425F-A1E6-4BF5-981F-54EC15B29EDB}" destId="{B6293337-FDF2-4A0B-9DFB-B34920852C15}" srcOrd="3" destOrd="0" presId="urn:microsoft.com/office/officeart/2005/8/layout/cycle3"/>
    <dgm:cxn modelId="{FCA7BA3A-EA4C-4B12-83DD-5C46182D1D56}" type="presParOf" srcId="{022C425F-A1E6-4BF5-981F-54EC15B29EDB}" destId="{D0A8262A-FB58-4556-A090-A14E0C68959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0.xml><?xml version="1.0" encoding="utf-8"?>
<dgm:dataModel xmlns:dgm="http://schemas.openxmlformats.org/drawingml/2006/diagram" xmlns:a="http://schemas.openxmlformats.org/drawingml/2006/main">
  <dgm:ptLst>
    <dgm:pt modelId="{4805D35C-796E-BC4B-9408-E2B00575340F}"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384AC910-110D-DA4F-877E-F6DECD99BBE3}">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 the extent to which the communication program was implemented as planned</a:t>
          </a:r>
        </a:p>
      </dgm:t>
    </dgm:pt>
    <dgm:pt modelId="{7F0FBAD5-BC1F-3841-B74C-99AA575E24A9}" type="parTrans" cxnId="{5EDF776A-3C7A-C74B-8246-78B31E4022B5}">
      <dgm:prSet/>
      <dgm:spPr/>
      <dgm:t>
        <a:bodyPr/>
        <a:lstStyle/>
        <a:p>
          <a:endParaRPr lang="en-US"/>
        </a:p>
      </dgm:t>
    </dgm:pt>
    <dgm:pt modelId="{7B1EFC2E-7731-064B-B768-4349B5A39B72}" type="sibTrans" cxnId="{5EDF776A-3C7A-C74B-8246-78B31E4022B5}">
      <dgm:prSet/>
      <dgm:spPr/>
      <dgm:t>
        <a:bodyPr/>
        <a:lstStyle/>
        <a:p>
          <a:endParaRPr lang="en-US"/>
        </a:p>
      </dgm:t>
    </dgm:pt>
    <dgm:pt modelId="{7CB1F449-56A2-8F43-9BAB-EEE348444C04}">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Monitor progress toward the stated objectives, and adjust program if necessary</a:t>
          </a:r>
        </a:p>
      </dgm:t>
    </dgm:pt>
    <dgm:pt modelId="{3BF1B01A-33B5-9943-A2EC-58230FA94DA9}" type="parTrans" cxnId="{B8F08FB2-DB80-0D45-BAF1-DC78C966CF11}">
      <dgm:prSet/>
      <dgm:spPr/>
      <dgm:t>
        <a:bodyPr/>
        <a:lstStyle/>
        <a:p>
          <a:endParaRPr lang="en-US"/>
        </a:p>
      </dgm:t>
    </dgm:pt>
    <dgm:pt modelId="{919FB97F-E528-1744-9465-EC34B600C184}" type="sibTrans" cxnId="{B8F08FB2-DB80-0D45-BAF1-DC78C966CF11}">
      <dgm:prSet/>
      <dgm:spPr/>
      <dgm:t>
        <a:bodyPr/>
        <a:lstStyle/>
        <a:p>
          <a:endParaRPr lang="en-US"/>
        </a:p>
      </dgm:t>
    </dgm:pt>
    <dgm:pt modelId="{D8F8C0C2-118B-AB4D-9E5A-7C2399253BB6}">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Interpret results of outcome evaluation</a:t>
          </a:r>
        </a:p>
      </dgm:t>
    </dgm:pt>
    <dgm:pt modelId="{5E9224FB-4998-DC4B-9977-A3AE6FB2F409}" type="parTrans" cxnId="{42E51950-9056-AF4D-9770-9844238C41A9}">
      <dgm:prSet/>
      <dgm:spPr/>
      <dgm:t>
        <a:bodyPr/>
        <a:lstStyle/>
        <a:p>
          <a:endParaRPr lang="en-US"/>
        </a:p>
      </dgm:t>
    </dgm:pt>
    <dgm:pt modelId="{7AC0D5CA-572A-294F-8805-EC131FCBF62B}" type="sibTrans" cxnId="{42E51950-9056-AF4D-9770-9844238C41A9}">
      <dgm:prSet/>
      <dgm:spPr/>
      <dgm:t>
        <a:bodyPr/>
        <a:lstStyle/>
        <a:p>
          <a:endParaRPr lang="en-US"/>
        </a:p>
      </dgm:t>
    </dgm:pt>
    <dgm:pt modelId="{876E2488-9E26-C740-8BF6-1971333BB982}">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Determine if observed changes were result of program</a:t>
          </a:r>
        </a:p>
      </dgm:t>
    </dgm:pt>
    <dgm:pt modelId="{1CBCA327-F9AE-8F4D-97EC-324933583ED5}" type="parTrans" cxnId="{3DBA7709-70BD-BE47-AB51-8054E73513E7}">
      <dgm:prSet/>
      <dgm:spPr/>
      <dgm:t>
        <a:bodyPr/>
        <a:lstStyle/>
        <a:p>
          <a:endParaRPr lang="en-US"/>
        </a:p>
      </dgm:t>
    </dgm:pt>
    <dgm:pt modelId="{B67BD20E-7F70-CB43-A68A-092439627737}" type="sibTrans" cxnId="{3DBA7709-70BD-BE47-AB51-8054E73513E7}">
      <dgm:prSet/>
      <dgm:spPr/>
      <dgm:t>
        <a:bodyPr/>
        <a:lstStyle/>
        <a:p>
          <a:endParaRPr lang="en-US"/>
        </a:p>
      </dgm:t>
    </dgm:pt>
    <dgm:pt modelId="{52C779F9-19AC-AA49-B9EE-E47C233D905B}" type="pres">
      <dgm:prSet presAssocID="{4805D35C-796E-BC4B-9408-E2B00575340F}" presName="diagram" presStyleCnt="0">
        <dgm:presLayoutVars>
          <dgm:dir/>
          <dgm:resizeHandles val="exact"/>
        </dgm:presLayoutVars>
      </dgm:prSet>
      <dgm:spPr/>
    </dgm:pt>
    <dgm:pt modelId="{39E3CC39-C3A4-064C-8B29-B03CB90AF9B1}" type="pres">
      <dgm:prSet presAssocID="{384AC910-110D-DA4F-877E-F6DECD99BBE3}" presName="node" presStyleLbl="node1" presStyleIdx="0" presStyleCnt="4" custScaleY="145238">
        <dgm:presLayoutVars>
          <dgm:bulletEnabled val="1"/>
        </dgm:presLayoutVars>
      </dgm:prSet>
      <dgm:spPr/>
    </dgm:pt>
    <dgm:pt modelId="{E5F27880-A204-6647-93AB-D6D756A3E866}" type="pres">
      <dgm:prSet presAssocID="{7B1EFC2E-7731-064B-B768-4349B5A39B72}" presName="sibTrans" presStyleCnt="0"/>
      <dgm:spPr/>
    </dgm:pt>
    <dgm:pt modelId="{51B69660-9663-564A-BD9C-9D2A407208C4}" type="pres">
      <dgm:prSet presAssocID="{7CB1F449-56A2-8F43-9BAB-EEE348444C04}" presName="node" presStyleLbl="node1" presStyleIdx="1" presStyleCnt="4" custScaleY="145238">
        <dgm:presLayoutVars>
          <dgm:bulletEnabled val="1"/>
        </dgm:presLayoutVars>
      </dgm:prSet>
      <dgm:spPr/>
    </dgm:pt>
    <dgm:pt modelId="{E940EB6D-C9DF-1640-8AD0-432F99093011}" type="pres">
      <dgm:prSet presAssocID="{919FB97F-E528-1744-9465-EC34B600C184}" presName="sibTrans" presStyleCnt="0"/>
      <dgm:spPr/>
    </dgm:pt>
    <dgm:pt modelId="{3BABF711-DDE6-6A41-B328-BE8A588FBF53}" type="pres">
      <dgm:prSet presAssocID="{D8F8C0C2-118B-AB4D-9E5A-7C2399253BB6}" presName="node" presStyleLbl="node1" presStyleIdx="2" presStyleCnt="4" custScaleY="145238">
        <dgm:presLayoutVars>
          <dgm:bulletEnabled val="1"/>
        </dgm:presLayoutVars>
      </dgm:prSet>
      <dgm:spPr/>
    </dgm:pt>
    <dgm:pt modelId="{36CB0A1B-F254-F047-B763-9E85A3508493}" type="pres">
      <dgm:prSet presAssocID="{7AC0D5CA-572A-294F-8805-EC131FCBF62B}" presName="sibTrans" presStyleCnt="0"/>
      <dgm:spPr/>
    </dgm:pt>
    <dgm:pt modelId="{E791D883-502A-2941-A23D-F0DCF2D0A9DD}" type="pres">
      <dgm:prSet presAssocID="{876E2488-9E26-C740-8BF6-1971333BB982}" presName="node" presStyleLbl="node1" presStyleIdx="3" presStyleCnt="4" custScaleY="145238">
        <dgm:presLayoutVars>
          <dgm:bulletEnabled val="1"/>
        </dgm:presLayoutVars>
      </dgm:prSet>
      <dgm:spPr/>
    </dgm:pt>
  </dgm:ptLst>
  <dgm:cxnLst>
    <dgm:cxn modelId="{3DBA7709-70BD-BE47-AB51-8054E73513E7}" srcId="{4805D35C-796E-BC4B-9408-E2B00575340F}" destId="{876E2488-9E26-C740-8BF6-1971333BB982}" srcOrd="3" destOrd="0" parTransId="{1CBCA327-F9AE-8F4D-97EC-324933583ED5}" sibTransId="{B67BD20E-7F70-CB43-A68A-092439627737}"/>
    <dgm:cxn modelId="{5EDF776A-3C7A-C74B-8246-78B31E4022B5}" srcId="{4805D35C-796E-BC4B-9408-E2B00575340F}" destId="{384AC910-110D-DA4F-877E-F6DECD99BBE3}" srcOrd="0" destOrd="0" parTransId="{7F0FBAD5-BC1F-3841-B74C-99AA575E24A9}" sibTransId="{7B1EFC2E-7731-064B-B768-4349B5A39B72}"/>
    <dgm:cxn modelId="{42E51950-9056-AF4D-9770-9844238C41A9}" srcId="{4805D35C-796E-BC4B-9408-E2B00575340F}" destId="{D8F8C0C2-118B-AB4D-9E5A-7C2399253BB6}" srcOrd="2" destOrd="0" parTransId="{5E9224FB-4998-DC4B-9977-A3AE6FB2F409}" sibTransId="{7AC0D5CA-572A-294F-8805-EC131FCBF62B}"/>
    <dgm:cxn modelId="{9AEA4083-C93B-E549-AEE2-72BEE70134D9}" type="presOf" srcId="{7CB1F449-56A2-8F43-9BAB-EEE348444C04}" destId="{51B69660-9663-564A-BD9C-9D2A407208C4}" srcOrd="0" destOrd="0" presId="urn:microsoft.com/office/officeart/2005/8/layout/default"/>
    <dgm:cxn modelId="{1C0626A4-D9FE-A147-BD31-E2F20318C5CC}" type="presOf" srcId="{4805D35C-796E-BC4B-9408-E2B00575340F}" destId="{52C779F9-19AC-AA49-B9EE-E47C233D905B}" srcOrd="0" destOrd="0" presId="urn:microsoft.com/office/officeart/2005/8/layout/default"/>
    <dgm:cxn modelId="{E5C287B2-DC0E-E24F-95CE-68C821A9E114}" type="presOf" srcId="{384AC910-110D-DA4F-877E-F6DECD99BBE3}" destId="{39E3CC39-C3A4-064C-8B29-B03CB90AF9B1}" srcOrd="0" destOrd="0" presId="urn:microsoft.com/office/officeart/2005/8/layout/default"/>
    <dgm:cxn modelId="{B8F08FB2-DB80-0D45-BAF1-DC78C966CF11}" srcId="{4805D35C-796E-BC4B-9408-E2B00575340F}" destId="{7CB1F449-56A2-8F43-9BAB-EEE348444C04}" srcOrd="1" destOrd="0" parTransId="{3BF1B01A-33B5-9943-A2EC-58230FA94DA9}" sibTransId="{919FB97F-E528-1744-9465-EC34B600C184}"/>
    <dgm:cxn modelId="{906564B9-6A70-3148-8CA5-A7C91AC2F4CE}" type="presOf" srcId="{876E2488-9E26-C740-8BF6-1971333BB982}" destId="{E791D883-502A-2941-A23D-F0DCF2D0A9DD}" srcOrd="0" destOrd="0" presId="urn:microsoft.com/office/officeart/2005/8/layout/default"/>
    <dgm:cxn modelId="{60524BD5-D79D-1B48-A49A-D6F413A8A567}" type="presOf" srcId="{D8F8C0C2-118B-AB4D-9E5A-7C2399253BB6}" destId="{3BABF711-DDE6-6A41-B328-BE8A588FBF53}" srcOrd="0" destOrd="0" presId="urn:microsoft.com/office/officeart/2005/8/layout/default"/>
    <dgm:cxn modelId="{F7DB4891-D756-A649-B8D6-0A696859073D}" type="presParOf" srcId="{52C779F9-19AC-AA49-B9EE-E47C233D905B}" destId="{39E3CC39-C3A4-064C-8B29-B03CB90AF9B1}" srcOrd="0" destOrd="0" presId="urn:microsoft.com/office/officeart/2005/8/layout/default"/>
    <dgm:cxn modelId="{E52C519E-8177-8F46-8634-E8DAF1657192}" type="presParOf" srcId="{52C779F9-19AC-AA49-B9EE-E47C233D905B}" destId="{E5F27880-A204-6647-93AB-D6D756A3E866}" srcOrd="1" destOrd="0" presId="urn:microsoft.com/office/officeart/2005/8/layout/default"/>
    <dgm:cxn modelId="{0AF91D5A-E79A-1645-8832-85F758B9AFB4}" type="presParOf" srcId="{52C779F9-19AC-AA49-B9EE-E47C233D905B}" destId="{51B69660-9663-564A-BD9C-9D2A407208C4}" srcOrd="2" destOrd="0" presId="urn:microsoft.com/office/officeart/2005/8/layout/default"/>
    <dgm:cxn modelId="{7DD92BDB-A8E9-BB40-B7C9-753FF281AE59}" type="presParOf" srcId="{52C779F9-19AC-AA49-B9EE-E47C233D905B}" destId="{E940EB6D-C9DF-1640-8AD0-432F99093011}" srcOrd="3" destOrd="0" presId="urn:microsoft.com/office/officeart/2005/8/layout/default"/>
    <dgm:cxn modelId="{905C0040-C77A-8647-8412-B2FBEFE5D04D}" type="presParOf" srcId="{52C779F9-19AC-AA49-B9EE-E47C233D905B}" destId="{3BABF711-DDE6-6A41-B328-BE8A588FBF53}" srcOrd="4" destOrd="0" presId="urn:microsoft.com/office/officeart/2005/8/layout/default"/>
    <dgm:cxn modelId="{B3D24F5C-91A3-694A-BC9E-30005ED0FD6E}" type="presParOf" srcId="{52C779F9-19AC-AA49-B9EE-E47C233D905B}" destId="{36CB0A1B-F254-F047-B763-9E85A3508493}" srcOrd="5" destOrd="0" presId="urn:microsoft.com/office/officeart/2005/8/layout/default"/>
    <dgm:cxn modelId="{BB716748-3F55-1346-9787-0483EA2BC2EA}" type="presParOf" srcId="{52C779F9-19AC-AA49-B9EE-E47C233D905B}" destId="{E791D883-502A-2941-A23D-F0DCF2D0A9D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51602861-2FCE-C24F-9779-11CD03770D96}" type="doc">
      <dgm:prSet loTypeId="urn:microsoft.com/office/officeart/2005/8/layout/lProcess2" loCatId="" qsTypeId="urn:microsoft.com/office/officeart/2005/8/quickstyle/simple4" qsCatId="simple" csTypeId="urn:microsoft.com/office/officeart/2005/8/colors/accent1_2" csCatId="accent1" phldr="1"/>
      <dgm:spPr/>
    </dgm:pt>
    <dgm:pt modelId="{AAA350DA-5B24-BD40-894C-355EAB927AA1}">
      <dgm:prSet phldrT="[Text]"/>
      <dgm:spPr>
        <a:solidFill>
          <a:srgbClr val="0096D6"/>
        </a:solidFill>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Short-term Outcomes</a:t>
          </a:r>
        </a:p>
      </dgm:t>
    </dgm:pt>
    <dgm:pt modelId="{16491D43-C17C-3648-8BBA-28D4D0C1EADD}" type="parTrans" cxnId="{34AFD525-F59D-C24B-808D-D2E8B6EA7A14}">
      <dgm:prSet/>
      <dgm:spPr/>
      <dgm:t>
        <a:bodyPr/>
        <a:lstStyle/>
        <a:p>
          <a:endParaRPr lang="en-US"/>
        </a:p>
      </dgm:t>
    </dgm:pt>
    <dgm:pt modelId="{F7286D9E-98E6-0E4C-BB85-99487868BB17}" type="sibTrans" cxnId="{34AFD525-F59D-C24B-808D-D2E8B6EA7A14}">
      <dgm:prSet/>
      <dgm:spPr/>
      <dgm:t>
        <a:bodyPr/>
        <a:lstStyle/>
        <a:p>
          <a:endParaRPr lang="en-US"/>
        </a:p>
      </dgm:t>
    </dgm:pt>
    <dgm:pt modelId="{5A1CD787-12B5-424F-B91C-8AC0DB47AFB8}">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Awareness</a:t>
          </a:r>
        </a:p>
      </dgm:t>
    </dgm:pt>
    <dgm:pt modelId="{5C1661C2-7FA9-8E48-83F8-DCD182B2F2C6}" type="parTrans" cxnId="{5C0726DE-B80E-5446-BEF5-055A1A6E7996}">
      <dgm:prSet/>
      <dgm:spPr/>
      <dgm:t>
        <a:bodyPr/>
        <a:lstStyle/>
        <a:p>
          <a:endParaRPr lang="en-US"/>
        </a:p>
      </dgm:t>
    </dgm:pt>
    <dgm:pt modelId="{52B58961-EC40-D14C-9943-8DC1E4DBF869}" type="sibTrans" cxnId="{5C0726DE-B80E-5446-BEF5-055A1A6E7996}">
      <dgm:prSet/>
      <dgm:spPr/>
      <dgm:t>
        <a:bodyPr/>
        <a:lstStyle/>
        <a:p>
          <a:endParaRPr lang="en-US"/>
        </a:p>
      </dgm:t>
    </dgm:pt>
    <dgm:pt modelId="{8AD8061B-E996-A149-B133-FF273BC1DF55}">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Knowledge</a:t>
          </a:r>
        </a:p>
      </dgm:t>
    </dgm:pt>
    <dgm:pt modelId="{2EAB57B0-BEDA-4D4E-B57D-79F12A3320AE}" type="parTrans" cxnId="{FB62B25F-815C-384D-8025-C7DC13203545}">
      <dgm:prSet/>
      <dgm:spPr/>
      <dgm:t>
        <a:bodyPr/>
        <a:lstStyle/>
        <a:p>
          <a:endParaRPr lang="en-US"/>
        </a:p>
      </dgm:t>
    </dgm:pt>
    <dgm:pt modelId="{8FE311E1-2163-1A4F-ABD9-7D35A90C9D85}" type="sibTrans" cxnId="{FB62B25F-815C-384D-8025-C7DC13203545}">
      <dgm:prSet/>
      <dgm:spPr/>
      <dgm:t>
        <a:bodyPr/>
        <a:lstStyle/>
        <a:p>
          <a:endParaRPr lang="en-US"/>
        </a:p>
      </dgm:t>
    </dgm:pt>
    <dgm:pt modelId="{04E99EC2-EDBE-B04B-9F38-B5A2A3412D71}">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Perceptions</a:t>
          </a:r>
        </a:p>
      </dgm:t>
    </dgm:pt>
    <dgm:pt modelId="{27D1CF86-8EDD-9940-967E-F5478F7D2B16}" type="parTrans" cxnId="{ED007087-77F3-AD49-9A8F-E8A2E67A6C77}">
      <dgm:prSet/>
      <dgm:spPr/>
      <dgm:t>
        <a:bodyPr/>
        <a:lstStyle/>
        <a:p>
          <a:endParaRPr lang="en-US"/>
        </a:p>
      </dgm:t>
    </dgm:pt>
    <dgm:pt modelId="{5854B793-CE1C-7A4D-B143-91D2647EB419}" type="sibTrans" cxnId="{ED007087-77F3-AD49-9A8F-E8A2E67A6C77}">
      <dgm:prSet/>
      <dgm:spPr/>
      <dgm:t>
        <a:bodyPr/>
        <a:lstStyle/>
        <a:p>
          <a:endParaRPr lang="en-US"/>
        </a:p>
      </dgm:t>
    </dgm:pt>
    <dgm:pt modelId="{5E1D9AD7-A0FF-4844-B2E3-AAA564D5F99A}">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Beliefs</a:t>
          </a:r>
        </a:p>
      </dgm:t>
    </dgm:pt>
    <dgm:pt modelId="{C7707F00-9A01-E349-9B04-82B897B8C870}" type="parTrans" cxnId="{E2556F28-15C3-4142-8A1C-77FCFA78F757}">
      <dgm:prSet/>
      <dgm:spPr/>
      <dgm:t>
        <a:bodyPr/>
        <a:lstStyle/>
        <a:p>
          <a:endParaRPr lang="en-US"/>
        </a:p>
      </dgm:t>
    </dgm:pt>
    <dgm:pt modelId="{928DB00B-9833-BD49-BC05-3042FD70F767}" type="sibTrans" cxnId="{E2556F28-15C3-4142-8A1C-77FCFA78F757}">
      <dgm:prSet/>
      <dgm:spPr/>
      <dgm:t>
        <a:bodyPr/>
        <a:lstStyle/>
        <a:p>
          <a:endParaRPr lang="en-US"/>
        </a:p>
      </dgm:t>
    </dgm:pt>
    <dgm:pt modelId="{2011D092-CBD3-9A40-BD0D-4064B4BD2848}">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Intentions</a:t>
          </a:r>
        </a:p>
      </dgm:t>
    </dgm:pt>
    <dgm:pt modelId="{462A62AD-85C3-7B42-8751-5B3FC27E2F54}" type="parTrans" cxnId="{2F19FD68-F072-FA40-8442-5376B06E92C2}">
      <dgm:prSet/>
      <dgm:spPr/>
      <dgm:t>
        <a:bodyPr/>
        <a:lstStyle/>
        <a:p>
          <a:endParaRPr lang="en-US"/>
        </a:p>
      </dgm:t>
    </dgm:pt>
    <dgm:pt modelId="{7E3BF89A-EAD2-E34F-8D66-9C651CA5360A}" type="sibTrans" cxnId="{2F19FD68-F072-FA40-8442-5376B06E92C2}">
      <dgm:prSet/>
      <dgm:spPr/>
      <dgm:t>
        <a:bodyPr/>
        <a:lstStyle/>
        <a:p>
          <a:endParaRPr lang="en-US"/>
        </a:p>
      </dgm:t>
    </dgm:pt>
    <dgm:pt modelId="{8B4F5F8F-A8A1-E840-99AC-6FFF6AC917D1}">
      <dgm:prSet phldrT="[Text]"/>
      <dgm:spPr>
        <a:solidFill>
          <a:srgbClr val="0096D6"/>
        </a:solidFill>
      </dgm:spPr>
      <dgm:t>
        <a:bodyPr/>
        <a:lstStyle/>
        <a:p>
          <a:r>
            <a:rPr lang="en-US" dirty="0">
              <a:solidFill>
                <a:srgbClr val="FFFFFF"/>
              </a:solidFill>
              <a:latin typeface="Verdana" panose="020B0604030504040204" pitchFamily="34" charset="0"/>
              <a:ea typeface="Verdana" panose="020B0604030504040204" pitchFamily="34" charset="0"/>
              <a:cs typeface="Verdana" panose="020B0604030504040204" pitchFamily="34" charset="0"/>
            </a:rPr>
            <a:t>Intermediate Outcomes</a:t>
          </a:r>
        </a:p>
      </dgm:t>
    </dgm:pt>
    <dgm:pt modelId="{898CA9A8-6FA2-DE48-9487-965303931995}" type="parTrans" cxnId="{C7C860E0-8DCD-F142-BF95-6CE5E763F80A}">
      <dgm:prSet/>
      <dgm:spPr/>
      <dgm:t>
        <a:bodyPr/>
        <a:lstStyle/>
        <a:p>
          <a:endParaRPr lang="en-US"/>
        </a:p>
      </dgm:t>
    </dgm:pt>
    <dgm:pt modelId="{0D9F75E8-23F3-DE4F-B9A9-1CA392ACF7FB}" type="sibTrans" cxnId="{C7C860E0-8DCD-F142-BF95-6CE5E763F80A}">
      <dgm:prSet/>
      <dgm:spPr/>
      <dgm:t>
        <a:bodyPr/>
        <a:lstStyle/>
        <a:p>
          <a:endParaRPr lang="en-US"/>
        </a:p>
      </dgm:t>
    </dgm:pt>
    <dgm:pt modelId="{3FBFE386-1751-DA47-A81F-865D95B2325D}">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Behavior</a:t>
          </a:r>
        </a:p>
      </dgm:t>
    </dgm:pt>
    <dgm:pt modelId="{F70F805B-65CE-AE42-BAF8-75E1ACBC903D}" type="parTrans" cxnId="{C24C6052-57E7-3748-9D53-6515A5CE8696}">
      <dgm:prSet/>
      <dgm:spPr/>
      <dgm:t>
        <a:bodyPr/>
        <a:lstStyle/>
        <a:p>
          <a:endParaRPr lang="en-US"/>
        </a:p>
      </dgm:t>
    </dgm:pt>
    <dgm:pt modelId="{48A9950E-A16F-0042-8A3D-4107D0020C9E}" type="sibTrans" cxnId="{C24C6052-57E7-3748-9D53-6515A5CE8696}">
      <dgm:prSet/>
      <dgm:spPr/>
      <dgm:t>
        <a:bodyPr/>
        <a:lstStyle/>
        <a:p>
          <a:endParaRPr lang="en-US"/>
        </a:p>
      </dgm:t>
    </dgm:pt>
    <dgm:pt modelId="{26B09A23-12F9-214C-B961-0A72CBE66CF7}" type="pres">
      <dgm:prSet presAssocID="{51602861-2FCE-C24F-9779-11CD03770D96}" presName="theList" presStyleCnt="0">
        <dgm:presLayoutVars>
          <dgm:dir/>
          <dgm:animLvl val="lvl"/>
          <dgm:resizeHandles val="exact"/>
        </dgm:presLayoutVars>
      </dgm:prSet>
      <dgm:spPr/>
    </dgm:pt>
    <dgm:pt modelId="{2390ABE2-402D-CF4E-97B7-E24059BF9302}" type="pres">
      <dgm:prSet presAssocID="{AAA350DA-5B24-BD40-894C-355EAB927AA1}" presName="compNode" presStyleCnt="0"/>
      <dgm:spPr/>
    </dgm:pt>
    <dgm:pt modelId="{0B8D0346-6B12-F64C-9734-E4FBA41254FA}" type="pres">
      <dgm:prSet presAssocID="{AAA350DA-5B24-BD40-894C-355EAB927AA1}" presName="aNode" presStyleLbl="bgShp" presStyleIdx="0" presStyleCnt="2"/>
      <dgm:spPr/>
    </dgm:pt>
    <dgm:pt modelId="{4B45B404-FE96-E041-9236-B6B9579F47AA}" type="pres">
      <dgm:prSet presAssocID="{AAA350DA-5B24-BD40-894C-355EAB927AA1}" presName="textNode" presStyleLbl="bgShp" presStyleIdx="0" presStyleCnt="2"/>
      <dgm:spPr/>
    </dgm:pt>
    <dgm:pt modelId="{3792E54C-3998-3946-98D3-C6EDC4FF8BB8}" type="pres">
      <dgm:prSet presAssocID="{AAA350DA-5B24-BD40-894C-355EAB927AA1}" presName="compChildNode" presStyleCnt="0"/>
      <dgm:spPr/>
    </dgm:pt>
    <dgm:pt modelId="{4B22221C-037C-DF47-804F-BF43F200C5F0}" type="pres">
      <dgm:prSet presAssocID="{AAA350DA-5B24-BD40-894C-355EAB927AA1}" presName="theInnerList" presStyleCnt="0"/>
      <dgm:spPr/>
    </dgm:pt>
    <dgm:pt modelId="{EA83F402-17C8-794E-8907-5E8322D38ED2}" type="pres">
      <dgm:prSet presAssocID="{5A1CD787-12B5-424F-B91C-8AC0DB47AFB8}" presName="childNode" presStyleLbl="node1" presStyleIdx="0" presStyleCnt="6">
        <dgm:presLayoutVars>
          <dgm:bulletEnabled val="1"/>
        </dgm:presLayoutVars>
      </dgm:prSet>
      <dgm:spPr/>
    </dgm:pt>
    <dgm:pt modelId="{4712306B-CF24-874E-A555-DAB664B0CD35}" type="pres">
      <dgm:prSet presAssocID="{5A1CD787-12B5-424F-B91C-8AC0DB47AFB8}" presName="aSpace2" presStyleCnt="0"/>
      <dgm:spPr/>
    </dgm:pt>
    <dgm:pt modelId="{F51C66F1-A7E4-9247-8AFE-F5963811AB6B}" type="pres">
      <dgm:prSet presAssocID="{8AD8061B-E996-A149-B133-FF273BC1DF55}" presName="childNode" presStyleLbl="node1" presStyleIdx="1" presStyleCnt="6">
        <dgm:presLayoutVars>
          <dgm:bulletEnabled val="1"/>
        </dgm:presLayoutVars>
      </dgm:prSet>
      <dgm:spPr/>
    </dgm:pt>
    <dgm:pt modelId="{FBE7976A-B950-E245-A421-3938B6D202EF}" type="pres">
      <dgm:prSet presAssocID="{8AD8061B-E996-A149-B133-FF273BC1DF55}" presName="aSpace2" presStyleCnt="0"/>
      <dgm:spPr/>
    </dgm:pt>
    <dgm:pt modelId="{C23905A6-EA6F-0C46-ADB8-EE19B9E355D5}" type="pres">
      <dgm:prSet presAssocID="{04E99EC2-EDBE-B04B-9F38-B5A2A3412D71}" presName="childNode" presStyleLbl="node1" presStyleIdx="2" presStyleCnt="6">
        <dgm:presLayoutVars>
          <dgm:bulletEnabled val="1"/>
        </dgm:presLayoutVars>
      </dgm:prSet>
      <dgm:spPr/>
    </dgm:pt>
    <dgm:pt modelId="{04A50880-0C09-0E47-ADFC-193CBCA35F91}" type="pres">
      <dgm:prSet presAssocID="{04E99EC2-EDBE-B04B-9F38-B5A2A3412D71}" presName="aSpace2" presStyleCnt="0"/>
      <dgm:spPr/>
    </dgm:pt>
    <dgm:pt modelId="{8CF60B88-C84D-A848-84D1-3C3802A2ACB1}" type="pres">
      <dgm:prSet presAssocID="{5E1D9AD7-A0FF-4844-B2E3-AAA564D5F99A}" presName="childNode" presStyleLbl="node1" presStyleIdx="3" presStyleCnt="6">
        <dgm:presLayoutVars>
          <dgm:bulletEnabled val="1"/>
        </dgm:presLayoutVars>
      </dgm:prSet>
      <dgm:spPr/>
    </dgm:pt>
    <dgm:pt modelId="{56B11410-2EFB-B443-B5D8-6C0E0E179828}" type="pres">
      <dgm:prSet presAssocID="{5E1D9AD7-A0FF-4844-B2E3-AAA564D5F99A}" presName="aSpace2" presStyleCnt="0"/>
      <dgm:spPr/>
    </dgm:pt>
    <dgm:pt modelId="{BD195D00-84CE-8545-A079-35E03C6CFA05}" type="pres">
      <dgm:prSet presAssocID="{2011D092-CBD3-9A40-BD0D-4064B4BD2848}" presName="childNode" presStyleLbl="node1" presStyleIdx="4" presStyleCnt="6">
        <dgm:presLayoutVars>
          <dgm:bulletEnabled val="1"/>
        </dgm:presLayoutVars>
      </dgm:prSet>
      <dgm:spPr/>
    </dgm:pt>
    <dgm:pt modelId="{2270039B-5C63-A345-933D-981F60422796}" type="pres">
      <dgm:prSet presAssocID="{AAA350DA-5B24-BD40-894C-355EAB927AA1}" presName="aSpace" presStyleCnt="0"/>
      <dgm:spPr/>
    </dgm:pt>
    <dgm:pt modelId="{10F59B1C-9218-3B44-988A-78DB3D0482FF}" type="pres">
      <dgm:prSet presAssocID="{8B4F5F8F-A8A1-E840-99AC-6FFF6AC917D1}" presName="compNode" presStyleCnt="0"/>
      <dgm:spPr/>
    </dgm:pt>
    <dgm:pt modelId="{E3C6EDFA-0027-D84C-BC4E-41CA66AC6A8F}" type="pres">
      <dgm:prSet presAssocID="{8B4F5F8F-A8A1-E840-99AC-6FFF6AC917D1}" presName="aNode" presStyleLbl="bgShp" presStyleIdx="1" presStyleCnt="2"/>
      <dgm:spPr/>
    </dgm:pt>
    <dgm:pt modelId="{D41571B8-9E36-CD4C-B051-FAAC62C0C0FC}" type="pres">
      <dgm:prSet presAssocID="{8B4F5F8F-A8A1-E840-99AC-6FFF6AC917D1}" presName="textNode" presStyleLbl="bgShp" presStyleIdx="1" presStyleCnt="2"/>
      <dgm:spPr/>
    </dgm:pt>
    <dgm:pt modelId="{67D66C8F-987C-934A-82F2-67742FF6FF5D}" type="pres">
      <dgm:prSet presAssocID="{8B4F5F8F-A8A1-E840-99AC-6FFF6AC917D1}" presName="compChildNode" presStyleCnt="0"/>
      <dgm:spPr/>
    </dgm:pt>
    <dgm:pt modelId="{31CA1BF6-1270-7C4D-BE6F-84CA3F5BAC92}" type="pres">
      <dgm:prSet presAssocID="{8B4F5F8F-A8A1-E840-99AC-6FFF6AC917D1}" presName="theInnerList" presStyleCnt="0"/>
      <dgm:spPr/>
    </dgm:pt>
    <dgm:pt modelId="{9D877E7C-D549-5B4F-863B-A35B344E64F0}" type="pres">
      <dgm:prSet presAssocID="{3FBFE386-1751-DA47-A81F-865D95B2325D}" presName="childNode" presStyleLbl="node1" presStyleIdx="5" presStyleCnt="6">
        <dgm:presLayoutVars>
          <dgm:bulletEnabled val="1"/>
        </dgm:presLayoutVars>
      </dgm:prSet>
      <dgm:spPr/>
    </dgm:pt>
  </dgm:ptLst>
  <dgm:cxnLst>
    <dgm:cxn modelId="{34AFD525-F59D-C24B-808D-D2E8B6EA7A14}" srcId="{51602861-2FCE-C24F-9779-11CD03770D96}" destId="{AAA350DA-5B24-BD40-894C-355EAB927AA1}" srcOrd="0" destOrd="0" parTransId="{16491D43-C17C-3648-8BBA-28D4D0C1EADD}" sibTransId="{F7286D9E-98E6-0E4C-BB85-99487868BB17}"/>
    <dgm:cxn modelId="{E2556F28-15C3-4142-8A1C-77FCFA78F757}" srcId="{AAA350DA-5B24-BD40-894C-355EAB927AA1}" destId="{5E1D9AD7-A0FF-4844-B2E3-AAA564D5F99A}" srcOrd="3" destOrd="0" parTransId="{C7707F00-9A01-E349-9B04-82B897B8C870}" sibTransId="{928DB00B-9833-BD49-BC05-3042FD70F767}"/>
    <dgm:cxn modelId="{FB62B25F-815C-384D-8025-C7DC13203545}" srcId="{AAA350DA-5B24-BD40-894C-355EAB927AA1}" destId="{8AD8061B-E996-A149-B133-FF273BC1DF55}" srcOrd="1" destOrd="0" parTransId="{2EAB57B0-BEDA-4D4E-B57D-79F12A3320AE}" sibTransId="{8FE311E1-2163-1A4F-ABD9-7D35A90C9D85}"/>
    <dgm:cxn modelId="{D440FB43-5BED-A542-B20C-3E38BE47AE89}" type="presOf" srcId="{3FBFE386-1751-DA47-A81F-865D95B2325D}" destId="{9D877E7C-D549-5B4F-863B-A35B344E64F0}" srcOrd="0" destOrd="0" presId="urn:microsoft.com/office/officeart/2005/8/layout/lProcess2"/>
    <dgm:cxn modelId="{2F19FD68-F072-FA40-8442-5376B06E92C2}" srcId="{AAA350DA-5B24-BD40-894C-355EAB927AA1}" destId="{2011D092-CBD3-9A40-BD0D-4064B4BD2848}" srcOrd="4" destOrd="0" parTransId="{462A62AD-85C3-7B42-8751-5B3FC27E2F54}" sibTransId="{7E3BF89A-EAD2-E34F-8D66-9C651CA5360A}"/>
    <dgm:cxn modelId="{C24C6052-57E7-3748-9D53-6515A5CE8696}" srcId="{8B4F5F8F-A8A1-E840-99AC-6FFF6AC917D1}" destId="{3FBFE386-1751-DA47-A81F-865D95B2325D}" srcOrd="0" destOrd="0" parTransId="{F70F805B-65CE-AE42-BAF8-75E1ACBC903D}" sibTransId="{48A9950E-A16F-0042-8A3D-4107D0020C9E}"/>
    <dgm:cxn modelId="{401B5952-B294-FB43-A1BD-C9DF394FC452}" type="presOf" srcId="{2011D092-CBD3-9A40-BD0D-4064B4BD2848}" destId="{BD195D00-84CE-8545-A079-35E03C6CFA05}" srcOrd="0" destOrd="0" presId="urn:microsoft.com/office/officeart/2005/8/layout/lProcess2"/>
    <dgm:cxn modelId="{1D5DCE53-B8BB-2447-8BA4-689E5FB6897F}" type="presOf" srcId="{8AD8061B-E996-A149-B133-FF273BC1DF55}" destId="{F51C66F1-A7E4-9247-8AFE-F5963811AB6B}" srcOrd="0" destOrd="0" presId="urn:microsoft.com/office/officeart/2005/8/layout/lProcess2"/>
    <dgm:cxn modelId="{9913B284-6499-B440-95C0-43A6456DFFB1}" type="presOf" srcId="{8B4F5F8F-A8A1-E840-99AC-6FFF6AC917D1}" destId="{E3C6EDFA-0027-D84C-BC4E-41CA66AC6A8F}" srcOrd="0" destOrd="0" presId="urn:microsoft.com/office/officeart/2005/8/layout/lProcess2"/>
    <dgm:cxn modelId="{ED007087-77F3-AD49-9A8F-E8A2E67A6C77}" srcId="{AAA350DA-5B24-BD40-894C-355EAB927AA1}" destId="{04E99EC2-EDBE-B04B-9F38-B5A2A3412D71}" srcOrd="2" destOrd="0" parTransId="{27D1CF86-8EDD-9940-967E-F5478F7D2B16}" sibTransId="{5854B793-CE1C-7A4D-B143-91D2647EB419}"/>
    <dgm:cxn modelId="{5F71209C-6696-D04A-B4CE-F0608B2B7946}" type="presOf" srcId="{AAA350DA-5B24-BD40-894C-355EAB927AA1}" destId="{4B45B404-FE96-E041-9236-B6B9579F47AA}" srcOrd="1" destOrd="0" presId="urn:microsoft.com/office/officeart/2005/8/layout/lProcess2"/>
    <dgm:cxn modelId="{C0355FAB-6A73-4141-B5F0-2FD6CA858DDD}" type="presOf" srcId="{5A1CD787-12B5-424F-B91C-8AC0DB47AFB8}" destId="{EA83F402-17C8-794E-8907-5E8322D38ED2}" srcOrd="0" destOrd="0" presId="urn:microsoft.com/office/officeart/2005/8/layout/lProcess2"/>
    <dgm:cxn modelId="{7ABB4DBC-2D91-B144-B3DC-3EBF35E136FD}" type="presOf" srcId="{51602861-2FCE-C24F-9779-11CD03770D96}" destId="{26B09A23-12F9-214C-B961-0A72CBE66CF7}" srcOrd="0" destOrd="0" presId="urn:microsoft.com/office/officeart/2005/8/layout/lProcess2"/>
    <dgm:cxn modelId="{720713CB-2546-BD4E-9D4A-0E8B82E7E75A}" type="presOf" srcId="{8B4F5F8F-A8A1-E840-99AC-6FFF6AC917D1}" destId="{D41571B8-9E36-CD4C-B051-FAAC62C0C0FC}" srcOrd="1" destOrd="0" presId="urn:microsoft.com/office/officeart/2005/8/layout/lProcess2"/>
    <dgm:cxn modelId="{21223FCF-43A9-A64F-A38F-B3ED121D0F46}" type="presOf" srcId="{5E1D9AD7-A0FF-4844-B2E3-AAA564D5F99A}" destId="{8CF60B88-C84D-A848-84D1-3C3802A2ACB1}" srcOrd="0" destOrd="0" presId="urn:microsoft.com/office/officeart/2005/8/layout/lProcess2"/>
    <dgm:cxn modelId="{5C0726DE-B80E-5446-BEF5-055A1A6E7996}" srcId="{AAA350DA-5B24-BD40-894C-355EAB927AA1}" destId="{5A1CD787-12B5-424F-B91C-8AC0DB47AFB8}" srcOrd="0" destOrd="0" parTransId="{5C1661C2-7FA9-8E48-83F8-DCD182B2F2C6}" sibTransId="{52B58961-EC40-D14C-9943-8DC1E4DBF869}"/>
    <dgm:cxn modelId="{C7C860E0-8DCD-F142-BF95-6CE5E763F80A}" srcId="{51602861-2FCE-C24F-9779-11CD03770D96}" destId="{8B4F5F8F-A8A1-E840-99AC-6FFF6AC917D1}" srcOrd="1" destOrd="0" parTransId="{898CA9A8-6FA2-DE48-9487-965303931995}" sibTransId="{0D9F75E8-23F3-DE4F-B9A9-1CA392ACF7FB}"/>
    <dgm:cxn modelId="{F8BBE3E0-320E-6440-A704-97AAA681AAF5}" type="presOf" srcId="{04E99EC2-EDBE-B04B-9F38-B5A2A3412D71}" destId="{C23905A6-EA6F-0C46-ADB8-EE19B9E355D5}" srcOrd="0" destOrd="0" presId="urn:microsoft.com/office/officeart/2005/8/layout/lProcess2"/>
    <dgm:cxn modelId="{A884CAE3-1682-934B-9670-BA2EA5A70F79}" type="presOf" srcId="{AAA350DA-5B24-BD40-894C-355EAB927AA1}" destId="{0B8D0346-6B12-F64C-9734-E4FBA41254FA}" srcOrd="0" destOrd="0" presId="urn:microsoft.com/office/officeart/2005/8/layout/lProcess2"/>
    <dgm:cxn modelId="{197BBC4D-9480-584E-AEEE-D23F07C04000}" type="presParOf" srcId="{26B09A23-12F9-214C-B961-0A72CBE66CF7}" destId="{2390ABE2-402D-CF4E-97B7-E24059BF9302}" srcOrd="0" destOrd="0" presId="urn:microsoft.com/office/officeart/2005/8/layout/lProcess2"/>
    <dgm:cxn modelId="{9CB6FE19-CF62-5749-B2C3-4E7B0F97A7EC}" type="presParOf" srcId="{2390ABE2-402D-CF4E-97B7-E24059BF9302}" destId="{0B8D0346-6B12-F64C-9734-E4FBA41254FA}" srcOrd="0" destOrd="0" presId="urn:microsoft.com/office/officeart/2005/8/layout/lProcess2"/>
    <dgm:cxn modelId="{9D0D9BD9-08B1-2141-8640-AB0DC1DA0341}" type="presParOf" srcId="{2390ABE2-402D-CF4E-97B7-E24059BF9302}" destId="{4B45B404-FE96-E041-9236-B6B9579F47AA}" srcOrd="1" destOrd="0" presId="urn:microsoft.com/office/officeart/2005/8/layout/lProcess2"/>
    <dgm:cxn modelId="{587DE887-F959-2C41-8E32-4FE62104E563}" type="presParOf" srcId="{2390ABE2-402D-CF4E-97B7-E24059BF9302}" destId="{3792E54C-3998-3946-98D3-C6EDC4FF8BB8}" srcOrd="2" destOrd="0" presId="urn:microsoft.com/office/officeart/2005/8/layout/lProcess2"/>
    <dgm:cxn modelId="{1D4800EE-F68A-654F-BD72-2F647BD4A336}" type="presParOf" srcId="{3792E54C-3998-3946-98D3-C6EDC4FF8BB8}" destId="{4B22221C-037C-DF47-804F-BF43F200C5F0}" srcOrd="0" destOrd="0" presId="urn:microsoft.com/office/officeart/2005/8/layout/lProcess2"/>
    <dgm:cxn modelId="{9C9CBEBF-361D-F24F-BE3B-A97C8A0777F4}" type="presParOf" srcId="{4B22221C-037C-DF47-804F-BF43F200C5F0}" destId="{EA83F402-17C8-794E-8907-5E8322D38ED2}" srcOrd="0" destOrd="0" presId="urn:microsoft.com/office/officeart/2005/8/layout/lProcess2"/>
    <dgm:cxn modelId="{627659E3-F4B9-B64D-9D61-7F2E59C5EAB1}" type="presParOf" srcId="{4B22221C-037C-DF47-804F-BF43F200C5F0}" destId="{4712306B-CF24-874E-A555-DAB664B0CD35}" srcOrd="1" destOrd="0" presId="urn:microsoft.com/office/officeart/2005/8/layout/lProcess2"/>
    <dgm:cxn modelId="{99D85393-E621-AA4C-ADC2-70B8704A4BD2}" type="presParOf" srcId="{4B22221C-037C-DF47-804F-BF43F200C5F0}" destId="{F51C66F1-A7E4-9247-8AFE-F5963811AB6B}" srcOrd="2" destOrd="0" presId="urn:microsoft.com/office/officeart/2005/8/layout/lProcess2"/>
    <dgm:cxn modelId="{D80FA611-EA7D-9E46-BA89-C930CE87F8EE}" type="presParOf" srcId="{4B22221C-037C-DF47-804F-BF43F200C5F0}" destId="{FBE7976A-B950-E245-A421-3938B6D202EF}" srcOrd="3" destOrd="0" presId="urn:microsoft.com/office/officeart/2005/8/layout/lProcess2"/>
    <dgm:cxn modelId="{42CD3D41-149C-CD4C-ADAA-9B8737BF8444}" type="presParOf" srcId="{4B22221C-037C-DF47-804F-BF43F200C5F0}" destId="{C23905A6-EA6F-0C46-ADB8-EE19B9E355D5}" srcOrd="4" destOrd="0" presId="urn:microsoft.com/office/officeart/2005/8/layout/lProcess2"/>
    <dgm:cxn modelId="{122B42A7-285E-CF48-B480-49E4A3D1CCD3}" type="presParOf" srcId="{4B22221C-037C-DF47-804F-BF43F200C5F0}" destId="{04A50880-0C09-0E47-ADFC-193CBCA35F91}" srcOrd="5" destOrd="0" presId="urn:microsoft.com/office/officeart/2005/8/layout/lProcess2"/>
    <dgm:cxn modelId="{99D26978-7FDF-A24E-A885-EE76337D60AF}" type="presParOf" srcId="{4B22221C-037C-DF47-804F-BF43F200C5F0}" destId="{8CF60B88-C84D-A848-84D1-3C3802A2ACB1}" srcOrd="6" destOrd="0" presId="urn:microsoft.com/office/officeart/2005/8/layout/lProcess2"/>
    <dgm:cxn modelId="{897A59B0-BAD4-F04C-B56E-06AB36FE9105}" type="presParOf" srcId="{4B22221C-037C-DF47-804F-BF43F200C5F0}" destId="{56B11410-2EFB-B443-B5D8-6C0E0E179828}" srcOrd="7" destOrd="0" presId="urn:microsoft.com/office/officeart/2005/8/layout/lProcess2"/>
    <dgm:cxn modelId="{C1D29B83-C924-BB47-97AC-630A879343B5}" type="presParOf" srcId="{4B22221C-037C-DF47-804F-BF43F200C5F0}" destId="{BD195D00-84CE-8545-A079-35E03C6CFA05}" srcOrd="8" destOrd="0" presId="urn:microsoft.com/office/officeart/2005/8/layout/lProcess2"/>
    <dgm:cxn modelId="{33094799-743A-BC4E-B3A3-F147EF55191C}" type="presParOf" srcId="{26B09A23-12F9-214C-B961-0A72CBE66CF7}" destId="{2270039B-5C63-A345-933D-981F60422796}" srcOrd="1" destOrd="0" presId="urn:microsoft.com/office/officeart/2005/8/layout/lProcess2"/>
    <dgm:cxn modelId="{DD5541E1-C2F2-454A-BF97-C567776A956C}" type="presParOf" srcId="{26B09A23-12F9-214C-B961-0A72CBE66CF7}" destId="{10F59B1C-9218-3B44-988A-78DB3D0482FF}" srcOrd="2" destOrd="0" presId="urn:microsoft.com/office/officeart/2005/8/layout/lProcess2"/>
    <dgm:cxn modelId="{372AE6B1-3B38-9C48-82FC-918C05D404E7}" type="presParOf" srcId="{10F59B1C-9218-3B44-988A-78DB3D0482FF}" destId="{E3C6EDFA-0027-D84C-BC4E-41CA66AC6A8F}" srcOrd="0" destOrd="0" presId="urn:microsoft.com/office/officeart/2005/8/layout/lProcess2"/>
    <dgm:cxn modelId="{BB70E4CD-34B2-C44B-A003-964236450241}" type="presParOf" srcId="{10F59B1C-9218-3B44-988A-78DB3D0482FF}" destId="{D41571B8-9E36-CD4C-B051-FAAC62C0C0FC}" srcOrd="1" destOrd="0" presId="urn:microsoft.com/office/officeart/2005/8/layout/lProcess2"/>
    <dgm:cxn modelId="{5B803E1F-0D7E-2C44-B304-37FE489107F7}" type="presParOf" srcId="{10F59B1C-9218-3B44-988A-78DB3D0482FF}" destId="{67D66C8F-987C-934A-82F2-67742FF6FF5D}" srcOrd="2" destOrd="0" presId="urn:microsoft.com/office/officeart/2005/8/layout/lProcess2"/>
    <dgm:cxn modelId="{EDA8D839-FC2D-7344-8441-A795F042221C}" type="presParOf" srcId="{67D66C8F-987C-934A-82F2-67742FF6FF5D}" destId="{31CA1BF6-1270-7C4D-BE6F-84CA3F5BAC92}" srcOrd="0" destOrd="0" presId="urn:microsoft.com/office/officeart/2005/8/layout/lProcess2"/>
    <dgm:cxn modelId="{EDF2659C-B34A-CE4C-8B72-0699BD7D581D}" type="presParOf" srcId="{31CA1BF6-1270-7C4D-BE6F-84CA3F5BAC92}" destId="{9D877E7C-D549-5B4F-863B-A35B344E64F0}"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51602861-2FCE-C24F-9779-11CD03770D96}" type="doc">
      <dgm:prSet loTypeId="urn:microsoft.com/office/officeart/2005/8/layout/lProcess2" loCatId="" qsTypeId="urn:microsoft.com/office/officeart/2005/8/quickstyle/simple4" qsCatId="simple" csTypeId="urn:microsoft.com/office/officeart/2005/8/colors/accent1_2" csCatId="accent1" phldr="1"/>
      <dgm:spPr/>
    </dgm:pt>
    <dgm:pt modelId="{5927D9FD-23A0-154D-9EF9-8AB06DA55D32}">
      <dgm:prSet phldrT="[Text]"/>
      <dgm:spPr>
        <a:solidFill>
          <a:srgbClr val="0096D6"/>
        </a:solidFill>
      </dgm:spPr>
      <dgm:t>
        <a:bodyPr/>
        <a:lstStyle/>
        <a:p>
          <a:r>
            <a:rPr lang="en-US" dirty="0">
              <a:solidFill>
                <a:srgbClr val="FFFFFF"/>
              </a:solidFill>
              <a:latin typeface="Verdana" panose="020B0604030504040204" pitchFamily="34" charset="0"/>
              <a:ea typeface="Verdana" panose="020B0604030504040204" pitchFamily="34" charset="0"/>
              <a:cs typeface="Verdana" panose="020B0604030504040204" pitchFamily="34" charset="0"/>
            </a:rPr>
            <a:t>Long-term Outcomes</a:t>
          </a:r>
        </a:p>
      </dgm:t>
    </dgm:pt>
    <dgm:pt modelId="{2C568DCF-829D-BD4C-8C1E-E5E5446D284E}" type="parTrans" cxnId="{90B5B03D-8515-8D41-BA67-74205EF54C9C}">
      <dgm:prSet/>
      <dgm:spPr/>
      <dgm:t>
        <a:bodyPr/>
        <a:lstStyle/>
        <a:p>
          <a:endParaRPr lang="en-US"/>
        </a:p>
      </dgm:t>
    </dgm:pt>
    <dgm:pt modelId="{A4934C18-B758-B740-9C76-17C01A92DB92}" type="sibTrans" cxnId="{90B5B03D-8515-8D41-BA67-74205EF54C9C}">
      <dgm:prSet/>
      <dgm:spPr/>
      <dgm:t>
        <a:bodyPr/>
        <a:lstStyle/>
        <a:p>
          <a:endParaRPr lang="en-US"/>
        </a:p>
      </dgm:t>
    </dgm:pt>
    <dgm:pt modelId="{C9CE29D3-4F76-994B-894F-DFFAB574DFFC}">
      <dgm:prSet phldrT="[Text]" custT="1"/>
      <dgm:spPr>
        <a:solidFill>
          <a:srgbClr val="004065"/>
        </a:solidFill>
      </dgm:spPr>
      <dgm:t>
        <a:bodyPr/>
        <a:lstStyle/>
        <a:p>
          <a:r>
            <a:rPr lang="en-US" sz="3600" dirty="0">
              <a:latin typeface="Verdana" panose="020B0604030504040204" pitchFamily="34" charset="0"/>
              <a:ea typeface="Verdana" panose="020B0604030504040204" pitchFamily="34" charset="0"/>
              <a:cs typeface="Verdana" panose="020B0604030504040204" pitchFamily="34" charset="0"/>
            </a:rPr>
            <a:t>Health</a:t>
          </a:r>
        </a:p>
      </dgm:t>
    </dgm:pt>
    <dgm:pt modelId="{13A5B2B0-AC67-7F49-9746-B29267E5B108}" type="parTrans" cxnId="{5013C7BA-CFAD-0C41-8CCE-AC18A738EA14}">
      <dgm:prSet/>
      <dgm:spPr/>
      <dgm:t>
        <a:bodyPr/>
        <a:lstStyle/>
        <a:p>
          <a:endParaRPr lang="en-US"/>
        </a:p>
      </dgm:t>
    </dgm:pt>
    <dgm:pt modelId="{892B86F4-ADDA-3648-A965-62E1426B3DD2}" type="sibTrans" cxnId="{5013C7BA-CFAD-0C41-8CCE-AC18A738EA14}">
      <dgm:prSet/>
      <dgm:spPr/>
      <dgm:t>
        <a:bodyPr/>
        <a:lstStyle/>
        <a:p>
          <a:endParaRPr lang="en-US"/>
        </a:p>
      </dgm:t>
    </dgm:pt>
    <dgm:pt modelId="{26B09A23-12F9-214C-B961-0A72CBE66CF7}" type="pres">
      <dgm:prSet presAssocID="{51602861-2FCE-C24F-9779-11CD03770D96}" presName="theList" presStyleCnt="0">
        <dgm:presLayoutVars>
          <dgm:dir/>
          <dgm:animLvl val="lvl"/>
          <dgm:resizeHandles val="exact"/>
        </dgm:presLayoutVars>
      </dgm:prSet>
      <dgm:spPr/>
    </dgm:pt>
    <dgm:pt modelId="{5C52F34B-C9C4-AE4E-ACA1-D21BA6C9B0FD}" type="pres">
      <dgm:prSet presAssocID="{5927D9FD-23A0-154D-9EF9-8AB06DA55D32}" presName="compNode" presStyleCnt="0"/>
      <dgm:spPr/>
    </dgm:pt>
    <dgm:pt modelId="{D2CD69EC-9231-AD4B-8EF8-941FD1FD660E}" type="pres">
      <dgm:prSet presAssocID="{5927D9FD-23A0-154D-9EF9-8AB06DA55D32}" presName="aNode" presStyleLbl="bgShp" presStyleIdx="0" presStyleCnt="1"/>
      <dgm:spPr/>
    </dgm:pt>
    <dgm:pt modelId="{95EA0ACB-C758-5945-B7F4-6E6AF22BC9F4}" type="pres">
      <dgm:prSet presAssocID="{5927D9FD-23A0-154D-9EF9-8AB06DA55D32}" presName="textNode" presStyleLbl="bgShp" presStyleIdx="0" presStyleCnt="1"/>
      <dgm:spPr/>
    </dgm:pt>
    <dgm:pt modelId="{80AE19A9-ABC3-2E49-A7A3-909B603A26DD}" type="pres">
      <dgm:prSet presAssocID="{5927D9FD-23A0-154D-9EF9-8AB06DA55D32}" presName="compChildNode" presStyleCnt="0"/>
      <dgm:spPr/>
    </dgm:pt>
    <dgm:pt modelId="{3BAAF501-2B7A-9D46-AA33-C5118E3BBCA5}" type="pres">
      <dgm:prSet presAssocID="{5927D9FD-23A0-154D-9EF9-8AB06DA55D32}" presName="theInnerList" presStyleCnt="0"/>
      <dgm:spPr/>
    </dgm:pt>
    <dgm:pt modelId="{24B42303-9315-F34E-9E98-9D81C896F635}" type="pres">
      <dgm:prSet presAssocID="{C9CE29D3-4F76-994B-894F-DFFAB574DFFC}" presName="childNode" presStyleLbl="node1" presStyleIdx="0" presStyleCnt="1">
        <dgm:presLayoutVars>
          <dgm:bulletEnabled val="1"/>
        </dgm:presLayoutVars>
      </dgm:prSet>
      <dgm:spPr/>
    </dgm:pt>
  </dgm:ptLst>
  <dgm:cxnLst>
    <dgm:cxn modelId="{C9042734-51EB-F644-B864-AF757D8B3B33}" type="presOf" srcId="{5927D9FD-23A0-154D-9EF9-8AB06DA55D32}" destId="{95EA0ACB-C758-5945-B7F4-6E6AF22BC9F4}" srcOrd="1" destOrd="0" presId="urn:microsoft.com/office/officeart/2005/8/layout/lProcess2"/>
    <dgm:cxn modelId="{A2142A38-A85E-B142-AE06-0443C118B5F2}" type="presOf" srcId="{5927D9FD-23A0-154D-9EF9-8AB06DA55D32}" destId="{D2CD69EC-9231-AD4B-8EF8-941FD1FD660E}" srcOrd="0" destOrd="0" presId="urn:microsoft.com/office/officeart/2005/8/layout/lProcess2"/>
    <dgm:cxn modelId="{90B5B03D-8515-8D41-BA67-74205EF54C9C}" srcId="{51602861-2FCE-C24F-9779-11CD03770D96}" destId="{5927D9FD-23A0-154D-9EF9-8AB06DA55D32}" srcOrd="0" destOrd="0" parTransId="{2C568DCF-829D-BD4C-8C1E-E5E5446D284E}" sibTransId="{A4934C18-B758-B740-9C76-17C01A92DB92}"/>
    <dgm:cxn modelId="{BEAAE675-2D15-A14F-A89B-CCE6492446F4}" type="presOf" srcId="{C9CE29D3-4F76-994B-894F-DFFAB574DFFC}" destId="{24B42303-9315-F34E-9E98-9D81C896F635}" srcOrd="0" destOrd="0" presId="urn:microsoft.com/office/officeart/2005/8/layout/lProcess2"/>
    <dgm:cxn modelId="{B68ADDAE-4DD0-D94E-80F2-403746CA3F1D}" type="presOf" srcId="{51602861-2FCE-C24F-9779-11CD03770D96}" destId="{26B09A23-12F9-214C-B961-0A72CBE66CF7}" srcOrd="0" destOrd="0" presId="urn:microsoft.com/office/officeart/2005/8/layout/lProcess2"/>
    <dgm:cxn modelId="{5013C7BA-CFAD-0C41-8CCE-AC18A738EA14}" srcId="{5927D9FD-23A0-154D-9EF9-8AB06DA55D32}" destId="{C9CE29D3-4F76-994B-894F-DFFAB574DFFC}" srcOrd="0" destOrd="0" parTransId="{13A5B2B0-AC67-7F49-9746-B29267E5B108}" sibTransId="{892B86F4-ADDA-3648-A965-62E1426B3DD2}"/>
    <dgm:cxn modelId="{E3D9D4B2-B5B9-9E4B-ACB7-A02CA3475DA1}" type="presParOf" srcId="{26B09A23-12F9-214C-B961-0A72CBE66CF7}" destId="{5C52F34B-C9C4-AE4E-ACA1-D21BA6C9B0FD}" srcOrd="0" destOrd="0" presId="urn:microsoft.com/office/officeart/2005/8/layout/lProcess2"/>
    <dgm:cxn modelId="{6B10AA20-7E9C-D64F-A164-343E330FA220}" type="presParOf" srcId="{5C52F34B-C9C4-AE4E-ACA1-D21BA6C9B0FD}" destId="{D2CD69EC-9231-AD4B-8EF8-941FD1FD660E}" srcOrd="0" destOrd="0" presId="urn:microsoft.com/office/officeart/2005/8/layout/lProcess2"/>
    <dgm:cxn modelId="{EE50A280-4FFA-0645-92D8-0BAB11E11178}" type="presParOf" srcId="{5C52F34B-C9C4-AE4E-ACA1-D21BA6C9B0FD}" destId="{95EA0ACB-C758-5945-B7F4-6E6AF22BC9F4}" srcOrd="1" destOrd="0" presId="urn:microsoft.com/office/officeart/2005/8/layout/lProcess2"/>
    <dgm:cxn modelId="{B8A31035-FC27-F64D-86D4-456C7BDF4EAA}" type="presParOf" srcId="{5C52F34B-C9C4-AE4E-ACA1-D21BA6C9B0FD}" destId="{80AE19A9-ABC3-2E49-A7A3-909B603A26DD}" srcOrd="2" destOrd="0" presId="urn:microsoft.com/office/officeart/2005/8/layout/lProcess2"/>
    <dgm:cxn modelId="{6F70C6F4-0047-AD42-9460-DD85A88F8DFF}" type="presParOf" srcId="{80AE19A9-ABC3-2E49-A7A3-909B603A26DD}" destId="{3BAAF501-2B7A-9D46-AA33-C5118E3BBCA5}" srcOrd="0" destOrd="0" presId="urn:microsoft.com/office/officeart/2005/8/layout/lProcess2"/>
    <dgm:cxn modelId="{FAC73A9E-461D-B049-9EA4-03C84BC4CD25}" type="presParOf" srcId="{3BAAF501-2B7A-9D46-AA33-C5118E3BBCA5}" destId="{24B42303-9315-F34E-9E98-9D81C896F63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C87F265C-81A7-480A-9BBF-A46BBEB0053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439052A-8283-49E5-9858-47E04A7E085C}">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Number of website hits</a:t>
          </a:r>
        </a:p>
      </dgm:t>
    </dgm:pt>
    <dgm:pt modelId="{42CEF465-AD75-4260-A87B-9ECD989670EF}" type="parTrans" cxnId="{EA7D695D-D38E-4A58-B141-4AA1A8976A17}">
      <dgm:prSet/>
      <dgm:spPr/>
      <dgm:t>
        <a:bodyPr/>
        <a:lstStyle/>
        <a:p>
          <a:endParaRPr lang="en-US"/>
        </a:p>
      </dgm:t>
    </dgm:pt>
    <dgm:pt modelId="{914A58EF-2F25-46CA-B973-A1C968062206}" type="sibTrans" cxnId="{EA7D695D-D38E-4A58-B141-4AA1A8976A17}">
      <dgm:prSet/>
      <dgm:spPr>
        <a:ln>
          <a:solidFill>
            <a:srgbClr val="004065"/>
          </a:solidFill>
        </a:ln>
      </dgm:spPr>
      <dgm:t>
        <a:bodyPr/>
        <a:lstStyle/>
        <a:p>
          <a:endParaRPr lang="en-US"/>
        </a:p>
      </dgm:t>
    </dgm:pt>
    <dgm:pt modelId="{D214D542-4659-4CD4-9506-2FA32C08CB52}">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Number of business toolkits distributed</a:t>
          </a:r>
        </a:p>
      </dgm:t>
    </dgm:pt>
    <dgm:pt modelId="{5F6E79A8-075A-4DDE-8A26-DEB1EC6B9899}" type="parTrans" cxnId="{00CAE6C2-E025-46E7-A0B0-B6388624111E}">
      <dgm:prSet/>
      <dgm:spPr/>
      <dgm:t>
        <a:bodyPr/>
        <a:lstStyle/>
        <a:p>
          <a:endParaRPr lang="en-US"/>
        </a:p>
      </dgm:t>
    </dgm:pt>
    <dgm:pt modelId="{C11A0907-390C-4203-98D0-B1B9A446B8E1}" type="sibTrans" cxnId="{00CAE6C2-E025-46E7-A0B0-B6388624111E}">
      <dgm:prSet/>
      <dgm:spPr/>
      <dgm:t>
        <a:bodyPr/>
        <a:lstStyle/>
        <a:p>
          <a:endParaRPr lang="en-US"/>
        </a:p>
      </dgm:t>
    </dgm:pt>
    <dgm:pt modelId="{D8ED7DA1-A11B-4198-A995-60433229D892}">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Number of public information sessions hosted</a:t>
          </a:r>
        </a:p>
      </dgm:t>
    </dgm:pt>
    <dgm:pt modelId="{92F2E10A-D82C-4320-A8F0-688EB964215E}" type="parTrans" cxnId="{46B19D87-F20A-4A9E-9453-50B163F6CB4E}">
      <dgm:prSet/>
      <dgm:spPr/>
      <dgm:t>
        <a:bodyPr/>
        <a:lstStyle/>
        <a:p>
          <a:endParaRPr lang="en-US"/>
        </a:p>
      </dgm:t>
    </dgm:pt>
    <dgm:pt modelId="{8F69A06E-8C7F-44E6-A20C-9806A7105088}" type="sibTrans" cxnId="{46B19D87-F20A-4A9E-9453-50B163F6CB4E}">
      <dgm:prSet/>
      <dgm:spPr/>
      <dgm:t>
        <a:bodyPr/>
        <a:lstStyle/>
        <a:p>
          <a:endParaRPr lang="en-US"/>
        </a:p>
      </dgm:t>
    </dgm:pt>
    <dgm:pt modelId="{D3404765-2263-419A-BCC6-4BBBF47AC645}" type="pres">
      <dgm:prSet presAssocID="{C87F265C-81A7-480A-9BBF-A46BBEB0053D}" presName="Name0" presStyleCnt="0">
        <dgm:presLayoutVars>
          <dgm:chMax val="7"/>
          <dgm:chPref val="7"/>
          <dgm:dir/>
        </dgm:presLayoutVars>
      </dgm:prSet>
      <dgm:spPr/>
    </dgm:pt>
    <dgm:pt modelId="{2FA8DDB6-3641-47FE-828C-3EA839EF9B78}" type="pres">
      <dgm:prSet presAssocID="{C87F265C-81A7-480A-9BBF-A46BBEB0053D}" presName="Name1" presStyleCnt="0"/>
      <dgm:spPr/>
    </dgm:pt>
    <dgm:pt modelId="{6644F3B5-957A-4A43-88BC-87F154C3A80C}" type="pres">
      <dgm:prSet presAssocID="{C87F265C-81A7-480A-9BBF-A46BBEB0053D}" presName="cycle" presStyleCnt="0"/>
      <dgm:spPr/>
    </dgm:pt>
    <dgm:pt modelId="{68D7E580-0F1C-4A70-853B-DBD674E416AF}" type="pres">
      <dgm:prSet presAssocID="{C87F265C-81A7-480A-9BBF-A46BBEB0053D}" presName="srcNode" presStyleLbl="node1" presStyleIdx="0" presStyleCnt="3"/>
      <dgm:spPr/>
    </dgm:pt>
    <dgm:pt modelId="{170200A3-8A50-4C50-AE79-A31DBEBD63C9}" type="pres">
      <dgm:prSet presAssocID="{C87F265C-81A7-480A-9BBF-A46BBEB0053D}" presName="conn" presStyleLbl="parChTrans1D2" presStyleIdx="0" presStyleCnt="1"/>
      <dgm:spPr/>
    </dgm:pt>
    <dgm:pt modelId="{9421F5B9-6D0D-4BFE-8416-EECA8642ED62}" type="pres">
      <dgm:prSet presAssocID="{C87F265C-81A7-480A-9BBF-A46BBEB0053D}" presName="extraNode" presStyleLbl="node1" presStyleIdx="0" presStyleCnt="3"/>
      <dgm:spPr/>
    </dgm:pt>
    <dgm:pt modelId="{82E841DA-AA2E-4CC7-83B7-24A7BA2CF0B4}" type="pres">
      <dgm:prSet presAssocID="{C87F265C-81A7-480A-9BBF-A46BBEB0053D}" presName="dstNode" presStyleLbl="node1" presStyleIdx="0" presStyleCnt="3"/>
      <dgm:spPr/>
    </dgm:pt>
    <dgm:pt modelId="{6A6627D7-6980-48E3-A538-9F9DAC1150A4}" type="pres">
      <dgm:prSet presAssocID="{B439052A-8283-49E5-9858-47E04A7E085C}" presName="text_1" presStyleLbl="node1" presStyleIdx="0" presStyleCnt="3">
        <dgm:presLayoutVars>
          <dgm:bulletEnabled val="1"/>
        </dgm:presLayoutVars>
      </dgm:prSet>
      <dgm:spPr/>
    </dgm:pt>
    <dgm:pt modelId="{307AA4B5-434F-4B50-A14C-5AC414F0F321}" type="pres">
      <dgm:prSet presAssocID="{B439052A-8283-49E5-9858-47E04A7E085C}" presName="accent_1" presStyleCnt="0"/>
      <dgm:spPr/>
    </dgm:pt>
    <dgm:pt modelId="{A224FC23-0868-4232-8BD8-31E48CC1E331}" type="pres">
      <dgm:prSet presAssocID="{B439052A-8283-49E5-9858-47E04A7E085C}" presName="accentRepeatNode" presStyleLbl="solidFgAcc1" presStyleIdx="0" presStyleCnt="3"/>
      <dgm:spPr>
        <a:blipFill rotWithShape="0">
          <a:blip xmlns:r="http://schemas.openxmlformats.org/officeDocument/2006/relationships" r:embed="rId1"/>
          <a:stretch>
            <a:fillRect/>
          </a:stretch>
        </a:blipFill>
        <a:ln>
          <a:solidFill>
            <a:srgbClr val="0096D6"/>
          </a:solidFill>
        </a:ln>
      </dgm:spPr>
    </dgm:pt>
    <dgm:pt modelId="{2E1C5111-DB25-4870-8592-C0DE71607D5E}" type="pres">
      <dgm:prSet presAssocID="{D214D542-4659-4CD4-9506-2FA32C08CB52}" presName="text_2" presStyleLbl="node1" presStyleIdx="1" presStyleCnt="3">
        <dgm:presLayoutVars>
          <dgm:bulletEnabled val="1"/>
        </dgm:presLayoutVars>
      </dgm:prSet>
      <dgm:spPr/>
    </dgm:pt>
    <dgm:pt modelId="{84BD5BBE-C925-41F7-B932-9D739F928D3D}" type="pres">
      <dgm:prSet presAssocID="{D214D542-4659-4CD4-9506-2FA32C08CB52}" presName="accent_2" presStyleCnt="0"/>
      <dgm:spPr/>
    </dgm:pt>
    <dgm:pt modelId="{78F151D1-C31E-42C2-9AA4-113F2F68FF99}" type="pres">
      <dgm:prSet presAssocID="{D214D542-4659-4CD4-9506-2FA32C08CB52}" presName="accentRepeatNode" presStyleLbl="solidFgAcc1" presStyleIdx="1" presStyleCnt="3"/>
      <dgm:spPr>
        <a:blipFill rotWithShape="0">
          <a:blip xmlns:r="http://schemas.openxmlformats.org/officeDocument/2006/relationships" r:embed="rId1"/>
          <a:stretch>
            <a:fillRect/>
          </a:stretch>
        </a:blipFill>
        <a:ln>
          <a:solidFill>
            <a:srgbClr val="0096D6"/>
          </a:solidFill>
        </a:ln>
      </dgm:spPr>
    </dgm:pt>
    <dgm:pt modelId="{98990D72-578D-41AE-AAEE-9CE29789D26C}" type="pres">
      <dgm:prSet presAssocID="{D8ED7DA1-A11B-4198-A995-60433229D892}" presName="text_3" presStyleLbl="node1" presStyleIdx="2" presStyleCnt="3">
        <dgm:presLayoutVars>
          <dgm:bulletEnabled val="1"/>
        </dgm:presLayoutVars>
      </dgm:prSet>
      <dgm:spPr/>
    </dgm:pt>
    <dgm:pt modelId="{F07B3E4F-F016-4321-A3F0-8331F660448C}" type="pres">
      <dgm:prSet presAssocID="{D8ED7DA1-A11B-4198-A995-60433229D892}" presName="accent_3" presStyleCnt="0"/>
      <dgm:spPr/>
    </dgm:pt>
    <dgm:pt modelId="{C3D65DB9-D660-41D3-AB5C-A39897C1D68F}" type="pres">
      <dgm:prSet presAssocID="{D8ED7DA1-A11B-4198-A995-60433229D892}" presName="accentRepeatNode" presStyleLbl="solidFgAcc1" presStyleIdx="2" presStyleCnt="3"/>
      <dgm:spPr>
        <a:blipFill rotWithShape="0">
          <a:blip xmlns:r="http://schemas.openxmlformats.org/officeDocument/2006/relationships" r:embed="rId1"/>
          <a:stretch>
            <a:fillRect/>
          </a:stretch>
        </a:blipFill>
        <a:ln>
          <a:solidFill>
            <a:srgbClr val="0096D6"/>
          </a:solidFill>
        </a:ln>
      </dgm:spPr>
    </dgm:pt>
  </dgm:ptLst>
  <dgm:cxnLst>
    <dgm:cxn modelId="{EA7D695D-D38E-4A58-B141-4AA1A8976A17}" srcId="{C87F265C-81A7-480A-9BBF-A46BBEB0053D}" destId="{B439052A-8283-49E5-9858-47E04A7E085C}" srcOrd="0" destOrd="0" parTransId="{42CEF465-AD75-4260-A87B-9ECD989670EF}" sibTransId="{914A58EF-2F25-46CA-B973-A1C968062206}"/>
    <dgm:cxn modelId="{46B19D87-F20A-4A9E-9453-50B163F6CB4E}" srcId="{C87F265C-81A7-480A-9BBF-A46BBEB0053D}" destId="{D8ED7DA1-A11B-4198-A995-60433229D892}" srcOrd="2" destOrd="0" parTransId="{92F2E10A-D82C-4320-A8F0-688EB964215E}" sibTransId="{8F69A06E-8C7F-44E6-A20C-9806A7105088}"/>
    <dgm:cxn modelId="{EA7AB990-5398-44BD-882C-C4D400F32D05}" type="presOf" srcId="{C87F265C-81A7-480A-9BBF-A46BBEB0053D}" destId="{D3404765-2263-419A-BCC6-4BBBF47AC645}" srcOrd="0" destOrd="0" presId="urn:microsoft.com/office/officeart/2008/layout/VerticalCurvedList"/>
    <dgm:cxn modelId="{A7A32DA0-3703-4664-B0AF-96D6919A1C77}" type="presOf" srcId="{D8ED7DA1-A11B-4198-A995-60433229D892}" destId="{98990D72-578D-41AE-AAEE-9CE29789D26C}" srcOrd="0" destOrd="0" presId="urn:microsoft.com/office/officeart/2008/layout/VerticalCurvedList"/>
    <dgm:cxn modelId="{CEDA95A0-2DB6-45EC-B9E7-816951499E01}" type="presOf" srcId="{B439052A-8283-49E5-9858-47E04A7E085C}" destId="{6A6627D7-6980-48E3-A538-9F9DAC1150A4}" srcOrd="0" destOrd="0" presId="urn:microsoft.com/office/officeart/2008/layout/VerticalCurvedList"/>
    <dgm:cxn modelId="{4373FFAC-2399-4CB6-AD3B-D6330F47D0E2}" type="presOf" srcId="{D214D542-4659-4CD4-9506-2FA32C08CB52}" destId="{2E1C5111-DB25-4870-8592-C0DE71607D5E}" srcOrd="0" destOrd="0" presId="urn:microsoft.com/office/officeart/2008/layout/VerticalCurvedList"/>
    <dgm:cxn modelId="{00CAE6C2-E025-46E7-A0B0-B6388624111E}" srcId="{C87F265C-81A7-480A-9BBF-A46BBEB0053D}" destId="{D214D542-4659-4CD4-9506-2FA32C08CB52}" srcOrd="1" destOrd="0" parTransId="{5F6E79A8-075A-4DDE-8A26-DEB1EC6B9899}" sibTransId="{C11A0907-390C-4203-98D0-B1B9A446B8E1}"/>
    <dgm:cxn modelId="{D075E0E2-418A-4120-A406-2D30A46C2614}" type="presOf" srcId="{914A58EF-2F25-46CA-B973-A1C968062206}" destId="{170200A3-8A50-4C50-AE79-A31DBEBD63C9}" srcOrd="0" destOrd="0" presId="urn:microsoft.com/office/officeart/2008/layout/VerticalCurvedList"/>
    <dgm:cxn modelId="{AFA31031-0781-499D-9676-251EB580C627}" type="presParOf" srcId="{D3404765-2263-419A-BCC6-4BBBF47AC645}" destId="{2FA8DDB6-3641-47FE-828C-3EA839EF9B78}" srcOrd="0" destOrd="0" presId="urn:microsoft.com/office/officeart/2008/layout/VerticalCurvedList"/>
    <dgm:cxn modelId="{0AFBCD0D-0FB0-411D-AFAC-CE45D509A07A}" type="presParOf" srcId="{2FA8DDB6-3641-47FE-828C-3EA839EF9B78}" destId="{6644F3B5-957A-4A43-88BC-87F154C3A80C}" srcOrd="0" destOrd="0" presId="urn:microsoft.com/office/officeart/2008/layout/VerticalCurvedList"/>
    <dgm:cxn modelId="{3B816283-A125-4D2B-9ECD-2A2FDD79A891}" type="presParOf" srcId="{6644F3B5-957A-4A43-88BC-87F154C3A80C}" destId="{68D7E580-0F1C-4A70-853B-DBD674E416AF}" srcOrd="0" destOrd="0" presId="urn:microsoft.com/office/officeart/2008/layout/VerticalCurvedList"/>
    <dgm:cxn modelId="{EB83FD30-EEAC-48A2-B0D0-15DD5759EDED}" type="presParOf" srcId="{6644F3B5-957A-4A43-88BC-87F154C3A80C}" destId="{170200A3-8A50-4C50-AE79-A31DBEBD63C9}" srcOrd="1" destOrd="0" presId="urn:microsoft.com/office/officeart/2008/layout/VerticalCurvedList"/>
    <dgm:cxn modelId="{3E508E31-638D-4728-A3E8-4BEF9C2ADDE2}" type="presParOf" srcId="{6644F3B5-957A-4A43-88BC-87F154C3A80C}" destId="{9421F5B9-6D0D-4BFE-8416-EECA8642ED62}" srcOrd="2" destOrd="0" presId="urn:microsoft.com/office/officeart/2008/layout/VerticalCurvedList"/>
    <dgm:cxn modelId="{CA48F6A6-A94B-450F-A329-D87B2CD7AC95}" type="presParOf" srcId="{6644F3B5-957A-4A43-88BC-87F154C3A80C}" destId="{82E841DA-AA2E-4CC7-83B7-24A7BA2CF0B4}" srcOrd="3" destOrd="0" presId="urn:microsoft.com/office/officeart/2008/layout/VerticalCurvedList"/>
    <dgm:cxn modelId="{019E2C90-9530-41C7-A8BD-1EACA7A4C878}" type="presParOf" srcId="{2FA8DDB6-3641-47FE-828C-3EA839EF9B78}" destId="{6A6627D7-6980-48E3-A538-9F9DAC1150A4}" srcOrd="1" destOrd="0" presId="urn:microsoft.com/office/officeart/2008/layout/VerticalCurvedList"/>
    <dgm:cxn modelId="{8CEF545A-C9F1-462D-9F9E-079B350EEE22}" type="presParOf" srcId="{2FA8DDB6-3641-47FE-828C-3EA839EF9B78}" destId="{307AA4B5-434F-4B50-A14C-5AC414F0F321}" srcOrd="2" destOrd="0" presId="urn:microsoft.com/office/officeart/2008/layout/VerticalCurvedList"/>
    <dgm:cxn modelId="{ED12ED53-1213-452F-AD71-8C2623EC4B2D}" type="presParOf" srcId="{307AA4B5-434F-4B50-A14C-5AC414F0F321}" destId="{A224FC23-0868-4232-8BD8-31E48CC1E331}" srcOrd="0" destOrd="0" presId="urn:microsoft.com/office/officeart/2008/layout/VerticalCurvedList"/>
    <dgm:cxn modelId="{8D751B61-E7DF-4CE2-81F1-541E67E9AA83}" type="presParOf" srcId="{2FA8DDB6-3641-47FE-828C-3EA839EF9B78}" destId="{2E1C5111-DB25-4870-8592-C0DE71607D5E}" srcOrd="3" destOrd="0" presId="urn:microsoft.com/office/officeart/2008/layout/VerticalCurvedList"/>
    <dgm:cxn modelId="{E5AF2556-A936-467C-9459-BE1529B7867F}" type="presParOf" srcId="{2FA8DDB6-3641-47FE-828C-3EA839EF9B78}" destId="{84BD5BBE-C925-41F7-B932-9D739F928D3D}" srcOrd="4" destOrd="0" presId="urn:microsoft.com/office/officeart/2008/layout/VerticalCurvedList"/>
    <dgm:cxn modelId="{007E3069-04A3-4C2B-B87A-B7453B97FA6F}" type="presParOf" srcId="{84BD5BBE-C925-41F7-B932-9D739F928D3D}" destId="{78F151D1-C31E-42C2-9AA4-113F2F68FF99}" srcOrd="0" destOrd="0" presId="urn:microsoft.com/office/officeart/2008/layout/VerticalCurvedList"/>
    <dgm:cxn modelId="{7EB65D4F-1BC6-4299-9D17-999E9B052E8B}" type="presParOf" srcId="{2FA8DDB6-3641-47FE-828C-3EA839EF9B78}" destId="{98990D72-578D-41AE-AAEE-9CE29789D26C}" srcOrd="5" destOrd="0" presId="urn:microsoft.com/office/officeart/2008/layout/VerticalCurvedList"/>
    <dgm:cxn modelId="{DE08DD30-1357-475A-A647-D395B0241A08}" type="presParOf" srcId="{2FA8DDB6-3641-47FE-828C-3EA839EF9B78}" destId="{F07B3E4F-F016-4321-A3F0-8331F660448C}" srcOrd="6" destOrd="0" presId="urn:microsoft.com/office/officeart/2008/layout/VerticalCurvedList"/>
    <dgm:cxn modelId="{E25ED71C-3F67-435D-A541-7BF4A47494CD}" type="presParOf" srcId="{F07B3E4F-F016-4321-A3F0-8331F660448C}" destId="{C3D65DB9-D660-41D3-AB5C-A39897C1D68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9BB06B8B-6F8F-1940-BAD1-C662372D184F}"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1018B703-7A30-BD43-9358-226848885FAB}">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Implementation</a:t>
          </a:r>
        </a:p>
      </dgm:t>
    </dgm:pt>
    <dgm:pt modelId="{5ACB7F20-7AFD-9341-A865-3A96F7B004DD}" type="parTrans" cxnId="{C61B52DB-3A61-6946-9D35-EFC5AAD26284}">
      <dgm:prSet/>
      <dgm:spPr/>
      <dgm:t>
        <a:bodyPr/>
        <a:lstStyle/>
        <a:p>
          <a:endParaRPr lang="en-US"/>
        </a:p>
      </dgm:t>
    </dgm:pt>
    <dgm:pt modelId="{0796B3CF-649F-1241-B2DD-A9466AE333AC}" type="sibTrans" cxnId="{C61B52DB-3A61-6946-9D35-EFC5AAD26284}">
      <dgm:prSet/>
      <dgm:spPr/>
      <dgm:t>
        <a:bodyPr/>
        <a:lstStyle/>
        <a:p>
          <a:endParaRPr lang="en-US"/>
        </a:p>
      </dgm:t>
    </dgm:pt>
    <dgm:pt modelId="{5503B82A-E0B9-B74C-B4F6-F2E366AE6ADF}">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Who?</a:t>
          </a:r>
        </a:p>
      </dgm:t>
    </dgm:pt>
    <dgm:pt modelId="{98BF9FB9-1B21-9C42-A525-548F73023E27}" type="parTrans" cxnId="{17AAE88A-F306-7E47-9F75-8490AEF0AE1E}">
      <dgm:prSet/>
      <dgm:spPr/>
      <dgm:t>
        <a:bodyPr/>
        <a:lstStyle/>
        <a:p>
          <a:endParaRPr lang="en-US"/>
        </a:p>
      </dgm:t>
    </dgm:pt>
    <dgm:pt modelId="{0CF7E015-8525-274D-BE7A-619418226E75}" type="sibTrans" cxnId="{17AAE88A-F306-7E47-9F75-8490AEF0AE1E}">
      <dgm:prSet/>
      <dgm:spPr/>
      <dgm:t>
        <a:bodyPr/>
        <a:lstStyle/>
        <a:p>
          <a:endParaRPr lang="en-US"/>
        </a:p>
      </dgm:t>
    </dgm:pt>
    <dgm:pt modelId="{AFE25B22-DF06-1F43-A994-BDCA368B441F}">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What?</a:t>
          </a:r>
        </a:p>
      </dgm:t>
    </dgm:pt>
    <dgm:pt modelId="{884507F6-F05D-6B4E-9126-21D397D26B00}" type="parTrans" cxnId="{42367F83-367C-0A42-A21B-F85E07203ADA}">
      <dgm:prSet/>
      <dgm:spPr/>
      <dgm:t>
        <a:bodyPr/>
        <a:lstStyle/>
        <a:p>
          <a:endParaRPr lang="en-US"/>
        </a:p>
      </dgm:t>
    </dgm:pt>
    <dgm:pt modelId="{CCBA6469-4771-1745-B79B-5A51E3ACE8B1}" type="sibTrans" cxnId="{42367F83-367C-0A42-A21B-F85E07203ADA}">
      <dgm:prSet/>
      <dgm:spPr/>
      <dgm:t>
        <a:bodyPr/>
        <a:lstStyle/>
        <a:p>
          <a:endParaRPr lang="en-US"/>
        </a:p>
      </dgm:t>
    </dgm:pt>
    <dgm:pt modelId="{71298532-D503-CE49-8B55-15D7E4A1165E}">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When?</a:t>
          </a:r>
        </a:p>
      </dgm:t>
    </dgm:pt>
    <dgm:pt modelId="{7B16DA4B-434E-CC4A-9992-8E2AF0B3FD29}" type="parTrans" cxnId="{746DED0F-EDB8-B547-9530-3199B1AFCDEB}">
      <dgm:prSet/>
      <dgm:spPr/>
      <dgm:t>
        <a:bodyPr/>
        <a:lstStyle/>
        <a:p>
          <a:endParaRPr lang="en-US"/>
        </a:p>
      </dgm:t>
    </dgm:pt>
    <dgm:pt modelId="{91D8C990-1385-7C45-BD97-2C372A04DB67}" type="sibTrans" cxnId="{746DED0F-EDB8-B547-9530-3199B1AFCDEB}">
      <dgm:prSet/>
      <dgm:spPr/>
      <dgm:t>
        <a:bodyPr/>
        <a:lstStyle/>
        <a:p>
          <a:endParaRPr lang="en-US"/>
        </a:p>
      </dgm:t>
    </dgm:pt>
    <dgm:pt modelId="{7DEDEA7D-C376-4741-A03A-0AE97FDE5D2A}">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How much?</a:t>
          </a:r>
        </a:p>
      </dgm:t>
    </dgm:pt>
    <dgm:pt modelId="{0E658A19-D66B-E84C-9CB5-8F5612483E22}" type="parTrans" cxnId="{7E60194A-F694-5D49-A351-4596E801BF51}">
      <dgm:prSet/>
      <dgm:spPr/>
      <dgm:t>
        <a:bodyPr/>
        <a:lstStyle/>
        <a:p>
          <a:endParaRPr lang="en-US"/>
        </a:p>
      </dgm:t>
    </dgm:pt>
    <dgm:pt modelId="{7206FCB4-6830-E14B-8074-2B1F4AA947FE}" type="sibTrans" cxnId="{7E60194A-F694-5D49-A351-4596E801BF51}">
      <dgm:prSet/>
      <dgm:spPr/>
      <dgm:t>
        <a:bodyPr/>
        <a:lstStyle/>
        <a:p>
          <a:endParaRPr lang="en-US"/>
        </a:p>
      </dgm:t>
    </dgm:pt>
    <dgm:pt modelId="{D00244D8-BB3E-F44A-B21C-ABA93E43C4E3}" type="pres">
      <dgm:prSet presAssocID="{9BB06B8B-6F8F-1940-BAD1-C662372D184F}" presName="cycle" presStyleCnt="0">
        <dgm:presLayoutVars>
          <dgm:chMax val="1"/>
          <dgm:dir/>
          <dgm:animLvl val="ctr"/>
          <dgm:resizeHandles val="exact"/>
        </dgm:presLayoutVars>
      </dgm:prSet>
      <dgm:spPr/>
    </dgm:pt>
    <dgm:pt modelId="{5C85E2C6-47D6-FE4B-A25C-A083F31A5EA0}" type="pres">
      <dgm:prSet presAssocID="{1018B703-7A30-BD43-9358-226848885FAB}" presName="centerShape" presStyleLbl="node0" presStyleIdx="0" presStyleCnt="1" custScaleX="128825"/>
      <dgm:spPr/>
    </dgm:pt>
    <dgm:pt modelId="{ECE6828B-4C9F-254D-8A05-9C143B5C6BC7}" type="pres">
      <dgm:prSet presAssocID="{98BF9FB9-1B21-9C42-A525-548F73023E27}" presName="parTrans" presStyleLbl="bgSibTrans2D1" presStyleIdx="0" presStyleCnt="4"/>
      <dgm:spPr/>
    </dgm:pt>
    <dgm:pt modelId="{36E4C430-7F85-454A-8CB3-F490E1D2EBC8}" type="pres">
      <dgm:prSet presAssocID="{5503B82A-E0B9-B74C-B4F6-F2E366AE6ADF}" presName="node" presStyleLbl="node1" presStyleIdx="0" presStyleCnt="4">
        <dgm:presLayoutVars>
          <dgm:bulletEnabled val="1"/>
        </dgm:presLayoutVars>
      </dgm:prSet>
      <dgm:spPr/>
    </dgm:pt>
    <dgm:pt modelId="{1508082A-A9E1-764D-8F83-A3D5FCF24749}" type="pres">
      <dgm:prSet presAssocID="{884507F6-F05D-6B4E-9126-21D397D26B00}" presName="parTrans" presStyleLbl="bgSibTrans2D1" presStyleIdx="1" presStyleCnt="4"/>
      <dgm:spPr/>
    </dgm:pt>
    <dgm:pt modelId="{FFC2E408-1D92-724D-9862-216B449DCE14}" type="pres">
      <dgm:prSet presAssocID="{AFE25B22-DF06-1F43-A994-BDCA368B441F}" presName="node" presStyleLbl="node1" presStyleIdx="1" presStyleCnt="4">
        <dgm:presLayoutVars>
          <dgm:bulletEnabled val="1"/>
        </dgm:presLayoutVars>
      </dgm:prSet>
      <dgm:spPr/>
    </dgm:pt>
    <dgm:pt modelId="{78C59A49-7946-3B4D-B65E-3FC4A15C3A77}" type="pres">
      <dgm:prSet presAssocID="{7B16DA4B-434E-CC4A-9992-8E2AF0B3FD29}" presName="parTrans" presStyleLbl="bgSibTrans2D1" presStyleIdx="2" presStyleCnt="4"/>
      <dgm:spPr/>
    </dgm:pt>
    <dgm:pt modelId="{E3DE6CBD-9286-F84E-99F3-311EF6368998}" type="pres">
      <dgm:prSet presAssocID="{71298532-D503-CE49-8B55-15D7E4A1165E}" presName="node" presStyleLbl="node1" presStyleIdx="2" presStyleCnt="4">
        <dgm:presLayoutVars>
          <dgm:bulletEnabled val="1"/>
        </dgm:presLayoutVars>
      </dgm:prSet>
      <dgm:spPr/>
    </dgm:pt>
    <dgm:pt modelId="{37A82767-CDB6-EA4B-93BA-83C45EEF609A}" type="pres">
      <dgm:prSet presAssocID="{0E658A19-D66B-E84C-9CB5-8F5612483E22}" presName="parTrans" presStyleLbl="bgSibTrans2D1" presStyleIdx="3" presStyleCnt="4"/>
      <dgm:spPr/>
    </dgm:pt>
    <dgm:pt modelId="{2196AEB3-242D-8E45-883A-A356FACAD032}" type="pres">
      <dgm:prSet presAssocID="{7DEDEA7D-C376-4741-A03A-0AE97FDE5D2A}" presName="node" presStyleLbl="node1" presStyleIdx="3" presStyleCnt="4">
        <dgm:presLayoutVars>
          <dgm:bulletEnabled val="1"/>
        </dgm:presLayoutVars>
      </dgm:prSet>
      <dgm:spPr/>
    </dgm:pt>
  </dgm:ptLst>
  <dgm:cxnLst>
    <dgm:cxn modelId="{746DED0F-EDB8-B547-9530-3199B1AFCDEB}" srcId="{1018B703-7A30-BD43-9358-226848885FAB}" destId="{71298532-D503-CE49-8B55-15D7E4A1165E}" srcOrd="2" destOrd="0" parTransId="{7B16DA4B-434E-CC4A-9992-8E2AF0B3FD29}" sibTransId="{91D8C990-1385-7C45-BD97-2C372A04DB67}"/>
    <dgm:cxn modelId="{B0F3061C-9EA2-3B43-92F0-17A2938ED64A}" type="presOf" srcId="{7B16DA4B-434E-CC4A-9992-8E2AF0B3FD29}" destId="{78C59A49-7946-3B4D-B65E-3FC4A15C3A77}" srcOrd="0" destOrd="0" presId="urn:microsoft.com/office/officeart/2005/8/layout/radial4"/>
    <dgm:cxn modelId="{6BBA9C2A-D3DB-A946-BE3C-A15CCF8CD9F0}" type="presOf" srcId="{AFE25B22-DF06-1F43-A994-BDCA368B441F}" destId="{FFC2E408-1D92-724D-9862-216B449DCE14}" srcOrd="0" destOrd="0" presId="urn:microsoft.com/office/officeart/2005/8/layout/radial4"/>
    <dgm:cxn modelId="{F536EA3F-E2E5-194F-8A8E-F7E64693DA34}" type="presOf" srcId="{9BB06B8B-6F8F-1940-BAD1-C662372D184F}" destId="{D00244D8-BB3E-F44A-B21C-ABA93E43C4E3}" srcOrd="0" destOrd="0" presId="urn:microsoft.com/office/officeart/2005/8/layout/radial4"/>
    <dgm:cxn modelId="{7E60194A-F694-5D49-A351-4596E801BF51}" srcId="{1018B703-7A30-BD43-9358-226848885FAB}" destId="{7DEDEA7D-C376-4741-A03A-0AE97FDE5D2A}" srcOrd="3" destOrd="0" parTransId="{0E658A19-D66B-E84C-9CB5-8F5612483E22}" sibTransId="{7206FCB4-6830-E14B-8074-2B1F4AA947FE}"/>
    <dgm:cxn modelId="{42367F83-367C-0A42-A21B-F85E07203ADA}" srcId="{1018B703-7A30-BD43-9358-226848885FAB}" destId="{AFE25B22-DF06-1F43-A994-BDCA368B441F}" srcOrd="1" destOrd="0" parTransId="{884507F6-F05D-6B4E-9126-21D397D26B00}" sibTransId="{CCBA6469-4771-1745-B79B-5A51E3ACE8B1}"/>
    <dgm:cxn modelId="{949C9687-7FBA-F246-ACE3-C76F3BA2C8FD}" type="presOf" srcId="{1018B703-7A30-BD43-9358-226848885FAB}" destId="{5C85E2C6-47D6-FE4B-A25C-A083F31A5EA0}" srcOrd="0" destOrd="0" presId="urn:microsoft.com/office/officeart/2005/8/layout/radial4"/>
    <dgm:cxn modelId="{17AAE88A-F306-7E47-9F75-8490AEF0AE1E}" srcId="{1018B703-7A30-BD43-9358-226848885FAB}" destId="{5503B82A-E0B9-B74C-B4F6-F2E366AE6ADF}" srcOrd="0" destOrd="0" parTransId="{98BF9FB9-1B21-9C42-A525-548F73023E27}" sibTransId="{0CF7E015-8525-274D-BE7A-619418226E75}"/>
    <dgm:cxn modelId="{4A7CA28E-31BC-8E42-9118-F55E817B92B2}" type="presOf" srcId="{0E658A19-D66B-E84C-9CB5-8F5612483E22}" destId="{37A82767-CDB6-EA4B-93BA-83C45EEF609A}" srcOrd="0" destOrd="0" presId="urn:microsoft.com/office/officeart/2005/8/layout/radial4"/>
    <dgm:cxn modelId="{96C604AA-95C6-B34B-B23D-D024BCDE6553}" type="presOf" srcId="{5503B82A-E0B9-B74C-B4F6-F2E366AE6ADF}" destId="{36E4C430-7F85-454A-8CB3-F490E1D2EBC8}" srcOrd="0" destOrd="0" presId="urn:microsoft.com/office/officeart/2005/8/layout/radial4"/>
    <dgm:cxn modelId="{5655FED5-69A5-2646-B3A7-1A0CAA5F71CD}" type="presOf" srcId="{7DEDEA7D-C376-4741-A03A-0AE97FDE5D2A}" destId="{2196AEB3-242D-8E45-883A-A356FACAD032}" srcOrd="0" destOrd="0" presId="urn:microsoft.com/office/officeart/2005/8/layout/radial4"/>
    <dgm:cxn modelId="{C61B52DB-3A61-6946-9D35-EFC5AAD26284}" srcId="{9BB06B8B-6F8F-1940-BAD1-C662372D184F}" destId="{1018B703-7A30-BD43-9358-226848885FAB}" srcOrd="0" destOrd="0" parTransId="{5ACB7F20-7AFD-9341-A865-3A96F7B004DD}" sibTransId="{0796B3CF-649F-1241-B2DD-A9466AE333AC}"/>
    <dgm:cxn modelId="{C6EDA9E3-7FC0-5A42-9BA1-F0979D036672}" type="presOf" srcId="{71298532-D503-CE49-8B55-15D7E4A1165E}" destId="{E3DE6CBD-9286-F84E-99F3-311EF6368998}" srcOrd="0" destOrd="0" presId="urn:microsoft.com/office/officeart/2005/8/layout/radial4"/>
    <dgm:cxn modelId="{F7D41AE8-13AD-E940-9042-BE19197181E6}" type="presOf" srcId="{884507F6-F05D-6B4E-9126-21D397D26B00}" destId="{1508082A-A9E1-764D-8F83-A3D5FCF24749}" srcOrd="0" destOrd="0" presId="urn:microsoft.com/office/officeart/2005/8/layout/radial4"/>
    <dgm:cxn modelId="{ED23CAFF-EE72-7A4F-A684-39E27FF6A507}" type="presOf" srcId="{98BF9FB9-1B21-9C42-A525-548F73023E27}" destId="{ECE6828B-4C9F-254D-8A05-9C143B5C6BC7}" srcOrd="0" destOrd="0" presId="urn:microsoft.com/office/officeart/2005/8/layout/radial4"/>
    <dgm:cxn modelId="{7D1990EF-9A35-6849-9196-A858F423764E}" type="presParOf" srcId="{D00244D8-BB3E-F44A-B21C-ABA93E43C4E3}" destId="{5C85E2C6-47D6-FE4B-A25C-A083F31A5EA0}" srcOrd="0" destOrd="0" presId="urn:microsoft.com/office/officeart/2005/8/layout/radial4"/>
    <dgm:cxn modelId="{6A0323E2-D327-0644-A82F-33F87082D1D7}" type="presParOf" srcId="{D00244D8-BB3E-F44A-B21C-ABA93E43C4E3}" destId="{ECE6828B-4C9F-254D-8A05-9C143B5C6BC7}" srcOrd="1" destOrd="0" presId="urn:microsoft.com/office/officeart/2005/8/layout/radial4"/>
    <dgm:cxn modelId="{4A06F432-75BE-B34E-8E10-3B2C9819C081}" type="presParOf" srcId="{D00244D8-BB3E-F44A-B21C-ABA93E43C4E3}" destId="{36E4C430-7F85-454A-8CB3-F490E1D2EBC8}" srcOrd="2" destOrd="0" presId="urn:microsoft.com/office/officeart/2005/8/layout/radial4"/>
    <dgm:cxn modelId="{882B86CC-E3D9-2F43-9119-95758CE478E6}" type="presParOf" srcId="{D00244D8-BB3E-F44A-B21C-ABA93E43C4E3}" destId="{1508082A-A9E1-764D-8F83-A3D5FCF24749}" srcOrd="3" destOrd="0" presId="urn:microsoft.com/office/officeart/2005/8/layout/radial4"/>
    <dgm:cxn modelId="{5E769BB6-6B10-F54F-B46D-7AAB9CD7AB37}" type="presParOf" srcId="{D00244D8-BB3E-F44A-B21C-ABA93E43C4E3}" destId="{FFC2E408-1D92-724D-9862-216B449DCE14}" srcOrd="4" destOrd="0" presId="urn:microsoft.com/office/officeart/2005/8/layout/radial4"/>
    <dgm:cxn modelId="{AD687BE8-C573-F64E-88DE-CD6BF3C279DA}" type="presParOf" srcId="{D00244D8-BB3E-F44A-B21C-ABA93E43C4E3}" destId="{78C59A49-7946-3B4D-B65E-3FC4A15C3A77}" srcOrd="5" destOrd="0" presId="urn:microsoft.com/office/officeart/2005/8/layout/radial4"/>
    <dgm:cxn modelId="{F71C72EC-4C2D-F746-AF7C-960D05205ECF}" type="presParOf" srcId="{D00244D8-BB3E-F44A-B21C-ABA93E43C4E3}" destId="{E3DE6CBD-9286-F84E-99F3-311EF6368998}" srcOrd="6" destOrd="0" presId="urn:microsoft.com/office/officeart/2005/8/layout/radial4"/>
    <dgm:cxn modelId="{AFC4ACA1-6FB0-FF45-9F5A-4DE5DB892DC6}" type="presParOf" srcId="{D00244D8-BB3E-F44A-B21C-ABA93E43C4E3}" destId="{37A82767-CDB6-EA4B-93BA-83C45EEF609A}" srcOrd="7" destOrd="0" presId="urn:microsoft.com/office/officeart/2005/8/layout/radial4"/>
    <dgm:cxn modelId="{3DA4C755-E9A6-354A-8620-56263E099B55}" type="presParOf" srcId="{D00244D8-BB3E-F44A-B21C-ABA93E43C4E3}" destId="{2196AEB3-242D-8E45-883A-A356FACAD032}"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C87F265C-81A7-480A-9BBF-A46BBEB0053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439052A-8283-49E5-9858-47E04A7E085C}">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Do you need creative design of concepts and materials?</a:t>
          </a:r>
        </a:p>
      </dgm:t>
    </dgm:pt>
    <dgm:pt modelId="{42CEF465-AD75-4260-A87B-9ECD989670EF}" type="parTrans" cxnId="{EA7D695D-D38E-4A58-B141-4AA1A8976A17}">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914A58EF-2F25-46CA-B973-A1C968062206}" type="sibTrans" cxnId="{EA7D695D-D38E-4A58-B141-4AA1A8976A17}">
      <dgm:prSet/>
      <dgm:spPr>
        <a:ln>
          <a:solidFill>
            <a:srgbClr val="004065"/>
          </a:solidFill>
        </a:ln>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3AC04DA1-17E6-A249-B0B2-93C078F47F82}">
      <dgm:prSet/>
      <dgm:spPr>
        <a:solidFill>
          <a:srgbClr val="0096D6"/>
        </a:solidFill>
      </dgm:spPr>
      <dgm:t>
        <a:bodyPr/>
        <a:lstStyle/>
        <a:p>
          <a:r>
            <a:rPr lang="en-US">
              <a:latin typeface="Verdana" panose="020B0604030504040204" pitchFamily="34" charset="0"/>
              <a:ea typeface="Verdana" panose="020B0604030504040204" pitchFamily="34" charset="0"/>
              <a:cs typeface="Verdana" panose="020B0604030504040204" pitchFamily="34" charset="0"/>
            </a:rPr>
            <a:t>Who is able to do media placement?</a:t>
          </a:r>
        </a:p>
      </dgm:t>
    </dgm:pt>
    <dgm:pt modelId="{FF8D7C17-E0CC-E647-94DD-56153A7F457A}" type="parTrans" cxnId="{126B221C-8E22-5446-BCB9-84142234EFA3}">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AC8D7DD0-4571-4849-998A-D27BB810728E}" type="sibTrans" cxnId="{126B221C-8E22-5446-BCB9-84142234EFA3}">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89D837EA-0981-9F49-8E62-722A7C4A9A39}">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What partners can assist with community mobilization?</a:t>
          </a:r>
        </a:p>
      </dgm:t>
    </dgm:pt>
    <dgm:pt modelId="{9FC5B786-FBA5-BB41-BD6C-33270B8C1490}" type="parTrans" cxnId="{E33286A4-48C1-F749-9C77-7D444E20B1F4}">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1FF1FC10-4101-CE4D-B084-D4046953BFFF}" type="sibTrans" cxnId="{E33286A4-48C1-F749-9C77-7D444E20B1F4}">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EBE93D80-A141-6746-BB9D-8BF08BE8553B}">
      <dgm:prSet/>
      <dgm:spPr>
        <a:solidFill>
          <a:srgbClr val="0096D6"/>
        </a:solidFill>
      </dgm:spPr>
      <dgm:t>
        <a:bodyPr/>
        <a:lstStyle/>
        <a:p>
          <a:r>
            <a:rPr lang="en-US">
              <a:latin typeface="Verdana" panose="020B0604030504040204" pitchFamily="34" charset="0"/>
              <a:ea typeface="Verdana" panose="020B0604030504040204" pitchFamily="34" charset="0"/>
              <a:cs typeface="Verdana" panose="020B0604030504040204" pitchFamily="34" charset="0"/>
            </a:rPr>
            <a:t>Who will oversee and implement any training activities?</a:t>
          </a:r>
        </a:p>
      </dgm:t>
    </dgm:pt>
    <dgm:pt modelId="{F954E559-9E60-AB49-9564-D113B75E5337}" type="parTrans" cxnId="{3DA06471-A340-7342-8659-FD1F695753D4}">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FC307A73-0AE8-C742-BE43-A3454E14CE23}" type="sibTrans" cxnId="{3DA06471-A340-7342-8659-FD1F695753D4}">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BE128CF8-9AA4-AC46-9EBB-B36428C07B40}">
      <dgm:prSet/>
      <dgm:spPr>
        <a:solidFill>
          <a:srgbClr val="0096D6"/>
        </a:solidFill>
      </dgm:spPr>
      <dgm:t>
        <a:bodyPr/>
        <a:lstStyle/>
        <a:p>
          <a:r>
            <a:rPr lang="en-US">
              <a:latin typeface="Verdana" panose="020B0604030504040204" pitchFamily="34" charset="0"/>
              <a:ea typeface="Verdana" panose="020B0604030504040204" pitchFamily="34" charset="0"/>
              <a:cs typeface="Verdana" panose="020B0604030504040204" pitchFamily="34" charset="0"/>
            </a:rPr>
            <a:t>What organizations can do advocacy?</a:t>
          </a:r>
        </a:p>
      </dgm:t>
    </dgm:pt>
    <dgm:pt modelId="{2404148D-D604-2042-8E99-FE5918F3571F}" type="parTrans" cxnId="{6707A41B-2B0C-1749-902C-B32DBA8ABB77}">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A34DF0BE-6D89-7F48-ACF9-C6C02158AC8A}" type="sibTrans" cxnId="{6707A41B-2B0C-1749-902C-B32DBA8ABB77}">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F4DBCB75-9B5F-E140-A6C2-53E312B1445C}">
      <dgm:prSet/>
      <dgm:spPr>
        <a:solidFill>
          <a:srgbClr val="0096D6"/>
        </a:solidFill>
      </dgm:spPr>
      <dgm:t>
        <a:bodyPr/>
        <a:lstStyle/>
        <a:p>
          <a:r>
            <a:rPr lang="en-US">
              <a:latin typeface="Verdana" panose="020B0604030504040204" pitchFamily="34" charset="0"/>
              <a:ea typeface="Verdana" panose="020B0604030504040204" pitchFamily="34" charset="0"/>
              <a:cs typeface="Verdana" panose="020B0604030504040204" pitchFamily="34" charset="0"/>
            </a:rPr>
            <a:t>Who will provide service delivery?</a:t>
          </a:r>
        </a:p>
      </dgm:t>
    </dgm:pt>
    <dgm:pt modelId="{34B65CE3-43E2-C742-B11F-C24C80C1D5E0}" type="parTrans" cxnId="{36324C71-DE73-8F42-B8AD-08715D143020}">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50613077-DC5A-9A45-938A-F8E0B7826994}" type="sibTrans" cxnId="{36324C71-DE73-8F42-B8AD-08715D143020}">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8C4A3E99-92F7-A347-ACFE-040F448F22A1}">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Who will oversee monitoring and evaluation?</a:t>
          </a:r>
        </a:p>
      </dgm:t>
    </dgm:pt>
    <dgm:pt modelId="{6D5A29B1-52D5-0941-AB72-0EBCDFA43F92}" type="parTrans" cxnId="{052D9752-FDA3-5841-AB93-987286768FFB}">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43DEA643-1CE4-0046-BB9F-F580EB94D774}" type="sibTrans" cxnId="{052D9752-FDA3-5841-AB93-987286768FFB}">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D3404765-2263-419A-BCC6-4BBBF47AC645}" type="pres">
      <dgm:prSet presAssocID="{C87F265C-81A7-480A-9BBF-A46BBEB0053D}" presName="Name0" presStyleCnt="0">
        <dgm:presLayoutVars>
          <dgm:chMax val="7"/>
          <dgm:chPref val="7"/>
          <dgm:dir/>
        </dgm:presLayoutVars>
      </dgm:prSet>
      <dgm:spPr/>
    </dgm:pt>
    <dgm:pt modelId="{2FA8DDB6-3641-47FE-828C-3EA839EF9B78}" type="pres">
      <dgm:prSet presAssocID="{C87F265C-81A7-480A-9BBF-A46BBEB0053D}" presName="Name1" presStyleCnt="0"/>
      <dgm:spPr/>
    </dgm:pt>
    <dgm:pt modelId="{6644F3B5-957A-4A43-88BC-87F154C3A80C}" type="pres">
      <dgm:prSet presAssocID="{C87F265C-81A7-480A-9BBF-A46BBEB0053D}" presName="cycle" presStyleCnt="0"/>
      <dgm:spPr/>
    </dgm:pt>
    <dgm:pt modelId="{68D7E580-0F1C-4A70-853B-DBD674E416AF}" type="pres">
      <dgm:prSet presAssocID="{C87F265C-81A7-480A-9BBF-A46BBEB0053D}" presName="srcNode" presStyleLbl="node1" presStyleIdx="0" presStyleCnt="7"/>
      <dgm:spPr/>
    </dgm:pt>
    <dgm:pt modelId="{170200A3-8A50-4C50-AE79-A31DBEBD63C9}" type="pres">
      <dgm:prSet presAssocID="{C87F265C-81A7-480A-9BBF-A46BBEB0053D}" presName="conn" presStyleLbl="parChTrans1D2" presStyleIdx="0" presStyleCnt="1"/>
      <dgm:spPr/>
    </dgm:pt>
    <dgm:pt modelId="{9421F5B9-6D0D-4BFE-8416-EECA8642ED62}" type="pres">
      <dgm:prSet presAssocID="{C87F265C-81A7-480A-9BBF-A46BBEB0053D}" presName="extraNode" presStyleLbl="node1" presStyleIdx="0" presStyleCnt="7"/>
      <dgm:spPr/>
    </dgm:pt>
    <dgm:pt modelId="{82E841DA-AA2E-4CC7-83B7-24A7BA2CF0B4}" type="pres">
      <dgm:prSet presAssocID="{C87F265C-81A7-480A-9BBF-A46BBEB0053D}" presName="dstNode" presStyleLbl="node1" presStyleIdx="0" presStyleCnt="7"/>
      <dgm:spPr/>
    </dgm:pt>
    <dgm:pt modelId="{6A6627D7-6980-48E3-A538-9F9DAC1150A4}" type="pres">
      <dgm:prSet presAssocID="{B439052A-8283-49E5-9858-47E04A7E085C}" presName="text_1" presStyleLbl="node1" presStyleIdx="0" presStyleCnt="7">
        <dgm:presLayoutVars>
          <dgm:bulletEnabled val="1"/>
        </dgm:presLayoutVars>
      </dgm:prSet>
      <dgm:spPr/>
    </dgm:pt>
    <dgm:pt modelId="{307AA4B5-434F-4B50-A14C-5AC414F0F321}" type="pres">
      <dgm:prSet presAssocID="{B439052A-8283-49E5-9858-47E04A7E085C}" presName="accent_1" presStyleCnt="0"/>
      <dgm:spPr/>
    </dgm:pt>
    <dgm:pt modelId="{A224FC23-0868-4232-8BD8-31E48CC1E331}" type="pres">
      <dgm:prSet presAssocID="{B439052A-8283-49E5-9858-47E04A7E085C}" presName="accentRepeatNode" presStyleLbl="solidFgAcc1" presStyleIdx="0" presStyleCnt="7"/>
      <dgm:spPr>
        <a:ln>
          <a:solidFill>
            <a:srgbClr val="0096D6"/>
          </a:solidFill>
        </a:ln>
      </dgm:spPr>
    </dgm:pt>
    <dgm:pt modelId="{015F533F-6E26-3E48-A2BB-B70382D1E7A4}" type="pres">
      <dgm:prSet presAssocID="{3AC04DA1-17E6-A249-B0B2-93C078F47F82}" presName="text_2" presStyleLbl="node1" presStyleIdx="1" presStyleCnt="7">
        <dgm:presLayoutVars>
          <dgm:bulletEnabled val="1"/>
        </dgm:presLayoutVars>
      </dgm:prSet>
      <dgm:spPr/>
    </dgm:pt>
    <dgm:pt modelId="{43C1A0F4-FFE0-F94C-BCA6-AED4736F1B7F}" type="pres">
      <dgm:prSet presAssocID="{3AC04DA1-17E6-A249-B0B2-93C078F47F82}" presName="accent_2" presStyleCnt="0"/>
      <dgm:spPr/>
    </dgm:pt>
    <dgm:pt modelId="{285B5730-3EE1-7846-BE6F-5B9B8A16BD05}" type="pres">
      <dgm:prSet presAssocID="{3AC04DA1-17E6-A249-B0B2-93C078F47F82}" presName="accentRepeatNode" presStyleLbl="solidFgAcc1" presStyleIdx="1" presStyleCnt="7"/>
      <dgm:spPr>
        <a:ln>
          <a:solidFill>
            <a:srgbClr val="0096D6"/>
          </a:solidFill>
        </a:ln>
      </dgm:spPr>
    </dgm:pt>
    <dgm:pt modelId="{FA037FEA-A2B5-2E4E-BB33-E755F91DD7FA}" type="pres">
      <dgm:prSet presAssocID="{89D837EA-0981-9F49-8E62-722A7C4A9A39}" presName="text_3" presStyleLbl="node1" presStyleIdx="2" presStyleCnt="7">
        <dgm:presLayoutVars>
          <dgm:bulletEnabled val="1"/>
        </dgm:presLayoutVars>
      </dgm:prSet>
      <dgm:spPr/>
    </dgm:pt>
    <dgm:pt modelId="{05F71153-BAAC-EA43-A47C-30DAC302D2BC}" type="pres">
      <dgm:prSet presAssocID="{89D837EA-0981-9F49-8E62-722A7C4A9A39}" presName="accent_3" presStyleCnt="0"/>
      <dgm:spPr/>
    </dgm:pt>
    <dgm:pt modelId="{8A24B15B-B63D-3741-9633-4B5E2F26172A}" type="pres">
      <dgm:prSet presAssocID="{89D837EA-0981-9F49-8E62-722A7C4A9A39}" presName="accentRepeatNode" presStyleLbl="solidFgAcc1" presStyleIdx="2" presStyleCnt="7"/>
      <dgm:spPr>
        <a:ln>
          <a:solidFill>
            <a:srgbClr val="0096D6"/>
          </a:solidFill>
        </a:ln>
      </dgm:spPr>
    </dgm:pt>
    <dgm:pt modelId="{28F7C036-6B17-0B4B-A182-715D58534332}" type="pres">
      <dgm:prSet presAssocID="{EBE93D80-A141-6746-BB9D-8BF08BE8553B}" presName="text_4" presStyleLbl="node1" presStyleIdx="3" presStyleCnt="7">
        <dgm:presLayoutVars>
          <dgm:bulletEnabled val="1"/>
        </dgm:presLayoutVars>
      </dgm:prSet>
      <dgm:spPr/>
    </dgm:pt>
    <dgm:pt modelId="{B16F7C39-96CB-3140-8AEC-88A4B6CE30DA}" type="pres">
      <dgm:prSet presAssocID="{EBE93D80-A141-6746-BB9D-8BF08BE8553B}" presName="accent_4" presStyleCnt="0"/>
      <dgm:spPr/>
    </dgm:pt>
    <dgm:pt modelId="{95779238-4DAF-274B-863D-D8C0032F0BEB}" type="pres">
      <dgm:prSet presAssocID="{EBE93D80-A141-6746-BB9D-8BF08BE8553B}" presName="accentRepeatNode" presStyleLbl="solidFgAcc1" presStyleIdx="3" presStyleCnt="7"/>
      <dgm:spPr>
        <a:ln>
          <a:solidFill>
            <a:srgbClr val="0096D6"/>
          </a:solidFill>
        </a:ln>
      </dgm:spPr>
    </dgm:pt>
    <dgm:pt modelId="{32CDE607-0C5D-4A40-9326-B569F652F227}" type="pres">
      <dgm:prSet presAssocID="{BE128CF8-9AA4-AC46-9EBB-B36428C07B40}" presName="text_5" presStyleLbl="node1" presStyleIdx="4" presStyleCnt="7">
        <dgm:presLayoutVars>
          <dgm:bulletEnabled val="1"/>
        </dgm:presLayoutVars>
      </dgm:prSet>
      <dgm:spPr/>
    </dgm:pt>
    <dgm:pt modelId="{158BD6B3-3B69-924D-A117-FCE3EE4B7F5A}" type="pres">
      <dgm:prSet presAssocID="{BE128CF8-9AA4-AC46-9EBB-B36428C07B40}" presName="accent_5" presStyleCnt="0"/>
      <dgm:spPr/>
    </dgm:pt>
    <dgm:pt modelId="{4FED6E72-96B4-CC48-A525-32E286EA53C4}" type="pres">
      <dgm:prSet presAssocID="{BE128CF8-9AA4-AC46-9EBB-B36428C07B40}" presName="accentRepeatNode" presStyleLbl="solidFgAcc1" presStyleIdx="4" presStyleCnt="7"/>
      <dgm:spPr>
        <a:ln>
          <a:solidFill>
            <a:srgbClr val="0096D6"/>
          </a:solidFill>
        </a:ln>
      </dgm:spPr>
    </dgm:pt>
    <dgm:pt modelId="{B439A2CF-6E77-F743-8A81-82FD8E97E53F}" type="pres">
      <dgm:prSet presAssocID="{F4DBCB75-9B5F-E140-A6C2-53E312B1445C}" presName="text_6" presStyleLbl="node1" presStyleIdx="5" presStyleCnt="7">
        <dgm:presLayoutVars>
          <dgm:bulletEnabled val="1"/>
        </dgm:presLayoutVars>
      </dgm:prSet>
      <dgm:spPr/>
    </dgm:pt>
    <dgm:pt modelId="{FA65353A-7005-F248-A1A1-73D733A31671}" type="pres">
      <dgm:prSet presAssocID="{F4DBCB75-9B5F-E140-A6C2-53E312B1445C}" presName="accent_6" presStyleCnt="0"/>
      <dgm:spPr/>
    </dgm:pt>
    <dgm:pt modelId="{C4558297-04ED-F14C-8886-434D3051EB96}" type="pres">
      <dgm:prSet presAssocID="{F4DBCB75-9B5F-E140-A6C2-53E312B1445C}" presName="accentRepeatNode" presStyleLbl="solidFgAcc1" presStyleIdx="5" presStyleCnt="7"/>
      <dgm:spPr>
        <a:ln>
          <a:solidFill>
            <a:srgbClr val="0096D6"/>
          </a:solidFill>
        </a:ln>
      </dgm:spPr>
    </dgm:pt>
    <dgm:pt modelId="{886EB777-7967-844A-AA54-3F7FDF087B7B}" type="pres">
      <dgm:prSet presAssocID="{8C4A3E99-92F7-A347-ACFE-040F448F22A1}" presName="text_7" presStyleLbl="node1" presStyleIdx="6" presStyleCnt="7">
        <dgm:presLayoutVars>
          <dgm:bulletEnabled val="1"/>
        </dgm:presLayoutVars>
      </dgm:prSet>
      <dgm:spPr/>
    </dgm:pt>
    <dgm:pt modelId="{E44496FC-3C5A-7A40-9DAB-021B1F41159B}" type="pres">
      <dgm:prSet presAssocID="{8C4A3E99-92F7-A347-ACFE-040F448F22A1}" presName="accent_7" presStyleCnt="0"/>
      <dgm:spPr/>
    </dgm:pt>
    <dgm:pt modelId="{76460F5B-7182-2540-806D-3F9C4CE818B7}" type="pres">
      <dgm:prSet presAssocID="{8C4A3E99-92F7-A347-ACFE-040F448F22A1}" presName="accentRepeatNode" presStyleLbl="solidFgAcc1" presStyleIdx="6" presStyleCnt="7"/>
      <dgm:spPr>
        <a:ln>
          <a:solidFill>
            <a:srgbClr val="0096D6"/>
          </a:solidFill>
        </a:ln>
      </dgm:spPr>
    </dgm:pt>
  </dgm:ptLst>
  <dgm:cxnLst>
    <dgm:cxn modelId="{38F9990A-6A77-4F94-A0C6-ACC1C6333DCF}" type="presOf" srcId="{B439052A-8283-49E5-9858-47E04A7E085C}" destId="{6A6627D7-6980-48E3-A538-9F9DAC1150A4}" srcOrd="0" destOrd="0" presId="urn:microsoft.com/office/officeart/2008/layout/VerticalCurvedList"/>
    <dgm:cxn modelId="{6707A41B-2B0C-1749-902C-B32DBA8ABB77}" srcId="{C87F265C-81A7-480A-9BBF-A46BBEB0053D}" destId="{BE128CF8-9AA4-AC46-9EBB-B36428C07B40}" srcOrd="4" destOrd="0" parTransId="{2404148D-D604-2042-8E99-FE5918F3571F}" sibTransId="{A34DF0BE-6D89-7F48-ACF9-C6C02158AC8A}"/>
    <dgm:cxn modelId="{126B221C-8E22-5446-BCB9-84142234EFA3}" srcId="{C87F265C-81A7-480A-9BBF-A46BBEB0053D}" destId="{3AC04DA1-17E6-A249-B0B2-93C078F47F82}" srcOrd="1" destOrd="0" parTransId="{FF8D7C17-E0CC-E647-94DD-56153A7F457A}" sibTransId="{AC8D7DD0-4571-4849-998A-D27BB810728E}"/>
    <dgm:cxn modelId="{EA7D695D-D38E-4A58-B141-4AA1A8976A17}" srcId="{C87F265C-81A7-480A-9BBF-A46BBEB0053D}" destId="{B439052A-8283-49E5-9858-47E04A7E085C}" srcOrd="0" destOrd="0" parTransId="{42CEF465-AD75-4260-A87B-9ECD989670EF}" sibTransId="{914A58EF-2F25-46CA-B973-A1C968062206}"/>
    <dgm:cxn modelId="{4A8CCF4C-BB6B-B04A-95D8-15D6C2E446B6}" type="presOf" srcId="{EBE93D80-A141-6746-BB9D-8BF08BE8553B}" destId="{28F7C036-6B17-0B4B-A182-715D58534332}" srcOrd="0" destOrd="0" presId="urn:microsoft.com/office/officeart/2008/layout/VerticalCurvedList"/>
    <dgm:cxn modelId="{9E385E6E-1920-0B46-8F53-1DC038A7BBE7}" type="presOf" srcId="{8C4A3E99-92F7-A347-ACFE-040F448F22A1}" destId="{886EB777-7967-844A-AA54-3F7FDF087B7B}" srcOrd="0" destOrd="0" presId="urn:microsoft.com/office/officeart/2008/layout/VerticalCurvedList"/>
    <dgm:cxn modelId="{E980F770-03F2-D043-BD23-B8D28890D0C0}" type="presOf" srcId="{3AC04DA1-17E6-A249-B0B2-93C078F47F82}" destId="{015F533F-6E26-3E48-A2BB-B70382D1E7A4}" srcOrd="0" destOrd="0" presId="urn:microsoft.com/office/officeart/2008/layout/VerticalCurvedList"/>
    <dgm:cxn modelId="{3DA06471-A340-7342-8659-FD1F695753D4}" srcId="{C87F265C-81A7-480A-9BBF-A46BBEB0053D}" destId="{EBE93D80-A141-6746-BB9D-8BF08BE8553B}" srcOrd="3" destOrd="0" parTransId="{F954E559-9E60-AB49-9564-D113B75E5337}" sibTransId="{FC307A73-0AE8-C742-BE43-A3454E14CE23}"/>
    <dgm:cxn modelId="{36324C71-DE73-8F42-B8AD-08715D143020}" srcId="{C87F265C-81A7-480A-9BBF-A46BBEB0053D}" destId="{F4DBCB75-9B5F-E140-A6C2-53E312B1445C}" srcOrd="5" destOrd="0" parTransId="{34B65CE3-43E2-C742-B11F-C24C80C1D5E0}" sibTransId="{50613077-DC5A-9A45-938A-F8E0B7826994}"/>
    <dgm:cxn modelId="{052D9752-FDA3-5841-AB93-987286768FFB}" srcId="{C87F265C-81A7-480A-9BBF-A46BBEB0053D}" destId="{8C4A3E99-92F7-A347-ACFE-040F448F22A1}" srcOrd="6" destOrd="0" parTransId="{6D5A29B1-52D5-0941-AB72-0EBCDFA43F92}" sibTransId="{43DEA643-1CE4-0046-BB9F-F580EB94D774}"/>
    <dgm:cxn modelId="{78A23877-EF6D-4C9E-8432-668B457AD69F}" type="presOf" srcId="{C87F265C-81A7-480A-9BBF-A46BBEB0053D}" destId="{D3404765-2263-419A-BCC6-4BBBF47AC645}" srcOrd="0" destOrd="0" presId="urn:microsoft.com/office/officeart/2008/layout/VerticalCurvedList"/>
    <dgm:cxn modelId="{7A9BACA3-5807-4A95-B247-48BA1D77A943}" type="presOf" srcId="{914A58EF-2F25-46CA-B973-A1C968062206}" destId="{170200A3-8A50-4C50-AE79-A31DBEBD63C9}" srcOrd="0" destOrd="0" presId="urn:microsoft.com/office/officeart/2008/layout/VerticalCurvedList"/>
    <dgm:cxn modelId="{E33286A4-48C1-F749-9C77-7D444E20B1F4}" srcId="{C87F265C-81A7-480A-9BBF-A46BBEB0053D}" destId="{89D837EA-0981-9F49-8E62-722A7C4A9A39}" srcOrd="2" destOrd="0" parTransId="{9FC5B786-FBA5-BB41-BD6C-33270B8C1490}" sibTransId="{1FF1FC10-4101-CE4D-B084-D4046953BFFF}"/>
    <dgm:cxn modelId="{524F22BF-29C4-5C46-97E9-2A89E1B7945F}" type="presOf" srcId="{89D837EA-0981-9F49-8E62-722A7C4A9A39}" destId="{FA037FEA-A2B5-2E4E-BB33-E755F91DD7FA}" srcOrd="0" destOrd="0" presId="urn:microsoft.com/office/officeart/2008/layout/VerticalCurvedList"/>
    <dgm:cxn modelId="{E8DDC9DE-10A4-D04F-AA46-80EBAEAFE0CF}" type="presOf" srcId="{F4DBCB75-9B5F-E140-A6C2-53E312B1445C}" destId="{B439A2CF-6E77-F743-8A81-82FD8E97E53F}" srcOrd="0" destOrd="0" presId="urn:microsoft.com/office/officeart/2008/layout/VerticalCurvedList"/>
    <dgm:cxn modelId="{D6B666DF-7E7B-0C41-A278-58F963E43FF2}" type="presOf" srcId="{BE128CF8-9AA4-AC46-9EBB-B36428C07B40}" destId="{32CDE607-0C5D-4A40-9326-B569F652F227}" srcOrd="0" destOrd="0" presId="urn:microsoft.com/office/officeart/2008/layout/VerticalCurvedList"/>
    <dgm:cxn modelId="{8B723D02-FF57-4502-B06A-ED718E959013}" type="presParOf" srcId="{D3404765-2263-419A-BCC6-4BBBF47AC645}" destId="{2FA8DDB6-3641-47FE-828C-3EA839EF9B78}" srcOrd="0" destOrd="0" presId="urn:microsoft.com/office/officeart/2008/layout/VerticalCurvedList"/>
    <dgm:cxn modelId="{5D0A1B99-5BE2-432A-98A8-2C347A5ADAB7}" type="presParOf" srcId="{2FA8DDB6-3641-47FE-828C-3EA839EF9B78}" destId="{6644F3B5-957A-4A43-88BC-87F154C3A80C}" srcOrd="0" destOrd="0" presId="urn:microsoft.com/office/officeart/2008/layout/VerticalCurvedList"/>
    <dgm:cxn modelId="{E70A35E5-FE03-4C6C-81D0-81C564377ED1}" type="presParOf" srcId="{6644F3B5-957A-4A43-88BC-87F154C3A80C}" destId="{68D7E580-0F1C-4A70-853B-DBD674E416AF}" srcOrd="0" destOrd="0" presId="urn:microsoft.com/office/officeart/2008/layout/VerticalCurvedList"/>
    <dgm:cxn modelId="{E373D17B-B43B-4427-810C-A38054AD76A4}" type="presParOf" srcId="{6644F3B5-957A-4A43-88BC-87F154C3A80C}" destId="{170200A3-8A50-4C50-AE79-A31DBEBD63C9}" srcOrd="1" destOrd="0" presId="urn:microsoft.com/office/officeart/2008/layout/VerticalCurvedList"/>
    <dgm:cxn modelId="{31E5CB44-66C3-4947-A35D-8CED65534C39}" type="presParOf" srcId="{6644F3B5-957A-4A43-88BC-87F154C3A80C}" destId="{9421F5B9-6D0D-4BFE-8416-EECA8642ED62}" srcOrd="2" destOrd="0" presId="urn:microsoft.com/office/officeart/2008/layout/VerticalCurvedList"/>
    <dgm:cxn modelId="{7A4F50E7-768D-414F-AAFC-548C3212DC2D}" type="presParOf" srcId="{6644F3B5-957A-4A43-88BC-87F154C3A80C}" destId="{82E841DA-AA2E-4CC7-83B7-24A7BA2CF0B4}" srcOrd="3" destOrd="0" presId="urn:microsoft.com/office/officeart/2008/layout/VerticalCurvedList"/>
    <dgm:cxn modelId="{B9D22F2C-425D-4B75-9F0B-5C948BDF8A67}" type="presParOf" srcId="{2FA8DDB6-3641-47FE-828C-3EA839EF9B78}" destId="{6A6627D7-6980-48E3-A538-9F9DAC1150A4}" srcOrd="1" destOrd="0" presId="urn:microsoft.com/office/officeart/2008/layout/VerticalCurvedList"/>
    <dgm:cxn modelId="{A5F88EBE-38A6-41BB-8597-9AFB9CA5A8E3}" type="presParOf" srcId="{2FA8DDB6-3641-47FE-828C-3EA839EF9B78}" destId="{307AA4B5-434F-4B50-A14C-5AC414F0F321}" srcOrd="2" destOrd="0" presId="urn:microsoft.com/office/officeart/2008/layout/VerticalCurvedList"/>
    <dgm:cxn modelId="{DD4C64CA-BD91-4607-9D47-D9A929234EB4}" type="presParOf" srcId="{307AA4B5-434F-4B50-A14C-5AC414F0F321}" destId="{A224FC23-0868-4232-8BD8-31E48CC1E331}" srcOrd="0" destOrd="0" presId="urn:microsoft.com/office/officeart/2008/layout/VerticalCurvedList"/>
    <dgm:cxn modelId="{8473B40F-C2E8-234D-8E5E-1AE395136388}" type="presParOf" srcId="{2FA8DDB6-3641-47FE-828C-3EA839EF9B78}" destId="{015F533F-6E26-3E48-A2BB-B70382D1E7A4}" srcOrd="3" destOrd="0" presId="urn:microsoft.com/office/officeart/2008/layout/VerticalCurvedList"/>
    <dgm:cxn modelId="{7842E1A2-3219-CB41-A1B6-45569ECEC540}" type="presParOf" srcId="{2FA8DDB6-3641-47FE-828C-3EA839EF9B78}" destId="{43C1A0F4-FFE0-F94C-BCA6-AED4736F1B7F}" srcOrd="4" destOrd="0" presId="urn:microsoft.com/office/officeart/2008/layout/VerticalCurvedList"/>
    <dgm:cxn modelId="{3D206D16-D7C8-A647-B8A3-0812E5178338}" type="presParOf" srcId="{43C1A0F4-FFE0-F94C-BCA6-AED4736F1B7F}" destId="{285B5730-3EE1-7846-BE6F-5B9B8A16BD05}" srcOrd="0" destOrd="0" presId="urn:microsoft.com/office/officeart/2008/layout/VerticalCurvedList"/>
    <dgm:cxn modelId="{84700A7D-2FBF-204E-B538-DC460DEC9DDB}" type="presParOf" srcId="{2FA8DDB6-3641-47FE-828C-3EA839EF9B78}" destId="{FA037FEA-A2B5-2E4E-BB33-E755F91DD7FA}" srcOrd="5" destOrd="0" presId="urn:microsoft.com/office/officeart/2008/layout/VerticalCurvedList"/>
    <dgm:cxn modelId="{0FB641E9-0E20-734B-9152-0870F820A9D0}" type="presParOf" srcId="{2FA8DDB6-3641-47FE-828C-3EA839EF9B78}" destId="{05F71153-BAAC-EA43-A47C-30DAC302D2BC}" srcOrd="6" destOrd="0" presId="urn:microsoft.com/office/officeart/2008/layout/VerticalCurvedList"/>
    <dgm:cxn modelId="{45BAAA50-1624-AC43-BD0B-22C7807C2A55}" type="presParOf" srcId="{05F71153-BAAC-EA43-A47C-30DAC302D2BC}" destId="{8A24B15B-B63D-3741-9633-4B5E2F26172A}" srcOrd="0" destOrd="0" presId="urn:microsoft.com/office/officeart/2008/layout/VerticalCurvedList"/>
    <dgm:cxn modelId="{A5C25D8F-75E7-A14E-A5F6-A88F7937CC28}" type="presParOf" srcId="{2FA8DDB6-3641-47FE-828C-3EA839EF9B78}" destId="{28F7C036-6B17-0B4B-A182-715D58534332}" srcOrd="7" destOrd="0" presId="urn:microsoft.com/office/officeart/2008/layout/VerticalCurvedList"/>
    <dgm:cxn modelId="{BF50B672-B916-3F49-B5EB-513FA15FF914}" type="presParOf" srcId="{2FA8DDB6-3641-47FE-828C-3EA839EF9B78}" destId="{B16F7C39-96CB-3140-8AEC-88A4B6CE30DA}" srcOrd="8" destOrd="0" presId="urn:microsoft.com/office/officeart/2008/layout/VerticalCurvedList"/>
    <dgm:cxn modelId="{74D786FE-965E-B340-98FF-7D5A7F05BC4E}" type="presParOf" srcId="{B16F7C39-96CB-3140-8AEC-88A4B6CE30DA}" destId="{95779238-4DAF-274B-863D-D8C0032F0BEB}" srcOrd="0" destOrd="0" presId="urn:microsoft.com/office/officeart/2008/layout/VerticalCurvedList"/>
    <dgm:cxn modelId="{7DCE5B5C-F594-F34D-9DFA-A079743B4DA7}" type="presParOf" srcId="{2FA8DDB6-3641-47FE-828C-3EA839EF9B78}" destId="{32CDE607-0C5D-4A40-9326-B569F652F227}" srcOrd="9" destOrd="0" presId="urn:microsoft.com/office/officeart/2008/layout/VerticalCurvedList"/>
    <dgm:cxn modelId="{F1719B97-0379-7A4A-AAAA-5BF6F852D609}" type="presParOf" srcId="{2FA8DDB6-3641-47FE-828C-3EA839EF9B78}" destId="{158BD6B3-3B69-924D-A117-FCE3EE4B7F5A}" srcOrd="10" destOrd="0" presId="urn:microsoft.com/office/officeart/2008/layout/VerticalCurvedList"/>
    <dgm:cxn modelId="{D5A84EB4-7E66-BA45-8153-D44EBA995F71}" type="presParOf" srcId="{158BD6B3-3B69-924D-A117-FCE3EE4B7F5A}" destId="{4FED6E72-96B4-CC48-A525-32E286EA53C4}" srcOrd="0" destOrd="0" presId="urn:microsoft.com/office/officeart/2008/layout/VerticalCurvedList"/>
    <dgm:cxn modelId="{C1EEC381-9954-1842-AFEB-D681814DC909}" type="presParOf" srcId="{2FA8DDB6-3641-47FE-828C-3EA839EF9B78}" destId="{B439A2CF-6E77-F743-8A81-82FD8E97E53F}" srcOrd="11" destOrd="0" presId="urn:microsoft.com/office/officeart/2008/layout/VerticalCurvedList"/>
    <dgm:cxn modelId="{52F0945D-0E1B-6D40-A79E-7848B2401109}" type="presParOf" srcId="{2FA8DDB6-3641-47FE-828C-3EA839EF9B78}" destId="{FA65353A-7005-F248-A1A1-73D733A31671}" srcOrd="12" destOrd="0" presId="urn:microsoft.com/office/officeart/2008/layout/VerticalCurvedList"/>
    <dgm:cxn modelId="{3B039F64-D89B-3C4A-AC7B-9F29658A9644}" type="presParOf" srcId="{FA65353A-7005-F248-A1A1-73D733A31671}" destId="{C4558297-04ED-F14C-8886-434D3051EB96}" srcOrd="0" destOrd="0" presId="urn:microsoft.com/office/officeart/2008/layout/VerticalCurvedList"/>
    <dgm:cxn modelId="{3223A77F-11F5-B74C-AE3D-B5E6616917AD}" type="presParOf" srcId="{2FA8DDB6-3641-47FE-828C-3EA839EF9B78}" destId="{886EB777-7967-844A-AA54-3F7FDF087B7B}" srcOrd="13" destOrd="0" presId="urn:microsoft.com/office/officeart/2008/layout/VerticalCurvedList"/>
    <dgm:cxn modelId="{221A8B49-C84A-6C44-94C7-8A77B501C408}" type="presParOf" srcId="{2FA8DDB6-3641-47FE-828C-3EA839EF9B78}" destId="{E44496FC-3C5A-7A40-9DAB-021B1F41159B}" srcOrd="14" destOrd="0" presId="urn:microsoft.com/office/officeart/2008/layout/VerticalCurvedList"/>
    <dgm:cxn modelId="{A9E3271F-D5AE-BD4A-B52B-687F54B3636F}" type="presParOf" srcId="{E44496FC-3C5A-7A40-9DAB-021B1F41159B}" destId="{76460F5B-7182-2540-806D-3F9C4CE818B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5D169964-1FB2-A34B-A91E-97A01DC8FAEB}"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49A6C76F-4F0C-704F-A8E7-4B47CF8EF0BD}">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Planning and formative research</a:t>
          </a:r>
        </a:p>
      </dgm:t>
    </dgm:pt>
    <dgm:pt modelId="{1726382F-1674-294D-90AB-D0ED3ADBCF86}" type="parTrans" cxnId="{753F326D-9433-4D4A-B2BB-51E85A0B1C75}">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E36216D3-14E8-EE43-86A1-8C9E10F8109B}" type="sibTrans" cxnId="{753F326D-9433-4D4A-B2BB-51E85A0B1C75}">
      <dgm:prSet/>
      <dgm:spPr>
        <a:solidFill>
          <a:srgbClr val="004065">
            <a:alpha val="90000"/>
          </a:srgbClr>
        </a:solidFill>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C4625B72-A9DA-294E-A04E-3E69026A45FE}">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Development of messages and materials</a:t>
          </a:r>
        </a:p>
      </dgm:t>
    </dgm:pt>
    <dgm:pt modelId="{6AD9680F-A416-304E-90A9-E4A12E5EE33E}" type="parTrans" cxnId="{8D2A33D9-1F99-B84D-842F-AAFADFBD7EC6}">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233C18A0-C149-9247-96A7-845A3D75D50F}" type="sibTrans" cxnId="{8D2A33D9-1F99-B84D-842F-AAFADFBD7EC6}">
      <dgm:prSet/>
      <dgm:spPr>
        <a:solidFill>
          <a:srgbClr val="004065">
            <a:alpha val="90000"/>
          </a:srgbClr>
        </a:solidFill>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B19C3A45-FA17-C84F-853D-CE7811E7BFFE}">
      <dgm:prSet/>
      <dgm:spPr>
        <a:solidFill>
          <a:srgbClr val="0096D6"/>
        </a:solidFill>
      </dgm:spPr>
      <dgm:t>
        <a:bodyPr/>
        <a:lstStyle/>
        <a:p>
          <a:r>
            <a:rPr lang="en-US">
              <a:latin typeface="Verdana" panose="020B0604030504040204" pitchFamily="34" charset="0"/>
              <a:ea typeface="Verdana" panose="020B0604030504040204" pitchFamily="34" charset="0"/>
              <a:cs typeface="Verdana" panose="020B0604030504040204" pitchFamily="34" charset="0"/>
            </a:rPr>
            <a:t>Planning for evaluation</a:t>
          </a:r>
        </a:p>
      </dgm:t>
    </dgm:pt>
    <dgm:pt modelId="{5A7CC8F6-996C-7541-9786-A1B05B5F75C0}" type="parTrans" cxnId="{F6AF97F3-F76A-0C4A-AB5A-D9291451AA97}">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EDEEF074-77E5-764A-8616-F4E2A4C9271F}" type="sibTrans" cxnId="{F6AF97F3-F76A-0C4A-AB5A-D9291451AA97}">
      <dgm:prSet/>
      <dgm:spPr>
        <a:solidFill>
          <a:srgbClr val="004065">
            <a:alpha val="90000"/>
          </a:srgbClr>
        </a:solidFill>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99493096-3272-D346-8F60-E3215926310F}">
      <dgm:prSet/>
      <dgm:spPr>
        <a:solidFill>
          <a:srgbClr val="0096D6"/>
        </a:solidFill>
      </dgm:spPr>
      <dgm:t>
        <a:bodyPr/>
        <a:lstStyle/>
        <a:p>
          <a:r>
            <a:rPr lang="en-US">
              <a:latin typeface="Verdana" panose="020B0604030504040204" pitchFamily="34" charset="0"/>
              <a:ea typeface="Verdana" panose="020B0604030504040204" pitchFamily="34" charset="0"/>
              <a:cs typeface="Verdana" panose="020B0604030504040204" pitchFamily="34" charset="0"/>
            </a:rPr>
            <a:t>Implementation</a:t>
          </a:r>
        </a:p>
      </dgm:t>
    </dgm:pt>
    <dgm:pt modelId="{DF0E6EFF-1A50-0241-8FC4-C738FF03D93F}" type="parTrans" cxnId="{D57A684B-2594-284F-8D43-DC8D62B11FFD}">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7C424214-211D-894F-989E-7C7205C975F1}" type="sibTrans" cxnId="{D57A684B-2594-284F-8D43-DC8D62B11FFD}">
      <dgm:prSet/>
      <dgm:spPr>
        <a:solidFill>
          <a:srgbClr val="004065">
            <a:alpha val="90000"/>
          </a:srgbClr>
        </a:solidFill>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9C04050D-DA6E-544A-BBF4-C1DC1DF420D2}">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Evaluation</a:t>
          </a:r>
        </a:p>
      </dgm:t>
    </dgm:pt>
    <dgm:pt modelId="{6BEE61DA-7449-934E-8BBC-D10BDC5C5065}" type="parTrans" cxnId="{22432A5D-8EC4-C949-9393-2320BC8B65FC}">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CD10595B-27FB-364B-89DB-ECA1DDB6868D}" type="sibTrans" cxnId="{22432A5D-8EC4-C949-9393-2320BC8B65FC}">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19D4AC51-A4EB-AB48-851F-9E05264A9B89}" type="pres">
      <dgm:prSet presAssocID="{5D169964-1FB2-A34B-A91E-97A01DC8FAEB}" presName="outerComposite" presStyleCnt="0">
        <dgm:presLayoutVars>
          <dgm:chMax val="5"/>
          <dgm:dir/>
          <dgm:resizeHandles val="exact"/>
        </dgm:presLayoutVars>
      </dgm:prSet>
      <dgm:spPr/>
    </dgm:pt>
    <dgm:pt modelId="{3653288B-BE87-B643-9B8F-14ACB04E5037}" type="pres">
      <dgm:prSet presAssocID="{5D169964-1FB2-A34B-A91E-97A01DC8FAEB}" presName="dummyMaxCanvas" presStyleCnt="0">
        <dgm:presLayoutVars/>
      </dgm:prSet>
      <dgm:spPr/>
    </dgm:pt>
    <dgm:pt modelId="{5513CC2D-EB5A-3048-9638-C33A371AEE20}" type="pres">
      <dgm:prSet presAssocID="{5D169964-1FB2-A34B-A91E-97A01DC8FAEB}" presName="FiveNodes_1" presStyleLbl="node1" presStyleIdx="0" presStyleCnt="5">
        <dgm:presLayoutVars>
          <dgm:bulletEnabled val="1"/>
        </dgm:presLayoutVars>
      </dgm:prSet>
      <dgm:spPr/>
    </dgm:pt>
    <dgm:pt modelId="{3E4D4093-EBA8-0E42-9811-91B99CCA3B4D}" type="pres">
      <dgm:prSet presAssocID="{5D169964-1FB2-A34B-A91E-97A01DC8FAEB}" presName="FiveNodes_2" presStyleLbl="node1" presStyleIdx="1" presStyleCnt="5">
        <dgm:presLayoutVars>
          <dgm:bulletEnabled val="1"/>
        </dgm:presLayoutVars>
      </dgm:prSet>
      <dgm:spPr/>
    </dgm:pt>
    <dgm:pt modelId="{C0F531CF-5D02-AB4B-B0C1-FD409176F465}" type="pres">
      <dgm:prSet presAssocID="{5D169964-1FB2-A34B-A91E-97A01DC8FAEB}" presName="FiveNodes_3" presStyleLbl="node1" presStyleIdx="2" presStyleCnt="5">
        <dgm:presLayoutVars>
          <dgm:bulletEnabled val="1"/>
        </dgm:presLayoutVars>
      </dgm:prSet>
      <dgm:spPr/>
    </dgm:pt>
    <dgm:pt modelId="{BA9B6356-9887-9845-86D4-6D94E49B830F}" type="pres">
      <dgm:prSet presAssocID="{5D169964-1FB2-A34B-A91E-97A01DC8FAEB}" presName="FiveNodes_4" presStyleLbl="node1" presStyleIdx="3" presStyleCnt="5">
        <dgm:presLayoutVars>
          <dgm:bulletEnabled val="1"/>
        </dgm:presLayoutVars>
      </dgm:prSet>
      <dgm:spPr/>
    </dgm:pt>
    <dgm:pt modelId="{6459B686-0720-324A-A591-8E0452EF49D8}" type="pres">
      <dgm:prSet presAssocID="{5D169964-1FB2-A34B-A91E-97A01DC8FAEB}" presName="FiveNodes_5" presStyleLbl="node1" presStyleIdx="4" presStyleCnt="5">
        <dgm:presLayoutVars>
          <dgm:bulletEnabled val="1"/>
        </dgm:presLayoutVars>
      </dgm:prSet>
      <dgm:spPr/>
    </dgm:pt>
    <dgm:pt modelId="{F87B3AEE-BA74-C245-9668-744A7D8CDFF2}" type="pres">
      <dgm:prSet presAssocID="{5D169964-1FB2-A34B-A91E-97A01DC8FAEB}" presName="FiveConn_1-2" presStyleLbl="fgAccFollowNode1" presStyleIdx="0" presStyleCnt="4">
        <dgm:presLayoutVars>
          <dgm:bulletEnabled val="1"/>
        </dgm:presLayoutVars>
      </dgm:prSet>
      <dgm:spPr/>
    </dgm:pt>
    <dgm:pt modelId="{160955FA-B920-7044-80DD-BAD11833F8E9}" type="pres">
      <dgm:prSet presAssocID="{5D169964-1FB2-A34B-A91E-97A01DC8FAEB}" presName="FiveConn_2-3" presStyleLbl="fgAccFollowNode1" presStyleIdx="1" presStyleCnt="4">
        <dgm:presLayoutVars>
          <dgm:bulletEnabled val="1"/>
        </dgm:presLayoutVars>
      </dgm:prSet>
      <dgm:spPr/>
    </dgm:pt>
    <dgm:pt modelId="{AB6CB0DD-6CEA-CB44-8AFB-AFEBDFA3FBD1}" type="pres">
      <dgm:prSet presAssocID="{5D169964-1FB2-A34B-A91E-97A01DC8FAEB}" presName="FiveConn_3-4" presStyleLbl="fgAccFollowNode1" presStyleIdx="2" presStyleCnt="4">
        <dgm:presLayoutVars>
          <dgm:bulletEnabled val="1"/>
        </dgm:presLayoutVars>
      </dgm:prSet>
      <dgm:spPr/>
    </dgm:pt>
    <dgm:pt modelId="{1EF7CF27-ECCF-7841-BD17-63781F4609D5}" type="pres">
      <dgm:prSet presAssocID="{5D169964-1FB2-A34B-A91E-97A01DC8FAEB}" presName="FiveConn_4-5" presStyleLbl="fgAccFollowNode1" presStyleIdx="3" presStyleCnt="4">
        <dgm:presLayoutVars>
          <dgm:bulletEnabled val="1"/>
        </dgm:presLayoutVars>
      </dgm:prSet>
      <dgm:spPr/>
    </dgm:pt>
    <dgm:pt modelId="{15C8936F-7DA2-214A-8BDB-6B83F06A534E}" type="pres">
      <dgm:prSet presAssocID="{5D169964-1FB2-A34B-A91E-97A01DC8FAEB}" presName="FiveNodes_1_text" presStyleLbl="node1" presStyleIdx="4" presStyleCnt="5">
        <dgm:presLayoutVars>
          <dgm:bulletEnabled val="1"/>
        </dgm:presLayoutVars>
      </dgm:prSet>
      <dgm:spPr/>
    </dgm:pt>
    <dgm:pt modelId="{B1970D6D-1B52-3641-8734-4F526F5704EB}" type="pres">
      <dgm:prSet presAssocID="{5D169964-1FB2-A34B-A91E-97A01DC8FAEB}" presName="FiveNodes_2_text" presStyleLbl="node1" presStyleIdx="4" presStyleCnt="5">
        <dgm:presLayoutVars>
          <dgm:bulletEnabled val="1"/>
        </dgm:presLayoutVars>
      </dgm:prSet>
      <dgm:spPr/>
    </dgm:pt>
    <dgm:pt modelId="{ECA4C246-E8C8-F54A-9FE2-B2A807D2DBFD}" type="pres">
      <dgm:prSet presAssocID="{5D169964-1FB2-A34B-A91E-97A01DC8FAEB}" presName="FiveNodes_3_text" presStyleLbl="node1" presStyleIdx="4" presStyleCnt="5">
        <dgm:presLayoutVars>
          <dgm:bulletEnabled val="1"/>
        </dgm:presLayoutVars>
      </dgm:prSet>
      <dgm:spPr/>
    </dgm:pt>
    <dgm:pt modelId="{8EDCE501-5CC7-624E-9FCB-4F6D7457F2F9}" type="pres">
      <dgm:prSet presAssocID="{5D169964-1FB2-A34B-A91E-97A01DC8FAEB}" presName="FiveNodes_4_text" presStyleLbl="node1" presStyleIdx="4" presStyleCnt="5">
        <dgm:presLayoutVars>
          <dgm:bulletEnabled val="1"/>
        </dgm:presLayoutVars>
      </dgm:prSet>
      <dgm:spPr/>
    </dgm:pt>
    <dgm:pt modelId="{0785B71D-ACB6-F946-BB78-A335D0B24ACB}" type="pres">
      <dgm:prSet presAssocID="{5D169964-1FB2-A34B-A91E-97A01DC8FAEB}" presName="FiveNodes_5_text" presStyleLbl="node1" presStyleIdx="4" presStyleCnt="5">
        <dgm:presLayoutVars>
          <dgm:bulletEnabled val="1"/>
        </dgm:presLayoutVars>
      </dgm:prSet>
      <dgm:spPr/>
    </dgm:pt>
  </dgm:ptLst>
  <dgm:cxnLst>
    <dgm:cxn modelId="{83993A0C-DCD9-CF43-8BFE-23C5117ADDFF}" type="presOf" srcId="{7C424214-211D-894F-989E-7C7205C975F1}" destId="{1EF7CF27-ECCF-7841-BD17-63781F4609D5}" srcOrd="0" destOrd="0" presId="urn:microsoft.com/office/officeart/2005/8/layout/vProcess5"/>
    <dgm:cxn modelId="{2AC65317-0A94-0B40-92B2-1FD181D25DB3}" type="presOf" srcId="{C4625B72-A9DA-294E-A04E-3E69026A45FE}" destId="{B1970D6D-1B52-3641-8734-4F526F5704EB}" srcOrd="1" destOrd="0" presId="urn:microsoft.com/office/officeart/2005/8/layout/vProcess5"/>
    <dgm:cxn modelId="{97BC0F1D-6F05-6447-9A0C-F2EF20266255}" type="presOf" srcId="{5D169964-1FB2-A34B-A91E-97A01DC8FAEB}" destId="{19D4AC51-A4EB-AB48-851F-9E05264A9B89}" srcOrd="0" destOrd="0" presId="urn:microsoft.com/office/officeart/2005/8/layout/vProcess5"/>
    <dgm:cxn modelId="{A86DD62D-F83D-6545-B07E-299DC1A534AE}" type="presOf" srcId="{233C18A0-C149-9247-96A7-845A3D75D50F}" destId="{160955FA-B920-7044-80DD-BAD11833F8E9}" srcOrd="0" destOrd="0" presId="urn:microsoft.com/office/officeart/2005/8/layout/vProcess5"/>
    <dgm:cxn modelId="{B300B732-EE3A-F549-8629-C2AEA16942B9}" type="presOf" srcId="{49A6C76F-4F0C-704F-A8E7-4B47CF8EF0BD}" destId="{15C8936F-7DA2-214A-8BDB-6B83F06A534E}" srcOrd="1" destOrd="0" presId="urn:microsoft.com/office/officeart/2005/8/layout/vProcess5"/>
    <dgm:cxn modelId="{22432A5D-8EC4-C949-9393-2320BC8B65FC}" srcId="{5D169964-1FB2-A34B-A91E-97A01DC8FAEB}" destId="{9C04050D-DA6E-544A-BBF4-C1DC1DF420D2}" srcOrd="4" destOrd="0" parTransId="{6BEE61DA-7449-934E-8BBC-D10BDC5C5065}" sibTransId="{CD10595B-27FB-364B-89DB-ECA1DDB6868D}"/>
    <dgm:cxn modelId="{B9008E5D-88EE-E74F-85BE-2A8929244719}" type="presOf" srcId="{B19C3A45-FA17-C84F-853D-CE7811E7BFFE}" destId="{ECA4C246-E8C8-F54A-9FE2-B2A807D2DBFD}" srcOrd="1" destOrd="0" presId="urn:microsoft.com/office/officeart/2005/8/layout/vProcess5"/>
    <dgm:cxn modelId="{0966875E-0368-A446-A3BC-56B56C14CE6B}" type="presOf" srcId="{99493096-3272-D346-8F60-E3215926310F}" destId="{8EDCE501-5CC7-624E-9FCB-4F6D7457F2F9}" srcOrd="1" destOrd="0" presId="urn:microsoft.com/office/officeart/2005/8/layout/vProcess5"/>
    <dgm:cxn modelId="{3DF34165-3FEE-CD4F-87CA-ABA772956CEC}" type="presOf" srcId="{E36216D3-14E8-EE43-86A1-8C9E10F8109B}" destId="{F87B3AEE-BA74-C245-9668-744A7D8CDFF2}" srcOrd="0" destOrd="0" presId="urn:microsoft.com/office/officeart/2005/8/layout/vProcess5"/>
    <dgm:cxn modelId="{D57A684B-2594-284F-8D43-DC8D62B11FFD}" srcId="{5D169964-1FB2-A34B-A91E-97A01DC8FAEB}" destId="{99493096-3272-D346-8F60-E3215926310F}" srcOrd="3" destOrd="0" parTransId="{DF0E6EFF-1A50-0241-8FC4-C738FF03D93F}" sibTransId="{7C424214-211D-894F-989E-7C7205C975F1}"/>
    <dgm:cxn modelId="{753F326D-9433-4D4A-B2BB-51E85A0B1C75}" srcId="{5D169964-1FB2-A34B-A91E-97A01DC8FAEB}" destId="{49A6C76F-4F0C-704F-A8E7-4B47CF8EF0BD}" srcOrd="0" destOrd="0" parTransId="{1726382F-1674-294D-90AB-D0ED3ADBCF86}" sibTransId="{E36216D3-14E8-EE43-86A1-8C9E10F8109B}"/>
    <dgm:cxn modelId="{960EF775-2362-2B49-BA9C-1A2A14B9B613}" type="presOf" srcId="{9C04050D-DA6E-544A-BBF4-C1DC1DF420D2}" destId="{0785B71D-ACB6-F946-BB78-A335D0B24ACB}" srcOrd="1" destOrd="0" presId="urn:microsoft.com/office/officeart/2005/8/layout/vProcess5"/>
    <dgm:cxn modelId="{60ED9088-3FEB-814F-BBC0-547FD47E4852}" type="presOf" srcId="{B19C3A45-FA17-C84F-853D-CE7811E7BFFE}" destId="{C0F531CF-5D02-AB4B-B0C1-FD409176F465}" srcOrd="0" destOrd="0" presId="urn:microsoft.com/office/officeart/2005/8/layout/vProcess5"/>
    <dgm:cxn modelId="{A35C8E91-2E40-0C45-B6B8-FB8990B58FB4}" type="presOf" srcId="{99493096-3272-D346-8F60-E3215926310F}" destId="{BA9B6356-9887-9845-86D4-6D94E49B830F}" srcOrd="0" destOrd="0" presId="urn:microsoft.com/office/officeart/2005/8/layout/vProcess5"/>
    <dgm:cxn modelId="{5687889C-D9FA-0845-A2EC-000AE569CBE3}" type="presOf" srcId="{C4625B72-A9DA-294E-A04E-3E69026A45FE}" destId="{3E4D4093-EBA8-0E42-9811-91B99CCA3B4D}" srcOrd="0" destOrd="0" presId="urn:microsoft.com/office/officeart/2005/8/layout/vProcess5"/>
    <dgm:cxn modelId="{623FC9AE-4CAF-BC43-97CA-D83896FFDCAC}" type="presOf" srcId="{9C04050D-DA6E-544A-BBF4-C1DC1DF420D2}" destId="{6459B686-0720-324A-A591-8E0452EF49D8}" srcOrd="0" destOrd="0" presId="urn:microsoft.com/office/officeart/2005/8/layout/vProcess5"/>
    <dgm:cxn modelId="{B77EF0D8-0F10-A64E-B73B-EC4973A0371F}" type="presOf" srcId="{EDEEF074-77E5-764A-8616-F4E2A4C9271F}" destId="{AB6CB0DD-6CEA-CB44-8AFB-AFEBDFA3FBD1}" srcOrd="0" destOrd="0" presId="urn:microsoft.com/office/officeart/2005/8/layout/vProcess5"/>
    <dgm:cxn modelId="{8D2A33D9-1F99-B84D-842F-AAFADFBD7EC6}" srcId="{5D169964-1FB2-A34B-A91E-97A01DC8FAEB}" destId="{C4625B72-A9DA-294E-A04E-3E69026A45FE}" srcOrd="1" destOrd="0" parTransId="{6AD9680F-A416-304E-90A9-E4A12E5EE33E}" sibTransId="{233C18A0-C149-9247-96A7-845A3D75D50F}"/>
    <dgm:cxn modelId="{F6AF97F3-F76A-0C4A-AB5A-D9291451AA97}" srcId="{5D169964-1FB2-A34B-A91E-97A01DC8FAEB}" destId="{B19C3A45-FA17-C84F-853D-CE7811E7BFFE}" srcOrd="2" destOrd="0" parTransId="{5A7CC8F6-996C-7541-9786-A1B05B5F75C0}" sibTransId="{EDEEF074-77E5-764A-8616-F4E2A4C9271F}"/>
    <dgm:cxn modelId="{F7D150F6-D0F5-7748-A2A1-C1DA727F6DA0}" type="presOf" srcId="{49A6C76F-4F0C-704F-A8E7-4B47CF8EF0BD}" destId="{5513CC2D-EB5A-3048-9638-C33A371AEE20}" srcOrd="0" destOrd="0" presId="urn:microsoft.com/office/officeart/2005/8/layout/vProcess5"/>
    <dgm:cxn modelId="{83627706-ABF3-6E4F-8B2D-5898E948D9BE}" type="presParOf" srcId="{19D4AC51-A4EB-AB48-851F-9E05264A9B89}" destId="{3653288B-BE87-B643-9B8F-14ACB04E5037}" srcOrd="0" destOrd="0" presId="urn:microsoft.com/office/officeart/2005/8/layout/vProcess5"/>
    <dgm:cxn modelId="{F3B3DC04-C337-6544-AA43-C9FE39A1F48B}" type="presParOf" srcId="{19D4AC51-A4EB-AB48-851F-9E05264A9B89}" destId="{5513CC2D-EB5A-3048-9638-C33A371AEE20}" srcOrd="1" destOrd="0" presId="urn:microsoft.com/office/officeart/2005/8/layout/vProcess5"/>
    <dgm:cxn modelId="{26EAC2D9-915F-D043-8641-052B8FD6ED92}" type="presParOf" srcId="{19D4AC51-A4EB-AB48-851F-9E05264A9B89}" destId="{3E4D4093-EBA8-0E42-9811-91B99CCA3B4D}" srcOrd="2" destOrd="0" presId="urn:microsoft.com/office/officeart/2005/8/layout/vProcess5"/>
    <dgm:cxn modelId="{41D5BE48-4568-B34D-B333-BBBDE1008646}" type="presParOf" srcId="{19D4AC51-A4EB-AB48-851F-9E05264A9B89}" destId="{C0F531CF-5D02-AB4B-B0C1-FD409176F465}" srcOrd="3" destOrd="0" presId="urn:microsoft.com/office/officeart/2005/8/layout/vProcess5"/>
    <dgm:cxn modelId="{BA646AB7-123D-224B-BB85-4B9B6291FFFC}" type="presParOf" srcId="{19D4AC51-A4EB-AB48-851F-9E05264A9B89}" destId="{BA9B6356-9887-9845-86D4-6D94E49B830F}" srcOrd="4" destOrd="0" presId="urn:microsoft.com/office/officeart/2005/8/layout/vProcess5"/>
    <dgm:cxn modelId="{8567443B-8A4F-3345-AB5B-B34832D53E43}" type="presParOf" srcId="{19D4AC51-A4EB-AB48-851F-9E05264A9B89}" destId="{6459B686-0720-324A-A591-8E0452EF49D8}" srcOrd="5" destOrd="0" presId="urn:microsoft.com/office/officeart/2005/8/layout/vProcess5"/>
    <dgm:cxn modelId="{085AEDBB-9AF9-064F-999D-11909A9EEB7E}" type="presParOf" srcId="{19D4AC51-A4EB-AB48-851F-9E05264A9B89}" destId="{F87B3AEE-BA74-C245-9668-744A7D8CDFF2}" srcOrd="6" destOrd="0" presId="urn:microsoft.com/office/officeart/2005/8/layout/vProcess5"/>
    <dgm:cxn modelId="{89BC875B-C7C7-EF40-8FA9-521CA95A791A}" type="presParOf" srcId="{19D4AC51-A4EB-AB48-851F-9E05264A9B89}" destId="{160955FA-B920-7044-80DD-BAD11833F8E9}" srcOrd="7" destOrd="0" presId="urn:microsoft.com/office/officeart/2005/8/layout/vProcess5"/>
    <dgm:cxn modelId="{9DAC48FB-1613-7E47-8D3A-795C466DC7F8}" type="presParOf" srcId="{19D4AC51-A4EB-AB48-851F-9E05264A9B89}" destId="{AB6CB0DD-6CEA-CB44-8AFB-AFEBDFA3FBD1}" srcOrd="8" destOrd="0" presId="urn:microsoft.com/office/officeart/2005/8/layout/vProcess5"/>
    <dgm:cxn modelId="{D3F7043C-F9A6-E34B-B724-E1850A46A515}" type="presParOf" srcId="{19D4AC51-A4EB-AB48-851F-9E05264A9B89}" destId="{1EF7CF27-ECCF-7841-BD17-63781F4609D5}" srcOrd="9" destOrd="0" presId="urn:microsoft.com/office/officeart/2005/8/layout/vProcess5"/>
    <dgm:cxn modelId="{3CEDFB3D-D97A-2541-ABD0-F57883208A3C}" type="presParOf" srcId="{19D4AC51-A4EB-AB48-851F-9E05264A9B89}" destId="{15C8936F-7DA2-214A-8BDB-6B83F06A534E}" srcOrd="10" destOrd="0" presId="urn:microsoft.com/office/officeart/2005/8/layout/vProcess5"/>
    <dgm:cxn modelId="{F9BB1B7C-8522-5346-84D0-A18350BA9A4F}" type="presParOf" srcId="{19D4AC51-A4EB-AB48-851F-9E05264A9B89}" destId="{B1970D6D-1B52-3641-8734-4F526F5704EB}" srcOrd="11" destOrd="0" presId="urn:microsoft.com/office/officeart/2005/8/layout/vProcess5"/>
    <dgm:cxn modelId="{43BB5816-2ED7-7D4C-AEEB-5DEE51E206A4}" type="presParOf" srcId="{19D4AC51-A4EB-AB48-851F-9E05264A9B89}" destId="{ECA4C246-E8C8-F54A-9FE2-B2A807D2DBFD}" srcOrd="12" destOrd="0" presId="urn:microsoft.com/office/officeart/2005/8/layout/vProcess5"/>
    <dgm:cxn modelId="{1D4C91BE-DA71-914D-9082-C8C2D64AFC29}" type="presParOf" srcId="{19D4AC51-A4EB-AB48-851F-9E05264A9B89}" destId="{8EDCE501-5CC7-624E-9FCB-4F6D7457F2F9}" srcOrd="13" destOrd="0" presId="urn:microsoft.com/office/officeart/2005/8/layout/vProcess5"/>
    <dgm:cxn modelId="{B04AE590-5463-5F42-B392-00A2ABE73DF0}" type="presParOf" srcId="{19D4AC51-A4EB-AB48-851F-9E05264A9B89}" destId="{0785B71D-ACB6-F946-BB78-A335D0B24AC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C42BD08F-39C9-4309-B22D-3E061AA4275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04A16D-6032-4934-B5CD-0FEE7F1B421D}">
      <dgm:prSet phldrT="[Text]"/>
      <dgm:spPr>
        <a:solidFill>
          <a:srgbClr val="0096D6"/>
        </a:solidFill>
      </dgm:spPr>
      <dgm: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Work backwards from a big milestone (e.g., launch date or material distribution)</a:t>
          </a:r>
        </a:p>
      </dgm:t>
    </dgm:pt>
    <dgm:pt modelId="{B575F848-AB3C-47A9-AE28-83932895C548}" type="parTrans" cxnId="{6D855812-CA53-4956-88AB-6B057969296C}">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6BF9CBFB-3E79-4E95-B5B7-0A2C83D748EE}" type="sibTrans" cxnId="{6D855812-CA53-4956-88AB-6B057969296C}">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C4173E62-4338-4D3D-AF80-30F0FFC3CDC1}">
      <dgm:prSet phldrT="[Text]"/>
      <dgm:spPr>
        <a:solidFill>
          <a:srgbClr val="0096D6"/>
        </a:solidFill>
      </dgm:spPr>
      <dgm: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Review and update throughout campaign</a:t>
          </a:r>
        </a:p>
      </dgm:t>
    </dgm:pt>
    <dgm:pt modelId="{1551247A-4311-4527-9DD1-0E35F1E634E4}" type="parTrans" cxnId="{9C1C6EE7-B5B3-49C6-A0C0-0F3C19448533}">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6FB52E73-7213-4D57-B5BC-A840806AEB11}" type="sibTrans" cxnId="{9C1C6EE7-B5B3-49C6-A0C0-0F3C19448533}">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B94A8752-0190-499F-8CFC-50EE8B3154F9}">
      <dgm:prSet phldrT="[Text]"/>
      <dgm:spPr>
        <a:solidFill>
          <a:srgbClr val="0096D6"/>
        </a:solidFill>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Consider how each activity is linked</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477A588A-A4A2-4738-ACA3-B851D8062B92}" type="parTrans" cxnId="{7485371A-90EB-4CCF-8AF4-EB3EA2CFF910}">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271F15EA-CC26-4A08-94A9-02D680A55974}" type="sibTrans" cxnId="{7485371A-90EB-4CCF-8AF4-EB3EA2CFF910}">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47E9DA25-50F8-47F2-9F1A-F072A4F43C58}">
      <dgm:prSet phldrT="[Text]"/>
      <dgm:spPr>
        <a:solidFill>
          <a:srgbClr val="0096D6"/>
        </a:solidFill>
      </dgm:spPr>
      <dgm: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Allow as much time as possible</a:t>
          </a:r>
        </a:p>
      </dgm:t>
    </dgm:pt>
    <dgm:pt modelId="{F2463DD7-C8B2-49B5-9B94-3D27C1993A5A}" type="parTrans" cxnId="{1B665A5C-6AA8-4B78-A262-C9F3E59179FB}">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E4FD4043-520B-470D-93CE-1DB07E565E4D}" type="sibTrans" cxnId="{1B665A5C-6AA8-4B78-A262-C9F3E59179FB}">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E9E552C9-D04F-437A-92A7-2C04BC01662D}">
      <dgm:prSet phldrT="[Text]"/>
      <dgm:spPr>
        <a:solidFill>
          <a:srgbClr val="0096D6"/>
        </a:solidFill>
      </dgm:spPr>
      <dgm: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Be aware of other events and news going on at the same time</a:t>
          </a:r>
        </a:p>
      </dgm:t>
    </dgm:pt>
    <dgm:pt modelId="{5FDB011C-4DEF-4044-BA0C-5BF56AB24637}" type="parTrans" cxnId="{0D44403C-10C1-41F5-9C14-D8BA8C00E5E3}">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FA0EAC84-6D51-4E0F-8FDD-BF773065A4CF}" type="sibTrans" cxnId="{0D44403C-10C1-41F5-9C14-D8BA8C00E5E3}">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55B90AB5-90D7-48D6-BC5A-EC49457DE041}" type="pres">
      <dgm:prSet presAssocID="{C42BD08F-39C9-4309-B22D-3E061AA42752}" presName="diagram" presStyleCnt="0">
        <dgm:presLayoutVars>
          <dgm:dir/>
          <dgm:resizeHandles val="exact"/>
        </dgm:presLayoutVars>
      </dgm:prSet>
      <dgm:spPr/>
    </dgm:pt>
    <dgm:pt modelId="{22185EC6-805F-4D28-ACBB-4471009DD33D}" type="pres">
      <dgm:prSet presAssocID="{9404A16D-6032-4934-B5CD-0FEE7F1B421D}" presName="node" presStyleLbl="node1" presStyleIdx="0" presStyleCnt="5">
        <dgm:presLayoutVars>
          <dgm:bulletEnabled val="1"/>
        </dgm:presLayoutVars>
      </dgm:prSet>
      <dgm:spPr/>
    </dgm:pt>
    <dgm:pt modelId="{A5115A11-6CDF-4628-AE9F-A33B5CF8D9F7}" type="pres">
      <dgm:prSet presAssocID="{6BF9CBFB-3E79-4E95-B5B7-0A2C83D748EE}" presName="sibTrans" presStyleCnt="0"/>
      <dgm:spPr/>
    </dgm:pt>
    <dgm:pt modelId="{4454FA73-D93F-4DDB-9FA4-0245993A8B39}" type="pres">
      <dgm:prSet presAssocID="{B94A8752-0190-499F-8CFC-50EE8B3154F9}" presName="node" presStyleLbl="node1" presStyleIdx="1" presStyleCnt="5" custLinFactX="-8288" custLinFactY="18251" custLinFactNeighborX="-100000" custLinFactNeighborY="100000">
        <dgm:presLayoutVars>
          <dgm:bulletEnabled val="1"/>
        </dgm:presLayoutVars>
      </dgm:prSet>
      <dgm:spPr/>
    </dgm:pt>
    <dgm:pt modelId="{37101A62-4E14-4AC9-9FF3-320284B3CE43}" type="pres">
      <dgm:prSet presAssocID="{271F15EA-CC26-4A08-94A9-02D680A55974}" presName="sibTrans" presStyleCnt="0"/>
      <dgm:spPr/>
    </dgm:pt>
    <dgm:pt modelId="{9A590C30-9A44-4146-87FB-333E0F38B356}" type="pres">
      <dgm:prSet presAssocID="{C4173E62-4338-4D3D-AF80-30F0FFC3CDC1}" presName="node" presStyleLbl="node1" presStyleIdx="2" presStyleCnt="5" custLinFactX="11456" custLinFactY="-11387" custLinFactNeighborX="100000" custLinFactNeighborY="-100000">
        <dgm:presLayoutVars>
          <dgm:bulletEnabled val="1"/>
        </dgm:presLayoutVars>
      </dgm:prSet>
      <dgm:spPr/>
    </dgm:pt>
    <dgm:pt modelId="{45AEE24B-4487-435D-8261-55AB506165C7}" type="pres">
      <dgm:prSet presAssocID="{6FB52E73-7213-4D57-B5BC-A840806AEB11}" presName="sibTrans" presStyleCnt="0"/>
      <dgm:spPr/>
    </dgm:pt>
    <dgm:pt modelId="{1D11121C-76B6-4C72-978D-FE781A25CEAA}" type="pres">
      <dgm:prSet presAssocID="{47E9DA25-50F8-47F2-9F1A-F072A4F43C58}" presName="node" presStyleLbl="node1" presStyleIdx="3" presStyleCnt="5">
        <dgm:presLayoutVars>
          <dgm:bulletEnabled val="1"/>
        </dgm:presLayoutVars>
      </dgm:prSet>
      <dgm:spPr/>
    </dgm:pt>
    <dgm:pt modelId="{2E0E5C47-E72C-408C-AE32-E27FB2464FDA}" type="pres">
      <dgm:prSet presAssocID="{E4FD4043-520B-470D-93CE-1DB07E565E4D}" presName="sibTrans" presStyleCnt="0"/>
      <dgm:spPr/>
    </dgm:pt>
    <dgm:pt modelId="{AF6F2FFB-C1CD-4D93-AB9D-C0977DE4C4EC}" type="pres">
      <dgm:prSet presAssocID="{E9E552C9-D04F-437A-92A7-2C04BC01662D}" presName="node" presStyleLbl="node1" presStyleIdx="4" presStyleCnt="5">
        <dgm:presLayoutVars>
          <dgm:bulletEnabled val="1"/>
        </dgm:presLayoutVars>
      </dgm:prSet>
      <dgm:spPr/>
    </dgm:pt>
  </dgm:ptLst>
  <dgm:cxnLst>
    <dgm:cxn modelId="{6D855812-CA53-4956-88AB-6B057969296C}" srcId="{C42BD08F-39C9-4309-B22D-3E061AA42752}" destId="{9404A16D-6032-4934-B5CD-0FEE7F1B421D}" srcOrd="0" destOrd="0" parTransId="{B575F848-AB3C-47A9-AE28-83932895C548}" sibTransId="{6BF9CBFB-3E79-4E95-B5B7-0A2C83D748EE}"/>
    <dgm:cxn modelId="{7485371A-90EB-4CCF-8AF4-EB3EA2CFF910}" srcId="{C42BD08F-39C9-4309-B22D-3E061AA42752}" destId="{B94A8752-0190-499F-8CFC-50EE8B3154F9}" srcOrd="1" destOrd="0" parTransId="{477A588A-A4A2-4738-ACA3-B851D8062B92}" sibTransId="{271F15EA-CC26-4A08-94A9-02D680A55974}"/>
    <dgm:cxn modelId="{5B26751F-D3F6-44B4-B194-3510D0D57B5B}" type="presOf" srcId="{E9E552C9-D04F-437A-92A7-2C04BC01662D}" destId="{AF6F2FFB-C1CD-4D93-AB9D-C0977DE4C4EC}" srcOrd="0" destOrd="0" presId="urn:microsoft.com/office/officeart/2005/8/layout/default"/>
    <dgm:cxn modelId="{0D44403C-10C1-41F5-9C14-D8BA8C00E5E3}" srcId="{C42BD08F-39C9-4309-B22D-3E061AA42752}" destId="{E9E552C9-D04F-437A-92A7-2C04BC01662D}" srcOrd="4" destOrd="0" parTransId="{5FDB011C-4DEF-4044-BA0C-5BF56AB24637}" sibTransId="{FA0EAC84-6D51-4E0F-8FDD-BF773065A4CF}"/>
    <dgm:cxn modelId="{0C90D040-D159-484D-BBFB-A07839D48FC0}" type="presOf" srcId="{9404A16D-6032-4934-B5CD-0FEE7F1B421D}" destId="{22185EC6-805F-4D28-ACBB-4471009DD33D}" srcOrd="0" destOrd="0" presId="urn:microsoft.com/office/officeart/2005/8/layout/default"/>
    <dgm:cxn modelId="{1B665A5C-6AA8-4B78-A262-C9F3E59179FB}" srcId="{C42BD08F-39C9-4309-B22D-3E061AA42752}" destId="{47E9DA25-50F8-47F2-9F1A-F072A4F43C58}" srcOrd="3" destOrd="0" parTransId="{F2463DD7-C8B2-49B5-9B94-3D27C1993A5A}" sibTransId="{E4FD4043-520B-470D-93CE-1DB07E565E4D}"/>
    <dgm:cxn modelId="{1FD1788E-A591-46A5-AFDB-A2EFB86A25F9}" type="presOf" srcId="{47E9DA25-50F8-47F2-9F1A-F072A4F43C58}" destId="{1D11121C-76B6-4C72-978D-FE781A25CEAA}" srcOrd="0" destOrd="0" presId="urn:microsoft.com/office/officeart/2005/8/layout/default"/>
    <dgm:cxn modelId="{71556FA4-957E-426B-8D95-1BA4017992BC}" type="presOf" srcId="{C42BD08F-39C9-4309-B22D-3E061AA42752}" destId="{55B90AB5-90D7-48D6-BC5A-EC49457DE041}" srcOrd="0" destOrd="0" presId="urn:microsoft.com/office/officeart/2005/8/layout/default"/>
    <dgm:cxn modelId="{DA2DFFD5-139D-4405-A2EF-74AE3408A0E9}" type="presOf" srcId="{B94A8752-0190-499F-8CFC-50EE8B3154F9}" destId="{4454FA73-D93F-4DDB-9FA4-0245993A8B39}" srcOrd="0" destOrd="0" presId="urn:microsoft.com/office/officeart/2005/8/layout/default"/>
    <dgm:cxn modelId="{1EC099E4-7E30-46AA-BE0A-9992D872981F}" type="presOf" srcId="{C4173E62-4338-4D3D-AF80-30F0FFC3CDC1}" destId="{9A590C30-9A44-4146-87FB-333E0F38B356}" srcOrd="0" destOrd="0" presId="urn:microsoft.com/office/officeart/2005/8/layout/default"/>
    <dgm:cxn modelId="{9C1C6EE7-B5B3-49C6-A0C0-0F3C19448533}" srcId="{C42BD08F-39C9-4309-B22D-3E061AA42752}" destId="{C4173E62-4338-4D3D-AF80-30F0FFC3CDC1}" srcOrd="2" destOrd="0" parTransId="{1551247A-4311-4527-9DD1-0E35F1E634E4}" sibTransId="{6FB52E73-7213-4D57-B5BC-A840806AEB11}"/>
    <dgm:cxn modelId="{5F296807-A82C-4001-B284-0D9AE9AD9728}" type="presParOf" srcId="{55B90AB5-90D7-48D6-BC5A-EC49457DE041}" destId="{22185EC6-805F-4D28-ACBB-4471009DD33D}" srcOrd="0" destOrd="0" presId="urn:microsoft.com/office/officeart/2005/8/layout/default"/>
    <dgm:cxn modelId="{8362F28C-BDB2-4EB6-B2D5-B6158E5F84DC}" type="presParOf" srcId="{55B90AB5-90D7-48D6-BC5A-EC49457DE041}" destId="{A5115A11-6CDF-4628-AE9F-A33B5CF8D9F7}" srcOrd="1" destOrd="0" presId="urn:microsoft.com/office/officeart/2005/8/layout/default"/>
    <dgm:cxn modelId="{46DA4BEA-2902-4999-98D8-E83D9DEC5075}" type="presParOf" srcId="{55B90AB5-90D7-48D6-BC5A-EC49457DE041}" destId="{4454FA73-D93F-4DDB-9FA4-0245993A8B39}" srcOrd="2" destOrd="0" presId="urn:microsoft.com/office/officeart/2005/8/layout/default"/>
    <dgm:cxn modelId="{CBC9A02B-C6B1-4D9E-A553-36DE0C7CC9D6}" type="presParOf" srcId="{55B90AB5-90D7-48D6-BC5A-EC49457DE041}" destId="{37101A62-4E14-4AC9-9FF3-320284B3CE43}" srcOrd="3" destOrd="0" presId="urn:microsoft.com/office/officeart/2005/8/layout/default"/>
    <dgm:cxn modelId="{3071DED2-8AE7-4C72-8264-4FB3C33E7FFF}" type="presParOf" srcId="{55B90AB5-90D7-48D6-BC5A-EC49457DE041}" destId="{9A590C30-9A44-4146-87FB-333E0F38B356}" srcOrd="4" destOrd="0" presId="urn:microsoft.com/office/officeart/2005/8/layout/default"/>
    <dgm:cxn modelId="{1BAF50C1-8B77-45B1-89B0-67CA60E3E561}" type="presParOf" srcId="{55B90AB5-90D7-48D6-BC5A-EC49457DE041}" destId="{45AEE24B-4487-435D-8261-55AB506165C7}" srcOrd="5" destOrd="0" presId="urn:microsoft.com/office/officeart/2005/8/layout/default"/>
    <dgm:cxn modelId="{2208F5D7-DD3B-44DC-903D-0EC12C29462C}" type="presParOf" srcId="{55B90AB5-90D7-48D6-BC5A-EC49457DE041}" destId="{1D11121C-76B6-4C72-978D-FE781A25CEAA}" srcOrd="6" destOrd="0" presId="urn:microsoft.com/office/officeart/2005/8/layout/default"/>
    <dgm:cxn modelId="{CB0194C6-2E94-4E04-899D-BC8EAB4D4FBC}" type="presParOf" srcId="{55B90AB5-90D7-48D6-BC5A-EC49457DE041}" destId="{2E0E5C47-E72C-408C-AE32-E27FB2464FDA}" srcOrd="7" destOrd="0" presId="urn:microsoft.com/office/officeart/2005/8/layout/default"/>
    <dgm:cxn modelId="{92061017-6262-430E-A9B6-BCE5B100F3DF}" type="presParOf" srcId="{55B90AB5-90D7-48D6-BC5A-EC49457DE041}" destId="{AF6F2FFB-C1CD-4D93-AB9D-C0977DE4C4E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C42BD08F-39C9-4309-B22D-3E061AA4275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04A16D-6032-4934-B5CD-0FEE7F1B421D}">
      <dgm:prSet phldrT="[Text]"/>
      <dgm:spPr>
        <a:solidFill>
          <a:srgbClr val="0096D6"/>
        </a:solidFill>
      </dgm:spPr>
      <dgm: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Secure timeline and list of activities</a:t>
          </a:r>
        </a:p>
      </dgm:t>
    </dgm:pt>
    <dgm:pt modelId="{B575F848-AB3C-47A9-AE28-83932895C548}" type="parTrans" cxnId="{6D855812-CA53-4956-88AB-6B057969296C}">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6BF9CBFB-3E79-4E95-B5B7-0A2C83D748EE}" type="sibTrans" cxnId="{6D855812-CA53-4956-88AB-6B057969296C}">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C4173E62-4338-4D3D-AF80-30F0FFC3CDC1}">
      <dgm:prSet phldrT="[Text]"/>
      <dgm:spPr>
        <a:solidFill>
          <a:srgbClr val="0096D6"/>
        </a:solidFill>
      </dgm:spPr>
      <dgm: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Leverage partnerships</a:t>
          </a:r>
        </a:p>
      </dgm:t>
    </dgm:pt>
    <dgm:pt modelId="{1551247A-4311-4527-9DD1-0E35F1E634E4}" type="parTrans" cxnId="{9C1C6EE7-B5B3-49C6-A0C0-0F3C19448533}">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6FB52E73-7213-4D57-B5BC-A840806AEB11}" type="sibTrans" cxnId="{9C1C6EE7-B5B3-49C6-A0C0-0F3C19448533}">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B94A8752-0190-499F-8CFC-50EE8B3154F9}">
      <dgm:prSet phldrT="[Text]"/>
      <dgm:spPr>
        <a:solidFill>
          <a:srgbClr val="0096D6"/>
        </a:solidFill>
      </dgm:spPr>
      <dgm: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Estimate budget</a:t>
          </a:r>
        </a:p>
      </dgm:t>
    </dgm:pt>
    <dgm:pt modelId="{477A588A-A4A2-4738-ACA3-B851D8062B92}" type="parTrans" cxnId="{7485371A-90EB-4CCF-8AF4-EB3EA2CFF910}">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271F15EA-CC26-4A08-94A9-02D680A55974}" type="sibTrans" cxnId="{7485371A-90EB-4CCF-8AF4-EB3EA2CFF910}">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47E9DA25-50F8-47F2-9F1A-F072A4F43C58}">
      <dgm:prSet phldrT="[Text]"/>
      <dgm:spPr>
        <a:solidFill>
          <a:srgbClr val="0096D6"/>
        </a:solidFill>
      </dgm:spPr>
      <dgm: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Leverage free and low-cost resources</a:t>
          </a:r>
        </a:p>
      </dgm:t>
    </dgm:pt>
    <dgm:pt modelId="{F2463DD7-C8B2-49B5-9B94-3D27C1993A5A}" type="parTrans" cxnId="{1B665A5C-6AA8-4B78-A262-C9F3E59179FB}">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E4FD4043-520B-470D-93CE-1DB07E565E4D}" type="sibTrans" cxnId="{1B665A5C-6AA8-4B78-A262-C9F3E59179FB}">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55B90AB5-90D7-48D6-BC5A-EC49457DE041}" type="pres">
      <dgm:prSet presAssocID="{C42BD08F-39C9-4309-B22D-3E061AA42752}" presName="diagram" presStyleCnt="0">
        <dgm:presLayoutVars>
          <dgm:dir/>
          <dgm:resizeHandles val="exact"/>
        </dgm:presLayoutVars>
      </dgm:prSet>
      <dgm:spPr/>
    </dgm:pt>
    <dgm:pt modelId="{22185EC6-805F-4D28-ACBB-4471009DD33D}" type="pres">
      <dgm:prSet presAssocID="{9404A16D-6032-4934-B5CD-0FEE7F1B421D}" presName="node" presStyleLbl="node1" presStyleIdx="0" presStyleCnt="4">
        <dgm:presLayoutVars>
          <dgm:bulletEnabled val="1"/>
        </dgm:presLayoutVars>
      </dgm:prSet>
      <dgm:spPr/>
    </dgm:pt>
    <dgm:pt modelId="{A5115A11-6CDF-4628-AE9F-A33B5CF8D9F7}" type="pres">
      <dgm:prSet presAssocID="{6BF9CBFB-3E79-4E95-B5B7-0A2C83D748EE}" presName="sibTrans" presStyleCnt="0"/>
      <dgm:spPr/>
    </dgm:pt>
    <dgm:pt modelId="{4454FA73-D93F-4DDB-9FA4-0245993A8B39}" type="pres">
      <dgm:prSet presAssocID="{B94A8752-0190-499F-8CFC-50EE8B3154F9}" presName="node" presStyleLbl="node1" presStyleIdx="1" presStyleCnt="4">
        <dgm:presLayoutVars>
          <dgm:bulletEnabled val="1"/>
        </dgm:presLayoutVars>
      </dgm:prSet>
      <dgm:spPr/>
    </dgm:pt>
    <dgm:pt modelId="{37101A62-4E14-4AC9-9FF3-320284B3CE43}" type="pres">
      <dgm:prSet presAssocID="{271F15EA-CC26-4A08-94A9-02D680A55974}" presName="sibTrans" presStyleCnt="0"/>
      <dgm:spPr/>
    </dgm:pt>
    <dgm:pt modelId="{9A590C30-9A44-4146-87FB-333E0F38B356}" type="pres">
      <dgm:prSet presAssocID="{C4173E62-4338-4D3D-AF80-30F0FFC3CDC1}" presName="node" presStyleLbl="node1" presStyleIdx="2" presStyleCnt="4">
        <dgm:presLayoutVars>
          <dgm:bulletEnabled val="1"/>
        </dgm:presLayoutVars>
      </dgm:prSet>
      <dgm:spPr/>
    </dgm:pt>
    <dgm:pt modelId="{45AEE24B-4487-435D-8261-55AB506165C7}" type="pres">
      <dgm:prSet presAssocID="{6FB52E73-7213-4D57-B5BC-A840806AEB11}" presName="sibTrans" presStyleCnt="0"/>
      <dgm:spPr/>
    </dgm:pt>
    <dgm:pt modelId="{1D11121C-76B6-4C72-978D-FE781A25CEAA}" type="pres">
      <dgm:prSet presAssocID="{47E9DA25-50F8-47F2-9F1A-F072A4F43C58}" presName="node" presStyleLbl="node1" presStyleIdx="3" presStyleCnt="4">
        <dgm:presLayoutVars>
          <dgm:bulletEnabled val="1"/>
        </dgm:presLayoutVars>
      </dgm:prSet>
      <dgm:spPr/>
    </dgm:pt>
  </dgm:ptLst>
  <dgm:cxnLst>
    <dgm:cxn modelId="{87F9BA02-8316-44C4-93A7-C3861B061149}" type="presOf" srcId="{9404A16D-6032-4934-B5CD-0FEE7F1B421D}" destId="{22185EC6-805F-4D28-ACBB-4471009DD33D}" srcOrd="0" destOrd="0" presId="urn:microsoft.com/office/officeart/2005/8/layout/default"/>
    <dgm:cxn modelId="{6D855812-CA53-4956-88AB-6B057969296C}" srcId="{C42BD08F-39C9-4309-B22D-3E061AA42752}" destId="{9404A16D-6032-4934-B5CD-0FEE7F1B421D}" srcOrd="0" destOrd="0" parTransId="{B575F848-AB3C-47A9-AE28-83932895C548}" sibTransId="{6BF9CBFB-3E79-4E95-B5B7-0A2C83D748EE}"/>
    <dgm:cxn modelId="{7485371A-90EB-4CCF-8AF4-EB3EA2CFF910}" srcId="{C42BD08F-39C9-4309-B22D-3E061AA42752}" destId="{B94A8752-0190-499F-8CFC-50EE8B3154F9}" srcOrd="1" destOrd="0" parTransId="{477A588A-A4A2-4738-ACA3-B851D8062B92}" sibTransId="{271F15EA-CC26-4A08-94A9-02D680A55974}"/>
    <dgm:cxn modelId="{6886B027-CECC-40F2-9611-10F66CAD18C9}" type="presOf" srcId="{47E9DA25-50F8-47F2-9F1A-F072A4F43C58}" destId="{1D11121C-76B6-4C72-978D-FE781A25CEAA}" srcOrd="0" destOrd="0" presId="urn:microsoft.com/office/officeart/2005/8/layout/default"/>
    <dgm:cxn modelId="{1B665A5C-6AA8-4B78-A262-C9F3E59179FB}" srcId="{C42BD08F-39C9-4309-B22D-3E061AA42752}" destId="{47E9DA25-50F8-47F2-9F1A-F072A4F43C58}" srcOrd="3" destOrd="0" parTransId="{F2463DD7-C8B2-49B5-9B94-3D27C1993A5A}" sibTransId="{E4FD4043-520B-470D-93CE-1DB07E565E4D}"/>
    <dgm:cxn modelId="{FE725664-A6C5-43C9-8C43-F68CB9156D7F}" type="presOf" srcId="{B94A8752-0190-499F-8CFC-50EE8B3154F9}" destId="{4454FA73-D93F-4DDB-9FA4-0245993A8B39}" srcOrd="0" destOrd="0" presId="urn:microsoft.com/office/officeart/2005/8/layout/default"/>
    <dgm:cxn modelId="{BC0B6C7B-097D-44D5-A26A-EE59608D8DC5}" type="presOf" srcId="{C42BD08F-39C9-4309-B22D-3E061AA42752}" destId="{55B90AB5-90D7-48D6-BC5A-EC49457DE041}" srcOrd="0" destOrd="0" presId="urn:microsoft.com/office/officeart/2005/8/layout/default"/>
    <dgm:cxn modelId="{5EE3CFB4-775F-4B03-A748-F081ECABB652}" type="presOf" srcId="{C4173E62-4338-4D3D-AF80-30F0FFC3CDC1}" destId="{9A590C30-9A44-4146-87FB-333E0F38B356}" srcOrd="0" destOrd="0" presId="urn:microsoft.com/office/officeart/2005/8/layout/default"/>
    <dgm:cxn modelId="{9C1C6EE7-B5B3-49C6-A0C0-0F3C19448533}" srcId="{C42BD08F-39C9-4309-B22D-3E061AA42752}" destId="{C4173E62-4338-4D3D-AF80-30F0FFC3CDC1}" srcOrd="2" destOrd="0" parTransId="{1551247A-4311-4527-9DD1-0E35F1E634E4}" sibTransId="{6FB52E73-7213-4D57-B5BC-A840806AEB11}"/>
    <dgm:cxn modelId="{44C6553B-37B7-4E78-8EAB-6B3DA88D361A}" type="presParOf" srcId="{55B90AB5-90D7-48D6-BC5A-EC49457DE041}" destId="{22185EC6-805F-4D28-ACBB-4471009DD33D}" srcOrd="0" destOrd="0" presId="urn:microsoft.com/office/officeart/2005/8/layout/default"/>
    <dgm:cxn modelId="{8D67470A-1BDD-4399-9734-B2B79AB27CEC}" type="presParOf" srcId="{55B90AB5-90D7-48D6-BC5A-EC49457DE041}" destId="{A5115A11-6CDF-4628-AE9F-A33B5CF8D9F7}" srcOrd="1" destOrd="0" presId="urn:microsoft.com/office/officeart/2005/8/layout/default"/>
    <dgm:cxn modelId="{5ED2C3CC-AF63-45B2-A4D6-015EA88445F6}" type="presParOf" srcId="{55B90AB5-90D7-48D6-BC5A-EC49457DE041}" destId="{4454FA73-D93F-4DDB-9FA4-0245993A8B39}" srcOrd="2" destOrd="0" presId="urn:microsoft.com/office/officeart/2005/8/layout/default"/>
    <dgm:cxn modelId="{ECFDA5EE-4F07-4470-8064-6F6A0C8F1FD9}" type="presParOf" srcId="{55B90AB5-90D7-48D6-BC5A-EC49457DE041}" destId="{37101A62-4E14-4AC9-9FF3-320284B3CE43}" srcOrd="3" destOrd="0" presId="urn:microsoft.com/office/officeart/2005/8/layout/default"/>
    <dgm:cxn modelId="{4DE6DD92-FA0A-4673-B9AA-E9CABEE5F0A9}" type="presParOf" srcId="{55B90AB5-90D7-48D6-BC5A-EC49457DE041}" destId="{9A590C30-9A44-4146-87FB-333E0F38B356}" srcOrd="4" destOrd="0" presId="urn:microsoft.com/office/officeart/2005/8/layout/default"/>
    <dgm:cxn modelId="{FD15E1DC-2B8D-4B69-B5D9-B837FD783972}" type="presParOf" srcId="{55B90AB5-90D7-48D6-BC5A-EC49457DE041}" destId="{45AEE24B-4487-435D-8261-55AB506165C7}" srcOrd="5" destOrd="0" presId="urn:microsoft.com/office/officeart/2005/8/layout/default"/>
    <dgm:cxn modelId="{9FD7D099-7C0A-40A2-92EB-03E51A41AAF8}" type="presParOf" srcId="{55B90AB5-90D7-48D6-BC5A-EC49457DE041}" destId="{1D11121C-76B6-4C72-978D-FE781A25CEA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9BB06B8B-6F8F-1940-BAD1-C662372D184F}"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1018B703-7A30-BD43-9358-226848885FAB}">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Implementation</a:t>
          </a:r>
        </a:p>
      </dgm:t>
    </dgm:pt>
    <dgm:pt modelId="{5ACB7F20-7AFD-9341-A865-3A96F7B004DD}" type="parTrans" cxnId="{C61B52DB-3A61-6946-9D35-EFC5AAD26284}">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0796B3CF-649F-1241-B2DD-A9466AE333AC}" type="sibTrans" cxnId="{C61B52DB-3A61-6946-9D35-EFC5AAD26284}">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5503B82A-E0B9-B74C-B4F6-F2E366AE6ADF}">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Campaign activities (What)</a:t>
          </a:r>
        </a:p>
      </dgm:t>
    </dgm:pt>
    <dgm:pt modelId="{98BF9FB9-1B21-9C42-A525-548F73023E27}" type="parTrans" cxnId="{17AAE88A-F306-7E47-9F75-8490AEF0AE1E}">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0CF7E015-8525-274D-BE7A-619418226E75}" type="sibTrans" cxnId="{17AAE88A-F306-7E47-9F75-8490AEF0AE1E}">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AFE25B22-DF06-1F43-A994-BDCA368B441F}">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Who is responsible (Who)</a:t>
          </a:r>
        </a:p>
      </dgm:t>
    </dgm:pt>
    <dgm:pt modelId="{884507F6-F05D-6B4E-9126-21D397D26B00}" type="parTrans" cxnId="{42367F83-367C-0A42-A21B-F85E07203ADA}">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CCBA6469-4771-1745-B79B-5A51E3ACE8B1}" type="sibTrans" cxnId="{42367F83-367C-0A42-A21B-F85E07203ADA}">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71298532-D503-CE49-8B55-15D7E4A1165E}">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Timeline (When)</a:t>
          </a:r>
        </a:p>
      </dgm:t>
    </dgm:pt>
    <dgm:pt modelId="{7B16DA4B-434E-CC4A-9992-8E2AF0B3FD29}" type="parTrans" cxnId="{746DED0F-EDB8-B547-9530-3199B1AFCDEB}">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91D8C990-1385-7C45-BD97-2C372A04DB67}" type="sibTrans" cxnId="{746DED0F-EDB8-B547-9530-3199B1AFCDEB}">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7DEDEA7D-C376-4741-A03A-0AE97FDE5D2A}">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Budget (How much)</a:t>
          </a:r>
        </a:p>
      </dgm:t>
    </dgm:pt>
    <dgm:pt modelId="{0E658A19-D66B-E84C-9CB5-8F5612483E22}" type="parTrans" cxnId="{7E60194A-F694-5D49-A351-4596E801BF51}">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7206FCB4-6830-E14B-8074-2B1F4AA947FE}" type="sibTrans" cxnId="{7E60194A-F694-5D49-A351-4596E801BF51}">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D00244D8-BB3E-F44A-B21C-ABA93E43C4E3}" type="pres">
      <dgm:prSet presAssocID="{9BB06B8B-6F8F-1940-BAD1-C662372D184F}" presName="cycle" presStyleCnt="0">
        <dgm:presLayoutVars>
          <dgm:chMax val="1"/>
          <dgm:dir/>
          <dgm:animLvl val="ctr"/>
          <dgm:resizeHandles val="exact"/>
        </dgm:presLayoutVars>
      </dgm:prSet>
      <dgm:spPr/>
    </dgm:pt>
    <dgm:pt modelId="{5C85E2C6-47D6-FE4B-A25C-A083F31A5EA0}" type="pres">
      <dgm:prSet presAssocID="{1018B703-7A30-BD43-9358-226848885FAB}" presName="centerShape" presStyleLbl="node0" presStyleIdx="0" presStyleCnt="1" custScaleX="128825"/>
      <dgm:spPr/>
    </dgm:pt>
    <dgm:pt modelId="{ECE6828B-4C9F-254D-8A05-9C143B5C6BC7}" type="pres">
      <dgm:prSet presAssocID="{98BF9FB9-1B21-9C42-A525-548F73023E27}" presName="parTrans" presStyleLbl="bgSibTrans2D1" presStyleIdx="0" presStyleCnt="4"/>
      <dgm:spPr/>
    </dgm:pt>
    <dgm:pt modelId="{36E4C430-7F85-454A-8CB3-F490E1D2EBC8}" type="pres">
      <dgm:prSet presAssocID="{5503B82A-E0B9-B74C-B4F6-F2E366AE6ADF}" presName="node" presStyleLbl="node1" presStyleIdx="0" presStyleCnt="4">
        <dgm:presLayoutVars>
          <dgm:bulletEnabled val="1"/>
        </dgm:presLayoutVars>
      </dgm:prSet>
      <dgm:spPr/>
    </dgm:pt>
    <dgm:pt modelId="{1508082A-A9E1-764D-8F83-A3D5FCF24749}" type="pres">
      <dgm:prSet presAssocID="{884507F6-F05D-6B4E-9126-21D397D26B00}" presName="parTrans" presStyleLbl="bgSibTrans2D1" presStyleIdx="1" presStyleCnt="4"/>
      <dgm:spPr/>
    </dgm:pt>
    <dgm:pt modelId="{FFC2E408-1D92-724D-9862-216B449DCE14}" type="pres">
      <dgm:prSet presAssocID="{AFE25B22-DF06-1F43-A994-BDCA368B441F}" presName="node" presStyleLbl="node1" presStyleIdx="1" presStyleCnt="4">
        <dgm:presLayoutVars>
          <dgm:bulletEnabled val="1"/>
        </dgm:presLayoutVars>
      </dgm:prSet>
      <dgm:spPr/>
    </dgm:pt>
    <dgm:pt modelId="{78C59A49-7946-3B4D-B65E-3FC4A15C3A77}" type="pres">
      <dgm:prSet presAssocID="{7B16DA4B-434E-CC4A-9992-8E2AF0B3FD29}" presName="parTrans" presStyleLbl="bgSibTrans2D1" presStyleIdx="2" presStyleCnt="4"/>
      <dgm:spPr/>
    </dgm:pt>
    <dgm:pt modelId="{E3DE6CBD-9286-F84E-99F3-311EF6368998}" type="pres">
      <dgm:prSet presAssocID="{71298532-D503-CE49-8B55-15D7E4A1165E}" presName="node" presStyleLbl="node1" presStyleIdx="2" presStyleCnt="4">
        <dgm:presLayoutVars>
          <dgm:bulletEnabled val="1"/>
        </dgm:presLayoutVars>
      </dgm:prSet>
      <dgm:spPr/>
    </dgm:pt>
    <dgm:pt modelId="{37A82767-CDB6-EA4B-93BA-83C45EEF609A}" type="pres">
      <dgm:prSet presAssocID="{0E658A19-D66B-E84C-9CB5-8F5612483E22}" presName="parTrans" presStyleLbl="bgSibTrans2D1" presStyleIdx="3" presStyleCnt="4"/>
      <dgm:spPr/>
    </dgm:pt>
    <dgm:pt modelId="{2196AEB3-242D-8E45-883A-A356FACAD032}" type="pres">
      <dgm:prSet presAssocID="{7DEDEA7D-C376-4741-A03A-0AE97FDE5D2A}" presName="node" presStyleLbl="node1" presStyleIdx="3" presStyleCnt="4">
        <dgm:presLayoutVars>
          <dgm:bulletEnabled val="1"/>
        </dgm:presLayoutVars>
      </dgm:prSet>
      <dgm:spPr/>
    </dgm:pt>
  </dgm:ptLst>
  <dgm:cxnLst>
    <dgm:cxn modelId="{746DED0F-EDB8-B547-9530-3199B1AFCDEB}" srcId="{1018B703-7A30-BD43-9358-226848885FAB}" destId="{71298532-D503-CE49-8B55-15D7E4A1165E}" srcOrd="2" destOrd="0" parTransId="{7B16DA4B-434E-CC4A-9992-8E2AF0B3FD29}" sibTransId="{91D8C990-1385-7C45-BD97-2C372A04DB67}"/>
    <dgm:cxn modelId="{01A04C32-710D-43F3-9B21-72862A3EB7BB}" type="presOf" srcId="{884507F6-F05D-6B4E-9126-21D397D26B00}" destId="{1508082A-A9E1-764D-8F83-A3D5FCF24749}" srcOrd="0" destOrd="0" presId="urn:microsoft.com/office/officeart/2005/8/layout/radial4"/>
    <dgm:cxn modelId="{9F846939-2C10-4E41-B542-D0B090D7DED1}" type="presOf" srcId="{0E658A19-D66B-E84C-9CB5-8F5612483E22}" destId="{37A82767-CDB6-EA4B-93BA-83C45EEF609A}" srcOrd="0" destOrd="0" presId="urn:microsoft.com/office/officeart/2005/8/layout/radial4"/>
    <dgm:cxn modelId="{48E57064-1AC5-48A6-B498-922CBBB3EC73}" type="presOf" srcId="{1018B703-7A30-BD43-9358-226848885FAB}" destId="{5C85E2C6-47D6-FE4B-A25C-A083F31A5EA0}" srcOrd="0" destOrd="0" presId="urn:microsoft.com/office/officeart/2005/8/layout/radial4"/>
    <dgm:cxn modelId="{7E60194A-F694-5D49-A351-4596E801BF51}" srcId="{1018B703-7A30-BD43-9358-226848885FAB}" destId="{7DEDEA7D-C376-4741-A03A-0AE97FDE5D2A}" srcOrd="3" destOrd="0" parTransId="{0E658A19-D66B-E84C-9CB5-8F5612483E22}" sibTransId="{7206FCB4-6830-E14B-8074-2B1F4AA947FE}"/>
    <dgm:cxn modelId="{AC8BF656-68EB-4BAD-A244-66CF853F6064}" type="presOf" srcId="{98BF9FB9-1B21-9C42-A525-548F73023E27}" destId="{ECE6828B-4C9F-254D-8A05-9C143B5C6BC7}" srcOrd="0" destOrd="0" presId="urn:microsoft.com/office/officeart/2005/8/layout/radial4"/>
    <dgm:cxn modelId="{92904381-DABF-4BCF-A8F7-E707EDF9B025}" type="presOf" srcId="{7DEDEA7D-C376-4741-A03A-0AE97FDE5D2A}" destId="{2196AEB3-242D-8E45-883A-A356FACAD032}" srcOrd="0" destOrd="0" presId="urn:microsoft.com/office/officeart/2005/8/layout/radial4"/>
    <dgm:cxn modelId="{42367F83-367C-0A42-A21B-F85E07203ADA}" srcId="{1018B703-7A30-BD43-9358-226848885FAB}" destId="{AFE25B22-DF06-1F43-A994-BDCA368B441F}" srcOrd="1" destOrd="0" parTransId="{884507F6-F05D-6B4E-9126-21D397D26B00}" sibTransId="{CCBA6469-4771-1745-B79B-5A51E3ACE8B1}"/>
    <dgm:cxn modelId="{17AAE88A-F306-7E47-9F75-8490AEF0AE1E}" srcId="{1018B703-7A30-BD43-9358-226848885FAB}" destId="{5503B82A-E0B9-B74C-B4F6-F2E366AE6ADF}" srcOrd="0" destOrd="0" parTransId="{98BF9FB9-1B21-9C42-A525-548F73023E27}" sibTransId="{0CF7E015-8525-274D-BE7A-619418226E75}"/>
    <dgm:cxn modelId="{F334C996-A2F2-48FC-AEF5-B2932221C77B}" type="presOf" srcId="{5503B82A-E0B9-B74C-B4F6-F2E366AE6ADF}" destId="{36E4C430-7F85-454A-8CB3-F490E1D2EBC8}" srcOrd="0" destOrd="0" presId="urn:microsoft.com/office/officeart/2005/8/layout/radial4"/>
    <dgm:cxn modelId="{85281CA2-3014-45A9-8A05-27334B0E3983}" type="presOf" srcId="{9BB06B8B-6F8F-1940-BAD1-C662372D184F}" destId="{D00244D8-BB3E-F44A-B21C-ABA93E43C4E3}" srcOrd="0" destOrd="0" presId="urn:microsoft.com/office/officeart/2005/8/layout/radial4"/>
    <dgm:cxn modelId="{6FC5A5B0-0E94-49D0-8619-A8D566F3776B}" type="presOf" srcId="{71298532-D503-CE49-8B55-15D7E4A1165E}" destId="{E3DE6CBD-9286-F84E-99F3-311EF6368998}" srcOrd="0" destOrd="0" presId="urn:microsoft.com/office/officeart/2005/8/layout/radial4"/>
    <dgm:cxn modelId="{BF5DF4C3-6E43-4E6C-A865-54F8E5E87869}" type="presOf" srcId="{7B16DA4B-434E-CC4A-9992-8E2AF0B3FD29}" destId="{78C59A49-7946-3B4D-B65E-3FC4A15C3A77}" srcOrd="0" destOrd="0" presId="urn:microsoft.com/office/officeart/2005/8/layout/radial4"/>
    <dgm:cxn modelId="{C61B52DB-3A61-6946-9D35-EFC5AAD26284}" srcId="{9BB06B8B-6F8F-1940-BAD1-C662372D184F}" destId="{1018B703-7A30-BD43-9358-226848885FAB}" srcOrd="0" destOrd="0" parTransId="{5ACB7F20-7AFD-9341-A865-3A96F7B004DD}" sibTransId="{0796B3CF-649F-1241-B2DD-A9466AE333AC}"/>
    <dgm:cxn modelId="{7AB1FCE4-11C1-426C-B1AB-12968AAED0B1}" type="presOf" srcId="{AFE25B22-DF06-1F43-A994-BDCA368B441F}" destId="{FFC2E408-1D92-724D-9862-216B449DCE14}" srcOrd="0" destOrd="0" presId="urn:microsoft.com/office/officeart/2005/8/layout/radial4"/>
    <dgm:cxn modelId="{9E90B554-53FC-4F38-BF44-133F69737B41}" type="presParOf" srcId="{D00244D8-BB3E-F44A-B21C-ABA93E43C4E3}" destId="{5C85E2C6-47D6-FE4B-A25C-A083F31A5EA0}" srcOrd="0" destOrd="0" presId="urn:microsoft.com/office/officeart/2005/8/layout/radial4"/>
    <dgm:cxn modelId="{BAD66D94-10E3-470A-9713-D45BC10CDC6C}" type="presParOf" srcId="{D00244D8-BB3E-F44A-B21C-ABA93E43C4E3}" destId="{ECE6828B-4C9F-254D-8A05-9C143B5C6BC7}" srcOrd="1" destOrd="0" presId="urn:microsoft.com/office/officeart/2005/8/layout/radial4"/>
    <dgm:cxn modelId="{FBBAA0DD-C614-4EAC-BC20-C263D36C211A}" type="presParOf" srcId="{D00244D8-BB3E-F44A-B21C-ABA93E43C4E3}" destId="{36E4C430-7F85-454A-8CB3-F490E1D2EBC8}" srcOrd="2" destOrd="0" presId="urn:microsoft.com/office/officeart/2005/8/layout/radial4"/>
    <dgm:cxn modelId="{880DA502-BDB1-4426-8DA9-AC6676753728}" type="presParOf" srcId="{D00244D8-BB3E-F44A-B21C-ABA93E43C4E3}" destId="{1508082A-A9E1-764D-8F83-A3D5FCF24749}" srcOrd="3" destOrd="0" presId="urn:microsoft.com/office/officeart/2005/8/layout/radial4"/>
    <dgm:cxn modelId="{15B38956-3394-4462-8641-8C50D7D6AA84}" type="presParOf" srcId="{D00244D8-BB3E-F44A-B21C-ABA93E43C4E3}" destId="{FFC2E408-1D92-724D-9862-216B449DCE14}" srcOrd="4" destOrd="0" presId="urn:microsoft.com/office/officeart/2005/8/layout/radial4"/>
    <dgm:cxn modelId="{358C9BBA-8C30-4597-8888-C3A87A6508B7}" type="presParOf" srcId="{D00244D8-BB3E-F44A-B21C-ABA93E43C4E3}" destId="{78C59A49-7946-3B4D-B65E-3FC4A15C3A77}" srcOrd="5" destOrd="0" presId="urn:microsoft.com/office/officeart/2005/8/layout/radial4"/>
    <dgm:cxn modelId="{1B62BD9C-E3E3-4CCA-A5D9-A27B650FE134}" type="presParOf" srcId="{D00244D8-BB3E-F44A-B21C-ABA93E43C4E3}" destId="{E3DE6CBD-9286-F84E-99F3-311EF6368998}" srcOrd="6" destOrd="0" presId="urn:microsoft.com/office/officeart/2005/8/layout/radial4"/>
    <dgm:cxn modelId="{DC1D804F-C7E8-4F48-9872-BC607FE797B0}" type="presParOf" srcId="{D00244D8-BB3E-F44A-B21C-ABA93E43C4E3}" destId="{37A82767-CDB6-EA4B-93BA-83C45EEF609A}" srcOrd="7" destOrd="0" presId="urn:microsoft.com/office/officeart/2005/8/layout/radial4"/>
    <dgm:cxn modelId="{FD42E490-CF47-4FA7-8CB1-1A627B1EA2E0}" type="presParOf" srcId="{D00244D8-BB3E-F44A-B21C-ABA93E43C4E3}" destId="{2196AEB3-242D-8E45-883A-A356FACAD032}"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A013D2-95B4-43A7-B90E-56052EC12EE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7885E07-D30E-410E-9A0E-B73B46822C98}">
      <dgm:prSet phldrT="[Text]"/>
      <dgm:spPr>
        <a:solidFill>
          <a:srgbClr val="0096D6"/>
        </a:solidFill>
        <a:ln>
          <a:solidFill>
            <a:srgbClr val="0096D6"/>
          </a:solidFill>
        </a:ln>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Paid Media</a:t>
          </a:r>
        </a:p>
      </dgm:t>
    </dgm:pt>
    <dgm:pt modelId="{4920182D-B34E-4612-A419-F86786058B0E}" type="parTrans" cxnId="{91BD051A-18F9-42A9-ABFC-68FAB48924DE}">
      <dgm:prSet/>
      <dgm:spPr/>
      <dgm:t>
        <a:bodyPr/>
        <a:lstStyle/>
        <a:p>
          <a:endParaRPr lang="en-US"/>
        </a:p>
      </dgm:t>
    </dgm:pt>
    <dgm:pt modelId="{E8AD92BA-EDB4-4C1C-9F48-4D70E6FDD587}" type="sibTrans" cxnId="{91BD051A-18F9-42A9-ABFC-68FAB48924DE}">
      <dgm:prSet/>
      <dgm:spPr/>
      <dgm:t>
        <a:bodyPr/>
        <a:lstStyle/>
        <a:p>
          <a:endParaRPr lang="en-US"/>
        </a:p>
      </dgm:t>
    </dgm:pt>
    <dgm:pt modelId="{906F5ACC-0584-429B-83B3-536569701DC7}">
      <dgm:prSet phldrT="[Text]" custT="1"/>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Measures of audience or exposure</a:t>
          </a:r>
        </a:p>
      </dgm:t>
    </dgm:pt>
    <dgm:pt modelId="{676540B7-F27C-4B46-960E-A9A7BA0D931F}" type="parTrans" cxnId="{35465A81-8DDB-41CA-91B2-05D310F86765}">
      <dgm:prSet/>
      <dgm:spPr/>
      <dgm:t>
        <a:bodyPr/>
        <a:lstStyle/>
        <a:p>
          <a:endParaRPr lang="en-US"/>
        </a:p>
      </dgm:t>
    </dgm:pt>
    <dgm:pt modelId="{04E420B3-B8AF-4D05-9335-F950CA7447C4}" type="sibTrans" cxnId="{35465A81-8DDB-41CA-91B2-05D310F86765}">
      <dgm:prSet/>
      <dgm:spPr/>
      <dgm:t>
        <a:bodyPr/>
        <a:lstStyle/>
        <a:p>
          <a:endParaRPr lang="en-US"/>
        </a:p>
      </dgm:t>
    </dgm:pt>
    <dgm:pt modelId="{88CF6D14-0D5C-4B6F-9BED-42C3DEB95A46}">
      <dgm:prSet phldrT="[Text]" custT="1"/>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Target Rating Point (TRP) = GRP x percentage of specific target audience</a:t>
          </a:r>
        </a:p>
      </dgm:t>
    </dgm:pt>
    <dgm:pt modelId="{BBED8830-859B-4EC2-BCF0-D7585C54DD79}" type="parTrans" cxnId="{D1742253-C877-4022-90F2-CCF26A21AEFD}">
      <dgm:prSet/>
      <dgm:spPr/>
      <dgm:t>
        <a:bodyPr/>
        <a:lstStyle/>
        <a:p>
          <a:endParaRPr lang="en-US"/>
        </a:p>
      </dgm:t>
    </dgm:pt>
    <dgm:pt modelId="{22D062FB-E9AB-4659-A3ED-D9EF01103674}" type="sibTrans" cxnId="{D1742253-C877-4022-90F2-CCF26A21AEFD}">
      <dgm:prSet/>
      <dgm:spPr/>
      <dgm:t>
        <a:bodyPr/>
        <a:lstStyle/>
        <a:p>
          <a:endParaRPr lang="en-US"/>
        </a:p>
      </dgm:t>
    </dgm:pt>
    <dgm:pt modelId="{413BEECB-66B2-4F12-B2AF-444219943475}">
      <dgm:prSet phldrT="[Text]"/>
      <dgm:spPr>
        <a:solidFill>
          <a:srgbClr val="0096D6"/>
        </a:solidFill>
        <a:ln>
          <a:solidFill>
            <a:srgbClr val="0096D6"/>
          </a:solidFill>
        </a:ln>
      </dgm:spPr>
      <dgm:t>
        <a:bodyPr/>
        <a:lstStyle/>
        <a:p>
          <a:r>
            <a:rPr lang="en-US" dirty="0">
              <a:latin typeface="Verdana" panose="020B0604030504040204" pitchFamily="34" charset="0"/>
              <a:ea typeface="Verdana" panose="020B0604030504040204" pitchFamily="34" charset="0"/>
              <a:cs typeface="Verdana" panose="020B0604030504040204" pitchFamily="34" charset="0"/>
            </a:rPr>
            <a:t>Earned Media</a:t>
          </a:r>
        </a:p>
      </dgm:t>
    </dgm:pt>
    <dgm:pt modelId="{B96D6AD8-FC31-4F32-A083-5C663EE51056}" type="parTrans" cxnId="{22A57952-B311-4AFC-913F-49E5CE7CE050}">
      <dgm:prSet/>
      <dgm:spPr/>
      <dgm:t>
        <a:bodyPr/>
        <a:lstStyle/>
        <a:p>
          <a:endParaRPr lang="en-US"/>
        </a:p>
      </dgm:t>
    </dgm:pt>
    <dgm:pt modelId="{D7CD620C-E92D-417A-ABA7-EB9053E3A6D0}" type="sibTrans" cxnId="{22A57952-B311-4AFC-913F-49E5CE7CE050}">
      <dgm:prSet/>
      <dgm:spPr/>
      <dgm:t>
        <a:bodyPr/>
        <a:lstStyle/>
        <a:p>
          <a:endParaRPr lang="en-US"/>
        </a:p>
      </dgm:t>
    </dgm:pt>
    <dgm:pt modelId="{4815C3A0-3826-458C-81C5-7B277B3EA71C}">
      <dgm:prSet phldrT="[Text]" custT="1"/>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Number of letters to the editor, blog entries published</a:t>
          </a:r>
        </a:p>
      </dgm:t>
    </dgm:pt>
    <dgm:pt modelId="{5A1E5912-DDFA-4C4C-B35D-DB162FA7FAC3}" type="parTrans" cxnId="{3C6A2E52-BED4-454B-BA82-36397932DA94}">
      <dgm:prSet/>
      <dgm:spPr/>
      <dgm:t>
        <a:bodyPr/>
        <a:lstStyle/>
        <a:p>
          <a:endParaRPr lang="en-US"/>
        </a:p>
      </dgm:t>
    </dgm:pt>
    <dgm:pt modelId="{BBABD977-0FF7-4675-8B1D-1D9573CA7CB4}" type="sibTrans" cxnId="{3C6A2E52-BED4-454B-BA82-36397932DA94}">
      <dgm:prSet/>
      <dgm:spPr/>
      <dgm:t>
        <a:bodyPr/>
        <a:lstStyle/>
        <a:p>
          <a:endParaRPr lang="en-US"/>
        </a:p>
      </dgm:t>
    </dgm:pt>
    <dgm:pt modelId="{40D42909-DA35-4E2C-875A-FBF03F07CDF2}">
      <dgm:prSet phldrT="[Text]"/>
      <dgm:spPr>
        <a:solidFill>
          <a:srgbClr val="0096D6"/>
        </a:solidFill>
        <a:ln>
          <a:solidFill>
            <a:srgbClr val="0096D6"/>
          </a:solidFill>
        </a:ln>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Social/Shared Media</a:t>
          </a:r>
        </a:p>
      </dgm:t>
    </dgm:pt>
    <dgm:pt modelId="{C0B4DC69-1223-419A-ABC7-DCAAA421F3A1}" type="parTrans" cxnId="{67205ABB-C16D-4755-8DDC-7DAD9844CEA1}">
      <dgm:prSet/>
      <dgm:spPr/>
      <dgm:t>
        <a:bodyPr/>
        <a:lstStyle/>
        <a:p>
          <a:endParaRPr lang="en-US"/>
        </a:p>
      </dgm:t>
    </dgm:pt>
    <dgm:pt modelId="{ED846D86-55F5-4C51-92B1-FB62A36FD089}" type="sibTrans" cxnId="{67205ABB-C16D-4755-8DDC-7DAD9844CEA1}">
      <dgm:prSet/>
      <dgm:spPr/>
      <dgm:t>
        <a:bodyPr/>
        <a:lstStyle/>
        <a:p>
          <a:endParaRPr lang="en-US"/>
        </a:p>
      </dgm:t>
    </dgm:pt>
    <dgm:pt modelId="{4E1F9FFC-8BC4-4524-A96F-F6B4F5F05BD5}">
      <dgm:prSet phldrT="[Text]" custT="1"/>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Number of clicks on posts you shared</a:t>
          </a:r>
        </a:p>
      </dgm:t>
    </dgm:pt>
    <dgm:pt modelId="{1CCE687A-8584-4B11-8715-31718BFCA7E9}" type="parTrans" cxnId="{17D69F2C-3CFD-4A34-81F3-565678349C3E}">
      <dgm:prSet/>
      <dgm:spPr/>
      <dgm:t>
        <a:bodyPr/>
        <a:lstStyle/>
        <a:p>
          <a:endParaRPr lang="en-US"/>
        </a:p>
      </dgm:t>
    </dgm:pt>
    <dgm:pt modelId="{814DDB41-0363-4138-9AEB-04D325609855}" type="sibTrans" cxnId="{17D69F2C-3CFD-4A34-81F3-565678349C3E}">
      <dgm:prSet/>
      <dgm:spPr/>
      <dgm:t>
        <a:bodyPr/>
        <a:lstStyle/>
        <a:p>
          <a:endParaRPr lang="en-US"/>
        </a:p>
      </dgm:t>
    </dgm:pt>
    <dgm:pt modelId="{5BB06A9A-A0BA-401C-B6A5-740A8148E57A}">
      <dgm:prSet phldrT="[Text]" custT="1"/>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Number of radio and TV interviews</a:t>
          </a:r>
        </a:p>
      </dgm:t>
    </dgm:pt>
    <dgm:pt modelId="{6E6164F9-F898-4AB9-A294-0D174389C1C6}" type="parTrans" cxnId="{1820AF2D-C42E-4BC2-8F3D-DC257284C880}">
      <dgm:prSet/>
      <dgm:spPr/>
      <dgm:t>
        <a:bodyPr/>
        <a:lstStyle/>
        <a:p>
          <a:endParaRPr lang="en-US"/>
        </a:p>
      </dgm:t>
    </dgm:pt>
    <dgm:pt modelId="{547D2C34-65CB-4B2A-9FF9-E09E30544D77}" type="sibTrans" cxnId="{1820AF2D-C42E-4BC2-8F3D-DC257284C880}">
      <dgm:prSet/>
      <dgm:spPr/>
      <dgm:t>
        <a:bodyPr/>
        <a:lstStyle/>
        <a:p>
          <a:endParaRPr lang="en-US"/>
        </a:p>
      </dgm:t>
    </dgm:pt>
    <dgm:pt modelId="{016AA04F-1FAA-4F98-8391-07289AD5A753}">
      <dgm:prSet phldrT="[Text]" custT="1"/>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Number of your posts shared by others</a:t>
          </a:r>
        </a:p>
      </dgm:t>
    </dgm:pt>
    <dgm:pt modelId="{A02EA2C4-BD44-4EE3-A1AF-212EC8296E9F}" type="parTrans" cxnId="{635B8965-4292-4233-B851-E321ED3DE91A}">
      <dgm:prSet/>
      <dgm:spPr/>
      <dgm:t>
        <a:bodyPr/>
        <a:lstStyle/>
        <a:p>
          <a:endParaRPr lang="en-US"/>
        </a:p>
      </dgm:t>
    </dgm:pt>
    <dgm:pt modelId="{9F012030-323A-46E0-A7C6-A77E09E94B04}" type="sibTrans" cxnId="{635B8965-4292-4233-B851-E321ED3DE91A}">
      <dgm:prSet/>
      <dgm:spPr/>
      <dgm:t>
        <a:bodyPr/>
        <a:lstStyle/>
        <a:p>
          <a:endParaRPr lang="en-US"/>
        </a:p>
      </dgm:t>
    </dgm:pt>
    <dgm:pt modelId="{AD4E8AF3-A3C6-41C3-87C8-EE092A7AB642}">
      <dgm:prSet phldrT="[Text]" custT="1"/>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Number of followers</a:t>
          </a:r>
        </a:p>
      </dgm:t>
    </dgm:pt>
    <dgm:pt modelId="{5D28D455-BB9F-4D13-96CB-ECDA6585BB30}" type="parTrans" cxnId="{CD3E3CE3-54EB-4283-9F56-EBA44D064463}">
      <dgm:prSet/>
      <dgm:spPr/>
      <dgm:t>
        <a:bodyPr/>
        <a:lstStyle/>
        <a:p>
          <a:endParaRPr lang="en-US"/>
        </a:p>
      </dgm:t>
    </dgm:pt>
    <dgm:pt modelId="{931B28F9-9239-4AF4-9330-9642CAA3BCE4}" type="sibTrans" cxnId="{CD3E3CE3-54EB-4283-9F56-EBA44D064463}">
      <dgm:prSet/>
      <dgm:spPr/>
      <dgm:t>
        <a:bodyPr/>
        <a:lstStyle/>
        <a:p>
          <a:endParaRPr lang="en-US"/>
        </a:p>
      </dgm:t>
    </dgm:pt>
    <dgm:pt modelId="{53C7A0ED-B632-4010-9244-4642CAC496B6}">
      <dgm:prSet phldrT="[Text]" custT="1"/>
      <dgm:spPr/>
      <dgm:t>
        <a:bodyPr/>
        <a:lstStyle/>
        <a:p>
          <a:pPr>
            <a:tabLst>
              <a:tab pos="395288" algn="l"/>
              <a:tab pos="463550" algn="l"/>
              <a:tab pos="519113" algn="l"/>
              <a:tab pos="573088" algn="l"/>
            </a:tabLst>
          </a:pPr>
          <a:r>
            <a:rPr lang="en-US" sz="1600" dirty="0">
              <a:latin typeface="Verdana" panose="020B0604030504040204" pitchFamily="34" charset="0"/>
              <a:ea typeface="Verdana" panose="020B0604030504040204" pitchFamily="34" charset="0"/>
              <a:cs typeface="Verdana" panose="020B0604030504040204" pitchFamily="34" charset="0"/>
            </a:rPr>
            <a:t>Gross Rating Point (GRP) or “impressions” = reach x frequency</a:t>
          </a:r>
        </a:p>
      </dgm:t>
    </dgm:pt>
    <dgm:pt modelId="{9194AB51-5A0E-41AA-9242-81E397105B9E}" type="parTrans" cxnId="{690863F4-5CF7-4822-8A67-360AFD7F291B}">
      <dgm:prSet/>
      <dgm:spPr/>
      <dgm:t>
        <a:bodyPr/>
        <a:lstStyle/>
        <a:p>
          <a:endParaRPr lang="en-US"/>
        </a:p>
      </dgm:t>
    </dgm:pt>
    <dgm:pt modelId="{15F1AF8D-13E4-48FB-ABE5-C81AAE96044B}" type="sibTrans" cxnId="{690863F4-5CF7-4822-8A67-360AFD7F291B}">
      <dgm:prSet/>
      <dgm:spPr/>
      <dgm:t>
        <a:bodyPr/>
        <a:lstStyle/>
        <a:p>
          <a:endParaRPr lang="en-US"/>
        </a:p>
      </dgm:t>
    </dgm:pt>
    <dgm:pt modelId="{FCCC0B94-4FD3-4356-98DD-DECA561ADD92}">
      <dgm:prSet phldrT="[Text]" custT="1"/>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Circulation numbers</a:t>
          </a:r>
        </a:p>
      </dgm:t>
    </dgm:pt>
    <dgm:pt modelId="{6B9DF7D3-567A-4C86-AF51-07453031BACD}" type="parTrans" cxnId="{F47C6EFF-1237-434D-A70E-66EDAD86B822}">
      <dgm:prSet/>
      <dgm:spPr/>
      <dgm:t>
        <a:bodyPr/>
        <a:lstStyle/>
        <a:p>
          <a:endParaRPr lang="en-US"/>
        </a:p>
      </dgm:t>
    </dgm:pt>
    <dgm:pt modelId="{976F50CD-AC76-424D-A4D1-3970BA9B4DDF}" type="sibTrans" cxnId="{F47C6EFF-1237-434D-A70E-66EDAD86B822}">
      <dgm:prSet/>
      <dgm:spPr/>
      <dgm:t>
        <a:bodyPr/>
        <a:lstStyle/>
        <a:p>
          <a:endParaRPr lang="en-US"/>
        </a:p>
      </dgm:t>
    </dgm:pt>
    <dgm:pt modelId="{EED16A4E-39A9-47DC-BD38-3A14C3211AEE}" type="pres">
      <dgm:prSet presAssocID="{FFA013D2-95B4-43A7-B90E-56052EC12EE6}" presName="Name0" presStyleCnt="0">
        <dgm:presLayoutVars>
          <dgm:dir/>
          <dgm:animLvl val="lvl"/>
          <dgm:resizeHandles val="exact"/>
        </dgm:presLayoutVars>
      </dgm:prSet>
      <dgm:spPr/>
    </dgm:pt>
    <dgm:pt modelId="{E1B932D0-88C5-495D-A3D8-445BA38B21BF}" type="pres">
      <dgm:prSet presAssocID="{97885E07-D30E-410E-9A0E-B73B46822C98}" presName="linNode" presStyleCnt="0"/>
      <dgm:spPr/>
    </dgm:pt>
    <dgm:pt modelId="{1475B0BF-A43A-4E92-BD80-9295B07D841E}" type="pres">
      <dgm:prSet presAssocID="{97885E07-D30E-410E-9A0E-B73B46822C98}" presName="parentText" presStyleLbl="node1" presStyleIdx="0" presStyleCnt="3" custScaleX="61937" custScaleY="135518" custLinFactNeighborX="-130" custLinFactNeighborY="-4130">
        <dgm:presLayoutVars>
          <dgm:chMax val="1"/>
          <dgm:bulletEnabled val="1"/>
        </dgm:presLayoutVars>
      </dgm:prSet>
      <dgm:spPr/>
    </dgm:pt>
    <dgm:pt modelId="{49840F77-FD8A-4F14-B389-EB863FA215DA}" type="pres">
      <dgm:prSet presAssocID="{97885E07-D30E-410E-9A0E-B73B46822C98}" presName="descendantText" presStyleLbl="alignAccFollowNode1" presStyleIdx="0" presStyleCnt="3" custScaleX="110861" custScaleY="175011">
        <dgm:presLayoutVars>
          <dgm:bulletEnabled val="1"/>
        </dgm:presLayoutVars>
      </dgm:prSet>
      <dgm:spPr/>
    </dgm:pt>
    <dgm:pt modelId="{8F04C1C3-35E2-4C8A-8D61-C6DD01008185}" type="pres">
      <dgm:prSet presAssocID="{E8AD92BA-EDB4-4C1C-9F48-4D70E6FDD587}" presName="sp" presStyleCnt="0"/>
      <dgm:spPr/>
    </dgm:pt>
    <dgm:pt modelId="{B306CD3E-21C3-40C3-A5AB-ABF6F6076E9E}" type="pres">
      <dgm:prSet presAssocID="{413BEECB-66B2-4F12-B2AF-444219943475}" presName="linNode" presStyleCnt="0"/>
      <dgm:spPr/>
    </dgm:pt>
    <dgm:pt modelId="{7EC236A8-AD6C-42C3-AABB-28538C3E032B}" type="pres">
      <dgm:prSet presAssocID="{413BEECB-66B2-4F12-B2AF-444219943475}" presName="parentText" presStyleLbl="node1" presStyleIdx="1" presStyleCnt="3" custScaleX="61939" custScaleY="83172">
        <dgm:presLayoutVars>
          <dgm:chMax val="1"/>
          <dgm:bulletEnabled val="1"/>
        </dgm:presLayoutVars>
      </dgm:prSet>
      <dgm:spPr/>
    </dgm:pt>
    <dgm:pt modelId="{1F06CD38-73C9-41D7-BAC1-93A895CA4703}" type="pres">
      <dgm:prSet presAssocID="{413BEECB-66B2-4F12-B2AF-444219943475}" presName="descendantText" presStyleLbl="alignAccFollowNode1" presStyleIdx="1" presStyleCnt="3" custScaleX="110861">
        <dgm:presLayoutVars>
          <dgm:bulletEnabled val="1"/>
        </dgm:presLayoutVars>
      </dgm:prSet>
      <dgm:spPr/>
    </dgm:pt>
    <dgm:pt modelId="{63514DD2-DDB7-4543-AF1A-4DA8C4B709F7}" type="pres">
      <dgm:prSet presAssocID="{D7CD620C-E92D-417A-ABA7-EB9053E3A6D0}" presName="sp" presStyleCnt="0"/>
      <dgm:spPr/>
    </dgm:pt>
    <dgm:pt modelId="{54008730-F4FF-4999-8642-D4F7F14E5DBA}" type="pres">
      <dgm:prSet presAssocID="{40D42909-DA35-4E2C-875A-FBF03F07CDF2}" presName="linNode" presStyleCnt="0"/>
      <dgm:spPr/>
    </dgm:pt>
    <dgm:pt modelId="{0DB72060-AB8A-4210-A364-F9141F4BCD9E}" type="pres">
      <dgm:prSet presAssocID="{40D42909-DA35-4E2C-875A-FBF03F07CDF2}" presName="parentText" presStyleLbl="node1" presStyleIdx="2" presStyleCnt="3" custScaleX="62861" custScaleY="80572">
        <dgm:presLayoutVars>
          <dgm:chMax val="1"/>
          <dgm:bulletEnabled val="1"/>
        </dgm:presLayoutVars>
      </dgm:prSet>
      <dgm:spPr/>
    </dgm:pt>
    <dgm:pt modelId="{B02C4FFA-831D-4929-A4E0-08F5274A53E9}" type="pres">
      <dgm:prSet presAssocID="{40D42909-DA35-4E2C-875A-FBF03F07CDF2}" presName="descendantText" presStyleLbl="alignAccFollowNode1" presStyleIdx="2" presStyleCnt="3" custScaleX="110861">
        <dgm:presLayoutVars>
          <dgm:bulletEnabled val="1"/>
        </dgm:presLayoutVars>
      </dgm:prSet>
      <dgm:spPr/>
    </dgm:pt>
  </dgm:ptLst>
  <dgm:cxnLst>
    <dgm:cxn modelId="{5C3C6419-DABC-46E0-B189-81E85022F655}" type="presOf" srcId="{413BEECB-66B2-4F12-B2AF-444219943475}" destId="{7EC236A8-AD6C-42C3-AABB-28538C3E032B}" srcOrd="0" destOrd="0" presId="urn:microsoft.com/office/officeart/2005/8/layout/vList5"/>
    <dgm:cxn modelId="{91BD051A-18F9-42A9-ABFC-68FAB48924DE}" srcId="{FFA013D2-95B4-43A7-B90E-56052EC12EE6}" destId="{97885E07-D30E-410E-9A0E-B73B46822C98}" srcOrd="0" destOrd="0" parTransId="{4920182D-B34E-4612-A419-F86786058B0E}" sibTransId="{E8AD92BA-EDB4-4C1C-9F48-4D70E6FDD587}"/>
    <dgm:cxn modelId="{DA69F61C-1E3E-453C-90B0-AB6A7571D883}" type="presOf" srcId="{AD4E8AF3-A3C6-41C3-87C8-EE092A7AB642}" destId="{B02C4FFA-831D-4929-A4E0-08F5274A53E9}" srcOrd="0" destOrd="2" presId="urn:microsoft.com/office/officeart/2005/8/layout/vList5"/>
    <dgm:cxn modelId="{BC51222B-FDE3-427C-A90F-B7773AA9AA77}" type="presOf" srcId="{FFA013D2-95B4-43A7-B90E-56052EC12EE6}" destId="{EED16A4E-39A9-47DC-BD38-3A14C3211AEE}" srcOrd="0" destOrd="0" presId="urn:microsoft.com/office/officeart/2005/8/layout/vList5"/>
    <dgm:cxn modelId="{17D69F2C-3CFD-4A34-81F3-565678349C3E}" srcId="{40D42909-DA35-4E2C-875A-FBF03F07CDF2}" destId="{4E1F9FFC-8BC4-4524-A96F-F6B4F5F05BD5}" srcOrd="1" destOrd="0" parTransId="{1CCE687A-8584-4B11-8715-31718BFCA7E9}" sibTransId="{814DDB41-0363-4138-9AEB-04D325609855}"/>
    <dgm:cxn modelId="{1820AF2D-C42E-4BC2-8F3D-DC257284C880}" srcId="{413BEECB-66B2-4F12-B2AF-444219943475}" destId="{5BB06A9A-A0BA-401C-B6A5-740A8148E57A}" srcOrd="1" destOrd="0" parTransId="{6E6164F9-F898-4AB9-A294-0D174389C1C6}" sibTransId="{547D2C34-65CB-4B2A-9FF9-E09E30544D77}"/>
    <dgm:cxn modelId="{3C927033-E042-4E88-9CA9-122071945396}" type="presOf" srcId="{4E1F9FFC-8BC4-4524-A96F-F6B4F5F05BD5}" destId="{B02C4FFA-831D-4929-A4E0-08F5274A53E9}" srcOrd="0" destOrd="1" presId="urn:microsoft.com/office/officeart/2005/8/layout/vList5"/>
    <dgm:cxn modelId="{2A349535-9B5B-4B24-AC6E-41A60F4B57FE}" type="presOf" srcId="{40D42909-DA35-4E2C-875A-FBF03F07CDF2}" destId="{0DB72060-AB8A-4210-A364-F9141F4BCD9E}" srcOrd="0" destOrd="0" presId="urn:microsoft.com/office/officeart/2005/8/layout/vList5"/>
    <dgm:cxn modelId="{4196833F-11E9-4AEC-997D-422EFB877FE5}" type="presOf" srcId="{88CF6D14-0D5C-4B6F-9BED-42C3DEB95A46}" destId="{49840F77-FD8A-4F14-B389-EB863FA215DA}" srcOrd="0" destOrd="2" presId="urn:microsoft.com/office/officeart/2005/8/layout/vList5"/>
    <dgm:cxn modelId="{5CD43662-F91A-4E3F-B6DE-40440BC533CE}" type="presOf" srcId="{4815C3A0-3826-458C-81C5-7B277B3EA71C}" destId="{1F06CD38-73C9-41D7-BAC1-93A895CA4703}" srcOrd="0" destOrd="0" presId="urn:microsoft.com/office/officeart/2005/8/layout/vList5"/>
    <dgm:cxn modelId="{635B8965-4292-4233-B851-E321ED3DE91A}" srcId="{40D42909-DA35-4E2C-875A-FBF03F07CDF2}" destId="{016AA04F-1FAA-4F98-8391-07289AD5A753}" srcOrd="0" destOrd="0" parTransId="{A02EA2C4-BD44-4EE3-A1AF-212EC8296E9F}" sibTransId="{9F012030-323A-46E0-A7C6-A77E09E94B04}"/>
    <dgm:cxn modelId="{3C6A2E52-BED4-454B-BA82-36397932DA94}" srcId="{413BEECB-66B2-4F12-B2AF-444219943475}" destId="{4815C3A0-3826-458C-81C5-7B277B3EA71C}" srcOrd="0" destOrd="0" parTransId="{5A1E5912-DDFA-4C4C-B35D-DB162FA7FAC3}" sibTransId="{BBABD977-0FF7-4675-8B1D-1D9573CA7CB4}"/>
    <dgm:cxn modelId="{22A57952-B311-4AFC-913F-49E5CE7CE050}" srcId="{FFA013D2-95B4-43A7-B90E-56052EC12EE6}" destId="{413BEECB-66B2-4F12-B2AF-444219943475}" srcOrd="1" destOrd="0" parTransId="{B96D6AD8-FC31-4F32-A083-5C663EE51056}" sibTransId="{D7CD620C-E92D-417A-ABA7-EB9053E3A6D0}"/>
    <dgm:cxn modelId="{D1742253-C877-4022-90F2-CCF26A21AEFD}" srcId="{906F5ACC-0584-429B-83B3-536569701DC7}" destId="{88CF6D14-0D5C-4B6F-9BED-42C3DEB95A46}" srcOrd="1" destOrd="0" parTransId="{BBED8830-859B-4EC2-BCF0-D7585C54DD79}" sibTransId="{22D062FB-E9AB-4659-A3ED-D9EF01103674}"/>
    <dgm:cxn modelId="{CABED754-A421-4BF8-AA05-360622F41866}" type="presOf" srcId="{016AA04F-1FAA-4F98-8391-07289AD5A753}" destId="{B02C4FFA-831D-4929-A4E0-08F5274A53E9}" srcOrd="0" destOrd="0" presId="urn:microsoft.com/office/officeart/2005/8/layout/vList5"/>
    <dgm:cxn modelId="{0D9FA47C-BD37-4233-8530-F524E4E45957}" type="presOf" srcId="{FCCC0B94-4FD3-4356-98DD-DECA561ADD92}" destId="{1F06CD38-73C9-41D7-BAC1-93A895CA4703}" srcOrd="0" destOrd="2" presId="urn:microsoft.com/office/officeart/2005/8/layout/vList5"/>
    <dgm:cxn modelId="{35465A81-8DDB-41CA-91B2-05D310F86765}" srcId="{97885E07-D30E-410E-9A0E-B73B46822C98}" destId="{906F5ACC-0584-429B-83B3-536569701DC7}" srcOrd="0" destOrd="0" parTransId="{676540B7-F27C-4B46-960E-A9A7BA0D931F}" sibTransId="{04E420B3-B8AF-4D05-9335-F950CA7447C4}"/>
    <dgm:cxn modelId="{F82D50A8-288A-4AE8-8501-74F94EA96A73}" type="presOf" srcId="{53C7A0ED-B632-4010-9244-4642CAC496B6}" destId="{49840F77-FD8A-4F14-B389-EB863FA215DA}" srcOrd="0" destOrd="1" presId="urn:microsoft.com/office/officeart/2005/8/layout/vList5"/>
    <dgm:cxn modelId="{11077AB4-FB97-476C-A229-CB6C02A8BBF7}" type="presOf" srcId="{906F5ACC-0584-429B-83B3-536569701DC7}" destId="{49840F77-FD8A-4F14-B389-EB863FA215DA}" srcOrd="0" destOrd="0" presId="urn:microsoft.com/office/officeart/2005/8/layout/vList5"/>
    <dgm:cxn modelId="{67205ABB-C16D-4755-8DDC-7DAD9844CEA1}" srcId="{FFA013D2-95B4-43A7-B90E-56052EC12EE6}" destId="{40D42909-DA35-4E2C-875A-FBF03F07CDF2}" srcOrd="2" destOrd="0" parTransId="{C0B4DC69-1223-419A-ABC7-DCAAA421F3A1}" sibTransId="{ED846D86-55F5-4C51-92B1-FB62A36FD089}"/>
    <dgm:cxn modelId="{CD3E3CE3-54EB-4283-9F56-EBA44D064463}" srcId="{40D42909-DA35-4E2C-875A-FBF03F07CDF2}" destId="{AD4E8AF3-A3C6-41C3-87C8-EE092A7AB642}" srcOrd="2" destOrd="0" parTransId="{5D28D455-BB9F-4D13-96CB-ECDA6585BB30}" sibTransId="{931B28F9-9239-4AF4-9330-9642CAA3BCE4}"/>
    <dgm:cxn modelId="{3912BDE4-2862-4D9F-9813-4FBF1DB02632}" type="presOf" srcId="{97885E07-D30E-410E-9A0E-B73B46822C98}" destId="{1475B0BF-A43A-4E92-BD80-9295B07D841E}" srcOrd="0" destOrd="0" presId="urn:microsoft.com/office/officeart/2005/8/layout/vList5"/>
    <dgm:cxn modelId="{24CC77F3-C003-4B15-B899-71E695637242}" type="presOf" srcId="{5BB06A9A-A0BA-401C-B6A5-740A8148E57A}" destId="{1F06CD38-73C9-41D7-BAC1-93A895CA4703}" srcOrd="0" destOrd="1" presId="urn:microsoft.com/office/officeart/2005/8/layout/vList5"/>
    <dgm:cxn modelId="{690863F4-5CF7-4822-8A67-360AFD7F291B}" srcId="{906F5ACC-0584-429B-83B3-536569701DC7}" destId="{53C7A0ED-B632-4010-9244-4642CAC496B6}" srcOrd="0" destOrd="0" parTransId="{9194AB51-5A0E-41AA-9242-81E397105B9E}" sibTransId="{15F1AF8D-13E4-48FB-ABE5-C81AAE96044B}"/>
    <dgm:cxn modelId="{F47C6EFF-1237-434D-A70E-66EDAD86B822}" srcId="{413BEECB-66B2-4F12-B2AF-444219943475}" destId="{FCCC0B94-4FD3-4356-98DD-DECA561ADD92}" srcOrd="2" destOrd="0" parTransId="{6B9DF7D3-567A-4C86-AF51-07453031BACD}" sibTransId="{976F50CD-AC76-424D-A4D1-3970BA9B4DDF}"/>
    <dgm:cxn modelId="{74607DDA-FA64-4FE1-A7AC-469C97524179}" type="presParOf" srcId="{EED16A4E-39A9-47DC-BD38-3A14C3211AEE}" destId="{E1B932D0-88C5-495D-A3D8-445BA38B21BF}" srcOrd="0" destOrd="0" presId="urn:microsoft.com/office/officeart/2005/8/layout/vList5"/>
    <dgm:cxn modelId="{6D722F20-BF6B-4EB1-81BD-2A947C85451C}" type="presParOf" srcId="{E1B932D0-88C5-495D-A3D8-445BA38B21BF}" destId="{1475B0BF-A43A-4E92-BD80-9295B07D841E}" srcOrd="0" destOrd="0" presId="urn:microsoft.com/office/officeart/2005/8/layout/vList5"/>
    <dgm:cxn modelId="{33FAB1C5-FDBC-4E58-B976-E98D468375E0}" type="presParOf" srcId="{E1B932D0-88C5-495D-A3D8-445BA38B21BF}" destId="{49840F77-FD8A-4F14-B389-EB863FA215DA}" srcOrd="1" destOrd="0" presId="urn:microsoft.com/office/officeart/2005/8/layout/vList5"/>
    <dgm:cxn modelId="{B38448BC-383C-45D1-AEFC-458824913AD6}" type="presParOf" srcId="{EED16A4E-39A9-47DC-BD38-3A14C3211AEE}" destId="{8F04C1C3-35E2-4C8A-8D61-C6DD01008185}" srcOrd="1" destOrd="0" presId="urn:microsoft.com/office/officeart/2005/8/layout/vList5"/>
    <dgm:cxn modelId="{378E8293-3B42-4D30-98B2-3322CBF8174B}" type="presParOf" srcId="{EED16A4E-39A9-47DC-BD38-3A14C3211AEE}" destId="{B306CD3E-21C3-40C3-A5AB-ABF6F6076E9E}" srcOrd="2" destOrd="0" presId="urn:microsoft.com/office/officeart/2005/8/layout/vList5"/>
    <dgm:cxn modelId="{635CD254-C0D9-48DB-8ADD-0A7D6F4A767A}" type="presParOf" srcId="{B306CD3E-21C3-40C3-A5AB-ABF6F6076E9E}" destId="{7EC236A8-AD6C-42C3-AABB-28538C3E032B}" srcOrd="0" destOrd="0" presId="urn:microsoft.com/office/officeart/2005/8/layout/vList5"/>
    <dgm:cxn modelId="{BE56FCA5-F843-4F4F-BCEC-CF618FB6D00D}" type="presParOf" srcId="{B306CD3E-21C3-40C3-A5AB-ABF6F6076E9E}" destId="{1F06CD38-73C9-41D7-BAC1-93A895CA4703}" srcOrd="1" destOrd="0" presId="urn:microsoft.com/office/officeart/2005/8/layout/vList5"/>
    <dgm:cxn modelId="{F8CF5193-FCBF-451C-AD9A-9829C9A7D6AE}" type="presParOf" srcId="{EED16A4E-39A9-47DC-BD38-3A14C3211AEE}" destId="{63514DD2-DDB7-4543-AF1A-4DA8C4B709F7}" srcOrd="3" destOrd="0" presId="urn:microsoft.com/office/officeart/2005/8/layout/vList5"/>
    <dgm:cxn modelId="{F1CBE241-EA76-4AD0-AB94-959FFC295880}" type="presParOf" srcId="{EED16A4E-39A9-47DC-BD38-3A14C3211AEE}" destId="{54008730-F4FF-4999-8642-D4F7F14E5DBA}" srcOrd="4" destOrd="0" presId="urn:microsoft.com/office/officeart/2005/8/layout/vList5"/>
    <dgm:cxn modelId="{E1705AF6-EEE2-441D-84B4-EE05B708D799}" type="presParOf" srcId="{54008730-F4FF-4999-8642-D4F7F14E5DBA}" destId="{0DB72060-AB8A-4210-A364-F9141F4BCD9E}" srcOrd="0" destOrd="0" presId="urn:microsoft.com/office/officeart/2005/8/layout/vList5"/>
    <dgm:cxn modelId="{8FA74D83-0136-4BDB-94F9-A5A9BC5C6DCD}" type="presParOf" srcId="{54008730-F4FF-4999-8642-D4F7F14E5DBA}" destId="{B02C4FFA-831D-4929-A4E0-08F5274A53E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C42BD08F-39C9-4309-B22D-3E061AA4275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94A8752-0190-499F-8CFC-50EE8B3154F9}">
      <dgm:prSet phldrT="[Text]"/>
      <dgm:spPr>
        <a:solidFill>
          <a:srgbClr val="0096D6"/>
        </a:solidFill>
      </dgm:spPr>
      <dgm: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Builds excitement around campaign</a:t>
          </a:r>
        </a:p>
      </dgm:t>
    </dgm:pt>
    <dgm:pt modelId="{477A588A-A4A2-4738-ACA3-B851D8062B92}" type="parTrans" cxnId="{7485371A-90EB-4CCF-8AF4-EB3EA2CFF910}">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271F15EA-CC26-4A08-94A9-02D680A55974}" type="sibTrans" cxnId="{7485371A-90EB-4CCF-8AF4-EB3EA2CFF910}">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E9E552C9-D04F-437A-92A7-2C04BC01662D}">
      <dgm:prSet phldrT="[Text]"/>
      <dgm:spPr>
        <a:solidFill>
          <a:srgbClr val="0096D6"/>
        </a:solidFill>
      </dgm:spPr>
      <dgm: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Generates earned media</a:t>
          </a:r>
        </a:p>
      </dgm:t>
    </dgm:pt>
    <dgm:pt modelId="{5FDB011C-4DEF-4044-BA0C-5BF56AB24637}" type="parTrans" cxnId="{0D44403C-10C1-41F5-9C14-D8BA8C00E5E3}">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FA0EAC84-6D51-4E0F-8FDD-BF773065A4CF}" type="sibTrans" cxnId="{0D44403C-10C1-41F5-9C14-D8BA8C00E5E3}">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55B90AB5-90D7-48D6-BC5A-EC49457DE041}" type="pres">
      <dgm:prSet presAssocID="{C42BD08F-39C9-4309-B22D-3E061AA42752}" presName="diagram" presStyleCnt="0">
        <dgm:presLayoutVars>
          <dgm:dir/>
          <dgm:resizeHandles val="exact"/>
        </dgm:presLayoutVars>
      </dgm:prSet>
      <dgm:spPr/>
    </dgm:pt>
    <dgm:pt modelId="{4454FA73-D93F-4DDB-9FA4-0245993A8B39}" type="pres">
      <dgm:prSet presAssocID="{B94A8752-0190-499F-8CFC-50EE8B3154F9}" presName="node" presStyleLbl="node1" presStyleIdx="0" presStyleCnt="2">
        <dgm:presLayoutVars>
          <dgm:bulletEnabled val="1"/>
        </dgm:presLayoutVars>
      </dgm:prSet>
      <dgm:spPr/>
    </dgm:pt>
    <dgm:pt modelId="{37101A62-4E14-4AC9-9FF3-320284B3CE43}" type="pres">
      <dgm:prSet presAssocID="{271F15EA-CC26-4A08-94A9-02D680A55974}" presName="sibTrans" presStyleCnt="0"/>
      <dgm:spPr/>
    </dgm:pt>
    <dgm:pt modelId="{AF6F2FFB-C1CD-4D93-AB9D-C0977DE4C4EC}" type="pres">
      <dgm:prSet presAssocID="{E9E552C9-D04F-437A-92A7-2C04BC01662D}" presName="node" presStyleLbl="node1" presStyleIdx="1" presStyleCnt="2">
        <dgm:presLayoutVars>
          <dgm:bulletEnabled val="1"/>
        </dgm:presLayoutVars>
      </dgm:prSet>
      <dgm:spPr/>
    </dgm:pt>
  </dgm:ptLst>
  <dgm:cxnLst>
    <dgm:cxn modelId="{7485371A-90EB-4CCF-8AF4-EB3EA2CFF910}" srcId="{C42BD08F-39C9-4309-B22D-3E061AA42752}" destId="{B94A8752-0190-499F-8CFC-50EE8B3154F9}" srcOrd="0" destOrd="0" parTransId="{477A588A-A4A2-4738-ACA3-B851D8062B92}" sibTransId="{271F15EA-CC26-4A08-94A9-02D680A55974}"/>
    <dgm:cxn modelId="{73014630-4A87-49AD-A31E-0712814491DF}" type="presOf" srcId="{B94A8752-0190-499F-8CFC-50EE8B3154F9}" destId="{4454FA73-D93F-4DDB-9FA4-0245993A8B39}" srcOrd="0" destOrd="0" presId="urn:microsoft.com/office/officeart/2005/8/layout/default"/>
    <dgm:cxn modelId="{B4DB2939-C789-425C-BD7D-5E791B909CA5}" type="presOf" srcId="{C42BD08F-39C9-4309-B22D-3E061AA42752}" destId="{55B90AB5-90D7-48D6-BC5A-EC49457DE041}" srcOrd="0" destOrd="0" presId="urn:microsoft.com/office/officeart/2005/8/layout/default"/>
    <dgm:cxn modelId="{0D44403C-10C1-41F5-9C14-D8BA8C00E5E3}" srcId="{C42BD08F-39C9-4309-B22D-3E061AA42752}" destId="{E9E552C9-D04F-437A-92A7-2C04BC01662D}" srcOrd="1" destOrd="0" parTransId="{5FDB011C-4DEF-4044-BA0C-5BF56AB24637}" sibTransId="{FA0EAC84-6D51-4E0F-8FDD-BF773065A4CF}"/>
    <dgm:cxn modelId="{519BF8BD-20A0-4A86-AA93-D46D31D8CBF2}" type="presOf" srcId="{E9E552C9-D04F-437A-92A7-2C04BC01662D}" destId="{AF6F2FFB-C1CD-4D93-AB9D-C0977DE4C4EC}" srcOrd="0" destOrd="0" presId="urn:microsoft.com/office/officeart/2005/8/layout/default"/>
    <dgm:cxn modelId="{E4E1F826-08B1-425A-9A02-6F7904590BD8}" type="presParOf" srcId="{55B90AB5-90D7-48D6-BC5A-EC49457DE041}" destId="{4454FA73-D93F-4DDB-9FA4-0245993A8B39}" srcOrd="0" destOrd="0" presId="urn:microsoft.com/office/officeart/2005/8/layout/default"/>
    <dgm:cxn modelId="{8B828EF8-2F60-4991-890C-3DD542CA834E}" type="presParOf" srcId="{55B90AB5-90D7-48D6-BC5A-EC49457DE041}" destId="{37101A62-4E14-4AC9-9FF3-320284B3CE43}" srcOrd="1" destOrd="0" presId="urn:microsoft.com/office/officeart/2005/8/layout/default"/>
    <dgm:cxn modelId="{22C0489D-1722-411C-B5FF-194E55A6A60F}" type="presParOf" srcId="{55B90AB5-90D7-48D6-BC5A-EC49457DE041}" destId="{AF6F2FFB-C1CD-4D93-AB9D-C0977DE4C4EC}"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C87F265C-81A7-480A-9BBF-A46BBEB0053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439052A-8283-49E5-9858-47E04A7E085C}">
      <dgm:prSet phldrT="[Text]" custT="1"/>
      <dgm:spPr>
        <a:solidFill>
          <a:srgbClr val="0096D6"/>
        </a:solidFill>
      </dgm:spPr>
      <dgm:t>
        <a:bodyPr/>
        <a:lstStyle/>
        <a:p>
          <a:r>
            <a:rPr lang="en-US" sz="1400" dirty="0">
              <a:latin typeface="Verdana" panose="020B0604030504040204" pitchFamily="34" charset="0"/>
              <a:ea typeface="Verdana" panose="020B0604030504040204" pitchFamily="34" charset="0"/>
              <a:cs typeface="Verdana" panose="020B0604030504040204" pitchFamily="34" charset="0"/>
            </a:rPr>
            <a:t>Let journalists know about events ASAP, up to 2-3 weeks in advance</a:t>
          </a:r>
        </a:p>
      </dgm:t>
    </dgm:pt>
    <dgm:pt modelId="{42CEF465-AD75-4260-A87B-9ECD989670EF}" type="parTrans" cxnId="{EA7D695D-D38E-4A58-B141-4AA1A8976A17}">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914A58EF-2F25-46CA-B973-A1C968062206}" type="sibTrans" cxnId="{EA7D695D-D38E-4A58-B141-4AA1A8976A17}">
      <dgm:prSet/>
      <dgm:spPr>
        <a:ln>
          <a:solidFill>
            <a:srgbClr val="004065"/>
          </a:solidFill>
        </a:ln>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3AC04DA1-17E6-A249-B0B2-93C078F47F82}">
      <dgm:prSet custT="1"/>
      <dgm:spPr>
        <a:solidFill>
          <a:srgbClr val="0096D6"/>
        </a:solidFill>
      </dgm:spPr>
      <dgm:t>
        <a:bodyPr/>
        <a:lstStyle/>
        <a:p>
          <a:r>
            <a:rPr lang="en-US" sz="1400" dirty="0">
              <a:latin typeface="Verdana" panose="020B0604030504040204" pitchFamily="34" charset="0"/>
              <a:ea typeface="Verdana" panose="020B0604030504040204" pitchFamily="34" charset="0"/>
              <a:cs typeface="Verdana" panose="020B0604030504040204" pitchFamily="34" charset="0"/>
            </a:rPr>
            <a:t>Send formal media advisory 3-4 days in advance to reporters</a:t>
          </a:r>
        </a:p>
      </dgm:t>
    </dgm:pt>
    <dgm:pt modelId="{FF8D7C17-E0CC-E647-94DD-56153A7F457A}" type="parTrans" cxnId="{126B221C-8E22-5446-BCB9-84142234EFA3}">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AC8D7DD0-4571-4849-998A-D27BB810728E}" type="sibTrans" cxnId="{126B221C-8E22-5446-BCB9-84142234EFA3}">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89D837EA-0981-9F49-8E62-722A7C4A9A39}">
      <dgm:prSet custT="1"/>
      <dgm:spPr>
        <a:solidFill>
          <a:srgbClr val="0096D6"/>
        </a:solidFill>
      </dgm:spPr>
      <dgm:t>
        <a:bodyPr/>
        <a:lstStyle/>
        <a:p>
          <a:r>
            <a:rPr lang="en-US" sz="1400" dirty="0">
              <a:latin typeface="Verdana" panose="020B0604030504040204" pitchFamily="34" charset="0"/>
              <a:ea typeface="Verdana" panose="020B0604030504040204" pitchFamily="34" charset="0"/>
              <a:cs typeface="Verdana" panose="020B0604030504040204" pitchFamily="34" charset="0"/>
            </a:rPr>
            <a:t>Follow media advisory up with a phone call to reporters</a:t>
          </a:r>
        </a:p>
      </dgm:t>
    </dgm:pt>
    <dgm:pt modelId="{9FC5B786-FBA5-BB41-BD6C-33270B8C1490}" type="parTrans" cxnId="{E33286A4-48C1-F749-9C77-7D444E20B1F4}">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1FF1FC10-4101-CE4D-B084-D4046953BFFF}" type="sibTrans" cxnId="{E33286A4-48C1-F749-9C77-7D444E20B1F4}">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08810618-96A8-45AD-8B99-F93E6880E8F7}">
      <dgm:prSet custT="1"/>
      <dgm:spPr>
        <a:solidFill>
          <a:srgbClr val="0096D6"/>
        </a:solidFill>
      </dgm:spPr>
      <dgm:t>
        <a:bodyPr/>
        <a:lstStyle/>
        <a:p>
          <a:r>
            <a:rPr lang="en-US" sz="1400" dirty="0">
              <a:latin typeface="Verdana" panose="020B0604030504040204" pitchFamily="34" charset="0"/>
              <a:ea typeface="Verdana" panose="020B0604030504040204" pitchFamily="34" charset="0"/>
              <a:cs typeface="Verdana" panose="020B0604030504040204" pitchFamily="34" charset="0"/>
            </a:rPr>
            <a:t>Send press release day of event</a:t>
          </a:r>
        </a:p>
      </dgm:t>
    </dgm:pt>
    <dgm:pt modelId="{21F7BB50-91C0-4531-8C60-21D620886BE1}" type="parTrans" cxnId="{16BA8205-F4E9-435A-91B6-8DBC40FE1B1E}">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1B06D273-D00D-4482-A641-E87CEA2304DD}" type="sibTrans" cxnId="{16BA8205-F4E9-435A-91B6-8DBC40FE1B1E}">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79D43DD6-4437-4502-BC12-F2AFA63D5F87}">
      <dgm:prSet custT="1"/>
      <dgm:spPr>
        <a:solidFill>
          <a:srgbClr val="0096D6"/>
        </a:solidFill>
      </dgm:spPr>
      <dgm:t>
        <a:bodyPr/>
        <a:lstStyle/>
        <a:p>
          <a:r>
            <a:rPr lang="en-US" sz="1400" dirty="0">
              <a:latin typeface="Verdana" panose="020B0604030504040204" pitchFamily="34" charset="0"/>
              <a:ea typeface="Verdana" panose="020B0604030504040204" pitchFamily="34" charset="0"/>
              <a:cs typeface="Verdana" panose="020B0604030504040204" pitchFamily="34" charset="0"/>
            </a:rPr>
            <a:t>Hold event in a convenient and central location</a:t>
          </a:r>
        </a:p>
      </dgm:t>
    </dgm:pt>
    <dgm:pt modelId="{AE24DCB5-AB8E-41DC-9137-C9A5FF22F699}" type="parTrans" cxnId="{51BB351D-78CC-41B1-9A38-DB47B4E24578}">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02A08F06-E189-405F-B489-C3BE0B6F38B1}" type="sibTrans" cxnId="{51BB351D-78CC-41B1-9A38-DB47B4E24578}">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AF02CEF9-B427-423E-B583-4222AB67413C}">
      <dgm:prSet custT="1"/>
      <dgm:spPr>
        <a:solidFill>
          <a:srgbClr val="0096D6"/>
        </a:solidFill>
      </dgm:spPr>
      <dgm:t>
        <a:bodyPr/>
        <a:lstStyle/>
        <a:p>
          <a:r>
            <a:rPr lang="en-US" sz="1400" dirty="0">
              <a:latin typeface="Verdana" panose="020B0604030504040204" pitchFamily="34" charset="0"/>
              <a:ea typeface="Verdana" panose="020B0604030504040204" pitchFamily="34" charset="0"/>
              <a:cs typeface="Verdana" panose="020B0604030504040204" pitchFamily="34" charset="0"/>
            </a:rPr>
            <a:t>Use visuals at the event </a:t>
          </a:r>
        </a:p>
      </dgm:t>
    </dgm:pt>
    <dgm:pt modelId="{74DC5935-EBA8-4337-BC74-9C0FE257998A}" type="parTrans" cxnId="{677DCE72-8DF9-4B57-9B66-59732F4D44B2}">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D5993760-968B-455C-9243-068216BB41AB}" type="sibTrans" cxnId="{677DCE72-8DF9-4B57-9B66-59732F4D44B2}">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809EED9F-70C5-44B9-A02C-3C6B80D8CD77}">
      <dgm:prSet custT="1"/>
      <dgm:spPr>
        <a:solidFill>
          <a:srgbClr val="0096D6"/>
        </a:solidFill>
      </dgm:spPr>
      <dgm:t>
        <a:bodyPr/>
        <a:lstStyle/>
        <a:p>
          <a:r>
            <a:rPr lang="en-US" sz="1400" dirty="0">
              <a:latin typeface="Verdana" panose="020B0604030504040204" pitchFamily="34" charset="0"/>
              <a:ea typeface="Verdana" panose="020B0604030504040204" pitchFamily="34" charset="0"/>
              <a:cs typeface="Verdana" panose="020B0604030504040204" pitchFamily="34" charset="0"/>
            </a:rPr>
            <a:t>Consider creating a media kit</a:t>
          </a:r>
        </a:p>
      </dgm:t>
    </dgm:pt>
    <dgm:pt modelId="{2863CF60-BE76-49B8-AFD0-4A279A27F633}" type="parTrans" cxnId="{619F4641-35D9-4CB3-8846-200D907EA01E}">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506F4513-E131-469B-A11F-545281DA8504}" type="sibTrans" cxnId="{619F4641-35D9-4CB3-8846-200D907EA01E}">
      <dgm:prSet/>
      <dgm:spPr/>
      <dgm:t>
        <a:bodyPr/>
        <a:lstStyle/>
        <a:p>
          <a:endParaRPr lang="en-US" sz="1800">
            <a:latin typeface="Verdana" panose="020B0604030504040204" pitchFamily="34" charset="0"/>
            <a:ea typeface="Verdana" panose="020B0604030504040204" pitchFamily="34" charset="0"/>
            <a:cs typeface="Verdana" panose="020B0604030504040204" pitchFamily="34" charset="0"/>
          </a:endParaRPr>
        </a:p>
      </dgm:t>
    </dgm:pt>
    <dgm:pt modelId="{D3404765-2263-419A-BCC6-4BBBF47AC645}" type="pres">
      <dgm:prSet presAssocID="{C87F265C-81A7-480A-9BBF-A46BBEB0053D}" presName="Name0" presStyleCnt="0">
        <dgm:presLayoutVars>
          <dgm:chMax val="7"/>
          <dgm:chPref val="7"/>
          <dgm:dir/>
        </dgm:presLayoutVars>
      </dgm:prSet>
      <dgm:spPr/>
    </dgm:pt>
    <dgm:pt modelId="{2FA8DDB6-3641-47FE-828C-3EA839EF9B78}" type="pres">
      <dgm:prSet presAssocID="{C87F265C-81A7-480A-9BBF-A46BBEB0053D}" presName="Name1" presStyleCnt="0"/>
      <dgm:spPr/>
    </dgm:pt>
    <dgm:pt modelId="{6644F3B5-957A-4A43-88BC-87F154C3A80C}" type="pres">
      <dgm:prSet presAssocID="{C87F265C-81A7-480A-9BBF-A46BBEB0053D}" presName="cycle" presStyleCnt="0"/>
      <dgm:spPr/>
    </dgm:pt>
    <dgm:pt modelId="{68D7E580-0F1C-4A70-853B-DBD674E416AF}" type="pres">
      <dgm:prSet presAssocID="{C87F265C-81A7-480A-9BBF-A46BBEB0053D}" presName="srcNode" presStyleLbl="node1" presStyleIdx="0" presStyleCnt="7"/>
      <dgm:spPr/>
    </dgm:pt>
    <dgm:pt modelId="{170200A3-8A50-4C50-AE79-A31DBEBD63C9}" type="pres">
      <dgm:prSet presAssocID="{C87F265C-81A7-480A-9BBF-A46BBEB0053D}" presName="conn" presStyleLbl="parChTrans1D2" presStyleIdx="0" presStyleCnt="1"/>
      <dgm:spPr/>
    </dgm:pt>
    <dgm:pt modelId="{9421F5B9-6D0D-4BFE-8416-EECA8642ED62}" type="pres">
      <dgm:prSet presAssocID="{C87F265C-81A7-480A-9BBF-A46BBEB0053D}" presName="extraNode" presStyleLbl="node1" presStyleIdx="0" presStyleCnt="7"/>
      <dgm:spPr/>
    </dgm:pt>
    <dgm:pt modelId="{82E841DA-AA2E-4CC7-83B7-24A7BA2CF0B4}" type="pres">
      <dgm:prSet presAssocID="{C87F265C-81A7-480A-9BBF-A46BBEB0053D}" presName="dstNode" presStyleLbl="node1" presStyleIdx="0" presStyleCnt="7"/>
      <dgm:spPr/>
    </dgm:pt>
    <dgm:pt modelId="{6A6627D7-6980-48E3-A538-9F9DAC1150A4}" type="pres">
      <dgm:prSet presAssocID="{B439052A-8283-49E5-9858-47E04A7E085C}" presName="text_1" presStyleLbl="node1" presStyleIdx="0" presStyleCnt="7">
        <dgm:presLayoutVars>
          <dgm:bulletEnabled val="1"/>
        </dgm:presLayoutVars>
      </dgm:prSet>
      <dgm:spPr/>
    </dgm:pt>
    <dgm:pt modelId="{307AA4B5-434F-4B50-A14C-5AC414F0F321}" type="pres">
      <dgm:prSet presAssocID="{B439052A-8283-49E5-9858-47E04A7E085C}" presName="accent_1" presStyleCnt="0"/>
      <dgm:spPr/>
    </dgm:pt>
    <dgm:pt modelId="{A224FC23-0868-4232-8BD8-31E48CC1E331}" type="pres">
      <dgm:prSet presAssocID="{B439052A-8283-49E5-9858-47E04A7E085C}" presName="accentRepeatNode" presStyleLbl="solidFgAcc1" presStyleIdx="0" presStyleCnt="7"/>
      <dgm:spPr>
        <a:ln>
          <a:solidFill>
            <a:srgbClr val="0096D6"/>
          </a:solidFill>
        </a:ln>
      </dgm:spPr>
    </dgm:pt>
    <dgm:pt modelId="{015F533F-6E26-3E48-A2BB-B70382D1E7A4}" type="pres">
      <dgm:prSet presAssocID="{3AC04DA1-17E6-A249-B0B2-93C078F47F82}" presName="text_2" presStyleLbl="node1" presStyleIdx="1" presStyleCnt="7">
        <dgm:presLayoutVars>
          <dgm:bulletEnabled val="1"/>
        </dgm:presLayoutVars>
      </dgm:prSet>
      <dgm:spPr/>
    </dgm:pt>
    <dgm:pt modelId="{43C1A0F4-FFE0-F94C-BCA6-AED4736F1B7F}" type="pres">
      <dgm:prSet presAssocID="{3AC04DA1-17E6-A249-B0B2-93C078F47F82}" presName="accent_2" presStyleCnt="0"/>
      <dgm:spPr/>
    </dgm:pt>
    <dgm:pt modelId="{285B5730-3EE1-7846-BE6F-5B9B8A16BD05}" type="pres">
      <dgm:prSet presAssocID="{3AC04DA1-17E6-A249-B0B2-93C078F47F82}" presName="accentRepeatNode" presStyleLbl="solidFgAcc1" presStyleIdx="1" presStyleCnt="7"/>
      <dgm:spPr>
        <a:ln>
          <a:solidFill>
            <a:srgbClr val="0096D6"/>
          </a:solidFill>
        </a:ln>
      </dgm:spPr>
    </dgm:pt>
    <dgm:pt modelId="{FA037FEA-A2B5-2E4E-BB33-E755F91DD7FA}" type="pres">
      <dgm:prSet presAssocID="{89D837EA-0981-9F49-8E62-722A7C4A9A39}" presName="text_3" presStyleLbl="node1" presStyleIdx="2" presStyleCnt="7">
        <dgm:presLayoutVars>
          <dgm:bulletEnabled val="1"/>
        </dgm:presLayoutVars>
      </dgm:prSet>
      <dgm:spPr/>
    </dgm:pt>
    <dgm:pt modelId="{05F71153-BAAC-EA43-A47C-30DAC302D2BC}" type="pres">
      <dgm:prSet presAssocID="{89D837EA-0981-9F49-8E62-722A7C4A9A39}" presName="accent_3" presStyleCnt="0"/>
      <dgm:spPr/>
    </dgm:pt>
    <dgm:pt modelId="{8A24B15B-B63D-3741-9633-4B5E2F26172A}" type="pres">
      <dgm:prSet presAssocID="{89D837EA-0981-9F49-8E62-722A7C4A9A39}" presName="accentRepeatNode" presStyleLbl="solidFgAcc1" presStyleIdx="2" presStyleCnt="7"/>
      <dgm:spPr>
        <a:ln>
          <a:solidFill>
            <a:srgbClr val="0096D6"/>
          </a:solidFill>
        </a:ln>
      </dgm:spPr>
    </dgm:pt>
    <dgm:pt modelId="{698AE666-1BAC-42D2-AB2B-C4EAC8FD8835}" type="pres">
      <dgm:prSet presAssocID="{08810618-96A8-45AD-8B99-F93E6880E8F7}" presName="text_4" presStyleLbl="node1" presStyleIdx="3" presStyleCnt="7">
        <dgm:presLayoutVars>
          <dgm:bulletEnabled val="1"/>
        </dgm:presLayoutVars>
      </dgm:prSet>
      <dgm:spPr/>
    </dgm:pt>
    <dgm:pt modelId="{8EA0D55B-F4EC-4BB0-8D71-11BE08028973}" type="pres">
      <dgm:prSet presAssocID="{08810618-96A8-45AD-8B99-F93E6880E8F7}" presName="accent_4" presStyleCnt="0"/>
      <dgm:spPr/>
    </dgm:pt>
    <dgm:pt modelId="{D54A433A-8C7C-40C7-A837-F66374512282}" type="pres">
      <dgm:prSet presAssocID="{08810618-96A8-45AD-8B99-F93E6880E8F7}" presName="accentRepeatNode" presStyleLbl="solidFgAcc1" presStyleIdx="3" presStyleCnt="7"/>
      <dgm:spPr/>
    </dgm:pt>
    <dgm:pt modelId="{D40512F3-381D-4086-954E-AD59A3E00709}" type="pres">
      <dgm:prSet presAssocID="{79D43DD6-4437-4502-BC12-F2AFA63D5F87}" presName="text_5" presStyleLbl="node1" presStyleIdx="4" presStyleCnt="7">
        <dgm:presLayoutVars>
          <dgm:bulletEnabled val="1"/>
        </dgm:presLayoutVars>
      </dgm:prSet>
      <dgm:spPr/>
    </dgm:pt>
    <dgm:pt modelId="{0957EF92-4429-4988-B866-9876D922CFDF}" type="pres">
      <dgm:prSet presAssocID="{79D43DD6-4437-4502-BC12-F2AFA63D5F87}" presName="accent_5" presStyleCnt="0"/>
      <dgm:spPr/>
    </dgm:pt>
    <dgm:pt modelId="{0A1201AD-6496-41ED-8F90-2B40219ACF25}" type="pres">
      <dgm:prSet presAssocID="{79D43DD6-4437-4502-BC12-F2AFA63D5F87}" presName="accentRepeatNode" presStyleLbl="solidFgAcc1" presStyleIdx="4" presStyleCnt="7"/>
      <dgm:spPr/>
    </dgm:pt>
    <dgm:pt modelId="{103BA643-C0FB-412F-A539-20B371CA6208}" type="pres">
      <dgm:prSet presAssocID="{AF02CEF9-B427-423E-B583-4222AB67413C}" presName="text_6" presStyleLbl="node1" presStyleIdx="5" presStyleCnt="7">
        <dgm:presLayoutVars>
          <dgm:bulletEnabled val="1"/>
        </dgm:presLayoutVars>
      </dgm:prSet>
      <dgm:spPr/>
    </dgm:pt>
    <dgm:pt modelId="{198C2A92-B0D8-4EA0-88D2-430B7979A048}" type="pres">
      <dgm:prSet presAssocID="{AF02CEF9-B427-423E-B583-4222AB67413C}" presName="accent_6" presStyleCnt="0"/>
      <dgm:spPr/>
    </dgm:pt>
    <dgm:pt modelId="{C1FB3AD8-5519-4E2D-B8F2-107CCF1FCD5E}" type="pres">
      <dgm:prSet presAssocID="{AF02CEF9-B427-423E-B583-4222AB67413C}" presName="accentRepeatNode" presStyleLbl="solidFgAcc1" presStyleIdx="5" presStyleCnt="7"/>
      <dgm:spPr/>
    </dgm:pt>
    <dgm:pt modelId="{3FBD4A5D-A398-469D-A45B-8073BF40F2C6}" type="pres">
      <dgm:prSet presAssocID="{809EED9F-70C5-44B9-A02C-3C6B80D8CD77}" presName="text_7" presStyleLbl="node1" presStyleIdx="6" presStyleCnt="7">
        <dgm:presLayoutVars>
          <dgm:bulletEnabled val="1"/>
        </dgm:presLayoutVars>
      </dgm:prSet>
      <dgm:spPr/>
    </dgm:pt>
    <dgm:pt modelId="{B419CDA1-B2E6-4200-9E69-D793E3617B83}" type="pres">
      <dgm:prSet presAssocID="{809EED9F-70C5-44B9-A02C-3C6B80D8CD77}" presName="accent_7" presStyleCnt="0"/>
      <dgm:spPr/>
    </dgm:pt>
    <dgm:pt modelId="{2D52CAAA-EF14-4531-81C4-B28536F392A6}" type="pres">
      <dgm:prSet presAssocID="{809EED9F-70C5-44B9-A02C-3C6B80D8CD77}" presName="accentRepeatNode" presStyleLbl="solidFgAcc1" presStyleIdx="6" presStyleCnt="7"/>
      <dgm:spPr/>
    </dgm:pt>
  </dgm:ptLst>
  <dgm:cxnLst>
    <dgm:cxn modelId="{16BA8205-F4E9-435A-91B6-8DBC40FE1B1E}" srcId="{C87F265C-81A7-480A-9BBF-A46BBEB0053D}" destId="{08810618-96A8-45AD-8B99-F93E6880E8F7}" srcOrd="3" destOrd="0" parTransId="{21F7BB50-91C0-4531-8C60-21D620886BE1}" sibTransId="{1B06D273-D00D-4482-A641-E87CEA2304DD}"/>
    <dgm:cxn modelId="{126B221C-8E22-5446-BCB9-84142234EFA3}" srcId="{C87F265C-81A7-480A-9BBF-A46BBEB0053D}" destId="{3AC04DA1-17E6-A249-B0B2-93C078F47F82}" srcOrd="1" destOrd="0" parTransId="{FF8D7C17-E0CC-E647-94DD-56153A7F457A}" sibTransId="{AC8D7DD0-4571-4849-998A-D27BB810728E}"/>
    <dgm:cxn modelId="{51BB351D-78CC-41B1-9A38-DB47B4E24578}" srcId="{C87F265C-81A7-480A-9BBF-A46BBEB0053D}" destId="{79D43DD6-4437-4502-BC12-F2AFA63D5F87}" srcOrd="4" destOrd="0" parTransId="{AE24DCB5-AB8E-41DC-9137-C9A5FF22F699}" sibTransId="{02A08F06-E189-405F-B489-C3BE0B6F38B1}"/>
    <dgm:cxn modelId="{EA7D695D-D38E-4A58-B141-4AA1A8976A17}" srcId="{C87F265C-81A7-480A-9BBF-A46BBEB0053D}" destId="{B439052A-8283-49E5-9858-47E04A7E085C}" srcOrd="0" destOrd="0" parTransId="{42CEF465-AD75-4260-A87B-9ECD989670EF}" sibTransId="{914A58EF-2F25-46CA-B973-A1C968062206}"/>
    <dgm:cxn modelId="{619F4641-35D9-4CB3-8846-200D907EA01E}" srcId="{C87F265C-81A7-480A-9BBF-A46BBEB0053D}" destId="{809EED9F-70C5-44B9-A02C-3C6B80D8CD77}" srcOrd="6" destOrd="0" parTransId="{2863CF60-BE76-49B8-AFD0-4A279A27F633}" sibTransId="{506F4513-E131-469B-A11F-545281DA8504}"/>
    <dgm:cxn modelId="{DC11A946-78AA-414B-B4CF-36F3CEC07219}" type="presOf" srcId="{AF02CEF9-B427-423E-B583-4222AB67413C}" destId="{103BA643-C0FB-412F-A539-20B371CA6208}" srcOrd="0" destOrd="0" presId="urn:microsoft.com/office/officeart/2008/layout/VerticalCurvedList"/>
    <dgm:cxn modelId="{C56EF451-CCEC-4071-98CE-F61968A18624}" type="presOf" srcId="{C87F265C-81A7-480A-9BBF-A46BBEB0053D}" destId="{D3404765-2263-419A-BCC6-4BBBF47AC645}" srcOrd="0" destOrd="0" presId="urn:microsoft.com/office/officeart/2008/layout/VerticalCurvedList"/>
    <dgm:cxn modelId="{677DCE72-8DF9-4B57-9B66-59732F4D44B2}" srcId="{C87F265C-81A7-480A-9BBF-A46BBEB0053D}" destId="{AF02CEF9-B427-423E-B583-4222AB67413C}" srcOrd="5" destOrd="0" parTransId="{74DC5935-EBA8-4337-BC74-9C0FE257998A}" sibTransId="{D5993760-968B-455C-9243-068216BB41AB}"/>
    <dgm:cxn modelId="{D732C873-68FC-455C-A4A8-B625011A7BFD}" type="presOf" srcId="{914A58EF-2F25-46CA-B973-A1C968062206}" destId="{170200A3-8A50-4C50-AE79-A31DBEBD63C9}" srcOrd="0" destOrd="0" presId="urn:microsoft.com/office/officeart/2008/layout/VerticalCurvedList"/>
    <dgm:cxn modelId="{48E62274-ECFD-47C7-9101-51B685F0A07F}" type="presOf" srcId="{79D43DD6-4437-4502-BC12-F2AFA63D5F87}" destId="{D40512F3-381D-4086-954E-AD59A3E00709}" srcOrd="0" destOrd="0" presId="urn:microsoft.com/office/officeart/2008/layout/VerticalCurvedList"/>
    <dgm:cxn modelId="{9AC22375-9E0C-4841-A579-3CF069197EA4}" type="presOf" srcId="{89D837EA-0981-9F49-8E62-722A7C4A9A39}" destId="{FA037FEA-A2B5-2E4E-BB33-E755F91DD7FA}" srcOrd="0" destOrd="0" presId="urn:microsoft.com/office/officeart/2008/layout/VerticalCurvedList"/>
    <dgm:cxn modelId="{B51B0DA2-570C-4F45-940B-1190587A7BEA}" type="presOf" srcId="{809EED9F-70C5-44B9-A02C-3C6B80D8CD77}" destId="{3FBD4A5D-A398-469D-A45B-8073BF40F2C6}" srcOrd="0" destOrd="0" presId="urn:microsoft.com/office/officeart/2008/layout/VerticalCurvedList"/>
    <dgm:cxn modelId="{E33286A4-48C1-F749-9C77-7D444E20B1F4}" srcId="{C87F265C-81A7-480A-9BBF-A46BBEB0053D}" destId="{89D837EA-0981-9F49-8E62-722A7C4A9A39}" srcOrd="2" destOrd="0" parTransId="{9FC5B786-FBA5-BB41-BD6C-33270B8C1490}" sibTransId="{1FF1FC10-4101-CE4D-B084-D4046953BFFF}"/>
    <dgm:cxn modelId="{CB1CA1ED-B5E5-4C52-96CE-CF159E90BC69}" type="presOf" srcId="{08810618-96A8-45AD-8B99-F93E6880E8F7}" destId="{698AE666-1BAC-42D2-AB2B-C4EAC8FD8835}" srcOrd="0" destOrd="0" presId="urn:microsoft.com/office/officeart/2008/layout/VerticalCurvedList"/>
    <dgm:cxn modelId="{D8A4D7F2-8C88-423F-8031-D70526252C93}" type="presOf" srcId="{B439052A-8283-49E5-9858-47E04A7E085C}" destId="{6A6627D7-6980-48E3-A538-9F9DAC1150A4}" srcOrd="0" destOrd="0" presId="urn:microsoft.com/office/officeart/2008/layout/VerticalCurvedList"/>
    <dgm:cxn modelId="{EF09A8F3-7B4A-40BF-B59F-6E6CCB865B1C}" type="presOf" srcId="{3AC04DA1-17E6-A249-B0B2-93C078F47F82}" destId="{015F533F-6E26-3E48-A2BB-B70382D1E7A4}" srcOrd="0" destOrd="0" presId="urn:microsoft.com/office/officeart/2008/layout/VerticalCurvedList"/>
    <dgm:cxn modelId="{71F7E831-88EE-46CF-A2FC-804F2AAB2346}" type="presParOf" srcId="{D3404765-2263-419A-BCC6-4BBBF47AC645}" destId="{2FA8DDB6-3641-47FE-828C-3EA839EF9B78}" srcOrd="0" destOrd="0" presId="urn:microsoft.com/office/officeart/2008/layout/VerticalCurvedList"/>
    <dgm:cxn modelId="{ED0D5A76-8AF5-405F-864A-DD3AA0D8F7B1}" type="presParOf" srcId="{2FA8DDB6-3641-47FE-828C-3EA839EF9B78}" destId="{6644F3B5-957A-4A43-88BC-87F154C3A80C}" srcOrd="0" destOrd="0" presId="urn:microsoft.com/office/officeart/2008/layout/VerticalCurvedList"/>
    <dgm:cxn modelId="{219A6206-6082-431D-9A24-AFCDC9729200}" type="presParOf" srcId="{6644F3B5-957A-4A43-88BC-87F154C3A80C}" destId="{68D7E580-0F1C-4A70-853B-DBD674E416AF}" srcOrd="0" destOrd="0" presId="urn:microsoft.com/office/officeart/2008/layout/VerticalCurvedList"/>
    <dgm:cxn modelId="{38F69C4C-69E6-48CE-A379-601340F8A85D}" type="presParOf" srcId="{6644F3B5-957A-4A43-88BC-87F154C3A80C}" destId="{170200A3-8A50-4C50-AE79-A31DBEBD63C9}" srcOrd="1" destOrd="0" presId="urn:microsoft.com/office/officeart/2008/layout/VerticalCurvedList"/>
    <dgm:cxn modelId="{11464AB5-E2BE-4460-83B3-826CF75236FF}" type="presParOf" srcId="{6644F3B5-957A-4A43-88BC-87F154C3A80C}" destId="{9421F5B9-6D0D-4BFE-8416-EECA8642ED62}" srcOrd="2" destOrd="0" presId="urn:microsoft.com/office/officeart/2008/layout/VerticalCurvedList"/>
    <dgm:cxn modelId="{DA8515DE-EDF2-4B9E-95F7-4C955BDF62EA}" type="presParOf" srcId="{6644F3B5-957A-4A43-88BC-87F154C3A80C}" destId="{82E841DA-AA2E-4CC7-83B7-24A7BA2CF0B4}" srcOrd="3" destOrd="0" presId="urn:microsoft.com/office/officeart/2008/layout/VerticalCurvedList"/>
    <dgm:cxn modelId="{6ACD5C2C-8965-429A-8147-AC34300DA06B}" type="presParOf" srcId="{2FA8DDB6-3641-47FE-828C-3EA839EF9B78}" destId="{6A6627D7-6980-48E3-A538-9F9DAC1150A4}" srcOrd="1" destOrd="0" presId="urn:microsoft.com/office/officeart/2008/layout/VerticalCurvedList"/>
    <dgm:cxn modelId="{70646A4B-9543-4307-87F2-F2E800F367C6}" type="presParOf" srcId="{2FA8DDB6-3641-47FE-828C-3EA839EF9B78}" destId="{307AA4B5-434F-4B50-A14C-5AC414F0F321}" srcOrd="2" destOrd="0" presId="urn:microsoft.com/office/officeart/2008/layout/VerticalCurvedList"/>
    <dgm:cxn modelId="{353B3575-F65E-4BC2-AC55-179127FFF012}" type="presParOf" srcId="{307AA4B5-434F-4B50-A14C-5AC414F0F321}" destId="{A224FC23-0868-4232-8BD8-31E48CC1E331}" srcOrd="0" destOrd="0" presId="urn:microsoft.com/office/officeart/2008/layout/VerticalCurvedList"/>
    <dgm:cxn modelId="{4159D700-FA06-437B-9F1A-48D9520C38BB}" type="presParOf" srcId="{2FA8DDB6-3641-47FE-828C-3EA839EF9B78}" destId="{015F533F-6E26-3E48-A2BB-B70382D1E7A4}" srcOrd="3" destOrd="0" presId="urn:microsoft.com/office/officeart/2008/layout/VerticalCurvedList"/>
    <dgm:cxn modelId="{A4868FB9-C312-4AF0-9AB1-317B193F3D10}" type="presParOf" srcId="{2FA8DDB6-3641-47FE-828C-3EA839EF9B78}" destId="{43C1A0F4-FFE0-F94C-BCA6-AED4736F1B7F}" srcOrd="4" destOrd="0" presId="urn:microsoft.com/office/officeart/2008/layout/VerticalCurvedList"/>
    <dgm:cxn modelId="{1E5D2448-1353-465D-A7C9-7265F7923976}" type="presParOf" srcId="{43C1A0F4-FFE0-F94C-BCA6-AED4736F1B7F}" destId="{285B5730-3EE1-7846-BE6F-5B9B8A16BD05}" srcOrd="0" destOrd="0" presId="urn:microsoft.com/office/officeart/2008/layout/VerticalCurvedList"/>
    <dgm:cxn modelId="{AE7747EC-0F3B-46EB-AB8E-1C4EC2182CB6}" type="presParOf" srcId="{2FA8DDB6-3641-47FE-828C-3EA839EF9B78}" destId="{FA037FEA-A2B5-2E4E-BB33-E755F91DD7FA}" srcOrd="5" destOrd="0" presId="urn:microsoft.com/office/officeart/2008/layout/VerticalCurvedList"/>
    <dgm:cxn modelId="{1C622F7E-B673-4FBD-BADC-F366C63CCED9}" type="presParOf" srcId="{2FA8DDB6-3641-47FE-828C-3EA839EF9B78}" destId="{05F71153-BAAC-EA43-A47C-30DAC302D2BC}" srcOrd="6" destOrd="0" presId="urn:microsoft.com/office/officeart/2008/layout/VerticalCurvedList"/>
    <dgm:cxn modelId="{115D9834-06FE-4CD8-BABB-D3C648FB7CB6}" type="presParOf" srcId="{05F71153-BAAC-EA43-A47C-30DAC302D2BC}" destId="{8A24B15B-B63D-3741-9633-4B5E2F26172A}" srcOrd="0" destOrd="0" presId="urn:microsoft.com/office/officeart/2008/layout/VerticalCurvedList"/>
    <dgm:cxn modelId="{BB571933-8D02-4EA7-820F-83766F05DC92}" type="presParOf" srcId="{2FA8DDB6-3641-47FE-828C-3EA839EF9B78}" destId="{698AE666-1BAC-42D2-AB2B-C4EAC8FD8835}" srcOrd="7" destOrd="0" presId="urn:microsoft.com/office/officeart/2008/layout/VerticalCurvedList"/>
    <dgm:cxn modelId="{3213D1F5-1EA4-4C62-9C39-620F0A00EC5C}" type="presParOf" srcId="{2FA8DDB6-3641-47FE-828C-3EA839EF9B78}" destId="{8EA0D55B-F4EC-4BB0-8D71-11BE08028973}" srcOrd="8" destOrd="0" presId="urn:microsoft.com/office/officeart/2008/layout/VerticalCurvedList"/>
    <dgm:cxn modelId="{EB092000-6135-477B-9893-199EC049A71F}" type="presParOf" srcId="{8EA0D55B-F4EC-4BB0-8D71-11BE08028973}" destId="{D54A433A-8C7C-40C7-A837-F66374512282}" srcOrd="0" destOrd="0" presId="urn:microsoft.com/office/officeart/2008/layout/VerticalCurvedList"/>
    <dgm:cxn modelId="{505B8B73-8957-403D-9046-D6C226048AB3}" type="presParOf" srcId="{2FA8DDB6-3641-47FE-828C-3EA839EF9B78}" destId="{D40512F3-381D-4086-954E-AD59A3E00709}" srcOrd="9" destOrd="0" presId="urn:microsoft.com/office/officeart/2008/layout/VerticalCurvedList"/>
    <dgm:cxn modelId="{16CD7585-8CD5-435D-B772-B0094D422A54}" type="presParOf" srcId="{2FA8DDB6-3641-47FE-828C-3EA839EF9B78}" destId="{0957EF92-4429-4988-B866-9876D922CFDF}" srcOrd="10" destOrd="0" presId="urn:microsoft.com/office/officeart/2008/layout/VerticalCurvedList"/>
    <dgm:cxn modelId="{7781EB13-6A75-49B3-AA1C-821EF31CDB6A}" type="presParOf" srcId="{0957EF92-4429-4988-B866-9876D922CFDF}" destId="{0A1201AD-6496-41ED-8F90-2B40219ACF25}" srcOrd="0" destOrd="0" presId="urn:microsoft.com/office/officeart/2008/layout/VerticalCurvedList"/>
    <dgm:cxn modelId="{FA59869B-4D27-4357-A7C0-EC8D7CEAC00A}" type="presParOf" srcId="{2FA8DDB6-3641-47FE-828C-3EA839EF9B78}" destId="{103BA643-C0FB-412F-A539-20B371CA6208}" srcOrd="11" destOrd="0" presId="urn:microsoft.com/office/officeart/2008/layout/VerticalCurvedList"/>
    <dgm:cxn modelId="{10B670EE-C841-4AA7-91A6-5A5A2F014388}" type="presParOf" srcId="{2FA8DDB6-3641-47FE-828C-3EA839EF9B78}" destId="{198C2A92-B0D8-4EA0-88D2-430B7979A048}" srcOrd="12" destOrd="0" presId="urn:microsoft.com/office/officeart/2008/layout/VerticalCurvedList"/>
    <dgm:cxn modelId="{CDFE1693-DBA3-4527-AAE6-19234614155F}" type="presParOf" srcId="{198C2A92-B0D8-4EA0-88D2-430B7979A048}" destId="{C1FB3AD8-5519-4E2D-B8F2-107CCF1FCD5E}" srcOrd="0" destOrd="0" presId="urn:microsoft.com/office/officeart/2008/layout/VerticalCurvedList"/>
    <dgm:cxn modelId="{344868C1-A81E-43DE-974C-6F66C78FEFCE}" type="presParOf" srcId="{2FA8DDB6-3641-47FE-828C-3EA839EF9B78}" destId="{3FBD4A5D-A398-469D-A45B-8073BF40F2C6}" srcOrd="13" destOrd="0" presId="urn:microsoft.com/office/officeart/2008/layout/VerticalCurvedList"/>
    <dgm:cxn modelId="{89583A3F-DB16-4ADB-9BDF-6B32AC1F282A}" type="presParOf" srcId="{2FA8DDB6-3641-47FE-828C-3EA839EF9B78}" destId="{B419CDA1-B2E6-4200-9E69-D793E3617B83}" srcOrd="14" destOrd="0" presId="urn:microsoft.com/office/officeart/2008/layout/VerticalCurvedList"/>
    <dgm:cxn modelId="{CDDB7469-454E-49AB-8AC6-8D505BE18E01}" type="presParOf" srcId="{B419CDA1-B2E6-4200-9E69-D793E3617B83}" destId="{2D52CAAA-EF14-4531-81C4-B28536F392A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53F01C9A-614D-48B1-927D-9A3B165642E2}"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3C894C95-55E3-44B2-A117-E3AB587AE4AB}">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Monitor your campaign</a:t>
          </a:r>
        </a:p>
      </dgm:t>
    </dgm:pt>
    <dgm:pt modelId="{A815D6FF-C719-4F1A-8851-39C3906041F7}" type="parTrans" cxnId="{7F0862D5-A677-4FA6-9534-CEE4219B9934}">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EBDE30D1-2CD2-43B7-9F2C-C0BBE159FCD8}" type="sibTrans" cxnId="{7F0862D5-A677-4FA6-9534-CEE4219B9934}">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4117DE25-F72E-4503-8BC9-278D3B065377}">
      <dgm:prSet phldrT="[Text]"/>
      <dgm:spPr>
        <a:solidFill>
          <a:srgbClr val="0096D6">
            <a:alpha val="90000"/>
          </a:srgbClr>
        </a:solidFill>
        <a:ln>
          <a:noFill/>
        </a:ln>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Re-print, re-stock, maintain partner engagement</a:t>
          </a:r>
        </a:p>
      </dgm:t>
    </dgm:pt>
    <dgm:pt modelId="{FCA7978C-0B80-4A4E-AD48-457F6AC1B549}" type="parTrans" cxnId="{8AA78CAD-A777-439F-AA33-656761A7B536}">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0B93E052-AB38-4E73-96DE-8F2F23CF3183}" type="sibTrans" cxnId="{8AA78CAD-A777-439F-AA33-656761A7B536}">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BBD03191-9535-4692-BF1D-2CE1B7BC61C7}">
      <dgm:prSet phldrT="[Text]"/>
      <dgm:spPr>
        <a:solidFill>
          <a:srgbClr val="00406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Collect process evaluation data</a:t>
          </a:r>
        </a:p>
      </dgm:t>
    </dgm:pt>
    <dgm:pt modelId="{61AB704C-2C90-4606-A18D-62DE0D903E21}" type="parTrans" cxnId="{0B70B479-C07E-464B-9275-96564916E41E}">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6A0DC3A0-8A6E-4673-B459-3A9D3BECF5C8}" type="sibTrans" cxnId="{0B70B479-C07E-464B-9275-96564916E41E}">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53F99792-5680-43E7-98D6-23CBA89B941A}">
      <dgm:prSet phldrT="[Text]"/>
      <dgm:spPr>
        <a:solidFill>
          <a:srgbClr val="0096D6">
            <a:alpha val="90000"/>
          </a:srgbClr>
        </a:solidFill>
        <a:ln>
          <a:noFill/>
        </a:ln>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Make changes as needed</a:t>
          </a:r>
        </a:p>
      </dgm:t>
    </dgm:pt>
    <dgm:pt modelId="{362C6A8A-6776-41BA-8894-A5653BC8673F}" type="parTrans" cxnId="{0D66BEA3-BBCE-4FA7-8BC5-F00A378DBAA6}">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556DAA31-FC1A-4EA4-9DD3-281DD592D83E}" type="sibTrans" cxnId="{0D66BEA3-BBCE-4FA7-8BC5-F00A378DBAA6}">
      <dgm:prSet/>
      <dgm:spPr/>
      <dgm:t>
        <a:bodyPr/>
        <a:lstStyle/>
        <a:p>
          <a:endParaRPr lang="en-US">
            <a:latin typeface="Verdana" panose="020B0604030504040204" pitchFamily="34" charset="0"/>
            <a:ea typeface="Verdana" panose="020B0604030504040204" pitchFamily="34" charset="0"/>
            <a:cs typeface="Verdana" panose="020B0604030504040204" pitchFamily="34" charset="0"/>
          </a:endParaRPr>
        </a:p>
      </dgm:t>
    </dgm:pt>
    <dgm:pt modelId="{13544D38-3D78-49E3-8211-CB01004BBC0D}" type="pres">
      <dgm:prSet presAssocID="{53F01C9A-614D-48B1-927D-9A3B165642E2}" presName="Name0" presStyleCnt="0">
        <dgm:presLayoutVars>
          <dgm:dir/>
          <dgm:animLvl val="lvl"/>
          <dgm:resizeHandles val="exact"/>
        </dgm:presLayoutVars>
      </dgm:prSet>
      <dgm:spPr/>
    </dgm:pt>
    <dgm:pt modelId="{E693BD62-BC20-4441-992D-51C58FC8D2C4}" type="pres">
      <dgm:prSet presAssocID="{3C894C95-55E3-44B2-A117-E3AB587AE4AB}" presName="vertFlow" presStyleCnt="0"/>
      <dgm:spPr/>
    </dgm:pt>
    <dgm:pt modelId="{C25D8858-FB56-4B26-BC6A-B3749F4EEFF1}" type="pres">
      <dgm:prSet presAssocID="{3C894C95-55E3-44B2-A117-E3AB587AE4AB}" presName="header" presStyleLbl="node1" presStyleIdx="0" presStyleCnt="2" custScaleY="164250"/>
      <dgm:spPr/>
    </dgm:pt>
    <dgm:pt modelId="{57463107-8481-4A9D-A67F-E5BC60F1C8A8}" type="pres">
      <dgm:prSet presAssocID="{FCA7978C-0B80-4A4E-AD48-457F6AC1B549}" presName="parTrans" presStyleLbl="sibTrans2D1" presStyleIdx="0" presStyleCnt="2"/>
      <dgm:spPr/>
    </dgm:pt>
    <dgm:pt modelId="{16FBCDBC-C696-4DCD-AC37-F42A27017FDA}" type="pres">
      <dgm:prSet presAssocID="{4117DE25-F72E-4503-8BC9-278D3B065377}" presName="child" presStyleLbl="alignAccFollowNode1" presStyleIdx="0" presStyleCnt="2" custScaleY="218381">
        <dgm:presLayoutVars>
          <dgm:chMax val="0"/>
          <dgm:bulletEnabled val="1"/>
        </dgm:presLayoutVars>
      </dgm:prSet>
      <dgm:spPr/>
    </dgm:pt>
    <dgm:pt modelId="{92FDDEF5-8BE0-46E4-B125-4E3B11049A06}" type="pres">
      <dgm:prSet presAssocID="{3C894C95-55E3-44B2-A117-E3AB587AE4AB}" presName="hSp" presStyleCnt="0"/>
      <dgm:spPr/>
    </dgm:pt>
    <dgm:pt modelId="{E7CAAC95-34C7-419B-A9CE-F1042705AF64}" type="pres">
      <dgm:prSet presAssocID="{BBD03191-9535-4692-BF1D-2CE1B7BC61C7}" presName="vertFlow" presStyleCnt="0"/>
      <dgm:spPr/>
    </dgm:pt>
    <dgm:pt modelId="{D5801D01-8FD7-4EB0-9823-E2F5AAC0326D}" type="pres">
      <dgm:prSet presAssocID="{BBD03191-9535-4692-BF1D-2CE1B7BC61C7}" presName="header" presStyleLbl="node1" presStyleIdx="1" presStyleCnt="2" custScaleY="164250"/>
      <dgm:spPr/>
    </dgm:pt>
    <dgm:pt modelId="{AC5D3043-0DB1-4DC7-8CFD-FD6EA351934C}" type="pres">
      <dgm:prSet presAssocID="{362C6A8A-6776-41BA-8894-A5653BC8673F}" presName="parTrans" presStyleLbl="sibTrans2D1" presStyleIdx="1" presStyleCnt="2"/>
      <dgm:spPr/>
    </dgm:pt>
    <dgm:pt modelId="{60680193-F537-43C9-A2BC-19E1BFAB246E}" type="pres">
      <dgm:prSet presAssocID="{53F99792-5680-43E7-98D6-23CBA89B941A}" presName="child" presStyleLbl="alignAccFollowNode1" presStyleIdx="1" presStyleCnt="2" custScaleY="218381">
        <dgm:presLayoutVars>
          <dgm:chMax val="0"/>
          <dgm:bulletEnabled val="1"/>
        </dgm:presLayoutVars>
      </dgm:prSet>
      <dgm:spPr/>
    </dgm:pt>
  </dgm:ptLst>
  <dgm:cxnLst>
    <dgm:cxn modelId="{91EF7409-4537-4C5E-B4DE-673769972A3D}" type="presOf" srcId="{FCA7978C-0B80-4A4E-AD48-457F6AC1B549}" destId="{57463107-8481-4A9D-A67F-E5BC60F1C8A8}" srcOrd="0" destOrd="0" presId="urn:microsoft.com/office/officeart/2005/8/layout/lProcess1"/>
    <dgm:cxn modelId="{1D53856C-231A-4E70-8D7B-4360D01D06D8}" type="presOf" srcId="{53F99792-5680-43E7-98D6-23CBA89B941A}" destId="{60680193-F537-43C9-A2BC-19E1BFAB246E}" srcOrd="0" destOrd="0" presId="urn:microsoft.com/office/officeart/2005/8/layout/lProcess1"/>
    <dgm:cxn modelId="{0B70B479-C07E-464B-9275-96564916E41E}" srcId="{53F01C9A-614D-48B1-927D-9A3B165642E2}" destId="{BBD03191-9535-4692-BF1D-2CE1B7BC61C7}" srcOrd="1" destOrd="0" parTransId="{61AB704C-2C90-4606-A18D-62DE0D903E21}" sibTransId="{6A0DC3A0-8A6E-4673-B459-3A9D3BECF5C8}"/>
    <dgm:cxn modelId="{01B46E98-F0C1-453C-A094-121769C6DF96}" type="presOf" srcId="{3C894C95-55E3-44B2-A117-E3AB587AE4AB}" destId="{C25D8858-FB56-4B26-BC6A-B3749F4EEFF1}" srcOrd="0" destOrd="0" presId="urn:microsoft.com/office/officeart/2005/8/layout/lProcess1"/>
    <dgm:cxn modelId="{F090319A-425F-487D-9ABC-C9E03C0AA74B}" type="presOf" srcId="{4117DE25-F72E-4503-8BC9-278D3B065377}" destId="{16FBCDBC-C696-4DCD-AC37-F42A27017FDA}" srcOrd="0" destOrd="0" presId="urn:microsoft.com/office/officeart/2005/8/layout/lProcess1"/>
    <dgm:cxn modelId="{0D66BEA3-BBCE-4FA7-8BC5-F00A378DBAA6}" srcId="{BBD03191-9535-4692-BF1D-2CE1B7BC61C7}" destId="{53F99792-5680-43E7-98D6-23CBA89B941A}" srcOrd="0" destOrd="0" parTransId="{362C6A8A-6776-41BA-8894-A5653BC8673F}" sibTransId="{556DAA31-FC1A-4EA4-9DD3-281DD592D83E}"/>
    <dgm:cxn modelId="{CD031FAA-32A0-4089-8163-8A568406363E}" type="presOf" srcId="{362C6A8A-6776-41BA-8894-A5653BC8673F}" destId="{AC5D3043-0DB1-4DC7-8CFD-FD6EA351934C}" srcOrd="0" destOrd="0" presId="urn:microsoft.com/office/officeart/2005/8/layout/lProcess1"/>
    <dgm:cxn modelId="{37D5F1AB-5264-4390-8BCD-7C7DC53F224D}" type="presOf" srcId="{BBD03191-9535-4692-BF1D-2CE1B7BC61C7}" destId="{D5801D01-8FD7-4EB0-9823-E2F5AAC0326D}" srcOrd="0" destOrd="0" presId="urn:microsoft.com/office/officeart/2005/8/layout/lProcess1"/>
    <dgm:cxn modelId="{8AA78CAD-A777-439F-AA33-656761A7B536}" srcId="{3C894C95-55E3-44B2-A117-E3AB587AE4AB}" destId="{4117DE25-F72E-4503-8BC9-278D3B065377}" srcOrd="0" destOrd="0" parTransId="{FCA7978C-0B80-4A4E-AD48-457F6AC1B549}" sibTransId="{0B93E052-AB38-4E73-96DE-8F2F23CF3183}"/>
    <dgm:cxn modelId="{B37C91D2-0699-4775-9E13-678AD6EF8468}" type="presOf" srcId="{53F01C9A-614D-48B1-927D-9A3B165642E2}" destId="{13544D38-3D78-49E3-8211-CB01004BBC0D}" srcOrd="0" destOrd="0" presId="urn:microsoft.com/office/officeart/2005/8/layout/lProcess1"/>
    <dgm:cxn modelId="{7F0862D5-A677-4FA6-9534-CEE4219B9934}" srcId="{53F01C9A-614D-48B1-927D-9A3B165642E2}" destId="{3C894C95-55E3-44B2-A117-E3AB587AE4AB}" srcOrd="0" destOrd="0" parTransId="{A815D6FF-C719-4F1A-8851-39C3906041F7}" sibTransId="{EBDE30D1-2CD2-43B7-9F2C-C0BBE159FCD8}"/>
    <dgm:cxn modelId="{51FFE455-6CEE-48D7-B21D-C09557CA9E71}" type="presParOf" srcId="{13544D38-3D78-49E3-8211-CB01004BBC0D}" destId="{E693BD62-BC20-4441-992D-51C58FC8D2C4}" srcOrd="0" destOrd="0" presId="urn:microsoft.com/office/officeart/2005/8/layout/lProcess1"/>
    <dgm:cxn modelId="{BE4F438A-44B5-4421-9C53-31EA6F46B0F5}" type="presParOf" srcId="{E693BD62-BC20-4441-992D-51C58FC8D2C4}" destId="{C25D8858-FB56-4B26-BC6A-B3749F4EEFF1}" srcOrd="0" destOrd="0" presId="urn:microsoft.com/office/officeart/2005/8/layout/lProcess1"/>
    <dgm:cxn modelId="{6FEEE789-DA9C-403C-A152-86EAAFF228C5}" type="presParOf" srcId="{E693BD62-BC20-4441-992D-51C58FC8D2C4}" destId="{57463107-8481-4A9D-A67F-E5BC60F1C8A8}" srcOrd="1" destOrd="0" presId="urn:microsoft.com/office/officeart/2005/8/layout/lProcess1"/>
    <dgm:cxn modelId="{14F250E4-4010-44F2-8F24-850754E7C1D6}" type="presParOf" srcId="{E693BD62-BC20-4441-992D-51C58FC8D2C4}" destId="{16FBCDBC-C696-4DCD-AC37-F42A27017FDA}" srcOrd="2" destOrd="0" presId="urn:microsoft.com/office/officeart/2005/8/layout/lProcess1"/>
    <dgm:cxn modelId="{563A411A-D884-4A7F-AB16-40629E4240FA}" type="presParOf" srcId="{13544D38-3D78-49E3-8211-CB01004BBC0D}" destId="{92FDDEF5-8BE0-46E4-B125-4E3B11049A06}" srcOrd="1" destOrd="0" presId="urn:microsoft.com/office/officeart/2005/8/layout/lProcess1"/>
    <dgm:cxn modelId="{6ADA2A2F-4E75-4F78-B3E0-DCEF11F1D94D}" type="presParOf" srcId="{13544D38-3D78-49E3-8211-CB01004BBC0D}" destId="{E7CAAC95-34C7-419B-A9CE-F1042705AF64}" srcOrd="2" destOrd="0" presId="urn:microsoft.com/office/officeart/2005/8/layout/lProcess1"/>
    <dgm:cxn modelId="{DFF1D17C-644C-426A-B215-ADAAC46C7CA7}" type="presParOf" srcId="{E7CAAC95-34C7-419B-A9CE-F1042705AF64}" destId="{D5801D01-8FD7-4EB0-9823-E2F5AAC0326D}" srcOrd="0" destOrd="0" presId="urn:microsoft.com/office/officeart/2005/8/layout/lProcess1"/>
    <dgm:cxn modelId="{5AA242B2-096D-4184-8B41-C84F71BD8575}" type="presParOf" srcId="{E7CAAC95-34C7-419B-A9CE-F1042705AF64}" destId="{AC5D3043-0DB1-4DC7-8CFD-FD6EA351934C}" srcOrd="1" destOrd="0" presId="urn:microsoft.com/office/officeart/2005/8/layout/lProcess1"/>
    <dgm:cxn modelId="{B19CD591-F938-49C4-B3E5-17B0BA3B04DA}" type="presParOf" srcId="{E7CAAC95-34C7-419B-A9CE-F1042705AF64}" destId="{60680193-F537-43C9-A2BC-19E1BFAB246E}"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F576C9-508E-4CB9-ADA8-61435565C34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AC62AB6-C200-45DD-8FF6-499AF450E653}">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Media/marketing data</a:t>
          </a:r>
        </a:p>
      </dgm:t>
    </dgm:pt>
    <dgm:pt modelId="{539F9FA4-6B7F-48B8-9BDE-85D7902106D9}" type="parTrans" cxnId="{F3964F52-2F91-4342-B46A-90E7BDB5ED61}">
      <dgm:prSet/>
      <dgm:spPr/>
      <dgm:t>
        <a:bodyPr/>
        <a:lstStyle/>
        <a:p>
          <a:endParaRPr lang="en-US"/>
        </a:p>
      </dgm:t>
    </dgm:pt>
    <dgm:pt modelId="{6570F3E6-CD1B-4A7A-A676-5E61A1B338BC}" type="sibTrans" cxnId="{F3964F52-2F91-4342-B46A-90E7BDB5ED61}">
      <dgm:prSet/>
      <dgm:spPr/>
      <dgm:t>
        <a:bodyPr/>
        <a:lstStyle/>
        <a:p>
          <a:endParaRPr lang="en-US"/>
        </a:p>
      </dgm:t>
    </dgm:pt>
    <dgm:pt modelId="{337F34D4-3973-4AD3-BED6-C6694D703038}">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Public health surveillance data</a:t>
          </a:r>
        </a:p>
      </dgm:t>
    </dgm:pt>
    <dgm:pt modelId="{35F4EC3D-B19E-43C0-B0BD-7C597ABB9335}" type="parTrans" cxnId="{7C0E0F90-ABEA-4D33-8293-D9AAD95B9A5D}">
      <dgm:prSet/>
      <dgm:spPr/>
      <dgm:t>
        <a:bodyPr/>
        <a:lstStyle/>
        <a:p>
          <a:endParaRPr lang="en-US"/>
        </a:p>
      </dgm:t>
    </dgm:pt>
    <dgm:pt modelId="{C53FAA30-795A-4C4A-A96E-9439ACDF6ADF}" type="sibTrans" cxnId="{7C0E0F90-ABEA-4D33-8293-D9AAD95B9A5D}">
      <dgm:prSet/>
      <dgm:spPr/>
      <dgm:t>
        <a:bodyPr/>
        <a:lstStyle/>
        <a:p>
          <a:endParaRPr lang="en-US"/>
        </a:p>
      </dgm:t>
    </dgm:pt>
    <dgm:pt modelId="{0DFD1C93-DC69-4500-9B13-ACFE24478C6D}">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Qualitative data from community members or other stakeholders</a:t>
          </a:r>
        </a:p>
      </dgm:t>
    </dgm:pt>
    <dgm:pt modelId="{1DF29082-67C9-4D80-B500-6AB11C499F55}" type="parTrans" cxnId="{ED10D681-E912-488F-AA38-A6671AC71347}">
      <dgm:prSet/>
      <dgm:spPr/>
      <dgm:t>
        <a:bodyPr/>
        <a:lstStyle/>
        <a:p>
          <a:endParaRPr lang="en-US"/>
        </a:p>
      </dgm:t>
    </dgm:pt>
    <dgm:pt modelId="{466EB6A2-CFBE-4968-872C-DFD54EA4435B}" type="sibTrans" cxnId="{ED10D681-E912-488F-AA38-A6671AC71347}">
      <dgm:prSet/>
      <dgm:spPr/>
      <dgm:t>
        <a:bodyPr/>
        <a:lstStyle/>
        <a:p>
          <a:endParaRPr lang="en-US"/>
        </a:p>
      </dgm:t>
    </dgm:pt>
    <dgm:pt modelId="{1106F06B-5CE0-4FE9-BD39-3ABA7280DCC7}">
      <dgm:prSe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Personal experiences</a:t>
          </a:r>
        </a:p>
      </dgm:t>
    </dgm:pt>
    <dgm:pt modelId="{0CAE128F-17D1-44DF-B3DF-77F2057110C3}" type="parTrans" cxnId="{A8039FD4-5A3C-4EFA-935E-A4389B8A931F}">
      <dgm:prSet/>
      <dgm:spPr/>
      <dgm:t>
        <a:bodyPr/>
        <a:lstStyle/>
        <a:p>
          <a:endParaRPr lang="en-US"/>
        </a:p>
      </dgm:t>
    </dgm:pt>
    <dgm:pt modelId="{9D60E404-6C48-493B-9A1F-EA8F2C0757D2}" type="sibTrans" cxnId="{A8039FD4-5A3C-4EFA-935E-A4389B8A931F}">
      <dgm:prSet/>
      <dgm:spPr/>
      <dgm:t>
        <a:bodyPr/>
        <a:lstStyle/>
        <a:p>
          <a:endParaRPr lang="en-US"/>
        </a:p>
      </dgm:t>
    </dgm:pt>
    <dgm:pt modelId="{9A434524-F323-4B6D-8764-DF3C9E8A5EB4}">
      <dgm:prSet/>
      <dgm:spPr>
        <a:solidFill>
          <a:srgbClr val="0096D6"/>
        </a:solidFill>
      </dgm:spPr>
      <dgm:t>
        <a:bodyPr/>
        <a:lstStyle/>
        <a:p>
          <a:r>
            <a:rPr lang="en-US">
              <a:latin typeface="Verdana" panose="020B0604030504040204" pitchFamily="34" charset="0"/>
              <a:ea typeface="Verdana" panose="020B0604030504040204" pitchFamily="34" charset="0"/>
              <a:cs typeface="Verdana" panose="020B0604030504040204" pitchFamily="34" charset="0"/>
            </a:rPr>
            <a:t>Systematic reviews of multiple intervention evaluations </a:t>
          </a:r>
        </a:p>
      </dgm:t>
    </dgm:pt>
    <dgm:pt modelId="{448B09D3-2447-4B2E-B827-80CF8F63ECB8}" type="parTrans" cxnId="{CCCBB586-73A6-41B6-8705-65C23FCCF56C}">
      <dgm:prSet/>
      <dgm:spPr/>
      <dgm:t>
        <a:bodyPr/>
        <a:lstStyle/>
        <a:p>
          <a:endParaRPr lang="en-US"/>
        </a:p>
      </dgm:t>
    </dgm:pt>
    <dgm:pt modelId="{2A811D3B-B575-462F-BEF1-D7EDEA1F8326}" type="sibTrans" cxnId="{CCCBB586-73A6-41B6-8705-65C23FCCF56C}">
      <dgm:prSet/>
      <dgm:spPr/>
      <dgm:t>
        <a:bodyPr/>
        <a:lstStyle/>
        <a:p>
          <a:endParaRPr lang="en-US"/>
        </a:p>
      </dgm:t>
    </dgm:pt>
    <dgm:pt modelId="{F83B4FF2-25AE-4A3C-B80A-AF027C4CB381}">
      <dgm:prSet/>
      <dgm:spPr>
        <a:solidFill>
          <a:srgbClr val="0096D6"/>
        </a:solidFill>
      </dgm:spPr>
      <dgm:t>
        <a:bodyPr/>
        <a:lstStyle/>
        <a:p>
          <a:r>
            <a:rPr lang="en-US">
              <a:latin typeface="Verdana" panose="020B0604030504040204" pitchFamily="34" charset="0"/>
              <a:ea typeface="Verdana" panose="020B0604030504040204" pitchFamily="34" charset="0"/>
              <a:cs typeface="Verdana" panose="020B0604030504040204" pitchFamily="34" charset="0"/>
            </a:rPr>
            <a:t>Program evaluation</a:t>
          </a:r>
        </a:p>
      </dgm:t>
    </dgm:pt>
    <dgm:pt modelId="{7999A217-8C2F-420E-94B2-6DBA31053086}" type="parTrans" cxnId="{8E6340A9-795B-4050-9A5E-C90C5894B0A0}">
      <dgm:prSet/>
      <dgm:spPr/>
      <dgm:t>
        <a:bodyPr/>
        <a:lstStyle/>
        <a:p>
          <a:endParaRPr lang="en-US"/>
        </a:p>
      </dgm:t>
    </dgm:pt>
    <dgm:pt modelId="{6B387F9C-015C-429A-85EF-2180FD8C51AC}" type="sibTrans" cxnId="{8E6340A9-795B-4050-9A5E-C90C5894B0A0}">
      <dgm:prSet/>
      <dgm:spPr/>
      <dgm:t>
        <a:bodyPr/>
        <a:lstStyle/>
        <a:p>
          <a:endParaRPr lang="en-US"/>
        </a:p>
      </dgm:t>
    </dgm:pt>
    <dgm:pt modelId="{B6B2CB2C-0029-4EB3-B488-C2140CD62547}">
      <dgm:prSet/>
      <dgm:spPr>
        <a:solidFill>
          <a:srgbClr val="0096D6"/>
        </a:solidFill>
      </dgm:spPr>
      <dgm:t>
        <a:bodyPr/>
        <a:lstStyle/>
        <a:p>
          <a:r>
            <a:rPr lang="en-US">
              <a:latin typeface="Verdana" panose="020B0604030504040204" pitchFamily="34" charset="0"/>
              <a:ea typeface="Verdana" panose="020B0604030504040204" pitchFamily="34" charset="0"/>
              <a:cs typeface="Verdana" panose="020B0604030504040204" pitchFamily="34" charset="0"/>
            </a:rPr>
            <a:t>Policy analysis</a:t>
          </a:r>
        </a:p>
      </dgm:t>
    </dgm:pt>
    <dgm:pt modelId="{8EFF917C-D7E0-4EC5-8A2E-F57FD305C044}" type="parTrans" cxnId="{FE5FD698-6231-454F-AD53-B034B3517A58}">
      <dgm:prSet/>
      <dgm:spPr/>
      <dgm:t>
        <a:bodyPr/>
        <a:lstStyle/>
        <a:p>
          <a:endParaRPr lang="en-US"/>
        </a:p>
      </dgm:t>
    </dgm:pt>
    <dgm:pt modelId="{74BA3ECE-CA6F-461C-A2EC-434C9655E54C}" type="sibTrans" cxnId="{FE5FD698-6231-454F-AD53-B034B3517A58}">
      <dgm:prSet/>
      <dgm:spPr/>
      <dgm:t>
        <a:bodyPr/>
        <a:lstStyle/>
        <a:p>
          <a:endParaRPr lang="en-US"/>
        </a:p>
      </dgm:t>
    </dgm:pt>
    <dgm:pt modelId="{F93AF5CE-908B-449F-A482-ABEDCDEC389E}" type="pres">
      <dgm:prSet presAssocID="{DFF576C9-508E-4CB9-ADA8-61435565C34F}" presName="diagram" presStyleCnt="0">
        <dgm:presLayoutVars>
          <dgm:dir/>
          <dgm:resizeHandles val="exact"/>
        </dgm:presLayoutVars>
      </dgm:prSet>
      <dgm:spPr/>
    </dgm:pt>
    <dgm:pt modelId="{D93D191D-B351-4825-ABAC-81095388DD6C}" type="pres">
      <dgm:prSet presAssocID="{7AC62AB6-C200-45DD-8FF6-499AF450E653}" presName="node" presStyleLbl="node1" presStyleIdx="0" presStyleCnt="7">
        <dgm:presLayoutVars>
          <dgm:bulletEnabled val="1"/>
        </dgm:presLayoutVars>
      </dgm:prSet>
      <dgm:spPr/>
    </dgm:pt>
    <dgm:pt modelId="{39753E11-2ADC-424A-9A30-8FE9FF5813BA}" type="pres">
      <dgm:prSet presAssocID="{6570F3E6-CD1B-4A7A-A676-5E61A1B338BC}" presName="sibTrans" presStyleCnt="0"/>
      <dgm:spPr/>
    </dgm:pt>
    <dgm:pt modelId="{DBE90F84-7E26-415A-81BC-53DCE705D505}" type="pres">
      <dgm:prSet presAssocID="{337F34D4-3973-4AD3-BED6-C6694D703038}" presName="node" presStyleLbl="node1" presStyleIdx="1" presStyleCnt="7">
        <dgm:presLayoutVars>
          <dgm:bulletEnabled val="1"/>
        </dgm:presLayoutVars>
      </dgm:prSet>
      <dgm:spPr/>
    </dgm:pt>
    <dgm:pt modelId="{A975C593-FA46-4D3B-BA01-8BED73B91D86}" type="pres">
      <dgm:prSet presAssocID="{C53FAA30-795A-4C4A-A96E-9439ACDF6ADF}" presName="sibTrans" presStyleCnt="0"/>
      <dgm:spPr/>
    </dgm:pt>
    <dgm:pt modelId="{F7BA9592-2088-4BD4-84C2-DA5E2783A93F}" type="pres">
      <dgm:prSet presAssocID="{0DFD1C93-DC69-4500-9B13-ACFE24478C6D}" presName="node" presStyleLbl="node1" presStyleIdx="2" presStyleCnt="7">
        <dgm:presLayoutVars>
          <dgm:bulletEnabled val="1"/>
        </dgm:presLayoutVars>
      </dgm:prSet>
      <dgm:spPr/>
    </dgm:pt>
    <dgm:pt modelId="{F7CED33A-89AE-461E-BA65-F0775C022FF7}" type="pres">
      <dgm:prSet presAssocID="{466EB6A2-CFBE-4968-872C-DFD54EA4435B}" presName="sibTrans" presStyleCnt="0"/>
      <dgm:spPr/>
    </dgm:pt>
    <dgm:pt modelId="{ECFDE636-BAF2-47A8-9E8D-43BCE3522104}" type="pres">
      <dgm:prSet presAssocID="{1106F06B-5CE0-4FE9-BD39-3ABA7280DCC7}" presName="node" presStyleLbl="node1" presStyleIdx="3" presStyleCnt="7">
        <dgm:presLayoutVars>
          <dgm:bulletEnabled val="1"/>
        </dgm:presLayoutVars>
      </dgm:prSet>
      <dgm:spPr/>
    </dgm:pt>
    <dgm:pt modelId="{E1FB8B54-C42C-444B-9CE9-986875BBC5DB}" type="pres">
      <dgm:prSet presAssocID="{9D60E404-6C48-493B-9A1F-EA8F2C0757D2}" presName="sibTrans" presStyleCnt="0"/>
      <dgm:spPr/>
    </dgm:pt>
    <dgm:pt modelId="{1DA522F1-A9C4-4CDC-B15F-F16A2BDA00B2}" type="pres">
      <dgm:prSet presAssocID="{9A434524-F323-4B6D-8764-DF3C9E8A5EB4}" presName="node" presStyleLbl="node1" presStyleIdx="4" presStyleCnt="7">
        <dgm:presLayoutVars>
          <dgm:bulletEnabled val="1"/>
        </dgm:presLayoutVars>
      </dgm:prSet>
      <dgm:spPr/>
    </dgm:pt>
    <dgm:pt modelId="{51A0DB47-8093-4B80-9251-733848EF555F}" type="pres">
      <dgm:prSet presAssocID="{2A811D3B-B575-462F-BEF1-D7EDEA1F8326}" presName="sibTrans" presStyleCnt="0"/>
      <dgm:spPr/>
    </dgm:pt>
    <dgm:pt modelId="{ADEFE49A-A0C1-4D87-90BB-28FCACDB3339}" type="pres">
      <dgm:prSet presAssocID="{F83B4FF2-25AE-4A3C-B80A-AF027C4CB381}" presName="node" presStyleLbl="node1" presStyleIdx="5" presStyleCnt="7">
        <dgm:presLayoutVars>
          <dgm:bulletEnabled val="1"/>
        </dgm:presLayoutVars>
      </dgm:prSet>
      <dgm:spPr/>
    </dgm:pt>
    <dgm:pt modelId="{0DC4B517-17C6-4268-9D7D-2909E3AE46F7}" type="pres">
      <dgm:prSet presAssocID="{6B387F9C-015C-429A-85EF-2180FD8C51AC}" presName="sibTrans" presStyleCnt="0"/>
      <dgm:spPr/>
    </dgm:pt>
    <dgm:pt modelId="{36AD419D-CB21-44C0-B31F-33FA103372C3}" type="pres">
      <dgm:prSet presAssocID="{B6B2CB2C-0029-4EB3-B488-C2140CD62547}" presName="node" presStyleLbl="node1" presStyleIdx="6" presStyleCnt="7">
        <dgm:presLayoutVars>
          <dgm:bulletEnabled val="1"/>
        </dgm:presLayoutVars>
      </dgm:prSet>
      <dgm:spPr/>
    </dgm:pt>
  </dgm:ptLst>
  <dgm:cxnLst>
    <dgm:cxn modelId="{5637ED06-4F14-46A6-B6F7-DBDAE541BB1E}" type="presOf" srcId="{337F34D4-3973-4AD3-BED6-C6694D703038}" destId="{DBE90F84-7E26-415A-81BC-53DCE705D505}" srcOrd="0" destOrd="0" presId="urn:microsoft.com/office/officeart/2005/8/layout/default"/>
    <dgm:cxn modelId="{BE3F7A46-0D6A-4B59-8107-B860596860E1}" type="presOf" srcId="{DFF576C9-508E-4CB9-ADA8-61435565C34F}" destId="{F93AF5CE-908B-449F-A482-ABEDCDEC389E}" srcOrd="0" destOrd="0" presId="urn:microsoft.com/office/officeart/2005/8/layout/default"/>
    <dgm:cxn modelId="{7EEFE751-FF81-44D3-B3D6-9CD018AE5724}" type="presOf" srcId="{F83B4FF2-25AE-4A3C-B80A-AF027C4CB381}" destId="{ADEFE49A-A0C1-4D87-90BB-28FCACDB3339}" srcOrd="0" destOrd="0" presId="urn:microsoft.com/office/officeart/2005/8/layout/default"/>
    <dgm:cxn modelId="{F3964F52-2F91-4342-B46A-90E7BDB5ED61}" srcId="{DFF576C9-508E-4CB9-ADA8-61435565C34F}" destId="{7AC62AB6-C200-45DD-8FF6-499AF450E653}" srcOrd="0" destOrd="0" parTransId="{539F9FA4-6B7F-48B8-9BDE-85D7902106D9}" sibTransId="{6570F3E6-CD1B-4A7A-A676-5E61A1B338BC}"/>
    <dgm:cxn modelId="{ED10D681-E912-488F-AA38-A6671AC71347}" srcId="{DFF576C9-508E-4CB9-ADA8-61435565C34F}" destId="{0DFD1C93-DC69-4500-9B13-ACFE24478C6D}" srcOrd="2" destOrd="0" parTransId="{1DF29082-67C9-4D80-B500-6AB11C499F55}" sibTransId="{466EB6A2-CFBE-4968-872C-DFD54EA4435B}"/>
    <dgm:cxn modelId="{CCCBB586-73A6-41B6-8705-65C23FCCF56C}" srcId="{DFF576C9-508E-4CB9-ADA8-61435565C34F}" destId="{9A434524-F323-4B6D-8764-DF3C9E8A5EB4}" srcOrd="4" destOrd="0" parTransId="{448B09D3-2447-4B2E-B827-80CF8F63ECB8}" sibTransId="{2A811D3B-B575-462F-BEF1-D7EDEA1F8326}"/>
    <dgm:cxn modelId="{7C0E0F90-ABEA-4D33-8293-D9AAD95B9A5D}" srcId="{DFF576C9-508E-4CB9-ADA8-61435565C34F}" destId="{337F34D4-3973-4AD3-BED6-C6694D703038}" srcOrd="1" destOrd="0" parTransId="{35F4EC3D-B19E-43C0-B0BD-7C597ABB9335}" sibTransId="{C53FAA30-795A-4C4A-A96E-9439ACDF6ADF}"/>
    <dgm:cxn modelId="{FE5FD698-6231-454F-AD53-B034B3517A58}" srcId="{DFF576C9-508E-4CB9-ADA8-61435565C34F}" destId="{B6B2CB2C-0029-4EB3-B488-C2140CD62547}" srcOrd="6" destOrd="0" parTransId="{8EFF917C-D7E0-4EC5-8A2E-F57FD305C044}" sibTransId="{74BA3ECE-CA6F-461C-A2EC-434C9655E54C}"/>
    <dgm:cxn modelId="{8B9D9C99-8C32-4083-A6E3-5E29CBEBE323}" type="presOf" srcId="{B6B2CB2C-0029-4EB3-B488-C2140CD62547}" destId="{36AD419D-CB21-44C0-B31F-33FA103372C3}" srcOrd="0" destOrd="0" presId="urn:microsoft.com/office/officeart/2005/8/layout/default"/>
    <dgm:cxn modelId="{8E6340A9-795B-4050-9A5E-C90C5894B0A0}" srcId="{DFF576C9-508E-4CB9-ADA8-61435565C34F}" destId="{F83B4FF2-25AE-4A3C-B80A-AF027C4CB381}" srcOrd="5" destOrd="0" parTransId="{7999A217-8C2F-420E-94B2-6DBA31053086}" sibTransId="{6B387F9C-015C-429A-85EF-2180FD8C51AC}"/>
    <dgm:cxn modelId="{74AFE7B0-4DE9-4DF0-865B-32FA24D36E4B}" type="presOf" srcId="{1106F06B-5CE0-4FE9-BD39-3ABA7280DCC7}" destId="{ECFDE636-BAF2-47A8-9E8D-43BCE3522104}" srcOrd="0" destOrd="0" presId="urn:microsoft.com/office/officeart/2005/8/layout/default"/>
    <dgm:cxn modelId="{FD554FBA-DF2B-4C61-B718-04BDE2D367B5}" type="presOf" srcId="{0DFD1C93-DC69-4500-9B13-ACFE24478C6D}" destId="{F7BA9592-2088-4BD4-84C2-DA5E2783A93F}" srcOrd="0" destOrd="0" presId="urn:microsoft.com/office/officeart/2005/8/layout/default"/>
    <dgm:cxn modelId="{A8039FD4-5A3C-4EFA-935E-A4389B8A931F}" srcId="{DFF576C9-508E-4CB9-ADA8-61435565C34F}" destId="{1106F06B-5CE0-4FE9-BD39-3ABA7280DCC7}" srcOrd="3" destOrd="0" parTransId="{0CAE128F-17D1-44DF-B3DF-77F2057110C3}" sibTransId="{9D60E404-6C48-493B-9A1F-EA8F2C0757D2}"/>
    <dgm:cxn modelId="{B62E93DE-E873-4E80-BB07-833853C3FDCA}" type="presOf" srcId="{7AC62AB6-C200-45DD-8FF6-499AF450E653}" destId="{D93D191D-B351-4825-ABAC-81095388DD6C}" srcOrd="0" destOrd="0" presId="urn:microsoft.com/office/officeart/2005/8/layout/default"/>
    <dgm:cxn modelId="{E7ADA9EF-C310-469F-A2E7-A73A7E86611D}" type="presOf" srcId="{9A434524-F323-4B6D-8764-DF3C9E8A5EB4}" destId="{1DA522F1-A9C4-4CDC-B15F-F16A2BDA00B2}" srcOrd="0" destOrd="0" presId="urn:microsoft.com/office/officeart/2005/8/layout/default"/>
    <dgm:cxn modelId="{1E88CFFB-3662-4CBF-A287-B6556DF980AA}" type="presParOf" srcId="{F93AF5CE-908B-449F-A482-ABEDCDEC389E}" destId="{D93D191D-B351-4825-ABAC-81095388DD6C}" srcOrd="0" destOrd="0" presId="urn:microsoft.com/office/officeart/2005/8/layout/default"/>
    <dgm:cxn modelId="{0B754B55-EFE0-47AB-BC8D-150E44CFE1AA}" type="presParOf" srcId="{F93AF5CE-908B-449F-A482-ABEDCDEC389E}" destId="{39753E11-2ADC-424A-9A30-8FE9FF5813BA}" srcOrd="1" destOrd="0" presId="urn:microsoft.com/office/officeart/2005/8/layout/default"/>
    <dgm:cxn modelId="{D96CEBF4-19DB-47B1-ACEB-80566FF56BFE}" type="presParOf" srcId="{F93AF5CE-908B-449F-A482-ABEDCDEC389E}" destId="{DBE90F84-7E26-415A-81BC-53DCE705D505}" srcOrd="2" destOrd="0" presId="urn:microsoft.com/office/officeart/2005/8/layout/default"/>
    <dgm:cxn modelId="{AABE1D5F-E2FD-4C99-806C-77B3BD18DF44}" type="presParOf" srcId="{F93AF5CE-908B-449F-A482-ABEDCDEC389E}" destId="{A975C593-FA46-4D3B-BA01-8BED73B91D86}" srcOrd="3" destOrd="0" presId="urn:microsoft.com/office/officeart/2005/8/layout/default"/>
    <dgm:cxn modelId="{ACDAF075-400F-4F83-A59F-6330D342E97B}" type="presParOf" srcId="{F93AF5CE-908B-449F-A482-ABEDCDEC389E}" destId="{F7BA9592-2088-4BD4-84C2-DA5E2783A93F}" srcOrd="4" destOrd="0" presId="urn:microsoft.com/office/officeart/2005/8/layout/default"/>
    <dgm:cxn modelId="{4EF559ED-E4D8-4DB6-96F6-5AFD0C7B850E}" type="presParOf" srcId="{F93AF5CE-908B-449F-A482-ABEDCDEC389E}" destId="{F7CED33A-89AE-461E-BA65-F0775C022FF7}" srcOrd="5" destOrd="0" presId="urn:microsoft.com/office/officeart/2005/8/layout/default"/>
    <dgm:cxn modelId="{7CBF6841-6442-417A-9674-AD0A532AFFFB}" type="presParOf" srcId="{F93AF5CE-908B-449F-A482-ABEDCDEC389E}" destId="{ECFDE636-BAF2-47A8-9E8D-43BCE3522104}" srcOrd="6" destOrd="0" presId="urn:microsoft.com/office/officeart/2005/8/layout/default"/>
    <dgm:cxn modelId="{F7380C60-3570-4AC2-9CF7-A286EBDABEAA}" type="presParOf" srcId="{F93AF5CE-908B-449F-A482-ABEDCDEC389E}" destId="{E1FB8B54-C42C-444B-9CE9-986875BBC5DB}" srcOrd="7" destOrd="0" presId="urn:microsoft.com/office/officeart/2005/8/layout/default"/>
    <dgm:cxn modelId="{4404D809-47AC-4DBA-8BC3-E6735A04965C}" type="presParOf" srcId="{F93AF5CE-908B-449F-A482-ABEDCDEC389E}" destId="{1DA522F1-A9C4-4CDC-B15F-F16A2BDA00B2}" srcOrd="8" destOrd="0" presId="urn:microsoft.com/office/officeart/2005/8/layout/default"/>
    <dgm:cxn modelId="{B9F60411-1FB2-4B50-9D21-C6F7BD9252AE}" type="presParOf" srcId="{F93AF5CE-908B-449F-A482-ABEDCDEC389E}" destId="{51A0DB47-8093-4B80-9251-733848EF555F}" srcOrd="9" destOrd="0" presId="urn:microsoft.com/office/officeart/2005/8/layout/default"/>
    <dgm:cxn modelId="{E7BC2CE9-40D2-4328-B15C-56B4409E5481}" type="presParOf" srcId="{F93AF5CE-908B-449F-A482-ABEDCDEC389E}" destId="{ADEFE49A-A0C1-4D87-90BB-28FCACDB3339}" srcOrd="10" destOrd="0" presId="urn:microsoft.com/office/officeart/2005/8/layout/default"/>
    <dgm:cxn modelId="{DE2CF01A-0201-4A36-A02F-69E68740FD11}" type="presParOf" srcId="{F93AF5CE-908B-449F-A482-ABEDCDEC389E}" destId="{0DC4B517-17C6-4268-9D7D-2909E3AE46F7}" srcOrd="11" destOrd="0" presId="urn:microsoft.com/office/officeart/2005/8/layout/default"/>
    <dgm:cxn modelId="{5C3919E3-2943-45FC-98A0-3C718CC52B20}" type="presParOf" srcId="{F93AF5CE-908B-449F-A482-ABEDCDEC389E}" destId="{36AD419D-CB21-44C0-B31F-33FA103372C3}" srcOrd="12"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78939A-24FC-4487-A71A-4BB5BA0F662B}"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US"/>
        </a:p>
      </dgm:t>
    </dgm:pt>
    <dgm:pt modelId="{2B65E4A0-19CB-4FAE-8F36-1B307E7872C0}">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Objective</a:t>
          </a:r>
        </a:p>
      </dgm:t>
    </dgm:pt>
    <dgm:pt modelId="{09197DA5-1E2B-45B7-B501-3CFD8EF9FF62}" type="parTrans" cxnId="{BB95199C-29B7-46DC-BE8A-E36CF35EBB17}">
      <dgm:prSet/>
      <dgm:spPr/>
      <dgm:t>
        <a:bodyPr/>
        <a:lstStyle/>
        <a:p>
          <a:endParaRPr lang="en-US"/>
        </a:p>
      </dgm:t>
    </dgm:pt>
    <dgm:pt modelId="{6742A598-E768-42D6-9BD3-B09AB469FC4C}" type="sibTrans" cxnId="{BB95199C-29B7-46DC-BE8A-E36CF35EBB17}">
      <dgm:prSet/>
      <dgm:spPr/>
      <dgm:t>
        <a:bodyPr/>
        <a:lstStyle/>
        <a:p>
          <a:endParaRPr lang="en-US"/>
        </a:p>
      </dgm:t>
    </dgm:pt>
    <dgm:pt modelId="{3BD9F596-71EC-40F8-9CA8-0C2CAD294922}">
      <dgm:prSet phldrT="[Text]"/>
      <dgm:spPr>
        <a:solidFill>
          <a:srgbClr val="0096D6"/>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Subjective</a:t>
          </a:r>
        </a:p>
      </dgm:t>
    </dgm:pt>
    <dgm:pt modelId="{256D8396-659E-4490-97FC-537EBB77FFE5}" type="parTrans" cxnId="{E8702764-FF7A-4E3D-9977-E4C34628E127}">
      <dgm:prSet/>
      <dgm:spPr/>
      <dgm:t>
        <a:bodyPr/>
        <a:lstStyle/>
        <a:p>
          <a:endParaRPr lang="en-US"/>
        </a:p>
      </dgm:t>
    </dgm:pt>
    <dgm:pt modelId="{854CA338-3484-485E-A87F-39360AF9164B}" type="sibTrans" cxnId="{E8702764-FF7A-4E3D-9977-E4C34628E127}">
      <dgm:prSet/>
      <dgm:spPr/>
      <dgm:t>
        <a:bodyPr/>
        <a:lstStyle/>
        <a:p>
          <a:endParaRPr lang="en-US"/>
        </a:p>
      </dgm:t>
    </dgm:pt>
    <dgm:pt modelId="{91EBA9DF-2395-4928-9536-C4EF5C7293A1}" type="pres">
      <dgm:prSet presAssocID="{E178939A-24FC-4487-A71A-4BB5BA0F662B}" presName="cycle" presStyleCnt="0">
        <dgm:presLayoutVars>
          <dgm:dir/>
          <dgm:resizeHandles val="exact"/>
        </dgm:presLayoutVars>
      </dgm:prSet>
      <dgm:spPr/>
    </dgm:pt>
    <dgm:pt modelId="{06DA2317-C06E-4BBC-98F3-6D999152AA01}" type="pres">
      <dgm:prSet presAssocID="{2B65E4A0-19CB-4FAE-8F36-1B307E7872C0}" presName="arrow" presStyleLbl="node1" presStyleIdx="0" presStyleCnt="2" custAng="5400000" custScaleX="67183" custScaleY="85996" custRadScaleRad="101753" custRadScaleInc="40793">
        <dgm:presLayoutVars>
          <dgm:bulletEnabled val="1"/>
        </dgm:presLayoutVars>
      </dgm:prSet>
      <dgm:spPr/>
    </dgm:pt>
    <dgm:pt modelId="{C70D28C6-56EF-4AFE-8C1F-D7187DE44915}" type="pres">
      <dgm:prSet presAssocID="{3BD9F596-71EC-40F8-9CA8-0C2CAD294922}" presName="arrow" presStyleLbl="node1" presStyleIdx="1" presStyleCnt="2" custAng="5400000" custScaleX="69349" custScaleY="91662" custRadScaleRad="77753" custRadScaleInc="62005">
        <dgm:presLayoutVars>
          <dgm:bulletEnabled val="1"/>
        </dgm:presLayoutVars>
      </dgm:prSet>
      <dgm:spPr/>
    </dgm:pt>
  </dgm:ptLst>
  <dgm:cxnLst>
    <dgm:cxn modelId="{A0BF3C16-3C39-433B-81D9-CFD242199882}" type="presOf" srcId="{2B65E4A0-19CB-4FAE-8F36-1B307E7872C0}" destId="{06DA2317-C06E-4BBC-98F3-6D999152AA01}" srcOrd="0" destOrd="0" presId="urn:microsoft.com/office/officeart/2005/8/layout/arrow1"/>
    <dgm:cxn modelId="{FCCEAD5B-A78A-490F-B87E-3BC48FCE2A90}" type="presOf" srcId="{E178939A-24FC-4487-A71A-4BB5BA0F662B}" destId="{91EBA9DF-2395-4928-9536-C4EF5C7293A1}" srcOrd="0" destOrd="0" presId="urn:microsoft.com/office/officeart/2005/8/layout/arrow1"/>
    <dgm:cxn modelId="{E8702764-FF7A-4E3D-9977-E4C34628E127}" srcId="{E178939A-24FC-4487-A71A-4BB5BA0F662B}" destId="{3BD9F596-71EC-40F8-9CA8-0C2CAD294922}" srcOrd="1" destOrd="0" parTransId="{256D8396-659E-4490-97FC-537EBB77FFE5}" sibTransId="{854CA338-3484-485E-A87F-39360AF9164B}"/>
    <dgm:cxn modelId="{BB95199C-29B7-46DC-BE8A-E36CF35EBB17}" srcId="{E178939A-24FC-4487-A71A-4BB5BA0F662B}" destId="{2B65E4A0-19CB-4FAE-8F36-1B307E7872C0}" srcOrd="0" destOrd="0" parTransId="{09197DA5-1E2B-45B7-B501-3CFD8EF9FF62}" sibTransId="{6742A598-E768-42D6-9BD3-B09AB469FC4C}"/>
    <dgm:cxn modelId="{B04A7FF1-835A-4449-99D6-5ED9DE2D4C8A}" type="presOf" srcId="{3BD9F596-71EC-40F8-9CA8-0C2CAD294922}" destId="{C70D28C6-56EF-4AFE-8C1F-D7187DE44915}" srcOrd="0" destOrd="0" presId="urn:microsoft.com/office/officeart/2005/8/layout/arrow1"/>
    <dgm:cxn modelId="{6FE41A90-9C0D-448A-B9B2-9FA7D903D550}" type="presParOf" srcId="{91EBA9DF-2395-4928-9536-C4EF5C7293A1}" destId="{06DA2317-C06E-4BBC-98F3-6D999152AA01}" srcOrd="0" destOrd="0" presId="urn:microsoft.com/office/officeart/2005/8/layout/arrow1"/>
    <dgm:cxn modelId="{36DE4F5A-26A7-416B-835A-C30BAC92D873}" type="presParOf" srcId="{91EBA9DF-2395-4928-9536-C4EF5C7293A1}" destId="{C70D28C6-56EF-4AFE-8C1F-D7187DE44915}"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199F6-D1BA-4754-9256-443F36C16E70}">
      <dsp:nvSpPr>
        <dsp:cNvPr id="0" name=""/>
        <dsp:cNvSpPr/>
      </dsp:nvSpPr>
      <dsp:spPr>
        <a:xfrm>
          <a:off x="3156416" y="1854"/>
          <a:ext cx="2363079" cy="891779"/>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Verdana" panose="020B0604030504040204" pitchFamily="34" charset="0"/>
              <a:ea typeface="Verdana" panose="020B0604030504040204" pitchFamily="34" charset="0"/>
              <a:cs typeface="Verdana" panose="020B0604030504040204" pitchFamily="34" charset="0"/>
            </a:rPr>
            <a:t>P</a:t>
          </a:r>
          <a:r>
            <a:rPr lang="en-US" sz="2400" kern="1200" dirty="0">
              <a:latin typeface="Verdana" panose="020B0604030504040204" pitchFamily="34" charset="0"/>
              <a:ea typeface="Verdana" panose="020B0604030504040204" pitchFamily="34" charset="0"/>
              <a:cs typeface="Verdana" panose="020B0604030504040204" pitchFamily="34" charset="0"/>
            </a:rPr>
            <a:t>roduct</a:t>
          </a:r>
        </a:p>
      </dsp:txBody>
      <dsp:txXfrm>
        <a:off x="3199949" y="45387"/>
        <a:ext cx="2276013" cy="804713"/>
      </dsp:txXfrm>
    </dsp:sp>
    <dsp:sp modelId="{2153F3CA-FD08-47AE-A810-22849D216DF2}">
      <dsp:nvSpPr>
        <dsp:cNvPr id="0" name=""/>
        <dsp:cNvSpPr/>
      </dsp:nvSpPr>
      <dsp:spPr>
        <a:xfrm>
          <a:off x="3156416" y="938223"/>
          <a:ext cx="2363079" cy="891779"/>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Verdana" panose="020B0604030504040204" pitchFamily="34" charset="0"/>
              <a:ea typeface="Verdana" panose="020B0604030504040204" pitchFamily="34" charset="0"/>
              <a:cs typeface="Verdana" panose="020B0604030504040204" pitchFamily="34" charset="0"/>
            </a:rPr>
            <a:t>P</a:t>
          </a:r>
          <a:r>
            <a:rPr lang="en-US" sz="2400" kern="1200" dirty="0">
              <a:latin typeface="Verdana" panose="020B0604030504040204" pitchFamily="34" charset="0"/>
              <a:ea typeface="Verdana" panose="020B0604030504040204" pitchFamily="34" charset="0"/>
              <a:cs typeface="Verdana" panose="020B0604030504040204" pitchFamily="34" charset="0"/>
            </a:rPr>
            <a:t>rice</a:t>
          </a:r>
        </a:p>
      </dsp:txBody>
      <dsp:txXfrm>
        <a:off x="3199949" y="981756"/>
        <a:ext cx="2276013" cy="804713"/>
      </dsp:txXfrm>
    </dsp:sp>
    <dsp:sp modelId="{35D38BD8-B130-49D2-9461-D7FEA04D1F2A}">
      <dsp:nvSpPr>
        <dsp:cNvPr id="0" name=""/>
        <dsp:cNvSpPr/>
      </dsp:nvSpPr>
      <dsp:spPr>
        <a:xfrm>
          <a:off x="3156416" y="1874591"/>
          <a:ext cx="2363079" cy="891779"/>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Verdana" panose="020B0604030504040204" pitchFamily="34" charset="0"/>
              <a:ea typeface="Verdana" panose="020B0604030504040204" pitchFamily="34" charset="0"/>
              <a:cs typeface="Verdana" panose="020B0604030504040204" pitchFamily="34" charset="0"/>
            </a:rPr>
            <a:t>P</a:t>
          </a:r>
          <a:r>
            <a:rPr lang="en-US" sz="2400" kern="1200" dirty="0">
              <a:latin typeface="Verdana" panose="020B0604030504040204" pitchFamily="34" charset="0"/>
              <a:ea typeface="Verdana" panose="020B0604030504040204" pitchFamily="34" charset="0"/>
              <a:cs typeface="Verdana" panose="020B0604030504040204" pitchFamily="34" charset="0"/>
            </a:rPr>
            <a:t>lace</a:t>
          </a:r>
        </a:p>
      </dsp:txBody>
      <dsp:txXfrm>
        <a:off x="3199949" y="1918124"/>
        <a:ext cx="2276013" cy="804713"/>
      </dsp:txXfrm>
    </dsp:sp>
    <dsp:sp modelId="{3B839E02-B772-417B-84D4-6A1A5966A84A}">
      <dsp:nvSpPr>
        <dsp:cNvPr id="0" name=""/>
        <dsp:cNvSpPr/>
      </dsp:nvSpPr>
      <dsp:spPr>
        <a:xfrm>
          <a:off x="3156416" y="2810960"/>
          <a:ext cx="2363079" cy="891779"/>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Verdana" panose="020B0604030504040204" pitchFamily="34" charset="0"/>
              <a:ea typeface="Verdana" panose="020B0604030504040204" pitchFamily="34" charset="0"/>
              <a:cs typeface="Verdana" panose="020B0604030504040204" pitchFamily="34" charset="0"/>
            </a:rPr>
            <a:t>P</a:t>
          </a:r>
          <a:r>
            <a:rPr lang="en-US" sz="2400" kern="1200" dirty="0">
              <a:latin typeface="Verdana" panose="020B0604030504040204" pitchFamily="34" charset="0"/>
              <a:ea typeface="Verdana" panose="020B0604030504040204" pitchFamily="34" charset="0"/>
              <a:cs typeface="Verdana" panose="020B0604030504040204" pitchFamily="34" charset="0"/>
            </a:rPr>
            <a:t>romotion</a:t>
          </a:r>
        </a:p>
      </dsp:txBody>
      <dsp:txXfrm>
        <a:off x="3199949" y="2854493"/>
        <a:ext cx="2276013" cy="8047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B58E1-567C-400E-820E-48D1A3EA0ACF}">
      <dsp:nvSpPr>
        <dsp:cNvPr id="0" name=""/>
        <dsp:cNvSpPr/>
      </dsp:nvSpPr>
      <dsp:spPr>
        <a:xfrm>
          <a:off x="640" y="457197"/>
          <a:ext cx="2754696" cy="3886205"/>
        </a:xfrm>
        <a:prstGeom prst="roundRect">
          <a:avLst>
            <a:gd name="adj" fmla="val 5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b="1" kern="1200" dirty="0">
              <a:latin typeface="Verdana" panose="020B0604030504040204" pitchFamily="34" charset="0"/>
              <a:ea typeface="Verdana" panose="020B0604030504040204" pitchFamily="34" charset="0"/>
              <a:cs typeface="Verdana" panose="020B0604030504040204" pitchFamily="34" charset="0"/>
            </a:rPr>
            <a:t>Evidence-based programs</a:t>
          </a:r>
        </a:p>
      </dsp:txBody>
      <dsp:txXfrm rot="16200000">
        <a:off x="-1317234" y="1775071"/>
        <a:ext cx="3186688" cy="550939"/>
      </dsp:txXfrm>
    </dsp:sp>
    <dsp:sp modelId="{493ECBBF-1ACF-4BA7-A5D5-2E78D67A4458}">
      <dsp:nvSpPr>
        <dsp:cNvPr id="0" name=""/>
        <dsp:cNvSpPr/>
      </dsp:nvSpPr>
      <dsp:spPr>
        <a:xfrm>
          <a:off x="551579" y="457197"/>
          <a:ext cx="2052249" cy="388620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1435" rIns="0" bIns="0" numCol="1" spcCol="1270" anchor="t" anchorCtr="0">
          <a:noAutofit/>
        </a:bodyPr>
        <a:lstStyle/>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Program produces the expected positive results</a:t>
          </a:r>
        </a:p>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Results can be attributed to the program itself</a:t>
          </a:r>
        </a:p>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Evaluation is peer-reviewed by experts in the field</a:t>
          </a:r>
        </a:p>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Program is “endorsed” by a federal agency or respected research organization and included in their list of effective programs</a:t>
          </a:r>
        </a:p>
      </dsp:txBody>
      <dsp:txXfrm>
        <a:off x="551579" y="457197"/>
        <a:ext cx="2052249" cy="3886205"/>
      </dsp:txXfrm>
    </dsp:sp>
    <dsp:sp modelId="{5CAAB424-4B5A-4962-B5E6-256B7BA50E3E}">
      <dsp:nvSpPr>
        <dsp:cNvPr id="0" name=""/>
        <dsp:cNvSpPr/>
      </dsp:nvSpPr>
      <dsp:spPr>
        <a:xfrm>
          <a:off x="2851751" y="457197"/>
          <a:ext cx="2754696" cy="3886205"/>
        </a:xfrm>
        <a:prstGeom prst="roundRect">
          <a:avLst>
            <a:gd name="adj" fmla="val 5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b="1" kern="1200" dirty="0">
              <a:latin typeface="Verdana" panose="020B0604030504040204" pitchFamily="34" charset="0"/>
              <a:ea typeface="Verdana" panose="020B0604030504040204" pitchFamily="34" charset="0"/>
              <a:cs typeface="Verdana" panose="020B0604030504040204" pitchFamily="34" charset="0"/>
            </a:rPr>
            <a:t>Evidence-based policies</a:t>
          </a:r>
        </a:p>
      </dsp:txBody>
      <dsp:txXfrm rot="16200000">
        <a:off x="1533877" y="1775071"/>
        <a:ext cx="3186688" cy="550939"/>
      </dsp:txXfrm>
    </dsp:sp>
    <dsp:sp modelId="{DE88199B-EB6D-485B-BA13-FA89CF5DA908}">
      <dsp:nvSpPr>
        <dsp:cNvPr id="0" name=""/>
        <dsp:cNvSpPr/>
      </dsp:nvSpPr>
      <dsp:spPr>
        <a:xfrm rot="5400000">
          <a:off x="2622497" y="3846425"/>
          <a:ext cx="486055" cy="413204"/>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B615A-1C4B-494E-8C35-4AA02BA622FC}">
      <dsp:nvSpPr>
        <dsp:cNvPr id="0" name=""/>
        <dsp:cNvSpPr/>
      </dsp:nvSpPr>
      <dsp:spPr>
        <a:xfrm>
          <a:off x="3402690" y="457197"/>
          <a:ext cx="2052249" cy="388620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1435" rIns="0" bIns="0" numCol="1" spcCol="1270" anchor="t" anchorCtr="0">
          <a:noAutofit/>
        </a:bodyPr>
        <a:lstStyle/>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Public policy</a:t>
          </a:r>
        </a:p>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Organizational policy</a:t>
          </a:r>
        </a:p>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Informed by the best available quantitative and qualitative evidence</a:t>
          </a:r>
        </a:p>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Rely on appropriate and effective packaging of evidence aimed at specific policy elements that are likely to effectively impact public health</a:t>
          </a:r>
        </a:p>
      </dsp:txBody>
      <dsp:txXfrm>
        <a:off x="3402690" y="457197"/>
        <a:ext cx="2052249" cy="3886205"/>
      </dsp:txXfrm>
    </dsp:sp>
    <dsp:sp modelId="{73331739-964A-4CA7-B44B-0CC357BAF78A}">
      <dsp:nvSpPr>
        <dsp:cNvPr id="0" name=""/>
        <dsp:cNvSpPr/>
      </dsp:nvSpPr>
      <dsp:spPr>
        <a:xfrm>
          <a:off x="5702862" y="457197"/>
          <a:ext cx="2754696" cy="3886205"/>
        </a:xfrm>
        <a:prstGeom prst="roundRect">
          <a:avLst>
            <a:gd name="adj" fmla="val 5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b="1" kern="1200" dirty="0">
              <a:latin typeface="Verdana" panose="020B0604030504040204" pitchFamily="34" charset="0"/>
              <a:ea typeface="Verdana" panose="020B0604030504040204" pitchFamily="34" charset="0"/>
              <a:cs typeface="Verdana" panose="020B0604030504040204" pitchFamily="34" charset="0"/>
            </a:rPr>
            <a:t>Evidence-based strategies</a:t>
          </a:r>
        </a:p>
      </dsp:txBody>
      <dsp:txXfrm rot="16200000">
        <a:off x="4384988" y="1775071"/>
        <a:ext cx="3186688" cy="550939"/>
      </dsp:txXfrm>
    </dsp:sp>
    <dsp:sp modelId="{299BEDEC-D73B-472C-9934-B29738D0342E}">
      <dsp:nvSpPr>
        <dsp:cNvPr id="0" name=""/>
        <dsp:cNvSpPr/>
      </dsp:nvSpPr>
      <dsp:spPr>
        <a:xfrm rot="5400000">
          <a:off x="5473608" y="3846425"/>
          <a:ext cx="486055" cy="413204"/>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DC0572-7F81-4920-94FC-9415C044B16D}">
      <dsp:nvSpPr>
        <dsp:cNvPr id="0" name=""/>
        <dsp:cNvSpPr/>
      </dsp:nvSpPr>
      <dsp:spPr>
        <a:xfrm>
          <a:off x="6253802" y="457197"/>
          <a:ext cx="2052249" cy="388620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1435" rIns="0" bIns="0" numCol="1" spcCol="1270" anchor="t" anchorCtr="0">
          <a:noAutofit/>
        </a:bodyPr>
        <a:lstStyle/>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Recommended actions</a:t>
          </a:r>
        </a:p>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Evidence of effectiveness from multiple studies</a:t>
          </a:r>
        </a:p>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No precise implementation details</a:t>
          </a:r>
        </a:p>
      </dsp:txBody>
      <dsp:txXfrm>
        <a:off x="6253802" y="457197"/>
        <a:ext cx="2052249" cy="38862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F0268-1FA5-4EEA-AA3F-6A871A5D6FCF}">
      <dsp:nvSpPr>
        <dsp:cNvPr id="0" name=""/>
        <dsp:cNvSpPr/>
      </dsp:nvSpPr>
      <dsp:spPr>
        <a:xfrm>
          <a:off x="2212302" y="1529039"/>
          <a:ext cx="1944770" cy="18599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Verdana" panose="020B0604030504040204" pitchFamily="34" charset="0"/>
              <a:ea typeface="Verdana" panose="020B0604030504040204" pitchFamily="34" charset="0"/>
              <a:cs typeface="Verdana" panose="020B0604030504040204" pitchFamily="34" charset="0"/>
            </a:rPr>
            <a:t>Community</a:t>
          </a:r>
        </a:p>
      </dsp:txBody>
      <dsp:txXfrm>
        <a:off x="2497107" y="1801419"/>
        <a:ext cx="1375160" cy="1315165"/>
      </dsp:txXfrm>
    </dsp:sp>
    <dsp:sp modelId="{43C7F5F5-C003-47B6-A814-E696786AA11C}">
      <dsp:nvSpPr>
        <dsp:cNvPr id="0" name=""/>
        <dsp:cNvSpPr/>
      </dsp:nvSpPr>
      <dsp:spPr>
        <a:xfrm rot="16200000">
          <a:off x="3055463" y="1384162"/>
          <a:ext cx="258448" cy="31306"/>
        </a:xfrm>
        <a:custGeom>
          <a:avLst/>
          <a:gdLst/>
          <a:ahLst/>
          <a:cxnLst/>
          <a:rect l="0" t="0" r="0" b="0"/>
          <a:pathLst>
            <a:path>
              <a:moveTo>
                <a:pt x="0" y="15653"/>
              </a:moveTo>
              <a:lnTo>
                <a:pt x="258448" y="156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8226" y="1393353"/>
        <a:ext cx="12922" cy="12922"/>
      </dsp:txXfrm>
    </dsp:sp>
    <dsp:sp modelId="{7170FB22-4A7F-4017-942A-9A6BF5C10DBB}">
      <dsp:nvSpPr>
        <dsp:cNvPr id="0" name=""/>
        <dsp:cNvSpPr/>
      </dsp:nvSpPr>
      <dsp:spPr>
        <a:xfrm>
          <a:off x="2451240" y="-120697"/>
          <a:ext cx="1466894" cy="139128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en-US" sz="1250" kern="1200" dirty="0">
              <a:latin typeface="Verdana" panose="020B0604030504040204" pitchFamily="34" charset="0"/>
              <a:ea typeface="Verdana" panose="020B0604030504040204" pitchFamily="34" charset="0"/>
              <a:cs typeface="Verdana" panose="020B0604030504040204" pitchFamily="34" charset="0"/>
            </a:rPr>
            <a:t>Geography</a:t>
          </a:r>
        </a:p>
      </dsp:txBody>
      <dsp:txXfrm>
        <a:off x="2666062" y="83052"/>
        <a:ext cx="1037250" cy="983790"/>
      </dsp:txXfrm>
    </dsp:sp>
    <dsp:sp modelId="{6BB001FE-1915-4E72-896D-D0DF12569D0E}">
      <dsp:nvSpPr>
        <dsp:cNvPr id="0" name=""/>
        <dsp:cNvSpPr/>
      </dsp:nvSpPr>
      <dsp:spPr>
        <a:xfrm rot="18900000">
          <a:off x="3824579" y="1693559"/>
          <a:ext cx="219794" cy="31306"/>
        </a:xfrm>
        <a:custGeom>
          <a:avLst/>
          <a:gdLst/>
          <a:ahLst/>
          <a:cxnLst/>
          <a:rect l="0" t="0" r="0" b="0"/>
          <a:pathLst>
            <a:path>
              <a:moveTo>
                <a:pt x="0" y="15653"/>
              </a:moveTo>
              <a:lnTo>
                <a:pt x="219794" y="156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28982" y="1703718"/>
        <a:ext cx="10989" cy="10989"/>
      </dsp:txXfrm>
    </dsp:sp>
    <dsp:sp modelId="{D7E54DC4-04DB-4B18-B4E2-F34F0DAB98D2}">
      <dsp:nvSpPr>
        <dsp:cNvPr id="0" name=""/>
        <dsp:cNvSpPr/>
      </dsp:nvSpPr>
      <dsp:spPr>
        <a:xfrm>
          <a:off x="3783468" y="431129"/>
          <a:ext cx="1466894" cy="139128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en-US" sz="1250" kern="1200" dirty="0">
              <a:latin typeface="Verdana" panose="020B0604030504040204" pitchFamily="34" charset="0"/>
              <a:ea typeface="Verdana" panose="020B0604030504040204" pitchFamily="34" charset="0"/>
              <a:cs typeface="Verdana" panose="020B0604030504040204" pitchFamily="34" charset="0"/>
            </a:rPr>
            <a:t>Race</a:t>
          </a:r>
        </a:p>
      </dsp:txBody>
      <dsp:txXfrm>
        <a:off x="3998290" y="634878"/>
        <a:ext cx="1037250" cy="983790"/>
      </dsp:txXfrm>
    </dsp:sp>
    <dsp:sp modelId="{EC08A0BA-D1DA-415A-BAEA-CF8F3B02751E}">
      <dsp:nvSpPr>
        <dsp:cNvPr id="0" name=""/>
        <dsp:cNvSpPr/>
      </dsp:nvSpPr>
      <dsp:spPr>
        <a:xfrm>
          <a:off x="4157073" y="2443348"/>
          <a:ext cx="178222" cy="31306"/>
        </a:xfrm>
        <a:custGeom>
          <a:avLst/>
          <a:gdLst/>
          <a:ahLst/>
          <a:cxnLst/>
          <a:rect l="0" t="0" r="0" b="0"/>
          <a:pathLst>
            <a:path>
              <a:moveTo>
                <a:pt x="0" y="15653"/>
              </a:moveTo>
              <a:lnTo>
                <a:pt x="178222" y="156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1728" y="2454546"/>
        <a:ext cx="8911" cy="8911"/>
      </dsp:txXfrm>
    </dsp:sp>
    <dsp:sp modelId="{7052D8EA-B922-479B-B61B-D370AB2F8E28}">
      <dsp:nvSpPr>
        <dsp:cNvPr id="0" name=""/>
        <dsp:cNvSpPr/>
      </dsp:nvSpPr>
      <dsp:spPr>
        <a:xfrm>
          <a:off x="4335295" y="1763357"/>
          <a:ext cx="1466894" cy="139128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en-US" sz="1250" kern="1200" dirty="0">
              <a:latin typeface="Verdana" panose="020B0604030504040204" pitchFamily="34" charset="0"/>
              <a:ea typeface="Verdana" panose="020B0604030504040204" pitchFamily="34" charset="0"/>
              <a:cs typeface="Verdana" panose="020B0604030504040204" pitchFamily="34" charset="0"/>
            </a:rPr>
            <a:t>Ethnicity</a:t>
          </a:r>
        </a:p>
      </dsp:txBody>
      <dsp:txXfrm>
        <a:off x="4550117" y="1967106"/>
        <a:ext cx="1037250" cy="983790"/>
      </dsp:txXfrm>
    </dsp:sp>
    <dsp:sp modelId="{21BA4455-3B47-490F-9245-4AB47353CF85}">
      <dsp:nvSpPr>
        <dsp:cNvPr id="0" name=""/>
        <dsp:cNvSpPr/>
      </dsp:nvSpPr>
      <dsp:spPr>
        <a:xfrm rot="2700000">
          <a:off x="3824579" y="3193137"/>
          <a:ext cx="219794" cy="31306"/>
        </a:xfrm>
        <a:custGeom>
          <a:avLst/>
          <a:gdLst/>
          <a:ahLst/>
          <a:cxnLst/>
          <a:rect l="0" t="0" r="0" b="0"/>
          <a:pathLst>
            <a:path>
              <a:moveTo>
                <a:pt x="0" y="15653"/>
              </a:moveTo>
              <a:lnTo>
                <a:pt x="219794" y="156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28982" y="3203296"/>
        <a:ext cx="10989" cy="10989"/>
      </dsp:txXfrm>
    </dsp:sp>
    <dsp:sp modelId="{9EEF9C33-9AC6-4533-9B20-78FB2404B9D5}">
      <dsp:nvSpPr>
        <dsp:cNvPr id="0" name=""/>
        <dsp:cNvSpPr/>
      </dsp:nvSpPr>
      <dsp:spPr>
        <a:xfrm>
          <a:off x="3783468" y="3095586"/>
          <a:ext cx="1466894" cy="139128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en-US" sz="1250" kern="1200" dirty="0">
              <a:latin typeface="Verdana" panose="020B0604030504040204" pitchFamily="34" charset="0"/>
              <a:ea typeface="Verdana" panose="020B0604030504040204" pitchFamily="34" charset="0"/>
              <a:cs typeface="Verdana" panose="020B0604030504040204" pitchFamily="34" charset="0"/>
            </a:rPr>
            <a:t>Demographics</a:t>
          </a:r>
        </a:p>
      </dsp:txBody>
      <dsp:txXfrm>
        <a:off x="3998290" y="3299335"/>
        <a:ext cx="1037250" cy="983790"/>
      </dsp:txXfrm>
    </dsp:sp>
    <dsp:sp modelId="{22D7BB67-44AD-42AC-9664-694EB63B517A}">
      <dsp:nvSpPr>
        <dsp:cNvPr id="0" name=""/>
        <dsp:cNvSpPr/>
      </dsp:nvSpPr>
      <dsp:spPr>
        <a:xfrm rot="5400000">
          <a:off x="3055463" y="3502535"/>
          <a:ext cx="258448" cy="31306"/>
        </a:xfrm>
        <a:custGeom>
          <a:avLst/>
          <a:gdLst/>
          <a:ahLst/>
          <a:cxnLst/>
          <a:rect l="0" t="0" r="0" b="0"/>
          <a:pathLst>
            <a:path>
              <a:moveTo>
                <a:pt x="0" y="15653"/>
              </a:moveTo>
              <a:lnTo>
                <a:pt x="258448" y="156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8226" y="3511727"/>
        <a:ext cx="12922" cy="12922"/>
      </dsp:txXfrm>
    </dsp:sp>
    <dsp:sp modelId="{58187A80-BBEF-4726-A856-85BE844AA42D}">
      <dsp:nvSpPr>
        <dsp:cNvPr id="0" name=""/>
        <dsp:cNvSpPr/>
      </dsp:nvSpPr>
      <dsp:spPr>
        <a:xfrm>
          <a:off x="2451240" y="3647413"/>
          <a:ext cx="1466894" cy="139128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en-US" sz="1250" kern="1200" dirty="0">
              <a:latin typeface="Verdana" panose="020B0604030504040204" pitchFamily="34" charset="0"/>
              <a:ea typeface="Verdana" panose="020B0604030504040204" pitchFamily="34" charset="0"/>
              <a:cs typeface="Verdana" panose="020B0604030504040204" pitchFamily="34" charset="0"/>
            </a:rPr>
            <a:t>Context</a:t>
          </a:r>
        </a:p>
      </dsp:txBody>
      <dsp:txXfrm>
        <a:off x="2666062" y="3851162"/>
        <a:ext cx="1037250" cy="983790"/>
      </dsp:txXfrm>
    </dsp:sp>
    <dsp:sp modelId="{8FFB6349-1C95-4A40-AA39-1EB12D8DA9C7}">
      <dsp:nvSpPr>
        <dsp:cNvPr id="0" name=""/>
        <dsp:cNvSpPr/>
      </dsp:nvSpPr>
      <dsp:spPr>
        <a:xfrm rot="8100000">
          <a:off x="2325001" y="3193137"/>
          <a:ext cx="219794" cy="31306"/>
        </a:xfrm>
        <a:custGeom>
          <a:avLst/>
          <a:gdLst/>
          <a:ahLst/>
          <a:cxnLst/>
          <a:rect l="0" t="0" r="0" b="0"/>
          <a:pathLst>
            <a:path>
              <a:moveTo>
                <a:pt x="0" y="15653"/>
              </a:moveTo>
              <a:lnTo>
                <a:pt x="219794" y="156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429404" y="3203296"/>
        <a:ext cx="10989" cy="10989"/>
      </dsp:txXfrm>
    </dsp:sp>
    <dsp:sp modelId="{871CD856-9A4E-40B6-BDCA-8DE651C0C7E0}">
      <dsp:nvSpPr>
        <dsp:cNvPr id="0" name=""/>
        <dsp:cNvSpPr/>
      </dsp:nvSpPr>
      <dsp:spPr>
        <a:xfrm>
          <a:off x="1119012" y="3095586"/>
          <a:ext cx="1466894" cy="139128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en-US" sz="1250" kern="1200" dirty="0">
              <a:latin typeface="Verdana" panose="020B0604030504040204" pitchFamily="34" charset="0"/>
              <a:ea typeface="Verdana" panose="020B0604030504040204" pitchFamily="34" charset="0"/>
              <a:cs typeface="Verdana" panose="020B0604030504040204" pitchFamily="34" charset="0"/>
            </a:rPr>
            <a:t>History</a:t>
          </a:r>
        </a:p>
      </dsp:txBody>
      <dsp:txXfrm>
        <a:off x="1333834" y="3299335"/>
        <a:ext cx="1037250" cy="983790"/>
      </dsp:txXfrm>
    </dsp:sp>
    <dsp:sp modelId="{079AC39D-0C0C-4C18-9DBD-FE2D75843EE8}">
      <dsp:nvSpPr>
        <dsp:cNvPr id="0" name=""/>
        <dsp:cNvSpPr/>
      </dsp:nvSpPr>
      <dsp:spPr>
        <a:xfrm rot="10800000">
          <a:off x="2034080" y="2443348"/>
          <a:ext cx="178222" cy="31306"/>
        </a:xfrm>
        <a:custGeom>
          <a:avLst/>
          <a:gdLst/>
          <a:ahLst/>
          <a:cxnLst/>
          <a:rect l="0" t="0" r="0" b="0"/>
          <a:pathLst>
            <a:path>
              <a:moveTo>
                <a:pt x="0" y="15653"/>
              </a:moveTo>
              <a:lnTo>
                <a:pt x="178222" y="156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118735" y="2454546"/>
        <a:ext cx="8911" cy="8911"/>
      </dsp:txXfrm>
    </dsp:sp>
    <dsp:sp modelId="{A183E044-6B6B-4B0D-94A5-08CC9F6819AD}">
      <dsp:nvSpPr>
        <dsp:cNvPr id="0" name=""/>
        <dsp:cNvSpPr/>
      </dsp:nvSpPr>
      <dsp:spPr>
        <a:xfrm>
          <a:off x="567185" y="1763357"/>
          <a:ext cx="1466894" cy="139128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en-US" sz="1250" kern="1200" dirty="0">
              <a:latin typeface="Verdana" panose="020B0604030504040204" pitchFamily="34" charset="0"/>
              <a:ea typeface="Verdana" panose="020B0604030504040204" pitchFamily="34" charset="0"/>
              <a:cs typeface="Verdana" panose="020B0604030504040204" pitchFamily="34" charset="0"/>
            </a:rPr>
            <a:t>Cultural behaviors</a:t>
          </a:r>
        </a:p>
      </dsp:txBody>
      <dsp:txXfrm>
        <a:off x="782007" y="1967106"/>
        <a:ext cx="1037250" cy="983790"/>
      </dsp:txXfrm>
    </dsp:sp>
    <dsp:sp modelId="{5EF591F9-E2FC-4C51-947F-7B86D8F8B04A}">
      <dsp:nvSpPr>
        <dsp:cNvPr id="0" name=""/>
        <dsp:cNvSpPr/>
      </dsp:nvSpPr>
      <dsp:spPr>
        <a:xfrm rot="13500000">
          <a:off x="2325001" y="1693559"/>
          <a:ext cx="219794" cy="31306"/>
        </a:xfrm>
        <a:custGeom>
          <a:avLst/>
          <a:gdLst/>
          <a:ahLst/>
          <a:cxnLst/>
          <a:rect l="0" t="0" r="0" b="0"/>
          <a:pathLst>
            <a:path>
              <a:moveTo>
                <a:pt x="0" y="15653"/>
              </a:moveTo>
              <a:lnTo>
                <a:pt x="219794" y="156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429404" y="1703718"/>
        <a:ext cx="10989" cy="10989"/>
      </dsp:txXfrm>
    </dsp:sp>
    <dsp:sp modelId="{58DD0CDF-EFED-4CFD-9A29-4A78BC18285A}">
      <dsp:nvSpPr>
        <dsp:cNvPr id="0" name=""/>
        <dsp:cNvSpPr/>
      </dsp:nvSpPr>
      <dsp:spPr>
        <a:xfrm>
          <a:off x="1119012" y="431129"/>
          <a:ext cx="1466894" cy="139128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en-US" sz="1250" kern="1200" dirty="0">
              <a:latin typeface="Verdana" panose="020B0604030504040204" pitchFamily="34" charset="0"/>
              <a:ea typeface="Verdana" panose="020B0604030504040204" pitchFamily="34" charset="0"/>
              <a:cs typeface="Verdana" panose="020B0604030504040204" pitchFamily="34" charset="0"/>
            </a:rPr>
            <a:t>Cultural beliefs</a:t>
          </a:r>
        </a:p>
      </dsp:txBody>
      <dsp:txXfrm>
        <a:off x="1333834" y="634878"/>
        <a:ext cx="1037250" cy="9837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35D44-8838-467E-8AC2-E2CAC379DB61}">
      <dsp:nvSpPr>
        <dsp:cNvPr id="0" name=""/>
        <dsp:cNvSpPr/>
      </dsp:nvSpPr>
      <dsp:spPr>
        <a:xfrm>
          <a:off x="882" y="210069"/>
          <a:ext cx="3206963" cy="453298"/>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Verdana" panose="020B0604030504040204" pitchFamily="34" charset="0"/>
              <a:ea typeface="Verdana" panose="020B0604030504040204" pitchFamily="34" charset="0"/>
              <a:cs typeface="Verdana" panose="020B0604030504040204" pitchFamily="34" charset="0"/>
            </a:rPr>
            <a:t>Primary Data</a:t>
          </a:r>
        </a:p>
      </dsp:txBody>
      <dsp:txXfrm>
        <a:off x="14159" y="223346"/>
        <a:ext cx="3180409" cy="426744"/>
      </dsp:txXfrm>
    </dsp:sp>
    <dsp:sp modelId="{15D9635B-A787-4F8D-8099-141E59AEA29E}">
      <dsp:nvSpPr>
        <dsp:cNvPr id="0" name=""/>
        <dsp:cNvSpPr/>
      </dsp:nvSpPr>
      <dsp:spPr>
        <a:xfrm>
          <a:off x="321579" y="663368"/>
          <a:ext cx="320696" cy="863882"/>
        </a:xfrm>
        <a:custGeom>
          <a:avLst/>
          <a:gdLst/>
          <a:ahLst/>
          <a:cxnLst/>
          <a:rect l="0" t="0" r="0" b="0"/>
          <a:pathLst>
            <a:path>
              <a:moveTo>
                <a:pt x="0" y="0"/>
              </a:moveTo>
              <a:lnTo>
                <a:pt x="0" y="863882"/>
              </a:lnTo>
              <a:lnTo>
                <a:pt x="320696" y="8638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9956E2-8FCD-4283-A4FA-CEB0DB9FD386}">
      <dsp:nvSpPr>
        <dsp:cNvPr id="0" name=""/>
        <dsp:cNvSpPr/>
      </dsp:nvSpPr>
      <dsp:spPr>
        <a:xfrm>
          <a:off x="642275" y="942658"/>
          <a:ext cx="3628230" cy="11691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Qualitative Data</a:t>
          </a:r>
        </a:p>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(e.g., unstructured or semi-structured interviews, focus groups or small group discussions, public meetings or forums, direct observation of communities or groups  of people)</a:t>
          </a:r>
        </a:p>
      </dsp:txBody>
      <dsp:txXfrm>
        <a:off x="676519" y="976902"/>
        <a:ext cx="3559742" cy="1100697"/>
      </dsp:txXfrm>
    </dsp:sp>
    <dsp:sp modelId="{F82FA374-B3AF-4DB4-B072-9068BDC342FC}">
      <dsp:nvSpPr>
        <dsp:cNvPr id="0" name=""/>
        <dsp:cNvSpPr/>
      </dsp:nvSpPr>
      <dsp:spPr>
        <a:xfrm>
          <a:off x="321579" y="663368"/>
          <a:ext cx="320696" cy="2312358"/>
        </a:xfrm>
        <a:custGeom>
          <a:avLst/>
          <a:gdLst/>
          <a:ahLst/>
          <a:cxnLst/>
          <a:rect l="0" t="0" r="0" b="0"/>
          <a:pathLst>
            <a:path>
              <a:moveTo>
                <a:pt x="0" y="0"/>
              </a:moveTo>
              <a:lnTo>
                <a:pt x="0" y="2312358"/>
              </a:lnTo>
              <a:lnTo>
                <a:pt x="320696" y="231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39E460-1CC2-422D-88CD-CCE49FA2EBDF}">
      <dsp:nvSpPr>
        <dsp:cNvPr id="0" name=""/>
        <dsp:cNvSpPr/>
      </dsp:nvSpPr>
      <dsp:spPr>
        <a:xfrm>
          <a:off x="642275" y="2391134"/>
          <a:ext cx="3628230" cy="11691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Quantitative Data</a:t>
          </a:r>
        </a:p>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(e.g., structured interviews, surveys)</a:t>
          </a:r>
        </a:p>
      </dsp:txBody>
      <dsp:txXfrm>
        <a:off x="676519" y="2425378"/>
        <a:ext cx="3559742" cy="1100697"/>
      </dsp:txXfrm>
    </dsp:sp>
    <dsp:sp modelId="{2EF39776-65E2-4C5E-8A8D-2159435628B2}">
      <dsp:nvSpPr>
        <dsp:cNvPr id="0" name=""/>
        <dsp:cNvSpPr/>
      </dsp:nvSpPr>
      <dsp:spPr>
        <a:xfrm>
          <a:off x="4187693" y="210069"/>
          <a:ext cx="3206963" cy="453298"/>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Verdana" panose="020B0604030504040204" pitchFamily="34" charset="0"/>
              <a:ea typeface="Verdana" panose="020B0604030504040204" pitchFamily="34" charset="0"/>
              <a:cs typeface="Verdana" panose="020B0604030504040204" pitchFamily="34" charset="0"/>
            </a:rPr>
            <a:t>Secondary Data</a:t>
          </a:r>
        </a:p>
      </dsp:txBody>
      <dsp:txXfrm>
        <a:off x="4200970" y="223346"/>
        <a:ext cx="3180409" cy="426744"/>
      </dsp:txXfrm>
    </dsp:sp>
    <dsp:sp modelId="{59C17A1E-D7DA-4BA4-8FB3-8097EA86F354}">
      <dsp:nvSpPr>
        <dsp:cNvPr id="0" name=""/>
        <dsp:cNvSpPr/>
      </dsp:nvSpPr>
      <dsp:spPr>
        <a:xfrm>
          <a:off x="4508389" y="663368"/>
          <a:ext cx="320696" cy="863882"/>
        </a:xfrm>
        <a:custGeom>
          <a:avLst/>
          <a:gdLst/>
          <a:ahLst/>
          <a:cxnLst/>
          <a:rect l="0" t="0" r="0" b="0"/>
          <a:pathLst>
            <a:path>
              <a:moveTo>
                <a:pt x="0" y="0"/>
              </a:moveTo>
              <a:lnTo>
                <a:pt x="0" y="863882"/>
              </a:lnTo>
              <a:lnTo>
                <a:pt x="320696" y="8638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C4F10A-B3AD-4267-93E3-E478033F66F9}">
      <dsp:nvSpPr>
        <dsp:cNvPr id="0" name=""/>
        <dsp:cNvSpPr/>
      </dsp:nvSpPr>
      <dsp:spPr>
        <a:xfrm>
          <a:off x="4829086" y="942658"/>
          <a:ext cx="3628230" cy="11691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Government databases </a:t>
          </a:r>
        </a:p>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(e.g., Demographics from the US Census Bureau such as </a:t>
          </a:r>
          <a:r>
            <a:rPr lang="en-US" sz="1200" kern="1200"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1"/>
            </a:rPr>
            <a:t>American </a:t>
          </a:r>
          <a:r>
            <a:rPr lang="en-US" sz="1200" kern="1200" dirty="0" err="1">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1"/>
            </a:rPr>
            <a:t>FactFinder</a:t>
          </a:r>
          <a:r>
            <a:rPr lang="en-US" sz="1200" kern="1200" dirty="0">
              <a:latin typeface="Verdana" panose="020B0604030504040204" pitchFamily="34" charset="0"/>
              <a:ea typeface="Verdana" panose="020B0604030504040204" pitchFamily="34" charset="0"/>
              <a:cs typeface="Verdana" panose="020B0604030504040204" pitchFamily="34" charset="0"/>
            </a:rPr>
            <a:t> or </a:t>
          </a:r>
          <a:r>
            <a:rPr lang="en-US" sz="1200" kern="1200"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2"/>
            </a:rPr>
            <a:t>State and County </a:t>
          </a:r>
          <a:r>
            <a:rPr lang="en-US" sz="1200" kern="1200" dirty="0" err="1">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2"/>
            </a:rPr>
            <a:t>QuickFacts</a:t>
          </a:r>
          <a:r>
            <a:rPr lang="en-US" sz="1200" kern="1200" dirty="0">
              <a:latin typeface="Verdana" panose="020B0604030504040204" pitchFamily="34" charset="0"/>
              <a:ea typeface="Verdana" panose="020B0604030504040204" pitchFamily="34" charset="0"/>
              <a:cs typeface="Verdana" panose="020B0604030504040204" pitchFamily="34" charset="0"/>
            </a:rPr>
            <a:t>, Vital statistics from State and Local Health Departments, academic literature review)</a:t>
          </a:r>
        </a:p>
      </dsp:txBody>
      <dsp:txXfrm>
        <a:off x="4863330" y="976902"/>
        <a:ext cx="3559742" cy="1100697"/>
      </dsp:txXfrm>
    </dsp:sp>
    <dsp:sp modelId="{1BBD656B-5914-4C2A-B59B-D7569ABCB095}">
      <dsp:nvSpPr>
        <dsp:cNvPr id="0" name=""/>
        <dsp:cNvSpPr/>
      </dsp:nvSpPr>
      <dsp:spPr>
        <a:xfrm>
          <a:off x="4508389" y="663368"/>
          <a:ext cx="320696" cy="2312358"/>
        </a:xfrm>
        <a:custGeom>
          <a:avLst/>
          <a:gdLst/>
          <a:ahLst/>
          <a:cxnLst/>
          <a:rect l="0" t="0" r="0" b="0"/>
          <a:pathLst>
            <a:path>
              <a:moveTo>
                <a:pt x="0" y="0"/>
              </a:moveTo>
              <a:lnTo>
                <a:pt x="0" y="2312358"/>
              </a:lnTo>
              <a:lnTo>
                <a:pt x="320696" y="231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8E96C4-F572-43A4-988B-3709F4CF2159}">
      <dsp:nvSpPr>
        <dsp:cNvPr id="0" name=""/>
        <dsp:cNvSpPr/>
      </dsp:nvSpPr>
      <dsp:spPr>
        <a:xfrm>
          <a:off x="4829086" y="2391134"/>
          <a:ext cx="3628230" cy="11691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Behavioral Risk Factors and Psychographic (i.e. knowledge, attitudes, beliefs, etc.) </a:t>
          </a:r>
        </a:p>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(e.g., </a:t>
          </a:r>
          <a:r>
            <a:rPr lang="en-US" sz="1200" kern="1200"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3"/>
            </a:rPr>
            <a:t>Behavioral Risk Factor Surveillance System</a:t>
          </a:r>
          <a:r>
            <a:rPr lang="en-US" sz="1200" kern="1200" dirty="0">
              <a:latin typeface="Verdana" panose="020B0604030504040204" pitchFamily="34" charset="0"/>
              <a:ea typeface="Verdana" panose="020B0604030504040204" pitchFamily="34" charset="0"/>
              <a:cs typeface="Verdana" panose="020B0604030504040204" pitchFamily="34" charset="0"/>
            </a:rPr>
            <a:t>, </a:t>
          </a:r>
          <a:r>
            <a:rPr lang="en-US" sz="1200" kern="1200"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4"/>
            </a:rPr>
            <a:t>National Health Interview Survey</a:t>
          </a:r>
          <a:r>
            <a:rPr lang="en-US" sz="1200" kern="1200" dirty="0">
              <a:latin typeface="Verdana" panose="020B0604030504040204" pitchFamily="34" charset="0"/>
              <a:ea typeface="Verdana" panose="020B0604030504040204" pitchFamily="34" charset="0"/>
              <a:cs typeface="Verdana" panose="020B0604030504040204" pitchFamily="34" charset="0"/>
            </a:rPr>
            <a:t>, academic literature review)</a:t>
          </a:r>
        </a:p>
      </dsp:txBody>
      <dsp:txXfrm>
        <a:off x="4863330" y="2425378"/>
        <a:ext cx="3559742" cy="1100697"/>
      </dsp:txXfrm>
    </dsp:sp>
    <dsp:sp modelId="{4DC2A43C-AB57-4B0D-85F0-B7F2C98D9FBA}">
      <dsp:nvSpPr>
        <dsp:cNvPr id="0" name=""/>
        <dsp:cNvSpPr/>
      </dsp:nvSpPr>
      <dsp:spPr>
        <a:xfrm>
          <a:off x="4508389" y="663368"/>
          <a:ext cx="320696" cy="3763096"/>
        </a:xfrm>
        <a:custGeom>
          <a:avLst/>
          <a:gdLst/>
          <a:ahLst/>
          <a:cxnLst/>
          <a:rect l="0" t="0" r="0" b="0"/>
          <a:pathLst>
            <a:path>
              <a:moveTo>
                <a:pt x="0" y="0"/>
              </a:moveTo>
              <a:lnTo>
                <a:pt x="0" y="3763096"/>
              </a:lnTo>
              <a:lnTo>
                <a:pt x="320696" y="37630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1E0A91-DEBC-41E5-8DE9-768221D3128B}">
      <dsp:nvSpPr>
        <dsp:cNvPr id="0" name=""/>
        <dsp:cNvSpPr/>
      </dsp:nvSpPr>
      <dsp:spPr>
        <a:xfrm>
          <a:off x="4829086" y="3839609"/>
          <a:ext cx="3604993" cy="117371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Media Use Habits</a:t>
          </a:r>
        </a:p>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(e.g., computer and internet access and use: </a:t>
          </a:r>
          <a:r>
            <a:rPr lang="en-US" sz="1200" kern="1200"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5"/>
            </a:rPr>
            <a:t>U.S. Census Bureau</a:t>
          </a:r>
          <a:r>
            <a:rPr lang="en-US" sz="1200" kern="1200" dirty="0">
              <a:latin typeface="Verdana" panose="020B0604030504040204" pitchFamily="34" charset="0"/>
              <a:ea typeface="Verdana" panose="020B0604030504040204" pitchFamily="34" charset="0"/>
              <a:cs typeface="Verdana" panose="020B0604030504040204" pitchFamily="34" charset="0"/>
            </a:rPr>
            <a:t>; internet usage: </a:t>
          </a:r>
          <a:r>
            <a:rPr lang="en-US" sz="1200" kern="1200"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6"/>
            </a:rPr>
            <a:t>PEW Research Center - Internet, Science &amp; Technology</a:t>
          </a:r>
          <a:r>
            <a:rPr lang="en-US" sz="1200" kern="1200" dirty="0">
              <a:latin typeface="Verdana" panose="020B0604030504040204" pitchFamily="34" charset="0"/>
              <a:ea typeface="Verdana" panose="020B0604030504040204" pitchFamily="34" charset="0"/>
              <a:cs typeface="Verdana" panose="020B0604030504040204" pitchFamily="34" charset="0"/>
            </a:rPr>
            <a:t>; Media circulation: </a:t>
          </a:r>
          <a:r>
            <a:rPr lang="en-US" sz="1200" kern="1200" dirty="0">
              <a:latin typeface="Verdana" panose="020B0604030504040204" pitchFamily="34" charset="0"/>
              <a:ea typeface="Verdana" panose="020B0604030504040204" pitchFamily="34" charset="0"/>
              <a:cs typeface="Verdana" panose="020B0604030504040204" pitchFamily="34" charset="0"/>
              <a:hlinkClick xmlns:r="http://schemas.openxmlformats.org/officeDocument/2006/relationships" r:id="rId7"/>
            </a:rPr>
            <a:t>PEW Research Center – Journalism &amp; Media</a:t>
          </a:r>
          <a:r>
            <a:rPr lang="en-US" sz="1200" kern="1200" dirty="0">
              <a:latin typeface="Verdana" panose="020B0604030504040204" pitchFamily="34" charset="0"/>
              <a:ea typeface="Verdana" panose="020B0604030504040204" pitchFamily="34" charset="0"/>
              <a:cs typeface="Verdana" panose="020B0604030504040204" pitchFamily="34" charset="0"/>
            </a:rPr>
            <a:t>)</a:t>
          </a:r>
        </a:p>
      </dsp:txBody>
      <dsp:txXfrm>
        <a:off x="4863463" y="3873986"/>
        <a:ext cx="3536239" cy="11049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7EF78-06AD-4704-9DB0-550C605A0E80}">
      <dsp:nvSpPr>
        <dsp:cNvPr id="0" name=""/>
        <dsp:cNvSpPr/>
      </dsp:nvSpPr>
      <dsp:spPr>
        <a:xfrm>
          <a:off x="919328" y="0"/>
          <a:ext cx="4835520" cy="4835520"/>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Societal</a:t>
          </a:r>
        </a:p>
      </dsp:txBody>
      <dsp:txXfrm>
        <a:off x="2661082" y="241775"/>
        <a:ext cx="1352011" cy="725328"/>
      </dsp:txXfrm>
    </dsp:sp>
    <dsp:sp modelId="{EBC8E0C0-996A-44FE-9581-73ED49E9D212}">
      <dsp:nvSpPr>
        <dsp:cNvPr id="0" name=""/>
        <dsp:cNvSpPr/>
      </dsp:nvSpPr>
      <dsp:spPr>
        <a:xfrm>
          <a:off x="1402880" y="967103"/>
          <a:ext cx="3868416" cy="3868416"/>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Community</a:t>
          </a:r>
        </a:p>
      </dsp:txBody>
      <dsp:txXfrm>
        <a:off x="2661082" y="1199208"/>
        <a:ext cx="1352011" cy="696314"/>
      </dsp:txXfrm>
    </dsp:sp>
    <dsp:sp modelId="{0DEEABE2-3A6E-4BFF-BC31-F52F480BCEDA}">
      <dsp:nvSpPr>
        <dsp:cNvPr id="0" name=""/>
        <dsp:cNvSpPr/>
      </dsp:nvSpPr>
      <dsp:spPr>
        <a:xfrm>
          <a:off x="1886432" y="1934207"/>
          <a:ext cx="2901312" cy="2901312"/>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Relationships</a:t>
          </a:r>
        </a:p>
      </dsp:txBody>
      <dsp:txXfrm>
        <a:off x="2661082" y="2151806"/>
        <a:ext cx="1352011" cy="652795"/>
      </dsp:txXfrm>
    </dsp:sp>
    <dsp:sp modelId="{A5867CB1-0376-480E-9CB6-94F1EA9A5F5D}">
      <dsp:nvSpPr>
        <dsp:cNvPr id="0" name=""/>
        <dsp:cNvSpPr/>
      </dsp:nvSpPr>
      <dsp:spPr>
        <a:xfrm>
          <a:off x="2369984" y="2901311"/>
          <a:ext cx="1934208" cy="193420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Individual</a:t>
          </a:r>
        </a:p>
      </dsp:txBody>
      <dsp:txXfrm>
        <a:off x="2653242" y="3384863"/>
        <a:ext cx="1367691" cy="9671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331F6-E276-4DE4-A5A9-329B4619209F}">
      <dsp:nvSpPr>
        <dsp:cNvPr id="0" name=""/>
        <dsp:cNvSpPr/>
      </dsp:nvSpPr>
      <dsp:spPr>
        <a:xfrm>
          <a:off x="3508" y="0"/>
          <a:ext cx="3375124" cy="4689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What is the level, or levels, at which the campaign will intervene? </a:t>
          </a:r>
          <a:endParaRPr lang="en-US" sz="2200" kern="1200" dirty="0">
            <a:latin typeface="Verdana" panose="020B0604030504040204" pitchFamily="34" charset="0"/>
            <a:ea typeface="Verdana" panose="020B0604030504040204" pitchFamily="34" charset="0"/>
            <a:cs typeface="Verdana" panose="020B0604030504040204" pitchFamily="34" charset="0"/>
          </a:endParaRPr>
        </a:p>
      </dsp:txBody>
      <dsp:txXfrm>
        <a:off x="3508" y="0"/>
        <a:ext cx="3375124" cy="1406819"/>
      </dsp:txXfrm>
    </dsp:sp>
    <dsp:sp modelId="{E117F38F-6803-4414-9C0D-4EE40C7AD774}">
      <dsp:nvSpPr>
        <dsp:cNvPr id="0" name=""/>
        <dsp:cNvSpPr/>
      </dsp:nvSpPr>
      <dsp:spPr>
        <a:xfrm>
          <a:off x="341021" y="1406934"/>
          <a:ext cx="2700099" cy="683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Individual</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61030" y="1426943"/>
        <a:ext cx="2660081" cy="643127"/>
      </dsp:txXfrm>
    </dsp:sp>
    <dsp:sp modelId="{963BDB28-8304-4CF7-901B-9AFF3720D828}">
      <dsp:nvSpPr>
        <dsp:cNvPr id="0" name=""/>
        <dsp:cNvSpPr/>
      </dsp:nvSpPr>
      <dsp:spPr>
        <a:xfrm>
          <a:off x="341021" y="2195179"/>
          <a:ext cx="2700099" cy="683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Interpersonal</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61030" y="2215188"/>
        <a:ext cx="2660081" cy="643127"/>
      </dsp:txXfrm>
    </dsp:sp>
    <dsp:sp modelId="{3D626F9F-491C-4199-BBFC-9AFA5564A5EF}">
      <dsp:nvSpPr>
        <dsp:cNvPr id="0" name=""/>
        <dsp:cNvSpPr/>
      </dsp:nvSpPr>
      <dsp:spPr>
        <a:xfrm>
          <a:off x="341021" y="2983424"/>
          <a:ext cx="2700099" cy="683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Organizational</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61030" y="3003433"/>
        <a:ext cx="2660081" cy="643127"/>
      </dsp:txXfrm>
    </dsp:sp>
    <dsp:sp modelId="{8893A99D-2DB5-4F16-8B30-F5427578C780}">
      <dsp:nvSpPr>
        <dsp:cNvPr id="0" name=""/>
        <dsp:cNvSpPr/>
      </dsp:nvSpPr>
      <dsp:spPr>
        <a:xfrm>
          <a:off x="341021" y="3771668"/>
          <a:ext cx="2700099" cy="683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Community</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61030" y="3791677"/>
        <a:ext cx="2660081" cy="643127"/>
      </dsp:txXfrm>
    </dsp:sp>
    <dsp:sp modelId="{6A596931-0DC6-4264-8955-2942A7D06590}">
      <dsp:nvSpPr>
        <dsp:cNvPr id="0" name=""/>
        <dsp:cNvSpPr/>
      </dsp:nvSpPr>
      <dsp:spPr>
        <a:xfrm>
          <a:off x="3631767" y="0"/>
          <a:ext cx="3375124" cy="4689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What constructs are you hoping to impact?</a:t>
          </a:r>
          <a:endParaRPr lang="en-US" sz="2200" kern="1200" dirty="0">
            <a:latin typeface="Verdana" panose="020B0604030504040204" pitchFamily="34" charset="0"/>
            <a:ea typeface="Verdana" panose="020B0604030504040204" pitchFamily="34" charset="0"/>
            <a:cs typeface="Verdana" panose="020B0604030504040204" pitchFamily="34" charset="0"/>
          </a:endParaRPr>
        </a:p>
      </dsp:txBody>
      <dsp:txXfrm>
        <a:off x="3631767" y="0"/>
        <a:ext cx="3375124" cy="1406819"/>
      </dsp:txXfrm>
    </dsp:sp>
    <dsp:sp modelId="{1C38B810-CA92-41DE-88BE-83D370491558}">
      <dsp:nvSpPr>
        <dsp:cNvPr id="0" name=""/>
        <dsp:cNvSpPr/>
      </dsp:nvSpPr>
      <dsp:spPr>
        <a:xfrm>
          <a:off x="3969279" y="1409681"/>
          <a:ext cx="2700099" cy="3839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Knowledge</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980526" y="1420928"/>
        <a:ext cx="2677605" cy="361496"/>
      </dsp:txXfrm>
    </dsp:sp>
    <dsp:sp modelId="{50E7CDB5-E8E2-45AD-81D0-9FFEAB02A98F}">
      <dsp:nvSpPr>
        <dsp:cNvPr id="0" name=""/>
        <dsp:cNvSpPr/>
      </dsp:nvSpPr>
      <dsp:spPr>
        <a:xfrm>
          <a:off x="3969279" y="1852747"/>
          <a:ext cx="2700099" cy="3839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Awareness</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980526" y="1863994"/>
        <a:ext cx="2677605" cy="361496"/>
      </dsp:txXfrm>
    </dsp:sp>
    <dsp:sp modelId="{06B4B311-2CFC-487F-9DCA-835C911DD1D8}">
      <dsp:nvSpPr>
        <dsp:cNvPr id="0" name=""/>
        <dsp:cNvSpPr/>
      </dsp:nvSpPr>
      <dsp:spPr>
        <a:xfrm>
          <a:off x="3969279" y="2295813"/>
          <a:ext cx="2700099" cy="3839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Skills</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980526" y="2307060"/>
        <a:ext cx="2677605" cy="361496"/>
      </dsp:txXfrm>
    </dsp:sp>
    <dsp:sp modelId="{770FDEE6-F73C-4930-AF1A-725683341A5A}">
      <dsp:nvSpPr>
        <dsp:cNvPr id="0" name=""/>
        <dsp:cNvSpPr/>
      </dsp:nvSpPr>
      <dsp:spPr>
        <a:xfrm>
          <a:off x="3969279" y="2738879"/>
          <a:ext cx="2700099" cy="3839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Behavior</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980526" y="2750126"/>
        <a:ext cx="2677605" cy="361496"/>
      </dsp:txXfrm>
    </dsp:sp>
    <dsp:sp modelId="{0E454CF7-03AC-4C37-8EAB-5585A231C836}">
      <dsp:nvSpPr>
        <dsp:cNvPr id="0" name=""/>
        <dsp:cNvSpPr/>
      </dsp:nvSpPr>
      <dsp:spPr>
        <a:xfrm>
          <a:off x="3969279" y="3181944"/>
          <a:ext cx="2700099" cy="3839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Social influence</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980526" y="3193191"/>
        <a:ext cx="2677605" cy="361496"/>
      </dsp:txXfrm>
    </dsp:sp>
    <dsp:sp modelId="{C7190D99-B2CC-4028-9A6B-64A619CD2BD6}">
      <dsp:nvSpPr>
        <dsp:cNvPr id="0" name=""/>
        <dsp:cNvSpPr/>
      </dsp:nvSpPr>
      <dsp:spPr>
        <a:xfrm>
          <a:off x="3969279" y="3625010"/>
          <a:ext cx="2700099" cy="3839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Systems </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980526" y="3636257"/>
        <a:ext cx="2677605" cy="361496"/>
      </dsp:txXfrm>
    </dsp:sp>
    <dsp:sp modelId="{CE815965-2DF7-4514-B313-920DE4A395A5}">
      <dsp:nvSpPr>
        <dsp:cNvPr id="0" name=""/>
        <dsp:cNvSpPr/>
      </dsp:nvSpPr>
      <dsp:spPr>
        <a:xfrm>
          <a:off x="3969279" y="4068076"/>
          <a:ext cx="2700099" cy="3839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04065"/>
              </a:solidFill>
              <a:latin typeface="Verdana" panose="020B0604030504040204" pitchFamily="34" charset="0"/>
              <a:ea typeface="Verdana" panose="020B0604030504040204" pitchFamily="34" charset="0"/>
              <a:cs typeface="Verdana" panose="020B0604030504040204" pitchFamily="34" charset="0"/>
            </a:rPr>
            <a:t>Environmental</a:t>
          </a:r>
          <a:endParaRPr lang="en-US" sz="2000" kern="1200" dirty="0">
            <a:latin typeface="Verdana" panose="020B0604030504040204" pitchFamily="34" charset="0"/>
            <a:ea typeface="Verdana" panose="020B0604030504040204" pitchFamily="34" charset="0"/>
            <a:cs typeface="Verdana" panose="020B0604030504040204" pitchFamily="34" charset="0"/>
          </a:endParaRPr>
        </a:p>
      </dsp:txBody>
      <dsp:txXfrm>
        <a:off x="3980526" y="4079323"/>
        <a:ext cx="2677605" cy="36149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77096-22A5-42FB-9DBE-7E451E0664DB}">
      <dsp:nvSpPr>
        <dsp:cNvPr id="0" name=""/>
        <dsp:cNvSpPr/>
      </dsp:nvSpPr>
      <dsp:spPr>
        <a:xfrm>
          <a:off x="2284613" y="183867"/>
          <a:ext cx="3649057" cy="1267269"/>
        </a:xfrm>
        <a:prstGeom prst="ellipse">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8CEE6CF3-D3B9-4FCC-87E5-7269D286504A}">
      <dsp:nvSpPr>
        <dsp:cNvPr id="0" name=""/>
        <dsp:cNvSpPr/>
      </dsp:nvSpPr>
      <dsp:spPr>
        <a:xfrm>
          <a:off x="3761209" y="3286980"/>
          <a:ext cx="707181" cy="452596"/>
        </a:xfrm>
        <a:prstGeom prst="down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41A23801-7F49-4EE5-8F89-16F634598AF0}">
      <dsp:nvSpPr>
        <dsp:cNvPr id="0" name=""/>
        <dsp:cNvSpPr/>
      </dsp:nvSpPr>
      <dsp:spPr>
        <a:xfrm>
          <a:off x="2417563" y="3649057"/>
          <a:ext cx="3394472" cy="84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Information Processing</a:t>
          </a:r>
        </a:p>
      </dsp:txBody>
      <dsp:txXfrm>
        <a:off x="2417563" y="3649057"/>
        <a:ext cx="3394472" cy="848618"/>
      </dsp:txXfrm>
    </dsp:sp>
    <dsp:sp modelId="{BDB7A0BE-4245-471C-97D0-6535CA42718B}">
      <dsp:nvSpPr>
        <dsp:cNvPr id="0" name=""/>
        <dsp:cNvSpPr/>
      </dsp:nvSpPr>
      <dsp:spPr>
        <a:xfrm>
          <a:off x="3515371" y="1676405"/>
          <a:ext cx="1272927" cy="1272927"/>
        </a:xfrm>
        <a:prstGeom prst="ellipse">
          <a:avLst/>
        </a:prstGeom>
        <a:solidFill>
          <a:srgbClr val="004065"/>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Change in Attitude</a:t>
          </a:r>
        </a:p>
      </dsp:txBody>
      <dsp:txXfrm>
        <a:off x="3701787" y="1862821"/>
        <a:ext cx="900095" cy="900095"/>
      </dsp:txXfrm>
    </dsp:sp>
    <dsp:sp modelId="{49C5FC41-8947-4AF4-B960-525C578234CD}">
      <dsp:nvSpPr>
        <dsp:cNvPr id="0" name=""/>
        <dsp:cNvSpPr/>
      </dsp:nvSpPr>
      <dsp:spPr>
        <a:xfrm>
          <a:off x="2895601" y="380995"/>
          <a:ext cx="1272927" cy="1272927"/>
        </a:xfrm>
        <a:prstGeom prst="ellipse">
          <a:avLst/>
        </a:prstGeom>
        <a:solidFill>
          <a:srgbClr val="004065"/>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Motivation</a:t>
          </a:r>
        </a:p>
      </dsp:txBody>
      <dsp:txXfrm>
        <a:off x="3082017" y="567411"/>
        <a:ext cx="900095" cy="900095"/>
      </dsp:txXfrm>
    </dsp:sp>
    <dsp:sp modelId="{42D653A7-265C-4E77-B5A7-C6482D85BDC9}">
      <dsp:nvSpPr>
        <dsp:cNvPr id="0" name=""/>
        <dsp:cNvSpPr/>
      </dsp:nvSpPr>
      <dsp:spPr>
        <a:xfrm>
          <a:off x="4190998" y="533405"/>
          <a:ext cx="1272927" cy="1272927"/>
        </a:xfrm>
        <a:prstGeom prst="ellipse">
          <a:avLst/>
        </a:prstGeom>
        <a:solidFill>
          <a:srgbClr val="004065"/>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Message</a:t>
          </a:r>
        </a:p>
      </dsp:txBody>
      <dsp:txXfrm>
        <a:off x="4377414" y="719821"/>
        <a:ext cx="900095" cy="900095"/>
      </dsp:txXfrm>
    </dsp:sp>
    <dsp:sp modelId="{C212C23D-9723-45E2-8CC8-15E8595A2E7F}">
      <dsp:nvSpPr>
        <dsp:cNvPr id="0" name=""/>
        <dsp:cNvSpPr/>
      </dsp:nvSpPr>
      <dsp:spPr>
        <a:xfrm>
          <a:off x="2209816" y="0"/>
          <a:ext cx="3960217" cy="3168174"/>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932A8-1884-4FF3-882E-177220459298}">
      <dsp:nvSpPr>
        <dsp:cNvPr id="0" name=""/>
        <dsp:cNvSpPr/>
      </dsp:nvSpPr>
      <dsp:spPr>
        <a:xfrm>
          <a:off x="705296" y="1661308"/>
          <a:ext cx="2399406" cy="2129415"/>
        </a:xfrm>
        <a:prstGeom prst="ellipse">
          <a:avLst/>
        </a:prstGeom>
        <a:solidFill>
          <a:srgbClr val="0096D6"/>
        </a:soli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Rational Considerations and Emotional Response</a:t>
          </a:r>
        </a:p>
      </dsp:txBody>
      <dsp:txXfrm>
        <a:off x="1056681" y="1973154"/>
        <a:ext cx="1696636" cy="1505723"/>
      </dsp:txXfrm>
    </dsp:sp>
    <dsp:sp modelId="{5CDB3306-87BF-4F10-AAC6-0BBE81FDDB13}">
      <dsp:nvSpPr>
        <dsp:cNvPr id="0" name=""/>
        <dsp:cNvSpPr/>
      </dsp:nvSpPr>
      <dsp:spPr>
        <a:xfrm rot="16185798">
          <a:off x="1779770" y="1505927"/>
          <a:ext cx="240668" cy="70111"/>
        </a:xfrm>
        <a:custGeom>
          <a:avLst/>
          <a:gdLst/>
          <a:ahLst/>
          <a:cxnLst/>
          <a:rect l="0" t="0" r="0" b="0"/>
          <a:pathLst>
            <a:path>
              <a:moveTo>
                <a:pt x="0" y="35055"/>
              </a:moveTo>
              <a:lnTo>
                <a:pt x="240668" y="350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entury Gothic" panose="020B0502020202020204" pitchFamily="34" charset="0"/>
          </a:endParaRPr>
        </a:p>
      </dsp:txBody>
      <dsp:txXfrm rot="10800000">
        <a:off x="1894087" y="1534966"/>
        <a:ext cx="12033" cy="12033"/>
      </dsp:txXfrm>
    </dsp:sp>
    <dsp:sp modelId="{8885342F-24E5-4EE8-8ACE-0C389D75ABB1}">
      <dsp:nvSpPr>
        <dsp:cNvPr id="0" name=""/>
        <dsp:cNvSpPr/>
      </dsp:nvSpPr>
      <dsp:spPr>
        <a:xfrm>
          <a:off x="1044850" y="0"/>
          <a:ext cx="1703645" cy="1420654"/>
        </a:xfrm>
        <a:prstGeom prst="ellipse">
          <a:avLst/>
        </a:prstGeom>
        <a:solidFill>
          <a:srgbClr val="0096D6"/>
        </a:soli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Motivations</a:t>
          </a:r>
        </a:p>
      </dsp:txBody>
      <dsp:txXfrm>
        <a:off x="1294343" y="208050"/>
        <a:ext cx="1204659" cy="1004554"/>
      </dsp:txXfrm>
    </dsp:sp>
    <dsp:sp modelId="{AFFF9B3D-EF16-458C-8E05-BDFC74A8425A}">
      <dsp:nvSpPr>
        <dsp:cNvPr id="0" name=""/>
        <dsp:cNvSpPr/>
      </dsp:nvSpPr>
      <dsp:spPr>
        <a:xfrm rot="5400000">
          <a:off x="1793963" y="3866705"/>
          <a:ext cx="222073" cy="70111"/>
        </a:xfrm>
        <a:custGeom>
          <a:avLst/>
          <a:gdLst/>
          <a:ahLst/>
          <a:cxnLst/>
          <a:rect l="0" t="0" r="0" b="0"/>
          <a:pathLst>
            <a:path>
              <a:moveTo>
                <a:pt x="0" y="35055"/>
              </a:moveTo>
              <a:lnTo>
                <a:pt x="222073" y="350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entury Gothic" panose="020B0502020202020204" pitchFamily="34" charset="0"/>
          </a:endParaRPr>
        </a:p>
      </dsp:txBody>
      <dsp:txXfrm>
        <a:off x="1899448" y="3896209"/>
        <a:ext cx="11103" cy="11103"/>
      </dsp:txXfrm>
    </dsp:sp>
    <dsp:sp modelId="{FE192B19-64F6-4D51-94CA-836D2DF4C56B}">
      <dsp:nvSpPr>
        <dsp:cNvPr id="0" name=""/>
        <dsp:cNvSpPr/>
      </dsp:nvSpPr>
      <dsp:spPr>
        <a:xfrm>
          <a:off x="1066800" y="4012798"/>
          <a:ext cx="1676398" cy="1290949"/>
        </a:xfrm>
        <a:prstGeom prst="ellipse">
          <a:avLst/>
        </a:prstGeom>
        <a:solidFill>
          <a:srgbClr val="0096D6"/>
        </a:soli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Behavior</a:t>
          </a:r>
        </a:p>
      </dsp:txBody>
      <dsp:txXfrm>
        <a:off x="1312303" y="4201853"/>
        <a:ext cx="1185392" cy="91283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03BC9-7B10-4A7D-86AD-A636813D3BB5}">
      <dsp:nvSpPr>
        <dsp:cNvPr id="0" name=""/>
        <dsp:cNvSpPr/>
      </dsp:nvSpPr>
      <dsp:spPr>
        <a:xfrm>
          <a:off x="1259840" y="0"/>
          <a:ext cx="1463040" cy="812800"/>
        </a:xfrm>
        <a:prstGeom prst="roundRect">
          <a:avLst>
            <a:gd name="adj" fmla="val 10000"/>
          </a:avLst>
        </a:prstGeom>
        <a:solidFill>
          <a:schemeClr val="bg1">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dirty="0"/>
            <a:t> </a:t>
          </a:r>
        </a:p>
      </dsp:txBody>
      <dsp:txXfrm>
        <a:off x="1283646" y="23806"/>
        <a:ext cx="1415428" cy="765188"/>
      </dsp:txXfrm>
    </dsp:sp>
    <dsp:sp modelId="{8B288D19-969F-4A86-99C5-D1E32B0E048C}">
      <dsp:nvSpPr>
        <dsp:cNvPr id="0" name=""/>
        <dsp:cNvSpPr/>
      </dsp:nvSpPr>
      <dsp:spPr>
        <a:xfrm>
          <a:off x="3373120" y="0"/>
          <a:ext cx="1463040" cy="812800"/>
        </a:xfrm>
        <a:prstGeom prst="roundRect">
          <a:avLst>
            <a:gd name="adj" fmla="val 10000"/>
          </a:avLst>
        </a:prstGeom>
        <a:solidFill>
          <a:schemeClr val="bg1">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b="1" kern="1200" dirty="0"/>
        </a:p>
      </dsp:txBody>
      <dsp:txXfrm>
        <a:off x="3396926" y="23806"/>
        <a:ext cx="1415428" cy="765188"/>
      </dsp:txXfrm>
    </dsp:sp>
    <dsp:sp modelId="{1FA2346B-6ABA-4FA9-B20C-53BB9C608141}">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C71B17-3976-4F5C-9047-2C0406FD77B4}">
      <dsp:nvSpPr>
        <dsp:cNvPr id="0" name=""/>
        <dsp:cNvSpPr/>
      </dsp:nvSpPr>
      <dsp:spPr>
        <a:xfrm rot="240000">
          <a:off x="1218641" y="3193179"/>
          <a:ext cx="3658717" cy="2558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5E8E9D-7B28-404B-AB1D-78A9C0F4E5B1}">
      <dsp:nvSpPr>
        <dsp:cNvPr id="0" name=""/>
        <dsp:cNvSpPr/>
      </dsp:nvSpPr>
      <dsp:spPr>
        <a:xfrm rot="240000">
          <a:off x="3415383" y="2553510"/>
          <a:ext cx="1459793" cy="680114"/>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Verdana" panose="020B0604030504040204" pitchFamily="34" charset="0"/>
              <a:ea typeface="Verdana" panose="020B0604030504040204" pitchFamily="34" charset="0"/>
              <a:cs typeface="Verdana" panose="020B0604030504040204" pitchFamily="34" charset="0"/>
            </a:rPr>
            <a:t>Benefits</a:t>
          </a:r>
        </a:p>
      </dsp:txBody>
      <dsp:txXfrm>
        <a:off x="3448583" y="2586710"/>
        <a:ext cx="1393393" cy="613714"/>
      </dsp:txXfrm>
    </dsp:sp>
    <dsp:sp modelId="{DC830D68-E592-4206-9A88-B43BD586EA15}">
      <dsp:nvSpPr>
        <dsp:cNvPr id="0" name=""/>
        <dsp:cNvSpPr/>
      </dsp:nvSpPr>
      <dsp:spPr>
        <a:xfrm rot="240000">
          <a:off x="3468215" y="1821990"/>
          <a:ext cx="1459793" cy="680114"/>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Verdana" panose="020B0604030504040204" pitchFamily="34" charset="0"/>
              <a:ea typeface="Verdana" panose="020B0604030504040204" pitchFamily="34" charset="0"/>
              <a:cs typeface="Verdana" panose="020B0604030504040204" pitchFamily="34" charset="0"/>
            </a:rPr>
            <a:t>Benefits</a:t>
          </a:r>
        </a:p>
      </dsp:txBody>
      <dsp:txXfrm>
        <a:off x="3501415" y="1855190"/>
        <a:ext cx="1393393" cy="613714"/>
      </dsp:txXfrm>
    </dsp:sp>
    <dsp:sp modelId="{CAE9DEA3-0B5E-40C4-992E-052F496B09E8}">
      <dsp:nvSpPr>
        <dsp:cNvPr id="0" name=""/>
        <dsp:cNvSpPr/>
      </dsp:nvSpPr>
      <dsp:spPr>
        <a:xfrm rot="240000">
          <a:off x="3521047" y="1106726"/>
          <a:ext cx="1459793" cy="680114"/>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Verdana" panose="020B0604030504040204" pitchFamily="34" charset="0"/>
              <a:ea typeface="Verdana" panose="020B0604030504040204" pitchFamily="34" charset="0"/>
              <a:cs typeface="Verdana" panose="020B0604030504040204" pitchFamily="34" charset="0"/>
            </a:rPr>
            <a:t>Self-efficacy</a:t>
          </a:r>
        </a:p>
      </dsp:txBody>
      <dsp:txXfrm>
        <a:off x="3554247" y="1139926"/>
        <a:ext cx="1393393" cy="613714"/>
      </dsp:txXfrm>
    </dsp:sp>
    <dsp:sp modelId="{B45C5868-BF99-453D-816A-182C6FA5F478}">
      <dsp:nvSpPr>
        <dsp:cNvPr id="0" name=""/>
        <dsp:cNvSpPr/>
      </dsp:nvSpPr>
      <dsp:spPr>
        <a:xfrm rot="240000">
          <a:off x="1322423" y="2407206"/>
          <a:ext cx="1459793" cy="680114"/>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Verdana" panose="020B0604030504040204" pitchFamily="34" charset="0"/>
              <a:ea typeface="Verdana" panose="020B0604030504040204" pitchFamily="34" charset="0"/>
              <a:cs typeface="Verdana" panose="020B0604030504040204" pitchFamily="34" charset="0"/>
            </a:rPr>
            <a:t>Costs</a:t>
          </a:r>
        </a:p>
      </dsp:txBody>
      <dsp:txXfrm>
        <a:off x="1355623" y="2440406"/>
        <a:ext cx="1393393" cy="613714"/>
      </dsp:txXfrm>
    </dsp:sp>
    <dsp:sp modelId="{A3BB01BE-62EF-4735-8EA6-BF669117219A}">
      <dsp:nvSpPr>
        <dsp:cNvPr id="0" name=""/>
        <dsp:cNvSpPr/>
      </dsp:nvSpPr>
      <dsp:spPr>
        <a:xfrm rot="240000">
          <a:off x="1375255" y="1675686"/>
          <a:ext cx="1459793" cy="680114"/>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Verdana" panose="020B0604030504040204" pitchFamily="34" charset="0"/>
              <a:ea typeface="Verdana" panose="020B0604030504040204" pitchFamily="34" charset="0"/>
              <a:cs typeface="Verdana" panose="020B0604030504040204" pitchFamily="34" charset="0"/>
            </a:rPr>
            <a:t>Costs</a:t>
          </a:r>
        </a:p>
      </dsp:txBody>
      <dsp:txXfrm>
        <a:off x="1408455" y="1708886"/>
        <a:ext cx="1393393" cy="61371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8AE83-3048-4179-9EC9-5ABA516DA6D4}">
      <dsp:nvSpPr>
        <dsp:cNvPr id="0" name=""/>
        <dsp:cNvSpPr/>
      </dsp:nvSpPr>
      <dsp:spPr>
        <a:xfrm>
          <a:off x="2384594" y="-43087"/>
          <a:ext cx="2174247" cy="1183054"/>
        </a:xfrm>
        <a:prstGeom prst="roundRect">
          <a:avLst/>
        </a:prstGeom>
        <a:solidFill>
          <a:srgbClr val="0096D6"/>
        </a:solidFill>
        <a:ln>
          <a:noFill/>
        </a:ln>
        <a:effectLst>
          <a:outerShdw blurRad="40000" dist="23000" dir="5400000" rotWithShape="0">
            <a:srgbClr val="000000">
              <a:alpha val="35000"/>
            </a:srgbClr>
          </a:outerShdw>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err="1">
              <a:latin typeface="Verdana" panose="020B0604030504040204" pitchFamily="34" charset="0"/>
              <a:ea typeface="Verdana" panose="020B0604030504040204" pitchFamily="34" charset="0"/>
              <a:cs typeface="Verdana" panose="020B0604030504040204" pitchFamily="34" charset="0"/>
            </a:rPr>
            <a:t>Precontemplation</a:t>
          </a:r>
          <a:endParaRPr lang="en-US" sz="1500" b="1" kern="1200" dirty="0">
            <a:latin typeface="Verdana" panose="020B0604030504040204" pitchFamily="34" charset="0"/>
            <a:ea typeface="Verdana" panose="020B0604030504040204" pitchFamily="34" charset="0"/>
            <a:cs typeface="Verdana" panose="020B0604030504040204" pitchFamily="34" charset="0"/>
          </a:endParaRPr>
        </a:p>
      </dsp:txBody>
      <dsp:txXfrm>
        <a:off x="2442346" y="14665"/>
        <a:ext cx="2058743" cy="1067550"/>
      </dsp:txXfrm>
    </dsp:sp>
    <dsp:sp modelId="{7D767398-6EA7-4109-A60F-D77B4D6F0AB4}">
      <dsp:nvSpPr>
        <dsp:cNvPr id="0" name=""/>
        <dsp:cNvSpPr/>
      </dsp:nvSpPr>
      <dsp:spPr>
        <a:xfrm>
          <a:off x="939882" y="125716"/>
          <a:ext cx="4094732" cy="4094732"/>
        </a:xfrm>
        <a:custGeom>
          <a:avLst/>
          <a:gdLst/>
          <a:ahLst/>
          <a:cxnLst/>
          <a:rect l="0" t="0" r="0" b="0"/>
          <a:pathLst>
            <a:path>
              <a:moveTo>
                <a:pt x="3714486" y="858913"/>
              </a:moveTo>
              <a:arcTo wR="2047366" hR="2047366" stAng="19470947" swAng="795680"/>
            </a:path>
          </a:pathLst>
        </a:custGeom>
        <a:noFill/>
        <a:ln w="9525" cap="flat" cmpd="sng" algn="ctr">
          <a:solidFill>
            <a:srgbClr val="004065"/>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98691C5F-B336-487E-AB02-3C270DB9661B}">
      <dsp:nvSpPr>
        <dsp:cNvPr id="0" name=""/>
        <dsp:cNvSpPr/>
      </dsp:nvSpPr>
      <dsp:spPr>
        <a:xfrm>
          <a:off x="4127271" y="1545597"/>
          <a:ext cx="2174247" cy="1183054"/>
        </a:xfrm>
        <a:prstGeom prst="roundRect">
          <a:avLst/>
        </a:prstGeom>
        <a:solidFill>
          <a:srgbClr val="0096D6"/>
        </a:solidFill>
        <a:ln>
          <a:noFill/>
        </a:ln>
        <a:effectLst>
          <a:outerShdw blurRad="40000" dist="23000" dir="5400000" rotWithShape="0">
            <a:srgbClr val="000000">
              <a:alpha val="35000"/>
            </a:srgbClr>
          </a:outerShdw>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Verdana" panose="020B0604030504040204" pitchFamily="34" charset="0"/>
              <a:ea typeface="Verdana" panose="020B0604030504040204" pitchFamily="34" charset="0"/>
              <a:cs typeface="Verdana" panose="020B0604030504040204" pitchFamily="34" charset="0"/>
            </a:rPr>
            <a:t>Contemplation</a:t>
          </a:r>
        </a:p>
      </dsp:txBody>
      <dsp:txXfrm>
        <a:off x="4185023" y="1603349"/>
        <a:ext cx="2058743" cy="1067550"/>
      </dsp:txXfrm>
    </dsp:sp>
    <dsp:sp modelId="{78F37F72-E6BE-44F0-A252-3B059727D854}">
      <dsp:nvSpPr>
        <dsp:cNvPr id="0" name=""/>
        <dsp:cNvSpPr/>
      </dsp:nvSpPr>
      <dsp:spPr>
        <a:xfrm>
          <a:off x="1230569" y="1158766"/>
          <a:ext cx="4094732" cy="4094732"/>
        </a:xfrm>
        <a:custGeom>
          <a:avLst/>
          <a:gdLst/>
          <a:ahLst/>
          <a:cxnLst/>
          <a:rect l="0" t="0" r="0" b="0"/>
          <a:pathLst>
            <a:path>
              <a:moveTo>
                <a:pt x="4067850" y="1716680"/>
              </a:moveTo>
              <a:arcTo wR="2047366" hR="2047366" stAng="21042300" swAng="761598"/>
            </a:path>
          </a:pathLst>
        </a:custGeom>
        <a:noFill/>
        <a:ln w="9525" cap="flat" cmpd="sng" algn="ctr">
          <a:solidFill>
            <a:srgbClr val="004065"/>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42919DC-42C3-41F7-8AE3-B1CDFD88BA31}">
      <dsp:nvSpPr>
        <dsp:cNvPr id="0" name=""/>
        <dsp:cNvSpPr/>
      </dsp:nvSpPr>
      <dsp:spPr>
        <a:xfrm>
          <a:off x="3790910" y="3476550"/>
          <a:ext cx="2174247" cy="1183054"/>
        </a:xfrm>
        <a:prstGeom prst="roundRect">
          <a:avLst/>
        </a:prstGeom>
        <a:solidFill>
          <a:srgbClr val="0096D6"/>
        </a:solidFill>
        <a:ln>
          <a:noFill/>
        </a:ln>
        <a:effectLst>
          <a:outerShdw blurRad="40000" dist="23000" dir="5400000" rotWithShape="0">
            <a:srgbClr val="000000">
              <a:alpha val="35000"/>
            </a:srgbClr>
          </a:outerShdw>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Verdana" panose="020B0604030504040204" pitchFamily="34" charset="0"/>
              <a:ea typeface="Verdana" panose="020B0604030504040204" pitchFamily="34" charset="0"/>
              <a:cs typeface="Verdana" panose="020B0604030504040204" pitchFamily="34" charset="0"/>
            </a:rPr>
            <a:t>Preparation</a:t>
          </a:r>
        </a:p>
      </dsp:txBody>
      <dsp:txXfrm>
        <a:off x="3848662" y="3534302"/>
        <a:ext cx="2058743" cy="1067550"/>
      </dsp:txXfrm>
    </dsp:sp>
    <dsp:sp modelId="{383F421A-C9EA-48AE-9F95-794BF1A17132}">
      <dsp:nvSpPr>
        <dsp:cNvPr id="0" name=""/>
        <dsp:cNvSpPr/>
      </dsp:nvSpPr>
      <dsp:spPr>
        <a:xfrm>
          <a:off x="1417556" y="538019"/>
          <a:ext cx="4094732" cy="4094732"/>
        </a:xfrm>
        <a:custGeom>
          <a:avLst/>
          <a:gdLst/>
          <a:ahLst/>
          <a:cxnLst/>
          <a:rect l="0" t="0" r="0" b="0"/>
          <a:pathLst>
            <a:path>
              <a:moveTo>
                <a:pt x="2236512" y="4085976"/>
              </a:moveTo>
              <a:arcTo wR="2047366" hR="2047366" stAng="5081950" swAng="700526"/>
            </a:path>
          </a:pathLst>
        </a:custGeom>
        <a:noFill/>
        <a:ln w="9525" cap="flat" cmpd="sng" algn="ctr">
          <a:solidFill>
            <a:srgbClr val="004065"/>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B59081E-E5E4-41F2-A65C-0454C6FF22C7}">
      <dsp:nvSpPr>
        <dsp:cNvPr id="0" name=""/>
        <dsp:cNvSpPr/>
      </dsp:nvSpPr>
      <dsp:spPr>
        <a:xfrm>
          <a:off x="926866" y="3429006"/>
          <a:ext cx="2174247" cy="1183054"/>
        </a:xfrm>
        <a:prstGeom prst="roundRect">
          <a:avLst/>
        </a:prstGeom>
        <a:solidFill>
          <a:srgbClr val="0096D6"/>
        </a:solidFill>
        <a:ln>
          <a:noFill/>
        </a:ln>
        <a:effectLst>
          <a:outerShdw blurRad="40000" dist="23000" dir="5400000" rotWithShape="0">
            <a:srgbClr val="000000">
              <a:alpha val="35000"/>
            </a:srgbClr>
          </a:outerShdw>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Verdana" panose="020B0604030504040204" pitchFamily="34" charset="0"/>
              <a:ea typeface="Verdana" panose="020B0604030504040204" pitchFamily="34" charset="0"/>
              <a:cs typeface="Verdana" panose="020B0604030504040204" pitchFamily="34" charset="0"/>
            </a:rPr>
            <a:t>Action</a:t>
          </a:r>
        </a:p>
      </dsp:txBody>
      <dsp:txXfrm>
        <a:off x="984618" y="3486758"/>
        <a:ext cx="2058743" cy="1067550"/>
      </dsp:txXfrm>
    </dsp:sp>
    <dsp:sp modelId="{CE2441C7-A3A9-4881-B3F5-BDC62022A175}">
      <dsp:nvSpPr>
        <dsp:cNvPr id="0" name=""/>
        <dsp:cNvSpPr/>
      </dsp:nvSpPr>
      <dsp:spPr>
        <a:xfrm>
          <a:off x="1460505" y="610087"/>
          <a:ext cx="4094732" cy="4094732"/>
        </a:xfrm>
        <a:custGeom>
          <a:avLst/>
          <a:gdLst/>
          <a:ahLst/>
          <a:cxnLst/>
          <a:rect l="0" t="0" r="0" b="0"/>
          <a:pathLst>
            <a:path>
              <a:moveTo>
                <a:pt x="100330" y="2680422"/>
              </a:moveTo>
              <a:arcTo wR="2047366" hR="2047366" stAng="9719319" swAng="749733"/>
            </a:path>
          </a:pathLst>
        </a:custGeom>
        <a:noFill/>
        <a:ln w="9525" cap="flat" cmpd="sng" algn="ctr">
          <a:solidFill>
            <a:srgbClr val="004065"/>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9235D745-8BCB-4CA6-85E9-DCB1D9B5A28D}">
      <dsp:nvSpPr>
        <dsp:cNvPr id="0" name=""/>
        <dsp:cNvSpPr/>
      </dsp:nvSpPr>
      <dsp:spPr>
        <a:xfrm>
          <a:off x="429019" y="1524004"/>
          <a:ext cx="2174247" cy="1183054"/>
        </a:xfrm>
        <a:prstGeom prst="roundRect">
          <a:avLst/>
        </a:prstGeom>
        <a:solidFill>
          <a:srgbClr val="0096D6"/>
        </a:solidFill>
        <a:ln>
          <a:noFill/>
        </a:ln>
        <a:effectLst>
          <a:outerShdw blurRad="40000" dist="23000" dir="5400000" rotWithShape="0">
            <a:srgbClr val="000000">
              <a:alpha val="35000"/>
            </a:srgbClr>
          </a:outerShdw>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Verdana" panose="020B0604030504040204" pitchFamily="34" charset="0"/>
              <a:ea typeface="Verdana" panose="020B0604030504040204" pitchFamily="34" charset="0"/>
              <a:cs typeface="Verdana" panose="020B0604030504040204" pitchFamily="34" charset="0"/>
            </a:rPr>
            <a:t>Maintenance</a:t>
          </a:r>
        </a:p>
      </dsp:txBody>
      <dsp:txXfrm>
        <a:off x="486771" y="1581756"/>
        <a:ext cx="2058743" cy="1067550"/>
      </dsp:txXfrm>
    </dsp:sp>
    <dsp:sp modelId="{67564AE3-D324-4071-ADB7-43E9337198FD}">
      <dsp:nvSpPr>
        <dsp:cNvPr id="0" name=""/>
        <dsp:cNvSpPr/>
      </dsp:nvSpPr>
      <dsp:spPr>
        <a:xfrm>
          <a:off x="1489426" y="505920"/>
          <a:ext cx="4094732" cy="4094732"/>
        </a:xfrm>
        <a:custGeom>
          <a:avLst/>
          <a:gdLst/>
          <a:ahLst/>
          <a:cxnLst/>
          <a:rect l="0" t="0" r="0" b="0"/>
          <a:pathLst>
            <a:path>
              <a:moveTo>
                <a:pt x="375464" y="865650"/>
              </a:moveTo>
              <a:arcTo wR="2047366" hR="2047366" stAng="12915181" swAng="925645"/>
            </a:path>
          </a:pathLst>
        </a:custGeom>
        <a:noFill/>
        <a:ln w="9525" cap="flat" cmpd="sng" algn="ctr">
          <a:solidFill>
            <a:srgbClr val="004065"/>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34620-738D-40D1-BBF8-B105343189C0}">
      <dsp:nvSpPr>
        <dsp:cNvPr id="0" name=""/>
        <dsp:cNvSpPr/>
      </dsp:nvSpPr>
      <dsp:spPr>
        <a:xfrm>
          <a:off x="3516" y="1783623"/>
          <a:ext cx="1537301" cy="1268273"/>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Verdana" panose="020B0604030504040204" pitchFamily="34" charset="0"/>
              <a:ea typeface="Verdana" panose="020B0604030504040204" pitchFamily="34" charset="0"/>
              <a:cs typeface="Verdana" panose="020B0604030504040204" pitchFamily="34" charset="0"/>
            </a:rPr>
            <a:t>Phase 1</a:t>
          </a:r>
        </a:p>
        <a:p>
          <a:pPr marL="0" lvl="0" indent="0" algn="ctr" defTabSz="622300">
            <a:lnSpc>
              <a:spcPct val="90000"/>
            </a:lnSpc>
            <a:spcBef>
              <a:spcPct val="0"/>
            </a:spcBef>
            <a:spcAft>
              <a:spcPct val="35000"/>
            </a:spcAft>
            <a:buNone/>
          </a:pPr>
          <a:r>
            <a:rPr lang="en-US" sz="1400" kern="1200"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endParaRPr lang="en-US" sz="1400" kern="1200" dirty="0">
            <a:latin typeface="Verdana" panose="020B0604030504040204" pitchFamily="34" charset="0"/>
            <a:ea typeface="Verdana" panose="020B0604030504040204" pitchFamily="34" charset="0"/>
            <a:cs typeface="Verdana" panose="020B0604030504040204" pitchFamily="34" charset="0"/>
          </a:endParaRPr>
        </a:p>
      </dsp:txBody>
      <dsp:txXfrm>
        <a:off x="40662" y="1820769"/>
        <a:ext cx="1463009" cy="1193981"/>
      </dsp:txXfrm>
    </dsp:sp>
    <dsp:sp modelId="{148ACFD6-F34D-4C75-B7F1-AC0437F702A6}">
      <dsp:nvSpPr>
        <dsp:cNvPr id="0" name=""/>
        <dsp:cNvSpPr/>
      </dsp:nvSpPr>
      <dsp:spPr>
        <a:xfrm>
          <a:off x="1694547" y="2227134"/>
          <a:ext cx="325907" cy="3812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694547" y="2303384"/>
        <a:ext cx="228135" cy="228750"/>
      </dsp:txXfrm>
    </dsp:sp>
    <dsp:sp modelId="{9C5D558A-E254-4E30-941A-CE83FC152153}">
      <dsp:nvSpPr>
        <dsp:cNvPr id="0" name=""/>
        <dsp:cNvSpPr/>
      </dsp:nvSpPr>
      <dsp:spPr>
        <a:xfrm>
          <a:off x="2155738" y="1783623"/>
          <a:ext cx="1537301" cy="1268273"/>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Verdana" panose="020B0604030504040204" pitchFamily="34" charset="0"/>
              <a:ea typeface="Verdana" panose="020B0604030504040204" pitchFamily="34" charset="0"/>
              <a:cs typeface="Verdana" panose="020B0604030504040204" pitchFamily="34" charset="0"/>
            </a:rPr>
            <a:t>Phase 2</a:t>
          </a:r>
        </a:p>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Assess Health Issue</a:t>
          </a:r>
        </a:p>
      </dsp:txBody>
      <dsp:txXfrm>
        <a:off x="2192884" y="1820769"/>
        <a:ext cx="1463009" cy="1193981"/>
      </dsp:txXfrm>
    </dsp:sp>
    <dsp:sp modelId="{0E6B4D27-8FF6-4C54-A973-D8F0A395503B}">
      <dsp:nvSpPr>
        <dsp:cNvPr id="0" name=""/>
        <dsp:cNvSpPr/>
      </dsp:nvSpPr>
      <dsp:spPr>
        <a:xfrm>
          <a:off x="3846769" y="2227134"/>
          <a:ext cx="325907" cy="3812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846769" y="2303384"/>
        <a:ext cx="228135" cy="228750"/>
      </dsp:txXfrm>
    </dsp:sp>
    <dsp:sp modelId="{92E37A20-CFE4-46E4-BA07-1713D0BD8B37}">
      <dsp:nvSpPr>
        <dsp:cNvPr id="0" name=""/>
        <dsp:cNvSpPr/>
      </dsp:nvSpPr>
      <dsp:spPr>
        <a:xfrm>
          <a:off x="4307960" y="1783623"/>
          <a:ext cx="1537301" cy="1268273"/>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Verdana" panose="020B0604030504040204" pitchFamily="34" charset="0"/>
              <a:ea typeface="Verdana" panose="020B0604030504040204" pitchFamily="34" charset="0"/>
              <a:cs typeface="Verdana" panose="020B0604030504040204" pitchFamily="34" charset="0"/>
            </a:rPr>
            <a:t>Phase 3</a:t>
          </a:r>
        </a:p>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sp:txBody>
      <dsp:txXfrm>
        <a:off x="4345106" y="1820769"/>
        <a:ext cx="1463009" cy="1193981"/>
      </dsp:txXfrm>
    </dsp:sp>
    <dsp:sp modelId="{4D748488-EC97-4A49-8153-33736E050C0B}">
      <dsp:nvSpPr>
        <dsp:cNvPr id="0" name=""/>
        <dsp:cNvSpPr/>
      </dsp:nvSpPr>
      <dsp:spPr>
        <a:xfrm>
          <a:off x="5998991" y="2227134"/>
          <a:ext cx="325907" cy="3812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998991" y="2303384"/>
        <a:ext cx="228135" cy="228750"/>
      </dsp:txXfrm>
    </dsp:sp>
    <dsp:sp modelId="{53C4D38B-DAD3-4768-A9B8-1BFEB704B853}">
      <dsp:nvSpPr>
        <dsp:cNvPr id="0" name=""/>
        <dsp:cNvSpPr/>
      </dsp:nvSpPr>
      <dsp:spPr>
        <a:xfrm>
          <a:off x="6460182" y="1783623"/>
          <a:ext cx="1537301" cy="1268273"/>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Verdana" panose="020B0604030504040204" pitchFamily="34" charset="0"/>
              <a:ea typeface="Verdana" panose="020B0604030504040204" pitchFamily="34" charset="0"/>
              <a:cs typeface="Verdana" panose="020B0604030504040204" pitchFamily="34" charset="0"/>
            </a:rPr>
            <a:t>Phase 4</a:t>
          </a:r>
        </a:p>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Assess Determinants of Behavior</a:t>
          </a:r>
        </a:p>
      </dsp:txBody>
      <dsp:txXfrm>
        <a:off x="6497328" y="1820769"/>
        <a:ext cx="1463009" cy="11939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A5157-7019-4CCF-BB2B-0EFB576842E1}">
      <dsp:nvSpPr>
        <dsp:cNvPr id="0" name=""/>
        <dsp:cNvSpPr/>
      </dsp:nvSpPr>
      <dsp:spPr>
        <a:xfrm>
          <a:off x="0" y="0"/>
          <a:ext cx="8458200" cy="1752600"/>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bg1"/>
              </a:solidFill>
              <a:latin typeface="Verdana" panose="020B0604030504040204" pitchFamily="34" charset="0"/>
              <a:ea typeface="Verdana" panose="020B0604030504040204" pitchFamily="34" charset="0"/>
              <a:cs typeface="Verdana" panose="020B0604030504040204" pitchFamily="34" charset="0"/>
            </a:rPr>
            <a:t>Sections include:</a:t>
          </a:r>
        </a:p>
      </dsp:txBody>
      <dsp:txXfrm>
        <a:off x="0" y="0"/>
        <a:ext cx="8458200" cy="946404"/>
      </dsp:txXfrm>
    </dsp:sp>
    <dsp:sp modelId="{3B056A19-D1B1-460B-AE71-4C54380D530B}">
      <dsp:nvSpPr>
        <dsp:cNvPr id="0" name=""/>
        <dsp:cNvSpPr/>
      </dsp:nvSpPr>
      <dsp:spPr>
        <a:xfrm>
          <a:off x="1032" y="911352"/>
          <a:ext cx="1691227" cy="806196"/>
        </a:xfrm>
        <a:prstGeom prst="rect">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bg1"/>
              </a:solidFill>
              <a:latin typeface="Verdana" panose="020B0604030504040204" pitchFamily="34" charset="0"/>
              <a:ea typeface="Verdana" panose="020B0604030504040204" pitchFamily="34" charset="0"/>
              <a:cs typeface="Verdana" panose="020B0604030504040204" pitchFamily="34" charset="0"/>
            </a:rPr>
            <a:t>Background and Justification</a:t>
          </a:r>
        </a:p>
      </dsp:txBody>
      <dsp:txXfrm>
        <a:off x="1032" y="911352"/>
        <a:ext cx="1691227" cy="806196"/>
      </dsp:txXfrm>
    </dsp:sp>
    <dsp:sp modelId="{AF471C53-F8AF-4A0F-90C1-DB52376A6063}">
      <dsp:nvSpPr>
        <dsp:cNvPr id="0" name=""/>
        <dsp:cNvSpPr/>
      </dsp:nvSpPr>
      <dsp:spPr>
        <a:xfrm>
          <a:off x="1692259" y="911352"/>
          <a:ext cx="1691227" cy="806196"/>
        </a:xfrm>
        <a:prstGeom prst="rect">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bg1"/>
              </a:solidFill>
              <a:latin typeface="Verdana" panose="020B0604030504040204" pitchFamily="34" charset="0"/>
              <a:ea typeface="Verdana" panose="020B0604030504040204" pitchFamily="34" charset="0"/>
              <a:cs typeface="Verdana" panose="020B0604030504040204" pitchFamily="34" charset="0"/>
            </a:rPr>
            <a:t>Health, Behavioral and Communication Objectives</a:t>
          </a:r>
        </a:p>
      </dsp:txBody>
      <dsp:txXfrm>
        <a:off x="1692259" y="911352"/>
        <a:ext cx="1691227" cy="806196"/>
      </dsp:txXfrm>
    </dsp:sp>
    <dsp:sp modelId="{A8D55F2F-1500-4CFA-B92B-E50EA25A5BAE}">
      <dsp:nvSpPr>
        <dsp:cNvPr id="0" name=""/>
        <dsp:cNvSpPr/>
      </dsp:nvSpPr>
      <dsp:spPr>
        <a:xfrm>
          <a:off x="3383486" y="911352"/>
          <a:ext cx="1691227" cy="806196"/>
        </a:xfrm>
        <a:prstGeom prst="rect">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bg1"/>
              </a:solidFill>
              <a:latin typeface="Verdana" panose="020B0604030504040204" pitchFamily="34" charset="0"/>
              <a:ea typeface="Verdana" panose="020B0604030504040204" pitchFamily="34" charset="0"/>
              <a:cs typeface="Verdana" panose="020B0604030504040204" pitchFamily="34" charset="0"/>
            </a:rPr>
            <a:t>Audiences</a:t>
          </a:r>
        </a:p>
      </dsp:txBody>
      <dsp:txXfrm>
        <a:off x="3383486" y="911352"/>
        <a:ext cx="1691227" cy="806196"/>
      </dsp:txXfrm>
    </dsp:sp>
    <dsp:sp modelId="{3C1E2AC5-DC45-4E2D-AFC0-CA344C9BEEBE}">
      <dsp:nvSpPr>
        <dsp:cNvPr id="0" name=""/>
        <dsp:cNvSpPr/>
      </dsp:nvSpPr>
      <dsp:spPr>
        <a:xfrm>
          <a:off x="5074713" y="911352"/>
          <a:ext cx="1691227" cy="806196"/>
        </a:xfrm>
        <a:prstGeom prst="rect">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bg1"/>
              </a:solidFill>
              <a:latin typeface="Verdana" panose="020B0604030504040204" pitchFamily="34" charset="0"/>
              <a:ea typeface="Verdana" panose="020B0604030504040204" pitchFamily="34" charset="0"/>
              <a:cs typeface="Verdana" panose="020B0604030504040204" pitchFamily="34" charset="0"/>
            </a:rPr>
            <a:t>Media Plan Tactics and Timeline</a:t>
          </a:r>
        </a:p>
      </dsp:txBody>
      <dsp:txXfrm>
        <a:off x="5074713" y="911352"/>
        <a:ext cx="1691227" cy="806196"/>
      </dsp:txXfrm>
    </dsp:sp>
    <dsp:sp modelId="{1F4AAF86-F0D6-4CEC-AAE8-27CD425D1402}">
      <dsp:nvSpPr>
        <dsp:cNvPr id="0" name=""/>
        <dsp:cNvSpPr/>
      </dsp:nvSpPr>
      <dsp:spPr>
        <a:xfrm>
          <a:off x="6765940" y="911352"/>
          <a:ext cx="1691227" cy="806196"/>
        </a:xfrm>
        <a:prstGeom prst="rect">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bg1"/>
              </a:solidFill>
              <a:latin typeface="Verdana" panose="020B0604030504040204" pitchFamily="34" charset="0"/>
              <a:ea typeface="Verdana" panose="020B0604030504040204" pitchFamily="34" charset="0"/>
              <a:cs typeface="Verdana" panose="020B0604030504040204" pitchFamily="34" charset="0"/>
            </a:rPr>
            <a:t>Evaluation</a:t>
          </a:r>
        </a:p>
      </dsp:txBody>
      <dsp:txXfrm>
        <a:off x="6765940" y="911352"/>
        <a:ext cx="1691227" cy="80619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04206-0436-4038-A61F-FAB7386B0045}">
      <dsp:nvSpPr>
        <dsp:cNvPr id="0" name=""/>
        <dsp:cNvSpPr/>
      </dsp:nvSpPr>
      <dsp:spPr>
        <a:xfrm>
          <a:off x="1864240" y="1196420"/>
          <a:ext cx="2623135" cy="2409513"/>
        </a:xfrm>
        <a:prstGeom prst="ellipse">
          <a:avLst/>
        </a:prstGeom>
        <a:solidFill>
          <a:srgbClr val="0096D6">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Verdana" panose="020B0604030504040204" pitchFamily="34" charset="0"/>
              <a:ea typeface="Verdana" panose="020B0604030504040204" pitchFamily="34" charset="0"/>
              <a:cs typeface="Verdana" panose="020B0604030504040204" pitchFamily="34" charset="0"/>
            </a:rPr>
            <a:t>HEALTH</a:t>
          </a:r>
        </a:p>
      </dsp:txBody>
      <dsp:txXfrm>
        <a:off x="2248389" y="1549285"/>
        <a:ext cx="1854837" cy="1703783"/>
      </dsp:txXfrm>
    </dsp:sp>
    <dsp:sp modelId="{479762AA-59DB-4E6B-9B4F-E8328677BBCE}">
      <dsp:nvSpPr>
        <dsp:cNvPr id="0" name=""/>
        <dsp:cNvSpPr/>
      </dsp:nvSpPr>
      <dsp:spPr>
        <a:xfrm>
          <a:off x="2085538" y="-375985"/>
          <a:ext cx="2162456" cy="2031043"/>
        </a:xfrm>
        <a:prstGeom prst="ellipse">
          <a:avLst/>
        </a:prstGeom>
        <a:solidFill>
          <a:srgbClr val="0096D6">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Verdana" panose="020B0604030504040204" pitchFamily="34" charset="0"/>
              <a:ea typeface="Verdana" panose="020B0604030504040204" pitchFamily="34" charset="0"/>
              <a:cs typeface="Verdana" panose="020B0604030504040204" pitchFamily="34" charset="0"/>
            </a:rPr>
            <a:t>Personal</a:t>
          </a:r>
        </a:p>
      </dsp:txBody>
      <dsp:txXfrm>
        <a:off x="2402222" y="-78546"/>
        <a:ext cx="1529088" cy="1436165"/>
      </dsp:txXfrm>
    </dsp:sp>
    <dsp:sp modelId="{95DE17C0-9A5C-4ABF-965A-A969D3D2B236}">
      <dsp:nvSpPr>
        <dsp:cNvPr id="0" name=""/>
        <dsp:cNvSpPr/>
      </dsp:nvSpPr>
      <dsp:spPr>
        <a:xfrm>
          <a:off x="4040950" y="1440031"/>
          <a:ext cx="2264439" cy="1985800"/>
        </a:xfrm>
        <a:prstGeom prst="ellipse">
          <a:avLst/>
        </a:prstGeom>
        <a:solidFill>
          <a:srgbClr val="0096D6">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Verdana" panose="020B0604030504040204" pitchFamily="34" charset="0"/>
              <a:ea typeface="Verdana" panose="020B0604030504040204" pitchFamily="34" charset="0"/>
              <a:cs typeface="Verdana" panose="020B0604030504040204" pitchFamily="34" charset="0"/>
            </a:rPr>
            <a:t>Social</a:t>
          </a:r>
        </a:p>
      </dsp:txBody>
      <dsp:txXfrm>
        <a:off x="4372569" y="1730845"/>
        <a:ext cx="1601201" cy="1404172"/>
      </dsp:txXfrm>
    </dsp:sp>
    <dsp:sp modelId="{437D3C6E-BCF4-4F9F-9DCB-CB4FCC968D33}">
      <dsp:nvSpPr>
        <dsp:cNvPr id="0" name=""/>
        <dsp:cNvSpPr/>
      </dsp:nvSpPr>
      <dsp:spPr>
        <a:xfrm>
          <a:off x="1982108" y="3072854"/>
          <a:ext cx="2387399" cy="2179931"/>
        </a:xfrm>
        <a:prstGeom prst="ellipse">
          <a:avLst/>
        </a:prstGeom>
        <a:solidFill>
          <a:srgbClr val="0096D6">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Verdana" panose="020B0604030504040204" pitchFamily="34" charset="0"/>
              <a:ea typeface="Verdana" panose="020B0604030504040204" pitchFamily="34" charset="0"/>
              <a:cs typeface="Verdana" panose="020B0604030504040204" pitchFamily="34" charset="0"/>
            </a:rPr>
            <a:t>Economic</a:t>
          </a:r>
        </a:p>
      </dsp:txBody>
      <dsp:txXfrm>
        <a:off x="2331734" y="3392098"/>
        <a:ext cx="1688147" cy="1541443"/>
      </dsp:txXfrm>
    </dsp:sp>
    <dsp:sp modelId="{AD8AA6C6-666D-451D-9BB7-6D5F77BFF849}">
      <dsp:nvSpPr>
        <dsp:cNvPr id="0" name=""/>
        <dsp:cNvSpPr/>
      </dsp:nvSpPr>
      <dsp:spPr>
        <a:xfrm>
          <a:off x="69828" y="1435555"/>
          <a:ext cx="2318473" cy="1994794"/>
        </a:xfrm>
        <a:prstGeom prst="ellipse">
          <a:avLst/>
        </a:prstGeom>
        <a:solidFill>
          <a:srgbClr val="0096D6">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Verdana" panose="020B0604030504040204" pitchFamily="34" charset="0"/>
              <a:ea typeface="Verdana" panose="020B0604030504040204" pitchFamily="34" charset="0"/>
              <a:cs typeface="Verdana" panose="020B0604030504040204" pitchFamily="34" charset="0"/>
            </a:rPr>
            <a:t>Environmental</a:t>
          </a:r>
        </a:p>
      </dsp:txBody>
      <dsp:txXfrm>
        <a:off x="409361" y="1727686"/>
        <a:ext cx="1639407" cy="141053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43402-2B69-44C8-A28D-9FEF3C3032CE}">
      <dsp:nvSpPr>
        <dsp:cNvPr id="0" name=""/>
        <dsp:cNvSpPr/>
      </dsp:nvSpPr>
      <dsp:spPr>
        <a:xfrm>
          <a:off x="750956" y="-1323"/>
          <a:ext cx="6030854" cy="473104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National Health Policy Environment</a:t>
          </a:r>
        </a:p>
      </dsp:txBody>
      <dsp:txXfrm>
        <a:off x="2635598" y="235228"/>
        <a:ext cx="2261570" cy="473104"/>
      </dsp:txXfrm>
    </dsp:sp>
    <dsp:sp modelId="{B9872D84-0CB6-4173-BF71-FDC7298CEAB6}">
      <dsp:nvSpPr>
        <dsp:cNvPr id="0" name=""/>
        <dsp:cNvSpPr/>
      </dsp:nvSpPr>
      <dsp:spPr>
        <a:xfrm>
          <a:off x="1203270" y="645010"/>
          <a:ext cx="5126226" cy="4159612"/>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State Health Policy Environment</a:t>
          </a:r>
        </a:p>
      </dsp:txBody>
      <dsp:txXfrm>
        <a:off x="2661041" y="884188"/>
        <a:ext cx="2210684" cy="478355"/>
      </dsp:txXfrm>
    </dsp:sp>
    <dsp:sp modelId="{C3519A3C-E95E-4374-B793-C37FBFF3DC7E}">
      <dsp:nvSpPr>
        <dsp:cNvPr id="0" name=""/>
        <dsp:cNvSpPr/>
      </dsp:nvSpPr>
      <dsp:spPr>
        <a:xfrm>
          <a:off x="1655585" y="1372651"/>
          <a:ext cx="4221597" cy="3425563"/>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Local Community Environment</a:t>
          </a:r>
        </a:p>
      </dsp:txBody>
      <dsp:txXfrm>
        <a:off x="2674045" y="1609015"/>
        <a:ext cx="2184676" cy="472727"/>
      </dsp:txXfrm>
    </dsp:sp>
    <dsp:sp modelId="{B3D64DB4-238A-49D8-975E-8243A6697B14}">
      <dsp:nvSpPr>
        <dsp:cNvPr id="0" name=""/>
        <dsp:cNvSpPr/>
      </dsp:nvSpPr>
      <dsp:spPr>
        <a:xfrm>
          <a:off x="2107899" y="2100293"/>
          <a:ext cx="3316969" cy="2691514"/>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Organization and/or Practice Setting</a:t>
          </a:r>
        </a:p>
      </dsp:txBody>
      <dsp:txXfrm>
        <a:off x="2870802" y="2342529"/>
        <a:ext cx="1791163" cy="484472"/>
      </dsp:txXfrm>
    </dsp:sp>
    <dsp:sp modelId="{FA8D84F0-3DA9-4A6C-BBC5-C129E6DA1BC1}">
      <dsp:nvSpPr>
        <dsp:cNvPr id="0" name=""/>
        <dsp:cNvSpPr/>
      </dsp:nvSpPr>
      <dsp:spPr>
        <a:xfrm>
          <a:off x="2514602" y="2900759"/>
          <a:ext cx="2503563" cy="1811814"/>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Provider/Team</a:t>
          </a:r>
        </a:p>
      </dsp:txBody>
      <dsp:txXfrm>
        <a:off x="2952725" y="3127236"/>
        <a:ext cx="1627316" cy="452953"/>
      </dsp:txXfrm>
    </dsp:sp>
    <dsp:sp modelId="{254782C0-C4FA-44EB-99E1-E07E96388054}">
      <dsp:nvSpPr>
        <dsp:cNvPr id="0" name=""/>
        <dsp:cNvSpPr/>
      </dsp:nvSpPr>
      <dsp:spPr>
        <a:xfrm>
          <a:off x="3012527" y="3555575"/>
          <a:ext cx="1507713" cy="1223415"/>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Family</a:t>
          </a:r>
        </a:p>
      </dsp:txBody>
      <dsp:txXfrm>
        <a:off x="3253761" y="3738475"/>
        <a:ext cx="1025245" cy="294843"/>
      </dsp:txXfrm>
    </dsp:sp>
    <dsp:sp modelId="{F2FAC4A8-1C2E-4AA4-AF12-85854E2889E8}">
      <dsp:nvSpPr>
        <dsp:cNvPr id="0" name=""/>
        <dsp:cNvSpPr/>
      </dsp:nvSpPr>
      <dsp:spPr>
        <a:xfrm>
          <a:off x="3047999" y="4005844"/>
          <a:ext cx="1436768" cy="803698"/>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Individual Patient</a:t>
          </a:r>
        </a:p>
      </dsp:txBody>
      <dsp:txXfrm>
        <a:off x="3258409" y="4206769"/>
        <a:ext cx="1015948" cy="40184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5A823-0FA5-4F2A-B1D4-7AC056535E18}">
      <dsp:nvSpPr>
        <dsp:cNvPr id="0" name=""/>
        <dsp:cNvSpPr/>
      </dsp:nvSpPr>
      <dsp:spPr>
        <a:xfrm>
          <a:off x="4171" y="657318"/>
          <a:ext cx="2428406" cy="971362"/>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sp:txBody>
      <dsp:txXfrm>
        <a:off x="489852" y="657318"/>
        <a:ext cx="1457044" cy="971362"/>
      </dsp:txXfrm>
    </dsp:sp>
    <dsp:sp modelId="{EAA01B31-2A84-44FF-8A30-E8DE31A24C5E}">
      <dsp:nvSpPr>
        <dsp:cNvPr id="0" name=""/>
        <dsp:cNvSpPr/>
      </dsp:nvSpPr>
      <dsp:spPr>
        <a:xfrm>
          <a:off x="2189737" y="657318"/>
          <a:ext cx="2428406" cy="971362"/>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Assess Health Issue</a:t>
          </a:r>
        </a:p>
      </dsp:txBody>
      <dsp:txXfrm>
        <a:off x="2675418" y="657318"/>
        <a:ext cx="1457044" cy="971362"/>
      </dsp:txXfrm>
    </dsp:sp>
    <dsp:sp modelId="{EF890D4F-69AD-4494-8E26-222ACACFDC62}">
      <dsp:nvSpPr>
        <dsp:cNvPr id="0" name=""/>
        <dsp:cNvSpPr/>
      </dsp:nvSpPr>
      <dsp:spPr>
        <a:xfrm>
          <a:off x="4375303" y="657318"/>
          <a:ext cx="2428406" cy="971362"/>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sp:txBody>
      <dsp:txXfrm>
        <a:off x="4860984" y="657318"/>
        <a:ext cx="1457044" cy="971362"/>
      </dsp:txXfrm>
    </dsp:sp>
    <dsp:sp modelId="{AE5A2808-3427-4ED3-A894-55FF771DCD09}">
      <dsp:nvSpPr>
        <dsp:cNvPr id="0" name=""/>
        <dsp:cNvSpPr/>
      </dsp:nvSpPr>
      <dsp:spPr>
        <a:xfrm>
          <a:off x="6560868" y="657318"/>
          <a:ext cx="2428406" cy="971362"/>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Assess Determinants of Behavior</a:t>
          </a:r>
        </a:p>
      </dsp:txBody>
      <dsp:txXfrm>
        <a:off x="7046549" y="657318"/>
        <a:ext cx="1457044" cy="97136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5A823-0FA5-4F2A-B1D4-7AC056535E18}">
      <dsp:nvSpPr>
        <dsp:cNvPr id="0" name=""/>
        <dsp:cNvSpPr/>
      </dsp:nvSpPr>
      <dsp:spPr>
        <a:xfrm>
          <a:off x="4221" y="0"/>
          <a:ext cx="2457212" cy="571500"/>
        </a:xfrm>
        <a:prstGeom prst="chevron">
          <a:avLst/>
        </a:prstGeom>
        <a:solidFill>
          <a:srgbClr val="FFC8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sp:txBody>
      <dsp:txXfrm>
        <a:off x="289971" y="0"/>
        <a:ext cx="1885712" cy="571500"/>
      </dsp:txXfrm>
    </dsp:sp>
    <dsp:sp modelId="{EAA01B31-2A84-44FF-8A30-E8DE31A24C5E}">
      <dsp:nvSpPr>
        <dsp:cNvPr id="0" name=""/>
        <dsp:cNvSpPr/>
      </dsp:nvSpPr>
      <dsp:spPr>
        <a:xfrm>
          <a:off x="2215712"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Assess Health Issue</a:t>
          </a:r>
        </a:p>
      </dsp:txBody>
      <dsp:txXfrm>
        <a:off x="2501462" y="0"/>
        <a:ext cx="1885712" cy="571500"/>
      </dsp:txXfrm>
    </dsp:sp>
    <dsp:sp modelId="{EF890D4F-69AD-4494-8E26-222ACACFDC62}">
      <dsp:nvSpPr>
        <dsp:cNvPr id="0" name=""/>
        <dsp:cNvSpPr/>
      </dsp:nvSpPr>
      <dsp:spPr>
        <a:xfrm>
          <a:off x="4427202"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sp:txBody>
      <dsp:txXfrm>
        <a:off x="4712952" y="0"/>
        <a:ext cx="1885712" cy="571500"/>
      </dsp:txXfrm>
    </dsp:sp>
    <dsp:sp modelId="{AE5A2808-3427-4ED3-A894-55FF771DCD09}">
      <dsp:nvSpPr>
        <dsp:cNvPr id="0" name=""/>
        <dsp:cNvSpPr/>
      </dsp:nvSpPr>
      <dsp:spPr>
        <a:xfrm>
          <a:off x="6638693"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Assess Determinants of Behavior</a:t>
          </a:r>
        </a:p>
      </dsp:txBody>
      <dsp:txXfrm>
        <a:off x="6924443" y="0"/>
        <a:ext cx="1885712" cy="5715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FDD4C-2AAE-44C4-819D-DA79D89DEA19}">
      <dsp:nvSpPr>
        <dsp:cNvPr id="0" name=""/>
        <dsp:cNvSpPr/>
      </dsp:nvSpPr>
      <dsp:spPr>
        <a:xfrm>
          <a:off x="640079" y="0"/>
          <a:ext cx="7254239" cy="267116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36D056-6DD4-4C21-A0A6-42E1813A4FC9}">
      <dsp:nvSpPr>
        <dsp:cNvPr id="0" name=""/>
        <dsp:cNvSpPr/>
      </dsp:nvSpPr>
      <dsp:spPr>
        <a:xfrm>
          <a:off x="729" y="801349"/>
          <a:ext cx="1168895" cy="1068466"/>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Articulate Question</a:t>
          </a:r>
        </a:p>
      </dsp:txBody>
      <dsp:txXfrm>
        <a:off x="52887" y="853507"/>
        <a:ext cx="1064579" cy="964150"/>
      </dsp:txXfrm>
    </dsp:sp>
    <dsp:sp modelId="{E4BAF64B-3E00-489D-89CE-DAC0B7BDA616}">
      <dsp:nvSpPr>
        <dsp:cNvPr id="0" name=""/>
        <dsp:cNvSpPr/>
      </dsp:nvSpPr>
      <dsp:spPr>
        <a:xfrm>
          <a:off x="1228070" y="801349"/>
          <a:ext cx="1168895" cy="1068466"/>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Identify Database</a:t>
          </a:r>
        </a:p>
      </dsp:txBody>
      <dsp:txXfrm>
        <a:off x="1280228" y="853507"/>
        <a:ext cx="1064579" cy="964150"/>
      </dsp:txXfrm>
    </dsp:sp>
    <dsp:sp modelId="{6DAC8701-2884-4D6B-94A5-678A2C768172}">
      <dsp:nvSpPr>
        <dsp:cNvPr id="0" name=""/>
        <dsp:cNvSpPr/>
      </dsp:nvSpPr>
      <dsp:spPr>
        <a:xfrm>
          <a:off x="2455410" y="801349"/>
          <a:ext cx="1168895" cy="1068466"/>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Identify Search Terms</a:t>
          </a:r>
        </a:p>
      </dsp:txBody>
      <dsp:txXfrm>
        <a:off x="2507568" y="853507"/>
        <a:ext cx="1064579" cy="964150"/>
      </dsp:txXfrm>
    </dsp:sp>
    <dsp:sp modelId="{086DCDDA-C4F7-4BE0-9559-21214553E8AC}">
      <dsp:nvSpPr>
        <dsp:cNvPr id="0" name=""/>
        <dsp:cNvSpPr/>
      </dsp:nvSpPr>
      <dsp:spPr>
        <a:xfrm>
          <a:off x="3682751" y="801349"/>
          <a:ext cx="1168895" cy="1068466"/>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Conduct Search</a:t>
          </a:r>
        </a:p>
      </dsp:txBody>
      <dsp:txXfrm>
        <a:off x="3734909" y="853507"/>
        <a:ext cx="1064579" cy="964150"/>
      </dsp:txXfrm>
    </dsp:sp>
    <dsp:sp modelId="{777E9344-941D-496D-9B53-40D601D7A291}">
      <dsp:nvSpPr>
        <dsp:cNvPr id="0" name=""/>
        <dsp:cNvSpPr/>
      </dsp:nvSpPr>
      <dsp:spPr>
        <a:xfrm>
          <a:off x="4910092" y="801349"/>
          <a:ext cx="1168895" cy="1068466"/>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Screen Results</a:t>
          </a:r>
        </a:p>
      </dsp:txBody>
      <dsp:txXfrm>
        <a:off x="4962250" y="853507"/>
        <a:ext cx="1064579" cy="964150"/>
      </dsp:txXfrm>
    </dsp:sp>
    <dsp:sp modelId="{93170399-313B-4B0D-A19C-F2CC9757CCCC}">
      <dsp:nvSpPr>
        <dsp:cNvPr id="0" name=""/>
        <dsp:cNvSpPr/>
      </dsp:nvSpPr>
      <dsp:spPr>
        <a:xfrm>
          <a:off x="6137433" y="801349"/>
          <a:ext cx="1168895" cy="1068466"/>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Read Literature</a:t>
          </a:r>
        </a:p>
      </dsp:txBody>
      <dsp:txXfrm>
        <a:off x="6189591" y="853507"/>
        <a:ext cx="1064579" cy="964150"/>
      </dsp:txXfrm>
    </dsp:sp>
    <dsp:sp modelId="{29A9FC22-F76F-497A-A74E-2411F4C34FA8}">
      <dsp:nvSpPr>
        <dsp:cNvPr id="0" name=""/>
        <dsp:cNvSpPr/>
      </dsp:nvSpPr>
      <dsp:spPr>
        <a:xfrm>
          <a:off x="7364773" y="801349"/>
          <a:ext cx="1168895" cy="1068466"/>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Synthesize Findings</a:t>
          </a:r>
        </a:p>
      </dsp:txBody>
      <dsp:txXfrm>
        <a:off x="7416931" y="853507"/>
        <a:ext cx="1064579" cy="96415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5A823-0FA5-4F2A-B1D4-7AC056535E18}">
      <dsp:nvSpPr>
        <dsp:cNvPr id="0" name=""/>
        <dsp:cNvSpPr/>
      </dsp:nvSpPr>
      <dsp:spPr>
        <a:xfrm>
          <a:off x="4221" y="0"/>
          <a:ext cx="2457212" cy="571500"/>
        </a:xfrm>
        <a:prstGeom prst="chevron">
          <a:avLst/>
        </a:prstGeom>
        <a:solidFill>
          <a:srgbClr val="FFC8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sp:txBody>
      <dsp:txXfrm>
        <a:off x="289971" y="0"/>
        <a:ext cx="1885712" cy="571500"/>
      </dsp:txXfrm>
    </dsp:sp>
    <dsp:sp modelId="{EAA01B31-2A84-44FF-8A30-E8DE31A24C5E}">
      <dsp:nvSpPr>
        <dsp:cNvPr id="0" name=""/>
        <dsp:cNvSpPr/>
      </dsp:nvSpPr>
      <dsp:spPr>
        <a:xfrm>
          <a:off x="2215712"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Assess Health Issue</a:t>
          </a:r>
        </a:p>
      </dsp:txBody>
      <dsp:txXfrm>
        <a:off x="2501462" y="0"/>
        <a:ext cx="1885712" cy="571500"/>
      </dsp:txXfrm>
    </dsp:sp>
    <dsp:sp modelId="{EF890D4F-69AD-4494-8E26-222ACACFDC62}">
      <dsp:nvSpPr>
        <dsp:cNvPr id="0" name=""/>
        <dsp:cNvSpPr/>
      </dsp:nvSpPr>
      <dsp:spPr>
        <a:xfrm>
          <a:off x="4427202"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sp:txBody>
      <dsp:txXfrm>
        <a:off x="4712952" y="0"/>
        <a:ext cx="1885712" cy="571500"/>
      </dsp:txXfrm>
    </dsp:sp>
    <dsp:sp modelId="{AE5A2808-3427-4ED3-A894-55FF771DCD09}">
      <dsp:nvSpPr>
        <dsp:cNvPr id="0" name=""/>
        <dsp:cNvSpPr/>
      </dsp:nvSpPr>
      <dsp:spPr>
        <a:xfrm>
          <a:off x="6638693"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Assess Determinants of Behavior</a:t>
          </a:r>
        </a:p>
      </dsp:txBody>
      <dsp:txXfrm>
        <a:off x="6924443" y="0"/>
        <a:ext cx="1885712" cy="5715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3E8E2-65C9-4BA8-92AC-59E9DCE54EB8}">
      <dsp:nvSpPr>
        <dsp:cNvPr id="0" name=""/>
        <dsp:cNvSpPr/>
      </dsp:nvSpPr>
      <dsp:spPr>
        <a:xfrm>
          <a:off x="1041" y="0"/>
          <a:ext cx="2708671" cy="34629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Verdana" panose="020B0604030504040204" pitchFamily="34" charset="0"/>
              <a:ea typeface="Verdana" panose="020B0604030504040204" pitchFamily="34" charset="0"/>
              <a:cs typeface="Verdana" panose="020B0604030504040204" pitchFamily="34" charset="0"/>
            </a:rPr>
            <a:t>Individual</a:t>
          </a:r>
        </a:p>
      </dsp:txBody>
      <dsp:txXfrm>
        <a:off x="1041" y="0"/>
        <a:ext cx="2708671" cy="1038899"/>
      </dsp:txXfrm>
    </dsp:sp>
    <dsp:sp modelId="{56F5F4C5-E750-408E-BC36-DB684183AD33}">
      <dsp:nvSpPr>
        <dsp:cNvPr id="0" name=""/>
        <dsp:cNvSpPr/>
      </dsp:nvSpPr>
      <dsp:spPr>
        <a:xfrm>
          <a:off x="272353" y="1039591"/>
          <a:ext cx="2166048" cy="559165"/>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Skills, knowledge of community residents</a:t>
          </a:r>
        </a:p>
      </dsp:txBody>
      <dsp:txXfrm>
        <a:off x="288730" y="1055968"/>
        <a:ext cx="2133294" cy="526411"/>
      </dsp:txXfrm>
    </dsp:sp>
    <dsp:sp modelId="{2490658E-BC28-41F0-A16A-5733F87F2A0B}">
      <dsp:nvSpPr>
        <dsp:cNvPr id="0" name=""/>
        <dsp:cNvSpPr/>
      </dsp:nvSpPr>
      <dsp:spPr>
        <a:xfrm>
          <a:off x="272353" y="1603058"/>
          <a:ext cx="2166048" cy="559165"/>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Local business owners</a:t>
          </a:r>
        </a:p>
      </dsp:txBody>
      <dsp:txXfrm>
        <a:off x="288730" y="1619435"/>
        <a:ext cx="2133294" cy="526411"/>
      </dsp:txXfrm>
    </dsp:sp>
    <dsp:sp modelId="{1259DB4D-38C8-4314-951B-8F2E190C13B2}">
      <dsp:nvSpPr>
        <dsp:cNvPr id="0" name=""/>
        <dsp:cNvSpPr/>
      </dsp:nvSpPr>
      <dsp:spPr>
        <a:xfrm>
          <a:off x="272353" y="2166525"/>
          <a:ext cx="2166048" cy="559165"/>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Home based enterprises</a:t>
          </a:r>
        </a:p>
      </dsp:txBody>
      <dsp:txXfrm>
        <a:off x="288730" y="2182902"/>
        <a:ext cx="2133294" cy="526411"/>
      </dsp:txXfrm>
    </dsp:sp>
    <dsp:sp modelId="{AAC2AA46-CE59-4E08-B296-140D3036B521}">
      <dsp:nvSpPr>
        <dsp:cNvPr id="0" name=""/>
        <dsp:cNvSpPr/>
      </dsp:nvSpPr>
      <dsp:spPr>
        <a:xfrm>
          <a:off x="272353" y="2729991"/>
          <a:ext cx="2166048" cy="559165"/>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Personal income</a:t>
          </a:r>
        </a:p>
      </dsp:txBody>
      <dsp:txXfrm>
        <a:off x="288730" y="2746368"/>
        <a:ext cx="2133294" cy="526411"/>
      </dsp:txXfrm>
    </dsp:sp>
    <dsp:sp modelId="{740314FE-70D0-4F31-BC6A-488A29892239}">
      <dsp:nvSpPr>
        <dsp:cNvPr id="0" name=""/>
        <dsp:cNvSpPr/>
      </dsp:nvSpPr>
      <dsp:spPr>
        <a:xfrm>
          <a:off x="2912863" y="0"/>
          <a:ext cx="2708671" cy="34629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Verdana" panose="020B0604030504040204" pitchFamily="34" charset="0"/>
              <a:ea typeface="Verdana" panose="020B0604030504040204" pitchFamily="34" charset="0"/>
              <a:cs typeface="Verdana" panose="020B0604030504040204" pitchFamily="34" charset="0"/>
            </a:rPr>
            <a:t>Organizational</a:t>
          </a:r>
        </a:p>
      </dsp:txBody>
      <dsp:txXfrm>
        <a:off x="2912863" y="0"/>
        <a:ext cx="2708671" cy="1038899"/>
      </dsp:txXfrm>
    </dsp:sp>
    <dsp:sp modelId="{44BEB157-2465-480C-BD97-0EB5F9523F48}">
      <dsp:nvSpPr>
        <dsp:cNvPr id="0" name=""/>
        <dsp:cNvSpPr/>
      </dsp:nvSpPr>
      <dsp:spPr>
        <a:xfrm>
          <a:off x="3183730" y="1039554"/>
          <a:ext cx="2166937" cy="40062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Faith-based organizations</a:t>
          </a:r>
        </a:p>
      </dsp:txBody>
      <dsp:txXfrm>
        <a:off x="3195464" y="1051288"/>
        <a:ext cx="2143469" cy="377152"/>
      </dsp:txXfrm>
    </dsp:sp>
    <dsp:sp modelId="{689AD2BE-0A05-46F6-AC18-80920EBA6FED}">
      <dsp:nvSpPr>
        <dsp:cNvPr id="0" name=""/>
        <dsp:cNvSpPr/>
      </dsp:nvSpPr>
      <dsp:spPr>
        <a:xfrm>
          <a:off x="3183730" y="1501809"/>
          <a:ext cx="2166937" cy="40062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Citizen associations</a:t>
          </a:r>
        </a:p>
      </dsp:txBody>
      <dsp:txXfrm>
        <a:off x="3195464" y="1513543"/>
        <a:ext cx="2143469" cy="377152"/>
      </dsp:txXfrm>
    </dsp:sp>
    <dsp:sp modelId="{92E89550-0EA4-4155-84B1-EFB5C3DF69C2}">
      <dsp:nvSpPr>
        <dsp:cNvPr id="0" name=""/>
        <dsp:cNvSpPr/>
      </dsp:nvSpPr>
      <dsp:spPr>
        <a:xfrm>
          <a:off x="3183730" y="1964064"/>
          <a:ext cx="2166937" cy="40062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Associations of businesses</a:t>
          </a:r>
        </a:p>
      </dsp:txBody>
      <dsp:txXfrm>
        <a:off x="3195464" y="1975798"/>
        <a:ext cx="2143469" cy="377152"/>
      </dsp:txXfrm>
    </dsp:sp>
    <dsp:sp modelId="{4FB3BD80-1F1F-4ECF-8D1E-A7E8CA53F935}">
      <dsp:nvSpPr>
        <dsp:cNvPr id="0" name=""/>
        <dsp:cNvSpPr/>
      </dsp:nvSpPr>
      <dsp:spPr>
        <a:xfrm>
          <a:off x="3189624" y="2432857"/>
          <a:ext cx="2166937" cy="40062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Cultural organizations</a:t>
          </a:r>
        </a:p>
      </dsp:txBody>
      <dsp:txXfrm>
        <a:off x="3201358" y="2444591"/>
        <a:ext cx="2143469" cy="377152"/>
      </dsp:txXfrm>
    </dsp:sp>
    <dsp:sp modelId="{172C4C41-00E2-4A2E-BD75-6E352B042AD8}">
      <dsp:nvSpPr>
        <dsp:cNvPr id="0" name=""/>
        <dsp:cNvSpPr/>
      </dsp:nvSpPr>
      <dsp:spPr>
        <a:xfrm>
          <a:off x="3183730" y="2888573"/>
          <a:ext cx="2166937" cy="40062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Communication organizations</a:t>
          </a:r>
        </a:p>
      </dsp:txBody>
      <dsp:txXfrm>
        <a:off x="3195464" y="2900307"/>
        <a:ext cx="2143469" cy="377152"/>
      </dsp:txXfrm>
    </dsp:sp>
    <dsp:sp modelId="{0CD67FF6-EF02-4659-943E-491DA19EE90F}">
      <dsp:nvSpPr>
        <dsp:cNvPr id="0" name=""/>
        <dsp:cNvSpPr/>
      </dsp:nvSpPr>
      <dsp:spPr>
        <a:xfrm>
          <a:off x="5824685" y="0"/>
          <a:ext cx="2708671" cy="34629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Verdana" panose="020B0604030504040204" pitchFamily="34" charset="0"/>
              <a:ea typeface="Verdana" panose="020B0604030504040204" pitchFamily="34" charset="0"/>
              <a:cs typeface="Verdana" panose="020B0604030504040204" pitchFamily="34" charset="0"/>
            </a:rPr>
            <a:t>Public, Private &amp; Physical</a:t>
          </a:r>
        </a:p>
      </dsp:txBody>
      <dsp:txXfrm>
        <a:off x="5824685" y="0"/>
        <a:ext cx="2708671" cy="1038899"/>
      </dsp:txXfrm>
    </dsp:sp>
    <dsp:sp modelId="{005335CD-EF9C-4C31-BB6E-568557059BED}">
      <dsp:nvSpPr>
        <dsp:cNvPr id="0" name=""/>
        <dsp:cNvSpPr/>
      </dsp:nvSpPr>
      <dsp:spPr>
        <a:xfrm>
          <a:off x="6095552" y="1039195"/>
          <a:ext cx="2166937" cy="68034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Private and non-private organizations (i.e. hospitals, social services agencies)</a:t>
          </a:r>
        </a:p>
      </dsp:txBody>
      <dsp:txXfrm>
        <a:off x="6115478" y="1059121"/>
        <a:ext cx="2127085" cy="640488"/>
      </dsp:txXfrm>
    </dsp:sp>
    <dsp:sp modelId="{6E873924-9AEE-44AE-A415-212FE17DCE31}">
      <dsp:nvSpPr>
        <dsp:cNvPr id="0" name=""/>
        <dsp:cNvSpPr/>
      </dsp:nvSpPr>
      <dsp:spPr>
        <a:xfrm>
          <a:off x="6095552" y="1824204"/>
          <a:ext cx="2166937" cy="68034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Public institutions and services (i.e. public schools, police, fire department)</a:t>
          </a:r>
        </a:p>
      </dsp:txBody>
      <dsp:txXfrm>
        <a:off x="6115478" y="1844130"/>
        <a:ext cx="2127085" cy="640488"/>
      </dsp:txXfrm>
    </dsp:sp>
    <dsp:sp modelId="{EC282E4F-2041-4504-B361-4E03D6FB867C}">
      <dsp:nvSpPr>
        <dsp:cNvPr id="0" name=""/>
        <dsp:cNvSpPr/>
      </dsp:nvSpPr>
      <dsp:spPr>
        <a:xfrm>
          <a:off x="6095552" y="2609212"/>
          <a:ext cx="2166937" cy="68034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cs typeface="Verdana" panose="020B0604030504040204" pitchFamily="34" charset="0"/>
            </a:rPr>
            <a:t>Physical resources (i.e. vacant land, housing, commercial structure) </a:t>
          </a:r>
        </a:p>
      </dsp:txBody>
      <dsp:txXfrm>
        <a:off x="6115478" y="2629138"/>
        <a:ext cx="2127085" cy="64048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5A823-0FA5-4F2A-B1D4-7AC056535E18}">
      <dsp:nvSpPr>
        <dsp:cNvPr id="0" name=""/>
        <dsp:cNvSpPr/>
      </dsp:nvSpPr>
      <dsp:spPr>
        <a:xfrm>
          <a:off x="4221"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sp:txBody>
      <dsp:txXfrm>
        <a:off x="289971" y="0"/>
        <a:ext cx="1885712" cy="571500"/>
      </dsp:txXfrm>
    </dsp:sp>
    <dsp:sp modelId="{EAA01B31-2A84-44FF-8A30-E8DE31A24C5E}">
      <dsp:nvSpPr>
        <dsp:cNvPr id="0" name=""/>
        <dsp:cNvSpPr/>
      </dsp:nvSpPr>
      <dsp:spPr>
        <a:xfrm>
          <a:off x="2215712" y="0"/>
          <a:ext cx="2457212" cy="571500"/>
        </a:xfrm>
        <a:prstGeom prst="chevron">
          <a:avLst/>
        </a:prstGeom>
        <a:solidFill>
          <a:srgbClr val="FFC8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Assess Health Issue</a:t>
          </a:r>
        </a:p>
      </dsp:txBody>
      <dsp:txXfrm>
        <a:off x="2501462" y="0"/>
        <a:ext cx="1885712" cy="571500"/>
      </dsp:txXfrm>
    </dsp:sp>
    <dsp:sp modelId="{EF890D4F-69AD-4494-8E26-222ACACFDC62}">
      <dsp:nvSpPr>
        <dsp:cNvPr id="0" name=""/>
        <dsp:cNvSpPr/>
      </dsp:nvSpPr>
      <dsp:spPr>
        <a:xfrm>
          <a:off x="4427202"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sp:txBody>
      <dsp:txXfrm>
        <a:off x="4712952" y="0"/>
        <a:ext cx="1885712" cy="571500"/>
      </dsp:txXfrm>
    </dsp:sp>
    <dsp:sp modelId="{AE5A2808-3427-4ED3-A894-55FF771DCD09}">
      <dsp:nvSpPr>
        <dsp:cNvPr id="0" name=""/>
        <dsp:cNvSpPr/>
      </dsp:nvSpPr>
      <dsp:spPr>
        <a:xfrm>
          <a:off x="6638693"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Assess Determinants of Behavior</a:t>
          </a:r>
        </a:p>
      </dsp:txBody>
      <dsp:txXfrm>
        <a:off x="6924443" y="0"/>
        <a:ext cx="1885712" cy="5715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5A823-0FA5-4F2A-B1D4-7AC056535E18}">
      <dsp:nvSpPr>
        <dsp:cNvPr id="0" name=""/>
        <dsp:cNvSpPr/>
      </dsp:nvSpPr>
      <dsp:spPr>
        <a:xfrm>
          <a:off x="4221"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sp:txBody>
      <dsp:txXfrm>
        <a:off x="289971" y="0"/>
        <a:ext cx="1885712" cy="571500"/>
      </dsp:txXfrm>
    </dsp:sp>
    <dsp:sp modelId="{EAA01B31-2A84-44FF-8A30-E8DE31A24C5E}">
      <dsp:nvSpPr>
        <dsp:cNvPr id="0" name=""/>
        <dsp:cNvSpPr/>
      </dsp:nvSpPr>
      <dsp:spPr>
        <a:xfrm>
          <a:off x="2215712"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Verdana" panose="020B0604030504040204" pitchFamily="34" charset="0"/>
              <a:ea typeface="Verdana" panose="020B0604030504040204" pitchFamily="34" charset="0"/>
              <a:cs typeface="Verdana" panose="020B0604030504040204" pitchFamily="34" charset="0"/>
            </a:rPr>
            <a:t>Assess Health Issue</a:t>
          </a:r>
        </a:p>
      </dsp:txBody>
      <dsp:txXfrm>
        <a:off x="2501462" y="0"/>
        <a:ext cx="1885712" cy="571500"/>
      </dsp:txXfrm>
    </dsp:sp>
    <dsp:sp modelId="{EF890D4F-69AD-4494-8E26-222ACACFDC62}">
      <dsp:nvSpPr>
        <dsp:cNvPr id="0" name=""/>
        <dsp:cNvSpPr/>
      </dsp:nvSpPr>
      <dsp:spPr>
        <a:xfrm>
          <a:off x="4427202" y="0"/>
          <a:ext cx="2457212" cy="571500"/>
        </a:xfrm>
        <a:prstGeom prst="chevron">
          <a:avLst/>
        </a:prstGeom>
        <a:solidFill>
          <a:srgbClr val="FFC8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Assess Behavioral and Environmental Risk Factors</a:t>
          </a:r>
        </a:p>
      </dsp:txBody>
      <dsp:txXfrm>
        <a:off x="4712952" y="0"/>
        <a:ext cx="1885712" cy="571500"/>
      </dsp:txXfrm>
    </dsp:sp>
    <dsp:sp modelId="{AE5A2808-3427-4ED3-A894-55FF771DCD09}">
      <dsp:nvSpPr>
        <dsp:cNvPr id="0" name=""/>
        <dsp:cNvSpPr/>
      </dsp:nvSpPr>
      <dsp:spPr>
        <a:xfrm>
          <a:off x="6638693"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Assess Determinants of Behavior</a:t>
          </a:r>
        </a:p>
      </dsp:txBody>
      <dsp:txXfrm>
        <a:off x="6924443" y="0"/>
        <a:ext cx="1885712" cy="57150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5A823-0FA5-4F2A-B1D4-7AC056535E18}">
      <dsp:nvSpPr>
        <dsp:cNvPr id="0" name=""/>
        <dsp:cNvSpPr/>
      </dsp:nvSpPr>
      <dsp:spPr>
        <a:xfrm>
          <a:off x="4221"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sp:txBody>
      <dsp:txXfrm>
        <a:off x="289971" y="0"/>
        <a:ext cx="1885712" cy="571500"/>
      </dsp:txXfrm>
    </dsp:sp>
    <dsp:sp modelId="{EAA01B31-2A84-44FF-8A30-E8DE31A24C5E}">
      <dsp:nvSpPr>
        <dsp:cNvPr id="0" name=""/>
        <dsp:cNvSpPr/>
      </dsp:nvSpPr>
      <dsp:spPr>
        <a:xfrm>
          <a:off x="2215712"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Verdana" panose="020B0604030504040204" pitchFamily="34" charset="0"/>
              <a:ea typeface="Verdana" panose="020B0604030504040204" pitchFamily="34" charset="0"/>
              <a:cs typeface="Verdana" panose="020B0604030504040204" pitchFamily="34" charset="0"/>
            </a:rPr>
            <a:t>Assess Health Issue</a:t>
          </a:r>
        </a:p>
      </dsp:txBody>
      <dsp:txXfrm>
        <a:off x="2501462" y="0"/>
        <a:ext cx="1885712" cy="571500"/>
      </dsp:txXfrm>
    </dsp:sp>
    <dsp:sp modelId="{EF890D4F-69AD-4494-8E26-222ACACFDC62}">
      <dsp:nvSpPr>
        <dsp:cNvPr id="0" name=""/>
        <dsp:cNvSpPr/>
      </dsp:nvSpPr>
      <dsp:spPr>
        <a:xfrm>
          <a:off x="4427202" y="0"/>
          <a:ext cx="2457212" cy="571500"/>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Verdana" panose="020B0604030504040204" pitchFamily="34" charset="0"/>
              <a:ea typeface="Verdana" panose="020B0604030504040204" pitchFamily="34" charset="0"/>
              <a:cs typeface="Verdana" panose="020B0604030504040204" pitchFamily="34" charset="0"/>
            </a:rPr>
            <a:t>Assess Behavioral and Environmental Risk Factors</a:t>
          </a:r>
        </a:p>
      </dsp:txBody>
      <dsp:txXfrm>
        <a:off x="4712952" y="0"/>
        <a:ext cx="1885712" cy="571500"/>
      </dsp:txXfrm>
    </dsp:sp>
    <dsp:sp modelId="{AE5A2808-3427-4ED3-A894-55FF771DCD09}">
      <dsp:nvSpPr>
        <dsp:cNvPr id="0" name=""/>
        <dsp:cNvSpPr/>
      </dsp:nvSpPr>
      <dsp:spPr>
        <a:xfrm>
          <a:off x="6638693" y="0"/>
          <a:ext cx="2457212" cy="571500"/>
        </a:xfrm>
        <a:prstGeom prst="chevron">
          <a:avLst/>
        </a:prstGeom>
        <a:solidFill>
          <a:srgbClr val="FFC8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Assess Determinants of Behavior</a:t>
          </a:r>
        </a:p>
      </dsp:txBody>
      <dsp:txXfrm>
        <a:off x="6924443" y="0"/>
        <a:ext cx="1885712" cy="571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66024-FC7A-4536-878C-3A78131D6C3C}">
      <dsp:nvSpPr>
        <dsp:cNvPr id="0" name=""/>
        <dsp:cNvSpPr/>
      </dsp:nvSpPr>
      <dsp:spPr>
        <a:xfrm>
          <a:off x="714347" y="-14166"/>
          <a:ext cx="1817425" cy="1817425"/>
        </a:xfrm>
        <a:prstGeom prst="circularArrow">
          <a:avLst>
            <a:gd name="adj1" fmla="val 4668"/>
            <a:gd name="adj2" fmla="val 272909"/>
            <a:gd name="adj3" fmla="val 13310336"/>
            <a:gd name="adj4" fmla="val 17713386"/>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1D33F7-CB81-4A66-8B8F-57FE80B6B56A}">
      <dsp:nvSpPr>
        <dsp:cNvPr id="0" name=""/>
        <dsp:cNvSpPr/>
      </dsp:nvSpPr>
      <dsp:spPr>
        <a:xfrm>
          <a:off x="1095248" y="160"/>
          <a:ext cx="1055623" cy="527811"/>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latin typeface="Verdana" panose="020B0604030504040204" pitchFamily="34" charset="0"/>
              <a:ea typeface="Verdana" panose="020B0604030504040204" pitchFamily="34" charset="0"/>
              <a:cs typeface="Verdana" panose="020B0604030504040204" pitchFamily="34" charset="0"/>
            </a:rPr>
            <a:t>Planning and Strategy Development</a:t>
          </a:r>
        </a:p>
      </dsp:txBody>
      <dsp:txXfrm>
        <a:off x="1121014" y="25926"/>
        <a:ext cx="1004091" cy="476279"/>
      </dsp:txXfrm>
    </dsp:sp>
    <dsp:sp modelId="{FB53C125-BEEC-4717-8C72-C187E80F3E29}">
      <dsp:nvSpPr>
        <dsp:cNvPr id="0" name=""/>
        <dsp:cNvSpPr/>
      </dsp:nvSpPr>
      <dsp:spPr>
        <a:xfrm>
          <a:off x="1747825" y="653161"/>
          <a:ext cx="1055623" cy="527811"/>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latin typeface="Verdana" panose="020B0604030504040204" pitchFamily="34" charset="0"/>
              <a:ea typeface="Verdana" panose="020B0604030504040204" pitchFamily="34" charset="0"/>
              <a:cs typeface="Verdana" panose="020B0604030504040204" pitchFamily="34" charset="0"/>
            </a:rPr>
            <a:t>Developing and pretesting concepts, messages and materials</a:t>
          </a:r>
        </a:p>
      </dsp:txBody>
      <dsp:txXfrm>
        <a:off x="1773591" y="678927"/>
        <a:ext cx="1004091" cy="476279"/>
      </dsp:txXfrm>
    </dsp:sp>
    <dsp:sp modelId="{B6293337-FDF2-4A0B-9DFB-B34920852C15}">
      <dsp:nvSpPr>
        <dsp:cNvPr id="0" name=""/>
        <dsp:cNvSpPr/>
      </dsp:nvSpPr>
      <dsp:spPr>
        <a:xfrm>
          <a:off x="1095248" y="1305738"/>
          <a:ext cx="1055623" cy="527811"/>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latin typeface="Verdana" panose="020B0604030504040204" pitchFamily="34" charset="0"/>
              <a:ea typeface="Verdana" panose="020B0604030504040204" pitchFamily="34" charset="0"/>
              <a:cs typeface="Verdana" panose="020B0604030504040204" pitchFamily="34" charset="0"/>
            </a:rPr>
            <a:t>Implementing the program</a:t>
          </a:r>
        </a:p>
      </dsp:txBody>
      <dsp:txXfrm>
        <a:off x="1121014" y="1331504"/>
        <a:ext cx="1004091" cy="476279"/>
      </dsp:txXfrm>
    </dsp:sp>
    <dsp:sp modelId="{D0A8262A-FB58-4556-A090-A14E0C689598}">
      <dsp:nvSpPr>
        <dsp:cNvPr id="0" name=""/>
        <dsp:cNvSpPr/>
      </dsp:nvSpPr>
      <dsp:spPr>
        <a:xfrm>
          <a:off x="442671" y="653161"/>
          <a:ext cx="1055623" cy="527811"/>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latin typeface="Verdana" panose="020B0604030504040204" pitchFamily="34" charset="0"/>
              <a:ea typeface="Verdana" panose="020B0604030504040204" pitchFamily="34" charset="0"/>
              <a:cs typeface="Verdana" panose="020B0604030504040204" pitchFamily="34" charset="0"/>
            </a:rPr>
            <a:t>Assessing effectiveness and making refinements</a:t>
          </a:r>
        </a:p>
      </dsp:txBody>
      <dsp:txXfrm>
        <a:off x="468437" y="678927"/>
        <a:ext cx="1004091" cy="47627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65857-F82E-4D1F-9A21-E1156C57B72C}">
      <dsp:nvSpPr>
        <dsp:cNvPr id="0" name=""/>
        <dsp:cNvSpPr/>
      </dsp:nvSpPr>
      <dsp:spPr>
        <a:xfrm>
          <a:off x="2155507" y="2277603"/>
          <a:ext cx="1784985" cy="1784985"/>
        </a:xfrm>
        <a:prstGeom prst="ellipse">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Behavior</a:t>
          </a:r>
        </a:p>
      </dsp:txBody>
      <dsp:txXfrm>
        <a:off x="2416912" y="2539008"/>
        <a:ext cx="1262175" cy="1262175"/>
      </dsp:txXfrm>
    </dsp:sp>
    <dsp:sp modelId="{6507D94A-969A-472F-A76F-81D3F225CE7F}">
      <dsp:nvSpPr>
        <dsp:cNvPr id="0" name=""/>
        <dsp:cNvSpPr/>
      </dsp:nvSpPr>
      <dsp:spPr>
        <a:xfrm rot="12900000">
          <a:off x="871449" y="1920360"/>
          <a:ext cx="1510013" cy="5087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E5B022-97F9-49DA-AE39-BAD9011A8B31}">
      <dsp:nvSpPr>
        <dsp:cNvPr id="0" name=""/>
        <dsp:cNvSpPr/>
      </dsp:nvSpPr>
      <dsp:spPr>
        <a:xfrm>
          <a:off x="160123" y="1063372"/>
          <a:ext cx="1695735" cy="1356588"/>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Predisposing Factors</a:t>
          </a:r>
        </a:p>
      </dsp:txBody>
      <dsp:txXfrm>
        <a:off x="199856" y="1103105"/>
        <a:ext cx="1616269" cy="1277122"/>
      </dsp:txXfrm>
    </dsp:sp>
    <dsp:sp modelId="{4339D70B-B7AE-482A-8C33-9B14337C4396}">
      <dsp:nvSpPr>
        <dsp:cNvPr id="0" name=""/>
        <dsp:cNvSpPr/>
      </dsp:nvSpPr>
      <dsp:spPr>
        <a:xfrm rot="16200000">
          <a:off x="2292993" y="1180352"/>
          <a:ext cx="1510013" cy="5087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CE7E34-B932-4E10-A4F2-3CCF225CFBE2}">
      <dsp:nvSpPr>
        <dsp:cNvPr id="0" name=""/>
        <dsp:cNvSpPr/>
      </dsp:nvSpPr>
      <dsp:spPr>
        <a:xfrm>
          <a:off x="2200132" y="1411"/>
          <a:ext cx="1695735" cy="1356588"/>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Enabling Factors</a:t>
          </a:r>
        </a:p>
      </dsp:txBody>
      <dsp:txXfrm>
        <a:off x="2239865" y="41144"/>
        <a:ext cx="1616269" cy="1277122"/>
      </dsp:txXfrm>
    </dsp:sp>
    <dsp:sp modelId="{8D7320A1-7EB8-4EBC-B05E-05206B570556}">
      <dsp:nvSpPr>
        <dsp:cNvPr id="0" name=""/>
        <dsp:cNvSpPr/>
      </dsp:nvSpPr>
      <dsp:spPr>
        <a:xfrm rot="19500000">
          <a:off x="3714536" y="1920360"/>
          <a:ext cx="1510013" cy="5087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3CE643-212F-4DFA-AAC2-17D24A9AA539}">
      <dsp:nvSpPr>
        <dsp:cNvPr id="0" name=""/>
        <dsp:cNvSpPr/>
      </dsp:nvSpPr>
      <dsp:spPr>
        <a:xfrm>
          <a:off x="4240140" y="1063372"/>
          <a:ext cx="1695735" cy="1356588"/>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Reinforcing Factors</a:t>
          </a:r>
        </a:p>
      </dsp:txBody>
      <dsp:txXfrm>
        <a:off x="4279873" y="1103105"/>
        <a:ext cx="1616269" cy="12771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5A823-0FA5-4F2A-B1D4-7AC056535E18}">
      <dsp:nvSpPr>
        <dsp:cNvPr id="0" name=""/>
        <dsp:cNvSpPr/>
      </dsp:nvSpPr>
      <dsp:spPr>
        <a:xfrm>
          <a:off x="4207" y="348403"/>
          <a:ext cx="2448981" cy="979592"/>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Verdana" panose="020B0604030504040204" pitchFamily="34" charset="0"/>
              <a:ea typeface="Verdana" panose="020B0604030504040204" pitchFamily="34" charset="0"/>
              <a:cs typeface="Verdana" panose="020B0604030504040204" pitchFamily="34" charset="0"/>
            </a:rPr>
            <a:t>Assess Quality of Life and Community Assets</a:t>
          </a:r>
        </a:p>
      </dsp:txBody>
      <dsp:txXfrm>
        <a:off x="494003" y="348403"/>
        <a:ext cx="1469389" cy="979592"/>
      </dsp:txXfrm>
    </dsp:sp>
    <dsp:sp modelId="{EAA01B31-2A84-44FF-8A30-E8DE31A24C5E}">
      <dsp:nvSpPr>
        <dsp:cNvPr id="0" name=""/>
        <dsp:cNvSpPr/>
      </dsp:nvSpPr>
      <dsp:spPr>
        <a:xfrm>
          <a:off x="2208290" y="348403"/>
          <a:ext cx="2448981" cy="979592"/>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Assess Health Issue</a:t>
          </a:r>
        </a:p>
      </dsp:txBody>
      <dsp:txXfrm>
        <a:off x="2698086" y="348403"/>
        <a:ext cx="1469389" cy="979592"/>
      </dsp:txXfrm>
    </dsp:sp>
    <dsp:sp modelId="{EF890D4F-69AD-4494-8E26-222ACACFDC62}">
      <dsp:nvSpPr>
        <dsp:cNvPr id="0" name=""/>
        <dsp:cNvSpPr/>
      </dsp:nvSpPr>
      <dsp:spPr>
        <a:xfrm>
          <a:off x="4412374" y="348403"/>
          <a:ext cx="2448981" cy="979592"/>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Assess Behavioral and Environmental Risk Factors</a:t>
          </a:r>
        </a:p>
      </dsp:txBody>
      <dsp:txXfrm>
        <a:off x="4902170" y="348403"/>
        <a:ext cx="1469389" cy="979592"/>
      </dsp:txXfrm>
    </dsp:sp>
    <dsp:sp modelId="{AE5A2808-3427-4ED3-A894-55FF771DCD09}">
      <dsp:nvSpPr>
        <dsp:cNvPr id="0" name=""/>
        <dsp:cNvSpPr/>
      </dsp:nvSpPr>
      <dsp:spPr>
        <a:xfrm>
          <a:off x="6616458" y="348403"/>
          <a:ext cx="2448981" cy="979592"/>
        </a:xfrm>
        <a:prstGeom prst="chevron">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Assess Determinants of Behavior</a:t>
          </a:r>
        </a:p>
      </dsp:txBody>
      <dsp:txXfrm>
        <a:off x="7106254" y="348403"/>
        <a:ext cx="1469389" cy="97959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EE5D4-CEB5-4E25-9E72-1AE959D535B6}">
      <dsp:nvSpPr>
        <dsp:cNvPr id="0" name=""/>
        <dsp:cNvSpPr/>
      </dsp:nvSpPr>
      <dsp:spPr>
        <a:xfrm>
          <a:off x="7300" y="0"/>
          <a:ext cx="2181894" cy="83820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Inputs</a:t>
          </a:r>
        </a:p>
      </dsp:txBody>
      <dsp:txXfrm>
        <a:off x="31850" y="24550"/>
        <a:ext cx="2132794" cy="789100"/>
      </dsp:txXfrm>
    </dsp:sp>
    <dsp:sp modelId="{04B2E0EA-1887-4C1E-B3F3-60E6C5A94C07}">
      <dsp:nvSpPr>
        <dsp:cNvPr id="0" name=""/>
        <dsp:cNvSpPr/>
      </dsp:nvSpPr>
      <dsp:spPr>
        <a:xfrm>
          <a:off x="2407384" y="148545"/>
          <a:ext cx="462561" cy="541109"/>
        </a:xfrm>
        <a:prstGeom prst="rightArrow">
          <a:avLst>
            <a:gd name="adj1" fmla="val 60000"/>
            <a:gd name="adj2" fmla="val 50000"/>
          </a:avLst>
        </a:prstGeom>
        <a:solidFill>
          <a:srgbClr val="0096D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407384" y="256767"/>
        <a:ext cx="323793" cy="324665"/>
      </dsp:txXfrm>
    </dsp:sp>
    <dsp:sp modelId="{CA14012D-B16D-4B30-B4C3-AD489EA8262D}">
      <dsp:nvSpPr>
        <dsp:cNvPr id="0" name=""/>
        <dsp:cNvSpPr/>
      </dsp:nvSpPr>
      <dsp:spPr>
        <a:xfrm>
          <a:off x="3061952" y="0"/>
          <a:ext cx="2181894" cy="83820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Outputs</a:t>
          </a:r>
        </a:p>
      </dsp:txBody>
      <dsp:txXfrm>
        <a:off x="3086502" y="24550"/>
        <a:ext cx="2132794" cy="789100"/>
      </dsp:txXfrm>
    </dsp:sp>
    <dsp:sp modelId="{3B082071-835F-4BFE-85CC-39E521FFB112}">
      <dsp:nvSpPr>
        <dsp:cNvPr id="0" name=""/>
        <dsp:cNvSpPr/>
      </dsp:nvSpPr>
      <dsp:spPr>
        <a:xfrm>
          <a:off x="5462036" y="148545"/>
          <a:ext cx="462561" cy="541109"/>
        </a:xfrm>
        <a:prstGeom prst="rightArrow">
          <a:avLst>
            <a:gd name="adj1" fmla="val 60000"/>
            <a:gd name="adj2" fmla="val 50000"/>
          </a:avLst>
        </a:prstGeom>
        <a:solidFill>
          <a:srgbClr val="0096D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62036" y="256767"/>
        <a:ext cx="323793" cy="324665"/>
      </dsp:txXfrm>
    </dsp:sp>
    <dsp:sp modelId="{9111C174-F821-4D45-B23C-54B48033CC80}">
      <dsp:nvSpPr>
        <dsp:cNvPr id="0" name=""/>
        <dsp:cNvSpPr/>
      </dsp:nvSpPr>
      <dsp:spPr>
        <a:xfrm>
          <a:off x="6116605" y="0"/>
          <a:ext cx="2181894" cy="838200"/>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Outcomes – Impact</a:t>
          </a:r>
        </a:p>
      </dsp:txBody>
      <dsp:txXfrm>
        <a:off x="6141155" y="24550"/>
        <a:ext cx="2132794" cy="78910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FE061-24B8-4B76-A83A-1FE520A29D77}">
      <dsp:nvSpPr>
        <dsp:cNvPr id="0" name=""/>
        <dsp:cNvSpPr/>
      </dsp:nvSpPr>
      <dsp:spPr>
        <a:xfrm>
          <a:off x="102683" y="386"/>
          <a:ext cx="1319419" cy="608827"/>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Activities</a:t>
          </a:r>
        </a:p>
      </dsp:txBody>
      <dsp:txXfrm>
        <a:off x="102683" y="386"/>
        <a:ext cx="1319419" cy="608827"/>
      </dsp:txXfrm>
    </dsp:sp>
    <dsp:sp modelId="{56CF8A57-03EC-4D89-9D32-36C59BC06FC4}">
      <dsp:nvSpPr>
        <dsp:cNvPr id="0" name=""/>
        <dsp:cNvSpPr/>
      </dsp:nvSpPr>
      <dsp:spPr>
        <a:xfrm>
          <a:off x="1523574" y="12"/>
          <a:ext cx="1329830" cy="609575"/>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Participation</a:t>
          </a:r>
        </a:p>
      </dsp:txBody>
      <dsp:txXfrm>
        <a:off x="1523574" y="12"/>
        <a:ext cx="1329830" cy="60957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FE061-24B8-4B76-A83A-1FE520A29D77}">
      <dsp:nvSpPr>
        <dsp:cNvPr id="0" name=""/>
        <dsp:cNvSpPr/>
      </dsp:nvSpPr>
      <dsp:spPr>
        <a:xfrm>
          <a:off x="0" y="0"/>
          <a:ext cx="916154" cy="609598"/>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Short</a:t>
          </a:r>
        </a:p>
      </dsp:txBody>
      <dsp:txXfrm>
        <a:off x="0" y="0"/>
        <a:ext cx="916154" cy="609598"/>
      </dsp:txXfrm>
    </dsp:sp>
    <dsp:sp modelId="{56CF8A57-03EC-4D89-9D32-36C59BC06FC4}">
      <dsp:nvSpPr>
        <dsp:cNvPr id="0" name=""/>
        <dsp:cNvSpPr/>
      </dsp:nvSpPr>
      <dsp:spPr>
        <a:xfrm>
          <a:off x="1007770" y="0"/>
          <a:ext cx="916154" cy="609598"/>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Medium</a:t>
          </a:r>
        </a:p>
      </dsp:txBody>
      <dsp:txXfrm>
        <a:off x="1007770" y="0"/>
        <a:ext cx="916154" cy="609598"/>
      </dsp:txXfrm>
    </dsp:sp>
    <dsp:sp modelId="{28A2267F-86C3-4CB9-A1D0-B67446B1BDC6}">
      <dsp:nvSpPr>
        <dsp:cNvPr id="0" name=""/>
        <dsp:cNvSpPr/>
      </dsp:nvSpPr>
      <dsp:spPr>
        <a:xfrm>
          <a:off x="2015540" y="0"/>
          <a:ext cx="916154" cy="609598"/>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Long</a:t>
          </a:r>
        </a:p>
      </dsp:txBody>
      <dsp:txXfrm>
        <a:off x="2015540" y="0"/>
        <a:ext cx="916154" cy="60959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EE5D4-CEB5-4E25-9E72-1AE959D535B6}">
      <dsp:nvSpPr>
        <dsp:cNvPr id="0" name=""/>
        <dsp:cNvSpPr/>
      </dsp:nvSpPr>
      <dsp:spPr>
        <a:xfrm>
          <a:off x="389945" y="0"/>
          <a:ext cx="757926" cy="838200"/>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4065"/>
              </a:solidFill>
              <a:latin typeface="Verdana" panose="020B0604030504040204" pitchFamily="34" charset="0"/>
              <a:ea typeface="Verdana" panose="020B0604030504040204" pitchFamily="34" charset="0"/>
              <a:cs typeface="Verdana" panose="020B0604030504040204" pitchFamily="34" charset="0"/>
            </a:rPr>
            <a:t>IF</a:t>
          </a:r>
        </a:p>
      </dsp:txBody>
      <dsp:txXfrm>
        <a:off x="412144" y="22199"/>
        <a:ext cx="713528" cy="793802"/>
      </dsp:txXfrm>
    </dsp:sp>
    <dsp:sp modelId="{04B2E0EA-1887-4C1E-B3F3-60E6C5A94C07}">
      <dsp:nvSpPr>
        <dsp:cNvPr id="0" name=""/>
        <dsp:cNvSpPr/>
      </dsp:nvSpPr>
      <dsp:spPr>
        <a:xfrm>
          <a:off x="1215366" y="228598"/>
          <a:ext cx="2066818" cy="381003"/>
        </a:xfrm>
        <a:prstGeom prst="rightArrow">
          <a:avLst>
            <a:gd name="adj1" fmla="val 60000"/>
            <a:gd name="adj2" fmla="val 50000"/>
          </a:avLst>
        </a:prstGeom>
        <a:noFill/>
        <a:ln w="38100">
          <a:solidFill>
            <a:srgbClr val="004065"/>
          </a:solidFill>
          <a:prstDash val="sysDash"/>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Verdana" panose="020B0604030504040204" pitchFamily="34" charset="0"/>
            <a:ea typeface="Verdana" panose="020B0604030504040204" pitchFamily="34" charset="0"/>
            <a:cs typeface="Verdana" panose="020B0604030504040204" pitchFamily="34" charset="0"/>
          </a:endParaRPr>
        </a:p>
      </dsp:txBody>
      <dsp:txXfrm>
        <a:off x="1215366" y="304799"/>
        <a:ext cx="1952517" cy="228601"/>
      </dsp:txXfrm>
    </dsp:sp>
    <dsp:sp modelId="{CA14012D-B16D-4B30-B4C3-AD489EA8262D}">
      <dsp:nvSpPr>
        <dsp:cNvPr id="0" name=""/>
        <dsp:cNvSpPr/>
      </dsp:nvSpPr>
      <dsp:spPr>
        <a:xfrm>
          <a:off x="3285550" y="-155858"/>
          <a:ext cx="1483628" cy="1149917"/>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4065"/>
              </a:solidFill>
              <a:latin typeface="Verdana" panose="020B0604030504040204" pitchFamily="34" charset="0"/>
              <a:ea typeface="Verdana" panose="020B0604030504040204" pitchFamily="34" charset="0"/>
              <a:cs typeface="Verdana" panose="020B0604030504040204" pitchFamily="34" charset="0"/>
            </a:rPr>
            <a:t>THEN</a:t>
          </a:r>
        </a:p>
      </dsp:txBody>
      <dsp:txXfrm>
        <a:off x="3319230" y="-122178"/>
        <a:ext cx="1416268" cy="108255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EE5D4-CEB5-4E25-9E72-1AE959D535B6}">
      <dsp:nvSpPr>
        <dsp:cNvPr id="0" name=""/>
        <dsp:cNvSpPr/>
      </dsp:nvSpPr>
      <dsp:spPr>
        <a:xfrm>
          <a:off x="444568" y="0"/>
          <a:ext cx="815345" cy="838200"/>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4065"/>
              </a:solidFill>
              <a:latin typeface="Verdana" panose="020B0604030504040204" pitchFamily="34" charset="0"/>
              <a:ea typeface="Verdana" panose="020B0604030504040204" pitchFamily="34" charset="0"/>
              <a:cs typeface="Verdana" panose="020B0604030504040204" pitchFamily="34" charset="0"/>
            </a:rPr>
            <a:t>IF</a:t>
          </a:r>
        </a:p>
      </dsp:txBody>
      <dsp:txXfrm>
        <a:off x="468449" y="23881"/>
        <a:ext cx="767583" cy="790438"/>
      </dsp:txXfrm>
    </dsp:sp>
    <dsp:sp modelId="{04B2E0EA-1887-4C1E-B3F3-60E6C5A94C07}">
      <dsp:nvSpPr>
        <dsp:cNvPr id="0" name=""/>
        <dsp:cNvSpPr/>
      </dsp:nvSpPr>
      <dsp:spPr>
        <a:xfrm>
          <a:off x="1332521" y="228598"/>
          <a:ext cx="2223396" cy="381003"/>
        </a:xfrm>
        <a:prstGeom prst="rightArrow">
          <a:avLst>
            <a:gd name="adj1" fmla="val 60000"/>
            <a:gd name="adj2" fmla="val 50000"/>
          </a:avLst>
        </a:prstGeom>
        <a:noFill/>
        <a:ln w="38100">
          <a:solidFill>
            <a:srgbClr val="004065"/>
          </a:solidFill>
          <a:prstDash val="sysDash"/>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Verdana" panose="020B0604030504040204" pitchFamily="34" charset="0"/>
            <a:ea typeface="Verdana" panose="020B0604030504040204" pitchFamily="34" charset="0"/>
            <a:cs typeface="Verdana" panose="020B0604030504040204" pitchFamily="34" charset="0"/>
          </a:endParaRPr>
        </a:p>
      </dsp:txBody>
      <dsp:txXfrm>
        <a:off x="1332521" y="304799"/>
        <a:ext cx="2109095" cy="228601"/>
      </dsp:txXfrm>
    </dsp:sp>
    <dsp:sp modelId="{CA14012D-B16D-4B30-B4C3-AD489EA8262D}">
      <dsp:nvSpPr>
        <dsp:cNvPr id="0" name=""/>
        <dsp:cNvSpPr/>
      </dsp:nvSpPr>
      <dsp:spPr>
        <a:xfrm>
          <a:off x="3559536" y="74120"/>
          <a:ext cx="1545862" cy="689958"/>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4065"/>
              </a:solidFill>
              <a:latin typeface="Verdana" panose="020B0604030504040204" pitchFamily="34" charset="0"/>
              <a:ea typeface="Verdana" panose="020B0604030504040204" pitchFamily="34" charset="0"/>
              <a:cs typeface="Verdana" panose="020B0604030504040204" pitchFamily="34" charset="0"/>
            </a:rPr>
            <a:t>THEN</a:t>
          </a:r>
        </a:p>
      </dsp:txBody>
      <dsp:txXfrm>
        <a:off x="3579744" y="94328"/>
        <a:ext cx="1505446" cy="64954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200A3-8A50-4C50-AE79-A31DBEBD63C9}">
      <dsp:nvSpPr>
        <dsp:cNvPr id="0" name=""/>
        <dsp:cNvSpPr/>
      </dsp:nvSpPr>
      <dsp:spPr>
        <a:xfrm>
          <a:off x="-5427711" y="-831103"/>
          <a:ext cx="6462806" cy="6462806"/>
        </a:xfrm>
        <a:prstGeom prst="blockArc">
          <a:avLst>
            <a:gd name="adj1" fmla="val 18900000"/>
            <a:gd name="adj2" fmla="val 2700000"/>
            <a:gd name="adj3" fmla="val 334"/>
          </a:avLst>
        </a:prstGeom>
        <a:noFill/>
        <a:ln w="25400" cap="flat" cmpd="sng" algn="ctr">
          <a:solidFill>
            <a:srgbClr val="004065"/>
          </a:solidFill>
          <a:prstDash val="solid"/>
        </a:ln>
        <a:effectLst/>
      </dsp:spPr>
      <dsp:style>
        <a:lnRef idx="2">
          <a:scrgbClr r="0" g="0" b="0"/>
        </a:lnRef>
        <a:fillRef idx="0">
          <a:scrgbClr r="0" g="0" b="0"/>
        </a:fillRef>
        <a:effectRef idx="0">
          <a:scrgbClr r="0" g="0" b="0"/>
        </a:effectRef>
        <a:fontRef idx="minor"/>
      </dsp:style>
    </dsp:sp>
    <dsp:sp modelId="{6A6627D7-6980-48E3-A538-9F9DAC1150A4}">
      <dsp:nvSpPr>
        <dsp:cNvPr id="0" name=""/>
        <dsp:cNvSpPr/>
      </dsp:nvSpPr>
      <dsp:spPr>
        <a:xfrm>
          <a:off x="541895" y="369070"/>
          <a:ext cx="6554083" cy="738524"/>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n-lt"/>
            </a:rPr>
            <a:t>Determine which audience segments have the biggest needs</a:t>
          </a:r>
        </a:p>
      </dsp:txBody>
      <dsp:txXfrm>
        <a:off x="541895" y="369070"/>
        <a:ext cx="6554083" cy="738524"/>
      </dsp:txXfrm>
    </dsp:sp>
    <dsp:sp modelId="{A224FC23-0868-4232-8BD8-31E48CC1E331}">
      <dsp:nvSpPr>
        <dsp:cNvPr id="0" name=""/>
        <dsp:cNvSpPr/>
      </dsp:nvSpPr>
      <dsp:spPr>
        <a:xfrm>
          <a:off x="80318" y="276754"/>
          <a:ext cx="923155" cy="923155"/>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2E1C5111-DB25-4870-8592-C0DE71607D5E}">
      <dsp:nvSpPr>
        <dsp:cNvPr id="0" name=""/>
        <dsp:cNvSpPr/>
      </dsp:nvSpPr>
      <dsp:spPr>
        <a:xfrm>
          <a:off x="965308" y="1477048"/>
          <a:ext cx="6130671" cy="738524"/>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n-lt"/>
            </a:rPr>
            <a:t>Consider if this audience is persuadable</a:t>
          </a:r>
        </a:p>
      </dsp:txBody>
      <dsp:txXfrm>
        <a:off x="965308" y="1477048"/>
        <a:ext cx="6130671" cy="738524"/>
      </dsp:txXfrm>
    </dsp:sp>
    <dsp:sp modelId="{78F151D1-C31E-42C2-9AA4-113F2F68FF99}">
      <dsp:nvSpPr>
        <dsp:cNvPr id="0" name=""/>
        <dsp:cNvSpPr/>
      </dsp:nvSpPr>
      <dsp:spPr>
        <a:xfrm>
          <a:off x="503730" y="1384733"/>
          <a:ext cx="923155" cy="923155"/>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98990D72-578D-41AE-AAEE-9CE29789D26C}">
      <dsp:nvSpPr>
        <dsp:cNvPr id="0" name=""/>
        <dsp:cNvSpPr/>
      </dsp:nvSpPr>
      <dsp:spPr>
        <a:xfrm>
          <a:off x="965308" y="2585027"/>
          <a:ext cx="6130671" cy="738524"/>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n-lt"/>
            </a:rPr>
            <a:t>Decide which segment of the audience has the most influence and impact</a:t>
          </a:r>
        </a:p>
      </dsp:txBody>
      <dsp:txXfrm>
        <a:off x="965308" y="2585027"/>
        <a:ext cx="6130671" cy="738524"/>
      </dsp:txXfrm>
    </dsp:sp>
    <dsp:sp modelId="{C3D65DB9-D660-41D3-AB5C-A39897C1D68F}">
      <dsp:nvSpPr>
        <dsp:cNvPr id="0" name=""/>
        <dsp:cNvSpPr/>
      </dsp:nvSpPr>
      <dsp:spPr>
        <a:xfrm>
          <a:off x="503730" y="2492711"/>
          <a:ext cx="923155" cy="923155"/>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6BD4F396-B461-4013-9E98-24611D48D867}">
      <dsp:nvSpPr>
        <dsp:cNvPr id="0" name=""/>
        <dsp:cNvSpPr/>
      </dsp:nvSpPr>
      <dsp:spPr>
        <a:xfrm>
          <a:off x="541895" y="3693005"/>
          <a:ext cx="6554083" cy="738524"/>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n-lt"/>
            </a:rPr>
            <a:t>Ask if it is realistic to reach this intended audience</a:t>
          </a:r>
        </a:p>
      </dsp:txBody>
      <dsp:txXfrm>
        <a:off x="541895" y="3693005"/>
        <a:ext cx="6554083" cy="738524"/>
      </dsp:txXfrm>
    </dsp:sp>
    <dsp:sp modelId="{D0843930-AC33-4150-B88D-90E959078513}">
      <dsp:nvSpPr>
        <dsp:cNvPr id="0" name=""/>
        <dsp:cNvSpPr/>
      </dsp:nvSpPr>
      <dsp:spPr>
        <a:xfrm>
          <a:off x="80318" y="3600690"/>
          <a:ext cx="923155" cy="923155"/>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4390E-271B-4400-ADEE-B956FDF3D021}">
      <dsp:nvSpPr>
        <dsp:cNvPr id="0" name=""/>
        <dsp:cNvSpPr/>
      </dsp:nvSpPr>
      <dsp:spPr>
        <a:xfrm>
          <a:off x="2357" y="11"/>
          <a:ext cx="3161109" cy="2269926"/>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n-lt"/>
            </a:rPr>
            <a:t>What is the key message you want to convey to your audience?</a:t>
          </a:r>
        </a:p>
      </dsp:txBody>
      <dsp:txXfrm>
        <a:off x="68841" y="66495"/>
        <a:ext cx="3028141" cy="2136958"/>
      </dsp:txXfrm>
    </dsp:sp>
    <dsp:sp modelId="{01ACED21-DF12-4E75-9F52-DF72D81362FC}">
      <dsp:nvSpPr>
        <dsp:cNvPr id="0" name=""/>
        <dsp:cNvSpPr/>
      </dsp:nvSpPr>
      <dsp:spPr>
        <a:xfrm>
          <a:off x="2357" y="2454461"/>
          <a:ext cx="3161109" cy="2269926"/>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n-lt"/>
            </a:rPr>
            <a:t>Two to three key messages</a:t>
          </a:r>
        </a:p>
      </dsp:txBody>
      <dsp:txXfrm>
        <a:off x="68841" y="2520945"/>
        <a:ext cx="3028141" cy="2136958"/>
      </dsp:txXfrm>
    </dsp:sp>
    <dsp:sp modelId="{9396B839-E269-4D03-93A6-D5CA4D77C648}">
      <dsp:nvSpPr>
        <dsp:cNvPr id="0" name=""/>
        <dsp:cNvSpPr/>
      </dsp:nvSpPr>
      <dsp:spPr>
        <a:xfrm>
          <a:off x="3694533" y="11"/>
          <a:ext cx="3161109" cy="2269926"/>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n-lt"/>
            </a:rPr>
            <a:t>What do you want your audience to take away from your campaign? </a:t>
          </a:r>
        </a:p>
      </dsp:txBody>
      <dsp:txXfrm>
        <a:off x="3761017" y="66495"/>
        <a:ext cx="3028141" cy="2136958"/>
      </dsp:txXfrm>
    </dsp:sp>
    <dsp:sp modelId="{E2072691-EAD6-4D47-A5C9-BB2775D7044D}">
      <dsp:nvSpPr>
        <dsp:cNvPr id="0" name=""/>
        <dsp:cNvSpPr/>
      </dsp:nvSpPr>
      <dsp:spPr>
        <a:xfrm>
          <a:off x="3694533" y="2454461"/>
          <a:ext cx="3161109" cy="2269926"/>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n-lt"/>
            </a:rPr>
            <a:t>“If-then” statements</a:t>
          </a:r>
        </a:p>
      </dsp:txBody>
      <dsp:txXfrm>
        <a:off x="3761017" y="2520945"/>
        <a:ext cx="3028141" cy="213695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1FD6F-2D4D-4EA2-94CD-C4BC7F338817}">
      <dsp:nvSpPr>
        <dsp:cNvPr id="0" name=""/>
        <dsp:cNvSpPr/>
      </dsp:nvSpPr>
      <dsp:spPr>
        <a:xfrm>
          <a:off x="3230879" y="0"/>
          <a:ext cx="4846320" cy="3429000"/>
        </a:xfrm>
        <a:prstGeom prst="rightArrow">
          <a:avLst>
            <a:gd name="adj1" fmla="val 75000"/>
            <a:gd name="adj2" fmla="val 50000"/>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latin typeface="+mn-lt"/>
              <a:ea typeface="+mn-ea"/>
              <a:cs typeface="+mn-cs"/>
            </a:rPr>
            <a:t>Screening can reduce your risk of dying from colorectal cancer by up to 70%. There are several screening options available. Talk to your doctor about getting screened.</a:t>
          </a:r>
          <a:endParaRPr lang="en-US" sz="1600" kern="1200" dirty="0">
            <a:solidFill>
              <a:schemeClr val="bg1"/>
            </a:solidFill>
            <a:latin typeface="+mn-lt"/>
          </a:endParaRPr>
        </a:p>
        <a:p>
          <a:pPr marL="171450" lvl="1" indent="-171450" algn="l" defTabSz="711200">
            <a:lnSpc>
              <a:spcPct val="90000"/>
            </a:lnSpc>
            <a:spcBef>
              <a:spcPct val="0"/>
            </a:spcBef>
            <a:spcAft>
              <a:spcPct val="15000"/>
            </a:spcAft>
            <a:buChar char="•"/>
          </a:pPr>
          <a:endParaRPr lang="en-US" sz="1600" kern="1200" dirty="0">
            <a:solidFill>
              <a:schemeClr val="bg1"/>
            </a:solidFill>
            <a:latin typeface="+mn-lt"/>
          </a:endParaRPr>
        </a:p>
        <a:p>
          <a:pPr marL="171450" lvl="1" indent="-171450" algn="l" defTabSz="711200">
            <a:lnSpc>
              <a:spcPct val="90000"/>
            </a:lnSpc>
            <a:spcBef>
              <a:spcPct val="0"/>
            </a:spcBef>
            <a:spcAft>
              <a:spcPct val="15000"/>
            </a:spcAft>
            <a:buChar char="•"/>
          </a:pPr>
          <a:r>
            <a:rPr lang="en-US" sz="1600" kern="1200" dirty="0">
              <a:solidFill>
                <a:schemeClr val="bg1"/>
              </a:solidFill>
              <a:latin typeface="+mn-lt"/>
              <a:ea typeface="+mn-ea"/>
              <a:cs typeface="+mn-cs"/>
            </a:rPr>
            <a:t>Most health insurance plans cover colorectal cancer screening that can save your life. Call your doctor today.</a:t>
          </a:r>
        </a:p>
      </dsp:txBody>
      <dsp:txXfrm>
        <a:off x="3230879" y="428625"/>
        <a:ext cx="3560445" cy="2571750"/>
      </dsp:txXfrm>
    </dsp:sp>
    <dsp:sp modelId="{F59390B3-FC57-4BC0-934E-D9574E919239}">
      <dsp:nvSpPr>
        <dsp:cNvPr id="0" name=""/>
        <dsp:cNvSpPr/>
      </dsp:nvSpPr>
      <dsp:spPr>
        <a:xfrm>
          <a:off x="0" y="0"/>
          <a:ext cx="3230880" cy="3429000"/>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mn-lt"/>
              <a:ea typeface="+mn-ea"/>
              <a:cs typeface="+mn-cs"/>
            </a:rPr>
            <a:t>If you are age 60 or older and get colorectal cancer screening, then you can reduce your risk of dying from colorectal cancer by up to 70%</a:t>
          </a:r>
          <a:endParaRPr lang="en-US" sz="2400" kern="1200" dirty="0">
            <a:solidFill>
              <a:schemeClr val="bg1"/>
            </a:solidFill>
            <a:latin typeface="+mn-lt"/>
          </a:endParaRPr>
        </a:p>
      </dsp:txBody>
      <dsp:txXfrm>
        <a:off x="157719" y="157719"/>
        <a:ext cx="2915442" cy="3113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6DD22-67AF-411A-B6BF-0453DC6F122C}">
      <dsp:nvSpPr>
        <dsp:cNvPr id="0" name=""/>
        <dsp:cNvSpPr/>
      </dsp:nvSpPr>
      <dsp:spPr>
        <a:xfrm>
          <a:off x="0" y="2186"/>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3B0AF2-22C0-4115-9928-852E67326C5B}">
      <dsp:nvSpPr>
        <dsp:cNvPr id="0" name=""/>
        <dsp:cNvSpPr/>
      </dsp:nvSpPr>
      <dsp:spPr>
        <a:xfrm>
          <a:off x="0" y="2186"/>
          <a:ext cx="8229600" cy="745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Morbidity</a:t>
          </a:r>
        </a:p>
      </dsp:txBody>
      <dsp:txXfrm>
        <a:off x="0" y="2186"/>
        <a:ext cx="8229600" cy="745538"/>
      </dsp:txXfrm>
    </dsp:sp>
    <dsp:sp modelId="{2329496F-40D8-4DF8-9482-499B9D7D52BD}">
      <dsp:nvSpPr>
        <dsp:cNvPr id="0" name=""/>
        <dsp:cNvSpPr/>
      </dsp:nvSpPr>
      <dsp:spPr>
        <a:xfrm>
          <a:off x="0" y="747724"/>
          <a:ext cx="8229600" cy="0"/>
        </a:xfrm>
        <a:prstGeom prst="line">
          <a:avLst/>
        </a:prstGeom>
        <a:solidFill>
          <a:schemeClr val="accen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7ABD26A2-0D0C-4DF5-BA3E-3847F5C2E07D}">
      <dsp:nvSpPr>
        <dsp:cNvPr id="0" name=""/>
        <dsp:cNvSpPr/>
      </dsp:nvSpPr>
      <dsp:spPr>
        <a:xfrm>
          <a:off x="0" y="747724"/>
          <a:ext cx="8229600" cy="745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Mortality</a:t>
          </a:r>
        </a:p>
      </dsp:txBody>
      <dsp:txXfrm>
        <a:off x="0" y="747724"/>
        <a:ext cx="8229600" cy="745538"/>
      </dsp:txXfrm>
    </dsp:sp>
    <dsp:sp modelId="{7298B50B-8440-479C-A167-0096F0061A4F}">
      <dsp:nvSpPr>
        <dsp:cNvPr id="0" name=""/>
        <dsp:cNvSpPr/>
      </dsp:nvSpPr>
      <dsp:spPr>
        <a:xfrm>
          <a:off x="0" y="1493263"/>
          <a:ext cx="8229600" cy="0"/>
        </a:xfrm>
        <a:prstGeom prst="line">
          <a:avLst/>
        </a:prstGeom>
        <a:solidFill>
          <a:schemeClr val="accen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4869713F-33AC-4D04-9FE1-D7C4E0BD35A9}">
      <dsp:nvSpPr>
        <dsp:cNvPr id="0" name=""/>
        <dsp:cNvSpPr/>
      </dsp:nvSpPr>
      <dsp:spPr>
        <a:xfrm>
          <a:off x="0" y="1493263"/>
          <a:ext cx="8229600" cy="745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Severity of outcomes</a:t>
          </a:r>
        </a:p>
      </dsp:txBody>
      <dsp:txXfrm>
        <a:off x="0" y="1493263"/>
        <a:ext cx="8229600" cy="745538"/>
      </dsp:txXfrm>
    </dsp:sp>
    <dsp:sp modelId="{CE2E5CA8-B674-4168-AE60-0802C7E17534}">
      <dsp:nvSpPr>
        <dsp:cNvPr id="0" name=""/>
        <dsp:cNvSpPr/>
      </dsp:nvSpPr>
      <dsp:spPr>
        <a:xfrm>
          <a:off x="0" y="2238801"/>
          <a:ext cx="8229600" cy="0"/>
        </a:xfrm>
        <a:prstGeom prst="line">
          <a:avLst/>
        </a:prstGeom>
        <a:solidFill>
          <a:schemeClr val="accen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EB44DFA5-6ABC-4A78-8B36-CEDD4C04A033}">
      <dsp:nvSpPr>
        <dsp:cNvPr id="0" name=""/>
        <dsp:cNvSpPr/>
      </dsp:nvSpPr>
      <dsp:spPr>
        <a:xfrm>
          <a:off x="0" y="2238801"/>
          <a:ext cx="8229600" cy="745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Populations affected </a:t>
          </a:r>
        </a:p>
      </dsp:txBody>
      <dsp:txXfrm>
        <a:off x="0" y="2238801"/>
        <a:ext cx="8229600" cy="745538"/>
      </dsp:txXfrm>
    </dsp:sp>
    <dsp:sp modelId="{1286A473-0D4D-412C-A3EE-F0F5D1B520A2}">
      <dsp:nvSpPr>
        <dsp:cNvPr id="0" name=""/>
        <dsp:cNvSpPr/>
      </dsp:nvSpPr>
      <dsp:spPr>
        <a:xfrm>
          <a:off x="0" y="2984339"/>
          <a:ext cx="8229600" cy="0"/>
        </a:xfrm>
        <a:prstGeom prst="line">
          <a:avLst/>
        </a:prstGeom>
        <a:solidFill>
          <a:schemeClr val="accen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9682AD31-FA6B-4EA8-9F58-B463086A974F}">
      <dsp:nvSpPr>
        <dsp:cNvPr id="0" name=""/>
        <dsp:cNvSpPr/>
      </dsp:nvSpPr>
      <dsp:spPr>
        <a:xfrm>
          <a:off x="0" y="2984339"/>
          <a:ext cx="8229600" cy="745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Prevalence rates among sub-groups</a:t>
          </a:r>
        </a:p>
      </dsp:txBody>
      <dsp:txXfrm>
        <a:off x="0" y="2984339"/>
        <a:ext cx="8229600" cy="745538"/>
      </dsp:txXfrm>
    </dsp:sp>
    <dsp:sp modelId="{5A658D52-AB38-420A-AB48-42BC8B15AC37}">
      <dsp:nvSpPr>
        <dsp:cNvPr id="0" name=""/>
        <dsp:cNvSpPr/>
      </dsp:nvSpPr>
      <dsp:spPr>
        <a:xfrm>
          <a:off x="0" y="3729878"/>
          <a:ext cx="8229600" cy="0"/>
        </a:xfrm>
        <a:prstGeom prst="line">
          <a:avLst/>
        </a:prstGeom>
        <a:solidFill>
          <a:schemeClr val="accen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AD60E69C-D55B-4028-9B80-6AA6E93342FC}">
      <dsp:nvSpPr>
        <dsp:cNvPr id="0" name=""/>
        <dsp:cNvSpPr/>
      </dsp:nvSpPr>
      <dsp:spPr>
        <a:xfrm>
          <a:off x="0" y="3729878"/>
          <a:ext cx="8229600" cy="745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kern="1200" dirty="0">
              <a:solidFill>
                <a:srgbClr val="004065"/>
              </a:solidFill>
              <a:latin typeface="Verdana" panose="020B0604030504040204" pitchFamily="34" charset="0"/>
              <a:ea typeface="Verdana" panose="020B0604030504040204" pitchFamily="34" charset="0"/>
              <a:cs typeface="Verdana" panose="020B0604030504040204" pitchFamily="34" charset="0"/>
            </a:rPr>
            <a:t>Risk and protective factors</a:t>
          </a:r>
        </a:p>
      </dsp:txBody>
      <dsp:txXfrm>
        <a:off x="0" y="3729878"/>
        <a:ext cx="8229600" cy="74553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D6B89-D3AD-48D7-8324-5A59C4830FEC}">
      <dsp:nvSpPr>
        <dsp:cNvPr id="0" name=""/>
        <dsp:cNvSpPr/>
      </dsp:nvSpPr>
      <dsp:spPr>
        <a:xfrm>
          <a:off x="1309" y="406727"/>
          <a:ext cx="2792908" cy="1675745"/>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n-lt"/>
            </a:rPr>
            <a:t>Perception of norm</a:t>
          </a:r>
        </a:p>
      </dsp:txBody>
      <dsp:txXfrm>
        <a:off x="50390" y="455808"/>
        <a:ext cx="2694746" cy="1577583"/>
      </dsp:txXfrm>
    </dsp:sp>
    <dsp:sp modelId="{6AC622BC-469A-456F-A294-6F4AD44CA5D7}">
      <dsp:nvSpPr>
        <dsp:cNvPr id="0" name=""/>
        <dsp:cNvSpPr/>
      </dsp:nvSpPr>
      <dsp:spPr>
        <a:xfrm>
          <a:off x="3073509" y="898279"/>
          <a:ext cx="592096" cy="692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073509" y="1036807"/>
        <a:ext cx="414467" cy="415585"/>
      </dsp:txXfrm>
    </dsp:sp>
    <dsp:sp modelId="{3CFC160B-841B-4E78-884E-26E81CEC6F77}">
      <dsp:nvSpPr>
        <dsp:cNvPr id="0" name=""/>
        <dsp:cNvSpPr/>
      </dsp:nvSpPr>
      <dsp:spPr>
        <a:xfrm>
          <a:off x="3911381" y="406727"/>
          <a:ext cx="2792908" cy="1675745"/>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n-lt"/>
            </a:rPr>
            <a:t>Behavior</a:t>
          </a:r>
        </a:p>
      </dsp:txBody>
      <dsp:txXfrm>
        <a:off x="3960462" y="455808"/>
        <a:ext cx="2694746" cy="157758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D8858-FB56-4B26-BC6A-B3749F4EEFF1}">
      <dsp:nvSpPr>
        <dsp:cNvPr id="0" name=""/>
        <dsp:cNvSpPr/>
      </dsp:nvSpPr>
      <dsp:spPr>
        <a:xfrm>
          <a:off x="2418" y="457201"/>
          <a:ext cx="2846337" cy="1168777"/>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n-lt"/>
            </a:rPr>
            <a:t>Loss Frame Messaging</a:t>
          </a:r>
        </a:p>
      </dsp:txBody>
      <dsp:txXfrm>
        <a:off x="36650" y="491433"/>
        <a:ext cx="2777873" cy="1100313"/>
      </dsp:txXfrm>
    </dsp:sp>
    <dsp:sp modelId="{57463107-8481-4A9D-A67F-E5BC60F1C8A8}">
      <dsp:nvSpPr>
        <dsp:cNvPr id="0" name=""/>
        <dsp:cNvSpPr/>
      </dsp:nvSpPr>
      <dsp:spPr>
        <a:xfrm rot="5400000">
          <a:off x="1363323" y="1688242"/>
          <a:ext cx="124527" cy="12452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FBCDBC-C696-4DCD-AC37-F42A27017FDA}">
      <dsp:nvSpPr>
        <dsp:cNvPr id="0" name=""/>
        <dsp:cNvSpPr/>
      </dsp:nvSpPr>
      <dsp:spPr>
        <a:xfrm>
          <a:off x="2418" y="1875033"/>
          <a:ext cx="2846337" cy="1553965"/>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bg1"/>
              </a:solidFill>
              <a:latin typeface="+mn-lt"/>
            </a:rPr>
            <a:t>Emphasizes behavior    risk</a:t>
          </a:r>
        </a:p>
      </dsp:txBody>
      <dsp:txXfrm>
        <a:off x="47932" y="1920547"/>
        <a:ext cx="2755309" cy="1462937"/>
      </dsp:txXfrm>
    </dsp:sp>
    <dsp:sp modelId="{D5801D01-8FD7-4EB0-9823-E2F5AAC0326D}">
      <dsp:nvSpPr>
        <dsp:cNvPr id="0" name=""/>
        <dsp:cNvSpPr/>
      </dsp:nvSpPr>
      <dsp:spPr>
        <a:xfrm>
          <a:off x="3247243" y="457201"/>
          <a:ext cx="2846337" cy="1168777"/>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n-lt"/>
            </a:rPr>
            <a:t>Gain Frame Messaging</a:t>
          </a:r>
        </a:p>
      </dsp:txBody>
      <dsp:txXfrm>
        <a:off x="3281475" y="491433"/>
        <a:ext cx="2777873" cy="1100313"/>
      </dsp:txXfrm>
    </dsp:sp>
    <dsp:sp modelId="{AC5D3043-0DB1-4DC7-8CFD-FD6EA351934C}">
      <dsp:nvSpPr>
        <dsp:cNvPr id="0" name=""/>
        <dsp:cNvSpPr/>
      </dsp:nvSpPr>
      <dsp:spPr>
        <a:xfrm rot="5400000">
          <a:off x="4608148" y="1688242"/>
          <a:ext cx="124527" cy="12452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680193-F537-43C9-A2BC-19E1BFAB246E}">
      <dsp:nvSpPr>
        <dsp:cNvPr id="0" name=""/>
        <dsp:cNvSpPr/>
      </dsp:nvSpPr>
      <dsp:spPr>
        <a:xfrm>
          <a:off x="3247243" y="1875033"/>
          <a:ext cx="2846337" cy="1553965"/>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bg1"/>
              </a:solidFill>
              <a:latin typeface="+mn-lt"/>
            </a:rPr>
            <a:t>Emphasizes behavior benefits</a:t>
          </a:r>
        </a:p>
      </dsp:txBody>
      <dsp:txXfrm>
        <a:off x="3292757" y="1920547"/>
        <a:ext cx="2755309" cy="1462937"/>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8B5B9-ECF2-4D1F-9B8B-1098E83D92C3}">
      <dsp:nvSpPr>
        <dsp:cNvPr id="0" name=""/>
        <dsp:cNvSpPr/>
      </dsp:nvSpPr>
      <dsp:spPr>
        <a:xfrm>
          <a:off x="6105" y="714"/>
          <a:ext cx="3804716" cy="951179"/>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latin typeface="+mn-lt"/>
              <a:ea typeface="+mn-ea"/>
              <a:cs typeface="+mn-cs"/>
            </a:rPr>
            <a:t>Gain Frame Messaging</a:t>
          </a:r>
          <a:endParaRPr lang="en-US" sz="2900" kern="1200" dirty="0">
            <a:solidFill>
              <a:schemeClr val="bg1"/>
            </a:solidFill>
            <a:latin typeface="+mn-lt"/>
          </a:endParaRPr>
        </a:p>
      </dsp:txBody>
      <dsp:txXfrm>
        <a:off x="33964" y="28573"/>
        <a:ext cx="3748998" cy="895461"/>
      </dsp:txXfrm>
    </dsp:sp>
    <dsp:sp modelId="{94B1D6C8-5117-4F2B-AA0C-554D7C0711B7}">
      <dsp:nvSpPr>
        <dsp:cNvPr id="0" name=""/>
        <dsp:cNvSpPr/>
      </dsp:nvSpPr>
      <dsp:spPr>
        <a:xfrm rot="5400000">
          <a:off x="1825235" y="1035121"/>
          <a:ext cx="166456" cy="16645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4763D1-0969-4519-B8F6-1F06857DE6E9}">
      <dsp:nvSpPr>
        <dsp:cNvPr id="0" name=""/>
        <dsp:cNvSpPr/>
      </dsp:nvSpPr>
      <dsp:spPr>
        <a:xfrm>
          <a:off x="6105" y="1284806"/>
          <a:ext cx="3804716" cy="3057879"/>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mn-lt"/>
            </a:rPr>
            <a:t>Protect yourself</a:t>
          </a:r>
        </a:p>
        <a:p>
          <a:pPr marL="0" lvl="0" indent="0" algn="ctr" defTabSz="1066800">
            <a:lnSpc>
              <a:spcPct val="90000"/>
            </a:lnSpc>
            <a:spcBef>
              <a:spcPct val="0"/>
            </a:spcBef>
            <a:spcAft>
              <a:spcPct val="35000"/>
            </a:spcAft>
            <a:buNone/>
          </a:pPr>
          <a:r>
            <a:rPr lang="en-US" sz="2400" kern="1200" dirty="0">
              <a:solidFill>
                <a:schemeClr val="bg1"/>
              </a:solidFill>
              <a:latin typeface="+mn-lt"/>
            </a:rPr>
            <a:t>from the sun and you</a:t>
          </a:r>
        </a:p>
        <a:p>
          <a:pPr marL="0" lvl="0" indent="0" algn="ctr" defTabSz="1066800">
            <a:lnSpc>
              <a:spcPct val="90000"/>
            </a:lnSpc>
            <a:spcBef>
              <a:spcPct val="0"/>
            </a:spcBef>
            <a:spcAft>
              <a:spcPct val="35000"/>
            </a:spcAft>
            <a:buNone/>
          </a:pPr>
          <a:r>
            <a:rPr lang="en-US" sz="2400" kern="1200" dirty="0">
              <a:solidFill>
                <a:schemeClr val="bg1"/>
              </a:solidFill>
              <a:latin typeface="+mn-lt"/>
            </a:rPr>
            <a:t>will help yourself</a:t>
          </a:r>
        </a:p>
        <a:p>
          <a:pPr marL="0" lvl="0" indent="0" algn="ctr" defTabSz="1066800">
            <a:lnSpc>
              <a:spcPct val="90000"/>
            </a:lnSpc>
            <a:spcBef>
              <a:spcPct val="0"/>
            </a:spcBef>
            <a:spcAft>
              <a:spcPct val="35000"/>
            </a:spcAft>
            <a:buNone/>
          </a:pPr>
          <a:r>
            <a:rPr lang="en-US" sz="2400" kern="1200" dirty="0">
              <a:solidFill>
                <a:schemeClr val="bg1"/>
              </a:solidFill>
              <a:latin typeface="+mn-lt"/>
            </a:rPr>
            <a:t>stay healthy.</a:t>
          </a:r>
        </a:p>
      </dsp:txBody>
      <dsp:txXfrm>
        <a:off x="95667" y="1374368"/>
        <a:ext cx="3625592" cy="2878755"/>
      </dsp:txXfrm>
    </dsp:sp>
    <dsp:sp modelId="{1D80AF75-F7CF-4A40-810D-DD10930DCA18}">
      <dsp:nvSpPr>
        <dsp:cNvPr id="0" name=""/>
        <dsp:cNvSpPr/>
      </dsp:nvSpPr>
      <dsp:spPr>
        <a:xfrm>
          <a:off x="4343482" y="714"/>
          <a:ext cx="3804716" cy="951179"/>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latin typeface="+mn-lt"/>
              <a:ea typeface="+mn-ea"/>
              <a:cs typeface="+mn-cs"/>
            </a:rPr>
            <a:t>Loss Frame Messaging</a:t>
          </a:r>
          <a:endParaRPr lang="en-US" sz="2900" kern="1200" dirty="0">
            <a:solidFill>
              <a:schemeClr val="bg1"/>
            </a:solidFill>
            <a:latin typeface="+mn-lt"/>
          </a:endParaRPr>
        </a:p>
      </dsp:txBody>
      <dsp:txXfrm>
        <a:off x="4371341" y="28573"/>
        <a:ext cx="3748998" cy="895461"/>
      </dsp:txXfrm>
    </dsp:sp>
    <dsp:sp modelId="{462C3742-1A4C-415A-BF84-1A413AA87177}">
      <dsp:nvSpPr>
        <dsp:cNvPr id="0" name=""/>
        <dsp:cNvSpPr/>
      </dsp:nvSpPr>
      <dsp:spPr>
        <a:xfrm rot="5400000">
          <a:off x="6162612" y="1035121"/>
          <a:ext cx="166456" cy="16645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2A2F07-2A0B-4CA9-865B-B39CA9F14809}">
      <dsp:nvSpPr>
        <dsp:cNvPr id="0" name=""/>
        <dsp:cNvSpPr/>
      </dsp:nvSpPr>
      <dsp:spPr>
        <a:xfrm>
          <a:off x="4343482" y="1284806"/>
          <a:ext cx="3804716" cy="3057879"/>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mn-lt"/>
            </a:rPr>
            <a:t>Expose yourself to</a:t>
          </a:r>
        </a:p>
        <a:p>
          <a:pPr marL="0" lvl="0" indent="0" algn="ctr" defTabSz="1066800">
            <a:lnSpc>
              <a:spcPct val="90000"/>
            </a:lnSpc>
            <a:spcBef>
              <a:spcPct val="0"/>
            </a:spcBef>
            <a:spcAft>
              <a:spcPct val="35000"/>
            </a:spcAft>
            <a:buNone/>
          </a:pPr>
          <a:r>
            <a:rPr lang="en-US" sz="2400" kern="1200" dirty="0">
              <a:solidFill>
                <a:schemeClr val="bg1"/>
              </a:solidFill>
              <a:latin typeface="+mn-lt"/>
            </a:rPr>
            <a:t>the sun and you will</a:t>
          </a:r>
        </a:p>
        <a:p>
          <a:pPr marL="0" lvl="0" indent="0" algn="ctr" defTabSz="1066800">
            <a:lnSpc>
              <a:spcPct val="90000"/>
            </a:lnSpc>
            <a:spcBef>
              <a:spcPct val="0"/>
            </a:spcBef>
            <a:spcAft>
              <a:spcPct val="35000"/>
            </a:spcAft>
            <a:buNone/>
          </a:pPr>
          <a:r>
            <a:rPr lang="en-US" sz="2400" kern="1200" dirty="0">
              <a:solidFill>
                <a:schemeClr val="bg1"/>
              </a:solidFill>
              <a:latin typeface="+mn-lt"/>
            </a:rPr>
            <a:t>risk becoming sick.</a:t>
          </a:r>
        </a:p>
      </dsp:txBody>
      <dsp:txXfrm>
        <a:off x="4433044" y="1374368"/>
        <a:ext cx="3625592" cy="287875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D8858-FB56-4B26-BC6A-B3749F4EEFF1}">
      <dsp:nvSpPr>
        <dsp:cNvPr id="0" name=""/>
        <dsp:cNvSpPr/>
      </dsp:nvSpPr>
      <dsp:spPr>
        <a:xfrm>
          <a:off x="1281" y="88471"/>
          <a:ext cx="1809601" cy="914400"/>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Screening Loss Framed Message</a:t>
          </a:r>
        </a:p>
      </dsp:txBody>
      <dsp:txXfrm>
        <a:off x="28063" y="115253"/>
        <a:ext cx="1756037" cy="860836"/>
      </dsp:txXfrm>
    </dsp:sp>
    <dsp:sp modelId="{1512CA14-AFAF-4A2B-9526-EF70EB64E744}">
      <dsp:nvSpPr>
        <dsp:cNvPr id="0" name=""/>
        <dsp:cNvSpPr/>
      </dsp:nvSpPr>
      <dsp:spPr>
        <a:xfrm rot="5400000">
          <a:off x="819614" y="1136221"/>
          <a:ext cx="172934" cy="7917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813755-76F5-45DD-A63D-2040531A1E89}">
      <dsp:nvSpPr>
        <dsp:cNvPr id="0" name=""/>
        <dsp:cNvSpPr/>
      </dsp:nvSpPr>
      <dsp:spPr>
        <a:xfrm>
          <a:off x="1281" y="1348740"/>
          <a:ext cx="1809601" cy="1371600"/>
        </a:xfrm>
        <a:prstGeom prst="roundRect">
          <a:avLst>
            <a:gd name="adj" fmla="val 10000"/>
          </a:avLst>
        </a:prstGeom>
        <a:solidFill>
          <a:srgbClr val="0096D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n-lt"/>
            </a:rPr>
            <a:t>Emphasizes risk of noncompliance</a:t>
          </a:r>
        </a:p>
      </dsp:txBody>
      <dsp:txXfrm>
        <a:off x="41454" y="1388913"/>
        <a:ext cx="1729255" cy="1291254"/>
      </dsp:txXfrm>
    </dsp:sp>
    <dsp:sp modelId="{906CB373-74F5-405D-A78F-CBF755993996}">
      <dsp:nvSpPr>
        <dsp:cNvPr id="0" name=""/>
        <dsp:cNvSpPr/>
      </dsp:nvSpPr>
      <dsp:spPr>
        <a:xfrm rot="5400000">
          <a:off x="812316" y="2814106"/>
          <a:ext cx="187530" cy="7917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8CD9B4-304F-4195-B645-BF91FC2160B9}">
      <dsp:nvSpPr>
        <dsp:cNvPr id="0" name=""/>
        <dsp:cNvSpPr/>
      </dsp:nvSpPr>
      <dsp:spPr>
        <a:xfrm>
          <a:off x="1281" y="2987041"/>
          <a:ext cx="1809601" cy="1645918"/>
        </a:xfrm>
        <a:prstGeom prst="roundRect">
          <a:avLst>
            <a:gd name="adj" fmla="val 10000"/>
          </a:avLst>
        </a:prstGeom>
        <a:solidFill>
          <a:schemeClr val="bg1"/>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2"/>
              </a:solidFill>
              <a:latin typeface="+mn-lt"/>
            </a:rPr>
            <a:t>“When a woman does not get regular mammograms, she is not doing her best to detect breast cancer early. And, failing to detect breast cancer early can cost her life.”</a:t>
          </a:r>
        </a:p>
      </dsp:txBody>
      <dsp:txXfrm>
        <a:off x="49488" y="3035248"/>
        <a:ext cx="1713187" cy="1549504"/>
      </dsp:txXfrm>
    </dsp:sp>
    <dsp:sp modelId="{D5801D01-8FD7-4EB0-9823-E2F5AAC0326D}">
      <dsp:nvSpPr>
        <dsp:cNvPr id="0" name=""/>
        <dsp:cNvSpPr/>
      </dsp:nvSpPr>
      <dsp:spPr>
        <a:xfrm>
          <a:off x="2064226" y="88471"/>
          <a:ext cx="1809601" cy="914400"/>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Screening Gain Framed Message</a:t>
          </a:r>
        </a:p>
      </dsp:txBody>
      <dsp:txXfrm>
        <a:off x="2091008" y="115253"/>
        <a:ext cx="1756037" cy="860836"/>
      </dsp:txXfrm>
    </dsp:sp>
    <dsp:sp modelId="{4AE7CCE9-0FB1-46EB-BA99-2DD8561363E5}">
      <dsp:nvSpPr>
        <dsp:cNvPr id="0" name=""/>
        <dsp:cNvSpPr/>
      </dsp:nvSpPr>
      <dsp:spPr>
        <a:xfrm rot="5400000">
          <a:off x="2882560" y="1136221"/>
          <a:ext cx="172934" cy="7917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CD3CEE-5DD3-4F9D-9BDB-1F693A3A784C}">
      <dsp:nvSpPr>
        <dsp:cNvPr id="0" name=""/>
        <dsp:cNvSpPr/>
      </dsp:nvSpPr>
      <dsp:spPr>
        <a:xfrm>
          <a:off x="2064226" y="1348740"/>
          <a:ext cx="1809601" cy="1371600"/>
        </a:xfrm>
        <a:prstGeom prst="roundRect">
          <a:avLst>
            <a:gd name="adj" fmla="val 10000"/>
          </a:avLst>
        </a:prstGeom>
        <a:solidFill>
          <a:srgbClr val="0096D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n-lt"/>
            </a:rPr>
            <a:t>Emphasizes benefits of compliance</a:t>
          </a:r>
        </a:p>
      </dsp:txBody>
      <dsp:txXfrm>
        <a:off x="2104399" y="1388913"/>
        <a:ext cx="1729255" cy="1291254"/>
      </dsp:txXfrm>
    </dsp:sp>
    <dsp:sp modelId="{BC8CABFC-5C62-4663-AD21-B76BEB9956CB}">
      <dsp:nvSpPr>
        <dsp:cNvPr id="0" name=""/>
        <dsp:cNvSpPr/>
      </dsp:nvSpPr>
      <dsp:spPr>
        <a:xfrm rot="5400000">
          <a:off x="2875262" y="2814106"/>
          <a:ext cx="187530" cy="7917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EC25B9-E955-4AFD-A758-127815BE27AA}">
      <dsp:nvSpPr>
        <dsp:cNvPr id="0" name=""/>
        <dsp:cNvSpPr/>
      </dsp:nvSpPr>
      <dsp:spPr>
        <a:xfrm>
          <a:off x="2064226" y="2987041"/>
          <a:ext cx="1809601" cy="1645918"/>
        </a:xfrm>
        <a:prstGeom prst="roundRect">
          <a:avLst>
            <a:gd name="adj" fmla="val 10000"/>
          </a:avLst>
        </a:prstGeom>
        <a:solidFill>
          <a:schemeClr val="bg1"/>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2"/>
              </a:solidFill>
              <a:latin typeface="+mn-lt"/>
            </a:rPr>
            <a:t>“When a woman gets regular mammograms, she is doing her best to detect breast cancer early. And, detecting breast cancer early can save her life”</a:t>
          </a:r>
        </a:p>
      </dsp:txBody>
      <dsp:txXfrm>
        <a:off x="2112433" y="3035248"/>
        <a:ext cx="1713187" cy="1549504"/>
      </dsp:txXfrm>
    </dsp:sp>
    <dsp:sp modelId="{62606131-B6B1-4355-B831-4F74DF1CC1D4}">
      <dsp:nvSpPr>
        <dsp:cNvPr id="0" name=""/>
        <dsp:cNvSpPr/>
      </dsp:nvSpPr>
      <dsp:spPr>
        <a:xfrm>
          <a:off x="4127172" y="88471"/>
          <a:ext cx="1809601" cy="914400"/>
        </a:xfrm>
        <a:prstGeom prst="roundRect">
          <a:avLst>
            <a:gd name="adj" fmla="val 10000"/>
          </a:avLst>
        </a:prstGeom>
        <a:solidFill>
          <a:srgbClr val="004065">
            <a:alpha val="9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n-lt"/>
            </a:rPr>
            <a:t>Health Promotion Gain Framed Message</a:t>
          </a:r>
        </a:p>
      </dsp:txBody>
      <dsp:txXfrm>
        <a:off x="4153954" y="115253"/>
        <a:ext cx="1756037" cy="860836"/>
      </dsp:txXfrm>
    </dsp:sp>
    <dsp:sp modelId="{1EDBEB69-6877-4FE1-AB2E-C817E0556A86}">
      <dsp:nvSpPr>
        <dsp:cNvPr id="0" name=""/>
        <dsp:cNvSpPr/>
      </dsp:nvSpPr>
      <dsp:spPr>
        <a:xfrm rot="5400000">
          <a:off x="4945505" y="1136221"/>
          <a:ext cx="172934" cy="7917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6FF0D7-2B55-4739-B1CA-2E2B1BA3899F}">
      <dsp:nvSpPr>
        <dsp:cNvPr id="0" name=""/>
        <dsp:cNvSpPr/>
      </dsp:nvSpPr>
      <dsp:spPr>
        <a:xfrm>
          <a:off x="4127172" y="1348740"/>
          <a:ext cx="1809601" cy="1371600"/>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n-lt"/>
            </a:rPr>
            <a:t>Emphasizes behavior benefits</a:t>
          </a:r>
        </a:p>
      </dsp:txBody>
      <dsp:txXfrm>
        <a:off x="4167345" y="1388913"/>
        <a:ext cx="1729255" cy="1291254"/>
      </dsp:txXfrm>
    </dsp:sp>
    <dsp:sp modelId="{A3A3BD36-A360-466A-AC48-DBA116A6D6C3}">
      <dsp:nvSpPr>
        <dsp:cNvPr id="0" name=""/>
        <dsp:cNvSpPr/>
      </dsp:nvSpPr>
      <dsp:spPr>
        <a:xfrm rot="5400000">
          <a:off x="4938207" y="2814106"/>
          <a:ext cx="187530" cy="7917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C19B89-2645-4AFB-A38D-13C68FFC4A43}">
      <dsp:nvSpPr>
        <dsp:cNvPr id="0" name=""/>
        <dsp:cNvSpPr/>
      </dsp:nvSpPr>
      <dsp:spPr>
        <a:xfrm>
          <a:off x="4127172" y="2987041"/>
          <a:ext cx="1809601" cy="1645918"/>
        </a:xfrm>
        <a:prstGeom prst="roundRect">
          <a:avLst>
            <a:gd name="adj" fmla="val 10000"/>
          </a:avLst>
        </a:prstGeom>
        <a:solidFill>
          <a:schemeClr val="bg1"/>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2"/>
              </a:solidFill>
              <a:latin typeface="+mn-lt"/>
            </a:rPr>
            <a:t>“By getting the HPV vaccine, you may make it less likely for you to develop genital warts and/or cervical cancer”</a:t>
          </a:r>
        </a:p>
      </dsp:txBody>
      <dsp:txXfrm>
        <a:off x="4175379" y="3035248"/>
        <a:ext cx="1713187" cy="1549504"/>
      </dsp:txXfrm>
    </dsp:sp>
    <dsp:sp modelId="{DDA76460-7D64-447E-8AC0-D9065562EA0F}">
      <dsp:nvSpPr>
        <dsp:cNvPr id="0" name=""/>
        <dsp:cNvSpPr/>
      </dsp:nvSpPr>
      <dsp:spPr>
        <a:xfrm>
          <a:off x="6190117" y="88471"/>
          <a:ext cx="1809601" cy="914400"/>
        </a:xfrm>
        <a:prstGeom prst="roundRect">
          <a:avLst>
            <a:gd name="adj" fmla="val 10000"/>
          </a:avLst>
        </a:prstGeom>
        <a:solidFill>
          <a:srgbClr val="004065">
            <a:alpha val="9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n-lt"/>
            </a:rPr>
            <a:t>Health Promotion Loss Framed Message</a:t>
          </a:r>
        </a:p>
      </dsp:txBody>
      <dsp:txXfrm>
        <a:off x="6216899" y="115253"/>
        <a:ext cx="1756037" cy="860836"/>
      </dsp:txXfrm>
    </dsp:sp>
    <dsp:sp modelId="{C08CD424-F7E2-4B37-9D2C-CE105D877433}">
      <dsp:nvSpPr>
        <dsp:cNvPr id="0" name=""/>
        <dsp:cNvSpPr/>
      </dsp:nvSpPr>
      <dsp:spPr>
        <a:xfrm rot="5400000">
          <a:off x="7008450" y="1136221"/>
          <a:ext cx="172934" cy="7917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2ABC39-1613-40AA-97C4-9433590FE6A9}">
      <dsp:nvSpPr>
        <dsp:cNvPr id="0" name=""/>
        <dsp:cNvSpPr/>
      </dsp:nvSpPr>
      <dsp:spPr>
        <a:xfrm>
          <a:off x="6190117" y="1348740"/>
          <a:ext cx="1809601" cy="1371600"/>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n-lt"/>
            </a:rPr>
            <a:t>Emphasizes behavior risk</a:t>
          </a:r>
        </a:p>
      </dsp:txBody>
      <dsp:txXfrm>
        <a:off x="6230290" y="1388913"/>
        <a:ext cx="1729255" cy="1291254"/>
      </dsp:txXfrm>
    </dsp:sp>
    <dsp:sp modelId="{830DAED0-8E46-4B93-999C-DF0B10355893}">
      <dsp:nvSpPr>
        <dsp:cNvPr id="0" name=""/>
        <dsp:cNvSpPr/>
      </dsp:nvSpPr>
      <dsp:spPr>
        <a:xfrm rot="5400000">
          <a:off x="7001152" y="2814106"/>
          <a:ext cx="187530" cy="7917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13F04E-7323-4A68-839F-A51733226C4B}">
      <dsp:nvSpPr>
        <dsp:cNvPr id="0" name=""/>
        <dsp:cNvSpPr/>
      </dsp:nvSpPr>
      <dsp:spPr>
        <a:xfrm>
          <a:off x="6190117" y="2987041"/>
          <a:ext cx="1809601" cy="1645918"/>
        </a:xfrm>
        <a:prstGeom prst="roundRect">
          <a:avLst>
            <a:gd name="adj" fmla="val 10000"/>
          </a:avLst>
        </a:prstGeom>
        <a:solidFill>
          <a:schemeClr val="bg1"/>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2"/>
              </a:solidFill>
              <a:latin typeface="+mn-lt"/>
            </a:rPr>
            <a:t>“By not getting the HPV vaccine, you may make it more likely for you to develop genital warts and/or cervical cancer”</a:t>
          </a:r>
        </a:p>
      </dsp:txBody>
      <dsp:txXfrm>
        <a:off x="6238324" y="3035248"/>
        <a:ext cx="1713187" cy="154950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0EAB5-7921-4564-A22B-0AB04A29DAB5}">
      <dsp:nvSpPr>
        <dsp:cNvPr id="0" name=""/>
        <dsp:cNvSpPr/>
      </dsp:nvSpPr>
      <dsp:spPr>
        <a:xfrm>
          <a:off x="2135932" y="1947386"/>
          <a:ext cx="3119456" cy="1566227"/>
        </a:xfrm>
        <a:prstGeom prst="ellipse">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How many of these root causes of a health issue should we bring up when we communicate about a public health issue?</a:t>
          </a:r>
        </a:p>
      </dsp:txBody>
      <dsp:txXfrm>
        <a:off x="2592766" y="2176755"/>
        <a:ext cx="2205788" cy="1107489"/>
      </dsp:txXfrm>
    </dsp:sp>
    <dsp:sp modelId="{CC2479C2-70F8-4602-8F10-32EB8F26B935}">
      <dsp:nvSpPr>
        <dsp:cNvPr id="0" name=""/>
        <dsp:cNvSpPr/>
      </dsp:nvSpPr>
      <dsp:spPr>
        <a:xfrm rot="5400000" flipV="1">
          <a:off x="3499301" y="1457026"/>
          <a:ext cx="392719" cy="487767"/>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entury Gothic" panose="020B0502020202020204" pitchFamily="34" charset="0"/>
          </a:endParaRPr>
        </a:p>
      </dsp:txBody>
      <dsp:txXfrm rot="10800000">
        <a:off x="3558209" y="1495671"/>
        <a:ext cx="274903" cy="292661"/>
      </dsp:txXfrm>
    </dsp:sp>
    <dsp:sp modelId="{B5959BB6-1C8D-4D73-9662-E3C69A8E7D2E}">
      <dsp:nvSpPr>
        <dsp:cNvPr id="0" name=""/>
        <dsp:cNvSpPr/>
      </dsp:nvSpPr>
      <dsp:spPr>
        <a:xfrm>
          <a:off x="2598377" y="4577"/>
          <a:ext cx="2194566" cy="1434610"/>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rPr>
            <a:t>Psychosocial Factors</a:t>
          </a:r>
        </a:p>
      </dsp:txBody>
      <dsp:txXfrm>
        <a:off x="2919764" y="214671"/>
        <a:ext cx="1551792" cy="1014422"/>
      </dsp:txXfrm>
    </dsp:sp>
    <dsp:sp modelId="{B2031262-062E-4A1B-8095-0E1AA00EEC02}">
      <dsp:nvSpPr>
        <dsp:cNvPr id="0" name=""/>
        <dsp:cNvSpPr/>
      </dsp:nvSpPr>
      <dsp:spPr>
        <a:xfrm rot="8869884">
          <a:off x="4951030" y="1861312"/>
          <a:ext cx="276070" cy="487767"/>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entury Gothic" panose="020B0502020202020204" pitchFamily="34" charset="0"/>
          </a:endParaRPr>
        </a:p>
      </dsp:txBody>
      <dsp:txXfrm>
        <a:off x="5027494" y="1936818"/>
        <a:ext cx="193249" cy="292661"/>
      </dsp:txXfrm>
    </dsp:sp>
    <dsp:sp modelId="{5CAC10CA-51A5-4473-BA3D-C65A2C736A98}">
      <dsp:nvSpPr>
        <dsp:cNvPr id="0" name=""/>
        <dsp:cNvSpPr/>
      </dsp:nvSpPr>
      <dsp:spPr>
        <a:xfrm>
          <a:off x="5141128" y="872076"/>
          <a:ext cx="2194723" cy="1434610"/>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rPr>
            <a:t>Epidemiological Factors</a:t>
          </a:r>
        </a:p>
      </dsp:txBody>
      <dsp:txXfrm>
        <a:off x="5462538" y="1082170"/>
        <a:ext cx="1551903" cy="1014422"/>
      </dsp:txXfrm>
    </dsp:sp>
    <dsp:sp modelId="{F1CE5C27-AD73-4764-97E9-4FD0E03FC2DA}">
      <dsp:nvSpPr>
        <dsp:cNvPr id="0" name=""/>
        <dsp:cNvSpPr/>
      </dsp:nvSpPr>
      <dsp:spPr>
        <a:xfrm rot="12492816">
          <a:off x="5087133" y="3007777"/>
          <a:ext cx="277190" cy="487767"/>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entury Gothic" panose="020B0502020202020204" pitchFamily="34" charset="0"/>
          </a:endParaRPr>
        </a:p>
      </dsp:txBody>
      <dsp:txXfrm>
        <a:off x="5165350" y="3124987"/>
        <a:ext cx="194033" cy="292661"/>
      </dsp:txXfrm>
    </dsp:sp>
    <dsp:sp modelId="{29A7CB71-B879-4616-B9B2-E326E3451518}">
      <dsp:nvSpPr>
        <dsp:cNvPr id="0" name=""/>
        <dsp:cNvSpPr/>
      </dsp:nvSpPr>
      <dsp:spPr>
        <a:xfrm>
          <a:off x="5141226" y="3156722"/>
          <a:ext cx="2194566" cy="1434610"/>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rPr>
            <a:t>Educational Factors</a:t>
          </a:r>
        </a:p>
      </dsp:txBody>
      <dsp:txXfrm>
        <a:off x="5462613" y="3366816"/>
        <a:ext cx="1551792" cy="1014422"/>
      </dsp:txXfrm>
    </dsp:sp>
    <dsp:sp modelId="{51D7098A-9917-4041-A6B9-64E0E266C0A9}">
      <dsp:nvSpPr>
        <dsp:cNvPr id="0" name=""/>
        <dsp:cNvSpPr/>
      </dsp:nvSpPr>
      <dsp:spPr>
        <a:xfrm rot="16200000" flipV="1">
          <a:off x="3499301" y="3516206"/>
          <a:ext cx="392719" cy="487767"/>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entury Gothic" panose="020B0502020202020204" pitchFamily="34" charset="0"/>
          </a:endParaRPr>
        </a:p>
      </dsp:txBody>
      <dsp:txXfrm rot="-10800000">
        <a:off x="3558209" y="3672667"/>
        <a:ext cx="274903" cy="292661"/>
      </dsp:txXfrm>
    </dsp:sp>
    <dsp:sp modelId="{B147E7A8-3535-45DB-A9DB-1A3A70BABB6D}">
      <dsp:nvSpPr>
        <dsp:cNvPr id="0" name=""/>
        <dsp:cNvSpPr/>
      </dsp:nvSpPr>
      <dsp:spPr>
        <a:xfrm>
          <a:off x="2598377" y="4021812"/>
          <a:ext cx="2194566" cy="1434610"/>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rPr>
            <a:t>Ecological Factors</a:t>
          </a:r>
        </a:p>
      </dsp:txBody>
      <dsp:txXfrm>
        <a:off x="2919764" y="4231906"/>
        <a:ext cx="1551792" cy="1014422"/>
      </dsp:txXfrm>
    </dsp:sp>
    <dsp:sp modelId="{4A3211CD-375B-4FDD-906E-4A65D12F7304}">
      <dsp:nvSpPr>
        <dsp:cNvPr id="0" name=""/>
        <dsp:cNvSpPr/>
      </dsp:nvSpPr>
      <dsp:spPr>
        <a:xfrm rot="18947202">
          <a:off x="2051936" y="3003386"/>
          <a:ext cx="277175" cy="487767"/>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entury Gothic" panose="020B0502020202020204" pitchFamily="34" charset="0"/>
          </a:endParaRPr>
        </a:p>
      </dsp:txBody>
      <dsp:txXfrm rot="10800000">
        <a:off x="2063712" y="3129931"/>
        <a:ext cx="194023" cy="292661"/>
      </dsp:txXfrm>
    </dsp:sp>
    <dsp:sp modelId="{C68F036A-B953-4A8D-AD42-D66FA01E7D39}">
      <dsp:nvSpPr>
        <dsp:cNvPr id="0" name=""/>
        <dsp:cNvSpPr/>
      </dsp:nvSpPr>
      <dsp:spPr>
        <a:xfrm>
          <a:off x="55540" y="3156700"/>
          <a:ext cx="2194566" cy="1434610"/>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rPr>
            <a:t>Administrative Factors</a:t>
          </a:r>
        </a:p>
      </dsp:txBody>
      <dsp:txXfrm>
        <a:off x="376927" y="3366794"/>
        <a:ext cx="1551792" cy="1014422"/>
      </dsp:txXfrm>
    </dsp:sp>
    <dsp:sp modelId="{9803A423-BA8C-41E2-9792-1080BA2E3AF4}">
      <dsp:nvSpPr>
        <dsp:cNvPr id="0" name=""/>
        <dsp:cNvSpPr/>
      </dsp:nvSpPr>
      <dsp:spPr>
        <a:xfrm rot="1690098">
          <a:off x="2164197" y="1861313"/>
          <a:ext cx="276082" cy="487767"/>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entury Gothic" panose="020B0502020202020204" pitchFamily="34" charset="0"/>
          </a:endParaRPr>
        </a:p>
      </dsp:txBody>
      <dsp:txXfrm rot="10800000">
        <a:off x="2169102" y="1939317"/>
        <a:ext cx="193257" cy="292661"/>
      </dsp:txXfrm>
    </dsp:sp>
    <dsp:sp modelId="{D18E6C11-A590-4FB3-B303-5C39578FCEDF}">
      <dsp:nvSpPr>
        <dsp:cNvPr id="0" name=""/>
        <dsp:cNvSpPr/>
      </dsp:nvSpPr>
      <dsp:spPr>
        <a:xfrm>
          <a:off x="55559" y="872097"/>
          <a:ext cx="2194566" cy="1434610"/>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rPr>
            <a:t>Political Factors</a:t>
          </a:r>
        </a:p>
      </dsp:txBody>
      <dsp:txXfrm>
        <a:off x="376946" y="1082191"/>
        <a:ext cx="1551792" cy="1014422"/>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0E36A-6A6F-43C1-9826-A78EA79641CA}">
      <dsp:nvSpPr>
        <dsp:cNvPr id="0" name=""/>
        <dsp:cNvSpPr/>
      </dsp:nvSpPr>
      <dsp:spPr>
        <a:xfrm>
          <a:off x="2956560" y="539"/>
          <a:ext cx="4434840" cy="2104057"/>
        </a:xfrm>
        <a:prstGeom prst="rightArrow">
          <a:avLst>
            <a:gd name="adj1" fmla="val 75000"/>
            <a:gd name="adj2" fmla="val 50000"/>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bg1"/>
              </a:solidFill>
              <a:latin typeface="+mn-lt"/>
            </a:rPr>
            <a:t>Presents one side of an issue and ignores other opposing viewpoints</a:t>
          </a:r>
        </a:p>
        <a:p>
          <a:pPr marL="114300" lvl="1" indent="-114300" algn="l" defTabSz="666750">
            <a:lnSpc>
              <a:spcPct val="90000"/>
            </a:lnSpc>
            <a:spcBef>
              <a:spcPct val="0"/>
            </a:spcBef>
            <a:spcAft>
              <a:spcPct val="15000"/>
            </a:spcAft>
            <a:buChar char="•"/>
          </a:pPr>
          <a:endParaRPr lang="en-US" sz="1500" kern="1200" dirty="0">
            <a:solidFill>
              <a:schemeClr val="bg1"/>
            </a:solidFill>
            <a:latin typeface="+mn-lt"/>
          </a:endParaRPr>
        </a:p>
        <a:p>
          <a:pPr marL="114300" lvl="1" indent="-114300" algn="l" defTabSz="666750">
            <a:lnSpc>
              <a:spcPct val="90000"/>
            </a:lnSpc>
            <a:spcBef>
              <a:spcPct val="0"/>
            </a:spcBef>
            <a:spcAft>
              <a:spcPct val="15000"/>
            </a:spcAft>
            <a:buChar char="•"/>
          </a:pPr>
          <a:r>
            <a:rPr lang="en-US" sz="1500" kern="1200" dirty="0">
              <a:solidFill>
                <a:schemeClr val="bg1"/>
              </a:solidFill>
              <a:latin typeface="+mn-lt"/>
            </a:rPr>
            <a:t>Can be persuasive for audiences whose attitudes are already in the desired direction</a:t>
          </a:r>
        </a:p>
      </dsp:txBody>
      <dsp:txXfrm>
        <a:off x="2956560" y="263546"/>
        <a:ext cx="3645819" cy="1578043"/>
      </dsp:txXfrm>
    </dsp:sp>
    <dsp:sp modelId="{5F80D712-6903-42D7-B9FC-75C8CB07CC8B}">
      <dsp:nvSpPr>
        <dsp:cNvPr id="0" name=""/>
        <dsp:cNvSpPr/>
      </dsp:nvSpPr>
      <dsp:spPr>
        <a:xfrm>
          <a:off x="0" y="539"/>
          <a:ext cx="2956560" cy="2104057"/>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mn-lt"/>
            </a:rPr>
            <a:t>One-sided message</a:t>
          </a:r>
        </a:p>
      </dsp:txBody>
      <dsp:txXfrm>
        <a:off x="102712" y="103251"/>
        <a:ext cx="2751136" cy="1898633"/>
      </dsp:txXfrm>
    </dsp:sp>
    <dsp:sp modelId="{03BDF4AE-D9D3-4FFB-AD20-630E18743C13}">
      <dsp:nvSpPr>
        <dsp:cNvPr id="0" name=""/>
        <dsp:cNvSpPr/>
      </dsp:nvSpPr>
      <dsp:spPr>
        <a:xfrm>
          <a:off x="2956560" y="2315002"/>
          <a:ext cx="4434840" cy="2104057"/>
        </a:xfrm>
        <a:prstGeom prst="rightArrow">
          <a:avLst>
            <a:gd name="adj1" fmla="val 75000"/>
            <a:gd name="adj2" fmla="val 50000"/>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bg1"/>
              </a:solidFill>
              <a:latin typeface="+mn-lt"/>
            </a:rPr>
            <a:t>Presents both sides of an issue and refutes the side that has little or no evidence or is dangerous</a:t>
          </a:r>
        </a:p>
        <a:p>
          <a:pPr marL="114300" lvl="1" indent="-114300" algn="l" defTabSz="666750">
            <a:lnSpc>
              <a:spcPct val="90000"/>
            </a:lnSpc>
            <a:spcBef>
              <a:spcPct val="0"/>
            </a:spcBef>
            <a:spcAft>
              <a:spcPct val="15000"/>
            </a:spcAft>
            <a:buChar char="•"/>
          </a:pPr>
          <a:endParaRPr lang="en-US" sz="1500" kern="1200" dirty="0">
            <a:solidFill>
              <a:schemeClr val="bg1"/>
            </a:solidFill>
            <a:latin typeface="+mn-lt"/>
          </a:endParaRPr>
        </a:p>
        <a:p>
          <a:pPr marL="114300" lvl="1" indent="-114300" algn="l" defTabSz="666750">
            <a:lnSpc>
              <a:spcPct val="90000"/>
            </a:lnSpc>
            <a:spcBef>
              <a:spcPct val="0"/>
            </a:spcBef>
            <a:spcAft>
              <a:spcPct val="15000"/>
            </a:spcAft>
            <a:buChar char="•"/>
          </a:pPr>
          <a:r>
            <a:rPr lang="en-US" sz="1500" kern="1200" dirty="0">
              <a:solidFill>
                <a:schemeClr val="bg1"/>
              </a:solidFill>
              <a:latin typeface="+mn-lt"/>
            </a:rPr>
            <a:t>More effective, especially with audiences who are skeptical or need convincing</a:t>
          </a:r>
        </a:p>
      </dsp:txBody>
      <dsp:txXfrm>
        <a:off x="2956560" y="2578009"/>
        <a:ext cx="3645819" cy="1578043"/>
      </dsp:txXfrm>
    </dsp:sp>
    <dsp:sp modelId="{6A34C663-90A5-49F4-B2D1-33B89E35F3D0}">
      <dsp:nvSpPr>
        <dsp:cNvPr id="0" name=""/>
        <dsp:cNvSpPr/>
      </dsp:nvSpPr>
      <dsp:spPr>
        <a:xfrm>
          <a:off x="0" y="2315002"/>
          <a:ext cx="2956560" cy="2104057"/>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mn-lt"/>
            </a:rPr>
            <a:t>Two-sided message</a:t>
          </a:r>
        </a:p>
      </dsp:txBody>
      <dsp:txXfrm>
        <a:off x="102712" y="2417714"/>
        <a:ext cx="2751136" cy="1898633"/>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6E6B2-EDE7-4317-BE55-DEF9F820E740}">
      <dsp:nvSpPr>
        <dsp:cNvPr id="0" name=""/>
        <dsp:cNvSpPr/>
      </dsp:nvSpPr>
      <dsp:spPr>
        <a:xfrm>
          <a:off x="874" y="1547793"/>
          <a:ext cx="1705012" cy="1705012"/>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3833" tIns="27940" rIns="93833"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mn-lt"/>
            </a:rPr>
            <a:t>Fear</a:t>
          </a:r>
        </a:p>
      </dsp:txBody>
      <dsp:txXfrm>
        <a:off x="250567" y="1797486"/>
        <a:ext cx="1205626" cy="1205626"/>
      </dsp:txXfrm>
    </dsp:sp>
    <dsp:sp modelId="{76A469E8-08D7-4D6B-A5F4-160AA0A039A3}">
      <dsp:nvSpPr>
        <dsp:cNvPr id="0" name=""/>
        <dsp:cNvSpPr/>
      </dsp:nvSpPr>
      <dsp:spPr>
        <a:xfrm>
          <a:off x="1364884" y="1547793"/>
          <a:ext cx="1705012" cy="1705012"/>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3833" tIns="27940" rIns="93833"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mn-lt"/>
            </a:rPr>
            <a:t>Guilt</a:t>
          </a:r>
        </a:p>
      </dsp:txBody>
      <dsp:txXfrm>
        <a:off x="1614577" y="1797486"/>
        <a:ext cx="1205626" cy="1205626"/>
      </dsp:txXfrm>
    </dsp:sp>
    <dsp:sp modelId="{18002CD1-F296-4592-A4C6-140596F8AC38}">
      <dsp:nvSpPr>
        <dsp:cNvPr id="0" name=""/>
        <dsp:cNvSpPr/>
      </dsp:nvSpPr>
      <dsp:spPr>
        <a:xfrm>
          <a:off x="2728893" y="1547793"/>
          <a:ext cx="1705012" cy="1705012"/>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3833" tIns="27940" rIns="93833"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mn-lt"/>
            </a:rPr>
            <a:t>Hope</a:t>
          </a:r>
        </a:p>
      </dsp:txBody>
      <dsp:txXfrm>
        <a:off x="2978586" y="1797486"/>
        <a:ext cx="1205626" cy="1205626"/>
      </dsp:txXfrm>
    </dsp:sp>
    <dsp:sp modelId="{E5BA3027-73E0-438F-B7CB-9D5C6911F3B2}">
      <dsp:nvSpPr>
        <dsp:cNvPr id="0" name=""/>
        <dsp:cNvSpPr/>
      </dsp:nvSpPr>
      <dsp:spPr>
        <a:xfrm>
          <a:off x="4092903" y="1547793"/>
          <a:ext cx="1705012" cy="1705012"/>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3833" tIns="27940" rIns="93833"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mn-lt"/>
            </a:rPr>
            <a:t>Humor</a:t>
          </a:r>
        </a:p>
      </dsp:txBody>
      <dsp:txXfrm>
        <a:off x="4342596" y="1797486"/>
        <a:ext cx="1205626" cy="1205626"/>
      </dsp:txXfrm>
    </dsp:sp>
    <dsp:sp modelId="{9FBE394A-B597-427E-AAB2-F7392EA6DE2F}">
      <dsp:nvSpPr>
        <dsp:cNvPr id="0" name=""/>
        <dsp:cNvSpPr/>
      </dsp:nvSpPr>
      <dsp:spPr>
        <a:xfrm>
          <a:off x="5456913" y="1547793"/>
          <a:ext cx="1705012" cy="1705012"/>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3833" tIns="27940" rIns="93833"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mn-lt"/>
            </a:rPr>
            <a:t>Shame</a:t>
          </a:r>
        </a:p>
      </dsp:txBody>
      <dsp:txXfrm>
        <a:off x="5706606" y="1797486"/>
        <a:ext cx="1205626" cy="120562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4F3C4-C319-5640-868B-A68B27548A50}">
      <dsp:nvSpPr>
        <dsp:cNvPr id="0" name=""/>
        <dsp:cNvSpPr/>
      </dsp:nvSpPr>
      <dsp:spPr>
        <a:xfrm>
          <a:off x="985480" y="2381"/>
          <a:ext cx="2436018" cy="1461611"/>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Century Gothic"/>
            </a:rPr>
            <a:t>Use the channel your intended audience uses</a:t>
          </a:r>
        </a:p>
      </dsp:txBody>
      <dsp:txXfrm>
        <a:off x="985480" y="2381"/>
        <a:ext cx="2436018" cy="1461611"/>
      </dsp:txXfrm>
    </dsp:sp>
    <dsp:sp modelId="{7D7C7427-7DD6-3742-8BB2-D94AEA1FB873}">
      <dsp:nvSpPr>
        <dsp:cNvPr id="0" name=""/>
        <dsp:cNvSpPr/>
      </dsp:nvSpPr>
      <dsp:spPr>
        <a:xfrm>
          <a:off x="3665100" y="2381"/>
          <a:ext cx="2436018" cy="1461611"/>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Century Gothic"/>
            </a:rPr>
            <a:t>Distinguish channels your audience uses for personal vs. health information</a:t>
          </a:r>
        </a:p>
      </dsp:txBody>
      <dsp:txXfrm>
        <a:off x="3665100" y="2381"/>
        <a:ext cx="2436018" cy="1461611"/>
      </dsp:txXfrm>
    </dsp:sp>
    <dsp:sp modelId="{6CCFCDE8-C29B-6C43-9A6D-DDAE3A1A957A}">
      <dsp:nvSpPr>
        <dsp:cNvPr id="0" name=""/>
        <dsp:cNvSpPr/>
      </dsp:nvSpPr>
      <dsp:spPr>
        <a:xfrm>
          <a:off x="985480" y="1707594"/>
          <a:ext cx="2436018" cy="1461611"/>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Century Gothic"/>
            </a:rPr>
            <a:t>Use an appropriate message tactic for the channel you use</a:t>
          </a:r>
        </a:p>
      </dsp:txBody>
      <dsp:txXfrm>
        <a:off x="985480" y="1707594"/>
        <a:ext cx="2436018" cy="1461611"/>
      </dsp:txXfrm>
    </dsp:sp>
    <dsp:sp modelId="{B4B3D886-A487-254F-B4E1-9524FC283C33}">
      <dsp:nvSpPr>
        <dsp:cNvPr id="0" name=""/>
        <dsp:cNvSpPr/>
      </dsp:nvSpPr>
      <dsp:spPr>
        <a:xfrm>
          <a:off x="3665100" y="1707594"/>
          <a:ext cx="2436018" cy="1461611"/>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Century Gothic"/>
            </a:rPr>
            <a:t>Use multiple channels</a:t>
          </a:r>
        </a:p>
      </dsp:txBody>
      <dsp:txXfrm>
        <a:off x="3665100" y="1707594"/>
        <a:ext cx="2436018" cy="1461611"/>
      </dsp:txXfrm>
    </dsp:sp>
    <dsp:sp modelId="{39F3B9A9-FDBF-BA47-A3D9-CC0E12503F15}">
      <dsp:nvSpPr>
        <dsp:cNvPr id="0" name=""/>
        <dsp:cNvSpPr/>
      </dsp:nvSpPr>
      <dsp:spPr>
        <a:xfrm>
          <a:off x="2325290" y="3412807"/>
          <a:ext cx="2436018" cy="1461611"/>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Century Gothic"/>
            </a:rPr>
            <a:t>Have a website for more in-depth health information and resources</a:t>
          </a:r>
        </a:p>
      </dsp:txBody>
      <dsp:txXfrm>
        <a:off x="2325290" y="3412807"/>
        <a:ext cx="2436018" cy="1461611"/>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8B5B9-ECF2-4D1F-9B8B-1098E83D92C3}">
      <dsp:nvSpPr>
        <dsp:cNvPr id="0" name=""/>
        <dsp:cNvSpPr/>
      </dsp:nvSpPr>
      <dsp:spPr>
        <a:xfrm>
          <a:off x="1584" y="56451"/>
          <a:ext cx="1466031" cy="1037561"/>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u="none" kern="1200" dirty="0">
              <a:solidFill>
                <a:schemeClr val="bg1"/>
              </a:solidFill>
              <a:latin typeface="+mn-lt"/>
              <a:cs typeface="Century Gothic"/>
            </a:rPr>
            <a:t>Display Print Media: Posters, billboards</a:t>
          </a:r>
        </a:p>
      </dsp:txBody>
      <dsp:txXfrm>
        <a:off x="31973" y="86840"/>
        <a:ext cx="1405253" cy="976783"/>
      </dsp:txXfrm>
    </dsp:sp>
    <dsp:sp modelId="{94B1D6C8-5117-4F2B-AA0C-554D7C0711B7}">
      <dsp:nvSpPr>
        <dsp:cNvPr id="0" name=""/>
        <dsp:cNvSpPr/>
      </dsp:nvSpPr>
      <dsp:spPr>
        <a:xfrm rot="5400000">
          <a:off x="702530" y="1126083"/>
          <a:ext cx="64138" cy="6413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4763D1-0969-4519-B8F6-1F06857DE6E9}">
      <dsp:nvSpPr>
        <dsp:cNvPr id="0" name=""/>
        <dsp:cNvSpPr/>
      </dsp:nvSpPr>
      <dsp:spPr>
        <a:xfrm>
          <a:off x="1584" y="1222291"/>
          <a:ext cx="1466031" cy="3750456"/>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u="none" kern="1200" dirty="0">
              <a:solidFill>
                <a:schemeClr val="bg1"/>
              </a:solidFill>
              <a:latin typeface="+mn-lt"/>
              <a:cs typeface="Century Gothic"/>
            </a:rPr>
            <a:t>Appropriate for visual (graphics and images) and emotional appeals.  Attention-grabbing. Not appropriate for deep, lengthy or complex messages  </a:t>
          </a:r>
        </a:p>
      </dsp:txBody>
      <dsp:txXfrm>
        <a:off x="44523" y="1265230"/>
        <a:ext cx="1380153" cy="3664578"/>
      </dsp:txXfrm>
    </dsp:sp>
    <dsp:sp modelId="{1D80AF75-F7CF-4A40-810D-DD10930DCA18}">
      <dsp:nvSpPr>
        <dsp:cNvPr id="0" name=""/>
        <dsp:cNvSpPr/>
      </dsp:nvSpPr>
      <dsp:spPr>
        <a:xfrm>
          <a:off x="1672860" y="56451"/>
          <a:ext cx="1466031" cy="1037561"/>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u="none" kern="1200" dirty="0">
              <a:solidFill>
                <a:schemeClr val="bg1"/>
              </a:solidFill>
              <a:latin typeface="+mn-lt"/>
              <a:cs typeface="Century Gothic"/>
            </a:rPr>
            <a:t>Print Media for Reading: Pamphlets, brochures and booklets</a:t>
          </a:r>
        </a:p>
      </dsp:txBody>
      <dsp:txXfrm>
        <a:off x="1703249" y="86840"/>
        <a:ext cx="1405253" cy="976783"/>
      </dsp:txXfrm>
    </dsp:sp>
    <dsp:sp modelId="{462C3742-1A4C-415A-BF84-1A413AA87177}">
      <dsp:nvSpPr>
        <dsp:cNvPr id="0" name=""/>
        <dsp:cNvSpPr/>
      </dsp:nvSpPr>
      <dsp:spPr>
        <a:xfrm rot="5400000">
          <a:off x="2373806" y="1126083"/>
          <a:ext cx="64138" cy="6413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2A2F07-2A0B-4CA9-865B-B39CA9F14809}">
      <dsp:nvSpPr>
        <dsp:cNvPr id="0" name=""/>
        <dsp:cNvSpPr/>
      </dsp:nvSpPr>
      <dsp:spPr>
        <a:xfrm>
          <a:off x="1672860" y="1222291"/>
          <a:ext cx="1466031" cy="3750456"/>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u="none" kern="1200" dirty="0">
              <a:solidFill>
                <a:schemeClr val="bg1"/>
              </a:solidFill>
              <a:latin typeface="+mn-lt"/>
              <a:cs typeface="Century Gothic"/>
            </a:rPr>
            <a:t>Communicate more difficult or complex facts that must be thought about carefully. Effective for targeting audiences that already support your cause</a:t>
          </a:r>
        </a:p>
      </dsp:txBody>
      <dsp:txXfrm>
        <a:off x="1715799" y="1265230"/>
        <a:ext cx="1380153" cy="3664578"/>
      </dsp:txXfrm>
    </dsp:sp>
    <dsp:sp modelId="{E36E3222-48F1-AD45-AB27-9FDF2137C67A}">
      <dsp:nvSpPr>
        <dsp:cNvPr id="0" name=""/>
        <dsp:cNvSpPr/>
      </dsp:nvSpPr>
      <dsp:spPr>
        <a:xfrm>
          <a:off x="3344136" y="56451"/>
          <a:ext cx="1466031" cy="1037561"/>
        </a:xfrm>
        <a:prstGeom prst="roundRect">
          <a:avLst>
            <a:gd name="adj" fmla="val 10000"/>
          </a:avLst>
        </a:prstGeom>
        <a:solidFill>
          <a:srgbClr val="00406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u="none" kern="1200" dirty="0">
              <a:solidFill>
                <a:schemeClr val="bg1"/>
              </a:solidFill>
              <a:latin typeface="+mn-lt"/>
              <a:cs typeface="Century Gothic"/>
            </a:rPr>
            <a:t>Mass Print Media: Newspapers and magazines</a:t>
          </a:r>
        </a:p>
      </dsp:txBody>
      <dsp:txXfrm>
        <a:off x="3374525" y="86840"/>
        <a:ext cx="1405253" cy="976783"/>
      </dsp:txXfrm>
    </dsp:sp>
    <dsp:sp modelId="{EAA969D8-3A7F-0C4A-A97C-A2B92C9182DD}">
      <dsp:nvSpPr>
        <dsp:cNvPr id="0" name=""/>
        <dsp:cNvSpPr/>
      </dsp:nvSpPr>
      <dsp:spPr>
        <a:xfrm rot="5400000">
          <a:off x="4045082" y="1126083"/>
          <a:ext cx="64138" cy="6413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7E36E7-E9A8-8546-A2D5-56C86F32CD46}">
      <dsp:nvSpPr>
        <dsp:cNvPr id="0" name=""/>
        <dsp:cNvSpPr/>
      </dsp:nvSpPr>
      <dsp:spPr>
        <a:xfrm>
          <a:off x="3344136" y="1222291"/>
          <a:ext cx="1466031" cy="3651990"/>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u="none" kern="1200" dirty="0">
              <a:solidFill>
                <a:schemeClr val="bg1"/>
              </a:solidFill>
              <a:latin typeface="+mn-lt"/>
              <a:cs typeface="Century Gothic"/>
            </a:rPr>
            <a:t>Best used when the objective is political or policy change. May be best for media </a:t>
          </a:r>
          <a:r>
            <a:rPr lang="en-US" sz="1300" b="0" u="none" kern="1200">
              <a:solidFill>
                <a:schemeClr val="bg1"/>
              </a:solidFill>
              <a:latin typeface="+mn-lt"/>
              <a:cs typeface="Century Gothic"/>
            </a:rPr>
            <a:t>advocacy efforts</a:t>
          </a:r>
          <a:endParaRPr lang="en-US" sz="1300" b="0" u="none" kern="1200" dirty="0">
            <a:solidFill>
              <a:schemeClr val="bg1"/>
            </a:solidFill>
            <a:latin typeface="+mn-lt"/>
            <a:cs typeface="Century Gothic"/>
          </a:endParaRPr>
        </a:p>
      </dsp:txBody>
      <dsp:txXfrm>
        <a:off x="3387075" y="1265230"/>
        <a:ext cx="1380153" cy="3566112"/>
      </dsp:txXfrm>
    </dsp:sp>
    <dsp:sp modelId="{08A6D9A8-31B5-7B4B-ABD5-3D93C3818A38}">
      <dsp:nvSpPr>
        <dsp:cNvPr id="0" name=""/>
        <dsp:cNvSpPr/>
      </dsp:nvSpPr>
      <dsp:spPr>
        <a:xfrm>
          <a:off x="5015412" y="56451"/>
          <a:ext cx="1466031" cy="1037561"/>
        </a:xfrm>
        <a:prstGeom prst="roundRect">
          <a:avLst>
            <a:gd name="adj" fmla="val 10000"/>
          </a:avLst>
        </a:prstGeom>
        <a:solidFill>
          <a:srgbClr val="00406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u="none" kern="1200" dirty="0">
              <a:solidFill>
                <a:schemeClr val="bg1"/>
              </a:solidFill>
              <a:latin typeface="+mn-lt"/>
              <a:cs typeface="Century Gothic"/>
            </a:rPr>
            <a:t>Mass Audiovisual Media: Radio, TV</a:t>
          </a:r>
        </a:p>
      </dsp:txBody>
      <dsp:txXfrm>
        <a:off x="5045801" y="86840"/>
        <a:ext cx="1405253" cy="976783"/>
      </dsp:txXfrm>
    </dsp:sp>
    <dsp:sp modelId="{2CE460D9-035C-BF46-A6BC-6280E29F8308}">
      <dsp:nvSpPr>
        <dsp:cNvPr id="0" name=""/>
        <dsp:cNvSpPr/>
      </dsp:nvSpPr>
      <dsp:spPr>
        <a:xfrm rot="5400000">
          <a:off x="5716358" y="1126083"/>
          <a:ext cx="64138" cy="6413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5656C3-0A26-D24A-9EBA-BFFE2F148A84}">
      <dsp:nvSpPr>
        <dsp:cNvPr id="0" name=""/>
        <dsp:cNvSpPr/>
      </dsp:nvSpPr>
      <dsp:spPr>
        <a:xfrm>
          <a:off x="5015412" y="1222291"/>
          <a:ext cx="1466031" cy="3651990"/>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u="none" kern="1200" dirty="0">
              <a:solidFill>
                <a:schemeClr val="bg1"/>
              </a:solidFill>
              <a:latin typeface="+mn-lt"/>
              <a:cs typeface="Century Gothic"/>
            </a:rPr>
            <a:t>Suitable for grabbing and maintaining attention to messages with novel, interesting and emotionally evocative messages that are dynamic</a:t>
          </a:r>
        </a:p>
      </dsp:txBody>
      <dsp:txXfrm>
        <a:off x="5058351" y="1265230"/>
        <a:ext cx="1380153" cy="3566112"/>
      </dsp:txXfrm>
    </dsp:sp>
    <dsp:sp modelId="{E63A3EB6-FCE3-8B45-A2FE-38277255159C}">
      <dsp:nvSpPr>
        <dsp:cNvPr id="0" name=""/>
        <dsp:cNvSpPr/>
      </dsp:nvSpPr>
      <dsp:spPr>
        <a:xfrm>
          <a:off x="6686687" y="56451"/>
          <a:ext cx="1466031" cy="1037561"/>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u="none" kern="1200">
              <a:solidFill>
                <a:schemeClr val="bg1"/>
              </a:solidFill>
              <a:latin typeface="+mn-lt"/>
              <a:cs typeface="Century Gothic"/>
            </a:rPr>
            <a:t>Electronic Media: Websites</a:t>
          </a:r>
          <a:endParaRPr lang="en-US" sz="1300" b="0" u="none" kern="1200" dirty="0">
            <a:solidFill>
              <a:schemeClr val="bg1"/>
            </a:solidFill>
            <a:latin typeface="+mn-lt"/>
            <a:cs typeface="Century Gothic"/>
          </a:endParaRPr>
        </a:p>
      </dsp:txBody>
      <dsp:txXfrm>
        <a:off x="6717076" y="86840"/>
        <a:ext cx="1405253" cy="976783"/>
      </dsp:txXfrm>
    </dsp:sp>
    <dsp:sp modelId="{995C5877-1942-3047-A8D9-38FEB02C6699}">
      <dsp:nvSpPr>
        <dsp:cNvPr id="0" name=""/>
        <dsp:cNvSpPr/>
      </dsp:nvSpPr>
      <dsp:spPr>
        <a:xfrm rot="5400000">
          <a:off x="7387634" y="1126083"/>
          <a:ext cx="64138" cy="6413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F56243-4B46-1344-9381-2635541E52C5}">
      <dsp:nvSpPr>
        <dsp:cNvPr id="0" name=""/>
        <dsp:cNvSpPr/>
      </dsp:nvSpPr>
      <dsp:spPr>
        <a:xfrm>
          <a:off x="6686687" y="1222291"/>
          <a:ext cx="1466031" cy="3657026"/>
        </a:xfrm>
        <a:prstGeom prst="roundRect">
          <a:avLst>
            <a:gd name="adj" fmla="val 10000"/>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0" u="none" kern="1200" dirty="0">
              <a:solidFill>
                <a:schemeClr val="bg1"/>
              </a:solidFill>
              <a:latin typeface="+mn-lt"/>
              <a:cs typeface="Century Gothic"/>
            </a:rPr>
            <a:t>Used to communicate simple and complex messages, provide stories and facts, archive past and present campaign materials, present reports on effectiveness of the program, provide contact information for campaign staff and more   </a:t>
          </a:r>
        </a:p>
      </dsp:txBody>
      <dsp:txXfrm>
        <a:off x="6729626" y="1265230"/>
        <a:ext cx="1380153" cy="3571148"/>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5E2C6-47D6-FE4B-A25C-A083F31A5EA0}">
      <dsp:nvSpPr>
        <dsp:cNvPr id="0" name=""/>
        <dsp:cNvSpPr/>
      </dsp:nvSpPr>
      <dsp:spPr>
        <a:xfrm>
          <a:off x="2603158" y="2624975"/>
          <a:ext cx="1804082" cy="1804082"/>
        </a:xfrm>
        <a:prstGeom prst="ellipse">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n-lt"/>
              <a:cs typeface="Century Gothic"/>
            </a:rPr>
            <a:t>Evidence-based approaches</a:t>
          </a:r>
        </a:p>
      </dsp:txBody>
      <dsp:txXfrm>
        <a:off x="2867360" y="2889177"/>
        <a:ext cx="1275678" cy="1275678"/>
      </dsp:txXfrm>
    </dsp:sp>
    <dsp:sp modelId="{ECE6828B-4C9F-254D-8A05-9C143B5C6BC7}">
      <dsp:nvSpPr>
        <dsp:cNvPr id="0" name=""/>
        <dsp:cNvSpPr/>
      </dsp:nvSpPr>
      <dsp:spPr>
        <a:xfrm rot="10800000">
          <a:off x="857475" y="3269935"/>
          <a:ext cx="1649670" cy="51416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E4C430-7F85-454A-8CB3-F490E1D2EBC8}">
      <dsp:nvSpPr>
        <dsp:cNvPr id="0" name=""/>
        <dsp:cNvSpPr/>
      </dsp:nvSpPr>
      <dsp:spPr>
        <a:xfrm>
          <a:off x="536" y="2841465"/>
          <a:ext cx="1713878" cy="1371102"/>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cs typeface="Century Gothic"/>
            </a:rPr>
            <a:t>Goals and objectives</a:t>
          </a:r>
        </a:p>
      </dsp:txBody>
      <dsp:txXfrm>
        <a:off x="40694" y="2881623"/>
        <a:ext cx="1633562" cy="1290786"/>
      </dsp:txXfrm>
    </dsp:sp>
    <dsp:sp modelId="{1508082A-A9E1-764D-8F83-A3D5FCF24749}">
      <dsp:nvSpPr>
        <dsp:cNvPr id="0" name=""/>
        <dsp:cNvSpPr/>
      </dsp:nvSpPr>
      <dsp:spPr>
        <a:xfrm rot="13500000">
          <a:off x="1391387" y="1980958"/>
          <a:ext cx="1649670" cy="51416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FC2E408-1D92-724D-9862-216B449DCE14}">
      <dsp:nvSpPr>
        <dsp:cNvPr id="0" name=""/>
        <dsp:cNvSpPr/>
      </dsp:nvSpPr>
      <dsp:spPr>
        <a:xfrm>
          <a:off x="776037" y="969242"/>
          <a:ext cx="1713878" cy="1371102"/>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cs typeface="Century Gothic"/>
            </a:rPr>
            <a:t>Determinants of focus</a:t>
          </a:r>
        </a:p>
      </dsp:txBody>
      <dsp:txXfrm>
        <a:off x="816195" y="1009400"/>
        <a:ext cx="1633562" cy="1290786"/>
      </dsp:txXfrm>
    </dsp:sp>
    <dsp:sp modelId="{78C59A49-7946-3B4D-B65E-3FC4A15C3A77}">
      <dsp:nvSpPr>
        <dsp:cNvPr id="0" name=""/>
        <dsp:cNvSpPr/>
      </dsp:nvSpPr>
      <dsp:spPr>
        <a:xfrm rot="16200000">
          <a:off x="2680364" y="1447046"/>
          <a:ext cx="1649670" cy="51416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DE6CBD-9286-F84E-99F3-311EF6368998}">
      <dsp:nvSpPr>
        <dsp:cNvPr id="0" name=""/>
        <dsp:cNvSpPr/>
      </dsp:nvSpPr>
      <dsp:spPr>
        <a:xfrm>
          <a:off x="2648260" y="193741"/>
          <a:ext cx="1713878" cy="1371102"/>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cs typeface="Century Gothic"/>
            </a:rPr>
            <a:t>Delivery method</a:t>
          </a:r>
        </a:p>
      </dsp:txBody>
      <dsp:txXfrm>
        <a:off x="2688418" y="233899"/>
        <a:ext cx="1633562" cy="1290786"/>
      </dsp:txXfrm>
    </dsp:sp>
    <dsp:sp modelId="{37A82767-CDB6-EA4B-93BA-83C45EEF609A}">
      <dsp:nvSpPr>
        <dsp:cNvPr id="0" name=""/>
        <dsp:cNvSpPr/>
      </dsp:nvSpPr>
      <dsp:spPr>
        <a:xfrm rot="18900000">
          <a:off x="3969342" y="1980958"/>
          <a:ext cx="1649670" cy="51416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96AEB3-242D-8E45-883A-A356FACAD032}">
      <dsp:nvSpPr>
        <dsp:cNvPr id="0" name=""/>
        <dsp:cNvSpPr/>
      </dsp:nvSpPr>
      <dsp:spPr>
        <a:xfrm>
          <a:off x="4520484" y="969242"/>
          <a:ext cx="1713878" cy="1371102"/>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cs typeface="Century Gothic"/>
            </a:rPr>
            <a:t>Characteristics of population</a:t>
          </a:r>
        </a:p>
      </dsp:txBody>
      <dsp:txXfrm>
        <a:off x="4560642" y="1009400"/>
        <a:ext cx="1633562" cy="1290786"/>
      </dsp:txXfrm>
    </dsp:sp>
    <dsp:sp modelId="{251F08BF-308F-BF4D-9B6E-0DBF35720C74}">
      <dsp:nvSpPr>
        <dsp:cNvPr id="0" name=""/>
        <dsp:cNvSpPr/>
      </dsp:nvSpPr>
      <dsp:spPr>
        <a:xfrm>
          <a:off x="4503253" y="3269935"/>
          <a:ext cx="1649670" cy="51416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E0D405-4026-5E40-B7F7-5F7B0BD8F4D8}">
      <dsp:nvSpPr>
        <dsp:cNvPr id="0" name=""/>
        <dsp:cNvSpPr/>
      </dsp:nvSpPr>
      <dsp:spPr>
        <a:xfrm>
          <a:off x="5295984" y="2841465"/>
          <a:ext cx="1713878" cy="1371102"/>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cs typeface="Century Gothic"/>
            </a:rPr>
            <a:t>Organizational and community context (resources, capacity)</a:t>
          </a:r>
        </a:p>
      </dsp:txBody>
      <dsp:txXfrm>
        <a:off x="5336142" y="2881623"/>
        <a:ext cx="1633562" cy="12907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D191D-B351-4825-ABAC-81095388DD6C}">
      <dsp:nvSpPr>
        <dsp:cNvPr id="0" name=""/>
        <dsp:cNvSpPr/>
      </dsp:nvSpPr>
      <dsp:spPr>
        <a:xfrm>
          <a:off x="744" y="145603"/>
          <a:ext cx="2902148" cy="1741289"/>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Verdana" panose="020B0604030504040204" pitchFamily="34" charset="0"/>
              <a:ea typeface="Verdana" panose="020B0604030504040204" pitchFamily="34" charset="0"/>
              <a:cs typeface="Verdana" panose="020B0604030504040204" pitchFamily="34" charset="0"/>
            </a:rPr>
            <a:t>Internal Strengths </a:t>
          </a:r>
        </a:p>
        <a:p>
          <a:pPr marL="0" lvl="0" indent="0" algn="ctr"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(e.g., connections with local reporters)</a:t>
          </a:r>
        </a:p>
      </dsp:txBody>
      <dsp:txXfrm>
        <a:off x="744" y="145603"/>
        <a:ext cx="2902148" cy="1741289"/>
      </dsp:txXfrm>
    </dsp:sp>
    <dsp:sp modelId="{A9339E4E-082C-4CDC-9D70-953555AA35A6}">
      <dsp:nvSpPr>
        <dsp:cNvPr id="0" name=""/>
        <dsp:cNvSpPr/>
      </dsp:nvSpPr>
      <dsp:spPr>
        <a:xfrm>
          <a:off x="3193107" y="145603"/>
          <a:ext cx="2902148" cy="1741289"/>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Verdana" panose="020B0604030504040204" pitchFamily="34" charset="0"/>
              <a:ea typeface="Verdana" panose="020B0604030504040204" pitchFamily="34" charset="0"/>
              <a:cs typeface="Verdana" panose="020B0604030504040204" pitchFamily="34" charset="0"/>
            </a:rPr>
            <a:t>Internal Weaknesses </a:t>
          </a:r>
        </a:p>
        <a:p>
          <a:pPr marL="0" lvl="0" indent="0" algn="ctr"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(e.g., lack charismatic spokesperson)</a:t>
          </a:r>
        </a:p>
      </dsp:txBody>
      <dsp:txXfrm>
        <a:off x="3193107" y="145603"/>
        <a:ext cx="2902148" cy="1741289"/>
      </dsp:txXfrm>
    </dsp:sp>
    <dsp:sp modelId="{7F52825F-3AA0-42E0-82C7-7997785CBCD4}">
      <dsp:nvSpPr>
        <dsp:cNvPr id="0" name=""/>
        <dsp:cNvSpPr/>
      </dsp:nvSpPr>
      <dsp:spPr>
        <a:xfrm>
          <a:off x="744" y="2177107"/>
          <a:ext cx="2902148" cy="1741289"/>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Verdana" panose="020B0604030504040204" pitchFamily="34" charset="0"/>
              <a:ea typeface="Verdana" panose="020B0604030504040204" pitchFamily="34" charset="0"/>
              <a:cs typeface="Verdana" panose="020B0604030504040204" pitchFamily="34" charset="0"/>
            </a:rPr>
            <a:t>External Opportunities </a:t>
          </a:r>
        </a:p>
        <a:p>
          <a:pPr marL="0" lvl="0" indent="0" algn="ctr"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(e.g., national spotlight on health issue)</a:t>
          </a:r>
        </a:p>
      </dsp:txBody>
      <dsp:txXfrm>
        <a:off x="744" y="2177107"/>
        <a:ext cx="2902148" cy="1741289"/>
      </dsp:txXfrm>
    </dsp:sp>
    <dsp:sp modelId="{E2E0417C-BC1A-4CDE-831E-906B9D234117}">
      <dsp:nvSpPr>
        <dsp:cNvPr id="0" name=""/>
        <dsp:cNvSpPr/>
      </dsp:nvSpPr>
      <dsp:spPr>
        <a:xfrm>
          <a:off x="3193107" y="2177107"/>
          <a:ext cx="2902148" cy="1741289"/>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Verdana" panose="020B0604030504040204" pitchFamily="34" charset="0"/>
              <a:ea typeface="Verdana" panose="020B0604030504040204" pitchFamily="34" charset="0"/>
              <a:cs typeface="Verdana" panose="020B0604030504040204" pitchFamily="34" charset="0"/>
            </a:rPr>
            <a:t>External Threats </a:t>
          </a:r>
        </a:p>
        <a:p>
          <a:pPr marL="0" lvl="0" indent="0" algn="ctr"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(e.g., political climate or cultural resistance)</a:t>
          </a:r>
        </a:p>
      </dsp:txBody>
      <dsp:txXfrm>
        <a:off x="3193107" y="2177107"/>
        <a:ext cx="2902148" cy="174128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6E6F2-1C66-3E48-B182-EA05D0EAEA4A}">
      <dsp:nvSpPr>
        <dsp:cNvPr id="0" name=""/>
        <dsp:cNvSpPr/>
      </dsp:nvSpPr>
      <dsp:spPr>
        <a:xfrm>
          <a:off x="0" y="0"/>
          <a:ext cx="5181600" cy="1219200"/>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cs typeface="Century Gothic"/>
            </a:rPr>
            <a:t>Select communication campaign with similar objectives and desired outcomes</a:t>
          </a:r>
        </a:p>
      </dsp:txBody>
      <dsp:txXfrm>
        <a:off x="35709" y="35709"/>
        <a:ext cx="3865988" cy="1147782"/>
      </dsp:txXfrm>
    </dsp:sp>
    <dsp:sp modelId="{EA1F0E88-0939-5945-9D95-A463F05AE263}">
      <dsp:nvSpPr>
        <dsp:cNvPr id="0" name=""/>
        <dsp:cNvSpPr/>
      </dsp:nvSpPr>
      <dsp:spPr>
        <a:xfrm>
          <a:off x="457199" y="1422399"/>
          <a:ext cx="5181600" cy="1219200"/>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cs typeface="Century Gothic"/>
            </a:rPr>
            <a:t>Adapt program to your campaign’s objectives, target audience, and available resources</a:t>
          </a:r>
        </a:p>
      </dsp:txBody>
      <dsp:txXfrm>
        <a:off x="492908" y="1458108"/>
        <a:ext cx="3860502" cy="1147782"/>
      </dsp:txXfrm>
    </dsp:sp>
    <dsp:sp modelId="{F8A2955E-D544-7B46-B661-84073FD23541}">
      <dsp:nvSpPr>
        <dsp:cNvPr id="0" name=""/>
        <dsp:cNvSpPr/>
      </dsp:nvSpPr>
      <dsp:spPr>
        <a:xfrm>
          <a:off x="914399" y="2844799"/>
          <a:ext cx="5181600" cy="1219200"/>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cs typeface="Century Gothic"/>
            </a:rPr>
            <a:t>Pretest messages within the target audience</a:t>
          </a:r>
        </a:p>
      </dsp:txBody>
      <dsp:txXfrm>
        <a:off x="950108" y="2880508"/>
        <a:ext cx="3860502" cy="1147782"/>
      </dsp:txXfrm>
    </dsp:sp>
    <dsp:sp modelId="{1F7225A8-3A5D-F148-9D01-7E1A886D4BE9}">
      <dsp:nvSpPr>
        <dsp:cNvPr id="0" name=""/>
        <dsp:cNvSpPr/>
      </dsp:nvSpPr>
      <dsp:spPr>
        <a:xfrm>
          <a:off x="4389120" y="924560"/>
          <a:ext cx="792480" cy="792480"/>
        </a:xfrm>
        <a:prstGeom prst="downArrow">
          <a:avLst>
            <a:gd name="adj1" fmla="val 55000"/>
            <a:gd name="adj2" fmla="val 45000"/>
          </a:avLst>
        </a:prstGeom>
        <a:solidFill>
          <a:srgbClr val="365F91">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567428" y="924560"/>
        <a:ext cx="435864" cy="596341"/>
      </dsp:txXfrm>
    </dsp:sp>
    <dsp:sp modelId="{05129173-9D6D-A546-B563-423F4A06BC17}">
      <dsp:nvSpPr>
        <dsp:cNvPr id="0" name=""/>
        <dsp:cNvSpPr/>
      </dsp:nvSpPr>
      <dsp:spPr>
        <a:xfrm>
          <a:off x="4846320" y="2338832"/>
          <a:ext cx="792480" cy="792480"/>
        </a:xfrm>
        <a:prstGeom prst="downArrow">
          <a:avLst>
            <a:gd name="adj1" fmla="val 55000"/>
            <a:gd name="adj2" fmla="val 45000"/>
          </a:avLst>
        </a:prstGeom>
        <a:solidFill>
          <a:srgbClr val="365F91">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024628" y="2338832"/>
        <a:ext cx="435864" cy="596341"/>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4F3C4-C319-5640-868B-A68B27548A50}">
      <dsp:nvSpPr>
        <dsp:cNvPr id="0" name=""/>
        <dsp:cNvSpPr/>
      </dsp:nvSpPr>
      <dsp:spPr>
        <a:xfrm>
          <a:off x="865" y="245464"/>
          <a:ext cx="3373747" cy="2024248"/>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mn-lt"/>
              <a:cs typeface="Century Gothic"/>
            </a:rPr>
            <a:t>Refine messages and materials</a:t>
          </a:r>
        </a:p>
      </dsp:txBody>
      <dsp:txXfrm>
        <a:off x="865" y="245464"/>
        <a:ext cx="3373747" cy="2024248"/>
      </dsp:txXfrm>
    </dsp:sp>
    <dsp:sp modelId="{7D7C7427-7DD6-3742-8BB2-D94AEA1FB873}">
      <dsp:nvSpPr>
        <dsp:cNvPr id="0" name=""/>
        <dsp:cNvSpPr/>
      </dsp:nvSpPr>
      <dsp:spPr>
        <a:xfrm>
          <a:off x="3711987" y="245464"/>
          <a:ext cx="3373747" cy="2024248"/>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mn-lt"/>
              <a:cs typeface="Century Gothic"/>
            </a:rPr>
            <a:t>Determine barriers and facilitators to implementation</a:t>
          </a:r>
        </a:p>
      </dsp:txBody>
      <dsp:txXfrm>
        <a:off x="3711987" y="245464"/>
        <a:ext cx="3373747" cy="2024248"/>
      </dsp:txXfrm>
    </dsp:sp>
    <dsp:sp modelId="{6CCFCDE8-C29B-6C43-9A6D-DDAE3A1A957A}">
      <dsp:nvSpPr>
        <dsp:cNvPr id="0" name=""/>
        <dsp:cNvSpPr/>
      </dsp:nvSpPr>
      <dsp:spPr>
        <a:xfrm>
          <a:off x="865" y="2607087"/>
          <a:ext cx="3373747" cy="2024248"/>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mn-lt"/>
              <a:cs typeface="Century Gothic"/>
            </a:rPr>
            <a:t>Assess quality of program implementation</a:t>
          </a:r>
        </a:p>
      </dsp:txBody>
      <dsp:txXfrm>
        <a:off x="865" y="2607087"/>
        <a:ext cx="3373747" cy="2024248"/>
      </dsp:txXfrm>
    </dsp:sp>
    <dsp:sp modelId="{B4B3D886-A487-254F-B4E1-9524FC283C33}">
      <dsp:nvSpPr>
        <dsp:cNvPr id="0" name=""/>
        <dsp:cNvSpPr/>
      </dsp:nvSpPr>
      <dsp:spPr>
        <a:xfrm>
          <a:off x="3711987" y="2607087"/>
          <a:ext cx="3373747" cy="2024248"/>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mn-lt"/>
              <a:cs typeface="Century Gothic"/>
            </a:rPr>
            <a:t>Assess likelihood of campaign success</a:t>
          </a:r>
        </a:p>
      </dsp:txBody>
      <dsp:txXfrm>
        <a:off x="3711987" y="2607087"/>
        <a:ext cx="3373747" cy="2024248"/>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E18D7-0210-F649-88FD-E6E8C21C3827}">
      <dsp:nvSpPr>
        <dsp:cNvPr id="0" name=""/>
        <dsp:cNvSpPr/>
      </dsp:nvSpPr>
      <dsp:spPr>
        <a:xfrm>
          <a:off x="302165" y="156"/>
          <a:ext cx="3348602" cy="1013972"/>
        </a:xfrm>
        <a:prstGeom prst="roundRect">
          <a:avLst>
            <a:gd name="adj" fmla="val 10000"/>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n-lt"/>
              <a:cs typeface="Century Gothic"/>
            </a:rPr>
            <a:t>Pretesting</a:t>
          </a:r>
        </a:p>
      </dsp:txBody>
      <dsp:txXfrm>
        <a:off x="331863" y="29854"/>
        <a:ext cx="3289206" cy="954576"/>
      </dsp:txXfrm>
    </dsp:sp>
    <dsp:sp modelId="{7B2AE735-4B7A-7F40-AC09-FA7523AC0337}">
      <dsp:nvSpPr>
        <dsp:cNvPr id="0" name=""/>
        <dsp:cNvSpPr/>
      </dsp:nvSpPr>
      <dsp:spPr>
        <a:xfrm>
          <a:off x="637025" y="1014129"/>
          <a:ext cx="334860" cy="780518"/>
        </a:xfrm>
        <a:custGeom>
          <a:avLst/>
          <a:gdLst/>
          <a:ahLst/>
          <a:cxnLst/>
          <a:rect l="0" t="0" r="0" b="0"/>
          <a:pathLst>
            <a:path>
              <a:moveTo>
                <a:pt x="0" y="0"/>
              </a:moveTo>
              <a:lnTo>
                <a:pt x="0" y="780518"/>
              </a:lnTo>
              <a:lnTo>
                <a:pt x="334860" y="78051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E04F08-4BD4-5C48-A0D3-95221E91BB1C}">
      <dsp:nvSpPr>
        <dsp:cNvPr id="0" name=""/>
        <dsp:cNvSpPr/>
      </dsp:nvSpPr>
      <dsp:spPr>
        <a:xfrm>
          <a:off x="971885" y="1287661"/>
          <a:ext cx="2678881" cy="1013972"/>
        </a:xfrm>
        <a:prstGeom prst="roundRect">
          <a:avLst>
            <a:gd name="adj" fmla="val 10000"/>
          </a:avLst>
        </a:prstGeom>
        <a:solidFill>
          <a:srgbClr val="0096D6">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mn-lt"/>
              <a:cs typeface="Century Gothic"/>
            </a:rPr>
            <a:t>Determine which messages should be used</a:t>
          </a:r>
        </a:p>
      </dsp:txBody>
      <dsp:txXfrm>
        <a:off x="1001583" y="1317359"/>
        <a:ext cx="2619485" cy="954576"/>
      </dsp:txXfrm>
    </dsp:sp>
    <dsp:sp modelId="{B58776FB-3A8E-4745-A912-62457A2C00CE}">
      <dsp:nvSpPr>
        <dsp:cNvPr id="0" name=""/>
        <dsp:cNvSpPr/>
      </dsp:nvSpPr>
      <dsp:spPr>
        <a:xfrm>
          <a:off x="637025" y="1014129"/>
          <a:ext cx="334860" cy="2068023"/>
        </a:xfrm>
        <a:custGeom>
          <a:avLst/>
          <a:gdLst/>
          <a:ahLst/>
          <a:cxnLst/>
          <a:rect l="0" t="0" r="0" b="0"/>
          <a:pathLst>
            <a:path>
              <a:moveTo>
                <a:pt x="0" y="0"/>
              </a:moveTo>
              <a:lnTo>
                <a:pt x="0" y="2068023"/>
              </a:lnTo>
              <a:lnTo>
                <a:pt x="334860" y="206802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300CB5-5DEF-8E4D-95DD-7F8ED19458A3}">
      <dsp:nvSpPr>
        <dsp:cNvPr id="0" name=""/>
        <dsp:cNvSpPr/>
      </dsp:nvSpPr>
      <dsp:spPr>
        <a:xfrm>
          <a:off x="971885" y="2575166"/>
          <a:ext cx="2678881" cy="1013972"/>
        </a:xfrm>
        <a:prstGeom prst="roundRect">
          <a:avLst>
            <a:gd name="adj" fmla="val 10000"/>
          </a:avLst>
        </a:prstGeom>
        <a:solidFill>
          <a:srgbClr val="0096D6">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mn-lt"/>
              <a:cs typeface="Century Gothic"/>
            </a:rPr>
            <a:t>Determine which messages resonate with which segments of audience</a:t>
          </a:r>
        </a:p>
      </dsp:txBody>
      <dsp:txXfrm>
        <a:off x="1001583" y="2604864"/>
        <a:ext cx="2619485" cy="954576"/>
      </dsp:txXfrm>
    </dsp:sp>
    <dsp:sp modelId="{96A2E4A4-DC6A-9342-A2FA-B2D04A2931A0}">
      <dsp:nvSpPr>
        <dsp:cNvPr id="0" name=""/>
        <dsp:cNvSpPr/>
      </dsp:nvSpPr>
      <dsp:spPr>
        <a:xfrm>
          <a:off x="637025" y="1014129"/>
          <a:ext cx="334860" cy="3355528"/>
        </a:xfrm>
        <a:custGeom>
          <a:avLst/>
          <a:gdLst/>
          <a:ahLst/>
          <a:cxnLst/>
          <a:rect l="0" t="0" r="0" b="0"/>
          <a:pathLst>
            <a:path>
              <a:moveTo>
                <a:pt x="0" y="0"/>
              </a:moveTo>
              <a:lnTo>
                <a:pt x="0" y="3355528"/>
              </a:lnTo>
              <a:lnTo>
                <a:pt x="334860" y="33555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DD70B84-4BA5-3A41-A433-B2A67174B924}">
      <dsp:nvSpPr>
        <dsp:cNvPr id="0" name=""/>
        <dsp:cNvSpPr/>
      </dsp:nvSpPr>
      <dsp:spPr>
        <a:xfrm>
          <a:off x="971885" y="3862670"/>
          <a:ext cx="2678881" cy="1013972"/>
        </a:xfrm>
        <a:prstGeom prst="roundRect">
          <a:avLst>
            <a:gd name="adj" fmla="val 10000"/>
          </a:avLst>
        </a:prstGeom>
        <a:solidFill>
          <a:srgbClr val="0096D6">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mn-lt"/>
              <a:cs typeface="Century Gothic"/>
            </a:rPr>
            <a:t>Understand which messages might offend the audience</a:t>
          </a:r>
        </a:p>
      </dsp:txBody>
      <dsp:txXfrm>
        <a:off x="1001583" y="3892368"/>
        <a:ext cx="2619485" cy="954576"/>
      </dsp:txXfrm>
    </dsp:sp>
    <dsp:sp modelId="{D5A85132-0D69-584A-95CB-D6E6DA3D3C76}">
      <dsp:nvSpPr>
        <dsp:cNvPr id="0" name=""/>
        <dsp:cNvSpPr/>
      </dsp:nvSpPr>
      <dsp:spPr>
        <a:xfrm>
          <a:off x="4197832" y="156"/>
          <a:ext cx="3348602" cy="1013972"/>
        </a:xfrm>
        <a:prstGeom prst="roundRect">
          <a:avLst>
            <a:gd name="adj" fmla="val 10000"/>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n-lt"/>
              <a:cs typeface="Century Gothic"/>
            </a:rPr>
            <a:t>Pilot Testing</a:t>
          </a:r>
        </a:p>
      </dsp:txBody>
      <dsp:txXfrm>
        <a:off x="4227530" y="29854"/>
        <a:ext cx="3289206" cy="954576"/>
      </dsp:txXfrm>
    </dsp:sp>
    <dsp:sp modelId="{2C3025A4-55B2-AD48-9E06-E4FC61F9527C}">
      <dsp:nvSpPr>
        <dsp:cNvPr id="0" name=""/>
        <dsp:cNvSpPr/>
      </dsp:nvSpPr>
      <dsp:spPr>
        <a:xfrm>
          <a:off x="4532692" y="1014129"/>
          <a:ext cx="334860" cy="780518"/>
        </a:xfrm>
        <a:custGeom>
          <a:avLst/>
          <a:gdLst/>
          <a:ahLst/>
          <a:cxnLst/>
          <a:rect l="0" t="0" r="0" b="0"/>
          <a:pathLst>
            <a:path>
              <a:moveTo>
                <a:pt x="0" y="0"/>
              </a:moveTo>
              <a:lnTo>
                <a:pt x="0" y="780518"/>
              </a:lnTo>
              <a:lnTo>
                <a:pt x="334860" y="78051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4478271-1F08-1847-B405-DC97660B874E}">
      <dsp:nvSpPr>
        <dsp:cNvPr id="0" name=""/>
        <dsp:cNvSpPr/>
      </dsp:nvSpPr>
      <dsp:spPr>
        <a:xfrm>
          <a:off x="4867552" y="1287661"/>
          <a:ext cx="2678881" cy="1013972"/>
        </a:xfrm>
        <a:prstGeom prst="roundRect">
          <a:avLst>
            <a:gd name="adj" fmla="val 10000"/>
          </a:avLst>
        </a:prstGeom>
        <a:solidFill>
          <a:srgbClr val="0096D6">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mn-lt"/>
              <a:cs typeface="Century Gothic"/>
            </a:rPr>
            <a:t>Assess whether the message was received by the intended audience as planned</a:t>
          </a:r>
        </a:p>
      </dsp:txBody>
      <dsp:txXfrm>
        <a:off x="4897250" y="1317359"/>
        <a:ext cx="2619485" cy="954576"/>
      </dsp:txXfrm>
    </dsp:sp>
    <dsp:sp modelId="{5AD285E5-E94B-904F-90B0-F4B2EBDB8FAE}">
      <dsp:nvSpPr>
        <dsp:cNvPr id="0" name=""/>
        <dsp:cNvSpPr/>
      </dsp:nvSpPr>
      <dsp:spPr>
        <a:xfrm>
          <a:off x="4532692" y="1014129"/>
          <a:ext cx="334860" cy="2068023"/>
        </a:xfrm>
        <a:custGeom>
          <a:avLst/>
          <a:gdLst/>
          <a:ahLst/>
          <a:cxnLst/>
          <a:rect l="0" t="0" r="0" b="0"/>
          <a:pathLst>
            <a:path>
              <a:moveTo>
                <a:pt x="0" y="0"/>
              </a:moveTo>
              <a:lnTo>
                <a:pt x="0" y="2068023"/>
              </a:lnTo>
              <a:lnTo>
                <a:pt x="334860" y="206802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43675F6-B73C-0148-9373-D7DC211D3FED}">
      <dsp:nvSpPr>
        <dsp:cNvPr id="0" name=""/>
        <dsp:cNvSpPr/>
      </dsp:nvSpPr>
      <dsp:spPr>
        <a:xfrm>
          <a:off x="4867552" y="2575166"/>
          <a:ext cx="2678881" cy="1013972"/>
        </a:xfrm>
        <a:prstGeom prst="roundRect">
          <a:avLst>
            <a:gd name="adj" fmla="val 10000"/>
          </a:avLst>
        </a:prstGeom>
        <a:solidFill>
          <a:srgbClr val="0096D6">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mn-lt"/>
              <a:cs typeface="Century Gothic"/>
            </a:rPr>
            <a:t>Examine whether the message advances campaign objectives and goals</a:t>
          </a:r>
        </a:p>
      </dsp:txBody>
      <dsp:txXfrm>
        <a:off x="4897250" y="2604864"/>
        <a:ext cx="2619485" cy="954576"/>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4F3C4-C319-5640-868B-A68B27548A50}">
      <dsp:nvSpPr>
        <dsp:cNvPr id="0" name=""/>
        <dsp:cNvSpPr/>
      </dsp:nvSpPr>
      <dsp:spPr>
        <a:xfrm>
          <a:off x="0" y="223837"/>
          <a:ext cx="2214562" cy="1328737"/>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entury Gothic"/>
            </a:rPr>
            <a:t>Assessment of reading level</a:t>
          </a:r>
        </a:p>
      </dsp:txBody>
      <dsp:txXfrm>
        <a:off x="0" y="223837"/>
        <a:ext cx="2214562" cy="1328737"/>
      </dsp:txXfrm>
    </dsp:sp>
    <dsp:sp modelId="{7D7C7427-7DD6-3742-8BB2-D94AEA1FB873}">
      <dsp:nvSpPr>
        <dsp:cNvPr id="0" name=""/>
        <dsp:cNvSpPr/>
      </dsp:nvSpPr>
      <dsp:spPr>
        <a:xfrm>
          <a:off x="2436018" y="223837"/>
          <a:ext cx="2214562" cy="1328737"/>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entury Gothic"/>
            </a:rPr>
            <a:t>Focus groups</a:t>
          </a:r>
        </a:p>
      </dsp:txBody>
      <dsp:txXfrm>
        <a:off x="2436018" y="223837"/>
        <a:ext cx="2214562" cy="1328737"/>
      </dsp:txXfrm>
    </dsp:sp>
    <dsp:sp modelId="{6CCFCDE8-C29B-6C43-9A6D-DDAE3A1A957A}">
      <dsp:nvSpPr>
        <dsp:cNvPr id="0" name=""/>
        <dsp:cNvSpPr/>
      </dsp:nvSpPr>
      <dsp:spPr>
        <a:xfrm>
          <a:off x="4872037" y="223837"/>
          <a:ext cx="2214562" cy="1328737"/>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entury Gothic"/>
            </a:rPr>
            <a:t>Surveys</a:t>
          </a:r>
        </a:p>
      </dsp:txBody>
      <dsp:txXfrm>
        <a:off x="4872037" y="223837"/>
        <a:ext cx="2214562" cy="1328737"/>
      </dsp:txXfrm>
    </dsp:sp>
    <dsp:sp modelId="{B4B3D886-A487-254F-B4E1-9524FC283C33}">
      <dsp:nvSpPr>
        <dsp:cNvPr id="0" name=""/>
        <dsp:cNvSpPr/>
      </dsp:nvSpPr>
      <dsp:spPr>
        <a:xfrm>
          <a:off x="0" y="1774031"/>
          <a:ext cx="2214562" cy="1328737"/>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entury Gothic"/>
            </a:rPr>
            <a:t>In-depth interviews</a:t>
          </a:r>
        </a:p>
      </dsp:txBody>
      <dsp:txXfrm>
        <a:off x="0" y="1774031"/>
        <a:ext cx="2214562" cy="1328737"/>
      </dsp:txXfrm>
    </dsp:sp>
    <dsp:sp modelId="{39F3B9A9-FDBF-BA47-A3D9-CC0E12503F15}">
      <dsp:nvSpPr>
        <dsp:cNvPr id="0" name=""/>
        <dsp:cNvSpPr/>
      </dsp:nvSpPr>
      <dsp:spPr>
        <a:xfrm>
          <a:off x="2436018" y="1774031"/>
          <a:ext cx="2214562" cy="1328737"/>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entury Gothic"/>
            </a:rPr>
            <a:t>Gatekeeper interviews</a:t>
          </a:r>
        </a:p>
      </dsp:txBody>
      <dsp:txXfrm>
        <a:off x="2436018" y="1774031"/>
        <a:ext cx="2214562" cy="1328737"/>
      </dsp:txXfrm>
    </dsp:sp>
    <dsp:sp modelId="{FDD95DE8-B014-BF46-ABC5-DF16FC852F3D}">
      <dsp:nvSpPr>
        <dsp:cNvPr id="0" name=""/>
        <dsp:cNvSpPr/>
      </dsp:nvSpPr>
      <dsp:spPr>
        <a:xfrm>
          <a:off x="4872037" y="1774031"/>
          <a:ext cx="2214562" cy="1328737"/>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entury Gothic"/>
            </a:rPr>
            <a:t>Center-location intercept interviews</a:t>
          </a:r>
        </a:p>
      </dsp:txBody>
      <dsp:txXfrm>
        <a:off x="4872037" y="1774031"/>
        <a:ext cx="2214562" cy="1328737"/>
      </dsp:txXfrm>
    </dsp:sp>
    <dsp:sp modelId="{1600B4E3-F461-7849-A940-647E434E7E89}">
      <dsp:nvSpPr>
        <dsp:cNvPr id="0" name=""/>
        <dsp:cNvSpPr/>
      </dsp:nvSpPr>
      <dsp:spPr>
        <a:xfrm>
          <a:off x="2436018" y="3324224"/>
          <a:ext cx="2214562" cy="1328737"/>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cs typeface="Century Gothic"/>
            </a:rPr>
            <a:t>Social media polling</a:t>
          </a:r>
        </a:p>
      </dsp:txBody>
      <dsp:txXfrm>
        <a:off x="2436018" y="3324224"/>
        <a:ext cx="2214562" cy="1328737"/>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200A3-8A50-4C50-AE79-A31DBEBD63C9}">
      <dsp:nvSpPr>
        <dsp:cNvPr id="0" name=""/>
        <dsp:cNvSpPr/>
      </dsp:nvSpPr>
      <dsp:spPr>
        <a:xfrm>
          <a:off x="-4220752" y="-647613"/>
          <a:ext cx="5029025" cy="5029025"/>
        </a:xfrm>
        <a:prstGeom prst="blockArc">
          <a:avLst>
            <a:gd name="adj1" fmla="val 18900000"/>
            <a:gd name="adj2" fmla="val 2700000"/>
            <a:gd name="adj3" fmla="val 430"/>
          </a:avLst>
        </a:prstGeom>
        <a:noFill/>
        <a:ln w="25400" cap="flat" cmpd="sng" algn="ctr">
          <a:solidFill>
            <a:srgbClr val="004065"/>
          </a:solidFill>
          <a:prstDash val="solid"/>
        </a:ln>
        <a:effectLst/>
      </dsp:spPr>
      <dsp:style>
        <a:lnRef idx="2">
          <a:scrgbClr r="0" g="0" b="0"/>
        </a:lnRef>
        <a:fillRef idx="0">
          <a:scrgbClr r="0" g="0" b="0"/>
        </a:fillRef>
        <a:effectRef idx="0">
          <a:scrgbClr r="0" g="0" b="0"/>
        </a:effectRef>
        <a:fontRef idx="minor"/>
      </dsp:style>
    </dsp:sp>
    <dsp:sp modelId="{6A6627D7-6980-48E3-A538-9F9DAC1150A4}">
      <dsp:nvSpPr>
        <dsp:cNvPr id="0" name=""/>
        <dsp:cNvSpPr/>
      </dsp:nvSpPr>
      <dsp:spPr>
        <a:xfrm>
          <a:off x="423474" y="287054"/>
          <a:ext cx="6232154" cy="574407"/>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mn-lt"/>
            </a:rPr>
            <a:t>Determine which audience segments have the biggest needs</a:t>
          </a:r>
        </a:p>
      </dsp:txBody>
      <dsp:txXfrm>
        <a:off x="423474" y="287054"/>
        <a:ext cx="6232154" cy="574407"/>
      </dsp:txXfrm>
    </dsp:sp>
    <dsp:sp modelId="{A224FC23-0868-4232-8BD8-31E48CC1E331}">
      <dsp:nvSpPr>
        <dsp:cNvPr id="0" name=""/>
        <dsp:cNvSpPr/>
      </dsp:nvSpPr>
      <dsp:spPr>
        <a:xfrm>
          <a:off x="64469" y="215253"/>
          <a:ext cx="718009" cy="718009"/>
        </a:xfrm>
        <a:prstGeom prst="ellipse">
          <a:avLst/>
        </a:prstGeom>
        <a:blipFill rotWithShape="0">
          <a:blip xmlns:r="http://schemas.openxmlformats.org/officeDocument/2006/relationships" r:embed="rId1"/>
          <a:stretch>
            <a:fillRect/>
          </a:stretch>
        </a:blip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2E1C5111-DB25-4870-8592-C0DE71607D5E}">
      <dsp:nvSpPr>
        <dsp:cNvPr id="0" name=""/>
        <dsp:cNvSpPr/>
      </dsp:nvSpPr>
      <dsp:spPr>
        <a:xfrm>
          <a:off x="752795" y="1148815"/>
          <a:ext cx="5902833" cy="574407"/>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mn-lt"/>
            </a:rPr>
            <a:t>Consider if this audience is persuadable</a:t>
          </a:r>
        </a:p>
      </dsp:txBody>
      <dsp:txXfrm>
        <a:off x="752795" y="1148815"/>
        <a:ext cx="5902833" cy="574407"/>
      </dsp:txXfrm>
    </dsp:sp>
    <dsp:sp modelId="{78F151D1-C31E-42C2-9AA4-113F2F68FF99}">
      <dsp:nvSpPr>
        <dsp:cNvPr id="0" name=""/>
        <dsp:cNvSpPr/>
      </dsp:nvSpPr>
      <dsp:spPr>
        <a:xfrm>
          <a:off x="393790" y="1077014"/>
          <a:ext cx="718009" cy="718009"/>
        </a:xfrm>
        <a:prstGeom prst="ellipse">
          <a:avLst/>
        </a:prstGeom>
        <a:blipFill rotWithShape="0">
          <a:blip xmlns:r="http://schemas.openxmlformats.org/officeDocument/2006/relationships" r:embed="rId1"/>
          <a:stretch>
            <a:fillRect/>
          </a:stretch>
        </a:blip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98990D72-578D-41AE-AAEE-9CE29789D26C}">
      <dsp:nvSpPr>
        <dsp:cNvPr id="0" name=""/>
        <dsp:cNvSpPr/>
      </dsp:nvSpPr>
      <dsp:spPr>
        <a:xfrm>
          <a:off x="752795" y="2010576"/>
          <a:ext cx="5902833" cy="574407"/>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mn-lt"/>
            </a:rPr>
            <a:t>Decide which segment of the audience has the most influence and impact</a:t>
          </a:r>
        </a:p>
      </dsp:txBody>
      <dsp:txXfrm>
        <a:off x="752795" y="2010576"/>
        <a:ext cx="5902833" cy="574407"/>
      </dsp:txXfrm>
    </dsp:sp>
    <dsp:sp modelId="{C3D65DB9-D660-41D3-AB5C-A39897C1D68F}">
      <dsp:nvSpPr>
        <dsp:cNvPr id="0" name=""/>
        <dsp:cNvSpPr/>
      </dsp:nvSpPr>
      <dsp:spPr>
        <a:xfrm>
          <a:off x="393790" y="1938775"/>
          <a:ext cx="718009" cy="718009"/>
        </a:xfrm>
        <a:prstGeom prst="ellipse">
          <a:avLst/>
        </a:prstGeom>
        <a:blipFill rotWithShape="0">
          <a:blip xmlns:r="http://schemas.openxmlformats.org/officeDocument/2006/relationships" r:embed="rId1"/>
          <a:stretch>
            <a:fillRect/>
          </a:stretch>
        </a:blip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6BD4F396-B461-4013-9E98-24611D48D867}">
      <dsp:nvSpPr>
        <dsp:cNvPr id="0" name=""/>
        <dsp:cNvSpPr/>
      </dsp:nvSpPr>
      <dsp:spPr>
        <a:xfrm>
          <a:off x="423474" y="2872336"/>
          <a:ext cx="6232154" cy="574407"/>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mn-lt"/>
            </a:rPr>
            <a:t>Ask if it is realistic to reach this intended audience</a:t>
          </a:r>
        </a:p>
      </dsp:txBody>
      <dsp:txXfrm>
        <a:off x="423474" y="2872336"/>
        <a:ext cx="6232154" cy="574407"/>
      </dsp:txXfrm>
    </dsp:sp>
    <dsp:sp modelId="{D0843930-AC33-4150-B88D-90E959078513}">
      <dsp:nvSpPr>
        <dsp:cNvPr id="0" name=""/>
        <dsp:cNvSpPr/>
      </dsp:nvSpPr>
      <dsp:spPr>
        <a:xfrm>
          <a:off x="64469" y="2800535"/>
          <a:ext cx="718009" cy="718009"/>
        </a:xfrm>
        <a:prstGeom prst="ellipse">
          <a:avLst/>
        </a:prstGeom>
        <a:blipFill rotWithShape="0">
          <a:blip xmlns:r="http://schemas.openxmlformats.org/officeDocument/2006/relationships" r:embed="rId1"/>
          <a:stretch>
            <a:fillRect/>
          </a:stretch>
        </a:blip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1FD6F-2D4D-4EA2-94CD-C4BC7F338817}">
      <dsp:nvSpPr>
        <dsp:cNvPr id="0" name=""/>
        <dsp:cNvSpPr/>
      </dsp:nvSpPr>
      <dsp:spPr>
        <a:xfrm>
          <a:off x="1940069" y="0"/>
          <a:ext cx="6133601" cy="4191000"/>
        </a:xfrm>
        <a:prstGeom prst="rightArrow">
          <a:avLst>
            <a:gd name="adj1" fmla="val 75000"/>
            <a:gd name="adj2" fmla="val 50000"/>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dirty="0">
              <a:solidFill>
                <a:schemeClr val="bg1"/>
              </a:solidFill>
              <a:latin typeface="+mn-lt"/>
              <a:ea typeface="+mn-ea"/>
              <a:cs typeface="+mn-cs"/>
            </a:rPr>
            <a:t>Screening can find small growths that can be taken out before turning into cancer. Alaska native people should get screened starting at age 40. Talk to your doctor today.</a:t>
          </a:r>
          <a:endParaRPr lang="en-US" sz="1900" kern="1200" dirty="0">
            <a:solidFill>
              <a:schemeClr val="bg1"/>
            </a:solidFill>
            <a:latin typeface="+mn-lt"/>
          </a:endParaRPr>
        </a:p>
        <a:p>
          <a:pPr marL="171450" lvl="1" indent="-171450" algn="l" defTabSz="844550">
            <a:lnSpc>
              <a:spcPct val="90000"/>
            </a:lnSpc>
            <a:spcBef>
              <a:spcPct val="0"/>
            </a:spcBef>
            <a:spcAft>
              <a:spcPct val="15000"/>
            </a:spcAft>
            <a:buChar char="•"/>
          </a:pPr>
          <a:endParaRPr lang="en-US" sz="1900" kern="1200" dirty="0">
            <a:solidFill>
              <a:schemeClr val="bg1"/>
            </a:solidFill>
            <a:latin typeface="+mn-lt"/>
          </a:endParaRPr>
        </a:p>
        <a:p>
          <a:pPr marL="171450" lvl="1" indent="-171450" algn="l" defTabSz="844550">
            <a:lnSpc>
              <a:spcPct val="90000"/>
            </a:lnSpc>
            <a:spcBef>
              <a:spcPct val="0"/>
            </a:spcBef>
            <a:spcAft>
              <a:spcPct val="15000"/>
            </a:spcAft>
            <a:buChar char="•"/>
          </a:pPr>
          <a:r>
            <a:rPr lang="en-US" sz="1900" kern="1200" dirty="0">
              <a:solidFill>
                <a:schemeClr val="bg1"/>
              </a:solidFill>
              <a:latin typeface="+mn-lt"/>
              <a:ea typeface="+mn-ea"/>
              <a:cs typeface="+mn-cs"/>
            </a:rPr>
            <a:t>You should get screened if you have a family member who has had colorectal cancer. Call your doctor today.</a:t>
          </a:r>
        </a:p>
      </dsp:txBody>
      <dsp:txXfrm>
        <a:off x="1940069" y="523875"/>
        <a:ext cx="4561976" cy="3143250"/>
      </dsp:txXfrm>
    </dsp:sp>
    <dsp:sp modelId="{F59390B3-FC57-4BC0-934E-D9574E919239}">
      <dsp:nvSpPr>
        <dsp:cNvPr id="0" name=""/>
        <dsp:cNvSpPr/>
      </dsp:nvSpPr>
      <dsp:spPr>
        <a:xfrm>
          <a:off x="3528" y="0"/>
          <a:ext cx="1936540" cy="4191000"/>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mn-lt"/>
              <a:ea typeface="+mn-ea"/>
              <a:cs typeface="+mn-cs"/>
            </a:rPr>
            <a:t>If you get screened at the appropriate age, then you can reduce your risk of dying from colorectal cancer</a:t>
          </a:r>
          <a:endParaRPr lang="en-US" sz="2100" kern="1200" dirty="0">
            <a:solidFill>
              <a:schemeClr val="bg1"/>
            </a:solidFill>
            <a:latin typeface="+mn-lt"/>
          </a:endParaRPr>
        </a:p>
      </dsp:txBody>
      <dsp:txXfrm>
        <a:off x="98062" y="94534"/>
        <a:ext cx="1747472" cy="4001932"/>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1FD6F-2D4D-4EA2-94CD-C4BC7F338817}">
      <dsp:nvSpPr>
        <dsp:cNvPr id="0" name=""/>
        <dsp:cNvSpPr/>
      </dsp:nvSpPr>
      <dsp:spPr>
        <a:xfrm>
          <a:off x="1940069" y="0"/>
          <a:ext cx="6133601" cy="4191000"/>
        </a:xfrm>
        <a:prstGeom prst="rightArrow">
          <a:avLst>
            <a:gd name="adj1" fmla="val 75000"/>
            <a:gd name="adj2" fmla="val 50000"/>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dirty="0">
              <a:solidFill>
                <a:schemeClr val="bg1"/>
              </a:solidFill>
              <a:latin typeface="+mn-lt"/>
              <a:ea typeface="+mn-ea"/>
              <a:cs typeface="+mn-cs"/>
            </a:rPr>
            <a:t>Screening can find small growths that can be taken out before turning into cancer. Alaska native people should get screened starting at age 40. Talk to your doctor today.</a:t>
          </a:r>
          <a:endParaRPr lang="en-US" sz="1900" kern="1200" dirty="0">
            <a:solidFill>
              <a:schemeClr val="bg1"/>
            </a:solidFill>
            <a:latin typeface="+mn-lt"/>
          </a:endParaRPr>
        </a:p>
        <a:p>
          <a:pPr marL="171450" lvl="1" indent="-171450" algn="l" defTabSz="844550">
            <a:lnSpc>
              <a:spcPct val="90000"/>
            </a:lnSpc>
            <a:spcBef>
              <a:spcPct val="0"/>
            </a:spcBef>
            <a:spcAft>
              <a:spcPct val="15000"/>
            </a:spcAft>
            <a:buChar char="•"/>
          </a:pPr>
          <a:endParaRPr lang="en-US" sz="1900" kern="1200" dirty="0">
            <a:solidFill>
              <a:schemeClr val="bg1"/>
            </a:solidFill>
            <a:latin typeface="+mn-lt"/>
          </a:endParaRPr>
        </a:p>
        <a:p>
          <a:pPr marL="171450" lvl="1" indent="-171450" algn="l" defTabSz="844550">
            <a:lnSpc>
              <a:spcPct val="90000"/>
            </a:lnSpc>
            <a:spcBef>
              <a:spcPct val="0"/>
            </a:spcBef>
            <a:spcAft>
              <a:spcPct val="15000"/>
            </a:spcAft>
            <a:buChar char="•"/>
          </a:pPr>
          <a:r>
            <a:rPr lang="en-US" sz="1900" kern="1200" dirty="0">
              <a:solidFill>
                <a:schemeClr val="bg1"/>
              </a:solidFill>
              <a:latin typeface="+mn-lt"/>
              <a:ea typeface="+mn-ea"/>
              <a:cs typeface="+mn-cs"/>
            </a:rPr>
            <a:t>You should get screened if you have a family member who has had colorectal cancer. Call your doctor today.</a:t>
          </a:r>
        </a:p>
      </dsp:txBody>
      <dsp:txXfrm>
        <a:off x="1940069" y="523875"/>
        <a:ext cx="4561976" cy="3143250"/>
      </dsp:txXfrm>
    </dsp:sp>
    <dsp:sp modelId="{F59390B3-FC57-4BC0-934E-D9574E919239}">
      <dsp:nvSpPr>
        <dsp:cNvPr id="0" name=""/>
        <dsp:cNvSpPr/>
      </dsp:nvSpPr>
      <dsp:spPr>
        <a:xfrm>
          <a:off x="3528" y="0"/>
          <a:ext cx="1936540" cy="4191000"/>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mn-lt"/>
              <a:ea typeface="+mn-ea"/>
              <a:cs typeface="+mn-cs"/>
            </a:rPr>
            <a:t>If you get screened at the appropriate age, then you can reduce your risk of dying from colorectal cancer</a:t>
          </a:r>
          <a:endParaRPr lang="en-US" sz="2100" kern="1200" dirty="0">
            <a:solidFill>
              <a:schemeClr val="bg1"/>
            </a:solidFill>
            <a:latin typeface="+mn-lt"/>
          </a:endParaRPr>
        </a:p>
      </dsp:txBody>
      <dsp:txXfrm>
        <a:off x="98062" y="94534"/>
        <a:ext cx="1747472" cy="400193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6E6B2-EDE7-4317-BE55-DEF9F820E740}">
      <dsp:nvSpPr>
        <dsp:cNvPr id="0" name=""/>
        <dsp:cNvSpPr/>
      </dsp:nvSpPr>
      <dsp:spPr>
        <a:xfrm>
          <a:off x="465" y="591337"/>
          <a:ext cx="906921" cy="906921"/>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911" tIns="15240" rIns="49911"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mn-lt"/>
            </a:rPr>
            <a:t>Fear</a:t>
          </a:r>
        </a:p>
      </dsp:txBody>
      <dsp:txXfrm>
        <a:off x="133281" y="724153"/>
        <a:ext cx="641289" cy="641289"/>
      </dsp:txXfrm>
    </dsp:sp>
    <dsp:sp modelId="{76A469E8-08D7-4D6B-A5F4-160AA0A039A3}">
      <dsp:nvSpPr>
        <dsp:cNvPr id="0" name=""/>
        <dsp:cNvSpPr/>
      </dsp:nvSpPr>
      <dsp:spPr>
        <a:xfrm>
          <a:off x="726002" y="591337"/>
          <a:ext cx="906921" cy="906921"/>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911" tIns="15240" rIns="49911"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mn-lt"/>
            </a:rPr>
            <a:t>Guilt</a:t>
          </a:r>
        </a:p>
      </dsp:txBody>
      <dsp:txXfrm>
        <a:off x="858818" y="724153"/>
        <a:ext cx="641289" cy="641289"/>
      </dsp:txXfrm>
    </dsp:sp>
    <dsp:sp modelId="{18002CD1-F296-4592-A4C6-140596F8AC38}">
      <dsp:nvSpPr>
        <dsp:cNvPr id="0" name=""/>
        <dsp:cNvSpPr/>
      </dsp:nvSpPr>
      <dsp:spPr>
        <a:xfrm>
          <a:off x="1451539" y="591337"/>
          <a:ext cx="906921" cy="906921"/>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911" tIns="15240" rIns="49911"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mn-lt"/>
            </a:rPr>
            <a:t>Hope</a:t>
          </a:r>
        </a:p>
      </dsp:txBody>
      <dsp:txXfrm>
        <a:off x="1584355" y="724153"/>
        <a:ext cx="641289" cy="641289"/>
      </dsp:txXfrm>
    </dsp:sp>
    <dsp:sp modelId="{E5BA3027-73E0-438F-B7CB-9D5C6911F3B2}">
      <dsp:nvSpPr>
        <dsp:cNvPr id="0" name=""/>
        <dsp:cNvSpPr/>
      </dsp:nvSpPr>
      <dsp:spPr>
        <a:xfrm>
          <a:off x="2177076" y="591337"/>
          <a:ext cx="906921" cy="906921"/>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911" tIns="15240" rIns="49911"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mn-lt"/>
            </a:rPr>
            <a:t>Humor</a:t>
          </a:r>
        </a:p>
      </dsp:txBody>
      <dsp:txXfrm>
        <a:off x="2309892" y="724153"/>
        <a:ext cx="641289" cy="641289"/>
      </dsp:txXfrm>
    </dsp:sp>
    <dsp:sp modelId="{9FBE394A-B597-427E-AAB2-F7392EA6DE2F}">
      <dsp:nvSpPr>
        <dsp:cNvPr id="0" name=""/>
        <dsp:cNvSpPr/>
      </dsp:nvSpPr>
      <dsp:spPr>
        <a:xfrm>
          <a:off x="2902613" y="591337"/>
          <a:ext cx="906921" cy="906921"/>
        </a:xfrm>
        <a:prstGeom prst="ellipse">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911" tIns="15240" rIns="49911"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mn-lt"/>
            </a:rPr>
            <a:t>Shame</a:t>
          </a:r>
        </a:p>
      </dsp:txBody>
      <dsp:txXfrm>
        <a:off x="3035429" y="724153"/>
        <a:ext cx="641289" cy="641289"/>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D8858-FB56-4B26-BC6A-B3749F4EEFF1}">
      <dsp:nvSpPr>
        <dsp:cNvPr id="0" name=""/>
        <dsp:cNvSpPr/>
      </dsp:nvSpPr>
      <dsp:spPr>
        <a:xfrm>
          <a:off x="4656" y="1213126"/>
          <a:ext cx="1859793" cy="763677"/>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Verdana" panose="020B0604030504040204" pitchFamily="34" charset="0"/>
              <a:ea typeface="Verdana" panose="020B0604030504040204" pitchFamily="34" charset="0"/>
              <a:cs typeface="Verdana" panose="020B0604030504040204" pitchFamily="34" charset="0"/>
            </a:rPr>
            <a:t>Process Evaluation</a:t>
          </a:r>
        </a:p>
      </dsp:txBody>
      <dsp:txXfrm>
        <a:off x="27023" y="1235493"/>
        <a:ext cx="1815059" cy="718943"/>
      </dsp:txXfrm>
    </dsp:sp>
    <dsp:sp modelId="{D69037A6-3F81-0443-9F64-463B456EC41D}">
      <dsp:nvSpPr>
        <dsp:cNvPr id="0" name=""/>
        <dsp:cNvSpPr/>
      </dsp:nvSpPr>
      <dsp:spPr>
        <a:xfrm rot="5400000">
          <a:off x="893870" y="2017486"/>
          <a:ext cx="81365" cy="8136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D32ACE-03B4-D343-B34D-40A8FFF02D65}">
      <dsp:nvSpPr>
        <dsp:cNvPr id="0" name=""/>
        <dsp:cNvSpPr/>
      </dsp:nvSpPr>
      <dsp:spPr>
        <a:xfrm>
          <a:off x="4656" y="2139535"/>
          <a:ext cx="1859793" cy="1594266"/>
        </a:xfrm>
        <a:prstGeom prst="roundRect">
          <a:avLst>
            <a:gd name="adj" fmla="val 10000"/>
          </a:avLst>
        </a:prstGeom>
        <a:solidFill>
          <a:srgbClr val="0096D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Verdana" panose="020B0604030504040204" pitchFamily="34" charset="0"/>
              <a:ea typeface="Verdana" panose="020B0604030504040204" pitchFamily="34" charset="0"/>
              <a:cs typeface="Verdana" panose="020B0604030504040204" pitchFamily="34" charset="0"/>
            </a:rPr>
            <a:t>“Are you actually doing the things you planned to do?”</a:t>
          </a:r>
        </a:p>
      </dsp:txBody>
      <dsp:txXfrm>
        <a:off x="51350" y="2186229"/>
        <a:ext cx="1766405" cy="1500878"/>
      </dsp:txXfrm>
    </dsp:sp>
    <dsp:sp modelId="{D5801D01-8FD7-4EB0-9823-E2F5AAC0326D}">
      <dsp:nvSpPr>
        <dsp:cNvPr id="0" name=""/>
        <dsp:cNvSpPr/>
      </dsp:nvSpPr>
      <dsp:spPr>
        <a:xfrm>
          <a:off x="2124821" y="1213126"/>
          <a:ext cx="1859793" cy="763677"/>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Verdana" panose="020B0604030504040204" pitchFamily="34" charset="0"/>
              <a:ea typeface="Verdana" panose="020B0604030504040204" pitchFamily="34" charset="0"/>
              <a:cs typeface="Verdana" panose="020B0604030504040204" pitchFamily="34" charset="0"/>
            </a:rPr>
            <a:t>Satisfaction Evaluation</a:t>
          </a:r>
        </a:p>
      </dsp:txBody>
      <dsp:txXfrm>
        <a:off x="2147188" y="1235493"/>
        <a:ext cx="1815059" cy="718943"/>
      </dsp:txXfrm>
    </dsp:sp>
    <dsp:sp modelId="{08FBDF1F-A679-8344-AA38-A79A460F07D9}">
      <dsp:nvSpPr>
        <dsp:cNvPr id="0" name=""/>
        <dsp:cNvSpPr/>
      </dsp:nvSpPr>
      <dsp:spPr>
        <a:xfrm rot="5400000">
          <a:off x="3014034" y="2017486"/>
          <a:ext cx="81365" cy="8136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2350C2-5EE8-9248-9498-5DC0340EF7CD}">
      <dsp:nvSpPr>
        <dsp:cNvPr id="0" name=""/>
        <dsp:cNvSpPr/>
      </dsp:nvSpPr>
      <dsp:spPr>
        <a:xfrm>
          <a:off x="2124821" y="2139535"/>
          <a:ext cx="1859793" cy="1594266"/>
        </a:xfrm>
        <a:prstGeom prst="roundRect">
          <a:avLst>
            <a:gd name="adj" fmla="val 10000"/>
          </a:avLst>
        </a:prstGeom>
        <a:solidFill>
          <a:srgbClr val="0096D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Verdana" panose="020B0604030504040204" pitchFamily="34" charset="0"/>
              <a:ea typeface="Verdana" panose="020B0604030504040204" pitchFamily="34" charset="0"/>
              <a:cs typeface="Verdana" panose="020B0604030504040204" pitchFamily="34" charset="0"/>
            </a:rPr>
            <a:t>How did people feel about your campaign? Were they satisfied?</a:t>
          </a:r>
        </a:p>
      </dsp:txBody>
      <dsp:txXfrm>
        <a:off x="2171515" y="2186229"/>
        <a:ext cx="1766405" cy="1500878"/>
      </dsp:txXfrm>
    </dsp:sp>
    <dsp:sp modelId="{ED2813D0-2629-C249-AF5E-8B58F2CD2ECE}">
      <dsp:nvSpPr>
        <dsp:cNvPr id="0" name=""/>
        <dsp:cNvSpPr/>
      </dsp:nvSpPr>
      <dsp:spPr>
        <a:xfrm>
          <a:off x="4280637" y="1213126"/>
          <a:ext cx="1788488" cy="769749"/>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Verdana" panose="020B0604030504040204" pitchFamily="34" charset="0"/>
              <a:ea typeface="Verdana" panose="020B0604030504040204" pitchFamily="34" charset="0"/>
              <a:cs typeface="Verdana" panose="020B0604030504040204" pitchFamily="34" charset="0"/>
            </a:rPr>
            <a:t>Outcome Evaluation</a:t>
          </a:r>
        </a:p>
      </dsp:txBody>
      <dsp:txXfrm>
        <a:off x="4303182" y="1235671"/>
        <a:ext cx="1743398" cy="724659"/>
      </dsp:txXfrm>
    </dsp:sp>
    <dsp:sp modelId="{6903DF66-2C31-0143-82A6-F8A23CFE6EFD}">
      <dsp:nvSpPr>
        <dsp:cNvPr id="0" name=""/>
        <dsp:cNvSpPr/>
      </dsp:nvSpPr>
      <dsp:spPr>
        <a:xfrm rot="5400000">
          <a:off x="5134199" y="2023558"/>
          <a:ext cx="81365" cy="8136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32BE04-0724-8C43-A1A4-40E8898C064C}">
      <dsp:nvSpPr>
        <dsp:cNvPr id="0" name=""/>
        <dsp:cNvSpPr/>
      </dsp:nvSpPr>
      <dsp:spPr>
        <a:xfrm>
          <a:off x="4244985" y="2145607"/>
          <a:ext cx="1859793" cy="1594266"/>
        </a:xfrm>
        <a:prstGeom prst="roundRect">
          <a:avLst>
            <a:gd name="adj" fmla="val 10000"/>
          </a:avLst>
        </a:prstGeom>
        <a:solidFill>
          <a:srgbClr val="0096D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Verdana" panose="020B0604030504040204" pitchFamily="34" charset="0"/>
              <a:ea typeface="Verdana" panose="020B0604030504040204" pitchFamily="34" charset="0"/>
              <a:cs typeface="Verdana" panose="020B0604030504040204" pitchFamily="34" charset="0"/>
            </a:rPr>
            <a:t>“Is the intervention having the desired effect on the intended audience?”</a:t>
          </a:r>
        </a:p>
      </dsp:txBody>
      <dsp:txXfrm>
        <a:off x="4291679" y="2192301"/>
        <a:ext cx="1766405" cy="1500878"/>
      </dsp:txXfrm>
    </dsp:sp>
    <dsp:sp modelId="{B1B079FE-EF05-2849-B845-8DE4319FC29C}">
      <dsp:nvSpPr>
        <dsp:cNvPr id="0" name=""/>
        <dsp:cNvSpPr/>
      </dsp:nvSpPr>
      <dsp:spPr>
        <a:xfrm>
          <a:off x="6400802" y="1213126"/>
          <a:ext cx="1788488" cy="769749"/>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Verdana" panose="020B0604030504040204" pitchFamily="34" charset="0"/>
              <a:ea typeface="Verdana" panose="020B0604030504040204" pitchFamily="34" charset="0"/>
              <a:cs typeface="Verdana" panose="020B0604030504040204" pitchFamily="34" charset="0"/>
            </a:rPr>
            <a:t>Impact Evaluation</a:t>
          </a:r>
        </a:p>
      </dsp:txBody>
      <dsp:txXfrm>
        <a:off x="6423347" y="1235671"/>
        <a:ext cx="1743398" cy="724659"/>
      </dsp:txXfrm>
    </dsp:sp>
    <dsp:sp modelId="{4DD4A97C-035D-4542-9812-CFC7931A0756}">
      <dsp:nvSpPr>
        <dsp:cNvPr id="0" name=""/>
        <dsp:cNvSpPr/>
      </dsp:nvSpPr>
      <dsp:spPr>
        <a:xfrm rot="5400000">
          <a:off x="7254363" y="2023558"/>
          <a:ext cx="81365" cy="8136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FEA0EF-E70F-B841-AC2A-C5B16D556899}">
      <dsp:nvSpPr>
        <dsp:cNvPr id="0" name=""/>
        <dsp:cNvSpPr/>
      </dsp:nvSpPr>
      <dsp:spPr>
        <a:xfrm>
          <a:off x="6365150" y="2145607"/>
          <a:ext cx="1859793" cy="1594266"/>
        </a:xfrm>
        <a:prstGeom prst="roundRect">
          <a:avLst>
            <a:gd name="adj" fmla="val 10000"/>
          </a:avLst>
        </a:prstGeom>
        <a:solidFill>
          <a:srgbClr val="0096D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Verdana" panose="020B0604030504040204" pitchFamily="34" charset="0"/>
              <a:ea typeface="Verdana" panose="020B0604030504040204" pitchFamily="34" charset="0"/>
              <a:cs typeface="Verdana" panose="020B0604030504040204" pitchFamily="34" charset="0"/>
            </a:rPr>
            <a:t>“Is the intervention leading to the desired long-term impact envisioned?”</a:t>
          </a:r>
        </a:p>
      </dsp:txBody>
      <dsp:txXfrm>
        <a:off x="6411844" y="2192301"/>
        <a:ext cx="1766405" cy="1500878"/>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3CC39-C3A4-064C-8B29-B03CB90AF9B1}">
      <dsp:nvSpPr>
        <dsp:cNvPr id="0" name=""/>
        <dsp:cNvSpPr/>
      </dsp:nvSpPr>
      <dsp:spPr>
        <a:xfrm>
          <a:off x="0" y="171451"/>
          <a:ext cx="2667000" cy="2324098"/>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What are the communication objectives? How can these changes be measured?</a:t>
          </a:r>
        </a:p>
      </dsp:txBody>
      <dsp:txXfrm>
        <a:off x="0" y="171451"/>
        <a:ext cx="2667000" cy="2324098"/>
      </dsp:txXfrm>
    </dsp:sp>
    <dsp:sp modelId="{51B69660-9663-564A-BD9C-9D2A407208C4}">
      <dsp:nvSpPr>
        <dsp:cNvPr id="0" name=""/>
        <dsp:cNvSpPr/>
      </dsp:nvSpPr>
      <dsp:spPr>
        <a:xfrm>
          <a:off x="2933700" y="171451"/>
          <a:ext cx="2667000" cy="2324098"/>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How do you expect change to occur? What measurable intermediate outcomes are likely to take place before the behavior change can occur?</a:t>
          </a:r>
        </a:p>
      </dsp:txBody>
      <dsp:txXfrm>
        <a:off x="2933700" y="171451"/>
        <a:ext cx="2667000" cy="2324098"/>
      </dsp:txXfrm>
    </dsp:sp>
    <dsp:sp modelId="{3BABF711-DDE6-6A41-B328-BE8A588FBF53}">
      <dsp:nvSpPr>
        <dsp:cNvPr id="0" name=""/>
        <dsp:cNvSpPr/>
      </dsp:nvSpPr>
      <dsp:spPr>
        <a:xfrm>
          <a:off x="5867399" y="171451"/>
          <a:ext cx="2667000" cy="2324098"/>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How long will the program last? What kinds of changes can we expect in that time period? </a:t>
          </a:r>
        </a:p>
      </dsp:txBody>
      <dsp:txXfrm>
        <a:off x="5867399" y="171451"/>
        <a:ext cx="2667000" cy="2324098"/>
      </dsp:txXfrm>
    </dsp:sp>
    <dsp:sp modelId="{E791D883-502A-2941-A23D-F0DCF2D0A9DD}">
      <dsp:nvSpPr>
        <dsp:cNvPr id="0" name=""/>
        <dsp:cNvSpPr/>
      </dsp:nvSpPr>
      <dsp:spPr>
        <a:xfrm>
          <a:off x="1466850" y="2762249"/>
          <a:ext cx="2667000" cy="2324098"/>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Which outcome evaluation methods can capture the scope of the change that is likely to occur?</a:t>
          </a:r>
        </a:p>
      </dsp:txBody>
      <dsp:txXfrm>
        <a:off x="1466850" y="2762249"/>
        <a:ext cx="2667000" cy="2324098"/>
      </dsp:txXfrm>
    </dsp:sp>
    <dsp:sp modelId="{73CB57C2-CDD5-6341-AE50-34C5E00B2787}">
      <dsp:nvSpPr>
        <dsp:cNvPr id="0" name=""/>
        <dsp:cNvSpPr/>
      </dsp:nvSpPr>
      <dsp:spPr>
        <a:xfrm>
          <a:off x="4400550" y="2762250"/>
          <a:ext cx="2667000" cy="2324098"/>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Which aspects of the outcome evaluation plan best fit with your organization’s priorities? </a:t>
          </a:r>
        </a:p>
      </dsp:txBody>
      <dsp:txXfrm>
        <a:off x="4400550" y="2762250"/>
        <a:ext cx="2667000" cy="23240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66024-FC7A-4536-878C-3A78131D6C3C}">
      <dsp:nvSpPr>
        <dsp:cNvPr id="0" name=""/>
        <dsp:cNvSpPr/>
      </dsp:nvSpPr>
      <dsp:spPr>
        <a:xfrm>
          <a:off x="456114" y="8538"/>
          <a:ext cx="2883983" cy="2883983"/>
        </a:xfrm>
        <a:prstGeom prst="circularArrow">
          <a:avLst>
            <a:gd name="adj1" fmla="val 4668"/>
            <a:gd name="adj2" fmla="val 272909"/>
            <a:gd name="adj3" fmla="val 13219279"/>
            <a:gd name="adj4" fmla="val 17772333"/>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1D33F7-CB81-4A66-8B8F-57FE80B6B56A}">
      <dsp:nvSpPr>
        <dsp:cNvPr id="0" name=""/>
        <dsp:cNvSpPr/>
      </dsp:nvSpPr>
      <dsp:spPr>
        <a:xfrm>
          <a:off x="1036173" y="40008"/>
          <a:ext cx="1723865" cy="861932"/>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Verdana" panose="020B0604030504040204" pitchFamily="34" charset="0"/>
              <a:ea typeface="Verdana" panose="020B0604030504040204" pitchFamily="34" charset="0"/>
              <a:cs typeface="Verdana" panose="020B0604030504040204" pitchFamily="34" charset="0"/>
            </a:rPr>
            <a:t>Planning and Strategy Development</a:t>
          </a:r>
        </a:p>
      </dsp:txBody>
      <dsp:txXfrm>
        <a:off x="1078249" y="82084"/>
        <a:ext cx="1639713" cy="777780"/>
      </dsp:txXfrm>
    </dsp:sp>
    <dsp:sp modelId="{FB53C125-BEEC-4717-8C72-C187E80F3E29}">
      <dsp:nvSpPr>
        <dsp:cNvPr id="0" name=""/>
        <dsp:cNvSpPr/>
      </dsp:nvSpPr>
      <dsp:spPr>
        <a:xfrm>
          <a:off x="2071714" y="1076223"/>
          <a:ext cx="1723865" cy="861932"/>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Verdana" panose="020B0604030504040204" pitchFamily="34" charset="0"/>
              <a:ea typeface="Verdana" panose="020B0604030504040204" pitchFamily="34" charset="0"/>
              <a:cs typeface="Verdana" panose="020B0604030504040204" pitchFamily="34" charset="0"/>
            </a:rPr>
            <a:t>Developing and pretesting concepts, messages and materials</a:t>
          </a:r>
        </a:p>
      </dsp:txBody>
      <dsp:txXfrm>
        <a:off x="2113790" y="1118299"/>
        <a:ext cx="1639713" cy="777780"/>
      </dsp:txXfrm>
    </dsp:sp>
    <dsp:sp modelId="{B6293337-FDF2-4A0B-9DFB-B34920852C15}">
      <dsp:nvSpPr>
        <dsp:cNvPr id="0" name=""/>
        <dsp:cNvSpPr/>
      </dsp:nvSpPr>
      <dsp:spPr>
        <a:xfrm>
          <a:off x="1036173" y="2111764"/>
          <a:ext cx="1723865" cy="861932"/>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Verdana" panose="020B0604030504040204" pitchFamily="34" charset="0"/>
              <a:ea typeface="Verdana" panose="020B0604030504040204" pitchFamily="34" charset="0"/>
              <a:cs typeface="Verdana" panose="020B0604030504040204" pitchFamily="34" charset="0"/>
            </a:rPr>
            <a:t>Implementing the program</a:t>
          </a:r>
        </a:p>
      </dsp:txBody>
      <dsp:txXfrm>
        <a:off x="1078249" y="2153840"/>
        <a:ext cx="1639713" cy="777780"/>
      </dsp:txXfrm>
    </dsp:sp>
    <dsp:sp modelId="{D0A8262A-FB58-4556-A090-A14E0C689598}">
      <dsp:nvSpPr>
        <dsp:cNvPr id="0" name=""/>
        <dsp:cNvSpPr/>
      </dsp:nvSpPr>
      <dsp:spPr>
        <a:xfrm>
          <a:off x="0" y="1044129"/>
          <a:ext cx="1723865" cy="861932"/>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Verdana" panose="020B0604030504040204" pitchFamily="34" charset="0"/>
              <a:ea typeface="Verdana" panose="020B0604030504040204" pitchFamily="34" charset="0"/>
              <a:cs typeface="Verdana" panose="020B0604030504040204" pitchFamily="34" charset="0"/>
            </a:rPr>
            <a:t>Assessing effectiveness and making refinements</a:t>
          </a:r>
        </a:p>
      </dsp:txBody>
      <dsp:txXfrm>
        <a:off x="42076" y="1086205"/>
        <a:ext cx="1639713" cy="77778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3CC39-C3A4-064C-8B29-B03CB90AF9B1}">
      <dsp:nvSpPr>
        <dsp:cNvPr id="0" name=""/>
        <dsp:cNvSpPr/>
      </dsp:nvSpPr>
      <dsp:spPr>
        <a:xfrm>
          <a:off x="1168957" y="1786"/>
          <a:ext cx="2478992" cy="2160263"/>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Verdana" panose="020B0604030504040204" pitchFamily="34" charset="0"/>
              <a:ea typeface="Verdana" panose="020B0604030504040204" pitchFamily="34" charset="0"/>
              <a:cs typeface="Verdana" panose="020B0604030504040204" pitchFamily="34" charset="0"/>
            </a:rPr>
            <a:t>Assess the extent to which the communication program was implemented as planned</a:t>
          </a:r>
        </a:p>
      </dsp:txBody>
      <dsp:txXfrm>
        <a:off x="1168957" y="1786"/>
        <a:ext cx="2478992" cy="2160263"/>
      </dsp:txXfrm>
    </dsp:sp>
    <dsp:sp modelId="{51B69660-9663-564A-BD9C-9D2A407208C4}">
      <dsp:nvSpPr>
        <dsp:cNvPr id="0" name=""/>
        <dsp:cNvSpPr/>
      </dsp:nvSpPr>
      <dsp:spPr>
        <a:xfrm>
          <a:off x="3895849" y="1786"/>
          <a:ext cx="2478992" cy="2160263"/>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Verdana" panose="020B0604030504040204" pitchFamily="34" charset="0"/>
              <a:ea typeface="Verdana" panose="020B0604030504040204" pitchFamily="34" charset="0"/>
              <a:cs typeface="Verdana" panose="020B0604030504040204" pitchFamily="34" charset="0"/>
            </a:rPr>
            <a:t>Monitor progress toward the stated objectives, and adjust program if necessary</a:t>
          </a:r>
        </a:p>
      </dsp:txBody>
      <dsp:txXfrm>
        <a:off x="3895849" y="1786"/>
        <a:ext cx="2478992" cy="2160263"/>
      </dsp:txXfrm>
    </dsp:sp>
    <dsp:sp modelId="{3BABF711-DDE6-6A41-B328-BE8A588FBF53}">
      <dsp:nvSpPr>
        <dsp:cNvPr id="0" name=""/>
        <dsp:cNvSpPr/>
      </dsp:nvSpPr>
      <dsp:spPr>
        <a:xfrm>
          <a:off x="1168957" y="2409949"/>
          <a:ext cx="2478992" cy="2160263"/>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Verdana" panose="020B0604030504040204" pitchFamily="34" charset="0"/>
              <a:ea typeface="Verdana" panose="020B0604030504040204" pitchFamily="34" charset="0"/>
              <a:cs typeface="Verdana" panose="020B0604030504040204" pitchFamily="34" charset="0"/>
            </a:rPr>
            <a:t>Interpret results of outcome evaluation</a:t>
          </a:r>
        </a:p>
      </dsp:txBody>
      <dsp:txXfrm>
        <a:off x="1168957" y="2409949"/>
        <a:ext cx="2478992" cy="2160263"/>
      </dsp:txXfrm>
    </dsp:sp>
    <dsp:sp modelId="{E791D883-502A-2941-A23D-F0DCF2D0A9DD}">
      <dsp:nvSpPr>
        <dsp:cNvPr id="0" name=""/>
        <dsp:cNvSpPr/>
      </dsp:nvSpPr>
      <dsp:spPr>
        <a:xfrm>
          <a:off x="3895849" y="2409949"/>
          <a:ext cx="2478992" cy="2160263"/>
        </a:xfrm>
        <a:prstGeom prst="rect">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Verdana" panose="020B0604030504040204" pitchFamily="34" charset="0"/>
              <a:ea typeface="Verdana" panose="020B0604030504040204" pitchFamily="34" charset="0"/>
              <a:cs typeface="Verdana" panose="020B0604030504040204" pitchFamily="34" charset="0"/>
            </a:rPr>
            <a:t>Determine if observed changes were result of program</a:t>
          </a:r>
        </a:p>
      </dsp:txBody>
      <dsp:txXfrm>
        <a:off x="3895849" y="2409949"/>
        <a:ext cx="2478992" cy="2160263"/>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D0346-6B12-F64C-9734-E4FBA41254FA}">
      <dsp:nvSpPr>
        <dsp:cNvPr id="0" name=""/>
        <dsp:cNvSpPr/>
      </dsp:nvSpPr>
      <dsp:spPr>
        <a:xfrm>
          <a:off x="3937" y="0"/>
          <a:ext cx="3787278" cy="4241800"/>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bg1"/>
              </a:solidFill>
              <a:latin typeface="Verdana" panose="020B0604030504040204" pitchFamily="34" charset="0"/>
              <a:ea typeface="Verdana" panose="020B0604030504040204" pitchFamily="34" charset="0"/>
              <a:cs typeface="Verdana" panose="020B0604030504040204" pitchFamily="34" charset="0"/>
            </a:rPr>
            <a:t>Short-term Outcomes</a:t>
          </a:r>
        </a:p>
      </dsp:txBody>
      <dsp:txXfrm>
        <a:off x="3937" y="0"/>
        <a:ext cx="3787278" cy="1272540"/>
      </dsp:txXfrm>
    </dsp:sp>
    <dsp:sp modelId="{EA83F402-17C8-794E-8907-5E8322D38ED2}">
      <dsp:nvSpPr>
        <dsp:cNvPr id="0" name=""/>
        <dsp:cNvSpPr/>
      </dsp:nvSpPr>
      <dsp:spPr>
        <a:xfrm>
          <a:off x="382664" y="1273342"/>
          <a:ext cx="3029822" cy="490717"/>
        </a:xfrm>
        <a:prstGeom prst="roundRect">
          <a:avLst>
            <a:gd name="adj" fmla="val 10000"/>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Verdana" panose="020B0604030504040204" pitchFamily="34" charset="0"/>
              <a:ea typeface="Verdana" panose="020B0604030504040204" pitchFamily="34" charset="0"/>
              <a:cs typeface="Verdana" panose="020B0604030504040204" pitchFamily="34" charset="0"/>
            </a:rPr>
            <a:t>Awareness</a:t>
          </a:r>
        </a:p>
      </dsp:txBody>
      <dsp:txXfrm>
        <a:off x="397037" y="1287715"/>
        <a:ext cx="3001076" cy="461971"/>
      </dsp:txXfrm>
    </dsp:sp>
    <dsp:sp modelId="{F51C66F1-A7E4-9247-8AFE-F5963811AB6B}">
      <dsp:nvSpPr>
        <dsp:cNvPr id="0" name=""/>
        <dsp:cNvSpPr/>
      </dsp:nvSpPr>
      <dsp:spPr>
        <a:xfrm>
          <a:off x="382664" y="1839554"/>
          <a:ext cx="3029822" cy="490717"/>
        </a:xfrm>
        <a:prstGeom prst="roundRect">
          <a:avLst>
            <a:gd name="adj" fmla="val 10000"/>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Verdana" panose="020B0604030504040204" pitchFamily="34" charset="0"/>
              <a:ea typeface="Verdana" panose="020B0604030504040204" pitchFamily="34" charset="0"/>
              <a:cs typeface="Verdana" panose="020B0604030504040204" pitchFamily="34" charset="0"/>
            </a:rPr>
            <a:t>Knowledge</a:t>
          </a:r>
        </a:p>
      </dsp:txBody>
      <dsp:txXfrm>
        <a:off x="397037" y="1853927"/>
        <a:ext cx="3001076" cy="461971"/>
      </dsp:txXfrm>
    </dsp:sp>
    <dsp:sp modelId="{C23905A6-EA6F-0C46-ADB8-EE19B9E355D5}">
      <dsp:nvSpPr>
        <dsp:cNvPr id="0" name=""/>
        <dsp:cNvSpPr/>
      </dsp:nvSpPr>
      <dsp:spPr>
        <a:xfrm>
          <a:off x="382664" y="2405766"/>
          <a:ext cx="3029822" cy="490717"/>
        </a:xfrm>
        <a:prstGeom prst="roundRect">
          <a:avLst>
            <a:gd name="adj" fmla="val 10000"/>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Verdana" panose="020B0604030504040204" pitchFamily="34" charset="0"/>
              <a:ea typeface="Verdana" panose="020B0604030504040204" pitchFamily="34" charset="0"/>
              <a:cs typeface="Verdana" panose="020B0604030504040204" pitchFamily="34" charset="0"/>
            </a:rPr>
            <a:t>Perceptions</a:t>
          </a:r>
        </a:p>
      </dsp:txBody>
      <dsp:txXfrm>
        <a:off x="397037" y="2420139"/>
        <a:ext cx="3001076" cy="461971"/>
      </dsp:txXfrm>
    </dsp:sp>
    <dsp:sp modelId="{8CF60B88-C84D-A848-84D1-3C3802A2ACB1}">
      <dsp:nvSpPr>
        <dsp:cNvPr id="0" name=""/>
        <dsp:cNvSpPr/>
      </dsp:nvSpPr>
      <dsp:spPr>
        <a:xfrm>
          <a:off x="382664" y="2971978"/>
          <a:ext cx="3029822" cy="490717"/>
        </a:xfrm>
        <a:prstGeom prst="roundRect">
          <a:avLst>
            <a:gd name="adj" fmla="val 10000"/>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Verdana" panose="020B0604030504040204" pitchFamily="34" charset="0"/>
              <a:ea typeface="Verdana" panose="020B0604030504040204" pitchFamily="34" charset="0"/>
              <a:cs typeface="Verdana" panose="020B0604030504040204" pitchFamily="34" charset="0"/>
            </a:rPr>
            <a:t>Beliefs</a:t>
          </a:r>
        </a:p>
      </dsp:txBody>
      <dsp:txXfrm>
        <a:off x="397037" y="2986351"/>
        <a:ext cx="3001076" cy="461971"/>
      </dsp:txXfrm>
    </dsp:sp>
    <dsp:sp modelId="{BD195D00-84CE-8545-A079-35E03C6CFA05}">
      <dsp:nvSpPr>
        <dsp:cNvPr id="0" name=""/>
        <dsp:cNvSpPr/>
      </dsp:nvSpPr>
      <dsp:spPr>
        <a:xfrm>
          <a:off x="382664" y="3538190"/>
          <a:ext cx="3029822" cy="490717"/>
        </a:xfrm>
        <a:prstGeom prst="roundRect">
          <a:avLst>
            <a:gd name="adj" fmla="val 10000"/>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Verdana" panose="020B0604030504040204" pitchFamily="34" charset="0"/>
              <a:ea typeface="Verdana" panose="020B0604030504040204" pitchFamily="34" charset="0"/>
              <a:cs typeface="Verdana" panose="020B0604030504040204" pitchFamily="34" charset="0"/>
            </a:rPr>
            <a:t>Intentions</a:t>
          </a:r>
        </a:p>
      </dsp:txBody>
      <dsp:txXfrm>
        <a:off x="397037" y="3552563"/>
        <a:ext cx="3001076" cy="461971"/>
      </dsp:txXfrm>
    </dsp:sp>
    <dsp:sp modelId="{E3C6EDFA-0027-D84C-BC4E-41CA66AC6A8F}">
      <dsp:nvSpPr>
        <dsp:cNvPr id="0" name=""/>
        <dsp:cNvSpPr/>
      </dsp:nvSpPr>
      <dsp:spPr>
        <a:xfrm>
          <a:off x="4075261" y="0"/>
          <a:ext cx="3787278" cy="4241800"/>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rgbClr val="FFFFFF"/>
              </a:solidFill>
              <a:latin typeface="Verdana" panose="020B0604030504040204" pitchFamily="34" charset="0"/>
              <a:ea typeface="Verdana" panose="020B0604030504040204" pitchFamily="34" charset="0"/>
              <a:cs typeface="Verdana" panose="020B0604030504040204" pitchFamily="34" charset="0"/>
            </a:rPr>
            <a:t>Intermediate Outcomes</a:t>
          </a:r>
        </a:p>
      </dsp:txBody>
      <dsp:txXfrm>
        <a:off x="4075261" y="0"/>
        <a:ext cx="3787278" cy="1272540"/>
      </dsp:txXfrm>
    </dsp:sp>
    <dsp:sp modelId="{9D877E7C-D549-5B4F-863B-A35B344E64F0}">
      <dsp:nvSpPr>
        <dsp:cNvPr id="0" name=""/>
        <dsp:cNvSpPr/>
      </dsp:nvSpPr>
      <dsp:spPr>
        <a:xfrm>
          <a:off x="4453989" y="1272540"/>
          <a:ext cx="3029822" cy="2757170"/>
        </a:xfrm>
        <a:prstGeom prst="roundRect">
          <a:avLst>
            <a:gd name="adj" fmla="val 10000"/>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Verdana" panose="020B0604030504040204" pitchFamily="34" charset="0"/>
              <a:ea typeface="Verdana" panose="020B0604030504040204" pitchFamily="34" charset="0"/>
              <a:cs typeface="Verdana" panose="020B0604030504040204" pitchFamily="34" charset="0"/>
            </a:rPr>
            <a:t>Behavior</a:t>
          </a:r>
        </a:p>
      </dsp:txBody>
      <dsp:txXfrm>
        <a:off x="4534744" y="1353295"/>
        <a:ext cx="2868312" cy="2595660"/>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D69EC-9231-AD4B-8EF8-941FD1FD660E}">
      <dsp:nvSpPr>
        <dsp:cNvPr id="0" name=""/>
        <dsp:cNvSpPr/>
      </dsp:nvSpPr>
      <dsp:spPr>
        <a:xfrm>
          <a:off x="0" y="0"/>
          <a:ext cx="3505200" cy="4724399"/>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FFFFFF"/>
              </a:solidFill>
              <a:latin typeface="Verdana" panose="020B0604030504040204" pitchFamily="34" charset="0"/>
              <a:ea typeface="Verdana" panose="020B0604030504040204" pitchFamily="34" charset="0"/>
              <a:cs typeface="Verdana" panose="020B0604030504040204" pitchFamily="34" charset="0"/>
            </a:rPr>
            <a:t>Long-term Outcomes</a:t>
          </a:r>
        </a:p>
      </dsp:txBody>
      <dsp:txXfrm>
        <a:off x="0" y="0"/>
        <a:ext cx="3505200" cy="1417320"/>
      </dsp:txXfrm>
    </dsp:sp>
    <dsp:sp modelId="{24B42303-9315-F34E-9E98-9D81C896F635}">
      <dsp:nvSpPr>
        <dsp:cNvPr id="0" name=""/>
        <dsp:cNvSpPr/>
      </dsp:nvSpPr>
      <dsp:spPr>
        <a:xfrm>
          <a:off x="350519" y="1417320"/>
          <a:ext cx="2804160" cy="3070860"/>
        </a:xfrm>
        <a:prstGeom prst="roundRect">
          <a:avLst>
            <a:gd name="adj" fmla="val 10000"/>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Verdana" panose="020B0604030504040204" pitchFamily="34" charset="0"/>
              <a:ea typeface="Verdana" panose="020B0604030504040204" pitchFamily="34" charset="0"/>
              <a:cs typeface="Verdana" panose="020B0604030504040204" pitchFamily="34" charset="0"/>
            </a:rPr>
            <a:t>Health</a:t>
          </a:r>
        </a:p>
      </dsp:txBody>
      <dsp:txXfrm>
        <a:off x="432650" y="1499451"/>
        <a:ext cx="2639898" cy="2906598"/>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200A3-8A50-4C50-AE79-A31DBEBD63C9}">
      <dsp:nvSpPr>
        <dsp:cNvPr id="0" name=""/>
        <dsp:cNvSpPr/>
      </dsp:nvSpPr>
      <dsp:spPr>
        <a:xfrm>
          <a:off x="-4220752" y="-647613"/>
          <a:ext cx="5029025" cy="5029025"/>
        </a:xfrm>
        <a:prstGeom prst="blockArc">
          <a:avLst>
            <a:gd name="adj1" fmla="val 18900000"/>
            <a:gd name="adj2" fmla="val 2700000"/>
            <a:gd name="adj3" fmla="val 430"/>
          </a:avLst>
        </a:prstGeom>
        <a:noFill/>
        <a:ln w="25400" cap="flat" cmpd="sng" algn="ctr">
          <a:solidFill>
            <a:srgbClr val="004065"/>
          </a:solidFill>
          <a:prstDash val="solid"/>
        </a:ln>
        <a:effectLst/>
      </dsp:spPr>
      <dsp:style>
        <a:lnRef idx="2">
          <a:scrgbClr r="0" g="0" b="0"/>
        </a:lnRef>
        <a:fillRef idx="0">
          <a:scrgbClr r="0" g="0" b="0"/>
        </a:fillRef>
        <a:effectRef idx="0">
          <a:scrgbClr r="0" g="0" b="0"/>
        </a:effectRef>
        <a:fontRef idx="minor"/>
      </dsp:style>
    </dsp:sp>
    <dsp:sp modelId="{6A6627D7-6980-48E3-A538-9F9DAC1150A4}">
      <dsp:nvSpPr>
        <dsp:cNvPr id="0" name=""/>
        <dsp:cNvSpPr/>
      </dsp:nvSpPr>
      <dsp:spPr>
        <a:xfrm>
          <a:off x="519806" y="373379"/>
          <a:ext cx="6135822" cy="746759"/>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74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Number of website hits</a:t>
          </a:r>
        </a:p>
      </dsp:txBody>
      <dsp:txXfrm>
        <a:off x="519806" y="373379"/>
        <a:ext cx="6135822" cy="746759"/>
      </dsp:txXfrm>
    </dsp:sp>
    <dsp:sp modelId="{A224FC23-0868-4232-8BD8-31E48CC1E331}">
      <dsp:nvSpPr>
        <dsp:cNvPr id="0" name=""/>
        <dsp:cNvSpPr/>
      </dsp:nvSpPr>
      <dsp:spPr>
        <a:xfrm>
          <a:off x="53081" y="280034"/>
          <a:ext cx="933449" cy="933449"/>
        </a:xfrm>
        <a:prstGeom prst="ellipse">
          <a:avLst/>
        </a:prstGeom>
        <a:blipFill rotWithShape="0">
          <a:blip xmlns:r="http://schemas.openxmlformats.org/officeDocument/2006/relationships" r:embed="rId1"/>
          <a:stretch>
            <a:fillRect/>
          </a:stretch>
        </a:blip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2E1C5111-DB25-4870-8592-C0DE71607D5E}">
      <dsp:nvSpPr>
        <dsp:cNvPr id="0" name=""/>
        <dsp:cNvSpPr/>
      </dsp:nvSpPr>
      <dsp:spPr>
        <a:xfrm>
          <a:off x="791253" y="1493519"/>
          <a:ext cx="5864375" cy="746759"/>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74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Number of business toolkits distributed</a:t>
          </a:r>
        </a:p>
      </dsp:txBody>
      <dsp:txXfrm>
        <a:off x="791253" y="1493519"/>
        <a:ext cx="5864375" cy="746759"/>
      </dsp:txXfrm>
    </dsp:sp>
    <dsp:sp modelId="{78F151D1-C31E-42C2-9AA4-113F2F68FF99}">
      <dsp:nvSpPr>
        <dsp:cNvPr id="0" name=""/>
        <dsp:cNvSpPr/>
      </dsp:nvSpPr>
      <dsp:spPr>
        <a:xfrm>
          <a:off x="324528" y="1400174"/>
          <a:ext cx="933449" cy="933449"/>
        </a:xfrm>
        <a:prstGeom prst="ellipse">
          <a:avLst/>
        </a:prstGeom>
        <a:blipFill rotWithShape="0">
          <a:blip xmlns:r="http://schemas.openxmlformats.org/officeDocument/2006/relationships" r:embed="rId1"/>
          <a:stretch>
            <a:fillRect/>
          </a:stretch>
        </a:blip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98990D72-578D-41AE-AAEE-9CE29789D26C}">
      <dsp:nvSpPr>
        <dsp:cNvPr id="0" name=""/>
        <dsp:cNvSpPr/>
      </dsp:nvSpPr>
      <dsp:spPr>
        <a:xfrm>
          <a:off x="519806" y="2613659"/>
          <a:ext cx="6135822" cy="746759"/>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74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Number of public information sessions hosted</a:t>
          </a:r>
        </a:p>
      </dsp:txBody>
      <dsp:txXfrm>
        <a:off x="519806" y="2613659"/>
        <a:ext cx="6135822" cy="746759"/>
      </dsp:txXfrm>
    </dsp:sp>
    <dsp:sp modelId="{C3D65DB9-D660-41D3-AB5C-A39897C1D68F}">
      <dsp:nvSpPr>
        <dsp:cNvPr id="0" name=""/>
        <dsp:cNvSpPr/>
      </dsp:nvSpPr>
      <dsp:spPr>
        <a:xfrm>
          <a:off x="53081" y="2520314"/>
          <a:ext cx="933449" cy="933449"/>
        </a:xfrm>
        <a:prstGeom prst="ellipse">
          <a:avLst/>
        </a:prstGeom>
        <a:blipFill rotWithShape="0">
          <a:blip xmlns:r="http://schemas.openxmlformats.org/officeDocument/2006/relationships" r:embed="rId1"/>
          <a:stretch>
            <a:fillRect/>
          </a:stretch>
        </a:blip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5E2C6-47D6-FE4B-A25C-A083F31A5EA0}">
      <dsp:nvSpPr>
        <dsp:cNvPr id="0" name=""/>
        <dsp:cNvSpPr/>
      </dsp:nvSpPr>
      <dsp:spPr>
        <a:xfrm>
          <a:off x="2285995" y="2473506"/>
          <a:ext cx="2438409" cy="1892808"/>
        </a:xfrm>
        <a:prstGeom prst="ellipse">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Implementation</a:t>
          </a:r>
        </a:p>
      </dsp:txBody>
      <dsp:txXfrm>
        <a:off x="2643092" y="2750701"/>
        <a:ext cx="1724215" cy="1338418"/>
      </dsp:txXfrm>
    </dsp:sp>
    <dsp:sp modelId="{ECE6828B-4C9F-254D-8A05-9C143B5C6BC7}">
      <dsp:nvSpPr>
        <dsp:cNvPr id="0" name=""/>
        <dsp:cNvSpPr/>
      </dsp:nvSpPr>
      <dsp:spPr>
        <a:xfrm rot="11700000">
          <a:off x="876051" y="2636085"/>
          <a:ext cx="1420996" cy="539450"/>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E4C430-7F85-454A-8CB3-F490E1D2EBC8}">
      <dsp:nvSpPr>
        <dsp:cNvPr id="0" name=""/>
        <dsp:cNvSpPr/>
      </dsp:nvSpPr>
      <dsp:spPr>
        <a:xfrm>
          <a:off x="1177" y="2002652"/>
          <a:ext cx="1798167" cy="1438534"/>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Verdana" panose="020B0604030504040204" pitchFamily="34" charset="0"/>
              <a:ea typeface="Verdana" panose="020B0604030504040204" pitchFamily="34" charset="0"/>
              <a:cs typeface="Verdana" panose="020B0604030504040204" pitchFamily="34" charset="0"/>
            </a:rPr>
            <a:t>Who?</a:t>
          </a:r>
        </a:p>
      </dsp:txBody>
      <dsp:txXfrm>
        <a:off x="43310" y="2044785"/>
        <a:ext cx="1713901" cy="1354268"/>
      </dsp:txXfrm>
    </dsp:sp>
    <dsp:sp modelId="{1508082A-A9E1-764D-8F83-A3D5FCF24749}">
      <dsp:nvSpPr>
        <dsp:cNvPr id="0" name=""/>
        <dsp:cNvSpPr/>
      </dsp:nvSpPr>
      <dsp:spPr>
        <a:xfrm rot="14700000">
          <a:off x="1897613" y="1440414"/>
          <a:ext cx="1620613" cy="539450"/>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FC2E408-1D92-724D-9862-216B449DCE14}">
      <dsp:nvSpPr>
        <dsp:cNvPr id="0" name=""/>
        <dsp:cNvSpPr/>
      </dsp:nvSpPr>
      <dsp:spPr>
        <a:xfrm>
          <a:off x="1466386" y="256485"/>
          <a:ext cx="1798167" cy="1438534"/>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Verdana" panose="020B0604030504040204" pitchFamily="34" charset="0"/>
              <a:ea typeface="Verdana" panose="020B0604030504040204" pitchFamily="34" charset="0"/>
              <a:cs typeface="Verdana" panose="020B0604030504040204" pitchFamily="34" charset="0"/>
            </a:rPr>
            <a:t>What?</a:t>
          </a:r>
        </a:p>
      </dsp:txBody>
      <dsp:txXfrm>
        <a:off x="1508519" y="298618"/>
        <a:ext cx="1713901" cy="1354268"/>
      </dsp:txXfrm>
    </dsp:sp>
    <dsp:sp modelId="{78C59A49-7946-3B4D-B65E-3FC4A15C3A77}">
      <dsp:nvSpPr>
        <dsp:cNvPr id="0" name=""/>
        <dsp:cNvSpPr/>
      </dsp:nvSpPr>
      <dsp:spPr>
        <a:xfrm rot="17700000">
          <a:off x="3492172" y="1440414"/>
          <a:ext cx="1620613" cy="539450"/>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DE6CBD-9286-F84E-99F3-311EF6368998}">
      <dsp:nvSpPr>
        <dsp:cNvPr id="0" name=""/>
        <dsp:cNvSpPr/>
      </dsp:nvSpPr>
      <dsp:spPr>
        <a:xfrm>
          <a:off x="3745846" y="256485"/>
          <a:ext cx="1798167" cy="1438534"/>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Verdana" panose="020B0604030504040204" pitchFamily="34" charset="0"/>
              <a:ea typeface="Verdana" panose="020B0604030504040204" pitchFamily="34" charset="0"/>
              <a:cs typeface="Verdana" panose="020B0604030504040204" pitchFamily="34" charset="0"/>
            </a:rPr>
            <a:t>When?</a:t>
          </a:r>
        </a:p>
      </dsp:txBody>
      <dsp:txXfrm>
        <a:off x="3787979" y="298618"/>
        <a:ext cx="1713901" cy="1354268"/>
      </dsp:txXfrm>
    </dsp:sp>
    <dsp:sp modelId="{37A82767-CDB6-EA4B-93BA-83C45EEF609A}">
      <dsp:nvSpPr>
        <dsp:cNvPr id="0" name=""/>
        <dsp:cNvSpPr/>
      </dsp:nvSpPr>
      <dsp:spPr>
        <a:xfrm rot="20700000">
          <a:off x="4713352" y="2636085"/>
          <a:ext cx="1420996" cy="539450"/>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96AEB3-242D-8E45-883A-A356FACAD032}">
      <dsp:nvSpPr>
        <dsp:cNvPr id="0" name=""/>
        <dsp:cNvSpPr/>
      </dsp:nvSpPr>
      <dsp:spPr>
        <a:xfrm>
          <a:off x="5211054" y="2002652"/>
          <a:ext cx="1798167" cy="1438534"/>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Verdana" panose="020B0604030504040204" pitchFamily="34" charset="0"/>
              <a:ea typeface="Verdana" panose="020B0604030504040204" pitchFamily="34" charset="0"/>
              <a:cs typeface="Verdana" panose="020B0604030504040204" pitchFamily="34" charset="0"/>
            </a:rPr>
            <a:t>How much?</a:t>
          </a:r>
        </a:p>
      </dsp:txBody>
      <dsp:txXfrm>
        <a:off x="5253187" y="2044785"/>
        <a:ext cx="1713901" cy="1354268"/>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200A3-8A50-4C50-AE79-A31DBEBD63C9}">
      <dsp:nvSpPr>
        <dsp:cNvPr id="0" name=""/>
        <dsp:cNvSpPr/>
      </dsp:nvSpPr>
      <dsp:spPr>
        <a:xfrm>
          <a:off x="-5424979" y="-831103"/>
          <a:ext cx="6462806" cy="6462806"/>
        </a:xfrm>
        <a:prstGeom prst="blockArc">
          <a:avLst>
            <a:gd name="adj1" fmla="val 18900000"/>
            <a:gd name="adj2" fmla="val 2700000"/>
            <a:gd name="adj3" fmla="val 334"/>
          </a:avLst>
        </a:prstGeom>
        <a:noFill/>
        <a:ln w="25400" cap="flat" cmpd="sng" algn="ctr">
          <a:solidFill>
            <a:srgbClr val="004065"/>
          </a:solidFill>
          <a:prstDash val="solid"/>
        </a:ln>
        <a:effectLst/>
      </dsp:spPr>
      <dsp:style>
        <a:lnRef idx="2">
          <a:scrgbClr r="0" g="0" b="0"/>
        </a:lnRef>
        <a:fillRef idx="0">
          <a:scrgbClr r="0" g="0" b="0"/>
        </a:fillRef>
        <a:effectRef idx="0">
          <a:scrgbClr r="0" g="0" b="0"/>
        </a:effectRef>
        <a:fontRef idx="minor"/>
      </dsp:style>
    </dsp:sp>
    <dsp:sp modelId="{6A6627D7-6980-48E3-A538-9F9DAC1150A4}">
      <dsp:nvSpPr>
        <dsp:cNvPr id="0" name=""/>
        <dsp:cNvSpPr/>
      </dsp:nvSpPr>
      <dsp:spPr>
        <a:xfrm>
          <a:off x="336762" y="218235"/>
          <a:ext cx="6761949"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Do you need creative design of concepts and materials?</a:t>
          </a:r>
        </a:p>
      </dsp:txBody>
      <dsp:txXfrm>
        <a:off x="336762" y="218235"/>
        <a:ext cx="6761949" cy="436278"/>
      </dsp:txXfrm>
    </dsp:sp>
    <dsp:sp modelId="{A224FC23-0868-4232-8BD8-31E48CC1E331}">
      <dsp:nvSpPr>
        <dsp:cNvPr id="0" name=""/>
        <dsp:cNvSpPr/>
      </dsp:nvSpPr>
      <dsp:spPr>
        <a:xfrm>
          <a:off x="64088" y="163700"/>
          <a:ext cx="545348" cy="545348"/>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015F533F-6E26-3E48-A2BB-B70382D1E7A4}">
      <dsp:nvSpPr>
        <dsp:cNvPr id="0" name=""/>
        <dsp:cNvSpPr/>
      </dsp:nvSpPr>
      <dsp:spPr>
        <a:xfrm>
          <a:off x="731851" y="873037"/>
          <a:ext cx="6366860"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latin typeface="Verdana" panose="020B0604030504040204" pitchFamily="34" charset="0"/>
              <a:ea typeface="Verdana" panose="020B0604030504040204" pitchFamily="34" charset="0"/>
              <a:cs typeface="Verdana" panose="020B0604030504040204" pitchFamily="34" charset="0"/>
            </a:rPr>
            <a:t>Who is able to do media placement?</a:t>
          </a:r>
        </a:p>
      </dsp:txBody>
      <dsp:txXfrm>
        <a:off x="731851" y="873037"/>
        <a:ext cx="6366860" cy="436278"/>
      </dsp:txXfrm>
    </dsp:sp>
    <dsp:sp modelId="{285B5730-3EE1-7846-BE6F-5B9B8A16BD05}">
      <dsp:nvSpPr>
        <dsp:cNvPr id="0" name=""/>
        <dsp:cNvSpPr/>
      </dsp:nvSpPr>
      <dsp:spPr>
        <a:xfrm>
          <a:off x="459177" y="818502"/>
          <a:ext cx="545348" cy="545348"/>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FA037FEA-A2B5-2E4E-BB33-E755F91DD7FA}">
      <dsp:nvSpPr>
        <dsp:cNvPr id="0" name=""/>
        <dsp:cNvSpPr/>
      </dsp:nvSpPr>
      <dsp:spPr>
        <a:xfrm>
          <a:off x="948358" y="1527358"/>
          <a:ext cx="6150353"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What partners can assist with community mobilization?</a:t>
          </a:r>
        </a:p>
      </dsp:txBody>
      <dsp:txXfrm>
        <a:off x="948358" y="1527358"/>
        <a:ext cx="6150353" cy="436278"/>
      </dsp:txXfrm>
    </dsp:sp>
    <dsp:sp modelId="{8A24B15B-B63D-3741-9633-4B5E2F26172A}">
      <dsp:nvSpPr>
        <dsp:cNvPr id="0" name=""/>
        <dsp:cNvSpPr/>
      </dsp:nvSpPr>
      <dsp:spPr>
        <a:xfrm>
          <a:off x="675684" y="1472824"/>
          <a:ext cx="545348" cy="545348"/>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28F7C036-6B17-0B4B-A182-715D58534332}">
      <dsp:nvSpPr>
        <dsp:cNvPr id="0" name=""/>
        <dsp:cNvSpPr/>
      </dsp:nvSpPr>
      <dsp:spPr>
        <a:xfrm>
          <a:off x="1017487" y="2182160"/>
          <a:ext cx="6081224"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latin typeface="Verdana" panose="020B0604030504040204" pitchFamily="34" charset="0"/>
              <a:ea typeface="Verdana" panose="020B0604030504040204" pitchFamily="34" charset="0"/>
              <a:cs typeface="Verdana" panose="020B0604030504040204" pitchFamily="34" charset="0"/>
            </a:rPr>
            <a:t>Who will oversee and implement any training activities?</a:t>
          </a:r>
        </a:p>
      </dsp:txBody>
      <dsp:txXfrm>
        <a:off x="1017487" y="2182160"/>
        <a:ext cx="6081224" cy="436278"/>
      </dsp:txXfrm>
    </dsp:sp>
    <dsp:sp modelId="{95779238-4DAF-274B-863D-D8C0032F0BEB}">
      <dsp:nvSpPr>
        <dsp:cNvPr id="0" name=""/>
        <dsp:cNvSpPr/>
      </dsp:nvSpPr>
      <dsp:spPr>
        <a:xfrm>
          <a:off x="744813" y="2127625"/>
          <a:ext cx="545348" cy="545348"/>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32CDE607-0C5D-4A40-9326-B569F652F227}">
      <dsp:nvSpPr>
        <dsp:cNvPr id="0" name=""/>
        <dsp:cNvSpPr/>
      </dsp:nvSpPr>
      <dsp:spPr>
        <a:xfrm>
          <a:off x="948358" y="2836962"/>
          <a:ext cx="6150353"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latin typeface="Verdana" panose="020B0604030504040204" pitchFamily="34" charset="0"/>
              <a:ea typeface="Verdana" panose="020B0604030504040204" pitchFamily="34" charset="0"/>
              <a:cs typeface="Verdana" panose="020B0604030504040204" pitchFamily="34" charset="0"/>
            </a:rPr>
            <a:t>What organizations can do advocacy?</a:t>
          </a:r>
        </a:p>
      </dsp:txBody>
      <dsp:txXfrm>
        <a:off x="948358" y="2836962"/>
        <a:ext cx="6150353" cy="436278"/>
      </dsp:txXfrm>
    </dsp:sp>
    <dsp:sp modelId="{4FED6E72-96B4-CC48-A525-32E286EA53C4}">
      <dsp:nvSpPr>
        <dsp:cNvPr id="0" name=""/>
        <dsp:cNvSpPr/>
      </dsp:nvSpPr>
      <dsp:spPr>
        <a:xfrm>
          <a:off x="675684" y="2782427"/>
          <a:ext cx="545348" cy="545348"/>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B439A2CF-6E77-F743-8A81-82FD8E97E53F}">
      <dsp:nvSpPr>
        <dsp:cNvPr id="0" name=""/>
        <dsp:cNvSpPr/>
      </dsp:nvSpPr>
      <dsp:spPr>
        <a:xfrm>
          <a:off x="731851" y="3491284"/>
          <a:ext cx="6366860"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latin typeface="Verdana" panose="020B0604030504040204" pitchFamily="34" charset="0"/>
              <a:ea typeface="Verdana" panose="020B0604030504040204" pitchFamily="34" charset="0"/>
              <a:cs typeface="Verdana" panose="020B0604030504040204" pitchFamily="34" charset="0"/>
            </a:rPr>
            <a:t>Who will provide service delivery?</a:t>
          </a:r>
        </a:p>
      </dsp:txBody>
      <dsp:txXfrm>
        <a:off x="731851" y="3491284"/>
        <a:ext cx="6366860" cy="436278"/>
      </dsp:txXfrm>
    </dsp:sp>
    <dsp:sp modelId="{C4558297-04ED-F14C-8886-434D3051EB96}">
      <dsp:nvSpPr>
        <dsp:cNvPr id="0" name=""/>
        <dsp:cNvSpPr/>
      </dsp:nvSpPr>
      <dsp:spPr>
        <a:xfrm>
          <a:off x="459177" y="3436749"/>
          <a:ext cx="545348" cy="545348"/>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886EB777-7967-844A-AA54-3F7FDF087B7B}">
      <dsp:nvSpPr>
        <dsp:cNvPr id="0" name=""/>
        <dsp:cNvSpPr/>
      </dsp:nvSpPr>
      <dsp:spPr>
        <a:xfrm>
          <a:off x="336762" y="4146086"/>
          <a:ext cx="6761949"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Verdana" panose="020B0604030504040204" pitchFamily="34" charset="0"/>
              <a:ea typeface="Verdana" panose="020B0604030504040204" pitchFamily="34" charset="0"/>
              <a:cs typeface="Verdana" panose="020B0604030504040204" pitchFamily="34" charset="0"/>
            </a:rPr>
            <a:t>Who will oversee monitoring and evaluation?</a:t>
          </a:r>
        </a:p>
      </dsp:txBody>
      <dsp:txXfrm>
        <a:off x="336762" y="4146086"/>
        <a:ext cx="6761949" cy="436278"/>
      </dsp:txXfrm>
    </dsp:sp>
    <dsp:sp modelId="{76460F5B-7182-2540-806D-3F9C4CE818B7}">
      <dsp:nvSpPr>
        <dsp:cNvPr id="0" name=""/>
        <dsp:cNvSpPr/>
      </dsp:nvSpPr>
      <dsp:spPr>
        <a:xfrm>
          <a:off x="64088" y="4091551"/>
          <a:ext cx="545348" cy="545348"/>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3CC2D-EB5A-3048-9638-C33A371AEE20}">
      <dsp:nvSpPr>
        <dsp:cNvPr id="0" name=""/>
        <dsp:cNvSpPr/>
      </dsp:nvSpPr>
      <dsp:spPr>
        <a:xfrm>
          <a:off x="0" y="0"/>
          <a:ext cx="4693920" cy="731520"/>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Planning and formative research</a:t>
          </a:r>
        </a:p>
      </dsp:txBody>
      <dsp:txXfrm>
        <a:off x="21425" y="21425"/>
        <a:ext cx="3818966" cy="688670"/>
      </dsp:txXfrm>
    </dsp:sp>
    <dsp:sp modelId="{3E4D4093-EBA8-0E42-9811-91B99CCA3B4D}">
      <dsp:nvSpPr>
        <dsp:cNvPr id="0" name=""/>
        <dsp:cNvSpPr/>
      </dsp:nvSpPr>
      <dsp:spPr>
        <a:xfrm>
          <a:off x="350520" y="833120"/>
          <a:ext cx="4693920" cy="731520"/>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Development of messages and materials</a:t>
          </a:r>
        </a:p>
      </dsp:txBody>
      <dsp:txXfrm>
        <a:off x="371945" y="854545"/>
        <a:ext cx="3825062" cy="688669"/>
      </dsp:txXfrm>
    </dsp:sp>
    <dsp:sp modelId="{C0F531CF-5D02-AB4B-B0C1-FD409176F465}">
      <dsp:nvSpPr>
        <dsp:cNvPr id="0" name=""/>
        <dsp:cNvSpPr/>
      </dsp:nvSpPr>
      <dsp:spPr>
        <a:xfrm>
          <a:off x="701039" y="1666240"/>
          <a:ext cx="4693920" cy="731520"/>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Verdana" panose="020B0604030504040204" pitchFamily="34" charset="0"/>
              <a:ea typeface="Verdana" panose="020B0604030504040204" pitchFamily="34" charset="0"/>
              <a:cs typeface="Verdana" panose="020B0604030504040204" pitchFamily="34" charset="0"/>
            </a:rPr>
            <a:t>Planning for evaluation</a:t>
          </a:r>
        </a:p>
      </dsp:txBody>
      <dsp:txXfrm>
        <a:off x="722464" y="1687665"/>
        <a:ext cx="3825062" cy="688669"/>
      </dsp:txXfrm>
    </dsp:sp>
    <dsp:sp modelId="{BA9B6356-9887-9845-86D4-6D94E49B830F}">
      <dsp:nvSpPr>
        <dsp:cNvPr id="0" name=""/>
        <dsp:cNvSpPr/>
      </dsp:nvSpPr>
      <dsp:spPr>
        <a:xfrm>
          <a:off x="1051559" y="2499360"/>
          <a:ext cx="4693920" cy="731520"/>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Verdana" panose="020B0604030504040204" pitchFamily="34" charset="0"/>
              <a:ea typeface="Verdana" panose="020B0604030504040204" pitchFamily="34" charset="0"/>
              <a:cs typeface="Verdana" panose="020B0604030504040204" pitchFamily="34" charset="0"/>
            </a:rPr>
            <a:t>Implementation</a:t>
          </a:r>
        </a:p>
      </dsp:txBody>
      <dsp:txXfrm>
        <a:off x="1072984" y="2520785"/>
        <a:ext cx="3825062" cy="688669"/>
      </dsp:txXfrm>
    </dsp:sp>
    <dsp:sp modelId="{6459B686-0720-324A-A591-8E0452EF49D8}">
      <dsp:nvSpPr>
        <dsp:cNvPr id="0" name=""/>
        <dsp:cNvSpPr/>
      </dsp:nvSpPr>
      <dsp:spPr>
        <a:xfrm>
          <a:off x="1402079" y="3332480"/>
          <a:ext cx="4693920" cy="731520"/>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Verdana" panose="020B0604030504040204" pitchFamily="34" charset="0"/>
              <a:ea typeface="Verdana" panose="020B0604030504040204" pitchFamily="34" charset="0"/>
              <a:cs typeface="Verdana" panose="020B0604030504040204" pitchFamily="34" charset="0"/>
            </a:rPr>
            <a:t>Evaluation</a:t>
          </a:r>
        </a:p>
      </dsp:txBody>
      <dsp:txXfrm>
        <a:off x="1423504" y="3353905"/>
        <a:ext cx="3825062" cy="688669"/>
      </dsp:txXfrm>
    </dsp:sp>
    <dsp:sp modelId="{F87B3AEE-BA74-C245-9668-744A7D8CDFF2}">
      <dsp:nvSpPr>
        <dsp:cNvPr id="0" name=""/>
        <dsp:cNvSpPr/>
      </dsp:nvSpPr>
      <dsp:spPr>
        <a:xfrm>
          <a:off x="4218432" y="534416"/>
          <a:ext cx="475488" cy="475488"/>
        </a:xfrm>
        <a:prstGeom prst="downArrow">
          <a:avLst>
            <a:gd name="adj1" fmla="val 55000"/>
            <a:gd name="adj2" fmla="val 45000"/>
          </a:avLst>
        </a:prstGeom>
        <a:solidFill>
          <a:srgbClr val="00406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latin typeface="Verdana" panose="020B0604030504040204" pitchFamily="34" charset="0"/>
            <a:ea typeface="Verdana" panose="020B0604030504040204" pitchFamily="34" charset="0"/>
            <a:cs typeface="Verdana" panose="020B0604030504040204" pitchFamily="34" charset="0"/>
          </a:endParaRPr>
        </a:p>
      </dsp:txBody>
      <dsp:txXfrm>
        <a:off x="4325417" y="534416"/>
        <a:ext cx="261518" cy="357805"/>
      </dsp:txXfrm>
    </dsp:sp>
    <dsp:sp modelId="{160955FA-B920-7044-80DD-BAD11833F8E9}">
      <dsp:nvSpPr>
        <dsp:cNvPr id="0" name=""/>
        <dsp:cNvSpPr/>
      </dsp:nvSpPr>
      <dsp:spPr>
        <a:xfrm>
          <a:off x="4568952" y="1367536"/>
          <a:ext cx="475488" cy="475488"/>
        </a:xfrm>
        <a:prstGeom prst="downArrow">
          <a:avLst>
            <a:gd name="adj1" fmla="val 55000"/>
            <a:gd name="adj2" fmla="val 45000"/>
          </a:avLst>
        </a:prstGeom>
        <a:solidFill>
          <a:srgbClr val="00406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latin typeface="Verdana" panose="020B0604030504040204" pitchFamily="34" charset="0"/>
            <a:ea typeface="Verdana" panose="020B0604030504040204" pitchFamily="34" charset="0"/>
            <a:cs typeface="Verdana" panose="020B0604030504040204" pitchFamily="34" charset="0"/>
          </a:endParaRPr>
        </a:p>
      </dsp:txBody>
      <dsp:txXfrm>
        <a:off x="4675937" y="1367536"/>
        <a:ext cx="261518" cy="357805"/>
      </dsp:txXfrm>
    </dsp:sp>
    <dsp:sp modelId="{AB6CB0DD-6CEA-CB44-8AFB-AFEBDFA3FBD1}">
      <dsp:nvSpPr>
        <dsp:cNvPr id="0" name=""/>
        <dsp:cNvSpPr/>
      </dsp:nvSpPr>
      <dsp:spPr>
        <a:xfrm>
          <a:off x="4919472" y="2188464"/>
          <a:ext cx="475488" cy="475488"/>
        </a:xfrm>
        <a:prstGeom prst="downArrow">
          <a:avLst>
            <a:gd name="adj1" fmla="val 55000"/>
            <a:gd name="adj2" fmla="val 45000"/>
          </a:avLst>
        </a:prstGeom>
        <a:solidFill>
          <a:srgbClr val="00406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latin typeface="Verdana" panose="020B0604030504040204" pitchFamily="34" charset="0"/>
            <a:ea typeface="Verdana" panose="020B0604030504040204" pitchFamily="34" charset="0"/>
            <a:cs typeface="Verdana" panose="020B0604030504040204" pitchFamily="34" charset="0"/>
          </a:endParaRPr>
        </a:p>
      </dsp:txBody>
      <dsp:txXfrm>
        <a:off x="5026457" y="2188464"/>
        <a:ext cx="261518" cy="357805"/>
      </dsp:txXfrm>
    </dsp:sp>
    <dsp:sp modelId="{1EF7CF27-ECCF-7841-BD17-63781F4609D5}">
      <dsp:nvSpPr>
        <dsp:cNvPr id="0" name=""/>
        <dsp:cNvSpPr/>
      </dsp:nvSpPr>
      <dsp:spPr>
        <a:xfrm>
          <a:off x="5269992" y="3029712"/>
          <a:ext cx="475488" cy="475488"/>
        </a:xfrm>
        <a:prstGeom prst="downArrow">
          <a:avLst>
            <a:gd name="adj1" fmla="val 55000"/>
            <a:gd name="adj2" fmla="val 45000"/>
          </a:avLst>
        </a:prstGeom>
        <a:solidFill>
          <a:srgbClr val="00406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latin typeface="Verdana" panose="020B0604030504040204" pitchFamily="34" charset="0"/>
            <a:ea typeface="Verdana" panose="020B0604030504040204" pitchFamily="34" charset="0"/>
            <a:cs typeface="Verdana" panose="020B0604030504040204" pitchFamily="34" charset="0"/>
          </a:endParaRPr>
        </a:p>
      </dsp:txBody>
      <dsp:txXfrm>
        <a:off x="5376977" y="3029712"/>
        <a:ext cx="261518" cy="357805"/>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85EC6-805F-4D28-ACBB-4471009DD33D}">
      <dsp:nvSpPr>
        <dsp:cNvPr id="0" name=""/>
        <dsp:cNvSpPr/>
      </dsp:nvSpPr>
      <dsp:spPr>
        <a:xfrm>
          <a:off x="950174" y="1413"/>
          <a:ext cx="2360786" cy="1416471"/>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Work backwards from a big milestone (e.g., launch date or material distribution)</a:t>
          </a:r>
        </a:p>
      </dsp:txBody>
      <dsp:txXfrm>
        <a:off x="950174" y="1413"/>
        <a:ext cx="2360786" cy="1416471"/>
      </dsp:txXfrm>
    </dsp:sp>
    <dsp:sp modelId="{4454FA73-D93F-4DDB-9FA4-0245993A8B39}">
      <dsp:nvSpPr>
        <dsp:cNvPr id="0" name=""/>
        <dsp:cNvSpPr/>
      </dsp:nvSpPr>
      <dsp:spPr>
        <a:xfrm>
          <a:off x="990591" y="1676405"/>
          <a:ext cx="2360786" cy="1416471"/>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Verdana" panose="020B0604030504040204" pitchFamily="34" charset="0"/>
              <a:ea typeface="Verdana" panose="020B0604030504040204" pitchFamily="34" charset="0"/>
              <a:cs typeface="Verdana" panose="020B0604030504040204" pitchFamily="34" charset="0"/>
            </a:rPr>
            <a:t>Consider how each activity is linked</a:t>
          </a:r>
          <a:endParaRPr lang="en-US" sz="1600" kern="1200" dirty="0">
            <a:latin typeface="Verdana" panose="020B0604030504040204" pitchFamily="34" charset="0"/>
            <a:ea typeface="Verdana" panose="020B0604030504040204" pitchFamily="34" charset="0"/>
            <a:cs typeface="Verdana" panose="020B0604030504040204" pitchFamily="34" charset="0"/>
          </a:endParaRPr>
        </a:p>
      </dsp:txBody>
      <dsp:txXfrm>
        <a:off x="990591" y="1676405"/>
        <a:ext cx="2360786" cy="1416471"/>
      </dsp:txXfrm>
    </dsp:sp>
    <dsp:sp modelId="{9A590C30-9A44-4146-87FB-333E0F38B356}">
      <dsp:nvSpPr>
        <dsp:cNvPr id="0" name=""/>
        <dsp:cNvSpPr/>
      </dsp:nvSpPr>
      <dsp:spPr>
        <a:xfrm>
          <a:off x="3581412" y="76198"/>
          <a:ext cx="2360786" cy="1416471"/>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Review and update throughout campaign</a:t>
          </a:r>
        </a:p>
      </dsp:txBody>
      <dsp:txXfrm>
        <a:off x="3581412" y="76198"/>
        <a:ext cx="2360786" cy="1416471"/>
      </dsp:txXfrm>
    </dsp:sp>
    <dsp:sp modelId="{1D11121C-76B6-4C72-978D-FE781A25CEAA}">
      <dsp:nvSpPr>
        <dsp:cNvPr id="0" name=""/>
        <dsp:cNvSpPr/>
      </dsp:nvSpPr>
      <dsp:spPr>
        <a:xfrm>
          <a:off x="3547039" y="1653964"/>
          <a:ext cx="2360786" cy="1416471"/>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Allow as much time as possible</a:t>
          </a:r>
        </a:p>
      </dsp:txBody>
      <dsp:txXfrm>
        <a:off x="3547039" y="1653964"/>
        <a:ext cx="2360786" cy="1416471"/>
      </dsp:txXfrm>
    </dsp:sp>
    <dsp:sp modelId="{AF6F2FFB-C1CD-4D93-AB9D-C0977DE4C4EC}">
      <dsp:nvSpPr>
        <dsp:cNvPr id="0" name=""/>
        <dsp:cNvSpPr/>
      </dsp:nvSpPr>
      <dsp:spPr>
        <a:xfrm>
          <a:off x="2248606" y="3306514"/>
          <a:ext cx="2360786" cy="1416471"/>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Be aware of other events and news going on at the same time</a:t>
          </a:r>
        </a:p>
      </dsp:txBody>
      <dsp:txXfrm>
        <a:off x="2248606" y="3306514"/>
        <a:ext cx="2360786" cy="1416471"/>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85EC6-805F-4D28-ACBB-4471009DD33D}">
      <dsp:nvSpPr>
        <dsp:cNvPr id="0" name=""/>
        <dsp:cNvSpPr/>
      </dsp:nvSpPr>
      <dsp:spPr>
        <a:xfrm>
          <a:off x="837" y="240003"/>
          <a:ext cx="3264916" cy="195895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Verdana" panose="020B0604030504040204" pitchFamily="34" charset="0"/>
              <a:ea typeface="Verdana" panose="020B0604030504040204" pitchFamily="34" charset="0"/>
              <a:cs typeface="Verdana" panose="020B0604030504040204" pitchFamily="34" charset="0"/>
            </a:rPr>
            <a:t>Secure timeline and list of activities</a:t>
          </a:r>
        </a:p>
      </dsp:txBody>
      <dsp:txXfrm>
        <a:off x="837" y="240003"/>
        <a:ext cx="3264916" cy="1958950"/>
      </dsp:txXfrm>
    </dsp:sp>
    <dsp:sp modelId="{4454FA73-D93F-4DDB-9FA4-0245993A8B39}">
      <dsp:nvSpPr>
        <dsp:cNvPr id="0" name=""/>
        <dsp:cNvSpPr/>
      </dsp:nvSpPr>
      <dsp:spPr>
        <a:xfrm>
          <a:off x="3592245" y="240003"/>
          <a:ext cx="3264916" cy="195895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Verdana" panose="020B0604030504040204" pitchFamily="34" charset="0"/>
              <a:ea typeface="Verdana" panose="020B0604030504040204" pitchFamily="34" charset="0"/>
              <a:cs typeface="Verdana" panose="020B0604030504040204" pitchFamily="34" charset="0"/>
            </a:rPr>
            <a:t>Estimate budget</a:t>
          </a:r>
        </a:p>
      </dsp:txBody>
      <dsp:txXfrm>
        <a:off x="3592245" y="240003"/>
        <a:ext cx="3264916" cy="1958950"/>
      </dsp:txXfrm>
    </dsp:sp>
    <dsp:sp modelId="{9A590C30-9A44-4146-87FB-333E0F38B356}">
      <dsp:nvSpPr>
        <dsp:cNvPr id="0" name=""/>
        <dsp:cNvSpPr/>
      </dsp:nvSpPr>
      <dsp:spPr>
        <a:xfrm>
          <a:off x="837" y="2525445"/>
          <a:ext cx="3264916" cy="195895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Verdana" panose="020B0604030504040204" pitchFamily="34" charset="0"/>
              <a:ea typeface="Verdana" panose="020B0604030504040204" pitchFamily="34" charset="0"/>
              <a:cs typeface="Verdana" panose="020B0604030504040204" pitchFamily="34" charset="0"/>
            </a:rPr>
            <a:t>Leverage partnerships</a:t>
          </a:r>
        </a:p>
      </dsp:txBody>
      <dsp:txXfrm>
        <a:off x="837" y="2525445"/>
        <a:ext cx="3264916" cy="1958950"/>
      </dsp:txXfrm>
    </dsp:sp>
    <dsp:sp modelId="{1D11121C-76B6-4C72-978D-FE781A25CEAA}">
      <dsp:nvSpPr>
        <dsp:cNvPr id="0" name=""/>
        <dsp:cNvSpPr/>
      </dsp:nvSpPr>
      <dsp:spPr>
        <a:xfrm>
          <a:off x="3592245" y="2525445"/>
          <a:ext cx="3264916" cy="195895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Verdana" panose="020B0604030504040204" pitchFamily="34" charset="0"/>
              <a:ea typeface="Verdana" panose="020B0604030504040204" pitchFamily="34" charset="0"/>
              <a:cs typeface="Verdana" panose="020B0604030504040204" pitchFamily="34" charset="0"/>
            </a:rPr>
            <a:t>Leverage free and low-cost resources</a:t>
          </a:r>
        </a:p>
      </dsp:txBody>
      <dsp:txXfrm>
        <a:off x="3592245" y="2525445"/>
        <a:ext cx="3264916" cy="1958950"/>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5E2C6-47D6-FE4B-A25C-A083F31A5EA0}">
      <dsp:nvSpPr>
        <dsp:cNvPr id="0" name=""/>
        <dsp:cNvSpPr/>
      </dsp:nvSpPr>
      <dsp:spPr>
        <a:xfrm>
          <a:off x="2285995" y="2473506"/>
          <a:ext cx="2438409" cy="1892808"/>
        </a:xfrm>
        <a:prstGeom prst="ellipse">
          <a:avLst/>
        </a:prstGeom>
        <a:solidFill>
          <a:srgbClr val="00406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Implementation</a:t>
          </a:r>
        </a:p>
      </dsp:txBody>
      <dsp:txXfrm>
        <a:off x="2643092" y="2750701"/>
        <a:ext cx="1724215" cy="1338418"/>
      </dsp:txXfrm>
    </dsp:sp>
    <dsp:sp modelId="{ECE6828B-4C9F-254D-8A05-9C143B5C6BC7}">
      <dsp:nvSpPr>
        <dsp:cNvPr id="0" name=""/>
        <dsp:cNvSpPr/>
      </dsp:nvSpPr>
      <dsp:spPr>
        <a:xfrm rot="11700000">
          <a:off x="876051" y="2636085"/>
          <a:ext cx="1420996" cy="539450"/>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E4C430-7F85-454A-8CB3-F490E1D2EBC8}">
      <dsp:nvSpPr>
        <dsp:cNvPr id="0" name=""/>
        <dsp:cNvSpPr/>
      </dsp:nvSpPr>
      <dsp:spPr>
        <a:xfrm>
          <a:off x="1177" y="2002652"/>
          <a:ext cx="1798167" cy="1438534"/>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Campaign activities (What)</a:t>
          </a:r>
        </a:p>
      </dsp:txBody>
      <dsp:txXfrm>
        <a:off x="43310" y="2044785"/>
        <a:ext cx="1713901" cy="1354268"/>
      </dsp:txXfrm>
    </dsp:sp>
    <dsp:sp modelId="{1508082A-A9E1-764D-8F83-A3D5FCF24749}">
      <dsp:nvSpPr>
        <dsp:cNvPr id="0" name=""/>
        <dsp:cNvSpPr/>
      </dsp:nvSpPr>
      <dsp:spPr>
        <a:xfrm rot="14700000">
          <a:off x="1897613" y="1440414"/>
          <a:ext cx="1620613" cy="539450"/>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FC2E408-1D92-724D-9862-216B449DCE14}">
      <dsp:nvSpPr>
        <dsp:cNvPr id="0" name=""/>
        <dsp:cNvSpPr/>
      </dsp:nvSpPr>
      <dsp:spPr>
        <a:xfrm>
          <a:off x="1466386" y="256485"/>
          <a:ext cx="1798167" cy="1438534"/>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Who is responsible (Who)</a:t>
          </a:r>
        </a:p>
      </dsp:txBody>
      <dsp:txXfrm>
        <a:off x="1508519" y="298618"/>
        <a:ext cx="1713901" cy="1354268"/>
      </dsp:txXfrm>
    </dsp:sp>
    <dsp:sp modelId="{78C59A49-7946-3B4D-B65E-3FC4A15C3A77}">
      <dsp:nvSpPr>
        <dsp:cNvPr id="0" name=""/>
        <dsp:cNvSpPr/>
      </dsp:nvSpPr>
      <dsp:spPr>
        <a:xfrm rot="17700000">
          <a:off x="3492172" y="1440414"/>
          <a:ext cx="1620613" cy="539450"/>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DE6CBD-9286-F84E-99F3-311EF6368998}">
      <dsp:nvSpPr>
        <dsp:cNvPr id="0" name=""/>
        <dsp:cNvSpPr/>
      </dsp:nvSpPr>
      <dsp:spPr>
        <a:xfrm>
          <a:off x="3745846" y="256485"/>
          <a:ext cx="1798167" cy="1438534"/>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Timeline (When)</a:t>
          </a:r>
        </a:p>
      </dsp:txBody>
      <dsp:txXfrm>
        <a:off x="3787979" y="298618"/>
        <a:ext cx="1713901" cy="1354268"/>
      </dsp:txXfrm>
    </dsp:sp>
    <dsp:sp modelId="{37A82767-CDB6-EA4B-93BA-83C45EEF609A}">
      <dsp:nvSpPr>
        <dsp:cNvPr id="0" name=""/>
        <dsp:cNvSpPr/>
      </dsp:nvSpPr>
      <dsp:spPr>
        <a:xfrm rot="20700000">
          <a:off x="4713352" y="2636085"/>
          <a:ext cx="1420996" cy="539450"/>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96AEB3-242D-8E45-883A-A356FACAD032}">
      <dsp:nvSpPr>
        <dsp:cNvPr id="0" name=""/>
        <dsp:cNvSpPr/>
      </dsp:nvSpPr>
      <dsp:spPr>
        <a:xfrm>
          <a:off x="5211054" y="2002652"/>
          <a:ext cx="1798167" cy="1438534"/>
        </a:xfrm>
        <a:prstGeom prst="roundRect">
          <a:avLst>
            <a:gd name="adj" fmla="val 10000"/>
          </a:avLst>
        </a:prstGeom>
        <a:solidFill>
          <a:srgbClr val="0096D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Verdana" panose="020B0604030504040204" pitchFamily="34" charset="0"/>
              <a:ea typeface="Verdana" panose="020B0604030504040204" pitchFamily="34" charset="0"/>
              <a:cs typeface="Verdana" panose="020B0604030504040204" pitchFamily="34" charset="0"/>
            </a:rPr>
            <a:t>Budget (How much)</a:t>
          </a:r>
        </a:p>
      </dsp:txBody>
      <dsp:txXfrm>
        <a:off x="5253187" y="2044785"/>
        <a:ext cx="1713901" cy="13542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40F77-FD8A-4F14-B389-EB863FA215DA}">
      <dsp:nvSpPr>
        <dsp:cNvPr id="0" name=""/>
        <dsp:cNvSpPr/>
      </dsp:nvSpPr>
      <dsp:spPr>
        <a:xfrm rot="5400000">
          <a:off x="4621110" y="-2373490"/>
          <a:ext cx="1494447" cy="624524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Measures of audience or exposure</a:t>
          </a:r>
        </a:p>
        <a:p>
          <a:pPr marL="342900" lvl="2" indent="-171450" algn="l" defTabSz="711200">
            <a:lnSpc>
              <a:spcPct val="90000"/>
            </a:lnSpc>
            <a:spcBef>
              <a:spcPct val="0"/>
            </a:spcBef>
            <a:spcAft>
              <a:spcPct val="15000"/>
            </a:spcAft>
            <a:buChar char="•"/>
            <a:tabLst>
              <a:tab pos="395288" algn="l"/>
              <a:tab pos="463550" algn="l"/>
              <a:tab pos="519113" algn="l"/>
              <a:tab pos="573088" algn="l"/>
            </a:tabLst>
          </a:pPr>
          <a:r>
            <a:rPr lang="en-US" sz="1600" kern="1200" dirty="0">
              <a:latin typeface="Verdana" panose="020B0604030504040204" pitchFamily="34" charset="0"/>
              <a:ea typeface="Verdana" panose="020B0604030504040204" pitchFamily="34" charset="0"/>
              <a:cs typeface="Verdana" panose="020B0604030504040204" pitchFamily="34" charset="0"/>
            </a:rPr>
            <a:t>Gross Rating Point (GRP) or “impressions” = reach x frequency</a:t>
          </a:r>
        </a:p>
        <a:p>
          <a:pPr marL="342900" lvl="2"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Target Rating Point (TRP) = GRP x percentage of specific target audience</a:t>
          </a:r>
        </a:p>
      </dsp:txBody>
      <dsp:txXfrm rot="-5400000">
        <a:off x="2245711" y="74862"/>
        <a:ext cx="6172293" cy="1348541"/>
      </dsp:txXfrm>
    </dsp:sp>
    <dsp:sp modelId="{1475B0BF-A43A-4E92-BD80-9295B07D841E}">
      <dsp:nvSpPr>
        <dsp:cNvPr id="0" name=""/>
        <dsp:cNvSpPr/>
      </dsp:nvSpPr>
      <dsp:spPr>
        <a:xfrm>
          <a:off x="275735" y="0"/>
          <a:ext cx="1962652" cy="1446512"/>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Verdana" panose="020B0604030504040204" pitchFamily="34" charset="0"/>
              <a:ea typeface="Verdana" panose="020B0604030504040204" pitchFamily="34" charset="0"/>
              <a:cs typeface="Verdana" panose="020B0604030504040204" pitchFamily="34" charset="0"/>
            </a:rPr>
            <a:t>Paid Media</a:t>
          </a:r>
        </a:p>
      </dsp:txBody>
      <dsp:txXfrm>
        <a:off x="346348" y="70613"/>
        <a:ext cx="1821426" cy="1305286"/>
      </dsp:txXfrm>
    </dsp:sp>
    <dsp:sp modelId="{1F06CD38-73C9-41D7-BAC1-93A895CA4703}">
      <dsp:nvSpPr>
        <dsp:cNvPr id="0" name=""/>
        <dsp:cNvSpPr/>
      </dsp:nvSpPr>
      <dsp:spPr>
        <a:xfrm rot="5400000">
          <a:off x="4951386" y="-1135118"/>
          <a:ext cx="853916" cy="625746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Number of letters to the editor, blog entries published</a:t>
          </a:r>
        </a:p>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Number of radio and TV interviews</a:t>
          </a:r>
        </a:p>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Circulation numbers</a:t>
          </a:r>
        </a:p>
      </dsp:txBody>
      <dsp:txXfrm rot="-5400000">
        <a:off x="2249614" y="1608339"/>
        <a:ext cx="6215776" cy="770546"/>
      </dsp:txXfrm>
    </dsp:sp>
    <dsp:sp modelId="{7EC236A8-AD6C-42C3-AABB-28538C3E032B}">
      <dsp:nvSpPr>
        <dsp:cNvPr id="0" name=""/>
        <dsp:cNvSpPr/>
      </dsp:nvSpPr>
      <dsp:spPr>
        <a:xfrm>
          <a:off x="283058" y="1549725"/>
          <a:ext cx="1966555" cy="887774"/>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Verdana" panose="020B0604030504040204" pitchFamily="34" charset="0"/>
              <a:ea typeface="Verdana" panose="020B0604030504040204" pitchFamily="34" charset="0"/>
              <a:cs typeface="Verdana" panose="020B0604030504040204" pitchFamily="34" charset="0"/>
            </a:rPr>
            <a:t>Earned Media</a:t>
          </a:r>
        </a:p>
      </dsp:txBody>
      <dsp:txXfrm>
        <a:off x="326396" y="1593063"/>
        <a:ext cx="1879879" cy="801098"/>
      </dsp:txXfrm>
    </dsp:sp>
    <dsp:sp modelId="{B02C4FFA-831D-4929-A4E0-08F5274A53E9}">
      <dsp:nvSpPr>
        <dsp:cNvPr id="0" name=""/>
        <dsp:cNvSpPr/>
      </dsp:nvSpPr>
      <dsp:spPr>
        <a:xfrm rot="5400000">
          <a:off x="4980660" y="-207850"/>
          <a:ext cx="853916" cy="625746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Number of your posts shared by others</a:t>
          </a:r>
        </a:p>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Number of clicks on posts you shared</a:t>
          </a:r>
        </a:p>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Number of followers</a:t>
          </a:r>
        </a:p>
      </dsp:txBody>
      <dsp:txXfrm rot="-5400000">
        <a:off x="2278888" y="2535607"/>
        <a:ext cx="6215776" cy="770546"/>
      </dsp:txXfrm>
    </dsp:sp>
    <dsp:sp modelId="{0DB72060-AB8A-4210-A364-F9141F4BCD9E}">
      <dsp:nvSpPr>
        <dsp:cNvPr id="0" name=""/>
        <dsp:cNvSpPr/>
      </dsp:nvSpPr>
      <dsp:spPr>
        <a:xfrm>
          <a:off x="283058" y="2490869"/>
          <a:ext cx="1995828" cy="860021"/>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Verdana" panose="020B0604030504040204" pitchFamily="34" charset="0"/>
              <a:ea typeface="Verdana" panose="020B0604030504040204" pitchFamily="34" charset="0"/>
              <a:cs typeface="Verdana" panose="020B0604030504040204" pitchFamily="34" charset="0"/>
            </a:rPr>
            <a:t>Social/Shared Media</a:t>
          </a:r>
        </a:p>
      </dsp:txBody>
      <dsp:txXfrm>
        <a:off x="325041" y="2532852"/>
        <a:ext cx="1911862" cy="776055"/>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4FA73-D93F-4DDB-9FA4-0245993A8B39}">
      <dsp:nvSpPr>
        <dsp:cNvPr id="0" name=""/>
        <dsp:cNvSpPr/>
      </dsp:nvSpPr>
      <dsp:spPr>
        <a:xfrm>
          <a:off x="0" y="132676"/>
          <a:ext cx="2971800" cy="178308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Verdana" panose="020B0604030504040204" pitchFamily="34" charset="0"/>
              <a:ea typeface="Verdana" panose="020B0604030504040204" pitchFamily="34" charset="0"/>
              <a:cs typeface="Verdana" panose="020B0604030504040204" pitchFamily="34" charset="0"/>
            </a:rPr>
            <a:t>Builds excitement around campaign</a:t>
          </a:r>
        </a:p>
      </dsp:txBody>
      <dsp:txXfrm>
        <a:off x="0" y="132676"/>
        <a:ext cx="2971800" cy="1783080"/>
      </dsp:txXfrm>
    </dsp:sp>
    <dsp:sp modelId="{AF6F2FFB-C1CD-4D93-AB9D-C0977DE4C4EC}">
      <dsp:nvSpPr>
        <dsp:cNvPr id="0" name=""/>
        <dsp:cNvSpPr/>
      </dsp:nvSpPr>
      <dsp:spPr>
        <a:xfrm>
          <a:off x="0" y="2212937"/>
          <a:ext cx="2971800" cy="178308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Verdana" panose="020B0604030504040204" pitchFamily="34" charset="0"/>
              <a:ea typeface="Verdana" panose="020B0604030504040204" pitchFamily="34" charset="0"/>
              <a:cs typeface="Verdana" panose="020B0604030504040204" pitchFamily="34" charset="0"/>
            </a:rPr>
            <a:t>Generates earned media</a:t>
          </a:r>
        </a:p>
      </dsp:txBody>
      <dsp:txXfrm>
        <a:off x="0" y="2212937"/>
        <a:ext cx="2971800" cy="1783080"/>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200A3-8A50-4C50-AE79-A31DBEBD63C9}">
      <dsp:nvSpPr>
        <dsp:cNvPr id="0" name=""/>
        <dsp:cNvSpPr/>
      </dsp:nvSpPr>
      <dsp:spPr>
        <a:xfrm>
          <a:off x="-5424979" y="-831103"/>
          <a:ext cx="6462806" cy="6462806"/>
        </a:xfrm>
        <a:prstGeom prst="blockArc">
          <a:avLst>
            <a:gd name="adj1" fmla="val 18900000"/>
            <a:gd name="adj2" fmla="val 2700000"/>
            <a:gd name="adj3" fmla="val 334"/>
          </a:avLst>
        </a:prstGeom>
        <a:noFill/>
        <a:ln w="25400" cap="flat" cmpd="sng" algn="ctr">
          <a:solidFill>
            <a:srgbClr val="004065"/>
          </a:solidFill>
          <a:prstDash val="solid"/>
        </a:ln>
        <a:effectLst/>
      </dsp:spPr>
      <dsp:style>
        <a:lnRef idx="2">
          <a:scrgbClr r="0" g="0" b="0"/>
        </a:lnRef>
        <a:fillRef idx="0">
          <a:scrgbClr r="0" g="0" b="0"/>
        </a:fillRef>
        <a:effectRef idx="0">
          <a:scrgbClr r="0" g="0" b="0"/>
        </a:effectRef>
        <a:fontRef idx="minor"/>
      </dsp:style>
    </dsp:sp>
    <dsp:sp modelId="{6A6627D7-6980-48E3-A538-9F9DAC1150A4}">
      <dsp:nvSpPr>
        <dsp:cNvPr id="0" name=""/>
        <dsp:cNvSpPr/>
      </dsp:nvSpPr>
      <dsp:spPr>
        <a:xfrm>
          <a:off x="336762" y="218235"/>
          <a:ext cx="6761949"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Let journalists know about events ASAP, up to 2-3 weeks in advance</a:t>
          </a:r>
        </a:p>
      </dsp:txBody>
      <dsp:txXfrm>
        <a:off x="336762" y="218235"/>
        <a:ext cx="6761949" cy="436278"/>
      </dsp:txXfrm>
    </dsp:sp>
    <dsp:sp modelId="{A224FC23-0868-4232-8BD8-31E48CC1E331}">
      <dsp:nvSpPr>
        <dsp:cNvPr id="0" name=""/>
        <dsp:cNvSpPr/>
      </dsp:nvSpPr>
      <dsp:spPr>
        <a:xfrm>
          <a:off x="64088" y="163700"/>
          <a:ext cx="545348" cy="545348"/>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015F533F-6E26-3E48-A2BB-B70382D1E7A4}">
      <dsp:nvSpPr>
        <dsp:cNvPr id="0" name=""/>
        <dsp:cNvSpPr/>
      </dsp:nvSpPr>
      <dsp:spPr>
        <a:xfrm>
          <a:off x="731851" y="873037"/>
          <a:ext cx="6366860"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Send formal media advisory 3-4 days in advance to reporters</a:t>
          </a:r>
        </a:p>
      </dsp:txBody>
      <dsp:txXfrm>
        <a:off x="731851" y="873037"/>
        <a:ext cx="6366860" cy="436278"/>
      </dsp:txXfrm>
    </dsp:sp>
    <dsp:sp modelId="{285B5730-3EE1-7846-BE6F-5B9B8A16BD05}">
      <dsp:nvSpPr>
        <dsp:cNvPr id="0" name=""/>
        <dsp:cNvSpPr/>
      </dsp:nvSpPr>
      <dsp:spPr>
        <a:xfrm>
          <a:off x="459177" y="818502"/>
          <a:ext cx="545348" cy="545348"/>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FA037FEA-A2B5-2E4E-BB33-E755F91DD7FA}">
      <dsp:nvSpPr>
        <dsp:cNvPr id="0" name=""/>
        <dsp:cNvSpPr/>
      </dsp:nvSpPr>
      <dsp:spPr>
        <a:xfrm>
          <a:off x="948358" y="1527358"/>
          <a:ext cx="6150353"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Follow media advisory up with a phone call to reporters</a:t>
          </a:r>
        </a:p>
      </dsp:txBody>
      <dsp:txXfrm>
        <a:off x="948358" y="1527358"/>
        <a:ext cx="6150353" cy="436278"/>
      </dsp:txXfrm>
    </dsp:sp>
    <dsp:sp modelId="{8A24B15B-B63D-3741-9633-4B5E2F26172A}">
      <dsp:nvSpPr>
        <dsp:cNvPr id="0" name=""/>
        <dsp:cNvSpPr/>
      </dsp:nvSpPr>
      <dsp:spPr>
        <a:xfrm>
          <a:off x="675684" y="1472824"/>
          <a:ext cx="545348" cy="545348"/>
        </a:xfrm>
        <a:prstGeom prst="ellipse">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698AE666-1BAC-42D2-AB2B-C4EAC8FD8835}">
      <dsp:nvSpPr>
        <dsp:cNvPr id="0" name=""/>
        <dsp:cNvSpPr/>
      </dsp:nvSpPr>
      <dsp:spPr>
        <a:xfrm>
          <a:off x="1017487" y="2182160"/>
          <a:ext cx="6081224"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Send press release day of event</a:t>
          </a:r>
        </a:p>
      </dsp:txBody>
      <dsp:txXfrm>
        <a:off x="1017487" y="2182160"/>
        <a:ext cx="6081224" cy="436278"/>
      </dsp:txXfrm>
    </dsp:sp>
    <dsp:sp modelId="{D54A433A-8C7C-40C7-A837-F66374512282}">
      <dsp:nvSpPr>
        <dsp:cNvPr id="0" name=""/>
        <dsp:cNvSpPr/>
      </dsp:nvSpPr>
      <dsp:spPr>
        <a:xfrm>
          <a:off x="744813" y="2127625"/>
          <a:ext cx="545348" cy="54534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0512F3-381D-4086-954E-AD59A3E00709}">
      <dsp:nvSpPr>
        <dsp:cNvPr id="0" name=""/>
        <dsp:cNvSpPr/>
      </dsp:nvSpPr>
      <dsp:spPr>
        <a:xfrm>
          <a:off x="948358" y="2836962"/>
          <a:ext cx="6150353"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Hold event in a convenient and central location</a:t>
          </a:r>
        </a:p>
      </dsp:txBody>
      <dsp:txXfrm>
        <a:off x="948358" y="2836962"/>
        <a:ext cx="6150353" cy="436278"/>
      </dsp:txXfrm>
    </dsp:sp>
    <dsp:sp modelId="{0A1201AD-6496-41ED-8F90-2B40219ACF25}">
      <dsp:nvSpPr>
        <dsp:cNvPr id="0" name=""/>
        <dsp:cNvSpPr/>
      </dsp:nvSpPr>
      <dsp:spPr>
        <a:xfrm>
          <a:off x="675684" y="2782427"/>
          <a:ext cx="545348" cy="54534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3BA643-C0FB-412F-A539-20B371CA6208}">
      <dsp:nvSpPr>
        <dsp:cNvPr id="0" name=""/>
        <dsp:cNvSpPr/>
      </dsp:nvSpPr>
      <dsp:spPr>
        <a:xfrm>
          <a:off x="731851" y="3491284"/>
          <a:ext cx="6366860"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Use visuals at the event </a:t>
          </a:r>
        </a:p>
      </dsp:txBody>
      <dsp:txXfrm>
        <a:off x="731851" y="3491284"/>
        <a:ext cx="6366860" cy="436278"/>
      </dsp:txXfrm>
    </dsp:sp>
    <dsp:sp modelId="{C1FB3AD8-5519-4E2D-B8F2-107CCF1FCD5E}">
      <dsp:nvSpPr>
        <dsp:cNvPr id="0" name=""/>
        <dsp:cNvSpPr/>
      </dsp:nvSpPr>
      <dsp:spPr>
        <a:xfrm>
          <a:off x="459177" y="3436749"/>
          <a:ext cx="545348" cy="54534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BD4A5D-A398-469D-A45B-8073BF40F2C6}">
      <dsp:nvSpPr>
        <dsp:cNvPr id="0" name=""/>
        <dsp:cNvSpPr/>
      </dsp:nvSpPr>
      <dsp:spPr>
        <a:xfrm>
          <a:off x="336762" y="4146086"/>
          <a:ext cx="6761949" cy="436278"/>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296"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Consider creating a media kit</a:t>
          </a:r>
        </a:p>
      </dsp:txBody>
      <dsp:txXfrm>
        <a:off x="336762" y="4146086"/>
        <a:ext cx="6761949" cy="436278"/>
      </dsp:txXfrm>
    </dsp:sp>
    <dsp:sp modelId="{2D52CAAA-EF14-4531-81C4-B28536F392A6}">
      <dsp:nvSpPr>
        <dsp:cNvPr id="0" name=""/>
        <dsp:cNvSpPr/>
      </dsp:nvSpPr>
      <dsp:spPr>
        <a:xfrm>
          <a:off x="64088" y="4091551"/>
          <a:ext cx="545348" cy="54534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D8858-FB56-4B26-BC6A-B3749F4EEFF1}">
      <dsp:nvSpPr>
        <dsp:cNvPr id="0" name=""/>
        <dsp:cNvSpPr/>
      </dsp:nvSpPr>
      <dsp:spPr>
        <a:xfrm>
          <a:off x="2418" y="457201"/>
          <a:ext cx="2846337" cy="1168777"/>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Verdana" panose="020B0604030504040204" pitchFamily="34" charset="0"/>
              <a:ea typeface="Verdana" panose="020B0604030504040204" pitchFamily="34" charset="0"/>
              <a:cs typeface="Verdana" panose="020B0604030504040204" pitchFamily="34" charset="0"/>
            </a:rPr>
            <a:t>Monitor your campaign</a:t>
          </a:r>
        </a:p>
      </dsp:txBody>
      <dsp:txXfrm>
        <a:off x="36650" y="491433"/>
        <a:ext cx="2777873" cy="1100313"/>
      </dsp:txXfrm>
    </dsp:sp>
    <dsp:sp modelId="{57463107-8481-4A9D-A67F-E5BC60F1C8A8}">
      <dsp:nvSpPr>
        <dsp:cNvPr id="0" name=""/>
        <dsp:cNvSpPr/>
      </dsp:nvSpPr>
      <dsp:spPr>
        <a:xfrm rot="5400000">
          <a:off x="1363323" y="1688242"/>
          <a:ext cx="124527" cy="12452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FBCDBC-C696-4DCD-AC37-F42A27017FDA}">
      <dsp:nvSpPr>
        <dsp:cNvPr id="0" name=""/>
        <dsp:cNvSpPr/>
      </dsp:nvSpPr>
      <dsp:spPr>
        <a:xfrm>
          <a:off x="2418" y="1875033"/>
          <a:ext cx="2846337" cy="1553965"/>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Verdana" panose="020B0604030504040204" pitchFamily="34" charset="0"/>
              <a:ea typeface="Verdana" panose="020B0604030504040204" pitchFamily="34" charset="0"/>
              <a:cs typeface="Verdana" panose="020B0604030504040204" pitchFamily="34" charset="0"/>
            </a:rPr>
            <a:t>Re-print, re-stock, maintain partner engagement</a:t>
          </a:r>
        </a:p>
      </dsp:txBody>
      <dsp:txXfrm>
        <a:off x="47932" y="1920547"/>
        <a:ext cx="2755309" cy="1462937"/>
      </dsp:txXfrm>
    </dsp:sp>
    <dsp:sp modelId="{D5801D01-8FD7-4EB0-9823-E2F5AAC0326D}">
      <dsp:nvSpPr>
        <dsp:cNvPr id="0" name=""/>
        <dsp:cNvSpPr/>
      </dsp:nvSpPr>
      <dsp:spPr>
        <a:xfrm>
          <a:off x="3247243" y="457201"/>
          <a:ext cx="2846337" cy="1168777"/>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Verdana" panose="020B0604030504040204" pitchFamily="34" charset="0"/>
              <a:ea typeface="Verdana" panose="020B0604030504040204" pitchFamily="34" charset="0"/>
              <a:cs typeface="Verdana" panose="020B0604030504040204" pitchFamily="34" charset="0"/>
            </a:rPr>
            <a:t>Collect process evaluation data</a:t>
          </a:r>
        </a:p>
      </dsp:txBody>
      <dsp:txXfrm>
        <a:off x="3281475" y="491433"/>
        <a:ext cx="2777873" cy="1100313"/>
      </dsp:txXfrm>
    </dsp:sp>
    <dsp:sp modelId="{AC5D3043-0DB1-4DC7-8CFD-FD6EA351934C}">
      <dsp:nvSpPr>
        <dsp:cNvPr id="0" name=""/>
        <dsp:cNvSpPr/>
      </dsp:nvSpPr>
      <dsp:spPr>
        <a:xfrm rot="5400000">
          <a:off x="4608148" y="1688242"/>
          <a:ext cx="124527" cy="12452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680193-F537-43C9-A2BC-19E1BFAB246E}">
      <dsp:nvSpPr>
        <dsp:cNvPr id="0" name=""/>
        <dsp:cNvSpPr/>
      </dsp:nvSpPr>
      <dsp:spPr>
        <a:xfrm>
          <a:off x="3247243" y="1875033"/>
          <a:ext cx="2846337" cy="1553965"/>
        </a:xfrm>
        <a:prstGeom prst="roundRect">
          <a:avLst>
            <a:gd name="adj" fmla="val 10000"/>
          </a:avLst>
        </a:prstGeom>
        <a:solidFill>
          <a:srgbClr val="0096D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Verdana" panose="020B0604030504040204" pitchFamily="34" charset="0"/>
              <a:ea typeface="Verdana" panose="020B0604030504040204" pitchFamily="34" charset="0"/>
              <a:cs typeface="Verdana" panose="020B0604030504040204" pitchFamily="34" charset="0"/>
            </a:rPr>
            <a:t>Make changes as needed</a:t>
          </a:r>
        </a:p>
      </dsp:txBody>
      <dsp:txXfrm>
        <a:off x="3292757" y="1920547"/>
        <a:ext cx="2755309" cy="14629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D191D-B351-4825-ABAC-81095388DD6C}">
      <dsp:nvSpPr>
        <dsp:cNvPr id="0" name=""/>
        <dsp:cNvSpPr/>
      </dsp:nvSpPr>
      <dsp:spPr>
        <a:xfrm>
          <a:off x="0" y="127000"/>
          <a:ext cx="1904999" cy="114300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Media/marketing data</a:t>
          </a:r>
        </a:p>
      </dsp:txBody>
      <dsp:txXfrm>
        <a:off x="0" y="127000"/>
        <a:ext cx="1904999" cy="1143000"/>
      </dsp:txXfrm>
    </dsp:sp>
    <dsp:sp modelId="{DBE90F84-7E26-415A-81BC-53DCE705D505}">
      <dsp:nvSpPr>
        <dsp:cNvPr id="0" name=""/>
        <dsp:cNvSpPr/>
      </dsp:nvSpPr>
      <dsp:spPr>
        <a:xfrm>
          <a:off x="2095500" y="127000"/>
          <a:ext cx="1904999" cy="114300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Public health surveillance data</a:t>
          </a:r>
        </a:p>
      </dsp:txBody>
      <dsp:txXfrm>
        <a:off x="2095500" y="127000"/>
        <a:ext cx="1904999" cy="1143000"/>
      </dsp:txXfrm>
    </dsp:sp>
    <dsp:sp modelId="{F7BA9592-2088-4BD4-84C2-DA5E2783A93F}">
      <dsp:nvSpPr>
        <dsp:cNvPr id="0" name=""/>
        <dsp:cNvSpPr/>
      </dsp:nvSpPr>
      <dsp:spPr>
        <a:xfrm>
          <a:off x="4191000" y="127000"/>
          <a:ext cx="1904999" cy="114300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Qualitative data from community members or other stakeholders</a:t>
          </a:r>
        </a:p>
      </dsp:txBody>
      <dsp:txXfrm>
        <a:off x="4191000" y="127000"/>
        <a:ext cx="1904999" cy="1143000"/>
      </dsp:txXfrm>
    </dsp:sp>
    <dsp:sp modelId="{ECFDE636-BAF2-47A8-9E8D-43BCE3522104}">
      <dsp:nvSpPr>
        <dsp:cNvPr id="0" name=""/>
        <dsp:cNvSpPr/>
      </dsp:nvSpPr>
      <dsp:spPr>
        <a:xfrm>
          <a:off x="0" y="1460500"/>
          <a:ext cx="1904999" cy="114300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Personal experiences</a:t>
          </a:r>
        </a:p>
      </dsp:txBody>
      <dsp:txXfrm>
        <a:off x="0" y="1460500"/>
        <a:ext cx="1904999" cy="1143000"/>
      </dsp:txXfrm>
    </dsp:sp>
    <dsp:sp modelId="{1DA522F1-A9C4-4CDC-B15F-F16A2BDA00B2}">
      <dsp:nvSpPr>
        <dsp:cNvPr id="0" name=""/>
        <dsp:cNvSpPr/>
      </dsp:nvSpPr>
      <dsp:spPr>
        <a:xfrm>
          <a:off x="2095500" y="1460500"/>
          <a:ext cx="1904999" cy="114300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Verdana" panose="020B0604030504040204" pitchFamily="34" charset="0"/>
              <a:ea typeface="Verdana" panose="020B0604030504040204" pitchFamily="34" charset="0"/>
              <a:cs typeface="Verdana" panose="020B0604030504040204" pitchFamily="34" charset="0"/>
            </a:rPr>
            <a:t>Systematic reviews of multiple intervention evaluations </a:t>
          </a:r>
        </a:p>
      </dsp:txBody>
      <dsp:txXfrm>
        <a:off x="2095500" y="1460500"/>
        <a:ext cx="1904999" cy="1143000"/>
      </dsp:txXfrm>
    </dsp:sp>
    <dsp:sp modelId="{ADEFE49A-A0C1-4D87-90BB-28FCACDB3339}">
      <dsp:nvSpPr>
        <dsp:cNvPr id="0" name=""/>
        <dsp:cNvSpPr/>
      </dsp:nvSpPr>
      <dsp:spPr>
        <a:xfrm>
          <a:off x="4191000" y="1460500"/>
          <a:ext cx="1904999" cy="114300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Verdana" panose="020B0604030504040204" pitchFamily="34" charset="0"/>
              <a:ea typeface="Verdana" panose="020B0604030504040204" pitchFamily="34" charset="0"/>
              <a:cs typeface="Verdana" panose="020B0604030504040204" pitchFamily="34" charset="0"/>
            </a:rPr>
            <a:t>Program evaluation</a:t>
          </a:r>
        </a:p>
      </dsp:txBody>
      <dsp:txXfrm>
        <a:off x="4191000" y="1460500"/>
        <a:ext cx="1904999" cy="1143000"/>
      </dsp:txXfrm>
    </dsp:sp>
    <dsp:sp modelId="{36AD419D-CB21-44C0-B31F-33FA103372C3}">
      <dsp:nvSpPr>
        <dsp:cNvPr id="0" name=""/>
        <dsp:cNvSpPr/>
      </dsp:nvSpPr>
      <dsp:spPr>
        <a:xfrm>
          <a:off x="2095500" y="2793999"/>
          <a:ext cx="1904999" cy="1143000"/>
        </a:xfrm>
        <a:prstGeom prst="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Verdana" panose="020B0604030504040204" pitchFamily="34" charset="0"/>
              <a:ea typeface="Verdana" panose="020B0604030504040204" pitchFamily="34" charset="0"/>
              <a:cs typeface="Verdana" panose="020B0604030504040204" pitchFamily="34" charset="0"/>
            </a:rPr>
            <a:t>Policy analysis</a:t>
          </a:r>
        </a:p>
      </dsp:txBody>
      <dsp:txXfrm>
        <a:off x="2095500" y="2793999"/>
        <a:ext cx="1904999" cy="1143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A2317-C06E-4BBC-98F3-6D999152AA01}">
      <dsp:nvSpPr>
        <dsp:cNvPr id="0" name=""/>
        <dsp:cNvSpPr/>
      </dsp:nvSpPr>
      <dsp:spPr>
        <a:xfrm>
          <a:off x="1438714" y="428087"/>
          <a:ext cx="1759800" cy="2252590"/>
        </a:xfrm>
        <a:prstGeom prst="upArrow">
          <a:avLst>
            <a:gd name="adj1" fmla="val 50000"/>
            <a:gd name="adj2" fmla="val 35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Verdana" panose="020B0604030504040204" pitchFamily="34" charset="0"/>
              <a:ea typeface="Verdana" panose="020B0604030504040204" pitchFamily="34" charset="0"/>
              <a:cs typeface="Verdana" panose="020B0604030504040204" pitchFamily="34" charset="0"/>
            </a:rPr>
            <a:t>Objective</a:t>
          </a:r>
        </a:p>
      </dsp:txBody>
      <dsp:txXfrm rot="5400000">
        <a:off x="1346302" y="1268414"/>
        <a:ext cx="1944625" cy="879900"/>
      </dsp:txXfrm>
    </dsp:sp>
    <dsp:sp modelId="{C70D28C6-56EF-4AFE-8C1F-D7187DE44915}">
      <dsp:nvSpPr>
        <dsp:cNvPr id="0" name=""/>
        <dsp:cNvSpPr/>
      </dsp:nvSpPr>
      <dsp:spPr>
        <a:xfrm rot="10800000">
          <a:off x="1415950" y="2801110"/>
          <a:ext cx="1816537" cy="2401006"/>
        </a:xfrm>
        <a:prstGeom prst="upArrow">
          <a:avLst>
            <a:gd name="adj1" fmla="val 50000"/>
            <a:gd name="adj2" fmla="val 35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Verdana" panose="020B0604030504040204" pitchFamily="34" charset="0"/>
              <a:ea typeface="Verdana" panose="020B0604030504040204" pitchFamily="34" charset="0"/>
              <a:cs typeface="Verdana" panose="020B0604030504040204" pitchFamily="34" charset="0"/>
            </a:rPr>
            <a:t>Subjective</a:t>
          </a:r>
        </a:p>
      </dsp:txBody>
      <dsp:txXfrm rot="-5400000">
        <a:off x="1282663" y="3388531"/>
        <a:ext cx="2083112" cy="90826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A8D1AD-ED64-4339-A112-DF0EEA6970C2}" type="datetimeFigureOut">
              <a:rPr lang="en-US" smtClean="0"/>
              <a:t>4/18/2025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A18788-1922-4F6B-B003-50EA3DC92177}" type="slidenum">
              <a:rPr lang="en-US" smtClean="0"/>
              <a:t>‹#›</a:t>
            </a:fld>
            <a:endParaRPr lang="en-US"/>
          </a:p>
        </p:txBody>
      </p:sp>
    </p:spTree>
    <p:extLst>
      <p:ext uri="{BB962C8B-B14F-4D97-AF65-F5344CB8AC3E}">
        <p14:creationId xmlns:p14="http://schemas.microsoft.com/office/powerpoint/2010/main" val="329882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www.thecommunityguide.org/healthcommunication/index.html"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dx.doi.org/10.5888/pcd10.120192"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smokefreenola.org/2015/10/22/after-six-months-78-percent-of-new-orleans-voters-approve-of-smoke-free-law/" TargetMode="External"/><Relationship Id="rId2" Type="http://schemas.openxmlformats.org/officeDocument/2006/relationships/slide" Target="../slides/slide133.xml"/><Relationship Id="rId1" Type="http://schemas.openxmlformats.org/officeDocument/2006/relationships/notesMaster" Target="../notesMasters/notesMaster1.xml"/><Relationship Id="rId5" Type="http://schemas.openxmlformats.org/officeDocument/2006/relationships/hyperlink" Target="http://www.healthierairforall.org/successes/detail/smoke-free-new-orleans" TargetMode="External"/><Relationship Id="rId4" Type="http://schemas.openxmlformats.org/officeDocument/2006/relationships/hyperlink" Target="http://www.nola.gov/smokefree/" TargetMode="Externa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www.nola.gov/smokefree/"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nccd.cdc.gov/chmc/Apps/overview.aspx" TargetMode="External"/><Relationship Id="rId2" Type="http://schemas.openxmlformats.org/officeDocument/2006/relationships/slide" Target="../slides/slide150.xml"/><Relationship Id="rId1" Type="http://schemas.openxmlformats.org/officeDocument/2006/relationships/notesMaster" Target="../notesMasters/notesMaster1.xml"/><Relationship Id="rId6" Type="http://schemas.openxmlformats.org/officeDocument/2006/relationships/hyperlink" Target="https://www.nphic.org/nphichpsearch" TargetMode="External"/><Relationship Id="rId5" Type="http://schemas.openxmlformats.org/officeDocument/2006/relationships/hyperlink" Target="http://www.miyoworks.org/login/auth;jsessionid=DD69D2C4A547D74400E9AA2A6CCC9156" TargetMode="External"/><Relationship Id="rId4" Type="http://schemas.openxmlformats.org/officeDocument/2006/relationships/hyperlink" Target="http://nccd.cdc.gov/mcrc/Apps/QuickSearch.aspx?Mode=NEW"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3" Type="http://schemas.openxmlformats.org/officeDocument/2006/relationships/hyperlink" Target="http://dx.doi.org/10.1080/15245000802279334" TargetMode="External"/><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rtips.cancer.gov/rtips/programDetails.do?programId=257161"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www.thecommunityguide.org/cancer/screening/provider-oriented/index.html" TargetMode="External"/><Relationship Id="rId4" Type="http://schemas.openxmlformats.org/officeDocument/2006/relationships/hyperlink" Target="http://www.cdc.gov/nccdphp/dnpao/hwi/toolkits/tobacco/"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dc.gov/brfs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ctb.ku.edu/en/table-of-contents/overview/models-for-community-health-and-development"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irs.gov/Charities-&amp;-Non-Profits/Charitable-Organizations/New-Requirements-for-501(c)(3)-Hospitals-Under-the-Affordable-Care-Act"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ctb.ku.edu/en/table-of-contents/assessment/assessing-community-needs-and-resources/identify-community-assets/mai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immunize.org/letter/recommend_hpv_vaccination.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8" Type="http://schemas.openxmlformats.org/officeDocument/2006/relationships/hyperlink" Target="http://www.ncbi.nlm.nih.gov/pubmed/?term=Rothman%20AJ%5bAuthor%5d&amp;cauthor=true&amp;cauthor_uid=10194055" TargetMode="External"/><Relationship Id="rId3" Type="http://schemas.openxmlformats.org/officeDocument/2006/relationships/hyperlink" Target="http://www.ncbi.nlm.nih.gov/pubmed/10194055" TargetMode="External"/><Relationship Id="rId7" Type="http://schemas.openxmlformats.org/officeDocument/2006/relationships/hyperlink" Target="http://www.ncbi.nlm.nih.gov/pubmed/?term=Pronin%20E%5bAuthor%5d&amp;cauthor=true&amp;cauthor_uid=10194055"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www.ncbi.nlm.nih.gov/pubmed/?term=Salovey%20P%5bAuthor%5d&amp;cauthor=true&amp;cauthor_uid=10194055" TargetMode="External"/><Relationship Id="rId5" Type="http://schemas.openxmlformats.org/officeDocument/2006/relationships/hyperlink" Target="http://www.ncbi.nlm.nih.gov/pubmed/?term=Bedell%20BT%5bAuthor%5d&amp;cauthor=true&amp;cauthor_uid=10194055" TargetMode="External"/><Relationship Id="rId4" Type="http://schemas.openxmlformats.org/officeDocument/2006/relationships/hyperlink" Target="http://www.ncbi.nlm.nih.gov/pubmed/?term=Detweiler%20JB%5bAuthor%5d&amp;cauthor=true&amp;cauthor_uid=10194055" TargetMode="External"/></Relationships>
</file>

<file path=ppt/notesSlides/_rels/notesSlide88.xml.rels><?xml version="1.0" encoding="UTF-8" standalone="yes"?>
<Relationships xmlns="http://schemas.openxmlformats.org/package/2006/relationships"><Relationship Id="rId8" Type="http://schemas.openxmlformats.org/officeDocument/2006/relationships/hyperlink" Target="http://www.ncbi.nlm.nih.gov/pubmed/?term=Schneider+et+al.+breast+cancer+framing" TargetMode="External"/><Relationship Id="rId13" Type="http://schemas.openxmlformats.org/officeDocument/2006/relationships/hyperlink" Target="http://www.ncbi.nlm.nih.gov/pubmed/?term=McCarthy%20D%5bAuthor%5d&amp;cauthor=true&amp;cauthor_uid=11515737" TargetMode="External"/><Relationship Id="rId3" Type="http://schemas.openxmlformats.org/officeDocument/2006/relationships/hyperlink" Target="http://www.ncbi.nlm.nih.gov/pubmed/17934940" TargetMode="External"/><Relationship Id="rId7" Type="http://schemas.openxmlformats.org/officeDocument/2006/relationships/hyperlink" Target="http://www.ncbi.nlm.nih.gov/pubmed/?term=Nan%20X%5bAuthor%5d&amp;cauthor=true&amp;cauthor_uid=22276999" TargetMode="External"/><Relationship Id="rId12" Type="http://schemas.openxmlformats.org/officeDocument/2006/relationships/hyperlink" Target="http://www.ncbi.nlm.nih.gov/pubmed/?term=Pizarro%20J%5bAuthor%5d&amp;cauthor=true&amp;cauthor_uid=11515737"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www.ncbi.nlm.nih.gov/pubmed/?term=nan+2012+hpv+framing" TargetMode="External"/><Relationship Id="rId11" Type="http://schemas.openxmlformats.org/officeDocument/2006/relationships/hyperlink" Target="http://www.ncbi.nlm.nih.gov/pubmed/?term=Apanovitch%20AM%5bAuthor%5d&amp;cauthor=true&amp;cauthor_uid=11515737" TargetMode="External"/><Relationship Id="rId5" Type="http://schemas.openxmlformats.org/officeDocument/2006/relationships/hyperlink" Target="http://www.ncbi.nlm.nih.gov/pubmed/?term=Jensen%20JD%5bAuthor%5d&amp;cauthor=true&amp;cauthor_uid=17934940" TargetMode="External"/><Relationship Id="rId15" Type="http://schemas.openxmlformats.org/officeDocument/2006/relationships/hyperlink" Target="http://www.ncbi.nlm.nih.gov/pubmed/?term=Rothman%20AJ%5bAuthor%5d&amp;cauthor=true&amp;cauthor_uid=11515737" TargetMode="External"/><Relationship Id="rId10" Type="http://schemas.openxmlformats.org/officeDocument/2006/relationships/hyperlink" Target="http://www.ncbi.nlm.nih.gov/pubmed/?term=Salovey%20P%5bAuthor%5d&amp;cauthor=true&amp;cauthor_uid=11515737" TargetMode="External"/><Relationship Id="rId4" Type="http://schemas.openxmlformats.org/officeDocument/2006/relationships/hyperlink" Target="http://www.ncbi.nlm.nih.gov/pubmed/?term=O'Keefe%20DJ%5bAuthor%5d&amp;cauthor=true&amp;cauthor_uid=17934940" TargetMode="External"/><Relationship Id="rId9" Type="http://schemas.openxmlformats.org/officeDocument/2006/relationships/hyperlink" Target="http://www.ncbi.nlm.nih.gov/pubmed/?term=Schneider%20TR%5bAuthor%5d&amp;cauthor=true&amp;cauthor_uid=11515737" TargetMode="External"/><Relationship Id="rId14" Type="http://schemas.openxmlformats.org/officeDocument/2006/relationships/hyperlink" Target="http://www.ncbi.nlm.nih.gov/pubmed/?term=Zullo%20J%5bAuthor%5d&amp;cauthor=true&amp;cauthor_uid=11515737"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Welcome to the Communication Training for Comprehensive Cancer Control Professionals 102, Making Communication Campaigns Evidence-Based. This is part two of the two-part communication</a:t>
            </a:r>
            <a:r>
              <a:rPr lang="en-US" baseline="0" dirty="0"/>
              <a:t> training to </a:t>
            </a:r>
            <a:r>
              <a:rPr lang="en-US" sz="1200" kern="1200" dirty="0">
                <a:solidFill>
                  <a:schemeClr val="tx1"/>
                </a:solidFill>
                <a:effectLst/>
                <a:latin typeface="+mn-lt"/>
                <a:ea typeface="+mn-ea"/>
                <a:cs typeface="+mn-cs"/>
              </a:rPr>
              <a:t>walk you through the process of taking an evidence-based approach to planning, implementing and evaluating a health communication campaign</a:t>
            </a:r>
            <a:r>
              <a:rPr lang="en-US" dirty="0"/>
              <a:t>. It is designed</a:t>
            </a:r>
            <a:r>
              <a:rPr lang="en-US" baseline="0" dirty="0"/>
              <a:t> for professionals who have completed the </a:t>
            </a:r>
            <a:r>
              <a:rPr lang="en-US" sz="1200" i="1" kern="1200" dirty="0">
                <a:solidFill>
                  <a:schemeClr val="tx1"/>
                </a:solidFill>
                <a:effectLst/>
                <a:latin typeface="+mn-lt"/>
                <a:ea typeface="+mn-ea"/>
                <a:cs typeface="+mn-cs"/>
              </a:rPr>
              <a:t>Communication Training for Comprehensive Cancer Control Professionals 101: Media Planning and Media Relations</a:t>
            </a:r>
            <a:r>
              <a:rPr lang="en-US" sz="1200" kern="1200" dirty="0">
                <a:solidFill>
                  <a:schemeClr val="tx1"/>
                </a:solidFill>
                <a:effectLst/>
                <a:latin typeface="+mn-lt"/>
                <a:ea typeface="+mn-ea"/>
                <a:cs typeface="+mn-cs"/>
              </a:rPr>
              <a:t> and/or for those who already have a CDC-approved media or communication plan. This introduction will summarize what was outlined </a:t>
            </a:r>
            <a:r>
              <a:rPr lang="en-US" sz="1200" i="0" u="none" kern="1200" dirty="0">
                <a:solidFill>
                  <a:schemeClr val="tx1"/>
                </a:solidFill>
                <a:effectLst/>
                <a:latin typeface="+mn-lt"/>
                <a:ea typeface="+mn-ea"/>
                <a:cs typeface="+mn-cs"/>
              </a:rPr>
              <a:t>in Lesson</a:t>
            </a:r>
            <a:r>
              <a:rPr lang="en-US" sz="1200" i="0" u="none" kern="1200" baseline="0" dirty="0">
                <a:solidFill>
                  <a:schemeClr val="tx1"/>
                </a:solidFill>
                <a:effectLst/>
                <a:latin typeface="+mn-lt"/>
                <a:ea typeface="+mn-ea"/>
                <a:cs typeface="+mn-cs"/>
              </a:rPr>
              <a:t> 3 of </a:t>
            </a:r>
            <a:r>
              <a:rPr lang="en-US" sz="1200" i="1" u="none" kern="1200" baseline="0" dirty="0">
                <a:solidFill>
                  <a:schemeClr val="tx1"/>
                </a:solidFill>
                <a:effectLst/>
                <a:latin typeface="+mn-lt"/>
                <a:ea typeface="+mn-ea"/>
                <a:cs typeface="+mn-cs"/>
              </a:rPr>
              <a:t>Communication Training 101</a:t>
            </a:r>
            <a:r>
              <a:rPr lang="en-US" sz="1200" i="0" u="none" kern="1200" baseline="0" dirty="0">
                <a:solidFill>
                  <a:schemeClr val="tx1"/>
                </a:solidFill>
                <a:effectLst/>
                <a:latin typeface="+mn-lt"/>
                <a:ea typeface="+mn-ea"/>
                <a:cs typeface="+mn-cs"/>
              </a:rPr>
              <a:t>.</a:t>
            </a:r>
            <a:endParaRPr lang="en-US" dirty="0"/>
          </a:p>
          <a:p>
            <a:endParaRPr lang="en-US" dirty="0"/>
          </a:p>
          <a:p>
            <a:r>
              <a:rPr lang="en-US" baseline="0" dirty="0"/>
              <a:t>My name is Allison Harvey, and I am Senior Manager for Health Care Professional Education at the Institute for Patient-Centered Initiatives and Health Equity at the GW Cancer Center. I will be guiding you through this training. </a:t>
            </a:r>
            <a:r>
              <a:rPr lang="en-US" dirty="0"/>
              <a:t>Welcome to the Introduction</a:t>
            </a:r>
            <a:r>
              <a:rPr lang="en-US" b="0" dirty="0"/>
              <a:t>: Using a Communication</a:t>
            </a:r>
            <a:r>
              <a:rPr lang="en-US" b="0" baseline="0" dirty="0"/>
              <a:t> or </a:t>
            </a:r>
            <a:r>
              <a:rPr lang="en-US" b="0" dirty="0"/>
              <a:t>Media Plan to Launch a Campaign. </a:t>
            </a:r>
            <a:r>
              <a:rPr lang="en-US" dirty="0"/>
              <a:t>This lesson will take approximately </a:t>
            </a:r>
            <a:r>
              <a:rPr lang="en-US" b="1" dirty="0"/>
              <a:t>25 </a:t>
            </a:r>
            <a:r>
              <a:rPr lang="en-US" dirty="0"/>
              <a:t>minutes to complete.</a:t>
            </a:r>
            <a:r>
              <a:rPr lang="en-US" baseline="0" dirty="0"/>
              <a:t> Before you get started, I recommend you download the Guide to Making Communication Campaigns Evidence-Based and follow along throughout the training. When the blue button appears on your screen, click it when you are ready to advance the lesson.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2</a:t>
            </a:fld>
            <a:endParaRPr lang="en-US"/>
          </a:p>
        </p:txBody>
      </p:sp>
    </p:spTree>
    <p:extLst>
      <p:ext uri="{BB962C8B-B14F-4D97-AF65-F5344CB8AC3E}">
        <p14:creationId xmlns:p14="http://schemas.microsoft.com/office/powerpoint/2010/main" val="2661881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CDC encourages that the Background and Justification section also include </a:t>
            </a:r>
            <a:r>
              <a:rPr lang="en-US" sz="1200" b="0" kern="1200" dirty="0">
                <a:solidFill>
                  <a:schemeClr val="tx1"/>
                </a:solidFill>
                <a:effectLst/>
                <a:latin typeface="+mn-lt"/>
                <a:ea typeface="+mn-ea"/>
                <a:cs typeface="+mn-cs"/>
              </a:rPr>
              <a:t>a “SWOT analysis, environmental </a:t>
            </a:r>
            <a:r>
              <a:rPr lang="en-US" sz="1200" kern="1200" dirty="0">
                <a:solidFill>
                  <a:schemeClr val="tx1"/>
                </a:solidFill>
                <a:effectLst/>
                <a:latin typeface="+mn-lt"/>
                <a:ea typeface="+mn-ea"/>
                <a:cs typeface="+mn-cs"/>
              </a:rPr>
              <a:t>scan and/or literature reviews as needed.”</a:t>
            </a:r>
          </a:p>
          <a:p>
            <a:pPr defTabSz="897301">
              <a:defRPr/>
            </a:pPr>
            <a:endParaRPr lang="en-US" dirty="0">
              <a:solidFill>
                <a:srgbClr val="004065"/>
              </a:solidFill>
              <a:latin typeface="+mn-lt"/>
            </a:endParaRPr>
          </a:p>
          <a:p>
            <a:pPr defTabSz="897301">
              <a:defRPr/>
            </a:pPr>
            <a:r>
              <a:rPr lang="en-US" dirty="0"/>
              <a:t>A systematic analysis of strengths, weaknesses, opportunities and threats (or SWOT) can help you take stock of factors that could potentially influence your communication work. The media plan template includes a table on page 4 that can help you think through the following questions: </a:t>
            </a:r>
          </a:p>
          <a:p>
            <a:pPr defTabSz="897301">
              <a:defRPr/>
            </a:pPr>
            <a:r>
              <a:rPr lang="en-US" dirty="0"/>
              <a:t>What are some internal strengths that will help facilitate progress on the health issue of interest? For example, do you have a leader with really strong connections with local reporters? </a:t>
            </a:r>
          </a:p>
          <a:p>
            <a:pPr defTabSz="897301">
              <a:defRPr/>
            </a:pPr>
            <a:r>
              <a:rPr lang="en-US" dirty="0"/>
              <a:t>What are some internal weaknesses that may be barriers to progress? For example, do you lack a charismatic spokesperson who can speak publicly about your priority health issue?</a:t>
            </a:r>
          </a:p>
          <a:p>
            <a:pPr defTabSz="897301">
              <a:defRPr/>
            </a:pPr>
            <a:r>
              <a:rPr lang="en-US" dirty="0"/>
              <a:t>What are some external opportunities that could help facilitate progress? For example, is there a new national focus in the news media or a recent Hollywood film that touches on the topic? Can you capitalize on the conversation to advance your media plan activities?</a:t>
            </a:r>
          </a:p>
          <a:p>
            <a:pPr defTabSz="897301">
              <a:defRPr/>
            </a:pPr>
            <a:r>
              <a:rPr lang="en-US" dirty="0"/>
              <a:t>What are some external, uncontrollable threats that could hinder progress? For example, is there cultural resistance to discussing the issue that will make it difficult to carry out your planned media tactics?</a:t>
            </a:r>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11</a:t>
            </a:fld>
            <a:endParaRPr lang="en-US"/>
          </a:p>
        </p:txBody>
      </p:sp>
    </p:spTree>
    <p:extLst>
      <p:ext uri="{BB962C8B-B14F-4D97-AF65-F5344CB8AC3E}">
        <p14:creationId xmlns:p14="http://schemas.microsoft.com/office/powerpoint/2010/main" val="2422128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outlined in Lesson 1, ideally all health communication campaigns should be evidence-based, drawn from existing best practices and literature and be theoretically driven. By now, you know how to research best-practices and existing literature and use theory to shape your work; but how should you select and adapt other successful campaigns for your context?</a:t>
            </a:r>
          </a:p>
          <a:p>
            <a:endParaRPr lang="en-US" dirty="0"/>
          </a:p>
          <a:p>
            <a:r>
              <a:rPr lang="en-US" dirty="0"/>
              <a:t>The Cancer Prevention and Control Research Network provides resources for evaluating and adapting evidence-based approaches. In choosing a best fit approach, they recommend referring back to the community assessment and considering approaches that align with your goals and objectives, particularly with the determinants you selected to focus on, with the delivery method you hope to employ, with the characteristics of your priority population and with your organization and community context, including the resources and capacity you have to implement the approach.</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101</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 the various successful communication campaigns and choose one with similar objectives and outcomes as you are trying to achieve. You can start by conducting a literature review or looking at databases of successful campaigns such as Community Preventive Services Task Force’s </a:t>
            </a:r>
            <a:r>
              <a:rPr lang="en-US" u="sng" dirty="0">
                <a:hlinkClick r:id="rId3"/>
              </a:rPr>
              <a:t>The Community Guide</a:t>
            </a:r>
            <a:r>
              <a:rPr lang="en-US" dirty="0"/>
              <a:t>. The model campaign you select will likely have a different intended audience from yours. Think through whether the tactics and channels used in the campaign are appropriate for your intended audience. </a:t>
            </a:r>
          </a:p>
          <a:p>
            <a:endParaRPr lang="en-US" dirty="0"/>
          </a:p>
          <a:p>
            <a:r>
              <a:rPr lang="en-US" dirty="0"/>
              <a:t>Once you select a program to implement, you will likely have to adapt by adding, deleting or substituting program elements. This is a delicate balance of achieving a good fit for your community and organizational capacity and reaching a level of implementation, or fidelity, that maintains the program’s effectiveness. In deciding where to make adaptations, identify the core elements of the program that most likely make it effective and should probably not be changed. These might be content related or methods of delivery. A general rule of thumb is to avoid unnecessary changes in an evidence-based approach to maintain likelihood of the impact you hope for. Common adaptations you might consider include updating statistics and guidelines for your population, changing recruitment or engagement strategies, or customizing program materials so that they resonate with your audience. For example, you might change pictures, wording, names of characters, etc.</a:t>
            </a:r>
          </a:p>
          <a:p>
            <a:endParaRPr lang="en-US" dirty="0"/>
          </a:p>
          <a:p>
            <a:r>
              <a:rPr lang="en-US" dirty="0"/>
              <a:t>In making decisions about adaptation, you may want to conduct a quick qualitative study with members of your intended audience to assess their opinions and reactions to the campaign you chose before adapting it. Does your intended audience find anything particularly frustrating, unrealistic, offensive or angering, or do the materials and messages resonate well and motivate the desired action? Do the individuals in the existing campaign look like the people in your community? You might need to adapt your campaign messages for a Latino or South Asian audience, for example. Make sure your intended audience can relate to the characters in the campaign.  Do members of your audience understand the messages? You may need to adapt the messages so that they are culturally sensitive and relevant. By understanding the phrases (and even incorporating slang), myths and misconceptions, history and context of your audience, you can adapt the messaging so that it will resonate with and be understood by them.  Use this knowledge to adapt the campaign for your community, then be sure to </a:t>
            </a:r>
            <a:r>
              <a:rPr lang="en-US" b="1" dirty="0"/>
              <a:t>pretest</a:t>
            </a:r>
            <a:r>
              <a:rPr lang="en-US" dirty="0"/>
              <a:t> new messages with a small group of audience members.</a:t>
            </a:r>
          </a:p>
        </p:txBody>
      </p:sp>
      <p:sp>
        <p:nvSpPr>
          <p:cNvPr id="4" name="Slide Number Placeholder 3"/>
          <p:cNvSpPr>
            <a:spLocks noGrp="1"/>
          </p:cNvSpPr>
          <p:nvPr>
            <p:ph type="sldNum" sz="quarter" idx="10"/>
          </p:nvPr>
        </p:nvSpPr>
        <p:spPr/>
        <p:txBody>
          <a:bodyPr/>
          <a:lstStyle/>
          <a:p>
            <a:fld id="{28A18788-1922-4F6B-B003-50EA3DC92177}" type="slidenum">
              <a:rPr lang="en-US" smtClean="0"/>
              <a:t>102</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might be tempting to develop new or adopt existing messages and immediately distribute them to your intended audience. Before you do, it is critical to pretest campaign materials with members of the audience to help refine the messaging and materials. Depending on your budget, a </a:t>
            </a:r>
            <a:r>
              <a:rPr lang="en-US" b="1" dirty="0"/>
              <a:t>pilot test</a:t>
            </a:r>
            <a:r>
              <a:rPr lang="en-US" dirty="0"/>
              <a:t> could also be very useful. A pilot test is a small dry run of your campaign to determine barriers and facilitators to implementing the program protocol, and assess the quality of program implementation and likelihood of success. </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103</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objectives of conducting this testing before launching the full scale campaign:</a:t>
            </a:r>
          </a:p>
          <a:p>
            <a:endParaRPr lang="en-US" dirty="0"/>
          </a:p>
          <a:p>
            <a:r>
              <a:rPr lang="en-US" dirty="0"/>
              <a:t>First, if you developed several versions of campaign messages, pretesting can help determine which of the messages should be used. Second, if you have several intended audience segments, this pretest can help determine which messages resonate with which segments.  </a:t>
            </a:r>
          </a:p>
          <a:p>
            <a:endParaRPr lang="en-US" dirty="0"/>
          </a:p>
          <a:p>
            <a:r>
              <a:rPr lang="en-US" dirty="0"/>
              <a:t>Third, a pretest can also help understand which, if any, messages offend people, also known as the boomerang effect. This is when a message that was intended to move the audience’s attitudes and behaviors in a positive direction actually makes the audience less positive about the behavior due to poor message delivery. For example, a recent study assessed the effects of graphic and emotional messages on an anti-vaccine audience to persuade them to vaccinate their children. Results showed that audience became even more anti-vaccine. Therefore, pretesting messages is crucial to assess whether the message leads to negative reactions, including anger, frustration or shame.</a:t>
            </a:r>
          </a:p>
          <a:p>
            <a:endParaRPr lang="en-US" dirty="0"/>
          </a:p>
          <a:p>
            <a:r>
              <a:rPr lang="en-US" dirty="0"/>
              <a:t>Pilot testing can assess whether the message was received by the intended audience as you planned. As introduced in </a:t>
            </a:r>
            <a:r>
              <a:rPr lang="en-US" i="1" dirty="0"/>
              <a:t>Communication Training 101</a:t>
            </a:r>
            <a:r>
              <a:rPr lang="en-US" dirty="0"/>
              <a:t>, the transactional model of communication shows that once health messages are conveyed through some channel to the audience, the audience must then interpret the message amidst noise, which could prevent the message from being received or fully understood as the sender intended. For example, if you developed a campaign promoting pap smears with humor appeal, it would be important to assess whether your audience indeed found the campaign funny. </a:t>
            </a:r>
          </a:p>
          <a:p>
            <a:endParaRPr lang="en-US" dirty="0"/>
          </a:p>
          <a:p>
            <a:r>
              <a:rPr lang="en-US" dirty="0"/>
              <a:t>Pilot testing can also examine whether the message advances your objectives and goals.  By testing messages with a sample of the intended audience and subsequently measuring attitudes, beliefs, knowledge, intentions and behaviors, you can gain insight as to whether your campaign is likely to work.   </a:t>
            </a:r>
          </a:p>
        </p:txBody>
      </p:sp>
      <p:sp>
        <p:nvSpPr>
          <p:cNvPr id="4" name="Slide Number Placeholder 3"/>
          <p:cNvSpPr>
            <a:spLocks noGrp="1"/>
          </p:cNvSpPr>
          <p:nvPr>
            <p:ph type="sldNum" sz="quarter" idx="10"/>
          </p:nvPr>
        </p:nvSpPr>
        <p:spPr/>
        <p:txBody>
          <a:bodyPr/>
          <a:lstStyle/>
          <a:p>
            <a:fld id="{28A18788-1922-4F6B-B003-50EA3DC92177}" type="slidenum">
              <a:rPr lang="en-US" smtClean="0"/>
              <a:t>104</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Many different methods can be used in pretesting or pilot testing, and there are benefits and challenges with each method. You will need to decide how rigorous you want the results to be and the level of resources you want to put into this portion of campaign development. Testing may include assessing the reading level of your campaign messages, convening focus groups, distributing surveys, conducting interviews (including in-depth, gatekeeper and center-location intercept interviews) or social media polling. More details on each of these methods are discussed in Lesson 3 in your </a:t>
            </a:r>
            <a:r>
              <a:rPr lang="en-US" i="1" dirty="0"/>
              <a:t>Communication 102 Guidebook.</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105</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Let’s look</a:t>
            </a:r>
            <a:r>
              <a:rPr lang="en-US" b="0" baseline="0" dirty="0"/>
              <a:t> at how communication strategies can be used to promote colorectal cancer screening to Alaskans. The following case study is inspired by “The Cancer I Can Prevent” campaign by the Alaska Native Tribal Health Consortium and the Alaska Colorectal Cancer Partnership.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We would like to thank Dr. Diana Redwood, Senior Epidemiologist from the Alaska Native Epidemiology Center of the Alaska Native Tribal Health Consortium, for her contribution to this case study. </a:t>
            </a: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23834203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Let’s say your program’s behavioral objective is to increase colorectal cancer screening rates among Alaskans from 57% to 80% by 2020 (ACS).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Now, let’s look at the four methods to use when narrowing down your intended audience for your program’s communication campaign.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First, determine which audience segments have the biggest needs. A</a:t>
            </a:r>
            <a:r>
              <a:rPr lang="en-US" b="0" dirty="0"/>
              <a:t>ccording</a:t>
            </a:r>
            <a:r>
              <a:rPr lang="en-US" b="0" baseline="0" dirty="0"/>
              <a:t> to the Alaska Native Tumor Registry, c</a:t>
            </a:r>
            <a:r>
              <a:rPr lang="en-US" b="0" dirty="0"/>
              <a:t>olorectal</a:t>
            </a:r>
            <a:r>
              <a:rPr lang="en-US" b="0" baseline="0" dirty="0"/>
              <a:t> cancer is the leading cause of new cancer diagnosis and the second leading cause of cancer deaths among Alaska Native people. So much so, that a</a:t>
            </a:r>
            <a:r>
              <a:rPr lang="en-US" b="0" dirty="0"/>
              <a:t>lthough</a:t>
            </a:r>
            <a:r>
              <a:rPr lang="en-US" b="0" baseline="0" dirty="0"/>
              <a:t> th</a:t>
            </a:r>
            <a:r>
              <a:rPr lang="en-US" b="0" dirty="0"/>
              <a:t>e</a:t>
            </a:r>
            <a:r>
              <a:rPr lang="en-US" b="0" baseline="0" dirty="0"/>
              <a:t> United States Preventive Services Task Force recommends adults between 50 and 75 years of age get screened for colorectal cancer, the Alaska Native Medical Center recommends Alaska Native people to begin screening at 40, due to their increased risk. Further, first-degree relatives of those diagnosed with colorectal cancer are known to be at increased risk. So, the intended audience can be segmented to Alaska Native and non-Alaska Natives with a family history of colorectal cancer between the ages of 40 and 75. Check.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2. Second, consider if this audience is persuadable. Research findings from previous communication interventions in Alaska have shown increased knowledge levels and intention to screen, so we can assume that our intended audience is, indeed, persuadable. Check.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3. Third, decide which segment of the audience has the most influence and impact. Again, the audience of interest is Alaska Native men and women and Alaskans with a family history of colorectal cancer between ages 40 and 75. Check.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4. Finally, ask if it is realistic to reach this intended audience. Again, research findings from previous communication interventions have shown increased knowledge levels and intention to screen, so we can assume that our intended audience is reachable. Check.</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Now that you have defined the audience, you can move onto identifying key messages.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sng" kern="1200" baseline="0" dirty="0">
                <a:solidFill>
                  <a:schemeClr val="tx1"/>
                </a:solidFill>
                <a:effectLst/>
                <a:latin typeface="+mn-lt"/>
                <a:ea typeface="+mn-ea"/>
                <a:cs typeface="+mn-cs"/>
              </a:rPr>
              <a:t>In order of reference:</a:t>
            </a:r>
            <a:endParaRPr lang="en-US" sz="1200" b="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Colorectal Cancer Facts and Figures. (2014). American Cancer Society. Retrieved from </a:t>
            </a:r>
            <a:r>
              <a:rPr lang="en-US" sz="1200" b="0" i="0" kern="1200" baseline="0" dirty="0">
                <a:solidFill>
                  <a:schemeClr val="tx1"/>
                </a:solidFill>
                <a:effectLst/>
                <a:latin typeface="+mn-lt"/>
                <a:ea typeface="+mn-ea"/>
                <a:cs typeface="+mn-cs"/>
              </a:rPr>
              <a:t>http://www.cancer.org/acs/groups/content/documents/document/acspc-042280.pdf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Kelly JJ, </a:t>
            </a:r>
            <a:r>
              <a:rPr lang="en-US" sz="1200" b="0" i="0" kern="1200" dirty="0" err="1">
                <a:solidFill>
                  <a:schemeClr val="tx1"/>
                </a:solidFill>
                <a:effectLst/>
                <a:latin typeface="+mn-lt"/>
                <a:ea typeface="+mn-ea"/>
                <a:cs typeface="+mn-cs"/>
              </a:rPr>
              <a:t>Schade</a:t>
            </a:r>
            <a:r>
              <a:rPr lang="en-US" sz="1200" b="0" i="0" kern="1200" dirty="0">
                <a:solidFill>
                  <a:schemeClr val="tx1"/>
                </a:solidFill>
                <a:effectLst/>
                <a:latin typeface="+mn-lt"/>
                <a:ea typeface="+mn-ea"/>
                <a:cs typeface="+mn-cs"/>
              </a:rPr>
              <a:t> TL, Starkey BM, White S, </a:t>
            </a:r>
            <a:r>
              <a:rPr lang="en-US" sz="1200" b="0" i="0" kern="1200" dirty="0" err="1">
                <a:solidFill>
                  <a:schemeClr val="tx1"/>
                </a:solidFill>
                <a:effectLst/>
                <a:latin typeface="+mn-lt"/>
                <a:ea typeface="+mn-ea"/>
                <a:cs typeface="+mn-cs"/>
              </a:rPr>
              <a:t>Ashokkumar</a:t>
            </a:r>
            <a:r>
              <a:rPr lang="en-US" sz="1200" b="0" i="0" kern="1200" dirty="0">
                <a:solidFill>
                  <a:schemeClr val="tx1"/>
                </a:solidFill>
                <a:effectLst/>
                <a:latin typeface="+mn-lt"/>
                <a:ea typeface="+mn-ea"/>
                <a:cs typeface="+mn-cs"/>
              </a:rPr>
              <a:t> R, Lanier AP. Cancer in Alaska Natives: forty-year report 1969–2008. (2012). Anchorage (AK): </a:t>
            </a:r>
            <a:r>
              <a:rPr lang="en-US" sz="1200" b="0" i="1" kern="1200" dirty="0">
                <a:solidFill>
                  <a:schemeClr val="tx1"/>
                </a:solidFill>
                <a:effectLst/>
                <a:latin typeface="+mn-lt"/>
                <a:ea typeface="+mn-ea"/>
                <a:cs typeface="+mn-cs"/>
              </a:rPr>
              <a:t>Alaska Native Tumor Registry, Alaska Native Epidemiology Center, Alaska Native Tribal Health Consortium</a:t>
            </a:r>
            <a:r>
              <a:rPr lang="en-US" sz="1200" b="0" i="0" kern="1200" dirty="0">
                <a:solidFill>
                  <a:schemeClr val="tx1"/>
                </a:solidFill>
                <a:effectLst/>
                <a:latin typeface="+mn-lt"/>
                <a:ea typeface="+mn-ea"/>
                <a:cs typeface="+mn-cs"/>
              </a:rPr>
              <a:t>. Retrieved from http://anthctoday.org/epicenter/assets/cancerReport/cancer40year_report.pdf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Colorectal</a:t>
            </a:r>
            <a:r>
              <a:rPr lang="en-US" sz="1200" b="0" i="0" kern="1200" baseline="0" dirty="0">
                <a:solidFill>
                  <a:schemeClr val="tx1"/>
                </a:solidFill>
                <a:effectLst/>
                <a:latin typeface="+mn-lt"/>
                <a:ea typeface="+mn-ea"/>
                <a:cs typeface="+mn-cs"/>
              </a:rPr>
              <a:t> Cancer Screening (2008). U.S Preventative Services Task Force. Retrieved from </a:t>
            </a:r>
            <a:r>
              <a:rPr lang="en-US" sz="1200" b="0" i="0" kern="1200" dirty="0">
                <a:solidFill>
                  <a:schemeClr val="tx1"/>
                </a:solidFill>
                <a:effectLst/>
                <a:latin typeface="+mn-lt"/>
                <a:ea typeface="+mn-ea"/>
                <a:cs typeface="+mn-cs"/>
              </a:rPr>
              <a:t>http://www.uspreventiveservicestaskforce.org/Page/Document/UpdateSummaryFinal/colorectal-cancer-screening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Colorectal</a:t>
            </a:r>
            <a:r>
              <a:rPr lang="en-US" sz="1200" b="0" i="0" kern="1200" baseline="0" dirty="0">
                <a:solidFill>
                  <a:schemeClr val="tx1"/>
                </a:solidFill>
                <a:effectLst/>
                <a:latin typeface="+mn-lt"/>
                <a:ea typeface="+mn-ea"/>
                <a:cs typeface="+mn-cs"/>
              </a:rPr>
              <a:t> Cancer Control Program. (2016). </a:t>
            </a:r>
            <a:r>
              <a:rPr lang="en-US" sz="1200" b="0" i="0" kern="1200" dirty="0">
                <a:solidFill>
                  <a:schemeClr val="tx1"/>
                </a:solidFill>
                <a:effectLst/>
                <a:latin typeface="+mn-lt"/>
                <a:ea typeface="+mn-ea"/>
                <a:cs typeface="+mn-cs"/>
              </a:rPr>
              <a:t>Alaska Native</a:t>
            </a:r>
            <a:r>
              <a:rPr lang="en-US" sz="1200" b="0" i="0" kern="1200" baseline="0" dirty="0">
                <a:solidFill>
                  <a:schemeClr val="tx1"/>
                </a:solidFill>
                <a:effectLst/>
                <a:latin typeface="+mn-lt"/>
                <a:ea typeface="+mn-ea"/>
                <a:cs typeface="+mn-cs"/>
              </a:rPr>
              <a:t> Tribal Health Consortium. Retrieved from http://anthctoday.org/epicenter/colon/</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Redwood D, Provost E, </a:t>
            </a:r>
            <a:r>
              <a:rPr lang="en-US" sz="1200" b="0" i="0" kern="1200" dirty="0" err="1">
                <a:solidFill>
                  <a:schemeClr val="tx1"/>
                </a:solidFill>
                <a:effectLst/>
                <a:latin typeface="+mn-lt"/>
                <a:ea typeface="+mn-ea"/>
                <a:cs typeface="+mn-cs"/>
              </a:rPr>
              <a:t>Asay</a:t>
            </a:r>
            <a:r>
              <a:rPr lang="en-US" sz="1200" b="0" i="0" kern="1200" dirty="0">
                <a:solidFill>
                  <a:schemeClr val="tx1"/>
                </a:solidFill>
                <a:effectLst/>
                <a:latin typeface="+mn-lt"/>
                <a:ea typeface="+mn-ea"/>
                <a:cs typeface="+mn-cs"/>
              </a:rPr>
              <a:t> E, Ferguson J, &amp; Muller J. (2013). Giant inflatable colon and community knowledge, intention, and social support for colorectal cancer screening. </a:t>
            </a:r>
            <a:r>
              <a:rPr lang="en-US" sz="1200" b="0" i="1" kern="1200" dirty="0">
                <a:solidFill>
                  <a:schemeClr val="tx1"/>
                </a:solidFill>
                <a:effectLst/>
                <a:latin typeface="+mn-lt"/>
                <a:ea typeface="+mn-ea"/>
                <a:cs typeface="+mn-cs"/>
              </a:rPr>
              <a:t>Preventing Chronic Disease, </a:t>
            </a:r>
            <a:r>
              <a:rPr lang="en-US" sz="1200" b="0" i="0" kern="1200" dirty="0">
                <a:solidFill>
                  <a:schemeClr val="tx1"/>
                </a:solidFill>
                <a:effectLst/>
                <a:latin typeface="+mn-lt"/>
                <a:ea typeface="+mn-ea"/>
                <a:cs typeface="+mn-cs"/>
              </a:rPr>
              <a:t>10, DOI</a:t>
            </a:r>
            <a:r>
              <a:rPr lang="en-US" sz="1200" b="0" i="0"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http://dx.doi.org/10.5888/pcd10.120192</a:t>
            </a:r>
            <a:endParaRPr lang="en-US" b="0" baseline="0" dirty="0"/>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40307195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tx1"/>
                </a:solidFill>
                <a:latin typeface="Arial" panose="020B0604020202020204" pitchFamily="34" charset="0"/>
                <a:cs typeface="Arial" panose="020B0604020202020204" pitchFamily="34" charset="0"/>
              </a:rPr>
              <a:t>What is the key message you want to convey to your audience? What do you want your audience to take away from your campaign? Let’s outline an if-then statement: “</a:t>
            </a:r>
            <a:r>
              <a:rPr lang="en-US" dirty="0">
                <a:solidFill>
                  <a:schemeClr val="tx1"/>
                </a:solidFill>
                <a:latin typeface="Arial" panose="020B0604020202020204" pitchFamily="34" charset="0"/>
                <a:ea typeface="+mn-ea"/>
                <a:cs typeface="Arial" panose="020B0604020202020204" pitchFamily="34" charset="0"/>
              </a:rPr>
              <a:t>If you get screened at the appropriate age, then you can reduce your risk of dying from colorectal cancer</a:t>
            </a:r>
            <a:r>
              <a:rPr lang="en-US" b="0" baseline="0" dirty="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tx1"/>
                </a:solidFill>
                <a:latin typeface="Arial" panose="020B0604020202020204" pitchFamily="34" charset="0"/>
                <a:cs typeface="Arial" panose="020B0604020202020204" pitchFamily="34" charset="0"/>
              </a:rPr>
              <a:t>From this key promise, you can create campaign messages such as: “</a:t>
            </a:r>
            <a:r>
              <a:rPr lang="en-US" dirty="0">
                <a:solidFill>
                  <a:schemeClr val="tx1"/>
                </a:solidFill>
                <a:latin typeface="Arial" panose="020B0604020202020204" pitchFamily="34" charset="0"/>
                <a:ea typeface="+mn-ea"/>
                <a:cs typeface="Arial" panose="020B0604020202020204" pitchFamily="34" charset="0"/>
              </a:rPr>
              <a:t>Screening can find small growths that can be taken out before turning into cancer. Alaska Native people should get screened starting at age 40. Talk to your doctor today.” or “You should get screened if you have a family member who has had colorectal cancer. Call your doctor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41186824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kern="1200" baseline="0" dirty="0">
                <a:solidFill>
                  <a:schemeClr val="tx1"/>
                </a:solidFill>
                <a:effectLst/>
                <a:latin typeface="Arial" panose="020B0604020202020204" pitchFamily="34" charset="0"/>
                <a:ea typeface="+mn-ea"/>
                <a:cs typeface="Arial" panose="020B0604020202020204" pitchFamily="34" charset="0"/>
              </a:rPr>
              <a:t>As you learned in this lesson, loss-framed appeals are more effective when targeting behaviors that detect diseases such as cancer screening. </a:t>
            </a:r>
            <a:r>
              <a:rPr lang="en-US" dirty="0">
                <a:solidFill>
                  <a:schemeClr val="tx1"/>
                </a:solidFill>
                <a:latin typeface="Arial" panose="020B0604020202020204" pitchFamily="34" charset="0"/>
                <a:cs typeface="Arial" panose="020B0604020202020204" pitchFamily="34" charset="0"/>
              </a:rPr>
              <a:t>However, after pretesting</a:t>
            </a:r>
            <a:r>
              <a:rPr lang="en-US" baseline="0" dirty="0">
                <a:solidFill>
                  <a:schemeClr val="tx1"/>
                </a:solidFill>
                <a:latin typeface="Arial" panose="020B0604020202020204" pitchFamily="34" charset="0"/>
                <a:cs typeface="Arial" panose="020B0604020202020204" pitchFamily="34" charset="0"/>
              </a:rPr>
              <a:t> the loss-framed messages with elders, Alaska Native people and other community members eligible for colorectal cancer screening, you find that your intended audience prefers more humor and light-heartedness in cancer prevention messaging. </a:t>
            </a:r>
          </a:p>
          <a:p>
            <a:pPr algn="l"/>
            <a:endParaRPr lang="en-US" baseline="0" dirty="0">
              <a:solidFill>
                <a:schemeClr val="tx1"/>
              </a:solidFill>
              <a:latin typeface="Arial" panose="020B0604020202020204" pitchFamily="34" charset="0"/>
              <a:cs typeface="Arial" panose="020B0604020202020204" pitchFamily="34" charset="0"/>
            </a:endParaRPr>
          </a:p>
          <a:p>
            <a:pPr algn="l"/>
            <a:r>
              <a:rPr lang="en-US" baseline="0" dirty="0">
                <a:solidFill>
                  <a:schemeClr val="tx1"/>
                </a:solidFill>
                <a:latin typeface="Arial" panose="020B0604020202020204" pitchFamily="34" charset="0"/>
                <a:cs typeface="Arial" panose="020B0604020202020204" pitchFamily="34" charset="0"/>
              </a:rPr>
              <a:t>With this important feedback, you can adjust your messages using hope as an emotional appeal: “</a:t>
            </a:r>
            <a:r>
              <a:rPr lang="en-US" dirty="0">
                <a:solidFill>
                  <a:schemeClr val="tx1"/>
                </a:solidFill>
                <a:latin typeface="Arial" panose="020B0604020202020204" pitchFamily="34" charset="0"/>
                <a:cs typeface="Arial" panose="020B0604020202020204" pitchFamily="34" charset="0"/>
              </a:rPr>
              <a:t>Colorectal cancer can be prevented. Alaska Natives should be</a:t>
            </a:r>
            <a:r>
              <a:rPr lang="en-US" baseline="0"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screened to find  small growths early,”</a:t>
            </a:r>
            <a:r>
              <a:rPr lang="en-US" baseline="0" dirty="0">
                <a:solidFill>
                  <a:schemeClr val="tx1"/>
                </a:solidFill>
                <a:latin typeface="Arial" panose="020B0604020202020204" pitchFamily="34" charset="0"/>
                <a:cs typeface="Arial" panose="020B0604020202020204" pitchFamily="34" charset="0"/>
              </a:rPr>
              <a:t> or “</a:t>
            </a:r>
            <a:r>
              <a:rPr lang="en-US" dirty="0">
                <a:solidFill>
                  <a:schemeClr val="tx1"/>
                </a:solidFill>
                <a:latin typeface="Arial" panose="020B0604020202020204" pitchFamily="34" charset="0"/>
                <a:cs typeface="Arial" panose="020B0604020202020204" pitchFamily="34" charset="0"/>
              </a:rPr>
              <a:t>Screening can save your life. Get screened if you have a family member who has had colorectal cancer.</a:t>
            </a:r>
            <a:r>
              <a:rPr lang="en-US" baseline="0" dirty="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16611585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Now, you can start thinking about communication channels. Let’s say you determine from conducting a literature review and key informant interviews that the campaign message will most effectively be disseminated using small media, such as pamphlets, that </a:t>
            </a:r>
            <a:r>
              <a:rPr lang="en-US" sz="1200" baseline="0" dirty="0">
                <a:solidFill>
                  <a:schemeClr val="tx1"/>
                </a:solidFill>
                <a:latin typeface="Arial" panose="020B0604020202020204" pitchFamily="34" charset="0"/>
                <a:ea typeface="+mn-ea"/>
                <a:cs typeface="Arial" panose="020B0604020202020204" pitchFamily="34" charset="0"/>
              </a:rPr>
              <a:t>providers, businesses and community leaders can customize and distribute.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Let’s take a look at what the Alaska Native Tribal Health Consortium and Alaska Colorectal Cancer Partnership created for their colorectal cancer screening communication campaign called “The Cancer I Can Prevent.” </a:t>
            </a:r>
            <a:endParaRPr lang="en-US" sz="1200" b="0"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41942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carefully identifying and assessing the health issue or problem, you can move on to writing objectives. Think about what communication can</a:t>
            </a:r>
            <a:r>
              <a:rPr lang="en-US" sz="1200" kern="1200" baseline="0" dirty="0">
                <a:solidFill>
                  <a:schemeClr val="tx1"/>
                </a:solidFill>
                <a:effectLst/>
                <a:latin typeface="+mn-lt"/>
                <a:ea typeface="+mn-ea"/>
                <a:cs typeface="+mn-cs"/>
              </a:rPr>
              <a:t> achieve. </a:t>
            </a:r>
            <a:r>
              <a:rPr lang="en-US" sz="1200" kern="1200" dirty="0">
                <a:solidFill>
                  <a:schemeClr val="tx1"/>
                </a:solidFill>
                <a:effectLst/>
                <a:latin typeface="+mn-lt"/>
                <a:ea typeface="+mn-ea"/>
                <a:cs typeface="+mn-cs"/>
              </a:rPr>
              <a:t>What can you expect to change because of your communication program? Keep in mind that communication is only one of many tools for promoting or improving health and “changes in health care services, technology, regulations, and policy are often necessary to completely address a health problem” (National Cancer Institute, 2004, p. 3).</a:t>
            </a:r>
          </a:p>
          <a:p>
            <a:pPr defTabSz="914350"/>
            <a:endParaRPr lang="en-US" b="0" dirty="0"/>
          </a:p>
          <a:p>
            <a:pPr defTabSz="914350"/>
            <a:r>
              <a:rPr lang="en-US" b="1" dirty="0"/>
              <a:t>Health objectives</a:t>
            </a:r>
            <a:r>
              <a:rPr lang="en-US" dirty="0"/>
              <a:t> are the goals for changes in the audiences’ health status, also known as </a:t>
            </a:r>
            <a:r>
              <a:rPr lang="en-US" b="0" dirty="0"/>
              <a:t>health outcomes. </a:t>
            </a:r>
            <a:r>
              <a:rPr lang="en-US" dirty="0"/>
              <a:t>This could include reducing cancer and chronic disease in the population of interest and should align with your state’s Comprehensive Cancer Control Plan.</a:t>
            </a:r>
          </a:p>
          <a:p>
            <a:pPr defTabSz="914350"/>
            <a:r>
              <a:rPr lang="en-US" dirty="0"/>
              <a:t>Health objectives should correspond to your state cancer plan’s goals and objectives. </a:t>
            </a:r>
          </a:p>
          <a:p>
            <a:pPr defTabSz="914350"/>
            <a:endParaRPr lang="en-US" b="1" dirty="0"/>
          </a:p>
          <a:p>
            <a:pPr defTabSz="914350"/>
            <a:r>
              <a:rPr lang="en-US" b="1" dirty="0"/>
              <a:t>Behavioral objectives </a:t>
            </a:r>
            <a:r>
              <a:rPr lang="en-US" dirty="0"/>
              <a:t>are goals for changes in your audiences’ behaviors. Behaviors can be actions we want people to engage in or actions we want them to stop. Behaviors might include getting screened or tested, increasing physical activity, eating vegetables, talking to one’s doctor or quitting smoking.  Here, our belief is that if people engage in these behaviors for long enough, then it will improve their health. Behavioral objectives should align with and contribute to meeting your health objectives.</a:t>
            </a:r>
          </a:p>
          <a:p>
            <a:r>
              <a:rPr lang="en-US" b="1" dirty="0"/>
              <a:t> </a:t>
            </a:r>
            <a:endParaRPr lang="en-US" dirty="0"/>
          </a:p>
          <a:p>
            <a:r>
              <a:rPr lang="en-US" b="1" dirty="0"/>
              <a:t>Communication objectives </a:t>
            </a:r>
            <a:r>
              <a:rPr lang="en-US" dirty="0"/>
              <a:t>outline the changes in awareness, knowledge, perceptions, beliefs, attitudes and confidence/self-efficacy related to risk factors, diseases or behaviors that can be expected to result from a</a:t>
            </a:r>
            <a:r>
              <a:rPr lang="en-US" baseline="0" dirty="0"/>
              <a:t> </a:t>
            </a:r>
            <a:r>
              <a:rPr lang="en-US" dirty="0"/>
              <a:t>communication campaign or education activities. The belief is that if we can create changes in knowledge, attitudes, beliefs, perceptions, efficacy, norms and emotions, we can begin to change behaviors of the audience. Communication objectives should align with and contribute to meeting your behavioral objectives, but are generally not expected to lead to large behavioral changes without</a:t>
            </a:r>
            <a:r>
              <a:rPr lang="en-US" baseline="0" dirty="0"/>
              <a:t> being part of a larger multi-faceted intervention or initiative</a:t>
            </a:r>
            <a:r>
              <a:rPr lang="en-US" dirty="0"/>
              <a:t>.</a:t>
            </a:r>
          </a:p>
          <a:p>
            <a:endParaRPr lang="en-US" dirty="0"/>
          </a:p>
          <a:p>
            <a:r>
              <a:rPr lang="en-US" dirty="0"/>
              <a:t>All your objectives should</a:t>
            </a:r>
            <a:r>
              <a:rPr lang="en-US" baseline="0" dirty="0"/>
              <a:t> be S.M.A.R.T – specific, measurable, achievable, realistic and time-bound. To review SMART objectives, see </a:t>
            </a:r>
            <a:r>
              <a:rPr lang="en-US" i="1" baseline="0" dirty="0"/>
              <a:t>Communication Training  101. </a:t>
            </a:r>
            <a:r>
              <a:rPr lang="en-US" dirty="0"/>
              <a:t>Another factor to consider is whether your objectives</a:t>
            </a:r>
            <a:r>
              <a:rPr lang="en-US" baseline="0" dirty="0"/>
              <a:t> are relevant to your state cancer plan, organization’s mission and funder’s priorities.</a:t>
            </a:r>
          </a:p>
        </p:txBody>
      </p:sp>
      <p:sp>
        <p:nvSpPr>
          <p:cNvPr id="4" name="Slide Number Placeholder 3"/>
          <p:cNvSpPr>
            <a:spLocks noGrp="1"/>
          </p:cNvSpPr>
          <p:nvPr>
            <p:ph type="sldNum" sz="quarter" idx="10"/>
          </p:nvPr>
        </p:nvSpPr>
        <p:spPr/>
        <p:txBody>
          <a:bodyPr/>
          <a:lstStyle/>
          <a:p>
            <a:fld id="{1CBD25E3-9971-4B4B-97A6-D9B48EFB80D9}" type="slidenum">
              <a:rPr lang="en-US" smtClean="0"/>
              <a:pPr/>
              <a:t>12</a:t>
            </a:fld>
            <a:endParaRPr lang="en-US"/>
          </a:p>
        </p:txBody>
      </p:sp>
    </p:spTree>
    <p:extLst>
      <p:ext uri="{BB962C8B-B14F-4D97-AF65-F5344CB8AC3E}">
        <p14:creationId xmlns:p14="http://schemas.microsoft.com/office/powerpoint/2010/main" val="14605046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solidFill>
                  <a:schemeClr val="tx1"/>
                </a:solidFill>
                <a:latin typeface="Arial" panose="020B0604020202020204" pitchFamily="34" charset="0"/>
                <a:ea typeface="+mn-ea"/>
                <a:cs typeface="Arial" panose="020B0604020202020204" pitchFamily="34" charset="0"/>
              </a:rPr>
              <a:t>“The Cancer I Can Prevent” campaign was adapted from the Oregon Health Authority Public Health Division’s “The Cancer You Can Prevent” campaign. The Oregon Health Authority had conducted focus groups of urban and rural; African American; American Indian; Alaska Native and Latino communities to test campaign messages, materials and images.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solidFill>
                  <a:schemeClr val="tx1"/>
                </a:solidFill>
                <a:latin typeface="Arial" panose="020B0604020202020204" pitchFamily="34" charset="0"/>
                <a:ea typeface="+mn-ea"/>
                <a:cs typeface="Arial" panose="020B0604020202020204" pitchFamily="34" charset="0"/>
              </a:rPr>
              <a:t>The </a:t>
            </a:r>
            <a:r>
              <a:rPr lang="en-US" sz="1200" baseline="0" dirty="0">
                <a:solidFill>
                  <a:schemeClr val="tx1"/>
                </a:solidFill>
                <a:latin typeface="Arial" panose="020B0604020202020204" pitchFamily="34" charset="0"/>
                <a:cs typeface="Arial" panose="020B0604020202020204" pitchFamily="34" charset="0"/>
              </a:rPr>
              <a:t>Alaska Native Tribal Health Consortium and Alaska Colorectal Cancer Partnership built their campaign on what the Oregon Health Authority learned, and </a:t>
            </a:r>
            <a:r>
              <a:rPr lang="en-US" sz="1200" kern="1200" dirty="0">
                <a:solidFill>
                  <a:schemeClr val="tx1"/>
                </a:solidFill>
                <a:effectLst/>
                <a:latin typeface="Arial" panose="020B0604020202020204" pitchFamily="34" charset="0"/>
                <a:ea typeface="+mn-ea"/>
                <a:cs typeface="Arial" panose="020B0604020202020204" pitchFamily="34" charset="0"/>
              </a:rPr>
              <a:t>partnered with</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other tribal colorectal cancer control program grantees and cancer education staff to create</a:t>
            </a:r>
            <a:r>
              <a:rPr lang="en-US" sz="1200" kern="1200" baseline="0" dirty="0">
                <a:solidFill>
                  <a:schemeClr val="tx1"/>
                </a:solidFill>
                <a:effectLst/>
                <a:latin typeface="Arial" panose="020B0604020202020204" pitchFamily="34" charset="0"/>
                <a:ea typeface="+mn-ea"/>
                <a:cs typeface="Arial" panose="020B0604020202020204" pitchFamily="34" charset="0"/>
              </a:rPr>
              <a:t> small media, such as </a:t>
            </a:r>
            <a:r>
              <a:rPr lang="en-US" baseline="0" dirty="0">
                <a:solidFill>
                  <a:schemeClr val="tx1"/>
                </a:solidFill>
                <a:latin typeface="Arial" panose="020B0604020202020204" pitchFamily="34" charset="0"/>
                <a:ea typeface="+mn-ea"/>
                <a:cs typeface="Arial" panose="020B0604020202020204" pitchFamily="34" charset="0"/>
              </a:rPr>
              <a:t>this pamphlet, for patients and providers, businesses and community leaders to distribute.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ea typeface="+mn-ea"/>
                <a:cs typeface="Arial" panose="020B0604020202020204" pitchFamily="34" charset="0"/>
              </a:rPr>
              <a:t>For example, the Oregon</a:t>
            </a:r>
            <a:r>
              <a:rPr lang="en-US" baseline="0" dirty="0">
                <a:solidFill>
                  <a:schemeClr val="tx1"/>
                </a:solidFill>
                <a:latin typeface="Arial" panose="020B0604020202020204" pitchFamily="34" charset="0"/>
                <a:ea typeface="+mn-ea"/>
                <a:cs typeface="Arial" panose="020B0604020202020204" pitchFamily="34" charset="0"/>
              </a:rPr>
              <a:t> Health Authority found that Alaska Natives are more likely to get screened if it is recommended by someone they know and trust.  The </a:t>
            </a:r>
            <a:r>
              <a:rPr lang="en-US" sz="1200" baseline="0" dirty="0">
                <a:solidFill>
                  <a:schemeClr val="tx1"/>
                </a:solidFill>
                <a:latin typeface="Arial" panose="020B0604020202020204" pitchFamily="34" charset="0"/>
                <a:cs typeface="Arial" panose="020B0604020202020204" pitchFamily="34" charset="0"/>
              </a:rPr>
              <a:t>Alaska Native Tribal Health Consortium and Alaska Colorectal Cancer Partnership</a:t>
            </a:r>
            <a:r>
              <a:rPr lang="en-US" baseline="0" dirty="0">
                <a:solidFill>
                  <a:schemeClr val="tx1"/>
                </a:solidFill>
                <a:latin typeface="Arial" panose="020B0604020202020204" pitchFamily="34" charset="0"/>
                <a:ea typeface="+mn-ea"/>
                <a:cs typeface="Arial" panose="020B0604020202020204" pitchFamily="34" charset="0"/>
              </a:rPr>
              <a:t> leveraged this finding and featured real Alaskans and Alaska Native people who have already been screened with a campaign message that uses hope as an emotional appeal: “I got screened. Now, I’m talking about it. The cancer I can prevent. Colorectal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latin typeface="Arial" panose="020B0604020202020204" pitchFamily="34" charset="0"/>
                <a:ea typeface="+mn-ea"/>
                <a:cs typeface="Arial" panose="020B0604020202020204" pitchFamily="34" charset="0"/>
              </a:rPr>
              <a:t>The pamphlet features familiar-looking faces, such as a tribal elder and daughter of a colorectal cancer survivor.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latin typeface="Arial" panose="020B0604020202020204" pitchFamily="34" charset="0"/>
                <a:ea typeface="+mn-ea"/>
                <a:cs typeface="Arial" panose="020B0604020202020204" pitchFamily="34" charset="0"/>
              </a:rPr>
              <a:t>The back of the pamphlet includes gain-frame messaging: “You need to get this test when you turn 50 years old (40 for Alaska Native People). You should be screened at 40 or younger if you have a family member who has had colorectal cancer,” and “screening can stop colorectal cancer,” which is appropriate given the feedback received during pretesting for more positive messaging.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latin typeface="Arial" panose="020B0604020202020204" pitchFamily="34" charset="0"/>
                <a:ea typeface="+mn-ea"/>
                <a:cs typeface="Arial" panose="020B0604020202020204" pitchFamily="34" charset="0"/>
              </a:rPr>
              <a:t>The pamphlet also prominently features the Alaska Colon Health dot org website for more in-depth health information and resources.</a:t>
            </a:r>
            <a:endParaRPr lang="en-US"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panose="020B0604020202020204" pitchFamily="34" charset="0"/>
              <a:cs typeface="Arial" panose="020B0604020202020204" pitchFamily="34" charset="0"/>
            </a:endParaRPr>
          </a:p>
          <a:p>
            <a:r>
              <a:rPr lang="en-US" sz="1200" b="0" i="0" kern="1200" dirty="0">
                <a:solidFill>
                  <a:schemeClr val="tx1"/>
                </a:solidFill>
                <a:effectLst/>
                <a:latin typeface="Arial" panose="020B0604020202020204" pitchFamily="34" charset="0"/>
                <a:ea typeface="+mn-ea"/>
                <a:cs typeface="Arial" panose="020B0604020202020204" pitchFamily="34" charset="0"/>
              </a:rPr>
              <a:t>Oregon Health Authority. Colorectal Cancer Screening Focus Groups. Funded by Centers for Disease Control and Prevention Cooperative Agreement #2U58DP002065.</a:t>
            </a:r>
          </a:p>
          <a:p>
            <a:r>
              <a:rPr lang="en-US" sz="1200" b="0" i="0" kern="1200" dirty="0">
                <a:solidFill>
                  <a:schemeClr val="tx1"/>
                </a:solidFill>
                <a:effectLst/>
                <a:latin typeface="Arial" panose="020B0604020202020204" pitchFamily="34" charset="0"/>
                <a:ea typeface="+mn-ea"/>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37490910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latin typeface="Arial" panose="020B0604020202020204" pitchFamily="34" charset="0"/>
                <a:cs typeface="Arial" panose="020B0604020202020204" pitchFamily="34" charset="0"/>
              </a:rPr>
              <a:t>The Alaska Native Tribal Health Consortium and Alaska Colorectal Cancer Partnership also uses the website, AlaskaColonHealth.org to feature testimonials from members of the intended audience, such as Tina, who is a first-degree relative of a cancer survivor. Tina, pictured here on the website, says: “I g</a:t>
            </a:r>
            <a:r>
              <a:rPr lang="en-US" dirty="0">
                <a:solidFill>
                  <a:schemeClr val="tx1"/>
                </a:solidFill>
                <a:latin typeface="Arial" panose="020B0604020202020204" pitchFamily="34" charset="0"/>
                <a:cs typeface="Arial" panose="020B0604020202020204" pitchFamily="34" charset="0"/>
              </a:rPr>
              <a:t>ot screened because I have family history of colorectal cancer in my family. In my immediate family and my extended family… I chose to get screened because I know that screening can definitely save a life…” Tina</a:t>
            </a:r>
            <a:r>
              <a:rPr lang="en-US" baseline="0" dirty="0">
                <a:solidFill>
                  <a:schemeClr val="tx1"/>
                </a:solidFill>
                <a:latin typeface="Arial" panose="020B0604020202020204" pitchFamily="34" charset="0"/>
                <a:cs typeface="Arial" panose="020B0604020202020204" pitchFamily="34" charset="0"/>
              </a:rPr>
              <a:t> goes on to recount her easy experience with getting a colonoscopy and encourages others to do the same.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36518607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latin typeface="Arial" panose="020B0604020202020204" pitchFamily="34" charset="0"/>
                <a:cs typeface="Arial" panose="020B0604020202020204" pitchFamily="34" charset="0"/>
              </a:rPr>
              <a:t>The Alaska Native Tribal Health Consortium and Alaska Colorectal Cancer Partnership also created similarly-branded posters, reminder postcards and web ads all with a cohesive look. All of these materials are available on the website, where gatekeepers to the intended audience such as clinicians and community leaders can go to download and customize the materials.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latin typeface="Arial" panose="020B0604020202020204" pitchFamily="34" charset="0"/>
                <a:cs typeface="Arial" panose="020B0604020202020204" pitchFamily="34" charset="0"/>
              </a:rPr>
              <a:t>The Alaska Native Tribal Health Consortium and Alaska Colorectal Cancer Partnership asked champions of colorectal cancer screening to give presentations to the gatekeepers to encourage them to use the campaign materials available on the website. They also posted these materials and testimonials on Facebook, conducted television and radio interviews, ran a statewide public service announcement on TV  and submitted newspaper and newsletter articles. The testimonials will also be adapted for use on the radio, as many in rural and remote parts of Alaska often listen to the radio.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16021066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The Cancer I Can</a:t>
            </a:r>
            <a:r>
              <a:rPr lang="en-US" sz="1200" kern="1200" baseline="0" dirty="0">
                <a:solidFill>
                  <a:schemeClr val="tx1"/>
                </a:solidFill>
                <a:effectLst/>
                <a:latin typeface="Arial" panose="020B0604020202020204" pitchFamily="34" charset="0"/>
                <a:ea typeface="+mn-ea"/>
                <a:cs typeface="Arial" panose="020B0604020202020204" pitchFamily="34" charset="0"/>
              </a:rPr>
              <a:t> Prevent </a:t>
            </a:r>
            <a:r>
              <a:rPr lang="en-US" sz="1200" kern="1200" dirty="0">
                <a:solidFill>
                  <a:schemeClr val="tx1"/>
                </a:solidFill>
                <a:effectLst/>
                <a:latin typeface="Arial" panose="020B0604020202020204" pitchFamily="34" charset="0"/>
                <a:ea typeface="+mn-ea"/>
                <a:cs typeface="Arial" panose="020B0604020202020204" pitchFamily="34" charset="0"/>
              </a:rPr>
              <a:t>campaign also</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won Prevent Cancer Foundation’s 2014 National “Screening Saves Lives” Challenge and received a $7,500 grant, which was used to produce testimonials to further advance the campaign. The</a:t>
            </a:r>
            <a:r>
              <a:rPr lang="en-US" sz="1200" kern="1200" baseline="0" dirty="0">
                <a:solidFill>
                  <a:schemeClr val="tx1"/>
                </a:solidFill>
                <a:effectLst/>
                <a:latin typeface="Arial" panose="020B0604020202020204" pitchFamily="34" charset="0"/>
                <a:ea typeface="+mn-ea"/>
                <a:cs typeface="Arial" panose="020B0604020202020204" pitchFamily="34" charset="0"/>
              </a:rPr>
              <a:t> videos are available on the Alaskacolonhealth.org website and YouTube.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Arial" panose="020B0604020202020204" pitchFamily="34" charset="0"/>
                <a:ea typeface="+mn-ea"/>
                <a:cs typeface="Arial" panose="020B0604020202020204" pitchFamily="34" charset="0"/>
              </a:rPr>
              <a:t>Here is a public service announcement that aired on TV in Alaska, featuring the testimonials of Alaskans that have already received colorectal cancer screening. Hit the play button on your screen to view the 30 second PSA. </a:t>
            </a:r>
            <a:endParaRPr lang="en-US" b="0"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11281132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1"/>
                </a:solidFill>
                <a:latin typeface="+mn-lt"/>
              </a:rPr>
              <a:t>Her</a:t>
            </a:r>
            <a:r>
              <a:rPr lang="en-US" baseline="0" dirty="0">
                <a:solidFill>
                  <a:schemeClr val="tx1"/>
                </a:solidFill>
                <a:latin typeface="+mn-lt"/>
              </a:rPr>
              <a:t>e are some further readings and resources you can access on the topic of </a:t>
            </a: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Communication Campaign Messages, Tactics and Channels for Intended Audiences</a:t>
            </a:r>
            <a:r>
              <a:rPr lang="en-US" b="1" baseline="0" dirty="0">
                <a:solidFill>
                  <a:schemeClr val="tx1"/>
                </a:solidFill>
                <a:latin typeface="+mn-lt"/>
              </a:rPr>
              <a:t>. </a:t>
            </a:r>
            <a:r>
              <a:rPr lang="en-US" dirty="0"/>
              <a:t>These and other resources are included in the Guide to Making Communication Campaigns Evidence-Based in the learning management system.</a:t>
            </a:r>
          </a:p>
        </p:txBody>
      </p:sp>
      <p:sp>
        <p:nvSpPr>
          <p:cNvPr id="4" name="Slide Number Placeholder 3"/>
          <p:cNvSpPr>
            <a:spLocks noGrp="1"/>
          </p:cNvSpPr>
          <p:nvPr>
            <p:ph type="sldNum" sz="quarter" idx="10"/>
          </p:nvPr>
        </p:nvSpPr>
        <p:spPr/>
        <p:txBody>
          <a:bodyPr/>
          <a:lstStyle/>
          <a:p>
            <a:fld id="{28A18788-1922-4F6B-B003-50EA3DC92177}" type="slidenum">
              <a:rPr lang="en-US" smtClean="0"/>
              <a:t>115</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this lesson, you learned to:</a:t>
            </a:r>
          </a:p>
          <a:p>
            <a:pPr marL="0" lvl="0" indent="0">
              <a:spcBef>
                <a:spcPts val="0"/>
              </a:spcBef>
              <a:buNone/>
            </a:pPr>
            <a:endPar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strategies to identify audience characteristics and habit,</a:t>
            </a:r>
          </a:p>
          <a:p>
            <a:pPr marL="0" lvl="0" indent="0">
              <a:spcBef>
                <a:spcPts val="0"/>
              </a:spcBef>
              <a:buNone/>
            </a:pPr>
            <a:endPar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Create key messages and take-home messages,</a:t>
            </a:r>
          </a:p>
          <a:p>
            <a:pPr marL="0" lvl="0" indent="0">
              <a:spcBef>
                <a:spcPts val="0"/>
              </a:spcBef>
              <a:buNone/>
            </a:pPr>
            <a:endPar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best-practices for specific communication channels to reach intended audience,</a:t>
            </a:r>
          </a:p>
          <a:p>
            <a:pPr marL="0" lvl="0" indent="0">
              <a:spcBef>
                <a:spcPts val="0"/>
              </a:spcBef>
              <a:buNone/>
            </a:pPr>
            <a:endPar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ways to adapt an evidence-based intervention to intended audience, and</a:t>
            </a:r>
          </a:p>
          <a:p>
            <a:pPr marL="0" indent="0">
              <a:spcBef>
                <a:spcPts val="0"/>
              </a:spcBef>
              <a:buNone/>
            </a:pPr>
            <a:endPar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methods to pretest campaign messaging and materials.</a:t>
            </a:r>
          </a:p>
          <a:p>
            <a:pPr defTabSz="931774">
              <a:defRPr/>
            </a:pP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116</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concludes the lesson. </a:t>
            </a:r>
          </a:p>
        </p:txBody>
      </p:sp>
      <p:sp>
        <p:nvSpPr>
          <p:cNvPr id="4" name="Slide Number Placeholder 3"/>
          <p:cNvSpPr>
            <a:spLocks noGrp="1"/>
          </p:cNvSpPr>
          <p:nvPr>
            <p:ph type="sldNum" sz="quarter" idx="10"/>
          </p:nvPr>
        </p:nvSpPr>
        <p:spPr/>
        <p:txBody>
          <a:bodyPr/>
          <a:lstStyle/>
          <a:p>
            <a:fld id="{28A18788-1922-4F6B-B003-50EA3DC92177}" type="slidenum">
              <a:rPr lang="en-US" smtClean="0"/>
              <a:t>117</a:t>
            </a:fld>
            <a:endParaRPr lang="en-US"/>
          </a:p>
        </p:txBody>
      </p:sp>
    </p:spTree>
    <p:extLst>
      <p:ext uri="{BB962C8B-B14F-4D97-AF65-F5344CB8AC3E}">
        <p14:creationId xmlns:p14="http://schemas.microsoft.com/office/powerpoint/2010/main" val="1209447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lesson 4: </a:t>
            </a:r>
            <a:r>
              <a:rPr lang="en-US" sz="1200" dirty="0">
                <a:solidFill>
                  <a:srgbClr val="004065"/>
                </a:solidFill>
                <a:latin typeface="Century Gothic" panose="020B0502020202020204" pitchFamily="34" charset="0"/>
              </a:rPr>
              <a:t>Planning for Evaluation.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118</a:t>
            </a:fld>
            <a:endParaRPr lang="en-US"/>
          </a:p>
        </p:txBody>
      </p:sp>
    </p:spTree>
    <p:extLst>
      <p:ext uri="{BB962C8B-B14F-4D97-AF65-F5344CB8AC3E}">
        <p14:creationId xmlns:p14="http://schemas.microsoft.com/office/powerpoint/2010/main" val="26618810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dirty="0"/>
              <a:t>We would like to acknowledge the Centers for Disease Control and Prevention for supporting this work. We would also like to thank Dr. Monique Turner, Associate Professor,</a:t>
            </a:r>
            <a:r>
              <a:rPr lang="en-US" baseline="0" dirty="0"/>
              <a:t> and Jerry Franz, Adjunct Instructor, </a:t>
            </a:r>
            <a:r>
              <a:rPr lang="en-US" dirty="0"/>
              <a:t>at the Department of Prevention and Community Health at the Milken Institute School of Public Health of the George Washington University</a:t>
            </a:r>
            <a:r>
              <a:rPr lang="en-US" baseline="0" dirty="0"/>
              <a:t> </a:t>
            </a:r>
            <a:r>
              <a:rPr lang="en-US" dirty="0"/>
              <a:t>for their contributions to content development and review. </a:t>
            </a:r>
            <a:r>
              <a:rPr lang="en-US" sz="1200" dirty="0">
                <a:solidFill>
                  <a:srgbClr val="004065"/>
                </a:solidFill>
                <a:latin typeface="Century Gothic" panose="020B0502020202020204" pitchFamily="34" charset="0"/>
              </a:rPr>
              <a:t>We would also like to thank Julia </a:t>
            </a:r>
            <a:r>
              <a:rPr lang="en-US" sz="1200" dirty="0" err="1">
                <a:solidFill>
                  <a:srgbClr val="004065"/>
                </a:solidFill>
                <a:latin typeface="Century Gothic" panose="020B0502020202020204" pitchFamily="34" charset="0"/>
              </a:rPr>
              <a:t>Thorsness</a:t>
            </a:r>
            <a:r>
              <a:rPr lang="en-US" sz="1200" dirty="0">
                <a:solidFill>
                  <a:srgbClr val="004065"/>
                </a:solidFill>
                <a:latin typeface="Century Gothic" panose="020B0502020202020204" pitchFamily="34" charset="0"/>
              </a:rPr>
              <a:t>, Program Coordinator, Comprehensive Cancer Control, Alaska Department of Health and Social Services and </a:t>
            </a:r>
            <a:r>
              <a:rPr lang="en-US" sz="1200" dirty="0" err="1">
                <a:solidFill>
                  <a:srgbClr val="004065"/>
                </a:solidFill>
                <a:latin typeface="Century Gothic" panose="020B0502020202020204" pitchFamily="34" charset="0"/>
              </a:rPr>
              <a:t>Keylee</a:t>
            </a:r>
            <a:r>
              <a:rPr lang="en-US" sz="1200" dirty="0">
                <a:solidFill>
                  <a:srgbClr val="004065"/>
                </a:solidFill>
                <a:latin typeface="Century Gothic" panose="020B0502020202020204" pitchFamily="34" charset="0"/>
              </a:rPr>
              <a:t> Wright, MA, Director, Cancer Control Section, Indiana State Department of Health for their thoughtful feedback on the initial draft. </a:t>
            </a:r>
            <a:r>
              <a:rPr lang="en-US" sz="1200" baseline="0" dirty="0">
                <a:solidFill>
                  <a:srgbClr val="004065"/>
                </a:solidFill>
                <a:latin typeface="Century Gothic" panose="020B0502020202020204" pitchFamily="34" charset="0"/>
              </a:rPr>
              <a:t>The competencies in this training are based on content from the National Cancer Institute’s publication “Making Health Communication Programs Work”, also known as “The Pink Book”, </a:t>
            </a:r>
            <a:r>
              <a:rPr lang="en-US" sz="1200" dirty="0">
                <a:solidFill>
                  <a:srgbClr val="004065"/>
                </a:solidFill>
                <a:latin typeface="Century Gothic" panose="020B0502020202020204" pitchFamily="34" charset="0"/>
              </a:rPr>
              <a:t>and the Seven Areas of Responsibility for Health Education Specialists, 2015. </a:t>
            </a:r>
            <a:r>
              <a:rPr lang="en-US" sz="1200" baseline="0" dirty="0">
                <a:solidFill>
                  <a:srgbClr val="004065"/>
                </a:solidFill>
                <a:latin typeface="Century Gothic" panose="020B0502020202020204" pitchFamily="34" charset="0"/>
              </a:rPr>
              <a:t> </a:t>
            </a:r>
            <a:r>
              <a:rPr lang="en-US" sz="1200" dirty="0">
                <a:solidFill>
                  <a:srgbClr val="004065"/>
                </a:solidFill>
                <a:latin typeface="Century Gothic" panose="020B0502020202020204" pitchFamily="34" charset="0"/>
              </a:rPr>
              <a:t>This training was also influenced by the work of the Cancer Prevention and Control Research Network (CPCRN) and its “Putting Public Health Evidence into Action” training curriculum.</a:t>
            </a:r>
          </a:p>
        </p:txBody>
      </p:sp>
      <p:sp>
        <p:nvSpPr>
          <p:cNvPr id="4" name="Slide Number Placeholder 3"/>
          <p:cNvSpPr>
            <a:spLocks noGrp="1"/>
          </p:cNvSpPr>
          <p:nvPr>
            <p:ph type="sldNum" sz="quarter" idx="10"/>
          </p:nvPr>
        </p:nvSpPr>
        <p:spPr/>
        <p:txBody>
          <a:bodyPr/>
          <a:lstStyle/>
          <a:p>
            <a:fld id="{28A18788-1922-4F6B-B003-50EA3DC92177}" type="slidenum">
              <a:rPr lang="en-US" smtClean="0"/>
              <a:t>119</a:t>
            </a:fld>
            <a:endParaRPr lang="en-US"/>
          </a:p>
        </p:txBody>
      </p:sp>
    </p:spTree>
    <p:extLst>
      <p:ext uri="{BB962C8B-B14F-4D97-AF65-F5344CB8AC3E}">
        <p14:creationId xmlns:p14="http://schemas.microsoft.com/office/powerpoint/2010/main" val="34375612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will address the following competency:</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065"/>
                </a:solidFill>
                <a:latin typeface="Century Gothic" panose="020B0502020202020204" pitchFamily="34" charset="0"/>
              </a:rPr>
              <a:t>Develop an evaluation plan for health education/promotion.</a:t>
            </a:r>
          </a:p>
        </p:txBody>
      </p:sp>
      <p:sp>
        <p:nvSpPr>
          <p:cNvPr id="4" name="Slide Number Placeholder 3"/>
          <p:cNvSpPr>
            <a:spLocks noGrp="1"/>
          </p:cNvSpPr>
          <p:nvPr>
            <p:ph type="sldNum" sz="quarter" idx="10"/>
          </p:nvPr>
        </p:nvSpPr>
        <p:spPr/>
        <p:txBody>
          <a:bodyPr/>
          <a:lstStyle/>
          <a:p>
            <a:fld id="{28A18788-1922-4F6B-B003-50EA3DC92177}" type="slidenum">
              <a:rPr lang="en-US" smtClean="0"/>
              <a:t>120</a:t>
            </a:fld>
            <a:endParaRPr lang="en-US"/>
          </a:p>
        </p:txBody>
      </p:sp>
    </p:spTree>
    <p:extLst>
      <p:ext uri="{BB962C8B-B14F-4D97-AF65-F5344CB8AC3E}">
        <p14:creationId xmlns:p14="http://schemas.microsoft.com/office/powerpoint/2010/main" val="1020080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secret to effective communication comes from knowing your audience, and this section of the media plan helps you to think through this process.  </a:t>
            </a:r>
            <a:endParaRPr lang="en-US" b="1" baseline="0" dirty="0"/>
          </a:p>
          <a:p>
            <a:endParaRPr lang="en-US" b="1" dirty="0"/>
          </a:p>
          <a:p>
            <a:r>
              <a:rPr lang="en-US" dirty="0"/>
              <a:t>Selection of the target audience should be driven by population needs as evidenced by data. Perhaps there is data that reveals that African American or black populations in your region have disproportionately high rates of death from breast cancer. This may prompt you to refine your audience from women in general to African American or black women.</a:t>
            </a:r>
          </a:p>
          <a:p>
            <a:r>
              <a:rPr lang="en-US" dirty="0"/>
              <a:t> </a:t>
            </a:r>
          </a:p>
          <a:p>
            <a:r>
              <a:rPr lang="en-US" dirty="0"/>
              <a:t>Using primary data, such as data from your own research through focus groups or town hall meetings, or secondary data (like that</a:t>
            </a:r>
            <a:r>
              <a:rPr lang="en-US" baseline="0" dirty="0"/>
              <a:t> collected from conducting a </a:t>
            </a:r>
            <a:r>
              <a:rPr lang="en-US" dirty="0"/>
              <a:t>literature review), health communicators must be able to answer questions about their target audience such as: </a:t>
            </a:r>
          </a:p>
          <a:p>
            <a:pPr lvl="0"/>
            <a:r>
              <a:rPr lang="en-US" dirty="0"/>
              <a:t>Why does this population have this health problem?</a:t>
            </a:r>
          </a:p>
          <a:p>
            <a:pPr lvl="0"/>
            <a:r>
              <a:rPr lang="en-US" dirty="0"/>
              <a:t>How severely do they experience the health problem?</a:t>
            </a:r>
          </a:p>
          <a:p>
            <a:pPr lvl="0"/>
            <a:r>
              <a:rPr lang="en-US" dirty="0"/>
              <a:t>What is their knowledge level of the health problem?</a:t>
            </a:r>
          </a:p>
          <a:p>
            <a:pPr lvl="0"/>
            <a:r>
              <a:rPr lang="en-US" dirty="0"/>
              <a:t>Do they know or perceive that they are vulnerable to the health problem?</a:t>
            </a:r>
          </a:p>
          <a:p>
            <a:pPr lvl="0"/>
            <a:r>
              <a:rPr lang="en-US" dirty="0"/>
              <a:t>Are there cultural or personality-based traits that perpetuate this health problem? Examples</a:t>
            </a:r>
            <a:r>
              <a:rPr lang="en-US" baseline="0" dirty="0"/>
              <a:t> include </a:t>
            </a:r>
            <a:r>
              <a:rPr lang="en-US" dirty="0"/>
              <a:t>fatalism, machismo, groupthink and low health literacy.</a:t>
            </a:r>
          </a:p>
          <a:p>
            <a:pPr lvl="0"/>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Understanding these kinds of audience characteristics will help you develop goals and objectives that are realistic for, and tailored to, your audience. </a:t>
            </a:r>
            <a:r>
              <a:rPr lang="en-US" sz="1200" kern="1200" dirty="0">
                <a:solidFill>
                  <a:schemeClr val="tx1"/>
                </a:solidFill>
                <a:effectLst/>
                <a:latin typeface="+mn-lt"/>
                <a:ea typeface="+mn-ea"/>
                <a:cs typeface="+mn-cs"/>
              </a:rPr>
              <a:t>Aligning your media plan with your state cancer plan and conducting basic research to inform your plan will help you when it comes to executing the plan and evaluating specific communication campaigns.</a:t>
            </a:r>
            <a:r>
              <a:rPr lang="en-US" dirty="0"/>
              <a:t> </a:t>
            </a:r>
            <a:r>
              <a:rPr lang="en-US" i="1" dirty="0"/>
              <a:t>Communication</a:t>
            </a:r>
            <a:r>
              <a:rPr lang="en-US" i="1" baseline="0" dirty="0"/>
              <a:t> Training 101</a:t>
            </a:r>
            <a:r>
              <a:rPr lang="en-US" i="0" baseline="0" dirty="0"/>
              <a:t> provides information on choosing media channels, and Lesson 3 of this training will go into more depth on how to develop key messages, tactics and choose channels for specific intended audiences.</a:t>
            </a:r>
            <a:endParaRPr lang="en-US" dirty="0"/>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13</a:t>
            </a:fld>
            <a:endParaRPr lang="en-US"/>
          </a:p>
        </p:txBody>
      </p:sp>
    </p:spTree>
    <p:extLst>
      <p:ext uri="{BB962C8B-B14F-4D97-AF65-F5344CB8AC3E}">
        <p14:creationId xmlns:p14="http://schemas.microsoft.com/office/powerpoint/2010/main" val="360401112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After completing this lesson, you will be able to:</a:t>
            </a:r>
            <a:r>
              <a:rPr lang="en-US" baseline="0" dirty="0"/>
              <a:t> </a:t>
            </a:r>
          </a:p>
          <a:p>
            <a:pPr lvl="0"/>
            <a:endParaRPr lang="en-US" baseline="0" dirty="0"/>
          </a:p>
          <a:p>
            <a:pPr lvl="0"/>
            <a:r>
              <a:rPr lang="en-US" sz="1200" kern="1200" dirty="0">
                <a:solidFill>
                  <a:schemeClr val="tx1"/>
                </a:solidFill>
                <a:effectLst/>
                <a:latin typeface="+mn-lt"/>
                <a:ea typeface="+mn-ea"/>
                <a:cs typeface="+mn-cs"/>
              </a:rPr>
              <a:t>Explain the importance of evaluation in communication campaigns,</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dentify metrics for campaign objectives,</a:t>
            </a:r>
            <a:r>
              <a:rPr lang="en-US" sz="1200" kern="1200" baseline="0" dirty="0">
                <a:solidFill>
                  <a:schemeClr val="tx1"/>
                </a:solidFill>
                <a:effectLst/>
                <a:latin typeface="+mn-lt"/>
                <a:ea typeface="+mn-ea"/>
                <a:cs typeface="+mn-cs"/>
              </a:rPr>
              <a:t> and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elect appropriate methods of evaluation for a communication campaign</a:t>
            </a:r>
            <a:r>
              <a:rPr lang="en-US" sz="1200" kern="1200" dirty="0">
                <a:solidFill>
                  <a:srgbClr val="004065"/>
                </a:solidFill>
                <a:effectLst/>
                <a:latin typeface="Century Gothic" panose="020B0502020202020204" pitchFamily="34" charset="0"/>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121</a:t>
            </a:fld>
            <a:endParaRPr lang="en-US"/>
          </a:p>
        </p:txBody>
      </p:sp>
    </p:spTree>
    <p:extLst>
      <p:ext uri="{BB962C8B-B14F-4D97-AF65-F5344CB8AC3E}">
        <p14:creationId xmlns:p14="http://schemas.microsoft.com/office/powerpoint/2010/main" val="34536642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National Comprehensive Cancer Control Programs are required to evaluate their programs and are encouraged to conduct process and outcome evaluation for their efforts at minimum. Program evaluation is “the systematic collection of information about the activities, characteristics and outcomes of programs to make judgments about the program, improve program effectiveness and/or inform decisions about future program development.” Evaluation should occur simultaneously with your campaign implementation and after the campaign ends; thus, you need to plan for evaluation early. You should already have a basic evaluation strategy in your communication or media plan, but here we explain some concepts and methods in greater detail.</a:t>
            </a:r>
          </a:p>
        </p:txBody>
      </p:sp>
      <p:sp>
        <p:nvSpPr>
          <p:cNvPr id="4" name="Slide Number Placeholder 3"/>
          <p:cNvSpPr>
            <a:spLocks noGrp="1"/>
          </p:cNvSpPr>
          <p:nvPr>
            <p:ph type="sldNum" sz="quarter" idx="10"/>
          </p:nvPr>
        </p:nvSpPr>
        <p:spPr/>
        <p:txBody>
          <a:bodyPr/>
          <a:lstStyle/>
          <a:p>
            <a:fld id="{28A18788-1922-4F6B-B003-50EA3DC92177}" type="slidenum">
              <a:rPr lang="en-US" smtClean="0"/>
              <a:t>122</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four basic types of evaluation: process, satisfaction, outcome and impact evaluation, and each tells you something different about your campaign.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Process evaluation</a:t>
            </a:r>
            <a:r>
              <a:rPr lang="en-US" sz="1200" kern="1200" dirty="0">
                <a:solidFill>
                  <a:schemeClr val="tx1"/>
                </a:solidFill>
                <a:effectLst/>
                <a:latin typeface="+mn-lt"/>
                <a:ea typeface="+mn-ea"/>
                <a:cs typeface="+mn-cs"/>
              </a:rPr>
              <a:t> answers the question: “are you actually doing the things you planned to do?” It is important to assess whether your communication campaign has been implemented as intended, and why or why not. It involves monitoring progress toward program goals, identifying problems and seeking technical assistance before significant resources are used and identifying areas for program improvement </a:t>
            </a:r>
            <a:r>
              <a:rPr lang="en-US" sz="1200" u="sng" kern="1200" dirty="0">
                <a:solidFill>
                  <a:schemeClr val="tx1"/>
                </a:solidFill>
                <a:effectLst/>
                <a:latin typeface="+mn-lt"/>
                <a:ea typeface="+mn-ea"/>
                <a:cs typeface="+mn-cs"/>
              </a:rPr>
              <a:t>and allowing for scalability and replication</a:t>
            </a:r>
            <a:r>
              <a:rPr lang="en-US" sz="1200" kern="1200" dirty="0">
                <a:solidFill>
                  <a:schemeClr val="tx1"/>
                </a:solidFill>
                <a:effectLst/>
                <a:latin typeface="+mn-lt"/>
                <a:ea typeface="+mn-ea"/>
                <a:cs typeface="+mn-cs"/>
              </a:rPr>
              <a:t>. For a communication campaign that is part of a larger program effort, process evaluation is likely where you will focus your efforts and limited resources. If you developed a clear campaign roadmap, process evaluation findings will allow you to predict future changes in behaviors and health.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Satisfaction evaluation</a:t>
            </a:r>
            <a:r>
              <a:rPr lang="en-US" sz="1200" kern="1200" dirty="0">
                <a:solidFill>
                  <a:schemeClr val="tx1"/>
                </a:solidFill>
                <a:effectLst/>
                <a:latin typeface="+mn-lt"/>
                <a:ea typeface="+mn-ea"/>
                <a:cs typeface="+mn-cs"/>
              </a:rPr>
              <a:t>, related to process evaluation, can be used to assess how people felt about your campaign after the fact, whether they were satisfied with the quality and quantity of the campaign and what elements of the campaign they found helpful or not. It is a good way to collect suggestions for future improvements.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Outcome evaluation</a:t>
            </a:r>
            <a:r>
              <a:rPr lang="en-US" sz="1200" kern="1200" dirty="0">
                <a:solidFill>
                  <a:schemeClr val="tx1"/>
                </a:solidFill>
                <a:effectLst/>
                <a:latin typeface="+mn-lt"/>
                <a:ea typeface="+mn-ea"/>
                <a:cs typeface="+mn-cs"/>
              </a:rPr>
              <a:t> answers the question: “is the intervention having the desired effect on the intended audience?” Has your audience’s attitude changed? Have they adopted healthy behaviors? Outcome evaluation is important to show the effectiveness of your communication campaign, which is vital for justifying the program to management and funders, providing evidence of and celebrating successes with stakeholders and advocating for additional resources.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Impact evaluation </a:t>
            </a:r>
            <a:r>
              <a:rPr lang="en-US" sz="1200" kern="1200" dirty="0">
                <a:solidFill>
                  <a:schemeClr val="tx1"/>
                </a:solidFill>
                <a:effectLst/>
                <a:latin typeface="+mn-lt"/>
                <a:ea typeface="+mn-ea"/>
                <a:cs typeface="+mn-cs"/>
              </a:rPr>
              <a:t>answers the question: “is the intervention leading to the desired long-term impact envisioned?” Assessing impact is often not used for health communication activities, because communication campaigns alone cannot create sustained changes in complex health behavior and quality of life indicators without the support of a larger program for change, including policy, systems and environmental changes.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Further, full impact may not be apparent for years or decades. Some data takes years to be published, and benefits of behavior change will take time to translate into changes in health status or quality of life. You can make certain assumptions about impact based on short-, intermediate- or long-term outcomes, based on your campaign roadmap. For example, you may assume that if individuals called to receive a free radon test kit, they received it, used it and reduced their risk of lung cancer. Just be sure to make such assumptions clear in your evaluation report. </a:t>
            </a:r>
          </a:p>
        </p:txBody>
      </p:sp>
      <p:sp>
        <p:nvSpPr>
          <p:cNvPr id="4" name="Slide Number Placeholder 3"/>
          <p:cNvSpPr>
            <a:spLocks noGrp="1"/>
          </p:cNvSpPr>
          <p:nvPr>
            <p:ph type="sldNum" sz="quarter" idx="10"/>
          </p:nvPr>
        </p:nvSpPr>
        <p:spPr/>
        <p:txBody>
          <a:bodyPr/>
          <a:lstStyle/>
          <a:p>
            <a:fld id="{28A18788-1922-4F6B-B003-50EA3DC92177}" type="slidenum">
              <a:rPr lang="en-US" smtClean="0"/>
              <a:t>123</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campaign roadmap and S.M.A.R.T. objectives lay the foundation for evaluation metrics. In developing your campaign objectives, you should have set targets for the outcomes and had baseline data or a desired magnitude of change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Depending on the time and resources you have at your disposal, your program will need to identify the most important evaluation questions you want to ask. Refer back to your campaign</a:t>
            </a:r>
            <a:r>
              <a:rPr lang="en-US" sz="1200" kern="1200" baseline="0" dirty="0">
                <a:solidFill>
                  <a:schemeClr val="tx1"/>
                </a:solidFill>
                <a:effectLst/>
                <a:latin typeface="+mn-lt"/>
                <a:ea typeface="+mn-ea"/>
                <a:cs typeface="+mn-cs"/>
              </a:rPr>
              <a:t> roadmap</a:t>
            </a:r>
            <a:r>
              <a:rPr lang="en-US" sz="1200" kern="1200" dirty="0">
                <a:solidFill>
                  <a:schemeClr val="tx1"/>
                </a:solidFill>
                <a:effectLst/>
                <a:latin typeface="+mn-lt"/>
                <a:ea typeface="+mn-ea"/>
                <a:cs typeface="+mn-cs"/>
              </a:rPr>
              <a:t> to decide what process and outcome measures to prioritize. Ask yourself: </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“which outcomes will be most useful in understanding program success and guiding improvements? Which outcomes are most important to the participants? Which outcomes are most important to other stakeholders, including funders?”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Consider the following questions to help you focus the evaluation: “What are the communication objectives? What should the members of the intended audience think, feel or do as a result of the health communication plan in contrast to what they thought, felt or did before? How can these changes be measured?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How do you expect change to occur? Will it be slow or rapid? What measurable intermediate outcomes (i.e., steps toward the desired behavior) are likely to take place before the behavior change can occur?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How long will the program last? What kinds of changes can we expect in that time period (e.g., attitudinal, awareness, behavior, policy changes)? Sometimes, programs will not be in place long enough for objectives to be met when outcomes are measured (e.g., outcomes measured yearly over a 5-year program). To help ensure that you identify important indicators of change, decide which changes could reasonably occur from year to year.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Which outcome evaluation methods can capture the scope of the change that is likely to occur? Many outcome evaluations are relatively crude, which means that a large percentage of the intended audience (sometimes an unrealistically large percentage) must make a change before it can be measured. If this is the case, the evaluation is said to “lack statistical power.” For example, a public survey of 1,000 people has a margin of error of about 3 percent. In other words, if 50 percent of survey respondents said they engage in a particular behavior, in all likelihood somewhere between 47 and 53 percent of the population represented by the respondents actually engages in the behavior. Therefore, you can conclude that a statistically significant change has occurred only if there is a change of 5 or more percentage points. It may be unreasonable to expect such a large change, and budgetary constraints may force you to measure outcomes by surveying the general population when your intended audience is only a small proportion of the population.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Finally, which aspects of the outcome evaluation plan best fit with your organization’s priorities? Only rarely does a communication program have adequate resources to evaluate all activities. You may have to illustrate your program’s contribution to organizational priorities to ensure continued funding. If this is the case, it may be wise to evaluate those aspects most likely to contribute to the organization’s mission (assuming that those are also the ones most likely to result in measurable changes).”</a:t>
            </a:r>
          </a:p>
        </p:txBody>
      </p:sp>
      <p:sp>
        <p:nvSpPr>
          <p:cNvPr id="4" name="Slide Number Placeholder 3"/>
          <p:cNvSpPr>
            <a:spLocks noGrp="1"/>
          </p:cNvSpPr>
          <p:nvPr>
            <p:ph type="sldNum" sz="quarter" idx="10"/>
          </p:nvPr>
        </p:nvSpPr>
        <p:spPr/>
        <p:txBody>
          <a:bodyPr/>
          <a:lstStyle/>
          <a:p>
            <a:fld id="{28A18788-1922-4F6B-B003-50EA3DC92177}" type="slidenum">
              <a:rPr lang="en-US" smtClean="0"/>
              <a:t>124</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purpose of process evaluation is to assess the extent to which the communication program was implemented as planned. </a:t>
            </a:r>
          </a:p>
          <a:p>
            <a:r>
              <a:rPr lang="en-US" sz="1200" kern="1200" dirty="0">
                <a:solidFill>
                  <a:schemeClr val="tx1"/>
                </a:solidFill>
                <a:effectLst/>
                <a:latin typeface="+mn-lt"/>
                <a:ea typeface="+mn-ea"/>
                <a:cs typeface="+mn-cs"/>
              </a:rPr>
              <a:t>Process evaluation is also useful for monitoring progress toward the stated objectives so that adjustments to the program materials or delivery may be made if necessary.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Process evaluation can also help with interpreting results of outcome evaluation, and help determine if observed changes were the result of the program. </a:t>
            </a:r>
          </a:p>
        </p:txBody>
      </p:sp>
      <p:sp>
        <p:nvSpPr>
          <p:cNvPr id="4" name="Slide Number Placeholder 3"/>
          <p:cNvSpPr>
            <a:spLocks noGrp="1"/>
          </p:cNvSpPr>
          <p:nvPr>
            <p:ph type="sldNum" sz="quarter" idx="10"/>
          </p:nvPr>
        </p:nvSpPr>
        <p:spPr/>
        <p:txBody>
          <a:bodyPr/>
          <a:lstStyle/>
          <a:p>
            <a:fld id="{28A18788-1922-4F6B-B003-50EA3DC92177}" type="slidenum">
              <a:rPr lang="en-US" smtClean="0"/>
              <a:t>125</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practice, process evaluation “documents and assesses implementation; quantifies what was done; when, where and how it was done; and who was reached…It can help you identify any implementation concerns, determine if the program is communicating the right messages about the health topic or determine if participants understand the information they receive.” Looking at the campaign roadmap, process evaluation measures inputs, activities and outputs.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 of process metrics could include:</a:t>
            </a:r>
          </a:p>
          <a:p>
            <a:pPr lvl="0"/>
            <a:r>
              <a:rPr lang="en-US" sz="1200" kern="1200" dirty="0">
                <a:solidFill>
                  <a:schemeClr val="tx1"/>
                </a:solidFill>
                <a:effectLst/>
                <a:latin typeface="+mn-lt"/>
                <a:ea typeface="+mn-ea"/>
                <a:cs typeface="+mn-cs"/>
              </a:rPr>
              <a:t>- Quantitative or qualitative feedback from program staff regarding the planning resources (financial, staff, material) and timeline of the campaign to inform future improvements</a:t>
            </a:r>
          </a:p>
          <a:p>
            <a:pPr lvl="0"/>
            <a:r>
              <a:rPr lang="en-US" sz="1200" kern="1200" dirty="0">
                <a:solidFill>
                  <a:schemeClr val="tx1"/>
                </a:solidFill>
                <a:effectLst/>
                <a:latin typeface="+mn-lt"/>
                <a:ea typeface="+mn-ea"/>
                <a:cs typeface="+mn-cs"/>
              </a:rPr>
              <a:t>- Number of attendees at campaign kick-off event</a:t>
            </a:r>
          </a:p>
          <a:p>
            <a:pPr lvl="0"/>
            <a:r>
              <a:rPr lang="en-US" sz="1200" kern="1200" dirty="0">
                <a:solidFill>
                  <a:schemeClr val="tx1"/>
                </a:solidFill>
                <a:effectLst/>
                <a:latin typeface="+mn-lt"/>
                <a:ea typeface="+mn-ea"/>
                <a:cs typeface="+mn-cs"/>
              </a:rPr>
              <a:t>- Documentation of engagement with campaign partners, such as number of local businesses who sign on in support</a:t>
            </a:r>
          </a:p>
          <a:p>
            <a:pPr lvl="0"/>
            <a:r>
              <a:rPr lang="en-US" sz="1200" kern="1200" dirty="0">
                <a:solidFill>
                  <a:schemeClr val="tx1"/>
                </a:solidFill>
                <a:effectLst/>
                <a:latin typeface="+mn-lt"/>
                <a:ea typeface="+mn-ea"/>
                <a:cs typeface="+mn-cs"/>
              </a:rPr>
              <a:t>- Number of posters, brochures, ads, etc. distributed</a:t>
            </a:r>
          </a:p>
          <a:p>
            <a:pPr lvl="0"/>
            <a:r>
              <a:rPr lang="en-US" sz="1200" kern="1200" dirty="0">
                <a:solidFill>
                  <a:schemeClr val="tx1"/>
                </a:solidFill>
                <a:effectLst/>
                <a:latin typeface="+mn-lt"/>
                <a:ea typeface="+mn-ea"/>
                <a:cs typeface="+mn-cs"/>
              </a:rPr>
              <a:t>- Number of people in intended audience exposed to the campaign</a:t>
            </a:r>
          </a:p>
          <a:p>
            <a:pPr lvl="0"/>
            <a:r>
              <a:rPr lang="en-US" sz="1200" kern="1200" dirty="0">
                <a:solidFill>
                  <a:schemeClr val="tx1"/>
                </a:solidFill>
                <a:effectLst/>
                <a:latin typeface="+mn-lt"/>
                <a:ea typeface="+mn-ea"/>
                <a:cs typeface="+mn-cs"/>
              </a:rPr>
              <a:t>- Number of hits to campaign website, downloads, video views, etc. </a:t>
            </a:r>
          </a:p>
          <a:p>
            <a:pPr lvl="0"/>
            <a:r>
              <a:rPr lang="en-US" sz="1200" kern="1200" dirty="0">
                <a:solidFill>
                  <a:schemeClr val="tx1"/>
                </a:solidFill>
                <a:effectLst/>
                <a:latin typeface="+mn-lt"/>
                <a:ea typeface="+mn-ea"/>
                <a:cs typeface="+mn-cs"/>
              </a:rPr>
              <a:t>- Number of media </a:t>
            </a:r>
            <a:r>
              <a:rPr lang="en-US" sz="1200" b="0" kern="1200" dirty="0">
                <a:solidFill>
                  <a:schemeClr val="tx1"/>
                </a:solidFill>
                <a:effectLst/>
                <a:latin typeface="+mn-lt"/>
                <a:ea typeface="+mn-ea"/>
                <a:cs typeface="+mn-cs"/>
              </a:rPr>
              <a:t>impressions</a:t>
            </a:r>
            <a:r>
              <a:rPr lang="en-US" sz="1200" kern="1200" dirty="0">
                <a:solidFill>
                  <a:schemeClr val="tx1"/>
                </a:solidFill>
                <a:effectLst/>
                <a:latin typeface="+mn-lt"/>
                <a:ea typeface="+mn-ea"/>
                <a:cs typeface="+mn-cs"/>
              </a:rPr>
              <a:t> – media outlets represented at kick-off, stories generated about campaign activities, free or paid ad spots, etc.</a:t>
            </a:r>
          </a:p>
          <a:p>
            <a:pPr lvl="0"/>
            <a:r>
              <a:rPr lang="en-US" sz="1200" kern="1200" dirty="0">
                <a:solidFill>
                  <a:schemeClr val="tx1"/>
                </a:solidFill>
                <a:effectLst/>
                <a:latin typeface="+mn-lt"/>
                <a:ea typeface="+mn-ea"/>
                <a:cs typeface="+mn-cs"/>
              </a:rPr>
              <a:t>- Number of social media followers, post shares, likes, re-tweets,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process evaluation data, you should be able to effectively explain how your program operates and what reach it has had, whether the audience understood the messages, if funding was sufficient to meet your objectives and how effective your partnerships were. Your process evaluation will be helpful in making improvements to the program and in helping others who may wish to replicate your work.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126</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Satisfaction evaluation, related to process evaluation, is typically conducted after the conclusion of the campaign. It assesses how people felt about your campaign, including satisfaction about the level of exposure to the messages and how they reacted to the various elements of your campaign—such as a particular program, a brochure or a specific educational</a:t>
            </a:r>
            <a:r>
              <a:rPr lang="en-US" sz="1200" kern="1200" baseline="0" dirty="0">
                <a:solidFill>
                  <a:schemeClr val="tx1"/>
                </a:solidFill>
                <a:effectLst/>
                <a:latin typeface="+mn-lt"/>
                <a:ea typeface="+mn-ea"/>
                <a:cs typeface="+mn-cs"/>
              </a:rPr>
              <a:t> session</a:t>
            </a:r>
            <a:r>
              <a:rPr lang="en-US" sz="1200" kern="1200" dirty="0">
                <a:solidFill>
                  <a:schemeClr val="tx1"/>
                </a:solidFill>
                <a:effectLst/>
                <a:latin typeface="+mn-lt"/>
                <a:ea typeface="+mn-ea"/>
                <a:cs typeface="+mn-cs"/>
              </a:rPr>
              <a:t>. Even a simple satisfaction evaluation with a small sample of audience members can be a good way to collect suggestions for campaign improvements.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 of satisfaction evaluation questions might include:</a:t>
            </a:r>
          </a:p>
          <a:p>
            <a:pPr lvl="0"/>
            <a:r>
              <a:rPr lang="en-US" sz="1200" kern="1200" dirty="0">
                <a:solidFill>
                  <a:schemeClr val="tx1"/>
                </a:solidFill>
                <a:effectLst/>
                <a:latin typeface="+mn-lt"/>
                <a:ea typeface="+mn-ea"/>
                <a:cs typeface="+mn-cs"/>
              </a:rPr>
              <a:t>- What did you like most about the program/brochure/educational session?</a:t>
            </a:r>
          </a:p>
          <a:p>
            <a:pPr lvl="0"/>
            <a:r>
              <a:rPr lang="en-US" sz="1200" kern="1200" dirty="0">
                <a:solidFill>
                  <a:schemeClr val="tx1"/>
                </a:solidFill>
                <a:effectLst/>
                <a:latin typeface="+mn-lt"/>
                <a:ea typeface="+mn-ea"/>
                <a:cs typeface="+mn-cs"/>
              </a:rPr>
              <a:t>- What did you like least about the program/brochure/educational session?</a:t>
            </a:r>
          </a:p>
          <a:p>
            <a:pPr lvl="0"/>
            <a:r>
              <a:rPr lang="en-US" sz="1200" kern="1200" dirty="0">
                <a:solidFill>
                  <a:schemeClr val="tx1"/>
                </a:solidFill>
                <a:effectLst/>
                <a:latin typeface="+mn-lt"/>
                <a:ea typeface="+mn-ea"/>
                <a:cs typeface="+mn-cs"/>
              </a:rPr>
              <a:t>- How did the program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meet your needs? </a:t>
            </a:r>
          </a:p>
          <a:p>
            <a:pPr lvl="0"/>
            <a:r>
              <a:rPr lang="en-US" sz="1200" kern="1200" dirty="0">
                <a:solidFill>
                  <a:schemeClr val="tx1"/>
                </a:solidFill>
                <a:effectLst/>
                <a:latin typeface="+mn-lt"/>
                <a:ea typeface="+mn-ea"/>
                <a:cs typeface="+mn-cs"/>
              </a:rPr>
              <a:t>- What, if anything, did you learn from the program?</a:t>
            </a:r>
          </a:p>
          <a:p>
            <a:pPr lvl="0"/>
            <a:r>
              <a:rPr lang="en-US" sz="1200" kern="1200" dirty="0">
                <a:solidFill>
                  <a:schemeClr val="tx1"/>
                </a:solidFill>
                <a:effectLst/>
                <a:latin typeface="+mn-lt"/>
                <a:ea typeface="+mn-ea"/>
                <a:cs typeface="+mn-cs"/>
              </a:rPr>
              <a:t>- How, if at all, did the program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affect your willingness to engage in the desired behavior,</a:t>
            </a:r>
            <a:r>
              <a:rPr lang="en-US" sz="1200" kern="1200" baseline="0" dirty="0">
                <a:solidFill>
                  <a:schemeClr val="tx1"/>
                </a:solidFill>
                <a:effectLst/>
                <a:latin typeface="+mn-lt"/>
                <a:ea typeface="+mn-ea"/>
                <a:cs typeface="+mn-cs"/>
              </a:rPr>
              <a:t> such as screening</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 The information provided by the program was useful (rate from 1, strongly agree and 5, strongly disagree)</a:t>
            </a:r>
          </a:p>
          <a:p>
            <a:pPr lvl="0"/>
            <a:r>
              <a:rPr lang="en-US" sz="1200" kern="1200" dirty="0">
                <a:solidFill>
                  <a:schemeClr val="tx1"/>
                </a:solidFill>
                <a:effectLst/>
                <a:latin typeface="+mn-lt"/>
                <a:ea typeface="+mn-ea"/>
                <a:cs typeface="+mn-cs"/>
              </a:rPr>
              <a:t>- The information provided by the program was easy to understand (rate from 1, strongly agree and 5, strongly disagree)</a:t>
            </a:r>
          </a:p>
          <a:p>
            <a:pPr lvl="0"/>
            <a:r>
              <a:rPr lang="en-US" sz="1200" kern="1200" dirty="0">
                <a:solidFill>
                  <a:schemeClr val="tx1"/>
                </a:solidFill>
                <a:effectLst/>
                <a:latin typeface="+mn-lt"/>
                <a:ea typeface="+mn-ea"/>
                <a:cs typeface="+mn-cs"/>
              </a:rPr>
              <a:t>- What, if anything, would you change about the program?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127</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Outcome evaluation primarily measures the short-term and intermediate outcomes of the communication campaign. Short-term outcomes are likely communication outcomes, which are changes in awareness, knowledge, perceptions, beliefs and confidence</a:t>
            </a:r>
            <a:r>
              <a:rPr lang="en-US" sz="1200" kern="1200" baseline="0" dirty="0">
                <a:solidFill>
                  <a:schemeClr val="tx1"/>
                </a:solidFill>
                <a:effectLst/>
                <a:latin typeface="+mn-lt"/>
                <a:ea typeface="+mn-ea"/>
                <a:cs typeface="+mn-cs"/>
              </a:rPr>
              <a:t> (also known as </a:t>
            </a:r>
            <a:r>
              <a:rPr lang="en-US" sz="1200" kern="1200" dirty="0">
                <a:solidFill>
                  <a:schemeClr val="tx1"/>
                </a:solidFill>
                <a:effectLst/>
                <a:latin typeface="+mn-lt"/>
                <a:ea typeface="+mn-ea"/>
                <a:cs typeface="+mn-cs"/>
              </a:rPr>
              <a:t>self-efficacy) or intentions that result from your communication campaign. </a:t>
            </a:r>
            <a:r>
              <a:rPr lang="en-US" sz="1200" i="0" kern="1200" dirty="0">
                <a:solidFill>
                  <a:schemeClr val="tx1"/>
                </a:solidFill>
                <a:effectLst/>
                <a:latin typeface="+mn-lt"/>
                <a:ea typeface="+mn-ea"/>
                <a:cs typeface="+mn-cs"/>
              </a:rPr>
              <a:t>For</a:t>
            </a:r>
            <a:r>
              <a:rPr lang="en-US" sz="1200" i="0" kern="1200" baseline="0" dirty="0">
                <a:solidFill>
                  <a:schemeClr val="tx1"/>
                </a:solidFill>
                <a:effectLst/>
                <a:latin typeface="+mn-lt"/>
                <a:ea typeface="+mn-ea"/>
                <a:cs typeface="+mn-cs"/>
              </a:rPr>
              <a:t> example, an outcome evaluation by way of a</a:t>
            </a:r>
            <a:r>
              <a:rPr lang="en-US" i="0" dirty="0">
                <a:latin typeface="+mn-lt"/>
                <a:ea typeface="+mn-ea"/>
                <a:cs typeface="+mn-cs"/>
              </a:rPr>
              <a:t> public survey conducted before and after a print poster campaign around workplaces might find that knowledge of the key message, that a person should eat five or more servings of fruits and vegetables each day to maintain a healthy weight and reduce the risk of cancer, increased by 27 percentage points.</a:t>
            </a:r>
            <a:r>
              <a:rPr lang="en-US" i="0" baseline="0" dirty="0">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Intermediate outcomes are likely changes in your audience’s behaviors that can be expected as a result of your communication campaign. Metrics for outcomes should be stated in your campaign objectives. </a:t>
            </a:r>
            <a:r>
              <a:rPr lang="en-US" sz="1200" i="0" kern="1200" dirty="0">
                <a:solidFill>
                  <a:schemeClr val="tx1"/>
                </a:solidFill>
                <a:effectLst/>
                <a:latin typeface="+mn-lt"/>
                <a:ea typeface="+mn-ea"/>
                <a:cs typeface="+mn-cs"/>
              </a:rPr>
              <a:t>For</a:t>
            </a:r>
            <a:r>
              <a:rPr lang="en-US" sz="1200" i="0" kern="1200" baseline="0" dirty="0">
                <a:solidFill>
                  <a:schemeClr val="tx1"/>
                </a:solidFill>
                <a:effectLst/>
                <a:latin typeface="+mn-lt"/>
                <a:ea typeface="+mn-ea"/>
                <a:cs typeface="+mn-cs"/>
              </a:rPr>
              <a:t> example, a</a:t>
            </a:r>
            <a:r>
              <a:rPr lang="en-US" i="0" dirty="0">
                <a:latin typeface="+mn-lt"/>
                <a:ea typeface="+mn-ea"/>
                <a:cs typeface="+mn-cs"/>
              </a:rPr>
              <a:t>n</a:t>
            </a:r>
            <a:r>
              <a:rPr lang="en-US" i="0" baseline="0" dirty="0">
                <a:latin typeface="+mn-lt"/>
                <a:ea typeface="+mn-ea"/>
                <a:cs typeface="+mn-cs"/>
              </a:rPr>
              <a:t> </a:t>
            </a:r>
            <a:r>
              <a:rPr lang="en-US" i="0" dirty="0">
                <a:latin typeface="+mn-lt"/>
                <a:ea typeface="+mn-ea"/>
                <a:cs typeface="+mn-cs"/>
              </a:rPr>
              <a:t>outcome evaluation conducted after the publication of the letter to the editor might find that 20</a:t>
            </a:r>
            <a:r>
              <a:rPr lang="en-US" i="0" baseline="0" dirty="0">
                <a:latin typeface="+mn-lt"/>
                <a:ea typeface="+mn-ea"/>
                <a:cs typeface="+mn-cs"/>
              </a:rPr>
              <a:t> percent</a:t>
            </a:r>
            <a:r>
              <a:rPr lang="en-US" i="0" dirty="0">
                <a:latin typeface="+mn-lt"/>
                <a:ea typeface="+mn-ea"/>
                <a:cs typeface="+mn-cs"/>
              </a:rPr>
              <a:t> more of those who saw the letter signed the petition urging state legislators to increase funding to build safer and complete streets than those who did not see the letter.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128</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 understand that outcome evaluation looks at the short-term and intermediate outcomes. The impact evaluation measures the longer-term outcomes of the communication campaign, and the larger initiative within which the communication campaign is operating. Long-term outcomes are likely health outcomes, which are changes in the audience’s health status and quality of life as a result of your communication campaign. Measuring impact is often impossible for communication campaigns, as changes in health outcomes take time to manifest on a population-level and it is hard for communication strategies alone to produce sustained behavioral and health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example</a:t>
            </a:r>
            <a:r>
              <a:rPr lang="en-US" sz="1200" kern="1200" baseline="0" dirty="0">
                <a:solidFill>
                  <a:schemeClr val="tx1"/>
                </a:solidFill>
                <a:effectLst/>
                <a:latin typeface="+mn-lt"/>
                <a:ea typeface="+mn-ea"/>
                <a:cs typeface="+mn-cs"/>
              </a:rPr>
              <a:t> of an impact evaluation </a:t>
            </a:r>
            <a:r>
              <a:rPr lang="en-US" dirty="0">
                <a:latin typeface="+mn-lt"/>
                <a:ea typeface="+mn-ea"/>
                <a:cs typeface="+mn-cs"/>
              </a:rPr>
              <a:t>conducted a year after a social media campaign during Melanoma and Skin Cancer Awareness Month might find that reported sun burns reduced by 8% during the period the</a:t>
            </a:r>
            <a:r>
              <a:rPr lang="en-US" baseline="0" dirty="0">
                <a:latin typeface="+mn-lt"/>
                <a:ea typeface="+mn-ea"/>
                <a:cs typeface="+mn-cs"/>
              </a:rPr>
              <a:t> campaign ran</a:t>
            </a:r>
            <a:r>
              <a:rPr lang="en-US" dirty="0">
                <a:latin typeface="+mn-lt"/>
                <a:ea typeface="+mn-ea"/>
                <a:cs typeface="+mn-cs"/>
              </a:rPr>
              <a:t>. </a:t>
            </a:r>
            <a:r>
              <a:rPr lang="en-US" sz="1200" b="1" kern="1200" dirty="0">
                <a:solidFill>
                  <a:schemeClr val="tx1"/>
                </a:solidFill>
                <a:effectLst/>
                <a:latin typeface="+mn-lt"/>
                <a:ea typeface="+mn-ea"/>
                <a:cs typeface="+mn-cs"/>
              </a:rPr>
              <a:t> </a:t>
            </a:r>
            <a:endParaRPr lang="en-US" dirty="0">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129</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pause here for a brief</a:t>
            </a:r>
            <a:r>
              <a:rPr lang="en-US" b="0" baseline="0" dirty="0"/>
              <a:t> knowledge check question before continuing with the remainder of the lesson.</a:t>
            </a: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130</a:t>
            </a:fld>
            <a:endParaRPr lang="en-US"/>
          </a:p>
        </p:txBody>
      </p:sp>
    </p:spTree>
    <p:extLst>
      <p:ext uri="{BB962C8B-B14F-4D97-AF65-F5344CB8AC3E}">
        <p14:creationId xmlns:p14="http://schemas.microsoft.com/office/powerpoint/2010/main" val="4121948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a:t>According to the National Cancer Institute’s Health Communication Program Cycle, we can see that tracking </a:t>
            </a:r>
            <a:r>
              <a:rPr lang="en-US" dirty="0"/>
              <a:t>and</a:t>
            </a:r>
            <a:r>
              <a:rPr lang="en-US" baseline="0" dirty="0"/>
              <a:t> evaluating your campaign is helpful to not only assess how effective your campaign was, but also to inform ways the campaign can be improved in the future. For the purposes of your media plan, planning and tracking process evaluation at a minimum is key.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BD25E3-9971-4B4B-97A6-D9B48EFB80D9}" type="slidenum">
              <a:rPr lang="en-US" smtClean="0"/>
              <a:pPr/>
              <a:t>14</a:t>
            </a:fld>
            <a:endParaRPr lang="en-US"/>
          </a:p>
        </p:txBody>
      </p:sp>
    </p:spTree>
    <p:extLst>
      <p:ext uri="{BB962C8B-B14F-4D97-AF65-F5344CB8AC3E}">
        <p14:creationId xmlns:p14="http://schemas.microsoft.com/office/powerpoint/2010/main" val="234428714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131</a:t>
            </a:fld>
            <a:endParaRPr lang="en-US"/>
          </a:p>
        </p:txBody>
      </p:sp>
    </p:spTree>
    <p:extLst>
      <p:ext uri="{BB962C8B-B14F-4D97-AF65-F5344CB8AC3E}">
        <p14:creationId xmlns:p14="http://schemas.microsoft.com/office/powerpoint/2010/main" val="8703244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evaluation can be used to measure the impact of a communication campaign. The following case study is inspired by the Communication Campaign conducted by the New Orleans Department of Health after the passing of the New Orleans Smoke-Free Ordinance.</a:t>
            </a:r>
          </a:p>
          <a:p>
            <a:endParaRPr lang="en-US" dirty="0"/>
          </a:p>
          <a:p>
            <a:r>
              <a:rPr lang="en-US" dirty="0"/>
              <a:t>We would</a:t>
            </a:r>
            <a:r>
              <a:rPr lang="en-US" baseline="0" dirty="0"/>
              <a:t> like to thank Mary Martin Fein with the Louisiana Public Health Institute and Mara O’Brien Hahn with the New Orleans Health Department for their contributions to this case study. </a:t>
            </a:r>
            <a:endParaRPr lang="en-US" dirty="0"/>
          </a:p>
          <a:p>
            <a:pPr defTabSz="933237">
              <a:defRPr/>
            </a:pP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28520364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January 2015, the New Orleans City Council unanimously passed a comprehensive smoke-free ordinance. This law places additional restrictions on the already existing Louisiana Smokefree Air Act, expanding smoking and vaping restrictions in many locations across the city. It went into effect on April 22, 2015. </a:t>
            </a:r>
          </a:p>
          <a:p>
            <a:r>
              <a:rPr lang="en-US" dirty="0"/>
              <a:t> </a:t>
            </a:r>
          </a:p>
          <a:p>
            <a:r>
              <a:rPr lang="en-US" dirty="0"/>
              <a:t>After the ordinance was passed, the New Orleans Health Department developed and conducted a communication campaign to educate the target audience, which was New Orleans residents and affected business owners. This education campaign was launched on April 22</a:t>
            </a:r>
            <a:r>
              <a:rPr lang="en-US" baseline="30000" dirty="0"/>
              <a:t>nd</a:t>
            </a:r>
            <a:r>
              <a:rPr lang="en-US" dirty="0"/>
              <a:t> and continued for three months.  During this time, the ordinance was not enforced, but rather education was provided to the public and business</a:t>
            </a:r>
            <a:r>
              <a:rPr lang="en-US" baseline="0" dirty="0"/>
              <a:t> owners</a:t>
            </a:r>
            <a:r>
              <a:rPr lang="en-US" dirty="0"/>
              <a:t> found violating the ordinance. </a:t>
            </a:r>
          </a:p>
          <a:p>
            <a:r>
              <a:rPr lang="en-US" dirty="0"/>
              <a:t> </a:t>
            </a:r>
            <a:endParaRPr lang="en-US" b="1" dirty="0"/>
          </a:p>
          <a:p>
            <a:r>
              <a:rPr lang="en-US" b="1" dirty="0"/>
              <a:t>Reference(s):</a:t>
            </a:r>
          </a:p>
          <a:p>
            <a:r>
              <a:rPr lang="en-US" dirty="0"/>
              <a:t>Fein, M. M. and </a:t>
            </a:r>
            <a:r>
              <a:rPr lang="en-US" dirty="0" err="1"/>
              <a:t>Schachter</a:t>
            </a:r>
            <a:r>
              <a:rPr lang="en-US" dirty="0"/>
              <a:t>, J. (2015, October 22). After six months, 78 percent of New Orleans voters approve of smoke-free law. Retrieved from </a:t>
            </a:r>
            <a:r>
              <a:rPr lang="en-US" u="sng" dirty="0">
                <a:hlinkClick r:id="rId3"/>
              </a:rPr>
              <a:t>https://smokefreenola.org/2015/10/22/after-six-months-78-percent-of-new-orleans-voters-approve-of-smoke-free-law/</a:t>
            </a:r>
            <a:endParaRPr lang="en-US" u="sng" dirty="0"/>
          </a:p>
          <a:p>
            <a:endParaRPr lang="en-US" u="sng" dirty="0"/>
          </a:p>
          <a:p>
            <a:pPr defTabSz="933237">
              <a:defRPr/>
            </a:pPr>
            <a:r>
              <a:rPr lang="en-US" dirty="0"/>
              <a:t>Smoke-Free Ordinance. (2016). </a:t>
            </a:r>
            <a:r>
              <a:rPr lang="en-US" i="1" dirty="0"/>
              <a:t>New Orleans Health Department</a:t>
            </a:r>
            <a:r>
              <a:rPr lang="en-US" dirty="0"/>
              <a:t>. Retrieved from </a:t>
            </a:r>
            <a:r>
              <a:rPr lang="en-US" u="sng" dirty="0">
                <a:hlinkClick r:id="rId4"/>
              </a:rPr>
              <a:t>http://www.nola.gov/smokefree/</a:t>
            </a:r>
            <a:endParaRPr lang="en-US" dirty="0"/>
          </a:p>
          <a:p>
            <a:endParaRPr lang="en-US" dirty="0"/>
          </a:p>
          <a:p>
            <a:r>
              <a:rPr lang="en-US" dirty="0"/>
              <a:t>Smoke-Free New Orleans. (2016). </a:t>
            </a:r>
            <a:r>
              <a:rPr lang="en-US" i="1" dirty="0"/>
              <a:t>Healthier for All</a:t>
            </a:r>
            <a:r>
              <a:rPr lang="en-US" dirty="0"/>
              <a:t>. Retrieved from </a:t>
            </a:r>
            <a:r>
              <a:rPr lang="en-US" u="sng" dirty="0">
                <a:hlinkClick r:id="rId5"/>
              </a:rPr>
              <a:t>http://www.healthierairforall.org/successes/detail/smoke-free-new-orleans</a:t>
            </a:r>
            <a:r>
              <a:rPr lang="en-US" dirty="0"/>
              <a:t> </a:t>
            </a:r>
          </a:p>
          <a:p>
            <a:pPr defTabSz="933237">
              <a:defRPr/>
            </a:pP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4462965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0" dirty="0"/>
              <a:t>Here</a:t>
            </a:r>
            <a:r>
              <a:rPr lang="en-US" b="0" baseline="0" dirty="0"/>
              <a:t> is the campaign roadmap (or logic model) that shows inputs, activities, outputs and outcomes. Remember a communication campaign is typically not conducted in isolation. Together with policy enforcement and other multilevel programs and strategies, these activities aim to reduce tobacco related morbidity and mortality and improve overall quality of life. </a:t>
            </a: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2374730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methods of evaluation used to assess the impact of the campaign. </a:t>
            </a:r>
            <a:endParaRPr lang="en-US" sz="1800" dirty="0"/>
          </a:p>
          <a:p>
            <a:r>
              <a:rPr lang="en-US" dirty="0"/>
              <a:t> </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process evaluation was conducted to assess if the communication campaign was implemented as planned. The process evaluation measured:</a:t>
            </a:r>
          </a:p>
          <a:p>
            <a:pPr marL="171450" indent="-171450">
              <a:buFont typeface="Arial" panose="020B0604020202020204" pitchFamily="34" charset="0"/>
              <a:buChar char="•"/>
            </a:pPr>
            <a:r>
              <a:rPr lang="en-US" dirty="0"/>
              <a:t>Number of website hits</a:t>
            </a:r>
            <a:endParaRPr lang="en-US" sz="1800" dirty="0"/>
          </a:p>
          <a:p>
            <a:pPr marL="174982" indent="-174982">
              <a:buFont typeface="Arial" panose="020B0604020202020204" pitchFamily="34" charset="0"/>
              <a:buChar char="•"/>
            </a:pPr>
            <a:r>
              <a:rPr lang="en-US" dirty="0"/>
              <a:t>Number of business toolkits distributed</a:t>
            </a:r>
            <a:endParaRPr lang="en-US" sz="1800" dirty="0"/>
          </a:p>
          <a:p>
            <a:pPr marL="174982" indent="-174982">
              <a:buFont typeface="Arial" panose="020B0604020202020204" pitchFamily="34" charset="0"/>
              <a:buChar char="•"/>
            </a:pPr>
            <a:r>
              <a:rPr lang="en-US" dirty="0"/>
              <a:t>Number of public information sessions hosted</a:t>
            </a:r>
            <a:endParaRPr lang="en-US" sz="1800" dirty="0"/>
          </a:p>
          <a:p>
            <a:r>
              <a:rPr lang="en-US" dirty="0"/>
              <a:t> </a:t>
            </a:r>
            <a:endParaRPr lang="en-US" sz="1800" dirty="0"/>
          </a:p>
          <a:p>
            <a:r>
              <a:rPr lang="en-US" dirty="0"/>
              <a:t>The campaign either met or exceeded their goals originally set forth in the outputs portion of their campaign roadmap. </a:t>
            </a:r>
            <a:endParaRPr lang="en-US" sz="1800" dirty="0"/>
          </a:p>
          <a:p>
            <a:pPr defTabSz="933237">
              <a:defRPr/>
            </a:pPr>
            <a:endParaRPr lang="en-US" u="sng" dirty="0"/>
          </a:p>
          <a:p>
            <a:pPr defTabSz="933237">
              <a:defRPr/>
            </a:pPr>
            <a:r>
              <a:rPr lang="en-US" dirty="0"/>
              <a:t>Images from:</a:t>
            </a:r>
          </a:p>
          <a:p>
            <a:pPr defTabSz="933237">
              <a:defRPr/>
            </a:pPr>
            <a:r>
              <a:rPr lang="en-US" u="sng" dirty="0">
                <a:hlinkClick r:id="rId3"/>
              </a:rPr>
              <a:t>http://www.nola.gov/smokefree/</a:t>
            </a:r>
            <a:endParaRPr lang="en-US" dirty="0"/>
          </a:p>
          <a:p>
            <a:pPr defTabSz="933237">
              <a:defRPr/>
            </a:pPr>
            <a:endParaRPr lang="en-US" b="0" baseline="0" dirty="0"/>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27783427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evaluate if </a:t>
            </a:r>
            <a:r>
              <a:rPr lang="en-US" b="1" dirty="0"/>
              <a:t>the short-term impact of their campaign was achieved</a:t>
            </a:r>
            <a:r>
              <a:rPr lang="en-US" dirty="0"/>
              <a:t>, the city’s partners in the smoke-free ordinance efforts, the Louisiana Campaign for Tobacco-Free Living (TFL) and the </a:t>
            </a:r>
            <a:r>
              <a:rPr lang="en-US" dirty="0" err="1"/>
              <a:t>SmokeFree</a:t>
            </a:r>
            <a:r>
              <a:rPr lang="en-US" dirty="0"/>
              <a:t> NOLA Coalition, worked with Public Opinion Strategies, an opinion research firm, to conduct a citywide survey among 500 registered New Orleans voters. The survey was conducted by cell phone and landline, using Public Opinion Strategies staff to conduct the interviews. Some examples of questions that were asked on the survey include:</a:t>
            </a:r>
          </a:p>
          <a:p>
            <a:pPr marL="174982" indent="-174982">
              <a:buFont typeface="Arial" panose="020B0604020202020204" pitchFamily="34" charset="0"/>
              <a:buChar char="•"/>
            </a:pPr>
            <a:r>
              <a:rPr lang="en-US" dirty="0"/>
              <a:t>Would you say you favor or oppose the law? Do you strongly or somewhat favor or oppose the law?</a:t>
            </a:r>
          </a:p>
          <a:p>
            <a:pPr marL="174982" indent="-174982">
              <a:buFont typeface="Arial" panose="020B0604020202020204" pitchFamily="34" charset="0"/>
              <a:buChar char="•"/>
            </a:pPr>
            <a:r>
              <a:rPr lang="en-US" dirty="0"/>
              <a:t>Would you say that you are personally more supportive of the law than you were before it went into effect or less supportive of the law?</a:t>
            </a:r>
          </a:p>
          <a:p>
            <a:pPr marL="174982" indent="-174982">
              <a:buFont typeface="Arial" panose="020B0604020202020204" pitchFamily="34" charset="0"/>
              <a:buChar char="•"/>
            </a:pPr>
            <a:r>
              <a:rPr lang="en-US" dirty="0"/>
              <a:t>In general, do you feel that exposure to second-hand smoke is a serious health hazard, moderate health hazard, minor health hazard, or not a health hazard at all? And,</a:t>
            </a:r>
          </a:p>
          <a:p>
            <a:pPr marL="174982" indent="-174982">
              <a:buFont typeface="Arial" panose="020B0604020202020204" pitchFamily="34" charset="0"/>
              <a:buChar char="•"/>
            </a:pPr>
            <a:r>
              <a:rPr lang="en-US" dirty="0"/>
              <a:t>How important is it to you to have a smoke-free environment inside all workplaces, including restaurants, bars and casinos?</a:t>
            </a:r>
          </a:p>
          <a:p>
            <a:r>
              <a:rPr lang="en-US" dirty="0"/>
              <a:t> </a:t>
            </a:r>
          </a:p>
          <a:p>
            <a:r>
              <a:rPr lang="en-US" dirty="0"/>
              <a:t>Findings from the survey were compared to baseline data and found that support for the law increased from 66 percent to 78 percent. Eighty-nine percent agreed that smoke-free bars and casinos, “are healthier for customers and employees,” and 85 percent stated that, “it has been really nice to go out and enjoy bars and casinos without breathing cigarette smoke or smelling like cigarette smoke.” In addition, 88 percent felt that secondhand smoke exposure is a health hazard and 80 percent believe the rights of employees and customers to breathe clean air in casinos, restaurants and bars is more important than the right of smokers to smoke.</a:t>
            </a:r>
          </a:p>
          <a:p>
            <a:r>
              <a:rPr lang="en-US" dirty="0"/>
              <a:t> </a:t>
            </a:r>
          </a:p>
          <a:p>
            <a:r>
              <a:rPr lang="en-US" dirty="0"/>
              <a:t>These findings confirm the short-term outcomes of increases of knowledge, attitudes and beliefs of the campaign were met. </a:t>
            </a:r>
          </a:p>
          <a:p>
            <a:endParaRPr lang="en-US" u="sng" dirty="0"/>
          </a:p>
          <a:p>
            <a:pPr defTabSz="933237">
              <a:defRPr/>
            </a:pPr>
            <a:endParaRPr lang="en-US" dirty="0">
              <a:latin typeface="Arial" panose="020B0604020202020204" pitchFamily="34" charset="0"/>
              <a:cs typeface="Arial" panose="020B0604020202020204" pitchFamily="34" charset="0"/>
            </a:endParaRPr>
          </a:p>
          <a:p>
            <a:pPr defTabSz="933237">
              <a:defRPr/>
            </a:pPr>
            <a:endParaRPr lang="en-US" b="0"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26526161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measuring the intermediate outcomes of the campaign. </a:t>
            </a:r>
            <a:br>
              <a:rPr lang="en-US" dirty="0"/>
            </a:br>
            <a:br>
              <a:rPr lang="en-US" dirty="0"/>
            </a:br>
            <a:r>
              <a:rPr lang="en-US" dirty="0"/>
              <a:t>To do this, the Louisiana Campaign for Tobacco-Free Living and the </a:t>
            </a:r>
            <a:r>
              <a:rPr lang="en-US" dirty="0" err="1"/>
              <a:t>SmokeFree</a:t>
            </a:r>
            <a:r>
              <a:rPr lang="en-US" dirty="0"/>
              <a:t> NOLA Coalition partnered with the Roswell Park Cancer Institute in Buffalo, New York, to conduct a study on the air quality of 13 bars and 1 casino, before the ordinance went into effect and after the campaign. The Louisiana Campaign for Tobacco-Free Living and the </a:t>
            </a:r>
            <a:r>
              <a:rPr lang="en-US" dirty="0" err="1"/>
              <a:t>SmokeFree</a:t>
            </a:r>
            <a:r>
              <a:rPr lang="en-US" dirty="0"/>
              <a:t> NOLA Coalition provided this data to the New</a:t>
            </a:r>
            <a:r>
              <a:rPr lang="en-US" baseline="0" dirty="0"/>
              <a:t> Orleans Health Department</a:t>
            </a:r>
            <a:r>
              <a:rPr lang="en-US" dirty="0"/>
              <a:t> and the public. The study found that compared to baseline data, the level of fine particle air pollution fell by 96 percent in spaces that previously allowed smoking. Moreover, there was a 99 percent reduction in fine particle air pollution in the casino. </a:t>
            </a:r>
          </a:p>
          <a:p>
            <a:endParaRPr lang="en-US" dirty="0"/>
          </a:p>
          <a:p>
            <a:r>
              <a:rPr lang="en-US" dirty="0"/>
              <a:t>In addition, during the first year of implementation, the New Orleans Health Department received complaints regarding 25 businesses during the education period and 24 businesses during the enforcement period about smoking in venues where it is prohibited. The city responded by sending 52 certified letters and conducting on-site visits at 7 businesses.</a:t>
            </a:r>
          </a:p>
          <a:p>
            <a:endParaRPr lang="en-US" dirty="0"/>
          </a:p>
          <a:p>
            <a:r>
              <a:rPr lang="en-US" dirty="0"/>
              <a:t>These findings confirm that the intermediate outcomes, which focused on behavior, were met.</a:t>
            </a:r>
          </a:p>
          <a:p>
            <a:r>
              <a:rPr lang="en-US" dirty="0"/>
              <a:t> </a:t>
            </a:r>
          </a:p>
          <a:p>
            <a:pPr defTabSz="93323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127068783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long-term outcomes of the campaign are to:</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Reduce tobacco-related morbidity from health conditions such as heart-disease, stroke, COPD and cancer by 10% by 2030, and</a:t>
            </a:r>
          </a:p>
          <a:p>
            <a:pPr marL="174982" indent="-174982">
              <a:buFont typeface="Arial" panose="020B0604020202020204" pitchFamily="34" charset="0"/>
              <a:buChar char="•"/>
            </a:pPr>
            <a:r>
              <a:rPr lang="en-US" dirty="0"/>
              <a:t>Reduce tobacco-related mortality by 10% by 2030</a:t>
            </a:r>
          </a:p>
          <a:p>
            <a:endParaRPr lang="en-US" dirty="0"/>
          </a:p>
          <a:p>
            <a:r>
              <a:rPr lang="en-US" dirty="0"/>
              <a:t>The campaign will measure the long-term outcomes through sources such as BRFSS and the state cancer registry.   </a:t>
            </a:r>
          </a:p>
          <a:p>
            <a:r>
              <a:rPr lang="en-US" dirty="0"/>
              <a:t> </a:t>
            </a:r>
          </a:p>
          <a:p>
            <a:r>
              <a:rPr lang="en-US" dirty="0"/>
              <a:t>Finally, the overall impact of the campaign is increased quality and duration of life for all New Orleans residents, which as previously discussed in the lesson, is more difficult for a communication campaign to measure. </a:t>
            </a:r>
          </a:p>
          <a:p>
            <a:endParaRPr lang="en-US" dirty="0"/>
          </a:p>
          <a:p>
            <a:pPr lvl="0"/>
            <a:endParaRPr lang="en-US" dirty="0"/>
          </a:p>
          <a:p>
            <a:endParaRPr lang="en-US" dirty="0"/>
          </a:p>
          <a:p>
            <a:pPr defTabSz="933237">
              <a:defRPr/>
            </a:pPr>
            <a:endParaRPr lang="en-US" b="0"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417091575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Her</a:t>
            </a:r>
            <a:r>
              <a:rPr lang="en-US" baseline="0" dirty="0">
                <a:solidFill>
                  <a:schemeClr val="tx1"/>
                </a:solidFill>
                <a:latin typeface="+mn-lt"/>
              </a:rPr>
              <a:t>e are some further readings and resources you can access on the topic of </a:t>
            </a:r>
            <a:r>
              <a:rPr lang="en-US" sz="1200" dirty="0">
                <a:solidFill>
                  <a:srgbClr val="004065"/>
                </a:solidFill>
                <a:latin typeface="Century Gothic" panose="020B0502020202020204" pitchFamily="34" charset="0"/>
              </a:rPr>
              <a:t>Planning for Evaluation.</a:t>
            </a:r>
            <a:r>
              <a:rPr lang="en-US" b="1" baseline="0" dirty="0">
                <a:solidFill>
                  <a:schemeClr val="tx1"/>
                </a:solidFill>
                <a:latin typeface="+mn-lt"/>
              </a:rPr>
              <a:t> </a:t>
            </a:r>
            <a:r>
              <a:rPr lang="en-US" sz="1200" b="0" i="0" kern="1200" dirty="0">
                <a:solidFill>
                  <a:schemeClr val="tx1"/>
                </a:solidFill>
                <a:effectLst/>
                <a:latin typeface="+mn-lt"/>
                <a:ea typeface="+mn-ea"/>
                <a:cs typeface="+mn-cs"/>
              </a:rPr>
              <a:t>These and other resources are included in the Guide to Making Communication</a:t>
            </a:r>
            <a:r>
              <a:rPr lang="en-US" sz="1200" b="0" i="0" kern="1200" baseline="0" dirty="0">
                <a:solidFill>
                  <a:schemeClr val="tx1"/>
                </a:solidFill>
                <a:effectLst/>
                <a:latin typeface="+mn-lt"/>
                <a:ea typeface="+mn-ea"/>
                <a:cs typeface="+mn-cs"/>
              </a:rPr>
              <a:t> Campaigns Evidence-Based found </a:t>
            </a:r>
            <a:r>
              <a:rPr lang="en-US" sz="1200" b="0" i="0" kern="1200" dirty="0">
                <a:solidFill>
                  <a:schemeClr val="tx1"/>
                </a:solidFill>
                <a:effectLst/>
                <a:latin typeface="+mn-lt"/>
                <a:ea typeface="+mn-ea"/>
                <a:cs typeface="+mn-cs"/>
              </a:rPr>
              <a:t>in the learning management system.</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139</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In this lesson, you learned to: </a:t>
            </a:r>
          </a:p>
          <a:p>
            <a:pPr marL="0" lvl="0" indent="0">
              <a:buNone/>
            </a:pPr>
            <a:endParaRPr lang="en-US" sz="120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Explain the importance of evaluation in communication campaigns,</a:t>
            </a:r>
          </a:p>
          <a:p>
            <a:pPr marL="0" lvl="0" indent="0">
              <a:buNone/>
            </a:pPr>
            <a:endParaRPr lang="en-US" sz="1200" baseline="0" dirty="0">
              <a:solidFill>
                <a:srgbClr val="004065"/>
              </a:solidFill>
              <a:latin typeface="Century Gothic" panose="020B0502020202020204" pitchFamily="34" charset="0"/>
            </a:endParaRPr>
          </a:p>
          <a:p>
            <a:pPr marL="0" lvl="0" indent="0">
              <a:buNone/>
            </a:pPr>
            <a:r>
              <a:rPr lang="en-US" sz="1200" baseline="0" dirty="0">
                <a:solidFill>
                  <a:srgbClr val="004065"/>
                </a:solidFill>
                <a:latin typeface="Century Gothic" panose="020B0502020202020204" pitchFamily="34" charset="0"/>
              </a:rPr>
              <a:t>I</a:t>
            </a:r>
            <a:r>
              <a:rPr lang="en-US" sz="1200" dirty="0">
                <a:solidFill>
                  <a:srgbClr val="004065"/>
                </a:solidFill>
                <a:latin typeface="Century Gothic" panose="020B0502020202020204" pitchFamily="34" charset="0"/>
              </a:rPr>
              <a:t>dentify metrics for campaign objectives,</a:t>
            </a:r>
            <a:r>
              <a:rPr lang="en-US" sz="1200" baseline="0" dirty="0">
                <a:solidFill>
                  <a:srgbClr val="004065"/>
                </a:solidFill>
                <a:latin typeface="Century Gothic" panose="020B0502020202020204" pitchFamily="34" charset="0"/>
              </a:rPr>
              <a:t> and </a:t>
            </a:r>
          </a:p>
          <a:p>
            <a:pPr marL="0" lvl="0" indent="0">
              <a:buNone/>
            </a:pPr>
            <a:endParaRPr lang="en-US" sz="1200" baseline="0" dirty="0">
              <a:solidFill>
                <a:srgbClr val="004065"/>
              </a:solidFill>
              <a:latin typeface="Century Gothic" panose="020B0502020202020204" pitchFamily="34" charset="0"/>
            </a:endParaRPr>
          </a:p>
          <a:p>
            <a:pPr marL="0" lvl="0" indent="0">
              <a:buNone/>
            </a:pPr>
            <a:r>
              <a:rPr lang="en-US" sz="1200" baseline="0" dirty="0">
                <a:solidFill>
                  <a:srgbClr val="004065"/>
                </a:solidFill>
                <a:latin typeface="Century Gothic" panose="020B0502020202020204" pitchFamily="34" charset="0"/>
              </a:rPr>
              <a:t>S</a:t>
            </a:r>
            <a:r>
              <a:rPr lang="en-US" sz="1200" dirty="0">
                <a:solidFill>
                  <a:srgbClr val="004065"/>
                </a:solidFill>
                <a:latin typeface="Century Gothic" panose="020B0502020202020204" pitchFamily="34" charset="0"/>
              </a:rPr>
              <a:t>elect appropriate methods of evaluation for a communication campaign.</a:t>
            </a:r>
          </a:p>
        </p:txBody>
      </p:sp>
      <p:sp>
        <p:nvSpPr>
          <p:cNvPr id="4" name="Slide Number Placeholder 3"/>
          <p:cNvSpPr>
            <a:spLocks noGrp="1"/>
          </p:cNvSpPr>
          <p:nvPr>
            <p:ph type="sldNum" sz="quarter" idx="10"/>
          </p:nvPr>
        </p:nvSpPr>
        <p:spPr/>
        <p:txBody>
          <a:bodyPr/>
          <a:lstStyle/>
          <a:p>
            <a:fld id="{28A18788-1922-4F6B-B003-50EA3DC92177}" type="slidenum">
              <a:rPr lang="en-US" smtClean="0"/>
              <a:t>140</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a:t>According to the CDC, process evaluation assesses program operations, namely the who, what, when and how many of program activities and program outputs were met. </a:t>
            </a:r>
          </a:p>
          <a:p>
            <a:pPr defTabSz="897301">
              <a:defRPr/>
            </a:pPr>
            <a:endParaRPr lang="en-US" baseline="0" dirty="0"/>
          </a:p>
          <a:p>
            <a:pPr defTabSz="897301">
              <a:defRPr/>
            </a:pPr>
            <a:r>
              <a:rPr lang="en-US" baseline="0" dirty="0"/>
              <a:t>For example, when evaluating paid media, you can look at measures of audience or exposure, such as Gross or Target Rating Points. Gross Rating Points, or more commonly known as impressions, is a measure of reach, calculated as the number of people you reach times frequency, the number of times people have been exposed to the media. Target Rating Points takes the number of impressions and multiplies that by the percentage of those viewers who actually represent your target audience. For example, if you ran a radio spot on Pap smears, your target audience would be women of a certain age. If you want to calculate how effective the campaign was in reaching women in your target age range, you would look at TRP. But, you may have also reached men, who happened to be listening to the radio. Those numbers will be captured as GRP. </a:t>
            </a:r>
          </a:p>
          <a:p>
            <a:pPr defTabSz="897301">
              <a:defRPr/>
            </a:pPr>
            <a:endParaRPr lang="en-US" baseline="0" dirty="0"/>
          </a:p>
          <a:p>
            <a:pPr defTabSz="897301">
              <a:defRPr/>
            </a:pPr>
            <a:r>
              <a:rPr lang="en-US" baseline="0" dirty="0"/>
              <a:t>When looking at evaluating earned media, you might track the number of letters to the editor or blog entries published, number of radio and TV interviews you and your organization members conducted, and also look at circulation numbers for reach, or impressions. When looking at social or shared media, you might track the number of times your social media posts were shared by others, the number of times someone clicked on your posts, and the number of people who are following your account. </a:t>
            </a:r>
          </a:p>
          <a:p>
            <a:pPr defTabSz="897301">
              <a:defRPr/>
            </a:pPr>
            <a:endParaRPr lang="en-US" baseline="0" dirty="0"/>
          </a:p>
          <a:p>
            <a:pPr defTabSz="897301">
              <a:defRPr/>
            </a:pPr>
            <a:r>
              <a:rPr lang="en-US" baseline="0" dirty="0"/>
              <a:t>By tracking and analyzing these data, you can adjust your campaign in the future. For example, if you find that you are not reaching the right people by using one media channel, you may regroup and explore other channels that would be more effective. </a:t>
            </a:r>
          </a:p>
          <a:p>
            <a:pPr defTabSz="897301">
              <a:defRPr/>
            </a:pPr>
            <a:endParaRPr lang="en-US" baseline="0" dirty="0"/>
          </a:p>
          <a:p>
            <a:r>
              <a:rPr lang="en-US" sz="1200" kern="1200" dirty="0">
                <a:solidFill>
                  <a:schemeClr val="tx1"/>
                </a:solidFill>
                <a:effectLst/>
                <a:latin typeface="+mn-lt"/>
                <a:ea typeface="+mn-ea"/>
                <a:cs typeface="+mn-cs"/>
              </a:rPr>
              <a:t>In addition to process outputs, measuring outcomes, satisfaction</a:t>
            </a:r>
            <a:r>
              <a:rPr lang="en-US" sz="1200" kern="1200" baseline="0" dirty="0">
                <a:solidFill>
                  <a:schemeClr val="tx1"/>
                </a:solidFill>
                <a:effectLst/>
                <a:latin typeface="+mn-lt"/>
                <a:ea typeface="+mn-ea"/>
                <a:cs typeface="+mn-cs"/>
              </a:rPr>
              <a:t> and impact is important and will be discussed in depth in Lesson 4 of this training.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BD25E3-9971-4B4B-97A6-D9B48EFB80D9}" type="slidenum">
              <a:rPr lang="en-US" smtClean="0"/>
              <a:pPr/>
              <a:t>15</a:t>
            </a:fld>
            <a:endParaRPr lang="en-US"/>
          </a:p>
        </p:txBody>
      </p:sp>
    </p:spTree>
    <p:extLst>
      <p:ext uri="{BB962C8B-B14F-4D97-AF65-F5344CB8AC3E}">
        <p14:creationId xmlns:p14="http://schemas.microsoft.com/office/powerpoint/2010/main" val="27282573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concludes the lesson</a:t>
            </a:r>
            <a:r>
              <a:rPr lang="en-US"/>
              <a:t>.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141</a:t>
            </a:fld>
            <a:endParaRPr lang="en-US"/>
          </a:p>
        </p:txBody>
      </p:sp>
    </p:spTree>
    <p:extLst>
      <p:ext uri="{BB962C8B-B14F-4D97-AF65-F5344CB8AC3E}">
        <p14:creationId xmlns:p14="http://schemas.microsoft.com/office/powerpoint/2010/main" val="1209447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lesson 5: </a:t>
            </a:r>
            <a:r>
              <a:rPr lang="en-US" sz="1200" dirty="0">
                <a:solidFill>
                  <a:srgbClr val="004065"/>
                </a:solidFill>
                <a:latin typeface="Century Gothic" panose="020B0502020202020204" pitchFamily="34" charset="0"/>
              </a:rPr>
              <a:t>Communication Campaign Implementation.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142</a:t>
            </a:fld>
            <a:endParaRPr lang="en-US"/>
          </a:p>
        </p:txBody>
      </p:sp>
    </p:spTree>
    <p:extLst>
      <p:ext uri="{BB962C8B-B14F-4D97-AF65-F5344CB8AC3E}">
        <p14:creationId xmlns:p14="http://schemas.microsoft.com/office/powerpoint/2010/main" val="266188100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dirty="0"/>
              <a:t>We would like to acknowledge the Centers for Disease Control and Prevention for supporting this work. We would also like to thank Dr. Monique Turner, Associate Professor,</a:t>
            </a:r>
            <a:r>
              <a:rPr lang="en-US" baseline="0" dirty="0"/>
              <a:t> and Jerry Franz, Adjunct Instructor, </a:t>
            </a:r>
            <a:r>
              <a:rPr lang="en-US" dirty="0"/>
              <a:t>at the Department of Prevention and Community Health at the Milken Institute School of Public Health of the George Washington University</a:t>
            </a:r>
            <a:r>
              <a:rPr lang="en-US" baseline="0" dirty="0"/>
              <a:t> </a:t>
            </a:r>
            <a:r>
              <a:rPr lang="en-US" dirty="0"/>
              <a:t>for their contributions to content development and review. </a:t>
            </a:r>
            <a:r>
              <a:rPr lang="en-US" sz="1200" dirty="0">
                <a:solidFill>
                  <a:srgbClr val="004065"/>
                </a:solidFill>
                <a:latin typeface="Century Gothic" panose="020B0502020202020204" pitchFamily="34" charset="0"/>
              </a:rPr>
              <a:t>We would also like to thank Julia </a:t>
            </a:r>
            <a:r>
              <a:rPr lang="en-US" sz="1200" dirty="0" err="1">
                <a:solidFill>
                  <a:srgbClr val="004065"/>
                </a:solidFill>
                <a:latin typeface="Century Gothic" panose="020B0502020202020204" pitchFamily="34" charset="0"/>
              </a:rPr>
              <a:t>Thorsness</a:t>
            </a:r>
            <a:r>
              <a:rPr lang="en-US" sz="1200" dirty="0">
                <a:solidFill>
                  <a:srgbClr val="004065"/>
                </a:solidFill>
                <a:latin typeface="Century Gothic" panose="020B0502020202020204" pitchFamily="34" charset="0"/>
              </a:rPr>
              <a:t>, Program Coordinator, Comprehensive Cancer Control, Alaska Department of Health and Social Services and </a:t>
            </a:r>
            <a:r>
              <a:rPr lang="en-US" sz="1200" dirty="0" err="1">
                <a:solidFill>
                  <a:srgbClr val="004065"/>
                </a:solidFill>
                <a:latin typeface="Century Gothic" panose="020B0502020202020204" pitchFamily="34" charset="0"/>
              </a:rPr>
              <a:t>Keylee</a:t>
            </a:r>
            <a:r>
              <a:rPr lang="en-US" sz="1200" dirty="0">
                <a:solidFill>
                  <a:srgbClr val="004065"/>
                </a:solidFill>
                <a:latin typeface="Century Gothic" panose="020B0502020202020204" pitchFamily="34" charset="0"/>
              </a:rPr>
              <a:t> Wright, MA, Director, Cancer Control Section, Indiana State Department of Health for their thoughtful feedback on the initial draft. </a:t>
            </a:r>
            <a:r>
              <a:rPr lang="en-US" sz="1200" baseline="0" dirty="0">
                <a:solidFill>
                  <a:srgbClr val="004065"/>
                </a:solidFill>
                <a:latin typeface="Century Gothic" panose="020B0502020202020204" pitchFamily="34" charset="0"/>
              </a:rPr>
              <a:t>The competencies in this training are based on content from the National Cancer Institute’s publication “Making Health Communication Programs Work” also known as “The Pink Book” </a:t>
            </a:r>
            <a:r>
              <a:rPr lang="en-US" sz="1200" dirty="0">
                <a:solidFill>
                  <a:srgbClr val="004065"/>
                </a:solidFill>
                <a:latin typeface="Century Gothic" panose="020B0502020202020204" pitchFamily="34" charset="0"/>
              </a:rPr>
              <a:t>and the Seven Areas of Responsibility for Health Education Specialists, 2015. </a:t>
            </a:r>
            <a:r>
              <a:rPr lang="en-US" sz="1200" baseline="0" dirty="0">
                <a:solidFill>
                  <a:srgbClr val="004065"/>
                </a:solidFill>
                <a:latin typeface="Century Gothic" panose="020B0502020202020204" pitchFamily="34" charset="0"/>
              </a:rPr>
              <a:t> </a:t>
            </a:r>
            <a:r>
              <a:rPr lang="en-US" sz="1200" dirty="0">
                <a:solidFill>
                  <a:srgbClr val="004065"/>
                </a:solidFill>
                <a:latin typeface="Century Gothic" panose="020B0502020202020204" pitchFamily="34" charset="0"/>
              </a:rPr>
              <a:t>This training was also influenced by the work of the Cancer Prevention and Control Research Network (CPCRN) and its “Putting Public Health Evidence into Action” training curriculum.</a:t>
            </a:r>
          </a:p>
        </p:txBody>
      </p:sp>
      <p:sp>
        <p:nvSpPr>
          <p:cNvPr id="4" name="Slide Number Placeholder 3"/>
          <p:cNvSpPr>
            <a:spLocks noGrp="1"/>
          </p:cNvSpPr>
          <p:nvPr>
            <p:ph type="sldNum" sz="quarter" idx="10"/>
          </p:nvPr>
        </p:nvSpPr>
        <p:spPr/>
        <p:txBody>
          <a:bodyPr/>
          <a:lstStyle/>
          <a:p>
            <a:fld id="{28A18788-1922-4F6B-B003-50EA3DC92177}" type="slidenum">
              <a:rPr lang="en-US" smtClean="0"/>
              <a:t>143</a:t>
            </a:fld>
            <a:endParaRPr lang="en-US"/>
          </a:p>
        </p:txBody>
      </p:sp>
    </p:spTree>
    <p:extLst>
      <p:ext uri="{BB962C8B-B14F-4D97-AF65-F5344CB8AC3E}">
        <p14:creationId xmlns:p14="http://schemas.microsoft.com/office/powerpoint/2010/main" val="34375612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will address the following competency:</a:t>
            </a:r>
          </a:p>
          <a:p>
            <a:endParaRPr lang="en-US" dirty="0"/>
          </a:p>
          <a:p>
            <a:pPr marL="0" indent="0">
              <a:buNone/>
            </a:pPr>
            <a:r>
              <a:rPr lang="en-US" sz="1200" dirty="0">
                <a:solidFill>
                  <a:srgbClr val="004065"/>
                </a:solidFill>
                <a:latin typeface="Century Gothic" panose="020B0502020202020204" pitchFamily="34" charset="0"/>
              </a:rPr>
              <a:t>Implement health education/promotion plan and</a:t>
            </a:r>
          </a:p>
          <a:p>
            <a:pPr marL="0" indent="0">
              <a:buNone/>
            </a:pPr>
            <a:endParaRPr lang="en-US" sz="1200" dirty="0">
              <a:solidFill>
                <a:srgbClr val="004065"/>
              </a:solidFill>
              <a:latin typeface="Century Gothic" panose="020B0502020202020204" pitchFamily="34" charset="0"/>
            </a:endParaRPr>
          </a:p>
          <a:p>
            <a:pPr marL="0" indent="0">
              <a:buNone/>
            </a:pPr>
            <a:r>
              <a:rPr lang="en-US" sz="1200" dirty="0">
                <a:solidFill>
                  <a:srgbClr val="004065"/>
                </a:solidFill>
                <a:latin typeface="Century Gothic" panose="020B0502020202020204" pitchFamily="34" charset="0"/>
              </a:rPr>
              <a:t>Monitor implementation of health education/promotion</a:t>
            </a:r>
          </a:p>
        </p:txBody>
      </p:sp>
      <p:sp>
        <p:nvSpPr>
          <p:cNvPr id="4" name="Slide Number Placeholder 3"/>
          <p:cNvSpPr>
            <a:spLocks noGrp="1"/>
          </p:cNvSpPr>
          <p:nvPr>
            <p:ph type="sldNum" sz="quarter" idx="10"/>
          </p:nvPr>
        </p:nvSpPr>
        <p:spPr/>
        <p:txBody>
          <a:bodyPr/>
          <a:lstStyle/>
          <a:p>
            <a:fld id="{28A18788-1922-4F6B-B003-50EA3DC92177}" type="slidenum">
              <a:rPr lang="en-US" smtClean="0"/>
              <a:t>144</a:t>
            </a:fld>
            <a:endParaRPr lang="en-US"/>
          </a:p>
        </p:txBody>
      </p:sp>
    </p:spTree>
    <p:extLst>
      <p:ext uri="{BB962C8B-B14F-4D97-AF65-F5344CB8AC3E}">
        <p14:creationId xmlns:p14="http://schemas.microsoft.com/office/powerpoint/2010/main" val="102008031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After completing this lesson, you will be able to:</a:t>
            </a:r>
            <a:r>
              <a:rPr lang="en-US" baseline="0" dirty="0"/>
              <a:t> </a:t>
            </a:r>
            <a:r>
              <a:rPr lang="en-US" sz="1200" dirty="0">
                <a:solidFill>
                  <a:srgbClr val="004065"/>
                </a:solidFill>
                <a:latin typeface="Century Gothic" panose="020B0502020202020204" pitchFamily="34" charset="0"/>
              </a:rPr>
              <a:t>Create a communication campaign implementation plan</a:t>
            </a:r>
            <a:r>
              <a:rPr lang="en-US" sz="1200" baseline="0" dirty="0">
                <a:solidFill>
                  <a:srgbClr val="004065"/>
                </a:solidFill>
                <a:latin typeface="Century Gothic" panose="020B0502020202020204" pitchFamily="34" charset="0"/>
              </a:rPr>
              <a:t> and launch a campaign</a:t>
            </a:r>
            <a:endParaRPr lang="en-US" sz="1200" dirty="0">
              <a:solidFill>
                <a:srgbClr val="004065"/>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145</a:t>
            </a:fld>
            <a:endParaRPr lang="en-US"/>
          </a:p>
        </p:txBody>
      </p:sp>
    </p:spTree>
    <p:extLst>
      <p:ext uri="{BB962C8B-B14F-4D97-AF65-F5344CB8AC3E}">
        <p14:creationId xmlns:p14="http://schemas.microsoft.com/office/powerpoint/2010/main" val="34536642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this point in the process, you have developed a plan to guide your campaign and you have identified the expected outcomes you want to evaluate; now it is time to implement your plan.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implementation phase includes finalizing the “who, what, when and how much” of your communication campaign. We recognize that many organizations may have a dedicated communication staff or media team to handle many aspects of implementation. However, even if you are not responsible for all the details, it’s important to know what is involved so you can properly plan and create a realistic timeline. When planning for implementation, allow time for internal reviews and thoroughly assess your organization and staff capacity throughout the planning process and your campaign. </a:t>
            </a:r>
          </a:p>
        </p:txBody>
      </p:sp>
      <p:sp>
        <p:nvSpPr>
          <p:cNvPr id="4" name="Slide Number Placeholder 3"/>
          <p:cNvSpPr>
            <a:spLocks noGrp="1"/>
          </p:cNvSpPr>
          <p:nvPr>
            <p:ph type="sldNum" sz="quarter" idx="10"/>
          </p:nvPr>
        </p:nvSpPr>
        <p:spPr/>
        <p:txBody>
          <a:bodyPr/>
          <a:lstStyle/>
          <a:p>
            <a:fld id="{28A18788-1922-4F6B-B003-50EA3DC92177}" type="slidenum">
              <a:rPr lang="en-US" smtClean="0"/>
              <a:t>146</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step in implementation planning is to determine what partners will be involved in your campaign. This can include local community organizations, health departments, non-profits, governmental organizations, coalitions or other leaders. Having a list of needs and roles for your campaign will help you identify partners who can provide support throughout the implementation process: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Do you need creative design of concepts and materials?</a:t>
            </a:r>
          </a:p>
          <a:p>
            <a:pPr lvl="0"/>
            <a:r>
              <a:rPr lang="en-US" sz="1200" kern="1200" dirty="0">
                <a:solidFill>
                  <a:schemeClr val="tx1"/>
                </a:solidFill>
                <a:effectLst/>
                <a:latin typeface="+mn-lt"/>
                <a:ea typeface="+mn-ea"/>
                <a:cs typeface="+mn-cs"/>
              </a:rPr>
              <a:t>Who is able to do media placement?</a:t>
            </a:r>
          </a:p>
          <a:p>
            <a:pPr lvl="0"/>
            <a:r>
              <a:rPr lang="en-US" sz="1200" kern="1200" dirty="0">
                <a:solidFill>
                  <a:schemeClr val="tx1"/>
                </a:solidFill>
                <a:effectLst/>
                <a:latin typeface="+mn-lt"/>
                <a:ea typeface="+mn-ea"/>
                <a:cs typeface="+mn-cs"/>
              </a:rPr>
              <a:t>What partners can assist with community mobilization</a:t>
            </a:r>
          </a:p>
          <a:p>
            <a:pPr lvl="0"/>
            <a:r>
              <a:rPr lang="en-US" sz="1200" kern="1200" dirty="0">
                <a:solidFill>
                  <a:schemeClr val="tx1"/>
                </a:solidFill>
                <a:effectLst/>
                <a:latin typeface="+mn-lt"/>
                <a:ea typeface="+mn-ea"/>
                <a:cs typeface="+mn-cs"/>
              </a:rPr>
              <a:t>Who will oversee and implement any training activities?</a:t>
            </a:r>
          </a:p>
          <a:p>
            <a:pPr lvl="0"/>
            <a:r>
              <a:rPr lang="en-US" sz="1200" kern="1200" dirty="0">
                <a:solidFill>
                  <a:schemeClr val="tx1"/>
                </a:solidFill>
                <a:effectLst/>
                <a:latin typeface="+mn-lt"/>
                <a:ea typeface="+mn-ea"/>
                <a:cs typeface="+mn-cs"/>
              </a:rPr>
              <a:t>What organizations can do advocacy?</a:t>
            </a:r>
          </a:p>
          <a:p>
            <a:pPr lvl="0"/>
            <a:r>
              <a:rPr lang="en-US" sz="1200" kern="1200" dirty="0">
                <a:solidFill>
                  <a:schemeClr val="tx1"/>
                </a:solidFill>
                <a:effectLst/>
                <a:latin typeface="+mn-lt"/>
                <a:ea typeface="+mn-ea"/>
                <a:cs typeface="+mn-cs"/>
              </a:rPr>
              <a:t>Who will provide service delivery? and</a:t>
            </a:r>
          </a:p>
          <a:p>
            <a:pPr lvl="0"/>
            <a:r>
              <a:rPr lang="en-US" sz="1200" kern="1200" dirty="0">
                <a:solidFill>
                  <a:schemeClr val="tx1"/>
                </a:solidFill>
                <a:effectLst/>
                <a:latin typeface="+mn-lt"/>
                <a:ea typeface="+mn-ea"/>
                <a:cs typeface="+mn-cs"/>
              </a:rPr>
              <a:t>Who will oversee monitoring and evaluation?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that cultivating relationships and gaining buy-in from collaborators may take months, so start reaching out early during your campaign planning.</a:t>
            </a:r>
          </a:p>
        </p:txBody>
      </p:sp>
      <p:sp>
        <p:nvSpPr>
          <p:cNvPr id="4" name="Slide Number Placeholder 3"/>
          <p:cNvSpPr>
            <a:spLocks noGrp="1"/>
          </p:cNvSpPr>
          <p:nvPr>
            <p:ph type="sldNum" sz="quarter" idx="10"/>
          </p:nvPr>
        </p:nvSpPr>
        <p:spPr/>
        <p:txBody>
          <a:bodyPr/>
          <a:lstStyle/>
          <a:p>
            <a:fld id="{28A18788-1922-4F6B-B003-50EA3DC92177}" type="slidenum">
              <a:rPr lang="en-US" smtClean="0"/>
              <a:t>147</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you have established partnerships and determined partner roles and skills, the next step is to determine what activities need to be implemented. You should have a general sense of what needs to be done based on your campaign roadmap—use that as a guide when outlining what activities need to happen. Account for any intermediate steps as well. For example, if “print materials” is an activity, you may need to include “(1) obtain content approvals (2) submit purchase orders (3) work with print vendor on formatting and file requirements and (4) shipping and receiving” as intermediate steps.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Think about your activities in five phases: </a:t>
            </a:r>
          </a:p>
          <a:p>
            <a:pPr lvl="0"/>
            <a:r>
              <a:rPr lang="en-US" sz="1200" kern="1200" dirty="0">
                <a:solidFill>
                  <a:schemeClr val="tx1"/>
                </a:solidFill>
                <a:effectLst/>
                <a:latin typeface="+mn-lt"/>
                <a:ea typeface="+mn-ea"/>
                <a:cs typeface="+mn-cs"/>
              </a:rPr>
              <a:t>Planning and formative research</a:t>
            </a:r>
          </a:p>
          <a:p>
            <a:pPr lvl="0"/>
            <a:r>
              <a:rPr lang="en-US" sz="1200" kern="1200" dirty="0">
                <a:solidFill>
                  <a:schemeClr val="tx1"/>
                </a:solidFill>
                <a:effectLst/>
                <a:latin typeface="+mn-lt"/>
                <a:ea typeface="+mn-ea"/>
                <a:cs typeface="+mn-cs"/>
              </a:rPr>
              <a:t>Development of messages and materials</a:t>
            </a:r>
          </a:p>
          <a:p>
            <a:pPr lvl="0"/>
            <a:r>
              <a:rPr lang="en-US" sz="1200" kern="1200" dirty="0">
                <a:solidFill>
                  <a:schemeClr val="tx1"/>
                </a:solidFill>
                <a:effectLst/>
                <a:latin typeface="+mn-lt"/>
                <a:ea typeface="+mn-ea"/>
                <a:cs typeface="+mn-cs"/>
              </a:rPr>
              <a:t>Planning for evaluation</a:t>
            </a:r>
          </a:p>
          <a:p>
            <a:pPr lvl="0"/>
            <a:r>
              <a:rPr lang="en-US" sz="1200" kern="1200" dirty="0">
                <a:solidFill>
                  <a:schemeClr val="tx1"/>
                </a:solidFill>
                <a:effectLst/>
                <a:latin typeface="+mn-lt"/>
                <a:ea typeface="+mn-ea"/>
                <a:cs typeface="+mn-cs"/>
              </a:rPr>
              <a:t>Implementation, and</a:t>
            </a:r>
          </a:p>
          <a:p>
            <a:pPr lvl="0"/>
            <a:r>
              <a:rPr lang="en-US" sz="1200" kern="1200" dirty="0">
                <a:solidFill>
                  <a:schemeClr val="tx1"/>
                </a:solidFill>
                <a:effectLst/>
                <a:latin typeface="+mn-lt"/>
                <a:ea typeface="+mn-ea"/>
                <a:cs typeface="+mn-cs"/>
              </a:rPr>
              <a:t>Evaluation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creating your list of activities, make sure you consider sequence of events as well as who will be responsible for each activity based on the list of partners you identified.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sample of common implementation activities for a communication campaign is provided in the </a:t>
            </a:r>
            <a:r>
              <a:rPr lang="en-US" sz="1200" i="1" kern="1200" dirty="0">
                <a:solidFill>
                  <a:schemeClr val="tx1"/>
                </a:solidFill>
                <a:effectLst/>
                <a:latin typeface="+mn-lt"/>
                <a:ea typeface="+mn-ea"/>
                <a:cs typeface="+mn-cs"/>
              </a:rPr>
              <a:t>Guide to Making Communication Campaigns Evidence-Based</a:t>
            </a:r>
            <a:r>
              <a:rPr lang="en-US" sz="1200" kern="1200" dirty="0">
                <a:solidFill>
                  <a:schemeClr val="tx1"/>
                </a:solidFill>
                <a:effectLst/>
                <a:latin typeface="+mn-lt"/>
                <a:ea typeface="+mn-ea"/>
                <a:cs typeface="+mn-cs"/>
              </a:rPr>
              <a:t>. Note that not all of these activities will apply to your campaign; it is meant to be used as a general overview and adapted for your particular circumstances. The more detailed your list of activities, the more realistic your timeline will be when you develop it.</a:t>
            </a:r>
          </a:p>
        </p:txBody>
      </p:sp>
      <p:sp>
        <p:nvSpPr>
          <p:cNvPr id="4" name="Slide Number Placeholder 3"/>
          <p:cNvSpPr>
            <a:spLocks noGrp="1"/>
          </p:cNvSpPr>
          <p:nvPr>
            <p:ph type="sldNum" sz="quarter" idx="10"/>
          </p:nvPr>
        </p:nvSpPr>
        <p:spPr/>
        <p:txBody>
          <a:bodyPr/>
          <a:lstStyle/>
          <a:p>
            <a:fld id="{28A18788-1922-4F6B-B003-50EA3DC92177}" type="slidenum">
              <a:rPr lang="en-US" smtClean="0"/>
              <a:t>148</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creating your timeline, think first in terms of big milestones. It may be useful, for example, to work backwards from your launch date if you are having a media event (more on media events at the end of this lesson), or start from when you’ll first distribute materials for pilot testing as part of a phased rollout. It is also important to remember that your timeline is a living, flexible document. It will need to be reviewed and updated throughout your campaign and can be used to monitor whether or not your implementation is on schedule.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Think about when each activity will be implemented and how each activity is linked. If your efforts are tied to a service, like increasing screening, be sure to consider capacity of service providers in your timeline. Likewise, if your campaign includes provider training as a component, be sure that the activity happens first so capacity is in place before your campaign launches.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most important rule for creating timelines is to allow as much time as possible—especially if you are working with a large group of partners or within a large organization—approvals and red tape frequently take longer than expected. Also take into account the calendar year. For example, it is much more difficult and expensive to get advertising in the fall as it is the start of the holiday advertising season. If you are running your campaign in the fall, make sure you reserve advertising space during the spring before, if possible. Perhaps your timeline also needs to take into account your grant year or funder requirements—many organizations require money to be spent down well in advance of the end of the grant or fiscal year; be sure to take this into account as you plan your timeline.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are considering a kick-off or launch event to start your campaign, think about other media activities that may be happening at the same time. Here in the Washington, DC area, for example, a visit by a foreign dignitary or international leader can often dominate the press—the more you know about what is going on in the news, both locally and nationally, the more prepared you can be to launch at the right time and ensure the best possible coverage of your event. Consider holding your event around an awareness month or health observance, as many media may be more likely to write about your campaign if it has a natural news hook with other events. </a:t>
            </a:r>
          </a:p>
        </p:txBody>
      </p:sp>
      <p:sp>
        <p:nvSpPr>
          <p:cNvPr id="4" name="Slide Number Placeholder 3"/>
          <p:cNvSpPr>
            <a:spLocks noGrp="1"/>
          </p:cNvSpPr>
          <p:nvPr>
            <p:ph type="sldNum" sz="quarter" idx="10"/>
          </p:nvPr>
        </p:nvSpPr>
        <p:spPr/>
        <p:txBody>
          <a:bodyPr/>
          <a:lstStyle/>
          <a:p>
            <a:fld id="{28A18788-1922-4F6B-B003-50EA3DC92177}" type="slidenum">
              <a:rPr lang="en-US" smtClean="0"/>
              <a:t>149</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have a timeline and list of activities, you can begin to estimate your budget. The </a:t>
            </a:r>
            <a:r>
              <a:rPr lang="en-US" sz="1200" i="1" kern="1200" dirty="0">
                <a:solidFill>
                  <a:schemeClr val="tx1"/>
                </a:solidFill>
                <a:effectLst/>
                <a:latin typeface="+mn-lt"/>
                <a:ea typeface="+mn-ea"/>
                <a:cs typeface="+mn-cs"/>
              </a:rPr>
              <a:t>Guid</a:t>
            </a:r>
            <a:r>
              <a:rPr lang="en-US" sz="1200" i="1" kern="1200" baseline="0" dirty="0">
                <a:solidFill>
                  <a:schemeClr val="tx1"/>
                </a:solidFill>
                <a:effectLst/>
                <a:latin typeface="+mn-lt"/>
                <a:ea typeface="+mn-ea"/>
                <a:cs typeface="+mn-cs"/>
              </a:rPr>
              <a:t>e to Making Health Communication Campaigns Evidence-Based</a:t>
            </a:r>
            <a:r>
              <a:rPr lang="en-US" sz="1200" kern="1200" dirty="0">
                <a:solidFill>
                  <a:schemeClr val="tx1"/>
                </a:solidFill>
                <a:effectLst/>
                <a:latin typeface="+mn-lt"/>
                <a:ea typeface="+mn-ea"/>
                <a:cs typeface="+mn-cs"/>
              </a:rPr>
              <a:t> provides a list of activities and possible costs to plan for throughout the campaign. Finalize the budget once your work plan is complete.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Organizations are often forced to implement health communication campaigns with little or no budget. Leveraging partnerships and free or low-cost resources can expand your capacity and reach without additional cost. Some channels, such as Twitter or Facebook, are free and can expand your potential reach. Outreach to high-influence bloggers, message boards and social networks can also be an effective and low-cost way to advertise, in addition to posting social marketing advertisements on state Department of Health webpages. More information on channels, including cost, is available in </a:t>
            </a:r>
            <a:r>
              <a:rPr lang="en-US" sz="1200" i="1" kern="1200" dirty="0">
                <a:solidFill>
                  <a:schemeClr val="tx1"/>
                </a:solidFill>
                <a:effectLst/>
                <a:latin typeface="+mn-lt"/>
                <a:ea typeface="+mn-ea"/>
                <a:cs typeface="+mn-cs"/>
              </a:rPr>
              <a:t>Communication Training 101</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CDC also offers sample creative elements like posters, graphics, television spots, radio spots and outdoor advertising at free or low cost from their </a:t>
            </a:r>
            <a:r>
              <a:rPr lang="en-US" sz="1200" u="sng" kern="1200" dirty="0">
                <a:solidFill>
                  <a:schemeClr val="tx1"/>
                </a:solidFill>
                <a:effectLst/>
                <a:latin typeface="+mn-lt"/>
                <a:ea typeface="+mn-ea"/>
                <a:cs typeface="+mn-cs"/>
                <a:hlinkClick r:id="rId3"/>
              </a:rPr>
              <a:t>Community Health Media Center</a:t>
            </a:r>
            <a:r>
              <a:rPr lang="en-US" sz="1200" kern="1200" dirty="0">
                <a:solidFill>
                  <a:schemeClr val="tx1"/>
                </a:solidFill>
                <a:effectLst/>
                <a:latin typeface="+mn-lt"/>
                <a:ea typeface="+mn-ea"/>
                <a:cs typeface="+mn-cs"/>
              </a:rPr>
              <a:t> or </a:t>
            </a:r>
            <a:r>
              <a:rPr lang="en-US" sz="1200" u="sng" kern="1200" dirty="0">
                <a:solidFill>
                  <a:schemeClr val="tx1"/>
                </a:solidFill>
                <a:effectLst/>
                <a:latin typeface="+mn-lt"/>
                <a:ea typeface="+mn-ea"/>
                <a:cs typeface="+mn-cs"/>
                <a:hlinkClick r:id="rId4"/>
              </a:rPr>
              <a:t>Media Campaign Resource Center</a:t>
            </a:r>
            <a:r>
              <a:rPr lang="en-US" sz="1200" kern="1200" dirty="0">
                <a:solidFill>
                  <a:schemeClr val="tx1"/>
                </a:solidFill>
                <a:effectLst/>
                <a:latin typeface="+mn-lt"/>
                <a:ea typeface="+mn-ea"/>
                <a:cs typeface="+mn-cs"/>
              </a:rPr>
              <a:t> (for tobacco counter-advertising). </a:t>
            </a:r>
            <a:r>
              <a:rPr lang="en-US" sz="1200" u="sng" kern="1200" dirty="0">
                <a:solidFill>
                  <a:schemeClr val="tx1"/>
                </a:solidFill>
                <a:effectLst/>
                <a:latin typeface="+mn-lt"/>
                <a:ea typeface="+mn-ea"/>
                <a:cs typeface="+mn-cs"/>
                <a:hlinkClick r:id="rId5"/>
              </a:rPr>
              <a:t>Make it Your Own (MIYO)</a:t>
            </a:r>
            <a:r>
              <a:rPr lang="en-US" sz="1200" kern="1200" dirty="0">
                <a:solidFill>
                  <a:schemeClr val="tx1"/>
                </a:solidFill>
                <a:effectLst/>
                <a:latin typeface="+mn-lt"/>
                <a:ea typeface="+mn-ea"/>
                <a:cs typeface="+mn-cs"/>
              </a:rPr>
              <a:t> also offers health communication campaigns that are customizable to your target audience. Finally, the </a:t>
            </a:r>
            <a:r>
              <a:rPr lang="en-US" sz="1200" u="sng" kern="1200" dirty="0">
                <a:solidFill>
                  <a:schemeClr val="tx1"/>
                </a:solidFill>
                <a:effectLst/>
                <a:latin typeface="+mn-lt"/>
                <a:ea typeface="+mn-ea"/>
                <a:cs typeface="+mn-cs"/>
                <a:hlinkClick r:id="rId6"/>
              </a:rPr>
              <a:t>National Public Health Information Coalition</a:t>
            </a:r>
            <a:r>
              <a:rPr lang="en-US" sz="1200" kern="1200" dirty="0">
                <a:solidFill>
                  <a:schemeClr val="tx1"/>
                </a:solidFill>
                <a:effectLst/>
                <a:latin typeface="+mn-lt"/>
                <a:ea typeface="+mn-ea"/>
                <a:cs typeface="+mn-cs"/>
              </a:rPr>
              <a:t> (NPHIC) has a searchable repository of campaigns on a variety of topics and budgets.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150</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Her</a:t>
            </a:r>
            <a:r>
              <a:rPr lang="en-US" baseline="0" dirty="0">
                <a:solidFill>
                  <a:schemeClr val="tx1"/>
                </a:solidFill>
                <a:latin typeface="+mn-lt"/>
              </a:rPr>
              <a:t>e are some further readings and resources you can access on the topic of </a:t>
            </a:r>
            <a:r>
              <a:rPr lang="en-US" b="1" baseline="0" dirty="0">
                <a:solidFill>
                  <a:schemeClr val="tx1"/>
                </a:solidFill>
                <a:latin typeface="+mn-lt"/>
              </a:rPr>
              <a:t>using a communication or media plan to launch a campaign</a:t>
            </a:r>
            <a:r>
              <a:rPr lang="en-US" baseline="0" dirty="0">
                <a:solidFill>
                  <a:schemeClr val="tx1"/>
                </a:solidFill>
                <a:latin typeface="+mn-lt"/>
              </a:rPr>
              <a:t>. </a:t>
            </a:r>
            <a:r>
              <a:rPr lang="en-US" sz="1200" b="0" i="0" kern="1200" dirty="0">
                <a:solidFill>
                  <a:schemeClr val="tx1"/>
                </a:solidFill>
                <a:effectLst/>
                <a:latin typeface="+mn-lt"/>
                <a:ea typeface="+mn-ea"/>
                <a:cs typeface="+mn-cs"/>
              </a:rPr>
              <a:t>These and other resources are included in the Guide to Making Communication</a:t>
            </a:r>
            <a:r>
              <a:rPr lang="en-US" sz="1200" b="0" i="0" kern="1200" baseline="0" dirty="0">
                <a:solidFill>
                  <a:schemeClr val="tx1"/>
                </a:solidFill>
                <a:effectLst/>
                <a:latin typeface="+mn-lt"/>
                <a:ea typeface="+mn-ea"/>
                <a:cs typeface="+mn-cs"/>
              </a:rPr>
              <a:t> Campaigns Evidence-Based </a:t>
            </a:r>
            <a:r>
              <a:rPr lang="en-US" sz="1200" b="0" i="0" kern="1200" dirty="0">
                <a:solidFill>
                  <a:schemeClr val="tx1"/>
                </a:solidFill>
                <a:effectLst/>
                <a:latin typeface="+mn-lt"/>
                <a:ea typeface="+mn-ea"/>
                <a:cs typeface="+mn-cs"/>
              </a:rPr>
              <a:t>in the learning management system.</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16</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this point in the implementation process, you should be able to put together the pieces of your plan into a single document that includes all campaign activities (what), who is responsible, the timeline (when), and budget (how much) for each piece of the communication campaign. A sample implementation plan is provided</a:t>
            </a:r>
            <a:r>
              <a:rPr lang="en-US" sz="1200" kern="1200" baseline="0" dirty="0">
                <a:solidFill>
                  <a:schemeClr val="tx1"/>
                </a:solidFill>
                <a:effectLst/>
                <a:latin typeface="+mn-lt"/>
                <a:ea typeface="+mn-ea"/>
                <a:cs typeface="+mn-cs"/>
              </a:rPr>
              <a:t> in t</a:t>
            </a:r>
            <a:r>
              <a:rPr lang="en-US" sz="1200" kern="1200" dirty="0">
                <a:solidFill>
                  <a:schemeClr val="tx1"/>
                </a:solidFill>
                <a:effectLst/>
                <a:latin typeface="+mn-lt"/>
                <a:ea typeface="+mn-ea"/>
                <a:cs typeface="+mn-cs"/>
              </a:rPr>
              <a:t>he </a:t>
            </a:r>
            <a:r>
              <a:rPr lang="en-US" sz="1200" i="1" kern="1200" dirty="0">
                <a:solidFill>
                  <a:schemeClr val="tx1"/>
                </a:solidFill>
                <a:effectLst/>
                <a:latin typeface="+mn-lt"/>
                <a:ea typeface="+mn-ea"/>
                <a:cs typeface="+mn-cs"/>
              </a:rPr>
              <a:t>Guid</a:t>
            </a:r>
            <a:r>
              <a:rPr lang="en-US" sz="1200" i="1" kern="1200" baseline="0" dirty="0">
                <a:solidFill>
                  <a:schemeClr val="tx1"/>
                </a:solidFill>
                <a:effectLst/>
                <a:latin typeface="+mn-lt"/>
                <a:ea typeface="+mn-ea"/>
                <a:cs typeface="+mn-cs"/>
              </a:rPr>
              <a:t>e to Making Health Communication Campaigns Evidence-Based.</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8A18788-1922-4F6B-B003-50EA3DC92177}" type="slidenum">
              <a:rPr lang="en-US" smtClean="0"/>
              <a:t>151</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Let’s pause here for a brief</a:t>
            </a:r>
            <a:r>
              <a:rPr lang="en-US" b="0" baseline="0" dirty="0"/>
              <a:t> knowledge check question before continuing with the remainder of the lesson.</a:t>
            </a:r>
            <a:endParaRPr lang="en-US" b="0" dirty="0"/>
          </a:p>
          <a:p>
            <a:pPr marL="0" lvl="0" indent="0">
              <a:buNone/>
            </a:pPr>
            <a:endParaRPr lang="en-US" sz="1200" dirty="0">
              <a:solidFill>
                <a:srgbClr val="004065"/>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152</a:t>
            </a:fld>
            <a:endParaRPr lang="en-US"/>
          </a:p>
        </p:txBody>
      </p:sp>
    </p:spTree>
    <p:extLst>
      <p:ext uri="{BB962C8B-B14F-4D97-AF65-F5344CB8AC3E}">
        <p14:creationId xmlns:p14="http://schemas.microsoft.com/office/powerpoint/2010/main" val="172953556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campaign implementation plans include a launch event (also called a press event, kick-off event or media event). Launch events are a great way to build excitement around your campaign and generate earned media. Reach out to the press early to generate interest in your event and consider any activities to generate more interest in your event, like placing an op-ed, editorial or letter-to-the-editor beforehand.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Generally schedule press events for Tuesdays, Wednesdays or Thursdays (journalists are generally catching up from weekend developments on Mondays, and Friday coverage often goes unnoticed). It is best to schedule your event for mid-morning, no early than 10 a.m., since journalists often don’t have their assignments until that part of the day. Determine who will represent you with the media (your organization and your issue; patients or people otherwise affected help personalize your news and your campaign). Be flexible with speakers, as many individuals in positions of leadership may not know until the last minute whether they will be able to attend. Always have a back-up plan! You may</a:t>
            </a:r>
            <a:r>
              <a:rPr lang="en-US" sz="1200" kern="1200" baseline="0" dirty="0">
                <a:solidFill>
                  <a:schemeClr val="tx1"/>
                </a:solidFill>
                <a:effectLst/>
                <a:latin typeface="+mn-lt"/>
                <a:ea typeface="+mn-ea"/>
                <a:cs typeface="+mn-cs"/>
              </a:rPr>
              <a:t> wish to review concepts covered in Lesson 4 of </a:t>
            </a:r>
            <a:r>
              <a:rPr lang="en-US" sz="1200" i="1" kern="1200" baseline="0" dirty="0">
                <a:solidFill>
                  <a:schemeClr val="tx1"/>
                </a:solidFill>
                <a:effectLst/>
                <a:latin typeface="+mn-lt"/>
                <a:ea typeface="+mn-ea"/>
                <a:cs typeface="+mn-cs"/>
              </a:rPr>
              <a:t>Communication Training 101</a:t>
            </a:r>
            <a:r>
              <a:rPr lang="en-US" sz="1200" i="0" kern="1200" baseline="0" dirty="0">
                <a:solidFill>
                  <a:schemeClr val="tx1"/>
                </a:solidFill>
                <a:effectLst/>
                <a:latin typeface="+mn-lt"/>
                <a:ea typeface="+mn-ea"/>
                <a:cs typeface="+mn-cs"/>
              </a:rPr>
              <a:t> for more on </a:t>
            </a:r>
            <a:r>
              <a:rPr lang="en-US" sz="1200" dirty="0">
                <a:solidFill>
                  <a:srgbClr val="0096D6"/>
                </a:solidFill>
                <a:latin typeface="Century Gothic" panose="020B0502020202020204" pitchFamily="34" charset="0"/>
              </a:rPr>
              <a:t>Building Relationships with Journalists and Producing Media-Ready Materials.</a:t>
            </a:r>
          </a:p>
        </p:txBody>
      </p:sp>
      <p:sp>
        <p:nvSpPr>
          <p:cNvPr id="4" name="Slide Number Placeholder 3"/>
          <p:cNvSpPr>
            <a:spLocks noGrp="1"/>
          </p:cNvSpPr>
          <p:nvPr>
            <p:ph type="sldNum" sz="quarter" idx="10"/>
          </p:nvPr>
        </p:nvSpPr>
        <p:spPr/>
        <p:txBody>
          <a:bodyPr/>
          <a:lstStyle/>
          <a:p>
            <a:fld id="{28A18788-1922-4F6B-B003-50EA3DC92177}" type="slidenum">
              <a:rPr lang="en-US" smtClean="0"/>
              <a:t>153</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learned in </a:t>
            </a:r>
            <a:r>
              <a:rPr lang="en-US" sz="1200" i="1" kern="1200" dirty="0">
                <a:solidFill>
                  <a:schemeClr val="tx1"/>
                </a:solidFill>
                <a:effectLst/>
                <a:latin typeface="+mn-lt"/>
                <a:ea typeface="+mn-ea"/>
                <a:cs typeface="+mn-cs"/>
              </a:rPr>
              <a:t>Communication Training 101</a:t>
            </a:r>
            <a:r>
              <a:rPr lang="en-US" sz="1200" kern="1200" dirty="0">
                <a:solidFill>
                  <a:schemeClr val="tx1"/>
                </a:solidFill>
                <a:effectLst/>
                <a:latin typeface="+mn-lt"/>
                <a:ea typeface="+mn-ea"/>
                <a:cs typeface="+mn-cs"/>
              </a:rPr>
              <a:t>, building relationships with reporters should start long before your launch event. Assuming you have established relationships with journalists, it’s best to let them know about the timing of your event as early as possible, ideally up to two to three weeks beforehand. Send a formal media advisory to reporters at least three to four days in advance of your event with relevant location and details. A media advisory is a short one-page document that lets reporters know about an upcoming news event. Media advisories should be followed up with a phone call. It’s important to emphasize here that the media advisory ideally shouldn’t be the first contact you have with a journalist. If you have been building relationships with journalists as part of your media strategy, you’ll be able to informally reach out to them as soon as you have established the date of your event.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day of the event, disseminate a press release that announces your news and provides more details about your campaign. Press releases should lead with the most important information first, and should be written in a newsy style. Many journalists rely on press releases when writing their stories. More information on writing press releases is available in </a:t>
            </a:r>
            <a:r>
              <a:rPr lang="en-US" sz="1200" i="1" kern="1200" dirty="0">
                <a:solidFill>
                  <a:schemeClr val="tx1"/>
                </a:solidFill>
                <a:effectLst/>
                <a:latin typeface="+mn-lt"/>
                <a:ea typeface="+mn-ea"/>
                <a:cs typeface="+mn-cs"/>
              </a:rPr>
              <a:t>Communication Training 101</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Hold the launch event in a location that is convenient, central and meaningful. Reporters are often covering multiple stories in any given day, so thinking about details like parking, space and proximity to downtown will ensure that your event receives optimal attendance. The location should also be meaningful and connected to your campaign. If you are promoting a screening program, for example, consider holding the launch event at one of the neighborhood clinics, and invite members of the community to participate. Always have a back-up location in the event of changing circumstances, such as weather.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planning your launch event, remember that visuals are important. Members of the press will often shoot supplemental </a:t>
            </a:r>
            <a:r>
              <a:rPr lang="en-US" sz="1200" b="0" kern="1200" dirty="0">
                <a:solidFill>
                  <a:schemeClr val="tx1"/>
                </a:solidFill>
                <a:effectLst/>
                <a:latin typeface="+mn-lt"/>
                <a:ea typeface="+mn-ea"/>
                <a:cs typeface="+mn-cs"/>
              </a:rPr>
              <a:t>“b-roll” footage </a:t>
            </a:r>
            <a:r>
              <a:rPr lang="en-US" sz="1200" kern="1200" dirty="0">
                <a:solidFill>
                  <a:schemeClr val="tx1"/>
                </a:solidFill>
                <a:effectLst/>
                <a:latin typeface="+mn-lt"/>
                <a:ea typeface="+mn-ea"/>
                <a:cs typeface="+mn-cs"/>
              </a:rPr>
              <a:t>for their piece, so include posters, demonstration items, graphs or any other creative visuals to emphasize your message. Don’t forget to reserve any necessary audiovisual equipment in advance, including a </a:t>
            </a:r>
            <a:r>
              <a:rPr lang="en-US" sz="1200" kern="1200" dirty="0" err="1">
                <a:solidFill>
                  <a:schemeClr val="tx1"/>
                </a:solidFill>
                <a:effectLst/>
                <a:latin typeface="+mn-lt"/>
                <a:ea typeface="+mn-ea"/>
                <a:cs typeface="+mn-cs"/>
              </a:rPr>
              <a:t>mult</a:t>
            </a:r>
            <a:r>
              <a:rPr lang="en-US" sz="1200" kern="1200" dirty="0">
                <a:solidFill>
                  <a:schemeClr val="tx1"/>
                </a:solidFill>
                <a:effectLst/>
                <a:latin typeface="+mn-lt"/>
                <a:ea typeface="+mn-ea"/>
                <a:cs typeface="+mn-cs"/>
              </a:rPr>
              <a:t>-box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allows media to plug in their equipment, lighting, microphones, stages, podiums and chairs.  Consider creating a media kit that includes information on your press event, media advisory, fact sheets and anything else that will help attendees understand your issue and cover your campaign. Be sure to follow-up with media personnel who attended and those who didn’t, and track coverage after the event. Have designated individuals who are available to give follow-up interviews after the event and make sure the media knows how to contact them for additional stories in the future.</a:t>
            </a:r>
          </a:p>
        </p:txBody>
      </p:sp>
      <p:sp>
        <p:nvSpPr>
          <p:cNvPr id="4" name="Slide Number Placeholder 3"/>
          <p:cNvSpPr>
            <a:spLocks noGrp="1"/>
          </p:cNvSpPr>
          <p:nvPr>
            <p:ph type="sldNum" sz="quarter" idx="10"/>
          </p:nvPr>
        </p:nvSpPr>
        <p:spPr/>
        <p:txBody>
          <a:bodyPr/>
          <a:lstStyle/>
          <a:p>
            <a:fld id="{28A18788-1922-4F6B-B003-50EA3DC92177}" type="slidenum">
              <a:rPr lang="en-US" smtClean="0"/>
              <a:t>154</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your campaign is launched, the work is ongoing! Continue monitoring your campaign to make sure you’re reaching your target population. If you are running paid ads, make sure they are airing at times that make sense. For example, if you are directing people to call a hotline, but TV ads are airing at night when the hotline is closed, re-assess and run the ads at a more appropriate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also when you start collecting any process evaluation data. You may make necessary modifications to materials, re-print and re-stock collateral materials, continue to engage existing partners and possibly add new community partners. Developing a structured timeline will help your campaign coordinator keep things moving. One strategy to consider is staggering your messages to keep your campaign fresh and engaging. It may make sense to “pulse” your messages depending on the time of year and your audience. For example, if you are doing a quit smoking campaign, it may make sense to do a big push of advertising or roll out new messaging around New Year’s Day, since many smokers may be thinking about quitting around that time,</a:t>
            </a:r>
            <a:r>
              <a:rPr lang="en-US" sz="1200" kern="1200" baseline="0" dirty="0">
                <a:solidFill>
                  <a:schemeClr val="tx1"/>
                </a:solidFill>
                <a:effectLst/>
                <a:latin typeface="+mn-lt"/>
                <a:ea typeface="+mn-ea"/>
                <a:cs typeface="+mn-cs"/>
              </a:rPr>
              <a:t> and then again during national awareness events.</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155</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look at The Heart Truth Campaign, from the National Heart, Lung and Blood Institute (NHLBI), as an</a:t>
            </a:r>
            <a:r>
              <a:rPr lang="en-US" baseline="0" dirty="0"/>
              <a:t> </a:t>
            </a:r>
            <a:r>
              <a:rPr lang="en-US" dirty="0"/>
              <a:t>example of launching, promoting and monitoring a campaign.</a:t>
            </a: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156</a:t>
            </a:fld>
            <a:endParaRPr lang="en-US"/>
          </a:p>
        </p:txBody>
      </p:sp>
    </p:spTree>
    <p:extLst>
      <p:ext uri="{BB962C8B-B14F-4D97-AF65-F5344CB8AC3E}">
        <p14:creationId xmlns:p14="http://schemas.microsoft.com/office/powerpoint/2010/main" val="56471485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Heart Truth Campaign was developed to address a problem identified in a study conducted by the</a:t>
            </a:r>
            <a:r>
              <a:rPr lang="en-US" baseline="0" dirty="0"/>
              <a:t> </a:t>
            </a:r>
            <a:r>
              <a:rPr lang="en-US" dirty="0"/>
              <a:t>American Heart Association in 2000, which found only 34 percent of women recognized heart disease as</a:t>
            </a:r>
            <a:r>
              <a:rPr lang="en-US" baseline="0" dirty="0"/>
              <a:t> </a:t>
            </a:r>
            <a:r>
              <a:rPr lang="en-US" dirty="0"/>
              <a:t>the leading cause of death among women.</a:t>
            </a:r>
          </a:p>
          <a:p>
            <a:endParaRPr lang="en-US" dirty="0"/>
          </a:p>
          <a:p>
            <a:r>
              <a:rPr lang="en-US" dirty="0"/>
              <a:t>In 2001, the NHLBI awarded a multi-million dollar contract to Ogilvy Public Relations to develop and</a:t>
            </a:r>
            <a:r>
              <a:rPr lang="en-US" baseline="0" dirty="0"/>
              <a:t> </a:t>
            </a:r>
            <a:r>
              <a:rPr lang="en-US" dirty="0"/>
              <a:t>launch a campaign to address the problem.</a:t>
            </a:r>
          </a:p>
        </p:txBody>
      </p:sp>
      <p:sp>
        <p:nvSpPr>
          <p:cNvPr id="4" name="Slide Number Placeholder 3"/>
          <p:cNvSpPr>
            <a:spLocks noGrp="1"/>
          </p:cNvSpPr>
          <p:nvPr>
            <p:ph type="sldNum" sz="quarter" idx="10"/>
          </p:nvPr>
        </p:nvSpPr>
        <p:spPr/>
        <p:txBody>
          <a:bodyPr/>
          <a:lstStyle/>
          <a:p>
            <a:fld id="{28A18788-1922-4F6B-B003-50EA3DC92177}" type="slidenum">
              <a:rPr lang="en-US" smtClean="0"/>
              <a:t>157</a:t>
            </a:fld>
            <a:endParaRPr lang="en-US"/>
          </a:p>
        </p:txBody>
      </p:sp>
    </p:spTree>
    <p:extLst>
      <p:ext uri="{BB962C8B-B14F-4D97-AF65-F5344CB8AC3E}">
        <p14:creationId xmlns:p14="http://schemas.microsoft.com/office/powerpoint/2010/main" val="35086888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2002, after planning, formative research and testing, the following elements were identified that needed</a:t>
            </a:r>
            <a:r>
              <a:rPr lang="en-US" baseline="0" dirty="0"/>
              <a:t> </a:t>
            </a:r>
            <a:r>
              <a:rPr lang="en-US" dirty="0"/>
              <a:t>to be included in the campaign:</a:t>
            </a:r>
          </a:p>
          <a:p>
            <a:endParaRPr lang="en-US" dirty="0"/>
          </a:p>
          <a:p>
            <a:r>
              <a:rPr lang="en-US" dirty="0"/>
              <a:t>• Prominently state that heart disease is the #1 killer of women</a:t>
            </a:r>
          </a:p>
          <a:p>
            <a:r>
              <a:rPr lang="en-US" dirty="0"/>
              <a:t>• Put a face on heart disease so women could better identify with the idea that it could</a:t>
            </a:r>
            <a:r>
              <a:rPr lang="en-US" baseline="0" dirty="0"/>
              <a:t> </a:t>
            </a:r>
            <a:r>
              <a:rPr lang="en-US" dirty="0"/>
              <a:t>happen to them</a:t>
            </a:r>
          </a:p>
          <a:p>
            <a:r>
              <a:rPr lang="en-US" dirty="0"/>
              <a:t>• Show the consequences of heart disease</a:t>
            </a:r>
          </a:p>
          <a:p>
            <a:r>
              <a:rPr lang="en-US" dirty="0"/>
              <a:t>• Give a sense of hope that women can lower their risk</a:t>
            </a:r>
          </a:p>
          <a:p>
            <a:r>
              <a:rPr lang="en-US" dirty="0"/>
              <a:t>• Provide a clear call to action and a sense of urgency</a:t>
            </a:r>
          </a:p>
          <a:p>
            <a:endParaRPr lang="en-US" dirty="0"/>
          </a:p>
          <a:p>
            <a:r>
              <a:rPr lang="en-US" dirty="0"/>
              <a:t>These elements informed the key messages of the campaign, which are:</a:t>
            </a:r>
          </a:p>
          <a:p>
            <a:endParaRPr lang="en-US" dirty="0"/>
          </a:p>
          <a:p>
            <a:r>
              <a:rPr lang="en-US" dirty="0"/>
              <a:t> Heart disease is the #1 killer of women.</a:t>
            </a:r>
          </a:p>
          <a:p>
            <a:r>
              <a:rPr lang="en-US" dirty="0"/>
              <a:t> Having risk factors, such as high blood pressure and high cholesterol, can lead to heart</a:t>
            </a:r>
            <a:r>
              <a:rPr lang="en-US" baseline="0" dirty="0"/>
              <a:t> </a:t>
            </a:r>
            <a:r>
              <a:rPr lang="en-US" dirty="0"/>
              <a:t>disease, disability, or death.</a:t>
            </a:r>
          </a:p>
          <a:p>
            <a:r>
              <a:rPr lang="en-US" dirty="0"/>
              <a:t> Talk to your doctors about heart disease risk factors and action you can take to prevent or</a:t>
            </a:r>
            <a:r>
              <a:rPr lang="en-US" baseline="0" dirty="0"/>
              <a:t> </a:t>
            </a:r>
            <a:r>
              <a:rPr lang="en-US" dirty="0"/>
              <a:t>control heart disease.</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158</a:t>
            </a:fld>
            <a:endParaRPr lang="en-US"/>
          </a:p>
        </p:txBody>
      </p:sp>
    </p:spTree>
    <p:extLst>
      <p:ext uri="{BB962C8B-B14F-4D97-AF65-F5344CB8AC3E}">
        <p14:creationId xmlns:p14="http://schemas.microsoft.com/office/powerpoint/2010/main" val="7242848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generate initial buzz, the campaign launched with a print PSA in September 2002 with the Red Dress</a:t>
            </a:r>
            <a:r>
              <a:rPr lang="en-US" baseline="0" dirty="0"/>
              <a:t> </a:t>
            </a:r>
            <a:r>
              <a:rPr lang="en-US" dirty="0"/>
              <a:t>as a campaign symbol.</a:t>
            </a:r>
          </a:p>
          <a:p>
            <a:endParaRPr lang="en-US" dirty="0"/>
          </a:p>
          <a:p>
            <a:r>
              <a:rPr lang="en-US" dirty="0"/>
              <a:t>Campaign leaders then approached fashion designers and developed a partnership to have the cause</a:t>
            </a:r>
            <a:r>
              <a:rPr lang="en-US" baseline="0" dirty="0"/>
              <a:t> </a:t>
            </a:r>
            <a:r>
              <a:rPr lang="en-US" dirty="0"/>
              <a:t>featured as part of the 2003 New York Fashion Week. In addition to an exhibit at Fashion Week, a jewelry</a:t>
            </a:r>
            <a:r>
              <a:rPr lang="en-US" baseline="0" dirty="0"/>
              <a:t> </a:t>
            </a:r>
            <a:r>
              <a:rPr lang="en-US" dirty="0"/>
              <a:t>designer also created a Red Dress pin. Fashion Week and the pin drew further attention to the issue of</a:t>
            </a:r>
            <a:r>
              <a:rPr lang="en-US" baseline="0" dirty="0"/>
              <a:t> </a:t>
            </a:r>
            <a:r>
              <a:rPr lang="en-US" dirty="0"/>
              <a:t>women and heart disease. First Lady Laura Bush was also engaged as a campaign ambassador. On</a:t>
            </a:r>
            <a:r>
              <a:rPr lang="en-US" baseline="0" dirty="0"/>
              <a:t> </a:t>
            </a:r>
            <a:r>
              <a:rPr lang="en-US" dirty="0"/>
              <a:t>Valentine’s Day of 2003, Mrs. Bush appeared on three network</a:t>
            </a:r>
            <a:r>
              <a:rPr lang="en-US" baseline="0" dirty="0"/>
              <a:t> </a:t>
            </a:r>
            <a:r>
              <a:rPr lang="en-US" dirty="0"/>
              <a:t>morning shows wearing a red dress pin</a:t>
            </a:r>
            <a:r>
              <a:rPr lang="en-US" baseline="0" dirty="0"/>
              <a:t> </a:t>
            </a:r>
            <a:r>
              <a:rPr lang="en-US" dirty="0"/>
              <a:t>and talked about the problem of heart disease among women.</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159</a:t>
            </a:fld>
            <a:endParaRPr lang="en-US"/>
          </a:p>
        </p:txBody>
      </p:sp>
    </p:spTree>
    <p:extLst>
      <p:ext uri="{BB962C8B-B14F-4D97-AF65-F5344CB8AC3E}">
        <p14:creationId xmlns:p14="http://schemas.microsoft.com/office/powerpoint/2010/main" val="74334137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morning show appearances, Mrs. Bush and the head of the NHLBI, Dr. Elizabeth </a:t>
            </a:r>
            <a:r>
              <a:rPr lang="en-US" dirty="0" err="1"/>
              <a:t>Nabel</a:t>
            </a:r>
            <a:r>
              <a:rPr lang="en-US" dirty="0"/>
              <a:t>, held an</a:t>
            </a:r>
            <a:r>
              <a:rPr lang="en-US" baseline="0" dirty="0"/>
              <a:t> </a:t>
            </a:r>
            <a:r>
              <a:rPr lang="en-US" dirty="0"/>
              <a:t>additional press conference to discuss the campaign further. To alert the media about the press</a:t>
            </a:r>
            <a:r>
              <a:rPr lang="en-US" baseline="0" dirty="0"/>
              <a:t> </a:t>
            </a:r>
            <a:r>
              <a:rPr lang="en-US" dirty="0"/>
              <a:t>conference, campaign advisors: </a:t>
            </a:r>
          </a:p>
          <a:p>
            <a:endParaRPr lang="en-US" dirty="0"/>
          </a:p>
          <a:p>
            <a:r>
              <a:rPr lang="en-US" dirty="0"/>
              <a:t> First reached out to media contacts informally via phone about the upcoming event</a:t>
            </a:r>
          </a:p>
          <a:p>
            <a:r>
              <a:rPr lang="en-US" dirty="0"/>
              <a:t> Sent an official media advisory four days before the press conference and followed-up with a</a:t>
            </a:r>
            <a:r>
              <a:rPr lang="en-US" baseline="0" dirty="0"/>
              <a:t> </a:t>
            </a:r>
            <a:r>
              <a:rPr lang="en-US" dirty="0"/>
              <a:t>phone call and</a:t>
            </a:r>
          </a:p>
          <a:p>
            <a:r>
              <a:rPr lang="en-US" dirty="0"/>
              <a:t> Sent a press release on the day of the press conference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Laura Bush’s campaign from</a:t>
            </a:r>
            <a:r>
              <a:rPr lang="en-US" sz="1200" baseline="0" dirty="0">
                <a:latin typeface="Verdana" panose="020B0604030504040204" pitchFamily="34" charset="0"/>
                <a:ea typeface="Verdana" panose="020B0604030504040204" pitchFamily="34" charset="0"/>
                <a:cs typeface="Verdana" panose="020B0604030504040204" pitchFamily="34" charset="0"/>
              </a:rPr>
              <a:t> the heart. USA Weekend. </a:t>
            </a:r>
            <a:r>
              <a:rPr lang="en-US" sz="1200" dirty="0">
                <a:latin typeface="Verdana" panose="020B0604030504040204" pitchFamily="34" charset="0"/>
                <a:ea typeface="Verdana" panose="020B0604030504040204" pitchFamily="34" charset="0"/>
                <a:cs typeface="Verdana" panose="020B0604030504040204" pitchFamily="34" charset="0"/>
              </a:rPr>
              <a:t>http://www.famousfix.com/topic/usa-weekend-magazine-united-states-3-february-2008. February 3, 2008. Accessed on August</a:t>
            </a:r>
            <a:r>
              <a:rPr lang="en-US" sz="1200" baseline="0" dirty="0">
                <a:latin typeface="Verdana" panose="020B0604030504040204" pitchFamily="34" charset="0"/>
                <a:ea typeface="Verdana" panose="020B0604030504040204" pitchFamily="34" charset="0"/>
                <a:cs typeface="Verdana" panose="020B0604030504040204" pitchFamily="34" charset="0"/>
              </a:rPr>
              <a:t> 16, 2016.</a:t>
            </a:r>
            <a:r>
              <a:rPr lang="en-US" sz="1200" dirty="0">
                <a:latin typeface="Verdana" panose="020B0604030504040204" pitchFamily="34" charset="0"/>
                <a:ea typeface="Verdana" panose="020B0604030504040204" pitchFamily="34" charset="0"/>
                <a:cs typeface="Verdana" panose="020B0604030504040204" pitchFamily="34" charset="0"/>
              </a:rPr>
              <a:t>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160</a:t>
            </a:fld>
            <a:endParaRPr lang="en-US"/>
          </a:p>
        </p:txBody>
      </p:sp>
    </p:spTree>
    <p:extLst>
      <p:ext uri="{BB962C8B-B14F-4D97-AF65-F5344CB8AC3E}">
        <p14:creationId xmlns:p14="http://schemas.microsoft.com/office/powerpoint/2010/main" val="3108336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lesson, you learned to:</a:t>
            </a:r>
          </a:p>
          <a:p>
            <a:endParaRPr lang="en-US" dirty="0"/>
          </a:p>
          <a:p>
            <a:pPr lvl="0"/>
            <a:r>
              <a:rPr lang="en-US" sz="1200" kern="1200" dirty="0">
                <a:solidFill>
                  <a:schemeClr val="tx1"/>
                </a:solidFill>
                <a:effectLst/>
                <a:latin typeface="+mn-lt"/>
                <a:ea typeface="+mn-ea"/>
                <a:cs typeface="+mn-cs"/>
              </a:rPr>
              <a:t>Describe the role of communication campaigns in chronic disease and cancer prevention and control</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Define a communication/media plan and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a:t>
            </a:r>
            <a:r>
              <a:rPr lang="en-US" sz="1200" dirty="0">
                <a:solidFill>
                  <a:srgbClr val="004065"/>
                </a:solidFill>
                <a:latin typeface="Century Gothic" panose="020B0502020202020204" pitchFamily="34" charset="0"/>
              </a:rPr>
              <a:t>Centers for Disease Control and Prevention(CDC) </a:t>
            </a:r>
            <a:r>
              <a:rPr lang="en-US" sz="1200" kern="1200" dirty="0">
                <a:solidFill>
                  <a:schemeClr val="tx1"/>
                </a:solidFill>
                <a:effectLst/>
                <a:latin typeface="+mn-lt"/>
                <a:ea typeface="+mn-ea"/>
                <a:cs typeface="+mn-cs"/>
              </a:rPr>
              <a:t>requirements for a media plan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introductory lesson was a review of the </a:t>
            </a:r>
            <a:r>
              <a:rPr lang="en-US" sz="1200" i="1" kern="1200" dirty="0">
                <a:solidFill>
                  <a:schemeClr val="tx1"/>
                </a:solidFill>
                <a:effectLst/>
                <a:latin typeface="+mn-lt"/>
                <a:ea typeface="+mn-ea"/>
                <a:cs typeface="+mn-cs"/>
              </a:rPr>
              <a:t>Communication Training  101</a:t>
            </a:r>
            <a:r>
              <a:rPr lang="en-US" sz="1200" i="0" kern="1200" dirty="0">
                <a:solidFill>
                  <a:schemeClr val="tx1"/>
                </a:solidFill>
                <a:effectLst/>
                <a:latin typeface="+mn-lt"/>
                <a:ea typeface="+mn-ea"/>
                <a:cs typeface="+mn-cs"/>
              </a:rPr>
              <a:t>. The subsequent lessons of</a:t>
            </a:r>
            <a:r>
              <a:rPr lang="en-US" sz="1200" i="0" kern="1200" baseline="0" dirty="0">
                <a:solidFill>
                  <a:schemeClr val="tx1"/>
                </a:solidFill>
                <a:effectLst/>
                <a:latin typeface="+mn-lt"/>
                <a:ea typeface="+mn-ea"/>
                <a:cs typeface="+mn-cs"/>
              </a:rPr>
              <a:t> this training will cover in depth the following topics:</a:t>
            </a:r>
          </a:p>
          <a:p>
            <a:pPr lvl="0"/>
            <a:r>
              <a:rPr lang="en-US" sz="1200" i="0" kern="1200" baseline="0" dirty="0">
                <a:solidFill>
                  <a:schemeClr val="tx1"/>
                </a:solidFill>
                <a:effectLst/>
                <a:latin typeface="+mn-lt"/>
                <a:ea typeface="+mn-ea"/>
                <a:cs typeface="+mn-cs"/>
              </a:rPr>
              <a:t>Overview of EVIDENCE-BASED HEALTH COMMUNICATION CAMPAIGNS, including defining evidence, how to collect it and how to use theory to inform your campaign</a:t>
            </a:r>
          </a:p>
          <a:p>
            <a:pPr lvl="0"/>
            <a:r>
              <a:rPr lang="en-US" sz="1200" i="0" kern="1200" baseline="0" dirty="0">
                <a:solidFill>
                  <a:schemeClr val="tx1"/>
                </a:solidFill>
                <a:effectLst/>
                <a:latin typeface="+mn-lt"/>
                <a:ea typeface="+mn-ea"/>
                <a:cs typeface="+mn-cs"/>
              </a:rPr>
              <a:t>Conducting community assessments and developing campaign roadmaps as part of the COMMUNICATION CAMPAIGN BACKGROUND AND JUSTIFICATION</a:t>
            </a:r>
          </a:p>
          <a:p>
            <a:pPr lvl="0"/>
            <a:r>
              <a:rPr lang="en-US" sz="1200" i="0" kern="1200" baseline="0" dirty="0">
                <a:solidFill>
                  <a:schemeClr val="tx1"/>
                </a:solidFill>
                <a:effectLst/>
                <a:latin typeface="+mn-lt"/>
                <a:ea typeface="+mn-ea"/>
                <a:cs typeface="+mn-cs"/>
              </a:rPr>
              <a:t>Development of COMMUNICATION CAMPAIGN MESSAGES, TACTICS AND CHANNELS FOR INTENDED AUDIENCES, including audience research and pre-testing of materials</a:t>
            </a:r>
          </a:p>
          <a:p>
            <a:pPr lvl="0"/>
            <a:r>
              <a:rPr lang="en-US" sz="1200" i="0" kern="1200" baseline="0" dirty="0">
                <a:solidFill>
                  <a:schemeClr val="tx1"/>
                </a:solidFill>
                <a:effectLst/>
                <a:latin typeface="+mn-lt"/>
                <a:ea typeface="+mn-ea"/>
                <a:cs typeface="+mn-cs"/>
              </a:rPr>
              <a:t>Planning for campaign evaluation, including identification of metrics of success and selection of evaluation methods, and</a:t>
            </a:r>
          </a:p>
          <a:p>
            <a:pPr lvl="0"/>
            <a:r>
              <a:rPr lang="en-US" sz="1200" i="0" kern="1200" baseline="0" dirty="0">
                <a:solidFill>
                  <a:schemeClr val="tx1"/>
                </a:solidFill>
                <a:effectLst/>
                <a:latin typeface="+mn-lt"/>
                <a:ea typeface="+mn-ea"/>
                <a:cs typeface="+mn-cs"/>
              </a:rPr>
              <a:t>Campaign implementation, including developing an implementation plan and timeline</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17</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planning for the press conference, campaign leaders also made sure to:</a:t>
            </a:r>
          </a:p>
          <a:p>
            <a:endParaRPr lang="en-US" b="1" dirty="0"/>
          </a:p>
          <a:p>
            <a:r>
              <a:rPr lang="en-US" dirty="0"/>
              <a:t> Reach out and secure press conference participation from women who had been affected by</a:t>
            </a:r>
            <a:r>
              <a:rPr lang="en-US" baseline="0" dirty="0"/>
              <a:t> </a:t>
            </a:r>
            <a:r>
              <a:rPr lang="en-US" dirty="0"/>
              <a:t>heart disease</a:t>
            </a:r>
          </a:p>
          <a:p>
            <a:r>
              <a:rPr lang="en-US" dirty="0"/>
              <a:t> Create a timeline and checklist for day of event logistics</a:t>
            </a:r>
          </a:p>
          <a:p>
            <a:r>
              <a:rPr lang="en-US" dirty="0"/>
              <a:t> Rent a </a:t>
            </a:r>
            <a:r>
              <a:rPr lang="en-US" dirty="0" err="1"/>
              <a:t>mult</a:t>
            </a:r>
            <a:r>
              <a:rPr lang="en-US" dirty="0"/>
              <a:t> box (to allow media to plug in their equipment) and</a:t>
            </a:r>
          </a:p>
          <a:p>
            <a:r>
              <a:rPr lang="en-US" dirty="0"/>
              <a:t> Create a media kit to distribute at the press conference and after</a:t>
            </a:r>
          </a:p>
        </p:txBody>
      </p:sp>
      <p:sp>
        <p:nvSpPr>
          <p:cNvPr id="4" name="Slide Number Placeholder 3"/>
          <p:cNvSpPr>
            <a:spLocks noGrp="1"/>
          </p:cNvSpPr>
          <p:nvPr>
            <p:ph type="sldNum" sz="quarter" idx="10"/>
          </p:nvPr>
        </p:nvSpPr>
        <p:spPr/>
        <p:txBody>
          <a:bodyPr/>
          <a:lstStyle/>
          <a:p>
            <a:fld id="{28A18788-1922-4F6B-B003-50EA3DC92177}" type="slidenum">
              <a:rPr lang="en-US" smtClean="0"/>
              <a:t>161</a:t>
            </a:fld>
            <a:endParaRPr lang="en-US"/>
          </a:p>
        </p:txBody>
      </p:sp>
    </p:spTree>
    <p:extLst>
      <p:ext uri="{BB962C8B-B14F-4D97-AF65-F5344CB8AC3E}">
        <p14:creationId xmlns:p14="http://schemas.microsoft.com/office/powerpoint/2010/main" val="38559830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the campaign evolved, key partners continued to be added to help deliver campaign messages.</a:t>
            </a:r>
            <a:r>
              <a:rPr lang="en-US" baseline="0" dirty="0"/>
              <a:t> </a:t>
            </a:r>
            <a:r>
              <a:rPr lang="en-US" dirty="0"/>
              <a:t>Partners included: corporations such as Johnson &amp; Johnson and Coco-Cola and organizations such as</a:t>
            </a:r>
            <a:r>
              <a:rPr lang="en-US" baseline="0" dirty="0"/>
              <a:t> </a:t>
            </a:r>
            <a:r>
              <a:rPr lang="en-US" dirty="0"/>
              <a:t>the American Heart Association, </a:t>
            </a:r>
            <a:r>
              <a:rPr lang="en-US" dirty="0" err="1"/>
              <a:t>WomenHeart</a:t>
            </a:r>
            <a:r>
              <a:rPr lang="en-US" dirty="0"/>
              <a:t> and the Office of Women’s Health.</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162</a:t>
            </a:fld>
            <a:endParaRPr lang="en-US"/>
          </a:p>
        </p:txBody>
      </p:sp>
    </p:spTree>
    <p:extLst>
      <p:ext uri="{BB962C8B-B14F-4D97-AF65-F5344CB8AC3E}">
        <p14:creationId xmlns:p14="http://schemas.microsoft.com/office/powerpoint/2010/main" val="157991805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2004, campaign leaders partnered with the American Heart Association, other non-profits and the</a:t>
            </a:r>
            <a:r>
              <a:rPr lang="en-US" baseline="0" dirty="0"/>
              <a:t> </a:t>
            </a:r>
            <a:r>
              <a:rPr lang="en-US" dirty="0"/>
              <a:t>media to create the first National Wear Red Day to raise awareness about women and heart disease. The</a:t>
            </a:r>
            <a:r>
              <a:rPr lang="en-US" baseline="0" dirty="0"/>
              <a:t> </a:t>
            </a:r>
            <a:r>
              <a:rPr lang="en-US" dirty="0"/>
              <a:t>first observance was February 2, 2004, which was also when the first Red Dress Collection fashion show</a:t>
            </a:r>
            <a:r>
              <a:rPr lang="en-US" baseline="0" dirty="0"/>
              <a:t> </a:t>
            </a:r>
            <a:r>
              <a:rPr lang="en-US" dirty="0"/>
              <a:t>was held at New York Fashion Week.</a:t>
            </a:r>
          </a:p>
        </p:txBody>
      </p:sp>
      <p:sp>
        <p:nvSpPr>
          <p:cNvPr id="4" name="Slide Number Placeholder 3"/>
          <p:cNvSpPr>
            <a:spLocks noGrp="1"/>
          </p:cNvSpPr>
          <p:nvPr>
            <p:ph type="sldNum" sz="quarter" idx="10"/>
          </p:nvPr>
        </p:nvSpPr>
        <p:spPr/>
        <p:txBody>
          <a:bodyPr/>
          <a:lstStyle/>
          <a:p>
            <a:fld id="{28A18788-1922-4F6B-B003-50EA3DC92177}" type="slidenum">
              <a:rPr lang="en-US" smtClean="0"/>
              <a:t>163</a:t>
            </a:fld>
            <a:endParaRPr lang="en-US"/>
          </a:p>
        </p:txBody>
      </p:sp>
    </p:spTree>
    <p:extLst>
      <p:ext uri="{BB962C8B-B14F-4D97-AF65-F5344CB8AC3E}">
        <p14:creationId xmlns:p14="http://schemas.microsoft.com/office/powerpoint/2010/main" val="35615763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first observance of National Wear Red Day, local communities began implementing their own</a:t>
            </a:r>
            <a:r>
              <a:rPr lang="en-US" baseline="0" dirty="0"/>
              <a:t> </a:t>
            </a:r>
            <a:r>
              <a:rPr lang="en-US" dirty="0"/>
              <a:t>tailored activities during the month of February to tie into the national campaign and leverage national</a:t>
            </a:r>
            <a:r>
              <a:rPr lang="en-US" baseline="0" dirty="0"/>
              <a:t> </a:t>
            </a:r>
            <a:r>
              <a:rPr lang="en-US" dirty="0"/>
              <a:t>media coverage, which expanded the campaign’s reach and impact.</a:t>
            </a:r>
          </a:p>
          <a:p>
            <a:endParaRPr lang="en-US" dirty="0"/>
          </a:p>
          <a:p>
            <a:r>
              <a:rPr lang="en-US" dirty="0"/>
              <a:t>The Heart Truth campaign continues today and has been successful in increasing awareness about the</a:t>
            </a:r>
            <a:r>
              <a:rPr lang="en-US" baseline="0" dirty="0"/>
              <a:t> </a:t>
            </a:r>
            <a:r>
              <a:rPr lang="en-US" dirty="0"/>
              <a:t>impact of heart disease.</a:t>
            </a:r>
          </a:p>
          <a:p>
            <a:endParaRPr lang="en-US" dirty="0"/>
          </a:p>
          <a:p>
            <a:r>
              <a:rPr lang="en-US" dirty="0"/>
              <a:t>--</a:t>
            </a:r>
          </a:p>
          <a:p>
            <a:r>
              <a:rPr lang="en-US" dirty="0"/>
              <a:t>References: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Heart Truth. National Heart,</a:t>
            </a:r>
            <a:r>
              <a:rPr lang="en-US" baseline="0" dirty="0"/>
              <a:t> Lung, and Blood Institute website. </a:t>
            </a:r>
            <a:r>
              <a:rPr lang="en-US" dirty="0"/>
              <a:t>http://www.nhlbi.nih.gov/health/educational/hearttruth/materials/index.htm.</a:t>
            </a:r>
            <a:r>
              <a:rPr lang="en-US" baseline="0" dirty="0"/>
              <a:t> Updated on June 2016. Accessed August 2016.</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Also: http://www.ncbi.nlm.nih.gov/pmc/articles/PMC2574437/</a:t>
            </a:r>
          </a:p>
          <a:p>
            <a:r>
              <a:rPr lang="en-US" dirty="0"/>
              <a:t>Long,</a:t>
            </a:r>
            <a:r>
              <a:rPr lang="en-US" baseline="0" dirty="0"/>
              <a:t> T., </a:t>
            </a:r>
            <a:r>
              <a:rPr lang="en-US" baseline="0" dirty="0" err="1"/>
              <a:t>Taubenheim</a:t>
            </a:r>
            <a:r>
              <a:rPr lang="en-US" baseline="0" dirty="0"/>
              <a:t>, A., </a:t>
            </a:r>
            <a:r>
              <a:rPr lang="en-US" baseline="0" dirty="0" err="1"/>
              <a:t>Wayman</a:t>
            </a:r>
            <a:r>
              <a:rPr lang="en-US" baseline="0" dirty="0"/>
              <a:t>, J., Temple, S., &amp; </a:t>
            </a:r>
            <a:r>
              <a:rPr lang="en-US" baseline="0" dirty="0" err="1"/>
              <a:t>Ruoff</a:t>
            </a:r>
            <a:r>
              <a:rPr lang="en-US" baseline="0" dirty="0"/>
              <a:t>, B. (2008). “The Heart Truth:” using the power of branding and social marketing to increase awareness of heart disease in women.  </a:t>
            </a:r>
            <a:r>
              <a:rPr lang="en-US" i="1" baseline="0" dirty="0"/>
              <a:t>Social Marketing Quarterly, </a:t>
            </a:r>
            <a:r>
              <a:rPr lang="en-US" i="0" baseline="0" dirty="0"/>
              <a:t>14(3), 3-29.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3"/>
              </a:rPr>
              <a:t>10.1080/15245000802279334</a:t>
            </a:r>
            <a:r>
              <a:rPr lang="en-US" sz="1200" b="0" i="0" kern="1200" dirty="0">
                <a:solidFill>
                  <a:schemeClr val="tx1"/>
                </a:solidFill>
                <a:effectLst/>
                <a:latin typeface="+mn-lt"/>
                <a:ea typeface="+mn-ea"/>
                <a:cs typeface="+mn-cs"/>
              </a:rPr>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164</a:t>
            </a:fld>
            <a:endParaRPr lang="en-US"/>
          </a:p>
        </p:txBody>
      </p:sp>
    </p:spTree>
    <p:extLst>
      <p:ext uri="{BB962C8B-B14F-4D97-AF65-F5344CB8AC3E}">
        <p14:creationId xmlns:p14="http://schemas.microsoft.com/office/powerpoint/2010/main" val="296546267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Her</a:t>
            </a:r>
            <a:r>
              <a:rPr lang="en-US" baseline="0" dirty="0">
                <a:solidFill>
                  <a:schemeClr val="tx1"/>
                </a:solidFill>
                <a:latin typeface="+mn-lt"/>
              </a:rPr>
              <a:t>e are some further readings and resources you can access on the topic of </a:t>
            </a:r>
            <a:r>
              <a:rPr lang="en-US" sz="1200" dirty="0">
                <a:solidFill>
                  <a:srgbClr val="004065"/>
                </a:solidFill>
                <a:latin typeface="Century Gothic" panose="020B0502020202020204" pitchFamily="34" charset="0"/>
              </a:rPr>
              <a:t>Communication Campaign Implementation. </a:t>
            </a:r>
            <a:r>
              <a:rPr lang="en-US" sz="1200" b="0" i="0" kern="1200" dirty="0">
                <a:solidFill>
                  <a:schemeClr val="tx1"/>
                </a:solidFill>
                <a:effectLst/>
                <a:latin typeface="+mn-lt"/>
                <a:ea typeface="+mn-ea"/>
                <a:cs typeface="+mn-cs"/>
              </a:rPr>
              <a:t>These and other resources are included in the Guide to Making Communication</a:t>
            </a:r>
            <a:r>
              <a:rPr lang="en-US" sz="1200" b="0" i="0" kern="1200" baseline="0" dirty="0">
                <a:solidFill>
                  <a:schemeClr val="tx1"/>
                </a:solidFill>
                <a:effectLst/>
                <a:latin typeface="+mn-lt"/>
                <a:ea typeface="+mn-ea"/>
                <a:cs typeface="+mn-cs"/>
              </a:rPr>
              <a:t> Campaigns Evidence-Based found </a:t>
            </a:r>
            <a:r>
              <a:rPr lang="en-US" sz="1200" b="0" i="0" kern="1200" dirty="0">
                <a:solidFill>
                  <a:schemeClr val="tx1"/>
                </a:solidFill>
                <a:effectLst/>
                <a:latin typeface="+mn-lt"/>
                <a:ea typeface="+mn-ea"/>
                <a:cs typeface="+mn-cs"/>
              </a:rPr>
              <a:t>in the learning management system.</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165</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In this lesson, you learned to: </a:t>
            </a:r>
            <a:r>
              <a:rPr lang="en-US" sz="1200" dirty="0">
                <a:solidFill>
                  <a:srgbClr val="004065"/>
                </a:solidFill>
                <a:latin typeface="Century Gothic" panose="020B0502020202020204" pitchFamily="34" charset="0"/>
              </a:rPr>
              <a:t>Create a communication campaign implementation plan</a:t>
            </a:r>
            <a:r>
              <a:rPr lang="en-US" sz="1200" baseline="0" dirty="0">
                <a:solidFill>
                  <a:schemeClr val="tx1"/>
                </a:solidFill>
                <a:latin typeface="+mn-lt"/>
              </a:rPr>
              <a:t> and launch a campaign</a:t>
            </a:r>
            <a:endParaRPr lang="en-US" sz="1200" dirty="0">
              <a:solidFill>
                <a:srgbClr val="004065"/>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166</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concludes the lesson</a:t>
            </a:r>
            <a:r>
              <a:rPr lang="en-US"/>
              <a:t>.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167</a:t>
            </a:fld>
            <a:endParaRPr lang="en-US"/>
          </a:p>
        </p:txBody>
      </p:sp>
    </p:spTree>
    <p:extLst>
      <p:ext uri="{BB962C8B-B14F-4D97-AF65-F5344CB8AC3E}">
        <p14:creationId xmlns:p14="http://schemas.microsoft.com/office/powerpoint/2010/main" val="120944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concludes the lesson</a:t>
            </a:r>
            <a:r>
              <a:rPr lang="en-US"/>
              <a:t>.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18</a:t>
            </a:fld>
            <a:endParaRPr lang="en-US"/>
          </a:p>
        </p:txBody>
      </p:sp>
    </p:spTree>
    <p:extLst>
      <p:ext uri="{BB962C8B-B14F-4D97-AF65-F5344CB8AC3E}">
        <p14:creationId xmlns:p14="http://schemas.microsoft.com/office/powerpoint/2010/main" val="120944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Welcome to Lesson 1: </a:t>
            </a: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Evidence-Based Health Communication Campaigns</a:t>
            </a:r>
            <a:r>
              <a:rPr lang="en-US" baseline="0" dirty="0"/>
              <a:t>.</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19</a:t>
            </a:fld>
            <a:endParaRPr lang="en-US"/>
          </a:p>
        </p:txBody>
      </p:sp>
    </p:spTree>
    <p:extLst>
      <p:ext uri="{BB962C8B-B14F-4D97-AF65-F5344CB8AC3E}">
        <p14:creationId xmlns:p14="http://schemas.microsoft.com/office/powerpoint/2010/main" val="2661881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dirty="0"/>
              <a:t>We would like to acknowledge the Centers for Disease Control and Prevention for supporting this work. We would also like to thank Dr. Monique Turner, Associate Professor,</a:t>
            </a:r>
            <a:r>
              <a:rPr lang="en-US" baseline="0" dirty="0"/>
              <a:t> and Jerry Franz, Adjunct Instructor, </a:t>
            </a:r>
            <a:r>
              <a:rPr lang="en-US" dirty="0"/>
              <a:t>at the Department of Prevention and Community Health at the Milken Institute School of Public Health of the George Washington University</a:t>
            </a:r>
            <a:r>
              <a:rPr lang="en-US" baseline="0" dirty="0"/>
              <a:t> </a:t>
            </a:r>
            <a:r>
              <a:rPr lang="en-US" dirty="0"/>
              <a:t>for their contributions to content development and review. </a:t>
            </a:r>
            <a:r>
              <a:rPr lang="en-US" sz="1200" dirty="0">
                <a:solidFill>
                  <a:srgbClr val="004065"/>
                </a:solidFill>
                <a:latin typeface="Century Gothic" panose="020B0502020202020204" pitchFamily="34" charset="0"/>
              </a:rPr>
              <a:t>We would also like to thank Julia </a:t>
            </a:r>
            <a:r>
              <a:rPr lang="en-US" sz="1200" dirty="0" err="1">
                <a:solidFill>
                  <a:srgbClr val="004065"/>
                </a:solidFill>
                <a:latin typeface="Century Gothic" panose="020B0502020202020204" pitchFamily="34" charset="0"/>
              </a:rPr>
              <a:t>Thorsness</a:t>
            </a:r>
            <a:r>
              <a:rPr lang="en-US" sz="1200" dirty="0">
                <a:solidFill>
                  <a:srgbClr val="004065"/>
                </a:solidFill>
                <a:latin typeface="Century Gothic" panose="020B0502020202020204" pitchFamily="34" charset="0"/>
              </a:rPr>
              <a:t>, Program Coordinator, Comprehensive Cancer Control, Alaska Department of Health and Social Services and </a:t>
            </a:r>
            <a:r>
              <a:rPr lang="en-US" sz="1200" dirty="0" err="1">
                <a:solidFill>
                  <a:srgbClr val="004065"/>
                </a:solidFill>
                <a:latin typeface="Century Gothic" panose="020B0502020202020204" pitchFamily="34" charset="0"/>
              </a:rPr>
              <a:t>Keylee</a:t>
            </a:r>
            <a:r>
              <a:rPr lang="en-US" sz="1200" dirty="0">
                <a:solidFill>
                  <a:srgbClr val="004065"/>
                </a:solidFill>
                <a:latin typeface="Century Gothic" panose="020B0502020202020204" pitchFamily="34" charset="0"/>
              </a:rPr>
              <a:t> Wright, MA, Director, Cancer Control Section, Indiana State Department of Health for their thoughtful feedback on the initial draft. </a:t>
            </a:r>
            <a:r>
              <a:rPr lang="en-US" sz="1200" baseline="0" dirty="0">
                <a:solidFill>
                  <a:srgbClr val="004065"/>
                </a:solidFill>
                <a:latin typeface="Century Gothic" panose="020B0502020202020204" pitchFamily="34" charset="0"/>
              </a:rPr>
              <a:t>The competencies in this training are based on content from the National Cancer Institute’s publication “Making Health Communication Programs Work” also known as “The Pink Book” </a:t>
            </a:r>
            <a:r>
              <a:rPr lang="en-US" sz="1200" dirty="0">
                <a:solidFill>
                  <a:srgbClr val="004065"/>
                </a:solidFill>
                <a:latin typeface="Century Gothic" panose="020B0502020202020204" pitchFamily="34" charset="0"/>
              </a:rPr>
              <a:t>and the Seven Areas of Responsibility for Health Education Specialists, 2015. </a:t>
            </a:r>
            <a:r>
              <a:rPr lang="en-US" sz="1200" baseline="0" dirty="0">
                <a:solidFill>
                  <a:srgbClr val="004065"/>
                </a:solidFill>
                <a:latin typeface="Century Gothic" panose="020B0502020202020204" pitchFamily="34" charset="0"/>
              </a:rPr>
              <a:t> </a:t>
            </a:r>
            <a:r>
              <a:rPr lang="en-US" sz="1200" dirty="0">
                <a:solidFill>
                  <a:srgbClr val="004065"/>
                </a:solidFill>
                <a:latin typeface="Century Gothic" panose="020B0502020202020204" pitchFamily="34" charset="0"/>
              </a:rPr>
              <a:t>This training was also influenced by the work of the Cancer Prevention and Control Research Network (CPCRN) and its “Putting Public Health Evidence into Action” training curriculum.</a:t>
            </a:r>
          </a:p>
        </p:txBody>
      </p:sp>
      <p:sp>
        <p:nvSpPr>
          <p:cNvPr id="4" name="Slide Number Placeholder 3"/>
          <p:cNvSpPr>
            <a:spLocks noGrp="1"/>
          </p:cNvSpPr>
          <p:nvPr>
            <p:ph type="sldNum" sz="quarter" idx="10"/>
          </p:nvPr>
        </p:nvSpPr>
        <p:spPr/>
        <p:txBody>
          <a:bodyPr/>
          <a:lstStyle/>
          <a:p>
            <a:fld id="{28A18788-1922-4F6B-B003-50EA3DC92177}" type="slidenum">
              <a:rPr lang="en-US" smtClean="0"/>
              <a:t>20</a:t>
            </a:fld>
            <a:endParaRPr lang="en-US"/>
          </a:p>
        </p:txBody>
      </p:sp>
    </p:spTree>
    <p:extLst>
      <p:ext uri="{BB962C8B-B14F-4D97-AF65-F5344CB8AC3E}">
        <p14:creationId xmlns:p14="http://schemas.microsoft.com/office/powerpoint/2010/main" val="34375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sz="1100" dirty="0">
                <a:solidFill>
                  <a:schemeClr val="tx1"/>
                </a:solidFill>
                <a:latin typeface="Arial" panose="020B0604020202020204" pitchFamily="34" charset="0"/>
                <a:cs typeface="Arial" panose="020B0604020202020204" pitchFamily="34" charset="0"/>
              </a:rPr>
              <a:t>We would like to acknowledge the Centers for Disease Control and Prevention for supporting this work. We would also like to thank Dr. Monique Turner, Associate Professor,</a:t>
            </a:r>
            <a:r>
              <a:rPr lang="en-US" sz="1100" baseline="0" dirty="0">
                <a:solidFill>
                  <a:schemeClr val="tx1"/>
                </a:solidFill>
                <a:latin typeface="Arial" panose="020B0604020202020204" pitchFamily="34" charset="0"/>
                <a:cs typeface="Arial" panose="020B0604020202020204" pitchFamily="34" charset="0"/>
              </a:rPr>
              <a:t> and Jerry Franz, Adjunct Instructor, </a:t>
            </a:r>
            <a:r>
              <a:rPr lang="en-US" sz="1100" dirty="0">
                <a:solidFill>
                  <a:schemeClr val="tx1"/>
                </a:solidFill>
                <a:latin typeface="Arial" panose="020B0604020202020204" pitchFamily="34" charset="0"/>
                <a:cs typeface="Arial" panose="020B0604020202020204" pitchFamily="34" charset="0"/>
              </a:rPr>
              <a:t>at the Department of Prevention and Community Health at the Milken Institute School of Public Health of the George Washington University</a:t>
            </a:r>
            <a:r>
              <a:rPr lang="en-US" sz="1100" baseline="0"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for their contributions to content development and review. </a:t>
            </a:r>
          </a:p>
          <a:p>
            <a:pPr marL="0" indent="0">
              <a:lnSpc>
                <a:spcPct val="120000"/>
              </a:lnSpc>
              <a:buNone/>
            </a:pPr>
            <a:endParaRPr lang="en-US" sz="1100" dirty="0">
              <a:solidFill>
                <a:schemeClr val="tx1"/>
              </a:solidFill>
              <a:latin typeface="Arial" panose="020B0604020202020204" pitchFamily="34" charset="0"/>
              <a:cs typeface="Arial" panose="020B0604020202020204" pitchFamily="34" charset="0"/>
            </a:endParaRPr>
          </a:p>
          <a:p>
            <a:pPr marL="0" indent="0">
              <a:lnSpc>
                <a:spcPct val="120000"/>
              </a:lnSpc>
              <a:buNone/>
            </a:pPr>
            <a:r>
              <a:rPr lang="en-US" sz="1100" dirty="0">
                <a:solidFill>
                  <a:schemeClr val="tx1"/>
                </a:solidFill>
                <a:latin typeface="Arial" panose="020B0604020202020204" pitchFamily="34" charset="0"/>
                <a:cs typeface="Arial" panose="020B0604020202020204" pitchFamily="34" charset="0"/>
              </a:rPr>
              <a:t>We would also like to thank Julia </a:t>
            </a:r>
            <a:r>
              <a:rPr lang="en-US" sz="1100" dirty="0" err="1">
                <a:solidFill>
                  <a:schemeClr val="tx1"/>
                </a:solidFill>
                <a:latin typeface="Arial" panose="020B0604020202020204" pitchFamily="34" charset="0"/>
                <a:cs typeface="Arial" panose="020B0604020202020204" pitchFamily="34" charset="0"/>
              </a:rPr>
              <a:t>Thorsness</a:t>
            </a:r>
            <a:r>
              <a:rPr lang="en-US" sz="1100" dirty="0">
                <a:solidFill>
                  <a:schemeClr val="tx1"/>
                </a:solidFill>
                <a:latin typeface="Arial" panose="020B0604020202020204" pitchFamily="34" charset="0"/>
                <a:cs typeface="Arial" panose="020B0604020202020204" pitchFamily="34" charset="0"/>
              </a:rPr>
              <a:t>, Program Coordinator, Comprehensive Cancer Control, Alaska Department of Health and Social Services and </a:t>
            </a:r>
            <a:r>
              <a:rPr lang="en-US" sz="1100" dirty="0" err="1">
                <a:solidFill>
                  <a:schemeClr val="tx1"/>
                </a:solidFill>
                <a:latin typeface="Arial" panose="020B0604020202020204" pitchFamily="34" charset="0"/>
                <a:cs typeface="Arial" panose="020B0604020202020204" pitchFamily="34" charset="0"/>
              </a:rPr>
              <a:t>Keylee</a:t>
            </a:r>
            <a:r>
              <a:rPr lang="en-US" sz="1100" dirty="0">
                <a:solidFill>
                  <a:schemeClr val="tx1"/>
                </a:solidFill>
                <a:latin typeface="Arial" panose="020B0604020202020204" pitchFamily="34" charset="0"/>
                <a:cs typeface="Arial" panose="020B0604020202020204" pitchFamily="34" charset="0"/>
              </a:rPr>
              <a:t> Wright, Director, Cancer Control Section, Indiana State Department of Health for their thoughtful feedback on the initial draft. </a:t>
            </a:r>
          </a:p>
          <a:p>
            <a:pPr marL="0" indent="0">
              <a:lnSpc>
                <a:spcPct val="120000"/>
              </a:lnSpc>
              <a:buNone/>
            </a:pPr>
            <a:endParaRPr lang="en-US" sz="1100" baseline="0" dirty="0">
              <a:solidFill>
                <a:schemeClr val="tx1"/>
              </a:solidFill>
              <a:latin typeface="Arial" panose="020B0604020202020204" pitchFamily="34" charset="0"/>
              <a:cs typeface="Arial" panose="020B0604020202020204" pitchFamily="34" charset="0"/>
            </a:endParaRPr>
          </a:p>
          <a:p>
            <a:pPr marL="0" indent="0">
              <a:lnSpc>
                <a:spcPct val="120000"/>
              </a:lnSpc>
              <a:buNone/>
            </a:pPr>
            <a:r>
              <a:rPr lang="en-US" sz="1100" baseline="0" dirty="0">
                <a:solidFill>
                  <a:schemeClr val="tx1"/>
                </a:solidFill>
                <a:latin typeface="Arial" panose="020B0604020202020204" pitchFamily="34" charset="0"/>
                <a:cs typeface="Arial" panose="020B0604020202020204" pitchFamily="34" charset="0"/>
              </a:rPr>
              <a:t>The competencies in this training are based on content from the National Cancer Institute’s publication “Making Health Communication Programs Work”, also known as “The Pink Book”, </a:t>
            </a:r>
            <a:r>
              <a:rPr lang="en-US" sz="1100" dirty="0">
                <a:solidFill>
                  <a:schemeClr val="tx1"/>
                </a:solidFill>
                <a:latin typeface="Arial" panose="020B0604020202020204" pitchFamily="34" charset="0"/>
                <a:cs typeface="Arial" panose="020B0604020202020204" pitchFamily="34" charset="0"/>
              </a:rPr>
              <a:t>and the Seven Areas of Responsibility for Health Education Specialists, 2015. </a:t>
            </a:r>
            <a:r>
              <a:rPr lang="en-US" sz="1100" baseline="0" dirty="0">
                <a:solidFill>
                  <a:schemeClr val="tx1"/>
                </a:solidFill>
                <a:latin typeface="Arial" panose="020B0604020202020204" pitchFamily="34" charset="0"/>
                <a:cs typeface="Arial" panose="020B0604020202020204" pitchFamily="34" charset="0"/>
              </a:rPr>
              <a:t> </a:t>
            </a:r>
          </a:p>
          <a:p>
            <a:pPr marL="0" indent="0">
              <a:lnSpc>
                <a:spcPct val="120000"/>
              </a:lnSpc>
              <a:buNone/>
            </a:pPr>
            <a:endParaRPr lang="en-US" sz="1100" baseline="0" dirty="0">
              <a:solidFill>
                <a:schemeClr val="tx1"/>
              </a:solidFill>
              <a:latin typeface="Arial" panose="020B0604020202020204" pitchFamily="34" charset="0"/>
              <a:cs typeface="Arial" panose="020B0604020202020204" pitchFamily="34" charset="0"/>
            </a:endParaRPr>
          </a:p>
          <a:p>
            <a:pPr marL="0" indent="0">
              <a:lnSpc>
                <a:spcPct val="120000"/>
              </a:lnSpc>
              <a:buNone/>
            </a:pPr>
            <a:r>
              <a:rPr lang="en-US" sz="1100" dirty="0">
                <a:solidFill>
                  <a:schemeClr val="tx1"/>
                </a:solidFill>
                <a:latin typeface="Arial" panose="020B0604020202020204" pitchFamily="34" charset="0"/>
                <a:cs typeface="Arial" panose="020B0604020202020204" pitchFamily="34" charset="0"/>
              </a:rPr>
              <a:t>This training was also influenced by the work of the Cancer Prevention and Control Research Network (CPCRN) and its “Putting Public Health Evidence into Action” training curriculum.</a:t>
            </a:r>
          </a:p>
        </p:txBody>
      </p:sp>
      <p:sp>
        <p:nvSpPr>
          <p:cNvPr id="4" name="Slide Number Placeholder 3"/>
          <p:cNvSpPr>
            <a:spLocks noGrp="1"/>
          </p:cNvSpPr>
          <p:nvPr>
            <p:ph type="sldNum" sz="quarter" idx="10"/>
          </p:nvPr>
        </p:nvSpPr>
        <p:spPr/>
        <p:txBody>
          <a:bodyPr/>
          <a:lstStyle/>
          <a:p>
            <a:fld id="{28A18788-1922-4F6B-B003-50EA3DC92177}" type="slidenum">
              <a:rPr lang="en-US" smtClean="0"/>
              <a:t>3</a:t>
            </a:fld>
            <a:endParaRPr lang="en-US"/>
          </a:p>
        </p:txBody>
      </p:sp>
    </p:spTree>
    <p:extLst>
      <p:ext uri="{BB962C8B-B14F-4D97-AF65-F5344CB8AC3E}">
        <p14:creationId xmlns:p14="http://schemas.microsoft.com/office/powerpoint/2010/main" val="343756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will address the following competencies:</a:t>
            </a:r>
          </a:p>
          <a:p>
            <a:endParaRPr lang="en-US" dirty="0"/>
          </a:p>
          <a:p>
            <a:pPr marL="0" indent="0">
              <a:buNone/>
            </a:pPr>
            <a:r>
              <a:rPr lang="en-US" sz="1200" dirty="0">
                <a:solidFill>
                  <a:srgbClr val="004065"/>
                </a:solidFill>
                <a:latin typeface="Century Gothic" panose="020B0502020202020204" pitchFamily="34" charset="0"/>
              </a:rPr>
              <a:t>Access and assess existing evidence to plan a communication campaign, and</a:t>
            </a:r>
          </a:p>
          <a:p>
            <a:pPr marL="0" indent="0">
              <a:buNone/>
            </a:pPr>
            <a:endParaRPr lang="en-US" sz="1200" dirty="0">
              <a:solidFill>
                <a:srgbClr val="004065"/>
              </a:solidFill>
              <a:latin typeface="Century Gothic" panose="020B0502020202020204" pitchFamily="34" charset="0"/>
            </a:endParaRPr>
          </a:p>
          <a:p>
            <a:pPr marL="0" indent="0">
              <a:buNone/>
            </a:pPr>
            <a:r>
              <a:rPr lang="en-US" sz="1200" dirty="0">
                <a:solidFill>
                  <a:srgbClr val="004065"/>
                </a:solidFill>
                <a:latin typeface="Century Gothic" panose="020B0502020202020204" pitchFamily="34" charset="0"/>
              </a:rPr>
              <a:t>Apply theories and/or models of implementation</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21</a:t>
            </a:fld>
            <a:endParaRPr lang="en-US"/>
          </a:p>
        </p:txBody>
      </p:sp>
    </p:spTree>
    <p:extLst>
      <p:ext uri="{BB962C8B-B14F-4D97-AF65-F5344CB8AC3E}">
        <p14:creationId xmlns:p14="http://schemas.microsoft.com/office/powerpoint/2010/main" val="1020080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completing this lesson, you will be able to:</a:t>
            </a:r>
          </a:p>
          <a:p>
            <a:endParaRPr lang="en-US" dirty="0"/>
          </a:p>
          <a:p>
            <a:pPr marL="0" lvl="0" indent="0">
              <a:buNone/>
            </a:pPr>
            <a:r>
              <a:rPr lang="en-US" sz="1200" dirty="0">
                <a:solidFill>
                  <a:srgbClr val="004065"/>
                </a:solidFill>
                <a:latin typeface="Century Gothic" panose="020B0502020202020204" pitchFamily="34" charset="0"/>
              </a:rPr>
              <a:t>Define “evidence” and its role in public health,</a:t>
            </a:r>
          </a:p>
          <a:p>
            <a:pPr marL="0" lvl="0" indent="0">
              <a:buNone/>
            </a:pPr>
            <a:endParaRPr lang="en-US" sz="120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explain the importance of evidence-based approaches in communication campaigns,</a:t>
            </a:r>
          </a:p>
          <a:p>
            <a:pPr marL="0" lvl="0" indent="0">
              <a:buNone/>
            </a:pPr>
            <a:endParaRPr lang="en-US" sz="120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describe methods to collect evidence, and</a:t>
            </a:r>
          </a:p>
          <a:p>
            <a:pPr marL="0" lvl="0" indent="0">
              <a:buNone/>
            </a:pPr>
            <a:endParaRPr lang="en-US" sz="120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describe behavioral and communication theories to inform evidence-based communication campaigns.</a:t>
            </a:r>
          </a:p>
        </p:txBody>
      </p:sp>
      <p:sp>
        <p:nvSpPr>
          <p:cNvPr id="4" name="Slide Number Placeholder 3"/>
          <p:cNvSpPr>
            <a:spLocks noGrp="1"/>
          </p:cNvSpPr>
          <p:nvPr>
            <p:ph type="sldNum" sz="quarter" idx="10"/>
          </p:nvPr>
        </p:nvSpPr>
        <p:spPr/>
        <p:txBody>
          <a:bodyPr/>
          <a:lstStyle/>
          <a:p>
            <a:fld id="{28A18788-1922-4F6B-B003-50EA3DC92177}" type="slidenum">
              <a:rPr lang="en-US" smtClean="0"/>
              <a:t>22</a:t>
            </a:fld>
            <a:endParaRPr lang="en-US"/>
          </a:p>
        </p:txBody>
      </p:sp>
    </p:spTree>
    <p:extLst>
      <p:ext uri="{BB962C8B-B14F-4D97-AF65-F5344CB8AC3E}">
        <p14:creationId xmlns:p14="http://schemas.microsoft.com/office/powerpoint/2010/main" val="3453664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Evidence</a:t>
            </a:r>
            <a:r>
              <a:rPr lang="en-US" sz="1200" kern="1200" dirty="0">
                <a:solidFill>
                  <a:schemeClr val="tx1"/>
                </a:solidFill>
                <a:effectLst/>
                <a:latin typeface="+mn-lt"/>
                <a:ea typeface="+mn-ea"/>
                <a:cs typeface="+mn-cs"/>
              </a:rPr>
              <a:t> can be used to establish proof or to confirm the existence of a particular phenomenon. Evidence is best defined as the “available body of facts or information indicating whether a belief is true or valid.” By establishing evidence, health care delivery and public health programs can enhance their potential for achieving desired outcomes by building on what others have done.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Evidence adds credibility to your work and can be used to guide decision making about public health practice.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forms of evidence in public health include: Media/marketing data,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public health surveillance data, qualitative data from community members or other stakeholders, personal experiences, systematic reviews of multiple intervention evaluations,</a:t>
            </a:r>
            <a:r>
              <a:rPr lang="en-US" sz="1200" kern="1200" baseline="0" dirty="0">
                <a:solidFill>
                  <a:schemeClr val="tx1"/>
                </a:solidFill>
                <a:effectLst/>
                <a:latin typeface="+mn-lt"/>
                <a:ea typeface="+mn-ea"/>
                <a:cs typeface="+mn-cs"/>
              </a:rPr>
              <a:t> p</a:t>
            </a:r>
            <a:r>
              <a:rPr lang="en-US" sz="1200" kern="1200" dirty="0">
                <a:solidFill>
                  <a:schemeClr val="tx1"/>
                </a:solidFill>
                <a:effectLst/>
                <a:latin typeface="+mn-lt"/>
                <a:ea typeface="+mn-ea"/>
                <a:cs typeface="+mn-cs"/>
              </a:rPr>
              <a:t>rogram evaluation and policy analysis.</a:t>
            </a:r>
          </a:p>
        </p:txBody>
      </p:sp>
      <p:sp>
        <p:nvSpPr>
          <p:cNvPr id="4" name="Slide Number Placeholder 3"/>
          <p:cNvSpPr>
            <a:spLocks noGrp="1"/>
          </p:cNvSpPr>
          <p:nvPr>
            <p:ph type="sldNum" sz="quarter" idx="10"/>
          </p:nvPr>
        </p:nvSpPr>
        <p:spPr/>
        <p:txBody>
          <a:bodyPr/>
          <a:lstStyle/>
          <a:p>
            <a:fld id="{28A18788-1922-4F6B-B003-50EA3DC92177}" type="slidenum">
              <a:rPr lang="en-US" smtClean="0"/>
              <a:t>23</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Evidence-based public health </a:t>
            </a:r>
            <a:r>
              <a:rPr lang="en-US" sz="1200" kern="1200" dirty="0">
                <a:solidFill>
                  <a:schemeClr val="tx1"/>
                </a:solidFill>
                <a:effectLst/>
                <a:latin typeface="+mn-lt"/>
                <a:ea typeface="+mn-ea"/>
                <a:cs typeface="+mn-cs"/>
              </a:rPr>
              <a:t>is defined as the “process of integrating science-based interventions with community preferences to improve the health of populations.”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Making use of evidence-based public health in health communication campaigns is imperative to achieving sustainable, population-level health outcomes. </a:t>
            </a:r>
          </a:p>
        </p:txBody>
      </p:sp>
      <p:sp>
        <p:nvSpPr>
          <p:cNvPr id="4" name="Slide Number Placeholder 3"/>
          <p:cNvSpPr>
            <a:spLocks noGrp="1"/>
          </p:cNvSpPr>
          <p:nvPr>
            <p:ph type="sldNum" sz="quarter" idx="10"/>
          </p:nvPr>
        </p:nvSpPr>
        <p:spPr/>
        <p:txBody>
          <a:bodyPr/>
          <a:lstStyle/>
          <a:p>
            <a:fld id="{28A18788-1922-4F6B-B003-50EA3DC92177}" type="slidenum">
              <a:rPr lang="en-US" smtClean="0"/>
              <a:t>24</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Decisions regarding public health policies, programs and practice should be informed by the best available evidence. Evidence used to make decisions can either be </a:t>
            </a:r>
            <a:r>
              <a:rPr lang="en-US" sz="1200" b="0" kern="1200" dirty="0">
                <a:solidFill>
                  <a:schemeClr val="tx1"/>
                </a:solidFill>
                <a:effectLst/>
                <a:latin typeface="+mn-lt"/>
                <a:ea typeface="+mn-ea"/>
                <a:cs typeface="+mn-cs"/>
              </a:rPr>
              <a:t>subjective evidence</a:t>
            </a:r>
            <a:r>
              <a:rPr lang="en-US" sz="1200" kern="1200" dirty="0">
                <a:solidFill>
                  <a:schemeClr val="tx1"/>
                </a:solidFill>
                <a:effectLst/>
                <a:latin typeface="+mn-lt"/>
                <a:ea typeface="+mn-ea"/>
                <a:cs typeface="+mn-cs"/>
              </a:rPr>
              <a:t>, derived from direct experience with smaller populations in variable conditions, or </a:t>
            </a:r>
            <a:r>
              <a:rPr lang="en-US" sz="1200" b="0" kern="1200" dirty="0">
                <a:solidFill>
                  <a:schemeClr val="tx1"/>
                </a:solidFill>
                <a:effectLst/>
                <a:latin typeface="+mn-lt"/>
                <a:ea typeface="+mn-ea"/>
                <a:cs typeface="+mn-cs"/>
              </a:rPr>
              <a:t>objective evidence</a:t>
            </a:r>
            <a:r>
              <a:rPr lang="en-US" sz="1200" kern="1200" dirty="0">
                <a:solidFill>
                  <a:schemeClr val="tx1"/>
                </a:solidFill>
                <a:effectLst/>
                <a:latin typeface="+mn-lt"/>
                <a:ea typeface="+mn-ea"/>
                <a:cs typeface="+mn-cs"/>
              </a:rPr>
              <a:t>, derived under highly controlled conditions that may not exist in reality, but are essential for measuring cause and effect.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All </a:t>
            </a:r>
            <a:r>
              <a:rPr lang="en-US" sz="1200" kern="1200" dirty="0">
                <a:solidFill>
                  <a:schemeClr val="tx1"/>
                </a:solidFill>
                <a:effectLst/>
                <a:latin typeface="+mn-lt"/>
                <a:ea typeface="+mn-ea"/>
                <a:cs typeface="+mn-cs"/>
              </a:rPr>
              <a:t>evidence is not created equal. Each source of public health evidence should be weighed differently. We make no judgements about what type of evidence is better than another; practice-based evidence related to feasibility or cultural appropriateness is just as important as research-based evidence of intervention effectiveness when planning a campaign or program. </a:t>
            </a:r>
          </a:p>
        </p:txBody>
      </p:sp>
      <p:sp>
        <p:nvSpPr>
          <p:cNvPr id="4" name="Slide Number Placeholder 3"/>
          <p:cNvSpPr>
            <a:spLocks noGrp="1"/>
          </p:cNvSpPr>
          <p:nvPr>
            <p:ph type="sldNum" sz="quarter" idx="10"/>
          </p:nvPr>
        </p:nvSpPr>
        <p:spPr/>
        <p:txBody>
          <a:bodyPr/>
          <a:lstStyle/>
          <a:p>
            <a:fld id="{28A18788-1922-4F6B-B003-50EA3DC92177}" type="slidenum">
              <a:rPr lang="en-US" smtClean="0"/>
              <a:t>25</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Cancer Prevention and Control Research Network (CPCRN) defines three main categories of </a:t>
            </a:r>
            <a:r>
              <a:rPr lang="en-US" sz="1200" b="0" kern="1200" dirty="0">
                <a:solidFill>
                  <a:schemeClr val="tx1"/>
                </a:solidFill>
                <a:effectLst/>
                <a:latin typeface="+mn-lt"/>
                <a:ea typeface="+mn-ea"/>
                <a:cs typeface="+mn-cs"/>
              </a:rPr>
              <a:t>evidence-based approaches (EBAs) that </a:t>
            </a:r>
            <a:r>
              <a:rPr lang="en-US" sz="1200" kern="1200" dirty="0">
                <a:solidFill>
                  <a:schemeClr val="tx1"/>
                </a:solidFill>
                <a:effectLst/>
                <a:latin typeface="+mn-lt"/>
                <a:ea typeface="+mn-ea"/>
                <a:cs typeface="+mn-cs"/>
              </a:rPr>
              <a:t>can be used to promote public health:</a:t>
            </a:r>
            <a:r>
              <a:rPr lang="en-US" sz="1200" kern="1200" baseline="0" dirty="0">
                <a:solidFill>
                  <a:schemeClr val="tx1"/>
                </a:solidFill>
                <a:effectLst/>
                <a:latin typeface="+mn-lt"/>
                <a:ea typeface="+mn-ea"/>
                <a:cs typeface="+mn-cs"/>
              </a:rPr>
              <a:t> e</a:t>
            </a:r>
            <a:r>
              <a:rPr lang="en-US" sz="1200" kern="1200" dirty="0">
                <a:solidFill>
                  <a:schemeClr val="tx1"/>
                </a:solidFill>
                <a:effectLst/>
                <a:latin typeface="+mn-lt"/>
                <a:ea typeface="+mn-ea"/>
                <a:cs typeface="+mn-cs"/>
              </a:rPr>
              <a:t>vidence-based</a:t>
            </a:r>
            <a:r>
              <a:rPr lang="en-US" sz="1200" kern="1200" baseline="0" dirty="0">
                <a:solidFill>
                  <a:schemeClr val="tx1"/>
                </a:solidFill>
                <a:effectLst/>
                <a:latin typeface="+mn-lt"/>
                <a:ea typeface="+mn-ea"/>
                <a:cs typeface="+mn-cs"/>
              </a:rPr>
              <a:t> programs, evidence-based policies and evidence-based strategies.</a:t>
            </a:r>
          </a:p>
          <a:p>
            <a:endParaRPr lang="en-US" sz="1200"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Evidence-based programs, also called evidence based interventions</a:t>
            </a:r>
            <a:r>
              <a:rPr lang="en-US" sz="1200" kern="1200" dirty="0">
                <a:solidFill>
                  <a:schemeClr val="tx1"/>
                </a:solidFill>
                <a:effectLst/>
                <a:latin typeface="+mn-lt"/>
                <a:ea typeface="+mn-ea"/>
                <a:cs typeface="+mn-cs"/>
              </a:rPr>
              <a:t> are judged to be evidence-based if “(a) evaluation research shows that the program produces the expected positive results; (b) the results can be attributed to the program itself, rather than to other extraneous factors or events; (c) the evaluation is peer-reviewed by experts in the field; and (d) the program is “endorsed” by a federal agency or respected research organization and included in their list of effective programs.” Programs are typically available with detailed implementation instructions and programmatic materials. An example is the </a:t>
            </a:r>
            <a:r>
              <a:rPr lang="en-US" sz="1200" u="sng" kern="1200" dirty="0">
                <a:solidFill>
                  <a:schemeClr val="tx1"/>
                </a:solidFill>
                <a:effectLst/>
                <a:latin typeface="+mn-lt"/>
                <a:ea typeface="+mn-ea"/>
                <a:cs typeface="+mn-cs"/>
                <a:hlinkClick r:id="rId3"/>
              </a:rPr>
              <a:t>Body &amp; Soul program</a:t>
            </a:r>
            <a:r>
              <a:rPr lang="en-US" sz="1200" kern="1200" dirty="0">
                <a:solidFill>
                  <a:schemeClr val="tx1"/>
                </a:solidFill>
                <a:effectLst/>
                <a:latin typeface="+mn-lt"/>
                <a:ea typeface="+mn-ea"/>
                <a:cs typeface="+mn-cs"/>
              </a:rPr>
              <a:t> designed to increase fruit and vegetable consumption among African Americans through education in faith-based group settings.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Evidence-based policies </a:t>
            </a:r>
            <a:r>
              <a:rPr lang="en-US" sz="1200" kern="1200" dirty="0">
                <a:solidFill>
                  <a:schemeClr val="tx1"/>
                </a:solidFill>
                <a:effectLst/>
                <a:latin typeface="+mn-lt"/>
                <a:ea typeface="+mn-ea"/>
                <a:cs typeface="+mn-cs"/>
              </a:rPr>
              <a:t>include public and organizational policies that are informed by, “the best available quantitative and qualitative evidence...in order to improve public health outcomes.” Evidence-based policies rely on appropriate and effective packaging of evidence aimed at specific policy elements that are likely to effectively impact public health. All levels of policy can affect public health, including public policy and organizational policy. An example of public policy is the </a:t>
            </a:r>
            <a:r>
              <a:rPr lang="en-US" sz="1200" u="none" kern="1200" dirty="0">
                <a:solidFill>
                  <a:schemeClr val="tx1"/>
                </a:solidFill>
                <a:effectLst/>
                <a:latin typeface="+mn-lt"/>
                <a:ea typeface="+mn-ea"/>
                <a:cs typeface="+mn-cs"/>
              </a:rPr>
              <a:t>Family Smoking Prevention and Tobacco Control Act (Tobacco Control Act), which gives the Food and Drug Administration (FDA) “broad authority to regulate the manufacture, distribution, and marketing of tobacco products to help all Americans…live longer, healthier lives.”</a:t>
            </a:r>
            <a:r>
              <a:rPr lang="en-US" sz="1200" kern="1200" dirty="0">
                <a:solidFill>
                  <a:schemeClr val="tx1"/>
                </a:solidFill>
                <a:effectLst/>
                <a:latin typeface="+mn-lt"/>
                <a:ea typeface="+mn-ea"/>
                <a:cs typeface="+mn-cs"/>
              </a:rPr>
              <a:t>  Organizational policies include </a:t>
            </a:r>
            <a:r>
              <a:rPr lang="en-US" sz="1200" u="sng" kern="1200" dirty="0">
                <a:solidFill>
                  <a:schemeClr val="tx1"/>
                </a:solidFill>
                <a:effectLst/>
                <a:latin typeface="+mn-lt"/>
                <a:ea typeface="+mn-ea"/>
                <a:cs typeface="+mn-cs"/>
                <a:hlinkClick r:id="rId4"/>
              </a:rPr>
              <a:t>smoke-free workplace initiatives</a:t>
            </a:r>
            <a:r>
              <a:rPr lang="en-US" sz="1200" kern="1200" dirty="0">
                <a:solidFill>
                  <a:schemeClr val="tx1"/>
                </a:solidFill>
                <a:effectLst/>
                <a:latin typeface="+mn-lt"/>
                <a:ea typeface="+mn-ea"/>
                <a:cs typeface="+mn-cs"/>
              </a:rPr>
              <a:t> to decrease the dangers of smoking in the workplace.</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Evidence-based strategies </a:t>
            </a:r>
            <a:r>
              <a:rPr lang="en-US" sz="1200" kern="1200" dirty="0">
                <a:solidFill>
                  <a:schemeClr val="tx1"/>
                </a:solidFill>
                <a:effectLst/>
                <a:latin typeface="+mn-lt"/>
                <a:ea typeface="+mn-ea"/>
                <a:cs typeface="+mn-cs"/>
              </a:rPr>
              <a:t>are recommended actions based on evidence of effectiveness from multiple studies. Strategies are not prescriptive and therefore do not include precise implementation details. An example of evidence-based strategy is </a:t>
            </a:r>
            <a:r>
              <a:rPr lang="en-US" sz="1200" u="sng" kern="1200" dirty="0">
                <a:solidFill>
                  <a:schemeClr val="tx1"/>
                </a:solidFill>
                <a:effectLst/>
                <a:latin typeface="+mn-lt"/>
                <a:ea typeface="+mn-ea"/>
                <a:cs typeface="+mn-cs"/>
                <a:hlinkClick r:id="rId5"/>
              </a:rPr>
              <a:t>provider reminder and recall systems</a:t>
            </a:r>
            <a:r>
              <a:rPr lang="en-US" sz="1200" kern="1200" dirty="0">
                <a:solidFill>
                  <a:schemeClr val="tx1"/>
                </a:solidFill>
                <a:effectLst/>
                <a:latin typeface="+mn-lt"/>
                <a:ea typeface="+mn-ea"/>
                <a:cs typeface="+mn-cs"/>
              </a:rPr>
              <a:t> to promote cancer screenings. If you select an evidence-based strategy, you will need to build in time and expertise to develop the intervention materials and protocols (discussed in more detail in Lesson 2).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Selecting an evidence-based approach and adapting it for your context requires adherence to a strategic decision making process incorporating a) evidence from the best available research; b) resources, such as practitioner expertise; and c) the attributes of the community or population’s values, preferences and characteristics.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searching for an evidence-based solution to an identified health problem, you will likely encounter intervention programs, policies and strategies with varying types and amounts of evidence behind them. </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26</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the cancer control field, you have likely heard terms like “promising practice” and “effective intervention” lumped in with discussions of evidence-based practice. While often used interchangeably, there are true differences between these terms. </a:t>
            </a:r>
            <a:r>
              <a:rPr lang="en-US" sz="1200" kern="1200" dirty="0">
                <a:solidFill>
                  <a:schemeClr val="tx1"/>
                </a:solidFill>
                <a:effectLst/>
                <a:latin typeface="+mn-lt"/>
                <a:ea typeface="+mn-ea"/>
                <a:cs typeface="+mn-cs"/>
              </a:rPr>
              <a:t>This chart shows a typology for classifying evidence-based approaches by level of scientific rigor and highlights some of the considerations that contribute to an approach being truly evidence-based.  Here we also provide some common sources for evidence-based approaches that you might wish to explore when developing your campaign.  </a:t>
            </a:r>
          </a:p>
        </p:txBody>
      </p:sp>
      <p:sp>
        <p:nvSpPr>
          <p:cNvPr id="4" name="Slide Number Placeholder 3"/>
          <p:cNvSpPr>
            <a:spLocks noGrp="1"/>
          </p:cNvSpPr>
          <p:nvPr>
            <p:ph type="sldNum" sz="quarter" idx="10"/>
          </p:nvPr>
        </p:nvSpPr>
        <p:spPr/>
        <p:txBody>
          <a:bodyPr/>
          <a:lstStyle/>
          <a:p>
            <a:fld id="{28A18788-1922-4F6B-B003-50EA3DC92177}" type="slidenum">
              <a:rPr lang="en-US" smtClean="0"/>
              <a:t>27</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with health behavior change interventions, communication campaign strategies should be rooted in evidence. An evidence-based approach ensures systematic use of existing data and tools, and should be used in developing, monitoring and measuring health communication campaigns. Using evidence for public health communication campaigns is important for: </a:t>
            </a:r>
            <a:r>
              <a:rPr lang="en-US" sz="1200" b="0" kern="1200" baseline="0" dirty="0">
                <a:solidFill>
                  <a:schemeClr val="tx1"/>
                </a:solidFill>
                <a:effectLst/>
                <a:latin typeface="+mn-lt"/>
                <a:ea typeface="+mn-ea"/>
                <a:cs typeface="+mn-cs"/>
              </a:rPr>
              <a:t>Ma</a:t>
            </a:r>
            <a:r>
              <a:rPr lang="en-US" sz="1200" kern="1200" dirty="0">
                <a:solidFill>
                  <a:schemeClr val="tx1"/>
                </a:solidFill>
                <a:effectLst/>
                <a:latin typeface="+mn-lt"/>
                <a:ea typeface="+mn-ea"/>
                <a:cs typeface="+mn-cs"/>
              </a:rPr>
              <a:t>king decisions using the best available peer-reviewed evidence (both quantitative and qualitative research),</a:t>
            </a:r>
            <a:r>
              <a:rPr lang="en-US" sz="1200" kern="1200" baseline="0" dirty="0">
                <a:solidFill>
                  <a:schemeClr val="tx1"/>
                </a:solidFill>
                <a:effectLst/>
                <a:latin typeface="+mn-lt"/>
                <a:ea typeface="+mn-ea"/>
                <a:cs typeface="+mn-cs"/>
              </a:rPr>
              <a:t> u</a:t>
            </a:r>
            <a:r>
              <a:rPr lang="en-US" sz="1200" kern="1200" dirty="0">
                <a:solidFill>
                  <a:schemeClr val="tx1"/>
                </a:solidFill>
                <a:effectLst/>
                <a:latin typeface="+mn-lt"/>
                <a:ea typeface="+mn-ea"/>
                <a:cs typeface="+mn-cs"/>
              </a:rPr>
              <a:t>sing data and information systems systematically, applying program planning frameworks (that often have a foundation in behavioral science theory), engaging the community in assessment and decision making,</a:t>
            </a:r>
            <a:r>
              <a:rPr lang="en-US" sz="1200" kern="1200" baseline="0" dirty="0">
                <a:solidFill>
                  <a:schemeClr val="tx1"/>
                </a:solidFill>
                <a:effectLst/>
                <a:latin typeface="+mn-lt"/>
                <a:ea typeface="+mn-ea"/>
                <a:cs typeface="+mn-cs"/>
              </a:rPr>
              <a:t> c</a:t>
            </a:r>
            <a:r>
              <a:rPr lang="en-US" sz="1200" kern="1200" dirty="0">
                <a:solidFill>
                  <a:schemeClr val="tx1"/>
                </a:solidFill>
                <a:effectLst/>
                <a:latin typeface="+mn-lt"/>
                <a:ea typeface="+mn-ea"/>
                <a:cs typeface="+mn-cs"/>
              </a:rPr>
              <a:t>onducting sound evaluation</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disseminating what is learned to key stakeholders and decision-makers.</a:t>
            </a: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28</a:t>
            </a:fld>
            <a:endParaRPr lang="en-US"/>
          </a:p>
        </p:txBody>
      </p:sp>
    </p:spTree>
    <p:extLst>
      <p:ext uri="{BB962C8B-B14F-4D97-AF65-F5344CB8AC3E}">
        <p14:creationId xmlns:p14="http://schemas.microsoft.com/office/powerpoint/2010/main" val="1020080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emphasis on experimental evidence should not override practice-based evidence. Each community, whether defined by</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geography, race or ethnicity, or some other demographic, has its own context, history and cultural behaviors and beliefs that will likely require you to adapt an evidence-based approach to fit your situation. For this reason, it is important to consider different types of evidence to get the most comprehensive understanding of how the health issue impacts a specific group and what techniques would be most effective in eliciting change. Success of the communication campaign will depend on local feasibility, acceptability and fit with context, each can all be assessed through integrating evidence, expertise and prior experience.</a:t>
            </a:r>
          </a:p>
        </p:txBody>
      </p:sp>
      <p:sp>
        <p:nvSpPr>
          <p:cNvPr id="4" name="Slide Number Placeholder 3"/>
          <p:cNvSpPr>
            <a:spLocks noGrp="1"/>
          </p:cNvSpPr>
          <p:nvPr>
            <p:ph type="sldNum" sz="quarter" idx="10"/>
          </p:nvPr>
        </p:nvSpPr>
        <p:spPr/>
        <p:txBody>
          <a:bodyPr/>
          <a:lstStyle/>
          <a:p>
            <a:fld id="{28A18788-1922-4F6B-B003-50EA3DC92177}" type="slidenum">
              <a:rPr lang="en-US" smtClean="0"/>
              <a:t>29</a:t>
            </a:fld>
            <a:endParaRPr lang="en-US"/>
          </a:p>
        </p:txBody>
      </p:sp>
    </p:spTree>
    <p:extLst>
      <p:ext uri="{BB962C8B-B14F-4D97-AF65-F5344CB8AC3E}">
        <p14:creationId xmlns:p14="http://schemas.microsoft.com/office/powerpoint/2010/main" val="1020080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Evidence for a communication campaign may be located in various places. Evidence can be data that you collect (primary data) or data that have been collected and published (secondary data). These data can be used to inform planning, implementation, evaluation and grant writing. The advantage of using primary data is that the data can be collected using methods that are specific to subject matter and audience of the communication campaign. For example, if you wanted to determine whether women 50 years and older who received mammograms from your clinic were comfortable accessing health information using social media platforms, you could conduct a focus group or brief survey at intake to collect primary data on that audience. This would be evidence that could determine whether using social media platforms to promote mammography screenings to women of this age group had the potential to be successful. P</a:t>
            </a:r>
            <a:r>
              <a:rPr lang="en-US" sz="1200" u="none" kern="1200" dirty="0">
                <a:solidFill>
                  <a:schemeClr val="tx1"/>
                </a:solidFill>
                <a:effectLst/>
                <a:latin typeface="+mn-lt"/>
                <a:ea typeface="+mn-ea"/>
                <a:cs typeface="+mn-cs"/>
              </a:rPr>
              <a:t>rimary data</a:t>
            </a:r>
            <a:r>
              <a:rPr lang="en-US" sz="1200" u="none" kern="1200" baseline="0" dirty="0">
                <a:solidFill>
                  <a:schemeClr val="tx1"/>
                </a:solidFill>
                <a:effectLst/>
                <a:latin typeface="+mn-lt"/>
                <a:ea typeface="+mn-ea"/>
                <a:cs typeface="+mn-cs"/>
              </a:rPr>
              <a:t> can be collected using qualitative and quantitative methods. </a:t>
            </a:r>
            <a:r>
              <a:rPr lang="en-US" sz="1200" kern="1200" dirty="0">
                <a:solidFill>
                  <a:schemeClr val="tx1"/>
                </a:solidFill>
                <a:effectLst/>
                <a:latin typeface="+mn-lt"/>
                <a:ea typeface="+mn-ea"/>
                <a:cs typeface="+mn-cs"/>
              </a:rPr>
              <a:t>Qualitative data sources include unstructured or semi-structured interviews, focus groups or small group discussions, public meetings or forums</a:t>
            </a:r>
            <a:r>
              <a:rPr lang="en-US" sz="1200" kern="1200" baseline="0" dirty="0">
                <a:solidFill>
                  <a:schemeClr val="tx1"/>
                </a:solidFill>
                <a:effectLst/>
                <a:latin typeface="+mn-lt"/>
                <a:ea typeface="+mn-ea"/>
                <a:cs typeface="+mn-cs"/>
              </a:rPr>
              <a:t> and d</a:t>
            </a:r>
            <a:r>
              <a:rPr lang="en-US" sz="1200" kern="1200" dirty="0">
                <a:solidFill>
                  <a:schemeClr val="tx1"/>
                </a:solidFill>
                <a:effectLst/>
                <a:latin typeface="+mn-lt"/>
                <a:ea typeface="+mn-ea"/>
                <a:cs typeface="+mn-cs"/>
              </a:rPr>
              <a:t>irect observation of communities or groups  of people.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Quantitative data might</a:t>
            </a:r>
            <a:r>
              <a:rPr lang="en-US" sz="1200" kern="1200" baseline="0" dirty="0">
                <a:solidFill>
                  <a:schemeClr val="tx1"/>
                </a:solidFill>
                <a:effectLst/>
                <a:latin typeface="+mn-lt"/>
                <a:ea typeface="+mn-ea"/>
                <a:cs typeface="+mn-cs"/>
              </a:rPr>
              <a:t> come from </a:t>
            </a:r>
            <a:r>
              <a:rPr lang="en-US" sz="1200" kern="1200" dirty="0">
                <a:solidFill>
                  <a:schemeClr val="tx1"/>
                </a:solidFill>
                <a:effectLst/>
                <a:latin typeface="+mn-lt"/>
                <a:ea typeface="+mn-ea"/>
                <a:cs typeface="+mn-cs"/>
              </a:rPr>
              <a:t>structured interviews or surveys. </a:t>
            </a:r>
          </a:p>
          <a:p>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Examples of sources used to obtain secondary data</a:t>
            </a:r>
            <a:r>
              <a:rPr lang="en-US" sz="1200" u="none" kern="1200" baseline="0" dirty="0">
                <a:solidFill>
                  <a:schemeClr val="tx1"/>
                </a:solidFill>
                <a:effectLst/>
                <a:latin typeface="+mn-lt"/>
                <a:ea typeface="+mn-ea"/>
                <a:cs typeface="+mn-cs"/>
              </a:rPr>
              <a:t> include government databases</a:t>
            </a:r>
            <a:r>
              <a:rPr lang="en-US" sz="1200" kern="1200" dirty="0">
                <a:solidFill>
                  <a:schemeClr val="tx1"/>
                </a:solidFill>
                <a:effectLst/>
                <a:latin typeface="+mn-lt"/>
                <a:ea typeface="+mn-ea"/>
                <a:cs typeface="+mn-cs"/>
              </a:rPr>
              <a:t> such as the US Census Bureau </a:t>
            </a:r>
            <a:r>
              <a:rPr lang="en-US" sz="1200" u="none" kern="1200" baseline="0" dirty="0">
                <a:solidFill>
                  <a:schemeClr val="tx1"/>
                </a:solidFill>
                <a:effectLst/>
                <a:latin typeface="+mn-lt"/>
                <a:ea typeface="+mn-ea"/>
                <a:cs typeface="+mn-cs"/>
              </a:rPr>
              <a:t>for demographic data or media use habits such as computer access and use or </a:t>
            </a:r>
            <a:r>
              <a:rPr lang="en-US" sz="1200" kern="1200" baseline="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a:t>
            </a:r>
            <a:r>
              <a:rPr lang="en-US" sz="1200" u="sng" kern="1200" dirty="0">
                <a:solidFill>
                  <a:schemeClr val="tx1"/>
                </a:solidFill>
                <a:effectLst/>
                <a:latin typeface="+mn-lt"/>
                <a:ea typeface="+mn-ea"/>
                <a:cs typeface="+mn-cs"/>
                <a:hlinkClick r:id="rId3"/>
              </a:rPr>
              <a:t>Behavioral Risk Factor Surveillance System</a:t>
            </a:r>
            <a:r>
              <a:rPr lang="en-US" sz="1200" u="none" kern="1200" baseline="0" dirty="0">
                <a:solidFill>
                  <a:schemeClr val="tx1"/>
                </a:solidFill>
                <a:effectLst/>
                <a:latin typeface="+mn-lt"/>
                <a:ea typeface="+mn-ea"/>
                <a:cs typeface="+mn-cs"/>
              </a:rPr>
              <a:t> for b</a:t>
            </a:r>
            <a:r>
              <a:rPr lang="en-US" sz="1200" kern="1200" dirty="0">
                <a:solidFill>
                  <a:schemeClr val="tx1"/>
                </a:solidFill>
                <a:effectLst/>
                <a:latin typeface="+mn-lt"/>
                <a:ea typeface="+mn-ea"/>
                <a:cs typeface="+mn-cs"/>
              </a:rPr>
              <a:t>ehavioral risk factors and psychographic data including information about knowledge, attitudes</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beliefs</a:t>
            </a:r>
            <a:r>
              <a:rPr lang="en-US" sz="1200" u="none" kern="1200" baseline="0" dirty="0">
                <a:solidFill>
                  <a:schemeClr val="tx1"/>
                </a:solidFill>
                <a:effectLst/>
                <a:latin typeface="+mn-lt"/>
                <a:ea typeface="+mn-ea"/>
                <a:cs typeface="+mn-cs"/>
              </a:rPr>
              <a:t>. Examples of non-governmental sources used to obtain secondary data include academic literature reviews, or other databases such as the </a:t>
            </a:r>
            <a:r>
              <a:rPr lang="en-US" sz="1200" u="sng" kern="1200" dirty="0">
                <a:solidFill>
                  <a:schemeClr val="tx1"/>
                </a:solidFill>
                <a:effectLst/>
                <a:latin typeface="+mn-lt"/>
                <a:ea typeface="+mn-ea"/>
                <a:cs typeface="+mn-cs"/>
              </a:rPr>
              <a:t>PEW Research Center</a:t>
            </a:r>
            <a:r>
              <a:rPr lang="en-US" sz="1200" u="none" kern="1200" baseline="0" dirty="0">
                <a:solidFill>
                  <a:schemeClr val="tx1"/>
                </a:solidFill>
                <a:effectLst/>
                <a:latin typeface="+mn-lt"/>
                <a:ea typeface="+mn-ea"/>
                <a:cs typeface="+mn-cs"/>
              </a:rPr>
              <a:t> for internet usage information or media circulation.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combination of primary data, secondary data and knowledge from past experience will facilitate planning of the communication campaign.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30</a:t>
            </a:fld>
            <a:endParaRPr lang="en-US"/>
          </a:p>
        </p:txBody>
      </p:sp>
    </p:spTree>
    <p:extLst>
      <p:ext uri="{BB962C8B-B14F-4D97-AF65-F5344CB8AC3E}">
        <p14:creationId xmlns:p14="http://schemas.microsoft.com/office/powerpoint/2010/main" val="102008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introductory lesson will address the following competencies: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065"/>
                </a:solidFill>
                <a:latin typeface="Century Gothic" panose="020B0502020202020204" pitchFamily="34" charset="0"/>
              </a:rPr>
              <a:t>Demonstrate knowledge of the differences between health communication, social marketing and media advocacy;</a:t>
            </a:r>
            <a:r>
              <a:rPr lang="en-US" sz="1200" baseline="0" dirty="0">
                <a:solidFill>
                  <a:srgbClr val="004065"/>
                </a:solidFill>
                <a:latin typeface="Century Gothic" panose="020B0502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4065"/>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4065"/>
                </a:solidFill>
                <a:latin typeface="Century Gothic" panose="020B0502020202020204" pitchFamily="34" charset="0"/>
              </a:rPr>
              <a:t>and </a:t>
            </a:r>
            <a:r>
              <a:rPr lang="en-US" dirty="0"/>
              <a:t>apply strategic principles to public health communication and marketing to complete a media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4065"/>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4</a:t>
            </a:fld>
            <a:endParaRPr lang="en-US"/>
          </a:p>
        </p:txBody>
      </p:sp>
    </p:spTree>
    <p:extLst>
      <p:ext uri="{BB962C8B-B14F-4D97-AF65-F5344CB8AC3E}">
        <p14:creationId xmlns:p14="http://schemas.microsoft.com/office/powerpoint/2010/main" val="1020080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Earlier, we defined different types of evidence and introduced the concept of emerging, promising, effective and truly evidence-based approaches. To determine if something is evidence-based, established scientific criteria must be applied. The National Academy of Sciences recommends considering the following standards when applying scientific criteria to establish strong evidence for effectiveness: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“Evidence for efficacy or effectiveness of prevention and promotion programs should be based on designs that provide significant confidence in the results. The highest level of confidence is provided by multiple, well-conducted randomized experimental trials, and their combined inferences should be used in most cases. Single trials that randomize individuals, places (e.g. schools), or time (e.g., wait-list or times-series designs), can all contribute to this type of strong evidence for examining intervention impact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evaluations with such experimental designs are not available, evidence for efficacy or effectiveness cannot be considered definitive, even if based on the next strongest designs, including those with at least one matched comparison. Designs that have no control group (e.g., pre-post comparisons) are even weaker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Programs that have widespread community support as meeting community needs should be subject to experimental evaluations before being considered evidence-based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Priority should be given to programs with evidence of effectiveness in real-world environments, reasonable cost, and manuals or other materials available to guide implementation with a high level of fidelity.”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likely that you are not the first public health professional to want to address the health issue you have chosen for your communication campaign. Before attempting to develop a campaign from scratch, take some time to see what has been done before you and either adopt or adapt an evidence-based approach for your context. See</a:t>
            </a:r>
            <a:r>
              <a:rPr lang="en-US" sz="1200" kern="1200" baseline="0" dirty="0">
                <a:solidFill>
                  <a:schemeClr val="tx1"/>
                </a:solidFill>
                <a:effectLst/>
                <a:latin typeface="+mn-lt"/>
                <a:ea typeface="+mn-ea"/>
                <a:cs typeface="+mn-cs"/>
              </a:rPr>
              <a:t> the </a:t>
            </a:r>
            <a:r>
              <a:rPr lang="en-US" sz="1200" i="1" kern="1200" baseline="0" dirty="0">
                <a:solidFill>
                  <a:schemeClr val="tx1"/>
                </a:solidFill>
                <a:effectLst/>
                <a:latin typeface="+mn-lt"/>
                <a:ea typeface="+mn-ea"/>
                <a:cs typeface="+mn-cs"/>
              </a:rPr>
              <a:t>Guide to Making Communication Campaigns Evidence-Based</a:t>
            </a:r>
            <a:r>
              <a:rPr lang="en-US" sz="1200" kern="1200" baseline="0" dirty="0">
                <a:solidFill>
                  <a:schemeClr val="tx1"/>
                </a:solidFill>
                <a:effectLst/>
                <a:latin typeface="+mn-lt"/>
                <a:ea typeface="+mn-ea"/>
                <a:cs typeface="+mn-cs"/>
              </a:rPr>
              <a:t> for a list of reliable resources for locating evidence-based programs, policies, and strategies.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31</a:t>
            </a:fld>
            <a:endParaRPr lang="en-US"/>
          </a:p>
        </p:txBody>
      </p:sp>
    </p:spTree>
    <p:extLst>
      <p:ext uri="{BB962C8B-B14F-4D97-AF65-F5344CB8AC3E}">
        <p14:creationId xmlns:p14="http://schemas.microsoft.com/office/powerpoint/2010/main" val="3453664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evidence-based communication campaign should be driven by behavioral change or communication theory. Selecting the appropriate theory requires familiarity with the health issue and defined health and behavioral objectives. These should be outlined in the communication plan, and are discussed in Lessons 1 and 2 of </a:t>
            </a:r>
            <a:r>
              <a:rPr lang="en-US" sz="1200" i="1" kern="1200" dirty="0">
                <a:solidFill>
                  <a:schemeClr val="tx1"/>
                </a:solidFill>
                <a:effectLst/>
                <a:latin typeface="+mn-lt"/>
                <a:ea typeface="+mn-ea"/>
                <a:cs typeface="+mn-cs"/>
              </a:rPr>
              <a:t>Communication Training 101</a:t>
            </a:r>
            <a:r>
              <a:rPr lang="en-US" sz="1200" kern="1200" dirty="0">
                <a:solidFill>
                  <a:schemeClr val="tx1"/>
                </a:solidFill>
                <a:effectLst/>
                <a:latin typeface="+mn-lt"/>
                <a:ea typeface="+mn-ea"/>
                <a:cs typeface="+mn-cs"/>
              </a:rPr>
              <a:t>. Your communications campaign may be only one component of a larger public health intervention. The over-arching intervention should be theory-based and this theory may help inform the communication campaign.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theory is a set of interrelated concepts, definitions and propositions that explains or predicts events or situations by specifying relations among variables. </a:t>
            </a:r>
            <a:r>
              <a:rPr lang="en-US" sz="1200" b="0" kern="1200" dirty="0">
                <a:solidFill>
                  <a:schemeClr val="tx1"/>
                </a:solidFill>
                <a:effectLst/>
                <a:latin typeface="+mn-lt"/>
                <a:ea typeface="+mn-ea"/>
                <a:cs typeface="+mn-cs"/>
              </a:rPr>
              <a:t>Behavioral theories </a:t>
            </a:r>
            <a:r>
              <a:rPr lang="en-US" sz="1200" kern="1200" dirty="0">
                <a:solidFill>
                  <a:schemeClr val="tx1"/>
                </a:solidFill>
                <a:effectLst/>
                <a:latin typeface="+mn-lt"/>
                <a:ea typeface="+mn-ea"/>
                <a:cs typeface="+mn-cs"/>
              </a:rPr>
              <a:t>and models help explain behavior, as well as suggest how to develop more effective ways to influence and change behavior.”</a:t>
            </a:r>
            <a:r>
              <a:rPr lang="en-US" sz="1200" kern="1200" baseline="0" dirty="0">
                <a:solidFill>
                  <a:schemeClr val="tx1"/>
                </a:solidFill>
                <a:effectLst/>
                <a:latin typeface="+mn-lt"/>
                <a:ea typeface="+mn-ea"/>
                <a:cs typeface="+mn-cs"/>
              </a:rPr>
              <a:t> </a:t>
            </a:r>
          </a:p>
          <a:p>
            <a:endParaRPr lang="en-US" sz="1200" b="0" kern="1200" baseline="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Communication theories and models explain how a sender, message and channel can be used to effectively communicate an idea. The theory you choose will be used to guide you in creating your communication campaign roadmap to </a:t>
            </a:r>
            <a:r>
              <a:rPr lang="en-US" sz="1200" kern="1200" dirty="0">
                <a:solidFill>
                  <a:schemeClr val="tx1"/>
                </a:solidFill>
                <a:effectLst/>
                <a:latin typeface="+mn-lt"/>
                <a:ea typeface="+mn-ea"/>
                <a:cs typeface="+mn-cs"/>
              </a:rPr>
              <a:t>explain how you expect your campaign activities to lead to the desired change in behavior and health. The theory will help you refine your communication objectives, plan activities to accomplish them and determine what you can measure for evaluation of your campaign. </a:t>
            </a:r>
            <a:endParaRPr lang="en-US" sz="1200" dirty="0">
              <a:solidFill>
                <a:srgbClr val="004065"/>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32</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Generally speaking, public health seeks to improve overall quality of life through implementation of programs, policies and strategies that improve health. As you will likely see when you begin to collect data on factors related to the behaviors and health outcome of interest, health is influenced by many factors at multiple levels including individual, organizational and societal, as depicted in the social ecological model of health. Interventions that target change at multiple levels and </a:t>
            </a:r>
            <a:r>
              <a:rPr lang="en-US" sz="1200" b="0" kern="1200" dirty="0">
                <a:solidFill>
                  <a:schemeClr val="tx1"/>
                </a:solidFill>
                <a:effectLst/>
                <a:latin typeface="+mn-lt"/>
                <a:ea typeface="+mn-ea"/>
                <a:cs typeface="+mn-cs"/>
              </a:rPr>
              <a:t>multiple determinants of health tend to be most successful at achieving sustainable change. The multi-level determinants </a:t>
            </a:r>
            <a:r>
              <a:rPr lang="en-US" sz="1200" kern="1200" dirty="0">
                <a:solidFill>
                  <a:schemeClr val="tx1"/>
                </a:solidFill>
                <a:effectLst/>
                <a:latin typeface="+mn-lt"/>
                <a:ea typeface="+mn-ea"/>
                <a:cs typeface="+mn-cs"/>
              </a:rPr>
              <a:t>of health and their relationship to quality of life and the development of the campaign will</a:t>
            </a:r>
            <a:r>
              <a:rPr lang="en-US" sz="1200" kern="1200" baseline="0" dirty="0">
                <a:solidFill>
                  <a:schemeClr val="tx1"/>
                </a:solidFill>
                <a:effectLst/>
                <a:latin typeface="+mn-lt"/>
                <a:ea typeface="+mn-ea"/>
                <a:cs typeface="+mn-cs"/>
              </a:rPr>
              <a:t> be</a:t>
            </a:r>
            <a:r>
              <a:rPr lang="en-US" sz="1200" kern="1200" dirty="0">
                <a:solidFill>
                  <a:schemeClr val="tx1"/>
                </a:solidFill>
                <a:effectLst/>
                <a:latin typeface="+mn-lt"/>
                <a:ea typeface="+mn-ea"/>
                <a:cs typeface="+mn-cs"/>
              </a:rPr>
              <a:t> discussed further in Lesson 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public health communication campaign may aim to intervene at multiple levels. For example, the campaign may try to affect change simultaneously at the individual, environmental and policy levels for maximum impact. Your choice of theory to guide the campaign will be related to the levels at which you wish to intervene and the factors that you believe (based on evidence) to be determinants of the health outcome. If a single theory does not seem to align well with your background research and objectives, it is okay to combine concepts from more than one theory into </a:t>
            </a:r>
            <a:r>
              <a:rPr lang="en-US" sz="1200" b="0" kern="1200" dirty="0">
                <a:solidFill>
                  <a:schemeClr val="tx1"/>
                </a:solidFill>
                <a:effectLst/>
                <a:latin typeface="+mn-lt"/>
                <a:ea typeface="+mn-ea"/>
                <a:cs typeface="+mn-cs"/>
              </a:rPr>
              <a:t>a theory of change </a:t>
            </a:r>
            <a:r>
              <a:rPr lang="en-US" sz="1200" kern="1200" dirty="0">
                <a:solidFill>
                  <a:schemeClr val="tx1"/>
                </a:solidFill>
                <a:effectLst/>
                <a:latin typeface="+mn-lt"/>
                <a:ea typeface="+mn-ea"/>
                <a:cs typeface="+mn-cs"/>
              </a:rPr>
              <a:t>for your program as long as you can justify your decision.</a:t>
            </a:r>
          </a:p>
        </p:txBody>
      </p:sp>
      <p:sp>
        <p:nvSpPr>
          <p:cNvPr id="4" name="Slide Number Placeholder 3"/>
          <p:cNvSpPr>
            <a:spLocks noGrp="1"/>
          </p:cNvSpPr>
          <p:nvPr>
            <p:ph type="sldNum" sz="quarter" idx="10"/>
          </p:nvPr>
        </p:nvSpPr>
        <p:spPr/>
        <p:txBody>
          <a:bodyPr/>
          <a:lstStyle/>
          <a:p>
            <a:fld id="{28A18788-1922-4F6B-B003-50EA3DC92177}" type="slidenum">
              <a:rPr lang="en-US" smtClean="0"/>
              <a:t>33</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choosing a theory, consider:</a:t>
            </a:r>
          </a:p>
          <a:p>
            <a:pPr lvl="0"/>
            <a:r>
              <a:rPr lang="en-US" sz="1200" kern="1200" dirty="0">
                <a:solidFill>
                  <a:schemeClr val="tx1"/>
                </a:solidFill>
                <a:effectLst/>
                <a:latin typeface="+mn-lt"/>
                <a:ea typeface="+mn-ea"/>
                <a:cs typeface="+mn-cs"/>
              </a:rPr>
              <a:t>What is the level, or levels, at which the campaign will intervene? Is it individual, interpersonal, organizational or community level?</a:t>
            </a:r>
          </a:p>
          <a:p>
            <a:pPr lvl="0"/>
            <a:r>
              <a:rPr lang="en-US" sz="1200" kern="1200" dirty="0">
                <a:solidFill>
                  <a:schemeClr val="tx1"/>
                </a:solidFill>
                <a:effectLst/>
                <a:latin typeface="+mn-lt"/>
                <a:ea typeface="+mn-ea"/>
                <a:cs typeface="+mn-cs"/>
              </a:rPr>
              <a:t>What constructs, or</a:t>
            </a:r>
            <a:r>
              <a:rPr lang="en-US" sz="1200" kern="1200" baseline="0" dirty="0">
                <a:solidFill>
                  <a:schemeClr val="tx1"/>
                </a:solidFill>
                <a:effectLst/>
                <a:latin typeface="+mn-lt"/>
                <a:ea typeface="+mn-ea"/>
                <a:cs typeface="+mn-cs"/>
              </a:rPr>
              <a:t> key concepts,</a:t>
            </a:r>
            <a:r>
              <a:rPr lang="en-US" sz="1200" kern="1200" dirty="0">
                <a:solidFill>
                  <a:schemeClr val="tx1"/>
                </a:solidFill>
                <a:effectLst/>
                <a:latin typeface="+mn-lt"/>
                <a:ea typeface="+mn-ea"/>
                <a:cs typeface="+mn-cs"/>
              </a:rPr>
              <a:t> are you hoping to impact? Is it knowledge, awareness, skills, behavior, social influence, systems or environmental change?</a:t>
            </a:r>
          </a:p>
          <a:p>
            <a:pPr lvl="0"/>
            <a:r>
              <a:rPr lang="en-US" sz="1200" kern="1200" dirty="0">
                <a:solidFill>
                  <a:schemeClr val="tx1"/>
                </a:solidFill>
                <a:effectLst/>
                <a:latin typeface="+mn-lt"/>
                <a:ea typeface="+mn-ea"/>
                <a:cs typeface="+mn-cs"/>
              </a:rPr>
              <a:t>With the answers to these questions, you can</a:t>
            </a:r>
            <a:r>
              <a:rPr lang="en-US" sz="1200" kern="1200" baseline="0" dirty="0">
                <a:solidFill>
                  <a:schemeClr val="tx1"/>
                </a:solidFill>
                <a:effectLst/>
                <a:latin typeface="+mn-lt"/>
                <a:ea typeface="+mn-ea"/>
                <a:cs typeface="+mn-cs"/>
              </a:rPr>
              <a:t> identify a theory that matches what you hope to accomplish.</a:t>
            </a:r>
          </a:p>
          <a:p>
            <a:pPr lvl="0"/>
            <a:r>
              <a:rPr lang="en-US" sz="1200" kern="1200" baseline="0" dirty="0">
                <a:solidFill>
                  <a:schemeClr val="tx1"/>
                </a:solidFill>
                <a:effectLst/>
                <a:latin typeface="+mn-lt"/>
                <a:ea typeface="+mn-ea"/>
                <a:cs typeface="+mn-cs"/>
              </a:rPr>
              <a:t>Now let’s look at three theories of communicating information.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34</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Diffusion</a:t>
            </a:r>
            <a:r>
              <a:rPr lang="en-US" baseline="0" dirty="0"/>
              <a:t> of Innovations model focuses on how information about a new, idea, product or social practice flows within the social environment (for example, neighborhoods and networks) through certain communication channels over time.  This model helps to identify what is necessary to encourage widespread dissemination of new health innovations. The stages of this model include innovation development, dissemination, adoption, implementation, maintenance, sustainability and institutionalization. At the innovations stage, there are some key characteristics of innovations to consider that can affect the distribution of your product or practice. According to </a:t>
            </a:r>
            <a:r>
              <a:rPr lang="en-US" baseline="0" dirty="0" err="1"/>
              <a:t>Glanz</a:t>
            </a:r>
            <a:r>
              <a:rPr lang="en-US" baseline="0" dirty="0"/>
              <a:t> et al., these include:</a:t>
            </a:r>
          </a:p>
          <a:p>
            <a:endParaRPr lang="en-US" baseline="0" dirty="0"/>
          </a:p>
          <a:p>
            <a:pPr marL="171450" indent="-171450">
              <a:buFont typeface="Arial" panose="020B0604020202020204" pitchFamily="34" charset="0"/>
              <a:buChar char="•"/>
            </a:pPr>
            <a:r>
              <a:rPr lang="en-US" baseline="0" dirty="0"/>
              <a:t>“Relative advantage- Is the innovation better than what was there before?</a:t>
            </a:r>
          </a:p>
          <a:p>
            <a:pPr marL="171450" indent="-171450">
              <a:buFont typeface="Arial" panose="020B0604020202020204" pitchFamily="34" charset="0"/>
              <a:buChar char="•"/>
            </a:pPr>
            <a:r>
              <a:rPr lang="en-US" baseline="0" dirty="0"/>
              <a:t>Compatibility- Does the innovation fit with the intended audience?</a:t>
            </a:r>
          </a:p>
          <a:p>
            <a:pPr marL="171450" indent="-171450">
              <a:buFont typeface="Arial" panose="020B0604020202020204" pitchFamily="34" charset="0"/>
              <a:buChar char="•"/>
            </a:pPr>
            <a:r>
              <a:rPr lang="en-US" baseline="0" dirty="0"/>
              <a:t>Complexity- Is the innovation easy to use?</a:t>
            </a:r>
          </a:p>
          <a:p>
            <a:pPr marL="171450" indent="-171450">
              <a:buFont typeface="Arial" panose="020B0604020202020204" pitchFamily="34" charset="0"/>
              <a:buChar char="•"/>
            </a:pPr>
            <a:r>
              <a:rPr lang="en-US" baseline="0" dirty="0" err="1"/>
              <a:t>Trialability</a:t>
            </a:r>
            <a:r>
              <a:rPr lang="en-US" baseline="0" dirty="0"/>
              <a:t>- Can the innovation be tried before making a decision to adopt?</a:t>
            </a:r>
          </a:p>
          <a:p>
            <a:pPr marL="171450" indent="-171450">
              <a:buFont typeface="Arial" panose="020B0604020202020204" pitchFamily="34" charset="0"/>
              <a:buChar char="•"/>
            </a:pPr>
            <a:r>
              <a:rPr lang="en-US" baseline="0" dirty="0"/>
              <a:t>Observability- Are the results of the innovation visible and easily measurable?”</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At the adoption phase, your target audience will decide to either adopt or reject your new product or practice. There is the possibility that individuals will delay making a decision or change their decision later in the process.</a:t>
            </a:r>
          </a:p>
          <a:p>
            <a:endParaRPr lang="en-US" baseline="0" dirty="0"/>
          </a:p>
          <a:p>
            <a:r>
              <a:rPr lang="en-US" baseline="0" dirty="0"/>
              <a:t>An example of an evidence-based campaign that has used the Diffusion of Innovations model is the Pool Cool Skin Cancer Prevention Program. Based across the United States and Okinawa, Japan, this program includes interventions to address skin cancer prevention measures at community pools through the dissemination of toolkits, training DVDs and the Internet. Staff at community pools received training, sun safety lessons and interactive activities were provided in communities, and other interventions such as an increase in signage and promoting sun-safe environments were also included. The program’s evaluation assessed how the diffusion of information increased awareness of skin cancer prevention measures among youth and parents within communities. </a:t>
            </a: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35</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Glanz and others, the Elaboration</a:t>
            </a:r>
            <a:r>
              <a:rPr lang="en-US" baseline="0" dirty="0"/>
              <a:t> Likelihood Model explains how messages are processed and how they are able to influence motivation and change in attitude. This model suggests that direct persuasive media messages can be processed and result in lasting behavior change when compared to more indirect, low motivation messages. </a:t>
            </a:r>
          </a:p>
          <a:p>
            <a:endParaRPr lang="en-US" dirty="0"/>
          </a:p>
          <a:p>
            <a:r>
              <a:rPr lang="en-US" dirty="0"/>
              <a:t>Let’s consider an example of how the Elaboration Likelihood</a:t>
            </a:r>
            <a:r>
              <a:rPr lang="en-US" baseline="0" dirty="0"/>
              <a:t> Model could be applied to a public health campaign. Let’s say that you’ve found that many cancer survivors in your state are experiencing heart problems, so you want to increase their cardiovascular screening rates. After conducting your assessment of this health issue, you discover that this high rate is most prevalent in individuals who were treated with doxorubicin for breast, ovarian, bladder, lung, thyroid or stomach cancer or for lymphoma. When talking to some of these survivors, you find that they think that heart disease is a normal part of aging, and are not motivated to be screened as they feel there is not much that can be done to change their situation. A media campaign that provided information on the importance of heart disease screenings would likely not be enough to motivate your target audience to change their behavior and seek screening. Therefore, to address the needs of this group, you would tailor your campaign to persuade this subgroup that heart disease is NOT a normal part of aging and cancer survivors should ask their doctor if certain chemotherapy drugs or radiation put them at greater risk for heart disease and get screened early. </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36</a:t>
            </a:fld>
            <a:endParaRPr lang="en-US"/>
          </a:p>
        </p:txBody>
      </p:sp>
    </p:spTree>
    <p:extLst>
      <p:ext uri="{BB962C8B-B14F-4D97-AF65-F5344CB8AC3E}">
        <p14:creationId xmlns:p14="http://schemas.microsoft.com/office/powerpoint/2010/main" val="2843449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4065"/>
                </a:solidFill>
                <a:latin typeface="+mn-lt"/>
              </a:rPr>
              <a:t>The Extended</a:t>
            </a:r>
            <a:r>
              <a:rPr lang="en-US" baseline="0" dirty="0">
                <a:solidFill>
                  <a:srgbClr val="004065"/>
                </a:solidFill>
                <a:latin typeface="+mn-lt"/>
              </a:rPr>
              <a:t> Parallel Process Model describes the influence of the combination of rational considerations (self-efficacy) and emotional response (fear of a health threat) on motivations and behavior</a:t>
            </a:r>
            <a:r>
              <a:rPr lang="en-US" dirty="0">
                <a:solidFill>
                  <a:srgbClr val="004065"/>
                </a:solidFill>
                <a:latin typeface="+mn-lt"/>
              </a:rPr>
              <a:t>. This model relies on the idea that</a:t>
            </a:r>
            <a:r>
              <a:rPr lang="en-US" baseline="0" dirty="0">
                <a:solidFill>
                  <a:srgbClr val="004065"/>
                </a:solidFill>
                <a:latin typeface="+mn-lt"/>
              </a:rPr>
              <a:t> how much an individual feels they are at risk for a condition (perceived threat) and how much they feel they are able to change their behavior on their own (perceived self-efficacy) predicts whether they will engage in a healthy behavior. </a:t>
            </a:r>
            <a:r>
              <a:rPr lang="en-US" dirty="0">
                <a:solidFill>
                  <a:srgbClr val="004065"/>
                </a:solidFill>
                <a:latin typeface="+mn-lt"/>
              </a:rPr>
              <a:t>According</a:t>
            </a:r>
            <a:r>
              <a:rPr lang="en-US" baseline="0" dirty="0">
                <a:solidFill>
                  <a:srgbClr val="004065"/>
                </a:solidFill>
                <a:latin typeface="+mn-lt"/>
              </a:rPr>
              <a:t> to this model,</a:t>
            </a:r>
            <a:r>
              <a:rPr lang="en-US" b="1" baseline="0" dirty="0">
                <a:solidFill>
                  <a:srgbClr val="004065"/>
                </a:solidFill>
                <a:latin typeface="+mn-lt"/>
              </a:rPr>
              <a:t> </a:t>
            </a:r>
            <a:r>
              <a:rPr lang="en-US" baseline="0" dirty="0">
                <a:solidFill>
                  <a:srgbClr val="004065"/>
                </a:solidFill>
                <a:latin typeface="+mn-lt"/>
              </a:rPr>
              <a:t>individuals who feel that they are at risk for a health issue and feel capable of changing their behavior are most likely to engage in the healthy behavior. Individuals who feel that they are not able to change their behavior and are not at risk for a health issue are least likely to adopt a healthy behavior. Some individuals may fall somewhere in between this continuum, and</a:t>
            </a:r>
            <a:r>
              <a:rPr lang="en-US" b="1" baseline="0" dirty="0">
                <a:solidFill>
                  <a:srgbClr val="004065"/>
                </a:solidFill>
                <a:latin typeface="+mn-lt"/>
              </a:rPr>
              <a:t> </a:t>
            </a:r>
            <a:r>
              <a:rPr lang="en-US" baseline="0" dirty="0">
                <a:solidFill>
                  <a:srgbClr val="004065"/>
                </a:solidFill>
                <a:latin typeface="+mn-lt"/>
              </a:rPr>
              <a:t>may feel that they can not change their behavior but feel that they are at risk for the health issue, or feel that they have the ability to change their behavior but they are not at risk for the health issue.</a:t>
            </a:r>
            <a:endParaRPr lang="en-US" dirty="0"/>
          </a:p>
          <a:p>
            <a:endParaRPr lang="en-US" dirty="0"/>
          </a:p>
          <a:p>
            <a:r>
              <a:rPr lang="en-US" dirty="0"/>
              <a:t>Let’s say you wanted to create a health communication</a:t>
            </a:r>
            <a:r>
              <a:rPr lang="en-US" baseline="0" dirty="0"/>
              <a:t> plan to discourage teenage girls from sun tanning. If after assessing your target audience, you found that these individuals did not think that their indoor tanning habits put them at risk and felt that they were expected by peers and society to convey a certain, tan image and thus did not feel they could change their behavior, you would assume under the Extended Parallel Process Model that your target audience would be least likely to stop tanning. Your campaign would need to address both the risks of indoor tanning as well as provide teenage girls with resources on how to increase their self-efficacy.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37</a:t>
            </a:fld>
            <a:endParaRPr lang="en-US"/>
          </a:p>
        </p:txBody>
      </p:sp>
    </p:spTree>
    <p:extLst>
      <p:ext uri="{BB962C8B-B14F-4D97-AF65-F5344CB8AC3E}">
        <p14:creationId xmlns:p14="http://schemas.microsoft.com/office/powerpoint/2010/main" val="1148347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4065"/>
                </a:solidFill>
                <a:latin typeface="+mn-lt"/>
              </a:rPr>
              <a:t>The diffusion of innovations, elaboration likelihood</a:t>
            </a:r>
            <a:r>
              <a:rPr lang="en-US" baseline="0" dirty="0">
                <a:solidFill>
                  <a:srgbClr val="004065"/>
                </a:solidFill>
                <a:latin typeface="+mn-lt"/>
              </a:rPr>
              <a:t> model and extended parallel process model were three theories about communicating information. Now let’s look at four common social and behavioral </a:t>
            </a:r>
            <a:r>
              <a:rPr lang="en-US" baseline="0">
                <a:solidFill>
                  <a:srgbClr val="004065"/>
                </a:solidFill>
                <a:latin typeface="+mn-lt"/>
              </a:rPr>
              <a:t>change theories. </a:t>
            </a:r>
            <a:endParaRPr lang="en-US" baseline="0" dirty="0">
              <a:solidFill>
                <a:srgbClr val="004065"/>
              </a:solidFill>
              <a:latin typeface="+mn-lt"/>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38</a:t>
            </a:fld>
            <a:endParaRPr lang="en-US"/>
          </a:p>
        </p:txBody>
      </p:sp>
    </p:spTree>
    <p:extLst>
      <p:ext uri="{BB962C8B-B14F-4D97-AF65-F5344CB8AC3E}">
        <p14:creationId xmlns:p14="http://schemas.microsoft.com/office/powerpoint/2010/main" val="68534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4065"/>
                </a:solidFill>
                <a:latin typeface="+mn-lt"/>
              </a:rPr>
              <a:t>Now let’s look at four common social</a:t>
            </a:r>
            <a:r>
              <a:rPr lang="en-US" baseline="0" dirty="0">
                <a:solidFill>
                  <a:srgbClr val="004065"/>
                </a:solidFill>
                <a:latin typeface="+mn-lt"/>
              </a:rPr>
              <a:t> and behavioral change theories.</a:t>
            </a:r>
          </a:p>
        </p:txBody>
      </p:sp>
      <p:sp>
        <p:nvSpPr>
          <p:cNvPr id="4" name="Slide Number Placeholder 3"/>
          <p:cNvSpPr>
            <a:spLocks noGrp="1"/>
          </p:cNvSpPr>
          <p:nvPr>
            <p:ph type="sldNum" sz="quarter" idx="10"/>
          </p:nvPr>
        </p:nvSpPr>
        <p:spPr/>
        <p:txBody>
          <a:bodyPr/>
          <a:lstStyle/>
          <a:p>
            <a:fld id="{28A18788-1922-4F6B-B003-50EA3DC92177}" type="slidenum">
              <a:rPr lang="en-US" smtClean="0"/>
              <a:t>39</a:t>
            </a:fld>
            <a:endParaRPr lang="en-US"/>
          </a:p>
        </p:txBody>
      </p:sp>
    </p:spTree>
    <p:extLst>
      <p:ext uri="{BB962C8B-B14F-4D97-AF65-F5344CB8AC3E}">
        <p14:creationId xmlns:p14="http://schemas.microsoft.com/office/powerpoint/2010/main" val="2183862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r>
              <a:rPr lang="en-US" dirty="0">
                <a:solidFill>
                  <a:srgbClr val="004065"/>
                </a:solidFill>
                <a:latin typeface="+mn-lt"/>
              </a:rPr>
              <a:t>The Health</a:t>
            </a:r>
            <a:r>
              <a:rPr lang="en-US" baseline="0" dirty="0">
                <a:solidFill>
                  <a:srgbClr val="004065"/>
                </a:solidFill>
                <a:latin typeface="+mn-lt"/>
              </a:rPr>
              <a:t> Belief Model attempts to predict </a:t>
            </a:r>
            <a:r>
              <a:rPr lang="en-US" dirty="0">
                <a:solidFill>
                  <a:srgbClr val="004065"/>
                </a:solidFill>
                <a:latin typeface="+mn-lt"/>
              </a:rPr>
              <a:t>health</a:t>
            </a:r>
            <a:r>
              <a:rPr lang="en-US" baseline="0" dirty="0">
                <a:solidFill>
                  <a:srgbClr val="004065"/>
                </a:solidFill>
                <a:latin typeface="+mn-lt"/>
              </a:rPr>
              <a:t> behaviors by focusing on how target audiences are influenced by perceived personal susceptibility and severity of a health issue as well as benefits, costs and norms. </a:t>
            </a:r>
            <a:r>
              <a:rPr lang="en-US" dirty="0">
                <a:solidFill>
                  <a:srgbClr val="004065"/>
                </a:solidFill>
                <a:latin typeface="+mn-lt"/>
              </a:rPr>
              <a:t>Constructs,</a:t>
            </a:r>
            <a:r>
              <a:rPr lang="en-US" baseline="0" dirty="0">
                <a:solidFill>
                  <a:srgbClr val="004065"/>
                </a:solidFill>
                <a:latin typeface="+mn-lt"/>
              </a:rPr>
              <a:t> or key concepts, of the Health Belief Model include: </a:t>
            </a:r>
          </a:p>
          <a:p>
            <a:pPr marL="168244" indent="-168244" defTabSz="914350">
              <a:buFont typeface="Arial" panose="020B0604020202020204" pitchFamily="34" charset="0"/>
              <a:buChar char="•"/>
            </a:pPr>
            <a:r>
              <a:rPr lang="en-US" baseline="0" dirty="0">
                <a:solidFill>
                  <a:srgbClr val="004065"/>
                </a:solidFill>
                <a:latin typeface="+mn-lt"/>
              </a:rPr>
              <a:t>Perceived susceptibility: An individual’s belief that they are at risk for a disease or condition</a:t>
            </a:r>
          </a:p>
          <a:p>
            <a:pPr marL="168244" indent="-168244" defTabSz="914350">
              <a:buFont typeface="Arial" panose="020B0604020202020204" pitchFamily="34" charset="0"/>
              <a:buChar char="•"/>
            </a:pPr>
            <a:r>
              <a:rPr lang="en-US" baseline="0" dirty="0">
                <a:solidFill>
                  <a:srgbClr val="004065"/>
                </a:solidFill>
                <a:latin typeface="+mn-lt"/>
              </a:rPr>
              <a:t>Perceived severity: An individual’s belief of how much the disease or condition can impact their well-being</a:t>
            </a:r>
          </a:p>
          <a:p>
            <a:pPr marL="168244" indent="-168244" defTabSz="914350">
              <a:buFont typeface="Arial" panose="020B0604020202020204" pitchFamily="34" charset="0"/>
              <a:buChar char="•"/>
            </a:pPr>
            <a:r>
              <a:rPr lang="en-US" baseline="0" dirty="0">
                <a:solidFill>
                  <a:srgbClr val="004065"/>
                </a:solidFill>
                <a:latin typeface="+mn-lt"/>
              </a:rPr>
              <a:t>Perceived benefits: How much the individual believes that there will be positive outcomes from adopting healthy behaviors</a:t>
            </a:r>
          </a:p>
          <a:p>
            <a:pPr marL="168244" indent="-168244" defTabSz="914350">
              <a:buFont typeface="Arial" panose="020B0604020202020204" pitchFamily="34" charset="0"/>
              <a:buChar char="•"/>
            </a:pPr>
            <a:r>
              <a:rPr lang="en-US" baseline="0" dirty="0">
                <a:solidFill>
                  <a:srgbClr val="004065"/>
                </a:solidFill>
                <a:latin typeface="+mn-lt"/>
              </a:rPr>
              <a:t>Perceived barriers: Obstacles that an individual sees as hindrances to behavior change</a:t>
            </a:r>
          </a:p>
          <a:p>
            <a:pPr marL="168244" indent="-168244" defTabSz="914350">
              <a:buFont typeface="Arial" panose="020B0604020202020204" pitchFamily="34" charset="0"/>
              <a:buChar char="•"/>
            </a:pPr>
            <a:r>
              <a:rPr lang="en-US" baseline="0" dirty="0">
                <a:solidFill>
                  <a:srgbClr val="004065"/>
                </a:solidFill>
                <a:latin typeface="+mn-lt"/>
              </a:rPr>
              <a:t>Cues to action: A message or event that prompts behavior change</a:t>
            </a:r>
          </a:p>
          <a:p>
            <a:pPr marL="168244" indent="-168244" defTabSz="914350">
              <a:buFont typeface="Arial" panose="020B0604020202020204" pitchFamily="34" charset="0"/>
              <a:buChar char="•"/>
            </a:pPr>
            <a:r>
              <a:rPr lang="en-US" baseline="0" dirty="0">
                <a:solidFill>
                  <a:srgbClr val="004065"/>
                </a:solidFill>
                <a:latin typeface="+mn-lt"/>
              </a:rPr>
              <a:t>Self-efficacy: One’s perception that they are capable of changing their own behavior to bring about desired outcomes </a:t>
            </a:r>
          </a:p>
          <a:p>
            <a:pPr marL="168244" indent="-168244" defTabSz="914350">
              <a:buFont typeface="Arial" panose="020B0604020202020204" pitchFamily="34" charset="0"/>
              <a:buChar char="•"/>
            </a:pPr>
            <a:endParaRPr lang="en-US" baseline="0" dirty="0">
              <a:solidFill>
                <a:srgbClr val="004065"/>
              </a:solidFill>
              <a:latin typeface="+mn-lt"/>
            </a:endParaRPr>
          </a:p>
          <a:p>
            <a:pPr defTabSz="914350"/>
            <a:r>
              <a:rPr lang="en-US" baseline="0" dirty="0">
                <a:solidFill>
                  <a:srgbClr val="004065"/>
                </a:solidFill>
                <a:latin typeface="+mn-lt"/>
              </a:rPr>
              <a:t>These constructs can be impacted by modifying factors such as age, gender, ethnicity, personality, socioeconomics and knowledge.</a:t>
            </a:r>
          </a:p>
          <a:p>
            <a:pPr defTabSz="914350"/>
            <a:endParaRPr lang="en-US" baseline="0" dirty="0">
              <a:solidFill>
                <a:srgbClr val="004065"/>
              </a:solidFill>
              <a:latin typeface="+mn-lt"/>
            </a:endParaRPr>
          </a:p>
          <a:p>
            <a:pPr defTabSz="914350"/>
            <a:r>
              <a:rPr lang="en-US" baseline="0" dirty="0">
                <a:solidFill>
                  <a:srgbClr val="004065"/>
                </a:solidFill>
                <a:latin typeface="+mn-lt"/>
              </a:rPr>
              <a:t>Let’s consider an example of how the health belief model could be applied to a campaign. Let’s say you wanted to encourage physical activity among middle aged men in your community. You decide to create a social media campaign on Facebook, since a recent PEW report showed that 66% of men use Facebook compared to much lower statistics for other social media platforms. To encourage your target audience to increase their exercise, you schedule Facebook posts over time that provide information on how not exercising puts individuals at risk for diseases that could greatly impact their well-being to increase perceived susceptibility and severity. You could provide information on the benefits of adopting an exercise routine, such as improving mood and energy to increase perceived benefits. If your target audience felt that barriers to exercising included lack of time and cost, you’d include posts about quick exercises that could be done at home or the office without needing equipment or a gym membership. To prompt behavior change, your cues to action could be to promote an exercise challenge day on Facebook and periodically update a leaderboard. To increase self-efficacy, you could share inspirational messages and images to help motivate your target audience and provide practical suggestions to improve their sense of ability to succeed. </a:t>
            </a:r>
            <a:endParaRPr lang="en-US" dirty="0">
              <a:solidFill>
                <a:srgbClr val="004065"/>
              </a:solidFill>
              <a:latin typeface="+mn-lt"/>
            </a:endParaRPr>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40</a:t>
            </a:fld>
            <a:endParaRPr lang="en-US"/>
          </a:p>
        </p:txBody>
      </p:sp>
    </p:spTree>
    <p:extLst>
      <p:ext uri="{BB962C8B-B14F-4D97-AF65-F5344CB8AC3E}">
        <p14:creationId xmlns:p14="http://schemas.microsoft.com/office/powerpoint/2010/main" val="338468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completing this lesson, you will be able to:</a:t>
            </a:r>
          </a:p>
          <a:p>
            <a:endParaRPr lang="en-US" dirty="0"/>
          </a:p>
          <a:p>
            <a:pPr lvl="0"/>
            <a:r>
              <a:rPr lang="en-US" sz="1200" kern="1200" dirty="0">
                <a:solidFill>
                  <a:schemeClr val="tx1"/>
                </a:solidFill>
                <a:effectLst/>
                <a:latin typeface="+mn-lt"/>
                <a:ea typeface="+mn-ea"/>
                <a:cs typeface="+mn-cs"/>
              </a:rPr>
              <a:t>Describe the role of communication campaigns in chronic disease and cancer prevention and control</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Define a communication and/or media plan and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the </a:t>
            </a:r>
            <a:r>
              <a:rPr lang="en-US" sz="1200" dirty="0">
                <a:solidFill>
                  <a:srgbClr val="004065"/>
                </a:solidFill>
                <a:latin typeface="Century Gothic" panose="020B0502020202020204" pitchFamily="34" charset="0"/>
              </a:rPr>
              <a:t>Centers for Disease Control and Prevention (CDC) </a:t>
            </a:r>
            <a:r>
              <a:rPr lang="en-US" sz="1200" kern="1200" dirty="0">
                <a:solidFill>
                  <a:schemeClr val="tx1"/>
                </a:solidFill>
                <a:effectLst/>
                <a:latin typeface="+mn-lt"/>
                <a:ea typeface="+mn-ea"/>
                <a:cs typeface="+mn-cs"/>
              </a:rPr>
              <a:t>requirements for a media plan</a:t>
            </a:r>
          </a:p>
        </p:txBody>
      </p:sp>
      <p:sp>
        <p:nvSpPr>
          <p:cNvPr id="4" name="Slide Number Placeholder 3"/>
          <p:cNvSpPr>
            <a:spLocks noGrp="1"/>
          </p:cNvSpPr>
          <p:nvPr>
            <p:ph type="sldNum" sz="quarter" idx="10"/>
          </p:nvPr>
        </p:nvSpPr>
        <p:spPr/>
        <p:txBody>
          <a:bodyPr/>
          <a:lstStyle/>
          <a:p>
            <a:fld id="{28A18788-1922-4F6B-B003-50EA3DC92177}" type="slidenum">
              <a:rPr lang="en-US" smtClean="0"/>
              <a:t>5</a:t>
            </a:fld>
            <a:endParaRPr lang="en-US"/>
          </a:p>
        </p:txBody>
      </p:sp>
    </p:spTree>
    <p:extLst>
      <p:ext uri="{BB962C8B-B14F-4D97-AF65-F5344CB8AC3E}">
        <p14:creationId xmlns:p14="http://schemas.microsoft.com/office/powerpoint/2010/main" val="3453664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solidFill>
                  <a:srgbClr val="004065"/>
                </a:solidFill>
                <a:latin typeface="+mn-lt"/>
              </a:rPr>
              <a:t>The Integrative Behavioral Model also known as the Integrative</a:t>
            </a:r>
            <a:r>
              <a:rPr lang="en-US" baseline="0" dirty="0">
                <a:solidFill>
                  <a:srgbClr val="004065"/>
                </a:solidFill>
                <a:latin typeface="+mn-lt"/>
              </a:rPr>
              <a:t> Model of Behavioral Prediction </a:t>
            </a:r>
            <a:r>
              <a:rPr lang="en-US" b="0" dirty="0">
                <a:solidFill>
                  <a:srgbClr val="004065"/>
                </a:solidFill>
                <a:latin typeface="+mn-lt"/>
              </a:rPr>
              <a:t>proposes</a:t>
            </a:r>
            <a:r>
              <a:rPr lang="en-US" b="0" baseline="0" dirty="0">
                <a:solidFill>
                  <a:srgbClr val="004065"/>
                </a:solidFill>
                <a:latin typeface="+mn-lt"/>
              </a:rPr>
              <a:t> that</a:t>
            </a:r>
            <a:r>
              <a:rPr lang="en-US" b="1" baseline="0" dirty="0">
                <a:solidFill>
                  <a:srgbClr val="004065"/>
                </a:solidFill>
                <a:latin typeface="+mn-lt"/>
              </a:rPr>
              <a:t> </a:t>
            </a:r>
            <a:r>
              <a:rPr lang="en-US" b="0" baseline="0" dirty="0">
                <a:solidFill>
                  <a:srgbClr val="004065"/>
                </a:solidFill>
                <a:latin typeface="+mn-lt"/>
              </a:rPr>
              <a:t>intentions are the primary predictor of behavior.</a:t>
            </a:r>
            <a:r>
              <a:rPr lang="en-US" b="1" dirty="0">
                <a:solidFill>
                  <a:srgbClr val="004065"/>
                </a:solidFill>
                <a:latin typeface="+mn-lt"/>
              </a:rPr>
              <a:t> </a:t>
            </a:r>
            <a:r>
              <a:rPr lang="en-US" b="0" dirty="0">
                <a:solidFill>
                  <a:srgbClr val="004065"/>
                </a:solidFill>
                <a:latin typeface="+mn-lt"/>
              </a:rPr>
              <a:t>Media</a:t>
            </a:r>
            <a:r>
              <a:rPr lang="en-US" b="0" baseline="0" dirty="0">
                <a:solidFill>
                  <a:srgbClr val="004065"/>
                </a:solidFill>
                <a:latin typeface="+mn-lt"/>
              </a:rPr>
              <a:t> messages based on this model are created for different target audiences, depending on the population and the determinants (susceptibility, self-efficacy, norms and beliefs, intention to change, and attitudes) that are most likely to influence their intentions to change behavior. </a:t>
            </a:r>
            <a:endParaRPr lang="en-US" b="1" dirty="0">
              <a:solidFill>
                <a:srgbClr val="004065"/>
              </a:solidFill>
              <a:latin typeface="+mn-lt"/>
            </a:endParaRPr>
          </a:p>
          <a:p>
            <a:pPr defTabSz="914350">
              <a:defRPr/>
            </a:pPr>
            <a:endParaRPr lang="en-US" b="1" dirty="0">
              <a:solidFill>
                <a:srgbClr val="004065"/>
              </a:solidFill>
              <a:latin typeface="+mn-lt"/>
            </a:endParaRPr>
          </a:p>
          <a:p>
            <a:r>
              <a:rPr lang="en-US" dirty="0">
                <a:latin typeface="+mn-lt"/>
              </a:rPr>
              <a:t>The key construct of</a:t>
            </a:r>
            <a:r>
              <a:rPr lang="en-US" baseline="0" dirty="0">
                <a:latin typeface="+mn-lt"/>
              </a:rPr>
              <a:t> the Integrative Behavioral Model is the intention to change. Without intention to do so, an individual is unlikely to carry out a behavior. Intention to change is informed by the other factors: susceptibility, norms and beliefs, attitudes and self-efficacy. This model can be useful to design health messages that are responsive to your audience’s needs. For example, if you are designing a campaign to promote eating five servings of fruits and vegetables every day, you may start by researching which factors are most influential in positively impacting intention to change. Perhaps your audience isn’t confident that they can cook meals that incorporate five servings of fruits and vegetables a day. In this case, you may design your messaging to direct your audience to recipes or to the frozen vegetable aisle at grocery stores. Or perhaps you find that it’s not the norm in certain cultures to eat as much as five serving of fruits and vegetables a day. This may prompt you to design messages that normalize healthy eating and making it fun. In this way, the integrative behavior model allows you to pinpoint factors that influence intention to change. </a:t>
            </a:r>
          </a:p>
        </p:txBody>
      </p:sp>
      <p:sp>
        <p:nvSpPr>
          <p:cNvPr id="4" name="Slide Number Placeholder 3"/>
          <p:cNvSpPr>
            <a:spLocks noGrp="1"/>
          </p:cNvSpPr>
          <p:nvPr>
            <p:ph type="sldNum" sz="quarter" idx="10"/>
          </p:nvPr>
        </p:nvSpPr>
        <p:spPr/>
        <p:txBody>
          <a:bodyPr/>
          <a:lstStyle/>
          <a:p>
            <a:fld id="{0A57726B-B4A8-49ED-953E-FC937A373837}" type="slidenum">
              <a:rPr lang="en-US" smtClean="0"/>
              <a:t>41</a:t>
            </a:fld>
            <a:endParaRPr lang="en-US"/>
          </a:p>
        </p:txBody>
      </p:sp>
    </p:spTree>
    <p:extLst>
      <p:ext uri="{BB962C8B-B14F-4D97-AF65-F5344CB8AC3E}">
        <p14:creationId xmlns:p14="http://schemas.microsoft.com/office/powerpoint/2010/main" val="380877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Let’s pause here for a brief</a:t>
            </a:r>
            <a:r>
              <a:rPr lang="en-US" b="0" baseline="0" dirty="0"/>
              <a:t> knowledge check question before continuing with the remainder of the lesson.</a:t>
            </a: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42</a:t>
            </a:fld>
            <a:endParaRPr lang="en-US"/>
          </a:p>
        </p:txBody>
      </p:sp>
    </p:spTree>
    <p:extLst>
      <p:ext uri="{BB962C8B-B14F-4D97-AF65-F5344CB8AC3E}">
        <p14:creationId xmlns:p14="http://schemas.microsoft.com/office/powerpoint/2010/main" val="4216663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r>
              <a:rPr lang="en-US" dirty="0"/>
              <a:t>Social Cognitive Theory emphasizes that behavioral,</a:t>
            </a:r>
            <a:r>
              <a:rPr lang="en-US" baseline="0" dirty="0"/>
              <a:t> personal and environmental factors interact to determine motivation and behavior. The theory explains that the likelihood of adopting a behavior is influenced by self-efficacy and perceptions that benefits outweigh the costs. </a:t>
            </a:r>
            <a:r>
              <a:rPr lang="en-US" dirty="0"/>
              <a:t> </a:t>
            </a:r>
          </a:p>
          <a:p>
            <a:pPr defTabSz="914350"/>
            <a:endParaRPr lang="en-US" dirty="0"/>
          </a:p>
          <a:p>
            <a:pPr defTabSz="914350">
              <a:defRPr/>
            </a:pPr>
            <a:r>
              <a:rPr lang="en-US" dirty="0">
                <a:solidFill>
                  <a:srgbClr val="004065"/>
                </a:solidFill>
                <a:latin typeface="+mn-lt"/>
              </a:rPr>
              <a:t>For example, if you are targeting</a:t>
            </a:r>
            <a:r>
              <a:rPr lang="en-US" baseline="0" dirty="0">
                <a:solidFill>
                  <a:srgbClr val="004065"/>
                </a:solidFill>
                <a:latin typeface="+mn-lt"/>
              </a:rPr>
              <a:t> </a:t>
            </a:r>
            <a:r>
              <a:rPr lang="en-US" dirty="0">
                <a:solidFill>
                  <a:srgbClr val="004065"/>
                </a:solidFill>
                <a:latin typeface="+mn-lt"/>
              </a:rPr>
              <a:t>women ages</a:t>
            </a:r>
            <a:r>
              <a:rPr lang="en-US" baseline="0" dirty="0">
                <a:solidFill>
                  <a:srgbClr val="004065"/>
                </a:solidFill>
                <a:latin typeface="+mn-lt"/>
              </a:rPr>
              <a:t> 21-65</a:t>
            </a:r>
            <a:r>
              <a:rPr lang="en-US" dirty="0">
                <a:solidFill>
                  <a:srgbClr val="004065"/>
                </a:solidFill>
                <a:latin typeface="+mn-lt"/>
              </a:rPr>
              <a:t> to get pap smears every 3 years to prevent cervical cancer, as the US Preventive Services Task Force recommends, your campaign will need to show how the benefits outweigh the costs. For example, costs may include financial costs, cost of child care while mothers go to the clinic, time off work needed to go to the clinic, lack of insurance, lack of transportation to the clinic and fear of pain from the pap smear procedure. On the other hand, benefits may include prevention of death or disability, financial costs saved from preventing costs associated with cervical cancer treatment and cancer</a:t>
            </a:r>
            <a:r>
              <a:rPr lang="en-US" baseline="0" dirty="0">
                <a:solidFill>
                  <a:srgbClr val="004065"/>
                </a:solidFill>
                <a:latin typeface="+mn-lt"/>
              </a:rPr>
              <a:t> impacts</a:t>
            </a:r>
            <a:r>
              <a:rPr lang="en-US" dirty="0">
                <a:solidFill>
                  <a:srgbClr val="004065"/>
                </a:solidFill>
                <a:latin typeface="+mn-lt"/>
              </a:rPr>
              <a:t>, potentially more time to enjoy time with family, and peace of mind from being cancer free. Knowing these costs and benefits can inform your health communication campaign: Will you focus on reducing perceived costs by busting myths and providing more information and increasing your audience’s self-efficacy? Or will you focus on increasing perceived benefits by highlighting and reminding your audience of the benefits of cervical cancer screening? Or both? In Lesson 3</a:t>
            </a:r>
            <a:r>
              <a:rPr lang="en-US" baseline="0" dirty="0">
                <a:solidFill>
                  <a:srgbClr val="004065"/>
                </a:solidFill>
                <a:latin typeface="+mn-lt"/>
              </a:rPr>
              <a:t> we’ll discuss in depth choosing key messages and tactics; you’ll learn that research shows that a message highlighting the risks of NOT screening is most effective in increasing screening behaviors. </a:t>
            </a:r>
            <a:endParaRPr lang="en-US" dirty="0">
              <a:solidFill>
                <a:srgbClr val="004065"/>
              </a:solidFill>
              <a:latin typeface="+mn-lt"/>
            </a:endParaRPr>
          </a:p>
          <a:p>
            <a:endParaRPr lang="en-US" dirty="0">
              <a:latin typeface="+mj-lt"/>
            </a:endParaRPr>
          </a:p>
          <a:p>
            <a:r>
              <a:rPr lang="en-US" b="0" dirty="0">
                <a:latin typeface="+mj-lt"/>
              </a:rPr>
              <a:t>[Source for USPSTF recommendations: http://www.uspreventiveservicestaskforce.org/Page/Topic/recommendation-summary/cervical-cancer-screening]</a:t>
            </a:r>
          </a:p>
        </p:txBody>
      </p:sp>
      <p:sp>
        <p:nvSpPr>
          <p:cNvPr id="4" name="Slide Number Placeholder 3"/>
          <p:cNvSpPr>
            <a:spLocks noGrp="1"/>
          </p:cNvSpPr>
          <p:nvPr>
            <p:ph type="sldNum" sz="quarter" idx="10"/>
          </p:nvPr>
        </p:nvSpPr>
        <p:spPr/>
        <p:txBody>
          <a:bodyPr/>
          <a:lstStyle/>
          <a:p>
            <a:fld id="{0A57726B-B4A8-49ED-953E-FC937A373837}" type="slidenum">
              <a:rPr lang="en-US" smtClean="0"/>
              <a:t>43</a:t>
            </a:fld>
            <a:endParaRPr lang="en-US"/>
          </a:p>
        </p:txBody>
      </p:sp>
    </p:spTree>
    <p:extLst>
      <p:ext uri="{BB962C8B-B14F-4D97-AF65-F5344CB8AC3E}">
        <p14:creationId xmlns:p14="http://schemas.microsoft.com/office/powerpoint/2010/main" val="1245391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solidFill>
                  <a:srgbClr val="004065"/>
                </a:solidFill>
                <a:latin typeface="+mn-lt"/>
              </a:rPr>
              <a:t>The </a:t>
            </a:r>
            <a:r>
              <a:rPr lang="en-US" dirty="0" err="1">
                <a:solidFill>
                  <a:srgbClr val="004065"/>
                </a:solidFill>
                <a:latin typeface="+mn-lt"/>
              </a:rPr>
              <a:t>Transtheoretical</a:t>
            </a:r>
            <a:r>
              <a:rPr lang="en-US" dirty="0">
                <a:solidFill>
                  <a:srgbClr val="004065"/>
                </a:solidFill>
                <a:latin typeface="+mn-lt"/>
              </a:rPr>
              <a:t> Model, also called Stages</a:t>
            </a:r>
            <a:r>
              <a:rPr lang="en-US" baseline="0" dirty="0">
                <a:solidFill>
                  <a:srgbClr val="004065"/>
                </a:solidFill>
                <a:latin typeface="+mn-lt"/>
              </a:rPr>
              <a:t> of Change,</a:t>
            </a:r>
            <a:r>
              <a:rPr lang="en-US" dirty="0">
                <a:solidFill>
                  <a:srgbClr val="004065"/>
                </a:solidFill>
                <a:latin typeface="+mn-lt"/>
              </a:rPr>
              <a:t> emphasizes the notion of readiness</a:t>
            </a:r>
            <a:r>
              <a:rPr lang="en-US" baseline="0" dirty="0">
                <a:solidFill>
                  <a:srgbClr val="004065"/>
                </a:solidFill>
                <a:latin typeface="+mn-lt"/>
              </a:rPr>
              <a:t> to change where people are at different stages of readiness to adopt healthy behaviors. The theory has been useful in explaining and predicting behaviors such as smoking, physical activity and eating habits. The stages include:</a:t>
            </a:r>
          </a:p>
          <a:p>
            <a:pPr defTabSz="914350">
              <a:defRPr/>
            </a:pPr>
            <a:endParaRPr lang="en-US" baseline="0" dirty="0">
              <a:solidFill>
                <a:srgbClr val="004065"/>
              </a:solidFill>
              <a:latin typeface="+mn-lt"/>
            </a:endParaRPr>
          </a:p>
          <a:p>
            <a:pPr marL="168244" indent="-168244" defTabSz="914350">
              <a:buFontTx/>
              <a:buChar char="-"/>
            </a:pPr>
            <a:r>
              <a:rPr lang="en-US" baseline="0" dirty="0" err="1">
                <a:solidFill>
                  <a:srgbClr val="004065"/>
                </a:solidFill>
                <a:latin typeface="+mn-lt"/>
              </a:rPr>
              <a:t>Precontemptation</a:t>
            </a:r>
            <a:r>
              <a:rPr lang="en-US" baseline="0" dirty="0">
                <a:solidFill>
                  <a:srgbClr val="004065"/>
                </a:solidFill>
                <a:latin typeface="+mn-lt"/>
              </a:rPr>
              <a:t>: The individual will likely not make any changes in the next 6 months, either because they have little or no knowledge of the consequences of their behaviors or they are unmotivated to make a change.</a:t>
            </a:r>
          </a:p>
          <a:p>
            <a:pPr marL="168244" indent="-168244" defTabSz="914350">
              <a:buFontTx/>
              <a:buChar char="-"/>
            </a:pPr>
            <a:r>
              <a:rPr lang="en-US" baseline="0" dirty="0">
                <a:solidFill>
                  <a:srgbClr val="004065"/>
                </a:solidFill>
                <a:latin typeface="+mn-lt"/>
              </a:rPr>
              <a:t>Contemplation: Individuals in this stage have some awareness of their need to adopt healthy behaviors and wish to make a change within the next 6 months.</a:t>
            </a:r>
          </a:p>
          <a:p>
            <a:pPr marL="168244" indent="-168244" defTabSz="914350">
              <a:buFontTx/>
              <a:buChar char="-"/>
            </a:pPr>
            <a:r>
              <a:rPr lang="en-US" baseline="0" dirty="0">
                <a:solidFill>
                  <a:srgbClr val="004065"/>
                </a:solidFill>
                <a:latin typeface="+mn-lt"/>
              </a:rPr>
              <a:t>Preparation: The individual in this stage likely has a plan in place to take action, or has already made some move towards the intended behavior.</a:t>
            </a:r>
          </a:p>
          <a:p>
            <a:pPr marL="168244" indent="-168244" defTabSz="914350">
              <a:buFontTx/>
              <a:buChar char="-"/>
            </a:pPr>
            <a:r>
              <a:rPr lang="en-US" baseline="0" dirty="0">
                <a:solidFill>
                  <a:srgbClr val="004065"/>
                </a:solidFill>
                <a:latin typeface="+mn-lt"/>
              </a:rPr>
              <a:t>Action: People in the action stage have actually made a change in their behavior in the last six months.</a:t>
            </a:r>
          </a:p>
          <a:p>
            <a:pPr marL="168244" indent="-168244" defTabSz="914350">
              <a:buFontTx/>
              <a:buChar char="-"/>
            </a:pPr>
            <a:r>
              <a:rPr lang="en-US" baseline="0" dirty="0">
                <a:solidFill>
                  <a:srgbClr val="004065"/>
                </a:solidFill>
                <a:latin typeface="+mn-lt"/>
              </a:rPr>
              <a:t>Maintenance: Less likely to return to prior behaviors, people in this stage are working to continue a behavior change they’ve already put in place.</a:t>
            </a:r>
          </a:p>
          <a:p>
            <a:pPr marL="168244" indent="-168244" defTabSz="914350">
              <a:buFontTx/>
              <a:buChar char="-"/>
            </a:pPr>
            <a:r>
              <a:rPr lang="en-US" baseline="0" dirty="0">
                <a:solidFill>
                  <a:srgbClr val="004065"/>
                </a:solidFill>
                <a:latin typeface="+mn-lt"/>
              </a:rPr>
              <a:t>Termination: People in this stage have made a habit of their new behavior, and feel complete self-efficacy in continuing to live their new lifestyle</a:t>
            </a:r>
            <a:endParaRPr lang="en-US" dirty="0">
              <a:solidFill>
                <a:srgbClr val="004065"/>
              </a:solidFill>
              <a:latin typeface="+mn-lt"/>
            </a:endParaRPr>
          </a:p>
          <a:p>
            <a:pPr defTabSz="914350">
              <a:defRPr/>
            </a:pPr>
            <a:endParaRPr lang="en-US" dirty="0">
              <a:solidFill>
                <a:srgbClr val="004065"/>
              </a:solidFill>
              <a:latin typeface="+mn-lt"/>
            </a:endParaRPr>
          </a:p>
          <a:p>
            <a:pPr defTabSz="914350">
              <a:defRPr/>
            </a:pPr>
            <a:r>
              <a:rPr lang="en-US" dirty="0">
                <a:solidFill>
                  <a:srgbClr val="004065"/>
                </a:solidFill>
                <a:latin typeface="+mn-lt"/>
              </a:rPr>
              <a:t>By assessing where your audience is in the</a:t>
            </a:r>
            <a:r>
              <a:rPr lang="en-US" baseline="0" dirty="0">
                <a:solidFill>
                  <a:srgbClr val="004065"/>
                </a:solidFill>
                <a:latin typeface="+mn-lt"/>
              </a:rPr>
              <a:t> stages of change</a:t>
            </a:r>
            <a:r>
              <a:rPr lang="en-US" dirty="0">
                <a:solidFill>
                  <a:srgbClr val="004065"/>
                </a:solidFill>
                <a:latin typeface="+mn-lt"/>
              </a:rPr>
              <a:t>, you can tailor your campaign messaging. For example, if you are planning a smoking cessation campaign and your target audience is mostly in the precontemplation stage where they have little to no idea that smoking causes lung cancer or they simply</a:t>
            </a:r>
            <a:r>
              <a:rPr lang="en-US" baseline="0" dirty="0">
                <a:solidFill>
                  <a:srgbClr val="004065"/>
                </a:solidFill>
                <a:latin typeface="+mn-lt"/>
              </a:rPr>
              <a:t> are not motivated to change</a:t>
            </a:r>
            <a:r>
              <a:rPr lang="en-US" dirty="0">
                <a:solidFill>
                  <a:srgbClr val="004065"/>
                </a:solidFill>
                <a:latin typeface="+mn-lt"/>
              </a:rPr>
              <a:t>, your campaign may focus on educating your audience to make the connection between smoking and lung cancer or appealing</a:t>
            </a:r>
            <a:r>
              <a:rPr lang="en-US" baseline="0" dirty="0">
                <a:solidFill>
                  <a:srgbClr val="004065"/>
                </a:solidFill>
                <a:latin typeface="+mn-lt"/>
              </a:rPr>
              <a:t> to specific motivations of your target audience that might help them contemplate change</a:t>
            </a:r>
            <a:r>
              <a:rPr lang="en-US" dirty="0">
                <a:solidFill>
                  <a:srgbClr val="004065"/>
                </a:solidFill>
                <a:latin typeface="+mn-lt"/>
              </a:rPr>
              <a:t>. If you find most of your target audience is in the preparation stage where they are getting ready to quit smoking, your campaign may focus on educating your audience about </a:t>
            </a:r>
            <a:r>
              <a:rPr lang="en-US" dirty="0" err="1">
                <a:solidFill>
                  <a:srgbClr val="004065"/>
                </a:solidFill>
                <a:latin typeface="+mn-lt"/>
              </a:rPr>
              <a:t>quitlines</a:t>
            </a:r>
            <a:r>
              <a:rPr lang="en-US" dirty="0">
                <a:solidFill>
                  <a:srgbClr val="004065"/>
                </a:solidFill>
                <a:latin typeface="+mn-lt"/>
              </a:rPr>
              <a:t>, tobacco cessation</a:t>
            </a:r>
            <a:r>
              <a:rPr lang="en-US" baseline="0" dirty="0">
                <a:solidFill>
                  <a:srgbClr val="004065"/>
                </a:solidFill>
                <a:latin typeface="+mn-lt"/>
              </a:rPr>
              <a:t> groups or</a:t>
            </a:r>
            <a:r>
              <a:rPr lang="en-US" dirty="0">
                <a:solidFill>
                  <a:srgbClr val="004065"/>
                </a:solidFill>
                <a:latin typeface="+mn-lt"/>
              </a:rPr>
              <a:t> where they can receive nicotine replacement therapy. If your audience is in the maintenance stage where they are sure they have given up smoking, your campaign may focus on raising awareness of neighborhood support groups so they do not relapse. In this way, assessing your audience’s readiness to change will shape your campaign to influence your audience most effectively.</a:t>
            </a:r>
          </a:p>
          <a:p>
            <a:endParaRPr lang="en-US" dirty="0"/>
          </a:p>
        </p:txBody>
      </p:sp>
      <p:sp>
        <p:nvSpPr>
          <p:cNvPr id="4" name="Slide Number Placeholder 3"/>
          <p:cNvSpPr>
            <a:spLocks noGrp="1"/>
          </p:cNvSpPr>
          <p:nvPr>
            <p:ph type="sldNum" sz="quarter" idx="10"/>
          </p:nvPr>
        </p:nvSpPr>
        <p:spPr/>
        <p:txBody>
          <a:bodyPr/>
          <a:lstStyle/>
          <a:p>
            <a:fld id="{0A57726B-B4A8-49ED-953E-FC937A373837}" type="slidenum">
              <a:rPr lang="en-US" smtClean="0"/>
              <a:t>44</a:t>
            </a:fld>
            <a:endParaRPr lang="en-US"/>
          </a:p>
        </p:txBody>
      </p:sp>
    </p:spTree>
    <p:extLst>
      <p:ext uri="{BB962C8B-B14F-4D97-AF65-F5344CB8AC3E}">
        <p14:creationId xmlns:p14="http://schemas.microsoft.com/office/powerpoint/2010/main" val="1388125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Her</a:t>
            </a:r>
            <a:r>
              <a:rPr lang="en-US" baseline="0" dirty="0">
                <a:solidFill>
                  <a:schemeClr val="tx1"/>
                </a:solidFill>
                <a:latin typeface="+mn-lt"/>
              </a:rPr>
              <a:t>e are some further readings and resources you can access on the topic of </a:t>
            </a:r>
            <a:r>
              <a:rPr lang="en-US" sz="1200" dirty="0">
                <a:solidFill>
                  <a:srgbClr val="004065"/>
                </a:solidFill>
                <a:latin typeface="Century Gothic" panose="020B0502020202020204" pitchFamily="34" charset="0"/>
              </a:rPr>
              <a:t>Evidence-Based Health Communication Campaigns</a:t>
            </a:r>
            <a:r>
              <a:rPr lang="en-US" b="0" baseline="0" dirty="0">
                <a:solidFill>
                  <a:schemeClr val="tx1"/>
                </a:solidFill>
                <a:latin typeface="+mn-lt"/>
              </a:rPr>
              <a:t>.</a:t>
            </a:r>
            <a:r>
              <a:rPr lang="en-US" b="1" baseline="0" dirty="0">
                <a:solidFill>
                  <a:schemeClr val="tx1"/>
                </a:solidFill>
                <a:latin typeface="+mn-lt"/>
              </a:rPr>
              <a:t> </a:t>
            </a:r>
            <a:r>
              <a:rPr lang="en-US" sz="1200" b="0" i="0" kern="1200" dirty="0">
                <a:solidFill>
                  <a:schemeClr val="tx1"/>
                </a:solidFill>
                <a:effectLst/>
                <a:latin typeface="+mn-lt"/>
                <a:ea typeface="+mn-ea"/>
                <a:cs typeface="+mn-cs"/>
              </a:rPr>
              <a:t>These and other resources are included in the Guide to Making Communication</a:t>
            </a:r>
            <a:r>
              <a:rPr lang="en-US" sz="1200" b="0" i="0" kern="1200" baseline="0" dirty="0">
                <a:solidFill>
                  <a:schemeClr val="tx1"/>
                </a:solidFill>
                <a:effectLst/>
                <a:latin typeface="+mn-lt"/>
                <a:ea typeface="+mn-ea"/>
                <a:cs typeface="+mn-cs"/>
              </a:rPr>
              <a:t> Campaigns Evidence-Based </a:t>
            </a:r>
            <a:r>
              <a:rPr lang="en-US" sz="1200" b="0" i="0" kern="1200" dirty="0">
                <a:solidFill>
                  <a:schemeClr val="tx1"/>
                </a:solidFill>
                <a:effectLst/>
                <a:latin typeface="+mn-lt"/>
                <a:ea typeface="+mn-ea"/>
                <a:cs typeface="+mn-cs"/>
              </a:rPr>
              <a:t>in the learning management system.</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45</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lesson, you learned to:</a:t>
            </a:r>
          </a:p>
          <a:p>
            <a:endParaRPr lang="en-US" dirty="0"/>
          </a:p>
          <a:p>
            <a:pPr marL="0" lvl="0" indent="0">
              <a:buNone/>
            </a:pPr>
            <a:r>
              <a:rPr lang="en-US" sz="1200" dirty="0">
                <a:solidFill>
                  <a:srgbClr val="004065"/>
                </a:solidFill>
                <a:latin typeface="Century Gothic" panose="020B0502020202020204" pitchFamily="34" charset="0"/>
              </a:rPr>
              <a:t>Define “evidence” and its role in public health,</a:t>
            </a:r>
          </a:p>
          <a:p>
            <a:pPr marL="0" lvl="0" indent="0">
              <a:buNone/>
            </a:pPr>
            <a:endParaRPr lang="en-US" sz="120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explain the importance of evidence-based approaches in communication campaigns,</a:t>
            </a:r>
          </a:p>
          <a:p>
            <a:pPr marL="0" lvl="0" indent="0">
              <a:buNone/>
            </a:pPr>
            <a:endParaRPr lang="en-US" sz="120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describe methods to collect evidence, and</a:t>
            </a:r>
          </a:p>
          <a:p>
            <a:pPr marL="0" lvl="0" indent="0">
              <a:buNone/>
            </a:pPr>
            <a:endParaRPr lang="en-US" sz="120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describe behavioral and communication theories to inform evidence-based communication campaigns.</a:t>
            </a:r>
          </a:p>
        </p:txBody>
      </p:sp>
      <p:sp>
        <p:nvSpPr>
          <p:cNvPr id="4" name="Slide Number Placeholder 3"/>
          <p:cNvSpPr>
            <a:spLocks noGrp="1"/>
          </p:cNvSpPr>
          <p:nvPr>
            <p:ph type="sldNum" sz="quarter" idx="10"/>
          </p:nvPr>
        </p:nvSpPr>
        <p:spPr/>
        <p:txBody>
          <a:bodyPr/>
          <a:lstStyle/>
          <a:p>
            <a:fld id="{28A18788-1922-4F6B-B003-50EA3DC92177}" type="slidenum">
              <a:rPr lang="en-US" smtClean="0"/>
              <a:t>46</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concludes the lesson. </a:t>
            </a:r>
          </a:p>
        </p:txBody>
      </p:sp>
      <p:sp>
        <p:nvSpPr>
          <p:cNvPr id="4" name="Slide Number Placeholder 3"/>
          <p:cNvSpPr>
            <a:spLocks noGrp="1"/>
          </p:cNvSpPr>
          <p:nvPr>
            <p:ph type="sldNum" sz="quarter" idx="10"/>
          </p:nvPr>
        </p:nvSpPr>
        <p:spPr/>
        <p:txBody>
          <a:bodyPr/>
          <a:lstStyle/>
          <a:p>
            <a:fld id="{28A18788-1922-4F6B-B003-50EA3DC92177}" type="slidenum">
              <a:rPr lang="en-US" smtClean="0"/>
              <a:t>47</a:t>
            </a:fld>
            <a:endParaRPr lang="en-US"/>
          </a:p>
        </p:txBody>
      </p:sp>
    </p:spTree>
    <p:extLst>
      <p:ext uri="{BB962C8B-B14F-4D97-AF65-F5344CB8AC3E}">
        <p14:creationId xmlns:p14="http://schemas.microsoft.com/office/powerpoint/2010/main" val="120944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lesson 2: </a:t>
            </a:r>
            <a:r>
              <a:rPr lang="en-US" dirty="0">
                <a:solidFill>
                  <a:srgbClr val="004065"/>
                </a:solidFill>
                <a:latin typeface="Century Gothic" panose="020B0502020202020204" pitchFamily="34" charset="0"/>
              </a:rPr>
              <a:t>Communication Campaign Background and Justification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48</a:t>
            </a:fld>
            <a:endParaRPr lang="en-US"/>
          </a:p>
        </p:txBody>
      </p:sp>
    </p:spTree>
    <p:extLst>
      <p:ext uri="{BB962C8B-B14F-4D97-AF65-F5344CB8AC3E}">
        <p14:creationId xmlns:p14="http://schemas.microsoft.com/office/powerpoint/2010/main" val="2661881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We would like to acknowledge the Centers for Disease Control and Prevention for supporting this work. We would also like to thank Dr. Monique Turner, Associate Professor,</a:t>
            </a:r>
            <a:r>
              <a:rPr lang="en-US" baseline="0" dirty="0"/>
              <a:t> and Jerry Franz, Adjunct Instructor, </a:t>
            </a:r>
            <a:r>
              <a:rPr lang="en-US" dirty="0"/>
              <a:t>at the Department of Prevention and Community Health at the Milken Institute School of Public Health of the George Washington University</a:t>
            </a:r>
            <a:r>
              <a:rPr lang="en-US" baseline="0" dirty="0"/>
              <a:t> </a:t>
            </a:r>
            <a:r>
              <a:rPr lang="en-US" dirty="0"/>
              <a:t>for their contributions to content development and review. </a:t>
            </a:r>
            <a:r>
              <a:rPr lang="en-US" dirty="0">
                <a:solidFill>
                  <a:srgbClr val="004065"/>
                </a:solidFill>
                <a:latin typeface="Century Gothic" panose="020B0502020202020204" pitchFamily="34" charset="0"/>
              </a:rPr>
              <a:t>We would also like to thank Julia </a:t>
            </a:r>
            <a:r>
              <a:rPr lang="en-US" dirty="0" err="1">
                <a:solidFill>
                  <a:srgbClr val="004065"/>
                </a:solidFill>
                <a:latin typeface="Century Gothic" panose="020B0502020202020204" pitchFamily="34" charset="0"/>
              </a:rPr>
              <a:t>Thorsness</a:t>
            </a:r>
            <a:r>
              <a:rPr lang="en-US" dirty="0">
                <a:solidFill>
                  <a:srgbClr val="004065"/>
                </a:solidFill>
                <a:latin typeface="Century Gothic" panose="020B0502020202020204" pitchFamily="34" charset="0"/>
              </a:rPr>
              <a:t>, Program Coordinator, Comprehensive Cancer Control, Alaska Department of Health and Social Services and </a:t>
            </a:r>
            <a:r>
              <a:rPr lang="en-US" dirty="0" err="1">
                <a:solidFill>
                  <a:srgbClr val="004065"/>
                </a:solidFill>
                <a:latin typeface="Century Gothic" panose="020B0502020202020204" pitchFamily="34" charset="0"/>
              </a:rPr>
              <a:t>Keylee</a:t>
            </a:r>
            <a:r>
              <a:rPr lang="en-US" dirty="0">
                <a:solidFill>
                  <a:srgbClr val="004065"/>
                </a:solidFill>
                <a:latin typeface="Century Gothic" panose="020B0502020202020204" pitchFamily="34" charset="0"/>
              </a:rPr>
              <a:t> Wright, MA, Director, Cancer Control Section, Indiana State Department of Health for their thoughtful feedback on the initial draft. The competencies in this training are based on content from the National Cancer Institute’s publication “Making Health Communication Programs Work” also known as “The Pink Book” and the Seven Areas of Responsibility for Health Education Specialists, 2015.  This training was also influenced by the work of the Cancer Prevention and Control Research Network (CPCRN) and its “Putting Public Health Evidence into Action” training curriculum.</a:t>
            </a:r>
          </a:p>
        </p:txBody>
      </p:sp>
      <p:sp>
        <p:nvSpPr>
          <p:cNvPr id="4" name="Slide Number Placeholder 3"/>
          <p:cNvSpPr>
            <a:spLocks noGrp="1"/>
          </p:cNvSpPr>
          <p:nvPr>
            <p:ph type="sldNum" sz="quarter" idx="10"/>
          </p:nvPr>
        </p:nvSpPr>
        <p:spPr/>
        <p:txBody>
          <a:bodyPr/>
          <a:lstStyle/>
          <a:p>
            <a:fld id="{28A18788-1922-4F6B-B003-50EA3DC92177}" type="slidenum">
              <a:rPr lang="en-US" smtClean="0"/>
              <a:t>49</a:t>
            </a:fld>
            <a:endParaRPr lang="en-US"/>
          </a:p>
        </p:txBody>
      </p:sp>
    </p:spTree>
    <p:extLst>
      <p:ext uri="{BB962C8B-B14F-4D97-AF65-F5344CB8AC3E}">
        <p14:creationId xmlns:p14="http://schemas.microsoft.com/office/powerpoint/2010/main" val="3437561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will address the following competencies:</a:t>
            </a:r>
          </a:p>
          <a:p>
            <a:endParaRPr lang="en-US" dirty="0"/>
          </a:p>
          <a:p>
            <a:r>
              <a:rPr lang="en-US" dirty="0">
                <a:solidFill>
                  <a:srgbClr val="004065"/>
                </a:solidFill>
                <a:latin typeface="Century Gothic" panose="020B0502020202020204" pitchFamily="34" charset="0"/>
              </a:rPr>
              <a:t>Access existing information and data related to health</a:t>
            </a:r>
          </a:p>
          <a:p>
            <a:endParaRPr lang="en-US" dirty="0">
              <a:solidFill>
                <a:srgbClr val="004065"/>
              </a:solidFill>
              <a:latin typeface="Century Gothic" panose="020B0502020202020204" pitchFamily="34" charset="0"/>
            </a:endParaRPr>
          </a:p>
          <a:p>
            <a:r>
              <a:rPr lang="en-US" dirty="0">
                <a:solidFill>
                  <a:srgbClr val="004065"/>
                </a:solidFill>
                <a:latin typeface="Century Gothic" panose="020B0502020202020204" pitchFamily="34" charset="0"/>
              </a:rPr>
              <a:t>Collect primary data to determine needs, and</a:t>
            </a:r>
          </a:p>
          <a:p>
            <a:endParaRPr lang="en-US" dirty="0">
              <a:solidFill>
                <a:srgbClr val="004065"/>
              </a:solidFill>
              <a:latin typeface="Century Gothic" panose="020B0502020202020204" pitchFamily="34" charset="0"/>
            </a:endParaRPr>
          </a:p>
          <a:p>
            <a:r>
              <a:rPr lang="en-US" dirty="0">
                <a:solidFill>
                  <a:srgbClr val="004065"/>
                </a:solidFill>
                <a:latin typeface="Century Gothic" panose="020B0502020202020204" pitchFamily="34" charset="0"/>
              </a:rPr>
              <a:t>Analyze relationships among behavioral, environmental and other factors that influence health</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50</a:t>
            </a:fld>
            <a:endParaRPr lang="en-US"/>
          </a:p>
        </p:txBody>
      </p:sp>
    </p:spTree>
    <p:extLst>
      <p:ext uri="{BB962C8B-B14F-4D97-AF65-F5344CB8AC3E}">
        <p14:creationId xmlns:p14="http://schemas.microsoft.com/office/powerpoint/2010/main" val="1020080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People have defined health communication in various ways.  Both the </a:t>
            </a:r>
            <a:r>
              <a:rPr lang="en-US" sz="1200" kern="1200" dirty="0">
                <a:solidFill>
                  <a:schemeClr val="tx1"/>
                </a:solidFill>
                <a:effectLst/>
                <a:latin typeface="+mn-lt"/>
                <a:ea typeface="+mn-ea"/>
                <a:cs typeface="+mn-cs"/>
              </a:rPr>
              <a:t>Centers for Disease Control and Prevention (CDC) and the National Cancer Institute (NCI) define </a:t>
            </a:r>
            <a:r>
              <a:rPr lang="en-US" sz="1200" b="0" kern="1200" dirty="0">
                <a:solidFill>
                  <a:schemeClr val="tx1"/>
                </a:solidFill>
                <a:effectLst/>
                <a:latin typeface="+mn-lt"/>
                <a:ea typeface="+mn-ea"/>
                <a:cs typeface="+mn-cs"/>
              </a:rPr>
              <a:t>health communication </a:t>
            </a: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study and use of communication strategies to inform and influence individual and community decisions that enhance health.” Communication is an important tool in Comprehensive Cancer Control. It can influence your constituents’ health behaviors to decrease their risk of cancer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improve cancer outcomes in your state, region or community.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There are some</a:t>
            </a:r>
            <a:r>
              <a:rPr lang="en-US" baseline="0" dirty="0"/>
              <a:t> key points to note on the definition of communication</a:t>
            </a:r>
            <a:r>
              <a:rPr lang="en-US" dirty="0"/>
              <a:t>:</a:t>
            </a:r>
          </a:p>
          <a:p>
            <a:endParaRPr lang="en-US" dirty="0"/>
          </a:p>
          <a:p>
            <a:pPr lvl="0"/>
            <a:r>
              <a:rPr lang="en-US" dirty="0"/>
              <a:t>One is that the definition discusses the purpose of health communication as</a:t>
            </a:r>
            <a:r>
              <a:rPr lang="en-US" b="1" dirty="0"/>
              <a:t> </a:t>
            </a:r>
            <a:r>
              <a:rPr lang="en-US" dirty="0"/>
              <a:t>“to inform and to influence.”  Certainly, there are times when health communicators merely want their audience to become more educated on the health issue.  Perhaps we want people to understand the risks of a product, such as prescription medication or we may want people to be educated about the relationship between nutrition and colorectal cancer. Other times, health communicators want to influence or persuade their audience, such as when we try to convince women</a:t>
            </a:r>
            <a:r>
              <a:rPr lang="en-US" baseline="0" dirty="0"/>
              <a:t> to get Pap smears </a:t>
            </a:r>
            <a:r>
              <a:rPr lang="en-US" dirty="0"/>
              <a:t>or to be more physically active each day. </a:t>
            </a:r>
          </a:p>
          <a:p>
            <a:pPr defTabSz="931774">
              <a:defRPr/>
            </a:pPr>
            <a:endParaRPr lang="en-US" dirty="0"/>
          </a:p>
          <a:p>
            <a:pPr defTabSz="931774">
              <a:defRPr/>
            </a:pPr>
            <a:r>
              <a:rPr lang="en-US" dirty="0"/>
              <a:t>A second aspect of the definition of health communication is the audience, which may be an individual, such as when a provider meets with her patient; </a:t>
            </a:r>
            <a:r>
              <a:rPr lang="en-US" b="0" dirty="0"/>
              <a:t>a</a:t>
            </a:r>
            <a:r>
              <a:rPr lang="en-US" b="1" dirty="0"/>
              <a:t> </a:t>
            </a:r>
            <a:r>
              <a:rPr lang="en-US" dirty="0"/>
              <a:t>group, such as when a social media campaign attempts to influence teenagers about the consequences of smoking; organizations, such</a:t>
            </a:r>
            <a:r>
              <a:rPr lang="en-US" baseline="0" dirty="0"/>
              <a:t> as when media advocacy is used to aim messages on healthier school lunches at school boards;</a:t>
            </a:r>
            <a:r>
              <a:rPr lang="en-US" dirty="0"/>
              <a:t> communities,</a:t>
            </a:r>
            <a:r>
              <a:rPr lang="en-US" baseline="0" dirty="0"/>
              <a:t> such as when informational brochures on physical activity are distributed at faith-based organizations, </a:t>
            </a:r>
            <a:r>
              <a:rPr lang="en-US" dirty="0"/>
              <a:t>or societies as a whole, such</a:t>
            </a:r>
            <a:r>
              <a:rPr lang="en-US" baseline="0" dirty="0"/>
              <a:t> as when a mass-mediated public service announcement is used to raise awareness about lung cancer risk factors</a:t>
            </a:r>
            <a:r>
              <a:rPr lang="en-US" dirty="0"/>
              <a:t>.  </a:t>
            </a:r>
          </a:p>
          <a:p>
            <a:pPr defTabSz="931774">
              <a:defRPr/>
            </a:pPr>
            <a:endParaRPr lang="en-US" dirty="0"/>
          </a:p>
          <a:p>
            <a:r>
              <a:rPr lang="en-US" dirty="0"/>
              <a:t>A third aspect to consider is that communication is one of many tools that can be used to trigger change; therefore we need to understand what health communication can and cannot do in order to communicate effectively. You may wish to review what communication</a:t>
            </a:r>
            <a:r>
              <a:rPr lang="en-US" baseline="0" dirty="0"/>
              <a:t> can and cannot do from </a:t>
            </a:r>
            <a:r>
              <a:rPr lang="en-US" i="1" baseline="0" dirty="0"/>
              <a:t>Communication Training 101</a:t>
            </a:r>
            <a:r>
              <a:rPr lang="en-US" i="0" baseline="0" dirty="0"/>
              <a:t>. Communication alone cannot be expected to p</a:t>
            </a:r>
            <a:r>
              <a:rPr lang="en-US" sz="1200" b="0" i="0" u="none" strike="noStrike" kern="1200" baseline="0" dirty="0">
                <a:solidFill>
                  <a:schemeClr val="tx1"/>
                </a:solidFill>
                <a:latin typeface="+mn-lt"/>
                <a:ea typeface="+mn-ea"/>
                <a:cs typeface="+mn-cs"/>
              </a:rPr>
              <a:t>roduce sustained change in complex health behaviors without the support of a larger program for change, including components addressing health care services, technology and changes in regulations and policy. </a:t>
            </a:r>
            <a:r>
              <a:rPr lang="en-US" i="0" baseline="0" dirty="0"/>
              <a:t>Often, comprehensive cancer control programs do not have the resources to implement large scale communication campaigns; rather, communication is typically a component of a multi-faceted initiative.</a:t>
            </a:r>
            <a:endParaRPr lang="en-US" dirty="0"/>
          </a:p>
          <a:p>
            <a:pPr defTabSz="931774">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A fourth</a:t>
            </a:r>
            <a:r>
              <a:rPr lang="en-US" baseline="0" dirty="0"/>
              <a:t> </a:t>
            </a:r>
            <a:r>
              <a:rPr lang="en-US" dirty="0"/>
              <a:t>aspect is that h</a:t>
            </a:r>
            <a:r>
              <a:rPr lang="en-US" sz="1200" kern="1200" dirty="0">
                <a:solidFill>
                  <a:schemeClr val="tx1"/>
                </a:solidFill>
                <a:effectLst/>
                <a:latin typeface="+mn-lt"/>
                <a:ea typeface="+mn-ea"/>
                <a:cs typeface="+mn-cs"/>
              </a:rPr>
              <a:t>ealth communication is an entire field or academic discipline that helps us to understand the best ways to use communication theory and insights to inform or influence audiences. Communication can come in various forms:  doctor to patient, nutritionist to client, public service</a:t>
            </a:r>
            <a:r>
              <a:rPr lang="en-US" sz="1200" kern="1200" baseline="0" dirty="0">
                <a:solidFill>
                  <a:schemeClr val="tx1"/>
                </a:solidFill>
                <a:effectLst/>
                <a:latin typeface="+mn-lt"/>
                <a:ea typeface="+mn-ea"/>
                <a:cs typeface="+mn-cs"/>
              </a:rPr>
              <a:t> announcements</a:t>
            </a:r>
            <a:r>
              <a:rPr lang="en-US" sz="1200" kern="1200" dirty="0">
                <a:solidFill>
                  <a:schemeClr val="tx1"/>
                </a:solidFill>
                <a:effectLst/>
                <a:latin typeface="+mn-lt"/>
                <a:ea typeface="+mn-ea"/>
                <a:cs typeface="+mn-cs"/>
              </a:rPr>
              <a:t>, family communication, support groups or even social marketing.</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6</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After completing this lesson, you will be able to:</a:t>
            </a:r>
          </a:p>
          <a:p>
            <a:endParaRPr lang="en-US" dirty="0"/>
          </a:p>
          <a:p>
            <a:r>
              <a:rPr lang="en-US" dirty="0">
                <a:solidFill>
                  <a:srgbClr val="004065"/>
                </a:solidFill>
                <a:latin typeface="Century Gothic" panose="020B0502020202020204" pitchFamily="34" charset="0"/>
              </a:rPr>
              <a:t>Conduct a systematic community assessment to define the health issue and intended audience for a communication campaign and</a:t>
            </a:r>
          </a:p>
          <a:p>
            <a:endParaRPr lang="en-US" dirty="0">
              <a:solidFill>
                <a:srgbClr val="004065"/>
              </a:solidFill>
              <a:latin typeface="Century Gothic" panose="020B0502020202020204" pitchFamily="34" charset="0"/>
            </a:endParaRPr>
          </a:p>
          <a:p>
            <a:r>
              <a:rPr lang="en-US" dirty="0">
                <a:solidFill>
                  <a:srgbClr val="004065"/>
                </a:solidFill>
                <a:latin typeface="Century Gothic" panose="020B0502020202020204" pitchFamily="34" charset="0"/>
              </a:rPr>
              <a:t>Develop a communication campaign roadmap</a:t>
            </a:r>
          </a:p>
        </p:txBody>
      </p:sp>
      <p:sp>
        <p:nvSpPr>
          <p:cNvPr id="4" name="Slide Number Placeholder 3"/>
          <p:cNvSpPr>
            <a:spLocks noGrp="1"/>
          </p:cNvSpPr>
          <p:nvPr>
            <p:ph type="sldNum" sz="quarter" idx="10"/>
          </p:nvPr>
        </p:nvSpPr>
        <p:spPr/>
        <p:txBody>
          <a:bodyPr/>
          <a:lstStyle/>
          <a:p>
            <a:fld id="{28A18788-1922-4F6B-B003-50EA3DC92177}" type="slidenum">
              <a:rPr lang="en-US" smtClean="0"/>
              <a:t>51</a:t>
            </a:fld>
            <a:endParaRPr lang="en-US"/>
          </a:p>
        </p:txBody>
      </p:sp>
    </p:spTree>
    <p:extLst>
      <p:ext uri="{BB962C8B-B14F-4D97-AF65-F5344CB8AC3E}">
        <p14:creationId xmlns:p14="http://schemas.microsoft.com/office/powerpoint/2010/main" val="34536642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communication and marketing field, a situation analysis is a necessary first step to planning a campaign. The process involves assessing and articulating the problem you wish to solve including factors that contribute to the problem and what others have done in the past or are currently doing to address it; then you develop a plan to solve the problem. Similarly, in public health program planning, the PRECEDE-PROCEED Model provides a framework for systematically planning, implementing and evaluating a program (Green &amp; </a:t>
            </a:r>
            <a:r>
              <a:rPr lang="en-US" dirty="0" err="1"/>
              <a:t>Kreuter</a:t>
            </a:r>
            <a:r>
              <a:rPr lang="en-US" dirty="0"/>
              <a:t>, 2005). To learn more about PRECEDE-PROCEED or other common program planning frameworks like the National Association of County and City Health Officials (NACCHO) Mobilizing for Action through Planning and Partnerships (MAPP), visit the </a:t>
            </a:r>
            <a:r>
              <a:rPr lang="en-US" u="sng" dirty="0">
                <a:hlinkClick r:id="rId3"/>
              </a:rPr>
              <a:t>Community Tool Box</a:t>
            </a:r>
            <a:r>
              <a:rPr lang="en-US" dirty="0"/>
              <a:t>. A link is provided in the resources section of the </a:t>
            </a:r>
            <a:r>
              <a:rPr lang="en-US" i="1" dirty="0"/>
              <a:t>Guide to Making Health Communication Campaigns Evidence-Based.</a:t>
            </a:r>
            <a:endParaRPr lang="en-US" dirty="0"/>
          </a:p>
          <a:p>
            <a:endParaRPr lang="en-US" dirty="0"/>
          </a:p>
          <a:p>
            <a:r>
              <a:rPr lang="en-US" dirty="0"/>
              <a:t>In this lesson, we will adapt the PRECEDE-PROCEED model to describe how to conduct a community assessment for planning a communication campaign. Note that you may not need to start from scratch; review your state cancer control plan and </a:t>
            </a:r>
            <a:r>
              <a:rPr lang="en-US" u="sng" dirty="0">
                <a:hlinkClick r:id="rId4"/>
              </a:rPr>
              <a:t>community health needs assessment</a:t>
            </a:r>
            <a:r>
              <a:rPr lang="en-US" dirty="0"/>
              <a:t> reports completed by local tax-exempt hospitals. Together, the cancer plan and community health needs assessment may meet the informational needs of your communication campaign.  </a:t>
            </a:r>
          </a:p>
          <a:p>
            <a:endParaRPr lang="en-US" dirty="0"/>
          </a:p>
          <a:p>
            <a:pPr defTabSz="933237">
              <a:defRPr/>
            </a:pPr>
            <a:r>
              <a:rPr lang="en-US" dirty="0"/>
              <a:t>Community assessment should be a participatory process that involves stakeholders from the outset of planning. Health is influenced and shaped by the community, and health is part of a larger context for individuals and communities. An understanding of the multi-level social determinants of health is prerequisite to conducting a systematic community assessment. </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52</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is impacted by a variety of factors at multiple levels. Determinants of health are the personal, social, economic and environmental factors that influence health status. General examples include individual characteristics, personal lifestyle, education, culture, living and working environments, access to health services and various policies among other factors. To achieve optimal impact, public health communication campaigns should aim to contribute to change at more than one of these levels to enable and reinforce change.</a:t>
            </a:r>
          </a:p>
        </p:txBody>
      </p:sp>
      <p:sp>
        <p:nvSpPr>
          <p:cNvPr id="4" name="Slide Number Placeholder 3"/>
          <p:cNvSpPr>
            <a:spLocks noGrp="1"/>
          </p:cNvSpPr>
          <p:nvPr>
            <p:ph type="sldNum" sz="quarter" idx="10"/>
          </p:nvPr>
        </p:nvSpPr>
        <p:spPr/>
        <p:txBody>
          <a:bodyPr/>
          <a:lstStyle/>
          <a:p>
            <a:fld id="{28A18788-1922-4F6B-B003-50EA3DC92177}" type="slidenum">
              <a:rPr lang="en-US" smtClean="0"/>
              <a:t>53</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Health-related quality of life is a broad concept encompassing a person’s perception about his or her physical and mental health, and it is influenced by determinants at multiple levels. This figure provides a cancer-specific example of multi-level influences on health and healthcare. </a:t>
            </a:r>
            <a:r>
              <a:rPr lang="en-US" b="1" dirty="0"/>
              <a:t>The figure does not identify specific solutions, but rather potential points of intervention. </a:t>
            </a:r>
            <a:r>
              <a:rPr lang="en-US" dirty="0"/>
              <a:t>By understanding the determinants of health that impact the health-related quality of life issue you are interested in, you can create a communication campaign that intervenes at the level(s) that best address the issue. </a:t>
            </a:r>
            <a:r>
              <a:rPr lang="en-US" b="1" dirty="0"/>
              <a:t>[If it is feasible and makes sense, fade in each level of the diagram as spoken and include corresponding </a:t>
            </a:r>
            <a:r>
              <a:rPr lang="en-US" b="1" dirty="0" err="1"/>
              <a:t>iStock</a:t>
            </a:r>
            <a:r>
              <a:rPr lang="en-US" b="1" dirty="0"/>
              <a:t> images]</a:t>
            </a:r>
            <a:r>
              <a:rPr lang="en-US" dirty="0"/>
              <a:t> </a:t>
            </a:r>
          </a:p>
          <a:p>
            <a:endParaRPr lang="en-US" dirty="0"/>
          </a:p>
          <a:p>
            <a:r>
              <a:rPr lang="en-US" dirty="0"/>
              <a:t>At the individual patient level, biological factors, socio-demographics, insurance coverage, risk status, comorbidities, knowledge, attitudes and beliefs, decision making preferences, and psychological reaction and coping all influence cancer outcomes. </a:t>
            </a:r>
          </a:p>
          <a:p>
            <a:endParaRPr lang="en-US" dirty="0"/>
          </a:p>
          <a:p>
            <a:r>
              <a:rPr lang="en-US" dirty="0"/>
              <a:t>At the family and social supports level, family dynamics and friends and social network support can influence health outcomes and quality of life. </a:t>
            </a:r>
          </a:p>
          <a:p>
            <a:endParaRPr lang="en-US" dirty="0"/>
          </a:p>
          <a:p>
            <a:r>
              <a:rPr lang="en-US" dirty="0"/>
              <a:t>At the health care provider and team level, provider knowledge and communication skills, perceived barriers, norms, cultural competency, staff mix and turnover, role definition and teamwork can impact cancer care delivery and outcomes. </a:t>
            </a:r>
          </a:p>
          <a:p>
            <a:endParaRPr lang="en-US" dirty="0"/>
          </a:p>
          <a:p>
            <a:r>
              <a:rPr lang="en-US" dirty="0"/>
              <a:t>At the organization or practice level, leadership, organizational structure and policies, delivery system design, clinical decision support, clinical information systems and patient education and navigation can impact care and outcomes. </a:t>
            </a:r>
          </a:p>
          <a:p>
            <a:endParaRPr lang="en-US" dirty="0"/>
          </a:p>
          <a:p>
            <a:r>
              <a:rPr lang="en-US" dirty="0"/>
              <a:t>At the local community environmental level, community resources such as medical care offerings, population socioeconomic status, lay support networks and private cancer organizations; local hospital and cancer services such as the market structure, level of competition, their party </a:t>
            </a:r>
            <a:r>
              <a:rPr lang="en-US" dirty="0" err="1"/>
              <a:t>payors</a:t>
            </a:r>
            <a:r>
              <a:rPr lang="en-US" dirty="0"/>
              <a:t>, pay for performance incentives, managed care penetration, percent nonprofit, specialty mix and local professional norms can all influence care delivery and outcome. </a:t>
            </a:r>
          </a:p>
          <a:p>
            <a:endParaRPr lang="en-US" dirty="0"/>
          </a:p>
          <a:p>
            <a:r>
              <a:rPr lang="en-US" dirty="0"/>
              <a:t>At the state health policy level, Medicaid reimbursement, hospital performance data policies, state cancer plans and programs, regulations on clinical trials and activities of state-wide advocacy groups can all impact care delivery. </a:t>
            </a:r>
          </a:p>
          <a:p>
            <a:endParaRPr lang="en-US" dirty="0"/>
          </a:p>
          <a:p>
            <a:r>
              <a:rPr lang="en-US" dirty="0"/>
              <a:t>Finally, at the national health policy level, Medicare reimbursement, federal healthcare reform, national cancer initiatives, accreditations and professional standards can all impact care delivery and outcomes. </a:t>
            </a:r>
          </a:p>
          <a:p>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54</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alone is not likely to produce sustained behavior or health changes. A comprehensive multi-level intervention, with a communication component, has the potential to reinforce the desired health outcomes and facilitate sustainable systems-level change.  For example, social media and radio messages about the benefits of sunscreen alone might not increase sunscreen use but introducing national policy change around sunscreen labeling can facilitate better understanding of appropriate sunscreen usage at the individual level. Policies can be implemented at various levels including national, state and local. Even an organizational policy can enhance a program’s effectiveness. For example, a rule requiring all people who swim at a local recreation center to apply sunscreen with SPF 30 before visiting the pool. </a:t>
            </a:r>
          </a:p>
          <a:p>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55</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evidence and expertise should be used to inform development and implementation of the evidence-based communication campaign, including defining the health issue and the intended audience. The four phases of the community assessment guide you through defining the health issue and related determinants and identifying an intended audience for your communication campaign. By working through each of these phases, you will gather the information needed to complete a campaign roadmap to outline what you plan to do and how you expect it to lead to the desired outcomes and overall impact. </a:t>
            </a:r>
          </a:p>
        </p:txBody>
      </p:sp>
      <p:sp>
        <p:nvSpPr>
          <p:cNvPr id="4" name="Slide Number Placeholder 3"/>
          <p:cNvSpPr>
            <a:spLocks noGrp="1"/>
          </p:cNvSpPr>
          <p:nvPr>
            <p:ph type="sldNum" sz="quarter" idx="10"/>
          </p:nvPr>
        </p:nvSpPr>
        <p:spPr/>
        <p:txBody>
          <a:bodyPr/>
          <a:lstStyle/>
          <a:p>
            <a:fld id="{28A18788-1922-4F6B-B003-50EA3DC92177}" type="slidenum">
              <a:rPr lang="en-US" smtClean="0"/>
              <a:t>56</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first phase of a community assessment is assessing the quality of life of your community. Concerns about health-related quality of life in your community may be inspired by topics discussed at local coalition meetings, health issues highlighted by the department of health, state cancer plans or news reports. You can gather additional information through a review of academic literature. Taking real-time knowledge and events and researching them further by conducting a literature review and then mapping community assets and resources will increase your campaign’s ability to respond to health issues.</a:t>
            </a:r>
          </a:p>
          <a:p>
            <a:endParaRPr lang="en-US" dirty="0"/>
          </a:p>
          <a:p>
            <a:r>
              <a:rPr lang="en-US" dirty="0"/>
              <a:t>A scientific literature review is a “systematic, explicit and reproducible method for identifying, evaluating and synthesizing the existing body of completed and recorded work produced by researchers, scholars and practitioners.” Literature review is useful at all phases of community assessment.</a:t>
            </a:r>
          </a:p>
          <a:p>
            <a:endParaRPr lang="en-US" dirty="0"/>
          </a:p>
          <a:p>
            <a:pPr defTabSz="933237">
              <a:defRPr/>
            </a:pPr>
            <a:r>
              <a:rPr lang="en-US" dirty="0"/>
              <a:t>There are seven key steps to follow when conducting a literature review to provide a pragmatic approach for investigating and evaluating existing research: 1. Articulate your question, 2. Identify where to find information, 3. Identify search terms, 4. Conduct the search, 5. Screen the results, 6. Read the literature and 7. Synthesize the findings. More details about each step can be found in the </a:t>
            </a:r>
            <a:r>
              <a:rPr lang="en-US" i="1" dirty="0"/>
              <a:t>Guide to Making Communication Campaigns Evidence-Based.</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57</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When assessing deficits in quality of life as the first phase in systematic community assessment, it is also important to look at what positive assets and resources the community has. Asset mapping is</a:t>
            </a:r>
            <a:r>
              <a:rPr lang="en-US" b="1" dirty="0"/>
              <a:t> </a:t>
            </a:r>
            <a:r>
              <a:rPr lang="en-US" dirty="0"/>
              <a:t>“an assessment of a community or neighborhood’s capacities and assets.”</a:t>
            </a:r>
          </a:p>
          <a:p>
            <a:pPr lvl="0"/>
            <a:endParaRPr lang="en-US" b="1" dirty="0"/>
          </a:p>
          <a:p>
            <a:pPr lvl="0"/>
            <a:r>
              <a:rPr lang="en-US" dirty="0"/>
              <a:t>Primary assets include individual and organizational assets that are readily available in the neighborhood or community. Examples of individual assets include skills, knowledge of community residents, local business owners, home based enterprises and personal income. Organizational assets include faith-based organizations, citizen associations, associations of businesses, cultural organizations and communication organizations, such as community newsletters.</a:t>
            </a:r>
          </a:p>
          <a:p>
            <a:pPr lvl="0"/>
            <a:endParaRPr lang="en-US" dirty="0"/>
          </a:p>
          <a:p>
            <a:pPr lvl="0"/>
            <a:r>
              <a:rPr lang="en-US" dirty="0"/>
              <a:t>Secondary assets include public and private institutions as well physical assets that are located within the community but controlled by outsiders.  Examples of institutions include, private and non-private organizations such as hospitals and social service agencies; public institutions and services such as public schools, police and fire departments; and physical resources such as vacant land, housing and commercial structure. </a:t>
            </a:r>
          </a:p>
          <a:p>
            <a:pPr lvl="0"/>
            <a:endParaRPr lang="en-US" dirty="0"/>
          </a:p>
          <a:p>
            <a:pPr defTabSz="933237">
              <a:defRPr/>
            </a:pPr>
            <a:r>
              <a:rPr lang="en-US" dirty="0"/>
              <a:t>Community asset mapping can improve the process of selecting, adapting and evaluating communication campaigns. Mapping assets helps prioritize health problems in the intended audience, characterize the intended audience’s health goals and priorities and identify existing community assets including factors at multiple levels that could support the achievement of desired outcomes. Asset-based strategies are more likely to produce long-term sustainable outcomes. </a:t>
            </a:r>
          </a:p>
          <a:p>
            <a:pPr defTabSz="933237">
              <a:defRPr/>
            </a:pP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58</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Depending on your communication campaign objectives, the assets that you outline may vary. It is, however, recommended that you try to create as comprehensive asset map as possible. This figure illustrates a method for organizing the components of your asset map. A comprehensive asset map can help you better understand the ecological context and could give insight to new collaborations, or new mediums through which to promote this particular campaign and your future work in the community. For more on how to map community assets, visit the </a:t>
            </a:r>
            <a:r>
              <a:rPr lang="en-US" u="sng" dirty="0">
                <a:hlinkClick r:id="rId3"/>
              </a:rPr>
              <a:t>Community Tool Box</a:t>
            </a:r>
            <a:r>
              <a:rPr lang="en-US" dirty="0"/>
              <a:t>. </a:t>
            </a:r>
          </a:p>
        </p:txBody>
      </p:sp>
      <p:sp>
        <p:nvSpPr>
          <p:cNvPr id="4" name="Slide Number Placeholder 3"/>
          <p:cNvSpPr>
            <a:spLocks noGrp="1"/>
          </p:cNvSpPr>
          <p:nvPr>
            <p:ph type="sldNum" sz="quarter" idx="10"/>
          </p:nvPr>
        </p:nvSpPr>
        <p:spPr/>
        <p:txBody>
          <a:bodyPr/>
          <a:lstStyle/>
          <a:p>
            <a:fld id="{28A18788-1922-4F6B-B003-50EA3DC92177}" type="slidenum">
              <a:rPr lang="en-US" smtClean="0"/>
              <a:t>59</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pause here for a brief</a:t>
            </a:r>
            <a:r>
              <a:rPr lang="en-US" b="0" baseline="0" dirty="0"/>
              <a:t> knowledge check question before continuing with the remainder of the lesson.</a:t>
            </a: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60</a:t>
            </a:fld>
            <a:endParaRPr lang="en-US"/>
          </a:p>
        </p:txBody>
      </p:sp>
    </p:spTree>
    <p:extLst>
      <p:ext uri="{BB962C8B-B14F-4D97-AF65-F5344CB8AC3E}">
        <p14:creationId xmlns:p14="http://schemas.microsoft.com/office/powerpoint/2010/main" val="3086823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Oftentimes, when health communicators are attempting to influence large groups of people, they are using social marketing. Social marketing is a longer-term marketing campaign that uses the elements of commercial marketing to influence behaviors. Social marketing is a type of mass communication strategy that practitioners often use to impact behavior change in intended</a:t>
            </a:r>
            <a:r>
              <a:rPr lang="en-US" baseline="0" dirty="0"/>
              <a:t> audiences and secondary audiences</a:t>
            </a:r>
            <a:r>
              <a:rPr lang="en-US" dirty="0"/>
              <a:t>. Social marketers use the theories, strategies and practices of commercial marketers in order to affect social, or in our case public health, behaviors. Commercial marketers think about</a:t>
            </a:r>
            <a:r>
              <a:rPr lang="en-US" b="1" dirty="0"/>
              <a:t> </a:t>
            </a:r>
            <a:r>
              <a:rPr lang="en-US" dirty="0"/>
              <a:t>the 4 P’s of marketing: product, price, place and promotion. The 4 P’s of marketing can be reviewed in </a:t>
            </a:r>
            <a:r>
              <a:rPr lang="en-US" i="1" dirty="0"/>
              <a:t>Communication</a:t>
            </a:r>
            <a:r>
              <a:rPr lang="en-US" i="1" baseline="0" dirty="0"/>
              <a:t> Training 101.</a:t>
            </a: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7</a:t>
            </a:fld>
            <a:endParaRPr lang="en-US"/>
          </a:p>
        </p:txBody>
      </p:sp>
    </p:spTree>
    <p:extLst>
      <p:ext uri="{BB962C8B-B14F-4D97-AF65-F5344CB8AC3E}">
        <p14:creationId xmlns:p14="http://schemas.microsoft.com/office/powerpoint/2010/main" val="4179886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a better understanding of the quality of life concerns and assets in your community of focus, it is time to dig into the data on the specific health issue you plan to address. Terms like data mining are common among marketing strategists. The term is somewhat of a misnomer because it implies a heavy focus on finding data. However, the important part of data mining is the knowledge and insights that are extracted from the data. The way that the data are presented can improve your ability to derive insights from your assessment of the prevalence, incidence, morbidity and mortality related to the specific health issue being addressed. In conducting this assessment, it may be helpful to access databases that have information on incidence, prevalence and other population health statistics. For a list of helpful databases, see </a:t>
            </a:r>
            <a:r>
              <a:rPr lang="en-US" i="1" dirty="0">
                <a:solidFill>
                  <a:srgbClr val="FF0000"/>
                </a:solidFill>
              </a:rPr>
              <a:t>the Guide to Making Communication Campaigns Evidence-Based.</a:t>
            </a:r>
            <a:endParaRPr lang="en-US" i="1" dirty="0"/>
          </a:p>
          <a:p>
            <a:endParaRPr lang="en-US" dirty="0"/>
          </a:p>
          <a:p>
            <a:r>
              <a:rPr lang="en-US" dirty="0"/>
              <a:t>You probably already have some background information and health objectives in your communication or media plan. This is an opportunity to expand or update the data, as necessary, and refine your S.M.A.R.T. health objective.</a:t>
            </a:r>
          </a:p>
          <a:p>
            <a:endParaRPr lang="en-US" dirty="0"/>
          </a:p>
          <a:p>
            <a:r>
              <a:rPr lang="en-US" dirty="0"/>
              <a:t>Compiling statistics based on your literature review and your communication campaign objectives can be time consuming but is necessary to set you up to evaluate your efforts. This table illustrates one way to visualize data in a format that compares state statistics to national data, and then to benchmarks like those outlined in Healthy People 2020. Green numbers indicate where the state is performing better than the U.S. average and the Healthy People 2020 target, if available. Comparing statistics can guide you in defining specific, measurable and realistic S.M.A.R.T. objectives for your campaign.</a:t>
            </a:r>
          </a:p>
        </p:txBody>
      </p:sp>
      <p:sp>
        <p:nvSpPr>
          <p:cNvPr id="4" name="Slide Number Placeholder 3"/>
          <p:cNvSpPr>
            <a:spLocks noGrp="1"/>
          </p:cNvSpPr>
          <p:nvPr>
            <p:ph type="sldNum" sz="quarter" idx="10"/>
          </p:nvPr>
        </p:nvSpPr>
        <p:spPr/>
        <p:txBody>
          <a:bodyPr/>
          <a:lstStyle/>
          <a:p>
            <a:fld id="{28A18788-1922-4F6B-B003-50EA3DC92177}" type="slidenum">
              <a:rPr lang="en-US" smtClean="0"/>
              <a:t>61</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status can be thought of as a combination of several factors: genetics, environment, behavior, social factors, health services and policies, commonly referred to as determinants of health. You cannot change genetics with a communication campaign, but it is important to remember that it does play a role in health status. In continuing the systematic community assessment to define the health problem and identify an intended audience or priority population you have already assessed quality of life, community assets and the health issue. Now, you look to identify major behavioral and environmental risk factors that contribute to the health issue. </a:t>
            </a:r>
          </a:p>
          <a:p>
            <a:endParaRPr lang="en-US" dirty="0"/>
          </a:p>
          <a:p>
            <a:r>
              <a:rPr lang="en-US" dirty="0"/>
              <a:t>Information on risk factors may be included in your communication plan or state cancer plan already. Further literature review and dialogue with community members can help elucidate any lesser known contributing factors. </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62</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outlining the behavioral and environmental risk factors for the health issue that is reducing quality of life in your community, you now need to determine what factors predispose, enable or reinforce the risky behaviors. Typical things to consider here are psychosocial factors such as knowledge, attitudes, beliefs, self-efficacy, social norms, intentions as well as skills, access, cultural factors, language, neighborhood or school environment, etc. Don’t forget to consider the multiple levels of the social ecological model we looked at in Lesson 1. You likely already are aware of some of these factors but a thorough literature review will give you a full picture of the various potential factors you could intervene on to make progress toward change.</a:t>
            </a:r>
          </a:p>
          <a:p>
            <a:endParaRPr lang="en-US" dirty="0"/>
          </a:p>
          <a:p>
            <a:r>
              <a:rPr lang="en-US" dirty="0"/>
              <a:t>One thing to consider in selecting determinants to focus your campaign on is how important it is and how changeable. If a behavior or determinant of that behavior is very important in influencing health, and can be easily changed, it should absolutely be a focus of your campaign. For behaviors or determinants that are important but difficult to change, it might be a focus but you’ll need to plan an innovative approach and evaluate outcomes often to see if you are making an impact. If a behavior or determinant is less important but easily changed, it might be an initial focus of your campaign to show a quick win and garner additional political support for your program. Finally, if a behavior or determinant is neither important nor changeable, you should not waste limited resources focusing on it. </a:t>
            </a:r>
          </a:p>
          <a:p>
            <a:endParaRPr lang="en-US" dirty="0"/>
          </a:p>
          <a:p>
            <a:r>
              <a:rPr lang="en-US" dirty="0"/>
              <a:t>Once you have identified the determinants you wish to focus on, then you can start to look for an evidence-based approach to address the determinants. Lesson 1 included some suggestions for where and how to identify various evidence-based approaches and Lesson 3 will discuss adapting an evidence-based approach to your context. In selecting an approach, assessing its fit with your organization’s resources, policies and abilities as well as fit with the community’s needs and preferences will be important. Development of key partnerships and involvement of community assets identified in the community assessment can help offset any gaps in capacity within your organization.</a:t>
            </a:r>
          </a:p>
        </p:txBody>
      </p:sp>
      <p:sp>
        <p:nvSpPr>
          <p:cNvPr id="4" name="Slide Number Placeholder 3"/>
          <p:cNvSpPr>
            <a:spLocks noGrp="1"/>
          </p:cNvSpPr>
          <p:nvPr>
            <p:ph type="sldNum" sz="quarter" idx="10"/>
          </p:nvPr>
        </p:nvSpPr>
        <p:spPr/>
        <p:txBody>
          <a:bodyPr/>
          <a:lstStyle/>
          <a:p>
            <a:fld id="{28A18788-1922-4F6B-B003-50EA3DC92177}" type="slidenum">
              <a:rPr lang="en-US" smtClean="0"/>
              <a:t>63</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Let’s look at a case study. Imagine your state cancer plan has this objective: “To reduce new cervical cancer cases in [state] by vaccinating against human papillomavirus (HPV) infections.” </a:t>
            </a:r>
            <a:endParaRPr lang="en-US" b="1" dirty="0"/>
          </a:p>
          <a:p>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64</a:t>
            </a:fld>
            <a:endParaRPr lang="en-US"/>
          </a:p>
        </p:txBody>
      </p:sp>
    </p:spTree>
    <p:extLst>
      <p:ext uri="{BB962C8B-B14F-4D97-AF65-F5344CB8AC3E}">
        <p14:creationId xmlns:p14="http://schemas.microsoft.com/office/powerpoint/2010/main" val="20707919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 through each of the phases of a community assessment.</a:t>
            </a:r>
          </a:p>
          <a:p>
            <a:endParaRPr lang="en-US" b="1" dirty="0"/>
          </a:p>
          <a:p>
            <a:r>
              <a:rPr lang="en-US" b="1" dirty="0"/>
              <a:t>Phase 1: Assess Quality of Life and Community Assets</a:t>
            </a:r>
            <a:endParaRPr lang="en-US" dirty="0"/>
          </a:p>
          <a:p>
            <a:pPr lvl="0"/>
            <a:r>
              <a:rPr lang="en-US" dirty="0"/>
              <a:t>You know that cervical cancer incidence rates are higher in your state than the national average and that pockets of the population experience disparities. You conduct a literature review and learn further how cervical cancer impacts various quality of life indicators including physical and economic wellbeing.  At the state level it is difficult to do a true community asset map, but you create a document that illustrates non-profits, clinical organizations and public services that are relevant to adolescent and women’s health and wellbeing. </a:t>
            </a:r>
          </a:p>
          <a:p>
            <a:pPr lvl="0"/>
            <a:endParaRPr lang="en-US" dirty="0"/>
          </a:p>
          <a:p>
            <a:r>
              <a:rPr lang="en-US" b="1" dirty="0"/>
              <a:t>Phase 2: Assess the Health Issue</a:t>
            </a:r>
            <a:endParaRPr lang="en-US" dirty="0"/>
          </a:p>
          <a:p>
            <a:pPr lvl="0"/>
            <a:r>
              <a:rPr lang="en-US" dirty="0"/>
              <a:t>After reviewing the latest state cancer profile and Healthy People 2020 targets, you are able to update your health objective with a more recent baseline and realistic target for change: To reduce new cervical cancer cases in [state] from approximately 8.0 to 7.2 per 100,000 population by 2020.</a:t>
            </a:r>
          </a:p>
          <a:p>
            <a:pPr lvl="0"/>
            <a:endParaRPr lang="en-US" dirty="0"/>
          </a:p>
          <a:p>
            <a:r>
              <a:rPr lang="en-US" b="1" dirty="0"/>
              <a:t>Phase 3: Assess Behavioral and Environmental Risk Factors</a:t>
            </a:r>
            <a:endParaRPr lang="en-US" dirty="0"/>
          </a:p>
          <a:p>
            <a:pPr lvl="0"/>
            <a:r>
              <a:rPr lang="en-US" dirty="0"/>
              <a:t>Through literature review you learn that there are several known risk factors for cervical cancer including age, race/ethnicity, family history, cigarette smoking, and reproductive behaviors, among others. Long-term use of oral contraceptives, number of full-term pregnancies, and young age at first full-term pregnancy have all been shown to increase a woman’s risk of cervical cancer. The two strongest, best documented, and most changeable determinants of cervical cancer are failure to follow screening guidelines and persistent infection with HPV subtype 16 or 18.</a:t>
            </a:r>
          </a:p>
          <a:p>
            <a:pPr lvl="0"/>
            <a:r>
              <a:rPr lang="en-US" dirty="0"/>
              <a:t>Risk factors for HPV infection include age, particular races/ethnicities and poverty level as well as sexual behaviors including young age at sexual debut, number of lifetime sex partners, and number of sex partners within the past year.</a:t>
            </a:r>
          </a:p>
          <a:p>
            <a:pPr lvl="0"/>
            <a:r>
              <a:rPr lang="en-US" dirty="0"/>
              <a:t>Failure to vaccinate against HPV infection is a primary risk factor for cervical cancer, so you set your behavioral objective to the following: Increase the coverage level of 3 doses of HPV vaccine for girls aged 13 to 15 years from 16.6% to 50% by 2018. </a:t>
            </a:r>
          </a:p>
          <a:p>
            <a:r>
              <a:rPr lang="en-US" b="1" dirty="0"/>
              <a:t> </a:t>
            </a:r>
            <a:endParaRPr lang="en-US" dirty="0"/>
          </a:p>
          <a:p>
            <a:r>
              <a:rPr lang="en-US" b="1" dirty="0"/>
              <a:t>Phase 4: Assess Determinants of Behavior</a:t>
            </a:r>
            <a:endParaRPr lang="en-US" dirty="0"/>
          </a:p>
          <a:p>
            <a:pPr lvl="0"/>
            <a:r>
              <a:rPr lang="en-US" dirty="0"/>
              <a:t>Again through literature review you learn that several factors influence whether or not an adolescent gets vaccinated against HPV including, lack of strong provider recommendation, low parental vaccine acceptability (awareness and knowledge about HPV, cervical cancer, and vaccine safety + perceived susceptibility of child to HPV infection + belief that the vaccine will condone or encourage risky sexual behavior in vaccinated daughters) and lack of access to vaccination (health insurance status, socioeconomic status, language, literacy).  Based on this information, </a:t>
            </a:r>
            <a:r>
              <a:rPr lang="en-US" i="1" dirty="0"/>
              <a:t>one</a:t>
            </a:r>
            <a:r>
              <a:rPr lang="en-US" dirty="0"/>
              <a:t> of your communication objectives is: Increase the number of providers giving a </a:t>
            </a:r>
            <a:r>
              <a:rPr lang="en-US" u="sng" dirty="0">
                <a:hlinkClick r:id="rId3"/>
              </a:rPr>
              <a:t>strong recommendation</a:t>
            </a:r>
            <a:r>
              <a:rPr lang="en-US" dirty="0"/>
              <a:t> for HPV vaccination at adolescent visits for girls 11-12 years old from 64.4% to 80% by 2016.</a:t>
            </a:r>
          </a:p>
        </p:txBody>
      </p:sp>
      <p:sp>
        <p:nvSpPr>
          <p:cNvPr id="4" name="Slide Number Placeholder 3"/>
          <p:cNvSpPr>
            <a:spLocks noGrp="1"/>
          </p:cNvSpPr>
          <p:nvPr>
            <p:ph type="sldNum" sz="quarter" idx="10"/>
          </p:nvPr>
        </p:nvSpPr>
        <p:spPr/>
        <p:txBody>
          <a:bodyPr/>
          <a:lstStyle/>
          <a:p>
            <a:fld id="{28A18788-1922-4F6B-B003-50EA3DC92177}" type="slidenum">
              <a:rPr lang="en-US" smtClean="0"/>
              <a:t>65</a:t>
            </a:fld>
            <a:endParaRPr lang="en-US"/>
          </a:p>
        </p:txBody>
      </p:sp>
    </p:spTree>
    <p:extLst>
      <p:ext uri="{BB962C8B-B14F-4D97-AF65-F5344CB8AC3E}">
        <p14:creationId xmlns:p14="http://schemas.microsoft.com/office/powerpoint/2010/main" val="20707919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the systematic community assessment has been completed, it is time to put the campaign plan into a format that will illustrate how the campaign will achieve its desired impact. This is your campaign roadmap, also referred to as a logic model.</a:t>
            </a:r>
          </a:p>
          <a:p>
            <a:endParaRPr lang="en-US" dirty="0"/>
          </a:p>
          <a:p>
            <a:r>
              <a:rPr lang="en-US" dirty="0"/>
              <a:t>It may help to think through these questions: </a:t>
            </a:r>
          </a:p>
          <a:p>
            <a:pPr lvl="0"/>
            <a:r>
              <a:rPr lang="en-US" dirty="0"/>
              <a:t>What quality of life or public health problem did you uncover and what can a communication campaign do to lead to positive change? </a:t>
            </a:r>
          </a:p>
          <a:p>
            <a:pPr lvl="0"/>
            <a:r>
              <a:rPr lang="en-US" dirty="0"/>
              <a:t>Looking back at the community assessment, what are some behavioral and environmental risk factors for the health problem? </a:t>
            </a:r>
          </a:p>
          <a:p>
            <a:pPr lvl="0"/>
            <a:r>
              <a:rPr lang="en-US" dirty="0"/>
              <a:t>What awareness, knowledge or attitudes do you want to change through the communication efforts? </a:t>
            </a:r>
          </a:p>
        </p:txBody>
      </p:sp>
      <p:sp>
        <p:nvSpPr>
          <p:cNvPr id="4" name="Slide Number Placeholder 3"/>
          <p:cNvSpPr>
            <a:spLocks noGrp="1"/>
          </p:cNvSpPr>
          <p:nvPr>
            <p:ph type="sldNum" sz="quarter" idx="10"/>
          </p:nvPr>
        </p:nvSpPr>
        <p:spPr/>
        <p:txBody>
          <a:bodyPr/>
          <a:lstStyle/>
          <a:p>
            <a:fld id="{28A18788-1922-4F6B-B003-50EA3DC92177}" type="slidenum">
              <a:rPr lang="en-US" smtClean="0"/>
              <a:t>66</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With your health problem and campaign objectives defined, and a priority population identified, you can now lay out your communication campaign roadmap. A campaign roadmap, often called a logic model in public health, is a diagram that illustrates </a:t>
            </a:r>
            <a:r>
              <a:rPr lang="en-US" i="1" dirty="0"/>
              <a:t>what</a:t>
            </a:r>
            <a:r>
              <a:rPr lang="en-US" dirty="0"/>
              <a:t> your campaign hopes to achieve and </a:t>
            </a:r>
            <a:r>
              <a:rPr lang="en-US" i="1" dirty="0"/>
              <a:t>how</a:t>
            </a:r>
            <a:r>
              <a:rPr lang="en-US" dirty="0"/>
              <a:t> you expect that change to happen. Defining your campaign goal and outlining the objectives of the campaign will help you identify what activities need to take place to lead to the desired outcomes and what resources, or inputs, you need to carry out the activities. This process can be thought of as backwards planning; you first determine what you want to change and then you plan how you think you can make that happen, and finally what you need to implement your plan. Think of the roadmap as a series of “IF, THEN” statements. For example, </a:t>
            </a:r>
            <a:r>
              <a:rPr lang="en-US" i="1" dirty="0"/>
              <a:t>If</a:t>
            </a:r>
            <a:r>
              <a:rPr lang="en-US" dirty="0"/>
              <a:t>  the inputs or resources are used to implement the campaign, </a:t>
            </a:r>
            <a:r>
              <a:rPr lang="en-US" i="1" dirty="0"/>
              <a:t>then</a:t>
            </a:r>
            <a:r>
              <a:rPr lang="en-US" dirty="0"/>
              <a:t> the following activities can occur. </a:t>
            </a:r>
            <a:r>
              <a:rPr lang="en-US" b="1" dirty="0"/>
              <a:t> </a:t>
            </a:r>
            <a:r>
              <a:rPr lang="en-US" i="1" dirty="0"/>
              <a:t>If</a:t>
            </a:r>
            <a:r>
              <a:rPr lang="en-US" dirty="0"/>
              <a:t>  the outputs occur as planned, </a:t>
            </a:r>
            <a:r>
              <a:rPr lang="en-US" i="1" dirty="0"/>
              <a:t>then </a:t>
            </a:r>
            <a:r>
              <a:rPr lang="en-US" dirty="0"/>
              <a:t>the desired outputs can be achieved. </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67</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roadmap or logic model is useful in communicating to stakeholders the objectives of your campaign and how they will be achieved as well as in focusing the evaluation by making assumptions and expectations for your communication campaign explicit. By outlining the program inputs and showing how they are linked to the desired outcomes to impact health, the roadmap can illustrate the theory behind your evidence-based campaign. Roadmaps can be used to: </a:t>
            </a:r>
          </a:p>
          <a:p>
            <a:pPr marL="174982" indent="-174982">
              <a:buFont typeface="Arial" panose="020B0604020202020204" pitchFamily="34" charset="0"/>
              <a:buChar char="•"/>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Identify the products, short-term, intermediate and long-term outcomes for your program</a:t>
            </a:r>
          </a:p>
          <a:p>
            <a:pPr marL="174982" indent="-174982">
              <a:buFont typeface="Arial" panose="020B0604020202020204" pitchFamily="34" charset="0"/>
              <a:buChar char="•"/>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Link outcomes to each other and to program activities using the identified logic/theory/model for your program (illustrate cause and effect)</a:t>
            </a:r>
          </a:p>
          <a:p>
            <a:pPr marL="174982" indent="-174982">
              <a:buFont typeface="Arial" panose="020B0604020202020204" pitchFamily="34" charset="0"/>
              <a:buChar char="•"/>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Incorporate findings from research and demonstration projects</a:t>
            </a:r>
          </a:p>
          <a:p>
            <a:pPr marL="174982" indent="-174982">
              <a:buFont typeface="Arial" panose="020B0604020202020204" pitchFamily="34" charset="0"/>
              <a:buChar char="•"/>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Select indicators to measure outcomes depending on the stage of your program’s development</a:t>
            </a:r>
          </a:p>
          <a:p>
            <a:pPr marL="174982" indent="-174982">
              <a:buFont typeface="Arial" panose="020B0604020202020204" pitchFamily="34" charset="0"/>
              <a:buChar char="•"/>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Illustrate why the program is important as well as its fundamental purpose</a:t>
            </a:r>
          </a:p>
          <a:p>
            <a:pPr marL="174982" indent="-174982">
              <a:buFont typeface="Arial" panose="020B0604020202020204" pitchFamily="34" charset="0"/>
              <a:buChar char="•"/>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Depict what intermediate outcomes/products must occur before long-term outcomes will be evident</a:t>
            </a:r>
          </a:p>
          <a:p>
            <a:pPr marL="174982" indent="-174982">
              <a:buFont typeface="Arial" panose="020B0604020202020204" pitchFamily="34" charset="0"/>
              <a:buChar char="•"/>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Make mid-course adjustments and improvements in your program</a:t>
            </a:r>
          </a:p>
          <a:p>
            <a:pPr marL="174982" indent="-174982">
              <a:buFont typeface="Arial" panose="020B0604020202020204" pitchFamily="34" charset="0"/>
              <a:buChar char="•"/>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Become a common reference point for staff, stakeholders, constituents and funding agency</a:t>
            </a:r>
          </a:p>
          <a:p>
            <a:pPr lvl="0"/>
            <a:endParaRPr lang="en-US" dirty="0"/>
          </a:p>
          <a:p>
            <a:pPr lvl="0"/>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68</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Let’s return to our case study</a:t>
            </a:r>
            <a:r>
              <a:rPr lang="en-US" baseline="0" dirty="0"/>
              <a:t> about cervical cancer and HPV.</a:t>
            </a: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69</a:t>
            </a:fld>
            <a:endParaRPr lang="en-US"/>
          </a:p>
        </p:txBody>
      </p:sp>
    </p:spTree>
    <p:extLst>
      <p:ext uri="{BB962C8B-B14F-4D97-AF65-F5344CB8AC3E}">
        <p14:creationId xmlns:p14="http://schemas.microsoft.com/office/powerpoint/2010/main" val="20707919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solidFill>
                  <a:schemeClr val="tx1"/>
                </a:solidFill>
                <a:latin typeface="Arial" panose="020B0604020202020204" pitchFamily="34" charset="0"/>
                <a:cs typeface="Arial" panose="020B0604020202020204" pitchFamily="34" charset="0"/>
              </a:rPr>
              <a:t>In the case study, we found that the health-related quality of life issue was that cervical cancer causes premature death in women, disrupting economic and family stability. The campaign goal, then, could be to reduce new cervical cancer cases in [state], thus improving quality of life for women and their families.</a:t>
            </a:r>
            <a:endParaRPr lang="en-US" dirty="0">
              <a:solidFill>
                <a:schemeClr val="tx1"/>
              </a:solidFill>
              <a:latin typeface="Arial" panose="020B0604020202020204" pitchFamily="34" charset="0"/>
              <a:ea typeface="Calibri"/>
              <a:cs typeface="Arial" panose="020B0604020202020204" pitchFamily="34" charset="0"/>
            </a:endParaRPr>
          </a:p>
          <a:p>
            <a:pPr defTabSz="933237">
              <a:defRPr/>
            </a:pPr>
            <a:endParaRPr lang="en-US" dirty="0">
              <a:solidFill>
                <a:schemeClr val="tx1"/>
              </a:solidFill>
              <a:latin typeface="Arial" panose="020B0604020202020204" pitchFamily="34" charset="0"/>
              <a:ea typeface="Calibri"/>
              <a:cs typeface="Arial" panose="020B0604020202020204" pitchFamily="34" charset="0"/>
            </a:endParaRPr>
          </a:p>
          <a:p>
            <a:pPr defTabSz="933237">
              <a:defRPr/>
            </a:pPr>
            <a:r>
              <a:rPr lang="en-US" dirty="0">
                <a:solidFill>
                  <a:schemeClr val="tx1"/>
                </a:solidFill>
                <a:latin typeface="Arial" panose="020B0604020202020204" pitchFamily="34" charset="0"/>
                <a:ea typeface="Calibri"/>
                <a:cs typeface="Arial" panose="020B0604020202020204" pitchFamily="34" charset="0"/>
              </a:rPr>
              <a:t>The specific health problem is that s</a:t>
            </a:r>
            <a:r>
              <a:rPr lang="en-US" dirty="0">
                <a:solidFill>
                  <a:schemeClr val="tx1"/>
                </a:solidFill>
                <a:latin typeface="Arial" panose="020B0604020202020204" pitchFamily="34" charset="0"/>
                <a:cs typeface="Arial" panose="020B0604020202020204" pitchFamily="34" charset="0"/>
              </a:rPr>
              <a:t>tate cervical cancer rates that are above the national average and fall short of Healthy People 2020 goals. The health objective, then, could be to reduce new cervical cancer cases in [state] from approximately 8.0 to 7.2 per 100,000 population by 2020.</a:t>
            </a:r>
          </a:p>
          <a:p>
            <a:pPr defTabSz="933237">
              <a:defRPr/>
            </a:pPr>
            <a:endParaRPr lang="en-US" dirty="0">
              <a:solidFill>
                <a:schemeClr val="tx1"/>
              </a:solidFill>
              <a:latin typeface="Arial" panose="020B0604020202020204" pitchFamily="34" charset="0"/>
              <a:ea typeface="Calibri"/>
              <a:cs typeface="Arial" panose="020B0604020202020204" pitchFamily="34" charset="0"/>
            </a:endParaRPr>
          </a:p>
          <a:p>
            <a:pPr defTabSz="933237">
              <a:defRPr/>
            </a:pPr>
            <a:r>
              <a:rPr lang="en-US" dirty="0">
                <a:solidFill>
                  <a:schemeClr val="tx1"/>
                </a:solidFill>
                <a:latin typeface="Arial" panose="020B0604020202020204" pitchFamily="34" charset="0"/>
                <a:ea typeface="Calibri"/>
                <a:cs typeface="Arial" panose="020B0604020202020204" pitchFamily="34" charset="0"/>
              </a:rPr>
              <a:t>The behavioral and environmental risk factors include </a:t>
            </a:r>
            <a:r>
              <a:rPr lang="en-US" dirty="0">
                <a:solidFill>
                  <a:schemeClr val="tx1"/>
                </a:solidFill>
                <a:latin typeface="Arial" panose="020B0604020202020204" pitchFamily="34" charset="0"/>
                <a:cs typeface="Arial" panose="020B0604020202020204" pitchFamily="34" charset="0"/>
              </a:rPr>
              <a:t>parents failing to vaccinate their children during the recommended 11-12 year range. The behavioral objective, then, could be to increase the coverage level of 3 doses of HPV vaccine for girls aged 13 to 15 years from 16.6% to 50% by 2018.</a:t>
            </a:r>
          </a:p>
          <a:p>
            <a:pPr defTabSz="933237">
              <a:defRPr/>
            </a:pPr>
            <a:endParaRPr lang="en-US" dirty="0">
              <a:solidFill>
                <a:schemeClr val="tx1"/>
              </a:solidFill>
              <a:latin typeface="Arial" panose="020B0604020202020204" pitchFamily="34" charset="0"/>
              <a:ea typeface="Calibri"/>
              <a:cs typeface="Arial" panose="020B0604020202020204" pitchFamily="34" charset="0"/>
            </a:endParaRPr>
          </a:p>
          <a:p>
            <a:pPr defTabSz="933237">
              <a:defRPr/>
            </a:pPr>
            <a:r>
              <a:rPr lang="en-US" dirty="0">
                <a:solidFill>
                  <a:schemeClr val="tx1"/>
                </a:solidFill>
                <a:latin typeface="Arial" panose="020B0604020202020204" pitchFamily="34" charset="0"/>
                <a:ea typeface="Calibri"/>
                <a:cs typeface="Arial" panose="020B0604020202020204" pitchFamily="34" charset="0"/>
              </a:rPr>
              <a:t>The assessment of determinants of health found that </a:t>
            </a:r>
            <a:r>
              <a:rPr lang="en-US" dirty="0">
                <a:solidFill>
                  <a:schemeClr val="tx1"/>
                </a:solidFill>
                <a:latin typeface="Arial" panose="020B0604020202020204" pitchFamily="34" charset="0"/>
                <a:cs typeface="Arial" panose="020B0604020202020204" pitchFamily="34" charset="0"/>
              </a:rPr>
              <a:t>a strong provider recommendation is the strongest predictor of a parent’s decision to vaccinate a child. The communication objective, then, could be to increase the number of providers giving a strong recommendation for HPV vaccination at adolescent visits for girls 11-12 years old from 64.4% to 80% by 2016. </a:t>
            </a:r>
          </a:p>
        </p:txBody>
      </p:sp>
      <p:sp>
        <p:nvSpPr>
          <p:cNvPr id="4" name="Slide Number Placeholder 3"/>
          <p:cNvSpPr>
            <a:spLocks noGrp="1"/>
          </p:cNvSpPr>
          <p:nvPr>
            <p:ph type="sldNum" sz="quarter" idx="10"/>
          </p:nvPr>
        </p:nvSpPr>
        <p:spPr/>
        <p:txBody>
          <a:bodyPr/>
          <a:lstStyle/>
          <a:p>
            <a:fld id="{28A18788-1922-4F6B-B003-50EA3DC92177}" type="slidenum">
              <a:rPr lang="en-US" smtClean="0"/>
              <a:t>70</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Sometimes, the goal of health communication is to change the way an issue is thought about or framed in society. This is where </a:t>
            </a:r>
            <a:r>
              <a:rPr lang="en-US" sz="1200" b="0" kern="1200" dirty="0">
                <a:solidFill>
                  <a:schemeClr val="tx1"/>
                </a:solidFill>
                <a:effectLst/>
                <a:latin typeface="+mn-lt"/>
                <a:ea typeface="+mn-ea"/>
                <a:cs typeface="+mn-cs"/>
              </a:rPr>
              <a:t>media advocacy </a:t>
            </a:r>
            <a:r>
              <a:rPr lang="en-US" sz="1200" kern="1200" dirty="0">
                <a:solidFill>
                  <a:schemeClr val="tx1"/>
                </a:solidFill>
                <a:effectLst/>
                <a:latin typeface="+mn-lt"/>
                <a:ea typeface="+mn-ea"/>
                <a:cs typeface="+mn-cs"/>
              </a:rPr>
              <a:t>can be useful. Media advocacy is the strategic use of mass media to advance a social or public policy initiative or environmental change. (U.S. Department of Health and Human Services, 1989).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For example, there was a time when lung cancer was only discussed from an “individual responsibility” frame, which argues that people are solely responsible for their cancer because of poor behavior choices </a:t>
            </a:r>
            <a:r>
              <a:rPr lang="en-US" sz="1200" kern="1200" dirty="0">
                <a:solidFill>
                  <a:schemeClr val="tx1"/>
                </a:solidFill>
                <a:effectLst/>
                <a:latin typeface="+mn-lt"/>
                <a:ea typeface="+mn-ea"/>
                <a:cs typeface="+mn-cs"/>
              </a:rPr>
              <a:t>(Brownell, </a:t>
            </a:r>
            <a:r>
              <a:rPr lang="en-US" sz="1200" kern="1200" dirty="0" err="1">
                <a:solidFill>
                  <a:schemeClr val="tx1"/>
                </a:solidFill>
                <a:effectLst/>
                <a:latin typeface="+mn-lt"/>
                <a:ea typeface="+mn-ea"/>
                <a:cs typeface="+mn-cs"/>
              </a:rPr>
              <a:t>Kersh</a:t>
            </a:r>
            <a:r>
              <a:rPr lang="en-US" sz="1200" kern="1200" dirty="0">
                <a:solidFill>
                  <a:schemeClr val="tx1"/>
                </a:solidFill>
                <a:effectLst/>
                <a:latin typeface="+mn-lt"/>
                <a:ea typeface="+mn-ea"/>
                <a:cs typeface="+mn-cs"/>
              </a:rPr>
              <a:t>, &amp; Ludwig, 2010)</a:t>
            </a:r>
            <a:r>
              <a:rPr lang="en-US" dirty="0"/>
              <a:t>. Many public health experts found this to be objectionable. Are individuals the only ones at fault? Perhaps we should also shed light on tobacco industry practices:</a:t>
            </a:r>
            <a:r>
              <a:rPr lang="en-US" b="1" dirty="0"/>
              <a:t> </a:t>
            </a:r>
            <a:r>
              <a:rPr lang="en-US" dirty="0"/>
              <a:t>the power of tobacco advertising, the addictive and dangerous nature of the substance and even the power of pricing strategies, such as providing coupons and lowering prices.  </a:t>
            </a:r>
          </a:p>
          <a:p>
            <a:endParaRPr lang="en-US" dirty="0"/>
          </a:p>
          <a:p>
            <a:r>
              <a:rPr lang="en-US" dirty="0"/>
              <a:t>Public health communication experts use media advocacy to get these kinds of stories into the news and other media, such as TV shows or movies, to reshape how Americans think about tobacco, the tobacco industry and lung cancer, as well as other tobacco-related diseases. This is a way of using strategic communication for the purposes of policy change. </a:t>
            </a:r>
          </a:p>
          <a:p>
            <a:endParaRPr lang="en-US" dirty="0"/>
          </a:p>
          <a:p>
            <a:pPr defTabSz="914350">
              <a:defRPr/>
            </a:pPr>
            <a:r>
              <a:rPr lang="en-US" dirty="0"/>
              <a:t>When society at large begins looking at public health issues differently, such as thinking: “Maybe tobacco addiction isn’t all on the individuals’ shoulders; maybe tobacco advertising is unethical,” public opinion begins to support policy change. Media advocacy has been critical in affecting tobacco regulations and is now being used to affect other public health causes, such as food and nutrition regulations, to make the healthy</a:t>
            </a:r>
            <a:r>
              <a:rPr lang="en-US" baseline="0" dirty="0"/>
              <a:t> choice the easy choice.</a:t>
            </a:r>
          </a:p>
          <a:p>
            <a:pPr defTabSz="914350">
              <a:defRPr/>
            </a:pPr>
            <a:endParaRPr lang="en-US" baseline="0" dirty="0"/>
          </a:p>
          <a:p>
            <a:pPr defTabSz="914350">
              <a:defRPr/>
            </a:pPr>
            <a:r>
              <a:rPr lang="en-US" baseline="0" dirty="0"/>
              <a:t>LGBT ad: https://trinketsandtrash.org/detail.php?item_number=213662</a:t>
            </a:r>
          </a:p>
          <a:p>
            <a:pPr defTabSz="914350">
              <a:defRPr/>
            </a:pPr>
            <a:r>
              <a:rPr lang="en-US" baseline="0" dirty="0"/>
              <a:t>Menthol ad: http://img2.timeinc.net/health/images/slides/benson-menthol-400x400.jpg</a:t>
            </a:r>
          </a:p>
          <a:p>
            <a:pPr defTabSz="914350">
              <a:defRPr/>
            </a:pPr>
            <a:r>
              <a:rPr lang="en-US" baseline="0" dirty="0"/>
              <a:t>E-cig ad: http://sites.psu.edu/cdcrclblog/wp-content/uploads/sites/15223/2014/10/E-Cigarette-Ad.jpg</a:t>
            </a:r>
          </a:p>
          <a:p>
            <a:pPr defTabSz="914350">
              <a:defRPr/>
            </a:pPr>
            <a:r>
              <a:rPr lang="en-US" baseline="0" dirty="0"/>
              <a:t>Camel Bold Coupon ad: http://www.medicaldaily.com/camel-crush-cigarette-ads-entice-teenagers-says-campaign-tobacco-free-kids-246381</a:t>
            </a:r>
          </a:p>
          <a:p>
            <a:pPr defTabSz="914350">
              <a:defRPr/>
            </a:pPr>
            <a:r>
              <a:rPr lang="en-US" baseline="0" dirty="0"/>
              <a:t>SF Media Advocacy poster: http://sanfranciscotobaccofreeproject.org/curbit-campaign-ads/</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a:t>
            </a:fld>
            <a:endParaRPr lang="en-US"/>
          </a:p>
        </p:txBody>
      </p:sp>
    </p:spTree>
    <p:extLst>
      <p:ext uri="{BB962C8B-B14F-4D97-AF65-F5344CB8AC3E}">
        <p14:creationId xmlns:p14="http://schemas.microsoft.com/office/powerpoint/2010/main" val="41798864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single standard for what a roadmap should look like. It can be simple or complex depending on the stakeholder audience and complexity of your campaign. However, regardless of how you choose to display the information, it must communicate the theory of your program by showing the link between the identified resources, activities, products/outputs, outcomes and impact. Further, the roadmap can be a space to include assumptions or external factors that might affect the campaign. </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71</a:t>
            </a:fld>
            <a:endParaRPr lang="en-US"/>
          </a:p>
        </p:txBody>
      </p:sp>
    </p:spTree>
    <p:extLst>
      <p:ext uri="{BB962C8B-B14F-4D97-AF65-F5344CB8AC3E}">
        <p14:creationId xmlns:p14="http://schemas.microsoft.com/office/powerpoint/2010/main" val="31116889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each section of this sample campaign roadmap that matches our cervical cancer and HPV case study. Start with the audience and campaign goal. </a:t>
            </a:r>
            <a:r>
              <a:rPr lang="en-US" i="1" dirty="0"/>
              <a:t>Ask yourself: Who are you trying to reach and what is our ultimate goal?</a:t>
            </a:r>
            <a:r>
              <a:rPr lang="en-US" dirty="0"/>
              <a:t>  If you try to reach everyone, you will reach no one.  The activities and outputs in your roadmap must always tie back to your audience. An effective campaign roadmap usually includes some indication of the overall campaign goal, including who the intended audience is as well as the name of the campaign.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look at the campaign impact. </a:t>
            </a:r>
            <a:r>
              <a:rPr lang="en-US" i="1" dirty="0"/>
              <a:t>What was the ultimate goal of your campaign in improving health-related quality of life?</a:t>
            </a:r>
            <a:r>
              <a:rPr lang="en-US" dirty="0"/>
              <a:t> A comprehensive campaign roadmap will also note the desired impact of the campaign. Impacts are seen after the long-term outcomes and refer to even broader-level change compared to long-term outcomes. Impact is the overall campaign goal and relates back to the original quality of life issue you aimed to address. Often, the impact is very long-term societal, economic, civic or environmental change. This can be difficult to measure and harder to attribute to your campaign alone, but a well laid out roadmap can illustrate how you campaign may have contributed to the desired impact.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Now let’s look at the campaign outcomes. </a:t>
            </a:r>
            <a:r>
              <a:rPr lang="en-US" i="1" dirty="0"/>
              <a:t>Ask Yourself: What changes will your campaign bring about? </a:t>
            </a:r>
            <a:r>
              <a:rPr lang="en-US" dirty="0"/>
              <a:t>Outcomes or results</a:t>
            </a:r>
            <a:r>
              <a:rPr lang="en-US" b="1" i="1" dirty="0"/>
              <a:t> </a:t>
            </a:r>
            <a:r>
              <a:rPr lang="en-US" dirty="0"/>
              <a:t>can be short-term, intermediate and long-term. These are the measurable and specific changes observed as a result of the campaign. The outcomes should list targets in the roadmap. Short-term outcomes are usually related to the participants or the campaign audience and are achieved within one to three years. When creating a health communication campaign, these are related to the communication objectives to change knowledge, skills attitudes, etc. The intermediate and long-term outcomes are expected to be achieved later, sometimes as long as two to six years after the campaign has been launched. Intermediate outcomes are related to change objectives in behaviors, policies or practices and long-term outcomes are related to the campaign’s health objectives.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Now let’s look at the campaign outputs. </a:t>
            </a:r>
            <a:r>
              <a:rPr lang="en-US" i="1" dirty="0"/>
              <a:t>Ask Yourself: What, and how many, tangible products will be created? </a:t>
            </a:r>
            <a:r>
              <a:rPr lang="en-US" dirty="0"/>
              <a:t>Outputs are the tangible accomplishments resulting from the activities and typically link the activities with the campaign’s audience(s) or short-term outcomes. Outputs can be thought of in terms of your campaign’s “reach.”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Now let’s look at the campaign activities</a:t>
            </a:r>
          </a:p>
          <a:p>
            <a:r>
              <a:rPr lang="en-US" i="1" dirty="0"/>
              <a:t>Ask Yourself: What are the main functions that the program will do or provide? </a:t>
            </a:r>
            <a:endParaRPr lang="en-US" dirty="0"/>
          </a:p>
          <a:p>
            <a:r>
              <a:rPr lang="en-US" dirty="0"/>
              <a:t>Activities are the actual events or interventions that will occur, using the defined inputs, in implementing the campaign. Activities include processes, events and actions.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Now let’s look at the campaign inputs. </a:t>
            </a:r>
            <a:r>
              <a:rPr lang="en-US" i="1" dirty="0"/>
              <a:t>Ask Yourself: What resources will be needed to carry out the planned activities?  </a:t>
            </a:r>
            <a:r>
              <a:rPr lang="en-US" dirty="0"/>
              <a:t>Inputs typically include things like time, human resources such as staff or volunteers, collaborations with organizational or community partners, community assets, financial resources such as grant funding or in-kind donations and physical resources like space, brochures, raw materials or other supplies. Your planned activities should be feasible with the resources you have available and this section of the roadmap should capture everything you need to accomplish your program objectives.</a:t>
            </a:r>
            <a:endParaRPr lang="en-US" b="1" u="sng" dirty="0"/>
          </a:p>
          <a:p>
            <a:endParaRPr lang="en-US" b="1" u="sng" dirty="0"/>
          </a:p>
          <a:p>
            <a:r>
              <a:rPr lang="en-US" dirty="0"/>
              <a:t>An additional section that is included in many campaign roadmaps is an assessment of external factors and assumptions. The context or conditions under which you are implementing your campaign can significantly influence the process or outcomes of the campaign. Being aware of potential factors that could detract from or augment the effectiveness of your campaign is imperative. Note these external factors that can negatively or positively influence program success and sustainability in your roadmap during campaign planning. For example, the socioeconomic status of your audience, current political climate or other factors from the community assessment that you cannot control. Assumptions are other factors that must be taken into consideration when assessing the campaign’s success. While the rest of the roadmap communicates specific processes by which outcomes will be achieved, the underlying assumptions of the intervention can play a substantial role in affecting these outcomes. For example, you might make certain assumptions about the level of participation or reach you will achieve with your campaign.  </a:t>
            </a:r>
          </a:p>
        </p:txBody>
      </p:sp>
      <p:sp>
        <p:nvSpPr>
          <p:cNvPr id="4" name="Slide Number Placeholder 3"/>
          <p:cNvSpPr>
            <a:spLocks noGrp="1"/>
          </p:cNvSpPr>
          <p:nvPr>
            <p:ph type="sldNum" sz="quarter" idx="10"/>
          </p:nvPr>
        </p:nvSpPr>
        <p:spPr/>
        <p:txBody>
          <a:bodyPr/>
          <a:lstStyle/>
          <a:p>
            <a:fld id="{28A18788-1922-4F6B-B003-50EA3DC92177}" type="slidenum">
              <a:rPr lang="en-US" smtClean="0"/>
              <a:t>72</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solidFill>
                  <a:schemeClr val="tx1"/>
                </a:solidFill>
                <a:latin typeface="+mn-lt"/>
              </a:rPr>
              <a:t>Her</a:t>
            </a:r>
            <a:r>
              <a:rPr lang="en-US" baseline="0" dirty="0">
                <a:solidFill>
                  <a:schemeClr val="tx1"/>
                </a:solidFill>
                <a:latin typeface="+mn-lt"/>
              </a:rPr>
              <a:t>e are some further readings and resources you can access on the topic of </a:t>
            </a:r>
            <a:r>
              <a:rPr lang="en-US" dirty="0">
                <a:solidFill>
                  <a:srgbClr val="004065"/>
                </a:solidFill>
                <a:latin typeface="Century Gothic" panose="020B0502020202020204" pitchFamily="34" charset="0"/>
              </a:rPr>
              <a:t>Communication Campaign Background and Justification.</a:t>
            </a:r>
          </a:p>
          <a:p>
            <a:pPr defTabSz="933237">
              <a:defRPr/>
            </a:pPr>
            <a:r>
              <a:rPr lang="en-US" dirty="0"/>
              <a:t>These and other resources are included in the </a:t>
            </a:r>
            <a:r>
              <a:rPr lang="en-US" i="1" dirty="0"/>
              <a:t>Guide to Making Communication Campaigns Evidence-Based </a:t>
            </a:r>
            <a:r>
              <a:rPr lang="en-US" dirty="0"/>
              <a:t>in the learning management system.</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73</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In this lesson, you learned to:</a:t>
            </a:r>
          </a:p>
          <a:p>
            <a:pPr defTabSz="933237">
              <a:defRPr/>
            </a:pPr>
            <a:endParaRPr lang="en-US" dirty="0"/>
          </a:p>
          <a:p>
            <a:r>
              <a:rPr lang="en-US" dirty="0"/>
              <a:t>Conduct a systematic community assessment to define the health issue and intended audience for a communication campaign </a:t>
            </a:r>
          </a:p>
          <a:p>
            <a:endParaRPr lang="en-US" dirty="0"/>
          </a:p>
          <a:p>
            <a:r>
              <a:rPr lang="en-US" dirty="0"/>
              <a:t>Develop a communication campaign roadmap</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74</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concludes the lesson</a:t>
            </a:r>
            <a:r>
              <a:rPr lang="en-US"/>
              <a:t>.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75</a:t>
            </a:fld>
            <a:endParaRPr lang="en-US"/>
          </a:p>
        </p:txBody>
      </p:sp>
    </p:spTree>
    <p:extLst>
      <p:ext uri="{BB962C8B-B14F-4D97-AF65-F5344CB8AC3E}">
        <p14:creationId xmlns:p14="http://schemas.microsoft.com/office/powerpoint/2010/main" val="1209447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lesson 3: </a:t>
            </a:r>
            <a:r>
              <a:rPr lang="en-US" dirty="0">
                <a:solidFill>
                  <a:srgbClr val="004065"/>
                </a:solidFill>
                <a:latin typeface="Century Gothic" panose="020B0502020202020204" pitchFamily="34" charset="0"/>
              </a:rPr>
              <a:t>Communication Campaign Messages, Tactics and Channels for Intended Audiences.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76</a:t>
            </a:fld>
            <a:endParaRPr lang="en-US"/>
          </a:p>
        </p:txBody>
      </p:sp>
    </p:spTree>
    <p:extLst>
      <p:ext uri="{BB962C8B-B14F-4D97-AF65-F5344CB8AC3E}">
        <p14:creationId xmlns:p14="http://schemas.microsoft.com/office/powerpoint/2010/main" val="26618810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We would like to acknowledge the Centers for Disease Control and Prevention for supporting this work. We would also like to thank Dr. Monique Turner, Associate Professor,</a:t>
            </a:r>
            <a:r>
              <a:rPr lang="en-US" baseline="0" dirty="0"/>
              <a:t> and Jerry Franz, Adjunct Instructor, </a:t>
            </a:r>
            <a:r>
              <a:rPr lang="en-US" dirty="0"/>
              <a:t>at the Department of Prevention and Community Health at the Milken Institute School of Public Health of the George Washington University</a:t>
            </a:r>
            <a:r>
              <a:rPr lang="en-US" baseline="0" dirty="0"/>
              <a:t> </a:t>
            </a:r>
            <a:r>
              <a:rPr lang="en-US" dirty="0"/>
              <a:t>for their contributions to content development and review. </a:t>
            </a:r>
            <a:r>
              <a:rPr lang="en-US" dirty="0">
                <a:solidFill>
                  <a:srgbClr val="004065"/>
                </a:solidFill>
                <a:latin typeface="Century Gothic" panose="020B0502020202020204" pitchFamily="34" charset="0"/>
              </a:rPr>
              <a:t>We would also like to thank Julia </a:t>
            </a:r>
            <a:r>
              <a:rPr lang="en-US" dirty="0" err="1">
                <a:solidFill>
                  <a:srgbClr val="004065"/>
                </a:solidFill>
                <a:latin typeface="Century Gothic" panose="020B0502020202020204" pitchFamily="34" charset="0"/>
              </a:rPr>
              <a:t>Thorsness</a:t>
            </a:r>
            <a:r>
              <a:rPr lang="en-US" dirty="0">
                <a:solidFill>
                  <a:srgbClr val="004065"/>
                </a:solidFill>
                <a:latin typeface="Century Gothic" panose="020B0502020202020204" pitchFamily="34" charset="0"/>
              </a:rPr>
              <a:t>, Program Coordinator, Comprehensive Cancer Control, Alaska Department of Health and Social Services and </a:t>
            </a:r>
            <a:r>
              <a:rPr lang="en-US" dirty="0" err="1">
                <a:solidFill>
                  <a:srgbClr val="004065"/>
                </a:solidFill>
                <a:latin typeface="Century Gothic" panose="020B0502020202020204" pitchFamily="34" charset="0"/>
              </a:rPr>
              <a:t>Keylee</a:t>
            </a:r>
            <a:r>
              <a:rPr lang="en-US" dirty="0">
                <a:solidFill>
                  <a:srgbClr val="004065"/>
                </a:solidFill>
                <a:latin typeface="Century Gothic" panose="020B0502020202020204" pitchFamily="34" charset="0"/>
              </a:rPr>
              <a:t> Wright, MA, Director, Cancer Control Section, Indiana State Department of Health for their thoughtful feedback on the initial draft. The competencies in this training are based on content from the National Cancer Institute’s publication “Making Health Communication Programs Work” also known as “The Pink Book” and the Seven Areas of Responsibility for Health Education Specialists, 2015.  This training was also influenced by the work of the Cancer Prevention and Control Research Network (CPCRN) and its “Putting Public Health Evidence into Action” training curriculum.</a:t>
            </a:r>
          </a:p>
        </p:txBody>
      </p:sp>
      <p:sp>
        <p:nvSpPr>
          <p:cNvPr id="4" name="Slide Number Placeholder 3"/>
          <p:cNvSpPr>
            <a:spLocks noGrp="1"/>
          </p:cNvSpPr>
          <p:nvPr>
            <p:ph type="sldNum" sz="quarter" idx="10"/>
          </p:nvPr>
        </p:nvSpPr>
        <p:spPr/>
        <p:txBody>
          <a:bodyPr/>
          <a:lstStyle/>
          <a:p>
            <a:fld id="{28A18788-1922-4F6B-B003-50EA3DC92177}" type="slidenum">
              <a:rPr lang="en-US" smtClean="0"/>
              <a:t>77</a:t>
            </a:fld>
            <a:endParaRPr lang="en-US"/>
          </a:p>
        </p:txBody>
      </p:sp>
    </p:spTree>
    <p:extLst>
      <p:ext uri="{BB962C8B-B14F-4D97-AF65-F5344CB8AC3E}">
        <p14:creationId xmlns:p14="http://schemas.microsoft.com/office/powerpoint/2010/main" val="3437561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will address the following competencies:</a:t>
            </a:r>
          </a:p>
          <a:p>
            <a:endParaRPr lang="en-US" dirty="0"/>
          </a:p>
          <a:p>
            <a:r>
              <a:rPr lang="en-US" dirty="0">
                <a:solidFill>
                  <a:srgbClr val="004065"/>
                </a:solidFill>
                <a:latin typeface="Century Gothic" panose="020B0502020202020204" pitchFamily="34" charset="0"/>
              </a:rPr>
              <a:t>Select or design strategies/interventions</a:t>
            </a:r>
          </a:p>
          <a:p>
            <a:endParaRPr lang="en-US" dirty="0">
              <a:solidFill>
                <a:srgbClr val="004065"/>
              </a:solidFill>
              <a:latin typeface="Century Gothic" panose="020B0502020202020204" pitchFamily="34" charset="0"/>
            </a:endParaRPr>
          </a:p>
          <a:p>
            <a:r>
              <a:rPr lang="en-US" dirty="0">
                <a:solidFill>
                  <a:srgbClr val="004065"/>
                </a:solidFill>
                <a:latin typeface="Century Gothic" panose="020B0502020202020204" pitchFamily="34" charset="0"/>
              </a:rPr>
              <a:t>Develop a plan for the delivery of health education/promotion</a:t>
            </a:r>
          </a:p>
          <a:p>
            <a:endParaRPr lang="en-US" dirty="0">
              <a:solidFill>
                <a:srgbClr val="004065"/>
              </a:solidFill>
              <a:latin typeface="Century Gothic" panose="020B0502020202020204" pitchFamily="34" charset="0"/>
            </a:endParaRPr>
          </a:p>
          <a:p>
            <a:r>
              <a:rPr lang="en-US" dirty="0">
                <a:solidFill>
                  <a:srgbClr val="004065"/>
                </a:solidFill>
                <a:latin typeface="Century Gothic" panose="020B0502020202020204" pitchFamily="34" charset="0"/>
              </a:rPr>
              <a:t>Address factors that influence implementation of health education/promotion and</a:t>
            </a:r>
          </a:p>
          <a:p>
            <a:endParaRPr lang="en-US" dirty="0">
              <a:solidFill>
                <a:srgbClr val="004065"/>
              </a:solidFill>
              <a:latin typeface="Century Gothic" panose="020B0502020202020204" pitchFamily="34" charset="0"/>
            </a:endParaRPr>
          </a:p>
          <a:p>
            <a:pPr defTabSz="931774">
              <a:defRPr/>
            </a:pPr>
            <a:r>
              <a:rPr lang="en-US" dirty="0">
                <a:solidFill>
                  <a:srgbClr val="004065"/>
                </a:solidFill>
                <a:latin typeface="Century Gothic" panose="020B0502020202020204" pitchFamily="34" charset="0"/>
              </a:rPr>
              <a:t>Identify, develop and deliver messages using a variety of communication strategies, methods and techniques</a:t>
            </a:r>
          </a:p>
          <a:p>
            <a:endParaRPr lang="en-US" dirty="0">
              <a:solidFill>
                <a:srgbClr val="004065"/>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78</a:t>
            </a:fld>
            <a:endParaRPr lang="en-US"/>
          </a:p>
        </p:txBody>
      </p:sp>
    </p:spTree>
    <p:extLst>
      <p:ext uri="{BB962C8B-B14F-4D97-AF65-F5344CB8AC3E}">
        <p14:creationId xmlns:p14="http://schemas.microsoft.com/office/powerpoint/2010/main" val="10200803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After completing this lesson, you will be able to:</a:t>
            </a:r>
            <a:r>
              <a:rPr lang="en-US" baseline="0" dirty="0"/>
              <a:t> </a:t>
            </a:r>
          </a:p>
          <a:p>
            <a:pPr defTabSz="931774">
              <a:defRPr/>
            </a:pPr>
            <a:endParaRPr lang="en-US" dirty="0"/>
          </a:p>
          <a:p>
            <a:pPr defTabSz="931774">
              <a:defRPr/>
            </a:pPr>
            <a:r>
              <a:rPr lang="en-US" dirty="0"/>
              <a:t>Describe strategies to identify audience characteristics and habit, </a:t>
            </a:r>
          </a:p>
          <a:p>
            <a:pPr defTabSz="931774">
              <a:defRPr/>
            </a:pPr>
            <a:endParaRPr lang="en-US" dirty="0"/>
          </a:p>
          <a:p>
            <a:pPr defTabSz="931774">
              <a:defRPr/>
            </a:pPr>
            <a:r>
              <a:rPr lang="en-US" dirty="0"/>
              <a:t>Create key messages and take-home messages, </a:t>
            </a:r>
          </a:p>
          <a:p>
            <a:pPr defTabSz="931774">
              <a:defRPr/>
            </a:pPr>
            <a:endParaRPr lang="en-US" dirty="0"/>
          </a:p>
          <a:p>
            <a:pPr defTabSz="931774">
              <a:defRPr/>
            </a:pPr>
            <a:r>
              <a:rPr lang="en-US" dirty="0"/>
              <a:t>Identify best-practices for specific communication channels to reach intended audience,</a:t>
            </a:r>
          </a:p>
          <a:p>
            <a:pPr defTabSz="931774">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ways to adapt an evidence-based intervention to intended audience, and</a:t>
            </a:r>
          </a:p>
          <a:p>
            <a:pPr defTabSz="931774">
              <a:defRPr/>
            </a:pPr>
            <a:endParaRPr lang="en-US" dirty="0"/>
          </a:p>
          <a:p>
            <a:pPr defTabSz="931774">
              <a:defRPr/>
            </a:pPr>
            <a:r>
              <a:rPr lang="en-US" dirty="0"/>
              <a:t>Identify methods to pretest campaign messaging and materials.</a:t>
            </a:r>
            <a:endParaRPr lang="en-US" dirty="0">
              <a:solidFill>
                <a:srgbClr val="004065"/>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79</a:t>
            </a:fld>
            <a:endParaRPr lang="en-US"/>
          </a:p>
        </p:txBody>
      </p:sp>
    </p:spTree>
    <p:extLst>
      <p:ext uri="{BB962C8B-B14F-4D97-AF65-F5344CB8AC3E}">
        <p14:creationId xmlns:p14="http://schemas.microsoft.com/office/powerpoint/2010/main" val="34536642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Campaigns should focus on one, at most two, intended audiences. Although we suspect the campaign will reach more people than those you are targeting, it is recommended that you distinguish and focus on one segment of the population, also known as the </a:t>
            </a:r>
            <a:r>
              <a:rPr lang="en-US" b="1" dirty="0"/>
              <a:t>primary audience</a:t>
            </a:r>
            <a:r>
              <a:rPr lang="en-US" dirty="0"/>
              <a:t>, to affect change. </a:t>
            </a:r>
            <a:r>
              <a:rPr lang="en-US" b="1" dirty="0"/>
              <a:t>Secondary audiences</a:t>
            </a:r>
            <a:r>
              <a:rPr lang="en-US" dirty="0"/>
              <a:t> are “those with influence” on the primary intended audience. For example, your campaign may primarily be designed to encourage colorectal cancer screening among African American men 50-75 years old, a secondary audience would likely be the spouses or domestic partners of those men.  </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80</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Planning and strategy development is the first step in the National Cancer Institute’s Health Communication Program Cycle. We will follow the steps in the cycle throughout this training.</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CDC requires all National Comprehensive Cancer Control Programs to submit a media or communication plan. </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media plan is part of a communication plan.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your program has a communication plan that includes a media plan, you have satisfied that deliverable.</a:t>
            </a:r>
            <a:r>
              <a:rPr lang="en-US" sz="1200" kern="1200" baseline="0" dirty="0">
                <a:solidFill>
                  <a:schemeClr val="tx1"/>
                </a:solidFill>
                <a:effectLst/>
                <a:latin typeface="+mn-lt"/>
                <a:ea typeface="+mn-ea"/>
                <a:cs typeface="+mn-cs"/>
              </a:rPr>
              <a:t> According to the</a:t>
            </a:r>
            <a:r>
              <a:rPr lang="en-US" baseline="0" dirty="0"/>
              <a:t> CDC, the media plan “focuses on and describes strategies using media to reach, engage, inform and create awareness; includes print, which can be newspapers or magazines, broadcast, such as TV or radio, and social media, like Twitter and Facebook; and identifies goals, target audiences, objectives, strategies, tactics, activities and outcome measures for evaluation purposes. </a:t>
            </a:r>
            <a:r>
              <a:rPr lang="en-US" b="0" baseline="0" dirty="0"/>
              <a:t>Simply put, the media plan addresses efforts on paid, earned and shared social media, while the communication plan addresses efforts on paid, earned, shared and owned media. To review the four different media types and common examples, see </a:t>
            </a:r>
            <a:r>
              <a:rPr lang="en-US" b="0" i="1" baseline="0" dirty="0"/>
              <a:t>Communication Training 101.</a:t>
            </a:r>
            <a:endParaRPr lang="en-US" b="0" baseline="0" dirty="0"/>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Significant planning, time and thought go into creating a media plan. </a:t>
            </a:r>
            <a:r>
              <a:rPr lang="en-US" baseline="0" dirty="0"/>
              <a:t>The first section of the media plan is the Background and Justification, where the health problem is identified. It is in this section that you would present information from your state’s comprehensive cancer control plan. Section 2 lists your health, behavioral and communication strategies. The third section defines the audience intended to receive your message. </a:t>
            </a:r>
            <a:r>
              <a:rPr lang="en-US" b="0" baseline="0" dirty="0"/>
              <a:t>The fourth section of your media plan, the Media Plan Tactics and Timeline section, will identify your key message, the media channels you will use, activities, timeline, budget, responsible staff and outcome measures. </a:t>
            </a:r>
            <a:r>
              <a:rPr lang="en-US" b="0" baseline="0" dirty="0">
                <a:solidFill>
                  <a:srgbClr val="FFFF00"/>
                </a:solidFill>
              </a:rPr>
              <a:t>Last, but certainly not least, the fifth section is a highly recommended Evaluation section that will identify ways you will track and evaluate the effectiveness of your campaign. </a:t>
            </a:r>
            <a:r>
              <a:rPr lang="en-US" sz="1200" kern="1200" dirty="0">
                <a:solidFill>
                  <a:schemeClr val="tx1"/>
                </a:solidFill>
                <a:effectLst/>
                <a:latin typeface="+mn-lt"/>
                <a:ea typeface="+mn-ea"/>
                <a:cs typeface="+mn-cs"/>
              </a:rPr>
              <a:t>Considering each section of the media plan and populating the sections with data, evidence- and theory-based </a:t>
            </a:r>
            <a:r>
              <a:rPr lang="en-US" sz="1200" b="0" kern="1200" dirty="0">
                <a:solidFill>
                  <a:schemeClr val="tx1"/>
                </a:solidFill>
                <a:effectLst/>
                <a:latin typeface="+mn-lt"/>
                <a:ea typeface="+mn-ea"/>
                <a:cs typeface="+mn-cs"/>
              </a:rPr>
              <a:t>S.M.A.R.T. objectives </a:t>
            </a:r>
            <a:r>
              <a:rPr lang="en-US" sz="1200" kern="1200" dirty="0">
                <a:solidFill>
                  <a:schemeClr val="tx1"/>
                </a:solidFill>
                <a:effectLst/>
                <a:latin typeface="+mn-lt"/>
                <a:ea typeface="+mn-ea"/>
                <a:cs typeface="+mn-cs"/>
              </a:rPr>
              <a:t>and activities that align with the objectives will not only fulfill media plan obligations to the CDC, but also serve as a crucial foundation when it comes to implementing and evaluating a health communication campaign.</a:t>
            </a:r>
          </a:p>
        </p:txBody>
      </p:sp>
      <p:sp>
        <p:nvSpPr>
          <p:cNvPr id="4" name="Slide Number Placeholder 3"/>
          <p:cNvSpPr>
            <a:spLocks noGrp="1"/>
          </p:cNvSpPr>
          <p:nvPr>
            <p:ph type="sldNum" sz="quarter" idx="10"/>
          </p:nvPr>
        </p:nvSpPr>
        <p:spPr/>
        <p:txBody>
          <a:bodyPr/>
          <a:lstStyle/>
          <a:p>
            <a:fld id="{1CBD25E3-9971-4B4B-97A6-D9B48EFB80D9}"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Audience segmentation is the process of</a:t>
            </a:r>
            <a:r>
              <a:rPr lang="en-US" dirty="0"/>
              <a:t> “defining subgroups of a population according to common characteristics” and can “help you develop messages, materials and activities that are relevant to the intended audience’s current behavior and specific needs, preferences, beliefs, cultural attitudes [and] knowledge”  as well as media use and habits. There is no such thing as a “general public” in the public health marketing context: one approach will not engage all people. How each group of people interprets and views the health issue varies, and therefore how each group engages with your communication campaign’s messages will vary. </a:t>
            </a:r>
          </a:p>
        </p:txBody>
      </p:sp>
      <p:sp>
        <p:nvSpPr>
          <p:cNvPr id="4" name="Slide Number Placeholder 3"/>
          <p:cNvSpPr>
            <a:spLocks noGrp="1"/>
          </p:cNvSpPr>
          <p:nvPr>
            <p:ph type="sldNum" sz="quarter" idx="10"/>
          </p:nvPr>
        </p:nvSpPr>
        <p:spPr/>
        <p:txBody>
          <a:bodyPr/>
          <a:lstStyle/>
          <a:p>
            <a:fld id="{28A18788-1922-4F6B-B003-50EA3DC92177}" type="slidenum">
              <a:rPr lang="en-US" smtClean="0"/>
              <a:t>81</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Audience segmentation allows the campaign planner to: </a:t>
            </a:r>
          </a:p>
          <a:p>
            <a:pPr defTabSz="931774">
              <a:defRPr/>
            </a:pPr>
            <a:endParaRPr lang="en-US" dirty="0"/>
          </a:p>
          <a:p>
            <a:pPr defTabSz="931774">
              <a:defRPr/>
            </a:pPr>
            <a:r>
              <a:rPr lang="en-US" dirty="0"/>
              <a:t>identify a spectrum of potential audiences defined by commonalities (such as attitudes, behaviors or how they would relate to program components); </a:t>
            </a:r>
          </a:p>
          <a:p>
            <a:pPr defTabSz="931774">
              <a:defRPr/>
            </a:pPr>
            <a:endParaRPr lang="en-US" dirty="0"/>
          </a:p>
          <a:p>
            <a:pPr defTabSz="931774">
              <a:defRPr/>
            </a:pPr>
            <a:r>
              <a:rPr lang="en-US" dirty="0"/>
              <a:t>understand the beliefs, attitudes and behaviors of those audiences related to lifestyle issues (such as weight control, nutrition and physical activity); </a:t>
            </a:r>
          </a:p>
          <a:p>
            <a:pPr defTabSz="931774">
              <a:defRPr/>
            </a:pPr>
            <a:endParaRPr lang="en-US" dirty="0"/>
          </a:p>
          <a:p>
            <a:pPr defTabSz="931774">
              <a:defRPr/>
            </a:pPr>
            <a:r>
              <a:rPr lang="en-US" dirty="0"/>
              <a:t>select one or more intended audiences based on variety of perspectives, such as degree of health risk, likelihood to respond to a program strategy and short- versus intermediate or long-term goals; </a:t>
            </a:r>
          </a:p>
          <a:p>
            <a:pPr defTabSz="931774">
              <a:defRPr/>
            </a:pPr>
            <a:endParaRPr lang="en-US" dirty="0"/>
          </a:p>
          <a:p>
            <a:pPr defTabSz="931774">
              <a:defRPr/>
            </a:pPr>
            <a:r>
              <a:rPr lang="en-US" dirty="0"/>
              <a:t>tailor behavior change programs or create calls to action most salient to interests and concerns of intended audiences; and</a:t>
            </a:r>
          </a:p>
          <a:p>
            <a:pPr defTabSz="931774">
              <a:defRPr/>
            </a:pPr>
            <a:endParaRPr lang="en-US" dirty="0"/>
          </a:p>
          <a:p>
            <a:pPr lvl="0"/>
            <a:r>
              <a:rPr lang="en-US" dirty="0"/>
              <a:t>identify appropriate communication channels (such as social media advertisements, public service announcements and billboards) for promotion and dissemination of program strategies.</a:t>
            </a:r>
          </a:p>
        </p:txBody>
      </p:sp>
      <p:sp>
        <p:nvSpPr>
          <p:cNvPr id="4" name="Slide Number Placeholder 3"/>
          <p:cNvSpPr>
            <a:spLocks noGrp="1"/>
          </p:cNvSpPr>
          <p:nvPr>
            <p:ph type="sldNum" sz="quarter" idx="10"/>
          </p:nvPr>
        </p:nvSpPr>
        <p:spPr/>
        <p:txBody>
          <a:bodyPr/>
          <a:lstStyle/>
          <a:p>
            <a:fld id="{28A18788-1922-4F6B-B003-50EA3DC92177}" type="slidenum">
              <a:rPr lang="en-US" smtClean="0"/>
              <a:t>82</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your intended audience’s attitudes and behaviors related to the specific health outcomes your campaign hopes to influence, employ the literature review and data analysis skills you learned about in Lessons 2. If there is no literature or data available on the population that you are working with, it is best to employ the techniques described in Lesson 2 and conduct formative research and community assessments to better characterize your intended audience. It may be helpful to consider the feasibility of your S.M.A.R.T. objectives during this formative research: remember that the “M” in SMART represents “measurable,” so start to consider what you want to and are able to measure to demonstrate the effects of your campaign. For more on SMART objectives, refer to “Lesson 3: Media Planning and Strategic Principles in Public Health Communication” in </a:t>
            </a:r>
            <a:r>
              <a:rPr lang="en-US" i="1" dirty="0"/>
              <a:t>Communication</a:t>
            </a:r>
            <a:r>
              <a:rPr lang="en-US" dirty="0"/>
              <a:t> </a:t>
            </a:r>
            <a:r>
              <a:rPr lang="en-US" i="1" dirty="0"/>
              <a:t>Training 101</a:t>
            </a:r>
            <a:r>
              <a:rPr lang="en-US" dirty="0"/>
              <a:t>.</a:t>
            </a:r>
          </a:p>
          <a:p>
            <a:endParaRPr lang="en-US" dirty="0"/>
          </a:p>
          <a:p>
            <a:r>
              <a:rPr lang="en-US" dirty="0"/>
              <a:t>The following are four methods to use when narrowing down your intended audience: </a:t>
            </a:r>
          </a:p>
          <a:p>
            <a:pPr lvl="0"/>
            <a:r>
              <a:rPr lang="en-US" dirty="0"/>
              <a:t>Determine which audience segments have the biggest needs,</a:t>
            </a:r>
          </a:p>
          <a:p>
            <a:pPr lvl="0"/>
            <a:r>
              <a:rPr lang="en-US" dirty="0"/>
              <a:t>Consider if this audience is persuadable,</a:t>
            </a:r>
          </a:p>
          <a:p>
            <a:pPr lvl="0"/>
            <a:r>
              <a:rPr lang="en-US" dirty="0"/>
              <a:t>Decide which segment of the audience has the most influence and impact, and</a:t>
            </a:r>
          </a:p>
          <a:p>
            <a:pPr lvl="0"/>
            <a:r>
              <a:rPr lang="en-US" dirty="0"/>
              <a:t>Ask if it is realistic to reach this intended audience</a:t>
            </a:r>
          </a:p>
        </p:txBody>
      </p:sp>
      <p:sp>
        <p:nvSpPr>
          <p:cNvPr id="4" name="Slide Number Placeholder 3"/>
          <p:cNvSpPr>
            <a:spLocks noGrp="1"/>
          </p:cNvSpPr>
          <p:nvPr>
            <p:ph type="sldNum" sz="quarter" idx="10"/>
          </p:nvPr>
        </p:nvSpPr>
        <p:spPr/>
        <p:txBody>
          <a:bodyPr/>
          <a:lstStyle/>
          <a:p>
            <a:fld id="{28A18788-1922-4F6B-B003-50EA3DC92177}" type="slidenum">
              <a:rPr lang="en-US" smtClean="0"/>
              <a:t>83</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identified and gained a better understanding of your intended audience, you can make effective decisions about the kinds of messages you want to employ in your communication campaign. What is the key message you want to convey to your audience? What do you want your audience to take away from your campaign? This is your key message, also known as a take-home message. You probably want to narrow your campaign to 2-3 key messages to keep your campaign materials focused. One tip to help you articulate your key message is to think about what promises you are making in your campaign. Let’s see how to do this through if-then statements. </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84</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Once you have your campaign promise solidified, you can start to adapt them to fit your primary and secondary intended audiences to create campaign messages. Let’s look at an example of an “if-then” key promise and campaign messages that could be developed from it. “If you are age 60 or older and get colorectal cancer screening, then you can reduce your risk of dying from colorectal cancer by up to 70%.” Campaign messages that could be developed from this if-then key promise might include the following: “</a:t>
            </a:r>
            <a:r>
              <a:rPr lang="en-US" dirty="0">
                <a:solidFill>
                  <a:schemeClr val="bg1"/>
                </a:solidFill>
                <a:latin typeface="Century Gothic" panose="020B0502020202020204" pitchFamily="34" charset="0"/>
                <a:ea typeface="+mn-ea"/>
                <a:cs typeface="+mn-cs"/>
              </a:rPr>
              <a:t>Screening can reduce your risk of dying from colorectal cancer by up to 70%. There are several screening options available. Talk to your doctor about getting screened,” “Most health insurance plans cover colorectal cancer screening that can save your life. Call your doctor today.</a:t>
            </a:r>
            <a:r>
              <a:rPr lang="en-US" dirty="0"/>
              <a:t>”</a:t>
            </a:r>
          </a:p>
          <a:p>
            <a:pPr defTabSz="931774">
              <a:defRPr/>
            </a:pPr>
            <a:endParaRPr lang="en-US" dirty="0"/>
          </a:p>
          <a:p>
            <a:pPr defTabSz="931774">
              <a:defRPr/>
            </a:pPr>
            <a:r>
              <a:rPr lang="en-US" dirty="0"/>
              <a:t>Next, we will cover several different ways to frame messages and present evidence.</a:t>
            </a:r>
          </a:p>
          <a:p>
            <a:pPr defTabSz="931774">
              <a:defRPr/>
            </a:pPr>
            <a:endParaRPr lang="en-US" dirty="0">
              <a:solidFill>
                <a:schemeClr val="bg1"/>
              </a:solidFill>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85</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Messages in “Social Norms Marketing” focus on stating the actual commonality of any given health behavior. The hope is that by using this messaging approach, the audience will adjust their perception of the norm and ultimately, adjust their likelihood of engaging in the behavior.  </a:t>
            </a:r>
          </a:p>
          <a:p>
            <a:endParaRPr lang="en-US" dirty="0"/>
          </a:p>
          <a:p>
            <a:r>
              <a:rPr lang="en-US" dirty="0"/>
              <a:t>Social Norms Marketing came about because studies consistently found that when people over-perceive certain risky behaviors, they are more likely to engage in that behavior as well. In other words, there is a positive correlation between perception and behavior. For example, public health issues such as smoking perpetuate among social groups because the prevalence of that behavior is over-perceived: About 15 years ago, surveys among college students indicated a perception that “everyone smokes.” However, data revealed that far fewer college students smoked than they perceived. This normative misperception was also pervasive for alcohol consumption behaviors, with college and high school students believing that more of their peers were consuming alcohol than they actually were. In such instances, norm messaging may be employed to reset the intended audience’s perceived norm.  </a:t>
            </a:r>
          </a:p>
          <a:p>
            <a:pPr defTabSz="931774">
              <a:defRPr/>
            </a:pP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86</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planning, you should consider how the messages should be framed or presented to manage how your audience reacts. There are two types of framing in public health communication: </a:t>
            </a:r>
            <a:r>
              <a:rPr lang="en-US" b="1" dirty="0"/>
              <a:t>loss frame </a:t>
            </a:r>
            <a:r>
              <a:rPr lang="en-US" b="0" dirty="0"/>
              <a:t>and</a:t>
            </a:r>
            <a:r>
              <a:rPr lang="en-US" dirty="0"/>
              <a:t> </a:t>
            </a:r>
            <a:r>
              <a:rPr lang="en-US" b="1" dirty="0"/>
              <a:t>gain frame</a:t>
            </a:r>
            <a:r>
              <a:rPr lang="en-US" dirty="0"/>
              <a:t>.  Loss frame emphasizes the risk of a behavior. For example, a loss frame anti-smoking campaign will emphasize the dangers and consequences of smoking. A gain frame anti-smoking campaign will emphasize the benefits of quitting. </a:t>
            </a:r>
          </a:p>
          <a:p>
            <a:endParaRPr lang="en-US" dirty="0"/>
          </a:p>
          <a:p>
            <a:r>
              <a:rPr lang="en-US" sz="1200" b="0" i="0" u="none" strike="noStrike" kern="1200" baseline="0" dirty="0">
                <a:solidFill>
                  <a:schemeClr val="tx1"/>
                </a:solidFill>
                <a:latin typeface="+mn-lt"/>
                <a:ea typeface="+mn-ea"/>
                <a:cs typeface="+mn-cs"/>
              </a:rPr>
              <a:t>In their article “The Strategic Use of Gain- and Loss-Framed Messages to Promote Healthy Behavior: How Theory Can Inform Practice”: Alexander Rothman and colleagues explain: “It is important to note that gain-framed statements can refer to both good things that will happen and the bad things that will not happen, whereas loss-framed statements can refer to bad things that will happen and good things that will not happen.”</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87</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sun protection behavior messages. A 1999 study compared 2 gain framed messages and 2 loss framed messages and found that participants who read either of the 2 gain-framed brochures, compared with those who read either of the 2 loss-framed brochures, were significantly more likely to request sunscreen, intend to repeatedly apply sunscreen while at the beach, and intend to use sunscreen with a sun protection factor of 15 or higher.</a:t>
            </a:r>
          </a:p>
          <a:p>
            <a:endParaRPr lang="en-US" dirty="0"/>
          </a:p>
          <a:p>
            <a:r>
              <a:rPr lang="en-US" dirty="0"/>
              <a:t>Reference: </a:t>
            </a:r>
            <a:r>
              <a:rPr lang="en-US" u="sng" dirty="0">
                <a:hlinkClick r:id="rId3" tooltip="Health psychology : official journal of the Division of Health Psychology, American Psychological Association."/>
              </a:rPr>
              <a:t>Health Psychol.</a:t>
            </a:r>
            <a:r>
              <a:rPr lang="en-US" dirty="0"/>
              <a:t> 1999 Mar;18(2):189-96.</a:t>
            </a:r>
          </a:p>
          <a:p>
            <a:r>
              <a:rPr lang="en-US" b="1" dirty="0"/>
              <a:t>Message framing and sunscreen use: gain-framed messages motivate beach-goers.</a:t>
            </a:r>
          </a:p>
          <a:p>
            <a:r>
              <a:rPr lang="en-US" u="sng" dirty="0" err="1">
                <a:hlinkClick r:id="rId4"/>
              </a:rPr>
              <a:t>Detweiler</a:t>
            </a:r>
            <a:r>
              <a:rPr lang="en-US" u="sng" dirty="0">
                <a:hlinkClick r:id="rId4"/>
              </a:rPr>
              <a:t> JB</a:t>
            </a:r>
            <a:r>
              <a:rPr lang="en-US" baseline="30000" dirty="0"/>
              <a:t>1</a:t>
            </a:r>
            <a:r>
              <a:rPr lang="en-US" dirty="0"/>
              <a:t>, </a:t>
            </a:r>
            <a:r>
              <a:rPr lang="en-US" u="sng" dirty="0" err="1">
                <a:hlinkClick r:id="rId5"/>
              </a:rPr>
              <a:t>Bedell</a:t>
            </a:r>
            <a:r>
              <a:rPr lang="en-US" u="sng" dirty="0">
                <a:hlinkClick r:id="rId5"/>
              </a:rPr>
              <a:t> BT</a:t>
            </a:r>
            <a:r>
              <a:rPr lang="en-US" dirty="0"/>
              <a:t>, </a:t>
            </a:r>
            <a:r>
              <a:rPr lang="en-US" u="sng" dirty="0" err="1">
                <a:hlinkClick r:id="rId6"/>
              </a:rPr>
              <a:t>Salovey</a:t>
            </a:r>
            <a:r>
              <a:rPr lang="en-US" u="sng" dirty="0">
                <a:hlinkClick r:id="rId6"/>
              </a:rPr>
              <a:t> P</a:t>
            </a:r>
            <a:r>
              <a:rPr lang="en-US" dirty="0"/>
              <a:t>, </a:t>
            </a:r>
            <a:r>
              <a:rPr lang="en-US" u="sng" dirty="0" err="1">
                <a:hlinkClick r:id="rId7"/>
              </a:rPr>
              <a:t>Pronin</a:t>
            </a:r>
            <a:r>
              <a:rPr lang="en-US" u="sng" dirty="0">
                <a:hlinkClick r:id="rId7"/>
              </a:rPr>
              <a:t> E</a:t>
            </a:r>
            <a:r>
              <a:rPr lang="en-US" dirty="0"/>
              <a:t>, </a:t>
            </a:r>
            <a:r>
              <a:rPr lang="en-US" u="sng" dirty="0">
                <a:hlinkClick r:id="rId8"/>
              </a:rPr>
              <a:t>Rothman AJ</a:t>
            </a:r>
            <a:r>
              <a:rPr lang="en-US" dirty="0"/>
              <a:t>.</a:t>
            </a:r>
          </a:p>
          <a:p>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88</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Numerous studies have examined the effects of different messages on health promotion and disease detection behaviors. Generally speaking, most research suggests gain-framed appeals are more effective promoting</a:t>
            </a:r>
            <a:r>
              <a:rPr lang="en-US" baseline="0" dirty="0"/>
              <a:t> behaviors </a:t>
            </a:r>
            <a:r>
              <a:rPr lang="en-US" dirty="0"/>
              <a:t>that prevent diseases, such as exercise or sunscreen use, whereas loss-framed appeals are more effective when targeting behaviors that detect diseases, such as cancer screening. </a:t>
            </a:r>
          </a:p>
          <a:p>
            <a:pPr defTabSz="931774">
              <a:defRPr/>
            </a:pPr>
            <a:endParaRPr lang="en-US" dirty="0"/>
          </a:p>
          <a:p>
            <a:pPr defTabSz="931774"/>
            <a:r>
              <a:rPr lang="en-US" dirty="0"/>
              <a:t>Now let’s take a look at some examples of disease detection and health promotion messages stated in loss and gain frame. A screening message in loss framing, emphasizes the risk of noncompliance with the desired screening behavior. For example, a pamphlet might say, “</a:t>
            </a:r>
            <a:r>
              <a:rPr lang="en-US" dirty="0">
                <a:solidFill>
                  <a:schemeClr val="tx2"/>
                </a:solidFill>
                <a:latin typeface="Century Gothic" panose="020B0502020202020204" pitchFamily="34" charset="0"/>
              </a:rPr>
              <a:t>When a woman does not get regular mammograms, she is not doing her best to detect breast cancer early. And, failing to detect breast cancer early can cost her life.”</a:t>
            </a:r>
          </a:p>
          <a:p>
            <a:pPr defTabSz="931774"/>
            <a:endParaRPr lang="en-US" dirty="0">
              <a:solidFill>
                <a:schemeClr val="tx2"/>
              </a:solidFill>
              <a:latin typeface="Century Gothic" panose="020B0502020202020204" pitchFamily="34" charset="0"/>
            </a:endParaRPr>
          </a:p>
          <a:p>
            <a:pPr defTabSz="931774"/>
            <a:r>
              <a:rPr lang="en-US" dirty="0">
                <a:solidFill>
                  <a:schemeClr val="tx2"/>
                </a:solidFill>
                <a:latin typeface="Century Gothic" panose="020B0502020202020204" pitchFamily="34" charset="0"/>
              </a:rPr>
              <a:t>On the other hand, the less-effective gain framed screening message emphasizes the benefits of compliance and might read, “When a woman gets regular mammograms, she is doing her best to detect breast cancer early. And, detecting breast cancer early can save her life.”</a:t>
            </a:r>
          </a:p>
          <a:p>
            <a:pPr defTabSz="931774"/>
            <a:endParaRPr lang="en-US" dirty="0">
              <a:solidFill>
                <a:schemeClr val="tx2"/>
              </a:solidFill>
              <a:latin typeface="Century Gothic" panose="020B0502020202020204" pitchFamily="34" charset="0"/>
            </a:endParaRPr>
          </a:p>
          <a:p>
            <a:pPr defTabSz="931774"/>
            <a:r>
              <a:rPr lang="en-US" dirty="0">
                <a:solidFill>
                  <a:schemeClr val="tx2"/>
                </a:solidFill>
                <a:latin typeface="Century Gothic" panose="020B0502020202020204" pitchFamily="34" charset="0"/>
              </a:rPr>
              <a:t>For promoting prevention behaviors other than screening, gain-framed messages that emphasize the benefits of the health promotion behavior are often most effective. For example a radio ad might say, “By getting the HPV vaccine, you may make it less likely for you to develop genital warts and/or cervical cancer.”</a:t>
            </a:r>
          </a:p>
          <a:p>
            <a:pPr defTabSz="931774"/>
            <a:endParaRPr lang="en-US" dirty="0">
              <a:solidFill>
                <a:schemeClr val="tx2"/>
              </a:solidFill>
              <a:latin typeface="Century Gothic" panose="020B0502020202020204" pitchFamily="34" charset="0"/>
            </a:endParaRPr>
          </a:p>
          <a:p>
            <a:pPr defTabSz="931774"/>
            <a:r>
              <a:rPr lang="en-US" dirty="0">
                <a:solidFill>
                  <a:schemeClr val="tx2"/>
                </a:solidFill>
                <a:latin typeface="Century Gothic" panose="020B0502020202020204" pitchFamily="34" charset="0"/>
              </a:rPr>
              <a:t>Less-effective loss-framed prevention messages emphasize the behavior’s risk such as in this example: “By not getting the HPV vaccine, you may make it more likely for you to develop genital warts and/or cervical cancer.”</a:t>
            </a:r>
            <a:endParaRPr lang="en-US" dirty="0"/>
          </a:p>
          <a:p>
            <a:endParaRPr lang="en-US" dirty="0"/>
          </a:p>
          <a:p>
            <a:r>
              <a:rPr lang="en-US" dirty="0"/>
              <a:t>However,</a:t>
            </a:r>
            <a:r>
              <a:rPr lang="en-US" baseline="0" dirty="0"/>
              <a:t> t</a:t>
            </a:r>
            <a:r>
              <a:rPr lang="en-US" dirty="0"/>
              <a:t>he existing body of literature also </a:t>
            </a:r>
            <a:r>
              <a:rPr lang="en-US" b="1" dirty="0"/>
              <a:t>highlights the importance of pre-testing messages </a:t>
            </a:r>
            <a:r>
              <a:rPr lang="en-US" dirty="0"/>
              <a:t>with the intended audience because several studies show no true difference in effectiveness between message frames for certain behaviors or audiences, and others show only a small statistically significant difference. </a:t>
            </a:r>
          </a:p>
          <a:p>
            <a:endParaRPr lang="en-US" dirty="0"/>
          </a:p>
          <a:p>
            <a:pPr defTabSz="931774">
              <a:defRPr/>
            </a:pPr>
            <a:r>
              <a:rPr lang="en-US" dirty="0"/>
              <a:t>For example, one meta-analytic review of 53 studies conducted by Daniel O’Keefe and </a:t>
            </a:r>
            <a:r>
              <a:rPr lang="en-US" dirty="0" err="1"/>
              <a:t>Jakob</a:t>
            </a:r>
            <a:r>
              <a:rPr lang="en-US" dirty="0"/>
              <a:t> Jensen found that in messages aimed at encouraging disease detection behaviors, loss-framed appeals (emphasizing the disadvantages of noncompliance with the communicator's recommendation) are only slightly more persuasive than gain-framed appeals (emphasizing the advantages of compliance). They explain, “Loss-framed appeals showed a small statistically significant advantage for messages advocating breast cancer detection behaviors, but not for any other kind of detection behavior (such as skin cancer, other cancers, dental problems, or miscellaneous other diseases) nor for all other kinds of detection behaviors combined. Thus, in advocacy of disease detection behaviors, using loss-framed rather than gain-framed appeals is unlikely to substantially improve persuasiveness.”</a:t>
            </a:r>
            <a:endParaRPr lang="en-US" dirty="0">
              <a:solidFill>
                <a:schemeClr val="tx2"/>
              </a:solidFill>
              <a:latin typeface="Century Gothic" panose="020B0502020202020204" pitchFamily="34" charset="0"/>
            </a:endParaRPr>
          </a:p>
          <a:p>
            <a:pPr defTabSz="931774"/>
            <a:endParaRPr lang="en-US" dirty="0">
              <a:solidFill>
                <a:schemeClr val="tx2"/>
              </a:solidFill>
              <a:latin typeface="Century Gothic" panose="020B0502020202020204" pitchFamily="34" charset="0"/>
            </a:endParaRPr>
          </a:p>
          <a:p>
            <a:r>
              <a:rPr lang="en-US" dirty="0"/>
              <a:t>References: </a:t>
            </a:r>
            <a:r>
              <a:rPr lang="en-US" u="sng" dirty="0">
                <a:hlinkClick r:id="rId3" tooltip="Journal of health communication."/>
              </a:rPr>
              <a:t>J Health </a:t>
            </a:r>
            <a:r>
              <a:rPr lang="en-US" u="sng" dirty="0" err="1">
                <a:hlinkClick r:id="rId3" tooltip="Journal of health communication."/>
              </a:rPr>
              <a:t>Commun</a:t>
            </a:r>
            <a:r>
              <a:rPr lang="en-US" u="sng" dirty="0">
                <a:hlinkClick r:id="rId3" tooltip="Journal of health communication."/>
              </a:rPr>
              <a:t>.</a:t>
            </a:r>
            <a:r>
              <a:rPr lang="en-US" dirty="0"/>
              <a:t> 2007 Oct-Nov;12(7):623-44.</a:t>
            </a:r>
          </a:p>
          <a:p>
            <a:r>
              <a:rPr lang="en-US" b="1" dirty="0"/>
              <a:t>The relative persuasiveness of gain-framed and loss-framed messages for encouraging disease prevention behaviors: a meta-analytic review.</a:t>
            </a:r>
          </a:p>
          <a:p>
            <a:r>
              <a:rPr lang="en-US" u="sng" dirty="0">
                <a:hlinkClick r:id="rId4"/>
              </a:rPr>
              <a:t>O'Keefe DJ</a:t>
            </a:r>
            <a:r>
              <a:rPr lang="en-US" baseline="30000" dirty="0"/>
              <a:t>1</a:t>
            </a:r>
            <a:r>
              <a:rPr lang="en-US" dirty="0"/>
              <a:t>, </a:t>
            </a:r>
            <a:r>
              <a:rPr lang="en-US" u="sng" dirty="0">
                <a:hlinkClick r:id="rId5"/>
              </a:rPr>
              <a:t>Jensen JD</a:t>
            </a:r>
            <a:r>
              <a:rPr lang="en-US" dirty="0"/>
              <a:t>.</a:t>
            </a:r>
          </a:p>
          <a:p>
            <a:pPr defTabSz="931774"/>
            <a:endParaRPr lang="en-US" dirty="0">
              <a:solidFill>
                <a:schemeClr val="tx2"/>
              </a:solidFill>
              <a:latin typeface="Century Gothic" panose="020B0502020202020204" pitchFamily="34" charset="0"/>
            </a:endParaRPr>
          </a:p>
          <a:p>
            <a:r>
              <a:rPr lang="en-US" dirty="0"/>
              <a:t>HPV Vax sample message from: </a:t>
            </a:r>
            <a:r>
              <a:rPr lang="en-US" u="sng" dirty="0">
                <a:hlinkClick r:id="rId6" tooltip="Health communication."/>
              </a:rPr>
              <a:t>Health </a:t>
            </a:r>
            <a:r>
              <a:rPr lang="en-US" u="sng" dirty="0" err="1">
                <a:hlinkClick r:id="rId6" tooltip="Health communication."/>
              </a:rPr>
              <a:t>Commun</a:t>
            </a:r>
            <a:r>
              <a:rPr lang="en-US" u="sng" dirty="0">
                <a:hlinkClick r:id="rId6" tooltip="Health communication."/>
              </a:rPr>
              <a:t>.</a:t>
            </a:r>
            <a:r>
              <a:rPr lang="en-US" dirty="0"/>
              <a:t> 2012;27(1):10-8. </a:t>
            </a:r>
            <a:r>
              <a:rPr lang="en-US" dirty="0" err="1"/>
              <a:t>doi</a:t>
            </a:r>
            <a:r>
              <a:rPr lang="en-US" dirty="0"/>
              <a:t>: 10.1080/10410236.2011.567447. </a:t>
            </a:r>
            <a:r>
              <a:rPr lang="en-US" dirty="0" err="1"/>
              <a:t>Epub</a:t>
            </a:r>
            <a:r>
              <a:rPr lang="en-US" dirty="0"/>
              <a:t> 2011 Jun 14.</a:t>
            </a:r>
          </a:p>
          <a:p>
            <a:r>
              <a:rPr lang="en-US" b="1" dirty="0"/>
              <a:t>Communicating to young adults about HPV vaccination: consideration of message framing, motivation, and gender.</a:t>
            </a:r>
          </a:p>
          <a:p>
            <a:r>
              <a:rPr lang="en-US" u="sng" dirty="0">
                <a:hlinkClick r:id="rId7"/>
              </a:rPr>
              <a:t>Nan X</a:t>
            </a:r>
            <a:r>
              <a:rPr lang="en-US" baseline="30000" dirty="0"/>
              <a:t>1</a:t>
            </a:r>
            <a:r>
              <a:rPr lang="en-US" dirty="0"/>
              <a:t>.</a:t>
            </a:r>
          </a:p>
          <a:p>
            <a:endParaRPr lang="en-US" dirty="0"/>
          </a:p>
          <a:p>
            <a:r>
              <a:rPr lang="en-US" dirty="0"/>
              <a:t>Mammography sample message from: </a:t>
            </a:r>
            <a:r>
              <a:rPr lang="en-US" u="sng" dirty="0">
                <a:hlinkClick r:id="rId8" tooltip="Health psychology : official journal of the Division of Health Psychology, American Psychological Association."/>
              </a:rPr>
              <a:t>Health Psychol.</a:t>
            </a:r>
            <a:r>
              <a:rPr lang="en-US" dirty="0"/>
              <a:t> 2001 Jul;20(4):256-66.</a:t>
            </a:r>
          </a:p>
          <a:p>
            <a:r>
              <a:rPr lang="en-US" b="1" dirty="0"/>
              <a:t>The effects of message framing and ethnic targeting on mammography use among low-income women.</a:t>
            </a:r>
          </a:p>
          <a:p>
            <a:r>
              <a:rPr lang="en-US" u="sng" dirty="0">
                <a:hlinkClick r:id="rId9"/>
              </a:rPr>
              <a:t>Schneider TR</a:t>
            </a:r>
            <a:r>
              <a:rPr lang="en-US" baseline="30000" dirty="0"/>
              <a:t>1</a:t>
            </a:r>
            <a:r>
              <a:rPr lang="en-US" dirty="0"/>
              <a:t>, </a:t>
            </a:r>
            <a:r>
              <a:rPr lang="en-US" u="sng" dirty="0" err="1">
                <a:hlinkClick r:id="rId10"/>
              </a:rPr>
              <a:t>Salovey</a:t>
            </a:r>
            <a:r>
              <a:rPr lang="en-US" u="sng" dirty="0">
                <a:hlinkClick r:id="rId10"/>
              </a:rPr>
              <a:t> P</a:t>
            </a:r>
            <a:r>
              <a:rPr lang="en-US" dirty="0"/>
              <a:t>, </a:t>
            </a:r>
            <a:r>
              <a:rPr lang="en-US" u="sng" dirty="0" err="1">
                <a:hlinkClick r:id="rId11"/>
              </a:rPr>
              <a:t>Apanovitch</a:t>
            </a:r>
            <a:r>
              <a:rPr lang="en-US" u="sng" dirty="0">
                <a:hlinkClick r:id="rId11"/>
              </a:rPr>
              <a:t> AM</a:t>
            </a:r>
            <a:r>
              <a:rPr lang="en-US" dirty="0"/>
              <a:t>, </a:t>
            </a:r>
            <a:r>
              <a:rPr lang="en-US" u="sng" dirty="0">
                <a:hlinkClick r:id="rId12"/>
              </a:rPr>
              <a:t>Pizarro J</a:t>
            </a:r>
            <a:r>
              <a:rPr lang="en-US" dirty="0"/>
              <a:t>, </a:t>
            </a:r>
            <a:r>
              <a:rPr lang="en-US" u="sng" dirty="0">
                <a:hlinkClick r:id="rId13"/>
              </a:rPr>
              <a:t>McCarthy D</a:t>
            </a:r>
            <a:r>
              <a:rPr lang="en-US" dirty="0"/>
              <a:t>, </a:t>
            </a:r>
            <a:r>
              <a:rPr lang="en-US" u="sng" dirty="0" err="1">
                <a:hlinkClick r:id="rId14"/>
              </a:rPr>
              <a:t>Zullo</a:t>
            </a:r>
            <a:r>
              <a:rPr lang="en-US" u="sng" dirty="0">
                <a:hlinkClick r:id="rId14"/>
              </a:rPr>
              <a:t> J</a:t>
            </a:r>
            <a:r>
              <a:rPr lang="en-US" dirty="0"/>
              <a:t>, </a:t>
            </a:r>
            <a:r>
              <a:rPr lang="en-US" u="sng" dirty="0">
                <a:hlinkClick r:id="rId15"/>
              </a:rPr>
              <a:t>Rothman AJ</a:t>
            </a:r>
            <a:r>
              <a:rPr lang="en-US" dirty="0"/>
              <a:t>.</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89</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pause here for a brief</a:t>
            </a:r>
            <a:r>
              <a:rPr lang="en-US" b="0" baseline="0" dirty="0"/>
              <a:t> knowledge check question before continuing with the remainder of the lesson.</a:t>
            </a:r>
          </a:p>
          <a:p>
            <a:endParaRPr lang="en-US" b="0" baseline="0" dirty="0"/>
          </a:p>
          <a:p>
            <a:endParaRPr lang="en-US" b="0" baseline="0" dirty="0"/>
          </a:p>
          <a:p>
            <a:r>
              <a:rPr lang="en-US" b="0" baseline="0" dirty="0"/>
              <a:t>Citation: </a:t>
            </a:r>
          </a:p>
          <a:p>
            <a:r>
              <a:rPr lang="en-US" b="0" baseline="0" dirty="0"/>
              <a:t>What are the risk factors for lung cancer? (2016, July 20). Centers for Disease Control and Prevention. Retrieved from http://www.cdc.gov/cancer/lung/basic_info/risk_factors.htm </a:t>
            </a: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90</a:t>
            </a:fld>
            <a:endParaRPr lang="en-US"/>
          </a:p>
        </p:txBody>
      </p:sp>
    </p:spTree>
    <p:extLst>
      <p:ext uri="{BB962C8B-B14F-4D97-AF65-F5344CB8AC3E}">
        <p14:creationId xmlns:p14="http://schemas.microsoft.com/office/powerpoint/2010/main" val="203808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section of the media plan is the</a:t>
            </a:r>
            <a:r>
              <a:rPr lang="en-US" sz="1200" kern="1200" baseline="0" dirty="0">
                <a:solidFill>
                  <a:schemeClr val="tx1"/>
                </a:solidFill>
                <a:effectLst/>
                <a:latin typeface="+mn-lt"/>
                <a:ea typeface="+mn-ea"/>
                <a:cs typeface="+mn-cs"/>
              </a:rPr>
              <a:t> Background and Justification. </a:t>
            </a:r>
            <a:r>
              <a:rPr lang="en-US" sz="1200" kern="1200" dirty="0">
                <a:solidFill>
                  <a:schemeClr val="tx1"/>
                </a:solidFill>
                <a:effectLst/>
                <a:latin typeface="+mn-lt"/>
                <a:ea typeface="+mn-ea"/>
                <a:cs typeface="+mn-cs"/>
              </a:rPr>
              <a:t>It is an opportunity to describe the current status of cancer control in your state, region or community. </a:t>
            </a:r>
            <a:r>
              <a:rPr lang="en-US" dirty="0">
                <a:solidFill>
                  <a:srgbClr val="004065"/>
                </a:solidFill>
                <a:latin typeface="+mn-lt"/>
              </a:rPr>
              <a:t>As you complete the Background and Justification section of your media plan, you will want to assess the particular health issue or problem. The more you understand about an issue or health problem, the better you can develop a media plan. </a:t>
            </a:r>
            <a:r>
              <a:rPr lang="en-US" sz="1200" kern="1200" dirty="0">
                <a:solidFill>
                  <a:schemeClr val="tx1"/>
                </a:solidFill>
                <a:effectLst/>
                <a:latin typeface="+mn-lt"/>
                <a:ea typeface="+mn-ea"/>
                <a:cs typeface="+mn-cs"/>
              </a:rPr>
              <a:t>Here, it is important to refer back to your state’s Comprehensive Cancer Control Plan and its high-level goal</a:t>
            </a:r>
            <a:r>
              <a:rPr lang="en-US" sz="1200" kern="1200" baseline="0" dirty="0">
                <a:solidFill>
                  <a:schemeClr val="tx1"/>
                </a:solidFill>
                <a:effectLst/>
                <a:latin typeface="+mn-lt"/>
                <a:ea typeface="+mn-ea"/>
                <a:cs typeface="+mn-cs"/>
              </a:rPr>
              <a:t> or goal</a:t>
            </a:r>
            <a:r>
              <a:rPr lang="en-US" sz="1200" kern="1200" dirty="0">
                <a:solidFill>
                  <a:schemeClr val="tx1"/>
                </a:solidFill>
                <a:effectLst/>
                <a:latin typeface="+mn-lt"/>
                <a:ea typeface="+mn-ea"/>
                <a:cs typeface="+mn-cs"/>
              </a:rPr>
              <a:t>s. This may include</a:t>
            </a:r>
            <a:r>
              <a:rPr lang="en-US" b="1" baseline="0" dirty="0"/>
              <a:t> </a:t>
            </a:r>
            <a:r>
              <a:rPr lang="en-US" sz="1200" kern="1200" dirty="0">
                <a:solidFill>
                  <a:schemeClr val="tx1"/>
                </a:solidFill>
                <a:effectLst/>
                <a:latin typeface="+mn-lt"/>
                <a:ea typeface="+mn-ea"/>
                <a:cs typeface="+mn-cs"/>
              </a:rPr>
              <a:t>morbidity, mortality, severity of outcomes, populations affected and prevalence rates among sub-groups, risk and protective factors, and more. </a:t>
            </a:r>
            <a:r>
              <a:rPr lang="en-US" dirty="0">
                <a:solidFill>
                  <a:srgbClr val="004065"/>
                </a:solidFill>
                <a:latin typeface="+mn-lt"/>
              </a:rPr>
              <a:t>For example, let’s say you wanted to decrease breast cancer incidence rates in your community.</a:t>
            </a:r>
            <a:r>
              <a:rPr lang="en-US" baseline="0" dirty="0">
                <a:solidFill>
                  <a:srgbClr val="004065"/>
                </a:solidFill>
                <a:latin typeface="+mn-lt"/>
              </a:rPr>
              <a:t> You would want to review your state’s Comprehensive Cancer Control Plan to see what goals have been set for addressing breast cancer, and what information is available about the populations and subgroups most at risk for breast cancer in your community, including any rates such as morbidity, mortality, prevalence, etc. You might then conduct a literature review to find out more information about the populations you’ve identified as being impacted by breast cancer.                                                                                                                                                                                                                                                                                                                                                                                                                                                    </a:t>
            </a:r>
            <a:endParaRPr lang="en-US" dirty="0">
              <a:solidFill>
                <a:srgbClr val="004065"/>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defTabSz="897301">
              <a:defRPr/>
            </a:pPr>
            <a:r>
              <a:rPr lang="en-US" dirty="0">
                <a:solidFill>
                  <a:srgbClr val="004065"/>
                </a:solidFill>
                <a:latin typeface="+mn-lt"/>
              </a:rPr>
              <a:t>As you complete your assessment</a:t>
            </a:r>
            <a:r>
              <a:rPr lang="en-US" baseline="0" dirty="0">
                <a:solidFill>
                  <a:srgbClr val="004065"/>
                </a:solidFill>
                <a:latin typeface="+mn-lt"/>
              </a:rPr>
              <a:t> of the health issue or problem you wish to address, you will find that information about your target audience will emerge. This information will be relevant to help you complete sections 1 and 2 of your media plan, but will be the main focus of section 3. </a:t>
            </a:r>
          </a:p>
          <a:p>
            <a:pPr defTabSz="897301">
              <a:defRPr/>
            </a:pPr>
            <a:endParaRPr lang="en-US" baseline="0" dirty="0">
              <a:solidFill>
                <a:srgbClr val="004065"/>
              </a:solidFill>
              <a:latin typeface="+mn-lt"/>
            </a:endParaRPr>
          </a:p>
          <a:p>
            <a:pPr defTabSz="897301">
              <a:defRPr/>
            </a:pPr>
            <a:r>
              <a:rPr lang="en-US" dirty="0">
                <a:solidFill>
                  <a:srgbClr val="004065"/>
                </a:solidFill>
                <a:latin typeface="+mn-lt"/>
              </a:rPr>
              <a:t>Once you have a better understanding of your health problem, you will be able to create a media plan that’s well focused to address the issues. See</a:t>
            </a:r>
            <a:r>
              <a:rPr lang="en-US" baseline="0" dirty="0">
                <a:solidFill>
                  <a:srgbClr val="004065"/>
                </a:solidFill>
                <a:latin typeface="+mn-lt"/>
              </a:rPr>
              <a:t> </a:t>
            </a:r>
            <a:r>
              <a:rPr lang="en-US" i="1" baseline="0" dirty="0">
                <a:solidFill>
                  <a:srgbClr val="004065"/>
                </a:solidFill>
                <a:latin typeface="+mn-lt"/>
              </a:rPr>
              <a:t>Communication Training 101 </a:t>
            </a:r>
            <a:r>
              <a:rPr lang="en-US" i="0" baseline="0" dirty="0">
                <a:solidFill>
                  <a:srgbClr val="004065"/>
                </a:solidFill>
                <a:latin typeface="+mn-lt"/>
              </a:rPr>
              <a:t>for a media plan template.</a:t>
            </a:r>
            <a:endParaRPr lang="en-US" dirty="0">
              <a:solidFill>
                <a:srgbClr val="004065"/>
              </a:solidFill>
              <a:latin typeface="+mn-lt"/>
            </a:endParaRPr>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10</a:t>
            </a:fld>
            <a:endParaRPr lang="en-US"/>
          </a:p>
        </p:txBody>
      </p:sp>
    </p:spTree>
    <p:extLst>
      <p:ext uri="{BB962C8B-B14F-4D97-AF65-F5344CB8AC3E}">
        <p14:creationId xmlns:p14="http://schemas.microsoft.com/office/powerpoint/2010/main" val="24221284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outlined in Lesson 1, making your communication campaign evidence-based is of utmost importance for its effectiveness, scalability and sustainability. When presenting evidence to your intended audience, it is important not to forget the reasons people engage in the risky behavior you are trying to change or aren’t engaging in preventive behaviors you are trying to promote.  For example, think to yourself:</a:t>
            </a:r>
          </a:p>
          <a:p>
            <a:pPr lvl="0"/>
            <a:r>
              <a:rPr lang="en-US" dirty="0"/>
              <a:t>Why do people start smoking?</a:t>
            </a:r>
          </a:p>
          <a:p>
            <a:pPr lvl="0"/>
            <a:r>
              <a:rPr lang="en-US" dirty="0"/>
              <a:t>Why do people continue to smoke?</a:t>
            </a:r>
          </a:p>
          <a:p>
            <a:pPr lvl="0"/>
            <a:r>
              <a:rPr lang="en-US" dirty="0"/>
              <a:t>Why do some teenagers use tanning beds?</a:t>
            </a:r>
          </a:p>
          <a:p>
            <a:pPr lvl="0"/>
            <a:r>
              <a:rPr lang="en-US" dirty="0"/>
              <a:t>Why do people eat fast foods?</a:t>
            </a:r>
          </a:p>
          <a:p>
            <a:pPr lvl="0"/>
            <a:r>
              <a:rPr lang="en-US" dirty="0"/>
              <a:t>Why do some people avoid colorectal cancer exams?</a:t>
            </a:r>
          </a:p>
          <a:p>
            <a:endParaRPr lang="en-US" dirty="0"/>
          </a:p>
          <a:p>
            <a:r>
              <a:rPr lang="en-US" dirty="0"/>
              <a:t>Some of the answers you may have considered could include </a:t>
            </a:r>
            <a:r>
              <a:rPr lang="en-US" b="0" dirty="0"/>
              <a:t>psychosocial</a:t>
            </a:r>
            <a:r>
              <a:rPr lang="en-US" dirty="0"/>
              <a:t>, epidemiological, educational, ecological, administrative and political factors you identified in your community assessment in Lesson 2, such as peer pressure, stress, financial costs, lack of access to services, convenience or perceived embarrassment.  This begs the question: How many of these root causes of a health issue should we bring up when we communicate about a public health issue?</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91</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one-sided message is a message that only presents one side of an issue and ignores other opposing viewpoints. A two-sided message, also known as a two-sided </a:t>
            </a:r>
            <a:r>
              <a:rPr lang="en-US" dirty="0" err="1"/>
              <a:t>refutational</a:t>
            </a:r>
            <a:r>
              <a:rPr lang="en-US" dirty="0"/>
              <a:t> message, presents both sides of an issue and refutes the side that has little or no evidence or is dangerous.</a:t>
            </a:r>
            <a:endParaRPr lang="en-US" baseline="30000" dirty="0"/>
          </a:p>
          <a:p>
            <a:endParaRPr lang="en-US" dirty="0"/>
          </a:p>
          <a:p>
            <a:r>
              <a:rPr lang="en-US" dirty="0"/>
              <a:t>Two-sided messages have been found to be more effective, especially with audiences who are skeptical or need convincing. Such audiences find two-sided messages more thoroughly researched, fair, honest and transparent. Perhaps more importantly, two-sided messages prompt the audience to think more critically about an issue. Skeptics also tend to find one sided messages unconvincing. However, for audiences whose attitudes are already in the desired direction, for example, if they are already anti-smoking, one-sided messages are persuasive. In this case, a one-sided message reminds the audience of what they believe in and aids the maintenance of those attitudes.</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92</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analysis of public health communication materials shows that most of them contain neutrally phrased facts. However, people are most motivated to change their behavior when they experience emotion with regard to a health issue. Thus, campaigns may be more effective when they use emotional appeals. This is not to say we should abandon communicating facts and figures, but we also need to compel people to care about the health information. Research on the effects of emotional appeals has garnered the attention of practitioners and scholars alike in recent years. Often, people want to know what emotional appeals work best; but, the better question is: what emotional appeal is most effective with your particular audience, in this particular context? Most emotional appeals (except for shame) can work, as long as they are used at the correct time, with the correct audience, for the correct reasons. Overall, humanizing your campaign, whether it be humanizing your messages or the way you present it will be most effective. Let’s look at the best practices for five types of emotional appeals: fear, guilt, hope, humor and shame.</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93</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messages focus in on relevant threat(s) to the intended audience.  The focus is on the severity of the threat and susceptibility of the audience to the threat. This kind of messaging is appropriate for most audiences as long as the concerns intended are real concerns for the audience but should probably be avoided with children. Fear messaging is most effective for changing risk perceptions, attitudes and intentions.</a:t>
            </a:r>
          </a:p>
        </p:txBody>
      </p:sp>
      <p:sp>
        <p:nvSpPr>
          <p:cNvPr id="4" name="Slide Number Placeholder 3"/>
          <p:cNvSpPr>
            <a:spLocks noGrp="1"/>
          </p:cNvSpPr>
          <p:nvPr>
            <p:ph type="sldNum" sz="quarter" idx="10"/>
          </p:nvPr>
        </p:nvSpPr>
        <p:spPr/>
        <p:txBody>
          <a:bodyPr/>
          <a:lstStyle/>
          <a:p>
            <a:fld id="{28A18788-1922-4F6B-B003-50EA3DC92177}" type="slidenum">
              <a:rPr lang="en-US" smtClean="0"/>
              <a:t>94</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Guilt messages emphasize how the audience would feel if they engaged in a behavior that was below “their moral code” or that hurt relevant others. This kind of messaging is most effective with adults, and may be more effective with female audiences.  It should be avoided with adolescents. Guilt messaging is most effective for changing risk perceptions, attitudes and intentions.</a:t>
            </a:r>
          </a:p>
        </p:txBody>
      </p:sp>
      <p:sp>
        <p:nvSpPr>
          <p:cNvPr id="4" name="Slide Number Placeholder 3"/>
          <p:cNvSpPr>
            <a:spLocks noGrp="1"/>
          </p:cNvSpPr>
          <p:nvPr>
            <p:ph type="sldNum" sz="quarter" idx="10"/>
          </p:nvPr>
        </p:nvSpPr>
        <p:spPr/>
        <p:txBody>
          <a:bodyPr/>
          <a:lstStyle/>
          <a:p>
            <a:fld id="{28A18788-1922-4F6B-B003-50EA3DC92177}" type="slidenum">
              <a:rPr lang="en-US" smtClean="0"/>
              <a:t>95</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messages focus on uncertainty of consequences and emphasize the behaviors that can be conducted to diminish the uncertainty. This kind of messaging can work well with any audience, and works especially well with older adolescents and adults. Hope emotional messaging is most effective for causing changes in cognitions, emotions, message recall and attitudes.</a:t>
            </a:r>
          </a:p>
        </p:txBody>
      </p:sp>
      <p:sp>
        <p:nvSpPr>
          <p:cNvPr id="4" name="Slide Number Placeholder 3"/>
          <p:cNvSpPr>
            <a:spLocks noGrp="1"/>
          </p:cNvSpPr>
          <p:nvPr>
            <p:ph type="sldNum" sz="quarter" idx="10"/>
          </p:nvPr>
        </p:nvSpPr>
        <p:spPr/>
        <p:txBody>
          <a:bodyPr/>
          <a:lstStyle/>
          <a:p>
            <a:fld id="{28A18788-1922-4F6B-B003-50EA3DC92177}" type="slidenum">
              <a:rPr lang="en-US" smtClean="0"/>
              <a:t>96</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Humor use a positive and humorous tone to grab attention to an issue. This kind of messaging is most effective with any audience - as long as they find the message humorous.  The messages are most effective if the humor is related to the topic. Humor messaging is most effective for causing attention to the topic and message, but does not necessarily lead to attitude or intention changes.</a:t>
            </a:r>
          </a:p>
        </p:txBody>
      </p:sp>
      <p:sp>
        <p:nvSpPr>
          <p:cNvPr id="4" name="Slide Number Placeholder 3"/>
          <p:cNvSpPr>
            <a:spLocks noGrp="1"/>
          </p:cNvSpPr>
          <p:nvPr>
            <p:ph type="sldNum" sz="quarter" idx="10"/>
          </p:nvPr>
        </p:nvSpPr>
        <p:spPr/>
        <p:txBody>
          <a:bodyPr/>
          <a:lstStyle/>
          <a:p>
            <a:fld id="{28A18788-1922-4F6B-B003-50EA3DC92177}" type="slidenum">
              <a:rPr lang="en-US" smtClean="0"/>
              <a:t>97</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Shame messages focus on the intended audience’s personal characteristics that they should be ashamed of. This kind of messaging should be avoided at all costs with all audiences. Shame messaging causes feelings of shame, anger, and perceptions of being manipulated.</a:t>
            </a:r>
          </a:p>
        </p:txBody>
      </p:sp>
      <p:sp>
        <p:nvSpPr>
          <p:cNvPr id="4" name="Slide Number Placeholder 3"/>
          <p:cNvSpPr>
            <a:spLocks noGrp="1"/>
          </p:cNvSpPr>
          <p:nvPr>
            <p:ph type="sldNum" sz="quarter" idx="10"/>
          </p:nvPr>
        </p:nvSpPr>
        <p:spPr/>
        <p:txBody>
          <a:bodyPr/>
          <a:lstStyle/>
          <a:p>
            <a:fld id="{28A18788-1922-4F6B-B003-50EA3DC92177}" type="slidenum">
              <a:rPr lang="en-US" smtClean="0"/>
              <a:t>98</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a better understanding of your intended audience and message strategy, you can determine which media channels to use for your campaign. Let’s take a look at some general best practices to consider when developing your messaging for specific channels.</a:t>
            </a:r>
          </a:p>
          <a:p>
            <a:pPr defTabSz="931774">
              <a:defRPr/>
            </a:pPr>
            <a:endParaRPr lang="en-US" dirty="0"/>
          </a:p>
          <a:p>
            <a:pPr lvl="0"/>
            <a:r>
              <a:rPr lang="en-US" dirty="0"/>
              <a:t>First, use the channel your intended audience uses: There are several databases that tell us who is using what channel, which can be reviewed in Lesson 1. For example, does your audience use smart phones? Do they read tabloid magazines? Where do they go to seek health information?</a:t>
            </a:r>
          </a:p>
          <a:p>
            <a:pPr lvl="0"/>
            <a:endParaRPr lang="en-US" dirty="0"/>
          </a:p>
          <a:p>
            <a:pPr lvl="0"/>
            <a:r>
              <a:rPr lang="en-US" dirty="0"/>
              <a:t>Second, distinguish channels your audience uses for personal reasons versus to receive health information. For example, an audience may prefer to learn about colorectal cancer screening recommendations on Twitter but not on Facebook, as many people regard Facebook as a more private space for friends and family only. Similarly, as we learned in </a:t>
            </a:r>
            <a:r>
              <a:rPr lang="en-US" i="1" dirty="0"/>
              <a:t>Communication Training 101, </a:t>
            </a:r>
            <a:r>
              <a:rPr lang="en-US" dirty="0"/>
              <a:t>journalists prefer that stories be pitched to them via Twitter or LinkedIn, but not Facebook. </a:t>
            </a:r>
          </a:p>
          <a:p>
            <a:pPr lvl="0"/>
            <a:endParaRPr lang="en-US" dirty="0"/>
          </a:p>
          <a:p>
            <a:pPr lvl="0"/>
            <a:r>
              <a:rPr lang="en-US" dirty="0"/>
              <a:t>Third, make sure you use a message tactic that is appropriate for the channel. For example, does your intended audience want a scary, negative message in their Facebook feed? Do people want graphic images of a stoma in TV ads? We must pilot test these assumptions and ensure that the kind of messaging we employ is appropriate for the channel used. Pilot testing messages will be addressed in more detail shortly.</a:t>
            </a:r>
          </a:p>
          <a:p>
            <a:pPr lvl="0"/>
            <a:endParaRPr lang="en-US" dirty="0"/>
          </a:p>
          <a:p>
            <a:pPr lvl="0"/>
            <a:r>
              <a:rPr lang="en-US" dirty="0"/>
              <a:t>Fourth, use multiple channels whenever it is appropriate or possible to maximize resources and widen the reach of your campaign.</a:t>
            </a:r>
          </a:p>
          <a:p>
            <a:pPr lvl="0"/>
            <a:endParaRPr lang="en-US" dirty="0"/>
          </a:p>
          <a:p>
            <a:pPr lvl="0"/>
            <a:r>
              <a:rPr lang="en-US" dirty="0"/>
              <a:t>Finally, have a dynamic, interesting and user-friendly website for your intended audience to navigate to for more in-depth health information and resources. For example, you may use posters to place around local community clinics to capture patients’ attention about survivorship services and direct them to a website with more information about specific support groups and resources.</a:t>
            </a:r>
          </a:p>
          <a:p>
            <a:pPr lvl="0"/>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99</a:t>
            </a:fld>
            <a:endParaRPr lang="en-US"/>
          </a:p>
        </p:txBody>
      </p:sp>
    </p:spTree>
    <p:extLst>
      <p:ext uri="{BB962C8B-B14F-4D97-AF65-F5344CB8AC3E}">
        <p14:creationId xmlns:p14="http://schemas.microsoft.com/office/powerpoint/2010/main" val="36291964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of the best practices for specific channels to keep in mind.</a:t>
            </a:r>
          </a:p>
          <a:p>
            <a:endParaRPr lang="en-US" dirty="0"/>
          </a:p>
          <a:p>
            <a:pPr defTabSz="931774">
              <a:defRPr/>
            </a:pPr>
            <a:r>
              <a:rPr lang="en-US" dirty="0"/>
              <a:t>Display print media such as posters and billboards are </a:t>
            </a:r>
            <a:r>
              <a:rPr lang="en-US" dirty="0">
                <a:solidFill>
                  <a:schemeClr val="bg1"/>
                </a:solidFill>
                <a:latin typeface="Century Gothic"/>
                <a:cs typeface="Century Gothic"/>
              </a:rPr>
              <a:t>a</a:t>
            </a:r>
            <a:r>
              <a:rPr lang="en-US" b="0" u="none" dirty="0">
                <a:solidFill>
                  <a:schemeClr val="bg1"/>
                </a:solidFill>
                <a:latin typeface="Century Gothic"/>
                <a:cs typeface="Century Gothic"/>
              </a:rPr>
              <a:t>ppropriate for emotional</a:t>
            </a:r>
            <a:r>
              <a:rPr lang="en-US" b="0" u="none" baseline="0" dirty="0">
                <a:solidFill>
                  <a:schemeClr val="bg1"/>
                </a:solidFill>
                <a:latin typeface="Century Gothic"/>
                <a:cs typeface="Century Gothic"/>
              </a:rPr>
              <a:t> and/or </a:t>
            </a:r>
            <a:r>
              <a:rPr lang="en-US" b="0" u="none" dirty="0">
                <a:solidFill>
                  <a:schemeClr val="bg1"/>
                </a:solidFill>
                <a:latin typeface="Century Gothic"/>
                <a:cs typeface="Century Gothic"/>
              </a:rPr>
              <a:t>visual appeals like graphics and images.  They</a:t>
            </a:r>
            <a:r>
              <a:rPr lang="en-US" b="0" u="none" baseline="0" dirty="0">
                <a:solidFill>
                  <a:schemeClr val="bg1"/>
                </a:solidFill>
                <a:latin typeface="Century Gothic"/>
                <a:cs typeface="Century Gothic"/>
              </a:rPr>
              <a:t> tend to be effective at </a:t>
            </a:r>
            <a:r>
              <a:rPr lang="en-US" b="0" u="none" dirty="0">
                <a:solidFill>
                  <a:schemeClr val="bg1"/>
                </a:solidFill>
                <a:latin typeface="Century Gothic"/>
                <a:cs typeface="Century Gothic"/>
              </a:rPr>
              <a:t>grabbing attention. They</a:t>
            </a:r>
            <a:r>
              <a:rPr lang="en-US" b="0" u="none" baseline="0" dirty="0">
                <a:solidFill>
                  <a:schemeClr val="bg1"/>
                </a:solidFill>
                <a:latin typeface="Century Gothic"/>
                <a:cs typeface="Century Gothic"/>
              </a:rPr>
              <a:t> are n</a:t>
            </a:r>
            <a:r>
              <a:rPr lang="en-US" b="0" u="none" dirty="0">
                <a:solidFill>
                  <a:schemeClr val="bg1"/>
                </a:solidFill>
                <a:latin typeface="Century Gothic"/>
                <a:cs typeface="Century Gothic"/>
              </a:rPr>
              <a:t>ot appropriate for deep, lengthy or complex messages.</a:t>
            </a:r>
          </a:p>
          <a:p>
            <a:endParaRPr lang="en-US" dirty="0"/>
          </a:p>
          <a:p>
            <a:pPr defTabSz="931774">
              <a:defRPr/>
            </a:pPr>
            <a:r>
              <a:rPr lang="en-US" b="0" u="none" dirty="0">
                <a:solidFill>
                  <a:schemeClr val="bg1"/>
                </a:solidFill>
                <a:latin typeface="Century Gothic"/>
                <a:cs typeface="Century Gothic"/>
              </a:rPr>
              <a:t>Print media for reading</a:t>
            </a:r>
            <a:r>
              <a:rPr lang="en-US" b="0" u="none" baseline="0" dirty="0">
                <a:solidFill>
                  <a:schemeClr val="bg1"/>
                </a:solidFill>
                <a:latin typeface="Century Gothic"/>
                <a:cs typeface="Century Gothic"/>
              </a:rPr>
              <a:t> such as</a:t>
            </a:r>
            <a:r>
              <a:rPr lang="en-US" b="0" u="none" dirty="0">
                <a:solidFill>
                  <a:schemeClr val="bg1"/>
                </a:solidFill>
                <a:latin typeface="Century Gothic"/>
                <a:cs typeface="Century Gothic"/>
              </a:rPr>
              <a:t> pamphlets, brochures and booklets</a:t>
            </a:r>
            <a:r>
              <a:rPr lang="en-US" b="0" u="none" baseline="0" dirty="0">
                <a:solidFill>
                  <a:schemeClr val="tx1"/>
                </a:solidFill>
                <a:latin typeface="Century Gothic"/>
                <a:cs typeface="Century Gothic"/>
              </a:rPr>
              <a:t> are a</a:t>
            </a:r>
            <a:r>
              <a:rPr lang="en-US" b="0" u="none" dirty="0">
                <a:latin typeface="Century Gothic"/>
                <a:cs typeface="Century Gothic"/>
              </a:rPr>
              <a:t>ppropriate for communicating more difficult or complex facts that must be thought about carefully. These</a:t>
            </a:r>
            <a:r>
              <a:rPr lang="en-US" b="0" u="none" baseline="0" dirty="0">
                <a:latin typeface="Century Gothic"/>
                <a:cs typeface="Century Gothic"/>
              </a:rPr>
              <a:t> media channels m</a:t>
            </a:r>
            <a:r>
              <a:rPr lang="en-US" b="0" u="none" dirty="0">
                <a:latin typeface="Century Gothic"/>
                <a:cs typeface="Century Gothic"/>
              </a:rPr>
              <a:t>ay be effective for targeting audiences that already support your cause.</a:t>
            </a:r>
          </a:p>
          <a:p>
            <a:pPr defTabSz="931774">
              <a:defRPr/>
            </a:pPr>
            <a:br>
              <a:rPr lang="en-US" b="0" u="none" dirty="0">
                <a:solidFill>
                  <a:schemeClr val="bg1"/>
                </a:solidFill>
                <a:latin typeface="Century Gothic"/>
                <a:cs typeface="Century Gothic"/>
              </a:rPr>
            </a:br>
            <a:r>
              <a:rPr lang="en-US" b="0" u="none" dirty="0">
                <a:solidFill>
                  <a:schemeClr val="bg1"/>
                </a:solidFill>
                <a:latin typeface="Century Gothic"/>
                <a:cs typeface="Century Gothic"/>
              </a:rPr>
              <a:t>Mass print media such as newspapers and magazines are best</a:t>
            </a:r>
            <a:r>
              <a:rPr lang="en-US" b="0" u="none" baseline="0" dirty="0">
                <a:solidFill>
                  <a:schemeClr val="bg1"/>
                </a:solidFill>
                <a:latin typeface="Century Gothic"/>
                <a:cs typeface="Century Gothic"/>
              </a:rPr>
              <a:t> to use when the objective is political, such as a policy change. These forms of mass media may be best for use with media advocacy efforts.</a:t>
            </a:r>
          </a:p>
          <a:p>
            <a:pPr defTabSz="931774">
              <a:defRPr/>
            </a:pPr>
            <a:endParaRPr lang="en-US" dirty="0">
              <a:solidFill>
                <a:schemeClr val="bg1"/>
              </a:solidFill>
              <a:latin typeface="Century Gothic"/>
              <a:cs typeface="Century Gothic"/>
            </a:endParaRPr>
          </a:p>
          <a:p>
            <a:pPr defTabSz="931774">
              <a:defRPr/>
            </a:pPr>
            <a:r>
              <a:rPr lang="en-US" dirty="0">
                <a:solidFill>
                  <a:schemeClr val="bg1"/>
                </a:solidFill>
                <a:latin typeface="Century Gothic"/>
                <a:cs typeface="Century Gothic"/>
              </a:rPr>
              <a:t>Mass audiovisual media such as radio and television are suitable for grabbing and maintaining attention to messages with novel, interesting and emotionally evocative messages that are dynamic.</a:t>
            </a:r>
          </a:p>
          <a:p>
            <a:pPr defTabSz="931774">
              <a:defRPr/>
            </a:pPr>
            <a:endParaRPr lang="en-US" dirty="0">
              <a:solidFill>
                <a:schemeClr val="bg1"/>
              </a:solidFill>
              <a:latin typeface="Century Gothic"/>
              <a:cs typeface="Century Gothic"/>
            </a:endParaRPr>
          </a:p>
          <a:p>
            <a:pPr lvl="0"/>
            <a:r>
              <a:rPr lang="en-US" dirty="0">
                <a:solidFill>
                  <a:schemeClr val="bg1"/>
                </a:solidFill>
                <a:latin typeface="Century Gothic"/>
                <a:cs typeface="Century Gothic"/>
              </a:rPr>
              <a:t>Electronic media such as websites should be included in all campaigns. </a:t>
            </a:r>
            <a:r>
              <a:rPr lang="en-US" b="0" u="none" dirty="0"/>
              <a:t>A short and memorable website URL should be provided on all corresponding campaign materials. The website can be used to communicate simple and complex messages, provide stories and facts, archive past and present campaign materials, present reports on effectiveness of the program, provide contact information for campaign staff and more.  </a:t>
            </a:r>
            <a:endParaRPr lang="en-US" b="0" u="none" dirty="0">
              <a:solidFill>
                <a:schemeClr val="bg1"/>
              </a:solidFill>
              <a:latin typeface="Century Gothic"/>
              <a:cs typeface="Century Gothic"/>
            </a:endParaRPr>
          </a:p>
          <a:p>
            <a:pPr lvl="0"/>
            <a:endParaRPr lang="en-US" dirty="0"/>
          </a:p>
          <a:p>
            <a:r>
              <a:rPr lang="en-US" dirty="0"/>
              <a:t>You may wish to review the overview of advantages and disadvantages for distinct channels that was provided in </a:t>
            </a:r>
            <a:r>
              <a:rPr lang="en-US" i="1" dirty="0"/>
              <a:t>Communication training 101</a:t>
            </a:r>
            <a:r>
              <a:rPr lang="en-US" dirty="0"/>
              <a:t>.</a:t>
            </a:r>
          </a:p>
        </p:txBody>
      </p:sp>
      <p:sp>
        <p:nvSpPr>
          <p:cNvPr id="4" name="Slide Number Placeholder 3"/>
          <p:cNvSpPr>
            <a:spLocks noGrp="1"/>
          </p:cNvSpPr>
          <p:nvPr>
            <p:ph type="sldNum" sz="quarter" idx="10"/>
          </p:nvPr>
        </p:nvSpPr>
        <p:spPr/>
        <p:txBody>
          <a:bodyPr/>
          <a:lstStyle/>
          <a:p>
            <a:fld id="{28A18788-1922-4F6B-B003-50EA3DC92177}" type="slidenum">
              <a:rPr lang="en-US" smtClean="0"/>
              <a:t>100</a:t>
            </a:fld>
            <a:endParaRPr lang="en-US"/>
          </a:p>
        </p:txBody>
      </p:sp>
    </p:spTree>
    <p:extLst>
      <p:ext uri="{BB962C8B-B14F-4D97-AF65-F5344CB8AC3E}">
        <p14:creationId xmlns:p14="http://schemas.microsoft.com/office/powerpoint/2010/main" val="362919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61CE63-4291-4482-9865-66DA08F4BEB9}"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52426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1CE63-4291-4482-9865-66DA08F4BEB9}"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260018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1CE63-4291-4482-9865-66DA08F4BEB9}"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3633741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C00C-EF72-EDAB-4553-F9DF3EE1CC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8E00625-A50E-0559-DB3D-13F7F23159C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3B25AF-2642-1910-CBFE-4C3ADF003F21}"/>
              </a:ext>
            </a:extLst>
          </p:cNvPr>
          <p:cNvSpPr>
            <a:spLocks noGrp="1"/>
          </p:cNvSpPr>
          <p:nvPr>
            <p:ph type="dt" sz="half" idx="10"/>
          </p:nvPr>
        </p:nvSpPr>
        <p:spPr/>
        <p:txBody>
          <a:bodyPr/>
          <a:lstStyle/>
          <a:p>
            <a:pPr defTabSz="685800"/>
            <a:fld id="{8E8277B4-E56C-4D1B-9A9F-2F16D528C1A3}" type="datetimeFigureOut">
              <a:rPr lang="en-US" smtClean="0">
                <a:solidFill>
                  <a:prstClr val="black">
                    <a:tint val="82000"/>
                  </a:prstClr>
                </a:solidFill>
              </a:rPr>
              <a:pPr defTabSz="685800"/>
              <a:t>4/18/2025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7EC6E93-7A0E-774F-CCAB-A21DF1903FC2}"/>
              </a:ext>
            </a:extLst>
          </p:cNvPr>
          <p:cNvSpPr>
            <a:spLocks noGrp="1"/>
          </p:cNvSpPr>
          <p:nvPr>
            <p:ph type="ftr" sz="quarter" idx="11"/>
          </p:nvPr>
        </p:nvSpPr>
        <p:spPr/>
        <p:txBody>
          <a:bodyPr/>
          <a:lstStyle/>
          <a:p>
            <a:pPr defTabSz="68580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6EED517D-BC53-F251-9F7F-1AEAC9C1A8A1}"/>
              </a:ext>
            </a:extLst>
          </p:cNvPr>
          <p:cNvSpPr>
            <a:spLocks noGrp="1"/>
          </p:cNvSpPr>
          <p:nvPr>
            <p:ph type="sldNum" sz="quarter" idx="12"/>
          </p:nvPr>
        </p:nvSpPr>
        <p:spPr/>
        <p:txBody>
          <a:bodyPr/>
          <a:lstStyle/>
          <a:p>
            <a:pPr defTabSz="685800"/>
            <a:fld id="{53378E6D-65B6-41C2-8515-2F1633BF0193}" type="slidenum">
              <a:rPr lang="en-US" smtClean="0">
                <a:solidFill>
                  <a:prstClr val="black">
                    <a:tint val="82000"/>
                  </a:prstClr>
                </a:solidFill>
              </a:rPr>
              <a:pPr defTabSz="685800"/>
              <a:t>‹#›</a:t>
            </a:fld>
            <a:endParaRPr lang="en-US">
              <a:solidFill>
                <a:prstClr val="black">
                  <a:tint val="82000"/>
                </a:prstClr>
              </a:solidFill>
            </a:endParaRPr>
          </a:p>
        </p:txBody>
      </p:sp>
    </p:spTree>
    <p:extLst>
      <p:ext uri="{BB962C8B-B14F-4D97-AF65-F5344CB8AC3E}">
        <p14:creationId xmlns:p14="http://schemas.microsoft.com/office/powerpoint/2010/main" val="3474730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1CE63-4291-4482-9865-66DA08F4BEB9}"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207675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1CE63-4291-4482-9865-66DA08F4BEB9}"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43192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61CE63-4291-4482-9865-66DA08F4BEB9}"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354118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61CE63-4291-4482-9865-66DA08F4BEB9}" type="datetimeFigureOut">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397043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61CE63-4291-4482-9865-66DA08F4BEB9}" type="datetimeFigureOut">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338764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1CE63-4291-4482-9865-66DA08F4BEB9}" type="datetimeFigureOut">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1101749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61CE63-4291-4482-9865-66DA08F4BEB9}"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96373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61CE63-4291-4482-9865-66DA08F4BEB9}"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3155219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1CE63-4291-4482-9865-66DA08F4BEB9}" type="datetimeFigureOut">
              <a:rPr lang="en-US" smtClean="0"/>
              <a:t>4/18/2025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9B51A-F33D-44AE-B3A8-B493946ABE54}" type="slidenum">
              <a:rPr lang="en-US" smtClean="0"/>
              <a:t>‹#›</a:t>
            </a:fld>
            <a:endParaRPr lang="en-US"/>
          </a:p>
        </p:txBody>
      </p:sp>
    </p:spTree>
    <p:extLst>
      <p:ext uri="{BB962C8B-B14F-4D97-AF65-F5344CB8AC3E}">
        <p14:creationId xmlns:p14="http://schemas.microsoft.com/office/powerpoint/2010/main" val="3824212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696EA9-500D-5C0E-1121-5B55B262AC6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44DA46-9976-2C08-A507-00BC27B1BF7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684D7-775B-8CB7-48BC-B109A2B43AC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E8277B4-E56C-4D1B-9A9F-2F16D528C1A3}" type="datetimeFigureOut">
              <a:rPr lang="en-US" smtClean="0"/>
              <a:t>4/18/2025</a:t>
            </a:fld>
            <a:endParaRPr lang="en-US"/>
          </a:p>
        </p:txBody>
      </p:sp>
      <p:sp>
        <p:nvSpPr>
          <p:cNvPr id="5" name="Footer Placeholder 4">
            <a:extLst>
              <a:ext uri="{FF2B5EF4-FFF2-40B4-BE49-F238E27FC236}">
                <a16:creationId xmlns:a16="http://schemas.microsoft.com/office/drawing/2014/main" id="{3A9B3947-C055-5DDA-25F7-0D03D2D9B3E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CBECFF-7A16-915B-9039-687B8C81462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53378E6D-65B6-41C2-8515-2F1633BF0193}" type="slidenum">
              <a:rPr lang="en-US" smtClean="0"/>
              <a:t>‹#›</a:t>
            </a:fld>
            <a:endParaRPr lang="en-US"/>
          </a:p>
        </p:txBody>
      </p:sp>
    </p:spTree>
    <p:extLst>
      <p:ext uri="{BB962C8B-B14F-4D97-AF65-F5344CB8AC3E}">
        <p14:creationId xmlns:p14="http://schemas.microsoft.com/office/powerpoint/2010/main" val="8798810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me.smhs.gwu.edu/gw-cancer-center-/content/communication-training-comprehensive-cancer-control-professionals-102-making-communication#group-tabs-node-course-default1" TargetMode="External"/><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hyperlink" Target="mailto:cancercontrol@gwu.ed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0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0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0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0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0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1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109.xml.rels><?xml version="1.0" encoding="UTF-8" standalone="yes"?>
<Relationships xmlns="http://schemas.openxmlformats.org/package/2006/relationships"><Relationship Id="rId8" Type="http://schemas.openxmlformats.org/officeDocument/2006/relationships/diagramData" Target="../diagrams/data57.xml"/><Relationship Id="rId13" Type="http://schemas.openxmlformats.org/officeDocument/2006/relationships/image" Target="../media/image2.png"/><Relationship Id="rId3" Type="http://schemas.openxmlformats.org/officeDocument/2006/relationships/diagramData" Target="../diagrams/data56.xml"/><Relationship Id="rId7" Type="http://schemas.microsoft.com/office/2007/relationships/diagramDrawing" Target="../diagrams/drawing56.xml"/><Relationship Id="rId12" Type="http://schemas.microsoft.com/office/2007/relationships/diagramDrawing" Target="../diagrams/drawing57.xm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diagramColors" Target="../diagrams/colors56.xml"/><Relationship Id="rId11" Type="http://schemas.openxmlformats.org/officeDocument/2006/relationships/diagramColors" Target="../diagrams/colors57.xml"/><Relationship Id="rId5" Type="http://schemas.openxmlformats.org/officeDocument/2006/relationships/diagramQuickStyle" Target="../diagrams/quickStyle56.xml"/><Relationship Id="rId10" Type="http://schemas.openxmlformats.org/officeDocument/2006/relationships/diagramQuickStyle" Target="../diagrams/quickStyle57.xml"/><Relationship Id="rId4" Type="http://schemas.openxmlformats.org/officeDocument/2006/relationships/diagramLayout" Target="../diagrams/layout56.xml"/><Relationship Id="rId9" Type="http://schemas.openxmlformats.org/officeDocument/2006/relationships/diagramLayout" Target="../diagrams/layout57.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image" Target="../media/image51.png"/></Relationships>
</file>

<file path=ppt/slides/_rels/slide1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1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1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35.xml.rels><?xml version="1.0" encoding="UTF-8" standalone="yes"?>
<Relationships xmlns="http://schemas.openxmlformats.org/package/2006/relationships"><Relationship Id="rId8" Type="http://schemas.microsoft.com/office/2007/relationships/diagramDrawing" Target="../diagrams/drawing63.xml"/><Relationship Id="rId3" Type="http://schemas.openxmlformats.org/officeDocument/2006/relationships/image" Target="../media/image2.png"/><Relationship Id="rId7" Type="http://schemas.openxmlformats.org/officeDocument/2006/relationships/diagramColors" Target="../diagrams/colors63.xml"/><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diagramQuickStyle" Target="../diagrams/quickStyle63.xml"/><Relationship Id="rId5" Type="http://schemas.openxmlformats.org/officeDocument/2006/relationships/diagramLayout" Target="../diagrams/layout63.xml"/><Relationship Id="rId4" Type="http://schemas.openxmlformats.org/officeDocument/2006/relationships/diagramData" Target="../diagrams/data63.xml"/></Relationships>
</file>

<file path=ppt/slides/_rels/slide1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g"/></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1.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1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1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1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png"/></Relationships>
</file>

<file path=ppt/slides/_rels/slide1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1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microsoft.com/office/2007/relationships/diagramDrawing" Target="../diagrams/drawing70.xml"/><Relationship Id="rId3" Type="http://schemas.openxmlformats.org/officeDocument/2006/relationships/image" Target="../media/image71.jpeg"/><Relationship Id="rId7" Type="http://schemas.openxmlformats.org/officeDocument/2006/relationships/diagramColors" Target="../diagrams/colors70.xml"/><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diagramQuickStyle" Target="../diagrams/quickStyle70.xml"/><Relationship Id="rId5" Type="http://schemas.openxmlformats.org/officeDocument/2006/relationships/diagramLayout" Target="../diagrams/layout70.xml"/><Relationship Id="rId4" Type="http://schemas.openxmlformats.org/officeDocument/2006/relationships/diagramData" Target="../diagrams/data70.xml"/><Relationship Id="rId9" Type="http://schemas.openxmlformats.org/officeDocument/2006/relationships/image" Target="../media/image2.png"/></Relationships>
</file>

<file path=ppt/slides/_rels/slide1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1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2.xml"/><Relationship Id="rId7" Type="http://schemas.microsoft.com/office/2007/relationships/diagramDrawing" Target="../diagrams/drawing72.xml"/><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diagramColors" Target="../diagrams/colors72.xml"/><Relationship Id="rId5" Type="http://schemas.openxmlformats.org/officeDocument/2006/relationships/diagramQuickStyle" Target="../diagrams/quickStyle72.xml"/><Relationship Id="rId4" Type="http://schemas.openxmlformats.org/officeDocument/2006/relationships/diagramLayout" Target="../diagrams/layout72.xml"/></Relationships>
</file>

<file path=ppt/slides/_rels/slide156.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6.jpeg"/><Relationship Id="rId4" Type="http://schemas.openxmlformats.org/officeDocument/2006/relationships/image" Target="../media/image75.jpe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jpeg"/><Relationship Id="rId7" Type="http://schemas.openxmlformats.org/officeDocument/2006/relationships/hyperlink" Target="http://www.thehealthcompass.org/sites/default/files/strengthening_tools/Pink_Book.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ccp.jhu.edu/documents/A%20Field%20Guide%20to%20Designing%20Health%20Comm%20Strategy.pdf" TargetMode="External"/><Relationship Id="rId5" Type="http://schemas.openxmlformats.org/officeDocument/2006/relationships/hyperlink" Target="http://www.cdc.gov/healthcommunication/pdf/cdcynergylite.pdf" TargetMode="External"/><Relationship Id="rId4" Type="http://schemas.openxmlformats.org/officeDocument/2006/relationships/hyperlink" Target="http://gwcehp.learnercommunity.com/cancer-institute"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1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jpeg"/><Relationship Id="rId4" Type="http://schemas.openxmlformats.org/officeDocument/2006/relationships/image" Target="../media/image85.jpeg"/></Relationships>
</file>

<file path=ppt/slides/_rels/slide16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nphic.org/nphichpsearch" TargetMode="External"/><Relationship Id="rId4" Type="http://schemas.openxmlformats.org/officeDocument/2006/relationships/hyperlink" Target="http://www.miyoworks.org/"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8.png"/><Relationship Id="rId7" Type="http://schemas.openxmlformats.org/officeDocument/2006/relationships/diagramColors" Target="../diagrams/colors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www.thecommunityguide.org/" TargetMode="External"/><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projectreporter.nih.gov/reporter.cfm" TargetMode="External"/><Relationship Id="rId5" Type="http://schemas.openxmlformats.org/officeDocument/2006/relationships/hyperlink" Target="http://rtips.cancer.gov/rtips/programSearch.do" TargetMode="External"/><Relationship Id="rId4" Type="http://schemas.openxmlformats.org/officeDocument/2006/relationships/hyperlink" Target="http://community.cochrane.org/cochrane-review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4.jpeg"/><Relationship Id="rId7" Type="http://schemas.openxmlformats.org/officeDocument/2006/relationships/diagramColors" Target="../diagrams/colors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7.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24.xml"/><Relationship Id="rId3" Type="http://schemas.openxmlformats.org/officeDocument/2006/relationships/diagramData" Target="../diagrams/data23.xml"/><Relationship Id="rId7" Type="http://schemas.microsoft.com/office/2007/relationships/diagramDrawing" Target="../diagrams/drawing23.xml"/><Relationship Id="rId12" Type="http://schemas.openxmlformats.org/officeDocument/2006/relationships/diagramColors" Target="../diagrams/colors24.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23.xml"/><Relationship Id="rId11" Type="http://schemas.openxmlformats.org/officeDocument/2006/relationships/diagramQuickStyle" Target="../diagrams/quickStyle24.xml"/><Relationship Id="rId5" Type="http://schemas.openxmlformats.org/officeDocument/2006/relationships/diagramQuickStyle" Target="../diagrams/quickStyle23.xml"/><Relationship Id="rId10" Type="http://schemas.openxmlformats.org/officeDocument/2006/relationships/diagramLayout" Target="../diagrams/layout24.xml"/><Relationship Id="rId4" Type="http://schemas.openxmlformats.org/officeDocument/2006/relationships/diagramLayout" Target="../diagrams/layout23.xml"/><Relationship Id="rId9" Type="http://schemas.openxmlformats.org/officeDocument/2006/relationships/diagramData" Target="../diagrams/data24.xml"/><Relationship Id="rId1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26.xml"/><Relationship Id="rId3" Type="http://schemas.openxmlformats.org/officeDocument/2006/relationships/diagramData" Target="../diagrams/data25.xml"/><Relationship Id="rId7" Type="http://schemas.microsoft.com/office/2007/relationships/diagramDrawing" Target="../diagrams/drawing25.xml"/><Relationship Id="rId12" Type="http://schemas.openxmlformats.org/officeDocument/2006/relationships/diagramColors" Target="../diagrams/colors26.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diagramQuickStyle" Target="../diagrams/quickStyle26.xml"/><Relationship Id="rId5" Type="http://schemas.openxmlformats.org/officeDocument/2006/relationships/diagramQuickStyle" Target="../diagrams/quickStyle25.xml"/><Relationship Id="rId10" Type="http://schemas.openxmlformats.org/officeDocument/2006/relationships/diagramLayout" Target="../diagrams/layout26.xml"/><Relationship Id="rId4" Type="http://schemas.openxmlformats.org/officeDocument/2006/relationships/diagramLayout" Target="../diagrams/layout25.xml"/><Relationship Id="rId9" Type="http://schemas.openxmlformats.org/officeDocument/2006/relationships/diagramData" Target="../diagrams/data26.xml"/><Relationship Id="rId1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www.cdc.gov/obesity/data/adult.html" TargetMode="External"/><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2.png"/></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30.xml"/><Relationship Id="rId13" Type="http://schemas.openxmlformats.org/officeDocument/2006/relationships/image" Target="../media/image2.png"/><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diagramData" Target="../diagrams/data33.xml"/><Relationship Id="rId13" Type="http://schemas.openxmlformats.org/officeDocument/2006/relationships/diagramData" Target="../diagrams/data34.xml"/><Relationship Id="rId18" Type="http://schemas.openxmlformats.org/officeDocument/2006/relationships/diagramData" Target="../diagrams/data35.xml"/><Relationship Id="rId26" Type="http://schemas.openxmlformats.org/officeDocument/2006/relationships/diagramColors" Target="../diagrams/colors36.xml"/><Relationship Id="rId3" Type="http://schemas.openxmlformats.org/officeDocument/2006/relationships/diagramData" Target="../diagrams/data32.xml"/><Relationship Id="rId21" Type="http://schemas.openxmlformats.org/officeDocument/2006/relationships/diagramColors" Target="../diagrams/colors35.xml"/><Relationship Id="rId7" Type="http://schemas.microsoft.com/office/2007/relationships/diagramDrawing" Target="../diagrams/drawing32.xml"/><Relationship Id="rId12" Type="http://schemas.microsoft.com/office/2007/relationships/diagramDrawing" Target="../diagrams/drawing33.xml"/><Relationship Id="rId17" Type="http://schemas.microsoft.com/office/2007/relationships/diagramDrawing" Target="../diagrams/drawing34.xml"/><Relationship Id="rId25" Type="http://schemas.openxmlformats.org/officeDocument/2006/relationships/diagramQuickStyle" Target="../diagrams/quickStyle36.xml"/><Relationship Id="rId2" Type="http://schemas.openxmlformats.org/officeDocument/2006/relationships/notesSlide" Target="../notesSlides/notesSlide66.xml"/><Relationship Id="rId16" Type="http://schemas.openxmlformats.org/officeDocument/2006/relationships/diagramColors" Target="../diagrams/colors34.xml"/><Relationship Id="rId20" Type="http://schemas.openxmlformats.org/officeDocument/2006/relationships/diagramQuickStyle" Target="../diagrams/quickStyle35.xml"/><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diagramColors" Target="../diagrams/colors33.xml"/><Relationship Id="rId24" Type="http://schemas.openxmlformats.org/officeDocument/2006/relationships/diagramLayout" Target="../diagrams/layout36.xml"/><Relationship Id="rId5" Type="http://schemas.openxmlformats.org/officeDocument/2006/relationships/diagramQuickStyle" Target="../diagrams/quickStyle32.xml"/><Relationship Id="rId15" Type="http://schemas.openxmlformats.org/officeDocument/2006/relationships/diagramQuickStyle" Target="../diagrams/quickStyle34.xml"/><Relationship Id="rId23" Type="http://schemas.openxmlformats.org/officeDocument/2006/relationships/diagramData" Target="../diagrams/data36.xml"/><Relationship Id="rId28" Type="http://schemas.openxmlformats.org/officeDocument/2006/relationships/image" Target="../media/image2.png"/><Relationship Id="rId10" Type="http://schemas.openxmlformats.org/officeDocument/2006/relationships/diagramQuickStyle" Target="../diagrams/quickStyle33.xml"/><Relationship Id="rId19" Type="http://schemas.openxmlformats.org/officeDocument/2006/relationships/diagramLayout" Target="../diagrams/layout35.xml"/><Relationship Id="rId4" Type="http://schemas.openxmlformats.org/officeDocument/2006/relationships/diagramLayout" Target="../diagrams/layout32.xml"/><Relationship Id="rId9" Type="http://schemas.openxmlformats.org/officeDocument/2006/relationships/diagramLayout" Target="../diagrams/layout33.xml"/><Relationship Id="rId14" Type="http://schemas.openxmlformats.org/officeDocument/2006/relationships/diagramLayout" Target="../diagrams/layout34.xml"/><Relationship Id="rId22" Type="http://schemas.microsoft.com/office/2007/relationships/diagramDrawing" Target="../diagrams/drawing35.xml"/><Relationship Id="rId27" Type="http://schemas.microsoft.com/office/2007/relationships/diagramDrawing" Target="../diagrams/drawing36.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2.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8.png"/><Relationship Id="rId9"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10" Type="http://schemas.openxmlformats.org/officeDocument/2006/relationships/image" Target="../media/image37.jpeg"/><Relationship Id="rId4" Type="http://schemas.openxmlformats.org/officeDocument/2006/relationships/diagramLayout" Target="../diagrams/layout40.xml"/><Relationship Id="rId9" Type="http://schemas.openxmlformats.org/officeDocument/2006/relationships/image" Target="../media/image36.jpeg"/></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Colors" Target="../diagrams/colors3.xml"/><Relationship Id="rId3" Type="http://schemas.openxmlformats.org/officeDocument/2006/relationships/image" Target="../media/image16.png"/><Relationship Id="rId7" Type="http://schemas.openxmlformats.org/officeDocument/2006/relationships/diagramColors" Target="../diagrams/colors2.xml"/><Relationship Id="rId12"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Layout" Target="../diagrams/layout3.xml"/><Relationship Id="rId5" Type="http://schemas.openxmlformats.org/officeDocument/2006/relationships/diagramLayout" Target="../diagrams/layout2.xml"/><Relationship Id="rId15" Type="http://schemas.openxmlformats.org/officeDocument/2006/relationships/image" Target="../media/image2.png"/><Relationship Id="rId10" Type="http://schemas.openxmlformats.org/officeDocument/2006/relationships/diagramData" Target="../diagrams/data3.xml"/><Relationship Id="rId4" Type="http://schemas.openxmlformats.org/officeDocument/2006/relationships/diagramData" Target="../diagrams/data2.xml"/><Relationship Id="rId9" Type="http://schemas.openxmlformats.org/officeDocument/2006/relationships/image" Target="../media/image8.png"/><Relationship Id="rId14" Type="http://schemas.microsoft.com/office/2007/relationships/diagramDrawing" Target="../diagrams/drawing3.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9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9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9.jpg"/></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1.png"/></Relationships>
</file>

<file path=ppt/slides/_rels/slide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jpeg"/></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5.jpeg"/></Relationships>
</file>

<file path=ppt/slides/_rels/slide9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hyperlink" Target="http://www.npr.org/2012/01/09/144799538/controversy-swirls-around-harsh-anti-obesity-ads"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DB54D-CDE8-F969-6AFC-B3A75576F40E}"/>
            </a:ext>
          </a:extLst>
        </p:cNvPr>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D43FDEFF-95BA-25B2-1368-E9D6B19811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86"/>
          <a:stretch/>
        </p:blipFill>
        <p:spPr bwMode="auto">
          <a:xfrm>
            <a:off x="358097" y="1132219"/>
            <a:ext cx="2066449" cy="75295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5B94756-9BA8-562F-883C-CA884D5D878C}"/>
              </a:ext>
            </a:extLst>
          </p:cNvPr>
          <p:cNvSpPr txBox="1"/>
          <p:nvPr/>
        </p:nvSpPr>
        <p:spPr>
          <a:xfrm>
            <a:off x="358097" y="2016786"/>
            <a:ext cx="7848308" cy="4103303"/>
          </a:xfrm>
          <a:prstGeom prst="rect">
            <a:avLst/>
          </a:prstGeom>
          <a:noFill/>
        </p:spPr>
        <p:txBody>
          <a:bodyPr wrap="square" rtlCol="0">
            <a:spAutoFit/>
          </a:bodyPr>
          <a:lstStyle/>
          <a:p>
            <a:pPr defTabSz="685800">
              <a:lnSpc>
                <a:spcPct val="107000"/>
              </a:lnSpc>
              <a:spcAft>
                <a:spcPts val="600"/>
              </a:spcAft>
            </a:pPr>
            <a:r>
              <a:rPr lang="en-US" sz="9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This content may be used or adapted for noncommercial, educational purposes only. Please use the following citation:</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George Washington University Cancer Center TAP. (2020). </a:t>
            </a:r>
            <a:r>
              <a:rPr lang="en-US" sz="1350" i="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Communication Training for Comprehensive Cancer Control (CCC) Professionals 102: Making Communication Campaigns Evidence-Based</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[PowerPoint Slides]. GWU Cancer Center TAP. </a:t>
            </a:r>
            <a:r>
              <a:rPr lang="en-US" sz="135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https://cme.smhs.gwu.edu/gw-cancer-center-/content/communication-training-comprehensive-cancer-control-professionals-102-making-communication#group-tabs-node-course-default1</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This content was adapted from the GW Cancer Center the Oncology Patient Navigation Training: The Fundamentals (PI: Pratt-Chapman) developed and maintained by CDC cooperative agreements #NU38DP004972, #5NU58DP006461 and #NU58DP007539. The content added, changed, or adapted by our organization do not necessarily represent the views of the GW Cancer Center or the CDC.</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If you have any questions about the following material or would like permission to use this material, please contact </a:t>
            </a:r>
            <a:r>
              <a:rPr lang="en-US" sz="135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4"/>
              </a:rPr>
              <a:t>cancercontrol@gwu.edu</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endParaRPr lang="en-US" sz="9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91280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075620701"/>
              </p:ext>
            </p:extLst>
          </p:nvPr>
        </p:nvGraphicFramePr>
        <p:xfrm>
          <a:off x="396712" y="1828800"/>
          <a:ext cx="8229600" cy="4477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32700777"/>
              </p:ext>
            </p:extLst>
          </p:nvPr>
        </p:nvGraphicFramePr>
        <p:xfrm>
          <a:off x="152400" y="906439"/>
          <a:ext cx="8839200" cy="82296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1. Background and Justification</a:t>
                      </a:r>
                    </a:p>
                  </a:txBody>
                  <a:tcPr>
                    <a:solidFill>
                      <a:srgbClr val="FFC000"/>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2.</a:t>
                      </a:r>
                      <a:r>
                        <a:rPr lang="en-US" sz="1200" baseline="0" dirty="0">
                          <a:latin typeface="Verdana" panose="020B0604030504040204" pitchFamily="34" charset="0"/>
                          <a:ea typeface="Verdana" panose="020B0604030504040204" pitchFamily="34" charset="0"/>
                          <a:cs typeface="Verdana" panose="020B0604030504040204" pitchFamily="34" charset="0"/>
                        </a:rPr>
                        <a:t> Health, Behavioral and Communication Objectives</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3. Audiences</a:t>
                      </a: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4. Media Plan</a:t>
                      </a:r>
                      <a:r>
                        <a:rPr lang="en-US" sz="1200" baseline="0" dirty="0">
                          <a:latin typeface="Verdana" panose="020B0604030504040204" pitchFamily="34" charset="0"/>
                          <a:ea typeface="Verdana" panose="020B0604030504040204" pitchFamily="34" charset="0"/>
                          <a:cs typeface="Verdana" panose="020B0604030504040204" pitchFamily="34" charset="0"/>
                        </a:rPr>
                        <a:t> Tactics and Timeline</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5. Evaluation</a:t>
                      </a:r>
                    </a:p>
                  </a:txBody>
                  <a:tcPr>
                    <a:solidFill>
                      <a:srgbClr val="0096D6"/>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152400" y="6477000"/>
            <a:ext cx="36576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CDC, 2014.</a:t>
            </a:r>
          </a:p>
        </p:txBody>
      </p:sp>
      <p:sp>
        <p:nvSpPr>
          <p:cNvPr id="11" name="Pentagon 10"/>
          <p:cNvSpPr/>
          <p:nvPr/>
        </p:nvSpPr>
        <p:spPr>
          <a:xfrm>
            <a:off x="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Lucida Bright" panose="02040602050505020304" pitchFamily="18" charset="0"/>
              </a:rPr>
              <a:t>Health Issues and Problems</a:t>
            </a:r>
            <a:endParaRPr lang="en-US" sz="4000" b="1" dirty="0">
              <a:latin typeface="Lucida Bright" panose="02040602050505020304" pitchFamily="18" charset="0"/>
            </a:endParaRPr>
          </a:p>
        </p:txBody>
      </p:sp>
      <p:pic>
        <p:nvPicPr>
          <p:cNvPr id="7"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1448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Autofit/>
          </a:bodyPr>
          <a:lstStyle/>
          <a:p>
            <a:pPr algn="l"/>
            <a:r>
              <a:rPr lang="en-US" sz="3200" b="1" dirty="0">
                <a:solidFill>
                  <a:schemeClr val="bg1"/>
                </a:solidFill>
              </a:rPr>
              <a:t>Best Practices for Media Channels</a:t>
            </a:r>
          </a:p>
        </p:txBody>
      </p:sp>
      <p:graphicFrame>
        <p:nvGraphicFramePr>
          <p:cNvPr id="3" name="Diagram 2"/>
          <p:cNvGraphicFramePr/>
          <p:nvPr/>
        </p:nvGraphicFramePr>
        <p:xfrm>
          <a:off x="434360" y="1143000"/>
          <a:ext cx="8154304"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174580" y="6451684"/>
            <a:ext cx="1120820" cy="253916"/>
          </a:xfrm>
          <a:prstGeom prst="rect">
            <a:avLst/>
          </a:prstGeom>
        </p:spPr>
        <p:txBody>
          <a:bodyPr wrap="none">
            <a:spAutoFit/>
          </a:bodyPr>
          <a:lstStyle/>
          <a:p>
            <a:r>
              <a:rPr lang="en-US" sz="1050" dirty="0">
                <a:solidFill>
                  <a:schemeClr val="bg1">
                    <a:lumMod val="50000"/>
                  </a:schemeClr>
                </a:solidFill>
                <a:ea typeface="Calibri" panose="020F0502020204030204" pitchFamily="34" charset="0"/>
                <a:cs typeface="Times New Roman" panose="02020603050405020304" pitchFamily="18" charset="0"/>
              </a:rPr>
              <a:t>Turner, 2011.</a:t>
            </a:r>
            <a:endParaRPr lang="en-US" sz="1050" dirty="0">
              <a:solidFill>
                <a:schemeClr val="bg1">
                  <a:lumMod val="50000"/>
                </a:schemeClr>
              </a:solidFil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3796628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0" y="-95250"/>
            <a:ext cx="8148018" cy="1143000"/>
          </a:xfrm>
        </p:spPr>
        <p:txBody>
          <a:bodyPr>
            <a:normAutofit/>
          </a:bodyPr>
          <a:lstStyle/>
          <a:p>
            <a:pPr algn="l"/>
            <a:r>
              <a:rPr lang="en-US" sz="3000" b="1" dirty="0">
                <a:solidFill>
                  <a:schemeClr val="bg1"/>
                </a:solidFill>
              </a:rPr>
              <a:t>Adapting an Evidence-Based Intervention</a:t>
            </a:r>
          </a:p>
        </p:txBody>
      </p:sp>
      <p:graphicFrame>
        <p:nvGraphicFramePr>
          <p:cNvPr id="7" name="Diagram 6"/>
          <p:cNvGraphicFramePr/>
          <p:nvPr/>
        </p:nvGraphicFramePr>
        <p:xfrm>
          <a:off x="990600" y="1371600"/>
          <a:ext cx="701040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36219640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38101" y="-6350"/>
            <a:ext cx="8148018" cy="1143000"/>
          </a:xfrm>
        </p:spPr>
        <p:txBody>
          <a:bodyPr>
            <a:normAutofit/>
          </a:bodyPr>
          <a:lstStyle/>
          <a:p>
            <a:pPr algn="l"/>
            <a:r>
              <a:rPr lang="en-US" sz="3000" b="1" dirty="0">
                <a:solidFill>
                  <a:schemeClr val="bg1"/>
                </a:solidFill>
              </a:rPr>
              <a:t>Adapting an Evidence-Based Intervention</a:t>
            </a:r>
          </a:p>
        </p:txBody>
      </p:sp>
      <p:graphicFrame>
        <p:nvGraphicFramePr>
          <p:cNvPr id="2" name="Diagram 1"/>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5132776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Pretesting and Pilot Testing</a:t>
            </a:r>
          </a:p>
        </p:txBody>
      </p:sp>
      <p:graphicFrame>
        <p:nvGraphicFramePr>
          <p:cNvPr id="11" name="Diagram 10"/>
          <p:cNvGraphicFramePr/>
          <p:nvPr/>
        </p:nvGraphicFramePr>
        <p:xfrm>
          <a:off x="914400" y="1219200"/>
          <a:ext cx="7086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1032277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Pretesting and Pilot Testing</a:t>
            </a:r>
          </a:p>
        </p:txBody>
      </p:sp>
      <p:graphicFrame>
        <p:nvGraphicFramePr>
          <p:cNvPr id="2" name="Diagram 1"/>
          <p:cNvGraphicFramePr/>
          <p:nvPr/>
        </p:nvGraphicFramePr>
        <p:xfrm>
          <a:off x="533400" y="1143000"/>
          <a:ext cx="7848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3" name="Rectangle 2"/>
          <p:cNvSpPr/>
          <p:nvPr/>
        </p:nvSpPr>
        <p:spPr>
          <a:xfrm>
            <a:off x="80638" y="6456274"/>
            <a:ext cx="2584362" cy="253916"/>
          </a:xfrm>
          <a:prstGeom prst="rect">
            <a:avLst/>
          </a:prstGeom>
        </p:spPr>
        <p:txBody>
          <a:bodyPr wrap="none">
            <a:spAutoFit/>
          </a:bodyPr>
          <a:lstStyle/>
          <a:p>
            <a:r>
              <a:rPr lang="en-US" sz="1050" dirty="0">
                <a:solidFill>
                  <a:schemeClr val="bg1">
                    <a:lumMod val="65000"/>
                  </a:schemeClr>
                </a:solidFill>
                <a:ea typeface="Calibri" panose="020F0502020204030204" pitchFamily="34" charset="0"/>
                <a:cs typeface="Calibri" panose="020F0502020204030204" pitchFamily="34" charset="0"/>
              </a:rPr>
              <a:t>Watkins, 2015; </a:t>
            </a:r>
            <a:r>
              <a:rPr lang="en-US" sz="1050" dirty="0" err="1">
                <a:solidFill>
                  <a:schemeClr val="bg1">
                    <a:lumMod val="65000"/>
                  </a:schemeClr>
                </a:solidFill>
              </a:rPr>
              <a:t>Jeudin</a:t>
            </a:r>
            <a:r>
              <a:rPr lang="en-US" sz="1050" dirty="0">
                <a:solidFill>
                  <a:schemeClr val="bg1">
                    <a:lumMod val="65000"/>
                  </a:schemeClr>
                </a:solidFill>
              </a:rPr>
              <a:t> et al., 2013.</a:t>
            </a:r>
          </a:p>
        </p:txBody>
      </p:sp>
    </p:spTree>
    <p:extLst>
      <p:ext uri="{BB962C8B-B14F-4D97-AF65-F5344CB8AC3E}">
        <p14:creationId xmlns:p14="http://schemas.microsoft.com/office/powerpoint/2010/main" val="40913336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Autofit/>
          </a:bodyPr>
          <a:lstStyle/>
          <a:p>
            <a:pPr algn="l"/>
            <a:r>
              <a:rPr lang="en-US" sz="3600" b="1" dirty="0">
                <a:solidFill>
                  <a:schemeClr val="bg1"/>
                </a:solidFill>
              </a:rPr>
              <a:t>Pre and Pilot Testing Methods</a:t>
            </a:r>
          </a:p>
        </p:txBody>
      </p:sp>
      <p:graphicFrame>
        <p:nvGraphicFramePr>
          <p:cNvPr id="3" name="Diagram 2"/>
          <p:cNvGraphicFramePr/>
          <p:nvPr/>
        </p:nvGraphicFramePr>
        <p:xfrm>
          <a:off x="914400" y="1219200"/>
          <a:ext cx="7086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30239359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Case Study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818" y="1172807"/>
            <a:ext cx="6243637" cy="50958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36732600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rPr>
              <a:t>Case Study </a:t>
            </a:r>
          </a:p>
        </p:txBody>
      </p:sp>
      <p:sp>
        <p:nvSpPr>
          <p:cNvPr id="3" name="TextBox 2"/>
          <p:cNvSpPr txBox="1"/>
          <p:nvPr/>
        </p:nvSpPr>
        <p:spPr>
          <a:xfrm>
            <a:off x="284480" y="1981200"/>
            <a:ext cx="5715000" cy="400110"/>
          </a:xfrm>
          <a:prstGeom prst="rect">
            <a:avLst/>
          </a:prstGeom>
          <a:noFill/>
        </p:spPr>
        <p:txBody>
          <a:bodyPr wrap="square" rtlCol="0">
            <a:spAutoFit/>
          </a:bodyPr>
          <a:lstStyle/>
          <a:p>
            <a:r>
              <a:rPr lang="en-US" sz="2000" b="1" dirty="0">
                <a:solidFill>
                  <a:srgbClr val="002060"/>
                </a:solidFill>
              </a:rPr>
              <a:t>Audience segmentation:</a:t>
            </a:r>
          </a:p>
        </p:txBody>
      </p:sp>
      <p:graphicFrame>
        <p:nvGraphicFramePr>
          <p:cNvPr id="7" name="Diagram 6"/>
          <p:cNvGraphicFramePr/>
          <p:nvPr/>
        </p:nvGraphicFramePr>
        <p:xfrm>
          <a:off x="1393536" y="2362200"/>
          <a:ext cx="67056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289560" y="1143000"/>
            <a:ext cx="8305800" cy="707886"/>
          </a:xfrm>
          <a:prstGeom prst="rect">
            <a:avLst/>
          </a:prstGeom>
          <a:noFill/>
        </p:spPr>
        <p:txBody>
          <a:bodyPr wrap="square" rtlCol="0">
            <a:spAutoFit/>
          </a:bodyPr>
          <a:lstStyle/>
          <a:p>
            <a:r>
              <a:rPr lang="en-US" sz="2000" b="1" dirty="0">
                <a:solidFill>
                  <a:srgbClr val="002060"/>
                </a:solidFill>
              </a:rPr>
              <a:t>Behavioral objective: </a:t>
            </a:r>
            <a:r>
              <a:rPr lang="en-US" sz="2000" dirty="0">
                <a:solidFill>
                  <a:srgbClr val="002060"/>
                </a:solidFill>
              </a:rPr>
              <a:t>increase colorectal cancer screening rates among Alaskans from 57% in 2012 to 80% by 2020</a:t>
            </a:r>
            <a:endParaRPr lang="en-US" sz="2000" b="1" u="sng" dirty="0">
              <a:solidFill>
                <a:srgbClr val="002060"/>
              </a:solidFill>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4" name="TextBox 3"/>
          <p:cNvSpPr txBox="1"/>
          <p:nvPr/>
        </p:nvSpPr>
        <p:spPr>
          <a:xfrm>
            <a:off x="94260" y="6043136"/>
            <a:ext cx="5087340" cy="738664"/>
          </a:xfrm>
          <a:prstGeom prst="rect">
            <a:avLst/>
          </a:prstGeom>
          <a:noFill/>
        </p:spPr>
        <p:txBody>
          <a:bodyPr wrap="square" rtlCol="0">
            <a:spAutoFit/>
          </a:bodyPr>
          <a:lstStyle/>
          <a:p>
            <a:r>
              <a:rPr lang="en-US" sz="1050" dirty="0">
                <a:solidFill>
                  <a:schemeClr val="bg1">
                    <a:lumMod val="50000"/>
                  </a:schemeClr>
                </a:solidFill>
              </a:rPr>
              <a:t>Colorectal Cancer Facts and Figures, 2014; Kelly JJ, </a:t>
            </a:r>
            <a:r>
              <a:rPr lang="en-US" sz="1050" dirty="0" err="1">
                <a:solidFill>
                  <a:schemeClr val="bg1">
                    <a:lumMod val="50000"/>
                  </a:schemeClr>
                </a:solidFill>
              </a:rPr>
              <a:t>Schade</a:t>
            </a:r>
            <a:r>
              <a:rPr lang="en-US" sz="1050" dirty="0">
                <a:solidFill>
                  <a:schemeClr val="bg1">
                    <a:lumMod val="50000"/>
                  </a:schemeClr>
                </a:solidFill>
              </a:rPr>
              <a:t> TL, Starkey BM, White S, </a:t>
            </a:r>
            <a:r>
              <a:rPr lang="en-US" sz="1050" dirty="0" err="1">
                <a:solidFill>
                  <a:schemeClr val="bg1">
                    <a:lumMod val="50000"/>
                  </a:schemeClr>
                </a:solidFill>
              </a:rPr>
              <a:t>Ashokkumar</a:t>
            </a:r>
            <a:r>
              <a:rPr lang="en-US" sz="1050" dirty="0">
                <a:solidFill>
                  <a:schemeClr val="bg1">
                    <a:lumMod val="50000"/>
                  </a:schemeClr>
                </a:solidFill>
              </a:rPr>
              <a:t> R, &amp; Lanier AP, 2014; Colorectal Cancer Screening, 2008; Colorectal Cancer Control Program, 2016; Redwood D, Provost E, </a:t>
            </a:r>
            <a:r>
              <a:rPr lang="en-US" sz="1050" dirty="0" err="1">
                <a:solidFill>
                  <a:schemeClr val="bg1">
                    <a:lumMod val="50000"/>
                  </a:schemeClr>
                </a:solidFill>
              </a:rPr>
              <a:t>Asay</a:t>
            </a:r>
            <a:r>
              <a:rPr lang="en-US" sz="1050" dirty="0">
                <a:solidFill>
                  <a:schemeClr val="bg1">
                    <a:lumMod val="50000"/>
                  </a:schemeClr>
                </a:solidFill>
              </a:rPr>
              <a:t> E, Ferguson J, &amp; Muller J., 2013.</a:t>
            </a:r>
          </a:p>
        </p:txBody>
      </p:sp>
    </p:spTree>
    <p:extLst>
      <p:ext uri="{BB962C8B-B14F-4D97-AF65-F5344CB8AC3E}">
        <p14:creationId xmlns:p14="http://schemas.microsoft.com/office/powerpoint/2010/main" val="15589229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rPr>
              <a:t>Case Study </a:t>
            </a:r>
          </a:p>
        </p:txBody>
      </p:sp>
      <p:graphicFrame>
        <p:nvGraphicFramePr>
          <p:cNvPr id="9" name="Diagram 8"/>
          <p:cNvGraphicFramePr/>
          <p:nvPr/>
        </p:nvGraphicFramePr>
        <p:xfrm>
          <a:off x="460884" y="1752600"/>
          <a:ext cx="80772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01435" y="1219200"/>
            <a:ext cx="8305800" cy="400110"/>
          </a:xfrm>
          <a:prstGeom prst="rect">
            <a:avLst/>
          </a:prstGeom>
          <a:noFill/>
        </p:spPr>
        <p:txBody>
          <a:bodyPr wrap="square" rtlCol="0">
            <a:spAutoFit/>
          </a:bodyPr>
          <a:lstStyle/>
          <a:p>
            <a:r>
              <a:rPr lang="en-US" sz="2000" b="1" dirty="0">
                <a:solidFill>
                  <a:srgbClr val="002060"/>
                </a:solidFill>
              </a:rPr>
              <a:t>Key Messages:</a:t>
            </a:r>
            <a:endParaRPr lang="en-US" sz="2000" b="1" u="sng" dirty="0">
              <a:solidFill>
                <a:srgbClr val="002060"/>
              </a:solidFill>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24583989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rPr>
              <a:t>Case Study </a:t>
            </a:r>
          </a:p>
        </p:txBody>
      </p:sp>
      <p:graphicFrame>
        <p:nvGraphicFramePr>
          <p:cNvPr id="9" name="Diagram 8"/>
          <p:cNvGraphicFramePr/>
          <p:nvPr/>
        </p:nvGraphicFramePr>
        <p:xfrm>
          <a:off x="460884" y="1752600"/>
          <a:ext cx="80772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01435" y="1219200"/>
            <a:ext cx="8305800" cy="400110"/>
          </a:xfrm>
          <a:prstGeom prst="rect">
            <a:avLst/>
          </a:prstGeom>
          <a:noFill/>
        </p:spPr>
        <p:txBody>
          <a:bodyPr wrap="square" rtlCol="0">
            <a:spAutoFit/>
          </a:bodyPr>
          <a:lstStyle/>
          <a:p>
            <a:r>
              <a:rPr lang="en-US" sz="2000" b="1" dirty="0">
                <a:solidFill>
                  <a:srgbClr val="002060"/>
                </a:solidFill>
              </a:rPr>
              <a:t>Key Messages:</a:t>
            </a:r>
            <a:endParaRPr lang="en-US" sz="2000" b="1" u="sng" dirty="0">
              <a:solidFill>
                <a:srgbClr val="002060"/>
              </a:solidFill>
            </a:endParaRPr>
          </a:p>
        </p:txBody>
      </p:sp>
      <p:sp>
        <p:nvSpPr>
          <p:cNvPr id="3" name="Rounded Rectangle 2"/>
          <p:cNvSpPr/>
          <p:nvPr/>
        </p:nvSpPr>
        <p:spPr>
          <a:xfrm>
            <a:off x="7010400" y="1270506"/>
            <a:ext cx="1981200" cy="2419290"/>
          </a:xfrm>
          <a:prstGeom prst="roundRect">
            <a:avLst/>
          </a:prstGeom>
          <a:solidFill>
            <a:srgbClr val="00206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Colorectal cancer can be prevented.</a:t>
            </a:r>
          </a:p>
          <a:p>
            <a:pPr algn="ctr"/>
            <a:r>
              <a:rPr lang="en-US" sz="1600" dirty="0"/>
              <a:t>Alaska Natives should be screened to find  small growths early. </a:t>
            </a:r>
          </a:p>
        </p:txBody>
      </p:sp>
      <p:sp>
        <p:nvSpPr>
          <p:cNvPr id="8" name="Rounded Rectangle 7"/>
          <p:cNvSpPr/>
          <p:nvPr/>
        </p:nvSpPr>
        <p:spPr>
          <a:xfrm>
            <a:off x="7010400" y="3875161"/>
            <a:ext cx="1981200" cy="2419290"/>
          </a:xfrm>
          <a:prstGeom prst="roundRect">
            <a:avLst/>
          </a:prstGeom>
          <a:solidFill>
            <a:srgbClr val="00206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Screening can save your life. Get screened if you have a family member who has had colorectal cancer.</a:t>
            </a:r>
          </a:p>
        </p:txBody>
      </p:sp>
      <p:graphicFrame>
        <p:nvGraphicFramePr>
          <p:cNvPr id="11" name="Diagram 10"/>
          <p:cNvGraphicFramePr/>
          <p:nvPr/>
        </p:nvGraphicFramePr>
        <p:xfrm>
          <a:off x="2549335" y="685800"/>
          <a:ext cx="3810000" cy="20895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95195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6501923"/>
            <a:ext cx="3686665"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CDC, 2014.</a:t>
            </a:r>
          </a:p>
        </p:txBody>
      </p:sp>
      <p:graphicFrame>
        <p:nvGraphicFramePr>
          <p:cNvPr id="9" name="Table 8"/>
          <p:cNvGraphicFramePr>
            <a:graphicFrameLocks noGrp="1"/>
          </p:cNvGraphicFramePr>
          <p:nvPr>
            <p:extLst>
              <p:ext uri="{D42A27DB-BD31-4B8C-83A1-F6EECF244321}">
                <p14:modId xmlns:p14="http://schemas.microsoft.com/office/powerpoint/2010/main" val="218801928"/>
              </p:ext>
            </p:extLst>
          </p:nvPr>
        </p:nvGraphicFramePr>
        <p:xfrm>
          <a:off x="152400" y="990600"/>
          <a:ext cx="8839200" cy="82296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1. Background and Justification</a:t>
                      </a:r>
                    </a:p>
                  </a:txBody>
                  <a:tcPr>
                    <a:solidFill>
                      <a:srgbClr val="FFC000"/>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2.</a:t>
                      </a:r>
                      <a:r>
                        <a:rPr lang="en-US" sz="1200" baseline="0" dirty="0">
                          <a:latin typeface="Verdana" panose="020B0604030504040204" pitchFamily="34" charset="0"/>
                          <a:ea typeface="Verdana" panose="020B0604030504040204" pitchFamily="34" charset="0"/>
                          <a:cs typeface="Verdana" panose="020B0604030504040204" pitchFamily="34" charset="0"/>
                        </a:rPr>
                        <a:t> Health, Behavioral and Communication Objectives</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3. Audiences</a:t>
                      </a: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4. Media Plan</a:t>
                      </a:r>
                      <a:r>
                        <a:rPr lang="en-US" sz="1200" baseline="0" dirty="0">
                          <a:latin typeface="Verdana" panose="020B0604030504040204" pitchFamily="34" charset="0"/>
                          <a:ea typeface="Verdana" panose="020B0604030504040204" pitchFamily="34" charset="0"/>
                          <a:cs typeface="Verdana" panose="020B0604030504040204" pitchFamily="34" charset="0"/>
                        </a:rPr>
                        <a:t> Tactics and Timeline</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5. Evaluation</a:t>
                      </a:r>
                    </a:p>
                  </a:txBody>
                  <a:tcPr>
                    <a:solidFill>
                      <a:srgbClr val="0096D6"/>
                    </a:solidFill>
                  </a:tcPr>
                </a:tc>
                <a:extLst>
                  <a:ext uri="{0D108BD9-81ED-4DB2-BD59-A6C34878D82A}">
                    <a16:rowId xmlns:a16="http://schemas.microsoft.com/office/drawing/2014/main" val="10000"/>
                  </a:ext>
                </a:extLst>
              </a:tr>
            </a:tbl>
          </a:graphicData>
        </a:graphic>
      </p:graphicFrame>
      <p:sp>
        <p:nvSpPr>
          <p:cNvPr id="10" name="Pentagon 9"/>
          <p:cNvSpPr/>
          <p:nvPr/>
        </p:nvSpPr>
        <p:spPr>
          <a:xfrm>
            <a:off x="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Lucida Bright" panose="02040602050505020304" pitchFamily="18" charset="0"/>
              </a:rPr>
              <a:t>Health Issues and Problems</a:t>
            </a:r>
            <a:endParaRPr lang="en-US" sz="4000" b="1" dirty="0">
              <a:latin typeface="Lucida Bright" panose="02040602050505020304" pitchFamily="18" charset="0"/>
            </a:endParaRPr>
          </a:p>
        </p:txBody>
      </p:sp>
      <p:sp>
        <p:nvSpPr>
          <p:cNvPr id="18" name="TextBox 17"/>
          <p:cNvSpPr txBox="1"/>
          <p:nvPr/>
        </p:nvSpPr>
        <p:spPr>
          <a:xfrm>
            <a:off x="7071478" y="2076271"/>
            <a:ext cx="1371600" cy="1200329"/>
          </a:xfrm>
          <a:prstGeom prst="rect">
            <a:avLst/>
          </a:prstGeom>
          <a:noFill/>
        </p:spPr>
        <p:txBody>
          <a:bodyPr wrap="square" rtlCol="0">
            <a:spAutoFit/>
          </a:bodyPr>
          <a:lstStyle/>
          <a:p>
            <a:pPr algn="ctr"/>
            <a:r>
              <a:rPr lang="en-US" b="1" dirty="0">
                <a:solidFill>
                  <a:schemeClr val="bg1"/>
                </a:solidFill>
              </a:rPr>
              <a:t>See Media Plan Template page 4</a:t>
            </a:r>
          </a:p>
        </p:txBody>
      </p:sp>
      <p:graphicFrame>
        <p:nvGraphicFramePr>
          <p:cNvPr id="2" name="Diagram 1"/>
          <p:cNvGraphicFramePr/>
          <p:nvPr>
            <p:extLst>
              <p:ext uri="{D42A27DB-BD31-4B8C-83A1-F6EECF244321}">
                <p14:modId xmlns:p14="http://schemas.microsoft.com/office/powerpoint/2010/main" val="4168789532"/>
              </p:ext>
            </p:extLst>
          </p:nvPr>
        </p:nvGraphicFramePr>
        <p:xfrm>
          <a:off x="1524000" y="1955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3001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rPr>
              <a:t>Case Study </a:t>
            </a:r>
          </a:p>
        </p:txBody>
      </p:sp>
      <p:pic>
        <p:nvPicPr>
          <p:cNvPr id="7" name="Picture 2" descr="V:\MEDIA - WEB - GRAPHICS - MASTER\GRAPHIC DESIGN\02_CRCCP\Web artwork\websiteNewHomeP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592" y="956128"/>
            <a:ext cx="9012238" cy="50768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9" name="TextBox 8"/>
          <p:cNvSpPr txBox="1"/>
          <p:nvPr/>
        </p:nvSpPr>
        <p:spPr>
          <a:xfrm>
            <a:off x="146792" y="6476999"/>
            <a:ext cx="2139208" cy="253916"/>
          </a:xfrm>
          <a:prstGeom prst="rect">
            <a:avLst/>
          </a:prstGeom>
          <a:noFill/>
        </p:spPr>
        <p:txBody>
          <a:bodyPr wrap="square" rtlCol="0">
            <a:spAutoFit/>
          </a:bodyPr>
          <a:lstStyle/>
          <a:p>
            <a:r>
              <a:rPr lang="en-US" sz="1050" dirty="0">
                <a:solidFill>
                  <a:schemeClr val="bg1">
                    <a:lumMod val="50000"/>
                  </a:schemeClr>
                </a:solidFill>
              </a:rPr>
              <a:t>Alaska Colon Health, 2014.</a:t>
            </a:r>
          </a:p>
        </p:txBody>
      </p:sp>
    </p:spTree>
    <p:extLst>
      <p:ext uri="{BB962C8B-B14F-4D97-AF65-F5344CB8AC3E}">
        <p14:creationId xmlns:p14="http://schemas.microsoft.com/office/powerpoint/2010/main" val="3398985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rPr>
              <a:t>Case Study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30" y="1066799"/>
            <a:ext cx="2203741" cy="4987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066800"/>
            <a:ext cx="2197002" cy="4987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551" t="2521" r="5762" b="2369"/>
          <a:stretch/>
        </p:blipFill>
        <p:spPr bwMode="auto">
          <a:xfrm>
            <a:off x="3429000" y="1066800"/>
            <a:ext cx="2362572" cy="5641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9" name="TextBox 8"/>
          <p:cNvSpPr txBox="1"/>
          <p:nvPr/>
        </p:nvSpPr>
        <p:spPr>
          <a:xfrm>
            <a:off x="76200" y="6324600"/>
            <a:ext cx="2901208" cy="415498"/>
          </a:xfrm>
          <a:prstGeom prst="rect">
            <a:avLst/>
          </a:prstGeom>
          <a:noFill/>
        </p:spPr>
        <p:txBody>
          <a:bodyPr wrap="square" rtlCol="0">
            <a:spAutoFit/>
          </a:bodyPr>
          <a:lstStyle/>
          <a:p>
            <a:r>
              <a:rPr lang="en-US" sz="1050" dirty="0">
                <a:solidFill>
                  <a:schemeClr val="bg1">
                    <a:lumMod val="50000"/>
                  </a:schemeClr>
                </a:solidFill>
              </a:rPr>
              <a:t>Alaska Colon Health, 2014; Oregon Health Authority, </a:t>
            </a:r>
            <a:r>
              <a:rPr lang="en-US" sz="1050" dirty="0" err="1">
                <a:solidFill>
                  <a:schemeClr val="bg1">
                    <a:lumMod val="50000"/>
                  </a:schemeClr>
                </a:solidFill>
              </a:rPr>
              <a:t>n.d.</a:t>
            </a:r>
            <a:endParaRPr lang="en-US" sz="1050" dirty="0">
              <a:solidFill>
                <a:schemeClr val="bg1">
                  <a:lumMod val="50000"/>
                </a:schemeClr>
              </a:solidFill>
            </a:endParaRPr>
          </a:p>
        </p:txBody>
      </p:sp>
    </p:spTree>
    <p:extLst>
      <p:ext uri="{BB962C8B-B14F-4D97-AF65-F5344CB8AC3E}">
        <p14:creationId xmlns:p14="http://schemas.microsoft.com/office/powerpoint/2010/main" val="34846448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rPr>
              <a:t>Case Study </a:t>
            </a:r>
          </a:p>
        </p:txBody>
      </p:sp>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9053"/>
          <a:stretch/>
        </p:blipFill>
        <p:spPr bwMode="auto">
          <a:xfrm>
            <a:off x="228600" y="956128"/>
            <a:ext cx="6400800" cy="5067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a:xfrm>
            <a:off x="4800600" y="1066800"/>
            <a:ext cx="4177144" cy="1905000"/>
          </a:xfrm>
          <a:prstGeom prst="wedgeRoundRectCallout">
            <a:avLst>
              <a:gd name="adj1" fmla="val -59425"/>
              <a:gd name="adj2" fmla="val 47642"/>
              <a:gd name="adj3" fmla="val 16667"/>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 got screened because I have family history of colorectal cancer in my family. In my immediate family and my extended family… I chose to get screened because I know that screening can definitely save a life…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8" name="TextBox 7"/>
          <p:cNvSpPr txBox="1"/>
          <p:nvPr/>
        </p:nvSpPr>
        <p:spPr>
          <a:xfrm>
            <a:off x="146792" y="6476999"/>
            <a:ext cx="2139208" cy="253916"/>
          </a:xfrm>
          <a:prstGeom prst="rect">
            <a:avLst/>
          </a:prstGeom>
          <a:noFill/>
        </p:spPr>
        <p:txBody>
          <a:bodyPr wrap="square" rtlCol="0">
            <a:spAutoFit/>
          </a:bodyPr>
          <a:lstStyle/>
          <a:p>
            <a:r>
              <a:rPr lang="en-US" sz="1050" dirty="0">
                <a:solidFill>
                  <a:schemeClr val="bg1">
                    <a:lumMod val="50000"/>
                  </a:schemeClr>
                </a:solidFill>
              </a:rPr>
              <a:t>Alaska Colon Health, 2014.</a:t>
            </a:r>
          </a:p>
        </p:txBody>
      </p:sp>
    </p:spTree>
    <p:extLst>
      <p:ext uri="{BB962C8B-B14F-4D97-AF65-F5344CB8AC3E}">
        <p14:creationId xmlns:p14="http://schemas.microsoft.com/office/powerpoint/2010/main" val="5119424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rPr>
              <a:t>Case Study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66" y="1403268"/>
            <a:ext cx="2210257" cy="458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233266" y="990600"/>
            <a:ext cx="1066800" cy="381000"/>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Website</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140" y="1369290"/>
            <a:ext cx="1219200" cy="2781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335643"/>
            <a:ext cx="1225983" cy="2811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2951140" y="954643"/>
            <a:ext cx="2057401" cy="381000"/>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4”x9” pamphlets</a:t>
            </a: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140" y="4241653"/>
            <a:ext cx="657225" cy="2562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9762" y="4824905"/>
            <a:ext cx="990600" cy="1962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364" y="4885021"/>
            <a:ext cx="1066800" cy="1057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5733" y="6051605"/>
            <a:ext cx="790575" cy="733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ounded Rectangle 16"/>
          <p:cNvSpPr/>
          <p:nvPr/>
        </p:nvSpPr>
        <p:spPr>
          <a:xfrm>
            <a:off x="3719314" y="4343400"/>
            <a:ext cx="2057401" cy="381000"/>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Web ads</a:t>
            </a:r>
          </a:p>
        </p:txBody>
      </p:sp>
      <p:pic>
        <p:nvPicPr>
          <p:cNvPr id="30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399" y="5124942"/>
            <a:ext cx="2317859" cy="1660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8400" y="1274287"/>
            <a:ext cx="2571750" cy="3371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ounded Rectangle 19"/>
          <p:cNvSpPr/>
          <p:nvPr/>
        </p:nvSpPr>
        <p:spPr>
          <a:xfrm>
            <a:off x="6223660" y="944912"/>
            <a:ext cx="2057401" cy="381000"/>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8.5”x11” poster</a:t>
            </a:r>
          </a:p>
        </p:txBody>
      </p:sp>
      <p:sp>
        <p:nvSpPr>
          <p:cNvPr id="21" name="Rounded Rectangle 20"/>
          <p:cNvSpPr/>
          <p:nvPr/>
        </p:nvSpPr>
        <p:spPr>
          <a:xfrm>
            <a:off x="6248400" y="4716399"/>
            <a:ext cx="2057401" cy="381000"/>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5”x7” postcard</a:t>
            </a:r>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22" name="TextBox 21"/>
          <p:cNvSpPr txBox="1"/>
          <p:nvPr/>
        </p:nvSpPr>
        <p:spPr>
          <a:xfrm>
            <a:off x="146792" y="6476999"/>
            <a:ext cx="2139208" cy="253916"/>
          </a:xfrm>
          <a:prstGeom prst="rect">
            <a:avLst/>
          </a:prstGeom>
          <a:noFill/>
        </p:spPr>
        <p:txBody>
          <a:bodyPr wrap="square" rtlCol="0">
            <a:spAutoFit/>
          </a:bodyPr>
          <a:lstStyle/>
          <a:p>
            <a:r>
              <a:rPr lang="en-US" sz="1050" dirty="0">
                <a:solidFill>
                  <a:schemeClr val="bg1">
                    <a:lumMod val="50000"/>
                  </a:schemeClr>
                </a:solidFill>
              </a:rPr>
              <a:t>Alaska Colon Health, 2014.</a:t>
            </a:r>
          </a:p>
        </p:txBody>
      </p:sp>
    </p:spTree>
    <p:extLst>
      <p:ext uri="{BB962C8B-B14F-4D97-AF65-F5344CB8AC3E}">
        <p14:creationId xmlns:p14="http://schemas.microsoft.com/office/powerpoint/2010/main" val="4764334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rPr>
              <a:t>Case Study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728788"/>
            <a:ext cx="60579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8" name="TextBox 7"/>
          <p:cNvSpPr txBox="1"/>
          <p:nvPr/>
        </p:nvSpPr>
        <p:spPr>
          <a:xfrm>
            <a:off x="146792" y="6476999"/>
            <a:ext cx="2139208" cy="253916"/>
          </a:xfrm>
          <a:prstGeom prst="rect">
            <a:avLst/>
          </a:prstGeom>
          <a:noFill/>
        </p:spPr>
        <p:txBody>
          <a:bodyPr wrap="square" rtlCol="0">
            <a:spAutoFit/>
          </a:bodyPr>
          <a:lstStyle/>
          <a:p>
            <a:r>
              <a:rPr lang="en-US" sz="1050" dirty="0">
                <a:solidFill>
                  <a:schemeClr val="bg1">
                    <a:lumMod val="50000"/>
                  </a:schemeClr>
                </a:solidFill>
              </a:rPr>
              <a:t>Alaska Colon Health, 2014.</a:t>
            </a:r>
          </a:p>
        </p:txBody>
      </p:sp>
    </p:spTree>
    <p:extLst>
      <p:ext uri="{BB962C8B-B14F-4D97-AF65-F5344CB8AC3E}">
        <p14:creationId xmlns:p14="http://schemas.microsoft.com/office/powerpoint/2010/main" val="10228668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rPr>
              <a:t>Resources</a:t>
            </a:r>
          </a:p>
        </p:txBody>
      </p:sp>
      <p:pic>
        <p:nvPicPr>
          <p:cNvPr id="1026" name="Picture 2" descr="close up of woman hand holding open book royalty-free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97" y="1981200"/>
            <a:ext cx="3164767" cy="35052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80999" y="1073150"/>
            <a:ext cx="5540397" cy="51321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400" dirty="0">
                <a:solidFill>
                  <a:srgbClr val="004065"/>
                </a:solidFill>
              </a:rPr>
              <a:t>Centers for Disease Control and Prevention (CDC) Division of Community Health’s </a:t>
            </a:r>
            <a:r>
              <a:rPr lang="en-US" sz="2400" i="1" dirty="0">
                <a:solidFill>
                  <a:srgbClr val="004065"/>
                </a:solidFill>
              </a:rPr>
              <a:t>Making Healthy Living Easier Community Health Media Center</a:t>
            </a:r>
          </a:p>
          <a:p>
            <a:pPr marL="0" lvl="0" indent="0">
              <a:buNone/>
            </a:pPr>
            <a:endParaRPr lang="en-US" sz="2400" dirty="0">
              <a:solidFill>
                <a:srgbClr val="004065"/>
              </a:solidFill>
            </a:endParaRPr>
          </a:p>
          <a:p>
            <a:pPr marL="0" lvl="0" indent="0">
              <a:buNone/>
            </a:pPr>
            <a:r>
              <a:rPr lang="en-US" sz="2400" dirty="0">
                <a:solidFill>
                  <a:srgbClr val="004065"/>
                </a:solidFill>
              </a:rPr>
              <a:t>CDC’s </a:t>
            </a:r>
            <a:r>
              <a:rPr lang="en-US" sz="2400" i="1" dirty="0">
                <a:solidFill>
                  <a:srgbClr val="004065"/>
                </a:solidFill>
              </a:rPr>
              <a:t>Everyday Words for Public Health Communication </a:t>
            </a:r>
          </a:p>
          <a:p>
            <a:pPr marL="0" lvl="0" indent="0">
              <a:buNone/>
            </a:pPr>
            <a:endParaRPr lang="en-US" sz="2400" dirty="0">
              <a:solidFill>
                <a:srgbClr val="004065"/>
              </a:solidFill>
            </a:endParaRPr>
          </a:p>
          <a:p>
            <a:pPr marL="0" lvl="0" indent="0">
              <a:buNone/>
            </a:pPr>
            <a:r>
              <a:rPr lang="en-US" sz="2400" dirty="0">
                <a:solidFill>
                  <a:srgbClr val="004065"/>
                </a:solidFill>
              </a:rPr>
              <a:t>CDC’s </a:t>
            </a:r>
            <a:r>
              <a:rPr lang="en-US" sz="2400" i="1" dirty="0">
                <a:solidFill>
                  <a:srgbClr val="004065"/>
                </a:solidFill>
              </a:rPr>
              <a:t>Executive Summary of Findings: Testing Core Community Health Messages with the Public</a:t>
            </a:r>
          </a:p>
          <a:p>
            <a:pPr marL="0" lvl="0" indent="0">
              <a:buNone/>
            </a:pPr>
            <a:endParaRPr lang="en-US" sz="2400" dirty="0">
              <a:solidFill>
                <a:srgbClr val="004065"/>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26309692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rPr>
              <a:t>Conclusion</a:t>
            </a:r>
          </a:p>
        </p:txBody>
      </p:sp>
      <p:sp>
        <p:nvSpPr>
          <p:cNvPr id="12" name="Content Placeholder 2"/>
          <p:cNvSpPr txBox="1">
            <a:spLocks/>
          </p:cNvSpPr>
          <p:nvPr/>
        </p:nvSpPr>
        <p:spPr>
          <a:xfrm>
            <a:off x="457200" y="1447800"/>
            <a:ext cx="82296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0"/>
              </a:spcBef>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strategies to identify audience characteristics and habit</a:t>
            </a:r>
          </a:p>
          <a:p>
            <a:pPr marL="0" lvl="0" indent="0">
              <a:spcBef>
                <a:spcPts val="0"/>
              </a:spcBef>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Create key messages and take-home messages</a:t>
            </a:r>
          </a:p>
          <a:p>
            <a:pPr marL="0" lvl="0" indent="0">
              <a:spcBef>
                <a:spcPts val="0"/>
              </a:spcBef>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best-practices for specific communication channels to reach intended audience</a:t>
            </a:r>
          </a:p>
          <a:p>
            <a:pPr marL="0" lvl="0" indent="0">
              <a:spcBef>
                <a:spcPts val="0"/>
              </a:spcBef>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ways to adapt an evidence-based intervention to intended audience</a:t>
            </a:r>
          </a:p>
          <a:p>
            <a:pPr marL="0" indent="0">
              <a:spcBef>
                <a:spcPts val="0"/>
              </a:spcBef>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methods to pretest campaign messaging and materials</a:t>
            </a:r>
          </a:p>
          <a:p>
            <a:pPr marL="0" lvl="0" indent="0">
              <a:buNone/>
            </a:pPr>
            <a:endParaRPr lang="en-US" sz="2400" dirty="0">
              <a:solidFill>
                <a:srgbClr val="004065"/>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18798127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31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0" y="2156156"/>
            <a:ext cx="8915400" cy="1730043"/>
          </a:xfrm>
        </p:spPr>
        <p:txBody>
          <a:bodyPr>
            <a:noAutofit/>
          </a:bodyPr>
          <a:lstStyle/>
          <a:p>
            <a:pPr marL="0" indent="0">
              <a:buNone/>
            </a:pPr>
            <a:r>
              <a:rPr lang="en-US" dirty="0">
                <a:solidFill>
                  <a:srgbClr val="004065"/>
                </a:solidFill>
              </a:rPr>
              <a:t>This concludes the lesson. </a:t>
            </a:r>
          </a:p>
          <a:p>
            <a:pPr marL="0" indent="0">
              <a:buNone/>
            </a:pPr>
            <a:r>
              <a:rPr lang="en-US" dirty="0">
                <a:solidFill>
                  <a:srgbClr val="004065"/>
                </a:solidFill>
              </a:rPr>
              <a:t>Please exit and return to the learning management system.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7704103" y="4110682"/>
            <a:ext cx="1005573" cy="1755290"/>
          </a:xfrm>
          <a:prstGeom prst="rect">
            <a:avLst/>
          </a:prstGeom>
        </p:spPr>
      </p:pic>
      <p:sp>
        <p:nvSpPr>
          <p:cNvPr id="8" name="TextBox 7"/>
          <p:cNvSpPr txBox="1"/>
          <p:nvPr/>
        </p:nvSpPr>
        <p:spPr>
          <a:xfrm>
            <a:off x="7667121" y="3649017"/>
            <a:ext cx="1029855" cy="461665"/>
          </a:xfrm>
          <a:prstGeom prst="rect">
            <a:avLst/>
          </a:prstGeom>
          <a:noFill/>
        </p:spPr>
        <p:txBody>
          <a:bodyPr wrap="square" rtlCol="0">
            <a:spAutoFit/>
          </a:bodyPr>
          <a:lstStyle/>
          <a:p>
            <a:r>
              <a:rPr lang="en-US" sz="2400" b="1" dirty="0">
                <a:solidFill>
                  <a:srgbClr val="0096D6"/>
                </a:solidFill>
              </a:rPr>
              <a:t>EXIT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19541654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8" y="990600"/>
            <a:ext cx="8991600" cy="1470025"/>
          </a:xfrm>
        </p:spPr>
        <p:txBody>
          <a:bodyPr/>
          <a:lstStyle/>
          <a:p>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Making </a:t>
            </a:r>
            <a:r>
              <a:rPr lang="en-US" b="1" dirty="0">
                <a:solidFill>
                  <a:srgbClr val="004065"/>
                </a:solidFill>
                <a:latin typeface="Lucida Bright" panose="02040602050505020304" pitchFamily="18" charset="0"/>
                <a:ea typeface="Verdana" panose="020B0604030504040204" pitchFamily="34" charset="0"/>
                <a:cs typeface="Verdana" panose="020B0604030504040204" pitchFamily="34" charset="0"/>
              </a:rPr>
              <a:t>Communication Campaigns </a:t>
            </a:r>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Evidence-Based</a:t>
            </a:r>
          </a:p>
        </p:txBody>
      </p:sp>
      <p:sp>
        <p:nvSpPr>
          <p:cNvPr id="3" name="Subtitle 2"/>
          <p:cNvSpPr>
            <a:spLocks noGrp="1"/>
          </p:cNvSpPr>
          <p:nvPr>
            <p:ph type="subTitle" idx="1"/>
          </p:nvPr>
        </p:nvSpPr>
        <p:spPr>
          <a:xfrm>
            <a:off x="245918" y="2590800"/>
            <a:ext cx="8610600" cy="1752600"/>
          </a:xfrm>
        </p:spPr>
        <p:txBody>
          <a:bodyPr>
            <a:normAutofit/>
          </a:bodyPr>
          <a:lstStyle/>
          <a:p>
            <a:r>
              <a:rPr lang="en-US" sz="2800" dirty="0">
                <a:solidFill>
                  <a:srgbClr val="0096D6"/>
                </a:solidFill>
                <a:latin typeface="Lucida Bright" panose="02040602050505020304" pitchFamily="18" charset="0"/>
              </a:rPr>
              <a:t>Communication Training for Comprehensive Cancer Control Professionals 102 </a:t>
            </a:r>
          </a:p>
        </p:txBody>
      </p:sp>
      <p:sp>
        <p:nvSpPr>
          <p:cNvPr id="9" name="Rectangle 8"/>
          <p:cNvSpPr/>
          <p:nvPr/>
        </p:nvSpPr>
        <p:spPr>
          <a:xfrm>
            <a:off x="-20782" y="228600"/>
            <a:ext cx="9144000" cy="381000"/>
          </a:xfrm>
          <a:prstGeom prst="rect">
            <a:avLst/>
          </a:prstGeom>
          <a:solidFill>
            <a:srgbClr val="0096D6"/>
          </a:solidFill>
          <a:ln w="254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45918" y="4195813"/>
            <a:ext cx="8610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004065"/>
                </a:solidFill>
                <a:latin typeface="Verdana" panose="020B0604030504040204" pitchFamily="34" charset="0"/>
                <a:ea typeface="Verdana" panose="020B0604030504040204" pitchFamily="34" charset="0"/>
                <a:cs typeface="Verdana" panose="020B0604030504040204" pitchFamily="34" charset="0"/>
              </a:rPr>
              <a:t>Lesson 4</a:t>
            </a: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 Planning for Evaluation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486400"/>
            <a:ext cx="1611395" cy="1227346"/>
          </a:xfrm>
          <a:prstGeom prst="rect">
            <a:avLst/>
          </a:prstGeom>
        </p:spPr>
      </p:pic>
    </p:spTree>
    <p:extLst>
      <p:ext uri="{BB962C8B-B14F-4D97-AF65-F5344CB8AC3E}">
        <p14:creationId xmlns:p14="http://schemas.microsoft.com/office/powerpoint/2010/main" val="16987788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95250"/>
            <a:ext cx="6705599" cy="1143000"/>
          </a:xfrm>
        </p:spPr>
        <p:txBody>
          <a:bodyPr>
            <a:normAutofit/>
          </a:bodyPr>
          <a:lstStyle/>
          <a:p>
            <a:pPr algn="l"/>
            <a:r>
              <a:rPr lang="en-US" sz="4000" b="1" dirty="0">
                <a:solidFill>
                  <a:schemeClr val="bg1"/>
                </a:solidFill>
                <a:latin typeface="Lucida Bright" panose="02040602050505020304" pitchFamily="18" charset="0"/>
              </a:rPr>
              <a:t>Acknowledgments</a:t>
            </a:r>
          </a:p>
        </p:txBody>
      </p:sp>
      <p:sp>
        <p:nvSpPr>
          <p:cNvPr id="3" name="Content Placeholder 2"/>
          <p:cNvSpPr>
            <a:spLocks noGrp="1"/>
          </p:cNvSpPr>
          <p:nvPr>
            <p:ph idx="1"/>
          </p:nvPr>
        </p:nvSpPr>
        <p:spPr>
          <a:xfrm>
            <a:off x="134983" y="1371600"/>
            <a:ext cx="6705599" cy="4724400"/>
          </a:xfrm>
        </p:spPr>
        <p:txBody>
          <a:bodyPr>
            <a:noAutofit/>
          </a:bodyPr>
          <a:lstStyle/>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This work was supported by Cooperative Agreement #1U38DP004972-03 from the </a:t>
            </a: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Centers for Disease Control and Prevention</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Its contents are solely the responsibility of the authors and do not necessarily represent the official views of the Centers for Disease Control and Prevention.</a:t>
            </a:r>
          </a:p>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Special thanks to:</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Monique Turner, PhD</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Milken Institute School of Public Health</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Jerry Franz</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Milken Institute School of Public Health</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Julia </a:t>
            </a:r>
            <a:r>
              <a:rPr lang="en-US" sz="1500" b="1" dirty="0" err="1">
                <a:solidFill>
                  <a:srgbClr val="004065"/>
                </a:solidFill>
                <a:latin typeface="Verdana" panose="020B0604030504040204" pitchFamily="34" charset="0"/>
                <a:ea typeface="Verdana" panose="020B0604030504040204" pitchFamily="34" charset="0"/>
                <a:cs typeface="Verdana" panose="020B0604030504040204" pitchFamily="34" charset="0"/>
              </a:rPr>
              <a:t>Thorsness</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Alaska Department of Health and Social Services </a:t>
            </a:r>
          </a:p>
          <a:p>
            <a:pPr marL="0" indent="0">
              <a:spcBef>
                <a:spcPts val="0"/>
              </a:spcBef>
              <a:buNone/>
            </a:pPr>
            <a:r>
              <a:rPr lang="en-US" sz="1500" b="1" dirty="0" err="1">
                <a:solidFill>
                  <a:srgbClr val="004065"/>
                </a:solidFill>
                <a:latin typeface="Verdana" panose="020B0604030504040204" pitchFamily="34" charset="0"/>
                <a:ea typeface="Verdana" panose="020B0604030504040204" pitchFamily="34" charset="0"/>
                <a:cs typeface="Verdana" panose="020B0604030504040204" pitchFamily="34" charset="0"/>
              </a:rPr>
              <a:t>Keylee</a:t>
            </a: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 Wright, MA</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Indiana State Department of Health</a:t>
            </a:r>
          </a:p>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The content and competencies in this training are based on content from the National Cancer Institute’s publication “Making Health </a:t>
            </a: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Communication Programs Work” and the Seven Areas of Responsibility for Health Education Specialists, 2015.  The training was also influenced by the work of the Cancer Prevention and Control Research Network (CPCRN) and its “Putting Public Health Evidence into Action” training curriculum.</a:t>
            </a:r>
            <a:endParaRPr lang="en-US" sz="15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846" y="1099457"/>
            <a:ext cx="1713767" cy="222885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993" y="5154461"/>
            <a:ext cx="2136767" cy="741166"/>
          </a:xfrm>
          <a:prstGeom prst="rect">
            <a:avLst/>
          </a:prstGeom>
        </p:spPr>
      </p:pic>
      <p:pic>
        <p:nvPicPr>
          <p:cNvPr id="1026" name="Picture 2" descr="C:\Users\avillalobos\Downloads\CHES_Logo-FINAL3-2009 rg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8929" y="361990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1769017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2133600"/>
            <a:ext cx="8305800" cy="4267200"/>
          </a:xfrm>
        </p:spPr>
        <p:txBody>
          <a:bodyPr>
            <a:normAutofit/>
          </a:bodyPr>
          <a:lstStyle/>
          <a:p>
            <a:pPr marL="0" indent="0">
              <a:spcBef>
                <a:spcPts val="0"/>
              </a:spcBef>
              <a:buNone/>
            </a:pPr>
            <a:r>
              <a:rPr lang="en-US" sz="2400" dirty="0">
                <a:solidFill>
                  <a:srgbClr val="0096D6"/>
                </a:solidFill>
                <a:latin typeface="Verdana" panose="020B0604030504040204" pitchFamily="34" charset="0"/>
                <a:ea typeface="Verdana" panose="020B0604030504040204" pitchFamily="34" charset="0"/>
                <a:cs typeface="Verdana" panose="020B0604030504040204" pitchFamily="34" charset="0"/>
              </a:rPr>
              <a:t>Health Objectives</a:t>
            </a:r>
          </a:p>
          <a:p>
            <a:pPr marL="0" indent="0">
              <a:spcBef>
                <a:spcPts val="0"/>
              </a:spcBef>
              <a:buNone/>
            </a:pPr>
            <a:r>
              <a:rPr lang="en-US" sz="2400" dirty="0">
                <a:latin typeface="Verdana" panose="020B0604030504040204" pitchFamily="34" charset="0"/>
                <a:ea typeface="Verdana" panose="020B0604030504040204" pitchFamily="34" charset="0"/>
                <a:cs typeface="Verdana" panose="020B0604030504040204" pitchFamily="34" charset="0"/>
              </a:rPr>
              <a:t>	Health outcomes</a:t>
            </a: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endParaRPr lang="en-US" sz="2400" dirty="0">
              <a:solidFill>
                <a:srgbClr val="0096D6"/>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2400" dirty="0">
                <a:solidFill>
                  <a:srgbClr val="0096D6"/>
                </a:solidFill>
                <a:latin typeface="Verdana" panose="020B0604030504040204" pitchFamily="34" charset="0"/>
                <a:ea typeface="Verdana" panose="020B0604030504040204" pitchFamily="34" charset="0"/>
                <a:cs typeface="Verdana" panose="020B0604030504040204" pitchFamily="34" charset="0"/>
              </a:rPr>
              <a:t>Behavioral Objectives</a:t>
            </a:r>
          </a:p>
          <a:p>
            <a:pPr marL="0" indent="0">
              <a:spcBef>
                <a:spcPts val="0"/>
              </a:spcBef>
              <a:buNone/>
            </a:pPr>
            <a:r>
              <a:rPr lang="en-US" sz="2400" dirty="0">
                <a:latin typeface="Verdana" panose="020B0604030504040204" pitchFamily="34" charset="0"/>
                <a:ea typeface="Verdana" panose="020B0604030504040204" pitchFamily="34" charset="0"/>
                <a:cs typeface="Verdana" panose="020B0604030504040204" pitchFamily="34" charset="0"/>
              </a:rPr>
              <a:t>	Changes in actions</a:t>
            </a: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endParaRPr lang="en-US" sz="2400" dirty="0">
              <a:solidFill>
                <a:srgbClr val="0096D6"/>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2400" dirty="0">
                <a:solidFill>
                  <a:srgbClr val="0096D6"/>
                </a:solidFill>
                <a:latin typeface="Verdana" panose="020B0604030504040204" pitchFamily="34" charset="0"/>
                <a:ea typeface="Verdana" panose="020B0604030504040204" pitchFamily="34" charset="0"/>
                <a:cs typeface="Verdana" panose="020B0604030504040204" pitchFamily="34" charset="0"/>
              </a:rPr>
              <a:t>Communication Objectives</a:t>
            </a:r>
          </a:p>
          <a:p>
            <a:pPr marL="0" indent="0">
              <a:spcBef>
                <a:spcPts val="0"/>
              </a:spcBef>
              <a:buNone/>
            </a:pPr>
            <a:r>
              <a:rPr lang="en-US" sz="2400" dirty="0">
                <a:latin typeface="Verdana" panose="020B0604030504040204" pitchFamily="34" charset="0"/>
                <a:ea typeface="Verdana" panose="020B0604030504040204" pitchFamily="34" charset="0"/>
                <a:cs typeface="Verdana" panose="020B0604030504040204" pitchFamily="34" charset="0"/>
              </a:rPr>
              <a:t>	Changes in awareness, knowledge, 	perceptions, beliefs and confidence/efficacy</a:t>
            </a: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34069196"/>
              </p:ext>
            </p:extLst>
          </p:nvPr>
        </p:nvGraphicFramePr>
        <p:xfrm>
          <a:off x="152400" y="990600"/>
          <a:ext cx="8839200" cy="82296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1. Background and Justification</a:t>
                      </a:r>
                    </a:p>
                  </a:txBody>
                  <a:tcPr>
                    <a:solidFill>
                      <a:srgbClr val="0096D6"/>
                    </a:solidFill>
                  </a:tcPr>
                </a:tc>
                <a:tc>
                  <a:txBody>
                    <a:bodyPr/>
                    <a:lstStyle/>
                    <a:p>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2.</a:t>
                      </a:r>
                      <a:r>
                        <a:rPr lang="en-US" sz="1200" baseline="0" dirty="0">
                          <a:solidFill>
                            <a:srgbClr val="004065"/>
                          </a:solidFill>
                          <a:latin typeface="Verdana" panose="020B0604030504040204" pitchFamily="34" charset="0"/>
                          <a:ea typeface="Verdana" panose="020B0604030504040204" pitchFamily="34" charset="0"/>
                          <a:cs typeface="Verdana" panose="020B0604030504040204" pitchFamily="34" charset="0"/>
                        </a:rPr>
                        <a:t> Health, Behavioral and Communication Objectives</a:t>
                      </a:r>
                      <a:endPar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txBody>
                  <a:tcPr>
                    <a:solidFill>
                      <a:srgbClr val="FFC000"/>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3. Audiences</a:t>
                      </a: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4. Media Plan</a:t>
                      </a:r>
                      <a:r>
                        <a:rPr lang="en-US" sz="1200" baseline="0" dirty="0">
                          <a:latin typeface="Verdana" panose="020B0604030504040204" pitchFamily="34" charset="0"/>
                          <a:ea typeface="Verdana" panose="020B0604030504040204" pitchFamily="34" charset="0"/>
                          <a:cs typeface="Verdana" panose="020B0604030504040204" pitchFamily="34" charset="0"/>
                        </a:rPr>
                        <a:t> Tactics and Timeline</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5.</a:t>
                      </a:r>
                      <a:r>
                        <a:rPr lang="en-US" sz="1200" baseline="0" dirty="0">
                          <a:latin typeface="Verdana" panose="020B0604030504040204" pitchFamily="34" charset="0"/>
                          <a:ea typeface="Verdana" panose="020B0604030504040204" pitchFamily="34" charset="0"/>
                          <a:cs typeface="Verdana" panose="020B0604030504040204" pitchFamily="34" charset="0"/>
                        </a:rPr>
                        <a:t> Evaluation </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extLst>
                  <a:ext uri="{0D108BD9-81ED-4DB2-BD59-A6C34878D82A}">
                    <a16:rowId xmlns:a16="http://schemas.microsoft.com/office/drawing/2014/main" val="10000"/>
                  </a:ext>
                </a:extLst>
              </a:tr>
            </a:tbl>
          </a:graphicData>
        </a:graphic>
      </p:graphicFrame>
      <p:sp>
        <p:nvSpPr>
          <p:cNvPr id="9" name="Pentagon 8"/>
          <p:cNvSpPr/>
          <p:nvPr/>
        </p:nvSpPr>
        <p:spPr>
          <a:xfrm>
            <a:off x="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Lucida Bright" panose="02040602050505020304" pitchFamily="18" charset="0"/>
              </a:rPr>
              <a:t>Health, Behavioral and Communication Objectives</a:t>
            </a:r>
            <a:endParaRPr lang="en-US" sz="2800" b="1" dirty="0">
              <a:latin typeface="Lucida Bright" panose="02040602050505020304" pitchFamily="18" charset="0"/>
            </a:endParaRPr>
          </a:p>
        </p:txBody>
      </p:sp>
      <p:sp>
        <p:nvSpPr>
          <p:cNvPr id="6" name="TextBox 5"/>
          <p:cNvSpPr txBox="1"/>
          <p:nvPr/>
        </p:nvSpPr>
        <p:spPr>
          <a:xfrm>
            <a:off x="401537" y="6400800"/>
            <a:ext cx="2417863"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NCI, 2004.</a:t>
            </a:r>
          </a:p>
        </p:txBody>
      </p:sp>
      <p:pic>
        <p:nvPicPr>
          <p:cNvPr id="7"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8628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Competency </a:t>
            </a:r>
          </a:p>
        </p:txBody>
      </p:sp>
      <p:sp>
        <p:nvSpPr>
          <p:cNvPr id="3" name="Content Placeholder 2"/>
          <p:cNvSpPr>
            <a:spLocks noGrp="1"/>
          </p:cNvSpPr>
          <p:nvPr>
            <p:ph idx="1"/>
          </p:nvPr>
        </p:nvSpPr>
        <p:spPr>
          <a:xfrm>
            <a:off x="381000" y="1828801"/>
            <a:ext cx="8229600" cy="3657599"/>
          </a:xfrm>
        </p:spPr>
        <p:txBody>
          <a:bodyPr>
            <a:normAutofit/>
          </a:bodyPr>
          <a:lstStyle/>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Develop an evaluation plan for health education/promotion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28439056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Learning Objectives </a:t>
            </a:r>
          </a:p>
        </p:txBody>
      </p:sp>
      <p:sp>
        <p:nvSpPr>
          <p:cNvPr id="3" name="Content Placeholder 2"/>
          <p:cNvSpPr>
            <a:spLocks noGrp="1"/>
          </p:cNvSpPr>
          <p:nvPr>
            <p:ph idx="1"/>
          </p:nvPr>
        </p:nvSpPr>
        <p:spPr>
          <a:xfrm>
            <a:off x="457200" y="1447800"/>
            <a:ext cx="8229600" cy="4525963"/>
          </a:xfrm>
        </p:spPr>
        <p:txBody>
          <a:bodyPr>
            <a:normAutofit/>
          </a:bodyPr>
          <a:lstStyle/>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Explain the importance of evaluation in communication campaigns</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metrics for campaign objectives</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Select appropriate methods of evaluation for a communication campaign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42111245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Evaluation</a:t>
            </a:r>
          </a:p>
        </p:txBody>
      </p:sp>
      <p:sp>
        <p:nvSpPr>
          <p:cNvPr id="17" name="Content Placeholder 2"/>
          <p:cNvSpPr>
            <a:spLocks noGrp="1"/>
          </p:cNvSpPr>
          <p:nvPr>
            <p:ph idx="1"/>
          </p:nvPr>
        </p:nvSpPr>
        <p:spPr>
          <a:xfrm>
            <a:off x="1828800" y="1235081"/>
            <a:ext cx="6858000" cy="4479919"/>
          </a:xfrm>
        </p:spPr>
        <p:txBody>
          <a:bodyPr>
            <a:noAutofit/>
          </a:body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The systematic collection of information about the activities, characteristics and outcomes of programs to make judgments about the program, improve program effectiveness and/or inform decisions about future program development”</a:t>
            </a:r>
          </a:p>
        </p:txBody>
      </p:sp>
      <p:pic>
        <p:nvPicPr>
          <p:cNvPr id="18" name="Picture 2" descr="\\SMHS-DFS.ead.gwu.edu\SMHS\GROUPS\gwci\IStock Images\Comm Slide Images\Quota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235080"/>
            <a:ext cx="1387010" cy="10990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0158" y="6477000"/>
            <a:ext cx="120348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Patton, 1997</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17240764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Types of Evaluation</a:t>
            </a:r>
          </a:p>
        </p:txBody>
      </p:sp>
      <p:graphicFrame>
        <p:nvGraphicFramePr>
          <p:cNvPr id="4" name="Diagram 3"/>
          <p:cNvGraphicFramePr/>
          <p:nvPr/>
        </p:nvGraphicFramePr>
        <p:xfrm>
          <a:off x="457200" y="1066800"/>
          <a:ext cx="8229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52400" y="6451684"/>
            <a:ext cx="32766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Patton, 1997; Community Tool Box,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n.d.</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40112104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3600" b="1" dirty="0">
                <a:solidFill>
                  <a:schemeClr val="bg1"/>
                </a:solidFill>
                <a:latin typeface="Lucida Bright" panose="02040602050505020304" pitchFamily="18" charset="0"/>
              </a:rPr>
              <a:t>Identify Metrics for Objectives</a:t>
            </a:r>
          </a:p>
        </p:txBody>
      </p:sp>
      <p:sp>
        <p:nvSpPr>
          <p:cNvPr id="6" name="TextBox 5"/>
          <p:cNvSpPr txBox="1"/>
          <p:nvPr/>
        </p:nvSpPr>
        <p:spPr>
          <a:xfrm>
            <a:off x="63221" y="6477000"/>
            <a:ext cx="333708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National Colorectal Cancer Roundtable, 2012</a:t>
            </a:r>
          </a:p>
        </p:txBody>
      </p:sp>
      <p:graphicFrame>
        <p:nvGraphicFramePr>
          <p:cNvPr id="4" name="Diagram 3"/>
          <p:cNvGraphicFramePr/>
          <p:nvPr/>
        </p:nvGraphicFramePr>
        <p:xfrm>
          <a:off x="381000" y="990600"/>
          <a:ext cx="8534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39392821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Process Evaluation</a:t>
            </a:r>
          </a:p>
        </p:txBody>
      </p:sp>
      <p:graphicFrame>
        <p:nvGraphicFramePr>
          <p:cNvPr id="4" name="Diagram 3"/>
          <p:cNvGraphicFramePr/>
          <p:nvPr/>
        </p:nvGraphicFramePr>
        <p:xfrm>
          <a:off x="838200" y="1295400"/>
          <a:ext cx="7543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1320703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Process Evaluation</a:t>
            </a:r>
          </a:p>
        </p:txBody>
      </p:sp>
      <p:sp>
        <p:nvSpPr>
          <p:cNvPr id="17" name="Content Placeholder 2"/>
          <p:cNvSpPr>
            <a:spLocks noGrp="1"/>
          </p:cNvSpPr>
          <p:nvPr>
            <p:ph idx="1"/>
          </p:nvPr>
        </p:nvSpPr>
        <p:spPr>
          <a:xfrm>
            <a:off x="1828800" y="1235081"/>
            <a:ext cx="6858000" cy="4479919"/>
          </a:xfrm>
        </p:spPr>
        <p:txBody>
          <a:bodyPr>
            <a:noAutofit/>
          </a:body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Documents and assesses implementation; quantifies what was done; when, where and how it was done; and who was reached…It can help you identify any implementation concerns, determine if the program is communicating the right messages about the health topic or determine if participants understand the information they receive ”</a:t>
            </a:r>
          </a:p>
        </p:txBody>
      </p:sp>
      <p:pic>
        <p:nvPicPr>
          <p:cNvPr id="18" name="Picture 2" descr="\\SMHS-DFS.ead.gwu.edu\SMHS\GROUPS\gwci\IStock Images\Comm Slide Images\Quota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235080"/>
            <a:ext cx="1387010" cy="10990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662" y="6477000"/>
            <a:ext cx="276573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National Cancer Institute (NCI), 2004</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25282786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Satisfaction Evaluation</a:t>
            </a:r>
          </a:p>
        </p:txBody>
      </p:sp>
      <p:sp>
        <p:nvSpPr>
          <p:cNvPr id="17" name="Content Placeholder 2"/>
          <p:cNvSpPr>
            <a:spLocks noGrp="1"/>
          </p:cNvSpPr>
          <p:nvPr>
            <p:ph idx="1"/>
          </p:nvPr>
        </p:nvSpPr>
        <p:spPr>
          <a:xfrm>
            <a:off x="1828800" y="1235081"/>
            <a:ext cx="6858000" cy="4479919"/>
          </a:xfrm>
        </p:spPr>
        <p:txBody>
          <a:bodyPr>
            <a:noAutofit/>
          </a:body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Assesses how people felt about your campaign, including satisfaction about the level of exposure to the messages and how they reacted to the various elements of the campaign”</a:t>
            </a:r>
          </a:p>
        </p:txBody>
      </p:sp>
      <p:pic>
        <p:nvPicPr>
          <p:cNvPr id="18" name="Picture 2" descr="\\SMHS-DFS.ead.gwu.edu\SMHS\GROUPS\gwci\IStock Images\Comm Slide Images\Quota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235080"/>
            <a:ext cx="1387010" cy="10990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662" y="6477000"/>
            <a:ext cx="253713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NCI, 2004.</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32935259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Outcome Evaluation</a:t>
            </a:r>
          </a:p>
        </p:txBody>
      </p:sp>
      <p:graphicFrame>
        <p:nvGraphicFramePr>
          <p:cNvPr id="12" name="Diagram 11"/>
          <p:cNvGraphicFramePr/>
          <p:nvPr/>
        </p:nvGraphicFramePr>
        <p:xfrm>
          <a:off x="515522" y="1397000"/>
          <a:ext cx="7866477" cy="424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6512405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Impact Evaluation</a:t>
            </a:r>
          </a:p>
        </p:txBody>
      </p:sp>
      <p:graphicFrame>
        <p:nvGraphicFramePr>
          <p:cNvPr id="6" name="Diagram 5"/>
          <p:cNvGraphicFramePr/>
          <p:nvPr/>
        </p:nvGraphicFramePr>
        <p:xfrm>
          <a:off x="2743200" y="1295400"/>
          <a:ext cx="3505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34900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842158" y="3200400"/>
            <a:ext cx="7467600" cy="3200400"/>
          </a:xfrm>
          <a:noFill/>
        </p:spPr>
        <p:txBody>
          <a:bodyPr>
            <a:normAutofit/>
          </a:bodyPr>
          <a:lstStyle/>
          <a:p>
            <a:pPr marL="0" indent="0">
              <a:spcBef>
                <a:spcPts val="600"/>
              </a:spcBef>
              <a:spcAft>
                <a:spcPts val="600"/>
              </a:spcAft>
              <a:buNone/>
            </a:pPr>
            <a:r>
              <a:rPr lang="en-US" sz="2000" dirty="0">
                <a:latin typeface="Verdana" panose="020B0604030504040204" pitchFamily="34" charset="0"/>
                <a:ea typeface="Verdana" panose="020B0604030504040204" pitchFamily="34" charset="0"/>
                <a:cs typeface="Verdana" panose="020B0604030504040204" pitchFamily="34" charset="0"/>
              </a:rPr>
              <a:t>Why do they have this health problem?</a:t>
            </a:r>
          </a:p>
          <a:p>
            <a:pPr marL="0" indent="0">
              <a:spcBef>
                <a:spcPts val="600"/>
              </a:spcBef>
              <a:spcAft>
                <a:spcPts val="600"/>
              </a:spcAft>
              <a:buNone/>
            </a:pPr>
            <a:r>
              <a:rPr lang="en-US" sz="2000" dirty="0">
                <a:latin typeface="Verdana" panose="020B0604030504040204" pitchFamily="34" charset="0"/>
                <a:ea typeface="Verdana" panose="020B0604030504040204" pitchFamily="34" charset="0"/>
                <a:cs typeface="Verdana" panose="020B0604030504040204" pitchFamily="34" charset="0"/>
              </a:rPr>
              <a:t>How severely do they experience the health problem?</a:t>
            </a:r>
          </a:p>
          <a:p>
            <a:pPr marL="0" indent="0">
              <a:spcBef>
                <a:spcPts val="600"/>
              </a:spcBef>
              <a:spcAft>
                <a:spcPts val="600"/>
              </a:spcAft>
              <a:buNone/>
            </a:pPr>
            <a:r>
              <a:rPr lang="en-US" sz="2000" dirty="0">
                <a:latin typeface="Verdana" panose="020B0604030504040204" pitchFamily="34" charset="0"/>
                <a:ea typeface="Verdana" panose="020B0604030504040204" pitchFamily="34" charset="0"/>
                <a:cs typeface="Verdana" panose="020B0604030504040204" pitchFamily="34" charset="0"/>
              </a:rPr>
              <a:t>What is their knowledge level of the health problem?</a:t>
            </a:r>
          </a:p>
          <a:p>
            <a:pPr marL="0" indent="0">
              <a:spcBef>
                <a:spcPts val="600"/>
              </a:spcBef>
              <a:spcAft>
                <a:spcPts val="600"/>
              </a:spcAft>
              <a:buNone/>
            </a:pPr>
            <a:r>
              <a:rPr lang="en-US" sz="2000" dirty="0">
                <a:latin typeface="Verdana" panose="020B0604030504040204" pitchFamily="34" charset="0"/>
                <a:ea typeface="Verdana" panose="020B0604030504040204" pitchFamily="34" charset="0"/>
                <a:cs typeface="Verdana" panose="020B0604030504040204" pitchFamily="34" charset="0"/>
              </a:rPr>
              <a:t>Do they know they experience the health problem?</a:t>
            </a:r>
          </a:p>
          <a:p>
            <a:pPr marL="0" indent="0">
              <a:spcBef>
                <a:spcPts val="600"/>
              </a:spcBef>
              <a:spcAft>
                <a:spcPts val="600"/>
              </a:spcAft>
              <a:buNone/>
            </a:pPr>
            <a:r>
              <a:rPr lang="en-US" sz="2000" dirty="0">
                <a:latin typeface="Verdana" panose="020B0604030504040204" pitchFamily="34" charset="0"/>
                <a:ea typeface="Verdana" panose="020B0604030504040204" pitchFamily="34" charset="0"/>
                <a:cs typeface="Verdana" panose="020B0604030504040204" pitchFamily="34" charset="0"/>
              </a:rPr>
              <a:t>Are there cultural or personality-based traits that perpetuate this health problem?</a:t>
            </a:r>
          </a:p>
        </p:txBody>
      </p:sp>
      <p:graphicFrame>
        <p:nvGraphicFramePr>
          <p:cNvPr id="4" name="Table 3"/>
          <p:cNvGraphicFramePr>
            <a:graphicFrameLocks noGrp="1"/>
          </p:cNvGraphicFramePr>
          <p:nvPr>
            <p:extLst>
              <p:ext uri="{D42A27DB-BD31-4B8C-83A1-F6EECF244321}">
                <p14:modId xmlns:p14="http://schemas.microsoft.com/office/powerpoint/2010/main" val="4079442012"/>
              </p:ext>
            </p:extLst>
          </p:nvPr>
        </p:nvGraphicFramePr>
        <p:xfrm>
          <a:off x="152400" y="990600"/>
          <a:ext cx="8839200" cy="82296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1. Background and Justification</a:t>
                      </a:r>
                    </a:p>
                  </a:txBody>
                  <a:tcPr>
                    <a:solidFill>
                      <a:srgbClr val="0096D6"/>
                    </a:solidFill>
                  </a:tcPr>
                </a:tc>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12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Health, Behavioral and Communication Objectives</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3. Audiences</a:t>
                      </a:r>
                    </a:p>
                  </a:txBody>
                  <a:tcPr>
                    <a:solidFill>
                      <a:srgbClr val="FFC000"/>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4. Media Plan</a:t>
                      </a:r>
                      <a:r>
                        <a:rPr lang="en-US" sz="1200" baseline="0" dirty="0">
                          <a:latin typeface="Verdana" panose="020B0604030504040204" pitchFamily="34" charset="0"/>
                          <a:ea typeface="Verdana" panose="020B0604030504040204" pitchFamily="34" charset="0"/>
                          <a:cs typeface="Verdana" panose="020B0604030504040204" pitchFamily="34" charset="0"/>
                        </a:rPr>
                        <a:t> Tactics and Timeline</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5. Evaluation</a:t>
                      </a:r>
                    </a:p>
                  </a:txBody>
                  <a:tcPr>
                    <a:solidFill>
                      <a:srgbClr val="0096D6"/>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156358" y="1981200"/>
            <a:ext cx="8839200" cy="984885"/>
          </a:xfrm>
          <a:prstGeom prst="rect">
            <a:avLst/>
          </a:prstGeom>
          <a:solidFill>
            <a:srgbClr val="004065"/>
          </a:solidFill>
        </p:spPr>
        <p:txBody>
          <a:bodyPr wrap="square">
            <a:spAutoFit/>
          </a:bodyPr>
          <a:lstStyle/>
          <a:p>
            <a:pPr>
              <a:spcBef>
                <a:spcPts val="600"/>
              </a:spcBef>
              <a:spcAft>
                <a:spcPts val="600"/>
              </a:spcAft>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Driven by population needs as evidenced by data</a:t>
            </a:r>
          </a:p>
          <a:p>
            <a:pPr>
              <a:spcBef>
                <a:spcPts val="600"/>
              </a:spcBef>
              <a:spcAft>
                <a:spcPts val="600"/>
              </a:spcAft>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Answers the questions:</a:t>
            </a:r>
          </a:p>
        </p:txBody>
      </p:sp>
      <p:sp>
        <p:nvSpPr>
          <p:cNvPr id="13" name="Pentagon 12"/>
          <p:cNvSpPr/>
          <p:nvPr/>
        </p:nvSpPr>
        <p:spPr>
          <a:xfrm>
            <a:off x="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Lucida Bright" panose="02040602050505020304" pitchFamily="18" charset="0"/>
              </a:rPr>
              <a:t>Intended Audiences</a:t>
            </a:r>
            <a:endParaRPr lang="en-US" sz="4000" b="1" dirty="0">
              <a:latin typeface="Lucida Bright" panose="02040602050505020304" pitchFamily="18" charset="0"/>
            </a:endParaRPr>
          </a:p>
        </p:txBody>
      </p:sp>
      <p:pic>
        <p:nvPicPr>
          <p:cNvPr id="7"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8428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Check Point </a:t>
            </a:r>
          </a:p>
        </p:txBody>
      </p:sp>
      <p:sp>
        <p:nvSpPr>
          <p:cNvPr id="3" name="Content Placeholder 2"/>
          <p:cNvSpPr>
            <a:spLocks noGrp="1"/>
          </p:cNvSpPr>
          <p:nvPr>
            <p:ph idx="1"/>
          </p:nvPr>
        </p:nvSpPr>
        <p:spPr>
          <a:xfrm>
            <a:off x="381000" y="1133768"/>
            <a:ext cx="8229600" cy="990599"/>
          </a:xfrm>
        </p:spPr>
        <p:txBody>
          <a:bodyPr>
            <a:normAutofit/>
          </a:bodyPr>
          <a:lstStyle/>
          <a:p>
            <a:pPr marL="0" indent="0">
              <a:buNone/>
            </a:pPr>
            <a:r>
              <a:rPr lang="en-US" sz="2800" i="1" dirty="0">
                <a:solidFill>
                  <a:srgbClr val="004065"/>
                </a:solidFill>
                <a:latin typeface="Verdana" panose="020B0604030504040204" pitchFamily="34" charset="0"/>
                <a:ea typeface="Verdana" panose="020B0604030504040204" pitchFamily="34" charset="0"/>
                <a:cs typeface="Verdana" panose="020B0604030504040204" pitchFamily="34" charset="0"/>
              </a:rPr>
              <a:t>Match the four types of evaluation with the applicable metrics.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graphicFrame>
        <p:nvGraphicFramePr>
          <p:cNvPr id="4" name="Table 3"/>
          <p:cNvGraphicFramePr>
            <a:graphicFrameLocks noGrp="1"/>
          </p:cNvGraphicFramePr>
          <p:nvPr/>
        </p:nvGraphicFramePr>
        <p:xfrm>
          <a:off x="762000" y="2304526"/>
          <a:ext cx="7620001" cy="3486673"/>
        </p:xfrm>
        <a:graphic>
          <a:graphicData uri="http://schemas.openxmlformats.org/drawingml/2006/table">
            <a:tbl>
              <a:tblPr firstRow="1" bandRow="1">
                <a:tableStyleId>{5940675A-B579-460E-94D1-54222C63F5DA}</a:tableStyleId>
              </a:tblPr>
              <a:tblGrid>
                <a:gridCol w="3143251">
                  <a:extLst>
                    <a:ext uri="{9D8B030D-6E8A-4147-A177-3AD203B41FA5}">
                      <a16:colId xmlns:a16="http://schemas.microsoft.com/office/drawing/2014/main" val="717460182"/>
                    </a:ext>
                  </a:extLst>
                </a:gridCol>
                <a:gridCol w="4476750">
                  <a:extLst>
                    <a:ext uri="{9D8B030D-6E8A-4147-A177-3AD203B41FA5}">
                      <a16:colId xmlns:a16="http://schemas.microsoft.com/office/drawing/2014/main" val="3241996046"/>
                    </a:ext>
                  </a:extLst>
                </a:gridCol>
              </a:tblGrid>
              <a:tr h="1102716">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Satisfaction Evaluation</a:t>
                      </a:r>
                    </a:p>
                  </a:txBody>
                  <a:tcP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Percentage of people who like the campaign</a:t>
                      </a:r>
                    </a:p>
                    <a:p>
                      <a:r>
                        <a:rPr lang="en-US" sz="1600" dirty="0">
                          <a:latin typeface="Verdana" panose="020B0604030504040204" pitchFamily="34" charset="0"/>
                          <a:ea typeface="Verdana" panose="020B0604030504040204" pitchFamily="34" charset="0"/>
                          <a:cs typeface="Verdana" panose="020B0604030504040204" pitchFamily="34" charset="0"/>
                        </a:rPr>
                        <a:t>Percentage of people</a:t>
                      </a:r>
                      <a:r>
                        <a:rPr lang="en-US" sz="1600" baseline="0" dirty="0">
                          <a:latin typeface="Verdana" panose="020B0604030504040204" pitchFamily="34" charset="0"/>
                          <a:ea typeface="Verdana" panose="020B0604030504040204" pitchFamily="34" charset="0"/>
                          <a:cs typeface="Verdana" panose="020B0604030504040204" pitchFamily="34" charset="0"/>
                        </a:rPr>
                        <a:t> who found campaign useful</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321282155"/>
                  </a:ext>
                </a:extLst>
              </a:tr>
              <a:tr h="766645">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Impact Evaluation</a:t>
                      </a:r>
                    </a:p>
                  </a:txBody>
                  <a:tcP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Change in health (often impossible for communication campaigns to measure)</a:t>
                      </a:r>
                    </a:p>
                  </a:txBody>
                  <a:tcPr/>
                </a:tc>
                <a:extLst>
                  <a:ext uri="{0D108BD9-81ED-4DB2-BD59-A6C34878D82A}">
                    <a16:rowId xmlns:a16="http://schemas.microsoft.com/office/drawing/2014/main" val="3476700629"/>
                  </a:ext>
                </a:extLst>
              </a:tr>
              <a:tr h="850667">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Process Evaluation</a:t>
                      </a:r>
                    </a:p>
                  </a:txBody>
                  <a:tcP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Number of media impressions</a:t>
                      </a:r>
                    </a:p>
                    <a:p>
                      <a:r>
                        <a:rPr lang="en-US" sz="1600" dirty="0">
                          <a:latin typeface="Verdana" panose="020B0604030504040204" pitchFamily="34" charset="0"/>
                          <a:ea typeface="Verdana" panose="020B0604030504040204" pitchFamily="34" charset="0"/>
                          <a:cs typeface="Verdana" panose="020B0604030504040204" pitchFamily="34" charset="0"/>
                        </a:rPr>
                        <a:t>Number of hits to a campaign</a:t>
                      </a:r>
                    </a:p>
                    <a:p>
                      <a:r>
                        <a:rPr lang="en-US" sz="1600" dirty="0">
                          <a:latin typeface="Verdana" panose="020B0604030504040204" pitchFamily="34" charset="0"/>
                          <a:ea typeface="Verdana" panose="020B0604030504040204" pitchFamily="34" charset="0"/>
                          <a:cs typeface="Verdana" panose="020B0604030504040204" pitchFamily="34" charset="0"/>
                        </a:rPr>
                        <a:t>Number</a:t>
                      </a:r>
                      <a:r>
                        <a:rPr lang="en-US" sz="1600" baseline="0" dirty="0">
                          <a:latin typeface="Verdana" panose="020B0604030504040204" pitchFamily="34" charset="0"/>
                          <a:ea typeface="Verdana" panose="020B0604030504040204" pitchFamily="34" charset="0"/>
                          <a:cs typeface="Verdana" panose="020B0604030504040204" pitchFamily="34" charset="0"/>
                        </a:rPr>
                        <a:t> of posters distributed</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466185649"/>
                  </a:ext>
                </a:extLst>
              </a:tr>
              <a:tr h="766645">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Outcome Evaluation</a:t>
                      </a:r>
                    </a:p>
                  </a:txBody>
                  <a:tcP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Changes in knowledge, awareness, beliefs and behavior</a:t>
                      </a:r>
                    </a:p>
                  </a:txBody>
                  <a:tcPr/>
                </a:tc>
                <a:extLst>
                  <a:ext uri="{0D108BD9-81ED-4DB2-BD59-A6C34878D82A}">
                    <a16:rowId xmlns:a16="http://schemas.microsoft.com/office/drawing/2014/main" val="1798528403"/>
                  </a:ext>
                </a:extLst>
              </a:tr>
            </a:tbl>
          </a:graphicData>
        </a:graphic>
      </p:graphicFrame>
    </p:spTree>
    <p:extLst>
      <p:ext uri="{BB962C8B-B14F-4D97-AF65-F5344CB8AC3E}">
        <p14:creationId xmlns:p14="http://schemas.microsoft.com/office/powerpoint/2010/main" val="8139440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757613" y="-2635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itchFamily="34" charset="0"/>
                <a:cs typeface="Arial" pitchFamily="34"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2"/>
          <p:cNvSpPr>
            <a:spLocks noChangeArrowheads="1"/>
          </p:cNvSpPr>
          <p:nvPr/>
        </p:nvSpPr>
        <p:spPr bwMode="auto">
          <a:xfrm>
            <a:off x="3757613" y="-2635250"/>
            <a:ext cx="3017837"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Table 7"/>
          <p:cNvGraphicFramePr>
            <a:graphicFrameLocks noGrp="1"/>
          </p:cNvGraphicFramePr>
          <p:nvPr/>
        </p:nvGraphicFramePr>
        <p:xfrm>
          <a:off x="50158" y="990600"/>
          <a:ext cx="8915399" cy="5181600"/>
        </p:xfrm>
        <a:graphic>
          <a:graphicData uri="http://schemas.openxmlformats.org/drawingml/2006/table">
            <a:tbl>
              <a:tblPr firstRow="1" firstCol="1" bandRow="1">
                <a:tableStyleId>{5C22544A-7EE6-4342-B048-85BDC9FD1C3A}</a:tableStyleId>
              </a:tblPr>
              <a:tblGrid>
                <a:gridCol w="990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3809999">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432521">
                <a:tc>
                  <a:txBody>
                    <a:bodyPr/>
                    <a:lstStyle/>
                    <a:p>
                      <a:pPr marL="0" marR="0">
                        <a:lnSpc>
                          <a:spcPct val="115000"/>
                        </a:lnSpc>
                        <a:spcBef>
                          <a:spcPts val="0"/>
                        </a:spcBef>
                        <a:spcAft>
                          <a:spcPts val="1000"/>
                        </a:spcAft>
                      </a:pPr>
                      <a:r>
                        <a:rPr lang="en-US" sz="1200" b="1" dirty="0">
                          <a:effectLst/>
                          <a:latin typeface="Verdana" panose="020B0604030504040204" pitchFamily="34" charset="0"/>
                          <a:ea typeface="Verdana" panose="020B0604030504040204" pitchFamily="34" charset="0"/>
                          <a:cs typeface="Verdana" panose="020B0604030504040204" pitchFamily="34" charset="0"/>
                        </a:rPr>
                        <a:t>Method</a:t>
                      </a:r>
                    </a:p>
                  </a:txBody>
                  <a:tcPr marL="489" marR="489" marT="489" marB="489" anchor="ctr"/>
                </a:tc>
                <a:tc>
                  <a:txBody>
                    <a:bodyPr/>
                    <a:lstStyle/>
                    <a:p>
                      <a:pPr marL="0" marR="0">
                        <a:lnSpc>
                          <a:spcPct val="115000"/>
                        </a:lnSpc>
                        <a:spcBef>
                          <a:spcPts val="0"/>
                        </a:spcBef>
                        <a:spcAft>
                          <a:spcPts val="1000"/>
                        </a:spcAft>
                      </a:pPr>
                      <a:r>
                        <a:rPr lang="en-US" sz="1200" b="1" dirty="0">
                          <a:effectLst/>
                          <a:latin typeface="Verdana" panose="020B0604030504040204" pitchFamily="34" charset="0"/>
                          <a:ea typeface="Verdana" panose="020B0604030504040204" pitchFamily="34" charset="0"/>
                          <a:cs typeface="Verdana" panose="020B0604030504040204" pitchFamily="34" charset="0"/>
                        </a:rPr>
                        <a:t>Purpose</a:t>
                      </a:r>
                    </a:p>
                  </a:txBody>
                  <a:tcPr marL="163" marR="163" marT="163" marB="163" anchor="ctr"/>
                </a:tc>
                <a:tc>
                  <a:txBody>
                    <a:bodyPr/>
                    <a:lstStyle/>
                    <a:p>
                      <a:pPr marL="0" marR="0">
                        <a:lnSpc>
                          <a:spcPct val="115000"/>
                        </a:lnSpc>
                        <a:spcBef>
                          <a:spcPts val="0"/>
                        </a:spcBef>
                        <a:spcAft>
                          <a:spcPts val="1000"/>
                        </a:spcAft>
                      </a:pPr>
                      <a:r>
                        <a:rPr lang="en-US" sz="1200" b="1" dirty="0">
                          <a:effectLst/>
                          <a:latin typeface="Verdana" panose="020B0604030504040204" pitchFamily="34" charset="0"/>
                          <a:ea typeface="Verdana" panose="020B0604030504040204" pitchFamily="34" charset="0"/>
                          <a:cs typeface="Verdana" panose="020B0604030504040204" pitchFamily="34" charset="0"/>
                        </a:rPr>
                        <a:t>Advantages</a:t>
                      </a:r>
                    </a:p>
                  </a:txBody>
                  <a:tcPr marL="489" marR="489" marT="489" marB="489" anchor="ctr"/>
                </a:tc>
                <a:tc>
                  <a:txBody>
                    <a:bodyPr/>
                    <a:lstStyle/>
                    <a:p>
                      <a:pPr marL="0" marR="0">
                        <a:lnSpc>
                          <a:spcPct val="115000"/>
                        </a:lnSpc>
                        <a:spcBef>
                          <a:spcPts val="0"/>
                        </a:spcBef>
                        <a:spcAft>
                          <a:spcPts val="1000"/>
                        </a:spcAft>
                      </a:pPr>
                      <a:r>
                        <a:rPr lang="en-US" sz="1200" b="1" dirty="0">
                          <a:effectLst/>
                          <a:latin typeface="Verdana" panose="020B0604030504040204" pitchFamily="34" charset="0"/>
                          <a:ea typeface="Verdana" panose="020B0604030504040204" pitchFamily="34" charset="0"/>
                          <a:cs typeface="Verdana" panose="020B0604030504040204" pitchFamily="34" charset="0"/>
                        </a:rPr>
                        <a:t>Disadvantages</a:t>
                      </a:r>
                    </a:p>
                  </a:txBody>
                  <a:tcPr marL="489" marR="489" marT="489" marB="489" anchor="ctr"/>
                </a:tc>
                <a:extLst>
                  <a:ext uri="{0D108BD9-81ED-4DB2-BD59-A6C34878D82A}">
                    <a16:rowId xmlns:a16="http://schemas.microsoft.com/office/drawing/2014/main" val="10000"/>
                  </a:ext>
                </a:extLst>
              </a:tr>
              <a:tr h="2941142">
                <a:tc>
                  <a:txBody>
                    <a:bodyPr/>
                    <a:lstStyle/>
                    <a:p>
                      <a:pPr marL="0" marR="0">
                        <a:lnSpc>
                          <a:spcPct val="115000"/>
                        </a:lnSpc>
                        <a:spcBef>
                          <a:spcPts val="0"/>
                        </a:spcBef>
                        <a:spcAft>
                          <a:spcPts val="1000"/>
                        </a:spcAft>
                      </a:pPr>
                      <a:r>
                        <a:rPr lang="en-US" sz="1100" b="1" dirty="0">
                          <a:effectLst/>
                          <a:latin typeface="Verdana" panose="020B0604030504040204" pitchFamily="34" charset="0"/>
                          <a:ea typeface="Verdana" panose="020B0604030504040204" pitchFamily="34" charset="0"/>
                          <a:cs typeface="Verdana" panose="020B0604030504040204" pitchFamily="34" charset="0"/>
                        </a:rPr>
                        <a:t>Surveys or questionnaires</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a:txBody>
                  <a:tcPr marL="7620" marR="7620" marT="7620" marB="7620"/>
                </a:tc>
                <a:tc>
                  <a:txBody>
                    <a:bodyPr/>
                    <a:lstStyle/>
                    <a:p>
                      <a:pPr marL="0" marR="0">
                        <a:lnSpc>
                          <a:spcPct val="115000"/>
                        </a:lnSpc>
                        <a:spcBef>
                          <a:spcPts val="0"/>
                        </a:spcBef>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Collecting information from respondents without direct contact. Paper versions of a survey may be handed out or mailed. You might also ask people to complete surveys electronically via email or the Internet</a:t>
                      </a:r>
                    </a:p>
                    <a:p>
                      <a:pPr marL="0" marR="0">
                        <a:lnSpc>
                          <a:spcPct val="115000"/>
                        </a:lnSpc>
                        <a:spcBef>
                          <a:spcPts val="0"/>
                        </a:spcBef>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 </a:t>
                      </a:r>
                    </a:p>
                  </a:txBody>
                  <a:tcPr marL="2540" marR="2540" marT="2540" marB="2540"/>
                </a:tc>
                <a:tc>
                  <a:txBody>
                    <a:bodyPr/>
                    <a:lstStyle/>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Good for outcome evaluation</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Most anonymity: therefore, least bias toward socially acceptable responses</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Cost per respondent varies with response rate: the higher the response rate, the lower the cost per respondent</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Less selection bias than with telephone interviews</a:t>
                      </a:r>
                    </a:p>
                  </a:txBody>
                  <a:tcPr marL="7620" marR="7620" marT="7620" marB="7620"/>
                </a:tc>
                <a:tc>
                  <a:txBody>
                    <a:bodyPr/>
                    <a:lstStyle/>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Least control over quality of data</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Dependent on respondent’s reading level</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Mailed instruments have lowest response rate</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Surveys using mailed instruments take the most time to complete because such instruments require time in the mail and time for respondent to complete</a:t>
                      </a:r>
                    </a:p>
                  </a:txBody>
                  <a:tcPr marL="7620" marR="7620" marT="7620" marB="7620"/>
                </a:tc>
                <a:extLst>
                  <a:ext uri="{0D108BD9-81ED-4DB2-BD59-A6C34878D82A}">
                    <a16:rowId xmlns:a16="http://schemas.microsoft.com/office/drawing/2014/main" val="10001"/>
                  </a:ext>
                </a:extLst>
              </a:tr>
              <a:tr h="1807937">
                <a:tc>
                  <a:txBody>
                    <a:bodyPr/>
                    <a:lstStyle/>
                    <a:p>
                      <a:pPr marL="0" marR="0">
                        <a:lnSpc>
                          <a:spcPct val="115000"/>
                        </a:lnSpc>
                        <a:spcBef>
                          <a:spcPts val="0"/>
                        </a:spcBef>
                        <a:spcAft>
                          <a:spcPts val="1000"/>
                        </a:spcAft>
                      </a:pPr>
                      <a:r>
                        <a:rPr lang="en-US" sz="1100" b="1">
                          <a:effectLst/>
                          <a:latin typeface="Verdana" panose="020B0604030504040204" pitchFamily="34" charset="0"/>
                          <a:ea typeface="Verdana" panose="020B0604030504040204" pitchFamily="34" charset="0"/>
                          <a:cs typeface="Verdana" panose="020B0604030504040204" pitchFamily="34" charset="0"/>
                        </a:rPr>
                        <a:t>Focus groups</a:t>
                      </a:r>
                      <a:endParaRPr lang="en-US" sz="1100">
                        <a:effectLst/>
                        <a:latin typeface="Verdana" panose="020B0604030504040204" pitchFamily="34" charset="0"/>
                        <a:ea typeface="Verdana" panose="020B0604030504040204" pitchFamily="34" charset="0"/>
                        <a:cs typeface="Verdana" panose="020B0604030504040204" pitchFamily="34" charset="0"/>
                      </a:endParaRPr>
                    </a:p>
                  </a:txBody>
                  <a:tcPr marL="7620" marR="7620" marT="7620" marB="7620"/>
                </a:tc>
                <a:tc>
                  <a:txBody>
                    <a:bodyPr/>
                    <a:lstStyle/>
                    <a:p>
                      <a:pPr marL="0" marR="0">
                        <a:lnSpc>
                          <a:spcPct val="115000"/>
                        </a:lnSpc>
                        <a:spcBef>
                          <a:spcPts val="0"/>
                        </a:spcBef>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Conducting group interviews with a small group of participants or other informants at the same time</a:t>
                      </a:r>
                    </a:p>
                    <a:p>
                      <a:pPr marL="0" marR="0">
                        <a:lnSpc>
                          <a:spcPct val="115000"/>
                        </a:lnSpc>
                        <a:spcBef>
                          <a:spcPts val="0"/>
                        </a:spcBef>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 </a:t>
                      </a:r>
                    </a:p>
                  </a:txBody>
                  <a:tcPr marL="2540" marR="2540" marT="2540" marB="2540"/>
                </a:tc>
                <a:tc>
                  <a:txBody>
                    <a:bodyPr/>
                    <a:lstStyle/>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Good for outcome evaluation as you can ask people to explain how the program affected them</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Can identify a lot of issues and effects</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Can give staff better understanding of the program from participants’ own words</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Can be done relatively quickly (1-2 hours per focus group)</a:t>
                      </a:r>
                    </a:p>
                  </a:txBody>
                  <a:tcPr marL="7620" marR="7620" marT="7620" marB="7620"/>
                </a:tc>
                <a:tc>
                  <a:txBody>
                    <a:bodyPr/>
                    <a:lstStyle/>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Requires a good facilitator</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Takes time to analyze and interpret the discussion</a:t>
                      </a:r>
                    </a:p>
                    <a:p>
                      <a:pPr marL="342900" marR="0" lvl="0" indent="-342900">
                        <a:lnSpc>
                          <a:spcPct val="115000"/>
                        </a:lnSpc>
                        <a:spcBef>
                          <a:spcPts val="0"/>
                        </a:spcBef>
                        <a:spcAft>
                          <a:spcPts val="0"/>
                        </a:spcAft>
                        <a:buFont typeface="Symbol"/>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May require extra resources for facilitator’s time and participant incentives</a:t>
                      </a:r>
                    </a:p>
                  </a:txBody>
                  <a:tcPr marL="7620" marR="7620" marT="7620" marB="7620"/>
                </a:tc>
                <a:extLst>
                  <a:ext uri="{0D108BD9-81ED-4DB2-BD59-A6C34878D82A}">
                    <a16:rowId xmlns:a16="http://schemas.microsoft.com/office/drawing/2014/main" val="10002"/>
                  </a:ext>
                </a:extLst>
              </a:tr>
            </a:tbl>
          </a:graphicData>
        </a:graphic>
      </p:graphicFrame>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Evaluation Methods</a:t>
            </a:r>
          </a:p>
        </p:txBody>
      </p:sp>
      <p:sp>
        <p:nvSpPr>
          <p:cNvPr id="11" name="Rectangle 10"/>
          <p:cNvSpPr/>
          <p:nvPr/>
        </p:nvSpPr>
        <p:spPr>
          <a:xfrm>
            <a:off x="-1" y="6286500"/>
            <a:ext cx="5410201" cy="577081"/>
          </a:xfrm>
          <a:prstGeom prst="rect">
            <a:avLst/>
          </a:prstGeom>
        </p:spPr>
        <p:txBody>
          <a:bodyPr wrap="square">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“Tips for Conducting Program Evaluation”, 2006; Centers for Disease Control and Prevention, 2012; Asian Pacific Partnership for Empowerment, Advocacy and Leadership, 2009.</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3144100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Lucida Bright" panose="02040602050505020304" pitchFamily="18" charset="0"/>
              </a:rPr>
              <a:t>Case Study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172200"/>
            <a:ext cx="3240031" cy="5486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818" y="1172807"/>
            <a:ext cx="6243637" cy="5095849"/>
          </a:xfrm>
          <a:prstGeom prst="rect">
            <a:avLst/>
          </a:prstGeom>
        </p:spPr>
      </p:pic>
    </p:spTree>
    <p:extLst>
      <p:ext uri="{BB962C8B-B14F-4D97-AF65-F5344CB8AC3E}">
        <p14:creationId xmlns:p14="http://schemas.microsoft.com/office/powerpoint/2010/main" val="14403287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Lucida Bright" panose="02040602050505020304" pitchFamily="18" charset="0"/>
              </a:rPr>
              <a:t>Case Study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172200"/>
            <a:ext cx="3240031" cy="54864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1575069"/>
            <a:ext cx="6425184" cy="4281879"/>
          </a:xfrm>
          <a:prstGeom prst="rect">
            <a:avLst/>
          </a:prstGeom>
        </p:spPr>
      </p:pic>
      <p:sp>
        <p:nvSpPr>
          <p:cNvPr id="7" name="TextBox 6"/>
          <p:cNvSpPr txBox="1"/>
          <p:nvPr/>
        </p:nvSpPr>
        <p:spPr>
          <a:xfrm>
            <a:off x="76200" y="6366302"/>
            <a:ext cx="3886200" cy="415498"/>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Smoke-Free Ordinance, 2016; Fein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Schachter</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2015; Smoke-Free New Orleans, 2016.</a:t>
            </a:r>
          </a:p>
        </p:txBody>
      </p:sp>
    </p:spTree>
    <p:extLst>
      <p:ext uri="{BB962C8B-B14F-4D97-AF65-F5344CB8AC3E}">
        <p14:creationId xmlns:p14="http://schemas.microsoft.com/office/powerpoint/2010/main" val="32443824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Lucida Bright" panose="02040602050505020304" pitchFamily="18" charset="0"/>
              </a:rPr>
              <a:t>Case Study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172200"/>
            <a:ext cx="3240031" cy="5486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0600"/>
            <a:ext cx="9144000" cy="5080000"/>
          </a:xfrm>
          <a:prstGeom prst="rect">
            <a:avLst/>
          </a:prstGeom>
        </p:spPr>
      </p:pic>
    </p:spTree>
    <p:extLst>
      <p:ext uri="{BB962C8B-B14F-4D97-AF65-F5344CB8AC3E}">
        <p14:creationId xmlns:p14="http://schemas.microsoft.com/office/powerpoint/2010/main" val="6098603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Lucida Bright" panose="02040602050505020304" pitchFamily="18" charset="0"/>
              </a:rPr>
              <a:t>Case Study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172200"/>
            <a:ext cx="3240031" cy="548641"/>
          </a:xfrm>
          <a:prstGeom prst="rect">
            <a:avLst/>
          </a:prstGeom>
        </p:spPr>
      </p:pic>
      <p:sp>
        <p:nvSpPr>
          <p:cNvPr id="14" name="TextBox 13"/>
          <p:cNvSpPr txBox="1"/>
          <p:nvPr/>
        </p:nvSpPr>
        <p:spPr>
          <a:xfrm>
            <a:off x="76200" y="6510706"/>
            <a:ext cx="2325442"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Smoke-Free Ordinance, 2016.</a:t>
            </a:r>
          </a:p>
        </p:txBody>
      </p:sp>
      <p:graphicFrame>
        <p:nvGraphicFramePr>
          <p:cNvPr id="15" name="Diagram 14"/>
          <p:cNvGraphicFramePr/>
          <p:nvPr/>
        </p:nvGraphicFramePr>
        <p:xfrm>
          <a:off x="1492577" y="2057400"/>
          <a:ext cx="6705600" cy="3733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p:cNvSpPr txBox="1"/>
          <p:nvPr/>
        </p:nvSpPr>
        <p:spPr>
          <a:xfrm>
            <a:off x="304800" y="1358701"/>
            <a:ext cx="8305800" cy="461665"/>
          </a:xfrm>
          <a:prstGeom prst="rect">
            <a:avLst/>
          </a:prstGeom>
          <a:noFill/>
        </p:spPr>
        <p:txBody>
          <a:bodyPr wrap="square" rtlCol="0">
            <a:spAutoFit/>
          </a:bodyPr>
          <a:lstStyle/>
          <a:p>
            <a:r>
              <a:rPr lang="en-US" sz="2400" b="1" dirty="0">
                <a:solidFill>
                  <a:srgbClr val="002060"/>
                </a:solidFill>
                <a:latin typeface="Verdana" panose="020B0604030504040204" pitchFamily="34" charset="0"/>
                <a:ea typeface="Verdana" panose="020B0604030504040204" pitchFamily="34" charset="0"/>
                <a:cs typeface="Verdana" panose="020B0604030504040204" pitchFamily="34" charset="0"/>
              </a:rPr>
              <a:t>Process evaluation measures </a:t>
            </a:r>
            <a:endParaRPr lang="en-US" sz="2400" b="1" u="sng"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059665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175" y="3805329"/>
            <a:ext cx="3067050" cy="2270760"/>
          </a:xfrm>
          <a:prstGeom prst="rect">
            <a:avLst/>
          </a:prstGeom>
        </p:spPr>
      </p:pic>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Lucida Bright" panose="02040602050505020304" pitchFamily="18" charset="0"/>
              </a:rPr>
              <a:t>Case Study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6172200"/>
            <a:ext cx="3240031" cy="54864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601819"/>
            <a:ext cx="3556245" cy="4556640"/>
          </a:xfrm>
          <a:prstGeom prst="rect">
            <a:avLst/>
          </a:prstGeom>
        </p:spPr>
      </p:pic>
      <p:sp>
        <p:nvSpPr>
          <p:cNvPr id="12" name="Oval Callout 11"/>
          <p:cNvSpPr/>
          <p:nvPr/>
        </p:nvSpPr>
        <p:spPr>
          <a:xfrm>
            <a:off x="5421100" y="1070629"/>
            <a:ext cx="3505200" cy="2434735"/>
          </a:xfrm>
          <a:prstGeom prst="wedgeEllipseCallout">
            <a:avLst>
              <a:gd name="adj1" fmla="val 12097"/>
              <a:gd name="adj2" fmla="val 895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Verdana" panose="020B0604030504040204" pitchFamily="34" charset="0"/>
                <a:ea typeface="Verdana" panose="020B0604030504040204" pitchFamily="34" charset="0"/>
                <a:cs typeface="Verdana" panose="020B0604030504040204" pitchFamily="34" charset="0"/>
              </a:rPr>
              <a:t>“It has been really nice to go out and enjoy bars and casinos without breathing cigarette smoke or smelling like cigarette smoke.”</a:t>
            </a:r>
          </a:p>
        </p:txBody>
      </p:sp>
      <p:sp>
        <p:nvSpPr>
          <p:cNvPr id="13" name="Cloud Callout 12"/>
          <p:cNvSpPr/>
          <p:nvPr/>
        </p:nvSpPr>
        <p:spPr>
          <a:xfrm>
            <a:off x="3355936" y="3021890"/>
            <a:ext cx="2646474" cy="1716497"/>
          </a:xfrm>
          <a:prstGeom prst="cloudCallout">
            <a:avLst>
              <a:gd name="adj1" fmla="val 40769"/>
              <a:gd name="adj2" fmla="val 661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“Smoke free bars and casinos are healthier for customers and employees.”</a:t>
            </a:r>
          </a:p>
        </p:txBody>
      </p:sp>
      <p:sp>
        <p:nvSpPr>
          <p:cNvPr id="18" name="TextBox 17"/>
          <p:cNvSpPr txBox="1"/>
          <p:nvPr/>
        </p:nvSpPr>
        <p:spPr>
          <a:xfrm>
            <a:off x="76200" y="6411812"/>
            <a:ext cx="3861045" cy="415498"/>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Smoke-Free Ordinance, 2016; Fein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Schachter</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2015.</a:t>
            </a:r>
          </a:p>
        </p:txBody>
      </p:sp>
    </p:spTree>
    <p:extLst>
      <p:ext uri="{BB962C8B-B14F-4D97-AF65-F5344CB8AC3E}">
        <p14:creationId xmlns:p14="http://schemas.microsoft.com/office/powerpoint/2010/main" val="14737005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Lucida Bright" panose="02040602050505020304" pitchFamily="18" charset="0"/>
              </a:rPr>
              <a:t>Case Study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172200"/>
            <a:ext cx="3240031" cy="548641"/>
          </a:xfrm>
          <a:prstGeom prst="rect">
            <a:avLst/>
          </a:prstGeom>
        </p:spPr>
      </p:pic>
      <p:sp>
        <p:nvSpPr>
          <p:cNvPr id="3" name="Down Arrow 2"/>
          <p:cNvSpPr/>
          <p:nvPr/>
        </p:nvSpPr>
        <p:spPr>
          <a:xfrm>
            <a:off x="990599" y="3276600"/>
            <a:ext cx="2514600" cy="2895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Fine Particle Air Pollution</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299" y="1272309"/>
            <a:ext cx="3013199" cy="225694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020" y="1089616"/>
            <a:ext cx="3219159" cy="4821648"/>
          </a:xfrm>
          <a:prstGeom prst="rect">
            <a:avLst/>
          </a:prstGeom>
        </p:spPr>
      </p:pic>
      <p:sp>
        <p:nvSpPr>
          <p:cNvPr id="13" name="TextBox 12"/>
          <p:cNvSpPr txBox="1"/>
          <p:nvPr/>
        </p:nvSpPr>
        <p:spPr>
          <a:xfrm>
            <a:off x="5715000" y="2420203"/>
            <a:ext cx="1895007" cy="1077218"/>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solidFill>
                  <a:srgbClr val="002060"/>
                </a:solidFill>
                <a:latin typeface="Verdana" panose="020B0604030504040204" pitchFamily="34" charset="0"/>
                <a:ea typeface="Verdana" panose="020B0604030504040204" pitchFamily="34" charset="0"/>
                <a:cs typeface="Verdana" panose="020B0604030504040204" pitchFamily="34" charset="0"/>
              </a:rPr>
              <a:t>Complaints</a:t>
            </a:r>
          </a:p>
          <a:p>
            <a:pPr marL="285750" indent="-285750">
              <a:buFont typeface="Wingdings" panose="05000000000000000000" pitchFamily="2" charset="2"/>
              <a:buChar char="ü"/>
            </a:pPr>
            <a:r>
              <a:rPr lang="en-US" sz="1600" dirty="0">
                <a:solidFill>
                  <a:srgbClr val="002060"/>
                </a:solidFill>
                <a:latin typeface="Verdana" panose="020B0604030504040204" pitchFamily="34" charset="0"/>
                <a:ea typeface="Verdana" panose="020B0604030504040204" pitchFamily="34" charset="0"/>
                <a:cs typeface="Verdana" panose="020B0604030504040204" pitchFamily="34" charset="0"/>
              </a:rPr>
              <a:t>Certified Letters</a:t>
            </a:r>
          </a:p>
          <a:p>
            <a:pPr marL="285750" indent="-285750">
              <a:buFont typeface="Wingdings" panose="05000000000000000000" pitchFamily="2" charset="2"/>
              <a:buChar char="ü"/>
            </a:pPr>
            <a:r>
              <a:rPr lang="en-US" sz="1600" dirty="0">
                <a:solidFill>
                  <a:srgbClr val="002060"/>
                </a:solidFill>
                <a:latin typeface="Verdana" panose="020B0604030504040204" pitchFamily="34" charset="0"/>
                <a:ea typeface="Verdana" panose="020B0604030504040204" pitchFamily="34" charset="0"/>
                <a:cs typeface="Verdana" panose="020B0604030504040204" pitchFamily="34" charset="0"/>
              </a:rPr>
              <a:t>On-site visits</a:t>
            </a:r>
          </a:p>
        </p:txBody>
      </p:sp>
      <p:sp>
        <p:nvSpPr>
          <p:cNvPr id="10" name="TextBox 9"/>
          <p:cNvSpPr txBox="1"/>
          <p:nvPr/>
        </p:nvSpPr>
        <p:spPr>
          <a:xfrm>
            <a:off x="76200" y="6411812"/>
            <a:ext cx="41148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Smoke-Free Ordinance, 2016; Fein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Schachter</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2015.</a:t>
            </a:r>
          </a:p>
        </p:txBody>
      </p:sp>
    </p:spTree>
    <p:extLst>
      <p:ext uri="{BB962C8B-B14F-4D97-AF65-F5344CB8AC3E}">
        <p14:creationId xmlns:p14="http://schemas.microsoft.com/office/powerpoint/2010/main" val="4293393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Lucida Bright" panose="02040602050505020304" pitchFamily="18" charset="0"/>
              </a:rPr>
              <a:t>Case Study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172200"/>
            <a:ext cx="3240031" cy="548641"/>
          </a:xfrm>
          <a:prstGeom prst="rect">
            <a:avLst/>
          </a:prstGeom>
        </p:spPr>
      </p:pic>
      <p:sp>
        <p:nvSpPr>
          <p:cNvPr id="9" name="Rounded Rectangle 8"/>
          <p:cNvSpPr/>
          <p:nvPr/>
        </p:nvSpPr>
        <p:spPr>
          <a:xfrm>
            <a:off x="228602" y="1458736"/>
            <a:ext cx="6584478" cy="485563"/>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Outcomes</a:t>
            </a:r>
          </a:p>
        </p:txBody>
      </p:sp>
      <p:sp>
        <p:nvSpPr>
          <p:cNvPr id="4" name="Rounded Rectangle 3"/>
          <p:cNvSpPr/>
          <p:nvPr/>
        </p:nvSpPr>
        <p:spPr>
          <a:xfrm>
            <a:off x="4586942" y="2212900"/>
            <a:ext cx="2196158" cy="3690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Long-Term</a:t>
            </a:r>
          </a:p>
          <a:p>
            <a:pPr algn="ctr"/>
            <a:endParaRPr lang="en-US" sz="1400" dirty="0">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Reduce tobacco-related morbidity from health conditions such as heart-disease, stroke, COPD and cancer by 10% by 2030</a:t>
            </a:r>
          </a:p>
          <a:p>
            <a:pPr lvl="0"/>
            <a:endParaRPr lang="en-US" sz="1400" dirty="0">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Reduce tobacco-related mortality by 10% by 2030</a:t>
            </a:r>
          </a:p>
          <a:p>
            <a:pPr algn="ctr"/>
            <a:endParaRPr lang="en-US" sz="1400" dirty="0">
              <a:latin typeface="Verdana" panose="020B0604030504040204" pitchFamily="34" charset="0"/>
              <a:ea typeface="Verdana" panose="020B0604030504040204" pitchFamily="34" charset="0"/>
              <a:cs typeface="Verdana" panose="020B0604030504040204" pitchFamily="34" charset="0"/>
            </a:endParaRPr>
          </a:p>
          <a:p>
            <a:pPr algn="ct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21" name="Rounded Rectangle 20"/>
          <p:cNvSpPr/>
          <p:nvPr/>
        </p:nvSpPr>
        <p:spPr>
          <a:xfrm>
            <a:off x="368101" y="3382482"/>
            <a:ext cx="1484729" cy="1351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Short-Term </a:t>
            </a:r>
          </a:p>
        </p:txBody>
      </p:sp>
      <p:sp>
        <p:nvSpPr>
          <p:cNvPr id="22" name="Rounded Rectangle 21"/>
          <p:cNvSpPr/>
          <p:nvPr/>
        </p:nvSpPr>
        <p:spPr>
          <a:xfrm>
            <a:off x="2415742" y="3382482"/>
            <a:ext cx="1608288" cy="1351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Intermediate</a:t>
            </a:r>
          </a:p>
        </p:txBody>
      </p:sp>
      <p:cxnSp>
        <p:nvCxnSpPr>
          <p:cNvPr id="19" name="Straight Arrow Connector 18"/>
          <p:cNvCxnSpPr>
            <a:stCxn id="21" idx="3"/>
            <a:endCxn id="22" idx="1"/>
          </p:cNvCxnSpPr>
          <p:nvPr/>
        </p:nvCxnSpPr>
        <p:spPr>
          <a:xfrm>
            <a:off x="1852830" y="4058247"/>
            <a:ext cx="5629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3"/>
            <a:endCxn id="4" idx="1"/>
          </p:cNvCxnSpPr>
          <p:nvPr/>
        </p:nvCxnSpPr>
        <p:spPr>
          <a:xfrm flipV="1">
            <a:off x="4024030" y="4058246"/>
            <a:ext cx="56291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7086599" y="1458733"/>
            <a:ext cx="1920639" cy="485563"/>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Impact</a:t>
            </a:r>
          </a:p>
        </p:txBody>
      </p:sp>
      <p:sp>
        <p:nvSpPr>
          <p:cNvPr id="47" name="Rounded Rectangle 46"/>
          <p:cNvSpPr/>
          <p:nvPr/>
        </p:nvSpPr>
        <p:spPr>
          <a:xfrm>
            <a:off x="7169700" y="2871885"/>
            <a:ext cx="1837538" cy="2372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Increased quality and duration of life</a:t>
            </a:r>
          </a:p>
        </p:txBody>
      </p:sp>
      <p:cxnSp>
        <p:nvCxnSpPr>
          <p:cNvPr id="2063" name="Straight Arrow Connector 2062"/>
          <p:cNvCxnSpPr>
            <a:stCxn id="4" idx="3"/>
            <a:endCxn id="47" idx="1"/>
          </p:cNvCxnSpPr>
          <p:nvPr/>
        </p:nvCxnSpPr>
        <p:spPr>
          <a:xfrm>
            <a:off x="6783100" y="4058246"/>
            <a:ext cx="38660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200" y="6510706"/>
            <a:ext cx="2325442"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Smoke-Free Ordinance, 2016.</a:t>
            </a:r>
          </a:p>
        </p:txBody>
      </p:sp>
    </p:spTree>
    <p:extLst>
      <p:ext uri="{BB962C8B-B14F-4D97-AF65-F5344CB8AC3E}">
        <p14:creationId xmlns:p14="http://schemas.microsoft.com/office/powerpoint/2010/main" val="16240928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Resources</a:t>
            </a:r>
          </a:p>
        </p:txBody>
      </p:sp>
      <p:pic>
        <p:nvPicPr>
          <p:cNvPr id="1026" name="Picture 2" descr="close up of woman hand holding open book royalty-free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8995" y="2133600"/>
            <a:ext cx="3027169"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59160" y="1291428"/>
            <a:ext cx="5906596"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Center for Disease Control and Prevention’s (CDC) </a:t>
            </a:r>
            <a:r>
              <a:rPr lang="en-US" sz="2000" i="1" dirty="0">
                <a:solidFill>
                  <a:srgbClr val="004065"/>
                </a:solidFill>
                <a:latin typeface="Verdana" panose="020B0604030504040204" pitchFamily="34" charset="0"/>
                <a:ea typeface="Verdana" panose="020B0604030504040204" pitchFamily="34" charset="0"/>
                <a:cs typeface="Verdana" panose="020B0604030504040204" pitchFamily="34" charset="0"/>
              </a:rPr>
              <a:t>Gateway to Health Communication &amp; Social Marketing Practice: Research &amp; Evaluation</a:t>
            </a:r>
          </a:p>
          <a:p>
            <a:pPr marL="0" lvl="0" indent="0">
              <a:buNone/>
            </a:pPr>
            <a:endPar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National Colorectal Cancer Roundtable’s (NCCRT) </a:t>
            </a:r>
            <a:r>
              <a:rPr lang="en-US" sz="2000" i="1" dirty="0">
                <a:solidFill>
                  <a:srgbClr val="004065"/>
                </a:solidFill>
                <a:latin typeface="Verdana" panose="020B0604030504040204" pitchFamily="34" charset="0"/>
                <a:ea typeface="Verdana" panose="020B0604030504040204" pitchFamily="34" charset="0"/>
                <a:cs typeface="Verdana" panose="020B0604030504040204" pitchFamily="34" charset="0"/>
              </a:rPr>
              <a:t>Evaluation </a:t>
            </a:r>
            <a:r>
              <a:rPr lang="en-US" sz="2000" i="1" dirty="0" err="1">
                <a:solidFill>
                  <a:srgbClr val="004065"/>
                </a:solidFill>
                <a:latin typeface="Verdana" panose="020B0604030504040204" pitchFamily="34" charset="0"/>
                <a:ea typeface="Verdana" panose="020B0604030504040204" pitchFamily="34" charset="0"/>
                <a:cs typeface="Verdana" panose="020B0604030504040204" pitchFamily="34" charset="0"/>
              </a:rPr>
              <a:t>Tooklit</a:t>
            </a:r>
            <a:r>
              <a:rPr lang="en-US" sz="2000" i="1" dirty="0">
                <a:solidFill>
                  <a:srgbClr val="004065"/>
                </a:solidFill>
                <a:latin typeface="Verdana" panose="020B0604030504040204" pitchFamily="34" charset="0"/>
                <a:ea typeface="Verdana" panose="020B0604030504040204" pitchFamily="34" charset="0"/>
                <a:cs typeface="Verdana" panose="020B0604030504040204" pitchFamily="34" charset="0"/>
              </a:rPr>
              <a:t>: How to evaluate activities to increase awareness and use of colorectal cancer screening</a:t>
            </a:r>
          </a:p>
          <a:p>
            <a:pPr marL="0" lvl="0" indent="0">
              <a:buNone/>
            </a:pPr>
            <a:endPar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Robert Wood Johnson Foundation’s </a:t>
            </a:r>
            <a:r>
              <a:rPr lang="en-US" sz="2000" i="1" dirty="0">
                <a:solidFill>
                  <a:srgbClr val="004065"/>
                </a:solidFill>
                <a:latin typeface="Verdana" panose="020B0604030504040204" pitchFamily="34" charset="0"/>
                <a:ea typeface="Verdana" panose="020B0604030504040204" pitchFamily="34" charset="0"/>
                <a:cs typeface="Verdana" panose="020B0604030504040204" pitchFamily="34" charset="0"/>
              </a:rPr>
              <a:t>A Practical Guide for Engaging Stakeholders in Developing Evaluation Questions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1828968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30624995"/>
              </p:ext>
            </p:extLst>
          </p:nvPr>
        </p:nvGraphicFramePr>
        <p:xfrm>
          <a:off x="158418" y="1056995"/>
          <a:ext cx="8839200" cy="82296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609600">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1. Background and Justification</a:t>
                      </a:r>
                    </a:p>
                  </a:txBody>
                  <a:tcPr>
                    <a:solidFill>
                      <a:srgbClr val="0096D6"/>
                    </a:solidFill>
                  </a:tcPr>
                </a:tc>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12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Health, Behavioral and Communication Objectives</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3. Audiences</a:t>
                      </a:r>
                    </a:p>
                  </a:txBody>
                  <a:tcPr>
                    <a:solidFill>
                      <a:srgbClr val="0096D6"/>
                    </a:solidFill>
                  </a:tcPr>
                </a:tc>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4. Media Plan</a:t>
                      </a:r>
                      <a:r>
                        <a:rPr lang="en-US" sz="12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Tactics and Timeline</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5. Evaluation</a:t>
                      </a:r>
                    </a:p>
                    <a:p>
                      <a:endPar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txBody>
                  <a:tcPr>
                    <a:solidFill>
                      <a:srgbClr val="FFC000"/>
                    </a:solidFill>
                  </a:tcPr>
                </a:tc>
                <a:extLst>
                  <a:ext uri="{0D108BD9-81ED-4DB2-BD59-A6C34878D82A}">
                    <a16:rowId xmlns:a16="http://schemas.microsoft.com/office/drawing/2014/main" val="10000"/>
                  </a:ext>
                </a:extLst>
              </a:tr>
            </a:tbl>
          </a:graphicData>
        </a:graphic>
      </p:graphicFrame>
      <p:grpSp>
        <p:nvGrpSpPr>
          <p:cNvPr id="8" name="Group 7"/>
          <p:cNvGrpSpPr/>
          <p:nvPr/>
        </p:nvGrpSpPr>
        <p:grpSpPr>
          <a:xfrm>
            <a:off x="457200" y="2137665"/>
            <a:ext cx="3796212" cy="3736069"/>
            <a:chOff x="0" y="0"/>
            <a:chExt cx="3244132" cy="3242286"/>
          </a:xfrm>
        </p:grpSpPr>
        <p:graphicFrame>
          <p:nvGraphicFramePr>
            <p:cNvPr id="9" name="Diagram 8"/>
            <p:cNvGraphicFramePr/>
            <p:nvPr>
              <p:extLst>
                <p:ext uri="{D42A27DB-BD31-4B8C-83A1-F6EECF244321}">
                  <p14:modId xmlns:p14="http://schemas.microsoft.com/office/powerpoint/2010/main" val="1649128580"/>
                </p:ext>
              </p:extLst>
            </p:nvPr>
          </p:nvGraphicFramePr>
          <p:xfrm>
            <a:off x="0" y="0"/>
            <a:ext cx="3244132" cy="2615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Box 2"/>
            <p:cNvSpPr txBox="1">
              <a:spLocks noChangeArrowheads="1"/>
            </p:cNvSpPr>
            <p:nvPr/>
          </p:nvSpPr>
          <p:spPr bwMode="auto">
            <a:xfrm>
              <a:off x="7952" y="2966696"/>
              <a:ext cx="3234055" cy="2755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2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Health Communication Program Cycle</a:t>
              </a:r>
              <a:endPar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15000"/>
                </a:lnSpc>
                <a:spcBef>
                  <a:spcPts val="0"/>
                </a:spcBef>
                <a:spcAft>
                  <a:spcPts val="1000"/>
                </a:spcAft>
              </a:pPr>
              <a:r>
                <a:rPr lang="en-US" sz="1200" dirty="0">
                  <a:effectLst/>
                  <a:latin typeface="Verdana" panose="020B0604030504040204" pitchFamily="34" charset="0"/>
                  <a:ea typeface="Verdana" panose="020B0604030504040204" pitchFamily="34" charset="0"/>
                  <a:cs typeface="Verdana" panose="020B0604030504040204" pitchFamily="34" charset="0"/>
                </a:rPr>
                <a:t> </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15000"/>
                </a:lnSpc>
                <a:spcBef>
                  <a:spcPts val="0"/>
                </a:spcBef>
                <a:spcAft>
                  <a:spcPts val="1000"/>
                </a:spcAft>
              </a:pPr>
              <a:r>
                <a:rPr lang="en-US" sz="1200" dirty="0">
                  <a:effectLst/>
                  <a:latin typeface="Verdana" panose="020B0604030504040204" pitchFamily="34" charset="0"/>
                  <a:ea typeface="Verdana" panose="020B0604030504040204" pitchFamily="34" charset="0"/>
                  <a:cs typeface="Verdana" panose="020B0604030504040204" pitchFamily="34" charset="0"/>
                </a:rPr>
                <a:t> </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15000"/>
                </a:lnSpc>
                <a:spcBef>
                  <a:spcPts val="0"/>
                </a:spcBef>
                <a:spcAft>
                  <a:spcPts val="1000"/>
                </a:spcAft>
              </a:pPr>
              <a:r>
                <a:rPr lang="en-US" sz="1200" dirty="0">
                  <a:effectLst/>
                  <a:latin typeface="Verdana" panose="020B0604030504040204" pitchFamily="34" charset="0"/>
                  <a:ea typeface="Verdana" panose="020B0604030504040204" pitchFamily="34" charset="0"/>
                  <a:cs typeface="Verdana" panose="020B0604030504040204" pitchFamily="34" charset="0"/>
                </a:rPr>
                <a:t> </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p:txBody>
        </p:sp>
      </p:grpSp>
      <p:sp>
        <p:nvSpPr>
          <p:cNvPr id="11" name="TextBox 10"/>
          <p:cNvSpPr txBox="1"/>
          <p:nvPr/>
        </p:nvSpPr>
        <p:spPr>
          <a:xfrm>
            <a:off x="12700" y="6357996"/>
            <a:ext cx="4952999"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NCI, 2004; CDC, 2009; CDC, 2014.</a:t>
            </a:r>
          </a:p>
        </p:txBody>
      </p:sp>
      <p:sp>
        <p:nvSpPr>
          <p:cNvPr id="15" name="Pentagon 14"/>
          <p:cNvSpPr/>
          <p:nvPr/>
        </p:nvSpPr>
        <p:spPr>
          <a:xfrm>
            <a:off x="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Lucida Bright" panose="02040602050505020304" pitchFamily="18" charset="0"/>
              </a:rPr>
              <a:t>Evaluating Media Activities</a:t>
            </a:r>
            <a:endParaRPr lang="en-US" sz="4000" b="1" dirty="0">
              <a:latin typeface="Lucida Bright" panose="02040602050505020304" pitchFamily="18" charset="0"/>
            </a:endParaRPr>
          </a:p>
        </p:txBody>
      </p:sp>
      <p:pic>
        <p:nvPicPr>
          <p:cNvPr id="16"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04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Conclusion</a:t>
            </a:r>
          </a:p>
        </p:txBody>
      </p:sp>
      <p:sp>
        <p:nvSpPr>
          <p:cNvPr id="12" name="Content Placeholder 2"/>
          <p:cNvSpPr txBox="1">
            <a:spLocks/>
          </p:cNvSpPr>
          <p:nvPr/>
        </p:nvSpPr>
        <p:spPr>
          <a:xfrm>
            <a:off x="457200" y="1447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Explain the importance of evaluation in communication campaigns</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metrics for campaign objectives</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Select appropriate methods of evaluation for a communication campaign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42702110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31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8227" y="2286000"/>
            <a:ext cx="8915400" cy="1828800"/>
          </a:xfrm>
        </p:spPr>
        <p:txBody>
          <a:bodyPr>
            <a:noAutofit/>
          </a:bodyPr>
          <a:lstStyle/>
          <a:p>
            <a:pPr marL="0" indent="0">
              <a:spcBef>
                <a:spcPts val="600"/>
              </a:spcBef>
              <a:buNone/>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This concludes the lesson. </a:t>
            </a:r>
          </a:p>
          <a:p>
            <a:pPr marL="0" indent="0">
              <a:spcBef>
                <a:spcPts val="600"/>
              </a:spcBef>
              <a:buNone/>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Please exit and return to the learning management system.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7772399" y="4188309"/>
            <a:ext cx="1005573" cy="1755290"/>
          </a:xfrm>
          <a:prstGeom prst="rect">
            <a:avLst/>
          </a:prstGeom>
        </p:spPr>
      </p:pic>
      <p:sp>
        <p:nvSpPr>
          <p:cNvPr id="8" name="TextBox 7"/>
          <p:cNvSpPr txBox="1"/>
          <p:nvPr/>
        </p:nvSpPr>
        <p:spPr>
          <a:xfrm>
            <a:off x="7894186" y="3883967"/>
            <a:ext cx="762000" cy="461665"/>
          </a:xfrm>
          <a:prstGeom prst="rect">
            <a:avLst/>
          </a:prstGeom>
          <a:noFill/>
        </p:spPr>
        <p:txBody>
          <a:bodyPr wrap="square" rtlCol="0">
            <a:spAutoFit/>
          </a:bodyPr>
          <a:lstStyle/>
          <a:p>
            <a:r>
              <a:rPr lang="en-US" sz="2400" b="1" dirty="0">
                <a:solidFill>
                  <a:srgbClr val="0096D6"/>
                </a:solidFill>
              </a:rPr>
              <a:t>EXIT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4722" y="6199826"/>
            <a:ext cx="2986878" cy="505774"/>
          </a:xfrm>
          <a:prstGeom prst="rect">
            <a:avLst/>
          </a:prstGeom>
        </p:spPr>
      </p:pic>
    </p:spTree>
    <p:extLst>
      <p:ext uri="{BB962C8B-B14F-4D97-AF65-F5344CB8AC3E}">
        <p14:creationId xmlns:p14="http://schemas.microsoft.com/office/powerpoint/2010/main" val="41143463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8" y="990600"/>
            <a:ext cx="8991600" cy="1470025"/>
          </a:xfrm>
        </p:spPr>
        <p:txBody>
          <a:bodyPr/>
          <a:lstStyle/>
          <a:p>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Making </a:t>
            </a:r>
            <a:r>
              <a:rPr lang="en-US" b="1" dirty="0">
                <a:solidFill>
                  <a:srgbClr val="004065"/>
                </a:solidFill>
                <a:latin typeface="Lucida Bright" panose="02040602050505020304" pitchFamily="18" charset="0"/>
                <a:ea typeface="Verdana" panose="020B0604030504040204" pitchFamily="34" charset="0"/>
                <a:cs typeface="Verdana" panose="020B0604030504040204" pitchFamily="34" charset="0"/>
              </a:rPr>
              <a:t>Communication Campaigns </a:t>
            </a:r>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Evidence-Based</a:t>
            </a:r>
          </a:p>
        </p:txBody>
      </p:sp>
      <p:sp>
        <p:nvSpPr>
          <p:cNvPr id="3" name="Subtitle 2"/>
          <p:cNvSpPr>
            <a:spLocks noGrp="1"/>
          </p:cNvSpPr>
          <p:nvPr>
            <p:ph type="subTitle" idx="1"/>
          </p:nvPr>
        </p:nvSpPr>
        <p:spPr>
          <a:xfrm>
            <a:off x="245918" y="2590800"/>
            <a:ext cx="8610600" cy="1752600"/>
          </a:xfrm>
        </p:spPr>
        <p:txBody>
          <a:bodyPr>
            <a:normAutofit/>
          </a:bodyPr>
          <a:lstStyle/>
          <a:p>
            <a:r>
              <a:rPr lang="en-US" sz="2800" dirty="0">
                <a:solidFill>
                  <a:srgbClr val="0096D6"/>
                </a:solidFill>
                <a:latin typeface="Lucida Bright" panose="02040602050505020304" pitchFamily="18" charset="0"/>
                <a:ea typeface="Verdana" panose="020B0604030504040204" pitchFamily="34" charset="0"/>
                <a:cs typeface="Verdana" panose="020B0604030504040204" pitchFamily="34" charset="0"/>
              </a:rPr>
              <a:t>Communication Training for Comprehensive Cancer Control Professionals 102 </a:t>
            </a:r>
          </a:p>
        </p:txBody>
      </p:sp>
      <p:sp>
        <p:nvSpPr>
          <p:cNvPr id="9" name="Rectangle 8"/>
          <p:cNvSpPr/>
          <p:nvPr/>
        </p:nvSpPr>
        <p:spPr>
          <a:xfrm>
            <a:off x="-20782" y="228600"/>
            <a:ext cx="9144000" cy="381000"/>
          </a:xfrm>
          <a:prstGeom prst="rect">
            <a:avLst/>
          </a:prstGeom>
          <a:solidFill>
            <a:srgbClr val="0096D6"/>
          </a:solidFill>
          <a:ln w="254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45918" y="4195813"/>
            <a:ext cx="8610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004065"/>
                </a:solidFill>
                <a:latin typeface="Verdana" panose="020B0604030504040204" pitchFamily="34" charset="0"/>
                <a:ea typeface="Verdana" panose="020B0604030504040204" pitchFamily="34" charset="0"/>
                <a:cs typeface="Verdana" panose="020B0604030504040204" pitchFamily="34" charset="0"/>
              </a:rPr>
              <a:t>Lesson 5</a:t>
            </a: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 Communication Campaign Implementation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486400"/>
            <a:ext cx="1550422" cy="1180905"/>
          </a:xfrm>
          <a:prstGeom prst="rect">
            <a:avLst/>
          </a:prstGeom>
        </p:spPr>
      </p:pic>
    </p:spTree>
    <p:extLst>
      <p:ext uri="{BB962C8B-B14F-4D97-AF65-F5344CB8AC3E}">
        <p14:creationId xmlns:p14="http://schemas.microsoft.com/office/powerpoint/2010/main" val="388280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p:cNvSpPr>
            <a:spLocks noGrp="1"/>
          </p:cNvSpPr>
          <p:nvPr>
            <p:ph type="title"/>
          </p:nvPr>
        </p:nvSpPr>
        <p:spPr>
          <a:xfrm>
            <a:off x="-2" y="-95250"/>
            <a:ext cx="6858001" cy="1143000"/>
          </a:xfrm>
        </p:spPr>
        <p:txBody>
          <a:bodyPr/>
          <a:lstStyle/>
          <a:p>
            <a:pPr algn="l"/>
            <a:r>
              <a:rPr lang="en-US" b="1" dirty="0">
                <a:solidFill>
                  <a:schemeClr val="bg1"/>
                </a:solidFill>
                <a:latin typeface="Lucida Bright" panose="02040602050505020304" pitchFamily="18" charset="0"/>
              </a:rPr>
              <a:t>Acknowledgments</a:t>
            </a:r>
          </a:p>
        </p:txBody>
      </p:sp>
      <p:sp>
        <p:nvSpPr>
          <p:cNvPr id="3" name="Content Placeholder 2"/>
          <p:cNvSpPr>
            <a:spLocks noGrp="1"/>
          </p:cNvSpPr>
          <p:nvPr>
            <p:ph idx="1"/>
          </p:nvPr>
        </p:nvSpPr>
        <p:spPr>
          <a:xfrm>
            <a:off x="106927" y="1219200"/>
            <a:ext cx="6644142" cy="4819229"/>
          </a:xfrm>
        </p:spPr>
        <p:txBody>
          <a:bodyPr>
            <a:noAutofit/>
          </a:bodyPr>
          <a:lstStyle/>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This work was supported by Cooperative Agreement #1U38DP004972-03 from the </a:t>
            </a: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Centers for Disease Control and Prevention</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Its contents are solely the responsibility of the authors and do not necessarily represent the official views of the Centers for Disease Control and Prevention.</a:t>
            </a:r>
          </a:p>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Special thanks to:</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Monique Turner, PhD</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Milken Institute School of Public Health</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Jerry Franz</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Milken Institute School of Public Health</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Julia </a:t>
            </a:r>
            <a:r>
              <a:rPr lang="en-US" sz="1500" b="1" dirty="0" err="1">
                <a:solidFill>
                  <a:srgbClr val="004065"/>
                </a:solidFill>
                <a:latin typeface="Verdana" panose="020B0604030504040204" pitchFamily="34" charset="0"/>
                <a:ea typeface="Verdana" panose="020B0604030504040204" pitchFamily="34" charset="0"/>
                <a:cs typeface="Verdana" panose="020B0604030504040204" pitchFamily="34" charset="0"/>
              </a:rPr>
              <a:t>Thorsness</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Alaska Department of Health and Social Services </a:t>
            </a:r>
          </a:p>
          <a:p>
            <a:pPr marL="0" indent="0">
              <a:spcBef>
                <a:spcPts val="0"/>
              </a:spcBef>
              <a:buNone/>
            </a:pPr>
            <a:r>
              <a:rPr lang="en-US" sz="1500" b="1" dirty="0" err="1">
                <a:solidFill>
                  <a:srgbClr val="004065"/>
                </a:solidFill>
                <a:latin typeface="Verdana" panose="020B0604030504040204" pitchFamily="34" charset="0"/>
                <a:ea typeface="Verdana" panose="020B0604030504040204" pitchFamily="34" charset="0"/>
                <a:cs typeface="Verdana" panose="020B0604030504040204" pitchFamily="34" charset="0"/>
              </a:rPr>
              <a:t>Keylee</a:t>
            </a: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 Wright, MA</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Indiana State Department of Health</a:t>
            </a:r>
          </a:p>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The content and competencies in this training are based on content from the National Cancer Institute’s publication “Making Health Communication Programs Work” and the Seven Areas of Responsibility for Health Education Specialists, 2015.  The training was also influenced by the work of the Cancer Prevention and Control Research Network (CPCRN) and its “Putting Public Health Evidence into Action” training curriculum.</a:t>
            </a:r>
            <a:endParaRPr lang="en-US" sz="15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0540" y="1147284"/>
            <a:ext cx="1759285" cy="228804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3102" y="5021717"/>
            <a:ext cx="2212967" cy="767597"/>
          </a:xfrm>
          <a:prstGeom prst="rect">
            <a:avLst/>
          </a:prstGeom>
        </p:spPr>
      </p:pic>
      <p:pic>
        <p:nvPicPr>
          <p:cNvPr id="1026" name="Picture 2" descr="C:\Users\avillalobos\Downloads\CHES_Logo-FINAL3-2009 rg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682583"/>
            <a:ext cx="1245349" cy="12453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19012152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Lucida Bright" panose="02040602050505020304" pitchFamily="18" charset="0"/>
              </a:rPr>
              <a:t>Competency </a:t>
            </a:r>
          </a:p>
        </p:txBody>
      </p:sp>
      <p:sp>
        <p:nvSpPr>
          <p:cNvPr id="3" name="Content Placeholder 2"/>
          <p:cNvSpPr>
            <a:spLocks noGrp="1"/>
          </p:cNvSpPr>
          <p:nvPr>
            <p:ph idx="1"/>
          </p:nvPr>
        </p:nvSpPr>
        <p:spPr>
          <a:xfrm>
            <a:off x="381000" y="1828801"/>
            <a:ext cx="8229600" cy="4232270"/>
          </a:xfrm>
        </p:spPr>
        <p:txBody>
          <a:bodyPr>
            <a:normAutofit/>
          </a:bodyPr>
          <a:lstStyle/>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Implement health education/promotion plan</a:t>
            </a:r>
          </a:p>
          <a:p>
            <a:pPr mar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Monitor implementation of health education/promotion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37200787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Lucida Bright" panose="02040602050505020304" pitchFamily="18" charset="0"/>
              </a:rPr>
              <a:t>Learning Objectives </a:t>
            </a:r>
          </a:p>
        </p:txBody>
      </p:sp>
      <p:sp>
        <p:nvSpPr>
          <p:cNvPr id="3" name="Content Placeholder 2"/>
          <p:cNvSpPr>
            <a:spLocks noGrp="1"/>
          </p:cNvSpPr>
          <p:nvPr>
            <p:ph idx="1"/>
          </p:nvPr>
        </p:nvSpPr>
        <p:spPr>
          <a:xfrm>
            <a:off x="457200" y="1447801"/>
            <a:ext cx="8229600" cy="3962400"/>
          </a:xfrm>
        </p:spPr>
        <p:txBody>
          <a:bodyPr>
            <a:normAutofit/>
          </a:bodyPr>
          <a:lstStyle/>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Create a communication campaign implementation plan</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Launch a campaign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25714272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b="1" dirty="0">
                <a:solidFill>
                  <a:schemeClr val="bg1"/>
                </a:solidFill>
                <a:latin typeface="Lucida Bright" panose="02040602050505020304" pitchFamily="18" charset="0"/>
              </a:rPr>
              <a:t>Implementation</a:t>
            </a:r>
          </a:p>
        </p:txBody>
      </p:sp>
      <p:graphicFrame>
        <p:nvGraphicFramePr>
          <p:cNvPr id="7" name="Diagram 6"/>
          <p:cNvGraphicFramePr/>
          <p:nvPr/>
        </p:nvGraphicFramePr>
        <p:xfrm>
          <a:off x="990600" y="1371600"/>
          <a:ext cx="701040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2617919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b="1" dirty="0">
                <a:solidFill>
                  <a:schemeClr val="bg1"/>
                </a:solidFill>
                <a:latin typeface="Lucida Bright" panose="02040602050505020304" pitchFamily="18" charset="0"/>
              </a:rPr>
              <a:t>Partners</a:t>
            </a:r>
          </a:p>
        </p:txBody>
      </p:sp>
      <p:graphicFrame>
        <p:nvGraphicFramePr>
          <p:cNvPr id="2" name="Diagram 1"/>
          <p:cNvGraphicFramePr/>
          <p:nvPr/>
        </p:nvGraphicFramePr>
        <p:xfrm>
          <a:off x="762000" y="1143000"/>
          <a:ext cx="7162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6397" y="6477000"/>
            <a:ext cx="432768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Johns Hopkins Center for Communication Programs, 2015.</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6299648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b="1" dirty="0">
                <a:solidFill>
                  <a:schemeClr val="bg1"/>
                </a:solidFill>
                <a:latin typeface="Lucida Bright" panose="02040602050505020304" pitchFamily="18" charset="0"/>
              </a:rPr>
              <a:t>Activities</a:t>
            </a:r>
          </a:p>
        </p:txBody>
      </p:sp>
      <p:graphicFrame>
        <p:nvGraphicFramePr>
          <p:cNvPr id="2" name="Diagram 1"/>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2656" y="6477000"/>
            <a:ext cx="127968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Franz, 2015.</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6118379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b="1" dirty="0">
                <a:solidFill>
                  <a:schemeClr val="bg1"/>
                </a:solidFill>
                <a:latin typeface="Lucida Bright" panose="02040602050505020304" pitchFamily="18" charset="0"/>
              </a:rPr>
              <a:t>Timeline</a:t>
            </a:r>
          </a:p>
        </p:txBody>
      </p:sp>
      <p:graphicFrame>
        <p:nvGraphicFramePr>
          <p:cNvPr id="3" name="Diagram 2"/>
          <p:cNvGraphicFramePr/>
          <p:nvPr/>
        </p:nvGraphicFramePr>
        <p:xfrm>
          <a:off x="1066800" y="1219200"/>
          <a:ext cx="685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86384" y="6487220"/>
            <a:ext cx="4572000" cy="253916"/>
          </a:xfrm>
          <a:prstGeom prst="rect">
            <a:avLst/>
          </a:prstGeom>
        </p:spPr>
        <p:txBody>
          <a:bodyPr>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Johns Hopkins Center for Communication Programs, 2015.</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2531776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74145" y="2828575"/>
          <a:ext cx="8819408"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e 4"/>
          <p:cNvGraphicFramePr>
            <a:graphicFrameLocks noGrp="1"/>
          </p:cNvGraphicFramePr>
          <p:nvPr/>
        </p:nvGraphicFramePr>
        <p:xfrm>
          <a:off x="158418" y="1056995"/>
          <a:ext cx="8839200" cy="82296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609600">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1. Background and Justification</a:t>
                      </a:r>
                    </a:p>
                  </a:txBody>
                  <a:tcPr>
                    <a:solidFill>
                      <a:srgbClr val="0096D6"/>
                    </a:solidFill>
                  </a:tcPr>
                </a:tc>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12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Health, Behavioral and Communication Objectives</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3. Audiences</a:t>
                      </a:r>
                    </a:p>
                  </a:txBody>
                  <a:tcPr>
                    <a:solidFill>
                      <a:srgbClr val="0096D6"/>
                    </a:solidFill>
                  </a:tcPr>
                </a:tc>
                <a:tc>
                  <a:txBody>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4. Media Plan</a:t>
                      </a:r>
                      <a:r>
                        <a:rPr lang="en-US" sz="12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Tactics and Timeline</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0096D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5. Evaluation</a:t>
                      </a:r>
                    </a:p>
                    <a:p>
                      <a:endPar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txBody>
                  <a:tcPr>
                    <a:solidFill>
                      <a:srgbClr val="FFC000"/>
                    </a:solidFill>
                  </a:tcPr>
                </a:tc>
                <a:extLst>
                  <a:ext uri="{0D108BD9-81ED-4DB2-BD59-A6C34878D82A}">
                    <a16:rowId xmlns:a16="http://schemas.microsoft.com/office/drawing/2014/main" val="10000"/>
                  </a:ext>
                </a:extLst>
              </a:tr>
            </a:tbl>
          </a:graphicData>
        </a:graphic>
      </p:graphicFrame>
      <p:sp>
        <p:nvSpPr>
          <p:cNvPr id="11" name="TextBox 10"/>
          <p:cNvSpPr txBox="1"/>
          <p:nvPr/>
        </p:nvSpPr>
        <p:spPr>
          <a:xfrm>
            <a:off x="12700" y="6357996"/>
            <a:ext cx="4952999"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NCI, 2004; CDC, 2009; CDC, 2014.</a:t>
            </a:r>
          </a:p>
        </p:txBody>
      </p:sp>
      <p:sp>
        <p:nvSpPr>
          <p:cNvPr id="13" name="Text Placeholder 2"/>
          <p:cNvSpPr txBox="1">
            <a:spLocks/>
          </p:cNvSpPr>
          <p:nvPr/>
        </p:nvSpPr>
        <p:spPr>
          <a:xfrm>
            <a:off x="1261524" y="1887345"/>
            <a:ext cx="7768626" cy="100721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lang="en-US" sz="2400" kern="1200" dirty="0" smtClean="0">
                <a:solidFill>
                  <a:srgbClr val="004065"/>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000" dirty="0">
                <a:latin typeface="Verdana" panose="020B0604030504040204" pitchFamily="34" charset="0"/>
                <a:ea typeface="Verdana" panose="020B0604030504040204" pitchFamily="34" charset="0"/>
                <a:cs typeface="Verdana" panose="020B0604030504040204" pitchFamily="34" charset="0"/>
              </a:rPr>
              <a:t>assess program operations, namely the who, what, when and how many of program activities and program outputs were met”</a:t>
            </a:r>
          </a:p>
        </p:txBody>
      </p:sp>
      <p:pic>
        <p:nvPicPr>
          <p:cNvPr id="14" name="Picture 2" descr="\\SMHS-DFS.ead.gwu.edu\SMHS\GROUPS\gwci\IStock Images\Comm Slide Images\QuotationMar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428" y="1697075"/>
            <a:ext cx="1112057" cy="881180"/>
          </a:xfrm>
          <a:prstGeom prst="rect">
            <a:avLst/>
          </a:prstGeom>
          <a:noFill/>
          <a:extLst>
            <a:ext uri="{909E8E84-426E-40DD-AFC4-6F175D3DCCD1}">
              <a14:hiddenFill xmlns:a14="http://schemas.microsoft.com/office/drawing/2010/main">
                <a:solidFill>
                  <a:srgbClr val="FFFFFF"/>
                </a:solidFill>
              </a14:hiddenFill>
            </a:ext>
          </a:extLst>
        </p:spPr>
      </p:pic>
      <p:sp>
        <p:nvSpPr>
          <p:cNvPr id="15" name="Pentagon 14"/>
          <p:cNvSpPr/>
          <p:nvPr/>
        </p:nvSpPr>
        <p:spPr>
          <a:xfrm>
            <a:off x="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Lucida Bright" panose="02040602050505020304" pitchFamily="18" charset="0"/>
              </a:rPr>
              <a:t>Evaluating Media Activities</a:t>
            </a:r>
            <a:endParaRPr lang="en-US" sz="4000" b="1" dirty="0">
              <a:latin typeface="Lucida Bright" panose="02040602050505020304" pitchFamily="18" charset="0"/>
            </a:endParaRPr>
          </a:p>
        </p:txBody>
      </p:sp>
      <p:pic>
        <p:nvPicPr>
          <p:cNvPr id="16" name="Picture 2" descr="C:\Users\rsuarez\Desktop\gw cancer center logo col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387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b="1" dirty="0">
                <a:solidFill>
                  <a:schemeClr val="bg1"/>
                </a:solidFill>
                <a:latin typeface="Lucida Bright" panose="02040602050505020304" pitchFamily="18" charset="0"/>
              </a:rPr>
              <a:t>Budget</a:t>
            </a:r>
          </a:p>
        </p:txBody>
      </p:sp>
      <p:graphicFrame>
        <p:nvGraphicFramePr>
          <p:cNvPr id="3" name="Diagram 2"/>
          <p:cNvGraphicFramePr/>
          <p:nvPr/>
        </p:nvGraphicFramePr>
        <p:xfrm>
          <a:off x="1066800" y="1219200"/>
          <a:ext cx="685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9287004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3600" b="1" dirty="0">
                <a:solidFill>
                  <a:schemeClr val="bg1"/>
                </a:solidFill>
                <a:latin typeface="Lucida Bright" panose="02040602050505020304" pitchFamily="18" charset="0"/>
              </a:rPr>
              <a:t>Finalizing Implementation Plan</a:t>
            </a:r>
          </a:p>
        </p:txBody>
      </p:sp>
      <p:graphicFrame>
        <p:nvGraphicFramePr>
          <p:cNvPr id="6" name="Diagram 5"/>
          <p:cNvGraphicFramePr/>
          <p:nvPr/>
        </p:nvGraphicFramePr>
        <p:xfrm>
          <a:off x="990600" y="1371600"/>
          <a:ext cx="701040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5593470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Lucida Bright" panose="02040602050505020304" pitchFamily="18" charset="0"/>
              </a:rPr>
              <a:t>Check Point</a:t>
            </a:r>
          </a:p>
        </p:txBody>
      </p:sp>
      <p:sp>
        <p:nvSpPr>
          <p:cNvPr id="3" name="Content Placeholder 2"/>
          <p:cNvSpPr>
            <a:spLocks noGrp="1"/>
          </p:cNvSpPr>
          <p:nvPr>
            <p:ph idx="1"/>
          </p:nvPr>
        </p:nvSpPr>
        <p:spPr>
          <a:xfrm>
            <a:off x="152400" y="1447800"/>
            <a:ext cx="8839200" cy="4343399"/>
          </a:xfrm>
        </p:spPr>
        <p:txBody>
          <a:bodyPr>
            <a:normAutofit/>
          </a:bodyPr>
          <a:lstStyle/>
          <a:p>
            <a:pPr marL="0" lvl="0" indent="0">
              <a:buNone/>
            </a:pPr>
            <a:r>
              <a:rPr lang="en-US" sz="2800" b="1" i="1" dirty="0">
                <a:solidFill>
                  <a:srgbClr val="004065"/>
                </a:solidFill>
                <a:latin typeface="Verdana" panose="020B0604030504040204" pitchFamily="34" charset="0"/>
                <a:ea typeface="Verdana" panose="020B0604030504040204" pitchFamily="34" charset="0"/>
                <a:cs typeface="Verdana" panose="020B0604030504040204" pitchFamily="34" charset="0"/>
              </a:rPr>
              <a:t>True or False. During the implementation phase, partners can help in promotion efforts to help keep campaign cost down. </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457200" lvl="0" indent="-457200">
              <a:buAutoNum type="alphaUcPeriod"/>
            </a:pPr>
            <a:r>
              <a:rPr lang="en-US" sz="2400" b="1" dirty="0">
                <a:solidFill>
                  <a:srgbClr val="004065"/>
                </a:solidFill>
                <a:latin typeface="Verdana" panose="020B0604030504040204" pitchFamily="34" charset="0"/>
                <a:ea typeface="Verdana" panose="020B0604030504040204" pitchFamily="34" charset="0"/>
                <a:cs typeface="Verdana" panose="020B0604030504040204" pitchFamily="34" charset="0"/>
              </a:rPr>
              <a:t>True </a:t>
            </a: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 Partners can include local community organizations, coalitions and other leaders. Remember getting campaign buy-in can take time so start reaching out to people early!</a:t>
            </a:r>
          </a:p>
          <a:p>
            <a:pPr marL="0" lv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400" b="1" dirty="0">
                <a:solidFill>
                  <a:srgbClr val="004065"/>
                </a:solidFill>
                <a:latin typeface="Verdana" panose="020B0604030504040204" pitchFamily="34" charset="0"/>
                <a:ea typeface="Verdana" panose="020B0604030504040204" pitchFamily="34" charset="0"/>
                <a:cs typeface="Verdana" panose="020B0604030504040204" pitchFamily="34" charset="0"/>
              </a:rPr>
              <a:t>B. False </a:t>
            </a: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 Incorrect.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41581629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b="1" dirty="0">
                <a:solidFill>
                  <a:schemeClr val="bg1"/>
                </a:solidFill>
                <a:latin typeface="Lucida Bright" panose="02040602050505020304" pitchFamily="18" charset="0"/>
              </a:rPr>
              <a:t>Launch Event</a:t>
            </a:r>
          </a:p>
        </p:txBody>
      </p:sp>
      <p:pic>
        <p:nvPicPr>
          <p:cNvPr id="1026" name="Picture 2" descr="ticket st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6" y="1828800"/>
            <a:ext cx="5397498" cy="358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p:cNvGraphicFramePr/>
          <p:nvPr/>
        </p:nvGraphicFramePr>
        <p:xfrm>
          <a:off x="5562600" y="1555153"/>
          <a:ext cx="2971800" cy="4128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42634674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b="1" dirty="0">
                <a:solidFill>
                  <a:schemeClr val="bg1"/>
                </a:solidFill>
                <a:latin typeface="Lucida Bright" panose="02040602050505020304" pitchFamily="18" charset="0"/>
              </a:rPr>
              <a:t>Event Promotion</a:t>
            </a:r>
          </a:p>
        </p:txBody>
      </p:sp>
      <p:graphicFrame>
        <p:nvGraphicFramePr>
          <p:cNvPr id="2" name="Diagram 1"/>
          <p:cNvGraphicFramePr/>
          <p:nvPr/>
        </p:nvGraphicFramePr>
        <p:xfrm>
          <a:off x="762000" y="1143000"/>
          <a:ext cx="7162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12979208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b="1" dirty="0">
                <a:solidFill>
                  <a:schemeClr val="bg1"/>
                </a:solidFill>
                <a:latin typeface="Lucida Bright" panose="02040602050505020304" pitchFamily="18" charset="0"/>
              </a:rPr>
              <a:t>Post-Launch</a:t>
            </a:r>
          </a:p>
        </p:txBody>
      </p:sp>
      <p:graphicFrame>
        <p:nvGraphicFramePr>
          <p:cNvPr id="4" name="Diagram 3"/>
          <p:cNvGraphicFramePr/>
          <p:nvPr/>
        </p:nvGraphicFramePr>
        <p:xfrm>
          <a:off x="1393536" y="1295400"/>
          <a:ext cx="60960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6798332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sz="4000" dirty="0">
                <a:solidFill>
                  <a:schemeClr val="bg1"/>
                </a:solidFill>
                <a:latin typeface="Lucida Bright" panose="02040602050505020304" pitchFamily="18" charset="0"/>
              </a:rPr>
              <a:t>Case Study </a:t>
            </a:r>
          </a:p>
        </p:txBody>
      </p:sp>
      <p:sp>
        <p:nvSpPr>
          <p:cNvPr id="3" name="Rectangle 2"/>
          <p:cNvSpPr/>
          <p:nvPr/>
        </p:nvSpPr>
        <p:spPr>
          <a:xfrm>
            <a:off x="512618" y="1615777"/>
            <a:ext cx="7564582" cy="978729"/>
          </a:xfrm>
          <a:prstGeom prst="rect">
            <a:avLst/>
          </a:prstGeom>
        </p:spPr>
        <p:txBody>
          <a:bodyPr wrap="square">
            <a:spAutoFit/>
          </a:bodyPr>
          <a:lstStyle/>
          <a:p>
            <a:pPr>
              <a:lnSpc>
                <a:spcPct val="120000"/>
              </a:lnSpc>
            </a:pPr>
            <a:r>
              <a:rPr lang="en-US" sz="2400" dirty="0">
                <a:latin typeface="Verdana" panose="020B0604030504040204" pitchFamily="34" charset="0"/>
                <a:ea typeface="Verdana" panose="020B0604030504040204" pitchFamily="34" charset="0"/>
                <a:cs typeface="Verdana" panose="020B0604030504040204" pitchFamily="34" charset="0"/>
              </a:rPr>
              <a:t>The Heart Truth® Campaign, from the National Heart, Lung and Blood Institute (NHLBI)</a:t>
            </a:r>
          </a:p>
        </p:txBody>
      </p:sp>
      <p:pic>
        <p:nvPicPr>
          <p:cNvPr id="9" name="Picture 4" descr="The Heart Tr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71800"/>
            <a:ext cx="3620931" cy="28162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 y="6469649"/>
            <a:ext cx="1882865"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The Heart Truth, 2016.</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33291899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2141"/>
            <a:ext cx="6324600" cy="1143000"/>
          </a:xfrm>
        </p:spPr>
        <p:txBody>
          <a:bodyPr>
            <a:normAutofit/>
          </a:bodyPr>
          <a:lstStyle/>
          <a:p>
            <a:pPr algn="l"/>
            <a:r>
              <a:rPr lang="en-US" sz="4000" dirty="0">
                <a:solidFill>
                  <a:schemeClr val="bg1"/>
                </a:solidFill>
                <a:latin typeface="Lucida Bright" panose="02040602050505020304" pitchFamily="18" charset="0"/>
              </a:rPr>
              <a:t>Case Study</a:t>
            </a:r>
          </a:p>
        </p:txBody>
      </p:sp>
      <p:sp>
        <p:nvSpPr>
          <p:cNvPr id="2" name="Rectangle 1"/>
          <p:cNvSpPr/>
          <p:nvPr/>
        </p:nvSpPr>
        <p:spPr>
          <a:xfrm>
            <a:off x="685800" y="1600200"/>
            <a:ext cx="3962400" cy="2677656"/>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American Heart Association found only 34 percent of women recognized heart disease as the leading cause of death among women</a:t>
            </a:r>
          </a:p>
        </p:txBody>
      </p:sp>
      <p:pic>
        <p:nvPicPr>
          <p:cNvPr id="1030" name="Picture 6" descr="Heart Disease Risk Factor Infographic: High Blood Press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454" y="1100859"/>
            <a:ext cx="3469332" cy="52832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1149" y="6451684"/>
            <a:ext cx="1488356"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Long et al., 2008.</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33429709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2141"/>
            <a:ext cx="6324600" cy="1143000"/>
          </a:xfrm>
        </p:spPr>
        <p:txBody>
          <a:bodyPr>
            <a:normAutofit/>
          </a:bodyPr>
          <a:lstStyle/>
          <a:p>
            <a:pPr algn="l"/>
            <a:r>
              <a:rPr lang="en-US" sz="4000" dirty="0">
                <a:solidFill>
                  <a:schemeClr val="bg1"/>
                </a:solidFill>
                <a:latin typeface="Lucida Bright" panose="02040602050505020304" pitchFamily="18" charset="0"/>
              </a:rPr>
              <a:t>Case Study</a:t>
            </a:r>
          </a:p>
        </p:txBody>
      </p:sp>
      <p:grpSp>
        <p:nvGrpSpPr>
          <p:cNvPr id="12" name="Group 11"/>
          <p:cNvGrpSpPr/>
          <p:nvPr/>
        </p:nvGrpSpPr>
        <p:grpSpPr>
          <a:xfrm>
            <a:off x="319813" y="2136877"/>
            <a:ext cx="3429000" cy="731520"/>
            <a:chOff x="0" y="0"/>
            <a:chExt cx="4693920" cy="731520"/>
          </a:xfrm>
        </p:grpSpPr>
        <p:sp>
          <p:nvSpPr>
            <p:cNvPr id="13" name="Rounded Rectangle 12"/>
            <p:cNvSpPr/>
            <p:nvPr/>
          </p:nvSpPr>
          <p:spPr>
            <a:xfrm>
              <a:off x="0" y="0"/>
              <a:ext cx="4693920" cy="731520"/>
            </a:xfrm>
            <a:prstGeom prst="roundRect">
              <a:avLst>
                <a:gd name="adj" fmla="val 10000"/>
              </a:avLst>
            </a:prstGeom>
            <a:solidFill>
              <a:srgbClr val="0096D6"/>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4" name="Rounded Rectangle 4"/>
            <p:cNvSpPr txBox="1"/>
            <p:nvPr/>
          </p:nvSpPr>
          <p:spPr>
            <a:xfrm>
              <a:off x="21423" y="21425"/>
              <a:ext cx="4672495" cy="688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latin typeface="Verdana" panose="020B0604030504040204" pitchFamily="34" charset="0"/>
                  <a:ea typeface="Verdana" panose="020B0604030504040204" pitchFamily="34" charset="0"/>
                  <a:cs typeface="Verdana" panose="020B0604030504040204" pitchFamily="34" charset="0"/>
                </a:rPr>
                <a:t>Planning and formative research</a:t>
              </a:r>
            </a:p>
          </p:txBody>
        </p:sp>
      </p:grpSp>
      <p:grpSp>
        <p:nvGrpSpPr>
          <p:cNvPr id="15" name="Group 14"/>
          <p:cNvGrpSpPr/>
          <p:nvPr/>
        </p:nvGrpSpPr>
        <p:grpSpPr>
          <a:xfrm>
            <a:off x="319323" y="1218831"/>
            <a:ext cx="3429980" cy="748011"/>
            <a:chOff x="2418" y="457201"/>
            <a:chExt cx="2846337" cy="1168777"/>
          </a:xfrm>
        </p:grpSpPr>
        <p:sp>
          <p:nvSpPr>
            <p:cNvPr id="16" name="Rounded Rectangle 15"/>
            <p:cNvSpPr/>
            <p:nvPr/>
          </p:nvSpPr>
          <p:spPr>
            <a:xfrm>
              <a:off x="2418" y="457201"/>
              <a:ext cx="2846337" cy="1168777"/>
            </a:xfrm>
            <a:prstGeom prst="roundRect">
              <a:avLst>
                <a:gd name="adj" fmla="val 10000"/>
              </a:avLst>
            </a:prstGeom>
            <a:solidFill>
              <a:srgbClr val="00406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Rounded Rectangle 4"/>
            <p:cNvSpPr txBox="1"/>
            <p:nvPr/>
          </p:nvSpPr>
          <p:spPr>
            <a:xfrm>
              <a:off x="36650" y="457201"/>
              <a:ext cx="2811291" cy="11345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latin typeface="Verdana" panose="020B0604030504040204" pitchFamily="34" charset="0"/>
                  <a:ea typeface="Verdana" panose="020B0604030504040204" pitchFamily="34" charset="0"/>
                  <a:cs typeface="Verdana" panose="020B0604030504040204" pitchFamily="34" charset="0"/>
                </a:rPr>
                <a:t>Activity</a:t>
              </a:r>
            </a:p>
          </p:txBody>
        </p:sp>
      </p:grpSp>
      <p:sp>
        <p:nvSpPr>
          <p:cNvPr id="18" name="Rounded Rectangle 17"/>
          <p:cNvSpPr/>
          <p:nvPr/>
        </p:nvSpPr>
        <p:spPr>
          <a:xfrm>
            <a:off x="292719" y="3067774"/>
            <a:ext cx="3436374" cy="2940475"/>
          </a:xfrm>
          <a:prstGeom prst="roundRect">
            <a:avLst/>
          </a:prstGeom>
          <a:solidFill>
            <a:srgbClr val="00206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600" b="1" dirty="0">
                <a:latin typeface="Verdana" panose="020B0604030504040204" pitchFamily="34" charset="0"/>
                <a:ea typeface="Verdana" panose="020B0604030504040204" pitchFamily="34" charset="0"/>
                <a:cs typeface="Verdana" panose="020B0604030504040204" pitchFamily="34" charset="0"/>
              </a:rPr>
              <a:t>Elements identified were</a:t>
            </a:r>
            <a:r>
              <a:rPr lang="en-US" sz="1600" dirty="0">
                <a:latin typeface="Verdana" panose="020B0604030504040204" pitchFamily="34" charset="0"/>
                <a:ea typeface="Verdana" panose="020B0604030504040204" pitchFamily="34" charset="0"/>
                <a:cs typeface="Verdana" panose="020B0604030504040204" pitchFamily="34" charset="0"/>
              </a:rPr>
              <a:t>:</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Heart disease is the #1 killer of women</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Put a face on heart disease </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Show consequences of heart disease</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Give a sense of hope </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Provide clear call to action and sense of urgency</a:t>
            </a:r>
          </a:p>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Right Arrow 18"/>
          <p:cNvSpPr/>
          <p:nvPr/>
        </p:nvSpPr>
        <p:spPr>
          <a:xfrm>
            <a:off x="3962400" y="4191000"/>
            <a:ext cx="1066800" cy="551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5392236" y="1218831"/>
            <a:ext cx="3429980" cy="748011"/>
            <a:chOff x="2418" y="457201"/>
            <a:chExt cx="2846337" cy="1168777"/>
          </a:xfrm>
        </p:grpSpPr>
        <p:sp>
          <p:nvSpPr>
            <p:cNvPr id="21" name="Rounded Rectangle 20"/>
            <p:cNvSpPr/>
            <p:nvPr/>
          </p:nvSpPr>
          <p:spPr>
            <a:xfrm>
              <a:off x="2418" y="457201"/>
              <a:ext cx="2846337" cy="1168777"/>
            </a:xfrm>
            <a:prstGeom prst="roundRect">
              <a:avLst>
                <a:gd name="adj" fmla="val 10000"/>
              </a:avLst>
            </a:prstGeom>
            <a:solidFill>
              <a:srgbClr val="00406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Rounded Rectangle 4"/>
            <p:cNvSpPr txBox="1"/>
            <p:nvPr/>
          </p:nvSpPr>
          <p:spPr>
            <a:xfrm>
              <a:off x="36650" y="457201"/>
              <a:ext cx="2811291" cy="11345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latin typeface="Verdana" panose="020B0604030504040204" pitchFamily="34" charset="0"/>
                  <a:ea typeface="Verdana" panose="020B0604030504040204" pitchFamily="34" charset="0"/>
                  <a:cs typeface="Verdana" panose="020B0604030504040204" pitchFamily="34" charset="0"/>
                </a:rPr>
                <a:t>Key Messages</a:t>
              </a:r>
            </a:p>
          </p:txBody>
        </p:sp>
      </p:grpSp>
      <p:grpSp>
        <p:nvGrpSpPr>
          <p:cNvPr id="23" name="Group 22"/>
          <p:cNvGrpSpPr/>
          <p:nvPr/>
        </p:nvGrpSpPr>
        <p:grpSpPr>
          <a:xfrm>
            <a:off x="5299051" y="2136877"/>
            <a:ext cx="3616350" cy="3993752"/>
            <a:chOff x="0" y="0"/>
            <a:chExt cx="4693920" cy="731520"/>
          </a:xfrm>
        </p:grpSpPr>
        <p:sp>
          <p:nvSpPr>
            <p:cNvPr id="24" name="Rounded Rectangle 23"/>
            <p:cNvSpPr/>
            <p:nvPr/>
          </p:nvSpPr>
          <p:spPr>
            <a:xfrm>
              <a:off x="0" y="0"/>
              <a:ext cx="4693920" cy="731520"/>
            </a:xfrm>
            <a:prstGeom prst="roundRect">
              <a:avLst>
                <a:gd name="adj" fmla="val 10000"/>
              </a:avLst>
            </a:prstGeom>
            <a:solidFill>
              <a:srgbClr val="0096D6"/>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25" name="Rounded Rectangle 4"/>
            <p:cNvSpPr txBox="1"/>
            <p:nvPr/>
          </p:nvSpPr>
          <p:spPr>
            <a:xfrm>
              <a:off x="21423" y="21425"/>
              <a:ext cx="4672495" cy="688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Heart disease is the #1 killer of women.</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Having risk factors, such as high blood pressure and high cholesterol, can lead to heart disease, disability, or death.</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Talk to your doctors about heart disease risk factors and action you can take to prevent or control heart disease.</a:t>
              </a:r>
            </a:p>
            <a:p>
              <a:pPr lvl="0" algn="ctr" defTabSz="844550">
                <a:lnSpc>
                  <a:spcPct val="90000"/>
                </a:lnSpc>
                <a:spcBef>
                  <a:spcPct val="0"/>
                </a:spcBef>
                <a:spcAft>
                  <a:spcPct val="35000"/>
                </a:spcAft>
              </a:pPr>
              <a:endParaRPr lang="en-US" kern="1200" dirty="0">
                <a:latin typeface="Century Gothic"/>
                <a:cs typeface="Century Gothic"/>
              </a:endParaRPr>
            </a:p>
          </p:txBody>
        </p:sp>
      </p:grpSp>
      <p:sp>
        <p:nvSpPr>
          <p:cNvPr id="27" name="TextBox 26"/>
          <p:cNvSpPr txBox="1"/>
          <p:nvPr/>
        </p:nvSpPr>
        <p:spPr>
          <a:xfrm>
            <a:off x="76200" y="6477000"/>
            <a:ext cx="31242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Long et al., 2008; The Heart Truth, 2016.</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9212721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2141"/>
            <a:ext cx="6324600" cy="1143000"/>
          </a:xfrm>
        </p:spPr>
        <p:txBody>
          <a:bodyPr>
            <a:normAutofit/>
          </a:bodyPr>
          <a:lstStyle/>
          <a:p>
            <a:pPr algn="l"/>
            <a:r>
              <a:rPr lang="en-US" sz="4000" dirty="0">
                <a:solidFill>
                  <a:schemeClr val="bg1"/>
                </a:solidFill>
                <a:latin typeface="Lucida Bright" panose="02040602050505020304" pitchFamily="18" charset="0"/>
              </a:rPr>
              <a:t>Case Study</a:t>
            </a:r>
          </a:p>
        </p:txBody>
      </p:sp>
      <p:pic>
        <p:nvPicPr>
          <p:cNvPr id="3074" name="Picture 2" descr="http://www.nhlbi.nih.gov/health/educational/hearttruth/images/laura-w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942" y="3774560"/>
            <a:ext cx="3352800" cy="22509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of the Red Dress Coll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942" y="1248091"/>
            <a:ext cx="3352800" cy="23525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Red Dress Pin preview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076652"/>
            <a:ext cx="2330274" cy="304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6477000"/>
            <a:ext cx="1882865"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Long et al., 2008.</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1991242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Resources</a:t>
            </a:r>
          </a:p>
        </p:txBody>
      </p:sp>
      <p:pic>
        <p:nvPicPr>
          <p:cNvPr id="1026" name="Picture 2" descr="close up of woman hand holding open book royalty-free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81200"/>
            <a:ext cx="3048001" cy="337587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228600" y="1219200"/>
            <a:ext cx="5562600" cy="4525963"/>
          </a:xfrm>
        </p:spPr>
        <p:txBody>
          <a:bodyPr>
            <a:noAutofit/>
          </a:bodyPr>
          <a:lstStyle/>
          <a:p>
            <a:pPr marL="0" indent="0">
              <a:spcBef>
                <a:spcPts val="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hlinkClick r:id="rId4"/>
              </a:rPr>
              <a:t>Media Planning and Media Relations Guide</a:t>
            </a: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 from Communication Training for Comprehensive Cancer Control Professionals 101</a:t>
            </a:r>
          </a:p>
          <a:p>
            <a:pPr marL="0" indent="0">
              <a:spcBef>
                <a:spcPts val="0"/>
              </a:spcBef>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800" dirty="0" err="1">
                <a:solidFill>
                  <a:srgbClr val="004065"/>
                </a:solidFill>
                <a:latin typeface="Verdana" panose="020B0604030504040204" pitchFamily="34" charset="0"/>
                <a:ea typeface="Verdana" panose="020B0604030504040204" pitchFamily="34" charset="0"/>
                <a:cs typeface="Verdana" panose="020B0604030504040204" pitchFamily="34" charset="0"/>
              </a:rPr>
              <a:t>CDCynergy</a:t>
            </a: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 Lite: </a:t>
            </a:r>
            <a:r>
              <a:rPr lang="en-US" sz="1800" u="sng" dirty="0">
                <a:latin typeface="Verdana" panose="020B0604030504040204" pitchFamily="34" charset="0"/>
                <a:ea typeface="Verdana" panose="020B0604030504040204" pitchFamily="34" charset="0"/>
                <a:cs typeface="Verdana" panose="020B0604030504040204" pitchFamily="34" charset="0"/>
                <a:hlinkClick r:id="rId5"/>
              </a:rPr>
              <a:t>Social Marketing Made Simple. A guide for creating effective social marketing plans</a:t>
            </a:r>
            <a:endParaRPr lang="en-US" sz="1800" u="sng"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endParaRPr lang="en-US" sz="1800" u="sng"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Johns Hopkins Bloomberg School of Public Health/Center for Communication Programs’ </a:t>
            </a: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hlinkClick r:id="rId6"/>
              </a:rPr>
              <a:t>A Field Guide to Designing a Health Communication Strategy</a:t>
            </a: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National Cancer Institute’s </a:t>
            </a: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hlinkClick r:id="rId7"/>
              </a:rPr>
              <a:t>Making Health Communication Programs Work</a:t>
            </a: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797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2141"/>
            <a:ext cx="6324600" cy="1143000"/>
          </a:xfrm>
        </p:spPr>
        <p:txBody>
          <a:bodyPr>
            <a:normAutofit/>
          </a:bodyPr>
          <a:lstStyle/>
          <a:p>
            <a:pPr algn="l"/>
            <a:r>
              <a:rPr lang="en-US" sz="4000" dirty="0">
                <a:solidFill>
                  <a:schemeClr val="bg1"/>
                </a:solidFill>
                <a:latin typeface="Lucida Bright" panose="02040602050505020304" pitchFamily="18" charset="0"/>
              </a:rPr>
              <a:t>Case Study</a:t>
            </a:r>
          </a:p>
        </p:txBody>
      </p:sp>
      <p:pic>
        <p:nvPicPr>
          <p:cNvPr id="1026" name="Picture 2" descr="http://159.54.226.237/08_issues/080203/images/080203cover-laura-bu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60" y="2073860"/>
            <a:ext cx="2919539"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32388" y="1342227"/>
            <a:ext cx="4984423" cy="4616648"/>
          </a:xfrm>
          <a:prstGeom prst="rect">
            <a:avLst/>
          </a:prstGeom>
        </p:spPr>
        <p:txBody>
          <a:bodyPr wrap="square">
            <a:spAutoFit/>
          </a:bodyPr>
          <a:lstStyle/>
          <a:p>
            <a:pPr>
              <a:spcBef>
                <a:spcPts val="600"/>
              </a:spcBef>
              <a:spcAft>
                <a:spcPts val="600"/>
              </a:spcAft>
            </a:pPr>
            <a:r>
              <a:rPr lang="en-US" sz="2200" dirty="0">
                <a:latin typeface="Verdana" panose="020B0604030504040204" pitchFamily="34" charset="0"/>
                <a:ea typeface="Verdana" panose="020B0604030504040204" pitchFamily="34" charset="0"/>
                <a:cs typeface="Verdana" panose="020B0604030504040204" pitchFamily="34" charset="0"/>
              </a:rPr>
              <a:t>To alert the media about the press conference, campaign advisors:</a:t>
            </a:r>
          </a:p>
          <a:p>
            <a:pPr marL="285750" indent="-285750">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First reached out to media contacts informally via phone about the upcoming event</a:t>
            </a:r>
          </a:p>
          <a:p>
            <a:pPr marL="285750" indent="-285750">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Sent an official media advisory four days before the press conference and followed-up with a phone call and</a:t>
            </a:r>
          </a:p>
          <a:p>
            <a:pPr marL="285750" indent="-285750">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Sent a press release on the day of the press conference</a:t>
            </a:r>
          </a:p>
        </p:txBody>
      </p:sp>
      <p:sp>
        <p:nvSpPr>
          <p:cNvPr id="3" name="Rectangle 2"/>
          <p:cNvSpPr/>
          <p:nvPr/>
        </p:nvSpPr>
        <p:spPr>
          <a:xfrm>
            <a:off x="609600" y="5121860"/>
            <a:ext cx="2798618" cy="253916"/>
          </a:xfrm>
          <a:prstGeom prst="rect">
            <a:avLst/>
          </a:prstGeom>
        </p:spPr>
        <p:txBody>
          <a:bodyPr wrap="square">
            <a:spAutoFit/>
          </a:bodyPr>
          <a:lstStyle/>
          <a:p>
            <a:pPr algn="r"/>
            <a:r>
              <a:rPr lang="en-US" sz="1050" dirty="0">
                <a:latin typeface="Verdana" panose="020B0604030504040204" pitchFamily="34" charset="0"/>
                <a:ea typeface="Verdana" panose="020B0604030504040204" pitchFamily="34" charset="0"/>
                <a:cs typeface="Verdana" panose="020B0604030504040204" pitchFamily="34" charset="0"/>
              </a:rPr>
              <a:t>USA Weekend Magazine, 2008.</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36165012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2141"/>
            <a:ext cx="6324600" cy="1143000"/>
          </a:xfrm>
        </p:spPr>
        <p:txBody>
          <a:bodyPr>
            <a:normAutofit/>
          </a:bodyPr>
          <a:lstStyle/>
          <a:p>
            <a:pPr algn="l"/>
            <a:r>
              <a:rPr lang="en-US" sz="4000" dirty="0">
                <a:solidFill>
                  <a:schemeClr val="bg1"/>
                </a:solidFill>
                <a:latin typeface="Lucida Bright" panose="02040602050505020304" pitchFamily="18" charset="0"/>
              </a:rPr>
              <a:t>Case Study</a:t>
            </a:r>
          </a:p>
        </p:txBody>
      </p:sp>
      <p:sp>
        <p:nvSpPr>
          <p:cNvPr id="2" name="Rectangle 1"/>
          <p:cNvSpPr/>
          <p:nvPr/>
        </p:nvSpPr>
        <p:spPr>
          <a:xfrm>
            <a:off x="228600" y="1541080"/>
            <a:ext cx="8458200" cy="3754874"/>
          </a:xfrm>
          <a:prstGeom prst="rect">
            <a:avLst/>
          </a:prstGeom>
        </p:spPr>
        <p:txBody>
          <a:bodyPr wrap="square">
            <a:spAutoFit/>
          </a:bodyPr>
          <a:lstStyle/>
          <a:p>
            <a:pPr>
              <a:spcBef>
                <a:spcPts val="600"/>
              </a:spcBef>
              <a:spcAft>
                <a:spcPts val="600"/>
              </a:spcAft>
            </a:pPr>
            <a:r>
              <a:rPr lang="en-US" sz="2200" dirty="0">
                <a:latin typeface="Verdana" panose="020B0604030504040204" pitchFamily="34" charset="0"/>
                <a:ea typeface="Verdana" panose="020B0604030504040204" pitchFamily="34" charset="0"/>
                <a:cs typeface="Verdana" panose="020B0604030504040204" pitchFamily="34" charset="0"/>
              </a:rPr>
              <a:t>In planning for the press conference, campaign leaders made sure to:</a:t>
            </a:r>
          </a:p>
          <a:p>
            <a:pPr marL="342900" indent="-342900">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Reach out and secure press conference participation from women who had been affected by heart disease</a:t>
            </a:r>
          </a:p>
          <a:p>
            <a:pPr marL="342900" indent="-342900">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Create a timeline and checklist for day of event logistics</a:t>
            </a:r>
          </a:p>
          <a:p>
            <a:pPr marL="342900" indent="-342900">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Rent a </a:t>
            </a:r>
            <a:r>
              <a:rPr lang="en-US" sz="2200" dirty="0" err="1">
                <a:latin typeface="Verdana" panose="020B0604030504040204" pitchFamily="34" charset="0"/>
                <a:ea typeface="Verdana" panose="020B0604030504040204" pitchFamily="34" charset="0"/>
                <a:cs typeface="Verdana" panose="020B0604030504040204" pitchFamily="34" charset="0"/>
              </a:rPr>
              <a:t>mult</a:t>
            </a:r>
            <a:r>
              <a:rPr lang="en-US" sz="2200" dirty="0">
                <a:latin typeface="Verdana" panose="020B0604030504040204" pitchFamily="34" charset="0"/>
                <a:ea typeface="Verdana" panose="020B0604030504040204" pitchFamily="34" charset="0"/>
                <a:cs typeface="Verdana" panose="020B0604030504040204" pitchFamily="34" charset="0"/>
              </a:rPr>
              <a:t> box (to allow media to plug in their equipment) and</a:t>
            </a:r>
          </a:p>
          <a:p>
            <a:pPr marL="342900" indent="-342900">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Create a media kit to distribute at the press conference and after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279955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2141"/>
            <a:ext cx="6324600" cy="1143000"/>
          </a:xfrm>
        </p:spPr>
        <p:txBody>
          <a:bodyPr>
            <a:normAutofit/>
          </a:bodyPr>
          <a:lstStyle/>
          <a:p>
            <a:pPr algn="l"/>
            <a:r>
              <a:rPr lang="en-US" sz="4000" dirty="0">
                <a:solidFill>
                  <a:schemeClr val="bg1"/>
                </a:solidFill>
                <a:latin typeface="Lucida Bright" panose="02040602050505020304" pitchFamily="18" charset="0"/>
              </a:rPr>
              <a:t>Case Study</a:t>
            </a:r>
          </a:p>
        </p:txBody>
      </p:sp>
      <p:pic>
        <p:nvPicPr>
          <p:cNvPr id="2050" name="Picture 2" descr="http://chopstix.files.wordpress.com/2008/02/diet-co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34936"/>
            <a:ext cx="4038600" cy="18788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planetsave.com/wp-content/uploads/2011/07/JohnsonJohnson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063" y="3549463"/>
            <a:ext cx="3502025" cy="12434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www.womenheart.org/resource/resmgr/Images/WomenHeart_Logo_HI-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47" y="4758597"/>
            <a:ext cx="3273425" cy="1454856"/>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descr="Go Red for Women AHA Logo.jpg"/>
          <p:cNvPicPr>
            <a:picLocks noGrp="1" noChangeAspect="1"/>
          </p:cNvPicPr>
          <p:nvPr>
            <p:ph idx="1"/>
          </p:nvPr>
        </p:nvPicPr>
        <p:blipFill>
          <a:blip r:embed="rId6"/>
          <a:srcRect l="-40352" r="-40352"/>
          <a:stretch>
            <a:fillRect/>
          </a:stretch>
        </p:blipFill>
        <p:spPr>
          <a:xfrm>
            <a:off x="4937883" y="1434936"/>
            <a:ext cx="4206117" cy="2474186"/>
          </a:xfrm>
        </p:spPr>
      </p:pic>
      <p:pic>
        <p:nvPicPr>
          <p:cNvPr id="2056" name="Picture 8" descr="http://www.womenshealth.gov/resources/images/abv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682" y="4414649"/>
            <a:ext cx="3054495" cy="14387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 y="6477000"/>
            <a:ext cx="14478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Long et al., 2008.</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40336268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2141"/>
            <a:ext cx="6324600" cy="1143000"/>
          </a:xfrm>
        </p:spPr>
        <p:txBody>
          <a:bodyPr>
            <a:normAutofit/>
          </a:bodyPr>
          <a:lstStyle/>
          <a:p>
            <a:pPr algn="l"/>
            <a:r>
              <a:rPr lang="en-US" sz="4000" dirty="0">
                <a:solidFill>
                  <a:schemeClr val="bg1"/>
                </a:solidFill>
                <a:latin typeface="Lucida Bright" panose="02040602050505020304" pitchFamily="18" charset="0"/>
              </a:rPr>
              <a:t>Case Study</a:t>
            </a:r>
          </a:p>
        </p:txBody>
      </p:sp>
      <p:pic>
        <p:nvPicPr>
          <p:cNvPr id="2058" name="Picture 10" descr="Image of Red Dress Fashion Show host Patty Hansen, Beverly Johnson, Vanessa Williams, and other top mod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127" y="1680671"/>
            <a:ext cx="6044946" cy="40299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8335" y="6451684"/>
            <a:ext cx="3330665"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Long et al., 2008; The Heart Truth, 2016.</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19289331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2141"/>
            <a:ext cx="6324600" cy="1143000"/>
          </a:xfrm>
        </p:spPr>
        <p:txBody>
          <a:bodyPr>
            <a:normAutofit/>
          </a:bodyPr>
          <a:lstStyle/>
          <a:p>
            <a:pPr algn="l"/>
            <a:r>
              <a:rPr lang="en-US" sz="4000" dirty="0">
                <a:solidFill>
                  <a:schemeClr val="bg1"/>
                </a:solidFill>
                <a:latin typeface="Lucida Bright" panose="02040602050505020304" pitchFamily="18" charset="0"/>
              </a:rPr>
              <a:t>Case Study</a:t>
            </a:r>
          </a:p>
        </p:txBody>
      </p:sp>
      <p:pic>
        <p:nvPicPr>
          <p:cNvPr id="2060" name="Picture 12" descr="Image of Road Show Exhi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72309"/>
            <a:ext cx="3576123" cy="238408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oad Show 2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819832"/>
            <a:ext cx="3363659" cy="223836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oad Show 20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72309"/>
            <a:ext cx="3299713" cy="23937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 y="6477000"/>
            <a:ext cx="18288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The Heart Truth, 2016.</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211456894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Lucida Bright" panose="02040602050505020304" pitchFamily="18" charset="0"/>
              </a:rPr>
              <a:t>Resources</a:t>
            </a:r>
          </a:p>
        </p:txBody>
      </p:sp>
      <p:pic>
        <p:nvPicPr>
          <p:cNvPr id="1026" name="Picture 2" descr="close up of woman hand holding open book royalty-free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99" y="1752600"/>
            <a:ext cx="3371165" cy="3733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57200" y="1447800"/>
            <a:ext cx="5257799"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hlinkClick r:id="rId4"/>
              </a:rPr>
              <a:t>Make it Your Own (MIYO) </a:t>
            </a: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 Adaptable evidence-based interventions with images, messages, designs</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National Public Health Information Coalition’s </a:t>
            </a: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hlinkClick r:id="rId5"/>
              </a:rPr>
              <a:t>health promotion resource library</a:t>
            </a: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225593734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dirty="0">
                <a:solidFill>
                  <a:schemeClr val="bg1"/>
                </a:solidFill>
                <a:latin typeface="Lucida Bright" panose="02040602050505020304" pitchFamily="18" charset="0"/>
              </a:rPr>
              <a:t>Conclusion</a:t>
            </a:r>
          </a:p>
        </p:txBody>
      </p:sp>
      <p:sp>
        <p:nvSpPr>
          <p:cNvPr id="12" name="Content Placeholder 2"/>
          <p:cNvSpPr txBox="1">
            <a:spLocks/>
          </p:cNvSpPr>
          <p:nvPr/>
        </p:nvSpPr>
        <p:spPr>
          <a:xfrm>
            <a:off x="457200" y="1447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Create a communication campaign implementation plan</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Launch a campaign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159460733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31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13741" y="2018026"/>
            <a:ext cx="8915400" cy="1905000"/>
          </a:xfrm>
        </p:spPr>
        <p:txBody>
          <a:bodyPr>
            <a:noAutofit/>
          </a:bodyPr>
          <a:lstStyle/>
          <a:p>
            <a:pPr marL="0" indent="0">
              <a:buNone/>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This concludes the lesson. Please exit and return to the learning management system.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7693080" y="3426310"/>
            <a:ext cx="1005573" cy="1755290"/>
          </a:xfrm>
          <a:prstGeom prst="rect">
            <a:avLst/>
          </a:prstGeom>
        </p:spPr>
      </p:pic>
      <p:sp>
        <p:nvSpPr>
          <p:cNvPr id="8" name="TextBox 7"/>
          <p:cNvSpPr txBox="1"/>
          <p:nvPr/>
        </p:nvSpPr>
        <p:spPr>
          <a:xfrm>
            <a:off x="7814867" y="3124200"/>
            <a:ext cx="762000" cy="461665"/>
          </a:xfrm>
          <a:prstGeom prst="rect">
            <a:avLst/>
          </a:prstGeom>
          <a:noFill/>
        </p:spPr>
        <p:txBody>
          <a:bodyPr wrap="square" rtlCol="0">
            <a:spAutoFit/>
          </a:bodyPr>
          <a:lstStyle/>
          <a:p>
            <a:r>
              <a:rPr lang="en-US" sz="2400" b="1" dirty="0">
                <a:solidFill>
                  <a:srgbClr val="0096D6"/>
                </a:solidFill>
              </a:rPr>
              <a:t>EXIT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6185" y="6211927"/>
            <a:ext cx="2915415" cy="493673"/>
          </a:xfrm>
          <a:prstGeom prst="rect">
            <a:avLst/>
          </a:prstGeom>
        </p:spPr>
      </p:pic>
    </p:spTree>
    <p:extLst>
      <p:ext uri="{BB962C8B-B14F-4D97-AF65-F5344CB8AC3E}">
        <p14:creationId xmlns:p14="http://schemas.microsoft.com/office/powerpoint/2010/main" val="635343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Conclusion</a:t>
            </a:r>
          </a:p>
        </p:txBody>
      </p:sp>
      <p:sp>
        <p:nvSpPr>
          <p:cNvPr id="12" name="Content Placeholder 2"/>
          <p:cNvSpPr txBox="1">
            <a:spLocks/>
          </p:cNvSpPr>
          <p:nvPr/>
        </p:nvSpPr>
        <p:spPr>
          <a:xfrm>
            <a:off x="457200" y="1447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the role of communication campaigns in chronic disease and cancer prevention and control</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Define a communication/media plan</a:t>
            </a:r>
          </a:p>
          <a:p>
            <a:pPr lvl="0"/>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Explain Centers for Disease Control and Prevention(CDC) requirements for a media plan</a:t>
            </a:r>
          </a:p>
          <a:p>
            <a:pPr marL="0" indent="0">
              <a:buFont typeface="Arial" panose="020B0604020202020204" pitchFamily="34" charset="0"/>
              <a:buNone/>
            </a:pPr>
            <a:endParaRPr lang="en-US" sz="28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253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31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30017" y="2514600"/>
            <a:ext cx="8915400" cy="1828800"/>
          </a:xfrm>
        </p:spPr>
        <p:txBody>
          <a:bodyPr>
            <a:noAutofit/>
          </a:bodyPr>
          <a:lstStyle/>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This concludes the lesson. </a:t>
            </a:r>
          </a:p>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Please exit and return to the learning management system.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7887854" y="4217287"/>
            <a:ext cx="1005573" cy="1755290"/>
          </a:xfrm>
          <a:prstGeom prst="rect">
            <a:avLst/>
          </a:prstGeom>
        </p:spPr>
      </p:pic>
      <p:sp>
        <p:nvSpPr>
          <p:cNvPr id="8" name="TextBox 7"/>
          <p:cNvSpPr txBox="1"/>
          <p:nvPr/>
        </p:nvSpPr>
        <p:spPr>
          <a:xfrm>
            <a:off x="8009641" y="3881735"/>
            <a:ext cx="762000" cy="461665"/>
          </a:xfrm>
          <a:prstGeom prst="rect">
            <a:avLst/>
          </a:prstGeom>
          <a:noFill/>
        </p:spPr>
        <p:txBody>
          <a:bodyPr wrap="square" rtlCol="0">
            <a:spAutoFit/>
          </a:bodyPr>
          <a:lstStyle/>
          <a:p>
            <a:r>
              <a:rPr lang="en-US" sz="2400" b="1" dirty="0">
                <a:solidFill>
                  <a:srgbClr val="0096D6"/>
                </a:solidFill>
              </a:rPr>
              <a:t>EXIT</a:t>
            </a:r>
          </a:p>
        </p:txBody>
      </p:sp>
      <p:pic>
        <p:nvPicPr>
          <p:cNvPr id="10" name="Picture 2" descr="C:\Users\rsuarez\Desktop\gw cancer center logo 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12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8" y="990600"/>
            <a:ext cx="8991600" cy="1470025"/>
          </a:xfrm>
        </p:spPr>
        <p:txBody>
          <a:bodyPr/>
          <a:lstStyle/>
          <a:p>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Making </a:t>
            </a:r>
            <a:r>
              <a:rPr lang="en-US" b="1" dirty="0">
                <a:solidFill>
                  <a:srgbClr val="004065"/>
                </a:solidFill>
                <a:latin typeface="Lucida Bright" panose="02040602050505020304" pitchFamily="18" charset="0"/>
                <a:ea typeface="Verdana" panose="020B0604030504040204" pitchFamily="34" charset="0"/>
                <a:cs typeface="Verdana" panose="020B0604030504040204" pitchFamily="34" charset="0"/>
              </a:rPr>
              <a:t>Communication Campaigns </a:t>
            </a:r>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Evidence-Based</a:t>
            </a:r>
          </a:p>
        </p:txBody>
      </p:sp>
      <p:sp>
        <p:nvSpPr>
          <p:cNvPr id="3" name="Subtitle 2"/>
          <p:cNvSpPr>
            <a:spLocks noGrp="1"/>
          </p:cNvSpPr>
          <p:nvPr>
            <p:ph type="subTitle" idx="1"/>
          </p:nvPr>
        </p:nvSpPr>
        <p:spPr>
          <a:xfrm>
            <a:off x="245918" y="2590800"/>
            <a:ext cx="8610600" cy="990600"/>
          </a:xfrm>
        </p:spPr>
        <p:txBody>
          <a:bodyPr>
            <a:normAutofit/>
          </a:bodyPr>
          <a:lstStyle/>
          <a:p>
            <a:r>
              <a:rPr lang="en-US" sz="2800" dirty="0">
                <a:solidFill>
                  <a:srgbClr val="0096D6"/>
                </a:solidFill>
                <a:latin typeface="Lucida Bright" panose="02040602050505020304" pitchFamily="18" charset="0"/>
              </a:rPr>
              <a:t>Communication Training for Comprehensive Cancer Control Professionals 102</a:t>
            </a:r>
          </a:p>
        </p:txBody>
      </p:sp>
      <p:sp>
        <p:nvSpPr>
          <p:cNvPr id="9" name="Rectangle 8"/>
          <p:cNvSpPr/>
          <p:nvPr/>
        </p:nvSpPr>
        <p:spPr>
          <a:xfrm>
            <a:off x="-20782" y="228600"/>
            <a:ext cx="9144000" cy="381000"/>
          </a:xfrm>
          <a:prstGeom prst="rect">
            <a:avLst/>
          </a:prstGeom>
          <a:solidFill>
            <a:srgbClr val="0096D6"/>
          </a:solidFill>
          <a:ln w="254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45918" y="4195813"/>
            <a:ext cx="8610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004065"/>
                </a:solidFill>
                <a:latin typeface="Verdana" panose="020B0604030504040204" pitchFamily="34" charset="0"/>
                <a:ea typeface="Verdana" panose="020B0604030504040204" pitchFamily="34" charset="0"/>
                <a:cs typeface="Verdana" panose="020B0604030504040204" pitchFamily="34" charset="0"/>
              </a:rPr>
              <a:t>Lesson 1</a:t>
            </a: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 Evidence-Based Health Communication Campaigns</a:t>
            </a:r>
          </a:p>
        </p:txBody>
      </p:sp>
      <p:pic>
        <p:nvPicPr>
          <p:cNvPr id="1026"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687" y="5747510"/>
            <a:ext cx="1321113" cy="1006248"/>
          </a:xfrm>
          <a:prstGeom prst="rect">
            <a:avLst/>
          </a:prstGeom>
        </p:spPr>
      </p:pic>
    </p:spTree>
    <p:extLst>
      <p:ext uri="{BB962C8B-B14F-4D97-AF65-F5344CB8AC3E}">
        <p14:creationId xmlns:p14="http://schemas.microsoft.com/office/powerpoint/2010/main" val="2882335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8" y="990600"/>
            <a:ext cx="8991600" cy="1470025"/>
          </a:xfrm>
        </p:spPr>
        <p:txBody>
          <a:bodyPr>
            <a:normAutofit/>
          </a:bodyPr>
          <a:lstStyle/>
          <a:p>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Making </a:t>
            </a:r>
            <a:r>
              <a:rPr lang="en-US" b="1" dirty="0">
                <a:solidFill>
                  <a:srgbClr val="004065"/>
                </a:solidFill>
                <a:latin typeface="Lucida Bright" panose="02040602050505020304" pitchFamily="18" charset="0"/>
                <a:ea typeface="Verdana" panose="020B0604030504040204" pitchFamily="34" charset="0"/>
                <a:cs typeface="Verdana" panose="020B0604030504040204" pitchFamily="34" charset="0"/>
              </a:rPr>
              <a:t>Communication Campaigns </a:t>
            </a:r>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Evidence-Based</a:t>
            </a:r>
          </a:p>
        </p:txBody>
      </p:sp>
      <p:sp>
        <p:nvSpPr>
          <p:cNvPr id="3" name="Subtitle 2"/>
          <p:cNvSpPr>
            <a:spLocks noGrp="1"/>
          </p:cNvSpPr>
          <p:nvPr>
            <p:ph type="subTitle" idx="1"/>
          </p:nvPr>
        </p:nvSpPr>
        <p:spPr>
          <a:xfrm>
            <a:off x="245918" y="2590800"/>
            <a:ext cx="8610600" cy="1752600"/>
          </a:xfrm>
        </p:spPr>
        <p:txBody>
          <a:bodyPr>
            <a:normAutofit/>
          </a:bodyPr>
          <a:lstStyle/>
          <a:p>
            <a:r>
              <a:rPr lang="en-US" sz="2800" dirty="0">
                <a:solidFill>
                  <a:srgbClr val="0096D6"/>
                </a:solidFill>
                <a:latin typeface="Lucida Bright" panose="02040602050505020304" pitchFamily="18" charset="0"/>
              </a:rPr>
              <a:t>Communication Training for Comprehensive Cancer Control Professionals 102 </a:t>
            </a:r>
          </a:p>
        </p:txBody>
      </p:sp>
      <p:sp>
        <p:nvSpPr>
          <p:cNvPr id="9" name="Rectangle 8"/>
          <p:cNvSpPr/>
          <p:nvPr/>
        </p:nvSpPr>
        <p:spPr>
          <a:xfrm>
            <a:off x="-20782" y="228600"/>
            <a:ext cx="9144000" cy="381000"/>
          </a:xfrm>
          <a:prstGeom prst="rect">
            <a:avLst/>
          </a:prstGeom>
          <a:solidFill>
            <a:srgbClr val="0096D6"/>
          </a:solidFill>
          <a:ln w="254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45918" y="4195813"/>
            <a:ext cx="8610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004065"/>
                </a:solidFill>
                <a:latin typeface="Verdana" panose="020B0604030504040204" pitchFamily="34" charset="0"/>
                <a:ea typeface="Verdana" panose="020B0604030504040204" pitchFamily="34" charset="0"/>
                <a:cs typeface="Verdana" panose="020B0604030504040204" pitchFamily="34" charset="0"/>
              </a:rPr>
              <a:t>Introduction</a:t>
            </a: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 Using a Communication/Media Plan to Launch a Campaign</a:t>
            </a:r>
          </a:p>
        </p:txBody>
      </p:sp>
      <p:pic>
        <p:nvPicPr>
          <p:cNvPr id="1026"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918" y="5993110"/>
            <a:ext cx="973282" cy="741318"/>
          </a:xfrm>
          <a:prstGeom prst="rect">
            <a:avLst/>
          </a:prstGeom>
        </p:spPr>
      </p:pic>
    </p:spTree>
    <p:extLst>
      <p:ext uri="{BB962C8B-B14F-4D97-AF65-F5344CB8AC3E}">
        <p14:creationId xmlns:p14="http://schemas.microsoft.com/office/powerpoint/2010/main" val="400762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95250"/>
            <a:ext cx="6705600" cy="1143000"/>
          </a:xfrm>
        </p:spPr>
        <p:txBody>
          <a:bodyPr>
            <a:normAutofit/>
          </a:bodyPr>
          <a:lstStyle/>
          <a:p>
            <a:pPr algn="l"/>
            <a:r>
              <a:rPr lang="en-US" sz="4000" b="1" dirty="0">
                <a:solidFill>
                  <a:schemeClr val="bg1"/>
                </a:solidFill>
                <a:latin typeface="Lucida Bright" panose="02040602050505020304" pitchFamily="18" charset="0"/>
              </a:rPr>
              <a:t>Acknowledgments</a:t>
            </a:r>
          </a:p>
        </p:txBody>
      </p:sp>
      <p:sp>
        <p:nvSpPr>
          <p:cNvPr id="3" name="Content Placeholder 2"/>
          <p:cNvSpPr>
            <a:spLocks noGrp="1"/>
          </p:cNvSpPr>
          <p:nvPr>
            <p:ph idx="1"/>
          </p:nvPr>
        </p:nvSpPr>
        <p:spPr>
          <a:xfrm>
            <a:off x="152400" y="985706"/>
            <a:ext cx="6705600" cy="5567494"/>
          </a:xfrm>
        </p:spPr>
        <p:txBody>
          <a:bodyPr>
            <a:noAutofit/>
          </a:bodyPr>
          <a:lstStyle/>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This work was supported by Cooperative Agreement #1U38DP004972-03 from the </a:t>
            </a: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Centers for Disease Control and Prevention</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Its contents are solely the responsibility of the authors and do not necessarily represent the official views of the Centers for Disease Control and Prevention.</a:t>
            </a:r>
          </a:p>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Special thanks to:</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Monique Turner, PhD</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Milken Institute School of Public Health</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Jerry Franz</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Milken Institute School of Public Health</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Julia </a:t>
            </a:r>
            <a:r>
              <a:rPr lang="en-US" sz="1500" b="1" dirty="0" err="1">
                <a:solidFill>
                  <a:srgbClr val="004065"/>
                </a:solidFill>
                <a:latin typeface="Verdana" panose="020B0604030504040204" pitchFamily="34" charset="0"/>
                <a:ea typeface="Verdana" panose="020B0604030504040204" pitchFamily="34" charset="0"/>
                <a:cs typeface="Verdana" panose="020B0604030504040204" pitchFamily="34" charset="0"/>
              </a:rPr>
              <a:t>Thorsness</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Alaska Department of Health and Social Services </a:t>
            </a:r>
          </a:p>
          <a:p>
            <a:pPr marL="0" indent="0">
              <a:spcBef>
                <a:spcPts val="0"/>
              </a:spcBef>
              <a:buNone/>
            </a:pPr>
            <a:r>
              <a:rPr lang="en-US" sz="1500" b="1" dirty="0" err="1">
                <a:solidFill>
                  <a:srgbClr val="004065"/>
                </a:solidFill>
                <a:latin typeface="Verdana" panose="020B0604030504040204" pitchFamily="34" charset="0"/>
                <a:ea typeface="Verdana" panose="020B0604030504040204" pitchFamily="34" charset="0"/>
                <a:cs typeface="Verdana" panose="020B0604030504040204" pitchFamily="34" charset="0"/>
              </a:rPr>
              <a:t>Keylee</a:t>
            </a: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 Wright, MA</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Indiana State Department of Health</a:t>
            </a:r>
          </a:p>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The content and competencies in this training are based on content from the National Cancer Institute’s publication “Making Health </a:t>
            </a: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Communication Programs Work” and the Seven Areas of Responsibility for Health Education Specialists, 2015.  The training was also influenced by the work of the Cancer Prevention and Control Research Network (CPCRN) and its “Putting Public Health Evidence into Action” training curriculum.</a:t>
            </a:r>
            <a:endParaRPr lang="en-US" sz="15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2264" y="1113488"/>
            <a:ext cx="1553124" cy="201992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4857517"/>
            <a:ext cx="2155499" cy="747664"/>
          </a:xfrm>
          <a:prstGeom prst="rect">
            <a:avLst/>
          </a:prstGeom>
        </p:spPr>
      </p:pic>
      <p:pic>
        <p:nvPicPr>
          <p:cNvPr id="1026" name="Picture 2" descr="C:\Users\avillalobos\Downloads\CHES_Logo-FINAL3-2009 rg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408253"/>
            <a:ext cx="1174424" cy="1174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rsuarez\Desktop\gw cancer center logo col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558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Competencies </a:t>
            </a:r>
          </a:p>
        </p:txBody>
      </p:sp>
      <p:sp>
        <p:nvSpPr>
          <p:cNvPr id="3" name="Content Placeholder 2"/>
          <p:cNvSpPr>
            <a:spLocks noGrp="1"/>
          </p:cNvSpPr>
          <p:nvPr>
            <p:ph idx="1"/>
          </p:nvPr>
        </p:nvSpPr>
        <p:spPr>
          <a:xfrm>
            <a:off x="304800" y="1447801"/>
            <a:ext cx="8382000" cy="4343400"/>
          </a:xfrm>
        </p:spPr>
        <p:txBody>
          <a:bodyPr>
            <a:normAutofit/>
          </a:bodyPr>
          <a:lstStyle/>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Access and assess existing evidence to plan a communication campaign</a:t>
            </a:r>
          </a:p>
          <a:p>
            <a:pPr mar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Apply theories and/or models of implementation</a:t>
            </a:r>
          </a:p>
        </p:txBody>
      </p:sp>
      <p:pic>
        <p:nvPicPr>
          <p:cNvPr id="8"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348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Learning Objectives </a:t>
            </a:r>
          </a:p>
        </p:txBody>
      </p:sp>
      <p:sp>
        <p:nvSpPr>
          <p:cNvPr id="3" name="Content Placeholder 2"/>
          <p:cNvSpPr>
            <a:spLocks noGrp="1"/>
          </p:cNvSpPr>
          <p:nvPr>
            <p:ph idx="1"/>
          </p:nvPr>
        </p:nvSpPr>
        <p:spPr>
          <a:xfrm>
            <a:off x="381000" y="1295400"/>
            <a:ext cx="8229600" cy="4525963"/>
          </a:xfrm>
        </p:spPr>
        <p:txBody>
          <a:bodyPr>
            <a:noAutofit/>
          </a:body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Define “evidence” and its role in public health</a:t>
            </a:r>
          </a:p>
          <a:p>
            <a:pPr marL="0" lv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Explain the importance of evidence-based approaches in communication campaigns</a:t>
            </a:r>
          </a:p>
          <a:p>
            <a:pPr marL="0" lv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methods to collect evidence</a:t>
            </a:r>
          </a:p>
          <a:p>
            <a:pPr marL="0" lv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behavioral and communication theories to inform evidence-based communication campaigns </a:t>
            </a:r>
          </a:p>
        </p:txBody>
      </p:sp>
      <p:pic>
        <p:nvPicPr>
          <p:cNvPr id="8"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495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Evidence</a:t>
            </a:r>
          </a:p>
        </p:txBody>
      </p:sp>
      <p:sp>
        <p:nvSpPr>
          <p:cNvPr id="7" name="TextBox 6"/>
          <p:cNvSpPr txBox="1"/>
          <p:nvPr/>
        </p:nvSpPr>
        <p:spPr>
          <a:xfrm>
            <a:off x="61812" y="6365154"/>
            <a:ext cx="432768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Jewell &amp; Abate, 2001; Chambers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Kerner</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2007. </a:t>
            </a:r>
          </a:p>
        </p:txBody>
      </p:sp>
      <p:pic>
        <p:nvPicPr>
          <p:cNvPr id="1026" name="Picture 2" descr="\\SMHS-DFS.ead.gwu.edu\SMHS\GROUPS\gwci\IStock Images\Comm Slide Images\Quota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990601"/>
            <a:ext cx="1371599" cy="108683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
          </p:nvPr>
        </p:nvSpPr>
        <p:spPr>
          <a:xfrm>
            <a:off x="1712167" y="1295400"/>
            <a:ext cx="6781800" cy="4525963"/>
          </a:xfrm>
        </p:spPr>
        <p:txBody>
          <a:bodyPr>
            <a:normAutofit/>
          </a:body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The available body of facts or information indicating whether a belief is true or valid”</a:t>
            </a:r>
          </a:p>
        </p:txBody>
      </p:sp>
      <p:graphicFrame>
        <p:nvGraphicFramePr>
          <p:cNvPr id="12" name="Diagram 11"/>
          <p:cNvGraphicFramePr/>
          <p:nvPr/>
        </p:nvGraphicFramePr>
        <p:xfrm>
          <a:off x="1524000" y="21082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descr="C:\Users\rsuarez\Desktop\gw cancer center logo col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887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976" y="1184031"/>
            <a:ext cx="6629400" cy="4972050"/>
          </a:xfrm>
          <a:prstGeom prst="rect">
            <a:avLst/>
          </a:prstGeom>
        </p:spPr>
      </p:pic>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8148018" cy="1143000"/>
          </a:xfrm>
        </p:spPr>
        <p:txBody>
          <a:bodyPr>
            <a:normAutofit/>
          </a:bodyPr>
          <a:lstStyle/>
          <a:p>
            <a:pPr algn="l"/>
            <a:r>
              <a:rPr lang="en-US" sz="4000" b="1" dirty="0">
                <a:solidFill>
                  <a:schemeClr val="bg1"/>
                </a:solidFill>
                <a:latin typeface="Lucida Bright" panose="02040602050505020304" pitchFamily="18" charset="0"/>
              </a:rPr>
              <a:t>Evidence-Based Public Health</a:t>
            </a:r>
          </a:p>
        </p:txBody>
      </p:sp>
      <p:sp>
        <p:nvSpPr>
          <p:cNvPr id="7" name="TextBox 6"/>
          <p:cNvSpPr txBox="1"/>
          <p:nvPr/>
        </p:nvSpPr>
        <p:spPr>
          <a:xfrm>
            <a:off x="160256" y="6499842"/>
            <a:ext cx="2887744"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Kohatsu</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Robinson, &amp; Toner, 2004.</a:t>
            </a:r>
          </a:p>
        </p:txBody>
      </p:sp>
      <p:pic>
        <p:nvPicPr>
          <p:cNvPr id="1026" name="Picture 2" descr="\\SMHS-DFS.ead.gwu.edu\SMHS\GROUPS\gwci\IStock Images\Comm Slide Images\Quotation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1752600"/>
            <a:ext cx="1371599" cy="108683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
          </p:nvPr>
        </p:nvSpPr>
        <p:spPr>
          <a:xfrm>
            <a:off x="1712167" y="2057401"/>
            <a:ext cx="6781800" cy="1600200"/>
          </a:xfrm>
        </p:spPr>
        <p:txBody>
          <a:bodyPr>
            <a:normAutofit/>
          </a:body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process of integrating science-based interventions with community preferences to improve the health of populations.”</a:t>
            </a:r>
          </a:p>
        </p:txBody>
      </p:sp>
      <p:pic>
        <p:nvPicPr>
          <p:cNvPr id="9" name="Picture 2" descr="C:\Users\rsuarez\Desktop\gw cancer center logo 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033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8148018" cy="1143000"/>
          </a:xfrm>
        </p:spPr>
        <p:txBody>
          <a:bodyPr>
            <a:normAutofit/>
          </a:bodyPr>
          <a:lstStyle/>
          <a:p>
            <a:pPr algn="l"/>
            <a:r>
              <a:rPr lang="en-US" sz="4000" b="1" dirty="0">
                <a:solidFill>
                  <a:schemeClr val="bg1"/>
                </a:solidFill>
                <a:latin typeface="Lucida Bright" panose="02040602050505020304" pitchFamily="18" charset="0"/>
              </a:rPr>
              <a:t>Evidence-Based Public Health</a:t>
            </a:r>
          </a:p>
        </p:txBody>
      </p:sp>
      <p:sp>
        <p:nvSpPr>
          <p:cNvPr id="7" name="TextBox 6"/>
          <p:cNvSpPr txBox="1"/>
          <p:nvPr/>
        </p:nvSpPr>
        <p:spPr>
          <a:xfrm>
            <a:off x="55536" y="6499842"/>
            <a:ext cx="4135463"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Cancer Prevention and Control Research Network, 2014.</a:t>
            </a:r>
          </a:p>
        </p:txBody>
      </p:sp>
      <p:sp>
        <p:nvSpPr>
          <p:cNvPr id="11" name="Content Placeholder 2"/>
          <p:cNvSpPr>
            <a:spLocks noGrp="1"/>
          </p:cNvSpPr>
          <p:nvPr>
            <p:ph idx="1"/>
          </p:nvPr>
        </p:nvSpPr>
        <p:spPr>
          <a:xfrm>
            <a:off x="2286000" y="1066800"/>
            <a:ext cx="6172200" cy="5165720"/>
          </a:xfrm>
        </p:spPr>
        <p:txBody>
          <a:bodyPr>
            <a:noAutofit/>
          </a:bodyPr>
          <a:lstStyle/>
          <a:p>
            <a:pPr marL="0" lvl="0" indent="0">
              <a:spcBef>
                <a:spcPts val="20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Systematic reviews of multiple intervention evaluations</a:t>
            </a:r>
          </a:p>
          <a:p>
            <a:pPr marL="0" lvl="0" indent="0">
              <a:spcBef>
                <a:spcPts val="200"/>
              </a:spcBef>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20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Public health surveillance data</a:t>
            </a:r>
          </a:p>
          <a:p>
            <a:pPr marL="0" lvl="0" indent="0">
              <a:spcBef>
                <a:spcPts val="200"/>
              </a:spcBef>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20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Policy Analysis</a:t>
            </a:r>
          </a:p>
          <a:p>
            <a:pPr marL="0" lvl="0" indent="0">
              <a:spcBef>
                <a:spcPts val="200"/>
              </a:spcBef>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20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Program evaluation</a:t>
            </a:r>
          </a:p>
          <a:p>
            <a:pPr marL="0" lvl="0" indent="0">
              <a:spcBef>
                <a:spcPts val="200"/>
              </a:spcBef>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20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Qualitative data from community members or other stakeholders</a:t>
            </a:r>
          </a:p>
          <a:p>
            <a:pPr marL="0" lvl="0" indent="0">
              <a:spcBef>
                <a:spcPts val="200"/>
              </a:spcBef>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20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Media/marketing data</a:t>
            </a:r>
          </a:p>
          <a:p>
            <a:pPr marL="0" lvl="0" indent="0">
              <a:spcBef>
                <a:spcPts val="200"/>
              </a:spcBef>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20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Word-of-mouth</a:t>
            </a:r>
          </a:p>
          <a:p>
            <a:pPr marL="0" lvl="0" indent="0">
              <a:spcBef>
                <a:spcPts val="200"/>
              </a:spcBef>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200"/>
              </a:spcBef>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Personal experience</a:t>
            </a:r>
          </a:p>
        </p:txBody>
      </p:sp>
      <p:graphicFrame>
        <p:nvGraphicFramePr>
          <p:cNvPr id="8" name="Diagram 7"/>
          <p:cNvGraphicFramePr/>
          <p:nvPr/>
        </p:nvGraphicFramePr>
        <p:xfrm>
          <a:off x="-990600" y="580140"/>
          <a:ext cx="5502112" cy="5919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667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8148018" cy="1143000"/>
          </a:xfrm>
        </p:spPr>
        <p:txBody>
          <a:bodyPr>
            <a:normAutofit/>
          </a:bodyPr>
          <a:lstStyle/>
          <a:p>
            <a:pPr algn="l"/>
            <a:r>
              <a:rPr lang="en-US" sz="4000" b="1" dirty="0">
                <a:solidFill>
                  <a:schemeClr val="bg1"/>
                </a:solidFill>
                <a:latin typeface="Lucida Bright" panose="02040602050505020304" pitchFamily="18" charset="0"/>
              </a:rPr>
              <a:t>Evidence-Based Public Health</a:t>
            </a:r>
          </a:p>
        </p:txBody>
      </p:sp>
      <p:graphicFrame>
        <p:nvGraphicFramePr>
          <p:cNvPr id="4" name="Content Placeholder 3"/>
          <p:cNvGraphicFramePr>
            <a:graphicFrameLocks noGrp="1"/>
          </p:cNvGraphicFramePr>
          <p:nvPr>
            <p:ph idx="1"/>
          </p:nvPr>
        </p:nvGraphicFramePr>
        <p:xfrm>
          <a:off x="381000" y="1219200"/>
          <a:ext cx="84582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52400" y="6176677"/>
            <a:ext cx="3962400" cy="577081"/>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Cooney,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Huser</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Small, &amp; O’Connor, 2007; </a:t>
            </a:r>
          </a:p>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Brownson</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Chriqui</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Stamatakis</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2009;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Brownson</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2009; U.S. Food and Drug Administration, 2015.</a:t>
            </a:r>
          </a:p>
        </p:txBody>
      </p:sp>
      <p:pic>
        <p:nvPicPr>
          <p:cNvPr id="9"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274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8148018" cy="1143000"/>
          </a:xfrm>
        </p:spPr>
        <p:txBody>
          <a:bodyPr>
            <a:normAutofit/>
          </a:bodyPr>
          <a:lstStyle/>
          <a:p>
            <a:pPr algn="l"/>
            <a:r>
              <a:rPr lang="en-US" sz="4000" b="1" dirty="0">
                <a:solidFill>
                  <a:schemeClr val="bg1"/>
                </a:solidFill>
                <a:latin typeface="Lucida Bright" panose="02040602050505020304" pitchFamily="18" charset="0"/>
              </a:rPr>
              <a:t>Evidence-Based Public Health</a:t>
            </a:r>
          </a:p>
        </p:txBody>
      </p:sp>
      <p:graphicFrame>
        <p:nvGraphicFramePr>
          <p:cNvPr id="8" name="Table 7"/>
          <p:cNvGraphicFramePr>
            <a:graphicFrameLocks noGrp="1"/>
          </p:cNvGraphicFramePr>
          <p:nvPr/>
        </p:nvGraphicFramePr>
        <p:xfrm>
          <a:off x="1386712" y="912487"/>
          <a:ext cx="7504235" cy="5320033"/>
        </p:xfrm>
        <a:graphic>
          <a:graphicData uri="http://schemas.openxmlformats.org/drawingml/2006/table">
            <a:tbl>
              <a:tblPr firstRow="1" firstCol="1" bandRow="1">
                <a:tableStyleId>{5C22544A-7EE6-4342-B048-85BDC9FD1C3A}</a:tableStyleId>
              </a:tblPr>
              <a:tblGrid>
                <a:gridCol w="1093226">
                  <a:extLst>
                    <a:ext uri="{9D8B030D-6E8A-4147-A177-3AD203B41FA5}">
                      <a16:colId xmlns:a16="http://schemas.microsoft.com/office/drawing/2014/main" val="20000"/>
                    </a:ext>
                  </a:extLst>
                </a:gridCol>
                <a:gridCol w="1362706">
                  <a:extLst>
                    <a:ext uri="{9D8B030D-6E8A-4147-A177-3AD203B41FA5}">
                      <a16:colId xmlns:a16="http://schemas.microsoft.com/office/drawing/2014/main" val="20001"/>
                    </a:ext>
                  </a:extLst>
                </a:gridCol>
                <a:gridCol w="2728812">
                  <a:extLst>
                    <a:ext uri="{9D8B030D-6E8A-4147-A177-3AD203B41FA5}">
                      <a16:colId xmlns:a16="http://schemas.microsoft.com/office/drawing/2014/main" val="20002"/>
                    </a:ext>
                  </a:extLst>
                </a:gridCol>
                <a:gridCol w="2319491">
                  <a:extLst>
                    <a:ext uri="{9D8B030D-6E8A-4147-A177-3AD203B41FA5}">
                      <a16:colId xmlns:a16="http://schemas.microsoft.com/office/drawing/2014/main" val="20003"/>
                    </a:ext>
                  </a:extLst>
                </a:gridCol>
              </a:tblGrid>
              <a:tr h="962924">
                <a:tc>
                  <a:txBody>
                    <a:bodyPr/>
                    <a:lstStyle/>
                    <a:p>
                      <a:pPr marL="0" marR="0" algn="l">
                        <a:lnSpc>
                          <a:spcPct val="115000"/>
                        </a:lnSpc>
                        <a:spcBef>
                          <a:spcPts val="0"/>
                        </a:spcBef>
                        <a:spcAft>
                          <a:spcPts val="0"/>
                        </a:spcAft>
                      </a:pPr>
                      <a:endParaRPr lang="en-US" sz="1050" u="none" dirty="0">
                        <a:effectLst/>
                        <a:latin typeface="Verdana" panose="020B0604030504040204" pitchFamily="34" charset="0"/>
                        <a:ea typeface="Verdana" panose="020B0604030504040204" pitchFamily="34" charset="0"/>
                        <a:cs typeface="Verdana" panose="020B0604030504040204" pitchFamily="34" charset="0"/>
                      </a:endParaRPr>
                    </a:p>
                    <a:p>
                      <a:pPr marL="0" marR="0" algn="l">
                        <a:lnSpc>
                          <a:spcPct val="115000"/>
                        </a:lnSpc>
                        <a:spcBef>
                          <a:spcPts val="0"/>
                        </a:spcBef>
                        <a:spcAft>
                          <a:spcPts val="0"/>
                        </a:spcAft>
                      </a:pPr>
                      <a:r>
                        <a:rPr lang="en-US" sz="1050" u="none" dirty="0">
                          <a:effectLst/>
                          <a:latin typeface="Verdana" panose="020B0604030504040204" pitchFamily="34" charset="0"/>
                          <a:ea typeface="Verdana" panose="020B0604030504040204" pitchFamily="34" charset="0"/>
                          <a:cs typeface="Verdana" panose="020B0604030504040204" pitchFamily="34" charset="0"/>
                        </a:rPr>
                        <a:t>CATEGORY </a:t>
                      </a:r>
                      <a:r>
                        <a:rPr lang="en-US" sz="105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US" sz="1050" u="none" dirty="0">
                        <a:effectLst/>
                        <a:latin typeface="Verdana" panose="020B0604030504040204" pitchFamily="34" charset="0"/>
                        <a:ea typeface="Verdana" panose="020B0604030504040204" pitchFamily="34" charset="0"/>
                        <a:cs typeface="Verdana" panose="020B0604030504040204" pitchFamily="34" charset="0"/>
                      </a:endParaRPr>
                    </a:p>
                  </a:txBody>
                  <a:tcPr marL="44555" marR="44555" marT="0" marB="0" anchor="ctr"/>
                </a:tc>
                <a:tc>
                  <a:txBody>
                    <a:bodyPr/>
                    <a:lstStyle/>
                    <a:p>
                      <a:pPr marL="0" marR="0" algn="l">
                        <a:lnSpc>
                          <a:spcPct val="115000"/>
                        </a:lnSpc>
                        <a:spcBef>
                          <a:spcPts val="0"/>
                        </a:spcBef>
                        <a:spcAft>
                          <a:spcPts val="0"/>
                        </a:spcAft>
                      </a:pPr>
                      <a:r>
                        <a:rPr lang="en-US" sz="1050" u="none" dirty="0">
                          <a:effectLst/>
                          <a:latin typeface="Verdana" panose="020B0604030504040204" pitchFamily="34" charset="0"/>
                          <a:ea typeface="Verdana" panose="020B0604030504040204" pitchFamily="34" charset="0"/>
                          <a:cs typeface="Verdana" panose="020B0604030504040204" pitchFamily="34" charset="0"/>
                        </a:rPr>
                        <a:t>HOW THE EVIDENCE IS ESTABLISHED</a:t>
                      </a:r>
                    </a:p>
                  </a:txBody>
                  <a:tcPr marL="44555" marR="44555" marT="0" marB="0" anchor="ctr"/>
                </a:tc>
                <a:tc>
                  <a:txBody>
                    <a:bodyPr/>
                    <a:lstStyle/>
                    <a:p>
                      <a:pPr marL="0" marR="0" algn="l">
                        <a:lnSpc>
                          <a:spcPct val="115000"/>
                        </a:lnSpc>
                        <a:spcBef>
                          <a:spcPts val="0"/>
                        </a:spcBef>
                        <a:spcAft>
                          <a:spcPts val="0"/>
                        </a:spcAft>
                      </a:pPr>
                      <a:r>
                        <a:rPr lang="en-US" sz="1050" u="none" dirty="0">
                          <a:effectLst/>
                          <a:latin typeface="Verdana" panose="020B0604030504040204" pitchFamily="34" charset="0"/>
                          <a:ea typeface="Verdana" panose="020B0604030504040204" pitchFamily="34" charset="0"/>
                          <a:cs typeface="Verdana" panose="020B0604030504040204" pitchFamily="34" charset="0"/>
                        </a:rPr>
                        <a:t>CONSIDERATIONS FOR THE LEVEL OF SCIENTIFIC EVIDENCE</a:t>
                      </a:r>
                      <a:r>
                        <a:rPr lang="en-US" sz="105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US" sz="1050" u="none" dirty="0">
                        <a:effectLst/>
                        <a:latin typeface="Verdana" panose="020B0604030504040204" pitchFamily="34" charset="0"/>
                        <a:ea typeface="Verdana" panose="020B0604030504040204" pitchFamily="34" charset="0"/>
                        <a:cs typeface="Verdana" panose="020B0604030504040204" pitchFamily="34" charset="0"/>
                      </a:endParaRPr>
                    </a:p>
                  </a:txBody>
                  <a:tcPr marL="44555" marR="44555" marT="0" marB="0" anchor="ctr"/>
                </a:tc>
                <a:tc>
                  <a:txBody>
                    <a:bodyPr/>
                    <a:lstStyle/>
                    <a:p>
                      <a:pPr marL="0" marR="0" algn="l">
                        <a:lnSpc>
                          <a:spcPct val="115000"/>
                        </a:lnSpc>
                        <a:spcBef>
                          <a:spcPts val="0"/>
                        </a:spcBef>
                        <a:spcAft>
                          <a:spcPts val="0"/>
                        </a:spcAft>
                      </a:pPr>
                      <a:r>
                        <a:rPr lang="en-US" sz="1050" u="none" dirty="0">
                          <a:effectLst/>
                          <a:latin typeface="Verdana" panose="020B0604030504040204" pitchFamily="34" charset="0"/>
                          <a:ea typeface="Verdana" panose="020B0604030504040204" pitchFamily="34" charset="0"/>
                          <a:cs typeface="Verdana" panose="020B0604030504040204" pitchFamily="34" charset="0"/>
                        </a:rPr>
                        <a:t>DATA SOURCE EXAMPLES</a:t>
                      </a:r>
                    </a:p>
                  </a:txBody>
                  <a:tcPr marL="44555" marR="44555" marT="0" marB="0" anchor="ctr"/>
                </a:tc>
                <a:extLst>
                  <a:ext uri="{0D108BD9-81ED-4DB2-BD59-A6C34878D82A}">
                    <a16:rowId xmlns:a16="http://schemas.microsoft.com/office/drawing/2014/main" val="10000"/>
                  </a:ext>
                </a:extLst>
              </a:tr>
              <a:tr h="1079555">
                <a:tc>
                  <a:txBody>
                    <a:bodyPr/>
                    <a:lstStyle/>
                    <a:p>
                      <a:pPr marL="0" marR="0">
                        <a:lnSpc>
                          <a:spcPct val="115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Evidence-based</a:t>
                      </a:r>
                    </a:p>
                    <a:p>
                      <a:pPr marL="0" marR="0">
                        <a:lnSpc>
                          <a:spcPct val="115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p>
                      <a:pPr marL="0" marR="0">
                        <a:lnSpc>
                          <a:spcPct val="115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tc>
                  <a:txBody>
                    <a:bodyPr/>
                    <a:lstStyle/>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Peer review via systematic or narrative review</a:t>
                      </a:r>
                    </a:p>
                  </a:txBody>
                  <a:tcPr marL="44555" marR="44555" marT="0" marB="0"/>
                </a:tc>
                <a:tc>
                  <a:txBody>
                    <a:bodyPr/>
                    <a:lstStyle/>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Based on study design and execution</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Has external validity</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Identifies potential benefits or harms</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Illustrates costs and cost-effectiveness</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tc>
                  <a:txBody>
                    <a:bodyPr/>
                    <a:lstStyle/>
                    <a:p>
                      <a:pPr marL="0" marR="0">
                        <a:lnSpc>
                          <a:spcPct val="115000"/>
                        </a:lnSpc>
                        <a:spcBef>
                          <a:spcPts val="0"/>
                        </a:spcBef>
                        <a:spcAft>
                          <a:spcPts val="0"/>
                        </a:spcAft>
                      </a:pPr>
                      <a:r>
                        <a:rPr lang="en-US" sz="1000" u="sng" dirty="0">
                          <a:effectLst/>
                          <a:latin typeface="Verdana" panose="020B0604030504040204" pitchFamily="34" charset="0"/>
                          <a:ea typeface="Verdana" panose="020B0604030504040204" pitchFamily="34" charset="0"/>
                          <a:cs typeface="Verdana" panose="020B0604030504040204" pitchFamily="34" charset="0"/>
                        </a:rPr>
                        <a:t>- </a:t>
                      </a:r>
                      <a:r>
                        <a:rPr lang="en-US" sz="1000" u="sng" dirty="0">
                          <a:effectLst/>
                          <a:latin typeface="Verdana" panose="020B0604030504040204" pitchFamily="34" charset="0"/>
                          <a:ea typeface="Verdana" panose="020B0604030504040204" pitchFamily="34" charset="0"/>
                          <a:cs typeface="Verdana" panose="020B0604030504040204" pitchFamily="34" charset="0"/>
                          <a:hlinkClick r:id="rId3"/>
                        </a:rPr>
                        <a:t>The Community Guide</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marL="0" marR="0">
                        <a:lnSpc>
                          <a:spcPct val="115000"/>
                        </a:lnSpc>
                        <a:spcBef>
                          <a:spcPts val="0"/>
                        </a:spcBef>
                        <a:spcAft>
                          <a:spcPts val="0"/>
                        </a:spcAft>
                      </a:pPr>
                      <a:r>
                        <a:rPr lang="en-US" sz="1000" u="sng" dirty="0">
                          <a:effectLst/>
                          <a:latin typeface="Verdana" panose="020B0604030504040204" pitchFamily="34" charset="0"/>
                          <a:ea typeface="Verdana" panose="020B0604030504040204" pitchFamily="34" charset="0"/>
                          <a:cs typeface="Verdana" panose="020B0604030504040204" pitchFamily="34" charset="0"/>
                        </a:rPr>
                        <a:t>- </a:t>
                      </a:r>
                      <a:r>
                        <a:rPr lang="en-US" sz="1000" u="sng" dirty="0">
                          <a:effectLst/>
                          <a:latin typeface="Verdana" panose="020B0604030504040204" pitchFamily="34" charset="0"/>
                          <a:ea typeface="Verdana" panose="020B0604030504040204" pitchFamily="34" charset="0"/>
                          <a:cs typeface="Verdana" panose="020B0604030504040204" pitchFamily="34" charset="0"/>
                          <a:hlinkClick r:id="rId4"/>
                        </a:rPr>
                        <a:t>Cochrane Reviews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Narrative reviews based on published literature</a:t>
                      </a:r>
                    </a:p>
                  </a:txBody>
                  <a:tcPr marL="44555" marR="44555" marT="0" marB="0"/>
                </a:tc>
                <a:extLst>
                  <a:ext uri="{0D108BD9-81ED-4DB2-BD59-A6C34878D82A}">
                    <a16:rowId xmlns:a16="http://schemas.microsoft.com/office/drawing/2014/main" val="10001"/>
                  </a:ext>
                </a:extLst>
              </a:tr>
              <a:tr h="944611">
                <a:tc>
                  <a:txBody>
                    <a:bodyPr/>
                    <a:lstStyle/>
                    <a:p>
                      <a:pPr marL="0" marR="0">
                        <a:lnSpc>
                          <a:spcPct val="115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Effective </a:t>
                      </a:r>
                    </a:p>
                    <a:p>
                      <a:pPr marL="0" marR="0" algn="r">
                        <a:lnSpc>
                          <a:spcPct val="115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tc>
                  <a:txBody>
                    <a:bodyPr/>
                    <a:lstStyle/>
                    <a:p>
                      <a:pPr marL="0" marR="0">
                        <a:lnSpc>
                          <a:spcPct val="115000"/>
                        </a:lnSpc>
                        <a:spcBef>
                          <a:spcPts val="0"/>
                        </a:spcBef>
                        <a:spcAft>
                          <a:spcPts val="0"/>
                        </a:spcAft>
                      </a:pPr>
                      <a:r>
                        <a:rPr lang="en-US" sz="1000">
                          <a:effectLst/>
                          <a:latin typeface="Verdana" panose="020B0604030504040204" pitchFamily="34" charset="0"/>
                          <a:ea typeface="Verdana" panose="020B0604030504040204" pitchFamily="34" charset="0"/>
                          <a:cs typeface="Verdana" panose="020B0604030504040204" pitchFamily="34" charset="0"/>
                        </a:rPr>
                        <a:t>Peer review</a:t>
                      </a:r>
                    </a:p>
                  </a:txBody>
                  <a:tcPr marL="44555" marR="44555" marT="0" marB="0"/>
                </a:tc>
                <a:tc>
                  <a:txBody>
                    <a:bodyPr/>
                    <a:lstStyle/>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-Based on study design and execution </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-External validity</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-Potential benefits or harms</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-Costs and cost-effectiveness</a:t>
                      </a:r>
                    </a:p>
                  </a:txBody>
                  <a:tcPr marL="44555" marR="44555" marT="0" marB="0"/>
                </a:tc>
                <a:tc>
                  <a:txBody>
                    <a:bodyPr/>
                    <a:lstStyle/>
                    <a:p>
                      <a:pPr marL="0" marR="0">
                        <a:lnSpc>
                          <a:spcPct val="115000"/>
                        </a:lnSpc>
                        <a:spcBef>
                          <a:spcPts val="0"/>
                        </a:spcBef>
                        <a:spcAft>
                          <a:spcPts val="0"/>
                        </a:spcAft>
                      </a:pPr>
                      <a:r>
                        <a:rPr lang="en-US" sz="1000">
                          <a:effectLst/>
                          <a:latin typeface="Verdana" panose="020B0604030504040204" pitchFamily="34" charset="0"/>
                          <a:ea typeface="Verdana" panose="020B0604030504040204" pitchFamily="34" charset="0"/>
                          <a:cs typeface="Verdana" panose="020B0604030504040204" pitchFamily="34" charset="0"/>
                        </a:rPr>
                        <a:t>-Articles in the scientific literature </a:t>
                      </a:r>
                    </a:p>
                    <a:p>
                      <a:pPr marL="0" marR="0">
                        <a:lnSpc>
                          <a:spcPct val="115000"/>
                        </a:lnSpc>
                        <a:spcBef>
                          <a:spcPts val="0"/>
                        </a:spcBef>
                        <a:spcAft>
                          <a:spcPts val="0"/>
                        </a:spcAft>
                      </a:pPr>
                      <a:r>
                        <a:rPr lang="en-US" sz="1000" u="sng">
                          <a:effectLst/>
                          <a:latin typeface="Verdana" panose="020B0604030504040204" pitchFamily="34" charset="0"/>
                          <a:ea typeface="Verdana" panose="020B0604030504040204" pitchFamily="34" charset="0"/>
                          <a:cs typeface="Verdana" panose="020B0604030504040204" pitchFamily="34" charset="0"/>
                          <a:hlinkClick r:id="rId5"/>
                        </a:rPr>
                        <a:t>-Research-tested intervention</a:t>
                      </a:r>
                      <a:endParaRPr lang="en-US" sz="1000">
                        <a:effectLst/>
                        <a:latin typeface="Verdana" panose="020B0604030504040204" pitchFamily="34" charset="0"/>
                        <a:ea typeface="Verdana" panose="020B0604030504040204" pitchFamily="34" charset="0"/>
                        <a:cs typeface="Verdana" panose="020B0604030504040204" pitchFamily="34" charset="0"/>
                      </a:endParaRPr>
                    </a:p>
                    <a:p>
                      <a:pPr marL="0" marR="0">
                        <a:lnSpc>
                          <a:spcPct val="115000"/>
                        </a:lnSpc>
                        <a:spcBef>
                          <a:spcPts val="0"/>
                        </a:spcBef>
                        <a:spcAft>
                          <a:spcPts val="0"/>
                        </a:spcAft>
                      </a:pPr>
                      <a:r>
                        <a:rPr lang="en-US" sz="1000" u="sng">
                          <a:effectLst/>
                          <a:latin typeface="Verdana" panose="020B0604030504040204" pitchFamily="34" charset="0"/>
                          <a:ea typeface="Verdana" panose="020B0604030504040204" pitchFamily="34" charset="0"/>
                          <a:cs typeface="Verdana" panose="020B0604030504040204" pitchFamily="34" charset="0"/>
                          <a:hlinkClick r:id="rId5"/>
                        </a:rPr>
                        <a:t>programs</a:t>
                      </a:r>
                      <a:endParaRPr lang="en-US" sz="1000">
                        <a:effectLst/>
                        <a:latin typeface="Verdana" panose="020B0604030504040204" pitchFamily="34" charset="0"/>
                        <a:ea typeface="Verdana" panose="020B0604030504040204" pitchFamily="34" charset="0"/>
                        <a:cs typeface="Verdana" panose="020B0604030504040204" pitchFamily="34" charset="0"/>
                      </a:endParaRPr>
                    </a:p>
                    <a:p>
                      <a:pPr marL="0" marR="0">
                        <a:lnSpc>
                          <a:spcPct val="115000"/>
                        </a:lnSpc>
                        <a:spcBef>
                          <a:spcPts val="0"/>
                        </a:spcBef>
                        <a:spcAft>
                          <a:spcPts val="0"/>
                        </a:spcAft>
                      </a:pPr>
                      <a:r>
                        <a:rPr lang="en-US" sz="1000">
                          <a:effectLst/>
                          <a:latin typeface="Verdana" panose="020B0604030504040204" pitchFamily="34" charset="0"/>
                          <a:ea typeface="Verdana" panose="020B0604030504040204" pitchFamily="34" charset="0"/>
                          <a:cs typeface="Verdana" panose="020B0604030504040204" pitchFamily="34" charset="0"/>
                        </a:rPr>
                        <a:t>-Technical reports with peer review</a:t>
                      </a:r>
                    </a:p>
                    <a:p>
                      <a:pPr marL="0" marR="0">
                        <a:lnSpc>
                          <a:spcPct val="115000"/>
                        </a:lnSpc>
                        <a:spcBef>
                          <a:spcPts val="0"/>
                        </a:spcBef>
                        <a:spcAft>
                          <a:spcPts val="0"/>
                        </a:spcAft>
                      </a:pPr>
                      <a:r>
                        <a:rPr lang="en-US" sz="100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extLst>
                  <a:ext uri="{0D108BD9-81ED-4DB2-BD59-A6C34878D82A}">
                    <a16:rowId xmlns:a16="http://schemas.microsoft.com/office/drawing/2014/main" val="10002"/>
                  </a:ext>
                </a:extLst>
              </a:tr>
              <a:tr h="944611">
                <a:tc>
                  <a:txBody>
                    <a:bodyPr/>
                    <a:lstStyle/>
                    <a:p>
                      <a:pPr marL="0" marR="0">
                        <a:lnSpc>
                          <a:spcPct val="115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Promising </a:t>
                      </a:r>
                    </a:p>
                    <a:p>
                      <a:pPr marL="0" marR="0">
                        <a:lnSpc>
                          <a:spcPct val="115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p>
                      <a:pPr marL="0" marR="0">
                        <a:lnSpc>
                          <a:spcPct val="115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tc>
                  <a:txBody>
                    <a:bodyPr/>
                    <a:lstStyle/>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Written program evaluation</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without formal peer review</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tc>
                  <a:txBody>
                    <a:bodyPr/>
                    <a:lstStyle/>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Offers summative evidence of effectiveness</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Includes formative evaluation data</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Is theory-based, plausible, potentially</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high-reach, low-cost, replicable</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tc>
                  <a:txBody>
                    <a:bodyPr/>
                    <a:lstStyle/>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-State or federal government reports</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(without peer review)</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-Conference presentations</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extLst>
                  <a:ext uri="{0D108BD9-81ED-4DB2-BD59-A6C34878D82A}">
                    <a16:rowId xmlns:a16="http://schemas.microsoft.com/office/drawing/2014/main" val="10003"/>
                  </a:ext>
                </a:extLst>
              </a:tr>
              <a:tr h="944611">
                <a:tc>
                  <a:txBody>
                    <a:bodyPr/>
                    <a:lstStyle/>
                    <a:p>
                      <a:pPr marL="0" marR="0">
                        <a:lnSpc>
                          <a:spcPct val="115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Emerging </a:t>
                      </a:r>
                    </a:p>
                    <a:p>
                      <a:pPr marL="0" marR="0">
                        <a:lnSpc>
                          <a:spcPct val="115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tc>
                  <a:txBody>
                    <a:bodyPr/>
                    <a:lstStyle/>
                    <a:p>
                      <a:pPr marL="0" marR="0">
                        <a:lnSpc>
                          <a:spcPct val="115000"/>
                        </a:lnSpc>
                        <a:spcBef>
                          <a:spcPts val="0"/>
                        </a:spcBef>
                        <a:spcAft>
                          <a:spcPts val="0"/>
                        </a:spcAft>
                      </a:pPr>
                      <a:r>
                        <a:rPr lang="en-US" sz="1000">
                          <a:effectLst/>
                          <a:latin typeface="Verdana" panose="020B0604030504040204" pitchFamily="34" charset="0"/>
                          <a:ea typeface="Verdana" panose="020B0604030504040204" pitchFamily="34" charset="0"/>
                          <a:cs typeface="Verdana" panose="020B0604030504040204" pitchFamily="34" charset="0"/>
                        </a:rPr>
                        <a:t>Ongoing work, practice-based</a:t>
                      </a:r>
                    </a:p>
                    <a:p>
                      <a:pPr marL="0" marR="0">
                        <a:lnSpc>
                          <a:spcPct val="115000"/>
                        </a:lnSpc>
                        <a:spcBef>
                          <a:spcPts val="0"/>
                        </a:spcBef>
                        <a:spcAft>
                          <a:spcPts val="0"/>
                        </a:spcAft>
                      </a:pPr>
                      <a:r>
                        <a:rPr lang="en-US" sz="1000">
                          <a:effectLst/>
                          <a:latin typeface="Verdana" panose="020B0604030504040204" pitchFamily="34" charset="0"/>
                          <a:ea typeface="Verdana" panose="020B0604030504040204" pitchFamily="34" charset="0"/>
                          <a:cs typeface="Verdana" panose="020B0604030504040204" pitchFamily="34" charset="0"/>
                        </a:rPr>
                        <a:t>summaries, or</a:t>
                      </a:r>
                    </a:p>
                    <a:p>
                      <a:pPr marL="0" marR="0">
                        <a:lnSpc>
                          <a:spcPct val="115000"/>
                        </a:lnSpc>
                        <a:spcBef>
                          <a:spcPts val="0"/>
                        </a:spcBef>
                        <a:spcAft>
                          <a:spcPts val="0"/>
                        </a:spcAft>
                      </a:pPr>
                      <a:r>
                        <a:rPr lang="en-US" sz="1000">
                          <a:effectLst/>
                          <a:latin typeface="Verdana" panose="020B0604030504040204" pitchFamily="34" charset="0"/>
                          <a:ea typeface="Verdana" panose="020B0604030504040204" pitchFamily="34" charset="0"/>
                          <a:cs typeface="Verdana" panose="020B0604030504040204" pitchFamily="34" charset="0"/>
                        </a:rPr>
                        <a:t>evaluation works in progress</a:t>
                      </a:r>
                    </a:p>
                    <a:p>
                      <a:pPr marL="0" marR="0">
                        <a:lnSpc>
                          <a:spcPct val="115000"/>
                        </a:lnSpc>
                        <a:spcBef>
                          <a:spcPts val="0"/>
                        </a:spcBef>
                        <a:spcAft>
                          <a:spcPts val="0"/>
                        </a:spcAft>
                      </a:pPr>
                      <a:r>
                        <a:rPr lang="en-US" sz="100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tc>
                  <a:txBody>
                    <a:bodyPr/>
                    <a:lstStyle/>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Includes formative evaluation data</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Has face validity</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Is theory-based, plausible, potentially</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high-reaching, low-cost, replicable</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tc>
                  <a:txBody>
                    <a:bodyPr/>
                    <a:lstStyle/>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Evaluability assessments</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Pilot studies</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a:t>
                      </a:r>
                      <a:r>
                        <a:rPr lang="en-US" sz="1000" u="sng" dirty="0">
                          <a:effectLst/>
                          <a:latin typeface="Verdana" panose="020B0604030504040204" pitchFamily="34" charset="0"/>
                          <a:ea typeface="Verdana" panose="020B0604030504040204" pitchFamily="34" charset="0"/>
                          <a:cs typeface="Verdana" panose="020B0604030504040204" pitchFamily="34" charset="0"/>
                          <a:hlinkClick r:id="rId6"/>
                        </a:rPr>
                        <a:t>NIH </a:t>
                      </a:r>
                      <a:r>
                        <a:rPr lang="en-US" sz="1000" u="sng" dirty="0" err="1">
                          <a:effectLst/>
                          <a:latin typeface="Verdana" panose="020B0604030504040204" pitchFamily="34" charset="0"/>
                          <a:ea typeface="Verdana" panose="020B0604030504040204" pitchFamily="34" charset="0"/>
                          <a:cs typeface="Verdana" panose="020B0604030504040204" pitchFamily="34" charset="0"/>
                          <a:hlinkClick r:id="rId6"/>
                        </a:rPr>
                        <a:t>RePORT</a:t>
                      </a:r>
                      <a:r>
                        <a:rPr lang="en-US" sz="1000" dirty="0">
                          <a:effectLst/>
                          <a:latin typeface="Verdana" panose="020B0604030504040204" pitchFamily="34" charset="0"/>
                          <a:ea typeface="Verdana" panose="020B0604030504040204" pitchFamily="34" charset="0"/>
                          <a:cs typeface="Verdana" panose="020B0604030504040204" pitchFamily="34" charset="0"/>
                        </a:rPr>
                        <a:t> (formerly CRISP database)</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Projects funded by health foundations</a:t>
                      </a:r>
                    </a:p>
                    <a:p>
                      <a:pPr marL="0" marR="0">
                        <a:lnSpc>
                          <a:spcPct val="115000"/>
                        </a:lnSpc>
                        <a:spcBef>
                          <a:spcPts val="0"/>
                        </a:spcBef>
                        <a:spcAft>
                          <a:spcPts val="0"/>
                        </a:spcAft>
                      </a:pPr>
                      <a:r>
                        <a:rPr lang="en-US" sz="1000" dirty="0">
                          <a:effectLst/>
                          <a:latin typeface="Verdana" panose="020B0604030504040204" pitchFamily="34" charset="0"/>
                          <a:ea typeface="Verdana" panose="020B0604030504040204" pitchFamily="34" charset="0"/>
                          <a:cs typeface="Verdana" panose="020B0604030504040204" pitchFamily="34" charset="0"/>
                        </a:rPr>
                        <a:t> </a:t>
                      </a:r>
                    </a:p>
                  </a:txBody>
                  <a:tcPr marL="44555" marR="44555" marT="0" marB="0"/>
                </a:tc>
                <a:extLst>
                  <a:ext uri="{0D108BD9-81ED-4DB2-BD59-A6C34878D82A}">
                    <a16:rowId xmlns:a16="http://schemas.microsoft.com/office/drawing/2014/main" val="10004"/>
                  </a:ext>
                </a:extLst>
              </a:tr>
            </a:tbl>
          </a:graphicData>
        </a:graphic>
      </p:graphicFrame>
      <p:grpSp>
        <p:nvGrpSpPr>
          <p:cNvPr id="9" name="Group 8"/>
          <p:cNvGrpSpPr>
            <a:grpSpLocks/>
          </p:cNvGrpSpPr>
          <p:nvPr/>
        </p:nvGrpSpPr>
        <p:grpSpPr bwMode="auto">
          <a:xfrm>
            <a:off x="380998" y="2057400"/>
            <a:ext cx="1295406" cy="4038600"/>
            <a:chOff x="-76209" y="-1"/>
            <a:chExt cx="1230969" cy="5382423"/>
          </a:xfrm>
        </p:grpSpPr>
        <p:sp>
          <p:nvSpPr>
            <p:cNvPr id="10" name="Text Box 2"/>
            <p:cNvSpPr txBox="1">
              <a:spLocks noChangeArrowheads="1"/>
            </p:cNvSpPr>
            <p:nvPr/>
          </p:nvSpPr>
          <p:spPr bwMode="auto">
            <a:xfrm rot="16200000">
              <a:off x="204611" y="4432272"/>
              <a:ext cx="669330" cy="12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b="1" dirty="0">
                  <a:effectLst/>
                  <a:latin typeface="Verdana" panose="020B0604030504040204" pitchFamily="34" charset="0"/>
                  <a:ea typeface="Verdana" panose="020B0604030504040204" pitchFamily="34" charset="0"/>
                  <a:cs typeface="Verdana" panose="020B0604030504040204" pitchFamily="34" charset="0"/>
                </a:rPr>
                <a:t>Least Rigorous</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p:txBody>
        </p:sp>
        <p:grpSp>
          <p:nvGrpSpPr>
            <p:cNvPr id="11" name="Group 10"/>
            <p:cNvGrpSpPr>
              <a:grpSpLocks/>
            </p:cNvGrpSpPr>
            <p:nvPr/>
          </p:nvGrpSpPr>
          <p:grpSpPr bwMode="auto">
            <a:xfrm>
              <a:off x="-19047" y="-1"/>
              <a:ext cx="1028988" cy="4713091"/>
              <a:chOff x="-19047" y="-1"/>
              <a:chExt cx="1028988" cy="4713091"/>
            </a:xfrm>
          </p:grpSpPr>
          <p:cxnSp>
            <p:nvCxnSpPr>
              <p:cNvPr id="12" name="Straight Arrow Connector 11"/>
              <p:cNvCxnSpPr>
                <a:cxnSpLocks noChangeShapeType="1"/>
              </p:cNvCxnSpPr>
              <p:nvPr/>
            </p:nvCxnSpPr>
            <p:spPr bwMode="auto">
              <a:xfrm>
                <a:off x="297955" y="514361"/>
                <a:ext cx="0" cy="4198729"/>
              </a:xfrm>
              <a:prstGeom prst="straightConnector1">
                <a:avLst/>
              </a:prstGeom>
              <a:noFill/>
              <a:ln w="9525" algn="ctr">
                <a:solidFill>
                  <a:schemeClr val="tx1"/>
                </a:solidFill>
                <a:round/>
                <a:headEnd type="arrow" w="med" len="med"/>
                <a:tailEnd type="arrow" w="med" len="med"/>
              </a:ln>
              <a:effectLst>
                <a:outerShdw blurRad="50800" dist="38100" dir="8100000" algn="tr" rotWithShape="0">
                  <a:srgbClr val="808080">
                    <a:alpha val="39999"/>
                  </a:srgbClr>
                </a:outerShdw>
              </a:effectLst>
              <a:extLst>
                <a:ext uri="{909E8E84-426E-40DD-AFC4-6F175D3DCCD1}">
                  <a14:hiddenFill xmlns:a14="http://schemas.microsoft.com/office/drawing/2010/main">
                    <a:noFill/>
                  </a14:hiddenFill>
                </a:ext>
              </a:extLst>
            </p:spPr>
          </p:cxnSp>
          <p:sp>
            <p:nvSpPr>
              <p:cNvPr id="13" name="Text Box 2"/>
              <p:cNvSpPr txBox="1">
                <a:spLocks noChangeArrowheads="1"/>
              </p:cNvSpPr>
              <p:nvPr/>
            </p:nvSpPr>
            <p:spPr bwMode="auto">
              <a:xfrm rot="16200000">
                <a:off x="89223" y="-108271"/>
                <a:ext cx="812447" cy="10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000" b="1" dirty="0">
                    <a:effectLst/>
                    <a:latin typeface="Verdana" panose="020B0604030504040204" pitchFamily="34" charset="0"/>
                    <a:ea typeface="Verdana" panose="020B0604030504040204" pitchFamily="34" charset="0"/>
                    <a:cs typeface="Verdana" panose="020B0604030504040204" pitchFamily="34" charset="0"/>
                  </a:rPr>
                  <a:t>Most Rigorous</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p:txBody>
          </p:sp>
        </p:grpSp>
      </p:grpSp>
      <p:sp>
        <p:nvSpPr>
          <p:cNvPr id="14" name="TextBox 13"/>
          <p:cNvSpPr txBox="1"/>
          <p:nvPr/>
        </p:nvSpPr>
        <p:spPr>
          <a:xfrm>
            <a:off x="50158" y="6525182"/>
            <a:ext cx="3048000"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Brownson</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2009.</a:t>
            </a:r>
          </a:p>
        </p:txBody>
      </p:sp>
      <p:pic>
        <p:nvPicPr>
          <p:cNvPr id="16" name="Picture 2" descr="C:\Users\rsuarez\Desktop\gw cancer center logo 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90601"/>
            <a:ext cx="6781800" cy="5241919"/>
          </a:xfrm>
        </p:spPr>
        <p:txBody>
          <a:bodyPr>
            <a:noAutofit/>
          </a:bodyPr>
          <a:lstStyle/>
          <a:p>
            <a:pPr marL="0" lvl="0" indent="0">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Making decisions using the best available peer-reviewed evidence (both quantitative and qualitative research) </a:t>
            </a:r>
          </a:p>
          <a:p>
            <a:pPr marL="0" lvl="0" indent="0">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Using data and information systems systematically</a:t>
            </a:r>
          </a:p>
          <a:p>
            <a:pPr marL="0" lvl="0" indent="0">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Applying program planning frameworks (that often have a foundation in behavioral science theory)</a:t>
            </a:r>
          </a:p>
          <a:p>
            <a:pPr marL="0" lvl="0" indent="0">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Engaging the community in assessment and decision making</a:t>
            </a:r>
          </a:p>
          <a:p>
            <a:pPr marL="0" lvl="0" indent="0">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Conducting sound evaluation</a:t>
            </a:r>
          </a:p>
          <a:p>
            <a:pPr marL="0" lvl="0" indent="0">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rPr>
              <a:t>Disseminating what is learned to key stakeholders and decision-makers”</a:t>
            </a:r>
          </a:p>
        </p:txBody>
      </p:sp>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8148018" cy="1143000"/>
          </a:xfrm>
        </p:spPr>
        <p:txBody>
          <a:bodyPr>
            <a:normAutofit/>
          </a:bodyPr>
          <a:lstStyle/>
          <a:p>
            <a:pPr algn="l"/>
            <a:r>
              <a:rPr lang="en-US" sz="2800" b="1" dirty="0">
                <a:solidFill>
                  <a:schemeClr val="bg1"/>
                </a:solidFill>
                <a:latin typeface="Lucida Bright" panose="02040602050505020304" pitchFamily="18" charset="0"/>
              </a:rPr>
              <a:t>Evidence in Communication Campaigns</a:t>
            </a:r>
          </a:p>
        </p:txBody>
      </p:sp>
      <p:sp>
        <p:nvSpPr>
          <p:cNvPr id="8" name="TextBox 7"/>
          <p:cNvSpPr txBox="1"/>
          <p:nvPr/>
        </p:nvSpPr>
        <p:spPr>
          <a:xfrm>
            <a:off x="56433" y="6477000"/>
            <a:ext cx="1772367"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Brownson</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2009.</a:t>
            </a:r>
          </a:p>
        </p:txBody>
      </p:sp>
      <p:pic>
        <p:nvPicPr>
          <p:cNvPr id="10"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46" y="1047750"/>
            <a:ext cx="1624054" cy="1551731"/>
          </a:xfrm>
          <a:prstGeom prst="rect">
            <a:avLst/>
          </a:prstGeom>
        </p:spPr>
      </p:pic>
    </p:spTree>
    <p:extLst>
      <p:ext uri="{BB962C8B-B14F-4D97-AF65-F5344CB8AC3E}">
        <p14:creationId xmlns:p14="http://schemas.microsoft.com/office/powerpoint/2010/main" val="2248267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013549"/>
            <a:ext cx="3657893" cy="2708204"/>
          </a:xfrm>
          <a:prstGeom prst="rect">
            <a:avLst/>
          </a:prstGeom>
        </p:spPr>
      </p:pic>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8148018" cy="1143000"/>
          </a:xfrm>
        </p:spPr>
        <p:txBody>
          <a:bodyPr>
            <a:normAutofit/>
          </a:bodyPr>
          <a:lstStyle/>
          <a:p>
            <a:pPr algn="l"/>
            <a:r>
              <a:rPr lang="en-US" sz="2800" b="1" dirty="0">
                <a:solidFill>
                  <a:schemeClr val="bg1"/>
                </a:solidFill>
                <a:latin typeface="Lucida Bright" panose="02040602050505020304" pitchFamily="18" charset="0"/>
              </a:rPr>
              <a:t>Evidence in Communication Campaigns</a:t>
            </a:r>
          </a:p>
        </p:txBody>
      </p:sp>
      <p:graphicFrame>
        <p:nvGraphicFramePr>
          <p:cNvPr id="4" name="Content Placeholder 3"/>
          <p:cNvGraphicFramePr>
            <a:graphicFrameLocks noGrp="1"/>
          </p:cNvGraphicFramePr>
          <p:nvPr>
            <p:ph idx="1"/>
          </p:nvPr>
        </p:nvGraphicFramePr>
        <p:xfrm>
          <a:off x="3200400" y="1041999"/>
          <a:ext cx="6369376" cy="4918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descr="C:\Users\rsuarez\Desktop\gw cancer center logo col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433" y="6477000"/>
            <a:ext cx="1772367"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Escoffery</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2015.</a:t>
            </a:r>
          </a:p>
        </p:txBody>
      </p:sp>
    </p:spTree>
    <p:extLst>
      <p:ext uri="{BB962C8B-B14F-4D97-AF65-F5344CB8AC3E}">
        <p14:creationId xmlns:p14="http://schemas.microsoft.com/office/powerpoint/2010/main" val="235892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95250"/>
            <a:ext cx="6705600" cy="1143000"/>
          </a:xfrm>
        </p:spPr>
        <p:txBody>
          <a:bodyPr>
            <a:normAutofit/>
          </a:bodyPr>
          <a:lstStyle/>
          <a:p>
            <a:pPr algn="l"/>
            <a:r>
              <a:rPr lang="en-US" sz="4000" b="1" dirty="0">
                <a:solidFill>
                  <a:schemeClr val="bg1"/>
                </a:solidFill>
                <a:latin typeface="Lucida Bright" panose="02040602050505020304" pitchFamily="18" charset="0"/>
              </a:rPr>
              <a:t>Acknowledgments</a:t>
            </a:r>
          </a:p>
        </p:txBody>
      </p:sp>
      <p:sp>
        <p:nvSpPr>
          <p:cNvPr id="3" name="Content Placeholder 2"/>
          <p:cNvSpPr>
            <a:spLocks noGrp="1"/>
          </p:cNvSpPr>
          <p:nvPr>
            <p:ph idx="1"/>
          </p:nvPr>
        </p:nvSpPr>
        <p:spPr>
          <a:xfrm>
            <a:off x="228599" y="1219200"/>
            <a:ext cx="6781801" cy="5280918"/>
          </a:xfrm>
        </p:spPr>
        <p:txBody>
          <a:bodyPr>
            <a:noAutofit/>
          </a:bodyPr>
          <a:lstStyle/>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This work was supported by Cooperative Agreement #1U38DP004972-03 from the </a:t>
            </a: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Centers for Disease Control and Prevention</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Its contents are solely the responsibility of the authors and do not necessarily represent the official views of the Centers for Disease Control and Prevention.</a:t>
            </a:r>
          </a:p>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Special thanks to:</a:t>
            </a:r>
          </a:p>
          <a:p>
            <a:pPr>
              <a:spcBef>
                <a:spcPts val="0"/>
              </a:spcBef>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Monique Turner, PhD</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Milken Institute School of Public Health</a:t>
            </a:r>
          </a:p>
          <a:p>
            <a:pPr>
              <a:spcBef>
                <a:spcPts val="0"/>
              </a:spcBef>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Jerry Franz</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Milken Institute School of Public Health</a:t>
            </a:r>
          </a:p>
          <a:p>
            <a:pPr>
              <a:spcBef>
                <a:spcPts val="0"/>
              </a:spcBef>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Julia </a:t>
            </a:r>
            <a:r>
              <a:rPr lang="en-US" sz="1500" b="1" dirty="0" err="1">
                <a:solidFill>
                  <a:srgbClr val="004065"/>
                </a:solidFill>
                <a:latin typeface="Verdana" panose="020B0604030504040204" pitchFamily="34" charset="0"/>
                <a:ea typeface="Verdana" panose="020B0604030504040204" pitchFamily="34" charset="0"/>
                <a:cs typeface="Verdana" panose="020B0604030504040204" pitchFamily="34" charset="0"/>
              </a:rPr>
              <a:t>Thorsness</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Alaska Department of Health and Social Services </a:t>
            </a:r>
          </a:p>
          <a:p>
            <a:pPr>
              <a:spcBef>
                <a:spcPts val="0"/>
              </a:spcBef>
            </a:pPr>
            <a:r>
              <a:rPr lang="en-US" sz="1500" b="1" dirty="0" err="1">
                <a:solidFill>
                  <a:srgbClr val="004065"/>
                </a:solidFill>
                <a:latin typeface="Verdana" panose="020B0604030504040204" pitchFamily="34" charset="0"/>
                <a:ea typeface="Verdana" panose="020B0604030504040204" pitchFamily="34" charset="0"/>
                <a:cs typeface="Verdana" panose="020B0604030504040204" pitchFamily="34" charset="0"/>
              </a:rPr>
              <a:t>Keylee</a:t>
            </a: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 Wright, MA</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Indiana State Department of Health</a:t>
            </a:r>
          </a:p>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The content and competencies in this training are based on content from the National Cancer Institute’s publication “Making Health Communication Programs Work” and the Seven Areas of Responsibility for Health Education Specialists, 2015.  The training was also influenced by the work of the Cancer Prevention and Control Research Network (CPCRN) and its “Putting Public Health Evidence into Action” training curriculum.</a:t>
            </a:r>
            <a:endParaRPr lang="en-US" sz="15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462" y="1227253"/>
            <a:ext cx="1289304" cy="167681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8699" y="4545159"/>
            <a:ext cx="1850830" cy="641985"/>
          </a:xfrm>
          <a:prstGeom prst="rect">
            <a:avLst/>
          </a:prstGeom>
        </p:spPr>
      </p:pic>
      <p:pic>
        <p:nvPicPr>
          <p:cNvPr id="1026" name="Picture 2" descr="C:\Users\avillalobos\Downloads\CHES_Logo-FINAL3-2009 rg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914" y="327625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rsuarez\Desktop\gw cancer center logo col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456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8148018" cy="1143000"/>
          </a:xfrm>
        </p:spPr>
        <p:txBody>
          <a:bodyPr>
            <a:normAutofit/>
          </a:bodyPr>
          <a:lstStyle/>
          <a:p>
            <a:pPr algn="l"/>
            <a:r>
              <a:rPr lang="en-US" sz="4000" b="1" dirty="0">
                <a:solidFill>
                  <a:schemeClr val="bg1"/>
                </a:solidFill>
                <a:latin typeface="Lucida Bright" panose="02040602050505020304" pitchFamily="18" charset="0"/>
              </a:rPr>
              <a:t>Collecting Evidence</a:t>
            </a:r>
          </a:p>
        </p:txBody>
      </p:sp>
      <p:graphicFrame>
        <p:nvGraphicFramePr>
          <p:cNvPr id="4" name="Content Placeholder 3"/>
          <p:cNvGraphicFramePr>
            <a:graphicFrameLocks noGrp="1"/>
          </p:cNvGraphicFramePr>
          <p:nvPr>
            <p:ph idx="1"/>
          </p:nvPr>
        </p:nvGraphicFramePr>
        <p:xfrm>
          <a:off x="228600" y="1009131"/>
          <a:ext cx="8458200" cy="5223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050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493642" cy="1143000"/>
          </a:xfrm>
        </p:spPr>
        <p:txBody>
          <a:bodyPr>
            <a:normAutofit/>
          </a:bodyPr>
          <a:lstStyle/>
          <a:p>
            <a:pPr algn="l"/>
            <a:r>
              <a:rPr lang="en-US" sz="4000" b="1" dirty="0">
                <a:solidFill>
                  <a:schemeClr val="bg1"/>
                </a:solidFill>
                <a:latin typeface="Lucida Bright" panose="02040602050505020304" pitchFamily="18" charset="0"/>
              </a:rPr>
              <a:t>Standards of Effectiveness</a:t>
            </a:r>
          </a:p>
        </p:txBody>
      </p:sp>
      <p:sp>
        <p:nvSpPr>
          <p:cNvPr id="3" name="Content Placeholder 2"/>
          <p:cNvSpPr>
            <a:spLocks noGrp="1"/>
          </p:cNvSpPr>
          <p:nvPr>
            <p:ph idx="1"/>
          </p:nvPr>
        </p:nvSpPr>
        <p:spPr>
          <a:xfrm>
            <a:off x="304800" y="1143000"/>
            <a:ext cx="8305800" cy="4876800"/>
          </a:xfrm>
        </p:spPr>
        <p:txBody>
          <a:bodyPr>
            <a:noAutofit/>
          </a:body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Consider the following standards when applying scientific criteria to establish strong evidence for effectiveness:</a:t>
            </a:r>
          </a:p>
          <a:p>
            <a:pPr marL="0" lvl="0" indent="0">
              <a:buNone/>
            </a:pPr>
            <a:endPar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Significant confidence in the results or evaluations with at least one matched comparison</a:t>
            </a:r>
          </a:p>
          <a:p>
            <a:pPr marL="0" lvl="0" indent="0">
              <a:buNone/>
            </a:pPr>
            <a:endPar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Programs with community support should be subject to experimental evaluations </a:t>
            </a:r>
          </a:p>
          <a:p>
            <a:pPr marL="0" lvl="0" indent="0">
              <a:buNone/>
            </a:pPr>
            <a:endPar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Evidence of effectiveness in real-world environments, reasonable cost, and manuals or other materials available to guide implementation with a high level of fidelity</a:t>
            </a:r>
          </a:p>
        </p:txBody>
      </p:sp>
      <p:sp>
        <p:nvSpPr>
          <p:cNvPr id="7" name="TextBox 6"/>
          <p:cNvSpPr txBox="1"/>
          <p:nvPr/>
        </p:nvSpPr>
        <p:spPr>
          <a:xfrm>
            <a:off x="56433" y="6492670"/>
            <a:ext cx="417528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National Research Council and Institute of Medicine, 2009. </a:t>
            </a:r>
          </a:p>
        </p:txBody>
      </p:sp>
      <p:pic>
        <p:nvPicPr>
          <p:cNvPr id="10"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06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Autofit/>
          </a:bodyPr>
          <a:lstStyle/>
          <a:p>
            <a:pPr algn="l"/>
            <a:r>
              <a:rPr lang="en-US" sz="2800" b="1" dirty="0">
                <a:solidFill>
                  <a:schemeClr val="bg1"/>
                </a:solidFill>
                <a:latin typeface="Lucida Bright" panose="02040602050505020304" pitchFamily="18" charset="0"/>
              </a:rPr>
              <a:t>Behavioral &amp; Communication Theories</a:t>
            </a:r>
          </a:p>
        </p:txBody>
      </p:sp>
      <p:sp>
        <p:nvSpPr>
          <p:cNvPr id="12" name="Content Placeholder 2"/>
          <p:cNvSpPr txBox="1">
            <a:spLocks/>
          </p:cNvSpPr>
          <p:nvPr/>
        </p:nvSpPr>
        <p:spPr>
          <a:xfrm>
            <a:off x="457200" y="1447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endParaRPr lang="en-US" sz="2400" dirty="0">
              <a:solidFill>
                <a:srgbClr val="004065"/>
              </a:solidFill>
              <a:latin typeface="Century Gothic" panose="020B0502020202020204" pitchFamily="34" charset="0"/>
            </a:endParaRPr>
          </a:p>
        </p:txBody>
      </p:sp>
      <p:sp>
        <p:nvSpPr>
          <p:cNvPr id="6" name="TextBox 5"/>
          <p:cNvSpPr txBox="1"/>
          <p:nvPr/>
        </p:nvSpPr>
        <p:spPr>
          <a:xfrm>
            <a:off x="50158" y="6487693"/>
            <a:ext cx="990600" cy="26074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Glanz</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n.d.</a:t>
            </a:r>
            <a:endPar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ontent Placeholder 2"/>
          <p:cNvSpPr>
            <a:spLocks noGrp="1"/>
          </p:cNvSpPr>
          <p:nvPr>
            <p:ph idx="1"/>
          </p:nvPr>
        </p:nvSpPr>
        <p:spPr>
          <a:xfrm>
            <a:off x="2037588" y="2982785"/>
            <a:ext cx="6693408" cy="2965703"/>
          </a:xfrm>
        </p:spPr>
        <p:txBody>
          <a:bodyPr>
            <a:noAutofit/>
          </a:bodyPr>
          <a:lstStyle/>
          <a:p>
            <a:pPr mar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Behavioral theories and models help explain behavior, as well as suggest how to develop more effective ways to influence and change behavior.”</a:t>
            </a:r>
          </a:p>
        </p:txBody>
      </p:sp>
      <p:pic>
        <p:nvPicPr>
          <p:cNvPr id="13" name="Picture 2" descr="\\SMHS-DFS.ead.gwu.edu\SMHS\GROUPS\gwci\IStock Images\Comm Slide Images\Quota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990601"/>
            <a:ext cx="1371599" cy="1086838"/>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1993392" y="1017796"/>
            <a:ext cx="6220387" cy="30970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A theory is a set of interrelated concepts, definitions and propositions that explains or predicts events or situations by specifying relations among variables.”</a:t>
            </a:r>
          </a:p>
        </p:txBody>
      </p:sp>
      <p:sp>
        <p:nvSpPr>
          <p:cNvPr id="15" name="Content Placeholder 2"/>
          <p:cNvSpPr txBox="1">
            <a:spLocks/>
          </p:cNvSpPr>
          <p:nvPr/>
        </p:nvSpPr>
        <p:spPr>
          <a:xfrm>
            <a:off x="1993018" y="4669123"/>
            <a:ext cx="6781800" cy="23421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Communication theories and models explain how a sender, message and channel can be used to effectively communicate an idea.”</a:t>
            </a:r>
          </a:p>
        </p:txBody>
      </p:sp>
      <p:pic>
        <p:nvPicPr>
          <p:cNvPr id="17" name="Picture 2" descr="C:\Users\rsuarez\Desktop\gw cancer center logo 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477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p:cNvGraphicFramePr/>
          <p:nvPr/>
        </p:nvGraphicFramePr>
        <p:xfrm>
          <a:off x="1219200" y="1219200"/>
          <a:ext cx="6674176" cy="4835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2"/>
          <p:cNvSpPr txBox="1">
            <a:spLocks/>
          </p:cNvSpPr>
          <p:nvPr/>
        </p:nvSpPr>
        <p:spPr>
          <a:xfrm>
            <a:off x="304800" y="1143001"/>
            <a:ext cx="2895600" cy="52419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Social Ecological Model</a:t>
            </a:r>
          </a:p>
        </p:txBody>
      </p:sp>
      <p:sp>
        <p:nvSpPr>
          <p:cNvPr id="12" name="Title 1"/>
          <p:cNvSpPr txBox="1">
            <a:spLocks/>
          </p:cNvSpPr>
          <p:nvPr/>
        </p:nvSpPr>
        <p:spPr>
          <a:xfrm>
            <a:off x="50158" y="-95250"/>
            <a:ext cx="779844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chemeClr val="bg1"/>
                </a:solidFill>
                <a:latin typeface="Lucida Bright" panose="02040602050505020304" pitchFamily="18" charset="0"/>
                <a:ea typeface="Verdana" panose="020B0604030504040204" pitchFamily="34" charset="0"/>
                <a:cs typeface="Verdana" panose="020B0604030504040204" pitchFamily="34" charset="0"/>
              </a:rPr>
              <a:t>Theories of Change</a:t>
            </a:r>
          </a:p>
        </p:txBody>
      </p:sp>
      <p:sp>
        <p:nvSpPr>
          <p:cNvPr id="8" name="TextBox 7"/>
          <p:cNvSpPr txBox="1"/>
          <p:nvPr/>
        </p:nvSpPr>
        <p:spPr>
          <a:xfrm>
            <a:off x="62515" y="6501901"/>
            <a:ext cx="16002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Jackson et al., 2007.</a:t>
            </a:r>
          </a:p>
        </p:txBody>
      </p:sp>
      <p:pic>
        <p:nvPicPr>
          <p:cNvPr id="10"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027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Theories of Change</a:t>
            </a:r>
          </a:p>
        </p:txBody>
      </p:sp>
      <p:graphicFrame>
        <p:nvGraphicFramePr>
          <p:cNvPr id="3" name="Diagram 2"/>
          <p:cNvGraphicFramePr/>
          <p:nvPr/>
        </p:nvGraphicFramePr>
        <p:xfrm>
          <a:off x="990600" y="1295400"/>
          <a:ext cx="7010400" cy="4689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732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Diffusion of Innovations</a:t>
            </a:r>
          </a:p>
        </p:txBody>
      </p:sp>
      <p:sp>
        <p:nvSpPr>
          <p:cNvPr id="7" name="TextBox 6"/>
          <p:cNvSpPr txBox="1"/>
          <p:nvPr/>
        </p:nvSpPr>
        <p:spPr>
          <a:xfrm>
            <a:off x="126193" y="6477000"/>
            <a:ext cx="3760006"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Rogers, 1983;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Glanz</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Rimer</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Viswanath</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2008.</a:t>
            </a:r>
          </a:p>
        </p:txBody>
      </p:sp>
      <p:grpSp>
        <p:nvGrpSpPr>
          <p:cNvPr id="8" name="Group 7"/>
          <p:cNvGrpSpPr/>
          <p:nvPr/>
        </p:nvGrpSpPr>
        <p:grpSpPr>
          <a:xfrm>
            <a:off x="152400" y="1187799"/>
            <a:ext cx="8854912" cy="5181600"/>
            <a:chOff x="2689278" y="1396143"/>
            <a:chExt cx="3727342" cy="3379912"/>
          </a:xfrm>
        </p:grpSpPr>
        <p:sp>
          <p:nvSpPr>
            <p:cNvPr id="11" name="Bent-Up Arrow 10"/>
            <p:cNvSpPr/>
            <p:nvPr/>
          </p:nvSpPr>
          <p:spPr>
            <a:xfrm rot="5400000">
              <a:off x="2787463" y="1806953"/>
              <a:ext cx="370593" cy="42190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11"/>
            <p:cNvSpPr/>
            <p:nvPr/>
          </p:nvSpPr>
          <p:spPr>
            <a:xfrm>
              <a:off x="2689278" y="1396143"/>
              <a:ext cx="623860" cy="436682"/>
            </a:xfrm>
            <a:custGeom>
              <a:avLst/>
              <a:gdLst>
                <a:gd name="connsiteX0" fmla="*/ 0 w 623860"/>
                <a:gd name="connsiteY0" fmla="*/ 72795 h 436682"/>
                <a:gd name="connsiteX1" fmla="*/ 72795 w 623860"/>
                <a:gd name="connsiteY1" fmla="*/ 0 h 436682"/>
                <a:gd name="connsiteX2" fmla="*/ 551065 w 623860"/>
                <a:gd name="connsiteY2" fmla="*/ 0 h 436682"/>
                <a:gd name="connsiteX3" fmla="*/ 623860 w 623860"/>
                <a:gd name="connsiteY3" fmla="*/ 72795 h 436682"/>
                <a:gd name="connsiteX4" fmla="*/ 623860 w 623860"/>
                <a:gd name="connsiteY4" fmla="*/ 363887 h 436682"/>
                <a:gd name="connsiteX5" fmla="*/ 551065 w 623860"/>
                <a:gd name="connsiteY5" fmla="*/ 436682 h 436682"/>
                <a:gd name="connsiteX6" fmla="*/ 72795 w 623860"/>
                <a:gd name="connsiteY6" fmla="*/ 436682 h 436682"/>
                <a:gd name="connsiteX7" fmla="*/ 0 w 623860"/>
                <a:gd name="connsiteY7" fmla="*/ 363887 h 436682"/>
                <a:gd name="connsiteX8" fmla="*/ 0 w 623860"/>
                <a:gd name="connsiteY8" fmla="*/ 72795 h 43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860" h="436682">
                  <a:moveTo>
                    <a:pt x="0" y="72795"/>
                  </a:moveTo>
                  <a:cubicBezTo>
                    <a:pt x="0" y="32591"/>
                    <a:pt x="32591" y="0"/>
                    <a:pt x="72795" y="0"/>
                  </a:cubicBezTo>
                  <a:lnTo>
                    <a:pt x="551065" y="0"/>
                  </a:lnTo>
                  <a:cubicBezTo>
                    <a:pt x="591269" y="0"/>
                    <a:pt x="623860" y="32591"/>
                    <a:pt x="623860" y="72795"/>
                  </a:cubicBezTo>
                  <a:lnTo>
                    <a:pt x="623860" y="363887"/>
                  </a:lnTo>
                  <a:cubicBezTo>
                    <a:pt x="623860" y="404091"/>
                    <a:pt x="591269" y="436682"/>
                    <a:pt x="551065" y="436682"/>
                  </a:cubicBezTo>
                  <a:lnTo>
                    <a:pt x="72795" y="436682"/>
                  </a:lnTo>
                  <a:cubicBezTo>
                    <a:pt x="32591" y="436682"/>
                    <a:pt x="0" y="404091"/>
                    <a:pt x="0" y="363887"/>
                  </a:cubicBezTo>
                  <a:lnTo>
                    <a:pt x="0" y="72795"/>
                  </a:lnTo>
                  <a:close/>
                </a:path>
              </a:pathLst>
            </a:custGeom>
            <a:solidFill>
              <a:srgbClr val="0040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1" tIns="40371" rIns="40371" bIns="40371" numCol="1" spcCol="1270" anchor="ctr" anchorCtr="0">
              <a:noAutofit/>
            </a:bodyPr>
            <a:lstStyle/>
            <a:p>
              <a:pPr lvl="0" algn="ctr" defTabSz="22225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cs typeface="Verdana" panose="020B0604030504040204" pitchFamily="34" charset="0"/>
                </a:rPr>
                <a:t>Innovation Development</a:t>
              </a:r>
            </a:p>
          </p:txBody>
        </p:sp>
        <p:sp>
          <p:nvSpPr>
            <p:cNvPr id="13" name="Rectangle 12"/>
            <p:cNvSpPr/>
            <p:nvPr/>
          </p:nvSpPr>
          <p:spPr>
            <a:xfrm>
              <a:off x="3313139" y="1437791"/>
              <a:ext cx="453736" cy="3529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Bent-Up Arrow 13"/>
            <p:cNvSpPr/>
            <p:nvPr/>
          </p:nvSpPr>
          <p:spPr>
            <a:xfrm rot="5400000">
              <a:off x="3304710" y="2297492"/>
              <a:ext cx="370593" cy="42190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5" name="Freeform 14"/>
            <p:cNvSpPr/>
            <p:nvPr/>
          </p:nvSpPr>
          <p:spPr>
            <a:xfrm>
              <a:off x="3206525" y="1886682"/>
              <a:ext cx="623860" cy="436682"/>
            </a:xfrm>
            <a:custGeom>
              <a:avLst/>
              <a:gdLst>
                <a:gd name="connsiteX0" fmla="*/ 0 w 623860"/>
                <a:gd name="connsiteY0" fmla="*/ 72795 h 436682"/>
                <a:gd name="connsiteX1" fmla="*/ 72795 w 623860"/>
                <a:gd name="connsiteY1" fmla="*/ 0 h 436682"/>
                <a:gd name="connsiteX2" fmla="*/ 551065 w 623860"/>
                <a:gd name="connsiteY2" fmla="*/ 0 h 436682"/>
                <a:gd name="connsiteX3" fmla="*/ 623860 w 623860"/>
                <a:gd name="connsiteY3" fmla="*/ 72795 h 436682"/>
                <a:gd name="connsiteX4" fmla="*/ 623860 w 623860"/>
                <a:gd name="connsiteY4" fmla="*/ 363887 h 436682"/>
                <a:gd name="connsiteX5" fmla="*/ 551065 w 623860"/>
                <a:gd name="connsiteY5" fmla="*/ 436682 h 436682"/>
                <a:gd name="connsiteX6" fmla="*/ 72795 w 623860"/>
                <a:gd name="connsiteY6" fmla="*/ 436682 h 436682"/>
                <a:gd name="connsiteX7" fmla="*/ 0 w 623860"/>
                <a:gd name="connsiteY7" fmla="*/ 363887 h 436682"/>
                <a:gd name="connsiteX8" fmla="*/ 0 w 623860"/>
                <a:gd name="connsiteY8" fmla="*/ 72795 h 43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860" h="436682">
                  <a:moveTo>
                    <a:pt x="0" y="72795"/>
                  </a:moveTo>
                  <a:cubicBezTo>
                    <a:pt x="0" y="32591"/>
                    <a:pt x="32591" y="0"/>
                    <a:pt x="72795" y="0"/>
                  </a:cubicBezTo>
                  <a:lnTo>
                    <a:pt x="551065" y="0"/>
                  </a:lnTo>
                  <a:cubicBezTo>
                    <a:pt x="591269" y="0"/>
                    <a:pt x="623860" y="32591"/>
                    <a:pt x="623860" y="72795"/>
                  </a:cubicBezTo>
                  <a:lnTo>
                    <a:pt x="623860" y="363887"/>
                  </a:lnTo>
                  <a:cubicBezTo>
                    <a:pt x="623860" y="404091"/>
                    <a:pt x="591269" y="436682"/>
                    <a:pt x="551065" y="436682"/>
                  </a:cubicBezTo>
                  <a:lnTo>
                    <a:pt x="72795" y="436682"/>
                  </a:lnTo>
                  <a:cubicBezTo>
                    <a:pt x="32591" y="436682"/>
                    <a:pt x="0" y="404091"/>
                    <a:pt x="0" y="363887"/>
                  </a:cubicBezTo>
                  <a:lnTo>
                    <a:pt x="0" y="72795"/>
                  </a:lnTo>
                  <a:close/>
                </a:path>
              </a:pathLst>
            </a:custGeom>
            <a:solidFill>
              <a:srgbClr val="0040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1" tIns="40371" rIns="40371" bIns="40371" numCol="1" spcCol="1270" anchor="ctr" anchorCtr="0">
              <a:noAutofit/>
            </a:bodyPr>
            <a:lstStyle/>
            <a:p>
              <a:pPr lvl="0" algn="ctr" defTabSz="22225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cs typeface="Verdana" panose="020B0604030504040204" pitchFamily="34" charset="0"/>
                </a:rPr>
                <a:t>Dissemination</a:t>
              </a:r>
            </a:p>
          </p:txBody>
        </p:sp>
        <p:sp>
          <p:nvSpPr>
            <p:cNvPr id="16" name="Rectangle 15"/>
            <p:cNvSpPr/>
            <p:nvPr/>
          </p:nvSpPr>
          <p:spPr>
            <a:xfrm>
              <a:off x="3830386" y="1928329"/>
              <a:ext cx="453736" cy="3529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Bent-Up Arrow 16"/>
            <p:cNvSpPr/>
            <p:nvPr/>
          </p:nvSpPr>
          <p:spPr>
            <a:xfrm rot="5400000">
              <a:off x="3821957" y="2788030"/>
              <a:ext cx="370593" cy="42190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Freeform 17"/>
            <p:cNvSpPr/>
            <p:nvPr/>
          </p:nvSpPr>
          <p:spPr>
            <a:xfrm>
              <a:off x="3723772" y="2377220"/>
              <a:ext cx="623860" cy="436682"/>
            </a:xfrm>
            <a:custGeom>
              <a:avLst/>
              <a:gdLst>
                <a:gd name="connsiteX0" fmla="*/ 0 w 623860"/>
                <a:gd name="connsiteY0" fmla="*/ 72795 h 436682"/>
                <a:gd name="connsiteX1" fmla="*/ 72795 w 623860"/>
                <a:gd name="connsiteY1" fmla="*/ 0 h 436682"/>
                <a:gd name="connsiteX2" fmla="*/ 551065 w 623860"/>
                <a:gd name="connsiteY2" fmla="*/ 0 h 436682"/>
                <a:gd name="connsiteX3" fmla="*/ 623860 w 623860"/>
                <a:gd name="connsiteY3" fmla="*/ 72795 h 436682"/>
                <a:gd name="connsiteX4" fmla="*/ 623860 w 623860"/>
                <a:gd name="connsiteY4" fmla="*/ 363887 h 436682"/>
                <a:gd name="connsiteX5" fmla="*/ 551065 w 623860"/>
                <a:gd name="connsiteY5" fmla="*/ 436682 h 436682"/>
                <a:gd name="connsiteX6" fmla="*/ 72795 w 623860"/>
                <a:gd name="connsiteY6" fmla="*/ 436682 h 436682"/>
                <a:gd name="connsiteX7" fmla="*/ 0 w 623860"/>
                <a:gd name="connsiteY7" fmla="*/ 363887 h 436682"/>
                <a:gd name="connsiteX8" fmla="*/ 0 w 623860"/>
                <a:gd name="connsiteY8" fmla="*/ 72795 h 43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860" h="436682">
                  <a:moveTo>
                    <a:pt x="0" y="72795"/>
                  </a:moveTo>
                  <a:cubicBezTo>
                    <a:pt x="0" y="32591"/>
                    <a:pt x="32591" y="0"/>
                    <a:pt x="72795" y="0"/>
                  </a:cubicBezTo>
                  <a:lnTo>
                    <a:pt x="551065" y="0"/>
                  </a:lnTo>
                  <a:cubicBezTo>
                    <a:pt x="591269" y="0"/>
                    <a:pt x="623860" y="32591"/>
                    <a:pt x="623860" y="72795"/>
                  </a:cubicBezTo>
                  <a:lnTo>
                    <a:pt x="623860" y="363887"/>
                  </a:lnTo>
                  <a:cubicBezTo>
                    <a:pt x="623860" y="404091"/>
                    <a:pt x="591269" y="436682"/>
                    <a:pt x="551065" y="436682"/>
                  </a:cubicBezTo>
                  <a:lnTo>
                    <a:pt x="72795" y="436682"/>
                  </a:lnTo>
                  <a:cubicBezTo>
                    <a:pt x="32591" y="436682"/>
                    <a:pt x="0" y="404091"/>
                    <a:pt x="0" y="363887"/>
                  </a:cubicBezTo>
                  <a:lnTo>
                    <a:pt x="0" y="72795"/>
                  </a:lnTo>
                  <a:close/>
                </a:path>
              </a:pathLst>
            </a:custGeom>
            <a:solidFill>
              <a:srgbClr val="0040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1" tIns="40371" rIns="40371" bIns="40371" numCol="1" spcCol="1270" anchor="ctr" anchorCtr="0">
              <a:noAutofit/>
            </a:bodyPr>
            <a:lstStyle/>
            <a:p>
              <a:pPr lvl="0" algn="ctr" defTabSz="22225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cs typeface="Verdana" panose="020B0604030504040204" pitchFamily="34" charset="0"/>
                </a:rPr>
                <a:t>Adoption</a:t>
              </a:r>
            </a:p>
          </p:txBody>
        </p:sp>
        <p:sp>
          <p:nvSpPr>
            <p:cNvPr id="19" name="Rectangle 18"/>
            <p:cNvSpPr/>
            <p:nvPr/>
          </p:nvSpPr>
          <p:spPr>
            <a:xfrm>
              <a:off x="4347633" y="2418868"/>
              <a:ext cx="453736" cy="3529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Bent-Up Arrow 19"/>
            <p:cNvSpPr/>
            <p:nvPr/>
          </p:nvSpPr>
          <p:spPr>
            <a:xfrm rot="5400000">
              <a:off x="4339204" y="3278568"/>
              <a:ext cx="370593" cy="42190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20"/>
            <p:cNvSpPr/>
            <p:nvPr/>
          </p:nvSpPr>
          <p:spPr>
            <a:xfrm>
              <a:off x="4241019" y="2867758"/>
              <a:ext cx="690982" cy="436682"/>
            </a:xfrm>
            <a:custGeom>
              <a:avLst/>
              <a:gdLst>
                <a:gd name="connsiteX0" fmla="*/ 0 w 623860"/>
                <a:gd name="connsiteY0" fmla="*/ 72795 h 436682"/>
                <a:gd name="connsiteX1" fmla="*/ 72795 w 623860"/>
                <a:gd name="connsiteY1" fmla="*/ 0 h 436682"/>
                <a:gd name="connsiteX2" fmla="*/ 551065 w 623860"/>
                <a:gd name="connsiteY2" fmla="*/ 0 h 436682"/>
                <a:gd name="connsiteX3" fmla="*/ 623860 w 623860"/>
                <a:gd name="connsiteY3" fmla="*/ 72795 h 436682"/>
                <a:gd name="connsiteX4" fmla="*/ 623860 w 623860"/>
                <a:gd name="connsiteY4" fmla="*/ 363887 h 436682"/>
                <a:gd name="connsiteX5" fmla="*/ 551065 w 623860"/>
                <a:gd name="connsiteY5" fmla="*/ 436682 h 436682"/>
                <a:gd name="connsiteX6" fmla="*/ 72795 w 623860"/>
                <a:gd name="connsiteY6" fmla="*/ 436682 h 436682"/>
                <a:gd name="connsiteX7" fmla="*/ 0 w 623860"/>
                <a:gd name="connsiteY7" fmla="*/ 363887 h 436682"/>
                <a:gd name="connsiteX8" fmla="*/ 0 w 623860"/>
                <a:gd name="connsiteY8" fmla="*/ 72795 h 43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860" h="436682">
                  <a:moveTo>
                    <a:pt x="0" y="72795"/>
                  </a:moveTo>
                  <a:cubicBezTo>
                    <a:pt x="0" y="32591"/>
                    <a:pt x="32591" y="0"/>
                    <a:pt x="72795" y="0"/>
                  </a:cubicBezTo>
                  <a:lnTo>
                    <a:pt x="551065" y="0"/>
                  </a:lnTo>
                  <a:cubicBezTo>
                    <a:pt x="591269" y="0"/>
                    <a:pt x="623860" y="32591"/>
                    <a:pt x="623860" y="72795"/>
                  </a:cubicBezTo>
                  <a:lnTo>
                    <a:pt x="623860" y="363887"/>
                  </a:lnTo>
                  <a:cubicBezTo>
                    <a:pt x="623860" y="404091"/>
                    <a:pt x="591269" y="436682"/>
                    <a:pt x="551065" y="436682"/>
                  </a:cubicBezTo>
                  <a:lnTo>
                    <a:pt x="72795" y="436682"/>
                  </a:lnTo>
                  <a:cubicBezTo>
                    <a:pt x="32591" y="436682"/>
                    <a:pt x="0" y="404091"/>
                    <a:pt x="0" y="363887"/>
                  </a:cubicBezTo>
                  <a:lnTo>
                    <a:pt x="0" y="72795"/>
                  </a:lnTo>
                  <a:close/>
                </a:path>
              </a:pathLst>
            </a:custGeom>
            <a:solidFill>
              <a:srgbClr val="0040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1" tIns="40371" rIns="40371" bIns="40371" numCol="1" spcCol="1270" anchor="ctr" anchorCtr="0">
              <a:noAutofit/>
            </a:bodyPr>
            <a:lstStyle/>
            <a:p>
              <a:pPr lvl="0" algn="ctr" defTabSz="22225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cs typeface="Verdana" panose="020B0604030504040204" pitchFamily="34" charset="0"/>
                </a:rPr>
                <a:t>Implementation</a:t>
              </a:r>
            </a:p>
          </p:txBody>
        </p:sp>
        <p:sp>
          <p:nvSpPr>
            <p:cNvPr id="22" name="Rectangle 21"/>
            <p:cNvSpPr/>
            <p:nvPr/>
          </p:nvSpPr>
          <p:spPr>
            <a:xfrm>
              <a:off x="4864880" y="2909406"/>
              <a:ext cx="453736" cy="3529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Bent-Up Arrow 22"/>
            <p:cNvSpPr/>
            <p:nvPr/>
          </p:nvSpPr>
          <p:spPr>
            <a:xfrm rot="5400000">
              <a:off x="4856451" y="3769107"/>
              <a:ext cx="370593" cy="42190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4" name="Freeform 23"/>
            <p:cNvSpPr/>
            <p:nvPr/>
          </p:nvSpPr>
          <p:spPr>
            <a:xfrm>
              <a:off x="4758266" y="3358297"/>
              <a:ext cx="623860" cy="436682"/>
            </a:xfrm>
            <a:custGeom>
              <a:avLst/>
              <a:gdLst>
                <a:gd name="connsiteX0" fmla="*/ 0 w 623860"/>
                <a:gd name="connsiteY0" fmla="*/ 72795 h 436682"/>
                <a:gd name="connsiteX1" fmla="*/ 72795 w 623860"/>
                <a:gd name="connsiteY1" fmla="*/ 0 h 436682"/>
                <a:gd name="connsiteX2" fmla="*/ 551065 w 623860"/>
                <a:gd name="connsiteY2" fmla="*/ 0 h 436682"/>
                <a:gd name="connsiteX3" fmla="*/ 623860 w 623860"/>
                <a:gd name="connsiteY3" fmla="*/ 72795 h 436682"/>
                <a:gd name="connsiteX4" fmla="*/ 623860 w 623860"/>
                <a:gd name="connsiteY4" fmla="*/ 363887 h 436682"/>
                <a:gd name="connsiteX5" fmla="*/ 551065 w 623860"/>
                <a:gd name="connsiteY5" fmla="*/ 436682 h 436682"/>
                <a:gd name="connsiteX6" fmla="*/ 72795 w 623860"/>
                <a:gd name="connsiteY6" fmla="*/ 436682 h 436682"/>
                <a:gd name="connsiteX7" fmla="*/ 0 w 623860"/>
                <a:gd name="connsiteY7" fmla="*/ 363887 h 436682"/>
                <a:gd name="connsiteX8" fmla="*/ 0 w 623860"/>
                <a:gd name="connsiteY8" fmla="*/ 72795 h 43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860" h="436682">
                  <a:moveTo>
                    <a:pt x="0" y="72795"/>
                  </a:moveTo>
                  <a:cubicBezTo>
                    <a:pt x="0" y="32591"/>
                    <a:pt x="32591" y="0"/>
                    <a:pt x="72795" y="0"/>
                  </a:cubicBezTo>
                  <a:lnTo>
                    <a:pt x="551065" y="0"/>
                  </a:lnTo>
                  <a:cubicBezTo>
                    <a:pt x="591269" y="0"/>
                    <a:pt x="623860" y="32591"/>
                    <a:pt x="623860" y="72795"/>
                  </a:cubicBezTo>
                  <a:lnTo>
                    <a:pt x="623860" y="363887"/>
                  </a:lnTo>
                  <a:cubicBezTo>
                    <a:pt x="623860" y="404091"/>
                    <a:pt x="591269" y="436682"/>
                    <a:pt x="551065" y="436682"/>
                  </a:cubicBezTo>
                  <a:lnTo>
                    <a:pt x="72795" y="436682"/>
                  </a:lnTo>
                  <a:cubicBezTo>
                    <a:pt x="32591" y="436682"/>
                    <a:pt x="0" y="404091"/>
                    <a:pt x="0" y="363887"/>
                  </a:cubicBezTo>
                  <a:lnTo>
                    <a:pt x="0" y="72795"/>
                  </a:lnTo>
                  <a:close/>
                </a:path>
              </a:pathLst>
            </a:custGeom>
            <a:solidFill>
              <a:srgbClr val="0040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1" tIns="40371" rIns="40371" bIns="40371" numCol="1" spcCol="1270" anchor="ctr" anchorCtr="0">
              <a:noAutofit/>
            </a:bodyPr>
            <a:lstStyle/>
            <a:p>
              <a:pPr lvl="0" algn="ctr" defTabSz="22225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cs typeface="Verdana" panose="020B0604030504040204" pitchFamily="34" charset="0"/>
                </a:rPr>
                <a:t>Maintenance</a:t>
              </a:r>
            </a:p>
          </p:txBody>
        </p:sp>
        <p:sp>
          <p:nvSpPr>
            <p:cNvPr id="25" name="Rectangle 24"/>
            <p:cNvSpPr/>
            <p:nvPr/>
          </p:nvSpPr>
          <p:spPr>
            <a:xfrm>
              <a:off x="5382127" y="3399944"/>
              <a:ext cx="453736" cy="3529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6" name="Bent-Up Arrow 25"/>
            <p:cNvSpPr/>
            <p:nvPr/>
          </p:nvSpPr>
          <p:spPr>
            <a:xfrm rot="5400000">
              <a:off x="5308949" y="4294970"/>
              <a:ext cx="370593" cy="351259"/>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 name="Freeform 26"/>
            <p:cNvSpPr/>
            <p:nvPr/>
          </p:nvSpPr>
          <p:spPr>
            <a:xfrm>
              <a:off x="5252701" y="3848835"/>
              <a:ext cx="623860" cy="436682"/>
            </a:xfrm>
            <a:custGeom>
              <a:avLst/>
              <a:gdLst>
                <a:gd name="connsiteX0" fmla="*/ 0 w 623860"/>
                <a:gd name="connsiteY0" fmla="*/ 72795 h 436682"/>
                <a:gd name="connsiteX1" fmla="*/ 72795 w 623860"/>
                <a:gd name="connsiteY1" fmla="*/ 0 h 436682"/>
                <a:gd name="connsiteX2" fmla="*/ 551065 w 623860"/>
                <a:gd name="connsiteY2" fmla="*/ 0 h 436682"/>
                <a:gd name="connsiteX3" fmla="*/ 623860 w 623860"/>
                <a:gd name="connsiteY3" fmla="*/ 72795 h 436682"/>
                <a:gd name="connsiteX4" fmla="*/ 623860 w 623860"/>
                <a:gd name="connsiteY4" fmla="*/ 363887 h 436682"/>
                <a:gd name="connsiteX5" fmla="*/ 551065 w 623860"/>
                <a:gd name="connsiteY5" fmla="*/ 436682 h 436682"/>
                <a:gd name="connsiteX6" fmla="*/ 72795 w 623860"/>
                <a:gd name="connsiteY6" fmla="*/ 436682 h 436682"/>
                <a:gd name="connsiteX7" fmla="*/ 0 w 623860"/>
                <a:gd name="connsiteY7" fmla="*/ 363887 h 436682"/>
                <a:gd name="connsiteX8" fmla="*/ 0 w 623860"/>
                <a:gd name="connsiteY8" fmla="*/ 72795 h 43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860" h="436682">
                  <a:moveTo>
                    <a:pt x="0" y="72795"/>
                  </a:moveTo>
                  <a:cubicBezTo>
                    <a:pt x="0" y="32591"/>
                    <a:pt x="32591" y="0"/>
                    <a:pt x="72795" y="0"/>
                  </a:cubicBezTo>
                  <a:lnTo>
                    <a:pt x="551065" y="0"/>
                  </a:lnTo>
                  <a:cubicBezTo>
                    <a:pt x="591269" y="0"/>
                    <a:pt x="623860" y="32591"/>
                    <a:pt x="623860" y="72795"/>
                  </a:cubicBezTo>
                  <a:lnTo>
                    <a:pt x="623860" y="363887"/>
                  </a:lnTo>
                  <a:cubicBezTo>
                    <a:pt x="623860" y="404091"/>
                    <a:pt x="591269" y="436682"/>
                    <a:pt x="551065" y="436682"/>
                  </a:cubicBezTo>
                  <a:lnTo>
                    <a:pt x="72795" y="436682"/>
                  </a:lnTo>
                  <a:cubicBezTo>
                    <a:pt x="32591" y="436682"/>
                    <a:pt x="0" y="404091"/>
                    <a:pt x="0" y="363887"/>
                  </a:cubicBezTo>
                  <a:lnTo>
                    <a:pt x="0" y="72795"/>
                  </a:lnTo>
                  <a:close/>
                </a:path>
              </a:pathLst>
            </a:custGeom>
            <a:solidFill>
              <a:srgbClr val="0040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1" tIns="40371" rIns="40371" bIns="40371" numCol="1" spcCol="1270" anchor="ctr" anchorCtr="0">
              <a:noAutofit/>
            </a:bodyPr>
            <a:lstStyle/>
            <a:p>
              <a:pPr lvl="0" algn="ctr" defTabSz="22225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cs typeface="Verdana" panose="020B0604030504040204" pitchFamily="34" charset="0"/>
                </a:rPr>
                <a:t>Sustainability</a:t>
              </a:r>
            </a:p>
          </p:txBody>
        </p:sp>
        <p:sp>
          <p:nvSpPr>
            <p:cNvPr id="28" name="Rectangle 27"/>
            <p:cNvSpPr/>
            <p:nvPr/>
          </p:nvSpPr>
          <p:spPr>
            <a:xfrm>
              <a:off x="5899374" y="3890483"/>
              <a:ext cx="453736" cy="3529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9" name="Freeform 28"/>
            <p:cNvSpPr/>
            <p:nvPr/>
          </p:nvSpPr>
          <p:spPr>
            <a:xfrm>
              <a:off x="5658516" y="4339373"/>
              <a:ext cx="758104" cy="436682"/>
            </a:xfrm>
            <a:custGeom>
              <a:avLst/>
              <a:gdLst>
                <a:gd name="connsiteX0" fmla="*/ 0 w 623860"/>
                <a:gd name="connsiteY0" fmla="*/ 72795 h 436682"/>
                <a:gd name="connsiteX1" fmla="*/ 72795 w 623860"/>
                <a:gd name="connsiteY1" fmla="*/ 0 h 436682"/>
                <a:gd name="connsiteX2" fmla="*/ 551065 w 623860"/>
                <a:gd name="connsiteY2" fmla="*/ 0 h 436682"/>
                <a:gd name="connsiteX3" fmla="*/ 623860 w 623860"/>
                <a:gd name="connsiteY3" fmla="*/ 72795 h 436682"/>
                <a:gd name="connsiteX4" fmla="*/ 623860 w 623860"/>
                <a:gd name="connsiteY4" fmla="*/ 363887 h 436682"/>
                <a:gd name="connsiteX5" fmla="*/ 551065 w 623860"/>
                <a:gd name="connsiteY5" fmla="*/ 436682 h 436682"/>
                <a:gd name="connsiteX6" fmla="*/ 72795 w 623860"/>
                <a:gd name="connsiteY6" fmla="*/ 436682 h 436682"/>
                <a:gd name="connsiteX7" fmla="*/ 0 w 623860"/>
                <a:gd name="connsiteY7" fmla="*/ 363887 h 436682"/>
                <a:gd name="connsiteX8" fmla="*/ 0 w 623860"/>
                <a:gd name="connsiteY8" fmla="*/ 72795 h 43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860" h="436682">
                  <a:moveTo>
                    <a:pt x="0" y="72795"/>
                  </a:moveTo>
                  <a:cubicBezTo>
                    <a:pt x="0" y="32591"/>
                    <a:pt x="32591" y="0"/>
                    <a:pt x="72795" y="0"/>
                  </a:cubicBezTo>
                  <a:lnTo>
                    <a:pt x="551065" y="0"/>
                  </a:lnTo>
                  <a:cubicBezTo>
                    <a:pt x="591269" y="0"/>
                    <a:pt x="623860" y="32591"/>
                    <a:pt x="623860" y="72795"/>
                  </a:cubicBezTo>
                  <a:lnTo>
                    <a:pt x="623860" y="363887"/>
                  </a:lnTo>
                  <a:cubicBezTo>
                    <a:pt x="623860" y="404091"/>
                    <a:pt x="591269" y="436682"/>
                    <a:pt x="551065" y="436682"/>
                  </a:cubicBezTo>
                  <a:lnTo>
                    <a:pt x="72795" y="436682"/>
                  </a:lnTo>
                  <a:cubicBezTo>
                    <a:pt x="32591" y="436682"/>
                    <a:pt x="0" y="404091"/>
                    <a:pt x="0" y="363887"/>
                  </a:cubicBezTo>
                  <a:lnTo>
                    <a:pt x="0" y="72795"/>
                  </a:lnTo>
                  <a:close/>
                </a:path>
              </a:pathLst>
            </a:custGeom>
            <a:solidFill>
              <a:srgbClr val="0040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1" tIns="40371" rIns="40371" bIns="40371" numCol="1" spcCol="1270" anchor="ctr" anchorCtr="0">
              <a:noAutofit/>
            </a:bodyPr>
            <a:lstStyle/>
            <a:p>
              <a:pPr lvl="0" algn="ctr" defTabSz="22225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cs typeface="Verdana" panose="020B0604030504040204" pitchFamily="34" charset="0"/>
                </a:rPr>
                <a:t>Institutionalization</a:t>
              </a:r>
            </a:p>
          </p:txBody>
        </p:sp>
      </p:grpSp>
      <p:cxnSp>
        <p:nvCxnSpPr>
          <p:cNvPr id="30" name="Straight Connector 29"/>
          <p:cNvCxnSpPr>
            <a:endCxn id="35" idx="1"/>
          </p:cNvCxnSpPr>
          <p:nvPr/>
        </p:nvCxnSpPr>
        <p:spPr>
          <a:xfrm>
            <a:off x="4819736" y="1896500"/>
            <a:ext cx="594945" cy="509058"/>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29000" y="1909346"/>
            <a:ext cx="0" cy="782501"/>
          </a:xfrm>
          <a:prstGeom prst="line">
            <a:avLst/>
          </a:prstGeom>
          <a:ln w="19050">
            <a:solidFill>
              <a:srgbClr val="004065"/>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886199" y="1744102"/>
            <a:ext cx="917231" cy="304800"/>
          </a:xfrm>
          <a:prstGeom prst="rect">
            <a:avLst/>
          </a:prstGeom>
          <a:solidFill>
            <a:srgbClr val="0096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Adoption</a:t>
            </a:r>
          </a:p>
        </p:txBody>
      </p:sp>
      <p:sp>
        <p:nvSpPr>
          <p:cNvPr id="33" name="Rectangle 32"/>
          <p:cNvSpPr/>
          <p:nvPr/>
        </p:nvSpPr>
        <p:spPr>
          <a:xfrm>
            <a:off x="5410198" y="1676400"/>
            <a:ext cx="1796113" cy="398189"/>
          </a:xfrm>
          <a:prstGeom prst="rect">
            <a:avLst/>
          </a:prstGeom>
          <a:solidFill>
            <a:srgbClr val="0096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Continued Adoption</a:t>
            </a:r>
          </a:p>
          <a:p>
            <a:pPr algn="ct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Later Adoption</a:t>
            </a:r>
          </a:p>
        </p:txBody>
      </p:sp>
      <p:sp>
        <p:nvSpPr>
          <p:cNvPr id="34" name="Rectangle 33"/>
          <p:cNvSpPr/>
          <p:nvPr/>
        </p:nvSpPr>
        <p:spPr>
          <a:xfrm>
            <a:off x="3886199" y="2227853"/>
            <a:ext cx="917231" cy="304800"/>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rPr>
              <a:t>Rejection</a:t>
            </a:r>
          </a:p>
        </p:txBody>
      </p:sp>
      <p:sp>
        <p:nvSpPr>
          <p:cNvPr id="35" name="Rectangle 34"/>
          <p:cNvSpPr/>
          <p:nvPr/>
        </p:nvSpPr>
        <p:spPr>
          <a:xfrm>
            <a:off x="5414681" y="2202164"/>
            <a:ext cx="1791630" cy="406787"/>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rPr>
              <a:t>Discontinuance</a:t>
            </a:r>
          </a:p>
          <a:p>
            <a:pPr algn="ctr"/>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rPr>
              <a:t>Continued Rejection</a:t>
            </a:r>
          </a:p>
        </p:txBody>
      </p:sp>
      <p:cxnSp>
        <p:nvCxnSpPr>
          <p:cNvPr id="36" name="Straight Arrow Connector 35"/>
          <p:cNvCxnSpPr>
            <a:endCxn id="32" idx="1"/>
          </p:cNvCxnSpPr>
          <p:nvPr/>
        </p:nvCxnSpPr>
        <p:spPr>
          <a:xfrm>
            <a:off x="3429000" y="1896501"/>
            <a:ext cx="457199" cy="1"/>
          </a:xfrm>
          <a:prstGeom prst="straightConnector1">
            <a:avLst/>
          </a:prstGeom>
          <a:ln w="19050">
            <a:solidFill>
              <a:srgbClr val="004065"/>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34" idx="1"/>
          </p:cNvCxnSpPr>
          <p:nvPr/>
        </p:nvCxnSpPr>
        <p:spPr>
          <a:xfrm>
            <a:off x="3429000" y="2380252"/>
            <a:ext cx="457199" cy="1"/>
          </a:xfrm>
          <a:prstGeom prst="straightConnector1">
            <a:avLst/>
          </a:prstGeom>
          <a:ln w="19050">
            <a:solidFill>
              <a:srgbClr val="004065"/>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815254" y="1896501"/>
            <a:ext cx="594946" cy="1"/>
          </a:xfrm>
          <a:prstGeom prst="straightConnector1">
            <a:avLst/>
          </a:prstGeom>
          <a:ln w="19050">
            <a:solidFill>
              <a:srgbClr val="004065"/>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815254" y="2380252"/>
            <a:ext cx="594946" cy="1"/>
          </a:xfrm>
          <a:prstGeom prst="straightConnector1">
            <a:avLst/>
          </a:prstGeom>
          <a:ln w="19050">
            <a:solidFill>
              <a:schemeClr val="accent2"/>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3" idx="1"/>
          </p:cNvCxnSpPr>
          <p:nvPr/>
        </p:nvCxnSpPr>
        <p:spPr>
          <a:xfrm flipV="1">
            <a:off x="4815254" y="1875495"/>
            <a:ext cx="594944" cy="504758"/>
          </a:xfrm>
          <a:prstGeom prst="line">
            <a:avLst/>
          </a:prstGeom>
          <a:ln w="15875">
            <a:solidFill>
              <a:srgbClr val="004065"/>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62000" y="2380253"/>
            <a:ext cx="0" cy="782501"/>
          </a:xfrm>
          <a:prstGeom prst="line">
            <a:avLst/>
          </a:prstGeom>
          <a:ln w="19050">
            <a:solidFill>
              <a:srgbClr val="004065"/>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52400" y="3162754"/>
            <a:ext cx="1600200" cy="1518385"/>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114300" algn="ctr">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Relative advantage</a:t>
            </a:r>
          </a:p>
          <a:p>
            <a:pPr marL="114300" indent="-114300" algn="ctr">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Compatibility</a:t>
            </a:r>
          </a:p>
          <a:p>
            <a:pPr marL="114300" indent="-114300" algn="ctr">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Complexity</a:t>
            </a:r>
          </a:p>
          <a:p>
            <a:pPr marL="114300" indent="-114300" algn="ctr">
              <a:buFont typeface="+mj-lt"/>
              <a:buAutoNum type="arabicPeriod"/>
            </a:pPr>
            <a:r>
              <a:rPr lang="en-US" sz="1200" dirty="0" err="1">
                <a:latin typeface="Verdana" panose="020B0604030504040204" pitchFamily="34" charset="0"/>
                <a:ea typeface="Verdana" panose="020B0604030504040204" pitchFamily="34" charset="0"/>
                <a:cs typeface="Verdana" panose="020B0604030504040204" pitchFamily="34" charset="0"/>
              </a:rPr>
              <a:t>Trialability</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114300" indent="-114300" algn="ctr">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Observability</a:t>
            </a:r>
          </a:p>
        </p:txBody>
      </p:sp>
      <p:pic>
        <p:nvPicPr>
          <p:cNvPr id="44"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055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76156" y="6499842"/>
            <a:ext cx="3124244"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Cacioppo</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1986;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Glanz</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2008. </a:t>
            </a:r>
          </a:p>
        </p:txBody>
      </p:sp>
      <p:sp>
        <p:nvSpPr>
          <p:cNvPr id="7" name="Pentagon 6"/>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Elaboration Likelihood Model</a:t>
            </a:r>
          </a:p>
        </p:txBody>
      </p:sp>
      <p:pic>
        <p:nvPicPr>
          <p:cNvPr id="10"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390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282853" y="944797"/>
          <a:ext cx="3810000" cy="5387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4362" y="6503428"/>
            <a:ext cx="2364037"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Glanz</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2008; Witte, 1994.</a:t>
            </a:r>
          </a:p>
        </p:txBody>
      </p:sp>
      <p:graphicFrame>
        <p:nvGraphicFramePr>
          <p:cNvPr id="3" name="Table 2"/>
          <p:cNvGraphicFramePr>
            <a:graphicFrameLocks noGrp="1"/>
          </p:cNvGraphicFramePr>
          <p:nvPr/>
        </p:nvGraphicFramePr>
        <p:xfrm>
          <a:off x="3382850" y="1511885"/>
          <a:ext cx="5181600" cy="4328160"/>
        </p:xfrm>
        <a:graphic>
          <a:graphicData uri="http://schemas.openxmlformats.org/drawingml/2006/table">
            <a:tbl>
              <a:tblPr firstRow="1" bandRow="1">
                <a:effectLst/>
                <a:tableStyleId>{5C22544A-7EE6-4342-B048-85BDC9FD1C3A}</a:tableStyleId>
              </a:tblPr>
              <a:tblGrid>
                <a:gridCol w="685330">
                  <a:extLst>
                    <a:ext uri="{9D8B030D-6E8A-4147-A177-3AD203B41FA5}">
                      <a16:colId xmlns:a16="http://schemas.microsoft.com/office/drawing/2014/main" val="20000"/>
                    </a:ext>
                  </a:extLst>
                </a:gridCol>
                <a:gridCol w="2248135">
                  <a:extLst>
                    <a:ext uri="{9D8B030D-6E8A-4147-A177-3AD203B41FA5}">
                      <a16:colId xmlns:a16="http://schemas.microsoft.com/office/drawing/2014/main" val="20001"/>
                    </a:ext>
                  </a:extLst>
                </a:gridCol>
                <a:gridCol w="2248135">
                  <a:extLst>
                    <a:ext uri="{9D8B030D-6E8A-4147-A177-3AD203B41FA5}">
                      <a16:colId xmlns:a16="http://schemas.microsoft.com/office/drawing/2014/main" val="20002"/>
                    </a:ext>
                  </a:extLst>
                </a:gridCol>
              </a:tblGrid>
              <a:tr h="152400">
                <a:tc>
                  <a:txBody>
                    <a:bodyPr/>
                    <a:lstStyle/>
                    <a:p>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c>
                  <a:txBody>
                    <a:bodyPr/>
                    <a:lstStyle/>
                    <a:p>
                      <a:pPr algn="ctr"/>
                      <a:r>
                        <a:rPr lang="en-US" sz="1400" b="0" dirty="0">
                          <a:solidFill>
                            <a:srgbClr val="004065"/>
                          </a:solidFill>
                          <a:latin typeface="Verdana" panose="020B0604030504040204" pitchFamily="34" charset="0"/>
                          <a:ea typeface="Verdana" panose="020B0604030504040204" pitchFamily="34" charset="0"/>
                          <a:cs typeface="Verdana" panose="020B0604030504040204" pitchFamily="34" charset="0"/>
                        </a:rPr>
                        <a:t>High</a:t>
                      </a:r>
                    </a:p>
                  </a:txBody>
                  <a:tcPr>
                    <a:lnB w="12700" cap="flat" cmpd="sng" algn="ctr">
                      <a:solidFill>
                        <a:srgbClr val="004065"/>
                      </a:solidFill>
                      <a:prstDash val="solid"/>
                      <a:round/>
                      <a:headEnd type="none" w="med" len="med"/>
                      <a:tailEnd type="none" w="med" len="med"/>
                    </a:lnB>
                    <a:solidFill>
                      <a:schemeClr val="bg1"/>
                    </a:solidFill>
                  </a:tcPr>
                </a:tc>
                <a:tc>
                  <a:txBody>
                    <a:bodyPr/>
                    <a:lstStyle/>
                    <a:p>
                      <a:pPr algn="ctr"/>
                      <a:r>
                        <a:rPr lang="en-US" sz="1400" b="0" dirty="0">
                          <a:solidFill>
                            <a:srgbClr val="004065"/>
                          </a:solidFill>
                          <a:latin typeface="Verdana" panose="020B0604030504040204" pitchFamily="34" charset="0"/>
                          <a:ea typeface="Verdana" panose="020B0604030504040204" pitchFamily="34" charset="0"/>
                          <a:cs typeface="Verdana" panose="020B0604030504040204" pitchFamily="34" charset="0"/>
                        </a:rPr>
                        <a:t>Low</a:t>
                      </a:r>
                    </a:p>
                  </a:txBody>
                  <a:tcPr>
                    <a:lnB w="12700" cap="flat" cmpd="sng" algn="ctr">
                      <a:solidFill>
                        <a:srgbClr val="004065"/>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14500">
                <a:tc>
                  <a:txBody>
                    <a:bodyPr/>
                    <a:lstStyle/>
                    <a:p>
                      <a:pPr algn="ctr"/>
                      <a:r>
                        <a:rPr lang="en-US" sz="1400" b="0" i="0" dirty="0">
                          <a:solidFill>
                            <a:srgbClr val="004065"/>
                          </a:solidFill>
                          <a:latin typeface="Verdana" panose="020B0604030504040204" pitchFamily="34" charset="0"/>
                          <a:ea typeface="Verdana" panose="020B0604030504040204" pitchFamily="34" charset="0"/>
                          <a:cs typeface="Verdana" panose="020B0604030504040204" pitchFamily="34" charset="0"/>
                        </a:rPr>
                        <a:t>High</a:t>
                      </a:r>
                    </a:p>
                  </a:txBody>
                  <a:tcPr anchor="ctr">
                    <a:lnR w="12700" cap="flat" cmpd="sng" algn="ctr">
                      <a:solidFill>
                        <a:srgbClr val="004065"/>
                      </a:solidFill>
                      <a:prstDash val="solid"/>
                      <a:round/>
                      <a:headEnd type="none" w="med" len="med"/>
                      <a:tailEnd type="none" w="med" len="med"/>
                    </a:lnR>
                    <a:solidFill>
                      <a:schemeClr val="bg1"/>
                    </a:solidFill>
                  </a:tcPr>
                </a:tc>
                <a:tc>
                  <a:txBody>
                    <a:bodyPr/>
                    <a:lstStyle/>
                    <a:p>
                      <a:r>
                        <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rPr>
                        <a:t>Feel that</a:t>
                      </a:r>
                      <a:r>
                        <a:rPr lang="en-US" sz="1400" b="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they have the ability to change their behavior</a:t>
                      </a:r>
                    </a:p>
                    <a:p>
                      <a:endParaRPr lang="en-US" sz="1400" b="0" baseline="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b="0" baseline="0" dirty="0">
                          <a:solidFill>
                            <a:schemeClr val="bg1"/>
                          </a:solidFill>
                          <a:latin typeface="Verdana" panose="020B0604030504040204" pitchFamily="34" charset="0"/>
                          <a:ea typeface="Verdana" panose="020B0604030504040204" pitchFamily="34" charset="0"/>
                          <a:cs typeface="Verdana" panose="020B0604030504040204" pitchFamily="34" charset="0"/>
                        </a:rPr>
                        <a:t>Feel that they are at risk</a:t>
                      </a:r>
                    </a:p>
                    <a:p>
                      <a:r>
                        <a:rPr lang="en-US" sz="1400" b="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b="0" i="1" dirty="0">
                          <a:solidFill>
                            <a:schemeClr val="bg1"/>
                          </a:solidFill>
                          <a:latin typeface="Verdana" panose="020B0604030504040204" pitchFamily="34" charset="0"/>
                          <a:ea typeface="Verdana" panose="020B0604030504040204" pitchFamily="34" charset="0"/>
                          <a:cs typeface="Verdana" panose="020B0604030504040204" pitchFamily="34" charset="0"/>
                        </a:rPr>
                        <a:t>Most likely</a:t>
                      </a:r>
                      <a:r>
                        <a:rPr lang="en-US" sz="1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rPr>
                        <a:t> to engage in healthy behavior</a:t>
                      </a:r>
                      <a:endParaRPr lang="en-US" sz="1400" b="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4065"/>
                      </a:solidFill>
                      <a:prstDash val="solid"/>
                      <a:round/>
                      <a:headEnd type="none" w="med" len="med"/>
                      <a:tailEnd type="none" w="med" len="med"/>
                    </a:lnL>
                    <a:lnR w="12700" cap="flat" cmpd="sng" algn="ctr">
                      <a:solidFill>
                        <a:srgbClr val="004065"/>
                      </a:solidFill>
                      <a:prstDash val="solid"/>
                      <a:round/>
                      <a:headEnd type="none" w="med" len="med"/>
                      <a:tailEnd type="none" w="med" len="med"/>
                    </a:lnR>
                    <a:lnT w="12700" cap="flat" cmpd="sng" algn="ctr">
                      <a:solidFill>
                        <a:srgbClr val="004065"/>
                      </a:solidFill>
                      <a:prstDash val="solid"/>
                      <a:round/>
                      <a:headEnd type="none" w="med" len="med"/>
                      <a:tailEnd type="none" w="med" len="med"/>
                    </a:lnT>
                    <a:lnB w="12700" cap="flat" cmpd="sng" algn="ctr">
                      <a:solidFill>
                        <a:srgbClr val="004065"/>
                      </a:solidFill>
                      <a:prstDash val="solid"/>
                      <a:round/>
                      <a:headEnd type="none" w="med" len="med"/>
                      <a:tailEnd type="none" w="med" len="med"/>
                    </a:lnB>
                    <a:cell3D prstMaterial="dkEdge">
                      <a:bevel w="25400" h="25400" prst="angle"/>
                      <a:lightRig rig="flood" dir="t"/>
                    </a:cell3D>
                    <a:solidFill>
                      <a:srgbClr val="92D050"/>
                    </a:solidFill>
                  </a:tcPr>
                </a:tc>
                <a:tc>
                  <a:txBody>
                    <a:bodyPr/>
                    <a:lstStyle/>
                    <a:p>
                      <a:r>
                        <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rPr>
                        <a:t>Do not feel as if they have the ability to change their behavior</a:t>
                      </a:r>
                    </a:p>
                    <a:p>
                      <a:endPar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rPr>
                        <a:t>Feel</a:t>
                      </a:r>
                      <a:r>
                        <a:rPr lang="en-US" sz="1400" b="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that they are at risk</a:t>
                      </a:r>
                      <a:endPar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4065"/>
                      </a:solidFill>
                      <a:prstDash val="solid"/>
                      <a:round/>
                      <a:headEnd type="none" w="med" len="med"/>
                      <a:tailEnd type="none" w="med" len="med"/>
                    </a:lnL>
                    <a:lnR w="12700" cap="flat" cmpd="sng" algn="ctr">
                      <a:solidFill>
                        <a:srgbClr val="004065"/>
                      </a:solidFill>
                      <a:prstDash val="solid"/>
                      <a:round/>
                      <a:headEnd type="none" w="med" len="med"/>
                      <a:tailEnd type="none" w="med" len="med"/>
                    </a:lnR>
                    <a:lnT w="12700" cap="flat" cmpd="sng" algn="ctr">
                      <a:solidFill>
                        <a:srgbClr val="004065"/>
                      </a:solidFill>
                      <a:prstDash val="solid"/>
                      <a:round/>
                      <a:headEnd type="none" w="med" len="med"/>
                      <a:tailEnd type="none" w="med" len="med"/>
                    </a:lnT>
                    <a:lnB w="12700" cap="flat" cmpd="sng" algn="ctr">
                      <a:solidFill>
                        <a:srgbClr val="004065"/>
                      </a:solidFill>
                      <a:prstDash val="solid"/>
                      <a:round/>
                      <a:headEnd type="none" w="med" len="med"/>
                      <a:tailEnd type="none" w="med" len="med"/>
                    </a:lnB>
                    <a:cell3D prstMaterial="dkEdge">
                      <a:bevel w="25400" h="25400" prst="angle"/>
                      <a:lightRig rig="flood" dir="t"/>
                    </a:cell3D>
                    <a:solidFill>
                      <a:srgbClr val="FFEEBB"/>
                    </a:solidFill>
                  </a:tcPr>
                </a:tc>
                <a:extLst>
                  <a:ext uri="{0D108BD9-81ED-4DB2-BD59-A6C34878D82A}">
                    <a16:rowId xmlns:a16="http://schemas.microsoft.com/office/drawing/2014/main" val="10001"/>
                  </a:ext>
                </a:extLst>
              </a:tr>
              <a:tr h="1714500">
                <a:tc>
                  <a:txBody>
                    <a:bodyPr/>
                    <a:lstStyle/>
                    <a:p>
                      <a:r>
                        <a:rPr lang="en-US" sz="1400" b="0" i="0" dirty="0">
                          <a:solidFill>
                            <a:srgbClr val="004065"/>
                          </a:solidFill>
                          <a:latin typeface="Verdana" panose="020B0604030504040204" pitchFamily="34" charset="0"/>
                          <a:ea typeface="Verdana" panose="020B0604030504040204" pitchFamily="34" charset="0"/>
                          <a:cs typeface="Verdana" panose="020B0604030504040204" pitchFamily="34" charset="0"/>
                        </a:rPr>
                        <a:t>Low</a:t>
                      </a:r>
                    </a:p>
                  </a:txBody>
                  <a:tcPr anchor="ctr">
                    <a:lnR w="12700" cap="flat" cmpd="sng" algn="ctr">
                      <a:solidFill>
                        <a:srgbClr val="004065"/>
                      </a:solidFill>
                      <a:prstDash val="solid"/>
                      <a:round/>
                      <a:headEnd type="none" w="med" len="med"/>
                      <a:tailEnd type="none" w="med" len="med"/>
                    </a:lnR>
                    <a:solidFill>
                      <a:schemeClr val="bg1"/>
                    </a:solidFill>
                  </a:tcPr>
                </a:tc>
                <a:tc>
                  <a:txBody>
                    <a:bodyPr/>
                    <a:lstStyle/>
                    <a:p>
                      <a:r>
                        <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rPr>
                        <a:t>Recognize that they</a:t>
                      </a:r>
                      <a:r>
                        <a:rPr lang="en-US" sz="1400" b="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have the ability to change their behavior</a:t>
                      </a:r>
                    </a:p>
                    <a:p>
                      <a:endParaRPr lang="en-US" sz="1400" b="0" baseline="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b="0" baseline="0" dirty="0">
                          <a:solidFill>
                            <a:schemeClr val="bg1"/>
                          </a:solidFill>
                          <a:latin typeface="Verdana" panose="020B0604030504040204" pitchFamily="34" charset="0"/>
                          <a:ea typeface="Verdana" panose="020B0604030504040204" pitchFamily="34" charset="0"/>
                          <a:cs typeface="Verdana" panose="020B0604030504040204" pitchFamily="34" charset="0"/>
                        </a:rPr>
                        <a:t>Do not feel that they are at risk</a:t>
                      </a:r>
                      <a:endPar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4065"/>
                      </a:solidFill>
                      <a:prstDash val="solid"/>
                      <a:round/>
                      <a:headEnd type="none" w="med" len="med"/>
                      <a:tailEnd type="none" w="med" len="med"/>
                    </a:lnL>
                    <a:lnR w="12700" cap="flat" cmpd="sng" algn="ctr">
                      <a:solidFill>
                        <a:srgbClr val="004065"/>
                      </a:solidFill>
                      <a:prstDash val="solid"/>
                      <a:round/>
                      <a:headEnd type="none" w="med" len="med"/>
                      <a:tailEnd type="none" w="med" len="med"/>
                    </a:lnR>
                    <a:lnT w="12700" cap="flat" cmpd="sng" algn="ctr">
                      <a:solidFill>
                        <a:srgbClr val="004065"/>
                      </a:solidFill>
                      <a:prstDash val="solid"/>
                      <a:round/>
                      <a:headEnd type="none" w="med" len="med"/>
                      <a:tailEnd type="none" w="med" len="med"/>
                    </a:lnT>
                    <a:lnB w="12700" cap="flat" cmpd="sng" algn="ctr">
                      <a:solidFill>
                        <a:srgbClr val="004065"/>
                      </a:solidFill>
                      <a:prstDash val="solid"/>
                      <a:round/>
                      <a:headEnd type="none" w="med" len="med"/>
                      <a:tailEnd type="none" w="med" len="med"/>
                    </a:lnB>
                    <a:cell3D prstMaterial="dkEdge">
                      <a:bevel w="25400" h="25400" prst="angle"/>
                      <a:lightRig rig="flood" dir="t"/>
                    </a:cell3D>
                    <a:solidFill>
                      <a:srgbClr val="FFEEBB"/>
                    </a:solidFill>
                  </a:tcPr>
                </a:tc>
                <a:tc>
                  <a:txBody>
                    <a:bodyPr/>
                    <a:lstStyle/>
                    <a:p>
                      <a:r>
                        <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rPr>
                        <a:t>Do not feel that they have the ability to change their behavior</a:t>
                      </a:r>
                    </a:p>
                    <a:p>
                      <a:endPar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rPr>
                        <a:t>Do not feel that they are at risk</a:t>
                      </a:r>
                    </a:p>
                    <a:p>
                      <a:endPar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b="0" i="1" dirty="0">
                          <a:solidFill>
                            <a:schemeClr val="bg1"/>
                          </a:solidFill>
                          <a:latin typeface="Verdana" panose="020B0604030504040204" pitchFamily="34" charset="0"/>
                          <a:ea typeface="Verdana" panose="020B0604030504040204" pitchFamily="34" charset="0"/>
                          <a:cs typeface="Verdana" panose="020B0604030504040204" pitchFamily="34" charset="0"/>
                        </a:rPr>
                        <a:t>Least likely</a:t>
                      </a:r>
                      <a:r>
                        <a:rPr lang="en-US" sz="1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rPr>
                        <a:t> to engage in healthy behavior</a:t>
                      </a:r>
                      <a:endParaRPr lang="en-US" sz="1400" b="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4065"/>
                      </a:solidFill>
                      <a:prstDash val="solid"/>
                      <a:round/>
                      <a:headEnd type="none" w="med" len="med"/>
                      <a:tailEnd type="none" w="med" len="med"/>
                    </a:lnL>
                    <a:lnR w="12700" cap="flat" cmpd="sng" algn="ctr">
                      <a:solidFill>
                        <a:srgbClr val="004065"/>
                      </a:solidFill>
                      <a:prstDash val="solid"/>
                      <a:round/>
                      <a:headEnd type="none" w="med" len="med"/>
                      <a:tailEnd type="none" w="med" len="med"/>
                    </a:lnR>
                    <a:lnT w="12700" cap="flat" cmpd="sng" algn="ctr">
                      <a:solidFill>
                        <a:srgbClr val="004065"/>
                      </a:solidFill>
                      <a:prstDash val="solid"/>
                      <a:round/>
                      <a:headEnd type="none" w="med" len="med"/>
                      <a:tailEnd type="none" w="med" len="med"/>
                    </a:lnT>
                    <a:lnB w="12700" cap="flat" cmpd="sng" algn="ctr">
                      <a:solidFill>
                        <a:srgbClr val="004065"/>
                      </a:solidFill>
                      <a:prstDash val="solid"/>
                      <a:round/>
                      <a:headEnd type="none" w="med" len="med"/>
                      <a:tailEnd type="none" w="med" len="med"/>
                    </a:lnB>
                    <a:solidFill>
                      <a:schemeClr val="accent2"/>
                    </a:solidFill>
                  </a:tcPr>
                </a:tc>
                <a:extLst>
                  <a:ext uri="{0D108BD9-81ED-4DB2-BD59-A6C34878D82A}">
                    <a16:rowId xmlns:a16="http://schemas.microsoft.com/office/drawing/2014/main" val="10002"/>
                  </a:ext>
                </a:extLst>
              </a:tr>
            </a:tbl>
          </a:graphicData>
        </a:graphic>
      </p:graphicFrame>
      <p:sp>
        <p:nvSpPr>
          <p:cNvPr id="4" name="TextBox 3"/>
          <p:cNvSpPr txBox="1"/>
          <p:nvPr/>
        </p:nvSpPr>
        <p:spPr>
          <a:xfrm rot="16200000">
            <a:off x="1289567" y="3511034"/>
            <a:ext cx="3886199" cy="369332"/>
          </a:xfrm>
          <a:prstGeom prst="rect">
            <a:avLst/>
          </a:prstGeom>
          <a:noFill/>
        </p:spPr>
        <p:txBody>
          <a:bodyPr wrap="square" rtlCol="0">
            <a:spAutoFit/>
          </a:bodyPr>
          <a:lstStyle/>
          <a:p>
            <a:pPr algn="ct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Perceived Threat</a:t>
            </a:r>
          </a:p>
        </p:txBody>
      </p:sp>
      <p:sp>
        <p:nvSpPr>
          <p:cNvPr id="5" name="TextBox 4"/>
          <p:cNvSpPr txBox="1"/>
          <p:nvPr/>
        </p:nvSpPr>
        <p:spPr>
          <a:xfrm>
            <a:off x="4099087" y="1154668"/>
            <a:ext cx="4435313" cy="369332"/>
          </a:xfrm>
          <a:prstGeom prst="rect">
            <a:avLst/>
          </a:prstGeom>
          <a:noFill/>
        </p:spPr>
        <p:txBody>
          <a:bodyPr wrap="square" rtlCol="0">
            <a:spAutoFit/>
          </a:bodyPr>
          <a:lstStyle/>
          <a:p>
            <a:pPr algn="ct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Perceived Self-Efficacy</a:t>
            </a:r>
          </a:p>
        </p:txBody>
      </p:sp>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fontScale="90000"/>
          </a:bodyPr>
          <a:lstStyle/>
          <a:p>
            <a:pPr algn="l"/>
            <a:r>
              <a:rPr lang="en-US" sz="3800" b="1" dirty="0">
                <a:solidFill>
                  <a:schemeClr val="bg1"/>
                </a:solidFill>
                <a:latin typeface="Lucida Bright" panose="02040602050505020304" pitchFamily="18" charset="0"/>
              </a:rPr>
              <a:t>Extended Parallel Process Model</a:t>
            </a:r>
          </a:p>
        </p:txBody>
      </p:sp>
      <p:pic>
        <p:nvPicPr>
          <p:cNvPr id="12"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43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sz="4000" b="1" dirty="0">
                <a:solidFill>
                  <a:schemeClr val="bg1"/>
                </a:solidFill>
                <a:latin typeface="Lucida Bright" panose="02040602050505020304" pitchFamily="18" charset="0"/>
              </a:rPr>
              <a:t>Communication Theories </a:t>
            </a:r>
          </a:p>
        </p:txBody>
      </p:sp>
      <p:sp>
        <p:nvSpPr>
          <p:cNvPr id="3" name="Content Placeholder 2"/>
          <p:cNvSpPr>
            <a:spLocks noGrp="1"/>
          </p:cNvSpPr>
          <p:nvPr>
            <p:ph idx="1"/>
          </p:nvPr>
        </p:nvSpPr>
        <p:spPr>
          <a:xfrm>
            <a:off x="304800" y="1447801"/>
            <a:ext cx="8382000" cy="4343400"/>
          </a:xfrm>
        </p:spPr>
        <p:txBody>
          <a:bodyPr>
            <a:normAutofit/>
          </a:bodyPr>
          <a:lstStyle/>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Diffusion of Innovations</a:t>
            </a:r>
          </a:p>
          <a:p>
            <a:pPr mar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Elaboration Likelihood Model</a:t>
            </a:r>
          </a:p>
          <a:p>
            <a:pPr mar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Extended Parallel Process Model</a:t>
            </a:r>
          </a:p>
        </p:txBody>
      </p:sp>
      <p:pic>
        <p:nvPicPr>
          <p:cNvPr id="8"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731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722242" cy="1143000"/>
          </a:xfrm>
        </p:spPr>
        <p:txBody>
          <a:bodyPr>
            <a:normAutofit/>
          </a:bodyPr>
          <a:lstStyle/>
          <a:p>
            <a:pPr algn="l"/>
            <a:r>
              <a:rPr lang="en-US" sz="2800" b="1" dirty="0">
                <a:solidFill>
                  <a:schemeClr val="bg1"/>
                </a:solidFill>
                <a:latin typeface="Lucida Bright" panose="02040602050505020304" pitchFamily="18" charset="0"/>
              </a:rPr>
              <a:t>Up Next: Social and Behavioral Change Theories</a:t>
            </a:r>
          </a:p>
        </p:txBody>
      </p:sp>
      <p:sp>
        <p:nvSpPr>
          <p:cNvPr id="3" name="Content Placeholder 2"/>
          <p:cNvSpPr>
            <a:spLocks noGrp="1"/>
          </p:cNvSpPr>
          <p:nvPr>
            <p:ph idx="1"/>
          </p:nvPr>
        </p:nvSpPr>
        <p:spPr>
          <a:xfrm>
            <a:off x="304800" y="1447801"/>
            <a:ext cx="8382000" cy="4343400"/>
          </a:xfrm>
        </p:spPr>
        <p:txBody>
          <a:bodyPr>
            <a:normAutofit/>
          </a:bodyPr>
          <a:lstStyle/>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Health Belief Model</a:t>
            </a:r>
          </a:p>
          <a:p>
            <a:pPr mar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Integrative Behavioral Model</a:t>
            </a:r>
          </a:p>
          <a:p>
            <a:pPr mar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Social Cognitive Theory</a:t>
            </a:r>
          </a:p>
          <a:p>
            <a:pPr mar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800" dirty="0" err="1">
                <a:solidFill>
                  <a:srgbClr val="004065"/>
                </a:solidFill>
                <a:latin typeface="Verdana" panose="020B0604030504040204" pitchFamily="34" charset="0"/>
                <a:ea typeface="Verdana" panose="020B0604030504040204" pitchFamily="34" charset="0"/>
                <a:cs typeface="Verdana" panose="020B0604030504040204" pitchFamily="34" charset="0"/>
              </a:rPr>
              <a:t>Transtheoretical</a:t>
            </a: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 Model</a:t>
            </a:r>
          </a:p>
        </p:txBody>
      </p:sp>
      <p:pic>
        <p:nvPicPr>
          <p:cNvPr id="8"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843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Competencies </a:t>
            </a:r>
          </a:p>
        </p:txBody>
      </p:sp>
      <p:sp>
        <p:nvSpPr>
          <p:cNvPr id="3" name="Content Placeholder 2"/>
          <p:cNvSpPr>
            <a:spLocks noGrp="1"/>
          </p:cNvSpPr>
          <p:nvPr>
            <p:ph idx="1"/>
          </p:nvPr>
        </p:nvSpPr>
        <p:spPr>
          <a:xfrm>
            <a:off x="304800" y="1371600"/>
            <a:ext cx="8229600" cy="4525963"/>
          </a:xfrm>
        </p:spPr>
        <p:txBody>
          <a:bodyPr>
            <a:normAutofit/>
          </a:bodyPr>
          <a:lstStyle/>
          <a:p>
            <a:pPr marL="0" indent="0">
              <a:spcBef>
                <a:spcPts val="0"/>
              </a:spcBef>
              <a:buNone/>
              <a:defRPr/>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Demonstrate knowledge of the differences between health communication, social marketing and media advocacy</a:t>
            </a:r>
          </a:p>
          <a:p>
            <a:pPr marL="0" indent="0">
              <a:spcBef>
                <a:spcPts val="0"/>
              </a:spcBef>
              <a:buNone/>
              <a:defRPr/>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Apply strategic principles to public health communication and marketing to complete a media plan</a:t>
            </a:r>
          </a:p>
        </p:txBody>
      </p:sp>
      <p:pic>
        <p:nvPicPr>
          <p:cNvPr id="8"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545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666" y="6324600"/>
            <a:ext cx="4339858" cy="415498"/>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Glanz</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2008;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Hochbaum</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Kegels,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Rosenstock</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1952; Lee &amp; Kotler, 2011.</a:t>
            </a:r>
          </a:p>
        </p:txBody>
      </p:sp>
      <p:sp>
        <p:nvSpPr>
          <p:cNvPr id="12" name="Pentagon 11"/>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Health Belief Model</a:t>
            </a:r>
          </a:p>
        </p:txBody>
      </p:sp>
      <p:pic>
        <p:nvPicPr>
          <p:cNvPr id="21"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324" y="929478"/>
            <a:ext cx="5486400" cy="52236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2979" y="1044437"/>
            <a:ext cx="3789089" cy="2521596"/>
          </a:xfrm>
          <a:prstGeom prst="rect">
            <a:avLst/>
          </a:prstGeom>
        </p:spPr>
      </p:pic>
      <p:sp>
        <p:nvSpPr>
          <p:cNvPr id="7" name="TextBox 6"/>
          <p:cNvSpPr txBox="1"/>
          <p:nvPr/>
        </p:nvSpPr>
        <p:spPr>
          <a:xfrm rot="319857">
            <a:off x="3581894" y="1434062"/>
            <a:ext cx="2055912" cy="1200329"/>
          </a:xfrm>
          <a:prstGeom prst="rect">
            <a:avLst/>
          </a:prstGeom>
          <a:noFill/>
        </p:spPr>
        <p:txBody>
          <a:bodyPr wrap="square" rtlCol="0">
            <a:spAutoFit/>
          </a:bodyPr>
          <a:lstStyle/>
          <a:p>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rPr>
              <a:t>Perceived susceptibility</a:t>
            </a:r>
          </a:p>
          <a:p>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rPr>
              <a:t>Perceived severity</a:t>
            </a:r>
          </a:p>
          <a:p>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rPr>
              <a:t>Perceived benefits</a:t>
            </a:r>
          </a:p>
          <a:p>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rPr>
              <a:t>Perceived barriers</a:t>
            </a:r>
          </a:p>
          <a:p>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rPr>
              <a:t>Cues to action</a:t>
            </a:r>
          </a:p>
          <a:p>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rPr>
              <a:t>Self-efficacy</a:t>
            </a:r>
          </a:p>
        </p:txBody>
      </p:sp>
    </p:spTree>
    <p:extLst>
      <p:ext uri="{BB962C8B-B14F-4D97-AF65-F5344CB8AC3E}">
        <p14:creationId xmlns:p14="http://schemas.microsoft.com/office/powerpoint/2010/main" val="5710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ight Arrow 43"/>
          <p:cNvSpPr/>
          <p:nvPr/>
        </p:nvSpPr>
        <p:spPr>
          <a:xfrm>
            <a:off x="3288784" y="2362200"/>
            <a:ext cx="5719639" cy="2805464"/>
          </a:xfrm>
          <a:prstGeom prst="rightArrow">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204" y="6508701"/>
            <a:ext cx="3817996"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Glanz</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2008;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Fishbein</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Ajzen</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2010.</a:t>
            </a:r>
          </a:p>
        </p:txBody>
      </p:sp>
      <p:sp>
        <p:nvSpPr>
          <p:cNvPr id="17" name="Pentagon 16"/>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Integrative Behavioral Model</a:t>
            </a:r>
          </a:p>
        </p:txBody>
      </p:sp>
      <p:grpSp>
        <p:nvGrpSpPr>
          <p:cNvPr id="20" name="Group 19"/>
          <p:cNvGrpSpPr/>
          <p:nvPr/>
        </p:nvGrpSpPr>
        <p:grpSpPr>
          <a:xfrm>
            <a:off x="169279" y="1676400"/>
            <a:ext cx="2628382" cy="3644504"/>
            <a:chOff x="704002" y="185955"/>
            <a:chExt cx="2628382" cy="3644504"/>
          </a:xfrm>
        </p:grpSpPr>
        <p:sp>
          <p:nvSpPr>
            <p:cNvPr id="21" name="Rounded Rectangle 20"/>
            <p:cNvSpPr/>
            <p:nvPr/>
          </p:nvSpPr>
          <p:spPr>
            <a:xfrm>
              <a:off x="704002" y="185955"/>
              <a:ext cx="2628382" cy="3644504"/>
            </a:xfrm>
            <a:prstGeom prst="roundRect">
              <a:avLst/>
            </a:prstGeom>
            <a:solidFill>
              <a:srgbClr val="0096D6"/>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Rounded Rectangle 4"/>
            <p:cNvSpPr txBox="1"/>
            <p:nvPr/>
          </p:nvSpPr>
          <p:spPr>
            <a:xfrm>
              <a:off x="832309" y="314262"/>
              <a:ext cx="2371768" cy="338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latin typeface="Verdana" panose="020B0604030504040204" pitchFamily="34" charset="0"/>
                  <a:ea typeface="Verdana" panose="020B0604030504040204" pitchFamily="34" charset="0"/>
                  <a:cs typeface="Verdana" panose="020B0604030504040204" pitchFamily="34" charset="0"/>
                </a:rPr>
                <a:t>Intentions</a:t>
              </a:r>
            </a:p>
            <a:p>
              <a:pPr lvl="0" algn="ctr" defTabSz="1066800">
                <a:lnSpc>
                  <a:spcPct val="90000"/>
                </a:lnSpc>
                <a:spcBef>
                  <a:spcPct val="0"/>
                </a:spcBef>
                <a:spcAft>
                  <a:spcPct val="35000"/>
                </a:spcAft>
              </a:pPr>
              <a:r>
                <a:rPr lang="en-US" sz="2400" b="0" i="0" kern="1200" dirty="0">
                  <a:latin typeface="Verdana" panose="020B0604030504040204" pitchFamily="34" charset="0"/>
                  <a:ea typeface="Verdana" panose="020B0604030504040204" pitchFamily="34" charset="0"/>
                  <a:cs typeface="Verdana" panose="020B0604030504040204" pitchFamily="34" charset="0"/>
                </a:rPr>
                <a:t>(primary predictor of behavior)</a:t>
              </a:r>
            </a:p>
          </p:txBody>
        </p:sp>
      </p:grpSp>
      <p:sp>
        <p:nvSpPr>
          <p:cNvPr id="32" name="Oval 31"/>
          <p:cNvSpPr/>
          <p:nvPr/>
        </p:nvSpPr>
        <p:spPr>
          <a:xfrm>
            <a:off x="3364984" y="1205264"/>
            <a:ext cx="1600200" cy="1600200"/>
          </a:xfrm>
          <a:prstGeom prst="ellipse">
            <a:avLst/>
          </a:prstGeom>
          <a:solidFill>
            <a:srgbClr val="0096D6"/>
          </a:solidFill>
          <a:ln>
            <a:solidFill>
              <a:srgbClr val="0096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Oval 32"/>
          <p:cNvSpPr/>
          <p:nvPr/>
        </p:nvSpPr>
        <p:spPr>
          <a:xfrm>
            <a:off x="3441184" y="2927186"/>
            <a:ext cx="1600200" cy="1600200"/>
          </a:xfrm>
          <a:prstGeom prst="ellipse">
            <a:avLst/>
          </a:prstGeom>
          <a:solidFill>
            <a:srgbClr val="0096D6"/>
          </a:solidFill>
          <a:ln>
            <a:solidFill>
              <a:srgbClr val="0096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060184" y="4575877"/>
            <a:ext cx="1600200" cy="1600200"/>
          </a:xfrm>
          <a:prstGeom prst="ellipse">
            <a:avLst/>
          </a:prstGeom>
          <a:solidFill>
            <a:srgbClr val="0096D6"/>
          </a:solidFill>
          <a:ln>
            <a:solidFill>
              <a:srgbClr val="0096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TextBox 34"/>
          <p:cNvSpPr txBox="1"/>
          <p:nvPr/>
        </p:nvSpPr>
        <p:spPr>
          <a:xfrm>
            <a:off x="2983984" y="5167664"/>
            <a:ext cx="1752600" cy="369332"/>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Attitudes</a:t>
            </a:r>
          </a:p>
        </p:txBody>
      </p:sp>
      <p:sp>
        <p:nvSpPr>
          <p:cNvPr id="36" name="Oval 35"/>
          <p:cNvSpPr/>
          <p:nvPr/>
        </p:nvSpPr>
        <p:spPr>
          <a:xfrm>
            <a:off x="4832576" y="2006952"/>
            <a:ext cx="1600200" cy="1600200"/>
          </a:xfrm>
          <a:prstGeom prst="ellipse">
            <a:avLst/>
          </a:prstGeom>
          <a:solidFill>
            <a:srgbClr val="0096D6"/>
          </a:solidFill>
          <a:ln>
            <a:solidFill>
              <a:srgbClr val="0096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756376" y="2674939"/>
            <a:ext cx="1752600" cy="369332"/>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Self-efficacy</a:t>
            </a:r>
          </a:p>
        </p:txBody>
      </p:sp>
      <p:sp>
        <p:nvSpPr>
          <p:cNvPr id="38" name="Oval 37"/>
          <p:cNvSpPr/>
          <p:nvPr/>
        </p:nvSpPr>
        <p:spPr>
          <a:xfrm>
            <a:off x="4895911" y="3836742"/>
            <a:ext cx="1600200" cy="1600200"/>
          </a:xfrm>
          <a:prstGeom prst="ellipse">
            <a:avLst/>
          </a:prstGeom>
          <a:solidFill>
            <a:srgbClr val="0096D6"/>
          </a:solidFill>
          <a:ln>
            <a:solidFill>
              <a:srgbClr val="0096D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TextBox 38"/>
          <p:cNvSpPr txBox="1"/>
          <p:nvPr/>
        </p:nvSpPr>
        <p:spPr>
          <a:xfrm>
            <a:off x="4812784" y="4329464"/>
            <a:ext cx="1752600"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Intention to Change</a:t>
            </a:r>
          </a:p>
        </p:txBody>
      </p:sp>
      <p:sp>
        <p:nvSpPr>
          <p:cNvPr id="40" name="TextBox 39"/>
          <p:cNvSpPr txBox="1"/>
          <p:nvPr/>
        </p:nvSpPr>
        <p:spPr>
          <a:xfrm>
            <a:off x="3288784" y="1821386"/>
            <a:ext cx="1752600" cy="369332"/>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Susceptibility</a:t>
            </a:r>
          </a:p>
        </p:txBody>
      </p:sp>
      <p:sp>
        <p:nvSpPr>
          <p:cNvPr id="41" name="TextBox 40"/>
          <p:cNvSpPr txBox="1"/>
          <p:nvPr/>
        </p:nvSpPr>
        <p:spPr>
          <a:xfrm>
            <a:off x="3364984" y="3409651"/>
            <a:ext cx="1752600" cy="646331"/>
          </a:xfrm>
          <a:prstGeom prst="rect">
            <a:avLst/>
          </a:prstGeom>
          <a:noFill/>
          <a:effectLst/>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Norms and Beliefs</a:t>
            </a:r>
          </a:p>
        </p:txBody>
      </p:sp>
      <p:sp>
        <p:nvSpPr>
          <p:cNvPr id="42" name="TextBox 41"/>
          <p:cNvSpPr txBox="1"/>
          <p:nvPr/>
        </p:nvSpPr>
        <p:spPr>
          <a:xfrm>
            <a:off x="6493823" y="2971800"/>
            <a:ext cx="2514600" cy="1384995"/>
          </a:xfrm>
          <a:prstGeom prst="rect">
            <a:avLst/>
          </a:prstGeom>
          <a:noFill/>
        </p:spPr>
        <p:txBody>
          <a:bodyPr wrap="square" rtlCol="0">
            <a:spAutoFit/>
          </a:bodyPr>
          <a:lstStyle/>
          <a:p>
            <a:pPr algn="ct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Targeted media messages</a:t>
            </a:r>
          </a:p>
        </p:txBody>
      </p:sp>
      <p:pic>
        <p:nvPicPr>
          <p:cNvPr id="23"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065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Check Point </a:t>
            </a:r>
          </a:p>
        </p:txBody>
      </p:sp>
      <p:sp>
        <p:nvSpPr>
          <p:cNvPr id="3" name="Content Placeholder 2"/>
          <p:cNvSpPr>
            <a:spLocks noGrp="1"/>
          </p:cNvSpPr>
          <p:nvPr>
            <p:ph idx="1"/>
          </p:nvPr>
        </p:nvSpPr>
        <p:spPr>
          <a:xfrm>
            <a:off x="304800" y="1047750"/>
            <a:ext cx="8382000" cy="5048250"/>
          </a:xfrm>
        </p:spPr>
        <p:txBody>
          <a:bodyPr>
            <a:normAutofit/>
          </a:bodyPr>
          <a:lstStyle/>
          <a:p>
            <a:pPr marL="0" indent="0">
              <a:buNone/>
            </a:pPr>
            <a:r>
              <a:rPr lang="en-US" sz="1800" b="1" i="1" dirty="0" err="1">
                <a:solidFill>
                  <a:srgbClr val="004065"/>
                </a:solidFill>
                <a:latin typeface="Verdana" panose="020B0604030504040204" pitchFamily="34" charset="0"/>
                <a:ea typeface="Verdana" panose="020B0604030504040204" pitchFamily="34" charset="0"/>
                <a:cs typeface="Verdana" panose="020B0604030504040204" pitchFamily="34" charset="0"/>
              </a:rPr>
              <a:t>Nisreen</a:t>
            </a:r>
            <a:r>
              <a:rPr lang="en-US" sz="1800" b="1" i="1" dirty="0">
                <a:solidFill>
                  <a:srgbClr val="004065"/>
                </a:solidFill>
                <a:latin typeface="Verdana" panose="020B0604030504040204" pitchFamily="34" charset="0"/>
                <a:ea typeface="Verdana" panose="020B0604030504040204" pitchFamily="34" charset="0"/>
                <a:cs typeface="Verdana" panose="020B0604030504040204" pitchFamily="34" charset="0"/>
              </a:rPr>
              <a:t> wants to create a communication campaign to encourage breast cancer screening among Arab women in New York City. When she assessed her target audience, she found that many barriers to health services access facing her target population include not understanding the causes of cancer, language and economic barriers, discrimination, cultural embarrassment as well as having fatalistic views about cancer.</a:t>
            </a:r>
          </a:p>
          <a:p>
            <a:pPr marL="0" indent="0">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b="1" dirty="0">
                <a:solidFill>
                  <a:srgbClr val="004065"/>
                </a:solidFill>
                <a:latin typeface="Verdana" panose="020B0604030504040204" pitchFamily="34" charset="0"/>
                <a:ea typeface="Verdana" panose="020B0604030504040204" pitchFamily="34" charset="0"/>
                <a:cs typeface="Verdana" panose="020B0604030504040204" pitchFamily="34" charset="0"/>
              </a:rPr>
              <a:t>Which theoretical framework should she use to launch a successful communication campaign?</a:t>
            </a:r>
          </a:p>
          <a:p>
            <a:pPr marL="0" indent="0">
              <a:buNone/>
            </a:pPr>
            <a:endParaRPr lang="en-US" sz="1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a:buAutoNum type="alphaUcPeriod"/>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Health Belief Model </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Correct. Through your campaign you want to address the audience’s perception about screening and offer ways to increase self-efficacy so the Health Belief Model is the best framework to help you do this.</a:t>
            </a:r>
          </a:p>
          <a:p>
            <a:pPr>
              <a:buAutoNum type="alphaUcPeriod"/>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Diffusion of Innovations – Incorrect. Diffusion of Innovations focuses on how information flows through certain channels over time rather than focusing on perceived barriers and self-efficacy.</a:t>
            </a:r>
          </a:p>
        </p:txBody>
      </p:sp>
      <p:pic>
        <p:nvPicPr>
          <p:cNvPr id="8"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172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0158" y="6350359"/>
            <a:ext cx="4189865" cy="415498"/>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Crothers, Hughes,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Morine</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2008; Lee &amp; Kotler, 2011;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Glanz</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2008.</a:t>
            </a:r>
          </a:p>
        </p:txBody>
      </p:sp>
      <p:sp>
        <p:nvSpPr>
          <p:cNvPr id="7" name="TextBox 6"/>
          <p:cNvSpPr txBox="1"/>
          <p:nvPr/>
        </p:nvSpPr>
        <p:spPr>
          <a:xfrm>
            <a:off x="204849" y="1775568"/>
            <a:ext cx="23622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Financial costs</a:t>
            </a:r>
          </a:p>
        </p:txBody>
      </p:sp>
      <p:sp>
        <p:nvSpPr>
          <p:cNvPr id="8" name="TextBox 7"/>
          <p:cNvSpPr txBox="1"/>
          <p:nvPr/>
        </p:nvSpPr>
        <p:spPr>
          <a:xfrm>
            <a:off x="204849" y="2328078"/>
            <a:ext cx="23622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Child care</a:t>
            </a:r>
          </a:p>
        </p:txBody>
      </p:sp>
      <p:sp>
        <p:nvSpPr>
          <p:cNvPr id="9" name="TextBox 8"/>
          <p:cNvSpPr txBox="1"/>
          <p:nvPr/>
        </p:nvSpPr>
        <p:spPr>
          <a:xfrm>
            <a:off x="204849" y="2918568"/>
            <a:ext cx="23622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Time off work</a:t>
            </a:r>
          </a:p>
        </p:txBody>
      </p:sp>
      <p:sp>
        <p:nvSpPr>
          <p:cNvPr id="10" name="TextBox 9"/>
          <p:cNvSpPr txBox="1"/>
          <p:nvPr/>
        </p:nvSpPr>
        <p:spPr>
          <a:xfrm>
            <a:off x="204849" y="3474054"/>
            <a:ext cx="23622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Insurance</a:t>
            </a:r>
          </a:p>
        </p:txBody>
      </p:sp>
      <p:sp>
        <p:nvSpPr>
          <p:cNvPr id="11" name="TextBox 10"/>
          <p:cNvSpPr txBox="1"/>
          <p:nvPr/>
        </p:nvSpPr>
        <p:spPr>
          <a:xfrm>
            <a:off x="204849" y="4083654"/>
            <a:ext cx="2362200" cy="707886"/>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Lack of transportation</a:t>
            </a:r>
          </a:p>
        </p:txBody>
      </p:sp>
      <p:sp>
        <p:nvSpPr>
          <p:cNvPr id="12" name="TextBox 11"/>
          <p:cNvSpPr txBox="1"/>
          <p:nvPr/>
        </p:nvSpPr>
        <p:spPr>
          <a:xfrm>
            <a:off x="214745" y="4927431"/>
            <a:ext cx="23622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Fear of pain</a:t>
            </a:r>
          </a:p>
        </p:txBody>
      </p:sp>
      <p:sp>
        <p:nvSpPr>
          <p:cNvPr id="14" name="TextBox 13"/>
          <p:cNvSpPr txBox="1"/>
          <p:nvPr/>
        </p:nvSpPr>
        <p:spPr>
          <a:xfrm>
            <a:off x="6781800" y="1775568"/>
            <a:ext cx="2362200" cy="707886"/>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Cervical cancer prevention</a:t>
            </a:r>
          </a:p>
        </p:txBody>
      </p:sp>
      <p:sp>
        <p:nvSpPr>
          <p:cNvPr id="16" name="TextBox 15"/>
          <p:cNvSpPr txBox="1"/>
          <p:nvPr/>
        </p:nvSpPr>
        <p:spPr>
          <a:xfrm>
            <a:off x="6781800" y="2718513"/>
            <a:ext cx="2362200" cy="707886"/>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Financial costs saved</a:t>
            </a:r>
          </a:p>
        </p:txBody>
      </p:sp>
      <p:sp>
        <p:nvSpPr>
          <p:cNvPr id="17" name="TextBox 16"/>
          <p:cNvSpPr txBox="1"/>
          <p:nvPr/>
        </p:nvSpPr>
        <p:spPr>
          <a:xfrm>
            <a:off x="6781800" y="3562290"/>
            <a:ext cx="23622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Productive life</a:t>
            </a:r>
          </a:p>
        </p:txBody>
      </p:sp>
      <p:sp>
        <p:nvSpPr>
          <p:cNvPr id="18" name="TextBox 17"/>
          <p:cNvSpPr txBox="1"/>
          <p:nvPr/>
        </p:nvSpPr>
        <p:spPr>
          <a:xfrm>
            <a:off x="6781800" y="4083654"/>
            <a:ext cx="2362200" cy="707886"/>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More time with family</a:t>
            </a:r>
          </a:p>
        </p:txBody>
      </p:sp>
      <p:sp>
        <p:nvSpPr>
          <p:cNvPr id="19" name="TextBox 18"/>
          <p:cNvSpPr txBox="1"/>
          <p:nvPr/>
        </p:nvSpPr>
        <p:spPr>
          <a:xfrm>
            <a:off x="6791696" y="4927431"/>
            <a:ext cx="23622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Peace of mind</a:t>
            </a:r>
          </a:p>
        </p:txBody>
      </p:sp>
      <p:sp>
        <p:nvSpPr>
          <p:cNvPr id="20" name="Pentagon 19"/>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Social Cognitive Theory</a:t>
            </a:r>
          </a:p>
        </p:txBody>
      </p:sp>
      <p:pic>
        <p:nvPicPr>
          <p:cNvPr id="23"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766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511526" y="1219200"/>
          <a:ext cx="6943436"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74872" y="6364759"/>
            <a:ext cx="4280885" cy="415498"/>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Prochaska</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Redding, &amp; Evers, 2008;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Prochaska</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&amp; Di Clemente, 1982;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Glanz</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&amp; Bishop, 2010.</a:t>
            </a:r>
          </a:p>
        </p:txBody>
      </p:sp>
      <p:grpSp>
        <p:nvGrpSpPr>
          <p:cNvPr id="10" name="Group 9"/>
          <p:cNvGrpSpPr/>
          <p:nvPr/>
        </p:nvGrpSpPr>
        <p:grpSpPr>
          <a:xfrm>
            <a:off x="228600" y="1219200"/>
            <a:ext cx="2228085" cy="1219200"/>
            <a:chOff x="2133599" y="1219203"/>
            <a:chExt cx="1865369" cy="1014987"/>
          </a:xfrm>
        </p:grpSpPr>
        <p:sp>
          <p:nvSpPr>
            <p:cNvPr id="11" name="Rounded Rectangle 10"/>
            <p:cNvSpPr/>
            <p:nvPr/>
          </p:nvSpPr>
          <p:spPr>
            <a:xfrm>
              <a:off x="2133599" y="1219203"/>
              <a:ext cx="1865369" cy="1014987"/>
            </a:xfrm>
            <a:prstGeom prst="roundRect">
              <a:avLst/>
            </a:prstGeom>
            <a:solidFill>
              <a:srgbClr val="0096D6"/>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2" name="Rounded Rectangle 4"/>
            <p:cNvSpPr/>
            <p:nvPr/>
          </p:nvSpPr>
          <p:spPr>
            <a:xfrm>
              <a:off x="2183147" y="1268751"/>
              <a:ext cx="1766273" cy="9158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a:latin typeface="Verdana" panose="020B0604030504040204" pitchFamily="34" charset="0"/>
                  <a:ea typeface="Verdana" panose="020B0604030504040204" pitchFamily="34" charset="0"/>
                  <a:cs typeface="Verdana" panose="020B0604030504040204" pitchFamily="34" charset="0"/>
                </a:rPr>
                <a:t>Termination</a:t>
              </a:r>
            </a:p>
          </p:txBody>
        </p:sp>
      </p:grpSp>
      <p:sp>
        <p:nvSpPr>
          <p:cNvPr id="13" name="Arc 12"/>
          <p:cNvSpPr/>
          <p:nvPr/>
        </p:nvSpPr>
        <p:spPr>
          <a:xfrm>
            <a:off x="2057400" y="1905000"/>
            <a:ext cx="990600" cy="1066800"/>
          </a:xfrm>
          <a:prstGeom prst="arc">
            <a:avLst>
              <a:gd name="adj1" fmla="val 16740063"/>
              <a:gd name="adj2" fmla="val 1604072"/>
            </a:avLst>
          </a:prstGeom>
          <a:ln>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Pentagon 13"/>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50158" y="-95250"/>
            <a:ext cx="7798442" cy="1143000"/>
          </a:xfrm>
        </p:spPr>
        <p:txBody>
          <a:bodyPr>
            <a:normAutofit/>
          </a:bodyPr>
          <a:lstStyle/>
          <a:p>
            <a:pPr algn="l"/>
            <a:r>
              <a:rPr lang="en-US" sz="4000" b="1" dirty="0" err="1">
                <a:solidFill>
                  <a:schemeClr val="bg1"/>
                </a:solidFill>
                <a:latin typeface="Lucida Bright" panose="02040602050505020304" pitchFamily="18" charset="0"/>
              </a:rPr>
              <a:t>Transtheoretical</a:t>
            </a:r>
            <a:r>
              <a:rPr lang="en-US" sz="4000" b="1" dirty="0">
                <a:solidFill>
                  <a:schemeClr val="bg1"/>
                </a:solidFill>
                <a:latin typeface="Lucida Bright" panose="02040602050505020304" pitchFamily="18" charset="0"/>
              </a:rPr>
              <a:t> Model</a:t>
            </a:r>
          </a:p>
        </p:txBody>
      </p:sp>
      <p:pic>
        <p:nvPicPr>
          <p:cNvPr id="17"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434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Resources</a:t>
            </a:r>
          </a:p>
        </p:txBody>
      </p:sp>
      <p:sp>
        <p:nvSpPr>
          <p:cNvPr id="2" name="TextBox 1"/>
          <p:cNvSpPr txBox="1"/>
          <p:nvPr/>
        </p:nvSpPr>
        <p:spPr>
          <a:xfrm>
            <a:off x="381000" y="1447800"/>
            <a:ext cx="5410200" cy="3785652"/>
          </a:xfrm>
          <a:prstGeom prst="rect">
            <a:avLst/>
          </a:prstGeom>
          <a:noFill/>
          <a:ln>
            <a:noFill/>
          </a:ln>
        </p:spPr>
        <p:txBody>
          <a:bodyPr wrap="square" rtlCol="0">
            <a:spAutoFit/>
          </a:bodyPr>
          <a:lstStyle/>
          <a:p>
            <a:r>
              <a:rPr lang="en-US" sz="2000" dirty="0" err="1">
                <a:solidFill>
                  <a:srgbClr val="004065"/>
                </a:solidFill>
                <a:latin typeface="Verdana" panose="020B0604030504040204" pitchFamily="34" charset="0"/>
                <a:ea typeface="Verdana" panose="020B0604030504040204" pitchFamily="34" charset="0"/>
                <a:cs typeface="Verdana" panose="020B0604030504040204" pitchFamily="34" charset="0"/>
              </a:rPr>
              <a:t>Brownson</a:t>
            </a: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 R.C., Baker, E.A., </a:t>
            </a:r>
            <a:r>
              <a:rPr lang="en-US" sz="2000" dirty="0" err="1">
                <a:solidFill>
                  <a:srgbClr val="004065"/>
                </a:solidFill>
                <a:latin typeface="Verdana" panose="020B0604030504040204" pitchFamily="34" charset="0"/>
                <a:ea typeface="Verdana" panose="020B0604030504040204" pitchFamily="34" charset="0"/>
                <a:cs typeface="Verdana" panose="020B0604030504040204" pitchFamily="34" charset="0"/>
              </a:rPr>
              <a:t>Leet</a:t>
            </a: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 T.L., Gillespie, K.N., &amp; True, W.R. (2010). </a:t>
            </a:r>
            <a:r>
              <a:rPr lang="en-US" sz="2000" i="1" dirty="0">
                <a:solidFill>
                  <a:srgbClr val="004065"/>
                </a:solidFill>
                <a:latin typeface="Verdana" panose="020B0604030504040204" pitchFamily="34" charset="0"/>
                <a:ea typeface="Verdana" panose="020B0604030504040204" pitchFamily="34" charset="0"/>
                <a:cs typeface="Verdana" panose="020B0604030504040204" pitchFamily="34" charset="0"/>
              </a:rPr>
              <a:t>Evidence-Based Public Health</a:t>
            </a: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 (2nd ed.) New York, NY: Oxford University Press.</a:t>
            </a:r>
          </a:p>
          <a:p>
            <a:endPar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Cancer Prevention and Control Research Network’s </a:t>
            </a:r>
            <a:r>
              <a:rPr lang="en-US" sz="2000" i="1" dirty="0">
                <a:solidFill>
                  <a:srgbClr val="004065"/>
                </a:solidFill>
                <a:latin typeface="Verdana" panose="020B0604030504040204" pitchFamily="34" charset="0"/>
                <a:ea typeface="Verdana" panose="020B0604030504040204" pitchFamily="34" charset="0"/>
                <a:cs typeface="Verdana" panose="020B0604030504040204" pitchFamily="34" charset="0"/>
              </a:rPr>
              <a:t>Putting Public Health Evidence in Action Training Materials</a:t>
            </a:r>
          </a:p>
          <a:p>
            <a:endPar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r>
              <a:rPr lang="en-US" sz="2000" i="1" dirty="0">
                <a:solidFill>
                  <a:srgbClr val="004065"/>
                </a:solidFill>
                <a:latin typeface="Verdana" panose="020B0604030504040204" pitchFamily="34" charset="0"/>
                <a:ea typeface="Verdana" panose="020B0604030504040204" pitchFamily="34" charset="0"/>
                <a:cs typeface="Verdana" panose="020B0604030504040204" pitchFamily="34" charset="0"/>
              </a:rPr>
              <a:t>Center for Training and Research Translation (Center TRT)</a:t>
            </a:r>
          </a:p>
          <a:p>
            <a:endPar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close up of woman hand holding open book royalty-free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99" y="1752600"/>
            <a:ext cx="337116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suarez\Desktop\gw cancer center logo 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193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Conclusion</a:t>
            </a:r>
          </a:p>
        </p:txBody>
      </p:sp>
      <p:sp>
        <p:nvSpPr>
          <p:cNvPr id="12" name="Content Placeholder 2"/>
          <p:cNvSpPr txBox="1">
            <a:spLocks/>
          </p:cNvSpPr>
          <p:nvPr/>
        </p:nvSpPr>
        <p:spPr>
          <a:xfrm>
            <a:off x="457200" y="1447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Define “evidence” and its role in public health</a:t>
            </a:r>
          </a:p>
          <a:p>
            <a:pPr marL="0" lv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Explain the importance of evidence-based approaches in communication campaigns</a:t>
            </a:r>
          </a:p>
          <a:p>
            <a:pPr marL="0" lv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methods to collect evidence</a:t>
            </a:r>
          </a:p>
          <a:p>
            <a:pPr marL="0" lv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behavioral and communication theories to inform evidence-based communication campaigns </a:t>
            </a:r>
          </a:p>
        </p:txBody>
      </p:sp>
      <p:pic>
        <p:nvPicPr>
          <p:cNvPr id="7"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573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31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30017" y="2514600"/>
            <a:ext cx="8915400" cy="1905000"/>
          </a:xfrm>
        </p:spPr>
        <p:txBody>
          <a:bodyPr>
            <a:noAutofit/>
          </a:bodyPr>
          <a:lstStyle/>
          <a:p>
            <a:pPr marL="0" indent="0">
              <a:buNone/>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This concludes the lesson. </a:t>
            </a:r>
          </a:p>
          <a:p>
            <a:pPr marL="0" indent="0">
              <a:buNone/>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Please exit and return to the learning management system.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7772399" y="4302610"/>
            <a:ext cx="1005573" cy="1755290"/>
          </a:xfrm>
          <a:prstGeom prst="rect">
            <a:avLst/>
          </a:prstGeom>
        </p:spPr>
      </p:pic>
      <p:sp>
        <p:nvSpPr>
          <p:cNvPr id="8" name="TextBox 7"/>
          <p:cNvSpPr txBox="1"/>
          <p:nvPr/>
        </p:nvSpPr>
        <p:spPr>
          <a:xfrm>
            <a:off x="7894186" y="3957935"/>
            <a:ext cx="762000" cy="461665"/>
          </a:xfrm>
          <a:prstGeom prst="rect">
            <a:avLst/>
          </a:prstGeom>
          <a:noFill/>
        </p:spPr>
        <p:txBody>
          <a:bodyPr wrap="square" rtlCol="0">
            <a:spAutoFit/>
          </a:bodyPr>
          <a:lstStyle/>
          <a:p>
            <a:r>
              <a:rPr lang="en-US" sz="2400" b="1" dirty="0">
                <a:solidFill>
                  <a:srgbClr val="0096D6"/>
                </a:solidFill>
              </a:rPr>
              <a:t>EXIT</a:t>
            </a:r>
          </a:p>
        </p:txBody>
      </p:sp>
      <p:pic>
        <p:nvPicPr>
          <p:cNvPr id="10" name="Picture 2" descr="C:\Users\rsuarez\Desktop\gw cancer center logo 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6324600"/>
            <a:ext cx="2534415" cy="42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38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8" y="990600"/>
            <a:ext cx="8991600" cy="1470025"/>
          </a:xfrm>
        </p:spPr>
        <p:txBody>
          <a:bodyPr/>
          <a:lstStyle/>
          <a:p>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Making </a:t>
            </a:r>
            <a:r>
              <a:rPr lang="en-US" b="1" dirty="0">
                <a:solidFill>
                  <a:srgbClr val="004065"/>
                </a:solidFill>
                <a:latin typeface="Lucida Bright" panose="02040602050505020304" pitchFamily="18" charset="0"/>
                <a:ea typeface="Verdana" panose="020B0604030504040204" pitchFamily="34" charset="0"/>
                <a:cs typeface="Verdana" panose="020B0604030504040204" pitchFamily="34" charset="0"/>
              </a:rPr>
              <a:t>Communication Campaigns </a:t>
            </a:r>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Evidence-Based</a:t>
            </a:r>
          </a:p>
        </p:txBody>
      </p:sp>
      <p:sp>
        <p:nvSpPr>
          <p:cNvPr id="3" name="Subtitle 2"/>
          <p:cNvSpPr>
            <a:spLocks noGrp="1"/>
          </p:cNvSpPr>
          <p:nvPr>
            <p:ph type="subTitle" idx="1"/>
          </p:nvPr>
        </p:nvSpPr>
        <p:spPr>
          <a:xfrm>
            <a:off x="245918" y="2590800"/>
            <a:ext cx="8610600" cy="1752600"/>
          </a:xfrm>
        </p:spPr>
        <p:txBody>
          <a:bodyPr>
            <a:normAutofit/>
          </a:bodyPr>
          <a:lstStyle/>
          <a:p>
            <a:r>
              <a:rPr lang="en-US" sz="2800" dirty="0">
                <a:solidFill>
                  <a:srgbClr val="0096D6"/>
                </a:solidFill>
                <a:latin typeface="Lucida Bright" panose="02040602050505020304" pitchFamily="18" charset="0"/>
              </a:rPr>
              <a:t>Communication Training for Comprehensive Cancer Control Professionals 102 </a:t>
            </a:r>
          </a:p>
        </p:txBody>
      </p:sp>
      <p:sp>
        <p:nvSpPr>
          <p:cNvPr id="9" name="Rectangle 8"/>
          <p:cNvSpPr/>
          <p:nvPr/>
        </p:nvSpPr>
        <p:spPr>
          <a:xfrm>
            <a:off x="-20782" y="228600"/>
            <a:ext cx="9144000" cy="381000"/>
          </a:xfrm>
          <a:prstGeom prst="rect">
            <a:avLst/>
          </a:prstGeom>
          <a:solidFill>
            <a:srgbClr val="0096D6"/>
          </a:solidFill>
          <a:ln w="254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45918" y="4195813"/>
            <a:ext cx="8610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004065"/>
                </a:solidFill>
                <a:latin typeface="Verdana" panose="020B0604030504040204" pitchFamily="34" charset="0"/>
                <a:ea typeface="Verdana" panose="020B0604030504040204" pitchFamily="34" charset="0"/>
                <a:cs typeface="Verdana" panose="020B0604030504040204" pitchFamily="34" charset="0"/>
              </a:rPr>
              <a:t>Lesson 2</a:t>
            </a: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 Communication Campaign Background and Justification</a:t>
            </a:r>
          </a:p>
        </p:txBody>
      </p:sp>
      <p:pic>
        <p:nvPicPr>
          <p:cNvPr id="1026"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486400"/>
            <a:ext cx="1562100" cy="1189800"/>
          </a:xfrm>
          <a:prstGeom prst="rect">
            <a:avLst/>
          </a:prstGeom>
        </p:spPr>
      </p:pic>
    </p:spTree>
    <p:extLst>
      <p:ext uri="{BB962C8B-B14F-4D97-AF65-F5344CB8AC3E}">
        <p14:creationId xmlns:p14="http://schemas.microsoft.com/office/powerpoint/2010/main" val="2281854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95250"/>
            <a:ext cx="6705600" cy="1143000"/>
          </a:xfrm>
        </p:spPr>
        <p:txBody>
          <a:bodyPr>
            <a:normAutofit/>
          </a:bodyPr>
          <a:lstStyle/>
          <a:p>
            <a:pPr algn="l"/>
            <a:r>
              <a:rPr lang="en-US" sz="4000" b="1" dirty="0">
                <a:solidFill>
                  <a:schemeClr val="bg1"/>
                </a:solidFill>
                <a:latin typeface="Lucida Bright" panose="02040602050505020304" pitchFamily="18" charset="0"/>
              </a:rPr>
              <a:t>Acknowledgments</a:t>
            </a:r>
          </a:p>
        </p:txBody>
      </p:sp>
      <p:sp>
        <p:nvSpPr>
          <p:cNvPr id="3" name="Content Placeholder 2"/>
          <p:cNvSpPr>
            <a:spLocks noGrp="1"/>
          </p:cNvSpPr>
          <p:nvPr>
            <p:ph idx="1"/>
          </p:nvPr>
        </p:nvSpPr>
        <p:spPr>
          <a:xfrm>
            <a:off x="152400" y="1143000"/>
            <a:ext cx="6705600" cy="4743450"/>
          </a:xfrm>
        </p:spPr>
        <p:txBody>
          <a:bodyPr>
            <a:noAutofit/>
          </a:bodyPr>
          <a:lstStyle/>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This work was supported by Cooperative Agreement #1U38DP004972-03 from the </a:t>
            </a: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Centers for Disease Control and Prevention</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Its contents are solely the responsibility of the authors and do not necessarily represent the official views of the Centers for Disease Control and Prevention.</a:t>
            </a:r>
          </a:p>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Special thanks to:</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Monique Turner, PhD</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Milken Institute School of Public Health</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Jerry Franz</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Milken Institute School of Public Health</a:t>
            </a:r>
          </a:p>
          <a:p>
            <a:pPr marL="0" indent="0">
              <a:spcBef>
                <a:spcPts val="0"/>
              </a:spcBef>
              <a:buNone/>
            </a:pP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Julia </a:t>
            </a:r>
            <a:r>
              <a:rPr lang="en-US" sz="1500" b="1" dirty="0" err="1">
                <a:solidFill>
                  <a:srgbClr val="004065"/>
                </a:solidFill>
                <a:latin typeface="Verdana" panose="020B0604030504040204" pitchFamily="34" charset="0"/>
                <a:ea typeface="Verdana" panose="020B0604030504040204" pitchFamily="34" charset="0"/>
                <a:cs typeface="Verdana" panose="020B0604030504040204" pitchFamily="34" charset="0"/>
              </a:rPr>
              <a:t>Thorsness</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Alaska Department of Health and Social Services </a:t>
            </a:r>
          </a:p>
          <a:p>
            <a:pPr marL="0" indent="0">
              <a:spcBef>
                <a:spcPts val="0"/>
              </a:spcBef>
              <a:buNone/>
            </a:pPr>
            <a:r>
              <a:rPr lang="en-US" sz="1500" b="1" dirty="0" err="1">
                <a:solidFill>
                  <a:srgbClr val="004065"/>
                </a:solidFill>
                <a:latin typeface="Verdana" panose="020B0604030504040204" pitchFamily="34" charset="0"/>
                <a:ea typeface="Verdana" panose="020B0604030504040204" pitchFamily="34" charset="0"/>
                <a:cs typeface="Verdana" panose="020B0604030504040204" pitchFamily="34" charset="0"/>
              </a:rPr>
              <a:t>Keylee</a:t>
            </a:r>
            <a:r>
              <a:rPr lang="en-US" sz="1500" b="1" dirty="0">
                <a:solidFill>
                  <a:srgbClr val="004065"/>
                </a:solidFill>
                <a:latin typeface="Verdana" panose="020B0604030504040204" pitchFamily="34" charset="0"/>
                <a:ea typeface="Verdana" panose="020B0604030504040204" pitchFamily="34" charset="0"/>
                <a:cs typeface="Verdana" panose="020B0604030504040204" pitchFamily="34" charset="0"/>
              </a:rPr>
              <a:t> Wright, MA</a:t>
            </a: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 Indiana State Department of Health</a:t>
            </a:r>
          </a:p>
          <a:p>
            <a:pPr marL="0" indent="0">
              <a:spcBef>
                <a:spcPts val="0"/>
              </a:spcBef>
              <a:buNone/>
            </a:pPr>
            <a:endPar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The content and competencies in this training are based on content from the National Cancer Institute’s publication “Making Health </a:t>
            </a:r>
          </a:p>
          <a:p>
            <a:pPr marL="0" indent="0">
              <a:spcBef>
                <a:spcPts val="0"/>
              </a:spcBef>
              <a:buNone/>
            </a:pPr>
            <a:r>
              <a:rPr lang="en-US" sz="1500" dirty="0">
                <a:solidFill>
                  <a:srgbClr val="004065"/>
                </a:solidFill>
                <a:latin typeface="Verdana" panose="020B0604030504040204" pitchFamily="34" charset="0"/>
                <a:ea typeface="Verdana" panose="020B0604030504040204" pitchFamily="34" charset="0"/>
                <a:cs typeface="Verdana" panose="020B0604030504040204" pitchFamily="34" charset="0"/>
              </a:rPr>
              <a:t>Communication Programs Work” and the Seven Areas of Responsibility for Health Education Specialists, 2015.  The training was also influenced by the work of the Cancer Prevention and Control Research Network (CPCRN) and its “Putting Public Health Evidence into Action” training curriculum.</a:t>
            </a:r>
            <a:endParaRPr lang="en-US" sz="15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641" y="1176263"/>
            <a:ext cx="1618672" cy="210517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477" y="4944591"/>
            <a:ext cx="2197108" cy="762097"/>
          </a:xfrm>
          <a:prstGeom prst="rect">
            <a:avLst/>
          </a:prstGeom>
        </p:spPr>
      </p:pic>
      <p:pic>
        <p:nvPicPr>
          <p:cNvPr id="1026" name="Picture 2" descr="C:\Users\avillalobos\Downloads\CHES_Logo-FINAL3-2009 rg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1945" y="3488982"/>
            <a:ext cx="1248063" cy="1248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rsuarez\Desktop\gw cancer center logo col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061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Learning Objectives </a:t>
            </a:r>
          </a:p>
        </p:txBody>
      </p:sp>
      <p:sp>
        <p:nvSpPr>
          <p:cNvPr id="3" name="Content Placeholder 2"/>
          <p:cNvSpPr>
            <a:spLocks noGrp="1"/>
          </p:cNvSpPr>
          <p:nvPr>
            <p:ph idx="1"/>
          </p:nvPr>
        </p:nvSpPr>
        <p:spPr>
          <a:xfrm>
            <a:off x="457200" y="1447800"/>
            <a:ext cx="8229600" cy="4525963"/>
          </a:xfrm>
        </p:spPr>
        <p:txBody>
          <a:bodyPr>
            <a:normAutofit/>
          </a:bodyPr>
          <a:lstStyle/>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the role of communication campaigns in chronic disease and cancer prevention and control</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Define a communication/media plan and</a:t>
            </a:r>
          </a:p>
          <a:p>
            <a:pPr lvl="0"/>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Explain the Centers for Disease Control and Prevention(CDC) requirements for a media plan</a:t>
            </a:r>
          </a:p>
          <a:p>
            <a:pPr marL="0" indent="0">
              <a:buNone/>
            </a:pPr>
            <a:endParaRPr lang="en-US" sz="28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999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Competencies </a:t>
            </a:r>
          </a:p>
        </p:txBody>
      </p:sp>
      <p:sp>
        <p:nvSpPr>
          <p:cNvPr id="3" name="Content Placeholder 2"/>
          <p:cNvSpPr>
            <a:spLocks noGrp="1"/>
          </p:cNvSpPr>
          <p:nvPr>
            <p:ph idx="1"/>
          </p:nvPr>
        </p:nvSpPr>
        <p:spPr>
          <a:xfrm>
            <a:off x="381000" y="1371600"/>
            <a:ext cx="8229600" cy="4525963"/>
          </a:xfrm>
        </p:spPr>
        <p:txBody>
          <a:bodyPr>
            <a:normAutofit/>
          </a:bodyPr>
          <a:lstStyle/>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Access existing information and data related to health</a:t>
            </a:r>
          </a:p>
          <a:p>
            <a:pPr mar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Collect primary data to determine needs</a:t>
            </a:r>
          </a:p>
          <a:p>
            <a:pPr mar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Analyze relationships among behavioral, environmental and other factors that influence health</a:t>
            </a:r>
          </a:p>
        </p:txBody>
      </p:sp>
      <p:pic>
        <p:nvPicPr>
          <p:cNvPr id="8"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33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Learning Objectives </a:t>
            </a:r>
          </a:p>
        </p:txBody>
      </p:sp>
      <p:sp>
        <p:nvSpPr>
          <p:cNvPr id="3" name="Content Placeholder 2"/>
          <p:cNvSpPr>
            <a:spLocks noGrp="1"/>
          </p:cNvSpPr>
          <p:nvPr>
            <p:ph idx="1"/>
          </p:nvPr>
        </p:nvSpPr>
        <p:spPr>
          <a:xfrm>
            <a:off x="457200" y="1447800"/>
            <a:ext cx="8229600" cy="4525963"/>
          </a:xfrm>
        </p:spPr>
        <p:txBody>
          <a:bodyPr>
            <a:normAutofit/>
          </a:bodyPr>
          <a:lstStyle/>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Conduct a systematic community assessment to define the health issue and intended audience for a communication campaign </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Develop a communication campaign roadmap</a:t>
            </a:r>
          </a:p>
        </p:txBody>
      </p:sp>
      <p:pic>
        <p:nvPicPr>
          <p:cNvPr id="8"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667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569842" cy="1162050"/>
          </a:xfrm>
        </p:spPr>
        <p:txBody>
          <a:bodyPr>
            <a:noAutofit/>
          </a:bodyPr>
          <a:lstStyle/>
          <a:p>
            <a:pPr algn="l"/>
            <a:r>
              <a:rPr lang="en-US" sz="3200" b="1" dirty="0">
                <a:solidFill>
                  <a:schemeClr val="bg1"/>
                </a:solidFill>
                <a:latin typeface="Lucida Bright" panose="02040602050505020304" pitchFamily="18" charset="0"/>
              </a:rPr>
              <a:t>Systematic Community Assessment</a:t>
            </a:r>
          </a:p>
        </p:txBody>
      </p:sp>
      <p:sp>
        <p:nvSpPr>
          <p:cNvPr id="7" name="TextBox 6"/>
          <p:cNvSpPr txBox="1"/>
          <p:nvPr/>
        </p:nvSpPr>
        <p:spPr>
          <a:xfrm>
            <a:off x="198782" y="6511920"/>
            <a:ext cx="3382618"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Brownson</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2009; Green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Kreuter</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2005.</a:t>
            </a:r>
          </a:p>
        </p:txBody>
      </p:sp>
      <p:graphicFrame>
        <p:nvGraphicFramePr>
          <p:cNvPr id="9" name="Diagram 8"/>
          <p:cNvGraphicFramePr/>
          <p:nvPr/>
        </p:nvGraphicFramePr>
        <p:xfrm>
          <a:off x="511012" y="876300"/>
          <a:ext cx="8001000" cy="4835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648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8148018" cy="1143000"/>
          </a:xfrm>
        </p:spPr>
        <p:txBody>
          <a:bodyPr>
            <a:normAutofit fontScale="90000"/>
          </a:bodyPr>
          <a:lstStyle/>
          <a:p>
            <a:pPr algn="l"/>
            <a:r>
              <a:rPr lang="en-US" sz="3600" b="1" dirty="0">
                <a:solidFill>
                  <a:schemeClr val="bg1"/>
                </a:solidFill>
                <a:latin typeface="Lucida Bright" panose="02040602050505020304" pitchFamily="18" charset="0"/>
              </a:rPr>
              <a:t>Multi-Level Determinants of Health</a:t>
            </a:r>
          </a:p>
        </p:txBody>
      </p:sp>
      <p:graphicFrame>
        <p:nvGraphicFramePr>
          <p:cNvPr id="4" name="Diagram 3"/>
          <p:cNvGraphicFramePr/>
          <p:nvPr/>
        </p:nvGraphicFramePr>
        <p:xfrm>
          <a:off x="1393536" y="1355720"/>
          <a:ext cx="6324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p:cNvSpPr/>
          <p:nvPr/>
        </p:nvSpPr>
        <p:spPr>
          <a:xfrm>
            <a:off x="2078736" y="1144668"/>
            <a:ext cx="1371600" cy="1056156"/>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2017776" y="1375654"/>
            <a:ext cx="1563624" cy="523220"/>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Individual Characteristics</a:t>
            </a:r>
          </a:p>
        </p:txBody>
      </p:sp>
      <p:sp>
        <p:nvSpPr>
          <p:cNvPr id="12" name="Oval 11"/>
          <p:cNvSpPr/>
          <p:nvPr/>
        </p:nvSpPr>
        <p:spPr>
          <a:xfrm>
            <a:off x="533400" y="1690587"/>
            <a:ext cx="1371600" cy="1056156"/>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533400" y="1949794"/>
            <a:ext cx="1371600" cy="523220"/>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Personal Lifestyle</a:t>
            </a:r>
          </a:p>
        </p:txBody>
      </p:sp>
      <p:sp>
        <p:nvSpPr>
          <p:cNvPr id="14" name="Oval 13"/>
          <p:cNvSpPr/>
          <p:nvPr/>
        </p:nvSpPr>
        <p:spPr>
          <a:xfrm>
            <a:off x="6019800" y="1421716"/>
            <a:ext cx="1371600" cy="1056156"/>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6019800" y="1795905"/>
            <a:ext cx="1371600" cy="307777"/>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Education</a:t>
            </a:r>
          </a:p>
        </p:txBody>
      </p:sp>
      <p:sp>
        <p:nvSpPr>
          <p:cNvPr id="16" name="Oval 15"/>
          <p:cNvSpPr/>
          <p:nvPr/>
        </p:nvSpPr>
        <p:spPr>
          <a:xfrm>
            <a:off x="6172200" y="5043139"/>
            <a:ext cx="1371600" cy="1056156"/>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TextBox 16"/>
          <p:cNvSpPr txBox="1"/>
          <p:nvPr/>
        </p:nvSpPr>
        <p:spPr>
          <a:xfrm>
            <a:off x="6172200" y="5199342"/>
            <a:ext cx="1371600" cy="738664"/>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Access to Health Services</a:t>
            </a:r>
          </a:p>
        </p:txBody>
      </p:sp>
      <p:sp>
        <p:nvSpPr>
          <p:cNvPr id="20" name="Oval 19"/>
          <p:cNvSpPr/>
          <p:nvPr/>
        </p:nvSpPr>
        <p:spPr>
          <a:xfrm>
            <a:off x="7620000" y="4164836"/>
            <a:ext cx="1371600" cy="1056156"/>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1" name="TextBox 20"/>
          <p:cNvSpPr txBox="1"/>
          <p:nvPr/>
        </p:nvSpPr>
        <p:spPr>
          <a:xfrm>
            <a:off x="7638288" y="4515514"/>
            <a:ext cx="1371600" cy="307777"/>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Policies</a:t>
            </a:r>
          </a:p>
        </p:txBody>
      </p:sp>
      <p:sp>
        <p:nvSpPr>
          <p:cNvPr id="22" name="Oval 21"/>
          <p:cNvSpPr/>
          <p:nvPr/>
        </p:nvSpPr>
        <p:spPr>
          <a:xfrm>
            <a:off x="7391400" y="2115912"/>
            <a:ext cx="1371600" cy="1056156"/>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p:cNvSpPr txBox="1"/>
          <p:nvPr/>
        </p:nvSpPr>
        <p:spPr>
          <a:xfrm>
            <a:off x="7391400" y="2490101"/>
            <a:ext cx="1371600" cy="307777"/>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Culture</a:t>
            </a:r>
          </a:p>
        </p:txBody>
      </p:sp>
      <p:sp>
        <p:nvSpPr>
          <p:cNvPr id="24" name="Oval 23"/>
          <p:cNvSpPr/>
          <p:nvPr/>
        </p:nvSpPr>
        <p:spPr>
          <a:xfrm>
            <a:off x="152400" y="3288482"/>
            <a:ext cx="1371600" cy="1056156"/>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p:cNvSpPr txBox="1"/>
          <p:nvPr/>
        </p:nvSpPr>
        <p:spPr>
          <a:xfrm>
            <a:off x="152400" y="3519467"/>
            <a:ext cx="1371600" cy="523220"/>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Living Environment</a:t>
            </a:r>
          </a:p>
        </p:txBody>
      </p:sp>
      <p:sp>
        <p:nvSpPr>
          <p:cNvPr id="26" name="Oval 25"/>
          <p:cNvSpPr/>
          <p:nvPr/>
        </p:nvSpPr>
        <p:spPr>
          <a:xfrm>
            <a:off x="1524000" y="4998878"/>
            <a:ext cx="1371600" cy="1056156"/>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p:cNvSpPr txBox="1"/>
          <p:nvPr/>
        </p:nvSpPr>
        <p:spPr>
          <a:xfrm>
            <a:off x="1557528" y="5229863"/>
            <a:ext cx="1371600" cy="523220"/>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Working Environment</a:t>
            </a:r>
          </a:p>
        </p:txBody>
      </p:sp>
      <p:sp>
        <p:nvSpPr>
          <p:cNvPr id="28" name="TextBox 27"/>
          <p:cNvSpPr txBox="1"/>
          <p:nvPr/>
        </p:nvSpPr>
        <p:spPr>
          <a:xfrm>
            <a:off x="152400" y="6515090"/>
            <a:ext cx="4732881"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Office of Disease Prevention and Health Promotion, 2014.</a:t>
            </a:r>
          </a:p>
        </p:txBody>
      </p:sp>
      <p:pic>
        <p:nvPicPr>
          <p:cNvPr id="30"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0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97155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396" y="6491868"/>
            <a:ext cx="1903004"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Talpin</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et al., 2012.</a:t>
            </a:r>
          </a:p>
        </p:txBody>
      </p:sp>
      <p:graphicFrame>
        <p:nvGraphicFramePr>
          <p:cNvPr id="4" name="Diagram 3"/>
          <p:cNvGraphicFramePr/>
          <p:nvPr/>
        </p:nvGraphicFramePr>
        <p:xfrm>
          <a:off x="878296" y="906780"/>
          <a:ext cx="7532768" cy="4808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p:cNvSpPr/>
          <p:nvPr/>
        </p:nvSpPr>
        <p:spPr>
          <a:xfrm>
            <a:off x="3211432" y="5791200"/>
            <a:ext cx="3124200" cy="441320"/>
          </a:xfrm>
          <a:prstGeom prst="ellipse">
            <a:avLst/>
          </a:prstGeom>
          <a:ln>
            <a:solidFill>
              <a:srgbClr val="0096D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3164296" y="5865666"/>
            <a:ext cx="2971800" cy="292388"/>
          </a:xfrm>
          <a:prstGeom prst="rect">
            <a:avLst/>
          </a:prstGeom>
          <a:noFill/>
        </p:spPr>
        <p:txBody>
          <a:bodyPr wrap="square" rtlCol="0">
            <a:spAutoFit/>
          </a:bodyPr>
          <a:lstStyle/>
          <a:p>
            <a:r>
              <a:rPr lang="en-US" sz="1300" dirty="0">
                <a:latin typeface="Verdana" panose="020B0604030504040204" pitchFamily="34" charset="0"/>
                <a:ea typeface="Verdana" panose="020B0604030504040204" pitchFamily="34" charset="0"/>
                <a:cs typeface="Verdana" panose="020B0604030504040204" pitchFamily="34" charset="0"/>
              </a:rPr>
              <a:t>Improved Quality of Cancer Care</a:t>
            </a:r>
          </a:p>
        </p:txBody>
      </p:sp>
      <p:sp>
        <p:nvSpPr>
          <p:cNvPr id="12" name="Rectangle 11"/>
          <p:cNvSpPr/>
          <p:nvPr/>
        </p:nvSpPr>
        <p:spPr>
          <a:xfrm>
            <a:off x="2819400" y="6383120"/>
            <a:ext cx="3886200" cy="322480"/>
          </a:xfrm>
          <a:prstGeom prst="rect">
            <a:avLst/>
          </a:prstGeom>
          <a:ln>
            <a:solidFill>
              <a:srgbClr val="0096D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p:cNvSpPr txBox="1"/>
          <p:nvPr/>
        </p:nvSpPr>
        <p:spPr>
          <a:xfrm>
            <a:off x="2848464" y="6396516"/>
            <a:ext cx="3886200" cy="292388"/>
          </a:xfrm>
          <a:prstGeom prst="rect">
            <a:avLst/>
          </a:prstGeom>
          <a:noFill/>
        </p:spPr>
        <p:txBody>
          <a:bodyPr wrap="square" rtlCol="0">
            <a:spAutoFit/>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Improved Cancer-Related Health Outcomes</a:t>
            </a:r>
          </a:p>
        </p:txBody>
      </p:sp>
      <p:sp>
        <p:nvSpPr>
          <p:cNvPr id="14" name="Left Brace 13"/>
          <p:cNvSpPr/>
          <p:nvPr/>
        </p:nvSpPr>
        <p:spPr>
          <a:xfrm rot="5400000">
            <a:off x="4503312" y="4156682"/>
            <a:ext cx="293768" cy="3124200"/>
          </a:xfrm>
          <a:prstGeom prst="leftBrace">
            <a:avLst/>
          </a:prstGeom>
          <a:ln>
            <a:solidFill>
              <a:srgbClr val="0040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4789568" y="6232520"/>
            <a:ext cx="11032" cy="150600"/>
          </a:xfrm>
          <a:prstGeom prst="straightConnector1">
            <a:avLst/>
          </a:prstGeom>
          <a:ln>
            <a:solidFill>
              <a:srgbClr val="004065"/>
            </a:solidFill>
            <a:tailEnd type="arrow"/>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50158" y="0"/>
            <a:ext cx="772224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Lucida Bright" panose="02040602050505020304" pitchFamily="18" charset="0"/>
              </a:rPr>
              <a:t>Multilevel Influences on Health and Health Care</a:t>
            </a:r>
          </a:p>
        </p:txBody>
      </p:sp>
      <p:pic>
        <p:nvPicPr>
          <p:cNvPr id="17"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6364528"/>
            <a:ext cx="2112818" cy="35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024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9144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0"/>
            <a:ext cx="7722242" cy="1143000"/>
          </a:xfrm>
        </p:spPr>
        <p:txBody>
          <a:bodyPr>
            <a:normAutofit/>
          </a:bodyPr>
          <a:lstStyle/>
          <a:p>
            <a:pPr algn="l"/>
            <a:r>
              <a:rPr lang="en-US" sz="3200" b="1" dirty="0">
                <a:solidFill>
                  <a:schemeClr val="bg1"/>
                </a:solidFill>
                <a:latin typeface="Lucida Bright" panose="02040602050505020304" pitchFamily="18" charset="0"/>
              </a:rPr>
              <a:t>Multilevel Influences on Health and Health Care</a:t>
            </a:r>
          </a:p>
        </p:txBody>
      </p:sp>
      <p:sp>
        <p:nvSpPr>
          <p:cNvPr id="12" name="Content Placeholder 2"/>
          <p:cNvSpPr txBox="1">
            <a:spLocks/>
          </p:cNvSpPr>
          <p:nvPr/>
        </p:nvSpPr>
        <p:spPr>
          <a:xfrm>
            <a:off x="457200" y="1447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A comprehensive multi-level intervention, with a communication component, has the potential to reinforce the desired health outcomes and facilitate sustainable systems-level change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6367" y="3710781"/>
            <a:ext cx="1431040" cy="1163427"/>
          </a:xfrm>
          <a:prstGeom prst="rect">
            <a:avLst/>
          </a:prstGeom>
        </p:spPr>
      </p:pic>
      <p:pic>
        <p:nvPicPr>
          <p:cNvPr id="1026" name="Picture 2" descr="C:\Users\kcbell\AppData\Local\Microsoft\Windows\Temporary Internet Files\Content.IE5\NHI01JCH\radio-wireless-tower[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3733" y="3557719"/>
            <a:ext cx="1257267" cy="1469549"/>
          </a:xfrm>
          <a:prstGeom prst="rect">
            <a:avLst/>
          </a:prstGeom>
          <a:noFill/>
          <a:extLst>
            <a:ext uri="{909E8E84-426E-40DD-AFC4-6F175D3DCCD1}">
              <a14:hiddenFill xmlns:a14="http://schemas.microsoft.com/office/drawing/2010/main">
                <a:solidFill>
                  <a:srgbClr val="FFFFFF"/>
                </a:solidFill>
              </a14:hiddenFill>
            </a:ext>
          </a:extLst>
        </p:spPr>
      </p:pic>
      <p:sp>
        <p:nvSpPr>
          <p:cNvPr id="6" name="Vertical Scroll 5"/>
          <p:cNvSpPr/>
          <p:nvPr/>
        </p:nvSpPr>
        <p:spPr>
          <a:xfrm flipV="1">
            <a:off x="5894832" y="3557717"/>
            <a:ext cx="1572768" cy="1469550"/>
          </a:xfrm>
          <a:prstGeom prst="verticalScroll">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lus 6"/>
          <p:cNvSpPr/>
          <p:nvPr/>
        </p:nvSpPr>
        <p:spPr>
          <a:xfrm>
            <a:off x="4572000" y="3848392"/>
            <a:ext cx="914400" cy="914400"/>
          </a:xfrm>
          <a:prstGeom prst="mathPlus">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6000" y="3880883"/>
            <a:ext cx="1219200" cy="369332"/>
          </a:xfrm>
          <a:prstGeom prst="rect">
            <a:avLst/>
          </a:prstGeom>
          <a:noFill/>
        </p:spPr>
        <p:txBody>
          <a:bodyPr wrap="square" rtlCol="0">
            <a:spAutoFit/>
          </a:bodyPr>
          <a:lstStyle/>
          <a:p>
            <a:pPr algn="ct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Policy</a:t>
            </a:r>
          </a:p>
        </p:txBody>
      </p:sp>
      <p:pic>
        <p:nvPicPr>
          <p:cNvPr id="13" name="Picture 2" descr="C:\Users\rsuarez\Desktop\gw cancer center logo 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950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Community Assessment</a:t>
            </a:r>
          </a:p>
        </p:txBody>
      </p:sp>
      <p:graphicFrame>
        <p:nvGraphicFramePr>
          <p:cNvPr id="4" name="Diagram 3"/>
          <p:cNvGraphicFramePr/>
          <p:nvPr/>
        </p:nvGraphicFramePr>
        <p:xfrm>
          <a:off x="74353" y="2209800"/>
          <a:ext cx="8993447"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07483" y="6466723"/>
            <a:ext cx="432768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Cancer Prevention and Control Research Network, 2014</a:t>
            </a:r>
          </a:p>
        </p:txBody>
      </p:sp>
      <p:pic>
        <p:nvPicPr>
          <p:cNvPr id="8"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606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Literature Review</a:t>
            </a:r>
          </a:p>
        </p:txBody>
      </p:sp>
      <p:graphicFrame>
        <p:nvGraphicFramePr>
          <p:cNvPr id="4" name="Diagram 3"/>
          <p:cNvGraphicFramePr/>
          <p:nvPr/>
        </p:nvGraphicFramePr>
        <p:xfrm>
          <a:off x="43872" y="876300"/>
          <a:ext cx="9100127" cy="571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ontent Placeholder 2"/>
          <p:cNvSpPr>
            <a:spLocks noGrp="1"/>
          </p:cNvSpPr>
          <p:nvPr>
            <p:ph idx="1"/>
          </p:nvPr>
        </p:nvSpPr>
        <p:spPr>
          <a:xfrm>
            <a:off x="1828800" y="1616081"/>
            <a:ext cx="6858000" cy="4479919"/>
          </a:xfrm>
        </p:spPr>
        <p:txBody>
          <a:bodyPr>
            <a:noAutofit/>
          </a:body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A systematic, explicit and reproducible method for identifying, evaluating and synthesizing the existing body of completed and recorded work produced by researchers, scholars and practitioners”</a:t>
            </a:r>
          </a:p>
        </p:txBody>
      </p:sp>
      <p:pic>
        <p:nvPicPr>
          <p:cNvPr id="18" name="Picture 2" descr="\\SMHS-DFS.ead.gwu.edu\SMHS\GROUPS\gwci\IStock Images\Comm Slide Images\QuotationMar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1" y="1616080"/>
            <a:ext cx="1387010" cy="10990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12037" y="6501913"/>
            <a:ext cx="97488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Fink, 2005</a:t>
            </a:r>
          </a:p>
        </p:txBody>
      </p:sp>
      <p:graphicFrame>
        <p:nvGraphicFramePr>
          <p:cNvPr id="11" name="Diagram 10"/>
          <p:cNvGraphicFramePr/>
          <p:nvPr/>
        </p:nvGraphicFramePr>
        <p:xfrm>
          <a:off x="326735" y="3424834"/>
          <a:ext cx="8534399" cy="26711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3" name="Picture 2" descr="C:\Users\rsuarez\Desktop\gw cancer center logo colo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412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Asset Mapping</a:t>
            </a:r>
          </a:p>
        </p:txBody>
      </p:sp>
      <p:graphicFrame>
        <p:nvGraphicFramePr>
          <p:cNvPr id="4" name="Diagram 3"/>
          <p:cNvGraphicFramePr/>
          <p:nvPr/>
        </p:nvGraphicFramePr>
        <p:xfrm>
          <a:off x="43872" y="876300"/>
          <a:ext cx="9100127" cy="571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ontent Placeholder 2"/>
          <p:cNvSpPr>
            <a:spLocks noGrp="1"/>
          </p:cNvSpPr>
          <p:nvPr>
            <p:ph idx="1"/>
          </p:nvPr>
        </p:nvSpPr>
        <p:spPr>
          <a:xfrm>
            <a:off x="1828800" y="1616082"/>
            <a:ext cx="6858000" cy="1099048"/>
          </a:xfrm>
        </p:spPr>
        <p:txBody>
          <a:bodyPr>
            <a:noAutofit/>
          </a:body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An assessment of a community or neighborhood’s capacities and assets.”</a:t>
            </a:r>
          </a:p>
        </p:txBody>
      </p:sp>
      <p:pic>
        <p:nvPicPr>
          <p:cNvPr id="18" name="Picture 2" descr="\\SMHS-DFS.ead.gwu.edu\SMHS\GROUPS\gwci\IStock Images\Comm Slide Images\QuotationMar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790" y="1441870"/>
            <a:ext cx="1387010" cy="10990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6594" y="6477000"/>
            <a:ext cx="2484205"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Kretzman</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&amp; McKnight, 1993.</a:t>
            </a:r>
          </a:p>
        </p:txBody>
      </p:sp>
      <p:graphicFrame>
        <p:nvGraphicFramePr>
          <p:cNvPr id="3" name="Diagram 2"/>
          <p:cNvGraphicFramePr/>
          <p:nvPr/>
        </p:nvGraphicFramePr>
        <p:xfrm>
          <a:off x="320843" y="2709201"/>
          <a:ext cx="8534399" cy="34629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2" name="Picture 2" descr="C:\Users\rsuarez\Desktop\gw cancer center logo colo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2674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Asset Mapping</a:t>
            </a:r>
          </a:p>
        </p:txBody>
      </p:sp>
      <p:sp>
        <p:nvSpPr>
          <p:cNvPr id="19" name="TextBox 18"/>
          <p:cNvSpPr txBox="1"/>
          <p:nvPr/>
        </p:nvSpPr>
        <p:spPr>
          <a:xfrm>
            <a:off x="50158" y="6448240"/>
            <a:ext cx="4327688" cy="253916"/>
          </a:xfrm>
          <a:prstGeom prst="rect">
            <a:avLst/>
          </a:prstGeom>
          <a:noFill/>
        </p:spPr>
        <p:txBody>
          <a:bodyPr wrap="square" rtlCol="0">
            <a:spAutoFit/>
          </a:bodyPr>
          <a:lstStyle/>
          <a:p>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Merten</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Barr, Monroe-</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Ossi</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King,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Griner</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&amp;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Vosoughi</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2014.</a:t>
            </a:r>
          </a:p>
        </p:txBody>
      </p:sp>
      <p:pic>
        <p:nvPicPr>
          <p:cNvPr id="11" name="Picture 10"/>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12636" y="990600"/>
            <a:ext cx="7721763" cy="5241920"/>
          </a:xfrm>
          <a:prstGeom prst="rect">
            <a:avLst/>
          </a:prstGeom>
          <a:ln>
            <a:noFill/>
          </a:ln>
          <a:effectLst/>
        </p:spPr>
      </p:pic>
      <p:pic>
        <p:nvPicPr>
          <p:cNvPr id="8" name="Picture 2" descr="C:\Users\rsuarez\Desktop\gw cancer center logo 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717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Lucida Bright" panose="02040602050505020304" pitchFamily="18" charset="0"/>
              </a:rPr>
              <a:t>Health Communication</a:t>
            </a:r>
          </a:p>
        </p:txBody>
      </p:sp>
      <p:sp>
        <p:nvSpPr>
          <p:cNvPr id="7" name="TextBox 6"/>
          <p:cNvSpPr txBox="1"/>
          <p:nvPr/>
        </p:nvSpPr>
        <p:spPr>
          <a:xfrm>
            <a:off x="381000" y="6284262"/>
            <a:ext cx="28956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National Cancer Institute (NCI), 2004.</a:t>
            </a:r>
          </a:p>
        </p:txBody>
      </p:sp>
      <p:pic>
        <p:nvPicPr>
          <p:cNvPr id="1026" name="Picture 2" descr="\\SMHS-DFS.ead.gwu.edu\SMHS\GROUPS\gwci\IStock Images\Comm Slide Images\Quotation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990601"/>
            <a:ext cx="609600" cy="483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90600" y="1117937"/>
            <a:ext cx="7239000" cy="1015663"/>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The study and use of communication strategies to inform and influence individual and community decisions that enhance health.”</a:t>
            </a:r>
          </a:p>
        </p:txBody>
      </p:sp>
      <p:sp>
        <p:nvSpPr>
          <p:cNvPr id="18" name="TextBox 17"/>
          <p:cNvSpPr txBox="1"/>
          <p:nvPr/>
        </p:nvSpPr>
        <p:spPr>
          <a:xfrm>
            <a:off x="304800" y="2133600"/>
            <a:ext cx="83058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Inform and influence</a:t>
            </a:r>
          </a:p>
        </p:txBody>
      </p:sp>
      <p:sp>
        <p:nvSpPr>
          <p:cNvPr id="19" name="TextBox 18"/>
          <p:cNvSpPr txBox="1"/>
          <p:nvPr/>
        </p:nvSpPr>
        <p:spPr>
          <a:xfrm>
            <a:off x="304800" y="2533710"/>
            <a:ext cx="83058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Audience may be:</a:t>
            </a:r>
          </a:p>
        </p:txBody>
      </p:sp>
      <p:sp>
        <p:nvSpPr>
          <p:cNvPr id="20" name="TextBox 19"/>
          <p:cNvSpPr txBox="1"/>
          <p:nvPr/>
        </p:nvSpPr>
        <p:spPr>
          <a:xfrm>
            <a:off x="838200" y="2971800"/>
            <a:ext cx="83058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Individuals</a:t>
            </a:r>
          </a:p>
        </p:txBody>
      </p:sp>
      <p:sp>
        <p:nvSpPr>
          <p:cNvPr id="21" name="TextBox 20"/>
          <p:cNvSpPr txBox="1"/>
          <p:nvPr/>
        </p:nvSpPr>
        <p:spPr>
          <a:xfrm>
            <a:off x="838200" y="3372217"/>
            <a:ext cx="83058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Groups</a:t>
            </a:r>
          </a:p>
        </p:txBody>
      </p:sp>
      <p:sp>
        <p:nvSpPr>
          <p:cNvPr id="22" name="TextBox 21"/>
          <p:cNvSpPr txBox="1"/>
          <p:nvPr/>
        </p:nvSpPr>
        <p:spPr>
          <a:xfrm>
            <a:off x="838200" y="3772327"/>
            <a:ext cx="83058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Organizations</a:t>
            </a:r>
          </a:p>
        </p:txBody>
      </p:sp>
      <p:sp>
        <p:nvSpPr>
          <p:cNvPr id="23" name="TextBox 22"/>
          <p:cNvSpPr txBox="1"/>
          <p:nvPr/>
        </p:nvSpPr>
        <p:spPr>
          <a:xfrm>
            <a:off x="838200" y="4191000"/>
            <a:ext cx="83058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Communities</a:t>
            </a:r>
          </a:p>
        </p:txBody>
      </p:sp>
      <p:sp>
        <p:nvSpPr>
          <p:cNvPr id="24" name="TextBox 23"/>
          <p:cNvSpPr txBox="1"/>
          <p:nvPr/>
        </p:nvSpPr>
        <p:spPr>
          <a:xfrm>
            <a:off x="864862" y="4536989"/>
            <a:ext cx="83058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Societies</a:t>
            </a:r>
          </a:p>
        </p:txBody>
      </p:sp>
      <p:sp>
        <p:nvSpPr>
          <p:cNvPr id="25" name="TextBox 24"/>
          <p:cNvSpPr txBox="1"/>
          <p:nvPr/>
        </p:nvSpPr>
        <p:spPr>
          <a:xfrm>
            <a:off x="304800" y="4937099"/>
            <a:ext cx="8305800" cy="400110"/>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One of many tools to trigger change</a:t>
            </a:r>
          </a:p>
        </p:txBody>
      </p:sp>
      <p:sp>
        <p:nvSpPr>
          <p:cNvPr id="26" name="TextBox 25"/>
          <p:cNvSpPr txBox="1"/>
          <p:nvPr/>
        </p:nvSpPr>
        <p:spPr>
          <a:xfrm>
            <a:off x="304801" y="5289554"/>
            <a:ext cx="8305800" cy="707886"/>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Helps us understand the best ways to use theories and insights to inform or influence</a:t>
            </a:r>
          </a:p>
        </p:txBody>
      </p:sp>
      <p:pic>
        <p:nvPicPr>
          <p:cNvPr id="27" name="Picture 2" descr="C:\Users\rsuarez\Desktop\gw cancer center logo 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981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Check Point</a:t>
            </a:r>
          </a:p>
        </p:txBody>
      </p:sp>
      <p:sp>
        <p:nvSpPr>
          <p:cNvPr id="3" name="Content Placeholder 2"/>
          <p:cNvSpPr>
            <a:spLocks noGrp="1"/>
          </p:cNvSpPr>
          <p:nvPr>
            <p:ph idx="1"/>
          </p:nvPr>
        </p:nvSpPr>
        <p:spPr>
          <a:xfrm>
            <a:off x="381000" y="1371600"/>
            <a:ext cx="8229600" cy="4525963"/>
          </a:xfrm>
        </p:spPr>
        <p:txBody>
          <a:bodyPr>
            <a:normAutofit/>
          </a:bodyPr>
          <a:lstStyle/>
          <a:p>
            <a:pPr marL="0" indent="0">
              <a:buNone/>
            </a:pPr>
            <a:r>
              <a:rPr lang="en-US" sz="2800" b="1" i="1" dirty="0">
                <a:solidFill>
                  <a:srgbClr val="004065"/>
                </a:solidFill>
                <a:latin typeface="Verdana" panose="020B0604030504040204" pitchFamily="34" charset="0"/>
                <a:ea typeface="Verdana" panose="020B0604030504040204" pitchFamily="34" charset="0"/>
                <a:cs typeface="Verdana" panose="020B0604030504040204" pitchFamily="34" charset="0"/>
              </a:rPr>
              <a:t>True or False?</a:t>
            </a:r>
          </a:p>
          <a:p>
            <a:pPr marL="0" indent="0">
              <a:buNone/>
            </a:pPr>
            <a:endParaRPr lang="en-US" sz="2800" b="1" i="1"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800" b="1" i="1" dirty="0">
                <a:solidFill>
                  <a:srgbClr val="004065"/>
                </a:solidFill>
                <a:latin typeface="Verdana" panose="020B0604030504040204" pitchFamily="34" charset="0"/>
                <a:ea typeface="Verdana" panose="020B0604030504040204" pitchFamily="34" charset="0"/>
                <a:cs typeface="Verdana" panose="020B0604030504040204" pitchFamily="34" charset="0"/>
              </a:rPr>
              <a:t>Asset-based strategies do not help to produce long-term sustainable outcomes.</a:t>
            </a:r>
          </a:p>
          <a:p>
            <a:pPr mar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514350" indent="-514350">
              <a:buAutoNum type="alphaUcPeriod"/>
            </a:pP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True – Incorrect.</a:t>
            </a:r>
          </a:p>
          <a:p>
            <a:pPr marL="514350" indent="-514350">
              <a:buAutoNum type="alphaUcPeriod"/>
            </a:pPr>
            <a:r>
              <a:rPr lang="en-US" sz="2000" b="1" dirty="0">
                <a:solidFill>
                  <a:srgbClr val="004065"/>
                </a:solidFill>
                <a:latin typeface="Verdana" panose="020B0604030504040204" pitchFamily="34" charset="0"/>
                <a:ea typeface="Verdana" panose="020B0604030504040204" pitchFamily="34" charset="0"/>
                <a:cs typeface="Verdana" panose="020B0604030504040204" pitchFamily="34" charset="0"/>
              </a:rPr>
              <a:t>False</a:t>
            </a:r>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 – Asset mapping is an important part of the assessment process and can help produce long-term sustainable outcomes.</a:t>
            </a:r>
          </a:p>
        </p:txBody>
      </p:sp>
      <p:pic>
        <p:nvPicPr>
          <p:cNvPr id="8"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213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Autofit/>
          </a:bodyPr>
          <a:lstStyle/>
          <a:p>
            <a:pPr algn="l"/>
            <a:r>
              <a:rPr lang="en-US" sz="3600" b="1" dirty="0">
                <a:solidFill>
                  <a:schemeClr val="bg1"/>
                </a:solidFill>
                <a:latin typeface="Lucida Bright" panose="02040602050505020304" pitchFamily="18" charset="0"/>
              </a:rPr>
              <a:t>Assessing the Health Problem</a:t>
            </a:r>
          </a:p>
        </p:txBody>
      </p:sp>
      <p:graphicFrame>
        <p:nvGraphicFramePr>
          <p:cNvPr id="4" name="Diagram 3"/>
          <p:cNvGraphicFramePr/>
          <p:nvPr/>
        </p:nvGraphicFramePr>
        <p:xfrm>
          <a:off x="43872" y="876300"/>
          <a:ext cx="9100127" cy="571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5"/>
          <p:cNvGraphicFramePr>
            <a:graphicFrameLocks noGrp="1"/>
          </p:cNvGraphicFramePr>
          <p:nvPr/>
        </p:nvGraphicFramePr>
        <p:xfrm>
          <a:off x="457200" y="1975326"/>
          <a:ext cx="8229599" cy="3804285"/>
        </p:xfrm>
        <a:graphic>
          <a:graphicData uri="http://schemas.openxmlformats.org/drawingml/2006/table">
            <a:tbl>
              <a:tblPr firstRow="1" firstCol="1" lastRow="1" lastCol="1" bandRow="1" bandCol="1">
                <a:tableStyleId>{2D5ABB26-0587-4C30-8999-92F81FD0307C}</a:tableStyleId>
              </a:tblPr>
              <a:tblGrid>
                <a:gridCol w="2615367">
                  <a:extLst>
                    <a:ext uri="{9D8B030D-6E8A-4147-A177-3AD203B41FA5}">
                      <a16:colId xmlns:a16="http://schemas.microsoft.com/office/drawing/2014/main" val="20000"/>
                    </a:ext>
                  </a:extLst>
                </a:gridCol>
                <a:gridCol w="1092891">
                  <a:extLst>
                    <a:ext uri="{9D8B030D-6E8A-4147-A177-3AD203B41FA5}">
                      <a16:colId xmlns:a16="http://schemas.microsoft.com/office/drawing/2014/main" val="20001"/>
                    </a:ext>
                  </a:extLst>
                </a:gridCol>
                <a:gridCol w="1433596">
                  <a:extLst>
                    <a:ext uri="{9D8B030D-6E8A-4147-A177-3AD203B41FA5}">
                      <a16:colId xmlns:a16="http://schemas.microsoft.com/office/drawing/2014/main" val="20002"/>
                    </a:ext>
                  </a:extLst>
                </a:gridCol>
                <a:gridCol w="1739737">
                  <a:extLst>
                    <a:ext uri="{9D8B030D-6E8A-4147-A177-3AD203B41FA5}">
                      <a16:colId xmlns:a16="http://schemas.microsoft.com/office/drawing/2014/main" val="20003"/>
                    </a:ext>
                  </a:extLst>
                </a:gridCol>
                <a:gridCol w="1348008">
                  <a:extLst>
                    <a:ext uri="{9D8B030D-6E8A-4147-A177-3AD203B41FA5}">
                      <a16:colId xmlns:a16="http://schemas.microsoft.com/office/drawing/2014/main" val="20004"/>
                    </a:ext>
                  </a:extLst>
                </a:gridCol>
              </a:tblGrid>
              <a:tr h="802005">
                <a:tc>
                  <a:txBody>
                    <a:bodyPr/>
                    <a:lstStyle/>
                    <a:p>
                      <a:pPr marL="64770" marR="0" algn="ctr">
                        <a:lnSpc>
                          <a:spcPts val="1210"/>
                        </a:lnSpc>
                        <a:spcBef>
                          <a:spcPts val="0"/>
                        </a:spcBef>
                        <a:spcAft>
                          <a:spcPts val="0"/>
                        </a:spcAft>
                      </a:pPr>
                      <a:r>
                        <a:rPr lang="en-US" sz="1100" spc="-5"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Summary</a:t>
                      </a:r>
                      <a:r>
                        <a:rPr lang="en-US" sz="1100" spc="-9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Indicators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62865" marR="168910" algn="ctr">
                        <a:spcBef>
                          <a:spcPts val="0"/>
                        </a:spcBef>
                        <a:spcAft>
                          <a:spcPts val="0"/>
                        </a:spcAft>
                      </a:pPr>
                      <a:r>
                        <a:rPr lang="en-US" sz="1100" spc="-5" dirty="0">
                          <a:solidFill>
                            <a:schemeClr val="bg1"/>
                          </a:solidFill>
                          <a:effectLst/>
                          <a:latin typeface="Verdana" panose="020B0604030504040204" pitchFamily="34" charset="0"/>
                          <a:ea typeface="Verdana" panose="020B0604030504040204" pitchFamily="34" charset="0"/>
                          <a:cs typeface="Verdana" panose="020B0604030504040204" pitchFamily="34" charset="0"/>
                        </a:rPr>
                        <a:t>Healthy</a:t>
                      </a:r>
                      <a:r>
                        <a:rPr lang="en-US" sz="1100" spc="13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US" sz="1100" spc="-5"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People</a:t>
                      </a:r>
                      <a:r>
                        <a:rPr lang="en-US" sz="1100" spc="-5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2020</a:t>
                      </a:r>
                      <a:r>
                        <a:rPr lang="en-US" sz="1100" spc="115"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US" sz="1100" spc="-5"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Target</a:t>
                      </a:r>
                      <a:endPar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0" marR="0" algn="ctr">
                        <a:lnSpc>
                          <a:spcPts val="1210"/>
                        </a:lnSpc>
                        <a:spcBef>
                          <a:spcPts val="0"/>
                        </a:spcBef>
                        <a:spcAft>
                          <a:spcPts val="0"/>
                        </a:spcAft>
                      </a:pPr>
                      <a:r>
                        <a:rPr lang="en-US" sz="1100" spc="-5" dirty="0">
                          <a:solidFill>
                            <a:schemeClr val="bg1"/>
                          </a:solidFill>
                          <a:effectLst/>
                          <a:latin typeface="Verdana" panose="020B0604030504040204" pitchFamily="34" charset="0"/>
                          <a:ea typeface="Verdana" panose="020B0604030504040204" pitchFamily="34" charset="0"/>
                          <a:cs typeface="Verdana" panose="020B0604030504040204" pitchFamily="34" charset="0"/>
                        </a:rPr>
                        <a:t>US</a:t>
                      </a:r>
                      <a:endPar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0" marR="635" algn="ctr">
                        <a:lnSpc>
                          <a:spcPts val="1210"/>
                        </a:lnSpc>
                        <a:spcBef>
                          <a:spcPts val="0"/>
                        </a:spcBef>
                        <a:spcAft>
                          <a:spcPts val="0"/>
                        </a:spcAft>
                      </a:pPr>
                      <a:r>
                        <a:rPr lang="en-US" sz="1100" spc="-5"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State</a:t>
                      </a:r>
                      <a:endPar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241300" marR="0">
                        <a:lnSpc>
                          <a:spcPts val="1210"/>
                        </a:lnSpc>
                        <a:spcBef>
                          <a:spcPts val="0"/>
                        </a:spcBef>
                        <a:spcAft>
                          <a:spcPts val="0"/>
                        </a:spcAft>
                      </a:pPr>
                      <a:r>
                        <a:rPr lang="en-US" sz="1100" spc="-5"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Source</a:t>
                      </a:r>
                      <a:endPar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extLst>
                  <a:ext uri="{0D108BD9-81ED-4DB2-BD59-A6C34878D82A}">
                    <a16:rowId xmlns:a16="http://schemas.microsoft.com/office/drawing/2014/main" val="10000"/>
                  </a:ext>
                </a:extLst>
              </a:tr>
              <a:tr h="693420">
                <a:tc>
                  <a:txBody>
                    <a:bodyPr/>
                    <a:lstStyle/>
                    <a:p>
                      <a:pPr marL="64770" marR="140335" indent="0" algn="l" defTabSz="914400" rtl="0" eaLnBrk="1" fontAlgn="auto" latinLnBrk="0" hangingPunct="1">
                        <a:lnSpc>
                          <a:spcPct val="100000"/>
                        </a:lnSpc>
                        <a:spcBef>
                          <a:spcPts val="15"/>
                        </a:spcBef>
                        <a:spcAft>
                          <a:spcPts val="0"/>
                        </a:spcAft>
                        <a:buClrTx/>
                        <a:buSzTx/>
                        <a:buFontTx/>
                        <a:buNone/>
                        <a:tabLst/>
                        <a:defRPr/>
                      </a:pPr>
                      <a:r>
                        <a:rPr lang="en-US" sz="11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Female</a:t>
                      </a:r>
                      <a:r>
                        <a:rPr lang="en-US" sz="1100" spc="-5" baseline="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breast cancer death rate</a:t>
                      </a:r>
                      <a:endPar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5"/>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62865" marR="0">
                        <a:lnSpc>
                          <a:spcPts val="1210"/>
                        </a:lnSpc>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20.7%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5"/>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64770" marR="0">
                        <a:lnSpc>
                          <a:spcPts val="1210"/>
                        </a:lnSpc>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20.8%</a:t>
                      </a:r>
                      <a:r>
                        <a:rPr lang="en-US" sz="1100" spc="-6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(2013)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5"/>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p>
                      <a:pPr marL="64770" marR="0">
                        <a:lnSpc>
                          <a:spcPts val="1210"/>
                        </a:lnSpc>
                        <a:spcBef>
                          <a:spcPts val="0"/>
                        </a:spcBef>
                        <a:spcAft>
                          <a:spcPts val="0"/>
                        </a:spcAft>
                      </a:pPr>
                      <a:r>
                        <a:rPr lang="en-US" sz="1100"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19.6%</a:t>
                      </a:r>
                      <a:r>
                        <a:rPr lang="en-US" sz="1100" spc="-65"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lang="en-US" sz="1100"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(2013)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770" marR="226060" algn="l">
                        <a:lnSpc>
                          <a:spcPct val="99000"/>
                        </a:lnSpc>
                        <a:spcBef>
                          <a:spcPts val="0"/>
                        </a:spcBef>
                        <a:spcAft>
                          <a:spcPts val="0"/>
                        </a:spcAft>
                      </a:pPr>
                      <a:r>
                        <a:rPr lang="en-US" sz="11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US:</a:t>
                      </a:r>
                      <a:r>
                        <a:rPr lang="en-US" sz="1100" spc="5" dirty="0">
                          <a:effectLst/>
                          <a:latin typeface="Verdana" panose="020B0604030504040204" pitchFamily="34" charset="0"/>
                          <a:ea typeface="Verdana" panose="020B0604030504040204" pitchFamily="34" charset="0"/>
                          <a:cs typeface="Verdana" panose="020B0604030504040204" pitchFamily="34" charset="0"/>
                        </a:rPr>
                        <a:t> </a:t>
                      </a:r>
                      <a:r>
                        <a:rPr lang="en-US" sz="1100" u="sng" spc="-5" dirty="0">
                          <a:effectLst/>
                          <a:latin typeface="Verdana" panose="020B0604030504040204" pitchFamily="34" charset="0"/>
                          <a:ea typeface="Verdana" panose="020B0604030504040204" pitchFamily="34" charset="0"/>
                          <a:cs typeface="Verdana" panose="020B0604030504040204" pitchFamily="34" charset="0"/>
                        </a:rPr>
                        <a:t>NVSS-M</a:t>
                      </a:r>
                      <a:r>
                        <a:rPr lang="en-US" sz="1100" spc="125" dirty="0">
                          <a:effectLst/>
                          <a:latin typeface="Verdana" panose="020B0604030504040204" pitchFamily="34" charset="0"/>
                          <a:ea typeface="Verdana" panose="020B0604030504040204" pitchFamily="34" charset="0"/>
                          <a:cs typeface="Verdana" panose="020B0604030504040204" pitchFamily="34" charset="0"/>
                          <a:hlinkClick r:id="rId8"/>
                        </a:rPr>
                        <a:t> </a:t>
                      </a:r>
                      <a:endParaRPr lang="en-US" sz="1100" spc="125" dirty="0">
                        <a:effectLst/>
                        <a:latin typeface="Verdana" panose="020B0604030504040204" pitchFamily="34" charset="0"/>
                        <a:ea typeface="Verdana" panose="020B0604030504040204" pitchFamily="34" charset="0"/>
                        <a:cs typeface="Verdana" panose="020B0604030504040204" pitchFamily="34" charset="0"/>
                      </a:endParaRPr>
                    </a:p>
                    <a:p>
                      <a:pPr marL="64770" marR="226060" algn="l">
                        <a:lnSpc>
                          <a:spcPct val="99000"/>
                        </a:lnSpc>
                        <a:spcBef>
                          <a:spcPts val="0"/>
                        </a:spcBef>
                        <a:spcAft>
                          <a:spcPts val="0"/>
                        </a:spcAft>
                      </a:pPr>
                      <a:r>
                        <a:rPr lang="en-US" sz="11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FL:</a:t>
                      </a:r>
                      <a:r>
                        <a:rPr lang="en-US" sz="1100" spc="5" dirty="0">
                          <a:effectLst/>
                          <a:latin typeface="Verdana" panose="020B0604030504040204" pitchFamily="34" charset="0"/>
                          <a:ea typeface="Verdana" panose="020B0604030504040204" pitchFamily="34" charset="0"/>
                          <a:cs typeface="Verdana" panose="020B0604030504040204" pitchFamily="34" charset="0"/>
                        </a:rPr>
                        <a:t> </a:t>
                      </a:r>
                      <a:r>
                        <a:rPr lang="en-US" sz="1100" u="sng" spc="-5" dirty="0">
                          <a:effectLst/>
                          <a:latin typeface="Verdana" panose="020B0604030504040204" pitchFamily="34" charset="0"/>
                          <a:ea typeface="Verdana" panose="020B0604030504040204" pitchFamily="34" charset="0"/>
                          <a:cs typeface="Verdana" panose="020B0604030504040204" pitchFamily="34" charset="0"/>
                        </a:rPr>
                        <a:t>NVSS-M</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3420">
                <a:tc>
                  <a:txBody>
                    <a:bodyPr/>
                    <a:lstStyle/>
                    <a:p>
                      <a:pPr marL="64770" marR="140335" indent="0" algn="l" defTabSz="914400" rtl="0" eaLnBrk="1" fontAlgn="auto" latinLnBrk="0" hangingPunct="1">
                        <a:lnSpc>
                          <a:spcPct val="100000"/>
                        </a:lnSpc>
                        <a:spcBef>
                          <a:spcPts val="15"/>
                        </a:spcBef>
                        <a:spcAft>
                          <a:spcPts val="0"/>
                        </a:spcAft>
                        <a:buClrTx/>
                        <a:buSzTx/>
                        <a:buFontTx/>
                        <a:buNone/>
                        <a:tabLst/>
                        <a:defRPr/>
                      </a:pPr>
                      <a:r>
                        <a:rPr lang="en-US" sz="1100" kern="12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Prostate cancer death rate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0" marR="0">
                        <a:spcBef>
                          <a:spcPts val="4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21.8%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4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64770" marR="0">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19.2%</a:t>
                      </a:r>
                      <a:r>
                        <a:rPr lang="en-US" sz="1100" spc="-6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(2013)</a:t>
                      </a:r>
                    </a:p>
                    <a:p>
                      <a:pPr marL="64770" marR="0">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64770" marR="0">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4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p>
                      <a:pPr marL="64770" marR="0">
                        <a:spcBef>
                          <a:spcPts val="0"/>
                        </a:spcBef>
                        <a:spcAft>
                          <a:spcPts val="0"/>
                        </a:spcAft>
                      </a:pPr>
                      <a:r>
                        <a:rPr lang="en-US" sz="1100" kern="1200"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17.3% (2013)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770" marR="226060" algn="l">
                        <a:lnSpc>
                          <a:spcPct val="99000"/>
                        </a:lnSpc>
                        <a:spcBef>
                          <a:spcPts val="0"/>
                        </a:spcBef>
                        <a:spcAft>
                          <a:spcPts val="0"/>
                        </a:spcAft>
                      </a:pPr>
                      <a:r>
                        <a:rPr lang="en-US" sz="11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US:</a:t>
                      </a:r>
                      <a:r>
                        <a:rPr lang="en-US" sz="1100" spc="5" dirty="0">
                          <a:effectLst/>
                          <a:latin typeface="Verdana" panose="020B0604030504040204" pitchFamily="34" charset="0"/>
                          <a:ea typeface="Verdana" panose="020B0604030504040204" pitchFamily="34" charset="0"/>
                          <a:cs typeface="Verdana" panose="020B0604030504040204" pitchFamily="34" charset="0"/>
                        </a:rPr>
                        <a:t> </a:t>
                      </a:r>
                      <a:r>
                        <a:rPr lang="en-US" sz="1100" u="sng" spc="-5" dirty="0">
                          <a:effectLst/>
                          <a:latin typeface="Verdana" panose="020B0604030504040204" pitchFamily="34" charset="0"/>
                          <a:ea typeface="Verdana" panose="020B0604030504040204" pitchFamily="34" charset="0"/>
                          <a:cs typeface="Verdana" panose="020B0604030504040204" pitchFamily="34" charset="0"/>
                        </a:rPr>
                        <a:t>NVSS-M</a:t>
                      </a:r>
                      <a:r>
                        <a:rPr lang="en-US" sz="1100" spc="125" dirty="0">
                          <a:effectLst/>
                          <a:latin typeface="Verdana" panose="020B0604030504040204" pitchFamily="34" charset="0"/>
                          <a:ea typeface="Verdana" panose="020B0604030504040204" pitchFamily="34" charset="0"/>
                          <a:cs typeface="Verdana" panose="020B0604030504040204" pitchFamily="34" charset="0"/>
                          <a:hlinkClick r:id="rId8"/>
                        </a:rPr>
                        <a:t> </a:t>
                      </a:r>
                      <a:endParaRPr lang="en-US" sz="1100" spc="125" dirty="0">
                        <a:effectLst/>
                        <a:latin typeface="Verdana" panose="020B0604030504040204" pitchFamily="34" charset="0"/>
                        <a:ea typeface="Verdana" panose="020B0604030504040204" pitchFamily="34" charset="0"/>
                        <a:cs typeface="Verdana" panose="020B0604030504040204" pitchFamily="34" charset="0"/>
                      </a:endParaRPr>
                    </a:p>
                    <a:p>
                      <a:pPr marL="64770" marR="226060" algn="l">
                        <a:lnSpc>
                          <a:spcPct val="99000"/>
                        </a:lnSpc>
                        <a:spcBef>
                          <a:spcPts val="0"/>
                        </a:spcBef>
                        <a:spcAft>
                          <a:spcPts val="0"/>
                        </a:spcAft>
                      </a:pPr>
                      <a:r>
                        <a:rPr lang="en-US" sz="11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FL:</a:t>
                      </a:r>
                      <a:r>
                        <a:rPr lang="en-US" sz="1100" spc="5" dirty="0">
                          <a:effectLst/>
                          <a:latin typeface="Verdana" panose="020B0604030504040204" pitchFamily="34" charset="0"/>
                          <a:ea typeface="Verdana" panose="020B0604030504040204" pitchFamily="34" charset="0"/>
                          <a:cs typeface="Verdana" panose="020B0604030504040204" pitchFamily="34" charset="0"/>
                        </a:rPr>
                        <a:t> </a:t>
                      </a:r>
                      <a:r>
                        <a:rPr lang="en-US" sz="1100" u="sng" spc="-5" dirty="0">
                          <a:effectLst/>
                          <a:latin typeface="Verdana" panose="020B0604030504040204" pitchFamily="34" charset="0"/>
                          <a:ea typeface="Verdana" panose="020B0604030504040204" pitchFamily="34" charset="0"/>
                          <a:cs typeface="Verdana" panose="020B0604030504040204" pitchFamily="34" charset="0"/>
                        </a:rPr>
                        <a:t>NVSS-M</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93420">
                <a:tc>
                  <a:txBody>
                    <a:bodyPr/>
                    <a:lstStyle/>
                    <a:p>
                      <a:pPr marL="64770" marR="140335">
                        <a:spcBef>
                          <a:spcPts val="15"/>
                        </a:spcBef>
                        <a:spcAft>
                          <a:spcPts val="0"/>
                        </a:spcAft>
                      </a:pPr>
                      <a:r>
                        <a:rPr lang="en-US" sz="1100" kern="12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Adults meeting aerobic physical activity and muscle-strengthening federal guidelines (age adjusted, ≥18 years)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62865" marR="0">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20.1%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1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64770" marR="0">
                        <a:spcBef>
                          <a:spcPts val="0"/>
                        </a:spcBef>
                        <a:spcAft>
                          <a:spcPts val="0"/>
                        </a:spcAft>
                      </a:pPr>
                      <a:r>
                        <a:rPr lang="en-US" sz="1100" spc="-5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20.8% </a:t>
                      </a: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(2013)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1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p>
                      <a:pPr marL="64770" marR="0">
                        <a:spcBef>
                          <a:spcPts val="0"/>
                        </a:spcBef>
                        <a:spcAft>
                          <a:spcPts val="0"/>
                        </a:spcAft>
                      </a:pPr>
                      <a:r>
                        <a:rPr lang="en-US" sz="1100"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19.9% (2013)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770" marR="226060" algn="l">
                        <a:lnSpc>
                          <a:spcPct val="99000"/>
                        </a:lnSpc>
                        <a:spcBef>
                          <a:spcPts val="0"/>
                        </a:spcBef>
                        <a:spcAft>
                          <a:spcPts val="0"/>
                        </a:spcAft>
                      </a:pPr>
                      <a:r>
                        <a:rPr lang="en-US" sz="11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US:</a:t>
                      </a:r>
                      <a:r>
                        <a:rPr lang="en-US" sz="1100" spc="5" dirty="0">
                          <a:effectLst/>
                          <a:latin typeface="Verdana" panose="020B0604030504040204" pitchFamily="34" charset="0"/>
                          <a:ea typeface="Verdana" panose="020B0604030504040204" pitchFamily="34" charset="0"/>
                          <a:cs typeface="Verdana" panose="020B0604030504040204" pitchFamily="34" charset="0"/>
                        </a:rPr>
                        <a:t> </a:t>
                      </a:r>
                      <a:r>
                        <a:rPr lang="en-US" sz="1100" u="sng" spc="-5" dirty="0">
                          <a:effectLst/>
                          <a:latin typeface="Verdana" panose="020B0604030504040204" pitchFamily="34" charset="0"/>
                          <a:ea typeface="Verdana" panose="020B0604030504040204" pitchFamily="34" charset="0"/>
                          <a:cs typeface="Verdana" panose="020B0604030504040204" pitchFamily="34" charset="0"/>
                        </a:rPr>
                        <a:t>NHIS</a:t>
                      </a:r>
                      <a:endParaRPr lang="en-US" sz="1100" spc="125" dirty="0">
                        <a:effectLst/>
                        <a:latin typeface="Verdana" panose="020B0604030504040204" pitchFamily="34" charset="0"/>
                        <a:ea typeface="Verdana" panose="020B0604030504040204" pitchFamily="34" charset="0"/>
                        <a:cs typeface="Verdana" panose="020B0604030504040204" pitchFamily="34" charset="0"/>
                      </a:endParaRPr>
                    </a:p>
                    <a:p>
                      <a:pPr marL="64770" marR="226060" algn="l">
                        <a:lnSpc>
                          <a:spcPct val="99000"/>
                        </a:lnSpc>
                        <a:spcBef>
                          <a:spcPts val="0"/>
                        </a:spcBef>
                        <a:spcAft>
                          <a:spcPts val="0"/>
                        </a:spcAft>
                      </a:pPr>
                      <a:r>
                        <a:rPr lang="en-US" sz="11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FL:</a:t>
                      </a:r>
                      <a:r>
                        <a:rPr lang="en-US" sz="1100" spc="5" dirty="0">
                          <a:effectLst/>
                          <a:latin typeface="Verdana" panose="020B0604030504040204" pitchFamily="34" charset="0"/>
                          <a:ea typeface="Verdana" panose="020B0604030504040204" pitchFamily="34" charset="0"/>
                          <a:cs typeface="Verdana" panose="020B0604030504040204" pitchFamily="34" charset="0"/>
                        </a:rPr>
                        <a:t> </a:t>
                      </a:r>
                      <a:r>
                        <a:rPr lang="en-US" sz="1100" u="sng" spc="-5" dirty="0">
                          <a:effectLst/>
                          <a:latin typeface="Verdana" panose="020B0604030504040204" pitchFamily="34" charset="0"/>
                          <a:ea typeface="Verdana" panose="020B0604030504040204" pitchFamily="34" charset="0"/>
                          <a:cs typeface="Verdana" panose="020B0604030504040204" pitchFamily="34" charset="0"/>
                        </a:rPr>
                        <a:t>NHIS</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22020">
                <a:tc>
                  <a:txBody>
                    <a:bodyPr/>
                    <a:lstStyle/>
                    <a:p>
                      <a:pPr marL="64770" marR="73660">
                        <a:spcBef>
                          <a:spcPts val="455"/>
                        </a:spcBef>
                        <a:spcAft>
                          <a:spcPts val="0"/>
                        </a:spcAft>
                      </a:pPr>
                      <a:r>
                        <a:rPr lang="en-US" sz="1100" kern="12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Adolescents in grades 9 through 12 meeting aerobic physical activity federal guidelines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0" marR="0">
                        <a:spcBef>
                          <a:spcPts val="3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62865" marR="0">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31.6%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0" marR="0">
                        <a:spcBef>
                          <a:spcPts val="3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p>
                    <a:p>
                      <a:pPr marL="64770" marR="0">
                        <a:spcBef>
                          <a:spcPts val="0"/>
                        </a:spcBef>
                        <a:spcAft>
                          <a:spcPts val="0"/>
                        </a:spcAft>
                      </a:pP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27.1%</a:t>
                      </a:r>
                      <a:r>
                        <a:rPr lang="en-US" sz="1100" spc="-5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 </a:t>
                      </a:r>
                      <a:r>
                        <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(2013)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p>
                      <a:pPr marL="0" marR="0">
                        <a:spcBef>
                          <a:spcPts val="3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endParaRPr lang="en-US" sz="1100"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p>
                      <a:pPr marL="64770" marR="0">
                        <a:spcBef>
                          <a:spcPts val="0"/>
                        </a:spcBef>
                        <a:spcAft>
                          <a:spcPts val="0"/>
                        </a:spcAft>
                      </a:pPr>
                      <a:r>
                        <a:rPr lang="en-US" sz="1100" spc="-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25.3%</a:t>
                      </a:r>
                      <a:r>
                        <a:rPr lang="en-US" sz="1100" spc="-6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 </a:t>
                      </a:r>
                      <a:r>
                        <a:rPr lang="en-US" sz="11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(2013)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770" marR="226060" algn="l">
                        <a:lnSpc>
                          <a:spcPct val="99000"/>
                        </a:lnSpc>
                        <a:spcBef>
                          <a:spcPts val="0"/>
                        </a:spcBef>
                        <a:spcAft>
                          <a:spcPts val="0"/>
                        </a:spcAft>
                      </a:pPr>
                      <a:r>
                        <a:rPr lang="en-US" sz="11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US:</a:t>
                      </a:r>
                      <a:r>
                        <a:rPr lang="en-US" sz="1100" spc="5" dirty="0">
                          <a:effectLst/>
                          <a:latin typeface="Verdana" panose="020B0604030504040204" pitchFamily="34" charset="0"/>
                          <a:ea typeface="Verdana" panose="020B0604030504040204" pitchFamily="34" charset="0"/>
                          <a:cs typeface="Verdana" panose="020B0604030504040204" pitchFamily="34" charset="0"/>
                        </a:rPr>
                        <a:t> </a:t>
                      </a:r>
                      <a:r>
                        <a:rPr lang="en-US" sz="1100" u="sng" spc="-5" dirty="0">
                          <a:effectLst/>
                          <a:latin typeface="Verdana" panose="020B0604030504040204" pitchFamily="34" charset="0"/>
                          <a:ea typeface="Verdana" panose="020B0604030504040204" pitchFamily="34" charset="0"/>
                          <a:cs typeface="Verdana" panose="020B0604030504040204" pitchFamily="34" charset="0"/>
                        </a:rPr>
                        <a:t>YRBSS</a:t>
                      </a:r>
                      <a:endParaRPr lang="en-US" sz="1100" spc="125" dirty="0">
                        <a:effectLst/>
                        <a:latin typeface="Verdana" panose="020B0604030504040204" pitchFamily="34" charset="0"/>
                        <a:ea typeface="Verdana" panose="020B0604030504040204" pitchFamily="34" charset="0"/>
                        <a:cs typeface="Verdana" panose="020B0604030504040204" pitchFamily="34" charset="0"/>
                      </a:endParaRPr>
                    </a:p>
                    <a:p>
                      <a:pPr marL="64770" marR="226060" algn="l">
                        <a:lnSpc>
                          <a:spcPct val="99000"/>
                        </a:lnSpc>
                        <a:spcBef>
                          <a:spcPts val="0"/>
                        </a:spcBef>
                        <a:spcAft>
                          <a:spcPts val="0"/>
                        </a:spcAft>
                      </a:pPr>
                      <a:r>
                        <a:rPr lang="en-US" sz="1100" spc="-5"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FL:</a:t>
                      </a:r>
                      <a:r>
                        <a:rPr lang="en-US" sz="1100" spc="5" dirty="0">
                          <a:effectLst/>
                          <a:latin typeface="Verdana" panose="020B0604030504040204" pitchFamily="34" charset="0"/>
                          <a:ea typeface="Verdana" panose="020B0604030504040204" pitchFamily="34" charset="0"/>
                          <a:cs typeface="Verdana" panose="020B0604030504040204" pitchFamily="34" charset="0"/>
                        </a:rPr>
                        <a:t> </a:t>
                      </a:r>
                      <a:r>
                        <a:rPr lang="en-US" sz="1100" u="sng" spc="-5" dirty="0">
                          <a:effectLst/>
                          <a:latin typeface="Verdana" panose="020B0604030504040204" pitchFamily="34" charset="0"/>
                          <a:ea typeface="Verdana" panose="020B0604030504040204" pitchFamily="34" charset="0"/>
                          <a:cs typeface="Verdana" panose="020B0604030504040204" pitchFamily="34" charset="0"/>
                        </a:rPr>
                        <a:t>YRBSS</a:t>
                      </a:r>
                      <a:endParaRPr lang="en-US" sz="1100" spc="125" dirty="0">
                        <a:effectLst/>
                        <a:latin typeface="Verdana" panose="020B0604030504040204" pitchFamily="34" charset="0"/>
                        <a:ea typeface="Verdana" panose="020B0604030504040204" pitchFamily="34" charset="0"/>
                        <a:cs typeface="Verdana" panose="020B0604030504040204" pitchFamily="34" charset="0"/>
                      </a:endParaRPr>
                    </a:p>
                    <a:p>
                      <a:pPr marL="64770" marR="226060" algn="l">
                        <a:lnSpc>
                          <a:spcPct val="99000"/>
                        </a:lnSpc>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8" name="Picture 2" descr="C:\Users\rsuarez\Desktop\gw cancer center logo col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878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2800" b="1" dirty="0">
                <a:solidFill>
                  <a:schemeClr val="bg1"/>
                </a:solidFill>
                <a:latin typeface="Lucida Bright" panose="02040602050505020304" pitchFamily="18" charset="0"/>
              </a:rPr>
              <a:t>Assessing Behavioral and Environmental Risk Factors</a:t>
            </a:r>
          </a:p>
        </p:txBody>
      </p:sp>
      <p:graphicFrame>
        <p:nvGraphicFramePr>
          <p:cNvPr id="4" name="Diagram 3"/>
          <p:cNvGraphicFramePr/>
          <p:nvPr/>
        </p:nvGraphicFramePr>
        <p:xfrm>
          <a:off x="43872" y="876300"/>
          <a:ext cx="9100127" cy="571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50158" y="6448240"/>
            <a:ext cx="432768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Office of Disease Prevention and Health Promotion, 2014</a:t>
            </a:r>
          </a:p>
        </p:txBody>
      </p:sp>
      <p:pic>
        <p:nvPicPr>
          <p:cNvPr id="14"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1514350" y="2309108"/>
            <a:ext cx="1676400" cy="1518678"/>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Genetics</a:t>
            </a:r>
          </a:p>
        </p:txBody>
      </p:sp>
      <p:sp>
        <p:nvSpPr>
          <p:cNvPr id="16" name="Oval 15"/>
          <p:cNvSpPr/>
          <p:nvPr/>
        </p:nvSpPr>
        <p:spPr>
          <a:xfrm>
            <a:off x="3652402" y="1597889"/>
            <a:ext cx="1883065" cy="1588904"/>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Environment</a:t>
            </a:r>
          </a:p>
        </p:txBody>
      </p:sp>
      <p:sp>
        <p:nvSpPr>
          <p:cNvPr id="17" name="Oval 16"/>
          <p:cNvSpPr/>
          <p:nvPr/>
        </p:nvSpPr>
        <p:spPr>
          <a:xfrm>
            <a:off x="1574963" y="4137747"/>
            <a:ext cx="1676400" cy="1518678"/>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Health Services</a:t>
            </a:r>
          </a:p>
        </p:txBody>
      </p:sp>
      <p:sp>
        <p:nvSpPr>
          <p:cNvPr id="18" name="Oval 17"/>
          <p:cNvSpPr/>
          <p:nvPr/>
        </p:nvSpPr>
        <p:spPr>
          <a:xfrm>
            <a:off x="3908134" y="4716673"/>
            <a:ext cx="1676400" cy="1518678"/>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Policies</a:t>
            </a:r>
          </a:p>
        </p:txBody>
      </p:sp>
      <p:sp>
        <p:nvSpPr>
          <p:cNvPr id="19" name="Oval 18"/>
          <p:cNvSpPr/>
          <p:nvPr/>
        </p:nvSpPr>
        <p:spPr>
          <a:xfrm>
            <a:off x="6241305" y="4239744"/>
            <a:ext cx="1676400" cy="1518678"/>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Social Factors</a:t>
            </a:r>
          </a:p>
        </p:txBody>
      </p:sp>
      <p:sp>
        <p:nvSpPr>
          <p:cNvPr id="20" name="Oval 19"/>
          <p:cNvSpPr/>
          <p:nvPr/>
        </p:nvSpPr>
        <p:spPr>
          <a:xfrm>
            <a:off x="6172200" y="2296482"/>
            <a:ext cx="1676400" cy="1518678"/>
          </a:xfrm>
          <a:prstGeom prst="ellipse">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Behavior</a:t>
            </a:r>
          </a:p>
        </p:txBody>
      </p:sp>
      <p:sp>
        <p:nvSpPr>
          <p:cNvPr id="3" name="Rounded Rectangle 2"/>
          <p:cNvSpPr/>
          <p:nvPr/>
        </p:nvSpPr>
        <p:spPr>
          <a:xfrm>
            <a:off x="3317668" y="3356477"/>
            <a:ext cx="2736105"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Determinants of Health</a:t>
            </a:r>
          </a:p>
        </p:txBody>
      </p:sp>
    </p:spTree>
    <p:extLst>
      <p:ext uri="{BB962C8B-B14F-4D97-AF65-F5344CB8AC3E}">
        <p14:creationId xmlns:p14="http://schemas.microsoft.com/office/powerpoint/2010/main" val="1496592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Autofit/>
          </a:bodyPr>
          <a:lstStyle/>
          <a:p>
            <a:pPr algn="l"/>
            <a:r>
              <a:rPr lang="en-US" sz="3200" b="1" dirty="0">
                <a:solidFill>
                  <a:schemeClr val="bg1"/>
                </a:solidFill>
                <a:latin typeface="Lucida Bright" panose="02040602050505020304" pitchFamily="18" charset="0"/>
              </a:rPr>
              <a:t>Assessing Determinants of Behavior</a:t>
            </a:r>
          </a:p>
        </p:txBody>
      </p:sp>
      <p:graphicFrame>
        <p:nvGraphicFramePr>
          <p:cNvPr id="4" name="Diagram 3"/>
          <p:cNvGraphicFramePr/>
          <p:nvPr/>
        </p:nvGraphicFramePr>
        <p:xfrm>
          <a:off x="43872" y="876300"/>
          <a:ext cx="9100127" cy="571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nvGraphicFramePr>
        <p:xfrm>
          <a:off x="1524000" y="18288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Table 10"/>
          <p:cNvGraphicFramePr>
            <a:graphicFrameLocks noGrp="1"/>
          </p:cNvGraphicFramePr>
          <p:nvPr/>
        </p:nvGraphicFramePr>
        <p:xfrm>
          <a:off x="1890560" y="2224214"/>
          <a:ext cx="5486400" cy="3578673"/>
        </p:xfrm>
        <a:graphic>
          <a:graphicData uri="http://schemas.openxmlformats.org/drawingml/2006/table">
            <a:tbl>
              <a:tblPr firstRow="1" bandRow="1">
                <a:effectLst/>
                <a:tableStyleId>{5C22544A-7EE6-4342-B048-85BDC9FD1C3A}</a:tableStyleId>
              </a:tblPr>
              <a:tblGrid>
                <a:gridCol w="1371600">
                  <a:extLst>
                    <a:ext uri="{9D8B030D-6E8A-4147-A177-3AD203B41FA5}">
                      <a16:colId xmlns:a16="http://schemas.microsoft.com/office/drawing/2014/main" val="20000"/>
                    </a:ext>
                  </a:extLst>
                </a:gridCol>
                <a:gridCol w="1936376">
                  <a:extLst>
                    <a:ext uri="{9D8B030D-6E8A-4147-A177-3AD203B41FA5}">
                      <a16:colId xmlns:a16="http://schemas.microsoft.com/office/drawing/2014/main" val="20001"/>
                    </a:ext>
                  </a:extLst>
                </a:gridCol>
                <a:gridCol w="2178424">
                  <a:extLst>
                    <a:ext uri="{9D8B030D-6E8A-4147-A177-3AD203B41FA5}">
                      <a16:colId xmlns:a16="http://schemas.microsoft.com/office/drawing/2014/main" val="20002"/>
                    </a:ext>
                  </a:extLst>
                </a:gridCol>
              </a:tblGrid>
              <a:tr h="304800">
                <a:tc>
                  <a:txBody>
                    <a:bodyPr/>
                    <a:lstStyle/>
                    <a:p>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c>
                  <a:txBody>
                    <a:bodyPr/>
                    <a:lstStyle/>
                    <a:p>
                      <a:pPr algn="ctr"/>
                      <a:r>
                        <a:rPr lang="en-US" sz="1400" b="1" dirty="0">
                          <a:solidFill>
                            <a:srgbClr val="004065"/>
                          </a:solidFill>
                          <a:latin typeface="Verdana" panose="020B0604030504040204" pitchFamily="34" charset="0"/>
                          <a:ea typeface="Verdana" panose="020B0604030504040204" pitchFamily="34" charset="0"/>
                          <a:cs typeface="Verdana" panose="020B0604030504040204" pitchFamily="34" charset="0"/>
                        </a:rPr>
                        <a:t>More Important</a:t>
                      </a:r>
                    </a:p>
                  </a:txBody>
                  <a:tcPr>
                    <a:lnB w="12700" cap="flat" cmpd="sng" algn="ctr">
                      <a:solidFill>
                        <a:srgbClr val="004065"/>
                      </a:solidFill>
                      <a:prstDash val="solid"/>
                      <a:round/>
                      <a:headEnd type="none" w="med" len="med"/>
                      <a:tailEnd type="none" w="med" len="med"/>
                    </a:lnB>
                    <a:solidFill>
                      <a:schemeClr val="bg1"/>
                    </a:solidFill>
                  </a:tcPr>
                </a:tc>
                <a:tc>
                  <a:txBody>
                    <a:bodyPr/>
                    <a:lstStyle/>
                    <a:p>
                      <a:pPr algn="ctr"/>
                      <a:r>
                        <a:rPr lang="en-US" sz="1400" b="1" dirty="0">
                          <a:solidFill>
                            <a:srgbClr val="004065"/>
                          </a:solidFill>
                          <a:latin typeface="Verdana" panose="020B0604030504040204" pitchFamily="34" charset="0"/>
                          <a:ea typeface="Verdana" panose="020B0604030504040204" pitchFamily="34" charset="0"/>
                          <a:cs typeface="Verdana" panose="020B0604030504040204" pitchFamily="34" charset="0"/>
                        </a:rPr>
                        <a:t>Less Important</a:t>
                      </a:r>
                    </a:p>
                  </a:txBody>
                  <a:tcPr>
                    <a:lnB w="12700" cap="flat" cmpd="sng" algn="ctr">
                      <a:solidFill>
                        <a:srgbClr val="004065"/>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59373">
                <a:tc>
                  <a:txBody>
                    <a:bodyPr/>
                    <a:lstStyle/>
                    <a:p>
                      <a:pPr algn="ctr"/>
                      <a:r>
                        <a:rPr lang="en-US" sz="1400" b="1" i="0" dirty="0">
                          <a:solidFill>
                            <a:srgbClr val="004065"/>
                          </a:solidFill>
                          <a:latin typeface="Verdana" panose="020B0604030504040204" pitchFamily="34" charset="0"/>
                          <a:ea typeface="Verdana" panose="020B0604030504040204" pitchFamily="34" charset="0"/>
                          <a:cs typeface="Verdana" panose="020B0604030504040204" pitchFamily="34" charset="0"/>
                        </a:rPr>
                        <a:t>More Changeable</a:t>
                      </a:r>
                    </a:p>
                  </a:txBody>
                  <a:tcPr anchor="ctr">
                    <a:lnR w="12700" cap="flat" cmpd="sng" algn="ctr">
                      <a:solidFill>
                        <a:srgbClr val="004065"/>
                      </a:solidFill>
                      <a:prstDash val="solid"/>
                      <a:round/>
                      <a:headEnd type="none" w="med" len="med"/>
                      <a:tailEnd type="none" w="med" len="med"/>
                    </a:lnR>
                    <a:solidFill>
                      <a:schemeClr val="bg1"/>
                    </a:solidFill>
                  </a:tcPr>
                </a:tc>
                <a:tc>
                  <a:txBody>
                    <a:bodyPr/>
                    <a:lstStyle/>
                    <a:p>
                      <a:r>
                        <a:rPr lang="en-US" sz="1400" b="0" i="0" dirty="0">
                          <a:solidFill>
                            <a:schemeClr val="bg1"/>
                          </a:solidFill>
                          <a:latin typeface="Verdana" panose="020B0604030504040204" pitchFamily="34" charset="0"/>
                          <a:ea typeface="Verdana" panose="020B0604030504040204" pitchFamily="34" charset="0"/>
                          <a:cs typeface="Verdana" panose="020B0604030504040204" pitchFamily="34" charset="0"/>
                        </a:rPr>
                        <a:t>High</a:t>
                      </a:r>
                      <a:r>
                        <a:rPr lang="en-US" sz="1400" b="0" i="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priority for program focus</a:t>
                      </a:r>
                      <a:endParaRPr lang="en-US" sz="1400" b="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4065"/>
                      </a:solidFill>
                      <a:prstDash val="solid"/>
                      <a:round/>
                      <a:headEnd type="none" w="med" len="med"/>
                      <a:tailEnd type="none" w="med" len="med"/>
                    </a:lnL>
                    <a:lnR w="12700" cap="flat" cmpd="sng" algn="ctr">
                      <a:solidFill>
                        <a:srgbClr val="004065"/>
                      </a:solidFill>
                      <a:prstDash val="solid"/>
                      <a:round/>
                      <a:headEnd type="none" w="med" len="med"/>
                      <a:tailEnd type="none" w="med" len="med"/>
                    </a:lnR>
                    <a:lnT w="12700" cap="flat" cmpd="sng" algn="ctr">
                      <a:solidFill>
                        <a:srgbClr val="004065"/>
                      </a:solidFill>
                      <a:prstDash val="solid"/>
                      <a:round/>
                      <a:headEnd type="none" w="med" len="med"/>
                      <a:tailEnd type="none" w="med" len="med"/>
                    </a:lnT>
                    <a:lnB w="12700" cap="flat" cmpd="sng" algn="ctr">
                      <a:solidFill>
                        <a:srgbClr val="004065"/>
                      </a:solidFill>
                      <a:prstDash val="solid"/>
                      <a:round/>
                      <a:headEnd type="none" w="med" len="med"/>
                      <a:tailEnd type="none" w="med" len="med"/>
                    </a:lnB>
                    <a:cell3D prstMaterial="dkEdge">
                      <a:bevel w="25400" h="25400" prst="angle"/>
                      <a:lightRig rig="flood" dir="t"/>
                    </a:cell3D>
                    <a:solidFill>
                      <a:srgbClr val="92D050"/>
                    </a:solidFill>
                  </a:tcPr>
                </a:tc>
                <a:tc>
                  <a:txBody>
                    <a:bodyPr/>
                    <a:lstStyle/>
                    <a:p>
                      <a:r>
                        <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rPr>
                        <a:t>Low</a:t>
                      </a:r>
                      <a:r>
                        <a:rPr lang="en-US" sz="1400" b="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priority for program focus, except to demonstrate a “quick win” for political purposes</a:t>
                      </a:r>
                      <a:endPar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4065"/>
                      </a:solidFill>
                      <a:prstDash val="solid"/>
                      <a:round/>
                      <a:headEnd type="none" w="med" len="med"/>
                      <a:tailEnd type="none" w="med" len="med"/>
                    </a:lnL>
                    <a:lnR w="12700" cap="flat" cmpd="sng" algn="ctr">
                      <a:solidFill>
                        <a:srgbClr val="004065"/>
                      </a:solidFill>
                      <a:prstDash val="solid"/>
                      <a:round/>
                      <a:headEnd type="none" w="med" len="med"/>
                      <a:tailEnd type="none" w="med" len="med"/>
                    </a:lnR>
                    <a:lnT w="12700" cap="flat" cmpd="sng" algn="ctr">
                      <a:solidFill>
                        <a:srgbClr val="004065"/>
                      </a:solidFill>
                      <a:prstDash val="solid"/>
                      <a:round/>
                      <a:headEnd type="none" w="med" len="med"/>
                      <a:tailEnd type="none" w="med" len="med"/>
                    </a:lnT>
                    <a:lnB w="12700" cap="flat" cmpd="sng" algn="ctr">
                      <a:solidFill>
                        <a:srgbClr val="004065"/>
                      </a:solidFill>
                      <a:prstDash val="solid"/>
                      <a:round/>
                      <a:headEnd type="none" w="med" len="med"/>
                      <a:tailEnd type="none" w="med" len="med"/>
                    </a:lnB>
                    <a:cell3D prstMaterial="dkEdge">
                      <a:bevel w="25400" h="25400" prst="angle"/>
                      <a:lightRig rig="flood" dir="t"/>
                    </a:cell3D>
                    <a:solidFill>
                      <a:srgbClr val="FFEEBB"/>
                    </a:solidFill>
                  </a:tcPr>
                </a:tc>
                <a:extLst>
                  <a:ext uri="{0D108BD9-81ED-4DB2-BD59-A6C34878D82A}">
                    <a16:rowId xmlns:a16="http://schemas.microsoft.com/office/drawing/2014/main" val="10001"/>
                  </a:ext>
                </a:extLst>
              </a:tr>
              <a:tr h="1714500">
                <a:tc>
                  <a:txBody>
                    <a:bodyPr/>
                    <a:lstStyle/>
                    <a:p>
                      <a:r>
                        <a:rPr lang="en-US" sz="1400" b="1" i="0" dirty="0">
                          <a:solidFill>
                            <a:srgbClr val="004065"/>
                          </a:solidFill>
                          <a:latin typeface="Verdana" panose="020B0604030504040204" pitchFamily="34" charset="0"/>
                          <a:ea typeface="Verdana" panose="020B0604030504040204" pitchFamily="34" charset="0"/>
                          <a:cs typeface="Verdana" panose="020B0604030504040204" pitchFamily="34" charset="0"/>
                        </a:rPr>
                        <a:t>Less Changeable</a:t>
                      </a:r>
                    </a:p>
                  </a:txBody>
                  <a:tcPr anchor="ctr">
                    <a:lnR w="12700" cap="flat" cmpd="sng" algn="ctr">
                      <a:solidFill>
                        <a:srgbClr val="004065"/>
                      </a:solidFill>
                      <a:prstDash val="solid"/>
                      <a:round/>
                      <a:headEnd type="none" w="med" len="med"/>
                      <a:tailEnd type="none" w="med" len="med"/>
                    </a:lnR>
                    <a:solidFill>
                      <a:schemeClr val="bg1"/>
                    </a:solidFill>
                  </a:tcPr>
                </a:tc>
                <a:tc>
                  <a:txBody>
                    <a:bodyPr/>
                    <a:lstStyle/>
                    <a:p>
                      <a:r>
                        <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rPr>
                        <a:t>Priority for innovative program but evaluation is crucial</a:t>
                      </a:r>
                    </a:p>
                  </a:txBody>
                  <a:tcPr>
                    <a:lnL w="12700" cap="flat" cmpd="sng" algn="ctr">
                      <a:solidFill>
                        <a:srgbClr val="004065"/>
                      </a:solidFill>
                      <a:prstDash val="solid"/>
                      <a:round/>
                      <a:headEnd type="none" w="med" len="med"/>
                      <a:tailEnd type="none" w="med" len="med"/>
                    </a:lnL>
                    <a:lnR w="12700" cap="flat" cmpd="sng" algn="ctr">
                      <a:solidFill>
                        <a:srgbClr val="004065"/>
                      </a:solidFill>
                      <a:prstDash val="solid"/>
                      <a:round/>
                      <a:headEnd type="none" w="med" len="med"/>
                      <a:tailEnd type="none" w="med" len="med"/>
                    </a:lnR>
                    <a:lnT w="12700" cap="flat" cmpd="sng" algn="ctr">
                      <a:solidFill>
                        <a:srgbClr val="004065"/>
                      </a:solidFill>
                      <a:prstDash val="solid"/>
                      <a:round/>
                      <a:headEnd type="none" w="med" len="med"/>
                      <a:tailEnd type="none" w="med" len="med"/>
                    </a:lnT>
                    <a:lnB w="12700" cap="flat" cmpd="sng" algn="ctr">
                      <a:solidFill>
                        <a:srgbClr val="004065"/>
                      </a:solidFill>
                      <a:prstDash val="solid"/>
                      <a:round/>
                      <a:headEnd type="none" w="med" len="med"/>
                      <a:tailEnd type="none" w="med" len="med"/>
                    </a:lnB>
                    <a:cell3D prstMaterial="dkEdge">
                      <a:bevel w="25400" h="25400" prst="angle"/>
                      <a:lightRig rig="flood" dir="t"/>
                    </a:cell3D>
                    <a:solidFill>
                      <a:srgbClr val="FFEEBB"/>
                    </a:solidFill>
                  </a:tcPr>
                </a:tc>
                <a:tc>
                  <a:txBody>
                    <a:bodyPr/>
                    <a:lstStyle/>
                    <a:p>
                      <a:r>
                        <a:rPr lang="en-US" sz="1400" b="0" dirty="0">
                          <a:solidFill>
                            <a:schemeClr val="bg1"/>
                          </a:solidFill>
                          <a:latin typeface="Verdana" panose="020B0604030504040204" pitchFamily="34" charset="0"/>
                          <a:ea typeface="Verdana" panose="020B0604030504040204" pitchFamily="34" charset="0"/>
                          <a:cs typeface="Verdana" panose="020B0604030504040204" pitchFamily="34" charset="0"/>
                        </a:rPr>
                        <a:t>Not a priority</a:t>
                      </a:r>
                      <a:endParaRPr lang="en-US" sz="1400" b="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4065"/>
                      </a:solidFill>
                      <a:prstDash val="solid"/>
                      <a:round/>
                      <a:headEnd type="none" w="med" len="med"/>
                      <a:tailEnd type="none" w="med" len="med"/>
                    </a:lnL>
                    <a:lnR w="12700" cap="flat" cmpd="sng" algn="ctr">
                      <a:solidFill>
                        <a:srgbClr val="004065"/>
                      </a:solidFill>
                      <a:prstDash val="solid"/>
                      <a:round/>
                      <a:headEnd type="none" w="med" len="med"/>
                      <a:tailEnd type="none" w="med" len="med"/>
                    </a:lnR>
                    <a:lnT w="12700" cap="flat" cmpd="sng" algn="ctr">
                      <a:solidFill>
                        <a:srgbClr val="004065"/>
                      </a:solidFill>
                      <a:prstDash val="solid"/>
                      <a:round/>
                      <a:headEnd type="none" w="med" len="med"/>
                      <a:tailEnd type="none" w="med" len="med"/>
                    </a:lnT>
                    <a:lnB w="12700" cap="flat" cmpd="sng" algn="ctr">
                      <a:solidFill>
                        <a:srgbClr val="004065"/>
                      </a:solidFill>
                      <a:prstDash val="solid"/>
                      <a:round/>
                      <a:headEnd type="none" w="med" len="med"/>
                      <a:tailEnd type="none" w="med" len="med"/>
                    </a:lnB>
                    <a:solidFill>
                      <a:schemeClr val="accent2"/>
                    </a:solidFill>
                  </a:tcPr>
                </a:tc>
                <a:extLst>
                  <a:ext uri="{0D108BD9-81ED-4DB2-BD59-A6C34878D82A}">
                    <a16:rowId xmlns:a16="http://schemas.microsoft.com/office/drawing/2014/main" val="10002"/>
                  </a:ext>
                </a:extLst>
              </a:tr>
            </a:tbl>
          </a:graphicData>
        </a:graphic>
      </p:graphicFrame>
      <p:sp>
        <p:nvSpPr>
          <p:cNvPr id="12" name="Content Placeholder 2"/>
          <p:cNvSpPr txBox="1">
            <a:spLocks/>
          </p:cNvSpPr>
          <p:nvPr/>
        </p:nvSpPr>
        <p:spPr>
          <a:xfrm>
            <a:off x="468503" y="1600200"/>
            <a:ext cx="2819400" cy="609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Decision Matrix</a:t>
            </a:r>
          </a:p>
        </p:txBody>
      </p:sp>
      <p:sp>
        <p:nvSpPr>
          <p:cNvPr id="2" name="Rectangle 1"/>
          <p:cNvSpPr/>
          <p:nvPr/>
        </p:nvSpPr>
        <p:spPr>
          <a:xfrm>
            <a:off x="98610" y="6508194"/>
            <a:ext cx="1475084" cy="253916"/>
          </a:xfrm>
          <a:prstGeom prst="rect">
            <a:avLst/>
          </a:prstGeom>
        </p:spPr>
        <p:txBody>
          <a:bodyPr wrap="none">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Green et al., 2005</a:t>
            </a:r>
          </a:p>
        </p:txBody>
      </p:sp>
      <p:pic>
        <p:nvPicPr>
          <p:cNvPr id="14" name="Picture 2" descr="C:\Users\rsuarez\Desktop\gw cancer center logo colo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155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sz="4000" b="1" dirty="0">
                <a:solidFill>
                  <a:schemeClr val="bg1"/>
                </a:solidFill>
                <a:latin typeface="Lucida Bright" panose="02040602050505020304" pitchFamily="18" charset="0"/>
              </a:rPr>
              <a:t>Case Study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818" y="1172807"/>
            <a:ext cx="6243637" cy="5095849"/>
          </a:xfrm>
          <a:prstGeom prst="rect">
            <a:avLst/>
          </a:prstGeom>
        </p:spPr>
      </p:pic>
      <p:pic>
        <p:nvPicPr>
          <p:cNvPr id="9" name="Picture 2" descr="C:\Users\rsuarez\Desktop\gw cancer center logo 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491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sz="4000" b="1" dirty="0">
                <a:solidFill>
                  <a:schemeClr val="bg1"/>
                </a:solidFill>
                <a:latin typeface="Lucida Bright" panose="02040602050505020304" pitchFamily="18" charset="0"/>
              </a:rPr>
              <a:t>Case Study </a:t>
            </a:r>
          </a:p>
        </p:txBody>
      </p:sp>
      <p:graphicFrame>
        <p:nvGraphicFramePr>
          <p:cNvPr id="8" name="Diagram 7"/>
          <p:cNvGraphicFramePr/>
          <p:nvPr/>
        </p:nvGraphicFramePr>
        <p:xfrm>
          <a:off x="0" y="2131002"/>
          <a:ext cx="9069647"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28600" y="1122329"/>
            <a:ext cx="8742218" cy="1200329"/>
          </a:xfrm>
          <a:prstGeom prst="rect">
            <a:avLst/>
          </a:prstGeom>
          <a:noFill/>
        </p:spPr>
        <p:txBody>
          <a:bodyPr wrap="square" rtlCol="0">
            <a:spAutoFit/>
          </a:bodyPr>
          <a:lstStyle/>
          <a:p>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To reduce new cervical cancer cases in state by vaccinating against human papillomavirus (HPV) infections.</a:t>
            </a:r>
            <a:endParaRPr lang="en-US" sz="2400" b="1" dirty="0">
              <a:solidFill>
                <a:srgbClr val="004065"/>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2" descr="C:\Users\rsuarez\Desktop\gw cancer center logo 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3505200"/>
            <a:ext cx="1752600" cy="2862322"/>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Conduct a literature review and learn how cervical cancer impacts quality of life indicators</a:t>
            </a:r>
          </a:p>
          <a:p>
            <a:pPr marL="285750" indent="-285750">
              <a:buFont typeface="Arial" panose="020B0604020202020204" pitchFamily="34" charset="0"/>
              <a:buChar cha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Create a document that illustrates organizations and services relevant to adolescent and women’s health and wellbeing</a:t>
            </a:r>
          </a:p>
        </p:txBody>
      </p:sp>
      <p:sp>
        <p:nvSpPr>
          <p:cNvPr id="10" name="TextBox 9"/>
          <p:cNvSpPr txBox="1"/>
          <p:nvPr/>
        </p:nvSpPr>
        <p:spPr>
          <a:xfrm>
            <a:off x="2209800" y="3505200"/>
            <a:ext cx="1752600" cy="2123658"/>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Review state cancer profile and Healthy People 2020 targets</a:t>
            </a:r>
          </a:p>
          <a:p>
            <a:pPr marL="285750" indent="-285750">
              <a:buFont typeface="Arial" panose="020B0604020202020204" pitchFamily="34" charset="0"/>
              <a:buChar cha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Update health objective with a more recent baseline and realistic target for change</a:t>
            </a:r>
          </a:p>
        </p:txBody>
      </p:sp>
      <p:sp>
        <p:nvSpPr>
          <p:cNvPr id="11" name="TextBox 10"/>
          <p:cNvSpPr txBox="1"/>
          <p:nvPr/>
        </p:nvSpPr>
        <p:spPr>
          <a:xfrm>
            <a:off x="4362466" y="3532930"/>
            <a:ext cx="1752600" cy="3046988"/>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Through literature review you learn there are several known risk factors for cervical cancer</a:t>
            </a:r>
          </a:p>
          <a:p>
            <a:pPr marL="285750" indent="-285750">
              <a:buFont typeface="Arial" panose="020B0604020202020204" pitchFamily="34" charset="0"/>
              <a:buChar cha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two strongest, best documented, and most changeable determinants of cervical cancer</a:t>
            </a:r>
          </a:p>
          <a:p>
            <a:pPr marL="285750" indent="-285750">
              <a:buFont typeface="Arial" panose="020B0604020202020204" pitchFamily="34" charset="0"/>
              <a:buChar cha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Set behavioral objective</a:t>
            </a:r>
          </a:p>
        </p:txBody>
      </p:sp>
      <p:sp>
        <p:nvSpPr>
          <p:cNvPr id="12" name="TextBox 11"/>
          <p:cNvSpPr txBox="1"/>
          <p:nvPr/>
        </p:nvSpPr>
        <p:spPr>
          <a:xfrm>
            <a:off x="6716056" y="3545496"/>
            <a:ext cx="1752600" cy="2677656"/>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several factors that influence whether or not an adolescent gets vaccinated against HPV</a:t>
            </a:r>
          </a:p>
          <a:p>
            <a:pPr marL="285750" indent="-285750">
              <a:buFont typeface="Arial" panose="020B0604020202020204" pitchFamily="34" charset="0"/>
              <a:buChar char="•"/>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Based on information set a communication objective focuses on providers</a:t>
            </a:r>
          </a:p>
        </p:txBody>
      </p:sp>
    </p:spTree>
    <p:extLst>
      <p:ext uri="{BB962C8B-B14F-4D97-AF65-F5344CB8AC3E}">
        <p14:creationId xmlns:p14="http://schemas.microsoft.com/office/powerpoint/2010/main" val="23648086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Campaign Roadmap</a:t>
            </a:r>
          </a:p>
        </p:txBody>
      </p:sp>
      <p:sp>
        <p:nvSpPr>
          <p:cNvPr id="6" name="Content Placeholder 2"/>
          <p:cNvSpPr txBox="1">
            <a:spLocks/>
          </p:cNvSpPr>
          <p:nvPr/>
        </p:nvSpPr>
        <p:spPr>
          <a:xfrm>
            <a:off x="457200" y="1447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What quality of life or public health problem did you uncover and what can a communication campaign do to lead to positive change? </a:t>
            </a:r>
          </a:p>
          <a:p>
            <a:pPr marL="0" lv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What are some behavioral and environmental risk factors for the health problem? </a:t>
            </a:r>
          </a:p>
          <a:p>
            <a:pPr marL="0" lv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What awareness, knowledge or attitudes do you want to change through the communication efforts? </a:t>
            </a:r>
          </a:p>
        </p:txBody>
      </p:sp>
      <p:sp>
        <p:nvSpPr>
          <p:cNvPr id="7" name="TextBox 6"/>
          <p:cNvSpPr txBox="1"/>
          <p:nvPr/>
        </p:nvSpPr>
        <p:spPr>
          <a:xfrm>
            <a:off x="73349" y="6337103"/>
            <a:ext cx="5055242" cy="415498"/>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Gay &amp; Lesbian Alliance Against Defamation (GLAAD) &amp; the Movement Advancement Project (MAP), 2008.</a:t>
            </a:r>
          </a:p>
        </p:txBody>
      </p:sp>
      <p:pic>
        <p:nvPicPr>
          <p:cNvPr id="11"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616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Campaign Roadmap</a:t>
            </a:r>
          </a:p>
        </p:txBody>
      </p:sp>
      <p:sp>
        <p:nvSpPr>
          <p:cNvPr id="7" name="TextBox 6"/>
          <p:cNvSpPr txBox="1"/>
          <p:nvPr/>
        </p:nvSpPr>
        <p:spPr>
          <a:xfrm>
            <a:off x="102278" y="6511852"/>
            <a:ext cx="4327688"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University of Wisconsin, 2008.</a:t>
            </a:r>
          </a:p>
        </p:txBody>
      </p:sp>
      <p:graphicFrame>
        <p:nvGraphicFramePr>
          <p:cNvPr id="2" name="Diagram 1"/>
          <p:cNvGraphicFramePr/>
          <p:nvPr/>
        </p:nvGraphicFramePr>
        <p:xfrm>
          <a:off x="228600" y="2743200"/>
          <a:ext cx="8305800" cy="83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nvGraphicFramePr>
        <p:xfrm>
          <a:off x="2895600" y="3733800"/>
          <a:ext cx="2956088" cy="609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nvGraphicFramePr>
        <p:xfrm>
          <a:off x="5943600" y="3733800"/>
          <a:ext cx="2931695" cy="609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5" name="Diagram 14"/>
          <p:cNvGraphicFramePr/>
          <p:nvPr/>
        </p:nvGraphicFramePr>
        <p:xfrm>
          <a:off x="3429000" y="4876800"/>
          <a:ext cx="5029200" cy="8382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6" name="Diagram 15"/>
          <p:cNvGraphicFramePr/>
          <p:nvPr/>
        </p:nvGraphicFramePr>
        <p:xfrm>
          <a:off x="304800" y="1524000"/>
          <a:ext cx="5410200" cy="8382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13" name="Picture 2" descr="C:\Users\rsuarez\Desktop\gw cancer center logo color.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735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Campaign Roadmap</a:t>
            </a:r>
          </a:p>
        </p:txBody>
      </p:sp>
      <p:sp>
        <p:nvSpPr>
          <p:cNvPr id="6" name="Content Placeholder 2"/>
          <p:cNvSpPr txBox="1">
            <a:spLocks/>
          </p:cNvSpPr>
          <p:nvPr/>
        </p:nvSpPr>
        <p:spPr>
          <a:xfrm>
            <a:off x="228600" y="1066800"/>
            <a:ext cx="8610600" cy="495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0"/>
              </a:spcBef>
              <a:buNone/>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the products, short-term, intermediate and long-term outcomes for your program</a:t>
            </a:r>
          </a:p>
          <a:p>
            <a:pPr marL="0" lvl="0" indent="0">
              <a:spcBef>
                <a:spcPts val="0"/>
              </a:spcBef>
              <a:buNone/>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Link outcomes to each other and to program activities using the identified logic/theory/model for your program (illustrate cause and effect)</a:t>
            </a:r>
          </a:p>
          <a:p>
            <a:pPr marL="0" lvl="0" indent="0">
              <a:spcBef>
                <a:spcPts val="0"/>
              </a:spcBef>
              <a:buNone/>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Incorporate findings from research and demonstration projects</a:t>
            </a:r>
          </a:p>
          <a:p>
            <a:pPr marL="0" lvl="0" indent="0">
              <a:spcBef>
                <a:spcPts val="0"/>
              </a:spcBef>
              <a:buNone/>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Select indicators to measure outcomes depending on the stage of your program’s development</a:t>
            </a:r>
          </a:p>
          <a:p>
            <a:pPr marL="0" lvl="0" indent="0">
              <a:spcBef>
                <a:spcPts val="0"/>
              </a:spcBef>
              <a:buNone/>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Illustrate why the program is important as well as its fundamental purpose</a:t>
            </a:r>
          </a:p>
          <a:p>
            <a:pPr marL="0" lvl="0" indent="0">
              <a:spcBef>
                <a:spcPts val="0"/>
              </a:spcBef>
              <a:buNone/>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Depict what intermediate outcomes/products must occur before long-term outcomes will be evident</a:t>
            </a:r>
          </a:p>
          <a:p>
            <a:pPr marL="0" lvl="0" indent="0">
              <a:spcBef>
                <a:spcPts val="0"/>
              </a:spcBef>
              <a:buNone/>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Make mid-course adjustments and improvements in your program</a:t>
            </a:r>
          </a:p>
          <a:p>
            <a:pPr marL="0" lvl="0" indent="0">
              <a:spcBef>
                <a:spcPts val="0"/>
              </a:spcBef>
              <a:buNone/>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Become a common reference point for staff, stakeholders, constituents and funding agency</a:t>
            </a:r>
          </a:p>
        </p:txBody>
      </p:sp>
      <p:sp>
        <p:nvSpPr>
          <p:cNvPr id="7" name="TextBox 6"/>
          <p:cNvSpPr txBox="1"/>
          <p:nvPr/>
        </p:nvSpPr>
        <p:spPr>
          <a:xfrm>
            <a:off x="63409" y="6480378"/>
            <a:ext cx="27432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Centers for Disease Control,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N.d.</a:t>
            </a:r>
            <a:endPar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361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sz="4000" b="1" dirty="0">
                <a:solidFill>
                  <a:schemeClr val="bg1"/>
                </a:solidFill>
                <a:latin typeface="Lucida Bright" panose="02040602050505020304" pitchFamily="18" charset="0"/>
              </a:rPr>
              <a:t>Case Study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818" y="1172807"/>
            <a:ext cx="6243637" cy="5095849"/>
          </a:xfrm>
          <a:prstGeom prst="rect">
            <a:avLst/>
          </a:prstGeom>
        </p:spPr>
      </p:pic>
      <p:pic>
        <p:nvPicPr>
          <p:cNvPr id="9" name="Picture 2" descr="C:\Users\rsuarez\Desktop\gw cancer center logo 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262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Social Marketing</a:t>
            </a:r>
          </a:p>
        </p:txBody>
      </p:sp>
      <p:sp>
        <p:nvSpPr>
          <p:cNvPr id="9" name="TextBox 8"/>
          <p:cNvSpPr txBox="1"/>
          <p:nvPr/>
        </p:nvSpPr>
        <p:spPr>
          <a:xfrm>
            <a:off x="228598" y="6495556"/>
            <a:ext cx="4038601"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Centers for Disease Control and Prevention (CDC), 2011.</a:t>
            </a:r>
          </a:p>
        </p:txBody>
      </p:sp>
      <p:sp>
        <p:nvSpPr>
          <p:cNvPr id="10" name="TextBox 9"/>
          <p:cNvSpPr txBox="1"/>
          <p:nvPr/>
        </p:nvSpPr>
        <p:spPr>
          <a:xfrm>
            <a:off x="1219200" y="1219200"/>
            <a:ext cx="7239000" cy="1015663"/>
          </a:xfrm>
          <a:prstGeom prst="rect">
            <a:avLst/>
          </a:prstGeom>
          <a:noFill/>
        </p:spPr>
        <p:txBody>
          <a:bodyPr wrap="square" rtlCol="0">
            <a:spAutoFit/>
          </a:bodyPr>
          <a:lstStyle/>
          <a:p>
            <a:r>
              <a:rPr lang="en-US" sz="2000" dirty="0">
                <a:solidFill>
                  <a:srgbClr val="004065"/>
                </a:solidFill>
                <a:latin typeface="Verdana" panose="020B0604030504040204" pitchFamily="34" charset="0"/>
                <a:ea typeface="Verdana" panose="020B0604030504040204" pitchFamily="34" charset="0"/>
                <a:cs typeface="Verdana" panose="020B0604030504040204" pitchFamily="34" charset="0"/>
              </a:rPr>
              <a:t>Longer-term marketing campaign that uses the elements of commercial marketing to influence behaviors.”</a:t>
            </a:r>
          </a:p>
        </p:txBody>
      </p:sp>
      <p:pic>
        <p:nvPicPr>
          <p:cNvPr id="12" name="Picture 2" descr="\\SMHS-DFS.ead.gwu.edu\SMHS\GROUPS\gwci\IStock Images\Comm Slide Images\Quotation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987547"/>
            <a:ext cx="880608" cy="697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0106" y="1927086"/>
            <a:ext cx="7358071" cy="461665"/>
          </a:xfrm>
          <a:prstGeom prst="rect">
            <a:avLst/>
          </a:prstGeom>
          <a:noFill/>
        </p:spPr>
        <p:txBody>
          <a:bodyPr wrap="square" rtlCol="0">
            <a:spAutoFit/>
          </a:bodyPr>
          <a:lstStyle/>
          <a:p>
            <a:pPr algn="ctr"/>
            <a:r>
              <a:rPr lang="en-US" sz="2400" b="1" dirty="0">
                <a:solidFill>
                  <a:srgbClr val="0096D6"/>
                </a:solidFill>
                <a:latin typeface="Verdana" panose="020B0604030504040204" pitchFamily="34" charset="0"/>
                <a:ea typeface="Verdana" panose="020B0604030504040204" pitchFamily="34" charset="0"/>
                <a:cs typeface="Verdana" panose="020B0604030504040204" pitchFamily="34" charset="0"/>
              </a:rPr>
              <a:t>4 P’s of Marketing</a:t>
            </a:r>
          </a:p>
        </p:txBody>
      </p:sp>
      <p:graphicFrame>
        <p:nvGraphicFramePr>
          <p:cNvPr id="7" name="Diagram 6"/>
          <p:cNvGraphicFramePr/>
          <p:nvPr>
            <p:extLst>
              <p:ext uri="{D42A27DB-BD31-4B8C-83A1-F6EECF244321}">
                <p14:modId xmlns:p14="http://schemas.microsoft.com/office/powerpoint/2010/main" val="4054973442"/>
              </p:ext>
            </p:extLst>
          </p:nvPr>
        </p:nvGraphicFramePr>
        <p:xfrm>
          <a:off x="228599" y="2391405"/>
          <a:ext cx="8675913" cy="37045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Pentagon 10"/>
          <p:cNvSpPr/>
          <p:nvPr/>
        </p:nvSpPr>
        <p:spPr>
          <a:xfrm>
            <a:off x="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Lucida Bright" panose="02040602050505020304" pitchFamily="18" charset="0"/>
              </a:rPr>
              <a:t>Social Marketing</a:t>
            </a:r>
            <a:endParaRPr lang="en-US" sz="4000" b="1" dirty="0">
              <a:latin typeface="Lucida Bright" panose="02040602050505020304" pitchFamily="18" charset="0"/>
            </a:endParaRPr>
          </a:p>
        </p:txBody>
      </p:sp>
      <p:pic>
        <p:nvPicPr>
          <p:cNvPr id="14" name="Picture 2" descr="C:\Users\rsuarez\Desktop\gw cancer center logo col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193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381000" y="1348037"/>
          <a:ext cx="8305798" cy="4456457"/>
        </p:xfrm>
        <a:graphic>
          <a:graphicData uri="http://schemas.openxmlformats.org/drawingml/2006/table">
            <a:tbl>
              <a:tblPr firstRow="1" firstCol="1" bandRow="1">
                <a:tableStyleId>{2D5ABB26-0587-4C30-8999-92F81FD0307C}</a:tableStyleId>
              </a:tblPr>
              <a:tblGrid>
                <a:gridCol w="1264605">
                  <a:extLst>
                    <a:ext uri="{9D8B030D-6E8A-4147-A177-3AD203B41FA5}">
                      <a16:colId xmlns:a16="http://schemas.microsoft.com/office/drawing/2014/main" val="20000"/>
                    </a:ext>
                  </a:extLst>
                </a:gridCol>
                <a:gridCol w="1795426">
                  <a:extLst>
                    <a:ext uri="{9D8B030D-6E8A-4147-A177-3AD203B41FA5}">
                      <a16:colId xmlns:a16="http://schemas.microsoft.com/office/drawing/2014/main" val="20001"/>
                    </a:ext>
                  </a:extLst>
                </a:gridCol>
                <a:gridCol w="1248992">
                  <a:extLst>
                    <a:ext uri="{9D8B030D-6E8A-4147-A177-3AD203B41FA5}">
                      <a16:colId xmlns:a16="http://schemas.microsoft.com/office/drawing/2014/main" val="20002"/>
                    </a:ext>
                  </a:extLst>
                </a:gridCol>
                <a:gridCol w="1327054">
                  <a:extLst>
                    <a:ext uri="{9D8B030D-6E8A-4147-A177-3AD203B41FA5}">
                      <a16:colId xmlns:a16="http://schemas.microsoft.com/office/drawing/2014/main" val="20003"/>
                    </a:ext>
                  </a:extLst>
                </a:gridCol>
                <a:gridCol w="2669721">
                  <a:extLst>
                    <a:ext uri="{9D8B030D-6E8A-4147-A177-3AD203B41FA5}">
                      <a16:colId xmlns:a16="http://schemas.microsoft.com/office/drawing/2014/main" val="20004"/>
                    </a:ext>
                  </a:extLst>
                </a:gridCol>
              </a:tblGrid>
              <a:tr h="1122243">
                <a:tc>
                  <a:txBody>
                    <a:bodyPr/>
                    <a:lstStyle/>
                    <a:p>
                      <a:pPr marL="0" marR="0">
                        <a:lnSpc>
                          <a:spcPct val="115000"/>
                        </a:lnSpc>
                        <a:spcBef>
                          <a:spcPts val="0"/>
                        </a:spcBef>
                        <a:spcAft>
                          <a:spcPts val="0"/>
                        </a:spcAft>
                      </a:pPr>
                      <a:r>
                        <a:rPr lang="en-US" sz="11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Health-Related Quality of Life Issue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0" marR="0">
                        <a:lnSpc>
                          <a:spcPct val="115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Cervical cancer causes premature death in women, disrupting economic and family stability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D6"/>
                    </a:solidFill>
                  </a:tcPr>
                </a:tc>
                <a:tc>
                  <a:txBody>
                    <a:bodyPr/>
                    <a:lstStyle/>
                    <a:p>
                      <a:pPr marL="0" marR="0" algn="just">
                        <a:lnSpc>
                          <a:spcPct val="115000"/>
                        </a:lnSpc>
                        <a:spcBef>
                          <a:spcPts val="0"/>
                        </a:spcBef>
                        <a:spcAft>
                          <a:spcPts val="0"/>
                        </a:spcAft>
                      </a:pPr>
                      <a:endParaRPr lang="en-US" sz="11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1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Campaign Goal, Overall Impact Goal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0" marR="0">
                        <a:lnSpc>
                          <a:spcPct val="115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 reduce new cervical cancer cases in [state], thus improving quality of life for women and their families.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D6"/>
                    </a:solidFill>
                  </a:tcPr>
                </a:tc>
                <a:extLst>
                  <a:ext uri="{0D108BD9-81ED-4DB2-BD59-A6C34878D82A}">
                    <a16:rowId xmlns:a16="http://schemas.microsoft.com/office/drawing/2014/main" val="10000"/>
                  </a:ext>
                </a:extLst>
              </a:tr>
              <a:tr h="1105163">
                <a:tc>
                  <a:txBody>
                    <a:bodyPr/>
                    <a:lstStyle/>
                    <a:p>
                      <a:pPr marL="0" marR="0">
                        <a:lnSpc>
                          <a:spcPct val="115000"/>
                        </a:lnSpc>
                        <a:spcBef>
                          <a:spcPts val="0"/>
                        </a:spcBef>
                        <a:spcAft>
                          <a:spcPts val="0"/>
                        </a:spcAft>
                      </a:pPr>
                      <a:r>
                        <a:rPr lang="en-US" sz="11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Specific Health Problem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0" marR="0">
                        <a:lnSpc>
                          <a:spcPct val="115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State cervical cancer rates are above the national average and fall short of Healthy People 2020 goals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D6"/>
                    </a:solidFill>
                  </a:tcPr>
                </a:tc>
                <a:tc>
                  <a:txBody>
                    <a:bodyPr/>
                    <a:lstStyle/>
                    <a:p>
                      <a:pPr marL="0" marR="0" algn="just">
                        <a:lnSpc>
                          <a:spcPct val="115000"/>
                        </a:lnSpc>
                        <a:spcBef>
                          <a:spcPts val="0"/>
                        </a:spcBef>
                        <a:spcAft>
                          <a:spcPts val="0"/>
                        </a:spcAft>
                      </a:pPr>
                      <a:endParaRPr lang="en-US" sz="11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1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Health Objective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0" marR="0">
                        <a:lnSpc>
                          <a:spcPct val="115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 reduce new cervical cancer cases in [state] from approximately 8.0 to 7.2 per 100,000 population by 2020.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D6"/>
                    </a:solidFill>
                  </a:tcPr>
                </a:tc>
                <a:extLst>
                  <a:ext uri="{0D108BD9-81ED-4DB2-BD59-A6C34878D82A}">
                    <a16:rowId xmlns:a16="http://schemas.microsoft.com/office/drawing/2014/main" val="10001"/>
                  </a:ext>
                </a:extLst>
              </a:tr>
              <a:tr h="1091575">
                <a:tc>
                  <a:txBody>
                    <a:bodyPr/>
                    <a:lstStyle/>
                    <a:p>
                      <a:pPr marL="0" marR="0">
                        <a:lnSpc>
                          <a:spcPct val="115000"/>
                        </a:lnSpc>
                        <a:spcBef>
                          <a:spcPts val="0"/>
                        </a:spcBef>
                        <a:spcAft>
                          <a:spcPts val="0"/>
                        </a:spcAft>
                      </a:pPr>
                      <a:r>
                        <a:rPr lang="en-US" sz="11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Behavioral and Environmental Risk Factors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0" marR="0">
                        <a:lnSpc>
                          <a:spcPct val="115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Parents are failing to vaccinate their children during the recommended 11-12 year range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D6"/>
                    </a:solidFill>
                  </a:tcPr>
                </a:tc>
                <a:tc>
                  <a:txBody>
                    <a:bodyPr/>
                    <a:lstStyle/>
                    <a:p>
                      <a:pPr marL="0" marR="0" algn="just">
                        <a:lnSpc>
                          <a:spcPct val="115000"/>
                        </a:lnSpc>
                        <a:spcBef>
                          <a:spcPts val="0"/>
                        </a:spcBef>
                        <a:spcAft>
                          <a:spcPts val="0"/>
                        </a:spcAft>
                      </a:pPr>
                      <a:endParaRPr lang="en-US" sz="11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1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Behavioral Objective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0" marR="0">
                        <a:lnSpc>
                          <a:spcPct val="115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Increase the coverage level of 3 doses of HPV vaccine for girls aged 13 to 15 years from 16.6% to 50% by 2018.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D6"/>
                    </a:solidFill>
                  </a:tcPr>
                </a:tc>
                <a:extLst>
                  <a:ext uri="{0D108BD9-81ED-4DB2-BD59-A6C34878D82A}">
                    <a16:rowId xmlns:a16="http://schemas.microsoft.com/office/drawing/2014/main" val="10002"/>
                  </a:ext>
                </a:extLst>
              </a:tr>
              <a:tr h="1092067">
                <a:tc>
                  <a:txBody>
                    <a:bodyPr/>
                    <a:lstStyle/>
                    <a:p>
                      <a:pPr marL="0" marR="0">
                        <a:lnSpc>
                          <a:spcPct val="115000"/>
                        </a:lnSpc>
                        <a:spcBef>
                          <a:spcPts val="0"/>
                        </a:spcBef>
                        <a:spcAft>
                          <a:spcPts val="0"/>
                        </a:spcAft>
                      </a:pPr>
                      <a:r>
                        <a:rPr lang="en-US" sz="11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Determinants of Health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0" marR="0">
                        <a:lnSpc>
                          <a:spcPct val="115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 strong provider recommendation is the strongest predictor of a parent’s decision to vaccinate a child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D6"/>
                    </a:solidFill>
                  </a:tcPr>
                </a:tc>
                <a:tc>
                  <a:txBody>
                    <a:bodyPr/>
                    <a:lstStyle/>
                    <a:p>
                      <a:pPr marL="0" marR="0" algn="just">
                        <a:lnSpc>
                          <a:spcPct val="115000"/>
                        </a:lnSpc>
                        <a:spcBef>
                          <a:spcPts val="0"/>
                        </a:spcBef>
                        <a:spcAft>
                          <a:spcPts val="0"/>
                        </a:spcAft>
                      </a:pPr>
                      <a:endParaRPr lang="en-US" sz="11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1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Communication objective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065"/>
                    </a:solidFill>
                  </a:tcPr>
                </a:tc>
                <a:tc>
                  <a:txBody>
                    <a:bodyPr/>
                    <a:lstStyle/>
                    <a:p>
                      <a:pPr marL="0" marR="0">
                        <a:lnSpc>
                          <a:spcPct val="115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Increase the number of providers giving a strong recommendation for HPV vaccination at adolescent visits for girls 11-12 years old from 64.4% to 80% by 2016. </a:t>
                      </a:r>
                    </a:p>
                    <a:p>
                      <a:pPr marL="0" marR="0" algn="just">
                        <a:lnSpc>
                          <a:spcPct val="115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D6"/>
                    </a:solidFill>
                  </a:tcPr>
                </a:tc>
                <a:extLst>
                  <a:ext uri="{0D108BD9-81ED-4DB2-BD59-A6C34878D82A}">
                    <a16:rowId xmlns:a16="http://schemas.microsoft.com/office/drawing/2014/main" val="10003"/>
                  </a:ext>
                </a:extLst>
              </a:tr>
            </a:tbl>
          </a:graphicData>
        </a:graphic>
      </p:graphicFrame>
      <p:sp>
        <p:nvSpPr>
          <p:cNvPr id="19" name="Right Arrow 18"/>
          <p:cNvSpPr/>
          <p:nvPr/>
        </p:nvSpPr>
        <p:spPr>
          <a:xfrm>
            <a:off x="4745038" y="9599613"/>
            <a:ext cx="752475" cy="4095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ight Arrow 19"/>
          <p:cNvSpPr/>
          <p:nvPr/>
        </p:nvSpPr>
        <p:spPr>
          <a:xfrm>
            <a:off x="4732338" y="10355263"/>
            <a:ext cx="754062" cy="4095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ight Arrow 20"/>
          <p:cNvSpPr/>
          <p:nvPr/>
        </p:nvSpPr>
        <p:spPr>
          <a:xfrm>
            <a:off x="3722056" y="1552824"/>
            <a:ext cx="754062" cy="409575"/>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ight Arrow 21"/>
          <p:cNvSpPr/>
          <p:nvPr/>
        </p:nvSpPr>
        <p:spPr>
          <a:xfrm>
            <a:off x="3723643" y="3920539"/>
            <a:ext cx="752475" cy="409575"/>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Right Arrow 22"/>
          <p:cNvSpPr/>
          <p:nvPr/>
        </p:nvSpPr>
        <p:spPr>
          <a:xfrm>
            <a:off x="3722056" y="2743199"/>
            <a:ext cx="754062" cy="409575"/>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Right Arrow 23"/>
          <p:cNvSpPr/>
          <p:nvPr/>
        </p:nvSpPr>
        <p:spPr>
          <a:xfrm>
            <a:off x="3723643" y="4953000"/>
            <a:ext cx="754062" cy="409575"/>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Pentagon 12"/>
          <p:cNvSpPr/>
          <p:nvPr/>
        </p:nvSpPr>
        <p:spPr>
          <a:xfrm>
            <a:off x="0" y="129309"/>
            <a:ext cx="8198177" cy="800100"/>
          </a:xfrm>
          <a:prstGeom prst="homePlate">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0" y="-42141"/>
            <a:ext cx="6324600" cy="1143000"/>
          </a:xfrm>
        </p:spPr>
        <p:txBody>
          <a:bodyPr>
            <a:normAutofit/>
          </a:bodyPr>
          <a:lstStyle/>
          <a:p>
            <a:pPr algn="l"/>
            <a:r>
              <a:rPr lang="en-US" sz="4000" b="1" dirty="0">
                <a:solidFill>
                  <a:schemeClr val="bg1"/>
                </a:solidFill>
                <a:latin typeface="Lucida Bright" panose="02040602050505020304" pitchFamily="18" charset="0"/>
              </a:rPr>
              <a:t>Case Study </a:t>
            </a:r>
          </a:p>
        </p:txBody>
      </p:sp>
      <p:pic>
        <p:nvPicPr>
          <p:cNvPr id="15"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59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219200"/>
            <a:ext cx="8229600" cy="47545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endParaRPr lang="en-US" sz="1400" dirty="0">
              <a:solidFill>
                <a:srgbClr val="004065"/>
              </a:solidFill>
              <a:latin typeface="Century Gothic" panose="020B0502020202020204" pitchFamily="34" charset="0"/>
            </a:endParaRPr>
          </a:p>
        </p:txBody>
      </p:sp>
      <p:sp>
        <p:nvSpPr>
          <p:cNvPr id="7" name="TextBox 6"/>
          <p:cNvSpPr txBox="1"/>
          <p:nvPr/>
        </p:nvSpPr>
        <p:spPr>
          <a:xfrm>
            <a:off x="50158" y="6508155"/>
            <a:ext cx="25146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Centers for Disease Control,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N.d.</a:t>
            </a:r>
            <a:endPar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Pentagon 13"/>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Campaign Roadmap</a:t>
            </a:r>
          </a:p>
        </p:txBody>
      </p:sp>
      <p:pic>
        <p:nvPicPr>
          <p:cNvPr id="9"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00" y="1317595"/>
            <a:ext cx="8382000" cy="4401205"/>
          </a:xfrm>
          <a:prstGeom prst="rect">
            <a:avLst/>
          </a:prstGeom>
          <a:noFill/>
          <a:ln>
            <a:noFill/>
          </a:ln>
        </p:spPr>
        <p:txBody>
          <a:bodyPr wrap="square" rtlCol="0">
            <a:spAutoFit/>
          </a:bodyPr>
          <a:lstStyle/>
          <a:p>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Roadmap can be simple or complex</a:t>
            </a:r>
          </a:p>
          <a:p>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Roadmap must communicate theory of your program by showing the link between the identified resources, activities, products/outputs, outcomes and impact</a:t>
            </a:r>
          </a:p>
          <a:p>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Roadmap can be a space to include assumptions or external factors that might affect the campaign</a:t>
            </a:r>
          </a:p>
        </p:txBody>
      </p:sp>
    </p:spTree>
    <p:extLst>
      <p:ext uri="{BB962C8B-B14F-4D97-AF65-F5344CB8AC3E}">
        <p14:creationId xmlns:p14="http://schemas.microsoft.com/office/powerpoint/2010/main" val="2018628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1008"/>
            <a:ext cx="9144000" cy="5235983"/>
          </a:xfrm>
          <a:prstGeom prst="rect">
            <a:avLst/>
          </a:prstGeom>
        </p:spPr>
      </p:pic>
      <p:sp>
        <p:nvSpPr>
          <p:cNvPr id="6" name="Content Placeholder 2"/>
          <p:cNvSpPr txBox="1">
            <a:spLocks/>
          </p:cNvSpPr>
          <p:nvPr/>
        </p:nvSpPr>
        <p:spPr>
          <a:xfrm>
            <a:off x="457200" y="1219200"/>
            <a:ext cx="8229600" cy="47545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endParaRPr lang="en-US" sz="1400" dirty="0">
              <a:solidFill>
                <a:srgbClr val="004065"/>
              </a:solidFill>
              <a:latin typeface="Century Gothic" panose="020B0502020202020204" pitchFamily="34" charset="0"/>
            </a:endParaRPr>
          </a:p>
        </p:txBody>
      </p:sp>
      <p:sp>
        <p:nvSpPr>
          <p:cNvPr id="7" name="TextBox 6"/>
          <p:cNvSpPr txBox="1"/>
          <p:nvPr/>
        </p:nvSpPr>
        <p:spPr>
          <a:xfrm>
            <a:off x="50158" y="6508155"/>
            <a:ext cx="2514600" cy="253916"/>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Centers for Disease Control,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N.d.</a:t>
            </a:r>
            <a:endPar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Pentagon 13"/>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Campaign Roadmap</a:t>
            </a:r>
          </a:p>
        </p:txBody>
      </p:sp>
      <p:pic>
        <p:nvPicPr>
          <p:cNvPr id="9" name="Picture 2" descr="C:\Users\rsuarez\Desktop\gw cancer center logo 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7158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Resources</a:t>
            </a:r>
          </a:p>
        </p:txBody>
      </p:sp>
      <p:sp>
        <p:nvSpPr>
          <p:cNvPr id="2" name="TextBox 1"/>
          <p:cNvSpPr txBox="1"/>
          <p:nvPr/>
        </p:nvSpPr>
        <p:spPr>
          <a:xfrm>
            <a:off x="381000" y="1447800"/>
            <a:ext cx="5333999" cy="3539430"/>
          </a:xfrm>
          <a:prstGeom prst="rect">
            <a:avLst/>
          </a:prstGeom>
          <a:noFill/>
          <a:ln>
            <a:noFill/>
          </a:ln>
        </p:spPr>
        <p:txBody>
          <a:bodyPr wrap="square" rtlCol="0">
            <a:spAutoFit/>
          </a:bodyPr>
          <a:lstStyle/>
          <a:p>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Community Tool Box: </a:t>
            </a:r>
            <a:r>
              <a:rPr lang="en-US" sz="2800" i="1" dirty="0">
                <a:solidFill>
                  <a:srgbClr val="004065"/>
                </a:solidFill>
                <a:latin typeface="Verdana" panose="020B0604030504040204" pitchFamily="34" charset="0"/>
                <a:ea typeface="Verdana" panose="020B0604030504040204" pitchFamily="34" charset="0"/>
                <a:cs typeface="Verdana" panose="020B0604030504040204" pitchFamily="34" charset="0"/>
              </a:rPr>
              <a:t>Models for Promoting Community Health and Development</a:t>
            </a:r>
          </a:p>
          <a:p>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Local Tax-Exempt Hospitals’ </a:t>
            </a:r>
            <a:r>
              <a:rPr lang="en-US" sz="2800" i="1" dirty="0">
                <a:solidFill>
                  <a:srgbClr val="004065"/>
                </a:solidFill>
                <a:latin typeface="Verdana" panose="020B0604030504040204" pitchFamily="34" charset="0"/>
                <a:ea typeface="Verdana" panose="020B0604030504040204" pitchFamily="34" charset="0"/>
                <a:cs typeface="Verdana" panose="020B0604030504040204" pitchFamily="34" charset="0"/>
              </a:rPr>
              <a:t>Community Health Needs Assessment Reports</a:t>
            </a:r>
          </a:p>
        </p:txBody>
      </p:sp>
      <p:pic>
        <p:nvPicPr>
          <p:cNvPr id="1026" name="Picture 2" descr="close up of woman hand holding open book royalty-free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99" y="1752600"/>
            <a:ext cx="337116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suarez\Desktop\gw cancer center logo 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449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Conclusion</a:t>
            </a:r>
          </a:p>
        </p:txBody>
      </p:sp>
      <p:sp>
        <p:nvSpPr>
          <p:cNvPr id="12" name="Content Placeholder 2"/>
          <p:cNvSpPr txBox="1">
            <a:spLocks/>
          </p:cNvSpPr>
          <p:nvPr/>
        </p:nvSpPr>
        <p:spPr>
          <a:xfrm>
            <a:off x="457200" y="1447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Conduct a systematic community assessment to define the health issue and intended audience for a communication campaign </a:t>
            </a:r>
          </a:p>
          <a:p>
            <a:pPr marL="0" lvl="0" indent="0">
              <a:buNone/>
            </a:pPr>
            <a:endPar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Develop a communication campaign roadmap</a:t>
            </a:r>
          </a:p>
        </p:txBody>
      </p:sp>
      <p:pic>
        <p:nvPicPr>
          <p:cNvPr id="7" name="Picture 2" descr="C:\Users\rsuarez\Desktop\gw cancer center logo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807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31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30017" y="2514600"/>
            <a:ext cx="8915400" cy="1752600"/>
          </a:xfrm>
        </p:spPr>
        <p:txBody>
          <a:bodyPr>
            <a:noAutofit/>
          </a:bodyPr>
          <a:lstStyle/>
          <a:p>
            <a:pPr marL="0" indent="0">
              <a:buNone/>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This concludes the lesson. </a:t>
            </a:r>
          </a:p>
          <a:p>
            <a:pPr marL="0" indent="0">
              <a:buNone/>
            </a:pPr>
            <a:r>
              <a:rPr lang="en-US" dirty="0">
                <a:solidFill>
                  <a:srgbClr val="004065"/>
                </a:solidFill>
                <a:latin typeface="Verdana" panose="020B0604030504040204" pitchFamily="34" charset="0"/>
                <a:ea typeface="Verdana" panose="020B0604030504040204" pitchFamily="34" charset="0"/>
                <a:cs typeface="Verdana" panose="020B0604030504040204" pitchFamily="34" charset="0"/>
              </a:rPr>
              <a:t>Please exit and return to the learning management system.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7772398" y="4339445"/>
            <a:ext cx="1005573" cy="1755290"/>
          </a:xfrm>
          <a:prstGeom prst="rect">
            <a:avLst/>
          </a:prstGeom>
        </p:spPr>
      </p:pic>
      <p:sp>
        <p:nvSpPr>
          <p:cNvPr id="8" name="TextBox 7"/>
          <p:cNvSpPr txBox="1"/>
          <p:nvPr/>
        </p:nvSpPr>
        <p:spPr>
          <a:xfrm>
            <a:off x="7894185" y="3986342"/>
            <a:ext cx="762000" cy="461665"/>
          </a:xfrm>
          <a:prstGeom prst="rect">
            <a:avLst/>
          </a:prstGeom>
          <a:noFill/>
        </p:spPr>
        <p:txBody>
          <a:bodyPr wrap="square" rtlCol="0">
            <a:spAutoFit/>
          </a:bodyPr>
          <a:lstStyle/>
          <a:p>
            <a:r>
              <a:rPr lang="en-US" sz="2400" b="1" dirty="0">
                <a:solidFill>
                  <a:srgbClr val="0096D6"/>
                </a:solidFill>
              </a:rPr>
              <a:t>EXIT</a:t>
            </a:r>
          </a:p>
        </p:txBody>
      </p:sp>
      <p:pic>
        <p:nvPicPr>
          <p:cNvPr id="10" name="Picture 2" descr="C:\Users\rsuarez\Desktop\gw cancer center logo 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6248400"/>
            <a:ext cx="2798618" cy="4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466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8" y="990600"/>
            <a:ext cx="8991600" cy="1470025"/>
          </a:xfrm>
        </p:spPr>
        <p:txBody>
          <a:bodyPr/>
          <a:lstStyle/>
          <a:p>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Making </a:t>
            </a:r>
            <a:r>
              <a:rPr lang="en-US" b="1" dirty="0">
                <a:solidFill>
                  <a:srgbClr val="004065"/>
                </a:solidFill>
                <a:latin typeface="Lucida Bright" panose="02040602050505020304" pitchFamily="18" charset="0"/>
                <a:ea typeface="Verdana" panose="020B0604030504040204" pitchFamily="34" charset="0"/>
                <a:cs typeface="Verdana" panose="020B0604030504040204" pitchFamily="34" charset="0"/>
              </a:rPr>
              <a:t>Communication Campaigns </a:t>
            </a:r>
            <a:r>
              <a:rPr lang="en-US" dirty="0">
                <a:solidFill>
                  <a:srgbClr val="004065"/>
                </a:solidFill>
                <a:latin typeface="Lucida Bright" panose="02040602050505020304" pitchFamily="18" charset="0"/>
                <a:ea typeface="Verdana" panose="020B0604030504040204" pitchFamily="34" charset="0"/>
                <a:cs typeface="Verdana" panose="020B0604030504040204" pitchFamily="34" charset="0"/>
              </a:rPr>
              <a:t>Evidence-Based</a:t>
            </a:r>
          </a:p>
        </p:txBody>
      </p:sp>
      <p:sp>
        <p:nvSpPr>
          <p:cNvPr id="3" name="Subtitle 2"/>
          <p:cNvSpPr>
            <a:spLocks noGrp="1"/>
          </p:cNvSpPr>
          <p:nvPr>
            <p:ph type="subTitle" idx="1"/>
          </p:nvPr>
        </p:nvSpPr>
        <p:spPr>
          <a:xfrm>
            <a:off x="245918" y="2590800"/>
            <a:ext cx="8610600" cy="1752600"/>
          </a:xfrm>
        </p:spPr>
        <p:txBody>
          <a:bodyPr>
            <a:normAutofit/>
          </a:bodyPr>
          <a:lstStyle/>
          <a:p>
            <a:r>
              <a:rPr lang="en-US" sz="2800" dirty="0">
                <a:solidFill>
                  <a:srgbClr val="0096D6"/>
                </a:solidFill>
                <a:latin typeface="Lucida Bright" panose="02040602050505020304" pitchFamily="18" charset="0"/>
              </a:rPr>
              <a:t>Communication Training for Comprehensive Cancer Control Professionals 102 </a:t>
            </a:r>
          </a:p>
        </p:txBody>
      </p:sp>
      <p:sp>
        <p:nvSpPr>
          <p:cNvPr id="9" name="Rectangle 8"/>
          <p:cNvSpPr/>
          <p:nvPr/>
        </p:nvSpPr>
        <p:spPr>
          <a:xfrm>
            <a:off x="-20782" y="228600"/>
            <a:ext cx="9144000" cy="381000"/>
          </a:xfrm>
          <a:prstGeom prst="rect">
            <a:avLst/>
          </a:prstGeom>
          <a:solidFill>
            <a:srgbClr val="0096D6"/>
          </a:solidFill>
          <a:ln w="254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45918" y="4195813"/>
            <a:ext cx="8610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004065"/>
                </a:solidFill>
                <a:latin typeface="Verdana" panose="020B0604030504040204" pitchFamily="34" charset="0"/>
                <a:ea typeface="Verdana" panose="020B0604030504040204" pitchFamily="34" charset="0"/>
                <a:cs typeface="Verdana" panose="020B0604030504040204" pitchFamily="34" charset="0"/>
              </a:rPr>
              <a:t>Lesson 3</a:t>
            </a:r>
            <a:r>
              <a:rPr lang="en-US" sz="2800" dirty="0">
                <a:solidFill>
                  <a:srgbClr val="004065"/>
                </a:solidFill>
                <a:latin typeface="Verdana" panose="020B0604030504040204" pitchFamily="34" charset="0"/>
                <a:ea typeface="Verdana" panose="020B0604030504040204" pitchFamily="34" charset="0"/>
                <a:cs typeface="Verdana" panose="020B0604030504040204" pitchFamily="34" charset="0"/>
              </a:rPr>
              <a:t>: Communication Campaign Messages, Tactics and Channels for Intended Audiences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562600"/>
            <a:ext cx="1506682" cy="11475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33760942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873" y="-95250"/>
            <a:ext cx="6814126" cy="1143000"/>
          </a:xfrm>
        </p:spPr>
        <p:txBody>
          <a:bodyPr>
            <a:normAutofit/>
          </a:bodyPr>
          <a:lstStyle/>
          <a:p>
            <a:pPr algn="l"/>
            <a:r>
              <a:rPr lang="en-US" sz="4000" b="1" dirty="0">
                <a:solidFill>
                  <a:schemeClr val="bg1"/>
                </a:solidFill>
                <a:latin typeface="Lucida Bright" panose="02040602050505020304" pitchFamily="18" charset="0"/>
              </a:rPr>
              <a:t>Acknowledgments</a:t>
            </a:r>
          </a:p>
        </p:txBody>
      </p:sp>
      <p:sp>
        <p:nvSpPr>
          <p:cNvPr id="3" name="Content Placeholder 2"/>
          <p:cNvSpPr>
            <a:spLocks noGrp="1"/>
          </p:cNvSpPr>
          <p:nvPr>
            <p:ph idx="1"/>
          </p:nvPr>
        </p:nvSpPr>
        <p:spPr>
          <a:xfrm>
            <a:off x="228600" y="1219200"/>
            <a:ext cx="6400800" cy="4876800"/>
          </a:xfrm>
        </p:spPr>
        <p:txBody>
          <a:bodyPr>
            <a:noAutofit/>
          </a:bodyPr>
          <a:lstStyle/>
          <a:p>
            <a:pPr marL="0" indent="0">
              <a:spcBef>
                <a:spcPts val="0"/>
              </a:spcBef>
              <a:buNone/>
            </a:pPr>
            <a:r>
              <a:rPr lang="en-US" sz="1500" dirty="0">
                <a:solidFill>
                  <a:srgbClr val="004065"/>
                </a:solidFill>
              </a:rPr>
              <a:t>This work was supported by Cooperative Agreement #1U38DP004972-03 from the </a:t>
            </a:r>
            <a:r>
              <a:rPr lang="en-US" sz="1500" b="1" dirty="0">
                <a:solidFill>
                  <a:srgbClr val="004065"/>
                </a:solidFill>
              </a:rPr>
              <a:t>Centers for Disease Control and Prevention</a:t>
            </a:r>
            <a:r>
              <a:rPr lang="en-US" sz="1500" dirty="0">
                <a:solidFill>
                  <a:srgbClr val="004065"/>
                </a:solidFill>
              </a:rPr>
              <a:t>. Its contents are solely the responsibility of the authors and do not necessarily represent the official views of the Centers for Disease Control and Prevention.</a:t>
            </a:r>
          </a:p>
          <a:p>
            <a:pPr marL="0" indent="0">
              <a:spcBef>
                <a:spcPts val="0"/>
              </a:spcBef>
              <a:buNone/>
            </a:pPr>
            <a:endParaRPr lang="en-US" sz="1500" dirty="0">
              <a:solidFill>
                <a:srgbClr val="004065"/>
              </a:solidFill>
            </a:endParaRPr>
          </a:p>
          <a:p>
            <a:pPr marL="0" indent="0">
              <a:spcBef>
                <a:spcPts val="0"/>
              </a:spcBef>
              <a:buNone/>
            </a:pPr>
            <a:r>
              <a:rPr lang="en-US" sz="1500" dirty="0">
                <a:solidFill>
                  <a:srgbClr val="004065"/>
                </a:solidFill>
              </a:rPr>
              <a:t>Special thanks to:</a:t>
            </a:r>
          </a:p>
          <a:p>
            <a:pPr marL="0" indent="0">
              <a:spcBef>
                <a:spcPts val="0"/>
              </a:spcBef>
              <a:buNone/>
            </a:pPr>
            <a:r>
              <a:rPr lang="en-US" sz="1500" b="1" dirty="0">
                <a:solidFill>
                  <a:srgbClr val="004065"/>
                </a:solidFill>
              </a:rPr>
              <a:t>Monique Turner, PhD</a:t>
            </a:r>
            <a:r>
              <a:rPr lang="en-US" sz="1500" dirty="0">
                <a:solidFill>
                  <a:srgbClr val="004065"/>
                </a:solidFill>
              </a:rPr>
              <a:t>, Milken Institute School of Public Health</a:t>
            </a:r>
          </a:p>
          <a:p>
            <a:pPr marL="0" indent="0">
              <a:spcBef>
                <a:spcPts val="0"/>
              </a:spcBef>
              <a:buNone/>
            </a:pPr>
            <a:r>
              <a:rPr lang="en-US" sz="1500" b="1" dirty="0">
                <a:solidFill>
                  <a:srgbClr val="004065"/>
                </a:solidFill>
              </a:rPr>
              <a:t>Jerry Franz</a:t>
            </a:r>
            <a:r>
              <a:rPr lang="en-US" sz="1500" dirty="0">
                <a:solidFill>
                  <a:srgbClr val="004065"/>
                </a:solidFill>
              </a:rPr>
              <a:t>, Milken Institute School of Public Health</a:t>
            </a:r>
          </a:p>
          <a:p>
            <a:pPr marL="0" indent="0">
              <a:spcBef>
                <a:spcPts val="0"/>
              </a:spcBef>
              <a:buNone/>
            </a:pPr>
            <a:r>
              <a:rPr lang="en-US" sz="1500" b="1" dirty="0">
                <a:solidFill>
                  <a:srgbClr val="004065"/>
                </a:solidFill>
              </a:rPr>
              <a:t>Julia </a:t>
            </a:r>
            <a:r>
              <a:rPr lang="en-US" sz="1500" b="1" dirty="0" err="1">
                <a:solidFill>
                  <a:srgbClr val="004065"/>
                </a:solidFill>
              </a:rPr>
              <a:t>Thorsness</a:t>
            </a:r>
            <a:r>
              <a:rPr lang="en-US" sz="1500" dirty="0">
                <a:solidFill>
                  <a:srgbClr val="004065"/>
                </a:solidFill>
              </a:rPr>
              <a:t>, Alaska Department of Health and Social Services </a:t>
            </a:r>
          </a:p>
          <a:p>
            <a:pPr marL="0" indent="0">
              <a:spcBef>
                <a:spcPts val="0"/>
              </a:spcBef>
              <a:buNone/>
            </a:pPr>
            <a:r>
              <a:rPr lang="en-US" sz="1500" b="1" dirty="0" err="1">
                <a:solidFill>
                  <a:srgbClr val="004065"/>
                </a:solidFill>
              </a:rPr>
              <a:t>Keylee</a:t>
            </a:r>
            <a:r>
              <a:rPr lang="en-US" sz="1500" b="1" dirty="0">
                <a:solidFill>
                  <a:srgbClr val="004065"/>
                </a:solidFill>
              </a:rPr>
              <a:t> Wright, MA</a:t>
            </a:r>
            <a:r>
              <a:rPr lang="en-US" sz="1500" dirty="0">
                <a:solidFill>
                  <a:srgbClr val="004065"/>
                </a:solidFill>
              </a:rPr>
              <a:t>, Indiana State Department of Health</a:t>
            </a:r>
          </a:p>
          <a:p>
            <a:pPr marL="0" indent="0">
              <a:spcBef>
                <a:spcPts val="0"/>
              </a:spcBef>
              <a:buNone/>
            </a:pPr>
            <a:endParaRPr lang="en-US" sz="1500" dirty="0">
              <a:solidFill>
                <a:srgbClr val="004065"/>
              </a:solidFill>
            </a:endParaRPr>
          </a:p>
          <a:p>
            <a:pPr marL="0" indent="0">
              <a:spcBef>
                <a:spcPts val="0"/>
              </a:spcBef>
              <a:buNone/>
            </a:pPr>
            <a:r>
              <a:rPr lang="en-US" sz="1500" dirty="0">
                <a:solidFill>
                  <a:srgbClr val="004065"/>
                </a:solidFill>
              </a:rPr>
              <a:t>The content and competencies in this training are based on content from the National Cancer Institute’s publication “Making Health Communication Programs Work” and the Seven Areas of Responsibility for Health Education Specialists, 2015.  The training was also influenced by the work of the Cancer Prevention and Control Research Network (CPCRN) and its “Putting Public Health Evidence into Action” training curriculum.</a:t>
            </a:r>
            <a:endParaRPr lang="en-US" sz="1500"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106" y="1066800"/>
            <a:ext cx="1619577" cy="210635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510" y="4900351"/>
            <a:ext cx="2136767" cy="741166"/>
          </a:xfrm>
          <a:prstGeom prst="rect">
            <a:avLst/>
          </a:prstGeom>
        </p:spPr>
      </p:pic>
      <p:pic>
        <p:nvPicPr>
          <p:cNvPr id="1026" name="Picture 2" descr="C:\Users\avillalobos\Downloads\CHES_Logo-FINAL3-2009 rg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6582" y="3363651"/>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216489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Competencies </a:t>
            </a:r>
          </a:p>
        </p:txBody>
      </p:sp>
      <p:sp>
        <p:nvSpPr>
          <p:cNvPr id="3" name="Content Placeholder 2"/>
          <p:cNvSpPr>
            <a:spLocks noGrp="1"/>
          </p:cNvSpPr>
          <p:nvPr>
            <p:ph idx="1"/>
          </p:nvPr>
        </p:nvSpPr>
        <p:spPr>
          <a:xfrm>
            <a:off x="381000" y="1291428"/>
            <a:ext cx="8229600" cy="4525963"/>
          </a:xfrm>
        </p:spPr>
        <p:txBody>
          <a:bodyPr>
            <a:noAutofit/>
          </a:bodyPr>
          <a:lstStyle/>
          <a:p>
            <a:pPr mar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Select or design strategies/interventions</a:t>
            </a:r>
          </a:p>
          <a:p>
            <a:pPr mar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Develop a plan for the delivery of health education/promotion</a:t>
            </a:r>
          </a:p>
          <a:p>
            <a:pPr mar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Address factors that influence implementation of health education/promotion</a:t>
            </a:r>
          </a:p>
          <a:p>
            <a:pPr mar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develop and deliver messages using a variety of communication strategies, methods and techniques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7972867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Learning Objectives </a:t>
            </a:r>
          </a:p>
        </p:txBody>
      </p:sp>
      <p:sp>
        <p:nvSpPr>
          <p:cNvPr id="3" name="Content Placeholder 2"/>
          <p:cNvSpPr>
            <a:spLocks noGrp="1"/>
          </p:cNvSpPr>
          <p:nvPr>
            <p:ph idx="1"/>
          </p:nvPr>
        </p:nvSpPr>
        <p:spPr>
          <a:xfrm>
            <a:off x="381000" y="1206500"/>
            <a:ext cx="8229600" cy="4889500"/>
          </a:xfrm>
        </p:spPr>
        <p:txBody>
          <a:bodyPr>
            <a:noAutofit/>
          </a:bodyPr>
          <a:lstStyle/>
          <a:p>
            <a:pPr marL="0" lvl="0" indent="0">
              <a:spcBef>
                <a:spcPts val="0"/>
              </a:spcBef>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strategies to identify audience characteristics and habit</a:t>
            </a:r>
          </a:p>
          <a:p>
            <a:pPr marL="0" lvl="0" indent="0">
              <a:spcBef>
                <a:spcPts val="0"/>
              </a:spcBef>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Create key messages and take-home messages</a:t>
            </a:r>
          </a:p>
          <a:p>
            <a:pPr marL="0" lvl="0" indent="0">
              <a:spcBef>
                <a:spcPts val="0"/>
              </a:spcBef>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best-practices for specific communication channels to reach intended audience</a:t>
            </a:r>
          </a:p>
          <a:p>
            <a:pPr marL="0" lvl="0" indent="0">
              <a:spcBef>
                <a:spcPts val="0"/>
              </a:spcBef>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Describe ways to adapt an evidence-based intervention to intended audience</a:t>
            </a:r>
          </a:p>
          <a:p>
            <a:pPr marL="0" indent="0">
              <a:spcBef>
                <a:spcPts val="0"/>
              </a:spcBef>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Identify methods to pretest campaign messaging and materials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420584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MHS-DFS.ead.gwu.edu\SMHS\GROUPS\gwci\iStock Images\Comm Training Slide Images\Cigarette shaped tom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0" y="4570702"/>
            <a:ext cx="1981200" cy="15725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Media Advocacy</a:t>
            </a:r>
          </a:p>
        </p:txBody>
      </p:sp>
      <p:sp>
        <p:nvSpPr>
          <p:cNvPr id="9" name="TextBox 8"/>
          <p:cNvSpPr txBox="1"/>
          <p:nvPr/>
        </p:nvSpPr>
        <p:spPr>
          <a:xfrm>
            <a:off x="147612" y="6343093"/>
            <a:ext cx="4043388" cy="415498"/>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Brownell, </a:t>
            </a:r>
            <a:r>
              <a:rPr lang="en-US" sz="105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Kersh</a:t>
            </a:r>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&amp; Ludwig, 2010; U.S. Department of Health and Human Services, 1989.</a:t>
            </a:r>
          </a:p>
        </p:txBody>
      </p:sp>
      <p:sp>
        <p:nvSpPr>
          <p:cNvPr id="10" name="TextBox 9"/>
          <p:cNvSpPr txBox="1"/>
          <p:nvPr/>
        </p:nvSpPr>
        <p:spPr>
          <a:xfrm>
            <a:off x="1219200" y="1219200"/>
            <a:ext cx="7239000" cy="1569660"/>
          </a:xfrm>
          <a:prstGeom prst="rect">
            <a:avLst/>
          </a:prstGeom>
          <a:noFill/>
        </p:spPr>
        <p:txBody>
          <a:bodyPr wrap="square" rtlCol="0">
            <a:spAutoFit/>
          </a:bodyPr>
          <a:lstStyle/>
          <a:p>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Media advocacy is the strategic use of mass media and community advocacy to advance environmental change or a public policy initiative.”</a:t>
            </a:r>
          </a:p>
        </p:txBody>
      </p:sp>
      <p:pic>
        <p:nvPicPr>
          <p:cNvPr id="12" name="Picture 2" descr="\\SMHS-DFS.ead.gwu.edu\SMHS\GROUPS\gwci\IStock Images\Comm Slide Images\Quotation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987547"/>
            <a:ext cx="880608" cy="697783"/>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13"/>
          <p:cNvSpPr/>
          <p:nvPr/>
        </p:nvSpPr>
        <p:spPr>
          <a:xfrm>
            <a:off x="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Lucida Bright" panose="02040602050505020304" pitchFamily="18" charset="0"/>
              </a:rPr>
              <a:t>Media Advocacy</a:t>
            </a:r>
            <a:endParaRPr lang="en-US" sz="4000" b="1" dirty="0">
              <a:latin typeface="Lucida Bright" panose="02040602050505020304" pitchFamily="18" charset="0"/>
            </a:endParaRPr>
          </a:p>
        </p:txBody>
      </p:sp>
      <p:pic>
        <p:nvPicPr>
          <p:cNvPr id="6" name="Picture 2" descr="benson-menthol"/>
          <p:cNvPicPr>
            <a:picLocks noChangeAspect="1" noChangeArrowheads="1"/>
          </p:cNvPicPr>
          <p:nvPr/>
        </p:nvPicPr>
        <p:blipFill rotWithShape="1">
          <a:blip r:embed="rId5">
            <a:extLst>
              <a:ext uri="{28A0092B-C50C-407E-A947-70E740481C1C}">
                <a14:useLocalDpi xmlns:a14="http://schemas.microsoft.com/office/drawing/2010/main" val="0"/>
              </a:ext>
            </a:extLst>
          </a:blip>
          <a:srcRect l="14238" r="12262"/>
          <a:stretch/>
        </p:blipFill>
        <p:spPr bwMode="auto">
          <a:xfrm>
            <a:off x="7315200" y="2499982"/>
            <a:ext cx="1314450" cy="17883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tes.psu.edu/cdcrclblog/wp-content/uploads/sites/15223/2014/10/E-Cigarette-A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2417" y="2466152"/>
            <a:ext cx="1314451" cy="18489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8902" y="2747640"/>
            <a:ext cx="1447156" cy="17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0938" y="4468975"/>
            <a:ext cx="2064948" cy="167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186" y="2701405"/>
            <a:ext cx="3704117" cy="1455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ecigsarecig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70598" y="4363899"/>
            <a:ext cx="4495800" cy="17662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rsuarez\Desktop\gw cancer center logo colo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3768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569842" cy="1162050"/>
          </a:xfrm>
        </p:spPr>
        <p:txBody>
          <a:bodyPr>
            <a:normAutofit/>
          </a:bodyPr>
          <a:lstStyle/>
          <a:p>
            <a:pPr algn="l"/>
            <a:r>
              <a:rPr lang="en-US" sz="4000" b="1" dirty="0">
                <a:solidFill>
                  <a:schemeClr val="bg1"/>
                </a:solidFill>
                <a:latin typeface="Lucida Bright" panose="02040602050505020304" pitchFamily="18" charset="0"/>
              </a:rPr>
              <a:t>Audience</a:t>
            </a:r>
          </a:p>
        </p:txBody>
      </p:sp>
      <p:sp>
        <p:nvSpPr>
          <p:cNvPr id="3" name="Rectangle 2"/>
          <p:cNvSpPr/>
          <p:nvPr/>
        </p:nvSpPr>
        <p:spPr>
          <a:xfrm>
            <a:off x="152400" y="6451684"/>
            <a:ext cx="2514600" cy="253916"/>
          </a:xfrm>
          <a:prstGeom prst="rect">
            <a:avLst/>
          </a:prstGeom>
        </p:spPr>
        <p:txBody>
          <a:bodyPr wrap="square">
            <a:spAutoFit/>
          </a:bodyPr>
          <a:lstStyle/>
          <a:p>
            <a:r>
              <a:rPr lang="en-US" sz="1050" dirty="0">
                <a:solidFill>
                  <a:schemeClr val="bg1">
                    <a:lumMod val="50000"/>
                  </a:schemeClr>
                </a:solidFill>
                <a:ea typeface="Calibri" panose="020F0502020204030204" pitchFamily="34" charset="0"/>
                <a:cs typeface="Times New Roman" panose="02020603050405020304" pitchFamily="18" charset="0"/>
              </a:rPr>
              <a:t>National Cancer Institute, 2004. </a:t>
            </a:r>
            <a:endParaRPr lang="en-US" sz="1050" dirty="0">
              <a:solidFill>
                <a:schemeClr val="bg1">
                  <a:lumMod val="50000"/>
                </a:scheme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976" y="1146653"/>
            <a:ext cx="7315200" cy="4868183"/>
          </a:xfrm>
          <a:prstGeom prst="rect">
            <a:avLst/>
          </a:prstGeom>
        </p:spPr>
      </p:pic>
    </p:spTree>
    <p:extLst>
      <p:ext uri="{BB962C8B-B14F-4D97-AF65-F5344CB8AC3E}">
        <p14:creationId xmlns:p14="http://schemas.microsoft.com/office/powerpoint/2010/main" val="40501991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latin typeface="Lucida Bright" panose="02040602050505020304" pitchFamily="18" charset="0"/>
              </a:rPr>
              <a:t>Audience Segmentation</a:t>
            </a:r>
          </a:p>
        </p:txBody>
      </p:sp>
      <p:sp>
        <p:nvSpPr>
          <p:cNvPr id="17" name="Content Placeholder 2"/>
          <p:cNvSpPr>
            <a:spLocks noGrp="1"/>
          </p:cNvSpPr>
          <p:nvPr>
            <p:ph idx="1"/>
          </p:nvPr>
        </p:nvSpPr>
        <p:spPr>
          <a:xfrm>
            <a:off x="1828800" y="1235081"/>
            <a:ext cx="6858000" cy="4479919"/>
          </a:xfrm>
        </p:spPr>
        <p:txBody>
          <a:bodyPr>
            <a:noAutofit/>
          </a:bodyPr>
          <a:lstStyle/>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The process of defining subgroups of a population according to common characteristics” </a:t>
            </a:r>
          </a:p>
          <a:p>
            <a:pPr marL="0" lv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0" lvl="0" indent="0">
              <a:buNone/>
            </a:pPr>
            <a:r>
              <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rPr>
              <a:t>Can “help you develop messages, materials and activities that are relevant to the intended audience’s current behavior and specific needs, preferences, beliefs, cultural attitudes [and] knowledge” as well as media use and habits</a:t>
            </a:r>
          </a:p>
        </p:txBody>
      </p:sp>
      <p:pic>
        <p:nvPicPr>
          <p:cNvPr id="18" name="Picture 2" descr="\\SMHS-DFS.ead.gwu.edu\SMHS\GROUPS\gwci\IStock Images\Comm Slide Images\Quota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235080"/>
            <a:ext cx="1387010" cy="109904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6451684"/>
            <a:ext cx="2514600" cy="253916"/>
          </a:xfrm>
          <a:prstGeom prst="rect">
            <a:avLst/>
          </a:prstGeom>
        </p:spPr>
        <p:txBody>
          <a:bodyPr wrap="square">
            <a:spAutoFit/>
          </a:bodyPr>
          <a:lstStyle/>
          <a:p>
            <a:r>
              <a:rPr lang="en-US" sz="1050" dirty="0">
                <a:solidFill>
                  <a:schemeClr val="bg1">
                    <a:lumMod val="50000"/>
                  </a:schemeClr>
                </a:solidFill>
                <a:ea typeface="Calibri" panose="020F0502020204030204" pitchFamily="34" charset="0"/>
                <a:cs typeface="Times New Roman" panose="02020603050405020304" pitchFamily="18" charset="0"/>
              </a:rPr>
              <a:t>National Cancer Institute, 2004. </a:t>
            </a:r>
            <a:endParaRPr lang="en-US" sz="1050" dirty="0">
              <a:solidFill>
                <a:schemeClr val="bg1">
                  <a:lumMod val="50000"/>
                </a:schemeClr>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3027874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Audience Segmentation</a:t>
            </a:r>
          </a:p>
        </p:txBody>
      </p:sp>
      <p:sp>
        <p:nvSpPr>
          <p:cNvPr id="17" name="Content Placeholder 2"/>
          <p:cNvSpPr>
            <a:spLocks noGrp="1"/>
          </p:cNvSpPr>
          <p:nvPr>
            <p:ph idx="1"/>
          </p:nvPr>
        </p:nvSpPr>
        <p:spPr>
          <a:xfrm>
            <a:off x="206212" y="1047750"/>
            <a:ext cx="8785388" cy="5157586"/>
          </a:xfrm>
        </p:spPr>
        <p:txBody>
          <a:bodyPr>
            <a:noAutofit/>
          </a:bodyPr>
          <a:lstStyle/>
          <a:p>
            <a:pPr marL="0" lvl="0" indent="0">
              <a:buNone/>
            </a:pPr>
            <a:r>
              <a:rPr lang="en-US" sz="1800" dirty="0">
                <a:solidFill>
                  <a:srgbClr val="004065"/>
                </a:solidFill>
              </a:rPr>
              <a:t>Identify a spectrum of potential audiences defined by commonalities (e.g. attitudes, behaviors or how they would relate to program components)</a:t>
            </a:r>
          </a:p>
          <a:p>
            <a:pPr marL="0" lvl="0" indent="0">
              <a:buNone/>
            </a:pPr>
            <a:endParaRPr lang="en-US" sz="1800" dirty="0">
              <a:solidFill>
                <a:srgbClr val="004065"/>
              </a:solidFill>
            </a:endParaRPr>
          </a:p>
          <a:p>
            <a:pPr marL="0" lvl="0" indent="0">
              <a:buNone/>
            </a:pPr>
            <a:r>
              <a:rPr lang="en-US" sz="1800" dirty="0">
                <a:solidFill>
                  <a:srgbClr val="004065"/>
                </a:solidFill>
              </a:rPr>
              <a:t>Understand the beliefs, attitudes and behaviors of those audiences related to lifestyle issues (e.g. weight control, nutrition and physical activity)</a:t>
            </a:r>
          </a:p>
          <a:p>
            <a:pPr marL="0" lvl="0" indent="0">
              <a:buNone/>
            </a:pPr>
            <a:endParaRPr lang="en-US" sz="1800" dirty="0">
              <a:solidFill>
                <a:srgbClr val="004065"/>
              </a:solidFill>
            </a:endParaRPr>
          </a:p>
          <a:p>
            <a:pPr marL="0" lvl="0" indent="0">
              <a:buNone/>
            </a:pPr>
            <a:r>
              <a:rPr lang="en-US" sz="1800" dirty="0">
                <a:solidFill>
                  <a:srgbClr val="004065"/>
                </a:solidFill>
              </a:rPr>
              <a:t>Select one or more intended audiences based on variety of perspectives, such as degree of health risk, likelihood to respond to a program strategy and short- versus intermediate or long-term goals</a:t>
            </a:r>
          </a:p>
          <a:p>
            <a:pPr marL="0" lvl="0" indent="0">
              <a:buNone/>
            </a:pPr>
            <a:endParaRPr lang="en-US" sz="1800" dirty="0">
              <a:solidFill>
                <a:srgbClr val="004065"/>
              </a:solidFill>
            </a:endParaRPr>
          </a:p>
          <a:p>
            <a:pPr marL="0" lvl="0" indent="0">
              <a:buNone/>
            </a:pPr>
            <a:r>
              <a:rPr lang="en-US" sz="1800" dirty="0">
                <a:solidFill>
                  <a:srgbClr val="004065"/>
                </a:solidFill>
              </a:rPr>
              <a:t>Tailor behavior change programs or create calls to action most salient to interests and concerns of intended audiences</a:t>
            </a:r>
          </a:p>
          <a:p>
            <a:pPr marL="0" lvl="0" indent="0">
              <a:buNone/>
            </a:pPr>
            <a:endParaRPr lang="en-US" sz="1800" dirty="0">
              <a:solidFill>
                <a:srgbClr val="004065"/>
              </a:solidFill>
            </a:endParaRPr>
          </a:p>
          <a:p>
            <a:pPr marL="0" lvl="0" indent="0">
              <a:buNone/>
            </a:pPr>
            <a:r>
              <a:rPr lang="en-US" sz="1800" dirty="0">
                <a:solidFill>
                  <a:srgbClr val="004065"/>
                </a:solidFill>
              </a:rPr>
              <a:t>Identify appropriate communication channels (e.g. social media advertisements, public service announcements and billboards) for promotion and dissemination of program strategies</a:t>
            </a:r>
          </a:p>
        </p:txBody>
      </p:sp>
      <p:sp>
        <p:nvSpPr>
          <p:cNvPr id="6" name="TextBox 5"/>
          <p:cNvSpPr txBox="1"/>
          <p:nvPr/>
        </p:nvSpPr>
        <p:spPr>
          <a:xfrm>
            <a:off x="50158" y="6477000"/>
            <a:ext cx="3836042" cy="253916"/>
          </a:xfrm>
          <a:prstGeom prst="rect">
            <a:avLst/>
          </a:prstGeom>
          <a:noFill/>
        </p:spPr>
        <p:txBody>
          <a:bodyPr wrap="square" rtlCol="0">
            <a:spAutoFit/>
          </a:bodyPr>
          <a:lstStyle/>
          <a:p>
            <a:r>
              <a:rPr lang="en-US" sz="1050" dirty="0">
                <a:solidFill>
                  <a:schemeClr val="bg1">
                    <a:lumMod val="50000"/>
                  </a:schemeClr>
                </a:solidFill>
              </a:rPr>
              <a:t>Centers for Disease Control and Prevention, 2015.</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2650799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Audience Segmentation</a:t>
            </a:r>
          </a:p>
        </p:txBody>
      </p:sp>
      <p:graphicFrame>
        <p:nvGraphicFramePr>
          <p:cNvPr id="2" name="Diagram 1"/>
          <p:cNvGraphicFramePr/>
          <p:nvPr/>
        </p:nvGraphicFramePr>
        <p:xfrm>
          <a:off x="838200" y="1295400"/>
          <a:ext cx="7162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85227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Key Messages</a:t>
            </a:r>
          </a:p>
        </p:txBody>
      </p:sp>
      <p:graphicFrame>
        <p:nvGraphicFramePr>
          <p:cNvPr id="3" name="Diagram 2"/>
          <p:cNvGraphicFramePr/>
          <p:nvPr/>
        </p:nvGraphicFramePr>
        <p:xfrm>
          <a:off x="1066800" y="1219200"/>
          <a:ext cx="685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1281723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Key Messages</a:t>
            </a:r>
          </a:p>
        </p:txBody>
      </p:sp>
      <p:sp>
        <p:nvSpPr>
          <p:cNvPr id="6" name="TextBox 5"/>
          <p:cNvSpPr txBox="1"/>
          <p:nvPr/>
        </p:nvSpPr>
        <p:spPr>
          <a:xfrm>
            <a:off x="50158" y="6477000"/>
            <a:ext cx="2346488" cy="253916"/>
          </a:xfrm>
          <a:prstGeom prst="rect">
            <a:avLst/>
          </a:prstGeom>
          <a:noFill/>
        </p:spPr>
        <p:txBody>
          <a:bodyPr wrap="square" rtlCol="0">
            <a:spAutoFit/>
          </a:bodyPr>
          <a:lstStyle/>
          <a:p>
            <a:r>
              <a:rPr lang="en-US" sz="1050" dirty="0">
                <a:solidFill>
                  <a:schemeClr val="bg1">
                    <a:lumMod val="50000"/>
                  </a:schemeClr>
                </a:solidFill>
              </a:rPr>
              <a:t>National Cancer Institute, 2015.</a:t>
            </a:r>
          </a:p>
        </p:txBody>
      </p:sp>
      <p:graphicFrame>
        <p:nvGraphicFramePr>
          <p:cNvPr id="2" name="Diagram 1"/>
          <p:cNvGraphicFramePr/>
          <p:nvPr/>
        </p:nvGraphicFramePr>
        <p:xfrm>
          <a:off x="472912" y="1905000"/>
          <a:ext cx="80772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25413186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Autofit/>
          </a:bodyPr>
          <a:lstStyle/>
          <a:p>
            <a:pPr algn="l"/>
            <a:r>
              <a:rPr lang="en-US" sz="3200" b="1" dirty="0">
                <a:solidFill>
                  <a:schemeClr val="bg1"/>
                </a:solidFill>
              </a:rPr>
              <a:t>Social Norms Marketing Messages</a:t>
            </a:r>
          </a:p>
        </p:txBody>
      </p:sp>
      <p:graphicFrame>
        <p:nvGraphicFramePr>
          <p:cNvPr id="3" name="Diagram 2"/>
          <p:cNvGraphicFramePr/>
          <p:nvPr/>
        </p:nvGraphicFramePr>
        <p:xfrm>
          <a:off x="1151709" y="1268212"/>
          <a:ext cx="6705600" cy="248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50158" y="6290102"/>
            <a:ext cx="4572000" cy="415498"/>
          </a:xfrm>
          <a:prstGeom prst="rect">
            <a:avLst/>
          </a:prstGeom>
        </p:spPr>
        <p:txBody>
          <a:bodyPr>
            <a:spAutoFit/>
          </a:bodyPr>
          <a:lstStyle/>
          <a:p>
            <a:r>
              <a:rPr lang="en-US" sz="1050" dirty="0">
                <a:solidFill>
                  <a:schemeClr val="bg1">
                    <a:lumMod val="50000"/>
                  </a:schemeClr>
                </a:solidFill>
                <a:ea typeface="Calibri" panose="020F0502020204030204" pitchFamily="34" charset="0"/>
                <a:cs typeface="Arial" panose="020B0604020202020204" pitchFamily="34" charset="0"/>
              </a:rPr>
              <a:t>Shepherd, </a:t>
            </a:r>
            <a:r>
              <a:rPr lang="en-US" sz="1050" dirty="0" err="1">
                <a:solidFill>
                  <a:schemeClr val="bg1">
                    <a:lumMod val="50000"/>
                  </a:schemeClr>
                </a:solidFill>
                <a:ea typeface="Calibri" panose="020F0502020204030204" pitchFamily="34" charset="0"/>
                <a:cs typeface="Arial" panose="020B0604020202020204" pitchFamily="34" charset="0"/>
              </a:rPr>
              <a:t>Meteyer</a:t>
            </a:r>
            <a:r>
              <a:rPr lang="en-US" sz="1050" dirty="0">
                <a:solidFill>
                  <a:schemeClr val="bg1">
                    <a:lumMod val="50000"/>
                  </a:schemeClr>
                </a:solidFill>
                <a:ea typeface="Calibri" panose="020F0502020204030204" pitchFamily="34" charset="0"/>
                <a:cs typeface="Arial" panose="020B0604020202020204" pitchFamily="34" charset="0"/>
              </a:rPr>
              <a:t>, </a:t>
            </a:r>
            <a:r>
              <a:rPr lang="en-US" sz="1050" dirty="0" err="1">
                <a:solidFill>
                  <a:schemeClr val="bg1">
                    <a:lumMod val="50000"/>
                  </a:schemeClr>
                </a:solidFill>
                <a:ea typeface="Calibri" panose="020F0502020204030204" pitchFamily="34" charset="0"/>
                <a:cs typeface="Arial" panose="020B0604020202020204" pitchFamily="34" charset="0"/>
              </a:rPr>
              <a:t>Bruzios</a:t>
            </a:r>
            <a:r>
              <a:rPr lang="en-US" sz="1050" dirty="0">
                <a:solidFill>
                  <a:schemeClr val="bg1">
                    <a:lumMod val="50000"/>
                  </a:schemeClr>
                </a:solidFill>
                <a:ea typeface="Calibri" panose="020F0502020204030204" pitchFamily="34" charset="0"/>
                <a:cs typeface="Arial" panose="020B0604020202020204" pitchFamily="34" charset="0"/>
              </a:rPr>
              <a:t>, Pol, &amp; </a:t>
            </a:r>
            <a:r>
              <a:rPr lang="en-US" sz="1050" dirty="0" err="1">
                <a:solidFill>
                  <a:schemeClr val="bg1">
                    <a:lumMod val="50000"/>
                  </a:schemeClr>
                </a:solidFill>
                <a:ea typeface="Calibri" panose="020F0502020204030204" pitchFamily="34" charset="0"/>
                <a:cs typeface="Arial" panose="020B0604020202020204" pitchFamily="34" charset="0"/>
              </a:rPr>
              <a:t>Charpentier</a:t>
            </a:r>
            <a:r>
              <a:rPr lang="en-US" sz="1050" dirty="0">
                <a:solidFill>
                  <a:schemeClr val="bg1">
                    <a:lumMod val="50000"/>
                  </a:schemeClr>
                </a:solidFill>
                <a:ea typeface="Calibri" panose="020F0502020204030204" pitchFamily="34" charset="0"/>
                <a:cs typeface="Arial" panose="020B0604020202020204" pitchFamily="34" charset="0"/>
              </a:rPr>
              <a:t>, 2016; Baer, Stacy, &amp; Larimer, 2015; Pederson &amp; </a:t>
            </a:r>
            <a:r>
              <a:rPr lang="en-US" sz="1050" dirty="0" err="1">
                <a:solidFill>
                  <a:schemeClr val="bg1">
                    <a:lumMod val="50000"/>
                  </a:schemeClr>
                </a:solidFill>
                <a:ea typeface="Calibri" panose="020F0502020204030204" pitchFamily="34" charset="0"/>
                <a:cs typeface="Arial" panose="020B0604020202020204" pitchFamily="34" charset="0"/>
              </a:rPr>
              <a:t>LaBrie</a:t>
            </a:r>
            <a:r>
              <a:rPr lang="en-US" sz="1050" dirty="0">
                <a:solidFill>
                  <a:schemeClr val="bg1">
                    <a:lumMod val="50000"/>
                  </a:schemeClr>
                </a:solidFill>
                <a:ea typeface="Calibri" panose="020F0502020204030204" pitchFamily="34" charset="0"/>
                <a:cs typeface="Arial" panose="020B0604020202020204" pitchFamily="34" charset="0"/>
              </a:rPr>
              <a:t>, 2008.</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3600" y="3558669"/>
            <a:ext cx="1524269" cy="2286135"/>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04509" y="3739685"/>
            <a:ext cx="3180538" cy="2120359"/>
          </a:xfrm>
          <a:prstGeom prst="rect">
            <a:avLst/>
          </a:prstGeom>
        </p:spPr>
      </p:pic>
    </p:spTree>
    <p:extLst>
      <p:ext uri="{BB962C8B-B14F-4D97-AF65-F5344CB8AC3E}">
        <p14:creationId xmlns:p14="http://schemas.microsoft.com/office/powerpoint/2010/main" val="27677385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Framing the Message</a:t>
            </a:r>
          </a:p>
        </p:txBody>
      </p:sp>
      <p:sp>
        <p:nvSpPr>
          <p:cNvPr id="13" name="TextBox 12"/>
          <p:cNvSpPr txBox="1"/>
          <p:nvPr/>
        </p:nvSpPr>
        <p:spPr>
          <a:xfrm>
            <a:off x="152400" y="6477000"/>
            <a:ext cx="3404242" cy="253916"/>
          </a:xfrm>
          <a:prstGeom prst="rect">
            <a:avLst/>
          </a:prstGeom>
          <a:noFill/>
        </p:spPr>
        <p:txBody>
          <a:bodyPr wrap="square" rtlCol="0">
            <a:spAutoFit/>
          </a:bodyPr>
          <a:lstStyle/>
          <a:p>
            <a:r>
              <a:rPr lang="en-US" sz="1050" dirty="0">
                <a:solidFill>
                  <a:schemeClr val="bg1">
                    <a:lumMod val="50000"/>
                  </a:schemeClr>
                </a:solidFill>
              </a:rPr>
              <a:t>Rothman, Bartels, </a:t>
            </a:r>
            <a:r>
              <a:rPr lang="en-US" sz="1050" dirty="0" err="1">
                <a:solidFill>
                  <a:schemeClr val="bg1">
                    <a:lumMod val="50000"/>
                  </a:schemeClr>
                </a:solidFill>
              </a:rPr>
              <a:t>Wlaschin</a:t>
            </a:r>
            <a:r>
              <a:rPr lang="en-US" sz="1050" dirty="0">
                <a:solidFill>
                  <a:schemeClr val="bg1">
                    <a:lumMod val="50000"/>
                  </a:schemeClr>
                </a:solidFill>
              </a:rPr>
              <a:t>, &amp; </a:t>
            </a:r>
            <a:r>
              <a:rPr lang="en-US" sz="1050" dirty="0" err="1">
                <a:solidFill>
                  <a:schemeClr val="bg1">
                    <a:lumMod val="50000"/>
                  </a:schemeClr>
                </a:solidFill>
              </a:rPr>
              <a:t>Salovey</a:t>
            </a:r>
            <a:r>
              <a:rPr lang="en-US" sz="1050" dirty="0">
                <a:solidFill>
                  <a:schemeClr val="bg1">
                    <a:lumMod val="50000"/>
                  </a:schemeClr>
                </a:solidFill>
              </a:rPr>
              <a:t>, 2006. </a:t>
            </a:r>
          </a:p>
        </p:txBody>
      </p:sp>
      <p:graphicFrame>
        <p:nvGraphicFramePr>
          <p:cNvPr id="4" name="Diagram 3"/>
          <p:cNvGraphicFramePr/>
          <p:nvPr/>
        </p:nvGraphicFramePr>
        <p:xfrm>
          <a:off x="1393536" y="1295400"/>
          <a:ext cx="60960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099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Framing the Message</a:t>
            </a:r>
          </a:p>
        </p:txBody>
      </p:sp>
      <p:sp>
        <p:nvSpPr>
          <p:cNvPr id="13" name="TextBox 12"/>
          <p:cNvSpPr txBox="1"/>
          <p:nvPr/>
        </p:nvSpPr>
        <p:spPr>
          <a:xfrm>
            <a:off x="126358" y="6496050"/>
            <a:ext cx="3794288" cy="253916"/>
          </a:xfrm>
          <a:prstGeom prst="rect">
            <a:avLst/>
          </a:prstGeom>
          <a:noFill/>
        </p:spPr>
        <p:txBody>
          <a:bodyPr wrap="square" rtlCol="0">
            <a:spAutoFit/>
          </a:bodyPr>
          <a:lstStyle/>
          <a:p>
            <a:r>
              <a:rPr lang="en-US" sz="1050" dirty="0" err="1">
                <a:solidFill>
                  <a:schemeClr val="bg1">
                    <a:lumMod val="50000"/>
                  </a:schemeClr>
                </a:solidFill>
              </a:rPr>
              <a:t>Detweiler</a:t>
            </a:r>
            <a:r>
              <a:rPr lang="en-US" sz="1050" dirty="0">
                <a:solidFill>
                  <a:schemeClr val="bg1">
                    <a:lumMod val="50000"/>
                  </a:schemeClr>
                </a:solidFill>
              </a:rPr>
              <a:t>, </a:t>
            </a:r>
            <a:r>
              <a:rPr lang="en-US" sz="1050" dirty="0" err="1">
                <a:solidFill>
                  <a:schemeClr val="bg1">
                    <a:lumMod val="50000"/>
                  </a:schemeClr>
                </a:solidFill>
              </a:rPr>
              <a:t>Bedell</a:t>
            </a:r>
            <a:r>
              <a:rPr lang="en-US" sz="1050" dirty="0">
                <a:solidFill>
                  <a:schemeClr val="bg1">
                    <a:lumMod val="50000"/>
                  </a:schemeClr>
                </a:solidFill>
              </a:rPr>
              <a:t>, </a:t>
            </a:r>
            <a:r>
              <a:rPr lang="en-US" sz="1050" dirty="0" err="1">
                <a:solidFill>
                  <a:schemeClr val="bg1">
                    <a:lumMod val="50000"/>
                  </a:schemeClr>
                </a:solidFill>
              </a:rPr>
              <a:t>Salovey</a:t>
            </a:r>
            <a:r>
              <a:rPr lang="en-US" sz="1050" dirty="0">
                <a:solidFill>
                  <a:schemeClr val="bg1">
                    <a:lumMod val="50000"/>
                  </a:schemeClr>
                </a:solidFill>
              </a:rPr>
              <a:t>, </a:t>
            </a:r>
            <a:r>
              <a:rPr lang="en-US" sz="1050" dirty="0" err="1">
                <a:solidFill>
                  <a:schemeClr val="bg1">
                    <a:lumMod val="50000"/>
                  </a:schemeClr>
                </a:solidFill>
              </a:rPr>
              <a:t>Pronin</a:t>
            </a:r>
            <a:r>
              <a:rPr lang="en-US" sz="1050" dirty="0">
                <a:solidFill>
                  <a:schemeClr val="bg1">
                    <a:lumMod val="50000"/>
                  </a:schemeClr>
                </a:solidFill>
              </a:rPr>
              <a:t>, &amp; Rothman, 1999.</a:t>
            </a:r>
          </a:p>
        </p:txBody>
      </p:sp>
      <p:graphicFrame>
        <p:nvGraphicFramePr>
          <p:cNvPr id="3" name="Diagram 2"/>
          <p:cNvGraphicFramePr/>
          <p:nvPr/>
        </p:nvGraphicFramePr>
        <p:xfrm>
          <a:off x="434360" y="1524000"/>
          <a:ext cx="8154304"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149766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Framing the Message</a:t>
            </a:r>
          </a:p>
        </p:txBody>
      </p:sp>
      <p:sp>
        <p:nvSpPr>
          <p:cNvPr id="13" name="TextBox 12"/>
          <p:cNvSpPr txBox="1"/>
          <p:nvPr/>
        </p:nvSpPr>
        <p:spPr>
          <a:xfrm>
            <a:off x="50158" y="6515100"/>
            <a:ext cx="4327688" cy="253916"/>
          </a:xfrm>
          <a:prstGeom prst="rect">
            <a:avLst/>
          </a:prstGeom>
          <a:noFill/>
        </p:spPr>
        <p:txBody>
          <a:bodyPr wrap="square" rtlCol="0">
            <a:spAutoFit/>
          </a:bodyPr>
          <a:lstStyle/>
          <a:p>
            <a:r>
              <a:rPr lang="en-US" sz="1050" dirty="0">
                <a:solidFill>
                  <a:schemeClr val="bg1">
                    <a:lumMod val="50000"/>
                  </a:schemeClr>
                </a:solidFill>
              </a:rPr>
              <a:t>O’Keefe &amp; Jensen, 2007; Nan, 2012; Schneider et al., 2001. </a:t>
            </a:r>
          </a:p>
        </p:txBody>
      </p:sp>
      <p:graphicFrame>
        <p:nvGraphicFramePr>
          <p:cNvPr id="4" name="Diagram 3"/>
          <p:cNvGraphicFramePr/>
          <p:nvPr/>
        </p:nvGraphicFramePr>
        <p:xfrm>
          <a:off x="609600" y="1295400"/>
          <a:ext cx="8001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3868267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810000" y="990600"/>
            <a:ext cx="5105400" cy="2971800"/>
          </a:xfrm>
        </p:spPr>
        <p:txBody>
          <a:bodyPr>
            <a:normAutofit fontScale="70000" lnSpcReduction="20000"/>
          </a:bodyPr>
          <a:lstStyle/>
          <a:p>
            <a:pPr marL="0" indent="0">
              <a:lnSpc>
                <a:spcPct val="120000"/>
              </a:lnSpc>
              <a:spcBef>
                <a:spcPts val="600"/>
              </a:spcBef>
              <a:spcAft>
                <a:spcPts val="600"/>
              </a:spcAft>
              <a:buNone/>
            </a:pPr>
            <a:r>
              <a:rPr lang="en-US" dirty="0">
                <a:latin typeface="Verdana" panose="020B0604030504040204" pitchFamily="34" charset="0"/>
                <a:ea typeface="Verdana" panose="020B0604030504040204" pitchFamily="34" charset="0"/>
                <a:cs typeface="Verdana" panose="020B0604030504040204" pitchFamily="34" charset="0"/>
              </a:rPr>
              <a:t>Focuses on strategies to create awareness</a:t>
            </a:r>
          </a:p>
          <a:p>
            <a:pPr marL="0" indent="0">
              <a:lnSpc>
                <a:spcPct val="120000"/>
              </a:lnSpc>
              <a:spcBef>
                <a:spcPts val="600"/>
              </a:spcBef>
              <a:spcAft>
                <a:spcPts val="600"/>
              </a:spcAft>
              <a:buNone/>
            </a:pPr>
            <a:r>
              <a:rPr lang="en-US" dirty="0">
                <a:latin typeface="Verdana" panose="020B0604030504040204" pitchFamily="34" charset="0"/>
                <a:ea typeface="Verdana" panose="020B0604030504040204" pitchFamily="34" charset="0"/>
                <a:cs typeface="Verdana" panose="020B0604030504040204" pitchFamily="34" charset="0"/>
              </a:rPr>
              <a:t>Includes print, broadcast and social media</a:t>
            </a:r>
          </a:p>
          <a:p>
            <a:pPr marL="0" indent="0">
              <a:lnSpc>
                <a:spcPct val="120000"/>
              </a:lnSpc>
              <a:spcBef>
                <a:spcPts val="600"/>
              </a:spcBef>
              <a:spcAft>
                <a:spcPts val="600"/>
              </a:spcAft>
              <a:buNone/>
            </a:pPr>
            <a:r>
              <a:rPr lang="en-US" dirty="0">
                <a:latin typeface="Verdana" panose="020B0604030504040204" pitchFamily="34" charset="0"/>
                <a:ea typeface="Verdana" panose="020B0604030504040204" pitchFamily="34" charset="0"/>
                <a:cs typeface="Verdana" panose="020B0604030504040204" pitchFamily="34" charset="0"/>
              </a:rPr>
              <a:t>Identifies goals, target audiences, objectives, strategies, tactics, activities and outcome measures.”</a:t>
            </a:r>
          </a:p>
        </p:txBody>
      </p:sp>
      <p:pic>
        <p:nvPicPr>
          <p:cNvPr id="52" name="Diagram 52"/>
          <p:cNvPicPr>
            <a:picLocks noChangeArrowheads="1"/>
          </p:cNvPicPr>
          <p:nvPr/>
        </p:nvPicPr>
        <p:blipFill>
          <a:blip r:embed="rId3" cstate="print"/>
          <a:srcRect/>
          <a:stretch>
            <a:fillRect/>
          </a:stretch>
        </p:blipFill>
        <p:spPr bwMode="auto">
          <a:xfrm>
            <a:off x="228600" y="1447800"/>
            <a:ext cx="2743200" cy="2514600"/>
          </a:xfrm>
          <a:prstGeom prst="rect">
            <a:avLst/>
          </a:prstGeom>
          <a:noFill/>
        </p:spPr>
      </p:pic>
      <p:graphicFrame>
        <p:nvGraphicFramePr>
          <p:cNvPr id="9" name="Diagram 8"/>
          <p:cNvGraphicFramePr/>
          <p:nvPr>
            <p:extLst>
              <p:ext uri="{D42A27DB-BD31-4B8C-83A1-F6EECF244321}">
                <p14:modId xmlns:p14="http://schemas.microsoft.com/office/powerpoint/2010/main" val="1127252113"/>
              </p:ext>
            </p:extLst>
          </p:nvPr>
        </p:nvGraphicFramePr>
        <p:xfrm>
          <a:off x="228600" y="4252943"/>
          <a:ext cx="8458200" cy="175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descr="\\SMHS-DFS.ead.gwu.edu\SMHS\GROUPS\gwci\IStock Images\Comm Slide Images\QuotationMark.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0799" y="914401"/>
            <a:ext cx="1253807" cy="9935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34696" y="6338231"/>
            <a:ext cx="3657601" cy="261074"/>
          </a:xfrm>
          <a:prstGeom prst="rect">
            <a:avLst/>
          </a:prstGeom>
          <a:noFill/>
        </p:spPr>
        <p:txBody>
          <a:bodyPr wrap="square" rtlCol="0">
            <a:spAutoFit/>
          </a:bodyPr>
          <a:lstStyle/>
          <a:p>
            <a:r>
              <a:rPr lang="en-US" sz="105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CDC, 2014.</a:t>
            </a:r>
          </a:p>
        </p:txBody>
      </p:sp>
      <p:sp>
        <p:nvSpPr>
          <p:cNvPr id="8" name="Pentagon 7"/>
          <p:cNvSpPr/>
          <p:nvPr/>
        </p:nvSpPr>
        <p:spPr>
          <a:xfrm>
            <a:off x="0"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Lucida Bright" panose="02040602050505020304" pitchFamily="18" charset="0"/>
              </a:rPr>
              <a:t>Media Plan</a:t>
            </a:r>
            <a:endParaRPr lang="en-US" sz="4000" b="1" dirty="0">
              <a:latin typeface="Lucida Bright" panose="02040602050505020304" pitchFamily="18" charset="0"/>
            </a:endParaRPr>
          </a:p>
        </p:txBody>
      </p:sp>
      <p:grpSp>
        <p:nvGrpSpPr>
          <p:cNvPr id="12" name="Group 11"/>
          <p:cNvGrpSpPr/>
          <p:nvPr/>
        </p:nvGrpSpPr>
        <p:grpSpPr>
          <a:xfrm>
            <a:off x="0" y="1717403"/>
            <a:ext cx="3288844" cy="2437249"/>
            <a:chOff x="7952" y="-302657"/>
            <a:chExt cx="3286830" cy="3476184"/>
          </a:xfrm>
        </p:grpSpPr>
        <p:graphicFrame>
          <p:nvGraphicFramePr>
            <p:cNvPr id="13" name="Diagram 12"/>
            <p:cNvGraphicFramePr/>
            <p:nvPr>
              <p:extLst>
                <p:ext uri="{D42A27DB-BD31-4B8C-83A1-F6EECF244321}">
                  <p14:modId xmlns:p14="http://schemas.microsoft.com/office/powerpoint/2010/main" val="3650805868"/>
                </p:ext>
              </p:extLst>
            </p:nvPr>
          </p:nvGraphicFramePr>
          <p:xfrm>
            <a:off x="7952" y="-302657"/>
            <a:ext cx="3244132" cy="261597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 Box 2"/>
            <p:cNvSpPr txBox="1">
              <a:spLocks noChangeArrowheads="1"/>
            </p:cNvSpPr>
            <p:nvPr/>
          </p:nvSpPr>
          <p:spPr bwMode="auto">
            <a:xfrm>
              <a:off x="60727" y="2897937"/>
              <a:ext cx="3234055" cy="2755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200" dirty="0">
                  <a:solidFill>
                    <a:srgbClr val="004065"/>
                  </a:solidFill>
                  <a:effectLst/>
                  <a:latin typeface="Verdana" panose="020B0604030504040204" pitchFamily="34" charset="0"/>
                  <a:ea typeface="Verdana" panose="020B0604030504040204" pitchFamily="34" charset="0"/>
                  <a:cs typeface="Verdana" panose="020B0604030504040204" pitchFamily="34" charset="0"/>
                </a:rPr>
                <a:t>Health Communication Program Cycle</a:t>
              </a:r>
              <a:endParaRPr lang="en-US" sz="1100" dirty="0">
                <a:solidFill>
                  <a:srgbClr val="004065"/>
                </a:solidFill>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15000"/>
                </a:lnSpc>
                <a:spcBef>
                  <a:spcPts val="0"/>
                </a:spcBef>
                <a:spcAft>
                  <a:spcPts val="1000"/>
                </a:spcAft>
              </a:pPr>
              <a:r>
                <a:rPr lang="en-US" sz="1200" dirty="0">
                  <a:effectLst/>
                  <a:latin typeface="Verdana" panose="020B0604030504040204" pitchFamily="34" charset="0"/>
                  <a:ea typeface="Verdana" panose="020B0604030504040204" pitchFamily="34" charset="0"/>
                  <a:cs typeface="Verdana" panose="020B0604030504040204" pitchFamily="34" charset="0"/>
                </a:rPr>
                <a:t> </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a:p>
              <a:pPr marL="0" marR="0" algn="r">
                <a:lnSpc>
                  <a:spcPct val="115000"/>
                </a:lnSpc>
                <a:spcBef>
                  <a:spcPts val="0"/>
                </a:spcBef>
                <a:spcAft>
                  <a:spcPts val="1000"/>
                </a:spcAft>
              </a:pPr>
              <a:r>
                <a:rPr lang="en-US" sz="1200" dirty="0">
                  <a:effectLst/>
                  <a:latin typeface="Verdana" panose="020B0604030504040204" pitchFamily="34" charset="0"/>
                  <a:ea typeface="Verdana" panose="020B0604030504040204" pitchFamily="34" charset="0"/>
                  <a:cs typeface="Verdana" panose="020B0604030504040204" pitchFamily="34" charset="0"/>
                </a:rPr>
                <a:t> </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15000"/>
                </a:lnSpc>
                <a:spcBef>
                  <a:spcPts val="0"/>
                </a:spcBef>
                <a:spcAft>
                  <a:spcPts val="1000"/>
                </a:spcAft>
              </a:pPr>
              <a:r>
                <a:rPr lang="en-US" sz="1200" dirty="0">
                  <a:effectLst/>
                  <a:latin typeface="Verdana" panose="020B0604030504040204" pitchFamily="34" charset="0"/>
                  <a:ea typeface="Verdana" panose="020B0604030504040204" pitchFamily="34" charset="0"/>
                  <a:cs typeface="Verdana" panose="020B0604030504040204" pitchFamily="34" charset="0"/>
                </a:rPr>
                <a:t> </a:t>
              </a:r>
              <a:endParaRPr lang="en-US" sz="1100" dirty="0">
                <a:effectLst/>
                <a:latin typeface="Verdana" panose="020B0604030504040204" pitchFamily="34" charset="0"/>
                <a:ea typeface="Verdana" panose="020B0604030504040204" pitchFamily="34" charset="0"/>
                <a:cs typeface="Verdana" panose="020B0604030504040204" pitchFamily="34" charset="0"/>
              </a:endParaRPr>
            </a:p>
          </p:txBody>
        </p:sp>
      </p:grpSp>
      <p:pic>
        <p:nvPicPr>
          <p:cNvPr id="16" name="Picture 2" descr="C:\Users\rsuarez\Desktop\gw cancer center logo colo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0" y="6248400"/>
            <a:ext cx="2870269" cy="48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0976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sz="4000" b="1" dirty="0">
                <a:solidFill>
                  <a:schemeClr val="bg1"/>
                </a:solidFill>
                <a:latin typeface="Lucida Bright" panose="02040602050505020304" pitchFamily="18" charset="0"/>
              </a:rPr>
              <a:t>Check Point </a:t>
            </a:r>
          </a:p>
        </p:txBody>
      </p:sp>
      <p:sp>
        <p:nvSpPr>
          <p:cNvPr id="3" name="Content Placeholder 2"/>
          <p:cNvSpPr>
            <a:spLocks noGrp="1"/>
          </p:cNvSpPr>
          <p:nvPr>
            <p:ph idx="1"/>
          </p:nvPr>
        </p:nvSpPr>
        <p:spPr>
          <a:xfrm>
            <a:off x="228600" y="1061523"/>
            <a:ext cx="8610600" cy="4913908"/>
          </a:xfrm>
        </p:spPr>
        <p:txBody>
          <a:bodyPr>
            <a:noAutofit/>
          </a:bodyPr>
          <a:lstStyle/>
          <a:p>
            <a:pPr marL="0" indent="0">
              <a:buNone/>
            </a:pPr>
            <a:r>
              <a:rPr lang="en-US" sz="2400" b="1" i="1" dirty="0">
                <a:solidFill>
                  <a:srgbClr val="004065"/>
                </a:solidFill>
                <a:latin typeface="Verdana" panose="020B0604030504040204" pitchFamily="34" charset="0"/>
                <a:ea typeface="Verdana" panose="020B0604030504040204" pitchFamily="34" charset="0"/>
                <a:cs typeface="Verdana" panose="020B0604030504040204" pitchFamily="34" charset="0"/>
              </a:rPr>
              <a:t>Which of the following is an example of Gain Frame messaging?</a:t>
            </a:r>
          </a:p>
          <a:p>
            <a:pPr marL="0" indent="0">
              <a:buNone/>
            </a:pPr>
            <a:endParaRPr lang="en-US" sz="24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457200" indent="-457200">
              <a:buAutoNum type="alphaUcPeriod"/>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If you smoke, you are 15 to 30 times more likely to get lung cancer or die from lung cancer.</a:t>
            </a:r>
          </a:p>
          <a:p>
            <a:pPr marL="857250" lvl="1" indent="-457200">
              <a:buFont typeface="+mj-lt"/>
              <a:buAutoNum type="romanLcPeriod"/>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Incorrect. This is an example of loss frame messaging and emphasizes the behavior risk. </a:t>
            </a:r>
          </a:p>
          <a:p>
            <a:pPr marL="457200" indent="-457200">
              <a:buAutoNum type="alphaUcPeriod"/>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457200" indent="-457200">
              <a:buAutoNum type="alphaUcPeriod"/>
            </a:pPr>
            <a:r>
              <a:rPr lang="en-US" sz="1600" b="1" dirty="0">
                <a:solidFill>
                  <a:srgbClr val="004065"/>
                </a:solidFill>
                <a:latin typeface="Verdana" panose="020B0604030504040204" pitchFamily="34" charset="0"/>
                <a:ea typeface="Verdana" panose="020B0604030504040204" pitchFamily="34" charset="0"/>
                <a:cs typeface="Verdana" panose="020B0604030504040204" pitchFamily="34" charset="0"/>
              </a:rPr>
              <a:t>Quitting smoking can reduce your risk of developing lung cancer.</a:t>
            </a:r>
          </a:p>
          <a:p>
            <a:pPr marL="857250" lvl="1" indent="-457200">
              <a:buFont typeface="+mj-lt"/>
              <a:buAutoNum type="romanLcPeriod"/>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Correct. This is a gain frame message that emphasizes the benefits of a behavior.</a:t>
            </a:r>
          </a:p>
          <a:p>
            <a:pPr marL="457200" indent="-457200">
              <a:buAutoNum type="alphaUcPeriod"/>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457200" indent="-457200">
              <a:buAutoNum type="alphaUcPeriod"/>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Exposure to radon is the second leading cause of lung cancer and increases your risk of developing the disease.</a:t>
            </a:r>
          </a:p>
          <a:p>
            <a:pPr marL="857250" lvl="1" indent="-457200">
              <a:buFont typeface="+mj-lt"/>
              <a:buAutoNum type="romanLcPeriod"/>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Incorrect. This is an example of loss frame messaging and emphasizes the behavior risk. </a:t>
            </a:r>
          </a:p>
          <a:p>
            <a:pPr marL="457200" indent="-457200">
              <a:buAutoNum type="alphaUcPeriod"/>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a:p>
            <a:pPr marL="457200" indent="-457200">
              <a:buAutoNum type="alphaUcPeriod"/>
            </a:pPr>
            <a:r>
              <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rPr>
              <a:t>7,300 people who have never smoked die from lung cancer each year due to exposure to secondhand smoke.</a:t>
            </a:r>
          </a:p>
          <a:p>
            <a:pPr marL="857250" lvl="1" indent="-457200">
              <a:buFont typeface="+mj-lt"/>
              <a:buAutoNum type="romanLcPeriod"/>
            </a:pPr>
            <a:r>
              <a:rPr lang="en-US" sz="1200" dirty="0">
                <a:solidFill>
                  <a:srgbClr val="004065"/>
                </a:solidFill>
                <a:latin typeface="Verdana" panose="020B0604030504040204" pitchFamily="34" charset="0"/>
                <a:ea typeface="Verdana" panose="020B0604030504040204" pitchFamily="34" charset="0"/>
                <a:cs typeface="Verdana" panose="020B0604030504040204" pitchFamily="34" charset="0"/>
              </a:rPr>
              <a:t>Incorrect. This is an example of loss frame messaging and emphasizes the behavior risk. </a:t>
            </a:r>
          </a:p>
          <a:p>
            <a:pPr marL="457200" indent="-457200">
              <a:buAutoNum type="alphaUcPeriod"/>
            </a:pPr>
            <a:endParaRPr lang="en-US" sz="1600" dirty="0">
              <a:solidFill>
                <a:srgbClr val="004065"/>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7" name="TextBox 6"/>
          <p:cNvSpPr txBox="1"/>
          <p:nvPr/>
        </p:nvSpPr>
        <p:spPr>
          <a:xfrm>
            <a:off x="45804" y="6457763"/>
            <a:ext cx="3565688" cy="253916"/>
          </a:xfrm>
          <a:prstGeom prst="rect">
            <a:avLst/>
          </a:prstGeom>
          <a:noFill/>
        </p:spPr>
        <p:txBody>
          <a:bodyPr wrap="square" rtlCol="0">
            <a:spAutoFit/>
          </a:bodyPr>
          <a:lstStyle/>
          <a:p>
            <a:r>
              <a:rPr lang="en-US" sz="1050" dirty="0">
                <a:solidFill>
                  <a:schemeClr val="bg1">
                    <a:lumMod val="50000"/>
                  </a:schemeClr>
                </a:solidFill>
              </a:rPr>
              <a:t>What are the risk factors for lung cancer? 2016.</a:t>
            </a:r>
          </a:p>
        </p:txBody>
      </p:sp>
    </p:spTree>
    <p:extLst>
      <p:ext uri="{BB962C8B-B14F-4D97-AF65-F5344CB8AC3E}">
        <p14:creationId xmlns:p14="http://schemas.microsoft.com/office/powerpoint/2010/main" val="42947440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Presentation of Evidence</a:t>
            </a:r>
          </a:p>
        </p:txBody>
      </p:sp>
      <p:graphicFrame>
        <p:nvGraphicFramePr>
          <p:cNvPr id="3" name="Diagram 2"/>
          <p:cNvGraphicFramePr/>
          <p:nvPr/>
        </p:nvGraphicFramePr>
        <p:xfrm>
          <a:off x="806776" y="1067803"/>
          <a:ext cx="73914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11963944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Presentation of Evidence</a:t>
            </a:r>
          </a:p>
        </p:txBody>
      </p:sp>
      <p:graphicFrame>
        <p:nvGraphicFramePr>
          <p:cNvPr id="2" name="Diagram 1"/>
          <p:cNvGraphicFramePr/>
          <p:nvPr/>
        </p:nvGraphicFramePr>
        <p:xfrm>
          <a:off x="806776" y="1447800"/>
          <a:ext cx="7391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91912" y="6172200"/>
            <a:ext cx="3184688" cy="577081"/>
          </a:xfrm>
          <a:prstGeom prst="rect">
            <a:avLst/>
          </a:prstGeom>
          <a:noFill/>
        </p:spPr>
        <p:txBody>
          <a:bodyPr wrap="square" rtlCol="0">
            <a:spAutoFit/>
          </a:bodyPr>
          <a:lstStyle/>
          <a:p>
            <a:r>
              <a:rPr lang="en-US" sz="1050" dirty="0">
                <a:solidFill>
                  <a:schemeClr val="bg1">
                    <a:lumMod val="50000"/>
                  </a:schemeClr>
                </a:solidFill>
              </a:rPr>
              <a:t>Arora &amp; Arora, 2006; </a:t>
            </a:r>
            <a:r>
              <a:rPr lang="en-US" sz="1050" dirty="0" err="1">
                <a:solidFill>
                  <a:schemeClr val="bg1">
                    <a:lumMod val="50000"/>
                  </a:schemeClr>
                </a:solidFill>
              </a:rPr>
              <a:t>Erlinde</a:t>
            </a:r>
            <a:r>
              <a:rPr lang="en-US" sz="1050" dirty="0">
                <a:solidFill>
                  <a:schemeClr val="bg1">
                    <a:lumMod val="50000"/>
                  </a:schemeClr>
                </a:solidFill>
              </a:rPr>
              <a:t>, </a:t>
            </a:r>
            <a:r>
              <a:rPr lang="en-US" sz="1050" dirty="0" err="1">
                <a:solidFill>
                  <a:schemeClr val="bg1">
                    <a:lumMod val="50000"/>
                  </a:schemeClr>
                </a:solidFill>
              </a:rPr>
              <a:t>Cauberghe</a:t>
            </a:r>
            <a:r>
              <a:rPr lang="en-US" sz="1050" dirty="0">
                <a:solidFill>
                  <a:schemeClr val="bg1">
                    <a:lumMod val="50000"/>
                  </a:schemeClr>
                </a:solidFill>
              </a:rPr>
              <a:t>, &amp; </a:t>
            </a:r>
            <a:r>
              <a:rPr lang="en-US" sz="1050" dirty="0" err="1">
                <a:solidFill>
                  <a:schemeClr val="bg1">
                    <a:lumMod val="50000"/>
                  </a:schemeClr>
                </a:solidFill>
              </a:rPr>
              <a:t>DePelsmacker</a:t>
            </a:r>
            <a:r>
              <a:rPr lang="en-US" sz="1050" dirty="0">
                <a:solidFill>
                  <a:schemeClr val="bg1">
                    <a:lumMod val="50000"/>
                  </a:schemeClr>
                </a:solidFill>
              </a:rPr>
              <a:t>, 2013; Hale, </a:t>
            </a:r>
            <a:r>
              <a:rPr lang="en-US" sz="1050" dirty="0" err="1">
                <a:solidFill>
                  <a:schemeClr val="bg1">
                    <a:lumMod val="50000"/>
                  </a:schemeClr>
                </a:solidFill>
              </a:rPr>
              <a:t>Mongeau</a:t>
            </a:r>
            <a:r>
              <a:rPr lang="en-US" sz="1050" dirty="0">
                <a:solidFill>
                  <a:schemeClr val="bg1">
                    <a:lumMod val="50000"/>
                  </a:schemeClr>
                </a:solidFill>
              </a:rPr>
              <a:t>, &amp; Thomas, 1991; Allen, 1991; O’Keefe, 1993. </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8910487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Emotional Appeals</a:t>
            </a:r>
          </a:p>
        </p:txBody>
      </p:sp>
      <p:graphicFrame>
        <p:nvGraphicFramePr>
          <p:cNvPr id="2" name="Diagram 1"/>
          <p:cNvGraphicFramePr/>
          <p:nvPr/>
        </p:nvGraphicFramePr>
        <p:xfrm>
          <a:off x="762000" y="1143000"/>
          <a:ext cx="7162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6" name="TextBox 5"/>
          <p:cNvSpPr txBox="1"/>
          <p:nvPr/>
        </p:nvSpPr>
        <p:spPr>
          <a:xfrm>
            <a:off x="69752" y="6294692"/>
            <a:ext cx="4206156" cy="415498"/>
          </a:xfrm>
          <a:prstGeom prst="rect">
            <a:avLst/>
          </a:prstGeom>
          <a:noFill/>
        </p:spPr>
        <p:txBody>
          <a:bodyPr wrap="square" rtlCol="0">
            <a:spAutoFit/>
          </a:bodyPr>
          <a:lstStyle/>
          <a:p>
            <a:r>
              <a:rPr lang="en-US" sz="1050" dirty="0">
                <a:solidFill>
                  <a:schemeClr val="bg1">
                    <a:lumMod val="65000"/>
                  </a:schemeClr>
                </a:solidFill>
              </a:rPr>
              <a:t>Lang &amp; </a:t>
            </a:r>
            <a:r>
              <a:rPr lang="en-US" sz="1050" dirty="0" err="1">
                <a:solidFill>
                  <a:schemeClr val="bg1">
                    <a:lumMod val="65000"/>
                  </a:schemeClr>
                </a:solidFill>
              </a:rPr>
              <a:t>Yegiyan</a:t>
            </a:r>
            <a:r>
              <a:rPr lang="en-US" sz="1050" dirty="0">
                <a:solidFill>
                  <a:schemeClr val="bg1">
                    <a:lumMod val="65000"/>
                  </a:schemeClr>
                </a:solidFill>
              </a:rPr>
              <a:t>, 2008; Witte &amp; Allen, 2000; Crawford &amp; </a:t>
            </a:r>
            <a:r>
              <a:rPr lang="en-US" sz="1050" dirty="0" err="1">
                <a:solidFill>
                  <a:schemeClr val="bg1">
                    <a:lumMod val="65000"/>
                  </a:schemeClr>
                </a:solidFill>
              </a:rPr>
              <a:t>Okigbo</a:t>
            </a:r>
            <a:r>
              <a:rPr lang="en-US" sz="1050" dirty="0">
                <a:solidFill>
                  <a:schemeClr val="bg1">
                    <a:lumMod val="65000"/>
                  </a:schemeClr>
                </a:solidFill>
              </a:rPr>
              <a:t>, 2014; </a:t>
            </a:r>
            <a:r>
              <a:rPr lang="en-US" sz="1050" dirty="0" err="1">
                <a:solidFill>
                  <a:schemeClr val="bg1">
                    <a:lumMod val="65000"/>
                  </a:schemeClr>
                </a:solidFill>
              </a:rPr>
              <a:t>Bleakley</a:t>
            </a:r>
            <a:r>
              <a:rPr lang="en-US" sz="1050" dirty="0">
                <a:solidFill>
                  <a:schemeClr val="bg1">
                    <a:lumMod val="65000"/>
                  </a:schemeClr>
                </a:solidFill>
              </a:rPr>
              <a:t> , et al., 2015; Turner, 2011. </a:t>
            </a:r>
          </a:p>
        </p:txBody>
      </p:sp>
    </p:spTree>
    <p:extLst>
      <p:ext uri="{BB962C8B-B14F-4D97-AF65-F5344CB8AC3E}">
        <p14:creationId xmlns:p14="http://schemas.microsoft.com/office/powerpoint/2010/main" val="3654950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Fear Messaging</a:t>
            </a:r>
          </a:p>
        </p:txBody>
      </p:sp>
      <p:pic>
        <p:nvPicPr>
          <p:cNvPr id="6" name="Picture 5"/>
          <p:cNvPicPr/>
          <p:nvPr/>
        </p:nvPicPr>
        <p:blipFill>
          <a:blip r:embed="rId3"/>
          <a:stretch>
            <a:fillRect/>
          </a:stretch>
        </p:blipFill>
        <p:spPr>
          <a:xfrm>
            <a:off x="685800" y="1371600"/>
            <a:ext cx="3505200" cy="457200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4724400" y="1371600"/>
            <a:ext cx="3581400" cy="4572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2" name="Rectangle 1"/>
          <p:cNvSpPr/>
          <p:nvPr/>
        </p:nvSpPr>
        <p:spPr>
          <a:xfrm>
            <a:off x="124946" y="6457763"/>
            <a:ext cx="2363147" cy="253916"/>
          </a:xfrm>
          <a:prstGeom prst="rect">
            <a:avLst/>
          </a:prstGeom>
        </p:spPr>
        <p:txBody>
          <a:bodyPr wrap="none">
            <a:spAutoFit/>
          </a:bodyPr>
          <a:lstStyle/>
          <a:p>
            <a:r>
              <a:rPr lang="en-US" sz="1050" dirty="0">
                <a:solidFill>
                  <a:schemeClr val="bg1">
                    <a:lumMod val="65000"/>
                  </a:schemeClr>
                </a:solidFill>
                <a:ea typeface="Calibri" panose="020F0502020204030204" pitchFamily="34" charset="0"/>
                <a:cs typeface="Calibri" panose="020F0502020204030204" pitchFamily="34" charset="0"/>
              </a:rPr>
              <a:t>National Cancer Institute, 2014.</a:t>
            </a:r>
            <a:endParaRPr lang="en-US" sz="1050" dirty="0">
              <a:solidFill>
                <a:schemeClr val="bg1">
                  <a:lumMod val="65000"/>
                </a:schemeClr>
              </a:solidFill>
            </a:endParaRPr>
          </a:p>
        </p:txBody>
      </p:sp>
    </p:spTree>
    <p:extLst>
      <p:ext uri="{BB962C8B-B14F-4D97-AF65-F5344CB8AC3E}">
        <p14:creationId xmlns:p14="http://schemas.microsoft.com/office/powerpoint/2010/main" val="22904826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Guilt Messaging</a:t>
            </a:r>
          </a:p>
        </p:txBody>
      </p:sp>
      <p:pic>
        <p:nvPicPr>
          <p:cNvPr id="8" name="Picture 7"/>
          <p:cNvPicPr/>
          <p:nvPr/>
        </p:nvPicPr>
        <p:blipFill>
          <a:blip r:embed="rId3"/>
          <a:stretch>
            <a:fillRect/>
          </a:stretch>
        </p:blipFill>
        <p:spPr>
          <a:xfrm>
            <a:off x="533400" y="1524000"/>
            <a:ext cx="3810000" cy="4419600"/>
          </a:xfrm>
          <a:prstGeom prst="rect">
            <a:avLst/>
          </a:prstGeom>
        </p:spPr>
      </p:pic>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4724400" y="1524000"/>
            <a:ext cx="3505200" cy="44196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7" name="Rectangle 6"/>
          <p:cNvSpPr/>
          <p:nvPr/>
        </p:nvSpPr>
        <p:spPr>
          <a:xfrm>
            <a:off x="124946" y="6457763"/>
            <a:ext cx="2363147" cy="253916"/>
          </a:xfrm>
          <a:prstGeom prst="rect">
            <a:avLst/>
          </a:prstGeom>
        </p:spPr>
        <p:txBody>
          <a:bodyPr wrap="none">
            <a:spAutoFit/>
          </a:bodyPr>
          <a:lstStyle/>
          <a:p>
            <a:r>
              <a:rPr lang="en-US" sz="1050" dirty="0">
                <a:solidFill>
                  <a:schemeClr val="bg1">
                    <a:lumMod val="65000"/>
                  </a:schemeClr>
                </a:solidFill>
                <a:ea typeface="Calibri" panose="020F0502020204030204" pitchFamily="34" charset="0"/>
                <a:cs typeface="Calibri" panose="020F0502020204030204" pitchFamily="34" charset="0"/>
              </a:rPr>
              <a:t>National Cancer Institute, 2014.</a:t>
            </a:r>
            <a:endParaRPr lang="en-US" sz="1050" dirty="0">
              <a:solidFill>
                <a:schemeClr val="bg1">
                  <a:lumMod val="65000"/>
                </a:schemeClr>
              </a:solidFill>
            </a:endParaRPr>
          </a:p>
        </p:txBody>
      </p:sp>
    </p:spTree>
    <p:extLst>
      <p:ext uri="{BB962C8B-B14F-4D97-AF65-F5344CB8AC3E}">
        <p14:creationId xmlns:p14="http://schemas.microsoft.com/office/powerpoint/2010/main" val="25298875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Hope Messaging</a:t>
            </a:r>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4648200" y="1371600"/>
            <a:ext cx="3429000" cy="4343400"/>
          </a:xfrm>
          <a:prstGeom prst="rect">
            <a:avLst/>
          </a:prstGeom>
        </p:spPr>
      </p:pic>
      <p:pic>
        <p:nvPicPr>
          <p:cNvPr id="1026" name="Picture 2" descr="https://upload.wikimedia.org/wikipedia/commons/2/2e/Cancer_ad_19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54015"/>
            <a:ext cx="3427461" cy="43609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7" name="Rectangle 6"/>
          <p:cNvSpPr/>
          <p:nvPr/>
        </p:nvSpPr>
        <p:spPr>
          <a:xfrm>
            <a:off x="124946" y="6457763"/>
            <a:ext cx="2363147" cy="253916"/>
          </a:xfrm>
          <a:prstGeom prst="rect">
            <a:avLst/>
          </a:prstGeom>
        </p:spPr>
        <p:txBody>
          <a:bodyPr wrap="none">
            <a:spAutoFit/>
          </a:bodyPr>
          <a:lstStyle/>
          <a:p>
            <a:r>
              <a:rPr lang="en-US" sz="1050" dirty="0">
                <a:solidFill>
                  <a:schemeClr val="bg1">
                    <a:lumMod val="65000"/>
                  </a:schemeClr>
                </a:solidFill>
                <a:ea typeface="Calibri" panose="020F0502020204030204" pitchFamily="34" charset="0"/>
                <a:cs typeface="Calibri" panose="020F0502020204030204" pitchFamily="34" charset="0"/>
              </a:rPr>
              <a:t>National Cancer Institute, 2014.</a:t>
            </a:r>
            <a:endParaRPr lang="en-US" sz="1050" dirty="0">
              <a:solidFill>
                <a:schemeClr val="bg1">
                  <a:lumMod val="65000"/>
                </a:schemeClr>
              </a:solidFill>
            </a:endParaRPr>
          </a:p>
        </p:txBody>
      </p:sp>
    </p:spTree>
    <p:extLst>
      <p:ext uri="{BB962C8B-B14F-4D97-AF65-F5344CB8AC3E}">
        <p14:creationId xmlns:p14="http://schemas.microsoft.com/office/powerpoint/2010/main" val="24644192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Humor Messaging</a:t>
            </a:r>
          </a:p>
        </p:txBody>
      </p:sp>
      <p:pic>
        <p:nvPicPr>
          <p:cNvPr id="6" name="Picture 5" descr="C:\Users\avillalobos\Desktop\prostate cancer humor ad.png"/>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3429000" cy="4495800"/>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4495800" y="1295400"/>
            <a:ext cx="3581400" cy="4495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8" name="Rectangle 7"/>
          <p:cNvSpPr/>
          <p:nvPr/>
        </p:nvSpPr>
        <p:spPr>
          <a:xfrm>
            <a:off x="124946" y="6457763"/>
            <a:ext cx="2363147" cy="253916"/>
          </a:xfrm>
          <a:prstGeom prst="rect">
            <a:avLst/>
          </a:prstGeom>
        </p:spPr>
        <p:txBody>
          <a:bodyPr wrap="none">
            <a:spAutoFit/>
          </a:bodyPr>
          <a:lstStyle/>
          <a:p>
            <a:r>
              <a:rPr lang="en-US" sz="1050" dirty="0">
                <a:solidFill>
                  <a:schemeClr val="bg1">
                    <a:lumMod val="65000"/>
                  </a:schemeClr>
                </a:solidFill>
                <a:ea typeface="Calibri" panose="020F0502020204030204" pitchFamily="34" charset="0"/>
                <a:cs typeface="Calibri" panose="020F0502020204030204" pitchFamily="34" charset="0"/>
              </a:rPr>
              <a:t>National Cancer Institute, 2014.</a:t>
            </a:r>
            <a:endParaRPr lang="en-US" sz="1050" dirty="0">
              <a:solidFill>
                <a:schemeClr val="bg1">
                  <a:lumMod val="65000"/>
                </a:schemeClr>
              </a:solidFill>
            </a:endParaRPr>
          </a:p>
        </p:txBody>
      </p:sp>
    </p:spTree>
    <p:extLst>
      <p:ext uri="{BB962C8B-B14F-4D97-AF65-F5344CB8AC3E}">
        <p14:creationId xmlns:p14="http://schemas.microsoft.com/office/powerpoint/2010/main" val="88812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Shame Messaging</a:t>
            </a: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85800" y="1524000"/>
            <a:ext cx="3810000" cy="4191000"/>
          </a:xfrm>
          <a:prstGeom prst="rect">
            <a:avLst/>
          </a:prstGeom>
        </p:spPr>
      </p:pic>
      <p:pic>
        <p:nvPicPr>
          <p:cNvPr id="7" name="Picture 6" descr="http://media.npr.org/assets/img/2012/01/09/atlantateaserbusshelters_page_2_vert-3d1d7f8864177ec3f2220538fb7a2d28f55fa0ee-s300-c85.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524000"/>
            <a:ext cx="3505200" cy="42672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
        <p:nvSpPr>
          <p:cNvPr id="8" name="Rectangle 7"/>
          <p:cNvSpPr/>
          <p:nvPr/>
        </p:nvSpPr>
        <p:spPr>
          <a:xfrm>
            <a:off x="124946" y="6457763"/>
            <a:ext cx="2363147" cy="253916"/>
          </a:xfrm>
          <a:prstGeom prst="rect">
            <a:avLst/>
          </a:prstGeom>
        </p:spPr>
        <p:txBody>
          <a:bodyPr wrap="none">
            <a:spAutoFit/>
          </a:bodyPr>
          <a:lstStyle/>
          <a:p>
            <a:r>
              <a:rPr lang="en-US" sz="1050" dirty="0">
                <a:solidFill>
                  <a:schemeClr val="bg1">
                    <a:lumMod val="65000"/>
                  </a:schemeClr>
                </a:solidFill>
                <a:ea typeface="Calibri" panose="020F0502020204030204" pitchFamily="34" charset="0"/>
                <a:cs typeface="Calibri" panose="020F0502020204030204" pitchFamily="34" charset="0"/>
              </a:rPr>
              <a:t>National Cancer Institute, 2014.</a:t>
            </a:r>
            <a:endParaRPr lang="en-US" sz="1050" dirty="0">
              <a:solidFill>
                <a:schemeClr val="bg1">
                  <a:lumMod val="65000"/>
                </a:schemeClr>
              </a:solidFill>
            </a:endParaRPr>
          </a:p>
        </p:txBody>
      </p:sp>
    </p:spTree>
    <p:extLst>
      <p:ext uri="{BB962C8B-B14F-4D97-AF65-F5344CB8AC3E}">
        <p14:creationId xmlns:p14="http://schemas.microsoft.com/office/powerpoint/2010/main" val="16803076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 y="76200"/>
            <a:ext cx="8198177" cy="800100"/>
          </a:xfrm>
          <a:prstGeom prst="homePlat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7798442" cy="1143000"/>
          </a:xfrm>
        </p:spPr>
        <p:txBody>
          <a:bodyPr>
            <a:normAutofit/>
          </a:bodyPr>
          <a:lstStyle/>
          <a:p>
            <a:pPr algn="l"/>
            <a:r>
              <a:rPr lang="en-US" sz="4000" b="1" dirty="0">
                <a:solidFill>
                  <a:schemeClr val="bg1"/>
                </a:solidFill>
              </a:rPr>
              <a:t>Communication Channels</a:t>
            </a:r>
          </a:p>
        </p:txBody>
      </p:sp>
      <p:graphicFrame>
        <p:nvGraphicFramePr>
          <p:cNvPr id="3" name="Diagram 2"/>
          <p:cNvGraphicFramePr/>
          <p:nvPr/>
        </p:nvGraphicFramePr>
        <p:xfrm>
          <a:off x="914400" y="1328536"/>
          <a:ext cx="7086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6205336"/>
            <a:ext cx="2981445" cy="504854"/>
          </a:xfrm>
          <a:prstGeom prst="rect">
            <a:avLst/>
          </a:prstGeom>
        </p:spPr>
      </p:pic>
    </p:spTree>
    <p:extLst>
      <p:ext uri="{BB962C8B-B14F-4D97-AF65-F5344CB8AC3E}">
        <p14:creationId xmlns:p14="http://schemas.microsoft.com/office/powerpoint/2010/main" val="31940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2768</TotalTime>
  <Words>36541</Words>
  <Application>Microsoft Office PowerPoint</Application>
  <PresentationFormat>On-screen Show (4:3)</PresentationFormat>
  <Paragraphs>2362</Paragraphs>
  <Slides>167</Slides>
  <Notes>166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167</vt:i4>
      </vt:variant>
    </vt:vector>
  </HeadingPairs>
  <TitlesOfParts>
    <vt:vector size="178" baseType="lpstr">
      <vt:lpstr>Aptos</vt:lpstr>
      <vt:lpstr>Aptos Display</vt:lpstr>
      <vt:lpstr>Arial</vt:lpstr>
      <vt:lpstr>Calibri</vt:lpstr>
      <vt:lpstr>Century Gothic</vt:lpstr>
      <vt:lpstr>Lucida Bright</vt:lpstr>
      <vt:lpstr>Symbol</vt:lpstr>
      <vt:lpstr>Verdana</vt:lpstr>
      <vt:lpstr>Wingdings</vt:lpstr>
      <vt:lpstr>Office Theme</vt:lpstr>
      <vt:lpstr>1_Office Theme</vt:lpstr>
      <vt:lpstr>PowerPoint Presentation</vt:lpstr>
      <vt:lpstr>Making Communication Campaigns Evidence-Based</vt:lpstr>
      <vt:lpstr>Acknowledgments</vt:lpstr>
      <vt:lpstr>Competencies </vt:lpstr>
      <vt:lpstr>Learning Objectives </vt:lpstr>
      <vt:lpstr>Health Communication</vt:lpstr>
      <vt:lpstr>Social Marketing</vt:lpstr>
      <vt:lpstr>Media Advocacy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Conclusion</vt:lpstr>
      <vt:lpstr>PowerPoint Presentation</vt:lpstr>
      <vt:lpstr>Making Communication Campaigns Evidence-Based</vt:lpstr>
      <vt:lpstr>Acknowledgments</vt:lpstr>
      <vt:lpstr>Competencies </vt:lpstr>
      <vt:lpstr>Learning Objectives </vt:lpstr>
      <vt:lpstr>Evidence</vt:lpstr>
      <vt:lpstr>Evidence-Based Public Health</vt:lpstr>
      <vt:lpstr>Evidence-Based Public Health</vt:lpstr>
      <vt:lpstr>Evidence-Based Public Health</vt:lpstr>
      <vt:lpstr>Evidence-Based Public Health</vt:lpstr>
      <vt:lpstr>Evidence in Communication Campaigns</vt:lpstr>
      <vt:lpstr>Evidence in Communication Campaigns</vt:lpstr>
      <vt:lpstr>Collecting Evidence</vt:lpstr>
      <vt:lpstr>Standards of Effectiveness</vt:lpstr>
      <vt:lpstr>Behavioral &amp; Communication Theories</vt:lpstr>
      <vt:lpstr>PowerPoint Presentation</vt:lpstr>
      <vt:lpstr>Theories of Change</vt:lpstr>
      <vt:lpstr>Diffusion of Innovations</vt:lpstr>
      <vt:lpstr>Elaboration Likelihood Model</vt:lpstr>
      <vt:lpstr>Extended Parallel Process Model</vt:lpstr>
      <vt:lpstr>Communication Theories </vt:lpstr>
      <vt:lpstr>Up Next: Social and Behavioral Change Theories</vt:lpstr>
      <vt:lpstr>Health Belief Model</vt:lpstr>
      <vt:lpstr>Integrative Behavioral Model</vt:lpstr>
      <vt:lpstr>Check Point </vt:lpstr>
      <vt:lpstr>Social Cognitive Theory</vt:lpstr>
      <vt:lpstr>Transtheoretical Model</vt:lpstr>
      <vt:lpstr>Resources</vt:lpstr>
      <vt:lpstr>Conclusion</vt:lpstr>
      <vt:lpstr>PowerPoint Presentation</vt:lpstr>
      <vt:lpstr>Making Communication Campaigns Evidence-Based</vt:lpstr>
      <vt:lpstr>Acknowledgments</vt:lpstr>
      <vt:lpstr>Competencies </vt:lpstr>
      <vt:lpstr>Learning Objectives </vt:lpstr>
      <vt:lpstr>Systematic Community Assessment</vt:lpstr>
      <vt:lpstr>Multi-Level Determinants of Health</vt:lpstr>
      <vt:lpstr>PowerPoint Presentation</vt:lpstr>
      <vt:lpstr>Multilevel Influences on Health and Health Care</vt:lpstr>
      <vt:lpstr>Community Assessment</vt:lpstr>
      <vt:lpstr>Literature Review</vt:lpstr>
      <vt:lpstr>Asset Mapping</vt:lpstr>
      <vt:lpstr>Asset Mapping</vt:lpstr>
      <vt:lpstr>Check Point</vt:lpstr>
      <vt:lpstr>Assessing the Health Problem</vt:lpstr>
      <vt:lpstr>Assessing Behavioral and Environmental Risk Factors</vt:lpstr>
      <vt:lpstr>Assessing Determinants of Behavior</vt:lpstr>
      <vt:lpstr>Case Study </vt:lpstr>
      <vt:lpstr>Case Study </vt:lpstr>
      <vt:lpstr>Campaign Roadmap</vt:lpstr>
      <vt:lpstr>Campaign Roadmap</vt:lpstr>
      <vt:lpstr>Campaign Roadmap</vt:lpstr>
      <vt:lpstr>Case Study </vt:lpstr>
      <vt:lpstr>Case Study </vt:lpstr>
      <vt:lpstr>Campaign Roadmap</vt:lpstr>
      <vt:lpstr>Campaign Roadmap</vt:lpstr>
      <vt:lpstr>Resources</vt:lpstr>
      <vt:lpstr>Conclusion</vt:lpstr>
      <vt:lpstr>PowerPoint Presentation</vt:lpstr>
      <vt:lpstr>Making Communication Campaigns Evidence-Based</vt:lpstr>
      <vt:lpstr>Acknowledgments</vt:lpstr>
      <vt:lpstr>Competencies </vt:lpstr>
      <vt:lpstr>Learning Objectives </vt:lpstr>
      <vt:lpstr>Audience</vt:lpstr>
      <vt:lpstr>Audience Segmentation</vt:lpstr>
      <vt:lpstr>Audience Segmentation</vt:lpstr>
      <vt:lpstr>Audience Segmentation</vt:lpstr>
      <vt:lpstr>Key Messages</vt:lpstr>
      <vt:lpstr>Key Messages</vt:lpstr>
      <vt:lpstr>Social Norms Marketing Messages</vt:lpstr>
      <vt:lpstr>Framing the Message</vt:lpstr>
      <vt:lpstr>Framing the Message</vt:lpstr>
      <vt:lpstr>Framing the Message</vt:lpstr>
      <vt:lpstr>Check Point </vt:lpstr>
      <vt:lpstr>Presentation of Evidence</vt:lpstr>
      <vt:lpstr>Presentation of Evidence</vt:lpstr>
      <vt:lpstr>Emotional Appeals</vt:lpstr>
      <vt:lpstr>Fear Messaging</vt:lpstr>
      <vt:lpstr>Guilt Messaging</vt:lpstr>
      <vt:lpstr>Hope Messaging</vt:lpstr>
      <vt:lpstr>Humor Messaging</vt:lpstr>
      <vt:lpstr>Shame Messaging</vt:lpstr>
      <vt:lpstr>Communication Channels</vt:lpstr>
      <vt:lpstr>Best Practices for Media Channels</vt:lpstr>
      <vt:lpstr>Adapting an Evidence-Based Intervention</vt:lpstr>
      <vt:lpstr>Adapting an Evidence-Based Intervention</vt:lpstr>
      <vt:lpstr>Pretesting and Pilot Testing</vt:lpstr>
      <vt:lpstr>Pretesting and Pilot Testing</vt:lpstr>
      <vt:lpstr>Pre and Pilot Testing Methods</vt:lpstr>
      <vt:lpstr>Case Study </vt:lpstr>
      <vt:lpstr>Case Study </vt:lpstr>
      <vt:lpstr>Case Study </vt:lpstr>
      <vt:lpstr>Case Study </vt:lpstr>
      <vt:lpstr>Case Study </vt:lpstr>
      <vt:lpstr>Case Study </vt:lpstr>
      <vt:lpstr>Case Study </vt:lpstr>
      <vt:lpstr>Case Study </vt:lpstr>
      <vt:lpstr>Case Study </vt:lpstr>
      <vt:lpstr>Resources</vt:lpstr>
      <vt:lpstr>Conclusion</vt:lpstr>
      <vt:lpstr>PowerPoint Presentation</vt:lpstr>
      <vt:lpstr>Making Communication Campaigns Evidence-Based</vt:lpstr>
      <vt:lpstr>Acknowledgments</vt:lpstr>
      <vt:lpstr>Competency </vt:lpstr>
      <vt:lpstr>Learning Objectives </vt:lpstr>
      <vt:lpstr>Evaluation</vt:lpstr>
      <vt:lpstr>Types of Evaluation</vt:lpstr>
      <vt:lpstr>Identify Metrics for Objectives</vt:lpstr>
      <vt:lpstr>Process Evaluation</vt:lpstr>
      <vt:lpstr>Process Evaluation</vt:lpstr>
      <vt:lpstr>Satisfaction Evaluation</vt:lpstr>
      <vt:lpstr>Outcome Evaluation</vt:lpstr>
      <vt:lpstr>Impact Evaluation</vt:lpstr>
      <vt:lpstr>Check Point </vt:lpstr>
      <vt:lpstr>Evaluation Methods</vt:lpstr>
      <vt:lpstr>Case Study </vt:lpstr>
      <vt:lpstr>Case Study </vt:lpstr>
      <vt:lpstr>Case Study </vt:lpstr>
      <vt:lpstr>Case Study </vt:lpstr>
      <vt:lpstr>Case Study </vt:lpstr>
      <vt:lpstr>Case Study </vt:lpstr>
      <vt:lpstr>Case Study </vt:lpstr>
      <vt:lpstr>Resources</vt:lpstr>
      <vt:lpstr>Conclusion</vt:lpstr>
      <vt:lpstr>PowerPoint Presentation</vt:lpstr>
      <vt:lpstr>Making Communication Campaigns Evidence-Based</vt:lpstr>
      <vt:lpstr>Acknowledgments</vt:lpstr>
      <vt:lpstr>Competency </vt:lpstr>
      <vt:lpstr>Learning Objectives </vt:lpstr>
      <vt:lpstr>Implementation</vt:lpstr>
      <vt:lpstr>Partners</vt:lpstr>
      <vt:lpstr>Activities</vt:lpstr>
      <vt:lpstr>Timeline</vt:lpstr>
      <vt:lpstr>Budget</vt:lpstr>
      <vt:lpstr>Finalizing Implementation Plan</vt:lpstr>
      <vt:lpstr>Check Point</vt:lpstr>
      <vt:lpstr>Launch Event</vt:lpstr>
      <vt:lpstr>Event Promotion</vt:lpstr>
      <vt:lpstr>Post-Launch</vt:lpstr>
      <vt:lpstr>Case Study </vt:lpstr>
      <vt:lpstr>Case Study</vt:lpstr>
      <vt:lpstr>Case Study</vt:lpstr>
      <vt:lpstr>Case Study</vt:lpstr>
      <vt:lpstr>Case Study</vt:lpstr>
      <vt:lpstr>Case Study</vt:lpstr>
      <vt:lpstr>Case Study</vt:lpstr>
      <vt:lpstr>Case Study</vt:lpstr>
      <vt:lpstr>Case Study</vt:lpstr>
      <vt:lpstr>Resources</vt:lpstr>
      <vt:lpstr>Conclusion</vt:lpstr>
      <vt:lpstr>PowerPoint Presentation</vt:lpstr>
    </vt:vector>
  </TitlesOfParts>
  <Company>The George 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Planning and  Media Relations</dc:title>
  <dc:creator>Shaira Y. Morales</dc:creator>
  <cp:lastModifiedBy>Annie M</cp:lastModifiedBy>
  <cp:revision>120</cp:revision>
  <dcterms:created xsi:type="dcterms:W3CDTF">2015-05-15T14:24:59Z</dcterms:created>
  <dcterms:modified xsi:type="dcterms:W3CDTF">2025-04-18T17:34:52Z</dcterms:modified>
</cp:coreProperties>
</file>